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258" r:id="rId5"/>
    <p:sldId id="468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9" r:id="rId23"/>
    <p:sldId id="470" r:id="rId24"/>
    <p:sldId id="471" r:id="rId25"/>
    <p:sldId id="473" r:id="rId26"/>
    <p:sldId id="474" r:id="rId27"/>
    <p:sldId id="475" r:id="rId28"/>
    <p:sldId id="476" r:id="rId29"/>
    <p:sldId id="477" r:id="rId30"/>
    <p:sldId id="472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59CE3-0AA3-49E8-957F-62373F53931E}" v="62" dt="2022-05-05T18:41:58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4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37BEF52-5859-CC4E-9507-70E3257C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4FA96-36B0-C440-A1F3-056211161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46D0E4-9382-4F42-834D-C9207AF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4FFCE-8D5D-4E8C-A30F-92273AD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6C60A-07E0-41EF-858E-FE18EF44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02F698-1F7B-4200-8B11-961A8F32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D1D-8EED-4846-ADD9-911BFD8CD79F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AA01E-0D1C-48BC-B2D4-0ECB56D7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2F38-EA54-4F60-8441-3A8A042C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72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41F724-8262-0E42-867E-67DE0EDB2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AFDB40-EA75-5945-8087-09C2D6EE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901386-A4F2-3344-9320-8356C4F1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 baseline="0"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1A256C-CA81-4F41-9332-10CBF3A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51D845A-5E2C-7A44-A9CE-09D803849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E3D4A-0CE4-AF44-BB96-DF3F2209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5AE2A-F9E6-524D-850D-4EC6FC682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0335-3A5C-40DB-AB89-84C4F984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5" y="2172396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P10/0290 Interpretace biomarkerů u specifických podskupin populace</a:t>
            </a:r>
          </a:p>
        </p:txBody>
      </p:sp>
    </p:spTree>
    <p:extLst>
      <p:ext uri="{BB962C8B-B14F-4D97-AF65-F5344CB8AC3E}">
        <p14:creationId xmlns:p14="http://schemas.microsoft.com/office/powerpoint/2010/main" val="86195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8274C-583A-DE35-A3C8-DBDBE89F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plodu a dětí chemickým látkám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FB11D-3A2E-C982-2944-42C72DB6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Toxické látky mohou procházet placentou a pronikat do plodu. V minulosti se věřilo, že placenta působí jako ochranná bariéra proti toxickým látkám. Ale globální epidemie </a:t>
            </a:r>
            <a:r>
              <a:rPr lang="cs-CZ" dirty="0" err="1"/>
              <a:t>fokomelie</a:t>
            </a:r>
            <a:r>
              <a:rPr lang="cs-CZ" dirty="0"/>
              <a:t> (tulení končetiny) způsobená lékem thalidomidem byla hrozným varováním, že mnoho léků a toxických látek prochází placentou. Nenarozené dítě je skutečně příjemcem olova, karcinogenů, tabáku, rtuti, perzistentních pesticidů, a dalších toxických látek od jejich matky. ​​V některých případech, jako je expozice rtuti, je dávka, která se dostane do plodu, vyšší než dávka matky. Plod může být také zranitelnější vůči účinkům toxických látek. , jako jsou neurotoxické účinky </a:t>
            </a:r>
            <a:r>
              <a:rPr lang="cs-CZ" dirty="0" err="1"/>
              <a:t>methylrtuti</a:t>
            </a:r>
            <a:r>
              <a:rPr lang="cs-CZ" dirty="0"/>
              <a:t> a karcinogenní účinky expozice tabákovému kouři.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75DC31-7125-FA97-D760-AF3E9A55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1763" y="6106753"/>
            <a:ext cx="7920000" cy="25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C85862-28FF-9E7F-5BCC-5088FE7D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66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6B193-74D5-BF8C-20D5-F57B5BAF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toxicita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6E8E8-95BE-EBAA-0025-203AFB91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Aktivní kouření během těhotenství je uznávaným rizikovým faktorem pro nižší porodní hmotnost a nedonošenost. Některé ženy a jejich děti jsou však vystaveny vyššímu riziku expozice tabáku. </a:t>
            </a:r>
            <a:r>
              <a:rPr lang="cs-CZ" dirty="0" err="1"/>
              <a:t>Wang</a:t>
            </a:r>
            <a:r>
              <a:rPr lang="cs-CZ" dirty="0"/>
              <a:t> a spolupracovníci například ukázali, že mezi těhotnými ženami, které aktivně užívaly tabák, byly pouze děti, které byly vystaveny aktivnímu užívání tabáku a které měly GSTT1null (biomarker citlivosti), vystaveny zvýšenému riziku nižší porodní hmotnosti a předčasného porodu. Ve skutečnosti byly předchozí odhady rizika zprůměrovány pro vnímavé i rezistentní populace.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DE2821-C8DE-87D4-1074-2099C49F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5CAE7A-CB30-DEF9-B109-44EE0BE6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55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35E3E-93C0-09E0-ED7A-50169A1B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71788"/>
            <a:ext cx="10753200" cy="451576"/>
          </a:xfrm>
        </p:spPr>
        <p:txBody>
          <a:bodyPr/>
          <a:lstStyle/>
          <a:p>
            <a:r>
              <a:rPr lang="cs-CZ" dirty="0" err="1"/>
              <a:t>Kotinin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D553E-F3E9-1C69-4D75-8D969BFE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3960000"/>
          </a:xfrm>
        </p:spPr>
        <p:txBody>
          <a:bodyPr/>
          <a:lstStyle/>
          <a:p>
            <a:r>
              <a:rPr lang="cs-CZ" dirty="0"/>
              <a:t>Naše schopnost identifikovat vnímavé jedince nám umožňuje přesněji kvantifikovat riziko expozice tabáku a dalších toxických látek pro těhotné ženy a děti . Přestože informace od rodičů o expozici tabákovému kouři v životním prostředí (ETS) byly široce používána k prokázání toho, že expozice tabáku je nebezpečná, některé studie naznačují, že </a:t>
            </a:r>
            <a:r>
              <a:rPr lang="cs-CZ" dirty="0" err="1"/>
              <a:t>kotinin</a:t>
            </a:r>
            <a:r>
              <a:rPr lang="cs-CZ" dirty="0"/>
              <a:t> je lepším prediktorem poklesu porodní hmotnosti. Použití </a:t>
            </a:r>
            <a:r>
              <a:rPr lang="cs-CZ" dirty="0" err="1"/>
              <a:t>kotininu</a:t>
            </a:r>
            <a:r>
              <a:rPr lang="cs-CZ" dirty="0"/>
              <a:t> v moči, Anglie a její spolupracovníci zjistili, že k největšímu poklesu porodní hmotnosti došlo při nižších úrovních expozice, ekvivalentní &lt;5 cigaret denně. </a:t>
            </a:r>
            <a:r>
              <a:rPr lang="cs-CZ" dirty="0" err="1"/>
              <a:t>Jakkola</a:t>
            </a:r>
            <a:r>
              <a:rPr lang="cs-CZ" dirty="0"/>
              <a:t> a jeho spolupracovníci nakonec pomocí vlasového nikotinu zjistili, že expozice ETS byla rizikovým faktorem pro nedonošené děti. Těhotné ženy s &gt;4 </a:t>
            </a:r>
            <a:r>
              <a:rPr lang="el-GR" dirty="0"/>
              <a:t>μ</a:t>
            </a:r>
            <a:r>
              <a:rPr lang="cs-CZ" dirty="0"/>
              <a:t>g/g nikotinu ve vlasech měly šestinásobně zvýšené riziko předčasného porodu ve srovnání se ženami v referenční skupině.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6795CA-4841-17E5-BD25-D6C5B6C5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AD8FBD-2971-6EF6-456F-6C890D11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80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38D6D-14CE-20B8-190D-3CDD3A57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toxicita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AC9768-F139-DC3C-427F-9B2B607D0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také důkazy, že olovo a další toxické látky jsou toxické pro reprodukci. Olovo bylo spojováno se spontánním potratem při hladinách olova v krvi výrazně pod 40 </a:t>
            </a:r>
            <a:r>
              <a:rPr lang="el-GR" dirty="0"/>
              <a:t>μ</a:t>
            </a:r>
            <a:r>
              <a:rPr lang="cs-CZ" dirty="0"/>
              <a:t>g/dl, což je hladina považovaná za přijatelnou pro dospělou ženu. Ve srovnání s těhotnými ženami, jejichž koncentrace olova v krvi byla &lt; 5 </a:t>
            </a:r>
            <a:r>
              <a:rPr lang="el-GR" dirty="0"/>
              <a:t>μ</a:t>
            </a:r>
            <a:r>
              <a:rPr lang="cs-CZ" dirty="0"/>
              <a:t>g/dl, měly ženy, které měly hladiny olova v krvi mezi 10 </a:t>
            </a:r>
            <a:r>
              <a:rPr lang="el-GR" dirty="0"/>
              <a:t>μ</a:t>
            </a:r>
            <a:r>
              <a:rPr lang="cs-CZ" dirty="0"/>
              <a:t>g/dl a 14 </a:t>
            </a:r>
            <a:r>
              <a:rPr lang="el-GR" dirty="0"/>
              <a:t>μ</a:t>
            </a:r>
            <a:r>
              <a:rPr lang="cs-CZ" dirty="0"/>
              <a:t>g/dl, pětinásobně zvýšené riziko spontánního potratu.30 V inovativní studii s použitím odebraného mateřského séra před více než 30 lety </a:t>
            </a:r>
            <a:r>
              <a:rPr lang="cs-CZ" dirty="0" err="1"/>
              <a:t>Longnecker</a:t>
            </a:r>
            <a:r>
              <a:rPr lang="cs-CZ" dirty="0"/>
              <a:t> a jeho kolegové zjistili, že </a:t>
            </a:r>
            <a:r>
              <a:rPr lang="cs-CZ" dirty="0" err="1"/>
              <a:t>p'p</a:t>
            </a:r>
            <a:r>
              <a:rPr lang="cs-CZ" dirty="0"/>
              <a:t>-DDE (metabolit DDT) je spojen s předčasným porodem způsobem závislým na dávce.31 Žádná z těchto studií by nebyla proveditelná, kdyby nebyla vyvinuta technologie biomarkerů.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482B9D-C617-9D15-DF2E-1A201C29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076510-3EB6-0B3C-0AC7-D6875239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42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24E29-9ACB-434F-D4BE-A858F2DE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toxicita - olovo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4D6AA-C767-3EBC-500C-75D9176A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5973"/>
            <a:ext cx="10753200" cy="3960000"/>
          </a:xfrm>
        </p:spPr>
        <p:txBody>
          <a:bodyPr/>
          <a:lstStyle/>
          <a:p>
            <a:r>
              <a:rPr lang="cs-CZ" dirty="0"/>
              <a:t>Používání biomarkerů je stále důležitější pro zkoumání nízkých úrovní expozice toxickým látkám v životním prostředí. Objevují se důkazy, že intelektuální deficit související s olovem se vyskytuje při hladinách krevních pod 10 </a:t>
            </a:r>
            <a:r>
              <a:rPr lang="el-GR" dirty="0"/>
              <a:t>μ</a:t>
            </a:r>
            <a:r>
              <a:rPr lang="cs-CZ" dirty="0"/>
              <a:t>g/dl, což je akční hladina stanovená Světovou zdravotnickou organizací.35 Předchozí studie odhadovaly, že došlo ke snížení IQ o 2,5–3 bodu spojenému se zvýšením hladiny olova v krvi. z 10 </a:t>
            </a:r>
            <a:r>
              <a:rPr lang="el-GR" dirty="0"/>
              <a:t>μ</a:t>
            </a:r>
            <a:r>
              <a:rPr lang="cs-CZ" dirty="0"/>
              <a:t>g/dl na 20 </a:t>
            </a:r>
            <a:r>
              <a:rPr lang="el-GR" dirty="0"/>
              <a:t>μ</a:t>
            </a:r>
            <a:r>
              <a:rPr lang="cs-CZ" dirty="0"/>
              <a:t>g/dl.36 Nedávno bylo při použití olova v plné krvi u dětí zvýšení průměrné hladiny olova v krvi z &lt;1 na 10 </a:t>
            </a:r>
            <a:r>
              <a:rPr lang="el-GR" dirty="0"/>
              <a:t>μ</a:t>
            </a:r>
            <a:r>
              <a:rPr lang="cs-CZ" dirty="0"/>
              <a:t>g/dl spojeno s deficitem IQ o 7,4 bodu.37 Snížení IQ spojené s olovem bylo větší pro danou expozici při hladinách olova v krvi pod 10 </a:t>
            </a:r>
            <a:r>
              <a:rPr lang="el-GR" dirty="0"/>
              <a:t>μ</a:t>
            </a:r>
            <a:r>
              <a:rPr lang="cs-CZ" dirty="0"/>
              <a:t>g/dl. Tyto studie se nejen spoléhaly na krevní olovo jako biomarker, ale vyžadovaly vysoký stupeň analytické přesnosti při nízkých úrovních expozice.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EB3219-ED5A-4217-0ED4-5A8A7FDF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14357E-0386-5E97-3FB9-F997C09F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75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9F17D-5997-5DDA-F256-C152AED7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Metylrtuť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5E7803-379A-CA83-3CAF-7460E48CA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Methyl (organická) rtuť je při požití téměř úplně absorbována; snadno prochází placentou a je uchováván plodem. Při vysokých dávkách může expozice plodu vést k rozsáhlému vývojovému poškození, jako je mentální retardace, spastická paralýza a smrt. Při nižších dávkách je expozice spojena s deficitem </a:t>
            </a:r>
            <a:r>
              <a:rPr lang="cs-CZ" dirty="0" err="1"/>
              <a:t>neuromotorické</a:t>
            </a:r>
            <a:r>
              <a:rPr lang="cs-CZ" dirty="0"/>
              <a:t> výkonnosti, kognice, paměti a jazyka v některých, ale ne v jiných studiích. Jedním z navrhovaných důvodů pro tyto rozdíly je, že některé studie používaly vlasy jako biologickou matrici, zatímco jiné používaly pupečníkovou krev.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6C25B3-F86F-F899-71C1-2016C8A2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202E8E-F1C4-C87E-9765-5F72C8E5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9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9A50E-77EA-0120-67D2-3DA171FF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Polychlorované bifenyly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A1F4F8-F6D7-540B-3BC2-F92AD74F0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Extrémně vysoká expozice PCB během vývoje plodu způsobuje nízkou porodní hmotnost, tmavou pigmentaci kůže, předčasné prořezávání zubů, </a:t>
            </a:r>
            <a:r>
              <a:rPr lang="cs-CZ" dirty="0" err="1"/>
              <a:t>akneformní</a:t>
            </a:r>
            <a:r>
              <a:rPr lang="cs-CZ" dirty="0"/>
              <a:t> vyrážku a smrt. Nízká expozice plodu PCB je spojována se slabými reflexy, horší pamětí vizuálního rozpoznávání, opožděnou motorikou vývoj, špatné fungování paměti a snížené schopnosti zpracovávat informace. Pomocí pupečníkové krve nebo mateřského mléka výzkumníci zjistili, že prenatální expozice PCB byla spojena s deficity inteligence, paměti a pozornosti.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C4E8DC-D397-C394-B90E-E2C69324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2CDAE-92E6-35D9-2803-A6E8C5D9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1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8175B-3200-F4F0-D0E5-94B75103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A579B-51F8-CDA4-0633-7DA6955A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Ethanol, alkohol v alkoholických nápojích, snadno prochází placentou a způsobuje poškození plodu. Při vysokých dávkách způsobuje konzumace alkoholu fetální alkoholový syndrom. Stále více jsou však rozpoznávány účinky nízkých dávek, kdy 1 % odhaduje se, že všichni novorozenci vykazují určité prenatální poškození alkoholem. Je však obtížné kvantifikovat příjem alkoholu během těhotenství. V budoucnu mohou biomarkery prenatální expozice etanolu, </a:t>
            </a:r>
            <a:r>
              <a:rPr lang="cs-CZ" dirty="0" err="1"/>
              <a:t>ethylestery</a:t>
            </a:r>
            <a:r>
              <a:rPr lang="cs-CZ" dirty="0"/>
              <a:t> mastných kyselin v mekoniu a vlasech zlepšit kvantifikaci pití matek a jakékoli účinky na nižších úrovních.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A48645-A720-17DB-235D-D3C74B0E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964D53-B85E-D5EA-75B0-926BEDB9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88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3B901-C3C7-6D82-DF24-77BA76CC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Těhotné ženy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0688AC-4285-C79A-116F-13D2247A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Nemoci matky</a:t>
            </a:r>
          </a:p>
          <a:p>
            <a:r>
              <a:rPr lang="cs-CZ" dirty="0"/>
              <a:t>Nemoci plodu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F6093F-851F-99F0-0239-C47DF0F5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103495-40CC-392F-C2C5-20A9680B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15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D630-1730-6831-D554-325615AB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Preeklampsie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0E5B4D-1D4F-A67D-F0A2-B5DBA6BD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Preeklampsie je specifická pro těhotenství a významně přispívá k mateřské a perinatální morbiditě a mortalitě na celém světě. Účinný prediktivní test na preeklampsii by usnadnil včasnou diagnózu, cílené sledování a včasné porody; v současnosti však existují omezené možnosti. Algoritmus screeningu v prvním trimestru byl vyvinut a ověřen k predikci předčasné preeklampsie, se špatnou použitelností pro termínované onemocnění, kde leží největší zátěž.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309697-6F33-374A-F953-20763D3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606F18-CC55-FBD3-67F1-3AFD64FC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6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304CA7-8529-9A53-AEFE-4C0F93023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889B0F-61B9-AA72-3384-53C63863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FB5B7C-1543-771D-4402-0BB31BF6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Pediatrická populace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B27566-2505-6E3D-059C-05298AF0C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20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05266-80F5-F3D2-68BA-7F76246E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Preeklampsie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B8558E-84F3-086E-5D97-B96D94BE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Biomarkery, jako je sFlt-1 a placentární růstový faktor, se nyní také klinicky používají v případech podezření na předčasnou preeklampsii; jejich vysoká negativní prediktivní hodnota umožňuje jisté vyloučení onemocnění u žen s normálními výsledky, ale citlivost je mírná. Bylo vyvinuto soustředěné úsilí k identifikaci potenciálních nových biomarkerů, které by mohly zlepšit předpověď. Tyto z velké části pocházejí z orgánů zapojených do patogeneze preeklampsie, včetně placentárních, kardiovaskulárních a </a:t>
            </a:r>
            <a:r>
              <a:rPr lang="cs-CZ" dirty="0" err="1"/>
              <a:t>urinárních</a:t>
            </a:r>
            <a:r>
              <a:rPr lang="cs-CZ" dirty="0"/>
              <a:t> biomarkerů. Tento přehled nastiňuje klinický imperativ pro účinný test a ty, které se již používají, a shrnuje současný výzkum biomarkerů preeklampsie.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208BFB-1904-D4B8-470C-E73CCFF2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888A9B-17EE-3A9E-E445-D5D0ADEC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84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35DF9-49D9-9E95-4BEC-F7440E63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sFlt-1 a </a:t>
            </a:r>
            <a:r>
              <a:rPr lang="cs-CZ" dirty="0" err="1"/>
              <a:t>PlGF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E86A8-D014-996C-4F47-736268B1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03829"/>
            <a:ext cx="10753200" cy="3960000"/>
          </a:xfrm>
        </p:spPr>
        <p:txBody>
          <a:bodyPr/>
          <a:lstStyle/>
          <a:p>
            <a:r>
              <a:rPr lang="cs-CZ" dirty="0"/>
              <a:t>Rozpustná </a:t>
            </a:r>
            <a:r>
              <a:rPr lang="cs-CZ" dirty="0" err="1"/>
              <a:t>fms-like</a:t>
            </a:r>
            <a:r>
              <a:rPr lang="cs-CZ" dirty="0"/>
              <a:t> </a:t>
            </a:r>
            <a:r>
              <a:rPr lang="cs-CZ" dirty="0" err="1"/>
              <a:t>tyrosinkináza</a:t>
            </a:r>
            <a:r>
              <a:rPr lang="cs-CZ" dirty="0"/>
              <a:t> 1 (sFlt-1) a </a:t>
            </a:r>
            <a:r>
              <a:rPr lang="cs-CZ" dirty="0" err="1"/>
              <a:t>PlGF</a:t>
            </a:r>
            <a:r>
              <a:rPr lang="cs-CZ" dirty="0"/>
              <a:t> jsou anti- a </a:t>
            </a:r>
            <a:r>
              <a:rPr lang="cs-CZ" dirty="0" err="1"/>
              <a:t>proangiogenní</a:t>
            </a:r>
            <a:r>
              <a:rPr lang="cs-CZ" dirty="0"/>
              <a:t> faktory (v tomto pořadí) významně narušené u preeklampsie. Studie PROGNOSIS ukázala, že poměr sFlt-1:PlGF 38 nebo nižší může přesně vyloučit pravděpodobnost rozvoje preeklampsie během příštího týdne s 99,3% negativní prediktivní hodnotou u žen mladších 37 týdnů, které test absolvovaly. pro podezření na preeklampsii.</a:t>
            </a:r>
          </a:p>
          <a:p>
            <a:r>
              <a:rPr lang="cs-CZ" dirty="0"/>
              <a:t>Tento test má potenciál snížit počet hospitalizací pro monitorování krevního tlaku, protože může s jistotou vyloučit pravděpodobnost onemocnění. Jako takový byl v některých centrech převeden do klinické praxe. Naopak poměr sFlt-1:PlGF &gt; 38 je pouze mírně přesný v predikci, u koho se rozvine preeklampsie, s pozitivní prediktivní hodnotou 36,7 % pro preeklampsii do čtyř týdnů a senzitivitou 66,2 %.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76EB33-3D5D-9385-5B62-10931AA5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ACA81E-CD81-4138-2561-6E60848B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449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E4048-8EB2-0071-EC47-CCDE6E6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PIGF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C9FE6-325F-1472-1EF7-91A98FCCF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Samotný </a:t>
            </a:r>
            <a:r>
              <a:rPr lang="cs-CZ" dirty="0" err="1"/>
              <a:t>PlGF</a:t>
            </a:r>
            <a:r>
              <a:rPr lang="cs-CZ" dirty="0"/>
              <a:t> (bez jeho vyjádření v poměru s sFlt-1) byl také hodnocen jako </a:t>
            </a:r>
            <a:r>
              <a:rPr lang="cs-CZ" dirty="0" err="1"/>
              <a:t>triage</a:t>
            </a:r>
            <a:r>
              <a:rPr lang="cs-CZ" dirty="0"/>
              <a:t> péče u žen s podezřením na předčasnou preeklampsii. Kromě velmi vysoké negativní prediktivní hodnoty se také ukázalo, že předpovídá preeklampsii vyžadující porod do dvou týdnů s větší přesností než jiné běžně používané klinické testy (krevní tlak, uráty, </a:t>
            </a:r>
            <a:r>
              <a:rPr lang="cs-CZ" dirty="0" err="1"/>
              <a:t>alanintransamináza</a:t>
            </a:r>
            <a:r>
              <a:rPr lang="cs-CZ" dirty="0"/>
              <a:t> (test jaterních funkcí) a proteinurie). Konkrétně </a:t>
            </a:r>
            <a:r>
              <a:rPr lang="cs-CZ" dirty="0" err="1"/>
              <a:t>PlGF</a:t>
            </a:r>
            <a:r>
              <a:rPr lang="cs-CZ" dirty="0"/>
              <a:t> &lt;100 </a:t>
            </a:r>
            <a:r>
              <a:rPr lang="cs-CZ" dirty="0" err="1"/>
              <a:t>pg</a:t>
            </a:r>
            <a:r>
              <a:rPr lang="cs-CZ" dirty="0"/>
              <a:t>/ml u žen s podezřením na preeklampsii v &lt;35. týdnu gestace, provedené s 96% senzitivitou a 98% negativní prediktivní hodnotou při předpovědi, zda se preeklampsie objeví v průběhu příštích dvou týdnů.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015BE6-252D-C8D7-AD21-3B0A8B37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EFD31F-A422-A088-1ED8-5A13D13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6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D5AE7-7512-2291-1722-B609844B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PIGF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066331-CA76-2383-FFCF-AA63472B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171576"/>
            <a:ext cx="10753200" cy="3960000"/>
          </a:xfrm>
        </p:spPr>
        <p:txBody>
          <a:bodyPr/>
          <a:lstStyle/>
          <a:p>
            <a:r>
              <a:rPr lang="cs-CZ" dirty="0"/>
              <a:t>Ačkoli nedávné údaje ukazují, že </a:t>
            </a:r>
            <a:r>
              <a:rPr lang="cs-CZ" dirty="0" err="1"/>
              <a:t>PlGF</a:t>
            </a:r>
            <a:r>
              <a:rPr lang="cs-CZ" dirty="0"/>
              <a:t> se mění s gestačním věkem, a proto plošná definice pozitivního screeningu s </a:t>
            </a:r>
            <a:r>
              <a:rPr lang="cs-CZ" dirty="0" err="1"/>
              <a:t>PlGF</a:t>
            </a:r>
            <a:r>
              <a:rPr lang="cs-CZ" dirty="0"/>
              <a:t> &lt; 100 </a:t>
            </a:r>
            <a:r>
              <a:rPr lang="cs-CZ" dirty="0" err="1"/>
              <a:t>pg</a:t>
            </a:r>
            <a:r>
              <a:rPr lang="cs-CZ" dirty="0"/>
              <a:t>/ml může vyvolat četné falešně pozitivní výsledky. Generování referenčních rozsahů specifických pro gestaci pro různé populace jako takové může dále zvýšit klinickou užitečnost </a:t>
            </a:r>
            <a:r>
              <a:rPr lang="cs-CZ" dirty="0" err="1"/>
              <a:t>PlGF</a:t>
            </a:r>
            <a:r>
              <a:rPr lang="cs-CZ" dirty="0"/>
              <a:t>. Přidání </a:t>
            </a:r>
            <a:r>
              <a:rPr lang="cs-CZ" dirty="0" err="1"/>
              <a:t>PlGF</a:t>
            </a:r>
            <a:r>
              <a:rPr lang="cs-CZ" dirty="0"/>
              <a:t> do práce pacientů s podezřením na preeklampsii ve srovnání s obvyklou péčí zkrátilo dobu do diagnózy a snížilo závažné nepříznivé důsledky pro matku u žen se středně nízkým </a:t>
            </a:r>
            <a:r>
              <a:rPr lang="cs-CZ" dirty="0" err="1"/>
              <a:t>PlGF</a:t>
            </a:r>
            <a:r>
              <a:rPr lang="cs-CZ" dirty="0"/>
              <a:t> 12-100 </a:t>
            </a:r>
            <a:r>
              <a:rPr lang="cs-CZ" dirty="0" err="1"/>
              <a:t>pg</a:t>
            </a:r>
            <a:r>
              <a:rPr lang="cs-CZ" dirty="0"/>
              <a:t>/ml – potenciálně jinak hodnocené jako nižší riziko.</a:t>
            </a:r>
          </a:p>
          <a:p>
            <a:r>
              <a:rPr lang="cs-CZ" dirty="0"/>
              <a:t>Při srovnání poměr sFlt-1:PlGF a samotný </a:t>
            </a:r>
            <a:r>
              <a:rPr lang="cs-CZ" dirty="0" err="1"/>
              <a:t>PlGF</a:t>
            </a:r>
            <a:r>
              <a:rPr lang="cs-CZ" dirty="0"/>
              <a:t> fungovaly podobně při predikci porodu do dvou týdnů v případech podezření na předčasnou </a:t>
            </a:r>
            <a:r>
              <a:rPr lang="cs-CZ" dirty="0" err="1"/>
              <a:t>preeklampsii.Vysoká</a:t>
            </a:r>
            <a:r>
              <a:rPr lang="cs-CZ" dirty="0"/>
              <a:t> negativní prediktivní hodnota umožňuje jisté vyloučení onemocnění u žen s normálními výsledky.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BA87B1-8AB4-0328-2AE1-D2045FE4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FB8188-17CB-0C03-9C0B-07AA1C94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7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D0F9B-AC7D-C604-9CB7-40DEA9FC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Gestační diabetes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F5818D-2268-08A1-3E63-E7C7064E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Prediktivní a diagnostické biomarkery pro GDM těhotenství. GDM se obvykle vyvíjí od 2. trimestru těhotenství v korelaci se zvýšeným zánětem, inzulinovou rezistencí, </a:t>
            </a:r>
            <a:r>
              <a:rPr lang="cs-CZ" dirty="0" err="1"/>
              <a:t>dysregulací</a:t>
            </a:r>
            <a:r>
              <a:rPr lang="cs-CZ" dirty="0"/>
              <a:t> placenty a/nebo </a:t>
            </a:r>
            <a:r>
              <a:rPr lang="cs-CZ" dirty="0" err="1"/>
              <a:t>disrupcí</a:t>
            </a:r>
            <a:r>
              <a:rPr lang="cs-CZ" dirty="0"/>
              <a:t> </a:t>
            </a:r>
            <a:r>
              <a:rPr lang="el-GR" dirty="0"/>
              <a:t>β-</a:t>
            </a:r>
            <a:r>
              <a:rPr lang="cs-CZ" dirty="0"/>
              <a:t>buněk a může být detekován ve 24.–28. týdnu hodnocením glukózové homeostázy. Některé specifické proteiny (modré čáry), </a:t>
            </a:r>
            <a:r>
              <a:rPr lang="cs-CZ" dirty="0" err="1"/>
              <a:t>miR</a:t>
            </a:r>
            <a:r>
              <a:rPr lang="cs-CZ" dirty="0"/>
              <a:t> (černé čáry) a metabolity (červené čáry) se však uvolňují do krve a/nebo moči z raných fází (komplikovaného) těhotenství a mohly by sloužit jako biomarkery pro GDM.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E7A9BE-2F33-952F-0C2C-27A51112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329332-47E9-81F9-00D0-909B9625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89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A8B9B-2EA9-C1B8-E1D0-A70CFEB7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Gestační diabetes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082F15-9089-8C21-BA48-0244F587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RBP4, SHBG, </a:t>
            </a:r>
            <a:r>
              <a:rPr lang="cs-CZ" dirty="0" err="1"/>
              <a:t>afamin</a:t>
            </a:r>
            <a:r>
              <a:rPr lang="cs-CZ" dirty="0"/>
              <a:t>, FABP4, </a:t>
            </a:r>
            <a:r>
              <a:rPr lang="cs-CZ" dirty="0" err="1"/>
              <a:t>hs</a:t>
            </a:r>
            <a:r>
              <a:rPr lang="cs-CZ" dirty="0"/>
              <a:t>-PCR, </a:t>
            </a:r>
            <a:r>
              <a:rPr lang="cs-CZ" dirty="0" err="1"/>
              <a:t>adiponektin</a:t>
            </a:r>
            <a:r>
              <a:rPr lang="cs-CZ" dirty="0"/>
              <a:t> a několik </a:t>
            </a:r>
            <a:r>
              <a:rPr lang="cs-CZ" dirty="0" err="1"/>
              <a:t>miR</a:t>
            </a:r>
            <a:r>
              <a:rPr lang="cs-CZ" dirty="0"/>
              <a:t> (miR-16-5p, -17-5p, -20a-5p) by mohly být testovány na začátku těhotenství, zejména u žen s rizikem faktory (obezita, pokročilý věk, předchozí GDM). Kromě toho mohou být </a:t>
            </a:r>
            <a:r>
              <a:rPr lang="cs-CZ" dirty="0" err="1"/>
              <a:t>visfatin</a:t>
            </a:r>
            <a:r>
              <a:rPr lang="cs-CZ" dirty="0"/>
              <a:t>, </a:t>
            </a:r>
            <a:r>
              <a:rPr lang="cs-CZ" dirty="0" err="1"/>
              <a:t>fetuin</a:t>
            </a:r>
            <a:r>
              <a:rPr lang="cs-CZ" dirty="0"/>
              <a:t>-A, </a:t>
            </a:r>
            <a:r>
              <a:rPr lang="cs-CZ" dirty="0" err="1"/>
              <a:t>omentin</a:t>
            </a:r>
            <a:r>
              <a:rPr lang="cs-CZ" dirty="0"/>
              <a:t>, </a:t>
            </a:r>
            <a:r>
              <a:rPr lang="cs-CZ" dirty="0" err="1"/>
              <a:t>leptin</a:t>
            </a:r>
            <a:r>
              <a:rPr lang="cs-CZ" dirty="0"/>
              <a:t>, ficolin-3 a specifické metabolity (tj. AHBA, L-</a:t>
            </a:r>
            <a:r>
              <a:rPr lang="cs-CZ" dirty="0" err="1"/>
              <a:t>Tryp</a:t>
            </a:r>
            <a:r>
              <a:rPr lang="cs-CZ" dirty="0"/>
              <a:t>) užitečné pro střední fázi gestace a FGF-21, PAI-1, </a:t>
            </a:r>
            <a:r>
              <a:rPr lang="cs-CZ" dirty="0" err="1"/>
              <a:t>fetuin</a:t>
            </a:r>
            <a:r>
              <a:rPr lang="cs-CZ" dirty="0"/>
              <a:t>- B a </a:t>
            </a:r>
            <a:r>
              <a:rPr lang="cs-CZ" dirty="0" err="1"/>
              <a:t>follistatin</a:t>
            </a:r>
            <a:r>
              <a:rPr lang="cs-CZ" dirty="0"/>
              <a:t> a další metabolity [</a:t>
            </a:r>
            <a:r>
              <a:rPr lang="cs-CZ" dirty="0" err="1"/>
              <a:t>Ceramid</a:t>
            </a:r>
            <a:r>
              <a:rPr lang="cs-CZ" dirty="0"/>
              <a:t> (d18:0/23:0), aspartam] by mohly pomoci screeningu GDM ve 3. trimestru. Včasné intervence týkající se metabolických a kardiovaskulárních abnormalit by pak mohly zmírnit související poporodní (perinatální, neonatální a chronické) poruchy u žen a potomků.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FB327-55F0-75E7-6FF4-7DC1BAA7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AFD69C-B266-0A12-BC46-D3B65D4D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4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25E93-957A-A7DF-0F66-8E4B86DE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18147-C966-D694-F8E2-CC0E54AF0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23215E-372D-59DD-80B1-DF9A568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6D9F50-488E-6185-4C00-C1E9928C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8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0468B-3C67-CC6E-C179-32086E5A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ACF08F-4347-6A9B-C852-5E901FE78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45340"/>
            <a:ext cx="10753200" cy="3960000"/>
          </a:xfrm>
        </p:spPr>
        <p:txBody>
          <a:bodyPr/>
          <a:lstStyle/>
          <a:p>
            <a:r>
              <a:rPr lang="cs-CZ" dirty="0"/>
              <a:t>Nemoci matky</a:t>
            </a:r>
          </a:p>
          <a:p>
            <a:r>
              <a:rPr lang="cs-CZ" dirty="0"/>
              <a:t>Nemoci plodu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967257-5D89-4213-88A2-27979A45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1A3BF8-7A43-F064-48AC-DABE8D72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51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582E5-BDE3-4369-AC9B-56E47682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Pediatrická populace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65D4B-5E9F-4D0D-83E0-B29EED54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Zdraví dětí je do značné míry funkcí jejich prostředí. Infekční agens zůstávají hlavní příčinou úmrtí a invalidity ve světě. Naproti tomu mnoho nových nemocí – astma, poruchy intelektu, problémy s chováním a rakovina – je spojeno s průmyslovými znečišťujícími látkami nebo jinými environmentálními vlivy. Naše chápání rizikových faktorů mnoha nemocí je neúplné, ale všeobecně se uznává, že invalidita a smrt jsou z velké části výsledkem interakcí environmentálních faktorů, široce definovaných, a náchylnosti hostitele.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2EA978-5EC2-4A91-83F3-1CABFACA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B6E3C4-11AE-484C-AEBE-258B6620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58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D248-04D6-C97E-2E80-9B3F86E3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zdraví dětí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4A49F2-4B81-8B43-4306-23877A28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21584"/>
            <a:ext cx="10753200" cy="3960000"/>
          </a:xfrm>
        </p:spPr>
        <p:txBody>
          <a:bodyPr/>
          <a:lstStyle/>
          <a:p>
            <a:r>
              <a:rPr lang="cs-CZ" dirty="0"/>
              <a:t>Environmentální zdraví dětí – studium a prevence nemocí a nemocí u dětí v důsledku neúmyslného vystavení fyzikálním, biologickým a chemickým činitelům – se objevuje jako nová oblast výzkumu, politiky a klinické praxe. Historicky se vědci a lékaři spoléhali o nepřímých metodách měření vlivů prostředí na děti, jako jsou dotazníky, monitorování vody a ovzduší na úrovni komunity nebo stav bydlení.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B43DA1-D28F-56C4-AFB0-58E28E49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4ACA77-BBDB-89A7-A7CA-5E7BA22B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8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3990F-060F-6D12-8B34-CC13B53B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zdraví dětí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C25FE-1E8D-07F4-1B61-E0C77CCB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Podobně jsme se při posuzování genetické náchylnosti dítěte ke konkrétnímu stavu nebo nemoci spoléhali na rodinnou anamnézu dítěte. Jedním z klíčových inovativních nástrojů této nově vznikající oblasti je použití biologických markerů nebo biomarkerů k přímému měření expozice dětí environmentálním faktorům, účinků expozice a individuální náchylnosti, včetně genetiky, k environmentálním činitelům.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179237-C98B-5C40-CF09-DC6B3D50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607711-DD33-4805-9664-C8D63494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82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DE42D-296A-2994-8A3D-C56BDED2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Biomarkery v pediatrii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0B209-059E-958A-AC8B-F61C5E0F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00"/>
            <a:ext cx="10753200" cy="3960000"/>
          </a:xfrm>
        </p:spPr>
        <p:txBody>
          <a:bodyPr/>
          <a:lstStyle/>
          <a:p>
            <a:r>
              <a:rPr lang="cs-CZ" dirty="0"/>
              <a:t>Biomarkery nejsou pro pediatry žádnou novinkou. Pediatři dobře znají používání některých biomarkerů, jako je virová sérologie, k diagnostice nebo léčbě infekcí. Na rozdíl od toho jsme méně obeznámeni s používáním biomarkerů k identifikaci nebo kvantifikaci vystavení dětí vlivům životního prostředí nebo průmyslovým znečišťujícím látkám. Biomarkery pro environmentální toxické látky se stále více používají v pediatrickém výzkumu a praxi. Navzdory obrovskému příslibu je však zapotřebí značného úsilí, aby byly biomarkery environmentálních toxických látek užitečné v klinickém prostředí. I když jsou biomarkery zásadní pro kvantifikaci rizika onemocnění a invalidity v populačních studiích, nemusí být užitečné pro jednotlivé pacienty.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981B51-D0C0-3387-7FBF-03C33F8A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3941DE-CC24-B97D-9205-62B059C8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9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8FDE7-ACD9-F13B-AE3D-5B489C3A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Biomarkery expozice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F4F7A-DA0A-BAB5-4C20-041A854BC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tři hlavní typy biomarkerů: biomarkery pro kvantifikaci expozice a vnitřní dávky; biomarkery účinku; a biomarkery citlivosti. Biomarker expozice exogenní chemické látce je tato chemická látka, její metabolit(y) nebo produkt interakce mezi touto chemickou látkou nebo metabolitem a cílovou molekulou nebo buňkou. Biomarker expozice může být toxická látka (například olovo nebo PCB), metabolit toxické látky (například </a:t>
            </a:r>
            <a:r>
              <a:rPr lang="cs-CZ" dirty="0" err="1"/>
              <a:t>kotinin</a:t>
            </a:r>
            <a:r>
              <a:rPr lang="cs-CZ" dirty="0"/>
              <a:t>, metabolit nikotinu) nebo časná reakce na toxickou látku (například indukce enzymů P450 a sérové ​​anti-</a:t>
            </a:r>
            <a:r>
              <a:rPr lang="cs-CZ" dirty="0" err="1"/>
              <a:t>IgE</a:t>
            </a:r>
            <a:r>
              <a:rPr lang="cs-CZ" dirty="0"/>
              <a:t> protilátky proti kočičímu alergenu).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C00510-0D24-0FB3-80D4-A406F6A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D54F63-EB03-C7D3-E192-9F3A4306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9CE09-495D-C8BE-D1A3-0798565C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Biomarkery účinku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68F17-94CE-0079-E8FC-22AE27AF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Biomarker účinku je měřitelná změna endogenního faktoru, která je prokazatelně spojena s poruchou nebo onemocněním, jako je zvýšení sérových jaterních enzymů po expozici </a:t>
            </a:r>
            <a:r>
              <a:rPr lang="cs-CZ" dirty="0" err="1"/>
              <a:t>tetrachlormethanu</a:t>
            </a:r>
            <a:r>
              <a:rPr lang="cs-CZ" dirty="0"/>
              <a:t>. Biomarker citlivosti (nebo rezistence) může být indikátorem vrozené nebo získané vlastnosti, která mění reakci na expozici endogennímu agens. Například jedinci, kterým chybí </a:t>
            </a:r>
            <a:r>
              <a:rPr lang="cs-CZ" dirty="0" err="1"/>
              <a:t>glutathion</a:t>
            </a:r>
            <a:r>
              <a:rPr lang="cs-CZ" dirty="0"/>
              <a:t> transferázy, enzymy, které se podílejí na detoxikaci tabáku, jsou náchylnější k rakovině plic.6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C63300-2F21-EBCD-AB50-E87B8B18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36752-D4C4-563D-57A2-2D5FEFE1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9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AF48C-CED3-DC08-19C5-5303DB3E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51B5F-B1CF-49FA-6473-84C24A91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Technologický pokrok v biomarkerech pro infekční agens vedl k rychlému pokroku v diagnostice a kontrole infekčních chorob. Podobně biomarkery v konečném důsledku změní naše chápání environmentálních příčin mnoha dětských stavů a ​​nemocí. Zbývající část tohoto přehledu zdůrazňuje některá zjištění výzkumu, která využívala biomarkery ke zlepšení našeho chápání a kontroly onemocnění a zdravotního postižení u dětí způsobených životním prostředím.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96EDD2-C3B7-BDD2-AB3E-4AAC0A73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CBF8B0-B635-7F63-600D-6CCEB83E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2954-8E71-43B9-AAFF-5446FDBE27B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722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F3C31880A6D246A99123DDDA4AA772" ma:contentTypeVersion="12" ma:contentTypeDescription="Vytvoří nový dokument" ma:contentTypeScope="" ma:versionID="68f894ecc93002d9f5a291e5d2148efa">
  <xsd:schema xmlns:xsd="http://www.w3.org/2001/XMLSchema" xmlns:xs="http://www.w3.org/2001/XMLSchema" xmlns:p="http://schemas.microsoft.com/office/2006/metadata/properties" xmlns:ns3="1fde8838-689f-4d75-a6cb-95aa87ac4935" xmlns:ns4="27c3c78c-f572-4f45-a92e-c70c79080381" targetNamespace="http://schemas.microsoft.com/office/2006/metadata/properties" ma:root="true" ma:fieldsID="285066b0bf63345803577d676c257495" ns3:_="" ns4:_="">
    <xsd:import namespace="1fde8838-689f-4d75-a6cb-95aa87ac4935"/>
    <xsd:import namespace="27c3c78c-f572-4f45-a92e-c70c790803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e8838-689f-4d75-a6cb-95aa87ac49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3c78c-f572-4f45-a92e-c70c79080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C70354-8038-421F-8E4E-D41729682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e8838-689f-4d75-a6cb-95aa87ac4935"/>
    <ds:schemaRef ds:uri="27c3c78c-f572-4f45-a92e-c70c79080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DC395D-8F52-45F7-808F-DEB4CD0F1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513625-2AD1-48A5-BAB1-E11CFD32F5B1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7c3c78c-f572-4f45-a92e-c70c79080381"/>
    <ds:schemaRef ds:uri="1fde8838-689f-4d75-a6cb-95aa87ac49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13513</TotalTime>
  <Words>2297</Words>
  <Application>Microsoft Office PowerPoint</Application>
  <PresentationFormat>Širokoúhlá obrazovka</PresentationFormat>
  <Paragraphs>79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Presentation_MU_EN</vt:lpstr>
      <vt:lpstr>P10/0290 Interpretace biomarkerů u specifických podskupin populace</vt:lpstr>
      <vt:lpstr>Pediatrická populace</vt:lpstr>
      <vt:lpstr>Pediatrická populace</vt:lpstr>
      <vt:lpstr>Environmentální zdraví dětí</vt:lpstr>
      <vt:lpstr>Environmentální zdraví dětí II</vt:lpstr>
      <vt:lpstr>Biomarkery v pediatrii</vt:lpstr>
      <vt:lpstr>Biomarkery expozice</vt:lpstr>
      <vt:lpstr>Biomarkery účinku</vt:lpstr>
      <vt:lpstr>Prezentace aplikace PowerPoint</vt:lpstr>
      <vt:lpstr>Expozice plodu a dětí chemickým látkám</vt:lpstr>
      <vt:lpstr>Reprodukční toxicita</vt:lpstr>
      <vt:lpstr>Kotinin</vt:lpstr>
      <vt:lpstr>Reprodukční toxicita</vt:lpstr>
      <vt:lpstr>Vývojová toxicita - olovo</vt:lpstr>
      <vt:lpstr>Metylrtuť</vt:lpstr>
      <vt:lpstr>Polychlorované bifenyly</vt:lpstr>
      <vt:lpstr>Alkohol</vt:lpstr>
      <vt:lpstr>Těhotné ženy</vt:lpstr>
      <vt:lpstr>Preeklampsie</vt:lpstr>
      <vt:lpstr>Preeklampsie</vt:lpstr>
      <vt:lpstr>sFlt-1 a PlGF</vt:lpstr>
      <vt:lpstr>PIGF</vt:lpstr>
      <vt:lpstr>PIGF</vt:lpstr>
      <vt:lpstr>Gestační diabetes</vt:lpstr>
      <vt:lpstr>Gestační diabetes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Julie Dobrovolná</cp:lastModifiedBy>
  <cp:revision>19</cp:revision>
  <cp:lastPrinted>1601-01-01T00:00:00Z</cp:lastPrinted>
  <dcterms:created xsi:type="dcterms:W3CDTF">2018-11-28T09:04:29Z</dcterms:created>
  <dcterms:modified xsi:type="dcterms:W3CDTF">2022-06-02T05:56:43Z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0x0101003DF3C31880A6D246A99123DDDA4AA772</vt:lpwstr>
  </property>
</Properties>
</file>