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1" r:id="rId2"/>
  </p:sldMasterIdLst>
  <p:notesMasterIdLst>
    <p:notesMasterId r:id="rId25"/>
  </p:notesMasterIdLst>
  <p:sldIdLst>
    <p:sldId id="256" r:id="rId3"/>
    <p:sldId id="257" r:id="rId4"/>
    <p:sldId id="259" r:id="rId5"/>
    <p:sldId id="262" r:id="rId6"/>
    <p:sldId id="274" r:id="rId7"/>
    <p:sldId id="263" r:id="rId8"/>
    <p:sldId id="281" r:id="rId9"/>
    <p:sldId id="280" r:id="rId10"/>
    <p:sldId id="268" r:id="rId11"/>
    <p:sldId id="269" r:id="rId12"/>
    <p:sldId id="267" r:id="rId13"/>
    <p:sldId id="279" r:id="rId14"/>
    <p:sldId id="265" r:id="rId15"/>
    <p:sldId id="270" r:id="rId16"/>
    <p:sldId id="276" r:id="rId17"/>
    <p:sldId id="275" r:id="rId18"/>
    <p:sldId id="277" r:id="rId19"/>
    <p:sldId id="278" r:id="rId20"/>
    <p:sldId id="271" r:id="rId21"/>
    <p:sldId id="272" r:id="rId22"/>
    <p:sldId id="273" r:id="rId23"/>
    <p:sldId id="261" r:id="rId2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Open Sans" panose="020B0606030504020204" pitchFamily="34" charset="0"/>
      <p:regular r:id="rId30"/>
      <p:bold r:id="rId31"/>
      <p:italic r:id="rId32"/>
      <p:boldItalic r:id="rId33"/>
    </p:embeddedFont>
    <p:embeddedFont>
      <p:font typeface="Open Sans ExtraBold" panose="020B0906030804020204" pitchFamily="34" charset="0"/>
      <p:bold r:id="rId34"/>
      <p:italic r:id="rId35"/>
      <p:boldItalic r:id="rId36"/>
    </p:embeddedFont>
    <p:embeddedFont>
      <p:font typeface="Open Sans Light" panose="020B0306030504020204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1" roundtripDataSignature="AMtx7mjrsEgVuEMpfOIuXy5+mVKbiwioK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EBAD"/>
    <a:srgbClr val="C2B07C"/>
    <a:srgbClr val="FFFFFF"/>
    <a:srgbClr val="D5063A"/>
    <a:srgbClr val="D70B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32"/>
  </p:normalViewPr>
  <p:slideViewPr>
    <p:cSldViewPr snapToGrid="0">
      <p:cViewPr>
        <p:scale>
          <a:sx n="82" d="100"/>
          <a:sy n="82" d="100"/>
        </p:scale>
        <p:origin x="1280" y="6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1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9628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1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1888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1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2664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_Section Header">
  <p:cSld name="7_Section Header">
    <p:bg>
      <p:bgPr>
        <a:solidFill>
          <a:schemeClr val="dk2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4" descr="IQS_positive_RGB.ep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7281" y="4077072"/>
            <a:ext cx="7811144" cy="2171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_Section Header">
  <p:cSld name="6_Section Header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539552" y="2455728"/>
            <a:ext cx="648072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Open Sans Light"/>
              <a:buNone/>
              <a:defRPr sz="6000" b="0" cap="non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6" name="Google Shape;66;p15" descr="IQS_positive_RGB.ep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7281" y="1193035"/>
            <a:ext cx="4066727" cy="1130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9_Section Header">
  <p:cSld name="9_Section Header"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5"/>
          <p:cNvSpPr txBox="1">
            <a:spLocks noGrp="1"/>
          </p:cNvSpPr>
          <p:nvPr>
            <p:ph type="title"/>
          </p:nvPr>
        </p:nvSpPr>
        <p:spPr>
          <a:xfrm>
            <a:off x="539552" y="2459445"/>
            <a:ext cx="648072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Open Sans Light"/>
              <a:buNone/>
              <a:defRPr sz="6000" b="0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9" name="Google Shape;69;p25" descr="IQS_positive_RGB.ep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7281" y="1196752"/>
            <a:ext cx="4066726" cy="1130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Section Header">
  <p:cSld name="2_Section 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6"/>
          <p:cNvSpPr txBox="1">
            <a:spLocks noGrp="1"/>
          </p:cNvSpPr>
          <p:nvPr>
            <p:ph type="title"/>
          </p:nvPr>
        </p:nvSpPr>
        <p:spPr>
          <a:xfrm>
            <a:off x="570332" y="2199055"/>
            <a:ext cx="7811715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Open Sans Light"/>
              <a:buNone/>
              <a:defRPr sz="6000" b="0" cap="none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6"/>
          <p:cNvSpPr txBox="1">
            <a:spLocks noGrp="1"/>
          </p:cNvSpPr>
          <p:nvPr>
            <p:ph type="body" idx="1"/>
          </p:nvPr>
        </p:nvSpPr>
        <p:spPr>
          <a:xfrm>
            <a:off x="570332" y="4077072"/>
            <a:ext cx="78901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A8B8C"/>
              </a:buClr>
              <a:buSzPts val="1800"/>
              <a:buNone/>
              <a:defRPr sz="1800">
                <a:solidFill>
                  <a:srgbClr val="8A8B8C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A8B8C"/>
              </a:buClr>
              <a:buSzPts val="1600"/>
              <a:buNone/>
              <a:defRPr sz="1600">
                <a:solidFill>
                  <a:srgbClr val="8A8B8C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A8B8C"/>
              </a:buClr>
              <a:buSzPts val="1400"/>
              <a:buNone/>
              <a:defRPr sz="1400">
                <a:solidFill>
                  <a:srgbClr val="8A8B8C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A8B8C"/>
              </a:buClr>
              <a:buSzPts val="1400"/>
              <a:buNone/>
              <a:defRPr sz="1400">
                <a:solidFill>
                  <a:srgbClr val="8A8B8C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A8B8C"/>
              </a:buClr>
              <a:buSzPts val="1400"/>
              <a:buNone/>
              <a:defRPr sz="1400">
                <a:solidFill>
                  <a:srgbClr val="8A8B8C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A8B8C"/>
              </a:buClr>
              <a:buSzPts val="1400"/>
              <a:buNone/>
              <a:defRPr sz="1400">
                <a:solidFill>
                  <a:srgbClr val="8A8B8C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A8B8C"/>
              </a:buClr>
              <a:buSzPts val="1400"/>
              <a:buNone/>
              <a:defRPr sz="1400">
                <a:solidFill>
                  <a:srgbClr val="8A8B8C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A8B8C"/>
              </a:buClr>
              <a:buSzPts val="1400"/>
              <a:buNone/>
              <a:defRPr sz="1400">
                <a:solidFill>
                  <a:srgbClr val="8A8B8C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Section Header">
  <p:cSld name="1_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7"/>
          <p:cNvSpPr txBox="1">
            <a:spLocks noGrp="1"/>
          </p:cNvSpPr>
          <p:nvPr>
            <p:ph type="title"/>
          </p:nvPr>
        </p:nvSpPr>
        <p:spPr>
          <a:xfrm>
            <a:off x="2500298" y="3178260"/>
            <a:ext cx="5922977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pen Sans Light"/>
              <a:buNone/>
              <a:defRPr sz="4000" b="0" cap="none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body" idx="1"/>
          </p:nvPr>
        </p:nvSpPr>
        <p:spPr>
          <a:xfrm>
            <a:off x="2500298" y="4569749"/>
            <a:ext cx="592935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A8B8C"/>
              </a:buClr>
              <a:buSzPts val="1800"/>
              <a:buNone/>
              <a:defRPr sz="1800">
                <a:solidFill>
                  <a:srgbClr val="8A8B8C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A8B8C"/>
              </a:buClr>
              <a:buSzPts val="1600"/>
              <a:buNone/>
              <a:defRPr sz="1600">
                <a:solidFill>
                  <a:srgbClr val="8A8B8C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A8B8C"/>
              </a:buClr>
              <a:buSzPts val="1400"/>
              <a:buNone/>
              <a:defRPr sz="1400">
                <a:solidFill>
                  <a:srgbClr val="8A8B8C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A8B8C"/>
              </a:buClr>
              <a:buSzPts val="1400"/>
              <a:buNone/>
              <a:defRPr sz="1400">
                <a:solidFill>
                  <a:srgbClr val="8A8B8C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A8B8C"/>
              </a:buClr>
              <a:buSzPts val="1400"/>
              <a:buNone/>
              <a:defRPr sz="1400">
                <a:solidFill>
                  <a:srgbClr val="8A8B8C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A8B8C"/>
              </a:buClr>
              <a:buSzPts val="1400"/>
              <a:buNone/>
              <a:defRPr sz="1400">
                <a:solidFill>
                  <a:srgbClr val="8A8B8C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A8B8C"/>
              </a:buClr>
              <a:buSzPts val="1400"/>
              <a:buNone/>
              <a:defRPr sz="1400">
                <a:solidFill>
                  <a:srgbClr val="8A8B8C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A8B8C"/>
              </a:buClr>
              <a:buSzPts val="1400"/>
              <a:buNone/>
              <a:defRPr sz="1400">
                <a:solidFill>
                  <a:srgbClr val="8A8B8C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8"/>
          <p:cNvSpPr txBox="1">
            <a:spLocks noGrp="1"/>
          </p:cNvSpPr>
          <p:nvPr>
            <p:ph type="title"/>
          </p:nvPr>
        </p:nvSpPr>
        <p:spPr>
          <a:xfrm>
            <a:off x="457200" y="1098935"/>
            <a:ext cx="825820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body" idx="1"/>
          </p:nvPr>
        </p:nvSpPr>
        <p:spPr>
          <a:xfrm>
            <a:off x="2571736" y="1857364"/>
            <a:ext cx="292895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333333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333333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ftr" idx="11"/>
          </p:nvPr>
        </p:nvSpPr>
        <p:spPr>
          <a:xfrm>
            <a:off x="2571736" y="614364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sldNum" idx="12"/>
          </p:nvPr>
        </p:nvSpPr>
        <p:spPr>
          <a:xfrm>
            <a:off x="6553200" y="614364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body" idx="2"/>
          </p:nvPr>
        </p:nvSpPr>
        <p:spPr>
          <a:xfrm>
            <a:off x="5814346" y="1857364"/>
            <a:ext cx="2928958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333333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333333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>
  <p:cSld name="1_Content with Capti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9"/>
          <p:cNvSpPr txBox="1">
            <a:spLocks noGrp="1"/>
          </p:cNvSpPr>
          <p:nvPr>
            <p:ph type="title"/>
          </p:nvPr>
        </p:nvSpPr>
        <p:spPr>
          <a:xfrm>
            <a:off x="457201" y="1071546"/>
            <a:ext cx="1828783" cy="91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pen Sans"/>
              <a:buNone/>
              <a:defRPr sz="22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9"/>
          <p:cNvSpPr txBox="1">
            <a:spLocks noGrp="1"/>
          </p:cNvSpPr>
          <p:nvPr>
            <p:ph type="body" idx="1"/>
          </p:nvPr>
        </p:nvSpPr>
        <p:spPr>
          <a:xfrm>
            <a:off x="2571736" y="1071546"/>
            <a:ext cx="6572264" cy="4357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5" name="Google Shape;85;p29"/>
          <p:cNvSpPr txBox="1">
            <a:spLocks noGrp="1"/>
          </p:cNvSpPr>
          <p:nvPr>
            <p:ph type="body" idx="2"/>
          </p:nvPr>
        </p:nvSpPr>
        <p:spPr>
          <a:xfrm>
            <a:off x="457201" y="2214554"/>
            <a:ext cx="182878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None/>
              <a:defRPr sz="14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333333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333333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6" name="Google Shape;86;p29"/>
          <p:cNvSpPr txBox="1">
            <a:spLocks noGrp="1"/>
          </p:cNvSpPr>
          <p:nvPr>
            <p:ph type="ftr" idx="11"/>
          </p:nvPr>
        </p:nvSpPr>
        <p:spPr>
          <a:xfrm>
            <a:off x="2571736" y="614364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A9E55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9"/>
          <p:cNvSpPr txBox="1">
            <a:spLocks noGrp="1"/>
          </p:cNvSpPr>
          <p:nvPr>
            <p:ph type="sldNum" idx="12"/>
          </p:nvPr>
        </p:nvSpPr>
        <p:spPr>
          <a:xfrm>
            <a:off x="6553200" y="614364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t with Caption">
  <p:cSld name="2_Content with Caption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0"/>
          <p:cNvSpPr txBox="1">
            <a:spLocks noGrp="1"/>
          </p:cNvSpPr>
          <p:nvPr>
            <p:ph type="title"/>
          </p:nvPr>
        </p:nvSpPr>
        <p:spPr>
          <a:xfrm>
            <a:off x="457201" y="1071546"/>
            <a:ext cx="1828783" cy="91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pen Sans"/>
              <a:buNone/>
              <a:defRPr sz="22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0"/>
          <p:cNvSpPr txBox="1">
            <a:spLocks noGrp="1"/>
          </p:cNvSpPr>
          <p:nvPr>
            <p:ph type="body" idx="1"/>
          </p:nvPr>
        </p:nvSpPr>
        <p:spPr>
          <a:xfrm>
            <a:off x="457201" y="2214554"/>
            <a:ext cx="182878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333333"/>
              </a:buClr>
              <a:buSzPts val="1400"/>
              <a:buNone/>
              <a:defRPr sz="14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333333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333333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1" name="Google Shape;91;p30"/>
          <p:cNvSpPr txBox="1">
            <a:spLocks noGrp="1"/>
          </p:cNvSpPr>
          <p:nvPr>
            <p:ph type="ftr" idx="11"/>
          </p:nvPr>
        </p:nvSpPr>
        <p:spPr>
          <a:xfrm>
            <a:off x="2571736" y="614364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A9E55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0"/>
          <p:cNvSpPr txBox="1">
            <a:spLocks noGrp="1"/>
          </p:cNvSpPr>
          <p:nvPr>
            <p:ph type="sldNum" idx="12"/>
          </p:nvPr>
        </p:nvSpPr>
        <p:spPr>
          <a:xfrm>
            <a:off x="6553200" y="614364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" name="Google Shape;93;p30"/>
          <p:cNvSpPr>
            <a:spLocks noGrp="1"/>
          </p:cNvSpPr>
          <p:nvPr>
            <p:ph type="pic" idx="2"/>
          </p:nvPr>
        </p:nvSpPr>
        <p:spPr>
          <a:xfrm>
            <a:off x="2571736" y="1071546"/>
            <a:ext cx="6572264" cy="4357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1"/>
          <p:cNvSpPr txBox="1">
            <a:spLocks noGrp="1"/>
          </p:cNvSpPr>
          <p:nvPr>
            <p:ph type="title"/>
          </p:nvPr>
        </p:nvSpPr>
        <p:spPr>
          <a:xfrm>
            <a:off x="2571736" y="6143644"/>
            <a:ext cx="4857784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Light"/>
              <a:buNone/>
              <a:defRPr sz="32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1"/>
          <p:cNvSpPr>
            <a:spLocks noGrp="1"/>
          </p:cNvSpPr>
          <p:nvPr>
            <p:ph type="pic" idx="2"/>
          </p:nvPr>
        </p:nvSpPr>
        <p:spPr>
          <a:xfrm>
            <a:off x="0" y="1071545"/>
            <a:ext cx="9144001" cy="442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7" name="Google Shape;97;p31"/>
          <p:cNvSpPr txBox="1">
            <a:spLocks noGrp="1"/>
          </p:cNvSpPr>
          <p:nvPr>
            <p:ph type="sldNum" idx="12"/>
          </p:nvPr>
        </p:nvSpPr>
        <p:spPr>
          <a:xfrm>
            <a:off x="8072462" y="6143644"/>
            <a:ext cx="6143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_Section Header">
  <p:cSld name="6_Section Header">
    <p:bg>
      <p:bgPr>
        <a:solidFill>
          <a:schemeClr val="dk2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>
            <a:spLocks noGrp="1"/>
          </p:cNvSpPr>
          <p:nvPr>
            <p:ph type="title"/>
          </p:nvPr>
        </p:nvSpPr>
        <p:spPr>
          <a:xfrm>
            <a:off x="539552" y="2455728"/>
            <a:ext cx="648072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Open Sans Light"/>
              <a:buNone/>
              <a:defRPr sz="6000" b="0" cap="non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" name="Google Shape;19;p16" descr="IQS_positive_RGB.ep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7281" y="1193035"/>
            <a:ext cx="4066727" cy="1130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9C082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" name="Google Shape;28;p17"/>
          <p:cNvSpPr txBox="1">
            <a:spLocks noGrp="1"/>
          </p:cNvSpPr>
          <p:nvPr>
            <p:ph type="title"/>
          </p:nvPr>
        </p:nvSpPr>
        <p:spPr>
          <a:xfrm>
            <a:off x="539552" y="2204864"/>
            <a:ext cx="7811715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 Light"/>
              <a:buNone/>
              <a:defRPr sz="6000" b="0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1"/>
          </p:nvPr>
        </p:nvSpPr>
        <p:spPr>
          <a:xfrm>
            <a:off x="539552" y="4005064"/>
            <a:ext cx="781809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A8B8C"/>
              </a:buClr>
              <a:buSzPts val="1800"/>
              <a:buNone/>
              <a:defRPr sz="1800">
                <a:solidFill>
                  <a:srgbClr val="8A8B8C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A8B8C"/>
              </a:buClr>
              <a:buSzPts val="1600"/>
              <a:buNone/>
              <a:defRPr sz="1600">
                <a:solidFill>
                  <a:srgbClr val="8A8B8C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A8B8C"/>
              </a:buClr>
              <a:buSzPts val="1400"/>
              <a:buNone/>
              <a:defRPr sz="1400">
                <a:solidFill>
                  <a:srgbClr val="8A8B8C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A8B8C"/>
              </a:buClr>
              <a:buSzPts val="1400"/>
              <a:buNone/>
              <a:defRPr sz="1400">
                <a:solidFill>
                  <a:srgbClr val="8A8B8C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A8B8C"/>
              </a:buClr>
              <a:buSzPts val="1400"/>
              <a:buNone/>
              <a:defRPr sz="1400">
                <a:solidFill>
                  <a:srgbClr val="8A8B8C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A8B8C"/>
              </a:buClr>
              <a:buSzPts val="1400"/>
              <a:buNone/>
              <a:defRPr sz="1400">
                <a:solidFill>
                  <a:srgbClr val="8A8B8C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A8B8C"/>
              </a:buClr>
              <a:buSzPts val="1400"/>
              <a:buNone/>
              <a:defRPr sz="1400">
                <a:solidFill>
                  <a:srgbClr val="8A8B8C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A8B8C"/>
              </a:buClr>
              <a:buSzPts val="1400"/>
              <a:buNone/>
              <a:defRPr sz="1400">
                <a:solidFill>
                  <a:srgbClr val="8A8B8C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9"/>
          <p:cNvSpPr txBox="1">
            <a:spLocks noGrp="1"/>
          </p:cNvSpPr>
          <p:nvPr>
            <p:ph type="title"/>
          </p:nvPr>
        </p:nvSpPr>
        <p:spPr>
          <a:xfrm>
            <a:off x="457200" y="1098935"/>
            <a:ext cx="82296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pen Sans Light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9"/>
          <p:cNvSpPr txBox="1">
            <a:spLocks noGrp="1"/>
          </p:cNvSpPr>
          <p:nvPr>
            <p:ph type="body" idx="1"/>
          </p:nvPr>
        </p:nvSpPr>
        <p:spPr>
          <a:xfrm>
            <a:off x="2571736" y="2071678"/>
            <a:ext cx="607223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333333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333333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ftr" idx="11"/>
          </p:nvPr>
        </p:nvSpPr>
        <p:spPr>
          <a:xfrm>
            <a:off x="2571736" y="614364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sldNum" idx="12"/>
          </p:nvPr>
        </p:nvSpPr>
        <p:spPr>
          <a:xfrm>
            <a:off x="6553200" y="614364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1"/>
          <p:cNvSpPr txBox="1">
            <a:spLocks noGrp="1"/>
          </p:cNvSpPr>
          <p:nvPr>
            <p:ph type="sldNum" idx="12"/>
          </p:nvPr>
        </p:nvSpPr>
        <p:spPr>
          <a:xfrm>
            <a:off x="6553200" y="614364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8" name="Google Shape;48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58862" y="1081980"/>
            <a:ext cx="6381490" cy="4075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icture with Caption">
  <p:cSld name="2_Picture with Ca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1" cy="685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title"/>
          </p:nvPr>
        </p:nvSpPr>
        <p:spPr>
          <a:xfrm>
            <a:off x="467544" y="6143644"/>
            <a:ext cx="4857784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pen Sans Light"/>
              <a:buNone/>
              <a:defRPr sz="32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Section Header">
  <p:cSld name="5_Section Head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91680" y="0"/>
            <a:ext cx="8334374" cy="699135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23"/>
          <p:cNvSpPr txBox="1">
            <a:spLocks noGrp="1"/>
          </p:cNvSpPr>
          <p:nvPr>
            <p:ph type="title"/>
          </p:nvPr>
        </p:nvSpPr>
        <p:spPr>
          <a:xfrm>
            <a:off x="539552" y="1909398"/>
            <a:ext cx="2232248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None/>
              <a:defRPr sz="1600" b="0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3"/>
          <p:cNvSpPr txBox="1"/>
          <p:nvPr/>
        </p:nvSpPr>
        <p:spPr>
          <a:xfrm>
            <a:off x="539552" y="3501008"/>
            <a:ext cx="2016224" cy="274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None/>
            </a:pPr>
            <a:r>
              <a:rPr lang="en-US"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www.frankbold.org</a:t>
            </a:r>
            <a:endParaRPr sz="16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6" name="Google Shape;56;p23" descr="IQS_positive_RGB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552" y="908720"/>
            <a:ext cx="2331610" cy="648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8_Section Header">
  <p:cSld name="8_Section Head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88640" y="-891480"/>
            <a:ext cx="11525249" cy="805815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24"/>
          <p:cNvSpPr txBox="1">
            <a:spLocks noGrp="1"/>
          </p:cNvSpPr>
          <p:nvPr>
            <p:ph type="title"/>
          </p:nvPr>
        </p:nvSpPr>
        <p:spPr>
          <a:xfrm>
            <a:off x="539552" y="1909398"/>
            <a:ext cx="2232248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600" b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/>
          <p:nvPr/>
        </p:nvSpPr>
        <p:spPr>
          <a:xfrm>
            <a:off x="539552" y="3501008"/>
            <a:ext cx="2016224" cy="274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www.frankbold.org</a:t>
            </a:r>
            <a:endParaRPr sz="16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1" name="Google Shape;61;p24" descr="IQS_positive_RGB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552" y="908720"/>
            <a:ext cx="2331610" cy="648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_Section Header">
  <p:cSld name="7_Section Header">
    <p:bg>
      <p:bgPr>
        <a:solidFill>
          <a:schemeClr val="dk2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 descr="IQS_positive_RGB.ep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7281" y="4077072"/>
            <a:ext cx="7811144" cy="2171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457200" y="1098935"/>
            <a:ext cx="82296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Open Sans Light"/>
              <a:buNone/>
              <a:defRPr sz="4000" b="0" i="0" u="none" strike="noStrike" cap="non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2571736" y="2083536"/>
            <a:ext cx="5857916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ftr" idx="11"/>
          </p:nvPr>
        </p:nvSpPr>
        <p:spPr>
          <a:xfrm>
            <a:off x="2571736" y="614364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ldNum" idx="12"/>
          </p:nvPr>
        </p:nvSpPr>
        <p:spPr>
          <a:xfrm>
            <a:off x="6553200" y="614364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" name="Google Shape;14;p12" descr="IQS_positive_RGB.ep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546" y="6101110"/>
            <a:ext cx="1430298" cy="39755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1"/>
          <p:cNvSpPr txBox="1">
            <a:spLocks noGrp="1"/>
          </p:cNvSpPr>
          <p:nvPr>
            <p:ph type="title"/>
          </p:nvPr>
        </p:nvSpPr>
        <p:spPr>
          <a:xfrm>
            <a:off x="457200" y="1098935"/>
            <a:ext cx="82296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pen Sans Light"/>
              <a:buNone/>
              <a:defRPr sz="40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" name="Google Shape;22;p11"/>
          <p:cNvSpPr txBox="1">
            <a:spLocks noGrp="1"/>
          </p:cNvSpPr>
          <p:nvPr>
            <p:ph type="body" idx="1"/>
          </p:nvPr>
        </p:nvSpPr>
        <p:spPr>
          <a:xfrm>
            <a:off x="2571736" y="2083536"/>
            <a:ext cx="5857916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" name="Google Shape;23;p11"/>
          <p:cNvSpPr txBox="1">
            <a:spLocks noGrp="1"/>
          </p:cNvSpPr>
          <p:nvPr>
            <p:ph type="ftr" idx="11"/>
          </p:nvPr>
        </p:nvSpPr>
        <p:spPr>
          <a:xfrm>
            <a:off x="2571736" y="614364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4" name="Google Shape;24;p11"/>
          <p:cNvSpPr txBox="1">
            <a:spLocks noGrp="1"/>
          </p:cNvSpPr>
          <p:nvPr>
            <p:ph type="sldNum" idx="12"/>
          </p:nvPr>
        </p:nvSpPr>
        <p:spPr>
          <a:xfrm>
            <a:off x="6553200" y="614364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" name="Google Shape;25;p11" descr="IQS_positive_RGB.eps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63546" y="6101110"/>
            <a:ext cx="1430298" cy="39755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f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f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petra.urbanova@frankbold.or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osf.cz/wp-content/uploads/2020/09/5871_OSF_advokacni_prace-prirucka-druhe-vydani_WEB.pdf?fbclid=IwAR0e0s9qgwMi5jtZiNvJrFvTmCwCK_8ujwR4tXVuQByqq64NIkO3V_vmrnU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vodanebouhli.cz/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AB1766-6B7D-4BBF-B596-8BBB7BD0C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98935"/>
            <a:ext cx="8229600" cy="1107996"/>
          </a:xfrm>
        </p:spPr>
        <p:txBody>
          <a:bodyPr/>
          <a:lstStyle/>
          <a:p>
            <a:r>
              <a:rPr lang="cs-CZ" dirty="0"/>
              <a:t>Je to kampaň! Komunikace a konkrétní environmentální kauzy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588D5F6-318C-4ECF-8DC8-9E3579321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14570" y="2206931"/>
            <a:ext cx="6072230" cy="4483279"/>
          </a:xfrm>
        </p:spPr>
        <p:txBody>
          <a:bodyPr/>
          <a:lstStyle/>
          <a:p>
            <a:pPr marL="571500" indent="-342900" rtl="0" fontAlgn="base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 startAt="4"/>
            </a:pPr>
            <a:r>
              <a:rPr lang="cs-CZ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Definovat konkrétní komunikační příležitosti a vytvořit komunikaci sestavenou podle konkrétního publika - ČR, Brusel</a:t>
            </a:r>
          </a:p>
          <a:p>
            <a:pPr marL="1028700" lvl="1" indent="-342900" fontAlgn="base">
              <a:spcBef>
                <a:spcPts val="0"/>
              </a:spcBef>
              <a:buSzPct val="100000"/>
              <a:buFont typeface="+mj-lt"/>
              <a:buAutoNum type="alphaLcParenR"/>
            </a:pPr>
            <a:r>
              <a:rPr lang="cs-CZ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jaká je hlavní </a:t>
            </a:r>
            <a:r>
              <a:rPr lang="cs-CZ" sz="1400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message</a:t>
            </a:r>
            <a:r>
              <a:rPr lang="cs-CZ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koho a proč chceme oslovit, jaký je „call to </a:t>
            </a:r>
            <a:r>
              <a:rPr lang="cs-CZ" sz="1400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action</a:t>
            </a:r>
            <a:r>
              <a:rPr lang="cs-CZ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 vůči komu</a:t>
            </a:r>
          </a:p>
          <a:p>
            <a:pPr marL="1028700" lvl="1" indent="-342900" fontAlgn="base">
              <a:spcBef>
                <a:spcPts val="0"/>
              </a:spcBef>
              <a:buSzPct val="100000"/>
              <a:buFont typeface="+mj-lt"/>
              <a:buAutoNum type="alphaLcParenR"/>
            </a:pPr>
            <a:r>
              <a:rPr lang="cs-CZ" sz="14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formát veřejnost</a:t>
            </a:r>
            <a:r>
              <a:rPr lang="cs-CZ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informování dotčené veřejnosti, definování odpovědných osob, příležitost udělat dobré rozhodnutí,  dovození odpovědnosti za nečinnost nebo nesprávný postup</a:t>
            </a:r>
          </a:p>
          <a:p>
            <a:pPr marL="1028700" lvl="1" indent="-342900" fontAlgn="base">
              <a:spcBef>
                <a:spcPts val="0"/>
              </a:spcBef>
              <a:buSzPct val="100000"/>
              <a:buFont typeface="+mj-lt"/>
              <a:buAutoNum type="alphaLcParenR"/>
            </a:pPr>
            <a:r>
              <a:rPr lang="cs-CZ" sz="14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formát </a:t>
            </a:r>
            <a:r>
              <a:rPr lang="cs-CZ" sz="1400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stakeholdři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cs-CZ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rozdělení moci, odpovědnosti, koalice x opozice; vláda/Evropská komise x parlament; politici x voliči</a:t>
            </a:r>
          </a:p>
          <a:p>
            <a:pPr marL="1028700" lvl="1" indent="-342900" fontAlgn="base">
              <a:spcBef>
                <a:spcPts val="0"/>
              </a:spcBef>
              <a:buSzPct val="100000"/>
              <a:buFont typeface="+mj-lt"/>
              <a:buAutoNum type="alphaLcParenR"/>
            </a:pPr>
            <a:r>
              <a:rPr lang="cs-CZ" sz="14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lang="cs-CZ" sz="14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ráce s politiky a médii</a:t>
            </a:r>
            <a:r>
              <a:rPr lang="cs-CZ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vytváření příležitostí, samotná akce/kampaň nestačí, je potřeba, aby byla viditelná - atraktivní pro politiky/</a:t>
            </a:r>
            <a:r>
              <a:rPr lang="cs-CZ" sz="1400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stakeholdry</a:t>
            </a:r>
            <a:r>
              <a:rPr lang="cs-CZ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kteří se budou účastnit a vyjadřovat = atraktivní pro média, důležitá je aktuálnost komunikace s ohledem na aktuální dění, které je pro </a:t>
            </a:r>
            <a:r>
              <a:rPr lang="cs-CZ" sz="1400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stakeholdry</a:t>
            </a:r>
            <a:r>
              <a:rPr lang="cs-CZ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média, čtenáře a voliče zajímavé - zasazování kauzy do aktuálního kontextu.</a:t>
            </a:r>
          </a:p>
          <a:p>
            <a:pPr marL="1485900" lvl="2" indent="-342900" fontAlgn="base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cs-CZ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taré x nové technologie - tiskové zprávy a emaily vs. tweety.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D75A1C5-36EC-4346-8899-EF74EA0B83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42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"/>
          <p:cNvSpPr txBox="1">
            <a:spLocks noGrp="1"/>
          </p:cNvSpPr>
          <p:nvPr>
            <p:ph type="title"/>
          </p:nvPr>
        </p:nvSpPr>
        <p:spPr>
          <a:xfrm>
            <a:off x="457200" y="1098935"/>
            <a:ext cx="825820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pen Sans Light"/>
              <a:buNone/>
            </a:pPr>
            <a:r>
              <a:rPr lang="cs-CZ" dirty="0">
                <a:latin typeface="Open Sans Light"/>
                <a:ea typeface="Open Sans Light"/>
                <a:cs typeface="Open Sans Light"/>
                <a:sym typeface="Open Sans Light"/>
              </a:rPr>
              <a:t>Jak využívá komunikaci Frank Bold?</a:t>
            </a:r>
            <a:br>
              <a:rPr lang="cs-CZ" dirty="0">
                <a:latin typeface="Open Sans Light"/>
                <a:ea typeface="Open Sans Light"/>
                <a:cs typeface="Open Sans Light"/>
                <a:sym typeface="Open Sans Light"/>
              </a:rPr>
            </a:br>
            <a:endParaRPr lang="en-US" dirty="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19" name="Google Shape;119;p5"/>
          <p:cNvSpPr txBox="1">
            <a:spLocks noGrp="1"/>
          </p:cNvSpPr>
          <p:nvPr>
            <p:ph type="body" idx="1"/>
          </p:nvPr>
        </p:nvSpPr>
        <p:spPr>
          <a:xfrm>
            <a:off x="661182" y="1857364"/>
            <a:ext cx="7692404" cy="5232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85800" indent="0" rtl="0" fontAlgn="base">
              <a:spcBef>
                <a:spcPts val="0"/>
              </a:spcBef>
              <a:spcAft>
                <a:spcPts val="0"/>
              </a:spcAft>
            </a:pP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Příklad: Komunitní energetika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400" b="0" i="0" u="sng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hlavní cíl</a:t>
            </a:r>
            <a:r>
              <a:rPr lang="cs-CZ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endParaRPr lang="cs-CZ" sz="14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00150" lvl="2" indent="-28575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4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Vznik střešních </a:t>
            </a:r>
            <a:r>
              <a:rPr lang="cs-CZ" sz="1400" b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fotovoltaických</a:t>
            </a:r>
            <a:r>
              <a:rPr lang="cs-CZ" sz="14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elektráren 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vlastněných anebo provozovaných energetickými společenstvími nebo územními samosprávnými celky.</a:t>
            </a:r>
          </a:p>
          <a:p>
            <a:pPr marL="914400" lvl="2" indent="0" fontAlgn="base">
              <a:spcBef>
                <a:spcPts val="0"/>
              </a:spcBef>
              <a:buNone/>
            </a:pPr>
            <a:endParaRPr lang="cs-CZ" sz="14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400" u="sng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Právní aspekty: </a:t>
            </a:r>
          </a:p>
          <a:p>
            <a:pPr marL="1200150" lvl="2" indent="-28575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zahrnutí komunitní energetiky v nově připravované legislativě, do té doby úprava stávající legislativy </a:t>
            </a:r>
          </a:p>
          <a:p>
            <a:pPr marL="914400" lvl="2" indent="0" fontAlgn="base">
              <a:spcBef>
                <a:spcPts val="0"/>
              </a:spcBef>
              <a:buNone/>
            </a:pPr>
            <a:endParaRPr lang="cs-CZ" sz="14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400" u="sng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Nástroje: komunikace v rámci </a:t>
            </a:r>
            <a:r>
              <a:rPr lang="cs-CZ" sz="1400" u="sng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advocacy</a:t>
            </a:r>
            <a:r>
              <a:rPr lang="cs-CZ" sz="1400" u="sng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lobbingu: </a:t>
            </a:r>
          </a:p>
          <a:p>
            <a:pPr marL="1200150" lvl="2" indent="-28575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4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rozšiřovat povědomí  o institutu komunitní energetiky OZE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(výhodách, možnostech podpory, jejím fungování a využívání např. i v zahraničí)+ </a:t>
            </a:r>
            <a:r>
              <a:rPr lang="cs-CZ" sz="14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možnostech jak realizovat nový institut ve stávajícím právním prostředí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914400" lvl="2" indent="0" fontAlgn="base">
              <a:spcBef>
                <a:spcPts val="0"/>
              </a:spcBef>
              <a:buNone/>
            </a:pPr>
            <a:endParaRPr lang="cs-CZ" sz="14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00150" lvl="2" indent="-28575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Vytvoření platformy, která sdružuje relevantní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stakeholdry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webové stránky,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webináře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podcasty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sociální sítě, kulaté stoly, články pro odborná energetická média, kde hledají informace lidé, kteří o komunitní energetice uvažují, akce pro odborníky a oblasti, kde se o využívání energetických zdrojů reálně uvažuje (typicky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development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cs-CZ" sz="14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1" indent="0" rtl="0" fontAlgn="base">
              <a:spcBef>
                <a:spcPts val="0"/>
              </a:spcBef>
              <a:spcAft>
                <a:spcPts val="0"/>
              </a:spcAft>
            </a:pPr>
            <a:endParaRPr lang="cs-CZ" sz="14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1" indent="0" rtl="0" fontAlgn="base">
              <a:spcBef>
                <a:spcPts val="0"/>
              </a:spcBef>
              <a:spcAft>
                <a:spcPts val="0"/>
              </a:spcAft>
            </a:pPr>
            <a:endParaRPr lang="cs-CZ" sz="14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1" indent="0" rtl="0" fontAlgn="base">
              <a:spcBef>
                <a:spcPts val="0"/>
              </a:spcBef>
              <a:spcAft>
                <a:spcPts val="0"/>
              </a:spcAft>
            </a:pPr>
            <a:endParaRPr lang="cs-CZ" sz="14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1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0" name="Google Shape;120;p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3223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593480-FCED-2E48-BECF-0E618A7E3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F6F27FA-DCDA-6A4E-AC53-06A4B886C9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09F8E58-A8ED-8441-8BC6-463052C48D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675CDA7-AEEC-EC45-B937-FD87E3B429B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 descr="Obsah obrázku text, obloha, exteriér, beton&#10;&#10;Popis byl vytvořen automaticky">
            <a:extLst>
              <a:ext uri="{FF2B5EF4-FFF2-40B4-BE49-F238E27FC236}">
                <a16:creationId xmlns:a16="http://schemas.microsoft.com/office/drawing/2014/main" id="{038495F1-3D2F-6342-AB2A-1D1C5FDC5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58" y="91509"/>
            <a:ext cx="3673259" cy="246571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08D90A1-D72E-924C-9EC3-045F61CA3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895" y="89968"/>
            <a:ext cx="4963693" cy="232758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E41F187-D2B1-734C-9ACE-3A966192B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52" y="2631379"/>
            <a:ext cx="3632691" cy="242669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0FFD4D0-17C5-2645-A3BB-1500A44806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3682" y="4610541"/>
            <a:ext cx="4179036" cy="206832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93863762-B710-B144-8C8D-E9B047BDD3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999" y="2462417"/>
            <a:ext cx="3921071" cy="210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26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pen Sans Light"/>
              <a:buNone/>
            </a:pPr>
            <a:r>
              <a:rPr lang="cs-CZ" dirty="0">
                <a:latin typeface="Open Sans Light"/>
                <a:ea typeface="Open Sans Light"/>
                <a:cs typeface="Open Sans Light"/>
                <a:sym typeface="Open Sans Light"/>
              </a:rPr>
              <a:t>Jak využívá komunikaci Frank Bold?</a:t>
            </a:r>
            <a:br>
              <a:rPr lang="cs-CZ" dirty="0">
                <a:latin typeface="Open Sans Light"/>
                <a:ea typeface="Open Sans Light"/>
                <a:cs typeface="Open Sans Light"/>
                <a:sym typeface="Open Sans Light"/>
              </a:rPr>
            </a:br>
            <a:endParaRPr lang="en-US" dirty="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19" name="Google Shape;119;p5"/>
          <p:cNvSpPr txBox="1">
            <a:spLocks noGrp="1"/>
          </p:cNvSpPr>
          <p:nvPr>
            <p:ph type="body" idx="1"/>
          </p:nvPr>
        </p:nvSpPr>
        <p:spPr>
          <a:xfrm>
            <a:off x="400696" y="1983544"/>
            <a:ext cx="4424521" cy="4647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85800" indent="0" rtl="0" fontAlgn="base">
              <a:spcBef>
                <a:spcPts val="0"/>
              </a:spcBef>
              <a:spcAft>
                <a:spcPts val="0"/>
              </a:spcAft>
            </a:pP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Příklad: Modernizační fond</a:t>
            </a:r>
          </a:p>
          <a:p>
            <a:pPr marL="971550" indent="-285750" rtl="0" fontAlgn="base">
              <a:spcBef>
                <a:spcPts val="0"/>
              </a:spcBef>
              <a:spcAft>
                <a:spcPts val="0"/>
              </a:spcAft>
              <a:buSzPct val="143000"/>
              <a:buFont typeface="Arial" panose="020B0604020202020204" pitchFamily="34" charset="0"/>
              <a:buChar char="•"/>
            </a:pPr>
            <a:r>
              <a:rPr lang="cs-CZ" sz="1400" b="0" i="0" u="sng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hlavní cíl</a:t>
            </a:r>
            <a:r>
              <a:rPr lang="cs-CZ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pPr marL="1428750" lvl="1" indent="-28575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informovat zájemce o decentralizovanou energetiku z OZE; dostat informace o možnostech k potenciálním zájemcům, kteří o možné podpoře OZE vůbec neví, nepřímo tlačit na MŽP a SFŽP k větší podpoře malých výrobců energie, zjednodušit a zpřehlednit proces podání přihlášek</a:t>
            </a:r>
          </a:p>
          <a:p>
            <a:pPr marL="971550" indent="-285750" rtl="0" fontAlgn="base">
              <a:spcBef>
                <a:spcPts val="0"/>
              </a:spcBef>
              <a:spcAft>
                <a:spcPts val="0"/>
              </a:spcAft>
              <a:buSzPct val="143000"/>
              <a:buFont typeface="Arial" panose="020B0604020202020204" pitchFamily="34" charset="0"/>
              <a:buChar char="•"/>
            </a:pPr>
            <a:r>
              <a:rPr lang="cs-CZ" sz="1400" u="sng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nástroje:</a:t>
            </a:r>
          </a:p>
          <a:p>
            <a:pPr marL="1428750" lvl="1" indent="-28575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</a:t>
            </a:r>
            <a:r>
              <a:rPr lang="cs-CZ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ohled na přípravu pravidel pro čerpání fondu</a:t>
            </a:r>
          </a:p>
          <a:p>
            <a:pPr marL="1428750" lvl="1" indent="-28575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výhrady/kritiku komunikujeme primárně s odbornou veřejností, 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cs-CZ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dále prostřednictvím článků k širší odborné veřejnosti (na vlastním webu, odborných médiích, v postech na sociálníc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 sítích)</a:t>
            </a:r>
            <a:endParaRPr lang="cs-CZ" sz="14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1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0" name="Google Shape;120;p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7963FF3B-BB46-4DFC-A1EE-BD2A6CB456F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825217" y="1871860"/>
            <a:ext cx="3915977" cy="2739211"/>
          </a:xfrm>
        </p:spPr>
        <p:txBody>
          <a:bodyPr/>
          <a:lstStyle/>
          <a:p>
            <a:r>
              <a:rPr lang="cs-CZ" sz="1800" b="1" dirty="0"/>
              <a:t>Konkrétní dopad</a:t>
            </a:r>
          </a:p>
          <a:p>
            <a:pPr marL="514350" indent="-285750">
              <a:buSzPct val="143000"/>
              <a:buFont typeface="Arial" panose="020B0604020202020204" pitchFamily="34" charset="0"/>
              <a:buChar char="•"/>
            </a:pPr>
            <a:r>
              <a:rPr lang="cs-CZ" sz="1400" dirty="0"/>
              <a:t>V prvních předregistračních výzvách o podporu z fondu se přihlásilo více </a:t>
            </a:r>
            <a:r>
              <a:rPr lang="cs-CZ" sz="1400" b="1" dirty="0"/>
              <a:t>než 9 000 projektů</a:t>
            </a:r>
          </a:p>
          <a:p>
            <a:pPr marL="514350" indent="-285750">
              <a:buSzPct val="143000"/>
              <a:buFont typeface="Arial" panose="020B0604020202020204" pitchFamily="34" charset="0"/>
              <a:buChar char="•"/>
            </a:pPr>
            <a:r>
              <a:rPr lang="cs-CZ" sz="1400" b="1" dirty="0"/>
              <a:t>1200 projektů </a:t>
            </a:r>
            <a:r>
              <a:rPr lang="cs-CZ" sz="1400" dirty="0"/>
              <a:t>žádalo prostřednictvím formuláře Frank Bold</a:t>
            </a:r>
          </a:p>
          <a:p>
            <a:pPr marL="514350" indent="-285750">
              <a:buSzPct val="143000"/>
              <a:buFont typeface="Arial" panose="020B0604020202020204" pitchFamily="34" charset="0"/>
              <a:buChar char="•"/>
            </a:pPr>
            <a:r>
              <a:rPr lang="cs-CZ" sz="1400" dirty="0"/>
              <a:t>Především malé a „neprivilegované“ individuální projekty zájemců (samosprávy, malí a střední podnikatelé), kteří by jinak o fondu možná ani nevěděli</a:t>
            </a:r>
          </a:p>
        </p:txBody>
      </p:sp>
    </p:spTree>
    <p:extLst>
      <p:ext uri="{BB962C8B-B14F-4D97-AF65-F5344CB8AC3E}">
        <p14:creationId xmlns:p14="http://schemas.microsoft.com/office/powerpoint/2010/main" val="1571508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0C9E33-E97C-4776-86A2-6CC6EA2A0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455728"/>
            <a:ext cx="6480720" cy="1477328"/>
          </a:xfrm>
        </p:spPr>
        <p:txBody>
          <a:bodyPr wrap="square" anchor="t">
            <a:normAutofit/>
          </a:bodyPr>
          <a:lstStyle/>
          <a:p>
            <a:br>
              <a:rPr lang="pl-PL" dirty="0"/>
            </a:br>
            <a:r>
              <a:rPr lang="pl-PL" dirty="0"/>
              <a:t>Kauza Turów</a:t>
            </a:r>
            <a:endParaRPr lang="cs-CZ" dirty="0"/>
          </a:p>
        </p:txBody>
      </p:sp>
      <p:sp>
        <p:nvSpPr>
          <p:cNvPr id="4" name="Zástupný symbol pro číslo snímku 3" hidden="1">
            <a:extLst>
              <a:ext uri="{FF2B5EF4-FFF2-40B4-BE49-F238E27FC236}">
                <a16:creationId xmlns:a16="http://schemas.microsoft.com/office/drawing/2014/main" id="{B09DC462-1DD4-48E4-A05D-2678D7D28CED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6553200" y="6143644"/>
            <a:ext cx="21336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600"/>
                </a:spcAft>
                <a:buNone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74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 descr="Obsah obrázku text, zeď, osoba, interiér&#10;&#10;Popis byl vytvořen automaticky">
            <a:extLst>
              <a:ext uri="{FF2B5EF4-FFF2-40B4-BE49-F238E27FC236}">
                <a16:creationId xmlns:a16="http://schemas.microsoft.com/office/drawing/2014/main" id="{F5A9A8D2-0DB4-0E4B-855E-1515309F499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2396" r="2396"/>
          <a:stretch>
            <a:fillRect/>
          </a:stretch>
        </p:blipFill>
        <p:spPr>
          <a:xfrm>
            <a:off x="189343" y="124257"/>
            <a:ext cx="4116441" cy="2882416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6C4AF3B0-C925-4448-A17C-4D74B6F93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 descr="Obsah obrázku osoba, lidé, dav&#10;&#10;Popis byl vytvořen automaticky">
            <a:extLst>
              <a:ext uri="{FF2B5EF4-FFF2-40B4-BE49-F238E27FC236}">
                <a16:creationId xmlns:a16="http://schemas.microsoft.com/office/drawing/2014/main" id="{1F708313-0CB0-2B4B-9337-E7B6DE5AD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218" y="124257"/>
            <a:ext cx="4323625" cy="2882416"/>
          </a:xfrm>
          <a:prstGeom prst="rect">
            <a:avLst/>
          </a:prstGeom>
        </p:spPr>
      </p:pic>
      <p:pic>
        <p:nvPicPr>
          <p:cNvPr id="9" name="Obrázek 8" descr="Obsah obrázku osoba, exteriér&#10;&#10;Popis byl vytvořen automaticky">
            <a:extLst>
              <a:ext uri="{FF2B5EF4-FFF2-40B4-BE49-F238E27FC236}">
                <a16:creationId xmlns:a16="http://schemas.microsoft.com/office/drawing/2014/main" id="{9082A354-7936-5947-B80D-1CD337BDD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0477" y="3218544"/>
            <a:ext cx="5052447" cy="336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65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E2CC195E-4C4A-41C2-81FF-962494C12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6143644"/>
            <a:ext cx="4857784" cy="443198"/>
          </a:xfrm>
        </p:spPr>
        <p:txBody>
          <a:bodyPr/>
          <a:lstStyle/>
          <a:p>
            <a:endParaRPr lang="en-US"/>
          </a:p>
        </p:txBody>
      </p:sp>
      <p:pic>
        <p:nvPicPr>
          <p:cNvPr id="13" name="Obrázek 12" descr="Obsah obrázku mapa&#10;&#10;Popis byl vytvořen automaticky">
            <a:extLst>
              <a:ext uri="{FF2B5EF4-FFF2-40B4-BE49-F238E27FC236}">
                <a16:creationId xmlns:a16="http://schemas.microsoft.com/office/drawing/2014/main" id="{EE3407F2-85F2-B042-8250-17712A501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5713971" cy="3208148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E2B3BB4-1C59-A749-ADA0-446800F22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436" y="3293047"/>
            <a:ext cx="6008159" cy="3208148"/>
          </a:xfrm>
          <a:prstGeom prst="rect">
            <a:avLst/>
          </a:prstGeom>
        </p:spPr>
      </p:pic>
      <p:sp>
        <p:nvSpPr>
          <p:cNvPr id="18" name="Zástupný symbol obrázku 17">
            <a:extLst>
              <a:ext uri="{FF2B5EF4-FFF2-40B4-BE49-F238E27FC236}">
                <a16:creationId xmlns:a16="http://schemas.microsoft.com/office/drawing/2014/main" id="{8A152183-9B9F-3C48-B77E-622689234254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-1" y="2936243"/>
            <a:ext cx="9144001" cy="6857999"/>
          </a:xfrm>
        </p:spPr>
      </p:sp>
    </p:spTree>
    <p:extLst>
      <p:ext uri="{BB962C8B-B14F-4D97-AF65-F5344CB8AC3E}">
        <p14:creationId xmlns:p14="http://schemas.microsoft.com/office/powerpoint/2010/main" val="716859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D0647ADD-E9FE-6347-8D14-98D3D89F0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E3AAF72-9077-564A-B1C6-323D7E8F2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4857785" cy="3073292"/>
          </a:xfrm>
          <a:prstGeom prst="rect">
            <a:avLst/>
          </a:prstGeom>
        </p:spPr>
      </p:pic>
      <p:pic>
        <p:nvPicPr>
          <p:cNvPr id="2050" name="Picture 2" descr="Obrázek">
            <a:extLst>
              <a:ext uri="{FF2B5EF4-FFF2-40B4-BE49-F238E27FC236}">
                <a16:creationId xmlns:a16="http://schemas.microsoft.com/office/drawing/2014/main" id="{2A9DB6D9-838D-6A4D-9029-32CF5A07A96A}"/>
              </a:ext>
            </a:extLst>
          </p:cNvPr>
          <p:cNvPicPr preferRelativeResize="0">
            <a:picLocks noGrp="1" noChangeArrowheads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9627" y="3073294"/>
            <a:ext cx="5734373" cy="549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054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1">
            <a:extLst>
              <a:ext uri="{FF2B5EF4-FFF2-40B4-BE49-F238E27FC236}">
                <a16:creationId xmlns:a16="http://schemas.microsoft.com/office/drawing/2014/main" id="{D0B82374-972A-864F-A2C6-A1E93CE888EB}"/>
              </a:ext>
            </a:extLst>
          </p:cNvPr>
          <p:cNvSpPr>
            <a:spLocks noGrp="1"/>
          </p:cNvSpPr>
          <p:nvPr>
            <p:ph type="pic" idx="2"/>
          </p:nvPr>
        </p:nvSpPr>
        <p:spPr/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9AD0EB9-4D1F-9945-8035-5CF0CAB48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Obrázek">
            <a:extLst>
              <a:ext uri="{FF2B5EF4-FFF2-40B4-BE49-F238E27FC236}">
                <a16:creationId xmlns:a16="http://schemas.microsoft.com/office/drawing/2014/main" id="{15F2DC99-FF3A-F145-99CA-833C5B9C7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6638"/>
            <a:ext cx="9144000" cy="478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533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85D91E9C-6AD1-46FF-8184-BAE8E31C4680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5550" r="5550"/>
          <a:stretch>
            <a:fillRect/>
          </a:stretch>
        </p:blipFill>
        <p:spPr>
          <a:xfrm>
            <a:off x="467544" y="238209"/>
            <a:ext cx="4927004" cy="3695252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622A9792-C205-4DE4-975A-43FB61729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35" y="4825218"/>
            <a:ext cx="3175988" cy="1145866"/>
          </a:xfrm>
        </p:spPr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cs-CZ" sz="20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Předání podpisů pod petici Evropskému parlamentu, tisková konference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641B0B5-3234-4B83-9DA4-C30C77AB0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915" y="2643618"/>
            <a:ext cx="5192150" cy="346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88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539552" y="2204864"/>
            <a:ext cx="7811715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 Light"/>
              <a:buNone/>
            </a:pPr>
            <a:r>
              <a:rPr lang="cs-CZ" dirty="0"/>
              <a:t>Právně-komunikační aspekty environmentálních problémů</a:t>
            </a:r>
            <a:br>
              <a:rPr lang="cs-CZ" dirty="0"/>
            </a:b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992230AD-CFD0-454A-85C4-8C6F7DADF36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3957711" cy="2968283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7D32A506-96B7-46FB-9A72-808D254C1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8535" y="6045170"/>
            <a:ext cx="4857784" cy="443198"/>
          </a:xfrm>
        </p:spPr>
        <p:txBody>
          <a:bodyPr/>
          <a:lstStyle/>
          <a:p>
            <a:pPr algn="r"/>
            <a:r>
              <a:rPr lang="cs-CZ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Živý řetěz na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Trojzemí</a:t>
            </a:r>
            <a:endParaRPr lang="cs-CZ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Obrázek 6" descr="Obsah obrázku obloha, exteriér, tráva, osoba&#10;&#10;Popis byl vytvořen automaticky">
            <a:extLst>
              <a:ext uri="{FF2B5EF4-FFF2-40B4-BE49-F238E27FC236}">
                <a16:creationId xmlns:a16="http://schemas.microsoft.com/office/drawing/2014/main" id="{947D5BD7-0793-4FFD-AB98-D32CBA576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492" y="2598068"/>
            <a:ext cx="4288709" cy="3212064"/>
          </a:xfrm>
          <a:prstGeom prst="rect">
            <a:avLst/>
          </a:prstGeom>
        </p:spPr>
      </p:pic>
      <p:pic>
        <p:nvPicPr>
          <p:cNvPr id="9" name="Obrázek 8" descr="Obsah obrázku obloha, exteriér, tráva, silnice&#10;&#10;Popis byl vytvořen automaticky">
            <a:extLst>
              <a:ext uri="{FF2B5EF4-FFF2-40B4-BE49-F238E27FC236}">
                <a16:creationId xmlns:a16="http://schemas.microsoft.com/office/drawing/2014/main" id="{2FEA93D1-5E36-490E-A19C-D8E24509E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610" y="0"/>
            <a:ext cx="3957709" cy="296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57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AF24D33-069F-439D-9B55-D7E3C81A7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201" y="6214370"/>
            <a:ext cx="4857784" cy="443198"/>
          </a:xfrm>
        </p:spPr>
        <p:txBody>
          <a:bodyPr/>
          <a:lstStyle/>
          <a:p>
            <a:pPr algn="r"/>
            <a:r>
              <a:rPr lang="cs-CZ" sz="32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Výročí nelegální těžby</a:t>
            </a:r>
            <a:endParaRPr lang="cs-CZ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Zástupný symbol obrázku 10">
            <a:extLst>
              <a:ext uri="{FF2B5EF4-FFF2-40B4-BE49-F238E27FC236}">
                <a16:creationId xmlns:a16="http://schemas.microsoft.com/office/drawing/2014/main" id="{ECDED1D3-FF90-43BE-9489-609780BB66E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5556" r="5556"/>
          <a:stretch>
            <a:fillRect/>
          </a:stretch>
        </p:blipFill>
        <p:spPr>
          <a:xfrm>
            <a:off x="211015" y="78761"/>
            <a:ext cx="4884800" cy="3663599"/>
          </a:xfrm>
        </p:spPr>
      </p:pic>
      <p:pic>
        <p:nvPicPr>
          <p:cNvPr id="13" name="Obrázek 12" descr="Obsah obrázku text, dort&#10;&#10;Popis byl vytvořen automaticky">
            <a:extLst>
              <a:ext uri="{FF2B5EF4-FFF2-40B4-BE49-F238E27FC236}">
                <a16:creationId xmlns:a16="http://schemas.microsoft.com/office/drawing/2014/main" id="{688B7E25-EB8B-4B08-88E0-3D9277BFF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649" y="422031"/>
            <a:ext cx="4295336" cy="4295336"/>
          </a:xfrm>
          <a:prstGeom prst="rect">
            <a:avLst/>
          </a:prstGeom>
        </p:spPr>
      </p:pic>
      <p:pic>
        <p:nvPicPr>
          <p:cNvPr id="15" name="Obrázek 14" descr="Obsah obrázku osoba&#10;&#10;Popis byl vytvořen automaticky">
            <a:extLst>
              <a:ext uri="{FF2B5EF4-FFF2-40B4-BE49-F238E27FC236}">
                <a16:creationId xmlns:a16="http://schemas.microsoft.com/office/drawing/2014/main" id="{15C31EE0-F730-4708-8540-874BDF6CD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85" y="3457135"/>
            <a:ext cx="3780695" cy="252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08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"/>
          <p:cNvSpPr txBox="1">
            <a:spLocks noGrp="1"/>
          </p:cNvSpPr>
          <p:nvPr>
            <p:ph type="title"/>
          </p:nvPr>
        </p:nvSpPr>
        <p:spPr>
          <a:xfrm>
            <a:off x="539550" y="1909400"/>
            <a:ext cx="3470100" cy="886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None/>
            </a:pPr>
            <a:r>
              <a:rPr lang="cs-CZ" dirty="0"/>
              <a:t>Mgr. Petra Urbanová, LL.M.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None/>
            </a:pPr>
            <a:r>
              <a:rPr lang="cs-CZ" u="sng" dirty="0" err="1">
                <a:solidFill>
                  <a:schemeClr val="hlink"/>
                </a:solidFill>
                <a:hlinkClick r:id="rId3"/>
              </a:rPr>
              <a:t>petra.urbanova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@frankbold.org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None/>
            </a:pPr>
            <a:r>
              <a:rPr lang="en-US" dirty="0"/>
              <a:t>+420</a:t>
            </a:r>
            <a:r>
              <a:rPr lang="cs-CZ" dirty="0"/>
              <a:t> </a:t>
            </a:r>
            <a:r>
              <a:rPr lang="en-US" dirty="0"/>
              <a:t>778 777 164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"/>
          <p:cNvSpPr txBox="1">
            <a:spLocks noGrp="1"/>
          </p:cNvSpPr>
          <p:nvPr>
            <p:ph type="title"/>
          </p:nvPr>
        </p:nvSpPr>
        <p:spPr>
          <a:xfrm>
            <a:off x="457200" y="1098935"/>
            <a:ext cx="82296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pen Sans Light"/>
              <a:buNone/>
            </a:pPr>
            <a:r>
              <a:rPr lang="cs-CZ" dirty="0">
                <a:latin typeface="Open Sans Light"/>
                <a:ea typeface="Open Sans Light"/>
                <a:cs typeface="Open Sans Light"/>
                <a:sym typeface="Open Sans Light"/>
              </a:rPr>
              <a:t>Expertní skupina Frank Bold</a:t>
            </a:r>
            <a:br>
              <a:rPr lang="cs-CZ" dirty="0">
                <a:latin typeface="Open Sans Light"/>
                <a:ea typeface="Open Sans Light"/>
                <a:cs typeface="Open Sans Light"/>
                <a:sym typeface="Open Sans Light"/>
              </a:rPr>
            </a:br>
            <a:endParaRPr lang="en-US" dirty="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19" name="Google Shape;119;p5"/>
          <p:cNvSpPr txBox="1">
            <a:spLocks noGrp="1"/>
          </p:cNvSpPr>
          <p:nvPr>
            <p:ph type="body" idx="1"/>
          </p:nvPr>
        </p:nvSpPr>
        <p:spPr>
          <a:xfrm>
            <a:off x="2571736" y="2089070"/>
            <a:ext cx="5857916" cy="4493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Frank Bold je mezinárodní tým právníků s kancelářemi v Bruselu, Praze, Brně, Ostravě a Krakově. </a:t>
            </a:r>
          </a:p>
          <a:p>
            <a:pPr marL="4572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Prosazujeme svobodu a férovost a pomáháme veřejným institucím, firmám a občanům dělat dobrá rozhodnutí.</a:t>
            </a:r>
            <a:endParaRPr lang="cs-CZ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4572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Propojujeme podnikání se společensky prospěšnými cíli. Svou právní expertízou se snažíme v co největší míře podporovat aktivity, které vidíme jako přínosné, například využití obnovitelných zdrojů.</a:t>
            </a:r>
          </a:p>
          <a:p>
            <a:pPr marL="4572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Ani jako právníci advokátní kanceláře nepracujeme na projektech škodlivých pro životní prostředí a mimo ekonomického hlediska zvažujeme u zakázek také hledisko etické.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dirty="0"/>
          </a:p>
        </p:txBody>
      </p:sp>
      <p:sp>
        <p:nvSpPr>
          <p:cNvPr id="120" name="Google Shape;120;p5"/>
          <p:cNvSpPr txBox="1">
            <a:spLocks noGrp="1"/>
          </p:cNvSpPr>
          <p:nvPr>
            <p:ph type="sldNum" idx="12"/>
          </p:nvPr>
        </p:nvSpPr>
        <p:spPr>
          <a:xfrm>
            <a:off x="6553200" y="614364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pen Sans Light"/>
              <a:buNone/>
            </a:pPr>
            <a:r>
              <a:rPr lang="cs-CZ" dirty="0">
                <a:latin typeface="Open Sans Light"/>
                <a:ea typeface="Open Sans Light"/>
                <a:cs typeface="Open Sans Light"/>
                <a:sym typeface="Open Sans Light"/>
              </a:rPr>
              <a:t>Expertní skupina Frank Bold</a:t>
            </a:r>
            <a:br>
              <a:rPr lang="cs-CZ" dirty="0">
                <a:latin typeface="Open Sans Light"/>
                <a:ea typeface="Open Sans Light"/>
                <a:cs typeface="Open Sans Light"/>
                <a:sym typeface="Open Sans Light"/>
              </a:rPr>
            </a:br>
            <a:endParaRPr lang="en-US" dirty="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19" name="Google Shape;119;p5"/>
          <p:cNvSpPr txBox="1">
            <a:spLocks noGrp="1"/>
          </p:cNvSpPr>
          <p:nvPr>
            <p:ph type="body" idx="1"/>
          </p:nvPr>
        </p:nvSpPr>
        <p:spPr>
          <a:xfrm>
            <a:off x="661182" y="1857364"/>
            <a:ext cx="3910818" cy="538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28600" indent="0" rtl="0" fontAlgn="base">
              <a:spcBef>
                <a:spcPts val="0"/>
              </a:spcBef>
              <a:spcAft>
                <a:spcPts val="0"/>
              </a:spcAft>
            </a:pPr>
            <a:r>
              <a:rPr lang="cs-CZ" sz="1400" i="0" u="none" strike="noStrike" dirty="0">
                <a:solidFill>
                  <a:srgbClr val="D5063A"/>
                </a:solidFill>
                <a:effectLst/>
                <a:latin typeface="Arial" panose="020B0604020202020204" pitchFamily="34" charset="0"/>
              </a:rPr>
              <a:t>Frank Bold Society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srozumitelné právní poradenství pro veřejně aktivní občany, podpora obnovitelných zdrojů energie a hájení práva na čistý vzduch, odpovědnost velkých korporací, boj s korupcí a dohled nad odpovědností státu vůči svým občanům</a:t>
            </a:r>
          </a:p>
          <a:p>
            <a:pPr marL="457200" lvl="1" indent="0" rtl="0" fontAlgn="base">
              <a:spcBef>
                <a:spcPts val="0"/>
              </a:spcBef>
              <a:spcAft>
                <a:spcPts val="0"/>
              </a:spcAft>
            </a:pPr>
            <a:endParaRPr lang="cs-CZ" sz="14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0" rtl="0" fontAlgn="base">
              <a:spcBef>
                <a:spcPts val="0"/>
              </a:spcBef>
              <a:spcAft>
                <a:spcPts val="0"/>
              </a:spcAft>
            </a:pPr>
            <a:r>
              <a:rPr lang="cs-CZ" sz="1400" i="0" u="none" strike="noStrike" dirty="0">
                <a:solidFill>
                  <a:srgbClr val="C2B07C"/>
                </a:solidFill>
                <a:effectLst/>
                <a:latin typeface="Arial" panose="020B0604020202020204" pitchFamily="34" charset="0"/>
              </a:rPr>
              <a:t>Frank Bold Advokáti</a:t>
            </a:r>
          </a:p>
          <a:p>
            <a:pPr marL="742950" lvl="1" indent="-28575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stavební právo a územní plánování, právo životního prostředí, energetické právo</a:t>
            </a:r>
          </a:p>
          <a:p>
            <a:pPr marL="742950" lvl="1" indent="-28575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pokrýváme všechny oblasti práva mimo právo trestní</a:t>
            </a:r>
          </a:p>
          <a:p>
            <a:pPr marL="457200" lvl="1" indent="0" fontAlgn="base">
              <a:spcBef>
                <a:spcPts val="0"/>
              </a:spcBef>
            </a:pPr>
            <a:endParaRPr lang="cs-CZ" sz="14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0" rtl="0" fontAlgn="base">
              <a:spcBef>
                <a:spcPts val="0"/>
              </a:spcBef>
              <a:spcAft>
                <a:spcPts val="0"/>
              </a:spcAft>
            </a:pPr>
            <a:r>
              <a:rPr lang="cs-CZ" sz="1400" i="0" u="none" strike="noStrike" dirty="0">
                <a:solidFill>
                  <a:srgbClr val="26EBAD"/>
                </a:solidFill>
                <a:effectLst/>
                <a:latin typeface="Arial" panose="020B0604020202020204" pitchFamily="34" charset="0"/>
              </a:rPr>
              <a:t>Frank Bold </a:t>
            </a:r>
            <a:r>
              <a:rPr lang="cs-CZ" sz="1400" i="0" u="none" strike="noStrike" dirty="0" err="1">
                <a:solidFill>
                  <a:srgbClr val="26EBAD"/>
                </a:solidFill>
                <a:effectLst/>
                <a:latin typeface="Arial" panose="020B0604020202020204" pitchFamily="34" charset="0"/>
              </a:rPr>
              <a:t>Energy</a:t>
            </a:r>
            <a:endParaRPr lang="cs-CZ" sz="1400" i="0" u="none" strike="noStrike" dirty="0">
              <a:solidFill>
                <a:srgbClr val="26EBAD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obchodní a provozní modely energetických projektů, distribuce energie ve stavebních projektech</a:t>
            </a:r>
          </a:p>
          <a:p>
            <a:pPr marL="457200" lvl="1" indent="0" rtl="0" fontAlgn="base">
              <a:spcBef>
                <a:spcPts val="0"/>
              </a:spcBef>
              <a:spcAft>
                <a:spcPts val="0"/>
              </a:spcAft>
            </a:pPr>
            <a:endParaRPr lang="cs-CZ" sz="14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1" indent="0" rtl="0" fontAlgn="base">
              <a:spcBef>
                <a:spcPts val="0"/>
              </a:spcBef>
              <a:spcAft>
                <a:spcPts val="0"/>
              </a:spcAft>
            </a:pPr>
            <a:endParaRPr lang="cs-CZ" sz="14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1" indent="0" rtl="0" fontAlgn="base">
              <a:spcBef>
                <a:spcPts val="0"/>
              </a:spcBef>
              <a:spcAft>
                <a:spcPts val="0"/>
              </a:spcAft>
            </a:pPr>
            <a:endParaRPr lang="cs-CZ" sz="14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1" indent="0" rtl="0" fontAlgn="base">
              <a:spcBef>
                <a:spcPts val="0"/>
              </a:spcBef>
              <a:spcAft>
                <a:spcPts val="0"/>
              </a:spcAft>
            </a:pPr>
            <a:endParaRPr lang="cs-CZ" sz="14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1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0" name="Google Shape;120;p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932D8D1-D3F0-45C2-A98F-C3DDAF76F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507" y="2442906"/>
            <a:ext cx="4332493" cy="197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920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EF9C8FB-0DD4-4C2B-B13D-D01275C68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Právní aspekty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9F4859F-3834-4C3F-ABDE-224DA27CC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71736" y="2071678"/>
            <a:ext cx="6072230" cy="3990836"/>
          </a:xfrm>
        </p:spPr>
        <p:txBody>
          <a:bodyPr/>
          <a:lstStyle/>
          <a:p>
            <a:pPr marL="228600" indent="0" rtl="0">
              <a:spcBef>
                <a:spcPts val="0"/>
              </a:spcBef>
              <a:spcAft>
                <a:spcPts val="0"/>
              </a:spcAft>
            </a:pPr>
            <a:r>
              <a:rPr lang="cs-CZ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Přípustná míra zatížení životního</a:t>
            </a:r>
            <a:r>
              <a:rPr lang="cs-CZ" sz="16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prostředí definována legislativou – </a:t>
            </a:r>
            <a:r>
              <a:rPr lang="cs-CZ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větší zátěž povolená ve </a:t>
            </a:r>
            <a:r>
              <a:rPr lang="cs-CZ" sz="16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veřejném zájmu </a:t>
            </a:r>
            <a:endParaRPr lang="cs-CZ" sz="1600" b="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6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 je/není ještě přípustné - legislativní limity ve složkových zákonech, směrnice</a:t>
            </a:r>
          </a:p>
          <a:p>
            <a:pPr lvl="1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6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 je veřejný zájem - klimatické žaloby, vývoj judikatury (např. těžba)</a:t>
            </a:r>
          </a:p>
          <a:p>
            <a:pPr marL="558800" lvl="1" indent="0" fontAlgn="base">
              <a:spcBef>
                <a:spcPts val="0"/>
              </a:spcBef>
              <a:buNone/>
            </a:pPr>
            <a:endParaRPr lang="cs-CZ" sz="16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71500" indent="-342900" rtl="0" fontAlgn="base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cs-CZ" sz="1600" b="0" i="0" u="sng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Dodržování stávající legislativy, vynucování povinností </a:t>
            </a:r>
          </a:p>
          <a:p>
            <a:pPr marL="1028700" lvl="1" indent="-342900" fontAlgn="base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Směrem k úřadům – účastí ve správních řízeních (EIA)</a:t>
            </a:r>
          </a:p>
          <a:p>
            <a:pPr marL="1028700" lvl="1" indent="-342900" fontAlgn="base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Požadavek vynucení povinností provozovatelů</a:t>
            </a:r>
          </a:p>
          <a:p>
            <a:pPr marL="1028700" lvl="1" indent="-342900" fontAlgn="base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endParaRPr lang="cs-CZ" sz="14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cs-CZ" sz="1600" b="0" i="0" u="sng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Změna nevyhovující legislativy, nová právní úprava </a:t>
            </a:r>
            <a:r>
              <a:rPr lang="cs-CZ" sz="16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(komunitní energetika)</a:t>
            </a:r>
          </a:p>
          <a:p>
            <a:pPr marL="228600" indent="0" rtl="0" fontAlgn="base">
              <a:spcBef>
                <a:spcPts val="0"/>
              </a:spcBef>
              <a:spcAft>
                <a:spcPts val="0"/>
              </a:spcAft>
              <a:buSzPct val="100000"/>
            </a:pPr>
            <a:endParaRPr lang="cs-CZ" sz="16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71500" indent="-342900" rtl="0" fontAlgn="base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 startAt="3"/>
            </a:pPr>
            <a:r>
              <a:rPr lang="cs-CZ" sz="1600" b="0" i="0" u="sng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Role evropského práva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486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92AFEF0B-20C1-4569-AC63-D6389E24A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Komunikace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7C929BCE-FB45-413B-A11F-2839CAF19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71736" y="2071678"/>
            <a:ext cx="6072230" cy="5047536"/>
          </a:xfrm>
        </p:spPr>
        <p:txBody>
          <a:bodyPr/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cs-CZ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Základní funkce komunikace</a:t>
            </a: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informovat, instruovat, přesvědčit, vyjednat, pobavit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Proč je potřebná</a:t>
            </a:r>
            <a:r>
              <a:rPr lang="cs-CZ" sz="1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nezbytná v rámci </a:t>
            </a:r>
            <a:r>
              <a:rPr lang="cs-CZ" sz="18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advocacy</a:t>
            </a:r>
            <a:r>
              <a:rPr lang="cs-CZ" sz="1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lobbingu - dosahování vytyčených cílů, ovlivňování veřejného mínění, informování o úspěchu/problému 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xistuje velké množství komunikačních nástrojů - nejefektivnější je jejich kombinace, která se odvíjí od cílového publika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Příklady komunikačních nástrojů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letáky, inzerce, reklama, akce (přímé akce, happeningy, výstavy, demonstrace), internet – internetové zpravodajství, novinky, </a:t>
            </a:r>
            <a:r>
              <a:rPr lang="cs-CZ" sz="1800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lobbying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mailing (rozesílka materiálů na vybrané adresy) tiskové zprávy, tiskové konference a další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endParaRPr lang="cs-CZ" sz="18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028700" lvl="1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34B4616-9CD1-48DE-A603-BF26EED1799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1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845D51-8F0A-994F-9B99-CA3351A7E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ADVOCACY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AE502C0-5E3C-0245-B287-67E4547D1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803" y="1943907"/>
            <a:ext cx="7834393" cy="3806170"/>
          </a:xfrm>
        </p:spPr>
        <p:txBody>
          <a:bodyPr/>
          <a:lstStyle/>
          <a:p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Jednoducha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́ definice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advokačni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́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práce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(v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angličtine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̌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advocacy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je: „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Veřejna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́ podpora pro myšlenku,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plán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nebo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způsob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jak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něco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dělat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</a:p>
          <a:p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Advokačni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́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práce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je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organizovana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́ snaha,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ktera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́: 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zaměřena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́ na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veřejne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́ instituce (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politicke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́,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úředni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́),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soukrome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́ organizace (firmy) i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veřejnost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usiluje, aby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výše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zmíněni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́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učinili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konkrétni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́ rozhodnutí,</a:t>
            </a:r>
            <a:b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napr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̌.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přijali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legislativu, nebo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změnili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zavedenou praxi a postoje, 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jeji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́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součásti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́ je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přesvědčováni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́ a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vytvářeni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́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legitimního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tlaku na ty,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kteři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́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maji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́ moc o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věci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rozhodnout, 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́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vytčene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́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jasne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́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cíle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nabízi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́ a prosazuje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konkrétni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́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řešeni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́ a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důvody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̌ se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́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změna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stát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většinou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(ale ne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nutne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̌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vždy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cíli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́ na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systémovou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změnu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realizovana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́ na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lokálni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́,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regionálni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́,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celostátni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́ i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mezinárodni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́ </a:t>
            </a:r>
            <a:r>
              <a:rPr lang="cs-CZ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úrovni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28600" indent="0"/>
            <a:r>
              <a:rPr lang="cs-CZ" sz="1600" i="1" dirty="0">
                <a:hlinkClick r:id="rId2"/>
              </a:rPr>
              <a:t>Zdroj</a:t>
            </a:r>
            <a:r>
              <a:rPr lang="cs-CZ" sz="1600" i="1" dirty="0"/>
              <a:t>: Rukověť zdánlivě bezmocných – jak naplánovat </a:t>
            </a:r>
            <a:r>
              <a:rPr lang="cs-CZ" sz="1600" i="1" dirty="0" err="1"/>
              <a:t>advokační</a:t>
            </a:r>
            <a:r>
              <a:rPr lang="cs-CZ" sz="1600" i="1" dirty="0"/>
              <a:t> kampaň </a:t>
            </a:r>
          </a:p>
          <a:p>
            <a:endParaRPr lang="cs-CZ" sz="16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2BE12C3-FE7A-324C-B1EE-68D92E3B01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75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E3D9AA-B5A7-6B49-B0D1-ED50DBCDA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ADVOCACY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5FF1ED9-E042-654B-B1E0-D6A36CD8D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47770" y="5768204"/>
            <a:ext cx="7814807" cy="205184"/>
          </a:xfrm>
        </p:spPr>
        <p:txBody>
          <a:bodyPr/>
          <a:lstStyle/>
          <a:p>
            <a:r>
              <a:rPr lang="cs-CZ" sz="1000" dirty="0"/>
              <a:t>Zdroj: https://</a:t>
            </a:r>
            <a:r>
              <a:rPr lang="cs-CZ" sz="1000" dirty="0" err="1"/>
              <a:t>www.webjunction.org</a:t>
            </a:r>
            <a:r>
              <a:rPr lang="cs-CZ" sz="1000" dirty="0"/>
              <a:t>/</a:t>
            </a:r>
            <a:r>
              <a:rPr lang="cs-CZ" sz="1000" dirty="0" err="1"/>
              <a:t>explore-topics</a:t>
            </a:r>
            <a:r>
              <a:rPr lang="cs-CZ" sz="1000" dirty="0"/>
              <a:t>/</a:t>
            </a:r>
            <a:r>
              <a:rPr lang="cs-CZ" sz="1000" dirty="0" err="1"/>
              <a:t>advocacy</a:t>
            </a:r>
            <a:r>
              <a:rPr lang="cs-CZ" sz="1000" dirty="0"/>
              <a:t>-in-</a:t>
            </a:r>
            <a:r>
              <a:rPr lang="cs-CZ" sz="1000" dirty="0" err="1"/>
              <a:t>action.html</a:t>
            </a:r>
            <a:endParaRPr lang="cs-CZ" sz="10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47C8133-2594-FC45-B57E-51741A7EF7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6412A59-708B-7D42-B1A9-817789150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770" y="1834102"/>
            <a:ext cx="5720935" cy="375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59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8443530B-0906-4F08-BFAE-91B58EDD7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98935"/>
            <a:ext cx="8229600" cy="1661993"/>
          </a:xfrm>
        </p:spPr>
        <p:txBody>
          <a:bodyPr/>
          <a:lstStyle/>
          <a:p>
            <a:r>
              <a:rPr lang="cs-CZ" dirty="0"/>
              <a:t>Je to kampaň! Komunikace a konkrétní environmentální kauzy</a:t>
            </a:r>
            <a:br>
              <a:rPr lang="cs-CZ" dirty="0"/>
            </a:br>
            <a:endParaRPr 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5B485A3A-C94E-479E-A295-43AAB613B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14570" y="2222319"/>
            <a:ext cx="6072230" cy="3375283"/>
          </a:xfrm>
        </p:spPr>
        <p:txBody>
          <a:bodyPr/>
          <a:lstStyle/>
          <a:p>
            <a:pPr marL="571500" indent="-342900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Definovat cíl kampaně - čeho chceme dosáhnout</a:t>
            </a:r>
          </a:p>
          <a:p>
            <a:pPr marL="571500" indent="-342900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Selektovat konkrétní prostředky a kroky, kterými dosáhneme cíle, průběžně postup ověřovat, zda vede skutečně k vytečenému cíli</a:t>
            </a:r>
          </a:p>
          <a:p>
            <a:pPr marL="571500" indent="-342900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Dle konkrétních prostředků a kroků selektovat relevantní </a:t>
            </a:r>
            <a:r>
              <a:rPr lang="cs-CZ" sz="1800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stakeholdry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publikum</a:t>
            </a:r>
          </a:p>
          <a:p>
            <a:pPr marL="1028700" lvl="1" indent="-342900" fontAlgn="base">
              <a:spcBef>
                <a:spcPts val="0"/>
              </a:spcBef>
              <a:buFont typeface="+mj-lt"/>
              <a:buAutoNum type="alphaLcParenR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Některé kroky dělá ČR, jiné dotčené samosprávy a obyvatelé, </a:t>
            </a:r>
            <a:r>
              <a:rPr lang="cs-CZ" sz="1800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NGOs</a:t>
            </a:r>
            <a:endParaRPr lang="cs-CZ" sz="18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028700" lvl="1" indent="-342900" fontAlgn="base">
              <a:spcBef>
                <a:spcPts val="0"/>
              </a:spcBef>
              <a:buFont typeface="+mj-lt"/>
              <a:buAutoNum type="alphaLcParenR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Publikum, pro které je kauza relevantní - tlak veřejnosti na </a:t>
            </a:r>
            <a:r>
              <a:rPr lang="cs-CZ" sz="1800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stakeholdry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fundraising, 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www.vodanebouhli.cz</a:t>
            </a:r>
            <a:endParaRPr lang="cs-CZ" sz="18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CBC4D3C-DEC1-4968-9C91-A16508399D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510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rank Bold">
      <a:dk1>
        <a:srgbClr val="21262E"/>
      </a:dk1>
      <a:lt1>
        <a:srgbClr val="FFFFFF"/>
      </a:lt1>
      <a:dk2>
        <a:srgbClr val="D70B3B"/>
      </a:dk2>
      <a:lt2>
        <a:srgbClr val="FFFFFF"/>
      </a:lt2>
      <a:accent1>
        <a:srgbClr val="D70B3B"/>
      </a:accent1>
      <a:accent2>
        <a:srgbClr val="C2B07C"/>
      </a:accent2>
      <a:accent3>
        <a:srgbClr val="26EBAD"/>
      </a:accent3>
      <a:accent4>
        <a:srgbClr val="21262E"/>
      </a:accent4>
      <a:accent5>
        <a:srgbClr val="C2B07C"/>
      </a:accent5>
      <a:accent6>
        <a:srgbClr val="D70B3B"/>
      </a:accent6>
      <a:hlink>
        <a:srgbClr val="D70B3B"/>
      </a:hlink>
      <a:folHlink>
        <a:srgbClr val="38BE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Frank Bold">
      <a:dk1>
        <a:srgbClr val="21262E"/>
      </a:dk1>
      <a:lt1>
        <a:srgbClr val="FFFFFF"/>
      </a:lt1>
      <a:dk2>
        <a:srgbClr val="D70B3B"/>
      </a:dk2>
      <a:lt2>
        <a:srgbClr val="FFFFFF"/>
      </a:lt2>
      <a:accent1>
        <a:srgbClr val="D70B3B"/>
      </a:accent1>
      <a:accent2>
        <a:srgbClr val="C2B07C"/>
      </a:accent2>
      <a:accent3>
        <a:srgbClr val="26EBAD"/>
      </a:accent3>
      <a:accent4>
        <a:srgbClr val="21262E"/>
      </a:accent4>
      <a:accent5>
        <a:srgbClr val="C2B07C"/>
      </a:accent5>
      <a:accent6>
        <a:srgbClr val="D70B3B"/>
      </a:accent6>
      <a:hlink>
        <a:srgbClr val="D70B3B"/>
      </a:hlink>
      <a:folHlink>
        <a:srgbClr val="38BE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1179</Words>
  <Application>Microsoft Macintosh PowerPoint</Application>
  <PresentationFormat>Předvádění na obrazovce (4:3)</PresentationFormat>
  <Paragraphs>108</Paragraphs>
  <Slides>22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22</vt:i4>
      </vt:variant>
    </vt:vector>
  </HeadingPairs>
  <TitlesOfParts>
    <vt:vector size="29" baseType="lpstr">
      <vt:lpstr>Open Sans</vt:lpstr>
      <vt:lpstr>Calibri</vt:lpstr>
      <vt:lpstr>Arial</vt:lpstr>
      <vt:lpstr>Open Sans ExtraBold</vt:lpstr>
      <vt:lpstr>Open Sans Light</vt:lpstr>
      <vt:lpstr>Office Theme</vt:lpstr>
      <vt:lpstr>Office Theme</vt:lpstr>
      <vt:lpstr>Prezentace aplikace PowerPoint</vt:lpstr>
      <vt:lpstr>Právně-komunikační aspekty environmentálních problémů </vt:lpstr>
      <vt:lpstr>Expertní skupina Frank Bold </vt:lpstr>
      <vt:lpstr>Expertní skupina Frank Bold </vt:lpstr>
      <vt:lpstr>Právní aspekty</vt:lpstr>
      <vt:lpstr>Komunikace</vt:lpstr>
      <vt:lpstr>ADVOCACY</vt:lpstr>
      <vt:lpstr>ADVOCACY</vt:lpstr>
      <vt:lpstr>Je to kampaň! Komunikace a konkrétní environmentální kauzy </vt:lpstr>
      <vt:lpstr>Je to kampaň! Komunikace a konkrétní environmentální kauzy</vt:lpstr>
      <vt:lpstr>Jak využívá komunikaci Frank Bold? </vt:lpstr>
      <vt:lpstr>Prezentace aplikace PowerPoint</vt:lpstr>
      <vt:lpstr>Jak využívá komunikaci Frank Bold? </vt:lpstr>
      <vt:lpstr> Kauza Turów</vt:lpstr>
      <vt:lpstr>Prezentace aplikace PowerPoint</vt:lpstr>
      <vt:lpstr>Prezentace aplikace PowerPoint</vt:lpstr>
      <vt:lpstr>Prezentace aplikace PowerPoint</vt:lpstr>
      <vt:lpstr>Prezentace aplikace PowerPoint</vt:lpstr>
      <vt:lpstr>Předání podpisů pod petici Evropskému parlamentu, tisková konference</vt:lpstr>
      <vt:lpstr>Živý řetěz na Trojzemí</vt:lpstr>
      <vt:lpstr>Výročí nelegální těžby</vt:lpstr>
      <vt:lpstr>Mgr. Petra Urbanová, LL.M.  petra.urbanova@frankbold.org +420 778 777 164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Frank</dc:creator>
  <cp:lastModifiedBy>Petra Urbanová</cp:lastModifiedBy>
  <cp:revision>20</cp:revision>
  <dcterms:created xsi:type="dcterms:W3CDTF">2012-06-27T12:27:37Z</dcterms:created>
  <dcterms:modified xsi:type="dcterms:W3CDTF">2022-03-03T12:36:26Z</dcterms:modified>
</cp:coreProperties>
</file>