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7"/>
  </p:notesMasterIdLst>
  <p:sldIdLst>
    <p:sldId id="263" r:id="rId5"/>
    <p:sldId id="314" r:id="rId6"/>
    <p:sldId id="315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316" r:id="rId17"/>
    <p:sldId id="319" r:id="rId18"/>
    <p:sldId id="321" r:id="rId19"/>
    <p:sldId id="322" r:id="rId20"/>
    <p:sldId id="279" r:id="rId21"/>
    <p:sldId id="320" r:id="rId22"/>
    <p:sldId id="317" r:id="rId23"/>
    <p:sldId id="318" r:id="rId24"/>
    <p:sldId id="287" r:id="rId25"/>
    <p:sldId id="288" r:id="rId26"/>
    <p:sldId id="290" r:id="rId27"/>
    <p:sldId id="291" r:id="rId28"/>
    <p:sldId id="292" r:id="rId29"/>
    <p:sldId id="305" r:id="rId30"/>
    <p:sldId id="306" r:id="rId31"/>
    <p:sldId id="307" r:id="rId32"/>
    <p:sldId id="311" r:id="rId33"/>
    <p:sldId id="312" r:id="rId34"/>
    <p:sldId id="313" r:id="rId35"/>
    <p:sldId id="323" r:id="rId36"/>
    <p:sldId id="324" r:id="rId37"/>
    <p:sldId id="325" r:id="rId38"/>
    <p:sldId id="326" r:id="rId39"/>
    <p:sldId id="327" r:id="rId40"/>
    <p:sldId id="328" r:id="rId41"/>
    <p:sldId id="349" r:id="rId42"/>
    <p:sldId id="345" r:id="rId43"/>
    <p:sldId id="332" r:id="rId44"/>
    <p:sldId id="348" r:id="rId45"/>
    <p:sldId id="333" r:id="rId46"/>
    <p:sldId id="334" r:id="rId47"/>
    <p:sldId id="339" r:id="rId48"/>
    <p:sldId id="341" r:id="rId49"/>
    <p:sldId id="344" r:id="rId50"/>
    <p:sldId id="346" r:id="rId51"/>
    <p:sldId id="347" r:id="rId52"/>
    <p:sldId id="352" r:id="rId53"/>
    <p:sldId id="353" r:id="rId54"/>
    <p:sldId id="350" r:id="rId55"/>
    <p:sldId id="351" r:id="rId5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/>
    <p:restoredTop sz="87500" autoAdjust="0"/>
  </p:normalViewPr>
  <p:slideViewPr>
    <p:cSldViewPr snapToGrid="0" snapToObjects="1">
      <p:cViewPr varScale="1">
        <p:scale>
          <a:sx n="63" d="100"/>
          <a:sy n="63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8.wmf"/><Relationship Id="rId1" Type="http://schemas.openxmlformats.org/officeDocument/2006/relationships/image" Target="../media/image38.wmf"/><Relationship Id="rId4" Type="http://schemas.openxmlformats.org/officeDocument/2006/relationships/image" Target="../media/image1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5926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00A9F-080C-4D2A-A5E0-D579CE332B93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36600"/>
            <a:ext cx="6554788" cy="3687763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7650" cy="4424363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122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0427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FDA-204A-4854-96C2-C46AE15343CA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9293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7C818-47CB-405B-BC41-23CCB1B6A4DC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36600"/>
            <a:ext cx="6554788" cy="3687763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7650" cy="4424363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20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F7C9F-C272-4CEE-B080-3ABD54C1E898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384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AF52-DB40-4C3A-B250-0798DE3B0A77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36600"/>
            <a:ext cx="6554788" cy="3687763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7650" cy="4424363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69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CF0C-C7A7-49CC-818F-35E3356CC5E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917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3BF47-3E7D-4A67-9A33-C4136D976C9A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0754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3249A-D8D5-4EC0-BAB6-ACA3C92C89A1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36600"/>
            <a:ext cx="6554788" cy="3687763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7650" cy="4424363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96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D845E-FD4D-564F-A905-6B4B50B10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B7CBA-B16B-9641-A884-A72F1C52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AF767-96CB-924B-BC68-2314DA48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4000" y="6261667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3243DF16-B268-4794-96E1-2CC3A6B824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0227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4000" y="6261667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318EF98B-9D67-44E9-869D-E7259E9555E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02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379905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FC0EADB3-1F95-41EC-B0B9-0FF0EEB3D6E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7154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79905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83F4173A-F80F-46BC-8A34-D7DFE7F179D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8023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379905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014CF9A5-5EFC-47E5-9066-E2DCA28C680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4582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79905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2200E867-90D9-48E1-9171-1A8D64F6A1E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680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79905"/>
            <a:ext cx="187552" cy="184666"/>
          </a:xfrm>
        </p:spPr>
        <p:txBody>
          <a:bodyPr/>
          <a:lstStyle>
            <a:lvl1pPr>
              <a:defRPr/>
            </a:lvl1pPr>
          </a:lstStyle>
          <a:p>
            <a:fld id="{CC575304-6217-44E1-8FEE-088DC1B3289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5214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  <p:extLst>
      <p:ext uri="{BB962C8B-B14F-4D97-AF65-F5344CB8AC3E}">
        <p14:creationId xmlns:p14="http://schemas.microsoft.com/office/powerpoint/2010/main" val="19278918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9DE3-1D70-4593-85B8-0D9418E1D9B4}" type="datetimeFigureOut">
              <a:rPr lang="cs-CZ"/>
              <a:pPr>
                <a:defRPr/>
              </a:pPr>
              <a:t>21.05.2021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15. KONFERENCE ČESKÉ A SLOVENSKÉ LIMNOLOGICKÉ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313718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71E2-9AE9-4844-A49C-476EBCD12D3D}" type="datetimeFigureOut">
              <a:rPr lang="cs-CZ"/>
              <a:pPr>
                <a:defRPr/>
              </a:pPr>
              <a:t>21.05.2021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15. KONFERENCE ČESKÉ A SLOVENSKÉ LIMNOLOGICKÉ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1134345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73113"/>
            <a:ext cx="12192000" cy="5403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6094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45DF294-A250-094F-A0EA-1E6102278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42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52000" indent="-179999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Text názvu"/>
          <p:cNvSpPr txBox="1">
            <a:spLocks noGrp="1"/>
          </p:cNvSpPr>
          <p:nvPr>
            <p:ph type="title"/>
          </p:nvPr>
        </p:nvSpPr>
        <p:spPr>
          <a:xfrm>
            <a:off x="719662" y="367574"/>
            <a:ext cx="10753202" cy="4515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/>
            </a:lvl1pPr>
          </a:lstStyle>
          <a:p>
            <a:r>
              <a:rPr dirty="0"/>
              <a:t>Text </a:t>
            </a:r>
            <a:r>
              <a:rPr dirty="0" err="1"/>
              <a:t>názvu</a:t>
            </a:r>
            <a:endParaRPr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9744"/>
            <a:ext cx="121920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02F0435-D568-3F44-A2D9-3E9033791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01D6005-1197-344A-8E64-826634493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6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137" y="1695074"/>
            <a:ext cx="5218413" cy="3896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3" name="Zástupný symbol pro text 7"/>
          <p:cNvSpPr>
            <a:spLocks noGrp="1"/>
          </p:cNvSpPr>
          <p:nvPr>
            <p:ph type="body" sz="quarter" idx="19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9831DC-533C-D64F-85DF-A662DA258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72212" y="692150"/>
            <a:ext cx="5200988" cy="5139850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49000" indent="-225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ABD3D-18F3-6242-A971-B5BAF21E4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3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8C0E76-4AB7-D147-A04B-83BF48923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sp>
        <p:nvSpPr>
          <p:cNvPr id="11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6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E13AF7-BE9D-7742-9A65-31EAB8430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74E998-60D0-4A45-B977-A9DE2444E0E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25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4537A-A28E-4698-8569-F857565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Vícerozměrné metody pro predikci, identifikaci a klasifikaci znečištění</a:t>
            </a:r>
          </a:p>
        </p:txBody>
      </p:sp>
    </p:spTree>
    <p:extLst>
      <p:ext uri="{BB962C8B-B14F-4D97-AF65-F5344CB8AC3E}">
        <p14:creationId xmlns:p14="http://schemas.microsoft.com/office/powerpoint/2010/main" val="22051749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600" dirty="0"/>
          </a:p>
          <a:p>
            <a:endParaRPr lang="cs-CZ" altLang="cs-CZ" sz="26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Regresní rovnice, přímka - parametry</a:t>
            </a:r>
          </a:p>
        </p:txBody>
      </p:sp>
      <p:pic>
        <p:nvPicPr>
          <p:cNvPr id="21516" name="Picture 12" descr="regress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7799" y="1379173"/>
            <a:ext cx="3386873" cy="33746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980114" y="0"/>
            <a:ext cx="230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cs-CZ" altLang="cs-CZ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263865"/>
              </p:ext>
            </p:extLst>
          </p:nvPr>
        </p:nvGraphicFramePr>
        <p:xfrm>
          <a:off x="569913" y="1200636"/>
          <a:ext cx="6534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Rovnice" r:id="rId4" imgW="1778000" imgH="241300" progId="Equation.3">
                  <p:embed/>
                </p:oleObj>
              </mc:Choice>
              <mc:Fallback>
                <p:oleObj name="Rovnice" r:id="rId4" imgW="1778000" imgH="2413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200636"/>
                        <a:ext cx="6534150" cy="873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24001" y="2819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651001" y="2073760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874964" y="2073760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073151" y="2569061"/>
            <a:ext cx="18716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Průsečík s osou 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i="1" dirty="0"/>
              <a:t>Intercept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30501" y="256906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/>
              <a:t> Směrnice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9662" y="4300694"/>
            <a:ext cx="49672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Interpretace parametrů:</a:t>
            </a:r>
          </a:p>
          <a:p>
            <a:pPr>
              <a:spcBef>
                <a:spcPct val="50000"/>
              </a:spcBef>
            </a:pPr>
            <a:r>
              <a:rPr lang="cs-CZ" altLang="cs-CZ" b="1" dirty="0"/>
              <a:t>Směrnice:</a:t>
            </a:r>
            <a:r>
              <a:rPr lang="cs-CZ" altLang="cs-CZ" dirty="0"/>
              <a:t> o kolik se </a:t>
            </a:r>
            <a:r>
              <a:rPr lang="en-US" altLang="cs-CZ" dirty="0"/>
              <a:t>z</a:t>
            </a:r>
            <a:r>
              <a:rPr lang="cs-CZ" altLang="cs-CZ" dirty="0"/>
              <a:t>mění hodnota závisle proměnné, jestliže hodnota nezávisle proměnné vzroste o 1 jednotku.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6949" y="49024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Průsečík:</a:t>
            </a:r>
            <a:r>
              <a:rPr lang="cs-CZ" altLang="cs-CZ" dirty="0"/>
              <a:t> udává hodnotu závisle proměnné, jestliže hodnota nezávisle proměnné je rovna 0.</a:t>
            </a:r>
          </a:p>
        </p:txBody>
      </p:sp>
    </p:spTree>
    <p:extLst>
      <p:ext uri="{BB962C8B-B14F-4D97-AF65-F5344CB8AC3E}">
        <p14:creationId xmlns:p14="http://schemas.microsoft.com/office/powerpoint/2010/main" val="26433743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</a:pPr>
            <a:r>
              <a:rPr lang="cs-CZ" altLang="cs-CZ" sz="2100" dirty="0"/>
              <a:t>Je-li závisle proměnná spojitá a nezávisle proměnné jsou spojité nebo diskrétní (podmínkou je, že alespoň jedna nezávisle proměnná je spojitá) a jsou-li splněny jisté předpoklady..... </a:t>
            </a:r>
          </a:p>
          <a:p>
            <a:pPr marL="400050" indent="-400050">
              <a:lnSpc>
                <a:spcPct val="90000"/>
              </a:lnSpc>
            </a:pPr>
            <a:endParaRPr lang="cs-CZ" altLang="cs-CZ" sz="2100" dirty="0"/>
          </a:p>
          <a:p>
            <a:pPr marL="400050" indent="-400050">
              <a:lnSpc>
                <a:spcPct val="90000"/>
              </a:lnSpc>
            </a:pPr>
            <a:r>
              <a:rPr lang="cs-CZ" altLang="cs-CZ" sz="2100" dirty="0"/>
              <a:t>Při tvorbě modelu (obecně, nejen lineárního) postupujeme následujícím způsobem:</a:t>
            </a:r>
          </a:p>
          <a:p>
            <a:pPr marL="400050" indent="-4000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cs-CZ" altLang="cs-CZ" sz="2000" dirty="0"/>
          </a:p>
          <a:p>
            <a:pPr marL="724050" lvl="1" indent="-4000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Odhadneme parametry modelu</a:t>
            </a:r>
          </a:p>
          <a:p>
            <a:pPr marL="724050" lvl="1" indent="-4000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Hledáme významné (signifikantní) prediktory</a:t>
            </a:r>
          </a:p>
          <a:p>
            <a:pPr marL="724050" lvl="1" indent="-4000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Na závěr hodnotíme vhodnost námi vytvořeného modelu, jak dobře popisuje funkcionální závislost mezi závisle proměnnou a nezávisle proměnnými.</a:t>
            </a:r>
          </a:p>
          <a:p>
            <a:pPr marL="400050" indent="-400050">
              <a:lnSpc>
                <a:spcPct val="90000"/>
              </a:lnSpc>
            </a:pPr>
            <a:endParaRPr lang="cs-CZ" altLang="cs-CZ" sz="21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Tvorba lineárního regresního modelu</a:t>
            </a:r>
          </a:p>
        </p:txBody>
      </p:sp>
    </p:spTree>
    <p:extLst>
      <p:ext uri="{BB962C8B-B14F-4D97-AF65-F5344CB8AC3E}">
        <p14:creationId xmlns:p14="http://schemas.microsoft.com/office/powerpoint/2010/main" val="29828400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600" dirty="0"/>
              <a:t>Svislé odchylky naměřených hodnot od regresní přímky nazýváme </a:t>
            </a:r>
            <a:r>
              <a:rPr lang="cs-CZ" altLang="cs-CZ" sz="2600" b="1" dirty="0"/>
              <a:t>residua.</a:t>
            </a:r>
          </a:p>
          <a:p>
            <a:r>
              <a:rPr lang="cs-CZ" altLang="cs-CZ" sz="2600" i="1" dirty="0"/>
              <a:t>i</a:t>
            </a:r>
            <a:r>
              <a:rPr lang="cs-CZ" altLang="cs-CZ" sz="2600" dirty="0"/>
              <a:t>-té residuum vypočteme jako rozdíl skutečně naměřené hodnoty Y a hodnoty predikované regresním modelem </a:t>
            </a:r>
          </a:p>
          <a:p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Residua</a:t>
            </a:r>
          </a:p>
        </p:txBody>
      </p:sp>
      <p:graphicFrame>
        <p:nvGraphicFramePr>
          <p:cNvPr id="2355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815763" y="3716338"/>
          <a:ext cx="3762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Rovnice" r:id="rId3" imgW="139680" imgH="266400" progId="Equation.3">
                  <p:embed/>
                </p:oleObj>
              </mc:Choice>
              <mc:Fallback>
                <p:oleObj name="Rovnice" r:id="rId3" imgW="139680" imgH="26640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5763" y="3716338"/>
                        <a:ext cx="376237" cy="7191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503614" y="5373688"/>
          <a:ext cx="60594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Rovnice" r:id="rId5" imgW="3327400" imgH="317500" progId="Equation.3">
                  <p:embed/>
                </p:oleObj>
              </mc:Choice>
              <mc:Fallback>
                <p:oleObj name="Rovnice" r:id="rId5" imgW="3327400" imgH="317500" progId="Equation.3">
                  <p:embed/>
                  <p:pic>
                    <p:nvPicPr>
                      <p:cNvPr id="23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5373688"/>
                        <a:ext cx="6059487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3399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702527" y="267561"/>
            <a:ext cx="11489473" cy="451578"/>
          </a:xfrm>
        </p:spPr>
        <p:txBody>
          <a:bodyPr>
            <a:noAutofit/>
          </a:bodyPr>
          <a:lstStyle/>
          <a:p>
            <a:r>
              <a:rPr lang="cs-CZ" altLang="cs-CZ" sz="3200" b="0" dirty="0"/>
              <a:t>Metoda nejmenších čtverců</a:t>
            </a:r>
            <a:endParaRPr lang="en-GB" altLang="cs-CZ" sz="3200" b="0" dirty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95870"/>
              </p:ext>
            </p:extLst>
          </p:nvPr>
        </p:nvGraphicFramePr>
        <p:xfrm>
          <a:off x="968298" y="2509838"/>
          <a:ext cx="5943600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1" name="List" r:id="rId3" imgW="5467350" imgH="3914775" progId="Excel.Sheet.8">
                  <p:embed/>
                </p:oleObj>
              </mc:Choice>
              <mc:Fallback>
                <p:oleObj name="List" r:id="rId3" imgW="5467350" imgH="3914775" progId="Excel.Sheet.8">
                  <p:embed/>
                  <p:pic>
                    <p:nvPicPr>
                      <p:cNvPr id="63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298" y="2509838"/>
                        <a:ext cx="5943600" cy="4348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3101898" y="2949575"/>
            <a:ext cx="3124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3178098" y="47021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662286" y="41687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4168698" y="4321175"/>
            <a:ext cx="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689398" y="3851275"/>
            <a:ext cx="0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5159298" y="3559175"/>
            <a:ext cx="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5659361" y="3059113"/>
            <a:ext cx="0" cy="304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6129262" y="2987675"/>
            <a:ext cx="20637" cy="342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50577"/>
              </p:ext>
            </p:extLst>
          </p:nvPr>
        </p:nvGraphicFramePr>
        <p:xfrm>
          <a:off x="8016797" y="3913187"/>
          <a:ext cx="205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Rovnice" r:id="rId5" imgW="837836" imgH="291973" progId="Equation.3">
                  <p:embed/>
                </p:oleObj>
              </mc:Choice>
              <mc:Fallback>
                <p:oleObj name="Rovnice" r:id="rId5" imgW="837836" imgH="291973" progId="Equation.3">
                  <p:embed/>
                  <p:pic>
                    <p:nvPicPr>
                      <p:cNvPr id="635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797" y="3913187"/>
                        <a:ext cx="20574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911898" y="2319706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Svislá - nikoliv kolmá vzdálenost        k přímce!!!</a:t>
            </a:r>
          </a:p>
        </p:txBody>
      </p:sp>
      <p:sp>
        <p:nvSpPr>
          <p:cNvPr id="63502" name="Rectangle 15"/>
          <p:cNvSpPr>
            <a:spLocks noChangeArrowheads="1"/>
          </p:cNvSpPr>
          <p:nvPr/>
        </p:nvSpPr>
        <p:spPr bwMode="auto">
          <a:xfrm>
            <a:off x="3178098" y="4714875"/>
            <a:ext cx="287338" cy="2159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Rectangle 1"/>
          <p:cNvSpPr/>
          <p:nvPr/>
        </p:nvSpPr>
        <p:spPr>
          <a:xfrm>
            <a:off x="1364165" y="1020674"/>
            <a:ext cx="10132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Výsledný minimální součet čtverců residuí  (pro b0 a b1) nazýváme </a:t>
            </a:r>
            <a:r>
              <a:rPr lang="cs-CZ" altLang="cs-CZ" b="1" dirty="0"/>
              <a:t>residuální součet čtverců </a:t>
            </a:r>
            <a:r>
              <a:rPr lang="cs-CZ" altLang="cs-CZ" dirty="0"/>
              <a:t>(</a:t>
            </a:r>
            <a:r>
              <a:rPr lang="cs-CZ" altLang="cs-CZ" i="1" dirty="0"/>
              <a:t>residual sum of squares</a:t>
            </a:r>
            <a:r>
              <a:rPr lang="cs-CZ" altLang="cs-CZ" dirty="0"/>
              <a:t>)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0734"/>
              </p:ext>
            </p:extLst>
          </p:nvPr>
        </p:nvGraphicFramePr>
        <p:xfrm>
          <a:off x="7604841" y="4934569"/>
          <a:ext cx="28813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Rovnice" r:id="rId7" imgW="1485900" imgH="431800" progId="Equation.3">
                  <p:embed/>
                </p:oleObj>
              </mc:Choice>
              <mc:Fallback>
                <p:oleObj name="Rovnice" r:id="rId7" imgW="1485900" imgH="431800" progId="Equation.3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841" y="4934569"/>
                        <a:ext cx="2881313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53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128017" y="61913"/>
            <a:ext cx="12063984" cy="990600"/>
          </a:xfrm>
        </p:spPr>
        <p:txBody>
          <a:bodyPr anchor="ctr">
            <a:normAutofit/>
          </a:bodyPr>
          <a:lstStyle/>
          <a:p>
            <a:pPr algn="ctr"/>
            <a:r>
              <a:rPr lang="en-GB" altLang="cs-CZ" sz="3200" b="0" dirty="0" err="1"/>
              <a:t>Koeficient</a:t>
            </a:r>
            <a:r>
              <a:rPr lang="en-GB" altLang="cs-CZ" sz="3200" b="0" dirty="0"/>
              <a:t> </a:t>
            </a:r>
            <a:r>
              <a:rPr lang="en-GB" altLang="cs-CZ" sz="3200" b="0" dirty="0" err="1"/>
              <a:t>determinace</a:t>
            </a:r>
            <a:r>
              <a:rPr lang="en-GB" altLang="cs-CZ" sz="3200" b="0" dirty="0"/>
              <a:t> - </a:t>
            </a:r>
            <a:r>
              <a:rPr lang="en-GB" altLang="cs-CZ" sz="3200" b="0" dirty="0" err="1"/>
              <a:t>procento</a:t>
            </a:r>
            <a:r>
              <a:rPr lang="en-GB" altLang="cs-CZ" sz="3200" b="0" dirty="0"/>
              <a:t> </a:t>
            </a:r>
            <a:r>
              <a:rPr lang="en-GB" altLang="cs-CZ" sz="3200" b="0" dirty="0" err="1"/>
              <a:t>vysvětlené</a:t>
            </a:r>
            <a:r>
              <a:rPr lang="en-GB" altLang="cs-CZ" sz="3200" b="0" dirty="0"/>
              <a:t> variability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0446"/>
              </p:ext>
            </p:extLst>
          </p:nvPr>
        </p:nvGraphicFramePr>
        <p:xfrm>
          <a:off x="4065627" y="2503450"/>
          <a:ext cx="25193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Rovnice" r:id="rId3" imgW="1447800" imgH="431800" progId="Equation.3">
                  <p:embed/>
                </p:oleObj>
              </mc:Choice>
              <mc:Fallback>
                <p:oleObj name="Rovnice" r:id="rId3" imgW="1447800" imgH="431800" progId="Equation.3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627" y="2503450"/>
                        <a:ext cx="25193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08685"/>
              </p:ext>
            </p:extLst>
          </p:nvPr>
        </p:nvGraphicFramePr>
        <p:xfrm>
          <a:off x="2123533" y="1350925"/>
          <a:ext cx="74882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Rovnice" r:id="rId5" imgW="5448300" imgH="838200" progId="Equation.3">
                  <p:embed/>
                </p:oleObj>
              </mc:Choice>
              <mc:Fallback>
                <p:oleObj name="Rovnice" r:id="rId5" imgW="5448300" imgH="838200" progId="Equation.3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533" y="1350925"/>
                        <a:ext cx="748823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544" y="3517048"/>
            <a:ext cx="7999412" cy="269081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81160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600"/>
              <a:t>Koeficient determinace udává relativní velikost variability závisle proměnné, kterou se uvažovanou závislostí podařilo vysvětlit. </a:t>
            </a:r>
          </a:p>
          <a:p>
            <a:r>
              <a:rPr lang="cs-CZ" altLang="cs-CZ" sz="2600"/>
              <a:t>Koeficient determinace nabývá hodnot od 0 do 1. </a:t>
            </a:r>
          </a:p>
          <a:p>
            <a:r>
              <a:rPr lang="cs-CZ" altLang="cs-CZ" sz="2600" u="sng"/>
              <a:t>Čím vyšší je hodnota koeficientu determinace, tím je náš regresní model lepší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V případě regrese s jedinou nezávisle proměnnou je hodnota koeficientu determinace rovna kvadrátu Pearsonova korelačního koeficientu mezi veličinami X a Y.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Koeficient determinace - vlastnosti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1" y="29457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360989" y="5684838"/>
          <a:ext cx="2999862" cy="62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Rovnice" r:id="rId3" imgW="1091726" imgH="228501" progId="Equation.3">
                  <p:embed/>
                </p:oleObj>
              </mc:Choice>
              <mc:Fallback>
                <p:oleObj name="Rovnice" r:id="rId3" imgW="1091726" imgH="228501" progId="Equation.3">
                  <p:embed/>
                  <p:pic>
                    <p:nvPicPr>
                      <p:cNvPr id="35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9" y="5684838"/>
                        <a:ext cx="2999862" cy="6267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3334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cs-CZ" altLang="cs-CZ" sz="2200" b="1" dirty="0"/>
              <a:t>Pearsonův korelační koeficient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/>
              <a:t>		postižení </a:t>
            </a:r>
            <a:r>
              <a:rPr lang="cs-CZ" altLang="cs-CZ" sz="2200" b="1" dirty="0">
                <a:solidFill>
                  <a:srgbClr val="FF0000"/>
                </a:solidFill>
              </a:rPr>
              <a:t>lineárního</a:t>
            </a:r>
            <a:r>
              <a:rPr lang="cs-CZ" altLang="cs-CZ" sz="2200" b="1" dirty="0"/>
              <a:t> vztahu mezi veličinami</a:t>
            </a:r>
          </a:p>
          <a:p>
            <a:endParaRPr lang="cs-CZ" altLang="cs-CZ" sz="2200" b="1" dirty="0"/>
          </a:p>
          <a:p>
            <a:r>
              <a:rPr lang="cs-CZ" altLang="cs-CZ" sz="2200" b="1" dirty="0"/>
              <a:t>R=1 … přímá úměra, kladná korelace</a:t>
            </a:r>
          </a:p>
          <a:p>
            <a:r>
              <a:rPr lang="cs-CZ" altLang="cs-CZ" sz="2200" b="1" dirty="0"/>
              <a:t>R=-1… záporná korelace</a:t>
            </a:r>
          </a:p>
          <a:p>
            <a:r>
              <a:rPr lang="cs-CZ" altLang="cs-CZ" sz="2200" b="1" dirty="0"/>
              <a:t>R=0… mezi veličinami není žádná spojitost, žádná korelace, není lineární vztah mezi proměnnými</a:t>
            </a:r>
          </a:p>
          <a:p>
            <a:endParaRPr lang="en-US" altLang="cs-CZ" sz="2200" b="1" dirty="0"/>
          </a:p>
          <a:p>
            <a:r>
              <a:rPr lang="en-US" altLang="cs-CZ" sz="2200" b="1" dirty="0">
                <a:solidFill>
                  <a:srgbClr val="002060"/>
                </a:solidFill>
              </a:rPr>
              <a:t>P</a:t>
            </a:r>
            <a:r>
              <a:rPr lang="cs-CZ" altLang="cs-CZ" sz="2200" b="1" dirty="0">
                <a:solidFill>
                  <a:srgbClr val="002060"/>
                </a:solidFill>
              </a:rPr>
              <a:t>ředpoklady: dvourozměrné normální rozdělení</a:t>
            </a:r>
          </a:p>
          <a:p>
            <a:endParaRPr lang="cs-CZ" altLang="cs-CZ" sz="2200" b="1" dirty="0">
              <a:solidFill>
                <a:schemeClr val="tx2"/>
              </a:solidFill>
            </a:endParaRPr>
          </a:p>
          <a:p>
            <a:endParaRPr lang="en-US" altLang="cs-CZ" sz="2200" b="1" dirty="0">
              <a:solidFill>
                <a:srgbClr val="A50021"/>
              </a:solidFill>
            </a:endParaRPr>
          </a:p>
          <a:p>
            <a:endParaRPr lang="cs-CZ" altLang="cs-CZ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Pearsonův korelační koeficient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3312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559240" y="1572939"/>
          <a:ext cx="5409736" cy="128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Rovnice" r:id="rId3" imgW="3517560" imgH="838080" progId="Equation.3">
                  <p:embed/>
                </p:oleObj>
              </mc:Choice>
              <mc:Fallback>
                <p:oleObj name="Rovnice" r:id="rId3" imgW="3517560" imgH="838080" progId="Equation.3">
                  <p:embed/>
                  <p:pic>
                    <p:nvPicPr>
                      <p:cNvPr id="133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240" y="1572939"/>
                        <a:ext cx="5409736" cy="1288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2992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cs-CZ" altLang="cs-CZ" sz="3000"/>
              <a:t>Vzorce pro odhad parametrů regresní přímky – metoda nejmenších čtverců</a:t>
            </a:r>
          </a:p>
        </p:txBody>
      </p:sp>
      <p:graphicFrame>
        <p:nvGraphicFramePr>
          <p:cNvPr id="116757" name="Object 2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8719437"/>
              </p:ext>
            </p:extLst>
          </p:nvPr>
        </p:nvGraphicFramePr>
        <p:xfrm>
          <a:off x="8882587" y="1531627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Rovnice" r:id="rId3" imgW="1841400" imgH="469800" progId="Equation.3">
                  <p:embed/>
                </p:oleObj>
              </mc:Choice>
              <mc:Fallback>
                <p:oleObj name="Rovnice" r:id="rId3" imgW="1841400" imgH="469800" progId="Equation.3">
                  <p:embed/>
                  <p:pic>
                    <p:nvPicPr>
                      <p:cNvPr id="1167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587" y="1531627"/>
                        <a:ext cx="2089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9" name="Object 2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4623933"/>
              </p:ext>
            </p:extLst>
          </p:nvPr>
        </p:nvGraphicFramePr>
        <p:xfrm>
          <a:off x="8193612" y="2201129"/>
          <a:ext cx="31670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Rovnice" r:id="rId5" imgW="2984400" imgH="609480" progId="Equation.3">
                  <p:embed/>
                </p:oleObj>
              </mc:Choice>
              <mc:Fallback>
                <p:oleObj name="Rovnice" r:id="rId5" imgW="2984400" imgH="609480" progId="Equation.3">
                  <p:embed/>
                  <p:pic>
                    <p:nvPicPr>
                      <p:cNvPr id="1167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612" y="2201129"/>
                        <a:ext cx="3167062" cy="646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719662" y="2060576"/>
            <a:ext cx="5524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altLang="cs-CZ"/>
              <a:t>I.</a:t>
            </a: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781687"/>
              </p:ext>
            </p:extLst>
          </p:nvPr>
        </p:nvGraphicFramePr>
        <p:xfrm>
          <a:off x="1405462" y="1979613"/>
          <a:ext cx="37338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Rovnice" r:id="rId7" imgW="1968480" imgH="507960" progId="Equation.3">
                  <p:embed/>
                </p:oleObj>
              </mc:Choice>
              <mc:Fallback>
                <p:oleObj name="Rovnice" r:id="rId7" imgW="1968480" imgH="507960" progId="Equation.3">
                  <p:embed/>
                  <p:pic>
                    <p:nvPicPr>
                      <p:cNvPr id="116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462" y="1979613"/>
                        <a:ext cx="3733800" cy="728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110187" y="3409950"/>
            <a:ext cx="7772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719663" y="34290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/>
              <a:t>II.</a:t>
            </a:r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976156"/>
              </p:ext>
            </p:extLst>
          </p:nvPr>
        </p:nvGraphicFramePr>
        <p:xfrm>
          <a:off x="1405463" y="3849689"/>
          <a:ext cx="20669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Rovnice" r:id="rId9" imgW="1333440" imgH="203040" progId="Equation.3">
                  <p:embed/>
                </p:oleObj>
              </mc:Choice>
              <mc:Fallback>
                <p:oleObj name="Rovnice" r:id="rId9" imgW="1333440" imgH="203040" progId="Equation.3">
                  <p:embed/>
                  <p:pic>
                    <p:nvPicPr>
                      <p:cNvPr id="116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463" y="3849689"/>
                        <a:ext cx="2066925" cy="306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223784" y="3400426"/>
            <a:ext cx="180109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cs-CZ" altLang="cs-CZ" dirty="0">
                <a:solidFill>
                  <a:srgbClr val="002060"/>
                </a:solidFill>
              </a:rPr>
              <a:t>intercept</a:t>
            </a:r>
          </a:p>
        </p:txBody>
      </p:sp>
      <p:graphicFrame>
        <p:nvGraphicFramePr>
          <p:cNvPr id="1167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23524"/>
              </p:ext>
            </p:extLst>
          </p:nvPr>
        </p:nvGraphicFramePr>
        <p:xfrm>
          <a:off x="4064525" y="3573463"/>
          <a:ext cx="49323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Rovnice" r:id="rId11" imgW="2171520" imgH="507960" progId="Equation.3">
                  <p:embed/>
                </p:oleObj>
              </mc:Choice>
              <mc:Fallback>
                <p:oleObj name="Rovnice" r:id="rId11" imgW="2171520" imgH="507960" progId="Equation.3">
                  <p:embed/>
                  <p:pic>
                    <p:nvPicPr>
                      <p:cNvPr id="116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525" y="3573463"/>
                        <a:ext cx="4932362" cy="995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1110187" y="4724400"/>
            <a:ext cx="78486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719662" y="47339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/>
              <a:t>III.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1126393" y="4773611"/>
            <a:ext cx="3796969" cy="3000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altLang="cs-CZ" dirty="0">
                <a:solidFill>
                  <a:srgbClr val="002060"/>
                </a:solidFill>
              </a:rPr>
              <a:t>Y  :  modelová hodnota</a:t>
            </a:r>
          </a:p>
        </p:txBody>
      </p:sp>
      <p:graphicFrame>
        <p:nvGraphicFramePr>
          <p:cNvPr id="1167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71438"/>
              </p:ext>
            </p:extLst>
          </p:nvPr>
        </p:nvGraphicFramePr>
        <p:xfrm>
          <a:off x="1567387" y="5381626"/>
          <a:ext cx="23431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name="Rovnice" r:id="rId13" imgW="825480" imgH="241200" progId="Equation.3">
                  <p:embed/>
                </p:oleObj>
              </mc:Choice>
              <mc:Fallback>
                <p:oleObj name="Rovnice" r:id="rId13" imgW="825480" imgH="241200" progId="Equation.3">
                  <p:embed/>
                  <p:pic>
                    <p:nvPicPr>
                      <p:cNvPr id="1167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387" y="5381626"/>
                        <a:ext cx="2343150" cy="601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81344"/>
              </p:ext>
            </p:extLst>
          </p:nvPr>
        </p:nvGraphicFramePr>
        <p:xfrm>
          <a:off x="4923362" y="5164139"/>
          <a:ext cx="32702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Rovnice" r:id="rId15" imgW="1726920" imgH="507960" progId="Equation.3">
                  <p:embed/>
                </p:oleObj>
              </mc:Choice>
              <mc:Fallback>
                <p:oleObj name="Rovnice" r:id="rId15" imgW="1726920" imgH="507960" progId="Equation.3">
                  <p:embed/>
                  <p:pic>
                    <p:nvPicPr>
                      <p:cNvPr id="1167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362" y="5164139"/>
                        <a:ext cx="3270250" cy="960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1610250" y="4786313"/>
            <a:ext cx="152400" cy="119062"/>
            <a:chOff x="982" y="249"/>
            <a:chExt cx="13" cy="6"/>
          </a:xfrm>
        </p:grpSpPr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987" y="249"/>
              <a:ext cx="8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 flipV="1">
              <a:off x="982" y="249"/>
              <a:ext cx="6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5793313" y="1196976"/>
            <a:ext cx="3527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Odhad b je zatížený chybou: </a:t>
            </a:r>
          </a:p>
        </p:txBody>
      </p:sp>
    </p:spTree>
    <p:extLst>
      <p:ext uri="{BB962C8B-B14F-4D97-AF65-F5344CB8AC3E}">
        <p14:creationId xmlns:p14="http://schemas.microsoft.com/office/powerpoint/2010/main" val="3485211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Při konstrukci regresního modelu bychom chtěli prokázat, že závislá veličina skutečně závisí na nezávisle proměnné.Tuto závislost na </a:t>
            </a:r>
            <a:r>
              <a:rPr lang="cs-CZ" altLang="cs-CZ" i="1" dirty="0"/>
              <a:t>X </a:t>
            </a:r>
            <a:r>
              <a:rPr lang="cs-CZ" altLang="cs-CZ" dirty="0"/>
              <a:t>prokazujeme testováním nulové hypotézy 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proti alternativní hypotéze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Testujeme T-testem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800"/>
              <a:t>Hledáme významné (signifikantní) prediktory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483225" y="3644900"/>
          <a:ext cx="1225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Rovnice" r:id="rId3" imgW="736600" imgH="228600" progId="Equation.3">
                  <p:embed/>
                </p:oleObj>
              </mc:Choice>
              <mc:Fallback>
                <p:oleObj name="Rovnice" r:id="rId3" imgW="736600" imgH="2286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3644900"/>
                        <a:ext cx="1225550" cy="381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24001" y="30886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519739" y="4797426"/>
          <a:ext cx="1296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Rovnice" r:id="rId5" imgW="787058" imgH="215806" progId="Equation.3">
                  <p:embed/>
                </p:oleObj>
              </mc:Choice>
              <mc:Fallback>
                <p:oleObj name="Rovnice" r:id="rId5" imgW="787058" imgH="215806" progId="Equation.3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4797426"/>
                        <a:ext cx="1296987" cy="360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6707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289536" cy="1143000"/>
          </a:xfrm>
        </p:spPr>
        <p:txBody>
          <a:bodyPr anchor="ctr">
            <a:normAutofit/>
          </a:bodyPr>
          <a:lstStyle/>
          <a:p>
            <a:pPr algn="ctr"/>
            <a:r>
              <a:rPr lang="en-GB" altLang="cs-CZ" sz="3200" b="0" i="1" dirty="0"/>
              <a:t>b </a:t>
            </a:r>
            <a:r>
              <a:rPr lang="en-GB" altLang="cs-CZ" sz="3200" b="0" dirty="0"/>
              <a:t> je </a:t>
            </a:r>
            <a:r>
              <a:rPr lang="en-GB" altLang="cs-CZ" sz="3200" b="0" dirty="0" err="1"/>
              <a:t>výběrovým</a:t>
            </a:r>
            <a:r>
              <a:rPr lang="en-GB" altLang="cs-CZ" sz="3200" b="0" dirty="0"/>
              <a:t> </a:t>
            </a:r>
            <a:r>
              <a:rPr lang="en-GB" altLang="cs-CZ" sz="3200" b="0" dirty="0" err="1"/>
              <a:t>odhadem</a:t>
            </a:r>
            <a:r>
              <a:rPr lang="en-GB" altLang="cs-CZ" sz="3200" b="0" dirty="0"/>
              <a:t> </a:t>
            </a:r>
            <a:r>
              <a:rPr lang="en-GB" altLang="cs-CZ" sz="3200" b="0" dirty="0" err="1"/>
              <a:t>skutečné</a:t>
            </a:r>
            <a:r>
              <a:rPr lang="en-GB" altLang="cs-CZ" sz="3200" b="0" dirty="0"/>
              <a:t> </a:t>
            </a:r>
            <a:r>
              <a:rPr lang="en-GB" altLang="cs-CZ" sz="3200" b="0" dirty="0" err="1"/>
              <a:t>hodnoty</a:t>
            </a:r>
            <a:r>
              <a:rPr lang="en-GB" altLang="cs-CZ" sz="3200" b="0" dirty="0"/>
              <a:t> </a:t>
            </a:r>
            <a:r>
              <a:rPr lang="en-GB" altLang="cs-CZ" sz="3200" b="0" i="1" dirty="0"/>
              <a:t>β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524001" y="1133476"/>
          <a:ext cx="710247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dokument" r:id="rId3" imgW="5971032" imgH="4814316" progId="Word.Document.8">
                  <p:embed/>
                </p:oleObj>
              </mc:Choice>
              <mc:Fallback>
                <p:oleObj name="dokument" r:id="rId3" imgW="5971032" imgH="4814316" progId="Word.Document.8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133476"/>
                        <a:ext cx="7102475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96200" y="1828801"/>
            <a:ext cx="2971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Každý odhad je zatížen nějakou chybou - z variability dat můžeme spočítat střední chybu odhadu </a:t>
            </a:r>
            <a:r>
              <a:rPr lang="cs-CZ" altLang="cs-CZ" sz="1800" i="1">
                <a:latin typeface="Arial" panose="020B0604020202020204" pitchFamily="34" charset="0"/>
              </a:rPr>
              <a:t>b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V="1">
            <a:off x="2640013" y="2349500"/>
            <a:ext cx="4248150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 flipV="1">
            <a:off x="2279650" y="2852738"/>
            <a:ext cx="51117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924425" y="361315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38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-13874"/>
            <a:ext cx="12191999" cy="1013618"/>
          </a:xfrm>
        </p:spPr>
        <p:txBody>
          <a:bodyPr anchor="ctr">
            <a:normAutofit/>
          </a:bodyPr>
          <a:lstStyle/>
          <a:p>
            <a:pPr algn="ctr"/>
            <a:r>
              <a:rPr lang="cs-CZ" altLang="cs-CZ" sz="3200" b="0" dirty="0"/>
              <a:t>Pokročilejší modelovací přístupy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508127" y="4297364"/>
            <a:ext cx="1984375" cy="1862137"/>
            <a:chOff x="431" y="2707"/>
            <a:chExt cx="1250" cy="1173"/>
          </a:xfrm>
        </p:grpSpPr>
        <p:sp>
          <p:nvSpPr>
            <p:cNvPr id="28692" name="Rectangle 4"/>
            <p:cNvSpPr>
              <a:spLocks noChangeArrowheads="1"/>
            </p:cNvSpPr>
            <p:nvPr/>
          </p:nvSpPr>
          <p:spPr bwMode="auto">
            <a:xfrm>
              <a:off x="476" y="3006"/>
              <a:ext cx="388" cy="87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28693" name="Rectangle 5"/>
            <p:cNvSpPr>
              <a:spLocks noChangeArrowheads="1"/>
            </p:cNvSpPr>
            <p:nvPr/>
          </p:nvSpPr>
          <p:spPr bwMode="auto">
            <a:xfrm>
              <a:off x="975" y="3006"/>
              <a:ext cx="706" cy="8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694" name="Rectangle 6"/>
            <p:cNvSpPr>
              <a:spLocks noChangeArrowheads="1"/>
            </p:cNvSpPr>
            <p:nvPr/>
          </p:nvSpPr>
          <p:spPr bwMode="auto">
            <a:xfrm>
              <a:off x="431" y="2707"/>
              <a:ext cx="10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rgbClr val="000099"/>
                  </a:solidFill>
                </a:rPr>
                <a:t>Přímá ordinace</a:t>
              </a:r>
            </a:p>
          </p:txBody>
        </p:sp>
      </p:grp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1365251" y="1565275"/>
            <a:ext cx="2393950" cy="1881188"/>
            <a:chOff x="204" y="986"/>
            <a:chExt cx="1508" cy="1185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204" y="986"/>
              <a:ext cx="15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rgbClr val="000099"/>
                  </a:solidFill>
                </a:rPr>
                <a:t>Ordinace, interpolace</a:t>
              </a:r>
            </a:p>
          </p:txBody>
        </p:sp>
        <p:sp>
          <p:nvSpPr>
            <p:cNvPr id="28691" name="Rectangle 9"/>
            <p:cNvSpPr>
              <a:spLocks noChangeArrowheads="1"/>
            </p:cNvSpPr>
            <p:nvPr/>
          </p:nvSpPr>
          <p:spPr bwMode="auto">
            <a:xfrm>
              <a:off x="567" y="1298"/>
              <a:ext cx="742" cy="8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2603502" y="2205038"/>
            <a:ext cx="4881563" cy="3168650"/>
            <a:chOff x="1338" y="1389"/>
            <a:chExt cx="3075" cy="1996"/>
          </a:xfrm>
        </p:grpSpPr>
        <p:sp>
          <p:nvSpPr>
            <p:cNvPr id="28679" name="Rectangle 11"/>
            <p:cNvSpPr>
              <a:spLocks noChangeArrowheads="1"/>
            </p:cNvSpPr>
            <p:nvPr/>
          </p:nvSpPr>
          <p:spPr bwMode="auto">
            <a:xfrm>
              <a:off x="2060" y="1922"/>
              <a:ext cx="139" cy="8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28680" name="Rectangle 12"/>
            <p:cNvSpPr>
              <a:spLocks noChangeArrowheads="1"/>
            </p:cNvSpPr>
            <p:nvPr/>
          </p:nvSpPr>
          <p:spPr bwMode="auto">
            <a:xfrm>
              <a:off x="2999" y="1933"/>
              <a:ext cx="742" cy="8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 rot="-1790324">
              <a:off x="1655" y="1411"/>
              <a:ext cx="27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rgbClr val="000099"/>
                  </a:solidFill>
                </a:rPr>
                <a:t>klasifikace</a:t>
              </a:r>
            </a:p>
          </p:txBody>
        </p:sp>
        <p:grpSp>
          <p:nvGrpSpPr>
            <p:cNvPr id="28682" name="Group 14"/>
            <p:cNvGrpSpPr>
              <a:grpSpLocks/>
            </p:cNvGrpSpPr>
            <p:nvPr/>
          </p:nvGrpSpPr>
          <p:grpSpPr bwMode="auto">
            <a:xfrm>
              <a:off x="2650" y="1922"/>
              <a:ext cx="139" cy="873"/>
              <a:chOff x="3379" y="1434"/>
              <a:chExt cx="139" cy="873"/>
            </a:xfrm>
          </p:grpSpPr>
          <p:sp>
            <p:nvSpPr>
              <p:cNvPr id="28687" name="Rectangle 15"/>
              <p:cNvSpPr>
                <a:spLocks noChangeArrowheads="1"/>
              </p:cNvSpPr>
              <p:nvPr/>
            </p:nvSpPr>
            <p:spPr bwMode="auto">
              <a:xfrm>
                <a:off x="3379" y="1434"/>
                <a:ext cx="139" cy="8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-1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8688" name="Line 16"/>
              <p:cNvSpPr>
                <a:spLocks noChangeShapeType="1"/>
              </p:cNvSpPr>
              <p:nvPr/>
            </p:nvSpPr>
            <p:spPr bwMode="auto">
              <a:xfrm>
                <a:off x="3379" y="1706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89" name="Line 17"/>
              <p:cNvSpPr>
                <a:spLocks noChangeShapeType="1"/>
              </p:cNvSpPr>
              <p:nvPr/>
            </p:nvSpPr>
            <p:spPr bwMode="auto">
              <a:xfrm>
                <a:off x="3379" y="2024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683" name="Text Box 18"/>
            <p:cNvSpPr txBox="1">
              <a:spLocks noChangeArrowheads="1"/>
            </p:cNvSpPr>
            <p:nvPr/>
          </p:nvSpPr>
          <p:spPr bwMode="auto">
            <a:xfrm rot="1175537">
              <a:off x="1338" y="2840"/>
              <a:ext cx="27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rgbClr val="000099"/>
                  </a:solidFill>
                </a:rPr>
                <a:t>Regrese</a:t>
              </a:r>
            </a:p>
          </p:txBody>
        </p:sp>
        <p:sp>
          <p:nvSpPr>
            <p:cNvPr id="28684" name="Text Box 19"/>
            <p:cNvSpPr txBox="1">
              <a:spLocks noChangeArrowheads="1"/>
            </p:cNvSpPr>
            <p:nvPr/>
          </p:nvSpPr>
          <p:spPr bwMode="auto">
            <a:xfrm>
              <a:off x="2232" y="2222"/>
              <a:ext cx="4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/>
                <a:t>nebo</a:t>
              </a:r>
            </a:p>
          </p:txBody>
        </p:sp>
        <p:sp>
          <p:nvSpPr>
            <p:cNvPr id="28685" name="Line 20"/>
            <p:cNvSpPr>
              <a:spLocks noChangeShapeType="1"/>
            </p:cNvSpPr>
            <p:nvPr/>
          </p:nvSpPr>
          <p:spPr bwMode="auto">
            <a:xfrm flipV="1">
              <a:off x="2698" y="1389"/>
              <a:ext cx="77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6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163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678" name="Rectangle 22"/>
          <p:cNvSpPr>
            <a:spLocks/>
          </p:cNvSpPr>
          <p:nvPr/>
        </p:nvSpPr>
        <p:spPr bwMode="auto">
          <a:xfrm>
            <a:off x="6802751" y="999744"/>
            <a:ext cx="410368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accent1"/>
                </a:solidFill>
                <a:latin typeface="+mn-lt"/>
              </a:rPr>
              <a:t>Klasifikace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Metody založené na stromech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Lineární dikriminační analýza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Neuronové sítě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Metoda podpůrných vektorů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Logistická regrese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Bayesovský klasifikátor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latin typeface="+mn-lt"/>
              </a:rPr>
              <a:t>	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accent1"/>
                </a:solidFill>
                <a:latin typeface="+mn-lt"/>
              </a:rPr>
              <a:t>Regrese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Klasický lineání model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Lineární zobecněné a aditivní modely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Nelineární regrese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Na stromech založené techniky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Neuronové sítě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Metoda podpůrných vektorů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Na stromech založené techniky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latin typeface="+mn-lt"/>
              </a:rPr>
              <a:t>	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999744"/>
            <a:ext cx="121920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190736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167641" y="79013"/>
            <a:ext cx="12024359" cy="45157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cs-CZ" b="0" dirty="0"/>
              <a:t>V </a:t>
            </a:r>
            <a:r>
              <a:rPr lang="en-GB" altLang="cs-CZ" b="0" dirty="0" err="1"/>
              <a:t>případě</a:t>
            </a:r>
            <a:r>
              <a:rPr lang="en-GB" altLang="cs-CZ" b="0" dirty="0"/>
              <a:t> </a:t>
            </a:r>
            <a:r>
              <a:rPr lang="en-GB" altLang="cs-CZ" b="0" dirty="0" err="1"/>
              <a:t>nezávislosti</a:t>
            </a:r>
            <a:r>
              <a:rPr lang="en-GB" altLang="cs-CZ" b="0" dirty="0"/>
              <a:t> </a:t>
            </a:r>
            <a:r>
              <a:rPr lang="en-GB" altLang="cs-CZ" b="0" i="1" dirty="0"/>
              <a:t>β</a:t>
            </a:r>
            <a:r>
              <a:rPr lang="en-GB" altLang="cs-CZ" b="0" dirty="0"/>
              <a:t>=0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02231"/>
              </p:ext>
            </p:extLst>
          </p:nvPr>
        </p:nvGraphicFramePr>
        <p:xfrm>
          <a:off x="840060" y="1147764"/>
          <a:ext cx="59721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dokument" r:id="rId3" imgW="5971032" imgH="4393692" progId="Word.Document.8">
                  <p:embed/>
                </p:oleObj>
              </mc:Choice>
              <mc:Fallback>
                <p:oleObj name="dokument" r:id="rId3" imgW="5971032" imgH="4393692" progId="Word.Document.8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6763"/>
                      <a:stretch>
                        <a:fillRect/>
                      </a:stretch>
                    </p:blipFill>
                    <p:spPr bwMode="auto">
                      <a:xfrm>
                        <a:off x="840060" y="1147764"/>
                        <a:ext cx="59721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602059" y="2595564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086600" y="2514601"/>
            <a:ext cx="3429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Dosažená hladina významnosti pro test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</a:t>
            </a:r>
            <a:r>
              <a:rPr lang="cs-CZ" altLang="cs-CZ" sz="1800" baseline="-25000">
                <a:latin typeface="Arial" panose="020B0604020202020204" pitchFamily="34" charset="0"/>
              </a:rPr>
              <a:t>0</a:t>
            </a:r>
            <a:r>
              <a:rPr lang="cs-CZ" altLang="cs-CZ" sz="1800">
                <a:latin typeface="Arial" panose="020B0604020202020204" pitchFamily="34" charset="0"/>
              </a:rPr>
              <a:t>: </a:t>
            </a:r>
            <a:r>
              <a:rPr lang="cs-CZ" altLang="cs-CZ" sz="1800" i="1">
                <a:latin typeface="Arial" panose="020B0604020202020204" pitchFamily="34" charset="0"/>
              </a:rPr>
              <a:t>β</a:t>
            </a:r>
            <a:r>
              <a:rPr lang="cs-CZ" altLang="cs-CZ" sz="1800">
                <a:latin typeface="Arial" panose="020B0604020202020204" pitchFamily="34" charset="0"/>
              </a:rPr>
              <a:t>=0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je pravděpodobnost, že takhle dobrou závislost dostaneme čistě náhodou, pokud jsou proměnné nezávislé</a:t>
            </a:r>
          </a:p>
        </p:txBody>
      </p:sp>
    </p:spTree>
    <p:extLst>
      <p:ext uri="{BB962C8B-B14F-4D97-AF65-F5344CB8AC3E}">
        <p14:creationId xmlns:p14="http://schemas.microsoft.com/office/powerpoint/2010/main" val="362167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Nutný předpoklad potřebný ke všem testům spojeným s regresním modelem je</a:t>
            </a:r>
            <a:r>
              <a:rPr lang="cs-CZ" altLang="cs-CZ" b="1"/>
              <a:t> normalita residuí. </a:t>
            </a:r>
          </a:p>
          <a:p>
            <a:r>
              <a:rPr lang="cs-CZ" altLang="cs-CZ"/>
              <a:t>Residua mají mít normální rozdělení s </a:t>
            </a:r>
            <a:r>
              <a:rPr lang="cs-CZ" altLang="cs-CZ" b="1"/>
              <a:t>nulovou  střední hodnotou a konstantním rozptylem</a:t>
            </a:r>
            <a:r>
              <a:rPr lang="cs-CZ" altLang="cs-CZ"/>
              <a:t> . </a:t>
            </a:r>
          </a:p>
          <a:p>
            <a:r>
              <a:rPr lang="cs-CZ" altLang="cs-CZ"/>
              <a:t>Dále předpokládáme, že všechna</a:t>
            </a:r>
            <a:r>
              <a:rPr lang="cs-CZ" altLang="cs-CZ" b="1"/>
              <a:t> pozorování </a:t>
            </a:r>
            <a:r>
              <a:rPr lang="cs-CZ" altLang="cs-CZ"/>
              <a:t>jsou</a:t>
            </a:r>
            <a:r>
              <a:rPr lang="cs-CZ" altLang="cs-CZ" b="1"/>
              <a:t> navzájem nezávislá.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Předpoklady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24001" y="3098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63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336" y="1257104"/>
            <a:ext cx="10753202" cy="41400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cs-CZ" altLang="cs-CZ" sz="2200"/>
              <a:t>Grafická metoda pro srovnání rozdělení dvou výběrů.</a:t>
            </a:r>
          </a:p>
          <a:p>
            <a:pPr marL="571500" indent="-571500">
              <a:lnSpc>
                <a:spcPct val="90000"/>
              </a:lnSpc>
            </a:pPr>
            <a:r>
              <a:rPr lang="cs-CZ" altLang="cs-CZ" sz="2200"/>
              <a:t>Vodorovná osa – empirické kvantily rozdělení 1. výběru. (jestliže vynášíme teoretické kvantily normovaného normálního rozdělení – </a:t>
            </a:r>
            <a:r>
              <a:rPr lang="cs-CZ" altLang="cs-CZ" sz="2200" b="1"/>
              <a:t>normal</a:t>
            </a:r>
            <a:r>
              <a:rPr lang="cs-CZ" altLang="cs-CZ" sz="2200"/>
              <a:t> </a:t>
            </a:r>
            <a:r>
              <a:rPr lang="cs-CZ" altLang="cs-CZ" sz="2200" b="1"/>
              <a:t>probability plot</a:t>
            </a:r>
            <a:r>
              <a:rPr lang="cs-CZ" altLang="cs-CZ" sz="2200"/>
              <a:t>)</a:t>
            </a:r>
          </a:p>
          <a:p>
            <a:pPr marL="571500" indent="-571500">
              <a:lnSpc>
                <a:spcPct val="90000"/>
              </a:lnSpc>
            </a:pPr>
            <a:r>
              <a:rPr lang="cs-CZ" altLang="cs-CZ" sz="2200"/>
              <a:t>Svislá osa – empirické kvantily rozdělení 2. výběru (např. reziduí).</a:t>
            </a:r>
          </a:p>
          <a:p>
            <a:pPr marL="571500" indent="-571500">
              <a:lnSpc>
                <a:spcPct val="90000"/>
              </a:lnSpc>
            </a:pPr>
            <a:r>
              <a:rPr lang="cs-CZ" altLang="cs-CZ" sz="2200"/>
              <a:t>Jsou-li obě rozdělení totožná, leží body (odpovídající si kvantily) na diagonální přímce</a:t>
            </a:r>
          </a:p>
          <a:p>
            <a:pPr marL="571500" indent="-571500">
              <a:lnSpc>
                <a:spcPct val="90000"/>
              </a:lnSpc>
            </a:pPr>
            <a:endParaRPr lang="cs-CZ" altLang="cs-CZ" sz="2200"/>
          </a:p>
          <a:p>
            <a:pPr marL="571500" indent="-571500">
              <a:lnSpc>
                <a:spcPct val="90000"/>
              </a:lnSpc>
            </a:pPr>
            <a:endParaRPr lang="cs-CZ" altLang="cs-CZ" sz="22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1" y="367574"/>
            <a:ext cx="11044875" cy="451578"/>
          </a:xfrm>
        </p:spPr>
        <p:txBody>
          <a:bodyPr/>
          <a:lstStyle/>
          <a:p>
            <a:r>
              <a:rPr lang="cs-CZ" altLang="cs-CZ" dirty="0"/>
              <a:t>Normalita residuí – graficky Q-Q plot </a:t>
            </a:r>
            <a:r>
              <a:rPr lang="cs-CZ" altLang="cs-CZ" i="1" dirty="0"/>
              <a:t>(Quantile-Quantile plot)</a:t>
            </a:r>
            <a:br>
              <a:rPr lang="cs-CZ" altLang="cs-CZ" dirty="0"/>
            </a:br>
            <a:endParaRPr lang="cs-CZ" altLang="cs-CZ" i="1" dirty="0"/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912" y="3514786"/>
            <a:ext cx="3791414" cy="3190064"/>
          </a:xfrm>
        </p:spPr>
      </p:pic>
    </p:spTree>
    <p:extLst>
      <p:ext uri="{BB962C8B-B14F-4D97-AF65-F5344CB8AC3E}">
        <p14:creationId xmlns:p14="http://schemas.microsoft.com/office/powerpoint/2010/main" val="16599807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Testy normality: 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cs-CZ" altLang="cs-CZ" dirty="0"/>
              <a:t>Kolmogorov-Smirnov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cs-CZ" altLang="cs-CZ" dirty="0"/>
              <a:t>Shapiro-Wilks</a:t>
            </a:r>
          </a:p>
          <a:p>
            <a:pPr marL="571500" indent="-571500">
              <a:buNone/>
            </a:pPr>
            <a:r>
              <a:rPr lang="cs-CZ" altLang="cs-CZ" dirty="0"/>
              <a:t>Není-li splněn předpoklad normality – mohou pomoci </a:t>
            </a:r>
            <a:r>
              <a:rPr lang="cs-CZ" altLang="cs-CZ" b="1" dirty="0"/>
              <a:t>transformace</a:t>
            </a:r>
            <a:endParaRPr lang="cs-CZ" altLang="cs-CZ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Normalita residuí - testy</a:t>
            </a:r>
          </a:p>
        </p:txBody>
      </p:sp>
    </p:spTree>
    <p:extLst>
      <p:ext uri="{BB962C8B-B14F-4D97-AF65-F5344CB8AC3E}">
        <p14:creationId xmlns:p14="http://schemas.microsoft.com/office/powerpoint/2010/main" val="39366380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95300" indent="-495300"/>
            <a:r>
              <a:rPr lang="cs-CZ" altLang="cs-CZ" sz="2600" dirty="0"/>
              <a:t>Je námi zvolená závislost (lineární) vhodná?</a:t>
            </a:r>
          </a:p>
          <a:p>
            <a:pPr marL="495300" indent="-495300"/>
            <a:r>
              <a:rPr lang="cs-CZ" altLang="cs-CZ" sz="2600" dirty="0"/>
              <a:t> Pomoc grafické znázornění – </a:t>
            </a:r>
            <a:r>
              <a:rPr lang="cs-CZ" altLang="cs-CZ" sz="2600" b="1" dirty="0"/>
              <a:t>grafy závislosti hodnot residuí na hodnotách  Y nebo X.</a:t>
            </a:r>
            <a:endParaRPr lang="cs-CZ" altLang="cs-CZ" sz="2600" dirty="0"/>
          </a:p>
          <a:p>
            <a:pPr marL="495300" indent="-495300"/>
            <a:endParaRPr lang="cs-CZ" altLang="cs-CZ" sz="2600" dirty="0"/>
          </a:p>
          <a:p>
            <a:pPr marL="495300" indent="-495300"/>
            <a:r>
              <a:rPr lang="cs-CZ" altLang="cs-CZ" sz="2600" dirty="0"/>
              <a:t>V případě, že zvolený tvar závislosti byl vhodný, jsou residua 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cs-CZ" altLang="cs-CZ" sz="2600" dirty="0"/>
              <a:t>umístěna náhodně kolem nulové střední hodnoty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cs-CZ" altLang="cs-CZ" sz="2600" dirty="0"/>
              <a:t>nevykazují žádný systematický trend 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cs-CZ" altLang="cs-CZ" sz="2600" dirty="0"/>
              <a:t>jejich rozptyl je homogenní </a:t>
            </a:r>
          </a:p>
          <a:p>
            <a:pPr marL="495300" indent="-495300"/>
            <a:endParaRPr lang="cs-CZ" altLang="cs-CZ" sz="26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Diagnostika residuí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1" y="30695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1463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cs-CZ" altLang="cs-CZ"/>
              <a:t>Diagnostika residuí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512" y="1174660"/>
            <a:ext cx="8905875" cy="5683340"/>
            <a:chOff x="1685926" y="917717"/>
            <a:chExt cx="8905875" cy="568334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4651375" y="1416410"/>
              <a:ext cx="323850" cy="360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4815030" y="1443269"/>
              <a:ext cx="134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latin typeface="Symbol" panose="05050102010706020507" pitchFamily="18" charset="2"/>
                </a:rPr>
                <a:t>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1725613" y="1378079"/>
              <a:ext cx="323850" cy="360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1803544" y="1455969"/>
              <a:ext cx="134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latin typeface="Symbol" panose="05050102010706020507" pitchFamily="18" charset="2"/>
                </a:rPr>
                <a:t>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599" name="Rectangle 7"/>
            <p:cNvSpPr>
              <a:spLocks noChangeArrowheads="1"/>
            </p:cNvSpPr>
            <p:nvPr/>
          </p:nvSpPr>
          <p:spPr bwMode="auto">
            <a:xfrm>
              <a:off x="1685926" y="2072430"/>
              <a:ext cx="333375" cy="243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auto">
            <a:xfrm>
              <a:off x="1845713" y="2149707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0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1995487" y="1573392"/>
              <a:ext cx="45719" cy="160342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1995489" y="3150150"/>
              <a:ext cx="2378075" cy="45719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>
              <a:off x="2028825" y="2262475"/>
              <a:ext cx="2438400" cy="1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auto">
            <a:xfrm>
              <a:off x="3022599" y="2075412"/>
              <a:ext cx="45719" cy="45719"/>
            </a:xfrm>
            <a:custGeom>
              <a:avLst/>
              <a:gdLst>
                <a:gd name="T0" fmla="*/ 51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4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5" name="Freeform 13"/>
            <p:cNvSpPr>
              <a:spLocks/>
            </p:cNvSpPr>
            <p:nvPr/>
          </p:nvSpPr>
          <p:spPr bwMode="auto">
            <a:xfrm>
              <a:off x="2617789" y="206747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6" name="Freeform 14"/>
            <p:cNvSpPr>
              <a:spLocks/>
            </p:cNvSpPr>
            <p:nvPr/>
          </p:nvSpPr>
          <p:spPr bwMode="auto">
            <a:xfrm>
              <a:off x="2759074" y="246752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7" name="Freeform 15"/>
            <p:cNvSpPr>
              <a:spLocks/>
            </p:cNvSpPr>
            <p:nvPr/>
          </p:nvSpPr>
          <p:spPr bwMode="auto">
            <a:xfrm>
              <a:off x="2717801" y="2337351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8" name="Freeform 16"/>
            <p:cNvSpPr>
              <a:spLocks/>
            </p:cNvSpPr>
            <p:nvPr/>
          </p:nvSpPr>
          <p:spPr bwMode="auto">
            <a:xfrm>
              <a:off x="3224214" y="2216700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09" name="Freeform 17"/>
            <p:cNvSpPr>
              <a:spLocks/>
            </p:cNvSpPr>
            <p:nvPr/>
          </p:nvSpPr>
          <p:spPr bwMode="auto">
            <a:xfrm>
              <a:off x="3122614" y="236433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0" name="Freeform 18"/>
            <p:cNvSpPr>
              <a:spLocks/>
            </p:cNvSpPr>
            <p:nvPr/>
          </p:nvSpPr>
          <p:spPr bwMode="auto">
            <a:xfrm>
              <a:off x="3486149" y="2383387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1" name="Freeform 19"/>
            <p:cNvSpPr>
              <a:spLocks/>
            </p:cNvSpPr>
            <p:nvPr/>
          </p:nvSpPr>
          <p:spPr bwMode="auto">
            <a:xfrm>
              <a:off x="2333624" y="21881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2" name="Freeform 20"/>
            <p:cNvSpPr>
              <a:spLocks/>
            </p:cNvSpPr>
            <p:nvPr/>
          </p:nvSpPr>
          <p:spPr bwMode="auto">
            <a:xfrm>
              <a:off x="2647949" y="236433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3" name="Freeform 21"/>
            <p:cNvSpPr>
              <a:spLocks/>
            </p:cNvSpPr>
            <p:nvPr/>
          </p:nvSpPr>
          <p:spPr bwMode="auto">
            <a:xfrm>
              <a:off x="2606674" y="2188126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4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8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4" name="Freeform 22"/>
            <p:cNvSpPr>
              <a:spLocks/>
            </p:cNvSpPr>
            <p:nvPr/>
          </p:nvSpPr>
          <p:spPr bwMode="auto">
            <a:xfrm>
              <a:off x="2768601" y="2159551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5" name="Freeform 23"/>
            <p:cNvSpPr>
              <a:spLocks/>
            </p:cNvSpPr>
            <p:nvPr/>
          </p:nvSpPr>
          <p:spPr bwMode="auto">
            <a:xfrm>
              <a:off x="2909889" y="2150026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6" name="Freeform 24"/>
            <p:cNvSpPr>
              <a:spLocks/>
            </p:cNvSpPr>
            <p:nvPr/>
          </p:nvSpPr>
          <p:spPr bwMode="auto">
            <a:xfrm>
              <a:off x="2717801" y="210398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9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7" name="Freeform 25"/>
            <p:cNvSpPr>
              <a:spLocks/>
            </p:cNvSpPr>
            <p:nvPr/>
          </p:nvSpPr>
          <p:spPr bwMode="auto">
            <a:xfrm>
              <a:off x="2798762" y="2392912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7 h 68"/>
                <a:gd name="T18" fmla="*/ 27 w 60"/>
                <a:gd name="T19" fmla="*/ 68 h 68"/>
                <a:gd name="T20" fmla="*/ 38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8" name="Freeform 26"/>
            <p:cNvSpPr>
              <a:spLocks/>
            </p:cNvSpPr>
            <p:nvPr/>
          </p:nvSpPr>
          <p:spPr bwMode="auto">
            <a:xfrm>
              <a:off x="2930526" y="224368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1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1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19" name="Freeform 27"/>
            <p:cNvSpPr>
              <a:spLocks/>
            </p:cNvSpPr>
            <p:nvPr/>
          </p:nvSpPr>
          <p:spPr bwMode="auto">
            <a:xfrm>
              <a:off x="3081339" y="218812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4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8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0" name="Freeform 28"/>
            <p:cNvSpPr>
              <a:spLocks/>
            </p:cNvSpPr>
            <p:nvPr/>
          </p:nvSpPr>
          <p:spPr bwMode="auto">
            <a:xfrm>
              <a:off x="2990849" y="230877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60 w 61"/>
                <a:gd name="T29" fmla="*/ 19 h 68"/>
                <a:gd name="T30" fmla="*/ 54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60" y="19"/>
                  </a:lnTo>
                  <a:lnTo>
                    <a:pt x="54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1" name="Freeform 29"/>
            <p:cNvSpPr>
              <a:spLocks/>
            </p:cNvSpPr>
            <p:nvPr/>
          </p:nvSpPr>
          <p:spPr bwMode="auto">
            <a:xfrm>
              <a:off x="3173412" y="2084937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2" name="Freeform 30"/>
            <p:cNvSpPr>
              <a:spLocks/>
            </p:cNvSpPr>
            <p:nvPr/>
          </p:nvSpPr>
          <p:spPr bwMode="auto">
            <a:xfrm>
              <a:off x="3355976" y="203890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3" name="Freeform 31"/>
            <p:cNvSpPr>
              <a:spLocks/>
            </p:cNvSpPr>
            <p:nvPr/>
          </p:nvSpPr>
          <p:spPr bwMode="auto">
            <a:xfrm>
              <a:off x="3598864" y="231830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4" name="Freeform 32"/>
            <p:cNvSpPr>
              <a:spLocks/>
            </p:cNvSpPr>
            <p:nvPr/>
          </p:nvSpPr>
          <p:spPr bwMode="auto">
            <a:xfrm>
              <a:off x="3517899" y="215002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5" name="Freeform 33"/>
            <p:cNvSpPr>
              <a:spLocks/>
            </p:cNvSpPr>
            <p:nvPr/>
          </p:nvSpPr>
          <p:spPr bwMode="auto">
            <a:xfrm>
              <a:off x="3486149" y="22992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4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7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6" name="Freeform 34"/>
            <p:cNvSpPr>
              <a:spLocks/>
            </p:cNvSpPr>
            <p:nvPr/>
          </p:nvSpPr>
          <p:spPr bwMode="auto">
            <a:xfrm>
              <a:off x="3346449" y="2411962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5 w 76"/>
                <a:gd name="T11" fmla="*/ 14 h 70"/>
                <a:gd name="T12" fmla="*/ 3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8 h 70"/>
                <a:gd name="T22" fmla="*/ 24 w 76"/>
                <a:gd name="T23" fmla="*/ 66 h 70"/>
                <a:gd name="T24" fmla="*/ 31 w 76"/>
                <a:gd name="T25" fmla="*/ 69 h 70"/>
                <a:gd name="T26" fmla="*/ 39 w 76"/>
                <a:gd name="T27" fmla="*/ 70 h 70"/>
                <a:gd name="T28" fmla="*/ 53 w 76"/>
                <a:gd name="T29" fmla="*/ 68 h 70"/>
                <a:gd name="T30" fmla="*/ 64 w 76"/>
                <a:gd name="T31" fmla="*/ 60 h 70"/>
                <a:gd name="T32" fmla="*/ 70 w 76"/>
                <a:gd name="T33" fmla="*/ 56 h 70"/>
                <a:gd name="T34" fmla="*/ 73 w 76"/>
                <a:gd name="T35" fmla="*/ 49 h 70"/>
                <a:gd name="T36" fmla="*/ 75 w 76"/>
                <a:gd name="T37" fmla="*/ 42 h 70"/>
                <a:gd name="T38" fmla="*/ 76 w 76"/>
                <a:gd name="T39" fmla="*/ 36 h 70"/>
                <a:gd name="T40" fmla="*/ 72 w 76"/>
                <a:gd name="T41" fmla="*/ 23 h 70"/>
                <a:gd name="T42" fmla="*/ 64 w 76"/>
                <a:gd name="T43" fmla="*/ 11 h 70"/>
                <a:gd name="T44" fmla="*/ 51 w 76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4" y="66"/>
                  </a:lnTo>
                  <a:lnTo>
                    <a:pt x="31" y="69"/>
                  </a:lnTo>
                  <a:lnTo>
                    <a:pt x="39" y="70"/>
                  </a:lnTo>
                  <a:lnTo>
                    <a:pt x="53" y="68"/>
                  </a:lnTo>
                  <a:lnTo>
                    <a:pt x="64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5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7" name="Freeform 35"/>
            <p:cNvSpPr>
              <a:spLocks/>
            </p:cNvSpPr>
            <p:nvPr/>
          </p:nvSpPr>
          <p:spPr bwMode="auto">
            <a:xfrm>
              <a:off x="3386137" y="2150026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8 w 60"/>
                <a:gd name="T21" fmla="*/ 65 h 68"/>
                <a:gd name="T22" fmla="*/ 48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8" name="Freeform 36"/>
            <p:cNvSpPr>
              <a:spLocks/>
            </p:cNvSpPr>
            <p:nvPr/>
          </p:nvSpPr>
          <p:spPr bwMode="auto">
            <a:xfrm>
              <a:off x="3375024" y="2299251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2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29" name="Freeform 37"/>
            <p:cNvSpPr>
              <a:spLocks/>
            </p:cNvSpPr>
            <p:nvPr/>
          </p:nvSpPr>
          <p:spPr bwMode="auto">
            <a:xfrm>
              <a:off x="3041651" y="2392912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9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0" name="Freeform 38"/>
            <p:cNvSpPr>
              <a:spLocks/>
            </p:cNvSpPr>
            <p:nvPr/>
          </p:nvSpPr>
          <p:spPr bwMode="auto">
            <a:xfrm>
              <a:off x="3254376" y="2337351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1" name="Freeform 39"/>
            <p:cNvSpPr>
              <a:spLocks/>
            </p:cNvSpPr>
            <p:nvPr/>
          </p:nvSpPr>
          <p:spPr bwMode="auto">
            <a:xfrm>
              <a:off x="2920999" y="236433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2" name="Freeform 40"/>
            <p:cNvSpPr>
              <a:spLocks/>
            </p:cNvSpPr>
            <p:nvPr/>
          </p:nvSpPr>
          <p:spPr bwMode="auto">
            <a:xfrm>
              <a:off x="3649664" y="2159551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3" name="Freeform 41"/>
            <p:cNvSpPr>
              <a:spLocks/>
            </p:cNvSpPr>
            <p:nvPr/>
          </p:nvSpPr>
          <p:spPr bwMode="auto">
            <a:xfrm>
              <a:off x="3608389" y="2440537"/>
              <a:ext cx="45719" cy="45719"/>
            </a:xfrm>
            <a:custGeom>
              <a:avLst/>
              <a:gdLst>
                <a:gd name="T0" fmla="*/ 53 w 77"/>
                <a:gd name="T1" fmla="*/ 3 h 72"/>
                <a:gd name="T2" fmla="*/ 46 w 77"/>
                <a:gd name="T3" fmla="*/ 0 h 72"/>
                <a:gd name="T4" fmla="*/ 38 w 77"/>
                <a:gd name="T5" fmla="*/ 0 h 72"/>
                <a:gd name="T6" fmla="*/ 24 w 77"/>
                <a:gd name="T7" fmla="*/ 1 h 72"/>
                <a:gd name="T8" fmla="*/ 11 w 77"/>
                <a:gd name="T9" fmla="*/ 8 h 72"/>
                <a:gd name="T10" fmla="*/ 2 w 77"/>
                <a:gd name="T11" fmla="*/ 20 h 72"/>
                <a:gd name="T12" fmla="*/ 1 w 77"/>
                <a:gd name="T13" fmla="*/ 27 h 72"/>
                <a:gd name="T14" fmla="*/ 0 w 77"/>
                <a:gd name="T15" fmla="*/ 33 h 72"/>
                <a:gd name="T16" fmla="*/ 4 w 77"/>
                <a:gd name="T17" fmla="*/ 47 h 72"/>
                <a:gd name="T18" fmla="*/ 12 w 77"/>
                <a:gd name="T19" fmla="*/ 59 h 72"/>
                <a:gd name="T20" fmla="*/ 24 w 77"/>
                <a:gd name="T21" fmla="*/ 67 h 72"/>
                <a:gd name="T22" fmla="*/ 31 w 77"/>
                <a:gd name="T23" fmla="*/ 70 h 72"/>
                <a:gd name="T24" fmla="*/ 40 w 77"/>
                <a:gd name="T25" fmla="*/ 72 h 72"/>
                <a:gd name="T26" fmla="*/ 54 w 77"/>
                <a:gd name="T27" fmla="*/ 69 h 72"/>
                <a:gd name="T28" fmla="*/ 66 w 77"/>
                <a:gd name="T29" fmla="*/ 62 h 72"/>
                <a:gd name="T30" fmla="*/ 74 w 77"/>
                <a:gd name="T31" fmla="*/ 50 h 72"/>
                <a:gd name="T32" fmla="*/ 76 w 77"/>
                <a:gd name="T33" fmla="*/ 43 h 72"/>
                <a:gd name="T34" fmla="*/ 77 w 77"/>
                <a:gd name="T35" fmla="*/ 37 h 72"/>
                <a:gd name="T36" fmla="*/ 73 w 77"/>
                <a:gd name="T37" fmla="*/ 23 h 72"/>
                <a:gd name="T38" fmla="*/ 66 w 77"/>
                <a:gd name="T39" fmla="*/ 11 h 72"/>
                <a:gd name="T40" fmla="*/ 53 w 77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2">
                  <a:moveTo>
                    <a:pt x="53" y="3"/>
                  </a:moveTo>
                  <a:lnTo>
                    <a:pt x="46" y="0"/>
                  </a:lnTo>
                  <a:lnTo>
                    <a:pt x="38" y="0"/>
                  </a:lnTo>
                  <a:lnTo>
                    <a:pt x="24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2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4" y="69"/>
                  </a:lnTo>
                  <a:lnTo>
                    <a:pt x="66" y="62"/>
                  </a:lnTo>
                  <a:lnTo>
                    <a:pt x="74" y="50"/>
                  </a:lnTo>
                  <a:lnTo>
                    <a:pt x="76" y="43"/>
                  </a:lnTo>
                  <a:lnTo>
                    <a:pt x="77" y="37"/>
                  </a:lnTo>
                  <a:lnTo>
                    <a:pt x="73" y="23"/>
                  </a:lnTo>
                  <a:lnTo>
                    <a:pt x="66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4" name="Freeform 42"/>
            <p:cNvSpPr>
              <a:spLocks/>
            </p:cNvSpPr>
            <p:nvPr/>
          </p:nvSpPr>
          <p:spPr bwMode="auto">
            <a:xfrm>
              <a:off x="3802064" y="2178601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5" name="Freeform 43"/>
            <p:cNvSpPr>
              <a:spLocks/>
            </p:cNvSpPr>
            <p:nvPr/>
          </p:nvSpPr>
          <p:spPr bwMode="auto">
            <a:xfrm>
              <a:off x="3790949" y="2345288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4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60 h 68"/>
                <a:gd name="T16" fmla="*/ 16 w 59"/>
                <a:gd name="T17" fmla="*/ 67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7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7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6" name="Freeform 44"/>
            <p:cNvSpPr>
              <a:spLocks/>
            </p:cNvSpPr>
            <p:nvPr/>
          </p:nvSpPr>
          <p:spPr bwMode="auto">
            <a:xfrm>
              <a:off x="3649664" y="2075412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7" name="Freeform 45"/>
            <p:cNvSpPr>
              <a:spLocks/>
            </p:cNvSpPr>
            <p:nvPr/>
          </p:nvSpPr>
          <p:spPr bwMode="auto">
            <a:xfrm>
              <a:off x="3749676" y="2327825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7 w 78"/>
                <a:gd name="T39" fmla="*/ 12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7" y="1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8" name="Freeform 46"/>
            <p:cNvSpPr>
              <a:spLocks/>
            </p:cNvSpPr>
            <p:nvPr/>
          </p:nvSpPr>
          <p:spPr bwMode="auto">
            <a:xfrm>
              <a:off x="3881437" y="2092876"/>
              <a:ext cx="45719" cy="45719"/>
            </a:xfrm>
            <a:custGeom>
              <a:avLst/>
              <a:gdLst>
                <a:gd name="T0" fmla="*/ 43 w 61"/>
                <a:gd name="T1" fmla="*/ 2 h 66"/>
                <a:gd name="T2" fmla="*/ 32 w 61"/>
                <a:gd name="T3" fmla="*/ 0 h 66"/>
                <a:gd name="T4" fmla="*/ 22 w 61"/>
                <a:gd name="T5" fmla="*/ 3 h 66"/>
                <a:gd name="T6" fmla="*/ 12 w 61"/>
                <a:gd name="T7" fmla="*/ 10 h 66"/>
                <a:gd name="T8" fmla="*/ 4 w 61"/>
                <a:gd name="T9" fmla="*/ 22 h 66"/>
                <a:gd name="T10" fmla="*/ 0 w 61"/>
                <a:gd name="T11" fmla="*/ 35 h 66"/>
                <a:gd name="T12" fmla="*/ 2 w 61"/>
                <a:gd name="T13" fmla="*/ 48 h 66"/>
                <a:gd name="T14" fmla="*/ 7 w 61"/>
                <a:gd name="T15" fmla="*/ 58 h 66"/>
                <a:gd name="T16" fmla="*/ 17 w 61"/>
                <a:gd name="T17" fmla="*/ 65 h 66"/>
                <a:gd name="T18" fmla="*/ 29 w 61"/>
                <a:gd name="T19" fmla="*/ 66 h 66"/>
                <a:gd name="T20" fmla="*/ 39 w 61"/>
                <a:gd name="T21" fmla="*/ 63 h 66"/>
                <a:gd name="T22" fmla="*/ 49 w 61"/>
                <a:gd name="T23" fmla="*/ 56 h 66"/>
                <a:gd name="T24" fmla="*/ 56 w 61"/>
                <a:gd name="T25" fmla="*/ 45 h 66"/>
                <a:gd name="T26" fmla="*/ 61 w 61"/>
                <a:gd name="T27" fmla="*/ 32 h 66"/>
                <a:gd name="T28" fmla="*/ 59 w 61"/>
                <a:gd name="T29" fmla="*/ 19 h 66"/>
                <a:gd name="T30" fmla="*/ 53 w 61"/>
                <a:gd name="T31" fmla="*/ 9 h 66"/>
                <a:gd name="T32" fmla="*/ 43 w 61"/>
                <a:gd name="T3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6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2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6"/>
                  </a:lnTo>
                  <a:lnTo>
                    <a:pt x="39" y="63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39" name="Freeform 47"/>
            <p:cNvSpPr>
              <a:spLocks/>
            </p:cNvSpPr>
            <p:nvPr/>
          </p:nvSpPr>
          <p:spPr bwMode="auto">
            <a:xfrm>
              <a:off x="3203576" y="245800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0" name="Freeform 48"/>
            <p:cNvSpPr>
              <a:spLocks/>
            </p:cNvSpPr>
            <p:nvPr/>
          </p:nvSpPr>
          <p:spPr bwMode="auto">
            <a:xfrm>
              <a:off x="3698874" y="2364337"/>
              <a:ext cx="45719" cy="45719"/>
            </a:xfrm>
            <a:custGeom>
              <a:avLst/>
              <a:gdLst>
                <a:gd name="T0" fmla="*/ 45 w 60"/>
                <a:gd name="T1" fmla="*/ 1 h 68"/>
                <a:gd name="T2" fmla="*/ 33 w 60"/>
                <a:gd name="T3" fmla="*/ 0 h 68"/>
                <a:gd name="T4" fmla="*/ 22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1" name="Freeform 49"/>
            <p:cNvSpPr>
              <a:spLocks/>
            </p:cNvSpPr>
            <p:nvPr/>
          </p:nvSpPr>
          <p:spPr bwMode="auto">
            <a:xfrm>
              <a:off x="3851276" y="2094462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6 w 76"/>
                <a:gd name="T11" fmla="*/ 14 h 70"/>
                <a:gd name="T12" fmla="*/ 3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7 h 70"/>
                <a:gd name="T22" fmla="*/ 24 w 76"/>
                <a:gd name="T23" fmla="*/ 66 h 70"/>
                <a:gd name="T24" fmla="*/ 32 w 76"/>
                <a:gd name="T25" fmla="*/ 69 h 70"/>
                <a:gd name="T26" fmla="*/ 39 w 76"/>
                <a:gd name="T27" fmla="*/ 70 h 70"/>
                <a:gd name="T28" fmla="*/ 53 w 76"/>
                <a:gd name="T29" fmla="*/ 67 h 70"/>
                <a:gd name="T30" fmla="*/ 65 w 76"/>
                <a:gd name="T31" fmla="*/ 60 h 70"/>
                <a:gd name="T32" fmla="*/ 71 w 76"/>
                <a:gd name="T33" fmla="*/ 56 h 70"/>
                <a:gd name="T34" fmla="*/ 73 w 76"/>
                <a:gd name="T35" fmla="*/ 49 h 70"/>
                <a:gd name="T36" fmla="*/ 75 w 76"/>
                <a:gd name="T37" fmla="*/ 41 h 70"/>
                <a:gd name="T38" fmla="*/ 76 w 76"/>
                <a:gd name="T39" fmla="*/ 36 h 70"/>
                <a:gd name="T40" fmla="*/ 72 w 76"/>
                <a:gd name="T41" fmla="*/ 23 h 70"/>
                <a:gd name="T42" fmla="*/ 65 w 76"/>
                <a:gd name="T43" fmla="*/ 11 h 70"/>
                <a:gd name="T44" fmla="*/ 52 w 76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7"/>
                  </a:lnTo>
                  <a:lnTo>
                    <a:pt x="24" y="66"/>
                  </a:lnTo>
                  <a:lnTo>
                    <a:pt x="32" y="69"/>
                  </a:lnTo>
                  <a:lnTo>
                    <a:pt x="39" y="70"/>
                  </a:lnTo>
                  <a:lnTo>
                    <a:pt x="53" y="67"/>
                  </a:lnTo>
                  <a:lnTo>
                    <a:pt x="65" y="60"/>
                  </a:lnTo>
                  <a:lnTo>
                    <a:pt x="71" y="56"/>
                  </a:lnTo>
                  <a:lnTo>
                    <a:pt x="73" y="49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2" name="Freeform 50"/>
            <p:cNvSpPr>
              <a:spLocks/>
            </p:cNvSpPr>
            <p:nvPr/>
          </p:nvSpPr>
          <p:spPr bwMode="auto">
            <a:xfrm>
              <a:off x="3902076" y="2327825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1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7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3" name="Freeform 51"/>
            <p:cNvSpPr>
              <a:spLocks/>
            </p:cNvSpPr>
            <p:nvPr/>
          </p:nvSpPr>
          <p:spPr bwMode="auto">
            <a:xfrm>
              <a:off x="3973512" y="2169076"/>
              <a:ext cx="45719" cy="45719"/>
            </a:xfrm>
            <a:custGeom>
              <a:avLst/>
              <a:gdLst>
                <a:gd name="T0" fmla="*/ 45 w 60"/>
                <a:gd name="T1" fmla="*/ 1 h 68"/>
                <a:gd name="T2" fmla="*/ 33 w 60"/>
                <a:gd name="T3" fmla="*/ 0 h 68"/>
                <a:gd name="T4" fmla="*/ 22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4 h 68"/>
                <a:gd name="T26" fmla="*/ 60 w 60"/>
                <a:gd name="T27" fmla="*/ 31 h 68"/>
                <a:gd name="T28" fmla="*/ 59 w 60"/>
                <a:gd name="T29" fmla="*/ 19 h 68"/>
                <a:gd name="T30" fmla="*/ 53 w 60"/>
                <a:gd name="T31" fmla="*/ 8 h 68"/>
                <a:gd name="T32" fmla="*/ 45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4" name="Freeform 52"/>
            <p:cNvSpPr>
              <a:spLocks/>
            </p:cNvSpPr>
            <p:nvPr/>
          </p:nvSpPr>
          <p:spPr bwMode="auto">
            <a:xfrm>
              <a:off x="4014789" y="228972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5" name="Freeform 53"/>
            <p:cNvSpPr>
              <a:spLocks/>
            </p:cNvSpPr>
            <p:nvPr/>
          </p:nvSpPr>
          <p:spPr bwMode="auto">
            <a:xfrm>
              <a:off x="4084637" y="2130976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2 w 59"/>
                <a:gd name="T7" fmla="*/ 12 h 68"/>
                <a:gd name="T8" fmla="*/ 5 w 59"/>
                <a:gd name="T9" fmla="*/ 23 h 68"/>
                <a:gd name="T10" fmla="*/ 0 w 59"/>
                <a:gd name="T11" fmla="*/ 36 h 68"/>
                <a:gd name="T12" fmla="*/ 2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8 w 59"/>
                <a:gd name="T19" fmla="*/ 68 h 68"/>
                <a:gd name="T20" fmla="*/ 38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6" name="Freeform 54"/>
            <p:cNvSpPr>
              <a:spLocks/>
            </p:cNvSpPr>
            <p:nvPr/>
          </p:nvSpPr>
          <p:spPr bwMode="auto">
            <a:xfrm>
              <a:off x="3992562" y="24008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4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8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7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4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7" name="Freeform 55"/>
            <p:cNvSpPr>
              <a:spLocks/>
            </p:cNvSpPr>
            <p:nvPr/>
          </p:nvSpPr>
          <p:spPr bwMode="auto">
            <a:xfrm>
              <a:off x="3497262" y="2159551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2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8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8" name="Freeform 56"/>
            <p:cNvSpPr>
              <a:spLocks/>
            </p:cNvSpPr>
            <p:nvPr/>
          </p:nvSpPr>
          <p:spPr bwMode="auto">
            <a:xfrm>
              <a:off x="2536824" y="23278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1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49" name="Freeform 57"/>
            <p:cNvSpPr>
              <a:spLocks/>
            </p:cNvSpPr>
            <p:nvPr/>
          </p:nvSpPr>
          <p:spPr bwMode="auto">
            <a:xfrm>
              <a:off x="3506787" y="2029376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0" name="Freeform 58"/>
            <p:cNvSpPr>
              <a:spLocks/>
            </p:cNvSpPr>
            <p:nvPr/>
          </p:nvSpPr>
          <p:spPr bwMode="auto">
            <a:xfrm>
              <a:off x="3811589" y="2486575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1" name="Freeform 59"/>
            <p:cNvSpPr>
              <a:spLocks/>
            </p:cNvSpPr>
            <p:nvPr/>
          </p:nvSpPr>
          <p:spPr bwMode="auto">
            <a:xfrm>
              <a:off x="2474914" y="21420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60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2" name="Freeform 60"/>
            <p:cNvSpPr>
              <a:spLocks/>
            </p:cNvSpPr>
            <p:nvPr/>
          </p:nvSpPr>
          <p:spPr bwMode="auto">
            <a:xfrm>
              <a:off x="2424112" y="2337351"/>
              <a:ext cx="45719" cy="45719"/>
            </a:xfrm>
            <a:custGeom>
              <a:avLst/>
              <a:gdLst>
                <a:gd name="T0" fmla="*/ 44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2 w 59"/>
                <a:gd name="T7" fmla="*/ 12 h 68"/>
                <a:gd name="T8" fmla="*/ 5 w 59"/>
                <a:gd name="T9" fmla="*/ 23 h 68"/>
                <a:gd name="T10" fmla="*/ 0 w 59"/>
                <a:gd name="T11" fmla="*/ 36 h 68"/>
                <a:gd name="T12" fmla="*/ 2 w 59"/>
                <a:gd name="T13" fmla="*/ 49 h 68"/>
                <a:gd name="T14" fmla="*/ 8 w 59"/>
                <a:gd name="T15" fmla="*/ 59 h 68"/>
                <a:gd name="T16" fmla="*/ 16 w 59"/>
                <a:gd name="T17" fmla="*/ 66 h 68"/>
                <a:gd name="T18" fmla="*/ 28 w 59"/>
                <a:gd name="T19" fmla="*/ 68 h 68"/>
                <a:gd name="T20" fmla="*/ 38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4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4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3" name="Freeform 61"/>
            <p:cNvSpPr>
              <a:spLocks/>
            </p:cNvSpPr>
            <p:nvPr/>
          </p:nvSpPr>
          <p:spPr bwMode="auto">
            <a:xfrm>
              <a:off x="2840039" y="2327825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1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7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4" name="Freeform 62"/>
            <p:cNvSpPr>
              <a:spLocks/>
            </p:cNvSpPr>
            <p:nvPr/>
          </p:nvSpPr>
          <p:spPr bwMode="auto">
            <a:xfrm>
              <a:off x="2373314" y="2067475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4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5" name="Freeform 63"/>
            <p:cNvSpPr>
              <a:spLocks/>
            </p:cNvSpPr>
            <p:nvPr/>
          </p:nvSpPr>
          <p:spPr bwMode="auto">
            <a:xfrm>
              <a:off x="2546349" y="243895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6" name="Freeform 64"/>
            <p:cNvSpPr>
              <a:spLocks/>
            </p:cNvSpPr>
            <p:nvPr/>
          </p:nvSpPr>
          <p:spPr bwMode="auto">
            <a:xfrm>
              <a:off x="2252664" y="236433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7" name="Freeform 65"/>
            <p:cNvSpPr>
              <a:spLocks/>
            </p:cNvSpPr>
            <p:nvPr/>
          </p:nvSpPr>
          <p:spPr bwMode="auto">
            <a:xfrm>
              <a:off x="2211387" y="2159551"/>
              <a:ext cx="45719" cy="45719"/>
            </a:xfrm>
            <a:custGeom>
              <a:avLst/>
              <a:gdLst>
                <a:gd name="T0" fmla="*/ 43 w 59"/>
                <a:gd name="T1" fmla="*/ 1 h 67"/>
                <a:gd name="T2" fmla="*/ 31 w 59"/>
                <a:gd name="T3" fmla="*/ 0 h 67"/>
                <a:gd name="T4" fmla="*/ 21 w 59"/>
                <a:gd name="T5" fmla="*/ 2 h 67"/>
                <a:gd name="T6" fmla="*/ 11 w 59"/>
                <a:gd name="T7" fmla="*/ 11 h 67"/>
                <a:gd name="T8" fmla="*/ 4 w 59"/>
                <a:gd name="T9" fmla="*/ 23 h 67"/>
                <a:gd name="T10" fmla="*/ 0 w 59"/>
                <a:gd name="T11" fmla="*/ 36 h 67"/>
                <a:gd name="T12" fmla="*/ 1 w 59"/>
                <a:gd name="T13" fmla="*/ 48 h 67"/>
                <a:gd name="T14" fmla="*/ 7 w 59"/>
                <a:gd name="T15" fmla="*/ 59 h 67"/>
                <a:gd name="T16" fmla="*/ 15 w 59"/>
                <a:gd name="T17" fmla="*/ 66 h 67"/>
                <a:gd name="T18" fmla="*/ 27 w 59"/>
                <a:gd name="T19" fmla="*/ 67 h 67"/>
                <a:gd name="T20" fmla="*/ 37 w 59"/>
                <a:gd name="T21" fmla="*/ 64 h 67"/>
                <a:gd name="T22" fmla="*/ 47 w 59"/>
                <a:gd name="T23" fmla="*/ 56 h 67"/>
                <a:gd name="T24" fmla="*/ 54 w 59"/>
                <a:gd name="T25" fmla="*/ 44 h 67"/>
                <a:gd name="T26" fmla="*/ 59 w 59"/>
                <a:gd name="T27" fmla="*/ 31 h 67"/>
                <a:gd name="T28" fmla="*/ 57 w 59"/>
                <a:gd name="T29" fmla="*/ 18 h 67"/>
                <a:gd name="T30" fmla="*/ 51 w 59"/>
                <a:gd name="T31" fmla="*/ 8 h 67"/>
                <a:gd name="T32" fmla="*/ 43 w 59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7">
                  <a:moveTo>
                    <a:pt x="43" y="1"/>
                  </a:moveTo>
                  <a:lnTo>
                    <a:pt x="31" y="0"/>
                  </a:lnTo>
                  <a:lnTo>
                    <a:pt x="21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7"/>
                  </a:lnTo>
                  <a:lnTo>
                    <a:pt x="37" y="64"/>
                  </a:lnTo>
                  <a:lnTo>
                    <a:pt x="47" y="56"/>
                  </a:lnTo>
                  <a:lnTo>
                    <a:pt x="54" y="44"/>
                  </a:lnTo>
                  <a:lnTo>
                    <a:pt x="59" y="31"/>
                  </a:lnTo>
                  <a:lnTo>
                    <a:pt x="57" y="18"/>
                  </a:lnTo>
                  <a:lnTo>
                    <a:pt x="51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8" name="Freeform 66"/>
            <p:cNvSpPr>
              <a:spLocks/>
            </p:cNvSpPr>
            <p:nvPr/>
          </p:nvSpPr>
          <p:spPr bwMode="auto">
            <a:xfrm>
              <a:off x="2354264" y="2411962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6 w 76"/>
                <a:gd name="T11" fmla="*/ 14 h 70"/>
                <a:gd name="T12" fmla="*/ 3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8 h 70"/>
                <a:gd name="T22" fmla="*/ 24 w 76"/>
                <a:gd name="T23" fmla="*/ 66 h 70"/>
                <a:gd name="T24" fmla="*/ 32 w 76"/>
                <a:gd name="T25" fmla="*/ 69 h 70"/>
                <a:gd name="T26" fmla="*/ 39 w 76"/>
                <a:gd name="T27" fmla="*/ 70 h 70"/>
                <a:gd name="T28" fmla="*/ 53 w 76"/>
                <a:gd name="T29" fmla="*/ 68 h 70"/>
                <a:gd name="T30" fmla="*/ 65 w 76"/>
                <a:gd name="T31" fmla="*/ 60 h 70"/>
                <a:gd name="T32" fmla="*/ 70 w 76"/>
                <a:gd name="T33" fmla="*/ 56 h 70"/>
                <a:gd name="T34" fmla="*/ 73 w 76"/>
                <a:gd name="T35" fmla="*/ 49 h 70"/>
                <a:gd name="T36" fmla="*/ 75 w 76"/>
                <a:gd name="T37" fmla="*/ 42 h 70"/>
                <a:gd name="T38" fmla="*/ 76 w 76"/>
                <a:gd name="T39" fmla="*/ 36 h 70"/>
                <a:gd name="T40" fmla="*/ 72 w 76"/>
                <a:gd name="T41" fmla="*/ 23 h 70"/>
                <a:gd name="T42" fmla="*/ 65 w 76"/>
                <a:gd name="T43" fmla="*/ 11 h 70"/>
                <a:gd name="T44" fmla="*/ 52 w 76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4" y="66"/>
                  </a:lnTo>
                  <a:lnTo>
                    <a:pt x="32" y="69"/>
                  </a:lnTo>
                  <a:lnTo>
                    <a:pt x="39" y="70"/>
                  </a:lnTo>
                  <a:lnTo>
                    <a:pt x="53" y="68"/>
                  </a:lnTo>
                  <a:lnTo>
                    <a:pt x="65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5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59" name="Freeform 67"/>
            <p:cNvSpPr>
              <a:spLocks/>
            </p:cNvSpPr>
            <p:nvPr/>
          </p:nvSpPr>
          <p:spPr bwMode="auto">
            <a:xfrm>
              <a:off x="4165599" y="2092876"/>
              <a:ext cx="45719" cy="45719"/>
            </a:xfrm>
            <a:custGeom>
              <a:avLst/>
              <a:gdLst>
                <a:gd name="T0" fmla="*/ 43 w 60"/>
                <a:gd name="T1" fmla="*/ 2 h 66"/>
                <a:gd name="T2" fmla="*/ 32 w 60"/>
                <a:gd name="T3" fmla="*/ 0 h 66"/>
                <a:gd name="T4" fmla="*/ 21 w 60"/>
                <a:gd name="T5" fmla="*/ 3 h 66"/>
                <a:gd name="T6" fmla="*/ 11 w 60"/>
                <a:gd name="T7" fmla="*/ 10 h 66"/>
                <a:gd name="T8" fmla="*/ 4 w 60"/>
                <a:gd name="T9" fmla="*/ 22 h 66"/>
                <a:gd name="T10" fmla="*/ 0 w 60"/>
                <a:gd name="T11" fmla="*/ 35 h 66"/>
                <a:gd name="T12" fmla="*/ 1 w 60"/>
                <a:gd name="T13" fmla="*/ 48 h 66"/>
                <a:gd name="T14" fmla="*/ 7 w 60"/>
                <a:gd name="T15" fmla="*/ 58 h 66"/>
                <a:gd name="T16" fmla="*/ 17 w 60"/>
                <a:gd name="T17" fmla="*/ 65 h 66"/>
                <a:gd name="T18" fmla="*/ 29 w 60"/>
                <a:gd name="T19" fmla="*/ 66 h 66"/>
                <a:gd name="T20" fmla="*/ 39 w 60"/>
                <a:gd name="T21" fmla="*/ 63 h 66"/>
                <a:gd name="T22" fmla="*/ 49 w 60"/>
                <a:gd name="T23" fmla="*/ 56 h 66"/>
                <a:gd name="T24" fmla="*/ 56 w 60"/>
                <a:gd name="T25" fmla="*/ 45 h 66"/>
                <a:gd name="T26" fmla="*/ 60 w 60"/>
                <a:gd name="T27" fmla="*/ 32 h 66"/>
                <a:gd name="T28" fmla="*/ 59 w 60"/>
                <a:gd name="T29" fmla="*/ 19 h 66"/>
                <a:gd name="T30" fmla="*/ 53 w 60"/>
                <a:gd name="T31" fmla="*/ 9 h 66"/>
                <a:gd name="T32" fmla="*/ 43 w 60"/>
                <a:gd name="T3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6">
                  <a:moveTo>
                    <a:pt x="43" y="2"/>
                  </a:moveTo>
                  <a:lnTo>
                    <a:pt x="32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6"/>
                  </a:lnTo>
                  <a:lnTo>
                    <a:pt x="39" y="63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0" name="Freeform 68"/>
            <p:cNvSpPr>
              <a:spLocks/>
            </p:cNvSpPr>
            <p:nvPr/>
          </p:nvSpPr>
          <p:spPr bwMode="auto">
            <a:xfrm>
              <a:off x="4114801" y="2356400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4 w 78"/>
                <a:gd name="T7" fmla="*/ 2 h 72"/>
                <a:gd name="T8" fmla="*/ 11 w 78"/>
                <a:gd name="T9" fmla="*/ 9 h 72"/>
                <a:gd name="T10" fmla="*/ 3 w 78"/>
                <a:gd name="T11" fmla="*/ 20 h 72"/>
                <a:gd name="T12" fmla="*/ 1 w 78"/>
                <a:gd name="T13" fmla="*/ 28 h 72"/>
                <a:gd name="T14" fmla="*/ 0 w 78"/>
                <a:gd name="T15" fmla="*/ 33 h 72"/>
                <a:gd name="T16" fmla="*/ 4 w 78"/>
                <a:gd name="T17" fmla="*/ 48 h 72"/>
                <a:gd name="T18" fmla="*/ 13 w 78"/>
                <a:gd name="T19" fmla="*/ 59 h 72"/>
                <a:gd name="T20" fmla="*/ 24 w 78"/>
                <a:gd name="T21" fmla="*/ 68 h 72"/>
                <a:gd name="T22" fmla="*/ 32 w 78"/>
                <a:gd name="T23" fmla="*/ 71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1 h 72"/>
                <a:gd name="T32" fmla="*/ 76 w 78"/>
                <a:gd name="T33" fmla="*/ 44 h 72"/>
                <a:gd name="T34" fmla="*/ 78 w 78"/>
                <a:gd name="T35" fmla="*/ 38 h 72"/>
                <a:gd name="T36" fmla="*/ 73 w 78"/>
                <a:gd name="T37" fmla="*/ 23 h 72"/>
                <a:gd name="T38" fmla="*/ 66 w 78"/>
                <a:gd name="T39" fmla="*/ 12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4"/>
                  </a:lnTo>
                  <a:lnTo>
                    <a:pt x="78" y="38"/>
                  </a:lnTo>
                  <a:lnTo>
                    <a:pt x="73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1" name="Freeform 69"/>
            <p:cNvSpPr>
              <a:spLocks/>
            </p:cNvSpPr>
            <p:nvPr/>
          </p:nvSpPr>
          <p:spPr bwMode="auto">
            <a:xfrm>
              <a:off x="2900362" y="2065888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3 h 67"/>
                <a:gd name="T6" fmla="*/ 12 w 61"/>
                <a:gd name="T7" fmla="*/ 11 h 67"/>
                <a:gd name="T8" fmla="*/ 4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7 w 61"/>
                <a:gd name="T19" fmla="*/ 67 h 67"/>
                <a:gd name="T20" fmla="*/ 39 w 61"/>
                <a:gd name="T21" fmla="*/ 65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2" name="Freeform 70"/>
            <p:cNvSpPr>
              <a:spLocks/>
            </p:cNvSpPr>
            <p:nvPr/>
          </p:nvSpPr>
          <p:spPr bwMode="auto">
            <a:xfrm>
              <a:off x="3022599" y="2515150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2 w 76"/>
                <a:gd name="T17" fmla="*/ 47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4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4 w 76"/>
                <a:gd name="T39" fmla="*/ 11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3" name="Freeform 71"/>
            <p:cNvSpPr>
              <a:spLocks/>
            </p:cNvSpPr>
            <p:nvPr/>
          </p:nvSpPr>
          <p:spPr bwMode="auto">
            <a:xfrm>
              <a:off x="3133724" y="202937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4" name="Freeform 72"/>
            <p:cNvSpPr>
              <a:spLocks/>
            </p:cNvSpPr>
            <p:nvPr/>
          </p:nvSpPr>
          <p:spPr bwMode="auto">
            <a:xfrm>
              <a:off x="2830514" y="2000801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5" name="Freeform 73"/>
            <p:cNvSpPr>
              <a:spLocks/>
            </p:cNvSpPr>
            <p:nvPr/>
          </p:nvSpPr>
          <p:spPr bwMode="auto">
            <a:xfrm>
              <a:off x="3284537" y="2130976"/>
              <a:ext cx="45719" cy="45719"/>
            </a:xfrm>
            <a:custGeom>
              <a:avLst/>
              <a:gdLst>
                <a:gd name="T0" fmla="*/ 44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2 w 59"/>
                <a:gd name="T7" fmla="*/ 12 h 68"/>
                <a:gd name="T8" fmla="*/ 5 w 59"/>
                <a:gd name="T9" fmla="*/ 23 h 68"/>
                <a:gd name="T10" fmla="*/ 0 w 59"/>
                <a:gd name="T11" fmla="*/ 36 h 68"/>
                <a:gd name="T12" fmla="*/ 2 w 59"/>
                <a:gd name="T13" fmla="*/ 49 h 68"/>
                <a:gd name="T14" fmla="*/ 8 w 59"/>
                <a:gd name="T15" fmla="*/ 59 h 68"/>
                <a:gd name="T16" fmla="*/ 16 w 59"/>
                <a:gd name="T17" fmla="*/ 66 h 68"/>
                <a:gd name="T18" fmla="*/ 28 w 59"/>
                <a:gd name="T19" fmla="*/ 68 h 68"/>
                <a:gd name="T20" fmla="*/ 38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4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4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6" name="Rectangle 74"/>
            <p:cNvSpPr>
              <a:spLocks noChangeArrowheads="1"/>
            </p:cNvSpPr>
            <p:nvPr/>
          </p:nvSpPr>
          <p:spPr bwMode="auto">
            <a:xfrm>
              <a:off x="3700463" y="3258522"/>
              <a:ext cx="819150" cy="243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7" name="Rectangle 75"/>
            <p:cNvSpPr>
              <a:spLocks noChangeArrowheads="1"/>
            </p:cNvSpPr>
            <p:nvPr/>
          </p:nvSpPr>
          <p:spPr bwMode="auto">
            <a:xfrm>
              <a:off x="4610101" y="2112295"/>
              <a:ext cx="334963" cy="24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8" name="Rectangle 76"/>
            <p:cNvSpPr>
              <a:spLocks noChangeArrowheads="1"/>
            </p:cNvSpPr>
            <p:nvPr/>
          </p:nvSpPr>
          <p:spPr bwMode="auto">
            <a:xfrm>
              <a:off x="4769888" y="2122720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0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669" name="Rectangle 77"/>
            <p:cNvSpPr>
              <a:spLocks noChangeArrowheads="1"/>
            </p:cNvSpPr>
            <p:nvPr/>
          </p:nvSpPr>
          <p:spPr bwMode="auto">
            <a:xfrm>
              <a:off x="5106988" y="1270488"/>
              <a:ext cx="423862" cy="720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0" name="Rectangle 78"/>
            <p:cNvSpPr>
              <a:spLocks noChangeArrowheads="1"/>
            </p:cNvSpPr>
            <p:nvPr/>
          </p:nvSpPr>
          <p:spPr bwMode="auto">
            <a:xfrm>
              <a:off x="5362576" y="1281345"/>
              <a:ext cx="2762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5400" b="1">
                  <a:solidFill>
                    <a:srgbClr val="A50021"/>
                  </a:solidFill>
                </a:rPr>
                <a:t>!</a:t>
              </a:r>
            </a:p>
          </p:txBody>
        </p:sp>
        <p:sp>
          <p:nvSpPr>
            <p:cNvPr id="110671" name="Rectangle 79"/>
            <p:cNvSpPr>
              <a:spLocks noChangeArrowheads="1"/>
            </p:cNvSpPr>
            <p:nvPr/>
          </p:nvSpPr>
          <p:spPr bwMode="auto">
            <a:xfrm>
              <a:off x="4630738" y="1416410"/>
              <a:ext cx="323850" cy="360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2" name="Rectangle 80"/>
            <p:cNvSpPr>
              <a:spLocks noChangeArrowheads="1"/>
            </p:cNvSpPr>
            <p:nvPr/>
          </p:nvSpPr>
          <p:spPr bwMode="auto">
            <a:xfrm>
              <a:off x="4708669" y="1443269"/>
              <a:ext cx="134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latin typeface="Symbol" panose="05050102010706020507" pitchFamily="18" charset="2"/>
                </a:rPr>
                <a:t>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673" name="Freeform 81"/>
            <p:cNvSpPr>
              <a:spLocks/>
            </p:cNvSpPr>
            <p:nvPr/>
          </p:nvSpPr>
          <p:spPr bwMode="auto">
            <a:xfrm>
              <a:off x="4062412" y="2130976"/>
              <a:ext cx="45719" cy="45719"/>
            </a:xfrm>
            <a:custGeom>
              <a:avLst/>
              <a:gdLst>
                <a:gd name="T0" fmla="*/ 44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2 w 59"/>
                <a:gd name="T7" fmla="*/ 12 h 68"/>
                <a:gd name="T8" fmla="*/ 5 w 59"/>
                <a:gd name="T9" fmla="*/ 23 h 68"/>
                <a:gd name="T10" fmla="*/ 0 w 59"/>
                <a:gd name="T11" fmla="*/ 36 h 68"/>
                <a:gd name="T12" fmla="*/ 2 w 59"/>
                <a:gd name="T13" fmla="*/ 49 h 68"/>
                <a:gd name="T14" fmla="*/ 8 w 59"/>
                <a:gd name="T15" fmla="*/ 59 h 68"/>
                <a:gd name="T16" fmla="*/ 16 w 59"/>
                <a:gd name="T17" fmla="*/ 66 h 68"/>
                <a:gd name="T18" fmla="*/ 28 w 59"/>
                <a:gd name="T19" fmla="*/ 68 h 68"/>
                <a:gd name="T20" fmla="*/ 38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4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4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4" name="Freeform 82"/>
            <p:cNvSpPr>
              <a:spLocks/>
            </p:cNvSpPr>
            <p:nvPr/>
          </p:nvSpPr>
          <p:spPr bwMode="auto">
            <a:xfrm>
              <a:off x="4143374" y="2092876"/>
              <a:ext cx="45719" cy="45719"/>
            </a:xfrm>
            <a:custGeom>
              <a:avLst/>
              <a:gdLst>
                <a:gd name="T0" fmla="*/ 43 w 61"/>
                <a:gd name="T1" fmla="*/ 2 h 66"/>
                <a:gd name="T2" fmla="*/ 32 w 61"/>
                <a:gd name="T3" fmla="*/ 0 h 66"/>
                <a:gd name="T4" fmla="*/ 22 w 61"/>
                <a:gd name="T5" fmla="*/ 3 h 66"/>
                <a:gd name="T6" fmla="*/ 12 w 61"/>
                <a:gd name="T7" fmla="*/ 10 h 66"/>
                <a:gd name="T8" fmla="*/ 4 w 61"/>
                <a:gd name="T9" fmla="*/ 22 h 66"/>
                <a:gd name="T10" fmla="*/ 0 w 61"/>
                <a:gd name="T11" fmla="*/ 35 h 66"/>
                <a:gd name="T12" fmla="*/ 2 w 61"/>
                <a:gd name="T13" fmla="*/ 48 h 66"/>
                <a:gd name="T14" fmla="*/ 7 w 61"/>
                <a:gd name="T15" fmla="*/ 58 h 66"/>
                <a:gd name="T16" fmla="*/ 17 w 61"/>
                <a:gd name="T17" fmla="*/ 65 h 66"/>
                <a:gd name="T18" fmla="*/ 29 w 61"/>
                <a:gd name="T19" fmla="*/ 66 h 66"/>
                <a:gd name="T20" fmla="*/ 39 w 61"/>
                <a:gd name="T21" fmla="*/ 63 h 66"/>
                <a:gd name="T22" fmla="*/ 49 w 61"/>
                <a:gd name="T23" fmla="*/ 56 h 66"/>
                <a:gd name="T24" fmla="*/ 56 w 61"/>
                <a:gd name="T25" fmla="*/ 45 h 66"/>
                <a:gd name="T26" fmla="*/ 61 w 61"/>
                <a:gd name="T27" fmla="*/ 32 h 66"/>
                <a:gd name="T28" fmla="*/ 59 w 61"/>
                <a:gd name="T29" fmla="*/ 19 h 66"/>
                <a:gd name="T30" fmla="*/ 53 w 61"/>
                <a:gd name="T31" fmla="*/ 9 h 66"/>
                <a:gd name="T32" fmla="*/ 43 w 61"/>
                <a:gd name="T3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6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2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6"/>
                  </a:lnTo>
                  <a:lnTo>
                    <a:pt x="39" y="63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5" name="Freeform 83"/>
            <p:cNvSpPr>
              <a:spLocks/>
            </p:cNvSpPr>
            <p:nvPr/>
          </p:nvSpPr>
          <p:spPr bwMode="auto">
            <a:xfrm>
              <a:off x="4094164" y="2356400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1 w 78"/>
                <a:gd name="T13" fmla="*/ 28 h 72"/>
                <a:gd name="T14" fmla="*/ 0 w 78"/>
                <a:gd name="T15" fmla="*/ 33 h 72"/>
                <a:gd name="T16" fmla="*/ 4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1 h 72"/>
                <a:gd name="T32" fmla="*/ 76 w 78"/>
                <a:gd name="T33" fmla="*/ 44 h 72"/>
                <a:gd name="T34" fmla="*/ 78 w 78"/>
                <a:gd name="T35" fmla="*/ 38 h 72"/>
                <a:gd name="T36" fmla="*/ 74 w 78"/>
                <a:gd name="T37" fmla="*/ 23 h 72"/>
                <a:gd name="T38" fmla="*/ 66 w 78"/>
                <a:gd name="T39" fmla="*/ 12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4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6" name="Freeform 84"/>
            <p:cNvSpPr>
              <a:spLocks/>
            </p:cNvSpPr>
            <p:nvPr/>
          </p:nvSpPr>
          <p:spPr bwMode="auto">
            <a:xfrm>
              <a:off x="6189664" y="1870626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7" name="Rectangle 85"/>
            <p:cNvSpPr>
              <a:spLocks noChangeArrowheads="1"/>
            </p:cNvSpPr>
            <p:nvPr/>
          </p:nvSpPr>
          <p:spPr bwMode="auto">
            <a:xfrm>
              <a:off x="3815001" y="3268895"/>
              <a:ext cx="6075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y (i; x)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678" name="Rectangle 86"/>
            <p:cNvSpPr>
              <a:spLocks noChangeArrowheads="1"/>
            </p:cNvSpPr>
            <p:nvPr/>
          </p:nvSpPr>
          <p:spPr bwMode="auto">
            <a:xfrm>
              <a:off x="4589463" y="2112295"/>
              <a:ext cx="334962" cy="24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9" name="Rectangle 87"/>
            <p:cNvSpPr>
              <a:spLocks noChangeArrowheads="1"/>
            </p:cNvSpPr>
            <p:nvPr/>
          </p:nvSpPr>
          <p:spPr bwMode="auto">
            <a:xfrm>
              <a:off x="4748456" y="2122720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0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680" name="Rectangle 88"/>
            <p:cNvSpPr>
              <a:spLocks noChangeArrowheads="1"/>
            </p:cNvSpPr>
            <p:nvPr/>
          </p:nvSpPr>
          <p:spPr bwMode="auto">
            <a:xfrm>
              <a:off x="4929187" y="1559104"/>
              <a:ext cx="45719" cy="160342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81" name="Rectangle 89"/>
            <p:cNvSpPr>
              <a:spLocks noChangeArrowheads="1"/>
            </p:cNvSpPr>
            <p:nvPr/>
          </p:nvSpPr>
          <p:spPr bwMode="auto">
            <a:xfrm>
              <a:off x="4941888" y="3121575"/>
              <a:ext cx="2379662" cy="45719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82" name="Line 90"/>
            <p:cNvSpPr>
              <a:spLocks noChangeShapeType="1"/>
            </p:cNvSpPr>
            <p:nvPr/>
          </p:nvSpPr>
          <p:spPr bwMode="auto">
            <a:xfrm>
              <a:off x="4941888" y="2233900"/>
              <a:ext cx="2449512" cy="1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3" name="Freeform 91"/>
            <p:cNvSpPr>
              <a:spLocks/>
            </p:cNvSpPr>
            <p:nvPr/>
          </p:nvSpPr>
          <p:spPr bwMode="auto">
            <a:xfrm>
              <a:off x="5935662" y="2046838"/>
              <a:ext cx="45719" cy="45719"/>
            </a:xfrm>
            <a:custGeom>
              <a:avLst/>
              <a:gdLst>
                <a:gd name="T0" fmla="*/ 45 w 60"/>
                <a:gd name="T1" fmla="*/ 1 h 67"/>
                <a:gd name="T2" fmla="*/ 33 w 60"/>
                <a:gd name="T3" fmla="*/ 0 h 67"/>
                <a:gd name="T4" fmla="*/ 22 w 60"/>
                <a:gd name="T5" fmla="*/ 3 h 67"/>
                <a:gd name="T6" fmla="*/ 12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5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4" name="Freeform 92"/>
            <p:cNvSpPr>
              <a:spLocks/>
            </p:cNvSpPr>
            <p:nvPr/>
          </p:nvSpPr>
          <p:spPr bwMode="auto">
            <a:xfrm>
              <a:off x="5530849" y="2037313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5" name="Freeform 93"/>
            <p:cNvSpPr>
              <a:spLocks/>
            </p:cNvSpPr>
            <p:nvPr/>
          </p:nvSpPr>
          <p:spPr bwMode="auto">
            <a:xfrm>
              <a:off x="5662614" y="2438951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6" name="Freeform 94"/>
            <p:cNvSpPr>
              <a:spLocks/>
            </p:cNvSpPr>
            <p:nvPr/>
          </p:nvSpPr>
          <p:spPr bwMode="auto">
            <a:xfrm>
              <a:off x="5630864" y="230877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7" name="Freeform 95"/>
            <p:cNvSpPr>
              <a:spLocks/>
            </p:cNvSpPr>
            <p:nvPr/>
          </p:nvSpPr>
          <p:spPr bwMode="auto">
            <a:xfrm>
              <a:off x="6137274" y="2188126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4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8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8" name="Freeform 96"/>
            <p:cNvSpPr>
              <a:spLocks/>
            </p:cNvSpPr>
            <p:nvPr/>
          </p:nvSpPr>
          <p:spPr bwMode="auto">
            <a:xfrm>
              <a:off x="6035674" y="233735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89" name="Freeform 97"/>
            <p:cNvSpPr>
              <a:spLocks/>
            </p:cNvSpPr>
            <p:nvPr/>
          </p:nvSpPr>
          <p:spPr bwMode="auto">
            <a:xfrm>
              <a:off x="6391276" y="2356400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8 h 72"/>
                <a:gd name="T14" fmla="*/ 0 w 78"/>
                <a:gd name="T15" fmla="*/ 33 h 72"/>
                <a:gd name="T16" fmla="*/ 5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1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1 h 72"/>
                <a:gd name="T32" fmla="*/ 77 w 78"/>
                <a:gd name="T33" fmla="*/ 44 h 72"/>
                <a:gd name="T34" fmla="*/ 78 w 78"/>
                <a:gd name="T35" fmla="*/ 38 h 72"/>
                <a:gd name="T36" fmla="*/ 74 w 78"/>
                <a:gd name="T37" fmla="*/ 23 h 72"/>
                <a:gd name="T38" fmla="*/ 66 w 78"/>
                <a:gd name="T39" fmla="*/ 12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7" y="44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6" y="1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0" name="Freeform 98"/>
            <p:cNvSpPr>
              <a:spLocks/>
            </p:cNvSpPr>
            <p:nvPr/>
          </p:nvSpPr>
          <p:spPr bwMode="auto">
            <a:xfrm>
              <a:off x="5246689" y="21595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4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8 h 67"/>
                <a:gd name="T14" fmla="*/ 8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7 w 61"/>
                <a:gd name="T25" fmla="*/ 44 h 67"/>
                <a:gd name="T26" fmla="*/ 61 w 61"/>
                <a:gd name="T27" fmla="*/ 31 h 67"/>
                <a:gd name="T28" fmla="*/ 60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4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60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1" name="Freeform 99"/>
            <p:cNvSpPr>
              <a:spLocks/>
            </p:cNvSpPr>
            <p:nvPr/>
          </p:nvSpPr>
          <p:spPr bwMode="auto">
            <a:xfrm>
              <a:off x="5551489" y="233735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2" name="Freeform 100"/>
            <p:cNvSpPr>
              <a:spLocks/>
            </p:cNvSpPr>
            <p:nvPr/>
          </p:nvSpPr>
          <p:spPr bwMode="auto">
            <a:xfrm>
              <a:off x="5510212" y="21595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8 h 67"/>
                <a:gd name="T14" fmla="*/ 8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7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3" name="Freeform 101"/>
            <p:cNvSpPr>
              <a:spLocks/>
            </p:cNvSpPr>
            <p:nvPr/>
          </p:nvSpPr>
          <p:spPr bwMode="auto">
            <a:xfrm>
              <a:off x="5672139" y="2132562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4 w 78"/>
                <a:gd name="T17" fmla="*/ 47 h 72"/>
                <a:gd name="T18" fmla="*/ 13 w 78"/>
                <a:gd name="T19" fmla="*/ 59 h 72"/>
                <a:gd name="T20" fmla="*/ 25 w 78"/>
                <a:gd name="T21" fmla="*/ 67 h 72"/>
                <a:gd name="T22" fmla="*/ 32 w 78"/>
                <a:gd name="T23" fmla="*/ 70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0 h 72"/>
                <a:gd name="T32" fmla="*/ 76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6 w 78"/>
                <a:gd name="T39" fmla="*/ 11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3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6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4" name="Freeform 102"/>
            <p:cNvSpPr>
              <a:spLocks/>
            </p:cNvSpPr>
            <p:nvPr/>
          </p:nvSpPr>
          <p:spPr bwMode="auto">
            <a:xfrm>
              <a:off x="5824537" y="2121451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5" name="Freeform 103"/>
            <p:cNvSpPr>
              <a:spLocks/>
            </p:cNvSpPr>
            <p:nvPr/>
          </p:nvSpPr>
          <p:spPr bwMode="auto">
            <a:xfrm>
              <a:off x="5630864" y="2075412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6" name="Freeform 104"/>
            <p:cNvSpPr>
              <a:spLocks/>
            </p:cNvSpPr>
            <p:nvPr/>
          </p:nvSpPr>
          <p:spPr bwMode="auto">
            <a:xfrm>
              <a:off x="5703889" y="236433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7" name="Freeform 105"/>
            <p:cNvSpPr>
              <a:spLocks/>
            </p:cNvSpPr>
            <p:nvPr/>
          </p:nvSpPr>
          <p:spPr bwMode="auto">
            <a:xfrm>
              <a:off x="5835649" y="2216700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8" name="Freeform 106"/>
            <p:cNvSpPr>
              <a:spLocks/>
            </p:cNvSpPr>
            <p:nvPr/>
          </p:nvSpPr>
          <p:spPr bwMode="auto">
            <a:xfrm>
              <a:off x="5986464" y="2159551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4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99" name="Freeform 107"/>
            <p:cNvSpPr>
              <a:spLocks/>
            </p:cNvSpPr>
            <p:nvPr/>
          </p:nvSpPr>
          <p:spPr bwMode="auto">
            <a:xfrm>
              <a:off x="5895974" y="22817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0" name="Freeform 108"/>
            <p:cNvSpPr>
              <a:spLocks/>
            </p:cNvSpPr>
            <p:nvPr/>
          </p:nvSpPr>
          <p:spPr bwMode="auto">
            <a:xfrm>
              <a:off x="6078539" y="2057950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1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7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1" name="Freeform 109"/>
            <p:cNvSpPr>
              <a:spLocks/>
            </p:cNvSpPr>
            <p:nvPr/>
          </p:nvSpPr>
          <p:spPr bwMode="auto">
            <a:xfrm>
              <a:off x="6261099" y="2010326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4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2" name="Freeform 110"/>
            <p:cNvSpPr>
              <a:spLocks/>
            </p:cNvSpPr>
            <p:nvPr/>
          </p:nvSpPr>
          <p:spPr bwMode="auto">
            <a:xfrm>
              <a:off x="6511924" y="228972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8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3" name="Freeform 111"/>
            <p:cNvSpPr>
              <a:spLocks/>
            </p:cNvSpPr>
            <p:nvPr/>
          </p:nvSpPr>
          <p:spPr bwMode="auto">
            <a:xfrm>
              <a:off x="6432551" y="2121451"/>
              <a:ext cx="45719" cy="45719"/>
            </a:xfrm>
            <a:custGeom>
              <a:avLst/>
              <a:gdLst>
                <a:gd name="T0" fmla="*/ 43 w 59"/>
                <a:gd name="T1" fmla="*/ 1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1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5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1 w 59"/>
                <a:gd name="T31" fmla="*/ 9 h 68"/>
                <a:gd name="T32" fmla="*/ 43 w 59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1" y="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4" name="Freeform 112"/>
            <p:cNvSpPr>
              <a:spLocks/>
            </p:cNvSpPr>
            <p:nvPr/>
          </p:nvSpPr>
          <p:spPr bwMode="auto">
            <a:xfrm>
              <a:off x="6391276" y="2272262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7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0 h 72"/>
                <a:gd name="T24" fmla="*/ 41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6 w 78"/>
                <a:gd name="T39" fmla="*/ 11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6" y="11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5" name="Freeform 113"/>
            <p:cNvSpPr>
              <a:spLocks/>
            </p:cNvSpPr>
            <p:nvPr/>
          </p:nvSpPr>
          <p:spPr bwMode="auto">
            <a:xfrm>
              <a:off x="6249989" y="2384975"/>
              <a:ext cx="45719" cy="45719"/>
            </a:xfrm>
            <a:custGeom>
              <a:avLst/>
              <a:gdLst>
                <a:gd name="T0" fmla="*/ 54 w 78"/>
                <a:gd name="T1" fmla="*/ 2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7 h 72"/>
                <a:gd name="T18" fmla="*/ 13 w 78"/>
                <a:gd name="T19" fmla="*/ 59 h 72"/>
                <a:gd name="T20" fmla="*/ 25 w 78"/>
                <a:gd name="T21" fmla="*/ 67 h 72"/>
                <a:gd name="T22" fmla="*/ 32 w 78"/>
                <a:gd name="T23" fmla="*/ 70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7 w 78"/>
                <a:gd name="T39" fmla="*/ 11 h 72"/>
                <a:gd name="T40" fmla="*/ 54 w 78"/>
                <a:gd name="T4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2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7" y="11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6" name="Freeform 114"/>
            <p:cNvSpPr>
              <a:spLocks/>
            </p:cNvSpPr>
            <p:nvPr/>
          </p:nvSpPr>
          <p:spPr bwMode="auto">
            <a:xfrm>
              <a:off x="6291264" y="212303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2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60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7" name="Freeform 115"/>
            <p:cNvSpPr>
              <a:spLocks/>
            </p:cNvSpPr>
            <p:nvPr/>
          </p:nvSpPr>
          <p:spPr bwMode="auto">
            <a:xfrm>
              <a:off x="6280149" y="2272262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8" name="Freeform 116"/>
            <p:cNvSpPr>
              <a:spLocks/>
            </p:cNvSpPr>
            <p:nvPr/>
          </p:nvSpPr>
          <p:spPr bwMode="auto">
            <a:xfrm>
              <a:off x="5946774" y="236433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09" name="Freeform 117"/>
            <p:cNvSpPr>
              <a:spLocks/>
            </p:cNvSpPr>
            <p:nvPr/>
          </p:nvSpPr>
          <p:spPr bwMode="auto">
            <a:xfrm>
              <a:off x="6159499" y="230877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0" name="Freeform 118"/>
            <p:cNvSpPr>
              <a:spLocks/>
            </p:cNvSpPr>
            <p:nvPr/>
          </p:nvSpPr>
          <p:spPr bwMode="auto">
            <a:xfrm>
              <a:off x="5834062" y="233735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1" name="Freeform 119"/>
            <p:cNvSpPr>
              <a:spLocks/>
            </p:cNvSpPr>
            <p:nvPr/>
          </p:nvSpPr>
          <p:spPr bwMode="auto">
            <a:xfrm>
              <a:off x="6553201" y="213097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2" name="Freeform 120"/>
            <p:cNvSpPr>
              <a:spLocks/>
            </p:cNvSpPr>
            <p:nvPr/>
          </p:nvSpPr>
          <p:spPr bwMode="auto">
            <a:xfrm>
              <a:off x="6523037" y="2410376"/>
              <a:ext cx="45719" cy="45719"/>
            </a:xfrm>
            <a:custGeom>
              <a:avLst/>
              <a:gdLst>
                <a:gd name="T0" fmla="*/ 43 w 60"/>
                <a:gd name="T1" fmla="*/ 2 h 67"/>
                <a:gd name="T2" fmla="*/ 32 w 60"/>
                <a:gd name="T3" fmla="*/ 0 h 67"/>
                <a:gd name="T4" fmla="*/ 22 w 60"/>
                <a:gd name="T5" fmla="*/ 3 h 67"/>
                <a:gd name="T6" fmla="*/ 11 w 60"/>
                <a:gd name="T7" fmla="*/ 10 h 67"/>
                <a:gd name="T8" fmla="*/ 4 w 60"/>
                <a:gd name="T9" fmla="*/ 22 h 67"/>
                <a:gd name="T10" fmla="*/ 0 w 60"/>
                <a:gd name="T11" fmla="*/ 35 h 67"/>
                <a:gd name="T12" fmla="*/ 1 w 60"/>
                <a:gd name="T13" fmla="*/ 48 h 67"/>
                <a:gd name="T14" fmla="*/ 7 w 60"/>
                <a:gd name="T15" fmla="*/ 58 h 67"/>
                <a:gd name="T16" fmla="*/ 17 w 60"/>
                <a:gd name="T17" fmla="*/ 65 h 67"/>
                <a:gd name="T18" fmla="*/ 29 w 60"/>
                <a:gd name="T19" fmla="*/ 67 h 67"/>
                <a:gd name="T20" fmla="*/ 39 w 60"/>
                <a:gd name="T21" fmla="*/ 64 h 67"/>
                <a:gd name="T22" fmla="*/ 49 w 60"/>
                <a:gd name="T23" fmla="*/ 57 h 67"/>
                <a:gd name="T24" fmla="*/ 56 w 60"/>
                <a:gd name="T25" fmla="*/ 45 h 67"/>
                <a:gd name="T26" fmla="*/ 60 w 60"/>
                <a:gd name="T27" fmla="*/ 32 h 67"/>
                <a:gd name="T28" fmla="*/ 59 w 60"/>
                <a:gd name="T29" fmla="*/ 19 h 67"/>
                <a:gd name="T30" fmla="*/ 53 w 60"/>
                <a:gd name="T31" fmla="*/ 9 h 67"/>
                <a:gd name="T32" fmla="*/ 43 w 60"/>
                <a:gd name="T3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1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7"/>
                  </a:lnTo>
                  <a:lnTo>
                    <a:pt x="39" y="64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3" name="Freeform 121"/>
            <p:cNvSpPr>
              <a:spLocks/>
            </p:cNvSpPr>
            <p:nvPr/>
          </p:nvSpPr>
          <p:spPr bwMode="auto">
            <a:xfrm>
              <a:off x="6715124" y="2150026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4" name="Freeform 122"/>
            <p:cNvSpPr>
              <a:spLocks/>
            </p:cNvSpPr>
            <p:nvPr/>
          </p:nvSpPr>
          <p:spPr bwMode="auto">
            <a:xfrm>
              <a:off x="6694487" y="231830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5" name="Freeform 123"/>
            <p:cNvSpPr>
              <a:spLocks/>
            </p:cNvSpPr>
            <p:nvPr/>
          </p:nvSpPr>
          <p:spPr bwMode="auto">
            <a:xfrm>
              <a:off x="6553201" y="20484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6" name="Freeform 124"/>
            <p:cNvSpPr>
              <a:spLocks/>
            </p:cNvSpPr>
            <p:nvPr/>
          </p:nvSpPr>
          <p:spPr bwMode="auto">
            <a:xfrm>
              <a:off x="6654801" y="2300837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7" name="Freeform 125"/>
            <p:cNvSpPr>
              <a:spLocks/>
            </p:cNvSpPr>
            <p:nvPr/>
          </p:nvSpPr>
          <p:spPr bwMode="auto">
            <a:xfrm>
              <a:off x="6784974" y="2065888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8" name="Freeform 126"/>
            <p:cNvSpPr>
              <a:spLocks/>
            </p:cNvSpPr>
            <p:nvPr/>
          </p:nvSpPr>
          <p:spPr bwMode="auto">
            <a:xfrm>
              <a:off x="6118224" y="242942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19" name="Freeform 127"/>
            <p:cNvSpPr>
              <a:spLocks/>
            </p:cNvSpPr>
            <p:nvPr/>
          </p:nvSpPr>
          <p:spPr bwMode="auto">
            <a:xfrm>
              <a:off x="6603999" y="2337351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8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0" name="Freeform 128"/>
            <p:cNvSpPr>
              <a:spLocks/>
            </p:cNvSpPr>
            <p:nvPr/>
          </p:nvSpPr>
          <p:spPr bwMode="auto">
            <a:xfrm>
              <a:off x="6756399" y="2067475"/>
              <a:ext cx="45719" cy="45719"/>
            </a:xfrm>
            <a:custGeom>
              <a:avLst/>
              <a:gdLst>
                <a:gd name="T0" fmla="*/ 53 w 77"/>
                <a:gd name="T1" fmla="*/ 3 h 72"/>
                <a:gd name="T2" fmla="*/ 46 w 77"/>
                <a:gd name="T3" fmla="*/ 0 h 72"/>
                <a:gd name="T4" fmla="*/ 39 w 77"/>
                <a:gd name="T5" fmla="*/ 0 h 72"/>
                <a:gd name="T6" fmla="*/ 24 w 77"/>
                <a:gd name="T7" fmla="*/ 2 h 72"/>
                <a:gd name="T8" fmla="*/ 11 w 77"/>
                <a:gd name="T9" fmla="*/ 9 h 72"/>
                <a:gd name="T10" fmla="*/ 3 w 77"/>
                <a:gd name="T11" fmla="*/ 20 h 72"/>
                <a:gd name="T12" fmla="*/ 1 w 77"/>
                <a:gd name="T13" fmla="*/ 28 h 72"/>
                <a:gd name="T14" fmla="*/ 0 w 77"/>
                <a:gd name="T15" fmla="*/ 33 h 72"/>
                <a:gd name="T16" fmla="*/ 4 w 77"/>
                <a:gd name="T17" fmla="*/ 48 h 72"/>
                <a:gd name="T18" fmla="*/ 13 w 77"/>
                <a:gd name="T19" fmla="*/ 59 h 72"/>
                <a:gd name="T20" fmla="*/ 24 w 77"/>
                <a:gd name="T21" fmla="*/ 68 h 72"/>
                <a:gd name="T22" fmla="*/ 31 w 77"/>
                <a:gd name="T23" fmla="*/ 71 h 72"/>
                <a:gd name="T24" fmla="*/ 40 w 77"/>
                <a:gd name="T25" fmla="*/ 72 h 72"/>
                <a:gd name="T26" fmla="*/ 54 w 77"/>
                <a:gd name="T27" fmla="*/ 69 h 72"/>
                <a:gd name="T28" fmla="*/ 66 w 77"/>
                <a:gd name="T29" fmla="*/ 62 h 72"/>
                <a:gd name="T30" fmla="*/ 75 w 77"/>
                <a:gd name="T31" fmla="*/ 51 h 72"/>
                <a:gd name="T32" fmla="*/ 76 w 77"/>
                <a:gd name="T33" fmla="*/ 44 h 72"/>
                <a:gd name="T34" fmla="*/ 77 w 77"/>
                <a:gd name="T35" fmla="*/ 38 h 72"/>
                <a:gd name="T36" fmla="*/ 73 w 77"/>
                <a:gd name="T37" fmla="*/ 23 h 72"/>
                <a:gd name="T38" fmla="*/ 66 w 77"/>
                <a:gd name="T39" fmla="*/ 12 h 72"/>
                <a:gd name="T40" fmla="*/ 53 w 77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40" y="72"/>
                  </a:lnTo>
                  <a:lnTo>
                    <a:pt x="54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4"/>
                  </a:lnTo>
                  <a:lnTo>
                    <a:pt x="77" y="38"/>
                  </a:lnTo>
                  <a:lnTo>
                    <a:pt x="73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1" name="Freeform 129"/>
            <p:cNvSpPr>
              <a:spLocks/>
            </p:cNvSpPr>
            <p:nvPr/>
          </p:nvSpPr>
          <p:spPr bwMode="auto">
            <a:xfrm>
              <a:off x="6815139" y="22992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4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8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7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4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2" name="Freeform 130"/>
            <p:cNvSpPr>
              <a:spLocks/>
            </p:cNvSpPr>
            <p:nvPr/>
          </p:nvSpPr>
          <p:spPr bwMode="auto">
            <a:xfrm>
              <a:off x="6877051" y="21420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60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3" name="Freeform 131"/>
            <p:cNvSpPr>
              <a:spLocks/>
            </p:cNvSpPr>
            <p:nvPr/>
          </p:nvSpPr>
          <p:spPr bwMode="auto">
            <a:xfrm>
              <a:off x="6918324" y="226273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1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1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4" name="Freeform 132"/>
            <p:cNvSpPr>
              <a:spLocks/>
            </p:cNvSpPr>
            <p:nvPr/>
          </p:nvSpPr>
          <p:spPr bwMode="auto">
            <a:xfrm>
              <a:off x="6988174" y="2103987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5" name="Freeform 133"/>
            <p:cNvSpPr>
              <a:spLocks/>
            </p:cNvSpPr>
            <p:nvPr/>
          </p:nvSpPr>
          <p:spPr bwMode="auto">
            <a:xfrm>
              <a:off x="6896099" y="2373863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3 h 67"/>
                <a:gd name="T6" fmla="*/ 12 w 61"/>
                <a:gd name="T7" fmla="*/ 11 h 67"/>
                <a:gd name="T8" fmla="*/ 4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7 w 61"/>
                <a:gd name="T19" fmla="*/ 67 h 67"/>
                <a:gd name="T20" fmla="*/ 39 w 61"/>
                <a:gd name="T21" fmla="*/ 65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6" name="Freeform 134"/>
            <p:cNvSpPr>
              <a:spLocks/>
            </p:cNvSpPr>
            <p:nvPr/>
          </p:nvSpPr>
          <p:spPr bwMode="auto">
            <a:xfrm>
              <a:off x="6400799" y="2130976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2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7" name="Freeform 135"/>
            <p:cNvSpPr>
              <a:spLocks/>
            </p:cNvSpPr>
            <p:nvPr/>
          </p:nvSpPr>
          <p:spPr bwMode="auto">
            <a:xfrm>
              <a:off x="5449887" y="22992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4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8" name="Freeform 136"/>
            <p:cNvSpPr>
              <a:spLocks/>
            </p:cNvSpPr>
            <p:nvPr/>
          </p:nvSpPr>
          <p:spPr bwMode="auto">
            <a:xfrm>
              <a:off x="6411912" y="2000801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29" name="Freeform 137"/>
            <p:cNvSpPr>
              <a:spLocks/>
            </p:cNvSpPr>
            <p:nvPr/>
          </p:nvSpPr>
          <p:spPr bwMode="auto">
            <a:xfrm>
              <a:off x="6724649" y="2458001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2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0" name="Freeform 138"/>
            <p:cNvSpPr>
              <a:spLocks/>
            </p:cNvSpPr>
            <p:nvPr/>
          </p:nvSpPr>
          <p:spPr bwMode="auto">
            <a:xfrm>
              <a:off x="5380039" y="2113512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1" name="Freeform 139"/>
            <p:cNvSpPr>
              <a:spLocks/>
            </p:cNvSpPr>
            <p:nvPr/>
          </p:nvSpPr>
          <p:spPr bwMode="auto">
            <a:xfrm>
              <a:off x="5327649" y="2308776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2" name="Freeform 140"/>
            <p:cNvSpPr>
              <a:spLocks/>
            </p:cNvSpPr>
            <p:nvPr/>
          </p:nvSpPr>
          <p:spPr bwMode="auto">
            <a:xfrm>
              <a:off x="5743576" y="2300837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1 w 78"/>
                <a:gd name="T13" fmla="*/ 28 h 72"/>
                <a:gd name="T14" fmla="*/ 0 w 78"/>
                <a:gd name="T15" fmla="*/ 33 h 72"/>
                <a:gd name="T16" fmla="*/ 4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1 h 72"/>
                <a:gd name="T32" fmla="*/ 76 w 78"/>
                <a:gd name="T33" fmla="*/ 43 h 72"/>
                <a:gd name="T34" fmla="*/ 78 w 78"/>
                <a:gd name="T35" fmla="*/ 38 h 72"/>
                <a:gd name="T36" fmla="*/ 74 w 78"/>
                <a:gd name="T37" fmla="*/ 23 h 72"/>
                <a:gd name="T38" fmla="*/ 66 w 78"/>
                <a:gd name="T39" fmla="*/ 12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3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3" name="Freeform 141"/>
            <p:cNvSpPr>
              <a:spLocks/>
            </p:cNvSpPr>
            <p:nvPr/>
          </p:nvSpPr>
          <p:spPr bwMode="auto">
            <a:xfrm>
              <a:off x="5278439" y="2038900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4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4" name="Freeform 142"/>
            <p:cNvSpPr>
              <a:spLocks/>
            </p:cNvSpPr>
            <p:nvPr/>
          </p:nvSpPr>
          <p:spPr bwMode="auto">
            <a:xfrm>
              <a:off x="5449889" y="2411962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5 w 76"/>
                <a:gd name="T11" fmla="*/ 14 h 70"/>
                <a:gd name="T12" fmla="*/ 2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8 h 70"/>
                <a:gd name="T22" fmla="*/ 24 w 76"/>
                <a:gd name="T23" fmla="*/ 66 h 70"/>
                <a:gd name="T24" fmla="*/ 31 w 76"/>
                <a:gd name="T25" fmla="*/ 69 h 70"/>
                <a:gd name="T26" fmla="*/ 38 w 76"/>
                <a:gd name="T27" fmla="*/ 70 h 70"/>
                <a:gd name="T28" fmla="*/ 53 w 76"/>
                <a:gd name="T29" fmla="*/ 68 h 70"/>
                <a:gd name="T30" fmla="*/ 64 w 76"/>
                <a:gd name="T31" fmla="*/ 60 h 70"/>
                <a:gd name="T32" fmla="*/ 70 w 76"/>
                <a:gd name="T33" fmla="*/ 56 h 70"/>
                <a:gd name="T34" fmla="*/ 73 w 76"/>
                <a:gd name="T35" fmla="*/ 49 h 70"/>
                <a:gd name="T36" fmla="*/ 74 w 76"/>
                <a:gd name="T37" fmla="*/ 42 h 70"/>
                <a:gd name="T38" fmla="*/ 76 w 76"/>
                <a:gd name="T39" fmla="*/ 36 h 70"/>
                <a:gd name="T40" fmla="*/ 72 w 76"/>
                <a:gd name="T41" fmla="*/ 23 h 70"/>
                <a:gd name="T42" fmla="*/ 64 w 76"/>
                <a:gd name="T43" fmla="*/ 11 h 70"/>
                <a:gd name="T44" fmla="*/ 51 w 76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4" y="66"/>
                  </a:lnTo>
                  <a:lnTo>
                    <a:pt x="31" y="69"/>
                  </a:lnTo>
                  <a:lnTo>
                    <a:pt x="38" y="70"/>
                  </a:lnTo>
                  <a:lnTo>
                    <a:pt x="53" y="68"/>
                  </a:lnTo>
                  <a:lnTo>
                    <a:pt x="64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4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5" name="Freeform 143"/>
            <p:cNvSpPr>
              <a:spLocks/>
            </p:cNvSpPr>
            <p:nvPr/>
          </p:nvSpPr>
          <p:spPr bwMode="auto">
            <a:xfrm>
              <a:off x="5156201" y="233735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6" name="Freeform 144"/>
            <p:cNvSpPr>
              <a:spLocks/>
            </p:cNvSpPr>
            <p:nvPr/>
          </p:nvSpPr>
          <p:spPr bwMode="auto">
            <a:xfrm>
              <a:off x="5116514" y="213097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7" name="Freeform 145"/>
            <p:cNvSpPr>
              <a:spLocks/>
            </p:cNvSpPr>
            <p:nvPr/>
          </p:nvSpPr>
          <p:spPr bwMode="auto">
            <a:xfrm>
              <a:off x="5257801" y="238338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8" name="Freeform 146"/>
            <p:cNvSpPr>
              <a:spLocks/>
            </p:cNvSpPr>
            <p:nvPr/>
          </p:nvSpPr>
          <p:spPr bwMode="auto">
            <a:xfrm>
              <a:off x="7069139" y="206747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39" name="Freeform 147"/>
            <p:cNvSpPr>
              <a:spLocks/>
            </p:cNvSpPr>
            <p:nvPr/>
          </p:nvSpPr>
          <p:spPr bwMode="auto">
            <a:xfrm>
              <a:off x="7019924" y="23278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0" name="Freeform 148"/>
            <p:cNvSpPr>
              <a:spLocks/>
            </p:cNvSpPr>
            <p:nvPr/>
          </p:nvSpPr>
          <p:spPr bwMode="auto">
            <a:xfrm>
              <a:off x="5803899" y="2037313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1" name="Freeform 149"/>
            <p:cNvSpPr>
              <a:spLocks/>
            </p:cNvSpPr>
            <p:nvPr/>
          </p:nvSpPr>
          <p:spPr bwMode="auto">
            <a:xfrm>
              <a:off x="5935662" y="2484988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2 w 60"/>
                <a:gd name="T5" fmla="*/ 3 h 68"/>
                <a:gd name="T6" fmla="*/ 12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2" name="Freeform 150"/>
            <p:cNvSpPr>
              <a:spLocks/>
            </p:cNvSpPr>
            <p:nvPr/>
          </p:nvSpPr>
          <p:spPr bwMode="auto">
            <a:xfrm>
              <a:off x="6037264" y="2002387"/>
              <a:ext cx="45719" cy="45719"/>
            </a:xfrm>
            <a:custGeom>
              <a:avLst/>
              <a:gdLst>
                <a:gd name="T0" fmla="*/ 53 w 77"/>
                <a:gd name="T1" fmla="*/ 3 h 72"/>
                <a:gd name="T2" fmla="*/ 46 w 77"/>
                <a:gd name="T3" fmla="*/ 0 h 72"/>
                <a:gd name="T4" fmla="*/ 38 w 77"/>
                <a:gd name="T5" fmla="*/ 0 h 72"/>
                <a:gd name="T6" fmla="*/ 24 w 77"/>
                <a:gd name="T7" fmla="*/ 2 h 72"/>
                <a:gd name="T8" fmla="*/ 11 w 77"/>
                <a:gd name="T9" fmla="*/ 9 h 72"/>
                <a:gd name="T10" fmla="*/ 2 w 77"/>
                <a:gd name="T11" fmla="*/ 21 h 72"/>
                <a:gd name="T12" fmla="*/ 1 w 77"/>
                <a:gd name="T13" fmla="*/ 28 h 72"/>
                <a:gd name="T14" fmla="*/ 0 w 77"/>
                <a:gd name="T15" fmla="*/ 34 h 72"/>
                <a:gd name="T16" fmla="*/ 4 w 77"/>
                <a:gd name="T17" fmla="*/ 48 h 72"/>
                <a:gd name="T18" fmla="*/ 12 w 77"/>
                <a:gd name="T19" fmla="*/ 59 h 72"/>
                <a:gd name="T20" fmla="*/ 24 w 77"/>
                <a:gd name="T21" fmla="*/ 68 h 72"/>
                <a:gd name="T22" fmla="*/ 31 w 77"/>
                <a:gd name="T23" fmla="*/ 71 h 72"/>
                <a:gd name="T24" fmla="*/ 40 w 77"/>
                <a:gd name="T25" fmla="*/ 72 h 72"/>
                <a:gd name="T26" fmla="*/ 54 w 77"/>
                <a:gd name="T27" fmla="*/ 70 h 72"/>
                <a:gd name="T28" fmla="*/ 66 w 77"/>
                <a:gd name="T29" fmla="*/ 62 h 72"/>
                <a:gd name="T30" fmla="*/ 74 w 77"/>
                <a:gd name="T31" fmla="*/ 51 h 72"/>
                <a:gd name="T32" fmla="*/ 76 w 77"/>
                <a:gd name="T33" fmla="*/ 44 h 72"/>
                <a:gd name="T34" fmla="*/ 77 w 77"/>
                <a:gd name="T35" fmla="*/ 38 h 72"/>
                <a:gd name="T36" fmla="*/ 73 w 77"/>
                <a:gd name="T37" fmla="*/ 23 h 72"/>
                <a:gd name="T38" fmla="*/ 66 w 77"/>
                <a:gd name="T39" fmla="*/ 12 h 72"/>
                <a:gd name="T40" fmla="*/ 53 w 77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2">
                  <a:moveTo>
                    <a:pt x="53" y="3"/>
                  </a:moveTo>
                  <a:lnTo>
                    <a:pt x="46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12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40" y="72"/>
                  </a:lnTo>
                  <a:lnTo>
                    <a:pt x="54" y="70"/>
                  </a:lnTo>
                  <a:lnTo>
                    <a:pt x="66" y="62"/>
                  </a:lnTo>
                  <a:lnTo>
                    <a:pt x="74" y="51"/>
                  </a:lnTo>
                  <a:lnTo>
                    <a:pt x="76" y="44"/>
                  </a:lnTo>
                  <a:lnTo>
                    <a:pt x="77" y="38"/>
                  </a:lnTo>
                  <a:lnTo>
                    <a:pt x="73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3" name="Freeform 151"/>
            <p:cNvSpPr>
              <a:spLocks/>
            </p:cNvSpPr>
            <p:nvPr/>
          </p:nvSpPr>
          <p:spPr bwMode="auto">
            <a:xfrm>
              <a:off x="5743574" y="1972226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2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5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4" name="Freeform 152"/>
            <p:cNvSpPr>
              <a:spLocks/>
            </p:cNvSpPr>
            <p:nvPr/>
          </p:nvSpPr>
          <p:spPr bwMode="auto">
            <a:xfrm>
              <a:off x="6189664" y="2103987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8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4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5" name="Rectangle 153"/>
            <p:cNvSpPr>
              <a:spLocks noChangeArrowheads="1"/>
            </p:cNvSpPr>
            <p:nvPr/>
          </p:nvSpPr>
          <p:spPr bwMode="auto">
            <a:xfrm>
              <a:off x="6615113" y="3231482"/>
              <a:ext cx="830262" cy="24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6" name="Freeform 154"/>
            <p:cNvSpPr>
              <a:spLocks/>
            </p:cNvSpPr>
            <p:nvPr/>
          </p:nvSpPr>
          <p:spPr bwMode="auto">
            <a:xfrm>
              <a:off x="5834062" y="2484988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7" name="Freeform 155"/>
            <p:cNvSpPr>
              <a:spLocks/>
            </p:cNvSpPr>
            <p:nvPr/>
          </p:nvSpPr>
          <p:spPr bwMode="auto">
            <a:xfrm>
              <a:off x="6421437" y="186110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8" name="Freeform 156"/>
            <p:cNvSpPr>
              <a:spLocks/>
            </p:cNvSpPr>
            <p:nvPr/>
          </p:nvSpPr>
          <p:spPr bwMode="auto">
            <a:xfrm>
              <a:off x="6634164" y="1711876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60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4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4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49" name="Freeform 157"/>
            <p:cNvSpPr>
              <a:spLocks/>
            </p:cNvSpPr>
            <p:nvPr/>
          </p:nvSpPr>
          <p:spPr bwMode="auto">
            <a:xfrm>
              <a:off x="6837364" y="185157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0" name="Freeform 158"/>
            <p:cNvSpPr>
              <a:spLocks/>
            </p:cNvSpPr>
            <p:nvPr/>
          </p:nvSpPr>
          <p:spPr bwMode="auto">
            <a:xfrm>
              <a:off x="6735764" y="2000801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1 h 71"/>
                <a:gd name="T12" fmla="*/ 2 w 77"/>
                <a:gd name="T13" fmla="*/ 28 h 71"/>
                <a:gd name="T14" fmla="*/ 0 w 77"/>
                <a:gd name="T15" fmla="*/ 34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3 w 77"/>
                <a:gd name="T27" fmla="*/ 70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4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1" name="Freeform 159"/>
            <p:cNvSpPr>
              <a:spLocks/>
            </p:cNvSpPr>
            <p:nvPr/>
          </p:nvSpPr>
          <p:spPr bwMode="auto">
            <a:xfrm>
              <a:off x="6523039" y="178648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2" name="Freeform 160"/>
            <p:cNvSpPr>
              <a:spLocks/>
            </p:cNvSpPr>
            <p:nvPr/>
          </p:nvSpPr>
          <p:spPr bwMode="auto">
            <a:xfrm>
              <a:off x="6543676" y="1880150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1 h 71"/>
                <a:gd name="T12" fmla="*/ 2 w 77"/>
                <a:gd name="T13" fmla="*/ 28 h 71"/>
                <a:gd name="T14" fmla="*/ 0 w 77"/>
                <a:gd name="T15" fmla="*/ 34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70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4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3" name="Freeform 161"/>
            <p:cNvSpPr>
              <a:spLocks/>
            </p:cNvSpPr>
            <p:nvPr/>
          </p:nvSpPr>
          <p:spPr bwMode="auto">
            <a:xfrm>
              <a:off x="6694487" y="182300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4 w 61"/>
                <a:gd name="T3" fmla="*/ 0 h 67"/>
                <a:gd name="T4" fmla="*/ 22 w 61"/>
                <a:gd name="T5" fmla="*/ 3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8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7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4" name="Freeform 162"/>
            <p:cNvSpPr>
              <a:spLocks/>
            </p:cNvSpPr>
            <p:nvPr/>
          </p:nvSpPr>
          <p:spPr bwMode="auto">
            <a:xfrm>
              <a:off x="6603999" y="1945237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5 w 60"/>
                <a:gd name="T17" fmla="*/ 66 h 67"/>
                <a:gd name="T18" fmla="*/ 27 w 60"/>
                <a:gd name="T19" fmla="*/ 67 h 67"/>
                <a:gd name="T20" fmla="*/ 38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7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5" name="Freeform 163"/>
            <p:cNvSpPr>
              <a:spLocks/>
            </p:cNvSpPr>
            <p:nvPr/>
          </p:nvSpPr>
          <p:spPr bwMode="auto">
            <a:xfrm>
              <a:off x="6784974" y="1721401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6" name="Freeform 164"/>
            <p:cNvSpPr>
              <a:spLocks/>
            </p:cNvSpPr>
            <p:nvPr/>
          </p:nvSpPr>
          <p:spPr bwMode="auto">
            <a:xfrm>
              <a:off x="6958014" y="20484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7" name="Freeform 165"/>
            <p:cNvSpPr>
              <a:spLocks/>
            </p:cNvSpPr>
            <p:nvPr/>
          </p:nvSpPr>
          <p:spPr bwMode="auto">
            <a:xfrm>
              <a:off x="6654801" y="2029376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4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8" name="Freeform 166"/>
            <p:cNvSpPr>
              <a:spLocks/>
            </p:cNvSpPr>
            <p:nvPr/>
          </p:nvSpPr>
          <p:spPr bwMode="auto">
            <a:xfrm>
              <a:off x="6867526" y="1973812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59" name="Freeform 167"/>
            <p:cNvSpPr>
              <a:spLocks/>
            </p:cNvSpPr>
            <p:nvPr/>
          </p:nvSpPr>
          <p:spPr bwMode="auto">
            <a:xfrm>
              <a:off x="6532564" y="2002387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1 h 72"/>
                <a:gd name="T12" fmla="*/ 2 w 78"/>
                <a:gd name="T13" fmla="*/ 28 h 72"/>
                <a:gd name="T14" fmla="*/ 0 w 78"/>
                <a:gd name="T15" fmla="*/ 34 h 72"/>
                <a:gd name="T16" fmla="*/ 4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0 w 78"/>
                <a:gd name="T25" fmla="*/ 72 h 72"/>
                <a:gd name="T26" fmla="*/ 55 w 78"/>
                <a:gd name="T27" fmla="*/ 70 h 72"/>
                <a:gd name="T28" fmla="*/ 66 w 78"/>
                <a:gd name="T29" fmla="*/ 62 h 72"/>
                <a:gd name="T30" fmla="*/ 75 w 78"/>
                <a:gd name="T31" fmla="*/ 51 h 72"/>
                <a:gd name="T32" fmla="*/ 76 w 78"/>
                <a:gd name="T33" fmla="*/ 44 h 72"/>
                <a:gd name="T34" fmla="*/ 78 w 78"/>
                <a:gd name="T35" fmla="*/ 38 h 72"/>
                <a:gd name="T36" fmla="*/ 74 w 78"/>
                <a:gd name="T37" fmla="*/ 23 h 72"/>
                <a:gd name="T38" fmla="*/ 66 w 78"/>
                <a:gd name="T39" fmla="*/ 12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0" y="72"/>
                  </a:lnTo>
                  <a:lnTo>
                    <a:pt x="55" y="70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4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0" name="Freeform 168"/>
            <p:cNvSpPr>
              <a:spLocks/>
            </p:cNvSpPr>
            <p:nvPr/>
          </p:nvSpPr>
          <p:spPr bwMode="auto">
            <a:xfrm>
              <a:off x="6451601" y="196428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1" name="Freeform 169"/>
            <p:cNvSpPr>
              <a:spLocks/>
            </p:cNvSpPr>
            <p:nvPr/>
          </p:nvSpPr>
          <p:spPr bwMode="auto">
            <a:xfrm>
              <a:off x="6511924" y="1702351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2" name="Freeform 170"/>
            <p:cNvSpPr>
              <a:spLocks/>
            </p:cNvSpPr>
            <p:nvPr/>
          </p:nvSpPr>
          <p:spPr bwMode="auto">
            <a:xfrm>
              <a:off x="6896099" y="1767437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3" name="Freeform 171"/>
            <p:cNvSpPr>
              <a:spLocks/>
            </p:cNvSpPr>
            <p:nvPr/>
          </p:nvSpPr>
          <p:spPr bwMode="auto">
            <a:xfrm>
              <a:off x="6330949" y="2270676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2 w 60"/>
                <a:gd name="T5" fmla="*/ 3 h 68"/>
                <a:gd name="T6" fmla="*/ 12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4" name="Freeform 172"/>
            <p:cNvSpPr>
              <a:spLocks/>
            </p:cNvSpPr>
            <p:nvPr/>
          </p:nvSpPr>
          <p:spPr bwMode="auto">
            <a:xfrm>
              <a:off x="6523039" y="2411962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9 h 70"/>
                <a:gd name="T10" fmla="*/ 6 w 77"/>
                <a:gd name="T11" fmla="*/ 14 h 70"/>
                <a:gd name="T12" fmla="*/ 3 w 77"/>
                <a:gd name="T13" fmla="*/ 20 h 70"/>
                <a:gd name="T14" fmla="*/ 2 w 77"/>
                <a:gd name="T15" fmla="*/ 27 h 70"/>
                <a:gd name="T16" fmla="*/ 0 w 77"/>
                <a:gd name="T17" fmla="*/ 33 h 70"/>
                <a:gd name="T18" fmla="*/ 5 w 77"/>
                <a:gd name="T19" fmla="*/ 46 h 70"/>
                <a:gd name="T20" fmla="*/ 13 w 77"/>
                <a:gd name="T21" fmla="*/ 58 h 70"/>
                <a:gd name="T22" fmla="*/ 25 w 77"/>
                <a:gd name="T23" fmla="*/ 66 h 70"/>
                <a:gd name="T24" fmla="*/ 32 w 77"/>
                <a:gd name="T25" fmla="*/ 69 h 70"/>
                <a:gd name="T26" fmla="*/ 39 w 77"/>
                <a:gd name="T27" fmla="*/ 70 h 70"/>
                <a:gd name="T28" fmla="*/ 54 w 77"/>
                <a:gd name="T29" fmla="*/ 68 h 70"/>
                <a:gd name="T30" fmla="*/ 65 w 77"/>
                <a:gd name="T31" fmla="*/ 60 h 70"/>
                <a:gd name="T32" fmla="*/ 71 w 77"/>
                <a:gd name="T33" fmla="*/ 56 h 70"/>
                <a:gd name="T34" fmla="*/ 74 w 77"/>
                <a:gd name="T35" fmla="*/ 49 h 70"/>
                <a:gd name="T36" fmla="*/ 75 w 77"/>
                <a:gd name="T37" fmla="*/ 42 h 70"/>
                <a:gd name="T38" fmla="*/ 77 w 77"/>
                <a:gd name="T39" fmla="*/ 36 h 70"/>
                <a:gd name="T40" fmla="*/ 72 w 77"/>
                <a:gd name="T41" fmla="*/ 23 h 70"/>
                <a:gd name="T42" fmla="*/ 65 w 77"/>
                <a:gd name="T43" fmla="*/ 11 h 70"/>
                <a:gd name="T44" fmla="*/ 52 w 77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6"/>
                  </a:lnTo>
                  <a:lnTo>
                    <a:pt x="13" y="58"/>
                  </a:lnTo>
                  <a:lnTo>
                    <a:pt x="25" y="66"/>
                  </a:lnTo>
                  <a:lnTo>
                    <a:pt x="32" y="69"/>
                  </a:lnTo>
                  <a:lnTo>
                    <a:pt x="39" y="70"/>
                  </a:lnTo>
                  <a:lnTo>
                    <a:pt x="54" y="68"/>
                  </a:lnTo>
                  <a:lnTo>
                    <a:pt x="65" y="60"/>
                  </a:lnTo>
                  <a:lnTo>
                    <a:pt x="71" y="56"/>
                  </a:lnTo>
                  <a:lnTo>
                    <a:pt x="74" y="49"/>
                  </a:lnTo>
                  <a:lnTo>
                    <a:pt x="75" y="42"/>
                  </a:lnTo>
                  <a:lnTo>
                    <a:pt x="77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5" name="Freeform 173"/>
            <p:cNvSpPr>
              <a:spLocks/>
            </p:cNvSpPr>
            <p:nvPr/>
          </p:nvSpPr>
          <p:spPr bwMode="auto">
            <a:xfrm>
              <a:off x="6432551" y="2559601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5 w 59"/>
                <a:gd name="T17" fmla="*/ 67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1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1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6" name="Freeform 174"/>
            <p:cNvSpPr>
              <a:spLocks/>
            </p:cNvSpPr>
            <p:nvPr/>
          </p:nvSpPr>
          <p:spPr bwMode="auto">
            <a:xfrm>
              <a:off x="6219826" y="2345288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4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60 h 68"/>
                <a:gd name="T16" fmla="*/ 16 w 59"/>
                <a:gd name="T17" fmla="*/ 67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7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7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7" name="Freeform 175"/>
            <p:cNvSpPr>
              <a:spLocks/>
            </p:cNvSpPr>
            <p:nvPr/>
          </p:nvSpPr>
          <p:spPr bwMode="auto">
            <a:xfrm>
              <a:off x="6229351" y="243895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8" name="Freeform 176"/>
            <p:cNvSpPr>
              <a:spLocks/>
            </p:cNvSpPr>
            <p:nvPr/>
          </p:nvSpPr>
          <p:spPr bwMode="auto">
            <a:xfrm>
              <a:off x="6381749" y="238338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4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69" name="Freeform 177"/>
            <p:cNvSpPr>
              <a:spLocks/>
            </p:cNvSpPr>
            <p:nvPr/>
          </p:nvSpPr>
          <p:spPr bwMode="auto">
            <a:xfrm>
              <a:off x="6291264" y="250562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0" name="Freeform 178"/>
            <p:cNvSpPr>
              <a:spLocks/>
            </p:cNvSpPr>
            <p:nvPr/>
          </p:nvSpPr>
          <p:spPr bwMode="auto">
            <a:xfrm>
              <a:off x="6472239" y="2281787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1" name="Freeform 179"/>
            <p:cNvSpPr>
              <a:spLocks/>
            </p:cNvSpPr>
            <p:nvPr/>
          </p:nvSpPr>
          <p:spPr bwMode="auto">
            <a:xfrm>
              <a:off x="6643689" y="2607226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2" name="Freeform 180"/>
            <p:cNvSpPr>
              <a:spLocks/>
            </p:cNvSpPr>
            <p:nvPr/>
          </p:nvSpPr>
          <p:spPr bwMode="auto">
            <a:xfrm>
              <a:off x="6340476" y="258976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3" name="Freeform 181"/>
            <p:cNvSpPr>
              <a:spLocks/>
            </p:cNvSpPr>
            <p:nvPr/>
          </p:nvSpPr>
          <p:spPr bwMode="auto">
            <a:xfrm>
              <a:off x="6553201" y="253420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7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1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4" name="Freeform 182"/>
            <p:cNvSpPr>
              <a:spLocks/>
            </p:cNvSpPr>
            <p:nvPr/>
          </p:nvSpPr>
          <p:spPr bwMode="auto">
            <a:xfrm>
              <a:off x="6229349" y="255960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60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60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5" name="Freeform 183"/>
            <p:cNvSpPr>
              <a:spLocks/>
            </p:cNvSpPr>
            <p:nvPr/>
          </p:nvSpPr>
          <p:spPr bwMode="auto">
            <a:xfrm>
              <a:off x="6138864" y="25230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6" name="Freeform 184"/>
            <p:cNvSpPr>
              <a:spLocks/>
            </p:cNvSpPr>
            <p:nvPr/>
          </p:nvSpPr>
          <p:spPr bwMode="auto">
            <a:xfrm>
              <a:off x="6199187" y="2262737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7" name="Freeform 185"/>
            <p:cNvSpPr>
              <a:spLocks/>
            </p:cNvSpPr>
            <p:nvPr/>
          </p:nvSpPr>
          <p:spPr bwMode="auto">
            <a:xfrm>
              <a:off x="6584949" y="2327825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4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8" name="Freeform 186"/>
            <p:cNvSpPr>
              <a:spLocks/>
            </p:cNvSpPr>
            <p:nvPr/>
          </p:nvSpPr>
          <p:spPr bwMode="auto">
            <a:xfrm>
              <a:off x="6805612" y="2243687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79" name="Freeform 187"/>
            <p:cNvSpPr>
              <a:spLocks/>
            </p:cNvSpPr>
            <p:nvPr/>
          </p:nvSpPr>
          <p:spPr bwMode="auto">
            <a:xfrm>
              <a:off x="7008812" y="2383387"/>
              <a:ext cx="45719" cy="45719"/>
            </a:xfrm>
            <a:custGeom>
              <a:avLst/>
              <a:gdLst>
                <a:gd name="T0" fmla="*/ 43 w 59"/>
                <a:gd name="T1" fmla="*/ 1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0" name="Freeform 188"/>
            <p:cNvSpPr>
              <a:spLocks/>
            </p:cNvSpPr>
            <p:nvPr/>
          </p:nvSpPr>
          <p:spPr bwMode="auto">
            <a:xfrm>
              <a:off x="6907212" y="2532612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1" name="Freeform 189"/>
            <p:cNvSpPr>
              <a:spLocks/>
            </p:cNvSpPr>
            <p:nvPr/>
          </p:nvSpPr>
          <p:spPr bwMode="auto">
            <a:xfrm>
              <a:off x="6694487" y="231830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2" name="Freeform 190"/>
            <p:cNvSpPr>
              <a:spLocks/>
            </p:cNvSpPr>
            <p:nvPr/>
          </p:nvSpPr>
          <p:spPr bwMode="auto">
            <a:xfrm>
              <a:off x="6715124" y="2410376"/>
              <a:ext cx="45719" cy="45719"/>
            </a:xfrm>
            <a:custGeom>
              <a:avLst/>
              <a:gdLst>
                <a:gd name="T0" fmla="*/ 43 w 60"/>
                <a:gd name="T1" fmla="*/ 2 h 67"/>
                <a:gd name="T2" fmla="*/ 32 w 60"/>
                <a:gd name="T3" fmla="*/ 0 h 67"/>
                <a:gd name="T4" fmla="*/ 21 w 60"/>
                <a:gd name="T5" fmla="*/ 3 h 67"/>
                <a:gd name="T6" fmla="*/ 11 w 60"/>
                <a:gd name="T7" fmla="*/ 10 h 67"/>
                <a:gd name="T8" fmla="*/ 4 w 60"/>
                <a:gd name="T9" fmla="*/ 22 h 67"/>
                <a:gd name="T10" fmla="*/ 0 w 60"/>
                <a:gd name="T11" fmla="*/ 35 h 67"/>
                <a:gd name="T12" fmla="*/ 1 w 60"/>
                <a:gd name="T13" fmla="*/ 48 h 67"/>
                <a:gd name="T14" fmla="*/ 7 w 60"/>
                <a:gd name="T15" fmla="*/ 58 h 67"/>
                <a:gd name="T16" fmla="*/ 17 w 60"/>
                <a:gd name="T17" fmla="*/ 65 h 67"/>
                <a:gd name="T18" fmla="*/ 29 w 60"/>
                <a:gd name="T19" fmla="*/ 67 h 67"/>
                <a:gd name="T20" fmla="*/ 39 w 60"/>
                <a:gd name="T21" fmla="*/ 64 h 67"/>
                <a:gd name="T22" fmla="*/ 49 w 60"/>
                <a:gd name="T23" fmla="*/ 57 h 67"/>
                <a:gd name="T24" fmla="*/ 56 w 60"/>
                <a:gd name="T25" fmla="*/ 45 h 67"/>
                <a:gd name="T26" fmla="*/ 60 w 60"/>
                <a:gd name="T27" fmla="*/ 32 h 67"/>
                <a:gd name="T28" fmla="*/ 59 w 60"/>
                <a:gd name="T29" fmla="*/ 19 h 67"/>
                <a:gd name="T30" fmla="*/ 53 w 60"/>
                <a:gd name="T31" fmla="*/ 9 h 67"/>
                <a:gd name="T32" fmla="*/ 43 w 60"/>
                <a:gd name="T3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3" y="2"/>
                  </a:moveTo>
                  <a:lnTo>
                    <a:pt x="32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7"/>
                  </a:lnTo>
                  <a:lnTo>
                    <a:pt x="39" y="64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3" name="Freeform 191"/>
            <p:cNvSpPr>
              <a:spLocks/>
            </p:cNvSpPr>
            <p:nvPr/>
          </p:nvSpPr>
          <p:spPr bwMode="auto">
            <a:xfrm>
              <a:off x="6856414" y="2356400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3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4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4" name="Freeform 192"/>
            <p:cNvSpPr>
              <a:spLocks/>
            </p:cNvSpPr>
            <p:nvPr/>
          </p:nvSpPr>
          <p:spPr bwMode="auto">
            <a:xfrm>
              <a:off x="6765926" y="247705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5" name="Freeform 193"/>
            <p:cNvSpPr>
              <a:spLocks/>
            </p:cNvSpPr>
            <p:nvPr/>
          </p:nvSpPr>
          <p:spPr bwMode="auto">
            <a:xfrm>
              <a:off x="6948489" y="225321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6 w 76"/>
                <a:gd name="T11" fmla="*/ 15 h 71"/>
                <a:gd name="T12" fmla="*/ 3 w 76"/>
                <a:gd name="T13" fmla="*/ 20 h 71"/>
                <a:gd name="T14" fmla="*/ 1 w 76"/>
                <a:gd name="T15" fmla="*/ 28 h 71"/>
                <a:gd name="T16" fmla="*/ 0 w 76"/>
                <a:gd name="T17" fmla="*/ 33 h 71"/>
                <a:gd name="T18" fmla="*/ 4 w 76"/>
                <a:gd name="T19" fmla="*/ 46 h 71"/>
                <a:gd name="T20" fmla="*/ 13 w 76"/>
                <a:gd name="T21" fmla="*/ 58 h 71"/>
                <a:gd name="T22" fmla="*/ 24 w 76"/>
                <a:gd name="T23" fmla="*/ 67 h 71"/>
                <a:gd name="T24" fmla="*/ 32 w 76"/>
                <a:gd name="T25" fmla="*/ 69 h 71"/>
                <a:gd name="T26" fmla="*/ 39 w 76"/>
                <a:gd name="T27" fmla="*/ 71 h 71"/>
                <a:gd name="T28" fmla="*/ 53 w 76"/>
                <a:gd name="T29" fmla="*/ 68 h 71"/>
                <a:gd name="T30" fmla="*/ 65 w 76"/>
                <a:gd name="T31" fmla="*/ 61 h 71"/>
                <a:gd name="T32" fmla="*/ 71 w 76"/>
                <a:gd name="T33" fmla="*/ 56 h 71"/>
                <a:gd name="T34" fmla="*/ 73 w 76"/>
                <a:gd name="T35" fmla="*/ 49 h 71"/>
                <a:gd name="T36" fmla="*/ 75 w 76"/>
                <a:gd name="T37" fmla="*/ 42 h 71"/>
                <a:gd name="T38" fmla="*/ 76 w 76"/>
                <a:gd name="T39" fmla="*/ 36 h 71"/>
                <a:gd name="T40" fmla="*/ 72 w 76"/>
                <a:gd name="T41" fmla="*/ 23 h 71"/>
                <a:gd name="T42" fmla="*/ 65 w 76"/>
                <a:gd name="T43" fmla="*/ 12 h 71"/>
                <a:gd name="T44" fmla="*/ 52 w 76"/>
                <a:gd name="T4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4" y="67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53" y="68"/>
                  </a:lnTo>
                  <a:lnTo>
                    <a:pt x="65" y="61"/>
                  </a:lnTo>
                  <a:lnTo>
                    <a:pt x="71" y="56"/>
                  </a:lnTo>
                  <a:lnTo>
                    <a:pt x="73" y="49"/>
                  </a:lnTo>
                  <a:lnTo>
                    <a:pt x="75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6" name="Freeform 194"/>
            <p:cNvSpPr>
              <a:spLocks/>
            </p:cNvSpPr>
            <p:nvPr/>
          </p:nvSpPr>
          <p:spPr bwMode="auto">
            <a:xfrm>
              <a:off x="7119939" y="258023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4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7" name="Freeform 195"/>
            <p:cNvSpPr>
              <a:spLocks/>
            </p:cNvSpPr>
            <p:nvPr/>
          </p:nvSpPr>
          <p:spPr bwMode="auto">
            <a:xfrm>
              <a:off x="6816724" y="256118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8" name="Freeform 196"/>
            <p:cNvSpPr>
              <a:spLocks/>
            </p:cNvSpPr>
            <p:nvPr/>
          </p:nvSpPr>
          <p:spPr bwMode="auto">
            <a:xfrm>
              <a:off x="7029449" y="250562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89" name="Freeform 197"/>
            <p:cNvSpPr>
              <a:spLocks/>
            </p:cNvSpPr>
            <p:nvPr/>
          </p:nvSpPr>
          <p:spPr bwMode="auto">
            <a:xfrm>
              <a:off x="6704014" y="2532612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0" name="Freeform 198"/>
            <p:cNvSpPr>
              <a:spLocks/>
            </p:cNvSpPr>
            <p:nvPr/>
          </p:nvSpPr>
          <p:spPr bwMode="auto">
            <a:xfrm>
              <a:off x="6623049" y="2496101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1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4 h 68"/>
                <a:gd name="T26" fmla="*/ 61 w 61"/>
                <a:gd name="T27" fmla="*/ 31 h 68"/>
                <a:gd name="T28" fmla="*/ 60 w 61"/>
                <a:gd name="T29" fmla="*/ 19 h 68"/>
                <a:gd name="T30" fmla="*/ 54 w 61"/>
                <a:gd name="T31" fmla="*/ 8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4"/>
                  </a:lnTo>
                  <a:lnTo>
                    <a:pt x="61" y="31"/>
                  </a:lnTo>
                  <a:lnTo>
                    <a:pt x="60" y="19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1" name="Freeform 199"/>
            <p:cNvSpPr>
              <a:spLocks/>
            </p:cNvSpPr>
            <p:nvPr/>
          </p:nvSpPr>
          <p:spPr bwMode="auto">
            <a:xfrm>
              <a:off x="6675439" y="223416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2" name="Freeform 200"/>
            <p:cNvSpPr>
              <a:spLocks/>
            </p:cNvSpPr>
            <p:nvPr/>
          </p:nvSpPr>
          <p:spPr bwMode="auto">
            <a:xfrm>
              <a:off x="7059614" y="2300837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3" name="Freeform 201"/>
            <p:cNvSpPr>
              <a:spLocks/>
            </p:cNvSpPr>
            <p:nvPr/>
          </p:nvSpPr>
          <p:spPr bwMode="auto">
            <a:xfrm>
              <a:off x="6035674" y="1748388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4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60 h 68"/>
                <a:gd name="T16" fmla="*/ 16 w 61"/>
                <a:gd name="T17" fmla="*/ 67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4" name="Freeform 202"/>
            <p:cNvSpPr>
              <a:spLocks/>
            </p:cNvSpPr>
            <p:nvPr/>
          </p:nvSpPr>
          <p:spPr bwMode="auto">
            <a:xfrm>
              <a:off x="6229351" y="188967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5" name="Freeform 203"/>
            <p:cNvSpPr>
              <a:spLocks/>
            </p:cNvSpPr>
            <p:nvPr/>
          </p:nvSpPr>
          <p:spPr bwMode="auto">
            <a:xfrm>
              <a:off x="6137274" y="2037313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5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5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6" name="Freeform 204"/>
            <p:cNvSpPr>
              <a:spLocks/>
            </p:cNvSpPr>
            <p:nvPr/>
          </p:nvSpPr>
          <p:spPr bwMode="auto">
            <a:xfrm>
              <a:off x="5926137" y="1823001"/>
              <a:ext cx="45719" cy="45719"/>
            </a:xfrm>
            <a:custGeom>
              <a:avLst/>
              <a:gdLst>
                <a:gd name="T0" fmla="*/ 43 w 59"/>
                <a:gd name="T1" fmla="*/ 1 h 67"/>
                <a:gd name="T2" fmla="*/ 32 w 59"/>
                <a:gd name="T3" fmla="*/ 0 h 67"/>
                <a:gd name="T4" fmla="*/ 22 w 59"/>
                <a:gd name="T5" fmla="*/ 3 h 67"/>
                <a:gd name="T6" fmla="*/ 12 w 59"/>
                <a:gd name="T7" fmla="*/ 11 h 67"/>
                <a:gd name="T8" fmla="*/ 5 w 59"/>
                <a:gd name="T9" fmla="*/ 23 h 67"/>
                <a:gd name="T10" fmla="*/ 0 w 59"/>
                <a:gd name="T11" fmla="*/ 36 h 67"/>
                <a:gd name="T12" fmla="*/ 2 w 59"/>
                <a:gd name="T13" fmla="*/ 49 h 67"/>
                <a:gd name="T14" fmla="*/ 7 w 59"/>
                <a:gd name="T15" fmla="*/ 59 h 67"/>
                <a:gd name="T16" fmla="*/ 16 w 59"/>
                <a:gd name="T17" fmla="*/ 66 h 67"/>
                <a:gd name="T18" fmla="*/ 28 w 59"/>
                <a:gd name="T19" fmla="*/ 67 h 67"/>
                <a:gd name="T20" fmla="*/ 38 w 59"/>
                <a:gd name="T21" fmla="*/ 64 h 67"/>
                <a:gd name="T22" fmla="*/ 48 w 59"/>
                <a:gd name="T23" fmla="*/ 56 h 67"/>
                <a:gd name="T24" fmla="*/ 55 w 59"/>
                <a:gd name="T25" fmla="*/ 44 h 67"/>
                <a:gd name="T26" fmla="*/ 59 w 59"/>
                <a:gd name="T27" fmla="*/ 31 h 67"/>
                <a:gd name="T28" fmla="*/ 58 w 59"/>
                <a:gd name="T29" fmla="*/ 18 h 67"/>
                <a:gd name="T30" fmla="*/ 52 w 59"/>
                <a:gd name="T31" fmla="*/ 8 h 67"/>
                <a:gd name="T32" fmla="*/ 43 w 59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7">
                  <a:moveTo>
                    <a:pt x="43" y="1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8" y="64"/>
                  </a:lnTo>
                  <a:lnTo>
                    <a:pt x="48" y="56"/>
                  </a:lnTo>
                  <a:lnTo>
                    <a:pt x="55" y="44"/>
                  </a:lnTo>
                  <a:lnTo>
                    <a:pt x="59" y="31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7" name="Freeform 205"/>
            <p:cNvSpPr>
              <a:spLocks/>
            </p:cNvSpPr>
            <p:nvPr/>
          </p:nvSpPr>
          <p:spPr bwMode="auto">
            <a:xfrm>
              <a:off x="5935664" y="1918250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1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7 h 71"/>
                <a:gd name="T36" fmla="*/ 74 w 77"/>
                <a:gd name="T37" fmla="*/ 23 h 71"/>
                <a:gd name="T38" fmla="*/ 65 w 77"/>
                <a:gd name="T39" fmla="*/ 11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8" name="Freeform 206"/>
            <p:cNvSpPr>
              <a:spLocks/>
            </p:cNvSpPr>
            <p:nvPr/>
          </p:nvSpPr>
          <p:spPr bwMode="auto">
            <a:xfrm>
              <a:off x="6088064" y="186110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799" name="Freeform 207"/>
            <p:cNvSpPr>
              <a:spLocks/>
            </p:cNvSpPr>
            <p:nvPr/>
          </p:nvSpPr>
          <p:spPr bwMode="auto">
            <a:xfrm>
              <a:off x="5995989" y="198333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9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3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0" name="Freeform 208"/>
            <p:cNvSpPr>
              <a:spLocks/>
            </p:cNvSpPr>
            <p:nvPr/>
          </p:nvSpPr>
          <p:spPr bwMode="auto">
            <a:xfrm>
              <a:off x="6178551" y="1759500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8 h 72"/>
                <a:gd name="T14" fmla="*/ 0 w 78"/>
                <a:gd name="T15" fmla="*/ 33 h 72"/>
                <a:gd name="T16" fmla="*/ 5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1 h 72"/>
                <a:gd name="T32" fmla="*/ 77 w 78"/>
                <a:gd name="T33" fmla="*/ 44 h 72"/>
                <a:gd name="T34" fmla="*/ 78 w 78"/>
                <a:gd name="T35" fmla="*/ 38 h 72"/>
                <a:gd name="T36" fmla="*/ 74 w 78"/>
                <a:gd name="T37" fmla="*/ 23 h 72"/>
                <a:gd name="T38" fmla="*/ 67 w 78"/>
                <a:gd name="T39" fmla="*/ 12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1"/>
                  </a:lnTo>
                  <a:lnTo>
                    <a:pt x="77" y="44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7" y="1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1" name="Freeform 209"/>
            <p:cNvSpPr>
              <a:spLocks/>
            </p:cNvSpPr>
            <p:nvPr/>
          </p:nvSpPr>
          <p:spPr bwMode="auto">
            <a:xfrm>
              <a:off x="6351589" y="208493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2" name="Freeform 210"/>
            <p:cNvSpPr>
              <a:spLocks/>
            </p:cNvSpPr>
            <p:nvPr/>
          </p:nvSpPr>
          <p:spPr bwMode="auto">
            <a:xfrm>
              <a:off x="6048374" y="206747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3" name="Freeform 211"/>
            <p:cNvSpPr>
              <a:spLocks/>
            </p:cNvSpPr>
            <p:nvPr/>
          </p:nvSpPr>
          <p:spPr bwMode="auto">
            <a:xfrm>
              <a:off x="6261099" y="2010326"/>
              <a:ext cx="45719" cy="45719"/>
            </a:xfrm>
            <a:custGeom>
              <a:avLst/>
              <a:gdLst>
                <a:gd name="T0" fmla="*/ 51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8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4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4" name="Freeform 212"/>
            <p:cNvSpPr>
              <a:spLocks/>
            </p:cNvSpPr>
            <p:nvPr/>
          </p:nvSpPr>
          <p:spPr bwMode="auto">
            <a:xfrm>
              <a:off x="5935662" y="2037313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2 w 60"/>
                <a:gd name="T5" fmla="*/ 3 h 68"/>
                <a:gd name="T6" fmla="*/ 12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5" name="Freeform 213"/>
            <p:cNvSpPr>
              <a:spLocks/>
            </p:cNvSpPr>
            <p:nvPr/>
          </p:nvSpPr>
          <p:spPr bwMode="auto">
            <a:xfrm>
              <a:off x="5845174" y="2000801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6" name="Freeform 214"/>
            <p:cNvSpPr>
              <a:spLocks/>
            </p:cNvSpPr>
            <p:nvPr/>
          </p:nvSpPr>
          <p:spPr bwMode="auto">
            <a:xfrm>
              <a:off x="5905499" y="174045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7" name="Freeform 215"/>
            <p:cNvSpPr>
              <a:spLocks/>
            </p:cNvSpPr>
            <p:nvPr/>
          </p:nvSpPr>
          <p:spPr bwMode="auto">
            <a:xfrm>
              <a:off x="6291264" y="180553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8" name="Freeform 216"/>
            <p:cNvSpPr>
              <a:spLocks/>
            </p:cNvSpPr>
            <p:nvPr/>
          </p:nvSpPr>
          <p:spPr bwMode="auto">
            <a:xfrm>
              <a:off x="6784974" y="2410376"/>
              <a:ext cx="45719" cy="45719"/>
            </a:xfrm>
            <a:custGeom>
              <a:avLst/>
              <a:gdLst>
                <a:gd name="T0" fmla="*/ 43 w 60"/>
                <a:gd name="T1" fmla="*/ 2 h 67"/>
                <a:gd name="T2" fmla="*/ 31 w 60"/>
                <a:gd name="T3" fmla="*/ 0 h 67"/>
                <a:gd name="T4" fmla="*/ 21 w 60"/>
                <a:gd name="T5" fmla="*/ 3 h 67"/>
                <a:gd name="T6" fmla="*/ 11 w 60"/>
                <a:gd name="T7" fmla="*/ 10 h 67"/>
                <a:gd name="T8" fmla="*/ 4 w 60"/>
                <a:gd name="T9" fmla="*/ 22 h 67"/>
                <a:gd name="T10" fmla="*/ 0 w 60"/>
                <a:gd name="T11" fmla="*/ 35 h 67"/>
                <a:gd name="T12" fmla="*/ 1 w 60"/>
                <a:gd name="T13" fmla="*/ 48 h 67"/>
                <a:gd name="T14" fmla="*/ 7 w 60"/>
                <a:gd name="T15" fmla="*/ 58 h 67"/>
                <a:gd name="T16" fmla="*/ 17 w 60"/>
                <a:gd name="T17" fmla="*/ 65 h 67"/>
                <a:gd name="T18" fmla="*/ 29 w 60"/>
                <a:gd name="T19" fmla="*/ 67 h 67"/>
                <a:gd name="T20" fmla="*/ 39 w 60"/>
                <a:gd name="T21" fmla="*/ 64 h 67"/>
                <a:gd name="T22" fmla="*/ 49 w 60"/>
                <a:gd name="T23" fmla="*/ 57 h 67"/>
                <a:gd name="T24" fmla="*/ 56 w 60"/>
                <a:gd name="T25" fmla="*/ 45 h 67"/>
                <a:gd name="T26" fmla="*/ 60 w 60"/>
                <a:gd name="T27" fmla="*/ 32 h 67"/>
                <a:gd name="T28" fmla="*/ 59 w 60"/>
                <a:gd name="T29" fmla="*/ 19 h 67"/>
                <a:gd name="T30" fmla="*/ 53 w 60"/>
                <a:gd name="T31" fmla="*/ 9 h 67"/>
                <a:gd name="T32" fmla="*/ 43 w 60"/>
                <a:gd name="T3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3" y="2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58"/>
                  </a:lnTo>
                  <a:lnTo>
                    <a:pt x="17" y="65"/>
                  </a:lnTo>
                  <a:lnTo>
                    <a:pt x="29" y="67"/>
                  </a:lnTo>
                  <a:lnTo>
                    <a:pt x="39" y="64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09" name="Freeform 217"/>
            <p:cNvSpPr>
              <a:spLocks/>
            </p:cNvSpPr>
            <p:nvPr/>
          </p:nvSpPr>
          <p:spPr bwMode="auto">
            <a:xfrm>
              <a:off x="6988174" y="2551662"/>
              <a:ext cx="45719" cy="45719"/>
            </a:xfrm>
            <a:custGeom>
              <a:avLst/>
              <a:gdLst>
                <a:gd name="T0" fmla="*/ 45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0" name="Freeform 218"/>
            <p:cNvSpPr>
              <a:spLocks/>
            </p:cNvSpPr>
            <p:nvPr/>
          </p:nvSpPr>
          <p:spPr bwMode="auto">
            <a:xfrm>
              <a:off x="6886574" y="2700887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1" name="Freeform 219"/>
            <p:cNvSpPr>
              <a:spLocks/>
            </p:cNvSpPr>
            <p:nvPr/>
          </p:nvSpPr>
          <p:spPr bwMode="auto">
            <a:xfrm>
              <a:off x="6675439" y="248657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2" name="Freeform 220"/>
            <p:cNvSpPr>
              <a:spLocks/>
            </p:cNvSpPr>
            <p:nvPr/>
          </p:nvSpPr>
          <p:spPr bwMode="auto">
            <a:xfrm>
              <a:off x="6694487" y="257865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3" name="Freeform 221"/>
            <p:cNvSpPr>
              <a:spLocks/>
            </p:cNvSpPr>
            <p:nvPr/>
          </p:nvSpPr>
          <p:spPr bwMode="auto">
            <a:xfrm>
              <a:off x="6837364" y="25230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4" name="Freeform 222"/>
            <p:cNvSpPr>
              <a:spLocks/>
            </p:cNvSpPr>
            <p:nvPr/>
          </p:nvSpPr>
          <p:spPr bwMode="auto">
            <a:xfrm>
              <a:off x="6745289" y="26453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5" name="Freeform 223"/>
            <p:cNvSpPr>
              <a:spLocks/>
            </p:cNvSpPr>
            <p:nvPr/>
          </p:nvSpPr>
          <p:spPr bwMode="auto">
            <a:xfrm>
              <a:off x="6927849" y="24214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6" name="Freeform 224"/>
            <p:cNvSpPr>
              <a:spLocks/>
            </p:cNvSpPr>
            <p:nvPr/>
          </p:nvSpPr>
          <p:spPr bwMode="auto">
            <a:xfrm>
              <a:off x="7108824" y="2746926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7" name="Freeform 225"/>
            <p:cNvSpPr>
              <a:spLocks/>
            </p:cNvSpPr>
            <p:nvPr/>
          </p:nvSpPr>
          <p:spPr bwMode="auto">
            <a:xfrm>
              <a:off x="6805612" y="2727876"/>
              <a:ext cx="45719" cy="45719"/>
            </a:xfrm>
            <a:custGeom>
              <a:avLst/>
              <a:gdLst>
                <a:gd name="T0" fmla="*/ 43 w 60"/>
                <a:gd name="T1" fmla="*/ 1 h 66"/>
                <a:gd name="T2" fmla="*/ 31 w 60"/>
                <a:gd name="T3" fmla="*/ 0 h 66"/>
                <a:gd name="T4" fmla="*/ 21 w 60"/>
                <a:gd name="T5" fmla="*/ 3 h 66"/>
                <a:gd name="T6" fmla="*/ 11 w 60"/>
                <a:gd name="T7" fmla="*/ 10 h 66"/>
                <a:gd name="T8" fmla="*/ 4 w 60"/>
                <a:gd name="T9" fmla="*/ 21 h 66"/>
                <a:gd name="T10" fmla="*/ 0 w 60"/>
                <a:gd name="T11" fmla="*/ 34 h 66"/>
                <a:gd name="T12" fmla="*/ 1 w 60"/>
                <a:gd name="T13" fmla="*/ 47 h 66"/>
                <a:gd name="T14" fmla="*/ 7 w 60"/>
                <a:gd name="T15" fmla="*/ 57 h 66"/>
                <a:gd name="T16" fmla="*/ 17 w 60"/>
                <a:gd name="T17" fmla="*/ 64 h 66"/>
                <a:gd name="T18" fmla="*/ 28 w 60"/>
                <a:gd name="T19" fmla="*/ 66 h 66"/>
                <a:gd name="T20" fmla="*/ 39 w 60"/>
                <a:gd name="T21" fmla="*/ 63 h 66"/>
                <a:gd name="T22" fmla="*/ 49 w 60"/>
                <a:gd name="T23" fmla="*/ 56 h 66"/>
                <a:gd name="T24" fmla="*/ 56 w 60"/>
                <a:gd name="T25" fmla="*/ 44 h 66"/>
                <a:gd name="T26" fmla="*/ 60 w 60"/>
                <a:gd name="T27" fmla="*/ 31 h 66"/>
                <a:gd name="T28" fmla="*/ 59 w 60"/>
                <a:gd name="T29" fmla="*/ 18 h 66"/>
                <a:gd name="T30" fmla="*/ 53 w 60"/>
                <a:gd name="T31" fmla="*/ 8 h 66"/>
                <a:gd name="T32" fmla="*/ 43 w 60"/>
                <a:gd name="T3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6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4" y="21"/>
                  </a:lnTo>
                  <a:lnTo>
                    <a:pt x="0" y="34"/>
                  </a:lnTo>
                  <a:lnTo>
                    <a:pt x="1" y="47"/>
                  </a:lnTo>
                  <a:lnTo>
                    <a:pt x="7" y="57"/>
                  </a:lnTo>
                  <a:lnTo>
                    <a:pt x="17" y="64"/>
                  </a:lnTo>
                  <a:lnTo>
                    <a:pt x="28" y="66"/>
                  </a:lnTo>
                  <a:lnTo>
                    <a:pt x="39" y="63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8" name="Freeform 226"/>
            <p:cNvSpPr>
              <a:spLocks/>
            </p:cNvSpPr>
            <p:nvPr/>
          </p:nvSpPr>
          <p:spPr bwMode="auto">
            <a:xfrm>
              <a:off x="7018337" y="2672312"/>
              <a:ext cx="45719" cy="45719"/>
            </a:xfrm>
            <a:custGeom>
              <a:avLst/>
              <a:gdLst>
                <a:gd name="T0" fmla="*/ 45 w 61"/>
                <a:gd name="T1" fmla="*/ 1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7 w 61"/>
                <a:gd name="T25" fmla="*/ 45 h 68"/>
                <a:gd name="T26" fmla="*/ 61 w 61"/>
                <a:gd name="T27" fmla="*/ 32 h 68"/>
                <a:gd name="T28" fmla="*/ 60 w 61"/>
                <a:gd name="T29" fmla="*/ 19 h 68"/>
                <a:gd name="T30" fmla="*/ 54 w 61"/>
                <a:gd name="T31" fmla="*/ 9 h 68"/>
                <a:gd name="T32" fmla="*/ 45 w 61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1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60" y="19"/>
                  </a:lnTo>
                  <a:lnTo>
                    <a:pt x="54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19" name="Freeform 227"/>
            <p:cNvSpPr>
              <a:spLocks/>
            </p:cNvSpPr>
            <p:nvPr/>
          </p:nvSpPr>
          <p:spPr bwMode="auto">
            <a:xfrm>
              <a:off x="6684964" y="2702475"/>
              <a:ext cx="45719" cy="45719"/>
            </a:xfrm>
            <a:custGeom>
              <a:avLst/>
              <a:gdLst>
                <a:gd name="T0" fmla="*/ 53 w 77"/>
                <a:gd name="T1" fmla="*/ 3 h 72"/>
                <a:gd name="T2" fmla="*/ 46 w 77"/>
                <a:gd name="T3" fmla="*/ 0 h 72"/>
                <a:gd name="T4" fmla="*/ 39 w 77"/>
                <a:gd name="T5" fmla="*/ 0 h 72"/>
                <a:gd name="T6" fmla="*/ 24 w 77"/>
                <a:gd name="T7" fmla="*/ 1 h 72"/>
                <a:gd name="T8" fmla="*/ 11 w 77"/>
                <a:gd name="T9" fmla="*/ 9 h 72"/>
                <a:gd name="T10" fmla="*/ 3 w 77"/>
                <a:gd name="T11" fmla="*/ 20 h 72"/>
                <a:gd name="T12" fmla="*/ 1 w 77"/>
                <a:gd name="T13" fmla="*/ 27 h 72"/>
                <a:gd name="T14" fmla="*/ 0 w 77"/>
                <a:gd name="T15" fmla="*/ 33 h 72"/>
                <a:gd name="T16" fmla="*/ 4 w 77"/>
                <a:gd name="T17" fmla="*/ 47 h 72"/>
                <a:gd name="T18" fmla="*/ 13 w 77"/>
                <a:gd name="T19" fmla="*/ 59 h 72"/>
                <a:gd name="T20" fmla="*/ 24 w 77"/>
                <a:gd name="T21" fmla="*/ 68 h 72"/>
                <a:gd name="T22" fmla="*/ 31 w 77"/>
                <a:gd name="T23" fmla="*/ 70 h 72"/>
                <a:gd name="T24" fmla="*/ 40 w 77"/>
                <a:gd name="T25" fmla="*/ 72 h 72"/>
                <a:gd name="T26" fmla="*/ 54 w 77"/>
                <a:gd name="T27" fmla="*/ 69 h 72"/>
                <a:gd name="T28" fmla="*/ 66 w 77"/>
                <a:gd name="T29" fmla="*/ 62 h 72"/>
                <a:gd name="T30" fmla="*/ 75 w 77"/>
                <a:gd name="T31" fmla="*/ 50 h 72"/>
                <a:gd name="T32" fmla="*/ 76 w 77"/>
                <a:gd name="T33" fmla="*/ 43 h 72"/>
                <a:gd name="T34" fmla="*/ 77 w 77"/>
                <a:gd name="T35" fmla="*/ 37 h 72"/>
                <a:gd name="T36" fmla="*/ 73 w 77"/>
                <a:gd name="T37" fmla="*/ 23 h 72"/>
                <a:gd name="T38" fmla="*/ 66 w 77"/>
                <a:gd name="T39" fmla="*/ 11 h 72"/>
                <a:gd name="T40" fmla="*/ 53 w 77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4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3" y="59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4" y="69"/>
                  </a:lnTo>
                  <a:lnTo>
                    <a:pt x="66" y="62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77" y="37"/>
                  </a:lnTo>
                  <a:lnTo>
                    <a:pt x="73" y="23"/>
                  </a:lnTo>
                  <a:lnTo>
                    <a:pt x="66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0" name="Freeform 228"/>
            <p:cNvSpPr>
              <a:spLocks/>
            </p:cNvSpPr>
            <p:nvPr/>
          </p:nvSpPr>
          <p:spPr bwMode="auto">
            <a:xfrm>
              <a:off x="6603999" y="2662788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5 w 60"/>
                <a:gd name="T17" fmla="*/ 66 h 67"/>
                <a:gd name="T18" fmla="*/ 27 w 60"/>
                <a:gd name="T19" fmla="*/ 67 h 67"/>
                <a:gd name="T20" fmla="*/ 38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7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1" name="Freeform 229"/>
            <p:cNvSpPr>
              <a:spLocks/>
            </p:cNvSpPr>
            <p:nvPr/>
          </p:nvSpPr>
          <p:spPr bwMode="auto">
            <a:xfrm>
              <a:off x="6654801" y="2402437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2" name="Freeform 230"/>
            <p:cNvSpPr>
              <a:spLocks/>
            </p:cNvSpPr>
            <p:nvPr/>
          </p:nvSpPr>
          <p:spPr bwMode="auto">
            <a:xfrm>
              <a:off x="7038976" y="2469112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8 h 72"/>
                <a:gd name="T36" fmla="*/ 74 w 78"/>
                <a:gd name="T37" fmla="*/ 23 h 72"/>
                <a:gd name="T38" fmla="*/ 67 w 78"/>
                <a:gd name="T39" fmla="*/ 12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7" y="1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3" name="Freeform 231"/>
            <p:cNvSpPr>
              <a:spLocks/>
            </p:cNvSpPr>
            <p:nvPr/>
          </p:nvSpPr>
          <p:spPr bwMode="auto">
            <a:xfrm>
              <a:off x="6896099" y="1654726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4" name="Freeform 232"/>
            <p:cNvSpPr>
              <a:spLocks/>
            </p:cNvSpPr>
            <p:nvPr/>
          </p:nvSpPr>
          <p:spPr bwMode="auto">
            <a:xfrm>
              <a:off x="7099299" y="1796012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5" name="Freeform 233"/>
            <p:cNvSpPr>
              <a:spLocks/>
            </p:cNvSpPr>
            <p:nvPr/>
          </p:nvSpPr>
          <p:spPr bwMode="auto">
            <a:xfrm>
              <a:off x="6997699" y="1945237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5 w 60"/>
                <a:gd name="T17" fmla="*/ 66 h 67"/>
                <a:gd name="T18" fmla="*/ 27 w 60"/>
                <a:gd name="T19" fmla="*/ 67 h 67"/>
                <a:gd name="T20" fmla="*/ 38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7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6" name="Freeform 234"/>
            <p:cNvSpPr>
              <a:spLocks/>
            </p:cNvSpPr>
            <p:nvPr/>
          </p:nvSpPr>
          <p:spPr bwMode="auto">
            <a:xfrm>
              <a:off x="6784974" y="1729338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7" name="Freeform 235"/>
            <p:cNvSpPr>
              <a:spLocks/>
            </p:cNvSpPr>
            <p:nvPr/>
          </p:nvSpPr>
          <p:spPr bwMode="auto">
            <a:xfrm>
              <a:off x="6805612" y="1823001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8" name="Freeform 236"/>
            <p:cNvSpPr>
              <a:spLocks/>
            </p:cNvSpPr>
            <p:nvPr/>
          </p:nvSpPr>
          <p:spPr bwMode="auto">
            <a:xfrm>
              <a:off x="6948489" y="176743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29" name="Freeform 237"/>
            <p:cNvSpPr>
              <a:spLocks/>
            </p:cNvSpPr>
            <p:nvPr/>
          </p:nvSpPr>
          <p:spPr bwMode="auto">
            <a:xfrm>
              <a:off x="6856414" y="1889675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3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0" name="Freeform 238"/>
            <p:cNvSpPr>
              <a:spLocks/>
            </p:cNvSpPr>
            <p:nvPr/>
          </p:nvSpPr>
          <p:spPr bwMode="auto">
            <a:xfrm>
              <a:off x="7038976" y="1667425"/>
              <a:ext cx="45719" cy="45719"/>
            </a:xfrm>
            <a:custGeom>
              <a:avLst/>
              <a:gdLst>
                <a:gd name="T0" fmla="*/ 54 w 78"/>
                <a:gd name="T1" fmla="*/ 2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7 h 72"/>
                <a:gd name="T18" fmla="*/ 13 w 78"/>
                <a:gd name="T19" fmla="*/ 59 h 72"/>
                <a:gd name="T20" fmla="*/ 25 w 78"/>
                <a:gd name="T21" fmla="*/ 67 h 72"/>
                <a:gd name="T22" fmla="*/ 32 w 78"/>
                <a:gd name="T23" fmla="*/ 70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7 w 78"/>
                <a:gd name="T39" fmla="*/ 11 h 72"/>
                <a:gd name="T40" fmla="*/ 54 w 78"/>
                <a:gd name="T4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2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7" y="11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1" name="Freeform 239"/>
            <p:cNvSpPr>
              <a:spLocks/>
            </p:cNvSpPr>
            <p:nvPr/>
          </p:nvSpPr>
          <p:spPr bwMode="auto">
            <a:xfrm>
              <a:off x="7212014" y="199286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2" name="Freeform 240"/>
            <p:cNvSpPr>
              <a:spLocks/>
            </p:cNvSpPr>
            <p:nvPr/>
          </p:nvSpPr>
          <p:spPr bwMode="auto">
            <a:xfrm>
              <a:off x="6916737" y="1972226"/>
              <a:ext cx="45719" cy="45719"/>
            </a:xfrm>
            <a:custGeom>
              <a:avLst/>
              <a:gdLst>
                <a:gd name="T0" fmla="*/ 45 w 60"/>
                <a:gd name="T1" fmla="*/ 1 h 67"/>
                <a:gd name="T2" fmla="*/ 33 w 60"/>
                <a:gd name="T3" fmla="*/ 0 h 67"/>
                <a:gd name="T4" fmla="*/ 22 w 60"/>
                <a:gd name="T5" fmla="*/ 2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5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3" name="Freeform 241"/>
            <p:cNvSpPr>
              <a:spLocks/>
            </p:cNvSpPr>
            <p:nvPr/>
          </p:nvSpPr>
          <p:spPr bwMode="auto">
            <a:xfrm>
              <a:off x="7119939" y="1918250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4 w 77"/>
                <a:gd name="T7" fmla="*/ 1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7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0 h 71"/>
                <a:gd name="T32" fmla="*/ 75 w 77"/>
                <a:gd name="T33" fmla="*/ 43 h 71"/>
                <a:gd name="T34" fmla="*/ 77 w 77"/>
                <a:gd name="T35" fmla="*/ 37 h 71"/>
                <a:gd name="T36" fmla="*/ 74 w 77"/>
                <a:gd name="T37" fmla="*/ 23 h 71"/>
                <a:gd name="T38" fmla="*/ 65 w 77"/>
                <a:gd name="T39" fmla="*/ 11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4" name="Freeform 242"/>
            <p:cNvSpPr>
              <a:spLocks/>
            </p:cNvSpPr>
            <p:nvPr/>
          </p:nvSpPr>
          <p:spPr bwMode="auto">
            <a:xfrm>
              <a:off x="6796087" y="1945237"/>
              <a:ext cx="45719" cy="45719"/>
            </a:xfrm>
            <a:custGeom>
              <a:avLst/>
              <a:gdLst>
                <a:gd name="T0" fmla="*/ 43 w 59"/>
                <a:gd name="T1" fmla="*/ 1 h 67"/>
                <a:gd name="T2" fmla="*/ 32 w 59"/>
                <a:gd name="T3" fmla="*/ 0 h 67"/>
                <a:gd name="T4" fmla="*/ 22 w 59"/>
                <a:gd name="T5" fmla="*/ 3 h 67"/>
                <a:gd name="T6" fmla="*/ 11 w 59"/>
                <a:gd name="T7" fmla="*/ 11 h 67"/>
                <a:gd name="T8" fmla="*/ 4 w 59"/>
                <a:gd name="T9" fmla="*/ 23 h 67"/>
                <a:gd name="T10" fmla="*/ 0 w 59"/>
                <a:gd name="T11" fmla="*/ 36 h 67"/>
                <a:gd name="T12" fmla="*/ 1 w 59"/>
                <a:gd name="T13" fmla="*/ 49 h 67"/>
                <a:gd name="T14" fmla="*/ 7 w 59"/>
                <a:gd name="T15" fmla="*/ 59 h 67"/>
                <a:gd name="T16" fmla="*/ 16 w 59"/>
                <a:gd name="T17" fmla="*/ 66 h 67"/>
                <a:gd name="T18" fmla="*/ 27 w 59"/>
                <a:gd name="T19" fmla="*/ 67 h 67"/>
                <a:gd name="T20" fmla="*/ 37 w 59"/>
                <a:gd name="T21" fmla="*/ 65 h 67"/>
                <a:gd name="T22" fmla="*/ 47 w 59"/>
                <a:gd name="T23" fmla="*/ 56 h 67"/>
                <a:gd name="T24" fmla="*/ 55 w 59"/>
                <a:gd name="T25" fmla="*/ 44 h 67"/>
                <a:gd name="T26" fmla="*/ 59 w 59"/>
                <a:gd name="T27" fmla="*/ 31 h 67"/>
                <a:gd name="T28" fmla="*/ 58 w 59"/>
                <a:gd name="T29" fmla="*/ 18 h 67"/>
                <a:gd name="T30" fmla="*/ 52 w 59"/>
                <a:gd name="T31" fmla="*/ 8 h 67"/>
                <a:gd name="T32" fmla="*/ 43 w 59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7">
                  <a:moveTo>
                    <a:pt x="43" y="1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5" y="44"/>
                  </a:lnTo>
                  <a:lnTo>
                    <a:pt x="59" y="31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5" name="Freeform 243"/>
            <p:cNvSpPr>
              <a:spLocks/>
            </p:cNvSpPr>
            <p:nvPr/>
          </p:nvSpPr>
          <p:spPr bwMode="auto">
            <a:xfrm>
              <a:off x="6715124" y="1907138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6" name="Freeform 244"/>
            <p:cNvSpPr>
              <a:spLocks/>
            </p:cNvSpPr>
            <p:nvPr/>
          </p:nvSpPr>
          <p:spPr bwMode="auto">
            <a:xfrm>
              <a:off x="6765926" y="1646787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7" name="Freeform 245"/>
            <p:cNvSpPr>
              <a:spLocks/>
            </p:cNvSpPr>
            <p:nvPr/>
          </p:nvSpPr>
          <p:spPr bwMode="auto">
            <a:xfrm>
              <a:off x="7151689" y="171187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2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60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8" name="Rectangle 246"/>
            <p:cNvSpPr>
              <a:spLocks noChangeArrowheads="1"/>
            </p:cNvSpPr>
            <p:nvPr/>
          </p:nvSpPr>
          <p:spPr bwMode="auto">
            <a:xfrm>
              <a:off x="7434263" y="1406885"/>
              <a:ext cx="334962" cy="360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39" name="Rectangle 247"/>
            <p:cNvSpPr>
              <a:spLocks noChangeArrowheads="1"/>
            </p:cNvSpPr>
            <p:nvPr/>
          </p:nvSpPr>
          <p:spPr bwMode="auto">
            <a:xfrm>
              <a:off x="7602680" y="1433744"/>
              <a:ext cx="134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latin typeface="Symbol" panose="05050102010706020507" pitchFamily="18" charset="2"/>
                </a:rPr>
                <a:t>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40" name="Rectangle 248"/>
            <p:cNvSpPr>
              <a:spLocks noChangeArrowheads="1"/>
            </p:cNvSpPr>
            <p:nvPr/>
          </p:nvSpPr>
          <p:spPr bwMode="auto">
            <a:xfrm>
              <a:off x="7404100" y="2102822"/>
              <a:ext cx="323850" cy="243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1" name="Rectangle 249"/>
            <p:cNvSpPr>
              <a:spLocks noChangeArrowheads="1"/>
            </p:cNvSpPr>
            <p:nvPr/>
          </p:nvSpPr>
          <p:spPr bwMode="auto">
            <a:xfrm>
              <a:off x="7556743" y="2113195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0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42" name="Rectangle 250"/>
            <p:cNvSpPr>
              <a:spLocks noChangeArrowheads="1"/>
            </p:cNvSpPr>
            <p:nvPr/>
          </p:nvSpPr>
          <p:spPr bwMode="auto">
            <a:xfrm>
              <a:off x="7831138" y="3112050"/>
              <a:ext cx="2379662" cy="45719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843" name="Line 251"/>
            <p:cNvSpPr>
              <a:spLocks noChangeShapeType="1"/>
            </p:cNvSpPr>
            <p:nvPr/>
          </p:nvSpPr>
          <p:spPr bwMode="auto">
            <a:xfrm>
              <a:off x="7667625" y="2224375"/>
              <a:ext cx="2438400" cy="1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4" name="Freeform 252"/>
            <p:cNvSpPr>
              <a:spLocks/>
            </p:cNvSpPr>
            <p:nvPr/>
          </p:nvSpPr>
          <p:spPr bwMode="auto">
            <a:xfrm>
              <a:off x="8035924" y="2159551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5" name="Freeform 253"/>
            <p:cNvSpPr>
              <a:spLocks/>
            </p:cNvSpPr>
            <p:nvPr/>
          </p:nvSpPr>
          <p:spPr bwMode="auto">
            <a:xfrm>
              <a:off x="7964487" y="1721401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6" name="Freeform 254"/>
            <p:cNvSpPr>
              <a:spLocks/>
            </p:cNvSpPr>
            <p:nvPr/>
          </p:nvSpPr>
          <p:spPr bwMode="auto">
            <a:xfrm>
              <a:off x="8015289" y="1834112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1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1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7" name="Freeform 255"/>
            <p:cNvSpPr>
              <a:spLocks/>
            </p:cNvSpPr>
            <p:nvPr/>
          </p:nvSpPr>
          <p:spPr bwMode="auto">
            <a:xfrm>
              <a:off x="7983539" y="2037313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4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60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4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8" name="Freeform 256"/>
            <p:cNvSpPr>
              <a:spLocks/>
            </p:cNvSpPr>
            <p:nvPr/>
          </p:nvSpPr>
          <p:spPr bwMode="auto">
            <a:xfrm>
              <a:off x="8035924" y="191825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4 w 76"/>
                <a:gd name="T39" fmla="*/ 11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49" name="Line 257"/>
            <p:cNvSpPr>
              <a:spLocks noChangeShapeType="1"/>
            </p:cNvSpPr>
            <p:nvPr/>
          </p:nvSpPr>
          <p:spPr bwMode="auto">
            <a:xfrm>
              <a:off x="4957763" y="2233900"/>
              <a:ext cx="2449512" cy="15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0" name="Rectangle 258"/>
            <p:cNvSpPr>
              <a:spLocks noChangeArrowheads="1"/>
            </p:cNvSpPr>
            <p:nvPr/>
          </p:nvSpPr>
          <p:spPr bwMode="auto">
            <a:xfrm>
              <a:off x="6718301" y="3231482"/>
              <a:ext cx="830263" cy="24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1" name="Rectangle 259"/>
            <p:cNvSpPr>
              <a:spLocks noChangeArrowheads="1"/>
            </p:cNvSpPr>
            <p:nvPr/>
          </p:nvSpPr>
          <p:spPr bwMode="auto">
            <a:xfrm>
              <a:off x="6880226" y="3268895"/>
              <a:ext cx="6016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y (i; x)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52" name="Rectangle 260"/>
            <p:cNvSpPr>
              <a:spLocks noChangeArrowheads="1"/>
            </p:cNvSpPr>
            <p:nvPr/>
          </p:nvSpPr>
          <p:spPr bwMode="auto">
            <a:xfrm>
              <a:off x="7539039" y="1406885"/>
              <a:ext cx="333375" cy="360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3" name="Rectangle 261"/>
            <p:cNvSpPr>
              <a:spLocks noChangeArrowheads="1"/>
            </p:cNvSpPr>
            <p:nvPr/>
          </p:nvSpPr>
          <p:spPr bwMode="auto">
            <a:xfrm>
              <a:off x="7621731" y="1433744"/>
              <a:ext cx="134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latin typeface="Symbol" panose="05050102010706020507" pitchFamily="18" charset="2"/>
                </a:rPr>
                <a:t>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54" name="Rectangle 262"/>
            <p:cNvSpPr>
              <a:spLocks noChangeArrowheads="1"/>
            </p:cNvSpPr>
            <p:nvPr/>
          </p:nvSpPr>
          <p:spPr bwMode="auto">
            <a:xfrm>
              <a:off x="7507289" y="2102822"/>
              <a:ext cx="325437" cy="243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5" name="Rectangle 263"/>
            <p:cNvSpPr>
              <a:spLocks noChangeArrowheads="1"/>
            </p:cNvSpPr>
            <p:nvPr/>
          </p:nvSpPr>
          <p:spPr bwMode="auto">
            <a:xfrm>
              <a:off x="7662313" y="2113195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0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56" name="Rectangle 264"/>
            <p:cNvSpPr>
              <a:spLocks noChangeArrowheads="1"/>
            </p:cNvSpPr>
            <p:nvPr/>
          </p:nvSpPr>
          <p:spPr bwMode="auto">
            <a:xfrm>
              <a:off x="7808912" y="1549579"/>
              <a:ext cx="45719" cy="160342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857" name="Line 265"/>
            <p:cNvSpPr>
              <a:spLocks noChangeShapeType="1"/>
            </p:cNvSpPr>
            <p:nvPr/>
          </p:nvSpPr>
          <p:spPr bwMode="auto">
            <a:xfrm>
              <a:off x="7832725" y="2224375"/>
              <a:ext cx="2439988" cy="15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8" name="Freeform 266"/>
            <p:cNvSpPr>
              <a:spLocks/>
            </p:cNvSpPr>
            <p:nvPr/>
          </p:nvSpPr>
          <p:spPr bwMode="auto">
            <a:xfrm>
              <a:off x="9623424" y="21420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2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60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59" name="Freeform 267"/>
            <p:cNvSpPr>
              <a:spLocks/>
            </p:cNvSpPr>
            <p:nvPr/>
          </p:nvSpPr>
          <p:spPr bwMode="auto">
            <a:xfrm>
              <a:off x="9694864" y="205795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2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0" name="Freeform 268"/>
            <p:cNvSpPr>
              <a:spLocks/>
            </p:cNvSpPr>
            <p:nvPr/>
          </p:nvSpPr>
          <p:spPr bwMode="auto">
            <a:xfrm>
              <a:off x="9674224" y="2056363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4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60 h 68"/>
                <a:gd name="T16" fmla="*/ 16 w 61"/>
                <a:gd name="T17" fmla="*/ 67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1" name="Freeform 269"/>
            <p:cNvSpPr>
              <a:spLocks/>
            </p:cNvSpPr>
            <p:nvPr/>
          </p:nvSpPr>
          <p:spPr bwMode="auto">
            <a:xfrm>
              <a:off x="9785351" y="213097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2" name="Freeform 270"/>
            <p:cNvSpPr>
              <a:spLocks/>
            </p:cNvSpPr>
            <p:nvPr/>
          </p:nvSpPr>
          <p:spPr bwMode="auto">
            <a:xfrm>
              <a:off x="9896476" y="2094462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6 w 76"/>
                <a:gd name="T11" fmla="*/ 14 h 70"/>
                <a:gd name="T12" fmla="*/ 3 w 76"/>
                <a:gd name="T13" fmla="*/ 20 h 70"/>
                <a:gd name="T14" fmla="*/ 2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7 h 70"/>
                <a:gd name="T22" fmla="*/ 25 w 76"/>
                <a:gd name="T23" fmla="*/ 66 h 70"/>
                <a:gd name="T24" fmla="*/ 32 w 76"/>
                <a:gd name="T25" fmla="*/ 69 h 70"/>
                <a:gd name="T26" fmla="*/ 39 w 76"/>
                <a:gd name="T27" fmla="*/ 70 h 70"/>
                <a:gd name="T28" fmla="*/ 53 w 76"/>
                <a:gd name="T29" fmla="*/ 67 h 70"/>
                <a:gd name="T30" fmla="*/ 65 w 76"/>
                <a:gd name="T31" fmla="*/ 60 h 70"/>
                <a:gd name="T32" fmla="*/ 71 w 76"/>
                <a:gd name="T33" fmla="*/ 56 h 70"/>
                <a:gd name="T34" fmla="*/ 74 w 76"/>
                <a:gd name="T35" fmla="*/ 49 h 70"/>
                <a:gd name="T36" fmla="*/ 75 w 76"/>
                <a:gd name="T37" fmla="*/ 41 h 70"/>
                <a:gd name="T38" fmla="*/ 76 w 76"/>
                <a:gd name="T39" fmla="*/ 36 h 70"/>
                <a:gd name="T40" fmla="*/ 72 w 76"/>
                <a:gd name="T41" fmla="*/ 23 h 70"/>
                <a:gd name="T42" fmla="*/ 65 w 76"/>
                <a:gd name="T43" fmla="*/ 11 h 70"/>
                <a:gd name="T44" fmla="*/ 52 w 76"/>
                <a:gd name="T4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2" y="69"/>
                  </a:lnTo>
                  <a:lnTo>
                    <a:pt x="39" y="70"/>
                  </a:lnTo>
                  <a:lnTo>
                    <a:pt x="53" y="67"/>
                  </a:lnTo>
                  <a:lnTo>
                    <a:pt x="65" y="60"/>
                  </a:lnTo>
                  <a:lnTo>
                    <a:pt x="71" y="56"/>
                  </a:lnTo>
                  <a:lnTo>
                    <a:pt x="74" y="49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3" name="Freeform 271"/>
            <p:cNvSpPr>
              <a:spLocks/>
            </p:cNvSpPr>
            <p:nvPr/>
          </p:nvSpPr>
          <p:spPr bwMode="auto">
            <a:xfrm>
              <a:off x="9977439" y="205795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4" name="Rectangle 272"/>
            <p:cNvSpPr>
              <a:spLocks noChangeArrowheads="1"/>
            </p:cNvSpPr>
            <p:nvPr/>
          </p:nvSpPr>
          <p:spPr bwMode="auto">
            <a:xfrm>
              <a:off x="9502776" y="3231482"/>
              <a:ext cx="798513" cy="24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5" name="Rectangle 273"/>
            <p:cNvSpPr>
              <a:spLocks noChangeArrowheads="1"/>
            </p:cNvSpPr>
            <p:nvPr/>
          </p:nvSpPr>
          <p:spPr bwMode="auto">
            <a:xfrm>
              <a:off x="9646681" y="3241907"/>
              <a:ext cx="60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/>
                <a:t>y (i; x)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110866" name="Freeform 274"/>
            <p:cNvSpPr>
              <a:spLocks/>
            </p:cNvSpPr>
            <p:nvPr/>
          </p:nvSpPr>
          <p:spPr bwMode="auto">
            <a:xfrm>
              <a:off x="9551987" y="1702351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2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4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7" name="Freeform 275"/>
            <p:cNvSpPr>
              <a:spLocks/>
            </p:cNvSpPr>
            <p:nvPr/>
          </p:nvSpPr>
          <p:spPr bwMode="auto">
            <a:xfrm>
              <a:off x="9755187" y="1842051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8" name="Freeform 276"/>
            <p:cNvSpPr>
              <a:spLocks/>
            </p:cNvSpPr>
            <p:nvPr/>
          </p:nvSpPr>
          <p:spPr bwMode="auto">
            <a:xfrm>
              <a:off x="9653587" y="1991276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2 h 67"/>
                <a:gd name="T6" fmla="*/ 12 w 61"/>
                <a:gd name="T7" fmla="*/ 11 h 67"/>
                <a:gd name="T8" fmla="*/ 5 w 61"/>
                <a:gd name="T9" fmla="*/ 23 h 67"/>
                <a:gd name="T10" fmla="*/ 0 w 61"/>
                <a:gd name="T11" fmla="*/ 36 h 67"/>
                <a:gd name="T12" fmla="*/ 2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8 w 61"/>
                <a:gd name="T19" fmla="*/ 67 h 67"/>
                <a:gd name="T20" fmla="*/ 39 w 61"/>
                <a:gd name="T21" fmla="*/ 64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4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9" y="64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4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69" name="Freeform 277"/>
            <p:cNvSpPr>
              <a:spLocks/>
            </p:cNvSpPr>
            <p:nvPr/>
          </p:nvSpPr>
          <p:spPr bwMode="auto">
            <a:xfrm>
              <a:off x="9604374" y="1815062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2 w 76"/>
                <a:gd name="T17" fmla="*/ 48 h 71"/>
                <a:gd name="T18" fmla="*/ 11 w 76"/>
                <a:gd name="T19" fmla="*/ 60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4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11" y="60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4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0" name="Freeform 278"/>
            <p:cNvSpPr>
              <a:spLocks/>
            </p:cNvSpPr>
            <p:nvPr/>
          </p:nvSpPr>
          <p:spPr bwMode="auto">
            <a:xfrm>
              <a:off x="9694864" y="1711876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60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1" name="Freeform 279"/>
            <p:cNvSpPr>
              <a:spLocks/>
            </p:cNvSpPr>
            <p:nvPr/>
          </p:nvSpPr>
          <p:spPr bwMode="auto">
            <a:xfrm>
              <a:off x="9875837" y="2037313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2" name="Freeform 280"/>
            <p:cNvSpPr>
              <a:spLocks/>
            </p:cNvSpPr>
            <p:nvPr/>
          </p:nvSpPr>
          <p:spPr bwMode="auto">
            <a:xfrm>
              <a:off x="9572624" y="2019851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8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3" name="Freeform 281"/>
            <p:cNvSpPr>
              <a:spLocks/>
            </p:cNvSpPr>
            <p:nvPr/>
          </p:nvSpPr>
          <p:spPr bwMode="auto">
            <a:xfrm>
              <a:off x="9775824" y="196428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4" name="Freeform 282"/>
            <p:cNvSpPr>
              <a:spLocks/>
            </p:cNvSpPr>
            <p:nvPr/>
          </p:nvSpPr>
          <p:spPr bwMode="auto">
            <a:xfrm>
              <a:off x="9805989" y="1759500"/>
              <a:ext cx="45719" cy="45719"/>
            </a:xfrm>
            <a:custGeom>
              <a:avLst/>
              <a:gdLst>
                <a:gd name="T0" fmla="*/ 54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8 h 72"/>
                <a:gd name="T14" fmla="*/ 0 w 78"/>
                <a:gd name="T15" fmla="*/ 33 h 72"/>
                <a:gd name="T16" fmla="*/ 5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1 h 72"/>
                <a:gd name="T32" fmla="*/ 77 w 78"/>
                <a:gd name="T33" fmla="*/ 44 h 72"/>
                <a:gd name="T34" fmla="*/ 78 w 78"/>
                <a:gd name="T35" fmla="*/ 38 h 72"/>
                <a:gd name="T36" fmla="*/ 74 w 78"/>
                <a:gd name="T37" fmla="*/ 23 h 72"/>
                <a:gd name="T38" fmla="*/ 67 w 78"/>
                <a:gd name="T39" fmla="*/ 12 h 72"/>
                <a:gd name="T40" fmla="*/ 54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5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1"/>
                  </a:lnTo>
                  <a:lnTo>
                    <a:pt x="77" y="44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7" y="12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5" name="Freeform 283"/>
            <p:cNvSpPr>
              <a:spLocks/>
            </p:cNvSpPr>
            <p:nvPr/>
          </p:nvSpPr>
          <p:spPr bwMode="auto">
            <a:xfrm>
              <a:off x="9805989" y="1648375"/>
              <a:ext cx="45719" cy="45719"/>
            </a:xfrm>
            <a:custGeom>
              <a:avLst/>
              <a:gdLst>
                <a:gd name="T0" fmla="*/ 54 w 78"/>
                <a:gd name="T1" fmla="*/ 2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5 w 78"/>
                <a:gd name="T17" fmla="*/ 47 h 72"/>
                <a:gd name="T18" fmla="*/ 13 w 78"/>
                <a:gd name="T19" fmla="*/ 59 h 72"/>
                <a:gd name="T20" fmla="*/ 25 w 78"/>
                <a:gd name="T21" fmla="*/ 67 h 72"/>
                <a:gd name="T22" fmla="*/ 32 w 78"/>
                <a:gd name="T23" fmla="*/ 70 h 72"/>
                <a:gd name="T24" fmla="*/ 41 w 78"/>
                <a:gd name="T25" fmla="*/ 72 h 72"/>
                <a:gd name="T26" fmla="*/ 55 w 78"/>
                <a:gd name="T27" fmla="*/ 69 h 72"/>
                <a:gd name="T28" fmla="*/ 67 w 78"/>
                <a:gd name="T29" fmla="*/ 62 h 72"/>
                <a:gd name="T30" fmla="*/ 75 w 78"/>
                <a:gd name="T31" fmla="*/ 50 h 72"/>
                <a:gd name="T32" fmla="*/ 77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7 w 78"/>
                <a:gd name="T39" fmla="*/ 11 h 72"/>
                <a:gd name="T40" fmla="*/ 54 w 78"/>
                <a:gd name="T4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4" y="2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41" y="72"/>
                  </a:lnTo>
                  <a:lnTo>
                    <a:pt x="55" y="69"/>
                  </a:lnTo>
                  <a:lnTo>
                    <a:pt x="67" y="62"/>
                  </a:lnTo>
                  <a:lnTo>
                    <a:pt x="75" y="50"/>
                  </a:lnTo>
                  <a:lnTo>
                    <a:pt x="77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7" y="11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6" name="Freeform 284"/>
            <p:cNvSpPr>
              <a:spLocks/>
            </p:cNvSpPr>
            <p:nvPr/>
          </p:nvSpPr>
          <p:spPr bwMode="auto">
            <a:xfrm>
              <a:off x="10007601" y="178648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7" name="Freeform 285"/>
            <p:cNvSpPr>
              <a:spLocks/>
            </p:cNvSpPr>
            <p:nvPr/>
          </p:nvSpPr>
          <p:spPr bwMode="auto">
            <a:xfrm>
              <a:off x="9907589" y="193730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6 w 76"/>
                <a:gd name="T11" fmla="*/ 14 h 71"/>
                <a:gd name="T12" fmla="*/ 3 w 76"/>
                <a:gd name="T13" fmla="*/ 20 h 71"/>
                <a:gd name="T14" fmla="*/ 1 w 76"/>
                <a:gd name="T15" fmla="*/ 27 h 71"/>
                <a:gd name="T16" fmla="*/ 0 w 76"/>
                <a:gd name="T17" fmla="*/ 33 h 71"/>
                <a:gd name="T18" fmla="*/ 4 w 76"/>
                <a:gd name="T19" fmla="*/ 46 h 71"/>
                <a:gd name="T20" fmla="*/ 13 w 76"/>
                <a:gd name="T21" fmla="*/ 58 h 71"/>
                <a:gd name="T22" fmla="*/ 24 w 76"/>
                <a:gd name="T23" fmla="*/ 66 h 71"/>
                <a:gd name="T24" fmla="*/ 32 w 76"/>
                <a:gd name="T25" fmla="*/ 69 h 71"/>
                <a:gd name="T26" fmla="*/ 39 w 76"/>
                <a:gd name="T27" fmla="*/ 71 h 71"/>
                <a:gd name="T28" fmla="*/ 53 w 76"/>
                <a:gd name="T29" fmla="*/ 68 h 71"/>
                <a:gd name="T30" fmla="*/ 65 w 76"/>
                <a:gd name="T31" fmla="*/ 60 h 71"/>
                <a:gd name="T32" fmla="*/ 70 w 76"/>
                <a:gd name="T33" fmla="*/ 56 h 71"/>
                <a:gd name="T34" fmla="*/ 73 w 76"/>
                <a:gd name="T35" fmla="*/ 49 h 71"/>
                <a:gd name="T36" fmla="*/ 75 w 76"/>
                <a:gd name="T37" fmla="*/ 42 h 71"/>
                <a:gd name="T38" fmla="*/ 76 w 76"/>
                <a:gd name="T39" fmla="*/ 36 h 71"/>
                <a:gd name="T40" fmla="*/ 72 w 76"/>
                <a:gd name="T41" fmla="*/ 23 h 71"/>
                <a:gd name="T42" fmla="*/ 65 w 76"/>
                <a:gd name="T43" fmla="*/ 12 h 71"/>
                <a:gd name="T44" fmla="*/ 52 w 76"/>
                <a:gd name="T4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4" y="66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53" y="68"/>
                  </a:lnTo>
                  <a:lnTo>
                    <a:pt x="65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5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8" name="Freeform 286"/>
            <p:cNvSpPr>
              <a:spLocks/>
            </p:cNvSpPr>
            <p:nvPr/>
          </p:nvSpPr>
          <p:spPr bwMode="auto">
            <a:xfrm>
              <a:off x="9694864" y="172140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79" name="Freeform 287"/>
            <p:cNvSpPr>
              <a:spLocks/>
            </p:cNvSpPr>
            <p:nvPr/>
          </p:nvSpPr>
          <p:spPr bwMode="auto">
            <a:xfrm>
              <a:off x="9715499" y="181506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60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4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0" name="Freeform 288"/>
            <p:cNvSpPr>
              <a:spLocks/>
            </p:cNvSpPr>
            <p:nvPr/>
          </p:nvSpPr>
          <p:spPr bwMode="auto">
            <a:xfrm>
              <a:off x="9866312" y="1757913"/>
              <a:ext cx="45719" cy="45719"/>
            </a:xfrm>
            <a:custGeom>
              <a:avLst/>
              <a:gdLst>
                <a:gd name="T0" fmla="*/ 45 w 61"/>
                <a:gd name="T1" fmla="*/ 1 h 67"/>
                <a:gd name="T2" fmla="*/ 33 w 61"/>
                <a:gd name="T3" fmla="*/ 0 h 67"/>
                <a:gd name="T4" fmla="*/ 22 w 61"/>
                <a:gd name="T5" fmla="*/ 3 h 67"/>
                <a:gd name="T6" fmla="*/ 12 w 61"/>
                <a:gd name="T7" fmla="*/ 11 h 67"/>
                <a:gd name="T8" fmla="*/ 4 w 61"/>
                <a:gd name="T9" fmla="*/ 23 h 67"/>
                <a:gd name="T10" fmla="*/ 0 w 61"/>
                <a:gd name="T11" fmla="*/ 36 h 67"/>
                <a:gd name="T12" fmla="*/ 1 w 61"/>
                <a:gd name="T13" fmla="*/ 49 h 67"/>
                <a:gd name="T14" fmla="*/ 7 w 61"/>
                <a:gd name="T15" fmla="*/ 59 h 67"/>
                <a:gd name="T16" fmla="*/ 16 w 61"/>
                <a:gd name="T17" fmla="*/ 66 h 67"/>
                <a:gd name="T18" fmla="*/ 27 w 61"/>
                <a:gd name="T19" fmla="*/ 67 h 67"/>
                <a:gd name="T20" fmla="*/ 39 w 61"/>
                <a:gd name="T21" fmla="*/ 65 h 67"/>
                <a:gd name="T22" fmla="*/ 49 w 61"/>
                <a:gd name="T23" fmla="*/ 56 h 67"/>
                <a:gd name="T24" fmla="*/ 56 w 61"/>
                <a:gd name="T25" fmla="*/ 44 h 67"/>
                <a:gd name="T26" fmla="*/ 61 w 61"/>
                <a:gd name="T27" fmla="*/ 31 h 67"/>
                <a:gd name="T28" fmla="*/ 59 w 61"/>
                <a:gd name="T29" fmla="*/ 18 h 67"/>
                <a:gd name="T30" fmla="*/ 53 w 61"/>
                <a:gd name="T31" fmla="*/ 8 h 67"/>
                <a:gd name="T32" fmla="*/ 45 w 61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7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1" name="Freeform 289"/>
            <p:cNvSpPr>
              <a:spLocks/>
            </p:cNvSpPr>
            <p:nvPr/>
          </p:nvSpPr>
          <p:spPr bwMode="auto">
            <a:xfrm>
              <a:off x="9775826" y="1880151"/>
              <a:ext cx="45719" cy="45719"/>
            </a:xfrm>
            <a:custGeom>
              <a:avLst/>
              <a:gdLst>
                <a:gd name="T0" fmla="*/ 43 w 59"/>
                <a:gd name="T1" fmla="*/ 1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1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4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8 h 68"/>
                <a:gd name="T32" fmla="*/ 43 w 59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4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2" name="Freeform 290"/>
            <p:cNvSpPr>
              <a:spLocks/>
            </p:cNvSpPr>
            <p:nvPr/>
          </p:nvSpPr>
          <p:spPr bwMode="auto">
            <a:xfrm>
              <a:off x="9956799" y="1654726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2 w 59"/>
                <a:gd name="T3" fmla="*/ 0 h 68"/>
                <a:gd name="T4" fmla="*/ 21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7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2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3" name="Freeform 291"/>
            <p:cNvSpPr>
              <a:spLocks/>
            </p:cNvSpPr>
            <p:nvPr/>
          </p:nvSpPr>
          <p:spPr bwMode="auto">
            <a:xfrm>
              <a:off x="10129839" y="1983337"/>
              <a:ext cx="45719" cy="45719"/>
            </a:xfrm>
            <a:custGeom>
              <a:avLst/>
              <a:gdLst>
                <a:gd name="T0" fmla="*/ 52 w 77"/>
                <a:gd name="T1" fmla="*/ 3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9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8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4" name="Freeform 292"/>
            <p:cNvSpPr>
              <a:spLocks/>
            </p:cNvSpPr>
            <p:nvPr/>
          </p:nvSpPr>
          <p:spPr bwMode="auto">
            <a:xfrm>
              <a:off x="9826624" y="196428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5" name="Freeform 293"/>
            <p:cNvSpPr>
              <a:spLocks/>
            </p:cNvSpPr>
            <p:nvPr/>
          </p:nvSpPr>
          <p:spPr bwMode="auto">
            <a:xfrm>
              <a:off x="10037762" y="1907138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8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6" name="Freeform 294"/>
            <p:cNvSpPr>
              <a:spLocks/>
            </p:cNvSpPr>
            <p:nvPr/>
          </p:nvSpPr>
          <p:spPr bwMode="auto">
            <a:xfrm>
              <a:off x="9704389" y="193730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1 h 71"/>
                <a:gd name="T8" fmla="*/ 12 w 76"/>
                <a:gd name="T9" fmla="*/ 9 h 71"/>
                <a:gd name="T10" fmla="*/ 6 w 76"/>
                <a:gd name="T11" fmla="*/ 14 h 71"/>
                <a:gd name="T12" fmla="*/ 3 w 76"/>
                <a:gd name="T13" fmla="*/ 20 h 71"/>
                <a:gd name="T14" fmla="*/ 2 w 76"/>
                <a:gd name="T15" fmla="*/ 27 h 71"/>
                <a:gd name="T16" fmla="*/ 0 w 76"/>
                <a:gd name="T17" fmla="*/ 33 h 71"/>
                <a:gd name="T18" fmla="*/ 4 w 76"/>
                <a:gd name="T19" fmla="*/ 46 h 71"/>
                <a:gd name="T20" fmla="*/ 13 w 76"/>
                <a:gd name="T21" fmla="*/ 58 h 71"/>
                <a:gd name="T22" fmla="*/ 25 w 76"/>
                <a:gd name="T23" fmla="*/ 66 h 71"/>
                <a:gd name="T24" fmla="*/ 32 w 76"/>
                <a:gd name="T25" fmla="*/ 69 h 71"/>
                <a:gd name="T26" fmla="*/ 39 w 76"/>
                <a:gd name="T27" fmla="*/ 71 h 71"/>
                <a:gd name="T28" fmla="*/ 53 w 76"/>
                <a:gd name="T29" fmla="*/ 68 h 71"/>
                <a:gd name="T30" fmla="*/ 65 w 76"/>
                <a:gd name="T31" fmla="*/ 60 h 71"/>
                <a:gd name="T32" fmla="*/ 71 w 76"/>
                <a:gd name="T33" fmla="*/ 56 h 71"/>
                <a:gd name="T34" fmla="*/ 74 w 76"/>
                <a:gd name="T35" fmla="*/ 49 h 71"/>
                <a:gd name="T36" fmla="*/ 75 w 76"/>
                <a:gd name="T37" fmla="*/ 42 h 71"/>
                <a:gd name="T38" fmla="*/ 76 w 76"/>
                <a:gd name="T39" fmla="*/ 36 h 71"/>
                <a:gd name="T40" fmla="*/ 72 w 76"/>
                <a:gd name="T41" fmla="*/ 23 h 71"/>
                <a:gd name="T42" fmla="*/ 65 w 76"/>
                <a:gd name="T43" fmla="*/ 12 h 71"/>
                <a:gd name="T44" fmla="*/ 52 w 76"/>
                <a:gd name="T4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5" y="66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53" y="68"/>
                  </a:lnTo>
                  <a:lnTo>
                    <a:pt x="65" y="60"/>
                  </a:lnTo>
                  <a:lnTo>
                    <a:pt x="71" y="56"/>
                  </a:lnTo>
                  <a:lnTo>
                    <a:pt x="74" y="49"/>
                  </a:lnTo>
                  <a:lnTo>
                    <a:pt x="75" y="42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7" name="Freeform 295"/>
            <p:cNvSpPr>
              <a:spLocks/>
            </p:cNvSpPr>
            <p:nvPr/>
          </p:nvSpPr>
          <p:spPr bwMode="auto">
            <a:xfrm>
              <a:off x="9623424" y="189920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1 h 71"/>
                <a:gd name="T12" fmla="*/ 2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8" name="Freeform 296"/>
            <p:cNvSpPr>
              <a:spLocks/>
            </p:cNvSpPr>
            <p:nvPr/>
          </p:nvSpPr>
          <p:spPr bwMode="auto">
            <a:xfrm>
              <a:off x="9674226" y="1637262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89" name="Freeform 297"/>
            <p:cNvSpPr>
              <a:spLocks/>
            </p:cNvSpPr>
            <p:nvPr/>
          </p:nvSpPr>
          <p:spPr bwMode="auto">
            <a:xfrm>
              <a:off x="10067924" y="1702351"/>
              <a:ext cx="45719" cy="45719"/>
            </a:xfrm>
            <a:custGeom>
              <a:avLst/>
              <a:gdLst>
                <a:gd name="T0" fmla="*/ 43 w 59"/>
                <a:gd name="T1" fmla="*/ 1 h 67"/>
                <a:gd name="T2" fmla="*/ 32 w 59"/>
                <a:gd name="T3" fmla="*/ 0 h 67"/>
                <a:gd name="T4" fmla="*/ 22 w 59"/>
                <a:gd name="T5" fmla="*/ 2 h 67"/>
                <a:gd name="T6" fmla="*/ 12 w 59"/>
                <a:gd name="T7" fmla="*/ 11 h 67"/>
                <a:gd name="T8" fmla="*/ 4 w 59"/>
                <a:gd name="T9" fmla="*/ 23 h 67"/>
                <a:gd name="T10" fmla="*/ 0 w 59"/>
                <a:gd name="T11" fmla="*/ 36 h 67"/>
                <a:gd name="T12" fmla="*/ 2 w 59"/>
                <a:gd name="T13" fmla="*/ 49 h 67"/>
                <a:gd name="T14" fmla="*/ 7 w 59"/>
                <a:gd name="T15" fmla="*/ 59 h 67"/>
                <a:gd name="T16" fmla="*/ 16 w 59"/>
                <a:gd name="T17" fmla="*/ 66 h 67"/>
                <a:gd name="T18" fmla="*/ 28 w 59"/>
                <a:gd name="T19" fmla="*/ 67 h 67"/>
                <a:gd name="T20" fmla="*/ 38 w 59"/>
                <a:gd name="T21" fmla="*/ 64 h 67"/>
                <a:gd name="T22" fmla="*/ 48 w 59"/>
                <a:gd name="T23" fmla="*/ 56 h 67"/>
                <a:gd name="T24" fmla="*/ 55 w 59"/>
                <a:gd name="T25" fmla="*/ 44 h 67"/>
                <a:gd name="T26" fmla="*/ 59 w 59"/>
                <a:gd name="T27" fmla="*/ 31 h 67"/>
                <a:gd name="T28" fmla="*/ 58 w 59"/>
                <a:gd name="T29" fmla="*/ 18 h 67"/>
                <a:gd name="T30" fmla="*/ 52 w 59"/>
                <a:gd name="T31" fmla="*/ 8 h 67"/>
                <a:gd name="T32" fmla="*/ 43 w 59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7">
                  <a:moveTo>
                    <a:pt x="43" y="1"/>
                  </a:moveTo>
                  <a:lnTo>
                    <a:pt x="32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7"/>
                  </a:lnTo>
                  <a:lnTo>
                    <a:pt x="38" y="64"/>
                  </a:lnTo>
                  <a:lnTo>
                    <a:pt x="48" y="56"/>
                  </a:lnTo>
                  <a:lnTo>
                    <a:pt x="55" y="44"/>
                  </a:lnTo>
                  <a:lnTo>
                    <a:pt x="59" y="31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0" name="Freeform 298"/>
            <p:cNvSpPr>
              <a:spLocks/>
            </p:cNvSpPr>
            <p:nvPr/>
          </p:nvSpPr>
          <p:spPr bwMode="auto">
            <a:xfrm>
              <a:off x="8912226" y="274692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1" name="Freeform 299"/>
            <p:cNvSpPr>
              <a:spLocks/>
            </p:cNvSpPr>
            <p:nvPr/>
          </p:nvSpPr>
          <p:spPr bwMode="auto">
            <a:xfrm>
              <a:off x="8983664" y="266437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2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2" name="Freeform 300"/>
            <p:cNvSpPr>
              <a:spLocks/>
            </p:cNvSpPr>
            <p:nvPr/>
          </p:nvSpPr>
          <p:spPr bwMode="auto">
            <a:xfrm>
              <a:off x="8963024" y="2662788"/>
              <a:ext cx="45719" cy="45719"/>
            </a:xfrm>
            <a:custGeom>
              <a:avLst/>
              <a:gdLst>
                <a:gd name="T0" fmla="*/ 44 w 60"/>
                <a:gd name="T1" fmla="*/ 1 h 67"/>
                <a:gd name="T2" fmla="*/ 33 w 60"/>
                <a:gd name="T3" fmla="*/ 0 h 67"/>
                <a:gd name="T4" fmla="*/ 21 w 60"/>
                <a:gd name="T5" fmla="*/ 3 h 67"/>
                <a:gd name="T6" fmla="*/ 11 w 60"/>
                <a:gd name="T7" fmla="*/ 11 h 67"/>
                <a:gd name="T8" fmla="*/ 4 w 60"/>
                <a:gd name="T9" fmla="*/ 23 h 67"/>
                <a:gd name="T10" fmla="*/ 0 w 60"/>
                <a:gd name="T11" fmla="*/ 36 h 67"/>
                <a:gd name="T12" fmla="*/ 1 w 60"/>
                <a:gd name="T13" fmla="*/ 49 h 67"/>
                <a:gd name="T14" fmla="*/ 7 w 60"/>
                <a:gd name="T15" fmla="*/ 59 h 67"/>
                <a:gd name="T16" fmla="*/ 16 w 60"/>
                <a:gd name="T17" fmla="*/ 66 h 67"/>
                <a:gd name="T18" fmla="*/ 27 w 60"/>
                <a:gd name="T19" fmla="*/ 67 h 67"/>
                <a:gd name="T20" fmla="*/ 39 w 60"/>
                <a:gd name="T21" fmla="*/ 65 h 67"/>
                <a:gd name="T22" fmla="*/ 49 w 60"/>
                <a:gd name="T23" fmla="*/ 56 h 67"/>
                <a:gd name="T24" fmla="*/ 56 w 60"/>
                <a:gd name="T25" fmla="*/ 44 h 67"/>
                <a:gd name="T26" fmla="*/ 60 w 60"/>
                <a:gd name="T27" fmla="*/ 31 h 67"/>
                <a:gd name="T28" fmla="*/ 59 w 60"/>
                <a:gd name="T29" fmla="*/ 18 h 67"/>
                <a:gd name="T30" fmla="*/ 53 w 60"/>
                <a:gd name="T31" fmla="*/ 8 h 67"/>
                <a:gd name="T32" fmla="*/ 44 w 60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3" name="Freeform 301"/>
            <p:cNvSpPr>
              <a:spLocks/>
            </p:cNvSpPr>
            <p:nvPr/>
          </p:nvSpPr>
          <p:spPr bwMode="auto">
            <a:xfrm>
              <a:off x="9074151" y="2738987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4 w 77"/>
                <a:gd name="T7" fmla="*/ 2 h 71"/>
                <a:gd name="T8" fmla="*/ 12 w 77"/>
                <a:gd name="T9" fmla="*/ 9 h 71"/>
                <a:gd name="T10" fmla="*/ 3 w 77"/>
                <a:gd name="T11" fmla="*/ 21 h 71"/>
                <a:gd name="T12" fmla="*/ 2 w 77"/>
                <a:gd name="T13" fmla="*/ 28 h 71"/>
                <a:gd name="T14" fmla="*/ 0 w 77"/>
                <a:gd name="T15" fmla="*/ 34 h 71"/>
                <a:gd name="T16" fmla="*/ 3 w 77"/>
                <a:gd name="T17" fmla="*/ 48 h 71"/>
                <a:gd name="T18" fmla="*/ 12 w 77"/>
                <a:gd name="T19" fmla="*/ 60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70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4 h 71"/>
                <a:gd name="T34" fmla="*/ 77 w 77"/>
                <a:gd name="T35" fmla="*/ 38 h 71"/>
                <a:gd name="T36" fmla="*/ 74 w 77"/>
                <a:gd name="T37" fmla="*/ 24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2" y="60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70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4"/>
                  </a:lnTo>
                  <a:lnTo>
                    <a:pt x="77" y="38"/>
                  </a:lnTo>
                  <a:lnTo>
                    <a:pt x="74" y="24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4" name="Freeform 302"/>
            <p:cNvSpPr>
              <a:spLocks/>
            </p:cNvSpPr>
            <p:nvPr/>
          </p:nvSpPr>
          <p:spPr bwMode="auto">
            <a:xfrm>
              <a:off x="9185276" y="270088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9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8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5" name="Freeform 303"/>
            <p:cNvSpPr>
              <a:spLocks/>
            </p:cNvSpPr>
            <p:nvPr/>
          </p:nvSpPr>
          <p:spPr bwMode="auto">
            <a:xfrm>
              <a:off x="9267824" y="266437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6" name="Freeform 304"/>
            <p:cNvSpPr>
              <a:spLocks/>
            </p:cNvSpPr>
            <p:nvPr/>
          </p:nvSpPr>
          <p:spPr bwMode="auto">
            <a:xfrm>
              <a:off x="8840787" y="2308776"/>
              <a:ext cx="45719" cy="45719"/>
            </a:xfrm>
            <a:custGeom>
              <a:avLst/>
              <a:gdLst>
                <a:gd name="T0" fmla="*/ 43 w 59"/>
                <a:gd name="T1" fmla="*/ 1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1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5 h 68"/>
                <a:gd name="T26" fmla="*/ 59 w 59"/>
                <a:gd name="T27" fmla="*/ 32 h 68"/>
                <a:gd name="T28" fmla="*/ 57 w 59"/>
                <a:gd name="T29" fmla="*/ 19 h 68"/>
                <a:gd name="T30" fmla="*/ 52 w 59"/>
                <a:gd name="T31" fmla="*/ 9 h 68"/>
                <a:gd name="T32" fmla="*/ 43 w 59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5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2" y="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7" name="Freeform 305"/>
            <p:cNvSpPr>
              <a:spLocks/>
            </p:cNvSpPr>
            <p:nvPr/>
          </p:nvSpPr>
          <p:spPr bwMode="auto">
            <a:xfrm>
              <a:off x="9042399" y="2448476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4 h 68"/>
                <a:gd name="T10" fmla="*/ 0 w 61"/>
                <a:gd name="T11" fmla="*/ 37 h 68"/>
                <a:gd name="T12" fmla="*/ 2 w 61"/>
                <a:gd name="T13" fmla="*/ 49 h 68"/>
                <a:gd name="T14" fmla="*/ 8 w 61"/>
                <a:gd name="T15" fmla="*/ 60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4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8" y="60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8" name="Freeform 306"/>
            <p:cNvSpPr>
              <a:spLocks/>
            </p:cNvSpPr>
            <p:nvPr/>
          </p:nvSpPr>
          <p:spPr bwMode="auto">
            <a:xfrm>
              <a:off x="8942387" y="2597701"/>
              <a:ext cx="45719" cy="45719"/>
            </a:xfrm>
            <a:custGeom>
              <a:avLst/>
              <a:gdLst>
                <a:gd name="T0" fmla="*/ 45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1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8 h 68"/>
                <a:gd name="T32" fmla="*/ 45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899" name="Freeform 307"/>
            <p:cNvSpPr>
              <a:spLocks/>
            </p:cNvSpPr>
            <p:nvPr/>
          </p:nvSpPr>
          <p:spPr bwMode="auto">
            <a:xfrm>
              <a:off x="8891589" y="2421487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0" name="Freeform 308"/>
            <p:cNvSpPr>
              <a:spLocks/>
            </p:cNvSpPr>
            <p:nvPr/>
          </p:nvSpPr>
          <p:spPr bwMode="auto">
            <a:xfrm>
              <a:off x="8983664" y="231830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1" name="Freeform 309"/>
            <p:cNvSpPr>
              <a:spLocks/>
            </p:cNvSpPr>
            <p:nvPr/>
          </p:nvSpPr>
          <p:spPr bwMode="auto">
            <a:xfrm>
              <a:off x="9155114" y="2645325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2 h 72"/>
                <a:gd name="T8" fmla="*/ 12 w 78"/>
                <a:gd name="T9" fmla="*/ 9 h 72"/>
                <a:gd name="T10" fmla="*/ 3 w 78"/>
                <a:gd name="T11" fmla="*/ 20 h 72"/>
                <a:gd name="T12" fmla="*/ 2 w 78"/>
                <a:gd name="T13" fmla="*/ 28 h 72"/>
                <a:gd name="T14" fmla="*/ 0 w 78"/>
                <a:gd name="T15" fmla="*/ 33 h 72"/>
                <a:gd name="T16" fmla="*/ 4 w 78"/>
                <a:gd name="T17" fmla="*/ 48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1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1 h 72"/>
                <a:gd name="T32" fmla="*/ 76 w 78"/>
                <a:gd name="T33" fmla="*/ 43 h 72"/>
                <a:gd name="T34" fmla="*/ 78 w 78"/>
                <a:gd name="T35" fmla="*/ 38 h 72"/>
                <a:gd name="T36" fmla="*/ 74 w 78"/>
                <a:gd name="T37" fmla="*/ 23 h 72"/>
                <a:gd name="T38" fmla="*/ 66 w 78"/>
                <a:gd name="T39" fmla="*/ 12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1"/>
                  </a:lnTo>
                  <a:lnTo>
                    <a:pt x="76" y="43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6" y="1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2" name="Freeform 310"/>
            <p:cNvSpPr>
              <a:spLocks/>
            </p:cNvSpPr>
            <p:nvPr/>
          </p:nvSpPr>
          <p:spPr bwMode="auto">
            <a:xfrm>
              <a:off x="8861424" y="2626276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3" name="Freeform 311"/>
            <p:cNvSpPr>
              <a:spLocks/>
            </p:cNvSpPr>
            <p:nvPr/>
          </p:nvSpPr>
          <p:spPr bwMode="auto">
            <a:xfrm>
              <a:off x="9064624" y="257071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6 w 76"/>
                <a:gd name="T11" fmla="*/ 14 h 70"/>
                <a:gd name="T12" fmla="*/ 3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7 h 70"/>
                <a:gd name="T22" fmla="*/ 24 w 76"/>
                <a:gd name="T23" fmla="*/ 66 h 70"/>
                <a:gd name="T24" fmla="*/ 31 w 76"/>
                <a:gd name="T25" fmla="*/ 69 h 70"/>
                <a:gd name="T26" fmla="*/ 39 w 76"/>
                <a:gd name="T27" fmla="*/ 70 h 70"/>
                <a:gd name="T28" fmla="*/ 53 w 76"/>
                <a:gd name="T29" fmla="*/ 67 h 70"/>
                <a:gd name="T30" fmla="*/ 65 w 76"/>
                <a:gd name="T31" fmla="*/ 60 h 70"/>
                <a:gd name="T32" fmla="*/ 70 w 76"/>
                <a:gd name="T33" fmla="*/ 56 h 70"/>
                <a:gd name="T34" fmla="*/ 73 w 76"/>
                <a:gd name="T35" fmla="*/ 49 h 70"/>
                <a:gd name="T36" fmla="*/ 75 w 76"/>
                <a:gd name="T37" fmla="*/ 41 h 70"/>
                <a:gd name="T38" fmla="*/ 76 w 76"/>
                <a:gd name="T39" fmla="*/ 36 h 70"/>
                <a:gd name="T40" fmla="*/ 72 w 76"/>
                <a:gd name="T41" fmla="*/ 23 h 70"/>
                <a:gd name="T42" fmla="*/ 65 w 76"/>
                <a:gd name="T43" fmla="*/ 11 h 70"/>
                <a:gd name="T44" fmla="*/ 52 w 76"/>
                <a:gd name="T4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7"/>
                  </a:lnTo>
                  <a:lnTo>
                    <a:pt x="24" y="66"/>
                  </a:lnTo>
                  <a:lnTo>
                    <a:pt x="31" y="69"/>
                  </a:lnTo>
                  <a:lnTo>
                    <a:pt x="39" y="70"/>
                  </a:lnTo>
                  <a:lnTo>
                    <a:pt x="53" y="67"/>
                  </a:lnTo>
                  <a:lnTo>
                    <a:pt x="65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4" name="Freeform 312"/>
            <p:cNvSpPr>
              <a:spLocks/>
            </p:cNvSpPr>
            <p:nvPr/>
          </p:nvSpPr>
          <p:spPr bwMode="auto">
            <a:xfrm>
              <a:off x="9094789" y="236433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2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5" name="Freeform 313"/>
            <p:cNvSpPr>
              <a:spLocks/>
            </p:cNvSpPr>
            <p:nvPr/>
          </p:nvSpPr>
          <p:spPr bwMode="auto">
            <a:xfrm>
              <a:off x="9094789" y="2253212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6 w 77"/>
                <a:gd name="T11" fmla="*/ 15 h 71"/>
                <a:gd name="T12" fmla="*/ 3 w 77"/>
                <a:gd name="T13" fmla="*/ 20 h 71"/>
                <a:gd name="T14" fmla="*/ 2 w 77"/>
                <a:gd name="T15" fmla="*/ 28 h 71"/>
                <a:gd name="T16" fmla="*/ 0 w 77"/>
                <a:gd name="T17" fmla="*/ 33 h 71"/>
                <a:gd name="T18" fmla="*/ 5 w 77"/>
                <a:gd name="T19" fmla="*/ 46 h 71"/>
                <a:gd name="T20" fmla="*/ 13 w 77"/>
                <a:gd name="T21" fmla="*/ 58 h 71"/>
                <a:gd name="T22" fmla="*/ 25 w 77"/>
                <a:gd name="T23" fmla="*/ 67 h 71"/>
                <a:gd name="T24" fmla="*/ 32 w 77"/>
                <a:gd name="T25" fmla="*/ 69 h 71"/>
                <a:gd name="T26" fmla="*/ 39 w 77"/>
                <a:gd name="T27" fmla="*/ 71 h 71"/>
                <a:gd name="T28" fmla="*/ 54 w 77"/>
                <a:gd name="T29" fmla="*/ 68 h 71"/>
                <a:gd name="T30" fmla="*/ 65 w 77"/>
                <a:gd name="T31" fmla="*/ 61 h 71"/>
                <a:gd name="T32" fmla="*/ 71 w 77"/>
                <a:gd name="T33" fmla="*/ 56 h 71"/>
                <a:gd name="T34" fmla="*/ 74 w 77"/>
                <a:gd name="T35" fmla="*/ 49 h 71"/>
                <a:gd name="T36" fmla="*/ 75 w 77"/>
                <a:gd name="T37" fmla="*/ 42 h 71"/>
                <a:gd name="T38" fmla="*/ 77 w 77"/>
                <a:gd name="T39" fmla="*/ 36 h 71"/>
                <a:gd name="T40" fmla="*/ 72 w 77"/>
                <a:gd name="T41" fmla="*/ 23 h 71"/>
                <a:gd name="T42" fmla="*/ 65 w 77"/>
                <a:gd name="T43" fmla="*/ 12 h 71"/>
                <a:gd name="T44" fmla="*/ 52 w 77"/>
                <a:gd name="T45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5" y="46"/>
                  </a:lnTo>
                  <a:lnTo>
                    <a:pt x="13" y="58"/>
                  </a:lnTo>
                  <a:lnTo>
                    <a:pt x="25" y="67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54" y="68"/>
                  </a:lnTo>
                  <a:lnTo>
                    <a:pt x="65" y="61"/>
                  </a:lnTo>
                  <a:lnTo>
                    <a:pt x="71" y="56"/>
                  </a:lnTo>
                  <a:lnTo>
                    <a:pt x="74" y="49"/>
                  </a:lnTo>
                  <a:lnTo>
                    <a:pt x="75" y="42"/>
                  </a:lnTo>
                  <a:lnTo>
                    <a:pt x="77" y="36"/>
                  </a:lnTo>
                  <a:lnTo>
                    <a:pt x="72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6" name="Freeform 314"/>
            <p:cNvSpPr>
              <a:spLocks/>
            </p:cNvSpPr>
            <p:nvPr/>
          </p:nvSpPr>
          <p:spPr bwMode="auto">
            <a:xfrm>
              <a:off x="9296401" y="2394500"/>
              <a:ext cx="45719" cy="45719"/>
            </a:xfrm>
            <a:custGeom>
              <a:avLst/>
              <a:gdLst>
                <a:gd name="T0" fmla="*/ 53 w 78"/>
                <a:gd name="T1" fmla="*/ 3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9 h 72"/>
                <a:gd name="T10" fmla="*/ 3 w 78"/>
                <a:gd name="T11" fmla="*/ 20 h 72"/>
                <a:gd name="T12" fmla="*/ 1 w 78"/>
                <a:gd name="T13" fmla="*/ 27 h 72"/>
                <a:gd name="T14" fmla="*/ 0 w 78"/>
                <a:gd name="T15" fmla="*/ 33 h 72"/>
                <a:gd name="T16" fmla="*/ 4 w 78"/>
                <a:gd name="T17" fmla="*/ 47 h 72"/>
                <a:gd name="T18" fmla="*/ 13 w 78"/>
                <a:gd name="T19" fmla="*/ 59 h 72"/>
                <a:gd name="T20" fmla="*/ 25 w 78"/>
                <a:gd name="T21" fmla="*/ 68 h 72"/>
                <a:gd name="T22" fmla="*/ 32 w 78"/>
                <a:gd name="T23" fmla="*/ 70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0 h 72"/>
                <a:gd name="T32" fmla="*/ 76 w 78"/>
                <a:gd name="T33" fmla="*/ 43 h 72"/>
                <a:gd name="T34" fmla="*/ 78 w 78"/>
                <a:gd name="T35" fmla="*/ 37 h 72"/>
                <a:gd name="T36" fmla="*/ 73 w 78"/>
                <a:gd name="T37" fmla="*/ 23 h 72"/>
                <a:gd name="T38" fmla="*/ 66 w 78"/>
                <a:gd name="T39" fmla="*/ 11 h 72"/>
                <a:gd name="T40" fmla="*/ 53 w 78"/>
                <a:gd name="T4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3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3" y="59"/>
                  </a:lnTo>
                  <a:lnTo>
                    <a:pt x="25" y="68"/>
                  </a:lnTo>
                  <a:lnTo>
                    <a:pt x="32" y="70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78" y="37"/>
                  </a:lnTo>
                  <a:lnTo>
                    <a:pt x="73" y="23"/>
                  </a:lnTo>
                  <a:lnTo>
                    <a:pt x="66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7" name="Freeform 315"/>
            <p:cNvSpPr>
              <a:spLocks/>
            </p:cNvSpPr>
            <p:nvPr/>
          </p:nvSpPr>
          <p:spPr bwMode="auto">
            <a:xfrm>
              <a:off x="9196389" y="254213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8" name="Freeform 316"/>
            <p:cNvSpPr>
              <a:spLocks/>
            </p:cNvSpPr>
            <p:nvPr/>
          </p:nvSpPr>
          <p:spPr bwMode="auto">
            <a:xfrm>
              <a:off x="8983664" y="23278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8 w 76"/>
                <a:gd name="T5" fmla="*/ 0 h 71"/>
                <a:gd name="T6" fmla="*/ 23 w 76"/>
                <a:gd name="T7" fmla="*/ 1 h 71"/>
                <a:gd name="T8" fmla="*/ 12 w 76"/>
                <a:gd name="T9" fmla="*/ 9 h 71"/>
                <a:gd name="T10" fmla="*/ 3 w 76"/>
                <a:gd name="T11" fmla="*/ 20 h 71"/>
                <a:gd name="T12" fmla="*/ 2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2 w 76"/>
                <a:gd name="T19" fmla="*/ 59 h 71"/>
                <a:gd name="T20" fmla="*/ 25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4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4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09" name="Freeform 317"/>
            <p:cNvSpPr>
              <a:spLocks/>
            </p:cNvSpPr>
            <p:nvPr/>
          </p:nvSpPr>
          <p:spPr bwMode="auto">
            <a:xfrm>
              <a:off x="9004299" y="2421487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69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0" name="Freeform 318"/>
            <p:cNvSpPr>
              <a:spLocks/>
            </p:cNvSpPr>
            <p:nvPr/>
          </p:nvSpPr>
          <p:spPr bwMode="auto">
            <a:xfrm>
              <a:off x="9155112" y="2364337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1" name="Freeform 319"/>
            <p:cNvSpPr>
              <a:spLocks/>
            </p:cNvSpPr>
            <p:nvPr/>
          </p:nvSpPr>
          <p:spPr bwMode="auto">
            <a:xfrm>
              <a:off x="9055099" y="248657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2" name="Freeform 320"/>
            <p:cNvSpPr>
              <a:spLocks/>
            </p:cNvSpPr>
            <p:nvPr/>
          </p:nvSpPr>
          <p:spPr bwMode="auto">
            <a:xfrm>
              <a:off x="9245599" y="2262737"/>
              <a:ext cx="45719" cy="45719"/>
            </a:xfrm>
            <a:custGeom>
              <a:avLst/>
              <a:gdLst>
                <a:gd name="T0" fmla="*/ 44 w 60"/>
                <a:gd name="T1" fmla="*/ 1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6 h 68"/>
                <a:gd name="T18" fmla="*/ 27 w 60"/>
                <a:gd name="T19" fmla="*/ 68 h 68"/>
                <a:gd name="T20" fmla="*/ 38 w 60"/>
                <a:gd name="T21" fmla="*/ 65 h 68"/>
                <a:gd name="T22" fmla="*/ 48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1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8" y="65"/>
                  </a:lnTo>
                  <a:lnTo>
                    <a:pt x="48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3" name="Freeform 321"/>
            <p:cNvSpPr>
              <a:spLocks/>
            </p:cNvSpPr>
            <p:nvPr/>
          </p:nvSpPr>
          <p:spPr bwMode="auto">
            <a:xfrm>
              <a:off x="9418637" y="2588176"/>
              <a:ext cx="45719" cy="45719"/>
            </a:xfrm>
            <a:custGeom>
              <a:avLst/>
              <a:gdLst>
                <a:gd name="T0" fmla="*/ 43 w 59"/>
                <a:gd name="T1" fmla="*/ 1 h 67"/>
                <a:gd name="T2" fmla="*/ 32 w 59"/>
                <a:gd name="T3" fmla="*/ 0 h 67"/>
                <a:gd name="T4" fmla="*/ 22 w 59"/>
                <a:gd name="T5" fmla="*/ 2 h 67"/>
                <a:gd name="T6" fmla="*/ 12 w 59"/>
                <a:gd name="T7" fmla="*/ 11 h 67"/>
                <a:gd name="T8" fmla="*/ 4 w 59"/>
                <a:gd name="T9" fmla="*/ 23 h 67"/>
                <a:gd name="T10" fmla="*/ 0 w 59"/>
                <a:gd name="T11" fmla="*/ 36 h 67"/>
                <a:gd name="T12" fmla="*/ 1 w 59"/>
                <a:gd name="T13" fmla="*/ 49 h 67"/>
                <a:gd name="T14" fmla="*/ 7 w 59"/>
                <a:gd name="T15" fmla="*/ 59 h 67"/>
                <a:gd name="T16" fmla="*/ 16 w 59"/>
                <a:gd name="T17" fmla="*/ 66 h 67"/>
                <a:gd name="T18" fmla="*/ 27 w 59"/>
                <a:gd name="T19" fmla="*/ 67 h 67"/>
                <a:gd name="T20" fmla="*/ 37 w 59"/>
                <a:gd name="T21" fmla="*/ 64 h 67"/>
                <a:gd name="T22" fmla="*/ 48 w 59"/>
                <a:gd name="T23" fmla="*/ 56 h 67"/>
                <a:gd name="T24" fmla="*/ 55 w 59"/>
                <a:gd name="T25" fmla="*/ 44 h 67"/>
                <a:gd name="T26" fmla="*/ 59 w 59"/>
                <a:gd name="T27" fmla="*/ 31 h 67"/>
                <a:gd name="T28" fmla="*/ 58 w 59"/>
                <a:gd name="T29" fmla="*/ 18 h 67"/>
                <a:gd name="T30" fmla="*/ 52 w 59"/>
                <a:gd name="T31" fmla="*/ 8 h 67"/>
                <a:gd name="T32" fmla="*/ 43 w 59"/>
                <a:gd name="T3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7">
                  <a:moveTo>
                    <a:pt x="43" y="1"/>
                  </a:moveTo>
                  <a:lnTo>
                    <a:pt x="32" y="0"/>
                  </a:lnTo>
                  <a:lnTo>
                    <a:pt x="22" y="2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7"/>
                  </a:lnTo>
                  <a:lnTo>
                    <a:pt x="37" y="64"/>
                  </a:lnTo>
                  <a:lnTo>
                    <a:pt x="48" y="56"/>
                  </a:lnTo>
                  <a:lnTo>
                    <a:pt x="55" y="44"/>
                  </a:lnTo>
                  <a:lnTo>
                    <a:pt x="59" y="31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4" name="Freeform 322"/>
            <p:cNvSpPr>
              <a:spLocks/>
            </p:cNvSpPr>
            <p:nvPr/>
          </p:nvSpPr>
          <p:spPr bwMode="auto">
            <a:xfrm>
              <a:off x="9115424" y="257071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6 w 76"/>
                <a:gd name="T11" fmla="*/ 14 h 70"/>
                <a:gd name="T12" fmla="*/ 3 w 76"/>
                <a:gd name="T13" fmla="*/ 20 h 70"/>
                <a:gd name="T14" fmla="*/ 1 w 76"/>
                <a:gd name="T15" fmla="*/ 27 h 70"/>
                <a:gd name="T16" fmla="*/ 0 w 76"/>
                <a:gd name="T17" fmla="*/ 33 h 70"/>
                <a:gd name="T18" fmla="*/ 4 w 76"/>
                <a:gd name="T19" fmla="*/ 46 h 70"/>
                <a:gd name="T20" fmla="*/ 13 w 76"/>
                <a:gd name="T21" fmla="*/ 57 h 70"/>
                <a:gd name="T22" fmla="*/ 24 w 76"/>
                <a:gd name="T23" fmla="*/ 66 h 70"/>
                <a:gd name="T24" fmla="*/ 31 w 76"/>
                <a:gd name="T25" fmla="*/ 69 h 70"/>
                <a:gd name="T26" fmla="*/ 39 w 76"/>
                <a:gd name="T27" fmla="*/ 70 h 70"/>
                <a:gd name="T28" fmla="*/ 53 w 76"/>
                <a:gd name="T29" fmla="*/ 67 h 70"/>
                <a:gd name="T30" fmla="*/ 65 w 76"/>
                <a:gd name="T31" fmla="*/ 60 h 70"/>
                <a:gd name="T32" fmla="*/ 70 w 76"/>
                <a:gd name="T33" fmla="*/ 56 h 70"/>
                <a:gd name="T34" fmla="*/ 73 w 76"/>
                <a:gd name="T35" fmla="*/ 49 h 70"/>
                <a:gd name="T36" fmla="*/ 75 w 76"/>
                <a:gd name="T37" fmla="*/ 41 h 70"/>
                <a:gd name="T38" fmla="*/ 76 w 76"/>
                <a:gd name="T39" fmla="*/ 36 h 70"/>
                <a:gd name="T40" fmla="*/ 72 w 76"/>
                <a:gd name="T41" fmla="*/ 23 h 70"/>
                <a:gd name="T42" fmla="*/ 65 w 76"/>
                <a:gd name="T43" fmla="*/ 11 h 70"/>
                <a:gd name="T44" fmla="*/ 52 w 76"/>
                <a:gd name="T4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3" y="57"/>
                  </a:lnTo>
                  <a:lnTo>
                    <a:pt x="24" y="66"/>
                  </a:lnTo>
                  <a:lnTo>
                    <a:pt x="31" y="69"/>
                  </a:lnTo>
                  <a:lnTo>
                    <a:pt x="39" y="70"/>
                  </a:lnTo>
                  <a:lnTo>
                    <a:pt x="53" y="67"/>
                  </a:lnTo>
                  <a:lnTo>
                    <a:pt x="65" y="60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5" name="Freeform 323"/>
            <p:cNvSpPr>
              <a:spLocks/>
            </p:cNvSpPr>
            <p:nvPr/>
          </p:nvSpPr>
          <p:spPr bwMode="auto">
            <a:xfrm>
              <a:off x="9326562" y="2513562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6" name="Freeform 324"/>
            <p:cNvSpPr>
              <a:spLocks/>
            </p:cNvSpPr>
            <p:nvPr/>
          </p:nvSpPr>
          <p:spPr bwMode="auto">
            <a:xfrm>
              <a:off x="8993189" y="254213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7" name="Freeform 325"/>
            <p:cNvSpPr>
              <a:spLocks/>
            </p:cNvSpPr>
            <p:nvPr/>
          </p:nvSpPr>
          <p:spPr bwMode="auto">
            <a:xfrm>
              <a:off x="8912226" y="2505625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8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2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4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4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8" name="Freeform 326"/>
            <p:cNvSpPr>
              <a:spLocks/>
            </p:cNvSpPr>
            <p:nvPr/>
          </p:nvSpPr>
          <p:spPr bwMode="auto">
            <a:xfrm>
              <a:off x="8963026" y="2243687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3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3 w 77"/>
                <a:gd name="T27" fmla="*/ 69 h 70"/>
                <a:gd name="T28" fmla="*/ 65 w 77"/>
                <a:gd name="T29" fmla="*/ 61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1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19" name="Freeform 327"/>
            <p:cNvSpPr>
              <a:spLocks/>
            </p:cNvSpPr>
            <p:nvPr/>
          </p:nvSpPr>
          <p:spPr bwMode="auto">
            <a:xfrm>
              <a:off x="9348789" y="2308776"/>
              <a:ext cx="45719" cy="45719"/>
            </a:xfrm>
            <a:custGeom>
              <a:avLst/>
              <a:gdLst>
                <a:gd name="T0" fmla="*/ 51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2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2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8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4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1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1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0" name="Freeform 328"/>
            <p:cNvSpPr>
              <a:spLocks/>
            </p:cNvSpPr>
            <p:nvPr/>
          </p:nvSpPr>
          <p:spPr bwMode="auto">
            <a:xfrm>
              <a:off x="8139114" y="2159551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1" name="Freeform 329"/>
            <p:cNvSpPr>
              <a:spLocks/>
            </p:cNvSpPr>
            <p:nvPr/>
          </p:nvSpPr>
          <p:spPr bwMode="auto">
            <a:xfrm>
              <a:off x="8210549" y="207541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2" name="Freeform 330"/>
            <p:cNvSpPr>
              <a:spLocks/>
            </p:cNvSpPr>
            <p:nvPr/>
          </p:nvSpPr>
          <p:spPr bwMode="auto">
            <a:xfrm>
              <a:off x="8189912" y="2075412"/>
              <a:ext cx="45719" cy="45719"/>
            </a:xfrm>
            <a:custGeom>
              <a:avLst/>
              <a:gdLst>
                <a:gd name="T0" fmla="*/ 45 w 60"/>
                <a:gd name="T1" fmla="*/ 1 h 68"/>
                <a:gd name="T2" fmla="*/ 33 w 60"/>
                <a:gd name="T3" fmla="*/ 0 h 68"/>
                <a:gd name="T4" fmla="*/ 22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1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3" name="Freeform 331"/>
            <p:cNvSpPr>
              <a:spLocks/>
            </p:cNvSpPr>
            <p:nvPr/>
          </p:nvSpPr>
          <p:spPr bwMode="auto">
            <a:xfrm>
              <a:off x="8302624" y="2150026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4" name="Freeform 332"/>
            <p:cNvSpPr>
              <a:spLocks/>
            </p:cNvSpPr>
            <p:nvPr/>
          </p:nvSpPr>
          <p:spPr bwMode="auto">
            <a:xfrm>
              <a:off x="8413749" y="2113512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5" name="Freeform 333"/>
            <p:cNvSpPr>
              <a:spLocks/>
            </p:cNvSpPr>
            <p:nvPr/>
          </p:nvSpPr>
          <p:spPr bwMode="auto">
            <a:xfrm>
              <a:off x="8494714" y="2075412"/>
              <a:ext cx="45719" cy="45719"/>
            </a:xfrm>
            <a:custGeom>
              <a:avLst/>
              <a:gdLst>
                <a:gd name="T0" fmla="*/ 51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2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2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1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1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6" name="Freeform 334"/>
            <p:cNvSpPr>
              <a:spLocks/>
            </p:cNvSpPr>
            <p:nvPr/>
          </p:nvSpPr>
          <p:spPr bwMode="auto">
            <a:xfrm>
              <a:off x="8069262" y="1721401"/>
              <a:ext cx="45719" cy="45719"/>
            </a:xfrm>
            <a:custGeom>
              <a:avLst/>
              <a:gdLst>
                <a:gd name="T0" fmla="*/ 43 w 59"/>
                <a:gd name="T1" fmla="*/ 2 h 68"/>
                <a:gd name="T2" fmla="*/ 32 w 59"/>
                <a:gd name="T3" fmla="*/ 0 h 68"/>
                <a:gd name="T4" fmla="*/ 22 w 59"/>
                <a:gd name="T5" fmla="*/ 3 h 68"/>
                <a:gd name="T6" fmla="*/ 11 w 59"/>
                <a:gd name="T7" fmla="*/ 12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6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8 w 59"/>
                <a:gd name="T23" fmla="*/ 56 h 68"/>
                <a:gd name="T24" fmla="*/ 55 w 59"/>
                <a:gd name="T25" fmla="*/ 45 h 68"/>
                <a:gd name="T26" fmla="*/ 59 w 59"/>
                <a:gd name="T27" fmla="*/ 32 h 68"/>
                <a:gd name="T28" fmla="*/ 58 w 59"/>
                <a:gd name="T29" fmla="*/ 19 h 68"/>
                <a:gd name="T30" fmla="*/ 52 w 59"/>
                <a:gd name="T31" fmla="*/ 9 h 68"/>
                <a:gd name="T32" fmla="*/ 43 w 59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2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8" y="56"/>
                  </a:lnTo>
                  <a:lnTo>
                    <a:pt x="55" y="45"/>
                  </a:lnTo>
                  <a:lnTo>
                    <a:pt x="59" y="32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7" name="Freeform 335"/>
            <p:cNvSpPr>
              <a:spLocks/>
            </p:cNvSpPr>
            <p:nvPr/>
          </p:nvSpPr>
          <p:spPr bwMode="auto">
            <a:xfrm>
              <a:off x="8270874" y="1861101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5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8" name="Freeform 336"/>
            <p:cNvSpPr>
              <a:spLocks/>
            </p:cNvSpPr>
            <p:nvPr/>
          </p:nvSpPr>
          <p:spPr bwMode="auto">
            <a:xfrm>
              <a:off x="8169274" y="2010326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4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6 h 68"/>
                <a:gd name="T18" fmla="*/ 27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3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29" name="Freeform 337"/>
            <p:cNvSpPr>
              <a:spLocks/>
            </p:cNvSpPr>
            <p:nvPr/>
          </p:nvSpPr>
          <p:spPr bwMode="auto">
            <a:xfrm>
              <a:off x="8120064" y="1834112"/>
              <a:ext cx="45719" cy="45719"/>
            </a:xfrm>
            <a:custGeom>
              <a:avLst/>
              <a:gdLst>
                <a:gd name="T0" fmla="*/ 52 w 77"/>
                <a:gd name="T1" fmla="*/ 2 h 70"/>
                <a:gd name="T2" fmla="*/ 45 w 77"/>
                <a:gd name="T3" fmla="*/ 0 h 70"/>
                <a:gd name="T4" fmla="*/ 38 w 77"/>
                <a:gd name="T5" fmla="*/ 0 h 70"/>
                <a:gd name="T6" fmla="*/ 24 w 77"/>
                <a:gd name="T7" fmla="*/ 1 h 70"/>
                <a:gd name="T8" fmla="*/ 12 w 77"/>
                <a:gd name="T9" fmla="*/ 8 h 70"/>
                <a:gd name="T10" fmla="*/ 3 w 77"/>
                <a:gd name="T11" fmla="*/ 20 h 70"/>
                <a:gd name="T12" fmla="*/ 2 w 77"/>
                <a:gd name="T13" fmla="*/ 27 h 70"/>
                <a:gd name="T14" fmla="*/ 0 w 77"/>
                <a:gd name="T15" fmla="*/ 33 h 70"/>
                <a:gd name="T16" fmla="*/ 3 w 77"/>
                <a:gd name="T17" fmla="*/ 47 h 70"/>
                <a:gd name="T18" fmla="*/ 12 w 77"/>
                <a:gd name="T19" fmla="*/ 59 h 70"/>
                <a:gd name="T20" fmla="*/ 25 w 77"/>
                <a:gd name="T21" fmla="*/ 67 h 70"/>
                <a:gd name="T22" fmla="*/ 32 w 77"/>
                <a:gd name="T23" fmla="*/ 70 h 70"/>
                <a:gd name="T24" fmla="*/ 39 w 77"/>
                <a:gd name="T25" fmla="*/ 70 h 70"/>
                <a:gd name="T26" fmla="*/ 54 w 77"/>
                <a:gd name="T27" fmla="*/ 69 h 70"/>
                <a:gd name="T28" fmla="*/ 65 w 77"/>
                <a:gd name="T29" fmla="*/ 61 h 70"/>
                <a:gd name="T30" fmla="*/ 74 w 77"/>
                <a:gd name="T31" fmla="*/ 50 h 70"/>
                <a:gd name="T32" fmla="*/ 75 w 77"/>
                <a:gd name="T33" fmla="*/ 43 h 70"/>
                <a:gd name="T34" fmla="*/ 77 w 77"/>
                <a:gd name="T35" fmla="*/ 37 h 70"/>
                <a:gd name="T36" fmla="*/ 74 w 77"/>
                <a:gd name="T37" fmla="*/ 23 h 70"/>
                <a:gd name="T38" fmla="*/ 65 w 77"/>
                <a:gd name="T39" fmla="*/ 11 h 70"/>
                <a:gd name="T40" fmla="*/ 52 w 77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0">
                  <a:moveTo>
                    <a:pt x="52" y="2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4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4" y="69"/>
                  </a:lnTo>
                  <a:lnTo>
                    <a:pt x="65" y="61"/>
                  </a:lnTo>
                  <a:lnTo>
                    <a:pt x="74" y="50"/>
                  </a:lnTo>
                  <a:lnTo>
                    <a:pt x="75" y="43"/>
                  </a:lnTo>
                  <a:lnTo>
                    <a:pt x="77" y="37"/>
                  </a:lnTo>
                  <a:lnTo>
                    <a:pt x="74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0" name="Freeform 338"/>
            <p:cNvSpPr>
              <a:spLocks/>
            </p:cNvSpPr>
            <p:nvPr/>
          </p:nvSpPr>
          <p:spPr bwMode="auto">
            <a:xfrm>
              <a:off x="8210549" y="1730925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1" name="Freeform 339"/>
            <p:cNvSpPr>
              <a:spLocks/>
            </p:cNvSpPr>
            <p:nvPr/>
          </p:nvSpPr>
          <p:spPr bwMode="auto">
            <a:xfrm>
              <a:off x="8391524" y="2056363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4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60 h 68"/>
                <a:gd name="T16" fmla="*/ 15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7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60"/>
                  </a:lnTo>
                  <a:lnTo>
                    <a:pt x="15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2" name="Freeform 340"/>
            <p:cNvSpPr>
              <a:spLocks/>
            </p:cNvSpPr>
            <p:nvPr/>
          </p:nvSpPr>
          <p:spPr bwMode="auto">
            <a:xfrm>
              <a:off x="8088312" y="2037313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4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4 h 68"/>
                <a:gd name="T10" fmla="*/ 0 w 61"/>
                <a:gd name="T11" fmla="*/ 36 h 68"/>
                <a:gd name="T12" fmla="*/ 2 w 61"/>
                <a:gd name="T13" fmla="*/ 49 h 68"/>
                <a:gd name="T14" fmla="*/ 8 w 61"/>
                <a:gd name="T15" fmla="*/ 60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7 h 68"/>
                <a:gd name="T24" fmla="*/ 57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4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4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8" y="60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7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3" name="Freeform 341"/>
            <p:cNvSpPr>
              <a:spLocks/>
            </p:cNvSpPr>
            <p:nvPr/>
          </p:nvSpPr>
          <p:spPr bwMode="auto">
            <a:xfrm>
              <a:off x="8301037" y="1981751"/>
              <a:ext cx="45719" cy="45719"/>
            </a:xfrm>
            <a:custGeom>
              <a:avLst/>
              <a:gdLst>
                <a:gd name="T0" fmla="*/ 45 w 61"/>
                <a:gd name="T1" fmla="*/ 2 h 68"/>
                <a:gd name="T2" fmla="*/ 33 w 61"/>
                <a:gd name="T3" fmla="*/ 0 h 68"/>
                <a:gd name="T4" fmla="*/ 22 w 61"/>
                <a:gd name="T5" fmla="*/ 3 h 68"/>
                <a:gd name="T6" fmla="*/ 12 w 61"/>
                <a:gd name="T7" fmla="*/ 12 h 68"/>
                <a:gd name="T8" fmla="*/ 5 w 61"/>
                <a:gd name="T9" fmla="*/ 23 h 68"/>
                <a:gd name="T10" fmla="*/ 0 w 61"/>
                <a:gd name="T11" fmla="*/ 36 h 68"/>
                <a:gd name="T12" fmla="*/ 2 w 61"/>
                <a:gd name="T13" fmla="*/ 49 h 68"/>
                <a:gd name="T14" fmla="*/ 7 w 61"/>
                <a:gd name="T15" fmla="*/ 59 h 68"/>
                <a:gd name="T16" fmla="*/ 16 w 61"/>
                <a:gd name="T17" fmla="*/ 67 h 68"/>
                <a:gd name="T18" fmla="*/ 28 w 61"/>
                <a:gd name="T19" fmla="*/ 68 h 68"/>
                <a:gd name="T20" fmla="*/ 39 w 61"/>
                <a:gd name="T21" fmla="*/ 65 h 68"/>
                <a:gd name="T22" fmla="*/ 49 w 61"/>
                <a:gd name="T23" fmla="*/ 56 h 68"/>
                <a:gd name="T24" fmla="*/ 56 w 61"/>
                <a:gd name="T25" fmla="*/ 45 h 68"/>
                <a:gd name="T26" fmla="*/ 61 w 61"/>
                <a:gd name="T27" fmla="*/ 32 h 68"/>
                <a:gd name="T28" fmla="*/ 59 w 61"/>
                <a:gd name="T29" fmla="*/ 19 h 68"/>
                <a:gd name="T30" fmla="*/ 54 w 61"/>
                <a:gd name="T31" fmla="*/ 9 h 68"/>
                <a:gd name="T32" fmla="*/ 45 w 61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5" y="23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4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4" name="Freeform 342"/>
            <p:cNvSpPr>
              <a:spLocks/>
            </p:cNvSpPr>
            <p:nvPr/>
          </p:nvSpPr>
          <p:spPr bwMode="auto">
            <a:xfrm>
              <a:off x="8321676" y="1778550"/>
              <a:ext cx="45719" cy="45719"/>
            </a:xfrm>
            <a:custGeom>
              <a:avLst/>
              <a:gdLst>
                <a:gd name="T0" fmla="*/ 52 w 78"/>
                <a:gd name="T1" fmla="*/ 3 h 71"/>
                <a:gd name="T2" fmla="*/ 45 w 78"/>
                <a:gd name="T3" fmla="*/ 0 h 71"/>
                <a:gd name="T4" fmla="*/ 38 w 78"/>
                <a:gd name="T5" fmla="*/ 0 h 71"/>
                <a:gd name="T6" fmla="*/ 23 w 78"/>
                <a:gd name="T7" fmla="*/ 2 h 71"/>
                <a:gd name="T8" fmla="*/ 12 w 78"/>
                <a:gd name="T9" fmla="*/ 8 h 71"/>
                <a:gd name="T10" fmla="*/ 6 w 78"/>
                <a:gd name="T11" fmla="*/ 13 h 71"/>
                <a:gd name="T12" fmla="*/ 3 w 78"/>
                <a:gd name="T13" fmla="*/ 19 h 71"/>
                <a:gd name="T14" fmla="*/ 2 w 78"/>
                <a:gd name="T15" fmla="*/ 26 h 71"/>
                <a:gd name="T16" fmla="*/ 0 w 78"/>
                <a:gd name="T17" fmla="*/ 32 h 71"/>
                <a:gd name="T18" fmla="*/ 2 w 78"/>
                <a:gd name="T19" fmla="*/ 39 h 71"/>
                <a:gd name="T20" fmla="*/ 4 w 78"/>
                <a:gd name="T21" fmla="*/ 46 h 71"/>
                <a:gd name="T22" fmla="*/ 13 w 78"/>
                <a:gd name="T23" fmla="*/ 58 h 71"/>
                <a:gd name="T24" fmla="*/ 26 w 78"/>
                <a:gd name="T25" fmla="*/ 67 h 71"/>
                <a:gd name="T26" fmla="*/ 33 w 78"/>
                <a:gd name="T27" fmla="*/ 69 h 71"/>
                <a:gd name="T28" fmla="*/ 40 w 78"/>
                <a:gd name="T29" fmla="*/ 71 h 71"/>
                <a:gd name="T30" fmla="*/ 55 w 78"/>
                <a:gd name="T31" fmla="*/ 68 h 71"/>
                <a:gd name="T32" fmla="*/ 66 w 78"/>
                <a:gd name="T33" fmla="*/ 62 h 71"/>
                <a:gd name="T34" fmla="*/ 72 w 78"/>
                <a:gd name="T35" fmla="*/ 57 h 71"/>
                <a:gd name="T36" fmla="*/ 75 w 78"/>
                <a:gd name="T37" fmla="*/ 51 h 71"/>
                <a:gd name="T38" fmla="*/ 76 w 78"/>
                <a:gd name="T39" fmla="*/ 44 h 71"/>
                <a:gd name="T40" fmla="*/ 78 w 78"/>
                <a:gd name="T41" fmla="*/ 38 h 71"/>
                <a:gd name="T42" fmla="*/ 76 w 78"/>
                <a:gd name="T43" fmla="*/ 31 h 71"/>
                <a:gd name="T44" fmla="*/ 74 w 78"/>
                <a:gd name="T45" fmla="*/ 23 h 71"/>
                <a:gd name="T46" fmla="*/ 65 w 78"/>
                <a:gd name="T47" fmla="*/ 12 h 71"/>
                <a:gd name="T48" fmla="*/ 52 w 78"/>
                <a:gd name="T4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13" y="58"/>
                  </a:lnTo>
                  <a:lnTo>
                    <a:pt x="26" y="67"/>
                  </a:lnTo>
                  <a:lnTo>
                    <a:pt x="33" y="69"/>
                  </a:lnTo>
                  <a:lnTo>
                    <a:pt x="40" y="71"/>
                  </a:lnTo>
                  <a:lnTo>
                    <a:pt x="55" y="68"/>
                  </a:lnTo>
                  <a:lnTo>
                    <a:pt x="66" y="62"/>
                  </a:lnTo>
                  <a:lnTo>
                    <a:pt x="72" y="57"/>
                  </a:lnTo>
                  <a:lnTo>
                    <a:pt x="75" y="51"/>
                  </a:lnTo>
                  <a:lnTo>
                    <a:pt x="76" y="44"/>
                  </a:lnTo>
                  <a:lnTo>
                    <a:pt x="78" y="38"/>
                  </a:lnTo>
                  <a:lnTo>
                    <a:pt x="76" y="31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5" name="Freeform 343"/>
            <p:cNvSpPr>
              <a:spLocks/>
            </p:cNvSpPr>
            <p:nvPr/>
          </p:nvSpPr>
          <p:spPr bwMode="auto">
            <a:xfrm>
              <a:off x="8321676" y="1667425"/>
              <a:ext cx="45719" cy="45719"/>
            </a:xfrm>
            <a:custGeom>
              <a:avLst/>
              <a:gdLst>
                <a:gd name="T0" fmla="*/ 53 w 78"/>
                <a:gd name="T1" fmla="*/ 2 h 72"/>
                <a:gd name="T2" fmla="*/ 46 w 78"/>
                <a:gd name="T3" fmla="*/ 0 h 72"/>
                <a:gd name="T4" fmla="*/ 39 w 78"/>
                <a:gd name="T5" fmla="*/ 0 h 72"/>
                <a:gd name="T6" fmla="*/ 25 w 78"/>
                <a:gd name="T7" fmla="*/ 1 h 72"/>
                <a:gd name="T8" fmla="*/ 12 w 78"/>
                <a:gd name="T9" fmla="*/ 8 h 72"/>
                <a:gd name="T10" fmla="*/ 3 w 78"/>
                <a:gd name="T11" fmla="*/ 20 h 72"/>
                <a:gd name="T12" fmla="*/ 2 w 78"/>
                <a:gd name="T13" fmla="*/ 27 h 72"/>
                <a:gd name="T14" fmla="*/ 0 w 78"/>
                <a:gd name="T15" fmla="*/ 33 h 72"/>
                <a:gd name="T16" fmla="*/ 4 w 78"/>
                <a:gd name="T17" fmla="*/ 47 h 72"/>
                <a:gd name="T18" fmla="*/ 13 w 78"/>
                <a:gd name="T19" fmla="*/ 59 h 72"/>
                <a:gd name="T20" fmla="*/ 25 w 78"/>
                <a:gd name="T21" fmla="*/ 67 h 72"/>
                <a:gd name="T22" fmla="*/ 32 w 78"/>
                <a:gd name="T23" fmla="*/ 70 h 72"/>
                <a:gd name="T24" fmla="*/ 40 w 78"/>
                <a:gd name="T25" fmla="*/ 72 h 72"/>
                <a:gd name="T26" fmla="*/ 55 w 78"/>
                <a:gd name="T27" fmla="*/ 69 h 72"/>
                <a:gd name="T28" fmla="*/ 66 w 78"/>
                <a:gd name="T29" fmla="*/ 62 h 72"/>
                <a:gd name="T30" fmla="*/ 75 w 78"/>
                <a:gd name="T31" fmla="*/ 50 h 72"/>
                <a:gd name="T32" fmla="*/ 76 w 78"/>
                <a:gd name="T33" fmla="*/ 43 h 72"/>
                <a:gd name="T34" fmla="*/ 78 w 78"/>
                <a:gd name="T35" fmla="*/ 37 h 72"/>
                <a:gd name="T36" fmla="*/ 74 w 78"/>
                <a:gd name="T37" fmla="*/ 23 h 72"/>
                <a:gd name="T38" fmla="*/ 66 w 78"/>
                <a:gd name="T39" fmla="*/ 11 h 72"/>
                <a:gd name="T40" fmla="*/ 53 w 78"/>
                <a:gd name="T4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2">
                  <a:moveTo>
                    <a:pt x="53" y="2"/>
                  </a:moveTo>
                  <a:lnTo>
                    <a:pt x="46" y="0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3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40" y="72"/>
                  </a:lnTo>
                  <a:lnTo>
                    <a:pt x="55" y="69"/>
                  </a:lnTo>
                  <a:lnTo>
                    <a:pt x="66" y="62"/>
                  </a:lnTo>
                  <a:lnTo>
                    <a:pt x="75" y="50"/>
                  </a:lnTo>
                  <a:lnTo>
                    <a:pt x="76" y="43"/>
                  </a:lnTo>
                  <a:lnTo>
                    <a:pt x="78" y="37"/>
                  </a:lnTo>
                  <a:lnTo>
                    <a:pt x="74" y="23"/>
                  </a:lnTo>
                  <a:lnTo>
                    <a:pt x="66" y="11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6" name="Freeform 344"/>
            <p:cNvSpPr>
              <a:spLocks/>
            </p:cNvSpPr>
            <p:nvPr/>
          </p:nvSpPr>
          <p:spPr bwMode="auto">
            <a:xfrm>
              <a:off x="8524874" y="1805537"/>
              <a:ext cx="45719" cy="45719"/>
            </a:xfrm>
            <a:custGeom>
              <a:avLst/>
              <a:gdLst>
                <a:gd name="T0" fmla="*/ 52 w 77"/>
                <a:gd name="T1" fmla="*/ 3 h 71"/>
                <a:gd name="T2" fmla="*/ 45 w 77"/>
                <a:gd name="T3" fmla="*/ 0 h 71"/>
                <a:gd name="T4" fmla="*/ 38 w 77"/>
                <a:gd name="T5" fmla="*/ 0 h 71"/>
                <a:gd name="T6" fmla="*/ 23 w 77"/>
                <a:gd name="T7" fmla="*/ 2 h 71"/>
                <a:gd name="T8" fmla="*/ 12 w 77"/>
                <a:gd name="T9" fmla="*/ 9 h 71"/>
                <a:gd name="T10" fmla="*/ 3 w 77"/>
                <a:gd name="T11" fmla="*/ 20 h 71"/>
                <a:gd name="T12" fmla="*/ 2 w 77"/>
                <a:gd name="T13" fmla="*/ 28 h 71"/>
                <a:gd name="T14" fmla="*/ 0 w 77"/>
                <a:gd name="T15" fmla="*/ 33 h 71"/>
                <a:gd name="T16" fmla="*/ 3 w 77"/>
                <a:gd name="T17" fmla="*/ 48 h 71"/>
                <a:gd name="T18" fmla="*/ 12 w 77"/>
                <a:gd name="T19" fmla="*/ 59 h 71"/>
                <a:gd name="T20" fmla="*/ 25 w 77"/>
                <a:gd name="T21" fmla="*/ 68 h 71"/>
                <a:gd name="T22" fmla="*/ 32 w 77"/>
                <a:gd name="T23" fmla="*/ 71 h 71"/>
                <a:gd name="T24" fmla="*/ 39 w 77"/>
                <a:gd name="T25" fmla="*/ 71 h 71"/>
                <a:gd name="T26" fmla="*/ 54 w 77"/>
                <a:gd name="T27" fmla="*/ 69 h 71"/>
                <a:gd name="T28" fmla="*/ 65 w 77"/>
                <a:gd name="T29" fmla="*/ 62 h 71"/>
                <a:gd name="T30" fmla="*/ 74 w 77"/>
                <a:gd name="T31" fmla="*/ 51 h 71"/>
                <a:gd name="T32" fmla="*/ 75 w 77"/>
                <a:gd name="T33" fmla="*/ 43 h 71"/>
                <a:gd name="T34" fmla="*/ 77 w 77"/>
                <a:gd name="T35" fmla="*/ 38 h 71"/>
                <a:gd name="T36" fmla="*/ 74 w 77"/>
                <a:gd name="T37" fmla="*/ 23 h 71"/>
                <a:gd name="T38" fmla="*/ 65 w 77"/>
                <a:gd name="T39" fmla="*/ 12 h 71"/>
                <a:gd name="T40" fmla="*/ 52 w 77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1">
                  <a:moveTo>
                    <a:pt x="52" y="3"/>
                  </a:moveTo>
                  <a:lnTo>
                    <a:pt x="45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2" y="59"/>
                  </a:lnTo>
                  <a:lnTo>
                    <a:pt x="25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4" y="69"/>
                  </a:lnTo>
                  <a:lnTo>
                    <a:pt x="65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4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7" name="Freeform 345"/>
            <p:cNvSpPr>
              <a:spLocks/>
            </p:cNvSpPr>
            <p:nvPr/>
          </p:nvSpPr>
          <p:spPr bwMode="auto">
            <a:xfrm>
              <a:off x="8423274" y="195476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4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4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4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4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8" name="Freeform 346"/>
            <p:cNvSpPr>
              <a:spLocks/>
            </p:cNvSpPr>
            <p:nvPr/>
          </p:nvSpPr>
          <p:spPr bwMode="auto">
            <a:xfrm>
              <a:off x="8210549" y="1740451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39" name="Freeform 347"/>
            <p:cNvSpPr>
              <a:spLocks/>
            </p:cNvSpPr>
            <p:nvPr/>
          </p:nvSpPr>
          <p:spPr bwMode="auto">
            <a:xfrm>
              <a:off x="8231189" y="183411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4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1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1 w 76"/>
                <a:gd name="T19" fmla="*/ 59 h 70"/>
                <a:gd name="T20" fmla="*/ 24 w 76"/>
                <a:gd name="T21" fmla="*/ 67 h 70"/>
                <a:gd name="T22" fmla="*/ 31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1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1" y="59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1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0" name="Freeform 348"/>
            <p:cNvSpPr>
              <a:spLocks/>
            </p:cNvSpPr>
            <p:nvPr/>
          </p:nvSpPr>
          <p:spPr bwMode="auto">
            <a:xfrm>
              <a:off x="8381999" y="1776963"/>
              <a:ext cx="45719" cy="45719"/>
            </a:xfrm>
            <a:custGeom>
              <a:avLst/>
              <a:gdLst>
                <a:gd name="T0" fmla="*/ 43 w 60"/>
                <a:gd name="T1" fmla="*/ 1 h 66"/>
                <a:gd name="T2" fmla="*/ 32 w 60"/>
                <a:gd name="T3" fmla="*/ 0 h 66"/>
                <a:gd name="T4" fmla="*/ 22 w 60"/>
                <a:gd name="T5" fmla="*/ 3 h 66"/>
                <a:gd name="T6" fmla="*/ 11 w 60"/>
                <a:gd name="T7" fmla="*/ 10 h 66"/>
                <a:gd name="T8" fmla="*/ 4 w 60"/>
                <a:gd name="T9" fmla="*/ 21 h 66"/>
                <a:gd name="T10" fmla="*/ 0 w 60"/>
                <a:gd name="T11" fmla="*/ 34 h 66"/>
                <a:gd name="T12" fmla="*/ 1 w 60"/>
                <a:gd name="T13" fmla="*/ 47 h 66"/>
                <a:gd name="T14" fmla="*/ 7 w 60"/>
                <a:gd name="T15" fmla="*/ 57 h 66"/>
                <a:gd name="T16" fmla="*/ 17 w 60"/>
                <a:gd name="T17" fmla="*/ 65 h 66"/>
                <a:gd name="T18" fmla="*/ 29 w 60"/>
                <a:gd name="T19" fmla="*/ 66 h 66"/>
                <a:gd name="T20" fmla="*/ 39 w 60"/>
                <a:gd name="T21" fmla="*/ 63 h 66"/>
                <a:gd name="T22" fmla="*/ 49 w 60"/>
                <a:gd name="T23" fmla="*/ 56 h 66"/>
                <a:gd name="T24" fmla="*/ 56 w 60"/>
                <a:gd name="T25" fmla="*/ 44 h 66"/>
                <a:gd name="T26" fmla="*/ 60 w 60"/>
                <a:gd name="T27" fmla="*/ 31 h 66"/>
                <a:gd name="T28" fmla="*/ 59 w 60"/>
                <a:gd name="T29" fmla="*/ 19 h 66"/>
                <a:gd name="T30" fmla="*/ 53 w 60"/>
                <a:gd name="T31" fmla="*/ 8 h 66"/>
                <a:gd name="T32" fmla="*/ 43 w 60"/>
                <a:gd name="T3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6">
                  <a:moveTo>
                    <a:pt x="43" y="1"/>
                  </a:moveTo>
                  <a:lnTo>
                    <a:pt x="32" y="0"/>
                  </a:lnTo>
                  <a:lnTo>
                    <a:pt x="22" y="3"/>
                  </a:lnTo>
                  <a:lnTo>
                    <a:pt x="11" y="10"/>
                  </a:lnTo>
                  <a:lnTo>
                    <a:pt x="4" y="21"/>
                  </a:lnTo>
                  <a:lnTo>
                    <a:pt x="0" y="34"/>
                  </a:lnTo>
                  <a:lnTo>
                    <a:pt x="1" y="47"/>
                  </a:lnTo>
                  <a:lnTo>
                    <a:pt x="7" y="57"/>
                  </a:lnTo>
                  <a:lnTo>
                    <a:pt x="17" y="65"/>
                  </a:lnTo>
                  <a:lnTo>
                    <a:pt x="29" y="66"/>
                  </a:lnTo>
                  <a:lnTo>
                    <a:pt x="39" y="63"/>
                  </a:lnTo>
                  <a:lnTo>
                    <a:pt x="49" y="56"/>
                  </a:lnTo>
                  <a:lnTo>
                    <a:pt x="56" y="44"/>
                  </a:lnTo>
                  <a:lnTo>
                    <a:pt x="60" y="31"/>
                  </a:lnTo>
                  <a:lnTo>
                    <a:pt x="59" y="19"/>
                  </a:lnTo>
                  <a:lnTo>
                    <a:pt x="53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1" name="Freeform 349"/>
            <p:cNvSpPr>
              <a:spLocks/>
            </p:cNvSpPr>
            <p:nvPr/>
          </p:nvSpPr>
          <p:spPr bwMode="auto">
            <a:xfrm>
              <a:off x="8291512" y="1899201"/>
              <a:ext cx="45719" cy="45719"/>
            </a:xfrm>
            <a:custGeom>
              <a:avLst/>
              <a:gdLst>
                <a:gd name="T0" fmla="*/ 43 w 59"/>
                <a:gd name="T1" fmla="*/ 1 h 68"/>
                <a:gd name="T2" fmla="*/ 31 w 59"/>
                <a:gd name="T3" fmla="*/ 0 h 68"/>
                <a:gd name="T4" fmla="*/ 21 w 59"/>
                <a:gd name="T5" fmla="*/ 3 h 68"/>
                <a:gd name="T6" fmla="*/ 11 w 59"/>
                <a:gd name="T7" fmla="*/ 11 h 68"/>
                <a:gd name="T8" fmla="*/ 4 w 59"/>
                <a:gd name="T9" fmla="*/ 23 h 68"/>
                <a:gd name="T10" fmla="*/ 0 w 59"/>
                <a:gd name="T11" fmla="*/ 36 h 68"/>
                <a:gd name="T12" fmla="*/ 1 w 59"/>
                <a:gd name="T13" fmla="*/ 49 h 68"/>
                <a:gd name="T14" fmla="*/ 7 w 59"/>
                <a:gd name="T15" fmla="*/ 59 h 68"/>
                <a:gd name="T16" fmla="*/ 15 w 59"/>
                <a:gd name="T17" fmla="*/ 66 h 68"/>
                <a:gd name="T18" fmla="*/ 27 w 59"/>
                <a:gd name="T19" fmla="*/ 68 h 68"/>
                <a:gd name="T20" fmla="*/ 37 w 59"/>
                <a:gd name="T21" fmla="*/ 65 h 68"/>
                <a:gd name="T22" fmla="*/ 47 w 59"/>
                <a:gd name="T23" fmla="*/ 56 h 68"/>
                <a:gd name="T24" fmla="*/ 54 w 59"/>
                <a:gd name="T25" fmla="*/ 44 h 68"/>
                <a:gd name="T26" fmla="*/ 59 w 59"/>
                <a:gd name="T27" fmla="*/ 32 h 68"/>
                <a:gd name="T28" fmla="*/ 57 w 59"/>
                <a:gd name="T29" fmla="*/ 19 h 68"/>
                <a:gd name="T30" fmla="*/ 51 w 59"/>
                <a:gd name="T31" fmla="*/ 8 h 68"/>
                <a:gd name="T32" fmla="*/ 43 w 59"/>
                <a:gd name="T3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8">
                  <a:moveTo>
                    <a:pt x="43" y="1"/>
                  </a:moveTo>
                  <a:lnTo>
                    <a:pt x="31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5" y="66"/>
                  </a:lnTo>
                  <a:lnTo>
                    <a:pt x="27" y="68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54" y="44"/>
                  </a:lnTo>
                  <a:lnTo>
                    <a:pt x="59" y="32"/>
                  </a:lnTo>
                  <a:lnTo>
                    <a:pt x="57" y="19"/>
                  </a:lnTo>
                  <a:lnTo>
                    <a:pt x="51" y="8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2" name="Freeform 350"/>
            <p:cNvSpPr>
              <a:spLocks/>
            </p:cNvSpPr>
            <p:nvPr/>
          </p:nvSpPr>
          <p:spPr bwMode="auto">
            <a:xfrm>
              <a:off x="8474074" y="1673776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3" name="Freeform 351"/>
            <p:cNvSpPr>
              <a:spLocks/>
            </p:cNvSpPr>
            <p:nvPr/>
          </p:nvSpPr>
          <p:spPr bwMode="auto">
            <a:xfrm>
              <a:off x="8647114" y="2000801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1 h 71"/>
                <a:gd name="T12" fmla="*/ 1 w 76"/>
                <a:gd name="T13" fmla="*/ 28 h 71"/>
                <a:gd name="T14" fmla="*/ 0 w 76"/>
                <a:gd name="T15" fmla="*/ 34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1 w 76"/>
                <a:gd name="T23" fmla="*/ 71 h 71"/>
                <a:gd name="T24" fmla="*/ 39 w 76"/>
                <a:gd name="T25" fmla="*/ 71 h 71"/>
                <a:gd name="T26" fmla="*/ 53 w 76"/>
                <a:gd name="T27" fmla="*/ 70 h 71"/>
                <a:gd name="T28" fmla="*/ 64 w 76"/>
                <a:gd name="T29" fmla="*/ 62 h 71"/>
                <a:gd name="T30" fmla="*/ 73 w 76"/>
                <a:gd name="T31" fmla="*/ 51 h 71"/>
                <a:gd name="T32" fmla="*/ 75 w 76"/>
                <a:gd name="T33" fmla="*/ 44 h 71"/>
                <a:gd name="T34" fmla="*/ 76 w 76"/>
                <a:gd name="T35" fmla="*/ 38 h 71"/>
                <a:gd name="T36" fmla="*/ 73 w 76"/>
                <a:gd name="T37" fmla="*/ 23 h 71"/>
                <a:gd name="T38" fmla="*/ 64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53" y="70"/>
                  </a:lnTo>
                  <a:lnTo>
                    <a:pt x="64" y="62"/>
                  </a:lnTo>
                  <a:lnTo>
                    <a:pt x="73" y="51"/>
                  </a:lnTo>
                  <a:lnTo>
                    <a:pt x="75" y="44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4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4" name="Freeform 352"/>
            <p:cNvSpPr>
              <a:spLocks/>
            </p:cNvSpPr>
            <p:nvPr/>
          </p:nvSpPr>
          <p:spPr bwMode="auto">
            <a:xfrm>
              <a:off x="8342314" y="1983337"/>
              <a:ext cx="45719" cy="45719"/>
            </a:xfrm>
            <a:custGeom>
              <a:avLst/>
              <a:gdLst>
                <a:gd name="T0" fmla="*/ 52 w 76"/>
                <a:gd name="T1" fmla="*/ 3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9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4 w 76"/>
                <a:gd name="T21" fmla="*/ 68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4" y="68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5" name="Freeform 353"/>
            <p:cNvSpPr>
              <a:spLocks/>
            </p:cNvSpPr>
            <p:nvPr/>
          </p:nvSpPr>
          <p:spPr bwMode="auto">
            <a:xfrm>
              <a:off x="8555039" y="1926187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4 w 76"/>
                <a:gd name="T3" fmla="*/ 0 h 71"/>
                <a:gd name="T4" fmla="*/ 37 w 76"/>
                <a:gd name="T5" fmla="*/ 0 h 71"/>
                <a:gd name="T6" fmla="*/ 23 w 76"/>
                <a:gd name="T7" fmla="*/ 2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8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1 h 71"/>
                <a:gd name="T32" fmla="*/ 75 w 76"/>
                <a:gd name="T33" fmla="*/ 43 h 71"/>
                <a:gd name="T34" fmla="*/ 76 w 76"/>
                <a:gd name="T35" fmla="*/ 38 h 71"/>
                <a:gd name="T36" fmla="*/ 73 w 76"/>
                <a:gd name="T37" fmla="*/ 23 h 71"/>
                <a:gd name="T38" fmla="*/ 65 w 76"/>
                <a:gd name="T39" fmla="*/ 12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1"/>
                  </a:lnTo>
                  <a:lnTo>
                    <a:pt x="75" y="43"/>
                  </a:lnTo>
                  <a:lnTo>
                    <a:pt x="76" y="38"/>
                  </a:lnTo>
                  <a:lnTo>
                    <a:pt x="73" y="23"/>
                  </a:lnTo>
                  <a:lnTo>
                    <a:pt x="65" y="12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6" name="Freeform 354"/>
            <p:cNvSpPr>
              <a:spLocks/>
            </p:cNvSpPr>
            <p:nvPr/>
          </p:nvSpPr>
          <p:spPr bwMode="auto">
            <a:xfrm>
              <a:off x="8221664" y="1954762"/>
              <a:ext cx="45719" cy="45719"/>
            </a:xfrm>
            <a:custGeom>
              <a:avLst/>
              <a:gdLst>
                <a:gd name="T0" fmla="*/ 52 w 76"/>
                <a:gd name="T1" fmla="*/ 2 h 70"/>
                <a:gd name="T2" fmla="*/ 45 w 76"/>
                <a:gd name="T3" fmla="*/ 0 h 70"/>
                <a:gd name="T4" fmla="*/ 37 w 76"/>
                <a:gd name="T5" fmla="*/ 0 h 70"/>
                <a:gd name="T6" fmla="*/ 23 w 76"/>
                <a:gd name="T7" fmla="*/ 1 h 70"/>
                <a:gd name="T8" fmla="*/ 12 w 76"/>
                <a:gd name="T9" fmla="*/ 8 h 70"/>
                <a:gd name="T10" fmla="*/ 3 w 76"/>
                <a:gd name="T11" fmla="*/ 20 h 70"/>
                <a:gd name="T12" fmla="*/ 1 w 76"/>
                <a:gd name="T13" fmla="*/ 27 h 70"/>
                <a:gd name="T14" fmla="*/ 0 w 76"/>
                <a:gd name="T15" fmla="*/ 33 h 70"/>
                <a:gd name="T16" fmla="*/ 3 w 76"/>
                <a:gd name="T17" fmla="*/ 47 h 70"/>
                <a:gd name="T18" fmla="*/ 12 w 76"/>
                <a:gd name="T19" fmla="*/ 59 h 70"/>
                <a:gd name="T20" fmla="*/ 25 w 76"/>
                <a:gd name="T21" fmla="*/ 67 h 70"/>
                <a:gd name="T22" fmla="*/ 32 w 76"/>
                <a:gd name="T23" fmla="*/ 70 h 70"/>
                <a:gd name="T24" fmla="*/ 39 w 76"/>
                <a:gd name="T25" fmla="*/ 70 h 70"/>
                <a:gd name="T26" fmla="*/ 53 w 76"/>
                <a:gd name="T27" fmla="*/ 69 h 70"/>
                <a:gd name="T28" fmla="*/ 65 w 76"/>
                <a:gd name="T29" fmla="*/ 62 h 70"/>
                <a:gd name="T30" fmla="*/ 73 w 76"/>
                <a:gd name="T31" fmla="*/ 50 h 70"/>
                <a:gd name="T32" fmla="*/ 75 w 76"/>
                <a:gd name="T33" fmla="*/ 43 h 70"/>
                <a:gd name="T34" fmla="*/ 76 w 76"/>
                <a:gd name="T35" fmla="*/ 37 h 70"/>
                <a:gd name="T36" fmla="*/ 73 w 76"/>
                <a:gd name="T37" fmla="*/ 23 h 70"/>
                <a:gd name="T38" fmla="*/ 65 w 76"/>
                <a:gd name="T39" fmla="*/ 11 h 70"/>
                <a:gd name="T40" fmla="*/ 52 w 76"/>
                <a:gd name="T41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0">
                  <a:moveTo>
                    <a:pt x="52" y="2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2" y="8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2" y="59"/>
                  </a:lnTo>
                  <a:lnTo>
                    <a:pt x="25" y="67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7" name="Freeform 355"/>
            <p:cNvSpPr>
              <a:spLocks/>
            </p:cNvSpPr>
            <p:nvPr/>
          </p:nvSpPr>
          <p:spPr bwMode="auto">
            <a:xfrm>
              <a:off x="8139114" y="1918250"/>
              <a:ext cx="45719" cy="45719"/>
            </a:xfrm>
            <a:custGeom>
              <a:avLst/>
              <a:gdLst>
                <a:gd name="T0" fmla="*/ 52 w 76"/>
                <a:gd name="T1" fmla="*/ 3 h 71"/>
                <a:gd name="T2" fmla="*/ 45 w 76"/>
                <a:gd name="T3" fmla="*/ 0 h 71"/>
                <a:gd name="T4" fmla="*/ 37 w 76"/>
                <a:gd name="T5" fmla="*/ 0 h 71"/>
                <a:gd name="T6" fmla="*/ 23 w 76"/>
                <a:gd name="T7" fmla="*/ 1 h 71"/>
                <a:gd name="T8" fmla="*/ 11 w 76"/>
                <a:gd name="T9" fmla="*/ 9 h 71"/>
                <a:gd name="T10" fmla="*/ 3 w 76"/>
                <a:gd name="T11" fmla="*/ 20 h 71"/>
                <a:gd name="T12" fmla="*/ 1 w 76"/>
                <a:gd name="T13" fmla="*/ 27 h 71"/>
                <a:gd name="T14" fmla="*/ 0 w 76"/>
                <a:gd name="T15" fmla="*/ 33 h 71"/>
                <a:gd name="T16" fmla="*/ 3 w 76"/>
                <a:gd name="T17" fmla="*/ 48 h 71"/>
                <a:gd name="T18" fmla="*/ 11 w 76"/>
                <a:gd name="T19" fmla="*/ 59 h 71"/>
                <a:gd name="T20" fmla="*/ 24 w 76"/>
                <a:gd name="T21" fmla="*/ 68 h 71"/>
                <a:gd name="T22" fmla="*/ 32 w 76"/>
                <a:gd name="T23" fmla="*/ 71 h 71"/>
                <a:gd name="T24" fmla="*/ 39 w 76"/>
                <a:gd name="T25" fmla="*/ 71 h 71"/>
                <a:gd name="T26" fmla="*/ 53 w 76"/>
                <a:gd name="T27" fmla="*/ 69 h 71"/>
                <a:gd name="T28" fmla="*/ 65 w 76"/>
                <a:gd name="T29" fmla="*/ 62 h 71"/>
                <a:gd name="T30" fmla="*/ 73 w 76"/>
                <a:gd name="T31" fmla="*/ 50 h 71"/>
                <a:gd name="T32" fmla="*/ 75 w 76"/>
                <a:gd name="T33" fmla="*/ 43 h 71"/>
                <a:gd name="T34" fmla="*/ 76 w 76"/>
                <a:gd name="T35" fmla="*/ 37 h 71"/>
                <a:gd name="T36" fmla="*/ 73 w 76"/>
                <a:gd name="T37" fmla="*/ 23 h 71"/>
                <a:gd name="T38" fmla="*/ 65 w 76"/>
                <a:gd name="T39" fmla="*/ 11 h 71"/>
                <a:gd name="T40" fmla="*/ 52 w 76"/>
                <a:gd name="T4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1">
                  <a:moveTo>
                    <a:pt x="52" y="3"/>
                  </a:moveTo>
                  <a:lnTo>
                    <a:pt x="45" y="0"/>
                  </a:lnTo>
                  <a:lnTo>
                    <a:pt x="37" y="0"/>
                  </a:lnTo>
                  <a:lnTo>
                    <a:pt x="23" y="1"/>
                  </a:lnTo>
                  <a:lnTo>
                    <a:pt x="11" y="9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11" y="59"/>
                  </a:lnTo>
                  <a:lnTo>
                    <a:pt x="24" y="68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53" y="69"/>
                  </a:lnTo>
                  <a:lnTo>
                    <a:pt x="65" y="62"/>
                  </a:lnTo>
                  <a:lnTo>
                    <a:pt x="73" y="50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8" name="Freeform 356"/>
            <p:cNvSpPr>
              <a:spLocks/>
            </p:cNvSpPr>
            <p:nvPr/>
          </p:nvSpPr>
          <p:spPr bwMode="auto">
            <a:xfrm>
              <a:off x="8199437" y="1654726"/>
              <a:ext cx="45719" cy="45719"/>
            </a:xfrm>
            <a:custGeom>
              <a:avLst/>
              <a:gdLst>
                <a:gd name="T0" fmla="*/ 44 w 60"/>
                <a:gd name="T1" fmla="*/ 2 h 68"/>
                <a:gd name="T2" fmla="*/ 33 w 60"/>
                <a:gd name="T3" fmla="*/ 0 h 68"/>
                <a:gd name="T4" fmla="*/ 21 w 60"/>
                <a:gd name="T5" fmla="*/ 3 h 68"/>
                <a:gd name="T6" fmla="*/ 11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7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4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4" y="2"/>
                  </a:moveTo>
                  <a:lnTo>
                    <a:pt x="33" y="0"/>
                  </a:lnTo>
                  <a:lnTo>
                    <a:pt x="21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7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49" name="Freeform 357"/>
            <p:cNvSpPr>
              <a:spLocks/>
            </p:cNvSpPr>
            <p:nvPr/>
          </p:nvSpPr>
          <p:spPr bwMode="auto">
            <a:xfrm>
              <a:off x="8585199" y="1721401"/>
              <a:ext cx="45719" cy="45719"/>
            </a:xfrm>
            <a:custGeom>
              <a:avLst/>
              <a:gdLst>
                <a:gd name="T0" fmla="*/ 45 w 60"/>
                <a:gd name="T1" fmla="*/ 2 h 68"/>
                <a:gd name="T2" fmla="*/ 33 w 60"/>
                <a:gd name="T3" fmla="*/ 0 h 68"/>
                <a:gd name="T4" fmla="*/ 22 w 60"/>
                <a:gd name="T5" fmla="*/ 3 h 68"/>
                <a:gd name="T6" fmla="*/ 12 w 60"/>
                <a:gd name="T7" fmla="*/ 12 h 68"/>
                <a:gd name="T8" fmla="*/ 4 w 60"/>
                <a:gd name="T9" fmla="*/ 23 h 68"/>
                <a:gd name="T10" fmla="*/ 0 w 60"/>
                <a:gd name="T11" fmla="*/ 36 h 68"/>
                <a:gd name="T12" fmla="*/ 1 w 60"/>
                <a:gd name="T13" fmla="*/ 49 h 68"/>
                <a:gd name="T14" fmla="*/ 7 w 60"/>
                <a:gd name="T15" fmla="*/ 59 h 68"/>
                <a:gd name="T16" fmla="*/ 16 w 60"/>
                <a:gd name="T17" fmla="*/ 66 h 68"/>
                <a:gd name="T18" fmla="*/ 27 w 60"/>
                <a:gd name="T19" fmla="*/ 68 h 68"/>
                <a:gd name="T20" fmla="*/ 39 w 60"/>
                <a:gd name="T21" fmla="*/ 65 h 68"/>
                <a:gd name="T22" fmla="*/ 49 w 60"/>
                <a:gd name="T23" fmla="*/ 56 h 68"/>
                <a:gd name="T24" fmla="*/ 56 w 60"/>
                <a:gd name="T25" fmla="*/ 45 h 68"/>
                <a:gd name="T26" fmla="*/ 60 w 60"/>
                <a:gd name="T27" fmla="*/ 32 h 68"/>
                <a:gd name="T28" fmla="*/ 59 w 60"/>
                <a:gd name="T29" fmla="*/ 19 h 68"/>
                <a:gd name="T30" fmla="*/ 53 w 60"/>
                <a:gd name="T31" fmla="*/ 9 h 68"/>
                <a:gd name="T32" fmla="*/ 45 w 60"/>
                <a:gd name="T3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45" y="2"/>
                  </a:moveTo>
                  <a:lnTo>
                    <a:pt x="33" y="0"/>
                  </a:lnTo>
                  <a:lnTo>
                    <a:pt x="22" y="3"/>
                  </a:lnTo>
                  <a:lnTo>
                    <a:pt x="12" y="12"/>
                  </a:lnTo>
                  <a:lnTo>
                    <a:pt x="4" y="23"/>
                  </a:lnTo>
                  <a:lnTo>
                    <a:pt x="0" y="36"/>
                  </a:lnTo>
                  <a:lnTo>
                    <a:pt x="1" y="49"/>
                  </a:lnTo>
                  <a:lnTo>
                    <a:pt x="7" y="59"/>
                  </a:lnTo>
                  <a:lnTo>
                    <a:pt x="16" y="66"/>
                  </a:lnTo>
                  <a:lnTo>
                    <a:pt x="27" y="68"/>
                  </a:lnTo>
                  <a:lnTo>
                    <a:pt x="39" y="65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60" y="32"/>
                  </a:lnTo>
                  <a:lnTo>
                    <a:pt x="59" y="19"/>
                  </a:lnTo>
                  <a:lnTo>
                    <a:pt x="53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50" name="Rectangle 358"/>
            <p:cNvSpPr>
              <a:spLocks noChangeArrowheads="1"/>
            </p:cNvSpPr>
            <p:nvPr/>
          </p:nvSpPr>
          <p:spPr bwMode="auto">
            <a:xfrm>
              <a:off x="9986963" y="2372156"/>
              <a:ext cx="425450" cy="718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51" name="Rectangle 359"/>
            <p:cNvSpPr>
              <a:spLocks noChangeArrowheads="1"/>
            </p:cNvSpPr>
            <p:nvPr/>
          </p:nvSpPr>
          <p:spPr bwMode="auto">
            <a:xfrm>
              <a:off x="10231909" y="2381482"/>
              <a:ext cx="2308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5400" b="1">
                  <a:solidFill>
                    <a:srgbClr val="A50021"/>
                  </a:solidFill>
                </a:rPr>
                <a:t>!</a:t>
              </a:r>
              <a:endParaRPr lang="cs-CZ" altLang="cs-CZ" sz="5400">
                <a:solidFill>
                  <a:srgbClr val="A50021"/>
                </a:solidFill>
              </a:endParaRPr>
            </a:p>
          </p:txBody>
        </p:sp>
        <p:sp>
          <p:nvSpPr>
            <p:cNvPr id="110952" name="Text Box 360"/>
            <p:cNvSpPr txBox="1">
              <a:spLocks noChangeArrowheads="1"/>
            </p:cNvSpPr>
            <p:nvPr/>
          </p:nvSpPr>
          <p:spPr bwMode="auto">
            <a:xfrm>
              <a:off x="1981200" y="917717"/>
              <a:ext cx="3733800" cy="354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cs-CZ" altLang="cs-CZ" sz="1800" dirty="0">
                  <a:solidFill>
                    <a:srgbClr val="002060"/>
                  </a:solidFill>
                </a:rPr>
                <a:t>Grafy residuí modelů (příklady)</a:t>
              </a:r>
            </a:p>
          </p:txBody>
        </p:sp>
        <p:sp>
          <p:nvSpPr>
            <p:cNvPr id="110953" name="Text Box 361"/>
            <p:cNvSpPr txBox="1">
              <a:spLocks noChangeArrowheads="1"/>
            </p:cNvSpPr>
            <p:nvPr/>
          </p:nvSpPr>
          <p:spPr bwMode="auto">
            <a:xfrm>
              <a:off x="1981201" y="3738262"/>
              <a:ext cx="5276532" cy="386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cs-CZ" altLang="cs-CZ" sz="1800" dirty="0">
                  <a:solidFill>
                    <a:srgbClr val="002060"/>
                  </a:solidFill>
                </a:rPr>
                <a:t>Obecné tvary residuí modelů (schéma)</a:t>
              </a:r>
            </a:p>
          </p:txBody>
        </p:sp>
        <p:sp>
          <p:nvSpPr>
            <p:cNvPr id="110954" name="Text Box 362"/>
            <p:cNvSpPr txBox="1">
              <a:spLocks noChangeArrowheads="1"/>
            </p:cNvSpPr>
            <p:nvPr/>
          </p:nvSpPr>
          <p:spPr bwMode="auto">
            <a:xfrm>
              <a:off x="1771650" y="4518425"/>
              <a:ext cx="228600" cy="367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/>
                <a:t>e</a:t>
              </a:r>
            </a:p>
          </p:txBody>
        </p:sp>
        <p:sp>
          <p:nvSpPr>
            <p:cNvPr id="110955" name="Line 363"/>
            <p:cNvSpPr>
              <a:spLocks noChangeShapeType="1"/>
            </p:cNvSpPr>
            <p:nvPr/>
          </p:nvSpPr>
          <p:spPr bwMode="auto">
            <a:xfrm>
              <a:off x="2090738" y="4673392"/>
              <a:ext cx="0" cy="1637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56" name="Line 364"/>
            <p:cNvSpPr>
              <a:spLocks noChangeShapeType="1"/>
            </p:cNvSpPr>
            <p:nvPr/>
          </p:nvSpPr>
          <p:spPr bwMode="auto">
            <a:xfrm>
              <a:off x="2095501" y="6305781"/>
              <a:ext cx="16859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0957" name="Group 365"/>
            <p:cNvGrpSpPr>
              <a:grpSpLocks/>
            </p:cNvGrpSpPr>
            <p:nvPr/>
          </p:nvGrpSpPr>
          <p:grpSpPr bwMode="auto">
            <a:xfrm>
              <a:off x="1876426" y="4627731"/>
              <a:ext cx="123825" cy="87376"/>
              <a:chOff x="982" y="249"/>
              <a:chExt cx="13" cy="6"/>
            </a:xfrm>
          </p:grpSpPr>
          <p:sp>
            <p:nvSpPr>
              <p:cNvPr id="110958" name="Line 366"/>
              <p:cNvSpPr>
                <a:spLocks noChangeShapeType="1"/>
              </p:cNvSpPr>
              <p:nvPr/>
            </p:nvSpPr>
            <p:spPr bwMode="auto">
              <a:xfrm>
                <a:off x="987" y="249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959" name="Line 367"/>
              <p:cNvSpPr>
                <a:spLocks noChangeShapeType="1"/>
              </p:cNvSpPr>
              <p:nvPr/>
            </p:nvSpPr>
            <p:spPr bwMode="auto">
              <a:xfrm flipV="1">
                <a:off x="982" y="249"/>
                <a:ext cx="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0960" name="Text Box 368"/>
            <p:cNvSpPr txBox="1">
              <a:spLocks noChangeArrowheads="1"/>
            </p:cNvSpPr>
            <p:nvPr/>
          </p:nvSpPr>
          <p:spPr bwMode="auto">
            <a:xfrm>
              <a:off x="3124201" y="6279145"/>
              <a:ext cx="1152525" cy="32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sz="1600" b="1"/>
                <a:t>i, x</a:t>
              </a:r>
              <a:r>
                <a:rPr lang="cs-CZ" altLang="cs-CZ" sz="1600" b="1" baseline="-25000"/>
                <a:t>j</a:t>
              </a:r>
              <a:r>
                <a:rPr lang="cs-CZ" altLang="cs-CZ" sz="1600" b="1"/>
                <a:t>, y</a:t>
              </a:r>
            </a:p>
          </p:txBody>
        </p:sp>
        <p:sp>
          <p:nvSpPr>
            <p:cNvPr id="110961" name="Oval 369" descr="Tmavý šikmo nahoru"/>
            <p:cNvSpPr>
              <a:spLocks noChangeArrowheads="1"/>
            </p:cNvSpPr>
            <p:nvPr/>
          </p:nvSpPr>
          <p:spPr bwMode="auto">
            <a:xfrm>
              <a:off x="2305050" y="4842097"/>
              <a:ext cx="1390650" cy="1158883"/>
            </a:xfrm>
            <a:prstGeom prst="ellipse">
              <a:avLst/>
            </a:prstGeom>
            <a:pattFill prst="dkUpDiag">
              <a:fgClr>
                <a:srgbClr val="00FF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962" name="Text Box 370"/>
            <p:cNvSpPr txBox="1">
              <a:spLocks noChangeArrowheads="1"/>
            </p:cNvSpPr>
            <p:nvPr/>
          </p:nvSpPr>
          <p:spPr bwMode="auto">
            <a:xfrm>
              <a:off x="4005263" y="4585331"/>
              <a:ext cx="228600" cy="367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/>
                <a:t>e</a:t>
              </a:r>
            </a:p>
          </p:txBody>
        </p:sp>
        <p:sp>
          <p:nvSpPr>
            <p:cNvPr id="110963" name="Line 371"/>
            <p:cNvSpPr>
              <a:spLocks noChangeShapeType="1"/>
            </p:cNvSpPr>
            <p:nvPr/>
          </p:nvSpPr>
          <p:spPr bwMode="auto">
            <a:xfrm>
              <a:off x="4367213" y="4668629"/>
              <a:ext cx="0" cy="1637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64" name="Line 372"/>
            <p:cNvSpPr>
              <a:spLocks noChangeShapeType="1"/>
            </p:cNvSpPr>
            <p:nvPr/>
          </p:nvSpPr>
          <p:spPr bwMode="auto">
            <a:xfrm>
              <a:off x="4367214" y="6301019"/>
              <a:ext cx="16859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0965" name="Group 373"/>
            <p:cNvGrpSpPr>
              <a:grpSpLocks/>
            </p:cNvGrpSpPr>
            <p:nvPr/>
          </p:nvGrpSpPr>
          <p:grpSpPr bwMode="auto">
            <a:xfrm>
              <a:off x="4133851" y="4608189"/>
              <a:ext cx="100013" cy="73580"/>
              <a:chOff x="982" y="249"/>
              <a:chExt cx="13" cy="6"/>
            </a:xfrm>
          </p:grpSpPr>
          <p:sp>
            <p:nvSpPr>
              <p:cNvPr id="110966" name="Line 374"/>
              <p:cNvSpPr>
                <a:spLocks noChangeShapeType="1"/>
              </p:cNvSpPr>
              <p:nvPr/>
            </p:nvSpPr>
            <p:spPr bwMode="auto">
              <a:xfrm>
                <a:off x="987" y="249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967" name="Line 375"/>
              <p:cNvSpPr>
                <a:spLocks noChangeShapeType="1"/>
              </p:cNvSpPr>
              <p:nvPr/>
            </p:nvSpPr>
            <p:spPr bwMode="auto">
              <a:xfrm flipV="1">
                <a:off x="982" y="249"/>
                <a:ext cx="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0968" name="Text Box 376"/>
            <p:cNvSpPr txBox="1">
              <a:spLocks noChangeArrowheads="1"/>
            </p:cNvSpPr>
            <p:nvPr/>
          </p:nvSpPr>
          <p:spPr bwMode="auto">
            <a:xfrm>
              <a:off x="5419726" y="6279145"/>
              <a:ext cx="904875" cy="32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sz="1600" b="1"/>
                <a:t>i, x</a:t>
              </a:r>
              <a:r>
                <a:rPr lang="cs-CZ" altLang="cs-CZ" sz="1600" b="1" baseline="-25000"/>
                <a:t>j</a:t>
              </a:r>
              <a:r>
                <a:rPr lang="cs-CZ" altLang="cs-CZ" sz="1600" b="1"/>
                <a:t>, y</a:t>
              </a:r>
            </a:p>
          </p:txBody>
        </p:sp>
        <p:sp>
          <p:nvSpPr>
            <p:cNvPr id="110969" name="Freeform 377" descr="Tmavý šikmo nahoru"/>
            <p:cNvSpPr>
              <a:spLocks/>
            </p:cNvSpPr>
            <p:nvPr/>
          </p:nvSpPr>
          <p:spPr bwMode="auto">
            <a:xfrm>
              <a:off x="4548189" y="4663895"/>
              <a:ext cx="1038225" cy="1370425"/>
            </a:xfrm>
            <a:custGeom>
              <a:avLst/>
              <a:gdLst>
                <a:gd name="T0" fmla="*/ 143 w 145"/>
                <a:gd name="T1" fmla="*/ 0 h 149"/>
                <a:gd name="T2" fmla="*/ 0 w 145"/>
                <a:gd name="T3" fmla="*/ 81 h 149"/>
                <a:gd name="T4" fmla="*/ 145 w 145"/>
                <a:gd name="T5" fmla="*/ 149 h 149"/>
                <a:gd name="T6" fmla="*/ 145 w 145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49">
                  <a:moveTo>
                    <a:pt x="143" y="0"/>
                  </a:moveTo>
                  <a:lnTo>
                    <a:pt x="0" y="81"/>
                  </a:lnTo>
                  <a:lnTo>
                    <a:pt x="145" y="149"/>
                  </a:lnTo>
                  <a:lnTo>
                    <a:pt x="145" y="149"/>
                  </a:lnTo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970" name="Text Box 378"/>
            <p:cNvSpPr txBox="1">
              <a:spLocks noChangeArrowheads="1"/>
            </p:cNvSpPr>
            <p:nvPr/>
          </p:nvSpPr>
          <p:spPr bwMode="auto">
            <a:xfrm>
              <a:off x="2971800" y="4135036"/>
              <a:ext cx="457200" cy="29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b="1"/>
                <a:t>a</a:t>
              </a:r>
            </a:p>
          </p:txBody>
        </p:sp>
        <p:sp>
          <p:nvSpPr>
            <p:cNvPr id="110971" name="Text Box 379"/>
            <p:cNvSpPr txBox="1">
              <a:spLocks noChangeArrowheads="1"/>
            </p:cNvSpPr>
            <p:nvPr/>
          </p:nvSpPr>
          <p:spPr bwMode="auto">
            <a:xfrm>
              <a:off x="5019676" y="4133400"/>
              <a:ext cx="238125" cy="248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b="1"/>
                <a:t>b</a:t>
              </a:r>
            </a:p>
          </p:txBody>
        </p:sp>
        <p:sp>
          <p:nvSpPr>
            <p:cNvPr id="110972" name="Text Box 380"/>
            <p:cNvSpPr txBox="1">
              <a:spLocks noChangeArrowheads="1"/>
            </p:cNvSpPr>
            <p:nvPr/>
          </p:nvSpPr>
          <p:spPr bwMode="auto">
            <a:xfrm>
              <a:off x="6267450" y="4585331"/>
              <a:ext cx="228600" cy="367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/>
                <a:t>e</a:t>
              </a:r>
            </a:p>
          </p:txBody>
        </p:sp>
        <p:sp>
          <p:nvSpPr>
            <p:cNvPr id="110973" name="Line 381"/>
            <p:cNvSpPr>
              <a:spLocks noChangeShapeType="1"/>
            </p:cNvSpPr>
            <p:nvPr/>
          </p:nvSpPr>
          <p:spPr bwMode="auto">
            <a:xfrm>
              <a:off x="6605589" y="6310544"/>
              <a:ext cx="16859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0974" name="Group 382"/>
            <p:cNvGrpSpPr>
              <a:grpSpLocks/>
            </p:cNvGrpSpPr>
            <p:nvPr/>
          </p:nvGrpSpPr>
          <p:grpSpPr bwMode="auto">
            <a:xfrm>
              <a:off x="6353176" y="4641691"/>
              <a:ext cx="142875" cy="78179"/>
              <a:chOff x="982" y="249"/>
              <a:chExt cx="13" cy="6"/>
            </a:xfrm>
          </p:grpSpPr>
          <p:sp>
            <p:nvSpPr>
              <p:cNvPr id="110975" name="Line 383"/>
              <p:cNvSpPr>
                <a:spLocks noChangeShapeType="1"/>
              </p:cNvSpPr>
              <p:nvPr/>
            </p:nvSpPr>
            <p:spPr bwMode="auto">
              <a:xfrm>
                <a:off x="987" y="249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976" name="Line 384"/>
              <p:cNvSpPr>
                <a:spLocks noChangeShapeType="1"/>
              </p:cNvSpPr>
              <p:nvPr/>
            </p:nvSpPr>
            <p:spPr bwMode="auto">
              <a:xfrm flipV="1">
                <a:off x="982" y="249"/>
                <a:ext cx="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0977" name="Text Box 385"/>
            <p:cNvSpPr txBox="1">
              <a:spLocks noChangeArrowheads="1"/>
            </p:cNvSpPr>
            <p:nvPr/>
          </p:nvSpPr>
          <p:spPr bwMode="auto">
            <a:xfrm>
              <a:off x="7629526" y="6279145"/>
              <a:ext cx="904875" cy="32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sz="1600" b="1"/>
                <a:t>i, x</a:t>
              </a:r>
              <a:r>
                <a:rPr lang="cs-CZ" altLang="cs-CZ" sz="1600" b="1" baseline="-25000"/>
                <a:t>j</a:t>
              </a:r>
              <a:r>
                <a:rPr lang="cs-CZ" altLang="cs-CZ" sz="1600" b="1"/>
                <a:t>, y</a:t>
              </a:r>
            </a:p>
          </p:txBody>
        </p:sp>
        <p:sp>
          <p:nvSpPr>
            <p:cNvPr id="110978" name="Text Box 386"/>
            <p:cNvSpPr txBox="1">
              <a:spLocks noChangeArrowheads="1"/>
            </p:cNvSpPr>
            <p:nvPr/>
          </p:nvSpPr>
          <p:spPr bwMode="auto">
            <a:xfrm>
              <a:off x="8367713" y="4585331"/>
              <a:ext cx="228600" cy="367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/>
                <a:t>e</a:t>
              </a:r>
            </a:p>
          </p:txBody>
        </p:sp>
        <p:sp>
          <p:nvSpPr>
            <p:cNvPr id="110979" name="Line 387"/>
            <p:cNvSpPr>
              <a:spLocks noChangeShapeType="1"/>
            </p:cNvSpPr>
            <p:nvPr/>
          </p:nvSpPr>
          <p:spPr bwMode="auto">
            <a:xfrm>
              <a:off x="8734425" y="4649579"/>
              <a:ext cx="0" cy="1637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80" name="Line 388"/>
            <p:cNvSpPr>
              <a:spLocks noChangeShapeType="1"/>
            </p:cNvSpPr>
            <p:nvPr/>
          </p:nvSpPr>
          <p:spPr bwMode="auto">
            <a:xfrm>
              <a:off x="8724901" y="6296256"/>
              <a:ext cx="16859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0981" name="Group 389"/>
            <p:cNvGrpSpPr>
              <a:grpSpLocks/>
            </p:cNvGrpSpPr>
            <p:nvPr/>
          </p:nvGrpSpPr>
          <p:grpSpPr bwMode="auto">
            <a:xfrm>
              <a:off x="8458200" y="4608189"/>
              <a:ext cx="152400" cy="73580"/>
              <a:chOff x="982" y="249"/>
              <a:chExt cx="13" cy="6"/>
            </a:xfrm>
          </p:grpSpPr>
          <p:sp>
            <p:nvSpPr>
              <p:cNvPr id="110982" name="Line 390"/>
              <p:cNvSpPr>
                <a:spLocks noChangeShapeType="1"/>
              </p:cNvSpPr>
              <p:nvPr/>
            </p:nvSpPr>
            <p:spPr bwMode="auto">
              <a:xfrm>
                <a:off x="987" y="249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983" name="Line 391"/>
              <p:cNvSpPr>
                <a:spLocks noChangeShapeType="1"/>
              </p:cNvSpPr>
              <p:nvPr/>
            </p:nvSpPr>
            <p:spPr bwMode="auto">
              <a:xfrm flipV="1">
                <a:off x="982" y="249"/>
                <a:ext cx="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0984" name="Text Box 392"/>
            <p:cNvSpPr txBox="1">
              <a:spLocks noChangeArrowheads="1"/>
            </p:cNvSpPr>
            <p:nvPr/>
          </p:nvSpPr>
          <p:spPr bwMode="auto">
            <a:xfrm>
              <a:off x="9725026" y="6279145"/>
              <a:ext cx="866775" cy="32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sz="1600" b="1"/>
                <a:t>i, x</a:t>
              </a:r>
              <a:r>
                <a:rPr lang="cs-CZ" altLang="cs-CZ" sz="1600" b="1" baseline="-25000"/>
                <a:t>j</a:t>
              </a:r>
              <a:r>
                <a:rPr lang="cs-CZ" altLang="cs-CZ" sz="1600" b="1"/>
                <a:t>, y</a:t>
              </a:r>
            </a:p>
          </p:txBody>
        </p:sp>
        <p:sp>
          <p:nvSpPr>
            <p:cNvPr id="110985" name="Freeform 393" descr="Tmavý šikmo nahoru"/>
            <p:cNvSpPr>
              <a:spLocks/>
            </p:cNvSpPr>
            <p:nvPr/>
          </p:nvSpPr>
          <p:spPr bwMode="auto">
            <a:xfrm>
              <a:off x="6600826" y="4621865"/>
              <a:ext cx="1209675" cy="1260055"/>
            </a:xfrm>
            <a:custGeom>
              <a:avLst/>
              <a:gdLst>
                <a:gd name="T0" fmla="*/ 167 w 168"/>
                <a:gd name="T1" fmla="*/ 0 h 137"/>
                <a:gd name="T2" fmla="*/ 0 w 168"/>
                <a:gd name="T3" fmla="*/ 82 h 137"/>
                <a:gd name="T4" fmla="*/ 0 w 168"/>
                <a:gd name="T5" fmla="*/ 137 h 137"/>
                <a:gd name="T6" fmla="*/ 168 w 168"/>
                <a:gd name="T7" fmla="*/ 56 h 137"/>
                <a:gd name="T8" fmla="*/ 168 w 168"/>
                <a:gd name="T9" fmla="*/ 5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7">
                  <a:moveTo>
                    <a:pt x="167" y="0"/>
                  </a:moveTo>
                  <a:lnTo>
                    <a:pt x="0" y="82"/>
                  </a:lnTo>
                  <a:lnTo>
                    <a:pt x="0" y="137"/>
                  </a:lnTo>
                  <a:lnTo>
                    <a:pt x="168" y="56"/>
                  </a:lnTo>
                  <a:lnTo>
                    <a:pt x="168" y="56"/>
                  </a:lnTo>
                </a:path>
              </a:pathLst>
            </a:custGeom>
            <a:pattFill prst="dkUpDiag">
              <a:fgClr>
                <a:srgbClr val="0000FF"/>
              </a:fgClr>
              <a:bgClr>
                <a:srgbClr val="FFFFFF"/>
              </a:bgClr>
            </a:pattFill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986" name="Text Box 394"/>
            <p:cNvSpPr txBox="1">
              <a:spLocks noChangeArrowheads="1"/>
            </p:cNvSpPr>
            <p:nvPr/>
          </p:nvSpPr>
          <p:spPr bwMode="auto">
            <a:xfrm>
              <a:off x="7305676" y="4133400"/>
              <a:ext cx="238125" cy="248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b="1"/>
                <a:t>c</a:t>
              </a:r>
            </a:p>
          </p:txBody>
        </p:sp>
        <p:sp>
          <p:nvSpPr>
            <p:cNvPr id="110987" name="Text Box 395"/>
            <p:cNvSpPr txBox="1">
              <a:spLocks noChangeArrowheads="1"/>
            </p:cNvSpPr>
            <p:nvPr/>
          </p:nvSpPr>
          <p:spPr bwMode="auto">
            <a:xfrm>
              <a:off x="9296400" y="4133400"/>
              <a:ext cx="228600" cy="248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b="1"/>
                <a:t>d</a:t>
              </a:r>
            </a:p>
          </p:txBody>
        </p:sp>
        <p:sp>
          <p:nvSpPr>
            <p:cNvPr id="110988" name="Freeform 396" descr="Tmavý šikmo nahoru"/>
            <p:cNvSpPr>
              <a:spLocks/>
            </p:cNvSpPr>
            <p:nvPr/>
          </p:nvSpPr>
          <p:spPr bwMode="auto">
            <a:xfrm>
              <a:off x="8924925" y="4562572"/>
              <a:ext cx="1314450" cy="1333635"/>
            </a:xfrm>
            <a:custGeom>
              <a:avLst/>
              <a:gdLst>
                <a:gd name="T0" fmla="*/ 1 w 183"/>
                <a:gd name="T1" fmla="*/ 28 h 145"/>
                <a:gd name="T2" fmla="*/ 0 w 183"/>
                <a:gd name="T3" fmla="*/ 109 h 145"/>
                <a:gd name="T4" fmla="*/ 61 w 183"/>
                <a:gd name="T5" fmla="*/ 145 h 145"/>
                <a:gd name="T6" fmla="*/ 136 w 183"/>
                <a:gd name="T7" fmla="*/ 126 h 145"/>
                <a:gd name="T8" fmla="*/ 151 w 183"/>
                <a:gd name="T9" fmla="*/ 113 h 145"/>
                <a:gd name="T10" fmla="*/ 176 w 183"/>
                <a:gd name="T11" fmla="*/ 87 h 145"/>
                <a:gd name="T12" fmla="*/ 183 w 183"/>
                <a:gd name="T13" fmla="*/ 77 h 145"/>
                <a:gd name="T14" fmla="*/ 183 w 183"/>
                <a:gd name="T15" fmla="*/ 0 h 145"/>
                <a:gd name="T16" fmla="*/ 7 w 183"/>
                <a:gd name="T17" fmla="*/ 0 h 145"/>
                <a:gd name="T18" fmla="*/ 1 w 183"/>
                <a:gd name="T19" fmla="*/ 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45">
                  <a:moveTo>
                    <a:pt x="1" y="28"/>
                  </a:moveTo>
                  <a:cubicBezTo>
                    <a:pt x="0" y="67"/>
                    <a:pt x="1" y="88"/>
                    <a:pt x="0" y="109"/>
                  </a:cubicBezTo>
                  <a:cubicBezTo>
                    <a:pt x="11" y="121"/>
                    <a:pt x="49" y="144"/>
                    <a:pt x="61" y="145"/>
                  </a:cubicBezTo>
                  <a:cubicBezTo>
                    <a:pt x="103" y="144"/>
                    <a:pt x="104" y="142"/>
                    <a:pt x="136" y="126"/>
                  </a:cubicBezTo>
                  <a:cubicBezTo>
                    <a:pt x="139" y="121"/>
                    <a:pt x="147" y="117"/>
                    <a:pt x="151" y="113"/>
                  </a:cubicBezTo>
                  <a:cubicBezTo>
                    <a:pt x="159" y="105"/>
                    <a:pt x="167" y="93"/>
                    <a:pt x="176" y="87"/>
                  </a:cubicBezTo>
                  <a:cubicBezTo>
                    <a:pt x="178" y="84"/>
                    <a:pt x="183" y="77"/>
                    <a:pt x="183" y="77"/>
                  </a:cubicBezTo>
                  <a:lnTo>
                    <a:pt x="183" y="0"/>
                  </a:lnTo>
                  <a:lnTo>
                    <a:pt x="7" y="0"/>
                  </a:lnTo>
                  <a:lnTo>
                    <a:pt x="1" y="28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FFFF"/>
              </a:bgClr>
            </a:pattFill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89" name="Freeform 397"/>
            <p:cNvSpPr>
              <a:spLocks/>
            </p:cNvSpPr>
            <p:nvPr/>
          </p:nvSpPr>
          <p:spPr bwMode="auto">
            <a:xfrm>
              <a:off x="8915400" y="4152997"/>
              <a:ext cx="1352550" cy="1333635"/>
            </a:xfrm>
            <a:custGeom>
              <a:avLst/>
              <a:gdLst>
                <a:gd name="T0" fmla="*/ 1 w 183"/>
                <a:gd name="T1" fmla="*/ 28 h 145"/>
                <a:gd name="T2" fmla="*/ 0 w 183"/>
                <a:gd name="T3" fmla="*/ 109 h 145"/>
                <a:gd name="T4" fmla="*/ 61 w 183"/>
                <a:gd name="T5" fmla="*/ 145 h 145"/>
                <a:gd name="T6" fmla="*/ 136 w 183"/>
                <a:gd name="T7" fmla="*/ 126 h 145"/>
                <a:gd name="T8" fmla="*/ 151 w 183"/>
                <a:gd name="T9" fmla="*/ 113 h 145"/>
                <a:gd name="T10" fmla="*/ 176 w 183"/>
                <a:gd name="T11" fmla="*/ 87 h 145"/>
                <a:gd name="T12" fmla="*/ 183 w 183"/>
                <a:gd name="T13" fmla="*/ 77 h 145"/>
                <a:gd name="T14" fmla="*/ 183 w 183"/>
                <a:gd name="T15" fmla="*/ 0 h 145"/>
                <a:gd name="T16" fmla="*/ 7 w 183"/>
                <a:gd name="T17" fmla="*/ 0 h 145"/>
                <a:gd name="T18" fmla="*/ 1 w 183"/>
                <a:gd name="T19" fmla="*/ 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45">
                  <a:moveTo>
                    <a:pt x="1" y="28"/>
                  </a:moveTo>
                  <a:cubicBezTo>
                    <a:pt x="0" y="67"/>
                    <a:pt x="1" y="88"/>
                    <a:pt x="0" y="109"/>
                  </a:cubicBezTo>
                  <a:cubicBezTo>
                    <a:pt x="11" y="121"/>
                    <a:pt x="49" y="144"/>
                    <a:pt x="61" y="145"/>
                  </a:cubicBezTo>
                  <a:cubicBezTo>
                    <a:pt x="103" y="144"/>
                    <a:pt x="104" y="142"/>
                    <a:pt x="136" y="126"/>
                  </a:cubicBezTo>
                  <a:cubicBezTo>
                    <a:pt x="139" y="121"/>
                    <a:pt x="147" y="117"/>
                    <a:pt x="151" y="113"/>
                  </a:cubicBezTo>
                  <a:cubicBezTo>
                    <a:pt x="159" y="105"/>
                    <a:pt x="167" y="93"/>
                    <a:pt x="176" y="87"/>
                  </a:cubicBezTo>
                  <a:cubicBezTo>
                    <a:pt x="178" y="84"/>
                    <a:pt x="183" y="77"/>
                    <a:pt x="183" y="77"/>
                  </a:cubicBezTo>
                  <a:lnTo>
                    <a:pt x="183" y="0"/>
                  </a:lnTo>
                  <a:lnTo>
                    <a:pt x="7" y="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990" name="Line 398"/>
            <p:cNvSpPr>
              <a:spLocks noChangeShapeType="1"/>
            </p:cNvSpPr>
            <p:nvPr/>
          </p:nvSpPr>
          <p:spPr bwMode="auto">
            <a:xfrm>
              <a:off x="5576888" y="4596044"/>
              <a:ext cx="0" cy="14478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10991" name="Line 399"/>
            <p:cNvSpPr>
              <a:spLocks noChangeShapeType="1"/>
            </p:cNvSpPr>
            <p:nvPr/>
          </p:nvSpPr>
          <p:spPr bwMode="auto">
            <a:xfrm>
              <a:off x="7786689" y="4576995"/>
              <a:ext cx="14287" cy="5476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10992" name="Rectangle 400"/>
            <p:cNvSpPr>
              <a:spLocks noChangeArrowheads="1"/>
            </p:cNvSpPr>
            <p:nvPr/>
          </p:nvSpPr>
          <p:spPr bwMode="auto">
            <a:xfrm>
              <a:off x="8686801" y="3912774"/>
              <a:ext cx="18473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110993" name="Rectangle 401"/>
            <p:cNvSpPr>
              <a:spLocks noChangeArrowheads="1"/>
            </p:cNvSpPr>
            <p:nvPr/>
          </p:nvSpPr>
          <p:spPr bwMode="auto">
            <a:xfrm>
              <a:off x="8763001" y="4374737"/>
              <a:ext cx="18473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110994" name="Rectangle 402"/>
            <p:cNvSpPr>
              <a:spLocks noChangeArrowheads="1"/>
            </p:cNvSpPr>
            <p:nvPr/>
          </p:nvSpPr>
          <p:spPr bwMode="auto">
            <a:xfrm>
              <a:off x="10058401" y="4284249"/>
              <a:ext cx="18473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110995" name="Text Box 403"/>
            <p:cNvSpPr txBox="1">
              <a:spLocks noChangeArrowheads="1"/>
            </p:cNvSpPr>
            <p:nvPr/>
          </p:nvSpPr>
          <p:spPr bwMode="auto">
            <a:xfrm>
              <a:off x="9296400" y="4129441"/>
              <a:ext cx="457200" cy="40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cs-CZ" altLang="cs-CZ" b="1"/>
                <a:t>d</a:t>
              </a:r>
            </a:p>
          </p:txBody>
        </p:sp>
        <p:sp>
          <p:nvSpPr>
            <p:cNvPr id="110996" name="Line 404"/>
            <p:cNvSpPr>
              <a:spLocks noChangeShapeType="1"/>
            </p:cNvSpPr>
            <p:nvPr/>
          </p:nvSpPr>
          <p:spPr bwMode="auto">
            <a:xfrm>
              <a:off x="6600825" y="4663867"/>
              <a:ext cx="0" cy="1637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57843" y="2018140"/>
            <a:ext cx="250221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Pozor na odlehlé hodnoty!</a:t>
            </a:r>
          </a:p>
        </p:txBody>
      </p:sp>
    </p:spTree>
    <p:extLst>
      <p:ext uri="{BB962C8B-B14F-4D97-AF65-F5344CB8AC3E}">
        <p14:creationId xmlns:p14="http://schemas.microsoft.com/office/powerpoint/2010/main" val="169902034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Při zkoumání závislosti veličiny </a:t>
            </a:r>
            <a:r>
              <a:rPr lang="cs-CZ" altLang="cs-CZ" sz="2000" b="1" dirty="0"/>
              <a:t>y</a:t>
            </a:r>
            <a:r>
              <a:rPr lang="cs-CZ" altLang="cs-CZ" sz="2000" dirty="0"/>
              <a:t> na regresoru </a:t>
            </a:r>
            <a:r>
              <a:rPr lang="cs-CZ" altLang="cs-CZ" sz="2000" b="1" dirty="0"/>
              <a:t>x</a:t>
            </a:r>
            <a:r>
              <a:rPr lang="cs-CZ" altLang="cs-CZ" sz="2000" dirty="0"/>
              <a:t> třeba vzít v úvahu také další veličiny, </a:t>
            </a:r>
            <a:r>
              <a:rPr lang="cs-CZ" altLang="cs-CZ" sz="2000" b="1" dirty="0"/>
              <a:t>z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Interakce (effect modifcation)</a:t>
            </a:r>
            <a:r>
              <a:rPr lang="cs-CZ" altLang="cs-CZ" sz="2000" dirty="0"/>
              <a:t> – skutečná na hodnota veličiny z ovlivňuje závislost y na x. 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Vyjadřujeme pomocí součinu x·z.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Příklad:</a:t>
            </a:r>
            <a:r>
              <a:rPr lang="cs-CZ" altLang="cs-CZ" sz="2000" dirty="0"/>
              <a:t>  závislost platu na délce praxe, když se zjistí, že směrnice příslušné přímky je jiná u mužů a u žen. 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Kdyby byly přímky rovnoběžné, byl by vliv veličin délka praxe a pohlaví aditivní. Každý rok praxe by v průměru přidal stejnou částku k platu mužům i ženám. 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Vliv délky praxe by naopak byl modifikován proměnnou pohlavi, kdyby tyto průměrné přírůstky byly u mužů a u žen různé.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Model s interakcemi: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Interakce</a:t>
            </a:r>
          </a:p>
        </p:txBody>
      </p:sp>
      <p:graphicFrame>
        <p:nvGraphicFramePr>
          <p:cNvPr id="7782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8353330"/>
              </p:ext>
            </p:extLst>
          </p:nvPr>
        </p:nvGraphicFramePr>
        <p:xfrm>
          <a:off x="4555311" y="5442366"/>
          <a:ext cx="5393099" cy="52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Rovnice" r:id="rId3" imgW="2489040" imgH="241200" progId="Equation.3">
                  <p:embed/>
                </p:oleObj>
              </mc:Choice>
              <mc:Fallback>
                <p:oleObj name="Rovnice" r:id="rId3" imgW="2489040" imgH="241200" progId="Equation.3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311" y="5442366"/>
                        <a:ext cx="5393099" cy="5235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02471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852738"/>
            <a:ext cx="3695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54" y="2698237"/>
            <a:ext cx="4105275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/>
              <a:t>Model s interakcemi</a:t>
            </a:r>
          </a:p>
          <a:p>
            <a:endParaRPr lang="cs-CZ" altLang="cs-CZ" sz="20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800" dirty="0"/>
              <a:t>Regresní plocha</a:t>
            </a:r>
            <a:r>
              <a:rPr lang="cs-CZ" altLang="cs-CZ" sz="3800" i="1" dirty="0"/>
              <a:t>(Response surface, regression surface)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07200" y="1600200"/>
            <a:ext cx="5384800" cy="45307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Model bez interakcí – regresní rovina (</a:t>
            </a:r>
            <a:r>
              <a:rPr lang="cs-CZ" altLang="cs-CZ" sz="2000" i="1" dirty="0"/>
              <a:t>plane</a:t>
            </a:r>
            <a:r>
              <a:rPr lang="cs-CZ" altLang="cs-CZ" sz="2000" dirty="0"/>
              <a:t>)</a:t>
            </a: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72444"/>
              </p:ext>
            </p:extLst>
          </p:nvPr>
        </p:nvGraphicFramePr>
        <p:xfrm>
          <a:off x="719662" y="2159450"/>
          <a:ext cx="4608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Rovnice" r:id="rId5" imgW="2171520" imgH="241200" progId="Equation.3">
                  <p:embed/>
                </p:oleObj>
              </mc:Choice>
              <mc:Fallback>
                <p:oleObj name="Rovnice" r:id="rId5" imgW="2171520" imgH="241200" progId="Equation.3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2" y="2159450"/>
                        <a:ext cx="4608512" cy="530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983485"/>
              </p:ext>
            </p:extLst>
          </p:nvPr>
        </p:nvGraphicFramePr>
        <p:xfrm>
          <a:off x="7260262" y="2103998"/>
          <a:ext cx="35274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Rovnice" r:id="rId7" imgW="1473120" imgH="241200" progId="Equation.3">
                  <p:embed/>
                </p:oleObj>
              </mc:Choice>
              <mc:Fallback>
                <p:oleObj name="Rovnice" r:id="rId7" imgW="1473120" imgH="241200" progId="Equation.3">
                  <p:embed/>
                  <p:pic>
                    <p:nvPicPr>
                      <p:cNvPr id="81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262" y="2103998"/>
                        <a:ext cx="3527425" cy="5984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742733"/>
              </p:ext>
            </p:extLst>
          </p:nvPr>
        </p:nvGraphicFramePr>
        <p:xfrm>
          <a:off x="2292645" y="5312963"/>
          <a:ext cx="3603178" cy="48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Equation" r:id="rId9" imgW="1841400" imgH="241200" progId="Equation.3">
                  <p:embed/>
                </p:oleObj>
              </mc:Choice>
              <mc:Fallback>
                <p:oleObj name="Equation" r:id="rId9" imgW="1841400" imgH="241200" progId="Equation.3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645" y="5312963"/>
                        <a:ext cx="3603178" cy="4896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51722"/>
              </p:ext>
            </p:extLst>
          </p:nvPr>
        </p:nvGraphicFramePr>
        <p:xfrm>
          <a:off x="7608889" y="5373688"/>
          <a:ext cx="2447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" name="Rovnice" r:id="rId11" imgW="1206360" imgH="241200" progId="Equation.3">
                  <p:embed/>
                </p:oleObj>
              </mc:Choice>
              <mc:Fallback>
                <p:oleObj name="Rovnice" r:id="rId11" imgW="1206360" imgH="241200" progId="Equation.3">
                  <p:embed/>
                  <p:pic>
                    <p:nvPicPr>
                      <p:cNvPr id="81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5373688"/>
                        <a:ext cx="2447925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19662" y="5803166"/>
            <a:ext cx="8636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Snaha o co nejjednodušší model, obsahující jenom významné prediktory (nezávisle proměnné)  </a:t>
            </a:r>
          </a:p>
        </p:txBody>
      </p:sp>
    </p:spTree>
    <p:extLst>
      <p:ext uri="{BB962C8B-B14F-4D97-AF65-F5344CB8AC3E}">
        <p14:creationId xmlns:p14="http://schemas.microsoft.com/office/powerpoint/2010/main" val="335579415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200" dirty="0"/>
              <a:t>t-test:               nebo</a:t>
            </a:r>
          </a:p>
          <a:p>
            <a:r>
              <a:rPr lang="cs-CZ" altLang="cs-CZ" sz="2200" dirty="0"/>
              <a:t>F test:               nebo                    nebo</a:t>
            </a:r>
          </a:p>
          <a:p>
            <a:r>
              <a:rPr lang="cs-CZ" altLang="cs-CZ" sz="2200" dirty="0"/>
              <a:t>Upozornění: opakovaný t-test a F-test mohou dávat nekonzistentní výsledky </a:t>
            </a:r>
          </a:p>
          <a:p>
            <a:endParaRPr lang="cs-CZ" altLang="cs-CZ" sz="2200" dirty="0"/>
          </a:p>
          <a:p>
            <a:r>
              <a:rPr lang="cs-CZ" altLang="cs-CZ" sz="2200" b="1" dirty="0"/>
              <a:t>Podmodel</a:t>
            </a:r>
            <a:r>
              <a:rPr lang="cs-CZ" altLang="cs-CZ" sz="2200" dirty="0"/>
              <a:t> = jednodušší model obsahující pouze některé nezávisle proměnné (signifikantní) původního regresního modelu.</a:t>
            </a:r>
          </a:p>
          <a:p>
            <a:r>
              <a:rPr lang="cs-CZ" altLang="cs-CZ" sz="2200" dirty="0"/>
              <a:t>S každou mocninou veličiny musí být v modelu všechny mocniny nižšího stupně, se součinem veličin musí být v modelu také všechny složky tohoto součinu.</a:t>
            </a:r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T-test, F-test</a:t>
            </a:r>
          </a:p>
        </p:txBody>
      </p:sp>
      <p:graphicFrame>
        <p:nvGraphicFramePr>
          <p:cNvPr id="7373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5474485"/>
              </p:ext>
            </p:extLst>
          </p:nvPr>
        </p:nvGraphicFramePr>
        <p:xfrm>
          <a:off x="1771651" y="1831182"/>
          <a:ext cx="10795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Rovnice" r:id="rId3" imgW="736600" imgH="228600" progId="Equation.3">
                  <p:embed/>
                </p:oleObj>
              </mc:Choice>
              <mc:Fallback>
                <p:oleObj name="Rovnice" r:id="rId3" imgW="736600" imgH="228600" progId="Equation.3">
                  <p:embed/>
                  <p:pic>
                    <p:nvPicPr>
                      <p:cNvPr id="73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1" y="1831182"/>
                        <a:ext cx="1079500" cy="334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67977474"/>
              </p:ext>
            </p:extLst>
          </p:nvPr>
        </p:nvGraphicFramePr>
        <p:xfrm>
          <a:off x="5905887" y="2348610"/>
          <a:ext cx="13684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" name="Equation" r:id="rId5" imgW="1002960" imgH="228600" progId="Equation.3">
                  <p:embed/>
                </p:oleObj>
              </mc:Choice>
              <mc:Fallback>
                <p:oleObj name="Equation" r:id="rId5" imgW="1002960" imgH="228600" progId="Equation.3">
                  <p:embed/>
                  <p:pic>
                    <p:nvPicPr>
                      <p:cNvPr id="7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887" y="2348610"/>
                        <a:ext cx="1368425" cy="312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90839"/>
              </p:ext>
            </p:extLst>
          </p:nvPr>
        </p:nvGraphicFramePr>
        <p:xfrm>
          <a:off x="3799513" y="1841316"/>
          <a:ext cx="927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5" name="Rovnice" r:id="rId7" imgW="711000" imgH="228600" progId="Equation.3">
                  <p:embed/>
                </p:oleObj>
              </mc:Choice>
              <mc:Fallback>
                <p:oleObj name="Rovnice" r:id="rId7" imgW="711000" imgH="228600" progId="Equation.3">
                  <p:embed/>
                  <p:pic>
                    <p:nvPicPr>
                      <p:cNvPr id="73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513" y="1841316"/>
                        <a:ext cx="927100" cy="298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136489"/>
              </p:ext>
            </p:extLst>
          </p:nvPr>
        </p:nvGraphicFramePr>
        <p:xfrm>
          <a:off x="1771651" y="2317117"/>
          <a:ext cx="10795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6" name="Rovnice" r:id="rId9" imgW="736600" imgH="228600" progId="Equation.3">
                  <p:embed/>
                </p:oleObj>
              </mc:Choice>
              <mc:Fallback>
                <p:oleObj name="Rovnice" r:id="rId9" imgW="736600" imgH="228600" progId="Equation.3">
                  <p:embed/>
                  <p:pic>
                    <p:nvPicPr>
                      <p:cNvPr id="73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1" y="2317117"/>
                        <a:ext cx="1079500" cy="334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12906"/>
              </p:ext>
            </p:extLst>
          </p:nvPr>
        </p:nvGraphicFramePr>
        <p:xfrm>
          <a:off x="3799513" y="2335373"/>
          <a:ext cx="927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7" name="Rovnice" r:id="rId10" imgW="711000" imgH="228600" progId="Equation.3">
                  <p:embed/>
                </p:oleObj>
              </mc:Choice>
              <mc:Fallback>
                <p:oleObj name="Rovnice" r:id="rId10" imgW="711000" imgH="228600" progId="Equation.3">
                  <p:embed/>
                  <p:pic>
                    <p:nvPicPr>
                      <p:cNvPr id="73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513" y="2335373"/>
                        <a:ext cx="927100" cy="298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7791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002060"/>
                </a:solidFill>
              </a:rPr>
              <a:t>Sestupný výběr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- Nejprve se spočítá nejbohatší model, pak se jednotlivé regresory postupně z modelu vylučují. V každém kroku se vylučuje takový regresor, který v daném modelu nejméně přispívá k vysvětlení.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002060"/>
                </a:solidFill>
              </a:rPr>
              <a:t>Vzestupný výběr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– opak sestupného výběru. Vyjde se z prázdné množiny regresorů, do níž se pak v každém kroku přidá vždy ten z ještě nezařazených regresorů, který v daném kroku co možná nejlépe zlepší vysvětlení závisle proměnné.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002060"/>
                </a:solidFill>
              </a:rPr>
              <a:t>Kroková (stepwise) regrese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- kombinuje oba předešlé postupy. Vzestupný výběr je v každém kroku kombinován s pokusem o zjednodušení pomoci sestupného výběru.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Každá z popsaných metod může dát jiný výsledný model, kromě jiného závisí také na volbě hladin testů.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Zejména u krokové regrese se doporučuje najít několik téměř optimálních modelů a pokusit se najit mezi nimi ten,který má nejlepší interpretaci.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2060"/>
                </a:solidFill>
              </a:rPr>
              <a:t>Všechny modely!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2" y="367574"/>
            <a:ext cx="11334806" cy="451578"/>
          </a:xfrm>
        </p:spPr>
        <p:txBody>
          <a:bodyPr/>
          <a:lstStyle/>
          <a:p>
            <a:r>
              <a:rPr lang="cs-CZ" altLang="cs-CZ" dirty="0"/>
              <a:t>Strategie hledání vhodného podmodelu</a:t>
            </a:r>
            <a:br>
              <a:rPr lang="cs-CZ" altLang="cs-CZ" sz="2000" dirty="0"/>
            </a:br>
            <a:r>
              <a:rPr lang="cs-CZ" altLang="cs-CZ" sz="2000" dirty="0"/>
              <a:t>Sekvenční postupy</a:t>
            </a:r>
          </a:p>
        </p:txBody>
      </p:sp>
    </p:spTree>
    <p:extLst>
      <p:ext uri="{BB962C8B-B14F-4D97-AF65-F5344CB8AC3E}">
        <p14:creationId xmlns:p14="http://schemas.microsoft.com/office/powerpoint/2010/main" val="2170138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ctrTitle" idx="4294967295"/>
          </p:nvPr>
        </p:nvSpPr>
        <p:spPr>
          <a:xfrm>
            <a:off x="2024064" y="2643189"/>
            <a:ext cx="8243887" cy="1150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Regresní metody</a:t>
            </a:r>
            <a:br>
              <a:rPr lang="cs-CZ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3896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002060"/>
                </a:solidFill>
              </a:rPr>
              <a:t>Multikolinearita</a:t>
            </a:r>
            <a:r>
              <a:rPr lang="cs-CZ" altLang="cs-CZ" sz="2000" dirty="0"/>
              <a:t> - Existují-li závislosti mezi jednotlivými nezávisle proměnnými modelu. Koeficienty determinace lineárních modelů (jedné nezávisle proměnné na ostatních nezávisle proměnných) jsou vysoké (větší než 0,5). Nezávisle proměnné jsou navzájem korelované.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Odhad regresních parametrů – velký rozptyl.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I významné nezávisle proměnné se jeví jako nevýznamné, popř. parametry mohou mít opačné znaménko…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Obtížná interpretace parametrů beta. (Obvykle: Koeficient beta1 lze interpretovat jako střední změnu Y při jednotkové změně X1 a nezměněné hodnotě X2. Nyní však X1 a X2 vzájemně korelované, proto nelze předpokládat, že při změně X1 zůstane X2 nezměněna.) 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Příklad 1: obvod pasu a váha významně korelované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Příklad 2: Výška platu a daně úzce korelované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Řešení:</a:t>
            </a:r>
            <a:r>
              <a:rPr lang="cs-CZ" altLang="cs-CZ" sz="2000" dirty="0"/>
              <a:t> méně proměnných v modelu, vyloučení korelovaných nezávislých proměnných.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Multikolinearita</a:t>
            </a:r>
          </a:p>
        </p:txBody>
      </p:sp>
    </p:spTree>
    <p:extLst>
      <p:ext uri="{BB962C8B-B14F-4D97-AF65-F5344CB8AC3E}">
        <p14:creationId xmlns:p14="http://schemas.microsoft.com/office/powerpoint/2010/main" val="5566938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200"/>
              <a:t>Vyjádření nominální veličiny s více než 2 hodnotami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j úrovní faktoru </a:t>
            </a:r>
            <a:r>
              <a:rPr lang="en-US" altLang="cs-CZ" sz="2200"/>
              <a:t>-&gt;</a:t>
            </a:r>
            <a:r>
              <a:rPr lang="cs-CZ" altLang="cs-CZ" sz="2200"/>
              <a:t> j-1 umělých proměnných (v modelu buďto všech j-1 umělých proměnných nebo žádná)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800" dirty="0"/>
              <a:t>Umělé proměnné </a:t>
            </a:r>
            <a:r>
              <a:rPr lang="cs-CZ" altLang="cs-CZ" sz="3800" i="1" dirty="0"/>
              <a:t>(Dummy variables, dummies)</a:t>
            </a:r>
            <a:br>
              <a:rPr lang="cs-CZ" altLang="cs-CZ" sz="3800" i="1" dirty="0"/>
            </a:br>
            <a:endParaRPr lang="cs-CZ" altLang="cs-CZ" sz="3800" i="1" dirty="0"/>
          </a:p>
        </p:txBody>
      </p:sp>
      <p:graphicFrame>
        <p:nvGraphicFramePr>
          <p:cNvPr id="66653" name="Group 9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02867470"/>
              </p:ext>
            </p:extLst>
          </p:nvPr>
        </p:nvGraphicFramePr>
        <p:xfrm>
          <a:off x="719662" y="2708275"/>
          <a:ext cx="8174038" cy="3621024"/>
        </p:xfrm>
        <a:graphic>
          <a:graphicData uri="http://schemas.openxmlformats.org/drawingml/2006/table">
            <a:tbl>
              <a:tblPr/>
              <a:tblGrid>
                <a:gridCol w="1635125">
                  <a:extLst>
                    <a:ext uri="{9D8B030D-6E8A-4147-A177-3AD203B41FA5}">
                      <a16:colId xmlns:a16="http://schemas.microsoft.com/office/drawing/2014/main" val="1871994625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387814247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47273131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799521335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3082292819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Proměnná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Umělé proměnné (stačí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08164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Rodinný příslušník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 úrovně)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Strýc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Dědeček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(zbytečná)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868938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„otec“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17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26014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„matka“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17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9506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„strýc“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17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1357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„dědeček“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17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59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5013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dirty="0"/>
              <a:t>V tomto příkladu budeme sledovat závislost denního měření koncentrace ozónu (ppb) na rychlosti větru (míle/h), teplotě vzduchu (denní maximum ve stupních Fahrenheita) a intenzitě slunečního záření (cal/cm</a:t>
            </a:r>
            <a:r>
              <a:rPr lang="cs-CZ" altLang="cs-CZ" baseline="30000" dirty="0"/>
              <a:t>2</a:t>
            </a:r>
            <a:r>
              <a:rPr lang="cs-CZ" altLang="cs-CZ" dirty="0"/>
              <a:t>) v New Yorku. Soubor obsahuje celkem 111 měření, která proběhla od května do září v roce 1973. </a:t>
            </a:r>
          </a:p>
          <a:p>
            <a:endParaRPr lang="cs-CZ" altLang="cs-CZ" dirty="0"/>
          </a:p>
          <a:p>
            <a:r>
              <a:rPr lang="cs-CZ" altLang="cs-CZ" dirty="0"/>
              <a:t>Přízemní ozón je součástí tzv. fotochemického smogu, který se vyskytuje v místech s intenzivní automobilovou dopravou. Jeho původcem jsou oxidy dusíku emitované jako součást spalin ze spalovacích motorů. Působením slunečního záření se tyto oxidy štěpí a vzniklé radikály reagují s kyslíkem za vzniku ozónu. Jeho zvýšené koncentrace můžeme tedy očekávat v letních měsících při vyšších teplotách. Určitý nárůst koncentrací ozónu lze ale očekávat i za slunečného počasí v chladnějších měsících, pokud jsou zhoršené rozptylové podmínky. Podíváme se, zdali jsou tato očekávání ověřitelná pomocí výše zmíněných měření.</a:t>
            </a:r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Ozón cvičení</a:t>
            </a:r>
          </a:p>
        </p:txBody>
      </p:sp>
    </p:spTree>
    <p:extLst>
      <p:ext uri="{BB962C8B-B14F-4D97-AF65-F5344CB8AC3E}">
        <p14:creationId xmlns:p14="http://schemas.microsoft.com/office/powerpoint/2010/main" val="426189106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ctrTitle" idx="4294967295"/>
          </p:nvPr>
        </p:nvSpPr>
        <p:spPr>
          <a:xfrm>
            <a:off x="2024064" y="2643189"/>
            <a:ext cx="8243887" cy="1150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Vícerozměrné metody</a:t>
            </a:r>
            <a:br>
              <a:rPr lang="cs-CZ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99304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Vícerozměrné metody</a:t>
            </a:r>
            <a:br>
              <a:rPr lang="cs-CZ" dirty="0"/>
            </a:br>
            <a:endParaRPr lang="cs-CZ" dirty="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168788" y="1930556"/>
            <a:ext cx="396935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Cluster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Principal component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</a:rPr>
              <a:t>Correspondence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</a:rPr>
              <a:t>Canonical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</a:rPr>
              <a:t>Discriminant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</a:rPr>
              <a:t>Factor analysis</a:t>
            </a:r>
          </a:p>
          <a:p>
            <a:pPr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</a:rPr>
              <a:t>Multidimensional scaling</a:t>
            </a:r>
          </a:p>
        </p:txBody>
      </p:sp>
    </p:spTree>
    <p:extLst>
      <p:ext uri="{BB962C8B-B14F-4D97-AF65-F5344CB8AC3E}">
        <p14:creationId xmlns:p14="http://schemas.microsoft.com/office/powerpoint/2010/main" val="171873202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sz="1800" dirty="0"/>
              <a:t>parametry (věk, příjem atd.) a každý z těchto parametrů můžeme považovat za jeden rozměr objektu.</a:t>
            </a:r>
          </a:p>
          <a:p>
            <a:r>
              <a:rPr lang="cs-CZ" altLang="cs-CZ" sz="1800" b="1" dirty="0"/>
              <a:t>Maticová algebra</a:t>
            </a:r>
            <a:r>
              <a:rPr lang="cs-CZ" altLang="cs-CZ" sz="1800" dirty="0"/>
              <a:t>: Základem práce s daty a výpočtů vícerozměrných metod je maticová algebra, matice tvoří jak vstupní, tak výstupní data a probíhají na nich výpočty.</a:t>
            </a:r>
          </a:p>
          <a:p>
            <a:r>
              <a:rPr lang="cs-CZ" altLang="cs-CZ" sz="1800" b="1" dirty="0"/>
              <a:t>NxP matice</a:t>
            </a:r>
            <a:r>
              <a:rPr lang="cs-CZ" altLang="cs-CZ" sz="1800" dirty="0"/>
              <a:t>: N objektů s p parametry pak vytváří tzv. NxP matici, která je prvním typem vstupu dat do vícerozměrných analýz. </a:t>
            </a:r>
          </a:p>
          <a:p>
            <a:r>
              <a:rPr lang="cs-CZ" altLang="cs-CZ" sz="1800" b="1" dirty="0"/>
              <a:t>Asociační matice</a:t>
            </a:r>
            <a:r>
              <a:rPr lang="cs-CZ" altLang="cs-CZ" sz="1800" dirty="0"/>
              <a:t>: Na základě těchto matic jsou počítány matice asociační na nichž pak probíhají další výpočty, jde o čtvercové matice obsahující informace o podobnosti nebo rozdílnosti (tzv. </a:t>
            </a:r>
            <a:r>
              <a:rPr lang="cs-CZ" altLang="cs-CZ" sz="1800" b="1" dirty="0"/>
              <a:t>metriky</a:t>
            </a:r>
            <a:r>
              <a:rPr lang="cs-CZ" altLang="cs-CZ" sz="1800" dirty="0"/>
              <a:t>) buď objektů (Q mode analýza) nebo parametrů (R mode analýza).Měřítko podobnosti se liší podle použité metody a typu dat, některé metody umožňují použití uživatelských metrik.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Úvod do vícerozměrných metod I.</a:t>
            </a:r>
          </a:p>
        </p:txBody>
      </p:sp>
    </p:spTree>
    <p:extLst>
      <p:ext uri="{BB962C8B-B14F-4D97-AF65-F5344CB8AC3E}">
        <p14:creationId xmlns:p14="http://schemas.microsoft.com/office/powerpoint/2010/main" val="150812010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Vstupní matice vícerozměrných analýz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351088" y="1773238"/>
          <a:ext cx="22225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Image" r:id="rId3" imgW="2222222" imgH="3504762" progId="Photoshop.Image.6">
                  <p:embed/>
                </p:oleObj>
              </mc:Choice>
              <mc:Fallback>
                <p:oleObj name="Image" r:id="rId3" imgW="2222222" imgH="3504762" progId="Photoshop.Image.6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773238"/>
                        <a:ext cx="22225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6456363" y="2132013"/>
          <a:ext cx="32385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Image" r:id="rId5" imgW="3238095" imgH="3174603" progId="Photoshop.Image.6">
                  <p:embed/>
                </p:oleObj>
              </mc:Choice>
              <mc:Fallback>
                <p:oleObj name="Image" r:id="rId5" imgW="3238095" imgH="3174603" progId="Photoshop.Image.6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132013"/>
                        <a:ext cx="32385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847851" y="5516563"/>
            <a:ext cx="385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Hodnoty parametrů pro jednotlivé objekty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351088" y="1395413"/>
            <a:ext cx="32385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1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NxP MATICE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6383338" y="1395413"/>
            <a:ext cx="32385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1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ASOCIAČNÍ MATICE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421439" y="5516563"/>
            <a:ext cx="385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Korelace, kovariance, vzdálenost, podobnost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8472488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3863976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93266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000" dirty="0"/>
              <a:t>vytváření shluků objektů na základě jejich podobnosti</a:t>
            </a:r>
          </a:p>
          <a:p>
            <a:r>
              <a:rPr lang="cs-CZ" altLang="cs-CZ" sz="2000" dirty="0"/>
              <a:t>identifikace typů objektů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Úvod do vícerozměrných metod II.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924800" y="2057400"/>
            <a:ext cx="42672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cs-CZ" altLang="cs-CZ" sz="2000"/>
              <a:t>zjednodušení vícerozměrného problému do menšího počtu rozměrů</a:t>
            </a:r>
          </a:p>
          <a:p>
            <a:r>
              <a:rPr lang="cs-CZ" altLang="cs-CZ" sz="2000"/>
              <a:t>principem je tvorba nových rozměrů, které lépe vyčerpávají variabilitu dat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302873" y="1371600"/>
            <a:ext cx="32385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SHLUKOVÁ ANALÝZA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799543" y="1382751"/>
            <a:ext cx="32385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ORDINAČNÍ METODY</a:t>
            </a:r>
          </a:p>
        </p:txBody>
      </p:sp>
    </p:spTree>
    <p:extLst>
      <p:ext uri="{BB962C8B-B14F-4D97-AF65-F5344CB8AC3E}">
        <p14:creationId xmlns:p14="http://schemas.microsoft.com/office/powerpoint/2010/main" val="9889137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Existuje několik typů shlukové analýzy, které se liší postupem shlukování. Shlukování může být </a:t>
            </a:r>
            <a:r>
              <a:rPr lang="cs-CZ" b="1" i="1" dirty="0"/>
              <a:t>hierarchické </a:t>
            </a:r>
            <a:r>
              <a:rPr lang="cs-CZ" dirty="0"/>
              <a:t>nebo </a:t>
            </a:r>
            <a:r>
              <a:rPr lang="cs-CZ" b="1" i="1" dirty="0"/>
              <a:t>nehierarchické</a:t>
            </a:r>
            <a:r>
              <a:rPr lang="cs-CZ" dirty="0"/>
              <a:t>. </a:t>
            </a:r>
          </a:p>
          <a:p>
            <a:r>
              <a:rPr lang="cs-CZ" b="1" i="1" dirty="0"/>
              <a:t>Hierarchická shluková analýza </a:t>
            </a:r>
            <a:r>
              <a:rPr lang="cs-CZ" dirty="0"/>
              <a:t>vytváří systém skupin a podskupin tak, že každá skupina může obsahovat několik podskupin nižšího řádu a sama může být součástí skupiny vyšší-ho řádu. Výsledek se dá graficky znázornit stromem – dendrogramem. </a:t>
            </a:r>
          </a:p>
          <a:p>
            <a:r>
              <a:rPr lang="cs-CZ" b="1" i="1" dirty="0"/>
              <a:t>Nehierarchická shluková analýza </a:t>
            </a:r>
            <a:r>
              <a:rPr lang="cs-CZ" dirty="0"/>
              <a:t>(</a:t>
            </a:r>
            <a:r>
              <a:rPr lang="cs-CZ" i="1" dirty="0"/>
              <a:t>partitioning methods</a:t>
            </a:r>
            <a:r>
              <a:rPr lang="cs-CZ" dirty="0"/>
              <a:t>) rozdělí objekty do několika shluků stejného řádu. </a:t>
            </a:r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Shluková analýza</a:t>
            </a:r>
            <a:br>
              <a:rPr lang="cs-CZ" alt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54507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cs-CZ" altLang="cs-CZ" dirty="0"/>
              <a:t>Vstupní data:</a:t>
            </a:r>
          </a:p>
          <a:p>
            <a:pPr lvl="1"/>
            <a:r>
              <a:rPr lang="cs-CZ" altLang="cs-CZ" dirty="0"/>
              <a:t>Tabulka spojitých nebo kategoriálních dat popisujících respondenty nebo jejich skupiny</a:t>
            </a:r>
          </a:p>
          <a:p>
            <a:r>
              <a:rPr lang="cs-CZ" altLang="cs-CZ" dirty="0"/>
              <a:t>Výstupy analýzy</a:t>
            </a:r>
          </a:p>
          <a:p>
            <a:pPr lvl="1"/>
            <a:r>
              <a:rPr lang="cs-CZ" altLang="cs-CZ" dirty="0"/>
              <a:t>Tzv. dendrogram popisující vazby mezi vzorky nebo parametry</a:t>
            </a:r>
          </a:p>
          <a:p>
            <a:pPr lvl="1"/>
            <a:r>
              <a:rPr lang="cs-CZ" altLang="cs-CZ" dirty="0"/>
              <a:t>Rozdělení respondentů nebo parametrů do daného počtu skupin</a:t>
            </a:r>
          </a:p>
          <a:p>
            <a:r>
              <a:rPr lang="cs-CZ" altLang="cs-CZ" dirty="0"/>
              <a:t>Kritické problémy analýzy</a:t>
            </a:r>
          </a:p>
          <a:p>
            <a:pPr lvl="1"/>
            <a:r>
              <a:rPr lang="cs-CZ" altLang="cs-CZ" dirty="0"/>
              <a:t>Velké množství parametrů nebo respondentů v dendrogramu je obtížně interpretovatelné</a:t>
            </a:r>
          </a:p>
          <a:p>
            <a:pPr lvl="1"/>
            <a:r>
              <a:rPr lang="cs-CZ" altLang="cs-CZ" dirty="0"/>
              <a:t>Analýza je silně závislá na zvolení vhodné metriky vzdáleností</a:t>
            </a:r>
          </a:p>
          <a:p>
            <a:pPr lvl="1"/>
            <a:r>
              <a:rPr lang="cs-CZ" altLang="cs-CZ" dirty="0"/>
              <a:t>Analýza je silně závislá na shlukovacím algoritmu</a:t>
            </a:r>
          </a:p>
          <a:p>
            <a:pPr lvl="1"/>
            <a:r>
              <a:rPr lang="cs-CZ" altLang="cs-CZ" dirty="0"/>
              <a:t>Korelace proměnných</a:t>
            </a:r>
          </a:p>
          <a:p>
            <a:pPr lvl="1"/>
            <a:r>
              <a:rPr lang="cs-CZ" altLang="cs-CZ" dirty="0"/>
              <a:t>Převážení informace </a:t>
            </a:r>
          </a:p>
          <a:p>
            <a:pPr lvl="1">
              <a:buFontTx/>
              <a:buNone/>
            </a:pPr>
            <a:endParaRPr lang="cs-CZ" altLang="cs-CZ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5847" y="1092404"/>
            <a:ext cx="10753202" cy="451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2000" i="1" dirty="0">
                <a:solidFill>
                  <a:schemeClr val="bg1"/>
                </a:solidFill>
                <a:latin typeface="Arial" panose="020B0604020202020204" pitchFamily="34" charset="0"/>
              </a:rPr>
              <a:t>alýzy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9999" y="321075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914400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altLang="cs-CZ" dirty="0"/>
              <a:t>Shluková analýza</a:t>
            </a:r>
          </a:p>
        </p:txBody>
      </p:sp>
    </p:spTree>
    <p:extLst>
      <p:ext uri="{BB962C8B-B14F-4D97-AF65-F5344CB8AC3E}">
        <p14:creationId xmlns:p14="http://schemas.microsoft.com/office/powerpoint/2010/main" val="31073917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Regrese - funkční vztah dvou nebo více proměnných </a:t>
            </a:r>
            <a:r>
              <a:rPr lang="pl-PL" dirty="0"/>
              <a:t>závislost jedné veličiny na druhé </a:t>
            </a:r>
            <a:endParaRPr lang="cs-CZ" dirty="0"/>
          </a:p>
          <a:p>
            <a:endParaRPr lang="cs-CZ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cs-CZ" altLang="cs-CZ" sz="2800" b="0" dirty="0"/>
              <a:t>Regrese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759861" y="2727482"/>
            <a:ext cx="2352675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 eaLnBrk="0" hangingPunct="0"/>
            <a:r>
              <a:rPr lang="cs-CZ" altLang="cs-CZ" dirty="0">
                <a:solidFill>
                  <a:srgbClr val="002060"/>
                </a:solidFill>
              </a:rPr>
              <a:t>Jednorozměrná</a:t>
            </a:r>
          </a:p>
          <a:p>
            <a:pPr algn="ctr" eaLnBrk="0" hangingPunct="0"/>
            <a:r>
              <a:rPr lang="cs-CZ" altLang="cs-CZ" b="1" dirty="0">
                <a:solidFill>
                  <a:schemeClr val="bg1"/>
                </a:solidFill>
              </a:rPr>
              <a:t>y = f(x)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529807" y="4693602"/>
            <a:ext cx="28194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 eaLnBrk="0" hangingPunct="0"/>
            <a:r>
              <a:rPr lang="cs-CZ" altLang="cs-CZ" dirty="0">
                <a:solidFill>
                  <a:srgbClr val="002060"/>
                </a:solidFill>
              </a:rPr>
              <a:t>Vícerozměrná</a:t>
            </a:r>
          </a:p>
          <a:p>
            <a:pPr algn="ctr" eaLnBrk="0" hangingPunct="0"/>
            <a:r>
              <a:rPr lang="cs-CZ" altLang="cs-CZ" dirty="0">
                <a:solidFill>
                  <a:srgbClr val="002060"/>
                </a:solidFill>
              </a:rPr>
              <a:t>y = f(x1, x2, x3, </a:t>
            </a:r>
            <a:r>
              <a:rPr lang="cs-CZ" altLang="cs-CZ" dirty="0">
                <a:solidFill>
                  <a:schemeClr val="bg1"/>
                </a:solidFill>
              </a:rPr>
              <a:t>……xp)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524001" y="3905250"/>
            <a:ext cx="1514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altLang="cs-CZ" sz="2000" b="1"/>
              <a:t>Vztah x, y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V="1">
            <a:off x="2971800" y="3352801"/>
            <a:ext cx="609600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2971801" y="4267200"/>
            <a:ext cx="371475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6778626" y="2797175"/>
            <a:ext cx="1236663" cy="947738"/>
          </a:xfrm>
          <a:custGeom>
            <a:avLst/>
            <a:gdLst>
              <a:gd name="T0" fmla="*/ 0 w 2337"/>
              <a:gd name="T1" fmla="*/ 1763 h 1790"/>
              <a:gd name="T2" fmla="*/ 22 w 2337"/>
              <a:gd name="T3" fmla="*/ 1790 h 1790"/>
              <a:gd name="T4" fmla="*/ 2337 w 2337"/>
              <a:gd name="T5" fmla="*/ 28 h 1790"/>
              <a:gd name="T6" fmla="*/ 2315 w 2337"/>
              <a:gd name="T7" fmla="*/ 0 h 1790"/>
              <a:gd name="T8" fmla="*/ 0 w 2337"/>
              <a:gd name="T9" fmla="*/ 1763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7" h="1790">
                <a:moveTo>
                  <a:pt x="0" y="1763"/>
                </a:moveTo>
                <a:lnTo>
                  <a:pt x="22" y="1790"/>
                </a:lnTo>
                <a:lnTo>
                  <a:pt x="2337" y="28"/>
                </a:lnTo>
                <a:lnTo>
                  <a:pt x="2315" y="0"/>
                </a:lnTo>
                <a:lnTo>
                  <a:pt x="0" y="176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613525" y="2730501"/>
            <a:ext cx="19050" cy="1146175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6623051" y="3857625"/>
            <a:ext cx="149701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272213" y="2616201"/>
            <a:ext cx="4175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6248401" y="2590801"/>
            <a:ext cx="415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6341404" y="2609851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Y</a:t>
            </a:r>
            <a:endParaRPr lang="cs-CZ" altLang="cs-CZ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8205789" y="3752851"/>
            <a:ext cx="3762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8181975" y="3727451"/>
            <a:ext cx="374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229600" y="3946526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X</a:t>
            </a:r>
            <a:endParaRPr lang="cs-CZ" altLang="cs-CZ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6896100" y="3633788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7088188" y="350361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8" name="Oval 22"/>
          <p:cNvSpPr>
            <a:spLocks noChangeArrowheads="1"/>
          </p:cNvSpPr>
          <p:nvPr/>
        </p:nvSpPr>
        <p:spPr bwMode="auto">
          <a:xfrm>
            <a:off x="7270750" y="336391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399" name="Oval 23"/>
          <p:cNvSpPr>
            <a:spLocks noChangeArrowheads="1"/>
          </p:cNvSpPr>
          <p:nvPr/>
        </p:nvSpPr>
        <p:spPr bwMode="auto">
          <a:xfrm>
            <a:off x="7442200" y="321468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7604125" y="3084513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7908925" y="2860675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7735888" y="2982914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3" name="Freeform 27"/>
          <p:cNvSpPr>
            <a:spLocks/>
          </p:cNvSpPr>
          <p:nvPr/>
        </p:nvSpPr>
        <p:spPr bwMode="auto">
          <a:xfrm>
            <a:off x="6784976" y="4578350"/>
            <a:ext cx="1236663" cy="946150"/>
          </a:xfrm>
          <a:custGeom>
            <a:avLst/>
            <a:gdLst>
              <a:gd name="T0" fmla="*/ 0 w 2337"/>
              <a:gd name="T1" fmla="*/ 1761 h 1789"/>
              <a:gd name="T2" fmla="*/ 22 w 2337"/>
              <a:gd name="T3" fmla="*/ 1789 h 1789"/>
              <a:gd name="T4" fmla="*/ 2337 w 2337"/>
              <a:gd name="T5" fmla="*/ 28 h 1789"/>
              <a:gd name="T6" fmla="*/ 2315 w 2337"/>
              <a:gd name="T7" fmla="*/ 0 h 1789"/>
              <a:gd name="T8" fmla="*/ 0 w 2337"/>
              <a:gd name="T9" fmla="*/ 1761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7" h="1789">
                <a:moveTo>
                  <a:pt x="0" y="1761"/>
                </a:moveTo>
                <a:lnTo>
                  <a:pt x="22" y="1789"/>
                </a:lnTo>
                <a:lnTo>
                  <a:pt x="2337" y="28"/>
                </a:lnTo>
                <a:lnTo>
                  <a:pt x="2315" y="0"/>
                </a:lnTo>
                <a:lnTo>
                  <a:pt x="0" y="176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619875" y="4510088"/>
            <a:ext cx="19050" cy="1147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629401" y="5638800"/>
            <a:ext cx="1497013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6278563" y="4349751"/>
            <a:ext cx="4175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6254751" y="4464051"/>
            <a:ext cx="415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6341404" y="4343401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Y</a:t>
            </a:r>
            <a:endParaRPr lang="cs-CZ" altLang="cs-CZ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8223250" y="5532438"/>
            <a:ext cx="3746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8197850" y="5508626"/>
            <a:ext cx="374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8229600" y="5622926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X</a:t>
            </a:r>
            <a:endParaRPr lang="cs-CZ" altLang="cs-CZ"/>
          </a:p>
        </p:txBody>
      </p:sp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7824788" y="4622800"/>
            <a:ext cx="19050" cy="298450"/>
            <a:chOff x="4053" y="3025"/>
            <a:chExt cx="12" cy="188"/>
          </a:xfrm>
        </p:grpSpPr>
        <p:sp>
          <p:nvSpPr>
            <p:cNvPr id="101413" name="Rectangle 37"/>
            <p:cNvSpPr>
              <a:spLocks noChangeArrowheads="1"/>
            </p:cNvSpPr>
            <p:nvPr/>
          </p:nvSpPr>
          <p:spPr bwMode="auto">
            <a:xfrm>
              <a:off x="4053" y="3025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14" name="Rectangle 38"/>
            <p:cNvSpPr>
              <a:spLocks noChangeArrowheads="1"/>
            </p:cNvSpPr>
            <p:nvPr/>
          </p:nvSpPr>
          <p:spPr bwMode="auto">
            <a:xfrm>
              <a:off x="4053" y="3109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15" name="Rectangle 39"/>
            <p:cNvSpPr>
              <a:spLocks noChangeArrowheads="1"/>
            </p:cNvSpPr>
            <p:nvPr/>
          </p:nvSpPr>
          <p:spPr bwMode="auto">
            <a:xfrm>
              <a:off x="4053" y="3193"/>
              <a:ext cx="12" cy="2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499350" y="4856163"/>
            <a:ext cx="19050" cy="296862"/>
            <a:chOff x="3848" y="3172"/>
            <a:chExt cx="12" cy="187"/>
          </a:xfrm>
        </p:grpSpPr>
        <p:sp>
          <p:nvSpPr>
            <p:cNvPr id="101417" name="Rectangle 41"/>
            <p:cNvSpPr>
              <a:spLocks noChangeArrowheads="1"/>
            </p:cNvSpPr>
            <p:nvPr/>
          </p:nvSpPr>
          <p:spPr bwMode="auto">
            <a:xfrm>
              <a:off x="3848" y="3172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18" name="Rectangle 42"/>
            <p:cNvSpPr>
              <a:spLocks noChangeArrowheads="1"/>
            </p:cNvSpPr>
            <p:nvPr/>
          </p:nvSpPr>
          <p:spPr bwMode="auto">
            <a:xfrm>
              <a:off x="3848" y="3256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19" name="Rectangle 43"/>
            <p:cNvSpPr>
              <a:spLocks noChangeArrowheads="1"/>
            </p:cNvSpPr>
            <p:nvPr/>
          </p:nvSpPr>
          <p:spPr bwMode="auto">
            <a:xfrm>
              <a:off x="3848" y="3340"/>
              <a:ext cx="12" cy="19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420" name="Group 44"/>
          <p:cNvGrpSpPr>
            <a:grpSpLocks/>
          </p:cNvGrpSpPr>
          <p:nvPr/>
        </p:nvGrpSpPr>
        <p:grpSpPr bwMode="auto">
          <a:xfrm>
            <a:off x="7145338" y="5097463"/>
            <a:ext cx="19050" cy="298450"/>
            <a:chOff x="3625" y="3324"/>
            <a:chExt cx="12" cy="188"/>
          </a:xfrm>
        </p:grpSpPr>
        <p:sp>
          <p:nvSpPr>
            <p:cNvPr id="101421" name="Rectangle 45"/>
            <p:cNvSpPr>
              <a:spLocks noChangeArrowheads="1"/>
            </p:cNvSpPr>
            <p:nvPr/>
          </p:nvSpPr>
          <p:spPr bwMode="auto">
            <a:xfrm>
              <a:off x="3625" y="3324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22" name="Rectangle 46"/>
            <p:cNvSpPr>
              <a:spLocks noChangeArrowheads="1"/>
            </p:cNvSpPr>
            <p:nvPr/>
          </p:nvSpPr>
          <p:spPr bwMode="auto">
            <a:xfrm>
              <a:off x="3625" y="3408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23" name="Rectangle 47"/>
            <p:cNvSpPr>
              <a:spLocks noChangeArrowheads="1"/>
            </p:cNvSpPr>
            <p:nvPr/>
          </p:nvSpPr>
          <p:spPr bwMode="auto">
            <a:xfrm>
              <a:off x="3625" y="3492"/>
              <a:ext cx="12" cy="2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424" name="Group 48"/>
          <p:cNvGrpSpPr>
            <a:grpSpLocks/>
          </p:cNvGrpSpPr>
          <p:nvPr/>
        </p:nvGrpSpPr>
        <p:grpSpPr bwMode="auto">
          <a:xfrm>
            <a:off x="6892925" y="5256213"/>
            <a:ext cx="19050" cy="298450"/>
            <a:chOff x="3466" y="3424"/>
            <a:chExt cx="12" cy="188"/>
          </a:xfrm>
        </p:grpSpPr>
        <p:sp>
          <p:nvSpPr>
            <p:cNvPr id="101425" name="Rectangle 49"/>
            <p:cNvSpPr>
              <a:spLocks noChangeArrowheads="1"/>
            </p:cNvSpPr>
            <p:nvPr/>
          </p:nvSpPr>
          <p:spPr bwMode="auto">
            <a:xfrm>
              <a:off x="3466" y="3424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26" name="Rectangle 50"/>
            <p:cNvSpPr>
              <a:spLocks noChangeArrowheads="1"/>
            </p:cNvSpPr>
            <p:nvPr/>
          </p:nvSpPr>
          <p:spPr bwMode="auto">
            <a:xfrm>
              <a:off x="3466" y="3508"/>
              <a:ext cx="12" cy="4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27" name="Rectangle 51"/>
            <p:cNvSpPr>
              <a:spLocks noChangeArrowheads="1"/>
            </p:cNvSpPr>
            <p:nvPr/>
          </p:nvSpPr>
          <p:spPr bwMode="auto">
            <a:xfrm>
              <a:off x="3466" y="3592"/>
              <a:ext cx="12" cy="2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428" name="Rectangle 52"/>
          <p:cNvSpPr>
            <a:spLocks noChangeArrowheads="1"/>
          </p:cNvSpPr>
          <p:nvPr/>
        </p:nvSpPr>
        <p:spPr bwMode="auto">
          <a:xfrm>
            <a:off x="8824913" y="4481514"/>
            <a:ext cx="19050" cy="1146175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29" name="Rectangle 53"/>
          <p:cNvSpPr>
            <a:spLocks noChangeArrowheads="1"/>
          </p:cNvSpPr>
          <p:nvPr/>
        </p:nvSpPr>
        <p:spPr bwMode="auto">
          <a:xfrm>
            <a:off x="8834438" y="5618163"/>
            <a:ext cx="1497012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8343901" y="4319589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8318501" y="4294189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32" name="Rectangle 56"/>
          <p:cNvSpPr>
            <a:spLocks noChangeArrowheads="1"/>
          </p:cNvSpPr>
          <p:nvPr/>
        </p:nvSpPr>
        <p:spPr bwMode="auto">
          <a:xfrm>
            <a:off x="8586129" y="4343401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Y</a:t>
            </a:r>
            <a:endParaRPr lang="cs-CZ" altLang="cs-CZ"/>
          </a:p>
        </p:txBody>
      </p:sp>
      <p:sp>
        <p:nvSpPr>
          <p:cNvPr id="101433" name="Rectangle 57"/>
          <p:cNvSpPr>
            <a:spLocks noChangeArrowheads="1"/>
          </p:cNvSpPr>
          <p:nvPr/>
        </p:nvSpPr>
        <p:spPr bwMode="auto">
          <a:xfrm>
            <a:off x="10266364" y="5465764"/>
            <a:ext cx="376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34" name="Rectangle 58"/>
          <p:cNvSpPr>
            <a:spLocks noChangeArrowheads="1"/>
          </p:cNvSpPr>
          <p:nvPr/>
        </p:nvSpPr>
        <p:spPr bwMode="auto">
          <a:xfrm>
            <a:off x="10291764" y="5511801"/>
            <a:ext cx="3762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35" name="Rectangle 59"/>
          <p:cNvSpPr>
            <a:spLocks noChangeArrowheads="1"/>
          </p:cNvSpPr>
          <p:nvPr/>
        </p:nvSpPr>
        <p:spPr bwMode="auto">
          <a:xfrm>
            <a:off x="10402229" y="5622926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/>
              <a:t>X</a:t>
            </a:r>
            <a:endParaRPr lang="cs-CZ" altLang="cs-CZ"/>
          </a:p>
        </p:txBody>
      </p:sp>
      <p:sp>
        <p:nvSpPr>
          <p:cNvPr id="101436" name="Oval 60"/>
          <p:cNvSpPr>
            <a:spLocks noChangeArrowheads="1"/>
          </p:cNvSpPr>
          <p:nvPr/>
        </p:nvSpPr>
        <p:spPr bwMode="auto">
          <a:xfrm>
            <a:off x="10088563" y="4681538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37" name="Oval 61"/>
          <p:cNvSpPr>
            <a:spLocks noChangeArrowheads="1"/>
          </p:cNvSpPr>
          <p:nvPr/>
        </p:nvSpPr>
        <p:spPr bwMode="auto">
          <a:xfrm>
            <a:off x="9725025" y="4719638"/>
            <a:ext cx="50800" cy="555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38" name="Oval 62"/>
          <p:cNvSpPr>
            <a:spLocks noChangeArrowheads="1"/>
          </p:cNvSpPr>
          <p:nvPr/>
        </p:nvSpPr>
        <p:spPr bwMode="auto">
          <a:xfrm>
            <a:off x="9845675" y="4784725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39" name="Oval 63"/>
          <p:cNvSpPr>
            <a:spLocks noChangeArrowheads="1"/>
          </p:cNvSpPr>
          <p:nvPr/>
        </p:nvSpPr>
        <p:spPr bwMode="auto">
          <a:xfrm>
            <a:off x="9623425" y="5119688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0" name="Oval 64"/>
          <p:cNvSpPr>
            <a:spLocks noChangeArrowheads="1"/>
          </p:cNvSpPr>
          <p:nvPr/>
        </p:nvSpPr>
        <p:spPr bwMode="auto">
          <a:xfrm>
            <a:off x="9642475" y="4943475"/>
            <a:ext cx="5238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1" name="Oval 65"/>
          <p:cNvSpPr>
            <a:spLocks noChangeArrowheads="1"/>
          </p:cNvSpPr>
          <p:nvPr/>
        </p:nvSpPr>
        <p:spPr bwMode="auto">
          <a:xfrm>
            <a:off x="9380538" y="5167313"/>
            <a:ext cx="50800" cy="555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2" name="Oval 66"/>
          <p:cNvSpPr>
            <a:spLocks noChangeArrowheads="1"/>
          </p:cNvSpPr>
          <p:nvPr/>
        </p:nvSpPr>
        <p:spPr bwMode="auto">
          <a:xfrm>
            <a:off x="9482138" y="4999038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3" name="Oval 67"/>
          <p:cNvSpPr>
            <a:spLocks noChangeArrowheads="1"/>
          </p:cNvSpPr>
          <p:nvPr/>
        </p:nvSpPr>
        <p:spPr bwMode="auto">
          <a:xfrm>
            <a:off x="9258300" y="5278438"/>
            <a:ext cx="5238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4" name="Oval 68"/>
          <p:cNvSpPr>
            <a:spLocks noChangeArrowheads="1"/>
          </p:cNvSpPr>
          <p:nvPr/>
        </p:nvSpPr>
        <p:spPr bwMode="auto">
          <a:xfrm>
            <a:off x="9197975" y="5222875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5" name="Oval 69"/>
          <p:cNvSpPr>
            <a:spLocks noChangeArrowheads="1"/>
          </p:cNvSpPr>
          <p:nvPr/>
        </p:nvSpPr>
        <p:spPr bwMode="auto">
          <a:xfrm>
            <a:off x="9137650" y="5437188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6" name="Oval 70"/>
          <p:cNvSpPr>
            <a:spLocks noChangeArrowheads="1"/>
          </p:cNvSpPr>
          <p:nvPr/>
        </p:nvSpPr>
        <p:spPr bwMode="auto">
          <a:xfrm>
            <a:off x="8994775" y="5418138"/>
            <a:ext cx="5238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7" name="Oval 71"/>
          <p:cNvSpPr>
            <a:spLocks noChangeArrowheads="1"/>
          </p:cNvSpPr>
          <p:nvPr/>
        </p:nvSpPr>
        <p:spPr bwMode="auto">
          <a:xfrm>
            <a:off x="10007600" y="4729163"/>
            <a:ext cx="52388" cy="555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8" name="Oval 72"/>
          <p:cNvSpPr>
            <a:spLocks noChangeArrowheads="1"/>
          </p:cNvSpPr>
          <p:nvPr/>
        </p:nvSpPr>
        <p:spPr bwMode="auto">
          <a:xfrm>
            <a:off x="8994775" y="5483225"/>
            <a:ext cx="5238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49" name="Oval 73"/>
          <p:cNvSpPr>
            <a:spLocks noChangeArrowheads="1"/>
          </p:cNvSpPr>
          <p:nvPr/>
        </p:nvSpPr>
        <p:spPr bwMode="auto">
          <a:xfrm>
            <a:off x="9521825" y="5083176"/>
            <a:ext cx="52388" cy="5556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50" name="Oval 74"/>
          <p:cNvSpPr>
            <a:spLocks noChangeArrowheads="1"/>
          </p:cNvSpPr>
          <p:nvPr/>
        </p:nvSpPr>
        <p:spPr bwMode="auto">
          <a:xfrm>
            <a:off x="9785350" y="4924425"/>
            <a:ext cx="5080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51" name="Oval 75"/>
          <p:cNvSpPr>
            <a:spLocks noChangeArrowheads="1"/>
          </p:cNvSpPr>
          <p:nvPr/>
        </p:nvSpPr>
        <p:spPr bwMode="auto">
          <a:xfrm>
            <a:off x="9158288" y="5316538"/>
            <a:ext cx="50800" cy="555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52" name="Oval 76"/>
          <p:cNvSpPr>
            <a:spLocks noChangeArrowheads="1"/>
          </p:cNvSpPr>
          <p:nvPr/>
        </p:nvSpPr>
        <p:spPr bwMode="auto">
          <a:xfrm>
            <a:off x="10007600" y="4625975"/>
            <a:ext cx="5238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53" name="Oval 77"/>
          <p:cNvSpPr>
            <a:spLocks noChangeArrowheads="1"/>
          </p:cNvSpPr>
          <p:nvPr/>
        </p:nvSpPr>
        <p:spPr bwMode="auto">
          <a:xfrm>
            <a:off x="9825039" y="4924425"/>
            <a:ext cx="52387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54" name="Text Box 78"/>
          <p:cNvSpPr txBox="1">
            <a:spLocks noChangeArrowheads="1"/>
          </p:cNvSpPr>
          <p:nvPr/>
        </p:nvSpPr>
        <p:spPr bwMode="auto">
          <a:xfrm>
            <a:off x="3387725" y="6157911"/>
            <a:ext cx="4572000" cy="333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altLang="cs-CZ" sz="1400" b="1"/>
              <a:t>Pro každé x existuje pravděpodobnostní rozložení y</a:t>
            </a:r>
          </a:p>
        </p:txBody>
      </p:sp>
    </p:spTree>
    <p:extLst>
      <p:ext uri="{BB962C8B-B14F-4D97-AF65-F5344CB8AC3E}">
        <p14:creationId xmlns:p14="http://schemas.microsoft.com/office/powerpoint/2010/main" val="274920699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58698" y="946520"/>
            <a:ext cx="8447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2800" dirty="0"/>
              <a:t>Spojitá data</a:t>
            </a:r>
            <a:endParaRPr lang="cs-CZ" altLang="cs-CZ" sz="2800" b="1" dirty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382838" y="1557339"/>
            <a:ext cx="282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Euklidovská vzdálenost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Měření vzdálenosti objektů</a:t>
            </a:r>
            <a:br>
              <a:rPr lang="cs-CZ" altLang="cs-CZ" b="1" dirty="0"/>
            </a:br>
            <a:endParaRPr lang="cs-CZ" dirty="0"/>
          </a:p>
        </p:txBody>
      </p:sp>
      <p:graphicFrame>
        <p:nvGraphicFramePr>
          <p:cNvPr id="112645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7339405"/>
              </p:ext>
            </p:extLst>
          </p:nvPr>
        </p:nvGraphicFramePr>
        <p:xfrm>
          <a:off x="2130426" y="2053007"/>
          <a:ext cx="28765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Rovnice" r:id="rId4" imgW="1295280" imgH="482400" progId="Equation.3">
                  <p:embed/>
                </p:oleObj>
              </mc:Choice>
              <mc:Fallback>
                <p:oleObj name="Rovnice" r:id="rId4" imgW="1295280" imgH="482400" progId="Equation.3">
                  <p:embed/>
                  <p:pic>
                    <p:nvPicPr>
                      <p:cNvPr id="11264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6" y="2053007"/>
                        <a:ext cx="28765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847850" y="4868864"/>
            <a:ext cx="4032250" cy="164147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i="1">
                <a:latin typeface="Times New Roman" panose="02020603050405020304" pitchFamily="18" charset="0"/>
              </a:rPr>
              <a:t>i,j</a:t>
            </a:r>
            <a:r>
              <a:rPr lang="cs-CZ" altLang="cs-CZ" sz="2000">
                <a:latin typeface="Times New Roman" panose="02020603050405020304" pitchFamily="18" charset="0"/>
              </a:rPr>
              <a:t> – </a:t>
            </a:r>
            <a:r>
              <a:rPr lang="cs-CZ" altLang="cs-CZ" sz="2000"/>
              <a:t>označení objektů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</a:p>
          <a:p>
            <a:r>
              <a:rPr lang="cs-CZ" altLang="cs-CZ" sz="2000" i="1">
                <a:latin typeface="Times New Roman" panose="02020603050405020304" pitchFamily="18" charset="0"/>
              </a:rPr>
              <a:t>d</a:t>
            </a:r>
            <a:r>
              <a:rPr lang="cs-CZ" altLang="cs-CZ" sz="2000" i="1" baseline="-25000">
                <a:latin typeface="Times New Roman" panose="02020603050405020304" pitchFamily="18" charset="0"/>
              </a:rPr>
              <a:t>ij</a:t>
            </a:r>
            <a:r>
              <a:rPr lang="cs-CZ" altLang="cs-CZ" sz="2000"/>
              <a:t> – vzdálenost objektů </a:t>
            </a:r>
            <a:r>
              <a:rPr lang="cs-CZ" altLang="cs-CZ" sz="2000" i="1">
                <a:latin typeface="Times New Roman" panose="02020603050405020304" pitchFamily="18" charset="0"/>
              </a:rPr>
              <a:t>i</a:t>
            </a:r>
            <a:r>
              <a:rPr lang="cs-CZ" altLang="cs-CZ" sz="2000"/>
              <a:t> a </a:t>
            </a:r>
            <a:r>
              <a:rPr lang="cs-CZ" altLang="cs-CZ" sz="2000" i="1">
                <a:latin typeface="Times New Roman" panose="02020603050405020304" pitchFamily="18" charset="0"/>
              </a:rPr>
              <a:t>j</a:t>
            </a:r>
          </a:p>
          <a:p>
            <a:r>
              <a:rPr lang="cs-CZ" altLang="cs-CZ" sz="2000" i="1">
                <a:latin typeface="Times New Roman" panose="02020603050405020304" pitchFamily="18" charset="0"/>
              </a:rPr>
              <a:t>p</a:t>
            </a:r>
            <a:r>
              <a:rPr lang="cs-CZ" altLang="cs-CZ" sz="2000">
                <a:latin typeface="Times New Roman" panose="02020603050405020304" pitchFamily="18" charset="0"/>
              </a:rPr>
              <a:t> – </a:t>
            </a:r>
            <a:r>
              <a:rPr lang="cs-CZ" altLang="cs-CZ" sz="2000"/>
              <a:t>počet parametrů</a:t>
            </a:r>
          </a:p>
          <a:p>
            <a:r>
              <a:rPr lang="cs-CZ" altLang="cs-CZ" sz="2000" i="1">
                <a:latin typeface="Times New Roman" panose="02020603050405020304" pitchFamily="18" charset="0"/>
              </a:rPr>
              <a:t>k</a:t>
            </a:r>
            <a:r>
              <a:rPr lang="cs-CZ" altLang="cs-CZ" sz="2000">
                <a:latin typeface="Times New Roman" panose="02020603050405020304" pitchFamily="18" charset="0"/>
              </a:rPr>
              <a:t> – </a:t>
            </a:r>
            <a:r>
              <a:rPr lang="cs-CZ" altLang="cs-CZ" sz="2000"/>
              <a:t>k-tý parametr</a:t>
            </a:r>
          </a:p>
          <a:p>
            <a:r>
              <a:rPr lang="cs-CZ" altLang="cs-CZ" sz="2000" i="1">
                <a:latin typeface="Times New Roman" panose="02020603050405020304" pitchFamily="18" charset="0"/>
              </a:rPr>
              <a:t>w</a:t>
            </a:r>
            <a:r>
              <a:rPr lang="cs-CZ" altLang="cs-CZ" sz="2000" i="1" baseline="-25000">
                <a:latin typeface="Times New Roman" panose="02020603050405020304" pitchFamily="18" charset="0"/>
              </a:rPr>
              <a:t>k</a:t>
            </a:r>
            <a:r>
              <a:rPr lang="cs-CZ" altLang="cs-CZ" sz="2000"/>
              <a:t> – váha parametru k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784351" y="1441451"/>
            <a:ext cx="40243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1919288" y="3141664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/>
              <a:t>Vážená euklidovská vzdálenost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2355850" y="3646488"/>
          <a:ext cx="29416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Rovnice" r:id="rId6" imgW="1473120" imgH="482400" progId="Equation.3">
                  <p:embed/>
                </p:oleObj>
              </mc:Choice>
              <mc:Fallback>
                <p:oleObj name="Rovnice" r:id="rId6" imgW="1473120" imgH="482400" progId="Equation.3">
                  <p:embed/>
                  <p:pic>
                    <p:nvPicPr>
                      <p:cNvPr id="1126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646488"/>
                        <a:ext cx="29416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1811338" y="3141664"/>
            <a:ext cx="40322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167438" y="1412876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/>
              <a:t>Minkowski (power distance)</a:t>
            </a:r>
          </a:p>
        </p:txBody>
      </p:sp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6831014" y="1917701"/>
          <a:ext cx="24860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Rovnice" r:id="rId8" imgW="1244520" imgH="482400" progId="Equation.3">
                  <p:embed/>
                </p:oleObj>
              </mc:Choice>
              <mc:Fallback>
                <p:oleObj name="Rovnice" r:id="rId8" imgW="1244520" imgH="482400" progId="Equation.3">
                  <p:embed/>
                  <p:pic>
                    <p:nvPicPr>
                      <p:cNvPr id="1126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4" y="1917701"/>
                        <a:ext cx="248602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6059488" y="1412876"/>
            <a:ext cx="403225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6219825" y="3014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291264" y="3135314"/>
            <a:ext cx="34756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Math1" pitchFamily="2" charset="2"/>
              <a:buChar char="l"/>
            </a:pPr>
            <a:r>
              <a:rPr lang="cs-CZ" altLang="cs-CZ" sz="2000">
                <a:sym typeface="Math1" pitchFamily="2" charset="2"/>
              </a:rPr>
              <a:t> - celé číslo </a:t>
            </a:r>
          </a:p>
          <a:p>
            <a:pPr>
              <a:buFont typeface="Math1" pitchFamily="2" charset="2"/>
              <a:buChar char="l"/>
            </a:pPr>
            <a:r>
              <a:rPr lang="cs-CZ" altLang="cs-CZ" sz="2000">
                <a:sym typeface="Math1" pitchFamily="2" charset="2"/>
              </a:rPr>
              <a:t> =1 Manhattan (city block) </a:t>
            </a:r>
          </a:p>
          <a:p>
            <a:pPr>
              <a:buFont typeface="Math1" pitchFamily="2" charset="2"/>
              <a:buChar char="l"/>
            </a:pPr>
            <a:r>
              <a:rPr lang="cs-CZ" altLang="cs-CZ" sz="2000">
                <a:sym typeface="Math1" pitchFamily="2" charset="2"/>
              </a:rPr>
              <a:t>= 2 Euklidovská vzdálenost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6203950" y="4652964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/>
              <a:t>Chebychev</a:t>
            </a:r>
          </a:p>
        </p:txBody>
      </p:sp>
      <p:graphicFrame>
        <p:nvGraphicFramePr>
          <p:cNvPr id="112657" name="Object 17"/>
          <p:cNvGraphicFramePr>
            <a:graphicFrameLocks noChangeAspect="1"/>
          </p:cNvGraphicFramePr>
          <p:nvPr/>
        </p:nvGraphicFramePr>
        <p:xfrm>
          <a:off x="6969126" y="5360988"/>
          <a:ext cx="22828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Rovnice" r:id="rId10" imgW="1143000" imgH="279360" progId="Equation.3">
                  <p:embed/>
                </p:oleObj>
              </mc:Choice>
              <mc:Fallback>
                <p:oleObj name="Rovnice" r:id="rId10" imgW="1143000" imgH="279360" progId="Equation.3">
                  <p:embed/>
                  <p:pic>
                    <p:nvPicPr>
                      <p:cNvPr id="1126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6" y="5360988"/>
                        <a:ext cx="22828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6059488" y="4652964"/>
            <a:ext cx="40322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9260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cs-CZ" sz="1800" dirty="0" err="1"/>
              <a:t>Jde</a:t>
            </a:r>
            <a:r>
              <a:rPr lang="en-GB" altLang="cs-CZ" sz="1800" dirty="0"/>
              <a:t> o </a:t>
            </a:r>
            <a:r>
              <a:rPr lang="en-GB" altLang="cs-CZ" sz="1800" dirty="0" err="1"/>
              <a:t>základní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metrické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měřítko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vzdálenosti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počítá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objektů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obdobně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Pythagorova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věta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počítá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přeponu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pravoúhlého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trojúhelníku</a:t>
            </a:r>
            <a:r>
              <a:rPr lang="en-GB" altLang="cs-CZ" sz="1800" dirty="0"/>
              <a:t>. </a:t>
            </a:r>
            <a:endParaRPr lang="cs-CZ" altLang="cs-CZ" sz="1800" dirty="0"/>
          </a:p>
          <a:p>
            <a:r>
              <a:rPr lang="en-GB" altLang="cs-CZ" sz="1800" dirty="0" err="1"/>
              <a:t>Metoda</a:t>
            </a:r>
            <a:r>
              <a:rPr lang="en-GB" altLang="cs-CZ" sz="1800" dirty="0"/>
              <a:t> je </a:t>
            </a:r>
            <a:r>
              <a:rPr lang="en-GB" altLang="cs-CZ" sz="1800" dirty="0" err="1"/>
              <a:t>citlivá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na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rozdílný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rozsah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hodnot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vstupujících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proměnných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vhodným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řešením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může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být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standardizace</a:t>
            </a:r>
            <a:r>
              <a:rPr lang="en-GB" altLang="cs-CZ" sz="1800" dirty="0"/>
              <a:t>) a double zero </a:t>
            </a:r>
            <a:r>
              <a:rPr lang="en-GB" altLang="cs-CZ" sz="1800" dirty="0" err="1"/>
              <a:t>problém</a:t>
            </a:r>
            <a:r>
              <a:rPr lang="en-GB" altLang="cs-CZ" sz="1800" dirty="0"/>
              <a:t>.</a:t>
            </a:r>
            <a:endParaRPr lang="cs-CZ" altLang="cs-CZ" sz="1800" dirty="0"/>
          </a:p>
          <a:p>
            <a:r>
              <a:rPr lang="en-GB" altLang="cs-CZ" sz="1800" dirty="0" err="1"/>
              <a:t>Nemá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horní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hranici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hodnot</a:t>
            </a:r>
            <a:r>
              <a:rPr lang="en-GB" altLang="cs-CZ" sz="1800" dirty="0"/>
              <a:t>.</a:t>
            </a:r>
            <a:endParaRPr lang="cs-CZ" altLang="cs-CZ" sz="1800" dirty="0"/>
          </a:p>
          <a:p>
            <a:pPr marL="72001" indent="0">
              <a:buNone/>
            </a:pPr>
            <a:endParaRPr lang="en-GB" altLang="cs-CZ" sz="1800" dirty="0"/>
          </a:p>
          <a:p>
            <a:r>
              <a:rPr lang="en-GB" altLang="cs-CZ" sz="1800" dirty="0"/>
              <a:t> </a:t>
            </a:r>
            <a:r>
              <a:rPr lang="en-GB" altLang="cs-CZ" sz="1800" dirty="0" err="1"/>
              <a:t>Jako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další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měřítko</a:t>
            </a:r>
            <a:r>
              <a:rPr lang="en-GB" altLang="cs-CZ" sz="1800" dirty="0"/>
              <a:t> se </a:t>
            </a:r>
            <a:r>
              <a:rPr lang="en-GB" altLang="cs-CZ" sz="1800" dirty="0" err="1"/>
              <a:t>používá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také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čtverec</a:t>
            </a:r>
            <a:r>
              <a:rPr lang="en-GB" altLang="cs-CZ" sz="1800" dirty="0"/>
              <a:t> </a:t>
            </a:r>
            <a:r>
              <a:rPr lang="en-GB" altLang="cs-CZ" sz="1800" dirty="0" err="1"/>
              <a:t>této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vzdálenosti</a:t>
            </a:r>
            <a:r>
              <a:rPr lang="en-GB" altLang="cs-CZ" sz="1800" dirty="0"/>
              <a:t>.  . </a:t>
            </a:r>
            <a:r>
              <a:rPr lang="en-GB" altLang="cs-CZ" sz="1800" dirty="0" err="1"/>
              <a:t>Jeho</a:t>
            </a:r>
            <a:r>
              <a:rPr lang="en-GB" altLang="cs-CZ" sz="1800" dirty="0"/>
              <a:t> </a:t>
            </a:r>
            <a:r>
              <a:rPr lang="en-GB" altLang="cs-CZ" sz="1800" dirty="0" err="1"/>
              <a:t>nevýhodou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jsou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semimetrické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vlastnosti</a:t>
            </a:r>
            <a:r>
              <a:rPr lang="en-GB" altLang="cs-CZ" sz="1800" dirty="0"/>
              <a:t>.</a:t>
            </a:r>
          </a:p>
        </p:txBody>
      </p:sp>
      <p:pic>
        <p:nvPicPr>
          <p:cNvPr id="4495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7" y="3157874"/>
            <a:ext cx="37449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63" y="4962081"/>
            <a:ext cx="3851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1524001" y="2174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49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5674"/>
              </p:ext>
            </p:extLst>
          </p:nvPr>
        </p:nvGraphicFramePr>
        <p:xfrm>
          <a:off x="2297969" y="4656975"/>
          <a:ext cx="27336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Graph" r:id="rId6" imgW="2736215" imgH="2052320" progId="STATISTICA.Graph">
                  <p:embed/>
                </p:oleObj>
              </mc:Choice>
              <mc:Fallback>
                <p:oleObj name="Graph" r:id="rId6" imgW="2736215" imgH="2052320" progId="STATISTICA.Graph">
                  <p:embed/>
                  <p:pic>
                    <p:nvPicPr>
                      <p:cNvPr id="449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969" y="4656975"/>
                        <a:ext cx="2733675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2" y="367574"/>
            <a:ext cx="11000270" cy="451578"/>
          </a:xfrm>
        </p:spPr>
        <p:txBody>
          <a:bodyPr/>
          <a:lstStyle/>
          <a:p>
            <a:r>
              <a:rPr lang="cs-CZ" dirty="0"/>
              <a:t> Euklidovská vzdálenost jako základní vícerozměrná metrika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0095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Měření podobnosti objektů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14730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8967067"/>
              </p:ext>
            </p:extLst>
          </p:nvPr>
        </p:nvGraphicFramePr>
        <p:xfrm>
          <a:off x="730580" y="2027222"/>
          <a:ext cx="3890826" cy="1609742"/>
        </p:xfrm>
        <a:graphic>
          <a:graphicData uri="http://schemas.openxmlformats.org/drawingml/2006/table">
            <a:tbl>
              <a:tblPr/>
              <a:tblGrid>
                <a:gridCol w="1003200">
                  <a:extLst>
                    <a:ext uri="{9D8B030D-6E8A-4147-A177-3AD203B41FA5}">
                      <a16:colId xmlns:a16="http://schemas.microsoft.com/office/drawing/2014/main" val="211138689"/>
                    </a:ext>
                  </a:extLst>
                </a:gridCol>
                <a:gridCol w="1003202">
                  <a:extLst>
                    <a:ext uri="{9D8B030D-6E8A-4147-A177-3AD203B41FA5}">
                      <a16:colId xmlns:a16="http://schemas.microsoft.com/office/drawing/2014/main" val="3595698172"/>
                    </a:ext>
                  </a:extLst>
                </a:gridCol>
                <a:gridCol w="1005691">
                  <a:extLst>
                    <a:ext uri="{9D8B030D-6E8A-4147-A177-3AD203B41FA5}">
                      <a16:colId xmlns:a16="http://schemas.microsoft.com/office/drawing/2014/main" val="2481896946"/>
                    </a:ext>
                  </a:extLst>
                </a:gridCol>
                <a:gridCol w="878733">
                  <a:extLst>
                    <a:ext uri="{9D8B030D-6E8A-4147-A177-3AD203B41FA5}">
                      <a16:colId xmlns:a16="http://schemas.microsoft.com/office/drawing/2014/main" val="3685222874"/>
                    </a:ext>
                  </a:extLst>
                </a:gridCol>
              </a:tblGrid>
              <a:tr h="401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Objekt 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50216"/>
                  </a:ext>
                </a:extLst>
              </a:tr>
              <a:tr h="40187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Objekt 2</a:t>
                      </a:r>
                    </a:p>
                  </a:txBody>
                  <a:tcPr vert="vert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90278"/>
                  </a:ext>
                </a:extLst>
              </a:tr>
              <a:tr h="4018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634327"/>
                  </a:ext>
                </a:extLst>
              </a:tr>
              <a:tr h="4041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5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406743"/>
                  </a:ext>
                </a:extLst>
              </a:tr>
            </a:tbl>
          </a:graphicData>
        </a:graphic>
      </p:graphicFrame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623540" y="1104151"/>
            <a:ext cx="425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Binární koeficienty podobnosti</a:t>
            </a:r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5110164" y="2630489"/>
            <a:ext cx="5240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a, b, c, d = počet případů, kdy souhlasí binární charakteristika objektu 1 a 2 </a:t>
            </a:r>
          </a:p>
          <a:p>
            <a:r>
              <a:rPr lang="cs-CZ" altLang="cs-CZ" sz="2000"/>
              <a:t>a+b+c+d=p</a:t>
            </a: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4226080" y="4687051"/>
            <a:ext cx="327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Simple matching coefficient</a:t>
            </a:r>
          </a:p>
        </p:txBody>
      </p:sp>
      <p:graphicFrame>
        <p:nvGraphicFramePr>
          <p:cNvPr id="114722" name="Object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15877955"/>
              </p:ext>
            </p:extLst>
          </p:nvPr>
        </p:nvGraphicFramePr>
        <p:xfrm>
          <a:off x="4802343" y="5228389"/>
          <a:ext cx="20145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Rovnice" r:id="rId4" imgW="977760" imgH="419040" progId="Equation.3">
                  <p:embed/>
                </p:oleObj>
              </mc:Choice>
              <mc:Fallback>
                <p:oleObj name="Rovnice" r:id="rId4" imgW="977760" imgH="419040" progId="Equation.3">
                  <p:embed/>
                  <p:pic>
                    <p:nvPicPr>
                      <p:cNvPr id="114722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343" y="5228389"/>
                        <a:ext cx="201453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1992314" y="3808414"/>
            <a:ext cx="84321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Symetrické binární koficienty - </a:t>
            </a:r>
            <a:r>
              <a:rPr lang="cs-CZ" altLang="cs-CZ" sz="2000" dirty="0"/>
              <a:t>není rozdíl mezi případem 1-1 a 0-0</a:t>
            </a:r>
          </a:p>
          <a:p>
            <a:endParaRPr lang="cs-CZ" altLang="cs-CZ" dirty="0"/>
          </a:p>
        </p:txBody>
      </p:sp>
      <p:sp>
        <p:nvSpPr>
          <p:cNvPr id="114724" name="Rectangle 36"/>
          <p:cNvSpPr>
            <a:spLocks noChangeArrowheads="1"/>
          </p:cNvSpPr>
          <p:nvPr/>
        </p:nvSpPr>
        <p:spPr bwMode="auto">
          <a:xfrm>
            <a:off x="4226080" y="4656138"/>
            <a:ext cx="345598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3906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800275" y="2362781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Jaccard</a:t>
            </a:r>
            <a:r>
              <a:rPr lang="en-US" altLang="cs-CZ" sz="2000"/>
              <a:t>`s coefficient</a:t>
            </a:r>
            <a:endParaRPr lang="cs-CZ" altLang="cs-CZ" sz="2000"/>
          </a:p>
        </p:txBody>
      </p:sp>
      <p:graphicFrame>
        <p:nvGraphicFramePr>
          <p:cNvPr id="116740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56495642"/>
              </p:ext>
            </p:extLst>
          </p:nvPr>
        </p:nvGraphicFramePr>
        <p:xfrm>
          <a:off x="3254299" y="2929517"/>
          <a:ext cx="213836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Rovnice" r:id="rId4" imgW="1168200" imgH="393480" progId="Equation.3">
                  <p:embed/>
                </p:oleObj>
              </mc:Choice>
              <mc:Fallback>
                <p:oleObj name="Rovnice" r:id="rId4" imgW="1168200" imgH="393480" progId="Equation.3">
                  <p:embed/>
                  <p:pic>
                    <p:nvPicPr>
                      <p:cNvPr id="11674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299" y="2929517"/>
                        <a:ext cx="213836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992314" y="981076"/>
            <a:ext cx="73917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Asymetrické binární koeficienty – </a:t>
            </a:r>
            <a:r>
              <a:rPr lang="cs-CZ" altLang="cs-CZ" sz="2000"/>
              <a:t>odstranění double zero</a:t>
            </a:r>
          </a:p>
          <a:p>
            <a:endParaRPr lang="cs-CZ" altLang="cs-CZ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727250" y="2289756"/>
            <a:ext cx="280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800274" y="4236031"/>
            <a:ext cx="568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Řada dalších koeficientů dávajících různou váhu jednotlivým kombinacím parametrů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2728837" y="4091568"/>
            <a:ext cx="58324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16745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5917349"/>
              </p:ext>
            </p:extLst>
          </p:nvPr>
        </p:nvGraphicFramePr>
        <p:xfrm>
          <a:off x="5968924" y="2931106"/>
          <a:ext cx="233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Rovnice" r:id="rId6" imgW="1244520" imgH="393480" progId="Equation.3">
                  <p:embed/>
                </p:oleObj>
              </mc:Choice>
              <mc:Fallback>
                <p:oleObj name="Rovnice" r:id="rId6" imgW="1244520" imgH="393480" progId="Equation.3">
                  <p:embed/>
                  <p:pic>
                    <p:nvPicPr>
                      <p:cNvPr id="116745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24" y="2931106"/>
                        <a:ext cx="23304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5753025" y="2291343"/>
            <a:ext cx="280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824461" y="2362781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/>
              <a:t>Sorensen`s coefficient</a:t>
            </a:r>
            <a:endParaRPr lang="cs-CZ" altLang="cs-CZ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Měření podobnosti objektů</a:t>
            </a:r>
          </a:p>
        </p:txBody>
      </p:sp>
    </p:spTree>
    <p:extLst>
      <p:ext uri="{BB962C8B-B14F-4D97-AF65-F5344CB8AC3E}">
        <p14:creationId xmlns:p14="http://schemas.microsoft.com/office/powerpoint/2010/main" val="201920902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/>
              <a:t>Joining (Tree Clustering)</a:t>
            </a:r>
            <a:r>
              <a:rPr lang="cs-CZ" altLang="cs-CZ"/>
              <a:t> – shlukovací algoritmy</a:t>
            </a:r>
          </a:p>
        </p:txBody>
      </p:sp>
      <p:graphicFrame>
        <p:nvGraphicFramePr>
          <p:cNvPr id="34849" name="Object 3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60488"/>
          <a:ext cx="5327650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Artwork" r:id="rId3" imgW="8100000" imgH="4803750" progId="Adobe.Illustrator.10">
                  <p:embed/>
                </p:oleObj>
              </mc:Choice>
              <mc:Fallback>
                <p:oleObj name="Artwork" r:id="rId3" imgW="8100000" imgH="4803750" progId="Adobe.Illustrator.10">
                  <p:embed/>
                  <p:pic>
                    <p:nvPicPr>
                      <p:cNvPr id="348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0488"/>
                        <a:ext cx="5327650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2566988" y="4594225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/>
              <a:t>Na tuto vzdálenost se ptá </a:t>
            </a:r>
            <a:r>
              <a:rPr lang="cs-CZ" altLang="cs-CZ" sz="1800" b="1"/>
              <a:t>single linkage</a:t>
            </a:r>
          </a:p>
          <a:p>
            <a:r>
              <a:rPr lang="cs-CZ" altLang="cs-CZ" sz="1800"/>
              <a:t>Na tuto vzdálenost se ptá </a:t>
            </a:r>
            <a:r>
              <a:rPr lang="cs-CZ" altLang="cs-CZ" sz="1800" b="1"/>
              <a:t>complete linkage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1955800" y="4725988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1955800" y="5013325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1919288" y="5321300"/>
            <a:ext cx="8208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/>
              <a:t>Další metody počítají s </a:t>
            </a:r>
            <a:r>
              <a:rPr lang="cs-CZ" altLang="cs-CZ" sz="1800" b="1"/>
              <a:t>průměrnou vzdáleností</a:t>
            </a:r>
            <a:r>
              <a:rPr lang="cs-CZ" altLang="cs-CZ" sz="1800"/>
              <a:t> všech objektů shluků nebo vzdáleností </a:t>
            </a:r>
            <a:r>
              <a:rPr lang="cs-CZ" altLang="cs-CZ" sz="1800" b="1"/>
              <a:t>centroidů</a:t>
            </a:r>
            <a:r>
              <a:rPr lang="cs-CZ" altLang="cs-CZ" sz="1800"/>
              <a:t> (vzdálenost může být </a:t>
            </a:r>
            <a:r>
              <a:rPr lang="cs-CZ" altLang="cs-CZ" sz="1800" b="1"/>
              <a:t>vážena</a:t>
            </a:r>
            <a:r>
              <a:rPr lang="cs-CZ" altLang="cs-CZ" sz="1800"/>
              <a:t> velikostí shluků). </a:t>
            </a:r>
            <a:r>
              <a:rPr lang="cs-CZ" altLang="cs-CZ" sz="1800" b="1"/>
              <a:t>Wardova metoda </a:t>
            </a:r>
            <a:r>
              <a:rPr lang="cs-CZ" altLang="cs-CZ" sz="1800"/>
              <a:t>se snaží minimalizovat  variabilitu uvnitř shluků.</a:t>
            </a:r>
            <a:endParaRPr lang="cs-CZ" altLang="cs-CZ" sz="1800" b="1"/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7824789" y="3521075"/>
            <a:ext cx="287337" cy="287338"/>
            <a:chOff x="4298" y="2307"/>
            <a:chExt cx="227" cy="227"/>
          </a:xfrm>
        </p:grpSpPr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>
              <a:off x="4411" y="230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853" name="Line 37"/>
            <p:cNvSpPr>
              <a:spLocks noChangeShapeType="1"/>
            </p:cNvSpPr>
            <p:nvPr/>
          </p:nvSpPr>
          <p:spPr bwMode="auto">
            <a:xfrm rot="5400000">
              <a:off x="4411" y="2308"/>
              <a:ext cx="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8183564" y="3448051"/>
            <a:ext cx="1404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/>
              <a:t>centroid</a:t>
            </a:r>
            <a:endParaRPr lang="cs-CZ" altLang="cs-CZ" sz="1800" b="1"/>
          </a:p>
        </p:txBody>
      </p:sp>
      <p:sp>
        <p:nvSpPr>
          <p:cNvPr id="3" name="Rectangle 2"/>
          <p:cNvSpPr/>
          <p:nvPr/>
        </p:nvSpPr>
        <p:spPr>
          <a:xfrm>
            <a:off x="6023769" y="16208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cs-CZ" dirty="0"/>
              <a:t>“</a:t>
            </a:r>
            <a:r>
              <a:rPr lang="en-US" altLang="cs-CZ" b="1" dirty="0" err="1"/>
              <a:t>Klasick</a:t>
            </a:r>
            <a:r>
              <a:rPr lang="cs-CZ" altLang="cs-CZ" b="1" dirty="0"/>
              <a:t>á“ shluková analýza</a:t>
            </a:r>
            <a:r>
              <a:rPr lang="cs-CZ" altLang="cs-CZ" dirty="0"/>
              <a:t> hierarchicky spojující objekty do skupin podle vzdálenosti v asociační matici</a:t>
            </a:r>
          </a:p>
        </p:txBody>
      </p:sp>
    </p:spTree>
    <p:extLst>
      <p:ext uri="{BB962C8B-B14F-4D97-AF65-F5344CB8AC3E}">
        <p14:creationId xmlns:p14="http://schemas.microsoft.com/office/powerpoint/2010/main" val="193677504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3" name="Object 29"/>
          <p:cNvGraphicFramePr>
            <a:graphicFrameLocks noChangeAspect="1"/>
          </p:cNvGraphicFramePr>
          <p:nvPr/>
        </p:nvGraphicFramePr>
        <p:xfrm>
          <a:off x="3648076" y="1916113"/>
          <a:ext cx="5656263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3689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1916113"/>
                        <a:ext cx="5656263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847850" y="981075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 b="1"/>
              <a:t>Dendrogram </a:t>
            </a:r>
            <a:r>
              <a:rPr lang="cs-CZ" altLang="cs-CZ" sz="1800"/>
              <a:t>představuje grafický výstup shlukové analýzy, kde jsou objekty propojeny tak, jak postupovalo jejich shlukování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2673350" y="5949951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Vzdálenost </a:t>
            </a:r>
            <a:r>
              <a:rPr lang="en-US" altLang="cs-CZ" sz="1800"/>
              <a:t>(zde </a:t>
            </a:r>
            <a:r>
              <a:rPr lang="cs-CZ" altLang="cs-CZ" sz="1800"/>
              <a:t>v </a:t>
            </a:r>
            <a:r>
              <a:rPr lang="en-US" altLang="cs-CZ" sz="1800"/>
              <a:t>%)</a:t>
            </a:r>
            <a:endParaRPr lang="cs-CZ" altLang="cs-CZ" sz="1800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847850" y="299085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800"/>
              <a:t>Shlukovan</a:t>
            </a:r>
            <a:r>
              <a:rPr lang="cs-CZ" altLang="cs-CZ" sz="1800"/>
              <a:t>é objekty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 rot="20407238">
            <a:off x="7319963" y="2060576"/>
            <a:ext cx="576262" cy="144463"/>
          </a:xfrm>
          <a:prstGeom prst="lef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 rot="10800000">
            <a:off x="3071813" y="3357563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 rot="10121189">
            <a:off x="5232401" y="5949950"/>
            <a:ext cx="720725" cy="215900"/>
          </a:xfrm>
          <a:prstGeom prst="lef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967663" y="1844676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Popis analýzy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Dendrogram</a:t>
            </a:r>
          </a:p>
        </p:txBody>
      </p:sp>
    </p:spTree>
    <p:extLst>
      <p:ext uri="{BB962C8B-B14F-4D97-AF65-F5344CB8AC3E}">
        <p14:creationId xmlns:p14="http://schemas.microsoft.com/office/powerpoint/2010/main" val="418516674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Shluková analýza K-means clustering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44240" y="1278287"/>
            <a:ext cx="8820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/>
              <a:t>K-means clustering</a:t>
            </a:r>
            <a:r>
              <a:rPr lang="cs-CZ" altLang="cs-CZ" sz="2000" dirty="0"/>
              <a:t> se snaží rozdělit objekty do zadaného počtu shluků tak, aby byla minimalizována variabilita uvnitř shluků a maximalizována mezi shluky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altLang="cs-CZ" sz="1800" b="1" dirty="0"/>
          </a:p>
          <a:p>
            <a:endParaRPr lang="cs-CZ" altLang="cs-CZ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53" y="2718597"/>
            <a:ext cx="5931637" cy="29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03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7" name="Rectangle 13"/>
          <p:cNvSpPr>
            <a:spLocks noChangeArrowheads="1"/>
          </p:cNvSpPr>
          <p:nvPr/>
        </p:nvSpPr>
        <p:spPr bwMode="auto">
          <a:xfrm>
            <a:off x="1142061" y="120270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Vzorky jsou na základě zadaného počtu shluků rozděleni podle kritéria maximální homogenity shluků</a:t>
            </a:r>
          </a:p>
          <a:p>
            <a:r>
              <a:rPr lang="cs-CZ" altLang="cs-CZ" dirty="0"/>
              <a:t>Rizika analýzy</a:t>
            </a:r>
          </a:p>
          <a:p>
            <a:pPr lvl="1"/>
            <a:r>
              <a:rPr lang="cs-CZ" altLang="cs-CZ" dirty="0"/>
              <a:t>Při špatném odhadu počtu shluků dává metoda chybné výsledky</a:t>
            </a:r>
          </a:p>
          <a:p>
            <a:pPr lvl="1"/>
            <a:r>
              <a:rPr lang="cs-CZ" altLang="cs-CZ" dirty="0"/>
              <a:t>Výpočet je možný pouze na Euklidovských vzdálenostech se všemi jejich omezeními</a:t>
            </a:r>
          </a:p>
        </p:txBody>
      </p:sp>
      <p:grpSp>
        <p:nvGrpSpPr>
          <p:cNvPr id="451598" name="Group 14"/>
          <p:cNvGrpSpPr>
            <a:grpSpLocks noChangeAspect="1"/>
          </p:cNvGrpSpPr>
          <p:nvPr/>
        </p:nvGrpSpPr>
        <p:grpSpPr bwMode="auto">
          <a:xfrm>
            <a:off x="2535271" y="3771478"/>
            <a:ext cx="5761037" cy="2468562"/>
            <a:chOff x="2198" y="540"/>
            <a:chExt cx="7436" cy="3186"/>
          </a:xfrm>
        </p:grpSpPr>
        <p:sp>
          <p:nvSpPr>
            <p:cNvPr id="451599" name="AutoShape 15"/>
            <p:cNvSpPr>
              <a:spLocks noChangeAspect="1" noChangeArrowheads="1"/>
            </p:cNvSpPr>
            <p:nvPr/>
          </p:nvSpPr>
          <p:spPr bwMode="auto">
            <a:xfrm>
              <a:off x="2198" y="540"/>
              <a:ext cx="7436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00" name="Line 16"/>
            <p:cNvSpPr>
              <a:spLocks noChangeShapeType="1"/>
            </p:cNvSpPr>
            <p:nvPr/>
          </p:nvSpPr>
          <p:spPr bwMode="auto">
            <a:xfrm>
              <a:off x="2560" y="734"/>
              <a:ext cx="0" cy="2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01" name="Line 17"/>
            <p:cNvSpPr>
              <a:spLocks noChangeShapeType="1"/>
            </p:cNvSpPr>
            <p:nvPr/>
          </p:nvSpPr>
          <p:spPr bwMode="auto">
            <a:xfrm>
              <a:off x="2560" y="3364"/>
              <a:ext cx="2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02" name="Text Box 18"/>
            <p:cNvSpPr txBox="1">
              <a:spLocks noChangeArrowheads="1"/>
            </p:cNvSpPr>
            <p:nvPr/>
          </p:nvSpPr>
          <p:spPr bwMode="auto">
            <a:xfrm>
              <a:off x="5100" y="3264"/>
              <a:ext cx="36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/>
            <a:p>
              <a:pPr algn="l"/>
              <a:r>
                <a:rPr lang="cs-CZ" altLang="cs-CZ" sz="1700"/>
                <a:t>x</a:t>
              </a:r>
              <a:endParaRPr lang="cs-CZ" altLang="cs-CZ"/>
            </a:p>
          </p:txBody>
        </p:sp>
        <p:sp>
          <p:nvSpPr>
            <p:cNvPr id="451603" name="Text Box 19"/>
            <p:cNvSpPr txBox="1">
              <a:spLocks noChangeArrowheads="1"/>
            </p:cNvSpPr>
            <p:nvPr/>
          </p:nvSpPr>
          <p:spPr bwMode="auto">
            <a:xfrm>
              <a:off x="2198" y="544"/>
              <a:ext cx="36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/>
            <a:p>
              <a:pPr algn="l"/>
              <a:r>
                <a:rPr lang="cs-CZ" altLang="cs-CZ" sz="1700"/>
                <a:t>y</a:t>
              </a:r>
              <a:endParaRPr lang="cs-CZ" altLang="cs-CZ"/>
            </a:p>
          </p:txBody>
        </p:sp>
        <p:sp>
          <p:nvSpPr>
            <p:cNvPr id="451604" name="AutoShape 20"/>
            <p:cNvSpPr>
              <a:spLocks noChangeArrowheads="1"/>
            </p:cNvSpPr>
            <p:nvPr/>
          </p:nvSpPr>
          <p:spPr bwMode="auto">
            <a:xfrm>
              <a:off x="3104" y="83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05" name="AutoShape 21"/>
            <p:cNvSpPr>
              <a:spLocks noChangeArrowheads="1"/>
            </p:cNvSpPr>
            <p:nvPr/>
          </p:nvSpPr>
          <p:spPr bwMode="auto">
            <a:xfrm>
              <a:off x="3012" y="110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06" name="AutoShape 22"/>
            <p:cNvSpPr>
              <a:spLocks noChangeArrowheads="1"/>
            </p:cNvSpPr>
            <p:nvPr/>
          </p:nvSpPr>
          <p:spPr bwMode="auto">
            <a:xfrm>
              <a:off x="3284" y="138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07" name="AutoShape 23"/>
            <p:cNvSpPr>
              <a:spLocks noChangeArrowheads="1"/>
            </p:cNvSpPr>
            <p:nvPr/>
          </p:nvSpPr>
          <p:spPr bwMode="auto">
            <a:xfrm>
              <a:off x="3376" y="110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08" name="AutoShape 24"/>
            <p:cNvSpPr>
              <a:spLocks noChangeArrowheads="1"/>
            </p:cNvSpPr>
            <p:nvPr/>
          </p:nvSpPr>
          <p:spPr bwMode="auto">
            <a:xfrm>
              <a:off x="3558" y="83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09" name="AutoShape 25"/>
            <p:cNvSpPr>
              <a:spLocks noChangeArrowheads="1"/>
            </p:cNvSpPr>
            <p:nvPr/>
          </p:nvSpPr>
          <p:spPr bwMode="auto">
            <a:xfrm>
              <a:off x="3830" y="120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0" name="AutoShape 26"/>
            <p:cNvSpPr>
              <a:spLocks noChangeArrowheads="1"/>
            </p:cNvSpPr>
            <p:nvPr/>
          </p:nvSpPr>
          <p:spPr bwMode="auto">
            <a:xfrm>
              <a:off x="3648" y="146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1" name="AutoShape 27"/>
            <p:cNvSpPr>
              <a:spLocks noChangeArrowheads="1"/>
            </p:cNvSpPr>
            <p:nvPr/>
          </p:nvSpPr>
          <p:spPr bwMode="auto">
            <a:xfrm>
              <a:off x="4466" y="156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2" name="AutoShape 28"/>
            <p:cNvSpPr>
              <a:spLocks noChangeArrowheads="1"/>
            </p:cNvSpPr>
            <p:nvPr/>
          </p:nvSpPr>
          <p:spPr bwMode="auto">
            <a:xfrm>
              <a:off x="4282" y="183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3" name="AutoShape 29"/>
            <p:cNvSpPr>
              <a:spLocks noChangeArrowheads="1"/>
            </p:cNvSpPr>
            <p:nvPr/>
          </p:nvSpPr>
          <p:spPr bwMode="auto">
            <a:xfrm>
              <a:off x="4464" y="218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4" name="AutoShape 30"/>
            <p:cNvSpPr>
              <a:spLocks noChangeArrowheads="1"/>
            </p:cNvSpPr>
            <p:nvPr/>
          </p:nvSpPr>
          <p:spPr bwMode="auto">
            <a:xfrm>
              <a:off x="4646" y="183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5" name="AutoShape 31"/>
            <p:cNvSpPr>
              <a:spLocks noChangeArrowheads="1"/>
            </p:cNvSpPr>
            <p:nvPr/>
          </p:nvSpPr>
          <p:spPr bwMode="auto">
            <a:xfrm>
              <a:off x="4828" y="173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6" name="AutoShape 32"/>
            <p:cNvSpPr>
              <a:spLocks noChangeArrowheads="1"/>
            </p:cNvSpPr>
            <p:nvPr/>
          </p:nvSpPr>
          <p:spPr bwMode="auto">
            <a:xfrm>
              <a:off x="4918" y="209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7" name="AutoShape 33"/>
            <p:cNvSpPr>
              <a:spLocks noChangeArrowheads="1"/>
            </p:cNvSpPr>
            <p:nvPr/>
          </p:nvSpPr>
          <p:spPr bwMode="auto">
            <a:xfrm>
              <a:off x="4748" y="236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8" name="AutoShape 34"/>
            <p:cNvSpPr>
              <a:spLocks noChangeArrowheads="1"/>
            </p:cNvSpPr>
            <p:nvPr/>
          </p:nvSpPr>
          <p:spPr bwMode="auto">
            <a:xfrm>
              <a:off x="3286" y="210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19" name="AutoShape 35"/>
            <p:cNvSpPr>
              <a:spLocks noChangeArrowheads="1"/>
            </p:cNvSpPr>
            <p:nvPr/>
          </p:nvSpPr>
          <p:spPr bwMode="auto">
            <a:xfrm>
              <a:off x="3012" y="238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0" name="AutoShape 36"/>
            <p:cNvSpPr>
              <a:spLocks noChangeArrowheads="1"/>
            </p:cNvSpPr>
            <p:nvPr/>
          </p:nvSpPr>
          <p:spPr bwMode="auto">
            <a:xfrm>
              <a:off x="3194" y="254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1" name="AutoShape 37"/>
            <p:cNvSpPr>
              <a:spLocks noChangeArrowheads="1"/>
            </p:cNvSpPr>
            <p:nvPr/>
          </p:nvSpPr>
          <p:spPr bwMode="auto">
            <a:xfrm>
              <a:off x="3466" y="236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2" name="AutoShape 38"/>
            <p:cNvSpPr>
              <a:spLocks noChangeArrowheads="1"/>
            </p:cNvSpPr>
            <p:nvPr/>
          </p:nvSpPr>
          <p:spPr bwMode="auto">
            <a:xfrm>
              <a:off x="3920" y="236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3" name="AutoShape 39"/>
            <p:cNvSpPr>
              <a:spLocks noChangeArrowheads="1"/>
            </p:cNvSpPr>
            <p:nvPr/>
          </p:nvSpPr>
          <p:spPr bwMode="auto">
            <a:xfrm>
              <a:off x="3740" y="264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4" name="AutoShape 40"/>
            <p:cNvSpPr>
              <a:spLocks noChangeArrowheads="1"/>
            </p:cNvSpPr>
            <p:nvPr/>
          </p:nvSpPr>
          <p:spPr bwMode="auto">
            <a:xfrm>
              <a:off x="3478" y="272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25" name="Line 41"/>
            <p:cNvSpPr>
              <a:spLocks noChangeShapeType="1"/>
            </p:cNvSpPr>
            <p:nvPr/>
          </p:nvSpPr>
          <p:spPr bwMode="auto">
            <a:xfrm>
              <a:off x="6732" y="730"/>
              <a:ext cx="0" cy="2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26" name="Line 42"/>
            <p:cNvSpPr>
              <a:spLocks noChangeShapeType="1"/>
            </p:cNvSpPr>
            <p:nvPr/>
          </p:nvSpPr>
          <p:spPr bwMode="auto">
            <a:xfrm>
              <a:off x="6732" y="3360"/>
              <a:ext cx="2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27" name="Text Box 43"/>
            <p:cNvSpPr txBox="1">
              <a:spLocks noChangeArrowheads="1"/>
            </p:cNvSpPr>
            <p:nvPr/>
          </p:nvSpPr>
          <p:spPr bwMode="auto">
            <a:xfrm>
              <a:off x="9272" y="3260"/>
              <a:ext cx="36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/>
            <a:p>
              <a:pPr algn="l"/>
              <a:r>
                <a:rPr lang="cs-CZ" altLang="cs-CZ" sz="1700"/>
                <a:t>x</a:t>
              </a:r>
              <a:endParaRPr lang="cs-CZ" altLang="cs-CZ"/>
            </a:p>
          </p:txBody>
        </p:sp>
        <p:sp>
          <p:nvSpPr>
            <p:cNvPr id="451628" name="Text Box 44"/>
            <p:cNvSpPr txBox="1">
              <a:spLocks noChangeArrowheads="1"/>
            </p:cNvSpPr>
            <p:nvPr/>
          </p:nvSpPr>
          <p:spPr bwMode="auto">
            <a:xfrm>
              <a:off x="6370" y="540"/>
              <a:ext cx="36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/>
            <a:p>
              <a:pPr algn="l"/>
              <a:r>
                <a:rPr lang="cs-CZ" altLang="cs-CZ" sz="1700"/>
                <a:t>y</a:t>
              </a:r>
              <a:endParaRPr lang="cs-CZ" altLang="cs-CZ"/>
            </a:p>
          </p:txBody>
        </p:sp>
        <p:sp>
          <p:nvSpPr>
            <p:cNvPr id="451629" name="AutoShape 45"/>
            <p:cNvSpPr>
              <a:spLocks noChangeArrowheads="1"/>
            </p:cNvSpPr>
            <p:nvPr/>
          </p:nvSpPr>
          <p:spPr bwMode="auto">
            <a:xfrm>
              <a:off x="7276" y="83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0" name="AutoShape 46"/>
            <p:cNvSpPr>
              <a:spLocks noChangeArrowheads="1"/>
            </p:cNvSpPr>
            <p:nvPr/>
          </p:nvSpPr>
          <p:spPr bwMode="auto">
            <a:xfrm>
              <a:off x="7184" y="110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1" name="AutoShape 47"/>
            <p:cNvSpPr>
              <a:spLocks noChangeArrowheads="1"/>
            </p:cNvSpPr>
            <p:nvPr/>
          </p:nvSpPr>
          <p:spPr bwMode="auto">
            <a:xfrm>
              <a:off x="7456" y="137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2" name="AutoShape 48"/>
            <p:cNvSpPr>
              <a:spLocks noChangeArrowheads="1"/>
            </p:cNvSpPr>
            <p:nvPr/>
          </p:nvSpPr>
          <p:spPr bwMode="auto">
            <a:xfrm>
              <a:off x="7548" y="110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3" name="AutoShape 49"/>
            <p:cNvSpPr>
              <a:spLocks noChangeArrowheads="1"/>
            </p:cNvSpPr>
            <p:nvPr/>
          </p:nvSpPr>
          <p:spPr bwMode="auto">
            <a:xfrm>
              <a:off x="7730" y="83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4" name="AutoShape 50"/>
            <p:cNvSpPr>
              <a:spLocks noChangeArrowheads="1"/>
            </p:cNvSpPr>
            <p:nvPr/>
          </p:nvSpPr>
          <p:spPr bwMode="auto">
            <a:xfrm>
              <a:off x="8004" y="119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5" name="AutoShape 51"/>
            <p:cNvSpPr>
              <a:spLocks noChangeArrowheads="1"/>
            </p:cNvSpPr>
            <p:nvPr/>
          </p:nvSpPr>
          <p:spPr bwMode="auto">
            <a:xfrm>
              <a:off x="7822" y="145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6" name="AutoShape 52"/>
            <p:cNvSpPr>
              <a:spLocks noChangeArrowheads="1"/>
            </p:cNvSpPr>
            <p:nvPr/>
          </p:nvSpPr>
          <p:spPr bwMode="auto">
            <a:xfrm>
              <a:off x="8638" y="155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7" name="AutoShape 53"/>
            <p:cNvSpPr>
              <a:spLocks noChangeArrowheads="1"/>
            </p:cNvSpPr>
            <p:nvPr/>
          </p:nvSpPr>
          <p:spPr bwMode="auto">
            <a:xfrm>
              <a:off x="8454" y="183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8" name="AutoShape 54"/>
            <p:cNvSpPr>
              <a:spLocks noChangeArrowheads="1"/>
            </p:cNvSpPr>
            <p:nvPr/>
          </p:nvSpPr>
          <p:spPr bwMode="auto">
            <a:xfrm>
              <a:off x="8636" y="218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39" name="AutoShape 55"/>
            <p:cNvSpPr>
              <a:spLocks noChangeArrowheads="1"/>
            </p:cNvSpPr>
            <p:nvPr/>
          </p:nvSpPr>
          <p:spPr bwMode="auto">
            <a:xfrm>
              <a:off x="8818" y="183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0" name="AutoShape 56"/>
            <p:cNvSpPr>
              <a:spLocks noChangeArrowheads="1"/>
            </p:cNvSpPr>
            <p:nvPr/>
          </p:nvSpPr>
          <p:spPr bwMode="auto">
            <a:xfrm>
              <a:off x="9000" y="1728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1" name="AutoShape 57"/>
            <p:cNvSpPr>
              <a:spLocks noChangeArrowheads="1"/>
            </p:cNvSpPr>
            <p:nvPr/>
          </p:nvSpPr>
          <p:spPr bwMode="auto">
            <a:xfrm>
              <a:off x="9090" y="2090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2" name="AutoShape 58"/>
            <p:cNvSpPr>
              <a:spLocks noChangeArrowheads="1"/>
            </p:cNvSpPr>
            <p:nvPr/>
          </p:nvSpPr>
          <p:spPr bwMode="auto">
            <a:xfrm>
              <a:off x="8920" y="2362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3" name="AutoShape 59"/>
            <p:cNvSpPr>
              <a:spLocks noChangeArrowheads="1"/>
            </p:cNvSpPr>
            <p:nvPr/>
          </p:nvSpPr>
          <p:spPr bwMode="auto">
            <a:xfrm>
              <a:off x="7458" y="210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4" name="AutoShape 60"/>
            <p:cNvSpPr>
              <a:spLocks noChangeArrowheads="1"/>
            </p:cNvSpPr>
            <p:nvPr/>
          </p:nvSpPr>
          <p:spPr bwMode="auto">
            <a:xfrm>
              <a:off x="7184" y="237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5" name="AutoShape 61"/>
            <p:cNvSpPr>
              <a:spLocks noChangeArrowheads="1"/>
            </p:cNvSpPr>
            <p:nvPr/>
          </p:nvSpPr>
          <p:spPr bwMode="auto">
            <a:xfrm>
              <a:off x="7366" y="254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6" name="AutoShape 62"/>
            <p:cNvSpPr>
              <a:spLocks noChangeArrowheads="1"/>
            </p:cNvSpPr>
            <p:nvPr/>
          </p:nvSpPr>
          <p:spPr bwMode="auto">
            <a:xfrm>
              <a:off x="7730" y="237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7" name="AutoShape 63"/>
            <p:cNvSpPr>
              <a:spLocks noChangeArrowheads="1"/>
            </p:cNvSpPr>
            <p:nvPr/>
          </p:nvSpPr>
          <p:spPr bwMode="auto">
            <a:xfrm>
              <a:off x="8094" y="236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8" name="AutoShape 64"/>
            <p:cNvSpPr>
              <a:spLocks noChangeArrowheads="1"/>
            </p:cNvSpPr>
            <p:nvPr/>
          </p:nvSpPr>
          <p:spPr bwMode="auto">
            <a:xfrm>
              <a:off x="7912" y="2636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49" name="AutoShape 65"/>
            <p:cNvSpPr>
              <a:spLocks noChangeArrowheads="1"/>
            </p:cNvSpPr>
            <p:nvPr/>
          </p:nvSpPr>
          <p:spPr bwMode="auto">
            <a:xfrm>
              <a:off x="7650" y="2724"/>
              <a:ext cx="90" cy="9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50" name="Oval 66"/>
            <p:cNvSpPr>
              <a:spLocks noChangeArrowheads="1"/>
            </p:cNvSpPr>
            <p:nvPr/>
          </p:nvSpPr>
          <p:spPr bwMode="auto">
            <a:xfrm rot="2138028">
              <a:off x="2900" y="714"/>
              <a:ext cx="1100" cy="998"/>
            </a:xfrm>
            <a:prstGeom prst="ellips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51" name="Oval 67"/>
            <p:cNvSpPr>
              <a:spLocks noChangeArrowheads="1"/>
            </p:cNvSpPr>
            <p:nvPr/>
          </p:nvSpPr>
          <p:spPr bwMode="auto">
            <a:xfrm rot="-1854631">
              <a:off x="4270" y="1332"/>
              <a:ext cx="818" cy="1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52" name="Oval 68"/>
            <p:cNvSpPr>
              <a:spLocks noChangeArrowheads="1"/>
            </p:cNvSpPr>
            <p:nvPr/>
          </p:nvSpPr>
          <p:spPr bwMode="auto">
            <a:xfrm rot="1012864">
              <a:off x="2854" y="2054"/>
              <a:ext cx="1270" cy="788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53" name="Oval 69"/>
            <p:cNvSpPr>
              <a:spLocks noChangeArrowheads="1"/>
            </p:cNvSpPr>
            <p:nvPr/>
          </p:nvSpPr>
          <p:spPr bwMode="auto">
            <a:xfrm rot="16200000">
              <a:off x="7828" y="1208"/>
              <a:ext cx="1070" cy="254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451654" name="Oval 70"/>
            <p:cNvSpPr>
              <a:spLocks noChangeArrowheads="1"/>
            </p:cNvSpPr>
            <p:nvPr/>
          </p:nvSpPr>
          <p:spPr bwMode="auto">
            <a:xfrm rot="1090107">
              <a:off x="7002" y="786"/>
              <a:ext cx="2360" cy="108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</p:grpSp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2" y="367574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Shluková analýza K-means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349381449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9" name="Rectangle 1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/>
              <a:t>Analýza hlavních komponent, faktorová analýza, korespondenční analýza a diskriminační analýza se snaží zjednodušit vícerozměrnou strukturu dat výpočtem souhrnných os</a:t>
            </a:r>
          </a:p>
          <a:p>
            <a:r>
              <a:rPr lang="cs-CZ" altLang="cs-CZ"/>
              <a:t>Metody se liší v logice tvorby těchto os</a:t>
            </a:r>
          </a:p>
          <a:p>
            <a:pPr lvl="1"/>
            <a:r>
              <a:rPr lang="cs-CZ" altLang="cs-CZ"/>
              <a:t>Maximální variabilita (analýza hlavních komponent, korespondenční analýza)</a:t>
            </a:r>
          </a:p>
          <a:p>
            <a:pPr lvl="1"/>
            <a:r>
              <a:rPr lang="cs-CZ" altLang="cs-CZ"/>
              <a:t>Maximální interpretovatelnost os (faktorová analýza)</a:t>
            </a:r>
          </a:p>
          <a:p>
            <a:pPr lvl="1"/>
            <a:r>
              <a:rPr lang="cs-CZ" altLang="cs-CZ"/>
              <a:t>Maximální diskriminace skupin (diskriminační analýza)</a:t>
            </a:r>
          </a:p>
          <a:p>
            <a:pPr lvl="1">
              <a:buFontTx/>
              <a:buNone/>
            </a:pPr>
            <a:endParaRPr lang="cs-CZ" alt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2" y="367574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Ordinační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75767889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nové (latentní) proměnné (</a:t>
            </a:r>
            <a:r>
              <a:rPr lang="cs-CZ" dirty="0">
                <a:solidFill>
                  <a:schemeClr val="accent1"/>
                </a:solidFill>
              </a:rPr>
              <a:t>hlavní komponenty</a:t>
            </a:r>
            <a:r>
              <a:rPr lang="cs-CZ" dirty="0"/>
              <a:t>, principal  components) vysvětlují maximum celkového rozptylu původních proměnných, případně maximálně reprodukují celkovou kovarianční (nebo korelační) matici výchozích proměnných</a:t>
            </a:r>
          </a:p>
          <a:p>
            <a:r>
              <a:rPr lang="cs-CZ" dirty="0">
                <a:solidFill>
                  <a:schemeClr val="accent1"/>
                </a:solidFill>
              </a:rPr>
              <a:t>Matice kovariancí </a:t>
            </a:r>
            <a:r>
              <a:rPr lang="cs-CZ" dirty="0"/>
              <a:t>– data jsou standardizována na průměr, ale je zohledněn rozptyl primárních dat-proměnné mají srovnatelný význam a absolutní hodnota rozptylu zohledňuje vzájemné váhy proměnných.</a:t>
            </a:r>
          </a:p>
          <a:p>
            <a:r>
              <a:rPr lang="cs-CZ" dirty="0">
                <a:solidFill>
                  <a:schemeClr val="accent1"/>
                </a:solidFill>
              </a:rPr>
              <a:t>Matice korelačních koeficientů </a:t>
            </a:r>
            <a:r>
              <a:rPr lang="cs-CZ" dirty="0"/>
              <a:t>– data jsou standardizována jak na průměr, tak na rozptyl, analýza pracuje s jednotkovým rozptylem proměnných a zohledňuje pouze sílu jejich vazby v rozsahu -1 až 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42491716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Jedna a více nezávisle proměnných</a:t>
            </a:r>
          </a:p>
          <a:p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i="1" dirty="0"/>
              <a:t>n</a:t>
            </a:r>
            <a:r>
              <a:rPr lang="cs-CZ" altLang="cs-CZ" dirty="0"/>
              <a:t> objektů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 každý objekt: pozorované veličiny X a Y – spojité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Pozorování, objekty – navzájem nezávislá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Zajímá nás závislost veličiny Y na X – POZOR! – nutná podmínka je, že </a:t>
            </a:r>
            <a:r>
              <a:rPr lang="cs-CZ" altLang="cs-CZ" u="sng" dirty="0"/>
              <a:t>závislost je stejná pro všechny zkoumané objekty.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/>
              <a:t>Lineární regresní model</a:t>
            </a:r>
          </a:p>
        </p:txBody>
      </p:sp>
    </p:spTree>
    <p:extLst>
      <p:ext uri="{BB962C8B-B14F-4D97-AF65-F5344CB8AC3E}">
        <p14:creationId xmlns:p14="http://schemas.microsoft.com/office/powerpoint/2010/main" val="196015528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 hledání hlavních komponent je postupný</a:t>
            </a:r>
          </a:p>
          <a:p>
            <a:r>
              <a:rPr lang="cs-CZ" dirty="0"/>
              <a:t>Výsledkem jsou ortogonální (nekorelované) faktory</a:t>
            </a:r>
          </a:p>
          <a:p>
            <a:r>
              <a:rPr lang="cs-CZ" dirty="0"/>
              <a:t>Hlavní komponenty jsou uspořádány podle jejich klesajícího rozptylu. </a:t>
            </a:r>
          </a:p>
          <a:p>
            <a:r>
              <a:rPr lang="cs-CZ" dirty="0"/>
              <a:t>Algebraicky PCA hledá vlastní hodnoty (eigenvalues) a vlastní vektory (eigenvectors) asociační matice. </a:t>
            </a:r>
          </a:p>
          <a:p>
            <a:r>
              <a:rPr lang="cs-CZ" dirty="0"/>
              <a:t>Prvky vlastních vektorů jsou váhy původních proměnných, udávají pozici </a:t>
            </a:r>
          </a:p>
          <a:p>
            <a:pPr marL="72001" indent="0">
              <a:buNone/>
            </a:pPr>
            <a:r>
              <a:rPr lang="cs-CZ" dirty="0"/>
              <a:t>objektů vzhledem k novému systému vytvořenému hlavními komponentami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1087205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mnohorozměrné normální rozdělení proměnných </a:t>
            </a:r>
          </a:p>
          <a:p>
            <a:pPr lvl="1"/>
            <a:r>
              <a:rPr lang="cs-CZ" dirty="0"/>
              <a:t>na menší odchylky od mnohorozměrného normálního rozdělení je PCA dostatečně robustní. </a:t>
            </a:r>
          </a:p>
          <a:p>
            <a:r>
              <a:rPr lang="cs-CZ" dirty="0"/>
              <a:t>kvantitativní proměnné- je možné pro ně vypočítat kovarianci nebo korelaci.</a:t>
            </a:r>
          </a:p>
          <a:p>
            <a:pPr lvl="1"/>
            <a:r>
              <a:rPr lang="cs-CZ" dirty="0"/>
              <a:t>částečně robustní i pro zpracování semikvantitativních a binárních proměnných</a:t>
            </a:r>
          </a:p>
          <a:p>
            <a:pPr lvl="1"/>
            <a:r>
              <a:rPr lang="cs-CZ" dirty="0"/>
              <a:t>není vhodná pro vícestavové kvalitativní proměnné, na které nelze použít euklidovskou metriku. </a:t>
            </a:r>
          </a:p>
          <a:p>
            <a:r>
              <a:rPr lang="cs-CZ" dirty="0"/>
              <a:t>nezávislost pozorování (objektů)</a:t>
            </a:r>
          </a:p>
          <a:p>
            <a:endParaRPr lang="cs-CZ" dirty="0"/>
          </a:p>
          <a:p>
            <a:pPr marL="72001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PCA</a:t>
            </a:r>
          </a:p>
        </p:txBody>
      </p:sp>
    </p:spTree>
    <p:extLst>
      <p:ext uri="{BB962C8B-B14F-4D97-AF65-F5344CB8AC3E}">
        <p14:creationId xmlns:p14="http://schemas.microsoft.com/office/powerpoint/2010/main" val="179375335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nevhodná pro  data  obsahují  mnoho  nul  (double  zero  problem)</a:t>
            </a:r>
          </a:p>
          <a:p>
            <a:r>
              <a:rPr lang="cs-CZ" dirty="0"/>
              <a:t>korelace větších skupiny proměnných</a:t>
            </a:r>
          </a:p>
          <a:p>
            <a:r>
              <a:rPr lang="cs-CZ" dirty="0"/>
              <a:t>počet proměnných by měl být menší, než je počet objektů n</a:t>
            </a:r>
          </a:p>
          <a:p>
            <a:r>
              <a:rPr lang="cs-CZ" dirty="0"/>
              <a:t>odlehlé hodnoty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a omezení PCA</a:t>
            </a:r>
          </a:p>
        </p:txBody>
      </p:sp>
    </p:spTree>
    <p:extLst>
      <p:ext uri="{BB962C8B-B14F-4D97-AF65-F5344CB8AC3E}">
        <p14:creationId xmlns:p14="http://schemas.microsoft.com/office/powerpoint/2010/main" val="4702419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X,Y – náhodné veličiny (střední hodnota, rozptyl)</a:t>
            </a:r>
          </a:p>
          <a:p>
            <a:r>
              <a:rPr lang="cs-CZ" altLang="cs-CZ" dirty="0"/>
              <a:t>Existuje souvislost mezi středními hodnotami X.?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Lineární regresní model</a:t>
            </a:r>
            <a:endParaRPr lang="cs-CZ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pic>
        <p:nvPicPr>
          <p:cNvPr id="12292" name="Picture 4" descr="reg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141663"/>
            <a:ext cx="4095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24001" y="29505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448300" y="3429000"/>
          <a:ext cx="4679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Rovnice" r:id="rId4" imgW="1689100" imgH="228600" progId="Equation.3">
                  <p:embed/>
                </p:oleObj>
              </mc:Choice>
              <mc:Fallback>
                <p:oleObj name="Rovnice" r:id="rId4" imgW="1689100" imgH="228600" progId="Equation.3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29000"/>
                        <a:ext cx="4679950" cy="63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8309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068638"/>
            <a:ext cx="4105275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19999" y="1372048"/>
            <a:ext cx="10753202" cy="4140000"/>
          </a:xfrm>
        </p:spPr>
        <p:txBody>
          <a:bodyPr/>
          <a:lstStyle/>
          <a:p>
            <a:r>
              <a:rPr lang="cs-CZ" altLang="cs-CZ" sz="2600" dirty="0"/>
              <a:t>Analytické vyjádření přímky, rovnice</a:t>
            </a:r>
          </a:p>
          <a:p>
            <a:endParaRPr lang="cs-CZ" altLang="cs-CZ" sz="26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Opakování z gymnázia – analytická geometrie 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99457" y="1341129"/>
            <a:ext cx="5573988" cy="4530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600" dirty="0"/>
              <a:t>Analytické vyjádření roviny, rovnice</a:t>
            </a:r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2635251" y="2565400"/>
          <a:ext cx="2308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Rovnice" r:id="rId4" imgW="888840" imgH="241200" progId="Equation.3">
                  <p:embed/>
                </p:oleObj>
              </mc:Choice>
              <mc:Fallback>
                <p:oleObj name="Rovnice" r:id="rId4" imgW="888840" imgH="241200" progId="Equation.3">
                  <p:embed/>
                  <p:pic>
                    <p:nvPicPr>
                      <p:cNvPr id="153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2565400"/>
                        <a:ext cx="2308225" cy="649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6448425" y="2565400"/>
          <a:ext cx="38242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Rovnice" r:id="rId6" imgW="1473120" imgH="241200" progId="Equation.3">
                  <p:embed/>
                </p:oleObj>
              </mc:Choice>
              <mc:Fallback>
                <p:oleObj name="Rovnice" r:id="rId6" imgW="1473120" imgH="241200" progId="Equation.3">
                  <p:embed/>
                  <p:pic>
                    <p:nvPicPr>
                      <p:cNvPr id="15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2565400"/>
                        <a:ext cx="3824288" cy="649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716339"/>
            <a:ext cx="26384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3935414" y="5373689"/>
          <a:ext cx="17478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Rovnice" r:id="rId9" imgW="736560" imgH="241200" progId="Equation.3">
                  <p:embed/>
                </p:oleObj>
              </mc:Choice>
              <mc:Fallback>
                <p:oleObj name="Rovnice" r:id="rId9" imgW="736560" imgH="241200" progId="Equation.3">
                  <p:embed/>
                  <p:pic>
                    <p:nvPicPr>
                      <p:cNvPr id="153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373689"/>
                        <a:ext cx="1747837" cy="593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7608889" y="5373688"/>
          <a:ext cx="2447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Rovnice" r:id="rId11" imgW="1206360" imgH="241200" progId="Equation.3">
                  <p:embed/>
                </p:oleObj>
              </mc:Choice>
              <mc:Fallback>
                <p:oleObj name="Rovnice" r:id="rId11" imgW="1206360" imgH="241200" progId="Equation.3">
                  <p:embed/>
                  <p:pic>
                    <p:nvPicPr>
                      <p:cNvPr id="1537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5373688"/>
                        <a:ext cx="2447925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9106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Nejjednodušší typ závislosti - lineární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980114" y="0"/>
            <a:ext cx="230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cs-CZ" altLang="cs-CZ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0642"/>
              </p:ext>
            </p:extLst>
          </p:nvPr>
        </p:nvGraphicFramePr>
        <p:xfrm>
          <a:off x="2657476" y="2053244"/>
          <a:ext cx="6534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Rovnice" r:id="rId3" imgW="1778000" imgH="241300" progId="Equation.3">
                  <p:embed/>
                </p:oleObj>
              </mc:Choice>
              <mc:Fallback>
                <p:oleObj name="Rovnice" r:id="rId3" imgW="1778000" imgH="24130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053244"/>
                        <a:ext cx="6534150" cy="873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1" y="2819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665538" y="1981806"/>
            <a:ext cx="2376488" cy="1008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402388" y="1981806"/>
            <a:ext cx="503238" cy="1008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665538" y="3903787"/>
            <a:ext cx="2243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Systematická část modelu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184902" y="3853468"/>
            <a:ext cx="28082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Náhodná část, složka  modelu (náhodné chyby, </a:t>
            </a:r>
            <a:r>
              <a:rPr lang="cs-CZ" altLang="cs-CZ" i="1" dirty="0"/>
              <a:t>random error</a:t>
            </a:r>
            <a:r>
              <a:rPr lang="cs-CZ" altLang="cs-CZ" dirty="0"/>
              <a:t>)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4530727" y="3205768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475414" y="3205768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66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Regresní rovnice - proměnné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980114" y="0"/>
            <a:ext cx="230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cs-CZ" altLang="cs-CZ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855913" y="1268414"/>
          <a:ext cx="6534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Rovnice" r:id="rId3" imgW="1778000" imgH="241300" progId="Equation.3">
                  <p:embed/>
                </p:oleObj>
              </mc:Choice>
              <mc:Fallback>
                <p:oleObj name="Rovnice" r:id="rId3" imgW="1778000" imgH="241300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268414"/>
                        <a:ext cx="6534150" cy="873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1" y="2819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855914" y="2141538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664201" y="2141538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79650" y="2708276"/>
            <a:ext cx="27368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Závisle proměnná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i="1" dirty="0"/>
              <a:t>Dependent variable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483226" y="2636838"/>
            <a:ext cx="51847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Nezávisle  proměnná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i="1" dirty="0"/>
              <a:t>Independent variable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Kovariáta </a:t>
            </a:r>
            <a:r>
              <a:rPr lang="cs-CZ" altLang="cs-CZ" i="1" dirty="0"/>
              <a:t>(covariate)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Prediktor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dirty="0"/>
              <a:t> Regresor</a:t>
            </a:r>
          </a:p>
        </p:txBody>
      </p:sp>
    </p:spTree>
    <p:extLst>
      <p:ext uri="{BB962C8B-B14F-4D97-AF65-F5344CB8AC3E}">
        <p14:creationId xmlns:p14="http://schemas.microsoft.com/office/powerpoint/2010/main" val="12940014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53B5AE4822A745BE2CAFCD6BC9AABF" ma:contentTypeVersion="12" ma:contentTypeDescription="Vytvoří nový dokument" ma:contentTypeScope="" ma:versionID="db84e77311ef411763b75ee17f019aed">
  <xsd:schema xmlns:xsd="http://www.w3.org/2001/XMLSchema" xmlns:xs="http://www.w3.org/2001/XMLSchema" xmlns:p="http://schemas.microsoft.com/office/2006/metadata/properties" xmlns:ns2="0f16c7bc-751b-460a-a88d-f59477d76b1e" xmlns:ns3="42df3d61-c06d-4712-b65c-4c7e10498220" targetNamespace="http://schemas.microsoft.com/office/2006/metadata/properties" ma:root="true" ma:fieldsID="a6056e82e9cc930aeb58424005321d20" ns2:_="" ns3:_="">
    <xsd:import namespace="0f16c7bc-751b-460a-a88d-f59477d76b1e"/>
    <xsd:import namespace="42df3d61-c06d-4712-b65c-4c7e10498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c7bc-751b-460a-a88d-f59477d76b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f3d61-c06d-4712-b65c-4c7e10498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F86EC0-60CB-4581-9628-FDEF558F5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6c7bc-751b-460a-a88d-f59477d76b1e"/>
    <ds:schemaRef ds:uri="42df3d61-c06d-4712-b65c-4c7e10498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190B89-A361-4F57-948A-DA5136542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DA523-27A4-442D-AE75-2C31BA826228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2df3d61-c06d-4712-b65c-4c7e10498220"/>
    <ds:schemaRef ds:uri="0f16c7bc-751b-460a-a88d-f59477d76b1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2488</Words>
  <Application>Microsoft Office PowerPoint</Application>
  <PresentationFormat>Widescreen</PresentationFormat>
  <Paragraphs>433</Paragraphs>
  <Slides>52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Math1</vt:lpstr>
      <vt:lpstr>Symbol</vt:lpstr>
      <vt:lpstr>Times New Roman</vt:lpstr>
      <vt:lpstr>Trebuchet MS</vt:lpstr>
      <vt:lpstr>Tw Cen MT</vt:lpstr>
      <vt:lpstr>Wingdings</vt:lpstr>
      <vt:lpstr>Presentation_MU_EN</vt:lpstr>
      <vt:lpstr>Rovnice</vt:lpstr>
      <vt:lpstr>List</vt:lpstr>
      <vt:lpstr>dokument</vt:lpstr>
      <vt:lpstr>Equation</vt:lpstr>
      <vt:lpstr>Image</vt:lpstr>
      <vt:lpstr>Graph</vt:lpstr>
      <vt:lpstr>Artwork</vt:lpstr>
      <vt:lpstr>Vícerozměrné metody pro predikci, identifikaci a klasifikaci znečištění</vt:lpstr>
      <vt:lpstr>Pokročilejší modelovací přístupy</vt:lpstr>
      <vt:lpstr>Regresní metody </vt:lpstr>
      <vt:lpstr>Regrese</vt:lpstr>
      <vt:lpstr>Lineární regresní model</vt:lpstr>
      <vt:lpstr>Lineární regresní model</vt:lpstr>
      <vt:lpstr>Opakování z gymnázia – analytická geometrie </vt:lpstr>
      <vt:lpstr>Nejjednodušší typ závislosti - lineární</vt:lpstr>
      <vt:lpstr>Regresní rovnice - proměnné</vt:lpstr>
      <vt:lpstr>Regresní rovnice, přímka - parametry</vt:lpstr>
      <vt:lpstr>Tvorba lineárního regresního modelu</vt:lpstr>
      <vt:lpstr>Residua</vt:lpstr>
      <vt:lpstr>Metoda nejmenších čtverců</vt:lpstr>
      <vt:lpstr>Koeficient determinace - procento vysvětlené variability</vt:lpstr>
      <vt:lpstr>Koeficient determinace - vlastnosti</vt:lpstr>
      <vt:lpstr>Pearsonův korelační koeficient </vt:lpstr>
      <vt:lpstr>Vzorce pro odhad parametrů regresní přímky – metoda nejmenších čtverců</vt:lpstr>
      <vt:lpstr>Hledáme významné (signifikantní) prediktory </vt:lpstr>
      <vt:lpstr>b  je výběrovým odhadem skutečné hodnoty β</vt:lpstr>
      <vt:lpstr>V případě nezávislosti β=0</vt:lpstr>
      <vt:lpstr>Předpoklady</vt:lpstr>
      <vt:lpstr>Normalita residuí – graficky Q-Q plot (Quantile-Quantile plot) </vt:lpstr>
      <vt:lpstr>Normalita residuí - testy</vt:lpstr>
      <vt:lpstr>Diagnostika residuí</vt:lpstr>
      <vt:lpstr>Diagnostika residuí</vt:lpstr>
      <vt:lpstr>Interakce</vt:lpstr>
      <vt:lpstr>Regresní plocha(Response surface, regression surface)</vt:lpstr>
      <vt:lpstr>T-test, F-test</vt:lpstr>
      <vt:lpstr>Strategie hledání vhodného podmodelu Sekvenční postupy</vt:lpstr>
      <vt:lpstr>Multikolinearita</vt:lpstr>
      <vt:lpstr>Umělé proměnné (Dummy variables, dummies) </vt:lpstr>
      <vt:lpstr>Ozón cvičení</vt:lpstr>
      <vt:lpstr>Vícerozměrné metody </vt:lpstr>
      <vt:lpstr> Vícerozměrné metody </vt:lpstr>
      <vt:lpstr>Úvod do vícerozměrných metod I.</vt:lpstr>
      <vt:lpstr>Vstupní matice vícerozměrných analýz</vt:lpstr>
      <vt:lpstr>Úvod do vícerozměrných metod II.</vt:lpstr>
      <vt:lpstr>Shluková analýza </vt:lpstr>
      <vt:lpstr>alýzy  </vt:lpstr>
      <vt:lpstr> Měření vzdálenosti objektů </vt:lpstr>
      <vt:lpstr> Euklidovská vzdálenost jako základní vícerozměrná metrika  </vt:lpstr>
      <vt:lpstr> Měření podobnosti objektů </vt:lpstr>
      <vt:lpstr> Měření podobnosti objektů</vt:lpstr>
      <vt:lpstr>Joining (Tree Clustering) – shlukovací algoritmy</vt:lpstr>
      <vt:lpstr>Dendrogram</vt:lpstr>
      <vt:lpstr>Shluková analýza K-means clustering</vt:lpstr>
      <vt:lpstr>Shluková analýza K-means clustering</vt:lpstr>
      <vt:lpstr>Ordinační analýzy</vt:lpstr>
      <vt:lpstr>PCA</vt:lpstr>
      <vt:lpstr>PCA</vt:lpstr>
      <vt:lpstr>Předpoklady PCA</vt:lpstr>
      <vt:lpstr>Předpoklady a omezení PCA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melymuk</dc:creator>
  <cp:lastModifiedBy>Petr Dědina</cp:lastModifiedBy>
  <cp:revision>133</cp:revision>
  <dcterms:modified xsi:type="dcterms:W3CDTF">2021-05-21T14:58:13Z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0x0101007E53B5AE4822A745BE2CAFCD6BC9AABF</vt:lpwstr>
  </property>
</Properties>
</file>