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0"/>
  </p:notesMasterIdLst>
  <p:handoutMasterIdLst>
    <p:handoutMasterId r:id="rId51"/>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01"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46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507744E-2E97-426C-882D-B280CD91F5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1259A5D-0A94-4F81-8AD5-8D48CEBD88D6}" type="slidenum">
              <a:rPr lang="cs-CZ" altLang="cs-CZ" sz="1200"/>
              <a:pPr/>
              <a:t>2</a:t>
            </a:fld>
            <a:endParaRPr lang="cs-CZ" altLang="cs-CZ" sz="1200"/>
          </a:p>
        </p:txBody>
      </p:sp>
      <p:sp>
        <p:nvSpPr>
          <p:cNvPr id="6147" name="Rectangle 2">
            <a:extLst>
              <a:ext uri="{FF2B5EF4-FFF2-40B4-BE49-F238E27FC236}">
                <a16:creationId xmlns:a16="http://schemas.microsoft.com/office/drawing/2014/main" id="{032E36CF-2E00-4E5B-BD8B-EC03E5B6243A}"/>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A0F49DEA-F3EA-4830-9F0D-F1DBC7D289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6B7DD76-FC31-4992-AEDC-913483661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558886BB-2416-4EFF-9F10-6A82BAC58B2E}" type="slidenum">
              <a:rPr lang="cs-CZ" altLang="cs-CZ" sz="1200"/>
              <a:pPr/>
              <a:t>11</a:t>
            </a:fld>
            <a:endParaRPr lang="cs-CZ" altLang="cs-CZ" sz="1200"/>
          </a:p>
        </p:txBody>
      </p:sp>
      <p:sp>
        <p:nvSpPr>
          <p:cNvPr id="24579" name="Rectangle 2">
            <a:extLst>
              <a:ext uri="{FF2B5EF4-FFF2-40B4-BE49-F238E27FC236}">
                <a16:creationId xmlns:a16="http://schemas.microsoft.com/office/drawing/2014/main" id="{90F6249F-9F4D-40F8-9720-F7251DA12DBC}"/>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B132E722-9EDE-4414-AD39-FAC96E0AC2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E4E08E7-D33B-4D9C-B54B-A2B7943D3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5E4EB9B-5171-49F2-9DBA-DA38FECF645C}" type="slidenum">
              <a:rPr lang="cs-CZ" altLang="cs-CZ" sz="1200"/>
              <a:pPr/>
              <a:t>12</a:t>
            </a:fld>
            <a:endParaRPr lang="cs-CZ" altLang="cs-CZ" sz="1200"/>
          </a:p>
        </p:txBody>
      </p:sp>
      <p:sp>
        <p:nvSpPr>
          <p:cNvPr id="26627" name="Rectangle 2">
            <a:extLst>
              <a:ext uri="{FF2B5EF4-FFF2-40B4-BE49-F238E27FC236}">
                <a16:creationId xmlns:a16="http://schemas.microsoft.com/office/drawing/2014/main" id="{65F417D6-EE8A-4F59-B86D-F8C64E76D530}"/>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2932A14B-93EC-40E7-852D-A769F9B993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F13EF6EF-51F3-4AC3-957D-24EFB3558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8AD864F-580A-4943-B990-4BF090349A82}" type="slidenum">
              <a:rPr lang="cs-CZ" altLang="cs-CZ" sz="1200"/>
              <a:pPr/>
              <a:t>13</a:t>
            </a:fld>
            <a:endParaRPr lang="cs-CZ" altLang="cs-CZ" sz="1200"/>
          </a:p>
        </p:txBody>
      </p:sp>
      <p:sp>
        <p:nvSpPr>
          <p:cNvPr id="28675" name="Rectangle 2">
            <a:extLst>
              <a:ext uri="{FF2B5EF4-FFF2-40B4-BE49-F238E27FC236}">
                <a16:creationId xmlns:a16="http://schemas.microsoft.com/office/drawing/2014/main" id="{FFA89CCA-424B-4BF2-9BBC-D66128ADD7C3}"/>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A920CB79-BE93-4C6C-8C8B-1CB3C76697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88EF9E9B-EFE3-4600-A51D-CFE59D379C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08710AA2-A988-4DB3-983C-573CB639CF03}" type="slidenum">
              <a:rPr lang="cs-CZ" altLang="cs-CZ" sz="1200"/>
              <a:pPr/>
              <a:t>14</a:t>
            </a:fld>
            <a:endParaRPr lang="cs-CZ" altLang="cs-CZ" sz="1200"/>
          </a:p>
        </p:txBody>
      </p:sp>
      <p:sp>
        <p:nvSpPr>
          <p:cNvPr id="30723" name="Rectangle 2">
            <a:extLst>
              <a:ext uri="{FF2B5EF4-FFF2-40B4-BE49-F238E27FC236}">
                <a16:creationId xmlns:a16="http://schemas.microsoft.com/office/drawing/2014/main" id="{A9489A8A-80E8-4CA1-BF7E-2FFAA8AE5C98}"/>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18C29A28-AB77-4491-9ACE-F3CDD03507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E248062-A23B-4A58-B4F8-01CA4A705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CB1B3D10-D84F-4D8E-93DC-BA3C26372987}" type="slidenum">
              <a:rPr lang="cs-CZ" altLang="cs-CZ" sz="1200"/>
              <a:pPr/>
              <a:t>15</a:t>
            </a:fld>
            <a:endParaRPr lang="cs-CZ" altLang="cs-CZ" sz="1200"/>
          </a:p>
        </p:txBody>
      </p:sp>
      <p:sp>
        <p:nvSpPr>
          <p:cNvPr id="32771" name="Rectangle 2">
            <a:extLst>
              <a:ext uri="{FF2B5EF4-FFF2-40B4-BE49-F238E27FC236}">
                <a16:creationId xmlns:a16="http://schemas.microsoft.com/office/drawing/2014/main" id="{06F5AA5E-EAE1-47BA-84A2-F3FE390201C0}"/>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9389D1C7-F5C3-4A0A-81EB-D71D7500E0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E85EC433-B408-4C6F-9E78-C6573A6DC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2B787627-2A70-4CED-9A54-D0C62789D23B}" type="slidenum">
              <a:rPr lang="cs-CZ" altLang="cs-CZ" sz="1200"/>
              <a:pPr/>
              <a:t>16</a:t>
            </a:fld>
            <a:endParaRPr lang="cs-CZ" altLang="cs-CZ" sz="1200"/>
          </a:p>
        </p:txBody>
      </p:sp>
      <p:sp>
        <p:nvSpPr>
          <p:cNvPr id="34819" name="Rectangle 2">
            <a:extLst>
              <a:ext uri="{FF2B5EF4-FFF2-40B4-BE49-F238E27FC236}">
                <a16:creationId xmlns:a16="http://schemas.microsoft.com/office/drawing/2014/main" id="{E27E5C4A-3EF6-49DA-A7BF-009729BCE356}"/>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82CDD822-B706-4C30-A863-1A0B35B413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1856D92-4B80-4218-A979-9D0120D3B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CC52423-DAB2-46B4-B373-5BD31AFE69FB}" type="slidenum">
              <a:rPr lang="cs-CZ" altLang="cs-CZ" sz="1200"/>
              <a:pPr/>
              <a:t>17</a:t>
            </a:fld>
            <a:endParaRPr lang="cs-CZ" altLang="cs-CZ" sz="1200"/>
          </a:p>
        </p:txBody>
      </p:sp>
      <p:sp>
        <p:nvSpPr>
          <p:cNvPr id="36867" name="Rectangle 2">
            <a:extLst>
              <a:ext uri="{FF2B5EF4-FFF2-40B4-BE49-F238E27FC236}">
                <a16:creationId xmlns:a16="http://schemas.microsoft.com/office/drawing/2014/main" id="{C69070D3-4AC6-4366-B89F-8AF3D9BA7B58}"/>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49F5AD06-DE68-4D98-9135-AF8A253FD3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59629B5-4D83-46B3-913D-70F2693C94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AFB1C63-6FFF-425B-A792-91E4E741091C}" type="slidenum">
              <a:rPr lang="cs-CZ" altLang="cs-CZ" sz="1200"/>
              <a:pPr/>
              <a:t>18</a:t>
            </a:fld>
            <a:endParaRPr lang="cs-CZ" altLang="cs-CZ" sz="1200"/>
          </a:p>
        </p:txBody>
      </p:sp>
      <p:sp>
        <p:nvSpPr>
          <p:cNvPr id="38915" name="Rectangle 2">
            <a:extLst>
              <a:ext uri="{FF2B5EF4-FFF2-40B4-BE49-F238E27FC236}">
                <a16:creationId xmlns:a16="http://schemas.microsoft.com/office/drawing/2014/main" id="{0A587C33-B86B-4145-8E01-0BCE4A1B55B4}"/>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3A06025A-51DD-4A47-93B1-531223F5BA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F180EF7-9566-4AC7-B5C9-7DA6825095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F5BE866-E434-4775-97E5-501796623043}" type="slidenum">
              <a:rPr lang="cs-CZ" altLang="cs-CZ" sz="1200"/>
              <a:pPr/>
              <a:t>19</a:t>
            </a:fld>
            <a:endParaRPr lang="cs-CZ" altLang="cs-CZ" sz="1200"/>
          </a:p>
        </p:txBody>
      </p:sp>
      <p:sp>
        <p:nvSpPr>
          <p:cNvPr id="40963" name="Rectangle 2">
            <a:extLst>
              <a:ext uri="{FF2B5EF4-FFF2-40B4-BE49-F238E27FC236}">
                <a16:creationId xmlns:a16="http://schemas.microsoft.com/office/drawing/2014/main" id="{C9C3C54A-63D4-4C5B-BDDC-6B037A93D846}"/>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414CC472-3BB9-4E9D-B570-9008423FC4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7B75985-6FA7-4219-A22D-94E72AAB7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94FE872-0FF0-4AA9-8803-AEE4477A9DF3}" type="slidenum">
              <a:rPr lang="cs-CZ" altLang="cs-CZ" sz="1200"/>
              <a:pPr/>
              <a:t>20</a:t>
            </a:fld>
            <a:endParaRPr lang="cs-CZ" altLang="cs-CZ" sz="1200"/>
          </a:p>
        </p:txBody>
      </p:sp>
      <p:sp>
        <p:nvSpPr>
          <p:cNvPr id="43011" name="Rectangle 2">
            <a:extLst>
              <a:ext uri="{FF2B5EF4-FFF2-40B4-BE49-F238E27FC236}">
                <a16:creationId xmlns:a16="http://schemas.microsoft.com/office/drawing/2014/main" id="{AA26C725-078C-491E-BC2C-57FA447B02B2}"/>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BBE1521E-B282-4509-8C6D-265A3B6E4A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07FC6D9-DF48-4B48-A0B4-3AE90EC4F2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81D2C1B-900A-419D-B6C7-8E75D55406FA}" type="slidenum">
              <a:rPr lang="cs-CZ" altLang="cs-CZ" sz="1200"/>
              <a:pPr/>
              <a:t>3</a:t>
            </a:fld>
            <a:endParaRPr lang="cs-CZ" altLang="cs-CZ" sz="1200"/>
          </a:p>
        </p:txBody>
      </p:sp>
      <p:sp>
        <p:nvSpPr>
          <p:cNvPr id="8195" name="Rectangle 2">
            <a:extLst>
              <a:ext uri="{FF2B5EF4-FFF2-40B4-BE49-F238E27FC236}">
                <a16:creationId xmlns:a16="http://schemas.microsoft.com/office/drawing/2014/main" id="{6B53EC1A-8487-4CBE-A685-E5F4157D39DE}"/>
              </a:ext>
            </a:extLst>
          </p:cNvPr>
          <p:cNvSpPr>
            <a:spLocks noGrp="1" noRot="1" noChangeAspect="1" noChangeArrowheads="1" noTextEdit="1"/>
          </p:cNvSpPr>
          <p:nvPr>
            <p:ph type="sldImg"/>
          </p:nvPr>
        </p:nvSpPr>
        <p:spPr>
          <a:xfrm>
            <a:off x="381000" y="685800"/>
            <a:ext cx="6096000" cy="3429000"/>
          </a:xfrm>
          <a:ln/>
        </p:spPr>
      </p:sp>
      <p:sp>
        <p:nvSpPr>
          <p:cNvPr id="8196" name="Rectangle 3">
            <a:extLst>
              <a:ext uri="{FF2B5EF4-FFF2-40B4-BE49-F238E27FC236}">
                <a16:creationId xmlns:a16="http://schemas.microsoft.com/office/drawing/2014/main" id="{0D082427-A173-46A8-8276-8A2A841AAC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ED8F660-4CB4-4847-9B5F-07F1B2AF53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C86C8C00-A98D-4639-9C0D-E59D782D6D1E}" type="slidenum">
              <a:rPr lang="cs-CZ" altLang="cs-CZ" sz="1200"/>
              <a:pPr/>
              <a:t>21</a:t>
            </a:fld>
            <a:endParaRPr lang="cs-CZ" altLang="cs-CZ" sz="1200"/>
          </a:p>
        </p:txBody>
      </p:sp>
      <p:sp>
        <p:nvSpPr>
          <p:cNvPr id="45059" name="Rectangle 2">
            <a:extLst>
              <a:ext uri="{FF2B5EF4-FFF2-40B4-BE49-F238E27FC236}">
                <a16:creationId xmlns:a16="http://schemas.microsoft.com/office/drawing/2014/main" id="{1EEBF0A7-F447-49DD-B9B2-86FC376B97C1}"/>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E6AF5D70-2962-42C0-A2B0-BE786B860A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0C8140B-C66C-4CC9-8080-7D315E9BD9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F97F2F9-D157-4A57-8C86-6107A260E3B2}" type="slidenum">
              <a:rPr lang="cs-CZ" altLang="cs-CZ" sz="1200"/>
              <a:pPr/>
              <a:t>22</a:t>
            </a:fld>
            <a:endParaRPr lang="cs-CZ" altLang="cs-CZ" sz="1200"/>
          </a:p>
        </p:txBody>
      </p:sp>
      <p:sp>
        <p:nvSpPr>
          <p:cNvPr id="47107" name="Rectangle 2">
            <a:extLst>
              <a:ext uri="{FF2B5EF4-FFF2-40B4-BE49-F238E27FC236}">
                <a16:creationId xmlns:a16="http://schemas.microsoft.com/office/drawing/2014/main" id="{57B9CDDD-84E8-4F37-9B01-F6BBF7E42170}"/>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5297FCF2-4A79-4BCE-A895-C95AFB66A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875A0E3-5FA1-491A-8F19-2D0AC9EAD9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29A445CD-6856-4E6B-8A79-EC54206F3785}" type="slidenum">
              <a:rPr lang="cs-CZ" altLang="cs-CZ" sz="1200"/>
              <a:pPr/>
              <a:t>23</a:t>
            </a:fld>
            <a:endParaRPr lang="cs-CZ" altLang="cs-CZ" sz="1200"/>
          </a:p>
        </p:txBody>
      </p:sp>
      <p:sp>
        <p:nvSpPr>
          <p:cNvPr id="49155" name="Rectangle 2">
            <a:extLst>
              <a:ext uri="{FF2B5EF4-FFF2-40B4-BE49-F238E27FC236}">
                <a16:creationId xmlns:a16="http://schemas.microsoft.com/office/drawing/2014/main" id="{96F63715-1925-409B-9FE3-AD16DB72DCC1}"/>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E5DF6196-3551-456E-AE6C-A943CE9F86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288DAC5-D24C-4A51-A3D6-D132C0D33E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BF0C660-A663-44F4-BCD4-0BE55EDD00E4}" type="slidenum">
              <a:rPr lang="cs-CZ" altLang="cs-CZ" sz="1200"/>
              <a:pPr/>
              <a:t>24</a:t>
            </a:fld>
            <a:endParaRPr lang="cs-CZ" altLang="cs-CZ" sz="1200"/>
          </a:p>
        </p:txBody>
      </p:sp>
      <p:sp>
        <p:nvSpPr>
          <p:cNvPr id="51203" name="Rectangle 2">
            <a:extLst>
              <a:ext uri="{FF2B5EF4-FFF2-40B4-BE49-F238E27FC236}">
                <a16:creationId xmlns:a16="http://schemas.microsoft.com/office/drawing/2014/main" id="{0286E361-2E1A-432E-9B2C-7999AB5EAAB5}"/>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A5644E01-2C6D-4D3B-B01C-67F8C0607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A035ECA-6BF9-4EB3-BC1B-D200DA3EC1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5B7E7FA3-8831-4300-8116-7AF765C86BF7}" type="slidenum">
              <a:rPr lang="cs-CZ" altLang="cs-CZ" sz="1200"/>
              <a:pPr/>
              <a:t>25</a:t>
            </a:fld>
            <a:endParaRPr lang="cs-CZ" altLang="cs-CZ" sz="1200"/>
          </a:p>
        </p:txBody>
      </p:sp>
      <p:sp>
        <p:nvSpPr>
          <p:cNvPr id="53251" name="Rectangle 2">
            <a:extLst>
              <a:ext uri="{FF2B5EF4-FFF2-40B4-BE49-F238E27FC236}">
                <a16:creationId xmlns:a16="http://schemas.microsoft.com/office/drawing/2014/main" id="{342017DC-DE75-4208-AA7F-6E447CC7D292}"/>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A975A044-FC72-480F-AD1B-1AFE0BA72F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9877C19-FAEB-4A82-886F-119632D4A2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28C43911-4698-4E53-86BF-2BC4DEDD0233}" type="slidenum">
              <a:rPr lang="cs-CZ" altLang="cs-CZ" sz="1200"/>
              <a:pPr/>
              <a:t>26</a:t>
            </a:fld>
            <a:endParaRPr lang="cs-CZ" altLang="cs-CZ" sz="1200"/>
          </a:p>
        </p:txBody>
      </p:sp>
      <p:sp>
        <p:nvSpPr>
          <p:cNvPr id="55299" name="Rectangle 2">
            <a:extLst>
              <a:ext uri="{FF2B5EF4-FFF2-40B4-BE49-F238E27FC236}">
                <a16:creationId xmlns:a16="http://schemas.microsoft.com/office/drawing/2014/main" id="{3A8955A7-5F64-4BE6-BCA6-8CEEFC4ED3A8}"/>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F51DD99F-46DA-409A-A462-CAEEF7AD9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E9DED1B-A49A-43C3-9D66-8DFA9D37C5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F11ED39-4FB3-46E9-AB0B-64FB27511E2B}" type="slidenum">
              <a:rPr lang="cs-CZ" altLang="cs-CZ" sz="1200"/>
              <a:pPr/>
              <a:t>27</a:t>
            </a:fld>
            <a:endParaRPr lang="cs-CZ" altLang="cs-CZ" sz="1200"/>
          </a:p>
        </p:txBody>
      </p:sp>
      <p:sp>
        <p:nvSpPr>
          <p:cNvPr id="57347" name="Rectangle 2">
            <a:extLst>
              <a:ext uri="{FF2B5EF4-FFF2-40B4-BE49-F238E27FC236}">
                <a16:creationId xmlns:a16="http://schemas.microsoft.com/office/drawing/2014/main" id="{2FC84709-45C7-4BB1-B015-A9CFF914D555}"/>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8DD8829B-0D25-4B94-AF2B-5C20C5C5B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E9DED1B-A49A-43C3-9D66-8DFA9D37C5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F11ED39-4FB3-46E9-AB0B-64FB27511E2B}" type="slidenum">
              <a:rPr lang="cs-CZ" altLang="cs-CZ" sz="1200"/>
              <a:pPr/>
              <a:t>28</a:t>
            </a:fld>
            <a:endParaRPr lang="cs-CZ" altLang="cs-CZ" sz="1200"/>
          </a:p>
        </p:txBody>
      </p:sp>
      <p:sp>
        <p:nvSpPr>
          <p:cNvPr id="57347" name="Rectangle 2">
            <a:extLst>
              <a:ext uri="{FF2B5EF4-FFF2-40B4-BE49-F238E27FC236}">
                <a16:creationId xmlns:a16="http://schemas.microsoft.com/office/drawing/2014/main" id="{2FC84709-45C7-4BB1-B015-A9CFF914D555}"/>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8DD8829B-0D25-4B94-AF2B-5C20C5C5B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extLst>
      <p:ext uri="{BB962C8B-B14F-4D97-AF65-F5344CB8AC3E}">
        <p14:creationId xmlns:p14="http://schemas.microsoft.com/office/powerpoint/2010/main" val="3565611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08B869C-F8CA-4CEB-A816-3D4C5C4843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15EF2838-BC5B-4D90-84DD-9EB899A2BA3D}" type="slidenum">
              <a:rPr lang="cs-CZ" altLang="cs-CZ" sz="1200"/>
              <a:pPr/>
              <a:t>29</a:t>
            </a:fld>
            <a:endParaRPr lang="cs-CZ" altLang="cs-CZ" sz="1200"/>
          </a:p>
        </p:txBody>
      </p:sp>
      <p:sp>
        <p:nvSpPr>
          <p:cNvPr id="61443" name="Rectangle 2">
            <a:extLst>
              <a:ext uri="{FF2B5EF4-FFF2-40B4-BE49-F238E27FC236}">
                <a16:creationId xmlns:a16="http://schemas.microsoft.com/office/drawing/2014/main" id="{A610CFA5-3F8D-463F-A59E-041F902F3244}"/>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624E3B57-D1DB-42F6-914F-8FC366A65D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0C9BD34A-36B5-4CF3-9F97-AD1D99B190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F80F6876-3EB0-4BE3-B3EA-EFD09C73C0BE}" type="slidenum">
              <a:rPr lang="cs-CZ" altLang="cs-CZ" sz="1200"/>
              <a:pPr/>
              <a:t>30</a:t>
            </a:fld>
            <a:endParaRPr lang="cs-CZ" altLang="cs-CZ" sz="1200"/>
          </a:p>
        </p:txBody>
      </p:sp>
      <p:sp>
        <p:nvSpPr>
          <p:cNvPr id="63491" name="Rectangle 2">
            <a:extLst>
              <a:ext uri="{FF2B5EF4-FFF2-40B4-BE49-F238E27FC236}">
                <a16:creationId xmlns:a16="http://schemas.microsoft.com/office/drawing/2014/main" id="{2969927D-7BBD-4748-A4E9-551F673151FB}"/>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D67E74FC-4643-4145-8EB6-C6CFF77EDA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0F016ED1-C094-4FD0-B5AD-A719EB99C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DF23269-150F-4F01-95C3-AF1925B528F1}" type="slidenum">
              <a:rPr lang="cs-CZ" altLang="cs-CZ" sz="1200"/>
              <a:pPr/>
              <a:t>4</a:t>
            </a:fld>
            <a:endParaRPr lang="cs-CZ" altLang="cs-CZ" sz="1200"/>
          </a:p>
        </p:txBody>
      </p:sp>
      <p:sp>
        <p:nvSpPr>
          <p:cNvPr id="10243" name="Rectangle 2">
            <a:extLst>
              <a:ext uri="{FF2B5EF4-FFF2-40B4-BE49-F238E27FC236}">
                <a16:creationId xmlns:a16="http://schemas.microsoft.com/office/drawing/2014/main" id="{C576ADDC-B7B1-4881-8AC4-869A91158C6B}"/>
              </a:ext>
            </a:extLst>
          </p:cNvPr>
          <p:cNvSpPr>
            <a:spLocks noGrp="1" noRot="1" noChangeAspect="1" noChangeArrowheads="1" noTextEdit="1"/>
          </p:cNvSpPr>
          <p:nvPr>
            <p:ph type="sldImg"/>
          </p:nvPr>
        </p:nvSpPr>
        <p:spPr>
          <a:xfrm>
            <a:off x="381000" y="685800"/>
            <a:ext cx="6096000" cy="3429000"/>
          </a:xfrm>
          <a:ln/>
        </p:spPr>
      </p:sp>
      <p:sp>
        <p:nvSpPr>
          <p:cNvPr id="10244" name="Rectangle 3">
            <a:extLst>
              <a:ext uri="{FF2B5EF4-FFF2-40B4-BE49-F238E27FC236}">
                <a16:creationId xmlns:a16="http://schemas.microsoft.com/office/drawing/2014/main" id="{C01657C3-0028-4116-B8BF-409C7E5E03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EF4CF6B-FB6A-4F98-A7A6-69F02F01C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880E0510-3F84-473B-ABE6-3074C128F525}" type="slidenum">
              <a:rPr lang="cs-CZ" altLang="cs-CZ" sz="1200"/>
              <a:pPr/>
              <a:t>31</a:t>
            </a:fld>
            <a:endParaRPr lang="cs-CZ" altLang="cs-CZ" sz="1200"/>
          </a:p>
        </p:txBody>
      </p:sp>
      <p:sp>
        <p:nvSpPr>
          <p:cNvPr id="65539" name="Rectangle 2">
            <a:extLst>
              <a:ext uri="{FF2B5EF4-FFF2-40B4-BE49-F238E27FC236}">
                <a16:creationId xmlns:a16="http://schemas.microsoft.com/office/drawing/2014/main" id="{0D293ED0-9679-4A42-91E6-AA2F2B2DBB9E}"/>
              </a:ext>
            </a:extLst>
          </p:cNvPr>
          <p:cNvSpPr>
            <a:spLocks noGrp="1" noRot="1" noChangeAspect="1" noChangeArrowheads="1" noTextEdit="1"/>
          </p:cNvSpPr>
          <p:nvPr>
            <p:ph type="sldImg"/>
          </p:nvPr>
        </p:nvSpPr>
        <p:spPr>
          <a:xfrm>
            <a:off x="381000" y="685800"/>
            <a:ext cx="6096000" cy="3429000"/>
          </a:xfrm>
          <a:ln/>
        </p:spPr>
      </p:sp>
      <p:sp>
        <p:nvSpPr>
          <p:cNvPr id="65540" name="Rectangle 3">
            <a:extLst>
              <a:ext uri="{FF2B5EF4-FFF2-40B4-BE49-F238E27FC236}">
                <a16:creationId xmlns:a16="http://schemas.microsoft.com/office/drawing/2014/main" id="{6F4C28ED-1B1B-402E-BE4C-C4BBE2796C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B1F9266E-3084-41E7-B5AB-EF54DA9CE9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DAAE9C7-B39A-4809-91A5-EFCBDF05F55C}" type="slidenum">
              <a:rPr lang="cs-CZ" altLang="cs-CZ" sz="1200"/>
              <a:pPr/>
              <a:t>32</a:t>
            </a:fld>
            <a:endParaRPr lang="cs-CZ" altLang="cs-CZ" sz="1200"/>
          </a:p>
        </p:txBody>
      </p:sp>
      <p:sp>
        <p:nvSpPr>
          <p:cNvPr id="67587" name="Rectangle 2">
            <a:extLst>
              <a:ext uri="{FF2B5EF4-FFF2-40B4-BE49-F238E27FC236}">
                <a16:creationId xmlns:a16="http://schemas.microsoft.com/office/drawing/2014/main" id="{15CAACB9-6489-4DEB-95CB-0818CA474317}"/>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EB5AD51D-A684-43C3-8965-0C17A2EA63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AAC1385-B8EB-48BC-ADBB-3A7BA64101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8A2FDF39-CF62-4B96-8420-F1C0AC2853A7}" type="slidenum">
              <a:rPr lang="cs-CZ" altLang="cs-CZ" sz="1200"/>
              <a:pPr/>
              <a:t>33</a:t>
            </a:fld>
            <a:endParaRPr lang="cs-CZ" altLang="cs-CZ" sz="1200"/>
          </a:p>
        </p:txBody>
      </p:sp>
      <p:sp>
        <p:nvSpPr>
          <p:cNvPr id="59395" name="Rectangle 2">
            <a:extLst>
              <a:ext uri="{FF2B5EF4-FFF2-40B4-BE49-F238E27FC236}">
                <a16:creationId xmlns:a16="http://schemas.microsoft.com/office/drawing/2014/main" id="{345386AD-31F9-4C8B-9902-900C33A280A3}"/>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F46FFDE2-F9D9-4310-8CCE-0CD517BD57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EE03CC2-CA32-489F-A172-527C27CACB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4046B5C-48E4-42B1-8C1C-8C0DAC4DEDCA}" type="slidenum">
              <a:rPr lang="cs-CZ" altLang="cs-CZ" sz="1200"/>
              <a:pPr/>
              <a:t>34</a:t>
            </a:fld>
            <a:endParaRPr lang="cs-CZ" altLang="cs-CZ" sz="1200"/>
          </a:p>
        </p:txBody>
      </p:sp>
      <p:sp>
        <p:nvSpPr>
          <p:cNvPr id="69635" name="Rectangle 2">
            <a:extLst>
              <a:ext uri="{FF2B5EF4-FFF2-40B4-BE49-F238E27FC236}">
                <a16:creationId xmlns:a16="http://schemas.microsoft.com/office/drawing/2014/main" id="{0DA7BF19-0083-4E40-889F-3B4EE4C2A506}"/>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EDA4B1BB-201F-404F-9E00-81645605ED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5E9EFCA-2BDC-4952-AB49-649D7B1978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B2711D2-BE29-4D44-BF09-6F49F1E820FA}" type="slidenum">
              <a:rPr lang="cs-CZ" altLang="cs-CZ" sz="1200"/>
              <a:pPr/>
              <a:t>35</a:t>
            </a:fld>
            <a:endParaRPr lang="cs-CZ" altLang="cs-CZ" sz="1200"/>
          </a:p>
        </p:txBody>
      </p:sp>
      <p:sp>
        <p:nvSpPr>
          <p:cNvPr id="71683" name="Rectangle 2">
            <a:extLst>
              <a:ext uri="{FF2B5EF4-FFF2-40B4-BE49-F238E27FC236}">
                <a16:creationId xmlns:a16="http://schemas.microsoft.com/office/drawing/2014/main" id="{44A0F744-C129-4A1D-8A1C-57BF9583870C}"/>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FE149DB8-E7CB-4BA9-9337-1E51C8F440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B47DEED-B086-4DE3-9A9A-5E2D3EE2DA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034E6CB0-1A09-4F79-A369-FA44B179324E}" type="slidenum">
              <a:rPr lang="cs-CZ" altLang="cs-CZ" sz="1200"/>
              <a:pPr/>
              <a:t>36</a:t>
            </a:fld>
            <a:endParaRPr lang="cs-CZ" altLang="cs-CZ" sz="1200"/>
          </a:p>
        </p:txBody>
      </p:sp>
      <p:sp>
        <p:nvSpPr>
          <p:cNvPr id="73731" name="Rectangle 2">
            <a:extLst>
              <a:ext uri="{FF2B5EF4-FFF2-40B4-BE49-F238E27FC236}">
                <a16:creationId xmlns:a16="http://schemas.microsoft.com/office/drawing/2014/main" id="{59DF5C6C-E87C-4C18-BA48-1CFBAC2DE2EA}"/>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C32435D8-33D4-41F9-BFFB-5F3F95858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3269EF4F-F492-45D9-AE9A-12B13510B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66ED6FC2-59F9-486B-B61B-74F0C75999AA}" type="slidenum">
              <a:rPr lang="cs-CZ" altLang="cs-CZ" sz="1200"/>
              <a:pPr/>
              <a:t>37</a:t>
            </a:fld>
            <a:endParaRPr lang="cs-CZ" altLang="cs-CZ" sz="1200"/>
          </a:p>
        </p:txBody>
      </p:sp>
      <p:sp>
        <p:nvSpPr>
          <p:cNvPr id="75779" name="Rectangle 2">
            <a:extLst>
              <a:ext uri="{FF2B5EF4-FFF2-40B4-BE49-F238E27FC236}">
                <a16:creationId xmlns:a16="http://schemas.microsoft.com/office/drawing/2014/main" id="{9F92DCB0-1189-4022-8B9D-3AAC9F56913C}"/>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AA6799B2-D1ED-48D4-9660-F542DF7E97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105C4A5B-6BCF-409B-BA2A-20CD032DBE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466F768-3E48-443B-826A-03C78E6BE7B1}" type="slidenum">
              <a:rPr lang="cs-CZ" altLang="cs-CZ" sz="1200"/>
              <a:pPr/>
              <a:t>38</a:t>
            </a:fld>
            <a:endParaRPr lang="cs-CZ" altLang="cs-CZ" sz="1200"/>
          </a:p>
        </p:txBody>
      </p:sp>
      <p:sp>
        <p:nvSpPr>
          <p:cNvPr id="77827" name="Rectangle 2">
            <a:extLst>
              <a:ext uri="{FF2B5EF4-FFF2-40B4-BE49-F238E27FC236}">
                <a16:creationId xmlns:a16="http://schemas.microsoft.com/office/drawing/2014/main" id="{88EA4813-1352-49B0-853C-DDDCDBFAD70E}"/>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62EF1ABA-B5C9-41D0-99C7-9E799670CA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71826EF-632E-4B58-B398-61B22DE71C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BBAFDCD4-48F2-4B87-AC71-8E78B884532D}" type="slidenum">
              <a:rPr lang="cs-CZ" altLang="cs-CZ" sz="1200"/>
              <a:pPr/>
              <a:t>39</a:t>
            </a:fld>
            <a:endParaRPr lang="cs-CZ" altLang="cs-CZ" sz="1200"/>
          </a:p>
        </p:txBody>
      </p:sp>
      <p:sp>
        <p:nvSpPr>
          <p:cNvPr id="79875" name="Rectangle 2">
            <a:extLst>
              <a:ext uri="{FF2B5EF4-FFF2-40B4-BE49-F238E27FC236}">
                <a16:creationId xmlns:a16="http://schemas.microsoft.com/office/drawing/2014/main" id="{0B3FE2F3-8903-496D-9357-4A4A84443A18}"/>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9DD89882-6668-4C38-A0A0-EA94D54C33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12F16CD-3025-4C1F-8829-E04D2B5916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B4FB3F1-1B48-496D-A91D-27D9885DC1F1}" type="slidenum">
              <a:rPr lang="cs-CZ" altLang="cs-CZ" sz="1200"/>
              <a:pPr/>
              <a:t>40</a:t>
            </a:fld>
            <a:endParaRPr lang="cs-CZ" altLang="cs-CZ" sz="1200"/>
          </a:p>
        </p:txBody>
      </p:sp>
      <p:sp>
        <p:nvSpPr>
          <p:cNvPr id="81923" name="Rectangle 2">
            <a:extLst>
              <a:ext uri="{FF2B5EF4-FFF2-40B4-BE49-F238E27FC236}">
                <a16:creationId xmlns:a16="http://schemas.microsoft.com/office/drawing/2014/main" id="{6113C038-C767-4AC5-9650-5524FE0DB198}"/>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617E9912-C7C8-4687-9C86-05D910620E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D5683A7-9ED3-4064-961E-0A5A81F949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2CD9E08-9D39-4B0E-AA96-F73A5389C273}" type="slidenum">
              <a:rPr lang="cs-CZ" altLang="cs-CZ" sz="1200"/>
              <a:pPr/>
              <a:t>5</a:t>
            </a:fld>
            <a:endParaRPr lang="cs-CZ" altLang="cs-CZ" sz="1200"/>
          </a:p>
        </p:txBody>
      </p:sp>
      <p:sp>
        <p:nvSpPr>
          <p:cNvPr id="12291" name="Rectangle 2">
            <a:extLst>
              <a:ext uri="{FF2B5EF4-FFF2-40B4-BE49-F238E27FC236}">
                <a16:creationId xmlns:a16="http://schemas.microsoft.com/office/drawing/2014/main" id="{DE31EDDA-6816-408C-A223-BA50D340A98C}"/>
              </a:ext>
            </a:extLst>
          </p:cNvPr>
          <p:cNvSpPr>
            <a:spLocks noGrp="1" noRot="1" noChangeAspect="1" noChangeArrowheads="1" noTextEdit="1"/>
          </p:cNvSpPr>
          <p:nvPr>
            <p:ph type="sldImg"/>
          </p:nvPr>
        </p:nvSpPr>
        <p:spPr>
          <a:xfrm>
            <a:off x="381000" y="685800"/>
            <a:ext cx="6096000" cy="3429000"/>
          </a:xfrm>
          <a:ln/>
        </p:spPr>
      </p:sp>
      <p:sp>
        <p:nvSpPr>
          <p:cNvPr id="12292" name="Rectangle 3">
            <a:extLst>
              <a:ext uri="{FF2B5EF4-FFF2-40B4-BE49-F238E27FC236}">
                <a16:creationId xmlns:a16="http://schemas.microsoft.com/office/drawing/2014/main" id="{4E1E0E69-26FA-4964-ABB7-0158A279CA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49CCDE4-B59A-49D6-A6B8-A76CCAF60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7F5B1A5C-E9FC-4CEA-BFD0-56859C9ED7AD}" type="slidenum">
              <a:rPr lang="cs-CZ" altLang="cs-CZ" sz="1200"/>
              <a:pPr/>
              <a:t>41</a:t>
            </a:fld>
            <a:endParaRPr lang="cs-CZ" altLang="cs-CZ" sz="1200"/>
          </a:p>
        </p:txBody>
      </p:sp>
      <p:sp>
        <p:nvSpPr>
          <p:cNvPr id="83971" name="Rectangle 2">
            <a:extLst>
              <a:ext uri="{FF2B5EF4-FFF2-40B4-BE49-F238E27FC236}">
                <a16:creationId xmlns:a16="http://schemas.microsoft.com/office/drawing/2014/main" id="{49A83FB8-B88F-41E6-B635-A5DF343660B4}"/>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45B3BB12-1818-4632-88A7-AF00FDBB32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F7F32222-CF73-4B14-962C-CC8621FC77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E101C645-E206-4669-B976-757B5914897C}" type="slidenum">
              <a:rPr lang="cs-CZ" altLang="cs-CZ" sz="1200"/>
              <a:pPr/>
              <a:t>42</a:t>
            </a:fld>
            <a:endParaRPr lang="cs-CZ" altLang="cs-CZ" sz="1200"/>
          </a:p>
        </p:txBody>
      </p:sp>
      <p:sp>
        <p:nvSpPr>
          <p:cNvPr id="86019" name="Rectangle 2">
            <a:extLst>
              <a:ext uri="{FF2B5EF4-FFF2-40B4-BE49-F238E27FC236}">
                <a16:creationId xmlns:a16="http://schemas.microsoft.com/office/drawing/2014/main" id="{98B65A6A-67EC-4AF5-83FE-9BB753CF309E}"/>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32261769-567C-46FE-9846-1506A98B40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91D0DC6B-E0D8-4E2C-B70E-108749F4B4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BE5D112E-4A23-46FB-AB36-8BC888F4EBA0}" type="slidenum">
              <a:rPr lang="cs-CZ" altLang="cs-CZ" sz="1200"/>
              <a:pPr/>
              <a:t>43</a:t>
            </a:fld>
            <a:endParaRPr lang="cs-CZ" altLang="cs-CZ" sz="1200"/>
          </a:p>
        </p:txBody>
      </p:sp>
      <p:sp>
        <p:nvSpPr>
          <p:cNvPr id="88067" name="Rectangle 2">
            <a:extLst>
              <a:ext uri="{FF2B5EF4-FFF2-40B4-BE49-F238E27FC236}">
                <a16:creationId xmlns:a16="http://schemas.microsoft.com/office/drawing/2014/main" id="{97374AF3-93EE-427A-9AE2-8076DFA46E70}"/>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E8325723-7C20-4069-AE31-B9D070FEFB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6AF3AD0-1100-402C-9CE5-5B07841B48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AA5AE4FC-D9A7-4681-9C5B-DF119C4C5572}" type="slidenum">
              <a:rPr lang="cs-CZ" altLang="cs-CZ" sz="1200"/>
              <a:pPr/>
              <a:t>44</a:t>
            </a:fld>
            <a:endParaRPr lang="cs-CZ" altLang="cs-CZ" sz="1200"/>
          </a:p>
        </p:txBody>
      </p:sp>
      <p:sp>
        <p:nvSpPr>
          <p:cNvPr id="90115" name="Rectangle 2">
            <a:extLst>
              <a:ext uri="{FF2B5EF4-FFF2-40B4-BE49-F238E27FC236}">
                <a16:creationId xmlns:a16="http://schemas.microsoft.com/office/drawing/2014/main" id="{91A9DBD8-FA27-471E-B529-F6D096B1D3A1}"/>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9E847F1D-E530-4453-A249-2B7CEF2AE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2559A618-0319-437D-8392-334108933C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3B8BBD2-017E-4937-9453-D16DE66C6B61}" type="slidenum">
              <a:rPr lang="cs-CZ" altLang="cs-CZ" sz="1200"/>
              <a:pPr/>
              <a:t>45</a:t>
            </a:fld>
            <a:endParaRPr lang="cs-CZ" altLang="cs-CZ" sz="1200"/>
          </a:p>
        </p:txBody>
      </p:sp>
      <p:sp>
        <p:nvSpPr>
          <p:cNvPr id="92163" name="Rectangle 2">
            <a:extLst>
              <a:ext uri="{FF2B5EF4-FFF2-40B4-BE49-F238E27FC236}">
                <a16:creationId xmlns:a16="http://schemas.microsoft.com/office/drawing/2014/main" id="{7F921240-722A-4C47-A233-C20452D8A4AE}"/>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E584757F-8047-40BE-B1C8-3AB63BBEF0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D9BC5FF-0FFC-4BCE-BF30-0E552950EB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B52DC68-4BB5-44AB-B6F0-1C787040A3C9}" type="slidenum">
              <a:rPr lang="cs-CZ" altLang="cs-CZ" sz="1200"/>
              <a:pPr/>
              <a:t>6</a:t>
            </a:fld>
            <a:endParaRPr lang="cs-CZ" altLang="cs-CZ" sz="1200"/>
          </a:p>
        </p:txBody>
      </p:sp>
      <p:sp>
        <p:nvSpPr>
          <p:cNvPr id="14339" name="Rectangle 2">
            <a:extLst>
              <a:ext uri="{FF2B5EF4-FFF2-40B4-BE49-F238E27FC236}">
                <a16:creationId xmlns:a16="http://schemas.microsoft.com/office/drawing/2014/main" id="{BBC76C21-0118-4089-BF43-82C5A9B87360}"/>
              </a:ext>
            </a:extLst>
          </p:cNvPr>
          <p:cNvSpPr>
            <a:spLocks noGrp="1" noRot="1" noChangeAspect="1" noChangeArrowheads="1" noTextEdit="1"/>
          </p:cNvSpPr>
          <p:nvPr>
            <p:ph type="sldImg"/>
          </p:nvPr>
        </p:nvSpPr>
        <p:spPr>
          <a:xfrm>
            <a:off x="381000" y="685800"/>
            <a:ext cx="6096000" cy="3429000"/>
          </a:xfrm>
          <a:ln/>
        </p:spPr>
      </p:sp>
      <p:sp>
        <p:nvSpPr>
          <p:cNvPr id="14340" name="Rectangle 3">
            <a:extLst>
              <a:ext uri="{FF2B5EF4-FFF2-40B4-BE49-F238E27FC236}">
                <a16:creationId xmlns:a16="http://schemas.microsoft.com/office/drawing/2014/main" id="{7B1C90A9-1FDB-4F34-8FE6-B176861BFB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6FE6BF7-F75C-495F-96C7-B18A91B3DE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155EBB5F-E50D-46E6-9890-C4C54F1E99D8}" type="slidenum">
              <a:rPr lang="cs-CZ" altLang="cs-CZ" sz="1200"/>
              <a:pPr/>
              <a:t>7</a:t>
            </a:fld>
            <a:endParaRPr lang="cs-CZ" altLang="cs-CZ" sz="1200"/>
          </a:p>
        </p:txBody>
      </p:sp>
      <p:sp>
        <p:nvSpPr>
          <p:cNvPr id="16387" name="Rectangle 2">
            <a:extLst>
              <a:ext uri="{FF2B5EF4-FFF2-40B4-BE49-F238E27FC236}">
                <a16:creationId xmlns:a16="http://schemas.microsoft.com/office/drawing/2014/main" id="{9490F868-C4D8-4C1F-B5B2-A99AA44D264A}"/>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AB5210E3-B148-4926-9556-F6A5722CD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7D37F5F-42F2-4C74-A66E-7C38F486E6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98477773-26CC-4310-AF3B-2A365A20E88C}" type="slidenum">
              <a:rPr lang="cs-CZ" altLang="cs-CZ" sz="1200"/>
              <a:pPr/>
              <a:t>8</a:t>
            </a:fld>
            <a:endParaRPr lang="cs-CZ" altLang="cs-CZ" sz="1200"/>
          </a:p>
        </p:txBody>
      </p:sp>
      <p:sp>
        <p:nvSpPr>
          <p:cNvPr id="20483" name="Rectangle 2">
            <a:extLst>
              <a:ext uri="{FF2B5EF4-FFF2-40B4-BE49-F238E27FC236}">
                <a16:creationId xmlns:a16="http://schemas.microsoft.com/office/drawing/2014/main" id="{F0707A04-CA3F-4E4D-9467-1E16A74EC153}"/>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D5A9A3F5-9380-4944-8326-7DEB67B964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B5E1BBD-5C4A-4F79-86BF-EB71D7E8ED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D7F31E25-3420-47D5-A50F-F5C4D671F8E6}" type="slidenum">
              <a:rPr lang="cs-CZ" altLang="cs-CZ" sz="1200"/>
              <a:pPr/>
              <a:t>9</a:t>
            </a:fld>
            <a:endParaRPr lang="cs-CZ" altLang="cs-CZ" sz="1200"/>
          </a:p>
        </p:txBody>
      </p:sp>
      <p:sp>
        <p:nvSpPr>
          <p:cNvPr id="22531" name="Rectangle 2">
            <a:extLst>
              <a:ext uri="{FF2B5EF4-FFF2-40B4-BE49-F238E27FC236}">
                <a16:creationId xmlns:a16="http://schemas.microsoft.com/office/drawing/2014/main" id="{6162DE86-3C6C-4852-9E58-D542A15388D3}"/>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8978EC9E-00E8-4082-AA3B-D6B69CEA39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A35DCF1-CA89-4E2F-A9A9-FEF9CBF62D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fld id="{4FE142F8-D056-4814-8901-77EE0082D88B}" type="slidenum">
              <a:rPr lang="cs-CZ" altLang="cs-CZ" sz="1200"/>
              <a:pPr/>
              <a:t>10</a:t>
            </a:fld>
            <a:endParaRPr lang="cs-CZ" altLang="cs-CZ" sz="1200"/>
          </a:p>
        </p:txBody>
      </p:sp>
      <p:sp>
        <p:nvSpPr>
          <p:cNvPr id="18435" name="Rectangle 2">
            <a:extLst>
              <a:ext uri="{FF2B5EF4-FFF2-40B4-BE49-F238E27FC236}">
                <a16:creationId xmlns:a16="http://schemas.microsoft.com/office/drawing/2014/main" id="{9224E18F-287E-4C99-A55D-068E0D9EB951}"/>
              </a:ext>
            </a:extLst>
          </p:cNvPr>
          <p:cNvSpPr>
            <a:spLocks noGrp="1" noRot="1" noChangeAspect="1" noChangeArrowheads="1" noTextEdit="1"/>
          </p:cNvSpPr>
          <p:nvPr>
            <p:ph type="sldImg"/>
          </p:nvPr>
        </p:nvSpPr>
        <p:spPr>
          <a:xfrm>
            <a:off x="381000" y="685800"/>
            <a:ext cx="6096000" cy="3429000"/>
          </a:xfrm>
          <a:ln/>
        </p:spPr>
      </p:sp>
      <p:sp>
        <p:nvSpPr>
          <p:cNvPr id="18436" name="Rectangle 3">
            <a:extLst>
              <a:ext uri="{FF2B5EF4-FFF2-40B4-BE49-F238E27FC236}">
                <a16:creationId xmlns:a16="http://schemas.microsoft.com/office/drawing/2014/main" id="{F3350D74-0F74-4FDC-A3E1-A691158EB1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4">
            <a:extLst>
              <a:ext uri="{FF2B5EF4-FFF2-40B4-BE49-F238E27FC236}">
                <a16:creationId xmlns:a16="http://schemas.microsoft.com/office/drawing/2014/main" id="{DC45570C-6B16-411D-80C9-5D332046EFC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45">
            <a:extLst>
              <a:ext uri="{FF2B5EF4-FFF2-40B4-BE49-F238E27FC236}">
                <a16:creationId xmlns:a16="http://schemas.microsoft.com/office/drawing/2014/main" id="{642F73FB-E32B-4814-8EA9-AD388BF8DFBE}"/>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7" name="Rectangle 46">
            <a:extLst>
              <a:ext uri="{FF2B5EF4-FFF2-40B4-BE49-F238E27FC236}">
                <a16:creationId xmlns:a16="http://schemas.microsoft.com/office/drawing/2014/main" id="{6E76ED83-07C2-41C2-96FB-E7DBF2E12FEB}"/>
              </a:ext>
            </a:extLst>
          </p:cNvPr>
          <p:cNvSpPr>
            <a:spLocks noGrp="1" noChangeArrowheads="1"/>
          </p:cNvSpPr>
          <p:nvPr>
            <p:ph type="sldNum" sz="quarter" idx="12"/>
          </p:nvPr>
        </p:nvSpPr>
        <p:spPr>
          <a:ln/>
        </p:spPr>
        <p:txBody>
          <a:bodyPr/>
          <a:lstStyle>
            <a:lvl1pPr>
              <a:defRPr/>
            </a:lvl1pPr>
          </a:lstStyle>
          <a:p>
            <a:fld id="{37070CD0-4AF8-46FB-88C4-4AF763538C19}" type="slidenum">
              <a:rPr lang="cs-CZ" altLang="cs-CZ"/>
              <a:pPr/>
              <a:t>‹#›</a:t>
            </a:fld>
            <a:endParaRPr lang="cs-CZ" altLang="cs-CZ"/>
          </a:p>
        </p:txBody>
      </p:sp>
    </p:spTree>
    <p:extLst>
      <p:ext uri="{BB962C8B-B14F-4D97-AF65-F5344CB8AC3E}">
        <p14:creationId xmlns:p14="http://schemas.microsoft.com/office/powerpoint/2010/main" val="2785907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4">
            <a:extLst>
              <a:ext uri="{FF2B5EF4-FFF2-40B4-BE49-F238E27FC236}">
                <a16:creationId xmlns:a16="http://schemas.microsoft.com/office/drawing/2014/main" id="{BFF8F5E1-ADA5-43FE-918A-D2F4AAB5DCF2}"/>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45">
            <a:extLst>
              <a:ext uri="{FF2B5EF4-FFF2-40B4-BE49-F238E27FC236}">
                <a16:creationId xmlns:a16="http://schemas.microsoft.com/office/drawing/2014/main" id="{809A49AC-C2B8-48F3-A4EF-C5586D7CDB68}"/>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6" name="Rectangle 46">
            <a:extLst>
              <a:ext uri="{FF2B5EF4-FFF2-40B4-BE49-F238E27FC236}">
                <a16:creationId xmlns:a16="http://schemas.microsoft.com/office/drawing/2014/main" id="{2EA3F4BA-E442-4378-819C-370628E58AA7}"/>
              </a:ext>
            </a:extLst>
          </p:cNvPr>
          <p:cNvSpPr>
            <a:spLocks noGrp="1" noChangeArrowheads="1"/>
          </p:cNvSpPr>
          <p:nvPr>
            <p:ph type="sldNum" sz="quarter" idx="12"/>
          </p:nvPr>
        </p:nvSpPr>
        <p:spPr>
          <a:ln/>
        </p:spPr>
        <p:txBody>
          <a:bodyPr/>
          <a:lstStyle>
            <a:lvl1pPr>
              <a:defRPr/>
            </a:lvl1pPr>
          </a:lstStyle>
          <a:p>
            <a:fld id="{8B0C5BE8-3ADD-48CB-9540-1387AB0D88DF}" type="slidenum">
              <a:rPr lang="cs-CZ" altLang="cs-CZ"/>
              <a:pPr/>
              <a:t>‹#›</a:t>
            </a:fld>
            <a:endParaRPr lang="cs-CZ" altLang="cs-CZ"/>
          </a:p>
        </p:txBody>
      </p:sp>
    </p:spTree>
    <p:extLst>
      <p:ext uri="{BB962C8B-B14F-4D97-AF65-F5344CB8AC3E}">
        <p14:creationId xmlns:p14="http://schemas.microsoft.com/office/powerpoint/2010/main" val="10221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3"/>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4">
            <a:extLst>
              <a:ext uri="{FF2B5EF4-FFF2-40B4-BE49-F238E27FC236}">
                <a16:creationId xmlns:a16="http://schemas.microsoft.com/office/drawing/2014/main" id="{892EF311-B4D3-4B98-8B6F-19D867187B7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45">
            <a:extLst>
              <a:ext uri="{FF2B5EF4-FFF2-40B4-BE49-F238E27FC236}">
                <a16:creationId xmlns:a16="http://schemas.microsoft.com/office/drawing/2014/main" id="{20119385-1686-4544-9E16-038FB7EDB063}"/>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7" name="Rectangle 46">
            <a:extLst>
              <a:ext uri="{FF2B5EF4-FFF2-40B4-BE49-F238E27FC236}">
                <a16:creationId xmlns:a16="http://schemas.microsoft.com/office/drawing/2014/main" id="{5C1096DE-7B41-4C64-8005-7C27025E1DAF}"/>
              </a:ext>
            </a:extLst>
          </p:cNvPr>
          <p:cNvSpPr>
            <a:spLocks noGrp="1" noChangeArrowheads="1"/>
          </p:cNvSpPr>
          <p:nvPr>
            <p:ph type="sldNum" sz="quarter" idx="12"/>
          </p:nvPr>
        </p:nvSpPr>
        <p:spPr>
          <a:ln/>
        </p:spPr>
        <p:txBody>
          <a:bodyPr/>
          <a:lstStyle>
            <a:lvl1pPr>
              <a:defRPr/>
            </a:lvl1pPr>
          </a:lstStyle>
          <a:p>
            <a:fld id="{04F288DA-94EE-40DF-BBBC-AAE024772CBD}" type="slidenum">
              <a:rPr lang="cs-CZ" altLang="cs-CZ"/>
              <a:pPr/>
              <a:t>‹#›</a:t>
            </a:fld>
            <a:endParaRPr lang="cs-CZ" altLang="cs-CZ"/>
          </a:p>
        </p:txBody>
      </p:sp>
    </p:spTree>
    <p:extLst>
      <p:ext uri="{BB962C8B-B14F-4D97-AF65-F5344CB8AC3E}">
        <p14:creationId xmlns:p14="http://schemas.microsoft.com/office/powerpoint/2010/main" val="2139490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7813"/>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3072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6197600" y="1600201"/>
            <a:ext cx="5384800" cy="4530725"/>
          </a:xfrm>
        </p:spPr>
        <p:txBody>
          <a:bodyPr/>
          <a:lstStyle/>
          <a:p>
            <a:pPr lvl="0"/>
            <a:endParaRPr lang="cs-CZ" noProof="0"/>
          </a:p>
        </p:txBody>
      </p:sp>
      <p:sp>
        <p:nvSpPr>
          <p:cNvPr id="5" name="Rectangle 44">
            <a:extLst>
              <a:ext uri="{FF2B5EF4-FFF2-40B4-BE49-F238E27FC236}">
                <a16:creationId xmlns:a16="http://schemas.microsoft.com/office/drawing/2014/main" id="{490EC91D-0069-4894-84F5-E143FA0E8E5F}"/>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45">
            <a:extLst>
              <a:ext uri="{FF2B5EF4-FFF2-40B4-BE49-F238E27FC236}">
                <a16:creationId xmlns:a16="http://schemas.microsoft.com/office/drawing/2014/main" id="{D990DE88-68AE-43B1-894F-6964817B98CE}"/>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7" name="Rectangle 46">
            <a:extLst>
              <a:ext uri="{FF2B5EF4-FFF2-40B4-BE49-F238E27FC236}">
                <a16:creationId xmlns:a16="http://schemas.microsoft.com/office/drawing/2014/main" id="{C4DADAB4-3051-4D17-8EC6-A8F54EC8E582}"/>
              </a:ext>
            </a:extLst>
          </p:cNvPr>
          <p:cNvSpPr>
            <a:spLocks noGrp="1" noChangeArrowheads="1"/>
          </p:cNvSpPr>
          <p:nvPr>
            <p:ph type="sldNum" sz="quarter" idx="12"/>
          </p:nvPr>
        </p:nvSpPr>
        <p:spPr>
          <a:ln/>
        </p:spPr>
        <p:txBody>
          <a:bodyPr/>
          <a:lstStyle>
            <a:lvl1pPr>
              <a:defRPr/>
            </a:lvl1pPr>
          </a:lstStyle>
          <a:p>
            <a:fld id="{ACE72171-878A-417B-924E-D48C1AE948E8}" type="slidenum">
              <a:rPr lang="cs-CZ" altLang="cs-CZ"/>
              <a:pPr/>
              <a:t>‹#›</a:t>
            </a:fld>
            <a:endParaRPr lang="cs-CZ" altLang="cs-CZ"/>
          </a:p>
        </p:txBody>
      </p:sp>
    </p:spTree>
    <p:extLst>
      <p:ext uri="{BB962C8B-B14F-4D97-AF65-F5344CB8AC3E}">
        <p14:creationId xmlns:p14="http://schemas.microsoft.com/office/powerpoint/2010/main" val="735520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9D0031E2-03AE-49EC-BD30-EC7D1C35B9C3}"/>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45">
            <a:extLst>
              <a:ext uri="{FF2B5EF4-FFF2-40B4-BE49-F238E27FC236}">
                <a16:creationId xmlns:a16="http://schemas.microsoft.com/office/drawing/2014/main" id="{3BE0E258-CBF2-46EF-AF0F-428389F225DA}"/>
              </a:ext>
            </a:extLst>
          </p:cNvPr>
          <p:cNvSpPr>
            <a:spLocks noGrp="1" noChangeArrowheads="1"/>
          </p:cNvSpPr>
          <p:nvPr>
            <p:ph type="ftr" sz="quarter" idx="11"/>
          </p:nvPr>
        </p:nvSpPr>
        <p:spPr>
          <a:ln/>
        </p:spPr>
        <p:txBody>
          <a:bodyPr/>
          <a:lstStyle>
            <a:lvl1pPr>
              <a:defRPr/>
            </a:lvl1pPr>
          </a:lstStyle>
          <a:p>
            <a:pPr>
              <a:defRPr/>
            </a:pPr>
            <a:r>
              <a:rPr lang="cs-CZ"/>
              <a:t>Přednášky z lékařské biofyziky</a:t>
            </a:r>
          </a:p>
        </p:txBody>
      </p:sp>
      <p:sp>
        <p:nvSpPr>
          <p:cNvPr id="4" name="Rectangle 46">
            <a:extLst>
              <a:ext uri="{FF2B5EF4-FFF2-40B4-BE49-F238E27FC236}">
                <a16:creationId xmlns:a16="http://schemas.microsoft.com/office/drawing/2014/main" id="{49A61916-FDC2-41F3-9FA6-9287FE59E81D}"/>
              </a:ext>
            </a:extLst>
          </p:cNvPr>
          <p:cNvSpPr>
            <a:spLocks noGrp="1" noChangeArrowheads="1"/>
          </p:cNvSpPr>
          <p:nvPr>
            <p:ph type="sldNum" sz="quarter" idx="12"/>
          </p:nvPr>
        </p:nvSpPr>
        <p:spPr>
          <a:ln/>
        </p:spPr>
        <p:txBody>
          <a:bodyPr/>
          <a:lstStyle>
            <a:lvl1pPr>
              <a:defRPr/>
            </a:lvl1pPr>
          </a:lstStyle>
          <a:p>
            <a:fld id="{2F464CB8-6039-48FC-82CD-403544CDF537}" type="slidenum">
              <a:rPr lang="cs-CZ" altLang="cs-CZ"/>
              <a:pPr/>
              <a:t>‹#›</a:t>
            </a:fld>
            <a:endParaRPr lang="cs-CZ" altLang="cs-CZ"/>
          </a:p>
        </p:txBody>
      </p:sp>
    </p:spTree>
    <p:extLst>
      <p:ext uri="{BB962C8B-B14F-4D97-AF65-F5344CB8AC3E}">
        <p14:creationId xmlns:p14="http://schemas.microsoft.com/office/powerpoint/2010/main" val="153822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8.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http://static.howstuffworks.com/gif/vision4.gif" TargetMode="External"/><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http://static.howstuffworks.com/gif/vision5.gif"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media/image30.gif"/><Relationship Id="rId5" Type="http://schemas.openxmlformats.org/officeDocument/2006/relationships/image" Target="../media/image7.gif"/><Relationship Id="rId4" Type="http://schemas.openxmlformats.org/officeDocument/2006/relationships/image" Target="../media/image29.gif"/></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image" Target="../media/image33.jpe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4.png"/><Relationship Id="rId7"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36.png"/><Relationship Id="rId10" Type="http://schemas.openxmlformats.org/officeDocument/2006/relationships/image" Target="http://static.howstuffworks.com/gif/vision6.gif" TargetMode="External"/><Relationship Id="rId4" Type="http://schemas.openxmlformats.org/officeDocument/2006/relationships/image" Target="../media/image35.png"/><Relationship Id="rId9"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openxmlformats.org/officeDocument/2006/relationships/image" Target="../media/image4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sz="1200" dirty="0">
                <a:solidFill>
                  <a:srgbClr val="0000DC"/>
                </a:solidFill>
                <a:effectLst>
                  <a:outerShdw blurRad="38100" dist="38100" dir="2700000" algn="tl">
                    <a:srgbClr val="C0C0C0"/>
                  </a:outerShdw>
                </a:effectLst>
              </a:rPr>
              <a:t>Masarykova universita v Brně, Biofyzikální ústav</a:t>
            </a:r>
            <a:endParaRPr lang="en-GB" noProof="0" dirty="0">
              <a:solidFill>
                <a:srgbClr val="0000DC"/>
              </a:solidFill>
            </a:endParaRP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sz="4400" dirty="0">
                <a:solidFill>
                  <a:srgbClr val="0000DC"/>
                </a:solidFill>
                <a:effectLst>
                  <a:outerShdw blurRad="38100" dist="38100" dir="2700000" algn="tl">
                    <a:srgbClr val="C0C0C0"/>
                  </a:outerShdw>
                </a:effectLst>
              </a:rPr>
              <a:t>Přednášky z lékařské </a:t>
            </a:r>
            <a:br>
              <a:rPr lang="cs-CZ" sz="4400" dirty="0">
                <a:solidFill>
                  <a:srgbClr val="0000DC"/>
                </a:solidFill>
                <a:effectLst>
                  <a:outerShdw blurRad="38100" dist="38100" dir="2700000" algn="tl">
                    <a:srgbClr val="C0C0C0"/>
                  </a:outerShdw>
                </a:effectLst>
              </a:rPr>
            </a:br>
            <a:r>
              <a:rPr lang="cs-CZ" sz="4400" dirty="0">
                <a:solidFill>
                  <a:srgbClr val="0000DC"/>
                </a:solidFill>
                <a:effectLst>
                  <a:outerShdw blurRad="38100" dist="38100" dir="2700000" algn="tl">
                    <a:srgbClr val="C0C0C0"/>
                  </a:outerShdw>
                </a:effectLst>
              </a:rPr>
              <a:t>biofyziky</a:t>
            </a:r>
            <a:endParaRPr lang="en-GB" dirty="0">
              <a:solidFill>
                <a:srgbClr val="0000DC"/>
              </a:solidFill>
            </a:endParaRPr>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26940" y="4513653"/>
            <a:ext cx="11361600" cy="698497"/>
          </a:xfrm>
        </p:spPr>
        <p:txBody>
          <a:bodyPr/>
          <a:lstStyle/>
          <a:p>
            <a:r>
              <a:rPr lang="cs-CZ" altLang="cs-CZ" sz="2400" b="1" dirty="0">
                <a:solidFill>
                  <a:schemeClr val="bg2"/>
                </a:solidFill>
              </a:rPr>
              <a:t> </a:t>
            </a:r>
            <a:r>
              <a:rPr lang="cs-CZ" altLang="cs-CZ" sz="2400" b="1" dirty="0">
                <a:solidFill>
                  <a:srgbClr val="0000DC"/>
                </a:solidFill>
              </a:rPr>
              <a:t>Biofyzika vnímání světelných podnětů</a:t>
            </a:r>
            <a:endParaRPr lang="en-GB" dirty="0">
              <a:solidFill>
                <a:srgbClr val="0000DC"/>
              </a:solidFill>
            </a:endParaRPr>
          </a:p>
        </p:txBody>
      </p:sp>
      <p:pic>
        <p:nvPicPr>
          <p:cNvPr id="6" name="Picture 12" descr="cutouteye">
            <a:extLst>
              <a:ext uri="{FF2B5EF4-FFF2-40B4-BE49-F238E27FC236}">
                <a16:creationId xmlns:a16="http://schemas.microsoft.com/office/drawing/2014/main" id="{258E578B-D449-4121-B889-156C43BD70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85046" y="1106948"/>
            <a:ext cx="3556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descr="oi017">
            <a:extLst>
              <a:ext uri="{FF2B5EF4-FFF2-40B4-BE49-F238E27FC236}">
                <a16:creationId xmlns:a16="http://schemas.microsoft.com/office/drawing/2014/main" id="{95417B2F-C9A2-4E18-8623-F69FBC84A90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a:xfrm>
            <a:off x="8358102" y="3998741"/>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6F6144D-EB54-44C0-A98E-A2078DD7A266}"/>
              </a:ext>
            </a:extLst>
          </p:cNvPr>
          <p:cNvSpPr>
            <a:spLocks noGrp="1" noChangeArrowheads="1"/>
          </p:cNvSpPr>
          <p:nvPr>
            <p:ph type="title"/>
          </p:nvPr>
        </p:nvSpPr>
        <p:spPr>
          <a:xfrm>
            <a:off x="719400" y="743813"/>
            <a:ext cx="10753200" cy="451576"/>
          </a:xfrm>
        </p:spPr>
        <p:txBody>
          <a:bodyPr/>
          <a:lstStyle/>
          <a:p>
            <a:pPr eaLnBrk="1" hangingPunct="1"/>
            <a:r>
              <a:rPr lang="cs-CZ" altLang="cs-CZ" dirty="0">
                <a:solidFill>
                  <a:srgbClr val="0000DC"/>
                </a:solidFill>
                <a:effectLst/>
              </a:rPr>
              <a:t>Rovnice „brusičů čoček“</a:t>
            </a:r>
            <a:endParaRPr lang="en-GB" altLang="cs-CZ" dirty="0">
              <a:solidFill>
                <a:srgbClr val="0000DC"/>
              </a:solidFill>
              <a:effectLst/>
            </a:endParaRPr>
          </a:p>
        </p:txBody>
      </p:sp>
      <p:sp>
        <p:nvSpPr>
          <p:cNvPr id="17411" name="Rectangle 3">
            <a:extLst>
              <a:ext uri="{FF2B5EF4-FFF2-40B4-BE49-F238E27FC236}">
                <a16:creationId xmlns:a16="http://schemas.microsoft.com/office/drawing/2014/main" id="{F1205FB9-A441-40CC-8802-F65A174BB021}"/>
              </a:ext>
            </a:extLst>
          </p:cNvPr>
          <p:cNvSpPr>
            <a:spLocks noGrp="1" noChangeArrowheads="1"/>
          </p:cNvSpPr>
          <p:nvPr>
            <p:ph type="body" idx="1"/>
          </p:nvPr>
        </p:nvSpPr>
        <p:spPr>
          <a:xfrm>
            <a:off x="3945117" y="3439189"/>
            <a:ext cx="6408738" cy="2447925"/>
          </a:xfrm>
        </p:spPr>
        <p:txBody>
          <a:bodyPr/>
          <a:lstStyle/>
          <a:p>
            <a:pPr eaLnBrk="1" hangingPunct="1">
              <a:buFont typeface="Wingdings" panose="05000000000000000000" pitchFamily="2" charset="2"/>
              <a:buNone/>
            </a:pPr>
            <a:r>
              <a:rPr lang="en-GB" altLang="cs-CZ" i="1" dirty="0">
                <a:effectLst/>
              </a:rPr>
              <a:t>f</a:t>
            </a:r>
            <a:r>
              <a:rPr lang="cs-CZ" altLang="cs-CZ" i="1" dirty="0">
                <a:effectLst/>
              </a:rPr>
              <a:t> </a:t>
            </a:r>
            <a:r>
              <a:rPr lang="en-GB" altLang="cs-CZ" dirty="0">
                <a:effectLst/>
              </a:rPr>
              <a:t>– </a:t>
            </a:r>
            <a:r>
              <a:rPr lang="cs-CZ" altLang="cs-CZ" dirty="0">
                <a:effectLst/>
              </a:rPr>
              <a:t>ohnisková vzdálenost</a:t>
            </a:r>
            <a:r>
              <a:rPr lang="en-GB" altLang="cs-CZ" dirty="0">
                <a:effectLst/>
              </a:rPr>
              <a:t> [m]</a:t>
            </a:r>
          </a:p>
          <a:p>
            <a:pPr eaLnBrk="1" hangingPunct="1">
              <a:buFont typeface="Wingdings" panose="05000000000000000000" pitchFamily="2" charset="2"/>
              <a:buNone/>
            </a:pPr>
            <a:r>
              <a:rPr lang="en-GB" altLang="cs-CZ" i="1" dirty="0">
                <a:effectLst/>
              </a:rPr>
              <a:t>n</a:t>
            </a:r>
            <a:r>
              <a:rPr lang="en-GB" altLang="cs-CZ" i="1" baseline="-25000" dirty="0">
                <a:effectLst/>
              </a:rPr>
              <a:t>2</a:t>
            </a:r>
            <a:r>
              <a:rPr lang="cs-CZ" altLang="cs-CZ" baseline="-25000" dirty="0">
                <a:effectLst/>
              </a:rPr>
              <a:t> </a:t>
            </a:r>
            <a:r>
              <a:rPr lang="en-GB" altLang="cs-CZ" dirty="0">
                <a:effectLst/>
              </a:rPr>
              <a:t>– </a:t>
            </a:r>
            <a:r>
              <a:rPr lang="cs-CZ" altLang="cs-CZ" dirty="0">
                <a:effectLst/>
              </a:rPr>
              <a:t>index lomu čočky</a:t>
            </a:r>
            <a:endParaRPr lang="en-GB" altLang="cs-CZ" dirty="0">
              <a:effectLst/>
            </a:endParaRPr>
          </a:p>
          <a:p>
            <a:pPr eaLnBrk="1" hangingPunct="1">
              <a:buFont typeface="Wingdings" panose="05000000000000000000" pitchFamily="2" charset="2"/>
              <a:buNone/>
            </a:pPr>
            <a:r>
              <a:rPr lang="en-GB" altLang="cs-CZ" i="1" dirty="0">
                <a:effectLst/>
              </a:rPr>
              <a:t>n</a:t>
            </a:r>
            <a:r>
              <a:rPr lang="cs-CZ" altLang="cs-CZ" i="1" baseline="-25000" dirty="0">
                <a:effectLst/>
              </a:rPr>
              <a:t>1</a:t>
            </a:r>
            <a:r>
              <a:rPr lang="cs-CZ" altLang="cs-CZ" baseline="-25000" dirty="0">
                <a:effectLst/>
              </a:rPr>
              <a:t> </a:t>
            </a:r>
            <a:r>
              <a:rPr lang="en-GB" altLang="cs-CZ" dirty="0">
                <a:effectLst/>
              </a:rPr>
              <a:t>– </a:t>
            </a:r>
            <a:r>
              <a:rPr lang="cs-CZ" altLang="cs-CZ" dirty="0">
                <a:effectLst/>
              </a:rPr>
              <a:t>index lomu okolního prostředí</a:t>
            </a:r>
            <a:endParaRPr lang="en-GB" altLang="cs-CZ" dirty="0">
              <a:effectLst/>
            </a:endParaRPr>
          </a:p>
          <a:p>
            <a:pPr eaLnBrk="1" hangingPunct="1">
              <a:buFont typeface="Wingdings" panose="05000000000000000000" pitchFamily="2" charset="2"/>
              <a:buNone/>
            </a:pPr>
            <a:r>
              <a:rPr lang="en-GB" altLang="cs-CZ" i="1" dirty="0">
                <a:effectLst/>
              </a:rPr>
              <a:t>r</a:t>
            </a:r>
            <a:r>
              <a:rPr lang="cs-CZ" altLang="cs-CZ" i="1" baseline="-25000" dirty="0">
                <a:effectLst/>
              </a:rPr>
              <a:t>1</a:t>
            </a:r>
            <a:r>
              <a:rPr lang="cs-CZ" altLang="cs-CZ" dirty="0">
                <a:effectLst/>
              </a:rPr>
              <a:t>,</a:t>
            </a:r>
            <a:r>
              <a:rPr lang="en-GB" altLang="cs-CZ" dirty="0">
                <a:effectLst/>
              </a:rPr>
              <a:t> </a:t>
            </a:r>
            <a:r>
              <a:rPr lang="en-GB" altLang="cs-CZ" i="1" dirty="0">
                <a:effectLst/>
              </a:rPr>
              <a:t>r</a:t>
            </a:r>
            <a:r>
              <a:rPr lang="en-GB" altLang="cs-CZ" i="1" baseline="-25000" dirty="0">
                <a:effectLst/>
              </a:rPr>
              <a:t>2</a:t>
            </a:r>
            <a:r>
              <a:rPr lang="cs-CZ" altLang="cs-CZ" baseline="-25000" dirty="0">
                <a:effectLst/>
              </a:rPr>
              <a:t> </a:t>
            </a:r>
            <a:r>
              <a:rPr lang="en-GB" altLang="cs-CZ" dirty="0">
                <a:effectLst/>
              </a:rPr>
              <a:t>– </a:t>
            </a:r>
            <a:r>
              <a:rPr lang="cs-CZ" altLang="cs-CZ" dirty="0">
                <a:effectLst/>
              </a:rPr>
              <a:t>poloměry křivosti čočky</a:t>
            </a:r>
            <a:endParaRPr lang="en-GB" altLang="cs-CZ" dirty="0">
              <a:effectLst/>
            </a:endParaRPr>
          </a:p>
        </p:txBody>
      </p:sp>
      <p:graphicFrame>
        <p:nvGraphicFramePr>
          <p:cNvPr id="17412" name="Object 4">
            <a:extLst>
              <a:ext uri="{FF2B5EF4-FFF2-40B4-BE49-F238E27FC236}">
                <a16:creationId xmlns:a16="http://schemas.microsoft.com/office/drawing/2014/main" id="{214B0DEC-2CB6-4795-94C8-FEEDE0759511}"/>
              </a:ext>
            </a:extLst>
          </p:cNvPr>
          <p:cNvGraphicFramePr>
            <a:graphicFrameLocks noChangeAspect="1"/>
          </p:cNvGraphicFramePr>
          <p:nvPr/>
        </p:nvGraphicFramePr>
        <p:xfrm>
          <a:off x="4079875" y="1628776"/>
          <a:ext cx="4191000" cy="1223963"/>
        </p:xfrm>
        <a:graphic>
          <a:graphicData uri="http://schemas.openxmlformats.org/presentationml/2006/ole">
            <mc:AlternateContent xmlns:mc="http://schemas.openxmlformats.org/markup-compatibility/2006">
              <mc:Choice xmlns:v="urn:schemas-microsoft-com:vml" Requires="v">
                <p:oleObj name="Rastrový obrázek" r:id="rId3" imgW="3315163" imgH="1057423" progId="Paint.Picture">
                  <p:embed/>
                </p:oleObj>
              </mc:Choice>
              <mc:Fallback>
                <p:oleObj name="Rastrový obrázek" r:id="rId3" imgW="3315163" imgH="1057423" progId="Paint.Picture">
                  <p:embed/>
                  <p:pic>
                    <p:nvPicPr>
                      <p:cNvPr id="17412" name="Object 4">
                        <a:extLst>
                          <a:ext uri="{FF2B5EF4-FFF2-40B4-BE49-F238E27FC236}">
                            <a16:creationId xmlns:a16="http://schemas.microsoft.com/office/drawing/2014/main" id="{214B0DEC-2CB6-4795-94C8-FEEDE0759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628776"/>
                        <a:ext cx="419100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5909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a:extLst>
              <a:ext uri="{FF2B5EF4-FFF2-40B4-BE49-F238E27FC236}">
                <a16:creationId xmlns:a16="http://schemas.microsoft.com/office/drawing/2014/main" id="{1678B64D-B50F-48D4-8F26-CF3BC7FF603D}"/>
              </a:ext>
            </a:extLst>
          </p:cNvPr>
          <p:cNvSpPr>
            <a:spLocks noGrp="1" noChangeArrowheads="1"/>
          </p:cNvSpPr>
          <p:nvPr>
            <p:ph type="title"/>
          </p:nvPr>
        </p:nvSpPr>
        <p:spPr>
          <a:xfrm>
            <a:off x="1992313" y="1268414"/>
            <a:ext cx="8229600" cy="1944687"/>
          </a:xfrm>
        </p:spPr>
        <p:txBody>
          <a:bodyPr/>
          <a:lstStyle/>
          <a:p>
            <a:pPr algn="l" eaLnBrk="1" hangingPunct="1">
              <a:defRPr/>
            </a:pPr>
            <a:r>
              <a:rPr lang="cs-CZ" sz="2400" dirty="0">
                <a:solidFill>
                  <a:schemeClr val="tx1"/>
                </a:solidFill>
                <a:effectLst/>
              </a:rPr>
              <a:t>Lidské oko je citlivé na světlo od vlnové délky zhruba</a:t>
            </a:r>
            <a:r>
              <a:rPr lang="en-GB" sz="2400" dirty="0">
                <a:solidFill>
                  <a:schemeClr val="tx1"/>
                </a:solidFill>
                <a:effectLst/>
              </a:rPr>
              <a:t> 380 nm (</a:t>
            </a:r>
            <a:r>
              <a:rPr lang="cs-CZ" sz="2400" dirty="0">
                <a:solidFill>
                  <a:schemeClr val="tx1"/>
                </a:solidFill>
                <a:effectLst/>
              </a:rPr>
              <a:t>fialové</a:t>
            </a:r>
            <a:r>
              <a:rPr lang="en-GB" sz="2400" dirty="0">
                <a:solidFill>
                  <a:schemeClr val="tx1"/>
                </a:solidFill>
                <a:effectLst/>
              </a:rPr>
              <a:t>) </a:t>
            </a:r>
            <a:r>
              <a:rPr lang="cs-CZ" sz="2400" dirty="0">
                <a:solidFill>
                  <a:schemeClr val="tx1"/>
                </a:solidFill>
                <a:effectLst/>
              </a:rPr>
              <a:t>do asi </a:t>
            </a:r>
            <a:r>
              <a:rPr lang="en-GB" sz="2400" dirty="0">
                <a:solidFill>
                  <a:schemeClr val="tx1"/>
                </a:solidFill>
                <a:effectLst/>
              </a:rPr>
              <a:t>7</a:t>
            </a:r>
            <a:r>
              <a:rPr lang="cs-CZ" sz="2400" dirty="0">
                <a:solidFill>
                  <a:schemeClr val="tx1"/>
                </a:solidFill>
                <a:effectLst/>
              </a:rPr>
              <a:t>6</a:t>
            </a:r>
            <a:r>
              <a:rPr lang="en-GB" sz="2400" dirty="0">
                <a:solidFill>
                  <a:schemeClr val="tx1"/>
                </a:solidFill>
                <a:effectLst/>
              </a:rPr>
              <a:t>0 nm (</a:t>
            </a:r>
            <a:r>
              <a:rPr lang="cs-CZ" sz="2400" dirty="0">
                <a:solidFill>
                  <a:schemeClr val="tx1"/>
                </a:solidFill>
                <a:effectLst/>
              </a:rPr>
              <a:t>červené</a:t>
            </a:r>
            <a:r>
              <a:rPr lang="en-GB" sz="2400" dirty="0">
                <a:solidFill>
                  <a:schemeClr val="tx1"/>
                </a:solidFill>
                <a:effectLst/>
              </a:rPr>
              <a:t>). </a:t>
            </a:r>
            <a:r>
              <a:rPr lang="cs-CZ" sz="2400" b="0" dirty="0">
                <a:solidFill>
                  <a:schemeClr val="tx1"/>
                </a:solidFill>
                <a:effectLst/>
              </a:rPr>
              <a:t>Náš zrakový analyzátor vnímá tento rozsah vlnových délek jako spojité duhové spektrum</a:t>
            </a:r>
            <a:r>
              <a:rPr lang="en-GB" sz="2400" b="0" dirty="0">
                <a:solidFill>
                  <a:schemeClr val="tx1"/>
                </a:solidFill>
                <a:effectLst/>
              </a:rPr>
              <a:t>. </a:t>
            </a:r>
            <a:r>
              <a:rPr lang="cs-CZ" sz="2400" dirty="0">
                <a:solidFill>
                  <a:schemeClr val="tx1"/>
                </a:solidFill>
                <a:effectLst/>
              </a:rPr>
              <a:t>Nazýváme je </a:t>
            </a:r>
            <a:r>
              <a:rPr lang="en-GB" sz="2400" b="1" dirty="0">
                <a:solidFill>
                  <a:schemeClr val="tx1"/>
                </a:solidFill>
                <a:effectLst/>
              </a:rPr>
              <a:t>vi</a:t>
            </a:r>
            <a:r>
              <a:rPr lang="cs-CZ" sz="2400" b="1" dirty="0" err="1">
                <a:solidFill>
                  <a:schemeClr val="tx1"/>
                </a:solidFill>
                <a:effectLst/>
              </a:rPr>
              <a:t>ditelné</a:t>
            </a:r>
            <a:r>
              <a:rPr lang="cs-CZ" sz="2400" b="1" dirty="0">
                <a:solidFill>
                  <a:schemeClr val="tx1"/>
                </a:solidFill>
                <a:effectLst/>
              </a:rPr>
              <a:t> spektrum</a:t>
            </a:r>
            <a:r>
              <a:rPr lang="en-GB" sz="2400" dirty="0">
                <a:solidFill>
                  <a:schemeClr val="tx1"/>
                </a:solidFill>
                <a:effectLst/>
              </a:rPr>
              <a:t>. </a:t>
            </a:r>
            <a:r>
              <a:rPr lang="cs-CZ" sz="2400" dirty="0">
                <a:solidFill>
                  <a:schemeClr val="tx1"/>
                </a:solidFill>
                <a:effectLst/>
              </a:rPr>
              <a:t>Viz obrázek.</a:t>
            </a:r>
            <a:endParaRPr lang="en-GB" sz="3600" dirty="0"/>
          </a:p>
        </p:txBody>
      </p:sp>
      <p:sp>
        <p:nvSpPr>
          <p:cNvPr id="23555" name="Rectangle 4">
            <a:extLst>
              <a:ext uri="{FF2B5EF4-FFF2-40B4-BE49-F238E27FC236}">
                <a16:creationId xmlns:a16="http://schemas.microsoft.com/office/drawing/2014/main" id="{01AE311B-1605-406A-981A-7AD580E4DBA4}"/>
              </a:ext>
            </a:extLst>
          </p:cNvPr>
          <p:cNvSpPr>
            <a:spLocks noChangeArrowheads="1"/>
          </p:cNvSpPr>
          <p:nvPr/>
        </p:nvSpPr>
        <p:spPr bwMode="auto">
          <a:xfrm>
            <a:off x="1981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4000" b="1" dirty="0">
                <a:solidFill>
                  <a:srgbClr val="0000DC"/>
                </a:solidFill>
              </a:rPr>
              <a:t>Viditelné spektrum</a:t>
            </a:r>
            <a:endParaRPr lang="en-GB" altLang="cs-CZ" sz="4000" b="1" dirty="0">
              <a:solidFill>
                <a:srgbClr val="0000DC"/>
              </a:solidFill>
            </a:endParaRPr>
          </a:p>
        </p:txBody>
      </p:sp>
      <p:pic>
        <p:nvPicPr>
          <p:cNvPr id="23556" name="Picture 6" descr="http://www.pl.euhou.net/docupload/files/Excersises/WorldAroundUs/Spectroscope/Spectra/VisibleLightSpectrum2.jpg">
            <a:extLst>
              <a:ext uri="{FF2B5EF4-FFF2-40B4-BE49-F238E27FC236}">
                <a16:creationId xmlns:a16="http://schemas.microsoft.com/office/drawing/2014/main" id="{D3AF15FD-A109-4D3A-878B-6D3E48D4F7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3002"/>
          <a:stretch>
            <a:fillRect/>
          </a:stretch>
        </p:blipFill>
        <p:spPr bwMode="auto">
          <a:xfrm>
            <a:off x="1685925" y="4177515"/>
            <a:ext cx="88201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82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D45F4C8-32C3-41CC-91A3-84329EBB941A}"/>
              </a:ext>
            </a:extLst>
          </p:cNvPr>
          <p:cNvSpPr>
            <a:spLocks noGrp="1" noChangeArrowheads="1"/>
          </p:cNvSpPr>
          <p:nvPr>
            <p:ph type="title"/>
          </p:nvPr>
        </p:nvSpPr>
        <p:spPr>
          <a:xfrm>
            <a:off x="1919288" y="2349500"/>
            <a:ext cx="8229600" cy="1143000"/>
          </a:xfrm>
          <a:noFill/>
        </p:spPr>
        <p:txBody>
          <a:bodyPr/>
          <a:lstStyle/>
          <a:p>
            <a:pPr eaLnBrk="1" hangingPunct="1"/>
            <a:r>
              <a:rPr lang="cs-CZ" altLang="cs-CZ" dirty="0">
                <a:solidFill>
                  <a:srgbClr val="0000DC"/>
                </a:solidFill>
                <a:effectLst/>
              </a:rPr>
              <a:t>Anatomie oka</a:t>
            </a:r>
            <a:endParaRPr lang="en-GB" altLang="cs-CZ" dirty="0">
              <a:solidFill>
                <a:srgbClr val="0000DC"/>
              </a:solidFill>
              <a:effectLst/>
            </a:endParaRPr>
          </a:p>
        </p:txBody>
      </p:sp>
    </p:spTree>
    <p:extLst>
      <p:ext uri="{BB962C8B-B14F-4D97-AF65-F5344CB8AC3E}">
        <p14:creationId xmlns:p14="http://schemas.microsoft.com/office/powerpoint/2010/main" val="137383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a:extLst>
              <a:ext uri="{FF2B5EF4-FFF2-40B4-BE49-F238E27FC236}">
                <a16:creationId xmlns:a16="http://schemas.microsoft.com/office/drawing/2014/main" id="{3E063B34-3FBE-4B62-BBBD-93763757FAA0}"/>
              </a:ext>
            </a:extLst>
          </p:cNvPr>
          <p:cNvSpPr>
            <a:spLocks noGrp="1" noChangeArrowheads="1"/>
          </p:cNvSpPr>
          <p:nvPr>
            <p:ph type="title"/>
          </p:nvPr>
        </p:nvSpPr>
        <p:spPr>
          <a:xfrm>
            <a:off x="935421" y="404814"/>
            <a:ext cx="10909738" cy="1800225"/>
          </a:xfrm>
        </p:spPr>
        <p:txBody>
          <a:bodyPr/>
          <a:lstStyle/>
          <a:p>
            <a:pPr algn="l" eaLnBrk="1" hangingPunct="1">
              <a:defRPr/>
            </a:pPr>
            <a:r>
              <a:rPr lang="cs-CZ" b="1" dirty="0">
                <a:solidFill>
                  <a:srgbClr val="0000DC"/>
                </a:solidFill>
                <a:effectLst/>
              </a:rPr>
              <a:t>Jak pracuje lidské oko</a:t>
            </a:r>
            <a:r>
              <a:rPr lang="en-GB" b="1" dirty="0">
                <a:solidFill>
                  <a:srgbClr val="0000DC"/>
                </a:solidFill>
                <a:effectLst/>
              </a:rPr>
              <a:t>?</a:t>
            </a:r>
            <a:br>
              <a:rPr lang="en-GB" sz="2800" b="1" dirty="0">
                <a:solidFill>
                  <a:schemeClr val="tx1"/>
                </a:solidFill>
                <a:effectLst/>
              </a:rPr>
            </a:br>
            <a:r>
              <a:rPr lang="cs-CZ" sz="2800" b="0" dirty="0">
                <a:solidFill>
                  <a:schemeClr val="tx1"/>
                </a:solidFill>
                <a:effectLst/>
              </a:rPr>
              <a:t>Jednotlivé části oka pracují podobným způsobem jako části (digitálního) fotografického přístroje</a:t>
            </a:r>
            <a:r>
              <a:rPr lang="en-GB" sz="2800" b="0" dirty="0">
                <a:solidFill>
                  <a:schemeClr val="tx1"/>
                </a:solidFill>
                <a:effectLst/>
              </a:rPr>
              <a:t>. </a:t>
            </a:r>
            <a:r>
              <a:rPr lang="cs-CZ" sz="2800" b="0" dirty="0">
                <a:solidFill>
                  <a:schemeClr val="tx1"/>
                </a:solidFill>
                <a:effectLst/>
              </a:rPr>
              <a:t>Každá část je důležitá pro zřetelné vidění</a:t>
            </a:r>
            <a:r>
              <a:rPr lang="en-GB" sz="2800" b="0" dirty="0">
                <a:solidFill>
                  <a:schemeClr val="tx1"/>
                </a:solidFill>
                <a:effectLst/>
              </a:rPr>
              <a:t>.</a:t>
            </a:r>
            <a:r>
              <a:rPr lang="en-GB" sz="3600" b="0" dirty="0">
                <a:solidFill>
                  <a:schemeClr val="tx1"/>
                </a:solidFill>
              </a:rPr>
              <a:t> </a:t>
            </a:r>
          </a:p>
        </p:txBody>
      </p:sp>
      <p:sp>
        <p:nvSpPr>
          <p:cNvPr id="407555" name="Rectangle 3">
            <a:extLst>
              <a:ext uri="{FF2B5EF4-FFF2-40B4-BE49-F238E27FC236}">
                <a16:creationId xmlns:a16="http://schemas.microsoft.com/office/drawing/2014/main" id="{DE41BF49-E04A-4304-A685-738FC06B4004}"/>
              </a:ext>
            </a:extLst>
          </p:cNvPr>
          <p:cNvSpPr>
            <a:spLocks noGrp="1" noChangeArrowheads="1"/>
          </p:cNvSpPr>
          <p:nvPr>
            <p:ph type="body" sz="half" idx="1"/>
          </p:nvPr>
        </p:nvSpPr>
        <p:spPr>
          <a:xfrm>
            <a:off x="1703388" y="2492375"/>
            <a:ext cx="4316412" cy="3633788"/>
          </a:xfrm>
        </p:spPr>
        <p:txBody>
          <a:bodyPr/>
          <a:lstStyle/>
          <a:p>
            <a:pPr eaLnBrk="1" hangingPunct="1">
              <a:buFont typeface="Wingdings" panose="05000000000000000000" pitchFamily="2" charset="2"/>
              <a:buNone/>
              <a:defRPr/>
            </a:pPr>
            <a:r>
              <a:rPr lang="en-GB" sz="2800" dirty="0"/>
              <a:t> </a:t>
            </a:r>
            <a:endParaRPr lang="en-GB" sz="8800" dirty="0">
              <a:solidFill>
                <a:srgbClr val="000000"/>
              </a:solidFill>
              <a:effectLst>
                <a:outerShdw blurRad="38100" dist="38100" dir="2700000" algn="tl">
                  <a:srgbClr val="FFFFFF"/>
                </a:outerShdw>
              </a:effectLst>
            </a:endParaRPr>
          </a:p>
          <a:p>
            <a:pPr eaLnBrk="1" hangingPunct="1">
              <a:defRPr/>
            </a:pPr>
            <a:endParaRPr lang="en-GB" sz="2800" dirty="0"/>
          </a:p>
        </p:txBody>
      </p:sp>
      <p:pic>
        <p:nvPicPr>
          <p:cNvPr id="27652" name="Picture 5" descr="cutouteye">
            <a:extLst>
              <a:ext uri="{FF2B5EF4-FFF2-40B4-BE49-F238E27FC236}">
                <a16:creationId xmlns:a16="http://schemas.microsoft.com/office/drawing/2014/main" id="{B9F7646F-2A07-4B31-B017-16A1140F1E9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90644" y="2444604"/>
            <a:ext cx="4117372" cy="2986782"/>
          </a:xfrm>
          <a:noFill/>
          <a:extLst>
            <a:ext uri="{909E8E84-426E-40DD-AFC4-6F175D3DCCD1}">
              <a14:hiddenFill xmlns:a14="http://schemas.microsoft.com/office/drawing/2010/main">
                <a:solidFill>
                  <a:srgbClr val="FFFFFF"/>
                </a:solidFill>
              </a14:hiddenFill>
            </a:ext>
          </a:extLst>
        </p:spPr>
      </p:pic>
      <p:sp>
        <p:nvSpPr>
          <p:cNvPr id="27653" name="Rectangle 6">
            <a:extLst>
              <a:ext uri="{FF2B5EF4-FFF2-40B4-BE49-F238E27FC236}">
                <a16:creationId xmlns:a16="http://schemas.microsoft.com/office/drawing/2014/main" id="{8E53E12C-6168-4B40-9FF5-86ECC46E16D4}"/>
              </a:ext>
            </a:extLst>
          </p:cNvPr>
          <p:cNvSpPr>
            <a:spLocks noChangeArrowheads="1"/>
          </p:cNvSpPr>
          <p:nvPr/>
        </p:nvSpPr>
        <p:spPr bwMode="auto">
          <a:xfrm flipV="1">
            <a:off x="4175126" y="5378451"/>
            <a:ext cx="481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square" anchor="ctr">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27654" name="Text Box 7">
            <a:extLst>
              <a:ext uri="{FF2B5EF4-FFF2-40B4-BE49-F238E27FC236}">
                <a16:creationId xmlns:a16="http://schemas.microsoft.com/office/drawing/2014/main" id="{FF464219-55D6-4B39-8CBB-32E5885E10AF}"/>
              </a:ext>
            </a:extLst>
          </p:cNvPr>
          <p:cNvSpPr txBox="1">
            <a:spLocks noChangeArrowheads="1"/>
          </p:cNvSpPr>
          <p:nvPr/>
        </p:nvSpPr>
        <p:spPr bwMode="auto">
          <a:xfrm>
            <a:off x="2640013" y="5516564"/>
            <a:ext cx="20177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400" b="1" dirty="0" err="1"/>
              <a:t>Fotografickýpřístroj</a:t>
            </a:r>
            <a:endParaRPr lang="en-GB" altLang="cs-CZ" sz="2400" dirty="0"/>
          </a:p>
          <a:p>
            <a:pPr eaLnBrk="1" hangingPunct="1">
              <a:spcBef>
                <a:spcPct val="0"/>
              </a:spcBef>
              <a:buClrTx/>
              <a:buSzTx/>
              <a:buFontTx/>
              <a:buNone/>
            </a:pPr>
            <a:endParaRPr lang="en-GB" altLang="cs-CZ" sz="1800" dirty="0"/>
          </a:p>
        </p:txBody>
      </p:sp>
      <p:sp>
        <p:nvSpPr>
          <p:cNvPr id="27655" name="Text Box 8">
            <a:extLst>
              <a:ext uri="{FF2B5EF4-FFF2-40B4-BE49-F238E27FC236}">
                <a16:creationId xmlns:a16="http://schemas.microsoft.com/office/drawing/2014/main" id="{AA200FB4-6A57-4B02-B8C1-F46A806DD393}"/>
              </a:ext>
            </a:extLst>
          </p:cNvPr>
          <p:cNvSpPr txBox="1">
            <a:spLocks noChangeArrowheads="1"/>
          </p:cNvSpPr>
          <p:nvPr/>
        </p:nvSpPr>
        <p:spPr bwMode="auto">
          <a:xfrm>
            <a:off x="7375525" y="5580090"/>
            <a:ext cx="2232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cs-CZ" altLang="cs-CZ" sz="2400" b="1" dirty="0"/>
              <a:t>Lidské oko</a:t>
            </a:r>
            <a:endParaRPr lang="en-GB" altLang="cs-CZ" sz="1800" dirty="0"/>
          </a:p>
        </p:txBody>
      </p:sp>
      <p:pic>
        <p:nvPicPr>
          <p:cNvPr id="27656" name="Picture 12" descr="digital camera: camera">
            <a:extLst>
              <a:ext uri="{FF2B5EF4-FFF2-40B4-BE49-F238E27FC236}">
                <a16:creationId xmlns:a16="http://schemas.microsoft.com/office/drawing/2014/main" id="{E80A1032-1CFF-49F4-B46E-87BE37302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0345" r="-49911" b="10362"/>
          <a:stretch>
            <a:fillRect/>
          </a:stretch>
        </p:blipFill>
        <p:spPr bwMode="auto">
          <a:xfrm>
            <a:off x="1986346" y="2611861"/>
            <a:ext cx="6505191" cy="246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Obdélník 1">
            <a:extLst>
              <a:ext uri="{FF2B5EF4-FFF2-40B4-BE49-F238E27FC236}">
                <a16:creationId xmlns:a16="http://schemas.microsoft.com/office/drawing/2014/main" id="{A01E61F0-58A8-4EE8-BA0C-5FBBA3A323D0}"/>
              </a:ext>
            </a:extLst>
          </p:cNvPr>
          <p:cNvSpPr>
            <a:spLocks noChangeArrowheads="1"/>
          </p:cNvSpPr>
          <p:nvPr/>
        </p:nvSpPr>
        <p:spPr bwMode="auto">
          <a:xfrm>
            <a:off x="1933575" y="5046664"/>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cs-CZ" altLang="cs-CZ" sz="1200"/>
              <a:t>https://kids.britannica.com/kids/assembly/view/87818</a:t>
            </a:r>
          </a:p>
        </p:txBody>
      </p:sp>
      <p:sp>
        <p:nvSpPr>
          <p:cNvPr id="3" name="TextovéPole 2">
            <a:extLst>
              <a:ext uri="{FF2B5EF4-FFF2-40B4-BE49-F238E27FC236}">
                <a16:creationId xmlns:a16="http://schemas.microsoft.com/office/drawing/2014/main" id="{79D415B9-D6D7-4C87-9CD7-52418BD3467C}"/>
              </a:ext>
            </a:extLst>
          </p:cNvPr>
          <p:cNvSpPr txBox="1"/>
          <p:nvPr/>
        </p:nvSpPr>
        <p:spPr>
          <a:xfrm>
            <a:off x="231228" y="3321269"/>
            <a:ext cx="1472159" cy="1569660"/>
          </a:xfrm>
          <a:prstGeom prst="rect">
            <a:avLst/>
          </a:prstGeom>
          <a:noFill/>
        </p:spPr>
        <p:txBody>
          <a:bodyPr wrap="square" rtlCol="0">
            <a:spAutoFit/>
          </a:bodyPr>
          <a:lstStyle/>
          <a:p>
            <a:pPr algn="l"/>
            <a:r>
              <a:rPr lang="cs-CZ" sz="1600" dirty="0" err="1">
                <a:latin typeface="+mn-lt"/>
              </a:rPr>
              <a:t>shutter</a:t>
            </a:r>
            <a:r>
              <a:rPr lang="cs-CZ" sz="1600" dirty="0">
                <a:latin typeface="+mn-lt"/>
              </a:rPr>
              <a:t> = závěrka, mechanická část filmových fotografických přístrojů</a:t>
            </a:r>
            <a:endParaRPr lang="en-GB" sz="1600" dirty="0" err="1">
              <a:latin typeface="+mn-lt"/>
            </a:endParaRPr>
          </a:p>
        </p:txBody>
      </p:sp>
    </p:spTree>
    <p:extLst>
      <p:ext uri="{BB962C8B-B14F-4D97-AF65-F5344CB8AC3E}">
        <p14:creationId xmlns:p14="http://schemas.microsoft.com/office/powerpoint/2010/main" val="276967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0C54104-01E6-4F9C-9144-48B728FCA202}"/>
              </a:ext>
            </a:extLst>
          </p:cNvPr>
          <p:cNvSpPr>
            <a:spLocks noGrp="1" noChangeArrowheads="1"/>
          </p:cNvSpPr>
          <p:nvPr>
            <p:ph type="title"/>
          </p:nvPr>
        </p:nvSpPr>
        <p:spPr/>
        <p:txBody>
          <a:bodyPr/>
          <a:lstStyle/>
          <a:p>
            <a:pPr eaLnBrk="1" hangingPunct="1">
              <a:defRPr/>
            </a:pPr>
            <a:r>
              <a:rPr lang="cs-CZ"/>
              <a:t>Zrakový analyzátor má 3 části:</a:t>
            </a:r>
          </a:p>
        </p:txBody>
      </p:sp>
      <p:sp>
        <p:nvSpPr>
          <p:cNvPr id="134147" name="Rectangle 3">
            <a:extLst>
              <a:ext uri="{FF2B5EF4-FFF2-40B4-BE49-F238E27FC236}">
                <a16:creationId xmlns:a16="http://schemas.microsoft.com/office/drawing/2014/main" id="{A55D30AF-9BFC-4138-B548-0B31F09E2CDB}"/>
              </a:ext>
            </a:extLst>
          </p:cNvPr>
          <p:cNvSpPr>
            <a:spLocks noGrp="1" noChangeArrowheads="1"/>
          </p:cNvSpPr>
          <p:nvPr>
            <p:ph type="body" idx="1"/>
          </p:nvPr>
        </p:nvSpPr>
        <p:spPr>
          <a:xfrm>
            <a:off x="718800" y="1871999"/>
            <a:ext cx="10753200" cy="4560331"/>
          </a:xfrm>
        </p:spPr>
        <p:txBody>
          <a:bodyPr/>
          <a:lstStyle/>
          <a:p>
            <a:pPr eaLnBrk="1" hangingPunct="1">
              <a:defRPr/>
            </a:pPr>
            <a:r>
              <a:rPr lang="cs-CZ" sz="2800" b="1" dirty="0"/>
              <a:t>oko </a:t>
            </a:r>
            <a:r>
              <a:rPr lang="cs-CZ" sz="2800" dirty="0"/>
              <a:t>- z biofyzikálního hlediska nejlépe prozkoumaná část, v níž optickou a fotochemickou cestou vzniká primární obraz vnějšího světa,</a:t>
            </a:r>
          </a:p>
          <a:p>
            <a:pPr eaLnBrk="1" hangingPunct="1">
              <a:defRPr/>
            </a:pPr>
            <a:endParaRPr lang="cs-CZ" sz="2800" b="1" dirty="0"/>
          </a:p>
          <a:p>
            <a:pPr eaLnBrk="1" hangingPunct="1">
              <a:defRPr/>
            </a:pPr>
            <a:r>
              <a:rPr lang="cs-CZ" sz="2800" b="1" dirty="0"/>
              <a:t>optické dráhy </a:t>
            </a:r>
            <a:r>
              <a:rPr lang="cs-CZ" sz="2800" dirty="0"/>
              <a:t>- systém nervových buněk, tvořících kanál, jímž se informace zachycená a zpracovaná okem dostává do mozku,</a:t>
            </a:r>
          </a:p>
          <a:p>
            <a:pPr eaLnBrk="1" hangingPunct="1">
              <a:defRPr/>
            </a:pPr>
            <a:endParaRPr lang="cs-CZ" sz="2800" b="1" dirty="0"/>
          </a:p>
          <a:p>
            <a:pPr eaLnBrk="1" hangingPunct="1">
              <a:defRPr/>
            </a:pPr>
            <a:r>
              <a:rPr lang="cs-CZ" sz="2800" b="1" dirty="0"/>
              <a:t>zrakové centrum </a:t>
            </a:r>
            <a:r>
              <a:rPr lang="cs-CZ" sz="2800" dirty="0"/>
              <a:t>- oblast mozkové kůry, v níž si obraz vnějšího světa uvědomujeme</a:t>
            </a:r>
          </a:p>
        </p:txBody>
      </p:sp>
    </p:spTree>
    <p:extLst>
      <p:ext uri="{BB962C8B-B14F-4D97-AF65-F5344CB8AC3E}">
        <p14:creationId xmlns:p14="http://schemas.microsoft.com/office/powerpoint/2010/main" val="20748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DE328EB8-2833-4C2B-9ACA-9AF000DEAF94}"/>
              </a:ext>
            </a:extLst>
          </p:cNvPr>
          <p:cNvSpPr>
            <a:spLocks noGrp="1" noChangeArrowheads="1"/>
          </p:cNvSpPr>
          <p:nvPr>
            <p:ph type="title"/>
          </p:nvPr>
        </p:nvSpPr>
        <p:spPr/>
        <p:txBody>
          <a:bodyPr/>
          <a:lstStyle/>
          <a:p>
            <a:pPr eaLnBrk="1" hangingPunct="1">
              <a:defRPr/>
            </a:pPr>
            <a:r>
              <a:rPr lang="cs-CZ" sz="4000" dirty="0">
                <a:solidFill>
                  <a:srgbClr val="0000DC"/>
                </a:solidFill>
              </a:rPr>
              <a:t>Anatomie oka</a:t>
            </a:r>
            <a:endParaRPr lang="en-GB" sz="4000" dirty="0">
              <a:solidFill>
                <a:srgbClr val="0000DC"/>
              </a:solidFill>
            </a:endParaRPr>
          </a:p>
        </p:txBody>
      </p:sp>
      <p:pic>
        <p:nvPicPr>
          <p:cNvPr id="31747" name="Picture 5" descr="http://leccos.com/pics/pic/oko-_schema_.jpg">
            <a:extLst>
              <a:ext uri="{FF2B5EF4-FFF2-40B4-BE49-F238E27FC236}">
                <a16:creationId xmlns:a16="http://schemas.microsoft.com/office/drawing/2014/main" id="{2A048F79-4652-4352-9695-01F0F93BC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1916114"/>
            <a:ext cx="732313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ovéPole 6">
            <a:extLst>
              <a:ext uri="{FF2B5EF4-FFF2-40B4-BE49-F238E27FC236}">
                <a16:creationId xmlns:a16="http://schemas.microsoft.com/office/drawing/2014/main" id="{03A620F1-3BA8-4DEA-A659-10269784F93C}"/>
              </a:ext>
            </a:extLst>
          </p:cNvPr>
          <p:cNvSpPr txBox="1">
            <a:spLocks noChangeArrowheads="1"/>
          </p:cNvSpPr>
          <p:nvPr/>
        </p:nvSpPr>
        <p:spPr bwMode="auto">
          <a:xfrm>
            <a:off x="3584576" y="5957889"/>
            <a:ext cx="5040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cs-CZ" altLang="cs-CZ" sz="1600">
                <a:solidFill>
                  <a:schemeClr val="tx2"/>
                </a:solidFill>
              </a:rPr>
              <a:t>http://leccos.com/index.php/clanky/oko-1</a:t>
            </a:r>
          </a:p>
        </p:txBody>
      </p:sp>
    </p:spTree>
    <p:extLst>
      <p:ext uri="{BB962C8B-B14F-4D97-AF65-F5344CB8AC3E}">
        <p14:creationId xmlns:p14="http://schemas.microsoft.com/office/powerpoint/2010/main" val="387231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617C3DF-FA82-416C-8462-0DE74D6B0A37}"/>
              </a:ext>
            </a:extLst>
          </p:cNvPr>
          <p:cNvSpPr>
            <a:spLocks noGrp="1" noChangeArrowheads="1"/>
          </p:cNvSpPr>
          <p:nvPr>
            <p:ph type="title"/>
          </p:nvPr>
        </p:nvSpPr>
        <p:spPr/>
        <p:txBody>
          <a:bodyPr/>
          <a:lstStyle/>
          <a:p>
            <a:pPr eaLnBrk="1" hangingPunct="1"/>
            <a:r>
              <a:rPr lang="cs-CZ" altLang="cs-CZ" sz="4000" dirty="0">
                <a:solidFill>
                  <a:srgbClr val="0000DC"/>
                </a:solidFill>
                <a:effectLst/>
              </a:rPr>
              <a:t>Anatomie oka</a:t>
            </a:r>
            <a:endParaRPr lang="en-GB" altLang="cs-CZ" sz="4000" dirty="0">
              <a:solidFill>
                <a:srgbClr val="0000DC"/>
              </a:solidFill>
              <a:effectLst/>
            </a:endParaRPr>
          </a:p>
        </p:txBody>
      </p:sp>
      <p:sp>
        <p:nvSpPr>
          <p:cNvPr id="33795" name="Rectangle 3">
            <a:extLst>
              <a:ext uri="{FF2B5EF4-FFF2-40B4-BE49-F238E27FC236}">
                <a16:creationId xmlns:a16="http://schemas.microsoft.com/office/drawing/2014/main" id="{A17816CF-15A3-4609-98CF-AB0760795A18}"/>
              </a:ext>
            </a:extLst>
          </p:cNvPr>
          <p:cNvSpPr>
            <a:spLocks noGrp="1" noChangeArrowheads="1"/>
          </p:cNvSpPr>
          <p:nvPr>
            <p:ph type="body" idx="1"/>
          </p:nvPr>
        </p:nvSpPr>
        <p:spPr>
          <a:xfrm>
            <a:off x="934303" y="1600200"/>
            <a:ext cx="10753199" cy="4852988"/>
          </a:xfrm>
        </p:spPr>
        <p:txBody>
          <a:bodyPr/>
          <a:lstStyle/>
          <a:p>
            <a:pPr marL="0" indent="17463" eaLnBrk="1" hangingPunct="1">
              <a:lnSpc>
                <a:spcPct val="90000"/>
              </a:lnSpc>
              <a:buFont typeface="Wingdings" panose="05000000000000000000" pitchFamily="2" charset="2"/>
              <a:buNone/>
            </a:pPr>
            <a:r>
              <a:rPr lang="cs-CZ" altLang="cs-CZ" dirty="0">
                <a:effectLst/>
                <a:cs typeface="Arial" panose="020B0604020202020204" pitchFamily="34" charset="0"/>
              </a:rPr>
              <a:t>Tuhá nejzevnější vrstva oka se nazývá </a:t>
            </a:r>
            <a:r>
              <a:rPr lang="cs-CZ" altLang="cs-CZ" b="1" dirty="0">
                <a:effectLst/>
                <a:cs typeface="Arial" panose="020B0604020202020204" pitchFamily="34" charset="0"/>
              </a:rPr>
              <a:t>bělima </a:t>
            </a:r>
            <a:r>
              <a:rPr lang="cs-CZ" altLang="cs-CZ" i="1" dirty="0">
                <a:effectLst/>
                <a:cs typeface="Arial" panose="020B0604020202020204" pitchFamily="34" charset="0"/>
              </a:rPr>
              <a:t>(</a:t>
            </a:r>
            <a:r>
              <a:rPr lang="cs-CZ" altLang="cs-CZ" i="1" dirty="0" err="1">
                <a:effectLst/>
                <a:cs typeface="Arial" panose="020B0604020202020204" pitchFamily="34" charset="0"/>
              </a:rPr>
              <a:t>sclera</a:t>
            </a:r>
            <a:r>
              <a:rPr lang="cs-CZ" altLang="cs-CZ" i="1" dirty="0">
                <a:effectLst/>
                <a:cs typeface="Arial" panose="020B0604020202020204" pitchFamily="34" charset="0"/>
              </a:rPr>
              <a:t>)</a:t>
            </a:r>
            <a:r>
              <a:rPr lang="cs-CZ" altLang="cs-CZ" dirty="0">
                <a:effectLst/>
                <a:cs typeface="Arial" panose="020B0604020202020204" pitchFamily="34" charset="0"/>
              </a:rPr>
              <a:t>, udržuje tvar oka. </a:t>
            </a:r>
          </a:p>
          <a:p>
            <a:pPr marL="0" indent="17463" eaLnBrk="1" hangingPunct="1">
              <a:lnSpc>
                <a:spcPct val="90000"/>
              </a:lnSpc>
              <a:buFont typeface="Wingdings" panose="05000000000000000000" pitchFamily="2" charset="2"/>
              <a:buNone/>
            </a:pPr>
            <a:r>
              <a:rPr lang="cs-CZ" altLang="cs-CZ" dirty="0">
                <a:effectLst/>
                <a:cs typeface="Arial" panose="020B0604020202020204" pitchFamily="34" charset="0"/>
              </a:rPr>
              <a:t>Přední asi šestina této vrstvy se nazývá </a:t>
            </a:r>
            <a:r>
              <a:rPr lang="cs-CZ" altLang="cs-CZ" b="1" dirty="0">
                <a:effectLst/>
                <a:cs typeface="Arial" panose="020B0604020202020204" pitchFamily="34" charset="0"/>
              </a:rPr>
              <a:t>rohovka </a:t>
            </a:r>
            <a:r>
              <a:rPr lang="cs-CZ" altLang="cs-CZ" i="1" dirty="0">
                <a:effectLst/>
                <a:cs typeface="Arial" panose="020B0604020202020204" pitchFamily="34" charset="0"/>
              </a:rPr>
              <a:t>(</a:t>
            </a:r>
            <a:r>
              <a:rPr lang="cs-CZ" altLang="cs-CZ" i="1" dirty="0" err="1">
                <a:effectLst/>
                <a:cs typeface="Arial" panose="020B0604020202020204" pitchFamily="34" charset="0"/>
              </a:rPr>
              <a:t>cornea</a:t>
            </a:r>
            <a:r>
              <a:rPr lang="cs-CZ" altLang="cs-CZ" i="1" dirty="0">
                <a:effectLst/>
                <a:cs typeface="Arial" panose="020B0604020202020204" pitchFamily="34" charset="0"/>
              </a:rPr>
              <a:t>)</a:t>
            </a:r>
            <a:r>
              <a:rPr lang="en-GB" altLang="cs-CZ" dirty="0">
                <a:effectLst/>
                <a:cs typeface="Arial" panose="020B0604020202020204" pitchFamily="34" charset="0"/>
              </a:rPr>
              <a:t>. </a:t>
            </a:r>
            <a:r>
              <a:rPr lang="cs-CZ" altLang="cs-CZ" dirty="0">
                <a:effectLst/>
                <a:cs typeface="Arial" panose="020B0604020202020204" pitchFamily="34" charset="0"/>
              </a:rPr>
              <a:t>Veškeré světlo musí při vstupu do oka nejdříve projít přes rohovku</a:t>
            </a:r>
            <a:r>
              <a:rPr lang="en-GB" altLang="cs-CZ" dirty="0">
                <a:effectLst/>
                <a:cs typeface="Arial" panose="020B0604020202020204" pitchFamily="34" charset="0"/>
              </a:rPr>
              <a:t>. </a:t>
            </a:r>
            <a:r>
              <a:rPr lang="cs-CZ" altLang="cs-CZ" dirty="0">
                <a:effectLst/>
                <a:cs typeface="Arial" panose="020B0604020202020204" pitchFamily="34" charset="0"/>
              </a:rPr>
              <a:t>K bělimě je připojeno 6 </a:t>
            </a:r>
            <a:r>
              <a:rPr lang="cs-CZ" altLang="cs-CZ" b="1" dirty="0">
                <a:effectLst/>
                <a:cs typeface="Arial" panose="020B0604020202020204" pitchFamily="34" charset="0"/>
              </a:rPr>
              <a:t>okohybných svalů</a:t>
            </a:r>
            <a:r>
              <a:rPr lang="en-GB" altLang="cs-CZ" dirty="0">
                <a:effectLst/>
                <a:cs typeface="Arial" panose="020B0604020202020204" pitchFamily="34" charset="0"/>
              </a:rPr>
              <a:t>. </a:t>
            </a:r>
          </a:p>
          <a:p>
            <a:pPr marL="0" indent="17463" eaLnBrk="1" hangingPunct="1">
              <a:lnSpc>
                <a:spcPct val="90000"/>
              </a:lnSpc>
              <a:buFont typeface="Wingdings" panose="05000000000000000000" pitchFamily="2" charset="2"/>
              <a:buNone/>
            </a:pPr>
            <a:r>
              <a:rPr lang="cs-CZ" altLang="cs-CZ" b="1" dirty="0">
                <a:effectLst/>
                <a:cs typeface="Arial" panose="020B0604020202020204" pitchFamily="34" charset="0"/>
              </a:rPr>
              <a:t>Cévnatka </a:t>
            </a:r>
            <a:r>
              <a:rPr lang="cs-CZ" altLang="cs-CZ" dirty="0">
                <a:effectLst/>
                <a:cs typeface="Arial" panose="020B0604020202020204" pitchFamily="34" charset="0"/>
              </a:rPr>
              <a:t>(</a:t>
            </a:r>
            <a:r>
              <a:rPr lang="cs-CZ" altLang="cs-CZ" i="1" dirty="0" err="1">
                <a:effectLst/>
                <a:cs typeface="Arial" panose="020B0604020202020204" pitchFamily="34" charset="0"/>
              </a:rPr>
              <a:t>chorioidea</a:t>
            </a:r>
            <a:r>
              <a:rPr lang="cs-CZ" altLang="cs-CZ" dirty="0">
                <a:effectLst/>
                <a:cs typeface="Arial" panose="020B0604020202020204" pitchFamily="34" charset="0"/>
              </a:rPr>
              <a:t>, hlavní část </a:t>
            </a:r>
            <a:r>
              <a:rPr lang="cs-CZ" altLang="cs-CZ" dirty="0" err="1">
                <a:effectLst/>
                <a:cs typeface="Arial" panose="020B0604020202020204" pitchFamily="34" charset="0"/>
              </a:rPr>
              <a:t>živnatky</a:t>
            </a:r>
            <a:r>
              <a:rPr lang="cs-CZ" altLang="cs-CZ" dirty="0">
                <a:effectLst/>
                <a:cs typeface="Arial" panose="020B0604020202020204" pitchFamily="34" charset="0"/>
              </a:rPr>
              <a:t> - </a:t>
            </a:r>
            <a:r>
              <a:rPr lang="cs-CZ" altLang="cs-CZ" i="1" dirty="0">
                <a:effectLst/>
                <a:cs typeface="Arial" panose="020B0604020202020204" pitchFamily="34" charset="0"/>
              </a:rPr>
              <a:t>uvey</a:t>
            </a:r>
            <a:r>
              <a:rPr lang="cs-CZ" altLang="cs-CZ" dirty="0">
                <a:effectLst/>
                <a:cs typeface="Arial" panose="020B0604020202020204" pitchFamily="34" charset="0"/>
              </a:rPr>
              <a:t>) je druhou vrstvou oka. Obsahuje cévy, které zásobují krví struktury oka. Přední část cévnatky přechází do dvou struktur</a:t>
            </a:r>
            <a:r>
              <a:rPr lang="en-GB" altLang="cs-CZ" dirty="0">
                <a:effectLst/>
                <a:cs typeface="Arial" panose="020B0604020202020204" pitchFamily="34" charset="0"/>
              </a:rPr>
              <a:t>: </a:t>
            </a:r>
            <a:endParaRPr lang="en-GB" altLang="cs-CZ" dirty="0">
              <a:effectLst/>
              <a:cs typeface="Times New Roman" panose="02020603050405020304" pitchFamily="18" charset="0"/>
            </a:endParaRPr>
          </a:p>
          <a:p>
            <a:pPr marL="0" indent="17463" eaLnBrk="1" hangingPunct="1">
              <a:lnSpc>
                <a:spcPct val="90000"/>
              </a:lnSpc>
              <a:buClr>
                <a:srgbClr val="D6482C"/>
              </a:buClr>
              <a:buFont typeface="Wingdings" panose="05000000000000000000" pitchFamily="2" charset="2"/>
              <a:buChar char="n"/>
            </a:pPr>
            <a:r>
              <a:rPr lang="cs-CZ" altLang="cs-CZ" b="1" dirty="0">
                <a:effectLst/>
                <a:cs typeface="Arial" panose="020B0604020202020204" pitchFamily="34" charset="0"/>
              </a:rPr>
              <a:t>Řasnaté těleso</a:t>
            </a:r>
            <a:r>
              <a:rPr lang="cs-CZ" altLang="cs-CZ" dirty="0">
                <a:effectLst/>
                <a:cs typeface="Arial" panose="020B0604020202020204" pitchFamily="34" charset="0"/>
              </a:rPr>
              <a:t> (</a:t>
            </a:r>
            <a:r>
              <a:rPr lang="cs-CZ" altLang="cs-CZ" i="1" dirty="0">
                <a:effectLst/>
                <a:cs typeface="Arial" panose="020B0604020202020204" pitchFamily="34" charset="0"/>
              </a:rPr>
              <a:t>corpus </a:t>
            </a:r>
            <a:r>
              <a:rPr lang="cs-CZ" altLang="cs-CZ" i="1" dirty="0" err="1">
                <a:effectLst/>
                <a:cs typeface="Arial" panose="020B0604020202020204" pitchFamily="34" charset="0"/>
              </a:rPr>
              <a:t>ciliare</a:t>
            </a:r>
            <a:r>
              <a:rPr lang="cs-CZ" altLang="cs-CZ" dirty="0">
                <a:effectLst/>
                <a:cs typeface="Arial" panose="020B0604020202020204" pitchFamily="34" charset="0"/>
              </a:rPr>
              <a:t>) – obsahuje svaly a je spojeno s čočkou</a:t>
            </a:r>
            <a:r>
              <a:rPr lang="en-GB" altLang="cs-CZ" dirty="0">
                <a:effectLst/>
                <a:cs typeface="Arial" panose="020B0604020202020204" pitchFamily="34" charset="0"/>
              </a:rPr>
              <a:t>. </a:t>
            </a:r>
            <a:r>
              <a:rPr lang="cs-CZ" altLang="cs-CZ" dirty="0">
                <a:effectLst/>
                <a:cs typeface="Arial" panose="020B0604020202020204" pitchFamily="34" charset="0"/>
              </a:rPr>
              <a:t>Kontrakce a relaxace těchto svalů způsobují změny zakřivení čočky při zaostřování (akomodaci)</a:t>
            </a:r>
            <a:r>
              <a:rPr lang="en-GB" altLang="cs-CZ" dirty="0">
                <a:effectLst/>
                <a:cs typeface="Arial" panose="020B0604020202020204" pitchFamily="34" charset="0"/>
              </a:rPr>
              <a:t>. </a:t>
            </a:r>
            <a:endParaRPr lang="en-GB" altLang="cs-CZ" dirty="0">
              <a:effectLst/>
            </a:endParaRPr>
          </a:p>
        </p:txBody>
      </p:sp>
    </p:spTree>
    <p:extLst>
      <p:ext uri="{BB962C8B-B14F-4D97-AF65-F5344CB8AC3E}">
        <p14:creationId xmlns:p14="http://schemas.microsoft.com/office/powerpoint/2010/main" val="16107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A0D57A6-CDCD-4D46-8173-494E2DC868B1}"/>
              </a:ext>
            </a:extLst>
          </p:cNvPr>
          <p:cNvSpPr>
            <a:spLocks noGrp="1" noChangeArrowheads="1"/>
          </p:cNvSpPr>
          <p:nvPr>
            <p:ph type="title"/>
          </p:nvPr>
        </p:nvSpPr>
        <p:spPr/>
        <p:txBody>
          <a:bodyPr/>
          <a:lstStyle/>
          <a:p>
            <a:pPr eaLnBrk="1" hangingPunct="1"/>
            <a:r>
              <a:rPr lang="cs-CZ" altLang="cs-CZ" sz="4000" dirty="0">
                <a:solidFill>
                  <a:srgbClr val="0000DC"/>
                </a:solidFill>
                <a:effectLst/>
              </a:rPr>
              <a:t>Anatomie oka</a:t>
            </a:r>
            <a:endParaRPr lang="en-GB" altLang="cs-CZ" sz="4000" dirty="0">
              <a:solidFill>
                <a:srgbClr val="0000DC"/>
              </a:solidFill>
              <a:effectLst/>
            </a:endParaRPr>
          </a:p>
        </p:txBody>
      </p:sp>
      <p:sp>
        <p:nvSpPr>
          <p:cNvPr id="35843" name="Rectangle 3">
            <a:extLst>
              <a:ext uri="{FF2B5EF4-FFF2-40B4-BE49-F238E27FC236}">
                <a16:creationId xmlns:a16="http://schemas.microsoft.com/office/drawing/2014/main" id="{3AC1775C-436A-4A0D-AF0D-1F4AF28C7498}"/>
              </a:ext>
            </a:extLst>
          </p:cNvPr>
          <p:cNvSpPr>
            <a:spLocks noGrp="1" noChangeArrowheads="1"/>
          </p:cNvSpPr>
          <p:nvPr>
            <p:ph type="body" idx="1"/>
          </p:nvPr>
        </p:nvSpPr>
        <p:spPr>
          <a:xfrm>
            <a:off x="1150141" y="1722438"/>
            <a:ext cx="9891718" cy="5135562"/>
          </a:xfrm>
        </p:spPr>
        <p:txBody>
          <a:bodyPr/>
          <a:lstStyle/>
          <a:p>
            <a:pPr marL="7938" indent="-7938" eaLnBrk="1" hangingPunct="1">
              <a:lnSpc>
                <a:spcPct val="90000"/>
              </a:lnSpc>
              <a:buClr>
                <a:srgbClr val="D6482C"/>
              </a:buClr>
              <a:buFont typeface="Wingdings" panose="05000000000000000000" pitchFamily="2" charset="2"/>
              <a:buChar char="n"/>
            </a:pPr>
            <a:r>
              <a:rPr lang="cs-CZ" altLang="cs-CZ" sz="2400" b="1" dirty="0">
                <a:effectLst/>
                <a:cs typeface="Arial" panose="020B0604020202020204" pitchFamily="34" charset="0"/>
              </a:rPr>
              <a:t>Duhovka </a:t>
            </a:r>
            <a:r>
              <a:rPr lang="cs-CZ" altLang="cs-CZ" sz="2400" i="1" dirty="0">
                <a:effectLst/>
                <a:cs typeface="Arial" panose="020B0604020202020204" pitchFamily="34" charset="0"/>
              </a:rPr>
              <a:t>(iris)</a:t>
            </a:r>
            <a:r>
              <a:rPr lang="cs-CZ" altLang="cs-CZ" sz="2400" dirty="0">
                <a:effectLst/>
                <a:cs typeface="Arial" panose="020B0604020202020204" pitchFamily="34" charset="0"/>
              </a:rPr>
              <a:t> – barevná část oka</a:t>
            </a:r>
            <a:r>
              <a:rPr lang="en-GB" altLang="cs-CZ" sz="2400" dirty="0">
                <a:effectLst/>
                <a:cs typeface="Arial" panose="020B0604020202020204" pitchFamily="34" charset="0"/>
              </a:rPr>
              <a:t>. </a:t>
            </a:r>
            <a:r>
              <a:rPr lang="cs-CZ" altLang="cs-CZ" sz="2400" dirty="0">
                <a:effectLst/>
                <a:cs typeface="Arial" panose="020B0604020202020204" pitchFamily="34" charset="0"/>
              </a:rPr>
              <a:t>Barva duhovky je dána barvou vazivové tkáně a pigmentovými buňkami</a:t>
            </a:r>
            <a:r>
              <a:rPr lang="en-GB" altLang="cs-CZ" sz="2400" dirty="0">
                <a:effectLst/>
                <a:cs typeface="Arial" panose="020B0604020202020204" pitchFamily="34" charset="0"/>
              </a:rPr>
              <a:t>. </a:t>
            </a:r>
            <a:r>
              <a:rPr lang="cs-CZ" altLang="cs-CZ" sz="2400" dirty="0">
                <a:effectLst/>
                <a:cs typeface="Arial" panose="020B0604020202020204" pitchFamily="34" charset="0"/>
              </a:rPr>
              <a:t>Méně pigmentu způsobuje, že oči jsou modré, více pigmentu způsobuje hnědé zbarvení</a:t>
            </a:r>
            <a:r>
              <a:rPr lang="en-GB" altLang="cs-CZ" sz="2400" dirty="0">
                <a:effectLst/>
                <a:cs typeface="Arial" panose="020B0604020202020204" pitchFamily="34" charset="0"/>
              </a:rPr>
              <a:t>. </a:t>
            </a:r>
            <a:r>
              <a:rPr lang="cs-CZ" altLang="cs-CZ" sz="2400" dirty="0">
                <a:effectLst/>
                <a:cs typeface="Arial" panose="020B0604020202020204" pitchFamily="34" charset="0"/>
              </a:rPr>
              <a:t>Duhovka je přizpůsobivá blána s otvorem </a:t>
            </a:r>
            <a:r>
              <a:rPr lang="cs-CZ" altLang="cs-CZ" sz="2400" dirty="0" err="1">
                <a:effectLst/>
                <a:cs typeface="Arial" panose="020B0604020202020204" pitchFamily="34" charset="0"/>
              </a:rPr>
              <a:t>uporostřed</a:t>
            </a:r>
            <a:r>
              <a:rPr lang="cs-CZ" altLang="cs-CZ" sz="2400" dirty="0">
                <a:effectLst/>
                <a:cs typeface="Arial" panose="020B0604020202020204" pitchFamily="34" charset="0"/>
              </a:rPr>
              <a:t>, nazývajícím se </a:t>
            </a:r>
            <a:r>
              <a:rPr lang="cs-CZ" altLang="cs-CZ" sz="2400" b="1" dirty="0">
                <a:effectLst/>
                <a:cs typeface="Arial" panose="020B0604020202020204" pitchFamily="34" charset="0"/>
              </a:rPr>
              <a:t>zornice (</a:t>
            </a:r>
            <a:r>
              <a:rPr lang="cs-CZ" altLang="cs-CZ" sz="2400" i="1" dirty="0" err="1">
                <a:effectLst/>
                <a:cs typeface="Arial" panose="020B0604020202020204" pitchFamily="34" charset="0"/>
              </a:rPr>
              <a:t>pupilla</a:t>
            </a:r>
            <a:r>
              <a:rPr lang="cs-CZ" altLang="cs-CZ" sz="2400" b="1" dirty="0">
                <a:effectLst/>
                <a:cs typeface="Arial" panose="020B0604020202020204" pitchFamily="34" charset="0"/>
              </a:rPr>
              <a:t>).</a:t>
            </a:r>
            <a:endParaRPr lang="cs-CZ" altLang="cs-CZ" sz="2400" b="1" dirty="0">
              <a:cs typeface="Arial" panose="020B0604020202020204" pitchFamily="34" charset="0"/>
            </a:endParaRPr>
          </a:p>
          <a:p>
            <a:pPr marL="7938" indent="-7938" eaLnBrk="1" hangingPunct="1">
              <a:lnSpc>
                <a:spcPct val="90000"/>
              </a:lnSpc>
              <a:buClr>
                <a:srgbClr val="D6482C"/>
              </a:buClr>
              <a:buFont typeface="Wingdings" panose="05000000000000000000" pitchFamily="2" charset="2"/>
              <a:buChar char="n"/>
            </a:pPr>
            <a:r>
              <a:rPr lang="cs-CZ" altLang="cs-CZ" sz="2400" dirty="0">
                <a:effectLst/>
                <a:cs typeface="Times New Roman" panose="02020603050405020304" pitchFamily="18" charset="0"/>
              </a:rPr>
              <a:t>Uvnitř oka se nacházejí dva kapalinou vyplněné oddíly oddělené čočkou. Větší zadní oddíl obsahuje čirou </a:t>
            </a:r>
            <a:r>
              <a:rPr lang="cs-CZ" altLang="cs-CZ" sz="2400" dirty="0" err="1">
                <a:effectLst/>
                <a:cs typeface="Times New Roman" panose="02020603050405020304" pitchFamily="18" charset="0"/>
              </a:rPr>
              <a:t>gelovitou</a:t>
            </a:r>
            <a:r>
              <a:rPr lang="cs-CZ" altLang="cs-CZ" sz="2400" dirty="0">
                <a:effectLst/>
                <a:cs typeface="Times New Roman" panose="02020603050405020304" pitchFamily="18" charset="0"/>
              </a:rPr>
              <a:t> látku zvanou </a:t>
            </a:r>
            <a:r>
              <a:rPr lang="cs-CZ" altLang="cs-CZ" sz="2400" b="1" dirty="0">
                <a:effectLst/>
                <a:cs typeface="Times New Roman" panose="02020603050405020304" pitchFamily="18" charset="0"/>
              </a:rPr>
              <a:t>sklivec (</a:t>
            </a:r>
            <a:r>
              <a:rPr lang="cs-CZ" altLang="cs-CZ" sz="2400" i="1" dirty="0">
                <a:effectLst/>
                <a:cs typeface="Times New Roman" panose="02020603050405020304" pitchFamily="18" charset="0"/>
              </a:rPr>
              <a:t>corpus </a:t>
            </a:r>
            <a:r>
              <a:rPr lang="cs-CZ" altLang="cs-CZ" sz="2400" i="1" dirty="0" err="1">
                <a:effectLst/>
                <a:cs typeface="Times New Roman" panose="02020603050405020304" pitchFamily="18" charset="0"/>
              </a:rPr>
              <a:t>vitreum</a:t>
            </a:r>
            <a:r>
              <a:rPr lang="cs-CZ" altLang="cs-CZ" sz="2400" b="1" dirty="0">
                <a:effectLst/>
                <a:cs typeface="Times New Roman" panose="02020603050405020304" pitchFamily="18" charset="0"/>
              </a:rPr>
              <a:t>).</a:t>
            </a:r>
            <a:r>
              <a:rPr lang="en-GB" altLang="cs-CZ" sz="2400" dirty="0">
                <a:effectLst/>
                <a:cs typeface="Times New Roman" panose="02020603050405020304" pitchFamily="18" charset="0"/>
              </a:rPr>
              <a:t> </a:t>
            </a:r>
            <a:endParaRPr lang="cs-CZ" altLang="cs-CZ" sz="2400" dirty="0">
              <a:effectLst/>
              <a:cs typeface="Times New Roman" panose="02020603050405020304" pitchFamily="18" charset="0"/>
            </a:endParaRPr>
          </a:p>
          <a:p>
            <a:pPr marL="7938" indent="-7938" eaLnBrk="1" hangingPunct="1">
              <a:lnSpc>
                <a:spcPct val="90000"/>
              </a:lnSpc>
              <a:buClr>
                <a:srgbClr val="D6482C"/>
              </a:buClr>
              <a:buFont typeface="Wingdings" panose="05000000000000000000" pitchFamily="2" charset="2"/>
              <a:buChar char="n"/>
            </a:pPr>
            <a:r>
              <a:rPr lang="cs-CZ" altLang="cs-CZ" sz="2400" dirty="0">
                <a:effectLst/>
                <a:cs typeface="Times New Roman" panose="02020603050405020304" pitchFamily="18" charset="0"/>
              </a:rPr>
              <a:t>Menší přední oddíl obsahuje čirou vodnatou tekutinu zvanou </a:t>
            </a:r>
            <a:r>
              <a:rPr lang="cs-CZ" altLang="cs-CZ" sz="2400" b="1" dirty="0">
                <a:effectLst/>
                <a:cs typeface="Times New Roman" panose="02020603050405020304" pitchFamily="18" charset="0"/>
              </a:rPr>
              <a:t>komorová voda </a:t>
            </a:r>
            <a:r>
              <a:rPr lang="cs-CZ" altLang="cs-CZ" sz="2400" i="1" dirty="0">
                <a:effectLst/>
                <a:cs typeface="Times New Roman" panose="02020603050405020304" pitchFamily="18" charset="0"/>
              </a:rPr>
              <a:t>(humor </a:t>
            </a:r>
            <a:r>
              <a:rPr lang="cs-CZ" altLang="cs-CZ" sz="2400" i="1" dirty="0" err="1">
                <a:effectLst/>
                <a:cs typeface="Times New Roman" panose="02020603050405020304" pitchFamily="18" charset="0"/>
              </a:rPr>
              <a:t>aquosus</a:t>
            </a:r>
            <a:r>
              <a:rPr lang="cs-CZ" altLang="cs-CZ" sz="2400" i="1" dirty="0">
                <a:effectLst/>
                <a:cs typeface="Times New Roman" panose="02020603050405020304" pitchFamily="18" charset="0"/>
              </a:rPr>
              <a:t>).</a:t>
            </a:r>
          </a:p>
          <a:p>
            <a:pPr marL="7938" indent="-7938" eaLnBrk="1" hangingPunct="1">
              <a:lnSpc>
                <a:spcPct val="90000"/>
              </a:lnSpc>
              <a:buClr>
                <a:srgbClr val="D6482C"/>
              </a:buClr>
              <a:buFont typeface="Wingdings" panose="05000000000000000000" pitchFamily="2" charset="2"/>
              <a:buChar char="n"/>
            </a:pPr>
            <a:r>
              <a:rPr lang="cs-CZ" altLang="cs-CZ" sz="2400" dirty="0">
                <a:effectLst/>
                <a:cs typeface="Times New Roman" panose="02020603050405020304" pitchFamily="18" charset="0"/>
              </a:rPr>
              <a:t>Tato část oka je rozdělena na dva oddíly zvané přední a zadní komora (před duhovkou a za duhovkou). Komorová voda je produkována řasnatým tělesem.</a:t>
            </a:r>
            <a:r>
              <a:rPr lang="en-GB" altLang="cs-CZ" sz="2400" dirty="0">
                <a:effectLst/>
                <a:cs typeface="Times New Roman" panose="02020603050405020304" pitchFamily="18" charset="0"/>
              </a:rPr>
              <a:t> </a:t>
            </a:r>
            <a:endParaRPr lang="en-GB" altLang="cs-CZ" sz="2400" dirty="0">
              <a:effectLst/>
            </a:endParaRPr>
          </a:p>
        </p:txBody>
      </p:sp>
    </p:spTree>
    <p:extLst>
      <p:ext uri="{BB962C8B-B14F-4D97-AF65-F5344CB8AC3E}">
        <p14:creationId xmlns:p14="http://schemas.microsoft.com/office/powerpoint/2010/main" val="16401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EC777A1-DB26-4D3F-A3DB-BA9533C1D241}"/>
              </a:ext>
            </a:extLst>
          </p:cNvPr>
          <p:cNvSpPr>
            <a:spLocks noGrp="1" noChangeArrowheads="1"/>
          </p:cNvSpPr>
          <p:nvPr>
            <p:ph type="title"/>
          </p:nvPr>
        </p:nvSpPr>
        <p:spPr/>
        <p:txBody>
          <a:bodyPr/>
          <a:lstStyle/>
          <a:p>
            <a:pPr eaLnBrk="1" hangingPunct="1"/>
            <a:r>
              <a:rPr lang="cs-CZ" altLang="cs-CZ" sz="4000" dirty="0">
                <a:solidFill>
                  <a:srgbClr val="0000DC"/>
                </a:solidFill>
                <a:effectLst/>
              </a:rPr>
              <a:t>Anatomie oka</a:t>
            </a:r>
            <a:endParaRPr lang="en-GB" altLang="cs-CZ" sz="4000" dirty="0">
              <a:solidFill>
                <a:srgbClr val="0000DC"/>
              </a:solidFill>
              <a:effectLst/>
            </a:endParaRPr>
          </a:p>
        </p:txBody>
      </p:sp>
      <p:sp>
        <p:nvSpPr>
          <p:cNvPr id="37891" name="Rectangle 3">
            <a:extLst>
              <a:ext uri="{FF2B5EF4-FFF2-40B4-BE49-F238E27FC236}">
                <a16:creationId xmlns:a16="http://schemas.microsoft.com/office/drawing/2014/main" id="{4AB621E2-F450-4195-A2E9-AA7E5C0A440B}"/>
              </a:ext>
            </a:extLst>
          </p:cNvPr>
          <p:cNvSpPr>
            <a:spLocks noGrp="1" noChangeArrowheads="1"/>
          </p:cNvSpPr>
          <p:nvPr>
            <p:ph type="body" idx="1"/>
          </p:nvPr>
        </p:nvSpPr>
        <p:spPr>
          <a:xfrm>
            <a:off x="1366345" y="1600201"/>
            <a:ext cx="9574924" cy="3921125"/>
          </a:xfrm>
        </p:spPr>
        <p:txBody>
          <a:bodyPr/>
          <a:lstStyle/>
          <a:p>
            <a:pPr marL="0" indent="17463" eaLnBrk="1" hangingPunct="1">
              <a:lnSpc>
                <a:spcPct val="100000"/>
              </a:lnSpc>
              <a:buFont typeface="Wingdings" panose="05000000000000000000" pitchFamily="2" charset="2"/>
              <a:buNone/>
            </a:pPr>
            <a:r>
              <a:rPr lang="cs-CZ" altLang="cs-CZ" sz="2800" dirty="0">
                <a:effectLst/>
                <a:cs typeface="Arial" panose="020B0604020202020204" pitchFamily="34" charset="0"/>
              </a:rPr>
              <a:t>Duhovka má dva svaly</a:t>
            </a:r>
            <a:r>
              <a:rPr lang="en-GB" altLang="cs-CZ" sz="2800" dirty="0">
                <a:effectLst/>
                <a:cs typeface="Arial" panose="020B0604020202020204" pitchFamily="34" charset="0"/>
              </a:rPr>
              <a:t>:</a:t>
            </a:r>
            <a:endParaRPr lang="en-US" altLang="cs-CZ" sz="2800"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i="1" dirty="0">
                <a:effectLst/>
                <a:cs typeface="Arial" panose="020B0604020202020204" pitchFamily="34" charset="0"/>
              </a:rPr>
              <a:t>M. d</a:t>
            </a:r>
            <a:r>
              <a:rPr lang="en-GB" altLang="cs-CZ" sz="2800" i="1" dirty="0" err="1">
                <a:effectLst/>
                <a:cs typeface="Arial" panose="020B0604020202020204" pitchFamily="34" charset="0"/>
              </a:rPr>
              <a:t>ilator</a:t>
            </a:r>
            <a:r>
              <a:rPr lang="en-GB" altLang="cs-CZ" sz="2800" i="1" dirty="0">
                <a:effectLst/>
                <a:cs typeface="Arial" panose="020B0604020202020204" pitchFamily="34" charset="0"/>
              </a:rPr>
              <a:t> </a:t>
            </a:r>
            <a:r>
              <a:rPr lang="cs-CZ" altLang="cs-CZ" sz="2800" i="1" dirty="0" err="1">
                <a:effectLst/>
                <a:cs typeface="Arial" panose="020B0604020202020204" pitchFamily="34" charset="0"/>
              </a:rPr>
              <a:t>pupillae</a:t>
            </a:r>
            <a:r>
              <a:rPr lang="cs-CZ" altLang="cs-CZ" sz="2800" dirty="0">
                <a:effectLst/>
                <a:cs typeface="Arial" panose="020B0604020202020204" pitchFamily="34" charset="0"/>
              </a:rPr>
              <a:t> zmenšuje duhovku a tím zvětšuje zornici a množství světla vstupujícího do oka</a:t>
            </a:r>
            <a:r>
              <a:rPr lang="en-GB" altLang="cs-CZ" sz="2800" dirty="0">
                <a:effectLst/>
                <a:cs typeface="Arial" panose="020B0604020202020204" pitchFamily="34" charset="0"/>
              </a:rPr>
              <a:t>;</a:t>
            </a:r>
            <a:endParaRPr lang="en-US" altLang="cs-CZ" sz="2800"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i="1" dirty="0">
                <a:effectLst/>
                <a:cs typeface="Arial" panose="020B0604020202020204" pitchFamily="34" charset="0"/>
              </a:rPr>
              <a:t>M. s</a:t>
            </a:r>
            <a:r>
              <a:rPr lang="en-GB" altLang="cs-CZ" sz="2800" i="1" dirty="0" err="1">
                <a:effectLst/>
                <a:cs typeface="Arial" panose="020B0604020202020204" pitchFamily="34" charset="0"/>
              </a:rPr>
              <a:t>phincter</a:t>
            </a:r>
            <a:r>
              <a:rPr lang="en-GB" altLang="cs-CZ" sz="2800" i="1" dirty="0">
                <a:effectLst/>
                <a:cs typeface="Arial" panose="020B0604020202020204" pitchFamily="34" charset="0"/>
              </a:rPr>
              <a:t> </a:t>
            </a:r>
            <a:r>
              <a:rPr lang="cs-CZ" altLang="cs-CZ" sz="2800" i="1" dirty="0" err="1">
                <a:effectLst/>
                <a:cs typeface="Arial" panose="020B0604020202020204" pitchFamily="34" charset="0"/>
              </a:rPr>
              <a:t>pupillae</a:t>
            </a:r>
            <a:r>
              <a:rPr lang="cs-CZ" altLang="cs-CZ" sz="2800" dirty="0">
                <a:effectLst/>
                <a:cs typeface="Arial" panose="020B0604020202020204" pitchFamily="34" charset="0"/>
              </a:rPr>
              <a:t> duhovku zvětšuje a zmenšuje zornici stejně jako množství světla vstupujícího do oka</a:t>
            </a:r>
            <a:r>
              <a:rPr lang="en-GB" altLang="cs-CZ" sz="2800" dirty="0">
                <a:effectLst/>
                <a:cs typeface="Arial" panose="020B0604020202020204" pitchFamily="34" charset="0"/>
              </a:rPr>
              <a:t>. </a:t>
            </a:r>
            <a:endParaRPr lang="en-US" altLang="cs-CZ" sz="2800" dirty="0">
              <a:effectLst/>
              <a:cs typeface="Arial" panose="020B0604020202020204" pitchFamily="34" charset="0"/>
            </a:endParaRPr>
          </a:p>
          <a:p>
            <a:pPr marL="0" indent="17463" eaLnBrk="1" hangingPunct="1">
              <a:lnSpc>
                <a:spcPct val="100000"/>
              </a:lnSpc>
              <a:buFont typeface="Wingdings" panose="05000000000000000000" pitchFamily="2" charset="2"/>
              <a:buNone/>
            </a:pPr>
            <a:endParaRPr lang="cs-CZ" altLang="cs-CZ" sz="2800" b="1"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b="1" dirty="0">
                <a:effectLst/>
                <a:cs typeface="Arial" panose="020B0604020202020204" pitchFamily="34" charset="0"/>
              </a:rPr>
              <a:t>Průměr zornice se mění od </a:t>
            </a:r>
            <a:r>
              <a:rPr lang="en-GB" altLang="cs-CZ" sz="2800" b="1" dirty="0">
                <a:effectLst/>
                <a:cs typeface="Arial" panose="020B0604020202020204" pitchFamily="34" charset="0"/>
              </a:rPr>
              <a:t>2 </a:t>
            </a:r>
            <a:r>
              <a:rPr lang="cs-CZ" altLang="cs-CZ" sz="2800" b="1" dirty="0">
                <a:effectLst/>
                <a:cs typeface="Arial" panose="020B0604020202020204" pitchFamily="34" charset="0"/>
              </a:rPr>
              <a:t>do </a:t>
            </a:r>
            <a:r>
              <a:rPr lang="en-GB" altLang="cs-CZ" sz="2800" b="1" dirty="0">
                <a:effectLst/>
                <a:cs typeface="Arial" panose="020B0604020202020204" pitchFamily="34" charset="0"/>
              </a:rPr>
              <a:t>8 mm.</a:t>
            </a:r>
            <a:endParaRPr lang="en-US" altLang="cs-CZ" sz="2800" b="1" dirty="0">
              <a:effectLst/>
              <a:cs typeface="Arial" panose="020B0604020202020204" pitchFamily="34" charset="0"/>
            </a:endParaRPr>
          </a:p>
          <a:p>
            <a:pPr marL="0" indent="17463" eaLnBrk="1" hangingPunct="1">
              <a:lnSpc>
                <a:spcPct val="100000"/>
              </a:lnSpc>
              <a:buFont typeface="Wingdings" panose="05000000000000000000" pitchFamily="2" charset="2"/>
              <a:buNone/>
            </a:pPr>
            <a:r>
              <a:rPr lang="cs-CZ" altLang="cs-CZ" sz="2800" dirty="0">
                <a:effectLst/>
                <a:cs typeface="Arial" panose="020B0604020202020204" pitchFamily="34" charset="0"/>
              </a:rPr>
              <a:t>To znamená, že množství světla vstupujícího do oka se může změnit 30-násobně</a:t>
            </a:r>
            <a:r>
              <a:rPr lang="en-GB" altLang="cs-CZ" sz="2800" dirty="0">
                <a:effectLst/>
                <a:cs typeface="Arial" panose="020B0604020202020204" pitchFamily="34" charset="0"/>
              </a:rPr>
              <a:t>.</a:t>
            </a:r>
            <a:endParaRPr lang="en-GB" altLang="cs-CZ" sz="2800" dirty="0">
              <a:effectLst/>
            </a:endParaRPr>
          </a:p>
        </p:txBody>
      </p:sp>
    </p:spTree>
    <p:extLst>
      <p:ext uri="{BB962C8B-B14F-4D97-AF65-F5344CB8AC3E}">
        <p14:creationId xmlns:p14="http://schemas.microsoft.com/office/powerpoint/2010/main" val="37015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61EB325-81FF-49D9-97D5-413C6C783CE1}"/>
              </a:ext>
            </a:extLst>
          </p:cNvPr>
          <p:cNvSpPr>
            <a:spLocks noGrp="1" noChangeArrowheads="1"/>
          </p:cNvSpPr>
          <p:nvPr>
            <p:ph type="title"/>
          </p:nvPr>
        </p:nvSpPr>
        <p:spPr>
          <a:xfrm>
            <a:off x="1981200" y="277814"/>
            <a:ext cx="8229600" cy="561975"/>
          </a:xfrm>
        </p:spPr>
        <p:txBody>
          <a:bodyPr/>
          <a:lstStyle/>
          <a:p>
            <a:pPr eaLnBrk="1" hangingPunct="1"/>
            <a:r>
              <a:rPr lang="cs-CZ" altLang="cs-CZ" sz="4000" dirty="0">
                <a:solidFill>
                  <a:srgbClr val="0000DC"/>
                </a:solidFill>
                <a:effectLst/>
              </a:rPr>
              <a:t>Anatomie oka</a:t>
            </a:r>
          </a:p>
        </p:txBody>
      </p:sp>
      <p:sp>
        <p:nvSpPr>
          <p:cNvPr id="413699" name="Rectangle 3">
            <a:extLst>
              <a:ext uri="{FF2B5EF4-FFF2-40B4-BE49-F238E27FC236}">
                <a16:creationId xmlns:a16="http://schemas.microsoft.com/office/drawing/2014/main" id="{983F99CF-85B7-484B-8B8A-D16AE1C00546}"/>
              </a:ext>
            </a:extLst>
          </p:cNvPr>
          <p:cNvSpPr>
            <a:spLocks noGrp="1" noChangeArrowheads="1"/>
          </p:cNvSpPr>
          <p:nvPr>
            <p:ph type="body" idx="1"/>
          </p:nvPr>
        </p:nvSpPr>
        <p:spPr>
          <a:xfrm>
            <a:off x="441434" y="921025"/>
            <a:ext cx="10770138" cy="5256212"/>
          </a:xfrm>
        </p:spPr>
        <p:txBody>
          <a:bodyPr/>
          <a:lstStyle/>
          <a:p>
            <a:pPr marL="7938" indent="-7938" eaLnBrk="1" hangingPunct="1">
              <a:lnSpc>
                <a:spcPct val="100000"/>
              </a:lnSpc>
              <a:buFont typeface="Wingdings" panose="05000000000000000000" pitchFamily="2" charset="2"/>
              <a:buNone/>
              <a:defRPr/>
            </a:pPr>
            <a:r>
              <a:rPr lang="cs-CZ" sz="2400" dirty="0">
                <a:effectLst/>
              </a:rPr>
              <a:t>Průhledná </a:t>
            </a:r>
            <a:r>
              <a:rPr lang="cs-CZ" sz="2400" b="1" dirty="0">
                <a:effectLst/>
              </a:rPr>
              <a:t>čočka</a:t>
            </a:r>
            <a:r>
              <a:rPr lang="cs-CZ" sz="2400" dirty="0">
                <a:effectLst/>
              </a:rPr>
              <a:t> (</a:t>
            </a:r>
            <a:r>
              <a:rPr lang="cs-CZ" sz="2400" i="1" dirty="0" err="1">
                <a:effectLst/>
              </a:rPr>
              <a:t>lens</a:t>
            </a:r>
            <a:r>
              <a:rPr lang="cs-CZ" sz="2400" i="1" dirty="0">
                <a:effectLst/>
              </a:rPr>
              <a:t> </a:t>
            </a:r>
            <a:r>
              <a:rPr lang="cs-CZ" sz="2400" i="1" dirty="0" err="1">
                <a:effectLst/>
              </a:rPr>
              <a:t>crystallina</a:t>
            </a:r>
            <a:r>
              <a:rPr lang="cs-CZ" sz="2400" dirty="0">
                <a:effectLst/>
              </a:rPr>
              <a:t>) je umístěna těsně za duhovkou. Je to čirá dvojvypuklá struktura s průměrem přibližně 1</a:t>
            </a:r>
            <a:r>
              <a:rPr lang="en-GB" sz="2400" dirty="0">
                <a:effectLst/>
              </a:rPr>
              <a:t>0 mm. </a:t>
            </a:r>
            <a:r>
              <a:rPr lang="cs-CZ" sz="2400" dirty="0">
                <a:effectLst/>
              </a:rPr>
              <a:t>Je udržována v oploštěném stavu tahem vláken závěsného aparátu. Čočka může měnit svůj tvar, protože je připojena ke svalům řasnatého tělesa, které působí </a:t>
            </a:r>
            <a:r>
              <a:rPr lang="cs-CZ" sz="2400" i="1" dirty="0">
                <a:effectLst/>
              </a:rPr>
              <a:t>proti tahu </a:t>
            </a:r>
            <a:r>
              <a:rPr lang="cs-CZ" sz="2400" dirty="0">
                <a:effectLst/>
              </a:rPr>
              <a:t>závěsných vláken</a:t>
            </a:r>
            <a:r>
              <a:rPr lang="en-GB" sz="2400" dirty="0">
                <a:effectLst/>
              </a:rPr>
              <a:t>. </a:t>
            </a:r>
            <a:endParaRPr lang="cs-CZ" sz="2400" dirty="0">
              <a:effectLst/>
            </a:endParaRPr>
          </a:p>
          <a:p>
            <a:pPr marL="7938" indent="-7938" eaLnBrk="1" hangingPunct="1">
              <a:lnSpc>
                <a:spcPct val="100000"/>
              </a:lnSpc>
              <a:buFont typeface="Wingdings" panose="05000000000000000000" pitchFamily="2" charset="2"/>
              <a:buNone/>
              <a:defRPr/>
            </a:pPr>
            <a:endParaRPr lang="cs-CZ" sz="2400" dirty="0"/>
          </a:p>
          <a:p>
            <a:pPr marL="7938" indent="-7938" eaLnBrk="1" hangingPunct="1">
              <a:lnSpc>
                <a:spcPct val="100000"/>
              </a:lnSpc>
              <a:buFont typeface="Wingdings" panose="05000000000000000000" pitchFamily="2" charset="2"/>
              <a:buNone/>
              <a:defRPr/>
            </a:pPr>
            <a:r>
              <a:rPr lang="cs-CZ" sz="2400" dirty="0">
                <a:effectLst/>
              </a:rPr>
              <a:t>Jestliže jsou ciliární svaly</a:t>
            </a:r>
            <a:r>
              <a:rPr lang="en-GB" sz="2400" dirty="0">
                <a:effectLst/>
              </a:rPr>
              <a:t> </a:t>
            </a:r>
          </a:p>
          <a:p>
            <a:pPr marL="7938" indent="-7938" eaLnBrk="1" hangingPunct="1">
              <a:lnSpc>
                <a:spcPct val="100000"/>
              </a:lnSpc>
              <a:defRPr/>
            </a:pPr>
            <a:r>
              <a:rPr lang="en-GB" sz="2400" b="1" dirty="0">
                <a:effectLst/>
              </a:rPr>
              <a:t>relax</a:t>
            </a:r>
            <a:r>
              <a:rPr lang="cs-CZ" sz="2400" b="1" dirty="0" err="1">
                <a:effectLst/>
              </a:rPr>
              <a:t>ované</a:t>
            </a:r>
            <a:r>
              <a:rPr lang="en-GB" sz="2400" dirty="0">
                <a:effectLst/>
              </a:rPr>
              <a:t>, </a:t>
            </a:r>
            <a:r>
              <a:rPr lang="cs-CZ" sz="2400" b="1" dirty="0">
                <a:effectLst/>
              </a:rPr>
              <a:t>zakřivení čočky se zmenšuje</a:t>
            </a:r>
            <a:r>
              <a:rPr lang="cs-CZ" sz="2400" dirty="0">
                <a:effectLst/>
              </a:rPr>
              <a:t>, dochází k oploštění čočky;</a:t>
            </a:r>
            <a:r>
              <a:rPr lang="en-GB" sz="2400" dirty="0">
                <a:effectLst/>
              </a:rPr>
              <a:t> </a:t>
            </a:r>
          </a:p>
          <a:p>
            <a:pPr marL="7938" indent="-7938" eaLnBrk="1" hangingPunct="1">
              <a:lnSpc>
                <a:spcPct val="100000"/>
              </a:lnSpc>
              <a:defRPr/>
            </a:pPr>
            <a:r>
              <a:rPr lang="cs-CZ" sz="2400" b="1" dirty="0">
                <a:effectLst/>
              </a:rPr>
              <a:t>kontrahované</a:t>
            </a:r>
            <a:r>
              <a:rPr lang="en-GB" sz="2400" dirty="0">
                <a:effectLst/>
              </a:rPr>
              <a:t>, </a:t>
            </a:r>
            <a:r>
              <a:rPr lang="cs-CZ" sz="2400" b="1" dirty="0">
                <a:effectLst/>
              </a:rPr>
              <a:t>zakřivení čočky se zvětšuje</a:t>
            </a:r>
            <a:r>
              <a:rPr lang="en-GB" sz="2400" dirty="0">
                <a:effectLst/>
              </a:rPr>
              <a:t>,</a:t>
            </a:r>
            <a:r>
              <a:rPr lang="cs-CZ" sz="2400" dirty="0">
                <a:effectLst/>
              </a:rPr>
              <a:t> čočka je vypuklejší (což je její přirozený stav)</a:t>
            </a:r>
            <a:r>
              <a:rPr lang="en-GB" sz="2400" dirty="0">
                <a:effectLst/>
              </a:rPr>
              <a:t>. </a:t>
            </a:r>
            <a:endParaRPr lang="cs-CZ" sz="2400" dirty="0">
              <a:effectLst/>
            </a:endParaRPr>
          </a:p>
          <a:p>
            <a:pPr marL="7938" indent="-7938" eaLnBrk="1" hangingPunct="1">
              <a:lnSpc>
                <a:spcPct val="100000"/>
              </a:lnSpc>
              <a:defRPr/>
            </a:pPr>
            <a:endParaRPr lang="en-GB" sz="2400" dirty="0">
              <a:effectLst/>
            </a:endParaRPr>
          </a:p>
          <a:p>
            <a:pPr marL="7938" indent="-7938" eaLnBrk="1" hangingPunct="1">
              <a:lnSpc>
                <a:spcPct val="100000"/>
              </a:lnSpc>
              <a:buFont typeface="Wingdings" panose="05000000000000000000" pitchFamily="2" charset="2"/>
              <a:buNone/>
              <a:defRPr/>
            </a:pPr>
            <a:r>
              <a:rPr lang="cs-CZ" sz="2400" dirty="0">
                <a:effectLst/>
              </a:rPr>
              <a:t>Tyto změny umožňují oku přizpůsobit optický systém oka pro pozorování vzdálených i blízkých předmětů</a:t>
            </a:r>
            <a:r>
              <a:rPr lang="en-GB" sz="2400" dirty="0">
                <a:effectLst/>
              </a:rPr>
              <a:t>.  </a:t>
            </a:r>
          </a:p>
          <a:p>
            <a:pPr marL="7938" indent="-7938" eaLnBrk="1" hangingPunct="1">
              <a:lnSpc>
                <a:spcPct val="100000"/>
              </a:lnSpc>
              <a:buFont typeface="Wingdings" panose="05000000000000000000" pitchFamily="2" charset="2"/>
              <a:buNone/>
              <a:defRPr/>
            </a:pPr>
            <a:r>
              <a:rPr lang="cs-CZ" sz="2400" dirty="0">
                <a:effectLst/>
              </a:rPr>
              <a:t>Čočka je složena ze 4 vrstev, ve směru od povrchu ke středu to jsou</a:t>
            </a:r>
            <a:r>
              <a:rPr lang="en-GB" sz="2400" dirty="0">
                <a:effectLst/>
              </a:rPr>
              <a:t>: </a:t>
            </a:r>
            <a:r>
              <a:rPr lang="cs-CZ" sz="2400" dirty="0">
                <a:effectLst/>
              </a:rPr>
              <a:t>kapsula, </a:t>
            </a:r>
            <a:r>
              <a:rPr lang="cs-CZ" sz="2400" dirty="0" err="1">
                <a:effectLst/>
              </a:rPr>
              <a:t>subkapsulární</a:t>
            </a:r>
            <a:r>
              <a:rPr lang="cs-CZ" sz="2400" dirty="0">
                <a:effectLst/>
              </a:rPr>
              <a:t> epitel</a:t>
            </a:r>
            <a:r>
              <a:rPr lang="en-GB" sz="2400" dirty="0">
                <a:effectLst/>
              </a:rPr>
              <a:t>, </a:t>
            </a:r>
            <a:r>
              <a:rPr lang="cs-CZ" sz="2400" dirty="0">
                <a:effectLst/>
              </a:rPr>
              <a:t>kůra a jádro</a:t>
            </a:r>
            <a:r>
              <a:rPr lang="cs-CZ" sz="2400" dirty="0">
                <a:solidFill>
                  <a:srgbClr val="000000"/>
                </a:solidFill>
                <a:effectLst>
                  <a:outerShdw blurRad="38100" dist="38100" dir="2700000" algn="tl">
                    <a:srgbClr val="FFFFFF"/>
                  </a:outerShdw>
                </a:effectLst>
              </a:rPr>
              <a:t>.</a:t>
            </a:r>
          </a:p>
        </p:txBody>
      </p:sp>
    </p:spTree>
    <p:extLst>
      <p:ext uri="{BB962C8B-B14F-4D97-AF65-F5344CB8AC3E}">
        <p14:creationId xmlns:p14="http://schemas.microsoft.com/office/powerpoint/2010/main" val="397791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DA721BE-B8FC-4D5A-8A22-8393AF267C04}"/>
              </a:ext>
            </a:extLst>
          </p:cNvPr>
          <p:cNvSpPr>
            <a:spLocks noGrp="1" noChangeArrowheads="1"/>
          </p:cNvSpPr>
          <p:nvPr>
            <p:ph type="title"/>
          </p:nvPr>
        </p:nvSpPr>
        <p:spPr/>
        <p:txBody>
          <a:bodyPr/>
          <a:lstStyle/>
          <a:p>
            <a:pPr eaLnBrk="1" hangingPunct="1"/>
            <a:r>
              <a:rPr lang="cs-CZ" altLang="cs-CZ" dirty="0">
                <a:solidFill>
                  <a:srgbClr val="0000DC"/>
                </a:solidFill>
                <a:effectLst/>
              </a:rPr>
              <a:t>Obsah přednášky</a:t>
            </a:r>
            <a:endParaRPr lang="en-GB" altLang="cs-CZ" dirty="0">
              <a:solidFill>
                <a:srgbClr val="0000DC"/>
              </a:solidFill>
              <a:effectLst/>
            </a:endParaRPr>
          </a:p>
        </p:txBody>
      </p:sp>
      <p:sp>
        <p:nvSpPr>
          <p:cNvPr id="5123" name="Rectangle 3">
            <a:extLst>
              <a:ext uri="{FF2B5EF4-FFF2-40B4-BE49-F238E27FC236}">
                <a16:creationId xmlns:a16="http://schemas.microsoft.com/office/drawing/2014/main" id="{C19DB6C7-BD7A-4CD9-A494-E3A86E880E0F}"/>
              </a:ext>
            </a:extLst>
          </p:cNvPr>
          <p:cNvSpPr>
            <a:spLocks noGrp="1" noChangeArrowheads="1"/>
          </p:cNvSpPr>
          <p:nvPr>
            <p:ph type="body" idx="1"/>
          </p:nvPr>
        </p:nvSpPr>
        <p:spPr/>
        <p:txBody>
          <a:bodyPr/>
          <a:lstStyle/>
          <a:p>
            <a:pPr eaLnBrk="1" hangingPunct="1"/>
            <a:r>
              <a:rPr lang="cs-CZ" altLang="cs-CZ" sz="3600" dirty="0">
                <a:effectLst/>
              </a:rPr>
              <a:t>Základní vlastnosti světla</a:t>
            </a:r>
          </a:p>
          <a:p>
            <a:pPr eaLnBrk="1" hangingPunct="1"/>
            <a:r>
              <a:rPr lang="cs-CZ" altLang="cs-CZ" sz="2400" dirty="0"/>
              <a:t>(přehled předpokládaných středoškolských znalostí)</a:t>
            </a:r>
            <a:endParaRPr lang="en-GB" altLang="cs-CZ" sz="2400" dirty="0">
              <a:effectLst/>
            </a:endParaRPr>
          </a:p>
          <a:p>
            <a:pPr eaLnBrk="1" hangingPunct="1"/>
            <a:r>
              <a:rPr lang="cs-CZ" altLang="cs-CZ" sz="3600" dirty="0">
                <a:effectLst/>
              </a:rPr>
              <a:t>Anatomie oka</a:t>
            </a:r>
            <a:endParaRPr lang="en-GB" altLang="cs-CZ" sz="3600" dirty="0">
              <a:effectLst/>
            </a:endParaRPr>
          </a:p>
          <a:p>
            <a:pPr eaLnBrk="1" hangingPunct="1"/>
            <a:r>
              <a:rPr lang="cs-CZ" altLang="cs-CZ" sz="3600" dirty="0">
                <a:effectLst/>
              </a:rPr>
              <a:t>Optické vlastnosti oka</a:t>
            </a:r>
            <a:endParaRPr lang="en-GB" altLang="cs-CZ" sz="3600" dirty="0">
              <a:effectLst/>
            </a:endParaRPr>
          </a:p>
          <a:p>
            <a:pPr eaLnBrk="1" hangingPunct="1"/>
            <a:r>
              <a:rPr lang="cs-CZ" altLang="cs-CZ" sz="3600" dirty="0">
                <a:effectLst/>
              </a:rPr>
              <a:t>Sítnice – biologický detektor světla</a:t>
            </a:r>
            <a:endParaRPr lang="en-GB" altLang="cs-CZ" sz="3600" dirty="0">
              <a:effectLst/>
            </a:endParaRPr>
          </a:p>
          <a:p>
            <a:pPr eaLnBrk="1" hangingPunct="1"/>
            <a:r>
              <a:rPr lang="cs-CZ" altLang="cs-CZ" sz="3600" dirty="0">
                <a:effectLst/>
              </a:rPr>
              <a:t>Barevné vidění</a:t>
            </a:r>
            <a:endParaRPr lang="en-GB" altLang="cs-CZ" sz="3600" dirty="0">
              <a:effectLst/>
            </a:endParaRPr>
          </a:p>
        </p:txBody>
      </p:sp>
      <p:pic>
        <p:nvPicPr>
          <p:cNvPr id="1026" name="Picture 2">
            <a:extLst>
              <a:ext uri="{FF2B5EF4-FFF2-40B4-BE49-F238E27FC236}">
                <a16:creationId xmlns:a16="http://schemas.microsoft.com/office/drawing/2014/main" id="{D3D9367E-F1BB-4100-9656-E112D69D3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236" y="1860989"/>
            <a:ext cx="3249764" cy="313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8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C9164EA-5956-481C-8CC4-AA12E5C2E8E7}"/>
              </a:ext>
            </a:extLst>
          </p:cNvPr>
          <p:cNvSpPr>
            <a:spLocks noGrp="1" noChangeArrowheads="1"/>
          </p:cNvSpPr>
          <p:nvPr>
            <p:ph type="title"/>
          </p:nvPr>
        </p:nvSpPr>
        <p:spPr/>
        <p:txBody>
          <a:bodyPr/>
          <a:lstStyle/>
          <a:p>
            <a:pPr eaLnBrk="1" hangingPunct="1">
              <a:defRPr/>
            </a:pPr>
            <a:r>
              <a:rPr lang="cs-CZ" dirty="0"/>
              <a:t>Nitrooční tlak</a:t>
            </a:r>
          </a:p>
        </p:txBody>
      </p:sp>
      <p:sp>
        <p:nvSpPr>
          <p:cNvPr id="141315" name="Rectangle 3">
            <a:extLst>
              <a:ext uri="{FF2B5EF4-FFF2-40B4-BE49-F238E27FC236}">
                <a16:creationId xmlns:a16="http://schemas.microsoft.com/office/drawing/2014/main" id="{DEF98192-F109-4320-8367-31CF3B4C602C}"/>
              </a:ext>
            </a:extLst>
          </p:cNvPr>
          <p:cNvSpPr>
            <a:spLocks noGrp="1" noChangeArrowheads="1"/>
          </p:cNvSpPr>
          <p:nvPr>
            <p:ph type="body" idx="1"/>
          </p:nvPr>
        </p:nvSpPr>
        <p:spPr/>
        <p:txBody>
          <a:bodyPr/>
          <a:lstStyle/>
          <a:p>
            <a:pPr marL="609600" indent="-609600" eaLnBrk="1" hangingPunct="1">
              <a:buFontTx/>
              <a:buNone/>
              <a:defRPr/>
            </a:pPr>
            <a:r>
              <a:rPr lang="cs-CZ" dirty="0"/>
              <a:t>     (</a:t>
            </a:r>
            <a:r>
              <a:rPr lang="cs-CZ"/>
              <a:t>důsledek dynamické rovnováhy </a:t>
            </a:r>
            <a:r>
              <a:rPr lang="cs-CZ" dirty="0"/>
              <a:t>mezi tvorbou a odtokem komorové vody)</a:t>
            </a:r>
          </a:p>
          <a:p>
            <a:pPr eaLnBrk="1" hangingPunct="1">
              <a:defRPr/>
            </a:pPr>
            <a:r>
              <a:rPr lang="cs-CZ" dirty="0"/>
              <a:t>      Fyziologická hodnota (individuálně variabilní): </a:t>
            </a:r>
          </a:p>
          <a:p>
            <a:pPr marL="609600" indent="-609600" eaLnBrk="1" hangingPunct="1">
              <a:buFontTx/>
              <a:buChar char="-"/>
              <a:defRPr/>
            </a:pPr>
            <a:endParaRPr lang="cs-CZ" dirty="0"/>
          </a:p>
          <a:p>
            <a:pPr marL="609600" indent="-609600" eaLnBrk="1" hangingPunct="1">
              <a:buFontTx/>
              <a:buNone/>
              <a:defRPr/>
            </a:pPr>
            <a:r>
              <a:rPr lang="cs-CZ" dirty="0"/>
              <a:t>    </a:t>
            </a:r>
            <a:r>
              <a:rPr lang="cs-CZ" sz="4000" dirty="0"/>
              <a:t>2,66 </a:t>
            </a:r>
            <a:r>
              <a:rPr lang="cs-CZ" sz="4000" dirty="0" err="1"/>
              <a:t>kPa</a:t>
            </a:r>
            <a:r>
              <a:rPr lang="cs-CZ" sz="4000" dirty="0"/>
              <a:t>  (20 </a:t>
            </a:r>
            <a:r>
              <a:rPr lang="cs-CZ" sz="4000" dirty="0" err="1"/>
              <a:t>mmHg</a:t>
            </a:r>
            <a:r>
              <a:rPr lang="cs-CZ" sz="4000" dirty="0"/>
              <a:t>)  </a:t>
            </a:r>
            <a:endParaRPr lang="cs-CZ" sz="4000" dirty="0">
              <a:cs typeface="Arial" charset="0"/>
            </a:endParaRPr>
          </a:p>
          <a:p>
            <a:pPr marL="609600" indent="-609600" eaLnBrk="1" hangingPunct="1">
              <a:buFontTx/>
              <a:buNone/>
              <a:defRPr/>
            </a:pPr>
            <a:endParaRPr lang="cs-CZ" sz="4000" dirty="0">
              <a:cs typeface="Arial" charset="0"/>
            </a:endParaRPr>
          </a:p>
          <a:p>
            <a:pPr marL="609600" indent="-609600" eaLnBrk="1" hangingPunct="1">
              <a:buFont typeface="Wingdings" panose="05000000000000000000" pitchFamily="2" charset="2"/>
              <a:buNone/>
              <a:defRPr/>
            </a:pPr>
            <a:r>
              <a:rPr lang="cs-CZ" dirty="0"/>
              <a:t>     Odchylky větší než cca 10 % jsou známkou vážnější oční poruchy, např. hrozícího zeleného zákalu (glaukomu).</a:t>
            </a:r>
            <a:endParaRPr lang="en-US" dirty="0"/>
          </a:p>
        </p:txBody>
      </p:sp>
    </p:spTree>
    <p:extLst>
      <p:ext uri="{BB962C8B-B14F-4D97-AF65-F5344CB8AC3E}">
        <p14:creationId xmlns:p14="http://schemas.microsoft.com/office/powerpoint/2010/main" val="663861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8850886-629E-454C-9707-E1363083EE79}"/>
              </a:ext>
            </a:extLst>
          </p:cNvPr>
          <p:cNvSpPr>
            <a:spLocks noGrp="1" noChangeArrowheads="1"/>
          </p:cNvSpPr>
          <p:nvPr>
            <p:ph type="title"/>
          </p:nvPr>
        </p:nvSpPr>
        <p:spPr>
          <a:xfrm>
            <a:off x="1981200" y="2857500"/>
            <a:ext cx="8229600" cy="1143000"/>
          </a:xfrm>
          <a:noFill/>
        </p:spPr>
        <p:txBody>
          <a:bodyPr/>
          <a:lstStyle/>
          <a:p>
            <a:pPr eaLnBrk="1" hangingPunct="1"/>
            <a:r>
              <a:rPr lang="cs-CZ" altLang="cs-CZ" sz="4000" dirty="0">
                <a:solidFill>
                  <a:srgbClr val="0000DC"/>
                </a:solidFill>
                <a:effectLst/>
              </a:rPr>
              <a:t>Optické vlastnosti oka</a:t>
            </a:r>
          </a:p>
        </p:txBody>
      </p:sp>
    </p:spTree>
    <p:extLst>
      <p:ext uri="{BB962C8B-B14F-4D97-AF65-F5344CB8AC3E}">
        <p14:creationId xmlns:p14="http://schemas.microsoft.com/office/powerpoint/2010/main" val="311592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4E04F888-85ED-4F4D-94D3-DA42259845DB}"/>
              </a:ext>
            </a:extLst>
          </p:cNvPr>
          <p:cNvSpPr>
            <a:spLocks noGrp="1" noChangeArrowheads="1"/>
          </p:cNvSpPr>
          <p:nvPr>
            <p:ph type="title"/>
          </p:nvPr>
        </p:nvSpPr>
        <p:spPr>
          <a:xfrm>
            <a:off x="1229710" y="277813"/>
            <a:ext cx="9530613" cy="1782762"/>
          </a:xfrm>
        </p:spPr>
        <p:txBody>
          <a:bodyPr/>
          <a:lstStyle/>
          <a:p>
            <a:pPr algn="l" eaLnBrk="1" hangingPunct="1">
              <a:defRPr/>
            </a:pPr>
            <a:r>
              <a:rPr lang="cs-CZ" sz="4000" b="1" dirty="0"/>
              <a:t>Model </a:t>
            </a:r>
            <a:r>
              <a:rPr lang="cs-CZ" sz="4000" b="1" i="1" dirty="0" err="1"/>
              <a:t>Gullstrandův</a:t>
            </a:r>
            <a:r>
              <a:rPr lang="cs-CZ" sz="4000" dirty="0"/>
              <a:t> </a:t>
            </a:r>
            <a:br>
              <a:rPr lang="cs-CZ" sz="4000" dirty="0"/>
            </a:br>
            <a:r>
              <a:rPr lang="cs-CZ" sz="2400" i="1" dirty="0"/>
              <a:t>(</a:t>
            </a:r>
            <a:r>
              <a:rPr lang="cs-CZ" sz="2400" i="1" dirty="0" err="1"/>
              <a:t>Alvar</a:t>
            </a:r>
            <a:r>
              <a:rPr lang="cs-CZ" sz="2400" i="1" dirty="0"/>
              <a:t> </a:t>
            </a:r>
            <a:r>
              <a:rPr lang="cs-CZ" sz="2400" i="1" dirty="0" err="1"/>
              <a:t>Gullstrand</a:t>
            </a:r>
            <a:r>
              <a:rPr lang="cs-CZ" sz="2400" i="1" dirty="0"/>
              <a:t> 1852 - 1930, švédský oftalmolog, </a:t>
            </a:r>
            <a:r>
              <a:rPr lang="cs-CZ" sz="2400" i="1" dirty="0" err="1"/>
              <a:t>Nob</a:t>
            </a:r>
            <a:r>
              <a:rPr lang="cs-CZ" sz="2400" i="1" dirty="0"/>
              <a:t>. cena za medicínu v r. 1911)</a:t>
            </a:r>
            <a:r>
              <a:rPr lang="cs-CZ" sz="2400" dirty="0"/>
              <a:t> </a:t>
            </a:r>
          </a:p>
        </p:txBody>
      </p:sp>
      <p:sp>
        <p:nvSpPr>
          <p:cNvPr id="347139" name="Rectangle 3">
            <a:extLst>
              <a:ext uri="{FF2B5EF4-FFF2-40B4-BE49-F238E27FC236}">
                <a16:creationId xmlns:a16="http://schemas.microsoft.com/office/drawing/2014/main" id="{54658235-7542-4D32-8C7B-E9520A531D73}"/>
              </a:ext>
            </a:extLst>
          </p:cNvPr>
          <p:cNvSpPr>
            <a:spLocks noGrp="1" noChangeArrowheads="1"/>
          </p:cNvSpPr>
          <p:nvPr>
            <p:ph type="body" idx="1"/>
          </p:nvPr>
        </p:nvSpPr>
        <p:spPr>
          <a:xfrm>
            <a:off x="1523999" y="2420938"/>
            <a:ext cx="8996855" cy="4025900"/>
          </a:xfrm>
        </p:spPr>
        <p:txBody>
          <a:bodyPr/>
          <a:lstStyle/>
          <a:p>
            <a:pPr eaLnBrk="1" hangingPunct="1">
              <a:buFont typeface="Wingdings" panose="05000000000000000000" pitchFamily="2" charset="2"/>
              <a:buNone/>
              <a:defRPr/>
            </a:pPr>
            <a:r>
              <a:rPr lang="cs-CZ" sz="3600" dirty="0"/>
              <a:t>Vychází z představy oka jako centrované optické soustavy se schopností automatického zaostřování, nebere však ohled na určité rozdíly v zakřivení přední a zadní plochy rohovky ani na rozdíly v indexu lomu jádra a okraje čočky. </a:t>
            </a:r>
          </a:p>
        </p:txBody>
      </p:sp>
      <p:pic>
        <p:nvPicPr>
          <p:cNvPr id="2" name="Nahraný zvuk">
            <a:hlinkClick r:id="" action="ppaction://media"/>
            <a:extLst>
              <a:ext uri="{FF2B5EF4-FFF2-40B4-BE49-F238E27FC236}">
                <a16:creationId xmlns:a16="http://schemas.microsoft.com/office/drawing/2014/main" id="{3CA5BDF8-22CF-47CA-8925-0F1D066B18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0289" y="410710"/>
            <a:ext cx="487363" cy="487363"/>
          </a:xfrm>
          <a:prstGeom prst="rect">
            <a:avLst/>
          </a:prstGeom>
        </p:spPr>
      </p:pic>
    </p:spTree>
    <p:extLst>
      <p:ext uri="{BB962C8B-B14F-4D97-AF65-F5344CB8AC3E}">
        <p14:creationId xmlns:p14="http://schemas.microsoft.com/office/powerpoint/2010/main" val="100321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4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6" name="Rectangle 6">
            <a:extLst>
              <a:ext uri="{FF2B5EF4-FFF2-40B4-BE49-F238E27FC236}">
                <a16:creationId xmlns:a16="http://schemas.microsoft.com/office/drawing/2014/main" id="{5BE2979F-1D6A-41E0-B993-D5CE1C83747E}"/>
              </a:ext>
            </a:extLst>
          </p:cNvPr>
          <p:cNvSpPr>
            <a:spLocks noGrp="1" noChangeArrowheads="1"/>
          </p:cNvSpPr>
          <p:nvPr>
            <p:ph type="title"/>
          </p:nvPr>
        </p:nvSpPr>
        <p:spPr>
          <a:xfrm>
            <a:off x="495300" y="277813"/>
            <a:ext cx="10172699" cy="1143000"/>
          </a:xfrm>
        </p:spPr>
        <p:txBody>
          <a:bodyPr/>
          <a:lstStyle/>
          <a:p>
            <a:pPr eaLnBrk="1" hangingPunct="1">
              <a:defRPr/>
            </a:pPr>
            <a:r>
              <a:rPr lang="cs-CZ" sz="3600" dirty="0"/>
              <a:t>Základní parametry </a:t>
            </a:r>
            <a:r>
              <a:rPr lang="cs-CZ" sz="3600" dirty="0" err="1"/>
              <a:t>Gullstrandova</a:t>
            </a:r>
            <a:r>
              <a:rPr lang="cs-CZ" sz="3600" dirty="0"/>
              <a:t> modelu oka</a:t>
            </a:r>
          </a:p>
        </p:txBody>
      </p:sp>
      <p:sp>
        <p:nvSpPr>
          <p:cNvPr id="363523" name="Rectangle 3">
            <a:extLst>
              <a:ext uri="{FF2B5EF4-FFF2-40B4-BE49-F238E27FC236}">
                <a16:creationId xmlns:a16="http://schemas.microsoft.com/office/drawing/2014/main" id="{97F58DEF-EA4E-47B1-9A55-E0CCEB74A5ED}"/>
              </a:ext>
            </a:extLst>
          </p:cNvPr>
          <p:cNvSpPr>
            <a:spLocks noGrp="1" noChangeArrowheads="1"/>
          </p:cNvSpPr>
          <p:nvPr>
            <p:ph type="body" sz="half" idx="4294967295"/>
          </p:nvPr>
        </p:nvSpPr>
        <p:spPr>
          <a:xfrm>
            <a:off x="765667" y="1814405"/>
            <a:ext cx="7488238" cy="5184775"/>
          </a:xfrm>
        </p:spPr>
        <p:txBody>
          <a:bodyPr/>
          <a:lstStyle/>
          <a:p>
            <a:pPr eaLnBrk="1" hangingPunct="1">
              <a:lnSpc>
                <a:spcPct val="80000"/>
              </a:lnSpc>
              <a:defRPr/>
            </a:pPr>
            <a:r>
              <a:rPr lang="cs-CZ" sz="2000" b="1" dirty="0">
                <a:solidFill>
                  <a:srgbClr val="FF0000"/>
                </a:solidFill>
              </a:rPr>
              <a:t>Indexy lomu:</a:t>
            </a:r>
            <a:endParaRPr lang="cs-CZ" sz="2000" dirty="0">
              <a:solidFill>
                <a:srgbClr val="FF0000"/>
              </a:solidFill>
            </a:endParaRPr>
          </a:p>
          <a:p>
            <a:pPr eaLnBrk="1" hangingPunct="1">
              <a:lnSpc>
                <a:spcPct val="80000"/>
              </a:lnSpc>
              <a:buFont typeface="Wingdings" panose="05000000000000000000" pitchFamily="2" charset="2"/>
              <a:buNone/>
              <a:defRPr/>
            </a:pPr>
            <a:r>
              <a:rPr lang="cs-CZ" sz="2000" dirty="0">
                <a:solidFill>
                  <a:srgbClr val="FF0000"/>
                </a:solidFill>
              </a:rPr>
              <a:t>     rohovka............................. 1,376        </a:t>
            </a:r>
          </a:p>
          <a:p>
            <a:pPr eaLnBrk="1" hangingPunct="1">
              <a:lnSpc>
                <a:spcPct val="80000"/>
              </a:lnSpc>
              <a:buFont typeface="Wingdings" panose="05000000000000000000" pitchFamily="2" charset="2"/>
              <a:buNone/>
              <a:defRPr/>
            </a:pPr>
            <a:r>
              <a:rPr lang="cs-CZ" sz="2000" dirty="0">
                <a:solidFill>
                  <a:srgbClr val="FF0000"/>
                </a:solidFill>
              </a:rPr>
              <a:t>     komorová voda................. 1,336</a:t>
            </a:r>
          </a:p>
          <a:p>
            <a:pPr eaLnBrk="1" hangingPunct="1">
              <a:lnSpc>
                <a:spcPct val="80000"/>
              </a:lnSpc>
              <a:buFont typeface="Wingdings" panose="05000000000000000000" pitchFamily="2" charset="2"/>
              <a:buNone/>
              <a:defRPr/>
            </a:pPr>
            <a:r>
              <a:rPr lang="cs-CZ" sz="2000" dirty="0">
                <a:solidFill>
                  <a:srgbClr val="FF0000"/>
                </a:solidFill>
              </a:rPr>
              <a:t>     čočka ................................ 1,413</a:t>
            </a:r>
          </a:p>
          <a:p>
            <a:pPr eaLnBrk="1" hangingPunct="1">
              <a:lnSpc>
                <a:spcPct val="80000"/>
              </a:lnSpc>
              <a:buFont typeface="Wingdings" panose="05000000000000000000" pitchFamily="2" charset="2"/>
              <a:buNone/>
              <a:defRPr/>
            </a:pPr>
            <a:r>
              <a:rPr lang="cs-CZ" sz="2000" dirty="0">
                <a:solidFill>
                  <a:srgbClr val="FF0000"/>
                </a:solidFill>
              </a:rPr>
              <a:t>     sklivec………………………1,336</a:t>
            </a:r>
            <a:endParaRPr lang="cs-CZ" sz="2000" b="1" dirty="0">
              <a:solidFill>
                <a:srgbClr val="FF0000"/>
              </a:solidFill>
            </a:endParaRPr>
          </a:p>
          <a:p>
            <a:pPr algn="r" eaLnBrk="1" hangingPunct="1">
              <a:lnSpc>
                <a:spcPct val="80000"/>
              </a:lnSpc>
              <a:defRPr/>
            </a:pPr>
            <a:r>
              <a:rPr lang="cs-CZ" sz="2000" b="1" dirty="0">
                <a:solidFill>
                  <a:srgbClr val="FF0000"/>
                </a:solidFill>
              </a:rPr>
              <a:t>Optické mohutnosti:</a:t>
            </a:r>
            <a:endParaRPr lang="cs-CZ" sz="2000" dirty="0">
              <a:solidFill>
                <a:srgbClr val="FF0000"/>
              </a:solidFill>
            </a:endParaRPr>
          </a:p>
          <a:p>
            <a:pPr algn="r" eaLnBrk="1" hangingPunct="1">
              <a:lnSpc>
                <a:spcPct val="80000"/>
              </a:lnSpc>
              <a:buFont typeface="Wingdings" panose="05000000000000000000" pitchFamily="2" charset="2"/>
              <a:buNone/>
              <a:defRPr/>
            </a:pPr>
            <a:r>
              <a:rPr lang="cs-CZ" sz="2000" dirty="0">
                <a:solidFill>
                  <a:srgbClr val="FF0000"/>
                </a:solidFill>
              </a:rPr>
              <a:t>     rohovka .............................. 42,7 D</a:t>
            </a:r>
          </a:p>
          <a:p>
            <a:pPr algn="r" eaLnBrk="1" hangingPunct="1">
              <a:lnSpc>
                <a:spcPct val="80000"/>
              </a:lnSpc>
              <a:buFont typeface="Wingdings" panose="05000000000000000000" pitchFamily="2" charset="2"/>
              <a:buNone/>
              <a:defRPr/>
            </a:pPr>
            <a:r>
              <a:rPr lang="cs-CZ" sz="2000" dirty="0">
                <a:solidFill>
                  <a:srgbClr val="FF0000"/>
                </a:solidFill>
              </a:rPr>
              <a:t>     čočka uvnitř oka ...............  21,7 D</a:t>
            </a:r>
          </a:p>
          <a:p>
            <a:pPr algn="r" eaLnBrk="1" hangingPunct="1">
              <a:lnSpc>
                <a:spcPct val="80000"/>
              </a:lnSpc>
              <a:buFont typeface="Wingdings" panose="05000000000000000000" pitchFamily="2" charset="2"/>
              <a:buNone/>
              <a:defRPr/>
            </a:pPr>
            <a:r>
              <a:rPr lang="cs-CZ" sz="2000" dirty="0">
                <a:solidFill>
                  <a:srgbClr val="FF0000"/>
                </a:solidFill>
              </a:rPr>
              <a:t>     oko jako celek ...................  60,5 D</a:t>
            </a:r>
            <a:endParaRPr lang="cs-CZ" sz="2000" b="1" dirty="0">
              <a:solidFill>
                <a:srgbClr val="FF0000"/>
              </a:solidFill>
            </a:endParaRPr>
          </a:p>
          <a:p>
            <a:pPr eaLnBrk="1" hangingPunct="1">
              <a:lnSpc>
                <a:spcPct val="80000"/>
              </a:lnSpc>
              <a:defRPr/>
            </a:pPr>
            <a:r>
              <a:rPr lang="cs-CZ" sz="2000" b="1" dirty="0"/>
              <a:t>Poloměr křivosti:</a:t>
            </a:r>
            <a:endParaRPr lang="cs-CZ" sz="2000" dirty="0"/>
          </a:p>
          <a:p>
            <a:pPr eaLnBrk="1" hangingPunct="1">
              <a:lnSpc>
                <a:spcPct val="80000"/>
              </a:lnSpc>
              <a:buFont typeface="Wingdings" panose="05000000000000000000" pitchFamily="2" charset="2"/>
              <a:buNone/>
              <a:defRPr/>
            </a:pPr>
            <a:r>
              <a:rPr lang="cs-CZ" sz="2000" dirty="0"/>
              <a:t>    rohovka ................................... 7,8 mm</a:t>
            </a:r>
          </a:p>
          <a:p>
            <a:pPr eaLnBrk="1" hangingPunct="1">
              <a:lnSpc>
                <a:spcPct val="80000"/>
              </a:lnSpc>
              <a:buFont typeface="Wingdings" panose="05000000000000000000" pitchFamily="2" charset="2"/>
              <a:buNone/>
              <a:defRPr/>
            </a:pPr>
            <a:r>
              <a:rPr lang="cs-CZ" sz="2000" dirty="0"/>
              <a:t>    přední plocha čočky ............  10,0 mm</a:t>
            </a:r>
          </a:p>
          <a:p>
            <a:pPr eaLnBrk="1" hangingPunct="1">
              <a:lnSpc>
                <a:spcPct val="80000"/>
              </a:lnSpc>
              <a:buFont typeface="Wingdings" panose="05000000000000000000" pitchFamily="2" charset="2"/>
              <a:buNone/>
              <a:defRPr/>
            </a:pPr>
            <a:r>
              <a:rPr lang="cs-CZ" sz="2000" dirty="0"/>
              <a:t>    zadní plocha čočky .............   -6,0 mm</a:t>
            </a:r>
            <a:endParaRPr lang="cs-CZ" sz="2000" b="1" dirty="0"/>
          </a:p>
          <a:p>
            <a:pPr algn="r" eaLnBrk="1" hangingPunct="1">
              <a:lnSpc>
                <a:spcPct val="80000"/>
              </a:lnSpc>
              <a:defRPr/>
            </a:pPr>
            <a:r>
              <a:rPr lang="cs-CZ" sz="2000" b="1" dirty="0"/>
              <a:t>Poloha ohnisek</a:t>
            </a:r>
            <a:endParaRPr lang="cs-CZ" sz="2000" dirty="0"/>
          </a:p>
          <a:p>
            <a:pPr algn="r" eaLnBrk="1" hangingPunct="1">
              <a:lnSpc>
                <a:spcPct val="80000"/>
              </a:lnSpc>
              <a:buFont typeface="Wingdings" panose="05000000000000000000" pitchFamily="2" charset="2"/>
              <a:buNone/>
              <a:defRPr/>
            </a:pPr>
            <a:r>
              <a:rPr lang="cs-CZ" sz="2000" dirty="0"/>
              <a:t>    (měří se od vrcholu rohovky):</a:t>
            </a:r>
          </a:p>
          <a:p>
            <a:pPr algn="r" eaLnBrk="1" hangingPunct="1">
              <a:lnSpc>
                <a:spcPct val="80000"/>
              </a:lnSpc>
              <a:buFont typeface="Wingdings" panose="05000000000000000000" pitchFamily="2" charset="2"/>
              <a:buNone/>
              <a:defRPr/>
            </a:pPr>
            <a:r>
              <a:rPr lang="cs-CZ" sz="2000" dirty="0"/>
              <a:t>    ohnisko předmětové .............  -14,99 mm</a:t>
            </a:r>
          </a:p>
          <a:p>
            <a:pPr algn="r" eaLnBrk="1" hangingPunct="1">
              <a:lnSpc>
                <a:spcPct val="80000"/>
              </a:lnSpc>
              <a:buFont typeface="Wingdings" panose="05000000000000000000" pitchFamily="2" charset="2"/>
              <a:buNone/>
              <a:defRPr/>
            </a:pPr>
            <a:r>
              <a:rPr lang="cs-CZ" sz="2000" dirty="0"/>
              <a:t>    ohnisko obrazové ...................  23,90 mm</a:t>
            </a:r>
          </a:p>
          <a:p>
            <a:pPr algn="r" eaLnBrk="1" hangingPunct="1">
              <a:lnSpc>
                <a:spcPct val="80000"/>
              </a:lnSpc>
              <a:buFont typeface="Wingdings" panose="05000000000000000000" pitchFamily="2" charset="2"/>
              <a:buNone/>
              <a:defRPr/>
            </a:pPr>
            <a:r>
              <a:rPr lang="cs-CZ" sz="2000" dirty="0"/>
              <a:t>    poloha sítnice .......................... 23,90 mm</a:t>
            </a:r>
          </a:p>
        </p:txBody>
      </p:sp>
      <p:sp>
        <p:nvSpPr>
          <p:cNvPr id="363542" name="Rectangle 22">
            <a:extLst>
              <a:ext uri="{FF2B5EF4-FFF2-40B4-BE49-F238E27FC236}">
                <a16:creationId xmlns:a16="http://schemas.microsoft.com/office/drawing/2014/main" id="{9287B8EF-8D26-4833-99B0-12A60FC5314D}"/>
              </a:ext>
            </a:extLst>
          </p:cNvPr>
          <p:cNvSpPr>
            <a:spLocks noChangeArrowheads="1"/>
          </p:cNvSpPr>
          <p:nvPr/>
        </p:nvSpPr>
        <p:spPr bwMode="auto">
          <a:xfrm>
            <a:off x="9219708" y="4189743"/>
            <a:ext cx="2817812" cy="1108075"/>
          </a:xfrm>
          <a:prstGeom prst="rect">
            <a:avLst/>
          </a:prstGeom>
          <a:noFill/>
          <a:ln w="9525">
            <a:noFill/>
            <a:miter lim="800000"/>
            <a:headEnd/>
            <a:tailEnd/>
          </a:ln>
          <a:effectLst/>
        </p:spPr>
        <p:txBody>
          <a:bodyPr/>
          <a:lstStyle/>
          <a:p>
            <a:pPr indent="17463" eaLnBrk="1" hangingPunct="1">
              <a:lnSpc>
                <a:spcPct val="80000"/>
              </a:lnSpc>
              <a:spcBef>
                <a:spcPct val="20000"/>
              </a:spcBef>
              <a:buClr>
                <a:schemeClr val="hlink"/>
              </a:buClr>
              <a:buSzPct val="90000"/>
              <a:buFont typeface="Wingdings" pitchFamily="2" charset="2"/>
              <a:buNone/>
              <a:defRPr/>
            </a:pPr>
            <a:r>
              <a:rPr lang="en-GB" sz="2000" b="1" dirty="0" err="1">
                <a:latin typeface="Arial" charset="0"/>
              </a:rPr>
              <a:t>Allvar</a:t>
            </a:r>
            <a:r>
              <a:rPr lang="en-GB" sz="2000" b="1" dirty="0">
                <a:latin typeface="Arial" charset="0"/>
              </a:rPr>
              <a:t> Gullstrand</a:t>
            </a:r>
            <a:endParaRPr lang="cs-CZ" sz="2000" dirty="0">
              <a:latin typeface="Arial" charset="0"/>
            </a:endParaRPr>
          </a:p>
          <a:p>
            <a:pPr indent="17463" eaLnBrk="1" hangingPunct="1">
              <a:lnSpc>
                <a:spcPct val="80000"/>
              </a:lnSpc>
              <a:spcBef>
                <a:spcPct val="20000"/>
              </a:spcBef>
              <a:buClr>
                <a:schemeClr val="hlink"/>
              </a:buClr>
              <a:buSzPct val="90000"/>
              <a:buFont typeface="Wingdings" pitchFamily="2" charset="2"/>
              <a:buNone/>
              <a:defRPr/>
            </a:pPr>
            <a:r>
              <a:rPr lang="en-GB" sz="2000" dirty="0">
                <a:latin typeface="Arial" charset="0"/>
              </a:rPr>
              <a:t>18</a:t>
            </a:r>
            <a:r>
              <a:rPr lang="cs-CZ" sz="2000" dirty="0">
                <a:latin typeface="Arial" charset="0"/>
              </a:rPr>
              <a:t>5</a:t>
            </a:r>
            <a:r>
              <a:rPr lang="en-GB" sz="2000" dirty="0">
                <a:latin typeface="Arial" charset="0"/>
              </a:rPr>
              <a:t>2</a:t>
            </a:r>
            <a:r>
              <a:rPr lang="cs-CZ" sz="2000" dirty="0">
                <a:latin typeface="Arial" charset="0"/>
              </a:rPr>
              <a:t> – 1930 </a:t>
            </a:r>
          </a:p>
          <a:p>
            <a:pPr indent="17463" eaLnBrk="1" hangingPunct="1">
              <a:lnSpc>
                <a:spcPct val="80000"/>
              </a:lnSpc>
              <a:spcBef>
                <a:spcPct val="20000"/>
              </a:spcBef>
              <a:buClr>
                <a:schemeClr val="hlink"/>
              </a:buClr>
              <a:buSzPct val="90000"/>
              <a:buFont typeface="Wingdings" pitchFamily="2" charset="2"/>
              <a:buNone/>
              <a:defRPr/>
            </a:pPr>
            <a:r>
              <a:rPr lang="cs-CZ" sz="2000" dirty="0">
                <a:latin typeface="Arial" charset="0"/>
              </a:rPr>
              <a:t>Nobelova cena - 1911</a:t>
            </a:r>
            <a:r>
              <a:rPr lang="en-GB" sz="1600" dirty="0">
                <a:solidFill>
                  <a:srgbClr val="000000"/>
                </a:solidFill>
                <a:effectLst>
                  <a:outerShdw blurRad="38100" dist="38100" dir="2700000" algn="tl">
                    <a:srgbClr val="FFFFFF"/>
                  </a:outerShdw>
                </a:effectLst>
                <a:latin typeface="Arial" charset="0"/>
              </a:rPr>
              <a:t> </a:t>
            </a:r>
          </a:p>
        </p:txBody>
      </p:sp>
      <p:pic>
        <p:nvPicPr>
          <p:cNvPr id="48133" name="Picture 23" descr="gullstrand">
            <a:extLst>
              <a:ext uri="{FF2B5EF4-FFF2-40B4-BE49-F238E27FC236}">
                <a16:creationId xmlns:a16="http://schemas.microsoft.com/office/drawing/2014/main" id="{79375171-56E6-47A9-96C5-2E74344165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678988" y="1670051"/>
            <a:ext cx="1600200" cy="22637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669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CF1D5977-5B27-47DF-90CC-BB519AC3D95B}"/>
              </a:ext>
            </a:extLst>
          </p:cNvPr>
          <p:cNvSpPr>
            <a:spLocks noGrp="1" noChangeArrowheads="1"/>
          </p:cNvSpPr>
          <p:nvPr>
            <p:ph type="title"/>
          </p:nvPr>
        </p:nvSpPr>
        <p:spPr>
          <a:xfrm>
            <a:off x="2869324" y="445978"/>
            <a:ext cx="4004441" cy="647097"/>
          </a:xfrm>
        </p:spPr>
        <p:txBody>
          <a:bodyPr/>
          <a:lstStyle/>
          <a:p>
            <a:pPr eaLnBrk="1" hangingPunct="1">
              <a:defRPr/>
            </a:pPr>
            <a:r>
              <a:rPr lang="cs-CZ" dirty="0"/>
              <a:t>Akomodace</a:t>
            </a:r>
          </a:p>
        </p:txBody>
      </p:sp>
      <p:sp>
        <p:nvSpPr>
          <p:cNvPr id="265219" name="Rectangle 3">
            <a:extLst>
              <a:ext uri="{FF2B5EF4-FFF2-40B4-BE49-F238E27FC236}">
                <a16:creationId xmlns:a16="http://schemas.microsoft.com/office/drawing/2014/main" id="{79774F70-4EF1-4830-8CE1-3A82EA4CEB25}"/>
              </a:ext>
            </a:extLst>
          </p:cNvPr>
          <p:cNvSpPr>
            <a:spLocks noGrp="1" noChangeArrowheads="1"/>
          </p:cNvSpPr>
          <p:nvPr>
            <p:ph type="body" sz="half" idx="1"/>
          </p:nvPr>
        </p:nvSpPr>
        <p:spPr>
          <a:xfrm>
            <a:off x="468284" y="1221829"/>
            <a:ext cx="8291513" cy="2333625"/>
          </a:xfrm>
        </p:spPr>
        <p:txBody>
          <a:bodyPr/>
          <a:lstStyle/>
          <a:p>
            <a:pPr eaLnBrk="1" hangingPunct="1">
              <a:lnSpc>
                <a:spcPct val="100000"/>
              </a:lnSpc>
              <a:buFont typeface="Wingdings" panose="05000000000000000000" pitchFamily="2" charset="2"/>
              <a:buNone/>
              <a:defRPr/>
            </a:pPr>
            <a:r>
              <a:rPr lang="cs-CZ" sz="2400" dirty="0"/>
              <a:t>S</a:t>
            </a:r>
            <a:r>
              <a:rPr lang="en-US" sz="2400" dirty="0" err="1"/>
              <a:t>chopnost</a:t>
            </a:r>
            <a:r>
              <a:rPr lang="en-US" sz="2400" dirty="0"/>
              <a:t> </a:t>
            </a:r>
            <a:r>
              <a:rPr lang="en-US" sz="2400" dirty="0" err="1"/>
              <a:t>oční</a:t>
            </a:r>
            <a:r>
              <a:rPr lang="en-US" sz="2400" dirty="0"/>
              <a:t> </a:t>
            </a:r>
            <a:r>
              <a:rPr lang="en-US" sz="2400" dirty="0" err="1"/>
              <a:t>čočky</a:t>
            </a:r>
            <a:r>
              <a:rPr lang="en-US" sz="2400" dirty="0"/>
              <a:t> </a:t>
            </a:r>
            <a:r>
              <a:rPr lang="en-US" sz="2400" dirty="0" err="1"/>
              <a:t>měnit</a:t>
            </a:r>
            <a:r>
              <a:rPr lang="en-US" sz="2400" dirty="0"/>
              <a:t> </a:t>
            </a:r>
            <a:r>
              <a:rPr lang="en-US" sz="2400" dirty="0" err="1"/>
              <a:t>svoji</a:t>
            </a:r>
            <a:r>
              <a:rPr lang="en-US" sz="2400" dirty="0"/>
              <a:t> </a:t>
            </a:r>
            <a:r>
              <a:rPr lang="en-US" sz="2400" dirty="0" err="1"/>
              <a:t>optickou</a:t>
            </a:r>
            <a:r>
              <a:rPr lang="en-US" sz="2400" dirty="0"/>
              <a:t> </a:t>
            </a:r>
            <a:r>
              <a:rPr lang="en-US" sz="2400" dirty="0" err="1"/>
              <a:t>mohutnost</a:t>
            </a:r>
            <a:r>
              <a:rPr lang="en-US" sz="2400" dirty="0"/>
              <a:t> v </a:t>
            </a:r>
            <a:r>
              <a:rPr lang="en-US" sz="2400" dirty="0" err="1"/>
              <a:t>závislosti</a:t>
            </a:r>
            <a:r>
              <a:rPr lang="en-US" sz="2400" dirty="0"/>
              <a:t> </a:t>
            </a:r>
            <a:r>
              <a:rPr lang="en-US" sz="2400" dirty="0" err="1"/>
              <a:t>na</a:t>
            </a:r>
            <a:r>
              <a:rPr lang="en-US" sz="2400" dirty="0"/>
              <a:t> </a:t>
            </a:r>
            <a:r>
              <a:rPr lang="en-US" sz="2400" dirty="0" err="1"/>
              <a:t>vzdálenosti</a:t>
            </a:r>
            <a:r>
              <a:rPr lang="en-US" sz="2400" dirty="0"/>
              <a:t> </a:t>
            </a:r>
            <a:r>
              <a:rPr lang="en-US" sz="2400" dirty="0" err="1"/>
              <a:t>pozorovaného</a:t>
            </a:r>
            <a:r>
              <a:rPr lang="en-US" sz="2400" dirty="0"/>
              <a:t> </a:t>
            </a:r>
            <a:r>
              <a:rPr lang="en-US" sz="2400" dirty="0" err="1"/>
              <a:t>objektu</a:t>
            </a:r>
            <a:r>
              <a:rPr lang="en-US" sz="2400" dirty="0"/>
              <a:t>. </a:t>
            </a:r>
            <a:r>
              <a:rPr lang="cs-CZ" sz="2400" dirty="0"/>
              <a:t>Děje se tak především </a:t>
            </a:r>
            <a:r>
              <a:rPr lang="en-US" sz="2400" b="1" dirty="0" err="1"/>
              <a:t>zvětšením</a:t>
            </a:r>
            <a:r>
              <a:rPr lang="en-US" sz="2400" b="1" dirty="0"/>
              <a:t> </a:t>
            </a:r>
            <a:r>
              <a:rPr lang="en-US" sz="2400" dirty="0" err="1"/>
              <a:t>zakřivení</a:t>
            </a:r>
            <a:r>
              <a:rPr lang="en-US" sz="2400" dirty="0"/>
              <a:t> </a:t>
            </a:r>
            <a:r>
              <a:rPr lang="en-US" sz="2400" dirty="0" err="1"/>
              <a:t>přední</a:t>
            </a:r>
            <a:r>
              <a:rPr lang="en-US" sz="2400" dirty="0"/>
              <a:t> </a:t>
            </a:r>
            <a:r>
              <a:rPr lang="en-US" sz="2400" dirty="0" err="1"/>
              <a:t>plochy</a:t>
            </a:r>
            <a:r>
              <a:rPr lang="en-US" sz="2400" dirty="0"/>
              <a:t> </a:t>
            </a:r>
            <a:r>
              <a:rPr lang="en-US" sz="2400" dirty="0" err="1"/>
              <a:t>čočky</a:t>
            </a:r>
            <a:r>
              <a:rPr lang="cs-CZ" sz="2400" dirty="0"/>
              <a:t>.</a:t>
            </a:r>
          </a:p>
          <a:p>
            <a:pPr eaLnBrk="1" hangingPunct="1">
              <a:lnSpc>
                <a:spcPct val="100000"/>
              </a:lnSpc>
              <a:buFont typeface="Wingdings" panose="05000000000000000000" pitchFamily="2" charset="2"/>
              <a:buNone/>
              <a:defRPr/>
            </a:pPr>
            <a:endParaRPr lang="cs-CZ" sz="2400" dirty="0"/>
          </a:p>
          <a:p>
            <a:pPr eaLnBrk="1" hangingPunct="1">
              <a:lnSpc>
                <a:spcPct val="100000"/>
              </a:lnSpc>
              <a:buFont typeface="Wingdings" panose="05000000000000000000" pitchFamily="2" charset="2"/>
              <a:buNone/>
              <a:defRPr/>
            </a:pPr>
            <a:r>
              <a:rPr lang="cs-CZ" sz="2400" i="1" dirty="0"/>
              <a:t>   </a:t>
            </a:r>
            <a:r>
              <a:rPr lang="en-US" sz="2400" i="1" dirty="0"/>
              <a:t>J. E </a:t>
            </a:r>
            <a:r>
              <a:rPr lang="en-US" sz="2400" i="1" dirty="0" err="1"/>
              <a:t>Purkyně</a:t>
            </a:r>
            <a:r>
              <a:rPr lang="en-US" sz="2400" dirty="0"/>
              <a:t> </a:t>
            </a:r>
            <a:endParaRPr lang="cs-CZ" sz="2400" dirty="0"/>
          </a:p>
          <a:p>
            <a:pPr eaLnBrk="1" hangingPunct="1">
              <a:lnSpc>
                <a:spcPct val="100000"/>
              </a:lnSpc>
              <a:buFont typeface="Wingdings" panose="05000000000000000000" pitchFamily="2" charset="2"/>
              <a:buNone/>
              <a:defRPr/>
            </a:pPr>
            <a:r>
              <a:rPr lang="cs-CZ" sz="2400" b="1" dirty="0"/>
              <a:t>   </a:t>
            </a:r>
            <a:r>
              <a:rPr lang="en-US" sz="2400" b="1" dirty="0"/>
              <a:t>Bod </a:t>
            </a:r>
            <a:r>
              <a:rPr lang="en-US" sz="2400" b="1" dirty="0" err="1"/>
              <a:t>daleký</a:t>
            </a:r>
            <a:r>
              <a:rPr lang="en-US" sz="2400" b="1" dirty="0"/>
              <a:t> </a:t>
            </a:r>
            <a:r>
              <a:rPr lang="en-US" sz="2400" i="1" dirty="0"/>
              <a:t>- punctum </a:t>
            </a:r>
            <a:r>
              <a:rPr lang="en-US" sz="2400" i="1" dirty="0" err="1"/>
              <a:t>remotum</a:t>
            </a:r>
            <a:r>
              <a:rPr lang="en-US" sz="2400" dirty="0"/>
              <a:t> (R) </a:t>
            </a:r>
            <a:endParaRPr lang="cs-CZ" sz="2400" dirty="0"/>
          </a:p>
          <a:p>
            <a:pPr eaLnBrk="1" hangingPunct="1">
              <a:lnSpc>
                <a:spcPct val="100000"/>
              </a:lnSpc>
              <a:buFont typeface="Wingdings" panose="05000000000000000000" pitchFamily="2" charset="2"/>
              <a:buNone/>
              <a:defRPr/>
            </a:pPr>
            <a:r>
              <a:rPr lang="cs-CZ" sz="2400" b="1" dirty="0"/>
              <a:t>   </a:t>
            </a:r>
            <a:r>
              <a:rPr lang="en-US" sz="2400" b="1" dirty="0"/>
              <a:t>Bod </a:t>
            </a:r>
            <a:r>
              <a:rPr lang="en-US" sz="2400" b="1" dirty="0" err="1"/>
              <a:t>blízký</a:t>
            </a:r>
            <a:r>
              <a:rPr lang="en-US" sz="2400" b="1" dirty="0"/>
              <a:t> </a:t>
            </a:r>
            <a:r>
              <a:rPr lang="en-US" sz="2400" dirty="0"/>
              <a:t>- </a:t>
            </a:r>
            <a:r>
              <a:rPr lang="en-US" sz="2400" i="1" dirty="0"/>
              <a:t>punctum </a:t>
            </a:r>
            <a:r>
              <a:rPr lang="en-US" sz="2400" i="1" dirty="0" err="1"/>
              <a:t>proximum</a:t>
            </a:r>
            <a:r>
              <a:rPr lang="en-US" sz="2400" i="1" dirty="0"/>
              <a:t> </a:t>
            </a:r>
            <a:r>
              <a:rPr lang="en-US" sz="2400" dirty="0"/>
              <a:t>(P) </a:t>
            </a:r>
            <a:endParaRPr lang="cs-CZ" sz="2400" dirty="0"/>
          </a:p>
        </p:txBody>
      </p:sp>
      <p:graphicFrame>
        <p:nvGraphicFramePr>
          <p:cNvPr id="50180" name="Object 4">
            <a:extLst>
              <a:ext uri="{FF2B5EF4-FFF2-40B4-BE49-F238E27FC236}">
                <a16:creationId xmlns:a16="http://schemas.microsoft.com/office/drawing/2014/main" id="{F0F6EFA1-FD91-4010-B7B0-EC876418FC9E}"/>
              </a:ext>
            </a:extLst>
          </p:cNvPr>
          <p:cNvGraphicFramePr>
            <a:graphicFrameLocks noGrp="1" noChangeAspect="1"/>
          </p:cNvGraphicFramePr>
          <p:nvPr>
            <p:ph sz="half" idx="2"/>
            <p:extLst>
              <p:ext uri="{D42A27DB-BD31-4B8C-83A1-F6EECF244321}">
                <p14:modId xmlns:p14="http://schemas.microsoft.com/office/powerpoint/2010/main" val="3867013026"/>
              </p:ext>
            </p:extLst>
          </p:nvPr>
        </p:nvGraphicFramePr>
        <p:xfrm>
          <a:off x="5874552" y="3889649"/>
          <a:ext cx="5761038" cy="2316162"/>
        </p:xfrm>
        <a:graphic>
          <a:graphicData uri="http://schemas.openxmlformats.org/presentationml/2006/ole">
            <mc:AlternateContent xmlns:mc="http://schemas.openxmlformats.org/markup-compatibility/2006">
              <mc:Choice xmlns:v="urn:schemas-microsoft-com:vml" Requires="v">
                <p:oleObj name="Rastrový obraz" r:id="rId3" imgW="7430537" imgH="3514286" progId="Obraz programu Malování">
                  <p:embed/>
                </p:oleObj>
              </mc:Choice>
              <mc:Fallback>
                <p:oleObj name="Rastrový obraz" r:id="rId3" imgW="7430537" imgH="3514286" progId="Obraz programu Malování">
                  <p:embed/>
                  <p:pic>
                    <p:nvPicPr>
                      <p:cNvPr id="50180" name="Object 4">
                        <a:extLst>
                          <a:ext uri="{FF2B5EF4-FFF2-40B4-BE49-F238E27FC236}">
                            <a16:creationId xmlns:a16="http://schemas.microsoft.com/office/drawing/2014/main" id="{F0F6EFA1-FD91-4010-B7B0-EC876418F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552" y="3889649"/>
                        <a:ext cx="5761038" cy="231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4761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DDBE31DE-4D98-4B76-AF03-73F0119A33E0}"/>
              </a:ext>
            </a:extLst>
          </p:cNvPr>
          <p:cNvSpPr>
            <a:spLocks noGrp="1" noChangeArrowheads="1"/>
          </p:cNvSpPr>
          <p:nvPr>
            <p:ph type="title"/>
          </p:nvPr>
        </p:nvSpPr>
        <p:spPr>
          <a:xfrm>
            <a:off x="794900" y="427036"/>
            <a:ext cx="7252138" cy="727185"/>
          </a:xfrm>
        </p:spPr>
        <p:txBody>
          <a:bodyPr/>
          <a:lstStyle/>
          <a:p>
            <a:pPr eaLnBrk="1" hangingPunct="1">
              <a:defRPr/>
            </a:pPr>
            <a:r>
              <a:rPr lang="cs-CZ" dirty="0"/>
              <a:t>Akomodační šíře, presbyopie</a:t>
            </a:r>
          </a:p>
        </p:txBody>
      </p:sp>
      <p:sp>
        <p:nvSpPr>
          <p:cNvPr id="268291" name="Rectangle 3">
            <a:extLst>
              <a:ext uri="{FF2B5EF4-FFF2-40B4-BE49-F238E27FC236}">
                <a16:creationId xmlns:a16="http://schemas.microsoft.com/office/drawing/2014/main" id="{8F165AA1-9BDD-4F4E-B211-AD3A41521055}"/>
              </a:ext>
            </a:extLst>
          </p:cNvPr>
          <p:cNvSpPr>
            <a:spLocks noGrp="1" noChangeArrowheads="1"/>
          </p:cNvSpPr>
          <p:nvPr>
            <p:ph type="body" sz="half" idx="1"/>
          </p:nvPr>
        </p:nvSpPr>
        <p:spPr>
          <a:xfrm>
            <a:off x="794899" y="1600199"/>
            <a:ext cx="10335555" cy="3129455"/>
          </a:xfrm>
        </p:spPr>
        <p:txBody>
          <a:bodyPr/>
          <a:lstStyle/>
          <a:p>
            <a:pPr eaLnBrk="1" hangingPunct="1">
              <a:lnSpc>
                <a:spcPct val="100000"/>
              </a:lnSpc>
              <a:buFont typeface="Wingdings" panose="05000000000000000000" pitchFamily="2" charset="2"/>
              <a:buNone/>
              <a:defRPr/>
            </a:pPr>
            <a:r>
              <a:rPr lang="cs-CZ" sz="2200" dirty="0"/>
              <a:t>Rozdíl </a:t>
            </a:r>
            <a:r>
              <a:rPr lang="cs-CZ" sz="2200" i="1" dirty="0"/>
              <a:t>reciprokých hodnot vzdáleností</a:t>
            </a:r>
            <a:r>
              <a:rPr lang="cs-CZ" sz="2200" dirty="0"/>
              <a:t> obou bodů od oka, vyjádřený v dioptriích (rozdíl tzv. </a:t>
            </a:r>
            <a:r>
              <a:rPr lang="cs-CZ" sz="2200" dirty="0" err="1"/>
              <a:t>vergencí</a:t>
            </a:r>
            <a:r>
              <a:rPr lang="cs-CZ" sz="2200" dirty="0"/>
              <a:t> těchto bodů), se označuje jako akomodační šíře. </a:t>
            </a:r>
          </a:p>
          <a:p>
            <a:pPr eaLnBrk="1" hangingPunct="1">
              <a:lnSpc>
                <a:spcPct val="100000"/>
              </a:lnSpc>
              <a:buFont typeface="Wingdings" panose="05000000000000000000" pitchFamily="2" charset="2"/>
              <a:buNone/>
              <a:defRPr/>
            </a:pPr>
            <a:r>
              <a:rPr lang="cs-CZ" sz="2200" dirty="0"/>
              <a:t>U emetropického oka je </a:t>
            </a:r>
            <a:r>
              <a:rPr lang="cs-CZ" sz="2200" dirty="0" err="1"/>
              <a:t>vergence</a:t>
            </a:r>
            <a:r>
              <a:rPr lang="cs-CZ" sz="2200" dirty="0"/>
              <a:t> vzdáleného bodu nulová (1/</a:t>
            </a:r>
            <a:r>
              <a:rPr lang="cs-CZ" sz="2200" dirty="0">
                <a:sym typeface="Symbol" pitchFamily="18" charset="2"/>
              </a:rPr>
              <a:t> = 0)</a:t>
            </a:r>
            <a:r>
              <a:rPr lang="cs-CZ" sz="2200" dirty="0"/>
              <a:t>, akomodační šíře je dána </a:t>
            </a:r>
            <a:r>
              <a:rPr lang="cs-CZ" sz="2200" dirty="0" err="1"/>
              <a:t>vergencí</a:t>
            </a:r>
            <a:r>
              <a:rPr lang="cs-CZ" sz="2200" dirty="0"/>
              <a:t> blízkého bodu. </a:t>
            </a:r>
          </a:p>
          <a:p>
            <a:pPr eaLnBrk="1" hangingPunct="1">
              <a:lnSpc>
                <a:spcPct val="100000"/>
              </a:lnSpc>
              <a:buFont typeface="Wingdings" panose="05000000000000000000" pitchFamily="2" charset="2"/>
              <a:buNone/>
              <a:defRPr/>
            </a:pPr>
            <a:endParaRPr lang="cs-CZ" sz="2200" dirty="0"/>
          </a:p>
          <a:p>
            <a:pPr eaLnBrk="1" hangingPunct="1">
              <a:lnSpc>
                <a:spcPct val="100000"/>
              </a:lnSpc>
              <a:buFont typeface="Wingdings" panose="05000000000000000000" pitchFamily="2" charset="2"/>
              <a:buNone/>
              <a:defRPr/>
            </a:pPr>
            <a:r>
              <a:rPr lang="cs-CZ" sz="2200" b="1" dirty="0"/>
              <a:t>Presbyopie </a:t>
            </a:r>
            <a:r>
              <a:rPr lang="cs-CZ" sz="2200" dirty="0"/>
              <a:t>(</a:t>
            </a:r>
            <a:r>
              <a:rPr lang="cs-CZ" sz="2200" dirty="0" err="1"/>
              <a:t>starozrakost,vetchozrakost</a:t>
            </a:r>
            <a:r>
              <a:rPr lang="cs-CZ" sz="2200" dirty="0"/>
              <a:t>) </a:t>
            </a:r>
          </a:p>
          <a:p>
            <a:pPr eaLnBrk="1" hangingPunct="1">
              <a:lnSpc>
                <a:spcPct val="100000"/>
              </a:lnSpc>
              <a:buFont typeface="Wingdings" panose="05000000000000000000" pitchFamily="2" charset="2"/>
              <a:buNone/>
              <a:defRPr/>
            </a:pPr>
            <a:r>
              <a:rPr lang="cs-CZ" sz="2200" dirty="0"/>
              <a:t>Jedinec již není schopen vidět ostře předměty v konvenční vzdálenosti 0,25 m nebo bližší. Je způsobena zmenšením pružnosti čočky a ochabováním ciliárních svalů po překročení 40 let.</a:t>
            </a:r>
          </a:p>
        </p:txBody>
      </p:sp>
      <p:pic>
        <p:nvPicPr>
          <p:cNvPr id="52228" name="Picture 4" descr="presb2">
            <a:extLst>
              <a:ext uri="{FF2B5EF4-FFF2-40B4-BE49-F238E27FC236}">
                <a16:creationId xmlns:a16="http://schemas.microsoft.com/office/drawing/2014/main" id="{F8C2BD54-7F5B-4187-AE7E-54FEF2C9047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10203" y="4954479"/>
            <a:ext cx="4038600" cy="17065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0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a:extLst>
              <a:ext uri="{FF2B5EF4-FFF2-40B4-BE49-F238E27FC236}">
                <a16:creationId xmlns:a16="http://schemas.microsoft.com/office/drawing/2014/main" id="{64069060-0F03-4A21-9509-1EE0E6017A4E}"/>
              </a:ext>
            </a:extLst>
          </p:cNvPr>
          <p:cNvSpPr>
            <a:spLocks noGrp="1" noChangeArrowheads="1"/>
          </p:cNvSpPr>
          <p:nvPr>
            <p:ph type="title"/>
          </p:nvPr>
        </p:nvSpPr>
        <p:spPr/>
        <p:txBody>
          <a:bodyPr/>
          <a:lstStyle/>
          <a:p>
            <a:pPr eaLnBrk="1" hangingPunct="1">
              <a:defRPr/>
            </a:pPr>
            <a:r>
              <a:rPr lang="cs-CZ" sz="4000" dirty="0"/>
              <a:t>Úbytek akomodační schopnosti  s věkem</a:t>
            </a:r>
          </a:p>
        </p:txBody>
      </p:sp>
      <p:pic>
        <p:nvPicPr>
          <p:cNvPr id="54275" name="Picture 4">
            <a:extLst>
              <a:ext uri="{FF2B5EF4-FFF2-40B4-BE49-F238E27FC236}">
                <a16:creationId xmlns:a16="http://schemas.microsoft.com/office/drawing/2014/main" id="{D2750E55-EE3E-420E-8680-DD02249978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171"/>
          <a:stretch>
            <a:fillRect/>
          </a:stretch>
        </p:blipFill>
        <p:spPr>
          <a:xfrm>
            <a:off x="3432176" y="1628775"/>
            <a:ext cx="5184775" cy="41084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5324E5-BD84-4D3A-803C-921408291906}"/>
              </a:ext>
            </a:extLst>
          </p:cNvPr>
          <p:cNvSpPr>
            <a:spLocks noGrp="1" noChangeArrowheads="1"/>
          </p:cNvSpPr>
          <p:nvPr>
            <p:ph type="title"/>
          </p:nvPr>
        </p:nvSpPr>
        <p:spPr>
          <a:xfrm>
            <a:off x="1844566" y="2915909"/>
            <a:ext cx="8760372" cy="748187"/>
          </a:xfrm>
          <a:noFill/>
        </p:spPr>
        <p:txBody>
          <a:bodyPr/>
          <a:lstStyle/>
          <a:p>
            <a:pPr eaLnBrk="1" hangingPunct="1"/>
            <a:r>
              <a:rPr lang="cs-CZ" altLang="cs-CZ" sz="4000" dirty="0">
                <a:solidFill>
                  <a:srgbClr val="0000DC"/>
                </a:solidFill>
                <a:effectLst/>
              </a:rPr>
              <a:t>Sítnice – biologický detektor světla</a:t>
            </a:r>
            <a:endParaRPr lang="en-GB" altLang="cs-CZ" sz="4000" dirty="0">
              <a:solidFill>
                <a:srgbClr val="0000DC"/>
              </a:solidFill>
              <a:effectLst/>
            </a:endParaRPr>
          </a:p>
        </p:txBody>
      </p:sp>
      <p:sp>
        <p:nvSpPr>
          <p:cNvPr id="8" name="Zástupný obsah 4">
            <a:extLst>
              <a:ext uri="{FF2B5EF4-FFF2-40B4-BE49-F238E27FC236}">
                <a16:creationId xmlns:a16="http://schemas.microsoft.com/office/drawing/2014/main" id="{AC95F0E2-901A-49C0-ADAB-86D103A70109}"/>
              </a:ext>
            </a:extLst>
          </p:cNvPr>
          <p:cNvSpPr txBox="1">
            <a:spLocks/>
          </p:cNvSpPr>
          <p:nvPr/>
        </p:nvSpPr>
        <p:spPr>
          <a:xfrm>
            <a:off x="719400" y="1872000"/>
            <a:ext cx="10753200" cy="3960000"/>
          </a:xfrm>
          <a:prstGeom prst="rect">
            <a:avLst/>
          </a:prstGeom>
        </p:spPr>
        <p:txBody>
          <a:bodyPr vert="horz" lIns="0" tIns="0" rIns="0" bIns="0" rtlCol="0">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endParaRPr lang="en-GB" kern="0" dirty="0"/>
          </a:p>
        </p:txBody>
      </p:sp>
    </p:spTree>
    <p:extLst>
      <p:ext uri="{BB962C8B-B14F-4D97-AF65-F5344CB8AC3E}">
        <p14:creationId xmlns:p14="http://schemas.microsoft.com/office/powerpoint/2010/main" val="1646304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C5324E5-BD84-4D3A-803C-921408291906}"/>
              </a:ext>
            </a:extLst>
          </p:cNvPr>
          <p:cNvSpPr>
            <a:spLocks noGrp="1" noChangeArrowheads="1"/>
          </p:cNvSpPr>
          <p:nvPr>
            <p:ph type="title"/>
          </p:nvPr>
        </p:nvSpPr>
        <p:spPr>
          <a:xfrm>
            <a:off x="1742089" y="591750"/>
            <a:ext cx="8707821" cy="627875"/>
          </a:xfrm>
          <a:noFill/>
        </p:spPr>
        <p:txBody>
          <a:bodyPr/>
          <a:lstStyle/>
          <a:p>
            <a:pPr eaLnBrk="1" hangingPunct="1"/>
            <a:r>
              <a:rPr lang="cs-CZ" altLang="cs-CZ" sz="4000" dirty="0">
                <a:solidFill>
                  <a:srgbClr val="0000DC"/>
                </a:solidFill>
                <a:effectLst/>
              </a:rPr>
              <a:t>Sítnice – biologický detektor světla</a:t>
            </a:r>
            <a:endParaRPr lang="en-GB" altLang="cs-CZ" sz="4000" dirty="0">
              <a:solidFill>
                <a:srgbClr val="0000DC"/>
              </a:solidFill>
              <a:effectLst/>
            </a:endParaRPr>
          </a:p>
        </p:txBody>
      </p:sp>
      <p:sp>
        <p:nvSpPr>
          <p:cNvPr id="478211" name="Rectangle 3">
            <a:extLst>
              <a:ext uri="{FF2B5EF4-FFF2-40B4-BE49-F238E27FC236}">
                <a16:creationId xmlns:a16="http://schemas.microsoft.com/office/drawing/2014/main" id="{4AF31674-411D-40D5-975F-1FF89508E988}"/>
              </a:ext>
            </a:extLst>
          </p:cNvPr>
          <p:cNvSpPr>
            <a:spLocks noGrp="1" noChangeArrowheads="1"/>
          </p:cNvSpPr>
          <p:nvPr>
            <p:ph type="body" idx="1"/>
          </p:nvPr>
        </p:nvSpPr>
        <p:spPr>
          <a:xfrm>
            <a:off x="1177159" y="1600200"/>
            <a:ext cx="9764109" cy="4852988"/>
          </a:xfrm>
        </p:spPr>
        <p:txBody>
          <a:bodyPr/>
          <a:lstStyle/>
          <a:p>
            <a:pPr eaLnBrk="1" hangingPunct="1">
              <a:lnSpc>
                <a:spcPct val="100000"/>
              </a:lnSpc>
              <a:buFont typeface="Wingdings" panose="05000000000000000000" pitchFamily="2" charset="2"/>
              <a:buNone/>
              <a:defRPr/>
            </a:pPr>
            <a:r>
              <a:rPr lang="cs-CZ" b="1" dirty="0"/>
              <a:t>Sítnice </a:t>
            </a:r>
            <a:r>
              <a:rPr lang="cs-CZ" dirty="0"/>
              <a:t>– část oka citlivá na světlo</a:t>
            </a:r>
            <a:r>
              <a:rPr lang="en-GB" dirty="0">
                <a:effectLst/>
                <a:cs typeface="Arial" charset="0"/>
              </a:rPr>
              <a:t>.</a:t>
            </a:r>
            <a:r>
              <a:rPr lang="cs-CZ" dirty="0">
                <a:effectLst/>
                <a:cs typeface="Arial" charset="0"/>
              </a:rPr>
              <a:t> Obsahuje </a:t>
            </a:r>
            <a:r>
              <a:rPr lang="cs-CZ" b="1" dirty="0">
                <a:effectLst/>
                <a:cs typeface="Arial" charset="0"/>
              </a:rPr>
              <a:t>tyčinky </a:t>
            </a:r>
            <a:r>
              <a:rPr lang="cs-CZ" dirty="0">
                <a:effectLst/>
                <a:cs typeface="Arial" charset="0"/>
              </a:rPr>
              <a:t>odpovědné za vidění při slabém osvětlení a </a:t>
            </a:r>
            <a:r>
              <a:rPr lang="cs-CZ" b="1" dirty="0">
                <a:effectLst/>
                <a:cs typeface="Arial" charset="0"/>
              </a:rPr>
              <a:t>čípky </a:t>
            </a:r>
            <a:r>
              <a:rPr lang="cs-CZ" dirty="0">
                <a:effectLst/>
                <a:cs typeface="Arial" charset="0"/>
              </a:rPr>
              <a:t>zodpovědné za vidění barev a detailů. Jakmile na tyto dva typy buněk dopadne světlo, dojde k sérii složitých biochemických reakcí</a:t>
            </a:r>
            <a:r>
              <a:rPr lang="en-GB" dirty="0">
                <a:effectLst/>
                <a:cs typeface="Times New Roman" pitchFamily="18" charset="0"/>
              </a:rPr>
              <a:t>. </a:t>
            </a:r>
            <a:endParaRPr lang="cs-CZ" dirty="0">
              <a:effectLst/>
              <a:cs typeface="Times New Roman" pitchFamily="18" charset="0"/>
            </a:endParaRPr>
          </a:p>
          <a:p>
            <a:pPr eaLnBrk="1" hangingPunct="1">
              <a:lnSpc>
                <a:spcPct val="100000"/>
              </a:lnSpc>
              <a:buFont typeface="Wingdings" panose="05000000000000000000" pitchFamily="2" charset="2"/>
              <a:buNone/>
              <a:defRPr/>
            </a:pPr>
            <a:r>
              <a:rPr lang="cs-CZ" dirty="0">
                <a:cs typeface="Times New Roman" pitchFamily="18" charset="0"/>
              </a:rPr>
              <a:t>V</a:t>
            </a:r>
            <a:r>
              <a:rPr lang="cs-CZ" dirty="0">
                <a:effectLst/>
                <a:cs typeface="Times New Roman" pitchFamily="18" charset="0"/>
              </a:rPr>
              <a:t>nější segment tyčinek je dlouhý a tenký, zatímco vnější segmenty čípků mají spíše kuželovitý tvar</a:t>
            </a:r>
            <a:r>
              <a:rPr lang="en-GB" dirty="0">
                <a:effectLst/>
                <a:cs typeface="Times New Roman" pitchFamily="18" charset="0"/>
              </a:rPr>
              <a:t>. </a:t>
            </a:r>
            <a:endParaRPr lang="en-GB" dirty="0">
              <a:effectLst/>
            </a:endParaRPr>
          </a:p>
          <a:p>
            <a:pPr eaLnBrk="1" hangingPunct="1">
              <a:lnSpc>
                <a:spcPct val="100000"/>
              </a:lnSpc>
              <a:buFont typeface="Wingdings" panose="05000000000000000000" pitchFamily="2" charset="2"/>
              <a:buNone/>
              <a:defRPr/>
            </a:pPr>
            <a:r>
              <a:rPr lang="cs-CZ" dirty="0">
                <a:effectLst/>
              </a:rPr>
              <a:t>V centrální části sítnice se nachází </a:t>
            </a:r>
            <a:r>
              <a:rPr lang="en-GB" b="1" i="1" dirty="0">
                <a:effectLst/>
                <a:cs typeface="Arial" charset="0"/>
              </a:rPr>
              <a:t>macula</a:t>
            </a:r>
            <a:r>
              <a:rPr lang="en-GB" b="1" i="1" dirty="0">
                <a:effectLst/>
              </a:rPr>
              <a:t> lutea </a:t>
            </a:r>
            <a:r>
              <a:rPr lang="en-GB" b="1" dirty="0">
                <a:effectLst/>
              </a:rPr>
              <a:t>(</a:t>
            </a:r>
            <a:r>
              <a:rPr lang="cs-CZ" b="1" dirty="0">
                <a:effectLst/>
              </a:rPr>
              <a:t>žlutá skvrna</a:t>
            </a:r>
            <a:r>
              <a:rPr lang="en-GB" b="1" dirty="0">
                <a:effectLst/>
              </a:rPr>
              <a:t>)</a:t>
            </a:r>
            <a:r>
              <a:rPr lang="en-GB" b="1" dirty="0">
                <a:effectLst/>
                <a:cs typeface="Arial" charset="0"/>
              </a:rPr>
              <a:t>.</a:t>
            </a:r>
            <a:r>
              <a:rPr lang="en-GB" dirty="0">
                <a:effectLst/>
                <a:cs typeface="Arial" charset="0"/>
              </a:rPr>
              <a:t> </a:t>
            </a:r>
            <a:r>
              <a:rPr lang="cs-CZ" dirty="0">
                <a:effectLst/>
                <a:cs typeface="Arial" charset="0"/>
              </a:rPr>
              <a:t>Uprostřed </a:t>
            </a:r>
            <a:r>
              <a:rPr lang="cs-CZ" dirty="0" err="1">
                <a:effectLst/>
                <a:cs typeface="Arial" charset="0"/>
              </a:rPr>
              <a:t>makuly</a:t>
            </a:r>
            <a:r>
              <a:rPr lang="cs-CZ" dirty="0">
                <a:effectLst/>
                <a:cs typeface="Arial" charset="0"/>
              </a:rPr>
              <a:t> se nachází oblast zvaná </a:t>
            </a:r>
            <a:r>
              <a:rPr lang="en-GB" b="1" i="1" dirty="0">
                <a:effectLst/>
                <a:cs typeface="Arial" charset="0"/>
              </a:rPr>
              <a:t>fovea centralis</a:t>
            </a:r>
            <a:r>
              <a:rPr lang="en-GB" b="1" dirty="0">
                <a:effectLst/>
                <a:cs typeface="Arial" charset="0"/>
              </a:rPr>
              <a:t>.</a:t>
            </a:r>
            <a:r>
              <a:rPr lang="en-GB" dirty="0">
                <a:effectLst/>
                <a:cs typeface="Arial" charset="0"/>
              </a:rPr>
              <a:t> </a:t>
            </a:r>
            <a:r>
              <a:rPr lang="cs-CZ" dirty="0">
                <a:effectLst/>
                <a:cs typeface="Arial" charset="0"/>
              </a:rPr>
              <a:t>Zde se nacházejí pouze čípky a jejich vysoká hustota umožňuje rozlišování detailů</a:t>
            </a:r>
            <a:r>
              <a:rPr lang="en-GB" dirty="0">
                <a:effectLst/>
                <a:cs typeface="Arial" charset="0"/>
              </a:rPr>
              <a:t>. </a:t>
            </a:r>
            <a:endParaRPr lang="en-GB" dirty="0">
              <a:effectLst/>
            </a:endParaRPr>
          </a:p>
        </p:txBody>
      </p:sp>
    </p:spTree>
    <p:extLst>
      <p:ext uri="{BB962C8B-B14F-4D97-AF65-F5344CB8AC3E}">
        <p14:creationId xmlns:p14="http://schemas.microsoft.com/office/powerpoint/2010/main" val="3229258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C8601D4-3BF5-4760-BED7-05ED986CCC6D}"/>
              </a:ext>
            </a:extLst>
          </p:cNvPr>
          <p:cNvSpPr>
            <a:spLocks noGrp="1" noChangeArrowheads="1"/>
          </p:cNvSpPr>
          <p:nvPr>
            <p:ph type="title"/>
          </p:nvPr>
        </p:nvSpPr>
        <p:spPr>
          <a:xfrm>
            <a:off x="4429521" y="306388"/>
            <a:ext cx="5122864" cy="636587"/>
          </a:xfrm>
        </p:spPr>
        <p:txBody>
          <a:bodyPr/>
          <a:lstStyle/>
          <a:p>
            <a:pPr eaLnBrk="1" hangingPunct="1"/>
            <a:r>
              <a:rPr lang="cs-CZ" altLang="cs-CZ" sz="4000" dirty="0">
                <a:solidFill>
                  <a:srgbClr val="0000DC"/>
                </a:solidFill>
                <a:effectLst/>
              </a:rPr>
              <a:t>Tyčinky a čípky</a:t>
            </a:r>
            <a:endParaRPr lang="en-GB" altLang="cs-CZ" sz="4000" dirty="0">
              <a:solidFill>
                <a:srgbClr val="0000DC"/>
              </a:solidFill>
              <a:effectLst/>
            </a:endParaRPr>
          </a:p>
        </p:txBody>
      </p:sp>
      <p:sp>
        <p:nvSpPr>
          <p:cNvPr id="60419" name="Rectangle 3">
            <a:extLst>
              <a:ext uri="{FF2B5EF4-FFF2-40B4-BE49-F238E27FC236}">
                <a16:creationId xmlns:a16="http://schemas.microsoft.com/office/drawing/2014/main" id="{44231C95-233C-458B-8AE1-B5D49891790F}"/>
              </a:ext>
            </a:extLst>
          </p:cNvPr>
          <p:cNvSpPr>
            <a:spLocks noGrp="1" noChangeArrowheads="1"/>
          </p:cNvSpPr>
          <p:nvPr>
            <p:ph type="body" sz="half" idx="1"/>
          </p:nvPr>
        </p:nvSpPr>
        <p:spPr>
          <a:xfrm>
            <a:off x="466945" y="1437892"/>
            <a:ext cx="5870028" cy="4637088"/>
          </a:xfrm>
        </p:spPr>
        <p:txBody>
          <a:bodyPr/>
          <a:lstStyle/>
          <a:p>
            <a:pPr indent="17463"/>
            <a:r>
              <a:rPr lang="cs-CZ" altLang="cs-CZ" sz="2400" dirty="0">
                <a:effectLst/>
                <a:cs typeface="Times New Roman" panose="02020603050405020304" pitchFamily="18" charset="0"/>
              </a:rPr>
              <a:t>Vnější segment tyčinky nebo čípku obsahuje fotosenzitivní látky. V tyčinkách je touto látkou </a:t>
            </a:r>
            <a:r>
              <a:rPr lang="cs-CZ" altLang="cs-CZ" sz="2400" b="1" dirty="0">
                <a:effectLst/>
                <a:cs typeface="Times New Roman" panose="02020603050405020304" pitchFamily="18" charset="0"/>
              </a:rPr>
              <a:t>rodopsin</a:t>
            </a:r>
            <a:r>
              <a:rPr lang="en-GB" altLang="cs-CZ" sz="2400" b="1" dirty="0">
                <a:effectLst/>
                <a:cs typeface="Times New Roman" panose="02020603050405020304" pitchFamily="18" charset="0"/>
              </a:rPr>
              <a:t>. </a:t>
            </a:r>
            <a:r>
              <a:rPr lang="cs-CZ" sz="2400" dirty="0">
                <a:effectLst/>
                <a:cs typeface="Times New Roman" pitchFamily="18" charset="0"/>
              </a:rPr>
              <a:t>Světlem aktivovaný rodopsin začne vytvářet elektrické impulsy, které jsou dále vedeny optickým nervem</a:t>
            </a:r>
            <a:r>
              <a:rPr lang="en-GB" sz="2400" dirty="0">
                <a:effectLst/>
                <a:cs typeface="Times New Roman" pitchFamily="18" charset="0"/>
              </a:rPr>
              <a:t>. </a:t>
            </a:r>
            <a:endParaRPr lang="cs-CZ" sz="2400" dirty="0">
              <a:effectLst/>
              <a:cs typeface="Times New Roman" pitchFamily="18" charset="0"/>
            </a:endParaRPr>
          </a:p>
          <a:p>
            <a:pPr marL="0" indent="17463" eaLnBrk="1" hangingPunct="1">
              <a:buFont typeface="Wingdings" panose="05000000000000000000" pitchFamily="2" charset="2"/>
              <a:buNone/>
            </a:pPr>
            <a:r>
              <a:rPr lang="cs-CZ" altLang="cs-CZ" sz="2400" dirty="0">
                <a:effectLst/>
                <a:cs typeface="Times New Roman" panose="02020603050405020304" pitchFamily="18" charset="0"/>
              </a:rPr>
              <a:t>Analogické látky v čípcích jsou označovány jako</a:t>
            </a:r>
            <a:r>
              <a:rPr lang="cs-CZ" altLang="cs-CZ" sz="2400" b="1" dirty="0">
                <a:effectLst/>
                <a:cs typeface="Times New Roman" panose="02020603050405020304" pitchFamily="18" charset="0"/>
              </a:rPr>
              <a:t> barevné pigmenty nebo </a:t>
            </a:r>
            <a:r>
              <a:rPr lang="cs-CZ" altLang="cs-CZ" sz="2400" b="1" dirty="0" err="1">
                <a:effectLst/>
                <a:cs typeface="Times New Roman" panose="02020603050405020304" pitchFamily="18" charset="0"/>
              </a:rPr>
              <a:t>jodopsin</a:t>
            </a:r>
            <a:r>
              <a:rPr lang="en-GB" altLang="cs-CZ" sz="2400" dirty="0">
                <a:effectLst/>
                <a:cs typeface="Times New Roman" panose="02020603050405020304" pitchFamily="18" charset="0"/>
              </a:rPr>
              <a:t>. </a:t>
            </a:r>
            <a:endParaRPr lang="en-GB" altLang="cs-CZ" sz="2400" dirty="0">
              <a:effectLst/>
            </a:endParaRPr>
          </a:p>
          <a:p>
            <a:pPr marL="0" indent="17463" eaLnBrk="1" hangingPunct="1">
              <a:buFont typeface="Wingdings" panose="05000000000000000000" pitchFamily="2" charset="2"/>
              <a:buNone/>
            </a:pPr>
            <a:r>
              <a:rPr lang="cs-CZ" altLang="cs-CZ" sz="2400" b="1" dirty="0">
                <a:effectLst/>
                <a:cs typeface="Times New Roman" panose="02020603050405020304" pitchFamily="18" charset="0"/>
              </a:rPr>
              <a:t>Sítnice obsahuje asi 100 milionů tyčinek, které rozlišují intenzitu světla, a asi 7 milionů čípků, které umožňují barevné vidění.</a:t>
            </a:r>
            <a:endParaRPr lang="en-GB" altLang="cs-CZ" sz="2400" dirty="0">
              <a:effectLst/>
            </a:endParaRPr>
          </a:p>
        </p:txBody>
      </p:sp>
      <p:sp>
        <p:nvSpPr>
          <p:cNvPr id="60420" name="Rectangle 4">
            <a:extLst>
              <a:ext uri="{FF2B5EF4-FFF2-40B4-BE49-F238E27FC236}">
                <a16:creationId xmlns:a16="http://schemas.microsoft.com/office/drawing/2014/main" id="{F62254A4-25D1-4A4D-8522-9FA8CB7E2259}"/>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sp>
        <p:nvSpPr>
          <p:cNvPr id="60421" name="Rectangle 5">
            <a:extLst>
              <a:ext uri="{FF2B5EF4-FFF2-40B4-BE49-F238E27FC236}">
                <a16:creationId xmlns:a16="http://schemas.microsoft.com/office/drawing/2014/main" id="{F630771D-13B2-4E4B-9836-775A02C4072B}"/>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sp>
        <p:nvSpPr>
          <p:cNvPr id="60422" name="Rectangle 6">
            <a:extLst>
              <a:ext uri="{FF2B5EF4-FFF2-40B4-BE49-F238E27FC236}">
                <a16:creationId xmlns:a16="http://schemas.microsoft.com/office/drawing/2014/main" id="{F08BB198-3219-43B0-A81D-90C9D419F855}"/>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sp>
        <p:nvSpPr>
          <p:cNvPr id="60423" name="Rectangle 7">
            <a:extLst>
              <a:ext uri="{FF2B5EF4-FFF2-40B4-BE49-F238E27FC236}">
                <a16:creationId xmlns:a16="http://schemas.microsoft.com/office/drawing/2014/main" id="{543E85E3-23FA-415C-B296-709385562E65}"/>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60424" name="Picture 8" descr="http://static.howstuffworks.com/gif/vision4.gif">
            <a:extLst>
              <a:ext uri="{FF2B5EF4-FFF2-40B4-BE49-F238E27FC236}">
                <a16:creationId xmlns:a16="http://schemas.microsoft.com/office/drawing/2014/main" id="{A460FC1C-A3ED-4CBF-816A-00D150B1BC5B}"/>
              </a:ext>
            </a:extLst>
          </p:cNvPr>
          <p:cNvPicPr>
            <a:picLocks noGrp="1" noChangeAspect="1" noChangeArrowheads="1"/>
          </p:cNvPicPr>
          <p:nvPr>
            <p:ph type="clipArt" sz="half" idx="2"/>
          </p:nvPr>
        </p:nvPicPr>
        <p:blipFill>
          <a:blip r:embed="rId6" r:link="rId7">
            <a:extLst>
              <a:ext uri="{28A0092B-C50C-407E-A947-70E740481C1C}">
                <a14:useLocalDpi xmlns:a14="http://schemas.microsoft.com/office/drawing/2010/main" val="0"/>
              </a:ext>
            </a:extLst>
          </a:blip>
          <a:srcRect/>
          <a:stretch>
            <a:fillRect/>
          </a:stretch>
        </p:blipFill>
        <p:spPr>
          <a:xfrm>
            <a:off x="6843568" y="1808328"/>
            <a:ext cx="4921541" cy="4266652"/>
          </a:xfrm>
          <a:noFill/>
        </p:spPr>
      </p:pic>
    </p:spTree>
    <p:extLst>
      <p:ext uri="{BB962C8B-B14F-4D97-AF65-F5344CB8AC3E}">
        <p14:creationId xmlns:p14="http://schemas.microsoft.com/office/powerpoint/2010/main" val="2598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EB93E54-DBFE-4609-A9D6-FC138F4A84BA}"/>
              </a:ext>
            </a:extLst>
          </p:cNvPr>
          <p:cNvSpPr>
            <a:spLocks noGrp="1" noChangeArrowheads="1"/>
          </p:cNvSpPr>
          <p:nvPr>
            <p:ph type="title"/>
          </p:nvPr>
        </p:nvSpPr>
        <p:spPr>
          <a:xfrm>
            <a:off x="1981200" y="277814"/>
            <a:ext cx="8229600" cy="922337"/>
          </a:xfrm>
          <a:noFill/>
        </p:spPr>
        <p:txBody>
          <a:bodyPr/>
          <a:lstStyle/>
          <a:p>
            <a:pPr eaLnBrk="1" hangingPunct="1"/>
            <a:r>
              <a:rPr lang="cs-CZ" altLang="cs-CZ" dirty="0">
                <a:solidFill>
                  <a:srgbClr val="0000DC"/>
                </a:solidFill>
                <a:effectLst/>
              </a:rPr>
              <a:t>Základní vlastnosti světla</a:t>
            </a:r>
            <a:endParaRPr lang="en-GB" altLang="cs-CZ" dirty="0">
              <a:solidFill>
                <a:srgbClr val="0000DC"/>
              </a:solidFill>
              <a:effectLst/>
            </a:endParaRPr>
          </a:p>
        </p:txBody>
      </p:sp>
      <p:sp>
        <p:nvSpPr>
          <p:cNvPr id="396291" name="Rectangle 3">
            <a:extLst>
              <a:ext uri="{FF2B5EF4-FFF2-40B4-BE49-F238E27FC236}">
                <a16:creationId xmlns:a16="http://schemas.microsoft.com/office/drawing/2014/main" id="{4C6F2ECC-4494-4A41-8819-655595003F2F}"/>
              </a:ext>
            </a:extLst>
          </p:cNvPr>
          <p:cNvSpPr>
            <a:spLocks noGrp="1" noChangeArrowheads="1"/>
          </p:cNvSpPr>
          <p:nvPr>
            <p:ph type="body" idx="1"/>
          </p:nvPr>
        </p:nvSpPr>
        <p:spPr>
          <a:xfrm>
            <a:off x="1208690" y="1196975"/>
            <a:ext cx="9207435" cy="5111750"/>
          </a:xfrm>
        </p:spPr>
        <p:txBody>
          <a:bodyPr/>
          <a:lstStyle/>
          <a:p>
            <a:pPr marL="0" indent="20638" eaLnBrk="1" hangingPunct="1">
              <a:buFont typeface="Wingdings" panose="05000000000000000000" pitchFamily="2" charset="2"/>
              <a:buNone/>
              <a:defRPr/>
            </a:pPr>
            <a:r>
              <a:rPr lang="cs-CZ" sz="2400" dirty="0"/>
              <a:t>Viditelné elektromagnetické záření</a:t>
            </a:r>
            <a:r>
              <a:rPr lang="en-GB" sz="2400" dirty="0"/>
              <a:t>:</a:t>
            </a:r>
          </a:p>
          <a:p>
            <a:pPr marL="0" indent="20638" eaLnBrk="1" hangingPunct="1">
              <a:buFont typeface="Wingdings" panose="05000000000000000000" pitchFamily="2" charset="2"/>
              <a:buNone/>
              <a:defRPr/>
            </a:pPr>
            <a:r>
              <a:rPr lang="el-GR" sz="2400" dirty="0">
                <a:cs typeface="Arial" charset="0"/>
              </a:rPr>
              <a:t>λ</a:t>
            </a:r>
            <a:r>
              <a:rPr lang="en-GB" sz="2400" dirty="0">
                <a:cs typeface="Arial" charset="0"/>
              </a:rPr>
              <a:t> = 380 – 7</a:t>
            </a:r>
            <a:r>
              <a:rPr lang="cs-CZ" sz="2400" dirty="0">
                <a:cs typeface="Arial" charset="0"/>
              </a:rPr>
              <a:t>6</a:t>
            </a:r>
            <a:r>
              <a:rPr lang="en-GB" sz="2400" dirty="0">
                <a:cs typeface="Arial" charset="0"/>
              </a:rPr>
              <a:t>0 nm </a:t>
            </a:r>
          </a:p>
          <a:p>
            <a:pPr marL="0" indent="20638" eaLnBrk="1" hangingPunct="1">
              <a:buClr>
                <a:schemeClr val="tx1"/>
              </a:buClr>
              <a:buFont typeface="Wingdings" panose="05000000000000000000" pitchFamily="2" charset="2"/>
              <a:buNone/>
              <a:defRPr/>
            </a:pPr>
            <a:r>
              <a:rPr lang="cs-CZ" sz="2400" dirty="0">
                <a:cs typeface="Arial" charset="0"/>
              </a:rPr>
              <a:t>Kratší vlnové délky</a:t>
            </a:r>
            <a:r>
              <a:rPr lang="en-GB" sz="2400" dirty="0">
                <a:cs typeface="Arial" charset="0"/>
              </a:rPr>
              <a:t> – </a:t>
            </a:r>
            <a:r>
              <a:rPr lang="cs-CZ" sz="2400" b="1" dirty="0"/>
              <a:t>U</a:t>
            </a:r>
            <a:r>
              <a:rPr lang="en-GB" sz="2400" b="1" dirty="0" err="1">
                <a:cs typeface="Arial" charset="0"/>
              </a:rPr>
              <a:t>ltra</a:t>
            </a:r>
            <a:r>
              <a:rPr lang="cs-CZ" sz="2400" b="1" dirty="0">
                <a:cs typeface="Arial" charset="0"/>
              </a:rPr>
              <a:t>fialové světlo</a:t>
            </a:r>
            <a:r>
              <a:rPr lang="en-GB" sz="2400" b="1" dirty="0">
                <a:cs typeface="Arial" charset="0"/>
              </a:rPr>
              <a:t> (UV)</a:t>
            </a:r>
          </a:p>
          <a:p>
            <a:pPr marL="0" indent="20638" eaLnBrk="1" hangingPunct="1">
              <a:buClr>
                <a:schemeClr val="tx1"/>
              </a:buClr>
              <a:buFont typeface="Wingdings" panose="05000000000000000000" pitchFamily="2" charset="2"/>
              <a:buNone/>
              <a:defRPr/>
            </a:pPr>
            <a:r>
              <a:rPr lang="cs-CZ" sz="2400" dirty="0">
                <a:cs typeface="Arial" charset="0"/>
              </a:rPr>
              <a:t>Delší vlnové délky</a:t>
            </a:r>
            <a:r>
              <a:rPr lang="en-GB" sz="2400" dirty="0">
                <a:cs typeface="Arial" charset="0"/>
              </a:rPr>
              <a:t> – </a:t>
            </a:r>
            <a:r>
              <a:rPr lang="cs-CZ" sz="2400" b="1" dirty="0"/>
              <a:t>I</a:t>
            </a:r>
            <a:r>
              <a:rPr lang="en-GB" sz="2400" b="1" dirty="0" err="1">
                <a:cs typeface="Arial" charset="0"/>
              </a:rPr>
              <a:t>nfra</a:t>
            </a:r>
            <a:r>
              <a:rPr lang="cs-CZ" sz="2400" b="1" dirty="0">
                <a:cs typeface="Arial" charset="0"/>
              </a:rPr>
              <a:t>červené světlo</a:t>
            </a:r>
            <a:r>
              <a:rPr lang="en-GB" sz="2400" b="1" dirty="0">
                <a:cs typeface="Arial" charset="0"/>
              </a:rPr>
              <a:t> (IR)</a:t>
            </a:r>
          </a:p>
          <a:p>
            <a:pPr marL="0" indent="20638" eaLnBrk="1" hangingPunct="1">
              <a:buFont typeface="Wingdings" panose="05000000000000000000" pitchFamily="2" charset="2"/>
              <a:buNone/>
              <a:defRPr/>
            </a:pPr>
            <a:r>
              <a:rPr lang="cs-CZ" sz="2400" b="1" dirty="0"/>
              <a:t>Viditelné světlo</a:t>
            </a:r>
            <a:r>
              <a:rPr lang="en-GB" sz="2400" b="1" dirty="0">
                <a:cs typeface="Arial" charset="0"/>
              </a:rPr>
              <a:t> – (VIS)</a:t>
            </a:r>
          </a:p>
          <a:p>
            <a:pPr marL="0" indent="20638" eaLnBrk="1" hangingPunct="1">
              <a:buClr>
                <a:srgbClr val="000000"/>
              </a:buClr>
              <a:buFont typeface="Wingdings" panose="05000000000000000000" pitchFamily="2" charset="2"/>
              <a:buNone/>
              <a:defRPr/>
            </a:pPr>
            <a:r>
              <a:rPr lang="cs-CZ" sz="2400" dirty="0">
                <a:cs typeface="Arial" charset="0"/>
              </a:rPr>
              <a:t>Prostředí, kterým se světlo šíří, se nazývá </a:t>
            </a:r>
            <a:r>
              <a:rPr lang="en-GB" sz="2400" b="1" dirty="0">
                <a:cs typeface="Arial" charset="0"/>
              </a:rPr>
              <a:t>optic</a:t>
            </a:r>
            <a:r>
              <a:rPr lang="cs-CZ" sz="2400" b="1" dirty="0" err="1">
                <a:cs typeface="Arial" charset="0"/>
              </a:rPr>
              <a:t>ké</a:t>
            </a:r>
            <a:r>
              <a:rPr lang="cs-CZ" sz="2400" b="1" dirty="0">
                <a:cs typeface="Arial" charset="0"/>
              </a:rPr>
              <a:t> prostředí</a:t>
            </a:r>
            <a:r>
              <a:rPr lang="en-GB" sz="2400" b="1" dirty="0">
                <a:cs typeface="Arial" charset="0"/>
              </a:rPr>
              <a:t>.</a:t>
            </a:r>
          </a:p>
          <a:p>
            <a:pPr marL="0" indent="20638" eaLnBrk="1" hangingPunct="1">
              <a:buClr>
                <a:srgbClr val="000000"/>
              </a:buClr>
              <a:buFont typeface="Wingdings" panose="05000000000000000000" pitchFamily="2" charset="2"/>
              <a:buNone/>
              <a:defRPr/>
            </a:pPr>
            <a:r>
              <a:rPr lang="cs-CZ" sz="2400" dirty="0">
                <a:cs typeface="Arial" charset="0"/>
              </a:rPr>
              <a:t>V homogenním prostředí se světlo šíří přímočaře, kolmo k vlnoplochám</a:t>
            </a:r>
            <a:r>
              <a:rPr lang="en-GB" sz="2400" dirty="0">
                <a:cs typeface="Arial" charset="0"/>
              </a:rPr>
              <a:t>, </a:t>
            </a:r>
            <a:r>
              <a:rPr lang="cs-CZ" sz="2400" dirty="0">
                <a:cs typeface="Arial" charset="0"/>
              </a:rPr>
              <a:t>čáry směru šíření se označují jako </a:t>
            </a:r>
            <a:r>
              <a:rPr lang="cs-CZ" sz="2400" b="1" dirty="0">
                <a:cs typeface="Arial" charset="0"/>
              </a:rPr>
              <a:t>světelné paprsky</a:t>
            </a:r>
            <a:r>
              <a:rPr lang="en-GB" sz="2400" b="1" dirty="0">
                <a:cs typeface="Arial" charset="0"/>
              </a:rPr>
              <a:t>.</a:t>
            </a:r>
          </a:p>
          <a:p>
            <a:pPr marL="0" indent="20638" eaLnBrk="1" hangingPunct="1">
              <a:buClr>
                <a:srgbClr val="000000"/>
              </a:buClr>
              <a:buFont typeface="Wingdings" panose="05000000000000000000" pitchFamily="2" charset="2"/>
              <a:buNone/>
              <a:defRPr/>
            </a:pPr>
            <a:endParaRPr lang="cs-CZ" sz="2400" b="1" dirty="0">
              <a:cs typeface="Arial" charset="0"/>
            </a:endParaRPr>
          </a:p>
          <a:p>
            <a:pPr marL="0" indent="20638" eaLnBrk="1" hangingPunct="1">
              <a:buClr>
                <a:srgbClr val="000000"/>
              </a:buClr>
              <a:buFont typeface="Wingdings" panose="05000000000000000000" pitchFamily="2" charset="2"/>
              <a:buNone/>
              <a:defRPr/>
            </a:pPr>
            <a:r>
              <a:rPr lang="cs-CZ" sz="2400" b="1" dirty="0">
                <a:cs typeface="Arial" charset="0"/>
              </a:rPr>
              <a:t>Rychlost světla</a:t>
            </a:r>
            <a:r>
              <a:rPr lang="en-GB" sz="2400" dirty="0">
                <a:cs typeface="Arial" charset="0"/>
              </a:rPr>
              <a:t> (</a:t>
            </a:r>
            <a:r>
              <a:rPr lang="cs-CZ" sz="2400" dirty="0">
                <a:cs typeface="Arial" charset="0"/>
              </a:rPr>
              <a:t>ve vakuu, přesně</a:t>
            </a:r>
            <a:r>
              <a:rPr lang="en-GB" sz="2400" dirty="0">
                <a:cs typeface="Arial" charset="0"/>
              </a:rPr>
              <a:t>) </a:t>
            </a:r>
          </a:p>
          <a:p>
            <a:pPr marL="0" indent="20638" eaLnBrk="1" hangingPunct="1">
              <a:buClr>
                <a:srgbClr val="000000"/>
              </a:buClr>
              <a:buFont typeface="Wingdings" panose="05000000000000000000" pitchFamily="2" charset="2"/>
              <a:buNone/>
              <a:defRPr/>
            </a:pPr>
            <a:r>
              <a:rPr lang="en-GB" sz="2400" dirty="0">
                <a:cs typeface="Arial" charset="0"/>
              </a:rPr>
              <a:t>c</a:t>
            </a:r>
            <a:r>
              <a:rPr lang="cs-CZ" sz="2400" dirty="0"/>
              <a:t>  </a:t>
            </a:r>
            <a:r>
              <a:rPr lang="en-GB" sz="2400" dirty="0">
                <a:cs typeface="Arial" charset="0"/>
              </a:rPr>
              <a:t>=  299 792 458 m·s</a:t>
            </a:r>
            <a:r>
              <a:rPr lang="en-GB" sz="2400" baseline="30000" dirty="0">
                <a:cs typeface="Arial" charset="0"/>
              </a:rPr>
              <a:t>-1  </a:t>
            </a:r>
            <a:r>
              <a:rPr lang="en-GB" sz="2400" dirty="0">
                <a:effectLst/>
                <a:cs typeface="Arial" charset="0"/>
              </a:rPr>
              <a:t>≈</a:t>
            </a:r>
            <a:r>
              <a:rPr lang="en-GB" sz="2400" dirty="0">
                <a:cs typeface="Arial" charset="0"/>
              </a:rPr>
              <a:t> </a:t>
            </a:r>
            <a:r>
              <a:rPr lang="cs-CZ" sz="2400" dirty="0"/>
              <a:t> </a:t>
            </a:r>
            <a:r>
              <a:rPr lang="en-GB" sz="2400" dirty="0">
                <a:cs typeface="Arial" charset="0"/>
              </a:rPr>
              <a:t>300 000 000 m·s</a:t>
            </a:r>
            <a:r>
              <a:rPr lang="en-GB" sz="2400" baseline="30000" dirty="0">
                <a:cs typeface="Arial" charset="0"/>
              </a:rPr>
              <a:t>-1 </a:t>
            </a:r>
            <a:endParaRPr lang="el-GR" sz="2400" dirty="0">
              <a:cs typeface="Arial" charset="0"/>
            </a:endParaRPr>
          </a:p>
        </p:txBody>
      </p:sp>
    </p:spTree>
    <p:extLst>
      <p:ext uri="{BB962C8B-B14F-4D97-AF65-F5344CB8AC3E}">
        <p14:creationId xmlns:p14="http://schemas.microsoft.com/office/powerpoint/2010/main" val="536033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73DBB42-3433-428F-9B6F-FF0081CEC4DE}"/>
              </a:ext>
            </a:extLst>
          </p:cNvPr>
          <p:cNvSpPr>
            <a:spLocks noGrp="1" noChangeArrowheads="1"/>
          </p:cNvSpPr>
          <p:nvPr>
            <p:ph type="title"/>
          </p:nvPr>
        </p:nvSpPr>
        <p:spPr>
          <a:xfrm>
            <a:off x="4612399" y="321237"/>
            <a:ext cx="2643352" cy="731180"/>
          </a:xfrm>
        </p:spPr>
        <p:txBody>
          <a:bodyPr/>
          <a:lstStyle/>
          <a:p>
            <a:pPr eaLnBrk="1" hangingPunct="1"/>
            <a:r>
              <a:rPr lang="cs-CZ" altLang="cs-CZ" sz="4000" dirty="0">
                <a:solidFill>
                  <a:srgbClr val="0000DC"/>
                </a:solidFill>
                <a:effectLst/>
              </a:rPr>
              <a:t>Rodopsin</a:t>
            </a:r>
            <a:endParaRPr lang="en-GB" altLang="cs-CZ" sz="4000" dirty="0">
              <a:solidFill>
                <a:srgbClr val="0000DC"/>
              </a:solidFill>
              <a:effectLst/>
            </a:endParaRPr>
          </a:p>
        </p:txBody>
      </p:sp>
      <p:sp>
        <p:nvSpPr>
          <p:cNvPr id="482307" name="Rectangle 3">
            <a:extLst>
              <a:ext uri="{FF2B5EF4-FFF2-40B4-BE49-F238E27FC236}">
                <a16:creationId xmlns:a16="http://schemas.microsoft.com/office/drawing/2014/main" id="{A3CCFAE0-75B1-43D0-8EC6-F6F9DD80840C}"/>
              </a:ext>
            </a:extLst>
          </p:cNvPr>
          <p:cNvSpPr>
            <a:spLocks noGrp="1" noChangeArrowheads="1"/>
          </p:cNvSpPr>
          <p:nvPr>
            <p:ph type="body" idx="1"/>
          </p:nvPr>
        </p:nvSpPr>
        <p:spPr>
          <a:xfrm>
            <a:off x="1523999" y="1295400"/>
            <a:ext cx="9597429" cy="4438650"/>
          </a:xfrm>
        </p:spPr>
        <p:txBody>
          <a:bodyPr/>
          <a:lstStyle/>
          <a:p>
            <a:pPr eaLnBrk="1" hangingPunct="1">
              <a:lnSpc>
                <a:spcPct val="100000"/>
              </a:lnSpc>
              <a:buFont typeface="Wingdings" panose="05000000000000000000" pitchFamily="2" charset="2"/>
              <a:buNone/>
              <a:defRPr/>
            </a:pPr>
            <a:r>
              <a:rPr lang="cs-CZ" sz="2400" dirty="0"/>
              <a:t>Jakmile světlo dopadne na fotosensitivní molekulu </a:t>
            </a:r>
            <a:r>
              <a:rPr lang="cs-CZ" sz="2400" b="1" dirty="0">
                <a:effectLst/>
              </a:rPr>
              <a:t>rodopsinu</a:t>
            </a:r>
            <a:r>
              <a:rPr lang="cs-CZ" sz="2400" dirty="0"/>
              <a:t>, nastane fotochemická reakce</a:t>
            </a:r>
            <a:r>
              <a:rPr lang="en-GB" sz="2400" dirty="0">
                <a:effectLst/>
                <a:cs typeface="Arial" charset="0"/>
              </a:rPr>
              <a:t>. </a:t>
            </a:r>
            <a:r>
              <a:rPr lang="en-GB" sz="2400" dirty="0" err="1">
                <a:effectLst/>
                <a:cs typeface="Arial" charset="0"/>
              </a:rPr>
              <a:t>Rodopsin</a:t>
            </a:r>
            <a:r>
              <a:rPr lang="en-GB" sz="2400" dirty="0">
                <a:effectLst/>
                <a:cs typeface="Arial" charset="0"/>
              </a:rPr>
              <a:t> </a:t>
            </a:r>
            <a:r>
              <a:rPr lang="cs-CZ" sz="2400" dirty="0">
                <a:effectLst/>
                <a:cs typeface="Arial" charset="0"/>
              </a:rPr>
              <a:t>je komplex tvořený bílkovinou zvanou</a:t>
            </a:r>
            <a:r>
              <a:rPr lang="en-GB" sz="2400" dirty="0">
                <a:effectLst/>
                <a:cs typeface="Arial" charset="0"/>
              </a:rPr>
              <a:t> </a:t>
            </a:r>
            <a:r>
              <a:rPr lang="en-GB" sz="2400" b="1" dirty="0">
                <a:effectLst/>
                <a:cs typeface="Arial" charset="0"/>
              </a:rPr>
              <a:t>scot</a:t>
            </a:r>
            <a:r>
              <a:rPr lang="cs-CZ" sz="2400" b="1" dirty="0">
                <a:effectLst/>
                <a:cs typeface="Arial" charset="0"/>
              </a:rPr>
              <a:t>(</a:t>
            </a:r>
            <a:r>
              <a:rPr lang="en-GB" sz="2400" b="1" dirty="0">
                <a:effectLst/>
                <a:cs typeface="Arial" charset="0"/>
              </a:rPr>
              <a:t>opsin</a:t>
            </a:r>
            <a:r>
              <a:rPr lang="cs-CZ" sz="2400" b="1" dirty="0">
                <a:effectLst/>
                <a:cs typeface="Arial" charset="0"/>
              </a:rPr>
              <a:t>)</a:t>
            </a:r>
            <a:r>
              <a:rPr lang="en-GB" sz="2400" dirty="0">
                <a:effectLst/>
                <a:cs typeface="Arial" charset="0"/>
              </a:rPr>
              <a:t> a </a:t>
            </a:r>
            <a:r>
              <a:rPr lang="en-GB" sz="2400" b="1" dirty="0">
                <a:effectLst/>
                <a:cs typeface="Arial" charset="0"/>
              </a:rPr>
              <a:t>11-cis-retinal</a:t>
            </a:r>
            <a:r>
              <a:rPr lang="cs-CZ" sz="2400" b="1" dirty="0" err="1">
                <a:effectLst/>
                <a:cs typeface="Arial" charset="0"/>
              </a:rPr>
              <a:t>em</a:t>
            </a:r>
            <a:r>
              <a:rPr lang="cs-CZ" sz="2400" b="1" dirty="0">
                <a:effectLst/>
                <a:cs typeface="Arial" charset="0"/>
              </a:rPr>
              <a:t>, </a:t>
            </a:r>
            <a:r>
              <a:rPr lang="cs-CZ" sz="2400" dirty="0">
                <a:effectLst/>
                <a:cs typeface="Arial" charset="0"/>
              </a:rPr>
              <a:t>jehož prekursorem je</a:t>
            </a:r>
            <a:r>
              <a:rPr lang="en-GB" sz="2400" dirty="0">
                <a:effectLst/>
                <a:cs typeface="Arial" charset="0"/>
              </a:rPr>
              <a:t> </a:t>
            </a:r>
            <a:r>
              <a:rPr lang="en-GB" sz="2400" b="1" dirty="0">
                <a:effectLst/>
                <a:cs typeface="Arial" charset="0"/>
              </a:rPr>
              <a:t>vitamin A</a:t>
            </a:r>
            <a:r>
              <a:rPr lang="en-GB" sz="2400" dirty="0">
                <a:effectLst/>
                <a:cs typeface="Arial" charset="0"/>
              </a:rPr>
              <a:t> (</a:t>
            </a:r>
            <a:r>
              <a:rPr lang="en-GB" sz="2400" dirty="0">
                <a:effectLst/>
                <a:cs typeface="Arial" charset="0"/>
                <a:sym typeface="Symbol" pitchFamily="18" charset="2"/>
              </a:rPr>
              <a:t></a:t>
            </a:r>
            <a:r>
              <a:rPr lang="en-GB" sz="2400" dirty="0">
                <a:effectLst/>
                <a:cs typeface="Arial" charset="0"/>
              </a:rPr>
              <a:t> </a:t>
            </a:r>
            <a:r>
              <a:rPr lang="cs-CZ" sz="2400" dirty="0">
                <a:effectLst/>
                <a:cs typeface="Arial" charset="0"/>
              </a:rPr>
              <a:t>nedostatek vitaminu A způsobuje problémy s viděním</a:t>
            </a:r>
            <a:r>
              <a:rPr lang="en-GB" sz="2400" dirty="0">
                <a:effectLst/>
                <a:cs typeface="Arial" charset="0"/>
              </a:rPr>
              <a:t>). </a:t>
            </a:r>
            <a:endParaRPr lang="cs-CZ" sz="2400" dirty="0">
              <a:effectLst/>
              <a:cs typeface="Arial" charset="0"/>
            </a:endParaRPr>
          </a:p>
          <a:p>
            <a:pPr eaLnBrk="1" hangingPunct="1">
              <a:lnSpc>
                <a:spcPct val="100000"/>
              </a:lnSpc>
              <a:buFont typeface="Wingdings" panose="05000000000000000000" pitchFamily="2" charset="2"/>
              <a:buNone/>
              <a:defRPr/>
            </a:pPr>
            <a:r>
              <a:rPr lang="cs-CZ" sz="2400" dirty="0">
                <a:effectLst/>
                <a:cs typeface="Arial" charset="0"/>
              </a:rPr>
              <a:t>Jestliže je rodopsin vystaven světlu, dochází k jeho rozpadu, a to v důsledku změny </a:t>
            </a:r>
            <a:r>
              <a:rPr lang="en-GB" sz="2400" dirty="0">
                <a:effectLst/>
                <a:cs typeface="Arial" charset="0"/>
              </a:rPr>
              <a:t>11-cis-retinal</a:t>
            </a:r>
            <a:r>
              <a:rPr lang="cs-CZ" sz="2400" dirty="0">
                <a:effectLst/>
                <a:cs typeface="Arial" charset="0"/>
              </a:rPr>
              <a:t>u na </a:t>
            </a:r>
            <a:r>
              <a:rPr lang="en-GB" sz="2400" b="1" dirty="0">
                <a:effectLst/>
                <a:cs typeface="Arial" charset="0"/>
              </a:rPr>
              <a:t>all-trans</a:t>
            </a:r>
            <a:r>
              <a:rPr lang="cs-CZ" sz="2400" b="1" dirty="0">
                <a:effectLst/>
                <a:cs typeface="Arial" charset="0"/>
              </a:rPr>
              <a:t>-</a:t>
            </a:r>
            <a:r>
              <a:rPr lang="en-GB" sz="2400" b="1" dirty="0">
                <a:effectLst/>
                <a:cs typeface="Arial" charset="0"/>
              </a:rPr>
              <a:t>retinal</a:t>
            </a:r>
            <a:r>
              <a:rPr lang="en-GB" sz="2400" dirty="0">
                <a:effectLst/>
                <a:cs typeface="Arial" charset="0"/>
              </a:rPr>
              <a:t>. </a:t>
            </a:r>
            <a:r>
              <a:rPr lang="cs-CZ" sz="2400" dirty="0">
                <a:effectLst/>
                <a:cs typeface="Arial" charset="0"/>
              </a:rPr>
              <a:t>K této reakci dojde během několika </a:t>
            </a:r>
            <a:r>
              <a:rPr lang="cs-CZ" sz="2400" i="1" dirty="0">
                <a:effectLst/>
                <a:cs typeface="Arial" charset="0"/>
              </a:rPr>
              <a:t>triliontin</a:t>
            </a:r>
            <a:r>
              <a:rPr lang="cs-CZ" sz="2400" dirty="0">
                <a:effectLst/>
                <a:cs typeface="Arial" charset="0"/>
              </a:rPr>
              <a:t> sekundy (10</a:t>
            </a:r>
            <a:r>
              <a:rPr lang="cs-CZ" sz="2400" baseline="30000" dirty="0">
                <a:effectLst/>
                <a:cs typeface="Arial" charset="0"/>
              </a:rPr>
              <a:t>-18</a:t>
            </a:r>
            <a:r>
              <a:rPr lang="cs-CZ" sz="2400" dirty="0">
                <a:effectLst/>
                <a:cs typeface="Arial" charset="0"/>
              </a:rPr>
              <a:t>)</a:t>
            </a:r>
            <a:r>
              <a:rPr lang="en-GB" sz="2400" i="1" dirty="0">
                <a:effectLst/>
                <a:cs typeface="Arial" charset="0"/>
              </a:rPr>
              <a:t>.</a:t>
            </a:r>
            <a:r>
              <a:rPr lang="en-GB" sz="2400" dirty="0">
                <a:effectLst/>
                <a:cs typeface="Arial" charset="0"/>
              </a:rPr>
              <a:t> 11-cis-retinal </a:t>
            </a:r>
            <a:r>
              <a:rPr lang="cs-CZ" sz="2400" dirty="0">
                <a:effectLst/>
                <a:cs typeface="Arial" charset="0"/>
              </a:rPr>
              <a:t>je „zprohýbaný“</a:t>
            </a:r>
            <a:r>
              <a:rPr lang="en-GB" sz="2400" dirty="0">
                <a:effectLst/>
                <a:cs typeface="Arial" charset="0"/>
              </a:rPr>
              <a:t>, </a:t>
            </a:r>
            <a:r>
              <a:rPr lang="cs-CZ" sz="2400" dirty="0">
                <a:effectLst/>
                <a:cs typeface="Arial" charset="0"/>
              </a:rPr>
              <a:t>zatímco </a:t>
            </a:r>
            <a:r>
              <a:rPr lang="en-GB" sz="2400" dirty="0">
                <a:effectLst/>
                <a:cs typeface="Arial" charset="0"/>
              </a:rPr>
              <a:t>all-trans</a:t>
            </a:r>
            <a:r>
              <a:rPr lang="cs-CZ" sz="2400" dirty="0">
                <a:effectLst/>
                <a:cs typeface="Arial" charset="0"/>
              </a:rPr>
              <a:t>-</a:t>
            </a:r>
            <a:r>
              <a:rPr lang="en-GB" sz="2400" dirty="0">
                <a:effectLst/>
                <a:cs typeface="Arial" charset="0"/>
              </a:rPr>
              <a:t>retinal </a:t>
            </a:r>
            <a:r>
              <a:rPr lang="cs-CZ" sz="2400" dirty="0">
                <a:effectLst/>
                <a:cs typeface="Arial" charset="0"/>
              </a:rPr>
              <a:t>má přímou molekulu, což jej činí chemicky nestabilním</a:t>
            </a:r>
            <a:r>
              <a:rPr lang="en-GB" sz="2400" dirty="0">
                <a:effectLst/>
                <a:cs typeface="Arial" charset="0"/>
              </a:rPr>
              <a:t>. </a:t>
            </a:r>
            <a:endParaRPr lang="cs-CZ" sz="2400" dirty="0">
              <a:effectLst/>
              <a:cs typeface="Arial" charset="0"/>
            </a:endParaRPr>
          </a:p>
          <a:p>
            <a:pPr eaLnBrk="1" hangingPunct="1">
              <a:lnSpc>
                <a:spcPct val="100000"/>
              </a:lnSpc>
              <a:buFont typeface="Wingdings" panose="05000000000000000000" pitchFamily="2" charset="2"/>
              <a:buNone/>
              <a:defRPr/>
            </a:pPr>
            <a:r>
              <a:rPr lang="cs-CZ" sz="2400" dirty="0">
                <a:effectLst/>
                <a:cs typeface="Arial" charset="0"/>
              </a:rPr>
              <a:t>Za vznik elektrického podráždění odpovídá </a:t>
            </a:r>
            <a:r>
              <a:rPr lang="en-GB" sz="2400" b="1" dirty="0" err="1">
                <a:effectLst/>
                <a:cs typeface="Arial" charset="0"/>
              </a:rPr>
              <a:t>metarhodopsin</a:t>
            </a:r>
            <a:r>
              <a:rPr lang="en-GB" sz="2400" b="1" dirty="0">
                <a:effectLst/>
                <a:cs typeface="Arial" charset="0"/>
              </a:rPr>
              <a:t> II</a:t>
            </a:r>
            <a:r>
              <a:rPr lang="en-GB" sz="2400" dirty="0">
                <a:effectLst/>
                <a:cs typeface="Arial" charset="0"/>
              </a:rPr>
              <a:t> (a</a:t>
            </a:r>
            <a:r>
              <a:rPr lang="cs-CZ" sz="2400" dirty="0" err="1">
                <a:effectLst/>
                <a:cs typeface="Arial" charset="0"/>
              </a:rPr>
              <a:t>ktivovaný</a:t>
            </a:r>
            <a:r>
              <a:rPr lang="en-GB" sz="2400" dirty="0">
                <a:effectLst/>
                <a:cs typeface="Arial" charset="0"/>
              </a:rPr>
              <a:t> </a:t>
            </a:r>
            <a:r>
              <a:rPr lang="en-GB" sz="2400" dirty="0" err="1">
                <a:effectLst/>
                <a:cs typeface="Arial" charset="0"/>
              </a:rPr>
              <a:t>rodopsin</a:t>
            </a:r>
            <a:r>
              <a:rPr lang="en-GB" sz="2400" dirty="0">
                <a:effectLst/>
                <a:cs typeface="Arial" charset="0"/>
              </a:rPr>
              <a:t>). </a:t>
            </a:r>
            <a:r>
              <a:rPr lang="cs-CZ" sz="2400" dirty="0">
                <a:effectLst/>
                <a:cs typeface="Arial" charset="0"/>
              </a:rPr>
              <a:t>Následuje schéma celého procesu včetně obnovy rodopsinu.</a:t>
            </a:r>
            <a:r>
              <a:rPr lang="en-GB" sz="2400" dirty="0">
                <a:effectLst/>
                <a:cs typeface="Arial" charset="0"/>
              </a:rPr>
              <a:t> </a:t>
            </a:r>
            <a:endParaRPr lang="en-GB" sz="2400" dirty="0">
              <a:effectLst/>
              <a:cs typeface="Times New Roman" pitchFamily="18" charset="0"/>
            </a:endParaRPr>
          </a:p>
        </p:txBody>
      </p:sp>
    </p:spTree>
    <p:extLst>
      <p:ext uri="{BB962C8B-B14F-4D97-AF65-F5344CB8AC3E}">
        <p14:creationId xmlns:p14="http://schemas.microsoft.com/office/powerpoint/2010/main" val="4098720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a:extLst>
              <a:ext uri="{FF2B5EF4-FFF2-40B4-BE49-F238E27FC236}">
                <a16:creationId xmlns:a16="http://schemas.microsoft.com/office/drawing/2014/main" id="{D0490105-EEF0-44E5-BEFF-FE55E0188799}"/>
              </a:ext>
            </a:extLst>
          </p:cNvPr>
          <p:cNvSpPr>
            <a:spLocks noGrp="1" noChangeArrowheads="1"/>
          </p:cNvSpPr>
          <p:nvPr>
            <p:ph type="title"/>
          </p:nvPr>
        </p:nvSpPr>
        <p:spPr>
          <a:xfrm>
            <a:off x="3778469" y="130175"/>
            <a:ext cx="5607269" cy="847725"/>
          </a:xfrm>
        </p:spPr>
        <p:txBody>
          <a:bodyPr/>
          <a:lstStyle/>
          <a:p>
            <a:pPr eaLnBrk="1" hangingPunct="1">
              <a:defRPr/>
            </a:pPr>
            <a:r>
              <a:rPr lang="cs-CZ" sz="4000" dirty="0">
                <a:solidFill>
                  <a:srgbClr val="0000DC"/>
                </a:solidFill>
                <a:effectLst/>
                <a:cs typeface="Arial" charset="0"/>
              </a:rPr>
              <a:t>Biochemie rodopsinu</a:t>
            </a:r>
            <a:r>
              <a:rPr lang="en-GB" dirty="0">
                <a:solidFill>
                  <a:srgbClr val="0000DC"/>
                </a:solidFill>
                <a:cs typeface="Arial" charset="0"/>
              </a:rPr>
              <a:t> </a:t>
            </a:r>
            <a:endParaRPr lang="en-GB" dirty="0">
              <a:solidFill>
                <a:srgbClr val="0000DC"/>
              </a:solidFill>
              <a:cs typeface="Times New Roman" pitchFamily="18" charset="0"/>
            </a:endParaRPr>
          </a:p>
        </p:txBody>
      </p:sp>
      <p:sp>
        <p:nvSpPr>
          <p:cNvPr id="484355" name="Rectangle 3">
            <a:extLst>
              <a:ext uri="{FF2B5EF4-FFF2-40B4-BE49-F238E27FC236}">
                <a16:creationId xmlns:a16="http://schemas.microsoft.com/office/drawing/2014/main" id="{A7C4286D-6610-4B0E-B263-FEB02DC44FB9}"/>
              </a:ext>
            </a:extLst>
          </p:cNvPr>
          <p:cNvSpPr>
            <a:spLocks noGrp="1" noChangeArrowheads="1"/>
          </p:cNvSpPr>
          <p:nvPr>
            <p:ph type="body" sz="half" idx="1"/>
          </p:nvPr>
        </p:nvSpPr>
        <p:spPr/>
        <p:txBody>
          <a:bodyPr/>
          <a:lstStyle/>
          <a:p>
            <a:pPr algn="ctr" eaLnBrk="1" hangingPunct="1">
              <a:buFont typeface="Wingdings" panose="05000000000000000000" pitchFamily="2" charset="2"/>
              <a:buNone/>
              <a:defRPr/>
            </a:pPr>
            <a:br>
              <a:rPr lang="en-GB" dirty="0">
                <a:solidFill>
                  <a:srgbClr val="000000"/>
                </a:solidFill>
                <a:effectLst>
                  <a:outerShdw blurRad="38100" dist="38100" dir="2700000" algn="tl">
                    <a:srgbClr val="FFFFFF"/>
                  </a:outerShdw>
                </a:effectLst>
                <a:cs typeface="Arial" charset="0"/>
              </a:rPr>
            </a:br>
            <a:br>
              <a:rPr lang="en-GB" dirty="0">
                <a:solidFill>
                  <a:srgbClr val="000000"/>
                </a:solidFill>
                <a:effectLst>
                  <a:outerShdw blurRad="38100" dist="38100" dir="2700000" algn="tl">
                    <a:srgbClr val="FFFFFF"/>
                  </a:outerShdw>
                </a:effectLst>
                <a:cs typeface="Arial" charset="0"/>
              </a:rPr>
            </a:br>
            <a:endParaRPr lang="en-GB" dirty="0">
              <a:solidFill>
                <a:srgbClr val="000000"/>
              </a:solidFill>
              <a:effectLst>
                <a:outerShdw blurRad="38100" dist="38100" dir="2700000" algn="tl">
                  <a:srgbClr val="FFFFFF"/>
                </a:outerShdw>
              </a:effectLst>
              <a:cs typeface="Arial" charset="0"/>
            </a:endParaRPr>
          </a:p>
        </p:txBody>
      </p:sp>
      <p:sp>
        <p:nvSpPr>
          <p:cNvPr id="64516" name="Rectangle 4">
            <a:extLst>
              <a:ext uri="{FF2B5EF4-FFF2-40B4-BE49-F238E27FC236}">
                <a16:creationId xmlns:a16="http://schemas.microsoft.com/office/drawing/2014/main" id="{2B8E2538-120E-424C-AA7D-7A49F69F16E9}"/>
              </a:ext>
            </a:extLst>
          </p:cNvPr>
          <p:cNvSpPr>
            <a:spLocks noChangeArrowheads="1"/>
          </p:cNvSpPr>
          <p:nvPr/>
        </p:nvSpPr>
        <p:spPr bwMode="auto">
          <a:xfrm>
            <a:off x="5732464" y="2047875"/>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pic>
        <p:nvPicPr>
          <p:cNvPr id="64517" name="Picture 5" descr="http://static.howstuffworks.com/gif/vision5.gif">
            <a:extLst>
              <a:ext uri="{FF2B5EF4-FFF2-40B4-BE49-F238E27FC236}">
                <a16:creationId xmlns:a16="http://schemas.microsoft.com/office/drawing/2014/main" id="{DCEC97F9-875B-41CE-9343-A9C3E0C145F8}"/>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100138" y="1058069"/>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Rectangle 6">
            <a:extLst>
              <a:ext uri="{FF2B5EF4-FFF2-40B4-BE49-F238E27FC236}">
                <a16:creationId xmlns:a16="http://schemas.microsoft.com/office/drawing/2014/main" id="{9CE3A320-852F-47FD-8337-9D710C1C0C06}"/>
              </a:ext>
            </a:extLst>
          </p:cNvPr>
          <p:cNvSpPr>
            <a:spLocks noChangeArrowheads="1"/>
          </p:cNvSpPr>
          <p:nvPr/>
        </p:nvSpPr>
        <p:spPr bwMode="auto">
          <a:xfrm>
            <a:off x="5703889" y="2047876"/>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eaLnBrk="1" hangingPunct="1">
              <a:spcBef>
                <a:spcPct val="0"/>
              </a:spcBef>
              <a:buClrTx/>
              <a:buSzTx/>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64519" name="Picture 7" descr="rh_in_membrane_thumb">
            <a:extLst>
              <a:ext uri="{FF2B5EF4-FFF2-40B4-BE49-F238E27FC236}">
                <a16:creationId xmlns:a16="http://schemas.microsoft.com/office/drawing/2014/main" id="{84E80646-B8CD-444B-9C32-6F7CED1ADD8A}"/>
              </a:ext>
            </a:extLst>
          </p:cNvPr>
          <p:cNvPicPr>
            <a:picLocks noGrp="1" noChangeAspect="1" noChangeArrowheads="1"/>
          </p:cNvPicPr>
          <p:nvPr>
            <p:ph type="body" sz="half" idx="2"/>
          </p:nvPr>
        </p:nvPicPr>
        <p:blipFill>
          <a:blip r:embed="rId8">
            <a:extLst>
              <a:ext uri="{28A0092B-C50C-407E-A947-70E740481C1C}">
                <a14:useLocalDpi xmlns:a14="http://schemas.microsoft.com/office/drawing/2010/main" val="0"/>
              </a:ext>
            </a:extLst>
          </a:blip>
          <a:srcRect/>
          <a:stretch>
            <a:fillRect/>
          </a:stretch>
        </p:blipFill>
        <p:spPr>
          <a:xfrm>
            <a:off x="5579269" y="1353344"/>
            <a:ext cx="4038600" cy="4895850"/>
          </a:xfrm>
          <a:solidFill>
            <a:srgbClr val="99CCFF"/>
          </a:solidFill>
        </p:spPr>
      </p:pic>
      <p:sp>
        <p:nvSpPr>
          <p:cNvPr id="64520" name="Text Box 8">
            <a:extLst>
              <a:ext uri="{FF2B5EF4-FFF2-40B4-BE49-F238E27FC236}">
                <a16:creationId xmlns:a16="http://schemas.microsoft.com/office/drawing/2014/main" id="{30C1BAEE-4B17-4471-8757-9676FA01A9C5}"/>
              </a:ext>
            </a:extLst>
          </p:cNvPr>
          <p:cNvSpPr txBox="1">
            <a:spLocks noChangeArrowheads="1"/>
          </p:cNvSpPr>
          <p:nvPr/>
        </p:nvSpPr>
        <p:spPr bwMode="auto">
          <a:xfrm>
            <a:off x="7070726" y="6361113"/>
            <a:ext cx="192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3" name="TextovéPole 2">
            <a:extLst>
              <a:ext uri="{FF2B5EF4-FFF2-40B4-BE49-F238E27FC236}">
                <a16:creationId xmlns:a16="http://schemas.microsoft.com/office/drawing/2014/main" id="{C29E908A-F0A3-4E97-8C29-1B0106A378C6}"/>
              </a:ext>
            </a:extLst>
          </p:cNvPr>
          <p:cNvSpPr txBox="1"/>
          <p:nvPr/>
        </p:nvSpPr>
        <p:spPr>
          <a:xfrm>
            <a:off x="9742490" y="1765738"/>
            <a:ext cx="2312876" cy="1631216"/>
          </a:xfrm>
          <a:prstGeom prst="rect">
            <a:avLst/>
          </a:prstGeom>
          <a:noFill/>
        </p:spPr>
        <p:txBody>
          <a:bodyPr wrap="square" rtlCol="0">
            <a:spAutoFit/>
          </a:bodyPr>
          <a:lstStyle/>
          <a:p>
            <a:pPr algn="l"/>
            <a:r>
              <a:rPr lang="cs-CZ" sz="2000" dirty="0">
                <a:latin typeface="+mn-lt"/>
              </a:rPr>
              <a:t>Představa uspořádání rodopsinu jako transmembránové bílkoviny.</a:t>
            </a:r>
            <a:endParaRPr lang="en-GB" sz="2000" dirty="0" err="1">
              <a:latin typeface="+mn-lt"/>
            </a:endParaRPr>
          </a:p>
        </p:txBody>
      </p:sp>
    </p:spTree>
    <p:extLst>
      <p:ext uri="{BB962C8B-B14F-4D97-AF65-F5344CB8AC3E}">
        <p14:creationId xmlns:p14="http://schemas.microsoft.com/office/powerpoint/2010/main" val="1765015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etina">
            <a:extLst>
              <a:ext uri="{FF2B5EF4-FFF2-40B4-BE49-F238E27FC236}">
                <a16:creationId xmlns:a16="http://schemas.microsoft.com/office/drawing/2014/main" id="{98EF7524-32AC-456F-AFDD-51908D2CB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2" y="1160299"/>
            <a:ext cx="820737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a:extLst>
              <a:ext uri="{FF2B5EF4-FFF2-40B4-BE49-F238E27FC236}">
                <a16:creationId xmlns:a16="http://schemas.microsoft.com/office/drawing/2014/main" id="{46018609-608E-4ED1-AD63-CC0DB5888BC8}"/>
              </a:ext>
            </a:extLst>
          </p:cNvPr>
          <p:cNvSpPr txBox="1">
            <a:spLocks noChangeArrowheads="1"/>
          </p:cNvSpPr>
          <p:nvPr/>
        </p:nvSpPr>
        <p:spPr bwMode="auto">
          <a:xfrm>
            <a:off x="3473304" y="290456"/>
            <a:ext cx="5903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GB" altLang="cs-CZ" sz="4000" b="1" dirty="0" err="1">
                <a:solidFill>
                  <a:srgbClr val="0000DC"/>
                </a:solidFill>
              </a:rPr>
              <a:t>Stru</a:t>
            </a:r>
            <a:r>
              <a:rPr lang="cs-CZ" altLang="cs-CZ" sz="4000" b="1" dirty="0" err="1">
                <a:solidFill>
                  <a:srgbClr val="0000DC"/>
                </a:solidFill>
              </a:rPr>
              <a:t>ktura</a:t>
            </a:r>
            <a:r>
              <a:rPr lang="cs-CZ" altLang="cs-CZ" sz="4000" b="1" dirty="0">
                <a:solidFill>
                  <a:srgbClr val="0000DC"/>
                </a:solidFill>
              </a:rPr>
              <a:t> sítnice</a:t>
            </a:r>
            <a:endParaRPr lang="en-GB" altLang="cs-CZ" sz="4000" b="1" dirty="0">
              <a:solidFill>
                <a:srgbClr val="0000DC"/>
              </a:solidFill>
            </a:endParaRPr>
          </a:p>
        </p:txBody>
      </p:sp>
    </p:spTree>
    <p:extLst>
      <p:ext uri="{BB962C8B-B14F-4D97-AF65-F5344CB8AC3E}">
        <p14:creationId xmlns:p14="http://schemas.microsoft.com/office/powerpoint/2010/main" val="1705566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59F4A421-A37D-4572-BFB6-D7264BE41CA7}"/>
              </a:ext>
            </a:extLst>
          </p:cNvPr>
          <p:cNvSpPr>
            <a:spLocks noGrp="1" noChangeArrowheads="1"/>
          </p:cNvSpPr>
          <p:nvPr>
            <p:ph type="title"/>
          </p:nvPr>
        </p:nvSpPr>
        <p:spPr>
          <a:xfrm>
            <a:off x="1981200" y="277813"/>
            <a:ext cx="8229600" cy="774700"/>
          </a:xfrm>
        </p:spPr>
        <p:txBody>
          <a:bodyPr/>
          <a:lstStyle/>
          <a:p>
            <a:pPr eaLnBrk="1" hangingPunct="1">
              <a:defRPr/>
            </a:pPr>
            <a:r>
              <a:rPr lang="cs-CZ"/>
              <a:t>Slepá a žlutá skvrna</a:t>
            </a:r>
          </a:p>
        </p:txBody>
      </p:sp>
      <p:sp>
        <p:nvSpPr>
          <p:cNvPr id="232451" name="Rectangle 3">
            <a:extLst>
              <a:ext uri="{FF2B5EF4-FFF2-40B4-BE49-F238E27FC236}">
                <a16:creationId xmlns:a16="http://schemas.microsoft.com/office/drawing/2014/main" id="{28331826-E888-454E-AE24-817ADA08872B}"/>
              </a:ext>
            </a:extLst>
          </p:cNvPr>
          <p:cNvSpPr>
            <a:spLocks noGrp="1" noChangeArrowheads="1"/>
          </p:cNvSpPr>
          <p:nvPr>
            <p:ph type="body" sz="half" idx="1"/>
          </p:nvPr>
        </p:nvSpPr>
        <p:spPr>
          <a:xfrm>
            <a:off x="1240221" y="1196976"/>
            <a:ext cx="4120055" cy="2303463"/>
          </a:xfrm>
        </p:spPr>
        <p:txBody>
          <a:bodyPr/>
          <a:lstStyle/>
          <a:p>
            <a:pPr eaLnBrk="1" hangingPunct="1">
              <a:lnSpc>
                <a:spcPct val="100000"/>
              </a:lnSpc>
              <a:buFont typeface="Wingdings" panose="05000000000000000000" pitchFamily="2" charset="2"/>
              <a:buNone/>
              <a:defRPr/>
            </a:pPr>
            <a:r>
              <a:rPr lang="cs-CZ" sz="2400" dirty="0"/>
              <a:t>Od žluté skvrny k periferii čípků ubývá. Maximální hustota tyčinek je v kruhu asi 20</a:t>
            </a:r>
            <a:r>
              <a:rPr lang="cs-CZ" sz="2400" baseline="30000" dirty="0"/>
              <a:t>o</a:t>
            </a:r>
            <a:r>
              <a:rPr lang="cs-CZ" sz="2400" dirty="0"/>
              <a:t> od žluté skvrny (úhel je měřen od zadního vrcholu čočky). </a:t>
            </a:r>
          </a:p>
          <a:p>
            <a:pPr eaLnBrk="1" hangingPunct="1">
              <a:lnSpc>
                <a:spcPct val="100000"/>
              </a:lnSpc>
              <a:buFont typeface="Wingdings" panose="05000000000000000000" pitchFamily="2" charset="2"/>
              <a:buNone/>
              <a:defRPr/>
            </a:pPr>
            <a:r>
              <a:rPr lang="cs-CZ" sz="2400" dirty="0"/>
              <a:t>Nervová vlákna vedoucí podráždění z fotoreceptorů se sbíhají nazálně od žluté skvrny, kde tvoří papilu zrakového nervu. Toto místo neobsahuje žádné fotoreceptory a nazývá se </a:t>
            </a:r>
            <a:r>
              <a:rPr lang="cs-CZ" sz="2400" b="1" i="1" dirty="0"/>
              <a:t>slepá skvrna</a:t>
            </a:r>
            <a:r>
              <a:rPr lang="cs-CZ" sz="2400" dirty="0"/>
              <a:t>.</a:t>
            </a:r>
          </a:p>
        </p:txBody>
      </p:sp>
      <p:pic>
        <p:nvPicPr>
          <p:cNvPr id="58372" name="Picture 4">
            <a:extLst>
              <a:ext uri="{FF2B5EF4-FFF2-40B4-BE49-F238E27FC236}">
                <a16:creationId xmlns:a16="http://schemas.microsoft.com/office/drawing/2014/main" id="{CA3B022E-BA69-4E2C-8F1E-D6A27173DC3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r="978" b="1405"/>
          <a:stretch>
            <a:fillRect/>
          </a:stretch>
        </p:blipFill>
        <p:spPr>
          <a:xfrm>
            <a:off x="5877613" y="1195608"/>
            <a:ext cx="6156022" cy="428028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45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alpha val="0"/>
          </a:schemeClr>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BF589D3-792C-4D0F-8691-77218BFB3B02}"/>
              </a:ext>
            </a:extLst>
          </p:cNvPr>
          <p:cNvSpPr>
            <a:spLocks noGrp="1" noChangeArrowheads="1"/>
          </p:cNvSpPr>
          <p:nvPr>
            <p:ph type="title"/>
          </p:nvPr>
        </p:nvSpPr>
        <p:spPr>
          <a:xfrm>
            <a:off x="1981200" y="274639"/>
            <a:ext cx="8229600" cy="1425575"/>
          </a:xfrm>
        </p:spPr>
        <p:txBody>
          <a:bodyPr/>
          <a:lstStyle/>
          <a:p>
            <a:pPr eaLnBrk="1" hangingPunct="1"/>
            <a:r>
              <a:rPr lang="cs-CZ" altLang="cs-CZ" sz="4000" dirty="0">
                <a:solidFill>
                  <a:srgbClr val="0000DC"/>
                </a:solidFill>
                <a:effectLst/>
              </a:rPr>
              <a:t>Zrakové klamy</a:t>
            </a:r>
            <a:br>
              <a:rPr lang="en-GB" altLang="cs-CZ" sz="4000" dirty="0">
                <a:solidFill>
                  <a:srgbClr val="000000"/>
                </a:solidFill>
                <a:effectLst/>
              </a:rPr>
            </a:br>
            <a:r>
              <a:rPr lang="cs-CZ" altLang="cs-CZ" sz="2800" dirty="0">
                <a:solidFill>
                  <a:srgbClr val="000000"/>
                </a:solidFill>
                <a:effectLst/>
              </a:rPr>
              <a:t>ukazují na úlohu zrakové části mozkové kůry při zpracování zrakové informace</a:t>
            </a:r>
            <a:endParaRPr lang="en-GB" altLang="cs-CZ" sz="2800" dirty="0">
              <a:solidFill>
                <a:srgbClr val="000000"/>
              </a:solidFill>
              <a:effectLst/>
            </a:endParaRPr>
          </a:p>
        </p:txBody>
      </p:sp>
      <p:pic>
        <p:nvPicPr>
          <p:cNvPr id="68611" name="Picture 3" descr="oi014">
            <a:extLst>
              <a:ext uri="{FF2B5EF4-FFF2-40B4-BE49-F238E27FC236}">
                <a16:creationId xmlns:a16="http://schemas.microsoft.com/office/drawing/2014/main" id="{A626C106-3903-4E9A-9DDD-983103EC1DE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8522" y="1700214"/>
            <a:ext cx="2282278" cy="22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oi016">
            <a:extLst>
              <a:ext uri="{FF2B5EF4-FFF2-40B4-BE49-F238E27FC236}">
                <a16:creationId xmlns:a16="http://schemas.microsoft.com/office/drawing/2014/main" id="{75E22431-F899-43CF-84AC-EEFAC973BA8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2372" y="4059785"/>
            <a:ext cx="2282278" cy="22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oi017">
            <a:extLst>
              <a:ext uri="{FF2B5EF4-FFF2-40B4-BE49-F238E27FC236}">
                <a16:creationId xmlns:a16="http://schemas.microsoft.com/office/drawing/2014/main" id="{9599C546-97F5-4DD4-8BD2-9FA3FDC1F16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66213" y="4152627"/>
            <a:ext cx="2282278" cy="22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6" descr="oi6">
            <a:extLst>
              <a:ext uri="{FF2B5EF4-FFF2-40B4-BE49-F238E27FC236}">
                <a16:creationId xmlns:a16="http://schemas.microsoft.com/office/drawing/2014/main" id="{3B2714BF-B07F-4D38-929A-C52C48B6D475}"/>
              </a:ext>
            </a:extLst>
          </p:cNvPr>
          <p:cNvPicPr>
            <a:picLocks noGrp="1" noChangeAspect="1" noChangeArrowheads="1" noCrop="1"/>
          </p:cNvPicPr>
          <p:nvPr>
            <p:ph type="body" idx="1"/>
          </p:nvPr>
        </p:nvPicPr>
        <p:blipFill>
          <a:blip r:embed="rId6">
            <a:extLst>
              <a:ext uri="{28A0092B-C50C-407E-A947-70E740481C1C}">
                <a14:useLocalDpi xmlns:a14="http://schemas.microsoft.com/office/drawing/2010/main" val="0"/>
              </a:ext>
            </a:extLst>
          </a:blip>
          <a:srcRect/>
          <a:stretch>
            <a:fillRect/>
          </a:stretch>
        </p:blipFill>
        <p:spPr>
          <a:xfrm>
            <a:off x="2495550" y="2276475"/>
            <a:ext cx="2895600" cy="1473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442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Zástupný symbol pro obsah 4">
            <a:extLst>
              <a:ext uri="{FF2B5EF4-FFF2-40B4-BE49-F238E27FC236}">
                <a16:creationId xmlns:a16="http://schemas.microsoft.com/office/drawing/2014/main" id="{F93D0568-AEC0-4F91-8199-16F6FB745F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4082" y="259747"/>
            <a:ext cx="8841026" cy="6598253"/>
          </a:xfrm>
        </p:spPr>
      </p:pic>
      <p:sp>
        <p:nvSpPr>
          <p:cNvPr id="4" name="Rectangle 2">
            <a:extLst>
              <a:ext uri="{FF2B5EF4-FFF2-40B4-BE49-F238E27FC236}">
                <a16:creationId xmlns:a16="http://schemas.microsoft.com/office/drawing/2014/main" id="{39E168EB-64DA-4DFB-8525-49C8ABD284E1}"/>
              </a:ext>
            </a:extLst>
          </p:cNvPr>
          <p:cNvSpPr>
            <a:spLocks noGrp="1" noChangeArrowheads="1"/>
          </p:cNvSpPr>
          <p:nvPr>
            <p:ph type="title"/>
          </p:nvPr>
        </p:nvSpPr>
        <p:spPr>
          <a:xfrm>
            <a:off x="8382000" y="480793"/>
            <a:ext cx="3810000" cy="1425575"/>
          </a:xfrm>
        </p:spPr>
        <p:txBody>
          <a:bodyPr/>
          <a:lstStyle/>
          <a:p>
            <a:pPr eaLnBrk="1" hangingPunct="1"/>
            <a:r>
              <a:rPr lang="cs-CZ" altLang="cs-CZ" sz="4000" dirty="0">
                <a:solidFill>
                  <a:srgbClr val="0000DC"/>
                </a:solidFill>
                <a:effectLst/>
              </a:rPr>
              <a:t>Zrakové klamy</a:t>
            </a:r>
            <a:br>
              <a:rPr lang="en-GB" altLang="cs-CZ" sz="4000" dirty="0">
                <a:solidFill>
                  <a:srgbClr val="000000"/>
                </a:solidFill>
                <a:effectLst/>
              </a:rPr>
            </a:br>
            <a:r>
              <a:rPr lang="cs-CZ" altLang="cs-CZ" sz="4000" dirty="0">
                <a:solidFill>
                  <a:srgbClr val="000000"/>
                </a:solidFill>
                <a:effectLst/>
              </a:rPr>
              <a:t>    </a:t>
            </a:r>
            <a:r>
              <a:rPr lang="cs-CZ" altLang="cs-CZ" sz="2800" dirty="0">
                <a:solidFill>
                  <a:srgbClr val="000000"/>
                </a:solidFill>
                <a:effectLst/>
              </a:rPr>
              <a:t>pokračování</a:t>
            </a:r>
            <a:endParaRPr lang="en-GB" altLang="cs-CZ" sz="2800" dirty="0">
              <a:solidFill>
                <a:srgbClr val="000000"/>
              </a:solidFill>
              <a:effectLst/>
            </a:endParaRPr>
          </a:p>
        </p:txBody>
      </p:sp>
    </p:spTree>
    <p:extLst>
      <p:ext uri="{BB962C8B-B14F-4D97-AF65-F5344CB8AC3E}">
        <p14:creationId xmlns:p14="http://schemas.microsoft.com/office/powerpoint/2010/main" val="221112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048B9D0B-80C7-4C39-A147-D47B3168F491}"/>
              </a:ext>
            </a:extLst>
          </p:cNvPr>
          <p:cNvSpPr>
            <a:spLocks noGrp="1" noChangeArrowheads="1"/>
          </p:cNvSpPr>
          <p:nvPr>
            <p:ph type="title"/>
          </p:nvPr>
        </p:nvSpPr>
        <p:spPr>
          <a:xfrm>
            <a:off x="1939159" y="603048"/>
            <a:ext cx="7570788" cy="568917"/>
          </a:xfrm>
        </p:spPr>
        <p:txBody>
          <a:bodyPr/>
          <a:lstStyle/>
          <a:p>
            <a:pPr eaLnBrk="1" hangingPunct="1">
              <a:defRPr/>
            </a:pPr>
            <a:r>
              <a:rPr lang="cs-CZ" b="1" dirty="0"/>
              <a:t>Elektrické projevy sítnice</a:t>
            </a:r>
            <a:r>
              <a:rPr lang="cs-CZ" dirty="0"/>
              <a:t> </a:t>
            </a:r>
          </a:p>
        </p:txBody>
      </p:sp>
      <p:sp>
        <p:nvSpPr>
          <p:cNvPr id="307203" name="Rectangle 3">
            <a:extLst>
              <a:ext uri="{FF2B5EF4-FFF2-40B4-BE49-F238E27FC236}">
                <a16:creationId xmlns:a16="http://schemas.microsoft.com/office/drawing/2014/main" id="{6B3161AE-79FC-47B4-B703-FDB85488E699}"/>
              </a:ext>
            </a:extLst>
          </p:cNvPr>
          <p:cNvSpPr>
            <a:spLocks noGrp="1" noChangeArrowheads="1"/>
          </p:cNvSpPr>
          <p:nvPr>
            <p:ph type="body" idx="1"/>
          </p:nvPr>
        </p:nvSpPr>
        <p:spPr>
          <a:xfrm>
            <a:off x="718800" y="1871999"/>
            <a:ext cx="10753200" cy="4626633"/>
          </a:xfrm>
        </p:spPr>
        <p:txBody>
          <a:bodyPr/>
          <a:lstStyle/>
          <a:p>
            <a:pPr eaLnBrk="1" hangingPunct="1">
              <a:buFont typeface="Wingdings" panose="05000000000000000000" pitchFamily="2" charset="2"/>
              <a:buNone/>
              <a:defRPr/>
            </a:pPr>
            <a:r>
              <a:rPr lang="cs-CZ" dirty="0"/>
              <a:t>Elektrická aktivita sítnice je v úzkém vztahu k fotochemickým reakcím, probíhajícím ve fotoreceptorech při dopadu světla. Rozlišujeme:</a:t>
            </a:r>
          </a:p>
          <a:p>
            <a:pPr lvl="4">
              <a:lnSpc>
                <a:spcPct val="100000"/>
              </a:lnSpc>
              <a:defRPr/>
            </a:pPr>
            <a:r>
              <a:rPr lang="cs-CZ" sz="2800" b="1" dirty="0"/>
              <a:t> raný receptorový potenciál</a:t>
            </a:r>
            <a:r>
              <a:rPr lang="cs-CZ" sz="2800" dirty="0"/>
              <a:t> </a:t>
            </a:r>
          </a:p>
          <a:p>
            <a:pPr lvl="4">
              <a:lnSpc>
                <a:spcPct val="100000"/>
              </a:lnSpc>
              <a:defRPr/>
            </a:pPr>
            <a:r>
              <a:rPr lang="cs-CZ" sz="2800" b="1" dirty="0"/>
              <a:t> pozdní receptorový potenciál</a:t>
            </a:r>
          </a:p>
          <a:p>
            <a:pPr lvl="4">
              <a:lnSpc>
                <a:spcPct val="100000"/>
              </a:lnSpc>
              <a:defRPr/>
            </a:pPr>
            <a:endParaRPr lang="cs-CZ" sz="2800" dirty="0"/>
          </a:p>
          <a:p>
            <a:pPr eaLnBrk="1" hangingPunct="1">
              <a:buFont typeface="Wingdings" panose="05000000000000000000" pitchFamily="2" charset="2"/>
              <a:buNone/>
              <a:defRPr/>
            </a:pPr>
            <a:r>
              <a:rPr lang="cs-CZ" b="1" dirty="0"/>
              <a:t>Elektroretinografie </a:t>
            </a:r>
            <a:r>
              <a:rPr lang="cs-CZ" dirty="0"/>
              <a:t>(ERG), snímání pomocí dvou unipolárních svodů, amplituda signálu je 100 - 400 </a:t>
            </a:r>
            <a:r>
              <a:rPr lang="cs-CZ" dirty="0" err="1">
                <a:latin typeface="Symbol" pitchFamily="18" charset="2"/>
              </a:rPr>
              <a:t>m</a:t>
            </a:r>
            <a:r>
              <a:rPr lang="cs-CZ" dirty="0" err="1"/>
              <a:t>V</a:t>
            </a:r>
            <a:r>
              <a:rPr lang="cs-CZ" dirty="0"/>
              <a:t>.</a:t>
            </a:r>
          </a:p>
          <a:p>
            <a:pPr eaLnBrk="1" hangingPunct="1">
              <a:buFont typeface="Wingdings" panose="05000000000000000000" pitchFamily="2" charset="2"/>
              <a:buNone/>
              <a:defRPr/>
            </a:pPr>
            <a:r>
              <a:rPr lang="cs-CZ" dirty="0"/>
              <a:t>Podrobnější popis ERG je v jiných přednáškách</a:t>
            </a:r>
          </a:p>
        </p:txBody>
      </p:sp>
    </p:spTree>
    <p:extLst>
      <p:ext uri="{BB962C8B-B14F-4D97-AF65-F5344CB8AC3E}">
        <p14:creationId xmlns:p14="http://schemas.microsoft.com/office/powerpoint/2010/main" val="733322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77D0CA6-E13F-463F-978C-DB1226509BD9}"/>
              </a:ext>
            </a:extLst>
          </p:cNvPr>
          <p:cNvSpPr>
            <a:spLocks noGrp="1" noChangeArrowheads="1"/>
          </p:cNvSpPr>
          <p:nvPr>
            <p:ph type="title"/>
          </p:nvPr>
        </p:nvSpPr>
        <p:spPr>
          <a:xfrm>
            <a:off x="2063750" y="2708275"/>
            <a:ext cx="8229600" cy="1143000"/>
          </a:xfrm>
          <a:noFill/>
        </p:spPr>
        <p:txBody>
          <a:bodyPr/>
          <a:lstStyle/>
          <a:p>
            <a:pPr eaLnBrk="1" hangingPunct="1"/>
            <a:r>
              <a:rPr lang="cs-CZ" altLang="cs-CZ" sz="4000" dirty="0">
                <a:solidFill>
                  <a:srgbClr val="0000DC"/>
                </a:solidFill>
                <a:effectLst/>
              </a:rPr>
              <a:t>Barevné vidění</a:t>
            </a:r>
            <a:endParaRPr lang="en-GB" altLang="cs-CZ" sz="4000" dirty="0">
              <a:solidFill>
                <a:srgbClr val="0000DC"/>
              </a:solidFill>
              <a:effectLst/>
            </a:endParaRPr>
          </a:p>
        </p:txBody>
      </p:sp>
    </p:spTree>
    <p:extLst>
      <p:ext uri="{BB962C8B-B14F-4D97-AF65-F5344CB8AC3E}">
        <p14:creationId xmlns:p14="http://schemas.microsoft.com/office/powerpoint/2010/main" val="1318468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E057C9E9-7D95-4516-A78D-EB56C8994946}"/>
              </a:ext>
            </a:extLst>
          </p:cNvPr>
          <p:cNvSpPr>
            <a:spLocks noGrp="1" noChangeArrowheads="1"/>
          </p:cNvSpPr>
          <p:nvPr>
            <p:ph type="title"/>
          </p:nvPr>
        </p:nvSpPr>
        <p:spPr/>
        <p:txBody>
          <a:bodyPr/>
          <a:lstStyle/>
          <a:p>
            <a:pPr eaLnBrk="1" hangingPunct="1">
              <a:defRPr/>
            </a:pPr>
            <a:r>
              <a:rPr lang="cs-CZ"/>
              <a:t>Barevné vidění</a:t>
            </a:r>
          </a:p>
        </p:txBody>
      </p:sp>
      <p:sp>
        <p:nvSpPr>
          <p:cNvPr id="256004" name="Rectangle 4">
            <a:extLst>
              <a:ext uri="{FF2B5EF4-FFF2-40B4-BE49-F238E27FC236}">
                <a16:creationId xmlns:a16="http://schemas.microsoft.com/office/drawing/2014/main" id="{6F42B877-01B5-41B4-988C-1862392B5A2A}"/>
              </a:ext>
            </a:extLst>
          </p:cNvPr>
          <p:cNvSpPr>
            <a:spLocks noGrp="1" noChangeArrowheads="1"/>
          </p:cNvSpPr>
          <p:nvPr>
            <p:ph type="body" sz="half" idx="1"/>
          </p:nvPr>
        </p:nvSpPr>
        <p:spPr>
          <a:xfrm>
            <a:off x="819807" y="1600200"/>
            <a:ext cx="5276193" cy="4852988"/>
          </a:xfrm>
        </p:spPr>
        <p:txBody>
          <a:bodyPr/>
          <a:lstStyle/>
          <a:p>
            <a:pPr eaLnBrk="1" hangingPunct="1">
              <a:lnSpc>
                <a:spcPct val="100000"/>
              </a:lnSpc>
              <a:buFont typeface="Wingdings" panose="05000000000000000000" pitchFamily="2" charset="2"/>
              <a:buNone/>
              <a:defRPr/>
            </a:pPr>
            <a:r>
              <a:rPr lang="cs-CZ" sz="2400" dirty="0"/>
              <a:t>Barvy dělíme na:</a:t>
            </a:r>
          </a:p>
          <a:p>
            <a:pPr eaLnBrk="1" hangingPunct="1">
              <a:lnSpc>
                <a:spcPct val="100000"/>
              </a:lnSpc>
              <a:defRPr/>
            </a:pPr>
            <a:r>
              <a:rPr lang="cs-CZ" sz="2400" b="1" dirty="0"/>
              <a:t>základní</a:t>
            </a:r>
            <a:r>
              <a:rPr lang="cs-CZ" sz="2400" dirty="0"/>
              <a:t>  a</a:t>
            </a:r>
          </a:p>
          <a:p>
            <a:pPr eaLnBrk="1" hangingPunct="1">
              <a:lnSpc>
                <a:spcPct val="100000"/>
              </a:lnSpc>
              <a:defRPr/>
            </a:pPr>
            <a:r>
              <a:rPr lang="cs-CZ" sz="2400" b="1" dirty="0"/>
              <a:t>doplňkové</a:t>
            </a:r>
            <a:r>
              <a:rPr lang="cs-CZ" sz="2400" dirty="0"/>
              <a:t>, tj takové, které vzájemným smísením dají počitek neutrální šedé a bílé barvy. </a:t>
            </a:r>
          </a:p>
          <a:p>
            <a:pPr eaLnBrk="1" hangingPunct="1">
              <a:lnSpc>
                <a:spcPct val="100000"/>
              </a:lnSpc>
              <a:defRPr/>
            </a:pPr>
            <a:endParaRPr lang="cs-CZ" sz="2400" dirty="0"/>
          </a:p>
          <a:p>
            <a:pPr eaLnBrk="1" hangingPunct="1">
              <a:lnSpc>
                <a:spcPct val="100000"/>
              </a:lnSpc>
              <a:defRPr/>
            </a:pPr>
            <a:r>
              <a:rPr lang="cs-CZ" sz="2400" dirty="0"/>
              <a:t>Každá vnímaná barva je charakterizována barevným tónem, světlostí a sytostí. </a:t>
            </a:r>
          </a:p>
          <a:p>
            <a:pPr eaLnBrk="1" hangingPunct="1">
              <a:lnSpc>
                <a:spcPct val="100000"/>
              </a:lnSpc>
              <a:buFont typeface="Wingdings" panose="05000000000000000000" pitchFamily="2" charset="2"/>
              <a:buNone/>
              <a:defRPr/>
            </a:pPr>
            <a:r>
              <a:rPr lang="cs-CZ" sz="2400" b="1" i="1" dirty="0"/>
              <a:t>barevný tón</a:t>
            </a:r>
            <a:r>
              <a:rPr lang="cs-CZ" sz="2400" dirty="0"/>
              <a:t> je určen vlnovou délkou světla,</a:t>
            </a:r>
            <a:r>
              <a:rPr lang="cs-CZ" sz="2400" b="1" i="1" dirty="0"/>
              <a:t> </a:t>
            </a:r>
          </a:p>
          <a:p>
            <a:pPr eaLnBrk="1" hangingPunct="1">
              <a:lnSpc>
                <a:spcPct val="100000"/>
              </a:lnSpc>
              <a:buFont typeface="Wingdings" panose="05000000000000000000" pitchFamily="2" charset="2"/>
              <a:buNone/>
              <a:defRPr/>
            </a:pPr>
            <a:r>
              <a:rPr lang="cs-CZ" sz="2400" b="1" i="1" dirty="0"/>
              <a:t>světlost</a:t>
            </a:r>
            <a:r>
              <a:rPr lang="cs-CZ" sz="2400" dirty="0"/>
              <a:t> intenzitou (jasem) světla.</a:t>
            </a:r>
          </a:p>
          <a:p>
            <a:pPr eaLnBrk="1" hangingPunct="1">
              <a:lnSpc>
                <a:spcPct val="100000"/>
              </a:lnSpc>
              <a:buFont typeface="Wingdings" panose="05000000000000000000" pitchFamily="2" charset="2"/>
              <a:buNone/>
              <a:defRPr/>
            </a:pPr>
            <a:r>
              <a:rPr lang="cs-CZ" sz="2400" b="1" i="1" dirty="0"/>
              <a:t>sytost</a:t>
            </a:r>
            <a:r>
              <a:rPr lang="cs-CZ" sz="2400" dirty="0"/>
              <a:t> barevností počitku.</a:t>
            </a:r>
          </a:p>
        </p:txBody>
      </p:sp>
      <p:pic>
        <p:nvPicPr>
          <p:cNvPr id="76804" name="Picture 6" descr="purkinje">
            <a:extLst>
              <a:ext uri="{FF2B5EF4-FFF2-40B4-BE49-F238E27FC236}">
                <a16:creationId xmlns:a16="http://schemas.microsoft.com/office/drawing/2014/main" id="{7F60098F-5A3C-4AE5-A451-A1768ED075B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32625" y="1023875"/>
            <a:ext cx="3425168" cy="3398901"/>
          </a:xfrm>
          <a:noFill/>
          <a:extLst>
            <a:ext uri="{909E8E84-426E-40DD-AFC4-6F175D3DCCD1}">
              <a14:hiddenFill xmlns:a14="http://schemas.microsoft.com/office/drawing/2010/main">
                <a:solidFill>
                  <a:srgbClr val="FFFFFF"/>
                </a:solidFill>
              </a14:hiddenFill>
            </a:ext>
          </a:extLst>
        </p:spPr>
      </p:pic>
      <p:sp>
        <p:nvSpPr>
          <p:cNvPr id="256008" name="Rectangle 8">
            <a:extLst>
              <a:ext uri="{FF2B5EF4-FFF2-40B4-BE49-F238E27FC236}">
                <a16:creationId xmlns:a16="http://schemas.microsoft.com/office/drawing/2014/main" id="{A7B9781B-4B9E-4054-B292-DD1F6BBE4E36}"/>
              </a:ext>
            </a:extLst>
          </p:cNvPr>
          <p:cNvSpPr>
            <a:spLocks noChangeArrowheads="1"/>
          </p:cNvSpPr>
          <p:nvPr/>
        </p:nvSpPr>
        <p:spPr bwMode="auto">
          <a:xfrm>
            <a:off x="6635750" y="4581526"/>
            <a:ext cx="4221436" cy="1800225"/>
          </a:xfrm>
          <a:prstGeom prst="rect">
            <a:avLst/>
          </a:prstGeom>
          <a:noFill/>
          <a:ln w="9525">
            <a:noFill/>
            <a:miter lim="800000"/>
            <a:headEnd/>
            <a:tailEnd/>
          </a:ln>
          <a:effectLst/>
        </p:spPr>
        <p:txBody>
          <a:bodyPr/>
          <a:lstStyle/>
          <a:p>
            <a:pPr marL="342900" indent="-342900" algn="ctr" eaLnBrk="1" hangingPunct="1">
              <a:lnSpc>
                <a:spcPct val="80000"/>
              </a:lnSpc>
              <a:spcBef>
                <a:spcPct val="20000"/>
              </a:spcBef>
              <a:buClr>
                <a:schemeClr val="hlink"/>
              </a:buClr>
              <a:buSzPct val="90000"/>
              <a:buFont typeface="Wingdings" pitchFamily="2" charset="2"/>
              <a:buNone/>
              <a:defRPr/>
            </a:pPr>
            <a:r>
              <a:rPr lang="cs-CZ" sz="2000" dirty="0">
                <a:latin typeface="Arial" charset="0"/>
              </a:rPr>
              <a:t> </a:t>
            </a:r>
            <a:r>
              <a:rPr lang="cs-CZ" sz="2400" i="1" dirty="0">
                <a:latin typeface="Arial" charset="0"/>
              </a:rPr>
              <a:t>J. E. Purkyně (1787 – 1869) </a:t>
            </a:r>
          </a:p>
          <a:p>
            <a:pPr marL="342900" indent="-342900" eaLnBrk="1" hangingPunct="1">
              <a:lnSpc>
                <a:spcPct val="80000"/>
              </a:lnSpc>
              <a:spcBef>
                <a:spcPct val="20000"/>
              </a:spcBef>
              <a:buClr>
                <a:schemeClr val="hlink"/>
              </a:buClr>
              <a:buSzPct val="90000"/>
              <a:buFont typeface="Wingdings" pitchFamily="2" charset="2"/>
              <a:buNone/>
              <a:defRPr/>
            </a:pPr>
            <a:endParaRPr lang="cs-CZ" sz="2400" dirty="0">
              <a:latin typeface="Arial" charset="0"/>
            </a:endParaRPr>
          </a:p>
          <a:p>
            <a:pPr marL="342900" indent="-342900" eaLnBrk="1" hangingPunct="1">
              <a:lnSpc>
                <a:spcPct val="80000"/>
              </a:lnSpc>
              <a:spcBef>
                <a:spcPct val="20000"/>
              </a:spcBef>
              <a:buClr>
                <a:schemeClr val="hlink"/>
              </a:buClr>
              <a:buSzPct val="90000"/>
              <a:buFont typeface="Wingdings" pitchFamily="2" charset="2"/>
              <a:buNone/>
              <a:defRPr/>
            </a:pPr>
            <a:r>
              <a:rPr lang="cs-CZ" sz="2400" dirty="0">
                <a:latin typeface="Arial" charset="0"/>
              </a:rPr>
              <a:t>změna poměrné světelnosti barev při adaptaci oka na tmu – PURKYŇ</a:t>
            </a:r>
            <a:r>
              <a:rPr lang="en-US" sz="2400" dirty="0">
                <a:latin typeface="Arial" charset="0"/>
                <a:cs typeface="Arial" charset="0"/>
              </a:rPr>
              <a:t>Ů</a:t>
            </a:r>
            <a:r>
              <a:rPr lang="cs-CZ" sz="2400" dirty="0">
                <a:latin typeface="Arial" charset="0"/>
              </a:rPr>
              <a:t>V JEV</a:t>
            </a:r>
          </a:p>
        </p:txBody>
      </p:sp>
    </p:spTree>
    <p:extLst>
      <p:ext uri="{BB962C8B-B14F-4D97-AF65-F5344CB8AC3E}">
        <p14:creationId xmlns:p14="http://schemas.microsoft.com/office/powerpoint/2010/main" val="79586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62F93E91-7887-40A9-99D7-983530B86C7E}"/>
              </a:ext>
            </a:extLst>
          </p:cNvPr>
          <p:cNvSpPr>
            <a:spLocks noGrp="1" noChangeArrowheads="1"/>
          </p:cNvSpPr>
          <p:nvPr>
            <p:ph type="title"/>
          </p:nvPr>
        </p:nvSpPr>
        <p:spPr>
          <a:xfrm>
            <a:off x="1981201" y="277813"/>
            <a:ext cx="5770563" cy="1143000"/>
          </a:xfrm>
        </p:spPr>
        <p:txBody>
          <a:bodyPr/>
          <a:lstStyle/>
          <a:p>
            <a:pPr eaLnBrk="1" hangingPunct="1">
              <a:defRPr/>
            </a:pPr>
            <a:r>
              <a:rPr lang="cs-CZ" sz="4000"/>
              <a:t>Barevný trojúhelník CIE</a:t>
            </a:r>
          </a:p>
        </p:txBody>
      </p:sp>
      <p:sp>
        <p:nvSpPr>
          <p:cNvPr id="78851" name="Rectangle 5">
            <a:extLst>
              <a:ext uri="{FF2B5EF4-FFF2-40B4-BE49-F238E27FC236}">
                <a16:creationId xmlns:a16="http://schemas.microsoft.com/office/drawing/2014/main" id="{451E4EDA-3813-4F56-9156-08697B302800}"/>
              </a:ext>
            </a:extLst>
          </p:cNvPr>
          <p:cNvSpPr>
            <a:spLocks noChangeArrowheads="1"/>
          </p:cNvSpPr>
          <p:nvPr/>
        </p:nvSpPr>
        <p:spPr bwMode="auto">
          <a:xfrm>
            <a:off x="15240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r">
              <a:spcBef>
                <a:spcPct val="0"/>
              </a:spcBef>
              <a:buClrTx/>
              <a:buSzTx/>
              <a:buFontTx/>
              <a:buNone/>
            </a:pPr>
            <a:endParaRPr lang="cs-CZ" altLang="cs-CZ" sz="4000"/>
          </a:p>
        </p:txBody>
      </p:sp>
      <p:pic>
        <p:nvPicPr>
          <p:cNvPr id="78852" name="Picture 8" descr="cie">
            <a:extLst>
              <a:ext uri="{FF2B5EF4-FFF2-40B4-BE49-F238E27FC236}">
                <a16:creationId xmlns:a16="http://schemas.microsoft.com/office/drawing/2014/main" id="{71461249-D5BF-4B06-BB75-D5C2C6FCA47C}"/>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2279651" y="1412876"/>
            <a:ext cx="4919663" cy="5445125"/>
          </a:xfrm>
          <a:noFill/>
          <a:extLst>
            <a:ext uri="{909E8E84-426E-40DD-AFC4-6F175D3DCCD1}">
              <a14:hiddenFill xmlns:a14="http://schemas.microsoft.com/office/drawing/2010/main">
                <a:solidFill>
                  <a:srgbClr val="FFFFFF"/>
                </a:solidFill>
              </a14:hiddenFill>
            </a:ext>
          </a:extLst>
        </p:spPr>
      </p:pic>
      <p:sp>
        <p:nvSpPr>
          <p:cNvPr id="78853" name="Text Box 10">
            <a:extLst>
              <a:ext uri="{FF2B5EF4-FFF2-40B4-BE49-F238E27FC236}">
                <a16:creationId xmlns:a16="http://schemas.microsoft.com/office/drawing/2014/main" id="{C67BC1FF-0E3E-473D-88EA-10D1C55F4DCC}"/>
              </a:ext>
            </a:extLst>
          </p:cNvPr>
          <p:cNvSpPr txBox="1">
            <a:spLocks noChangeArrowheads="1"/>
          </p:cNvSpPr>
          <p:nvPr/>
        </p:nvSpPr>
        <p:spPr bwMode="auto">
          <a:xfrm>
            <a:off x="7608889" y="1412875"/>
            <a:ext cx="2879725" cy="5016758"/>
          </a:xfrm>
          <a:prstGeom prst="rect">
            <a:avLst/>
          </a:prstGeom>
          <a:solidFill>
            <a:srgbClr val="100F0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cs-CZ" altLang="cs-CZ" sz="3200" b="1">
                <a:solidFill>
                  <a:srgbClr val="D6482C"/>
                </a:solidFill>
              </a:rPr>
              <a:t>x – červená b. 650 nm, </a:t>
            </a:r>
          </a:p>
          <a:p>
            <a:pPr>
              <a:spcBef>
                <a:spcPct val="0"/>
              </a:spcBef>
              <a:buClrTx/>
              <a:buSzTx/>
              <a:buFontTx/>
              <a:buNone/>
            </a:pPr>
            <a:endParaRPr lang="cs-CZ" altLang="cs-CZ" sz="3200" b="1">
              <a:solidFill>
                <a:srgbClr val="D6482C"/>
              </a:solidFill>
            </a:endParaRPr>
          </a:p>
          <a:p>
            <a:pPr>
              <a:spcBef>
                <a:spcPct val="0"/>
              </a:spcBef>
              <a:buClrTx/>
              <a:buSzTx/>
              <a:buFontTx/>
              <a:buNone/>
            </a:pPr>
            <a:r>
              <a:rPr lang="cs-CZ" altLang="cs-CZ" sz="3200" b="1">
                <a:solidFill>
                  <a:schemeClr val="folHlink"/>
                </a:solidFill>
              </a:rPr>
              <a:t>y – zelená b. 530 nm</a:t>
            </a:r>
          </a:p>
          <a:p>
            <a:pPr>
              <a:spcBef>
                <a:spcPct val="0"/>
              </a:spcBef>
              <a:buClrTx/>
              <a:buSzTx/>
              <a:buFontTx/>
              <a:buNone/>
            </a:pPr>
            <a:endParaRPr lang="cs-CZ" altLang="cs-CZ" sz="3200" b="1">
              <a:solidFill>
                <a:schemeClr val="folHlink"/>
              </a:solidFill>
            </a:endParaRPr>
          </a:p>
          <a:p>
            <a:pPr>
              <a:spcBef>
                <a:spcPct val="0"/>
              </a:spcBef>
              <a:buClrTx/>
              <a:buSzTx/>
              <a:buFontTx/>
              <a:buNone/>
            </a:pPr>
            <a:r>
              <a:rPr lang="cs-CZ" altLang="cs-CZ" sz="3200" b="1">
                <a:solidFill>
                  <a:schemeClr val="accent1"/>
                </a:solidFill>
              </a:rPr>
              <a:t>z – modrá b. 460 nm</a:t>
            </a:r>
          </a:p>
          <a:p>
            <a:pPr>
              <a:spcBef>
                <a:spcPct val="0"/>
              </a:spcBef>
              <a:buClrTx/>
              <a:buSzTx/>
              <a:buFontTx/>
              <a:buNone/>
            </a:pPr>
            <a:endParaRPr lang="cs-CZ" altLang="cs-CZ" sz="3200" b="1">
              <a:solidFill>
                <a:schemeClr val="accent1"/>
              </a:solidFill>
            </a:endParaRPr>
          </a:p>
          <a:p>
            <a:pPr>
              <a:spcBef>
                <a:spcPct val="0"/>
              </a:spcBef>
              <a:buClrTx/>
              <a:buSzTx/>
              <a:buFontTx/>
              <a:buNone/>
            </a:pPr>
            <a:r>
              <a:rPr lang="cs-CZ" altLang="cs-CZ" sz="3200" b="1"/>
              <a:t>x + y + z = 1</a:t>
            </a:r>
          </a:p>
        </p:txBody>
      </p:sp>
    </p:spTree>
    <p:extLst>
      <p:ext uri="{BB962C8B-B14F-4D97-AF65-F5344CB8AC3E}">
        <p14:creationId xmlns:p14="http://schemas.microsoft.com/office/powerpoint/2010/main" val="359133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9FEE1B7-AE74-491A-A20B-3F577CB56DDE}"/>
              </a:ext>
            </a:extLst>
          </p:cNvPr>
          <p:cNvSpPr>
            <a:spLocks noGrp="1" noChangeArrowheads="1"/>
          </p:cNvSpPr>
          <p:nvPr>
            <p:ph type="title"/>
          </p:nvPr>
        </p:nvSpPr>
        <p:spPr>
          <a:xfrm>
            <a:off x="609600" y="277813"/>
            <a:ext cx="8229600" cy="699674"/>
          </a:xfrm>
        </p:spPr>
        <p:txBody>
          <a:bodyPr/>
          <a:lstStyle/>
          <a:p>
            <a:pPr eaLnBrk="1" hangingPunct="1"/>
            <a:r>
              <a:rPr lang="cs-CZ" altLang="cs-CZ" dirty="0">
                <a:solidFill>
                  <a:srgbClr val="0000DC"/>
                </a:solidFill>
                <a:effectLst/>
              </a:rPr>
              <a:t>Zdroje viditelného </a:t>
            </a:r>
            <a:r>
              <a:rPr lang="en-GB" altLang="cs-CZ" dirty="0">
                <a:solidFill>
                  <a:srgbClr val="0000DC"/>
                </a:solidFill>
                <a:effectLst/>
              </a:rPr>
              <a:t>(VIS)</a:t>
            </a:r>
            <a:r>
              <a:rPr lang="cs-CZ" altLang="cs-CZ" dirty="0">
                <a:solidFill>
                  <a:srgbClr val="0000DC"/>
                </a:solidFill>
                <a:effectLst/>
              </a:rPr>
              <a:t> světla</a:t>
            </a:r>
            <a:endParaRPr lang="en-GB" altLang="cs-CZ" dirty="0">
              <a:solidFill>
                <a:srgbClr val="0000DC"/>
              </a:solidFill>
              <a:effectLst/>
            </a:endParaRPr>
          </a:p>
        </p:txBody>
      </p:sp>
      <p:sp>
        <p:nvSpPr>
          <p:cNvPr id="9219" name="Rectangle 3">
            <a:extLst>
              <a:ext uri="{FF2B5EF4-FFF2-40B4-BE49-F238E27FC236}">
                <a16:creationId xmlns:a16="http://schemas.microsoft.com/office/drawing/2014/main" id="{5E02B397-A763-4301-9252-30CDC681406E}"/>
              </a:ext>
            </a:extLst>
          </p:cNvPr>
          <p:cNvSpPr>
            <a:spLocks noGrp="1" noChangeArrowheads="1"/>
          </p:cNvSpPr>
          <p:nvPr>
            <p:ph type="body" sz="half" idx="1"/>
          </p:nvPr>
        </p:nvSpPr>
        <p:spPr>
          <a:xfrm>
            <a:off x="1992314" y="1844675"/>
            <a:ext cx="8002587" cy="3862388"/>
          </a:xfrm>
        </p:spPr>
        <p:txBody>
          <a:bodyPr/>
          <a:lstStyle/>
          <a:p>
            <a:pPr eaLnBrk="1" hangingPunct="1"/>
            <a:r>
              <a:rPr lang="cs-CZ" altLang="cs-CZ" b="1">
                <a:effectLst/>
              </a:rPr>
              <a:t>Přirozené</a:t>
            </a:r>
            <a:endParaRPr lang="en-GB" altLang="cs-CZ" b="1">
              <a:effectLst/>
            </a:endParaRPr>
          </a:p>
          <a:p>
            <a:pPr eaLnBrk="1" hangingPunct="1"/>
            <a:r>
              <a:rPr lang="cs-CZ" altLang="cs-CZ" b="1">
                <a:effectLst/>
              </a:rPr>
              <a:t>Umělé</a:t>
            </a:r>
            <a:endParaRPr lang="en-GB" altLang="cs-CZ" b="1">
              <a:effectLst/>
            </a:endParaRPr>
          </a:p>
          <a:p>
            <a:pPr eaLnBrk="1" hangingPunct="1">
              <a:buFont typeface="Wingdings" panose="05000000000000000000" pitchFamily="2" charset="2"/>
              <a:buNone/>
            </a:pPr>
            <a:r>
              <a:rPr lang="cs-CZ" altLang="cs-CZ" b="1">
                <a:effectLst/>
              </a:rPr>
              <a:t>Přirozené</a:t>
            </a:r>
            <a:r>
              <a:rPr lang="en-GB" altLang="cs-CZ" b="1">
                <a:effectLst/>
              </a:rPr>
              <a:t>: </a:t>
            </a:r>
            <a:r>
              <a:rPr lang="cs-CZ" altLang="cs-CZ" b="1">
                <a:effectLst/>
              </a:rPr>
              <a:t>Slunce</a:t>
            </a:r>
            <a:r>
              <a:rPr lang="en-GB" altLang="cs-CZ" b="1">
                <a:effectLst/>
              </a:rPr>
              <a:t> </a:t>
            </a:r>
          </a:p>
          <a:p>
            <a:pPr eaLnBrk="1" hangingPunct="1">
              <a:buFont typeface="Wingdings" panose="05000000000000000000" pitchFamily="2" charset="2"/>
              <a:buNone/>
            </a:pPr>
            <a:r>
              <a:rPr lang="cs-CZ" altLang="cs-CZ" b="1">
                <a:effectLst/>
              </a:rPr>
              <a:t>Slunce </a:t>
            </a:r>
            <a:r>
              <a:rPr lang="cs-CZ" altLang="cs-CZ">
                <a:effectLst/>
              </a:rPr>
              <a:t>je zdrojem energie pro život a nelze si představit život bez něj.</a:t>
            </a:r>
            <a:r>
              <a:rPr lang="en-GB" altLang="cs-CZ">
                <a:effectLst/>
              </a:rPr>
              <a:t> </a:t>
            </a:r>
          </a:p>
          <a:p>
            <a:pPr eaLnBrk="1" hangingPunct="1">
              <a:buFont typeface="Wingdings" panose="05000000000000000000" pitchFamily="2" charset="2"/>
              <a:buNone/>
            </a:pPr>
            <a:r>
              <a:rPr lang="cs-CZ" altLang="cs-CZ" b="1">
                <a:effectLst/>
              </a:rPr>
              <a:t>Umělé</a:t>
            </a:r>
            <a:r>
              <a:rPr lang="en-GB" altLang="cs-CZ" b="1">
                <a:effectLst/>
              </a:rPr>
              <a:t>: </a:t>
            </a:r>
            <a:r>
              <a:rPr lang="cs-CZ" altLang="cs-CZ">
                <a:effectLst/>
              </a:rPr>
              <a:t>žárovky, fluorescenční zdroje, laser</a:t>
            </a:r>
            <a:r>
              <a:rPr lang="en-GB" altLang="cs-CZ">
                <a:effectLst/>
              </a:rPr>
              <a:t>…</a:t>
            </a:r>
          </a:p>
        </p:txBody>
      </p:sp>
    </p:spTree>
    <p:extLst>
      <p:ext uri="{BB962C8B-B14F-4D97-AF65-F5344CB8AC3E}">
        <p14:creationId xmlns:p14="http://schemas.microsoft.com/office/powerpoint/2010/main" val="4122654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F0B6F71-A3D0-4301-B15F-86F86FF5F167}"/>
              </a:ext>
            </a:extLst>
          </p:cNvPr>
          <p:cNvSpPr>
            <a:spLocks noGrp="1" noChangeArrowheads="1"/>
          </p:cNvSpPr>
          <p:nvPr>
            <p:ph type="title"/>
          </p:nvPr>
        </p:nvSpPr>
        <p:spPr>
          <a:xfrm>
            <a:off x="6888164" y="201614"/>
            <a:ext cx="4176711" cy="1143000"/>
          </a:xfrm>
        </p:spPr>
        <p:txBody>
          <a:bodyPr/>
          <a:lstStyle/>
          <a:p>
            <a:pPr eaLnBrk="1" hangingPunct="1"/>
            <a:r>
              <a:rPr lang="cs-CZ" altLang="cs-CZ" sz="3600" dirty="0">
                <a:solidFill>
                  <a:srgbClr val="0000DC"/>
                </a:solidFill>
                <a:effectLst/>
              </a:rPr>
              <a:t>Barevné vidění – spektrální citlivost</a:t>
            </a:r>
          </a:p>
        </p:txBody>
      </p:sp>
      <p:pic>
        <p:nvPicPr>
          <p:cNvPr id="80899" name="Picture 3" descr="redcones">
            <a:extLst>
              <a:ext uri="{FF2B5EF4-FFF2-40B4-BE49-F238E27FC236}">
                <a16:creationId xmlns:a16="http://schemas.microsoft.com/office/drawing/2014/main" id="{7490917C-8A71-4207-B100-F33216D03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2060576"/>
            <a:ext cx="3384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grncones">
            <a:extLst>
              <a:ext uri="{FF2B5EF4-FFF2-40B4-BE49-F238E27FC236}">
                <a16:creationId xmlns:a16="http://schemas.microsoft.com/office/drawing/2014/main" id="{1673C929-9E28-4ED4-B23D-5674551C0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25" y="4772025"/>
            <a:ext cx="34559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blucones">
            <a:extLst>
              <a:ext uri="{FF2B5EF4-FFF2-40B4-BE49-F238E27FC236}">
                <a16:creationId xmlns:a16="http://schemas.microsoft.com/office/drawing/2014/main" id="{2BAC4FB5-9A7D-4DC9-9BFB-4196A2CBF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4" y="4669935"/>
            <a:ext cx="3240087" cy="1728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0902" name="Text Box 6">
            <a:extLst>
              <a:ext uri="{FF2B5EF4-FFF2-40B4-BE49-F238E27FC236}">
                <a16:creationId xmlns:a16="http://schemas.microsoft.com/office/drawing/2014/main" id="{FF086F89-1E65-4276-88D1-5CE6FEA064A8}"/>
              </a:ext>
            </a:extLst>
          </p:cNvPr>
          <p:cNvSpPr txBox="1">
            <a:spLocks noChangeArrowheads="1"/>
          </p:cNvSpPr>
          <p:nvPr/>
        </p:nvSpPr>
        <p:spPr bwMode="auto">
          <a:xfrm>
            <a:off x="2782888" y="422116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3" name="Text Box 7">
            <a:extLst>
              <a:ext uri="{FF2B5EF4-FFF2-40B4-BE49-F238E27FC236}">
                <a16:creationId xmlns:a16="http://schemas.microsoft.com/office/drawing/2014/main" id="{9A541B37-3C88-41D9-9F2C-8133499E34CC}"/>
              </a:ext>
            </a:extLst>
          </p:cNvPr>
          <p:cNvSpPr txBox="1">
            <a:spLocks noChangeArrowheads="1"/>
          </p:cNvSpPr>
          <p:nvPr/>
        </p:nvSpPr>
        <p:spPr bwMode="auto">
          <a:xfrm>
            <a:off x="3627439" y="4313238"/>
            <a:ext cx="1747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4" name="Text Box 8">
            <a:extLst>
              <a:ext uri="{FF2B5EF4-FFF2-40B4-BE49-F238E27FC236}">
                <a16:creationId xmlns:a16="http://schemas.microsoft.com/office/drawing/2014/main" id="{6B2CB5A9-AF1C-418B-98AD-6AD09E07AE9E}"/>
              </a:ext>
            </a:extLst>
          </p:cNvPr>
          <p:cNvSpPr txBox="1">
            <a:spLocks noChangeArrowheads="1"/>
          </p:cNvSpPr>
          <p:nvPr/>
        </p:nvSpPr>
        <p:spPr bwMode="auto">
          <a:xfrm>
            <a:off x="3051175" y="4384676"/>
            <a:ext cx="210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5" name="Text Box 9">
            <a:extLst>
              <a:ext uri="{FF2B5EF4-FFF2-40B4-BE49-F238E27FC236}">
                <a16:creationId xmlns:a16="http://schemas.microsoft.com/office/drawing/2014/main" id="{1E2322FA-F792-4BD3-BFAA-031C550F57D3}"/>
              </a:ext>
            </a:extLst>
          </p:cNvPr>
          <p:cNvSpPr txBox="1">
            <a:spLocks noChangeArrowheads="1"/>
          </p:cNvSpPr>
          <p:nvPr/>
        </p:nvSpPr>
        <p:spPr bwMode="auto">
          <a:xfrm>
            <a:off x="919437" y="4298156"/>
            <a:ext cx="403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t>Čípky citlivé na zelenou barvu</a:t>
            </a:r>
            <a:endParaRPr lang="en-GB" altLang="cs-CZ" sz="2000" dirty="0"/>
          </a:p>
        </p:txBody>
      </p:sp>
      <p:sp>
        <p:nvSpPr>
          <p:cNvPr id="80906" name="Text Box 10">
            <a:extLst>
              <a:ext uri="{FF2B5EF4-FFF2-40B4-BE49-F238E27FC236}">
                <a16:creationId xmlns:a16="http://schemas.microsoft.com/office/drawing/2014/main" id="{05EA3ECF-761E-43FC-B499-C6357A6C5F83}"/>
              </a:ext>
            </a:extLst>
          </p:cNvPr>
          <p:cNvSpPr txBox="1">
            <a:spLocks noChangeArrowheads="1"/>
          </p:cNvSpPr>
          <p:nvPr/>
        </p:nvSpPr>
        <p:spPr bwMode="auto">
          <a:xfrm>
            <a:off x="9625013" y="4652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cs-CZ" sz="1800"/>
          </a:p>
        </p:txBody>
      </p:sp>
      <p:sp>
        <p:nvSpPr>
          <p:cNvPr id="80907" name="Text Box 11">
            <a:extLst>
              <a:ext uri="{FF2B5EF4-FFF2-40B4-BE49-F238E27FC236}">
                <a16:creationId xmlns:a16="http://schemas.microsoft.com/office/drawing/2014/main" id="{0CCB1463-DE7D-41D6-A9F8-E55C438AB5BC}"/>
              </a:ext>
            </a:extLst>
          </p:cNvPr>
          <p:cNvSpPr txBox="1">
            <a:spLocks noChangeArrowheads="1"/>
          </p:cNvSpPr>
          <p:nvPr/>
        </p:nvSpPr>
        <p:spPr bwMode="auto">
          <a:xfrm>
            <a:off x="6672263" y="4206081"/>
            <a:ext cx="3808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b="1" dirty="0"/>
              <a:t>Čípky citlivé na modrou barvu</a:t>
            </a:r>
            <a:endParaRPr lang="cs-CZ" altLang="cs-CZ" sz="1800" dirty="0"/>
          </a:p>
        </p:txBody>
      </p:sp>
      <p:sp>
        <p:nvSpPr>
          <p:cNvPr id="80908" name="Text Box 12">
            <a:extLst>
              <a:ext uri="{FF2B5EF4-FFF2-40B4-BE49-F238E27FC236}">
                <a16:creationId xmlns:a16="http://schemas.microsoft.com/office/drawing/2014/main" id="{42647B70-CAFB-4642-A942-D4CBE1DF17B2}"/>
              </a:ext>
            </a:extLst>
          </p:cNvPr>
          <p:cNvSpPr txBox="1">
            <a:spLocks noChangeArrowheads="1"/>
          </p:cNvSpPr>
          <p:nvPr/>
        </p:nvSpPr>
        <p:spPr bwMode="auto">
          <a:xfrm>
            <a:off x="6815905" y="1567030"/>
            <a:ext cx="3744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dirty="0"/>
              <a:t>Čípky citlivé na červenou barvu</a:t>
            </a:r>
            <a:endParaRPr lang="en-GB" altLang="cs-CZ" sz="1800" b="1" dirty="0">
              <a:solidFill>
                <a:srgbClr val="000000"/>
              </a:solidFill>
            </a:endParaRPr>
          </a:p>
        </p:txBody>
      </p:sp>
      <p:pic>
        <p:nvPicPr>
          <p:cNvPr id="80909" name="Picture 13" descr="http://static.howstuffworks.com/gif/vision6.gif">
            <a:extLst>
              <a:ext uri="{FF2B5EF4-FFF2-40B4-BE49-F238E27FC236}">
                <a16:creationId xmlns:a16="http://schemas.microsoft.com/office/drawing/2014/main" id="{13EE65A3-D8CF-49EA-AE70-0526ACA9DDBF}"/>
              </a:ext>
            </a:extLst>
          </p:cNvPr>
          <p:cNvPicPr>
            <a:picLocks noGrp="1" noChangeAspect="1" noChangeArrowheads="1"/>
          </p:cNvPicPr>
          <p:nvPr>
            <p:ph idx="1"/>
          </p:nvPr>
        </p:nvPicPr>
        <p:blipFill>
          <a:blip r:embed="rId9" r:link="rId10">
            <a:extLst>
              <a:ext uri="{28A0092B-C50C-407E-A947-70E740481C1C}">
                <a14:useLocalDpi xmlns:a14="http://schemas.microsoft.com/office/drawing/2010/main" val="0"/>
              </a:ext>
            </a:extLst>
          </a:blip>
          <a:srcRect/>
          <a:stretch>
            <a:fillRect/>
          </a:stretch>
        </p:blipFill>
        <p:spPr>
          <a:xfrm>
            <a:off x="550863" y="458789"/>
            <a:ext cx="4608512" cy="3475037"/>
          </a:xfrm>
          <a:solidFill>
            <a:schemeClr val="tx1"/>
          </a:solidFill>
          <a:ln>
            <a:solidFill>
              <a:schemeClr val="tx1"/>
            </a:solidFill>
          </a:ln>
        </p:spPr>
      </p:pic>
    </p:spTree>
    <p:extLst>
      <p:ext uri="{BB962C8B-B14F-4D97-AF65-F5344CB8AC3E}">
        <p14:creationId xmlns:p14="http://schemas.microsoft.com/office/powerpoint/2010/main" val="3639960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E7E3BCC5-17C6-4B11-BBF2-2FE21C48D8D7}"/>
              </a:ext>
            </a:extLst>
          </p:cNvPr>
          <p:cNvSpPr>
            <a:spLocks noGrp="1" noChangeArrowheads="1"/>
          </p:cNvSpPr>
          <p:nvPr>
            <p:ph type="title"/>
          </p:nvPr>
        </p:nvSpPr>
        <p:spPr/>
        <p:txBody>
          <a:bodyPr/>
          <a:lstStyle/>
          <a:p>
            <a:pPr eaLnBrk="1" hangingPunct="1">
              <a:defRPr/>
            </a:pPr>
            <a:r>
              <a:rPr lang="cs-CZ" sz="4000" dirty="0">
                <a:solidFill>
                  <a:srgbClr val="0000DC"/>
                </a:solidFill>
              </a:rPr>
              <a:t>Citlivost oka na vlnovou délku</a:t>
            </a:r>
            <a:endParaRPr lang="en-GB" sz="4000" dirty="0">
              <a:solidFill>
                <a:srgbClr val="0000DC"/>
              </a:solidFill>
            </a:endParaRPr>
          </a:p>
        </p:txBody>
      </p:sp>
      <p:pic>
        <p:nvPicPr>
          <p:cNvPr id="82947" name="Picture 3" descr="spectsee">
            <a:extLst>
              <a:ext uri="{FF2B5EF4-FFF2-40B4-BE49-F238E27FC236}">
                <a16:creationId xmlns:a16="http://schemas.microsoft.com/office/drawing/2014/main" id="{7F61434E-64F0-4A35-B272-5FDD359F9022}"/>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903891" y="1930371"/>
            <a:ext cx="5249830" cy="2876549"/>
          </a:xfrm>
          <a:noFill/>
          <a:extLst>
            <a:ext uri="{909E8E84-426E-40DD-AFC4-6F175D3DCCD1}">
              <a14:hiddenFill xmlns:a14="http://schemas.microsoft.com/office/drawing/2010/main">
                <a:solidFill>
                  <a:srgbClr val="FFFFFF"/>
                </a:solidFill>
              </a14:hiddenFill>
            </a:ext>
          </a:extLst>
        </p:spPr>
      </p:pic>
      <p:pic>
        <p:nvPicPr>
          <p:cNvPr id="82948" name="Picture 4" descr="response">
            <a:extLst>
              <a:ext uri="{FF2B5EF4-FFF2-40B4-BE49-F238E27FC236}">
                <a16:creationId xmlns:a16="http://schemas.microsoft.com/office/drawing/2014/main" id="{A868640A-0AC9-4552-ADA2-C539A4C7162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6705600" y="2705975"/>
            <a:ext cx="5170161" cy="3012325"/>
          </a:xfrm>
          <a:noFill/>
          <a:extLst>
            <a:ext uri="{909E8E84-426E-40DD-AFC4-6F175D3DCCD1}">
              <a14:hiddenFill xmlns:a14="http://schemas.microsoft.com/office/drawing/2010/main">
                <a:solidFill>
                  <a:srgbClr val="FFFFFF"/>
                </a:solidFill>
              </a14:hiddenFill>
            </a:ext>
          </a:extLst>
        </p:spPr>
      </p:pic>
      <p:sp>
        <p:nvSpPr>
          <p:cNvPr id="82949" name="Text Box 5">
            <a:extLst>
              <a:ext uri="{FF2B5EF4-FFF2-40B4-BE49-F238E27FC236}">
                <a16:creationId xmlns:a16="http://schemas.microsoft.com/office/drawing/2014/main" id="{A5C19F5A-EFCB-49B1-8E02-1FEA867A5AB8}"/>
              </a:ext>
            </a:extLst>
          </p:cNvPr>
          <p:cNvSpPr txBox="1">
            <a:spLocks noChangeArrowheads="1"/>
          </p:cNvSpPr>
          <p:nvPr/>
        </p:nvSpPr>
        <p:spPr bwMode="auto">
          <a:xfrm>
            <a:off x="8071742" y="2248775"/>
            <a:ext cx="2665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lang="cs-CZ" altLang="cs-CZ" sz="2400" dirty="0"/>
              <a:t>Čípky „sumárně“</a:t>
            </a:r>
          </a:p>
        </p:txBody>
      </p:sp>
    </p:spTree>
    <p:extLst>
      <p:ext uri="{BB962C8B-B14F-4D97-AF65-F5344CB8AC3E}">
        <p14:creationId xmlns:p14="http://schemas.microsoft.com/office/powerpoint/2010/main" val="2099931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65A7BF5F-0E39-4826-A879-E62226084DA9}"/>
              </a:ext>
            </a:extLst>
          </p:cNvPr>
          <p:cNvSpPr>
            <a:spLocks noGrp="1" noChangeArrowheads="1"/>
          </p:cNvSpPr>
          <p:nvPr>
            <p:ph type="title"/>
          </p:nvPr>
        </p:nvSpPr>
        <p:spPr>
          <a:xfrm>
            <a:off x="4209393" y="142469"/>
            <a:ext cx="2727434" cy="672662"/>
          </a:xfrm>
        </p:spPr>
        <p:txBody>
          <a:bodyPr/>
          <a:lstStyle/>
          <a:p>
            <a:pPr eaLnBrk="1" hangingPunct="1">
              <a:defRPr/>
            </a:pPr>
            <a:r>
              <a:rPr lang="cs-CZ" dirty="0"/>
              <a:t>Barvocit</a:t>
            </a:r>
          </a:p>
        </p:txBody>
      </p:sp>
      <p:sp>
        <p:nvSpPr>
          <p:cNvPr id="262147" name="Rectangle 3">
            <a:extLst>
              <a:ext uri="{FF2B5EF4-FFF2-40B4-BE49-F238E27FC236}">
                <a16:creationId xmlns:a16="http://schemas.microsoft.com/office/drawing/2014/main" id="{B3663D55-3E73-43FF-92F8-40F0E1BA8B74}"/>
              </a:ext>
            </a:extLst>
          </p:cNvPr>
          <p:cNvSpPr>
            <a:spLocks noGrp="1" noChangeArrowheads="1"/>
          </p:cNvSpPr>
          <p:nvPr>
            <p:ph type="body" idx="1"/>
          </p:nvPr>
        </p:nvSpPr>
        <p:spPr>
          <a:xfrm>
            <a:off x="1229710" y="1006053"/>
            <a:ext cx="10053269" cy="2879725"/>
          </a:xfrm>
        </p:spPr>
        <p:txBody>
          <a:bodyPr/>
          <a:lstStyle/>
          <a:p>
            <a:pPr eaLnBrk="1" hangingPunct="1">
              <a:lnSpc>
                <a:spcPct val="100000"/>
              </a:lnSpc>
              <a:buFont typeface="Wingdings" panose="05000000000000000000" pitchFamily="2" charset="2"/>
              <a:buNone/>
              <a:defRPr/>
            </a:pPr>
            <a:r>
              <a:rPr lang="en-US" sz="2400" b="1" dirty="0" err="1"/>
              <a:t>Schopnost</a:t>
            </a:r>
            <a:r>
              <a:rPr lang="en-US" sz="2400" b="1" dirty="0"/>
              <a:t> </a:t>
            </a:r>
            <a:r>
              <a:rPr lang="en-US" sz="2400" b="1" dirty="0" err="1"/>
              <a:t>správného</a:t>
            </a:r>
            <a:r>
              <a:rPr lang="en-US" sz="2400" b="1" dirty="0"/>
              <a:t> </a:t>
            </a:r>
            <a:r>
              <a:rPr lang="en-US" sz="2400" b="1" dirty="0" err="1"/>
              <a:t>vnímání</a:t>
            </a:r>
            <a:r>
              <a:rPr lang="en-US" sz="2400" b="1" dirty="0"/>
              <a:t> </a:t>
            </a:r>
            <a:r>
              <a:rPr lang="en-US" sz="2400" b="1" dirty="0" err="1"/>
              <a:t>barev</a:t>
            </a:r>
            <a:r>
              <a:rPr lang="en-US" sz="2400" b="1" dirty="0"/>
              <a:t> </a:t>
            </a:r>
            <a:r>
              <a:rPr lang="en-US" sz="2400" b="1" dirty="0" err="1"/>
              <a:t>lidským</a:t>
            </a:r>
            <a:r>
              <a:rPr lang="en-US" sz="2400" b="1" dirty="0"/>
              <a:t> </a:t>
            </a:r>
            <a:r>
              <a:rPr lang="en-US" sz="2400" b="1" dirty="0" err="1"/>
              <a:t>okem</a:t>
            </a:r>
            <a:r>
              <a:rPr lang="cs-CZ" sz="2400" b="1" dirty="0"/>
              <a:t>.</a:t>
            </a:r>
          </a:p>
          <a:p>
            <a:pPr eaLnBrk="1" hangingPunct="1">
              <a:lnSpc>
                <a:spcPct val="100000"/>
              </a:lnSpc>
              <a:buFont typeface="Wingdings" panose="05000000000000000000" pitchFamily="2" charset="2"/>
              <a:buNone/>
              <a:defRPr/>
            </a:pPr>
            <a:r>
              <a:rPr lang="en-US" sz="2400" dirty="0"/>
              <a:t> </a:t>
            </a:r>
            <a:r>
              <a:rPr lang="cs-CZ" sz="2400" dirty="0"/>
              <a:t>Mechanismus vnímání barev není sice ještě jednoznačně rozřešen, všeobecně je však přijímána tzv. </a:t>
            </a:r>
            <a:r>
              <a:rPr lang="cs-CZ" sz="2400" b="1" dirty="0"/>
              <a:t>trichromatická teorie</a:t>
            </a:r>
            <a:r>
              <a:rPr lang="cs-CZ" sz="2400" dirty="0"/>
              <a:t>, spojená se jmény </a:t>
            </a:r>
            <a:r>
              <a:rPr lang="cs-CZ" sz="2400" i="1" u="sng" dirty="0" err="1"/>
              <a:t>Helmholtze</a:t>
            </a:r>
            <a:r>
              <a:rPr lang="cs-CZ" sz="2400" i="1" u="sng" dirty="0"/>
              <a:t>, </a:t>
            </a:r>
            <a:r>
              <a:rPr lang="cs-CZ" sz="2400" i="1" u="sng" dirty="0" err="1"/>
              <a:t>Lomonosova</a:t>
            </a:r>
            <a:r>
              <a:rPr lang="cs-CZ" sz="2400" i="1" u="sng" dirty="0"/>
              <a:t> a </a:t>
            </a:r>
            <a:r>
              <a:rPr lang="cs-CZ" sz="2400" i="1" u="sng" dirty="0" err="1"/>
              <a:t>Younga</a:t>
            </a:r>
            <a:r>
              <a:rPr lang="cs-CZ" sz="2400" i="1" dirty="0"/>
              <a:t>.  </a:t>
            </a:r>
          </a:p>
          <a:p>
            <a:pPr eaLnBrk="1" hangingPunct="1">
              <a:lnSpc>
                <a:spcPct val="100000"/>
              </a:lnSpc>
              <a:buFont typeface="Wingdings" panose="05000000000000000000" pitchFamily="2" charset="2"/>
              <a:buNone/>
              <a:defRPr/>
            </a:pPr>
            <a:r>
              <a:rPr lang="cs-CZ" sz="2400" dirty="0"/>
              <a:t>Jednotliví autoři se liší jen v charakteristice tří základních barev</a:t>
            </a:r>
            <a:r>
              <a:rPr lang="cs-CZ" sz="2400" i="1" dirty="0"/>
              <a:t>. </a:t>
            </a:r>
            <a:r>
              <a:rPr lang="cs-CZ" sz="2400" i="1" dirty="0" err="1"/>
              <a:t>Helmholtz</a:t>
            </a:r>
            <a:r>
              <a:rPr lang="cs-CZ" sz="2400" dirty="0"/>
              <a:t> za ně považoval červenou, zelenou a fialovou, </a:t>
            </a:r>
            <a:r>
              <a:rPr lang="cs-CZ" sz="2400" i="1" dirty="0" err="1"/>
              <a:t>Lomonosov</a:t>
            </a:r>
            <a:r>
              <a:rPr lang="cs-CZ" sz="2400" dirty="0"/>
              <a:t> a </a:t>
            </a:r>
            <a:r>
              <a:rPr lang="cs-CZ" sz="2400" i="1" dirty="0" err="1"/>
              <a:t>Young</a:t>
            </a:r>
            <a:r>
              <a:rPr lang="cs-CZ" sz="2400" dirty="0"/>
              <a:t> červenou, žlutou a modrou.</a:t>
            </a:r>
          </a:p>
        </p:txBody>
      </p:sp>
      <p:sp>
        <p:nvSpPr>
          <p:cNvPr id="262148" name="Rectangle 4">
            <a:extLst>
              <a:ext uri="{FF2B5EF4-FFF2-40B4-BE49-F238E27FC236}">
                <a16:creationId xmlns:a16="http://schemas.microsoft.com/office/drawing/2014/main" id="{EE088DE8-1429-40A7-930B-37F4F530A03C}"/>
              </a:ext>
            </a:extLst>
          </p:cNvPr>
          <p:cNvSpPr>
            <a:spLocks noChangeArrowheads="1"/>
          </p:cNvSpPr>
          <p:nvPr/>
        </p:nvSpPr>
        <p:spPr bwMode="auto">
          <a:xfrm>
            <a:off x="2135188" y="4076700"/>
            <a:ext cx="8229600" cy="2376488"/>
          </a:xfrm>
          <a:prstGeom prst="rect">
            <a:avLst/>
          </a:prstGeom>
          <a:noFill/>
          <a:ln w="9525">
            <a:noFill/>
            <a:miter lim="800000"/>
            <a:headEnd/>
            <a:tailEnd/>
          </a:ln>
          <a:effectLst/>
        </p:spPr>
        <p:txBody>
          <a:bodyPr/>
          <a:lstStyle/>
          <a:p>
            <a:pPr marL="342900" indent="-342900" eaLnBrk="1" hangingPunct="1">
              <a:lnSpc>
                <a:spcPct val="80000"/>
              </a:lnSpc>
              <a:spcBef>
                <a:spcPct val="20000"/>
              </a:spcBef>
              <a:buClr>
                <a:schemeClr val="hlink"/>
              </a:buClr>
              <a:buSzPct val="90000"/>
              <a:buFont typeface="Wingdings" pitchFamily="2" charset="2"/>
              <a:buBlip>
                <a:blip r:embed="rId3"/>
              </a:buBlip>
              <a:defRPr/>
            </a:pPr>
            <a:r>
              <a:rPr lang="cs-CZ" sz="2800" b="1" dirty="0" err="1">
                <a:latin typeface="Arial" charset="0"/>
              </a:rPr>
              <a:t>Monochromáti</a:t>
            </a:r>
            <a:r>
              <a:rPr lang="cs-CZ" sz="2800" dirty="0">
                <a:latin typeface="Arial" charset="0"/>
              </a:rPr>
              <a:t> - vnější svět vnímají pouze v odstínech šedi</a:t>
            </a:r>
          </a:p>
          <a:p>
            <a:pPr marL="342900" indent="-342900" eaLnBrk="1" hangingPunct="1">
              <a:lnSpc>
                <a:spcPct val="80000"/>
              </a:lnSpc>
              <a:spcBef>
                <a:spcPct val="20000"/>
              </a:spcBef>
              <a:buClr>
                <a:schemeClr val="hlink"/>
              </a:buClr>
              <a:buSzPct val="90000"/>
              <a:buFont typeface="Wingdings" pitchFamily="2" charset="2"/>
              <a:buBlip>
                <a:blip r:embed="rId3"/>
              </a:buBlip>
              <a:defRPr/>
            </a:pPr>
            <a:r>
              <a:rPr lang="cs-CZ" sz="2800" b="1" dirty="0" err="1">
                <a:latin typeface="Arial" charset="0"/>
              </a:rPr>
              <a:t>Dichromáti</a:t>
            </a:r>
            <a:r>
              <a:rPr lang="cs-CZ" sz="2800" b="1" dirty="0">
                <a:latin typeface="Arial" charset="0"/>
              </a:rPr>
              <a:t> </a:t>
            </a:r>
            <a:r>
              <a:rPr lang="cs-CZ" sz="2800" dirty="0">
                <a:latin typeface="Arial" charset="0"/>
              </a:rPr>
              <a:t>– částečná ztráta barvocitu, v sítnici chybí mechanismus pro vnímání jedné ze základních tří barev</a:t>
            </a:r>
          </a:p>
          <a:p>
            <a:pPr marL="342900" indent="-342900" eaLnBrk="1" hangingPunct="1">
              <a:lnSpc>
                <a:spcPct val="80000"/>
              </a:lnSpc>
              <a:spcBef>
                <a:spcPct val="20000"/>
              </a:spcBef>
              <a:buClr>
                <a:schemeClr val="hlink"/>
              </a:buClr>
              <a:buSzPct val="90000"/>
              <a:buFont typeface="Wingdings" pitchFamily="2" charset="2"/>
              <a:buBlip>
                <a:blip r:embed="rId3"/>
              </a:buBlip>
              <a:defRPr/>
            </a:pPr>
            <a:r>
              <a:rPr lang="cs-CZ" sz="2800" b="1" dirty="0" err="1">
                <a:latin typeface="Arial" charset="0"/>
              </a:rPr>
              <a:t>Trichromáti</a:t>
            </a:r>
            <a:r>
              <a:rPr lang="cs-CZ" sz="2800" dirty="0">
                <a:latin typeface="Arial" charset="0"/>
              </a:rPr>
              <a:t> – jedinci s normálním barvocitem</a:t>
            </a:r>
          </a:p>
        </p:txBody>
      </p:sp>
    </p:spTree>
    <p:extLst>
      <p:ext uri="{BB962C8B-B14F-4D97-AF65-F5344CB8AC3E}">
        <p14:creationId xmlns:p14="http://schemas.microsoft.com/office/powerpoint/2010/main" val="1946180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C41DD838-8A48-4EC3-92A0-BED8712326B1}"/>
              </a:ext>
            </a:extLst>
          </p:cNvPr>
          <p:cNvSpPr>
            <a:spLocks noGrp="1" noChangeArrowheads="1"/>
          </p:cNvSpPr>
          <p:nvPr>
            <p:ph type="title"/>
          </p:nvPr>
        </p:nvSpPr>
        <p:spPr/>
        <p:txBody>
          <a:bodyPr/>
          <a:lstStyle/>
          <a:p>
            <a:pPr eaLnBrk="1" hangingPunct="1">
              <a:defRPr/>
            </a:pPr>
            <a:r>
              <a:rPr lang="cs-CZ"/>
              <a:t>Vyšetřování barvocitu</a:t>
            </a:r>
          </a:p>
        </p:txBody>
      </p:sp>
      <p:sp>
        <p:nvSpPr>
          <p:cNvPr id="264195" name="Rectangle 3">
            <a:extLst>
              <a:ext uri="{FF2B5EF4-FFF2-40B4-BE49-F238E27FC236}">
                <a16:creationId xmlns:a16="http://schemas.microsoft.com/office/drawing/2014/main" id="{4E7FE8F9-1EAD-4916-8DCA-D2F77D272A4D}"/>
              </a:ext>
            </a:extLst>
          </p:cNvPr>
          <p:cNvSpPr>
            <a:spLocks noGrp="1" noChangeArrowheads="1"/>
          </p:cNvSpPr>
          <p:nvPr>
            <p:ph type="body" sz="half" idx="1"/>
          </p:nvPr>
        </p:nvSpPr>
        <p:spPr>
          <a:xfrm>
            <a:off x="714704" y="1600200"/>
            <a:ext cx="4949498" cy="4852988"/>
          </a:xfrm>
        </p:spPr>
        <p:txBody>
          <a:bodyPr/>
          <a:lstStyle/>
          <a:p>
            <a:pPr eaLnBrk="1" hangingPunct="1">
              <a:lnSpc>
                <a:spcPct val="100000"/>
              </a:lnSpc>
              <a:buFont typeface="Wingdings" panose="05000000000000000000" pitchFamily="2" charset="2"/>
              <a:buNone/>
              <a:defRPr/>
            </a:pPr>
            <a:r>
              <a:rPr lang="cs-CZ" sz="2000" b="1" dirty="0" err="1"/>
              <a:t>Pseudoizochromatické</a:t>
            </a:r>
            <a:r>
              <a:rPr lang="cs-CZ" sz="2000" b="1" dirty="0"/>
              <a:t> tabulky</a:t>
            </a:r>
            <a:r>
              <a:rPr lang="cs-CZ" sz="2000" dirty="0"/>
              <a:t>  různých autorů (</a:t>
            </a:r>
            <a:r>
              <a:rPr lang="cs-CZ" sz="2000" dirty="0" err="1"/>
              <a:t>Stillingovy</a:t>
            </a:r>
            <a:r>
              <a:rPr lang="cs-CZ" sz="2000" dirty="0"/>
              <a:t>, </a:t>
            </a:r>
            <a:r>
              <a:rPr lang="cs-CZ" sz="2000" dirty="0" err="1"/>
              <a:t>Velhagenovy</a:t>
            </a:r>
            <a:r>
              <a:rPr lang="cs-CZ" sz="2000" dirty="0"/>
              <a:t>, </a:t>
            </a:r>
            <a:r>
              <a:rPr lang="cs-CZ" sz="2000" dirty="0" err="1"/>
              <a:t>Ischiharovy</a:t>
            </a:r>
            <a:r>
              <a:rPr lang="cs-CZ" sz="2000" dirty="0"/>
              <a:t>, </a:t>
            </a:r>
            <a:r>
              <a:rPr lang="cs-CZ" sz="2000" dirty="0" err="1"/>
              <a:t>Rabkinovy</a:t>
            </a:r>
            <a:r>
              <a:rPr lang="cs-CZ" sz="2000" dirty="0"/>
              <a:t>). Číslice nebo písmena jsou sestavena z okrouhlých barevných políček v záměnné barvě. </a:t>
            </a:r>
            <a:r>
              <a:rPr lang="cs-CZ" sz="2000" dirty="0" err="1"/>
              <a:t>Dichromát</a:t>
            </a:r>
            <a:r>
              <a:rPr lang="cs-CZ" sz="2000" dirty="0"/>
              <a:t> daného typu písmeno či číslici nerozezná. </a:t>
            </a:r>
          </a:p>
          <a:p>
            <a:pPr eaLnBrk="1" hangingPunct="1">
              <a:lnSpc>
                <a:spcPct val="100000"/>
              </a:lnSpc>
              <a:buFont typeface="Wingdings" panose="05000000000000000000" pitchFamily="2" charset="2"/>
              <a:buNone/>
              <a:defRPr/>
            </a:pPr>
            <a:endParaRPr lang="cs-CZ" sz="2000" dirty="0"/>
          </a:p>
          <a:p>
            <a:pPr eaLnBrk="1" hangingPunct="1">
              <a:lnSpc>
                <a:spcPct val="100000"/>
              </a:lnSpc>
              <a:buFont typeface="Wingdings" panose="05000000000000000000" pitchFamily="2" charset="2"/>
              <a:buNone/>
              <a:defRPr/>
            </a:pPr>
            <a:r>
              <a:rPr lang="cs-CZ" sz="2000" b="1" dirty="0"/>
              <a:t>Vyšetření </a:t>
            </a:r>
            <a:r>
              <a:rPr lang="cs-CZ" sz="2000" b="1" dirty="0" err="1"/>
              <a:t>anomaloskopické</a:t>
            </a:r>
            <a:r>
              <a:rPr lang="cs-CZ" sz="2000" dirty="0"/>
              <a:t>. </a:t>
            </a:r>
            <a:r>
              <a:rPr lang="cs-CZ" sz="2000" dirty="0" err="1"/>
              <a:t>Nagelův</a:t>
            </a:r>
            <a:r>
              <a:rPr lang="cs-CZ" sz="2000" dirty="0"/>
              <a:t> </a:t>
            </a:r>
            <a:r>
              <a:rPr lang="cs-CZ" sz="2000" dirty="0" err="1"/>
              <a:t>anomaloskop</a:t>
            </a:r>
            <a:r>
              <a:rPr lang="cs-CZ" sz="2000" dirty="0"/>
              <a:t> je modifikovaný spektrální fotometr, pomocí něhož se barvocit určuje ze vztahu vyšetřovaného k vidění červené a zelené barvy.</a:t>
            </a:r>
          </a:p>
        </p:txBody>
      </p:sp>
      <p:pic>
        <p:nvPicPr>
          <p:cNvPr id="87044" name="Picture 5" descr="Click on ANSWER.">
            <a:extLst>
              <a:ext uri="{FF2B5EF4-FFF2-40B4-BE49-F238E27FC236}">
                <a16:creationId xmlns:a16="http://schemas.microsoft.com/office/drawing/2014/main" id="{4081C622-E525-490A-97FA-AA12A2D43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3710501"/>
            <a:ext cx="3369934" cy="290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descr="Click on ANSWER.">
            <a:extLst>
              <a:ext uri="{FF2B5EF4-FFF2-40B4-BE49-F238E27FC236}">
                <a16:creationId xmlns:a16="http://schemas.microsoft.com/office/drawing/2014/main" id="{8163E989-D9AA-4A4E-8583-57B40D725EA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248525" y="778508"/>
            <a:ext cx="3009572" cy="2577467"/>
          </a:xfrm>
          <a:noFill/>
          <a:extLst>
            <a:ext uri="{909E8E84-426E-40DD-AFC4-6F175D3DCCD1}">
              <a14:hiddenFill xmlns:a14="http://schemas.microsoft.com/office/drawing/2010/main">
                <a:solidFill>
                  <a:srgbClr val="FFFFFF"/>
                </a:solidFill>
              </a14:hiddenFill>
            </a:ext>
          </a:extLst>
        </p:spPr>
      </p:pic>
      <p:sp>
        <p:nvSpPr>
          <p:cNvPr id="87046" name="Line 9">
            <a:extLst>
              <a:ext uri="{FF2B5EF4-FFF2-40B4-BE49-F238E27FC236}">
                <a16:creationId xmlns:a16="http://schemas.microsoft.com/office/drawing/2014/main" id="{052BD0FF-D3D0-4BDC-82B2-15803009983B}"/>
              </a:ext>
            </a:extLst>
          </p:cNvPr>
          <p:cNvSpPr>
            <a:spLocks noChangeShapeType="1"/>
          </p:cNvSpPr>
          <p:nvPr/>
        </p:nvSpPr>
        <p:spPr bwMode="auto">
          <a:xfrm>
            <a:off x="6024563" y="1844675"/>
            <a:ext cx="863600" cy="0"/>
          </a:xfrm>
          <a:prstGeom prst="line">
            <a:avLst/>
          </a:prstGeom>
          <a:noFill/>
          <a:ln w="76200">
            <a:solidFill>
              <a:srgbClr val="D6482C"/>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
        <p:nvSpPr>
          <p:cNvPr id="87047" name="Line 10">
            <a:extLst>
              <a:ext uri="{FF2B5EF4-FFF2-40B4-BE49-F238E27FC236}">
                <a16:creationId xmlns:a16="http://schemas.microsoft.com/office/drawing/2014/main" id="{28F9FA07-F4AB-43DE-AE35-3469B58D4D61}"/>
              </a:ext>
            </a:extLst>
          </p:cNvPr>
          <p:cNvSpPr>
            <a:spLocks noChangeShapeType="1"/>
          </p:cNvSpPr>
          <p:nvPr/>
        </p:nvSpPr>
        <p:spPr bwMode="auto">
          <a:xfrm>
            <a:off x="6096000" y="1989139"/>
            <a:ext cx="863600" cy="1368425"/>
          </a:xfrm>
          <a:prstGeom prst="line">
            <a:avLst/>
          </a:prstGeom>
          <a:noFill/>
          <a:ln w="57150">
            <a:solidFill>
              <a:srgbClr val="D6482C"/>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Tree>
    <p:extLst>
      <p:ext uri="{BB962C8B-B14F-4D97-AF65-F5344CB8AC3E}">
        <p14:creationId xmlns:p14="http://schemas.microsoft.com/office/powerpoint/2010/main" val="879751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a:extLst>
              <a:ext uri="{FF2B5EF4-FFF2-40B4-BE49-F238E27FC236}">
                <a16:creationId xmlns:a16="http://schemas.microsoft.com/office/drawing/2014/main" id="{77F0A132-6108-4857-AF64-6AE1985AD014}"/>
              </a:ext>
            </a:extLst>
          </p:cNvPr>
          <p:cNvSpPr>
            <a:spLocks noGrp="1" noChangeArrowheads="1"/>
          </p:cNvSpPr>
          <p:nvPr>
            <p:ph type="title"/>
          </p:nvPr>
        </p:nvSpPr>
        <p:spPr>
          <a:xfrm>
            <a:off x="1847850" y="277813"/>
            <a:ext cx="8362950" cy="919162"/>
          </a:xfrm>
        </p:spPr>
        <p:txBody>
          <a:bodyPr/>
          <a:lstStyle/>
          <a:p>
            <a:pPr eaLnBrk="1" hangingPunct="1">
              <a:defRPr/>
            </a:pPr>
            <a:r>
              <a:rPr lang="cs-CZ" b="1" dirty="0"/>
              <a:t>Meze lidského zraku</a:t>
            </a:r>
          </a:p>
        </p:txBody>
      </p:sp>
      <p:sp>
        <p:nvSpPr>
          <p:cNvPr id="124933" name="Rectangle 5">
            <a:extLst>
              <a:ext uri="{FF2B5EF4-FFF2-40B4-BE49-F238E27FC236}">
                <a16:creationId xmlns:a16="http://schemas.microsoft.com/office/drawing/2014/main" id="{05FBFC72-B1C1-4D8C-901E-0FCB8DD83E15}"/>
              </a:ext>
            </a:extLst>
          </p:cNvPr>
          <p:cNvSpPr>
            <a:spLocks noGrp="1" noChangeArrowheads="1"/>
          </p:cNvSpPr>
          <p:nvPr>
            <p:ph type="body" idx="1"/>
          </p:nvPr>
        </p:nvSpPr>
        <p:spPr>
          <a:xfrm>
            <a:off x="987972" y="1268414"/>
            <a:ext cx="9356178" cy="5329237"/>
          </a:xfrm>
        </p:spPr>
        <p:txBody>
          <a:bodyPr/>
          <a:lstStyle/>
          <a:p>
            <a:pPr eaLnBrk="1" hangingPunct="1">
              <a:buFont typeface="Wingdings" panose="05000000000000000000" pitchFamily="2" charset="2"/>
              <a:buNone/>
              <a:defRPr/>
            </a:pPr>
            <a:r>
              <a:rPr lang="cs-CZ" sz="2800" b="1" dirty="0"/>
              <a:t>zraková ostrost </a:t>
            </a:r>
            <a:r>
              <a:rPr lang="cs-CZ" sz="2800" dirty="0"/>
              <a:t>- testuje se pomocí </a:t>
            </a:r>
            <a:r>
              <a:rPr lang="cs-CZ" sz="2800" dirty="0" err="1"/>
              <a:t>Snellenových</a:t>
            </a:r>
            <a:r>
              <a:rPr lang="cs-CZ" sz="2800" dirty="0"/>
              <a:t> optotypů (viz praktika a navazující přednáška) - dána úhlem jedné obloukové minuty</a:t>
            </a:r>
          </a:p>
          <a:p>
            <a:pPr eaLnBrk="1" hangingPunct="1">
              <a:defRPr/>
            </a:pPr>
            <a:r>
              <a:rPr lang="cs-CZ" sz="2800" b="1" dirty="0"/>
              <a:t>limit citlivosti </a:t>
            </a:r>
            <a:r>
              <a:rPr lang="cs-CZ" sz="2800" dirty="0"/>
              <a:t>fotoreceptoru: 2-3 fotony během několika milisekund</a:t>
            </a:r>
          </a:p>
          <a:p>
            <a:pPr eaLnBrk="1" hangingPunct="1">
              <a:defRPr/>
            </a:pPr>
            <a:r>
              <a:rPr lang="cs-CZ" sz="2800" b="1" dirty="0"/>
              <a:t>kritická frekvence splývání </a:t>
            </a:r>
            <a:r>
              <a:rPr lang="cs-CZ" sz="2800" dirty="0"/>
              <a:t>světelných impulsů:</a:t>
            </a:r>
          </a:p>
          <a:p>
            <a:pPr eaLnBrk="1" hangingPunct="1">
              <a:buFont typeface="Wingdings" panose="05000000000000000000" pitchFamily="2" charset="2"/>
              <a:buNone/>
              <a:defRPr/>
            </a:pPr>
            <a:r>
              <a:rPr lang="cs-CZ" sz="2800" dirty="0"/>
              <a:t>5 - 60 Hz v závislosti na jasu</a:t>
            </a:r>
          </a:p>
          <a:p>
            <a:pPr eaLnBrk="1" hangingPunct="1">
              <a:defRPr/>
            </a:pPr>
            <a:r>
              <a:rPr lang="cs-CZ" sz="2800" b="1" dirty="0"/>
              <a:t>omezení vlnovými délkami</a:t>
            </a:r>
            <a:r>
              <a:rPr lang="cs-CZ" sz="2800" dirty="0"/>
              <a:t> světla: 380 - 760 </a:t>
            </a:r>
            <a:r>
              <a:rPr lang="cs-CZ" sz="2800" dirty="0" err="1"/>
              <a:t>nm</a:t>
            </a:r>
            <a:endParaRPr lang="cs-CZ" sz="2800" dirty="0"/>
          </a:p>
          <a:p>
            <a:pPr eaLnBrk="1" hangingPunct="1">
              <a:defRPr/>
            </a:pPr>
            <a:r>
              <a:rPr lang="cs-CZ" sz="2800" b="1" dirty="0"/>
              <a:t>mez stereoskopického vidění</a:t>
            </a:r>
            <a:r>
              <a:rPr lang="cs-CZ" sz="2800" dirty="0"/>
              <a:t>: úhel stereoskopické paralaxy menší než dvacet úhlových vteřin</a:t>
            </a:r>
          </a:p>
        </p:txBody>
      </p:sp>
    </p:spTree>
    <p:extLst>
      <p:ext uri="{BB962C8B-B14F-4D97-AF65-F5344CB8AC3E}">
        <p14:creationId xmlns:p14="http://schemas.microsoft.com/office/powerpoint/2010/main" val="1730718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07880FC-91DB-4515-9BBF-95B07E93B5FE}"/>
              </a:ext>
            </a:extLst>
          </p:cNvPr>
          <p:cNvSpPr>
            <a:spLocks noGrp="1" noChangeArrowheads="1"/>
          </p:cNvSpPr>
          <p:nvPr>
            <p:ph type="ctrTitle"/>
          </p:nvPr>
        </p:nvSpPr>
        <p:spPr>
          <a:xfrm>
            <a:off x="3135806" y="1309580"/>
            <a:ext cx="8135938" cy="4968875"/>
          </a:xfrm>
        </p:spPr>
        <p:txBody>
          <a:bodyPr/>
          <a:lstStyle/>
          <a:p>
            <a:pPr eaLnBrk="1" hangingPunct="1"/>
            <a:r>
              <a:rPr lang="cs-CZ" altLang="cs-CZ" sz="3200" dirty="0">
                <a:solidFill>
                  <a:srgbClr val="0000DC"/>
                </a:solidFill>
                <a:effectLst/>
              </a:rPr>
              <a:t>Autoři</a:t>
            </a:r>
            <a:br>
              <a:rPr lang="cs-CZ" altLang="cs-CZ" sz="3200" dirty="0">
                <a:solidFill>
                  <a:schemeClr val="tx1"/>
                </a:solidFill>
                <a:effectLst/>
              </a:rPr>
            </a:br>
            <a:r>
              <a:rPr lang="cs-CZ" altLang="cs-CZ" sz="3200" b="1" dirty="0">
                <a:solidFill>
                  <a:schemeClr val="tx1"/>
                </a:solidFill>
                <a:effectLst/>
              </a:rPr>
              <a:t>Voj</a:t>
            </a:r>
            <a:r>
              <a:rPr lang="en-GB" altLang="cs-CZ" sz="3200" b="1" dirty="0" err="1">
                <a:solidFill>
                  <a:schemeClr val="tx1"/>
                </a:solidFill>
                <a:effectLst/>
              </a:rPr>
              <a:t>těch</a:t>
            </a:r>
            <a:r>
              <a:rPr lang="en-GB" altLang="cs-CZ" sz="3200" b="1" dirty="0">
                <a:solidFill>
                  <a:schemeClr val="tx1"/>
                </a:solidFill>
                <a:effectLst/>
              </a:rPr>
              <a:t> Mornstein, Lenka For</a:t>
            </a:r>
            <a:r>
              <a:rPr lang="cs-CZ" altLang="cs-CZ" sz="3200" b="1" dirty="0" err="1">
                <a:solidFill>
                  <a:schemeClr val="tx1"/>
                </a:solidFill>
                <a:effectLst/>
              </a:rPr>
              <a:t>ýtková</a:t>
            </a:r>
            <a:br>
              <a:rPr lang="en-GB" altLang="cs-CZ" sz="3200" dirty="0">
                <a:solidFill>
                  <a:schemeClr val="tx1"/>
                </a:solidFill>
                <a:effectLst/>
              </a:rPr>
            </a:br>
            <a:br>
              <a:rPr lang="en-GB" altLang="cs-CZ" sz="3200" dirty="0">
                <a:solidFill>
                  <a:schemeClr val="tx1"/>
                </a:solidFill>
                <a:effectLst/>
              </a:rPr>
            </a:br>
            <a:r>
              <a:rPr lang="cs-CZ" altLang="cs-CZ" sz="3200" dirty="0">
                <a:solidFill>
                  <a:srgbClr val="0000DC"/>
                </a:solidFill>
                <a:effectLst/>
              </a:rPr>
              <a:t>Obsahová spolupráce</a:t>
            </a:r>
            <a:r>
              <a:rPr lang="en-GB" altLang="cs-CZ" sz="3200" dirty="0">
                <a:solidFill>
                  <a:srgbClr val="0000DC"/>
                </a:solidFill>
                <a:effectLst/>
              </a:rPr>
              <a:t>: </a:t>
            </a:r>
            <a:br>
              <a:rPr lang="en-GB" altLang="cs-CZ" sz="3200" dirty="0">
                <a:solidFill>
                  <a:schemeClr val="tx1"/>
                </a:solidFill>
                <a:effectLst/>
              </a:rPr>
            </a:br>
            <a:r>
              <a:rPr lang="cs-CZ" altLang="cs-CZ" sz="3200" b="1" dirty="0">
                <a:solidFill>
                  <a:schemeClr val="tx1"/>
                </a:solidFill>
                <a:effectLst/>
              </a:rPr>
              <a:t>Ivo Hrazdira, </a:t>
            </a:r>
            <a:r>
              <a:rPr lang="en-GB" altLang="cs-CZ" sz="3200" b="1" dirty="0">
                <a:solidFill>
                  <a:schemeClr val="tx1"/>
                </a:solidFill>
                <a:effectLst/>
              </a:rPr>
              <a:t>Carmel J. Caruana</a:t>
            </a:r>
            <a:br>
              <a:rPr lang="en-GB" altLang="cs-CZ" sz="3200" dirty="0">
                <a:solidFill>
                  <a:schemeClr val="tx1"/>
                </a:solidFill>
                <a:effectLst/>
              </a:rPr>
            </a:br>
            <a:br>
              <a:rPr lang="en-GB" altLang="cs-CZ" sz="3200" dirty="0">
                <a:solidFill>
                  <a:schemeClr val="tx1"/>
                </a:solidFill>
                <a:effectLst/>
              </a:rPr>
            </a:br>
            <a:br>
              <a:rPr lang="en-GB" altLang="cs-CZ" sz="3200" dirty="0">
                <a:solidFill>
                  <a:schemeClr val="tx1"/>
                </a:solidFill>
                <a:effectLst/>
              </a:rPr>
            </a:br>
            <a:r>
              <a:rPr lang="cs-CZ" altLang="cs-CZ" sz="3200" dirty="0">
                <a:solidFill>
                  <a:schemeClr val="tx1"/>
                </a:solidFill>
                <a:effectLst/>
              </a:rPr>
              <a:t>Poslední revize a ozvučení</a:t>
            </a:r>
            <a:r>
              <a:rPr lang="en-GB" altLang="cs-CZ" sz="3200" dirty="0">
                <a:solidFill>
                  <a:schemeClr val="tx1"/>
                </a:solidFill>
                <a:effectLst/>
              </a:rPr>
              <a:t>: </a:t>
            </a:r>
            <a:r>
              <a:rPr lang="cs-CZ" altLang="cs-CZ" sz="3200" dirty="0">
                <a:solidFill>
                  <a:schemeClr val="tx1"/>
                </a:solidFill>
                <a:effectLst/>
              </a:rPr>
              <a:t>březen </a:t>
            </a:r>
            <a:r>
              <a:rPr lang="en-GB" altLang="cs-CZ" sz="3200" dirty="0">
                <a:solidFill>
                  <a:schemeClr val="tx1"/>
                </a:solidFill>
                <a:effectLst/>
              </a:rPr>
              <a:t>20</a:t>
            </a:r>
            <a:r>
              <a:rPr lang="cs-CZ" altLang="cs-CZ" sz="3200" dirty="0">
                <a:solidFill>
                  <a:schemeClr val="tx1"/>
                </a:solidFill>
                <a:effectLst/>
              </a:rPr>
              <a:t>21</a:t>
            </a:r>
            <a:endParaRPr lang="en-GB" altLang="cs-CZ" sz="3200" dirty="0">
              <a:solidFill>
                <a:schemeClr val="tx1"/>
              </a:solidFill>
              <a:effectLst/>
            </a:endParaRPr>
          </a:p>
        </p:txBody>
      </p:sp>
    </p:spTree>
    <p:extLst>
      <p:ext uri="{BB962C8B-B14F-4D97-AF65-F5344CB8AC3E}">
        <p14:creationId xmlns:p14="http://schemas.microsoft.com/office/powerpoint/2010/main" val="134324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A84F119-3978-4B58-A944-5E932EC0EB0A}"/>
              </a:ext>
            </a:extLst>
          </p:cNvPr>
          <p:cNvSpPr>
            <a:spLocks noGrp="1" noChangeArrowheads="1"/>
          </p:cNvSpPr>
          <p:nvPr>
            <p:ph type="title"/>
          </p:nvPr>
        </p:nvSpPr>
        <p:spPr>
          <a:xfrm>
            <a:off x="1847850" y="277814"/>
            <a:ext cx="8362950" cy="993775"/>
          </a:xfrm>
        </p:spPr>
        <p:txBody>
          <a:bodyPr/>
          <a:lstStyle/>
          <a:p>
            <a:pPr eaLnBrk="1" hangingPunct="1"/>
            <a:r>
              <a:rPr lang="cs-CZ" altLang="cs-CZ" sz="3600" dirty="0">
                <a:solidFill>
                  <a:srgbClr val="0000DC"/>
                </a:solidFill>
                <a:effectLst/>
              </a:rPr>
              <a:t>Polychromatické a monochromatické světlo, koherence</a:t>
            </a:r>
            <a:endParaRPr lang="en-GB" altLang="cs-CZ" sz="3600" dirty="0">
              <a:solidFill>
                <a:srgbClr val="0000DC"/>
              </a:solidFill>
              <a:effectLst/>
            </a:endParaRPr>
          </a:p>
        </p:txBody>
      </p:sp>
      <p:sp>
        <p:nvSpPr>
          <p:cNvPr id="11267" name="Rectangle 3">
            <a:extLst>
              <a:ext uri="{FF2B5EF4-FFF2-40B4-BE49-F238E27FC236}">
                <a16:creationId xmlns:a16="http://schemas.microsoft.com/office/drawing/2014/main" id="{77F2596F-BEA9-4F1E-815B-3D2772FA5C93}"/>
              </a:ext>
            </a:extLst>
          </p:cNvPr>
          <p:cNvSpPr>
            <a:spLocks noGrp="1" noChangeArrowheads="1"/>
          </p:cNvSpPr>
          <p:nvPr>
            <p:ph type="body" idx="1"/>
          </p:nvPr>
        </p:nvSpPr>
        <p:spPr>
          <a:xfrm>
            <a:off x="1137037" y="1700214"/>
            <a:ext cx="9485906" cy="4968875"/>
          </a:xfrm>
        </p:spPr>
        <p:txBody>
          <a:bodyPr/>
          <a:lstStyle/>
          <a:p>
            <a:pPr eaLnBrk="1" hangingPunct="1">
              <a:lnSpc>
                <a:spcPct val="100000"/>
              </a:lnSpc>
            </a:pPr>
            <a:r>
              <a:rPr lang="cs-CZ" altLang="cs-CZ" sz="2800" b="1" dirty="0">
                <a:effectLst/>
              </a:rPr>
              <a:t>Polychromatické či bílé světlo </a:t>
            </a:r>
            <a:r>
              <a:rPr lang="cs-CZ" altLang="cs-CZ" sz="2800" dirty="0">
                <a:effectLst/>
              </a:rPr>
              <a:t>je světlem o různých vlnových délkách</a:t>
            </a:r>
            <a:r>
              <a:rPr lang="en-GB" altLang="cs-CZ" sz="2800" dirty="0">
                <a:effectLst/>
              </a:rPr>
              <a:t>.</a:t>
            </a:r>
          </a:p>
          <a:p>
            <a:pPr eaLnBrk="1" hangingPunct="1">
              <a:lnSpc>
                <a:spcPct val="100000"/>
              </a:lnSpc>
            </a:pPr>
            <a:r>
              <a:rPr lang="en-GB" altLang="cs-CZ" sz="2800" b="1" dirty="0">
                <a:effectLst/>
              </a:rPr>
              <a:t>Monochromatic</a:t>
            </a:r>
            <a:r>
              <a:rPr lang="cs-CZ" altLang="cs-CZ" sz="2800" b="1" dirty="0" err="1">
                <a:effectLst/>
              </a:rPr>
              <a:t>ké</a:t>
            </a:r>
            <a:r>
              <a:rPr lang="cs-CZ" altLang="cs-CZ" sz="2800" b="1" dirty="0">
                <a:effectLst/>
              </a:rPr>
              <a:t> světlo </a:t>
            </a:r>
            <a:r>
              <a:rPr lang="cs-CZ" altLang="cs-CZ" sz="2800" dirty="0">
                <a:effectLst/>
              </a:rPr>
              <a:t>je světlem o jediné vlnové délce.</a:t>
            </a:r>
          </a:p>
          <a:p>
            <a:pPr eaLnBrk="1" hangingPunct="1">
              <a:lnSpc>
                <a:spcPct val="100000"/>
              </a:lnSpc>
            </a:pPr>
            <a:endParaRPr lang="cs-CZ" altLang="cs-CZ" sz="2800" dirty="0">
              <a:effectLst/>
            </a:endParaRPr>
          </a:p>
          <a:p>
            <a:pPr eaLnBrk="1" hangingPunct="1">
              <a:lnSpc>
                <a:spcPct val="100000"/>
              </a:lnSpc>
            </a:pPr>
            <a:r>
              <a:rPr lang="cs-CZ" altLang="cs-CZ" sz="2800" dirty="0">
                <a:effectLst/>
              </a:rPr>
              <a:t>Dle svého „fázového“ charakteru může být světlo</a:t>
            </a:r>
            <a:r>
              <a:rPr lang="en-GB" altLang="cs-CZ" sz="2800" dirty="0">
                <a:effectLst/>
              </a:rPr>
              <a:t> </a:t>
            </a:r>
          </a:p>
          <a:p>
            <a:pPr eaLnBrk="1" hangingPunct="1">
              <a:lnSpc>
                <a:spcPct val="100000"/>
              </a:lnSpc>
              <a:buClr>
                <a:schemeClr val="folHlink"/>
              </a:buClr>
              <a:buFont typeface="Wingdings" panose="05000000000000000000" pitchFamily="2" charset="2"/>
              <a:buChar char="§"/>
            </a:pPr>
            <a:r>
              <a:rPr lang="cs-CZ" altLang="cs-CZ" sz="2800" b="1" dirty="0">
                <a:effectLst/>
              </a:rPr>
              <a:t>Koherentní</a:t>
            </a:r>
            <a:r>
              <a:rPr lang="en-GB" altLang="cs-CZ" sz="2800" b="1" dirty="0">
                <a:effectLst/>
              </a:rPr>
              <a:t> </a:t>
            </a:r>
            <a:r>
              <a:rPr lang="cs-CZ" altLang="cs-CZ" sz="2800" b="1" dirty="0">
                <a:effectLst/>
              </a:rPr>
              <a:t>- </a:t>
            </a:r>
            <a:r>
              <a:rPr lang="cs-CZ" altLang="cs-CZ" sz="2800" dirty="0">
                <a:effectLst/>
              </a:rPr>
              <a:t>Koherentní světlo jsou světelné vlny jsoucí vzájemně „ve fázi“, tj. mají stejnou fázi v téže vzdálenosti od zdroje. Světlo emitované laserem je koherentní</a:t>
            </a:r>
            <a:r>
              <a:rPr lang="en-GB" altLang="cs-CZ" sz="2800" dirty="0">
                <a:effectLst/>
              </a:rPr>
              <a:t>.</a:t>
            </a:r>
            <a:r>
              <a:rPr lang="en-GB" altLang="cs-CZ" sz="2800" b="1" dirty="0">
                <a:effectLst/>
              </a:rPr>
              <a:t> </a:t>
            </a:r>
          </a:p>
          <a:p>
            <a:pPr eaLnBrk="1" hangingPunct="1">
              <a:lnSpc>
                <a:spcPct val="100000"/>
              </a:lnSpc>
              <a:buClr>
                <a:schemeClr val="folHlink"/>
              </a:buClr>
              <a:buFont typeface="Wingdings" panose="05000000000000000000" pitchFamily="2" charset="2"/>
              <a:buChar char="§"/>
            </a:pPr>
            <a:r>
              <a:rPr lang="cs-CZ" altLang="cs-CZ" sz="2800" b="1" dirty="0">
                <a:effectLst/>
              </a:rPr>
              <a:t>Nekoherentní - </a:t>
            </a:r>
            <a:r>
              <a:rPr lang="cs-CZ" altLang="cs-CZ" sz="2800" dirty="0">
                <a:effectLst/>
              </a:rPr>
              <a:t>Světelné vlny nejsou vzájemně „ve fázi“. Světlo žárovek nebo Slunce je nekoherentní</a:t>
            </a:r>
            <a:r>
              <a:rPr lang="en-GB" altLang="cs-CZ" sz="2800" dirty="0">
                <a:effectLst/>
              </a:rPr>
              <a:t>.</a:t>
            </a:r>
          </a:p>
        </p:txBody>
      </p:sp>
    </p:spTree>
    <p:extLst>
      <p:ext uri="{BB962C8B-B14F-4D97-AF65-F5344CB8AC3E}">
        <p14:creationId xmlns:p14="http://schemas.microsoft.com/office/powerpoint/2010/main" val="3074743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0325C5A9-5B95-4223-BC8F-D85ABB52BFDF}"/>
              </a:ext>
            </a:extLst>
          </p:cNvPr>
          <p:cNvSpPr>
            <a:spLocks noGrp="1" noChangeArrowheads="1"/>
          </p:cNvSpPr>
          <p:nvPr>
            <p:ph type="title"/>
          </p:nvPr>
        </p:nvSpPr>
        <p:spPr>
          <a:xfrm>
            <a:off x="1981200" y="277813"/>
            <a:ext cx="8229600" cy="944562"/>
          </a:xfrm>
        </p:spPr>
        <p:txBody>
          <a:bodyPr/>
          <a:lstStyle/>
          <a:p>
            <a:pPr eaLnBrk="1" hangingPunct="1">
              <a:defRPr/>
            </a:pPr>
            <a:r>
              <a:rPr lang="cs-CZ" sz="4000" dirty="0">
                <a:solidFill>
                  <a:srgbClr val="0000DC"/>
                </a:solidFill>
                <a:effectLst/>
              </a:rPr>
              <a:t>Odraz a lom světla</a:t>
            </a:r>
            <a:endParaRPr lang="en-GB" dirty="0">
              <a:solidFill>
                <a:srgbClr val="0000DC"/>
              </a:solidFill>
            </a:endParaRPr>
          </a:p>
        </p:txBody>
      </p:sp>
      <p:sp>
        <p:nvSpPr>
          <p:cNvPr id="13315" name="Rectangle 3">
            <a:extLst>
              <a:ext uri="{FF2B5EF4-FFF2-40B4-BE49-F238E27FC236}">
                <a16:creationId xmlns:a16="http://schemas.microsoft.com/office/drawing/2014/main" id="{D24E90FD-2A18-44E5-93AB-52B05A570C5F}"/>
              </a:ext>
            </a:extLst>
          </p:cNvPr>
          <p:cNvSpPr>
            <a:spLocks noGrp="1" noChangeArrowheads="1"/>
          </p:cNvSpPr>
          <p:nvPr>
            <p:ph type="body" idx="1"/>
          </p:nvPr>
        </p:nvSpPr>
        <p:spPr>
          <a:xfrm>
            <a:off x="1319917" y="1219200"/>
            <a:ext cx="9485906" cy="5410200"/>
          </a:xfrm>
        </p:spPr>
        <p:txBody>
          <a:bodyPr/>
          <a:lstStyle/>
          <a:p>
            <a:pPr marL="0" indent="17463" eaLnBrk="1" hangingPunct="1">
              <a:buFont typeface="Wingdings" panose="05000000000000000000" pitchFamily="2" charset="2"/>
              <a:buNone/>
            </a:pPr>
            <a:r>
              <a:rPr lang="cs-CZ" altLang="cs-CZ" sz="2800" b="1" dirty="0">
                <a:effectLst/>
              </a:rPr>
              <a:t>Odraz – zákon odrazu</a:t>
            </a:r>
            <a:r>
              <a:rPr lang="en-GB" altLang="cs-CZ" sz="2800" b="1" dirty="0">
                <a:effectLst/>
              </a:rPr>
              <a:t>:</a:t>
            </a:r>
            <a:r>
              <a:rPr lang="en-GB" altLang="cs-CZ" sz="2800" dirty="0">
                <a:effectLst/>
              </a:rPr>
              <a:t> </a:t>
            </a:r>
            <a:r>
              <a:rPr lang="cs-CZ" altLang="cs-CZ" sz="2800" dirty="0">
                <a:effectLst/>
              </a:rPr>
              <a:t>Úhel odrazu</a:t>
            </a:r>
            <a:r>
              <a:rPr lang="en-GB" altLang="cs-CZ" sz="2800" dirty="0">
                <a:effectLst/>
              </a:rPr>
              <a:t> </a:t>
            </a:r>
            <a:r>
              <a:rPr lang="en-GB" altLang="cs-CZ" sz="2800" dirty="0">
                <a:effectLst/>
                <a:sym typeface="Symbol" panose="05050102010706020507" pitchFamily="18" charset="2"/>
              </a:rPr>
              <a:t></a:t>
            </a:r>
            <a:r>
              <a:rPr lang="en-GB" altLang="cs-CZ" sz="2800" dirty="0">
                <a:effectLst/>
                <a:cs typeface="Arial" panose="020B0604020202020204" pitchFamily="34" charset="0"/>
                <a:sym typeface="Symbol" panose="05050102010706020507" pitchFamily="18" charset="2"/>
              </a:rPr>
              <a:t>’</a:t>
            </a:r>
            <a:r>
              <a:rPr lang="en-GB" altLang="cs-CZ" sz="2800" dirty="0">
                <a:effectLst/>
                <a:sym typeface="Symbol" panose="05050102010706020507" pitchFamily="18" charset="2"/>
              </a:rPr>
              <a:t> </a:t>
            </a:r>
            <a:r>
              <a:rPr lang="cs-CZ" altLang="cs-CZ" sz="2800" dirty="0">
                <a:effectLst/>
                <a:sym typeface="Symbol" panose="05050102010706020507" pitchFamily="18" charset="2"/>
              </a:rPr>
              <a:t>je roven úhlu dopadu. Odražený paprsek se šíří v rovině dopadu</a:t>
            </a:r>
            <a:r>
              <a:rPr lang="en-GB" altLang="cs-CZ" sz="2800" dirty="0">
                <a:effectLst/>
                <a:sym typeface="Symbol" panose="05050102010706020507" pitchFamily="18" charset="2"/>
              </a:rPr>
              <a:t>.</a:t>
            </a:r>
            <a:endParaRPr lang="en-GB" altLang="cs-CZ" sz="2800" dirty="0">
              <a:effectLst/>
            </a:endParaRPr>
          </a:p>
          <a:p>
            <a:pPr marL="0" indent="17463" eaLnBrk="1" hangingPunct="1">
              <a:buFont typeface="Wingdings" panose="05000000000000000000" pitchFamily="2" charset="2"/>
              <a:buNone/>
            </a:pPr>
            <a:r>
              <a:rPr lang="cs-CZ" altLang="cs-CZ" sz="2800" b="1" dirty="0">
                <a:effectLst/>
              </a:rPr>
              <a:t>Lom</a:t>
            </a:r>
            <a:r>
              <a:rPr lang="en-GB" altLang="cs-CZ" sz="2800" b="1" dirty="0">
                <a:effectLst/>
              </a:rPr>
              <a:t>:</a:t>
            </a:r>
            <a:r>
              <a:rPr lang="en-GB" altLang="cs-CZ" sz="2800" dirty="0">
                <a:effectLst/>
              </a:rPr>
              <a:t> </a:t>
            </a:r>
            <a:r>
              <a:rPr lang="cs-CZ" altLang="cs-CZ" sz="2800" dirty="0">
                <a:effectLst/>
              </a:rPr>
              <a:t>Když světlo prochází z jednoho prostředí do druhého, jeho svazek mění směr na rozhraní mezi dvěma prostředími</a:t>
            </a:r>
            <a:r>
              <a:rPr lang="en-GB" altLang="cs-CZ" sz="2800" dirty="0">
                <a:effectLst/>
              </a:rPr>
              <a:t>. </a:t>
            </a:r>
            <a:r>
              <a:rPr lang="cs-CZ" altLang="cs-CZ" sz="2800" dirty="0">
                <a:effectLst/>
              </a:rPr>
              <a:t>Tato vlastnost optického prostředí je popsána </a:t>
            </a:r>
            <a:r>
              <a:rPr lang="cs-CZ" altLang="cs-CZ" sz="2800" b="1" dirty="0">
                <a:effectLst/>
              </a:rPr>
              <a:t>indexem lomu</a:t>
            </a:r>
            <a:endParaRPr lang="en-GB" altLang="cs-CZ" sz="2800" b="1" dirty="0">
              <a:effectLst/>
            </a:endParaRPr>
          </a:p>
          <a:p>
            <a:pPr marL="0" indent="17463" eaLnBrk="1" hangingPunct="1">
              <a:buFont typeface="Wingdings" panose="05000000000000000000" pitchFamily="2" charset="2"/>
              <a:buNone/>
            </a:pPr>
            <a:r>
              <a:rPr lang="en-GB" altLang="cs-CZ" sz="2800" dirty="0">
                <a:effectLst/>
              </a:rPr>
              <a:t>           </a:t>
            </a:r>
            <a:r>
              <a:rPr lang="en-GB" altLang="cs-CZ" sz="2800" i="1" dirty="0">
                <a:effectLst/>
              </a:rPr>
              <a:t>n = c/v</a:t>
            </a:r>
            <a:r>
              <a:rPr lang="en-GB" altLang="cs-CZ" sz="2800" dirty="0">
                <a:effectLst/>
              </a:rPr>
              <a:t> [ </a:t>
            </a:r>
            <a:r>
              <a:rPr lang="cs-CZ" altLang="cs-CZ" sz="2800" dirty="0">
                <a:effectLst/>
              </a:rPr>
              <a:t>bezrozměrová veličina</a:t>
            </a:r>
            <a:r>
              <a:rPr lang="en-GB" altLang="cs-CZ" sz="2800" dirty="0">
                <a:effectLst/>
              </a:rPr>
              <a:t>] </a:t>
            </a:r>
          </a:p>
          <a:p>
            <a:pPr marL="0" indent="17463" eaLnBrk="1" hangingPunct="1">
              <a:buFont typeface="Wingdings" panose="05000000000000000000" pitchFamily="2" charset="2"/>
              <a:buNone/>
            </a:pPr>
            <a:r>
              <a:rPr lang="en-GB" altLang="cs-CZ" sz="2800" i="1" dirty="0">
                <a:effectLst/>
              </a:rPr>
              <a:t>n</a:t>
            </a:r>
            <a:r>
              <a:rPr lang="en-GB" altLang="cs-CZ" sz="2800" dirty="0">
                <a:effectLst/>
              </a:rPr>
              <a:t> – index </a:t>
            </a:r>
            <a:r>
              <a:rPr lang="cs-CZ" altLang="cs-CZ" sz="2800" dirty="0">
                <a:effectLst/>
              </a:rPr>
              <a:t>lomu prostředí</a:t>
            </a:r>
            <a:br>
              <a:rPr lang="en-GB" altLang="cs-CZ" sz="2800" dirty="0">
                <a:effectLst/>
              </a:rPr>
            </a:br>
            <a:r>
              <a:rPr lang="en-GB" altLang="cs-CZ" sz="2800" i="1" dirty="0">
                <a:effectLst/>
              </a:rPr>
              <a:t>c</a:t>
            </a:r>
            <a:r>
              <a:rPr lang="en-GB" altLang="cs-CZ" sz="2800" dirty="0">
                <a:effectLst/>
              </a:rPr>
              <a:t> – </a:t>
            </a:r>
            <a:r>
              <a:rPr lang="cs-CZ" altLang="cs-CZ" sz="2800" dirty="0">
                <a:effectLst/>
              </a:rPr>
              <a:t>rychlost světla ve vakuu</a:t>
            </a:r>
            <a:br>
              <a:rPr lang="en-GB" altLang="cs-CZ" sz="2800" dirty="0">
                <a:effectLst/>
              </a:rPr>
            </a:br>
            <a:r>
              <a:rPr lang="en-GB" altLang="cs-CZ" sz="2800" i="1" dirty="0">
                <a:effectLst/>
              </a:rPr>
              <a:t>v</a:t>
            </a:r>
            <a:r>
              <a:rPr lang="en-GB" altLang="cs-CZ" sz="2800" dirty="0">
                <a:effectLst/>
              </a:rPr>
              <a:t> – </a:t>
            </a:r>
            <a:r>
              <a:rPr lang="cs-CZ" altLang="cs-CZ" sz="2800" dirty="0">
                <a:effectLst/>
              </a:rPr>
              <a:t>rychlost světla v prostředí</a:t>
            </a:r>
            <a:br>
              <a:rPr lang="en-GB" altLang="cs-CZ" sz="2800" dirty="0">
                <a:effectLst/>
              </a:rPr>
            </a:br>
            <a:r>
              <a:rPr lang="en-GB" altLang="cs-CZ" sz="2800" dirty="0">
                <a:effectLst/>
              </a:rPr>
              <a:t>    </a:t>
            </a:r>
            <a:r>
              <a:rPr lang="cs-CZ" altLang="cs-CZ" sz="2800" dirty="0">
                <a:effectLst/>
              </a:rPr>
              <a:t>index lomu vakua je </a:t>
            </a:r>
            <a:r>
              <a:rPr lang="en-GB" altLang="cs-CZ" sz="2800" dirty="0">
                <a:effectLst/>
              </a:rPr>
              <a:t>1</a:t>
            </a:r>
          </a:p>
        </p:txBody>
      </p:sp>
    </p:spTree>
    <p:extLst>
      <p:ext uri="{BB962C8B-B14F-4D97-AF65-F5344CB8AC3E}">
        <p14:creationId xmlns:p14="http://schemas.microsoft.com/office/powerpoint/2010/main" val="112856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CB480B2C-7F1F-44D1-BC54-DB54D048374C}"/>
              </a:ext>
            </a:extLst>
          </p:cNvPr>
          <p:cNvSpPr>
            <a:spLocks noGrp="1" noChangeArrowheads="1"/>
          </p:cNvSpPr>
          <p:nvPr>
            <p:ph type="title"/>
          </p:nvPr>
        </p:nvSpPr>
        <p:spPr>
          <a:xfrm>
            <a:off x="1936653" y="799535"/>
            <a:ext cx="8495457" cy="5427662"/>
          </a:xfrm>
        </p:spPr>
        <p:txBody>
          <a:bodyPr/>
          <a:lstStyle/>
          <a:p>
            <a:pPr algn="l" eaLnBrk="1" hangingPunct="1">
              <a:lnSpc>
                <a:spcPct val="100000"/>
              </a:lnSpc>
              <a:defRPr/>
            </a:pPr>
            <a:r>
              <a:rPr lang="en-GB" sz="4000" dirty="0"/>
              <a:t>  </a:t>
            </a:r>
            <a:r>
              <a:rPr lang="en-GB" sz="2800" b="1" dirty="0">
                <a:solidFill>
                  <a:schemeClr val="tx1"/>
                </a:solidFill>
                <a:effectLst/>
              </a:rPr>
              <a:t>Snell</a:t>
            </a:r>
            <a:r>
              <a:rPr lang="cs-CZ" sz="2800" b="1" dirty="0" err="1">
                <a:solidFill>
                  <a:schemeClr val="tx1"/>
                </a:solidFill>
                <a:effectLst/>
              </a:rPr>
              <a:t>ův</a:t>
            </a:r>
            <a:r>
              <a:rPr lang="cs-CZ" sz="2800" b="1" dirty="0">
                <a:solidFill>
                  <a:schemeClr val="tx1"/>
                </a:solidFill>
                <a:effectLst/>
              </a:rPr>
              <a:t> zákon</a:t>
            </a:r>
            <a:r>
              <a:rPr lang="en-GB" sz="2800" b="1" dirty="0">
                <a:solidFill>
                  <a:schemeClr val="tx1"/>
                </a:solidFill>
                <a:effectLst/>
              </a:rPr>
              <a:t> (</a:t>
            </a:r>
            <a:r>
              <a:rPr lang="cs-CZ" sz="2800" b="1" dirty="0">
                <a:solidFill>
                  <a:schemeClr val="tx1"/>
                </a:solidFill>
                <a:effectLst/>
              </a:rPr>
              <a:t>zákon lomu</a:t>
            </a:r>
            <a:r>
              <a:rPr lang="en-GB" sz="2800" b="1" dirty="0">
                <a:solidFill>
                  <a:schemeClr val="tx1"/>
                </a:solidFill>
                <a:effectLst/>
              </a:rPr>
              <a:t>)</a:t>
            </a:r>
            <a:br>
              <a:rPr lang="en-GB" sz="2800" b="1" dirty="0">
                <a:solidFill>
                  <a:schemeClr val="tx1"/>
                </a:solidFill>
                <a:effectLst/>
              </a:rPr>
            </a:br>
            <a:br>
              <a:rPr lang="en-GB" sz="2800" dirty="0">
                <a:solidFill>
                  <a:schemeClr val="tx1"/>
                </a:solidFill>
                <a:effectLst/>
              </a:rPr>
            </a:br>
            <a:br>
              <a:rPr lang="en-GB" sz="2800" dirty="0">
                <a:solidFill>
                  <a:schemeClr val="tx1"/>
                </a:solidFill>
                <a:effectLst/>
              </a:rPr>
            </a:br>
            <a:br>
              <a:rPr lang="en-GB" sz="2800" dirty="0">
                <a:solidFill>
                  <a:schemeClr val="tx1"/>
                </a:solidFill>
                <a:effectLst/>
              </a:rPr>
            </a:br>
            <a:br>
              <a:rPr lang="cs-CZ" sz="2800" dirty="0">
                <a:solidFill>
                  <a:schemeClr val="tx1"/>
                </a:solidFill>
                <a:effectLst/>
              </a:rPr>
            </a:br>
            <a:r>
              <a:rPr lang="el-GR" sz="2400" b="0" dirty="0">
                <a:solidFill>
                  <a:schemeClr val="tx1"/>
                </a:solidFill>
                <a:effectLst/>
                <a:cs typeface="Arial" charset="0"/>
              </a:rPr>
              <a:t>α</a:t>
            </a:r>
            <a:r>
              <a:rPr lang="en-GB" sz="2400" b="0" dirty="0">
                <a:solidFill>
                  <a:schemeClr val="tx1"/>
                </a:solidFill>
                <a:effectLst/>
                <a:cs typeface="Arial" charset="0"/>
              </a:rPr>
              <a:t> – </a:t>
            </a:r>
            <a:r>
              <a:rPr lang="cs-CZ" sz="2400" b="0" dirty="0">
                <a:solidFill>
                  <a:schemeClr val="tx1"/>
                </a:solidFill>
                <a:effectLst/>
                <a:cs typeface="Arial" charset="0"/>
              </a:rPr>
              <a:t>úhel dopadu</a:t>
            </a:r>
            <a:r>
              <a:rPr lang="en-GB" sz="2400" b="0" dirty="0">
                <a:solidFill>
                  <a:schemeClr val="tx1"/>
                </a:solidFill>
                <a:effectLst/>
                <a:cs typeface="Arial" charset="0"/>
              </a:rPr>
              <a:t> (</a:t>
            </a:r>
            <a:r>
              <a:rPr lang="cs-CZ" sz="2400" b="0" dirty="0">
                <a:solidFill>
                  <a:schemeClr val="tx1"/>
                </a:solidFill>
                <a:effectLst/>
                <a:cs typeface="Arial" charset="0"/>
              </a:rPr>
              <a:t>v prostředí </a:t>
            </a:r>
            <a:r>
              <a:rPr lang="en-GB" sz="2400" b="0" dirty="0">
                <a:solidFill>
                  <a:schemeClr val="tx1"/>
                </a:solidFill>
                <a:effectLst/>
                <a:cs typeface="Arial" charset="0"/>
              </a:rPr>
              <a:t>1)</a:t>
            </a:r>
            <a:br>
              <a:rPr lang="en-GB" sz="2400" b="0" dirty="0">
                <a:solidFill>
                  <a:schemeClr val="tx1"/>
                </a:solidFill>
                <a:effectLst/>
                <a:cs typeface="Arial" charset="0"/>
              </a:rPr>
            </a:br>
            <a:r>
              <a:rPr lang="el-GR" sz="2400" b="0" dirty="0">
                <a:solidFill>
                  <a:schemeClr val="tx1"/>
                </a:solidFill>
                <a:effectLst/>
                <a:cs typeface="Arial" charset="0"/>
              </a:rPr>
              <a:t>β</a:t>
            </a:r>
            <a:r>
              <a:rPr lang="en-GB" sz="2400" b="0" dirty="0">
                <a:solidFill>
                  <a:schemeClr val="tx1"/>
                </a:solidFill>
                <a:effectLst/>
                <a:cs typeface="Arial" charset="0"/>
              </a:rPr>
              <a:t> – </a:t>
            </a:r>
            <a:r>
              <a:rPr lang="cs-CZ" sz="2400" b="0" dirty="0">
                <a:solidFill>
                  <a:schemeClr val="tx1"/>
                </a:solidFill>
                <a:effectLst/>
                <a:cs typeface="Arial" charset="0"/>
              </a:rPr>
              <a:t>úhel lomu </a:t>
            </a:r>
            <a:r>
              <a:rPr lang="en-GB" sz="2400" b="0" dirty="0">
                <a:solidFill>
                  <a:schemeClr val="tx1"/>
                </a:solidFill>
                <a:effectLst/>
                <a:cs typeface="Arial" charset="0"/>
              </a:rPr>
              <a:t>(</a:t>
            </a:r>
            <a:r>
              <a:rPr lang="cs-CZ" sz="2400" b="0" dirty="0">
                <a:solidFill>
                  <a:schemeClr val="tx1"/>
                </a:solidFill>
                <a:effectLst/>
                <a:cs typeface="Arial" charset="0"/>
              </a:rPr>
              <a:t>v prostředí 2</a:t>
            </a:r>
            <a:r>
              <a:rPr lang="en-GB" sz="2400" b="0" dirty="0">
                <a:solidFill>
                  <a:schemeClr val="tx1"/>
                </a:solidFill>
                <a:effectLst/>
                <a:cs typeface="Arial" charset="0"/>
              </a:rPr>
              <a:t>)</a:t>
            </a:r>
            <a:br>
              <a:rPr lang="en-GB" sz="2400" b="0" dirty="0">
                <a:solidFill>
                  <a:schemeClr val="tx1"/>
                </a:solidFill>
                <a:effectLst/>
                <a:cs typeface="Arial" charset="0"/>
              </a:rPr>
            </a:br>
            <a:r>
              <a:rPr lang="en-GB" sz="2400" b="0" dirty="0">
                <a:solidFill>
                  <a:schemeClr val="tx1"/>
                </a:solidFill>
                <a:effectLst/>
                <a:cs typeface="Arial" charset="0"/>
              </a:rPr>
              <a:t>(</a:t>
            </a:r>
            <a:r>
              <a:rPr lang="cs-CZ" sz="2400" b="0" dirty="0">
                <a:solidFill>
                  <a:schemeClr val="tx1"/>
                </a:solidFill>
                <a:effectLst/>
                <a:cs typeface="Arial" charset="0"/>
              </a:rPr>
              <a:t>úhly měříme od kolmice!</a:t>
            </a:r>
            <a:r>
              <a:rPr lang="en-GB" sz="2400" b="0" dirty="0">
                <a:solidFill>
                  <a:schemeClr val="tx1"/>
                </a:solidFill>
                <a:effectLst/>
                <a:cs typeface="Arial" charset="0"/>
              </a:rPr>
              <a:t>)</a:t>
            </a:r>
            <a:br>
              <a:rPr lang="en-GB" sz="2400" b="0" dirty="0">
                <a:solidFill>
                  <a:schemeClr val="tx1"/>
                </a:solidFill>
                <a:effectLst/>
                <a:cs typeface="Arial" charset="0"/>
              </a:rPr>
            </a:br>
            <a:r>
              <a:rPr lang="en-GB" sz="2400" b="0" i="1" dirty="0">
                <a:solidFill>
                  <a:schemeClr val="tx1"/>
                </a:solidFill>
                <a:effectLst/>
              </a:rPr>
              <a:t>n</a:t>
            </a:r>
            <a:r>
              <a:rPr lang="en-GB" sz="2400" b="0" i="1" baseline="-25000" dirty="0">
                <a:solidFill>
                  <a:schemeClr val="tx1"/>
                </a:solidFill>
                <a:effectLst/>
              </a:rPr>
              <a:t>1</a:t>
            </a:r>
            <a:r>
              <a:rPr lang="en-GB" sz="2400" b="0" dirty="0">
                <a:solidFill>
                  <a:schemeClr val="tx1"/>
                </a:solidFill>
                <a:effectLst/>
              </a:rPr>
              <a:t>, </a:t>
            </a:r>
            <a:r>
              <a:rPr lang="en-GB" sz="2400" b="0" i="1" dirty="0">
                <a:solidFill>
                  <a:schemeClr val="tx1"/>
                </a:solidFill>
                <a:effectLst/>
              </a:rPr>
              <a:t>n</a:t>
            </a:r>
            <a:r>
              <a:rPr lang="en-GB" sz="2400" b="0" i="1" baseline="-25000" dirty="0">
                <a:solidFill>
                  <a:schemeClr val="tx1"/>
                </a:solidFill>
                <a:effectLst/>
              </a:rPr>
              <a:t>2</a:t>
            </a:r>
            <a:r>
              <a:rPr lang="en-GB" sz="2400" b="0" dirty="0">
                <a:solidFill>
                  <a:schemeClr val="tx1"/>
                </a:solidFill>
                <a:effectLst/>
              </a:rPr>
              <a:t> – </a:t>
            </a:r>
            <a:r>
              <a:rPr lang="cs-CZ" sz="2400" b="0" dirty="0">
                <a:solidFill>
                  <a:schemeClr val="tx1"/>
                </a:solidFill>
                <a:effectLst/>
              </a:rPr>
              <a:t>indexy lomu</a:t>
            </a:r>
            <a:br>
              <a:rPr lang="en-GB" sz="2400" b="0" dirty="0">
                <a:solidFill>
                  <a:schemeClr val="tx1"/>
                </a:solidFill>
                <a:effectLst/>
              </a:rPr>
            </a:br>
            <a:r>
              <a:rPr lang="en-GB" sz="2400" b="0" i="1" dirty="0">
                <a:solidFill>
                  <a:schemeClr val="tx1"/>
                </a:solidFill>
                <a:effectLst/>
              </a:rPr>
              <a:t>v</a:t>
            </a:r>
            <a:r>
              <a:rPr lang="en-GB" sz="2400" b="0" i="1" baseline="-25000" dirty="0">
                <a:solidFill>
                  <a:schemeClr val="tx1"/>
                </a:solidFill>
                <a:effectLst/>
              </a:rPr>
              <a:t>1</a:t>
            </a:r>
            <a:r>
              <a:rPr lang="en-GB" sz="2400" b="0" dirty="0">
                <a:solidFill>
                  <a:schemeClr val="tx1"/>
                </a:solidFill>
                <a:effectLst/>
              </a:rPr>
              <a:t>, </a:t>
            </a:r>
            <a:r>
              <a:rPr lang="en-GB" sz="2400" b="0" i="1" dirty="0">
                <a:solidFill>
                  <a:schemeClr val="tx1"/>
                </a:solidFill>
                <a:effectLst/>
              </a:rPr>
              <a:t>v</a:t>
            </a:r>
            <a:r>
              <a:rPr lang="en-GB" sz="2400" b="0" i="1" baseline="-25000" dirty="0">
                <a:solidFill>
                  <a:schemeClr val="tx1"/>
                </a:solidFill>
                <a:effectLst/>
              </a:rPr>
              <a:t>2</a:t>
            </a:r>
            <a:r>
              <a:rPr lang="en-GB" sz="2400" b="0" dirty="0">
                <a:solidFill>
                  <a:schemeClr val="tx1"/>
                </a:solidFill>
                <a:effectLst/>
              </a:rPr>
              <a:t>, – </a:t>
            </a:r>
            <a:r>
              <a:rPr lang="cs-CZ" sz="2400" b="0" dirty="0">
                <a:solidFill>
                  <a:schemeClr val="tx1"/>
                </a:solidFill>
                <a:effectLst/>
              </a:rPr>
              <a:t>rychlosti světla v daných prostředích</a:t>
            </a:r>
            <a:br>
              <a:rPr lang="en-GB" sz="2400" b="0" dirty="0">
                <a:solidFill>
                  <a:schemeClr val="tx1"/>
                </a:solidFill>
                <a:effectLst/>
              </a:rPr>
            </a:br>
            <a:r>
              <a:rPr lang="en-GB" sz="2400" b="0" i="1" dirty="0">
                <a:solidFill>
                  <a:schemeClr val="tx1"/>
                </a:solidFill>
                <a:effectLst/>
              </a:rPr>
              <a:t>n</a:t>
            </a:r>
            <a:r>
              <a:rPr lang="en-GB" sz="2400" b="0" dirty="0">
                <a:solidFill>
                  <a:schemeClr val="tx1"/>
                </a:solidFill>
                <a:effectLst/>
              </a:rPr>
              <a:t> </a:t>
            </a:r>
            <a:r>
              <a:rPr lang="cs-CZ" sz="2400" b="0" dirty="0">
                <a:solidFill>
                  <a:schemeClr val="tx1"/>
                </a:solidFill>
                <a:effectLst/>
              </a:rPr>
              <a:t>je velký</a:t>
            </a:r>
            <a:r>
              <a:rPr lang="en-GB" sz="2400" b="0" dirty="0">
                <a:solidFill>
                  <a:schemeClr val="tx1"/>
                </a:solidFill>
                <a:effectLst/>
              </a:rPr>
              <a:t>: </a:t>
            </a:r>
            <a:r>
              <a:rPr lang="cs-CZ" sz="2400" b="0" dirty="0">
                <a:solidFill>
                  <a:schemeClr val="tx1"/>
                </a:solidFill>
                <a:effectLst/>
              </a:rPr>
              <a:t>velká optická hustota)</a:t>
            </a:r>
            <a:br>
              <a:rPr lang="en-GB" sz="2400" b="0" dirty="0">
                <a:solidFill>
                  <a:schemeClr val="tx1"/>
                </a:solidFill>
                <a:effectLst/>
              </a:rPr>
            </a:br>
            <a:r>
              <a:rPr lang="en-GB" sz="2400" b="0" i="1" dirty="0">
                <a:solidFill>
                  <a:schemeClr val="tx1"/>
                </a:solidFill>
                <a:effectLst/>
              </a:rPr>
              <a:t>n</a:t>
            </a:r>
            <a:r>
              <a:rPr lang="en-GB" sz="2400" b="0" dirty="0">
                <a:solidFill>
                  <a:schemeClr val="tx1"/>
                </a:solidFill>
                <a:effectLst/>
              </a:rPr>
              <a:t> </a:t>
            </a:r>
            <a:r>
              <a:rPr lang="cs-CZ" sz="2400" b="0" dirty="0">
                <a:solidFill>
                  <a:schemeClr val="tx1"/>
                </a:solidFill>
                <a:effectLst/>
              </a:rPr>
              <a:t>je malý</a:t>
            </a:r>
            <a:r>
              <a:rPr lang="en-GB" sz="2400" b="0" dirty="0">
                <a:solidFill>
                  <a:schemeClr val="tx1"/>
                </a:solidFill>
                <a:effectLst/>
              </a:rPr>
              <a:t>: </a:t>
            </a:r>
            <a:r>
              <a:rPr lang="cs-CZ" sz="2400" b="0" dirty="0">
                <a:solidFill>
                  <a:schemeClr val="tx1"/>
                </a:solidFill>
                <a:effectLst/>
              </a:rPr>
              <a:t>malá optická hustota</a:t>
            </a:r>
            <a:br>
              <a:rPr lang="en-GB" sz="2400" b="0" dirty="0">
                <a:solidFill>
                  <a:schemeClr val="tx1"/>
                </a:solidFill>
                <a:effectLst/>
              </a:rPr>
            </a:br>
            <a:r>
              <a:rPr lang="en-GB" sz="2400" b="0" i="1" dirty="0">
                <a:solidFill>
                  <a:schemeClr val="tx1"/>
                </a:solidFill>
                <a:effectLst/>
              </a:rPr>
              <a:t>n</a:t>
            </a:r>
            <a:r>
              <a:rPr lang="en-GB" sz="2400" b="0" i="1" baseline="-25000" dirty="0">
                <a:solidFill>
                  <a:schemeClr val="tx1"/>
                </a:solidFill>
                <a:effectLst/>
              </a:rPr>
              <a:t>1</a:t>
            </a:r>
            <a:r>
              <a:rPr lang="en-GB" sz="2400" b="0" i="1" dirty="0">
                <a:solidFill>
                  <a:schemeClr val="tx1"/>
                </a:solidFill>
                <a:effectLst/>
              </a:rPr>
              <a:t> </a:t>
            </a:r>
            <a:r>
              <a:rPr lang="en-US" sz="2400" b="0" i="1" dirty="0">
                <a:solidFill>
                  <a:schemeClr val="tx1"/>
                </a:solidFill>
                <a:effectLst/>
                <a:cs typeface="Arial" charset="0"/>
              </a:rPr>
              <a:t>&gt;</a:t>
            </a:r>
            <a:r>
              <a:rPr lang="en-GB" sz="2400" b="0" i="1" dirty="0">
                <a:solidFill>
                  <a:schemeClr val="tx1"/>
                </a:solidFill>
                <a:effectLst/>
                <a:cs typeface="Arial" charset="0"/>
              </a:rPr>
              <a:t> n</a:t>
            </a:r>
            <a:r>
              <a:rPr lang="en-GB" sz="2400" b="0" i="1" baseline="-25000" dirty="0">
                <a:solidFill>
                  <a:schemeClr val="tx1"/>
                </a:solidFill>
                <a:effectLst/>
                <a:cs typeface="Arial" charset="0"/>
              </a:rPr>
              <a:t>2</a:t>
            </a:r>
            <a:r>
              <a:rPr lang="en-GB" sz="2400" b="0" i="1" dirty="0">
                <a:solidFill>
                  <a:schemeClr val="tx1"/>
                </a:solidFill>
                <a:effectLst/>
                <a:cs typeface="Arial" charset="0"/>
              </a:rPr>
              <a:t> </a:t>
            </a:r>
            <a:r>
              <a:rPr lang="en-GB" sz="2400" b="0" dirty="0">
                <a:solidFill>
                  <a:schemeClr val="tx1"/>
                </a:solidFill>
                <a:effectLst/>
                <a:cs typeface="Arial" charset="0"/>
              </a:rPr>
              <a:t>– </a:t>
            </a:r>
            <a:r>
              <a:rPr lang="cs-CZ" sz="2400" b="0" dirty="0">
                <a:solidFill>
                  <a:schemeClr val="tx1"/>
                </a:solidFill>
                <a:effectLst/>
                <a:cs typeface="Arial" charset="0"/>
              </a:rPr>
              <a:t>dochází k lomu od kolmice</a:t>
            </a:r>
            <a:br>
              <a:rPr lang="en-GB" sz="2400" b="0" dirty="0">
                <a:solidFill>
                  <a:schemeClr val="tx1"/>
                </a:solidFill>
                <a:effectLst/>
                <a:cs typeface="Arial" charset="0"/>
              </a:rPr>
            </a:br>
            <a:r>
              <a:rPr lang="en-GB" sz="2400" b="0" i="1" dirty="0">
                <a:solidFill>
                  <a:schemeClr val="tx1"/>
                </a:solidFill>
                <a:effectLst/>
                <a:cs typeface="Arial" charset="0"/>
              </a:rPr>
              <a:t>n</a:t>
            </a:r>
            <a:r>
              <a:rPr lang="en-GB" sz="2400" b="0" i="1" baseline="-25000" dirty="0">
                <a:solidFill>
                  <a:schemeClr val="tx1"/>
                </a:solidFill>
                <a:effectLst/>
                <a:cs typeface="Arial" charset="0"/>
              </a:rPr>
              <a:t>1</a:t>
            </a:r>
            <a:r>
              <a:rPr lang="en-GB" sz="2400" b="0" i="1" dirty="0">
                <a:solidFill>
                  <a:schemeClr val="tx1"/>
                </a:solidFill>
                <a:effectLst/>
                <a:cs typeface="Arial" charset="0"/>
              </a:rPr>
              <a:t> </a:t>
            </a:r>
            <a:r>
              <a:rPr lang="en-US" sz="2400" b="0" i="1" dirty="0">
                <a:solidFill>
                  <a:schemeClr val="tx1"/>
                </a:solidFill>
                <a:effectLst/>
                <a:cs typeface="Arial" charset="0"/>
              </a:rPr>
              <a:t>&lt;</a:t>
            </a:r>
            <a:r>
              <a:rPr lang="en-GB" sz="2400" b="0" i="1" dirty="0">
                <a:solidFill>
                  <a:schemeClr val="tx1"/>
                </a:solidFill>
                <a:effectLst/>
                <a:cs typeface="Arial" charset="0"/>
              </a:rPr>
              <a:t> n</a:t>
            </a:r>
            <a:r>
              <a:rPr lang="en-GB" sz="2400" b="0" i="1" baseline="-25000" dirty="0">
                <a:solidFill>
                  <a:schemeClr val="tx1"/>
                </a:solidFill>
                <a:effectLst/>
                <a:cs typeface="Arial" charset="0"/>
              </a:rPr>
              <a:t>2</a:t>
            </a:r>
            <a:r>
              <a:rPr lang="en-GB" sz="2400" b="0" i="1" dirty="0">
                <a:solidFill>
                  <a:schemeClr val="tx1"/>
                </a:solidFill>
                <a:effectLst/>
                <a:cs typeface="Arial" charset="0"/>
              </a:rPr>
              <a:t> </a:t>
            </a:r>
            <a:r>
              <a:rPr lang="en-GB" sz="2400" b="0" dirty="0">
                <a:solidFill>
                  <a:schemeClr val="tx1"/>
                </a:solidFill>
                <a:effectLst/>
                <a:cs typeface="Arial" charset="0"/>
              </a:rPr>
              <a:t>– </a:t>
            </a:r>
            <a:r>
              <a:rPr lang="cs-CZ" sz="2400" b="0" dirty="0">
                <a:solidFill>
                  <a:schemeClr val="tx1"/>
                </a:solidFill>
                <a:effectLst/>
                <a:cs typeface="Arial" charset="0"/>
              </a:rPr>
              <a:t>dochází k lomu ke kolmici</a:t>
            </a:r>
            <a:endParaRPr lang="el-GR" sz="2400" b="0" dirty="0">
              <a:solidFill>
                <a:schemeClr val="tx1"/>
              </a:solidFill>
              <a:effectLst/>
              <a:cs typeface="Arial" charset="0"/>
            </a:endParaRPr>
          </a:p>
        </p:txBody>
      </p:sp>
      <p:sp>
        <p:nvSpPr>
          <p:cNvPr id="400387" name="Rectangle 3">
            <a:extLst>
              <a:ext uri="{FF2B5EF4-FFF2-40B4-BE49-F238E27FC236}">
                <a16:creationId xmlns:a16="http://schemas.microsoft.com/office/drawing/2014/main" id="{6CC63CD3-DBE2-4554-86FA-0F261D15A2C6}"/>
              </a:ext>
            </a:extLst>
          </p:cNvPr>
          <p:cNvSpPr>
            <a:spLocks noChangeArrowheads="1"/>
          </p:cNvSpPr>
          <p:nvPr/>
        </p:nvSpPr>
        <p:spPr bwMode="auto">
          <a:xfrm>
            <a:off x="1520024" y="-46479"/>
            <a:ext cx="8229600" cy="944562"/>
          </a:xfrm>
          <a:prstGeom prst="rect">
            <a:avLst/>
          </a:prstGeom>
          <a:noFill/>
          <a:ln w="9525">
            <a:noFill/>
            <a:miter lim="800000"/>
            <a:headEnd/>
            <a:tailEnd/>
          </a:ln>
          <a:effectLst/>
        </p:spPr>
        <p:txBody>
          <a:bodyPr anchor="ctr"/>
          <a:lstStyle/>
          <a:p>
            <a:pPr algn="ctr" eaLnBrk="1" hangingPunct="1">
              <a:defRPr/>
            </a:pPr>
            <a:r>
              <a:rPr lang="cs-CZ" sz="4000" b="1" dirty="0">
                <a:solidFill>
                  <a:srgbClr val="0000DC"/>
                </a:solidFill>
                <a:latin typeface="Arial" charset="0"/>
              </a:rPr>
              <a:t>Odraz a lom světla</a:t>
            </a:r>
            <a:endParaRPr lang="en-GB" sz="4400" b="1" dirty="0">
              <a:solidFill>
                <a:srgbClr val="0000DC"/>
              </a:solidFill>
              <a:effectLst>
                <a:outerShdw blurRad="38100" dist="38100" dir="2700000" algn="tl">
                  <a:srgbClr val="000000"/>
                </a:outerShdw>
              </a:effectLst>
              <a:latin typeface="Arial" charset="0"/>
            </a:endParaRPr>
          </a:p>
        </p:txBody>
      </p:sp>
      <p:graphicFrame>
        <p:nvGraphicFramePr>
          <p:cNvPr id="15364" name="Object 4">
            <a:extLst>
              <a:ext uri="{FF2B5EF4-FFF2-40B4-BE49-F238E27FC236}">
                <a16:creationId xmlns:a16="http://schemas.microsoft.com/office/drawing/2014/main" id="{501EE06F-707D-41F5-9D99-B4DE3EBD57C9}"/>
              </a:ext>
            </a:extLst>
          </p:cNvPr>
          <p:cNvGraphicFramePr>
            <a:graphicFrameLocks noGrp="1" noChangeAspect="1"/>
          </p:cNvGraphicFramePr>
          <p:nvPr>
            <p:ph idx="1"/>
            <p:extLst>
              <p:ext uri="{D42A27DB-BD31-4B8C-83A1-F6EECF244321}">
                <p14:modId xmlns:p14="http://schemas.microsoft.com/office/powerpoint/2010/main" val="737843656"/>
              </p:ext>
            </p:extLst>
          </p:nvPr>
        </p:nvGraphicFramePr>
        <p:xfrm>
          <a:off x="7160800" y="1744097"/>
          <a:ext cx="2268537" cy="1011237"/>
        </p:xfrm>
        <a:graphic>
          <a:graphicData uri="http://schemas.openxmlformats.org/presentationml/2006/ole">
            <mc:AlternateContent xmlns:mc="http://schemas.openxmlformats.org/markup-compatibility/2006">
              <mc:Choice xmlns:v="urn:schemas-microsoft-com:vml" Requires="v">
                <p:oleObj name="Rastrový obrázek" r:id="rId3" imgW="2276793" imgH="980952" progId="Paint.Picture">
                  <p:embed/>
                </p:oleObj>
              </mc:Choice>
              <mc:Fallback>
                <p:oleObj name="Rastrový obrázek" r:id="rId3" imgW="2276793" imgH="980952" progId="Paint.Picture">
                  <p:embed/>
                  <p:pic>
                    <p:nvPicPr>
                      <p:cNvPr id="15364" name="Object 4">
                        <a:extLst>
                          <a:ext uri="{FF2B5EF4-FFF2-40B4-BE49-F238E27FC236}">
                            <a16:creationId xmlns:a16="http://schemas.microsoft.com/office/drawing/2014/main" id="{501EE06F-707D-41F5-9D99-B4DE3EBD5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0800" y="1744097"/>
                        <a:ext cx="2268537"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15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93E8C5E-C165-4F82-A2B6-81522EAA9242}"/>
              </a:ext>
            </a:extLst>
          </p:cNvPr>
          <p:cNvSpPr>
            <a:spLocks noGrp="1" noChangeArrowheads="1"/>
          </p:cNvSpPr>
          <p:nvPr>
            <p:ph type="title"/>
          </p:nvPr>
        </p:nvSpPr>
        <p:spPr/>
        <p:txBody>
          <a:bodyPr/>
          <a:lstStyle/>
          <a:p>
            <a:pPr eaLnBrk="1" hangingPunct="1"/>
            <a:r>
              <a:rPr lang="cs-CZ" altLang="cs-CZ" sz="4000" dirty="0">
                <a:solidFill>
                  <a:srgbClr val="0000DC"/>
                </a:solidFill>
                <a:effectLst/>
              </a:rPr>
              <a:t>Obecné principy optického zobrazení</a:t>
            </a:r>
            <a:endParaRPr lang="en-GB" altLang="cs-CZ" sz="4000" dirty="0">
              <a:solidFill>
                <a:srgbClr val="0000DC"/>
              </a:solidFill>
              <a:effectLst/>
            </a:endParaRPr>
          </a:p>
        </p:txBody>
      </p:sp>
      <p:sp>
        <p:nvSpPr>
          <p:cNvPr id="19459" name="Rectangle 3">
            <a:extLst>
              <a:ext uri="{FF2B5EF4-FFF2-40B4-BE49-F238E27FC236}">
                <a16:creationId xmlns:a16="http://schemas.microsoft.com/office/drawing/2014/main" id="{3326573B-E9AB-45DD-ADB4-F0D94CDC42C6}"/>
              </a:ext>
            </a:extLst>
          </p:cNvPr>
          <p:cNvSpPr>
            <a:spLocks noGrp="1" noChangeArrowheads="1"/>
          </p:cNvSpPr>
          <p:nvPr>
            <p:ph type="body" idx="1"/>
          </p:nvPr>
        </p:nvSpPr>
        <p:spPr>
          <a:xfrm>
            <a:off x="1703389" y="1628776"/>
            <a:ext cx="8935456" cy="5076825"/>
          </a:xfrm>
        </p:spPr>
        <p:txBody>
          <a:bodyPr/>
          <a:lstStyle/>
          <a:p>
            <a:pPr marL="0" indent="17463" eaLnBrk="1" hangingPunct="1">
              <a:buFont typeface="Wingdings" panose="05000000000000000000" pitchFamily="2" charset="2"/>
              <a:buNone/>
            </a:pPr>
            <a:r>
              <a:rPr lang="cs-CZ" altLang="cs-CZ" sz="2000" b="1" dirty="0">
                <a:effectLst/>
              </a:rPr>
              <a:t>Skutečný obraz</a:t>
            </a:r>
            <a:r>
              <a:rPr lang="en-GB" altLang="cs-CZ" sz="2000" dirty="0">
                <a:effectLst/>
              </a:rPr>
              <a:t> (</a:t>
            </a:r>
            <a:r>
              <a:rPr lang="cs-CZ" altLang="cs-CZ" sz="2000" dirty="0">
                <a:effectLst/>
              </a:rPr>
              <a:t>lze promítnout</a:t>
            </a:r>
            <a:r>
              <a:rPr lang="en-GB" altLang="cs-CZ" sz="2000" dirty="0">
                <a:effectLst/>
              </a:rPr>
              <a:t>): </a:t>
            </a:r>
            <a:r>
              <a:rPr lang="cs-CZ" altLang="cs-CZ" sz="2000" dirty="0">
                <a:effectLst/>
              </a:rPr>
              <a:t>sbíhavost paprsků</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Neskutečný obraz</a:t>
            </a:r>
            <a:r>
              <a:rPr lang="en-GB" altLang="cs-CZ" sz="2000" dirty="0">
                <a:effectLst/>
              </a:rPr>
              <a:t> (</a:t>
            </a:r>
            <a:r>
              <a:rPr lang="cs-CZ" altLang="cs-CZ" sz="2000" dirty="0">
                <a:effectLst/>
              </a:rPr>
              <a:t>nelze promítnout</a:t>
            </a:r>
            <a:r>
              <a:rPr lang="en-GB" altLang="cs-CZ" sz="2000" dirty="0">
                <a:effectLst/>
              </a:rPr>
              <a:t>): </a:t>
            </a:r>
            <a:r>
              <a:rPr lang="cs-CZ" altLang="cs-CZ" sz="2000" dirty="0">
                <a:effectLst/>
              </a:rPr>
              <a:t>rozbíhavost paprsků</a:t>
            </a:r>
            <a:r>
              <a:rPr lang="en-GB" altLang="cs-CZ" sz="2000" dirty="0">
                <a:effectLst/>
              </a:rPr>
              <a:t> </a:t>
            </a:r>
          </a:p>
          <a:p>
            <a:pPr marL="0" indent="17463" eaLnBrk="1" hangingPunct="1">
              <a:buFont typeface="Wingdings" panose="05000000000000000000" pitchFamily="2" charset="2"/>
              <a:buNone/>
            </a:pPr>
            <a:r>
              <a:rPr lang="cs-CZ" altLang="cs-CZ" sz="2000" b="1" dirty="0">
                <a:effectLst/>
              </a:rPr>
              <a:t>Optická osa</a:t>
            </a:r>
            <a:r>
              <a:rPr lang="en-GB" altLang="cs-CZ" sz="2000" dirty="0">
                <a:effectLst/>
              </a:rPr>
              <a:t> – </a:t>
            </a:r>
            <a:r>
              <a:rPr lang="cs-CZ" altLang="cs-CZ" sz="2000" dirty="0">
                <a:effectLst/>
              </a:rPr>
              <a:t>osa centrovaného systému optických rozhraní</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Ohnisko - </a:t>
            </a:r>
            <a:r>
              <a:rPr lang="en-GB" altLang="cs-CZ" sz="2000" dirty="0">
                <a:effectLst/>
              </a:rPr>
              <a:t> </a:t>
            </a:r>
            <a:r>
              <a:rPr lang="cs-CZ" altLang="cs-CZ" sz="2000" dirty="0">
                <a:effectLst/>
              </a:rPr>
              <a:t>bod, v němž se protínají paprsky dopadající na čočku (zakřivené zrcadlo) rovnoběžně s optickou osou. Rozlišujeme přední (předmětové) ohnisko a zadní (obrazové) ohnisko</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Ohnisková vzdálenost </a:t>
            </a:r>
            <a:r>
              <a:rPr lang="en-GB" altLang="cs-CZ" sz="2000" dirty="0">
                <a:effectLst/>
              </a:rPr>
              <a:t>f [m] </a:t>
            </a:r>
            <a:r>
              <a:rPr lang="cs-CZ" altLang="cs-CZ" sz="2000" dirty="0">
                <a:effectLst/>
              </a:rPr>
              <a:t>je vzdálenost ohniska od středu čočky nebo zrcadla</a:t>
            </a:r>
            <a:endParaRPr lang="en-GB" altLang="cs-CZ" sz="2000" dirty="0">
              <a:effectLst/>
            </a:endParaRPr>
          </a:p>
          <a:p>
            <a:pPr marL="0" indent="17463" eaLnBrk="1" hangingPunct="1">
              <a:buFont typeface="Wingdings" panose="05000000000000000000" pitchFamily="2" charset="2"/>
              <a:buNone/>
            </a:pPr>
            <a:r>
              <a:rPr lang="cs-CZ" altLang="cs-CZ" sz="2000" b="1" dirty="0">
                <a:effectLst/>
              </a:rPr>
              <a:t>Poloměry křivosti</a:t>
            </a:r>
            <a:r>
              <a:rPr lang="en-GB" altLang="cs-CZ" sz="2000" dirty="0">
                <a:effectLst/>
              </a:rPr>
              <a:t> </a:t>
            </a:r>
            <a:r>
              <a:rPr lang="cs-CZ" altLang="cs-CZ" sz="2000" dirty="0">
                <a:effectLst/>
              </a:rPr>
              <a:t>jsou kladné (záporné), pokud je příslušná čočka nebo povrch zrcadla konvexní (konkávní)</a:t>
            </a:r>
            <a:r>
              <a:rPr lang="en-GB" altLang="cs-CZ" sz="2000" dirty="0">
                <a:effectLst/>
              </a:rPr>
              <a:t>.</a:t>
            </a:r>
          </a:p>
          <a:p>
            <a:pPr marL="0" indent="17463" eaLnBrk="1" hangingPunct="1">
              <a:buFont typeface="Wingdings" panose="05000000000000000000" pitchFamily="2" charset="2"/>
              <a:buNone/>
            </a:pPr>
            <a:r>
              <a:rPr lang="cs-CZ" altLang="cs-CZ" sz="2000" b="1" dirty="0">
                <a:effectLst/>
              </a:rPr>
              <a:t>Optická mohutnost</a:t>
            </a:r>
            <a:r>
              <a:rPr lang="en-GB" altLang="cs-CZ" sz="2000" dirty="0">
                <a:effectLst/>
              </a:rPr>
              <a:t> (</a:t>
            </a:r>
            <a:r>
              <a:rPr lang="cs-CZ" altLang="cs-CZ" sz="2000" dirty="0">
                <a:effectLst/>
              </a:rPr>
              <a:t>síla čočky</a:t>
            </a:r>
            <a:r>
              <a:rPr lang="en-GB" altLang="cs-CZ" sz="2000" dirty="0">
                <a:effectLst/>
              </a:rPr>
              <a:t>): </a:t>
            </a:r>
            <a:r>
              <a:rPr lang="cs-CZ" altLang="cs-CZ" sz="2000" dirty="0">
                <a:effectLst/>
              </a:rPr>
              <a:t>převrácená hodnota ohniskové vzdálenosti</a:t>
            </a:r>
            <a:endParaRPr lang="en-GB" altLang="cs-CZ" sz="2000" dirty="0">
              <a:effectLst/>
            </a:endParaRPr>
          </a:p>
          <a:p>
            <a:pPr marL="0" indent="17463" eaLnBrk="1" hangingPunct="1">
              <a:buFont typeface="Wingdings" panose="05000000000000000000" pitchFamily="2" charset="2"/>
              <a:buNone/>
            </a:pPr>
            <a:r>
              <a:rPr lang="en-GB" altLang="cs-CZ" sz="2000" b="1" dirty="0">
                <a:effectLst/>
                <a:sym typeface="Symbol" panose="05050102010706020507" pitchFamily="18" charset="2"/>
              </a:rPr>
              <a:t></a:t>
            </a:r>
            <a:r>
              <a:rPr lang="en-GB" altLang="cs-CZ" sz="2000" b="1" dirty="0">
                <a:effectLst/>
              </a:rPr>
              <a:t> = </a:t>
            </a:r>
            <a:r>
              <a:rPr lang="en-GB" altLang="cs-CZ" sz="2000" b="1" i="1" dirty="0">
                <a:effectLst/>
              </a:rPr>
              <a:t>D = S </a:t>
            </a:r>
            <a:r>
              <a:rPr lang="en-GB" altLang="cs-CZ" sz="2000" b="1" dirty="0">
                <a:effectLst/>
              </a:rPr>
              <a:t>= 1/</a:t>
            </a:r>
            <a:r>
              <a:rPr lang="en-GB" altLang="cs-CZ" sz="2000" b="1" i="1" dirty="0">
                <a:effectLst/>
              </a:rPr>
              <a:t>f</a:t>
            </a:r>
            <a:r>
              <a:rPr lang="en-GB" altLang="cs-CZ" sz="2000" b="1" dirty="0">
                <a:effectLst/>
              </a:rPr>
              <a:t>    [m</a:t>
            </a:r>
            <a:r>
              <a:rPr lang="en-GB" altLang="cs-CZ" sz="2000" b="1" baseline="30000" dirty="0">
                <a:effectLst/>
              </a:rPr>
              <a:t>-1</a:t>
            </a:r>
            <a:r>
              <a:rPr lang="en-GB" altLang="cs-CZ" sz="2000" b="1" dirty="0">
                <a:effectLst/>
              </a:rPr>
              <a:t> = </a:t>
            </a:r>
            <a:r>
              <a:rPr lang="en-GB" altLang="cs-CZ" sz="2000" b="1" dirty="0" err="1">
                <a:effectLst/>
              </a:rPr>
              <a:t>dpt</a:t>
            </a:r>
            <a:r>
              <a:rPr lang="en-GB" altLang="cs-CZ" sz="2000" b="1" dirty="0">
                <a:effectLst/>
              </a:rPr>
              <a:t> = D (</a:t>
            </a:r>
            <a:r>
              <a:rPr lang="en-GB" altLang="cs-CZ" sz="2000" b="1" dirty="0" err="1">
                <a:effectLst/>
              </a:rPr>
              <a:t>dioptr</a:t>
            </a:r>
            <a:r>
              <a:rPr lang="cs-CZ" altLang="cs-CZ" sz="2000" b="1" dirty="0" err="1">
                <a:effectLst/>
              </a:rPr>
              <a:t>ie</a:t>
            </a:r>
            <a:r>
              <a:rPr lang="en-GB" altLang="cs-CZ" sz="2000" b="1" dirty="0">
                <a:effectLst/>
              </a:rPr>
              <a:t>)]</a:t>
            </a:r>
          </a:p>
          <a:p>
            <a:pPr marL="0" indent="17463" eaLnBrk="1" hangingPunct="1">
              <a:buFont typeface="Wingdings" panose="05000000000000000000" pitchFamily="2" charset="2"/>
              <a:buNone/>
            </a:pPr>
            <a:r>
              <a:rPr lang="cs-CZ" altLang="cs-CZ" sz="2000" b="1" dirty="0">
                <a:effectLst/>
              </a:rPr>
              <a:t>Spojné čočky</a:t>
            </a:r>
            <a:r>
              <a:rPr lang="en-GB" altLang="cs-CZ" sz="2000" b="1" dirty="0">
                <a:effectLst/>
              </a:rPr>
              <a:t>:</a:t>
            </a:r>
            <a:r>
              <a:rPr lang="en-GB" altLang="cs-CZ" sz="2000" dirty="0">
                <a:effectLst/>
              </a:rPr>
              <a:t> </a:t>
            </a:r>
            <a:r>
              <a:rPr lang="en-GB" altLang="cs-CZ" sz="2000" i="1" dirty="0">
                <a:effectLst/>
              </a:rPr>
              <a:t>f</a:t>
            </a:r>
            <a:r>
              <a:rPr lang="en-GB" altLang="cs-CZ" sz="2000" dirty="0">
                <a:effectLst/>
              </a:rPr>
              <a:t> a </a:t>
            </a:r>
            <a:r>
              <a:rPr lang="en-GB" altLang="cs-CZ" sz="2000" dirty="0">
                <a:effectLst/>
                <a:sym typeface="Symbol" panose="05050102010706020507" pitchFamily="18" charset="2"/>
              </a:rPr>
              <a:t></a:t>
            </a:r>
            <a:r>
              <a:rPr lang="en-GB" altLang="cs-CZ" sz="2000" dirty="0">
                <a:effectLst/>
              </a:rPr>
              <a:t> </a:t>
            </a:r>
            <a:r>
              <a:rPr lang="cs-CZ" altLang="cs-CZ" sz="2000" dirty="0">
                <a:effectLst/>
              </a:rPr>
              <a:t>jsou kladné</a:t>
            </a:r>
            <a:r>
              <a:rPr lang="en-GB" altLang="cs-CZ" sz="2000" dirty="0">
                <a:effectLst/>
              </a:rPr>
              <a:t> </a:t>
            </a:r>
            <a:endParaRPr lang="cs-CZ" altLang="cs-CZ" sz="2000" dirty="0">
              <a:effectLst/>
            </a:endParaRPr>
          </a:p>
          <a:p>
            <a:pPr marL="0" indent="17463" eaLnBrk="1" hangingPunct="1">
              <a:buFont typeface="Wingdings" panose="05000000000000000000" pitchFamily="2" charset="2"/>
              <a:buNone/>
            </a:pPr>
            <a:r>
              <a:rPr lang="cs-CZ" altLang="cs-CZ" sz="2000" b="1" dirty="0">
                <a:effectLst/>
              </a:rPr>
              <a:t>Rozptylné čočky</a:t>
            </a:r>
            <a:r>
              <a:rPr lang="en-GB" altLang="cs-CZ" sz="2000" b="1" dirty="0">
                <a:effectLst/>
              </a:rPr>
              <a:t>:</a:t>
            </a:r>
            <a:r>
              <a:rPr lang="en-GB" altLang="cs-CZ" sz="2000" dirty="0">
                <a:effectLst/>
              </a:rPr>
              <a:t> </a:t>
            </a:r>
            <a:r>
              <a:rPr lang="en-GB" altLang="cs-CZ" sz="2000" i="1" dirty="0">
                <a:effectLst/>
              </a:rPr>
              <a:t>f</a:t>
            </a:r>
            <a:r>
              <a:rPr lang="en-GB" altLang="cs-CZ" sz="2000" dirty="0">
                <a:effectLst/>
              </a:rPr>
              <a:t> a </a:t>
            </a:r>
            <a:r>
              <a:rPr lang="en-GB" altLang="cs-CZ" sz="2000" dirty="0">
                <a:effectLst/>
                <a:sym typeface="Symbol" panose="05050102010706020507" pitchFamily="18" charset="2"/>
              </a:rPr>
              <a:t></a:t>
            </a:r>
            <a:r>
              <a:rPr lang="en-GB" altLang="cs-CZ" sz="2000" dirty="0">
                <a:effectLst/>
              </a:rPr>
              <a:t> </a:t>
            </a:r>
            <a:r>
              <a:rPr lang="cs-CZ" altLang="cs-CZ" sz="2000" dirty="0">
                <a:effectLst/>
              </a:rPr>
              <a:t>jsou záporné</a:t>
            </a:r>
            <a:r>
              <a:rPr lang="en-GB" altLang="cs-CZ" sz="2000" dirty="0">
                <a:effectLst/>
              </a:rPr>
              <a:t> </a:t>
            </a:r>
            <a:endParaRPr lang="cs-CZ" altLang="cs-CZ" sz="2000" dirty="0">
              <a:effectLst/>
            </a:endParaRPr>
          </a:p>
        </p:txBody>
      </p:sp>
    </p:spTree>
    <p:extLst>
      <p:ext uri="{BB962C8B-B14F-4D97-AF65-F5344CB8AC3E}">
        <p14:creationId xmlns:p14="http://schemas.microsoft.com/office/powerpoint/2010/main" val="125814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AB66A87-CC67-49DD-AF88-30B5A322244E}"/>
              </a:ext>
            </a:extLst>
          </p:cNvPr>
          <p:cNvSpPr>
            <a:spLocks noGrp="1" noChangeArrowheads="1"/>
          </p:cNvSpPr>
          <p:nvPr>
            <p:ph type="title"/>
          </p:nvPr>
        </p:nvSpPr>
        <p:spPr>
          <a:xfrm>
            <a:off x="720000" y="720000"/>
            <a:ext cx="4631228" cy="451576"/>
          </a:xfrm>
        </p:spPr>
        <p:txBody>
          <a:bodyPr/>
          <a:lstStyle/>
          <a:p>
            <a:pPr eaLnBrk="1" hangingPunct="1"/>
            <a:r>
              <a:rPr lang="cs-CZ" altLang="cs-CZ" dirty="0">
                <a:solidFill>
                  <a:srgbClr val="0000DC"/>
                </a:solidFill>
                <a:effectLst/>
              </a:rPr>
              <a:t>Rovnice čočky</a:t>
            </a:r>
            <a:endParaRPr lang="en-GB" altLang="cs-CZ" dirty="0">
              <a:solidFill>
                <a:srgbClr val="0000DC"/>
              </a:solidFill>
              <a:effectLst/>
            </a:endParaRPr>
          </a:p>
        </p:txBody>
      </p:sp>
      <p:sp>
        <p:nvSpPr>
          <p:cNvPr id="21507" name="Rectangle 3">
            <a:extLst>
              <a:ext uri="{FF2B5EF4-FFF2-40B4-BE49-F238E27FC236}">
                <a16:creationId xmlns:a16="http://schemas.microsoft.com/office/drawing/2014/main" id="{B6A2226A-2E29-410A-A03C-5EF3714AC7BF}"/>
              </a:ext>
            </a:extLst>
          </p:cNvPr>
          <p:cNvSpPr>
            <a:spLocks noGrp="1" noChangeArrowheads="1"/>
          </p:cNvSpPr>
          <p:nvPr>
            <p:ph type="body" idx="1"/>
          </p:nvPr>
        </p:nvSpPr>
        <p:spPr>
          <a:xfrm>
            <a:off x="469127" y="1600200"/>
            <a:ext cx="10392355" cy="5029200"/>
          </a:xfrm>
        </p:spPr>
        <p:txBody>
          <a:bodyPr/>
          <a:lstStyle/>
          <a:p>
            <a:pPr eaLnBrk="1" hangingPunct="1"/>
            <a:r>
              <a:rPr lang="cs-CZ" altLang="cs-CZ" sz="2400" dirty="0">
                <a:effectLst/>
              </a:rPr>
              <a:t>Paprsky rovnoběžné s optickou osou se lámou do obrazového ohniska (u spojné čočky</a:t>
            </a:r>
            <a:r>
              <a:rPr lang="en-GB" altLang="cs-CZ" sz="2400" dirty="0">
                <a:effectLst/>
              </a:rPr>
              <a:t>), </a:t>
            </a:r>
            <a:r>
              <a:rPr lang="cs-CZ" altLang="cs-CZ" sz="2400" dirty="0">
                <a:effectLst/>
              </a:rPr>
              <a:t>nebo tak, že se zdají vycházet z předmětového ohniska (u rozptylky</a:t>
            </a:r>
            <a:r>
              <a:rPr lang="en-GB" altLang="cs-CZ" sz="2400" dirty="0">
                <a:effectLst/>
              </a:rPr>
              <a:t>). </a:t>
            </a:r>
            <a:r>
              <a:rPr lang="cs-CZ" altLang="cs-CZ" sz="2400" dirty="0">
                <a:effectLst/>
              </a:rPr>
              <a:t>Směr paprsků procházejících středem čočky se nemění</a:t>
            </a:r>
            <a:r>
              <a:rPr lang="en-GB" altLang="cs-CZ" sz="2400" dirty="0">
                <a:effectLst/>
              </a:rPr>
              <a:t>. </a:t>
            </a:r>
            <a:r>
              <a:rPr lang="cs-CZ" altLang="cs-CZ" sz="2400" dirty="0">
                <a:effectLst/>
              </a:rPr>
              <a:t>Rovnice čočky</a:t>
            </a:r>
            <a:r>
              <a:rPr lang="en-GB" altLang="cs-CZ" sz="2400" dirty="0">
                <a:effectLst/>
              </a:rPr>
              <a:t>:</a:t>
            </a:r>
            <a:endParaRPr lang="cs-CZ" altLang="cs-CZ" sz="2400" dirty="0">
              <a:effectLst/>
            </a:endParaRPr>
          </a:p>
          <a:p>
            <a:pPr eaLnBrk="1" hangingPunct="1"/>
            <a:endParaRPr lang="cs-CZ" altLang="cs-CZ" sz="2400" dirty="0"/>
          </a:p>
          <a:p>
            <a:pPr eaLnBrk="1" hangingPunct="1"/>
            <a:endParaRPr lang="cs-CZ" altLang="cs-CZ" sz="2400" dirty="0">
              <a:effectLst/>
            </a:endParaRPr>
          </a:p>
          <a:p>
            <a:pPr eaLnBrk="1" hangingPunct="1">
              <a:buFont typeface="Wingdings" panose="05000000000000000000" pitchFamily="2" charset="2"/>
              <a:buNone/>
            </a:pPr>
            <a:r>
              <a:rPr lang="cs-CZ" altLang="cs-CZ" sz="2000" i="1" dirty="0">
                <a:effectLst/>
              </a:rPr>
              <a:t>a</a:t>
            </a:r>
            <a:r>
              <a:rPr lang="cs-CZ" altLang="cs-CZ" sz="2000" dirty="0">
                <a:effectLst/>
              </a:rPr>
              <a:t> – vzdálenost předmětu od středu čočky</a:t>
            </a:r>
            <a:r>
              <a:rPr lang="en-GB" altLang="cs-CZ" sz="2000" dirty="0">
                <a:effectLst/>
              </a:rPr>
              <a:t> [m]</a:t>
            </a:r>
          </a:p>
          <a:p>
            <a:pPr eaLnBrk="1" hangingPunct="1">
              <a:buFont typeface="Wingdings" panose="05000000000000000000" pitchFamily="2" charset="2"/>
              <a:buNone/>
            </a:pPr>
            <a:r>
              <a:rPr lang="en-GB" altLang="cs-CZ" sz="2000" i="1" dirty="0">
                <a:effectLst/>
              </a:rPr>
              <a:t>b</a:t>
            </a:r>
            <a:r>
              <a:rPr lang="en-GB" altLang="cs-CZ" sz="2000" dirty="0">
                <a:effectLst/>
              </a:rPr>
              <a:t> – </a:t>
            </a:r>
            <a:r>
              <a:rPr lang="cs-CZ" altLang="cs-CZ" sz="2000" dirty="0">
                <a:effectLst/>
              </a:rPr>
              <a:t>vzdálenost obrazu</a:t>
            </a:r>
            <a:r>
              <a:rPr lang="en-GB" altLang="cs-CZ" sz="2000" dirty="0">
                <a:effectLst/>
              </a:rPr>
              <a:t> </a:t>
            </a:r>
            <a:r>
              <a:rPr lang="cs-CZ" altLang="cs-CZ" sz="2000" dirty="0">
                <a:effectLst/>
              </a:rPr>
              <a:t>od středu čočky </a:t>
            </a:r>
            <a:r>
              <a:rPr lang="en-GB" altLang="cs-CZ" sz="2000" dirty="0">
                <a:effectLst/>
              </a:rPr>
              <a:t>[m]</a:t>
            </a:r>
          </a:p>
          <a:p>
            <a:pPr eaLnBrk="1" hangingPunct="1">
              <a:buFont typeface="Wingdings" panose="05000000000000000000" pitchFamily="2" charset="2"/>
              <a:buNone/>
            </a:pPr>
            <a:r>
              <a:rPr lang="cs-CZ" altLang="cs-CZ" sz="2400" b="1" dirty="0">
                <a:effectLst/>
              </a:rPr>
              <a:t>Znaménková konvence</a:t>
            </a:r>
            <a:r>
              <a:rPr lang="en-GB" altLang="cs-CZ" sz="2400" b="1" dirty="0">
                <a:effectLst/>
              </a:rPr>
              <a:t>:</a:t>
            </a:r>
          </a:p>
          <a:p>
            <a:pPr eaLnBrk="1" hangingPunct="1">
              <a:buFont typeface="Wingdings" panose="05000000000000000000" pitchFamily="2" charset="2"/>
              <a:buNone/>
            </a:pPr>
            <a:r>
              <a:rPr lang="en-GB" altLang="cs-CZ" sz="2400" i="1" dirty="0">
                <a:effectLst/>
              </a:rPr>
              <a:t>a </a:t>
            </a:r>
            <a:r>
              <a:rPr lang="cs-CZ" altLang="cs-CZ" sz="2400" dirty="0">
                <a:effectLst/>
              </a:rPr>
              <a:t>je kladné před čočkou, záporné za čočkou</a:t>
            </a:r>
            <a:r>
              <a:rPr lang="en-GB" altLang="cs-CZ" sz="2400" dirty="0">
                <a:effectLst/>
              </a:rPr>
              <a:t>;</a:t>
            </a:r>
          </a:p>
          <a:p>
            <a:pPr eaLnBrk="1" hangingPunct="1">
              <a:buFont typeface="Wingdings" panose="05000000000000000000" pitchFamily="2" charset="2"/>
              <a:buNone/>
            </a:pPr>
            <a:r>
              <a:rPr lang="en-GB" altLang="cs-CZ" sz="2400" i="1" dirty="0">
                <a:effectLst/>
              </a:rPr>
              <a:t>b</a:t>
            </a:r>
            <a:r>
              <a:rPr lang="en-GB" altLang="cs-CZ" sz="2400" dirty="0">
                <a:effectLst/>
              </a:rPr>
              <a:t> </a:t>
            </a:r>
            <a:r>
              <a:rPr lang="cs-CZ" altLang="cs-CZ" sz="2400" dirty="0">
                <a:effectLst/>
              </a:rPr>
              <a:t>je záporné před čočkou (obraz je neskutečný</a:t>
            </a:r>
            <a:r>
              <a:rPr lang="en-GB" altLang="cs-CZ" sz="2400" dirty="0">
                <a:effectLst/>
              </a:rPr>
              <a:t>), </a:t>
            </a:r>
            <a:r>
              <a:rPr lang="cs-CZ" altLang="cs-CZ" sz="2400" dirty="0">
                <a:effectLst/>
              </a:rPr>
              <a:t>kladné za čočkou (obraz je skutečný</a:t>
            </a:r>
            <a:r>
              <a:rPr lang="en-GB" altLang="cs-CZ" sz="2400" dirty="0">
                <a:effectLst/>
              </a:rPr>
              <a:t>)</a:t>
            </a:r>
          </a:p>
        </p:txBody>
      </p:sp>
      <p:graphicFrame>
        <p:nvGraphicFramePr>
          <p:cNvPr id="21508" name="Object 4">
            <a:extLst>
              <a:ext uri="{FF2B5EF4-FFF2-40B4-BE49-F238E27FC236}">
                <a16:creationId xmlns:a16="http://schemas.microsoft.com/office/drawing/2014/main" id="{5A565E42-4E5E-48FF-A87C-799835F09853}"/>
              </a:ext>
            </a:extLst>
          </p:cNvPr>
          <p:cNvGraphicFramePr>
            <a:graphicFrameLocks noChangeAspect="1"/>
          </p:cNvGraphicFramePr>
          <p:nvPr>
            <p:extLst>
              <p:ext uri="{D42A27DB-BD31-4B8C-83A1-F6EECF244321}">
                <p14:modId xmlns:p14="http://schemas.microsoft.com/office/powerpoint/2010/main" val="2834264886"/>
              </p:ext>
            </p:extLst>
          </p:nvPr>
        </p:nvGraphicFramePr>
        <p:xfrm>
          <a:off x="3035614" y="2899730"/>
          <a:ext cx="1847529" cy="1058539"/>
        </p:xfrm>
        <a:graphic>
          <a:graphicData uri="http://schemas.openxmlformats.org/presentationml/2006/ole">
            <mc:AlternateContent xmlns:mc="http://schemas.openxmlformats.org/markup-compatibility/2006">
              <mc:Choice xmlns:v="urn:schemas-microsoft-com:vml" Requires="v">
                <p:oleObj name="Rastrový obrázek" r:id="rId3" imgW="1486107" imgH="961905" progId="Paint.Picture">
                  <p:embed/>
                </p:oleObj>
              </mc:Choice>
              <mc:Fallback>
                <p:oleObj name="Rastrový obrázek" r:id="rId3" imgW="1486107" imgH="961905" progId="Paint.Picture">
                  <p:embed/>
                  <p:pic>
                    <p:nvPicPr>
                      <p:cNvPr id="21508" name="Object 4">
                        <a:extLst>
                          <a:ext uri="{FF2B5EF4-FFF2-40B4-BE49-F238E27FC236}">
                            <a16:creationId xmlns:a16="http://schemas.microsoft.com/office/drawing/2014/main" id="{5A565E42-4E5E-48FF-A87C-799835F09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614" y="2899730"/>
                        <a:ext cx="1847529" cy="105853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14758617"/>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271</TotalTime>
  <Words>6703</Words>
  <Application>Microsoft Office PowerPoint</Application>
  <PresentationFormat>Širokoúhlá obrazovka</PresentationFormat>
  <Paragraphs>302</Paragraphs>
  <Slides>45</Slides>
  <Notes>44</Notes>
  <HiddenSlides>0</HiddenSlides>
  <MMClips>1</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2</vt:i4>
      </vt:variant>
      <vt:variant>
        <vt:lpstr>Nadpisy snímků</vt:lpstr>
      </vt:variant>
      <vt:variant>
        <vt:i4>45</vt:i4>
      </vt:variant>
    </vt:vector>
  </HeadingPairs>
  <TitlesOfParts>
    <vt:vector size="52" baseType="lpstr">
      <vt:lpstr>Arial</vt:lpstr>
      <vt:lpstr>Symbol</vt:lpstr>
      <vt:lpstr>Tahoma</vt:lpstr>
      <vt:lpstr>Wingdings</vt:lpstr>
      <vt:lpstr>Presentation_MU_EN</vt:lpstr>
      <vt:lpstr>Rastrový obrázek</vt:lpstr>
      <vt:lpstr>Rastrový obraz</vt:lpstr>
      <vt:lpstr>Přednášky z lékařské  biofyziky</vt:lpstr>
      <vt:lpstr>Obsah přednášky</vt:lpstr>
      <vt:lpstr>Základní vlastnosti světla</vt:lpstr>
      <vt:lpstr>Zdroje viditelného (VIS) světla</vt:lpstr>
      <vt:lpstr>Polychromatické a monochromatické světlo, koherence</vt:lpstr>
      <vt:lpstr>Odraz a lom světla</vt:lpstr>
      <vt:lpstr>  Snellův zákon (zákon lomu)     α – úhel dopadu (v prostředí 1) β – úhel lomu (v prostředí 2) (úhly měříme od kolmice!) n1, n2 – indexy lomu v1, v2, – rychlosti světla v daných prostředích n je velký: velká optická hustota) n je malý: malá optická hustota n1 &gt; n2 – dochází k lomu od kolmice n1 &lt; n2 – dochází k lomu ke kolmici</vt:lpstr>
      <vt:lpstr>Obecné principy optického zobrazení</vt:lpstr>
      <vt:lpstr>Rovnice čočky</vt:lpstr>
      <vt:lpstr>Rovnice „brusičů čoček“</vt:lpstr>
      <vt:lpstr>Lidské oko je citlivé na světlo od vlnové délky zhruba 380 nm (fialové) do asi 760 nm (červené). Náš zrakový analyzátor vnímá tento rozsah vlnových délek jako spojité duhové spektrum. Nazýváme je viditelné spektrum. Viz obrázek.</vt:lpstr>
      <vt:lpstr>Anatomie oka</vt:lpstr>
      <vt:lpstr>Jak pracuje lidské oko? Jednotlivé části oka pracují podobným způsobem jako části (digitálního) fotografického přístroje. Každá část je důležitá pro zřetelné vidění. </vt:lpstr>
      <vt:lpstr>Zrakový analyzátor má 3 části:</vt:lpstr>
      <vt:lpstr>Anatomie oka</vt:lpstr>
      <vt:lpstr>Anatomie oka</vt:lpstr>
      <vt:lpstr>Anatomie oka</vt:lpstr>
      <vt:lpstr>Anatomie oka</vt:lpstr>
      <vt:lpstr>Anatomie oka</vt:lpstr>
      <vt:lpstr>Nitrooční tlak</vt:lpstr>
      <vt:lpstr>Optické vlastnosti oka</vt:lpstr>
      <vt:lpstr>Model Gullstrandův  (Alvar Gullstrand 1852 - 1930, švédský oftalmolog, Nob. cena za medicínu v r. 1911) </vt:lpstr>
      <vt:lpstr>Základní parametry Gullstrandova modelu oka</vt:lpstr>
      <vt:lpstr>Akomodace</vt:lpstr>
      <vt:lpstr>Akomodační šíře, presbyopie</vt:lpstr>
      <vt:lpstr>Úbytek akomodační schopnosti  s věkem</vt:lpstr>
      <vt:lpstr>Sítnice – biologický detektor světla</vt:lpstr>
      <vt:lpstr>Sítnice – biologický detektor světla</vt:lpstr>
      <vt:lpstr>Tyčinky a čípky</vt:lpstr>
      <vt:lpstr>Rodopsin</vt:lpstr>
      <vt:lpstr>Biochemie rodopsinu </vt:lpstr>
      <vt:lpstr>Prezentace aplikace PowerPoint</vt:lpstr>
      <vt:lpstr>Slepá a žlutá skvrna</vt:lpstr>
      <vt:lpstr>Zrakové klamy ukazují na úlohu zrakové části mozkové kůry při zpracování zrakové informace</vt:lpstr>
      <vt:lpstr>Zrakové klamy     pokračování</vt:lpstr>
      <vt:lpstr>Elektrické projevy sítnice </vt:lpstr>
      <vt:lpstr>Barevné vidění</vt:lpstr>
      <vt:lpstr>Barevné vidění</vt:lpstr>
      <vt:lpstr>Barevný trojúhelník CIE</vt:lpstr>
      <vt:lpstr>Barevné vidění – spektrální citlivost</vt:lpstr>
      <vt:lpstr>Citlivost oka na vlnovou délku</vt:lpstr>
      <vt:lpstr>Barvocit</vt:lpstr>
      <vt:lpstr>Vyšetřování barvocitu</vt:lpstr>
      <vt:lpstr>Meze lidského zraku</vt:lpstr>
      <vt:lpstr>Autoři Vojtěch Mornstein, Lenka Forýtková  Obsahová spolupráce:  Ivo Hrazdira, Carmel J. Caruana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Přednášky z lékařské  biofyziky</dc:title>
  <dc:creator>Vojtěch Mornstein</dc:creator>
  <cp:lastModifiedBy>Vojtěch Mornstein</cp:lastModifiedBy>
  <cp:revision>22</cp:revision>
  <cp:lastPrinted>1601-01-01T00:00:00Z</cp:lastPrinted>
  <dcterms:created xsi:type="dcterms:W3CDTF">2021-03-06T14:31:13Z</dcterms:created>
  <dcterms:modified xsi:type="dcterms:W3CDTF">2021-03-07T09:34:17Z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