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8" r:id="rId3"/>
    <p:sldId id="271" r:id="rId4"/>
    <p:sldId id="270" r:id="rId5"/>
    <p:sldId id="273" r:id="rId6"/>
    <p:sldId id="275" r:id="rId7"/>
    <p:sldId id="272" r:id="rId8"/>
    <p:sldId id="260" r:id="rId9"/>
    <p:sldId id="259" r:id="rId10"/>
    <p:sldId id="266" r:id="rId11"/>
    <p:sldId id="267" r:id="rId12"/>
    <p:sldId id="277" r:id="rId13"/>
    <p:sldId id="28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CC901"/>
    <a:srgbClr val="BA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3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5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68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2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07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3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03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40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8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F7D8-16FF-4F4E-9F22-C0E59DD3CDF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7E5E6-D837-458D-95C7-BA7CEFA2E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0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51283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oefdier007/3665651563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ain_harris/11226347826/in/pool-earth_science_teaching_resourc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218DE-D69D-4FB8-B2E4-7A8193C58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0"/>
            <a:ext cx="10820400" cy="3820160"/>
          </a:xfrm>
        </p:spPr>
        <p:txBody>
          <a:bodyPr>
            <a:normAutofit/>
          </a:bodyPr>
          <a:lstStyle/>
          <a:p>
            <a:r>
              <a:rPr lang="cs-CZ" sz="4800" dirty="0"/>
              <a:t>G3061: Historická a stratigrafická geologie  </a:t>
            </a:r>
            <a:br>
              <a:rPr lang="cs-CZ" sz="4800" dirty="0"/>
            </a:br>
            <a:br>
              <a:rPr lang="cs-CZ" sz="4800" dirty="0"/>
            </a:br>
            <a:br>
              <a:rPr lang="cs-CZ" sz="4800" dirty="0"/>
            </a:br>
            <a:r>
              <a:rPr lang="cs-CZ" sz="4800" dirty="0"/>
              <a:t>2. cvičení</a:t>
            </a:r>
            <a:br>
              <a:rPr lang="cs-CZ" dirty="0"/>
            </a:br>
            <a:r>
              <a:rPr lang="cs-CZ" dirty="0" err="1"/>
              <a:t>Litostratigrafie</a:t>
            </a:r>
            <a:r>
              <a:rPr lang="cs-CZ" dirty="0"/>
              <a:t> a </a:t>
            </a:r>
            <a:r>
              <a:rPr lang="cs-CZ" dirty="0" err="1"/>
              <a:t>biostratigrafie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9153-433F-44B0-A5A4-FED2DF44A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9144000" cy="12192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cvičící: Petr Hykš – </a:t>
            </a:r>
            <a:r>
              <a:rPr lang="cs-CZ" dirty="0">
                <a:hlinkClick r:id="rId2"/>
              </a:rPr>
              <a:t>451283@mail.muni.cz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4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1"/>
            <a:ext cx="11201400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DA5A75E-6718-4D28-B492-2DF5AA850738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C24A4F7-3508-43D7-9564-8FD7B7A850D4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E9C55D1-B96F-49DF-A60D-982FDACE304D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6DA2D6E-6E87-4E31-B6B7-808897C4E35E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592341D-18E1-4843-8407-5AF3376F8434}"/>
              </a:ext>
            </a:extLst>
          </p:cNvPr>
          <p:cNvCxnSpPr/>
          <p:nvPr/>
        </p:nvCxnSpPr>
        <p:spPr>
          <a:xfrm>
            <a:off x="10692105" y="648070"/>
            <a:ext cx="1386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2A6F942-25AF-4463-B382-1611DC53D0C6}"/>
              </a:ext>
            </a:extLst>
          </p:cNvPr>
          <p:cNvSpPr txBox="1">
            <a:spLocks/>
          </p:cNvSpPr>
          <p:nvPr/>
        </p:nvSpPr>
        <p:spPr>
          <a:xfrm>
            <a:off x="10949557" y="656956"/>
            <a:ext cx="891923" cy="7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47240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A9A230E-78CE-44F2-8EF3-7FD09035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66" y="0"/>
            <a:ext cx="6532668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56522837-7B27-4051-A49C-BAB7A5550D00}"/>
              </a:ext>
            </a:extLst>
          </p:cNvPr>
          <p:cNvSpPr/>
          <p:nvPr/>
        </p:nvSpPr>
        <p:spPr>
          <a:xfrm rot="16200000">
            <a:off x="6062465" y="3487931"/>
            <a:ext cx="6985343" cy="172033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" y="403640"/>
            <a:ext cx="11201400" cy="5499319"/>
          </a:xfrm>
        </p:spPr>
        <p:txBody>
          <a:bodyPr>
            <a:normAutofit/>
          </a:bodyPr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r>
              <a:rPr lang="cs-CZ" dirty="0"/>
              <a:t>výskyt konodontů druhů:</a:t>
            </a:r>
          </a:p>
          <a:p>
            <a:pPr marL="0" indent="0">
              <a:buNone/>
            </a:pPr>
            <a:r>
              <a:rPr lang="cs-CZ" i="1" dirty="0" err="1"/>
              <a:t>Ps</a:t>
            </a:r>
            <a:r>
              <a:rPr lang="cs-CZ" i="1" dirty="0"/>
              <a:t>. m. </a:t>
            </a:r>
            <a:r>
              <a:rPr lang="cs-CZ" i="1" dirty="0" err="1"/>
              <a:t>marburgensis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aculeatus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B. </a:t>
            </a:r>
            <a:r>
              <a:rPr lang="cs-CZ" i="1" dirty="0" err="1"/>
              <a:t>costatus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Pa. </a:t>
            </a:r>
            <a:r>
              <a:rPr lang="cs-CZ" i="1" dirty="0" err="1"/>
              <a:t>gr</a:t>
            </a:r>
            <a:r>
              <a:rPr lang="cs-CZ" i="1" dirty="0"/>
              <a:t>. </a:t>
            </a:r>
            <a:r>
              <a:rPr lang="cs-CZ" i="1" dirty="0" err="1"/>
              <a:t>gonio-clymeniae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Biozóna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Vyšší část zóny </a:t>
            </a:r>
            <a:r>
              <a:rPr lang="cs-CZ" i="1" dirty="0" err="1">
                <a:solidFill>
                  <a:srgbClr val="FF0000"/>
                </a:solidFill>
              </a:rPr>
              <a:t>expansa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23F3422-B671-4554-98AA-F6C3994685DF}"/>
              </a:ext>
            </a:extLst>
          </p:cNvPr>
          <p:cNvCxnSpPr>
            <a:cxnSpLocks/>
          </p:cNvCxnSpPr>
          <p:nvPr/>
        </p:nvCxnSpPr>
        <p:spPr>
          <a:xfrm>
            <a:off x="9276080" y="3779520"/>
            <a:ext cx="792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86B2139-5D13-4F36-8981-04B90CDF27B4}"/>
              </a:ext>
            </a:extLst>
          </p:cNvPr>
          <p:cNvCxnSpPr>
            <a:cxnSpLocks/>
          </p:cNvCxnSpPr>
          <p:nvPr/>
        </p:nvCxnSpPr>
        <p:spPr>
          <a:xfrm>
            <a:off x="9215120" y="4135120"/>
            <a:ext cx="1351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76D20FB-DFFA-41B7-8ED8-5A4372D8BE5C}"/>
              </a:ext>
            </a:extLst>
          </p:cNvPr>
          <p:cNvCxnSpPr>
            <a:cxnSpLocks/>
          </p:cNvCxnSpPr>
          <p:nvPr/>
        </p:nvCxnSpPr>
        <p:spPr>
          <a:xfrm>
            <a:off x="9489440" y="3058160"/>
            <a:ext cx="447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2A9C696-9984-4CD3-A169-BD2CD459E645}"/>
              </a:ext>
            </a:extLst>
          </p:cNvPr>
          <p:cNvCxnSpPr>
            <a:cxnSpLocks/>
          </p:cNvCxnSpPr>
          <p:nvPr/>
        </p:nvCxnSpPr>
        <p:spPr>
          <a:xfrm>
            <a:off x="8760682" y="4861314"/>
            <a:ext cx="871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F09EA3B-B502-4BF7-AF66-1E3A96F29F36}"/>
              </a:ext>
            </a:extLst>
          </p:cNvPr>
          <p:cNvCxnSpPr/>
          <p:nvPr/>
        </p:nvCxnSpPr>
        <p:spPr>
          <a:xfrm>
            <a:off x="10692105" y="648070"/>
            <a:ext cx="13865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09B95596-0C4B-4017-87CC-5B718240070D}"/>
              </a:ext>
            </a:extLst>
          </p:cNvPr>
          <p:cNvSpPr txBox="1">
            <a:spLocks/>
          </p:cNvSpPr>
          <p:nvPr/>
        </p:nvSpPr>
        <p:spPr>
          <a:xfrm>
            <a:off x="10949557" y="656956"/>
            <a:ext cx="891923" cy="702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324731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48B04A60-F4C4-4CCE-8570-7C6DCDAE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0"/>
            <a:ext cx="10515600" cy="1325563"/>
          </a:xfrm>
        </p:spPr>
        <p:txBody>
          <a:bodyPr/>
          <a:lstStyle/>
          <a:p>
            <a:r>
              <a:rPr lang="cs-CZ" dirty="0"/>
              <a:t>2. cvičení – protokol, 2. část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923DE9C-56DF-41D9-A220-1E760B840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38" y="950082"/>
            <a:ext cx="6266769" cy="5907918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99ED89BC-0D49-4DA4-942D-4A4577E75979}"/>
              </a:ext>
            </a:extLst>
          </p:cNvPr>
          <p:cNvSpPr txBox="1">
            <a:spLocks/>
          </p:cNvSpPr>
          <p:nvPr/>
        </p:nvSpPr>
        <p:spPr>
          <a:xfrm>
            <a:off x="6589853" y="950082"/>
            <a:ext cx="5602147" cy="236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Použijete tabulky s konodontovými a amonoidovými zónami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8AFACC3-7C26-4695-A1E9-F061DBB6D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998" y="3311317"/>
            <a:ext cx="2886352" cy="2926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296B587-5470-4C19-8194-457DB2179F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12" y="3543037"/>
            <a:ext cx="2228850" cy="30832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375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0E03A8C-B112-4AAC-BCB8-EE24E9974290}"/>
              </a:ext>
            </a:extLst>
          </p:cNvPr>
          <p:cNvSpPr txBox="1">
            <a:spLocks/>
          </p:cNvSpPr>
          <p:nvPr/>
        </p:nvSpPr>
        <p:spPr>
          <a:xfrm>
            <a:off x="685800" y="-1"/>
            <a:ext cx="10820400" cy="6447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800" dirty="0"/>
              <a:t>Příští cvičení 28. 2. 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Budova 3, učebna G1 </a:t>
            </a:r>
          </a:p>
          <a:p>
            <a:r>
              <a:rPr lang="cs-CZ" sz="3600" dirty="0"/>
              <a:t>     </a:t>
            </a:r>
            <a:r>
              <a:rPr lang="cs-CZ" sz="3600" u="sng" dirty="0"/>
              <a:t>doporučujeme nosit na cvičení notebooky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b="1" dirty="0"/>
              <a:t>Písemný průběžný test </a:t>
            </a:r>
          </a:p>
          <a:p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Prezentace 2 x 15 min</a:t>
            </a:r>
            <a:br>
              <a:rPr lang="cs-CZ" sz="3600" dirty="0"/>
            </a:br>
            <a:r>
              <a:rPr lang="cs-CZ" sz="3600" i="1" dirty="0"/>
              <a:t>Velká oxidační událost</a:t>
            </a:r>
            <a:br>
              <a:rPr lang="cs-CZ" sz="3600" i="1" dirty="0"/>
            </a:br>
            <a:r>
              <a:rPr lang="cs-CZ" sz="3600" i="1" dirty="0"/>
              <a:t>Stromatolity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Nové protokoly </a:t>
            </a:r>
            <a:r>
              <a:rPr lang="cs-CZ" sz="3600" dirty="0">
                <a:sym typeface="Wingdings" panose="05000000000000000000" pitchFamily="2" charset="2"/>
              </a:rPr>
              <a:t> vyhledávání zdrojů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8469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602840-F04D-4062-AA43-1A4BB1AF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l="10621" r="6025"/>
          <a:stretch/>
        </p:blipFill>
        <p:spPr>
          <a:xfrm>
            <a:off x="0" y="0"/>
            <a:ext cx="12192000" cy="717630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1D4AF90-487F-48D6-9841-F2BD543B4B84}"/>
              </a:ext>
            </a:extLst>
          </p:cNvPr>
          <p:cNvSpPr txBox="1">
            <a:spLocks/>
          </p:cNvSpPr>
          <p:nvPr/>
        </p:nvSpPr>
        <p:spPr>
          <a:xfrm>
            <a:off x="3512273" y="663147"/>
            <a:ext cx="4583574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/>
              <a:t>Litostratigrafie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BD3CB4-857A-4BD6-9EAD-2C8CAD48DFA0}"/>
              </a:ext>
            </a:extLst>
          </p:cNvPr>
          <p:cNvSpPr txBox="1"/>
          <p:nvPr/>
        </p:nvSpPr>
        <p:spPr>
          <a:xfrm>
            <a:off x="0" y="6534834"/>
            <a:ext cx="730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Autor: </a:t>
            </a:r>
            <a:r>
              <a:rPr lang="cs-CZ" dirty="0" err="1">
                <a:hlinkClick r:id="rId3"/>
              </a:rPr>
              <a:t>proefdier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0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EE7CABC-98C7-4082-B735-03797719C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l="10621" r="6025"/>
          <a:stretch/>
        </p:blipFill>
        <p:spPr>
          <a:xfrm>
            <a:off x="0" y="0"/>
            <a:ext cx="12192000" cy="717630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6380416-B412-47A7-A63D-27B6714E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840" cy="1067435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cs-CZ" dirty="0" err="1"/>
              <a:t>Litostratigrafie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4AC9FA8-4B48-4671-BF5B-EEB4A72E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621437"/>
            <a:ext cx="11047718" cy="4339525"/>
          </a:xfrm>
          <a:solidFill>
            <a:schemeClr val="bg1">
              <a:alpha val="39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cs-CZ" dirty="0"/>
              <a:t>Korelace hranic mezi horninami se společnými litologickými znaky (textura, struktura, fosilie)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Předpoklad, že horniny s podobnou litologií se ukládaly zhruba ve stejném čase</a:t>
            </a:r>
          </a:p>
          <a:p>
            <a:pPr marL="0" indent="0">
              <a:buNone/>
            </a:pPr>
            <a:r>
              <a:rPr lang="cs-CZ" dirty="0"/>
              <a:t>   (často neplatí, ale je dobré z něj vycházet)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Výjimkou jsou např. marker </a:t>
            </a:r>
            <a:r>
              <a:rPr lang="cs-CZ" dirty="0" err="1"/>
              <a:t>beds</a:t>
            </a:r>
            <a:r>
              <a:rPr lang="cs-CZ" dirty="0"/>
              <a:t> (iridiová vrstva na hranici K/T, vrstva sopečného popela…)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litostratigrafické</a:t>
            </a:r>
            <a:r>
              <a:rPr lang="cs-CZ" dirty="0"/>
              <a:t> jednotky: </a:t>
            </a:r>
          </a:p>
          <a:p>
            <a:pPr marL="0" indent="0">
              <a:buNone/>
            </a:pPr>
            <a:r>
              <a:rPr lang="cs-CZ" b="1" dirty="0"/>
              <a:t>    souvrství </a:t>
            </a:r>
            <a:r>
              <a:rPr lang="cs-CZ" dirty="0"/>
              <a:t>(</a:t>
            </a:r>
            <a:r>
              <a:rPr lang="cs-CZ" dirty="0" err="1"/>
              <a:t>formation</a:t>
            </a:r>
            <a:r>
              <a:rPr lang="cs-CZ" dirty="0"/>
              <a:t>) = základní, litologicky odlišné a v terénu snadno </a:t>
            </a:r>
            <a:r>
              <a:rPr lang="cs-CZ" dirty="0" err="1"/>
              <a:t>mapovatelné</a:t>
            </a:r>
            <a:r>
              <a:rPr lang="cs-CZ" dirty="0"/>
              <a:t> (makroskopicky)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	              sedimentární výplně pánví jsou jimi zcela pokryty (viz česká křídová pánev)</a:t>
            </a:r>
          </a:p>
          <a:p>
            <a:pPr marL="0" indent="0">
              <a:buNone/>
            </a:pPr>
            <a:r>
              <a:rPr lang="cs-CZ" b="1" dirty="0"/>
              <a:t>    člen </a:t>
            </a:r>
            <a:r>
              <a:rPr lang="cs-CZ" dirty="0"/>
              <a:t>(</a:t>
            </a:r>
            <a:r>
              <a:rPr lang="cs-CZ" dirty="0" err="1"/>
              <a:t>member</a:t>
            </a:r>
            <a:r>
              <a:rPr lang="cs-CZ" dirty="0"/>
              <a:t>) = ‚nepovinné‘ jednotky nižší kategorie, někdy užitečné (typicky 2 zastupující se litologie)</a:t>
            </a:r>
          </a:p>
          <a:p>
            <a:pPr marL="0" indent="0">
              <a:buNone/>
            </a:pPr>
            <a:r>
              <a:rPr lang="cs-CZ" dirty="0"/>
              <a:t>                                   (např. dalejské břidlice a třebotovské vápence v dalejsko-třebotovském souvrství)  </a:t>
            </a:r>
            <a:br>
              <a:rPr lang="cs-CZ" dirty="0"/>
            </a:br>
            <a:r>
              <a:rPr lang="cs-CZ" dirty="0"/>
              <a:t> 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58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9AFD4B9-72E3-48A5-B1A2-61FAF8371AD9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2F6E96F2-9731-4778-BA4F-074E66B2513F}"/>
              </a:ext>
            </a:extLst>
          </p:cNvPr>
          <p:cNvSpPr/>
          <p:nvPr/>
        </p:nvSpPr>
        <p:spPr>
          <a:xfrm>
            <a:off x="4579619" y="1384917"/>
            <a:ext cx="3124201" cy="4633918"/>
          </a:xfrm>
          <a:custGeom>
            <a:avLst/>
            <a:gdLst>
              <a:gd name="connsiteX0" fmla="*/ 0 w 3159888"/>
              <a:gd name="connsiteY0" fmla="*/ 0 h 5347504"/>
              <a:gd name="connsiteX1" fmla="*/ 3159888 w 3159888"/>
              <a:gd name="connsiteY1" fmla="*/ 0 h 5347504"/>
              <a:gd name="connsiteX2" fmla="*/ 3159888 w 3159888"/>
              <a:gd name="connsiteY2" fmla="*/ 3169749 h 5347504"/>
              <a:gd name="connsiteX3" fmla="*/ 826898 w 3159888"/>
              <a:gd name="connsiteY3" fmla="*/ 5347504 h 5347504"/>
              <a:gd name="connsiteX4" fmla="*/ 0 w 3159888"/>
              <a:gd name="connsiteY4" fmla="*/ 5347504 h 534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888" h="5347504">
                <a:moveTo>
                  <a:pt x="0" y="0"/>
                </a:moveTo>
                <a:lnTo>
                  <a:pt x="3159888" y="0"/>
                </a:lnTo>
                <a:lnTo>
                  <a:pt x="3159888" y="3169749"/>
                </a:lnTo>
                <a:lnTo>
                  <a:pt x="826898" y="5347504"/>
                </a:lnTo>
                <a:lnTo>
                  <a:pt x="0" y="534750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A6462B-D729-4577-80BD-13A7F3AE6F5F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5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527BBC3-5108-472D-BB90-8CC29D37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Například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6AF832-9358-43CD-9B39-0A23ADFA4F4D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7D11A6-5816-4F4B-B53E-B00EE12FD927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10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B9909B8-87AF-4FAC-A491-80F7FBBB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6"/>
          <a:stretch/>
        </p:blipFill>
        <p:spPr bwMode="auto">
          <a:xfrm>
            <a:off x="7493301" y="1279208"/>
            <a:ext cx="4537176" cy="5205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45D3809-0E5D-4F66-AC80-37503561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2. cvičení – protokol, 1. část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5C424E-93F4-4A14-9770-9399CCA9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3" y="1367444"/>
            <a:ext cx="7401228" cy="380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5918F7-7D96-42A4-8FCF-4E8E1094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t="11765" b="192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CCD318A-69D2-42EF-B019-6DF802E92112}"/>
              </a:ext>
            </a:extLst>
          </p:cNvPr>
          <p:cNvSpPr txBox="1">
            <a:spLocks/>
          </p:cNvSpPr>
          <p:nvPr/>
        </p:nvSpPr>
        <p:spPr>
          <a:xfrm>
            <a:off x="3928833" y="663147"/>
            <a:ext cx="3904527" cy="106487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/>
              <a:t>Biostratigrafie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6FEB1B5-D0B7-45D2-99EC-13E944331D28}"/>
              </a:ext>
            </a:extLst>
          </p:cNvPr>
          <p:cNvSpPr txBox="1"/>
          <p:nvPr/>
        </p:nvSpPr>
        <p:spPr>
          <a:xfrm>
            <a:off x="0" y="6534834"/>
            <a:ext cx="7309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Autor</a:t>
            </a:r>
            <a:r>
              <a:rPr lang="cs-CZ"/>
              <a:t>: </a:t>
            </a:r>
            <a:r>
              <a:rPr lang="cs-CZ">
                <a:hlinkClick r:id="rId3"/>
              </a:rPr>
              <a:t>Iain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Harris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6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">
            <a:extLst>
              <a:ext uri="{FF2B5EF4-FFF2-40B4-BE49-F238E27FC236}">
                <a16:creationId xmlns:a16="http://schemas.microsoft.com/office/drawing/2014/main" id="{FD2156F7-4C80-4EB9-9571-BDE534762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7" y="2654278"/>
            <a:ext cx="5261761" cy="380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0600" y="1328715"/>
            <a:ext cx="10515600" cy="4351338"/>
          </a:xfrm>
        </p:spPr>
        <p:txBody>
          <a:bodyPr/>
          <a:lstStyle/>
          <a:p>
            <a:r>
              <a:rPr lang="cs-CZ" dirty="0"/>
              <a:t>relativní určení stáří podle společenstev </a:t>
            </a:r>
            <a:r>
              <a:rPr lang="cs-CZ" b="1" dirty="0"/>
              <a:t>indexových</a:t>
            </a:r>
            <a:r>
              <a:rPr lang="cs-CZ" dirty="0"/>
              <a:t> </a:t>
            </a:r>
            <a:r>
              <a:rPr lang="cs-CZ" b="1" dirty="0"/>
              <a:t>fosilií</a:t>
            </a:r>
          </a:p>
          <a:p>
            <a:r>
              <a:rPr lang="cs-CZ" b="1" dirty="0" err="1"/>
              <a:t>biozóny</a:t>
            </a:r>
            <a:r>
              <a:rPr lang="cs-CZ" dirty="0"/>
              <a:t>, někdy až </a:t>
            </a:r>
            <a:r>
              <a:rPr lang="cs-CZ" dirty="0" err="1"/>
              <a:t>subzóny</a:t>
            </a:r>
            <a:r>
              <a:rPr lang="cs-CZ" dirty="0"/>
              <a:t> a </a:t>
            </a:r>
            <a:r>
              <a:rPr lang="cs-CZ" dirty="0" err="1"/>
              <a:t>biohorizonty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2CF533B-8FE3-42B2-9F2C-3AE23759F962}"/>
              </a:ext>
            </a:extLst>
          </p:cNvPr>
          <p:cNvSpPr/>
          <p:nvPr/>
        </p:nvSpPr>
        <p:spPr>
          <a:xfrm>
            <a:off x="1247931" y="4119092"/>
            <a:ext cx="9765437" cy="1287261"/>
          </a:xfrm>
          <a:prstGeom prst="rect">
            <a:avLst/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AB39D3D-2296-471F-A5E6-220395B02A9B}"/>
              </a:ext>
            </a:extLst>
          </p:cNvPr>
          <p:cNvSpPr txBox="1">
            <a:spLocks/>
          </p:cNvSpPr>
          <p:nvPr/>
        </p:nvSpPr>
        <p:spPr>
          <a:xfrm>
            <a:off x="8627938" y="4484162"/>
            <a:ext cx="2453640" cy="1209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biozóna</a:t>
            </a:r>
            <a:r>
              <a:rPr lang="cs-CZ" dirty="0"/>
              <a:t> 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DCC8EBB2-5A11-4DC2-9A29-D7AF566C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79"/>
            <a:ext cx="10515600" cy="1325563"/>
          </a:xfrm>
        </p:spPr>
        <p:txBody>
          <a:bodyPr/>
          <a:lstStyle/>
          <a:p>
            <a:r>
              <a:rPr lang="cs-CZ" dirty="0" err="1"/>
              <a:t>Biostratigrafie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4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E3D1D3-19C0-4C81-A0E8-4982A565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395" y="402440"/>
            <a:ext cx="10515600" cy="1325563"/>
          </a:xfrm>
        </p:spPr>
        <p:txBody>
          <a:bodyPr/>
          <a:lstStyle/>
          <a:p>
            <a:r>
              <a:rPr lang="cs-CZ" dirty="0"/>
              <a:t>Ideální indexové fosilie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AA5351-7098-405C-97F3-69B839E19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8" y="1536257"/>
            <a:ext cx="10515600" cy="4959992"/>
          </a:xfrm>
        </p:spPr>
        <p:txBody>
          <a:bodyPr>
            <a:normAutofit lnSpcReduction="10000"/>
          </a:bodyPr>
          <a:lstStyle/>
          <a:p>
            <a:pPr lvl="1"/>
            <a:r>
              <a:rPr lang="cs-CZ" dirty="0"/>
              <a:t>rychle </a:t>
            </a:r>
            <a:r>
              <a:rPr lang="cs-CZ" dirty="0" err="1"/>
              <a:t>evolvující</a:t>
            </a:r>
            <a:r>
              <a:rPr lang="cs-CZ" dirty="0"/>
              <a:t> (krátká doba výskytu druhů)</a:t>
            </a:r>
          </a:p>
          <a:p>
            <a:pPr lvl="1"/>
            <a:r>
              <a:rPr lang="cs-CZ" dirty="0"/>
              <a:t>geograficky velmi rozšířené</a:t>
            </a:r>
          </a:p>
          <a:p>
            <a:pPr lvl="1"/>
            <a:r>
              <a:rPr lang="cs-CZ" dirty="0"/>
              <a:t>velmi časté a snadno fosilizující</a:t>
            </a:r>
          </a:p>
          <a:p>
            <a:pPr lvl="1"/>
            <a:r>
              <a:rPr lang="cs-CZ" dirty="0"/>
              <a:t>nízké nároky na typ prostředí</a:t>
            </a:r>
          </a:p>
          <a:p>
            <a:pPr lvl="1"/>
            <a:r>
              <a:rPr lang="cs-CZ" dirty="0"/>
              <a:t>snadno určitelné</a:t>
            </a:r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Typické indexové fosilie: </a:t>
            </a:r>
          </a:p>
          <a:p>
            <a:pPr marL="0" indent="0">
              <a:buNone/>
            </a:pPr>
            <a:r>
              <a:rPr lang="cs-CZ" sz="2000" dirty="0"/>
              <a:t>trilobiti			(paleozoikum)</a:t>
            </a:r>
          </a:p>
          <a:p>
            <a:pPr marL="0" indent="0">
              <a:buNone/>
            </a:pPr>
            <a:r>
              <a:rPr lang="cs-CZ" sz="2000" dirty="0"/>
              <a:t>konodonti		(kambrium-trias)</a:t>
            </a:r>
          </a:p>
          <a:p>
            <a:pPr marL="0" indent="0">
              <a:buNone/>
            </a:pPr>
            <a:r>
              <a:rPr lang="cs-CZ" sz="2000" dirty="0" err="1"/>
              <a:t>graptoliti</a:t>
            </a:r>
            <a:r>
              <a:rPr lang="cs-CZ" sz="2000" dirty="0"/>
              <a:t>		(paleozoikum)</a:t>
            </a:r>
          </a:p>
          <a:p>
            <a:pPr marL="0" indent="0">
              <a:buNone/>
            </a:pPr>
            <a:r>
              <a:rPr lang="cs-CZ" sz="2000" dirty="0" err="1"/>
              <a:t>amonoidi</a:t>
            </a:r>
            <a:r>
              <a:rPr lang="cs-CZ" sz="2000" dirty="0"/>
              <a:t> 		(devon-křída)</a:t>
            </a:r>
          </a:p>
          <a:p>
            <a:pPr marL="0" indent="0">
              <a:buNone/>
            </a:pPr>
            <a:r>
              <a:rPr lang="cs-CZ" sz="2000" dirty="0"/>
              <a:t>mlži			(</a:t>
            </a:r>
            <a:r>
              <a:rPr lang="cs-CZ" sz="2000" dirty="0" err="1"/>
              <a:t>meso</a:t>
            </a:r>
            <a:r>
              <a:rPr lang="cs-CZ" sz="2000" dirty="0"/>
              <a:t>-kenozoikum)</a:t>
            </a:r>
          </a:p>
          <a:p>
            <a:pPr marL="0" indent="0">
              <a:buNone/>
            </a:pPr>
            <a:r>
              <a:rPr lang="cs-CZ" sz="2000" dirty="0"/>
              <a:t>plži			(kenozoikum)</a:t>
            </a:r>
          </a:p>
          <a:p>
            <a:endParaRPr lang="cs-CZ" dirty="0"/>
          </a:p>
        </p:txBody>
      </p:sp>
      <p:pic>
        <p:nvPicPr>
          <p:cNvPr id="5" name="Obrázek 4" descr="Obsah obrázku zvíře, držení&#10;&#10;Popis byl vytvořen automaticky">
            <a:extLst>
              <a:ext uri="{FF2B5EF4-FFF2-40B4-BE49-F238E27FC236}">
                <a16:creationId xmlns:a16="http://schemas.microsoft.com/office/drawing/2014/main" id="{BA379751-F266-420A-B0CF-D2D101136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28168"/>
          <a:stretch/>
        </p:blipFill>
        <p:spPr>
          <a:xfrm>
            <a:off x="8982990" y="2938836"/>
            <a:ext cx="3124777" cy="3506483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AC54ECE5-D11E-47EF-ACE3-AEBF56DE409D}"/>
              </a:ext>
            </a:extLst>
          </p:cNvPr>
          <p:cNvGrpSpPr>
            <a:grpSpLocks noChangeAspect="1"/>
          </p:cNvGrpSpPr>
          <p:nvPr/>
        </p:nvGrpSpPr>
        <p:grpSpPr>
          <a:xfrm rot="14658731">
            <a:off x="7033637" y="5129616"/>
            <a:ext cx="645375" cy="1044631"/>
            <a:chOff x="22277216" y="15621832"/>
            <a:chExt cx="3695712" cy="4881299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3B6EDCD9-31D8-42B7-9FF3-96B9A3DB9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77228" y="15626331"/>
              <a:ext cx="3695700" cy="4876800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EB4D7C27-8A00-49F3-9593-AC26DB797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77216" y="15621832"/>
              <a:ext cx="3695701" cy="4876799"/>
            </a:xfrm>
            <a:prstGeom prst="rect">
              <a:avLst/>
            </a:prstGeom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8" name="Obrázek 17">
            <a:extLst>
              <a:ext uri="{FF2B5EF4-FFF2-40B4-BE49-F238E27FC236}">
                <a16:creationId xmlns:a16="http://schemas.microsoft.com/office/drawing/2014/main" id="{ADBCCE91-E3FF-415F-ACB5-27C51103E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87850" y="4037291"/>
            <a:ext cx="749313" cy="123813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C473E80-AB7C-4CAD-A2BF-F70323BC5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80448" flipH="1">
            <a:off x="5921987" y="3545823"/>
            <a:ext cx="1933822" cy="13973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64855914-C719-45A0-96BA-A6C1F5453928}"/>
              </a:ext>
            </a:extLst>
          </p:cNvPr>
          <p:cNvGrpSpPr/>
          <p:nvPr/>
        </p:nvGrpSpPr>
        <p:grpSpPr>
          <a:xfrm>
            <a:off x="5322544" y="5651932"/>
            <a:ext cx="1228778" cy="689081"/>
            <a:chOff x="19121616" y="16249980"/>
            <a:chExt cx="1331662" cy="889939"/>
          </a:xfrm>
        </p:grpSpPr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4D6007BC-E61B-4CAA-BEC7-58D081D8E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30211" y="16249980"/>
              <a:ext cx="1322574" cy="88171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C6A0FAF6-4E67-4F9A-A231-99E575BCB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121616" y="16252144"/>
              <a:ext cx="1331662" cy="887775"/>
            </a:xfrm>
            <a:prstGeom prst="rect">
              <a:avLst/>
            </a:prstGeom>
            <a:effectLst>
              <a:glow rad="139700">
                <a:srgbClr val="7030A0">
                  <a:alpha val="40000"/>
                </a:srgbClr>
              </a:glow>
            </a:effectLst>
          </p:spPr>
        </p:pic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A8ACAF08-C08D-4C73-AA02-9E3007105B6C}"/>
              </a:ext>
            </a:extLst>
          </p:cNvPr>
          <p:cNvGrpSpPr>
            <a:grpSpLocks noChangeAspect="1"/>
          </p:cNvGrpSpPr>
          <p:nvPr/>
        </p:nvGrpSpPr>
        <p:grpSpPr>
          <a:xfrm rot="3678639">
            <a:off x="7655019" y="5188773"/>
            <a:ext cx="1433357" cy="997459"/>
            <a:chOff x="19408466" y="8208579"/>
            <a:chExt cx="1884146" cy="1317297"/>
          </a:xfrm>
        </p:grpSpPr>
        <p:sp>
          <p:nvSpPr>
            <p:cNvPr id="30" name="Volný tvar: obrazec 29">
              <a:extLst>
                <a:ext uri="{FF2B5EF4-FFF2-40B4-BE49-F238E27FC236}">
                  <a16:creationId xmlns:a16="http://schemas.microsoft.com/office/drawing/2014/main" id="{770C02DF-D1F1-4DAD-840A-BDFE56F545AF}"/>
                </a:ext>
              </a:extLst>
            </p:cNvPr>
            <p:cNvSpPr/>
            <p:nvPr/>
          </p:nvSpPr>
          <p:spPr>
            <a:xfrm>
              <a:off x="19731421" y="8208579"/>
              <a:ext cx="1215696" cy="1317297"/>
            </a:xfrm>
            <a:custGeom>
              <a:avLst/>
              <a:gdLst>
                <a:gd name="connsiteX0" fmla="*/ 0 w 1215696"/>
                <a:gd name="connsiteY0" fmla="*/ 0 h 1317297"/>
                <a:gd name="connsiteX1" fmla="*/ 805793 w 1215696"/>
                <a:gd name="connsiteY1" fmla="*/ 1061545 h 1317297"/>
                <a:gd name="connsiteX2" fmla="*/ 826814 w 1215696"/>
                <a:gd name="connsiteY2" fmla="*/ 1159642 h 1317297"/>
                <a:gd name="connsiteX3" fmla="*/ 872358 w 1215696"/>
                <a:gd name="connsiteY3" fmla="*/ 1257738 h 1317297"/>
                <a:gd name="connsiteX4" fmla="*/ 963448 w 1215696"/>
                <a:gd name="connsiteY4" fmla="*/ 1317297 h 1317297"/>
                <a:gd name="connsiteX5" fmla="*/ 1040524 w 1215696"/>
                <a:gd name="connsiteY5" fmla="*/ 1292773 h 1317297"/>
                <a:gd name="connsiteX6" fmla="*/ 1152634 w 1215696"/>
                <a:gd name="connsiteY6" fmla="*/ 1135117 h 1317297"/>
                <a:gd name="connsiteX7" fmla="*/ 1135117 w 1215696"/>
                <a:gd name="connsiteY7" fmla="*/ 1023007 h 1317297"/>
                <a:gd name="connsiteX8" fmla="*/ 1212193 w 1215696"/>
                <a:gd name="connsiteY8" fmla="*/ 840828 h 1317297"/>
                <a:gd name="connsiteX9" fmla="*/ 1215696 w 1215696"/>
                <a:gd name="connsiteY9" fmla="*/ 816304 h 1317297"/>
                <a:gd name="connsiteX10" fmla="*/ 1107089 w 1215696"/>
                <a:gd name="connsiteY10" fmla="*/ 707697 h 1317297"/>
                <a:gd name="connsiteX11" fmla="*/ 1019503 w 1215696"/>
                <a:gd name="connsiteY11" fmla="*/ 697186 h 1317297"/>
                <a:gd name="connsiteX12" fmla="*/ 998483 w 1215696"/>
                <a:gd name="connsiteY12" fmla="*/ 662152 h 1317297"/>
                <a:gd name="connsiteX13" fmla="*/ 847834 w 1215696"/>
                <a:gd name="connsiteY13" fmla="*/ 585076 h 1317297"/>
                <a:gd name="connsiteX14" fmla="*/ 833820 w 1215696"/>
                <a:gd name="connsiteY14" fmla="*/ 546538 h 1317297"/>
                <a:gd name="connsiteX15" fmla="*/ 763751 w 1215696"/>
                <a:gd name="connsiteY15" fmla="*/ 504497 h 1317297"/>
                <a:gd name="connsiteX16" fmla="*/ 704193 w 1215696"/>
                <a:gd name="connsiteY16" fmla="*/ 500993 h 1317297"/>
                <a:gd name="connsiteX17" fmla="*/ 686676 w 1215696"/>
                <a:gd name="connsiteY17" fmla="*/ 455448 h 1317297"/>
                <a:gd name="connsiteX18" fmla="*/ 630620 w 1215696"/>
                <a:gd name="connsiteY18" fmla="*/ 413407 h 1317297"/>
                <a:gd name="connsiteX19" fmla="*/ 581572 w 1215696"/>
                <a:gd name="connsiteY19" fmla="*/ 413407 h 1317297"/>
                <a:gd name="connsiteX20" fmla="*/ 560551 w 1215696"/>
                <a:gd name="connsiteY20" fmla="*/ 381876 h 1317297"/>
                <a:gd name="connsiteX21" fmla="*/ 0 w 1215696"/>
                <a:gd name="connsiteY21" fmla="*/ 0 h 131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5696" h="1317297">
                  <a:moveTo>
                    <a:pt x="0" y="0"/>
                  </a:moveTo>
                  <a:lnTo>
                    <a:pt x="805793" y="1061545"/>
                  </a:lnTo>
                  <a:lnTo>
                    <a:pt x="826814" y="1159642"/>
                  </a:lnTo>
                  <a:lnTo>
                    <a:pt x="872358" y="1257738"/>
                  </a:lnTo>
                  <a:lnTo>
                    <a:pt x="963448" y="1317297"/>
                  </a:lnTo>
                  <a:lnTo>
                    <a:pt x="1040524" y="1292773"/>
                  </a:lnTo>
                  <a:lnTo>
                    <a:pt x="1152634" y="1135117"/>
                  </a:lnTo>
                  <a:lnTo>
                    <a:pt x="1135117" y="1023007"/>
                  </a:lnTo>
                  <a:lnTo>
                    <a:pt x="1212193" y="840828"/>
                  </a:lnTo>
                  <a:lnTo>
                    <a:pt x="1215696" y="816304"/>
                  </a:lnTo>
                  <a:lnTo>
                    <a:pt x="1107089" y="707697"/>
                  </a:lnTo>
                  <a:lnTo>
                    <a:pt x="1019503" y="697186"/>
                  </a:lnTo>
                  <a:lnTo>
                    <a:pt x="998483" y="662152"/>
                  </a:lnTo>
                  <a:lnTo>
                    <a:pt x="847834" y="585076"/>
                  </a:lnTo>
                  <a:lnTo>
                    <a:pt x="833820" y="546538"/>
                  </a:lnTo>
                  <a:lnTo>
                    <a:pt x="763751" y="504497"/>
                  </a:lnTo>
                  <a:lnTo>
                    <a:pt x="704193" y="500993"/>
                  </a:lnTo>
                  <a:lnTo>
                    <a:pt x="686676" y="455448"/>
                  </a:lnTo>
                  <a:lnTo>
                    <a:pt x="630620" y="413407"/>
                  </a:lnTo>
                  <a:lnTo>
                    <a:pt x="581572" y="413407"/>
                  </a:lnTo>
                  <a:lnTo>
                    <a:pt x="560551" y="381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1B28A501-13AA-4B86-9C07-318D0B9AE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8837999" flipH="1">
              <a:off x="20026019" y="7887084"/>
              <a:ext cx="649040" cy="1884146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2" name="Obrázek 31">
            <a:extLst>
              <a:ext uri="{FF2B5EF4-FFF2-40B4-BE49-F238E27FC236}">
                <a16:creationId xmlns:a16="http://schemas.microsoft.com/office/drawing/2014/main" id="{A4381BA4-5CFD-4794-A4E4-19A4E1271D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6324" y="3390181"/>
            <a:ext cx="1108527" cy="857261"/>
          </a:xfrm>
          <a:prstGeom prst="rect">
            <a:avLst/>
          </a:prstGeom>
          <a:effectLst>
            <a:glow rad="139700">
              <a:srgbClr val="FFC00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415773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370</Words>
  <Application>Microsoft Office PowerPoint</Application>
  <PresentationFormat>Širokoúhlá obrazovka</PresentationFormat>
  <Paragraphs>75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G3061: Historická a stratigrafická geologie     2. cvičení Litostratigrafie a biostratigrafie</vt:lpstr>
      <vt:lpstr>Prezentace aplikace PowerPoint</vt:lpstr>
      <vt:lpstr>Litostratigrafie</vt:lpstr>
      <vt:lpstr>Prezentace aplikace PowerPoint</vt:lpstr>
      <vt:lpstr>Prezentace aplikace PowerPoint</vt:lpstr>
      <vt:lpstr>2. cvičení – protokol, 1. část</vt:lpstr>
      <vt:lpstr>Prezentace aplikace PowerPoint</vt:lpstr>
      <vt:lpstr>Biostratigrafie</vt:lpstr>
      <vt:lpstr>Ideální indexové fosilie</vt:lpstr>
      <vt:lpstr>Prezentace aplikace PowerPoint</vt:lpstr>
      <vt:lpstr>Prezentace aplikace PowerPoint</vt:lpstr>
      <vt:lpstr>2. cvičení – protokol, 2. část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Petr Hykš</cp:lastModifiedBy>
  <cp:revision>61</cp:revision>
  <dcterms:created xsi:type="dcterms:W3CDTF">2020-02-18T16:01:28Z</dcterms:created>
  <dcterms:modified xsi:type="dcterms:W3CDTF">2022-02-20T13:24:43Z</dcterms:modified>
</cp:coreProperties>
</file>