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1" r:id="rId3"/>
    <p:sldId id="274" r:id="rId4"/>
    <p:sldId id="275" r:id="rId5"/>
    <p:sldId id="282" r:id="rId6"/>
    <p:sldId id="283" r:id="rId7"/>
    <p:sldId id="284" r:id="rId8"/>
    <p:sldId id="280" r:id="rId9"/>
    <p:sldId id="285" r:id="rId10"/>
    <p:sldId id="286" r:id="rId11"/>
    <p:sldId id="277" r:id="rId12"/>
    <p:sldId id="287" r:id="rId13"/>
    <p:sldId id="278" r:id="rId14"/>
    <p:sldId id="279" r:id="rId15"/>
    <p:sldId id="288" r:id="rId16"/>
    <p:sldId id="289" r:id="rId17"/>
  </p:sldIdLst>
  <p:sldSz cx="12192000" cy="6858000"/>
  <p:notesSz cx="12192000" cy="6858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5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79829" y="2488768"/>
            <a:ext cx="9832340" cy="940435"/>
          </a:xfrm>
          <a:prstGeom prst="rect">
            <a:avLst/>
          </a:prstGeom>
        </p:spPr>
        <p:txBody>
          <a:bodyPr wrap="square" lIns="0" tIns="0" rIns="0" bIns="0">
            <a:spAutoFit/>
          </a:bodyPr>
          <a:lstStyle>
            <a:lvl1pPr>
              <a:defRPr sz="6000" b="0" i="0">
                <a:solidFill>
                  <a:schemeClr val="tx1"/>
                </a:solidFill>
                <a:latin typeface="Trebuchet MS"/>
                <a:cs typeface="Trebuchet MS"/>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Carlito"/>
                <a:cs typeface="Carlito"/>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Carlito"/>
                <a:cs typeface="Carlito"/>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Carlito"/>
                <a:cs typeface="Carlito"/>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Carlito"/>
                <a:cs typeface="Carlit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65303" y="217423"/>
            <a:ext cx="11046460" cy="391159"/>
          </a:xfrm>
          <a:prstGeom prst="rect">
            <a:avLst/>
          </a:prstGeom>
        </p:spPr>
        <p:txBody>
          <a:bodyPr wrap="square" lIns="0" tIns="0" rIns="0" bIns="0">
            <a:spAutoFit/>
          </a:bodyPr>
          <a:lstStyle>
            <a:lvl1pPr>
              <a:defRPr sz="2400" b="0" i="0">
                <a:solidFill>
                  <a:schemeClr val="tx1"/>
                </a:solidFill>
                <a:latin typeface="Carlito"/>
                <a:cs typeface="Carlito"/>
              </a:defRPr>
            </a:lvl1pPr>
          </a:lstStyle>
          <a:p>
            <a:endParaRPr/>
          </a:p>
        </p:txBody>
      </p:sp>
      <p:sp>
        <p:nvSpPr>
          <p:cNvPr id="3" name="Holder 3"/>
          <p:cNvSpPr>
            <a:spLocks noGrp="1"/>
          </p:cNvSpPr>
          <p:nvPr>
            <p:ph type="body" idx="1"/>
          </p:nvPr>
        </p:nvSpPr>
        <p:spPr>
          <a:xfrm>
            <a:off x="5018023" y="2490686"/>
            <a:ext cx="6257290" cy="3604260"/>
          </a:xfrm>
          <a:prstGeom prst="rect">
            <a:avLst/>
          </a:prstGeom>
        </p:spPr>
        <p:txBody>
          <a:bodyPr wrap="square" lIns="0" tIns="0" rIns="0" bIns="0">
            <a:spAutoFit/>
          </a:bodyPr>
          <a:lstStyle>
            <a:lvl1pPr>
              <a:defRPr sz="2800" b="0" i="0">
                <a:solidFill>
                  <a:schemeClr val="tx1"/>
                </a:solidFill>
                <a:latin typeface="Carlito"/>
                <a:cs typeface="Carlito"/>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4/20/2021</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700" rIns="0" bIns="0" rtlCol="0">
            <a:spAutoFit/>
          </a:bodyPr>
          <a:lstStyle/>
          <a:p>
            <a:pPr marL="739140">
              <a:lnSpc>
                <a:spcPct val="100000"/>
              </a:lnSpc>
              <a:spcBef>
                <a:spcPts val="100"/>
              </a:spcBef>
            </a:pPr>
            <a:r>
              <a:rPr spc="-254" dirty="0"/>
              <a:t>English </a:t>
            </a:r>
            <a:r>
              <a:rPr spc="-315" dirty="0"/>
              <a:t>for </a:t>
            </a:r>
            <a:r>
              <a:rPr lang="cs-CZ" spc="-315" dirty="0" err="1"/>
              <a:t>Physicists</a:t>
            </a:r>
            <a:r>
              <a:rPr spc="-770" dirty="0"/>
              <a:t> </a:t>
            </a:r>
            <a:r>
              <a:rPr spc="-210" dirty="0"/>
              <a:t>IV</a:t>
            </a:r>
          </a:p>
        </p:txBody>
      </p:sp>
      <p:sp>
        <p:nvSpPr>
          <p:cNvPr id="3" name="object 3"/>
          <p:cNvSpPr txBox="1"/>
          <p:nvPr/>
        </p:nvSpPr>
        <p:spPr>
          <a:xfrm>
            <a:off x="5621273" y="4036821"/>
            <a:ext cx="951865" cy="391160"/>
          </a:xfrm>
          <a:prstGeom prst="rect">
            <a:avLst/>
          </a:prstGeom>
        </p:spPr>
        <p:txBody>
          <a:bodyPr vert="horz" wrap="square" lIns="0" tIns="12700" rIns="0" bIns="0" rtlCol="0">
            <a:spAutoFit/>
          </a:bodyPr>
          <a:lstStyle/>
          <a:p>
            <a:pPr marL="12700">
              <a:lnSpc>
                <a:spcPct val="100000"/>
              </a:lnSpc>
              <a:spcBef>
                <a:spcPts val="100"/>
              </a:spcBef>
            </a:pPr>
            <a:r>
              <a:rPr sz="2400" spc="-20" dirty="0">
                <a:latin typeface="Carlito"/>
                <a:cs typeface="Carlito"/>
              </a:rPr>
              <a:t>Week</a:t>
            </a:r>
            <a:r>
              <a:rPr sz="2400" spc="-95" dirty="0">
                <a:latin typeface="Carlito"/>
                <a:cs typeface="Carlito"/>
              </a:rPr>
              <a:t> </a:t>
            </a:r>
            <a:r>
              <a:rPr lang="cs-CZ" sz="2400" spc="-95" dirty="0">
                <a:latin typeface="Carlito"/>
                <a:cs typeface="Carlito"/>
              </a:rPr>
              <a:t>8</a:t>
            </a:r>
            <a:endParaRPr sz="2400" dirty="0">
              <a:latin typeface="Carlito"/>
              <a:cs typeface="Carli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6A0F69-3E94-48AE-A137-A74F03012801}"/>
              </a:ext>
            </a:extLst>
          </p:cNvPr>
          <p:cNvSpPr>
            <a:spLocks noGrp="1"/>
          </p:cNvSpPr>
          <p:nvPr>
            <p:ph type="title"/>
          </p:nvPr>
        </p:nvSpPr>
        <p:spPr>
          <a:xfrm>
            <a:off x="165303" y="217423"/>
            <a:ext cx="11046460" cy="553998"/>
          </a:xfrm>
        </p:spPr>
        <p:txBody>
          <a:bodyPr/>
          <a:lstStyle/>
          <a:p>
            <a:r>
              <a:rPr lang="cs-CZ" sz="3600" dirty="0"/>
              <a:t>4. </a:t>
            </a:r>
            <a:r>
              <a:rPr lang="cs-CZ" sz="3600" dirty="0" err="1"/>
              <a:t>Introduce</a:t>
            </a:r>
            <a:r>
              <a:rPr lang="cs-CZ" sz="3600" dirty="0"/>
              <a:t> </a:t>
            </a:r>
            <a:r>
              <a:rPr lang="cs-CZ" sz="3600" dirty="0" err="1"/>
              <a:t>the</a:t>
            </a:r>
            <a:r>
              <a:rPr lang="cs-CZ" sz="3600" dirty="0"/>
              <a:t> </a:t>
            </a:r>
            <a:r>
              <a:rPr lang="cs-CZ" sz="3600" dirty="0" err="1"/>
              <a:t>presenter</a:t>
            </a:r>
            <a:endParaRPr lang="cs-CZ" sz="3600" dirty="0"/>
          </a:p>
        </p:txBody>
      </p:sp>
      <p:sp>
        <p:nvSpPr>
          <p:cNvPr id="3" name="Zástupný text 2">
            <a:extLst>
              <a:ext uri="{FF2B5EF4-FFF2-40B4-BE49-F238E27FC236}">
                <a16:creationId xmlns:a16="http://schemas.microsoft.com/office/drawing/2014/main" id="{0B6B982C-45F1-4ABD-9E33-EF2FE286759C}"/>
              </a:ext>
            </a:extLst>
          </p:cNvPr>
          <p:cNvSpPr>
            <a:spLocks noGrp="1"/>
          </p:cNvSpPr>
          <p:nvPr>
            <p:ph type="body" idx="1"/>
          </p:nvPr>
        </p:nvSpPr>
        <p:spPr>
          <a:xfrm>
            <a:off x="533400" y="1828800"/>
            <a:ext cx="10741913" cy="3385542"/>
          </a:xfrm>
        </p:spPr>
        <p:txBody>
          <a:bodyPr/>
          <a:lstStyle/>
          <a:p>
            <a:r>
              <a:rPr lang="en-GB" sz="2400" b="1" dirty="0">
                <a:solidFill>
                  <a:srgbClr val="92D050"/>
                </a:solidFill>
                <a:effectLst/>
                <a:latin typeface="Times New Roman" panose="02020603050405020304" pitchFamily="18" charset="0"/>
                <a:ea typeface="Times New Roman" panose="02020603050405020304" pitchFamily="18" charset="0"/>
              </a:rPr>
              <a:t>1. The setup</a:t>
            </a:r>
            <a:endParaRPr lang="cs-CZ" sz="2400" dirty="0">
              <a:solidFill>
                <a:srgbClr val="92D050"/>
              </a:solidFill>
              <a:effectLst/>
              <a:latin typeface="Times New Roman" panose="02020603050405020304" pitchFamily="18" charset="0"/>
              <a:ea typeface="Times New Roman" panose="02020603050405020304" pitchFamily="18" charset="0"/>
            </a:endParaRPr>
          </a:p>
          <a:p>
            <a:r>
              <a:rPr lang="en-GB" sz="2400" b="1" dirty="0">
                <a:solidFill>
                  <a:srgbClr val="92D050"/>
                </a:solidFill>
                <a:effectLst/>
                <a:latin typeface="Times New Roman" panose="02020603050405020304" pitchFamily="18" charset="0"/>
                <a:ea typeface="Times New Roman" panose="02020603050405020304" pitchFamily="18" charset="0"/>
              </a:rPr>
              <a:t>    Current situation</a:t>
            </a:r>
            <a:endParaRPr lang="cs-CZ" sz="2400" dirty="0">
              <a:solidFill>
                <a:srgbClr val="92D050"/>
              </a:solidFill>
              <a:effectLst/>
              <a:latin typeface="Times New Roman" panose="02020603050405020304" pitchFamily="18" charset="0"/>
              <a:ea typeface="Times New Roman" panose="02020603050405020304" pitchFamily="18" charset="0"/>
            </a:endParaRPr>
          </a:p>
          <a:p>
            <a:r>
              <a:rPr lang="en-GB" sz="2400" b="1" dirty="0">
                <a:solidFill>
                  <a:srgbClr val="92D050"/>
                </a:solidFill>
                <a:effectLst/>
                <a:latin typeface="Times New Roman" panose="02020603050405020304" pitchFamily="18" charset="0"/>
                <a:ea typeface="Times New Roman" panose="02020603050405020304" pitchFamily="18" charset="0"/>
              </a:rPr>
              <a:t>    Name &amp; background</a:t>
            </a:r>
            <a:endParaRPr lang="cs-CZ" sz="2400" dirty="0">
              <a:solidFill>
                <a:srgbClr val="92D050"/>
              </a:solidFill>
              <a:effectLst/>
              <a:latin typeface="Times New Roman" panose="02020603050405020304" pitchFamily="18" charset="0"/>
              <a:ea typeface="Times New Roman" panose="02020603050405020304" pitchFamily="18" charset="0"/>
            </a:endParaRPr>
          </a:p>
          <a:p>
            <a:r>
              <a:rPr lang="en-GB" sz="2400" b="1" dirty="0">
                <a:solidFill>
                  <a:srgbClr val="92D050"/>
                </a:solidFill>
                <a:effectLst/>
                <a:latin typeface="Times New Roman" panose="02020603050405020304" pitchFamily="18" charset="0"/>
                <a:ea typeface="Times New Roman" panose="02020603050405020304" pitchFamily="18" charset="0"/>
              </a:rPr>
              <a:t>2. The Pitch</a:t>
            </a:r>
            <a:endParaRPr lang="cs-CZ" sz="2400" dirty="0">
              <a:solidFill>
                <a:srgbClr val="92D050"/>
              </a:solidFill>
              <a:effectLst/>
              <a:latin typeface="Times New Roman" panose="02020603050405020304" pitchFamily="18" charset="0"/>
              <a:ea typeface="Times New Roman" panose="02020603050405020304" pitchFamily="18" charset="0"/>
            </a:endParaRPr>
          </a:p>
          <a:p>
            <a:r>
              <a:rPr lang="en-GB" sz="2400" b="1" dirty="0">
                <a:solidFill>
                  <a:srgbClr val="92D050"/>
                </a:solidFill>
                <a:effectLst/>
                <a:latin typeface="Times New Roman" panose="02020603050405020304" pitchFamily="18" charset="0"/>
                <a:ea typeface="Times New Roman" panose="02020603050405020304" pitchFamily="18" charset="0"/>
              </a:rPr>
              <a:t>    What </a:t>
            </a:r>
            <a:r>
              <a:rPr lang="cs-CZ" sz="2400" b="1" dirty="0" err="1">
                <a:solidFill>
                  <a:srgbClr val="92D050"/>
                </a:solidFill>
                <a:effectLst/>
                <a:latin typeface="Times New Roman" panose="02020603050405020304" pitchFamily="18" charset="0"/>
                <a:ea typeface="Times New Roman" panose="02020603050405020304" pitchFamily="18" charset="0"/>
              </a:rPr>
              <a:t>the</a:t>
            </a:r>
            <a:r>
              <a:rPr lang="cs-CZ" sz="2400" b="1" dirty="0">
                <a:solidFill>
                  <a:srgbClr val="92D050"/>
                </a:solidFill>
                <a:effectLst/>
                <a:latin typeface="Times New Roman" panose="02020603050405020304" pitchFamily="18" charset="0"/>
                <a:ea typeface="Times New Roman" panose="02020603050405020304" pitchFamily="18" charset="0"/>
              </a:rPr>
              <a:t> </a:t>
            </a:r>
            <a:r>
              <a:rPr lang="en-GB" sz="2400" b="1" dirty="0">
                <a:solidFill>
                  <a:srgbClr val="92D050"/>
                </a:solidFill>
                <a:effectLst/>
                <a:latin typeface="Times New Roman" panose="02020603050405020304" pitchFamily="18" charset="0"/>
                <a:ea typeface="Times New Roman" panose="02020603050405020304" pitchFamily="18" charset="0"/>
              </a:rPr>
              <a:t>speaker will do</a:t>
            </a:r>
            <a:endParaRPr lang="cs-CZ" sz="2400" dirty="0">
              <a:solidFill>
                <a:srgbClr val="92D050"/>
              </a:solidFill>
              <a:effectLst/>
              <a:latin typeface="Times New Roman" panose="02020603050405020304" pitchFamily="18" charset="0"/>
              <a:ea typeface="Times New Roman" panose="02020603050405020304" pitchFamily="18" charset="0"/>
            </a:endParaRPr>
          </a:p>
          <a:p>
            <a:r>
              <a:rPr lang="en-GB" sz="2400" b="1" dirty="0">
                <a:solidFill>
                  <a:srgbClr val="92D050"/>
                </a:solidFill>
                <a:effectLst/>
                <a:latin typeface="Times New Roman" panose="02020603050405020304" pitchFamily="18" charset="0"/>
                <a:ea typeface="Times New Roman" panose="02020603050405020304" pitchFamily="18" charset="0"/>
              </a:rPr>
              <a:t>3. The Close</a:t>
            </a:r>
            <a:endParaRPr lang="cs-CZ" sz="2400" dirty="0">
              <a:solidFill>
                <a:srgbClr val="92D050"/>
              </a:solidFill>
              <a:effectLst/>
              <a:latin typeface="Times New Roman" panose="02020603050405020304" pitchFamily="18" charset="0"/>
              <a:ea typeface="Times New Roman" panose="02020603050405020304" pitchFamily="18" charset="0"/>
            </a:endParaRPr>
          </a:p>
          <a:p>
            <a:r>
              <a:rPr lang="en-GB" sz="2400" b="1" dirty="0">
                <a:solidFill>
                  <a:srgbClr val="92D050"/>
                </a:solidFill>
                <a:effectLst/>
                <a:latin typeface="Times New Roman" panose="02020603050405020304" pitchFamily="18" charset="0"/>
                <a:ea typeface="Times New Roman" panose="02020603050405020304" pitchFamily="18" charset="0"/>
              </a:rPr>
              <a:t>    The importance</a:t>
            </a:r>
            <a:endParaRPr lang="cs-CZ" sz="2400" dirty="0">
              <a:solidFill>
                <a:srgbClr val="92D050"/>
              </a:solidFill>
              <a:effectLst/>
              <a:latin typeface="Times New Roman" panose="02020603050405020304" pitchFamily="18" charset="0"/>
              <a:ea typeface="Times New Roman" panose="02020603050405020304" pitchFamily="18" charset="0"/>
            </a:endParaRPr>
          </a:p>
          <a:p>
            <a:r>
              <a:rPr lang="en-GB" sz="2400" b="1" dirty="0">
                <a:solidFill>
                  <a:srgbClr val="92D050"/>
                </a:solidFill>
                <a:effectLst/>
                <a:latin typeface="Times New Roman" panose="02020603050405020304" pitchFamily="18" charset="0"/>
                <a:ea typeface="Times New Roman" panose="02020603050405020304" pitchFamily="18" charset="0"/>
              </a:rPr>
              <a:t>    What will happen and what the audience should do            </a:t>
            </a:r>
            <a:endParaRPr lang="cs-CZ" sz="2400" dirty="0">
              <a:solidFill>
                <a:srgbClr val="92D050"/>
              </a:solidFill>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4169967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3016" y="196037"/>
            <a:ext cx="7291705" cy="697230"/>
          </a:xfrm>
          <a:prstGeom prst="rect">
            <a:avLst/>
          </a:prstGeom>
        </p:spPr>
        <p:txBody>
          <a:bodyPr vert="horz" wrap="square" lIns="0" tIns="13335" rIns="0" bIns="0" rtlCol="0">
            <a:spAutoFit/>
          </a:bodyPr>
          <a:lstStyle/>
          <a:p>
            <a:pPr marL="12700">
              <a:lnSpc>
                <a:spcPct val="100000"/>
              </a:lnSpc>
              <a:spcBef>
                <a:spcPts val="105"/>
              </a:spcBef>
            </a:pPr>
            <a:r>
              <a:rPr sz="4400" spc="-330" dirty="0">
                <a:latin typeface="Trebuchet MS"/>
                <a:cs typeface="Trebuchet MS"/>
              </a:rPr>
              <a:t>4. </a:t>
            </a:r>
            <a:r>
              <a:rPr sz="4400" spc="-229" dirty="0">
                <a:latin typeface="Trebuchet MS"/>
                <a:cs typeface="Trebuchet MS"/>
              </a:rPr>
              <a:t>Introduce </a:t>
            </a:r>
            <a:r>
              <a:rPr sz="4400" spc="-235" dirty="0">
                <a:latin typeface="Trebuchet MS"/>
                <a:cs typeface="Trebuchet MS"/>
              </a:rPr>
              <a:t>the </a:t>
            </a:r>
            <a:r>
              <a:rPr sz="4400" spc="-240" dirty="0">
                <a:latin typeface="Trebuchet MS"/>
                <a:cs typeface="Trebuchet MS"/>
              </a:rPr>
              <a:t>presenter</a:t>
            </a:r>
            <a:r>
              <a:rPr sz="4400" spc="-885" dirty="0">
                <a:latin typeface="Trebuchet MS"/>
                <a:cs typeface="Trebuchet MS"/>
              </a:rPr>
              <a:t> </a:t>
            </a:r>
            <a:r>
              <a:rPr sz="4400" spc="-225" dirty="0">
                <a:latin typeface="Trebuchet MS"/>
                <a:cs typeface="Trebuchet MS"/>
              </a:rPr>
              <a:t>below</a:t>
            </a:r>
            <a:endParaRPr sz="4400">
              <a:latin typeface="Trebuchet MS"/>
              <a:cs typeface="Trebuchet MS"/>
            </a:endParaRPr>
          </a:p>
        </p:txBody>
      </p:sp>
      <p:sp>
        <p:nvSpPr>
          <p:cNvPr id="3" name="object 3"/>
          <p:cNvSpPr txBox="1"/>
          <p:nvPr/>
        </p:nvSpPr>
        <p:spPr>
          <a:xfrm>
            <a:off x="878535" y="899310"/>
            <a:ext cx="6109335" cy="1560195"/>
          </a:xfrm>
          <a:prstGeom prst="rect">
            <a:avLst/>
          </a:prstGeom>
        </p:spPr>
        <p:txBody>
          <a:bodyPr vert="horz" wrap="square" lIns="0" tIns="12065" rIns="0" bIns="0" rtlCol="0">
            <a:spAutoFit/>
          </a:bodyPr>
          <a:lstStyle/>
          <a:p>
            <a:pPr marL="12700" marR="270510">
              <a:lnSpc>
                <a:spcPct val="120000"/>
              </a:lnSpc>
              <a:spcBef>
                <a:spcPts val="95"/>
              </a:spcBef>
            </a:pPr>
            <a:r>
              <a:rPr sz="2800" spc="-5" dirty="0">
                <a:latin typeface="Carlito"/>
                <a:cs typeface="Carlito"/>
              </a:rPr>
              <a:t>It </a:t>
            </a:r>
            <a:r>
              <a:rPr sz="2800" spc="-10" dirty="0">
                <a:latin typeface="Carlito"/>
                <a:cs typeface="Carlito"/>
              </a:rPr>
              <a:t>gives </a:t>
            </a:r>
            <a:r>
              <a:rPr sz="2800" spc="-5" dirty="0">
                <a:latin typeface="Carlito"/>
                <a:cs typeface="Carlito"/>
              </a:rPr>
              <a:t>me </a:t>
            </a:r>
            <a:r>
              <a:rPr sz="2800" spc="-15" dirty="0">
                <a:latin typeface="Carlito"/>
                <a:cs typeface="Carlito"/>
              </a:rPr>
              <a:t>great </a:t>
            </a:r>
            <a:r>
              <a:rPr sz="2800" spc="-10" dirty="0">
                <a:latin typeface="Carlito"/>
                <a:cs typeface="Carlito"/>
              </a:rPr>
              <a:t>pleasure </a:t>
            </a:r>
            <a:r>
              <a:rPr sz="2800" spc="-20" dirty="0">
                <a:latin typeface="Carlito"/>
                <a:cs typeface="Carlito"/>
              </a:rPr>
              <a:t>to </a:t>
            </a:r>
            <a:r>
              <a:rPr sz="2800" spc="-15" dirty="0">
                <a:latin typeface="Carlito"/>
                <a:cs typeface="Carlito"/>
              </a:rPr>
              <a:t>introduce...  </a:t>
            </a:r>
            <a:r>
              <a:rPr sz="2800" spc="-25" dirty="0">
                <a:latin typeface="Carlito"/>
                <a:cs typeface="Carlito"/>
              </a:rPr>
              <a:t>I’m </a:t>
            </a:r>
            <a:r>
              <a:rPr sz="2800" spc="-20" dirty="0">
                <a:latin typeface="Carlito"/>
                <a:cs typeface="Carlito"/>
              </a:rPr>
              <a:t>sure </a:t>
            </a:r>
            <a:r>
              <a:rPr sz="2800" spc="-30" dirty="0">
                <a:latin typeface="Carlito"/>
                <a:cs typeface="Carlito"/>
              </a:rPr>
              <a:t>we’re </a:t>
            </a:r>
            <a:r>
              <a:rPr sz="2800" spc="-5" dirty="0">
                <a:latin typeface="Carlito"/>
                <a:cs typeface="Carlito"/>
              </a:rPr>
              <a:t>all pleased </a:t>
            </a:r>
            <a:r>
              <a:rPr sz="2800" spc="-20" dirty="0">
                <a:latin typeface="Carlito"/>
                <a:cs typeface="Carlito"/>
              </a:rPr>
              <a:t>to </a:t>
            </a:r>
            <a:r>
              <a:rPr sz="2800" spc="-10" dirty="0">
                <a:latin typeface="Carlito"/>
                <a:cs typeface="Carlito"/>
              </a:rPr>
              <a:t>welcome</a:t>
            </a:r>
            <a:r>
              <a:rPr sz="2800" spc="90" dirty="0">
                <a:latin typeface="Carlito"/>
                <a:cs typeface="Carlito"/>
              </a:rPr>
              <a:t> </a:t>
            </a:r>
            <a:r>
              <a:rPr sz="2800" spc="-10" dirty="0">
                <a:latin typeface="Carlito"/>
                <a:cs typeface="Carlito"/>
              </a:rPr>
              <a:t>...</a:t>
            </a:r>
            <a:endParaRPr sz="2800">
              <a:latin typeface="Carlito"/>
              <a:cs typeface="Carlito"/>
            </a:endParaRPr>
          </a:p>
          <a:p>
            <a:pPr marL="12700">
              <a:lnSpc>
                <a:spcPct val="100000"/>
              </a:lnSpc>
              <a:spcBef>
                <a:spcPts val="665"/>
              </a:spcBef>
            </a:pPr>
            <a:r>
              <a:rPr sz="2800" spc="-10" dirty="0">
                <a:latin typeface="Carlito"/>
                <a:cs typeface="Carlito"/>
              </a:rPr>
              <a:t>Our </a:t>
            </a:r>
            <a:r>
              <a:rPr sz="2800" spc="-15" dirty="0">
                <a:latin typeface="Carlito"/>
                <a:cs typeface="Carlito"/>
              </a:rPr>
              <a:t>next </a:t>
            </a:r>
            <a:r>
              <a:rPr sz="2800" spc="-20" dirty="0">
                <a:latin typeface="Carlito"/>
                <a:cs typeface="Carlito"/>
              </a:rPr>
              <a:t>speaker </a:t>
            </a:r>
            <a:r>
              <a:rPr sz="2800" spc="-10" dirty="0">
                <a:latin typeface="Carlito"/>
                <a:cs typeface="Carlito"/>
              </a:rPr>
              <a:t>needs </a:t>
            </a:r>
            <a:r>
              <a:rPr sz="2800" spc="-5" dirty="0">
                <a:latin typeface="Carlito"/>
                <a:cs typeface="Carlito"/>
              </a:rPr>
              <a:t>no </a:t>
            </a:r>
            <a:r>
              <a:rPr sz="2800" spc="-15" dirty="0">
                <a:latin typeface="Carlito"/>
                <a:cs typeface="Carlito"/>
              </a:rPr>
              <a:t>introduction</a:t>
            </a:r>
            <a:r>
              <a:rPr sz="2800" spc="145" dirty="0">
                <a:latin typeface="Carlito"/>
                <a:cs typeface="Carlito"/>
              </a:rPr>
              <a:t> </a:t>
            </a:r>
            <a:r>
              <a:rPr sz="2800" spc="-10" dirty="0">
                <a:latin typeface="Carlito"/>
                <a:cs typeface="Carlito"/>
              </a:rPr>
              <a:t>...</a:t>
            </a:r>
            <a:endParaRPr sz="2800">
              <a:latin typeface="Carlito"/>
              <a:cs typeface="Carlito"/>
            </a:endParaRPr>
          </a:p>
        </p:txBody>
      </p:sp>
      <p:sp>
        <p:nvSpPr>
          <p:cNvPr id="4" name="object 4"/>
          <p:cNvSpPr txBox="1"/>
          <p:nvPr/>
        </p:nvSpPr>
        <p:spPr>
          <a:xfrm>
            <a:off x="7268764" y="984885"/>
            <a:ext cx="3963035" cy="452120"/>
          </a:xfrm>
          <a:prstGeom prst="rect">
            <a:avLst/>
          </a:prstGeom>
        </p:spPr>
        <p:txBody>
          <a:bodyPr vert="horz" wrap="square" lIns="0" tIns="12065" rIns="0" bIns="0" rtlCol="0">
            <a:spAutoFit/>
          </a:bodyPr>
          <a:lstStyle/>
          <a:p>
            <a:pPr marL="12700">
              <a:lnSpc>
                <a:spcPct val="100000"/>
              </a:lnSpc>
              <a:spcBef>
                <a:spcPts val="95"/>
              </a:spcBef>
            </a:pPr>
            <a:r>
              <a:rPr sz="2800" spc="-10" dirty="0">
                <a:latin typeface="Carlito"/>
                <a:cs typeface="Carlito"/>
              </a:rPr>
              <a:t>Our </a:t>
            </a:r>
            <a:r>
              <a:rPr sz="2800" spc="-25" dirty="0">
                <a:latin typeface="Carlito"/>
                <a:cs typeface="Carlito"/>
              </a:rPr>
              <a:t>first </a:t>
            </a:r>
            <a:r>
              <a:rPr sz="2800" spc="-20" dirty="0">
                <a:latin typeface="Carlito"/>
                <a:cs typeface="Carlito"/>
              </a:rPr>
              <a:t>speaker today </a:t>
            </a:r>
            <a:r>
              <a:rPr sz="2800" spc="-10" dirty="0">
                <a:latin typeface="Carlito"/>
                <a:cs typeface="Carlito"/>
              </a:rPr>
              <a:t>is</a:t>
            </a:r>
            <a:r>
              <a:rPr sz="2800" spc="65" dirty="0">
                <a:latin typeface="Carlito"/>
                <a:cs typeface="Carlito"/>
              </a:rPr>
              <a:t> </a:t>
            </a:r>
            <a:r>
              <a:rPr sz="2800" spc="-10" dirty="0">
                <a:latin typeface="Carlito"/>
                <a:cs typeface="Carlito"/>
              </a:rPr>
              <a:t>...</a:t>
            </a:r>
            <a:endParaRPr sz="2800">
              <a:latin typeface="Carlito"/>
              <a:cs typeface="Carlito"/>
            </a:endParaRPr>
          </a:p>
        </p:txBody>
      </p:sp>
      <p:sp>
        <p:nvSpPr>
          <p:cNvPr id="5" name="object 5"/>
          <p:cNvSpPr txBox="1"/>
          <p:nvPr/>
        </p:nvSpPr>
        <p:spPr>
          <a:xfrm>
            <a:off x="878535" y="2518410"/>
            <a:ext cx="9441180" cy="452120"/>
          </a:xfrm>
          <a:prstGeom prst="rect">
            <a:avLst/>
          </a:prstGeom>
        </p:spPr>
        <p:txBody>
          <a:bodyPr vert="horz" wrap="square" lIns="0" tIns="12065" rIns="0" bIns="0" rtlCol="0">
            <a:spAutoFit/>
          </a:bodyPr>
          <a:lstStyle/>
          <a:p>
            <a:pPr marL="12700">
              <a:lnSpc>
                <a:spcPct val="100000"/>
              </a:lnSpc>
              <a:spcBef>
                <a:spcPts val="95"/>
              </a:spcBef>
              <a:tabLst>
                <a:tab pos="5499100" algn="l"/>
              </a:tabLst>
            </a:pPr>
            <a:r>
              <a:rPr sz="2800" spc="-50" dirty="0">
                <a:latin typeface="Carlito"/>
                <a:cs typeface="Carlito"/>
              </a:rPr>
              <a:t>We’re </a:t>
            </a:r>
            <a:r>
              <a:rPr sz="2800" spc="-10" dirty="0">
                <a:latin typeface="Carlito"/>
                <a:cs typeface="Carlito"/>
              </a:rPr>
              <a:t>very </a:t>
            </a:r>
            <a:r>
              <a:rPr sz="2800" spc="-15" dirty="0">
                <a:latin typeface="Carlito"/>
                <a:cs typeface="Carlito"/>
              </a:rPr>
              <a:t>honoured </a:t>
            </a:r>
            <a:r>
              <a:rPr sz="2800" spc="-20" dirty="0">
                <a:latin typeface="Carlito"/>
                <a:cs typeface="Carlito"/>
              </a:rPr>
              <a:t>to</a:t>
            </a:r>
            <a:r>
              <a:rPr sz="2800" spc="160" dirty="0">
                <a:latin typeface="Carlito"/>
                <a:cs typeface="Carlito"/>
              </a:rPr>
              <a:t> </a:t>
            </a:r>
            <a:r>
              <a:rPr sz="2800" spc="-25" dirty="0">
                <a:latin typeface="Carlito"/>
                <a:cs typeface="Carlito"/>
              </a:rPr>
              <a:t>have</a:t>
            </a:r>
            <a:r>
              <a:rPr sz="2800" spc="10" dirty="0">
                <a:latin typeface="Carlito"/>
                <a:cs typeface="Carlito"/>
              </a:rPr>
              <a:t> </a:t>
            </a:r>
            <a:r>
              <a:rPr sz="2800" spc="-5" dirty="0">
                <a:latin typeface="Carlito"/>
                <a:cs typeface="Carlito"/>
              </a:rPr>
              <a:t>...	I </a:t>
            </a:r>
            <a:r>
              <a:rPr sz="2800" spc="-15" dirty="0">
                <a:latin typeface="Carlito"/>
                <a:cs typeface="Carlito"/>
              </a:rPr>
              <a:t>would </a:t>
            </a:r>
            <a:r>
              <a:rPr sz="2800" spc="-30" dirty="0">
                <a:latin typeface="Carlito"/>
                <a:cs typeface="Carlito"/>
              </a:rPr>
              <a:t>like </a:t>
            </a:r>
            <a:r>
              <a:rPr sz="2800" spc="-15" dirty="0">
                <a:latin typeface="Carlito"/>
                <a:cs typeface="Carlito"/>
              </a:rPr>
              <a:t>to introduce</a:t>
            </a:r>
            <a:r>
              <a:rPr sz="2800" spc="70" dirty="0">
                <a:latin typeface="Carlito"/>
                <a:cs typeface="Carlito"/>
              </a:rPr>
              <a:t> </a:t>
            </a:r>
            <a:r>
              <a:rPr sz="2800" spc="-5" dirty="0">
                <a:latin typeface="Carlito"/>
                <a:cs typeface="Carlito"/>
              </a:rPr>
              <a:t>....</a:t>
            </a:r>
            <a:endParaRPr sz="2800">
              <a:latin typeface="Carlito"/>
              <a:cs typeface="Carlito"/>
            </a:endParaRPr>
          </a:p>
        </p:txBody>
      </p:sp>
      <p:sp>
        <p:nvSpPr>
          <p:cNvPr id="6" name="object 6"/>
          <p:cNvSpPr txBox="1"/>
          <p:nvPr/>
        </p:nvSpPr>
        <p:spPr>
          <a:xfrm>
            <a:off x="78739" y="3056077"/>
            <a:ext cx="12037060" cy="3890809"/>
          </a:xfrm>
          <a:prstGeom prst="rect">
            <a:avLst/>
          </a:prstGeom>
        </p:spPr>
        <p:txBody>
          <a:bodyPr vert="horz" wrap="square" lIns="0" tIns="12700" rIns="0" bIns="0" rtlCol="0">
            <a:spAutoFit/>
          </a:bodyPr>
          <a:lstStyle/>
          <a:p>
            <a:r>
              <a:rPr lang="en-GB" b="1" dirty="0"/>
              <a:t>Speech Title:</a:t>
            </a:r>
            <a:r>
              <a:rPr lang="en-GB" dirty="0"/>
              <a:t> Some Challenges in Experimental Particle Physics Data Streams</a:t>
            </a:r>
            <a:endParaRPr lang="cs-CZ" dirty="0"/>
          </a:p>
          <a:p>
            <a:endParaRPr lang="cs-CZ" dirty="0"/>
          </a:p>
          <a:p>
            <a:r>
              <a:rPr lang="en-GB" b="1" dirty="0"/>
              <a:t>Abstract:</a:t>
            </a:r>
            <a:r>
              <a:rPr lang="en-GB" dirty="0"/>
              <a:t> Experimental particle physics attempts to understand the most basic constituents of matter and the forces that act upon them. The research is carried out at national and multinational laboratories, such as Fermilab and CERN, by large international collaborations. The next generation of experiments will produce data at a rate of 40 TB/s, which will be reduced with real-time hardware. The resulting 800 GB/s data stream will then be processed in real time with a 10**6 MIPs computer cluster and reduced to terabytes of data per day which will  subsequently be analysed offline. Each step in the process involves the statistical analysis of the data to search for the signatures of interesting (but possibly unanticipated) physics.</a:t>
            </a:r>
            <a:endParaRPr lang="cs-CZ" dirty="0"/>
          </a:p>
          <a:p>
            <a:r>
              <a:rPr lang="en-GB" dirty="0"/>
              <a:t>  </a:t>
            </a:r>
            <a:r>
              <a:rPr lang="en-GB" b="1" dirty="0"/>
              <a:t> </a:t>
            </a:r>
            <a:endParaRPr lang="cs-CZ" dirty="0"/>
          </a:p>
          <a:p>
            <a:r>
              <a:rPr lang="en-GB" b="1" dirty="0"/>
              <a:t>Bio:</a:t>
            </a:r>
            <a:r>
              <a:rPr lang="en-GB" dirty="0"/>
              <a:t> Paul Padley is a professor of physics at Rice University. His research interests lie in experimental elementary particle physics. He conducts much of his research at Hadron collider facilities such as the </a:t>
            </a:r>
            <a:r>
              <a:rPr lang="en-GB" dirty="0" err="1"/>
              <a:t>Tevatron</a:t>
            </a:r>
            <a:r>
              <a:rPr lang="en-GB" dirty="0"/>
              <a:t> at Fermilab and the Large Hadron Collider at CERN, the world´s largest particle physics laboratory. </a:t>
            </a:r>
            <a:r>
              <a:rPr lang="en-GB" dirty="0" err="1"/>
              <a:t>Dr.</a:t>
            </a:r>
            <a:r>
              <a:rPr lang="en-GB" dirty="0"/>
              <a:t> Padley earned his BSc from York University in 1981 and his PhD from the University of Toronto in 1987.   </a:t>
            </a:r>
            <a:endParaRPr lang="cs-CZ" dirty="0"/>
          </a:p>
          <a:p>
            <a:pPr marL="12700">
              <a:lnSpc>
                <a:spcPts val="2155"/>
              </a:lnSpc>
              <a:spcBef>
                <a:spcPts val="100"/>
              </a:spcBef>
              <a:tabLst>
                <a:tab pos="4542155" algn="l"/>
              </a:tabLst>
            </a:pPr>
            <a:endParaRPr sz="18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51A175-F006-4052-8C4F-2138AC666478}"/>
              </a:ext>
            </a:extLst>
          </p:cNvPr>
          <p:cNvSpPr>
            <a:spLocks noGrp="1"/>
          </p:cNvSpPr>
          <p:nvPr>
            <p:ph type="title"/>
          </p:nvPr>
        </p:nvSpPr>
        <p:spPr>
          <a:xfrm>
            <a:off x="152400" y="217422"/>
            <a:ext cx="11059363" cy="430887"/>
          </a:xfrm>
        </p:spPr>
        <p:txBody>
          <a:bodyPr/>
          <a:lstStyle/>
          <a:p>
            <a:r>
              <a:rPr lang="cs-CZ" dirty="0"/>
              <a:t> </a:t>
            </a:r>
            <a:r>
              <a:rPr lang="cs-CZ" sz="2800" b="1" dirty="0"/>
              <a:t>5.  </a:t>
            </a:r>
            <a:r>
              <a:rPr lang="cs-CZ" sz="2800" b="1" dirty="0" err="1"/>
              <a:t>Making</a:t>
            </a:r>
            <a:r>
              <a:rPr lang="cs-CZ" sz="2800" b="1" dirty="0"/>
              <a:t> positive </a:t>
            </a:r>
            <a:r>
              <a:rPr lang="cs-CZ" sz="2800" b="1" dirty="0" err="1"/>
              <a:t>comments</a:t>
            </a:r>
            <a:endParaRPr lang="cs-CZ" sz="2800" b="1" dirty="0"/>
          </a:p>
        </p:txBody>
      </p:sp>
      <p:sp>
        <p:nvSpPr>
          <p:cNvPr id="3" name="Zástupný text 2">
            <a:extLst>
              <a:ext uri="{FF2B5EF4-FFF2-40B4-BE49-F238E27FC236}">
                <a16:creationId xmlns:a16="http://schemas.microsoft.com/office/drawing/2014/main" id="{894277A6-E423-4B13-A127-BB35F1F8C3BC}"/>
              </a:ext>
            </a:extLst>
          </p:cNvPr>
          <p:cNvSpPr>
            <a:spLocks noGrp="1"/>
          </p:cNvSpPr>
          <p:nvPr>
            <p:ph type="body" idx="1"/>
          </p:nvPr>
        </p:nvSpPr>
        <p:spPr>
          <a:xfrm>
            <a:off x="381000" y="1219200"/>
            <a:ext cx="10894313" cy="3877985"/>
          </a:xfrm>
        </p:spPr>
        <p:txBody>
          <a:bodyPr/>
          <a:lstStyle/>
          <a:p>
            <a:r>
              <a:rPr lang="cs-CZ" dirty="0"/>
              <a:t>  </a:t>
            </a:r>
            <a:r>
              <a:rPr lang="cs-CZ" dirty="0" err="1"/>
              <a:t>Thank</a:t>
            </a:r>
            <a:r>
              <a:rPr lang="cs-CZ" dirty="0"/>
              <a:t> </a:t>
            </a:r>
            <a:r>
              <a:rPr lang="cs-CZ" dirty="0" err="1"/>
              <a:t>you</a:t>
            </a:r>
            <a:r>
              <a:rPr lang="cs-CZ" dirty="0"/>
              <a:t> </a:t>
            </a:r>
            <a:r>
              <a:rPr lang="cs-CZ" dirty="0" err="1"/>
              <a:t>for</a:t>
            </a:r>
            <a:r>
              <a:rPr lang="cs-CZ" dirty="0"/>
              <a:t> </a:t>
            </a:r>
            <a:r>
              <a:rPr lang="cs-CZ" dirty="0" err="1"/>
              <a:t>your</a:t>
            </a:r>
            <a:r>
              <a:rPr lang="cs-CZ" dirty="0"/>
              <a:t> </a:t>
            </a:r>
            <a:r>
              <a:rPr lang="cs-CZ" u="sng" dirty="0" err="1"/>
              <a:t>interesting</a:t>
            </a:r>
            <a:r>
              <a:rPr lang="cs-CZ" dirty="0"/>
              <a:t> talk. </a:t>
            </a:r>
            <a:r>
              <a:rPr lang="cs-CZ" dirty="0" err="1"/>
              <a:t>What</a:t>
            </a:r>
            <a:r>
              <a:rPr lang="cs-CZ" dirty="0"/>
              <a:t> </a:t>
            </a:r>
            <a:r>
              <a:rPr lang="cs-CZ" dirty="0" err="1"/>
              <a:t>else</a:t>
            </a:r>
            <a:r>
              <a:rPr lang="cs-CZ" dirty="0"/>
              <a:t>?</a:t>
            </a:r>
          </a:p>
          <a:p>
            <a:r>
              <a:rPr lang="cs-CZ" dirty="0"/>
              <a:t>   </a:t>
            </a:r>
          </a:p>
          <a:p>
            <a:r>
              <a:rPr lang="cs-CZ" dirty="0"/>
              <a:t>   e-l-g-t-n-</a:t>
            </a:r>
            <a:r>
              <a:rPr lang="cs-CZ" dirty="0" err="1"/>
              <a:t>ng</a:t>
            </a:r>
            <a:r>
              <a:rPr lang="cs-CZ" dirty="0"/>
              <a:t>                                 </a:t>
            </a:r>
            <a:r>
              <a:rPr lang="cs-CZ" dirty="0" err="1"/>
              <a:t>er</a:t>
            </a:r>
            <a:r>
              <a:rPr lang="cs-CZ" dirty="0"/>
              <a:t>-d-</a:t>
            </a:r>
            <a:r>
              <a:rPr lang="cs-CZ" dirty="0" err="1"/>
              <a:t>te</a:t>
            </a:r>
            <a:r>
              <a:rPr lang="cs-CZ" dirty="0"/>
              <a:t>                             st-m-l-t-</a:t>
            </a:r>
            <a:r>
              <a:rPr lang="cs-CZ" dirty="0" err="1"/>
              <a:t>ng</a:t>
            </a:r>
            <a:endParaRPr lang="cs-CZ" dirty="0"/>
          </a:p>
          <a:p>
            <a:endParaRPr lang="cs-CZ" dirty="0"/>
          </a:p>
          <a:p>
            <a:r>
              <a:rPr lang="cs-CZ" dirty="0"/>
              <a:t>    i-f-r-a-</a:t>
            </a:r>
            <a:r>
              <a:rPr lang="cs-CZ" dirty="0" err="1"/>
              <a:t>ive</a:t>
            </a:r>
            <a:r>
              <a:rPr lang="cs-CZ" dirty="0"/>
              <a:t>                                     </a:t>
            </a:r>
            <a:r>
              <a:rPr lang="cs-CZ" dirty="0" err="1"/>
              <a:t>th</a:t>
            </a:r>
            <a:r>
              <a:rPr lang="cs-CZ" dirty="0"/>
              <a:t>-r-u-h                           c-</a:t>
            </a:r>
            <a:r>
              <a:rPr lang="cs-CZ" dirty="0" err="1"/>
              <a:t>all</a:t>
            </a:r>
            <a:r>
              <a:rPr lang="cs-CZ" dirty="0"/>
              <a:t>-n-i-g</a:t>
            </a:r>
          </a:p>
          <a:p>
            <a:endParaRPr lang="cs-CZ" dirty="0"/>
          </a:p>
          <a:p>
            <a:r>
              <a:rPr lang="cs-CZ" dirty="0"/>
              <a:t>    e-t-r-</a:t>
            </a:r>
            <a:r>
              <a:rPr lang="cs-CZ" dirty="0" err="1"/>
              <a:t>ain</a:t>
            </a:r>
            <a:r>
              <a:rPr lang="cs-CZ" dirty="0"/>
              <a:t>-</a:t>
            </a:r>
            <a:r>
              <a:rPr lang="cs-CZ" dirty="0" err="1"/>
              <a:t>ng</a:t>
            </a:r>
            <a:r>
              <a:rPr lang="cs-CZ" dirty="0"/>
              <a:t>                                c-</a:t>
            </a:r>
            <a:r>
              <a:rPr lang="cs-CZ" dirty="0" err="1"/>
              <a:t>mpr</a:t>
            </a:r>
            <a:r>
              <a:rPr lang="cs-CZ" dirty="0"/>
              <a:t>-h-n-</a:t>
            </a:r>
            <a:r>
              <a:rPr lang="cs-CZ" dirty="0" err="1"/>
              <a:t>iv</a:t>
            </a:r>
            <a:r>
              <a:rPr lang="cs-CZ" dirty="0"/>
              <a:t>-</a:t>
            </a:r>
          </a:p>
          <a:p>
            <a:endParaRPr lang="cs-CZ" dirty="0"/>
          </a:p>
          <a:p>
            <a:r>
              <a:rPr lang="cs-CZ" dirty="0"/>
              <a:t>    c-mp-</a:t>
            </a:r>
            <a:r>
              <a:rPr lang="cs-CZ" dirty="0" err="1"/>
              <a:t>ll</a:t>
            </a:r>
            <a:r>
              <a:rPr lang="cs-CZ" dirty="0"/>
              <a:t>-</a:t>
            </a:r>
            <a:r>
              <a:rPr lang="cs-CZ" dirty="0" err="1"/>
              <a:t>ng</a:t>
            </a:r>
            <a:r>
              <a:rPr lang="cs-CZ" dirty="0"/>
              <a:t>                                   i-s-</a:t>
            </a:r>
            <a:r>
              <a:rPr lang="cs-CZ" dirty="0" err="1"/>
              <a:t>ght</a:t>
            </a:r>
            <a:r>
              <a:rPr lang="cs-CZ" dirty="0"/>
              <a:t>-ul </a:t>
            </a:r>
          </a:p>
        </p:txBody>
      </p:sp>
    </p:spTree>
    <p:extLst>
      <p:ext uri="{BB962C8B-B14F-4D97-AF65-F5344CB8AC3E}">
        <p14:creationId xmlns:p14="http://schemas.microsoft.com/office/powerpoint/2010/main" val="524379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51A175-F006-4052-8C4F-2138AC666478}"/>
              </a:ext>
            </a:extLst>
          </p:cNvPr>
          <p:cNvSpPr>
            <a:spLocks noGrp="1"/>
          </p:cNvSpPr>
          <p:nvPr>
            <p:ph type="title"/>
          </p:nvPr>
        </p:nvSpPr>
        <p:spPr>
          <a:xfrm>
            <a:off x="152400" y="217422"/>
            <a:ext cx="11059363" cy="430887"/>
          </a:xfrm>
        </p:spPr>
        <p:txBody>
          <a:bodyPr/>
          <a:lstStyle/>
          <a:p>
            <a:r>
              <a:rPr lang="cs-CZ" dirty="0"/>
              <a:t> </a:t>
            </a:r>
            <a:r>
              <a:rPr lang="cs-CZ" sz="2800" b="1" dirty="0"/>
              <a:t>5.  </a:t>
            </a:r>
            <a:r>
              <a:rPr lang="cs-CZ" sz="2800" b="1" dirty="0" err="1"/>
              <a:t>Making</a:t>
            </a:r>
            <a:r>
              <a:rPr lang="cs-CZ" sz="2800" b="1" dirty="0"/>
              <a:t> positive </a:t>
            </a:r>
            <a:r>
              <a:rPr lang="cs-CZ" sz="2800" b="1" dirty="0" err="1"/>
              <a:t>comments</a:t>
            </a:r>
            <a:endParaRPr lang="cs-CZ" sz="2800" b="1" dirty="0"/>
          </a:p>
        </p:txBody>
      </p:sp>
      <p:sp>
        <p:nvSpPr>
          <p:cNvPr id="3" name="Zástupný text 2">
            <a:extLst>
              <a:ext uri="{FF2B5EF4-FFF2-40B4-BE49-F238E27FC236}">
                <a16:creationId xmlns:a16="http://schemas.microsoft.com/office/drawing/2014/main" id="{894277A6-E423-4B13-A127-BB35F1F8C3BC}"/>
              </a:ext>
            </a:extLst>
          </p:cNvPr>
          <p:cNvSpPr>
            <a:spLocks noGrp="1"/>
          </p:cNvSpPr>
          <p:nvPr>
            <p:ph type="body" idx="1"/>
          </p:nvPr>
        </p:nvSpPr>
        <p:spPr>
          <a:xfrm>
            <a:off x="381000" y="1371600"/>
            <a:ext cx="10894313" cy="3447098"/>
          </a:xfrm>
        </p:spPr>
        <p:txBody>
          <a:bodyPr/>
          <a:lstStyle/>
          <a:p>
            <a:endParaRPr lang="cs-CZ" dirty="0"/>
          </a:p>
          <a:p>
            <a:r>
              <a:rPr lang="cs-CZ" dirty="0"/>
              <a:t>   </a:t>
            </a:r>
            <a:r>
              <a:rPr lang="cs-CZ" dirty="0" err="1"/>
              <a:t>enlightening</a:t>
            </a:r>
            <a:r>
              <a:rPr lang="cs-CZ" dirty="0"/>
              <a:t>                                 </a:t>
            </a:r>
            <a:r>
              <a:rPr lang="cs-CZ" dirty="0" err="1"/>
              <a:t>erudite</a:t>
            </a:r>
            <a:r>
              <a:rPr lang="cs-CZ" dirty="0"/>
              <a:t>                             </a:t>
            </a:r>
            <a:r>
              <a:rPr lang="cs-CZ" dirty="0" err="1"/>
              <a:t>stimulating</a:t>
            </a:r>
            <a:endParaRPr lang="cs-CZ" dirty="0"/>
          </a:p>
          <a:p>
            <a:endParaRPr lang="cs-CZ" dirty="0"/>
          </a:p>
          <a:p>
            <a:r>
              <a:rPr lang="cs-CZ" dirty="0"/>
              <a:t>    </a:t>
            </a:r>
            <a:r>
              <a:rPr lang="cs-CZ" dirty="0" err="1"/>
              <a:t>informative</a:t>
            </a:r>
            <a:r>
              <a:rPr lang="cs-CZ" dirty="0"/>
              <a:t>                                 </a:t>
            </a:r>
            <a:r>
              <a:rPr lang="cs-CZ" dirty="0" err="1"/>
              <a:t>thorough</a:t>
            </a:r>
            <a:r>
              <a:rPr lang="cs-CZ" dirty="0"/>
              <a:t>                           </a:t>
            </a:r>
            <a:r>
              <a:rPr lang="cs-CZ" dirty="0" err="1"/>
              <a:t>challenging</a:t>
            </a:r>
            <a:endParaRPr lang="cs-CZ" dirty="0"/>
          </a:p>
          <a:p>
            <a:endParaRPr lang="cs-CZ" dirty="0"/>
          </a:p>
          <a:p>
            <a:r>
              <a:rPr lang="cs-CZ" dirty="0"/>
              <a:t>    </a:t>
            </a:r>
            <a:r>
              <a:rPr lang="cs-CZ" dirty="0" err="1"/>
              <a:t>entertaining</a:t>
            </a:r>
            <a:r>
              <a:rPr lang="cs-CZ" dirty="0"/>
              <a:t>                                </a:t>
            </a:r>
            <a:r>
              <a:rPr lang="cs-CZ" dirty="0" err="1"/>
              <a:t>comprehensive</a:t>
            </a:r>
            <a:endParaRPr lang="cs-CZ" dirty="0"/>
          </a:p>
          <a:p>
            <a:endParaRPr lang="cs-CZ" dirty="0"/>
          </a:p>
          <a:p>
            <a:r>
              <a:rPr lang="cs-CZ" dirty="0"/>
              <a:t>    </a:t>
            </a:r>
            <a:r>
              <a:rPr lang="cs-CZ" dirty="0" err="1"/>
              <a:t>compelling</a:t>
            </a:r>
            <a:r>
              <a:rPr lang="cs-CZ" dirty="0"/>
              <a:t>                                   </a:t>
            </a:r>
            <a:r>
              <a:rPr lang="cs-CZ" dirty="0" err="1"/>
              <a:t>insightful</a:t>
            </a:r>
            <a:r>
              <a:rPr lang="cs-CZ" dirty="0"/>
              <a:t> </a:t>
            </a:r>
          </a:p>
        </p:txBody>
      </p:sp>
    </p:spTree>
    <p:extLst>
      <p:ext uri="{BB962C8B-B14F-4D97-AF65-F5344CB8AC3E}">
        <p14:creationId xmlns:p14="http://schemas.microsoft.com/office/powerpoint/2010/main" val="4212614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2CD82-B4F4-4969-A1AE-C52D8ECD71D0}"/>
              </a:ext>
            </a:extLst>
          </p:cNvPr>
          <p:cNvSpPr>
            <a:spLocks noGrp="1"/>
          </p:cNvSpPr>
          <p:nvPr>
            <p:ph type="title"/>
          </p:nvPr>
        </p:nvSpPr>
        <p:spPr>
          <a:xfrm>
            <a:off x="165303" y="217423"/>
            <a:ext cx="11046460" cy="430887"/>
          </a:xfrm>
        </p:spPr>
        <p:txBody>
          <a:bodyPr/>
          <a:lstStyle/>
          <a:p>
            <a:r>
              <a:rPr lang="cs-CZ" sz="2800" b="1" dirty="0"/>
              <a:t>6. </a:t>
            </a:r>
            <a:r>
              <a:rPr lang="cs-CZ" sz="2800" b="1" dirty="0" err="1"/>
              <a:t>Grammar</a:t>
            </a:r>
            <a:r>
              <a:rPr lang="cs-CZ" sz="2800" b="1" dirty="0"/>
              <a:t> </a:t>
            </a:r>
            <a:r>
              <a:rPr lang="cs-CZ" sz="2800" b="1" dirty="0" err="1"/>
              <a:t>practice</a:t>
            </a:r>
            <a:r>
              <a:rPr lang="cs-CZ" sz="2800" b="1" dirty="0"/>
              <a:t> – </a:t>
            </a:r>
            <a:r>
              <a:rPr lang="cs-CZ" sz="2800" b="1" dirty="0" err="1"/>
              <a:t>polite</a:t>
            </a:r>
            <a:r>
              <a:rPr lang="cs-CZ" sz="2800" b="1" dirty="0"/>
              <a:t> </a:t>
            </a:r>
            <a:r>
              <a:rPr lang="cs-CZ" sz="2800" b="1" dirty="0" err="1"/>
              <a:t>forms</a:t>
            </a:r>
            <a:endParaRPr lang="cs-CZ" sz="2800" b="1" dirty="0"/>
          </a:p>
        </p:txBody>
      </p:sp>
      <p:sp>
        <p:nvSpPr>
          <p:cNvPr id="3" name="Zástupný text 2">
            <a:extLst>
              <a:ext uri="{FF2B5EF4-FFF2-40B4-BE49-F238E27FC236}">
                <a16:creationId xmlns:a16="http://schemas.microsoft.com/office/drawing/2014/main" id="{98CB7E8A-F4FA-4D74-94BD-703311C07431}"/>
              </a:ext>
            </a:extLst>
          </p:cNvPr>
          <p:cNvSpPr>
            <a:spLocks noGrp="1"/>
          </p:cNvSpPr>
          <p:nvPr>
            <p:ph type="body" idx="1"/>
          </p:nvPr>
        </p:nvSpPr>
        <p:spPr>
          <a:xfrm>
            <a:off x="457200" y="1066800"/>
            <a:ext cx="10818113" cy="6032421"/>
          </a:xfrm>
        </p:spPr>
        <p:txBody>
          <a:bodyPr/>
          <a:lstStyle/>
          <a:p>
            <a:pPr lvl="0"/>
            <a:r>
              <a:rPr lang="en-GB" dirty="0"/>
              <a:t>Repeat the last point.</a:t>
            </a:r>
            <a:endParaRPr lang="cs-CZ" dirty="0"/>
          </a:p>
          <a:p>
            <a:r>
              <a:rPr lang="en-GB" dirty="0"/>
              <a:t>Would you </a:t>
            </a:r>
            <a:r>
              <a:rPr lang="en-GB" dirty="0">
                <a:solidFill>
                  <a:srgbClr val="FF0000"/>
                </a:solidFill>
              </a:rPr>
              <a:t>__</a:t>
            </a:r>
            <a:r>
              <a:rPr lang="cs-CZ" dirty="0" err="1">
                <a:solidFill>
                  <a:srgbClr val="FF0000"/>
                </a:solidFill>
              </a:rPr>
              <a:t>repeat</a:t>
            </a:r>
            <a:r>
              <a:rPr lang="en-GB" dirty="0">
                <a:solidFill>
                  <a:srgbClr val="FF0000"/>
                </a:solidFill>
              </a:rPr>
              <a:t>________</a:t>
            </a:r>
            <a:r>
              <a:rPr lang="en-GB" dirty="0"/>
              <a:t>the last point?</a:t>
            </a:r>
            <a:endParaRPr lang="cs-CZ" dirty="0"/>
          </a:p>
          <a:p>
            <a:pPr lvl="0"/>
            <a:r>
              <a:rPr lang="en-GB" dirty="0"/>
              <a:t>Go through the stages again.</a:t>
            </a:r>
            <a:endParaRPr lang="cs-CZ" dirty="0"/>
          </a:p>
          <a:p>
            <a:r>
              <a:rPr lang="en-GB" dirty="0"/>
              <a:t>Do you </a:t>
            </a:r>
            <a:r>
              <a:rPr lang="en-GB" dirty="0">
                <a:solidFill>
                  <a:srgbClr val="FF0000"/>
                </a:solidFill>
              </a:rPr>
              <a:t>____</a:t>
            </a:r>
            <a:r>
              <a:rPr lang="cs-CZ" dirty="0">
                <a:solidFill>
                  <a:srgbClr val="FF0000"/>
                </a:solidFill>
              </a:rPr>
              <a:t>mind</a:t>
            </a:r>
            <a:r>
              <a:rPr lang="en-GB" dirty="0">
                <a:solidFill>
                  <a:srgbClr val="FF0000"/>
                </a:solidFill>
              </a:rPr>
              <a:t>__________</a:t>
            </a:r>
            <a:r>
              <a:rPr lang="en-GB" dirty="0"/>
              <a:t> going through the stages again?</a:t>
            </a:r>
            <a:endParaRPr lang="cs-CZ" dirty="0"/>
          </a:p>
          <a:p>
            <a:pPr lvl="0"/>
            <a:r>
              <a:rPr lang="en-GB" dirty="0"/>
              <a:t>Give us your own prediction about what will happen.</a:t>
            </a:r>
            <a:endParaRPr lang="cs-CZ" dirty="0"/>
          </a:p>
          <a:p>
            <a:r>
              <a:rPr lang="en-GB" dirty="0"/>
              <a:t>I wonder </a:t>
            </a:r>
            <a:r>
              <a:rPr lang="en-GB" dirty="0">
                <a:solidFill>
                  <a:srgbClr val="FF0000"/>
                </a:solidFill>
              </a:rPr>
              <a:t>___</a:t>
            </a:r>
            <a:r>
              <a:rPr lang="cs-CZ" dirty="0" err="1">
                <a:solidFill>
                  <a:srgbClr val="FF0000"/>
                </a:solidFill>
              </a:rPr>
              <a:t>whether</a:t>
            </a:r>
            <a:r>
              <a:rPr lang="cs-CZ" dirty="0">
                <a:solidFill>
                  <a:srgbClr val="FF0000"/>
                </a:solidFill>
              </a:rPr>
              <a:t> </a:t>
            </a:r>
            <a:r>
              <a:rPr lang="cs-CZ" dirty="0" err="1">
                <a:solidFill>
                  <a:srgbClr val="FF0000"/>
                </a:solidFill>
              </a:rPr>
              <a:t>you</a:t>
            </a:r>
            <a:r>
              <a:rPr lang="cs-CZ" dirty="0">
                <a:solidFill>
                  <a:srgbClr val="FF0000"/>
                </a:solidFill>
              </a:rPr>
              <a:t> </a:t>
            </a:r>
            <a:r>
              <a:rPr lang="cs-CZ" dirty="0" err="1">
                <a:solidFill>
                  <a:srgbClr val="FF0000"/>
                </a:solidFill>
              </a:rPr>
              <a:t>could</a:t>
            </a:r>
            <a:r>
              <a:rPr lang="en-GB" dirty="0">
                <a:solidFill>
                  <a:srgbClr val="FF0000"/>
                </a:solidFill>
              </a:rPr>
              <a:t>_____</a:t>
            </a:r>
            <a:r>
              <a:rPr lang="en-GB" dirty="0"/>
              <a:t>give us your own prediction about what will happen?</a:t>
            </a:r>
            <a:endParaRPr lang="cs-CZ" dirty="0"/>
          </a:p>
          <a:p>
            <a:pPr lvl="0"/>
            <a:r>
              <a:rPr lang="en-GB" dirty="0"/>
              <a:t>Tell us what your personal view is.</a:t>
            </a:r>
            <a:endParaRPr lang="cs-CZ" dirty="0"/>
          </a:p>
          <a:p>
            <a:r>
              <a:rPr lang="en-GB" dirty="0"/>
              <a:t>Would you </a:t>
            </a:r>
            <a:r>
              <a:rPr lang="en-GB" dirty="0">
                <a:solidFill>
                  <a:srgbClr val="FF0000"/>
                </a:solidFill>
              </a:rPr>
              <a:t>____</a:t>
            </a:r>
            <a:r>
              <a:rPr lang="cs-CZ" dirty="0" err="1">
                <a:solidFill>
                  <a:srgbClr val="FF0000"/>
                </a:solidFill>
              </a:rPr>
              <a:t>kindly</a:t>
            </a:r>
            <a:r>
              <a:rPr lang="cs-CZ" dirty="0">
                <a:solidFill>
                  <a:srgbClr val="FF0000"/>
                </a:solidFill>
              </a:rPr>
              <a:t> </a:t>
            </a:r>
            <a:r>
              <a:rPr lang="cs-CZ" dirty="0" err="1">
                <a:solidFill>
                  <a:srgbClr val="FF0000"/>
                </a:solidFill>
              </a:rPr>
              <a:t>tell</a:t>
            </a:r>
            <a:r>
              <a:rPr lang="en-GB" dirty="0">
                <a:solidFill>
                  <a:srgbClr val="FF0000"/>
                </a:solidFill>
              </a:rPr>
              <a:t>__</a:t>
            </a:r>
            <a:r>
              <a:rPr lang="en-GB" dirty="0"/>
              <a:t> us what your personal view is?</a:t>
            </a:r>
            <a:endParaRPr lang="cs-CZ" dirty="0"/>
          </a:p>
          <a:p>
            <a:pPr lvl="0"/>
            <a:r>
              <a:rPr lang="en-GB" dirty="0"/>
              <a:t>Repeat what you said about norms.</a:t>
            </a:r>
            <a:endParaRPr lang="cs-CZ" dirty="0"/>
          </a:p>
          <a:p>
            <a:r>
              <a:rPr lang="en-GB" dirty="0"/>
              <a:t>I wonder </a:t>
            </a:r>
            <a:r>
              <a:rPr lang="en-GB" dirty="0">
                <a:solidFill>
                  <a:srgbClr val="FF0000"/>
                </a:solidFill>
              </a:rPr>
              <a:t>__</a:t>
            </a:r>
            <a:r>
              <a:rPr lang="cs-CZ" dirty="0" err="1">
                <a:solidFill>
                  <a:srgbClr val="FF0000"/>
                </a:solidFill>
              </a:rPr>
              <a:t>whether</a:t>
            </a:r>
            <a:r>
              <a:rPr lang="cs-CZ" dirty="0">
                <a:solidFill>
                  <a:srgbClr val="FF0000"/>
                </a:solidFill>
              </a:rPr>
              <a:t> </a:t>
            </a:r>
            <a:r>
              <a:rPr lang="cs-CZ" dirty="0" err="1">
                <a:solidFill>
                  <a:srgbClr val="FF0000"/>
                </a:solidFill>
              </a:rPr>
              <a:t>you</a:t>
            </a:r>
            <a:r>
              <a:rPr lang="cs-CZ" dirty="0">
                <a:solidFill>
                  <a:srgbClr val="FF0000"/>
                </a:solidFill>
              </a:rPr>
              <a:t> mind</a:t>
            </a:r>
            <a:r>
              <a:rPr lang="en-GB" dirty="0">
                <a:solidFill>
                  <a:srgbClr val="FF0000"/>
                </a:solidFill>
              </a:rPr>
              <a:t>____</a:t>
            </a:r>
            <a:r>
              <a:rPr lang="en-GB" dirty="0"/>
              <a:t>repeating what you said about norms?</a:t>
            </a:r>
            <a:endParaRPr lang="cs-CZ" dirty="0"/>
          </a:p>
          <a:p>
            <a:pPr lvl="0"/>
            <a:r>
              <a:rPr lang="en-GB" dirty="0"/>
              <a:t>Comment on the research design itself.</a:t>
            </a:r>
            <a:endParaRPr lang="cs-CZ" dirty="0"/>
          </a:p>
          <a:p>
            <a:r>
              <a:rPr lang="en-GB" dirty="0"/>
              <a:t>Would it </a:t>
            </a:r>
            <a:r>
              <a:rPr lang="en-GB" dirty="0">
                <a:solidFill>
                  <a:srgbClr val="FF0000"/>
                </a:solidFill>
              </a:rPr>
              <a:t>____</a:t>
            </a:r>
            <a:r>
              <a:rPr lang="cs-CZ" dirty="0" err="1">
                <a:solidFill>
                  <a:srgbClr val="FF0000"/>
                </a:solidFill>
              </a:rPr>
              <a:t>be</a:t>
            </a:r>
            <a:r>
              <a:rPr lang="cs-CZ" dirty="0">
                <a:solidFill>
                  <a:srgbClr val="FF0000"/>
                </a:solidFill>
              </a:rPr>
              <a:t> </a:t>
            </a:r>
            <a:r>
              <a:rPr lang="cs-CZ" dirty="0" err="1">
                <a:solidFill>
                  <a:srgbClr val="FF0000"/>
                </a:solidFill>
              </a:rPr>
              <a:t>possible</a:t>
            </a:r>
            <a:r>
              <a:rPr lang="cs-CZ" dirty="0">
                <a:solidFill>
                  <a:srgbClr val="FF0000"/>
                </a:solidFill>
              </a:rPr>
              <a:t> </a:t>
            </a:r>
            <a:r>
              <a:rPr lang="en-GB" dirty="0">
                <a:solidFill>
                  <a:srgbClr val="FF0000"/>
                </a:solidFill>
              </a:rPr>
              <a:t>___</a:t>
            </a:r>
            <a:r>
              <a:rPr lang="en-GB" dirty="0"/>
              <a:t>to comment on the research design itself?</a:t>
            </a:r>
            <a:endParaRPr lang="cs-CZ" dirty="0"/>
          </a:p>
          <a:p>
            <a:endParaRPr lang="cs-CZ" dirty="0"/>
          </a:p>
        </p:txBody>
      </p:sp>
    </p:spTree>
    <p:extLst>
      <p:ext uri="{BB962C8B-B14F-4D97-AF65-F5344CB8AC3E}">
        <p14:creationId xmlns:p14="http://schemas.microsoft.com/office/powerpoint/2010/main" val="1389644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B72966-FBCA-4675-9132-91C101B5A6C3}"/>
              </a:ext>
            </a:extLst>
          </p:cNvPr>
          <p:cNvSpPr>
            <a:spLocks noGrp="1"/>
          </p:cNvSpPr>
          <p:nvPr>
            <p:ph type="title"/>
          </p:nvPr>
        </p:nvSpPr>
        <p:spPr>
          <a:xfrm>
            <a:off x="165303" y="217423"/>
            <a:ext cx="11046460" cy="492443"/>
          </a:xfrm>
        </p:spPr>
        <p:txBody>
          <a:bodyPr/>
          <a:lstStyle/>
          <a:p>
            <a:r>
              <a:rPr lang="cs-CZ" sz="3200" dirty="0"/>
              <a:t>SURVIVAL TACTICS </a:t>
            </a:r>
            <a:r>
              <a:rPr lang="cs-CZ" dirty="0"/>
              <a:t> </a:t>
            </a:r>
          </a:p>
        </p:txBody>
      </p:sp>
      <p:sp>
        <p:nvSpPr>
          <p:cNvPr id="3" name="Zástupný text 2">
            <a:extLst>
              <a:ext uri="{FF2B5EF4-FFF2-40B4-BE49-F238E27FC236}">
                <a16:creationId xmlns:a16="http://schemas.microsoft.com/office/drawing/2014/main" id="{B24DD8F4-FCFE-48A1-890F-2E5336268041}"/>
              </a:ext>
            </a:extLst>
          </p:cNvPr>
          <p:cNvSpPr>
            <a:spLocks noGrp="1"/>
          </p:cNvSpPr>
          <p:nvPr>
            <p:ph type="body" idx="1"/>
          </p:nvPr>
        </p:nvSpPr>
        <p:spPr>
          <a:xfrm>
            <a:off x="1128713" y="3262313"/>
            <a:ext cx="6796088" cy="1538288"/>
          </a:xfrm>
        </p:spPr>
        <p:txBody>
          <a:bodyPr/>
          <a:lstStyle/>
          <a:p>
            <a:r>
              <a:rPr lang="cs-CZ" dirty="0"/>
              <a:t> </a:t>
            </a:r>
            <a:r>
              <a:rPr lang="cs-CZ" dirty="0" err="1"/>
              <a:t>Match</a:t>
            </a:r>
            <a:r>
              <a:rPr lang="cs-CZ" dirty="0"/>
              <a:t> </a:t>
            </a:r>
            <a:r>
              <a:rPr lang="cs-CZ" dirty="0" err="1"/>
              <a:t>what</a:t>
            </a:r>
            <a:r>
              <a:rPr lang="cs-CZ" dirty="0"/>
              <a:t> </a:t>
            </a:r>
            <a:r>
              <a:rPr lang="cs-CZ" dirty="0" err="1"/>
              <a:t>you</a:t>
            </a:r>
            <a:r>
              <a:rPr lang="cs-CZ" dirty="0"/>
              <a:t> </a:t>
            </a:r>
            <a:r>
              <a:rPr lang="cs-CZ" dirty="0" err="1"/>
              <a:t>think</a:t>
            </a:r>
            <a:r>
              <a:rPr lang="cs-CZ" dirty="0"/>
              <a:t> and </a:t>
            </a:r>
            <a:r>
              <a:rPr lang="cs-CZ" dirty="0" err="1"/>
              <a:t>what</a:t>
            </a:r>
            <a:r>
              <a:rPr lang="cs-CZ" dirty="0"/>
              <a:t> </a:t>
            </a:r>
            <a:r>
              <a:rPr lang="cs-CZ" dirty="0" err="1"/>
              <a:t>you</a:t>
            </a:r>
            <a:r>
              <a:rPr lang="cs-CZ" dirty="0"/>
              <a:t> </a:t>
            </a:r>
            <a:r>
              <a:rPr lang="cs-CZ" dirty="0" err="1"/>
              <a:t>say</a:t>
            </a:r>
            <a:r>
              <a:rPr lang="cs-CZ" dirty="0"/>
              <a:t>.</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
        <p:nvSpPr>
          <p:cNvPr id="4" name="AutoShape 2">
            <a:extLst>
              <a:ext uri="{FF2B5EF4-FFF2-40B4-BE49-F238E27FC236}">
                <a16:creationId xmlns:a16="http://schemas.microsoft.com/office/drawing/2014/main" id="{24AB9552-C916-4704-9DED-1D5115204330}"/>
              </a:ext>
            </a:extLst>
          </p:cNvPr>
          <p:cNvSpPr>
            <a:spLocks noChangeArrowheads="1"/>
          </p:cNvSpPr>
          <p:nvPr/>
        </p:nvSpPr>
        <p:spPr bwMode="auto">
          <a:xfrm>
            <a:off x="1128713" y="1631157"/>
            <a:ext cx="914400" cy="914400"/>
          </a:xfrm>
          <a:prstGeom prst="smileyFace">
            <a:avLst>
              <a:gd name="adj" fmla="val -4653"/>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5" name="AutoShape 3">
            <a:extLst>
              <a:ext uri="{FF2B5EF4-FFF2-40B4-BE49-F238E27FC236}">
                <a16:creationId xmlns:a16="http://schemas.microsoft.com/office/drawing/2014/main" id="{75222296-CEE5-416B-900A-87E9BD7745F6}"/>
              </a:ext>
            </a:extLst>
          </p:cNvPr>
          <p:cNvSpPr>
            <a:spLocks noChangeArrowheads="1"/>
          </p:cNvSpPr>
          <p:nvPr/>
        </p:nvSpPr>
        <p:spPr bwMode="auto">
          <a:xfrm>
            <a:off x="5688533" y="1828800"/>
            <a:ext cx="914400" cy="914400"/>
          </a:xfrm>
          <a:prstGeom prst="smileyFace">
            <a:avLst>
              <a:gd name="adj" fmla="val 4653"/>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cxnSp>
        <p:nvCxnSpPr>
          <p:cNvPr id="7" name="Přímá spojnice se šipkou 6">
            <a:extLst>
              <a:ext uri="{FF2B5EF4-FFF2-40B4-BE49-F238E27FC236}">
                <a16:creationId xmlns:a16="http://schemas.microsoft.com/office/drawing/2014/main" id="{E7691F83-D703-40F3-8D3F-B2D7C6C10EB0}"/>
              </a:ext>
            </a:extLst>
          </p:cNvPr>
          <p:cNvCxnSpPr>
            <a:cxnSpLocks/>
          </p:cNvCxnSpPr>
          <p:nvPr/>
        </p:nvCxnSpPr>
        <p:spPr>
          <a:xfrm>
            <a:off x="2133600" y="2088357"/>
            <a:ext cx="3429000" cy="1976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122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EC66A9-8488-4E8B-99BA-A3B36D802322}"/>
              </a:ext>
            </a:extLst>
          </p:cNvPr>
          <p:cNvSpPr>
            <a:spLocks noGrp="1"/>
          </p:cNvSpPr>
          <p:nvPr>
            <p:ph type="title"/>
          </p:nvPr>
        </p:nvSpPr>
        <p:spPr>
          <a:xfrm>
            <a:off x="165303" y="217423"/>
            <a:ext cx="11046460" cy="492443"/>
          </a:xfrm>
        </p:spPr>
        <p:txBody>
          <a:bodyPr/>
          <a:lstStyle/>
          <a:p>
            <a:r>
              <a:rPr lang="cs-CZ" dirty="0"/>
              <a:t> </a:t>
            </a:r>
            <a:r>
              <a:rPr lang="cs-CZ" sz="3200" dirty="0" err="1"/>
              <a:t>The</a:t>
            </a:r>
            <a:r>
              <a:rPr lang="cs-CZ" sz="3200" dirty="0"/>
              <a:t> end </a:t>
            </a:r>
            <a:r>
              <a:rPr lang="cs-CZ" sz="3200" dirty="0" err="1"/>
              <a:t>of</a:t>
            </a:r>
            <a:r>
              <a:rPr lang="cs-CZ" sz="3200" dirty="0"/>
              <a:t> term </a:t>
            </a:r>
            <a:r>
              <a:rPr lang="cs-CZ" sz="3200" dirty="0" err="1"/>
              <a:t>timetable</a:t>
            </a:r>
            <a:endParaRPr lang="cs-CZ" sz="3200" dirty="0"/>
          </a:p>
        </p:txBody>
      </p:sp>
      <p:sp>
        <p:nvSpPr>
          <p:cNvPr id="3" name="Zástupný text 2">
            <a:extLst>
              <a:ext uri="{FF2B5EF4-FFF2-40B4-BE49-F238E27FC236}">
                <a16:creationId xmlns:a16="http://schemas.microsoft.com/office/drawing/2014/main" id="{B71213D2-F883-4124-9506-046EDF37330C}"/>
              </a:ext>
            </a:extLst>
          </p:cNvPr>
          <p:cNvSpPr>
            <a:spLocks noGrp="1"/>
          </p:cNvSpPr>
          <p:nvPr>
            <p:ph type="body" idx="1"/>
          </p:nvPr>
        </p:nvSpPr>
        <p:spPr>
          <a:xfrm>
            <a:off x="609600" y="1371600"/>
            <a:ext cx="10665713" cy="4308872"/>
          </a:xfrm>
        </p:spPr>
        <p:txBody>
          <a:bodyPr/>
          <a:lstStyle/>
          <a:p>
            <a:r>
              <a:rPr lang="cs-CZ" dirty="0"/>
              <a:t> </a:t>
            </a:r>
            <a:r>
              <a:rPr lang="cs-CZ" dirty="0" err="1"/>
              <a:t>Week</a:t>
            </a:r>
            <a:r>
              <a:rPr lang="cs-CZ" dirty="0"/>
              <a:t> 9 – </a:t>
            </a:r>
            <a:r>
              <a:rPr lang="cs-CZ" dirty="0" err="1"/>
              <a:t>chairing</a:t>
            </a:r>
            <a:r>
              <a:rPr lang="cs-CZ" dirty="0"/>
              <a:t> </a:t>
            </a:r>
            <a:r>
              <a:rPr lang="cs-CZ" dirty="0" err="1"/>
              <a:t>rehearsal</a:t>
            </a:r>
            <a:r>
              <a:rPr lang="cs-CZ" dirty="0"/>
              <a:t> + </a:t>
            </a:r>
            <a:r>
              <a:rPr lang="cs-CZ" dirty="0" err="1"/>
              <a:t>consultations</a:t>
            </a:r>
            <a:r>
              <a:rPr lang="cs-CZ" dirty="0"/>
              <a:t> </a:t>
            </a:r>
            <a:r>
              <a:rPr lang="cs-CZ" dirty="0" err="1"/>
              <a:t>of</a:t>
            </a:r>
            <a:r>
              <a:rPr lang="cs-CZ" dirty="0"/>
              <a:t> </a:t>
            </a:r>
            <a:r>
              <a:rPr lang="cs-CZ" dirty="0" err="1"/>
              <a:t>presentations</a:t>
            </a:r>
            <a:endParaRPr lang="cs-CZ" dirty="0"/>
          </a:p>
          <a:p>
            <a:r>
              <a:rPr lang="cs-CZ" dirty="0"/>
              <a:t>                   </a:t>
            </a:r>
            <a:r>
              <a:rPr lang="cs-CZ" dirty="0" err="1"/>
              <a:t>conference</a:t>
            </a:r>
            <a:r>
              <a:rPr lang="cs-CZ" dirty="0"/>
              <a:t> </a:t>
            </a:r>
            <a:r>
              <a:rPr lang="cs-CZ" dirty="0" err="1"/>
              <a:t>programme</a:t>
            </a:r>
            <a:endParaRPr lang="cs-CZ" dirty="0"/>
          </a:p>
          <a:p>
            <a:r>
              <a:rPr lang="cs-CZ" dirty="0"/>
              <a:t>HW – go to </a:t>
            </a:r>
            <a:r>
              <a:rPr lang="cs-CZ" dirty="0" err="1"/>
              <a:t>the</a:t>
            </a:r>
            <a:r>
              <a:rPr lang="cs-CZ" dirty="0"/>
              <a:t> „</a:t>
            </a:r>
            <a:r>
              <a:rPr lang="cs-CZ" dirty="0" err="1"/>
              <a:t>final</a:t>
            </a:r>
            <a:r>
              <a:rPr lang="cs-CZ" dirty="0"/>
              <a:t> </a:t>
            </a:r>
            <a:r>
              <a:rPr lang="cs-CZ" dirty="0" err="1"/>
              <a:t>abstracts</a:t>
            </a:r>
            <a:r>
              <a:rPr lang="cs-CZ" dirty="0"/>
              <a:t> and </a:t>
            </a:r>
            <a:r>
              <a:rPr lang="cs-CZ" dirty="0" err="1"/>
              <a:t>bionotes</a:t>
            </a:r>
            <a:r>
              <a:rPr lang="cs-CZ" dirty="0"/>
              <a:t>“ odevzdávárna and </a:t>
            </a:r>
            <a:r>
              <a:rPr lang="cs-CZ" dirty="0" err="1"/>
              <a:t>find</a:t>
            </a:r>
            <a:r>
              <a:rPr lang="cs-CZ" dirty="0"/>
              <a:t> </a:t>
            </a:r>
            <a:r>
              <a:rPr lang="cs-CZ" dirty="0" err="1"/>
              <a:t>the</a:t>
            </a:r>
            <a:r>
              <a:rPr lang="cs-CZ" dirty="0"/>
              <a:t> </a:t>
            </a:r>
            <a:r>
              <a:rPr lang="cs-CZ" dirty="0" err="1"/>
              <a:t>materials</a:t>
            </a:r>
            <a:r>
              <a:rPr lang="cs-CZ" dirty="0"/>
              <a:t> </a:t>
            </a:r>
            <a:r>
              <a:rPr lang="cs-CZ" dirty="0" err="1"/>
              <a:t>of</a:t>
            </a:r>
            <a:r>
              <a:rPr lang="cs-CZ" dirty="0"/>
              <a:t> a student </a:t>
            </a:r>
            <a:r>
              <a:rPr lang="cs-CZ" dirty="0" err="1"/>
              <a:t>whose</a:t>
            </a:r>
            <a:r>
              <a:rPr lang="cs-CZ" dirty="0"/>
              <a:t> talk </a:t>
            </a:r>
            <a:r>
              <a:rPr lang="cs-CZ" dirty="0" err="1"/>
              <a:t>you</a:t>
            </a:r>
            <a:r>
              <a:rPr lang="cs-CZ" dirty="0"/>
              <a:t> are </a:t>
            </a:r>
            <a:r>
              <a:rPr lang="cs-CZ" dirty="0" err="1"/>
              <a:t>going</a:t>
            </a:r>
            <a:r>
              <a:rPr lang="cs-CZ" dirty="0"/>
              <a:t> to </a:t>
            </a:r>
            <a:r>
              <a:rPr lang="cs-CZ" dirty="0" err="1"/>
              <a:t>chair</a:t>
            </a:r>
            <a:r>
              <a:rPr lang="cs-CZ" dirty="0"/>
              <a:t>. </a:t>
            </a:r>
            <a:r>
              <a:rPr lang="cs-CZ" dirty="0" err="1"/>
              <a:t>Prepare</a:t>
            </a:r>
            <a:r>
              <a:rPr lang="cs-CZ" dirty="0"/>
              <a:t> </a:t>
            </a:r>
            <a:r>
              <a:rPr lang="cs-CZ" dirty="0" err="1"/>
              <a:t>the</a:t>
            </a:r>
            <a:r>
              <a:rPr lang="cs-CZ" dirty="0"/>
              <a:t> </a:t>
            </a:r>
            <a:r>
              <a:rPr lang="cs-CZ" dirty="0" err="1"/>
              <a:t>introduction</a:t>
            </a:r>
            <a:r>
              <a:rPr lang="cs-CZ" dirty="0"/>
              <a:t> </a:t>
            </a:r>
            <a:r>
              <a:rPr lang="cs-CZ" dirty="0" err="1"/>
              <a:t>of</a:t>
            </a:r>
            <a:r>
              <a:rPr lang="cs-CZ" dirty="0"/>
              <a:t> </a:t>
            </a:r>
            <a:r>
              <a:rPr lang="cs-CZ" dirty="0" err="1"/>
              <a:t>the</a:t>
            </a:r>
            <a:r>
              <a:rPr lang="cs-CZ" dirty="0"/>
              <a:t> </a:t>
            </a:r>
            <a:r>
              <a:rPr lang="cs-CZ" dirty="0" err="1"/>
              <a:t>presenter</a:t>
            </a:r>
            <a:r>
              <a:rPr lang="cs-CZ" dirty="0"/>
              <a:t> + </a:t>
            </a:r>
            <a:r>
              <a:rPr lang="cs-CZ" dirty="0" err="1"/>
              <a:t>two</a:t>
            </a:r>
            <a:r>
              <a:rPr lang="cs-CZ" dirty="0"/>
              <a:t> </a:t>
            </a:r>
            <a:r>
              <a:rPr lang="cs-CZ" dirty="0" err="1"/>
              <a:t>questions</a:t>
            </a:r>
            <a:r>
              <a:rPr lang="cs-CZ" dirty="0"/>
              <a:t>.</a:t>
            </a:r>
          </a:p>
          <a:p>
            <a:endParaRPr lang="cs-CZ" dirty="0"/>
          </a:p>
          <a:p>
            <a:r>
              <a:rPr lang="cs-CZ" dirty="0" err="1"/>
              <a:t>Week</a:t>
            </a:r>
            <a:r>
              <a:rPr lang="cs-CZ" dirty="0"/>
              <a:t> 10  - </a:t>
            </a:r>
            <a:r>
              <a:rPr lang="cs-CZ" dirty="0" err="1"/>
              <a:t>Mock</a:t>
            </a:r>
            <a:r>
              <a:rPr lang="cs-CZ" dirty="0"/>
              <a:t> </a:t>
            </a:r>
            <a:r>
              <a:rPr lang="cs-CZ" dirty="0" err="1"/>
              <a:t>conference</a:t>
            </a:r>
            <a:r>
              <a:rPr lang="cs-CZ" dirty="0"/>
              <a:t> (</a:t>
            </a:r>
            <a:r>
              <a:rPr lang="cs-CZ" dirty="0" err="1"/>
              <a:t>first</a:t>
            </a:r>
            <a:r>
              <a:rPr lang="cs-CZ" dirty="0"/>
              <a:t> </a:t>
            </a:r>
            <a:r>
              <a:rPr lang="cs-CZ" dirty="0" err="1"/>
              <a:t>chapter</a:t>
            </a:r>
            <a:r>
              <a:rPr lang="cs-CZ" dirty="0"/>
              <a:t>)</a:t>
            </a:r>
          </a:p>
          <a:p>
            <a:r>
              <a:rPr lang="cs-CZ" dirty="0" err="1"/>
              <a:t>Week</a:t>
            </a:r>
            <a:r>
              <a:rPr lang="cs-CZ" dirty="0"/>
              <a:t> 11 – </a:t>
            </a:r>
            <a:r>
              <a:rPr lang="cs-CZ" dirty="0" err="1"/>
              <a:t>Mock</a:t>
            </a:r>
            <a:r>
              <a:rPr lang="cs-CZ" dirty="0"/>
              <a:t> </a:t>
            </a:r>
            <a:r>
              <a:rPr lang="cs-CZ" dirty="0" err="1"/>
              <a:t>conference</a:t>
            </a:r>
            <a:r>
              <a:rPr lang="cs-CZ" dirty="0"/>
              <a:t> (second </a:t>
            </a:r>
            <a:r>
              <a:rPr lang="cs-CZ" dirty="0" err="1"/>
              <a:t>chapter</a:t>
            </a:r>
            <a:r>
              <a:rPr lang="cs-CZ" dirty="0"/>
              <a:t>)</a:t>
            </a:r>
          </a:p>
          <a:p>
            <a:endParaRPr lang="cs-CZ" dirty="0"/>
          </a:p>
          <a:p>
            <a:r>
              <a:rPr lang="cs-CZ" dirty="0" err="1"/>
              <a:t>Mock</a:t>
            </a:r>
            <a:r>
              <a:rPr lang="cs-CZ" dirty="0"/>
              <a:t> </a:t>
            </a:r>
            <a:r>
              <a:rPr lang="cs-CZ" dirty="0" err="1"/>
              <a:t>exam</a:t>
            </a:r>
            <a:r>
              <a:rPr lang="cs-CZ" dirty="0"/>
              <a:t> test</a:t>
            </a:r>
          </a:p>
        </p:txBody>
      </p:sp>
    </p:spTree>
    <p:extLst>
      <p:ext uri="{BB962C8B-B14F-4D97-AF65-F5344CB8AC3E}">
        <p14:creationId xmlns:p14="http://schemas.microsoft.com/office/powerpoint/2010/main" val="11888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A48671-BC49-4B68-AA26-D5C607171CCB}"/>
              </a:ext>
            </a:extLst>
          </p:cNvPr>
          <p:cNvSpPr>
            <a:spLocks noGrp="1"/>
          </p:cNvSpPr>
          <p:nvPr>
            <p:ph type="title"/>
          </p:nvPr>
        </p:nvSpPr>
        <p:spPr>
          <a:xfrm>
            <a:off x="165303" y="217423"/>
            <a:ext cx="11046460" cy="369332"/>
          </a:xfrm>
        </p:spPr>
        <p:txBody>
          <a:bodyPr/>
          <a:lstStyle/>
          <a:p>
            <a:r>
              <a:rPr lang="cs-CZ" dirty="0"/>
              <a:t>   </a:t>
            </a:r>
          </a:p>
        </p:txBody>
      </p:sp>
      <p:sp>
        <p:nvSpPr>
          <p:cNvPr id="3" name="Zástupný text 2">
            <a:extLst>
              <a:ext uri="{FF2B5EF4-FFF2-40B4-BE49-F238E27FC236}">
                <a16:creationId xmlns:a16="http://schemas.microsoft.com/office/drawing/2014/main" id="{6A9C0B9A-9033-4A88-B259-95F537032F83}"/>
              </a:ext>
            </a:extLst>
          </p:cNvPr>
          <p:cNvSpPr>
            <a:spLocks noGrp="1"/>
          </p:cNvSpPr>
          <p:nvPr>
            <p:ph type="body" idx="1"/>
          </p:nvPr>
        </p:nvSpPr>
        <p:spPr>
          <a:xfrm>
            <a:off x="1524000" y="1143000"/>
            <a:ext cx="7543800" cy="4493538"/>
          </a:xfrm>
        </p:spPr>
        <p:txBody>
          <a:bodyPr/>
          <a:lstStyle/>
          <a:p>
            <a:r>
              <a:rPr lang="cs-CZ" sz="3600" dirty="0"/>
              <a:t>Conference </a:t>
            </a:r>
            <a:r>
              <a:rPr lang="cs-CZ" sz="3600" dirty="0" err="1"/>
              <a:t>skills</a:t>
            </a:r>
            <a:r>
              <a:rPr lang="cs-CZ" sz="3600" dirty="0"/>
              <a:t> – </a:t>
            </a:r>
            <a:r>
              <a:rPr lang="cs-CZ" sz="3600" dirty="0" err="1"/>
              <a:t>Chairing</a:t>
            </a:r>
            <a:endParaRPr lang="cs-CZ" sz="3600" dirty="0"/>
          </a:p>
          <a:p>
            <a:endParaRPr lang="cs-CZ" dirty="0"/>
          </a:p>
          <a:p>
            <a:r>
              <a:rPr lang="en-GB" sz="2400" dirty="0">
                <a:effectLst/>
                <a:latin typeface="Times New Roman" panose="02020603050405020304" pitchFamily="18" charset="0"/>
                <a:ea typeface="Times New Roman" panose="02020603050405020304" pitchFamily="18" charset="0"/>
              </a:rPr>
              <a:t>Responsibilities of section chairs</a:t>
            </a:r>
            <a:endParaRPr lang="cs-CZ" sz="2400" dirty="0">
              <a:effectLst/>
              <a:latin typeface="Times New Roman" panose="02020603050405020304" pitchFamily="18" charset="0"/>
              <a:ea typeface="Times New Roman" panose="02020603050405020304" pitchFamily="18" charset="0"/>
            </a:endParaRPr>
          </a:p>
          <a:p>
            <a:r>
              <a:rPr lang="en-GB" sz="2400" dirty="0">
                <a:effectLst/>
                <a:latin typeface="Times New Roman" panose="02020603050405020304" pitchFamily="18" charset="0"/>
                <a:ea typeface="Times New Roman" panose="02020603050405020304" pitchFamily="18" charset="0"/>
              </a:rPr>
              <a:t>a) welcoming the audience</a:t>
            </a:r>
            <a:endParaRPr lang="cs-CZ" sz="2400" dirty="0">
              <a:effectLst/>
              <a:latin typeface="Times New Roman" panose="02020603050405020304" pitchFamily="18" charset="0"/>
              <a:ea typeface="Times New Roman" panose="02020603050405020304" pitchFamily="18" charset="0"/>
            </a:endParaRPr>
          </a:p>
          <a:p>
            <a:r>
              <a:rPr lang="en-GB" sz="2400" dirty="0">
                <a:effectLst/>
                <a:latin typeface="Times New Roman" panose="02020603050405020304" pitchFamily="18" charset="0"/>
                <a:ea typeface="Times New Roman" panose="02020603050405020304" pitchFamily="18" charset="0"/>
              </a:rPr>
              <a:t>b) introducing speakers and their topics</a:t>
            </a:r>
            <a:endParaRPr lang="cs-CZ" sz="2400" dirty="0">
              <a:effectLst/>
              <a:latin typeface="Times New Roman" panose="02020603050405020304" pitchFamily="18" charset="0"/>
              <a:ea typeface="Times New Roman" panose="02020603050405020304" pitchFamily="18" charset="0"/>
            </a:endParaRPr>
          </a:p>
          <a:p>
            <a:r>
              <a:rPr lang="en-GB" sz="2400" dirty="0">
                <a:effectLst/>
                <a:latin typeface="Times New Roman" panose="02020603050405020304" pitchFamily="18" charset="0"/>
                <a:ea typeface="Times New Roman" panose="02020603050405020304" pitchFamily="18" charset="0"/>
              </a:rPr>
              <a:t>c) inviting speakers</a:t>
            </a:r>
            <a:endParaRPr lang="cs-CZ" sz="2400" dirty="0">
              <a:effectLst/>
              <a:latin typeface="Times New Roman" panose="02020603050405020304" pitchFamily="18" charset="0"/>
              <a:ea typeface="Times New Roman" panose="02020603050405020304" pitchFamily="18" charset="0"/>
            </a:endParaRPr>
          </a:p>
          <a:p>
            <a:r>
              <a:rPr lang="en-GB" sz="2400" dirty="0">
                <a:effectLst/>
                <a:latin typeface="Times New Roman" panose="02020603050405020304" pitchFamily="18" charset="0"/>
                <a:ea typeface="Times New Roman" panose="02020603050405020304" pitchFamily="18" charset="0"/>
              </a:rPr>
              <a:t>d) thanking speakers for their talks</a:t>
            </a:r>
            <a:endParaRPr lang="cs-CZ" sz="2400" dirty="0">
              <a:effectLst/>
              <a:latin typeface="Times New Roman" panose="02020603050405020304" pitchFamily="18" charset="0"/>
              <a:ea typeface="Times New Roman" panose="02020603050405020304" pitchFamily="18" charset="0"/>
            </a:endParaRPr>
          </a:p>
          <a:p>
            <a:r>
              <a:rPr lang="en-GB" sz="2400" dirty="0">
                <a:effectLst/>
                <a:latin typeface="Times New Roman" panose="02020603050405020304" pitchFamily="18" charset="0"/>
                <a:ea typeface="Times New Roman" panose="02020603050405020304" pitchFamily="18" charset="0"/>
              </a:rPr>
              <a:t>e) organizing discussions after talks</a:t>
            </a:r>
            <a:endParaRPr lang="cs-CZ" sz="2400" dirty="0">
              <a:effectLst/>
              <a:latin typeface="Times New Roman" panose="02020603050405020304" pitchFamily="18" charset="0"/>
              <a:ea typeface="Times New Roman" panose="02020603050405020304" pitchFamily="18" charset="0"/>
            </a:endParaRPr>
          </a:p>
          <a:p>
            <a:endParaRPr lang="cs-CZ" dirty="0"/>
          </a:p>
          <a:p>
            <a:endParaRPr lang="cs-CZ" dirty="0"/>
          </a:p>
          <a:p>
            <a:endParaRPr lang="cs-CZ" dirty="0"/>
          </a:p>
        </p:txBody>
      </p:sp>
    </p:spTree>
    <p:extLst>
      <p:ext uri="{BB962C8B-B14F-4D97-AF65-F5344CB8AC3E}">
        <p14:creationId xmlns:p14="http://schemas.microsoft.com/office/powerpoint/2010/main" val="178440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09676"/>
            <a:ext cx="7617461" cy="690574"/>
          </a:xfrm>
          <a:prstGeom prst="rect">
            <a:avLst/>
          </a:prstGeom>
        </p:spPr>
        <p:txBody>
          <a:bodyPr vert="horz" wrap="square" lIns="0" tIns="13335" rIns="0" bIns="0" rtlCol="0">
            <a:spAutoFit/>
          </a:bodyPr>
          <a:lstStyle/>
          <a:p>
            <a:pPr marL="12700">
              <a:lnSpc>
                <a:spcPct val="100000"/>
              </a:lnSpc>
              <a:spcBef>
                <a:spcPts val="105"/>
              </a:spcBef>
            </a:pPr>
            <a:r>
              <a:rPr lang="cs-CZ" sz="4400" spc="-265" dirty="0">
                <a:latin typeface="Trebuchet MS"/>
                <a:cs typeface="Trebuchet MS"/>
              </a:rPr>
              <a:t>1. </a:t>
            </a:r>
            <a:r>
              <a:rPr sz="4400" spc="-265" dirty="0">
                <a:latin typeface="Trebuchet MS"/>
                <a:cs typeface="Trebuchet MS"/>
              </a:rPr>
              <a:t>Conference </a:t>
            </a:r>
            <a:r>
              <a:rPr sz="4400" spc="-260" dirty="0">
                <a:latin typeface="Trebuchet MS"/>
                <a:cs typeface="Trebuchet MS"/>
              </a:rPr>
              <a:t>Skills </a:t>
            </a:r>
            <a:r>
              <a:rPr sz="4400" spc="-270" dirty="0">
                <a:latin typeface="Trebuchet MS"/>
                <a:cs typeface="Trebuchet MS"/>
              </a:rPr>
              <a:t>-</a:t>
            </a:r>
            <a:r>
              <a:rPr sz="4400" spc="-715" dirty="0">
                <a:latin typeface="Trebuchet MS"/>
                <a:cs typeface="Trebuchet MS"/>
              </a:rPr>
              <a:t> </a:t>
            </a:r>
            <a:r>
              <a:rPr sz="4400" spc="-240" dirty="0">
                <a:latin typeface="Trebuchet MS"/>
                <a:cs typeface="Trebuchet MS"/>
              </a:rPr>
              <a:t>Chairing</a:t>
            </a:r>
            <a:endParaRPr sz="4400" dirty="0">
              <a:latin typeface="Trebuchet MS"/>
              <a:cs typeface="Trebuchet MS"/>
            </a:endParaRPr>
          </a:p>
        </p:txBody>
      </p:sp>
      <p:sp>
        <p:nvSpPr>
          <p:cNvPr id="3" name="object 3"/>
          <p:cNvSpPr txBox="1"/>
          <p:nvPr/>
        </p:nvSpPr>
        <p:spPr>
          <a:xfrm>
            <a:off x="916939" y="1737106"/>
            <a:ext cx="9906000" cy="4340225"/>
          </a:xfrm>
          <a:prstGeom prst="rect">
            <a:avLst/>
          </a:prstGeom>
        </p:spPr>
        <p:txBody>
          <a:bodyPr vert="horz" wrap="square" lIns="0" tIns="13335" rIns="0" bIns="0" rtlCol="0">
            <a:spAutoFit/>
          </a:bodyPr>
          <a:lstStyle/>
          <a:p>
            <a:pPr marL="12700">
              <a:lnSpc>
                <a:spcPct val="100000"/>
              </a:lnSpc>
              <a:spcBef>
                <a:spcPts val="105"/>
              </a:spcBef>
            </a:pPr>
            <a:r>
              <a:rPr sz="2600" spc="-15" dirty="0">
                <a:latin typeface="Carlito"/>
                <a:cs typeface="Carlito"/>
              </a:rPr>
              <a:t>Welcoming </a:t>
            </a:r>
            <a:r>
              <a:rPr sz="2600" dirty="0">
                <a:latin typeface="Carlito"/>
                <a:cs typeface="Carlito"/>
              </a:rPr>
              <a:t>the audience – </a:t>
            </a:r>
            <a:r>
              <a:rPr sz="2600" spc="-10" dirty="0">
                <a:latin typeface="Carlito"/>
                <a:cs typeface="Carlito"/>
              </a:rPr>
              <a:t>Formal </a:t>
            </a:r>
            <a:r>
              <a:rPr sz="2600" spc="-5" dirty="0">
                <a:latin typeface="Carlito"/>
                <a:cs typeface="Carlito"/>
              </a:rPr>
              <a:t>or Less</a:t>
            </a:r>
            <a:r>
              <a:rPr sz="2600" spc="-45" dirty="0">
                <a:latin typeface="Carlito"/>
                <a:cs typeface="Carlito"/>
              </a:rPr>
              <a:t> </a:t>
            </a:r>
            <a:r>
              <a:rPr sz="2600" spc="-15" dirty="0">
                <a:latin typeface="Carlito"/>
                <a:cs typeface="Carlito"/>
              </a:rPr>
              <a:t>formal</a:t>
            </a:r>
            <a:endParaRPr sz="2600" dirty="0">
              <a:latin typeface="Carlito"/>
              <a:cs typeface="Carlito"/>
            </a:endParaRPr>
          </a:p>
          <a:p>
            <a:pPr>
              <a:lnSpc>
                <a:spcPct val="100000"/>
              </a:lnSpc>
              <a:spcBef>
                <a:spcPts val="5"/>
              </a:spcBef>
            </a:pPr>
            <a:endParaRPr sz="2650" dirty="0">
              <a:latin typeface="Carlito"/>
              <a:cs typeface="Carlito"/>
            </a:endParaRPr>
          </a:p>
          <a:p>
            <a:pPr marL="241300" indent="-228600">
              <a:lnSpc>
                <a:spcPct val="100000"/>
              </a:lnSpc>
              <a:buFont typeface="Arial"/>
              <a:buChar char="•"/>
              <a:tabLst>
                <a:tab pos="241300" algn="l"/>
              </a:tabLst>
            </a:pPr>
            <a:r>
              <a:rPr sz="2600" dirty="0">
                <a:latin typeface="Carlito"/>
                <a:cs typeface="Carlito"/>
              </a:rPr>
              <a:t>I </a:t>
            </a:r>
            <a:r>
              <a:rPr sz="2600" spc="-10" dirty="0">
                <a:latin typeface="Carlito"/>
                <a:cs typeface="Carlito"/>
              </a:rPr>
              <a:t>would </a:t>
            </a:r>
            <a:r>
              <a:rPr sz="2600" dirty="0">
                <a:latin typeface="Carlito"/>
                <a:cs typeface="Carlito"/>
              </a:rPr>
              <a:t>particularly </a:t>
            </a:r>
            <a:r>
              <a:rPr sz="2600" spc="-20" dirty="0">
                <a:latin typeface="Carlito"/>
                <a:cs typeface="Carlito"/>
              </a:rPr>
              <a:t>like </a:t>
            </a:r>
            <a:r>
              <a:rPr sz="2600" spc="-15" dirty="0">
                <a:latin typeface="Carlito"/>
                <a:cs typeface="Carlito"/>
              </a:rPr>
              <a:t>to </a:t>
            </a:r>
            <a:r>
              <a:rPr sz="2600" spc="-10" dirty="0">
                <a:latin typeface="Carlito"/>
                <a:cs typeface="Carlito"/>
              </a:rPr>
              <a:t>welcome </a:t>
            </a:r>
            <a:r>
              <a:rPr sz="2600" dirty="0">
                <a:latin typeface="Carlito"/>
                <a:cs typeface="Carlito"/>
              </a:rPr>
              <a:t>the </a:t>
            </a:r>
            <a:r>
              <a:rPr sz="2600" spc="-5" dirty="0">
                <a:latin typeface="Carlito"/>
                <a:cs typeface="Carlito"/>
              </a:rPr>
              <a:t>distinguished</a:t>
            </a:r>
            <a:r>
              <a:rPr sz="2600" spc="-20" dirty="0">
                <a:latin typeface="Carlito"/>
                <a:cs typeface="Carlito"/>
              </a:rPr>
              <a:t> </a:t>
            </a:r>
            <a:r>
              <a:rPr sz="2600" spc="-5" dirty="0">
                <a:latin typeface="Carlito"/>
                <a:cs typeface="Carlito"/>
              </a:rPr>
              <a:t>guests...</a:t>
            </a:r>
            <a:endParaRPr sz="2600" dirty="0">
              <a:latin typeface="Carlito"/>
              <a:cs typeface="Carlito"/>
            </a:endParaRPr>
          </a:p>
          <a:p>
            <a:pPr marL="241300" indent="-228600">
              <a:lnSpc>
                <a:spcPct val="100000"/>
              </a:lnSpc>
              <a:spcBef>
                <a:spcPts val="75"/>
              </a:spcBef>
              <a:buFont typeface="Arial"/>
              <a:buChar char="•"/>
              <a:tabLst>
                <a:tab pos="241300" algn="l"/>
                <a:tab pos="3722370" algn="l"/>
              </a:tabLst>
            </a:pPr>
            <a:r>
              <a:rPr sz="2600" dirty="0">
                <a:latin typeface="Carlito"/>
                <a:cs typeface="Carlito"/>
              </a:rPr>
              <a:t>A </a:t>
            </a:r>
            <a:r>
              <a:rPr sz="2600" spc="-5" dirty="0">
                <a:latin typeface="Carlito"/>
                <a:cs typeface="Carlito"/>
              </a:rPr>
              <a:t>very warm</a:t>
            </a:r>
            <a:r>
              <a:rPr sz="2600" spc="10" dirty="0">
                <a:latin typeface="Carlito"/>
                <a:cs typeface="Carlito"/>
              </a:rPr>
              <a:t> </a:t>
            </a:r>
            <a:r>
              <a:rPr sz="2600" spc="-10" dirty="0">
                <a:latin typeface="Carlito"/>
                <a:cs typeface="Carlito"/>
              </a:rPr>
              <a:t>welcome </a:t>
            </a:r>
            <a:r>
              <a:rPr sz="2600" spc="-15" dirty="0">
                <a:latin typeface="Carlito"/>
                <a:cs typeface="Carlito"/>
              </a:rPr>
              <a:t>to	</a:t>
            </a:r>
            <a:r>
              <a:rPr sz="2600" dirty="0">
                <a:latin typeface="Carlito"/>
                <a:cs typeface="Carlito"/>
              </a:rPr>
              <a:t>this </a:t>
            </a:r>
            <a:r>
              <a:rPr sz="2600" spc="-5" dirty="0">
                <a:latin typeface="Carlito"/>
                <a:cs typeface="Carlito"/>
              </a:rPr>
              <a:t>seminar</a:t>
            </a:r>
            <a:r>
              <a:rPr sz="2600" spc="-25" dirty="0">
                <a:latin typeface="Carlito"/>
                <a:cs typeface="Carlito"/>
              </a:rPr>
              <a:t> </a:t>
            </a:r>
            <a:r>
              <a:rPr sz="2600" spc="-5" dirty="0">
                <a:latin typeface="Carlito"/>
                <a:cs typeface="Carlito"/>
              </a:rPr>
              <a:t>on...</a:t>
            </a:r>
            <a:endParaRPr sz="2600" dirty="0">
              <a:latin typeface="Carlito"/>
              <a:cs typeface="Carlito"/>
            </a:endParaRPr>
          </a:p>
          <a:p>
            <a:pPr marL="241300" indent="-228600">
              <a:lnSpc>
                <a:spcPct val="100000"/>
              </a:lnSpc>
              <a:spcBef>
                <a:spcPts val="60"/>
              </a:spcBef>
              <a:buFont typeface="Arial"/>
              <a:buChar char="•"/>
              <a:tabLst>
                <a:tab pos="241300" algn="l"/>
              </a:tabLst>
            </a:pPr>
            <a:r>
              <a:rPr sz="2600" spc="-5" dirty="0">
                <a:latin typeface="Carlito"/>
                <a:cs typeface="Carlito"/>
              </a:rPr>
              <a:t>Thanks very </a:t>
            </a:r>
            <a:r>
              <a:rPr sz="2600" dirty="0">
                <a:latin typeface="Carlito"/>
                <a:cs typeface="Carlito"/>
              </a:rPr>
              <a:t>much </a:t>
            </a:r>
            <a:r>
              <a:rPr sz="2600" spc="-25" dirty="0">
                <a:latin typeface="Carlito"/>
                <a:cs typeface="Carlito"/>
              </a:rPr>
              <a:t>for </a:t>
            </a:r>
            <a:r>
              <a:rPr sz="2600" spc="-5" dirty="0">
                <a:latin typeface="Carlito"/>
                <a:cs typeface="Carlito"/>
              </a:rPr>
              <a:t>coming </a:t>
            </a:r>
            <a:r>
              <a:rPr sz="2600" spc="-10" dirty="0">
                <a:latin typeface="Carlito"/>
                <a:cs typeface="Carlito"/>
              </a:rPr>
              <a:t>to </a:t>
            </a:r>
            <a:r>
              <a:rPr sz="2600" spc="-5" dirty="0">
                <a:latin typeface="Carlito"/>
                <a:cs typeface="Carlito"/>
              </a:rPr>
              <a:t>our seminar </a:t>
            </a:r>
            <a:r>
              <a:rPr sz="2600" dirty="0">
                <a:latin typeface="Carlito"/>
                <a:cs typeface="Carlito"/>
              </a:rPr>
              <a:t>on</a:t>
            </a:r>
            <a:r>
              <a:rPr sz="2600" spc="-55" dirty="0">
                <a:latin typeface="Carlito"/>
                <a:cs typeface="Carlito"/>
              </a:rPr>
              <a:t> </a:t>
            </a:r>
            <a:r>
              <a:rPr sz="2600" spc="-5" dirty="0">
                <a:latin typeface="Carlito"/>
                <a:cs typeface="Carlito"/>
              </a:rPr>
              <a:t>...</a:t>
            </a:r>
            <a:endParaRPr sz="2600" dirty="0">
              <a:latin typeface="Carlito"/>
              <a:cs typeface="Carlito"/>
            </a:endParaRPr>
          </a:p>
          <a:p>
            <a:pPr marL="241300" indent="-228600">
              <a:lnSpc>
                <a:spcPct val="100000"/>
              </a:lnSpc>
              <a:spcBef>
                <a:spcPts val="60"/>
              </a:spcBef>
              <a:buFont typeface="Arial"/>
              <a:buChar char="•"/>
              <a:tabLst>
                <a:tab pos="241300" algn="l"/>
              </a:tabLst>
            </a:pPr>
            <a:r>
              <a:rPr sz="2600" spc="-15" dirty="0">
                <a:latin typeface="Carlito"/>
                <a:cs typeface="Carlito"/>
              </a:rPr>
              <a:t>May </a:t>
            </a:r>
            <a:r>
              <a:rPr sz="2600" dirty="0">
                <a:latin typeface="Carlito"/>
                <a:cs typeface="Carlito"/>
              </a:rPr>
              <a:t>I </a:t>
            </a:r>
            <a:r>
              <a:rPr sz="2600" spc="-10" dirty="0">
                <a:latin typeface="Carlito"/>
                <a:cs typeface="Carlito"/>
              </a:rPr>
              <a:t>just </a:t>
            </a:r>
            <a:r>
              <a:rPr sz="2600" spc="-30" dirty="0">
                <a:latin typeface="Carlito"/>
                <a:cs typeface="Carlito"/>
              </a:rPr>
              <a:t>take </a:t>
            </a:r>
            <a:r>
              <a:rPr sz="2600" dirty="0">
                <a:latin typeface="Carlito"/>
                <a:cs typeface="Carlito"/>
              </a:rPr>
              <a:t>this </a:t>
            </a:r>
            <a:r>
              <a:rPr sz="2600" spc="-5" dirty="0">
                <a:latin typeface="Carlito"/>
                <a:cs typeface="Carlito"/>
              </a:rPr>
              <a:t>opportunity </a:t>
            </a:r>
            <a:r>
              <a:rPr sz="2600" spc="-15" dirty="0">
                <a:latin typeface="Carlito"/>
                <a:cs typeface="Carlito"/>
              </a:rPr>
              <a:t>to </a:t>
            </a:r>
            <a:r>
              <a:rPr sz="2600" spc="-10" dirty="0">
                <a:latin typeface="Carlito"/>
                <a:cs typeface="Carlito"/>
              </a:rPr>
              <a:t>welcome </a:t>
            </a:r>
            <a:r>
              <a:rPr sz="2600" spc="-15" dirty="0">
                <a:latin typeface="Carlito"/>
                <a:cs typeface="Carlito"/>
              </a:rPr>
              <a:t>you to </a:t>
            </a:r>
            <a:r>
              <a:rPr sz="2600" spc="-5" dirty="0">
                <a:latin typeface="Carlito"/>
                <a:cs typeface="Carlito"/>
              </a:rPr>
              <a:t>our symposium on</a:t>
            </a:r>
            <a:r>
              <a:rPr sz="2600" spc="90" dirty="0">
                <a:latin typeface="Carlito"/>
                <a:cs typeface="Carlito"/>
              </a:rPr>
              <a:t> </a:t>
            </a:r>
            <a:r>
              <a:rPr sz="2600" spc="-5" dirty="0">
                <a:latin typeface="Carlito"/>
                <a:cs typeface="Carlito"/>
              </a:rPr>
              <a:t>...</a:t>
            </a:r>
            <a:endParaRPr sz="2600" dirty="0">
              <a:latin typeface="Carlito"/>
              <a:cs typeface="Carlito"/>
            </a:endParaRPr>
          </a:p>
          <a:p>
            <a:pPr marL="241300" indent="-228600">
              <a:lnSpc>
                <a:spcPct val="100000"/>
              </a:lnSpc>
              <a:spcBef>
                <a:spcPts val="70"/>
              </a:spcBef>
              <a:buFont typeface="Arial"/>
              <a:buChar char="•"/>
              <a:tabLst>
                <a:tab pos="241300" algn="l"/>
              </a:tabLst>
            </a:pPr>
            <a:r>
              <a:rPr sz="2600" spc="-60" dirty="0">
                <a:latin typeface="Carlito"/>
                <a:cs typeface="Carlito"/>
              </a:rPr>
              <a:t>I’d </a:t>
            </a:r>
            <a:r>
              <a:rPr sz="2600" spc="-10" dirty="0">
                <a:latin typeface="Carlito"/>
                <a:cs typeface="Carlito"/>
              </a:rPr>
              <a:t>just </a:t>
            </a:r>
            <a:r>
              <a:rPr sz="2600" spc="-20" dirty="0">
                <a:latin typeface="Carlito"/>
                <a:cs typeface="Carlito"/>
              </a:rPr>
              <a:t>like </a:t>
            </a:r>
            <a:r>
              <a:rPr sz="2600" spc="-15" dirty="0">
                <a:latin typeface="Carlito"/>
                <a:cs typeface="Carlito"/>
              </a:rPr>
              <a:t>to </a:t>
            </a:r>
            <a:r>
              <a:rPr sz="2600" spc="-5" dirty="0">
                <a:latin typeface="Carlito"/>
                <a:cs typeface="Carlito"/>
              </a:rPr>
              <a:t>thank </a:t>
            </a:r>
            <a:r>
              <a:rPr sz="2600" spc="-20" dirty="0">
                <a:latin typeface="Carlito"/>
                <a:cs typeface="Carlito"/>
              </a:rPr>
              <a:t>you </a:t>
            </a:r>
            <a:r>
              <a:rPr sz="2600" spc="-25" dirty="0">
                <a:latin typeface="Carlito"/>
                <a:cs typeface="Carlito"/>
              </a:rPr>
              <a:t>for </a:t>
            </a:r>
            <a:r>
              <a:rPr sz="2600" spc="-5" dirty="0">
                <a:latin typeface="Carlito"/>
                <a:cs typeface="Carlito"/>
              </a:rPr>
              <a:t>showing</a:t>
            </a:r>
            <a:r>
              <a:rPr sz="2600" spc="85" dirty="0">
                <a:latin typeface="Carlito"/>
                <a:cs typeface="Carlito"/>
              </a:rPr>
              <a:t> </a:t>
            </a:r>
            <a:r>
              <a:rPr sz="2600" spc="-5" dirty="0">
                <a:latin typeface="Carlito"/>
                <a:cs typeface="Carlito"/>
              </a:rPr>
              <a:t>up...</a:t>
            </a:r>
            <a:endParaRPr sz="2600" dirty="0">
              <a:latin typeface="Carlito"/>
              <a:cs typeface="Carlito"/>
            </a:endParaRPr>
          </a:p>
          <a:p>
            <a:pPr marL="241300" indent="-228600">
              <a:lnSpc>
                <a:spcPct val="100000"/>
              </a:lnSpc>
              <a:spcBef>
                <a:spcPts val="60"/>
              </a:spcBef>
              <a:buFont typeface="Arial"/>
              <a:buChar char="•"/>
              <a:tabLst>
                <a:tab pos="241300" algn="l"/>
              </a:tabLst>
            </a:pPr>
            <a:r>
              <a:rPr sz="2600" spc="-20" dirty="0">
                <a:latin typeface="Carlito"/>
                <a:cs typeface="Carlito"/>
              </a:rPr>
              <a:t>Welcome </a:t>
            </a:r>
            <a:r>
              <a:rPr sz="2600" spc="-10" dirty="0">
                <a:latin typeface="Carlito"/>
                <a:cs typeface="Carlito"/>
              </a:rPr>
              <a:t>everyone. </a:t>
            </a:r>
            <a:r>
              <a:rPr sz="2600" dirty="0">
                <a:latin typeface="Carlito"/>
                <a:cs typeface="Carlito"/>
              </a:rPr>
              <a:t>Nice </a:t>
            </a:r>
            <a:r>
              <a:rPr sz="2600" spc="-15" dirty="0">
                <a:latin typeface="Carlito"/>
                <a:cs typeface="Carlito"/>
              </a:rPr>
              <a:t>to </a:t>
            </a:r>
            <a:r>
              <a:rPr sz="2600" spc="-5" dirty="0">
                <a:latin typeface="Carlito"/>
                <a:cs typeface="Carlito"/>
              </a:rPr>
              <a:t>see so </a:t>
            </a:r>
            <a:r>
              <a:rPr sz="2600" spc="-10" dirty="0">
                <a:latin typeface="Carlito"/>
                <a:cs typeface="Carlito"/>
              </a:rPr>
              <a:t>many </a:t>
            </a:r>
            <a:r>
              <a:rPr sz="2600" spc="-5" dirty="0">
                <a:latin typeface="Carlito"/>
                <a:cs typeface="Carlito"/>
              </a:rPr>
              <a:t>familiar </a:t>
            </a:r>
            <a:r>
              <a:rPr sz="2600" spc="-10" dirty="0">
                <a:latin typeface="Carlito"/>
                <a:cs typeface="Carlito"/>
              </a:rPr>
              <a:t>faces</a:t>
            </a:r>
            <a:r>
              <a:rPr sz="2600" spc="-35" dirty="0">
                <a:latin typeface="Carlito"/>
                <a:cs typeface="Carlito"/>
              </a:rPr>
              <a:t> </a:t>
            </a:r>
            <a:r>
              <a:rPr sz="2600" spc="-5" dirty="0">
                <a:latin typeface="Carlito"/>
                <a:cs typeface="Carlito"/>
              </a:rPr>
              <a:t>...</a:t>
            </a:r>
            <a:endParaRPr sz="2600" dirty="0">
              <a:latin typeface="Carlito"/>
              <a:cs typeface="Carlito"/>
            </a:endParaRPr>
          </a:p>
          <a:p>
            <a:pPr marL="241300" marR="320675" indent="-228600">
              <a:lnSpc>
                <a:spcPct val="70000"/>
              </a:lnSpc>
              <a:spcBef>
                <a:spcPts val="1000"/>
              </a:spcBef>
              <a:buFont typeface="Arial"/>
              <a:buChar char="•"/>
              <a:tabLst>
                <a:tab pos="241300" algn="l"/>
              </a:tabLst>
            </a:pPr>
            <a:r>
              <a:rPr sz="2600" spc="-5" dirty="0">
                <a:latin typeface="Carlito"/>
                <a:cs typeface="Carlito"/>
              </a:rPr>
              <a:t>On </a:t>
            </a:r>
            <a:r>
              <a:rPr sz="2600" dirty="0">
                <a:latin typeface="Carlito"/>
                <a:cs typeface="Carlito"/>
              </a:rPr>
              <a:t>behalf </a:t>
            </a:r>
            <a:r>
              <a:rPr sz="2600" spc="-5" dirty="0">
                <a:latin typeface="Carlito"/>
                <a:cs typeface="Carlito"/>
              </a:rPr>
              <a:t>of </a:t>
            </a:r>
            <a:r>
              <a:rPr sz="2600" dirty="0">
                <a:latin typeface="Carlito"/>
                <a:cs typeface="Carlito"/>
              </a:rPr>
              <a:t>the </a:t>
            </a:r>
            <a:r>
              <a:rPr sz="2600" spc="-25" dirty="0">
                <a:latin typeface="Carlito"/>
                <a:cs typeface="Carlito"/>
              </a:rPr>
              <a:t>University, </a:t>
            </a:r>
            <a:r>
              <a:rPr sz="2600" dirty="0">
                <a:latin typeface="Carlito"/>
                <a:cs typeface="Carlito"/>
              </a:rPr>
              <a:t>I </a:t>
            </a:r>
            <a:r>
              <a:rPr sz="2600" spc="-10" dirty="0">
                <a:latin typeface="Carlito"/>
                <a:cs typeface="Carlito"/>
              </a:rPr>
              <a:t>would </a:t>
            </a:r>
            <a:r>
              <a:rPr sz="2600" spc="-20" dirty="0">
                <a:latin typeface="Carlito"/>
                <a:cs typeface="Carlito"/>
              </a:rPr>
              <a:t>like </a:t>
            </a:r>
            <a:r>
              <a:rPr sz="2600" spc="-15" dirty="0">
                <a:latin typeface="Carlito"/>
                <a:cs typeface="Carlito"/>
              </a:rPr>
              <a:t>to </a:t>
            </a:r>
            <a:r>
              <a:rPr sz="2600" spc="-10" dirty="0">
                <a:latin typeface="Carlito"/>
                <a:cs typeface="Carlito"/>
              </a:rPr>
              <a:t>extend </a:t>
            </a:r>
            <a:r>
              <a:rPr sz="2600" dirty="0">
                <a:latin typeface="Carlito"/>
                <a:cs typeface="Carlito"/>
              </a:rPr>
              <a:t>a </a:t>
            </a:r>
            <a:r>
              <a:rPr sz="2600" spc="-5" dirty="0">
                <a:latin typeface="Carlito"/>
                <a:cs typeface="Carlito"/>
              </a:rPr>
              <a:t>warm </a:t>
            </a:r>
            <a:r>
              <a:rPr sz="2600" spc="-10" dirty="0">
                <a:latin typeface="Carlito"/>
                <a:cs typeface="Carlito"/>
              </a:rPr>
              <a:t>welcome </a:t>
            </a:r>
            <a:r>
              <a:rPr sz="2600" spc="-15" dirty="0">
                <a:latin typeface="Carlito"/>
                <a:cs typeface="Carlito"/>
              </a:rPr>
              <a:t>to  </a:t>
            </a:r>
            <a:r>
              <a:rPr sz="2600" spc="-10" dirty="0">
                <a:latin typeface="Carlito"/>
                <a:cs typeface="Carlito"/>
              </a:rPr>
              <a:t>everyone here</a:t>
            </a:r>
            <a:r>
              <a:rPr sz="2600" spc="-45" dirty="0">
                <a:latin typeface="Carlito"/>
                <a:cs typeface="Carlito"/>
              </a:rPr>
              <a:t> today.</a:t>
            </a:r>
            <a:endParaRPr sz="2600" dirty="0">
              <a:latin typeface="Carlito"/>
              <a:cs typeface="Carlito"/>
            </a:endParaRPr>
          </a:p>
          <a:p>
            <a:pPr marL="241300" indent="-228600">
              <a:lnSpc>
                <a:spcPct val="100000"/>
              </a:lnSpc>
              <a:spcBef>
                <a:spcPts val="75"/>
              </a:spcBef>
              <a:buFont typeface="Arial"/>
              <a:buChar char="•"/>
              <a:tabLst>
                <a:tab pos="241300" algn="l"/>
              </a:tabLst>
            </a:pPr>
            <a:r>
              <a:rPr sz="2600" dirty="0">
                <a:latin typeface="Carlito"/>
                <a:cs typeface="Carlito"/>
              </a:rPr>
              <a:t>A </a:t>
            </a:r>
            <a:r>
              <a:rPr sz="2600" spc="-5" dirty="0">
                <a:latin typeface="Carlito"/>
                <a:cs typeface="Carlito"/>
              </a:rPr>
              <a:t>big </a:t>
            </a:r>
            <a:r>
              <a:rPr sz="2600" spc="-10" dirty="0">
                <a:latin typeface="Carlito"/>
                <a:cs typeface="Carlito"/>
              </a:rPr>
              <a:t>welcome </a:t>
            </a:r>
            <a:r>
              <a:rPr sz="2600" spc="-15" dirty="0">
                <a:latin typeface="Carlito"/>
                <a:cs typeface="Carlito"/>
              </a:rPr>
              <a:t>to </a:t>
            </a:r>
            <a:r>
              <a:rPr sz="2600" dirty="0">
                <a:latin typeface="Carlito"/>
                <a:cs typeface="Carlito"/>
              </a:rPr>
              <a:t>all </a:t>
            </a:r>
            <a:r>
              <a:rPr sz="2600" spc="-5" dirty="0">
                <a:latin typeface="Carlito"/>
                <a:cs typeface="Carlito"/>
              </a:rPr>
              <a:t>of </a:t>
            </a:r>
            <a:r>
              <a:rPr sz="2600" spc="-15" dirty="0">
                <a:latin typeface="Carlito"/>
                <a:cs typeface="Carlito"/>
              </a:rPr>
              <a:t>you. </a:t>
            </a:r>
            <a:r>
              <a:rPr sz="2600" spc="-5" dirty="0">
                <a:latin typeface="Carlito"/>
                <a:cs typeface="Carlito"/>
              </a:rPr>
              <a:t>Thanks </a:t>
            </a:r>
            <a:r>
              <a:rPr sz="2600" spc="-25" dirty="0">
                <a:latin typeface="Carlito"/>
                <a:cs typeface="Carlito"/>
              </a:rPr>
              <a:t>for </a:t>
            </a:r>
            <a:r>
              <a:rPr sz="2600" spc="-5" dirty="0">
                <a:latin typeface="Carlito"/>
                <a:cs typeface="Carlito"/>
              </a:rPr>
              <a:t>being </a:t>
            </a:r>
            <a:r>
              <a:rPr sz="2600" spc="-10" dirty="0">
                <a:latin typeface="Carlito"/>
                <a:cs typeface="Carlito"/>
              </a:rPr>
              <a:t>here</a:t>
            </a:r>
            <a:r>
              <a:rPr sz="2600" dirty="0">
                <a:latin typeface="Carlito"/>
                <a:cs typeface="Carlito"/>
              </a:rPr>
              <a:t> </a:t>
            </a:r>
            <a:r>
              <a:rPr sz="2600" spc="-45" dirty="0">
                <a:latin typeface="Carlito"/>
                <a:cs typeface="Carlito"/>
              </a:rPr>
              <a:t>today.</a:t>
            </a:r>
            <a:endParaRPr sz="2600" dirty="0">
              <a:latin typeface="Carlito"/>
              <a:cs typeface="Carli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09676"/>
            <a:ext cx="7465061" cy="690574"/>
          </a:xfrm>
          <a:prstGeom prst="rect">
            <a:avLst/>
          </a:prstGeom>
        </p:spPr>
        <p:txBody>
          <a:bodyPr vert="horz" wrap="square" lIns="0" tIns="13335" rIns="0" bIns="0" rtlCol="0">
            <a:spAutoFit/>
          </a:bodyPr>
          <a:lstStyle/>
          <a:p>
            <a:pPr marL="12700">
              <a:lnSpc>
                <a:spcPct val="100000"/>
              </a:lnSpc>
              <a:spcBef>
                <a:spcPts val="105"/>
              </a:spcBef>
            </a:pPr>
            <a:r>
              <a:rPr lang="cs-CZ" sz="4400" spc="-265" dirty="0">
                <a:latin typeface="Trebuchet MS"/>
                <a:cs typeface="Trebuchet MS"/>
              </a:rPr>
              <a:t>1. </a:t>
            </a:r>
            <a:r>
              <a:rPr sz="4400" spc="-265" dirty="0">
                <a:latin typeface="Trebuchet MS"/>
                <a:cs typeface="Trebuchet MS"/>
              </a:rPr>
              <a:t>Conference </a:t>
            </a:r>
            <a:r>
              <a:rPr sz="4400" spc="-260" dirty="0">
                <a:latin typeface="Trebuchet MS"/>
                <a:cs typeface="Trebuchet MS"/>
              </a:rPr>
              <a:t>Skills </a:t>
            </a:r>
            <a:r>
              <a:rPr sz="4400" spc="-270" dirty="0">
                <a:latin typeface="Trebuchet MS"/>
                <a:cs typeface="Trebuchet MS"/>
              </a:rPr>
              <a:t>-</a:t>
            </a:r>
            <a:r>
              <a:rPr sz="4400" spc="-715" dirty="0">
                <a:latin typeface="Trebuchet MS"/>
                <a:cs typeface="Trebuchet MS"/>
              </a:rPr>
              <a:t> </a:t>
            </a:r>
            <a:r>
              <a:rPr sz="4400" spc="-240" dirty="0">
                <a:latin typeface="Trebuchet MS"/>
                <a:cs typeface="Trebuchet MS"/>
              </a:rPr>
              <a:t>Chairing</a:t>
            </a:r>
            <a:endParaRPr sz="4400" dirty="0">
              <a:latin typeface="Trebuchet MS"/>
              <a:cs typeface="Trebuchet MS"/>
            </a:endParaRPr>
          </a:p>
        </p:txBody>
      </p:sp>
      <p:sp>
        <p:nvSpPr>
          <p:cNvPr id="3" name="object 3"/>
          <p:cNvSpPr txBox="1"/>
          <p:nvPr/>
        </p:nvSpPr>
        <p:spPr>
          <a:xfrm>
            <a:off x="916939" y="1737106"/>
            <a:ext cx="10128885" cy="4340225"/>
          </a:xfrm>
          <a:prstGeom prst="rect">
            <a:avLst/>
          </a:prstGeom>
        </p:spPr>
        <p:txBody>
          <a:bodyPr vert="horz" wrap="square" lIns="0" tIns="13335" rIns="0" bIns="0" rtlCol="0">
            <a:spAutoFit/>
          </a:bodyPr>
          <a:lstStyle/>
          <a:p>
            <a:pPr marL="12700">
              <a:lnSpc>
                <a:spcPct val="100000"/>
              </a:lnSpc>
              <a:spcBef>
                <a:spcPts val="105"/>
              </a:spcBef>
            </a:pPr>
            <a:r>
              <a:rPr sz="2600" spc="-15" dirty="0">
                <a:latin typeface="Carlito"/>
                <a:cs typeface="Carlito"/>
              </a:rPr>
              <a:t>Welcoming </a:t>
            </a:r>
            <a:r>
              <a:rPr sz="2600" dirty="0">
                <a:latin typeface="Carlito"/>
                <a:cs typeface="Carlito"/>
              </a:rPr>
              <a:t>the audience – </a:t>
            </a:r>
            <a:r>
              <a:rPr sz="2600" spc="-10" dirty="0">
                <a:latin typeface="Carlito"/>
                <a:cs typeface="Carlito"/>
              </a:rPr>
              <a:t>Formal </a:t>
            </a:r>
            <a:r>
              <a:rPr sz="2600" spc="-5" dirty="0">
                <a:latin typeface="Carlito"/>
                <a:cs typeface="Carlito"/>
              </a:rPr>
              <a:t>or Less</a:t>
            </a:r>
            <a:r>
              <a:rPr sz="2600" spc="-45" dirty="0">
                <a:latin typeface="Carlito"/>
                <a:cs typeface="Carlito"/>
              </a:rPr>
              <a:t> </a:t>
            </a:r>
            <a:r>
              <a:rPr sz="2600" spc="-15" dirty="0">
                <a:latin typeface="Carlito"/>
                <a:cs typeface="Carlito"/>
              </a:rPr>
              <a:t>formal</a:t>
            </a:r>
            <a:endParaRPr sz="2600" dirty="0">
              <a:latin typeface="Carlito"/>
              <a:cs typeface="Carlito"/>
            </a:endParaRPr>
          </a:p>
          <a:p>
            <a:pPr>
              <a:lnSpc>
                <a:spcPct val="100000"/>
              </a:lnSpc>
              <a:spcBef>
                <a:spcPts val="5"/>
              </a:spcBef>
            </a:pPr>
            <a:endParaRPr sz="2650" dirty="0">
              <a:latin typeface="Carlito"/>
              <a:cs typeface="Carlito"/>
            </a:endParaRPr>
          </a:p>
          <a:p>
            <a:pPr marL="241300" indent="-228600">
              <a:lnSpc>
                <a:spcPct val="100000"/>
              </a:lnSpc>
              <a:buFont typeface="Arial"/>
              <a:buChar char="•"/>
              <a:tabLst>
                <a:tab pos="241300" algn="l"/>
              </a:tabLst>
            </a:pPr>
            <a:r>
              <a:rPr sz="2600" dirty="0">
                <a:latin typeface="Carlito"/>
                <a:cs typeface="Carlito"/>
              </a:rPr>
              <a:t>I </a:t>
            </a:r>
            <a:r>
              <a:rPr sz="2600" spc="-10" dirty="0">
                <a:latin typeface="Carlito"/>
                <a:cs typeface="Carlito"/>
              </a:rPr>
              <a:t>would </a:t>
            </a:r>
            <a:r>
              <a:rPr sz="2600" dirty="0">
                <a:latin typeface="Carlito"/>
                <a:cs typeface="Carlito"/>
              </a:rPr>
              <a:t>particularly </a:t>
            </a:r>
            <a:r>
              <a:rPr sz="2600" spc="-20" dirty="0">
                <a:latin typeface="Carlito"/>
                <a:cs typeface="Carlito"/>
              </a:rPr>
              <a:t>like </a:t>
            </a:r>
            <a:r>
              <a:rPr sz="2600" spc="-15" dirty="0">
                <a:latin typeface="Carlito"/>
                <a:cs typeface="Carlito"/>
              </a:rPr>
              <a:t>to </a:t>
            </a:r>
            <a:r>
              <a:rPr sz="2600" spc="-10" dirty="0">
                <a:latin typeface="Carlito"/>
                <a:cs typeface="Carlito"/>
              </a:rPr>
              <a:t>welcome </a:t>
            </a:r>
            <a:r>
              <a:rPr sz="2600" dirty="0">
                <a:latin typeface="Carlito"/>
                <a:cs typeface="Carlito"/>
              </a:rPr>
              <a:t>the </a:t>
            </a:r>
            <a:r>
              <a:rPr sz="2600" spc="-5" dirty="0">
                <a:latin typeface="Carlito"/>
                <a:cs typeface="Carlito"/>
              </a:rPr>
              <a:t>distinguished guests...</a:t>
            </a:r>
            <a:r>
              <a:rPr sz="2600" spc="-85" dirty="0">
                <a:latin typeface="Carlito"/>
                <a:cs typeface="Carlito"/>
              </a:rPr>
              <a:t> </a:t>
            </a:r>
            <a:r>
              <a:rPr sz="2600" b="1" dirty="0">
                <a:solidFill>
                  <a:srgbClr val="FF0000"/>
                </a:solidFill>
                <a:latin typeface="Carlito"/>
                <a:cs typeface="Carlito"/>
              </a:rPr>
              <a:t>F</a:t>
            </a:r>
            <a:endParaRPr sz="2600" dirty="0">
              <a:latin typeface="Carlito"/>
              <a:cs typeface="Carlito"/>
            </a:endParaRPr>
          </a:p>
          <a:p>
            <a:pPr marL="241300" indent="-228600">
              <a:lnSpc>
                <a:spcPct val="100000"/>
              </a:lnSpc>
              <a:spcBef>
                <a:spcPts val="75"/>
              </a:spcBef>
              <a:buFont typeface="Arial"/>
              <a:buChar char="•"/>
              <a:tabLst>
                <a:tab pos="241300" algn="l"/>
                <a:tab pos="3722370" algn="l"/>
              </a:tabLst>
            </a:pPr>
            <a:r>
              <a:rPr sz="2600" dirty="0">
                <a:latin typeface="Carlito"/>
                <a:cs typeface="Carlito"/>
              </a:rPr>
              <a:t>A </a:t>
            </a:r>
            <a:r>
              <a:rPr sz="2600" spc="-5" dirty="0">
                <a:latin typeface="Carlito"/>
                <a:cs typeface="Carlito"/>
              </a:rPr>
              <a:t>very warm</a:t>
            </a:r>
            <a:r>
              <a:rPr sz="2600" spc="10" dirty="0">
                <a:latin typeface="Carlito"/>
                <a:cs typeface="Carlito"/>
              </a:rPr>
              <a:t> </a:t>
            </a:r>
            <a:r>
              <a:rPr sz="2600" spc="-10" dirty="0">
                <a:latin typeface="Carlito"/>
                <a:cs typeface="Carlito"/>
              </a:rPr>
              <a:t>welcome </a:t>
            </a:r>
            <a:r>
              <a:rPr sz="2600" spc="-15" dirty="0">
                <a:latin typeface="Carlito"/>
                <a:cs typeface="Carlito"/>
              </a:rPr>
              <a:t>to	</a:t>
            </a:r>
            <a:r>
              <a:rPr sz="2600" dirty="0">
                <a:latin typeface="Carlito"/>
                <a:cs typeface="Carlito"/>
              </a:rPr>
              <a:t>this </a:t>
            </a:r>
            <a:r>
              <a:rPr sz="2600" spc="-5" dirty="0">
                <a:latin typeface="Carlito"/>
                <a:cs typeface="Carlito"/>
              </a:rPr>
              <a:t>seminar on...</a:t>
            </a:r>
            <a:r>
              <a:rPr sz="2600" spc="-25" dirty="0">
                <a:latin typeface="Carlito"/>
                <a:cs typeface="Carlito"/>
              </a:rPr>
              <a:t> </a:t>
            </a:r>
            <a:r>
              <a:rPr sz="2600" b="1" dirty="0">
                <a:solidFill>
                  <a:srgbClr val="FF0000"/>
                </a:solidFill>
                <a:latin typeface="Carlito"/>
                <a:cs typeface="Carlito"/>
              </a:rPr>
              <a:t>L</a:t>
            </a:r>
            <a:endParaRPr sz="2600" dirty="0">
              <a:latin typeface="Carlito"/>
              <a:cs typeface="Carlito"/>
            </a:endParaRPr>
          </a:p>
          <a:p>
            <a:pPr marL="241300" indent="-228600">
              <a:lnSpc>
                <a:spcPct val="100000"/>
              </a:lnSpc>
              <a:spcBef>
                <a:spcPts val="60"/>
              </a:spcBef>
              <a:buFont typeface="Arial"/>
              <a:buChar char="•"/>
              <a:tabLst>
                <a:tab pos="241300" algn="l"/>
              </a:tabLst>
            </a:pPr>
            <a:r>
              <a:rPr sz="2600" spc="-5" dirty="0">
                <a:latin typeface="Carlito"/>
                <a:cs typeface="Carlito"/>
              </a:rPr>
              <a:t>Thanks very </a:t>
            </a:r>
            <a:r>
              <a:rPr sz="2600" dirty="0">
                <a:latin typeface="Carlito"/>
                <a:cs typeface="Carlito"/>
              </a:rPr>
              <a:t>much </a:t>
            </a:r>
            <a:r>
              <a:rPr sz="2600" spc="-25" dirty="0">
                <a:latin typeface="Carlito"/>
                <a:cs typeface="Carlito"/>
              </a:rPr>
              <a:t>for </a:t>
            </a:r>
            <a:r>
              <a:rPr sz="2600" spc="-5" dirty="0">
                <a:latin typeface="Carlito"/>
                <a:cs typeface="Carlito"/>
              </a:rPr>
              <a:t>coming </a:t>
            </a:r>
            <a:r>
              <a:rPr sz="2600" spc="-10" dirty="0">
                <a:latin typeface="Carlito"/>
                <a:cs typeface="Carlito"/>
              </a:rPr>
              <a:t>to </a:t>
            </a:r>
            <a:r>
              <a:rPr sz="2600" spc="-5" dirty="0">
                <a:latin typeface="Carlito"/>
                <a:cs typeface="Carlito"/>
              </a:rPr>
              <a:t>our seminar </a:t>
            </a:r>
            <a:r>
              <a:rPr sz="2600" dirty="0">
                <a:latin typeface="Carlito"/>
                <a:cs typeface="Carlito"/>
              </a:rPr>
              <a:t>on </a:t>
            </a:r>
            <a:r>
              <a:rPr sz="2600" spc="-5" dirty="0">
                <a:latin typeface="Carlito"/>
                <a:cs typeface="Carlito"/>
              </a:rPr>
              <a:t>...</a:t>
            </a:r>
            <a:r>
              <a:rPr sz="2600" spc="-55" dirty="0">
                <a:latin typeface="Carlito"/>
                <a:cs typeface="Carlito"/>
              </a:rPr>
              <a:t> </a:t>
            </a:r>
            <a:r>
              <a:rPr sz="2600" b="1" dirty="0">
                <a:solidFill>
                  <a:srgbClr val="FF0000"/>
                </a:solidFill>
                <a:latin typeface="Carlito"/>
                <a:cs typeface="Carlito"/>
              </a:rPr>
              <a:t>L</a:t>
            </a:r>
            <a:endParaRPr sz="2600" dirty="0">
              <a:latin typeface="Carlito"/>
              <a:cs typeface="Carlito"/>
            </a:endParaRPr>
          </a:p>
          <a:p>
            <a:pPr marL="241300" indent="-228600">
              <a:lnSpc>
                <a:spcPct val="100000"/>
              </a:lnSpc>
              <a:spcBef>
                <a:spcPts val="60"/>
              </a:spcBef>
              <a:buFont typeface="Arial"/>
              <a:buChar char="•"/>
              <a:tabLst>
                <a:tab pos="241300" algn="l"/>
              </a:tabLst>
            </a:pPr>
            <a:r>
              <a:rPr sz="2600" spc="-15" dirty="0">
                <a:latin typeface="Carlito"/>
                <a:cs typeface="Carlito"/>
              </a:rPr>
              <a:t>May </a:t>
            </a:r>
            <a:r>
              <a:rPr sz="2600" dirty="0">
                <a:latin typeface="Carlito"/>
                <a:cs typeface="Carlito"/>
              </a:rPr>
              <a:t>I </a:t>
            </a:r>
            <a:r>
              <a:rPr sz="2600" spc="-10" dirty="0">
                <a:latin typeface="Carlito"/>
                <a:cs typeface="Carlito"/>
              </a:rPr>
              <a:t>just </a:t>
            </a:r>
            <a:r>
              <a:rPr sz="2600" spc="-30" dirty="0">
                <a:latin typeface="Carlito"/>
                <a:cs typeface="Carlito"/>
              </a:rPr>
              <a:t>take </a:t>
            </a:r>
            <a:r>
              <a:rPr sz="2600" dirty="0">
                <a:latin typeface="Carlito"/>
                <a:cs typeface="Carlito"/>
              </a:rPr>
              <a:t>this </a:t>
            </a:r>
            <a:r>
              <a:rPr sz="2600" spc="-5" dirty="0">
                <a:latin typeface="Carlito"/>
                <a:cs typeface="Carlito"/>
              </a:rPr>
              <a:t>opportunity </a:t>
            </a:r>
            <a:r>
              <a:rPr sz="2600" spc="-15" dirty="0">
                <a:latin typeface="Carlito"/>
                <a:cs typeface="Carlito"/>
              </a:rPr>
              <a:t>to </a:t>
            </a:r>
            <a:r>
              <a:rPr sz="2600" spc="-10" dirty="0">
                <a:latin typeface="Carlito"/>
                <a:cs typeface="Carlito"/>
              </a:rPr>
              <a:t>welcome </a:t>
            </a:r>
            <a:r>
              <a:rPr sz="2600" spc="-15" dirty="0">
                <a:latin typeface="Carlito"/>
                <a:cs typeface="Carlito"/>
              </a:rPr>
              <a:t>you to </a:t>
            </a:r>
            <a:r>
              <a:rPr sz="2600" spc="-5" dirty="0">
                <a:latin typeface="Carlito"/>
                <a:cs typeface="Carlito"/>
              </a:rPr>
              <a:t>our symposium on ...</a:t>
            </a:r>
            <a:r>
              <a:rPr sz="2600" spc="65" dirty="0">
                <a:latin typeface="Carlito"/>
                <a:cs typeface="Carlito"/>
              </a:rPr>
              <a:t> </a:t>
            </a:r>
            <a:r>
              <a:rPr sz="2600" b="1" dirty="0">
                <a:solidFill>
                  <a:srgbClr val="FF0000"/>
                </a:solidFill>
                <a:latin typeface="Carlito"/>
                <a:cs typeface="Carlito"/>
              </a:rPr>
              <a:t>F</a:t>
            </a:r>
            <a:endParaRPr sz="2600" dirty="0">
              <a:latin typeface="Carlito"/>
              <a:cs typeface="Carlito"/>
            </a:endParaRPr>
          </a:p>
          <a:p>
            <a:pPr marL="241300" indent="-228600">
              <a:lnSpc>
                <a:spcPct val="100000"/>
              </a:lnSpc>
              <a:spcBef>
                <a:spcPts val="70"/>
              </a:spcBef>
              <a:buFont typeface="Arial"/>
              <a:buChar char="•"/>
              <a:tabLst>
                <a:tab pos="241300" algn="l"/>
              </a:tabLst>
            </a:pPr>
            <a:r>
              <a:rPr sz="2600" spc="-60" dirty="0">
                <a:latin typeface="Carlito"/>
                <a:cs typeface="Carlito"/>
              </a:rPr>
              <a:t>I’d </a:t>
            </a:r>
            <a:r>
              <a:rPr sz="2600" spc="-10" dirty="0">
                <a:latin typeface="Carlito"/>
                <a:cs typeface="Carlito"/>
              </a:rPr>
              <a:t>just </a:t>
            </a:r>
            <a:r>
              <a:rPr sz="2600" spc="-20" dirty="0">
                <a:latin typeface="Carlito"/>
                <a:cs typeface="Carlito"/>
              </a:rPr>
              <a:t>like </a:t>
            </a:r>
            <a:r>
              <a:rPr sz="2600" spc="-15" dirty="0">
                <a:latin typeface="Carlito"/>
                <a:cs typeface="Carlito"/>
              </a:rPr>
              <a:t>to </a:t>
            </a:r>
            <a:r>
              <a:rPr sz="2600" spc="-5" dirty="0">
                <a:latin typeface="Carlito"/>
                <a:cs typeface="Carlito"/>
              </a:rPr>
              <a:t>thank </a:t>
            </a:r>
            <a:r>
              <a:rPr sz="2600" spc="-20" dirty="0">
                <a:latin typeface="Carlito"/>
                <a:cs typeface="Carlito"/>
              </a:rPr>
              <a:t>you </a:t>
            </a:r>
            <a:r>
              <a:rPr sz="2600" spc="-25" dirty="0">
                <a:latin typeface="Carlito"/>
                <a:cs typeface="Carlito"/>
              </a:rPr>
              <a:t>for </a:t>
            </a:r>
            <a:r>
              <a:rPr sz="2600" spc="-5" dirty="0">
                <a:latin typeface="Carlito"/>
                <a:cs typeface="Carlito"/>
              </a:rPr>
              <a:t>showing up...</a:t>
            </a:r>
            <a:r>
              <a:rPr sz="2600" spc="110" dirty="0">
                <a:latin typeface="Carlito"/>
                <a:cs typeface="Carlito"/>
              </a:rPr>
              <a:t> </a:t>
            </a:r>
            <a:r>
              <a:rPr sz="2600" b="1" dirty="0">
                <a:solidFill>
                  <a:srgbClr val="FF0000"/>
                </a:solidFill>
                <a:latin typeface="Carlito"/>
                <a:cs typeface="Carlito"/>
              </a:rPr>
              <a:t>L</a:t>
            </a:r>
            <a:endParaRPr sz="2600" dirty="0">
              <a:latin typeface="Carlito"/>
              <a:cs typeface="Carlito"/>
            </a:endParaRPr>
          </a:p>
          <a:p>
            <a:pPr marL="241300" indent="-228600">
              <a:lnSpc>
                <a:spcPct val="100000"/>
              </a:lnSpc>
              <a:spcBef>
                <a:spcPts val="60"/>
              </a:spcBef>
              <a:buFont typeface="Arial"/>
              <a:buChar char="•"/>
              <a:tabLst>
                <a:tab pos="241300" algn="l"/>
              </a:tabLst>
            </a:pPr>
            <a:r>
              <a:rPr sz="2600" spc="-20" dirty="0">
                <a:latin typeface="Carlito"/>
                <a:cs typeface="Carlito"/>
              </a:rPr>
              <a:t>Welcome </a:t>
            </a:r>
            <a:r>
              <a:rPr sz="2600" spc="-10" dirty="0">
                <a:latin typeface="Carlito"/>
                <a:cs typeface="Carlito"/>
              </a:rPr>
              <a:t>everyone. </a:t>
            </a:r>
            <a:r>
              <a:rPr sz="2600" dirty="0">
                <a:latin typeface="Carlito"/>
                <a:cs typeface="Carlito"/>
              </a:rPr>
              <a:t>Nice </a:t>
            </a:r>
            <a:r>
              <a:rPr sz="2600" spc="-15" dirty="0">
                <a:latin typeface="Carlito"/>
                <a:cs typeface="Carlito"/>
              </a:rPr>
              <a:t>to </a:t>
            </a:r>
            <a:r>
              <a:rPr sz="2600" spc="-5" dirty="0">
                <a:latin typeface="Carlito"/>
                <a:cs typeface="Carlito"/>
              </a:rPr>
              <a:t>see so </a:t>
            </a:r>
            <a:r>
              <a:rPr sz="2600" spc="-10" dirty="0">
                <a:latin typeface="Carlito"/>
                <a:cs typeface="Carlito"/>
              </a:rPr>
              <a:t>many </a:t>
            </a:r>
            <a:r>
              <a:rPr sz="2600" spc="-5" dirty="0">
                <a:latin typeface="Carlito"/>
                <a:cs typeface="Carlito"/>
              </a:rPr>
              <a:t>familiar </a:t>
            </a:r>
            <a:r>
              <a:rPr sz="2600" spc="-10" dirty="0">
                <a:latin typeface="Carlito"/>
                <a:cs typeface="Carlito"/>
              </a:rPr>
              <a:t>faces </a:t>
            </a:r>
            <a:r>
              <a:rPr sz="2600" spc="-5" dirty="0">
                <a:latin typeface="Carlito"/>
                <a:cs typeface="Carlito"/>
              </a:rPr>
              <a:t>...</a:t>
            </a:r>
            <a:r>
              <a:rPr sz="2600" spc="-40" dirty="0">
                <a:latin typeface="Carlito"/>
                <a:cs typeface="Carlito"/>
              </a:rPr>
              <a:t> </a:t>
            </a:r>
            <a:r>
              <a:rPr sz="2600" b="1" dirty="0">
                <a:solidFill>
                  <a:srgbClr val="FF0000"/>
                </a:solidFill>
                <a:latin typeface="Carlito"/>
                <a:cs typeface="Carlito"/>
              </a:rPr>
              <a:t>L</a:t>
            </a:r>
            <a:endParaRPr sz="2600" dirty="0">
              <a:latin typeface="Carlito"/>
              <a:cs typeface="Carlito"/>
            </a:endParaRPr>
          </a:p>
          <a:p>
            <a:pPr marL="241300" marR="544195" indent="-228600">
              <a:lnSpc>
                <a:spcPct val="70000"/>
              </a:lnSpc>
              <a:spcBef>
                <a:spcPts val="1000"/>
              </a:spcBef>
              <a:buFont typeface="Arial"/>
              <a:buChar char="•"/>
              <a:tabLst>
                <a:tab pos="241300" algn="l"/>
              </a:tabLst>
            </a:pPr>
            <a:r>
              <a:rPr sz="2600" spc="-5" dirty="0">
                <a:latin typeface="Carlito"/>
                <a:cs typeface="Carlito"/>
              </a:rPr>
              <a:t>On </a:t>
            </a:r>
            <a:r>
              <a:rPr sz="2600" dirty="0">
                <a:latin typeface="Carlito"/>
                <a:cs typeface="Carlito"/>
              </a:rPr>
              <a:t>behalf </a:t>
            </a:r>
            <a:r>
              <a:rPr sz="2600" spc="-5" dirty="0">
                <a:latin typeface="Carlito"/>
                <a:cs typeface="Carlito"/>
              </a:rPr>
              <a:t>of </a:t>
            </a:r>
            <a:r>
              <a:rPr sz="2600" dirty="0">
                <a:latin typeface="Carlito"/>
                <a:cs typeface="Carlito"/>
              </a:rPr>
              <a:t>the </a:t>
            </a:r>
            <a:r>
              <a:rPr sz="2600" spc="-25" dirty="0">
                <a:latin typeface="Carlito"/>
                <a:cs typeface="Carlito"/>
              </a:rPr>
              <a:t>University, </a:t>
            </a:r>
            <a:r>
              <a:rPr sz="2600" dirty="0">
                <a:latin typeface="Carlito"/>
                <a:cs typeface="Carlito"/>
              </a:rPr>
              <a:t>I </a:t>
            </a:r>
            <a:r>
              <a:rPr sz="2600" spc="-10" dirty="0">
                <a:latin typeface="Carlito"/>
                <a:cs typeface="Carlito"/>
              </a:rPr>
              <a:t>would </a:t>
            </a:r>
            <a:r>
              <a:rPr sz="2600" spc="-20" dirty="0">
                <a:latin typeface="Carlito"/>
                <a:cs typeface="Carlito"/>
              </a:rPr>
              <a:t>like </a:t>
            </a:r>
            <a:r>
              <a:rPr sz="2600" spc="-15" dirty="0">
                <a:latin typeface="Carlito"/>
                <a:cs typeface="Carlito"/>
              </a:rPr>
              <a:t>to </a:t>
            </a:r>
            <a:r>
              <a:rPr sz="2600" spc="-10" dirty="0">
                <a:latin typeface="Carlito"/>
                <a:cs typeface="Carlito"/>
              </a:rPr>
              <a:t>extend </a:t>
            </a:r>
            <a:r>
              <a:rPr sz="2600" dirty="0">
                <a:latin typeface="Carlito"/>
                <a:cs typeface="Carlito"/>
              </a:rPr>
              <a:t>a </a:t>
            </a:r>
            <a:r>
              <a:rPr sz="2600" spc="-5" dirty="0">
                <a:latin typeface="Carlito"/>
                <a:cs typeface="Carlito"/>
              </a:rPr>
              <a:t>warm </a:t>
            </a:r>
            <a:r>
              <a:rPr sz="2600" spc="-10" dirty="0">
                <a:latin typeface="Carlito"/>
                <a:cs typeface="Carlito"/>
              </a:rPr>
              <a:t>welcome </a:t>
            </a:r>
            <a:r>
              <a:rPr sz="2600" spc="-15" dirty="0">
                <a:latin typeface="Carlito"/>
                <a:cs typeface="Carlito"/>
              </a:rPr>
              <a:t>to  </a:t>
            </a:r>
            <a:r>
              <a:rPr sz="2600" spc="-10" dirty="0">
                <a:latin typeface="Carlito"/>
                <a:cs typeface="Carlito"/>
              </a:rPr>
              <a:t>everyone here </a:t>
            </a:r>
            <a:r>
              <a:rPr sz="2600" spc="-45" dirty="0">
                <a:latin typeface="Carlito"/>
                <a:cs typeface="Carlito"/>
              </a:rPr>
              <a:t>today.</a:t>
            </a:r>
            <a:r>
              <a:rPr sz="2600" spc="-40" dirty="0">
                <a:latin typeface="Carlito"/>
                <a:cs typeface="Carlito"/>
              </a:rPr>
              <a:t> </a:t>
            </a:r>
            <a:r>
              <a:rPr sz="2600" b="1" dirty="0">
                <a:solidFill>
                  <a:srgbClr val="FF0000"/>
                </a:solidFill>
                <a:latin typeface="Carlito"/>
                <a:cs typeface="Carlito"/>
              </a:rPr>
              <a:t>F</a:t>
            </a:r>
            <a:endParaRPr sz="2600" dirty="0">
              <a:latin typeface="Carlito"/>
              <a:cs typeface="Carlito"/>
            </a:endParaRPr>
          </a:p>
          <a:p>
            <a:pPr marL="241300" indent="-228600">
              <a:lnSpc>
                <a:spcPct val="100000"/>
              </a:lnSpc>
              <a:spcBef>
                <a:spcPts val="75"/>
              </a:spcBef>
              <a:buFont typeface="Arial"/>
              <a:buChar char="•"/>
              <a:tabLst>
                <a:tab pos="241300" algn="l"/>
              </a:tabLst>
            </a:pPr>
            <a:r>
              <a:rPr sz="2600" dirty="0">
                <a:latin typeface="Carlito"/>
                <a:cs typeface="Carlito"/>
              </a:rPr>
              <a:t>A </a:t>
            </a:r>
            <a:r>
              <a:rPr sz="2600" spc="-5" dirty="0">
                <a:latin typeface="Carlito"/>
                <a:cs typeface="Carlito"/>
              </a:rPr>
              <a:t>big </a:t>
            </a:r>
            <a:r>
              <a:rPr sz="2600" spc="-10" dirty="0">
                <a:latin typeface="Carlito"/>
                <a:cs typeface="Carlito"/>
              </a:rPr>
              <a:t>welcome </a:t>
            </a:r>
            <a:r>
              <a:rPr sz="2600" spc="-15" dirty="0">
                <a:latin typeface="Carlito"/>
                <a:cs typeface="Carlito"/>
              </a:rPr>
              <a:t>to </a:t>
            </a:r>
            <a:r>
              <a:rPr sz="2600" dirty="0">
                <a:latin typeface="Carlito"/>
                <a:cs typeface="Carlito"/>
              </a:rPr>
              <a:t>all </a:t>
            </a:r>
            <a:r>
              <a:rPr sz="2600" spc="-5" dirty="0">
                <a:latin typeface="Carlito"/>
                <a:cs typeface="Carlito"/>
              </a:rPr>
              <a:t>of </a:t>
            </a:r>
            <a:r>
              <a:rPr sz="2600" spc="-15" dirty="0">
                <a:latin typeface="Carlito"/>
                <a:cs typeface="Carlito"/>
              </a:rPr>
              <a:t>you. </a:t>
            </a:r>
            <a:r>
              <a:rPr sz="2600" spc="-5" dirty="0">
                <a:latin typeface="Carlito"/>
                <a:cs typeface="Carlito"/>
              </a:rPr>
              <a:t>Thanks </a:t>
            </a:r>
            <a:r>
              <a:rPr sz="2600" spc="-25" dirty="0">
                <a:latin typeface="Carlito"/>
                <a:cs typeface="Carlito"/>
              </a:rPr>
              <a:t>for </a:t>
            </a:r>
            <a:r>
              <a:rPr sz="2600" spc="-5" dirty="0">
                <a:latin typeface="Carlito"/>
                <a:cs typeface="Carlito"/>
              </a:rPr>
              <a:t>being </a:t>
            </a:r>
            <a:r>
              <a:rPr sz="2600" spc="-10" dirty="0">
                <a:latin typeface="Carlito"/>
                <a:cs typeface="Carlito"/>
              </a:rPr>
              <a:t>here </a:t>
            </a:r>
            <a:r>
              <a:rPr sz="2600" spc="-45" dirty="0">
                <a:latin typeface="Carlito"/>
                <a:cs typeface="Carlito"/>
              </a:rPr>
              <a:t>today.</a:t>
            </a:r>
            <a:r>
              <a:rPr sz="2600" spc="10" dirty="0">
                <a:latin typeface="Carlito"/>
                <a:cs typeface="Carlito"/>
              </a:rPr>
              <a:t> </a:t>
            </a:r>
            <a:r>
              <a:rPr sz="2600" b="1" dirty="0">
                <a:solidFill>
                  <a:srgbClr val="FF0000"/>
                </a:solidFill>
                <a:latin typeface="Carlito"/>
                <a:cs typeface="Carlito"/>
              </a:rPr>
              <a:t>L</a:t>
            </a:r>
            <a:endParaRPr sz="2600" dirty="0">
              <a:latin typeface="Carlito"/>
              <a:cs typeface="Carli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253B1C-4D31-476B-B6BA-4B252E14EF52}"/>
              </a:ext>
            </a:extLst>
          </p:cNvPr>
          <p:cNvSpPr>
            <a:spLocks noGrp="1"/>
          </p:cNvSpPr>
          <p:nvPr>
            <p:ph type="title"/>
          </p:nvPr>
        </p:nvSpPr>
        <p:spPr>
          <a:xfrm>
            <a:off x="165303" y="217423"/>
            <a:ext cx="11046460" cy="615553"/>
          </a:xfrm>
        </p:spPr>
        <p:txBody>
          <a:bodyPr/>
          <a:lstStyle/>
          <a:p>
            <a:r>
              <a:rPr lang="cs-CZ" dirty="0"/>
              <a:t> </a:t>
            </a:r>
            <a:r>
              <a:rPr lang="cs-CZ" sz="4000" dirty="0"/>
              <a:t>2. Sample </a:t>
            </a:r>
            <a:r>
              <a:rPr lang="cs-CZ" sz="4000" dirty="0" err="1"/>
              <a:t>introduction</a:t>
            </a:r>
            <a:r>
              <a:rPr lang="cs-CZ" sz="4000" dirty="0"/>
              <a:t> to a </a:t>
            </a:r>
            <a:r>
              <a:rPr lang="cs-CZ" sz="4000" dirty="0" err="1"/>
              <a:t>webinar</a:t>
            </a:r>
            <a:endParaRPr lang="cs-CZ" sz="4000" dirty="0"/>
          </a:p>
        </p:txBody>
      </p:sp>
      <p:sp>
        <p:nvSpPr>
          <p:cNvPr id="3" name="Zástupný text 2">
            <a:extLst>
              <a:ext uri="{FF2B5EF4-FFF2-40B4-BE49-F238E27FC236}">
                <a16:creationId xmlns:a16="http://schemas.microsoft.com/office/drawing/2014/main" id="{4E46CD22-DEFA-47BC-9FBE-AABF404EA69E}"/>
              </a:ext>
            </a:extLst>
          </p:cNvPr>
          <p:cNvSpPr>
            <a:spLocks noGrp="1"/>
          </p:cNvSpPr>
          <p:nvPr>
            <p:ph type="body" idx="1"/>
          </p:nvPr>
        </p:nvSpPr>
        <p:spPr>
          <a:xfrm>
            <a:off x="609600" y="1295400"/>
            <a:ext cx="10665713" cy="3447098"/>
          </a:xfrm>
        </p:spPr>
        <p:txBody>
          <a:bodyPr/>
          <a:lstStyle/>
          <a:p>
            <a:r>
              <a:rPr lang="cs-CZ" dirty="0"/>
              <a:t> </a:t>
            </a:r>
            <a:r>
              <a:rPr lang="cs-CZ" dirty="0" err="1"/>
              <a:t>Write</a:t>
            </a:r>
            <a:r>
              <a:rPr lang="cs-CZ" dirty="0"/>
              <a:t> </a:t>
            </a:r>
            <a:r>
              <a:rPr lang="cs-CZ" dirty="0" err="1"/>
              <a:t>down</a:t>
            </a:r>
            <a:r>
              <a:rPr lang="cs-CZ" dirty="0"/>
              <a:t> </a:t>
            </a:r>
            <a:r>
              <a:rPr lang="cs-CZ" dirty="0" err="1"/>
              <a:t>three</a:t>
            </a:r>
            <a:r>
              <a:rPr lang="cs-CZ" dirty="0"/>
              <a:t> </a:t>
            </a:r>
            <a:r>
              <a:rPr lang="cs-CZ" dirty="0" err="1"/>
              <a:t>phrases</a:t>
            </a:r>
            <a:r>
              <a:rPr lang="cs-CZ" dirty="0"/>
              <a:t> </a:t>
            </a:r>
            <a:r>
              <a:rPr lang="cs-CZ" dirty="0" err="1"/>
              <a:t>the</a:t>
            </a:r>
            <a:r>
              <a:rPr lang="cs-CZ" dirty="0"/>
              <a:t> </a:t>
            </a:r>
            <a:r>
              <a:rPr lang="cs-CZ" dirty="0" err="1"/>
              <a:t>speaker</a:t>
            </a:r>
            <a:r>
              <a:rPr lang="cs-CZ" dirty="0"/>
              <a:t> </a:t>
            </a:r>
            <a:r>
              <a:rPr lang="cs-CZ" dirty="0" err="1"/>
              <a:t>uses</a:t>
            </a:r>
            <a:r>
              <a:rPr lang="cs-CZ" dirty="0"/>
              <a:t>:</a:t>
            </a:r>
          </a:p>
          <a:p>
            <a:endParaRPr lang="cs-CZ" dirty="0"/>
          </a:p>
          <a:p>
            <a:pPr marL="514350" indent="-514350">
              <a:buFontTx/>
              <a:buAutoNum type="arabicParenR"/>
            </a:pPr>
            <a:r>
              <a:rPr lang="cs-CZ" dirty="0"/>
              <a:t>Hello </a:t>
            </a:r>
            <a:r>
              <a:rPr lang="cs-CZ" dirty="0" err="1"/>
              <a:t>everyone</a:t>
            </a:r>
            <a:r>
              <a:rPr lang="cs-CZ" dirty="0"/>
              <a:t>. </a:t>
            </a:r>
            <a:r>
              <a:rPr lang="cs-CZ" dirty="0" err="1"/>
              <a:t>Welcome</a:t>
            </a:r>
            <a:r>
              <a:rPr lang="cs-CZ" dirty="0"/>
              <a:t> to APS </a:t>
            </a:r>
            <a:r>
              <a:rPr lang="cs-CZ" dirty="0" err="1"/>
              <a:t>webinars</a:t>
            </a:r>
            <a:r>
              <a:rPr lang="cs-CZ" dirty="0"/>
              <a:t>.</a:t>
            </a:r>
          </a:p>
          <a:p>
            <a:pPr marL="514350" indent="-514350">
              <a:buAutoNum type="arabicParenR"/>
            </a:pPr>
            <a:r>
              <a:rPr lang="cs-CZ" dirty="0" err="1"/>
              <a:t>The</a:t>
            </a:r>
            <a:r>
              <a:rPr lang="cs-CZ" dirty="0"/>
              <a:t> </a:t>
            </a:r>
            <a:r>
              <a:rPr lang="cs-CZ" dirty="0" err="1"/>
              <a:t>title</a:t>
            </a:r>
            <a:r>
              <a:rPr lang="cs-CZ" dirty="0"/>
              <a:t> </a:t>
            </a:r>
            <a:r>
              <a:rPr lang="cs-CZ" dirty="0" err="1"/>
              <a:t>of</a:t>
            </a:r>
            <a:r>
              <a:rPr lang="cs-CZ" dirty="0"/>
              <a:t> </a:t>
            </a:r>
            <a:r>
              <a:rPr lang="cs-CZ" dirty="0" err="1"/>
              <a:t>our</a:t>
            </a:r>
            <a:r>
              <a:rPr lang="cs-CZ" dirty="0"/>
              <a:t> </a:t>
            </a:r>
            <a:r>
              <a:rPr lang="cs-CZ" dirty="0" err="1"/>
              <a:t>webinar</a:t>
            </a:r>
            <a:r>
              <a:rPr lang="cs-CZ" dirty="0"/>
              <a:t> </a:t>
            </a:r>
            <a:r>
              <a:rPr lang="cs-CZ" dirty="0" err="1"/>
              <a:t>is</a:t>
            </a:r>
            <a:r>
              <a:rPr lang="cs-CZ" dirty="0"/>
              <a:t>…  My </a:t>
            </a:r>
            <a:r>
              <a:rPr lang="cs-CZ" dirty="0" err="1"/>
              <a:t>name</a:t>
            </a:r>
            <a:r>
              <a:rPr lang="cs-CZ" dirty="0"/>
              <a:t> </a:t>
            </a:r>
            <a:r>
              <a:rPr lang="cs-CZ" dirty="0" err="1"/>
              <a:t>is</a:t>
            </a:r>
            <a:r>
              <a:rPr lang="cs-CZ" dirty="0"/>
              <a:t> …and I </a:t>
            </a:r>
            <a:r>
              <a:rPr lang="cs-CZ" dirty="0" err="1"/>
              <a:t>will</a:t>
            </a:r>
            <a:r>
              <a:rPr lang="cs-CZ" dirty="0"/>
              <a:t> </a:t>
            </a:r>
            <a:r>
              <a:rPr lang="cs-CZ" dirty="0" err="1"/>
              <a:t>be</a:t>
            </a:r>
            <a:r>
              <a:rPr lang="cs-CZ" dirty="0"/>
              <a:t> </a:t>
            </a:r>
            <a:r>
              <a:rPr lang="cs-CZ" dirty="0" err="1"/>
              <a:t>your</a:t>
            </a:r>
            <a:r>
              <a:rPr lang="cs-CZ" dirty="0"/>
              <a:t> host.</a:t>
            </a:r>
          </a:p>
          <a:p>
            <a:pPr marL="514350" indent="-514350">
              <a:buAutoNum type="arabicParenR"/>
            </a:pPr>
            <a:r>
              <a:rPr lang="cs-CZ" dirty="0" err="1"/>
              <a:t>Thank</a:t>
            </a:r>
            <a:r>
              <a:rPr lang="cs-CZ" dirty="0"/>
              <a:t> </a:t>
            </a:r>
            <a:r>
              <a:rPr lang="cs-CZ" dirty="0" err="1"/>
              <a:t>you</a:t>
            </a:r>
            <a:r>
              <a:rPr lang="cs-CZ" dirty="0"/>
              <a:t> </a:t>
            </a:r>
            <a:r>
              <a:rPr lang="cs-CZ" dirty="0" err="1"/>
              <a:t>all</a:t>
            </a:r>
            <a:r>
              <a:rPr lang="cs-CZ" dirty="0"/>
              <a:t> so much </a:t>
            </a:r>
            <a:r>
              <a:rPr lang="cs-CZ" dirty="0" err="1"/>
              <a:t>for</a:t>
            </a:r>
            <a:r>
              <a:rPr lang="cs-CZ" dirty="0"/>
              <a:t> </a:t>
            </a:r>
            <a:r>
              <a:rPr lang="cs-CZ" dirty="0" err="1"/>
              <a:t>joining</a:t>
            </a:r>
            <a:r>
              <a:rPr lang="cs-CZ" dirty="0"/>
              <a:t> </a:t>
            </a:r>
            <a:r>
              <a:rPr lang="cs-CZ" dirty="0" err="1"/>
              <a:t>us</a:t>
            </a:r>
            <a:r>
              <a:rPr lang="cs-CZ" dirty="0"/>
              <a:t>.</a:t>
            </a:r>
          </a:p>
          <a:p>
            <a:pPr marL="514350" indent="-514350">
              <a:buAutoNum type="arabicParenR"/>
            </a:pPr>
            <a:r>
              <a:rPr lang="cs-CZ" dirty="0"/>
              <a:t>APS </a:t>
            </a:r>
            <a:r>
              <a:rPr lang="cs-CZ" dirty="0" err="1"/>
              <a:t>webinars</a:t>
            </a:r>
            <a:r>
              <a:rPr lang="cs-CZ" dirty="0"/>
              <a:t> are </a:t>
            </a:r>
            <a:r>
              <a:rPr lang="cs-CZ" dirty="0" err="1"/>
              <a:t>brought</a:t>
            </a:r>
            <a:r>
              <a:rPr lang="cs-CZ" dirty="0"/>
              <a:t> to </a:t>
            </a:r>
            <a:r>
              <a:rPr lang="cs-CZ" dirty="0" err="1"/>
              <a:t>you</a:t>
            </a:r>
            <a:r>
              <a:rPr lang="cs-CZ" dirty="0"/>
              <a:t> as a </a:t>
            </a:r>
            <a:r>
              <a:rPr lang="cs-CZ" dirty="0" err="1"/>
              <a:t>service</a:t>
            </a:r>
            <a:r>
              <a:rPr lang="cs-CZ" dirty="0"/>
              <a:t> </a:t>
            </a:r>
            <a:r>
              <a:rPr lang="cs-CZ" dirty="0" err="1"/>
              <a:t>of</a:t>
            </a:r>
            <a:r>
              <a:rPr lang="cs-CZ" dirty="0"/>
              <a:t>….(</a:t>
            </a:r>
            <a:r>
              <a:rPr lang="cs-CZ" dirty="0" err="1"/>
              <a:t>objective</a:t>
            </a:r>
            <a:r>
              <a:rPr lang="cs-CZ" dirty="0"/>
              <a:t>, </a:t>
            </a:r>
            <a:r>
              <a:rPr lang="cs-CZ" dirty="0" err="1"/>
              <a:t>purpose</a:t>
            </a:r>
            <a:r>
              <a:rPr lang="cs-CZ" dirty="0"/>
              <a:t>)</a:t>
            </a:r>
          </a:p>
          <a:p>
            <a:pPr marL="514350" indent="-514350">
              <a:buAutoNum type="arabicParenR"/>
            </a:pPr>
            <a:endParaRPr lang="cs-CZ" dirty="0"/>
          </a:p>
          <a:p>
            <a:endParaRPr lang="cs-CZ" dirty="0"/>
          </a:p>
        </p:txBody>
      </p:sp>
    </p:spTree>
    <p:extLst>
      <p:ext uri="{BB962C8B-B14F-4D97-AF65-F5344CB8AC3E}">
        <p14:creationId xmlns:p14="http://schemas.microsoft.com/office/powerpoint/2010/main" val="314289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4DCA9-353C-4AED-9DEA-EF99F009F99A}"/>
              </a:ext>
            </a:extLst>
          </p:cNvPr>
          <p:cNvSpPr>
            <a:spLocks noGrp="1"/>
          </p:cNvSpPr>
          <p:nvPr>
            <p:ph type="title"/>
          </p:nvPr>
        </p:nvSpPr>
        <p:spPr>
          <a:xfrm>
            <a:off x="165303" y="217423"/>
            <a:ext cx="11046460" cy="553998"/>
          </a:xfrm>
        </p:spPr>
        <p:txBody>
          <a:bodyPr/>
          <a:lstStyle/>
          <a:p>
            <a:r>
              <a:rPr lang="cs-CZ" sz="3600" dirty="0" err="1"/>
              <a:t>Opening</a:t>
            </a:r>
            <a:r>
              <a:rPr lang="cs-CZ" sz="3600" dirty="0"/>
              <a:t> </a:t>
            </a:r>
            <a:r>
              <a:rPr lang="cs-CZ" sz="3600" dirty="0" err="1"/>
              <a:t>our</a:t>
            </a:r>
            <a:r>
              <a:rPr lang="cs-CZ" sz="3600" dirty="0"/>
              <a:t> </a:t>
            </a:r>
            <a:r>
              <a:rPr lang="cs-CZ" sz="3600" dirty="0" err="1"/>
              <a:t>Mock</a:t>
            </a:r>
            <a:r>
              <a:rPr lang="cs-CZ" sz="3600" dirty="0"/>
              <a:t> Conference</a:t>
            </a:r>
          </a:p>
        </p:txBody>
      </p:sp>
      <p:sp>
        <p:nvSpPr>
          <p:cNvPr id="3" name="Zástupný text 2">
            <a:extLst>
              <a:ext uri="{FF2B5EF4-FFF2-40B4-BE49-F238E27FC236}">
                <a16:creationId xmlns:a16="http://schemas.microsoft.com/office/drawing/2014/main" id="{9CAB4263-F326-449A-80BD-462AF71E07F6}"/>
              </a:ext>
            </a:extLst>
          </p:cNvPr>
          <p:cNvSpPr>
            <a:spLocks noGrp="1"/>
          </p:cNvSpPr>
          <p:nvPr>
            <p:ph type="body" idx="1"/>
          </p:nvPr>
        </p:nvSpPr>
        <p:spPr>
          <a:xfrm>
            <a:off x="609600" y="1676400"/>
            <a:ext cx="10665713" cy="3447098"/>
          </a:xfrm>
        </p:spPr>
        <p:txBody>
          <a:bodyPr/>
          <a:lstStyle/>
          <a:p>
            <a:r>
              <a:rPr lang="en-GB" dirty="0">
                <a:effectLst/>
                <a:latin typeface="Times New Roman" panose="02020603050405020304" pitchFamily="18" charset="0"/>
                <a:ea typeface="Times New Roman" panose="02020603050405020304" pitchFamily="18" charset="0"/>
              </a:rPr>
              <a:t>Name: Symposium of aspiring physicists of MUNI</a:t>
            </a:r>
            <a:endParaRPr lang="cs-CZ" dirty="0">
              <a:effectLst/>
              <a:latin typeface="Times New Roman" panose="02020603050405020304" pitchFamily="18" charset="0"/>
              <a:ea typeface="Times New Roman" panose="02020603050405020304" pitchFamily="18" charset="0"/>
            </a:endParaRPr>
          </a:p>
          <a:p>
            <a:r>
              <a:rPr lang="en-GB" dirty="0">
                <a:effectLst/>
                <a:latin typeface="Times New Roman" panose="02020603050405020304" pitchFamily="18" charset="0"/>
                <a:ea typeface="Times New Roman" panose="02020603050405020304" pitchFamily="18" charset="0"/>
              </a:rPr>
              <a:t>Objectives: provide a platform for sharing ideas</a:t>
            </a:r>
            <a:endParaRPr lang="cs-CZ" dirty="0">
              <a:effectLst/>
              <a:latin typeface="Times New Roman" panose="02020603050405020304" pitchFamily="18" charset="0"/>
              <a:ea typeface="Times New Roman" panose="02020603050405020304" pitchFamily="18" charset="0"/>
            </a:endParaRPr>
          </a:p>
          <a:p>
            <a:r>
              <a:rPr lang="en-GB" dirty="0">
                <a:effectLst/>
                <a:latin typeface="Times New Roman" panose="02020603050405020304" pitchFamily="18" charset="0"/>
                <a:ea typeface="Times New Roman" panose="02020603050405020304" pitchFamily="18" charset="0"/>
              </a:rPr>
              <a:t>                   improve our presentation skills</a:t>
            </a:r>
            <a:endParaRPr lang="cs-CZ" dirty="0">
              <a:effectLst/>
              <a:latin typeface="Times New Roman" panose="02020603050405020304" pitchFamily="18" charset="0"/>
              <a:ea typeface="Times New Roman" panose="02020603050405020304" pitchFamily="18" charset="0"/>
            </a:endParaRPr>
          </a:p>
          <a:p>
            <a:r>
              <a:rPr lang="en-GB" dirty="0">
                <a:effectLst/>
                <a:latin typeface="Times New Roman" panose="02020603050405020304" pitchFamily="18" charset="0"/>
                <a:ea typeface="Times New Roman" panose="02020603050405020304" pitchFamily="18" charset="0"/>
              </a:rPr>
              <a:t>                   present our interests in physics</a:t>
            </a:r>
            <a:endParaRPr lang="cs-CZ" dirty="0">
              <a:effectLst/>
              <a:latin typeface="Times New Roman" panose="02020603050405020304" pitchFamily="18" charset="0"/>
              <a:ea typeface="Times New Roman" panose="02020603050405020304" pitchFamily="18" charset="0"/>
            </a:endParaRPr>
          </a:p>
          <a:p>
            <a:endParaRPr lang="cs-CZ" dirty="0"/>
          </a:p>
          <a:p>
            <a:endParaRPr lang="cs-CZ" dirty="0"/>
          </a:p>
          <a:p>
            <a:endParaRPr lang="cs-CZ" dirty="0"/>
          </a:p>
          <a:p>
            <a:r>
              <a:rPr lang="cs-CZ" i="1" dirty="0" err="1"/>
              <a:t>Write</a:t>
            </a:r>
            <a:r>
              <a:rPr lang="cs-CZ" i="1" dirty="0"/>
              <a:t> a </a:t>
            </a:r>
            <a:r>
              <a:rPr lang="cs-CZ" i="1" dirty="0" err="1"/>
              <a:t>short</a:t>
            </a:r>
            <a:r>
              <a:rPr lang="cs-CZ" i="1" dirty="0"/>
              <a:t> </a:t>
            </a:r>
            <a:r>
              <a:rPr lang="cs-CZ" i="1" dirty="0" err="1"/>
              <a:t>opening</a:t>
            </a:r>
            <a:r>
              <a:rPr lang="cs-CZ" i="1" dirty="0"/>
              <a:t> </a:t>
            </a:r>
            <a:r>
              <a:rPr lang="cs-CZ" i="1" dirty="0" err="1"/>
              <a:t>speech</a:t>
            </a:r>
            <a:endParaRPr lang="cs-CZ" i="1" dirty="0"/>
          </a:p>
        </p:txBody>
      </p:sp>
    </p:spTree>
    <p:extLst>
      <p:ext uri="{BB962C8B-B14F-4D97-AF65-F5344CB8AC3E}">
        <p14:creationId xmlns:p14="http://schemas.microsoft.com/office/powerpoint/2010/main" val="398968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3DD70-74F0-42B6-B4DF-B3E6983DEC58}"/>
              </a:ext>
            </a:extLst>
          </p:cNvPr>
          <p:cNvSpPr>
            <a:spLocks noGrp="1"/>
          </p:cNvSpPr>
          <p:nvPr>
            <p:ph type="title"/>
          </p:nvPr>
        </p:nvSpPr>
        <p:spPr>
          <a:xfrm>
            <a:off x="165303" y="217423"/>
            <a:ext cx="11046460" cy="430887"/>
          </a:xfrm>
        </p:spPr>
        <p:txBody>
          <a:bodyPr/>
          <a:lstStyle/>
          <a:p>
            <a:r>
              <a:rPr lang="cs-CZ" sz="2800" b="1" dirty="0"/>
              <a:t>3. </a:t>
            </a:r>
            <a:r>
              <a:rPr lang="cs-CZ" sz="2800" b="1" dirty="0" err="1"/>
              <a:t>Introducing</a:t>
            </a:r>
            <a:r>
              <a:rPr lang="cs-CZ" sz="2800" b="1" dirty="0"/>
              <a:t> </a:t>
            </a:r>
            <a:r>
              <a:rPr lang="cs-CZ" sz="2800" b="1" dirty="0" err="1"/>
              <a:t>speakers</a:t>
            </a:r>
            <a:r>
              <a:rPr lang="cs-CZ" sz="2800" b="1" dirty="0"/>
              <a:t> to </a:t>
            </a:r>
            <a:r>
              <a:rPr lang="cs-CZ" sz="2800" b="1" dirty="0" err="1"/>
              <a:t>the</a:t>
            </a:r>
            <a:r>
              <a:rPr lang="cs-CZ" sz="2800" b="1" dirty="0"/>
              <a:t> audience.</a:t>
            </a:r>
          </a:p>
        </p:txBody>
      </p:sp>
      <p:sp>
        <p:nvSpPr>
          <p:cNvPr id="3" name="Zástupný text 2">
            <a:extLst>
              <a:ext uri="{FF2B5EF4-FFF2-40B4-BE49-F238E27FC236}">
                <a16:creationId xmlns:a16="http://schemas.microsoft.com/office/drawing/2014/main" id="{B503CCD4-3402-4687-92AF-1A5C795846CB}"/>
              </a:ext>
            </a:extLst>
          </p:cNvPr>
          <p:cNvSpPr>
            <a:spLocks noGrp="1"/>
          </p:cNvSpPr>
          <p:nvPr>
            <p:ph type="body" idx="1"/>
          </p:nvPr>
        </p:nvSpPr>
        <p:spPr>
          <a:xfrm>
            <a:off x="457200" y="990600"/>
            <a:ext cx="10818113" cy="6032421"/>
          </a:xfrm>
        </p:spPr>
        <p:txBody>
          <a:bodyPr/>
          <a:lstStyle/>
          <a:p>
            <a:r>
              <a:rPr lang="en-GB" dirty="0"/>
              <a:t>Name  </a:t>
            </a:r>
            <a:endParaRPr lang="cs-CZ" dirty="0">
              <a:solidFill>
                <a:srgbClr val="00B050"/>
              </a:solidFill>
            </a:endParaRPr>
          </a:p>
          <a:p>
            <a:r>
              <a:rPr lang="en-GB" dirty="0"/>
              <a:t>Current position/</a:t>
            </a:r>
            <a:r>
              <a:rPr lang="cs-CZ" dirty="0"/>
              <a:t>Job </a:t>
            </a:r>
            <a:r>
              <a:rPr lang="en-GB" dirty="0"/>
              <a:t>Title  </a:t>
            </a:r>
            <a:endParaRPr lang="cs-CZ" dirty="0">
              <a:solidFill>
                <a:srgbClr val="00B050"/>
              </a:solidFill>
            </a:endParaRPr>
          </a:p>
          <a:p>
            <a:r>
              <a:rPr lang="en-GB" dirty="0"/>
              <a:t>University/Affiliation</a:t>
            </a:r>
            <a:r>
              <a:rPr lang="cs-CZ" dirty="0"/>
              <a:t>/</a:t>
            </a:r>
            <a:r>
              <a:rPr lang="cs-CZ" dirty="0" err="1"/>
              <a:t>Company</a:t>
            </a:r>
            <a:r>
              <a:rPr lang="en-GB" dirty="0"/>
              <a:t>  </a:t>
            </a:r>
            <a:endParaRPr lang="cs-CZ" dirty="0">
              <a:solidFill>
                <a:srgbClr val="00B050"/>
              </a:solidFill>
            </a:endParaRPr>
          </a:p>
          <a:p>
            <a:r>
              <a:rPr lang="en-GB" dirty="0"/>
              <a:t>Membership of professional bodies and organizations  </a:t>
            </a:r>
            <a:endParaRPr lang="cs-CZ" dirty="0"/>
          </a:p>
          <a:p>
            <a:r>
              <a:rPr lang="en-GB" dirty="0"/>
              <a:t>Qualifications  </a:t>
            </a:r>
            <a:endParaRPr lang="cs-CZ" dirty="0"/>
          </a:p>
          <a:p>
            <a:r>
              <a:rPr lang="en-GB" dirty="0"/>
              <a:t>Research interests</a:t>
            </a:r>
            <a:r>
              <a:rPr lang="cs-CZ" dirty="0"/>
              <a:t>/</a:t>
            </a:r>
            <a:r>
              <a:rPr lang="cs-CZ" dirty="0" err="1"/>
              <a:t>specialisation</a:t>
            </a:r>
            <a:r>
              <a:rPr lang="en-GB" dirty="0"/>
              <a:t>  </a:t>
            </a:r>
            <a:endParaRPr lang="cs-CZ" dirty="0">
              <a:solidFill>
                <a:srgbClr val="00B050"/>
              </a:solidFill>
            </a:endParaRPr>
          </a:p>
          <a:p>
            <a:r>
              <a:rPr lang="cs-CZ" dirty="0" err="1"/>
              <a:t>Hobbies</a:t>
            </a:r>
            <a:endParaRPr lang="cs-CZ" dirty="0"/>
          </a:p>
          <a:p>
            <a:r>
              <a:rPr lang="cs-CZ" dirty="0"/>
              <a:t>Department </a:t>
            </a:r>
            <a:r>
              <a:rPr lang="cs-CZ" dirty="0" err="1"/>
              <a:t>or</a:t>
            </a:r>
            <a:r>
              <a:rPr lang="cs-CZ" dirty="0"/>
              <a:t> </a:t>
            </a:r>
            <a:r>
              <a:rPr lang="cs-CZ" dirty="0" err="1"/>
              <a:t>section</a:t>
            </a:r>
            <a:r>
              <a:rPr lang="cs-CZ" dirty="0"/>
              <a:t> </a:t>
            </a:r>
          </a:p>
          <a:p>
            <a:r>
              <a:rPr lang="cs-CZ" dirty="0"/>
              <a:t>Place </a:t>
            </a:r>
            <a:r>
              <a:rPr lang="cs-CZ" dirty="0" err="1"/>
              <a:t>where</a:t>
            </a:r>
            <a:r>
              <a:rPr lang="cs-CZ" dirty="0"/>
              <a:t> </a:t>
            </a:r>
            <a:r>
              <a:rPr lang="cs-CZ" dirty="0" err="1"/>
              <a:t>the</a:t>
            </a:r>
            <a:r>
              <a:rPr lang="cs-CZ" dirty="0"/>
              <a:t> </a:t>
            </a:r>
            <a:r>
              <a:rPr lang="cs-CZ" dirty="0" err="1"/>
              <a:t>speaker</a:t>
            </a:r>
            <a:r>
              <a:rPr lang="cs-CZ" dirty="0"/>
              <a:t> </a:t>
            </a:r>
            <a:r>
              <a:rPr lang="cs-CZ" dirty="0" err="1"/>
              <a:t>comes</a:t>
            </a:r>
            <a:r>
              <a:rPr lang="cs-CZ" dirty="0"/>
              <a:t> </a:t>
            </a:r>
            <a:r>
              <a:rPr lang="cs-CZ" dirty="0" err="1"/>
              <a:t>from</a:t>
            </a:r>
            <a:r>
              <a:rPr lang="cs-CZ" dirty="0"/>
              <a:t> </a:t>
            </a:r>
          </a:p>
          <a:p>
            <a:r>
              <a:rPr lang="en-GB" dirty="0"/>
              <a:t>Current research record or profile  </a:t>
            </a:r>
            <a:endParaRPr lang="cs-CZ" dirty="0"/>
          </a:p>
          <a:p>
            <a:r>
              <a:rPr lang="en-GB" dirty="0"/>
              <a:t>Articles published  </a:t>
            </a:r>
            <a:endParaRPr lang="cs-CZ" dirty="0">
              <a:solidFill>
                <a:srgbClr val="00B050"/>
              </a:solidFill>
            </a:endParaRPr>
          </a:p>
          <a:p>
            <a:r>
              <a:rPr lang="en-GB" dirty="0"/>
              <a:t>Theories/Concepts the presenter is well-known/famous for  </a:t>
            </a:r>
            <a:endParaRPr lang="cs-CZ" dirty="0"/>
          </a:p>
          <a:p>
            <a:r>
              <a:rPr lang="en-GB" dirty="0"/>
              <a:t>Topic or title of the presentation </a:t>
            </a:r>
            <a:endParaRPr lang="cs-CZ" dirty="0">
              <a:solidFill>
                <a:srgbClr val="00B050"/>
              </a:solidFill>
            </a:endParaRPr>
          </a:p>
          <a:p>
            <a:endParaRPr lang="cs-CZ" dirty="0"/>
          </a:p>
        </p:txBody>
      </p:sp>
    </p:spTree>
    <p:extLst>
      <p:ext uri="{BB962C8B-B14F-4D97-AF65-F5344CB8AC3E}">
        <p14:creationId xmlns:p14="http://schemas.microsoft.com/office/powerpoint/2010/main" val="3921689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3DD70-74F0-42B6-B4DF-B3E6983DEC58}"/>
              </a:ext>
            </a:extLst>
          </p:cNvPr>
          <p:cNvSpPr>
            <a:spLocks noGrp="1"/>
          </p:cNvSpPr>
          <p:nvPr>
            <p:ph type="title"/>
          </p:nvPr>
        </p:nvSpPr>
        <p:spPr>
          <a:xfrm>
            <a:off x="165303" y="217423"/>
            <a:ext cx="11046460" cy="430887"/>
          </a:xfrm>
        </p:spPr>
        <p:txBody>
          <a:bodyPr/>
          <a:lstStyle/>
          <a:p>
            <a:r>
              <a:rPr lang="cs-CZ" sz="2800" b="1" dirty="0"/>
              <a:t>3. </a:t>
            </a:r>
            <a:r>
              <a:rPr lang="cs-CZ" sz="2800" b="1" dirty="0" err="1"/>
              <a:t>Introducing</a:t>
            </a:r>
            <a:r>
              <a:rPr lang="cs-CZ" sz="2800" b="1" dirty="0"/>
              <a:t> </a:t>
            </a:r>
            <a:r>
              <a:rPr lang="cs-CZ" sz="2800" b="1" dirty="0" err="1"/>
              <a:t>speakers</a:t>
            </a:r>
            <a:r>
              <a:rPr lang="cs-CZ" sz="2800" b="1" dirty="0"/>
              <a:t> to </a:t>
            </a:r>
            <a:r>
              <a:rPr lang="cs-CZ" sz="2800" b="1" dirty="0" err="1"/>
              <a:t>the</a:t>
            </a:r>
            <a:r>
              <a:rPr lang="cs-CZ" sz="2800" b="1" dirty="0"/>
              <a:t> audience.</a:t>
            </a:r>
          </a:p>
        </p:txBody>
      </p:sp>
      <p:sp>
        <p:nvSpPr>
          <p:cNvPr id="3" name="Zástupný text 2">
            <a:extLst>
              <a:ext uri="{FF2B5EF4-FFF2-40B4-BE49-F238E27FC236}">
                <a16:creationId xmlns:a16="http://schemas.microsoft.com/office/drawing/2014/main" id="{B503CCD4-3402-4687-92AF-1A5C795846CB}"/>
              </a:ext>
            </a:extLst>
          </p:cNvPr>
          <p:cNvSpPr>
            <a:spLocks noGrp="1"/>
          </p:cNvSpPr>
          <p:nvPr>
            <p:ph type="body" idx="1"/>
          </p:nvPr>
        </p:nvSpPr>
        <p:spPr>
          <a:xfrm>
            <a:off x="457200" y="990600"/>
            <a:ext cx="10818113" cy="6032421"/>
          </a:xfrm>
        </p:spPr>
        <p:txBody>
          <a:bodyPr/>
          <a:lstStyle/>
          <a:p>
            <a:r>
              <a:rPr lang="en-GB" dirty="0"/>
              <a:t>Name  </a:t>
            </a:r>
            <a:r>
              <a:rPr lang="cs-CZ" dirty="0">
                <a:solidFill>
                  <a:srgbClr val="00B050"/>
                </a:solidFill>
              </a:rPr>
              <a:t>✓</a:t>
            </a:r>
          </a:p>
          <a:p>
            <a:r>
              <a:rPr lang="en-GB" dirty="0"/>
              <a:t>Current position/</a:t>
            </a:r>
            <a:r>
              <a:rPr lang="cs-CZ" dirty="0"/>
              <a:t>Job </a:t>
            </a:r>
            <a:r>
              <a:rPr lang="en-GB" dirty="0"/>
              <a:t>Title  </a:t>
            </a:r>
            <a:r>
              <a:rPr lang="cs-CZ" dirty="0">
                <a:solidFill>
                  <a:srgbClr val="00B050"/>
                </a:solidFill>
              </a:rPr>
              <a:t>✓</a:t>
            </a:r>
          </a:p>
          <a:p>
            <a:r>
              <a:rPr lang="en-GB" dirty="0"/>
              <a:t>University/Affiliation</a:t>
            </a:r>
            <a:r>
              <a:rPr lang="cs-CZ" dirty="0"/>
              <a:t>/</a:t>
            </a:r>
            <a:r>
              <a:rPr lang="cs-CZ" dirty="0" err="1"/>
              <a:t>Company</a:t>
            </a:r>
            <a:r>
              <a:rPr lang="en-GB" dirty="0"/>
              <a:t>  </a:t>
            </a:r>
            <a:r>
              <a:rPr lang="cs-CZ" dirty="0">
                <a:solidFill>
                  <a:srgbClr val="00B050"/>
                </a:solidFill>
              </a:rPr>
              <a:t>✓</a:t>
            </a:r>
          </a:p>
          <a:p>
            <a:r>
              <a:rPr lang="en-GB" dirty="0"/>
              <a:t>Membership of professional bodies and organizations  </a:t>
            </a:r>
            <a:endParaRPr lang="cs-CZ" dirty="0"/>
          </a:p>
          <a:p>
            <a:r>
              <a:rPr lang="en-GB" dirty="0"/>
              <a:t>Qualifications  </a:t>
            </a:r>
            <a:endParaRPr lang="cs-CZ" dirty="0"/>
          </a:p>
          <a:p>
            <a:r>
              <a:rPr lang="en-GB" dirty="0"/>
              <a:t>Research interests</a:t>
            </a:r>
            <a:r>
              <a:rPr lang="cs-CZ" dirty="0"/>
              <a:t>/</a:t>
            </a:r>
            <a:r>
              <a:rPr lang="cs-CZ" dirty="0" err="1"/>
              <a:t>specialisation</a:t>
            </a:r>
            <a:r>
              <a:rPr lang="en-GB" dirty="0"/>
              <a:t>  </a:t>
            </a:r>
            <a:r>
              <a:rPr lang="cs-CZ" dirty="0">
                <a:solidFill>
                  <a:srgbClr val="00B050"/>
                </a:solidFill>
              </a:rPr>
              <a:t>✓</a:t>
            </a:r>
          </a:p>
          <a:p>
            <a:r>
              <a:rPr lang="cs-CZ" dirty="0" err="1"/>
              <a:t>Hobbies</a:t>
            </a:r>
            <a:endParaRPr lang="cs-CZ" dirty="0"/>
          </a:p>
          <a:p>
            <a:r>
              <a:rPr lang="cs-CZ" dirty="0"/>
              <a:t>Department </a:t>
            </a:r>
            <a:r>
              <a:rPr lang="cs-CZ" dirty="0" err="1"/>
              <a:t>or</a:t>
            </a:r>
            <a:r>
              <a:rPr lang="cs-CZ" dirty="0"/>
              <a:t> </a:t>
            </a:r>
            <a:r>
              <a:rPr lang="cs-CZ" dirty="0" err="1"/>
              <a:t>section</a:t>
            </a:r>
            <a:r>
              <a:rPr lang="cs-CZ" dirty="0"/>
              <a:t> </a:t>
            </a:r>
            <a:r>
              <a:rPr lang="cs-CZ" dirty="0">
                <a:solidFill>
                  <a:srgbClr val="00B050"/>
                </a:solidFill>
              </a:rPr>
              <a:t>✓</a:t>
            </a:r>
            <a:endParaRPr lang="cs-CZ" dirty="0"/>
          </a:p>
          <a:p>
            <a:r>
              <a:rPr lang="cs-CZ" dirty="0"/>
              <a:t>Place </a:t>
            </a:r>
            <a:r>
              <a:rPr lang="cs-CZ" dirty="0" err="1"/>
              <a:t>where</a:t>
            </a:r>
            <a:r>
              <a:rPr lang="cs-CZ" dirty="0"/>
              <a:t> </a:t>
            </a:r>
            <a:r>
              <a:rPr lang="cs-CZ" dirty="0" err="1"/>
              <a:t>the</a:t>
            </a:r>
            <a:r>
              <a:rPr lang="cs-CZ" dirty="0"/>
              <a:t> </a:t>
            </a:r>
            <a:r>
              <a:rPr lang="cs-CZ" dirty="0" err="1"/>
              <a:t>speaker</a:t>
            </a:r>
            <a:r>
              <a:rPr lang="cs-CZ" dirty="0"/>
              <a:t> </a:t>
            </a:r>
            <a:r>
              <a:rPr lang="cs-CZ" dirty="0" err="1"/>
              <a:t>comes</a:t>
            </a:r>
            <a:r>
              <a:rPr lang="cs-CZ" dirty="0"/>
              <a:t> </a:t>
            </a:r>
            <a:r>
              <a:rPr lang="cs-CZ" dirty="0" err="1"/>
              <a:t>from</a:t>
            </a:r>
            <a:r>
              <a:rPr lang="cs-CZ" dirty="0"/>
              <a:t> </a:t>
            </a:r>
            <a:r>
              <a:rPr lang="cs-CZ" dirty="0">
                <a:solidFill>
                  <a:srgbClr val="00B050"/>
                </a:solidFill>
              </a:rPr>
              <a:t>✓</a:t>
            </a:r>
            <a:endParaRPr lang="cs-CZ" dirty="0"/>
          </a:p>
          <a:p>
            <a:r>
              <a:rPr lang="en-GB" dirty="0"/>
              <a:t>Current research record or profile  </a:t>
            </a:r>
            <a:endParaRPr lang="cs-CZ" dirty="0"/>
          </a:p>
          <a:p>
            <a:r>
              <a:rPr lang="en-GB" dirty="0"/>
              <a:t>Articles published  </a:t>
            </a:r>
            <a:endParaRPr lang="cs-CZ" dirty="0">
              <a:solidFill>
                <a:srgbClr val="00B050"/>
              </a:solidFill>
            </a:endParaRPr>
          </a:p>
          <a:p>
            <a:r>
              <a:rPr lang="en-GB" dirty="0"/>
              <a:t>Theories/Concepts the presenter is well-known/famous for  </a:t>
            </a:r>
            <a:endParaRPr lang="cs-CZ" dirty="0"/>
          </a:p>
          <a:p>
            <a:r>
              <a:rPr lang="en-GB" dirty="0"/>
              <a:t>Topic or title of the presentation </a:t>
            </a:r>
            <a:r>
              <a:rPr lang="cs-CZ" dirty="0">
                <a:solidFill>
                  <a:srgbClr val="00B050"/>
                </a:solidFill>
              </a:rPr>
              <a:t>✓</a:t>
            </a:r>
          </a:p>
          <a:p>
            <a:endParaRPr lang="cs-CZ" dirty="0"/>
          </a:p>
        </p:txBody>
      </p:sp>
    </p:spTree>
    <p:extLst>
      <p:ext uri="{BB962C8B-B14F-4D97-AF65-F5344CB8AC3E}">
        <p14:creationId xmlns:p14="http://schemas.microsoft.com/office/powerpoint/2010/main" val="277061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F43622-5C8F-4DB0-8D1D-370E4FDF4351}"/>
              </a:ext>
            </a:extLst>
          </p:cNvPr>
          <p:cNvSpPr>
            <a:spLocks noGrp="1"/>
          </p:cNvSpPr>
          <p:nvPr>
            <p:ph type="title"/>
          </p:nvPr>
        </p:nvSpPr>
        <p:spPr/>
        <p:txBody>
          <a:bodyPr/>
          <a:lstStyle/>
          <a:p>
            <a:endParaRPr lang="cs-CZ" dirty="0"/>
          </a:p>
        </p:txBody>
      </p:sp>
      <p:sp>
        <p:nvSpPr>
          <p:cNvPr id="3" name="Zástupný text 2">
            <a:extLst>
              <a:ext uri="{FF2B5EF4-FFF2-40B4-BE49-F238E27FC236}">
                <a16:creationId xmlns:a16="http://schemas.microsoft.com/office/drawing/2014/main" id="{3C34F4B8-2DF7-4F40-83E0-4AEA6FA0080E}"/>
              </a:ext>
            </a:extLst>
          </p:cNvPr>
          <p:cNvSpPr>
            <a:spLocks noGrp="1"/>
          </p:cNvSpPr>
          <p:nvPr>
            <p:ph type="body" idx="1"/>
          </p:nvPr>
        </p:nvSpPr>
        <p:spPr>
          <a:xfrm>
            <a:off x="533400" y="1371600"/>
            <a:ext cx="10741913" cy="4739759"/>
          </a:xfrm>
        </p:spPr>
        <p:txBody>
          <a:bodyPr/>
          <a:lstStyle/>
          <a:p>
            <a:r>
              <a:rPr lang="en-GB" dirty="0">
                <a:effectLst/>
                <a:latin typeface="Times New Roman" panose="02020603050405020304" pitchFamily="18" charset="0"/>
                <a:ea typeface="Times New Roman" panose="02020603050405020304" pitchFamily="18" charset="0"/>
              </a:rPr>
              <a:t>What is the purpose of the third part, “The Close”?</a:t>
            </a:r>
            <a:endParaRPr lang="cs-CZ" dirty="0">
              <a:effectLst/>
              <a:latin typeface="Times New Roman" panose="02020603050405020304" pitchFamily="18" charset="0"/>
              <a:ea typeface="Times New Roman" panose="02020603050405020304" pitchFamily="18" charset="0"/>
            </a:endParaRPr>
          </a:p>
          <a:p>
            <a:r>
              <a:rPr lang="cs-CZ" dirty="0">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Tell</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the</a:t>
            </a:r>
            <a:r>
              <a:rPr lang="cs-CZ" dirty="0">
                <a:solidFill>
                  <a:srgbClr val="FF0000"/>
                </a:solidFill>
                <a:latin typeface="Times New Roman" panose="02020603050405020304" pitchFamily="18" charset="0"/>
                <a:ea typeface="Times New Roman" panose="02020603050405020304" pitchFamily="18" charset="0"/>
              </a:rPr>
              <a:t> audience </a:t>
            </a:r>
            <a:r>
              <a:rPr lang="cs-CZ" dirty="0" err="1">
                <a:solidFill>
                  <a:srgbClr val="FF0000"/>
                </a:solidFill>
                <a:latin typeface="Times New Roman" panose="02020603050405020304" pitchFamily="18" charset="0"/>
                <a:ea typeface="Times New Roman" panose="02020603050405020304" pitchFamily="18" charset="0"/>
              </a:rPr>
              <a:t>why</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they</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should</a:t>
            </a:r>
            <a:r>
              <a:rPr lang="cs-CZ" dirty="0">
                <a:solidFill>
                  <a:srgbClr val="FF0000"/>
                </a:solidFill>
                <a:latin typeface="Times New Roman" panose="02020603050405020304" pitchFamily="18" charset="0"/>
                <a:ea typeface="Times New Roman" panose="02020603050405020304" pitchFamily="18" charset="0"/>
              </a:rPr>
              <a:t> care, </a:t>
            </a:r>
            <a:r>
              <a:rPr lang="cs-CZ" dirty="0" err="1">
                <a:solidFill>
                  <a:srgbClr val="FF0000"/>
                </a:solidFill>
                <a:latin typeface="Times New Roman" panose="02020603050405020304" pitchFamily="18" charset="0"/>
                <a:ea typeface="Times New Roman" panose="02020603050405020304" pitchFamily="18" charset="0"/>
              </a:rPr>
              <a:t>what</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will</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happen</a:t>
            </a:r>
            <a:r>
              <a:rPr lang="cs-CZ" dirty="0">
                <a:solidFill>
                  <a:srgbClr val="FF0000"/>
                </a:solidFill>
                <a:latin typeface="Times New Roman" panose="02020603050405020304" pitchFamily="18" charset="0"/>
                <a:ea typeface="Times New Roman" panose="02020603050405020304" pitchFamily="18" charset="0"/>
              </a:rPr>
              <a:t> and </a:t>
            </a:r>
            <a:r>
              <a:rPr lang="cs-CZ" dirty="0" err="1">
                <a:solidFill>
                  <a:srgbClr val="FF0000"/>
                </a:solidFill>
                <a:latin typeface="Times New Roman" panose="02020603050405020304" pitchFamily="18" charset="0"/>
                <a:ea typeface="Times New Roman" panose="02020603050405020304" pitchFamily="18" charset="0"/>
              </a:rPr>
              <a:t>what</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they</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should</a:t>
            </a:r>
            <a:r>
              <a:rPr lang="cs-CZ" dirty="0">
                <a:solidFill>
                  <a:srgbClr val="FF0000"/>
                </a:solidFill>
                <a:latin typeface="Times New Roman" panose="02020603050405020304" pitchFamily="18" charset="0"/>
                <a:ea typeface="Times New Roman" panose="02020603050405020304" pitchFamily="18" charset="0"/>
              </a:rPr>
              <a:t> do.</a:t>
            </a:r>
          </a:p>
          <a:p>
            <a:endParaRPr lang="cs-CZ" dirty="0">
              <a:effectLst/>
              <a:latin typeface="Times New Roman" panose="02020603050405020304" pitchFamily="18" charset="0"/>
              <a:ea typeface="Times New Roman" panose="02020603050405020304" pitchFamily="18" charset="0"/>
            </a:endParaRPr>
          </a:p>
          <a:p>
            <a:r>
              <a:rPr lang="en-GB" dirty="0">
                <a:effectLst/>
                <a:latin typeface="Times New Roman" panose="02020603050405020304" pitchFamily="18" charset="0"/>
                <a:ea typeface="Times New Roman" panose="02020603050405020304" pitchFamily="18" charset="0"/>
              </a:rPr>
              <a:t>How to let the speaker know that he/she should take the floor?</a:t>
            </a:r>
            <a:endParaRPr lang="cs-CZ" dirty="0">
              <a:effectLst/>
              <a:latin typeface="Times New Roman" panose="02020603050405020304" pitchFamily="18" charset="0"/>
              <a:ea typeface="Times New Roman" panose="02020603050405020304" pitchFamily="18" charset="0"/>
            </a:endParaRPr>
          </a:p>
          <a:p>
            <a:r>
              <a:rPr lang="cs-CZ" dirty="0" err="1">
                <a:solidFill>
                  <a:srgbClr val="FF0000"/>
                </a:solidFill>
                <a:latin typeface="Times New Roman" panose="02020603050405020304" pitchFamily="18" charset="0"/>
                <a:ea typeface="Times New Roman" panose="02020603050405020304" pitchFamily="18" charset="0"/>
              </a:rPr>
              <a:t>The</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chair</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pronounces</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the</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name</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of</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the</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speaker</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with</a:t>
            </a:r>
            <a:r>
              <a:rPr lang="cs-CZ" dirty="0">
                <a:solidFill>
                  <a:srgbClr val="FF0000"/>
                </a:solidFill>
                <a:latin typeface="Times New Roman" panose="02020603050405020304" pitchFamily="18" charset="0"/>
                <a:ea typeface="Times New Roman" panose="02020603050405020304" pitchFamily="18" charset="0"/>
              </a:rPr>
              <a:t> </a:t>
            </a:r>
            <a:r>
              <a:rPr lang="cs-CZ" dirty="0" err="1">
                <a:solidFill>
                  <a:srgbClr val="FF0000"/>
                </a:solidFill>
                <a:latin typeface="Times New Roman" panose="02020603050405020304" pitchFamily="18" charset="0"/>
                <a:ea typeface="Times New Roman" panose="02020603050405020304" pitchFamily="18" charset="0"/>
              </a:rPr>
              <a:t>authority</a:t>
            </a:r>
            <a:r>
              <a:rPr lang="cs-CZ" dirty="0">
                <a:solidFill>
                  <a:srgbClr val="FF0000"/>
                </a:solidFill>
                <a:latin typeface="Times New Roman" panose="02020603050405020304" pitchFamily="18" charset="0"/>
                <a:ea typeface="Times New Roman" panose="02020603050405020304" pitchFamily="18" charset="0"/>
              </a:rPr>
              <a:t>.</a:t>
            </a:r>
          </a:p>
          <a:p>
            <a:r>
              <a:rPr lang="cs-CZ" dirty="0">
                <a:solidFill>
                  <a:srgbClr val="FF0000"/>
                </a:solidFill>
                <a:effectLst/>
                <a:latin typeface="Times New Roman" panose="02020603050405020304" pitchFamily="18" charset="0"/>
                <a:ea typeface="Times New Roman" panose="02020603050405020304" pitchFamily="18" charset="0"/>
              </a:rPr>
              <a:t>„</a:t>
            </a:r>
            <a:r>
              <a:rPr lang="cs-CZ" dirty="0" err="1">
                <a:solidFill>
                  <a:srgbClr val="FF0000"/>
                </a:solidFill>
                <a:effectLst/>
                <a:latin typeface="Times New Roman" panose="02020603050405020304" pitchFamily="18" charset="0"/>
                <a:ea typeface="Times New Roman" panose="02020603050405020304" pitchFamily="18" charset="0"/>
              </a:rPr>
              <a:t>the</a:t>
            </a:r>
            <a:r>
              <a:rPr lang="cs-CZ" dirty="0">
                <a:solidFill>
                  <a:srgbClr val="FF0000"/>
                </a:solidFill>
                <a:effectLst/>
                <a:latin typeface="Times New Roman" panose="02020603050405020304" pitchFamily="18" charset="0"/>
                <a:ea typeface="Times New Roman" panose="02020603050405020304" pitchFamily="18" charset="0"/>
              </a:rPr>
              <a:t> </a:t>
            </a:r>
            <a:r>
              <a:rPr lang="cs-CZ" dirty="0" err="1">
                <a:solidFill>
                  <a:srgbClr val="FF0000"/>
                </a:solidFill>
                <a:effectLst/>
                <a:latin typeface="Times New Roman" panose="02020603050405020304" pitchFamily="18" charset="0"/>
                <a:ea typeface="Times New Roman" panose="02020603050405020304" pitchFamily="18" charset="0"/>
              </a:rPr>
              <a:t>floor</a:t>
            </a:r>
            <a:r>
              <a:rPr lang="cs-CZ" dirty="0">
                <a:solidFill>
                  <a:srgbClr val="FF0000"/>
                </a:solidFill>
                <a:effectLst/>
                <a:latin typeface="Times New Roman" panose="02020603050405020304" pitchFamily="18" charset="0"/>
                <a:ea typeface="Times New Roman" panose="02020603050405020304" pitchFamily="18" charset="0"/>
              </a:rPr>
              <a:t> </a:t>
            </a:r>
            <a:r>
              <a:rPr lang="cs-CZ" dirty="0" err="1">
                <a:solidFill>
                  <a:srgbClr val="FF0000"/>
                </a:solidFill>
                <a:effectLst/>
                <a:latin typeface="Times New Roman" panose="02020603050405020304" pitchFamily="18" charset="0"/>
                <a:ea typeface="Times New Roman" panose="02020603050405020304" pitchFamily="18" charset="0"/>
              </a:rPr>
              <a:t>is</a:t>
            </a:r>
            <a:r>
              <a:rPr lang="cs-CZ" dirty="0">
                <a:solidFill>
                  <a:srgbClr val="FF0000"/>
                </a:solidFill>
                <a:effectLst/>
                <a:latin typeface="Times New Roman" panose="02020603050405020304" pitchFamily="18" charset="0"/>
                <a:ea typeface="Times New Roman" panose="02020603050405020304" pitchFamily="18" charset="0"/>
              </a:rPr>
              <a:t> </a:t>
            </a:r>
            <a:r>
              <a:rPr lang="cs-CZ" dirty="0" err="1">
                <a:solidFill>
                  <a:srgbClr val="FF0000"/>
                </a:solidFill>
                <a:effectLst/>
                <a:latin typeface="Times New Roman" panose="02020603050405020304" pitchFamily="18" charset="0"/>
                <a:ea typeface="Times New Roman" panose="02020603050405020304" pitchFamily="18" charset="0"/>
              </a:rPr>
              <a:t>yours</a:t>
            </a:r>
            <a:r>
              <a:rPr lang="cs-CZ" dirty="0">
                <a:solidFill>
                  <a:srgbClr val="FF0000"/>
                </a:solidFill>
                <a:effectLst/>
                <a:latin typeface="Times New Roman" panose="02020603050405020304" pitchFamily="18" charset="0"/>
                <a:ea typeface="Times New Roman" panose="02020603050405020304" pitchFamily="18" charset="0"/>
              </a:rPr>
              <a:t>“</a:t>
            </a:r>
          </a:p>
          <a:p>
            <a:endParaRPr lang="cs-CZ" dirty="0">
              <a:latin typeface="Times New Roman" panose="02020603050405020304" pitchFamily="18" charset="0"/>
              <a:ea typeface="Times New Roman" panose="02020603050405020304" pitchFamily="18" charset="0"/>
            </a:endParaRPr>
          </a:p>
          <a:p>
            <a:endParaRPr lang="cs-CZ" dirty="0">
              <a:effectLst/>
              <a:latin typeface="Times New Roman" panose="02020603050405020304" pitchFamily="18" charset="0"/>
              <a:ea typeface="Times New Roman" panose="02020603050405020304" pitchFamily="18" charset="0"/>
            </a:endParaRPr>
          </a:p>
          <a:p>
            <a:endParaRPr lang="cs-CZ" dirty="0"/>
          </a:p>
          <a:p>
            <a:endParaRPr lang="cs-CZ" dirty="0"/>
          </a:p>
        </p:txBody>
      </p:sp>
    </p:spTree>
    <p:extLst>
      <p:ext uri="{BB962C8B-B14F-4D97-AF65-F5344CB8AC3E}">
        <p14:creationId xmlns:p14="http://schemas.microsoft.com/office/powerpoint/2010/main" val="365266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TotalTime>
  <Words>1158</Words>
  <Application>Microsoft Office PowerPoint</Application>
  <PresentationFormat>Širokoúhlá obrazovka</PresentationFormat>
  <Paragraphs>154</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Carlito</vt:lpstr>
      <vt:lpstr>Times New Roman</vt:lpstr>
      <vt:lpstr>Trebuchet MS</vt:lpstr>
      <vt:lpstr>Office Theme</vt:lpstr>
      <vt:lpstr>English for Physicists IV</vt:lpstr>
      <vt:lpstr>   </vt:lpstr>
      <vt:lpstr>1. Conference Skills - Chairing</vt:lpstr>
      <vt:lpstr>1. Conference Skills - Chairing</vt:lpstr>
      <vt:lpstr> 2. Sample introduction to a webinar</vt:lpstr>
      <vt:lpstr>Opening our Mock Conference</vt:lpstr>
      <vt:lpstr>3. Introducing speakers to the audience.</vt:lpstr>
      <vt:lpstr>3. Introducing speakers to the audience.</vt:lpstr>
      <vt:lpstr>Prezentace aplikace PowerPoint</vt:lpstr>
      <vt:lpstr>4. Introduce the presenter</vt:lpstr>
      <vt:lpstr>4. Introduce the presenter below</vt:lpstr>
      <vt:lpstr> 5.  Making positive comments</vt:lpstr>
      <vt:lpstr> 5.  Making positive comments</vt:lpstr>
      <vt:lpstr>6. Grammar practice – polite forms</vt:lpstr>
      <vt:lpstr>SURVIVAL TACTICS  </vt:lpstr>
      <vt:lpstr> The end of term timetable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Mathematicians IV</dc:title>
  <dc:creator>Štěpánka Bilová</dc:creator>
  <cp:lastModifiedBy>Eva Čoupková</cp:lastModifiedBy>
  <cp:revision>15</cp:revision>
  <dcterms:created xsi:type="dcterms:W3CDTF">2020-04-09T06:42:49Z</dcterms:created>
  <dcterms:modified xsi:type="dcterms:W3CDTF">2021-04-20T08:00:52Z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2019-04-14T00:00:00Z</vt:filetime>
  </property>
  <property fmtid="{D5CDD505-2E9C-101B-9397-08002B2CF9AE}" pid="3" name="Creator">
    <vt:lpwstr>Microsoft® PowerPoint® 2016</vt:lpwstr>
  </property>
  <property fmtid="{D5CDD505-2E9C-101B-9397-08002B2CF9AE}" pid="4" name="LastSaved">
    <vt:filetime>2020-04-09T00:00:00Z</vt:filetime>
  </property>
</Properties>
</file>