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399" r:id="rId4"/>
    <p:sldId id="259" r:id="rId5"/>
    <p:sldId id="260" r:id="rId6"/>
    <p:sldId id="261" r:id="rId7"/>
    <p:sldId id="262" r:id="rId8"/>
    <p:sldId id="400" r:id="rId9"/>
    <p:sldId id="265" r:id="rId10"/>
    <p:sldId id="264" r:id="rId11"/>
    <p:sldId id="403" r:id="rId12"/>
    <p:sldId id="402" r:id="rId13"/>
    <p:sldId id="266" r:id="rId14"/>
    <p:sldId id="397" r:id="rId15"/>
    <p:sldId id="398" r:id="rId16"/>
    <p:sldId id="386" r:id="rId17"/>
    <p:sldId id="387" r:id="rId18"/>
    <p:sldId id="404" r:id="rId19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80338" y="2489657"/>
            <a:ext cx="9831323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739" y="1388186"/>
            <a:ext cx="4964430" cy="4782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2464" y="1728597"/>
            <a:ext cx="3274059" cy="4286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63693" y="1172548"/>
            <a:ext cx="8748170" cy="50226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1299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4401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ow%20to%20Describe%20Graphs%20VERBS.avi" TargetMode="External"/><Relationship Id="rId2" Type="http://schemas.openxmlformats.org/officeDocument/2006/relationships/hyperlink" Target="Verbs%20to%20Describe%20Graphs%20&amp;%20Charts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ow%20to%20describe%20trends%20in%20a%20line%20chart%20-%20LEVEL%20OFF%20.mp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35">
              <a:lnSpc>
                <a:spcPct val="100000"/>
              </a:lnSpc>
              <a:spcBef>
                <a:spcPts val="100"/>
              </a:spcBef>
            </a:pPr>
            <a:r>
              <a:rPr spc="-254" dirty="0"/>
              <a:t>English </a:t>
            </a:r>
            <a:r>
              <a:rPr spc="-310" dirty="0"/>
              <a:t>for </a:t>
            </a:r>
            <a:r>
              <a:rPr lang="cs-CZ" spc="-310"/>
              <a:t>Physicists</a:t>
            </a:r>
            <a:r>
              <a:rPr spc="-850"/>
              <a:t> </a:t>
            </a:r>
            <a:r>
              <a:rPr spc="-210" dirty="0"/>
              <a:t>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22163" y="4036009"/>
            <a:ext cx="9512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rlito"/>
                <a:cs typeface="Carlito"/>
              </a:rPr>
              <a:t>Week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lang="cs-CZ" sz="2400" spc="-75" dirty="0">
                <a:latin typeface="Carlito"/>
                <a:cs typeface="Carlito"/>
              </a:rPr>
              <a:t>6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929355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pc="-215" dirty="0" err="1"/>
              <a:t>Effective</a:t>
            </a:r>
            <a:r>
              <a:rPr lang="cs-CZ" spc="-215" dirty="0"/>
              <a:t> use </a:t>
            </a:r>
            <a:r>
              <a:rPr lang="cs-CZ" spc="-215" dirty="0" err="1"/>
              <a:t>of</a:t>
            </a:r>
            <a:r>
              <a:rPr lang="cs-CZ" spc="-215" dirty="0"/>
              <a:t> </a:t>
            </a:r>
            <a:r>
              <a:rPr lang="cs-CZ" spc="-215" dirty="0" err="1"/>
              <a:t>captions</a:t>
            </a:r>
            <a:endParaRPr spc="-21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2403805"/>
            <a:ext cx="10092055" cy="294003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cs-CZ" sz="1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Should the caption appear above or below the visual it describes? </a:t>
            </a:r>
            <a:r>
              <a:rPr lang="cs-CZ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 What kind of information should the caption include?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What difficulties might there be when writing a caption in English?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0ACBD85E-A404-45CB-B532-1039E479D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167675" y="-3167677"/>
            <a:ext cx="5856341" cy="12191695"/>
          </a:xfrm>
          <a:custGeom>
            <a:avLst/>
            <a:gdLst>
              <a:gd name="connsiteX0" fmla="*/ 0 w 5856341"/>
              <a:gd name="connsiteY0" fmla="*/ 12191695 h 12191695"/>
              <a:gd name="connsiteX1" fmla="*/ 0 w 5856341"/>
              <a:gd name="connsiteY1" fmla="*/ 0 h 12191695"/>
              <a:gd name="connsiteX2" fmla="*/ 243849 w 5856341"/>
              <a:gd name="connsiteY2" fmla="*/ 0 h 12191695"/>
              <a:gd name="connsiteX3" fmla="*/ 505121 w 5856341"/>
              <a:gd name="connsiteY3" fmla="*/ 0 h 12191695"/>
              <a:gd name="connsiteX4" fmla="*/ 723207 w 5856341"/>
              <a:gd name="connsiteY4" fmla="*/ 0 h 12191695"/>
              <a:gd name="connsiteX5" fmla="*/ 755828 w 5856341"/>
              <a:gd name="connsiteY5" fmla="*/ 0 h 12191695"/>
              <a:gd name="connsiteX6" fmla="*/ 1411868 w 5856341"/>
              <a:gd name="connsiteY6" fmla="*/ 0 h 12191695"/>
              <a:gd name="connsiteX7" fmla="*/ 1421034 w 5856341"/>
              <a:gd name="connsiteY7" fmla="*/ 0 h 12191695"/>
              <a:gd name="connsiteX8" fmla="*/ 1515206 w 5856341"/>
              <a:gd name="connsiteY8" fmla="*/ 0 h 12191695"/>
              <a:gd name="connsiteX9" fmla="*/ 2636151 w 5856341"/>
              <a:gd name="connsiteY9" fmla="*/ 0 h 12191695"/>
              <a:gd name="connsiteX10" fmla="*/ 4637890 w 5856341"/>
              <a:gd name="connsiteY10" fmla="*/ 0 h 12191695"/>
              <a:gd name="connsiteX11" fmla="*/ 4654499 w 5856341"/>
              <a:gd name="connsiteY11" fmla="*/ 26661 h 12191695"/>
              <a:gd name="connsiteX12" fmla="*/ 5856341 w 5856341"/>
              <a:gd name="connsiteY12" fmla="*/ 6438338 h 12191695"/>
              <a:gd name="connsiteX13" fmla="*/ 4449211 w 5856341"/>
              <a:gd name="connsiteY13" fmla="*/ 11332719 h 12191695"/>
              <a:gd name="connsiteX14" fmla="*/ 4061349 w 5856341"/>
              <a:gd name="connsiteY14" fmla="*/ 12054097 h 12191695"/>
              <a:gd name="connsiteX15" fmla="*/ 3977450 w 5856341"/>
              <a:gd name="connsiteY15" fmla="*/ 12191695 h 12191695"/>
              <a:gd name="connsiteX16" fmla="*/ 2636151 w 5856341"/>
              <a:gd name="connsiteY16" fmla="*/ 12191695 h 12191695"/>
              <a:gd name="connsiteX17" fmla="*/ 1421034 w 5856341"/>
              <a:gd name="connsiteY17" fmla="*/ 12191695 h 12191695"/>
              <a:gd name="connsiteX18" fmla="*/ 1411868 w 5856341"/>
              <a:gd name="connsiteY18" fmla="*/ 12191695 h 12191695"/>
              <a:gd name="connsiteX19" fmla="*/ 1283685 w 5856341"/>
              <a:gd name="connsiteY19" fmla="*/ 12191695 h 12191695"/>
              <a:gd name="connsiteX20" fmla="*/ 755828 w 5856341"/>
              <a:gd name="connsiteY20" fmla="*/ 12191695 h 12191695"/>
              <a:gd name="connsiteX21" fmla="*/ 723207 w 5856341"/>
              <a:gd name="connsiteY21" fmla="*/ 12191695 h 12191695"/>
              <a:gd name="connsiteX22" fmla="*/ 505121 w 5856341"/>
              <a:gd name="connsiteY22" fmla="*/ 12191695 h 12191695"/>
              <a:gd name="connsiteX23" fmla="*/ 243849 w 5856341"/>
              <a:gd name="connsiteY23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56341" h="12191695">
                <a:moveTo>
                  <a:pt x="0" y="12191695"/>
                </a:moveTo>
                <a:lnTo>
                  <a:pt x="0" y="0"/>
                </a:lnTo>
                <a:lnTo>
                  <a:pt x="243849" y="0"/>
                </a:lnTo>
                <a:lnTo>
                  <a:pt x="505121" y="0"/>
                </a:lnTo>
                <a:lnTo>
                  <a:pt x="723207" y="0"/>
                </a:lnTo>
                <a:lnTo>
                  <a:pt x="755828" y="0"/>
                </a:lnTo>
                <a:lnTo>
                  <a:pt x="1411868" y="0"/>
                </a:lnTo>
                <a:lnTo>
                  <a:pt x="1421034" y="0"/>
                </a:lnTo>
                <a:lnTo>
                  <a:pt x="1515206" y="0"/>
                </a:lnTo>
                <a:lnTo>
                  <a:pt x="2636151" y="0"/>
                </a:lnTo>
                <a:lnTo>
                  <a:pt x="4637890" y="0"/>
                </a:lnTo>
                <a:lnTo>
                  <a:pt x="4654499" y="26661"/>
                </a:lnTo>
                <a:cubicBezTo>
                  <a:pt x="5425621" y="1341551"/>
                  <a:pt x="5856341" y="3721137"/>
                  <a:pt x="5856341" y="6438338"/>
                </a:cubicBezTo>
                <a:cubicBezTo>
                  <a:pt x="5856341" y="8833790"/>
                  <a:pt x="5159120" y="9960353"/>
                  <a:pt x="4449211" y="11332719"/>
                </a:cubicBezTo>
                <a:cubicBezTo>
                  <a:pt x="4319934" y="11582638"/>
                  <a:pt x="4191839" y="11827452"/>
                  <a:pt x="4061349" y="12054097"/>
                </a:cubicBezTo>
                <a:lnTo>
                  <a:pt x="3977450" y="12191695"/>
                </a:lnTo>
                <a:lnTo>
                  <a:pt x="2636151" y="12191695"/>
                </a:lnTo>
                <a:lnTo>
                  <a:pt x="1421034" y="12191695"/>
                </a:lnTo>
                <a:lnTo>
                  <a:pt x="1411868" y="12191695"/>
                </a:lnTo>
                <a:lnTo>
                  <a:pt x="1283685" y="12191695"/>
                </a:lnTo>
                <a:lnTo>
                  <a:pt x="755828" y="12191695"/>
                </a:lnTo>
                <a:lnTo>
                  <a:pt x="723207" y="12191695"/>
                </a:lnTo>
                <a:lnTo>
                  <a:pt x="505121" y="12191695"/>
                </a:lnTo>
                <a:lnTo>
                  <a:pt x="243849" y="12191695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4" name="Freeform: Shape 74">
            <a:extLst>
              <a:ext uri="{FF2B5EF4-FFF2-40B4-BE49-F238E27FC236}">
                <a16:creationId xmlns:a16="http://schemas.microsoft.com/office/drawing/2014/main" id="{DB1626B1-BAC7-4893-A5AC-620597685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6277" y="-874927"/>
            <a:ext cx="1899138" cy="12191695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64E9910-51FE-45BF-973D-9D2401FD3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3758" y="-1037574"/>
            <a:ext cx="1904176" cy="12191695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050" name="Picture 2" descr="Figures - Biology">
            <a:extLst>
              <a:ext uri="{FF2B5EF4-FFF2-40B4-BE49-F238E27FC236}">
                <a16:creationId xmlns:a16="http://schemas.microsoft.com/office/drawing/2014/main" id="{9D03B303-466B-43E0-9D08-E8A80CCC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7639" y="847637"/>
            <a:ext cx="7316721" cy="390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0F50B-39B2-45DB-B45D-E0250F61E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 err="1"/>
              <a:t>Rewriting</a:t>
            </a:r>
            <a:r>
              <a:rPr lang="cs-CZ" dirty="0"/>
              <a:t> </a:t>
            </a:r>
            <a:r>
              <a:rPr lang="cs-CZ" dirty="0" err="1"/>
              <a:t>captions</a:t>
            </a:r>
            <a:r>
              <a:rPr lang="cs-CZ" dirty="0"/>
              <a:t> –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phrases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74672-538C-4D2F-B487-AE431D5AE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525374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table compares the physical and chemical characteristics of the hydrothermal fluids.</a:t>
            </a:r>
            <a:endParaRPr lang="cs-CZ" sz="2400" kern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cs-CZ" sz="2400" kern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The chart depicts how many students in class speak both English and Spanish.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cs-CZ" sz="2400" kern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This table lists the names of people who have seen the Loch Ness monster.</a:t>
            </a:r>
            <a:endParaRPr lang="cs-CZ" sz="2400" kern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Loch Ness monster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witnesses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The picture illustrates the way in which electromagnetic waves can be categorized.</a:t>
            </a:r>
            <a:endParaRPr lang="cs-CZ" sz="2400" kern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categorization</a:t>
            </a: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electromagnetic</a:t>
            </a:r>
            <a:r>
              <a:rPr lang="cs-CZ" sz="2400" kern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kern="1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waves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 The pie chart shows how the percentage of the expenditure incurred is distributed.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11353"/>
            <a:ext cx="10357510" cy="1320233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lang="en-GB" dirty="0"/>
              <a:t>Match the types of </a:t>
            </a:r>
            <a:r>
              <a:rPr lang="cs-CZ" dirty="0" err="1"/>
              <a:t>graphs</a:t>
            </a:r>
            <a:r>
              <a:rPr lang="en-GB" dirty="0"/>
              <a:t> and their names</a:t>
            </a:r>
            <a:endParaRPr spc="-250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792605"/>
            <a:ext cx="10208895" cy="5196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cs-CZ" sz="2800" dirty="0"/>
              <a:t>1 – </a:t>
            </a:r>
            <a:r>
              <a:rPr lang="cs-CZ" sz="2800" dirty="0" err="1"/>
              <a:t>an</a:t>
            </a:r>
            <a:r>
              <a:rPr lang="cs-CZ" sz="2800" dirty="0"/>
              <a:t> area chart</a:t>
            </a:r>
          </a:p>
          <a:p>
            <a:r>
              <a:rPr lang="cs-CZ" sz="2800" dirty="0"/>
              <a:t>2 – a </a:t>
            </a:r>
            <a:r>
              <a:rPr lang="cs-CZ" sz="2800" dirty="0" err="1"/>
              <a:t>stock</a:t>
            </a:r>
            <a:r>
              <a:rPr lang="cs-CZ" sz="2800" dirty="0"/>
              <a:t> chart (box plot)</a:t>
            </a:r>
          </a:p>
          <a:p>
            <a:r>
              <a:rPr lang="cs-CZ" sz="2800" dirty="0"/>
              <a:t>3 – a radar chart</a:t>
            </a:r>
          </a:p>
          <a:p>
            <a:r>
              <a:rPr lang="cs-CZ" sz="2800" dirty="0"/>
              <a:t>4 – a </a:t>
            </a:r>
            <a:r>
              <a:rPr lang="cs-CZ" sz="2800" dirty="0" err="1"/>
              <a:t>column</a:t>
            </a:r>
            <a:r>
              <a:rPr lang="cs-CZ" sz="2800" dirty="0"/>
              <a:t> chart</a:t>
            </a:r>
          </a:p>
          <a:p>
            <a:r>
              <a:rPr lang="cs-CZ" sz="2800" dirty="0"/>
              <a:t>5 – a </a:t>
            </a:r>
            <a:r>
              <a:rPr lang="cs-CZ" sz="2800" dirty="0" err="1"/>
              <a:t>doughnut</a:t>
            </a:r>
            <a:r>
              <a:rPr lang="cs-CZ" sz="2800" dirty="0"/>
              <a:t> chart</a:t>
            </a:r>
          </a:p>
          <a:p>
            <a:r>
              <a:rPr lang="cs-CZ" sz="2800" dirty="0"/>
              <a:t>6 – a line chart</a:t>
            </a:r>
          </a:p>
          <a:p>
            <a:r>
              <a:rPr lang="cs-CZ" sz="2800" dirty="0"/>
              <a:t>7 – a </a:t>
            </a:r>
            <a:r>
              <a:rPr lang="cs-CZ" sz="2800" dirty="0" err="1"/>
              <a:t>pie</a:t>
            </a:r>
            <a:r>
              <a:rPr lang="cs-CZ" sz="2800" dirty="0"/>
              <a:t> chart</a:t>
            </a:r>
          </a:p>
          <a:p>
            <a:r>
              <a:rPr lang="cs-CZ" sz="2800" dirty="0"/>
              <a:t>8 – a </a:t>
            </a:r>
            <a:r>
              <a:rPr lang="cs-CZ" sz="2800" dirty="0" err="1"/>
              <a:t>bubble</a:t>
            </a:r>
            <a:r>
              <a:rPr lang="cs-CZ" sz="2800" dirty="0"/>
              <a:t> chart</a:t>
            </a:r>
          </a:p>
          <a:p>
            <a:r>
              <a:rPr lang="cs-CZ" sz="2800" dirty="0"/>
              <a:t>9 – </a:t>
            </a:r>
            <a:r>
              <a:rPr lang="cs-CZ" sz="2800" dirty="0" err="1"/>
              <a:t>an</a:t>
            </a:r>
            <a:r>
              <a:rPr lang="cs-CZ" sz="2800" dirty="0"/>
              <a:t> XY (</a:t>
            </a:r>
            <a:r>
              <a:rPr lang="cs-CZ" sz="2800" dirty="0" err="1"/>
              <a:t>scatter</a:t>
            </a:r>
            <a:r>
              <a:rPr lang="cs-CZ" sz="2800" dirty="0"/>
              <a:t> ) chart</a:t>
            </a:r>
          </a:p>
          <a:p>
            <a:r>
              <a:rPr lang="cs-CZ" sz="2800" dirty="0"/>
              <a:t>10 – a </a:t>
            </a:r>
            <a:r>
              <a:rPr lang="cs-CZ" sz="2800" dirty="0" err="1"/>
              <a:t>surface</a:t>
            </a:r>
            <a:r>
              <a:rPr lang="cs-CZ" sz="2800" dirty="0"/>
              <a:t> chart</a:t>
            </a:r>
          </a:p>
          <a:p>
            <a:r>
              <a:rPr lang="cs-CZ" sz="2800" dirty="0"/>
              <a:t>11 – a bar chart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cs-CZ" dirty="0" err="1"/>
              <a:t>transformations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/>
              <a:t>a) </a:t>
            </a:r>
            <a:r>
              <a:rPr lang="en-GB" sz="2000" dirty="0"/>
              <a:t>A surface chart is useful when you want to find optimum </a:t>
            </a:r>
            <a:r>
              <a:rPr lang="en-GB" sz="2000" dirty="0">
                <a:solidFill>
                  <a:srgbClr val="C00000"/>
                </a:solidFill>
              </a:rPr>
              <a:t>combinations</a:t>
            </a:r>
            <a:r>
              <a:rPr lang="en-GB" sz="2000" dirty="0"/>
              <a:t> between two sets of data. As in a topographic map, colours and patterns indicate areas that are in the same range of </a:t>
            </a:r>
            <a:r>
              <a:rPr lang="en-GB" sz="2000" dirty="0">
                <a:solidFill>
                  <a:srgbClr val="C00000"/>
                </a:solidFill>
              </a:rPr>
              <a:t>values</a:t>
            </a:r>
            <a:r>
              <a:rPr lang="en-GB" sz="2000" dirty="0"/>
              <a:t>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b) </a:t>
            </a:r>
            <a:r>
              <a:rPr lang="en-GB" sz="2000" dirty="0"/>
              <a:t>Pie charts show the size of items in one data series, proportional to the sum of the items. The data points in this type of chart are displayed as a </a:t>
            </a:r>
            <a:r>
              <a:rPr lang="en-GB" sz="2000" dirty="0">
                <a:solidFill>
                  <a:srgbClr val="C00000"/>
                </a:solidFill>
              </a:rPr>
              <a:t>percentage</a:t>
            </a:r>
            <a:r>
              <a:rPr lang="en-GB" sz="2000" dirty="0"/>
              <a:t> of the whole chart.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c) </a:t>
            </a:r>
            <a:r>
              <a:rPr lang="en-GB" sz="2000" dirty="0"/>
              <a:t>Area charts </a:t>
            </a:r>
            <a:r>
              <a:rPr lang="en-GB" sz="2000" dirty="0">
                <a:solidFill>
                  <a:srgbClr val="C00000"/>
                </a:solidFill>
              </a:rPr>
              <a:t>emphasize</a:t>
            </a:r>
            <a:r>
              <a:rPr lang="en-GB" sz="2000" dirty="0"/>
              <a:t> the magnitude of change over time, and can be used to draw attention to the total value across a trend.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d) </a:t>
            </a:r>
            <a:r>
              <a:rPr lang="en-GB" sz="2000" dirty="0"/>
              <a:t>Column charts are useful for showing data changes over a period of time or for illustrating  </a:t>
            </a:r>
            <a:r>
              <a:rPr lang="en-GB" sz="2000" dirty="0">
                <a:solidFill>
                  <a:srgbClr val="C00000"/>
                </a:solidFill>
              </a:rPr>
              <a:t>comparisons</a:t>
            </a:r>
            <a:r>
              <a:rPr lang="en-GB" sz="2000" dirty="0"/>
              <a:t> among items.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e) </a:t>
            </a:r>
            <a:r>
              <a:rPr lang="en-GB" sz="2000" dirty="0"/>
              <a:t>You could use a stock chart to indicate the </a:t>
            </a:r>
            <a:r>
              <a:rPr lang="en-GB" sz="2000" dirty="0">
                <a:solidFill>
                  <a:srgbClr val="C00000"/>
                </a:solidFill>
              </a:rPr>
              <a:t>fluctuation</a:t>
            </a:r>
            <a:r>
              <a:rPr lang="en-GB" sz="2000" dirty="0"/>
              <a:t> of daily or annual temperatures.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f) </a:t>
            </a:r>
            <a:r>
              <a:rPr lang="en-GB" sz="2000" dirty="0"/>
              <a:t>Like a pie chart, a doughnut chart shows the </a:t>
            </a:r>
            <a:r>
              <a:rPr lang="en-GB" sz="2000" dirty="0">
                <a:solidFill>
                  <a:srgbClr val="C00000"/>
                </a:solidFill>
              </a:rPr>
              <a:t>relationship</a:t>
            </a:r>
            <a:r>
              <a:rPr lang="en-GB" sz="2000" dirty="0"/>
              <a:t> of parts to a whole, but it can contain more than one data series.</a:t>
            </a:r>
            <a:endParaRPr lang="cs-CZ" sz="2000" dirty="0"/>
          </a:p>
          <a:p>
            <a:pPr marL="0" lvl="0" indent="0">
              <a:buNone/>
            </a:pPr>
            <a:r>
              <a:rPr lang="cs-CZ" sz="2000" dirty="0"/>
              <a:t>g) </a:t>
            </a:r>
            <a:r>
              <a:rPr lang="en-GB" sz="2000" dirty="0"/>
              <a:t>A bar chart is a </a:t>
            </a:r>
            <a:r>
              <a:rPr lang="en-GB" sz="2000" dirty="0">
                <a:solidFill>
                  <a:srgbClr val="C00000"/>
                </a:solidFill>
              </a:rPr>
              <a:t>graphical</a:t>
            </a:r>
            <a:r>
              <a:rPr lang="en-GB" sz="2000" dirty="0"/>
              <a:t> method of displaying several data series in the form of a two-dimensional chart of three or more quantitative  </a:t>
            </a:r>
            <a:r>
              <a:rPr lang="en-GB" sz="2000" dirty="0">
                <a:solidFill>
                  <a:srgbClr val="C00000"/>
                </a:solidFill>
              </a:rPr>
              <a:t>variables</a:t>
            </a:r>
            <a:r>
              <a:rPr lang="en-GB" sz="2000" dirty="0"/>
              <a:t> represented on axes starting from the same point. 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73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graph</a:t>
            </a:r>
            <a:endParaRPr lang="cs-CZ" dirty="0"/>
          </a:p>
        </p:txBody>
      </p:sp>
      <p:pic>
        <p:nvPicPr>
          <p:cNvPr id="4" name="Zástupný symbol pro obsah 3" descr="http://staff.tuhsd.k12.az.us/gfoster/standard/graphque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78" y="1905000"/>
            <a:ext cx="5643222" cy="33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3F0CF4D-96DB-4592-9607-B2E632F84CFC}"/>
              </a:ext>
            </a:extLst>
          </p:cNvPr>
          <p:cNvSpPr txBox="1"/>
          <p:nvPr/>
        </p:nvSpPr>
        <p:spPr>
          <a:xfrm>
            <a:off x="5714999" y="1905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Flat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tire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4A3B4A-1C5A-49B3-A5C9-FBFEDF42C09A}"/>
              </a:ext>
            </a:extLst>
          </p:cNvPr>
          <p:cNvSpPr txBox="1"/>
          <p:nvPr/>
        </p:nvSpPr>
        <p:spPr>
          <a:xfrm>
            <a:off x="5334000" y="342900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Books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33195F-F58B-4B4F-AEB0-0EC59EBE9AAC}"/>
              </a:ext>
            </a:extLst>
          </p:cNvPr>
          <p:cNvSpPr txBox="1"/>
          <p:nvPr/>
        </p:nvSpPr>
        <p:spPr>
          <a:xfrm>
            <a:off x="25146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Late</a:t>
            </a:r>
          </a:p>
        </p:txBody>
      </p:sp>
    </p:spTree>
    <p:extLst>
      <p:ext uri="{BB962C8B-B14F-4D97-AF65-F5344CB8AC3E}">
        <p14:creationId xmlns:p14="http://schemas.microsoft.com/office/powerpoint/2010/main" val="314857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- </a:t>
            </a:r>
            <a:r>
              <a:rPr lang="cs-CZ" dirty="0" err="1"/>
              <a:t>synonyms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to </a:t>
            </a:r>
            <a:r>
              <a:rPr lang="en-GB" sz="2400" dirty="0">
                <a:hlinkClick r:id="rId2" action="ppaction://hlinkfile"/>
              </a:rPr>
              <a:t>increase</a:t>
            </a:r>
            <a:r>
              <a:rPr lang="en-GB" sz="2400" dirty="0"/>
              <a:t>: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en-GB" sz="2400" dirty="0"/>
              <a:t>to </a:t>
            </a:r>
            <a:r>
              <a:rPr lang="en-GB" sz="2400" dirty="0">
                <a:hlinkClick r:id="rId3" action="ppaction://hlinkfile"/>
              </a:rPr>
              <a:t>decrease</a:t>
            </a:r>
            <a:r>
              <a:rPr lang="en-GB" sz="2400" dirty="0"/>
              <a:t>:</a:t>
            </a:r>
            <a:endParaRPr lang="cs-CZ" sz="2400" dirty="0"/>
          </a:p>
          <a:p>
            <a:endParaRPr lang="cs-CZ" sz="2400" dirty="0"/>
          </a:p>
          <a:p>
            <a:r>
              <a:rPr lang="en-GB" sz="2400" dirty="0"/>
              <a:t>to stay the </a:t>
            </a:r>
            <a:r>
              <a:rPr lang="en-GB" sz="2400" dirty="0">
                <a:hlinkClick r:id="rId4" action="ppaction://hlinkfile"/>
              </a:rPr>
              <a:t>same</a:t>
            </a:r>
            <a:r>
              <a:rPr lang="en-GB" sz="2400" dirty="0"/>
              <a:t>: </a:t>
            </a:r>
            <a:endParaRPr lang="cs-CZ" sz="2400" dirty="0"/>
          </a:p>
          <a:p>
            <a:endParaRPr lang="cs-CZ" sz="2400" dirty="0"/>
          </a:p>
          <a:p>
            <a:r>
              <a:rPr lang="en-GB" sz="2400" dirty="0"/>
              <a:t>an increase:</a:t>
            </a:r>
            <a:endParaRPr lang="cs-CZ" sz="2400" dirty="0"/>
          </a:p>
          <a:p>
            <a:endParaRPr lang="cs-CZ" sz="2400" dirty="0"/>
          </a:p>
          <a:p>
            <a:r>
              <a:rPr lang="en-GB" sz="2400" dirty="0"/>
              <a:t>a decrease: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463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- </a:t>
            </a:r>
            <a:r>
              <a:rPr lang="cs-CZ" dirty="0" err="1"/>
              <a:t>synonyms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to increase: 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to </a:t>
            </a:r>
            <a:r>
              <a:rPr lang="cs-CZ" sz="2400" b="1" dirty="0" err="1">
                <a:solidFill>
                  <a:srgbClr val="FF0000"/>
                </a:solidFill>
              </a:rPr>
              <a:t>grow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climb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rise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surge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soar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leap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rocket</a:t>
            </a:r>
            <a:r>
              <a:rPr lang="cs-CZ" sz="2400" b="1" dirty="0">
                <a:solidFill>
                  <a:srgbClr val="FF0000"/>
                </a:solidFill>
              </a:rPr>
              <a:t>, go up, </a:t>
            </a:r>
            <a:r>
              <a:rPr lang="cs-CZ" sz="2400" b="1" dirty="0" err="1">
                <a:solidFill>
                  <a:srgbClr val="FF0000"/>
                </a:solidFill>
              </a:rPr>
              <a:t>ascend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gain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to decrease: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to go </a:t>
            </a:r>
            <a:r>
              <a:rPr lang="cs-CZ" sz="2400" b="1" dirty="0" err="1">
                <a:solidFill>
                  <a:srgbClr val="FF0000"/>
                </a:solidFill>
              </a:rPr>
              <a:t>down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fall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decline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plummet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dip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b="1" dirty="0" err="1">
                <a:solidFill>
                  <a:srgbClr val="FF0000"/>
                </a:solidFill>
              </a:rPr>
              <a:t>plunge</a:t>
            </a:r>
            <a:r>
              <a:rPr lang="cs-CZ" sz="2400" b="1" dirty="0">
                <a:solidFill>
                  <a:srgbClr val="FF0000"/>
                </a:solidFill>
              </a:rPr>
              <a:t>, drop, </a:t>
            </a:r>
            <a:r>
              <a:rPr lang="cs-CZ" sz="2400" b="1" dirty="0" err="1">
                <a:solidFill>
                  <a:srgbClr val="FF0000"/>
                </a:solidFill>
              </a:rPr>
              <a:t>descend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to stay the same: </a:t>
            </a:r>
            <a:endParaRPr lang="cs-CZ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to level off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stay/ </a:t>
            </a:r>
            <a:r>
              <a:rPr lang="cs-CZ" sz="2400" b="1" dirty="0" err="1">
                <a:solidFill>
                  <a:srgbClr val="FF0000"/>
                </a:solidFill>
              </a:rPr>
              <a:t>remain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constant</a:t>
            </a:r>
            <a:r>
              <a:rPr lang="cs-CZ" sz="2400" b="1" dirty="0">
                <a:solidFill>
                  <a:srgbClr val="FF0000"/>
                </a:solidFill>
              </a:rPr>
              <a:t>/</a:t>
            </a:r>
            <a:r>
              <a:rPr lang="cs-CZ" sz="2400" b="1" dirty="0" err="1">
                <a:solidFill>
                  <a:srgbClr val="FF0000"/>
                </a:solidFill>
              </a:rPr>
              <a:t>flat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an increase:</a:t>
            </a:r>
            <a:endParaRPr lang="cs-CZ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growth, a climb, a rise, a surge, a leap, a gain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a decrease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FF0000"/>
                </a:solidFill>
              </a:rPr>
              <a:t>a fall, a decline, a plummet, a dip, a plunge, a drop</a:t>
            </a:r>
            <a:endParaRPr 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8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DFC3-2C10-4BDE-B924-2B985216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44" y="311353"/>
            <a:ext cx="10357510" cy="677108"/>
          </a:xfrm>
        </p:spPr>
        <p:txBody>
          <a:bodyPr/>
          <a:lstStyle/>
          <a:p>
            <a:r>
              <a:rPr lang="cs-CZ" dirty="0"/>
              <a:t>TED talk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346747-AEF6-479C-AC79-7DEAF585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129266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Watch the extract from a TED talk and comment on the way in which the presenter uses visuals.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4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167132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45" dirty="0"/>
              <a:t>Out</a:t>
            </a:r>
            <a:r>
              <a:rPr spc="-150" dirty="0"/>
              <a:t>l</a:t>
            </a:r>
            <a:r>
              <a:rPr spc="-140" dirty="0"/>
              <a:t>i</a:t>
            </a:r>
            <a:r>
              <a:rPr spc="-290" dirty="0"/>
              <a:t>n</a:t>
            </a:r>
            <a:r>
              <a:rPr spc="-229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6791325" cy="157094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Carlito"/>
                <a:cs typeface="Carlito"/>
              </a:rPr>
              <a:t>Presentation</a:t>
            </a:r>
            <a:r>
              <a:rPr sz="2800" b="1" spc="-40" dirty="0">
                <a:latin typeface="Carlito"/>
                <a:cs typeface="Carlito"/>
              </a:rPr>
              <a:t> </a:t>
            </a:r>
            <a:r>
              <a:rPr sz="2800" b="1" dirty="0">
                <a:latin typeface="Carlito"/>
                <a:cs typeface="Carlito"/>
              </a:rPr>
              <a:t>skills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rlito"/>
                <a:cs typeface="Carlito"/>
              </a:rPr>
              <a:t>Visuals </a:t>
            </a:r>
            <a:r>
              <a:rPr lang="cs-CZ" sz="2800" dirty="0">
                <a:latin typeface="Carlito"/>
                <a:cs typeface="Carlito"/>
              </a:rPr>
              <a:t>– </a:t>
            </a:r>
            <a:r>
              <a:rPr lang="cs-CZ" sz="2800" dirty="0" err="1">
                <a:latin typeface="Carlito"/>
                <a:cs typeface="Carlito"/>
              </a:rPr>
              <a:t>how</a:t>
            </a:r>
            <a:r>
              <a:rPr lang="cs-CZ" sz="2800" dirty="0">
                <a:latin typeface="Carlito"/>
                <a:cs typeface="Carlito"/>
              </a:rPr>
              <a:t>, </a:t>
            </a:r>
            <a:r>
              <a:rPr lang="cs-CZ" sz="2800" dirty="0" err="1">
                <a:latin typeface="Carlito"/>
                <a:cs typeface="Carlito"/>
              </a:rPr>
              <a:t>why</a:t>
            </a:r>
            <a:r>
              <a:rPr lang="cs-CZ" sz="2800" dirty="0">
                <a:latin typeface="Carlito"/>
                <a:cs typeface="Carlito"/>
              </a:rPr>
              <a:t>, </a:t>
            </a:r>
            <a:r>
              <a:rPr lang="cs-CZ" sz="2800" dirty="0" err="1">
                <a:latin typeface="Carlito"/>
                <a:cs typeface="Carlito"/>
              </a:rPr>
              <a:t>what</a:t>
            </a:r>
            <a:endParaRPr sz="2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241300" algn="l"/>
              </a:tabLst>
            </a:pP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088F5-558A-4B66-A4A7-2095F600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C17FD8-4F28-4CB2-A91A-31C77FB31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207851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are visuals used in scientific papers and presentations?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What visuals do people in your field commonly use to show data? Why?</a:t>
            </a:r>
            <a:endParaRPr lang="cs-C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4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155321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4" dirty="0"/>
              <a:t>Visuals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26528" y="1950466"/>
          <a:ext cx="10586084" cy="3913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7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3517">
                <a:tc>
                  <a:txBody>
                    <a:bodyPr/>
                    <a:lstStyle/>
                    <a:p>
                      <a:pPr marL="68580">
                        <a:lnSpc>
                          <a:spcPts val="279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What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can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be used </a:t>
                      </a:r>
                      <a:r>
                        <a:rPr sz="2400" b="1" spc="-5" dirty="0">
                          <a:latin typeface="Carlito"/>
                          <a:cs typeface="Carlito"/>
                        </a:rPr>
                        <a:t>as</a:t>
                      </a:r>
                      <a:r>
                        <a:rPr sz="2400" b="1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a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visual?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790"/>
                        </a:lnSpc>
                      </a:pPr>
                      <a:r>
                        <a:rPr sz="2400" b="1" spc="-15" dirty="0">
                          <a:latin typeface="Carlito"/>
                          <a:cs typeface="Carlito"/>
                        </a:rPr>
                        <a:t>Why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use</a:t>
                      </a:r>
                      <a:r>
                        <a:rPr sz="24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visuals?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79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How 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use</a:t>
                      </a:r>
                      <a:r>
                        <a:rPr sz="24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visuals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b="1" spc="-15" dirty="0">
                          <a:latin typeface="Carlito"/>
                          <a:cs typeface="Carlito"/>
                        </a:rPr>
                        <a:t>effectively?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71497" y="1503680"/>
            <a:ext cx="133413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u="heavy" spc="-4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WHAT?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39583" y="5132832"/>
            <a:ext cx="2087879" cy="1572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3976" y="4986340"/>
            <a:ext cx="1834896" cy="1521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2607" y="3730752"/>
            <a:ext cx="1292352" cy="1008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60264" y="1728216"/>
            <a:ext cx="1530095" cy="1325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11367" y="3447288"/>
            <a:ext cx="1898904" cy="1402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654" y="2929127"/>
            <a:ext cx="1078403" cy="17434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90102" y="4928995"/>
            <a:ext cx="1592004" cy="16561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50007" y="2862072"/>
            <a:ext cx="2438399" cy="18775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39583" y="1283208"/>
            <a:ext cx="2993135" cy="15331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58760"/>
            <a:ext cx="6461125" cy="245618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WHY?</a:t>
            </a:r>
            <a:r>
              <a:rPr sz="2800" b="1" dirty="0">
                <a:latin typeface="Carlito"/>
                <a:cs typeface="Carlito"/>
              </a:rPr>
              <a:t> – visuals</a:t>
            </a:r>
            <a:r>
              <a:rPr sz="2800" b="1" spc="-7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can:</a:t>
            </a:r>
            <a:endParaRPr sz="28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focus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attention </a:t>
            </a:r>
            <a:r>
              <a:rPr sz="2400" spc="-15" dirty="0">
                <a:latin typeface="Carlito"/>
                <a:cs typeface="Carlito"/>
              </a:rPr>
              <a:t>(reinforce </a:t>
            </a:r>
            <a:r>
              <a:rPr sz="2400" spc="-10" dirty="0">
                <a:latin typeface="Carlito"/>
                <a:cs typeface="Carlito"/>
              </a:rPr>
              <a:t>your </a:t>
            </a:r>
            <a:r>
              <a:rPr sz="2400" dirty="0">
                <a:latin typeface="Carlito"/>
                <a:cs typeface="Carlito"/>
              </a:rPr>
              <a:t>main</a:t>
            </a:r>
            <a:r>
              <a:rPr sz="2400" spc="-1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ideas)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help </a:t>
            </a:r>
            <a:r>
              <a:rPr sz="2400" spc="-10" dirty="0">
                <a:latin typeface="Carlito"/>
                <a:cs typeface="Carlito"/>
              </a:rPr>
              <a:t>to explain </a:t>
            </a:r>
            <a:r>
              <a:rPr sz="2400" spc="-15" dirty="0">
                <a:latin typeface="Carlito"/>
                <a:cs typeface="Carlito"/>
              </a:rPr>
              <a:t>(illustrate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points)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help the </a:t>
            </a:r>
            <a:r>
              <a:rPr sz="2400" spc="-10" dirty="0">
                <a:latin typeface="Carlito"/>
                <a:cs typeface="Carlito"/>
              </a:rPr>
              <a:t>presenter’s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memory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motivate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audience</a:t>
            </a:r>
            <a:endParaRPr sz="2400">
              <a:latin typeface="Carlito"/>
              <a:cs typeface="Carlito"/>
            </a:endParaRPr>
          </a:p>
          <a:p>
            <a:pPr marL="697865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5" dirty="0">
                <a:latin typeface="Carlito"/>
                <a:cs typeface="Carlito"/>
              </a:rPr>
              <a:t>involve </a:t>
            </a:r>
            <a:r>
              <a:rPr sz="2400" dirty="0">
                <a:latin typeface="Carlito"/>
                <a:cs typeface="Carlito"/>
              </a:rPr>
              <a:t>the audience,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…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51936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Presentations:</a:t>
            </a:r>
            <a:r>
              <a:rPr spc="-295" dirty="0"/>
              <a:t> </a:t>
            </a:r>
            <a:r>
              <a:rPr spc="-185" dirty="0"/>
              <a:t>VISUALS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92605"/>
            <a:ext cx="2575560" cy="34436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HOW?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rlito"/>
                <a:cs typeface="Carlito"/>
              </a:rPr>
              <a:t>visuals </a:t>
            </a:r>
            <a:r>
              <a:rPr sz="2800" spc="-5" dirty="0">
                <a:latin typeface="Carlito"/>
                <a:cs typeface="Carlito"/>
              </a:rPr>
              <a:t>should</a:t>
            </a:r>
            <a:r>
              <a:rPr sz="2800" spc="-7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be:</a:t>
            </a:r>
            <a:endParaRPr sz="28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34"/>
              </a:spcBef>
              <a:buFont typeface="Arial"/>
              <a:buChar char="•"/>
              <a:tabLst>
                <a:tab pos="698500" algn="l"/>
              </a:tabLst>
            </a:pPr>
            <a:r>
              <a:rPr sz="2400" dirty="0">
                <a:latin typeface="Carlito"/>
                <a:cs typeface="Carlito"/>
              </a:rPr>
              <a:t>visible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rlito"/>
                <a:cs typeface="Carlito"/>
              </a:rPr>
              <a:t>simple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Carlito"/>
                <a:cs typeface="Carlito"/>
              </a:rPr>
              <a:t>interesting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practical</a:t>
            </a:r>
            <a:endParaRPr sz="2400">
              <a:latin typeface="Carlito"/>
              <a:cs typeface="Carlito"/>
            </a:endParaRPr>
          </a:p>
          <a:p>
            <a:pPr marL="697865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10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point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93342" y="4260117"/>
            <a:ext cx="2443037" cy="1732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2055" y="2161310"/>
            <a:ext cx="2519008" cy="1874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23943" y="4221479"/>
            <a:ext cx="2214344" cy="23835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97368" y="2060448"/>
            <a:ext cx="2429255" cy="17536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A94DC-23D3-4261-AF15-11033300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41690F-FD81-4AE7-AB01-72E73D592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950" y="2011552"/>
            <a:ext cx="11144250" cy="55399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8F79A1B-3070-44B0-B3C4-753B4AC1E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62976"/>
              </p:ext>
            </p:extLst>
          </p:nvPr>
        </p:nvGraphicFramePr>
        <p:xfrm>
          <a:off x="1524000" y="2011552"/>
          <a:ext cx="8458200" cy="4180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4097260105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134196523"/>
                    </a:ext>
                  </a:extLst>
                </a:gridCol>
              </a:tblGrid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Tables, graphs, etc. are necessary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be consistent with them.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64948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Visual summaries allow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reduced in size in a paper.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78864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Deciding how to present data visually makes you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show trends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show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exact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numbers</a:t>
                      </a:r>
                      <a:r>
                        <a:rPr lang="cs-CZ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40453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Visuals need to be clear even when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the reader to check the data for themselves.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524941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Graphs should be used 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think carefully about what your results mean.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81309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Too much information in a visual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to avoid filling up the text with lists of numbers.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52904"/>
                  </a:ext>
                </a:extLst>
              </a:tr>
              <a:tr h="5399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Use standard symbols and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 will confuse the reader.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92676"/>
                  </a:ext>
                </a:extLst>
              </a:tr>
            </a:tbl>
          </a:graphicData>
        </a:graphic>
      </p:graphicFrame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4BCA23A3-89FD-4131-81F8-F811325CE709}"/>
              </a:ext>
            </a:extLst>
          </p:cNvPr>
          <p:cNvCxnSpPr>
            <a:cxnSpLocks/>
          </p:cNvCxnSpPr>
          <p:nvPr/>
        </p:nvCxnSpPr>
        <p:spPr>
          <a:xfrm>
            <a:off x="5029200" y="2209800"/>
            <a:ext cx="762000" cy="312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4C9A4A72-1A9F-41C9-9CE4-794186634042}"/>
              </a:ext>
            </a:extLst>
          </p:cNvPr>
          <p:cNvCxnSpPr>
            <a:cxnSpLocks/>
          </p:cNvCxnSpPr>
          <p:nvPr/>
        </p:nvCxnSpPr>
        <p:spPr>
          <a:xfrm>
            <a:off x="4114800" y="2763798"/>
            <a:ext cx="1676400" cy="1274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30280A18-4992-462D-98FC-5800C19D924D}"/>
              </a:ext>
            </a:extLst>
          </p:cNvPr>
          <p:cNvCxnSpPr/>
          <p:nvPr/>
        </p:nvCxnSpPr>
        <p:spPr>
          <a:xfrm>
            <a:off x="3962400" y="3484602"/>
            <a:ext cx="1828800" cy="1239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8C782EED-8D5B-4354-8CBB-BAAA9DFF62A5}"/>
              </a:ext>
            </a:extLst>
          </p:cNvPr>
          <p:cNvCxnSpPr>
            <a:cxnSpLocks/>
          </p:cNvCxnSpPr>
          <p:nvPr/>
        </p:nvCxnSpPr>
        <p:spPr>
          <a:xfrm flipV="1">
            <a:off x="4343400" y="3429000"/>
            <a:ext cx="14478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FEE73E89-9241-4C4A-B39F-81E00D2F231B}"/>
              </a:ext>
            </a:extLst>
          </p:cNvPr>
          <p:cNvCxnSpPr>
            <a:cxnSpLocks/>
          </p:cNvCxnSpPr>
          <p:nvPr/>
        </p:nvCxnSpPr>
        <p:spPr>
          <a:xfrm>
            <a:off x="5029200" y="5257800"/>
            <a:ext cx="7620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9CF2FA83-2EEB-4090-906C-46BC8346F597}"/>
              </a:ext>
            </a:extLst>
          </p:cNvPr>
          <p:cNvCxnSpPr>
            <a:cxnSpLocks/>
          </p:cNvCxnSpPr>
          <p:nvPr/>
        </p:nvCxnSpPr>
        <p:spPr>
          <a:xfrm flipV="1">
            <a:off x="5181600" y="2966540"/>
            <a:ext cx="609600" cy="9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12F9ACEC-244D-41A1-B793-5E7C59879F6B}"/>
              </a:ext>
            </a:extLst>
          </p:cNvPr>
          <p:cNvCxnSpPr/>
          <p:nvPr/>
        </p:nvCxnSpPr>
        <p:spPr>
          <a:xfrm flipV="1">
            <a:off x="4572000" y="2356940"/>
            <a:ext cx="1371600" cy="3510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83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13105"/>
            <a:ext cx="781113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20" dirty="0"/>
              <a:t>Introducing</a:t>
            </a:r>
            <a:r>
              <a:rPr spc="-455" dirty="0"/>
              <a:t> </a:t>
            </a:r>
            <a:r>
              <a:rPr spc="-215" dirty="0"/>
              <a:t>visuals</a:t>
            </a:r>
            <a:r>
              <a:rPr spc="-465" dirty="0"/>
              <a:t> </a:t>
            </a:r>
            <a:r>
              <a:rPr spc="570" dirty="0"/>
              <a:t>–</a:t>
            </a:r>
            <a:r>
              <a:rPr spc="-395" dirty="0"/>
              <a:t> </a:t>
            </a:r>
            <a:r>
              <a:rPr spc="-225" dirty="0"/>
              <a:t>useful</a:t>
            </a:r>
            <a:r>
              <a:rPr spc="-450" dirty="0"/>
              <a:t> </a:t>
            </a:r>
            <a:r>
              <a:rPr spc="-200" dirty="0"/>
              <a:t>phrases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OK. </a:t>
            </a:r>
            <a:r>
              <a:rPr spc="-20" dirty="0"/>
              <a:t>Let’s </a:t>
            </a:r>
            <a:r>
              <a:rPr spc="-25" dirty="0"/>
              <a:t>take </a:t>
            </a:r>
            <a:r>
              <a:rPr dirty="0"/>
              <a:t>a look </a:t>
            </a:r>
            <a:r>
              <a:rPr spc="-15" dirty="0"/>
              <a:t>at</a:t>
            </a:r>
            <a:r>
              <a:rPr spc="-45" dirty="0"/>
              <a:t> </a:t>
            </a:r>
            <a:r>
              <a:rPr spc="-5" dirty="0"/>
              <a:t>…..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The </a:t>
            </a:r>
            <a:r>
              <a:rPr spc="-15" dirty="0"/>
              <a:t>first </a:t>
            </a:r>
            <a:r>
              <a:rPr dirty="0"/>
              <a:t>/ </a:t>
            </a:r>
            <a:r>
              <a:rPr spc="-5" dirty="0"/>
              <a:t>second </a:t>
            </a:r>
            <a:r>
              <a:rPr dirty="0"/>
              <a:t>/ </a:t>
            </a:r>
            <a:r>
              <a:rPr spc="-15" dirty="0"/>
              <a:t>next </a:t>
            </a:r>
            <a:r>
              <a:rPr dirty="0"/>
              <a:t>/ final </a:t>
            </a:r>
            <a:r>
              <a:rPr spc="-5" dirty="0"/>
              <a:t>slide</a:t>
            </a:r>
            <a:r>
              <a:rPr spc="-105" dirty="0"/>
              <a:t> </a:t>
            </a:r>
            <a:r>
              <a:rPr dirty="0"/>
              <a:t>is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…..</a:t>
            </a:r>
          </a:p>
          <a:p>
            <a:pPr marL="12700" marR="5080">
              <a:lnSpc>
                <a:spcPct val="100000"/>
              </a:lnSpc>
            </a:pPr>
            <a:r>
              <a:rPr dirty="0"/>
              <a:t>This </a:t>
            </a:r>
            <a:r>
              <a:rPr spc="-10" dirty="0"/>
              <a:t>shows </a:t>
            </a:r>
            <a:r>
              <a:rPr dirty="0"/>
              <a:t>/ </a:t>
            </a:r>
            <a:r>
              <a:rPr spc="-10" dirty="0"/>
              <a:t>illustrates </a:t>
            </a:r>
            <a:r>
              <a:rPr dirty="0"/>
              <a:t>/ </a:t>
            </a:r>
            <a:r>
              <a:rPr spc="-10" dirty="0"/>
              <a:t>demonstrates</a:t>
            </a:r>
            <a:r>
              <a:rPr spc="-215" dirty="0"/>
              <a:t> </a:t>
            </a:r>
            <a:r>
              <a:rPr dirty="0"/>
              <a:t>/  </a:t>
            </a:r>
            <a:r>
              <a:rPr spc="-25" dirty="0"/>
              <a:t>refers </a:t>
            </a:r>
            <a:r>
              <a:rPr spc="-10" dirty="0"/>
              <a:t>to</a:t>
            </a:r>
            <a:r>
              <a:rPr spc="-15" dirty="0"/>
              <a:t> </a:t>
            </a:r>
            <a:r>
              <a:rPr spc="-5" dirty="0"/>
              <a:t>…..</a:t>
            </a:r>
          </a:p>
          <a:p>
            <a:pPr marL="12700" marR="425450">
              <a:lnSpc>
                <a:spcPct val="100000"/>
              </a:lnSpc>
              <a:spcBef>
                <a:spcPts val="5"/>
              </a:spcBef>
            </a:pPr>
            <a:r>
              <a:rPr dirty="0"/>
              <a:t>This is I </a:t>
            </a:r>
            <a:r>
              <a:rPr spc="-10" dirty="0"/>
              <a:t>graph </a:t>
            </a:r>
            <a:r>
              <a:rPr dirty="0"/>
              <a:t>/ an </a:t>
            </a:r>
            <a:r>
              <a:rPr spc="-15" dirty="0"/>
              <a:t>organigram</a:t>
            </a:r>
            <a:r>
              <a:rPr spc="-160" dirty="0"/>
              <a:t> </a:t>
            </a:r>
            <a:r>
              <a:rPr spc="-5" dirty="0"/>
              <a:t>which  </a:t>
            </a:r>
            <a:r>
              <a:rPr spc="-10" dirty="0"/>
              <a:t>shows</a:t>
            </a:r>
            <a:r>
              <a:rPr spc="-25" dirty="0"/>
              <a:t> </a:t>
            </a:r>
            <a:r>
              <a:rPr spc="-5" dirty="0"/>
              <a:t>…..</a:t>
            </a:r>
          </a:p>
          <a:p>
            <a:pPr marL="12700">
              <a:lnSpc>
                <a:spcPct val="100000"/>
              </a:lnSpc>
            </a:pPr>
            <a:r>
              <a:rPr dirty="0"/>
              <a:t>As </a:t>
            </a:r>
            <a:r>
              <a:rPr spc="-15" dirty="0"/>
              <a:t>you can </a:t>
            </a:r>
            <a:r>
              <a:rPr spc="-5" dirty="0"/>
              <a:t>see, </a:t>
            </a:r>
            <a:r>
              <a:rPr dirty="0"/>
              <a:t>this is</a:t>
            </a:r>
            <a:r>
              <a:rPr spc="-60" dirty="0"/>
              <a:t> </a:t>
            </a:r>
            <a:r>
              <a:rPr dirty="0"/>
              <a:t>…</a:t>
            </a:r>
          </a:p>
          <a:p>
            <a:pPr marL="12700" marR="570865">
              <a:lnSpc>
                <a:spcPct val="100000"/>
              </a:lnSpc>
              <a:spcBef>
                <a:spcPts val="5"/>
              </a:spcBef>
            </a:pPr>
            <a:r>
              <a:rPr dirty="0"/>
              <a:t>As </a:t>
            </a:r>
            <a:r>
              <a:rPr spc="-15" dirty="0"/>
              <a:t>you can </a:t>
            </a:r>
            <a:r>
              <a:rPr spc="-5" dirty="0"/>
              <a:t>see </a:t>
            </a:r>
            <a:r>
              <a:rPr spc="-15" dirty="0"/>
              <a:t>from </a:t>
            </a:r>
            <a:r>
              <a:rPr dirty="0"/>
              <a:t>these </a:t>
            </a:r>
            <a:r>
              <a:rPr spc="-5" dirty="0"/>
              <a:t>figures...  </a:t>
            </a:r>
            <a:r>
              <a:rPr spc="-10" dirty="0"/>
              <a:t>Here </a:t>
            </a:r>
            <a:r>
              <a:rPr spc="-20" dirty="0"/>
              <a:t>we </a:t>
            </a:r>
            <a:r>
              <a:rPr spc="-15" dirty="0"/>
              <a:t>can </a:t>
            </a:r>
            <a:r>
              <a:rPr spc="-5" dirty="0"/>
              <a:t>see</a:t>
            </a:r>
            <a:r>
              <a:rPr spc="35" dirty="0"/>
              <a:t> </a:t>
            </a:r>
            <a:r>
              <a:rPr spc="-5" dirty="0"/>
              <a:t>…..</a:t>
            </a:r>
          </a:p>
          <a:p>
            <a:pPr marL="12700" marR="862330" algn="just">
              <a:lnSpc>
                <a:spcPct val="100000"/>
              </a:lnSpc>
            </a:pPr>
            <a:r>
              <a:rPr spc="-5" dirty="0"/>
              <a:t>I'd </a:t>
            </a:r>
            <a:r>
              <a:rPr spc="-25" dirty="0"/>
              <a:t>like </a:t>
            </a:r>
            <a:r>
              <a:rPr spc="-15" dirty="0"/>
              <a:t>you </a:t>
            </a:r>
            <a:r>
              <a:rPr spc="-10" dirty="0"/>
              <a:t>to </a:t>
            </a:r>
            <a:r>
              <a:rPr dirty="0"/>
              <a:t>look </a:t>
            </a:r>
            <a:r>
              <a:rPr spc="-15" dirty="0"/>
              <a:t>at </a:t>
            </a:r>
            <a:r>
              <a:rPr dirty="0"/>
              <a:t>this </a:t>
            </a:r>
            <a:r>
              <a:rPr spc="-10" dirty="0"/>
              <a:t>graph...  Let </a:t>
            </a:r>
            <a:r>
              <a:rPr dirty="0"/>
              <a:t>me </a:t>
            </a:r>
            <a:r>
              <a:rPr spc="-5" dirty="0"/>
              <a:t>show </a:t>
            </a:r>
            <a:r>
              <a:rPr spc="-15" dirty="0"/>
              <a:t>you </a:t>
            </a:r>
            <a:r>
              <a:rPr dirty="0"/>
              <a:t>this pie </a:t>
            </a:r>
            <a:r>
              <a:rPr spc="-5" dirty="0"/>
              <a:t>chart...  Let's </a:t>
            </a:r>
            <a:r>
              <a:rPr spc="-20" dirty="0"/>
              <a:t>have </a:t>
            </a:r>
            <a:r>
              <a:rPr dirty="0"/>
              <a:t>a look </a:t>
            </a:r>
            <a:r>
              <a:rPr spc="-15" dirty="0"/>
              <a:t>at </a:t>
            </a:r>
            <a:r>
              <a:rPr dirty="0"/>
              <a:t>this</a:t>
            </a:r>
            <a:r>
              <a:rPr spc="-114" dirty="0"/>
              <a:t> </a:t>
            </a:r>
            <a:r>
              <a:rPr dirty="0"/>
              <a:t>model...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61609" y="1576273"/>
            <a:ext cx="5979795" cy="405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Let's </a:t>
            </a:r>
            <a:r>
              <a:rPr sz="2400" dirty="0">
                <a:latin typeface="Carlito"/>
                <a:cs typeface="Carlito"/>
              </a:rPr>
              <a:t>turn </a:t>
            </a:r>
            <a:r>
              <a:rPr sz="2400" spc="-10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this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map...</a:t>
            </a:r>
            <a:endParaRPr sz="2400">
              <a:latin typeface="Carlito"/>
              <a:cs typeface="Carlito"/>
            </a:endParaRPr>
          </a:p>
          <a:p>
            <a:pPr marL="12700" marR="1134110">
              <a:lnSpc>
                <a:spcPct val="100000"/>
              </a:lnSpc>
              <a:spcBef>
                <a:spcPts val="5"/>
              </a:spcBef>
            </a:pPr>
            <a:r>
              <a:rPr sz="2400" spc="-10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illustrate </a:t>
            </a:r>
            <a:r>
              <a:rPr sz="2400" spc="-25" dirty="0">
                <a:latin typeface="Carlito"/>
                <a:cs typeface="Carlito"/>
              </a:rPr>
              <a:t>my </a:t>
            </a:r>
            <a:r>
              <a:rPr sz="2400" dirty="0">
                <a:latin typeface="Carlito"/>
                <a:cs typeface="Carlito"/>
              </a:rPr>
              <a:t>point </a:t>
            </a:r>
            <a:r>
              <a:rPr sz="2400" spc="-20" dirty="0">
                <a:latin typeface="Carlito"/>
                <a:cs typeface="Carlito"/>
              </a:rPr>
              <a:t>let’s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spc="-5" dirty="0">
                <a:latin typeface="Carlito"/>
                <a:cs typeface="Carlito"/>
              </a:rPr>
              <a:t>some  diagrams...</a:t>
            </a:r>
            <a:endParaRPr sz="2400">
              <a:latin typeface="Carlito"/>
              <a:cs typeface="Carlito"/>
            </a:endParaRPr>
          </a:p>
          <a:p>
            <a:pPr marL="12700" marR="513715">
              <a:lnSpc>
                <a:spcPct val="100000"/>
              </a:lnSpc>
            </a:pPr>
            <a:r>
              <a:rPr sz="2400" dirty="0">
                <a:latin typeface="Carlito"/>
                <a:cs typeface="Carlito"/>
              </a:rPr>
              <a:t>If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these </a:t>
            </a:r>
            <a:r>
              <a:rPr sz="2400" spc="-5" dirty="0">
                <a:latin typeface="Carlito"/>
                <a:cs typeface="Carlito"/>
              </a:rPr>
              <a:t>photographs you'll</a:t>
            </a:r>
            <a:r>
              <a:rPr sz="2400" spc="-2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see...  </a:t>
            </a:r>
            <a:r>
              <a:rPr sz="2400" dirty="0">
                <a:latin typeface="Carlito"/>
                <a:cs typeface="Carlito"/>
              </a:rPr>
              <a:t>If </a:t>
            </a:r>
            <a:r>
              <a:rPr sz="2400" spc="-15" dirty="0">
                <a:latin typeface="Carlito"/>
                <a:cs typeface="Carlito"/>
              </a:rPr>
              <a:t>you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this bar chart </a:t>
            </a:r>
            <a:r>
              <a:rPr sz="2400" spc="-5" dirty="0">
                <a:latin typeface="Carlito"/>
                <a:cs typeface="Carlito"/>
              </a:rPr>
              <a:t>you'll</a:t>
            </a:r>
            <a:r>
              <a:rPr sz="2400" spc="-1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notice...</a:t>
            </a:r>
            <a:endParaRPr sz="24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rlito"/>
                <a:cs typeface="Carlito"/>
              </a:rPr>
              <a:t>If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this </a:t>
            </a:r>
            <a:r>
              <a:rPr sz="2400" spc="-10" dirty="0">
                <a:latin typeface="Carlito"/>
                <a:cs typeface="Carlito"/>
              </a:rPr>
              <a:t>histogram </a:t>
            </a:r>
            <a:r>
              <a:rPr sz="2400" spc="-5" dirty="0">
                <a:latin typeface="Carlito"/>
                <a:cs typeface="Carlito"/>
              </a:rPr>
              <a:t>you'll appreciate...  </a:t>
            </a:r>
            <a:r>
              <a:rPr sz="2400" dirty="0">
                <a:latin typeface="Carlito"/>
                <a:cs typeface="Carlito"/>
              </a:rPr>
              <a:t>If </a:t>
            </a:r>
            <a:r>
              <a:rPr sz="2400" spc="-15" dirty="0">
                <a:latin typeface="Carlito"/>
                <a:cs typeface="Carlito"/>
              </a:rPr>
              <a:t>you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this flow chart </a:t>
            </a:r>
            <a:r>
              <a:rPr sz="2400" spc="-5" dirty="0">
                <a:latin typeface="Carlito"/>
                <a:cs typeface="Carlito"/>
              </a:rPr>
              <a:t>you'll understand</a:t>
            </a:r>
            <a:r>
              <a:rPr sz="2400" spc="-2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...  </a:t>
            </a:r>
            <a:r>
              <a:rPr sz="2400" dirty="0">
                <a:latin typeface="Carlito"/>
                <a:cs typeface="Carlito"/>
              </a:rPr>
              <a:t>If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dirty="0">
                <a:latin typeface="Carlito"/>
                <a:cs typeface="Carlito"/>
              </a:rPr>
              <a:t>look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this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matrix...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60" dirty="0">
                <a:latin typeface="Carlito"/>
                <a:cs typeface="Carlito"/>
              </a:rPr>
              <a:t>I’d </a:t>
            </a:r>
            <a:r>
              <a:rPr sz="2400" spc="-25" dirty="0">
                <a:latin typeface="Carlito"/>
                <a:cs typeface="Carlito"/>
              </a:rPr>
              <a:t>like </a:t>
            </a:r>
            <a:r>
              <a:rPr sz="2400" spc="-10" dirty="0">
                <a:latin typeface="Carlito"/>
                <a:cs typeface="Carlito"/>
              </a:rPr>
              <a:t>to </a:t>
            </a:r>
            <a:r>
              <a:rPr sz="2400" spc="-15" dirty="0">
                <a:latin typeface="Carlito"/>
                <a:cs typeface="Carlito"/>
              </a:rPr>
              <a:t>draw </a:t>
            </a:r>
            <a:r>
              <a:rPr sz="2400" spc="-10" dirty="0">
                <a:latin typeface="Carlito"/>
                <a:cs typeface="Carlito"/>
              </a:rPr>
              <a:t>your attention to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…..</a:t>
            </a:r>
            <a:endParaRPr sz="2400">
              <a:latin typeface="Carlito"/>
              <a:cs typeface="Carlito"/>
            </a:endParaRPr>
          </a:p>
          <a:p>
            <a:pPr marL="12700" marR="11176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rlito"/>
                <a:cs typeface="Carlito"/>
              </a:rPr>
              <a:t>One of </a:t>
            </a:r>
            <a:r>
              <a:rPr sz="2400" spc="5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most </a:t>
            </a:r>
            <a:r>
              <a:rPr sz="2400" dirty="0">
                <a:latin typeface="Carlito"/>
                <a:cs typeface="Carlito"/>
              </a:rPr>
              <a:t>important aspects of this is</a:t>
            </a:r>
            <a:r>
              <a:rPr sz="2400" spc="-2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…..  </a:t>
            </a:r>
            <a:r>
              <a:rPr sz="2400" spc="-35" dirty="0">
                <a:latin typeface="Carlito"/>
                <a:cs typeface="Carlito"/>
              </a:rPr>
              <a:t>At </a:t>
            </a:r>
            <a:r>
              <a:rPr sz="2400" spc="-15" dirty="0">
                <a:latin typeface="Carlito"/>
                <a:cs typeface="Carlito"/>
              </a:rPr>
              <a:t>first </a:t>
            </a:r>
            <a:r>
              <a:rPr sz="2400" dirty="0">
                <a:latin typeface="Carlito"/>
                <a:cs typeface="Carlito"/>
              </a:rPr>
              <a:t>glance it </a:t>
            </a:r>
            <a:r>
              <a:rPr sz="2400" spc="-5" dirty="0">
                <a:latin typeface="Carlito"/>
                <a:cs typeface="Carlito"/>
              </a:rPr>
              <a:t>seems ….. </a:t>
            </a:r>
            <a:r>
              <a:rPr sz="2400" spc="5" dirty="0">
                <a:latin typeface="Carlito"/>
                <a:cs typeface="Carlito"/>
              </a:rPr>
              <a:t>but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…..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1001</Words>
  <Application>Microsoft Office PowerPoint</Application>
  <PresentationFormat>Širokoúhlá obrazovka</PresentationFormat>
  <Paragraphs>125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Meiryo</vt:lpstr>
      <vt:lpstr>Arial</vt:lpstr>
      <vt:lpstr>Calibri</vt:lpstr>
      <vt:lpstr>Carlito</vt:lpstr>
      <vt:lpstr>Times New Roman</vt:lpstr>
      <vt:lpstr>Trebuchet MS</vt:lpstr>
      <vt:lpstr>Office Theme</vt:lpstr>
      <vt:lpstr>English for Physicists IV</vt:lpstr>
      <vt:lpstr>Outline</vt:lpstr>
      <vt:lpstr>Prezentace aplikace PowerPoint</vt:lpstr>
      <vt:lpstr>Visuals</vt:lpstr>
      <vt:lpstr>Presentations: VISUALS</vt:lpstr>
      <vt:lpstr>Presentations: VISUALS</vt:lpstr>
      <vt:lpstr>Presentations: VISUALS</vt:lpstr>
      <vt:lpstr>Prezentace aplikace PowerPoint</vt:lpstr>
      <vt:lpstr>Introducing visuals – useful phrases</vt:lpstr>
      <vt:lpstr>Effective use of captions</vt:lpstr>
      <vt:lpstr>Prezentace aplikace PowerPoint</vt:lpstr>
      <vt:lpstr>Rewriting captions – noun phrases</vt:lpstr>
      <vt:lpstr>Match the types of graphs and their names</vt:lpstr>
      <vt:lpstr>Sentence transformations</vt:lpstr>
      <vt:lpstr>Identify the graph</vt:lpstr>
      <vt:lpstr>Language focus - synonyms</vt:lpstr>
      <vt:lpstr>Language focus - synonyms</vt:lpstr>
      <vt:lpstr>TED talk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IV</dc:title>
  <dc:creator>Štěpánka Bilová</dc:creator>
  <cp:lastModifiedBy>Eva Čoupková</cp:lastModifiedBy>
  <cp:revision>13</cp:revision>
  <dcterms:created xsi:type="dcterms:W3CDTF">2020-03-25T12:00:29Z</dcterms:created>
  <dcterms:modified xsi:type="dcterms:W3CDTF">2021-04-09T06:27:20Z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2020-03-25T00:00:00Z</vt:filetime>
  </property>
</Properties>
</file>