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399" r:id="rId4"/>
    <p:sldId id="259" r:id="rId5"/>
    <p:sldId id="260" r:id="rId6"/>
    <p:sldId id="261" r:id="rId7"/>
    <p:sldId id="262" r:id="rId8"/>
    <p:sldId id="400" r:id="rId9"/>
    <p:sldId id="265" r:id="rId10"/>
    <p:sldId id="264" r:id="rId11"/>
    <p:sldId id="403" r:id="rId12"/>
    <p:sldId id="402" r:id="rId13"/>
    <p:sldId id="266" r:id="rId14"/>
    <p:sldId id="397" r:id="rId15"/>
    <p:sldId id="398" r:id="rId16"/>
    <p:sldId id="386" r:id="rId17"/>
    <p:sldId id="387" r:id="rId18"/>
    <p:sldId id="404" r:id="rId19"/>
  </p:sldIdLst>
  <p:sldSz cx="12192000" cy="6858000"/>
  <p:notesSz cx="12192000" cy="6858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96" y="52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80338" y="2489657"/>
            <a:ext cx="9831323" cy="9404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8739" y="1388186"/>
            <a:ext cx="4964430" cy="47828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52464" y="1728597"/>
            <a:ext cx="3274059" cy="42868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863693" y="1172548"/>
            <a:ext cx="8748170" cy="502262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7244" y="311353"/>
            <a:ext cx="10357510" cy="12992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5950" y="2011552"/>
            <a:ext cx="11144250" cy="44018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ow%20to%20Describe%20Graphs%20VERBS.avi" TargetMode="External"/><Relationship Id="rId2" Type="http://schemas.openxmlformats.org/officeDocument/2006/relationships/hyperlink" Target="Verbs%20to%20Describe%20Graphs%20&amp;%20Charts.mp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ow%20to%20describe%20trends%20in%20a%20line%20chart%20-%20LEVEL%20OFF%20.mp4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10" Type="http://schemas.openxmlformats.org/officeDocument/2006/relationships/image" Target="../media/image10.png"/><Relationship Id="rId4" Type="http://schemas.openxmlformats.org/officeDocument/2006/relationships/image" Target="../media/image4.jpg"/><Relationship Id="rId9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37235">
              <a:lnSpc>
                <a:spcPct val="100000"/>
              </a:lnSpc>
              <a:spcBef>
                <a:spcPts val="100"/>
              </a:spcBef>
            </a:pPr>
            <a:r>
              <a:rPr spc="-254" dirty="0"/>
              <a:t>English </a:t>
            </a:r>
            <a:r>
              <a:rPr spc="-310" dirty="0"/>
              <a:t>for </a:t>
            </a:r>
            <a:r>
              <a:rPr lang="cs-CZ" spc="-310"/>
              <a:t>Physicists</a:t>
            </a:r>
            <a:r>
              <a:rPr spc="-850"/>
              <a:t> </a:t>
            </a:r>
            <a:r>
              <a:rPr spc="-210" dirty="0"/>
              <a:t>IV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22163" y="4036009"/>
            <a:ext cx="95123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5" dirty="0">
                <a:latin typeface="Carlito"/>
                <a:cs typeface="Carlito"/>
              </a:rPr>
              <a:t>Week</a:t>
            </a:r>
            <a:r>
              <a:rPr sz="2400" spc="-75" dirty="0">
                <a:latin typeface="Carlito"/>
                <a:cs typeface="Carlito"/>
              </a:rPr>
              <a:t> </a:t>
            </a:r>
            <a:r>
              <a:rPr lang="cs-CZ" sz="2400" spc="-75" dirty="0">
                <a:latin typeface="Carlito"/>
                <a:cs typeface="Carlito"/>
              </a:rPr>
              <a:t>6</a:t>
            </a:r>
            <a:endParaRPr sz="24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244" y="613105"/>
            <a:ext cx="9293556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cs-CZ" spc="-215" dirty="0" err="1"/>
              <a:t>Effective</a:t>
            </a:r>
            <a:r>
              <a:rPr lang="cs-CZ" spc="-215" dirty="0"/>
              <a:t> use </a:t>
            </a:r>
            <a:r>
              <a:rPr lang="cs-CZ" spc="-215" dirty="0" err="1"/>
              <a:t>of</a:t>
            </a:r>
            <a:r>
              <a:rPr lang="cs-CZ" spc="-215" dirty="0"/>
              <a:t> </a:t>
            </a:r>
            <a:r>
              <a:rPr lang="cs-CZ" spc="-215" dirty="0" err="1"/>
              <a:t>captions</a:t>
            </a:r>
            <a:endParaRPr spc="-215" dirty="0"/>
          </a:p>
        </p:txBody>
      </p:sp>
      <p:sp>
        <p:nvSpPr>
          <p:cNvPr id="3" name="object 3"/>
          <p:cNvSpPr txBox="1"/>
          <p:nvPr/>
        </p:nvSpPr>
        <p:spPr>
          <a:xfrm>
            <a:off x="917244" y="2403805"/>
            <a:ext cx="10092055" cy="294003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800" kern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cs-CZ" sz="1800" kern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kern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Should the caption appear above or below the visual it describes? </a:t>
            </a:r>
            <a:r>
              <a:rPr lang="cs-CZ" sz="2800" kern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800" kern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GB" sz="2800" kern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Why?</a:t>
            </a:r>
            <a:endParaRPr lang="cs-CZ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800" kern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 What kind of information should the caption include?</a:t>
            </a:r>
            <a:endParaRPr lang="cs-CZ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800" kern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What difficulties might there be when writing a caption in English?</a:t>
            </a:r>
            <a:endParaRPr lang="cs-CZ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2" name="Rectangle 70">
            <a:extLst>
              <a:ext uri="{FF2B5EF4-FFF2-40B4-BE49-F238E27FC236}">
                <a16:creationId xmlns:a16="http://schemas.microsoft.com/office/drawing/2014/main" id="{8950AD4C-6AF3-49F8-94E1-DBCAFB394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Meiryo"/>
            </a:endParaRPr>
          </a:p>
        </p:txBody>
      </p:sp>
      <p:sp>
        <p:nvSpPr>
          <p:cNvPr id="2053" name="Freeform: Shape 72">
            <a:extLst>
              <a:ext uri="{FF2B5EF4-FFF2-40B4-BE49-F238E27FC236}">
                <a16:creationId xmlns:a16="http://schemas.microsoft.com/office/drawing/2014/main" id="{0ACBD85E-A404-45CB-B532-1039E479D4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167675" y="-3167677"/>
            <a:ext cx="5856341" cy="12191695"/>
          </a:xfrm>
          <a:custGeom>
            <a:avLst/>
            <a:gdLst>
              <a:gd name="connsiteX0" fmla="*/ 0 w 5856341"/>
              <a:gd name="connsiteY0" fmla="*/ 12191695 h 12191695"/>
              <a:gd name="connsiteX1" fmla="*/ 0 w 5856341"/>
              <a:gd name="connsiteY1" fmla="*/ 0 h 12191695"/>
              <a:gd name="connsiteX2" fmla="*/ 243849 w 5856341"/>
              <a:gd name="connsiteY2" fmla="*/ 0 h 12191695"/>
              <a:gd name="connsiteX3" fmla="*/ 505121 w 5856341"/>
              <a:gd name="connsiteY3" fmla="*/ 0 h 12191695"/>
              <a:gd name="connsiteX4" fmla="*/ 723207 w 5856341"/>
              <a:gd name="connsiteY4" fmla="*/ 0 h 12191695"/>
              <a:gd name="connsiteX5" fmla="*/ 755828 w 5856341"/>
              <a:gd name="connsiteY5" fmla="*/ 0 h 12191695"/>
              <a:gd name="connsiteX6" fmla="*/ 1411868 w 5856341"/>
              <a:gd name="connsiteY6" fmla="*/ 0 h 12191695"/>
              <a:gd name="connsiteX7" fmla="*/ 1421034 w 5856341"/>
              <a:gd name="connsiteY7" fmla="*/ 0 h 12191695"/>
              <a:gd name="connsiteX8" fmla="*/ 1515206 w 5856341"/>
              <a:gd name="connsiteY8" fmla="*/ 0 h 12191695"/>
              <a:gd name="connsiteX9" fmla="*/ 2636151 w 5856341"/>
              <a:gd name="connsiteY9" fmla="*/ 0 h 12191695"/>
              <a:gd name="connsiteX10" fmla="*/ 4637890 w 5856341"/>
              <a:gd name="connsiteY10" fmla="*/ 0 h 12191695"/>
              <a:gd name="connsiteX11" fmla="*/ 4654499 w 5856341"/>
              <a:gd name="connsiteY11" fmla="*/ 26661 h 12191695"/>
              <a:gd name="connsiteX12" fmla="*/ 5856341 w 5856341"/>
              <a:gd name="connsiteY12" fmla="*/ 6438338 h 12191695"/>
              <a:gd name="connsiteX13" fmla="*/ 4449211 w 5856341"/>
              <a:gd name="connsiteY13" fmla="*/ 11332719 h 12191695"/>
              <a:gd name="connsiteX14" fmla="*/ 4061349 w 5856341"/>
              <a:gd name="connsiteY14" fmla="*/ 12054097 h 12191695"/>
              <a:gd name="connsiteX15" fmla="*/ 3977450 w 5856341"/>
              <a:gd name="connsiteY15" fmla="*/ 12191695 h 12191695"/>
              <a:gd name="connsiteX16" fmla="*/ 2636151 w 5856341"/>
              <a:gd name="connsiteY16" fmla="*/ 12191695 h 12191695"/>
              <a:gd name="connsiteX17" fmla="*/ 1421034 w 5856341"/>
              <a:gd name="connsiteY17" fmla="*/ 12191695 h 12191695"/>
              <a:gd name="connsiteX18" fmla="*/ 1411868 w 5856341"/>
              <a:gd name="connsiteY18" fmla="*/ 12191695 h 12191695"/>
              <a:gd name="connsiteX19" fmla="*/ 1283685 w 5856341"/>
              <a:gd name="connsiteY19" fmla="*/ 12191695 h 12191695"/>
              <a:gd name="connsiteX20" fmla="*/ 755828 w 5856341"/>
              <a:gd name="connsiteY20" fmla="*/ 12191695 h 12191695"/>
              <a:gd name="connsiteX21" fmla="*/ 723207 w 5856341"/>
              <a:gd name="connsiteY21" fmla="*/ 12191695 h 12191695"/>
              <a:gd name="connsiteX22" fmla="*/ 505121 w 5856341"/>
              <a:gd name="connsiteY22" fmla="*/ 12191695 h 12191695"/>
              <a:gd name="connsiteX23" fmla="*/ 243849 w 5856341"/>
              <a:gd name="connsiteY23" fmla="*/ 12191695 h 12191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856341" h="12191695">
                <a:moveTo>
                  <a:pt x="0" y="12191695"/>
                </a:moveTo>
                <a:lnTo>
                  <a:pt x="0" y="0"/>
                </a:lnTo>
                <a:lnTo>
                  <a:pt x="243849" y="0"/>
                </a:lnTo>
                <a:lnTo>
                  <a:pt x="505121" y="0"/>
                </a:lnTo>
                <a:lnTo>
                  <a:pt x="723207" y="0"/>
                </a:lnTo>
                <a:lnTo>
                  <a:pt x="755828" y="0"/>
                </a:lnTo>
                <a:lnTo>
                  <a:pt x="1411868" y="0"/>
                </a:lnTo>
                <a:lnTo>
                  <a:pt x="1421034" y="0"/>
                </a:lnTo>
                <a:lnTo>
                  <a:pt x="1515206" y="0"/>
                </a:lnTo>
                <a:lnTo>
                  <a:pt x="2636151" y="0"/>
                </a:lnTo>
                <a:lnTo>
                  <a:pt x="4637890" y="0"/>
                </a:lnTo>
                <a:lnTo>
                  <a:pt x="4654499" y="26661"/>
                </a:lnTo>
                <a:cubicBezTo>
                  <a:pt x="5425621" y="1341551"/>
                  <a:pt x="5856341" y="3721137"/>
                  <a:pt x="5856341" y="6438338"/>
                </a:cubicBezTo>
                <a:cubicBezTo>
                  <a:pt x="5856341" y="8833790"/>
                  <a:pt x="5159120" y="9960353"/>
                  <a:pt x="4449211" y="11332719"/>
                </a:cubicBezTo>
                <a:cubicBezTo>
                  <a:pt x="4319934" y="11582638"/>
                  <a:pt x="4191839" y="11827452"/>
                  <a:pt x="4061349" y="12054097"/>
                </a:cubicBezTo>
                <a:lnTo>
                  <a:pt x="3977450" y="12191695"/>
                </a:lnTo>
                <a:lnTo>
                  <a:pt x="2636151" y="12191695"/>
                </a:lnTo>
                <a:lnTo>
                  <a:pt x="1421034" y="12191695"/>
                </a:lnTo>
                <a:lnTo>
                  <a:pt x="1411868" y="12191695"/>
                </a:lnTo>
                <a:lnTo>
                  <a:pt x="1283685" y="12191695"/>
                </a:lnTo>
                <a:lnTo>
                  <a:pt x="755828" y="12191695"/>
                </a:lnTo>
                <a:lnTo>
                  <a:pt x="723207" y="12191695"/>
                </a:lnTo>
                <a:lnTo>
                  <a:pt x="505121" y="12191695"/>
                </a:lnTo>
                <a:lnTo>
                  <a:pt x="243849" y="12191695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54" name="Freeform: Shape 74">
            <a:extLst>
              <a:ext uri="{FF2B5EF4-FFF2-40B4-BE49-F238E27FC236}">
                <a16:creationId xmlns:a16="http://schemas.microsoft.com/office/drawing/2014/main" id="{DB1626B1-BAC7-4893-A5AC-620597685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146277" y="-874927"/>
            <a:ext cx="1899138" cy="12191695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D64E9910-51FE-45BF-973D-9D2401FD3C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143758" y="-1037574"/>
            <a:ext cx="1904176" cy="12191695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2050" name="Picture 2" descr="Figures - Biology">
            <a:extLst>
              <a:ext uri="{FF2B5EF4-FFF2-40B4-BE49-F238E27FC236}">
                <a16:creationId xmlns:a16="http://schemas.microsoft.com/office/drawing/2014/main" id="{9D03B303-466B-43E0-9D08-E8A80CCCAC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37639" y="847637"/>
            <a:ext cx="7316721" cy="3908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580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C0F50B-39B2-45DB-B45D-E0250F61E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7244" y="311353"/>
            <a:ext cx="10357510" cy="677108"/>
          </a:xfrm>
        </p:spPr>
        <p:txBody>
          <a:bodyPr/>
          <a:lstStyle/>
          <a:p>
            <a:r>
              <a:rPr lang="cs-CZ" dirty="0" err="1"/>
              <a:t>Rewriting</a:t>
            </a:r>
            <a:r>
              <a:rPr lang="cs-CZ" dirty="0"/>
              <a:t> </a:t>
            </a:r>
            <a:r>
              <a:rPr lang="cs-CZ" dirty="0" err="1"/>
              <a:t>captions</a:t>
            </a:r>
            <a:r>
              <a:rPr lang="cs-CZ" dirty="0"/>
              <a:t> – </a:t>
            </a:r>
            <a:r>
              <a:rPr lang="cs-CZ" dirty="0" err="1"/>
              <a:t>noun</a:t>
            </a:r>
            <a:r>
              <a:rPr lang="cs-CZ" dirty="0"/>
              <a:t> </a:t>
            </a:r>
            <a:r>
              <a:rPr lang="cs-CZ" dirty="0" err="1"/>
              <a:t>phrases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7474672-538C-4D2F-B487-AE431D5AE6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5950" y="2011552"/>
            <a:ext cx="11144250" cy="5253746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400" kern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GB" sz="2400" kern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table compares the physical and chemical characteristics of the hydrothermal fluids.</a:t>
            </a:r>
            <a:endParaRPr lang="cs-CZ" sz="2400" kern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400" kern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cs-CZ" sz="2400" kern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kern="1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kern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kern="1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comparison</a:t>
            </a:r>
            <a:r>
              <a:rPr lang="cs-CZ" sz="2400" kern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kern="1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kern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kern="1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kern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kern="1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physical</a:t>
            </a:r>
            <a:r>
              <a:rPr lang="cs-CZ" sz="2400" kern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kern="1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chemical</a:t>
            </a:r>
            <a:r>
              <a:rPr lang="cs-CZ" sz="2400" kern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endParaRPr lang="cs-CZ" sz="2400" kern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kern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The chart depicts how many students in class speak both English and Spanish.</a:t>
            </a:r>
            <a:endParaRPr lang="cs-C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400" kern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cs-CZ" sz="2400" kern="1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kern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kern="1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  <a:r>
              <a:rPr lang="cs-CZ" sz="2400" kern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kern="1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kern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kern="1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students</a:t>
            </a:r>
            <a:r>
              <a:rPr lang="cs-CZ" sz="2400" kern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cs-CZ" sz="2400" kern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kern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c) This table lists the names of people who have seen the Loch Ness monster.</a:t>
            </a:r>
            <a:endParaRPr lang="cs-CZ" sz="2400" kern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400" kern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cs-CZ" sz="2400" kern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Loch Ness monster </a:t>
            </a:r>
            <a:r>
              <a:rPr lang="cs-CZ" sz="2400" kern="1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witnesses</a:t>
            </a:r>
            <a:endParaRPr lang="cs-C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kern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d) The picture illustrates the way in which electromagnetic waves can be categorized.</a:t>
            </a:r>
            <a:endParaRPr lang="cs-CZ" sz="2400" kern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400" kern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cs-CZ" sz="2400" kern="1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kern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kern="1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categorization</a:t>
            </a:r>
            <a:r>
              <a:rPr lang="cs-CZ" sz="2400" kern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kern="1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kern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kern="1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electromagnetic</a:t>
            </a:r>
            <a:r>
              <a:rPr lang="cs-CZ" sz="2400" kern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kern="18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waves</a:t>
            </a:r>
            <a:endParaRPr lang="cs-C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kern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e)  The pie chart shows how the percentage of the expenditure incurred is distributed. </a:t>
            </a:r>
            <a:endParaRPr lang="cs-C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852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244" y="311353"/>
            <a:ext cx="10357510" cy="1320233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12700" marR="5080">
              <a:lnSpc>
                <a:spcPts val="4750"/>
              </a:lnSpc>
              <a:spcBef>
                <a:spcPts val="695"/>
              </a:spcBef>
            </a:pPr>
            <a:r>
              <a:rPr lang="en-GB" dirty="0"/>
              <a:t>Match the types of </a:t>
            </a:r>
            <a:r>
              <a:rPr lang="cs-CZ" dirty="0" err="1"/>
              <a:t>graphs</a:t>
            </a:r>
            <a:r>
              <a:rPr lang="en-GB" dirty="0"/>
              <a:t> and their names</a:t>
            </a:r>
            <a:endParaRPr spc="-250" dirty="0"/>
          </a:p>
        </p:txBody>
      </p:sp>
      <p:sp>
        <p:nvSpPr>
          <p:cNvPr id="3" name="object 3"/>
          <p:cNvSpPr txBox="1"/>
          <p:nvPr/>
        </p:nvSpPr>
        <p:spPr>
          <a:xfrm>
            <a:off x="917244" y="1792605"/>
            <a:ext cx="10208895" cy="51969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r>
              <a:rPr lang="cs-CZ" sz="2800" dirty="0"/>
              <a:t>1 – </a:t>
            </a:r>
            <a:r>
              <a:rPr lang="cs-CZ" sz="2800" dirty="0" err="1"/>
              <a:t>an</a:t>
            </a:r>
            <a:r>
              <a:rPr lang="cs-CZ" sz="2800" dirty="0"/>
              <a:t> area chart</a:t>
            </a:r>
          </a:p>
          <a:p>
            <a:r>
              <a:rPr lang="cs-CZ" sz="2800" dirty="0"/>
              <a:t>2 – a </a:t>
            </a:r>
            <a:r>
              <a:rPr lang="cs-CZ" sz="2800" dirty="0" err="1"/>
              <a:t>stock</a:t>
            </a:r>
            <a:r>
              <a:rPr lang="cs-CZ" sz="2800" dirty="0"/>
              <a:t> chart (box plot)</a:t>
            </a:r>
          </a:p>
          <a:p>
            <a:r>
              <a:rPr lang="cs-CZ" sz="2800" dirty="0"/>
              <a:t>3 – a radar chart</a:t>
            </a:r>
          </a:p>
          <a:p>
            <a:r>
              <a:rPr lang="cs-CZ" sz="2800" dirty="0"/>
              <a:t>4 – a </a:t>
            </a:r>
            <a:r>
              <a:rPr lang="cs-CZ" sz="2800" dirty="0" err="1"/>
              <a:t>column</a:t>
            </a:r>
            <a:r>
              <a:rPr lang="cs-CZ" sz="2800" dirty="0"/>
              <a:t> chart</a:t>
            </a:r>
          </a:p>
          <a:p>
            <a:r>
              <a:rPr lang="cs-CZ" sz="2800" dirty="0"/>
              <a:t>5 – a </a:t>
            </a:r>
            <a:r>
              <a:rPr lang="cs-CZ" sz="2800" dirty="0" err="1"/>
              <a:t>doughnut</a:t>
            </a:r>
            <a:r>
              <a:rPr lang="cs-CZ" sz="2800" dirty="0"/>
              <a:t> chart</a:t>
            </a:r>
          </a:p>
          <a:p>
            <a:r>
              <a:rPr lang="cs-CZ" sz="2800" dirty="0"/>
              <a:t>6 – a line chart</a:t>
            </a:r>
          </a:p>
          <a:p>
            <a:r>
              <a:rPr lang="cs-CZ" sz="2800" dirty="0"/>
              <a:t>7 – a </a:t>
            </a:r>
            <a:r>
              <a:rPr lang="cs-CZ" sz="2800" dirty="0" err="1"/>
              <a:t>pie</a:t>
            </a:r>
            <a:r>
              <a:rPr lang="cs-CZ" sz="2800" dirty="0"/>
              <a:t> chart</a:t>
            </a:r>
          </a:p>
          <a:p>
            <a:r>
              <a:rPr lang="cs-CZ" sz="2800" dirty="0"/>
              <a:t>8 – a </a:t>
            </a:r>
            <a:r>
              <a:rPr lang="cs-CZ" sz="2800" dirty="0" err="1"/>
              <a:t>bubble</a:t>
            </a:r>
            <a:r>
              <a:rPr lang="cs-CZ" sz="2800" dirty="0"/>
              <a:t> chart</a:t>
            </a:r>
          </a:p>
          <a:p>
            <a:r>
              <a:rPr lang="cs-CZ" sz="2800" dirty="0"/>
              <a:t>9 – </a:t>
            </a:r>
            <a:r>
              <a:rPr lang="cs-CZ" sz="2800" dirty="0" err="1"/>
              <a:t>an</a:t>
            </a:r>
            <a:r>
              <a:rPr lang="cs-CZ" sz="2800" dirty="0"/>
              <a:t> XY (</a:t>
            </a:r>
            <a:r>
              <a:rPr lang="cs-CZ" sz="2800" dirty="0" err="1"/>
              <a:t>scatter</a:t>
            </a:r>
            <a:r>
              <a:rPr lang="cs-CZ" sz="2800" dirty="0"/>
              <a:t> ) chart</a:t>
            </a:r>
          </a:p>
          <a:p>
            <a:r>
              <a:rPr lang="cs-CZ" sz="2800" dirty="0"/>
              <a:t>10 – a </a:t>
            </a:r>
            <a:r>
              <a:rPr lang="cs-CZ" sz="2800" dirty="0" err="1"/>
              <a:t>surface</a:t>
            </a:r>
            <a:r>
              <a:rPr lang="cs-CZ" sz="2800" dirty="0"/>
              <a:t> chart</a:t>
            </a:r>
          </a:p>
          <a:p>
            <a:r>
              <a:rPr lang="cs-CZ" sz="2800" dirty="0"/>
              <a:t>11 – a bar chart</a:t>
            </a: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endParaRPr sz="2800" dirty="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Sentence </a:t>
            </a:r>
            <a:r>
              <a:rPr lang="cs-CZ" dirty="0" err="1"/>
              <a:t>transformations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sz="2000" dirty="0"/>
              <a:t>a) </a:t>
            </a:r>
            <a:r>
              <a:rPr lang="en-GB" sz="2000" dirty="0"/>
              <a:t>A surface chart is useful when you want to find optimum </a:t>
            </a:r>
            <a:r>
              <a:rPr lang="en-GB" sz="2000" dirty="0">
                <a:solidFill>
                  <a:srgbClr val="C00000"/>
                </a:solidFill>
              </a:rPr>
              <a:t>combinations</a:t>
            </a:r>
            <a:r>
              <a:rPr lang="en-GB" sz="2000" dirty="0"/>
              <a:t> between two sets of data. As in a topographic map, colours and patterns indicate areas that are in the same range of </a:t>
            </a:r>
            <a:r>
              <a:rPr lang="en-GB" sz="2000" dirty="0">
                <a:solidFill>
                  <a:srgbClr val="C00000"/>
                </a:solidFill>
              </a:rPr>
              <a:t>values</a:t>
            </a:r>
            <a:r>
              <a:rPr lang="en-GB" sz="2000" dirty="0"/>
              <a:t>.</a:t>
            </a:r>
            <a:endParaRPr lang="cs-CZ" sz="2000" dirty="0"/>
          </a:p>
          <a:p>
            <a:pPr marL="0" lvl="0" indent="0">
              <a:buNone/>
            </a:pPr>
            <a:r>
              <a:rPr lang="cs-CZ" sz="2000" dirty="0"/>
              <a:t>b) </a:t>
            </a:r>
            <a:r>
              <a:rPr lang="en-GB" sz="2000" dirty="0"/>
              <a:t>Pie charts show the size of items in one data series, proportional to the sum of the items. The data points in this type of chart are displayed as a </a:t>
            </a:r>
            <a:r>
              <a:rPr lang="en-GB" sz="2000" dirty="0">
                <a:solidFill>
                  <a:srgbClr val="C00000"/>
                </a:solidFill>
              </a:rPr>
              <a:t>percentage</a:t>
            </a:r>
            <a:r>
              <a:rPr lang="en-GB" sz="2000" dirty="0"/>
              <a:t> of the whole chart.</a:t>
            </a:r>
            <a:endParaRPr lang="cs-CZ" sz="2000" dirty="0"/>
          </a:p>
          <a:p>
            <a:pPr marL="0" lvl="0" indent="0">
              <a:buNone/>
            </a:pPr>
            <a:r>
              <a:rPr lang="cs-CZ" sz="2000" dirty="0"/>
              <a:t>c) </a:t>
            </a:r>
            <a:r>
              <a:rPr lang="en-GB" sz="2000" dirty="0"/>
              <a:t>Area charts </a:t>
            </a:r>
            <a:r>
              <a:rPr lang="en-GB" sz="2000" dirty="0">
                <a:solidFill>
                  <a:srgbClr val="C00000"/>
                </a:solidFill>
              </a:rPr>
              <a:t>emphasize</a:t>
            </a:r>
            <a:r>
              <a:rPr lang="en-GB" sz="2000" dirty="0"/>
              <a:t> the magnitude of change over time, and can be used to draw attention to the total value across a trend.</a:t>
            </a:r>
            <a:endParaRPr lang="cs-CZ" sz="2000" dirty="0"/>
          </a:p>
          <a:p>
            <a:pPr marL="0" lvl="0" indent="0">
              <a:buNone/>
            </a:pPr>
            <a:r>
              <a:rPr lang="cs-CZ" sz="2000" dirty="0"/>
              <a:t>d) </a:t>
            </a:r>
            <a:r>
              <a:rPr lang="en-GB" sz="2000" dirty="0"/>
              <a:t>Column charts are useful for showing data changes over a period of time or for illustrating  </a:t>
            </a:r>
            <a:r>
              <a:rPr lang="en-GB" sz="2000" dirty="0">
                <a:solidFill>
                  <a:srgbClr val="C00000"/>
                </a:solidFill>
              </a:rPr>
              <a:t>comparisons</a:t>
            </a:r>
            <a:r>
              <a:rPr lang="en-GB" sz="2000" dirty="0"/>
              <a:t> among items.</a:t>
            </a:r>
            <a:endParaRPr lang="cs-CZ" sz="2000" dirty="0"/>
          </a:p>
          <a:p>
            <a:pPr marL="0" lvl="0" indent="0">
              <a:buNone/>
            </a:pPr>
            <a:r>
              <a:rPr lang="cs-CZ" sz="2000" dirty="0"/>
              <a:t>e) </a:t>
            </a:r>
            <a:r>
              <a:rPr lang="en-GB" sz="2000" dirty="0"/>
              <a:t>You could use a stock chart to indicate the </a:t>
            </a:r>
            <a:r>
              <a:rPr lang="en-GB" sz="2000" dirty="0">
                <a:solidFill>
                  <a:srgbClr val="C00000"/>
                </a:solidFill>
              </a:rPr>
              <a:t>fluctuation</a:t>
            </a:r>
            <a:r>
              <a:rPr lang="en-GB" sz="2000" dirty="0"/>
              <a:t> of daily or annual temperatures.</a:t>
            </a:r>
            <a:endParaRPr lang="cs-CZ" sz="2000" dirty="0"/>
          </a:p>
          <a:p>
            <a:pPr marL="0" lvl="0" indent="0">
              <a:buNone/>
            </a:pPr>
            <a:r>
              <a:rPr lang="cs-CZ" sz="2000" dirty="0"/>
              <a:t>f) </a:t>
            </a:r>
            <a:r>
              <a:rPr lang="en-GB" sz="2000" dirty="0"/>
              <a:t>Like a pie chart, a doughnut chart shows the </a:t>
            </a:r>
            <a:r>
              <a:rPr lang="en-GB" sz="2000" dirty="0">
                <a:solidFill>
                  <a:srgbClr val="C00000"/>
                </a:solidFill>
              </a:rPr>
              <a:t>relationship</a:t>
            </a:r>
            <a:r>
              <a:rPr lang="en-GB" sz="2000" dirty="0"/>
              <a:t> of parts to a whole, but it can contain more than one data series.</a:t>
            </a:r>
            <a:endParaRPr lang="cs-CZ" sz="2000" dirty="0"/>
          </a:p>
          <a:p>
            <a:pPr marL="0" lvl="0" indent="0">
              <a:buNone/>
            </a:pPr>
            <a:r>
              <a:rPr lang="cs-CZ" sz="2000" dirty="0"/>
              <a:t>g) </a:t>
            </a:r>
            <a:r>
              <a:rPr lang="en-GB" sz="2000" dirty="0"/>
              <a:t>A bar chart is a </a:t>
            </a:r>
            <a:r>
              <a:rPr lang="en-GB" sz="2000" dirty="0">
                <a:solidFill>
                  <a:srgbClr val="C00000"/>
                </a:solidFill>
              </a:rPr>
              <a:t>graphical</a:t>
            </a:r>
            <a:r>
              <a:rPr lang="en-GB" sz="2000" dirty="0"/>
              <a:t> method of displaying several data series in the form of a two-dimensional chart of three or more quantitative  </a:t>
            </a:r>
            <a:r>
              <a:rPr lang="en-GB" sz="2000" dirty="0">
                <a:solidFill>
                  <a:srgbClr val="C00000"/>
                </a:solidFill>
              </a:rPr>
              <a:t>variables</a:t>
            </a:r>
            <a:r>
              <a:rPr lang="en-GB" sz="2000" dirty="0"/>
              <a:t> represented on axes starting from the same point. </a:t>
            </a:r>
            <a:endParaRPr lang="cs-CZ" sz="20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7731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Identify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graph</a:t>
            </a:r>
            <a:endParaRPr lang="cs-CZ" dirty="0"/>
          </a:p>
        </p:txBody>
      </p:sp>
      <p:pic>
        <p:nvPicPr>
          <p:cNvPr id="4" name="Zástupný symbol pro obsah 3" descr="http://staff.tuhsd.k12.az.us/gfoster/standard/graphque.gif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178" y="1905000"/>
            <a:ext cx="5643222" cy="33528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C3F0CF4D-96DB-4592-9607-B2E632F84CFC}"/>
              </a:ext>
            </a:extLst>
          </p:cNvPr>
          <p:cNvSpPr txBox="1"/>
          <p:nvPr/>
        </p:nvSpPr>
        <p:spPr>
          <a:xfrm>
            <a:off x="5714999" y="19050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srgbClr val="FF0000"/>
                </a:solidFill>
              </a:rPr>
              <a:t>Flat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tire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E64A3B4A-1C5A-49B3-A5C9-FBFEDF42C09A}"/>
              </a:ext>
            </a:extLst>
          </p:cNvPr>
          <p:cNvSpPr txBox="1"/>
          <p:nvPr/>
        </p:nvSpPr>
        <p:spPr>
          <a:xfrm>
            <a:off x="5334000" y="3429000"/>
            <a:ext cx="914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srgbClr val="FF0000"/>
                </a:solidFill>
              </a:rPr>
              <a:t>Books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F733195F-F58B-4B4F-AEB0-0EC59EBE9AAC}"/>
              </a:ext>
            </a:extLst>
          </p:cNvPr>
          <p:cNvSpPr txBox="1"/>
          <p:nvPr/>
        </p:nvSpPr>
        <p:spPr>
          <a:xfrm>
            <a:off x="2514600" y="2438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Late</a:t>
            </a:r>
          </a:p>
        </p:txBody>
      </p:sp>
    </p:spTree>
    <p:extLst>
      <p:ext uri="{BB962C8B-B14F-4D97-AF65-F5344CB8AC3E}">
        <p14:creationId xmlns:p14="http://schemas.microsoft.com/office/powerpoint/2010/main" val="3148571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Language</a:t>
            </a:r>
            <a:r>
              <a:rPr lang="cs-CZ" dirty="0"/>
              <a:t> </a:t>
            </a:r>
            <a:r>
              <a:rPr lang="cs-CZ" dirty="0" err="1"/>
              <a:t>focus</a:t>
            </a:r>
            <a:r>
              <a:rPr lang="cs-CZ" dirty="0"/>
              <a:t> - </a:t>
            </a:r>
            <a:r>
              <a:rPr lang="cs-CZ" dirty="0" err="1"/>
              <a:t>synonyms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to </a:t>
            </a:r>
            <a:r>
              <a:rPr lang="en-GB" sz="2400" dirty="0">
                <a:hlinkClick r:id="rId2" action="ppaction://hlinkfile"/>
              </a:rPr>
              <a:t>increase</a:t>
            </a:r>
            <a:r>
              <a:rPr lang="en-GB" sz="2400" dirty="0"/>
              <a:t>: </a:t>
            </a: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r>
              <a:rPr lang="en-GB" sz="2400" dirty="0"/>
              <a:t>to </a:t>
            </a:r>
            <a:r>
              <a:rPr lang="en-GB" sz="2400" dirty="0">
                <a:hlinkClick r:id="rId3" action="ppaction://hlinkfile"/>
              </a:rPr>
              <a:t>decrease</a:t>
            </a:r>
            <a:r>
              <a:rPr lang="en-GB" sz="2400" dirty="0"/>
              <a:t>:</a:t>
            </a:r>
            <a:endParaRPr lang="cs-CZ" sz="2400" dirty="0"/>
          </a:p>
          <a:p>
            <a:endParaRPr lang="cs-CZ" sz="2400" dirty="0"/>
          </a:p>
          <a:p>
            <a:r>
              <a:rPr lang="en-GB" sz="2400" dirty="0"/>
              <a:t>to stay the </a:t>
            </a:r>
            <a:r>
              <a:rPr lang="en-GB" sz="2400" dirty="0">
                <a:hlinkClick r:id="rId4" action="ppaction://hlinkfile"/>
              </a:rPr>
              <a:t>same</a:t>
            </a:r>
            <a:r>
              <a:rPr lang="en-GB" sz="2400" dirty="0"/>
              <a:t>: </a:t>
            </a:r>
            <a:endParaRPr lang="cs-CZ" sz="2400" dirty="0"/>
          </a:p>
          <a:p>
            <a:endParaRPr lang="cs-CZ" sz="2400" dirty="0"/>
          </a:p>
          <a:p>
            <a:r>
              <a:rPr lang="en-GB" sz="2400" dirty="0"/>
              <a:t>an increase:</a:t>
            </a:r>
            <a:endParaRPr lang="cs-CZ" sz="2400" dirty="0"/>
          </a:p>
          <a:p>
            <a:endParaRPr lang="cs-CZ" sz="2400" dirty="0"/>
          </a:p>
          <a:p>
            <a:r>
              <a:rPr lang="en-GB" sz="2400" dirty="0"/>
              <a:t>a decrease: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74634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Language</a:t>
            </a:r>
            <a:r>
              <a:rPr lang="cs-CZ" dirty="0"/>
              <a:t> </a:t>
            </a:r>
            <a:r>
              <a:rPr lang="cs-CZ" dirty="0" err="1"/>
              <a:t>focus</a:t>
            </a:r>
            <a:r>
              <a:rPr lang="cs-CZ" dirty="0"/>
              <a:t> - </a:t>
            </a:r>
            <a:r>
              <a:rPr lang="cs-CZ" dirty="0" err="1"/>
              <a:t>synonyms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to increase: </a:t>
            </a:r>
            <a:endParaRPr lang="cs-CZ" sz="2400" dirty="0"/>
          </a:p>
          <a:p>
            <a:pPr marL="0" indent="0">
              <a:buNone/>
            </a:pPr>
            <a:r>
              <a:rPr lang="cs-CZ" sz="2400" b="1" dirty="0">
                <a:solidFill>
                  <a:srgbClr val="FF0000"/>
                </a:solidFill>
              </a:rPr>
              <a:t>to </a:t>
            </a:r>
            <a:r>
              <a:rPr lang="cs-CZ" sz="2400" b="1" dirty="0" err="1">
                <a:solidFill>
                  <a:srgbClr val="FF0000"/>
                </a:solidFill>
              </a:rPr>
              <a:t>grow</a:t>
            </a:r>
            <a:r>
              <a:rPr lang="cs-CZ" sz="2400" b="1" dirty="0">
                <a:solidFill>
                  <a:srgbClr val="FF0000"/>
                </a:solidFill>
              </a:rPr>
              <a:t>, </a:t>
            </a:r>
            <a:r>
              <a:rPr lang="cs-CZ" sz="2400" b="1" dirty="0" err="1">
                <a:solidFill>
                  <a:srgbClr val="FF0000"/>
                </a:solidFill>
              </a:rPr>
              <a:t>climb</a:t>
            </a:r>
            <a:r>
              <a:rPr lang="cs-CZ" sz="2400" b="1" dirty="0">
                <a:solidFill>
                  <a:srgbClr val="FF0000"/>
                </a:solidFill>
              </a:rPr>
              <a:t>, </a:t>
            </a:r>
            <a:r>
              <a:rPr lang="cs-CZ" sz="2400" b="1" dirty="0" err="1">
                <a:solidFill>
                  <a:srgbClr val="FF0000"/>
                </a:solidFill>
              </a:rPr>
              <a:t>rise</a:t>
            </a:r>
            <a:r>
              <a:rPr lang="cs-CZ" sz="2400" b="1" dirty="0">
                <a:solidFill>
                  <a:srgbClr val="FF0000"/>
                </a:solidFill>
              </a:rPr>
              <a:t>, </a:t>
            </a:r>
            <a:r>
              <a:rPr lang="cs-CZ" sz="2400" b="1" dirty="0" err="1">
                <a:solidFill>
                  <a:srgbClr val="FF0000"/>
                </a:solidFill>
              </a:rPr>
              <a:t>surge</a:t>
            </a:r>
            <a:r>
              <a:rPr lang="cs-CZ" sz="2400" b="1" dirty="0">
                <a:solidFill>
                  <a:srgbClr val="FF0000"/>
                </a:solidFill>
              </a:rPr>
              <a:t>, </a:t>
            </a:r>
            <a:r>
              <a:rPr lang="cs-CZ" sz="2400" b="1" dirty="0" err="1">
                <a:solidFill>
                  <a:srgbClr val="FF0000"/>
                </a:solidFill>
              </a:rPr>
              <a:t>soar</a:t>
            </a:r>
            <a:r>
              <a:rPr lang="cs-CZ" sz="2400" b="1" dirty="0">
                <a:solidFill>
                  <a:srgbClr val="FF0000"/>
                </a:solidFill>
              </a:rPr>
              <a:t>, </a:t>
            </a:r>
            <a:r>
              <a:rPr lang="cs-CZ" sz="2400" b="1" dirty="0" err="1">
                <a:solidFill>
                  <a:srgbClr val="FF0000"/>
                </a:solidFill>
              </a:rPr>
              <a:t>leap</a:t>
            </a:r>
            <a:r>
              <a:rPr lang="cs-CZ" sz="2400" b="1" dirty="0">
                <a:solidFill>
                  <a:srgbClr val="FF0000"/>
                </a:solidFill>
              </a:rPr>
              <a:t>, </a:t>
            </a:r>
            <a:r>
              <a:rPr lang="cs-CZ" sz="2400" b="1" dirty="0" err="1">
                <a:solidFill>
                  <a:srgbClr val="FF0000"/>
                </a:solidFill>
              </a:rPr>
              <a:t>rocket</a:t>
            </a:r>
            <a:r>
              <a:rPr lang="cs-CZ" sz="2400" b="1" dirty="0">
                <a:solidFill>
                  <a:srgbClr val="FF0000"/>
                </a:solidFill>
              </a:rPr>
              <a:t>, go up, </a:t>
            </a:r>
            <a:r>
              <a:rPr lang="cs-CZ" sz="2400" b="1" dirty="0" err="1">
                <a:solidFill>
                  <a:srgbClr val="FF0000"/>
                </a:solidFill>
              </a:rPr>
              <a:t>ascend</a:t>
            </a:r>
            <a:r>
              <a:rPr lang="cs-CZ" sz="2400" b="1" dirty="0">
                <a:solidFill>
                  <a:srgbClr val="FF0000"/>
                </a:solidFill>
              </a:rPr>
              <a:t>, </a:t>
            </a:r>
            <a:r>
              <a:rPr lang="cs-CZ" sz="2400" b="1" dirty="0" err="1">
                <a:solidFill>
                  <a:srgbClr val="FF0000"/>
                </a:solidFill>
              </a:rPr>
              <a:t>gain</a:t>
            </a:r>
            <a:endParaRPr lang="cs-CZ" sz="2400" b="1" dirty="0">
              <a:solidFill>
                <a:srgbClr val="FF0000"/>
              </a:solidFill>
            </a:endParaRPr>
          </a:p>
          <a:p>
            <a:r>
              <a:rPr lang="en-GB" sz="2400" dirty="0"/>
              <a:t>to decrease:</a:t>
            </a:r>
            <a:endParaRPr lang="cs-CZ" sz="2400" dirty="0"/>
          </a:p>
          <a:p>
            <a:pPr marL="0" indent="0">
              <a:buNone/>
            </a:pPr>
            <a:r>
              <a:rPr lang="cs-CZ" sz="2400" b="1" dirty="0">
                <a:solidFill>
                  <a:srgbClr val="FF0000"/>
                </a:solidFill>
              </a:rPr>
              <a:t>to go </a:t>
            </a:r>
            <a:r>
              <a:rPr lang="cs-CZ" sz="2400" b="1" dirty="0" err="1">
                <a:solidFill>
                  <a:srgbClr val="FF0000"/>
                </a:solidFill>
              </a:rPr>
              <a:t>down</a:t>
            </a:r>
            <a:r>
              <a:rPr lang="cs-CZ" sz="2400" b="1" dirty="0">
                <a:solidFill>
                  <a:srgbClr val="FF0000"/>
                </a:solidFill>
              </a:rPr>
              <a:t>, </a:t>
            </a:r>
            <a:r>
              <a:rPr lang="cs-CZ" sz="2400" b="1" dirty="0" err="1">
                <a:solidFill>
                  <a:srgbClr val="FF0000"/>
                </a:solidFill>
              </a:rPr>
              <a:t>fall</a:t>
            </a:r>
            <a:r>
              <a:rPr lang="cs-CZ" sz="2400" b="1" dirty="0">
                <a:solidFill>
                  <a:srgbClr val="FF0000"/>
                </a:solidFill>
              </a:rPr>
              <a:t>, </a:t>
            </a:r>
            <a:r>
              <a:rPr lang="cs-CZ" sz="2400" b="1" dirty="0" err="1">
                <a:solidFill>
                  <a:srgbClr val="FF0000"/>
                </a:solidFill>
              </a:rPr>
              <a:t>decline</a:t>
            </a:r>
            <a:r>
              <a:rPr lang="cs-CZ" sz="2400" b="1" dirty="0">
                <a:solidFill>
                  <a:srgbClr val="FF0000"/>
                </a:solidFill>
              </a:rPr>
              <a:t>, </a:t>
            </a:r>
            <a:r>
              <a:rPr lang="cs-CZ" sz="2400" b="1" dirty="0" err="1">
                <a:solidFill>
                  <a:srgbClr val="FF0000"/>
                </a:solidFill>
              </a:rPr>
              <a:t>plummet</a:t>
            </a:r>
            <a:r>
              <a:rPr lang="cs-CZ" sz="2400" b="1" dirty="0">
                <a:solidFill>
                  <a:srgbClr val="FF0000"/>
                </a:solidFill>
              </a:rPr>
              <a:t>, </a:t>
            </a:r>
            <a:r>
              <a:rPr lang="cs-CZ" sz="2400" b="1" dirty="0" err="1">
                <a:solidFill>
                  <a:srgbClr val="FF0000"/>
                </a:solidFill>
              </a:rPr>
              <a:t>dip</a:t>
            </a:r>
            <a:r>
              <a:rPr lang="cs-CZ" sz="2400" b="1" dirty="0">
                <a:solidFill>
                  <a:srgbClr val="FF0000"/>
                </a:solidFill>
              </a:rPr>
              <a:t>, </a:t>
            </a:r>
            <a:r>
              <a:rPr lang="cs-CZ" sz="2400" b="1" dirty="0" err="1">
                <a:solidFill>
                  <a:srgbClr val="FF0000"/>
                </a:solidFill>
              </a:rPr>
              <a:t>plunge</a:t>
            </a:r>
            <a:r>
              <a:rPr lang="cs-CZ" sz="2400" b="1" dirty="0">
                <a:solidFill>
                  <a:srgbClr val="FF0000"/>
                </a:solidFill>
              </a:rPr>
              <a:t>, drop, </a:t>
            </a:r>
            <a:r>
              <a:rPr lang="cs-CZ" sz="2400" b="1" dirty="0" err="1">
                <a:solidFill>
                  <a:srgbClr val="FF0000"/>
                </a:solidFill>
              </a:rPr>
              <a:t>descend</a:t>
            </a:r>
            <a:endParaRPr lang="cs-CZ" sz="2400" b="1" dirty="0">
              <a:solidFill>
                <a:srgbClr val="FF0000"/>
              </a:solidFill>
            </a:endParaRPr>
          </a:p>
          <a:p>
            <a:r>
              <a:rPr lang="en-GB" sz="2400" dirty="0"/>
              <a:t>to stay the same: </a:t>
            </a:r>
            <a:endParaRPr lang="cs-CZ" sz="2400" dirty="0"/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to level off</a:t>
            </a:r>
            <a:r>
              <a:rPr lang="cs-CZ" sz="2400" b="1" dirty="0">
                <a:solidFill>
                  <a:srgbClr val="FF0000"/>
                </a:solidFill>
              </a:rPr>
              <a:t>, </a:t>
            </a:r>
            <a:r>
              <a:rPr lang="en-US" sz="2400" b="1" dirty="0">
                <a:solidFill>
                  <a:srgbClr val="FF0000"/>
                </a:solidFill>
              </a:rPr>
              <a:t>stay/ </a:t>
            </a:r>
            <a:r>
              <a:rPr lang="cs-CZ" sz="2400" b="1" dirty="0" err="1">
                <a:solidFill>
                  <a:srgbClr val="FF0000"/>
                </a:solidFill>
              </a:rPr>
              <a:t>remain</a:t>
            </a:r>
            <a:r>
              <a:rPr lang="cs-CZ" sz="2400" b="1" dirty="0">
                <a:solidFill>
                  <a:srgbClr val="FF0000"/>
                </a:solidFill>
              </a:rPr>
              <a:t> </a:t>
            </a:r>
            <a:r>
              <a:rPr lang="cs-CZ" sz="2400" b="1" dirty="0" err="1">
                <a:solidFill>
                  <a:srgbClr val="FF0000"/>
                </a:solidFill>
              </a:rPr>
              <a:t>constant</a:t>
            </a:r>
            <a:r>
              <a:rPr lang="cs-CZ" sz="2400" b="1" dirty="0">
                <a:solidFill>
                  <a:srgbClr val="FF0000"/>
                </a:solidFill>
              </a:rPr>
              <a:t>/</a:t>
            </a:r>
            <a:r>
              <a:rPr lang="cs-CZ" sz="2400" b="1" dirty="0" err="1">
                <a:solidFill>
                  <a:srgbClr val="FF0000"/>
                </a:solidFill>
              </a:rPr>
              <a:t>flat</a:t>
            </a:r>
            <a:endParaRPr lang="cs-CZ" sz="2400" b="1" dirty="0">
              <a:solidFill>
                <a:srgbClr val="FF0000"/>
              </a:solidFill>
            </a:endParaRPr>
          </a:p>
          <a:p>
            <a:r>
              <a:rPr lang="en-GB" sz="2400" dirty="0"/>
              <a:t>an increase:</a:t>
            </a:r>
            <a:endParaRPr lang="cs-CZ" sz="2400" dirty="0"/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growth, a climb, a rise, a surge, a leap, a gain</a:t>
            </a:r>
            <a:endParaRPr lang="cs-CZ" sz="2400" b="1" dirty="0">
              <a:solidFill>
                <a:srgbClr val="FF0000"/>
              </a:solidFill>
            </a:endParaRPr>
          </a:p>
          <a:p>
            <a:r>
              <a:rPr lang="en-GB" sz="2400" dirty="0"/>
              <a:t>a decrease</a:t>
            </a:r>
          </a:p>
          <a:p>
            <a:pPr marL="0" indent="0">
              <a:buNone/>
            </a:pPr>
            <a:r>
              <a:rPr lang="en-GB" sz="2400" b="1" dirty="0">
                <a:solidFill>
                  <a:srgbClr val="FF0000"/>
                </a:solidFill>
              </a:rPr>
              <a:t>a fall, a decline, a plummet, a dip, a plunge, a drop</a:t>
            </a:r>
            <a:endParaRPr lang="cs-CZ" sz="2400" b="1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1844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21DFC3-2C10-4BDE-B924-2B985216E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7244" y="311353"/>
            <a:ext cx="10357510" cy="677108"/>
          </a:xfrm>
        </p:spPr>
        <p:txBody>
          <a:bodyPr/>
          <a:lstStyle/>
          <a:p>
            <a:r>
              <a:rPr lang="cs-CZ" dirty="0"/>
              <a:t>TED talk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3346747-AEF6-479C-AC79-7DEAF585B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5950" y="2011552"/>
            <a:ext cx="11144250" cy="1292662"/>
          </a:xfrm>
        </p:spPr>
        <p:txBody>
          <a:bodyPr/>
          <a:lstStyle/>
          <a:p>
            <a:endParaRPr lang="cs-CZ" dirty="0"/>
          </a:p>
          <a:p>
            <a:r>
              <a:rPr lang="cs-CZ" dirty="0"/>
              <a:t> </a:t>
            </a:r>
            <a:r>
              <a:rPr lang="en-GB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Watch the extract from a TED talk and comment on the way in which the presenter uses visuals.</a:t>
            </a:r>
            <a:endParaRPr lang="cs-C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9849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244" y="613105"/>
            <a:ext cx="1671320" cy="695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45" dirty="0"/>
              <a:t>Out</a:t>
            </a:r>
            <a:r>
              <a:rPr spc="-150" dirty="0"/>
              <a:t>l</a:t>
            </a:r>
            <a:r>
              <a:rPr spc="-140" dirty="0"/>
              <a:t>i</a:t>
            </a:r>
            <a:r>
              <a:rPr spc="-290" dirty="0"/>
              <a:t>n</a:t>
            </a:r>
            <a:r>
              <a:rPr spc="-229" dirty="0"/>
              <a:t>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7244" y="1708099"/>
            <a:ext cx="6791325" cy="1570943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b="1" spc="-5" dirty="0">
                <a:latin typeface="Carlito"/>
                <a:cs typeface="Carlito"/>
              </a:rPr>
              <a:t>Presentation</a:t>
            </a:r>
            <a:r>
              <a:rPr sz="2800" b="1" spc="-40" dirty="0">
                <a:latin typeface="Carlito"/>
                <a:cs typeface="Carlito"/>
              </a:rPr>
              <a:t> </a:t>
            </a:r>
            <a:r>
              <a:rPr sz="2800" b="1" dirty="0">
                <a:latin typeface="Carlito"/>
                <a:cs typeface="Carlito"/>
              </a:rPr>
              <a:t>skills</a:t>
            </a:r>
            <a:endParaRPr sz="2800" dirty="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650"/>
              </a:spcBef>
              <a:buFont typeface="Arial"/>
              <a:buChar char="•"/>
              <a:tabLst>
                <a:tab pos="241300" algn="l"/>
              </a:tabLst>
            </a:pPr>
            <a:r>
              <a:rPr sz="2800" dirty="0">
                <a:latin typeface="Carlito"/>
                <a:cs typeface="Carlito"/>
              </a:rPr>
              <a:t>Visuals </a:t>
            </a:r>
            <a:r>
              <a:rPr lang="cs-CZ" sz="2800" dirty="0">
                <a:latin typeface="Carlito"/>
                <a:cs typeface="Carlito"/>
              </a:rPr>
              <a:t>– </a:t>
            </a:r>
            <a:r>
              <a:rPr lang="cs-CZ" sz="2800" dirty="0" err="1">
                <a:latin typeface="Carlito"/>
                <a:cs typeface="Carlito"/>
              </a:rPr>
              <a:t>how</a:t>
            </a:r>
            <a:r>
              <a:rPr lang="cs-CZ" sz="2800" dirty="0">
                <a:latin typeface="Carlito"/>
                <a:cs typeface="Carlito"/>
              </a:rPr>
              <a:t>, </a:t>
            </a:r>
            <a:r>
              <a:rPr lang="cs-CZ" sz="2800" dirty="0" err="1">
                <a:latin typeface="Carlito"/>
                <a:cs typeface="Carlito"/>
              </a:rPr>
              <a:t>why</a:t>
            </a:r>
            <a:r>
              <a:rPr lang="cs-CZ" sz="2800" dirty="0">
                <a:latin typeface="Carlito"/>
                <a:cs typeface="Carlito"/>
              </a:rPr>
              <a:t>, </a:t>
            </a:r>
            <a:r>
              <a:rPr lang="cs-CZ" sz="2800" dirty="0" err="1">
                <a:latin typeface="Carlito"/>
                <a:cs typeface="Carlito"/>
              </a:rPr>
              <a:t>what</a:t>
            </a:r>
            <a:endParaRPr sz="28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  <a:tabLst>
                <a:tab pos="241300" algn="l"/>
              </a:tabLst>
            </a:pPr>
            <a:endParaRPr sz="28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B088F5-558A-4B66-A4A7-2095F600B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5C17FD8-4F28-4CB2-A91A-31C77FB31F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5950" y="2011552"/>
            <a:ext cx="11144250" cy="2078518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Why are visuals used in scientific papers and presentations?</a:t>
            </a:r>
            <a:endParaRPr lang="cs-CZ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What visuals do people in your field commonly use to show data? Why?</a:t>
            </a:r>
            <a:endParaRPr lang="cs-CZ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3415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244" y="613105"/>
            <a:ext cx="1553210" cy="695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04" dirty="0"/>
              <a:t>Visuals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26528" y="1950466"/>
          <a:ext cx="10586084" cy="39135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45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7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535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13517">
                <a:tc>
                  <a:txBody>
                    <a:bodyPr/>
                    <a:lstStyle/>
                    <a:p>
                      <a:pPr marL="68580">
                        <a:lnSpc>
                          <a:spcPts val="2790"/>
                        </a:lnSpc>
                      </a:pPr>
                      <a:r>
                        <a:rPr sz="2400" b="1" spc="-5" dirty="0">
                          <a:latin typeface="Carlito"/>
                          <a:cs typeface="Carlito"/>
                        </a:rPr>
                        <a:t>What </a:t>
                      </a:r>
                      <a:r>
                        <a:rPr sz="2400" b="1" spc="-10" dirty="0">
                          <a:latin typeface="Carlito"/>
                          <a:cs typeface="Carlito"/>
                        </a:rPr>
                        <a:t>can </a:t>
                      </a:r>
                      <a:r>
                        <a:rPr sz="2400" b="1" dirty="0">
                          <a:latin typeface="Carlito"/>
                          <a:cs typeface="Carlito"/>
                        </a:rPr>
                        <a:t>be used </a:t>
                      </a:r>
                      <a:r>
                        <a:rPr sz="2400" b="1" spc="-5" dirty="0">
                          <a:latin typeface="Carlito"/>
                          <a:cs typeface="Carlito"/>
                        </a:rPr>
                        <a:t>as</a:t>
                      </a:r>
                      <a:r>
                        <a:rPr sz="2400" b="1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400" b="1" dirty="0">
                          <a:latin typeface="Carlito"/>
                          <a:cs typeface="Carlito"/>
                        </a:rPr>
                        <a:t>a</a:t>
                      </a:r>
                      <a:endParaRPr sz="2400">
                        <a:latin typeface="Carlito"/>
                        <a:cs typeface="Carlito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2400" b="1" dirty="0">
                          <a:latin typeface="Carlito"/>
                          <a:cs typeface="Carlito"/>
                        </a:rPr>
                        <a:t>visual?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2790"/>
                        </a:lnSpc>
                      </a:pPr>
                      <a:r>
                        <a:rPr sz="2400" b="1" spc="-15" dirty="0">
                          <a:latin typeface="Carlito"/>
                          <a:cs typeface="Carlito"/>
                        </a:rPr>
                        <a:t>Why </a:t>
                      </a:r>
                      <a:r>
                        <a:rPr sz="2400" b="1" spc="-10" dirty="0">
                          <a:latin typeface="Carlito"/>
                          <a:cs typeface="Carlito"/>
                        </a:rPr>
                        <a:t>to </a:t>
                      </a:r>
                      <a:r>
                        <a:rPr sz="2400" b="1" dirty="0">
                          <a:latin typeface="Carlito"/>
                          <a:cs typeface="Carlito"/>
                        </a:rPr>
                        <a:t>use</a:t>
                      </a:r>
                      <a:r>
                        <a:rPr sz="2400" b="1" spc="-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400" b="1" dirty="0">
                          <a:latin typeface="Carlito"/>
                          <a:cs typeface="Carlito"/>
                        </a:rPr>
                        <a:t>visuals?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2790"/>
                        </a:lnSpc>
                      </a:pPr>
                      <a:r>
                        <a:rPr sz="2400" b="1" dirty="0">
                          <a:latin typeface="Carlito"/>
                          <a:cs typeface="Carlito"/>
                        </a:rPr>
                        <a:t>How </a:t>
                      </a:r>
                      <a:r>
                        <a:rPr sz="2400" b="1" spc="-10" dirty="0">
                          <a:latin typeface="Carlito"/>
                          <a:cs typeface="Carlito"/>
                        </a:rPr>
                        <a:t>to </a:t>
                      </a:r>
                      <a:r>
                        <a:rPr sz="2400" b="1" dirty="0">
                          <a:latin typeface="Carlito"/>
                          <a:cs typeface="Carlito"/>
                        </a:rPr>
                        <a:t>use</a:t>
                      </a:r>
                      <a:r>
                        <a:rPr sz="2400" b="1" spc="-5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400" b="1" dirty="0">
                          <a:latin typeface="Carlito"/>
                          <a:cs typeface="Carlito"/>
                        </a:rPr>
                        <a:t>visuals</a:t>
                      </a:r>
                      <a:endParaRPr sz="2400">
                        <a:latin typeface="Carlito"/>
                        <a:cs typeface="Carlito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2400" b="1" spc="-15" dirty="0">
                          <a:latin typeface="Carlito"/>
                          <a:cs typeface="Carlito"/>
                        </a:rPr>
                        <a:t>effectively?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244" y="613105"/>
            <a:ext cx="5193665" cy="695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35" dirty="0"/>
              <a:t>Presentations:</a:t>
            </a:r>
            <a:r>
              <a:rPr spc="-295" dirty="0"/>
              <a:t> </a:t>
            </a:r>
            <a:r>
              <a:rPr spc="-185" dirty="0"/>
              <a:t>VISUALS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71497" y="1503680"/>
            <a:ext cx="1334135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241300" algn="l"/>
              </a:tabLst>
            </a:pPr>
            <a:r>
              <a:rPr sz="2800" b="1" u="heavy" spc="-4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WHAT?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339583" y="5132832"/>
            <a:ext cx="2087879" cy="15727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093976" y="4986340"/>
            <a:ext cx="1834896" cy="15211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912607" y="3730752"/>
            <a:ext cx="1292352" cy="100888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160264" y="1728216"/>
            <a:ext cx="1530095" cy="13258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611367" y="3447288"/>
            <a:ext cx="1898904" cy="140208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57654" y="2929127"/>
            <a:ext cx="1078403" cy="174345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990102" y="4928995"/>
            <a:ext cx="1592004" cy="165616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50007" y="2862072"/>
            <a:ext cx="2438399" cy="187756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339583" y="1283208"/>
            <a:ext cx="2993135" cy="153314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244" y="613105"/>
            <a:ext cx="5193665" cy="695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35" dirty="0"/>
              <a:t>Presentations:</a:t>
            </a:r>
            <a:r>
              <a:rPr spc="-295" dirty="0"/>
              <a:t> </a:t>
            </a:r>
            <a:r>
              <a:rPr spc="-185" dirty="0"/>
              <a:t>VISUALS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7244" y="1758760"/>
            <a:ext cx="6461125" cy="2456180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375"/>
              </a:spcBef>
              <a:buFont typeface="Arial"/>
              <a:buChar char="•"/>
              <a:tabLst>
                <a:tab pos="241300" algn="l"/>
              </a:tabLst>
            </a:pPr>
            <a:r>
              <a:rPr sz="2800" b="1" u="heavy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WHY?</a:t>
            </a:r>
            <a:r>
              <a:rPr sz="2800" b="1" dirty="0">
                <a:latin typeface="Carlito"/>
                <a:cs typeface="Carlito"/>
              </a:rPr>
              <a:t> – visuals</a:t>
            </a:r>
            <a:r>
              <a:rPr sz="2800" b="1" spc="-75" dirty="0">
                <a:latin typeface="Carlito"/>
                <a:cs typeface="Carlito"/>
              </a:rPr>
              <a:t> </a:t>
            </a:r>
            <a:r>
              <a:rPr sz="2800" b="1" spc="-5" dirty="0">
                <a:latin typeface="Carlito"/>
                <a:cs typeface="Carlito"/>
              </a:rPr>
              <a:t>can:</a:t>
            </a:r>
            <a:endParaRPr sz="2800">
              <a:latin typeface="Carlito"/>
              <a:cs typeface="Carlito"/>
            </a:endParaRPr>
          </a:p>
          <a:p>
            <a:pPr marL="697865" lvl="1" indent="-229235">
              <a:lnSpc>
                <a:spcPct val="100000"/>
              </a:lnSpc>
              <a:spcBef>
                <a:spcPts val="229"/>
              </a:spcBef>
              <a:buFont typeface="Arial"/>
              <a:buChar char="•"/>
              <a:tabLst>
                <a:tab pos="698500" algn="l"/>
              </a:tabLst>
            </a:pPr>
            <a:r>
              <a:rPr sz="2400" spc="-10" dirty="0">
                <a:latin typeface="Carlito"/>
                <a:cs typeface="Carlito"/>
              </a:rPr>
              <a:t>focus </a:t>
            </a:r>
            <a:r>
              <a:rPr sz="2400" dirty="0">
                <a:latin typeface="Carlito"/>
                <a:cs typeface="Carlito"/>
              </a:rPr>
              <a:t>the </a:t>
            </a:r>
            <a:r>
              <a:rPr sz="2400" spc="-10" dirty="0">
                <a:latin typeface="Carlito"/>
                <a:cs typeface="Carlito"/>
              </a:rPr>
              <a:t>attention </a:t>
            </a:r>
            <a:r>
              <a:rPr sz="2400" spc="-15" dirty="0">
                <a:latin typeface="Carlito"/>
                <a:cs typeface="Carlito"/>
              </a:rPr>
              <a:t>(reinforce </a:t>
            </a:r>
            <a:r>
              <a:rPr sz="2400" spc="-10" dirty="0">
                <a:latin typeface="Carlito"/>
                <a:cs typeface="Carlito"/>
              </a:rPr>
              <a:t>your </a:t>
            </a:r>
            <a:r>
              <a:rPr sz="2400" dirty="0">
                <a:latin typeface="Carlito"/>
                <a:cs typeface="Carlito"/>
              </a:rPr>
              <a:t>main</a:t>
            </a:r>
            <a:r>
              <a:rPr sz="2400" spc="-135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ideas)</a:t>
            </a:r>
            <a:endParaRPr sz="2400">
              <a:latin typeface="Carlito"/>
              <a:cs typeface="Carlito"/>
            </a:endParaRPr>
          </a:p>
          <a:p>
            <a:pPr marL="697865" lvl="1" indent="-229235">
              <a:lnSpc>
                <a:spcPct val="100000"/>
              </a:lnSpc>
              <a:spcBef>
                <a:spcPts val="220"/>
              </a:spcBef>
              <a:buFont typeface="Arial"/>
              <a:buChar char="•"/>
              <a:tabLst>
                <a:tab pos="698500" algn="l"/>
              </a:tabLst>
            </a:pPr>
            <a:r>
              <a:rPr sz="2400" dirty="0">
                <a:latin typeface="Carlito"/>
                <a:cs typeface="Carlito"/>
              </a:rPr>
              <a:t>help </a:t>
            </a:r>
            <a:r>
              <a:rPr sz="2400" spc="-10" dirty="0">
                <a:latin typeface="Carlito"/>
                <a:cs typeface="Carlito"/>
              </a:rPr>
              <a:t>to explain </a:t>
            </a:r>
            <a:r>
              <a:rPr sz="2400" spc="-15" dirty="0">
                <a:latin typeface="Carlito"/>
                <a:cs typeface="Carlito"/>
              </a:rPr>
              <a:t>(illustrate</a:t>
            </a:r>
            <a:r>
              <a:rPr sz="2400" spc="-8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points)</a:t>
            </a:r>
            <a:endParaRPr sz="2400">
              <a:latin typeface="Carlito"/>
              <a:cs typeface="Carlito"/>
            </a:endParaRPr>
          </a:p>
          <a:p>
            <a:pPr marL="697865" lvl="1" indent="-229235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698500" algn="l"/>
              </a:tabLst>
            </a:pPr>
            <a:r>
              <a:rPr sz="2400" dirty="0">
                <a:latin typeface="Carlito"/>
                <a:cs typeface="Carlito"/>
              </a:rPr>
              <a:t>help the </a:t>
            </a:r>
            <a:r>
              <a:rPr sz="2400" spc="-10" dirty="0">
                <a:latin typeface="Carlito"/>
                <a:cs typeface="Carlito"/>
              </a:rPr>
              <a:t>presenter’s</a:t>
            </a:r>
            <a:r>
              <a:rPr sz="2400" spc="-85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memory</a:t>
            </a:r>
            <a:endParaRPr sz="2400">
              <a:latin typeface="Carlito"/>
              <a:cs typeface="Carlito"/>
            </a:endParaRPr>
          </a:p>
          <a:p>
            <a:pPr marL="697865" lvl="1" indent="-229235">
              <a:lnSpc>
                <a:spcPct val="100000"/>
              </a:lnSpc>
              <a:spcBef>
                <a:spcPts val="219"/>
              </a:spcBef>
              <a:buFont typeface="Arial"/>
              <a:buChar char="•"/>
              <a:tabLst>
                <a:tab pos="698500" algn="l"/>
              </a:tabLst>
            </a:pPr>
            <a:r>
              <a:rPr sz="2400" spc="-10" dirty="0">
                <a:latin typeface="Carlito"/>
                <a:cs typeface="Carlito"/>
              </a:rPr>
              <a:t>motivate </a:t>
            </a:r>
            <a:r>
              <a:rPr sz="2400" dirty="0">
                <a:latin typeface="Carlito"/>
                <a:cs typeface="Carlito"/>
              </a:rPr>
              <a:t>the</a:t>
            </a:r>
            <a:r>
              <a:rPr sz="2400" spc="-90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audience</a:t>
            </a:r>
            <a:endParaRPr sz="2400">
              <a:latin typeface="Carlito"/>
              <a:cs typeface="Carlito"/>
            </a:endParaRPr>
          </a:p>
          <a:p>
            <a:pPr marL="697865" lvl="1" indent="-229235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698500" algn="l"/>
              </a:tabLst>
            </a:pPr>
            <a:r>
              <a:rPr sz="2400" spc="-15" dirty="0">
                <a:latin typeface="Carlito"/>
                <a:cs typeface="Carlito"/>
              </a:rPr>
              <a:t>involve </a:t>
            </a:r>
            <a:r>
              <a:rPr sz="2400" dirty="0">
                <a:latin typeface="Carlito"/>
                <a:cs typeface="Carlito"/>
              </a:rPr>
              <a:t>the audience,</a:t>
            </a:r>
            <a:r>
              <a:rPr sz="2400" spc="-45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…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244" y="613105"/>
            <a:ext cx="5193665" cy="695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35" dirty="0"/>
              <a:t>Presentations:</a:t>
            </a:r>
            <a:r>
              <a:rPr spc="-295" dirty="0"/>
              <a:t> </a:t>
            </a:r>
            <a:r>
              <a:rPr spc="-185" dirty="0"/>
              <a:t>VISUALS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7244" y="1792605"/>
            <a:ext cx="2575560" cy="344360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HOW?</a:t>
            </a:r>
            <a:endParaRPr sz="28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85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2800" dirty="0">
                <a:latin typeface="Carlito"/>
                <a:cs typeface="Carlito"/>
              </a:rPr>
              <a:t>visuals </a:t>
            </a:r>
            <a:r>
              <a:rPr sz="2800" spc="-5" dirty="0">
                <a:latin typeface="Carlito"/>
                <a:cs typeface="Carlito"/>
              </a:rPr>
              <a:t>should</a:t>
            </a:r>
            <a:r>
              <a:rPr sz="2800" spc="-7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be:</a:t>
            </a:r>
            <a:endParaRPr sz="2800">
              <a:latin typeface="Carlito"/>
              <a:cs typeface="Carlito"/>
            </a:endParaRPr>
          </a:p>
          <a:p>
            <a:pPr marL="697865" indent="-229235">
              <a:lnSpc>
                <a:spcPct val="100000"/>
              </a:lnSpc>
              <a:spcBef>
                <a:spcPts val="234"/>
              </a:spcBef>
              <a:buFont typeface="Arial"/>
              <a:buChar char="•"/>
              <a:tabLst>
                <a:tab pos="698500" algn="l"/>
              </a:tabLst>
            </a:pPr>
            <a:r>
              <a:rPr sz="2400" dirty="0">
                <a:latin typeface="Carlito"/>
                <a:cs typeface="Carlito"/>
              </a:rPr>
              <a:t>visible</a:t>
            </a:r>
            <a:endParaRPr sz="2400">
              <a:latin typeface="Carlito"/>
              <a:cs typeface="Carlito"/>
            </a:endParaRPr>
          </a:p>
          <a:p>
            <a:pPr marL="697865" indent="-229235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698500" algn="l"/>
              </a:tabLst>
            </a:pPr>
            <a:r>
              <a:rPr sz="2400" spc="-5" dirty="0">
                <a:latin typeface="Carlito"/>
                <a:cs typeface="Carlito"/>
              </a:rPr>
              <a:t>simple</a:t>
            </a:r>
            <a:endParaRPr sz="2400">
              <a:latin typeface="Carlito"/>
              <a:cs typeface="Carlito"/>
            </a:endParaRPr>
          </a:p>
          <a:p>
            <a:pPr marL="697865" indent="-229235">
              <a:lnSpc>
                <a:spcPct val="100000"/>
              </a:lnSpc>
              <a:spcBef>
                <a:spcPts val="195"/>
              </a:spcBef>
              <a:buFont typeface="Arial"/>
              <a:buChar char="•"/>
              <a:tabLst>
                <a:tab pos="698500" algn="l"/>
              </a:tabLst>
            </a:pPr>
            <a:r>
              <a:rPr sz="2400" spc="-5" dirty="0">
                <a:latin typeface="Carlito"/>
                <a:cs typeface="Carlito"/>
              </a:rPr>
              <a:t>interesting</a:t>
            </a:r>
            <a:endParaRPr sz="2400">
              <a:latin typeface="Carlito"/>
              <a:cs typeface="Carlito"/>
            </a:endParaRPr>
          </a:p>
          <a:p>
            <a:pPr marL="697865" indent="-229235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698500" algn="l"/>
              </a:tabLst>
            </a:pPr>
            <a:r>
              <a:rPr sz="2400" spc="-10" dirty="0">
                <a:latin typeface="Carlito"/>
                <a:cs typeface="Carlito"/>
              </a:rPr>
              <a:t>practical</a:t>
            </a:r>
            <a:endParaRPr sz="2400">
              <a:latin typeface="Carlito"/>
              <a:cs typeface="Carlito"/>
            </a:endParaRPr>
          </a:p>
          <a:p>
            <a:pPr marL="697865" indent="-229235">
              <a:lnSpc>
                <a:spcPct val="100000"/>
              </a:lnSpc>
              <a:spcBef>
                <a:spcPts val="219"/>
              </a:spcBef>
              <a:buFont typeface="Arial"/>
              <a:buChar char="•"/>
              <a:tabLst>
                <a:tab pos="698500" algn="l"/>
              </a:tabLst>
            </a:pPr>
            <a:r>
              <a:rPr sz="2400" spc="-10" dirty="0">
                <a:latin typeface="Carlito"/>
                <a:cs typeface="Carlito"/>
              </a:rPr>
              <a:t>to </a:t>
            </a:r>
            <a:r>
              <a:rPr sz="2400" dirty="0">
                <a:latin typeface="Carlito"/>
                <a:cs typeface="Carlito"/>
              </a:rPr>
              <a:t>the</a:t>
            </a:r>
            <a:r>
              <a:rPr sz="2400" spc="-5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point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793342" y="4260117"/>
            <a:ext cx="2443037" cy="17322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232055" y="2161310"/>
            <a:ext cx="2519008" cy="18742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23943" y="4221479"/>
            <a:ext cx="2214344" cy="238353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897368" y="2060448"/>
            <a:ext cx="2429255" cy="175366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AA94DC-23D3-4261-AF15-110333001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741690F-FD81-4AE7-AB01-72E73D592D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5950" y="2011552"/>
            <a:ext cx="11144250" cy="553998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28F79A1B-3070-44B0-B3C4-753B4AC1E0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4462976"/>
              </p:ext>
            </p:extLst>
          </p:nvPr>
        </p:nvGraphicFramePr>
        <p:xfrm>
          <a:off x="1524000" y="2011552"/>
          <a:ext cx="8458200" cy="41801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29100">
                  <a:extLst>
                    <a:ext uri="{9D8B030D-6E8A-4147-A177-3AD203B41FA5}">
                      <a16:colId xmlns:a16="http://schemas.microsoft.com/office/drawing/2014/main" val="4097260105"/>
                    </a:ext>
                  </a:extLst>
                </a:gridCol>
                <a:gridCol w="4229100">
                  <a:extLst>
                    <a:ext uri="{9D8B030D-6E8A-4147-A177-3AD203B41FA5}">
                      <a16:colId xmlns:a16="http://schemas.microsoft.com/office/drawing/2014/main" val="134196523"/>
                    </a:ext>
                  </a:extLst>
                </a:gridCol>
              </a:tblGrid>
              <a:tr h="539950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Tables, graphs, etc. are necessary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be consistent with them.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3464948"/>
                  </a:ext>
                </a:extLst>
              </a:tr>
              <a:tr h="539950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Visual summaries allow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 reduced in size in a paper.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9878864"/>
                  </a:ext>
                </a:extLst>
              </a:tr>
              <a:tr h="539950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Deciding how to present data visually makes you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 show trends</a:t>
                      </a: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cs-CZ" sz="18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tables</a:t>
                      </a:r>
                      <a:r>
                        <a:rPr lang="cs-CZ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show </a:t>
                      </a:r>
                      <a:r>
                        <a:rPr lang="cs-CZ" sz="18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exact</a:t>
                      </a:r>
                      <a:r>
                        <a:rPr lang="cs-CZ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8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numbers</a:t>
                      </a:r>
                      <a:r>
                        <a:rPr lang="cs-CZ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8240453"/>
                  </a:ext>
                </a:extLst>
              </a:tr>
              <a:tr h="539950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Visuals need to be clear even when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 the reader to check the data for themselves.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4524941"/>
                  </a:ext>
                </a:extLst>
              </a:tr>
              <a:tr h="539950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Graphs should be used to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 think carefully about what your results mean.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1181309"/>
                  </a:ext>
                </a:extLst>
              </a:tr>
              <a:tr h="539950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Too much information in a visual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 to avoid filling up the text with lists of numbers.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6452904"/>
                  </a:ext>
                </a:extLst>
              </a:tr>
              <a:tr h="539950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Use standard symbols and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 will confuse the reader.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3292676"/>
                  </a:ext>
                </a:extLst>
              </a:tr>
            </a:tbl>
          </a:graphicData>
        </a:graphic>
      </p:graphicFrame>
      <p:cxnSp>
        <p:nvCxnSpPr>
          <p:cNvPr id="34" name="Přímá spojnice se šipkou 33">
            <a:extLst>
              <a:ext uri="{FF2B5EF4-FFF2-40B4-BE49-F238E27FC236}">
                <a16:creationId xmlns:a16="http://schemas.microsoft.com/office/drawing/2014/main" id="{4BCA23A3-89FD-4131-81F8-F811325CE709}"/>
              </a:ext>
            </a:extLst>
          </p:cNvPr>
          <p:cNvCxnSpPr>
            <a:cxnSpLocks/>
          </p:cNvCxnSpPr>
          <p:nvPr/>
        </p:nvCxnSpPr>
        <p:spPr>
          <a:xfrm>
            <a:off x="5029200" y="2209800"/>
            <a:ext cx="762000" cy="3124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se šipkou 38">
            <a:extLst>
              <a:ext uri="{FF2B5EF4-FFF2-40B4-BE49-F238E27FC236}">
                <a16:creationId xmlns:a16="http://schemas.microsoft.com/office/drawing/2014/main" id="{4C9A4A72-1A9F-41C9-9CE4-794186634042}"/>
              </a:ext>
            </a:extLst>
          </p:cNvPr>
          <p:cNvCxnSpPr>
            <a:cxnSpLocks/>
          </p:cNvCxnSpPr>
          <p:nvPr/>
        </p:nvCxnSpPr>
        <p:spPr>
          <a:xfrm>
            <a:off x="4114800" y="2763798"/>
            <a:ext cx="1676400" cy="12748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se šipkou 43">
            <a:extLst>
              <a:ext uri="{FF2B5EF4-FFF2-40B4-BE49-F238E27FC236}">
                <a16:creationId xmlns:a16="http://schemas.microsoft.com/office/drawing/2014/main" id="{30280A18-4992-462D-98FC-5800C19D924D}"/>
              </a:ext>
            </a:extLst>
          </p:cNvPr>
          <p:cNvCxnSpPr/>
          <p:nvPr/>
        </p:nvCxnSpPr>
        <p:spPr>
          <a:xfrm>
            <a:off x="3962400" y="3484602"/>
            <a:ext cx="1828800" cy="12397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se šipkou 45">
            <a:extLst>
              <a:ext uri="{FF2B5EF4-FFF2-40B4-BE49-F238E27FC236}">
                <a16:creationId xmlns:a16="http://schemas.microsoft.com/office/drawing/2014/main" id="{8C782EED-8D5B-4354-8CBB-BAAA9DFF62A5}"/>
              </a:ext>
            </a:extLst>
          </p:cNvPr>
          <p:cNvCxnSpPr>
            <a:cxnSpLocks/>
          </p:cNvCxnSpPr>
          <p:nvPr/>
        </p:nvCxnSpPr>
        <p:spPr>
          <a:xfrm flipV="1">
            <a:off x="4343400" y="3429000"/>
            <a:ext cx="1447800" cy="1219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se šipkou 47">
            <a:extLst>
              <a:ext uri="{FF2B5EF4-FFF2-40B4-BE49-F238E27FC236}">
                <a16:creationId xmlns:a16="http://schemas.microsoft.com/office/drawing/2014/main" id="{FEE73E89-9241-4C4A-B39F-81E00D2F231B}"/>
              </a:ext>
            </a:extLst>
          </p:cNvPr>
          <p:cNvCxnSpPr>
            <a:cxnSpLocks/>
          </p:cNvCxnSpPr>
          <p:nvPr/>
        </p:nvCxnSpPr>
        <p:spPr>
          <a:xfrm>
            <a:off x="5029200" y="5257800"/>
            <a:ext cx="762000" cy="685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nice se šipkou 49">
            <a:extLst>
              <a:ext uri="{FF2B5EF4-FFF2-40B4-BE49-F238E27FC236}">
                <a16:creationId xmlns:a16="http://schemas.microsoft.com/office/drawing/2014/main" id="{9CF2FA83-2EEB-4090-906C-46BC8346F597}"/>
              </a:ext>
            </a:extLst>
          </p:cNvPr>
          <p:cNvCxnSpPr>
            <a:cxnSpLocks/>
          </p:cNvCxnSpPr>
          <p:nvPr/>
        </p:nvCxnSpPr>
        <p:spPr>
          <a:xfrm flipV="1">
            <a:off x="5181600" y="2966540"/>
            <a:ext cx="609600" cy="9196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nice se šipkou 54">
            <a:extLst>
              <a:ext uri="{FF2B5EF4-FFF2-40B4-BE49-F238E27FC236}">
                <a16:creationId xmlns:a16="http://schemas.microsoft.com/office/drawing/2014/main" id="{12F9ACEC-244D-41A1-B793-5E7C59879F6B}"/>
              </a:ext>
            </a:extLst>
          </p:cNvPr>
          <p:cNvCxnSpPr/>
          <p:nvPr/>
        </p:nvCxnSpPr>
        <p:spPr>
          <a:xfrm flipV="1">
            <a:off x="4572000" y="2356940"/>
            <a:ext cx="1371600" cy="35104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6836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244" y="613105"/>
            <a:ext cx="7811134" cy="695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20" dirty="0"/>
              <a:t>Introducing</a:t>
            </a:r>
            <a:r>
              <a:rPr spc="-455" dirty="0"/>
              <a:t> </a:t>
            </a:r>
            <a:r>
              <a:rPr spc="-215" dirty="0"/>
              <a:t>visuals</a:t>
            </a:r>
            <a:r>
              <a:rPr spc="-465" dirty="0"/>
              <a:t> </a:t>
            </a:r>
            <a:r>
              <a:rPr spc="570" dirty="0"/>
              <a:t>–</a:t>
            </a:r>
            <a:r>
              <a:rPr spc="-395" dirty="0"/>
              <a:t> </a:t>
            </a:r>
            <a:r>
              <a:rPr spc="-225" dirty="0"/>
              <a:t>useful</a:t>
            </a:r>
            <a:r>
              <a:rPr spc="-450" dirty="0"/>
              <a:t> </a:t>
            </a:r>
            <a:r>
              <a:rPr spc="-200" dirty="0"/>
              <a:t>phrases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OK. </a:t>
            </a:r>
            <a:r>
              <a:rPr spc="-20" dirty="0"/>
              <a:t>Let’s </a:t>
            </a:r>
            <a:r>
              <a:rPr spc="-25" dirty="0"/>
              <a:t>take </a:t>
            </a:r>
            <a:r>
              <a:rPr dirty="0"/>
              <a:t>a look </a:t>
            </a:r>
            <a:r>
              <a:rPr spc="-15" dirty="0"/>
              <a:t>at</a:t>
            </a:r>
            <a:r>
              <a:rPr spc="-45" dirty="0"/>
              <a:t> </a:t>
            </a:r>
            <a:r>
              <a:rPr spc="-5" dirty="0"/>
              <a:t>…..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The </a:t>
            </a:r>
            <a:r>
              <a:rPr spc="-15" dirty="0"/>
              <a:t>first </a:t>
            </a:r>
            <a:r>
              <a:rPr dirty="0"/>
              <a:t>/ </a:t>
            </a:r>
            <a:r>
              <a:rPr spc="-5" dirty="0"/>
              <a:t>second </a:t>
            </a:r>
            <a:r>
              <a:rPr dirty="0"/>
              <a:t>/ </a:t>
            </a:r>
            <a:r>
              <a:rPr spc="-15" dirty="0"/>
              <a:t>next </a:t>
            </a:r>
            <a:r>
              <a:rPr dirty="0"/>
              <a:t>/ final </a:t>
            </a:r>
            <a:r>
              <a:rPr spc="-5" dirty="0"/>
              <a:t>slide</a:t>
            </a:r>
            <a:r>
              <a:rPr spc="-105" dirty="0"/>
              <a:t> </a:t>
            </a:r>
            <a:r>
              <a:rPr dirty="0"/>
              <a:t>is</a:t>
            </a:r>
          </a:p>
          <a:p>
            <a:pPr marL="12700">
              <a:lnSpc>
                <a:spcPct val="100000"/>
              </a:lnSpc>
            </a:pPr>
            <a:r>
              <a:rPr spc="-5" dirty="0"/>
              <a:t>…..</a:t>
            </a:r>
          </a:p>
          <a:p>
            <a:pPr marL="12700" marR="5080">
              <a:lnSpc>
                <a:spcPct val="100000"/>
              </a:lnSpc>
            </a:pPr>
            <a:r>
              <a:rPr dirty="0"/>
              <a:t>This </a:t>
            </a:r>
            <a:r>
              <a:rPr spc="-10" dirty="0"/>
              <a:t>shows </a:t>
            </a:r>
            <a:r>
              <a:rPr dirty="0"/>
              <a:t>/ </a:t>
            </a:r>
            <a:r>
              <a:rPr spc="-10" dirty="0"/>
              <a:t>illustrates </a:t>
            </a:r>
            <a:r>
              <a:rPr dirty="0"/>
              <a:t>/ </a:t>
            </a:r>
            <a:r>
              <a:rPr spc="-10" dirty="0"/>
              <a:t>demonstrates</a:t>
            </a:r>
            <a:r>
              <a:rPr spc="-215" dirty="0"/>
              <a:t> </a:t>
            </a:r>
            <a:r>
              <a:rPr dirty="0"/>
              <a:t>/  </a:t>
            </a:r>
            <a:r>
              <a:rPr spc="-25" dirty="0"/>
              <a:t>refers </a:t>
            </a:r>
            <a:r>
              <a:rPr spc="-10" dirty="0"/>
              <a:t>to</a:t>
            </a:r>
            <a:r>
              <a:rPr spc="-15" dirty="0"/>
              <a:t> </a:t>
            </a:r>
            <a:r>
              <a:rPr spc="-5" dirty="0"/>
              <a:t>…..</a:t>
            </a:r>
          </a:p>
          <a:p>
            <a:pPr marL="12700" marR="425450">
              <a:lnSpc>
                <a:spcPct val="100000"/>
              </a:lnSpc>
              <a:spcBef>
                <a:spcPts val="5"/>
              </a:spcBef>
            </a:pPr>
            <a:r>
              <a:rPr dirty="0"/>
              <a:t>This is I </a:t>
            </a:r>
            <a:r>
              <a:rPr spc="-10" dirty="0"/>
              <a:t>graph </a:t>
            </a:r>
            <a:r>
              <a:rPr dirty="0"/>
              <a:t>/ an </a:t>
            </a:r>
            <a:r>
              <a:rPr spc="-15" dirty="0"/>
              <a:t>organigram</a:t>
            </a:r>
            <a:r>
              <a:rPr spc="-160" dirty="0"/>
              <a:t> </a:t>
            </a:r>
            <a:r>
              <a:rPr spc="-5" dirty="0"/>
              <a:t>which  </a:t>
            </a:r>
            <a:r>
              <a:rPr spc="-10" dirty="0"/>
              <a:t>shows</a:t>
            </a:r>
            <a:r>
              <a:rPr spc="-25" dirty="0"/>
              <a:t> </a:t>
            </a:r>
            <a:r>
              <a:rPr spc="-5" dirty="0"/>
              <a:t>…..</a:t>
            </a:r>
          </a:p>
          <a:p>
            <a:pPr marL="12700">
              <a:lnSpc>
                <a:spcPct val="100000"/>
              </a:lnSpc>
            </a:pPr>
            <a:r>
              <a:rPr dirty="0"/>
              <a:t>As </a:t>
            </a:r>
            <a:r>
              <a:rPr spc="-15" dirty="0"/>
              <a:t>you can </a:t>
            </a:r>
            <a:r>
              <a:rPr spc="-5" dirty="0"/>
              <a:t>see, </a:t>
            </a:r>
            <a:r>
              <a:rPr dirty="0"/>
              <a:t>this is</a:t>
            </a:r>
            <a:r>
              <a:rPr spc="-60" dirty="0"/>
              <a:t> </a:t>
            </a:r>
            <a:r>
              <a:rPr dirty="0"/>
              <a:t>…</a:t>
            </a:r>
          </a:p>
          <a:p>
            <a:pPr marL="12700" marR="570865">
              <a:lnSpc>
                <a:spcPct val="100000"/>
              </a:lnSpc>
              <a:spcBef>
                <a:spcPts val="5"/>
              </a:spcBef>
            </a:pPr>
            <a:r>
              <a:rPr dirty="0"/>
              <a:t>As </a:t>
            </a:r>
            <a:r>
              <a:rPr spc="-15" dirty="0"/>
              <a:t>you can </a:t>
            </a:r>
            <a:r>
              <a:rPr spc="-5" dirty="0"/>
              <a:t>see </a:t>
            </a:r>
            <a:r>
              <a:rPr spc="-15" dirty="0"/>
              <a:t>from </a:t>
            </a:r>
            <a:r>
              <a:rPr dirty="0"/>
              <a:t>these </a:t>
            </a:r>
            <a:r>
              <a:rPr spc="-5" dirty="0"/>
              <a:t>figures...  </a:t>
            </a:r>
            <a:r>
              <a:rPr spc="-10" dirty="0"/>
              <a:t>Here </a:t>
            </a:r>
            <a:r>
              <a:rPr spc="-20" dirty="0"/>
              <a:t>we </a:t>
            </a:r>
            <a:r>
              <a:rPr spc="-15" dirty="0"/>
              <a:t>can </a:t>
            </a:r>
            <a:r>
              <a:rPr spc="-5" dirty="0"/>
              <a:t>see</a:t>
            </a:r>
            <a:r>
              <a:rPr spc="35" dirty="0"/>
              <a:t> </a:t>
            </a:r>
            <a:r>
              <a:rPr spc="-5" dirty="0"/>
              <a:t>…..</a:t>
            </a:r>
          </a:p>
          <a:p>
            <a:pPr marL="12700" marR="862330" algn="just">
              <a:lnSpc>
                <a:spcPct val="100000"/>
              </a:lnSpc>
            </a:pPr>
            <a:r>
              <a:rPr spc="-5" dirty="0"/>
              <a:t>I'd </a:t>
            </a:r>
            <a:r>
              <a:rPr spc="-25" dirty="0"/>
              <a:t>like </a:t>
            </a:r>
            <a:r>
              <a:rPr spc="-15" dirty="0"/>
              <a:t>you </a:t>
            </a:r>
            <a:r>
              <a:rPr spc="-10" dirty="0"/>
              <a:t>to </a:t>
            </a:r>
            <a:r>
              <a:rPr dirty="0"/>
              <a:t>look </a:t>
            </a:r>
            <a:r>
              <a:rPr spc="-15" dirty="0"/>
              <a:t>at </a:t>
            </a:r>
            <a:r>
              <a:rPr dirty="0"/>
              <a:t>this </a:t>
            </a:r>
            <a:r>
              <a:rPr spc="-10" dirty="0"/>
              <a:t>graph...  Let </a:t>
            </a:r>
            <a:r>
              <a:rPr dirty="0"/>
              <a:t>me </a:t>
            </a:r>
            <a:r>
              <a:rPr spc="-5" dirty="0"/>
              <a:t>show </a:t>
            </a:r>
            <a:r>
              <a:rPr spc="-15" dirty="0"/>
              <a:t>you </a:t>
            </a:r>
            <a:r>
              <a:rPr dirty="0"/>
              <a:t>this pie </a:t>
            </a:r>
            <a:r>
              <a:rPr spc="-5" dirty="0"/>
              <a:t>chart...  Let's </a:t>
            </a:r>
            <a:r>
              <a:rPr spc="-20" dirty="0"/>
              <a:t>have </a:t>
            </a:r>
            <a:r>
              <a:rPr dirty="0"/>
              <a:t>a look </a:t>
            </a:r>
            <a:r>
              <a:rPr spc="-15" dirty="0"/>
              <a:t>at </a:t>
            </a:r>
            <a:r>
              <a:rPr dirty="0"/>
              <a:t>this</a:t>
            </a:r>
            <a:r>
              <a:rPr spc="-114" dirty="0"/>
              <a:t> </a:t>
            </a:r>
            <a:r>
              <a:rPr dirty="0"/>
              <a:t>model...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261609" y="1576273"/>
            <a:ext cx="5979795" cy="4051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arlito"/>
                <a:cs typeface="Carlito"/>
              </a:rPr>
              <a:t>Let's </a:t>
            </a:r>
            <a:r>
              <a:rPr sz="2400" dirty="0">
                <a:latin typeface="Carlito"/>
                <a:cs typeface="Carlito"/>
              </a:rPr>
              <a:t>turn </a:t>
            </a:r>
            <a:r>
              <a:rPr sz="2400" spc="-10" dirty="0">
                <a:latin typeface="Carlito"/>
                <a:cs typeface="Carlito"/>
              </a:rPr>
              <a:t>to </a:t>
            </a:r>
            <a:r>
              <a:rPr sz="2400" dirty="0">
                <a:latin typeface="Carlito"/>
                <a:cs typeface="Carlito"/>
              </a:rPr>
              <a:t>this</a:t>
            </a:r>
            <a:r>
              <a:rPr sz="2400" spc="-10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map...</a:t>
            </a:r>
            <a:endParaRPr sz="2400">
              <a:latin typeface="Carlito"/>
              <a:cs typeface="Carlito"/>
            </a:endParaRPr>
          </a:p>
          <a:p>
            <a:pPr marL="12700" marR="1134110">
              <a:lnSpc>
                <a:spcPct val="100000"/>
              </a:lnSpc>
              <a:spcBef>
                <a:spcPts val="5"/>
              </a:spcBef>
            </a:pPr>
            <a:r>
              <a:rPr sz="2400" spc="-105" dirty="0">
                <a:latin typeface="Carlito"/>
                <a:cs typeface="Carlito"/>
              </a:rPr>
              <a:t>To </a:t>
            </a:r>
            <a:r>
              <a:rPr sz="2400" spc="-10" dirty="0">
                <a:latin typeface="Carlito"/>
                <a:cs typeface="Carlito"/>
              </a:rPr>
              <a:t>illustrate </a:t>
            </a:r>
            <a:r>
              <a:rPr sz="2400" spc="-25" dirty="0">
                <a:latin typeface="Carlito"/>
                <a:cs typeface="Carlito"/>
              </a:rPr>
              <a:t>my </a:t>
            </a:r>
            <a:r>
              <a:rPr sz="2400" dirty="0">
                <a:latin typeface="Carlito"/>
                <a:cs typeface="Carlito"/>
              </a:rPr>
              <a:t>point </a:t>
            </a:r>
            <a:r>
              <a:rPr sz="2400" spc="-20" dirty="0">
                <a:latin typeface="Carlito"/>
                <a:cs typeface="Carlito"/>
              </a:rPr>
              <a:t>let’s </a:t>
            </a:r>
            <a:r>
              <a:rPr sz="2400" dirty="0">
                <a:latin typeface="Carlito"/>
                <a:cs typeface="Carlito"/>
              </a:rPr>
              <a:t>look </a:t>
            </a:r>
            <a:r>
              <a:rPr sz="2400" spc="-15" dirty="0">
                <a:latin typeface="Carlito"/>
                <a:cs typeface="Carlito"/>
              </a:rPr>
              <a:t>at </a:t>
            </a:r>
            <a:r>
              <a:rPr sz="2400" spc="-5" dirty="0">
                <a:latin typeface="Carlito"/>
                <a:cs typeface="Carlito"/>
              </a:rPr>
              <a:t>some  diagrams...</a:t>
            </a:r>
            <a:endParaRPr sz="2400">
              <a:latin typeface="Carlito"/>
              <a:cs typeface="Carlito"/>
            </a:endParaRPr>
          </a:p>
          <a:p>
            <a:pPr marL="12700" marR="513715">
              <a:lnSpc>
                <a:spcPct val="100000"/>
              </a:lnSpc>
            </a:pPr>
            <a:r>
              <a:rPr sz="2400" dirty="0">
                <a:latin typeface="Carlito"/>
                <a:cs typeface="Carlito"/>
              </a:rPr>
              <a:t>If </a:t>
            </a:r>
            <a:r>
              <a:rPr sz="2400" spc="-10" dirty="0">
                <a:latin typeface="Carlito"/>
                <a:cs typeface="Carlito"/>
              </a:rPr>
              <a:t>you </a:t>
            </a:r>
            <a:r>
              <a:rPr sz="2400" dirty="0">
                <a:latin typeface="Carlito"/>
                <a:cs typeface="Carlito"/>
              </a:rPr>
              <a:t>look </a:t>
            </a:r>
            <a:r>
              <a:rPr sz="2400" spc="-15" dirty="0">
                <a:latin typeface="Carlito"/>
                <a:cs typeface="Carlito"/>
              </a:rPr>
              <a:t>at </a:t>
            </a:r>
            <a:r>
              <a:rPr sz="2400" dirty="0">
                <a:latin typeface="Carlito"/>
                <a:cs typeface="Carlito"/>
              </a:rPr>
              <a:t>these </a:t>
            </a:r>
            <a:r>
              <a:rPr sz="2400" spc="-5" dirty="0">
                <a:latin typeface="Carlito"/>
                <a:cs typeface="Carlito"/>
              </a:rPr>
              <a:t>photographs you'll</a:t>
            </a:r>
            <a:r>
              <a:rPr sz="2400" spc="-20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see...  </a:t>
            </a:r>
            <a:r>
              <a:rPr sz="2400" dirty="0">
                <a:latin typeface="Carlito"/>
                <a:cs typeface="Carlito"/>
              </a:rPr>
              <a:t>If </a:t>
            </a:r>
            <a:r>
              <a:rPr sz="2400" spc="-15" dirty="0">
                <a:latin typeface="Carlito"/>
                <a:cs typeface="Carlito"/>
              </a:rPr>
              <a:t>you </a:t>
            </a:r>
            <a:r>
              <a:rPr sz="2400" dirty="0">
                <a:latin typeface="Carlito"/>
                <a:cs typeface="Carlito"/>
              </a:rPr>
              <a:t>look </a:t>
            </a:r>
            <a:r>
              <a:rPr sz="2400" spc="-15" dirty="0">
                <a:latin typeface="Carlito"/>
                <a:cs typeface="Carlito"/>
              </a:rPr>
              <a:t>at </a:t>
            </a:r>
            <a:r>
              <a:rPr sz="2400" dirty="0">
                <a:latin typeface="Carlito"/>
                <a:cs typeface="Carlito"/>
              </a:rPr>
              <a:t>this bar chart </a:t>
            </a:r>
            <a:r>
              <a:rPr sz="2400" spc="-5" dirty="0">
                <a:latin typeface="Carlito"/>
                <a:cs typeface="Carlito"/>
              </a:rPr>
              <a:t>you'll</a:t>
            </a:r>
            <a:r>
              <a:rPr sz="2400" spc="-185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notice...</a:t>
            </a:r>
            <a:endParaRPr sz="2400">
              <a:latin typeface="Carlito"/>
              <a:cs typeface="Carlito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latin typeface="Carlito"/>
                <a:cs typeface="Carlito"/>
              </a:rPr>
              <a:t>If </a:t>
            </a:r>
            <a:r>
              <a:rPr sz="2400" spc="-10" dirty="0">
                <a:latin typeface="Carlito"/>
                <a:cs typeface="Carlito"/>
              </a:rPr>
              <a:t>you </a:t>
            </a:r>
            <a:r>
              <a:rPr sz="2400" dirty="0">
                <a:latin typeface="Carlito"/>
                <a:cs typeface="Carlito"/>
              </a:rPr>
              <a:t>look </a:t>
            </a:r>
            <a:r>
              <a:rPr sz="2400" spc="-15" dirty="0">
                <a:latin typeface="Carlito"/>
                <a:cs typeface="Carlito"/>
              </a:rPr>
              <a:t>at </a:t>
            </a:r>
            <a:r>
              <a:rPr sz="2400" dirty="0">
                <a:latin typeface="Carlito"/>
                <a:cs typeface="Carlito"/>
              </a:rPr>
              <a:t>this </a:t>
            </a:r>
            <a:r>
              <a:rPr sz="2400" spc="-10" dirty="0">
                <a:latin typeface="Carlito"/>
                <a:cs typeface="Carlito"/>
              </a:rPr>
              <a:t>histogram </a:t>
            </a:r>
            <a:r>
              <a:rPr sz="2400" spc="-5" dirty="0">
                <a:latin typeface="Carlito"/>
                <a:cs typeface="Carlito"/>
              </a:rPr>
              <a:t>you'll appreciate...  </a:t>
            </a:r>
            <a:r>
              <a:rPr sz="2400" dirty="0">
                <a:latin typeface="Carlito"/>
                <a:cs typeface="Carlito"/>
              </a:rPr>
              <a:t>If </a:t>
            </a:r>
            <a:r>
              <a:rPr sz="2400" spc="-15" dirty="0">
                <a:latin typeface="Carlito"/>
                <a:cs typeface="Carlito"/>
              </a:rPr>
              <a:t>you </a:t>
            </a:r>
            <a:r>
              <a:rPr sz="2400" dirty="0">
                <a:latin typeface="Carlito"/>
                <a:cs typeface="Carlito"/>
              </a:rPr>
              <a:t>look </a:t>
            </a:r>
            <a:r>
              <a:rPr sz="2400" spc="-15" dirty="0">
                <a:latin typeface="Carlito"/>
                <a:cs typeface="Carlito"/>
              </a:rPr>
              <a:t>at </a:t>
            </a:r>
            <a:r>
              <a:rPr sz="2400" dirty="0">
                <a:latin typeface="Carlito"/>
                <a:cs typeface="Carlito"/>
              </a:rPr>
              <a:t>this flow chart </a:t>
            </a:r>
            <a:r>
              <a:rPr sz="2400" spc="-5" dirty="0">
                <a:latin typeface="Carlito"/>
                <a:cs typeface="Carlito"/>
              </a:rPr>
              <a:t>you'll understand</a:t>
            </a:r>
            <a:r>
              <a:rPr sz="2400" spc="-24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...  </a:t>
            </a:r>
            <a:r>
              <a:rPr sz="2400" dirty="0">
                <a:latin typeface="Carlito"/>
                <a:cs typeface="Carlito"/>
              </a:rPr>
              <a:t>If </a:t>
            </a:r>
            <a:r>
              <a:rPr sz="2400" spc="-10" dirty="0">
                <a:latin typeface="Carlito"/>
                <a:cs typeface="Carlito"/>
              </a:rPr>
              <a:t>you </a:t>
            </a:r>
            <a:r>
              <a:rPr sz="2400" dirty="0">
                <a:latin typeface="Carlito"/>
                <a:cs typeface="Carlito"/>
              </a:rPr>
              <a:t>look </a:t>
            </a:r>
            <a:r>
              <a:rPr sz="2400" spc="-15" dirty="0">
                <a:latin typeface="Carlito"/>
                <a:cs typeface="Carlito"/>
              </a:rPr>
              <a:t>at </a:t>
            </a:r>
            <a:r>
              <a:rPr sz="2400" dirty="0">
                <a:latin typeface="Carlito"/>
                <a:cs typeface="Carlito"/>
              </a:rPr>
              <a:t>this</a:t>
            </a:r>
            <a:r>
              <a:rPr sz="2400" spc="-7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matrix...</a:t>
            </a:r>
            <a:endParaRPr sz="24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2400" spc="-60" dirty="0">
                <a:latin typeface="Carlito"/>
                <a:cs typeface="Carlito"/>
              </a:rPr>
              <a:t>I’d </a:t>
            </a:r>
            <a:r>
              <a:rPr sz="2400" spc="-25" dirty="0">
                <a:latin typeface="Carlito"/>
                <a:cs typeface="Carlito"/>
              </a:rPr>
              <a:t>like </a:t>
            </a:r>
            <a:r>
              <a:rPr sz="2400" spc="-10" dirty="0">
                <a:latin typeface="Carlito"/>
                <a:cs typeface="Carlito"/>
              </a:rPr>
              <a:t>to </a:t>
            </a:r>
            <a:r>
              <a:rPr sz="2400" spc="-15" dirty="0">
                <a:latin typeface="Carlito"/>
                <a:cs typeface="Carlito"/>
              </a:rPr>
              <a:t>draw </a:t>
            </a:r>
            <a:r>
              <a:rPr sz="2400" spc="-10" dirty="0">
                <a:latin typeface="Carlito"/>
                <a:cs typeface="Carlito"/>
              </a:rPr>
              <a:t>your attention to</a:t>
            </a:r>
            <a:r>
              <a:rPr sz="2400" spc="-5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…..</a:t>
            </a:r>
            <a:endParaRPr sz="2400">
              <a:latin typeface="Carlito"/>
              <a:cs typeface="Carlito"/>
            </a:endParaRPr>
          </a:p>
          <a:p>
            <a:pPr marL="12700" marR="111760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latin typeface="Carlito"/>
                <a:cs typeface="Carlito"/>
              </a:rPr>
              <a:t>One of </a:t>
            </a:r>
            <a:r>
              <a:rPr sz="2400" spc="5" dirty="0">
                <a:latin typeface="Carlito"/>
                <a:cs typeface="Carlito"/>
              </a:rPr>
              <a:t>the </a:t>
            </a:r>
            <a:r>
              <a:rPr sz="2400" spc="-5" dirty="0">
                <a:latin typeface="Carlito"/>
                <a:cs typeface="Carlito"/>
              </a:rPr>
              <a:t>most </a:t>
            </a:r>
            <a:r>
              <a:rPr sz="2400" dirty="0">
                <a:latin typeface="Carlito"/>
                <a:cs typeface="Carlito"/>
              </a:rPr>
              <a:t>important aspects of this is</a:t>
            </a:r>
            <a:r>
              <a:rPr sz="2400" spc="-29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…..  </a:t>
            </a:r>
            <a:r>
              <a:rPr sz="2400" spc="-35" dirty="0">
                <a:latin typeface="Carlito"/>
                <a:cs typeface="Carlito"/>
              </a:rPr>
              <a:t>At </a:t>
            </a:r>
            <a:r>
              <a:rPr sz="2400" spc="-15" dirty="0">
                <a:latin typeface="Carlito"/>
                <a:cs typeface="Carlito"/>
              </a:rPr>
              <a:t>first </a:t>
            </a:r>
            <a:r>
              <a:rPr sz="2400" dirty="0">
                <a:latin typeface="Carlito"/>
                <a:cs typeface="Carlito"/>
              </a:rPr>
              <a:t>glance it </a:t>
            </a:r>
            <a:r>
              <a:rPr sz="2400" spc="-5" dirty="0">
                <a:latin typeface="Carlito"/>
                <a:cs typeface="Carlito"/>
              </a:rPr>
              <a:t>seems ….. </a:t>
            </a:r>
            <a:r>
              <a:rPr sz="2400" spc="5" dirty="0">
                <a:latin typeface="Carlito"/>
                <a:cs typeface="Carlito"/>
              </a:rPr>
              <a:t>but</a:t>
            </a:r>
            <a:r>
              <a:rPr sz="2400" spc="-5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…..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</TotalTime>
  <Words>1001</Words>
  <Application>Microsoft Office PowerPoint</Application>
  <PresentationFormat>Širokoúhlá obrazovka</PresentationFormat>
  <Paragraphs>125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5" baseType="lpstr">
      <vt:lpstr>Meiryo</vt:lpstr>
      <vt:lpstr>Arial</vt:lpstr>
      <vt:lpstr>Calibri</vt:lpstr>
      <vt:lpstr>Carlito</vt:lpstr>
      <vt:lpstr>Times New Roman</vt:lpstr>
      <vt:lpstr>Trebuchet MS</vt:lpstr>
      <vt:lpstr>Office Theme</vt:lpstr>
      <vt:lpstr>English for Physicists IV</vt:lpstr>
      <vt:lpstr>Outline</vt:lpstr>
      <vt:lpstr>Prezentace aplikace PowerPoint</vt:lpstr>
      <vt:lpstr>Visuals</vt:lpstr>
      <vt:lpstr>Presentations: VISUALS</vt:lpstr>
      <vt:lpstr>Presentations: VISUALS</vt:lpstr>
      <vt:lpstr>Presentations: VISUALS</vt:lpstr>
      <vt:lpstr>Prezentace aplikace PowerPoint</vt:lpstr>
      <vt:lpstr>Introducing visuals – useful phrases</vt:lpstr>
      <vt:lpstr>Effective use of captions</vt:lpstr>
      <vt:lpstr>Prezentace aplikace PowerPoint</vt:lpstr>
      <vt:lpstr>Rewriting captions – noun phrases</vt:lpstr>
      <vt:lpstr>Match the types of graphs and their names</vt:lpstr>
      <vt:lpstr>Sentence transformations</vt:lpstr>
      <vt:lpstr>Identify the graph</vt:lpstr>
      <vt:lpstr>Language focus - synonyms</vt:lpstr>
      <vt:lpstr>Language focus - synonyms</vt:lpstr>
      <vt:lpstr>TED talk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for Mathematicians IV</dc:title>
  <dc:creator>Štěpánka Bilová</dc:creator>
  <cp:lastModifiedBy>Eva Čoupková</cp:lastModifiedBy>
  <cp:revision>13</cp:revision>
  <dcterms:created xsi:type="dcterms:W3CDTF">2020-03-25T12:00:29Z</dcterms:created>
  <dcterms:modified xsi:type="dcterms:W3CDTF">2021-04-09T06:27:20Z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2019-03-25T00:00:00Z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2020-03-25T00:00:00Z</vt:filetime>
  </property>
</Properties>
</file>