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1" r:id="rId7"/>
    <p:sldId id="257" r:id="rId8"/>
    <p:sldId id="285" r:id="rId9"/>
    <p:sldId id="287" r:id="rId10"/>
    <p:sldId id="288" r:id="rId11"/>
    <p:sldId id="290" r:id="rId12"/>
    <p:sldId id="289" r:id="rId13"/>
    <p:sldId id="301" r:id="rId14"/>
    <p:sldId id="299" r:id="rId15"/>
    <p:sldId id="291" r:id="rId16"/>
    <p:sldId id="292" r:id="rId17"/>
    <p:sldId id="293" r:id="rId18"/>
    <p:sldId id="294" r:id="rId19"/>
    <p:sldId id="295" r:id="rId20"/>
    <p:sldId id="296" r:id="rId21"/>
    <p:sldId id="298" r:id="rId22"/>
    <p:sldId id="29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051F8-3CEB-4CC3-9FEA-195BD4682098}" v="3" dt="2022-02-14T09:40:27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our%20Color%20Map%20Theorem%20-%20Numberphile%20cut.mp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s.muni.cz/auth/el/sci/jaro2020/JAM02/index.qwarp?prejit=468009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Mathematicians</a:t>
            </a:r>
            <a:r>
              <a:rPr lang="en-US" dirty="0"/>
              <a:t> I</a:t>
            </a:r>
            <a:r>
              <a:rPr lang="cs-CZ" dirty="0"/>
              <a:t>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AA6577E-DC94-4543-871F-33C7E0CF75E6}"/>
              </a:ext>
            </a:extLst>
          </p:cNvPr>
          <p:cNvSpPr txBox="1"/>
          <p:nvPr/>
        </p:nvSpPr>
        <p:spPr>
          <a:xfrm>
            <a:off x="569495" y="481263"/>
            <a:ext cx="1088456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correct</a:t>
            </a:r>
            <a:r>
              <a:rPr lang="cs-CZ" sz="2000" dirty="0"/>
              <a:t> </a:t>
            </a:r>
            <a:r>
              <a:rPr lang="cs-CZ" sz="2000" dirty="0" err="1"/>
              <a:t>number</a:t>
            </a:r>
            <a:r>
              <a:rPr lang="cs-CZ" sz="2000" dirty="0"/>
              <a:t>:</a:t>
            </a:r>
          </a:p>
          <a:p>
            <a:endParaRPr lang="cs-CZ" dirty="0"/>
          </a:p>
          <a:p>
            <a:r>
              <a:rPr lang="cs-CZ" sz="2400" dirty="0"/>
              <a:t>1a       2c             3a                    4b                    5b                     6c                 7b                  8b</a:t>
            </a:r>
          </a:p>
          <a:p>
            <a:endParaRPr lang="cs-CZ" sz="2400" dirty="0"/>
          </a:p>
          <a:p>
            <a:r>
              <a:rPr lang="cs-CZ" sz="2400" dirty="0"/>
              <a:t>               a) ¼</a:t>
            </a:r>
          </a:p>
          <a:p>
            <a:r>
              <a:rPr lang="cs-CZ" sz="2400" dirty="0"/>
              <a:t>               b) 15%</a:t>
            </a:r>
          </a:p>
          <a:p>
            <a:r>
              <a:rPr lang="cs-CZ" sz="2400" dirty="0"/>
              <a:t>               c) 1.356</a:t>
            </a:r>
          </a:p>
          <a:p>
            <a:r>
              <a:rPr lang="cs-CZ" sz="2400" dirty="0"/>
              <a:t>               d) 2,905,740</a:t>
            </a:r>
          </a:p>
          <a:p>
            <a:r>
              <a:rPr lang="cs-CZ" sz="2400" dirty="0"/>
              <a:t>               e) 5 x 10</a:t>
            </a:r>
            <a:r>
              <a:rPr lang="cs-CZ" sz="2400" baseline="30000" dirty="0"/>
              <a:t>9</a:t>
            </a:r>
            <a:r>
              <a:rPr lang="cs-CZ" sz="2400" dirty="0"/>
              <a:t>  </a:t>
            </a:r>
          </a:p>
          <a:p>
            <a:r>
              <a:rPr lang="cs-CZ" sz="2400" dirty="0"/>
              <a:t>               f) -35</a:t>
            </a:r>
          </a:p>
          <a:p>
            <a:r>
              <a:rPr lang="cs-CZ" sz="2400" dirty="0"/>
              <a:t>               g) 10</a:t>
            </a:r>
            <a:r>
              <a:rPr lang="cs-CZ" sz="2400" baseline="30000" dirty="0"/>
              <a:t>6</a:t>
            </a:r>
            <a:r>
              <a:rPr lang="cs-CZ" sz="2400" dirty="0"/>
              <a:t>     </a:t>
            </a:r>
          </a:p>
          <a:p>
            <a:r>
              <a:rPr lang="cs-CZ" sz="2400" dirty="0"/>
              <a:t>               h) 10,893</a:t>
            </a:r>
          </a:p>
          <a:p>
            <a:r>
              <a:rPr lang="cs-CZ" sz="2400" dirty="0"/>
              <a:t>               i) -57</a:t>
            </a:r>
          </a:p>
          <a:p>
            <a:r>
              <a:rPr lang="cs-CZ" sz="2400" dirty="0"/>
              <a:t>               j) 17 5/8</a:t>
            </a:r>
          </a:p>
          <a:p>
            <a:r>
              <a:rPr lang="cs-CZ" sz="2400" dirty="0"/>
              <a:t>               k) 0.003</a:t>
            </a:r>
          </a:p>
          <a:p>
            <a:r>
              <a:rPr lang="cs-CZ" sz="2400" dirty="0"/>
              <a:t>               l) 5,090,019 </a:t>
            </a:r>
          </a:p>
        </p:txBody>
      </p:sp>
    </p:spTree>
    <p:extLst>
      <p:ext uri="{BB962C8B-B14F-4D97-AF65-F5344CB8AC3E}">
        <p14:creationId xmlns:p14="http://schemas.microsoft.com/office/powerpoint/2010/main" val="31219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/>
              <a:t>What is a theorem in mathematics? </a:t>
            </a:r>
            <a:br>
              <a:rPr lang="cs-CZ" b="1" i="1" dirty="0"/>
            </a:br>
            <a:r>
              <a:rPr lang="cs-CZ" b="1" i="1" dirty="0"/>
              <a:t>T</a:t>
            </a:r>
            <a:r>
              <a:rPr lang="en-GB" b="1" i="1" dirty="0" err="1"/>
              <a:t>ypical</a:t>
            </a:r>
            <a:r>
              <a:rPr lang="en-GB" b="1" i="1" dirty="0"/>
              <a:t> vocabulary</a:t>
            </a:r>
            <a:r>
              <a:rPr lang="cs-CZ" b="1" i="1" dirty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86774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635"/>
            <a:ext cx="10515600" cy="1325563"/>
          </a:xfrm>
        </p:spPr>
        <p:txBody>
          <a:bodyPr/>
          <a:lstStyle/>
          <a:p>
            <a:r>
              <a:rPr lang="cs-CZ" dirty="0" err="1"/>
              <a:t>Theorems</a:t>
            </a:r>
            <a:r>
              <a:rPr lang="cs-CZ" dirty="0"/>
              <a:t> in </a:t>
            </a:r>
            <a:r>
              <a:rPr lang="cs-CZ" dirty="0" err="1"/>
              <a:t>mathematics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9759"/>
            <a:ext cx="10515600" cy="4763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 mathematics, a theorem is a (1)_________________ that has been proved on the basis of previously (2)_________________  statements, such as other theorems, and generally accepted statements, such as (3)_________________. A theorem is a logical (4)_________________  of the axioms. The proof of a mathematical theorem is a logical argument for the theorem statement given in accord with the rules of a deductive system. The proof of a theorem is often (5)_________________  as justification of the truth of the theorem statement. In light of the requirement that theorems must be proved, the concept of a theorem is fundamentally (6)_________________, in contrast to the notion of a scientific law, which is experimental.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To be proved, a theorem must be expressible as a (7)_________________, formal statement. Nevertheless, theorems are usually expressed in natural language rather than in a completely symbolic form, with the intention that the reader can produce a formal statement from the (8)_________________  one. 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35040" y="1760412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statement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60093" y="2092729"/>
            <a:ext cx="1641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established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37806" y="2638808"/>
            <a:ext cx="1089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axioms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005305" y="2565885"/>
            <a:ext cx="1855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consequence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78880" y="3443193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interpreted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15886" y="4271553"/>
            <a:ext cx="144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deductive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577944" y="4903036"/>
            <a:ext cx="1093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precise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932867" y="5778192"/>
            <a:ext cx="1268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informal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90009"/>
              </p:ext>
            </p:extLst>
          </p:nvPr>
        </p:nvGraphicFramePr>
        <p:xfrm>
          <a:off x="2405759" y="1201135"/>
          <a:ext cx="7466874" cy="436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927">
                  <a:extLst>
                    <a:ext uri="{9D8B030D-6E8A-4147-A177-3AD203B41FA5}">
                      <a16:colId xmlns:a16="http://schemas.microsoft.com/office/drawing/2014/main" val="3421665800"/>
                    </a:ext>
                  </a:extLst>
                </a:gridCol>
                <a:gridCol w="1243927">
                  <a:extLst>
                    <a:ext uri="{9D8B030D-6E8A-4147-A177-3AD203B41FA5}">
                      <a16:colId xmlns:a16="http://schemas.microsoft.com/office/drawing/2014/main" val="3360437653"/>
                    </a:ext>
                  </a:extLst>
                </a:gridCol>
                <a:gridCol w="1244755">
                  <a:extLst>
                    <a:ext uri="{9D8B030D-6E8A-4147-A177-3AD203B41FA5}">
                      <a16:colId xmlns:a16="http://schemas.microsoft.com/office/drawing/2014/main" val="1569290317"/>
                    </a:ext>
                  </a:extLst>
                </a:gridCol>
                <a:gridCol w="1244755">
                  <a:extLst>
                    <a:ext uri="{9D8B030D-6E8A-4147-A177-3AD203B41FA5}">
                      <a16:colId xmlns:a16="http://schemas.microsoft.com/office/drawing/2014/main" val="2600421924"/>
                    </a:ext>
                  </a:extLst>
                </a:gridCol>
                <a:gridCol w="1492908">
                  <a:extLst>
                    <a:ext uri="{9D8B030D-6E8A-4147-A177-3AD203B41FA5}">
                      <a16:colId xmlns:a16="http://schemas.microsoft.com/office/drawing/2014/main" val="2041349326"/>
                    </a:ext>
                  </a:extLst>
                </a:gridCol>
                <a:gridCol w="996602">
                  <a:extLst>
                    <a:ext uri="{9D8B030D-6E8A-4147-A177-3AD203B41FA5}">
                      <a16:colId xmlns:a16="http://schemas.microsoft.com/office/drawing/2014/main" val="2158794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AXIOMS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PROOFS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PRECISE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DEDUCTIVE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ESTABLISHED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FORMAL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276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STATEMENT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INTERPRETED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INFORMAL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REASON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CONSEQUENCE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31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44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Pair/Group work: e</a:t>
            </a:r>
            <a:r>
              <a:rPr lang="cs-CZ" dirty="0" err="1"/>
              <a:t>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symbolic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en-US" dirty="0"/>
          </a:p>
          <a:p>
            <a:endParaRPr lang="en-US" dirty="0"/>
          </a:p>
          <a:p>
            <a:r>
              <a:rPr lang="cs-CZ" dirty="0"/>
              <a:t>in natural </a:t>
            </a:r>
            <a:r>
              <a:rPr lang="cs-CZ" dirty="0" err="1"/>
              <a:t>language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879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Colour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 – </a:t>
            </a:r>
            <a:r>
              <a:rPr lang="cs-CZ" dirty="0" err="1"/>
              <a:t>discuss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does the Four </a:t>
            </a:r>
            <a:r>
              <a:rPr lang="en-GB" dirty="0" err="1"/>
              <a:t>Color</a:t>
            </a:r>
            <a:r>
              <a:rPr lang="en-GB" dirty="0"/>
              <a:t> Theorem state?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long did it take to prove this theorem?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When was the theorem solved?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Which famous mathematician was involved with the appearance of the Four </a:t>
            </a:r>
            <a:r>
              <a:rPr lang="en-GB" dirty="0" err="1"/>
              <a:t>Color</a:t>
            </a:r>
            <a:r>
              <a:rPr lang="en-GB" dirty="0"/>
              <a:t> Problem?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can this theorem be proven?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Why was the first proof considered controversial?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63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Colour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 – </a:t>
            </a:r>
            <a:r>
              <a:rPr lang="cs-CZ" dirty="0">
                <a:hlinkClick r:id="rId2" action="ppaction://hlinkfile"/>
              </a:rPr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8208"/>
            <a:ext cx="10515600" cy="490331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does the Four </a:t>
            </a:r>
            <a:r>
              <a:rPr lang="en-GB" dirty="0" err="1"/>
              <a:t>Color</a:t>
            </a:r>
            <a:r>
              <a:rPr lang="en-GB" dirty="0"/>
              <a:t> Theorem state?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long did it take to prove this theorem?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When was the theorem solved?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Which famous mathematician was involved with the appearance of the Four </a:t>
            </a:r>
            <a:r>
              <a:rPr lang="en-GB" dirty="0" err="1"/>
              <a:t>Color</a:t>
            </a:r>
            <a:r>
              <a:rPr lang="en-GB" dirty="0"/>
              <a:t> Problem?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can this theorem be proven? 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>
                <a:solidFill>
                  <a:srgbClr val="0070C0"/>
                </a:solidFill>
              </a:rPr>
              <a:t>Why was the first proof considered controversial? 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16174" y="1966778"/>
            <a:ext cx="4426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Every map can be </a:t>
            </a:r>
            <a:r>
              <a:rPr lang="en-US" sz="2400" b="1" dirty="0" err="1">
                <a:solidFill>
                  <a:srgbClr val="FF0000"/>
                </a:solidFill>
              </a:rPr>
              <a:t>coloured</a:t>
            </a:r>
            <a:r>
              <a:rPr lang="en-US" sz="2400" b="1" dirty="0">
                <a:solidFill>
                  <a:srgbClr val="FF0000"/>
                </a:solidFill>
              </a:rPr>
              <a:t> using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four </a:t>
            </a:r>
            <a:r>
              <a:rPr lang="en-US" sz="2400" b="1" dirty="0" err="1">
                <a:solidFill>
                  <a:srgbClr val="FF0000"/>
                </a:solidFill>
              </a:rPr>
              <a:t>colours</a:t>
            </a:r>
            <a:r>
              <a:rPr lang="en-US" sz="2400" b="1" dirty="0">
                <a:solidFill>
                  <a:srgbClr val="FF0000"/>
                </a:solidFill>
              </a:rPr>
              <a:t> so that no two …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942725" y="2812362"/>
            <a:ext cx="1398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125 years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408630" y="3367810"/>
            <a:ext cx="992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1970’s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35036" y="4210195"/>
            <a:ext cx="2818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Augustus de Morgan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08630" y="4680819"/>
            <a:ext cx="56220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To show  that </a:t>
            </a:r>
            <a:r>
              <a:rPr lang="en-US" sz="2400" b="1" u="sng" dirty="0">
                <a:solidFill>
                  <a:srgbClr val="FF0000"/>
                </a:solidFill>
              </a:rPr>
              <a:t>every</a:t>
            </a:r>
            <a:r>
              <a:rPr lang="en-US" sz="2400" b="1" dirty="0">
                <a:solidFill>
                  <a:srgbClr val="FF0000"/>
                </a:solidFill>
              </a:rPr>
              <a:t> map can be </a:t>
            </a:r>
            <a:r>
              <a:rPr lang="en-US" sz="2400" b="1" dirty="0" err="1">
                <a:solidFill>
                  <a:srgbClr val="FF0000"/>
                </a:solidFill>
              </a:rPr>
              <a:t>coloured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using four </a:t>
            </a:r>
            <a:r>
              <a:rPr lang="en-US" sz="2400" b="1" dirty="0" err="1">
                <a:solidFill>
                  <a:srgbClr val="FF0000"/>
                </a:solidFill>
              </a:rPr>
              <a:t>colours</a:t>
            </a:r>
            <a:r>
              <a:rPr lang="en-US" sz="2400" b="1" dirty="0">
                <a:solidFill>
                  <a:srgbClr val="FF0000"/>
                </a:solidFill>
              </a:rPr>
              <a:t> or (disproving it) to find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one example that needs five </a:t>
            </a:r>
            <a:r>
              <a:rPr lang="en-US" sz="2400" b="1" dirty="0" err="1">
                <a:solidFill>
                  <a:srgbClr val="FF0000"/>
                </a:solidFill>
              </a:rPr>
              <a:t>colours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9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Colour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 - </a:t>
            </a:r>
            <a:r>
              <a:rPr lang="cs-CZ" dirty="0" err="1"/>
              <a:t>Reading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en-GB" dirty="0"/>
              <a:t>What are adjacent regions?</a:t>
            </a:r>
            <a:endParaRPr lang="cs-CZ" dirty="0"/>
          </a:p>
          <a:p>
            <a:pPr lvl="0"/>
            <a:r>
              <a:rPr lang="en-GB" dirty="0"/>
              <a:t>What kinds of maps need four </a:t>
            </a:r>
            <a:r>
              <a:rPr lang="en-GB" dirty="0" err="1"/>
              <a:t>colors</a:t>
            </a:r>
            <a:r>
              <a:rPr lang="en-GB" dirty="0"/>
              <a:t>?</a:t>
            </a:r>
            <a:endParaRPr lang="cs-CZ" dirty="0"/>
          </a:p>
          <a:p>
            <a:pPr lvl="0"/>
            <a:r>
              <a:rPr lang="en-GB" dirty="0"/>
              <a:t>When was the five </a:t>
            </a:r>
            <a:r>
              <a:rPr lang="en-GB" dirty="0" err="1"/>
              <a:t>color</a:t>
            </a:r>
            <a:r>
              <a:rPr lang="en-GB" dirty="0"/>
              <a:t> theorem proven?</a:t>
            </a:r>
            <a:endParaRPr lang="cs-CZ" dirty="0"/>
          </a:p>
          <a:p>
            <a:pPr lvl="0"/>
            <a:r>
              <a:rPr lang="en-GB" dirty="0"/>
              <a:t>How was the four </a:t>
            </a:r>
            <a:r>
              <a:rPr lang="en-GB" dirty="0" err="1"/>
              <a:t>color</a:t>
            </a:r>
            <a:r>
              <a:rPr lang="en-GB" dirty="0"/>
              <a:t> theorem proven?</a:t>
            </a:r>
            <a:endParaRPr lang="cs-CZ" dirty="0"/>
          </a:p>
          <a:p>
            <a:pPr lvl="0"/>
            <a:r>
              <a:rPr lang="en-GB" dirty="0"/>
              <a:t>Why was the proof unacceptable?</a:t>
            </a:r>
            <a:endParaRPr lang="cs-CZ" dirty="0"/>
          </a:p>
          <a:p>
            <a:pPr lvl="0"/>
            <a:r>
              <a:rPr lang="en-GB" dirty="0"/>
              <a:t>Which methods of proving the theorem were used in 2005?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58162" y="2325631"/>
            <a:ext cx="6913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regions sharing a border segment (not just a point)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71673" y="2677249"/>
            <a:ext cx="5140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e.g. when one region is surrounded by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an odd number of other regions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377977" y="3429157"/>
            <a:ext cx="2770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 late 19</a:t>
            </a:r>
            <a:r>
              <a:rPr lang="en-US" sz="2400" b="1" baseline="30000" dirty="0">
                <a:solidFill>
                  <a:srgbClr val="FF0000"/>
                </a:solidFill>
              </a:rPr>
              <a:t>th</a:t>
            </a:r>
            <a:r>
              <a:rPr lang="en-US" sz="2400" b="1" dirty="0">
                <a:solidFill>
                  <a:srgbClr val="FF0000"/>
                </a:solidFill>
              </a:rPr>
              <a:t> century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134265" y="3868638"/>
            <a:ext cx="2389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using a computer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77627" y="4202895"/>
            <a:ext cx="61289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the computer assisted proof was not possible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to check by a human (this was controversial)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55789" y="5339506"/>
            <a:ext cx="630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with general purpose theorem proving software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Theorem</a:t>
            </a:r>
            <a:r>
              <a:rPr lang="cs-CZ" dirty="0"/>
              <a:t> – </a:t>
            </a:r>
            <a:r>
              <a:rPr lang="cs-CZ" dirty="0" err="1"/>
              <a:t>Reading</a:t>
            </a:r>
            <a:r>
              <a:rPr lang="cs-CZ" dirty="0"/>
              <a:t> - </a:t>
            </a:r>
            <a:r>
              <a:rPr lang="cs-CZ" dirty="0" err="1"/>
              <a:t>synonyms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Example: adjacent: </a:t>
            </a:r>
            <a:r>
              <a:rPr lang="en-GB" u="sng" dirty="0"/>
              <a:t>contiguous</a:t>
            </a:r>
            <a:endParaRPr lang="cs-CZ" dirty="0"/>
          </a:p>
          <a:p>
            <a:endParaRPr lang="cs-CZ" dirty="0"/>
          </a:p>
          <a:p>
            <a:r>
              <a:rPr lang="en-GB" dirty="0"/>
              <a:t>sufficient  …………………..   </a:t>
            </a:r>
            <a:endParaRPr lang="cs-CZ" dirty="0"/>
          </a:p>
          <a:p>
            <a:r>
              <a:rPr lang="en-GB" dirty="0"/>
              <a:t>to be enough …………………     </a:t>
            </a:r>
            <a:endParaRPr lang="cs-CZ" dirty="0"/>
          </a:p>
          <a:p>
            <a:r>
              <a:rPr lang="en-GB" dirty="0"/>
              <a:t>a part ………………………..       </a:t>
            </a:r>
            <a:endParaRPr lang="cs-CZ" dirty="0"/>
          </a:p>
          <a:p>
            <a:r>
              <a:rPr lang="en-GB" dirty="0"/>
              <a:t>at first ………………………..      </a:t>
            </a:r>
            <a:endParaRPr lang="cs-CZ" dirty="0"/>
          </a:p>
          <a:p>
            <a:r>
              <a:rPr lang="en-GB" dirty="0"/>
              <a:t>impossible …………………….</a:t>
            </a:r>
            <a:endParaRPr lang="cs-CZ" dirty="0"/>
          </a:p>
          <a:p>
            <a:r>
              <a:rPr lang="en-GB" dirty="0"/>
              <a:t>to put to rest …………………….       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917372" y="2708477"/>
            <a:ext cx="1396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adequate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61509" y="317014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suffice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49418" y="3770461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portion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49417" y="4232126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initially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93555" y="4742879"/>
            <a:ext cx="1418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infeasible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85325" y="5253632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dispel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1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Linking</a:t>
            </a:r>
            <a:r>
              <a:rPr lang="cs-CZ" dirty="0"/>
              <a:t> </a:t>
            </a:r>
            <a:r>
              <a:rPr lang="cs-CZ" dirty="0" err="1"/>
              <a:t>expressions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if</a:t>
            </a:r>
            <a:endParaRPr lang="cs-CZ" dirty="0"/>
          </a:p>
          <a:p>
            <a:r>
              <a:rPr lang="cs-CZ" dirty="0" err="1"/>
              <a:t>which</a:t>
            </a:r>
            <a:endParaRPr lang="cs-CZ" dirty="0"/>
          </a:p>
          <a:p>
            <a:r>
              <a:rPr lang="en-US" dirty="0" err="1"/>
              <a:t>t</a:t>
            </a:r>
            <a:r>
              <a:rPr lang="cs-CZ" dirty="0" err="1"/>
              <a:t>hat</a:t>
            </a:r>
            <a:endParaRPr lang="cs-CZ" dirty="0"/>
          </a:p>
          <a:p>
            <a:r>
              <a:rPr lang="cs-CZ" dirty="0" err="1"/>
              <a:t>however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regardless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dirty="0" err="1"/>
              <a:t>whether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because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additionally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initially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01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3834"/>
            <a:ext cx="10515600" cy="1325563"/>
          </a:xfrm>
        </p:spPr>
        <p:txBody>
          <a:bodyPr/>
          <a:lstStyle/>
          <a:p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proof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</a:t>
            </a:r>
            <a:r>
              <a:rPr lang="en-US" dirty="0"/>
              <a:t>n mathematics, a </a:t>
            </a:r>
            <a:r>
              <a:rPr lang="en-US" b="1" dirty="0"/>
              <a:t>proof</a:t>
            </a:r>
            <a:r>
              <a:rPr lang="en-US" dirty="0"/>
              <a:t> is a</a:t>
            </a:r>
            <a:r>
              <a:rPr lang="cs-CZ" dirty="0"/>
              <a:t>n</a:t>
            </a:r>
            <a:r>
              <a:rPr lang="en-US" dirty="0"/>
              <a:t> argument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gives</a:t>
            </a:r>
            <a:r>
              <a:rPr lang="cs-CZ" dirty="0"/>
              <a:t> evidence </a:t>
            </a:r>
            <a:r>
              <a:rPr lang="en-US" dirty="0"/>
              <a:t>for a mathematical statement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Direct </a:t>
            </a:r>
            <a:r>
              <a:rPr lang="cs-CZ" altLang="cs-CZ" sz="2400" dirty="0" err="1">
                <a:latin typeface="Arial" panose="020B0604020202020204" pitchFamily="34" charset="0"/>
              </a:rPr>
              <a:t>proof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 err="1">
                <a:latin typeface="Arial" panose="020B0604020202020204" pitchFamily="34" charset="0"/>
              </a:rPr>
              <a:t>Proof</a:t>
            </a:r>
            <a:r>
              <a:rPr lang="cs-CZ" altLang="cs-CZ" sz="2400" dirty="0">
                <a:latin typeface="Arial" panose="020B0604020202020204" pitchFamily="34" charset="0"/>
              </a:rPr>
              <a:t> by </a:t>
            </a:r>
            <a:r>
              <a:rPr lang="cs-CZ" altLang="cs-CZ" sz="2400" dirty="0" err="1">
                <a:latin typeface="Arial" panose="020B0604020202020204" pitchFamily="34" charset="0"/>
              </a:rPr>
              <a:t>mathematical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induction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 err="1">
                <a:latin typeface="Arial" panose="020B0604020202020204" pitchFamily="34" charset="0"/>
              </a:rPr>
              <a:t>Proof</a:t>
            </a:r>
            <a:r>
              <a:rPr lang="cs-CZ" altLang="cs-CZ" sz="2400" dirty="0">
                <a:latin typeface="Arial" panose="020B0604020202020204" pitchFamily="34" charset="0"/>
              </a:rPr>
              <a:t> by </a:t>
            </a:r>
            <a:r>
              <a:rPr lang="cs-CZ" altLang="cs-CZ" sz="2400" dirty="0" err="1">
                <a:latin typeface="Arial" panose="020B0604020202020204" pitchFamily="34" charset="0"/>
              </a:rPr>
              <a:t>contradiction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 err="1">
                <a:latin typeface="Arial" panose="020B0604020202020204" pitchFamily="34" charset="0"/>
              </a:rPr>
              <a:t>Proof</a:t>
            </a:r>
            <a:r>
              <a:rPr lang="cs-CZ" altLang="cs-CZ" sz="2400" dirty="0">
                <a:latin typeface="Arial" panose="020B0604020202020204" pitchFamily="34" charset="0"/>
              </a:rPr>
              <a:t> by </a:t>
            </a:r>
            <a:r>
              <a:rPr lang="cs-CZ" altLang="cs-CZ" sz="2400" dirty="0" err="1">
                <a:latin typeface="Arial" panose="020B0604020202020204" pitchFamily="34" charset="0"/>
              </a:rPr>
              <a:t>construction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31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1 - 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US" dirty="0"/>
              <a:t>syllabus, requirements</a:t>
            </a:r>
            <a:r>
              <a:rPr lang="cs-CZ" dirty="0"/>
              <a:t>, </a:t>
            </a:r>
            <a:r>
              <a:rPr lang="cs-CZ" dirty="0" err="1"/>
              <a:t>exam</a:t>
            </a:r>
            <a:endParaRPr lang="cs-CZ" dirty="0"/>
          </a:p>
          <a:p>
            <a:r>
              <a:rPr lang="cs-CZ" dirty="0" err="1"/>
              <a:t>meet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classmates</a:t>
            </a:r>
            <a:r>
              <a:rPr lang="cs-CZ" dirty="0"/>
              <a:t> – </a:t>
            </a:r>
            <a:r>
              <a:rPr lang="cs-CZ" dirty="0" err="1"/>
              <a:t>practising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  <a:p>
            <a:r>
              <a:rPr lang="cs-CZ" dirty="0"/>
              <a:t>university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 - </a:t>
            </a:r>
            <a:r>
              <a:rPr lang="cs-CZ" dirty="0" err="1"/>
              <a:t>revision</a:t>
            </a:r>
            <a:endParaRPr lang="cs-CZ" dirty="0"/>
          </a:p>
          <a:p>
            <a:r>
              <a:rPr lang="cs-CZ" dirty="0" err="1"/>
              <a:t>theorems</a:t>
            </a:r>
            <a:r>
              <a:rPr lang="cs-CZ" dirty="0"/>
              <a:t> in </a:t>
            </a:r>
            <a:r>
              <a:rPr lang="cs-CZ" dirty="0" err="1"/>
              <a:t>mathematics</a:t>
            </a:r>
            <a:endParaRPr lang="cs-CZ" dirty="0"/>
          </a:p>
          <a:p>
            <a:r>
              <a:rPr lang="cs-CZ" dirty="0" err="1"/>
              <a:t>exam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–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 – </a:t>
            </a:r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focus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materials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38200" y="151432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>
                <a:hlinkClick r:id="rId2"/>
              </a:rPr>
              <a:t>https://is.muni.cz/auth/el/sci/jaro2022/JAM02/index.qwarp?prejit=4680091</a:t>
            </a:r>
            <a:r>
              <a:rPr lang="en-US" sz="2400" b="1" dirty="0"/>
              <a:t> </a:t>
            </a:r>
            <a:endParaRPr lang="cs-CZ" sz="24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7158" t="13707" r="5994" b="7034"/>
          <a:stretch/>
        </p:blipFill>
        <p:spPr>
          <a:xfrm>
            <a:off x="4104933" y="2257265"/>
            <a:ext cx="6441147" cy="373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7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attendance, you can miss max. two seminars </a:t>
            </a:r>
          </a:p>
          <a:p>
            <a:r>
              <a:rPr lang="en-US" dirty="0"/>
              <a:t>homework is compulsory</a:t>
            </a:r>
            <a:r>
              <a:rPr lang="cs-CZ" dirty="0"/>
              <a:t>: </a:t>
            </a:r>
            <a:r>
              <a:rPr lang="cs-CZ" dirty="0" err="1"/>
              <a:t>helping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</a:t>
            </a:r>
            <a:endParaRPr lang="en-US" dirty="0"/>
          </a:p>
          <a:p>
            <a:pPr lvl="1"/>
            <a:r>
              <a:rPr lang="cs-CZ" dirty="0" err="1"/>
              <a:t>project</a:t>
            </a:r>
            <a:r>
              <a:rPr lang="cs-CZ" dirty="0"/>
              <a:t> - </a:t>
            </a:r>
            <a:r>
              <a:rPr lang="cs-CZ" dirty="0" err="1"/>
              <a:t>presenting</a:t>
            </a:r>
            <a:r>
              <a:rPr lang="cs-CZ" dirty="0"/>
              <a:t> a (</a:t>
            </a:r>
            <a:r>
              <a:rPr lang="cs-CZ" dirty="0" err="1"/>
              <a:t>mathematical</a:t>
            </a:r>
            <a:r>
              <a:rPr lang="cs-CZ" dirty="0"/>
              <a:t>) </a:t>
            </a:r>
            <a:r>
              <a:rPr lang="cs-CZ" dirty="0" err="1"/>
              <a:t>topic</a:t>
            </a:r>
            <a:r>
              <a:rPr lang="cs-CZ" dirty="0"/>
              <a:t>, </a:t>
            </a:r>
            <a:r>
              <a:rPr lang="cs-CZ" dirty="0" err="1"/>
              <a:t>preparing</a:t>
            </a:r>
            <a:r>
              <a:rPr lang="cs-CZ" dirty="0"/>
              <a:t> </a:t>
            </a:r>
            <a:r>
              <a:rPr lang="cs-CZ" dirty="0" err="1"/>
              <a:t>follow</a:t>
            </a:r>
            <a:r>
              <a:rPr lang="cs-CZ" dirty="0"/>
              <a:t>-up </a:t>
            </a:r>
            <a:r>
              <a:rPr lang="cs-CZ" dirty="0" err="1"/>
              <a:t>tasks</a:t>
            </a:r>
            <a:r>
              <a:rPr lang="cs-CZ" dirty="0"/>
              <a:t> – </a:t>
            </a:r>
            <a:r>
              <a:rPr lang="cs-CZ" dirty="0" err="1">
                <a:solidFill>
                  <a:srgbClr val="0070C0"/>
                </a:solidFill>
              </a:rPr>
              <a:t>listening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 err="1">
                <a:solidFill>
                  <a:srgbClr val="0070C0"/>
                </a:solidFill>
              </a:rPr>
              <a:t>speaking</a:t>
            </a:r>
            <a:endParaRPr lang="cs-CZ" dirty="0">
              <a:solidFill>
                <a:srgbClr val="0070C0"/>
              </a:solidFill>
            </a:endParaRPr>
          </a:p>
          <a:p>
            <a:pPr lvl="1"/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emails</a:t>
            </a:r>
            <a:r>
              <a:rPr lang="cs-CZ" dirty="0"/>
              <a:t> – </a:t>
            </a:r>
            <a:r>
              <a:rPr lang="cs-CZ" dirty="0" err="1">
                <a:solidFill>
                  <a:srgbClr val="7030A0"/>
                </a:solidFill>
              </a:rPr>
              <a:t>writ</a:t>
            </a:r>
            <a:r>
              <a:rPr lang="en-US" dirty="0">
                <a:solidFill>
                  <a:srgbClr val="7030A0"/>
                </a:solidFill>
              </a:rPr>
              <a:t>ten</a:t>
            </a:r>
            <a:r>
              <a:rPr lang="cs-CZ" dirty="0">
                <a:solidFill>
                  <a:srgbClr val="7030A0"/>
                </a:solidFill>
              </a:rPr>
              <a:t> part </a:t>
            </a:r>
            <a:r>
              <a:rPr lang="cs-CZ" dirty="0" err="1">
                <a:solidFill>
                  <a:srgbClr val="7030A0"/>
                </a:solidFill>
              </a:rPr>
              <a:t>of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the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exam</a:t>
            </a:r>
            <a:endParaRPr lang="cs-CZ" dirty="0">
              <a:solidFill>
                <a:srgbClr val="7030A0"/>
              </a:solidFill>
            </a:endParaRPr>
          </a:p>
          <a:p>
            <a:pPr lvl="1"/>
            <a:r>
              <a:rPr lang="cs-CZ" dirty="0" err="1"/>
              <a:t>preparing</a:t>
            </a:r>
            <a:r>
              <a:rPr lang="cs-CZ" dirty="0"/>
              <a:t> and </a:t>
            </a:r>
            <a:r>
              <a:rPr lang="cs-CZ" dirty="0" err="1"/>
              <a:t>presenting</a:t>
            </a:r>
            <a:r>
              <a:rPr lang="cs-CZ" dirty="0"/>
              <a:t> a poster (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mathematics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/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career</a:t>
            </a:r>
            <a:r>
              <a:rPr lang="cs-CZ" dirty="0"/>
              <a:t>) –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oral part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exam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/>
              <a:t>credit test</a:t>
            </a:r>
            <a:r>
              <a:rPr lang="en-US" b="1" dirty="0"/>
              <a:t> </a:t>
            </a:r>
            <a:r>
              <a:rPr lang="en-US" dirty="0"/>
              <a:t>in Week 1</a:t>
            </a:r>
            <a:r>
              <a:rPr lang="cs-CZ" dirty="0"/>
              <a:t>4</a:t>
            </a:r>
            <a:r>
              <a:rPr lang="en-US" dirty="0"/>
              <a:t>, min. 60% correct</a:t>
            </a:r>
            <a:r>
              <a:rPr lang="cs-CZ" dirty="0"/>
              <a:t> 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9155430" y="4251960"/>
            <a:ext cx="2198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0000"/>
                </a:solidFill>
              </a:rPr>
              <a:t>Continuous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work</a:t>
            </a:r>
            <a:r>
              <a:rPr lang="cs-CZ" sz="2800" b="1" dirty="0">
                <a:solidFill>
                  <a:srgbClr val="FF0000"/>
                </a:solidFill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2845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Examination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Written</a:t>
            </a:r>
            <a:r>
              <a:rPr lang="cs-CZ" dirty="0"/>
              <a:t> part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Listening (10 questions/gaps)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Gram-</a:t>
            </a:r>
            <a:r>
              <a:rPr lang="en-US" dirty="0" err="1">
                <a:solidFill>
                  <a:srgbClr val="0070C0"/>
                </a:solidFill>
              </a:rPr>
              <a:t>lex</a:t>
            </a:r>
            <a:r>
              <a:rPr lang="en-US" dirty="0">
                <a:solidFill>
                  <a:srgbClr val="0070C0"/>
                </a:solidFill>
              </a:rPr>
              <a:t>: make questions, gap-fill (words given), word formation, sentence transformation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Reading: parts of sentences into the text, multiple choice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Writing: academic email </a:t>
            </a:r>
            <a:endParaRPr lang="cs-CZ" dirty="0">
              <a:solidFill>
                <a:srgbClr val="7030A0"/>
              </a:solidFill>
            </a:endParaRPr>
          </a:p>
          <a:p>
            <a:pPr lvl="1"/>
            <a:r>
              <a:rPr lang="cs-CZ" dirty="0" err="1">
                <a:solidFill>
                  <a:srgbClr val="7030A0"/>
                </a:solidFill>
              </a:rPr>
              <a:t>Summary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of</a:t>
            </a:r>
            <a:r>
              <a:rPr lang="cs-CZ" dirty="0">
                <a:solidFill>
                  <a:srgbClr val="7030A0"/>
                </a:solidFill>
              </a:rPr>
              <a:t> a </a:t>
            </a:r>
            <a:r>
              <a:rPr lang="cs-CZ" dirty="0" err="1">
                <a:solidFill>
                  <a:srgbClr val="7030A0"/>
                </a:solidFill>
              </a:rPr>
              <a:t>chosen</a:t>
            </a:r>
            <a:r>
              <a:rPr lang="cs-CZ" dirty="0">
                <a:solidFill>
                  <a:srgbClr val="7030A0"/>
                </a:solidFill>
              </a:rPr>
              <a:t> text</a:t>
            </a:r>
            <a:r>
              <a:rPr lang="en-US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/>
              <a:t>Oral part </a:t>
            </a:r>
          </a:p>
          <a:p>
            <a:pPr lvl="1"/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one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topic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+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your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studies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&amp; future career </a:t>
            </a:r>
            <a:r>
              <a:rPr lang="en-US" dirty="0"/>
              <a:t>(</a:t>
            </a:r>
            <a:r>
              <a:rPr lang="cs-CZ" dirty="0"/>
              <a:t>10 </a:t>
            </a:r>
            <a:r>
              <a:rPr lang="cs-CZ" dirty="0" err="1"/>
              <a:t>minutes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cs-CZ" dirty="0"/>
              <a:t>EXAM PRACTICE</a:t>
            </a:r>
            <a:r>
              <a:rPr lang="en-US" dirty="0"/>
              <a:t>” tasks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85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Unit 1 – </a:t>
            </a:r>
            <a:r>
              <a:rPr lang="en-GB" dirty="0"/>
              <a:t>Getting to know each other and university 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i="1" dirty="0"/>
              <a:t>Find out information</a:t>
            </a:r>
            <a:r>
              <a:rPr lang="cs-CZ" i="1" dirty="0"/>
              <a:t> +</a:t>
            </a:r>
            <a:r>
              <a:rPr lang="en-GB" i="1" dirty="0"/>
              <a:t> </a:t>
            </a:r>
            <a:r>
              <a:rPr lang="cs-CZ" i="1" dirty="0"/>
              <a:t>make </a:t>
            </a:r>
            <a:r>
              <a:rPr lang="en-GB" i="1" dirty="0"/>
              <a:t>correct questions: 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Find someone who …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prefers oral exams to written exams.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went skiing during the examination period.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is studying applied mathematics.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is going to do homework tonight.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</a:t>
            </a:r>
            <a:r>
              <a:rPr lang="cs-CZ" dirty="0"/>
              <a:t>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en-GB" dirty="0"/>
              <a:t>.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… will have to study hard this semester.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… </a:t>
            </a:r>
            <a:r>
              <a:rPr lang="cs-CZ" dirty="0" err="1"/>
              <a:t>prefers</a:t>
            </a:r>
            <a:r>
              <a:rPr lang="cs-CZ" dirty="0"/>
              <a:t> online to face-to face         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45622" y="6176963"/>
            <a:ext cx="861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0070C0"/>
                </a:solidFill>
              </a:rPr>
              <a:t>rules</a:t>
            </a:r>
            <a:r>
              <a:rPr lang="cs-CZ" sz="2400" b="1" dirty="0">
                <a:solidFill>
                  <a:srgbClr val="0070C0"/>
                </a:solidFill>
              </a:rPr>
              <a:t>: </a:t>
            </a:r>
            <a:r>
              <a:rPr lang="cs-CZ" sz="2400" b="1" dirty="0" err="1">
                <a:solidFill>
                  <a:srgbClr val="0070C0"/>
                </a:solidFill>
              </a:rPr>
              <a:t>hello</a:t>
            </a:r>
            <a:r>
              <a:rPr lang="cs-CZ" sz="2400" b="1" dirty="0">
                <a:solidFill>
                  <a:srgbClr val="0070C0"/>
                </a:solidFill>
              </a:rPr>
              <a:t>, </a:t>
            </a:r>
            <a:r>
              <a:rPr lang="cs-CZ" sz="2400" b="1" dirty="0" err="1">
                <a:solidFill>
                  <a:srgbClr val="0070C0"/>
                </a:solidFill>
              </a:rPr>
              <a:t>small</a:t>
            </a:r>
            <a:r>
              <a:rPr lang="cs-CZ" sz="2400" b="1" dirty="0">
                <a:solidFill>
                  <a:srgbClr val="0070C0"/>
                </a:solidFill>
              </a:rPr>
              <a:t> talk -</a:t>
            </a:r>
            <a:r>
              <a:rPr lang="en-US" sz="2400" b="1" dirty="0">
                <a:solidFill>
                  <a:srgbClr val="0070C0"/>
                </a:solidFill>
              </a:rPr>
              <a:t>&gt; ask two questions max -&gt; thank you, bye 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437989" y="2776087"/>
            <a:ext cx="575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Do you prefer oral exams to written exams?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93874" y="3222282"/>
            <a:ext cx="3815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Did you go skiing during …. 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96000" y="3818884"/>
            <a:ext cx="4361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Are you studying applied </a:t>
            </a:r>
            <a:r>
              <a:rPr lang="en-US" sz="2400" b="1" dirty="0" err="1">
                <a:solidFill>
                  <a:srgbClr val="FF0000"/>
                </a:solidFill>
              </a:rPr>
              <a:t>maths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96297" y="4331970"/>
            <a:ext cx="5262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Are you going to do homework tonight?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56693" y="4845056"/>
            <a:ext cx="5101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Have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you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been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using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English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this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year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14308" y="5358142"/>
            <a:ext cx="5603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Will you have to study hard this semester?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5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more vocabulary related to your 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007874"/>
              </p:ext>
            </p:extLst>
          </p:nvPr>
        </p:nvGraphicFramePr>
        <p:xfrm>
          <a:off x="661851" y="2042750"/>
          <a:ext cx="10868298" cy="1122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383">
                  <a:extLst>
                    <a:ext uri="{9D8B030D-6E8A-4147-A177-3AD203B41FA5}">
                      <a16:colId xmlns:a16="http://schemas.microsoft.com/office/drawing/2014/main" val="3206006766"/>
                    </a:ext>
                  </a:extLst>
                </a:gridCol>
                <a:gridCol w="1811383">
                  <a:extLst>
                    <a:ext uri="{9D8B030D-6E8A-4147-A177-3AD203B41FA5}">
                      <a16:colId xmlns:a16="http://schemas.microsoft.com/office/drawing/2014/main" val="2395414512"/>
                    </a:ext>
                  </a:extLst>
                </a:gridCol>
                <a:gridCol w="1811383">
                  <a:extLst>
                    <a:ext uri="{9D8B030D-6E8A-4147-A177-3AD203B41FA5}">
                      <a16:colId xmlns:a16="http://schemas.microsoft.com/office/drawing/2014/main" val="1413813993"/>
                    </a:ext>
                  </a:extLst>
                </a:gridCol>
                <a:gridCol w="1811383">
                  <a:extLst>
                    <a:ext uri="{9D8B030D-6E8A-4147-A177-3AD203B41FA5}">
                      <a16:colId xmlns:a16="http://schemas.microsoft.com/office/drawing/2014/main" val="3624007985"/>
                    </a:ext>
                  </a:extLst>
                </a:gridCol>
                <a:gridCol w="1811383">
                  <a:extLst>
                    <a:ext uri="{9D8B030D-6E8A-4147-A177-3AD203B41FA5}">
                      <a16:colId xmlns:a16="http://schemas.microsoft.com/office/drawing/2014/main" val="155533501"/>
                    </a:ext>
                  </a:extLst>
                </a:gridCol>
                <a:gridCol w="1811383">
                  <a:extLst>
                    <a:ext uri="{9D8B030D-6E8A-4147-A177-3AD203B41FA5}">
                      <a16:colId xmlns:a16="http://schemas.microsoft.com/office/drawing/2014/main" val="4290345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assignment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lecture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tutorial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examination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assessment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research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559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library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dormitory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professor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supervisor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degree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Master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670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Bachelor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dean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scholarship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department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fieldwork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graduate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05465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272937" y="3587932"/>
            <a:ext cx="6472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i="1" dirty="0">
                <a:solidFill>
                  <a:srgbClr val="0070C0"/>
                </a:solidFill>
              </a:rPr>
              <a:t>Sort out the nouns into groups + add more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10162" y="4359227"/>
            <a:ext cx="5540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err="1">
                <a:solidFill>
                  <a:srgbClr val="0070C0"/>
                </a:solidFill>
              </a:rPr>
              <a:t>Which</a:t>
            </a:r>
            <a:r>
              <a:rPr lang="cs-CZ" sz="2800" b="1" i="1" dirty="0">
                <a:solidFill>
                  <a:srgbClr val="0070C0"/>
                </a:solidFill>
              </a:rPr>
              <a:t> </a:t>
            </a:r>
            <a:r>
              <a:rPr lang="cs-CZ" sz="2800" b="1" i="1" dirty="0" err="1">
                <a:solidFill>
                  <a:srgbClr val="0070C0"/>
                </a:solidFill>
              </a:rPr>
              <a:t>verbs</a:t>
            </a:r>
            <a:r>
              <a:rPr lang="cs-CZ" sz="2800" b="1" i="1" dirty="0">
                <a:solidFill>
                  <a:srgbClr val="0070C0"/>
                </a:solidFill>
              </a:rPr>
              <a:t> </a:t>
            </a:r>
            <a:r>
              <a:rPr lang="cs-CZ" sz="2800" b="1" i="1" dirty="0" err="1">
                <a:solidFill>
                  <a:srgbClr val="0070C0"/>
                </a:solidFill>
              </a:rPr>
              <a:t>can</a:t>
            </a:r>
            <a:r>
              <a:rPr lang="cs-CZ" sz="2800" b="1" i="1" dirty="0">
                <a:solidFill>
                  <a:srgbClr val="0070C0"/>
                </a:solidFill>
              </a:rPr>
              <a:t> go </a:t>
            </a:r>
            <a:r>
              <a:rPr lang="cs-CZ" sz="2800" b="1" i="1" dirty="0" err="1">
                <a:solidFill>
                  <a:srgbClr val="0070C0"/>
                </a:solidFill>
              </a:rPr>
              <a:t>with</a:t>
            </a:r>
            <a:r>
              <a:rPr lang="cs-CZ" sz="2800" b="1" i="1" dirty="0">
                <a:solidFill>
                  <a:srgbClr val="0070C0"/>
                </a:solidFill>
              </a:rPr>
              <a:t> </a:t>
            </a:r>
            <a:r>
              <a:rPr lang="cs-CZ" sz="2800" b="1" i="1" dirty="0" err="1">
                <a:solidFill>
                  <a:srgbClr val="0070C0"/>
                </a:solidFill>
              </a:rPr>
              <a:t>the</a:t>
            </a:r>
            <a:r>
              <a:rPr lang="cs-CZ" sz="2800" b="1" i="1" dirty="0">
                <a:solidFill>
                  <a:srgbClr val="0070C0"/>
                </a:solidFill>
              </a:rPr>
              <a:t> </a:t>
            </a:r>
            <a:r>
              <a:rPr lang="cs-CZ" sz="2800" b="1" i="1" dirty="0" err="1">
                <a:solidFill>
                  <a:srgbClr val="0070C0"/>
                </a:solidFill>
              </a:rPr>
              <a:t>nouns</a:t>
            </a:r>
            <a:r>
              <a:rPr lang="cs-CZ" sz="2800" b="1" i="1" dirty="0">
                <a:solidFill>
                  <a:srgbClr val="0070C0"/>
                </a:solidFill>
              </a:rPr>
              <a:t>?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07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3. Complete these questions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8207"/>
            <a:ext cx="10515600" cy="4351338"/>
          </a:xfrm>
        </p:spPr>
        <p:txBody>
          <a:bodyPr/>
          <a:lstStyle/>
          <a:p>
            <a:pPr marL="514350" lvl="0" indent="-514350">
              <a:buFont typeface="+mj-lt"/>
              <a:buAutoNum type="alphaLcParenR"/>
            </a:pP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many exams do you usually _________  within one week?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Have you __________ all your exams so far?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many assignments do you have to </a:t>
            </a:r>
            <a:r>
              <a:rPr lang="cs-CZ" dirty="0"/>
              <a:t>_______</a:t>
            </a:r>
            <a:r>
              <a:rPr lang="en-GB" dirty="0"/>
              <a:t>________ this term?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Do you prefer exams or continuous _____________?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Do you always __________ all your lectures?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Can good students receive __________ at your faculty?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93868" y="2229505"/>
            <a:ext cx="1312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take</a:t>
            </a:r>
            <a:r>
              <a:rPr lang="cs-CZ" sz="2400" b="1" dirty="0">
                <a:solidFill>
                  <a:srgbClr val="FF0000"/>
                </a:solidFill>
              </a:rPr>
              <a:t> / </a:t>
            </a:r>
            <a:r>
              <a:rPr lang="cs-CZ" sz="2400" b="1" dirty="0" err="1">
                <a:solidFill>
                  <a:srgbClr val="FF0000"/>
                </a:solidFill>
              </a:rPr>
              <a:t>sit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196046" y="2786853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passed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132319" y="3274422"/>
            <a:ext cx="2641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do/</a:t>
            </a:r>
            <a:r>
              <a:rPr lang="cs-CZ" sz="2400" b="1" dirty="0" err="1">
                <a:solidFill>
                  <a:srgbClr val="FF0000"/>
                </a:solidFill>
              </a:rPr>
              <a:t>complete</a:t>
            </a:r>
            <a:r>
              <a:rPr lang="cs-CZ" sz="2400" b="1" dirty="0">
                <a:solidFill>
                  <a:srgbClr val="FF0000"/>
                </a:solidFill>
              </a:rPr>
              <a:t>/</a:t>
            </a:r>
            <a:r>
              <a:rPr lang="cs-CZ" sz="2400" b="1" dirty="0" err="1">
                <a:solidFill>
                  <a:srgbClr val="FF0000"/>
                </a:solidFill>
              </a:rPr>
              <a:t>write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992983" y="4166536"/>
            <a:ext cx="166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assessment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0846" y="4628201"/>
            <a:ext cx="1875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attend</a:t>
            </a:r>
            <a:r>
              <a:rPr lang="cs-CZ" sz="2400" b="1" dirty="0">
                <a:solidFill>
                  <a:srgbClr val="FF0000"/>
                </a:solidFill>
              </a:rPr>
              <a:t>/ go to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76424" y="5207385"/>
            <a:ext cx="1628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scholarship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2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Typical</a:t>
            </a:r>
            <a:r>
              <a:rPr lang="cs-CZ" b="1" dirty="0"/>
              <a:t> </a:t>
            </a:r>
            <a:r>
              <a:rPr lang="cs-CZ" b="1" dirty="0" err="1"/>
              <a:t>Vocab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en-US" b="1" dirty="0"/>
              <a:t>any Field of </a:t>
            </a:r>
            <a:r>
              <a:rPr lang="cs-CZ" b="1" dirty="0" err="1"/>
              <a:t>Mathematics</a:t>
            </a:r>
            <a:r>
              <a:rPr lang="cs-CZ" b="1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8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132475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3" ma:contentTypeDescription="Vytvoří nový dokument" ma:contentTypeScope="" ma:versionID="209133fd2f257dca6698dcd264ceda4b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aa6956165ccffa595b22e02c96f345c3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A46933-8F6A-45B1-9253-A175496613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E3291D-23BF-41BE-A73C-B19A36633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A47CB8-DE37-4477-8A69-B35147B187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17472</TotalTime>
  <Words>1145</Words>
  <Application>Microsoft Office PowerPoint</Application>
  <PresentationFormat>Širokoúhlá obrazovka</PresentationFormat>
  <Paragraphs>208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English for Mathematicians II</vt:lpstr>
      <vt:lpstr>Lesson 1 - Introduction</vt:lpstr>
      <vt:lpstr>Study materials</vt:lpstr>
      <vt:lpstr>Requirements</vt:lpstr>
      <vt:lpstr>Examination </vt:lpstr>
      <vt:lpstr>Unit 1 – Getting to know each other and university studies</vt:lpstr>
      <vt:lpstr>more vocabulary related to your studies</vt:lpstr>
      <vt:lpstr>3. Complete these questions </vt:lpstr>
      <vt:lpstr>Typical Vocab from any Field of Mathematics…</vt:lpstr>
      <vt:lpstr>Prezentace aplikace PowerPoint</vt:lpstr>
      <vt:lpstr>What is a theorem in mathematics?  Typical vocabulary?</vt:lpstr>
      <vt:lpstr>Theorems in mathematics</vt:lpstr>
      <vt:lpstr>Pair/Group work: examples of theorem</vt:lpstr>
      <vt:lpstr>Four Colour Theorem – discuss the questions</vt:lpstr>
      <vt:lpstr>Four Colour Theorem – video</vt:lpstr>
      <vt:lpstr>Four Colour Theorem - Reading</vt:lpstr>
      <vt:lpstr>Four Color Theorem – Reading - synonyms</vt:lpstr>
      <vt:lpstr>Linking expressions in the text</vt:lpstr>
      <vt:lpstr>Methods of proof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</dc:title>
  <dc:creator>Štěpánka Bilová</dc:creator>
  <cp:lastModifiedBy>Eva Čoupková</cp:lastModifiedBy>
  <cp:revision>79</cp:revision>
  <dcterms:created xsi:type="dcterms:W3CDTF">2017-09-02T16:40:02Z</dcterms:created>
  <dcterms:modified xsi:type="dcterms:W3CDTF">2022-02-15T08:20:58Z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