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136D2-9F7E-2C4E-AAFF-79D899092B00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A72F-8E72-6E43-AA62-40B944E8B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53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A72F-8E72-6E43-AA62-40B944E8B07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6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A72F-8E72-6E43-AA62-40B944E8B0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68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A72F-8E72-6E43-AA62-40B944E8B07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61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A72F-8E72-6E43-AA62-40B944E8B07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04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D45F-5315-0643-A695-75EF5E09B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418CB9-5F9C-C54A-8EC8-91F2699E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B11718-00DB-114A-B133-5A0834F4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5B2187-F6FA-AF42-B823-9177566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A48087-F347-3744-B645-47B0E226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70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CA04B-5AC9-B148-9F50-94622DA7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839CBB-C9D1-9548-B477-F94A3F74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695077-8A29-A743-91BB-A77F8F13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7F00EA-9902-3349-9AEE-5FCD69DA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0F4599-1965-414E-9129-81742190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2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F663BE-81DE-D647-BB1F-DACA7A956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F7FCDB-B827-3F44-A1C2-C64D754A7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4D97B-CC1A-0A43-B9A7-6981BC28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E4EA7C-EFA2-6945-95EE-6BF6BBBF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639681-5392-8741-B2F0-D5D5A0C6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1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C0BA0-9A21-4C4E-9762-3D445C24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6EDDE-55B0-8B4A-8B89-7189657AB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BE7D53-587D-B541-B476-FE5468BA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8FB2CF-446D-764E-8BE2-DB4982E8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A7A656-7C1F-0C4A-A3FE-F9A2CBF2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68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03BB0-D06F-D849-8D56-16AC3D0A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AE477F-A69F-B940-9D28-D6ACB2CF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ED71F4-8132-3B48-A504-8AB7BF92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483C41-8330-0A46-A550-58770ADF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9AD44B-5216-2E4A-B14F-389654EA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89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4DE30-4390-B243-867B-93068440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028D8-5BE9-9749-9424-2F80E501A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7E51B8-64A1-E64B-A8F6-FDC077DEC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6562E6-BBA7-8348-92F2-2D304B87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F88541-30FB-5F40-AE57-9CE13164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B196A0-92DB-9242-AF14-9E57FE2A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2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80E86-1A7E-0C4F-944F-A9730716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79726F-FE84-444B-AC19-0242834F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9D6F2D-4066-DA4F-AAA5-6B00FAE0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FDBBB8-E6A0-784F-84D2-71C1B7F13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CF05AA-37B9-174F-859C-BDE1156D8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E1B23B-6CC2-E74C-9089-476CB857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11BA3-83B1-7F45-A3C7-C5119A54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0FF442-9198-D248-B8E0-1E555732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84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5336-6430-394D-BCFB-0C3280DC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06B901-AA24-B74A-8FB2-0E69D365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5C4370-B922-AA49-9D51-758D651F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6798FB-F3FF-444A-89AE-A85DCFA5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5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5E88E2-EED4-AC49-AED6-1EBFEB6E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381A74-3F75-974A-BD76-BDD912E1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695E9F-E68D-F648-B394-395D0CCE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615A6-F4EC-8B4C-AAAF-A1D6A77C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D7BF2-B14B-F043-810C-63FA88768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030015-9CDE-2C4A-A1D6-703E5C5B8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F135EE-55AE-1B41-B605-D60DBC2E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D11B8D-3C37-6F48-B0D1-A3308831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9A576B-711D-1B4A-AAE3-2D0B678D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4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3D24A-994A-3A4F-A51C-B328E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4E0FA6-4576-5748-AAC3-74896BEDD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B6D68B-9863-D842-A14B-CF1DD3631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D5D92B-CA4A-434F-A378-6F80FED2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C079A3-1418-DC45-BE16-54ACD21F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BF4386-00B5-6C49-99A3-D54669FE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3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DFA6A4-36E3-DB4B-854D-D75A3225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D235D5-5508-A24C-8B7E-2A6510751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8BBFA4-ECCB-DB4C-9520-6925D5442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A15F-5560-2249-B99C-C24AD867EDE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5D2FD7-1E88-E44D-BD9A-4FDE81B53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C5C25C-B592-EB44-9477-4B5BEB250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D9E0-C53D-C644-A6D2-162081D22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0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xl.cefan.ulaval.ca/francophonie/HISTfrQC_s1_Nlle-France.htm#1_Les_d&#233;buts_de_la_colonisation_en_Am&#233;rique" TargetMode="External"/><Relationship Id="rId3" Type="http://schemas.openxmlformats.org/officeDocument/2006/relationships/hyperlink" Target="https://statistique.quebec.ca/fr/produit/tableau/estimation-de-la-population-du-quebec" TargetMode="External"/><Relationship Id="rId7" Type="http://schemas.openxmlformats.org/officeDocument/2006/relationships/hyperlink" Target="https://www.cairn.info/revue-ela-2008-1-page-93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rmation.tv5monde.com/info/quel-avenir-pour-la-langue-francaise-au-quebec-400905" TargetMode="External"/><Relationship Id="rId5" Type="http://schemas.openxmlformats.org/officeDocument/2006/relationships/hyperlink" Target="https://l-express.ca/francais-au-canada/" TargetMode="External"/><Relationship Id="rId4" Type="http://schemas.openxmlformats.org/officeDocument/2006/relationships/hyperlink" Target="https://www.youtube.com/watch?v=D2GCnY1BLvI" TargetMode="External"/><Relationship Id="rId9" Type="http://schemas.openxmlformats.org/officeDocument/2006/relationships/hyperlink" Target="https://www.youtube.com/watch?v=C0LQBcygN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9D3CFD5-FC50-B44A-ADB3-4B30E876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F2205E-5129-844B-AAA5-1DB37AA9C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2900" y="3959703"/>
            <a:ext cx="12534900" cy="2301765"/>
          </a:xfrm>
        </p:spPr>
        <p:txBody>
          <a:bodyPr>
            <a:normAutofit/>
          </a:bodyPr>
          <a:lstStyle/>
          <a:p>
            <a:pPr algn="r"/>
            <a:r>
              <a:rPr lang="fr-FR" b="1" i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HISTOIRE DE LA LANGUE FRANÇAISE AU QUÉBEC</a:t>
            </a:r>
          </a:p>
        </p:txBody>
      </p:sp>
    </p:spTree>
    <p:extLst>
      <p:ext uri="{BB962C8B-B14F-4D97-AF65-F5344CB8AC3E}">
        <p14:creationId xmlns:p14="http://schemas.microsoft.com/office/powerpoint/2010/main" val="230200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25E349-DA63-A74E-84BB-75D0A9EA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A08BA6-F925-B340-B228-14841FFE7AF8}"/>
              </a:ext>
            </a:extLst>
          </p:cNvPr>
          <p:cNvSpPr txBox="1"/>
          <p:nvPr/>
        </p:nvSpPr>
        <p:spPr>
          <a:xfrm>
            <a:off x="2227811" y="4588626"/>
            <a:ext cx="9790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7330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6B7BB-FE40-CA42-B6BD-1583B233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PLAN</a:t>
            </a:r>
            <a:r>
              <a:rPr lang="cs-CZ" sz="5400" b="1" dirty="0">
                <a:solidFill>
                  <a:srgbClr val="282E92"/>
                </a:solidFill>
                <a:latin typeface="+mn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C7FCE-E79F-4941-92FA-378195B5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La province de Québec </a:t>
            </a:r>
          </a:p>
          <a:p>
            <a:r>
              <a:rPr lang="fr-FR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Arrivée des Français au Québec </a:t>
            </a:r>
          </a:p>
          <a:p>
            <a:r>
              <a:rPr lang="fr-FR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La langue française menacée </a:t>
            </a:r>
          </a:p>
          <a:p>
            <a:r>
              <a:rPr lang="fr-FR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Acte constitutionnel</a:t>
            </a:r>
          </a:p>
          <a:p>
            <a:r>
              <a:rPr lang="fr-FR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XXème siècle </a:t>
            </a:r>
          </a:p>
          <a:p>
            <a:r>
              <a:rPr lang="fr-FR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Situation actuelle </a:t>
            </a:r>
          </a:p>
          <a:p>
            <a:pPr marL="0" indent="0">
              <a:buNone/>
            </a:pPr>
            <a:endParaRPr lang="fr-FR" sz="3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budova, exteriér, cihla, staré&#10;&#10;Popis byl vytvořen automaticky">
            <a:extLst>
              <a:ext uri="{FF2B5EF4-FFF2-40B4-BE49-F238E27FC236}">
                <a16:creationId xmlns:a16="http://schemas.microsoft.com/office/drawing/2014/main" id="{3333F7C6-BAF4-5043-B0FF-00F9AFFAA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4BE4677-D756-8E49-B296-B6E7F0A19F2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18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D67BA-F782-754A-A39D-F2310DEB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LA PROVINCE DE QUÉBEC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F5660-9B15-554F-B824-53E5CA16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sud-est de Canada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8,5 millions d‘habitants (dont 80% ont le français pour langue maternelle)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Montréal, Ville de Québec, Sherbrooke </a:t>
            </a:r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D51899C-BDA3-B749-86A3-F626BCBC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550"/>
            <a:ext cx="4114800" cy="2965450"/>
          </a:xfrm>
          <a:prstGeom prst="rect">
            <a:avLst/>
          </a:prstGeom>
        </p:spPr>
      </p:pic>
      <p:pic>
        <p:nvPicPr>
          <p:cNvPr id="7" name="Obrázek 6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1070366E-8BD5-5F43-A24C-03A50455D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89375"/>
            <a:ext cx="4114800" cy="2968625"/>
          </a:xfrm>
          <a:prstGeom prst="rect">
            <a:avLst/>
          </a:prstGeom>
        </p:spPr>
      </p:pic>
      <p:pic>
        <p:nvPicPr>
          <p:cNvPr id="9" name="Obrázek 8" descr="Obsah obrázku exteriér, obloha, budova, tráva&#10;&#10;Popis byl vytvořen automaticky">
            <a:extLst>
              <a:ext uri="{FF2B5EF4-FFF2-40B4-BE49-F238E27FC236}">
                <a16:creationId xmlns:a16="http://schemas.microsoft.com/office/drawing/2014/main" id="{602BB58C-1013-0B44-BDCD-2BE62763D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98" y="3889375"/>
            <a:ext cx="4114801" cy="29686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05F66F7-F42F-DF49-AE86-AB5B2C95A52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99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7E4A6-83D5-274A-A5E5-4E0D32C2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ARRIVÉE DES FRANÇAIS AU QUÉBEC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33EE0-F20E-2449-B9E9-94FE60A3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XVIème et XVIIème siècle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Jacques Cartier, Samuel de Champlain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problèmes de peuplement </a:t>
            </a:r>
          </a:p>
        </p:txBody>
      </p:sp>
      <p:pic>
        <p:nvPicPr>
          <p:cNvPr id="5" name="Obrázek 4" descr="Obsah obrázku osoba, exteriér&#10;&#10;Popis byl vytvořen automaticky">
            <a:extLst>
              <a:ext uri="{FF2B5EF4-FFF2-40B4-BE49-F238E27FC236}">
                <a16:creationId xmlns:a16="http://schemas.microsoft.com/office/drawing/2014/main" id="{65E9DDF5-BF53-9841-B207-AF31AE305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50000"/>
          <a:stretch/>
        </p:blipFill>
        <p:spPr>
          <a:xfrm>
            <a:off x="0" y="3429001"/>
            <a:ext cx="6096000" cy="3429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B5BB4BC-80BC-594A-AA9A-57996E6F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999"/>
            <a:ext cx="6096000" cy="3429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2C20EE-4153-6541-88A6-8146F602482B}"/>
              </a:ext>
            </a:extLst>
          </p:cNvPr>
          <p:cNvSpPr/>
          <p:nvPr/>
        </p:nvSpPr>
        <p:spPr>
          <a:xfrm>
            <a:off x="0" y="-3"/>
            <a:ext cx="12192000" cy="6857999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37048-F4F5-894E-85F5-5B2C1560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LES OBSTACLES DE LA LANGUE FRANÇAISE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C9E5086-5247-CF47-94F8-E60B90CB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Guerre de sept ans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Indépendance des États-Unis – conséquences compliquées 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CABFD94-1BDC-904E-BC2A-F4BD7C6CF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96045"/>
            <a:ext cx="6096000" cy="3861955"/>
          </a:xfrm>
          <a:prstGeom prst="rect">
            <a:avLst/>
          </a:prstGeom>
        </p:spPr>
      </p:pic>
      <p:pic>
        <p:nvPicPr>
          <p:cNvPr id="11" name="Obrázek 10" descr="Obsah obrázku text, lidé&#10;&#10;Popis byl vytvořen automaticky">
            <a:extLst>
              <a:ext uri="{FF2B5EF4-FFF2-40B4-BE49-F238E27FC236}">
                <a16:creationId xmlns:a16="http://schemas.microsoft.com/office/drawing/2014/main" id="{7CC62BFB-0168-524D-AB5D-5A29540DE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6045"/>
            <a:ext cx="6096000" cy="386195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5932D74-0473-C748-A6D4-FFD8B3BD04AA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7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7A520-EF79-654A-ACD8-C1B39FD9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ACTE CONSTITUTIONNEL (1791)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7B035-FB0F-EF4E-B0D8-94E061AB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Haut-Canada + Bas-Canada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Assemblée législative 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5F0B059-E39B-6844-A4B5-37D6718D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479"/>
            <a:ext cx="5072063" cy="4018519"/>
          </a:xfrm>
          <a:prstGeom prst="rect">
            <a:avLst/>
          </a:prstGeom>
        </p:spPr>
      </p:pic>
      <p:pic>
        <p:nvPicPr>
          <p:cNvPr id="9" name="Obrázek 8" descr="Obsah obrázku text, noviny, dokument, účtenka&#10;&#10;Popis byl vytvořen automaticky">
            <a:extLst>
              <a:ext uri="{FF2B5EF4-FFF2-40B4-BE49-F238E27FC236}">
                <a16:creationId xmlns:a16="http://schemas.microsoft.com/office/drawing/2014/main" id="{91327AB8-9C14-CA4E-97E4-485EBCC0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0" y="2839478"/>
            <a:ext cx="7119937" cy="40185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AA3FFAE-3E43-C44D-BC58-7FD06BDAD565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D8FCC-7880-4F44-B195-D71481C1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XXÈME SIÈCLE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5AFB1-645D-F844-9181-67AD33B2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crise de la langue française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quête de l‘identité québécoise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démarches législatives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exteriér, osoba, lidé&#10;&#10;Popis byl vytvořen automaticky">
            <a:extLst>
              <a:ext uri="{FF2B5EF4-FFF2-40B4-BE49-F238E27FC236}">
                <a16:creationId xmlns:a16="http://schemas.microsoft.com/office/drawing/2014/main" id="{BA709312-3259-1746-8D7F-B9E5F3D0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52321"/>
            <a:ext cx="6096000" cy="3391885"/>
          </a:xfrm>
          <a:prstGeom prst="rect">
            <a:avLst/>
          </a:prstGeom>
        </p:spPr>
      </p:pic>
      <p:pic>
        <p:nvPicPr>
          <p:cNvPr id="7" name="Obrázek 6" descr="Obsah obrázku exteriér&#10;&#10;Popis byl vytvořen automaticky">
            <a:extLst>
              <a:ext uri="{FF2B5EF4-FFF2-40B4-BE49-F238E27FC236}">
                <a16:creationId xmlns:a16="http://schemas.microsoft.com/office/drawing/2014/main" id="{94BDEA37-7775-D34A-AE71-8266A8FE7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2322"/>
            <a:ext cx="6096000" cy="342363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CDD41D5-9158-2F47-9061-119312A8F1E6}"/>
              </a:ext>
            </a:extLst>
          </p:cNvPr>
          <p:cNvSpPr/>
          <p:nvPr/>
        </p:nvSpPr>
        <p:spPr>
          <a:xfrm>
            <a:off x="0" y="13794"/>
            <a:ext cx="12191999" cy="6844206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1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FA7C5-AF29-4C4C-9349-29C96AA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SITUATION ACTUELLE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164C5-6A63-954E-9618-4D41F0EE4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mouvement séparatiste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la jeune génération </a:t>
            </a:r>
          </a:p>
          <a:p>
            <a:r>
              <a:rPr lang="fr-FR" dirty="0">
                <a:latin typeface="Baskerville" panose="02020502070401020303" pitchFamily="18" charset="0"/>
                <a:ea typeface="Baskerville" panose="02020502070401020303" pitchFamily="18" charset="0"/>
              </a:rPr>
              <a:t>mépris des anglicismes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osoba, exteriér, hráč, sport&#10;&#10;Popis byl vytvořen automaticky">
            <a:extLst>
              <a:ext uri="{FF2B5EF4-FFF2-40B4-BE49-F238E27FC236}">
                <a16:creationId xmlns:a16="http://schemas.microsoft.com/office/drawing/2014/main" id="{E51E3994-D9A7-8A41-A366-59164BDC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7764087" cy="3429000"/>
          </a:xfrm>
          <a:prstGeom prst="rect">
            <a:avLst/>
          </a:prstGeom>
        </p:spPr>
      </p:pic>
      <p:pic>
        <p:nvPicPr>
          <p:cNvPr id="7" name="Obrázek 6" descr="Obsah obrázku text, strom, zastavit, podepsat&#10;&#10;Popis byl vytvořen automaticky">
            <a:extLst>
              <a:ext uri="{FF2B5EF4-FFF2-40B4-BE49-F238E27FC236}">
                <a16:creationId xmlns:a16="http://schemas.microsoft.com/office/drawing/2014/main" id="{82D6AE36-A918-5948-8A38-F2921BDB4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87" y="3429000"/>
            <a:ext cx="4427913" cy="3429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DB25C83-FA52-424D-8AA0-5FBAAA0FE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3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352E2-EBC4-2F44-AC39-6445989A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>
                <a:solidFill>
                  <a:srgbClr val="282E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SOURCES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992F7-37DE-554E-85D1-60B7BD1E8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3"/>
              </a:rPr>
              <a:t>https://statistique.quebec.ca/fr/produit/tableau/estimation-de-la-population-du-quebec</a:t>
            </a:r>
            <a:endParaRPr lang="cs-CZ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fr-FR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4"/>
              </a:rPr>
              <a:t>https://www.youtube.com/watch?v=D2GCnY1BLvI</a:t>
            </a:r>
            <a:endParaRPr lang="cs-CZ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5"/>
              </a:rPr>
              <a:t>https://l-express.ca/francais-au-canada/</a:t>
            </a:r>
            <a:endParaRPr lang="cs-CZ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cs-CZ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cs-CZ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6"/>
              </a:rPr>
              <a:t>https://information.tv5monde.com/info/quel-avenir-pour-la-langue-francaise-au-quebec-400905</a:t>
            </a:r>
            <a:r>
              <a:rPr lang="cs-CZ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cs-CZ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7"/>
              </a:rPr>
              <a:t>https://www.cairn.info/revue-ela-2008-1-page-93.htm</a:t>
            </a:r>
            <a:r>
              <a:rPr lang="cs-CZ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fr-FR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8"/>
              </a:rPr>
              <a:t>https://www.axl.cefan.ulaval.ca/francophonie/HISTfrQC_s1_Nlle-France.htm#1_Les_débuts_de_la_colonisation_en_Amérique</a:t>
            </a:r>
            <a:r>
              <a:rPr lang="fr-FR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endParaRPr lang="cs-CZ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fr-FR" sz="2400" u="sng" dirty="0">
                <a:latin typeface="Baskerville" panose="02020502070401020303" pitchFamily="18" charset="0"/>
                <a:ea typeface="Baskerville" panose="02020502070401020303" pitchFamily="18" charset="0"/>
                <a:hlinkClick r:id="rId9"/>
              </a:rPr>
              <a:t>https://www.youtube.com/watch?v=C0LQBcygNew</a:t>
            </a:r>
            <a:endParaRPr lang="fr-FR" sz="2400" u="sng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fr-FR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interviews avec Bradley C. et Annabelle B. </a:t>
            </a:r>
            <a:endParaRPr lang="cs-CZ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31A92C-F690-144A-8706-EBBBCB37BA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485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Širokoúhlá obrazovka</PresentationFormat>
  <Paragraphs>44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Baskerville</vt:lpstr>
      <vt:lpstr>Calibri</vt:lpstr>
      <vt:lpstr>Calibri Light</vt:lpstr>
      <vt:lpstr>Motiv Office</vt:lpstr>
      <vt:lpstr>HISTOIRE DE LA LANGUE FRANÇAISE AU QUÉBEC</vt:lpstr>
      <vt:lpstr>PLAN </vt:lpstr>
      <vt:lpstr>LA PROVINCE DE QUÉBEC </vt:lpstr>
      <vt:lpstr>ARRIVÉE DES FRANÇAIS AU QUÉBEC </vt:lpstr>
      <vt:lpstr>LES OBSTACLES DE LA LANGUE FRANÇAISE </vt:lpstr>
      <vt:lpstr>ACTE CONSTITUTIONNEL (1791) </vt:lpstr>
      <vt:lpstr>XXÈME SIÈCLE </vt:lpstr>
      <vt:lpstr>SITUATION ACTUELLE </vt:lpstr>
      <vt:lpstr>SOURCES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parle-t-on français au Québec ?</dc:title>
  <dc:creator>Amalie Chládková</dc:creator>
  <cp:lastModifiedBy>Eliška Dudešková</cp:lastModifiedBy>
  <cp:revision>10</cp:revision>
  <dcterms:created xsi:type="dcterms:W3CDTF">2022-01-13T09:10:04Z</dcterms:created>
  <dcterms:modified xsi:type="dcterms:W3CDTF">2022-03-31T09:41:08Z</dcterms:modified>
</cp:coreProperties>
</file>