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57BCB-51E2-4039-BF7D-398C11ECCB0A}" type="datetimeFigureOut">
              <a:rPr lang="cs-CZ" smtClean="0"/>
              <a:pPr/>
              <a:t>2.5.2022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ECDCE4-2A65-4AA0-93B7-6364D786E21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ECDCE4-2A65-4AA0-93B7-6364D786E21A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ECDCE4-2A65-4AA0-93B7-6364D786E21A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7909-8895-486C-BA09-96126963211D}" type="datetimeFigureOut">
              <a:rPr lang="cs-CZ" smtClean="0"/>
              <a:pPr/>
              <a:t>2.5.2022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F4A42-C142-4A65-854E-83BB849E60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7909-8895-486C-BA09-96126963211D}" type="datetimeFigureOut">
              <a:rPr lang="cs-CZ" smtClean="0"/>
              <a:pPr/>
              <a:t>2.5.2022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F4A42-C142-4A65-854E-83BB849E60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7909-8895-486C-BA09-96126963211D}" type="datetimeFigureOut">
              <a:rPr lang="cs-CZ" smtClean="0"/>
              <a:pPr/>
              <a:t>2.5.2022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F4A42-C142-4A65-854E-83BB849E60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7909-8895-486C-BA09-96126963211D}" type="datetimeFigureOut">
              <a:rPr lang="cs-CZ" smtClean="0"/>
              <a:pPr/>
              <a:t>2.5.2022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F4A42-C142-4A65-854E-83BB849E60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7909-8895-486C-BA09-96126963211D}" type="datetimeFigureOut">
              <a:rPr lang="cs-CZ" smtClean="0"/>
              <a:pPr/>
              <a:t>2.5.2022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F4A42-C142-4A65-854E-83BB849E60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7909-8895-486C-BA09-96126963211D}" type="datetimeFigureOut">
              <a:rPr lang="cs-CZ" smtClean="0"/>
              <a:pPr/>
              <a:t>2.5.2022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F4A42-C142-4A65-854E-83BB849E60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7909-8895-486C-BA09-96126963211D}" type="datetimeFigureOut">
              <a:rPr lang="cs-CZ" smtClean="0"/>
              <a:pPr/>
              <a:t>2.5.2022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F4A42-C142-4A65-854E-83BB849E60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7909-8895-486C-BA09-96126963211D}" type="datetimeFigureOut">
              <a:rPr lang="cs-CZ" smtClean="0"/>
              <a:pPr/>
              <a:t>2.5.2022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F4A42-C142-4A65-854E-83BB849E60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7909-8895-486C-BA09-96126963211D}" type="datetimeFigureOut">
              <a:rPr lang="cs-CZ" smtClean="0"/>
              <a:pPr/>
              <a:t>2.5.2022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F4A42-C142-4A65-854E-83BB849E60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7909-8895-486C-BA09-96126963211D}" type="datetimeFigureOut">
              <a:rPr lang="cs-CZ" smtClean="0"/>
              <a:pPr/>
              <a:t>2.5.2022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F4A42-C142-4A65-854E-83BB849E60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7909-8895-486C-BA09-96126963211D}" type="datetimeFigureOut">
              <a:rPr lang="cs-CZ" smtClean="0"/>
              <a:pPr/>
              <a:t>2.5.2022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EBF4A42-C142-4A65-854E-83BB849E60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7007909-8895-486C-BA09-96126963211D}" type="datetimeFigureOut">
              <a:rPr lang="cs-CZ" smtClean="0"/>
              <a:pPr/>
              <a:t>2.5.2022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EBF4A42-C142-4A65-854E-83BB849E6081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0534"/>
            <a:ext cx="9144000" cy="255746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cs-CZ" dirty="0" smtClean="0">
                <a:latin typeface="Cambria Math" pitchFamily="18" charset="0"/>
                <a:ea typeface="Cambria Math" pitchFamily="18" charset="0"/>
              </a:rPr>
            </a:br>
            <a:r>
              <a:rPr lang="cs-CZ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cs-CZ" dirty="0" smtClean="0">
                <a:latin typeface="Cambria Math" pitchFamily="18" charset="0"/>
                <a:ea typeface="Cambria Math" pitchFamily="18" charset="0"/>
              </a:rPr>
            </a:br>
            <a:r>
              <a:rPr lang="cs-CZ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cs-CZ" dirty="0" smtClean="0">
                <a:latin typeface="Cambria Math" pitchFamily="18" charset="0"/>
                <a:ea typeface="Cambria Math" pitchFamily="18" charset="0"/>
              </a:rPr>
            </a:br>
            <a:r>
              <a:rPr lang="cs-CZ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cs-CZ" dirty="0" smtClean="0">
                <a:latin typeface="Cambria Math" pitchFamily="18" charset="0"/>
                <a:ea typeface="Cambria Math" pitchFamily="18" charset="0"/>
              </a:rPr>
            </a:br>
            <a:r>
              <a:rPr lang="cs-CZ" dirty="0" smtClean="0">
                <a:latin typeface="Cambria Math" pitchFamily="18" charset="0"/>
                <a:ea typeface="Cambria Math" pitchFamily="18" charset="0"/>
              </a:rPr>
              <a:t>Analýza kovariance</a:t>
            </a:r>
            <a:br>
              <a:rPr lang="cs-CZ" dirty="0" smtClean="0">
                <a:latin typeface="Cambria Math" pitchFamily="18" charset="0"/>
                <a:ea typeface="Cambria Math" pitchFamily="18" charset="0"/>
              </a:rPr>
            </a:br>
            <a:r>
              <a:rPr lang="cs-CZ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cs-CZ" dirty="0" smtClean="0">
                <a:latin typeface="Cambria Math" pitchFamily="18" charset="0"/>
                <a:ea typeface="Cambria Math" pitchFamily="18" charset="0"/>
              </a:rPr>
            </a:br>
            <a:r>
              <a:rPr lang="cs-CZ" dirty="0" smtClean="0">
                <a:latin typeface="Cambria Math" pitchFamily="18" charset="0"/>
                <a:ea typeface="Cambria Math" pitchFamily="18" charset="0"/>
              </a:rPr>
              <a:t>Aplikovaná statistika II. </a:t>
            </a:r>
            <a:br>
              <a:rPr lang="cs-CZ" dirty="0" smtClean="0">
                <a:latin typeface="Cambria Math" pitchFamily="18" charset="0"/>
                <a:ea typeface="Cambria Math" pitchFamily="18" charset="0"/>
              </a:rPr>
            </a:br>
            <a:r>
              <a:rPr lang="cs-CZ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cs-CZ" dirty="0" smtClean="0">
                <a:latin typeface="Cambria Math" pitchFamily="18" charset="0"/>
                <a:ea typeface="Cambria Math" pitchFamily="18" charset="0"/>
              </a:rPr>
            </a:br>
            <a:r>
              <a:rPr lang="cs-CZ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cs-CZ" dirty="0" smtClean="0">
                <a:latin typeface="Cambria Math" pitchFamily="18" charset="0"/>
                <a:ea typeface="Cambria Math" pitchFamily="18" charset="0"/>
              </a:rPr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4282" y="6319822"/>
            <a:ext cx="7854696" cy="538178"/>
          </a:xfrm>
        </p:spPr>
        <p:txBody>
          <a:bodyPr/>
          <a:lstStyle/>
          <a:p>
            <a:pPr algn="l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500" dirty="0" smtClean="0"/>
              <a:t>Významnost faktoru pohlaví</a:t>
            </a:r>
            <a:endParaRPr lang="cs-CZ" sz="3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Provedeme test shodnosti regresních přímek</a:t>
            </a:r>
          </a:p>
          <a:p>
            <a:pPr lvl="1"/>
            <a:r>
              <a:rPr lang="cs-CZ" sz="22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Analýza rozptylu modelu bez faktoru pohlaví a modelu bez interakce </a:t>
            </a:r>
          </a:p>
          <a:p>
            <a:pPr lvl="1"/>
            <a:endParaRPr lang="cs-CZ" dirty="0" smtClean="0">
              <a:latin typeface="Calibri" pitchFamily="34" charset="0"/>
              <a:ea typeface="Cambria Math" pitchFamily="18" charset="0"/>
              <a:cs typeface="Calibri" pitchFamily="34" charset="0"/>
            </a:endParaRPr>
          </a:p>
          <a:p>
            <a:pPr lvl="1"/>
            <a:r>
              <a:rPr lang="cs-CZ" sz="22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Testujeme hypotézu, že regresní přímky jsou shodné</a:t>
            </a:r>
          </a:p>
          <a:p>
            <a:pPr lvl="2"/>
            <a:r>
              <a:rPr lang="cs-CZ" sz="22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Hodnota testovací statistiky </a:t>
            </a:r>
            <a:r>
              <a:rPr lang="cs-CZ" sz="2200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Fobs</a:t>
            </a:r>
            <a:r>
              <a:rPr lang="cs-CZ" sz="22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 = 31.70</a:t>
            </a:r>
          </a:p>
          <a:p>
            <a:pPr lvl="2"/>
            <a:r>
              <a:rPr lang="cs-CZ" sz="22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p–hodnota = blízká 0</a:t>
            </a:r>
          </a:p>
          <a:p>
            <a:pPr lvl="2"/>
            <a:r>
              <a:rPr lang="cs-CZ" sz="22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Model s faktorem pohlaví je dostatečný</a:t>
            </a:r>
          </a:p>
          <a:p>
            <a:pPr lvl="3"/>
            <a:r>
              <a:rPr lang="cs-CZ" sz="22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Faktor pohlaví je významný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500" dirty="0" smtClean="0">
                <a:ea typeface="Cambria Math" pitchFamily="18" charset="0"/>
              </a:rPr>
              <a:t>Odhad koeficientů a interpretace pro model bez interakce</a:t>
            </a:r>
            <a:endParaRPr lang="cs-CZ" sz="3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sz="28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β</a:t>
            </a:r>
            <a:r>
              <a:rPr lang="cs-CZ" sz="28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0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- odhad směrnice přímky pro kategorii zeny</a:t>
            </a:r>
          </a:p>
          <a:p>
            <a:pPr lvl="1"/>
            <a:r>
              <a:rPr lang="cs-CZ" sz="2200" dirty="0" smtClean="0">
                <a:latin typeface="Calibri" pitchFamily="34" charset="0"/>
                <a:cs typeface="Calibri" pitchFamily="34" charset="0"/>
              </a:rPr>
              <a:t>Šířka obličeje u žen nabývá hodnoty 76.5720 pokud výška obličeje nabývá hodnoty 0</a:t>
            </a:r>
          </a:p>
          <a:p>
            <a:r>
              <a:rPr lang="el-GR" sz="28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β </a:t>
            </a:r>
            <a:r>
              <a:rPr lang="cs-CZ" sz="28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1-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posun směrnice přímky pro kategorii muži</a:t>
            </a:r>
          </a:p>
          <a:p>
            <a:pPr lvl="1"/>
            <a:r>
              <a:rPr lang="cs-CZ" sz="2200" dirty="0" smtClean="0">
                <a:latin typeface="Calibri" pitchFamily="34" charset="0"/>
                <a:cs typeface="Calibri" pitchFamily="34" charset="0"/>
              </a:rPr>
              <a:t>Šířka obličeje vzroste o 5.7675 mm pokud jedinec spadá do kategorie muži</a:t>
            </a:r>
          </a:p>
          <a:p>
            <a:r>
              <a:rPr lang="el-GR" sz="28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β</a:t>
            </a:r>
            <a:r>
              <a:rPr lang="cs-CZ" sz="28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2 -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společná směrnice přímky</a:t>
            </a:r>
          </a:p>
          <a:p>
            <a:pPr lvl="1"/>
            <a:r>
              <a:rPr lang="cs-CZ" sz="2200" dirty="0" smtClean="0">
                <a:latin typeface="Calibri" pitchFamily="34" charset="0"/>
                <a:cs typeface="Calibri" pitchFamily="34" charset="0"/>
              </a:rPr>
              <a:t>Jestliže vzroste výška obličeje o 1mm, tak se zvětší šířka obličeje o 0.4401 mm</a:t>
            </a:r>
          </a:p>
          <a:p>
            <a:pPr lvl="1"/>
            <a:endParaRPr lang="cs-CZ" sz="2200" dirty="0" smtClean="0">
              <a:latin typeface="Calibri" pitchFamily="34" charset="0"/>
              <a:cs typeface="Calibri" pitchFamily="34" charset="0"/>
            </a:endParaRPr>
          </a:p>
          <a:p>
            <a:r>
              <a:rPr lang="cs-CZ" sz="2200" dirty="0" smtClean="0">
                <a:latin typeface="Calibri" pitchFamily="34" charset="0"/>
                <a:cs typeface="Calibri" pitchFamily="34" charset="0"/>
              </a:rPr>
              <a:t>Index determinace = 0.442</a:t>
            </a:r>
          </a:p>
          <a:p>
            <a:pPr lvl="1"/>
            <a:r>
              <a:rPr lang="cs-CZ" sz="2200" dirty="0" smtClean="0">
                <a:latin typeface="Calibri" pitchFamily="34" charset="0"/>
                <a:cs typeface="Calibri" pitchFamily="34" charset="0"/>
              </a:rPr>
              <a:t>Variabilita v bizygomatické šířce mezi ženami a muži je z 44% vysvětlena výškou obličeje</a:t>
            </a:r>
          </a:p>
          <a:p>
            <a:pPr lvl="1"/>
            <a:endParaRPr lang="cs-CZ" sz="22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500" dirty="0" smtClean="0">
                <a:latin typeface="Cambria Math" pitchFamily="18" charset="0"/>
                <a:ea typeface="Cambria Math" pitchFamily="18" charset="0"/>
              </a:rPr>
              <a:t>Dílčí t-testy a F-test</a:t>
            </a:r>
            <a:endParaRPr lang="cs-CZ" sz="3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Dílčí t-testy</a:t>
            </a:r>
          </a:p>
          <a:p>
            <a:pPr lvl="1"/>
            <a:r>
              <a:rPr lang="el-GR" sz="22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β</a:t>
            </a:r>
            <a:r>
              <a:rPr lang="cs-CZ" sz="22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0</a:t>
            </a:r>
            <a:r>
              <a:rPr lang="cs-CZ" sz="2200" dirty="0" smtClean="0">
                <a:latin typeface="Calibri" pitchFamily="34" charset="0"/>
                <a:cs typeface="Calibri" pitchFamily="34" charset="0"/>
              </a:rPr>
              <a:t> - </a:t>
            </a:r>
            <a:r>
              <a:rPr lang="cs-CZ" sz="22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t-test = </a:t>
            </a:r>
            <a:r>
              <a:rPr lang="cs-CZ" sz="2200" dirty="0" smtClean="0">
                <a:latin typeface="Calibri" pitchFamily="34" charset="0"/>
                <a:cs typeface="Calibri" pitchFamily="34" charset="0"/>
              </a:rPr>
              <a:t>8.317</a:t>
            </a:r>
            <a:r>
              <a:rPr lang="cs-CZ" sz="22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; </a:t>
            </a:r>
            <a:r>
              <a:rPr lang="cs-CZ" sz="2200" i="1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p </a:t>
            </a:r>
            <a:r>
              <a:rPr lang="cs-CZ" sz="22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– hodnota = blízká 0</a:t>
            </a:r>
            <a:endParaRPr lang="cs-CZ" sz="22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l-GR" sz="22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β</a:t>
            </a:r>
            <a:r>
              <a:rPr lang="cs-CZ" sz="22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1- </a:t>
            </a:r>
            <a:r>
              <a:rPr lang="cs-CZ" sz="22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t-test = </a:t>
            </a:r>
            <a:r>
              <a:rPr lang="cs-CZ" sz="2200" dirty="0" smtClean="0">
                <a:latin typeface="Calibri" pitchFamily="34" charset="0"/>
                <a:cs typeface="Calibri" pitchFamily="34" charset="0"/>
              </a:rPr>
              <a:t>5.631</a:t>
            </a:r>
            <a:r>
              <a:rPr lang="cs-CZ" sz="22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; </a:t>
            </a:r>
            <a:r>
              <a:rPr lang="cs-CZ" sz="2200" i="1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p </a:t>
            </a:r>
            <a:r>
              <a:rPr lang="cs-CZ" sz="22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– hodnota = blízká 0</a:t>
            </a:r>
            <a:endParaRPr lang="cs-CZ" sz="22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l-GR" sz="22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β</a:t>
            </a:r>
            <a:r>
              <a:rPr lang="cs-CZ" sz="22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2 -</a:t>
            </a:r>
            <a:r>
              <a:rPr lang="cs-CZ" sz="2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sz="22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t-test = </a:t>
            </a:r>
            <a:r>
              <a:rPr lang="cs-CZ" sz="2200" dirty="0" smtClean="0">
                <a:latin typeface="Calibri" pitchFamily="34" charset="0"/>
                <a:cs typeface="Calibri" pitchFamily="34" charset="0"/>
              </a:rPr>
              <a:t>4.344</a:t>
            </a:r>
            <a:r>
              <a:rPr lang="cs-CZ" sz="22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; </a:t>
            </a:r>
            <a:r>
              <a:rPr lang="cs-CZ" sz="2200" i="1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p </a:t>
            </a:r>
            <a:r>
              <a:rPr lang="cs-CZ" sz="22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– hodnota = blízká 0</a:t>
            </a:r>
            <a:endParaRPr lang="cs-CZ" sz="2200" dirty="0" smtClean="0">
              <a:latin typeface="Calibri" pitchFamily="34" charset="0"/>
              <a:cs typeface="Calibri" pitchFamily="34" charset="0"/>
            </a:endParaRPr>
          </a:p>
          <a:p>
            <a:pPr lvl="2"/>
            <a:r>
              <a:rPr lang="cs-CZ" sz="2200" dirty="0" smtClean="0">
                <a:latin typeface="Cambria Math" pitchFamily="18" charset="0"/>
                <a:ea typeface="Cambria Math" pitchFamily="18" charset="0"/>
              </a:rPr>
              <a:t>Zamítáme nulové hypotézy o nevýznamnosti konstant na hladině významnosti  0.05</a:t>
            </a:r>
            <a:endParaRPr lang="cs-CZ" sz="2200" dirty="0" smtClean="0"/>
          </a:p>
          <a:p>
            <a:endParaRPr lang="cs-CZ" sz="2200" dirty="0" smtClean="0">
              <a:latin typeface="Calibri" pitchFamily="34" charset="0"/>
              <a:ea typeface="Cambria Math" pitchFamily="18" charset="0"/>
              <a:cs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F-test</a:t>
            </a:r>
          </a:p>
          <a:p>
            <a:pPr lvl="1"/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Hodnota statistiky = 35.85; p – hodnota = blízká 0</a:t>
            </a:r>
          </a:p>
          <a:p>
            <a:pPr lvl="2"/>
            <a:r>
              <a:rPr lang="cs-CZ" sz="22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Hypotézu o nevýznamnosti modelu jako celku zamítáme</a:t>
            </a:r>
          </a:p>
          <a:p>
            <a:pPr lvl="2"/>
            <a:r>
              <a:rPr lang="cs-CZ" sz="22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Bizygomatickou šířku lze modelovat na výšce obličeje</a:t>
            </a:r>
          </a:p>
          <a:p>
            <a:pPr lvl="1"/>
            <a:endParaRPr lang="cs-CZ" sz="2000" dirty="0" smtClean="0">
              <a:latin typeface="Calibri" pitchFamily="34" charset="0"/>
              <a:ea typeface="Cambria Math" pitchFamily="18" charset="0"/>
              <a:cs typeface="Calibri" pitchFamily="34" charset="0"/>
            </a:endParaRPr>
          </a:p>
          <a:p>
            <a:endParaRPr lang="cs-CZ" sz="2200" dirty="0" smtClean="0">
              <a:latin typeface="Calibri" pitchFamily="34" charset="0"/>
              <a:ea typeface="Cambria Math" pitchFamily="18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r>
              <a:rPr lang="cs-CZ" dirty="0" smtClean="0"/>
              <a:t>Výsledný graf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/>
          <a:srcRect l="8594" t="17361" r="25390" b="4166"/>
          <a:stretch>
            <a:fillRect/>
          </a:stretch>
        </p:blipFill>
        <p:spPr bwMode="auto">
          <a:xfrm>
            <a:off x="357158" y="1428736"/>
            <a:ext cx="8358246" cy="5101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500" dirty="0" smtClean="0"/>
              <a:t>Závěr</a:t>
            </a:r>
            <a:endParaRPr lang="cs-CZ" sz="3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Hypotéza, že muži a ženy populace Bushman se neliší v bizygomatické šířce byla zamítnuta</a:t>
            </a:r>
          </a:p>
          <a:p>
            <a:endParaRPr lang="cs-CZ" sz="24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Hypotéza, že faktor pohlaví je nevýznamný byla zamítnuta</a:t>
            </a:r>
          </a:p>
          <a:p>
            <a:endParaRPr lang="cs-CZ" sz="24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Variabilitu v bizygomatické šířce mezi ženami a muži populace Bushman vysvětluje z 44 % výška obličeje (náš model je přesný z 44%).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786058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500" dirty="0" smtClean="0"/>
              <a:t>Datový soubor</a:t>
            </a:r>
            <a:endParaRPr lang="cs-CZ" sz="3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686800" cy="438912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+mj-lt"/>
              </a:rPr>
              <a:t>Howellsova databáze</a:t>
            </a:r>
          </a:p>
          <a:p>
            <a:pPr lvl="1"/>
            <a:endParaRPr lang="cs-CZ" dirty="0" smtClean="0">
              <a:latin typeface="+mj-lt"/>
            </a:endParaRPr>
          </a:p>
          <a:p>
            <a:pPr lvl="1"/>
            <a:r>
              <a:rPr lang="cs-CZ" dirty="0" smtClean="0">
                <a:latin typeface="+mj-lt"/>
              </a:rPr>
              <a:t>Databáze kraniometrických údajů </a:t>
            </a:r>
          </a:p>
          <a:p>
            <a:pPr lvl="2"/>
            <a:r>
              <a:rPr lang="cs-CZ" sz="2400" dirty="0" smtClean="0">
                <a:latin typeface="+mj-lt"/>
              </a:rPr>
              <a:t>uvedené v milimetrech (mm)</a:t>
            </a:r>
          </a:p>
          <a:p>
            <a:pPr lvl="1"/>
            <a:r>
              <a:rPr lang="cs-CZ" dirty="0" smtClean="0">
                <a:latin typeface="+mj-lt"/>
              </a:rPr>
              <a:t>Počet populací: 30</a:t>
            </a:r>
          </a:p>
          <a:p>
            <a:pPr lvl="1"/>
            <a:r>
              <a:rPr lang="cs-CZ" dirty="0" smtClean="0">
                <a:latin typeface="+mj-lt"/>
              </a:rPr>
              <a:t>Počet </a:t>
            </a:r>
            <a:r>
              <a:rPr lang="cs-CZ" dirty="0" err="1" smtClean="0">
                <a:latin typeface="+mj-lt"/>
              </a:rPr>
              <a:t>landmarku</a:t>
            </a:r>
            <a:r>
              <a:rPr lang="cs-CZ" dirty="0" smtClean="0">
                <a:latin typeface="+mj-lt"/>
              </a:rPr>
              <a:t>: 82</a:t>
            </a:r>
          </a:p>
          <a:p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Analyzovaný soubor</a:t>
            </a:r>
          </a:p>
          <a:p>
            <a:pPr lvl="1"/>
            <a:endParaRPr lang="cs-CZ" dirty="0" smtClean="0">
              <a:latin typeface="+mj-lt"/>
            </a:endParaRPr>
          </a:p>
          <a:p>
            <a:pPr lvl="1"/>
            <a:r>
              <a:rPr lang="cs-CZ" dirty="0" err="1" smtClean="0">
                <a:latin typeface="+mj-lt"/>
              </a:rPr>
              <a:t>Population</a:t>
            </a:r>
            <a:r>
              <a:rPr lang="cs-CZ" dirty="0" smtClean="0">
                <a:latin typeface="+mj-lt"/>
              </a:rPr>
              <a:t> : 	Bushman</a:t>
            </a:r>
          </a:p>
          <a:p>
            <a:pPr lvl="1"/>
            <a:r>
              <a:rPr lang="cs-CZ" dirty="0" err="1" smtClean="0">
                <a:latin typeface="+mj-lt"/>
              </a:rPr>
              <a:t>Landmarks</a:t>
            </a:r>
            <a:r>
              <a:rPr lang="cs-CZ" dirty="0" smtClean="0">
                <a:latin typeface="+mj-lt"/>
              </a:rPr>
              <a:t>:	Výška obličeje - BPL</a:t>
            </a:r>
          </a:p>
          <a:p>
            <a:pPr lvl="2">
              <a:buNone/>
            </a:pPr>
            <a:r>
              <a:rPr lang="cs-CZ" sz="2400" dirty="0" smtClean="0">
                <a:latin typeface="+mj-lt"/>
              </a:rPr>
              <a:t>			Bizygomatická šířka – ZYB</a:t>
            </a:r>
          </a:p>
          <a:p>
            <a:pPr lvl="2">
              <a:buNone/>
            </a:pPr>
            <a:endParaRPr lang="cs-CZ" sz="2400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500" dirty="0" smtClean="0"/>
              <a:t>Analyzovaný soubor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57158" y="2285992"/>
          <a:ext cx="8429685" cy="3571901"/>
        </p:xfrm>
        <a:graphic>
          <a:graphicData uri="http://schemas.openxmlformats.org/drawingml/2006/table">
            <a:tbl>
              <a:tblPr/>
              <a:tblGrid>
                <a:gridCol w="14044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4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54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54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54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9531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Calibri"/>
                          <a:ea typeface="Calibri"/>
                          <a:cs typeface="Times New Roman"/>
                        </a:rPr>
                        <a:t>Výška </a:t>
                      </a:r>
                      <a:r>
                        <a:rPr lang="cs-CZ" sz="1800" b="1" dirty="0" smtClean="0">
                          <a:latin typeface="Calibri"/>
                          <a:ea typeface="Calibri"/>
                          <a:cs typeface="Times New Roman"/>
                        </a:rPr>
                        <a:t>obličeje</a:t>
                      </a:r>
                      <a:endParaRPr lang="cs-CZ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Calibri"/>
                          <a:ea typeface="Calibri"/>
                          <a:cs typeface="Times New Roman"/>
                        </a:rPr>
                        <a:t>Bizygomatická </a:t>
                      </a:r>
                      <a:r>
                        <a:rPr lang="cs-CZ" sz="1800" b="1" dirty="0" smtClean="0">
                          <a:latin typeface="Calibri"/>
                          <a:ea typeface="Calibri"/>
                          <a:cs typeface="Times New Roman"/>
                        </a:rPr>
                        <a:t>šířka</a:t>
                      </a:r>
                      <a:endParaRPr lang="cs-CZ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06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Calibri"/>
                          <a:ea typeface="Calibri"/>
                          <a:cs typeface="Times New Roman"/>
                        </a:rPr>
                        <a:t>Rozsah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Calibri"/>
                          <a:ea typeface="Calibri"/>
                          <a:cs typeface="Times New Roman"/>
                        </a:rPr>
                        <a:t>Průměr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Calibri"/>
                          <a:ea typeface="Calibri"/>
                          <a:cs typeface="Times New Roman"/>
                        </a:rPr>
                        <a:t>Směrodatná odchylka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Calibri"/>
                          <a:ea typeface="Calibri"/>
                          <a:cs typeface="Times New Roman"/>
                        </a:rPr>
                        <a:t>Průměr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Calibri"/>
                          <a:ea typeface="Calibri"/>
                          <a:cs typeface="Times New Roman"/>
                        </a:rPr>
                        <a:t>Směrodatná odchylka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5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Muži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Calibri"/>
                          <a:ea typeface="Calibri"/>
                          <a:cs typeface="Times New Roman"/>
                        </a:rPr>
                        <a:t>93.659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5.285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123.561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4.691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5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Ženy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Calibri"/>
                          <a:ea typeface="Calibri"/>
                          <a:cs typeface="Times New Roman"/>
                        </a:rPr>
                        <a:t>90.625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Calibri"/>
                          <a:ea typeface="Calibri"/>
                          <a:cs typeface="Times New Roman"/>
                        </a:rPr>
                        <a:t>4.470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116.458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5.327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5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Celkem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89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latin typeface="Calibri"/>
                          <a:ea typeface="Calibri"/>
                          <a:cs typeface="Times New Roman"/>
                        </a:rPr>
                        <a:t>92.022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Calibri"/>
                          <a:ea typeface="Calibri"/>
                          <a:cs typeface="Times New Roman"/>
                        </a:rPr>
                        <a:t>5.068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Calibri"/>
                          <a:ea typeface="Calibri"/>
                          <a:cs typeface="Times New Roman"/>
                        </a:rPr>
                        <a:t>119.730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Calibri"/>
                          <a:ea typeface="Calibri"/>
                          <a:cs typeface="Times New Roman"/>
                        </a:rPr>
                        <a:t>6.151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500" dirty="0" smtClean="0"/>
              <a:t>Testované hypotézy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latin typeface="+mj-lt"/>
              </a:rPr>
              <a:t>Hypotéza</a:t>
            </a:r>
          </a:p>
          <a:p>
            <a:pPr marL="880110" lvl="1" indent="-514350"/>
            <a:r>
              <a:rPr lang="cs-CZ" sz="2200" dirty="0" smtClean="0">
                <a:latin typeface="+mj-lt"/>
                <a:ea typeface="Cambria Math" pitchFamily="18" charset="0"/>
              </a:rPr>
              <a:t>Ženy a muži populace Bushman se liší v bizygomatické šířce pokud kontrolujeme výšku obličeje</a:t>
            </a:r>
            <a:endParaRPr lang="cs-CZ" sz="2200" dirty="0" smtClean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latin typeface="+mj-lt"/>
              </a:rPr>
              <a:t>Hypotéza</a:t>
            </a:r>
          </a:p>
          <a:p>
            <a:pPr marL="880110" lvl="1" indent="-514350"/>
            <a:r>
              <a:rPr lang="cs-CZ" sz="2200" dirty="0" smtClean="0">
                <a:latin typeface="+mj-lt"/>
                <a:ea typeface="Cambria Math" pitchFamily="18" charset="0"/>
              </a:rPr>
              <a:t>Faktor pohlaví je významný</a:t>
            </a:r>
          </a:p>
          <a:p>
            <a:endParaRPr lang="cs-CZ" sz="2400" dirty="0" smtClean="0">
              <a:latin typeface="+mj-lt"/>
            </a:endParaRPr>
          </a:p>
          <a:p>
            <a:r>
              <a:rPr lang="cs-CZ" sz="2400" dirty="0" smtClean="0">
                <a:latin typeface="+mj-lt"/>
              </a:rPr>
              <a:t>Použijeme analýzu kovariance</a:t>
            </a:r>
          </a:p>
          <a:p>
            <a:r>
              <a:rPr lang="cs-CZ" sz="2400" dirty="0" smtClean="0">
                <a:latin typeface="+mj-lt"/>
              </a:rPr>
              <a:t>Hypotézy testujeme na hladině významnosti 0.05</a:t>
            </a:r>
          </a:p>
          <a:p>
            <a:endParaRPr lang="cs-CZ" sz="2400" dirty="0" smtClean="0">
              <a:latin typeface="+mj-lt"/>
            </a:endParaRP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8229600" cy="1143000"/>
          </a:xfrm>
        </p:spPr>
        <p:txBody>
          <a:bodyPr/>
          <a:lstStyle/>
          <a:p>
            <a:r>
              <a:rPr lang="cs-CZ" dirty="0" smtClean="0"/>
              <a:t>Rozložení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500034" y="1190625"/>
          <a:ext cx="8008938" cy="5238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Acrobat Document" r:id="rId3" imgW="8009524" imgH="5668166" progId="AcroExch.Document.DC">
                  <p:embed/>
                </p:oleObj>
              </mc:Choice>
              <mc:Fallback>
                <p:oleObj name="Acrobat Document" r:id="rId3" imgW="8009524" imgH="5668166" progId="AcroExch.Document.DC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1190625"/>
                        <a:ext cx="8008938" cy="52387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500" dirty="0" smtClean="0"/>
              <a:t>Ověření předpokladů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Normalita dat</a:t>
            </a:r>
          </a:p>
          <a:p>
            <a:pPr marL="880110" lvl="1" indent="-514350"/>
            <a:r>
              <a:rPr lang="cs-CZ" sz="2200" dirty="0" err="1" smtClean="0">
                <a:latin typeface="Calibri" pitchFamily="34" charset="0"/>
                <a:cs typeface="Calibri" pitchFamily="34" charset="0"/>
              </a:rPr>
              <a:t>Shapirův</a:t>
            </a:r>
            <a:r>
              <a:rPr lang="cs-CZ" sz="2200" dirty="0" smtClean="0">
                <a:latin typeface="Calibri" pitchFamily="34" charset="0"/>
                <a:cs typeface="Calibri" pitchFamily="34" charset="0"/>
              </a:rPr>
              <a:t>-</a:t>
            </a:r>
            <a:r>
              <a:rPr lang="cs-CZ" sz="2200" dirty="0" err="1" smtClean="0">
                <a:latin typeface="Calibri" pitchFamily="34" charset="0"/>
                <a:cs typeface="Calibri" pitchFamily="34" charset="0"/>
              </a:rPr>
              <a:t>Wilkův</a:t>
            </a:r>
            <a:r>
              <a:rPr lang="cs-CZ" sz="2200" dirty="0" smtClean="0">
                <a:latin typeface="Calibri" pitchFamily="34" charset="0"/>
                <a:cs typeface="Calibri" pitchFamily="34" charset="0"/>
              </a:rPr>
              <a:t> test </a:t>
            </a:r>
          </a:p>
          <a:p>
            <a:pPr marL="1154430" lvl="2" indent="-514350"/>
            <a:r>
              <a:rPr lang="cs-CZ" sz="1900" dirty="0" smtClean="0">
                <a:latin typeface="Calibri" pitchFamily="34" charset="0"/>
                <a:cs typeface="Calibri" pitchFamily="34" charset="0"/>
              </a:rPr>
              <a:t> W = 0.98  ; p-hodnota =  0.73</a:t>
            </a:r>
          </a:p>
          <a:p>
            <a:pPr marL="1154430" lvl="2" indent="-514350"/>
            <a:endParaRPr lang="cs-CZ" sz="19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Nulová střední hodnota reziduí</a:t>
            </a:r>
          </a:p>
          <a:p>
            <a:pPr marL="880110" lvl="1" indent="-514350"/>
            <a:r>
              <a:rPr lang="cs-CZ" sz="22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T-test</a:t>
            </a:r>
          </a:p>
          <a:p>
            <a:pPr marL="1154430" lvl="2" indent="-514350"/>
            <a:r>
              <a:rPr lang="cs-CZ" sz="1900" dirty="0" smtClean="0">
                <a:latin typeface="Calibri" pitchFamily="34" charset="0"/>
                <a:cs typeface="Calibri" pitchFamily="34" charset="0"/>
              </a:rPr>
              <a:t>Statistika = blízká 0 ; p-hodnota =  1</a:t>
            </a:r>
          </a:p>
          <a:p>
            <a:pPr marL="1154430" lvl="2" indent="-514350"/>
            <a:endParaRPr lang="cs-CZ" sz="19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Nezávislost reziduí</a:t>
            </a:r>
          </a:p>
          <a:p>
            <a:pPr marL="880110" lvl="1" indent="-514350"/>
            <a:r>
              <a:rPr lang="cs-CZ" sz="2200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Durbin</a:t>
            </a:r>
            <a:r>
              <a:rPr lang="cs-CZ" sz="22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-</a:t>
            </a:r>
            <a:r>
              <a:rPr lang="cs-CZ" sz="2200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Watsonův</a:t>
            </a:r>
            <a:r>
              <a:rPr lang="cs-CZ" sz="22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 test</a:t>
            </a:r>
          </a:p>
          <a:p>
            <a:pPr marL="1154430" lvl="2" indent="-514350"/>
            <a:r>
              <a:rPr lang="cs-CZ" sz="1900" dirty="0" smtClean="0">
                <a:latin typeface="Calibri" pitchFamily="34" charset="0"/>
                <a:cs typeface="Calibri" pitchFamily="34" charset="0"/>
              </a:rPr>
              <a:t>Statistika = 1.87; p-hodnota = 0.44</a:t>
            </a:r>
          </a:p>
          <a:p>
            <a:pPr marL="1154430" lvl="2" indent="-514350"/>
            <a:endParaRPr lang="cs-CZ" sz="19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Rovnost rozptylů</a:t>
            </a:r>
          </a:p>
          <a:p>
            <a:pPr marL="880110" lvl="1" indent="-514350"/>
            <a:r>
              <a:rPr lang="cs-CZ" sz="2200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Z grafického posouzení nevidíme problém</a:t>
            </a:r>
            <a:endParaRPr lang="cs-CZ" sz="22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500" dirty="0" smtClean="0"/>
              <a:t>Ověření předpokladů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None/>
            </a:pPr>
            <a:r>
              <a:rPr lang="cs-CZ" sz="2200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5.</a:t>
            </a:r>
            <a:r>
              <a:rPr lang="cs-CZ" sz="2200" dirty="0" smtClean="0">
                <a:latin typeface="Calibri" pitchFamily="34" charset="0"/>
                <a:cs typeface="Calibri" pitchFamily="34" charset="0"/>
              </a:rPr>
              <a:t>     Rovnoběžnost regresních přímek</a:t>
            </a:r>
          </a:p>
          <a:p>
            <a:pPr marL="822960" lvl="1" indent="-457200"/>
            <a:r>
              <a:rPr lang="cs-CZ" sz="2000" dirty="0" smtClean="0">
                <a:latin typeface="Calibri" pitchFamily="34" charset="0"/>
                <a:cs typeface="Calibri" pitchFamily="34" charset="0"/>
              </a:rPr>
              <a:t>Ověřujeme předpoklad, ze regresní přímka modelující závislost výšky obličeje na bizygomatické šířce pro ženy je rovnoběžná s regresní přímkou pro muže</a:t>
            </a:r>
          </a:p>
          <a:p>
            <a:pPr marL="822960" lvl="1" indent="-457200"/>
            <a:r>
              <a:rPr lang="cs-CZ" sz="2000" dirty="0" smtClean="0">
                <a:latin typeface="Calibri" pitchFamily="34" charset="0"/>
                <a:cs typeface="Calibri" pitchFamily="34" charset="0"/>
              </a:rPr>
              <a:t>sestavíme model s interakci ( tj. model různoběžných přímek) a bez interakce ( tj. model rovnoběžných přímek)</a:t>
            </a:r>
          </a:p>
          <a:p>
            <a:pPr marL="822960" lvl="1" indent="-457200"/>
            <a:r>
              <a:rPr lang="cs-CZ" sz="2000" dirty="0" smtClean="0">
                <a:latin typeface="Calibri" pitchFamily="34" charset="0"/>
                <a:cs typeface="Calibri" pitchFamily="34" charset="0"/>
              </a:rPr>
              <a:t>testujeme, zda je model bez interakce dostatečný</a:t>
            </a:r>
          </a:p>
          <a:p>
            <a:pPr marL="822960" lvl="1" indent="-457200"/>
            <a:r>
              <a:rPr lang="cs-CZ" sz="2000" dirty="0" smtClean="0">
                <a:latin typeface="Calibri" pitchFamily="34" charset="0"/>
                <a:cs typeface="Calibri" pitchFamily="34" charset="0"/>
              </a:rPr>
              <a:t>pro test využijeme funkci anova</a:t>
            </a:r>
          </a:p>
          <a:p>
            <a:pPr marL="822960" lvl="1" indent="-457200"/>
            <a:endParaRPr lang="cs-CZ" sz="20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cs-CZ" sz="2000" dirty="0" smtClean="0">
                <a:latin typeface="Calibri" pitchFamily="34" charset="0"/>
                <a:cs typeface="Calibri" pitchFamily="34" charset="0"/>
              </a:rPr>
              <a:t>Hodnota testovací statistiky </a:t>
            </a:r>
            <a:r>
              <a:rPr lang="cs-CZ" sz="2000" dirty="0" err="1" smtClean="0">
                <a:latin typeface="Calibri" pitchFamily="34" charset="0"/>
                <a:cs typeface="Calibri" pitchFamily="34" charset="0"/>
              </a:rPr>
              <a:t>Fobs</a:t>
            </a:r>
            <a:r>
              <a:rPr lang="cs-CZ" sz="2000" dirty="0" smtClean="0">
                <a:latin typeface="Calibri" pitchFamily="34" charset="0"/>
                <a:cs typeface="Calibri" pitchFamily="34" charset="0"/>
              </a:rPr>
              <a:t> = 1.46</a:t>
            </a:r>
          </a:p>
          <a:p>
            <a:pPr lvl="1"/>
            <a:r>
              <a:rPr lang="cs-CZ" sz="2000" dirty="0" smtClean="0">
                <a:latin typeface="Calibri" pitchFamily="34" charset="0"/>
                <a:cs typeface="Calibri" pitchFamily="34" charset="0"/>
              </a:rPr>
              <a:t>p -hodnota = 0.23</a:t>
            </a:r>
          </a:p>
          <a:p>
            <a:pPr lvl="2"/>
            <a:r>
              <a:rPr lang="cs-CZ" sz="1700" i="1" dirty="0" smtClean="0">
                <a:latin typeface="Calibri" pitchFamily="34" charset="0"/>
                <a:cs typeface="Calibri" pitchFamily="34" charset="0"/>
              </a:rPr>
              <a:t>Model bez interakce je dostatečný</a:t>
            </a:r>
          </a:p>
          <a:p>
            <a:pPr lvl="2"/>
            <a:r>
              <a:rPr lang="cs-CZ" sz="1700" i="1" dirty="0" smtClean="0">
                <a:latin typeface="Calibri" pitchFamily="34" charset="0"/>
                <a:cs typeface="Calibri" pitchFamily="34" charset="0"/>
              </a:rPr>
              <a:t>Předpoklad rovnoběžnosti regresních přímek je splněný</a:t>
            </a:r>
          </a:p>
          <a:p>
            <a:pPr marL="822960" lvl="1" indent="-457200"/>
            <a:endParaRPr lang="cs-CZ" sz="2000" dirty="0" smtClean="0">
              <a:latin typeface="Calibri" pitchFamily="34" charset="0"/>
              <a:cs typeface="Calibri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500" dirty="0" smtClean="0"/>
              <a:t>Ověření předpokladů</a:t>
            </a:r>
            <a:endParaRPr lang="cs-CZ" sz="3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100" dirty="0" smtClean="0">
                <a:latin typeface="+mj-lt"/>
                <a:ea typeface="Cambria Math" pitchFamily="18" charset="0"/>
              </a:rPr>
              <a:t>Předpoklady modelu považujeme za splněny</a:t>
            </a:r>
          </a:p>
          <a:p>
            <a:endParaRPr lang="cs-CZ" sz="3100" dirty="0" smtClean="0">
              <a:latin typeface="+mj-lt"/>
              <a:ea typeface="Cambria Math" pitchFamily="18" charset="0"/>
            </a:endParaRPr>
          </a:p>
          <a:p>
            <a:r>
              <a:rPr lang="cs-CZ" sz="3100" dirty="0" err="1" smtClean="0">
                <a:latin typeface="+mj-lt"/>
                <a:ea typeface="Cambria Math" pitchFamily="18" charset="0"/>
              </a:rPr>
              <a:t>Shapirův</a:t>
            </a:r>
            <a:r>
              <a:rPr lang="cs-CZ" sz="3100" dirty="0" smtClean="0">
                <a:latin typeface="+mj-lt"/>
                <a:ea typeface="Cambria Math" pitchFamily="18" charset="0"/>
              </a:rPr>
              <a:t>-</a:t>
            </a:r>
            <a:r>
              <a:rPr lang="cs-CZ" sz="3100" dirty="0" err="1" smtClean="0">
                <a:latin typeface="+mj-lt"/>
                <a:ea typeface="Cambria Math" pitchFamily="18" charset="0"/>
              </a:rPr>
              <a:t>Wilkův</a:t>
            </a:r>
            <a:r>
              <a:rPr lang="cs-CZ" sz="3100" dirty="0" smtClean="0">
                <a:latin typeface="+mj-lt"/>
                <a:ea typeface="Cambria Math" pitchFamily="18" charset="0"/>
              </a:rPr>
              <a:t> test nabývá hodnoty </a:t>
            </a:r>
            <a:r>
              <a:rPr lang="cs-CZ" sz="3100" dirty="0" smtClean="0">
                <a:latin typeface="+mj-lt"/>
                <a:cs typeface="Calibri" pitchFamily="34" charset="0"/>
              </a:rPr>
              <a:t>0.98  s p-hodnotou 0.73</a:t>
            </a:r>
            <a:r>
              <a:rPr lang="cs-CZ" sz="3100" dirty="0" smtClean="0">
                <a:latin typeface="+mj-lt"/>
                <a:ea typeface="Cambria Math" pitchFamily="18" charset="0"/>
              </a:rPr>
              <a:t>. Předpoklad normality považujeme za splněný</a:t>
            </a:r>
          </a:p>
          <a:p>
            <a:endParaRPr lang="cs-CZ" sz="3100" dirty="0" smtClean="0">
              <a:latin typeface="+mj-lt"/>
              <a:ea typeface="Cambria Math" pitchFamily="18" charset="0"/>
            </a:endParaRPr>
          </a:p>
          <a:p>
            <a:r>
              <a:rPr lang="cs-CZ" sz="3100" dirty="0" smtClean="0">
                <a:latin typeface="+mj-lt"/>
                <a:ea typeface="Cambria Math" pitchFamily="18" charset="0"/>
              </a:rPr>
              <a:t>T-test nabývá hodnoty blízké 0 s </a:t>
            </a:r>
            <a:r>
              <a:rPr lang="cs-CZ" sz="3100" i="1" dirty="0" smtClean="0">
                <a:latin typeface="+mj-lt"/>
                <a:ea typeface="Cambria Math" pitchFamily="18" charset="0"/>
              </a:rPr>
              <a:t>p</a:t>
            </a:r>
            <a:r>
              <a:rPr lang="cs-CZ" sz="3100" dirty="0" smtClean="0">
                <a:latin typeface="+mj-lt"/>
                <a:ea typeface="Cambria Math" pitchFamily="18" charset="0"/>
              </a:rPr>
              <a:t> – hodnotou blízkou 1.  </a:t>
            </a:r>
          </a:p>
          <a:p>
            <a:pPr>
              <a:buNone/>
            </a:pPr>
            <a:r>
              <a:rPr lang="cs-CZ" sz="3100" dirty="0" smtClean="0">
                <a:latin typeface="+mj-lt"/>
                <a:ea typeface="Cambria Math" pitchFamily="18" charset="0"/>
              </a:rPr>
              <a:t>     Hypotézu o nulové hodnotě reziduí nezamítáme</a:t>
            </a:r>
          </a:p>
          <a:p>
            <a:endParaRPr lang="cs-CZ" sz="3100" dirty="0" smtClean="0">
              <a:latin typeface="+mj-lt"/>
              <a:ea typeface="Cambria Math" pitchFamily="18" charset="0"/>
            </a:endParaRPr>
          </a:p>
          <a:p>
            <a:r>
              <a:rPr lang="cs-CZ" sz="3100" dirty="0" err="1" smtClean="0">
                <a:latin typeface="+mj-lt"/>
                <a:ea typeface="Cambria Math" pitchFamily="18" charset="0"/>
              </a:rPr>
              <a:t>Durbin</a:t>
            </a:r>
            <a:r>
              <a:rPr lang="cs-CZ" sz="3100" dirty="0" smtClean="0">
                <a:latin typeface="+mj-lt"/>
                <a:ea typeface="Cambria Math" pitchFamily="18" charset="0"/>
              </a:rPr>
              <a:t>-</a:t>
            </a:r>
            <a:r>
              <a:rPr lang="cs-CZ" sz="3100" dirty="0" err="1" smtClean="0">
                <a:latin typeface="+mj-lt"/>
                <a:ea typeface="Cambria Math" pitchFamily="18" charset="0"/>
              </a:rPr>
              <a:t>Watsonův</a:t>
            </a:r>
            <a:r>
              <a:rPr lang="cs-CZ" sz="3100" dirty="0" smtClean="0">
                <a:latin typeface="+mj-lt"/>
                <a:ea typeface="Cambria Math" pitchFamily="18" charset="0"/>
              </a:rPr>
              <a:t> test nabývá hodnoty </a:t>
            </a:r>
            <a:r>
              <a:rPr lang="cs-CZ" sz="3100" dirty="0" smtClean="0">
                <a:latin typeface="+mj-lt"/>
                <a:cs typeface="Calibri" pitchFamily="34" charset="0"/>
              </a:rPr>
              <a:t>1.87</a:t>
            </a:r>
            <a:r>
              <a:rPr lang="cs-CZ" sz="3100" dirty="0" smtClean="0">
                <a:latin typeface="+mj-lt"/>
                <a:ea typeface="Cambria Math" pitchFamily="18" charset="0"/>
              </a:rPr>
              <a:t> s p-hodnotou </a:t>
            </a:r>
            <a:r>
              <a:rPr lang="cs-CZ" sz="3100" dirty="0" smtClean="0">
                <a:latin typeface="+mj-lt"/>
                <a:cs typeface="Calibri" pitchFamily="34" charset="0"/>
              </a:rPr>
              <a:t>0.44</a:t>
            </a:r>
            <a:r>
              <a:rPr lang="cs-CZ" sz="3100" dirty="0" smtClean="0">
                <a:latin typeface="+mj-lt"/>
                <a:ea typeface="Cambria Math" pitchFamily="18" charset="0"/>
                <a:cs typeface="Calibri" pitchFamily="34" charset="0"/>
              </a:rPr>
              <a:t>. Hypotézu </a:t>
            </a:r>
            <a:r>
              <a:rPr lang="cs-CZ" sz="3100" dirty="0" smtClean="0">
                <a:latin typeface="+mj-lt"/>
                <a:ea typeface="Cambria Math" pitchFamily="18" charset="0"/>
              </a:rPr>
              <a:t>o nezávislosti rezidui nezamítáme</a:t>
            </a:r>
          </a:p>
          <a:p>
            <a:endParaRPr lang="cs-CZ" sz="3100" dirty="0" smtClean="0">
              <a:latin typeface="+mj-lt"/>
              <a:ea typeface="Cambria Math" pitchFamily="18" charset="0"/>
            </a:endParaRPr>
          </a:p>
          <a:p>
            <a:r>
              <a:rPr lang="cs-CZ" sz="3100" dirty="0" smtClean="0">
                <a:latin typeface="+mj-lt"/>
                <a:ea typeface="Cambria Math" pitchFamily="18" charset="0"/>
              </a:rPr>
              <a:t>Předpoklad rovnosti rozptylů reziduí je na  základě grafického posouzení v pořádku</a:t>
            </a:r>
          </a:p>
          <a:p>
            <a:endParaRPr lang="cs-CZ" sz="2800" dirty="0" smtClean="0">
              <a:latin typeface="+mj-lt"/>
              <a:ea typeface="Cambria Math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rmAutofit/>
          </a:bodyPr>
          <a:lstStyle/>
          <a:p>
            <a:r>
              <a:rPr lang="cs-CZ" sz="3500" dirty="0" smtClean="0"/>
              <a:t>Grafické posouzení</a:t>
            </a:r>
            <a:endParaRPr lang="cs-CZ" sz="3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/>
          <a:srcRect l="11719" t="16666" r="30078" b="5555"/>
          <a:stretch>
            <a:fillRect/>
          </a:stretch>
        </p:blipFill>
        <p:spPr bwMode="auto">
          <a:xfrm>
            <a:off x="428596" y="1285859"/>
            <a:ext cx="8215370" cy="506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191</TotalTime>
  <Words>558</Words>
  <Application>Microsoft Office PowerPoint</Application>
  <PresentationFormat>Předvádění na obrazovce (4:3)</PresentationFormat>
  <Paragraphs>127</Paragraphs>
  <Slides>15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Calibri</vt:lpstr>
      <vt:lpstr>Cambria Math</vt:lpstr>
      <vt:lpstr>Constantia</vt:lpstr>
      <vt:lpstr>Times New Roman</vt:lpstr>
      <vt:lpstr>Wingdings 2</vt:lpstr>
      <vt:lpstr>Tok</vt:lpstr>
      <vt:lpstr>Acrobat Document</vt:lpstr>
      <vt:lpstr>    Analýza kovariance  Aplikovaná statistika II.    </vt:lpstr>
      <vt:lpstr>Datový soubor</vt:lpstr>
      <vt:lpstr>Analyzovaný soubor</vt:lpstr>
      <vt:lpstr>Testované hypotézy</vt:lpstr>
      <vt:lpstr>Rozložení dat</vt:lpstr>
      <vt:lpstr>Ověření předpokladů</vt:lpstr>
      <vt:lpstr>Ověření předpokladů</vt:lpstr>
      <vt:lpstr>Ověření předpokladů</vt:lpstr>
      <vt:lpstr>Grafické posouzení</vt:lpstr>
      <vt:lpstr>Významnost faktoru pohlaví</vt:lpstr>
      <vt:lpstr>Odhad koeficientů a interpretace pro model bez interakce</vt:lpstr>
      <vt:lpstr>Dílčí t-testy a F-test</vt:lpstr>
      <vt:lpstr>Výsledný graf </vt:lpstr>
      <vt:lpstr>Závěr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Aplikovaná statistika II.  Analýza Kovariance</dc:title>
  <dc:creator>Marek</dc:creator>
  <cp:lastModifiedBy>Marie Budíková</cp:lastModifiedBy>
  <cp:revision>40</cp:revision>
  <dcterms:created xsi:type="dcterms:W3CDTF">2019-05-25T12:20:24Z</dcterms:created>
  <dcterms:modified xsi:type="dcterms:W3CDTF">2022-05-02T10:30:05Z</dcterms:modified>
</cp:coreProperties>
</file>