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70" r:id="rId4"/>
    <p:sldId id="271" r:id="rId5"/>
    <p:sldId id="272" r:id="rId6"/>
    <p:sldId id="273" r:id="rId7"/>
    <p:sldId id="266" r:id="rId8"/>
    <p:sldId id="262" r:id="rId9"/>
    <p:sldId id="26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8012C-62B1-438E-9917-5409B0094A2C}" type="datetimeFigureOut">
              <a:rPr lang="cs-CZ" smtClean="0"/>
              <a:t>10.3.2022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6B2D0-22FB-445B-99B6-C1D0209CD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9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5D467-12B5-47A2-8B37-08940DFA3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3616BA-0471-4A99-ABFE-C92265B84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Cvičení 3</a:t>
            </a:r>
          </a:p>
        </p:txBody>
      </p:sp>
    </p:spTree>
    <p:extLst>
      <p:ext uri="{BB962C8B-B14F-4D97-AF65-F5344CB8AC3E}">
        <p14:creationId xmlns:p14="http://schemas.microsoft.com/office/powerpoint/2010/main" val="4246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964D8-D28D-4AB1-99C4-CA7ADDC6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  <a:endParaRPr lang="en-GB" dirty="0"/>
          </a:p>
        </p:txBody>
      </p:sp>
      <p:pic>
        <p:nvPicPr>
          <p:cNvPr id="4" name="Grafický objekt 3" descr="Glóbus">
            <a:extLst>
              <a:ext uri="{FF2B5EF4-FFF2-40B4-BE49-F238E27FC236}">
                <a16:creationId xmlns:a16="http://schemas.microsoft.com/office/drawing/2014/main" id="{2442FE5F-4905-4AD8-84E0-146BB8ED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525" y="2568097"/>
            <a:ext cx="3680233" cy="36802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CA5CDF-C670-4D0F-B316-BD7304BA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394" y="3615490"/>
            <a:ext cx="1604494" cy="1285522"/>
          </a:xfrm>
          <a:prstGeom prst="rect">
            <a:avLst/>
          </a:prstGeom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5295177" cy="3599316"/>
          </a:xfrm>
        </p:spPr>
        <p:txBody>
          <a:bodyPr>
            <a:normAutofit/>
          </a:bodyPr>
          <a:lstStyle/>
          <a:p>
            <a:r>
              <a:rPr lang="cs-CZ" dirty="0" smtClean="0"/>
              <a:t>Uvidíme se v sobotu :)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6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3B88-2C12-4EB1-B80C-2F720D80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č. 2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E741A-7E6D-4EAF-8BF7-F093D01C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6951073" cy="4051165"/>
          </a:xfrm>
        </p:spPr>
        <p:txBody>
          <a:bodyPr>
            <a:normAutofit/>
          </a:bodyPr>
          <a:lstStyle/>
          <a:p>
            <a:r>
              <a:rPr lang="cs-CZ" dirty="0"/>
              <a:t>resp. cvičení č. 1</a:t>
            </a:r>
          </a:p>
          <a:p>
            <a:pPr lvl="1"/>
            <a:r>
              <a:rPr lang="cs-CZ" dirty="0"/>
              <a:t>„koreluje</a:t>
            </a:r>
            <a:r>
              <a:rPr lang="cs-CZ" dirty="0" smtClean="0"/>
              <a:t>“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Dotazy ke cvičení č. 2?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93980-2B08-455D-8DB1-6CFF7DB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8EDC6-1BBE-4D2C-8344-32B1C27B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6187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 </a:t>
            </a:r>
            <a:r>
              <a:rPr lang="cs-CZ" dirty="0" smtClean="0"/>
              <a:t>diskuzi:</a:t>
            </a:r>
          </a:p>
          <a:p>
            <a:r>
              <a:rPr lang="cs-CZ" dirty="0" smtClean="0"/>
              <a:t>K </a:t>
            </a:r>
            <a:r>
              <a:rPr lang="cs-CZ" dirty="0"/>
              <a:t>čemu je kvantitativní </a:t>
            </a:r>
            <a:r>
              <a:rPr lang="cs-CZ" dirty="0" smtClean="0"/>
              <a:t>modelování sídel/sídelního </a:t>
            </a:r>
            <a:r>
              <a:rPr lang="cs-CZ" dirty="0"/>
              <a:t>systému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Resp. </a:t>
            </a:r>
            <a:r>
              <a:rPr lang="cs-CZ" dirty="0"/>
              <a:t>p</a:t>
            </a:r>
            <a:r>
              <a:rPr lang="cs-CZ" dirty="0" smtClean="0"/>
              <a:t>roč bychom k němu měli vůbec směřovat?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4136531"/>
            <a:ext cx="5467350" cy="2121446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AE827501-022C-423B-9C62-FD8134E4C737}"/>
              </a:ext>
            </a:extLst>
          </p:cNvPr>
          <p:cNvSpPr txBox="1">
            <a:spLocks/>
          </p:cNvSpPr>
          <p:nvPr/>
        </p:nvSpPr>
        <p:spPr>
          <a:xfrm>
            <a:off x="6457950" y="6438897"/>
            <a:ext cx="3217678" cy="312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Podle </a:t>
            </a:r>
            <a:r>
              <a:rPr lang="cs-CZ" dirty="0" err="1" smtClean="0"/>
              <a:t>Rodrigue</a:t>
            </a:r>
            <a:r>
              <a:rPr lang="cs-CZ" dirty="0" smtClean="0"/>
              <a:t> (2020)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93980-2B08-455D-8DB1-6CFF7DB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8EDC6-1BBE-4D2C-8344-32B1C27B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Sídla jako předmět popisně–environmentálního přístupu</a:t>
            </a:r>
          </a:p>
          <a:p>
            <a:pPr lvl="1"/>
            <a:r>
              <a:rPr lang="cs-CZ" dirty="0" smtClean="0"/>
              <a:t>Regionální (idiografický)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0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Kutná Hora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28" y="1075329"/>
            <a:ext cx="8773078" cy="5197216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E827501-022C-423B-9C62-FD8134E4C737}"/>
              </a:ext>
            </a:extLst>
          </p:cNvPr>
          <p:cNvSpPr txBox="1">
            <a:spLocks/>
          </p:cNvSpPr>
          <p:nvPr/>
        </p:nvSpPr>
        <p:spPr>
          <a:xfrm>
            <a:off x="8250892" y="6438257"/>
            <a:ext cx="3217678" cy="312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Zdroj: mapy.cz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37493" y="2163402"/>
            <a:ext cx="30539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Úroveň sídla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Kutná Hora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Úroveň sídelního systému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Christallerova</a:t>
            </a:r>
            <a:r>
              <a:rPr lang="cs-CZ" dirty="0" smtClean="0"/>
              <a:t> </a:t>
            </a:r>
            <a:r>
              <a:rPr lang="cs-CZ" dirty="0"/>
              <a:t>teorie centrálních </a:t>
            </a:r>
            <a:r>
              <a:rPr lang="cs-CZ" dirty="0" smtClean="0"/>
              <a:t>míst?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93980-2B08-455D-8DB1-6CFF7DB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28EDC6-1BBE-4D2C-8344-32B1C27BC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Sídla jako předmět popisně–environmentálního přístupu</a:t>
            </a:r>
          </a:p>
          <a:p>
            <a:pPr lvl="1"/>
            <a:r>
              <a:rPr lang="cs-CZ" dirty="0" smtClean="0"/>
              <a:t>Regionální (idiografický)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Sídla jako předmět kauzálně–genetického přístupu</a:t>
            </a:r>
          </a:p>
          <a:p>
            <a:pPr lvl="1"/>
            <a:r>
              <a:rPr lang="cs-CZ" dirty="0" smtClean="0"/>
              <a:t>Stále idiografický, avšak s důrazem na k. geografii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Sídla jako předmět pozitivistického přístupu</a:t>
            </a:r>
          </a:p>
          <a:p>
            <a:pPr lvl="1"/>
            <a:r>
              <a:rPr lang="cs-CZ" dirty="0" smtClean="0"/>
              <a:t>Kvantitativní analýzy (nomotetický)</a:t>
            </a:r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1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BD906-058B-4C8E-BB65-A78A68D8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Sídelní geografie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E827501-022C-423B-9C62-FD8134E4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2710579" cy="3599316"/>
          </a:xfrm>
        </p:spPr>
        <p:txBody>
          <a:bodyPr>
            <a:normAutofit/>
          </a:bodyPr>
          <a:lstStyle/>
          <a:p>
            <a:r>
              <a:rPr lang="cs-CZ" dirty="0" err="1"/>
              <a:t>Rodrigue</a:t>
            </a:r>
            <a:r>
              <a:rPr lang="cs-CZ" dirty="0"/>
              <a:t> (2020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Co tento obrázek neříká?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B11BE6C-8BC4-4997-926C-D3EE45E87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171" y="753228"/>
            <a:ext cx="6521147" cy="56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B3B88-2C12-4EB1-B80C-2F720D80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č. 3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AE741A-7E6D-4EAF-8BF7-F093D01C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sídelní systém vybraného plošně většího okresu (jako sídelní systém uvažujte 8 největších obcí okresu) vypočítejte hodnotu tzv. sídelního potenciálu pro každou z 8 obcí - tj. potenciál lokalizace umožňující interakci s jinými sídly.</a:t>
            </a:r>
          </a:p>
          <a:p>
            <a:r>
              <a:rPr lang="cs-CZ" dirty="0"/>
              <a:t>Při výpočtu jde v podstatě o zjištění dostupnosti sídla k mase ostatních sídel:</a:t>
            </a:r>
          </a:p>
          <a:p>
            <a:r>
              <a:rPr lang="cs-CZ" dirty="0" err="1"/>
              <a:t>Pi</a:t>
            </a:r>
            <a:r>
              <a:rPr lang="cs-CZ" dirty="0"/>
              <a:t> = M</a:t>
            </a:r>
            <a:r>
              <a:rPr lang="cs-CZ" baseline="-25000" dirty="0"/>
              <a:t>1</a:t>
            </a:r>
            <a:r>
              <a:rPr lang="cs-CZ" dirty="0"/>
              <a:t>/d</a:t>
            </a:r>
            <a:r>
              <a:rPr lang="cs-CZ" baseline="-25000" dirty="0"/>
              <a:t>i1</a:t>
            </a:r>
            <a:r>
              <a:rPr lang="cs-CZ" dirty="0"/>
              <a:t> + M</a:t>
            </a:r>
            <a:r>
              <a:rPr lang="cs-CZ" baseline="-25000" dirty="0"/>
              <a:t>2</a:t>
            </a:r>
            <a:r>
              <a:rPr lang="cs-CZ" dirty="0"/>
              <a:t>/d</a:t>
            </a:r>
            <a:r>
              <a:rPr lang="cs-CZ" baseline="-25000" dirty="0"/>
              <a:t>i2</a:t>
            </a:r>
            <a:r>
              <a:rPr lang="cs-CZ" dirty="0"/>
              <a:t> + M</a:t>
            </a:r>
            <a:r>
              <a:rPr lang="cs-CZ" baseline="-25000" dirty="0"/>
              <a:t>3</a:t>
            </a:r>
            <a:r>
              <a:rPr lang="cs-CZ" dirty="0"/>
              <a:t>/d</a:t>
            </a:r>
            <a:r>
              <a:rPr lang="cs-CZ" baseline="-25000" dirty="0"/>
              <a:t>i3</a:t>
            </a:r>
            <a:r>
              <a:rPr lang="cs-CZ" dirty="0"/>
              <a:t> + ...+ M</a:t>
            </a:r>
            <a:r>
              <a:rPr lang="cs-CZ" baseline="-25000" dirty="0"/>
              <a:t>in</a:t>
            </a:r>
            <a:r>
              <a:rPr lang="cs-CZ" dirty="0"/>
              <a:t>/d</a:t>
            </a:r>
            <a:r>
              <a:rPr lang="cs-CZ" baseline="-25000" dirty="0"/>
              <a:t>in</a:t>
            </a:r>
            <a:r>
              <a:rPr lang="cs-CZ" dirty="0"/>
              <a:t> + M</a:t>
            </a:r>
            <a:r>
              <a:rPr lang="cs-CZ" baseline="-25000" dirty="0"/>
              <a:t>i</a:t>
            </a:r>
            <a:r>
              <a:rPr lang="cs-CZ" dirty="0"/>
              <a:t>/</a:t>
            </a:r>
            <a:r>
              <a:rPr lang="cs-CZ" dirty="0" err="1"/>
              <a:t>d</a:t>
            </a:r>
            <a:r>
              <a:rPr lang="cs-CZ" baseline="-25000" dirty="0" err="1"/>
              <a:t>ii</a:t>
            </a:r>
            <a:r>
              <a:rPr lang="cs-CZ" dirty="0"/>
              <a:t>  Potenciál sídla i (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) je výsledkem mas všech ostatních sídel (M) separovaných od sídla i určitou vzdáleností ztěžující potenciální interakci (d). Masa sídla může být definována jako populační či pracovní velikost, komplexní funkční velikost, vzdálenost pak jako kilometrická, časová či finanční. </a:t>
            </a:r>
          </a:p>
        </p:txBody>
      </p:sp>
    </p:spTree>
    <p:extLst>
      <p:ext uri="{BB962C8B-B14F-4D97-AF65-F5344CB8AC3E}">
        <p14:creationId xmlns:p14="http://schemas.microsoft.com/office/powerpoint/2010/main" val="15598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č.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 výsledného potenciálu </a:t>
            </a:r>
            <a:r>
              <a:rPr lang="cs-CZ" dirty="0" err="1"/>
              <a:t>P</a:t>
            </a:r>
            <a:r>
              <a:rPr lang="cs-CZ" baseline="-25000" dirty="0" err="1"/>
              <a:t>i</a:t>
            </a:r>
            <a:r>
              <a:rPr lang="cs-CZ" dirty="0"/>
              <a:t> se započítává i masa samotného sídla i, v tomto případě můžeme jako vzdálenost </a:t>
            </a:r>
            <a:r>
              <a:rPr lang="cs-CZ" dirty="0" err="1"/>
              <a:t>d</a:t>
            </a:r>
            <a:r>
              <a:rPr lang="cs-CZ" baseline="-25000" dirty="0" err="1"/>
              <a:t>ii</a:t>
            </a:r>
            <a:r>
              <a:rPr lang="cs-CZ" dirty="0"/>
              <a:t> uvažovat čtvrtinu vzdálenosti k nejbližšímu dalšímu sídlu ve zkoumaném systému.</a:t>
            </a:r>
          </a:p>
          <a:p>
            <a:endParaRPr lang="cs-CZ" dirty="0"/>
          </a:p>
          <a:p>
            <a:r>
              <a:rPr lang="cs-CZ" dirty="0"/>
              <a:t>Vypočítejte potenciály pro populační velikost a časovou vzdálenost automobilovou dopravou (využijte některý z plánovačů tras).</a:t>
            </a:r>
          </a:p>
          <a:p>
            <a:endParaRPr lang="cs-CZ" dirty="0"/>
          </a:p>
          <a:p>
            <a:r>
              <a:rPr lang="cs-CZ" dirty="0"/>
              <a:t>Dotazy?</a:t>
            </a:r>
          </a:p>
          <a:p>
            <a:r>
              <a:rPr lang="cs-CZ" dirty="0" err="1"/>
              <a:t>Deadline</a:t>
            </a:r>
            <a:r>
              <a:rPr lang="cs-CZ" dirty="0"/>
              <a:t> do 17. 3. 2022 (včetně)</a:t>
            </a:r>
          </a:p>
        </p:txBody>
      </p:sp>
    </p:spTree>
    <p:extLst>
      <p:ext uri="{BB962C8B-B14F-4D97-AF65-F5344CB8AC3E}">
        <p14:creationId xmlns:p14="http://schemas.microsoft.com/office/powerpoint/2010/main" val="27024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719</TotalTime>
  <Words>322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Berlín</vt:lpstr>
      <vt:lpstr>Sídelní geografie</vt:lpstr>
      <vt:lpstr>Cvičení č. 2</vt:lpstr>
      <vt:lpstr>Sídelní geografie</vt:lpstr>
      <vt:lpstr>Sídelní geografie</vt:lpstr>
      <vt:lpstr>Kutná Hora</vt:lpstr>
      <vt:lpstr>Sídelní geografie</vt:lpstr>
      <vt:lpstr>Sídelní geografie</vt:lpstr>
      <vt:lpstr>Zadání cvičení č. 3</vt:lpstr>
      <vt:lpstr>Zadání cvičení č. 3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Marek Lichter</dc:creator>
  <cp:lastModifiedBy>Marek</cp:lastModifiedBy>
  <cp:revision>26</cp:revision>
  <dcterms:created xsi:type="dcterms:W3CDTF">2022-02-21T10:51:23Z</dcterms:created>
  <dcterms:modified xsi:type="dcterms:W3CDTF">2022-03-10T13:24:44Z</dcterms:modified>
</cp:coreProperties>
</file>