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6" r:id="rId4"/>
    <p:sldId id="275" r:id="rId5"/>
    <p:sldId id="277" r:id="rId6"/>
    <p:sldId id="278" r:id="rId7"/>
    <p:sldId id="274" r:id="rId8"/>
    <p:sldId id="262" r:id="rId9"/>
    <p:sldId id="26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012C-62B1-438E-9917-5409B0094A2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B2D0-22FB-445B-99B6-C1D0209CD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9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sci/jaro2022/Z0044/um/cviceni/cv_4/Policka_1265.pdf" TargetMode="External"/><Relationship Id="rId2" Type="http://schemas.openxmlformats.org/officeDocument/2006/relationships/hyperlink" Target="https://www.youtube.com/watch?v=Q_FWE9C6X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5D467-12B5-47A2-8B37-08940DFA3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616BA-0471-4A99-ABFE-C92265B8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Cvičení 4</a:t>
            </a:r>
          </a:p>
        </p:txBody>
      </p:sp>
    </p:spTree>
    <p:extLst>
      <p:ext uri="{BB962C8B-B14F-4D97-AF65-F5344CB8AC3E}">
        <p14:creationId xmlns:p14="http://schemas.microsoft.com/office/powerpoint/2010/main" val="424614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64D8-D28D-4AB1-99C4-CA7ADDC6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  <a:endParaRPr lang="en-GB" dirty="0"/>
          </a:p>
        </p:txBody>
      </p:sp>
      <p:pic>
        <p:nvPicPr>
          <p:cNvPr id="4" name="Grafický objekt 3" descr="Glóbus">
            <a:extLst>
              <a:ext uri="{FF2B5EF4-FFF2-40B4-BE49-F238E27FC236}">
                <a16:creationId xmlns:a16="http://schemas.microsoft.com/office/drawing/2014/main" id="{2442FE5F-4905-4AD8-84E0-146BB8ED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5525" y="2568097"/>
            <a:ext cx="3680233" cy="3680233"/>
          </a:xfrm>
          <a:prstGeom prst="rect">
            <a:avLst/>
          </a:prstGeom>
        </p:spPr>
      </p:pic>
      <p:pic>
        <p:nvPicPr>
          <p:cNvPr id="6" name="Grafický objekt 5" descr="Evropa se souvislou výplní">
            <a:extLst>
              <a:ext uri="{FF2B5EF4-FFF2-40B4-BE49-F238E27FC236}">
                <a16:creationId xmlns:a16="http://schemas.microsoft.com/office/drawing/2014/main" id="{7B422FBA-BE92-4770-9D01-0BCA61C2B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75776" y="3101410"/>
            <a:ext cx="1314629" cy="13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3B88-2C12-4EB1-B80C-2F720D80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3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741A-7E6D-4EAF-8BF7-F093D01C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951073" cy="4051165"/>
          </a:xfrm>
        </p:spPr>
        <p:txBody>
          <a:bodyPr>
            <a:normAutofit/>
          </a:bodyPr>
          <a:lstStyle/>
          <a:p>
            <a:r>
              <a:rPr lang="cs-CZ" dirty="0"/>
              <a:t>Dotazy ke cvičení č. 3?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41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407DB-DB1A-4DD1-8F33-6B0D8536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základní 4 podmínky ovlivňující vývoj sídelního systému?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05551C-DD7C-4588-B793-9C1D05FF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 soc. podmínky</a:t>
            </a:r>
          </a:p>
          <a:p>
            <a:endParaRPr lang="cs-CZ" dirty="0"/>
          </a:p>
          <a:p>
            <a:r>
              <a:rPr lang="cs-CZ" dirty="0"/>
              <a:t>geografické </a:t>
            </a:r>
            <a:r>
              <a:rPr lang="cs-CZ" dirty="0" smtClean="0"/>
              <a:t>podmínky</a:t>
            </a:r>
            <a:endParaRPr lang="cs-CZ" dirty="0"/>
          </a:p>
          <a:p>
            <a:endParaRPr lang="cs-CZ" dirty="0"/>
          </a:p>
          <a:p>
            <a:r>
              <a:rPr lang="cs-CZ" dirty="0"/>
              <a:t>čas</a:t>
            </a:r>
          </a:p>
          <a:p>
            <a:endParaRPr lang="cs-CZ" dirty="0"/>
          </a:p>
          <a:p>
            <a:r>
              <a:rPr lang="cs-CZ" dirty="0"/>
              <a:t>prvek náhody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9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117B1-B972-4308-B1CB-33CB8481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8404FF-1179-4897-B7E0-ECF0FD66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923" y="198127"/>
            <a:ext cx="7084958" cy="6461745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78BB28B-27AA-4C10-8438-84DB3F6E3472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405404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Množství větších sídel u </a:t>
            </a:r>
            <a:r>
              <a:rPr lang="cs-CZ" dirty="0" smtClean="0"/>
              <a:t>moří</a:t>
            </a:r>
            <a:endParaRPr lang="cs-CZ" dirty="0"/>
          </a:p>
          <a:p>
            <a:r>
              <a:rPr lang="cs-CZ" dirty="0"/>
              <a:t>Státy dnešní Itálie (Středomoří), Flandry, Porýní</a:t>
            </a:r>
          </a:p>
          <a:p>
            <a:r>
              <a:rPr lang="cs-CZ" dirty="0"/>
              <a:t>Průmyslová (é) revoluce?</a:t>
            </a:r>
          </a:p>
          <a:p>
            <a:pPr lvl="1"/>
            <a:r>
              <a:rPr lang="cs-CZ" dirty="0"/>
              <a:t>Důvody?</a:t>
            </a:r>
          </a:p>
        </p:txBody>
      </p:sp>
    </p:spTree>
    <p:extLst>
      <p:ext uri="{BB962C8B-B14F-4D97-AF65-F5344CB8AC3E}">
        <p14:creationId xmlns:p14="http://schemas.microsoft.com/office/powerpoint/2010/main" val="32961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117B1-B972-4308-B1CB-33CB8481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ESS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F20D91E-13F5-4AAB-B040-36C672C6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6159932" cy="405116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Vlivy</a:t>
            </a:r>
          </a:p>
          <a:p>
            <a:pPr lvl="1"/>
            <a:r>
              <a:rPr lang="cs-CZ" dirty="0" err="1"/>
              <a:t>Reconquista</a:t>
            </a:r>
            <a:r>
              <a:rPr lang="cs-CZ" dirty="0"/>
              <a:t> –Córdobský emirát; emirát Granada</a:t>
            </a:r>
          </a:p>
          <a:p>
            <a:pPr lvl="1"/>
            <a:r>
              <a:rPr lang="cs-CZ" dirty="0"/>
              <a:t>Německá kolonizace</a:t>
            </a:r>
          </a:p>
          <a:p>
            <a:pPr lvl="1"/>
            <a:r>
              <a:rPr lang="cs-CZ" dirty="0"/>
              <a:t>Zakládání univerzit</a:t>
            </a:r>
          </a:p>
          <a:p>
            <a:pPr lvl="1"/>
            <a:r>
              <a:rPr lang="cs-CZ" dirty="0"/>
              <a:t>Morové rány, České země ve 14. století</a:t>
            </a:r>
          </a:p>
          <a:p>
            <a:pPr lvl="1"/>
            <a:r>
              <a:rPr lang="cs-CZ" dirty="0"/>
              <a:t>Křížové výpravy do Konstantinopole, pád města</a:t>
            </a:r>
          </a:p>
          <a:p>
            <a:pPr lvl="2"/>
            <a:r>
              <a:rPr lang="cs-CZ" dirty="0"/>
              <a:t>RUNCIMAN (2003): Pád Cařihradu</a:t>
            </a:r>
          </a:p>
          <a:p>
            <a:pPr lvl="1"/>
            <a:r>
              <a:rPr lang="cs-CZ" dirty="0"/>
              <a:t>Hanzovní města</a:t>
            </a:r>
          </a:p>
          <a:p>
            <a:pPr lvl="1"/>
            <a:r>
              <a:rPr lang="cs-CZ" dirty="0"/>
              <a:t>Náboženské boje, Třicetiletá válka</a:t>
            </a:r>
          </a:p>
          <a:p>
            <a:pPr lvl="1"/>
            <a:r>
              <a:rPr lang="cs-CZ" dirty="0"/>
              <a:t>Vzestup hlavních měst</a:t>
            </a:r>
          </a:p>
          <a:p>
            <a:pPr lvl="1"/>
            <a:r>
              <a:rPr lang="cs-CZ" dirty="0"/>
              <a:t>Průmyslová revoluce …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Obecné termíny (jevy) – technologický pokrok, změny klimatu</a:t>
            </a:r>
          </a:p>
          <a:p>
            <a:pPr lvl="1"/>
            <a:endParaRPr lang="cs-CZ" dirty="0"/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D6FFA806-4DDF-4AC3-BF86-FAF5A88F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627129"/>
            <a:ext cx="4913059" cy="5323760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1E16FDE-655B-4941-835D-22AF55982547}"/>
              </a:ext>
            </a:extLst>
          </p:cNvPr>
          <p:cNvSpPr txBox="1">
            <a:spLocks/>
          </p:cNvSpPr>
          <p:nvPr/>
        </p:nvSpPr>
        <p:spPr>
          <a:xfrm>
            <a:off x="6840253" y="6116319"/>
            <a:ext cx="2945194" cy="543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Zdroj: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7217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117B1-B972-4308-B1CB-33CB8481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ESS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78BB28B-27AA-4C10-8438-84DB3F6E3472}"/>
              </a:ext>
            </a:extLst>
          </p:cNvPr>
          <p:cNvSpPr txBox="1">
            <a:spLocks/>
          </p:cNvSpPr>
          <p:nvPr/>
        </p:nvSpPr>
        <p:spPr>
          <a:xfrm>
            <a:off x="475222" y="1953808"/>
            <a:ext cx="6344322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Různá vymezení sídelních shluků; BESETO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078205-5873-446B-B429-1632FC9A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2" y="2421575"/>
            <a:ext cx="5248275" cy="43338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CBA9B1-90E8-4A7A-B2AE-1404E1BB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11" y="2323298"/>
            <a:ext cx="6152413" cy="4081775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208FA4F-1A46-4453-B2C0-0AF2ED042F6D}"/>
              </a:ext>
            </a:extLst>
          </p:cNvPr>
          <p:cNvSpPr txBox="1">
            <a:spLocks/>
          </p:cNvSpPr>
          <p:nvPr/>
        </p:nvSpPr>
        <p:spPr>
          <a:xfrm>
            <a:off x="5821511" y="6483732"/>
            <a:ext cx="2945194" cy="543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Zdroj: </a:t>
            </a:r>
            <a:r>
              <a:rPr lang="cs-CZ" dirty="0" err="1"/>
              <a:t>Pacione</a:t>
            </a:r>
            <a:r>
              <a:rPr lang="cs-CZ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12583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236C4-C415-4D8A-BD7A-CCF8733F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zadáním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34B3E-A5A5-490E-9EF4-B980E9D5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Třeba u mytí nádobí, ono toho tam k vidění stejně moc není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>
                <a:hlinkClick r:id="rId2"/>
              </a:rPr>
              <a:t>https://www.youtube.com/watch?v=Q_FWE9C6XPs</a:t>
            </a:r>
            <a:r>
              <a:rPr lang="cs-CZ" dirty="0"/>
              <a:t> (německá kolonizace)</a:t>
            </a:r>
          </a:p>
          <a:p>
            <a:endParaRPr lang="cs-CZ" dirty="0"/>
          </a:p>
          <a:p>
            <a:r>
              <a:rPr lang="cs-CZ" dirty="0"/>
              <a:t>Jak vypadá text zakládací listina města – Poličky 1265 (překlad)</a:t>
            </a:r>
          </a:p>
          <a:p>
            <a:pPr lvl="1"/>
            <a:r>
              <a:rPr lang="cs-CZ" dirty="0"/>
              <a:t>Studijní materiály IS</a:t>
            </a:r>
          </a:p>
          <a:p>
            <a:pPr lvl="1"/>
            <a:r>
              <a:rPr lang="cs-CZ" dirty="0">
                <a:hlinkClick r:id="rId3"/>
              </a:rPr>
              <a:t>https://is.muni.cz/auth/el/sci/jaro2022/Z0044/um/cviceni/cv_4/Policka_1265.pdf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98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3B88-2C12-4EB1-B80C-2F720D80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4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741A-7E6D-4EAF-8BF7-F093D01C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Přečtěte si do příštího týdne článek </a:t>
            </a:r>
            <a:r>
              <a:rPr lang="en-US" i="1" dirty="0"/>
              <a:t>Trade routes and plague transmission in pre-industrial Europe</a:t>
            </a:r>
            <a:endParaRPr lang="cs-CZ" i="1" dirty="0"/>
          </a:p>
          <a:p>
            <a:pPr lvl="1"/>
            <a:r>
              <a:rPr lang="cs-CZ" dirty="0"/>
              <a:t>Text je už vložený v </a:t>
            </a:r>
            <a:r>
              <a:rPr lang="cs-CZ" dirty="0" err="1"/>
              <a:t>ISu</a:t>
            </a:r>
            <a:r>
              <a:rPr lang="cs-CZ" dirty="0"/>
              <a:t>, neplést s Poličkou</a:t>
            </a:r>
          </a:p>
          <a:p>
            <a:r>
              <a:rPr lang="cs-CZ" dirty="0"/>
              <a:t>Udělejte si výpisky na příští hodinu, pobavíme se o tom, co říká a jaký byl prostorový dopad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si příště budu povídat sám, oprava bude už na odevzdání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4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Dotazy?</a:t>
            </a:r>
          </a:p>
          <a:p>
            <a:r>
              <a:rPr lang="cs-CZ" dirty="0"/>
              <a:t>Pomyslný </a:t>
            </a:r>
            <a:r>
              <a:rPr lang="cs-CZ" dirty="0" err="1"/>
              <a:t>deadline</a:t>
            </a:r>
            <a:r>
              <a:rPr lang="cs-CZ" dirty="0"/>
              <a:t> do 23. 3. 2022 (včetně)</a:t>
            </a:r>
          </a:p>
        </p:txBody>
      </p:sp>
    </p:spTree>
    <p:extLst>
      <p:ext uri="{BB962C8B-B14F-4D97-AF65-F5344CB8AC3E}">
        <p14:creationId xmlns:p14="http://schemas.microsoft.com/office/powerpoint/2010/main" val="27024938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903</TotalTime>
  <Words>257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Berlín</vt:lpstr>
      <vt:lpstr>Sídelní geografie</vt:lpstr>
      <vt:lpstr>Cvičení č. 3</vt:lpstr>
      <vt:lpstr>Jaké jsou základní 4 podmínky ovlivňující vývoj sídelního systému?</vt:lpstr>
      <vt:lpstr>ESS</vt:lpstr>
      <vt:lpstr>ESS</vt:lpstr>
      <vt:lpstr>ESS</vt:lpstr>
      <vt:lpstr>Před zadáním cvičení</vt:lpstr>
      <vt:lpstr>Zadání cvičení č. 4</vt:lpstr>
      <vt:lpstr>Zadání cvičení č. 4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Marek Lichter</dc:creator>
  <cp:lastModifiedBy>Ucitel</cp:lastModifiedBy>
  <cp:revision>35</cp:revision>
  <dcterms:created xsi:type="dcterms:W3CDTF">2022-02-21T10:51:23Z</dcterms:created>
  <dcterms:modified xsi:type="dcterms:W3CDTF">2022-03-17T15:59:58Z</dcterms:modified>
</cp:coreProperties>
</file>