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1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9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46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16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9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2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8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AF6B19-3324-4942-82B6-2DF9D75D70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2D2524-B9FE-44EA-A10A-C121B3C18D3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eologie.vsb.cz/loziska/loziska/loziska_c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670ED-C545-4020-BBA2-43515BF7D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Těžba nerostných surovin v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B65036-7E53-4EAD-9D16-C5972A9B2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Aleš </a:t>
            </a:r>
            <a:r>
              <a:rPr lang="cs-CZ" dirty="0" err="1"/>
              <a:t>novotný</a:t>
            </a:r>
            <a:r>
              <a:rPr lang="cs-CZ" dirty="0"/>
              <a:t>, DUBEN 2021</a:t>
            </a:r>
          </a:p>
        </p:txBody>
      </p:sp>
    </p:spTree>
    <p:extLst>
      <p:ext uri="{BB962C8B-B14F-4D97-AF65-F5344CB8AC3E}">
        <p14:creationId xmlns:p14="http://schemas.microsoft.com/office/powerpoint/2010/main" val="9658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F0E77-A085-43DB-89C2-DBB8B94E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99F73-4D3D-4832-864D-BD702BD13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 poloviny 19. stol. těžba na Slovensku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Začátek 20. stol. výzkumné vrty na jižní Moravě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1945 → naftařské společnosti zestátněny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Ložiska na jižní Moravě (Dambořice, Žarošice, Uhřice-jih)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Moravská část Vídeňské pánve (Hrušky, Poštorná) → 82 %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2-4 % domácí spotřeby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Těžební společnost Moravské naftové doly a.s. (MND)</a:t>
            </a:r>
          </a:p>
        </p:txBody>
      </p:sp>
    </p:spTree>
    <p:extLst>
      <p:ext uri="{BB962C8B-B14F-4D97-AF65-F5344CB8AC3E}">
        <p14:creationId xmlns:p14="http://schemas.microsoft.com/office/powerpoint/2010/main" val="351783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EC729630-2283-423F-9538-8E7BABC7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71" y="643467"/>
            <a:ext cx="8452258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45403-4A45-4F75-BE34-49A1C84E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Zemní plyn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DBEB43-A612-4E18-A672-487F87BEF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Souvisí s ložisky ropy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Moravská část Vídeňské pánve (Dolní Dunajovice, Kostelany)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Severní Morava (</a:t>
            </a:r>
            <a:r>
              <a:rPr lang="cs-CZ" dirty="0" err="1"/>
              <a:t>Žukov</a:t>
            </a:r>
            <a:r>
              <a:rPr lang="cs-CZ" dirty="0"/>
              <a:t>, Bruzovice, Příbor)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Hornoslezská pánev (Dukla, Lazy, Doubrava)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Domácí produkce 1-3 %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MND a.s.</a:t>
            </a:r>
          </a:p>
        </p:txBody>
      </p:sp>
    </p:spTree>
    <p:extLst>
      <p:ext uri="{BB962C8B-B14F-4D97-AF65-F5344CB8AC3E}">
        <p14:creationId xmlns:p14="http://schemas.microsoft.com/office/powerpoint/2010/main" val="358571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F4E3FABB-7DCE-4901-A68A-8C1B0262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61" y="643467"/>
            <a:ext cx="8347478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90B6E-78A0-4052-94B5-B7468B3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70BD4-0BAC-47D7-B8A5-0448B2AE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ČR významné zásoby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Klasická hlubinná těžba ukončena v roce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2017 těžba v rámci likvidačních prací (důl Rožná)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Část produkce získávána 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čištěním vod a zbytkových technologických roztoků v rámci prováděných sanačních a rekultivačních prací (Stráž pod Ralskem)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85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281F-D838-4FB5-B7B5-82DE722F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59477-EA34-4F8B-A5CE-2CDFC596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ČR se již netěží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Velmi stará tradice (9. stol. → rýžování zlata)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Středověk → Čechy střediskem evropské těžby Au + </a:t>
            </a:r>
            <a:r>
              <a:rPr lang="cs-CZ" dirty="0" err="1"/>
              <a:t>Ag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Historická horní města → Kutná Hora, Jáchymov, Příbram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pl-PL" dirty="0"/>
              <a:t>Poslední velký rozmach po roce 1948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pl-PL" dirty="0"/>
              <a:t>Po roce 1989 → výrazný útlum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1994 → úplný konec těžby</a:t>
            </a:r>
          </a:p>
        </p:txBody>
      </p:sp>
    </p:spTree>
    <p:extLst>
      <p:ext uri="{BB962C8B-B14F-4D97-AF65-F5344CB8AC3E}">
        <p14:creationId xmlns:p14="http://schemas.microsoft.com/office/powerpoint/2010/main" val="83781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51018-EF44-4812-83CF-403E0B0E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4EC87-F015-4FCD-923F-41088A1F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 energetických surovinách → 2. nejvýznamnější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Tradiční česká průmyslová odvětví (výroba porcelánu, sklářství, keramický průmysl)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Významné → vápence, kaolín, přírodní písky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Vývozní komodity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Časté střety zájmů (MŽP x těžařské společnosti)</a:t>
            </a:r>
          </a:p>
        </p:txBody>
      </p:sp>
    </p:spTree>
    <p:extLst>
      <p:ext uri="{BB962C8B-B14F-4D97-AF65-F5344CB8AC3E}">
        <p14:creationId xmlns:p14="http://schemas.microsoft.com/office/powerpoint/2010/main" val="297494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A8A29-F081-4BE9-A1BD-D260C62F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Vápenec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ADCA5B-DFAA-430A-B4F3-14CF2924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Ložiska často vázány na CHKO (Český kras, Moravský kras), nebo botanicky/zoologicky cenné krajiny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Devon </a:t>
            </a:r>
            <a:r>
              <a:rPr lang="cs-CZ" dirty="0" err="1"/>
              <a:t>Barrandienu</a:t>
            </a:r>
            <a:r>
              <a:rPr lang="cs-CZ" dirty="0"/>
              <a:t>, paleozoikum Železných hor, krkonošsko-jizerské krystalinikum, moravský devon, </a:t>
            </a:r>
            <a:r>
              <a:rPr lang="cs-CZ" dirty="0" err="1"/>
              <a:t>silesikum</a:t>
            </a:r>
            <a:r>
              <a:rPr lang="cs-CZ" dirty="0"/>
              <a:t>, Česká křídová pánev, Vnější bradlové pásmo ZK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u="sng" dirty="0"/>
              <a:t>Těžební společnosti: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Českomoravský cement a.s.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Velkolom Čertovy schody a.s.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Kotouč Štramberk s.r.o.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Cement Hranice</a:t>
            </a:r>
          </a:p>
        </p:txBody>
      </p:sp>
    </p:spTree>
    <p:extLst>
      <p:ext uri="{BB962C8B-B14F-4D97-AF65-F5344CB8AC3E}">
        <p14:creationId xmlns:p14="http://schemas.microsoft.com/office/powerpoint/2010/main" val="63235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429AEEF-DD23-4384-BE04-23665EA7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79" y="643467"/>
            <a:ext cx="886004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C6EE0-E445-4CF0-9EED-79C006F7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Kaolín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C6832-DA98-4598-B344-1E1981CD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Přední místo mezi světovými producenty (11 % světové těžby)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 výrobu porcelánu a jemné keramiky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 výrobu keramiky, skleněných vláken, plniva při výrobě papíru či umělých hmot, atd.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Zásoby jen asi na 30 let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Karlovarsko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/>
              <a:t>Kadaňsko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/>
              <a:t>Podbořansko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/>
              <a:t>Plzeňsko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/>
              <a:t>Znojemsko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/>
              <a:t>Chebská pánev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/>
              <a:t>Třeboňská pánev</a:t>
            </a:r>
            <a:endParaRPr lang="cs-CZ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u="sng" dirty="0"/>
              <a:t>Těžební společnosti: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Keramika Horní Bříza (dříve LASSELSBERGER a.s.) → 86 %</a:t>
            </a:r>
          </a:p>
        </p:txBody>
      </p:sp>
    </p:spTree>
    <p:extLst>
      <p:ext uri="{BB962C8B-B14F-4D97-AF65-F5344CB8AC3E}">
        <p14:creationId xmlns:p14="http://schemas.microsoft.com/office/powerpoint/2010/main" val="29515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D3365-E011-4091-B13D-D4653C1F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Nerostné suroviny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856F9-2A34-452F-B55A-ABD9B5798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Neobnovitelný přírodní zdroj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Možnost ekonomického využití – přímo nebo po úpravě pro lidské potřeby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Pevné, kapalné i plynné látky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Energetické suroviny </a:t>
            </a:r>
            <a:r>
              <a:rPr lang="cs-CZ" dirty="0"/>
              <a:t>(černé uhlí, hnědé uhlí, ropa, zemní plyn, uran)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Rudy </a:t>
            </a:r>
            <a:r>
              <a:rPr lang="cs-CZ" dirty="0"/>
              <a:t>(železných, barevných a vzácných kovů)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Nerudy </a:t>
            </a:r>
            <a:r>
              <a:rPr lang="cs-CZ" dirty="0"/>
              <a:t>(kaolin, jíly, sklářské a slévárenské písky, vápence, stavební suroviny, sádrovec)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Těžba na území ČR – velmi dlouhá tradice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Vstupní suroviny pro mnoho průmyslových odvětví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69808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CB6D5794-6E5C-4170-B862-C36BAE715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12" y="643467"/>
            <a:ext cx="8744975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9DC6C-0537-4526-941B-648A6FC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Štěrkopísky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59758-E99D-4478-99D3-0036F23E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Štěrkopísky a písky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Sklářské a slévárenské písky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 způsoby těžby → suchá a mokrá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Zásoby jen asi na 30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Česká křídová pánev (sklářské)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Okolí Blanska (slévárenské)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pl-PL" dirty="0"/>
              <a:t>Vazba na místa spotřeby (stavby dálnic, koridory) → štěrkopísky a písky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80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6D10B-DF37-4107-B866-BA028DF8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11C42-EAEE-4F97-911E-09C4C712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Těžba nerostných surovin v České republice v letech 2014-2018 a nástin budoucích těžeb HU a ČU, Ministerstvo průmyslu a obchodu ČR, srpen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Ložiska ČR, </a:t>
            </a:r>
            <a:r>
              <a:rPr lang="cs-CZ" dirty="0">
                <a:hlinkClick r:id="rId2"/>
              </a:rPr>
              <a:t>http://geologie.vsb.cz/loziska/loziska/loziska_cr.html</a:t>
            </a:r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Starý, J., 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Kavina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P., Vaněček, M., Sitenský, I., Kotková, J., Hodková, T.: Surovinové zdroje České republiky. Nerostné suroviny (stav 2008).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 Praha: Ministerstvo životního prostředí České republiky, 2009. 473 s.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0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DE2BC-4A74-4EF4-917C-9746EED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Celková těžba nerostných surovin v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E5197F-9B1E-4D8B-AED6-27B890D0C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52" y="1982103"/>
            <a:ext cx="7605295" cy="4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68E32-4110-4C90-A6AE-33A86D8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uhlí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A3F7E-4DBF-4A18-B19F-D2873F4E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Ložiska energetického i koksovatelného uhlí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Hlavní ložiska těžby → Hornoslezská pánev (Ostravsko-karvinský revír)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doložená zmínka o nalezištích → 1753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Pravidelná těžba → 1782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Společnost Ostravsko-karvinské doly a.s. (OKD)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Doly </a:t>
            </a:r>
            <a:r>
              <a:rPr lang="cs-CZ" dirty="0" err="1"/>
              <a:t>Darkov</a:t>
            </a:r>
            <a:r>
              <a:rPr lang="cs-CZ" dirty="0"/>
              <a:t>, Karviná a ČSM Stonava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2017 ukončena těžba v dole Paskov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Plán úplného ukončení těžby v roce 2023 (příznivé ekonomické výsledky → 2030)</a:t>
            </a:r>
          </a:p>
        </p:txBody>
      </p:sp>
    </p:spTree>
    <p:extLst>
      <p:ext uri="{BB962C8B-B14F-4D97-AF65-F5344CB8AC3E}">
        <p14:creationId xmlns:p14="http://schemas.microsoft.com/office/powerpoint/2010/main" val="390454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ECD7FA5E-BC35-4EB4-A250-63B9299E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94" y="643467"/>
            <a:ext cx="8112812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A50E9-D2E8-41E1-B71A-1F03B379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Hnědé uhlí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27F7D-CCC7-4A4C-919D-4CB67BDC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Největší hnědouhelné pánve → v tektonickém </a:t>
            </a:r>
            <a:r>
              <a:rPr lang="cs-CZ" dirty="0" err="1"/>
              <a:t>prolomu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Severočeská pánev (chomutovská, mostecká, teplická)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Sokolovská pánev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Chebská pánev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Žitavská pánev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Těžba začala již koncem 18. stol.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 2. pol. 19. století docházelo k intenzivnější těžbě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 počátku 20. století se začíná zvyšovat podíl povrchové těžby</a:t>
            </a:r>
          </a:p>
        </p:txBody>
      </p:sp>
    </p:spTree>
    <p:extLst>
      <p:ext uri="{BB962C8B-B14F-4D97-AF65-F5344CB8AC3E}">
        <p14:creationId xmlns:p14="http://schemas.microsoft.com/office/powerpoint/2010/main" val="345095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8495A-3094-4EF7-8924-DC825264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Hnědé uhlí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4B94B-3C02-45B0-9CD3-8AC671AF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1833 – první omezení těžby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1991 – schválené vládní usnesení územních limitů těžby (lom Chabařovice, Sokolovsko)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2008 a 2015 – korekce limitů v Severočeských dolech (lom Bílina)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u="sng" dirty="0"/>
              <a:t>Těžební společnosti: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Severní energetická a.s. (</a:t>
            </a:r>
            <a:r>
              <a:rPr lang="cs-CZ" dirty="0" err="1"/>
              <a:t>SevEn</a:t>
            </a:r>
            <a:r>
              <a:rPr lang="cs-CZ" dirty="0"/>
              <a:t>) → lom ČSA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Vršanská uhelná a.s. (VU) → lom Vršany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Severočeské doly a.s. (SD) → lomy Bílina a </a:t>
            </a:r>
            <a:r>
              <a:rPr lang="cs-CZ" dirty="0" err="1"/>
              <a:t>Libouš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Sokolovská uhelná a.s. (SU) → lom Jiří</a:t>
            </a:r>
          </a:p>
        </p:txBody>
      </p:sp>
    </p:spTree>
    <p:extLst>
      <p:ext uri="{BB962C8B-B14F-4D97-AF65-F5344CB8AC3E}">
        <p14:creationId xmlns:p14="http://schemas.microsoft.com/office/powerpoint/2010/main" val="332937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4253FB8F-48CA-4CBA-BE13-B30EAB44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8" y="643467"/>
            <a:ext cx="824526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tráva, obloha, hora&#10;&#10;Popis byl vytvořen automaticky">
            <a:extLst>
              <a:ext uri="{FF2B5EF4-FFF2-40B4-BE49-F238E27FC236}">
                <a16:creationId xmlns:a16="http://schemas.microsoft.com/office/drawing/2014/main" id="{BD25E868-BE9B-456A-A0D0-4CF1D7E12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5" y="643467"/>
            <a:ext cx="8016230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6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627</TotalTime>
  <Words>911</Words>
  <Application>Microsoft Office PowerPoint</Application>
  <PresentationFormat>Širokoúhlá obrazovka</PresentationFormat>
  <Paragraphs>101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Retrospektiva</vt:lpstr>
      <vt:lpstr>Těžba nerostných surovin v ČR</vt:lpstr>
      <vt:lpstr>Nerostné suroviny</vt:lpstr>
      <vt:lpstr>Celková těžba nerostných surovin v ČR</vt:lpstr>
      <vt:lpstr>Černé uhlí</vt:lpstr>
      <vt:lpstr>Prezentace aplikace PowerPoint</vt:lpstr>
      <vt:lpstr>Hnědé uhlí</vt:lpstr>
      <vt:lpstr>Hnědé uhlí</vt:lpstr>
      <vt:lpstr>Prezentace aplikace PowerPoint</vt:lpstr>
      <vt:lpstr>Prezentace aplikace PowerPoint</vt:lpstr>
      <vt:lpstr>Ropa</vt:lpstr>
      <vt:lpstr>Prezentace aplikace PowerPoint</vt:lpstr>
      <vt:lpstr>Zemní plyn</vt:lpstr>
      <vt:lpstr>Prezentace aplikace PowerPoint</vt:lpstr>
      <vt:lpstr>Uran</vt:lpstr>
      <vt:lpstr>Rudy</vt:lpstr>
      <vt:lpstr>Nerudy</vt:lpstr>
      <vt:lpstr>Vápenec</vt:lpstr>
      <vt:lpstr>Prezentace aplikace PowerPoint</vt:lpstr>
      <vt:lpstr>Kaolín</vt:lpstr>
      <vt:lpstr>Prezentace aplikace PowerPoint</vt:lpstr>
      <vt:lpstr>Štěrkopísky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Těžba nerostných surovin v ČR</dc:title>
  <dc:creator>Aleš</dc:creator>
  <cp:lastModifiedBy>Aleš</cp:lastModifiedBy>
  <cp:revision>26</cp:revision>
  <dcterms:created xsi:type="dcterms:W3CDTF">2021-04-13T14:05:54Z</dcterms:created>
  <dcterms:modified xsi:type="dcterms:W3CDTF">2021-04-14T07:02:40Z</dcterms:modified>
</cp:coreProperties>
</file>