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4" r:id="rId9"/>
    <p:sldId id="263" r:id="rId10"/>
    <p:sldId id="269" r:id="rId11"/>
    <p:sldId id="268" r:id="rId12"/>
    <p:sldId id="270" r:id="rId13"/>
    <p:sldId id="267" r:id="rId14"/>
    <p:sldId id="271" r:id="rId15"/>
    <p:sldId id="266" r:id="rId16"/>
    <p:sldId id="272" r:id="rId17"/>
    <p:sldId id="265" r:id="rId18"/>
    <p:sldId id="273" r:id="rId19"/>
    <p:sldId id="274" r:id="rId20"/>
    <p:sldId id="275" r:id="rId21"/>
    <p:sldId id="262" r:id="rId22"/>
    <p:sldId id="277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Tmavý sty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mavý sty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\OneDrive\Plocha\se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\OneDrive\Plocha\se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\OneDrive\Plocha\se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\OneDrive\Plocha\se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\OneDrive\Plocha\se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bor\OneDrive\Plocha\se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822687052838"/>
          <c:y val="5.2255968094958263E-2"/>
          <c:w val="0.67152864996807093"/>
          <c:h val="0.727282940736603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25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02-4C40-ADCF-508A0C4862FE}"/>
              </c:ext>
            </c:extLst>
          </c:dPt>
          <c:dPt>
            <c:idx val="1"/>
            <c:bubble3D val="0"/>
            <c:spPr>
              <a:solidFill>
                <a:srgbClr val="11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02-4C40-ADCF-508A0C4862FE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02-4C40-ADCF-508A0C4862F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02-4C40-ADCF-508A0C4862FE}"/>
              </c:ext>
            </c:extLst>
          </c:dPt>
          <c:dPt>
            <c:idx val="4"/>
            <c:bubble3D val="0"/>
            <c:spPr>
              <a:solidFill>
                <a:srgbClr val="FCC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C02-4C40-ADCF-508A0C4862FE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C02-4C40-ADCF-508A0C4862FE}"/>
              </c:ext>
            </c:extLst>
          </c:dPt>
          <c:cat>
            <c:strRef>
              <c:f>vývoj!$B$18:$B$23</c:f>
              <c:strCache>
                <c:ptCount val="6"/>
                <c:pt idx="0">
                  <c:v>česká</c:v>
                </c:pt>
                <c:pt idx="1">
                  <c:v>moravská</c:v>
                </c:pt>
                <c:pt idx="2">
                  <c:v>slovenská</c:v>
                </c:pt>
                <c:pt idx="3">
                  <c:v>polská</c:v>
                </c:pt>
                <c:pt idx="4">
                  <c:v>ostatní</c:v>
                </c:pt>
                <c:pt idx="5">
                  <c:v>neuvedeno</c:v>
                </c:pt>
              </c:strCache>
            </c:strRef>
          </c:cat>
          <c:val>
            <c:numRef>
              <c:f>vývoj!$C$18:$C$23</c:f>
              <c:numCache>
                <c:formatCode>#,##0</c:formatCode>
                <c:ptCount val="6"/>
                <c:pt idx="0">
                  <c:v>8363800</c:v>
                </c:pt>
                <c:pt idx="1">
                  <c:v>1362300</c:v>
                </c:pt>
                <c:pt idx="2">
                  <c:v>314900</c:v>
                </c:pt>
                <c:pt idx="3">
                  <c:v>59400</c:v>
                </c:pt>
                <c:pt idx="4">
                  <c:v>179815</c:v>
                </c:pt>
                <c:pt idx="5">
                  <c:v>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02-4C40-ADCF-508A0C486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650600562732915E-2"/>
          <c:y val="0.85259428598459697"/>
          <c:w val="0.77428861995620846"/>
          <c:h val="0.12606071164108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9081792407182"/>
          <c:y val="3.113941967445152E-2"/>
          <c:w val="0.74740181769012259"/>
          <c:h val="0.730623958629375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25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98-4387-9AA7-7804A4C04821}"/>
              </c:ext>
            </c:extLst>
          </c:dPt>
          <c:dPt>
            <c:idx val="1"/>
            <c:bubble3D val="0"/>
            <c:spPr>
              <a:solidFill>
                <a:srgbClr val="11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98-4387-9AA7-7804A4C04821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98-4387-9AA7-7804A4C04821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F98-4387-9AA7-7804A4C04821}"/>
              </c:ext>
            </c:extLst>
          </c:dPt>
          <c:dPt>
            <c:idx val="4"/>
            <c:bubble3D val="0"/>
            <c:spPr>
              <a:solidFill>
                <a:srgbClr val="FCC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F98-4387-9AA7-7804A4C04821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F98-4387-9AA7-7804A4C04821}"/>
              </c:ext>
            </c:extLst>
          </c:dPt>
          <c:cat>
            <c:strRef>
              <c:f>vývoj!$E$18:$E$23</c:f>
              <c:strCache>
                <c:ptCount val="6"/>
                <c:pt idx="0">
                  <c:v>česká</c:v>
                </c:pt>
                <c:pt idx="1">
                  <c:v>moravská</c:v>
                </c:pt>
                <c:pt idx="2">
                  <c:v>slovenská</c:v>
                </c:pt>
                <c:pt idx="3">
                  <c:v>polská</c:v>
                </c:pt>
                <c:pt idx="4">
                  <c:v>ostatní</c:v>
                </c:pt>
                <c:pt idx="5">
                  <c:v>neuvedeno</c:v>
                </c:pt>
              </c:strCache>
            </c:strRef>
          </c:cat>
          <c:val>
            <c:numRef>
              <c:f>vývoj!$F$18:$F$23</c:f>
              <c:numCache>
                <c:formatCode>#,##0</c:formatCode>
                <c:ptCount val="6"/>
                <c:pt idx="0">
                  <c:v>9249777</c:v>
                </c:pt>
                <c:pt idx="1">
                  <c:v>380474</c:v>
                </c:pt>
                <c:pt idx="2">
                  <c:v>193190</c:v>
                </c:pt>
                <c:pt idx="3">
                  <c:v>51968</c:v>
                </c:pt>
                <c:pt idx="4">
                  <c:v>181824</c:v>
                </c:pt>
                <c:pt idx="5">
                  <c:v>172827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F98-4387-9AA7-7804A4C04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52334681543956E-2"/>
          <c:y val="0.83076218951464564"/>
          <c:w val="0.88584894173294848"/>
          <c:h val="0.12286223694654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609672723549"/>
          <c:y val="3.1139398851341801E-2"/>
          <c:w val="0.70399549447333454"/>
          <c:h val="0.74477841096784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25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11D-4865-B6A1-F929A49C5E19}"/>
              </c:ext>
            </c:extLst>
          </c:dPt>
          <c:dPt>
            <c:idx val="1"/>
            <c:bubble3D val="0"/>
            <c:spPr>
              <a:solidFill>
                <a:srgbClr val="11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11D-4865-B6A1-F929A49C5E19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11D-4865-B6A1-F929A49C5E1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11D-4865-B6A1-F929A49C5E19}"/>
              </c:ext>
            </c:extLst>
          </c:dPt>
          <c:dPt>
            <c:idx val="4"/>
            <c:bubble3D val="0"/>
            <c:spPr>
              <a:solidFill>
                <a:srgbClr val="FCC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11D-4865-B6A1-F929A49C5E19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11D-4865-B6A1-F929A49C5E19}"/>
              </c:ext>
            </c:extLst>
          </c:dPt>
          <c:cat>
            <c:strRef>
              <c:f>vývoj!$H$18:$H$23</c:f>
              <c:strCache>
                <c:ptCount val="6"/>
                <c:pt idx="0">
                  <c:v>česká</c:v>
                </c:pt>
                <c:pt idx="1">
                  <c:v>moravská</c:v>
                </c:pt>
                <c:pt idx="2">
                  <c:v>slovenská</c:v>
                </c:pt>
                <c:pt idx="3">
                  <c:v>ukrajinská</c:v>
                </c:pt>
                <c:pt idx="4">
                  <c:v>ostatní</c:v>
                </c:pt>
                <c:pt idx="5">
                  <c:v>neuvedeno</c:v>
                </c:pt>
              </c:strCache>
            </c:strRef>
          </c:cat>
          <c:val>
            <c:numRef>
              <c:f>vývoj!$I$18:$I$23</c:f>
              <c:numCache>
                <c:formatCode>#,##0</c:formatCode>
                <c:ptCount val="6"/>
                <c:pt idx="0">
                  <c:v>6711624</c:v>
                </c:pt>
                <c:pt idx="1">
                  <c:v>521801</c:v>
                </c:pt>
                <c:pt idx="2">
                  <c:v>147152</c:v>
                </c:pt>
                <c:pt idx="3">
                  <c:v>53253</c:v>
                </c:pt>
                <c:pt idx="4">
                  <c:v>360064</c:v>
                </c:pt>
                <c:pt idx="5">
                  <c:v>2642666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1D-4865-B6A1-F929A49C5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009321869214556E-2"/>
          <c:y val="0.85231922765374768"/>
          <c:w val="0.86381384421505358"/>
          <c:h val="0.13039606551355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4822687052838"/>
          <c:y val="5.2255968094958263E-2"/>
          <c:w val="0.67152864996807093"/>
          <c:h val="0.7272829407366032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25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63-406D-A6B9-91DF520FECC2}"/>
              </c:ext>
            </c:extLst>
          </c:dPt>
          <c:dPt>
            <c:idx val="1"/>
            <c:bubble3D val="0"/>
            <c:spPr>
              <a:solidFill>
                <a:srgbClr val="11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63-406D-A6B9-91DF520FECC2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63-406D-A6B9-91DF520FECC2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63-406D-A6B9-91DF520FECC2}"/>
              </c:ext>
            </c:extLst>
          </c:dPt>
          <c:dPt>
            <c:idx val="4"/>
            <c:bubble3D val="0"/>
            <c:spPr>
              <a:solidFill>
                <a:srgbClr val="FCC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63-406D-A6B9-91DF520FECC2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63-406D-A6B9-91DF520FECC2}"/>
              </c:ext>
            </c:extLst>
          </c:dPt>
          <c:cat>
            <c:strRef>
              <c:f>vývoj!$B$18:$B$23</c:f>
              <c:strCache>
                <c:ptCount val="6"/>
                <c:pt idx="0">
                  <c:v>česká</c:v>
                </c:pt>
                <c:pt idx="1">
                  <c:v>moravská</c:v>
                </c:pt>
                <c:pt idx="2">
                  <c:v>slovenská</c:v>
                </c:pt>
                <c:pt idx="3">
                  <c:v>polská</c:v>
                </c:pt>
                <c:pt idx="4">
                  <c:v>ostatní</c:v>
                </c:pt>
                <c:pt idx="5">
                  <c:v>neuvedeno</c:v>
                </c:pt>
              </c:strCache>
            </c:strRef>
          </c:cat>
          <c:val>
            <c:numRef>
              <c:f>vývoj!$C$18:$C$23</c:f>
              <c:numCache>
                <c:formatCode>#,##0</c:formatCode>
                <c:ptCount val="6"/>
                <c:pt idx="0">
                  <c:v>8363800</c:v>
                </c:pt>
                <c:pt idx="1">
                  <c:v>1362300</c:v>
                </c:pt>
                <c:pt idx="2">
                  <c:v>314900</c:v>
                </c:pt>
                <c:pt idx="3">
                  <c:v>59400</c:v>
                </c:pt>
                <c:pt idx="4">
                  <c:v>179815</c:v>
                </c:pt>
                <c:pt idx="5">
                  <c:v>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63-406D-A6B9-91DF520FE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98693648224099"/>
          <c:y val="0.85259428598459697"/>
          <c:w val="0.70494971039140786"/>
          <c:h val="0.126060711641082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9081792407182"/>
          <c:y val="3.113941967445152E-2"/>
          <c:w val="0.74740181769012259"/>
          <c:h val="0.7306239586293751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25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4B-44AE-8B1E-86F2C2957FEF}"/>
              </c:ext>
            </c:extLst>
          </c:dPt>
          <c:dPt>
            <c:idx val="1"/>
            <c:bubble3D val="0"/>
            <c:spPr>
              <a:solidFill>
                <a:srgbClr val="11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4B-44AE-8B1E-86F2C2957FEF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4B-44AE-8B1E-86F2C2957FE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4B-44AE-8B1E-86F2C2957FEF}"/>
              </c:ext>
            </c:extLst>
          </c:dPt>
          <c:dPt>
            <c:idx val="4"/>
            <c:bubble3D val="0"/>
            <c:spPr>
              <a:solidFill>
                <a:srgbClr val="FCC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F4B-44AE-8B1E-86F2C2957FEF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F4B-44AE-8B1E-86F2C2957FEF}"/>
              </c:ext>
            </c:extLst>
          </c:dPt>
          <c:cat>
            <c:strRef>
              <c:f>vývoj!$E$18:$E$23</c:f>
              <c:strCache>
                <c:ptCount val="6"/>
                <c:pt idx="0">
                  <c:v>česká</c:v>
                </c:pt>
                <c:pt idx="1">
                  <c:v>moravská</c:v>
                </c:pt>
                <c:pt idx="2">
                  <c:v>slovenská</c:v>
                </c:pt>
                <c:pt idx="3">
                  <c:v>polská</c:v>
                </c:pt>
                <c:pt idx="4">
                  <c:v>ostatní</c:v>
                </c:pt>
                <c:pt idx="5">
                  <c:v>neuvedeno</c:v>
                </c:pt>
              </c:strCache>
            </c:strRef>
          </c:cat>
          <c:val>
            <c:numRef>
              <c:f>vývoj!$F$18:$F$23</c:f>
              <c:numCache>
                <c:formatCode>#,##0</c:formatCode>
                <c:ptCount val="6"/>
                <c:pt idx="0">
                  <c:v>9249777</c:v>
                </c:pt>
                <c:pt idx="1">
                  <c:v>380474</c:v>
                </c:pt>
                <c:pt idx="2">
                  <c:v>193190</c:v>
                </c:pt>
                <c:pt idx="3">
                  <c:v>51968</c:v>
                </c:pt>
                <c:pt idx="4">
                  <c:v>181824</c:v>
                </c:pt>
                <c:pt idx="5">
                  <c:v>172827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F4B-44AE-8B1E-86F2C2957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52334681543956E-2"/>
          <c:y val="0.83076218951464564"/>
          <c:w val="0.88584894173294848"/>
          <c:h val="0.12286223694654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609672723549"/>
          <c:y val="3.1139398851341801E-2"/>
          <c:w val="0.70399549447333454"/>
          <c:h val="0.744778410967844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2525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6B-4C0B-B23A-2D84D15D0494}"/>
              </c:ext>
            </c:extLst>
          </c:dPt>
          <c:dPt>
            <c:idx val="1"/>
            <c:bubble3D val="0"/>
            <c:spPr>
              <a:solidFill>
                <a:srgbClr val="1199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6B-4C0B-B23A-2D84D15D0494}"/>
              </c:ext>
            </c:extLst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6B-4C0B-B23A-2D84D15D049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6B-4C0B-B23A-2D84D15D0494}"/>
              </c:ext>
            </c:extLst>
          </c:dPt>
          <c:dPt>
            <c:idx val="4"/>
            <c:bubble3D val="0"/>
            <c:spPr>
              <a:solidFill>
                <a:srgbClr val="FCCD04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6B-4C0B-B23A-2D84D15D0494}"/>
              </c:ext>
            </c:extLst>
          </c:dPt>
          <c:dPt>
            <c:idx val="5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16B-4C0B-B23A-2D84D15D0494}"/>
              </c:ext>
            </c:extLst>
          </c:dPt>
          <c:cat>
            <c:strRef>
              <c:f>vývoj!$H$18:$H$23</c:f>
              <c:strCache>
                <c:ptCount val="6"/>
                <c:pt idx="0">
                  <c:v>česká</c:v>
                </c:pt>
                <c:pt idx="1">
                  <c:v>moravská</c:v>
                </c:pt>
                <c:pt idx="2">
                  <c:v>slovenská</c:v>
                </c:pt>
                <c:pt idx="3">
                  <c:v>ukrajinská</c:v>
                </c:pt>
                <c:pt idx="4">
                  <c:v>ostatní</c:v>
                </c:pt>
                <c:pt idx="5">
                  <c:v>neuvedeno</c:v>
                </c:pt>
              </c:strCache>
            </c:strRef>
          </c:cat>
          <c:val>
            <c:numRef>
              <c:f>vývoj!$I$18:$I$23</c:f>
              <c:numCache>
                <c:formatCode>#,##0</c:formatCode>
                <c:ptCount val="6"/>
                <c:pt idx="0">
                  <c:v>6711624</c:v>
                </c:pt>
                <c:pt idx="1">
                  <c:v>521801</c:v>
                </c:pt>
                <c:pt idx="2">
                  <c:v>147152</c:v>
                </c:pt>
                <c:pt idx="3">
                  <c:v>53253</c:v>
                </c:pt>
                <c:pt idx="4">
                  <c:v>360064</c:v>
                </c:pt>
                <c:pt idx="5">
                  <c:v>2642666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16B-4C0B-B23A-2D84D15D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55367200212551"/>
          <c:y val="0.85231922765374768"/>
          <c:w val="0.73804926118338343"/>
          <c:h val="0.130396065513550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4E0AC-1F61-41DC-AB97-FCCDE2CC8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E1006E-8AC8-43D0-B73F-CB22F5771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C4361-FEB0-4368-A888-12DC46461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717035-3A63-4700-B9BC-A799F168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CC4258-0A08-4592-9435-74981507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49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B19B52-5830-4269-A7BC-E61270C4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5A3A87-9555-436B-A68C-6570B65AC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708F78-AABB-487D-84AC-B66424BA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31D58-12D6-4ADF-947B-FE86F4E2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0CAA1-EE20-465F-9B7A-84DC0422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32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6FC9E65-1BD2-4DEB-AB26-0DC23FB10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AE9B3F-1825-4EB5-9FA0-7C595A318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037040-9927-45B2-AF14-7B7ADDCE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5E64AD-05AE-4ECA-8192-9351C9F1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F8149A-5AB3-4B22-997F-544E691A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55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5C8AF0-DE0E-4121-BA39-15FA1BF8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84F3B5-C6C5-4B6A-AED8-20963FF8B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5A71A0-509B-44FF-B581-0554D0BC7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BA99A9-97DE-42DB-B5BC-7449A438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D02A44-3C98-45E0-ACFB-D65665D7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62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AA591-0BA3-43A7-8B1E-0617F519A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E407BC-5A7E-4FFF-AC65-AD5C7F3F4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CA45E1-D5C4-4AAB-85C5-8988A213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5276ED-58DE-4906-861F-537E829D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BED4C5-867B-40B0-B39B-B01A22EF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49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08BA-CB19-4EAD-8966-A8845DE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CC7A96-7A7B-4958-8763-496D299F3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C4A312-4DA4-4A9E-B76A-13190FAD4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5DDF20-2A5D-405D-AC6F-19B3738F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7E4914-27E3-4B94-BE36-01FBB346A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014022-71D7-4D24-84F0-B5168E60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06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2A998-EF6D-4EB0-AEE0-FFAAA414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7F8235-BEE8-4FD5-B6B4-7D3483417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52DDAFB-DDC6-49C4-BD57-CA83B8B27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43F7688-1425-4501-A8D8-D8173607D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7D3AB98-A80E-48CA-9CC9-F727B75C3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4F7405-767D-4055-B11E-E352260D8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D4D68B-8C96-45C6-A0DA-9B7A8841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FC6944E-6E61-4163-9ADD-E2AFA08F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73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F8C76-0A8D-49C0-A389-5AD87FC0C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C3B981D-6D1A-47A3-A624-5674EBA6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CD449E-085B-465A-B88C-76B594D1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6CA171-1683-4334-8B49-72AA2667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0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9CDCC3-4A06-4056-915D-85804A00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0BC636E-5A4F-4645-A5E4-EA40D23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8CC52B-B397-4B3A-8905-71E690E0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70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7D14EC-0101-44B3-9881-8C1E20DF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4A0FEF-3B75-4B85-86F9-4C8265838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7D44660-8730-4B22-A42C-69571A17C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41378D-0D5F-433B-A923-E04B3E38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44128F-9CAF-4613-A60D-1392AA800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97CAA6-A2AF-4B5C-B08D-5527C5AC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0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A0B2D9-63C3-4536-97FD-91639D3E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3C62673-9DDC-4ECD-8ACA-F64D3B3E4A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B5FA2-BA47-4A6A-A832-DE6D64A2E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FC1652-7867-44BB-8249-017CD4C9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2984A0-0EBE-4927-811F-1AA05AFE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FB3ACC0-755A-4081-A96D-DB17A18B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7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67F104E-5523-4632-8177-25D376C2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7C492B-78FF-4A36-A199-912D92F6B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7FA1FF-2B75-46B1-B4E8-91916C004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824F-46D1-4331-9109-9BAF2EF17D2A}" type="datetimeFigureOut">
              <a:rPr lang="cs-CZ" smtClean="0"/>
              <a:t>28.04.2021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B28D4-416F-4D17-88FE-BE1C92922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1AD25C-D2AB-41F9-A0E1-405D530F6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A58D4-77B2-4E5D-8D05-5C0C6632DE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sldb/datove_publikace" TargetMode="External"/><Relationship Id="rId2" Type="http://schemas.openxmlformats.org/officeDocument/2006/relationships/hyperlink" Target="https://vdb.czso.cz/vdbvo2/faces/cs/index.jsf?page=uziv-dota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data.cz/produkty/geograficka-data/arccr-500" TargetMode="External"/><Relationship Id="rId5" Type="http://schemas.openxmlformats.org/officeDocument/2006/relationships/hyperlink" Target="https://www.vlada.cz/cz/pracovni-a-poradni-organy-vlady/rnm/mensiny/narodnostni-mensiny-15935/" TargetMode="External"/><Relationship Id="rId4" Type="http://schemas.openxmlformats.org/officeDocument/2006/relationships/hyperlink" Target="https://www.czso.cz/csu/sldb/pramenne-dilo-199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FA6FB-97E4-4B08-9B79-52FFAB64E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5485"/>
            <a:ext cx="9144000" cy="2387600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NÁRODNOSTNÍ STRUKTURA ČR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7C46EA-6749-466C-A0A2-6816F99BB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5160"/>
            <a:ext cx="9144000" cy="1655762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Libor ALFÖLDI, 494689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2.roč., B-GEK SOCG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Brno, 2021</a:t>
            </a:r>
          </a:p>
        </p:txBody>
      </p:sp>
      <p:pic>
        <p:nvPicPr>
          <p:cNvPr id="5122" name="Picture 2" descr="Český lev (heraldika) – Wikipedie">
            <a:extLst>
              <a:ext uri="{FF2B5EF4-FFF2-40B4-BE49-F238E27FC236}">
                <a16:creationId xmlns:a16="http://schemas.microsoft.com/office/drawing/2014/main" id="{CEB940CA-38A8-44F7-AA68-FD81DFB3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12" y="783122"/>
            <a:ext cx="917376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ravská orlice – Wikipedie">
            <a:extLst>
              <a:ext uri="{FF2B5EF4-FFF2-40B4-BE49-F238E27FC236}">
                <a16:creationId xmlns:a16="http://schemas.microsoft.com/office/drawing/2014/main" id="{96E68202-8936-45CD-873C-C88918D2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08" y="783122"/>
            <a:ext cx="959051" cy="11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 slezských symbolech. - Blog iDNES.cz">
            <a:extLst>
              <a:ext uri="{FF2B5EF4-FFF2-40B4-BE49-F238E27FC236}">
                <a16:creationId xmlns:a16="http://schemas.microsoft.com/office/drawing/2014/main" id="{091F1DAB-68A5-438C-A328-BFD5F04C5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13" y="783122"/>
            <a:ext cx="991779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lovenská vlajka – Wikipedie">
            <a:extLst>
              <a:ext uri="{FF2B5EF4-FFF2-40B4-BE49-F238E27FC236}">
                <a16:creationId xmlns:a16="http://schemas.microsoft.com/office/drawing/2014/main" id="{B18FB06B-5B5F-4375-8FC9-E28D3645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3" y="6169982"/>
            <a:ext cx="1029687" cy="6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ěmecká vlajka | Vlajky.EU">
            <a:extLst>
              <a:ext uri="{FF2B5EF4-FFF2-40B4-BE49-F238E27FC236}">
                <a16:creationId xmlns:a16="http://schemas.microsoft.com/office/drawing/2014/main" id="{CABA3C9F-DCE5-4169-A30B-D450CC843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70" y="6168962"/>
            <a:ext cx="1146697" cy="6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E3B5216D-FA7F-47C6-B385-E0DF8A3A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75" y="6168962"/>
            <a:ext cx="1100829" cy="68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Flag of Ukraine - Wikipedia">
            <a:extLst>
              <a:ext uri="{FF2B5EF4-FFF2-40B4-BE49-F238E27FC236}">
                <a16:creationId xmlns:a16="http://schemas.microsoft.com/office/drawing/2014/main" id="{0ACD4F37-F88F-4947-B6C3-A022319A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59" y="6168960"/>
            <a:ext cx="1032029" cy="6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Flag of Vietnam - Wikipedia">
            <a:extLst>
              <a:ext uri="{FF2B5EF4-FFF2-40B4-BE49-F238E27FC236}">
                <a16:creationId xmlns:a16="http://schemas.microsoft.com/office/drawing/2014/main" id="{6444236C-7684-472B-8080-5081ABE72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43" y="6168959"/>
            <a:ext cx="1033563" cy="6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>
            <a:extLst>
              <a:ext uri="{FF2B5EF4-FFF2-40B4-BE49-F238E27FC236}">
                <a16:creationId xmlns:a16="http://schemas.microsoft.com/office/drawing/2014/main" id="{10E99AB9-D55C-4206-98F0-99D22C2F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21" y="6180004"/>
            <a:ext cx="1033563" cy="68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Ruská vlajka | Statnivlajky.cz">
            <a:extLst>
              <a:ext uri="{FF2B5EF4-FFF2-40B4-BE49-F238E27FC236}">
                <a16:creationId xmlns:a16="http://schemas.microsoft.com/office/drawing/2014/main" id="{F2BC831A-3D01-4264-9B32-218D42A04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166" y="6174299"/>
            <a:ext cx="1050354" cy="7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Bulharsko vlajka, zkratka země, rozloha, měna, hlavní město, nejvyšší hora,  populace | Vlajky Evropa | Vlajky Evropa šířka 1100 bodů (px) Vlajky -států.cz">
            <a:extLst>
              <a:ext uri="{FF2B5EF4-FFF2-40B4-BE49-F238E27FC236}">
                <a16:creationId xmlns:a16="http://schemas.microsoft.com/office/drawing/2014/main" id="{ABDA36A6-36D7-4F37-99D1-9D50EA122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82" y="6157549"/>
            <a:ext cx="1051705" cy="70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Maďarská vlajka – Wikipedie">
            <a:extLst>
              <a:ext uri="{FF2B5EF4-FFF2-40B4-BE49-F238E27FC236}">
                <a16:creationId xmlns:a16="http://schemas.microsoft.com/office/drawing/2014/main" id="{F2A44B2C-C36C-4336-98F4-DC5BAC95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520" y="6146581"/>
            <a:ext cx="1081240" cy="7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Vlajka Řecko | Vlajky.EU">
            <a:extLst>
              <a:ext uri="{FF2B5EF4-FFF2-40B4-BE49-F238E27FC236}">
                <a16:creationId xmlns:a16="http://schemas.microsoft.com/office/drawing/2014/main" id="{7A1B179A-E28F-4271-B7B7-4C603440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760" y="6146581"/>
            <a:ext cx="1083365" cy="72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Mongolská vlajka | Statnivlajky.cz">
            <a:extLst>
              <a:ext uri="{FF2B5EF4-FFF2-40B4-BE49-F238E27FC236}">
                <a16:creationId xmlns:a16="http://schemas.microsoft.com/office/drawing/2014/main" id="{9D81BCDF-99B3-4E24-96F0-76062C967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6141731"/>
            <a:ext cx="1432537" cy="71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15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DA101-7962-4104-9B48-19A343BD9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D40818BF-902C-4B3D-910C-4A2775965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8" y="162402"/>
            <a:ext cx="9241971" cy="6533195"/>
          </a:xfrm>
        </p:spPr>
      </p:pic>
    </p:spTree>
    <p:extLst>
      <p:ext uri="{BB962C8B-B14F-4D97-AF65-F5344CB8AC3E}">
        <p14:creationId xmlns:p14="http://schemas.microsoft.com/office/powerpoint/2010/main" val="231991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POLSKÁ NÁRODNOST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podíl polské národnosti v ČR se snižuje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2011 zde bylo 0,37 % 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především Moravskoslezský kraj</a:t>
            </a: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67D84D1C-FCCA-4ED7-97FD-9ABDC3B0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733" y="526894"/>
            <a:ext cx="1603238" cy="1002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edule v česko-polském pohraničí ničí vandalové, vadí jim dvojjazyčný nápis  - iDNES.cz">
            <a:extLst>
              <a:ext uri="{FF2B5EF4-FFF2-40B4-BE49-F238E27FC236}">
                <a16:creationId xmlns:a16="http://schemas.microsoft.com/office/drawing/2014/main" id="{F1D13B12-1660-4D2F-BC63-21533DB5F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07" y="3579470"/>
            <a:ext cx="3695082" cy="22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92EA0B1-EE58-4E8B-8638-3BAFB2D9C2B1}"/>
              </a:ext>
            </a:extLst>
          </p:cNvPr>
          <p:cNvSpPr txBox="1"/>
          <p:nvPr/>
        </p:nvSpPr>
        <p:spPr>
          <a:xfrm>
            <a:off x="1123207" y="5914060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iDNES (2010)</a:t>
            </a:r>
          </a:p>
        </p:txBody>
      </p:sp>
    </p:spTree>
    <p:extLst>
      <p:ext uri="{BB962C8B-B14F-4D97-AF65-F5344CB8AC3E}">
        <p14:creationId xmlns:p14="http://schemas.microsoft.com/office/powerpoint/2010/main" val="2727513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C2271D-6608-4624-97B0-327153CD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658417E2-4CF4-4211-9B1D-3DF460868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88" y="149225"/>
            <a:ext cx="8973838" cy="6343650"/>
          </a:xfrm>
        </p:spPr>
      </p:pic>
    </p:spTree>
    <p:extLst>
      <p:ext uri="{BB962C8B-B14F-4D97-AF65-F5344CB8AC3E}">
        <p14:creationId xmlns:p14="http://schemas.microsoft.com/office/powerpoint/2010/main" val="104417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ROMSKÁ NÁRODNOST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romské národnosti v ČR klesá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2011 jen 0,05 %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nejvíce Ústecký kraj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Věra Bílá, Monika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Bagárová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Zdeněk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Godla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Radek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Banga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8993A1F4-27DA-481E-AD78-035DA2DB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750" y="523080"/>
            <a:ext cx="1639679" cy="1093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Zdeněk Godla mě připravil o 25 tisíc, zuří pořadatel akce, kam herec  nedorazil | Blesk.cz">
            <a:extLst>
              <a:ext uri="{FF2B5EF4-FFF2-40B4-BE49-F238E27FC236}">
                <a16:creationId xmlns:a16="http://schemas.microsoft.com/office/drawing/2014/main" id="{C4909300-6F58-4A90-9724-955E02115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36" y="3646714"/>
            <a:ext cx="4142837" cy="21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AF61177-B6BF-4205-80AA-50A8CF6280CE}"/>
              </a:ext>
            </a:extLst>
          </p:cNvPr>
          <p:cNvSpPr txBox="1"/>
          <p:nvPr/>
        </p:nvSpPr>
        <p:spPr>
          <a:xfrm>
            <a:off x="1123207" y="5914060"/>
            <a:ext cx="2231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BLESK.cz (2019)</a:t>
            </a:r>
          </a:p>
        </p:txBody>
      </p:sp>
    </p:spTree>
    <p:extLst>
      <p:ext uri="{BB962C8B-B14F-4D97-AF65-F5344CB8AC3E}">
        <p14:creationId xmlns:p14="http://schemas.microsoft.com/office/powerpoint/2010/main" val="282450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01038-81A3-4B01-A27B-177B4283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AFCD4D6-30B0-4810-9BF8-FEF181D98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53" y="337457"/>
            <a:ext cx="8707562" cy="6155418"/>
          </a:xfrm>
        </p:spPr>
      </p:pic>
    </p:spTree>
    <p:extLst>
      <p:ext uri="{BB962C8B-B14F-4D97-AF65-F5344CB8AC3E}">
        <p14:creationId xmlns:p14="http://schemas.microsoft.com/office/powerpoint/2010/main" val="171805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UKRAJINSKÁ NÁRODNOST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obyvatel s ukrajinskou národností v ČR v období 1991 až 2011 rapidně narostl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2011 čtvrtá největší národnostní skupina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 v Čechách než na Moravě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migrace do ČR především kvůli práci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2020 evidováno až 157 289 občanů Ukrajiny</a:t>
            </a:r>
          </a:p>
        </p:txBody>
      </p:sp>
      <p:pic>
        <p:nvPicPr>
          <p:cNvPr id="4" name="Picture 16" descr="Flag of Ukraine - Wikipedia">
            <a:extLst>
              <a:ext uri="{FF2B5EF4-FFF2-40B4-BE49-F238E27FC236}">
                <a16:creationId xmlns:a16="http://schemas.microsoft.com/office/drawing/2014/main" id="{8A6FD950-63FC-4B20-A2B4-8AA581DA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372" y="506715"/>
            <a:ext cx="1545771" cy="1030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Ukrajinci v ČR vydělávají 14 tisíc měsíčně, Slováci víc než Češi -  Novinky.cz">
            <a:extLst>
              <a:ext uri="{FF2B5EF4-FFF2-40B4-BE49-F238E27FC236}">
                <a16:creationId xmlns:a16="http://schemas.microsoft.com/office/drawing/2014/main" id="{1B67A3CC-CF42-4FB8-82C7-4580289BF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29" y="3309257"/>
            <a:ext cx="3905871" cy="25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A3562A0-7A72-4D8E-9376-50C505DF89DF}"/>
              </a:ext>
            </a:extLst>
          </p:cNvPr>
          <p:cNvSpPr txBox="1"/>
          <p:nvPr/>
        </p:nvSpPr>
        <p:spPr>
          <a:xfrm>
            <a:off x="9243950" y="5973346"/>
            <a:ext cx="2236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novinky.cz (2011)</a:t>
            </a:r>
          </a:p>
        </p:txBody>
      </p:sp>
    </p:spTree>
    <p:extLst>
      <p:ext uri="{BB962C8B-B14F-4D97-AF65-F5344CB8AC3E}">
        <p14:creationId xmlns:p14="http://schemas.microsoft.com/office/powerpoint/2010/main" val="41889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9BA5A-22C5-475B-8055-FC51FB124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B04A6C7-2B28-4F69-A1A7-91AD7FEFD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03" y="203653"/>
            <a:ext cx="8896844" cy="6289222"/>
          </a:xfrm>
        </p:spPr>
      </p:pic>
    </p:spTree>
    <p:extLst>
      <p:ext uri="{BB962C8B-B14F-4D97-AF65-F5344CB8AC3E}">
        <p14:creationId xmlns:p14="http://schemas.microsoft.com/office/powerpoint/2010/main" val="238324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VIETNAMSKÁ NÁRODNOST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původně se do komunistického Československa dostali díky mezivládní dohodě se Severním Vietnamem na zvyšování kvalifikace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obyvatel vietnamské národnosti ve sledovaném období vzrostl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2011 necelých 30 tisíc, nyní pravděpodobně mnohem více</a:t>
            </a:r>
          </a:p>
          <a:p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Renne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Dang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Filip Nguyen, Ha Thanh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Špetlíková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Raego</a:t>
            </a:r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Svaz obchodu: Vietnamci ovládají až pětinu maloobchodního trhu - Euro.cz">
            <a:extLst>
              <a:ext uri="{FF2B5EF4-FFF2-40B4-BE49-F238E27FC236}">
                <a16:creationId xmlns:a16="http://schemas.microsoft.com/office/drawing/2014/main" id="{0C36C47F-D886-419B-AEF3-FFB63700C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822" y="3875314"/>
            <a:ext cx="3426977" cy="203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C448630-EAB4-4CA7-9DE9-6B6A60158DC7}"/>
              </a:ext>
            </a:extLst>
          </p:cNvPr>
          <p:cNvSpPr txBox="1"/>
          <p:nvPr/>
        </p:nvSpPr>
        <p:spPr>
          <a:xfrm>
            <a:off x="9404227" y="5973952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euro.cz (2019)</a:t>
            </a:r>
          </a:p>
        </p:txBody>
      </p:sp>
      <p:pic>
        <p:nvPicPr>
          <p:cNvPr id="6" name="Picture 18" descr="Flag of Vietnam - Wikipedia">
            <a:extLst>
              <a:ext uri="{FF2B5EF4-FFF2-40B4-BE49-F238E27FC236}">
                <a16:creationId xmlns:a16="http://schemas.microsoft.com/office/drawing/2014/main" id="{C0C7766A-C6DC-49D9-B07E-DD2CC690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10" y="545494"/>
            <a:ext cx="1513569" cy="1009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722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E4E77-EFE2-4B99-8013-9E8D1198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51669B57-DAAC-4461-A564-94712395E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59" y="246464"/>
            <a:ext cx="8836282" cy="6246411"/>
          </a:xfrm>
        </p:spPr>
      </p:pic>
    </p:spTree>
    <p:extLst>
      <p:ext uri="{BB962C8B-B14F-4D97-AF65-F5344CB8AC3E}">
        <p14:creationId xmlns:p14="http://schemas.microsoft.com/office/powerpoint/2010/main" val="85447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6743" cy="4351338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řecké menšiny není v Česku příliš vysoký, ovšem je významná především v Olomouckém a Moravskoslezském kraji.</a:t>
            </a:r>
          </a:p>
          <a:p>
            <a:pPr lvl="2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Marek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Jankulovski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Michal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Papadopulos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Ektor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Kostas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2011 se hlásilo 2 929 k moldavské, 3 735 k mongolské, 3 212 k čínské a 521 k židovské národnosti.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3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EBF08-DA21-48E8-99F6-3E455926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44D9F-92E8-4C97-B0E0-EF790BBD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Definice národnostní menšiny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Situace dle SLDB 1991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Situace dle SLDB 2001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Situace dle SLDB 2011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Národnostní menšiny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slovenská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polská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romská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ukrajinská</a:t>
            </a:r>
          </a:p>
          <a:p>
            <a:pPr marL="914400" lvl="1" indent="-457200">
              <a:buFont typeface="+mj-lt"/>
              <a:buAutoNum type="alphaLcParenR"/>
            </a:pP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vietnamská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Zajímavosti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</a:p>
          <a:p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</p:spTree>
    <p:extLst>
      <p:ext uri="{BB962C8B-B14F-4D97-AF65-F5344CB8AC3E}">
        <p14:creationId xmlns:p14="http://schemas.microsoft.com/office/powerpoint/2010/main" val="156230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6743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roce 2011 se hlásilo 64 % obyvatel k české národnosti, 25 % lidí svou národnost neuvedlo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lety 2001 a 2011 ubylo obyvatel české, slovenské i německé národnosti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přibylo naopak obyvatel moravské a slezské národnosti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rapidně přibývá počet obyvatel vietnamské a ukrajinské národnosti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představuje čím dal vyšší počet lidí, kteří při SLDB neuvedou svou národnost (1991 – 0,21 %, 2011 – 25,32 %)</a:t>
            </a:r>
          </a:p>
        </p:txBody>
      </p:sp>
    </p:spTree>
    <p:extLst>
      <p:ext uri="{BB962C8B-B14F-4D97-AF65-F5344CB8AC3E}">
        <p14:creationId xmlns:p14="http://schemas.microsoft.com/office/powerpoint/2010/main" val="2774623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5000-3A00-4020-B175-5D83B931D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382B0-F8E5-4F02-B971-3214A9AD5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ČSÚ [2021]: Veřejná databáze. Vlastní výběr,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https://vdb.czso.cz/vdbvo2/faces/cs/index.jsf?page=uziv-dotaz#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(26.4.2021)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ČSÚ [2017]: Datové publikace ze sčítání 2001,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https://www.czso.cz/csu/sldb/datove_publikace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(26.4.2021)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ČSÚ [2017]: Pramenné dílo 1991,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https://www.czso.cz/csu/sldb/pramenne-dilo-1991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(26.4.2021)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Vláda ČR [2021]: Národnostní menšiny, 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https://www.vlada.cz/cz/pracovni-a-poradni-organy-vlady/rnm/mensiny/narodnostni-mensiny-15935/</a:t>
            </a:r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(27.4.2021)</a:t>
            </a:r>
          </a:p>
          <a:p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ARCDATA PRAHA [2016]: </a:t>
            </a:r>
            <a:r>
              <a:rPr lang="cs-CZ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ArcČR</a:t>
            </a:r>
            <a:r>
              <a:rPr lang="cs-CZ" sz="2200" b="1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®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500, </a:t>
            </a:r>
            <a:r>
              <a:rPr lang="cs-CZ" sz="22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cs-CZ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://www.arcdata</a:t>
            </a:r>
            <a:r>
              <a:rPr lang="cs-CZ" sz="22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.cz/produkty/geograficka-data/arccr-500</a:t>
            </a:r>
            <a:r>
              <a:rPr lang="cs-CZ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(27.4.2021)</a:t>
            </a:r>
          </a:p>
          <a:p>
            <a:endParaRPr 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86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D50F13-0AD2-43DF-A1E2-8F6E1D36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D1DA97-0F62-44E4-A970-452EE2619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  <p:pic>
        <p:nvPicPr>
          <p:cNvPr id="12290" name="Picture 2" descr="Česká vlajka, státní vlajka ČR - libea.cz">
            <a:extLst>
              <a:ext uri="{FF2B5EF4-FFF2-40B4-BE49-F238E27FC236}">
                <a16:creationId xmlns:a16="http://schemas.microsoft.com/office/drawing/2014/main" id="{0928C64C-3943-4E10-8268-DF20E544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34" y="2203450"/>
            <a:ext cx="5393532" cy="3595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496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963D7-C54A-4DAC-B27B-59E84CDA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NÁRODNOSTNÍ MENŠINA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CE2445-FE24-427E-BABA-4A20CB47B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Národnostní menšina je společenství občanů České republiky žijících na území současné České republiky, kteří se odlišují od ostatních občanů zpravidla společným etnickým původem, jazykem, kulturou a tradicemi, tvoří početní menšinu obyvatelstva a zároveň projevují vůli být považováni za národnostní menšinu za účelem společného úsilí o zachování a rozvoj vlastní svébytnosti, jazyka a kultury a zároveň za účelem vyjádření a ochrany zájmů jejich společenství, které se historicky utvořilo. </a:t>
            </a:r>
          </a:p>
          <a:p>
            <a:pPr algn="l">
              <a:buFont typeface="+mj-lt"/>
              <a:buAutoNum type="arabicPeriod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Příslušníkem národnostní menšiny je občan České republiky, který se hlásí k jiné než české národnosti a projevuje přání být považován za příslušníka národnostní menšiny spolu s dalšími, kteří se hlásí ke stejné národnosti. </a:t>
            </a:r>
            <a:r>
              <a:rPr lang="cs-CZ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(Vláda ČR, 2021)</a:t>
            </a:r>
          </a:p>
        </p:txBody>
      </p:sp>
    </p:spTree>
    <p:extLst>
      <p:ext uri="{BB962C8B-B14F-4D97-AF65-F5344CB8AC3E}">
        <p14:creationId xmlns:p14="http://schemas.microsoft.com/office/powerpoint/2010/main" val="215117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A98BD-2B11-46EC-9BEC-4208EAF2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SLDB 1991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853E39-1684-4FA3-AB91-D72DA1FEE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85878" cy="4486275"/>
          </a:xfrm>
        </p:spPr>
        <p:txBody>
          <a:bodyPr>
            <a:normAutofit/>
          </a:bodyPr>
          <a:lstStyle/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71EB23D-4949-44C5-A87F-22D0B0240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02556"/>
              </p:ext>
            </p:extLst>
          </p:nvPr>
        </p:nvGraphicFramePr>
        <p:xfrm>
          <a:off x="6898172" y="585925"/>
          <a:ext cx="4349837" cy="555336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997253">
                  <a:extLst>
                    <a:ext uri="{9D8B030D-6E8A-4147-A177-3AD203B41FA5}">
                      <a16:colId xmlns:a16="http://schemas.microsoft.com/office/drawing/2014/main" val="1396566070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3891799842"/>
                    </a:ext>
                  </a:extLst>
                </a:gridCol>
                <a:gridCol w="949912">
                  <a:extLst>
                    <a:ext uri="{9D8B030D-6E8A-4147-A177-3AD203B41FA5}">
                      <a16:colId xmlns:a16="http://schemas.microsoft.com/office/drawing/2014/main" val="2989633455"/>
                    </a:ext>
                  </a:extLst>
                </a:gridCol>
              </a:tblGrid>
              <a:tr h="4836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OBYVATEL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10 302 215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65521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8 363 800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64031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moravská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1 362 300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626176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314 900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3,06 %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72471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59 400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56108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německá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48 600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0,47 %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737542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slezská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5319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084727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maďarská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99682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ukrajinská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765969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50405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bulharská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19301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0,004 %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755006"/>
                  </a:ext>
                </a:extLst>
              </a:tr>
              <a:tr h="38997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neuvedeno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04168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1E4BBA1-5F85-4DD3-8D12-EF6E48C9C1DB}"/>
              </a:ext>
            </a:extLst>
          </p:cNvPr>
          <p:cNvSpPr txBox="1"/>
          <p:nvPr/>
        </p:nvSpPr>
        <p:spPr>
          <a:xfrm>
            <a:off x="6898172" y="6176963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dat: ČSÚ (2017); vlastní zpracování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C133170-2160-4B72-85D9-675F2F943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752753"/>
              </p:ext>
            </p:extLst>
          </p:nvPr>
        </p:nvGraphicFramePr>
        <p:xfrm>
          <a:off x="1333883" y="1742242"/>
          <a:ext cx="4762117" cy="439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217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769E9-7200-4011-A616-76401739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SLDB 2001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ED3D9-BFDB-4612-87B4-467F4BF28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E08675E-1DC6-422F-9060-9C6EC7C6E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6567"/>
              </p:ext>
            </p:extLst>
          </p:nvPr>
        </p:nvGraphicFramePr>
        <p:xfrm>
          <a:off x="6871317" y="577048"/>
          <a:ext cx="4385566" cy="559991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011216">
                  <a:extLst>
                    <a:ext uri="{9D8B030D-6E8A-4147-A177-3AD203B41FA5}">
                      <a16:colId xmlns:a16="http://schemas.microsoft.com/office/drawing/2014/main" val="3188427581"/>
                    </a:ext>
                  </a:extLst>
                </a:gridCol>
                <a:gridCol w="1359433">
                  <a:extLst>
                    <a:ext uri="{9D8B030D-6E8A-4147-A177-3AD203B41FA5}">
                      <a16:colId xmlns:a16="http://schemas.microsoft.com/office/drawing/2014/main" val="4015122777"/>
                    </a:ext>
                  </a:extLst>
                </a:gridCol>
                <a:gridCol w="1014917">
                  <a:extLst>
                    <a:ext uri="{9D8B030D-6E8A-4147-A177-3AD203B41FA5}">
                      <a16:colId xmlns:a16="http://schemas.microsoft.com/office/drawing/2014/main" val="274127548"/>
                    </a:ext>
                  </a:extLst>
                </a:gridCol>
              </a:tblGrid>
              <a:tr h="44853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OBYVATEL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10 230 060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16725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9 249 777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19336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moravská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380 474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54856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193 190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43709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51 968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93156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německá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39 106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290187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ukrajinská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22 112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238665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17 462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148439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maďarská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14 672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636709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12 369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685675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11 746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442750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slezská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69349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bulharská</a:t>
                      </a:r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934281"/>
                  </a:ext>
                </a:extLst>
              </a:tr>
              <a:tr h="3962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neuvedeno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172 827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8796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A4D6FC9-F309-4DE5-9FDE-E2605339E047}"/>
              </a:ext>
            </a:extLst>
          </p:cNvPr>
          <p:cNvSpPr txBox="1"/>
          <p:nvPr/>
        </p:nvSpPr>
        <p:spPr>
          <a:xfrm>
            <a:off x="6871317" y="6189139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dat: ČSÚ (2017); vlastní zpracování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1E8FDCEF-C740-4EE9-BCAA-10A79F081E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73669"/>
              </p:ext>
            </p:extLst>
          </p:nvPr>
        </p:nvGraphicFramePr>
        <p:xfrm>
          <a:off x="1469886" y="1745357"/>
          <a:ext cx="438556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357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FA360-5AF8-4101-85B9-2842C67D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SLDB 2011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B9ACE62D-2A5C-4A77-8F77-4FB4349A8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385104"/>
              </p:ext>
            </p:extLst>
          </p:nvPr>
        </p:nvGraphicFramePr>
        <p:xfrm>
          <a:off x="6906827" y="585926"/>
          <a:ext cx="4367814" cy="559104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130641">
                  <a:extLst>
                    <a:ext uri="{9D8B030D-6E8A-4147-A177-3AD203B41FA5}">
                      <a16:colId xmlns:a16="http://schemas.microsoft.com/office/drawing/2014/main" val="4290029727"/>
                    </a:ext>
                  </a:extLst>
                </a:gridCol>
                <a:gridCol w="1260629">
                  <a:extLst>
                    <a:ext uri="{9D8B030D-6E8A-4147-A177-3AD203B41FA5}">
                      <a16:colId xmlns:a16="http://schemas.microsoft.com/office/drawing/2014/main" val="1708397292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1542573665"/>
                    </a:ext>
                  </a:extLst>
                </a:gridCol>
              </a:tblGrid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POČET OBYVATEL</a:t>
                      </a:r>
                      <a:endParaRPr lang="cs-CZ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10 436 560</a:t>
                      </a:r>
                      <a:endParaRPr lang="cs-CZ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7893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česká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6 711 624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891112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moravská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521 801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33429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147 152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687562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ukrajinská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53 253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20931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39 096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846657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29 660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67046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německá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18 658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86718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17 872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34479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slezská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12 214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52877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maďarská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 </a:t>
                      </a:r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860407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romská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5 135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</a:t>
                      </a:r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cs-CZ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4255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bulharská</a:t>
                      </a:r>
                      <a:endParaRPr lang="cs-CZ" sz="16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4 999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9266"/>
                  </a:ext>
                </a:extLst>
              </a:tr>
              <a:tr h="3993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neuvedeno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2 642 666</a:t>
                      </a:r>
                      <a:endParaRPr lang="cs-CZ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25,32 %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95583"/>
                  </a:ext>
                </a:extLst>
              </a:tr>
            </a:tbl>
          </a:graphicData>
        </a:graphic>
      </p:graphicFrame>
      <p:sp>
        <p:nvSpPr>
          <p:cNvPr id="33" name="Zástupný obsah 2">
            <a:extLst>
              <a:ext uri="{FF2B5EF4-FFF2-40B4-BE49-F238E27FC236}">
                <a16:creationId xmlns:a16="http://schemas.microsoft.com/office/drawing/2014/main" id="{6AC6A105-4EF1-4419-BC86-F43F6A5A399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6619043" cy="469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A69E9EE4-68B4-4E91-AB37-4805575AD5AF}"/>
              </a:ext>
            </a:extLst>
          </p:cNvPr>
          <p:cNvSpPr txBox="1"/>
          <p:nvPr/>
        </p:nvSpPr>
        <p:spPr>
          <a:xfrm>
            <a:off x="6906827" y="6215876"/>
            <a:ext cx="2794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dat: ČSÚ (2021); vlastní zpracování</a:t>
            </a:r>
          </a:p>
        </p:txBody>
      </p:sp>
      <p:graphicFrame>
        <p:nvGraphicFramePr>
          <p:cNvPr id="37" name="Graf 36">
            <a:extLst>
              <a:ext uri="{FF2B5EF4-FFF2-40B4-BE49-F238E27FC236}">
                <a16:creationId xmlns:a16="http://schemas.microsoft.com/office/drawing/2014/main" id="{1713F599-7682-4E88-AFCA-CDD1F98919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464271"/>
              </p:ext>
            </p:extLst>
          </p:nvPr>
        </p:nvGraphicFramePr>
        <p:xfrm>
          <a:off x="1349828" y="1690688"/>
          <a:ext cx="4746171" cy="448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86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stůl&#10;&#10;Popis byl vytvořen automaticky">
            <a:extLst>
              <a:ext uri="{FF2B5EF4-FFF2-40B4-BE49-F238E27FC236}">
                <a16:creationId xmlns:a16="http://schemas.microsoft.com/office/drawing/2014/main" id="{0B2F5F6E-67AA-4816-B794-0D81C5BE6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06" y="435005"/>
            <a:ext cx="8119388" cy="5521912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12B61FE-D75D-4089-8B3F-68E626A5CF24}"/>
              </a:ext>
            </a:extLst>
          </p:cNvPr>
          <p:cNvSpPr txBox="1"/>
          <p:nvPr/>
        </p:nvSpPr>
        <p:spPr>
          <a:xfrm>
            <a:off x="2263805" y="5956917"/>
            <a:ext cx="3618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 dat: ČSÚ (2017), ČSÚ (2021);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14611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75D4EC7-0875-49FE-907B-EBECD66E2F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73306"/>
              </p:ext>
            </p:extLst>
          </p:nvPr>
        </p:nvGraphicFramePr>
        <p:xfrm>
          <a:off x="-15945" y="860499"/>
          <a:ext cx="4762117" cy="439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9E9B275B-6825-4205-9CB7-4A3774A475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7211531"/>
              </p:ext>
            </p:extLst>
          </p:nvPr>
        </p:nvGraphicFramePr>
        <p:xfrm>
          <a:off x="3911190" y="2044626"/>
          <a:ext cx="4385566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68AE19C-3F3D-41E8-8D1B-CA6A78C940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332390"/>
              </p:ext>
            </p:extLst>
          </p:nvPr>
        </p:nvGraphicFramePr>
        <p:xfrm>
          <a:off x="7652656" y="962408"/>
          <a:ext cx="4746171" cy="4486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76149754-E46B-4D54-8765-175EFD18506C}"/>
              </a:ext>
            </a:extLst>
          </p:cNvPr>
          <p:cNvSpPr txBox="1"/>
          <p:nvPr/>
        </p:nvSpPr>
        <p:spPr>
          <a:xfrm>
            <a:off x="1828799" y="5007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6C5AFAE-135F-40E1-BFB9-700F7C2027CC}"/>
              </a:ext>
            </a:extLst>
          </p:cNvPr>
          <p:cNvSpPr txBox="1"/>
          <p:nvPr/>
        </p:nvSpPr>
        <p:spPr>
          <a:xfrm>
            <a:off x="5703863" y="15634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B159A56-B53C-430D-A6B9-0902626E90DA}"/>
              </a:ext>
            </a:extLst>
          </p:cNvPr>
          <p:cNvSpPr txBox="1"/>
          <p:nvPr/>
        </p:nvSpPr>
        <p:spPr>
          <a:xfrm>
            <a:off x="9625633" y="500743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B98E7-0DFB-4506-B53D-4182BE28E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SLOVENSKÁ NÁRODNOST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B3C5B0-25A1-4370-9810-0A273AAD2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podíl lidí se slovenskou národnosti v ČR klesá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2011 už jen 1,41 %</a:t>
            </a:r>
          </a:p>
          <a:p>
            <a:r>
              <a:rPr 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přesto ale třetí největší národnostní skupina</a:t>
            </a:r>
          </a:p>
        </p:txBody>
      </p:sp>
      <p:pic>
        <p:nvPicPr>
          <p:cNvPr id="4" name="Picture 8" descr="Slovenská vlajka – Wikipedie">
            <a:extLst>
              <a:ext uri="{FF2B5EF4-FFF2-40B4-BE49-F238E27FC236}">
                <a16:creationId xmlns:a16="http://schemas.microsoft.com/office/drawing/2014/main" id="{7CB9BC3E-805C-4A59-840C-4305C860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741" y="530451"/>
            <a:ext cx="1488980" cy="994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F2640247-90E6-4573-A3B7-2F3009494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 b="6295"/>
          <a:stretch/>
        </p:blipFill>
        <p:spPr bwMode="auto">
          <a:xfrm>
            <a:off x="1123207" y="3547551"/>
            <a:ext cx="3135086" cy="22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A4AF5C8-4174-45C8-AB1B-A23FB2168E59}"/>
              </a:ext>
            </a:extLst>
          </p:cNvPr>
          <p:cNvSpPr txBox="1"/>
          <p:nvPr/>
        </p:nvSpPr>
        <p:spPr>
          <a:xfrm>
            <a:off x="1123207" y="5914060"/>
            <a:ext cx="2739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Zdroj: vařilamyšička.cz (2020)</a:t>
            </a:r>
          </a:p>
        </p:txBody>
      </p:sp>
    </p:spTree>
    <p:extLst>
      <p:ext uri="{BB962C8B-B14F-4D97-AF65-F5344CB8AC3E}">
        <p14:creationId xmlns:p14="http://schemas.microsoft.com/office/powerpoint/2010/main" val="2079762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901</Words>
  <Application>Microsoft Office PowerPoint</Application>
  <PresentationFormat>Širokoúhlá obrazovka</PresentationFormat>
  <Paragraphs>201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Motiv Office</vt:lpstr>
      <vt:lpstr>NÁRODNOSTNÍ STRUKTURA ČR</vt:lpstr>
      <vt:lpstr>OBSAH</vt:lpstr>
      <vt:lpstr>NÁRODNOSTNÍ MENŠINA</vt:lpstr>
      <vt:lpstr>SLDB 1991</vt:lpstr>
      <vt:lpstr>SLDB 2001</vt:lpstr>
      <vt:lpstr>SLDB 2011</vt:lpstr>
      <vt:lpstr>Prezentace aplikace PowerPoint</vt:lpstr>
      <vt:lpstr>Prezentace aplikace PowerPoint</vt:lpstr>
      <vt:lpstr>SLOVENSKÁ NÁRODNOST</vt:lpstr>
      <vt:lpstr>Prezentace aplikace PowerPoint</vt:lpstr>
      <vt:lpstr>POLSKÁ NÁRODNOST</vt:lpstr>
      <vt:lpstr>Prezentace aplikace PowerPoint</vt:lpstr>
      <vt:lpstr>ROMSKÁ NÁRODNOST</vt:lpstr>
      <vt:lpstr>Prezentace aplikace PowerPoint</vt:lpstr>
      <vt:lpstr>UKRAJINSKÁ NÁRODNOST</vt:lpstr>
      <vt:lpstr>Prezentace aplikace PowerPoint</vt:lpstr>
      <vt:lpstr>VIETNAMSKÁ NÁRODNOST</vt:lpstr>
      <vt:lpstr>Prezentace aplikace PowerPoint</vt:lpstr>
      <vt:lpstr>ZAJÍMAVOSTI</vt:lpstr>
      <vt:lpstr>SHRNUTÍ</vt:lpstr>
      <vt:lpstr>ZDROJE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NÁRODNOSTNÍ STRUKTURA ČR</dc:title>
  <dc:creator>Libor Alföldi</dc:creator>
  <cp:lastModifiedBy>Libor Alföldi</cp:lastModifiedBy>
  <cp:revision>30</cp:revision>
  <dcterms:created xsi:type="dcterms:W3CDTF">2021-04-26T09:39:46Z</dcterms:created>
  <dcterms:modified xsi:type="dcterms:W3CDTF">2021-04-28T07:12:06Z</dcterms:modified>
</cp:coreProperties>
</file>