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handoutMasterIdLst>
    <p:handoutMasterId r:id="rId21"/>
  </p:handoutMasterIdLst>
  <p:sldIdLst>
    <p:sldId id="259" r:id="rId2"/>
    <p:sldId id="260" r:id="rId3"/>
    <p:sldId id="264" r:id="rId4"/>
    <p:sldId id="265" r:id="rId5"/>
    <p:sldId id="267" r:id="rId6"/>
    <p:sldId id="266" r:id="rId7"/>
    <p:sldId id="268" r:id="rId8"/>
    <p:sldId id="269" r:id="rId9"/>
    <p:sldId id="270" r:id="rId10"/>
    <p:sldId id="271" r:id="rId11"/>
    <p:sldId id="261" r:id="rId12"/>
    <p:sldId id="277" r:id="rId13"/>
    <p:sldId id="272" r:id="rId14"/>
    <p:sldId id="275" r:id="rId15"/>
    <p:sldId id="276" r:id="rId16"/>
    <p:sldId id="278" r:id="rId17"/>
    <p:sldId id="274" r:id="rId18"/>
    <p:sldId id="273" r:id="rId1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varScale="1">
        <p:scale>
          <a:sx n="89" d="100"/>
          <a:sy n="89" d="100"/>
        </p:scale>
        <p:origin x="37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mid\Downloads\270145-2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2000" dirty="0"/>
              <a:t>Osevní</a:t>
            </a:r>
            <a:r>
              <a:rPr lang="cs-CZ" sz="2000" baseline="0" dirty="0"/>
              <a:t> plochy řepky za období 1980-2020</a:t>
            </a:r>
            <a:endParaRPr lang="cs-CZ" sz="2000" dirty="0"/>
          </a:p>
        </c:rich>
      </c:tx>
      <c:layout>
        <c:manualLayout>
          <c:xMode val="edge"/>
          <c:yMode val="edge"/>
          <c:x val="0.18064647175266751"/>
          <c:y val="2.45969426447855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5466706409603581"/>
          <c:y val="0.17171296296296296"/>
          <c:w val="0.81288408323420969"/>
          <c:h val="0.58276688743446847"/>
        </c:manualLayout>
      </c:layout>
      <c:barChart>
        <c:barDir val="col"/>
        <c:grouping val="clustered"/>
        <c:varyColors val="0"/>
        <c:ser>
          <c:idx val="0"/>
          <c:order val="0"/>
          <c:tx>
            <c:v>Řepka olejka</c:v>
          </c:tx>
          <c:spPr>
            <a:solidFill>
              <a:srgbClr val="92D050"/>
            </a:solidFill>
            <a:ln>
              <a:solidFill>
                <a:schemeClr val="accent3">
                  <a:lumMod val="50000"/>
                </a:schemeClr>
              </a:solidFill>
            </a:ln>
            <a:effectLst/>
          </c:spPr>
          <c:invertIfNegative val="0"/>
          <c:cat>
            <c:numRef>
              <c:f>List1!$A$57:$A$97</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List1!$B$57:$B$97</c:f>
              <c:numCache>
                <c:formatCode>#,##0</c:formatCode>
                <c:ptCount val="41"/>
                <c:pt idx="0">
                  <c:v>63992</c:v>
                </c:pt>
                <c:pt idx="1">
                  <c:v>67738</c:v>
                </c:pt>
                <c:pt idx="2">
                  <c:v>72213</c:v>
                </c:pt>
                <c:pt idx="3">
                  <c:v>86689</c:v>
                </c:pt>
                <c:pt idx="4">
                  <c:v>85884</c:v>
                </c:pt>
                <c:pt idx="5">
                  <c:v>90937</c:v>
                </c:pt>
                <c:pt idx="6">
                  <c:v>90768</c:v>
                </c:pt>
                <c:pt idx="7">
                  <c:v>97611</c:v>
                </c:pt>
                <c:pt idx="8">
                  <c:v>102160</c:v>
                </c:pt>
                <c:pt idx="9">
                  <c:v>102376</c:v>
                </c:pt>
                <c:pt idx="10">
                  <c:v>105102</c:v>
                </c:pt>
                <c:pt idx="11">
                  <c:v>127771</c:v>
                </c:pt>
                <c:pt idx="12">
                  <c:v>136473</c:v>
                </c:pt>
                <c:pt idx="13">
                  <c:v>167423</c:v>
                </c:pt>
                <c:pt idx="14">
                  <c:v>190721</c:v>
                </c:pt>
                <c:pt idx="15">
                  <c:v>252285</c:v>
                </c:pt>
                <c:pt idx="16">
                  <c:v>228775</c:v>
                </c:pt>
                <c:pt idx="17">
                  <c:v>229767</c:v>
                </c:pt>
                <c:pt idx="18">
                  <c:v>265560</c:v>
                </c:pt>
                <c:pt idx="19">
                  <c:v>350353</c:v>
                </c:pt>
                <c:pt idx="20">
                  <c:v>325338</c:v>
                </c:pt>
                <c:pt idx="21">
                  <c:v>344117</c:v>
                </c:pt>
                <c:pt idx="22">
                  <c:v>313024</c:v>
                </c:pt>
                <c:pt idx="23">
                  <c:v>250959</c:v>
                </c:pt>
                <c:pt idx="24">
                  <c:v>259460</c:v>
                </c:pt>
                <c:pt idx="25">
                  <c:v>267160</c:v>
                </c:pt>
                <c:pt idx="26">
                  <c:v>292246</c:v>
                </c:pt>
                <c:pt idx="27">
                  <c:v>337570</c:v>
                </c:pt>
                <c:pt idx="28">
                  <c:v>356924</c:v>
                </c:pt>
                <c:pt idx="29">
                  <c:v>354826</c:v>
                </c:pt>
                <c:pt idx="30">
                  <c:v>368824</c:v>
                </c:pt>
                <c:pt idx="31">
                  <c:v>373386</c:v>
                </c:pt>
                <c:pt idx="32">
                  <c:v>401319</c:v>
                </c:pt>
                <c:pt idx="33">
                  <c:v>418808</c:v>
                </c:pt>
                <c:pt idx="34">
                  <c:v>389298</c:v>
                </c:pt>
                <c:pt idx="35">
                  <c:v>366180</c:v>
                </c:pt>
                <c:pt idx="36">
                  <c:v>392991</c:v>
                </c:pt>
                <c:pt idx="37">
                  <c:v>394262</c:v>
                </c:pt>
                <c:pt idx="38">
                  <c:v>411802</c:v>
                </c:pt>
                <c:pt idx="39">
                  <c:v>379778</c:v>
                </c:pt>
                <c:pt idx="40">
                  <c:v>368214</c:v>
                </c:pt>
              </c:numCache>
            </c:numRef>
          </c:val>
          <c:extLst>
            <c:ext xmlns:c16="http://schemas.microsoft.com/office/drawing/2014/chart" uri="{C3380CC4-5D6E-409C-BE32-E72D297353CC}">
              <c16:uniqueId val="{00000000-702F-4C46-ADC6-006F9557B3DE}"/>
            </c:ext>
          </c:extLst>
        </c:ser>
        <c:dLbls>
          <c:showLegendKey val="0"/>
          <c:showVal val="0"/>
          <c:showCatName val="0"/>
          <c:showSerName val="0"/>
          <c:showPercent val="0"/>
          <c:showBubbleSize val="0"/>
        </c:dLbls>
        <c:gapWidth val="219"/>
        <c:overlap val="-27"/>
        <c:axId val="324426479"/>
        <c:axId val="324429391"/>
      </c:barChart>
      <c:catAx>
        <c:axId val="3244264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ROK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24429391"/>
        <c:crosses val="autoZero"/>
        <c:auto val="1"/>
        <c:lblAlgn val="ctr"/>
        <c:lblOffset val="100"/>
        <c:noMultiLvlLbl val="0"/>
      </c:catAx>
      <c:valAx>
        <c:axId val="324429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Osevní</a:t>
                </a:r>
                <a:r>
                  <a:rPr lang="cs-CZ" baseline="0"/>
                  <a:t> plocha [ha]</a:t>
                </a:r>
                <a:endParaRPr lang="cs-CZ"/>
              </a:p>
            </c:rich>
          </c:tx>
          <c:layout>
            <c:manualLayout>
              <c:xMode val="edge"/>
              <c:yMode val="edge"/>
              <c:x val="4.3632830283370089E-2"/>
              <c:y val="0.324112161797986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24426479"/>
        <c:crosses val="autoZero"/>
        <c:crossBetween val="between"/>
      </c:valAx>
      <c:spPr>
        <a:noFill/>
        <a:ln>
          <a:noFill/>
        </a:ln>
        <a:effectLst/>
      </c:spPr>
    </c:plotArea>
    <c:legend>
      <c:legendPos val="r"/>
      <c:layout>
        <c:manualLayout>
          <c:xMode val="edge"/>
          <c:yMode val="edge"/>
          <c:x val="0.82421576141310715"/>
          <c:y val="4.910822965328001E-2"/>
          <c:w val="0.1435599300087488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FF3DE2D-EA36-41DF-9453-0368C675EB9A}" type="datetime1">
              <a:rPr lang="cs-CZ" smtClean="0"/>
              <a:t>14.04.2021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3FB42-312D-429D-A89D-91E21C85F0BA}" type="slidenum">
              <a:rPr lang="cs-CZ" smtClean="0"/>
              <a:t>‹#›</a:t>
            </a:fld>
            <a:endParaRPr lang="cs-CZ"/>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2127EBD-551A-4000-A184-8F5D89244DD6}" type="datetime1">
              <a:rPr lang="cs-CZ" noProof="0" smtClean="0"/>
              <a:t>14.04.2021</a:t>
            </a:fld>
            <a:endParaRPr lang="cs-CZ" noProof="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809D77-6270-417D-B912-9E40620F0D03}" type="slidenum">
              <a:rPr lang="cs-CZ" noProof="0" smtClean="0"/>
              <a:t>‹#›</a:t>
            </a:fld>
            <a:endParaRPr lang="cs-CZ" noProof="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1</a:t>
            </a:fld>
            <a:endParaRPr lang="cs-CZ" noProof="0"/>
          </a:p>
        </p:txBody>
      </p:sp>
    </p:spTree>
    <p:extLst>
      <p:ext uri="{BB962C8B-B14F-4D97-AF65-F5344CB8AC3E}">
        <p14:creationId xmlns:p14="http://schemas.microsoft.com/office/powerpoint/2010/main" val="38275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2</a:t>
            </a:fld>
            <a:endParaRPr lang="cs-CZ" noProof="0"/>
          </a:p>
        </p:txBody>
      </p:sp>
    </p:spTree>
    <p:extLst>
      <p:ext uri="{BB962C8B-B14F-4D97-AF65-F5344CB8AC3E}">
        <p14:creationId xmlns:p14="http://schemas.microsoft.com/office/powerpoint/2010/main" val="29404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Předplodina je určitá plodina, která do značné míry garantuje úspěch následné plodiny</a:t>
            </a:r>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8</a:t>
            </a:fld>
            <a:endParaRPr lang="cs-CZ" noProof="0"/>
          </a:p>
        </p:txBody>
      </p:sp>
    </p:spTree>
    <p:extLst>
      <p:ext uri="{BB962C8B-B14F-4D97-AF65-F5344CB8AC3E}">
        <p14:creationId xmlns:p14="http://schemas.microsoft.com/office/powerpoint/2010/main" val="87114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Tyto nevýhody </a:t>
            </a:r>
            <a:r>
              <a:rPr lang="cs-CZ" dirty="0" err="1"/>
              <a:t>ostraňuje</a:t>
            </a:r>
            <a:r>
              <a:rPr lang="cs-CZ" dirty="0"/>
              <a:t> bionafta </a:t>
            </a:r>
            <a:r>
              <a:rPr lang="cs-CZ" dirty="0" err="1"/>
              <a:t>II.generace</a:t>
            </a:r>
            <a:endParaRPr lang="cs-CZ" dirty="0"/>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10</a:t>
            </a:fld>
            <a:endParaRPr lang="cs-CZ" noProof="0"/>
          </a:p>
        </p:txBody>
      </p:sp>
    </p:spTree>
    <p:extLst>
      <p:ext uri="{BB962C8B-B14F-4D97-AF65-F5344CB8AC3E}">
        <p14:creationId xmlns:p14="http://schemas.microsoft.com/office/powerpoint/2010/main" val="87422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11</a:t>
            </a:fld>
            <a:endParaRPr lang="cs-CZ" noProof="0"/>
          </a:p>
        </p:txBody>
      </p:sp>
    </p:spTree>
    <p:extLst>
      <p:ext uri="{BB962C8B-B14F-4D97-AF65-F5344CB8AC3E}">
        <p14:creationId xmlns:p14="http://schemas.microsoft.com/office/powerpoint/2010/main" val="106883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000000"/>
                </a:solidFill>
                <a:effectLst/>
                <a:latin typeface="Roboto"/>
              </a:rPr>
              <a:t>Ochránci přírody ale upozorňují, že lány této plodiny se hlavně na přelomu zimy a jara stávají smrtící pastí pro srnčí zvěř. „Řepka produkuje nebo má ve svých listech </a:t>
            </a:r>
            <a:r>
              <a:rPr lang="cs-CZ" b="0" i="0" dirty="0" err="1">
                <a:solidFill>
                  <a:srgbClr val="000000"/>
                </a:solidFill>
                <a:effectLst/>
                <a:latin typeface="Roboto"/>
              </a:rPr>
              <a:t>glykosiruláty</a:t>
            </a:r>
            <a:r>
              <a:rPr lang="cs-CZ" b="0" i="0" dirty="0">
                <a:solidFill>
                  <a:srgbClr val="000000"/>
                </a:solidFill>
                <a:effectLst/>
                <a:latin typeface="Roboto"/>
              </a:rPr>
              <a:t>. To jsou látky, které vlastně i chrání. Když se to listí požírá nebo pojídá, tak vytváří celou řadu meziproduktů dalších, z nichž některé jsou toxické jak pro hmyz, tak pro ty obratlovce,“ říká Jan </a:t>
            </a:r>
            <a:r>
              <a:rPr lang="cs-CZ" b="0" i="0" dirty="0" err="1">
                <a:solidFill>
                  <a:srgbClr val="000000"/>
                </a:solidFill>
                <a:effectLst/>
                <a:latin typeface="Roboto"/>
              </a:rPr>
              <a:t>Frouz</a:t>
            </a:r>
            <a:r>
              <a:rPr lang="cs-CZ" b="0" i="0" dirty="0">
                <a:solidFill>
                  <a:srgbClr val="000000"/>
                </a:solidFill>
                <a:effectLst/>
                <a:latin typeface="Roboto"/>
              </a:rPr>
              <a:t> z Karlovy univerzity.</a:t>
            </a:r>
          </a:p>
          <a:p>
            <a:pPr algn="l"/>
            <a:r>
              <a:rPr lang="cs-CZ" b="0" i="0" dirty="0">
                <a:solidFill>
                  <a:srgbClr val="000000"/>
                </a:solidFill>
                <a:effectLst/>
                <a:latin typeface="Roboto"/>
              </a:rPr>
              <a:t>Řepkou otrávená srnka nejprve oslepne. Během několika dní pak ve velkých bolestech umírá. Jak zabránit srnkám se na řepce pást? Na to ještě nikdo nepřišel. Existují ale určité metody, které se v některých zemích testují.</a:t>
            </a:r>
          </a:p>
          <a:p>
            <a:endParaRPr lang="cs-CZ" dirty="0"/>
          </a:p>
        </p:txBody>
      </p:sp>
      <p:sp>
        <p:nvSpPr>
          <p:cNvPr id="4" name="Zástupný symbol pro číslo snímku 3"/>
          <p:cNvSpPr>
            <a:spLocks noGrp="1"/>
          </p:cNvSpPr>
          <p:nvPr>
            <p:ph type="sldNum" sz="quarter" idx="5"/>
          </p:nvPr>
        </p:nvSpPr>
        <p:spPr/>
        <p:txBody>
          <a:bodyPr/>
          <a:lstStyle/>
          <a:p>
            <a:pPr rtl="0"/>
            <a:fld id="{37809D77-6270-417D-B912-9E40620F0D03}" type="slidenum">
              <a:rPr lang="cs-CZ" noProof="0" smtClean="0"/>
              <a:t>16</a:t>
            </a:fld>
            <a:endParaRPr lang="cs-CZ" noProof="0"/>
          </a:p>
        </p:txBody>
      </p:sp>
    </p:spTree>
    <p:extLst>
      <p:ext uri="{BB962C8B-B14F-4D97-AF65-F5344CB8AC3E}">
        <p14:creationId xmlns:p14="http://schemas.microsoft.com/office/powerpoint/2010/main" val="151176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914400" y="0"/>
            <a:ext cx="10363200" cy="4267200"/>
          </a:xfrm>
        </p:spPr>
        <p:txBody>
          <a:bodyPr rtlCol="0" anchor="b">
            <a:noAutofit/>
          </a:bodyPr>
          <a:lstStyle>
            <a:lvl1pPr>
              <a:lnSpc>
                <a:spcPct val="100000"/>
              </a:lnSpc>
              <a:defRPr sz="6600">
                <a:solidFill>
                  <a:schemeClr val="accent1">
                    <a:lumMod val="50000"/>
                  </a:schemeClr>
                </a:solidFill>
              </a:defRPr>
            </a:lvl1pPr>
          </a:lstStyle>
          <a:p>
            <a:pPr rtl="0"/>
            <a:r>
              <a:rPr lang="cs-CZ" noProof="0"/>
              <a:t>Kliknutím můžete upravit styl předlohy nadpisů.</a:t>
            </a:r>
          </a:p>
        </p:txBody>
      </p:sp>
      <p:sp>
        <p:nvSpPr>
          <p:cNvPr id="3" name="Podnadpis 2"/>
          <p:cNvSpPr>
            <a:spLocks noGrp="1"/>
          </p:cNvSpPr>
          <p:nvPr>
            <p:ph type="subTitle" idx="1" hasCustomPrompt="1"/>
          </p:nvPr>
        </p:nvSpPr>
        <p:spPr>
          <a:xfrm>
            <a:off x="1828800" y="4343399"/>
            <a:ext cx="8534400" cy="1219200"/>
          </a:xfrm>
        </p:spPr>
        <p:txBody>
          <a:bodyPr rtlCol="0">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noProof="0"/>
              <a:t>Kliknutím můžete upravit styl předlohy podnadpisů.</a:t>
            </a:r>
          </a:p>
        </p:txBody>
      </p:sp>
      <p:sp>
        <p:nvSpPr>
          <p:cNvPr id="9" name="Zástupný symbol pro zápatí 8"/>
          <p:cNvSpPr>
            <a:spLocks noGrp="1"/>
          </p:cNvSpPr>
          <p:nvPr>
            <p:ph type="ftr" sz="quarter" idx="12"/>
          </p:nvPr>
        </p:nvSpPr>
        <p:spPr/>
        <p:txBody>
          <a:bodyPr rtlCol="0"/>
          <a:lstStyle>
            <a:lvl1pPr>
              <a:defRPr>
                <a:solidFill>
                  <a:schemeClr val="tx2"/>
                </a:solidFill>
              </a:defRPr>
            </a:lvl1pPr>
          </a:lstStyle>
          <a:p>
            <a:pPr rtl="0"/>
            <a:r>
              <a:rPr lang="cs-CZ" noProof="0"/>
              <a:t>Přidejte zápatí.</a:t>
            </a:r>
          </a:p>
        </p:txBody>
      </p:sp>
      <p:sp>
        <p:nvSpPr>
          <p:cNvPr id="7" name="Zástupný symbol pro datum 6"/>
          <p:cNvSpPr>
            <a:spLocks noGrp="1"/>
          </p:cNvSpPr>
          <p:nvPr>
            <p:ph type="dt" sz="half" idx="10"/>
          </p:nvPr>
        </p:nvSpPr>
        <p:spPr/>
        <p:txBody>
          <a:bodyPr rtlCol="0"/>
          <a:lstStyle>
            <a:lvl1pPr>
              <a:defRPr>
                <a:solidFill>
                  <a:schemeClr val="tx2"/>
                </a:solidFill>
              </a:defRPr>
            </a:lvl1pPr>
          </a:lstStyle>
          <a:p>
            <a:pPr rtl="0"/>
            <a:fld id="{9B98482A-F02D-4941-8F5E-6124A27F425F}" type="datetime1">
              <a:rPr lang="cs-CZ" noProof="0" smtClean="0"/>
              <a:t>14.04.2021</a:t>
            </a:fld>
            <a:endParaRPr lang="cs-CZ" noProof="0"/>
          </a:p>
        </p:txBody>
      </p:sp>
      <p:sp>
        <p:nvSpPr>
          <p:cNvPr id="8" name="Zástupný symbol pro číslo snímku 7"/>
          <p:cNvSpPr>
            <a:spLocks noGrp="1"/>
          </p:cNvSpPr>
          <p:nvPr>
            <p:ph type="sldNum" sz="quarter" idx="11"/>
          </p:nvPr>
        </p:nvSpPr>
        <p:spPr/>
        <p:txBody>
          <a:bodyPr rtlCol="0"/>
          <a:lstStyle>
            <a:lvl1pPr>
              <a:defRPr>
                <a:solidFill>
                  <a:schemeClr val="tx2"/>
                </a:solidFill>
              </a:defRPr>
            </a:lvl1pPr>
          </a:lstStyle>
          <a:p>
            <a:pPr rtl="0"/>
            <a:fld id="{401CF334-2D5C-4859-84A6-CA7E6E43FAEB}" type="slidenum">
              <a:rPr lang="cs-CZ" noProof="0" smtClean="0"/>
              <a:pPr rtl="0"/>
              <a:t>‹#›</a:t>
            </a:fld>
            <a:endParaRPr lang="cs-CZ" noProof="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symbol pro svislý text 2"/>
          <p:cNvSpPr>
            <a:spLocks noGrp="1"/>
          </p:cNvSpPr>
          <p:nvPr>
            <p:ph type="body" orient="vert" idx="1" hasCustomPrompt="1"/>
          </p:nvPr>
        </p:nvSpPr>
        <p:spPr/>
        <p:txBody>
          <a:bodyPr vert="eaVert"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zápatí 4"/>
          <p:cNvSpPr>
            <a:spLocks noGrp="1"/>
          </p:cNvSpPr>
          <p:nvPr>
            <p:ph type="ftr" sz="quarter" idx="11"/>
          </p:nvPr>
        </p:nvSpPr>
        <p:spPr/>
        <p:txBody>
          <a:bodyPr rtlCol="0"/>
          <a:lstStyle>
            <a:lvl1pPr>
              <a:defRPr>
                <a:solidFill>
                  <a:schemeClr val="tx2"/>
                </a:solidFill>
              </a:defRPr>
            </a:lvl1pPr>
          </a:lstStyle>
          <a:p>
            <a:pPr rtl="0"/>
            <a:r>
              <a:rPr lang="cs-CZ" noProof="0"/>
              <a:t>Přidejte zápatí.</a:t>
            </a:r>
          </a:p>
        </p:txBody>
      </p:sp>
      <p:sp>
        <p:nvSpPr>
          <p:cNvPr id="4" name="Zástupný symbol pro datum 3"/>
          <p:cNvSpPr>
            <a:spLocks noGrp="1"/>
          </p:cNvSpPr>
          <p:nvPr>
            <p:ph type="dt" sz="half" idx="10"/>
          </p:nvPr>
        </p:nvSpPr>
        <p:spPr/>
        <p:txBody>
          <a:bodyPr rtlCol="0"/>
          <a:lstStyle>
            <a:lvl1pPr>
              <a:defRPr>
                <a:solidFill>
                  <a:schemeClr val="tx2"/>
                </a:solidFill>
              </a:defRPr>
            </a:lvl1pPr>
          </a:lstStyle>
          <a:p>
            <a:pPr rtl="0"/>
            <a:fld id="{C8E065A9-8994-4DFE-8C27-FA255027079E}" type="datetime1">
              <a:rPr lang="cs-CZ" noProof="0" smtClean="0"/>
              <a:t>14.04.2021</a:t>
            </a:fld>
            <a:endParaRPr lang="cs-CZ" noProof="0"/>
          </a:p>
        </p:txBody>
      </p:sp>
      <p:sp>
        <p:nvSpPr>
          <p:cNvPr id="6" name="Zástupný symbol pro číslo snímku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cs-CZ" noProof="0" smtClean="0"/>
              <a:pPr rtl="0"/>
              <a:t>‹#›</a:t>
            </a:fld>
            <a:endParaRPr lang="cs-CZ"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8839200" y="274639"/>
            <a:ext cx="2743200" cy="4983161"/>
          </a:xfrm>
        </p:spPr>
        <p:txBody>
          <a:bodyPr vert="eaVert" rtlCol="0"/>
          <a:lstStyle/>
          <a:p>
            <a:pPr rtl="0"/>
            <a:r>
              <a:rPr lang="cs-CZ" noProof="0"/>
              <a:t>Kliknutím můžete upravit styl předlohy nadpisů.</a:t>
            </a:r>
          </a:p>
        </p:txBody>
      </p:sp>
      <p:sp>
        <p:nvSpPr>
          <p:cNvPr id="3" name="Zástupný symbol pro svislý text 2"/>
          <p:cNvSpPr>
            <a:spLocks noGrp="1"/>
          </p:cNvSpPr>
          <p:nvPr>
            <p:ph type="body" orient="vert" idx="1" hasCustomPrompt="1"/>
          </p:nvPr>
        </p:nvSpPr>
        <p:spPr>
          <a:xfrm>
            <a:off x="609600" y="274639"/>
            <a:ext cx="8026400" cy="4983161"/>
          </a:xfrm>
        </p:spPr>
        <p:txBody>
          <a:bodyPr vert="eaVert"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zápatí 4"/>
          <p:cNvSpPr>
            <a:spLocks noGrp="1"/>
          </p:cNvSpPr>
          <p:nvPr>
            <p:ph type="ftr" sz="quarter" idx="11"/>
          </p:nvPr>
        </p:nvSpPr>
        <p:spPr/>
        <p:txBody>
          <a:bodyPr rtlCol="0"/>
          <a:lstStyle>
            <a:lvl1pPr>
              <a:defRPr>
                <a:solidFill>
                  <a:schemeClr val="tx2"/>
                </a:solidFill>
              </a:defRPr>
            </a:lvl1pPr>
          </a:lstStyle>
          <a:p>
            <a:pPr rtl="0"/>
            <a:r>
              <a:rPr lang="cs-CZ" noProof="0"/>
              <a:t>Přidejte zápatí.</a:t>
            </a:r>
          </a:p>
        </p:txBody>
      </p:sp>
      <p:sp>
        <p:nvSpPr>
          <p:cNvPr id="4" name="Zástupný symbol pro datum 3"/>
          <p:cNvSpPr>
            <a:spLocks noGrp="1"/>
          </p:cNvSpPr>
          <p:nvPr>
            <p:ph type="dt" sz="half" idx="10"/>
          </p:nvPr>
        </p:nvSpPr>
        <p:spPr/>
        <p:txBody>
          <a:bodyPr rtlCol="0"/>
          <a:lstStyle>
            <a:lvl1pPr>
              <a:defRPr>
                <a:solidFill>
                  <a:schemeClr val="tx2"/>
                </a:solidFill>
              </a:defRPr>
            </a:lvl1pPr>
          </a:lstStyle>
          <a:p>
            <a:pPr rtl="0"/>
            <a:fld id="{03E42BBD-9256-4DD5-926C-8F8DCD459887}" type="datetime1">
              <a:rPr lang="cs-CZ" noProof="0" smtClean="0"/>
              <a:t>14.04.2021</a:t>
            </a:fld>
            <a:endParaRPr lang="cs-CZ" noProof="0"/>
          </a:p>
        </p:txBody>
      </p:sp>
      <p:sp>
        <p:nvSpPr>
          <p:cNvPr id="6" name="Zástupný symbol pro číslo snímku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cs-CZ" noProof="0" smtClean="0"/>
              <a:pPr rtl="0"/>
              <a:t>‹#›</a:t>
            </a:fld>
            <a:endParaRPr lang="cs-CZ"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symbol pro obsah 2"/>
          <p:cNvSpPr>
            <a:spLocks noGrp="1"/>
          </p:cNvSpPr>
          <p:nvPr>
            <p:ph idx="1" hasCustomPrompt="1"/>
          </p:nvPr>
        </p:nvSpPr>
        <p:spPr/>
        <p:txBody>
          <a:bodyPr rtlCol="0"/>
          <a:lstStyle>
            <a:lvl5pPr>
              <a:defRPr/>
            </a:lvl5pPr>
            <a:lvl6pPr>
              <a:defRPr/>
            </a:lvl6pPr>
            <a:lvl7pPr>
              <a:defRPr/>
            </a:lvl7pPr>
            <a:lvl8pPr>
              <a:defRPr/>
            </a:lvl8pPr>
            <a:lvl9pPr>
              <a:buFont typeface="Arial" pitchFamily="34" charset="0"/>
              <a:buChar char="•"/>
              <a:defRPr/>
            </a:lvl9p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42887BDC-3836-4555-8700-BCB05DA0097D}" type="datetime1">
              <a:rPr lang="cs-CZ" noProof="0" smtClean="0"/>
              <a:t>14.04.2021</a:t>
            </a:fld>
            <a:endParaRPr lang="cs-CZ" noProof="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963084" y="0"/>
            <a:ext cx="10363200" cy="2505075"/>
          </a:xfrm>
        </p:spPr>
        <p:txBody>
          <a:bodyPr vert="horz" lIns="91440" tIns="45720" rIns="91440" bIns="45720" rtlCol="0" anchor="b">
            <a:noAutofit/>
          </a:bodyPr>
          <a:lstStyle>
            <a:lvl1pPr>
              <a:defRPr lang="en-US" dirty="0"/>
            </a:lvl1pPr>
          </a:lstStyle>
          <a:p>
            <a:pPr lvl="0" rtl="0"/>
            <a:r>
              <a:rPr lang="cs-CZ" noProof="0"/>
              <a:t>Kliknutím můžete upravit styl předlohy nadpisů.</a:t>
            </a:r>
          </a:p>
        </p:txBody>
      </p:sp>
      <p:sp>
        <p:nvSpPr>
          <p:cNvPr id="3" name="Zástupný symbol pro text 2"/>
          <p:cNvSpPr>
            <a:spLocks noGrp="1"/>
          </p:cNvSpPr>
          <p:nvPr>
            <p:ph type="body" idx="1" hasCustomPrompt="1"/>
          </p:nvPr>
        </p:nvSpPr>
        <p:spPr>
          <a:xfrm>
            <a:off x="963084" y="2697163"/>
            <a:ext cx="10363200" cy="1131887"/>
          </a:xfrm>
        </p:spPr>
        <p:txBody>
          <a:bodyPr rtlCol="0"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Kliknutím můžete upravit styly předlohy textu.</a:t>
            </a:r>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4" name="Zástupný symbol pro datum 3"/>
          <p:cNvSpPr>
            <a:spLocks noGrp="1"/>
          </p:cNvSpPr>
          <p:nvPr>
            <p:ph type="dt" sz="half" idx="10"/>
          </p:nvPr>
        </p:nvSpPr>
        <p:spPr/>
        <p:txBody>
          <a:bodyPr rtlCol="0"/>
          <a:lstStyle/>
          <a:p>
            <a:pPr rtl="0"/>
            <a:fld id="{38047591-50A5-43D4-B1B5-98804ED423B0}" type="datetime1">
              <a:rPr lang="cs-CZ" noProof="0" smtClean="0"/>
              <a:t>14.04.2021</a:t>
            </a:fld>
            <a:endParaRPr lang="cs-CZ" noProof="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9" name="Zástupný symbol pro obsah 8"/>
          <p:cNvSpPr>
            <a:spLocks noGrp="1"/>
          </p:cNvSpPr>
          <p:nvPr>
            <p:ph sz="quarter" idx="13" hasCustomPrompt="1"/>
          </p:nvPr>
        </p:nvSpPr>
        <p:spPr>
          <a:xfrm>
            <a:off x="612805" y="1828800"/>
            <a:ext cx="5388864" cy="3429255"/>
          </a:xfrm>
        </p:spPr>
        <p:txBody>
          <a:bodyPr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obsah 3"/>
          <p:cNvSpPr>
            <a:spLocks noGrp="1"/>
          </p:cNvSpPr>
          <p:nvPr>
            <p:ph sz="half" idx="2" hasCustomPrompt="1"/>
          </p:nvPr>
        </p:nvSpPr>
        <p:spPr>
          <a:xfrm>
            <a:off x="6197600" y="1828785"/>
            <a:ext cx="5384800" cy="3429015"/>
          </a:xfrm>
        </p:spPr>
        <p:txBody>
          <a:bodyPr rtlCol="0"/>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ý symbol pro zápatí 5"/>
          <p:cNvSpPr>
            <a:spLocks noGrp="1"/>
          </p:cNvSpPr>
          <p:nvPr>
            <p:ph type="ftr" sz="quarter" idx="11"/>
          </p:nvPr>
        </p:nvSpPr>
        <p:spPr/>
        <p:txBody>
          <a:bodyPr rtlCol="0"/>
          <a:lstStyle>
            <a:lvl1pPr>
              <a:defRPr>
                <a:solidFill>
                  <a:schemeClr val="tx2"/>
                </a:solidFill>
              </a:defRPr>
            </a:lvl1pPr>
          </a:lstStyle>
          <a:p>
            <a:pPr rtl="0"/>
            <a:r>
              <a:rPr lang="cs-CZ" noProof="0"/>
              <a:t>Přidejte zápatí.</a:t>
            </a:r>
          </a:p>
        </p:txBody>
      </p:sp>
      <p:sp>
        <p:nvSpPr>
          <p:cNvPr id="5" name="Zástupný symbol pro datum 4"/>
          <p:cNvSpPr>
            <a:spLocks noGrp="1"/>
          </p:cNvSpPr>
          <p:nvPr>
            <p:ph type="dt" sz="half" idx="10"/>
          </p:nvPr>
        </p:nvSpPr>
        <p:spPr/>
        <p:txBody>
          <a:bodyPr rtlCol="0"/>
          <a:lstStyle>
            <a:lvl1pPr>
              <a:defRPr>
                <a:solidFill>
                  <a:schemeClr val="tx2"/>
                </a:solidFill>
              </a:defRPr>
            </a:lvl1pPr>
          </a:lstStyle>
          <a:p>
            <a:pPr rtl="0"/>
            <a:fld id="{A07EEE96-32FB-4C77-AC69-5A98AB506CFF}" type="datetime1">
              <a:rPr lang="cs-CZ" noProof="0" smtClean="0"/>
              <a:t>14.04.2021</a:t>
            </a:fld>
            <a:endParaRPr lang="cs-CZ" noProof="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cs-CZ" noProof="0" smtClean="0"/>
              <a:pPr rtl="0"/>
              <a:t>‹#›</a:t>
            </a:fld>
            <a:endParaRPr lang="cs-CZ"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lvl1pPr>
              <a:defRPr/>
            </a:lvl1pPr>
          </a:lstStyle>
          <a:p>
            <a:pPr rtl="0"/>
            <a:r>
              <a:rPr lang="cs-CZ" noProof="0"/>
              <a:t>Kliknutím můžete upravit styl předlohy nadpisů.</a:t>
            </a:r>
          </a:p>
        </p:txBody>
      </p:sp>
      <p:sp>
        <p:nvSpPr>
          <p:cNvPr id="3" name="Zástupný symbol pro text 2"/>
          <p:cNvSpPr>
            <a:spLocks noGrp="1"/>
          </p:cNvSpPr>
          <p:nvPr>
            <p:ph type="body" idx="1" hasCustomPrompt="1"/>
          </p:nvPr>
        </p:nvSpPr>
        <p:spPr>
          <a:xfrm>
            <a:off x="609600" y="1840825"/>
            <a:ext cx="5386917"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styly předlohy textu.</a:t>
            </a:r>
          </a:p>
        </p:txBody>
      </p:sp>
      <p:sp>
        <p:nvSpPr>
          <p:cNvPr id="11" name="Zástupný symbol pro obsah 10"/>
          <p:cNvSpPr>
            <a:spLocks noGrp="1"/>
          </p:cNvSpPr>
          <p:nvPr>
            <p:ph sz="quarter" idx="13" hasCustomPrompt="1"/>
          </p:nvPr>
        </p:nvSpPr>
        <p:spPr>
          <a:xfrm>
            <a:off x="609600" y="2453473"/>
            <a:ext cx="5388864" cy="2834031"/>
          </a:xfrm>
        </p:spPr>
        <p:txBody>
          <a:bodyPr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text 4"/>
          <p:cNvSpPr>
            <a:spLocks noGrp="1"/>
          </p:cNvSpPr>
          <p:nvPr>
            <p:ph type="body" sz="quarter" idx="3" hasCustomPrompt="1"/>
          </p:nvPr>
        </p:nvSpPr>
        <p:spPr>
          <a:xfrm>
            <a:off x="6197601" y="1840825"/>
            <a:ext cx="5389033"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styly předlohy textu.</a:t>
            </a:r>
          </a:p>
        </p:txBody>
      </p:sp>
      <p:sp>
        <p:nvSpPr>
          <p:cNvPr id="13" name="Zástupný symbol pro obsah 12"/>
          <p:cNvSpPr>
            <a:spLocks noGrp="1"/>
          </p:cNvSpPr>
          <p:nvPr>
            <p:ph sz="quarter" idx="14" hasCustomPrompt="1"/>
          </p:nvPr>
        </p:nvSpPr>
        <p:spPr>
          <a:xfrm>
            <a:off x="6201237" y="2453474"/>
            <a:ext cx="5388864" cy="2833709"/>
          </a:xfrm>
        </p:spPr>
        <p:txBody>
          <a:bodyPr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8" name="Zástupný symbol pro zápatí 7"/>
          <p:cNvSpPr>
            <a:spLocks noGrp="1"/>
          </p:cNvSpPr>
          <p:nvPr>
            <p:ph type="ftr" sz="quarter" idx="11"/>
          </p:nvPr>
        </p:nvSpPr>
        <p:spPr/>
        <p:txBody>
          <a:bodyPr rtlCol="0"/>
          <a:lstStyle/>
          <a:p>
            <a:pPr rtl="0"/>
            <a:r>
              <a:rPr lang="cs-CZ" noProof="0"/>
              <a:t>Přidejte zápatí.</a:t>
            </a:r>
          </a:p>
        </p:txBody>
      </p:sp>
      <p:sp>
        <p:nvSpPr>
          <p:cNvPr id="7" name="Zástupný symbol pro datum 6"/>
          <p:cNvSpPr>
            <a:spLocks noGrp="1"/>
          </p:cNvSpPr>
          <p:nvPr>
            <p:ph type="dt" sz="half" idx="10"/>
          </p:nvPr>
        </p:nvSpPr>
        <p:spPr/>
        <p:txBody>
          <a:bodyPr rtlCol="0"/>
          <a:lstStyle/>
          <a:p>
            <a:pPr rtl="0"/>
            <a:fld id="{85B9365A-715C-4800-8D21-210C887BBD3A}" type="datetime1">
              <a:rPr lang="cs-CZ" noProof="0" smtClean="0"/>
              <a:t>14.04.2021</a:t>
            </a:fld>
            <a:endParaRPr lang="cs-CZ" noProof="0"/>
          </a:p>
        </p:txBody>
      </p:sp>
      <p:sp>
        <p:nvSpPr>
          <p:cNvPr id="9" name="Zástupný symbol pro číslo snímku 8"/>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4" name="Zástupný symbol pro zápatí 3"/>
          <p:cNvSpPr>
            <a:spLocks noGrp="1"/>
          </p:cNvSpPr>
          <p:nvPr>
            <p:ph type="ftr" sz="quarter" idx="11"/>
          </p:nvPr>
        </p:nvSpPr>
        <p:spPr/>
        <p:txBody>
          <a:bodyPr rtlCol="0"/>
          <a:lstStyle/>
          <a:p>
            <a:pPr rtl="0"/>
            <a:r>
              <a:rPr lang="cs-CZ" noProof="0"/>
              <a:t>Přidejte zápatí.</a:t>
            </a:r>
          </a:p>
        </p:txBody>
      </p:sp>
      <p:sp>
        <p:nvSpPr>
          <p:cNvPr id="3" name="Zástupný symbol pro datum 2"/>
          <p:cNvSpPr>
            <a:spLocks noGrp="1"/>
          </p:cNvSpPr>
          <p:nvPr>
            <p:ph type="dt" sz="half" idx="10"/>
          </p:nvPr>
        </p:nvSpPr>
        <p:spPr/>
        <p:txBody>
          <a:bodyPr rtlCol="0"/>
          <a:lstStyle/>
          <a:p>
            <a:pPr rtl="0"/>
            <a:fld id="{CD4117E8-6C4F-4198-915D-70B6A5CDAD1B}" type="datetime1">
              <a:rPr lang="cs-CZ" noProof="0" smtClean="0"/>
              <a:t>14.04.2021</a:t>
            </a:fld>
            <a:endParaRPr lang="cs-CZ" noProof="0"/>
          </a:p>
        </p:txBody>
      </p:sp>
      <p:sp>
        <p:nvSpPr>
          <p:cNvPr id="5" name="Zástupný symbol pro číslo snímku 4"/>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noProof="0"/>
              <a:t>Přidejte zápatí.</a:t>
            </a:r>
          </a:p>
        </p:txBody>
      </p:sp>
      <p:sp>
        <p:nvSpPr>
          <p:cNvPr id="2" name="Zástupný symbol pro datum 1"/>
          <p:cNvSpPr>
            <a:spLocks noGrp="1"/>
          </p:cNvSpPr>
          <p:nvPr>
            <p:ph type="dt" sz="half" idx="10"/>
          </p:nvPr>
        </p:nvSpPr>
        <p:spPr/>
        <p:txBody>
          <a:bodyPr rtlCol="0"/>
          <a:lstStyle/>
          <a:p>
            <a:pPr rtl="0"/>
            <a:fld id="{B97D3711-D6D6-476F-B5E5-D17092AFAB37}" type="datetime1">
              <a:rPr lang="cs-CZ" noProof="0" smtClean="0"/>
              <a:t>14.04.2021</a:t>
            </a:fld>
            <a:endParaRPr lang="cs-CZ" noProof="0"/>
          </a:p>
        </p:txBody>
      </p:sp>
      <p:sp>
        <p:nvSpPr>
          <p:cNvPr id="4" name="Zástupný symbol pro číslo snímku 3"/>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876117" y="266700"/>
            <a:ext cx="4011084" cy="2095500"/>
          </a:xfrm>
        </p:spPr>
        <p:txBody>
          <a:bodyPr rtlCol="0" anchor="b"/>
          <a:lstStyle>
            <a:lvl1pPr algn="ctr">
              <a:lnSpc>
                <a:spcPct val="100000"/>
              </a:lnSpc>
              <a:defRPr sz="2800" b="0">
                <a:effectLst>
                  <a:outerShdw blurRad="50800" dist="25400" dir="5400000" algn="t" rotWithShape="0">
                    <a:prstClr val="black">
                      <a:alpha val="25000"/>
                    </a:prstClr>
                  </a:outerShdw>
                </a:effectLst>
              </a:defRPr>
            </a:lvl1pPr>
          </a:lstStyle>
          <a:p>
            <a:pPr rtl="0"/>
            <a:r>
              <a:rPr lang="cs-CZ" noProof="0"/>
              <a:t>Kliknutím můžete upravit styl předlohy nadpisů.</a:t>
            </a:r>
          </a:p>
        </p:txBody>
      </p:sp>
      <p:sp>
        <p:nvSpPr>
          <p:cNvPr id="3" name="Zástupný symbol pro obsah 2"/>
          <p:cNvSpPr>
            <a:spLocks noGrp="1"/>
          </p:cNvSpPr>
          <p:nvPr>
            <p:ph idx="1" hasCustomPrompt="1"/>
          </p:nvPr>
        </p:nvSpPr>
        <p:spPr>
          <a:xfrm>
            <a:off x="958850" y="273052"/>
            <a:ext cx="6661151" cy="4984748"/>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text 3"/>
          <p:cNvSpPr>
            <a:spLocks noGrp="1"/>
          </p:cNvSpPr>
          <p:nvPr>
            <p:ph type="body" sz="half" idx="2" hasCustomPrompt="1"/>
          </p:nvPr>
        </p:nvSpPr>
        <p:spPr>
          <a:xfrm>
            <a:off x="7876117" y="2438401"/>
            <a:ext cx="4011084" cy="2819399"/>
          </a:xfrm>
        </p:spPr>
        <p:txBody>
          <a:bodyPr rtlCol="0">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Kliknutím můžete upravit styly předlohy textu.</a:t>
            </a:r>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5" name="Zástupný symbol pro datum 4"/>
          <p:cNvSpPr>
            <a:spLocks noGrp="1"/>
          </p:cNvSpPr>
          <p:nvPr>
            <p:ph type="dt" sz="half" idx="10"/>
          </p:nvPr>
        </p:nvSpPr>
        <p:spPr/>
        <p:txBody>
          <a:bodyPr rtlCol="0"/>
          <a:lstStyle/>
          <a:p>
            <a:pPr rtl="0"/>
            <a:fld id="{A8BFCAEC-B0B0-48DA-9819-301E215BE587}" type="datetime1">
              <a:rPr lang="cs-CZ" noProof="0" smtClean="0"/>
              <a:t>14.04.2021</a:t>
            </a:fld>
            <a:endParaRPr lang="cs-CZ" noProof="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noProof="0" smtClean="0"/>
              <a:t>‹#›</a:t>
            </a:fld>
            <a:endParaRPr lang="cs-CZ"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239435" y="228600"/>
            <a:ext cx="7615765" cy="895350"/>
          </a:xfrm>
        </p:spPr>
        <p:txBody>
          <a:bodyPr rtlCol="0" anchor="b"/>
          <a:lstStyle>
            <a:lvl1pPr algn="ctr">
              <a:lnSpc>
                <a:spcPct val="100000"/>
              </a:lnSpc>
              <a:defRPr sz="2800" b="0"/>
            </a:lvl1pPr>
          </a:lstStyle>
          <a:p>
            <a:pPr rtl="0"/>
            <a:r>
              <a:rPr lang="cs-CZ" noProof="0"/>
              <a:t>Kliknutím můžete upravit styl předlohy nadpisů.</a:t>
            </a:r>
          </a:p>
        </p:txBody>
      </p:sp>
      <p:sp>
        <p:nvSpPr>
          <p:cNvPr id="3" name="Zástupný symbol obrázku 2" descr="Prázdný zástupný symbol pro přidání obrázku Klikněte na zástupný symbol a vyberte obrázek, který chcete přidat."/>
          <p:cNvSpPr>
            <a:spLocks noGrp="1"/>
          </p:cNvSpPr>
          <p:nvPr>
            <p:ph type="pic" idx="1" hasCustomPrompt="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Po kliknutí na ikonu můžete přidat obrázek.</a:t>
            </a:r>
          </a:p>
        </p:txBody>
      </p:sp>
      <p:sp>
        <p:nvSpPr>
          <p:cNvPr id="4" name="Zástupný symbol pro text 3"/>
          <p:cNvSpPr>
            <a:spLocks noGrp="1"/>
          </p:cNvSpPr>
          <p:nvPr>
            <p:ph type="body" sz="half" idx="2" hasCustomPrompt="1"/>
          </p:nvPr>
        </p:nvSpPr>
        <p:spPr>
          <a:xfrm>
            <a:off x="2239435" y="5579250"/>
            <a:ext cx="7615765" cy="533400"/>
          </a:xfrm>
        </p:spPr>
        <p:txBody>
          <a:bodyPr rtlCol="0">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Kliknutím můžete upravit styly předlohy textu.</a:t>
            </a:r>
          </a:p>
        </p:txBody>
      </p:sp>
      <p:sp>
        <p:nvSpPr>
          <p:cNvPr id="6" name="Zástupný symbol pro zápatí 5"/>
          <p:cNvSpPr>
            <a:spLocks noGrp="1"/>
          </p:cNvSpPr>
          <p:nvPr>
            <p:ph type="ftr" sz="quarter" idx="11"/>
          </p:nvPr>
        </p:nvSpPr>
        <p:spPr/>
        <p:txBody>
          <a:bodyPr rtlCol="0"/>
          <a:lstStyle>
            <a:lvl1pPr>
              <a:defRPr>
                <a:solidFill>
                  <a:schemeClr val="tx2"/>
                </a:solidFill>
              </a:defRPr>
            </a:lvl1pPr>
          </a:lstStyle>
          <a:p>
            <a:pPr rtl="0"/>
            <a:r>
              <a:rPr lang="cs-CZ" noProof="0"/>
              <a:t>Přidejte zápatí.</a:t>
            </a:r>
          </a:p>
        </p:txBody>
      </p:sp>
      <p:sp>
        <p:nvSpPr>
          <p:cNvPr id="5" name="Zástupný symbol pro datum 4"/>
          <p:cNvSpPr>
            <a:spLocks noGrp="1"/>
          </p:cNvSpPr>
          <p:nvPr>
            <p:ph type="dt" sz="half" idx="10"/>
          </p:nvPr>
        </p:nvSpPr>
        <p:spPr/>
        <p:txBody>
          <a:bodyPr rtlCol="0"/>
          <a:lstStyle>
            <a:lvl1pPr>
              <a:defRPr>
                <a:solidFill>
                  <a:schemeClr val="tx2"/>
                </a:solidFill>
              </a:defRPr>
            </a:lvl1pPr>
          </a:lstStyle>
          <a:p>
            <a:pPr rtl="0"/>
            <a:fld id="{F6939966-F404-4E67-AA31-BBB188D7E7E2}" type="datetime1">
              <a:rPr lang="cs-CZ" noProof="0" smtClean="0"/>
              <a:t>14.04.2021</a:t>
            </a:fld>
            <a:endParaRPr lang="cs-CZ" noProof="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cs-CZ" noProof="0" smtClean="0"/>
              <a:pPr rtl="0"/>
              <a:t>‹#›</a:t>
            </a:fld>
            <a:endParaRPr lang="cs-CZ"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zápatí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pPr rtl="0"/>
            <a:r>
              <a:rPr lang="cs-CZ" noProof="0" dirty="0"/>
              <a:t>Přidejte zápatí.</a:t>
            </a:r>
          </a:p>
        </p:txBody>
      </p:sp>
      <p:sp>
        <p:nvSpPr>
          <p:cNvPr id="4" name="Zástupný symbol pro datum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pPr rtl="0"/>
            <a:fld id="{2C041E7F-89BC-4792-814A-11FCB7E0CBA3}" type="datetime1">
              <a:rPr lang="cs-CZ" noProof="0" smtClean="0"/>
              <a:t>14.04.2021</a:t>
            </a:fld>
            <a:endParaRPr lang="cs-CZ" noProof="0" dirty="0"/>
          </a:p>
        </p:txBody>
      </p:sp>
      <p:sp>
        <p:nvSpPr>
          <p:cNvPr id="6" name="Zástupný symbol pro číslo snímku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pPr rtl="0"/>
            <a:fld id="{401CF334-2D5C-4859-84A6-CA7E6E43FAEB}" type="slidenum">
              <a:rPr lang="cs-CZ" noProof="0" smtClean="0"/>
              <a:pPr rtl="0"/>
              <a:t>‹#›</a:t>
            </a:fld>
            <a:endParaRPr lang="cs-CZ" noProof="0" dirty="0"/>
          </a:p>
        </p:txBody>
      </p:sp>
      <p:grpSp>
        <p:nvGrpSpPr>
          <p:cNvPr id="7" name="Skupina 6" descr="Keře na mořském pobřeží">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á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sz="1800" noProof="0" dirty="0">
                <a:solidFill>
                  <a:schemeClr val="tx2"/>
                </a:solidFill>
              </a:endParaRPr>
            </a:p>
          </p:txBody>
        </p:sp>
        <p:sp>
          <p:nvSpPr>
            <p:cNvPr id="10" name="Volný tvar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11" name="Skupina 68"/>
            <p:cNvGrpSpPr>
              <a:grpSpLocks/>
            </p:cNvGrpSpPr>
            <p:nvPr/>
          </p:nvGrpSpPr>
          <p:grpSpPr bwMode="auto">
            <a:xfrm>
              <a:off x="68263" y="4291013"/>
              <a:ext cx="2384425" cy="2447925"/>
              <a:chOff x="43" y="2703"/>
              <a:chExt cx="1502" cy="1542"/>
            </a:xfrm>
          </p:grpSpPr>
          <p:grpSp>
            <p:nvGrpSpPr>
              <p:cNvPr id="55" name="Skupina 28"/>
              <p:cNvGrpSpPr>
                <a:grpSpLocks/>
              </p:cNvGrpSpPr>
              <p:nvPr/>
            </p:nvGrpSpPr>
            <p:grpSpPr bwMode="auto">
              <a:xfrm>
                <a:off x="106" y="2703"/>
                <a:ext cx="1387" cy="1542"/>
                <a:chOff x="106" y="2703"/>
                <a:chExt cx="1387" cy="1542"/>
              </a:xfrm>
            </p:grpSpPr>
            <p:grpSp>
              <p:nvGrpSpPr>
                <p:cNvPr id="95" name="Skupina 5"/>
                <p:cNvGrpSpPr>
                  <a:grpSpLocks/>
                </p:cNvGrpSpPr>
                <p:nvPr/>
              </p:nvGrpSpPr>
              <p:grpSpPr bwMode="auto">
                <a:xfrm>
                  <a:off x="506" y="3583"/>
                  <a:ext cx="135" cy="584"/>
                  <a:chOff x="506" y="3583"/>
                  <a:chExt cx="135" cy="584"/>
                </a:xfrm>
              </p:grpSpPr>
              <p:sp>
                <p:nvSpPr>
                  <p:cNvPr id="118" name="Volný tvar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9" name="Volný tvar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grpSp>
              <p:nvGrpSpPr>
                <p:cNvPr id="96" name="Skupina 8"/>
                <p:cNvGrpSpPr>
                  <a:grpSpLocks/>
                </p:cNvGrpSpPr>
                <p:nvPr/>
              </p:nvGrpSpPr>
              <p:grpSpPr bwMode="auto">
                <a:xfrm>
                  <a:off x="243" y="3542"/>
                  <a:ext cx="270" cy="631"/>
                  <a:chOff x="243" y="3542"/>
                  <a:chExt cx="270" cy="631"/>
                </a:xfrm>
              </p:grpSpPr>
              <p:sp>
                <p:nvSpPr>
                  <p:cNvPr id="116" name="Volný tvar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7" name="Volný tvar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97" name="Volný tvar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98" name="Volný tvar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99" name="Volný tvar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100" name="Skupina 16"/>
                <p:cNvGrpSpPr>
                  <a:grpSpLocks/>
                </p:cNvGrpSpPr>
                <p:nvPr/>
              </p:nvGrpSpPr>
              <p:grpSpPr bwMode="auto">
                <a:xfrm>
                  <a:off x="193" y="2703"/>
                  <a:ext cx="152" cy="1529"/>
                  <a:chOff x="193" y="2703"/>
                  <a:chExt cx="152" cy="1529"/>
                </a:xfrm>
              </p:grpSpPr>
              <p:sp>
                <p:nvSpPr>
                  <p:cNvPr id="112" name="Volný tvar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3" name="Volný tvar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4" name="Volný tvar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5" name="Volný tvar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101" name="Volný tvar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2" name="Volný tvar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3" name="Volný tvar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4" name="Volný tvar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5" name="Volný tvar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6" name="Volný tvar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7" name="Volný tvar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8" name="Volný tvar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09" name="Volný tvar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0" name="Volný tvar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11" name="Volný tvar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56" name="Volný tvar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57" name="Skupina 33"/>
              <p:cNvGrpSpPr>
                <a:grpSpLocks/>
              </p:cNvGrpSpPr>
              <p:nvPr/>
            </p:nvGrpSpPr>
            <p:grpSpPr bwMode="auto">
              <a:xfrm>
                <a:off x="454" y="3586"/>
                <a:ext cx="255" cy="498"/>
                <a:chOff x="454" y="3586"/>
                <a:chExt cx="255" cy="498"/>
              </a:xfrm>
            </p:grpSpPr>
            <p:sp>
              <p:nvSpPr>
                <p:cNvPr id="92" name="Volný tvar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93" name="Volný tvar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94" name="Volný tvar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58" name="Volný tvar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9" name="Volný tvar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60" name="Skupina 38"/>
              <p:cNvGrpSpPr>
                <a:grpSpLocks/>
              </p:cNvGrpSpPr>
              <p:nvPr/>
            </p:nvGrpSpPr>
            <p:grpSpPr bwMode="auto">
              <a:xfrm>
                <a:off x="139" y="3607"/>
                <a:ext cx="217" cy="566"/>
                <a:chOff x="139" y="3607"/>
                <a:chExt cx="217" cy="566"/>
              </a:xfrm>
            </p:grpSpPr>
            <p:sp>
              <p:nvSpPr>
                <p:cNvPr id="90" name="Volný tvar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91" name="Volný tvar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61" name="Volný tvar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62" name="Skupina 47"/>
              <p:cNvGrpSpPr>
                <a:grpSpLocks/>
              </p:cNvGrpSpPr>
              <p:nvPr/>
            </p:nvGrpSpPr>
            <p:grpSpPr bwMode="auto">
              <a:xfrm>
                <a:off x="117" y="2718"/>
                <a:ext cx="332" cy="1514"/>
                <a:chOff x="117" y="2718"/>
                <a:chExt cx="332" cy="1514"/>
              </a:xfrm>
            </p:grpSpPr>
            <p:sp>
              <p:nvSpPr>
                <p:cNvPr id="83" name="Volný tvar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84" name="Volný tvar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85" name="Skupina 44"/>
                <p:cNvGrpSpPr>
                  <a:grpSpLocks/>
                </p:cNvGrpSpPr>
                <p:nvPr/>
              </p:nvGrpSpPr>
              <p:grpSpPr bwMode="auto">
                <a:xfrm>
                  <a:off x="231" y="2718"/>
                  <a:ext cx="218" cy="641"/>
                  <a:chOff x="231" y="2718"/>
                  <a:chExt cx="218" cy="641"/>
                </a:xfrm>
              </p:grpSpPr>
              <p:sp>
                <p:nvSpPr>
                  <p:cNvPr id="88" name="Volný tvar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89" name="Volný tvar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86" name="Volný tvar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87" name="Volný tvar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63" name="Volný tvar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4" name="Volný tvar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5" name="Volný tvar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6" name="Volný tvar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7" name="Volný tvar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8" name="Volný tvar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69" name="Volný tvar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0" name="Volný tvar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1" name="Volný tvar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2" name="Volný tvar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3" name="Volný tvar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4" name="Volný tvar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nvGrpSpPr>
              <p:cNvPr id="75" name="Skupina 62"/>
              <p:cNvGrpSpPr>
                <a:grpSpLocks/>
              </p:cNvGrpSpPr>
              <p:nvPr/>
            </p:nvGrpSpPr>
            <p:grpSpPr bwMode="auto">
              <a:xfrm>
                <a:off x="487" y="3200"/>
                <a:ext cx="385" cy="440"/>
                <a:chOff x="487" y="3200"/>
                <a:chExt cx="385" cy="440"/>
              </a:xfrm>
            </p:grpSpPr>
            <p:sp>
              <p:nvSpPr>
                <p:cNvPr id="81" name="Volný tvar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82" name="Volný tvar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76" name="Volný tvar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7" name="Volný tvar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8" name="Volný tvar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79" name="Volný tvar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80" name="Volný tvar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grpSp>
          <p:nvGrpSpPr>
            <p:cNvPr id="12" name="Skupina 111"/>
            <p:cNvGrpSpPr>
              <a:grpSpLocks/>
            </p:cNvGrpSpPr>
            <p:nvPr/>
          </p:nvGrpSpPr>
          <p:grpSpPr bwMode="auto">
            <a:xfrm>
              <a:off x="10057193" y="5283200"/>
              <a:ext cx="2032000" cy="1581150"/>
              <a:chOff x="4495" y="3328"/>
              <a:chExt cx="1280" cy="996"/>
            </a:xfrm>
          </p:grpSpPr>
          <p:grpSp>
            <p:nvGrpSpPr>
              <p:cNvPr id="13" name="Skupina 84"/>
              <p:cNvGrpSpPr>
                <a:grpSpLocks/>
              </p:cNvGrpSpPr>
              <p:nvPr/>
            </p:nvGrpSpPr>
            <p:grpSpPr bwMode="auto">
              <a:xfrm>
                <a:off x="4636" y="3328"/>
                <a:ext cx="1056" cy="993"/>
                <a:chOff x="4636" y="3328"/>
                <a:chExt cx="1056" cy="993"/>
              </a:xfrm>
            </p:grpSpPr>
            <p:sp>
              <p:nvSpPr>
                <p:cNvPr id="40" name="Volný tvar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1" name="Volný tvar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2" name="Volný tvar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3" name="Volný tvar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4" name="Volný tvar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5" name="Volný tvar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6" name="Volný tvar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7" name="Volný tvar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8" name="Volný tvar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49" name="Volný tvar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0" name="Volný tvar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1" name="Volný tvar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2" name="Volný tvar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3" name="Volný tvar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54" name="Volný tvar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sp>
            <p:nvSpPr>
              <p:cNvPr id="14" name="Volný tvar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5" name="Volný tvar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6" name="Volný tvar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7" name="Volný tvar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8" name="Volný tvar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19" name="Volný tvar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0" name="Volný tvar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1" name="Volný tvar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2" name="Volný tvar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3" name="Volný tvar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4" name="Volný tvar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5" name="Volný tvar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6" name="Volný tvar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7" name="Volný tvar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8" name="Volný tvar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29" name="Volný tvar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0" name="Volný tvar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1" name="Volný tvar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2" name="Volný tvar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3" name="Volný tvar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4" name="Volný tvar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5" name="Volný tvar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6" name="Volný tvar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7" name="Volný tvar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8" name="Volný tvar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sp>
            <p:nvSpPr>
              <p:cNvPr id="39" name="Volný tvar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cs-CZ" noProof="0" dirty="0"/>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vetkralupy.cz/aktuality/23-otrava-srnci-zvere-repkou.html" TargetMode="External"/><Relationship Id="rId3" Type="http://schemas.openxmlformats.org/officeDocument/2006/relationships/hyperlink" Target="https://www.vimcojim.cz/magazin/clanky/o-vyzive/Repkovy-olej-ma-nejvhodnejsi-slozeni-mastnych-kyselin__s10010x19711.html" TargetMode="External"/><Relationship Id="rId7" Type="http://schemas.openxmlformats.org/officeDocument/2006/relationships/hyperlink" Target="https://www.czso.cz/csu/czso/domov" TargetMode="External"/><Relationship Id="rId2" Type="http://schemas.openxmlformats.org/officeDocument/2006/relationships/hyperlink" Target="https://www.petrol.cz/aktuality/muze-byt-b100-plnohodnotnou-nahradou-motorove-nafty-3468" TargetMode="External"/><Relationship Id="rId1" Type="http://schemas.openxmlformats.org/officeDocument/2006/relationships/slideLayout" Target="../slideLayouts/slideLayout2.xml"/><Relationship Id="rId6" Type="http://schemas.openxmlformats.org/officeDocument/2006/relationships/hyperlink" Target="https://www.aeroweb.cz/clanky/5956-piloti-vs-repka-aneb-proc-nesedat-do-zluteho" TargetMode="External"/><Relationship Id="rId11" Type="http://schemas.openxmlformats.org/officeDocument/2006/relationships/hyperlink" Target="https://www.agromanual.cz/cz/clanky/technologie/repka-ozima-slozitost-pestovani-aneb-repka-za-politiky-nemuze" TargetMode="External"/><Relationship Id="rId5" Type="http://schemas.openxmlformats.org/officeDocument/2006/relationships/hyperlink" Target="https://plus.rozhlas.cz/repka-vysava-pudu-a-znecistuje-vodu-ale-vyplati-se-obhajuje-zemedelce-sef-svazu-6506498" TargetMode="External"/><Relationship Id="rId10" Type="http://schemas.openxmlformats.org/officeDocument/2006/relationships/hyperlink" Target="http://www.soufflet-agro.cz/cs/osiva/repka" TargetMode="External"/><Relationship Id="rId4" Type="http://schemas.openxmlformats.org/officeDocument/2006/relationships/hyperlink" Target="https://orlicky.denik.cz/zpravy_region/klasicke-plodiny-skomiraji-zato-repka-roste-kam-se-podivas-20171104.html" TargetMode="External"/><Relationship Id="rId9" Type="http://schemas.openxmlformats.org/officeDocument/2006/relationships/hyperlink" Target="https://www.zscr.cz/clanek/repka-olejka-skodi-nebo-prospiva-228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Plus-,minus-,and_equality-sign.svg"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dirty="0"/>
              <a:t>ŘEPKA OLEJKA V ČR</a:t>
            </a:r>
          </a:p>
        </p:txBody>
      </p:sp>
      <p:sp>
        <p:nvSpPr>
          <p:cNvPr id="3" name="Podnadpis 2"/>
          <p:cNvSpPr>
            <a:spLocks noGrp="1"/>
          </p:cNvSpPr>
          <p:nvPr>
            <p:ph type="subTitle" idx="1"/>
          </p:nvPr>
        </p:nvSpPr>
        <p:spPr/>
        <p:txBody>
          <a:bodyPr rtlCol="0">
            <a:normAutofit/>
          </a:bodyPr>
          <a:lstStyle/>
          <a:p>
            <a:pPr algn="l"/>
            <a:r>
              <a:rPr lang="cs-CZ" sz="2400" dirty="0">
                <a:solidFill>
                  <a:schemeClr val="tx1">
                    <a:lumMod val="65000"/>
                    <a:lumOff val="35000"/>
                  </a:schemeClr>
                </a:solidFill>
              </a:rPr>
              <a:t>DRAHOŠOVÁ Romana, 499030</a:t>
            </a:r>
          </a:p>
          <a:p>
            <a:pPr algn="l"/>
            <a:r>
              <a:rPr lang="cs-CZ" sz="2400" dirty="0">
                <a:solidFill>
                  <a:schemeClr val="tx1">
                    <a:lumMod val="65000"/>
                    <a:lumOff val="35000"/>
                  </a:schemeClr>
                </a:solidFill>
              </a:rPr>
              <a:t>GKGI, 2. ročník</a:t>
            </a:r>
          </a:p>
          <a:p>
            <a:pPr algn="l"/>
            <a:endParaRPr lang="cs-CZ" sz="2400" dirty="0">
              <a:solidFill>
                <a:schemeClr val="tx1">
                  <a:lumMod val="65000"/>
                  <a:lumOff val="35000"/>
                </a:schemeClr>
              </a:solidFill>
            </a:endParaRPr>
          </a:p>
          <a:p>
            <a:pPr algn="l" rtl="0"/>
            <a:endParaRPr lang="cs-CZ" dirty="0"/>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0159D9F-E8DB-432A-A2E1-A70DB4AE9E66}"/>
              </a:ext>
            </a:extLst>
          </p:cNvPr>
          <p:cNvSpPr>
            <a:spLocks noGrp="1"/>
          </p:cNvSpPr>
          <p:nvPr>
            <p:ph idx="1"/>
          </p:nvPr>
        </p:nvSpPr>
        <p:spPr>
          <a:xfrm>
            <a:off x="609600" y="499621"/>
            <a:ext cx="10972800" cy="4766117"/>
          </a:xfrm>
        </p:spPr>
        <p:txBody>
          <a:bodyPr/>
          <a:lstStyle/>
          <a:p>
            <a:pPr marL="514350" indent="-514350">
              <a:buFont typeface="+mj-lt"/>
              <a:buAutoNum type="arabicPeriod" startAt="2"/>
            </a:pPr>
            <a:r>
              <a:rPr lang="cs-CZ" sz="2800" b="1" dirty="0"/>
              <a:t>BIONAFTA</a:t>
            </a:r>
          </a:p>
          <a:p>
            <a:r>
              <a:rPr lang="cs-CZ" dirty="0"/>
              <a:t>Již před rokem distribuováno v některých čerpacích stanicích jako bionafta </a:t>
            </a:r>
            <a:r>
              <a:rPr lang="cs-CZ" dirty="0" err="1"/>
              <a:t>I.generace</a:t>
            </a:r>
            <a:endParaRPr lang="cs-CZ" dirty="0"/>
          </a:p>
          <a:p>
            <a:r>
              <a:rPr lang="cs-CZ" dirty="0"/>
              <a:t>Jedná se o čistý metylester řepkového oleje, který je vyráběný klasickou reesterifikací</a:t>
            </a:r>
          </a:p>
          <a:p>
            <a:r>
              <a:rPr lang="cs-CZ" dirty="0"/>
              <a:t>Nevýhody – nižší výkon, vyšší spotřeba paliva</a:t>
            </a:r>
          </a:p>
          <a:p>
            <a:pPr marL="0" indent="0">
              <a:buNone/>
            </a:pPr>
            <a:endParaRPr lang="cs-CZ" dirty="0">
              <a:sym typeface="Wingdings" panose="05000000000000000000" pitchFamily="2" charset="2"/>
            </a:endParaRPr>
          </a:p>
          <a:p>
            <a:pPr marL="0" indent="0">
              <a:buNone/>
            </a:pPr>
            <a:r>
              <a:rPr lang="cs-CZ" dirty="0">
                <a:sym typeface="Wingdings" panose="05000000000000000000" pitchFamily="2" charset="2"/>
              </a:rPr>
              <a:t> bionafta </a:t>
            </a:r>
            <a:r>
              <a:rPr lang="cs-CZ" dirty="0" err="1">
                <a:sym typeface="Wingdings" panose="05000000000000000000" pitchFamily="2" charset="2"/>
              </a:rPr>
              <a:t>II.generace</a:t>
            </a:r>
            <a:endParaRPr lang="cs-CZ" dirty="0">
              <a:sym typeface="Wingdings" panose="05000000000000000000" pitchFamily="2" charset="2"/>
            </a:endParaRPr>
          </a:p>
          <a:p>
            <a:r>
              <a:rPr lang="cs-CZ" dirty="0">
                <a:sym typeface="Wingdings" panose="05000000000000000000" pitchFamily="2" charset="2"/>
              </a:rPr>
              <a:t>Vícekomponentní palivo, které podle nařízení vlády </a:t>
            </a:r>
          </a:p>
          <a:p>
            <a:pPr marL="0" indent="0">
              <a:buNone/>
            </a:pPr>
            <a:r>
              <a:rPr lang="cs-CZ" dirty="0">
                <a:sym typeface="Wingdings" panose="05000000000000000000" pitchFamily="2" charset="2"/>
              </a:rPr>
              <a:t>     obsahuje min. 30 % metylesteru řepkového oleje</a:t>
            </a:r>
          </a:p>
          <a:p>
            <a:r>
              <a:rPr lang="cs-CZ" dirty="0">
                <a:sym typeface="Wingdings" panose="05000000000000000000" pitchFamily="2" charset="2"/>
              </a:rPr>
              <a:t>Zbylá část se využívá jako motorová nafta</a:t>
            </a:r>
            <a:endParaRPr lang="cs-CZ" dirty="0"/>
          </a:p>
        </p:txBody>
      </p:sp>
      <p:pic>
        <p:nvPicPr>
          <p:cNvPr id="5122" name="Picture 2" descr="Může být B100 plnohodnotnou náhradou motorové nafty? - Petrol.cz">
            <a:extLst>
              <a:ext uri="{FF2B5EF4-FFF2-40B4-BE49-F238E27FC236}">
                <a16:creationId xmlns:a16="http://schemas.microsoft.com/office/drawing/2014/main" id="{0EBFA6CF-764C-430B-B159-5DDC24F19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0" y="2854104"/>
            <a:ext cx="3067050" cy="203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5122"/>
                                        </p:tgtEl>
                                      </p:cBhvr>
                                    </p:animEffect>
                                    <p:animScale>
                                      <p:cBhvr>
                                        <p:cTn id="31" dur="250" autoRev="1" fill="hold"/>
                                        <p:tgtEl>
                                          <p:spTgt spid="5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title="Rozložení nadpisu a obsahu s grafem"/>
          <p:cNvSpPr>
            <a:spLocks noGrp="1"/>
          </p:cNvSpPr>
          <p:nvPr>
            <p:ph type="title"/>
          </p:nvPr>
        </p:nvSpPr>
        <p:spPr>
          <a:xfrm>
            <a:off x="7666012" y="807868"/>
            <a:ext cx="4011084" cy="1341268"/>
          </a:xfrm>
        </p:spPr>
        <p:txBody>
          <a:bodyPr rtlCol="0"/>
          <a:lstStyle/>
          <a:p>
            <a:pPr rtl="0"/>
            <a:r>
              <a:rPr lang="cs-CZ" dirty="0"/>
              <a:t>Osevní plochy řepky za období 1980 - 2020</a:t>
            </a:r>
          </a:p>
        </p:txBody>
      </p:sp>
      <p:sp>
        <p:nvSpPr>
          <p:cNvPr id="10" name="Zástupný text 9">
            <a:extLst>
              <a:ext uri="{FF2B5EF4-FFF2-40B4-BE49-F238E27FC236}">
                <a16:creationId xmlns:a16="http://schemas.microsoft.com/office/drawing/2014/main" id="{C7DBC81B-FD67-4513-A15E-9B84AB55334B}"/>
              </a:ext>
            </a:extLst>
          </p:cNvPr>
          <p:cNvSpPr>
            <a:spLocks noGrp="1"/>
          </p:cNvSpPr>
          <p:nvPr>
            <p:ph type="body" sz="half" idx="2"/>
          </p:nvPr>
        </p:nvSpPr>
        <p:spPr>
          <a:xfrm>
            <a:off x="7831729" y="2633710"/>
            <a:ext cx="4011084" cy="2819399"/>
          </a:xfrm>
        </p:spPr>
        <p:txBody>
          <a:bodyPr/>
          <a:lstStyle/>
          <a:p>
            <a:pPr marL="285750" indent="-285750" algn="l">
              <a:buFont typeface="Arial" panose="020B0604020202020204" pitchFamily="34" charset="0"/>
              <a:buChar char="•"/>
            </a:pPr>
            <a:r>
              <a:rPr lang="cs-CZ" dirty="0"/>
              <a:t>Do roku 1991 – okolo 100 000 ha</a:t>
            </a:r>
          </a:p>
          <a:p>
            <a:pPr marL="285750" indent="-285750" algn="l">
              <a:buFont typeface="Arial" panose="020B0604020202020204" pitchFamily="34" charset="0"/>
              <a:buChar char="•"/>
            </a:pPr>
            <a:r>
              <a:rPr lang="cs-CZ" dirty="0"/>
              <a:t>Výrazný pokles v roce 2003 a následný nárůst</a:t>
            </a:r>
          </a:p>
          <a:p>
            <a:pPr marL="285750" indent="-285750" algn="l">
              <a:buFont typeface="Arial" panose="020B0604020202020204" pitchFamily="34" charset="0"/>
              <a:buChar char="•"/>
            </a:pPr>
            <a:r>
              <a:rPr lang="cs-CZ" dirty="0"/>
              <a:t>Max – v roce 2013 (418 808 ha)</a:t>
            </a:r>
          </a:p>
          <a:p>
            <a:endParaRPr lang="cs-CZ" dirty="0"/>
          </a:p>
          <a:p>
            <a:endParaRPr lang="cs-CZ" dirty="0"/>
          </a:p>
        </p:txBody>
      </p:sp>
      <p:graphicFrame>
        <p:nvGraphicFramePr>
          <p:cNvPr id="5" name="Graf 4">
            <a:extLst>
              <a:ext uri="{FF2B5EF4-FFF2-40B4-BE49-F238E27FC236}">
                <a16:creationId xmlns:a16="http://schemas.microsoft.com/office/drawing/2014/main" id="{24D01B10-AC5B-4893-9290-A44268BBB701}"/>
              </a:ext>
            </a:extLst>
          </p:cNvPr>
          <p:cNvGraphicFramePr>
            <a:graphicFrameLocks/>
          </p:cNvGraphicFramePr>
          <p:nvPr>
            <p:extLst>
              <p:ext uri="{D42A27DB-BD31-4B8C-83A1-F6EECF244321}">
                <p14:modId xmlns:p14="http://schemas.microsoft.com/office/powerpoint/2010/main" val="2330557980"/>
              </p:ext>
            </p:extLst>
          </p:nvPr>
        </p:nvGraphicFramePr>
        <p:xfrm>
          <a:off x="-29500" y="776750"/>
          <a:ext cx="7695512" cy="4559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29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EB436115-61D4-42B1-9DB6-5ABE17677F4D}"/>
              </a:ext>
            </a:extLst>
          </p:cNvPr>
          <p:cNvSpPr>
            <a:spLocks noGrp="1"/>
          </p:cNvSpPr>
          <p:nvPr>
            <p:ph type="title"/>
          </p:nvPr>
        </p:nvSpPr>
        <p:spPr>
          <a:xfrm>
            <a:off x="847725" y="-600075"/>
            <a:ext cx="10972800" cy="1600200"/>
          </a:xfrm>
        </p:spPr>
        <p:txBody>
          <a:bodyPr/>
          <a:lstStyle/>
          <a:p>
            <a:r>
              <a:rPr lang="cs-CZ" sz="2800" dirty="0"/>
              <a:t>Vývoj ploch zemědělských plodin za období 1980 - 2018 </a:t>
            </a:r>
            <a:endParaRPr lang="en-US" sz="2800" dirty="0"/>
          </a:p>
        </p:txBody>
      </p:sp>
      <p:pic>
        <p:nvPicPr>
          <p:cNvPr id="1026" name="Picture 2">
            <a:extLst>
              <a:ext uri="{FF2B5EF4-FFF2-40B4-BE49-F238E27FC236}">
                <a16:creationId xmlns:a16="http://schemas.microsoft.com/office/drawing/2014/main" id="{6655F605-E818-4177-9680-68F1E36B25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581" r="-583"/>
          <a:stretch/>
        </p:blipFill>
        <p:spPr bwMode="auto">
          <a:xfrm>
            <a:off x="1786319" y="1000125"/>
            <a:ext cx="8619361" cy="5095013"/>
          </a:xfrm>
          <a:prstGeom prst="rect">
            <a:avLst/>
          </a:prstGeom>
          <a:solidFill>
            <a:srgbClr val="FFFFFF"/>
          </a:solidFill>
        </p:spPr>
      </p:pic>
      <p:sp>
        <p:nvSpPr>
          <p:cNvPr id="8" name="TextovéPole 7">
            <a:extLst>
              <a:ext uri="{FF2B5EF4-FFF2-40B4-BE49-F238E27FC236}">
                <a16:creationId xmlns:a16="http://schemas.microsoft.com/office/drawing/2014/main" id="{F0B72E11-CB2F-4F07-84FA-AB5FA4283AC7}"/>
              </a:ext>
            </a:extLst>
          </p:cNvPr>
          <p:cNvSpPr txBox="1"/>
          <p:nvPr/>
        </p:nvSpPr>
        <p:spPr>
          <a:xfrm>
            <a:off x="1786319" y="6095138"/>
            <a:ext cx="6703298" cy="307777"/>
          </a:xfrm>
          <a:prstGeom prst="rect">
            <a:avLst/>
          </a:prstGeom>
          <a:solidFill>
            <a:schemeClr val="bg1"/>
          </a:solidFill>
          <a:ln>
            <a:noFill/>
          </a:ln>
        </p:spPr>
        <p:txBody>
          <a:bodyPr wrap="square" rtlCol="0" anchor="ctr" anchorCtr="1">
            <a:spAutoFit/>
          </a:bodyPr>
          <a:lstStyle/>
          <a:p>
            <a:r>
              <a:rPr lang="pl-PL" sz="1400" dirty="0"/>
              <a:t>Vývoj ploch zemědělských plodin od roku 1980 do roku 2018, zdroj: ČSÚ.</a:t>
            </a:r>
            <a:endParaRPr lang="cs-CZ" sz="1400" dirty="0"/>
          </a:p>
        </p:txBody>
      </p:sp>
    </p:spTree>
    <p:extLst>
      <p:ext uri="{BB962C8B-B14F-4D97-AF65-F5344CB8AC3E}">
        <p14:creationId xmlns:p14="http://schemas.microsoft.com/office/powerpoint/2010/main" val="127050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AB57C46-7648-49C0-BBA4-199C8E3ED418}"/>
              </a:ext>
            </a:extLst>
          </p:cNvPr>
          <p:cNvSpPr>
            <a:spLocks noGrp="1"/>
          </p:cNvSpPr>
          <p:nvPr>
            <p:ph type="title"/>
          </p:nvPr>
        </p:nvSpPr>
        <p:spPr>
          <a:xfrm>
            <a:off x="609600" y="-200025"/>
            <a:ext cx="10972800" cy="981075"/>
          </a:xfrm>
        </p:spPr>
        <p:txBody>
          <a:bodyPr anchor="b">
            <a:normAutofit/>
          </a:bodyPr>
          <a:lstStyle/>
          <a:p>
            <a:r>
              <a:rPr lang="cs-CZ" sz="4000" dirty="0"/>
              <a:t>Osevní plochy řepky 2002</a:t>
            </a:r>
          </a:p>
        </p:txBody>
      </p:sp>
      <p:pic>
        <p:nvPicPr>
          <p:cNvPr id="9" name="Obrázek 8">
            <a:extLst>
              <a:ext uri="{FF2B5EF4-FFF2-40B4-BE49-F238E27FC236}">
                <a16:creationId xmlns:a16="http://schemas.microsoft.com/office/drawing/2014/main" id="{48A7FCA3-3D9F-4B68-ACC2-075508935574}"/>
              </a:ext>
            </a:extLst>
          </p:cNvPr>
          <p:cNvPicPr>
            <a:picLocks noChangeAspect="1"/>
          </p:cNvPicPr>
          <p:nvPr/>
        </p:nvPicPr>
        <p:blipFill rotWithShape="1">
          <a:blip r:embed="rId2"/>
          <a:srcRect l="6562" t="18269" r="53047" b="7195"/>
          <a:stretch/>
        </p:blipFill>
        <p:spPr>
          <a:xfrm>
            <a:off x="1877180" y="781050"/>
            <a:ext cx="8437640" cy="5722156"/>
          </a:xfrm>
          <a:prstGeom prst="rect">
            <a:avLst/>
          </a:prstGeom>
          <a:noFill/>
        </p:spPr>
      </p:pic>
      <p:sp>
        <p:nvSpPr>
          <p:cNvPr id="10" name="TextovéPole 9">
            <a:extLst>
              <a:ext uri="{FF2B5EF4-FFF2-40B4-BE49-F238E27FC236}">
                <a16:creationId xmlns:a16="http://schemas.microsoft.com/office/drawing/2014/main" id="{FD25BB57-8B5B-4FE3-890F-E8AA4679EC17}"/>
              </a:ext>
            </a:extLst>
          </p:cNvPr>
          <p:cNvSpPr txBox="1"/>
          <p:nvPr/>
        </p:nvSpPr>
        <p:spPr>
          <a:xfrm>
            <a:off x="1877180" y="6503206"/>
            <a:ext cx="6703298" cy="307777"/>
          </a:xfrm>
          <a:prstGeom prst="rect">
            <a:avLst/>
          </a:prstGeom>
          <a:solidFill>
            <a:schemeClr val="bg1"/>
          </a:solidFill>
          <a:ln>
            <a:noFill/>
          </a:ln>
        </p:spPr>
        <p:txBody>
          <a:bodyPr wrap="square" rtlCol="0" anchor="ctr" anchorCtr="1">
            <a:spAutoFit/>
          </a:bodyPr>
          <a:lstStyle/>
          <a:p>
            <a:r>
              <a:rPr lang="cs-CZ" sz="1400" dirty="0"/>
              <a:t>DRAHOŠOVÁ, R (2021, </a:t>
            </a:r>
            <a:r>
              <a:rPr lang="cs-CZ" sz="1400" dirty="0" err="1"/>
              <a:t>ArcGis</a:t>
            </a:r>
            <a:r>
              <a:rPr lang="cs-CZ" sz="1400" dirty="0"/>
              <a:t> zdroj: ©</a:t>
            </a:r>
            <a:r>
              <a:rPr lang="cs-CZ" sz="1400" dirty="0" err="1"/>
              <a:t>ArcČR</a:t>
            </a:r>
            <a:r>
              <a:rPr lang="cs-CZ" sz="1400" dirty="0"/>
              <a:t>, ARCDATA PRAHA, 2016, ČSÚ). </a:t>
            </a:r>
          </a:p>
        </p:txBody>
      </p:sp>
    </p:spTree>
    <p:extLst>
      <p:ext uri="{BB962C8B-B14F-4D97-AF65-F5344CB8AC3E}">
        <p14:creationId xmlns:p14="http://schemas.microsoft.com/office/powerpoint/2010/main" val="68006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AB57C46-7648-49C0-BBA4-199C8E3ED418}"/>
              </a:ext>
            </a:extLst>
          </p:cNvPr>
          <p:cNvSpPr>
            <a:spLocks noGrp="1"/>
          </p:cNvSpPr>
          <p:nvPr>
            <p:ph type="title"/>
          </p:nvPr>
        </p:nvSpPr>
        <p:spPr>
          <a:xfrm>
            <a:off x="609600" y="-171450"/>
            <a:ext cx="10972800" cy="971550"/>
          </a:xfrm>
        </p:spPr>
        <p:txBody>
          <a:bodyPr anchor="b">
            <a:normAutofit/>
          </a:bodyPr>
          <a:lstStyle/>
          <a:p>
            <a:r>
              <a:rPr lang="cs-CZ" sz="4000" dirty="0"/>
              <a:t>Osevní plochy řepky 2012</a:t>
            </a:r>
          </a:p>
        </p:txBody>
      </p:sp>
      <p:pic>
        <p:nvPicPr>
          <p:cNvPr id="3" name="Obrázek 2">
            <a:extLst>
              <a:ext uri="{FF2B5EF4-FFF2-40B4-BE49-F238E27FC236}">
                <a16:creationId xmlns:a16="http://schemas.microsoft.com/office/drawing/2014/main" id="{5B592E19-2732-4351-9AB7-E4BDC0D1D041}"/>
              </a:ext>
            </a:extLst>
          </p:cNvPr>
          <p:cNvPicPr>
            <a:picLocks noChangeAspect="1"/>
          </p:cNvPicPr>
          <p:nvPr/>
        </p:nvPicPr>
        <p:blipFill rotWithShape="1">
          <a:blip r:embed="rId2"/>
          <a:srcRect l="9296" t="22954" r="55313" b="12945"/>
          <a:stretch/>
        </p:blipFill>
        <p:spPr>
          <a:xfrm>
            <a:off x="1886732" y="800100"/>
            <a:ext cx="8418536" cy="5603589"/>
          </a:xfrm>
          <a:prstGeom prst="rect">
            <a:avLst/>
          </a:prstGeom>
          <a:noFill/>
        </p:spPr>
      </p:pic>
      <p:sp>
        <p:nvSpPr>
          <p:cNvPr id="6" name="TextovéPole 5">
            <a:extLst>
              <a:ext uri="{FF2B5EF4-FFF2-40B4-BE49-F238E27FC236}">
                <a16:creationId xmlns:a16="http://schemas.microsoft.com/office/drawing/2014/main" id="{5C8C0217-65CC-44E8-8545-B6447D6B7695}"/>
              </a:ext>
            </a:extLst>
          </p:cNvPr>
          <p:cNvSpPr txBox="1"/>
          <p:nvPr/>
        </p:nvSpPr>
        <p:spPr>
          <a:xfrm>
            <a:off x="1886732" y="6403689"/>
            <a:ext cx="6703298" cy="307777"/>
          </a:xfrm>
          <a:prstGeom prst="rect">
            <a:avLst/>
          </a:prstGeom>
          <a:solidFill>
            <a:schemeClr val="bg1"/>
          </a:solidFill>
          <a:ln>
            <a:noFill/>
          </a:ln>
        </p:spPr>
        <p:txBody>
          <a:bodyPr wrap="square" rtlCol="0" anchor="ctr" anchorCtr="1">
            <a:spAutoFit/>
          </a:bodyPr>
          <a:lstStyle/>
          <a:p>
            <a:r>
              <a:rPr lang="cs-CZ" sz="1400" dirty="0"/>
              <a:t>DRAHOŠOVÁ, R (2021, </a:t>
            </a:r>
            <a:r>
              <a:rPr lang="cs-CZ" sz="1400" dirty="0" err="1"/>
              <a:t>ArcGis</a:t>
            </a:r>
            <a:r>
              <a:rPr lang="cs-CZ" sz="1400" dirty="0"/>
              <a:t> zdroj: ©</a:t>
            </a:r>
            <a:r>
              <a:rPr lang="cs-CZ" sz="1400" dirty="0" err="1"/>
              <a:t>ArcČR</a:t>
            </a:r>
            <a:r>
              <a:rPr lang="cs-CZ" sz="1400" dirty="0"/>
              <a:t>, ARCDATA PRAHA, 2016, ČSÚ). </a:t>
            </a:r>
          </a:p>
        </p:txBody>
      </p:sp>
    </p:spTree>
    <p:extLst>
      <p:ext uri="{BB962C8B-B14F-4D97-AF65-F5344CB8AC3E}">
        <p14:creationId xmlns:p14="http://schemas.microsoft.com/office/powerpoint/2010/main" val="274722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AB57C46-7648-49C0-BBA4-199C8E3ED418}"/>
              </a:ext>
            </a:extLst>
          </p:cNvPr>
          <p:cNvSpPr>
            <a:spLocks noGrp="1"/>
          </p:cNvSpPr>
          <p:nvPr>
            <p:ph type="title"/>
          </p:nvPr>
        </p:nvSpPr>
        <p:spPr>
          <a:xfrm>
            <a:off x="609600" y="-180975"/>
            <a:ext cx="10972800" cy="981075"/>
          </a:xfrm>
        </p:spPr>
        <p:txBody>
          <a:bodyPr anchor="b">
            <a:normAutofit/>
          </a:bodyPr>
          <a:lstStyle/>
          <a:p>
            <a:r>
              <a:rPr lang="cs-CZ" sz="4000" dirty="0"/>
              <a:t>Osevní plochy řepky 2020</a:t>
            </a:r>
          </a:p>
        </p:txBody>
      </p:sp>
      <p:pic>
        <p:nvPicPr>
          <p:cNvPr id="3" name="Obrázek 2">
            <a:extLst>
              <a:ext uri="{FF2B5EF4-FFF2-40B4-BE49-F238E27FC236}">
                <a16:creationId xmlns:a16="http://schemas.microsoft.com/office/drawing/2014/main" id="{7C2ED6C2-1A09-4314-A3FD-33CD9115F664}"/>
              </a:ext>
            </a:extLst>
          </p:cNvPr>
          <p:cNvPicPr>
            <a:picLocks noChangeAspect="1"/>
          </p:cNvPicPr>
          <p:nvPr/>
        </p:nvPicPr>
        <p:blipFill rotWithShape="1">
          <a:blip r:embed="rId2"/>
          <a:srcRect l="9297" t="22954" r="55937" b="13157"/>
          <a:stretch/>
        </p:blipFill>
        <p:spPr>
          <a:xfrm>
            <a:off x="1885632" y="800100"/>
            <a:ext cx="8420736" cy="5676900"/>
          </a:xfrm>
          <a:prstGeom prst="rect">
            <a:avLst/>
          </a:prstGeom>
        </p:spPr>
      </p:pic>
      <p:sp>
        <p:nvSpPr>
          <p:cNvPr id="6" name="TextovéPole 5">
            <a:extLst>
              <a:ext uri="{FF2B5EF4-FFF2-40B4-BE49-F238E27FC236}">
                <a16:creationId xmlns:a16="http://schemas.microsoft.com/office/drawing/2014/main" id="{3D7EEBDD-369C-4EFB-9151-222F91D9BB67}"/>
              </a:ext>
            </a:extLst>
          </p:cNvPr>
          <p:cNvSpPr txBox="1"/>
          <p:nvPr/>
        </p:nvSpPr>
        <p:spPr>
          <a:xfrm>
            <a:off x="1885632" y="6477000"/>
            <a:ext cx="6703298" cy="307777"/>
          </a:xfrm>
          <a:prstGeom prst="rect">
            <a:avLst/>
          </a:prstGeom>
          <a:solidFill>
            <a:schemeClr val="bg1"/>
          </a:solidFill>
          <a:ln>
            <a:noFill/>
          </a:ln>
        </p:spPr>
        <p:txBody>
          <a:bodyPr wrap="square" rtlCol="0" anchor="ctr" anchorCtr="1">
            <a:spAutoFit/>
          </a:bodyPr>
          <a:lstStyle/>
          <a:p>
            <a:r>
              <a:rPr lang="cs-CZ" sz="1400" dirty="0"/>
              <a:t>DRAHOŠOVÁ, R (2021, </a:t>
            </a:r>
            <a:r>
              <a:rPr lang="cs-CZ" sz="1400" dirty="0" err="1"/>
              <a:t>ArcGis</a:t>
            </a:r>
            <a:r>
              <a:rPr lang="cs-CZ" sz="1400" dirty="0"/>
              <a:t> zdroj: ©</a:t>
            </a:r>
            <a:r>
              <a:rPr lang="cs-CZ" sz="1400" dirty="0" err="1"/>
              <a:t>ArcČR</a:t>
            </a:r>
            <a:r>
              <a:rPr lang="cs-CZ" sz="1400" dirty="0"/>
              <a:t>, ARCDATA PRAHA, 2016, ČSÚ). </a:t>
            </a:r>
          </a:p>
        </p:txBody>
      </p:sp>
    </p:spTree>
    <p:extLst>
      <p:ext uri="{BB962C8B-B14F-4D97-AF65-F5344CB8AC3E}">
        <p14:creationId xmlns:p14="http://schemas.microsoft.com/office/powerpoint/2010/main" val="20859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A8C555-A44C-4A6A-B47D-3BAD5A736489}"/>
              </a:ext>
            </a:extLst>
          </p:cNvPr>
          <p:cNvSpPr>
            <a:spLocks noGrp="1"/>
          </p:cNvSpPr>
          <p:nvPr>
            <p:ph type="title"/>
          </p:nvPr>
        </p:nvSpPr>
        <p:spPr/>
        <p:txBody>
          <a:bodyPr/>
          <a:lstStyle/>
          <a:p>
            <a:r>
              <a:rPr lang="cs-CZ" dirty="0"/>
              <a:t>Řepka x volně žijící zvířata</a:t>
            </a:r>
          </a:p>
        </p:txBody>
      </p:sp>
      <p:sp>
        <p:nvSpPr>
          <p:cNvPr id="3" name="Zástupný obsah 2">
            <a:extLst>
              <a:ext uri="{FF2B5EF4-FFF2-40B4-BE49-F238E27FC236}">
                <a16:creationId xmlns:a16="http://schemas.microsoft.com/office/drawing/2014/main" id="{9292B91E-E3CE-427D-8AAA-CF1B9B252340}"/>
              </a:ext>
            </a:extLst>
          </p:cNvPr>
          <p:cNvSpPr>
            <a:spLocks noGrp="1"/>
          </p:cNvSpPr>
          <p:nvPr>
            <p:ph idx="1"/>
          </p:nvPr>
        </p:nvSpPr>
        <p:spPr/>
        <p:txBody>
          <a:bodyPr>
            <a:normAutofit/>
          </a:bodyPr>
          <a:lstStyle/>
          <a:p>
            <a:pPr algn="l"/>
            <a:endParaRPr lang="cs-CZ" dirty="0">
              <a:solidFill>
                <a:srgbClr val="000000"/>
              </a:solidFill>
              <a:latin typeface="Roboto"/>
            </a:endParaRPr>
          </a:p>
          <a:p>
            <a:pPr algn="l"/>
            <a:r>
              <a:rPr lang="cs-CZ" dirty="0">
                <a:solidFill>
                  <a:srgbClr val="000000"/>
                </a:solidFill>
                <a:latin typeface="Roboto"/>
              </a:rPr>
              <a:t>„S</a:t>
            </a:r>
            <a:r>
              <a:rPr lang="cs-CZ" b="0" i="0" dirty="0">
                <a:solidFill>
                  <a:srgbClr val="000000"/>
                </a:solidFill>
                <a:effectLst/>
                <a:latin typeface="Roboto"/>
              </a:rPr>
              <a:t>mrtící past pro srnčí zvěř“</a:t>
            </a:r>
          </a:p>
          <a:p>
            <a:pPr algn="l"/>
            <a:endParaRPr lang="cs-CZ" b="0" i="0" dirty="0">
              <a:solidFill>
                <a:srgbClr val="000000"/>
              </a:solidFill>
              <a:effectLst/>
              <a:latin typeface="Roboto"/>
            </a:endParaRPr>
          </a:p>
          <a:p>
            <a:pPr algn="l"/>
            <a:r>
              <a:rPr lang="cs-CZ" b="0" i="0" dirty="0">
                <a:solidFill>
                  <a:srgbClr val="000000"/>
                </a:solidFill>
                <a:effectLst/>
                <a:latin typeface="Roboto"/>
              </a:rPr>
              <a:t>Řepka produkuje nebo má ve svých listech </a:t>
            </a:r>
            <a:r>
              <a:rPr lang="cs-CZ" b="0" i="0" dirty="0" err="1">
                <a:solidFill>
                  <a:srgbClr val="000000"/>
                </a:solidFill>
                <a:effectLst/>
                <a:latin typeface="Roboto"/>
              </a:rPr>
              <a:t>glykosiruláty</a:t>
            </a:r>
            <a:r>
              <a:rPr lang="cs-CZ" b="0" i="0" dirty="0">
                <a:solidFill>
                  <a:srgbClr val="000000"/>
                </a:solidFill>
                <a:effectLst/>
                <a:latin typeface="Roboto"/>
              </a:rPr>
              <a:t>.</a:t>
            </a:r>
          </a:p>
          <a:p>
            <a:pPr lvl="1"/>
            <a:r>
              <a:rPr lang="cs-CZ" b="0" i="0" dirty="0">
                <a:solidFill>
                  <a:srgbClr val="000000"/>
                </a:solidFill>
                <a:effectLst/>
                <a:latin typeface="Roboto"/>
              </a:rPr>
              <a:t>způsobuje úporné průjmy, nadmutí, překyselení </a:t>
            </a:r>
            <a:r>
              <a:rPr lang="cs-CZ" b="0" i="0" dirty="0" err="1">
                <a:solidFill>
                  <a:srgbClr val="000000"/>
                </a:solidFill>
                <a:effectLst/>
                <a:latin typeface="Roboto"/>
              </a:rPr>
              <a:t>bachorového</a:t>
            </a:r>
            <a:r>
              <a:rPr lang="cs-CZ" b="0" i="0" dirty="0">
                <a:solidFill>
                  <a:srgbClr val="000000"/>
                </a:solidFill>
                <a:effectLst/>
                <a:latin typeface="Roboto"/>
              </a:rPr>
              <a:t> obsahu, ztrátu plachosti, rozpad červených krvinek, oslepnutí a následný úhyn</a:t>
            </a:r>
          </a:p>
          <a:p>
            <a:r>
              <a:rPr lang="cs-CZ" dirty="0">
                <a:solidFill>
                  <a:srgbClr val="000000"/>
                </a:solidFill>
                <a:latin typeface="Roboto"/>
              </a:rPr>
              <a:t>Ale je i řepka, která neobsahuje </a:t>
            </a:r>
            <a:r>
              <a:rPr lang="cs-CZ" dirty="0" err="1">
                <a:solidFill>
                  <a:srgbClr val="000000"/>
                </a:solidFill>
                <a:latin typeface="Roboto"/>
              </a:rPr>
              <a:t>glykosiruláty</a:t>
            </a:r>
            <a:r>
              <a:rPr lang="cs-CZ" dirty="0">
                <a:solidFill>
                  <a:srgbClr val="000000"/>
                </a:solidFill>
                <a:latin typeface="Roboto"/>
              </a:rPr>
              <a:t>, takže záleží na svědomitosti zemědělců</a:t>
            </a:r>
            <a:endParaRPr lang="cs-CZ" b="0" i="0" dirty="0">
              <a:solidFill>
                <a:srgbClr val="000000"/>
              </a:solidFill>
              <a:effectLst/>
              <a:latin typeface="Roboto"/>
            </a:endParaRPr>
          </a:p>
          <a:p>
            <a:endParaRPr lang="cs-CZ" b="0" i="0" dirty="0">
              <a:solidFill>
                <a:srgbClr val="000000"/>
              </a:solidFill>
              <a:effectLst/>
              <a:latin typeface="Roboto"/>
            </a:endParaRPr>
          </a:p>
        </p:txBody>
      </p:sp>
    </p:spTree>
    <p:extLst>
      <p:ext uri="{BB962C8B-B14F-4D97-AF65-F5344CB8AC3E}">
        <p14:creationId xmlns:p14="http://schemas.microsoft.com/office/powerpoint/2010/main" val="32412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E579A3-E21F-40C3-8905-559283F2EAB8}"/>
              </a:ext>
            </a:extLst>
          </p:cNvPr>
          <p:cNvSpPr>
            <a:spLocks noGrp="1"/>
          </p:cNvSpPr>
          <p:nvPr>
            <p:ph type="title"/>
          </p:nvPr>
        </p:nvSpPr>
        <p:spPr>
          <a:xfrm>
            <a:off x="609600" y="-546755"/>
            <a:ext cx="10972800" cy="1600200"/>
          </a:xfrm>
        </p:spPr>
        <p:txBody>
          <a:bodyPr/>
          <a:lstStyle/>
          <a:p>
            <a:r>
              <a:rPr lang="cs-CZ" dirty="0"/>
              <a:t>Zdroje</a:t>
            </a:r>
          </a:p>
        </p:txBody>
      </p:sp>
      <p:sp>
        <p:nvSpPr>
          <p:cNvPr id="3" name="Zástupný obsah 2">
            <a:extLst>
              <a:ext uri="{FF2B5EF4-FFF2-40B4-BE49-F238E27FC236}">
                <a16:creationId xmlns:a16="http://schemas.microsoft.com/office/drawing/2014/main" id="{5E88198B-3308-46ED-8C0F-AFE2B2C4143A}"/>
              </a:ext>
            </a:extLst>
          </p:cNvPr>
          <p:cNvSpPr>
            <a:spLocks noGrp="1"/>
          </p:cNvSpPr>
          <p:nvPr>
            <p:ph idx="1"/>
          </p:nvPr>
        </p:nvSpPr>
        <p:spPr>
          <a:xfrm>
            <a:off x="609600" y="1318360"/>
            <a:ext cx="10972800" cy="4893904"/>
          </a:xfrm>
        </p:spPr>
        <p:txBody>
          <a:bodyPr>
            <a:normAutofit fontScale="62500" lnSpcReduction="20000"/>
          </a:bodyPr>
          <a:lstStyle/>
          <a:p>
            <a:r>
              <a:rPr lang="cs-CZ" b="0" i="0" dirty="0">
                <a:solidFill>
                  <a:srgbClr val="000000"/>
                </a:solidFill>
                <a:effectLst/>
                <a:latin typeface="Roboto Slab"/>
              </a:rPr>
              <a:t>Může být B100 plnohodnotnou náhradou motorové nafty? - Petrol.cz. </a:t>
            </a:r>
            <a:r>
              <a:rPr lang="cs-CZ" b="0" i="1" dirty="0">
                <a:solidFill>
                  <a:srgbClr val="000000"/>
                </a:solidFill>
                <a:effectLst/>
                <a:latin typeface="Roboto Slab"/>
              </a:rPr>
              <a:t>Úvodní stránka - Petrol.cz</a:t>
            </a:r>
            <a:r>
              <a:rPr lang="cs-CZ" b="0" i="0" dirty="0">
                <a:solidFill>
                  <a:srgbClr val="000000"/>
                </a:solidFill>
                <a:effectLst/>
                <a:latin typeface="Roboto Slab"/>
              </a:rPr>
              <a:t> [online]. Copyright © 2000 [cit. 11.03.2021]. Dostupné z: </a:t>
            </a:r>
            <a:r>
              <a:rPr lang="cs-CZ" b="0" i="0" u="none" strike="noStrike" dirty="0">
                <a:solidFill>
                  <a:srgbClr val="000000"/>
                </a:solidFill>
                <a:effectLst/>
                <a:latin typeface="Roboto Slab"/>
                <a:hlinkClick r:id="rId2"/>
              </a:rPr>
              <a:t>https://www.petrol.cz/aktuality/muze-byt-b100-plnohodnotnou-nahradou-motorove-nafty-3468</a:t>
            </a:r>
            <a:endParaRPr lang="cs-CZ" b="0" i="0" u="none" strike="noStrike" dirty="0">
              <a:solidFill>
                <a:srgbClr val="000000"/>
              </a:solidFill>
              <a:effectLst/>
              <a:latin typeface="Roboto Slab"/>
            </a:endParaRPr>
          </a:p>
          <a:p>
            <a:r>
              <a:rPr lang="cs-CZ" b="0" i="0" dirty="0">
                <a:solidFill>
                  <a:srgbClr val="000000"/>
                </a:solidFill>
                <a:effectLst/>
                <a:latin typeface="Roboto Slab"/>
              </a:rPr>
              <a:t>Řepkový olej má nejvhodnější složení mastných kyselin | Vím, co jím. </a:t>
            </a:r>
            <a:r>
              <a:rPr lang="cs-CZ" b="0" i="1" dirty="0">
                <a:solidFill>
                  <a:srgbClr val="000000"/>
                </a:solidFill>
                <a:effectLst/>
                <a:latin typeface="Roboto Slab"/>
              </a:rPr>
              <a:t>Vím, co jím - zdravý životní styl</a:t>
            </a:r>
            <a:r>
              <a:rPr lang="cs-CZ" b="0" i="0" dirty="0">
                <a:solidFill>
                  <a:srgbClr val="000000"/>
                </a:solidFill>
                <a:effectLst/>
                <a:latin typeface="Roboto Slab"/>
              </a:rPr>
              <a:t> [online]. Copyright © 2021 [cit. 11.03.2021]. Dostupné z: </a:t>
            </a:r>
            <a:r>
              <a:rPr lang="cs-CZ" b="0" i="0" u="none" strike="noStrike" dirty="0">
                <a:solidFill>
                  <a:srgbClr val="000000"/>
                </a:solidFill>
                <a:effectLst/>
                <a:latin typeface="Roboto Slab"/>
                <a:hlinkClick r:id="rId3"/>
              </a:rPr>
              <a:t>https://www.vimcojim.cz/magazin/clanky/o-vyzive/Repkovy-olej-ma-nejvhodnejsi-slozeni-mastnych-kyselin__s10010x19711.html</a:t>
            </a:r>
            <a:endParaRPr lang="cs-CZ" b="0" i="0" u="none" strike="noStrike" dirty="0">
              <a:solidFill>
                <a:srgbClr val="000000"/>
              </a:solidFill>
              <a:effectLst/>
              <a:latin typeface="Roboto Slab"/>
            </a:endParaRPr>
          </a:p>
          <a:p>
            <a:r>
              <a:rPr lang="cs-CZ" b="0" i="0" dirty="0">
                <a:solidFill>
                  <a:srgbClr val="000000"/>
                </a:solidFill>
                <a:effectLst/>
                <a:latin typeface="Roboto Slab"/>
              </a:rPr>
              <a:t>Klasické plodiny skomírají. Zato řepka roste, kam se podíváš - Orlický deník. </a:t>
            </a:r>
            <a:r>
              <a:rPr lang="cs-CZ" b="0" i="1" dirty="0">
                <a:solidFill>
                  <a:srgbClr val="000000"/>
                </a:solidFill>
                <a:effectLst/>
                <a:latin typeface="Roboto Slab"/>
              </a:rPr>
              <a:t>Orlický deník - informace, které jsou vám nejblíž</a:t>
            </a:r>
            <a:r>
              <a:rPr lang="cs-CZ" b="0" i="0" dirty="0">
                <a:solidFill>
                  <a:srgbClr val="000000"/>
                </a:solidFill>
                <a:effectLst/>
                <a:latin typeface="Roboto Slab"/>
              </a:rPr>
              <a:t> [online]. Copyright © [cit. 11.03.2021]. Dostupné z: </a:t>
            </a:r>
            <a:r>
              <a:rPr lang="cs-CZ" b="0" i="0" u="none" strike="noStrike" dirty="0">
                <a:solidFill>
                  <a:srgbClr val="000000"/>
                </a:solidFill>
                <a:effectLst/>
                <a:latin typeface="Roboto Slab"/>
                <a:hlinkClick r:id="rId4"/>
              </a:rPr>
              <a:t>https://orlicky.denik.cz/zpravy_region/klasicke-plodiny-skomiraji-zato-repka-roste-kam-se-podivas-20171104.html</a:t>
            </a:r>
            <a:endParaRPr lang="cs-CZ" dirty="0"/>
          </a:p>
          <a:p>
            <a:r>
              <a:rPr lang="cs-CZ" b="0" i="0" dirty="0">
                <a:solidFill>
                  <a:srgbClr val="000000"/>
                </a:solidFill>
                <a:effectLst/>
                <a:latin typeface="Roboto Slab"/>
              </a:rPr>
              <a:t>Řepka vysává půdu a znečišťuje vodu. „Ale vyplatí se,“ obhajuje zemědělce šéf svazu pěstitelů | Plus. </a:t>
            </a:r>
            <a:r>
              <a:rPr lang="cs-CZ" b="0" i="1" dirty="0">
                <a:solidFill>
                  <a:srgbClr val="000000"/>
                </a:solidFill>
                <a:effectLst/>
                <a:latin typeface="Roboto Slab"/>
              </a:rPr>
              <a:t>Český rozhlas Plus</a:t>
            </a:r>
            <a:r>
              <a:rPr lang="cs-CZ" b="0" i="0" dirty="0">
                <a:solidFill>
                  <a:srgbClr val="000000"/>
                </a:solidFill>
                <a:effectLst/>
                <a:latin typeface="Roboto Slab"/>
              </a:rPr>
              <a:t> [online]. Copyright © 1997 [cit. 11.03.2021]. Dostupné z: </a:t>
            </a:r>
            <a:r>
              <a:rPr lang="cs-CZ" b="0" i="0" u="none" strike="noStrike" dirty="0">
                <a:solidFill>
                  <a:srgbClr val="000000"/>
                </a:solidFill>
                <a:effectLst/>
                <a:latin typeface="Roboto Slab"/>
                <a:hlinkClick r:id="rId5"/>
              </a:rPr>
              <a:t>https://plus.rozhlas.cz/repka-vysava-pudu-a-znecistuje-vodu-ale-vyplati-se-obhajuje-zemedelce-sef-svazu-6506498</a:t>
            </a:r>
            <a:endParaRPr lang="cs-CZ" b="0" i="0" u="none" strike="noStrike" dirty="0">
              <a:solidFill>
                <a:srgbClr val="000000"/>
              </a:solidFill>
              <a:effectLst/>
              <a:latin typeface="Roboto Slab"/>
            </a:endParaRPr>
          </a:p>
          <a:p>
            <a:r>
              <a:rPr lang="cs-CZ" b="0" i="0" dirty="0">
                <a:solidFill>
                  <a:srgbClr val="000000"/>
                </a:solidFill>
                <a:effectLst/>
                <a:latin typeface="Roboto Slab"/>
              </a:rPr>
              <a:t>Piloti vs. řepka aneb proč nesedat do žlutého - Aeroweb.cz. </a:t>
            </a:r>
            <a:r>
              <a:rPr lang="cs-CZ" b="0" i="1" dirty="0">
                <a:solidFill>
                  <a:srgbClr val="000000"/>
                </a:solidFill>
                <a:effectLst/>
                <a:latin typeface="Roboto Slab"/>
              </a:rPr>
              <a:t>Aeroweb.cz</a:t>
            </a:r>
            <a:r>
              <a:rPr lang="cs-CZ" b="0" i="0" dirty="0">
                <a:solidFill>
                  <a:srgbClr val="000000"/>
                </a:solidFill>
                <a:effectLst/>
                <a:latin typeface="Roboto Slab"/>
              </a:rPr>
              <a:t> [online]. Copyright © 2005 [cit. 11.03.2021]. Dostupné z: </a:t>
            </a:r>
            <a:r>
              <a:rPr lang="cs-CZ" b="0" i="0" u="none" strike="noStrike" dirty="0">
                <a:solidFill>
                  <a:srgbClr val="000000"/>
                </a:solidFill>
                <a:effectLst/>
                <a:latin typeface="Roboto Slab"/>
                <a:hlinkClick r:id="rId6"/>
              </a:rPr>
              <a:t>https://www.aeroweb.cz/clanky/5956-piloti-vs-repka-aneb-proc-nesedat-do-zluteho</a:t>
            </a:r>
            <a:endParaRPr lang="cs-CZ" b="0" i="0" u="none" strike="noStrike" dirty="0">
              <a:solidFill>
                <a:srgbClr val="000000"/>
              </a:solidFill>
              <a:effectLst/>
              <a:latin typeface="Roboto Slab"/>
            </a:endParaRPr>
          </a:p>
          <a:p>
            <a:r>
              <a:rPr lang="cs-CZ" b="0" i="0" dirty="0">
                <a:solidFill>
                  <a:srgbClr val="000000"/>
                </a:solidFill>
                <a:effectLst/>
                <a:latin typeface="Roboto Slab"/>
              </a:rPr>
              <a:t>Český statistický úřad | ČSÚ. </a:t>
            </a:r>
            <a:r>
              <a:rPr lang="cs-CZ" b="0" i="1" dirty="0">
                <a:solidFill>
                  <a:srgbClr val="000000"/>
                </a:solidFill>
                <a:effectLst/>
                <a:latin typeface="Roboto Slab"/>
              </a:rPr>
              <a:t>Český statistický úřad | ČSÚ</a:t>
            </a:r>
            <a:r>
              <a:rPr lang="cs-CZ" b="0" i="0" dirty="0">
                <a:solidFill>
                  <a:srgbClr val="000000"/>
                </a:solidFill>
                <a:effectLst/>
                <a:latin typeface="Roboto Slab"/>
              </a:rPr>
              <a:t> [online]. Dostupné z: </a:t>
            </a:r>
            <a:r>
              <a:rPr lang="cs-CZ" b="0" i="0" u="none" strike="noStrike" dirty="0">
                <a:solidFill>
                  <a:srgbClr val="000000"/>
                </a:solidFill>
                <a:effectLst/>
                <a:latin typeface="Roboto Slab"/>
                <a:hlinkClick r:id="rId7"/>
              </a:rPr>
              <a:t>https://www.czso.cz/csu/czso/domov</a:t>
            </a:r>
            <a:r>
              <a:rPr lang="cs-CZ" b="0" i="0" u="none" strike="noStrike" dirty="0">
                <a:solidFill>
                  <a:srgbClr val="000000"/>
                </a:solidFill>
                <a:effectLst/>
                <a:latin typeface="Roboto Slab"/>
              </a:rPr>
              <a:t> </a:t>
            </a:r>
            <a:r>
              <a:rPr lang="cs-CZ" b="0" i="0" dirty="0">
                <a:solidFill>
                  <a:srgbClr val="000000"/>
                </a:solidFill>
                <a:effectLst/>
                <a:latin typeface="Roboto Slab"/>
              </a:rPr>
              <a:t>[cit. 15.03.2021]. </a:t>
            </a:r>
          </a:p>
          <a:p>
            <a:r>
              <a:rPr lang="cs-CZ" b="0" i="0" dirty="0">
                <a:solidFill>
                  <a:srgbClr val="000000"/>
                </a:solidFill>
                <a:effectLst/>
                <a:latin typeface="Roboto Slab"/>
              </a:rPr>
              <a:t>Otrava srnčí zvěře řepkou. </a:t>
            </a:r>
            <a:r>
              <a:rPr lang="cs-CZ" b="0" i="1" dirty="0">
                <a:solidFill>
                  <a:srgbClr val="000000"/>
                </a:solidFill>
                <a:effectLst/>
                <a:latin typeface="Roboto Slab"/>
              </a:rPr>
              <a:t>Veterinární ordinace Kralupy</a:t>
            </a:r>
            <a:r>
              <a:rPr lang="cs-CZ" b="0" i="0" dirty="0">
                <a:solidFill>
                  <a:srgbClr val="000000"/>
                </a:solidFill>
                <a:effectLst/>
                <a:latin typeface="Roboto Slab"/>
              </a:rPr>
              <a:t> [online]. Dostupné z: </a:t>
            </a:r>
            <a:r>
              <a:rPr lang="cs-CZ" b="0" i="0" u="sng" dirty="0">
                <a:solidFill>
                  <a:srgbClr val="000000"/>
                </a:solidFill>
                <a:effectLst/>
                <a:latin typeface="Roboto Slab"/>
                <a:hlinkClick r:id="rId8"/>
              </a:rPr>
              <a:t>https://www.vetkralupy.cz/aktuality/23-otrava-srnci-zvere-repkou.html</a:t>
            </a:r>
            <a:r>
              <a:rPr lang="cs-CZ" u="sng" dirty="0">
                <a:solidFill>
                  <a:srgbClr val="000000"/>
                </a:solidFill>
                <a:latin typeface="Roboto Slab"/>
              </a:rPr>
              <a:t> </a:t>
            </a:r>
            <a:r>
              <a:rPr lang="cs-CZ" b="0" i="0" dirty="0">
                <a:solidFill>
                  <a:srgbClr val="000000"/>
                </a:solidFill>
                <a:effectLst/>
                <a:latin typeface="Roboto Slab"/>
              </a:rPr>
              <a:t>[cit. 15.03.2021]. </a:t>
            </a:r>
          </a:p>
          <a:p>
            <a:r>
              <a:rPr lang="cs-CZ" b="0" i="0" dirty="0">
                <a:solidFill>
                  <a:srgbClr val="000000"/>
                </a:solidFill>
                <a:effectLst/>
                <a:latin typeface="Roboto Slab"/>
              </a:rPr>
              <a:t>Řepka olejka: škodí, nebo prospívá? | ZS ČR. </a:t>
            </a:r>
            <a:r>
              <a:rPr lang="cs-CZ" b="0" i="1" dirty="0">
                <a:solidFill>
                  <a:srgbClr val="000000"/>
                </a:solidFill>
                <a:effectLst/>
                <a:latin typeface="Roboto Slab"/>
              </a:rPr>
              <a:t>Zemědělský svaz ČR</a:t>
            </a:r>
            <a:r>
              <a:rPr lang="cs-CZ" b="0" i="0" dirty="0">
                <a:solidFill>
                  <a:srgbClr val="000000"/>
                </a:solidFill>
                <a:effectLst/>
                <a:latin typeface="Roboto Slab"/>
              </a:rPr>
              <a:t> [online]. Copyright © 2018 [cit. 15.03.2021]. Dostupné z: </a:t>
            </a:r>
            <a:r>
              <a:rPr lang="cs-CZ" b="0" i="0" u="none" strike="noStrike" dirty="0">
                <a:solidFill>
                  <a:srgbClr val="000000"/>
                </a:solidFill>
                <a:effectLst/>
                <a:latin typeface="Roboto Slab"/>
                <a:hlinkClick r:id="rId9"/>
              </a:rPr>
              <a:t>https://www.zscr.cz/clanek/repka-olejka-skodi-nebo-prospiva-2283</a:t>
            </a:r>
            <a:r>
              <a:rPr lang="cs-CZ" b="0" i="0" u="none" strike="noStrike" dirty="0">
                <a:solidFill>
                  <a:srgbClr val="000000"/>
                </a:solidFill>
                <a:effectLst/>
                <a:latin typeface="Roboto Slab"/>
              </a:rPr>
              <a:t> </a:t>
            </a:r>
            <a:r>
              <a:rPr lang="cs-CZ" b="0" i="0" dirty="0">
                <a:solidFill>
                  <a:srgbClr val="000000"/>
                </a:solidFill>
                <a:effectLst/>
                <a:latin typeface="Roboto Slab"/>
              </a:rPr>
              <a:t>[cit. 15.03.2021]. </a:t>
            </a:r>
          </a:p>
          <a:p>
            <a:r>
              <a:rPr lang="cs-CZ" b="0" i="0" dirty="0">
                <a:solidFill>
                  <a:srgbClr val="000000"/>
                </a:solidFill>
                <a:effectLst/>
                <a:latin typeface="Roboto Slab"/>
              </a:rPr>
              <a:t>Řepka – </a:t>
            </a:r>
            <a:r>
              <a:rPr lang="cs-CZ" b="0" i="0" dirty="0" err="1">
                <a:solidFill>
                  <a:srgbClr val="000000"/>
                </a:solidFill>
                <a:effectLst/>
                <a:latin typeface="Roboto Slab"/>
              </a:rPr>
              <a:t>Soufflet</a:t>
            </a:r>
            <a:r>
              <a:rPr lang="cs-CZ" b="0" i="0" dirty="0">
                <a:solidFill>
                  <a:srgbClr val="000000"/>
                </a:solidFill>
                <a:effectLst/>
                <a:latin typeface="Roboto Slab"/>
              </a:rPr>
              <a:t> Agro. [online]. Dostupné z: </a:t>
            </a:r>
            <a:r>
              <a:rPr lang="cs-CZ" b="0" i="0" u="none" strike="noStrike" dirty="0">
                <a:solidFill>
                  <a:srgbClr val="000000"/>
                </a:solidFill>
                <a:effectLst/>
                <a:latin typeface="Roboto Slab"/>
                <a:hlinkClick r:id="rId10"/>
              </a:rPr>
              <a:t>http://www.soufflet-agro.cz/cs/osiva/repka</a:t>
            </a:r>
            <a:r>
              <a:rPr lang="cs-CZ" b="0" i="0" u="none" strike="noStrike" dirty="0">
                <a:solidFill>
                  <a:srgbClr val="000000"/>
                </a:solidFill>
                <a:effectLst/>
                <a:latin typeface="Roboto Slab"/>
              </a:rPr>
              <a:t> </a:t>
            </a:r>
            <a:r>
              <a:rPr lang="cs-CZ" b="0" i="0" dirty="0">
                <a:solidFill>
                  <a:srgbClr val="000000"/>
                </a:solidFill>
                <a:effectLst/>
                <a:latin typeface="Roboto Slab"/>
              </a:rPr>
              <a:t>[cit. 15.03.2021]. </a:t>
            </a:r>
          </a:p>
          <a:p>
            <a:r>
              <a:rPr lang="cs-CZ" b="0" i="0" dirty="0">
                <a:solidFill>
                  <a:srgbClr val="000000"/>
                </a:solidFill>
                <a:effectLst/>
                <a:latin typeface="Roboto Slab"/>
              </a:rPr>
              <a:t>Řepka ozimá - složitost pěstování aneb „Řepka za politiky nemůže“ - Články - Agromanuál.cz. </a:t>
            </a:r>
            <a:r>
              <a:rPr lang="cs-CZ" b="0" i="1" dirty="0">
                <a:solidFill>
                  <a:srgbClr val="000000"/>
                </a:solidFill>
                <a:effectLst/>
                <a:latin typeface="Roboto Slab"/>
              </a:rPr>
              <a:t>Profesionální informace pro agronomy - Agromanual.cz</a:t>
            </a:r>
            <a:r>
              <a:rPr lang="cs-CZ" b="0" i="0" dirty="0">
                <a:solidFill>
                  <a:srgbClr val="000000"/>
                </a:solidFill>
                <a:effectLst/>
                <a:latin typeface="Roboto Slab"/>
              </a:rPr>
              <a:t> [online]. Copyright © 2020 [cit. 15.03.2021]. Dostupné z: </a:t>
            </a:r>
            <a:r>
              <a:rPr lang="cs-CZ" b="0" i="0" u="none" strike="noStrike" dirty="0">
                <a:solidFill>
                  <a:srgbClr val="000000"/>
                </a:solidFill>
                <a:effectLst/>
                <a:latin typeface="Roboto Slab"/>
                <a:hlinkClick r:id="rId11"/>
              </a:rPr>
              <a:t>https://www.agromanual.cz/cz/clanky/technologie/repka-ozima-slozitost-pestovani-aneb-repka-za-politiky-nemuze</a:t>
            </a:r>
            <a:endParaRPr lang="cs-CZ" b="0" i="0" dirty="0">
              <a:solidFill>
                <a:srgbClr val="000000"/>
              </a:solidFill>
              <a:effectLst/>
              <a:latin typeface="Roboto Slab"/>
            </a:endParaRPr>
          </a:p>
          <a:p>
            <a:endParaRPr lang="cs-CZ" b="0" i="0" dirty="0">
              <a:solidFill>
                <a:srgbClr val="000000"/>
              </a:solidFill>
              <a:effectLst/>
              <a:latin typeface="Roboto Slab"/>
            </a:endParaRPr>
          </a:p>
        </p:txBody>
      </p:sp>
    </p:spTree>
    <p:extLst>
      <p:ext uri="{BB962C8B-B14F-4D97-AF65-F5344CB8AC3E}">
        <p14:creationId xmlns:p14="http://schemas.microsoft.com/office/powerpoint/2010/main" val="222689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B2DE2-D789-41EE-8D41-415F91BC0CE6}"/>
              </a:ext>
            </a:extLst>
          </p:cNvPr>
          <p:cNvSpPr>
            <a:spLocks noGrp="1"/>
          </p:cNvSpPr>
          <p:nvPr>
            <p:ph type="title"/>
          </p:nvPr>
        </p:nvSpPr>
        <p:spPr>
          <a:xfrm>
            <a:off x="609600" y="0"/>
            <a:ext cx="10972800" cy="1600200"/>
          </a:xfrm>
        </p:spPr>
        <p:txBody>
          <a:bodyPr anchor="b">
            <a:normAutofit/>
          </a:bodyPr>
          <a:lstStyle/>
          <a:p>
            <a:r>
              <a:rPr lang="cs-CZ" dirty="0"/>
              <a:t>DĚKUJI ZA POZORNOST</a:t>
            </a:r>
          </a:p>
        </p:txBody>
      </p:sp>
      <p:pic>
        <p:nvPicPr>
          <p:cNvPr id="6146" name="Picture 2" descr="Řepka vysává půdu a znečišťuje vodu. „Ale vyplatí se,“ obhajuje zemědělce  šéf svazu pěstitelů | Plus">
            <a:extLst>
              <a:ext uri="{FF2B5EF4-FFF2-40B4-BE49-F238E27FC236}">
                <a16:creationId xmlns:a16="http://schemas.microsoft.com/office/drawing/2014/main" id="{03D22087-DAC4-4630-96E6-15ECA6BE8E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642"/>
          <a:stretch/>
        </p:blipFill>
        <p:spPr bwMode="auto">
          <a:xfrm>
            <a:off x="609600" y="1846262"/>
            <a:ext cx="10972800" cy="3419476"/>
          </a:xfrm>
          <a:prstGeom prst="rect">
            <a:avLst/>
          </a:prstGeom>
          <a:solidFill>
            <a:srgbClr val="FFFFFF"/>
          </a:solidFill>
        </p:spPr>
      </p:pic>
    </p:spTree>
    <p:extLst>
      <p:ext uri="{BB962C8B-B14F-4D97-AF65-F5344CB8AC3E}">
        <p14:creationId xmlns:p14="http://schemas.microsoft.com/office/powerpoint/2010/main" val="146524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nchor="b">
            <a:normAutofit/>
          </a:bodyPr>
          <a:lstStyle/>
          <a:p>
            <a:pPr rtl="0"/>
            <a:r>
              <a:rPr lang="cs-CZ" dirty="0"/>
              <a:t>OBSAH</a:t>
            </a:r>
          </a:p>
        </p:txBody>
      </p:sp>
      <p:sp>
        <p:nvSpPr>
          <p:cNvPr id="14" name="Zástupný symbol pro obsah 13"/>
          <p:cNvSpPr>
            <a:spLocks noGrp="1"/>
          </p:cNvSpPr>
          <p:nvPr>
            <p:ph idx="1"/>
          </p:nvPr>
        </p:nvSpPr>
        <p:spPr>
          <a:xfrm>
            <a:off x="2438400" y="1770849"/>
            <a:ext cx="10972800" cy="4384856"/>
          </a:xfrm>
        </p:spPr>
        <p:txBody>
          <a:bodyPr rtlCol="0">
            <a:normAutofit/>
          </a:bodyPr>
          <a:lstStyle/>
          <a:p>
            <a:pPr marL="457200" lvl="0" indent="-457200" rtl="0">
              <a:lnSpc>
                <a:spcPct val="90000"/>
              </a:lnSpc>
              <a:buFont typeface="+mj-lt"/>
              <a:buAutoNum type="arabicPeriod"/>
            </a:pPr>
            <a:r>
              <a:rPr lang="cs-CZ" sz="2000" dirty="0"/>
              <a:t>Biologická charakteristika</a:t>
            </a:r>
          </a:p>
          <a:p>
            <a:pPr marL="457200" lvl="0" indent="-457200" rtl="0">
              <a:lnSpc>
                <a:spcPct val="90000"/>
              </a:lnSpc>
              <a:buFont typeface="+mj-lt"/>
              <a:buAutoNum type="arabicPeriod"/>
            </a:pPr>
            <a:r>
              <a:rPr lang="cs-CZ" sz="2000" dirty="0"/>
              <a:t>Nároky na prostředí řepky olejky</a:t>
            </a:r>
          </a:p>
          <a:p>
            <a:pPr marL="457200" lvl="0" indent="-457200" rtl="0">
              <a:lnSpc>
                <a:spcPct val="90000"/>
              </a:lnSpc>
              <a:buFont typeface="+mj-lt"/>
              <a:buAutoNum type="arabicPeriod"/>
            </a:pPr>
            <a:r>
              <a:rPr lang="cs-CZ" sz="2000" dirty="0"/>
              <a:t>Pěstování řepky v ČR </a:t>
            </a:r>
          </a:p>
          <a:p>
            <a:pPr marL="457200" indent="-457200">
              <a:lnSpc>
                <a:spcPct val="90000"/>
              </a:lnSpc>
              <a:buFont typeface="+mj-lt"/>
              <a:buAutoNum type="arabicPeriod"/>
            </a:pPr>
            <a:r>
              <a:rPr lang="cs-CZ" sz="2000" dirty="0"/>
              <a:t>Důvody PRO / PROTI pěstování řepky</a:t>
            </a:r>
          </a:p>
          <a:p>
            <a:pPr marL="457200" indent="-457200">
              <a:lnSpc>
                <a:spcPct val="90000"/>
              </a:lnSpc>
              <a:buFont typeface="+mj-lt"/>
              <a:buAutoNum type="arabicPeriod"/>
            </a:pPr>
            <a:r>
              <a:rPr lang="cs-CZ" sz="2000" dirty="0"/>
              <a:t>Význam</a:t>
            </a:r>
          </a:p>
          <a:p>
            <a:pPr marL="457200" indent="-457200">
              <a:lnSpc>
                <a:spcPct val="90000"/>
              </a:lnSpc>
              <a:buFont typeface="+mj-lt"/>
              <a:buAutoNum type="arabicPeriod"/>
            </a:pPr>
            <a:r>
              <a:rPr lang="cs-CZ" sz="2000" dirty="0"/>
              <a:t>2 nejvýznamnější produkty</a:t>
            </a:r>
          </a:p>
          <a:p>
            <a:pPr marL="457200" indent="-457200">
              <a:lnSpc>
                <a:spcPct val="90000"/>
              </a:lnSpc>
              <a:buFont typeface="+mj-lt"/>
              <a:buAutoNum type="arabicPeriod"/>
            </a:pPr>
            <a:r>
              <a:rPr lang="cs-CZ" sz="2000" dirty="0"/>
              <a:t>Osevní plochy řepky za období 1980 – 2020</a:t>
            </a:r>
          </a:p>
          <a:p>
            <a:pPr marL="457200" indent="-457200">
              <a:lnSpc>
                <a:spcPct val="90000"/>
              </a:lnSpc>
              <a:buFont typeface="+mj-lt"/>
              <a:buAutoNum type="arabicPeriod"/>
            </a:pPr>
            <a:r>
              <a:rPr lang="cs-CZ" sz="2000" dirty="0"/>
              <a:t>Vývoj ploch zemědělských plodin za období 1980 - 2018 </a:t>
            </a:r>
          </a:p>
          <a:p>
            <a:pPr marL="457200" indent="-457200">
              <a:lnSpc>
                <a:spcPct val="90000"/>
              </a:lnSpc>
              <a:buFont typeface="+mj-lt"/>
              <a:buAutoNum type="arabicPeriod"/>
            </a:pPr>
            <a:r>
              <a:rPr lang="cs-CZ" sz="2000" dirty="0"/>
              <a:t>Porovnání osevních ploch mezi roky 2002, 2012, 2020</a:t>
            </a:r>
          </a:p>
          <a:p>
            <a:pPr marL="457200" indent="-457200">
              <a:lnSpc>
                <a:spcPct val="90000"/>
              </a:lnSpc>
              <a:buFont typeface="+mj-lt"/>
              <a:buAutoNum type="arabicPeriod"/>
            </a:pPr>
            <a:r>
              <a:rPr lang="cs-CZ" sz="2000" dirty="0"/>
              <a:t>Řepka x volně žijící zvířata</a:t>
            </a:r>
          </a:p>
          <a:p>
            <a:pPr marL="457200" indent="-457200">
              <a:lnSpc>
                <a:spcPct val="90000"/>
              </a:lnSpc>
              <a:buFont typeface="+mj-lt"/>
              <a:buAutoNum type="arabicPeriod"/>
            </a:pPr>
            <a:r>
              <a:rPr lang="cs-CZ" sz="2000" dirty="0"/>
              <a:t>Zdroje </a:t>
            </a:r>
          </a:p>
        </p:txBody>
      </p:sp>
    </p:spTree>
    <p:extLst>
      <p:ext uri="{BB962C8B-B14F-4D97-AF65-F5344CB8AC3E}">
        <p14:creationId xmlns:p14="http://schemas.microsoft.com/office/powerpoint/2010/main" val="12604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 calcmode="lin" valueType="num">
                                      <p:cBhvr additive="base">
                                        <p:cTn id="32"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 calcmode="lin" valueType="num">
                                      <p:cBhvr additive="base">
                                        <p:cTn id="42"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 calcmode="lin" valueType="num">
                                      <p:cBhvr additive="base">
                                        <p:cTn id="4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 calcmode="lin" valueType="num">
                                      <p:cBhvr additive="base">
                                        <p:cTn id="5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 calcmode="lin" valueType="num">
                                      <p:cBhvr additive="base">
                                        <p:cTn id="57"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606AF2-6063-488C-854C-F6C2B9A12E9E}"/>
              </a:ext>
            </a:extLst>
          </p:cNvPr>
          <p:cNvSpPr>
            <a:spLocks noGrp="1"/>
          </p:cNvSpPr>
          <p:nvPr>
            <p:ph type="title"/>
          </p:nvPr>
        </p:nvSpPr>
        <p:spPr>
          <a:xfrm>
            <a:off x="609600" y="0"/>
            <a:ext cx="10972800" cy="1600200"/>
          </a:xfrm>
        </p:spPr>
        <p:txBody>
          <a:bodyPr anchor="b">
            <a:normAutofit/>
          </a:bodyPr>
          <a:lstStyle/>
          <a:p>
            <a:r>
              <a:rPr lang="cs-CZ" dirty="0"/>
              <a:t>Biologická charakteristika</a:t>
            </a:r>
          </a:p>
        </p:txBody>
      </p:sp>
      <p:pic>
        <p:nvPicPr>
          <p:cNvPr id="2052" name="Picture 4" descr="Piloti vs. řepka aneb proč nesedat do žlutého - Aeroweb.cz">
            <a:extLst>
              <a:ext uri="{FF2B5EF4-FFF2-40B4-BE49-F238E27FC236}">
                <a16:creationId xmlns:a16="http://schemas.microsoft.com/office/drawing/2014/main" id="{95FF81DE-4C43-4F6B-BB4B-F0F217045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5" r="-1" b="-1"/>
          <a:stretch/>
        </p:blipFill>
        <p:spPr bwMode="auto">
          <a:xfrm>
            <a:off x="612805" y="1828800"/>
            <a:ext cx="5388864" cy="3429255"/>
          </a:xfrm>
          <a:prstGeom prst="rect">
            <a:avLst/>
          </a:prstGeom>
          <a:solidFill>
            <a:srgbClr val="FFFFFF"/>
          </a:solidFill>
        </p:spPr>
      </p:pic>
      <p:sp>
        <p:nvSpPr>
          <p:cNvPr id="3" name="Zástupný obsah 2">
            <a:extLst>
              <a:ext uri="{FF2B5EF4-FFF2-40B4-BE49-F238E27FC236}">
                <a16:creationId xmlns:a16="http://schemas.microsoft.com/office/drawing/2014/main" id="{A9F21AC1-B750-4847-AB5E-ED92E88B8775}"/>
              </a:ext>
            </a:extLst>
          </p:cNvPr>
          <p:cNvSpPr>
            <a:spLocks noGrp="1"/>
          </p:cNvSpPr>
          <p:nvPr>
            <p:ph sz="half" idx="2"/>
          </p:nvPr>
        </p:nvSpPr>
        <p:spPr>
          <a:xfrm>
            <a:off x="6197600" y="1828785"/>
            <a:ext cx="5384800" cy="3429015"/>
          </a:xfrm>
        </p:spPr>
        <p:txBody>
          <a:bodyPr>
            <a:normAutofit/>
          </a:bodyPr>
          <a:lstStyle/>
          <a:p>
            <a:pPr>
              <a:lnSpc>
                <a:spcPct val="90000"/>
              </a:lnSpc>
            </a:pPr>
            <a:r>
              <a:rPr lang="cs-CZ" sz="2200" dirty="0"/>
              <a:t>Je to jednoletá rostlina, cizosprašná a medonosná</a:t>
            </a:r>
          </a:p>
          <a:p>
            <a:pPr>
              <a:lnSpc>
                <a:spcPct val="90000"/>
              </a:lnSpc>
            </a:pPr>
            <a:r>
              <a:rPr lang="cs-CZ" sz="2200" dirty="0"/>
              <a:t>Patří do čeledi brukvovitých</a:t>
            </a:r>
          </a:p>
          <a:p>
            <a:pPr>
              <a:lnSpc>
                <a:spcPct val="90000"/>
              </a:lnSpc>
            </a:pPr>
            <a:r>
              <a:rPr lang="cs-CZ" sz="2200" dirty="0"/>
              <a:t>Má ozimou i jarní formu</a:t>
            </a:r>
          </a:p>
          <a:p>
            <a:pPr>
              <a:lnSpc>
                <a:spcPct val="90000"/>
              </a:lnSpc>
            </a:pPr>
            <a:r>
              <a:rPr lang="cs-CZ" sz="2200" dirty="0"/>
              <a:t>Na podzim vytváří listovou růžici</a:t>
            </a:r>
          </a:p>
          <a:p>
            <a:pPr>
              <a:lnSpc>
                <a:spcPct val="90000"/>
              </a:lnSpc>
            </a:pPr>
            <a:r>
              <a:rPr lang="cs-CZ" sz="2200" dirty="0"/>
              <a:t>Květy má žluté a uspořádané do řídkého hroznu</a:t>
            </a:r>
          </a:p>
          <a:p>
            <a:pPr>
              <a:lnSpc>
                <a:spcPct val="90000"/>
              </a:lnSpc>
            </a:pPr>
            <a:r>
              <a:rPr lang="cs-CZ" sz="2200" dirty="0"/>
              <a:t>Plodem je šešule</a:t>
            </a:r>
          </a:p>
          <a:p>
            <a:pPr>
              <a:lnSpc>
                <a:spcPct val="90000"/>
              </a:lnSpc>
            </a:pPr>
            <a:r>
              <a:rPr lang="cs-CZ" sz="2200" dirty="0"/>
              <a:t>Obsah oleje v semeni je 45 – 49 %</a:t>
            </a:r>
          </a:p>
          <a:p>
            <a:pPr>
              <a:lnSpc>
                <a:spcPct val="90000"/>
              </a:lnSpc>
            </a:pPr>
            <a:endParaRPr lang="cs-CZ" sz="2200" dirty="0"/>
          </a:p>
          <a:p>
            <a:pPr>
              <a:lnSpc>
                <a:spcPct val="90000"/>
              </a:lnSpc>
            </a:pPr>
            <a:endParaRPr lang="cs-CZ" sz="2200" dirty="0"/>
          </a:p>
        </p:txBody>
      </p:sp>
    </p:spTree>
    <p:extLst>
      <p:ext uri="{BB962C8B-B14F-4D97-AF65-F5344CB8AC3E}">
        <p14:creationId xmlns:p14="http://schemas.microsoft.com/office/powerpoint/2010/main" val="29304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24489-C47C-4141-B35E-B52482BFC305}"/>
              </a:ext>
            </a:extLst>
          </p:cNvPr>
          <p:cNvSpPr>
            <a:spLocks noGrp="1"/>
          </p:cNvSpPr>
          <p:nvPr>
            <p:ph type="title"/>
          </p:nvPr>
        </p:nvSpPr>
        <p:spPr/>
        <p:txBody>
          <a:bodyPr/>
          <a:lstStyle/>
          <a:p>
            <a:r>
              <a:rPr lang="cs-CZ" dirty="0"/>
              <a:t>Nároky na prostředí řepky olejky</a:t>
            </a:r>
          </a:p>
        </p:txBody>
      </p:sp>
      <p:sp>
        <p:nvSpPr>
          <p:cNvPr id="3" name="Zástupný obsah 2">
            <a:extLst>
              <a:ext uri="{FF2B5EF4-FFF2-40B4-BE49-F238E27FC236}">
                <a16:creationId xmlns:a16="http://schemas.microsoft.com/office/drawing/2014/main" id="{37F3A2C6-56AE-43A6-B675-035F75B9A9A4}"/>
              </a:ext>
            </a:extLst>
          </p:cNvPr>
          <p:cNvSpPr>
            <a:spLocks noGrp="1"/>
          </p:cNvSpPr>
          <p:nvPr>
            <p:ph idx="1"/>
          </p:nvPr>
        </p:nvSpPr>
        <p:spPr/>
        <p:txBody>
          <a:bodyPr/>
          <a:lstStyle/>
          <a:p>
            <a:r>
              <a:rPr lang="cs-CZ" dirty="0"/>
              <a:t>Řepce vyhovují bramborářské výrobní oblasti s ročnímu srážkami 500 – 700 mm a teplotou 6,5 - 8,5 °C</a:t>
            </a:r>
          </a:p>
          <a:p>
            <a:r>
              <a:rPr lang="cs-CZ" dirty="0"/>
              <a:t>Během zimy jsou výhodnější mírnější teploty (vydrží až – 20 °C)</a:t>
            </a:r>
          </a:p>
          <a:p>
            <a:r>
              <a:rPr lang="cs-CZ" dirty="0"/>
              <a:t>Nejlépe ji vyhovují hluboké hlinité půdy s dostatkem humusu, Ca, Mg a pH 6 – 6,5.</a:t>
            </a:r>
          </a:p>
          <a:p>
            <a:r>
              <a:rPr lang="cs-CZ" dirty="0"/>
              <a:t>Nevhodné jsou půdy těžké, hrudovité a obtížně zpracovatelské</a:t>
            </a:r>
          </a:p>
          <a:p>
            <a:r>
              <a:rPr lang="cs-CZ" dirty="0"/>
              <a:t>Za nejlepší předplodiny jsou rané brambory, luskoviny, obilniny</a:t>
            </a:r>
          </a:p>
          <a:p>
            <a:r>
              <a:rPr lang="cs-CZ" dirty="0"/>
              <a:t>Po řepce volíme ozimé obilniny</a:t>
            </a:r>
          </a:p>
        </p:txBody>
      </p:sp>
    </p:spTree>
    <p:extLst>
      <p:ext uri="{BB962C8B-B14F-4D97-AF65-F5344CB8AC3E}">
        <p14:creationId xmlns:p14="http://schemas.microsoft.com/office/powerpoint/2010/main" val="2090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1121B-5AAB-46A3-B18F-F838189134A0}"/>
              </a:ext>
            </a:extLst>
          </p:cNvPr>
          <p:cNvSpPr>
            <a:spLocks noGrp="1"/>
          </p:cNvSpPr>
          <p:nvPr>
            <p:ph type="title"/>
          </p:nvPr>
        </p:nvSpPr>
        <p:spPr/>
        <p:txBody>
          <a:bodyPr/>
          <a:lstStyle/>
          <a:p>
            <a:r>
              <a:rPr lang="cs-CZ" dirty="0"/>
              <a:t>Pěstování řepky v ČR </a:t>
            </a:r>
          </a:p>
        </p:txBody>
      </p:sp>
      <p:sp>
        <p:nvSpPr>
          <p:cNvPr id="3" name="Zástupný obsah 2">
            <a:extLst>
              <a:ext uri="{FF2B5EF4-FFF2-40B4-BE49-F238E27FC236}">
                <a16:creationId xmlns:a16="http://schemas.microsoft.com/office/drawing/2014/main" id="{DA8BA9CD-D8F0-4D93-B321-2985039D1F1A}"/>
              </a:ext>
            </a:extLst>
          </p:cNvPr>
          <p:cNvSpPr>
            <a:spLocks noGrp="1"/>
          </p:cNvSpPr>
          <p:nvPr>
            <p:ph idx="1"/>
          </p:nvPr>
        </p:nvSpPr>
        <p:spPr/>
        <p:txBody>
          <a:bodyPr/>
          <a:lstStyle/>
          <a:p>
            <a:r>
              <a:rPr lang="cs-CZ" dirty="0"/>
              <a:t>Od roku 1999 se plocha řepky zvýšila 4x (ze 4 % na 17 % orné půdy)</a:t>
            </a:r>
          </a:p>
          <a:p>
            <a:r>
              <a:rPr lang="cs-CZ" dirty="0"/>
              <a:t>Průměrný výnos se pohybuje okolo 3,2 t/ha </a:t>
            </a:r>
          </a:p>
          <a:p>
            <a:r>
              <a:rPr lang="cs-CZ" dirty="0"/>
              <a:t>Po roce 2013 pokles ploch</a:t>
            </a:r>
          </a:p>
          <a:p>
            <a:r>
              <a:rPr lang="cs-CZ" dirty="0"/>
              <a:t>Od roku 2017 nárůst ploch</a:t>
            </a:r>
          </a:p>
          <a:p>
            <a:r>
              <a:rPr lang="cs-CZ" dirty="0"/>
              <a:t>V ČR je to hlavní olejnina</a:t>
            </a:r>
          </a:p>
          <a:p>
            <a:endParaRPr lang="cs-CZ" dirty="0"/>
          </a:p>
        </p:txBody>
      </p:sp>
      <p:pic>
        <p:nvPicPr>
          <p:cNvPr id="3074" name="Picture 2" descr="Klasické plodiny skomírají. Zato řepka roste, kam se podíváš - Orlický deník">
            <a:extLst>
              <a:ext uri="{FF2B5EF4-FFF2-40B4-BE49-F238E27FC236}">
                <a16:creationId xmlns:a16="http://schemas.microsoft.com/office/drawing/2014/main" id="{A1C2E35C-CEDF-4470-B66D-25F2F672B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381250"/>
            <a:ext cx="4781550" cy="26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9">
            <a:extLst>
              <a:ext uri="{FF2B5EF4-FFF2-40B4-BE49-F238E27FC236}">
                <a16:creationId xmlns:a16="http://schemas.microsoft.com/office/drawing/2014/main" id="{16211F21-E604-4B7A-A635-9060942286F2}"/>
              </a:ext>
            </a:extLst>
          </p:cNvPr>
          <p:cNvSpPr>
            <a:spLocks noGrp="1"/>
          </p:cNvSpPr>
          <p:nvPr>
            <p:ph type="body" idx="1"/>
          </p:nvPr>
        </p:nvSpPr>
        <p:spPr>
          <a:xfrm>
            <a:off x="148367" y="837649"/>
            <a:ext cx="5850097" cy="609600"/>
          </a:xfrm>
        </p:spPr>
        <p:txBody>
          <a:bodyPr/>
          <a:lstStyle/>
          <a:p>
            <a:r>
              <a:rPr lang="cs-CZ" sz="3200" dirty="0"/>
              <a:t>Důvody </a:t>
            </a:r>
            <a:r>
              <a:rPr lang="cs-CZ" sz="3200" dirty="0">
                <a:solidFill>
                  <a:schemeClr val="accent2"/>
                </a:solidFill>
              </a:rPr>
              <a:t>PRO</a:t>
            </a:r>
            <a:r>
              <a:rPr lang="cs-CZ" sz="3200" dirty="0"/>
              <a:t> pěstování řepky</a:t>
            </a:r>
          </a:p>
        </p:txBody>
      </p:sp>
      <p:sp>
        <p:nvSpPr>
          <p:cNvPr id="12" name="Zástupný obsah 11">
            <a:extLst>
              <a:ext uri="{FF2B5EF4-FFF2-40B4-BE49-F238E27FC236}">
                <a16:creationId xmlns:a16="http://schemas.microsoft.com/office/drawing/2014/main" id="{C4F29E81-F882-4086-A5CF-970CBFE6A687}"/>
              </a:ext>
            </a:extLst>
          </p:cNvPr>
          <p:cNvSpPr>
            <a:spLocks noGrp="1"/>
          </p:cNvSpPr>
          <p:nvPr>
            <p:ph sz="quarter" idx="13"/>
          </p:nvPr>
        </p:nvSpPr>
        <p:spPr>
          <a:xfrm>
            <a:off x="609600" y="1858768"/>
            <a:ext cx="5388864" cy="2834031"/>
          </a:xfrm>
        </p:spPr>
        <p:txBody>
          <a:bodyPr>
            <a:normAutofit lnSpcReduction="10000"/>
          </a:bodyPr>
          <a:lstStyle/>
          <a:p>
            <a:r>
              <a:rPr lang="cs-CZ" b="1" dirty="0">
                <a:solidFill>
                  <a:schemeClr val="accent2"/>
                </a:solidFill>
              </a:rPr>
              <a:t>Dobrá předplodina </a:t>
            </a:r>
            <a:r>
              <a:rPr lang="cs-CZ" dirty="0">
                <a:solidFill>
                  <a:schemeClr val="accent2"/>
                </a:solidFill>
              </a:rPr>
              <a:t>pro obilniny</a:t>
            </a:r>
          </a:p>
          <a:p>
            <a:endParaRPr lang="cs-CZ" dirty="0">
              <a:solidFill>
                <a:schemeClr val="accent2"/>
              </a:solidFill>
            </a:endParaRPr>
          </a:p>
          <a:p>
            <a:r>
              <a:rPr lang="cs-CZ" b="1" dirty="0">
                <a:solidFill>
                  <a:schemeClr val="accent2"/>
                </a:solidFill>
              </a:rPr>
              <a:t>Propracované pěstební technologie</a:t>
            </a:r>
          </a:p>
          <a:p>
            <a:endParaRPr lang="cs-CZ" b="1" dirty="0">
              <a:solidFill>
                <a:schemeClr val="accent2"/>
              </a:solidFill>
            </a:endParaRPr>
          </a:p>
          <a:p>
            <a:r>
              <a:rPr lang="cs-CZ" b="1" dirty="0">
                <a:solidFill>
                  <a:schemeClr val="accent2"/>
                </a:solidFill>
              </a:rPr>
              <a:t>Dobře se prodává </a:t>
            </a:r>
            <a:r>
              <a:rPr lang="cs-CZ" dirty="0">
                <a:solidFill>
                  <a:schemeClr val="accent2"/>
                </a:solidFill>
              </a:rPr>
              <a:t>– marketing, odbyt, stabilní výnos, cena</a:t>
            </a:r>
          </a:p>
          <a:p>
            <a:endParaRPr lang="cs-CZ" dirty="0"/>
          </a:p>
        </p:txBody>
      </p:sp>
      <p:sp>
        <p:nvSpPr>
          <p:cNvPr id="11" name="Zástupný text 10">
            <a:extLst>
              <a:ext uri="{FF2B5EF4-FFF2-40B4-BE49-F238E27FC236}">
                <a16:creationId xmlns:a16="http://schemas.microsoft.com/office/drawing/2014/main" id="{64E10730-38E4-4090-9841-32E63324421E}"/>
              </a:ext>
            </a:extLst>
          </p:cNvPr>
          <p:cNvSpPr>
            <a:spLocks noGrp="1"/>
          </p:cNvSpPr>
          <p:nvPr>
            <p:ph type="body" sz="quarter" idx="3"/>
          </p:nvPr>
        </p:nvSpPr>
        <p:spPr>
          <a:xfrm>
            <a:off x="5998464" y="837649"/>
            <a:ext cx="6119555" cy="609600"/>
          </a:xfrm>
        </p:spPr>
        <p:txBody>
          <a:bodyPr/>
          <a:lstStyle/>
          <a:p>
            <a:r>
              <a:rPr lang="cs-CZ" sz="3200" dirty="0"/>
              <a:t>Důvody </a:t>
            </a:r>
            <a:r>
              <a:rPr lang="cs-CZ" sz="3200" dirty="0">
                <a:solidFill>
                  <a:srgbClr val="CB3D11"/>
                </a:solidFill>
              </a:rPr>
              <a:t>PROTI</a:t>
            </a:r>
            <a:r>
              <a:rPr lang="cs-CZ" sz="3200" dirty="0"/>
              <a:t> pěstování řepky</a:t>
            </a:r>
          </a:p>
        </p:txBody>
      </p:sp>
      <p:sp>
        <p:nvSpPr>
          <p:cNvPr id="5" name="Zástupný obsah 4">
            <a:extLst>
              <a:ext uri="{FF2B5EF4-FFF2-40B4-BE49-F238E27FC236}">
                <a16:creationId xmlns:a16="http://schemas.microsoft.com/office/drawing/2014/main" id="{24FFA8CA-9041-49BE-A772-FDCE4C4C5F22}"/>
              </a:ext>
            </a:extLst>
          </p:cNvPr>
          <p:cNvSpPr>
            <a:spLocks noGrp="1"/>
          </p:cNvSpPr>
          <p:nvPr>
            <p:ph sz="quarter" idx="14"/>
          </p:nvPr>
        </p:nvSpPr>
        <p:spPr>
          <a:xfrm>
            <a:off x="6396545" y="1859090"/>
            <a:ext cx="5388864" cy="2833709"/>
          </a:xfrm>
        </p:spPr>
        <p:txBody>
          <a:bodyPr>
            <a:normAutofit fontScale="92500" lnSpcReduction="20000"/>
          </a:bodyPr>
          <a:lstStyle/>
          <a:p>
            <a:r>
              <a:rPr lang="cs-CZ" dirty="0">
                <a:solidFill>
                  <a:srgbClr val="CB3D11"/>
                </a:solidFill>
              </a:rPr>
              <a:t>Vysoká koncentrace v osevních postupech = </a:t>
            </a:r>
            <a:r>
              <a:rPr lang="cs-CZ" b="1" dirty="0">
                <a:solidFill>
                  <a:srgbClr val="CB3D11"/>
                </a:solidFill>
              </a:rPr>
              <a:t>vysoké vstupy </a:t>
            </a:r>
            <a:r>
              <a:rPr lang="cs-CZ" dirty="0">
                <a:solidFill>
                  <a:srgbClr val="CB3D11"/>
                </a:solidFill>
              </a:rPr>
              <a:t>(pesticidy a hnojiva) – otázka rentabilit </a:t>
            </a:r>
            <a:r>
              <a:rPr lang="cs-CZ" b="1" dirty="0">
                <a:solidFill>
                  <a:srgbClr val="CB3D11"/>
                </a:solidFill>
              </a:rPr>
              <a:t>+ vliv sucha</a:t>
            </a:r>
          </a:p>
          <a:p>
            <a:r>
              <a:rPr lang="cs-CZ" b="1" dirty="0">
                <a:solidFill>
                  <a:srgbClr val="CB3D11"/>
                </a:solidFill>
              </a:rPr>
              <a:t>Problémy s erozí </a:t>
            </a:r>
            <a:r>
              <a:rPr lang="cs-CZ" dirty="0">
                <a:solidFill>
                  <a:srgbClr val="CB3D11"/>
                </a:solidFill>
              </a:rPr>
              <a:t>(řepka je považována za problematickou plodinu z pohledu eroze)</a:t>
            </a:r>
          </a:p>
          <a:p>
            <a:r>
              <a:rPr lang="cs-CZ" dirty="0">
                <a:solidFill>
                  <a:srgbClr val="CB3D11"/>
                </a:solidFill>
              </a:rPr>
              <a:t>Efekt „Žlutých polí“ – </a:t>
            </a:r>
            <a:r>
              <a:rPr lang="cs-CZ" b="1" dirty="0">
                <a:solidFill>
                  <a:srgbClr val="CB3D11"/>
                </a:solidFill>
              </a:rPr>
              <a:t>negativní odezva veřejnosti + média</a:t>
            </a:r>
          </a:p>
        </p:txBody>
      </p:sp>
      <p:pic>
        <p:nvPicPr>
          <p:cNvPr id="7" name="Obrázek 6">
            <a:extLst>
              <a:ext uri="{FF2B5EF4-FFF2-40B4-BE49-F238E27FC236}">
                <a16:creationId xmlns:a16="http://schemas.microsoft.com/office/drawing/2014/main" id="{F07E9B51-66DD-4607-9A61-5129DD309FF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 t="2530" r="66167"/>
          <a:stretch/>
        </p:blipFill>
        <p:spPr>
          <a:xfrm>
            <a:off x="2452342" y="4562440"/>
            <a:ext cx="1544622" cy="1538915"/>
          </a:xfrm>
          <a:prstGeom prst="rect">
            <a:avLst/>
          </a:prstGeom>
        </p:spPr>
      </p:pic>
      <p:pic>
        <p:nvPicPr>
          <p:cNvPr id="14" name="Obrázek 13">
            <a:extLst>
              <a:ext uri="{FF2B5EF4-FFF2-40B4-BE49-F238E27FC236}">
                <a16:creationId xmlns:a16="http://schemas.microsoft.com/office/drawing/2014/main" id="{0E1F7644-5D06-4AFE-B390-C85ABE2B11A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3533" t="2363" r="33230" b="3675"/>
          <a:stretch/>
        </p:blipFill>
        <p:spPr>
          <a:xfrm>
            <a:off x="8067449" y="4562440"/>
            <a:ext cx="1574068" cy="1538915"/>
          </a:xfrm>
          <a:prstGeom prst="rect">
            <a:avLst/>
          </a:prstGeom>
        </p:spPr>
      </p:pic>
    </p:spTree>
    <p:extLst>
      <p:ext uri="{BB962C8B-B14F-4D97-AF65-F5344CB8AC3E}">
        <p14:creationId xmlns:p14="http://schemas.microsoft.com/office/powerpoint/2010/main" val="208252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anim calcmode="lin" valueType="num">
                                      <p:cBhvr>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1000"/>
                                        <p:tgtEl>
                                          <p:spTgt spid="12">
                                            <p:txEl>
                                              <p:pRg st="2" end="2"/>
                                            </p:txEl>
                                          </p:spTgt>
                                        </p:tgtEl>
                                      </p:cBhvr>
                                    </p:animEffect>
                                    <p:anim calcmode="lin" valueType="num">
                                      <p:cBhvr>
                                        <p:cTn id="1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fade">
                                      <p:cBhvr>
                                        <p:cTn id="20" dur="1000"/>
                                        <p:tgtEl>
                                          <p:spTgt spid="12">
                                            <p:txEl>
                                              <p:pRg st="4" end="4"/>
                                            </p:txEl>
                                          </p:spTgt>
                                        </p:tgtEl>
                                      </p:cBhvr>
                                    </p:animEffect>
                                    <p:anim calcmode="lin" valueType="num">
                                      <p:cBhvr>
                                        <p:cTn id="2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853A7DF-F034-474B-983E-6135C0CE9DAB}"/>
              </a:ext>
            </a:extLst>
          </p:cNvPr>
          <p:cNvSpPr>
            <a:spLocks noGrp="1"/>
          </p:cNvSpPr>
          <p:nvPr>
            <p:ph type="title"/>
          </p:nvPr>
        </p:nvSpPr>
        <p:spPr/>
        <p:txBody>
          <a:bodyPr/>
          <a:lstStyle/>
          <a:p>
            <a:r>
              <a:rPr lang="cs-CZ" dirty="0"/>
              <a:t>VÝZNAM</a:t>
            </a:r>
          </a:p>
        </p:txBody>
      </p:sp>
      <p:sp>
        <p:nvSpPr>
          <p:cNvPr id="8" name="Zástupný obsah 7">
            <a:extLst>
              <a:ext uri="{FF2B5EF4-FFF2-40B4-BE49-F238E27FC236}">
                <a16:creationId xmlns:a16="http://schemas.microsoft.com/office/drawing/2014/main" id="{BE988F1B-0271-4BC6-9626-65327EA98A2E}"/>
              </a:ext>
            </a:extLst>
          </p:cNvPr>
          <p:cNvSpPr>
            <a:spLocks noGrp="1"/>
          </p:cNvSpPr>
          <p:nvPr>
            <p:ph idx="1"/>
          </p:nvPr>
        </p:nvSpPr>
        <p:spPr/>
        <p:txBody>
          <a:bodyPr/>
          <a:lstStyle/>
          <a:p>
            <a:r>
              <a:rPr lang="cs-CZ" dirty="0"/>
              <a:t>Je potravinářskou surovinou pro lidskou výživu</a:t>
            </a:r>
          </a:p>
          <a:p>
            <a:r>
              <a:rPr lang="cs-CZ" dirty="0"/>
              <a:t>Extrahované šroty, případně pokrutiny či semena jsou významnou součástí krmných směsí</a:t>
            </a:r>
          </a:p>
          <a:p>
            <a:r>
              <a:rPr lang="cs-CZ" dirty="0"/>
              <a:t>Biomasa se užívá jako zelené krmení či hnojení</a:t>
            </a:r>
          </a:p>
          <a:p>
            <a:r>
              <a:rPr lang="cs-CZ" dirty="0"/>
              <a:t>Řepkový olej je významnou surovinou pro chemický průmysl (</a:t>
            </a:r>
            <a:r>
              <a:rPr lang="cs-CZ" dirty="0" err="1"/>
              <a:t>oleochemie</a:t>
            </a:r>
            <a:r>
              <a:rPr lang="cs-CZ" dirty="0"/>
              <a:t>) a jako zdroj obnovitelné energie místo fosilních zdrojů (tzv. bionafta, případně </a:t>
            </a:r>
            <a:r>
              <a:rPr lang="cs-CZ" dirty="0" err="1"/>
              <a:t>ekomazadla</a:t>
            </a:r>
            <a:r>
              <a:rPr lang="cs-CZ" dirty="0"/>
              <a:t>)</a:t>
            </a:r>
          </a:p>
          <a:p>
            <a:endParaRPr lang="cs-CZ" dirty="0"/>
          </a:p>
        </p:txBody>
      </p:sp>
    </p:spTree>
    <p:extLst>
      <p:ext uri="{BB962C8B-B14F-4D97-AF65-F5344CB8AC3E}">
        <p14:creationId xmlns:p14="http://schemas.microsoft.com/office/powerpoint/2010/main" val="164103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05FB0D8-9FFB-4895-9640-D4063F40490B}"/>
              </a:ext>
            </a:extLst>
          </p:cNvPr>
          <p:cNvSpPr>
            <a:spLocks noGrp="1"/>
          </p:cNvSpPr>
          <p:nvPr>
            <p:ph idx="1"/>
          </p:nvPr>
        </p:nvSpPr>
        <p:spPr>
          <a:xfrm>
            <a:off x="609600" y="1008668"/>
            <a:ext cx="10972800" cy="4257070"/>
          </a:xfrm>
        </p:spPr>
        <p:txBody>
          <a:bodyPr/>
          <a:lstStyle/>
          <a:p>
            <a:r>
              <a:rPr lang="cs-CZ" dirty="0"/>
              <a:t>Řepková bílkovina je využitelným zdrojem pro lidskou výživu</a:t>
            </a:r>
          </a:p>
          <a:p>
            <a:r>
              <a:rPr lang="cs-CZ" dirty="0"/>
              <a:t>Výborně se osvědčila také jako předplodina</a:t>
            </a:r>
          </a:p>
          <a:p>
            <a:r>
              <a:rPr lang="cs-CZ" dirty="0"/>
              <a:t>Zvyšuje úrodnost půdy, odpleveluje a snižuje potřebu průmyslových hnojiv</a:t>
            </a:r>
          </a:p>
          <a:p>
            <a:r>
              <a:rPr lang="cs-CZ" dirty="0"/>
              <a:t>Brání erozi půd, splavování dusíkatých látek a snižuje znečištění půdy a vodních zdrojů</a:t>
            </a:r>
          </a:p>
          <a:p>
            <a:r>
              <a:rPr lang="cs-CZ" dirty="0"/>
              <a:t>Je zdrojem obživy pro volně žijící faunu a významným krajinotvorným prvkem</a:t>
            </a:r>
          </a:p>
          <a:p>
            <a:endParaRPr lang="cs-CZ" dirty="0"/>
          </a:p>
          <a:p>
            <a:endParaRPr lang="cs-CZ" dirty="0"/>
          </a:p>
        </p:txBody>
      </p:sp>
    </p:spTree>
    <p:extLst>
      <p:ext uri="{BB962C8B-B14F-4D97-AF65-F5344CB8AC3E}">
        <p14:creationId xmlns:p14="http://schemas.microsoft.com/office/powerpoint/2010/main" val="26310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71C897-986A-4245-B5BB-D14024DE42B3}"/>
              </a:ext>
            </a:extLst>
          </p:cNvPr>
          <p:cNvSpPr>
            <a:spLocks noGrp="1"/>
          </p:cNvSpPr>
          <p:nvPr>
            <p:ph type="title"/>
          </p:nvPr>
        </p:nvSpPr>
        <p:spPr/>
        <p:txBody>
          <a:bodyPr/>
          <a:lstStyle/>
          <a:p>
            <a:r>
              <a:rPr lang="cs-CZ" dirty="0"/>
              <a:t>2 nejvýznamnější produkty</a:t>
            </a:r>
          </a:p>
        </p:txBody>
      </p:sp>
      <p:sp>
        <p:nvSpPr>
          <p:cNvPr id="3" name="Zástupný obsah 2">
            <a:extLst>
              <a:ext uri="{FF2B5EF4-FFF2-40B4-BE49-F238E27FC236}">
                <a16:creationId xmlns:a16="http://schemas.microsoft.com/office/drawing/2014/main" id="{1073CA1B-3605-498B-A11B-E2F4F93C37AD}"/>
              </a:ext>
            </a:extLst>
          </p:cNvPr>
          <p:cNvSpPr>
            <a:spLocks noGrp="1"/>
          </p:cNvSpPr>
          <p:nvPr>
            <p:ph idx="1"/>
          </p:nvPr>
        </p:nvSpPr>
        <p:spPr/>
        <p:txBody>
          <a:bodyPr/>
          <a:lstStyle/>
          <a:p>
            <a:pPr marL="457200" indent="-457200">
              <a:buFont typeface="+mj-lt"/>
              <a:buAutoNum type="arabicPeriod"/>
            </a:pPr>
            <a:r>
              <a:rPr lang="cs-CZ" sz="2800" b="1" dirty="0"/>
              <a:t>ŘEPKOVÝ OLEJ</a:t>
            </a:r>
          </a:p>
          <a:p>
            <a:r>
              <a:rPr lang="cs-CZ" dirty="0"/>
              <a:t>Vyrábí se lisováním řepkového semene</a:t>
            </a:r>
          </a:p>
          <a:p>
            <a:r>
              <a:rPr lang="cs-CZ" dirty="0"/>
              <a:t>Energeticky nenáročná a k přírodě šetrná výroba</a:t>
            </a:r>
          </a:p>
          <a:p>
            <a:r>
              <a:rPr lang="cs-CZ" dirty="0"/>
              <a:t>Obsahuje velmi málo nasycených kyselin a vysoké procento „neutrální“ kyseliny olejové</a:t>
            </a:r>
          </a:p>
          <a:p>
            <a:r>
              <a:rPr lang="cs-CZ" dirty="0"/>
              <a:t>Obsahuje zhruba 42 % tuků, 22 % bílkovin, 8 % vody, 12 % vlákniny a ligninu, 18 % ostatní</a:t>
            </a:r>
          </a:p>
          <a:p>
            <a:pPr marL="457200" indent="-457200">
              <a:buFont typeface="+mj-lt"/>
              <a:buAutoNum type="arabicPeriod"/>
            </a:pPr>
            <a:endParaRPr lang="cs-CZ" dirty="0"/>
          </a:p>
        </p:txBody>
      </p:sp>
      <p:pic>
        <p:nvPicPr>
          <p:cNvPr id="4098" name="Picture 2" descr="Řepkový olej má nejvhodnější složení mastných kyselin | Vím, co jím">
            <a:extLst>
              <a:ext uri="{FF2B5EF4-FFF2-40B4-BE49-F238E27FC236}">
                <a16:creationId xmlns:a16="http://schemas.microsoft.com/office/drawing/2014/main" id="{C2FA8A3B-68F5-41C9-9401-5BEFBB6C5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929" y="4595763"/>
            <a:ext cx="2748110" cy="183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4098"/>
                                        </p:tgtEl>
                                      </p:cBhvr>
                                    </p:animEffect>
                                    <p:animScale>
                                      <p:cBhvr>
                                        <p:cTn id="22"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Šablona s motivem mořského pobřeží">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00_TF03460566" id="{81617AE9-440A-489C-8E6A-AD7466AD7CFA}" vid="{0144C044-A562-4713-8697-0B8711A60A2C}"/>
    </a:ext>
  </a:extLst>
</a:theme>
</file>

<file path=ppt/theme/theme2.xml><?xml version="1.0" encoding="utf-8"?>
<a:theme xmlns:a="http://schemas.openxmlformats.org/drawingml/2006/main" name="Motiv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Snímky s motivem pobřeží</Template>
  <TotalTime>966</TotalTime>
  <Words>1309</Words>
  <Application>Microsoft Office PowerPoint</Application>
  <PresentationFormat>Širokoúhlá obrazovka</PresentationFormat>
  <Paragraphs>115</Paragraphs>
  <Slides>18</Slides>
  <Notes>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Century Gothic</vt:lpstr>
      <vt:lpstr>Courier New</vt:lpstr>
      <vt:lpstr>Palatino Linotype</vt:lpstr>
      <vt:lpstr>Roboto</vt:lpstr>
      <vt:lpstr>Roboto Slab</vt:lpstr>
      <vt:lpstr>Šablona s motivem mořského pobřeží</vt:lpstr>
      <vt:lpstr>ŘEPKA OLEJKA V ČR</vt:lpstr>
      <vt:lpstr>OBSAH</vt:lpstr>
      <vt:lpstr>Biologická charakteristika</vt:lpstr>
      <vt:lpstr>Nároky na prostředí řepky olejky</vt:lpstr>
      <vt:lpstr>Pěstování řepky v ČR </vt:lpstr>
      <vt:lpstr>Prezentace aplikace PowerPoint</vt:lpstr>
      <vt:lpstr>VÝZNAM</vt:lpstr>
      <vt:lpstr>Prezentace aplikace PowerPoint</vt:lpstr>
      <vt:lpstr>2 nejvýznamnější produkty</vt:lpstr>
      <vt:lpstr>Prezentace aplikace PowerPoint</vt:lpstr>
      <vt:lpstr>Osevní plochy řepky za období 1980 - 2020</vt:lpstr>
      <vt:lpstr>Vývoj ploch zemědělských plodin za období 1980 - 2018 </vt:lpstr>
      <vt:lpstr>Osevní plochy řepky 2002</vt:lpstr>
      <vt:lpstr>Osevní plochy řepky 2012</vt:lpstr>
      <vt:lpstr>Osevní plochy řepky 2020</vt:lpstr>
      <vt:lpstr>Řepka x volně žijící zvířata</vt:lpstr>
      <vt:lpstr>Zdroje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nadpisu</dc:title>
  <dc:creator>Romana Drahošová</dc:creator>
  <cp:lastModifiedBy>Romana Drahošová</cp:lastModifiedBy>
  <cp:revision>27</cp:revision>
  <dcterms:created xsi:type="dcterms:W3CDTF">2021-03-04T08:36:27Z</dcterms:created>
  <dcterms:modified xsi:type="dcterms:W3CDTF">2021-04-14T07:40:52Z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