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2"/>
  </p:notesMasterIdLst>
  <p:sldIdLst>
    <p:sldId id="256" r:id="rId2"/>
    <p:sldId id="284" r:id="rId3"/>
    <p:sldId id="283" r:id="rId4"/>
    <p:sldId id="265" r:id="rId5"/>
    <p:sldId id="277" r:id="rId6"/>
    <p:sldId id="270" r:id="rId7"/>
    <p:sldId id="279" r:id="rId8"/>
    <p:sldId id="278" r:id="rId9"/>
    <p:sldId id="281" r:id="rId10"/>
    <p:sldId id="282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5071" autoAdjust="0"/>
  </p:normalViewPr>
  <p:slideViewPr>
    <p:cSldViewPr snapToGrid="0">
      <p:cViewPr varScale="1">
        <p:scale>
          <a:sx n="80" d="100"/>
          <a:sy n="80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1C3C-DCD5-4F77-99F9-B58E0C53D373}" type="datetimeFigureOut">
              <a:rPr lang="cs-CZ" smtClean="0"/>
              <a:t>18.04.2022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438-E3AF-4E3B-BDE0-41DA34B6EB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plán je tedy koncepčním dokumentem, který popisuje klíčové jevy daného území, hodnotí je a navrhuje k nim dlouhodobé cíle a opatření, jejichž realizace by měla vést k pozitivnímu rozvoji tohoto území, k růstu místní ekonomiky, k rozvoji sociálně- společenských a kulturních aktivit, ochraně životního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438-E3AF-4E3B-BDE0-41DA34B6EB4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3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49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3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22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39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3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0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6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2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1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9013372" cy="1850520"/>
          </a:xfrm>
        </p:spPr>
        <p:txBody>
          <a:bodyPr>
            <a:normAutofit/>
          </a:bodyPr>
          <a:lstStyle/>
          <a:p>
            <a:r>
              <a:rPr lang="cs-CZ" dirty="0" smtClean="0"/>
              <a:t>STRATEGICKÉ DOKUMENTY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Kristína</a:t>
            </a:r>
            <a:r>
              <a:rPr lang="cs-CZ" dirty="0" smtClean="0"/>
              <a:t> </a:t>
            </a:r>
            <a:r>
              <a:rPr lang="cs-CZ" dirty="0" err="1" smtClean="0"/>
              <a:t>Ďuratná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5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993392" y="974217"/>
            <a:ext cx="7729728" cy="1188720"/>
          </a:xfrm>
        </p:spPr>
        <p:txBody>
          <a:bodyPr/>
          <a:lstStyle/>
          <a:p>
            <a:r>
              <a:rPr lang="cs-CZ" dirty="0" smtClean="0"/>
              <a:t>SEMESTRÁLNA PRÁCA 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half" idx="1"/>
          </p:nvPr>
        </p:nvSpPr>
        <p:spPr>
          <a:xfrm>
            <a:off x="1581912" y="2352293"/>
            <a:ext cx="8552688" cy="4123943"/>
          </a:xfrm>
        </p:spPr>
        <p:txBody>
          <a:bodyPr>
            <a:normAutofit/>
          </a:bodyPr>
          <a:lstStyle/>
          <a:p>
            <a:r>
              <a:rPr lang="sk-SK" dirty="0" smtClean="0"/>
              <a:t>Hodnotíte celý vami vybraný dokument pod kt. váš okres spadá</a:t>
            </a:r>
          </a:p>
          <a:p>
            <a:r>
              <a:rPr lang="sk-SK" dirty="0" smtClean="0"/>
              <a:t>Vytvárate len SWOT analýzu a strategickú víziu</a:t>
            </a:r>
          </a:p>
          <a:p>
            <a:r>
              <a:rPr lang="sk-SK" dirty="0" smtClean="0"/>
              <a:t>Budúci týždeň (26.4.) – seminár </a:t>
            </a:r>
            <a:r>
              <a:rPr lang="sk-SK" b="1" dirty="0" smtClean="0"/>
              <a:t>online (MS </a:t>
            </a:r>
            <a:r>
              <a:rPr lang="sk-SK" b="1" dirty="0" err="1" smtClean="0"/>
              <a:t>Teams</a:t>
            </a:r>
            <a:r>
              <a:rPr lang="sk-SK" b="1" dirty="0" smtClean="0"/>
              <a:t>) </a:t>
            </a:r>
            <a:r>
              <a:rPr lang="sk-SK" dirty="0" smtClean="0"/>
              <a:t>iba v utorok od 14:00 =&gt; v stredu sa seminár neuskutoční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85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5" y="964692"/>
            <a:ext cx="8389239" cy="1188720"/>
          </a:xfrm>
        </p:spPr>
        <p:txBody>
          <a:bodyPr/>
          <a:lstStyle/>
          <a:p>
            <a:r>
              <a:rPr lang="cs-CZ" dirty="0" err="1" smtClean="0"/>
              <a:t>Diskusia</a:t>
            </a:r>
            <a:r>
              <a:rPr lang="cs-CZ" dirty="0" smtClean="0"/>
              <a:t> Článku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8322564" cy="3877056"/>
          </a:xfrm>
        </p:spPr>
        <p:txBody>
          <a:bodyPr/>
          <a:lstStyle/>
          <a:p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vám </a:t>
            </a:r>
            <a:r>
              <a:rPr lang="cs-CZ" dirty="0" err="1" smtClean="0"/>
              <a:t>článok</a:t>
            </a:r>
            <a:r>
              <a:rPr lang="cs-CZ" dirty="0" smtClean="0"/>
              <a:t> čítal?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Každý </a:t>
            </a:r>
            <a:r>
              <a:rPr lang="cs-CZ" i="1" dirty="0"/>
              <a:t>vědecký obor a vědní disciplína procházejí určitým vývojem. Jednotlivé změny uvnitř nich pak jsou v různé míře reflektovány ve výuce na základních a středních </a:t>
            </a:r>
            <a:r>
              <a:rPr lang="cs-CZ" i="1" dirty="0" smtClean="0"/>
              <a:t>školách.“</a:t>
            </a:r>
          </a:p>
          <a:p>
            <a:r>
              <a:rPr lang="cs-CZ" dirty="0" err="1" smtClean="0"/>
              <a:t>vzťah</a:t>
            </a:r>
            <a:r>
              <a:rPr lang="cs-CZ" dirty="0" smtClean="0"/>
              <a:t> </a:t>
            </a:r>
            <a:r>
              <a:rPr lang="cs-CZ" dirty="0" err="1" smtClean="0"/>
              <a:t>človeka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okolitého </a:t>
            </a:r>
            <a:r>
              <a:rPr lang="cs-CZ" dirty="0" err="1" smtClean="0"/>
              <a:t>prostredia</a:t>
            </a:r>
            <a:r>
              <a:rPr lang="cs-CZ" dirty="0" smtClean="0"/>
              <a:t> </a:t>
            </a:r>
            <a:r>
              <a:rPr lang="cs-CZ" dirty="0"/>
              <a:t>– je možno vplyv </a:t>
            </a:r>
            <a:r>
              <a:rPr lang="cs-CZ" dirty="0" err="1"/>
              <a:t>prostredia</a:t>
            </a:r>
            <a:r>
              <a:rPr lang="cs-CZ" dirty="0"/>
              <a:t> i dnes </a:t>
            </a:r>
            <a:r>
              <a:rPr lang="cs-CZ" dirty="0" err="1"/>
              <a:t>považovať</a:t>
            </a:r>
            <a:r>
              <a:rPr lang="cs-CZ" dirty="0"/>
              <a:t> za deterministický (teda </a:t>
            </a:r>
            <a:r>
              <a:rPr lang="cs-CZ" dirty="0" err="1"/>
              <a:t>prostredie</a:t>
            </a:r>
            <a:r>
              <a:rPr lang="cs-CZ" dirty="0"/>
              <a:t> </a:t>
            </a:r>
            <a:r>
              <a:rPr lang="cs-CZ" dirty="0" err="1"/>
              <a:t>výrazne</a:t>
            </a:r>
            <a:r>
              <a:rPr lang="cs-CZ" dirty="0"/>
              <a:t> formuje </a:t>
            </a:r>
            <a:r>
              <a:rPr lang="cs-CZ" dirty="0" err="1"/>
              <a:t>jednotlivca</a:t>
            </a:r>
            <a:r>
              <a:rPr lang="cs-CZ" dirty="0" smtClean="0"/>
              <a:t>?</a:t>
            </a:r>
          </a:p>
          <a:p>
            <a:r>
              <a:rPr lang="cs-CZ" dirty="0"/>
              <a:t>Paul </a:t>
            </a:r>
            <a:r>
              <a:rPr lang="cs-CZ" dirty="0" err="1"/>
              <a:t>Vidal</a:t>
            </a:r>
            <a:r>
              <a:rPr lang="cs-CZ" dirty="0"/>
              <a:t> de </a:t>
            </a:r>
            <a:r>
              <a:rPr lang="cs-CZ" dirty="0" smtClean="0"/>
              <a:t>la </a:t>
            </a:r>
            <a:r>
              <a:rPr lang="cs-CZ" dirty="0" err="1" smtClean="0"/>
              <a:t>Blache</a:t>
            </a:r>
            <a:endParaRPr lang="cs-CZ" dirty="0" smtClean="0"/>
          </a:p>
          <a:p>
            <a:r>
              <a:rPr lang="cs-CZ" dirty="0" smtClean="0"/>
              <a:t>Dualistická </a:t>
            </a:r>
            <a:r>
              <a:rPr lang="cs-CZ" dirty="0" err="1" smtClean="0"/>
              <a:t>koncepcia</a:t>
            </a:r>
            <a:r>
              <a:rPr lang="cs-CZ" dirty="0" smtClean="0"/>
              <a:t> geografie – </a:t>
            </a:r>
            <a:r>
              <a:rPr lang="cs-CZ" dirty="0" err="1" smtClean="0"/>
              <a:t>prečo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 70. </a:t>
            </a:r>
            <a:r>
              <a:rPr lang="cs-CZ" dirty="0" err="1" smtClean="0"/>
              <a:t>rokoch</a:t>
            </a:r>
            <a:r>
              <a:rPr lang="cs-CZ" dirty="0" smtClean="0"/>
              <a:t> začala </a:t>
            </a:r>
            <a:r>
              <a:rPr lang="cs-CZ" dirty="0" err="1" smtClean="0"/>
              <a:t>prejavovať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Kultúrny</a:t>
            </a:r>
            <a:r>
              <a:rPr lang="cs-CZ" dirty="0" smtClean="0"/>
              <a:t> obrat – </a:t>
            </a:r>
            <a:r>
              <a:rPr lang="cs-CZ" dirty="0" err="1" smtClean="0"/>
              <a:t>čo</a:t>
            </a:r>
            <a:r>
              <a:rPr lang="cs-CZ" dirty="0" smtClean="0"/>
              <a:t> </a:t>
            </a:r>
            <a:r>
              <a:rPr lang="cs-CZ" dirty="0" err="1" smtClean="0"/>
              <a:t>podľa</a:t>
            </a:r>
            <a:r>
              <a:rPr lang="cs-CZ" dirty="0" smtClean="0"/>
              <a:t> vás </a:t>
            </a:r>
            <a:r>
              <a:rPr lang="cs-CZ" dirty="0" err="1" smtClean="0"/>
              <a:t>kultúra</a:t>
            </a:r>
            <a:r>
              <a:rPr lang="cs-CZ" dirty="0" smtClean="0"/>
              <a:t> v tomto pojatí </a:t>
            </a:r>
            <a:r>
              <a:rPr lang="cs-CZ" dirty="0" err="1" smtClean="0"/>
              <a:t>zahrňuje</a:t>
            </a:r>
            <a:r>
              <a:rPr lang="cs-CZ" dirty="0" smtClean="0"/>
              <a:t>?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akého</a:t>
            </a:r>
            <a:r>
              <a:rPr lang="cs-CZ" dirty="0" smtClean="0"/>
              <a:t> </a:t>
            </a:r>
            <a:r>
              <a:rPr lang="cs-CZ" dirty="0" err="1" smtClean="0"/>
              <a:t>dôvodu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výskum</a:t>
            </a:r>
            <a:r>
              <a:rPr lang="cs-CZ" dirty="0" smtClean="0"/>
              <a:t> </a:t>
            </a:r>
            <a:r>
              <a:rPr lang="cs-CZ" dirty="0" err="1" smtClean="0"/>
              <a:t>stáva</a:t>
            </a:r>
            <a:r>
              <a:rPr lang="cs-CZ" dirty="0" smtClean="0"/>
              <a:t> </a:t>
            </a:r>
            <a:r>
              <a:rPr lang="cs-CZ" dirty="0" err="1" smtClean="0"/>
              <a:t>viac</a:t>
            </a:r>
            <a:r>
              <a:rPr lang="cs-CZ" dirty="0" smtClean="0"/>
              <a:t> idiografickým (</a:t>
            </a:r>
            <a:r>
              <a:rPr lang="cs-CZ" dirty="0" err="1" smtClean="0"/>
              <a:t>vo</a:t>
            </a:r>
            <a:r>
              <a:rPr lang="cs-CZ" dirty="0" smtClean="0"/>
              <a:t> fáze </a:t>
            </a:r>
            <a:r>
              <a:rPr lang="cs-CZ" dirty="0" err="1" smtClean="0"/>
              <a:t>novej</a:t>
            </a:r>
            <a:r>
              <a:rPr lang="cs-CZ" dirty="0" smtClean="0"/>
              <a:t> </a:t>
            </a:r>
            <a:r>
              <a:rPr lang="cs-CZ" dirty="0" err="1" smtClean="0"/>
              <a:t>reg</a:t>
            </a:r>
            <a:r>
              <a:rPr lang="cs-CZ" dirty="0" smtClean="0"/>
              <a:t>. geografie)?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2464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96134" y="547333"/>
            <a:ext cx="10515600" cy="1325563"/>
          </a:xfrm>
        </p:spPr>
        <p:txBody>
          <a:bodyPr/>
          <a:lstStyle/>
          <a:p>
            <a:r>
              <a:rPr lang="cs-CZ" dirty="0" smtClean="0"/>
              <a:t>VAŠE SKÚSENOSTI SO STRATEGICKÝMI DOKUMENTMI?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443" y="2343112"/>
            <a:ext cx="1800225" cy="25431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48" y="2343112"/>
            <a:ext cx="3830344" cy="4007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972" y="234311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343809" y="2180067"/>
            <a:ext cx="10114766" cy="4351338"/>
          </a:xfrm>
        </p:spPr>
        <p:txBody>
          <a:bodyPr/>
          <a:lstStyle/>
          <a:p>
            <a:r>
              <a:rPr lang="cs-CZ" dirty="0" err="1"/>
              <a:t>predstavuje</a:t>
            </a:r>
            <a:r>
              <a:rPr lang="cs-CZ" dirty="0"/>
              <a:t> systematické </a:t>
            </a:r>
            <a:r>
              <a:rPr lang="cs-CZ" dirty="0" err="1"/>
              <a:t>riadenie</a:t>
            </a:r>
            <a:r>
              <a:rPr lang="cs-CZ" dirty="0"/>
              <a:t> </a:t>
            </a:r>
            <a:r>
              <a:rPr lang="cs-CZ" dirty="0" err="1"/>
              <a:t>akejkoľvek</a:t>
            </a:r>
            <a:r>
              <a:rPr lang="cs-CZ" dirty="0"/>
              <a:t> </a:t>
            </a:r>
            <a:r>
              <a:rPr lang="cs-CZ" dirty="0" err="1"/>
              <a:t>organizácie</a:t>
            </a:r>
            <a:r>
              <a:rPr lang="cs-CZ" dirty="0"/>
              <a:t>, podniku, obce či regiónu. </a:t>
            </a:r>
            <a:r>
              <a:rPr lang="cs-CZ" dirty="0" err="1"/>
              <a:t>Zameriava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na to, aby subjekt mobilizoval a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najefektívnejšie</a:t>
            </a:r>
            <a:r>
              <a:rPr lang="cs-CZ" dirty="0"/>
              <a:t> využíval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vlastné</a:t>
            </a:r>
            <a:r>
              <a:rPr lang="cs-CZ" dirty="0"/>
              <a:t> zdroje a včas a </a:t>
            </a:r>
            <a:r>
              <a:rPr lang="cs-CZ" dirty="0" err="1"/>
              <a:t>správne</a:t>
            </a:r>
            <a:r>
              <a:rPr lang="cs-CZ" dirty="0"/>
              <a:t> reagoval na </a:t>
            </a:r>
            <a:r>
              <a:rPr lang="cs-CZ" dirty="0" err="1"/>
              <a:t>zmeny</a:t>
            </a:r>
            <a:r>
              <a:rPr lang="cs-CZ" dirty="0"/>
              <a:t> v </a:t>
            </a:r>
            <a:r>
              <a:rPr lang="cs-CZ" dirty="0" err="1"/>
              <a:t>okolitom</a:t>
            </a:r>
            <a:r>
              <a:rPr lang="cs-CZ" dirty="0"/>
              <a:t> </a:t>
            </a:r>
            <a:r>
              <a:rPr lang="cs-CZ" dirty="0" err="1"/>
              <a:t>prostredí</a:t>
            </a:r>
            <a:r>
              <a:rPr lang="cs-CZ" dirty="0"/>
              <a:t> </a:t>
            </a:r>
          </a:p>
          <a:p>
            <a:r>
              <a:rPr lang="cs-CZ" dirty="0"/>
              <a:t>Strategie regionálního rozvoje ČR 2021 + </a:t>
            </a:r>
            <a:r>
              <a:rPr lang="cs-CZ" dirty="0" smtClean="0"/>
              <a:t>(</a:t>
            </a:r>
            <a:r>
              <a:rPr lang="cs-CZ" i="1" dirty="0"/>
              <a:t>Schválena vládou 4.11. </a:t>
            </a:r>
            <a:r>
              <a:rPr lang="cs-CZ" i="1" dirty="0" smtClean="0"/>
              <a:t>2019) </a:t>
            </a:r>
            <a:endParaRPr lang="cs-CZ" dirty="0"/>
          </a:p>
          <a:p>
            <a:r>
              <a:rPr lang="cs-CZ" dirty="0" smtClean="0"/>
              <a:t>Nutné </a:t>
            </a:r>
            <a:r>
              <a:rPr lang="cs-CZ" dirty="0" err="1"/>
              <a:t>vnímať</a:t>
            </a:r>
            <a:r>
              <a:rPr lang="cs-CZ" dirty="0"/>
              <a:t> </a:t>
            </a:r>
            <a:r>
              <a:rPr lang="cs-CZ" dirty="0" err="1"/>
              <a:t>územie</a:t>
            </a:r>
            <a:r>
              <a:rPr lang="cs-CZ" dirty="0"/>
              <a:t> v rámci kontextu, </a:t>
            </a:r>
            <a:r>
              <a:rPr lang="cs-CZ" dirty="0" err="1"/>
              <a:t>premietnuť</a:t>
            </a:r>
            <a:r>
              <a:rPr lang="cs-CZ" dirty="0"/>
              <a:t> </a:t>
            </a:r>
            <a:r>
              <a:rPr lang="cs-CZ" dirty="0" err="1"/>
              <a:t>územné</a:t>
            </a:r>
            <a:r>
              <a:rPr lang="cs-CZ" dirty="0"/>
              <a:t> </a:t>
            </a:r>
            <a:r>
              <a:rPr lang="cs-CZ" dirty="0" err="1"/>
              <a:t>špecifiká</a:t>
            </a:r>
            <a:r>
              <a:rPr lang="cs-CZ" dirty="0"/>
              <a:t> do </a:t>
            </a:r>
            <a:r>
              <a:rPr lang="cs-CZ" dirty="0" err="1" smtClean="0"/>
              <a:t>plánovania</a:t>
            </a:r>
            <a:endParaRPr lang="cs-CZ" dirty="0"/>
          </a:p>
          <a:p>
            <a:r>
              <a:rPr lang="pl-PL" dirty="0" smtClean="0"/>
              <a:t>Z </a:t>
            </a:r>
            <a:r>
              <a:rPr lang="pl-PL" i="1" dirty="0"/>
              <a:t>plánovania sa stal nástroj na dotácie. </a:t>
            </a:r>
            <a:endParaRPr lang="pl-PL" dirty="0"/>
          </a:p>
          <a:p>
            <a:r>
              <a:rPr lang="en-US" i="1" dirty="0" err="1"/>
              <a:t>Prioritn</a:t>
            </a:r>
            <a:r>
              <a:rPr lang="cs-CZ" i="1" dirty="0"/>
              <a:t>á</a:t>
            </a:r>
            <a:r>
              <a:rPr lang="en-US" i="1" dirty="0"/>
              <a:t> by m</a:t>
            </a:r>
            <a:r>
              <a:rPr lang="cs-CZ" i="1" dirty="0"/>
              <a:t>ala</a:t>
            </a:r>
            <a:r>
              <a:rPr lang="en-US" i="1" dirty="0"/>
              <a:t> b</a:t>
            </a:r>
            <a:r>
              <a:rPr lang="cs-CZ" i="1" dirty="0" err="1"/>
              <a:t>yť</a:t>
            </a:r>
            <a:r>
              <a:rPr lang="en-US" i="1" dirty="0"/>
              <a:t> </a:t>
            </a:r>
            <a:r>
              <a:rPr lang="en-US" b="1" i="1" dirty="0"/>
              <a:t>v</a:t>
            </a:r>
            <a:r>
              <a:rPr lang="cs-CZ" b="1" i="1" dirty="0" err="1"/>
              <a:t>ízia</a:t>
            </a:r>
            <a:endParaRPr lang="en-US" b="1" dirty="0"/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343809" y="375883"/>
            <a:ext cx="10019516" cy="1325563"/>
          </a:xfrm>
        </p:spPr>
        <p:txBody>
          <a:bodyPr/>
          <a:lstStyle/>
          <a:p>
            <a:r>
              <a:rPr lang="cs-CZ" dirty="0"/>
              <a:t>Strategické </a:t>
            </a:r>
            <a:r>
              <a:rPr lang="cs-CZ" dirty="0" err="1" smtClean="0"/>
              <a:t>plánovanie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7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343809" y="1808592"/>
            <a:ext cx="9971891" cy="4351338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koncepčný</a:t>
            </a:r>
            <a:r>
              <a:rPr lang="cs-CZ" dirty="0" smtClean="0">
                <a:solidFill>
                  <a:schemeClr val="tx1"/>
                </a:solidFill>
              </a:rPr>
              <a:t> dokument, </a:t>
            </a:r>
            <a:r>
              <a:rPr lang="cs-CZ" dirty="0" err="1" smtClean="0">
                <a:solidFill>
                  <a:schemeClr val="tx1"/>
                </a:solidFill>
              </a:rPr>
              <a:t>ktorý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popisuje </a:t>
            </a:r>
            <a:r>
              <a:rPr lang="cs-CZ" b="1" dirty="0" err="1" smtClean="0">
                <a:solidFill>
                  <a:schemeClr val="tx1"/>
                </a:solidFill>
              </a:rPr>
              <a:t>kľúčové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javy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daného </a:t>
            </a:r>
            <a:r>
              <a:rPr lang="cs-CZ" dirty="0" err="1" smtClean="0">
                <a:solidFill>
                  <a:schemeClr val="tx1"/>
                </a:solidFill>
              </a:rPr>
              <a:t>územia</a:t>
            </a:r>
            <a:r>
              <a:rPr lang="cs-CZ" b="1" dirty="0" smtClean="0">
                <a:solidFill>
                  <a:schemeClr val="tx1"/>
                </a:solidFill>
              </a:rPr>
              <a:t>, </a:t>
            </a:r>
            <a:r>
              <a:rPr lang="cs-CZ" b="1" dirty="0">
                <a:solidFill>
                  <a:schemeClr val="tx1"/>
                </a:solidFill>
              </a:rPr>
              <a:t>hodnotí </a:t>
            </a:r>
            <a:r>
              <a:rPr lang="cs-CZ" dirty="0" err="1" smtClean="0">
                <a:solidFill>
                  <a:schemeClr val="tx1"/>
                </a:solidFill>
              </a:rPr>
              <a:t>ich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navrhuje</a:t>
            </a:r>
            <a:r>
              <a:rPr lang="cs-CZ" dirty="0">
                <a:solidFill>
                  <a:schemeClr val="tx1"/>
                </a:solidFill>
              </a:rPr>
              <a:t> k nim </a:t>
            </a:r>
            <a:r>
              <a:rPr lang="cs-CZ" dirty="0" err="1" smtClean="0">
                <a:solidFill>
                  <a:schemeClr val="tx1"/>
                </a:solidFill>
              </a:rPr>
              <a:t>dlhodobé</a:t>
            </a:r>
            <a:r>
              <a:rPr lang="cs-CZ" dirty="0" smtClean="0">
                <a:solidFill>
                  <a:schemeClr val="tx1"/>
                </a:solidFill>
              </a:rPr>
              <a:t> priority, </a:t>
            </a:r>
            <a:r>
              <a:rPr lang="cs-CZ" dirty="0" err="1" smtClean="0">
                <a:solidFill>
                  <a:schemeClr val="tx1"/>
                </a:solidFill>
              </a:rPr>
              <a:t>ciele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err="1" smtClean="0">
                <a:solidFill>
                  <a:schemeClr val="tx1"/>
                </a:solidFill>
              </a:rPr>
              <a:t>opatrenia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ich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realizácia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by </a:t>
            </a:r>
            <a:r>
              <a:rPr lang="cs-CZ" dirty="0" smtClean="0">
                <a:solidFill>
                  <a:schemeClr val="tx1"/>
                </a:solidFill>
              </a:rPr>
              <a:t>mala </a:t>
            </a:r>
            <a:r>
              <a:rPr lang="cs-CZ" dirty="0" err="1" smtClean="0">
                <a:solidFill>
                  <a:schemeClr val="tx1"/>
                </a:solidFill>
              </a:rPr>
              <a:t>viesť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k </a:t>
            </a:r>
            <a:r>
              <a:rPr lang="cs-CZ" b="1" dirty="0" err="1" smtClean="0">
                <a:solidFill>
                  <a:schemeClr val="tx1"/>
                </a:solidFill>
              </a:rPr>
              <a:t>pozitívnemu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rozvoju</a:t>
            </a:r>
            <a:r>
              <a:rPr lang="cs-CZ" b="1" dirty="0" smtClean="0">
                <a:solidFill>
                  <a:schemeClr val="tx1"/>
                </a:solidFill>
              </a:rPr>
              <a:t> daného </a:t>
            </a:r>
            <a:r>
              <a:rPr lang="cs-CZ" b="1" dirty="0" err="1" smtClean="0">
                <a:solidFill>
                  <a:schemeClr val="tx1"/>
                </a:solidFill>
              </a:rPr>
              <a:t>územia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>
                <a:solidFill>
                  <a:schemeClr val="tx1"/>
                </a:solidFill>
              </a:rPr>
              <a:t>k </a:t>
            </a:r>
            <a:r>
              <a:rPr lang="cs-CZ" dirty="0" smtClean="0">
                <a:solidFill>
                  <a:schemeClr val="tx1"/>
                </a:solidFill>
              </a:rPr>
              <a:t>rastu </a:t>
            </a:r>
            <a:r>
              <a:rPr lang="cs-CZ" dirty="0" err="1" smtClean="0">
                <a:solidFill>
                  <a:schemeClr val="tx1"/>
                </a:solidFill>
              </a:rPr>
              <a:t>miestnej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ekonomiky, k </a:t>
            </a:r>
            <a:r>
              <a:rPr lang="cs-CZ" dirty="0" err="1" smtClean="0">
                <a:solidFill>
                  <a:schemeClr val="tx1"/>
                </a:solidFill>
              </a:rPr>
              <a:t>pozdvihnutiu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sociálne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 err="1" smtClean="0">
                <a:solidFill>
                  <a:schemeClr val="tx1"/>
                </a:solidFill>
              </a:rPr>
              <a:t>spoločenských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err="1" smtClean="0">
                <a:solidFill>
                  <a:schemeClr val="tx1"/>
                </a:solidFill>
              </a:rPr>
              <a:t>kultúrnych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aktivít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ochrane</a:t>
            </a:r>
            <a:r>
              <a:rPr lang="cs-CZ" dirty="0" smtClean="0">
                <a:solidFill>
                  <a:schemeClr val="tx1"/>
                </a:solidFill>
              </a:rPr>
              <a:t> životného </a:t>
            </a:r>
            <a:r>
              <a:rPr lang="cs-CZ" dirty="0" err="1" smtClean="0">
                <a:solidFill>
                  <a:schemeClr val="tx1"/>
                </a:solidFill>
              </a:rPr>
              <a:t>prostredia</a:t>
            </a:r>
            <a:r>
              <a:rPr lang="cs-CZ" dirty="0" smtClean="0">
                <a:solidFill>
                  <a:schemeClr val="tx1"/>
                </a:solidFill>
              </a:rPr>
              <a:t> apod.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Previazanosť</a:t>
            </a:r>
            <a:r>
              <a:rPr lang="cs-CZ" dirty="0" smtClean="0">
                <a:solidFill>
                  <a:schemeClr val="tx1"/>
                </a:solidFill>
              </a:rPr>
              <a:t> s </a:t>
            </a:r>
            <a:r>
              <a:rPr lang="cs-CZ" b="1" dirty="0" err="1" smtClean="0">
                <a:solidFill>
                  <a:schemeClr val="tx1"/>
                </a:solidFill>
              </a:rPr>
              <a:t>územným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plánom</a:t>
            </a:r>
            <a:r>
              <a:rPr lang="cs-CZ" dirty="0" smtClean="0">
                <a:solidFill>
                  <a:schemeClr val="tx1"/>
                </a:solidFill>
              </a:rPr>
              <a:t>, na </a:t>
            </a:r>
            <a:r>
              <a:rPr lang="cs-CZ" dirty="0" err="1" smtClean="0">
                <a:solidFill>
                  <a:schemeClr val="tx1"/>
                </a:solidFill>
              </a:rPr>
              <a:t>rozdiel</a:t>
            </a:r>
            <a:r>
              <a:rPr lang="cs-CZ" dirty="0" smtClean="0">
                <a:solidFill>
                  <a:schemeClr val="tx1"/>
                </a:solidFill>
              </a:rPr>
              <a:t> od ÚP však nemá charakter závazného </a:t>
            </a:r>
            <a:r>
              <a:rPr lang="cs-CZ" dirty="0" err="1" smtClean="0">
                <a:solidFill>
                  <a:schemeClr val="tx1"/>
                </a:solidFill>
              </a:rPr>
              <a:t>právneho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predpisu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Rôzne</a:t>
            </a:r>
            <a:r>
              <a:rPr lang="cs-CZ" dirty="0" smtClean="0">
                <a:solidFill>
                  <a:schemeClr val="tx1"/>
                </a:solidFill>
              </a:rPr>
              <a:t> hierarchické </a:t>
            </a:r>
            <a:r>
              <a:rPr lang="cs-CZ" dirty="0" err="1" smtClean="0">
                <a:solidFill>
                  <a:schemeClr val="tx1"/>
                </a:solidFill>
              </a:rPr>
              <a:t>úrovne</a:t>
            </a:r>
            <a:r>
              <a:rPr lang="cs-CZ" dirty="0" smtClean="0">
                <a:solidFill>
                  <a:schemeClr val="tx1"/>
                </a:solidFill>
              </a:rPr>
              <a:t>,  časová </a:t>
            </a:r>
            <a:r>
              <a:rPr lang="cs-CZ" dirty="0" err="1" smtClean="0">
                <a:solidFill>
                  <a:schemeClr val="tx1"/>
                </a:solidFill>
              </a:rPr>
              <a:t>platnosť</a:t>
            </a:r>
            <a:endParaRPr 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k-SK" altLang="cs-CZ" dirty="0" smtClean="0"/>
          </a:p>
          <a:p>
            <a:pPr>
              <a:buFont typeface="Wingdings" panose="05000000000000000000" pitchFamily="2" charset="2"/>
              <a:buNone/>
            </a:pPr>
            <a:endParaRPr lang="sk-SK" altLang="cs-CZ" dirty="0"/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343809" y="375883"/>
            <a:ext cx="10057616" cy="1325563"/>
          </a:xfrm>
        </p:spPr>
        <p:txBody>
          <a:bodyPr/>
          <a:lstStyle/>
          <a:p>
            <a:r>
              <a:rPr lang="cs-CZ" dirty="0" smtClean="0"/>
              <a:t>STRATEGICKÝ PLÁN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978" y="3590925"/>
            <a:ext cx="5373447" cy="306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4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900" y="964692"/>
            <a:ext cx="10420350" cy="1188720"/>
          </a:xfrm>
        </p:spPr>
        <p:txBody>
          <a:bodyPr/>
          <a:lstStyle/>
          <a:p>
            <a:r>
              <a:rPr lang="cs-CZ" dirty="0" err="1" smtClean="0"/>
              <a:t>Hlavné</a:t>
            </a:r>
            <a:r>
              <a:rPr lang="cs-CZ" dirty="0" smtClean="0"/>
              <a:t> znaky strategických </a:t>
            </a:r>
            <a:r>
              <a:rPr lang="cs-CZ" dirty="0" err="1" smtClean="0"/>
              <a:t>dokumentov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2695194"/>
            <a:ext cx="10420350" cy="3800856"/>
          </a:xfrm>
        </p:spPr>
        <p:txBody>
          <a:bodyPr>
            <a:normAutofit lnSpcReduction="10000"/>
          </a:bodyPr>
          <a:lstStyle/>
          <a:p>
            <a:r>
              <a:rPr lang="sk-SK" altLang="cs-CZ" b="1" dirty="0" err="1" smtClean="0"/>
              <a:t>Dlhodobosť</a:t>
            </a:r>
            <a:r>
              <a:rPr lang="sk-SK" altLang="cs-CZ" dirty="0" smtClean="0"/>
              <a:t> - min. na jedno volebné obdobie – 4. r., európsky model – šesťročné obdobie</a:t>
            </a:r>
          </a:p>
          <a:p>
            <a:r>
              <a:rPr lang="sk-SK" altLang="cs-CZ" b="1" dirty="0" smtClean="0"/>
              <a:t>Systematickosť</a:t>
            </a:r>
            <a:r>
              <a:rPr lang="sk-SK" altLang="cs-CZ" dirty="0" smtClean="0"/>
              <a:t> - </a:t>
            </a:r>
            <a:r>
              <a:rPr lang="cs-CZ" dirty="0" err="1" smtClean="0"/>
              <a:t>komplexné</a:t>
            </a:r>
            <a:r>
              <a:rPr lang="cs-CZ" dirty="0" smtClean="0"/>
              <a:t> </a:t>
            </a:r>
            <a:r>
              <a:rPr lang="cs-CZ" dirty="0" err="1" smtClean="0"/>
              <a:t>zmapovanie</a:t>
            </a:r>
            <a:r>
              <a:rPr lang="cs-CZ" dirty="0" smtClean="0"/>
              <a:t> podstatných oblastí, </a:t>
            </a:r>
            <a:r>
              <a:rPr lang="cs-CZ" dirty="0" err="1" smtClean="0"/>
              <a:t>ktoré</a:t>
            </a:r>
            <a:r>
              <a:rPr lang="cs-CZ" dirty="0" smtClean="0"/>
              <a:t> </a:t>
            </a:r>
            <a:r>
              <a:rPr lang="cs-CZ" dirty="0" err="1" smtClean="0"/>
              <a:t>môžu</a:t>
            </a:r>
            <a:r>
              <a:rPr lang="cs-CZ" dirty="0" smtClean="0"/>
              <a:t> mať vplyv </a:t>
            </a:r>
            <a:r>
              <a:rPr lang="cs-CZ" dirty="0"/>
              <a:t>na </a:t>
            </a:r>
            <a:r>
              <a:rPr lang="cs-CZ" dirty="0" err="1" smtClean="0"/>
              <a:t>budúci</a:t>
            </a:r>
            <a:r>
              <a:rPr lang="cs-CZ" dirty="0" smtClean="0"/>
              <a:t> </a:t>
            </a:r>
            <a:r>
              <a:rPr lang="cs-CZ" dirty="0"/>
              <a:t>rozvoj </a:t>
            </a:r>
            <a:r>
              <a:rPr lang="cs-CZ" dirty="0" err="1" smtClean="0"/>
              <a:t>riešeného</a:t>
            </a:r>
            <a:r>
              <a:rPr lang="cs-CZ" dirty="0" smtClean="0"/>
              <a:t> </a:t>
            </a:r>
            <a:r>
              <a:rPr lang="cs-CZ" dirty="0" err="1" smtClean="0"/>
              <a:t>územia</a:t>
            </a:r>
            <a:endParaRPr lang="sk-SK" altLang="cs-CZ" dirty="0" smtClean="0"/>
          </a:p>
          <a:p>
            <a:r>
              <a:rPr lang="sk-SK" altLang="cs-CZ" b="1" dirty="0" smtClean="0"/>
              <a:t>Otvorenosť</a:t>
            </a:r>
            <a:r>
              <a:rPr lang="sk-SK" altLang="cs-CZ" dirty="0" smtClean="0"/>
              <a:t>- </a:t>
            </a:r>
            <a:r>
              <a:rPr lang="cs-CZ" dirty="0"/>
              <a:t>není rigidní, neměl by vznikat v uzavřeném okruhu odborníků, proces přípravy je veřejný, tedy otevřenost vůči podnětům a kritikám veřejnosti</a:t>
            </a:r>
            <a:endParaRPr lang="sk-SK" altLang="cs-CZ" dirty="0" smtClean="0"/>
          </a:p>
          <a:p>
            <a:r>
              <a:rPr lang="sk-SK" altLang="cs-CZ" b="1" dirty="0" smtClean="0"/>
              <a:t>Reálnosť</a:t>
            </a:r>
            <a:r>
              <a:rPr lang="sk-SK" altLang="cs-CZ" dirty="0" smtClean="0"/>
              <a:t> </a:t>
            </a:r>
            <a:r>
              <a:rPr lang="sk-SK" altLang="cs-CZ" dirty="0"/>
              <a:t>- </a:t>
            </a:r>
            <a:r>
              <a:rPr lang="sk-SK" altLang="cs-CZ" dirty="0" err="1" smtClean="0"/>
              <a:t>uskutočniteľnost</a:t>
            </a:r>
            <a:r>
              <a:rPr lang="sk-SK" altLang="cs-CZ" dirty="0" smtClean="0"/>
              <a:t> </a:t>
            </a:r>
            <a:r>
              <a:rPr lang="sk-SK" altLang="cs-CZ" dirty="0"/>
              <a:t>je nutné </a:t>
            </a:r>
            <a:r>
              <a:rPr lang="sk-SK" altLang="cs-CZ" dirty="0" smtClean="0"/>
              <a:t>hodnotiť z finančného hľadiska, ale i </a:t>
            </a:r>
            <a:r>
              <a:rPr lang="sk-SK" altLang="cs-CZ" dirty="0"/>
              <a:t>z </a:t>
            </a:r>
            <a:r>
              <a:rPr lang="sk-SK" altLang="cs-CZ" dirty="0" smtClean="0"/>
              <a:t>hľadiska ekonomických </a:t>
            </a:r>
            <a:r>
              <a:rPr lang="sk-SK" altLang="cs-CZ" dirty="0"/>
              <a:t>a </a:t>
            </a:r>
            <a:r>
              <a:rPr lang="sk-SK" altLang="cs-CZ" dirty="0" smtClean="0"/>
              <a:t>sociálnych podmienok</a:t>
            </a:r>
          </a:p>
          <a:p>
            <a:r>
              <a:rPr lang="sk-SK" altLang="cs-CZ" b="1" dirty="0" smtClean="0"/>
              <a:t>Selektívnosť</a:t>
            </a:r>
            <a:r>
              <a:rPr lang="sk-SK" altLang="cs-CZ" dirty="0" smtClean="0"/>
              <a:t> - </a:t>
            </a:r>
            <a:r>
              <a:rPr lang="cs-CZ" dirty="0" err="1" smtClean="0"/>
              <a:t>riešenie</a:t>
            </a:r>
            <a:r>
              <a:rPr lang="cs-CZ" dirty="0" smtClean="0"/>
              <a:t> </a:t>
            </a:r>
            <a:r>
              <a:rPr lang="cs-CZ" dirty="0" err="1" smtClean="0"/>
              <a:t>prioritných</a:t>
            </a:r>
            <a:r>
              <a:rPr lang="cs-CZ" dirty="0" smtClean="0"/>
              <a:t> </a:t>
            </a:r>
            <a:r>
              <a:rPr lang="cs-CZ" dirty="0" err="1" smtClean="0"/>
              <a:t>aspektov</a:t>
            </a:r>
            <a:r>
              <a:rPr lang="cs-CZ" dirty="0" smtClean="0"/>
              <a:t> </a:t>
            </a:r>
            <a:r>
              <a:rPr lang="cs-CZ" dirty="0" err="1" smtClean="0"/>
              <a:t>rozvoja</a:t>
            </a:r>
            <a:r>
              <a:rPr lang="cs-CZ" dirty="0" smtClean="0"/>
              <a:t>, </a:t>
            </a:r>
            <a:r>
              <a:rPr lang="cs-CZ" dirty="0"/>
              <a:t>na </a:t>
            </a:r>
            <a:r>
              <a:rPr lang="cs-CZ" dirty="0" err="1" smtClean="0"/>
              <a:t>ktoré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dirty="0" smtClean="0"/>
              <a:t>chce </a:t>
            </a:r>
            <a:r>
              <a:rPr lang="cs-CZ" dirty="0" err="1" smtClean="0"/>
              <a:t>územie</a:t>
            </a:r>
            <a:r>
              <a:rPr lang="cs-CZ" dirty="0" smtClean="0"/>
              <a:t> </a:t>
            </a:r>
            <a:r>
              <a:rPr lang="cs-CZ" dirty="0" err="1" smtClean="0"/>
              <a:t>zamerať</a:t>
            </a:r>
            <a:r>
              <a:rPr lang="cs-CZ" dirty="0" smtClean="0"/>
              <a:t>, </a:t>
            </a:r>
          </a:p>
          <a:p>
            <a:r>
              <a:rPr lang="sk-SK" altLang="cs-CZ" b="1" dirty="0" smtClean="0"/>
              <a:t>Previazanosť </a:t>
            </a:r>
            <a:r>
              <a:rPr lang="sk-SK" altLang="cs-CZ" dirty="0" smtClean="0"/>
              <a:t>- </a:t>
            </a:r>
            <a:r>
              <a:rPr lang="cs-CZ" dirty="0"/>
              <a:t>týká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/>
              <a:t>jednotlivých </a:t>
            </a:r>
            <a:r>
              <a:rPr lang="cs-CZ" dirty="0" err="1" smtClean="0"/>
              <a:t>krokov</a:t>
            </a:r>
            <a:r>
              <a:rPr lang="cs-CZ" dirty="0" smtClean="0"/>
              <a:t>, </a:t>
            </a:r>
            <a:r>
              <a:rPr lang="cs-CZ" dirty="0" err="1" smtClean="0"/>
              <a:t>ktoré</a:t>
            </a:r>
            <a:r>
              <a:rPr lang="cs-CZ" dirty="0" smtClean="0"/>
              <a:t> </a:t>
            </a:r>
            <a:r>
              <a:rPr lang="cs-CZ" dirty="0" err="1" smtClean="0"/>
              <a:t>neexistujú</a:t>
            </a:r>
            <a:r>
              <a:rPr lang="cs-CZ" dirty="0" smtClean="0"/>
              <a:t> len samé </a:t>
            </a:r>
            <a:r>
              <a:rPr lang="cs-CZ" dirty="0"/>
              <a:t>o </a:t>
            </a:r>
            <a:r>
              <a:rPr lang="cs-CZ" dirty="0" smtClean="0"/>
              <a:t>sebe.</a:t>
            </a:r>
            <a:endParaRPr lang="sk-SK" altLang="cs-CZ" dirty="0" smtClean="0"/>
          </a:p>
          <a:p>
            <a:r>
              <a:rPr lang="sk-SK" altLang="cs-CZ" b="1" dirty="0" smtClean="0"/>
              <a:t>Sústavnosť</a:t>
            </a:r>
            <a:r>
              <a:rPr lang="sk-SK" altLang="cs-CZ" dirty="0" smtClean="0"/>
              <a:t> – </a:t>
            </a:r>
            <a:r>
              <a:rPr lang="cs-CZ" dirty="0" smtClean="0"/>
              <a:t>na základe vstupných </a:t>
            </a:r>
            <a:r>
              <a:rPr lang="cs-CZ" dirty="0" err="1" smtClean="0"/>
              <a:t>podmienok</a:t>
            </a:r>
            <a:r>
              <a:rPr lang="cs-CZ" dirty="0" smtClean="0"/>
              <a:t> a </a:t>
            </a:r>
            <a:r>
              <a:rPr lang="cs-CZ" dirty="0" err="1" smtClean="0"/>
              <a:t>ekonomickej</a:t>
            </a:r>
            <a:r>
              <a:rPr lang="cs-CZ" dirty="0" smtClean="0"/>
              <a:t> </a:t>
            </a:r>
            <a:r>
              <a:rPr lang="cs-CZ" dirty="0" err="1" smtClean="0"/>
              <a:t>situácie</a:t>
            </a:r>
            <a:r>
              <a:rPr lang="cs-CZ" dirty="0" smtClean="0"/>
              <a:t> a </a:t>
            </a:r>
            <a:r>
              <a:rPr lang="cs-CZ" dirty="0" err="1" smtClean="0"/>
              <a:t>modifikovať</a:t>
            </a:r>
            <a:r>
              <a:rPr lang="cs-CZ" dirty="0" smtClean="0"/>
              <a:t> </a:t>
            </a:r>
            <a:r>
              <a:rPr lang="cs-CZ" dirty="0" err="1" smtClean="0"/>
              <a:t>zameranie</a:t>
            </a:r>
            <a:r>
              <a:rPr lang="cs-CZ" dirty="0" smtClean="0"/>
              <a:t> strategických </a:t>
            </a:r>
            <a:r>
              <a:rPr lang="cs-CZ" dirty="0" err="1" smtClean="0"/>
              <a:t>cieľov</a:t>
            </a:r>
            <a:r>
              <a:rPr lang="cs-CZ" dirty="0" smtClean="0"/>
              <a:t> bez nutnosti </a:t>
            </a:r>
            <a:r>
              <a:rPr lang="cs-CZ" dirty="0" err="1" smtClean="0"/>
              <a:t>zmeny</a:t>
            </a:r>
            <a:r>
              <a:rPr lang="cs-CZ" dirty="0" smtClean="0"/>
              <a:t> strategického </a:t>
            </a:r>
            <a:r>
              <a:rPr lang="cs-CZ" dirty="0" err="1" smtClean="0"/>
              <a:t>smeru</a:t>
            </a:r>
            <a:r>
              <a:rPr lang="cs-CZ" dirty="0" smtClean="0"/>
              <a:t> (</a:t>
            </a:r>
            <a:r>
              <a:rPr lang="cs-CZ" dirty="0" err="1" smtClean="0"/>
              <a:t>vízie</a:t>
            </a:r>
            <a:r>
              <a:rPr lang="cs-CZ" dirty="0" smtClean="0"/>
              <a:t>)</a:t>
            </a:r>
            <a:endParaRPr lang="sk-SK" altLang="cs-CZ" dirty="0" smtClean="0"/>
          </a:p>
          <a:p>
            <a:endParaRPr lang="sk-SK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96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343809" y="1808592"/>
            <a:ext cx="10515600" cy="4351338"/>
          </a:xfrm>
        </p:spPr>
        <p:txBody>
          <a:bodyPr/>
          <a:lstStyle/>
          <a:p>
            <a:r>
              <a:rPr lang="cs-CZ" sz="1800" b="1" dirty="0" smtClean="0"/>
              <a:t>Analytická </a:t>
            </a:r>
            <a:r>
              <a:rPr lang="cs-CZ" sz="1800" b="1" dirty="0" err="1" smtClean="0"/>
              <a:t>časť</a:t>
            </a:r>
            <a:r>
              <a:rPr lang="cs-CZ" sz="1800" dirty="0" smtClean="0"/>
              <a:t>- </a:t>
            </a:r>
            <a:r>
              <a:rPr lang="cs-CZ" sz="1800" dirty="0" err="1" smtClean="0"/>
              <a:t>súhrnná</a:t>
            </a:r>
            <a:r>
              <a:rPr lang="cs-CZ" sz="1800" dirty="0" smtClean="0"/>
              <a:t> </a:t>
            </a:r>
            <a:r>
              <a:rPr lang="cs-CZ" sz="1800" dirty="0" err="1" smtClean="0"/>
              <a:t>situačná</a:t>
            </a:r>
            <a:r>
              <a:rPr lang="cs-CZ" sz="1800" dirty="0" smtClean="0"/>
              <a:t> analýza a SWOT analýza </a:t>
            </a:r>
            <a:r>
              <a:rPr lang="cs-CZ" sz="1800" dirty="0" err="1" smtClean="0"/>
              <a:t>skúmaného</a:t>
            </a:r>
            <a:r>
              <a:rPr lang="cs-CZ" sz="1800" dirty="0" smtClean="0"/>
              <a:t> </a:t>
            </a:r>
            <a:r>
              <a:rPr lang="cs-CZ" sz="1800" dirty="0" err="1" smtClean="0"/>
              <a:t>územia</a:t>
            </a:r>
            <a:endParaRPr lang="cs-CZ" sz="1800" dirty="0" smtClean="0"/>
          </a:p>
          <a:p>
            <a:pPr lvl="1"/>
            <a:r>
              <a:rPr lang="cs-CZ" dirty="0" smtClean="0"/>
              <a:t>Obvykle obsahuje </a:t>
            </a:r>
            <a:r>
              <a:rPr lang="cs-CZ" dirty="0" err="1" smtClean="0"/>
              <a:t>sociogeografickú</a:t>
            </a:r>
            <a:r>
              <a:rPr lang="cs-CZ" dirty="0"/>
              <a:t> </a:t>
            </a:r>
            <a:r>
              <a:rPr lang="cs-CZ" dirty="0" smtClean="0"/>
              <a:t>i </a:t>
            </a:r>
            <a:r>
              <a:rPr lang="cs-CZ" dirty="0" err="1" smtClean="0"/>
              <a:t>fyzickogeografickú</a:t>
            </a:r>
            <a:r>
              <a:rPr lang="cs-CZ" dirty="0" smtClean="0"/>
              <a:t> </a:t>
            </a:r>
            <a:r>
              <a:rPr lang="cs-CZ" dirty="0" err="1" smtClean="0"/>
              <a:t>časť</a:t>
            </a:r>
            <a:endParaRPr lang="cs-CZ" dirty="0" smtClean="0"/>
          </a:p>
          <a:p>
            <a:r>
              <a:rPr lang="cs-CZ" b="1" dirty="0" smtClean="0"/>
              <a:t>Návrhová </a:t>
            </a:r>
            <a:r>
              <a:rPr lang="cs-CZ" b="1" dirty="0" err="1" smtClean="0"/>
              <a:t>časť</a:t>
            </a:r>
            <a:r>
              <a:rPr lang="cs-CZ" b="1" dirty="0" smtClean="0"/>
              <a:t> </a:t>
            </a:r>
            <a:r>
              <a:rPr lang="cs-CZ" dirty="0" smtClean="0"/>
              <a:t>– syntéza </a:t>
            </a:r>
            <a:r>
              <a:rPr lang="cs-CZ" dirty="0" err="1" smtClean="0"/>
              <a:t>zistených</a:t>
            </a:r>
            <a:r>
              <a:rPr lang="cs-CZ" dirty="0" smtClean="0"/>
              <a:t> </a:t>
            </a:r>
            <a:r>
              <a:rPr lang="cs-CZ" dirty="0" err="1" smtClean="0"/>
              <a:t>poznatkov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definovanie</a:t>
            </a:r>
            <a:r>
              <a:rPr lang="cs-CZ" dirty="0" smtClean="0"/>
              <a:t> </a:t>
            </a:r>
            <a:r>
              <a:rPr lang="cs-CZ" dirty="0" err="1" smtClean="0"/>
              <a:t>rozvojovej</a:t>
            </a:r>
            <a:r>
              <a:rPr lang="cs-CZ" dirty="0" smtClean="0"/>
              <a:t> </a:t>
            </a:r>
            <a:r>
              <a:rPr lang="cs-CZ" dirty="0" err="1" smtClean="0"/>
              <a:t>vízie</a:t>
            </a:r>
            <a:r>
              <a:rPr lang="cs-CZ" dirty="0" smtClean="0"/>
              <a:t>, </a:t>
            </a:r>
            <a:r>
              <a:rPr lang="cs-CZ" dirty="0" err="1" smtClean="0"/>
              <a:t>priorít</a:t>
            </a:r>
            <a:r>
              <a:rPr lang="cs-CZ" dirty="0" smtClean="0"/>
              <a:t>, </a:t>
            </a:r>
            <a:r>
              <a:rPr lang="cs-CZ" dirty="0" err="1" smtClean="0"/>
              <a:t>opatrení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aktivít</a:t>
            </a:r>
            <a:r>
              <a:rPr lang="cs-CZ" dirty="0"/>
              <a:t>,</a:t>
            </a:r>
            <a:endParaRPr lang="cs-CZ" b="1" dirty="0" smtClean="0"/>
          </a:p>
          <a:p>
            <a:r>
              <a:rPr lang="cs-CZ" sz="1800" b="1" dirty="0" err="1" smtClean="0"/>
              <a:t>Implementačná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časť</a:t>
            </a:r>
            <a:r>
              <a:rPr lang="cs-CZ" sz="1800" b="1" dirty="0" smtClean="0"/>
              <a:t> - </a:t>
            </a:r>
            <a:r>
              <a:rPr lang="cs-CZ" dirty="0" err="1" smtClean="0"/>
              <a:t>formulácia</a:t>
            </a:r>
            <a:r>
              <a:rPr lang="cs-CZ" dirty="0" smtClean="0"/>
              <a:t> </a:t>
            </a:r>
            <a:r>
              <a:rPr lang="cs-CZ" dirty="0"/>
              <a:t>postupných </a:t>
            </a:r>
            <a:r>
              <a:rPr lang="cs-CZ" dirty="0" err="1" smtClean="0"/>
              <a:t>krokov</a:t>
            </a:r>
            <a:r>
              <a:rPr lang="cs-CZ" dirty="0" smtClean="0"/>
              <a:t>, </a:t>
            </a:r>
            <a:r>
              <a:rPr lang="cs-CZ" dirty="0" err="1" smtClean="0"/>
              <a:t>ktoré</a:t>
            </a:r>
            <a:r>
              <a:rPr lang="cs-CZ" dirty="0" smtClean="0"/>
              <a:t> </a:t>
            </a:r>
            <a:r>
              <a:rPr lang="cs-CZ" dirty="0" err="1" smtClean="0"/>
              <a:t>vedú</a:t>
            </a:r>
            <a:r>
              <a:rPr lang="cs-CZ" dirty="0" smtClean="0"/>
              <a:t> </a:t>
            </a:r>
            <a:r>
              <a:rPr lang="cs-CZ" dirty="0"/>
              <a:t>k </a:t>
            </a:r>
            <a:r>
              <a:rPr lang="cs-CZ" dirty="0" err="1" smtClean="0"/>
              <a:t>naplneniu</a:t>
            </a:r>
            <a:r>
              <a:rPr lang="cs-CZ" dirty="0" smtClean="0"/>
              <a:t> </a:t>
            </a:r>
            <a:r>
              <a:rPr lang="cs-CZ" dirty="0" err="1" smtClean="0"/>
              <a:t>vízie</a:t>
            </a:r>
            <a:r>
              <a:rPr lang="cs-CZ" dirty="0" smtClean="0"/>
              <a:t> </a:t>
            </a:r>
            <a:r>
              <a:rPr lang="cs-CZ" dirty="0"/>
              <a:t>formou </a:t>
            </a:r>
            <a:r>
              <a:rPr lang="cs-CZ" dirty="0" err="1" smtClean="0"/>
              <a:t>akčného</a:t>
            </a:r>
            <a:r>
              <a:rPr lang="cs-CZ" dirty="0" smtClean="0"/>
              <a:t> plánu</a:t>
            </a:r>
          </a:p>
          <a:p>
            <a:r>
              <a:rPr lang="cs-CZ" u="sng" dirty="0" smtClean="0"/>
              <a:t>V </a:t>
            </a:r>
            <a:r>
              <a:rPr lang="cs-CZ" u="sng" dirty="0" err="1" smtClean="0"/>
              <a:t>ktorej</a:t>
            </a:r>
            <a:r>
              <a:rPr lang="cs-CZ" u="sng" dirty="0" smtClean="0"/>
              <a:t> fáze by </a:t>
            </a:r>
            <a:r>
              <a:rPr lang="cs-CZ" u="sng" dirty="0" err="1" smtClean="0"/>
              <a:t>malo</a:t>
            </a:r>
            <a:r>
              <a:rPr lang="cs-CZ" u="sng" dirty="0" smtClean="0"/>
              <a:t> </a:t>
            </a:r>
            <a:r>
              <a:rPr lang="cs-CZ" u="sng" dirty="0" err="1" smtClean="0"/>
              <a:t>nastať</a:t>
            </a:r>
            <a:r>
              <a:rPr lang="cs-CZ" u="sng" dirty="0" smtClean="0"/>
              <a:t> </a:t>
            </a:r>
            <a:r>
              <a:rPr lang="cs-CZ" u="sng" dirty="0" err="1" smtClean="0"/>
              <a:t>zapojenie</a:t>
            </a:r>
            <a:r>
              <a:rPr lang="cs-CZ" u="sng" dirty="0" smtClean="0"/>
              <a:t> </a:t>
            </a:r>
            <a:r>
              <a:rPr lang="cs-CZ" u="sng" dirty="0" err="1" smtClean="0"/>
              <a:t>verejnosti</a:t>
            </a:r>
            <a:r>
              <a:rPr lang="cs-CZ" u="sng" dirty="0" smtClean="0"/>
              <a:t> do procesu tvorby?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800" b="1" dirty="0" smtClean="0"/>
          </a:p>
          <a:p>
            <a:endParaRPr lang="cs-CZ" sz="1800" dirty="0"/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343809" y="375883"/>
            <a:ext cx="10515600" cy="1325563"/>
          </a:xfrm>
        </p:spPr>
        <p:txBody>
          <a:bodyPr/>
          <a:lstStyle/>
          <a:p>
            <a:r>
              <a:rPr lang="cs-CZ" dirty="0" smtClean="0"/>
              <a:t>ZÁKLADNÉ PRVKY STRATEGICKÉHO DOKUMENTU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324" y="3933825"/>
            <a:ext cx="5331085" cy="241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6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3809" y="2425145"/>
            <a:ext cx="3450070" cy="4351337"/>
          </a:xfrm>
          <a:prstGeom prst="rect">
            <a:avLst/>
          </a:prstGeom>
        </p:spPr>
      </p:pic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343809" y="375883"/>
            <a:ext cx="10515600" cy="1325563"/>
          </a:xfrm>
        </p:spPr>
        <p:txBody>
          <a:bodyPr/>
          <a:lstStyle/>
          <a:p>
            <a:r>
              <a:rPr lang="cs-CZ" dirty="0" err="1" smtClean="0"/>
              <a:t>Ukážky</a:t>
            </a:r>
            <a:r>
              <a:rPr lang="cs-CZ" dirty="0" smtClean="0"/>
              <a:t> jednotlivých častí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43809" y="2055813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Analytická </a:t>
            </a:r>
            <a:r>
              <a:rPr lang="cs-CZ" dirty="0" err="1" smtClean="0"/>
              <a:t>časť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237" y="2425145"/>
            <a:ext cx="4520483" cy="243260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948237" y="2055813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Návrhová </a:t>
            </a:r>
            <a:r>
              <a:rPr lang="cs-CZ" dirty="0" err="1" smtClean="0"/>
              <a:t>časť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1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354836" y="1023937"/>
            <a:ext cx="2178939" cy="476631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Implementačná</a:t>
            </a:r>
            <a:r>
              <a:rPr lang="cs-CZ" dirty="0" smtClean="0"/>
              <a:t> </a:t>
            </a:r>
            <a:r>
              <a:rPr lang="cs-CZ" dirty="0" err="1" smtClean="0"/>
              <a:t>časť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023937"/>
            <a:ext cx="5762625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.1.2618"/>
  <p:tag name="SLIDO_PRESENTATION_ID" val="00000000-0000-0000-0000-000000000000"/>
  <p:tag name="SLIDO_EVENT_UUID" val="23d59164-73c8-4969-b7fb-429c8c78045f"/>
  <p:tag name="SLIDO_EVENT_SECTION_UUID" val="bd9a1cb5-4c3c-457c-bc50-edeb2bd0b3d3"/>
</p:tagLst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1530</TotalTime>
  <Words>568</Words>
  <Application>Microsoft Office PowerPoint</Application>
  <PresentationFormat>Širokoúhlá obrazovka</PresentationFormat>
  <Paragraphs>48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Wingdings</vt:lpstr>
      <vt:lpstr>Parcel</vt:lpstr>
      <vt:lpstr>STRATEGICKÉ DOKUMENTY</vt:lpstr>
      <vt:lpstr>Diskusia Článku</vt:lpstr>
      <vt:lpstr>VAŠE SKÚSENOSTI SO STRATEGICKÝMI DOKUMENTMI?</vt:lpstr>
      <vt:lpstr>Strategické plánovanie</vt:lpstr>
      <vt:lpstr>STRATEGICKÝ PLÁN</vt:lpstr>
      <vt:lpstr>Hlavné znaky strategických dokumentov</vt:lpstr>
      <vt:lpstr>ZÁKLADNÉ PRVKY STRATEGICKÉHO DOKUMENTU</vt:lpstr>
      <vt:lpstr>Ukážky jednotlivých častí </vt:lpstr>
      <vt:lpstr>Prezentace aplikace PowerPoint</vt:lpstr>
      <vt:lpstr>SEMESTRÁLNA PRÁCA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Geografická analýza</dc:title>
  <dc:creator>Admin</dc:creator>
  <cp:lastModifiedBy>kduratna</cp:lastModifiedBy>
  <cp:revision>82</cp:revision>
  <dcterms:created xsi:type="dcterms:W3CDTF">2019-03-10T19:18:25Z</dcterms:created>
  <dcterms:modified xsi:type="dcterms:W3CDTF">2022-04-18T22:34:21Z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1.1.1.2618</vt:lpwstr>
  </property>
</Properties>
</file>