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79" r:id="rId3"/>
    <p:sldId id="277" r:id="rId4"/>
    <p:sldId id="292" r:id="rId5"/>
    <p:sldId id="278" r:id="rId6"/>
    <p:sldId id="271" r:id="rId7"/>
    <p:sldId id="288" r:id="rId8"/>
    <p:sldId id="290" r:id="rId9"/>
    <p:sldId id="280" r:id="rId10"/>
    <p:sldId id="267" r:id="rId11"/>
    <p:sldId id="272" r:id="rId12"/>
    <p:sldId id="273" r:id="rId13"/>
    <p:sldId id="274" r:id="rId14"/>
    <p:sldId id="257" r:id="rId15"/>
    <p:sldId id="258" r:id="rId16"/>
    <p:sldId id="287" r:id="rId17"/>
    <p:sldId id="259" r:id="rId18"/>
    <p:sldId id="260" r:id="rId19"/>
    <p:sldId id="282" r:id="rId20"/>
    <p:sldId id="283" r:id="rId21"/>
    <p:sldId id="261" r:id="rId22"/>
    <p:sldId id="262" r:id="rId23"/>
    <p:sldId id="284" r:id="rId24"/>
    <p:sldId id="285" r:id="rId25"/>
    <p:sldId id="296" r:id="rId26"/>
    <p:sldId id="286" r:id="rId27"/>
    <p:sldId id="266" r:id="rId28"/>
    <p:sldId id="270" r:id="rId29"/>
    <p:sldId id="268" r:id="rId30"/>
    <p:sldId id="294" r:id="rId31"/>
    <p:sldId id="295" r:id="rId32"/>
    <p:sldId id="275" r:id="rId33"/>
    <p:sldId id="269" r:id="rId34"/>
    <p:sldId id="276" r:id="rId35"/>
    <p:sldId id="281" r:id="rId36"/>
    <p:sldId id="263" r:id="rId37"/>
    <p:sldId id="264" r:id="rId38"/>
    <p:sldId id="265" r:id="rId3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668" y="-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639E17F-8C8C-4EB6-94B4-12D3CBFF4153}" type="datetimeFigureOut">
              <a:rPr lang="cs-CZ" smtClean="0"/>
              <a:t>21. 9. 2021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92093F6-CF4D-481E-990E-A069AA45392D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9E17F-8C8C-4EB6-94B4-12D3CBFF4153}" type="datetimeFigureOut">
              <a:rPr lang="cs-CZ" smtClean="0"/>
              <a:t>21. 9. 2021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093F6-CF4D-481E-990E-A069AA45392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9E17F-8C8C-4EB6-94B4-12D3CBFF4153}" type="datetimeFigureOut">
              <a:rPr lang="cs-CZ" smtClean="0"/>
              <a:t>21. 9. 2021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093F6-CF4D-481E-990E-A069AA45392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639E17F-8C8C-4EB6-94B4-12D3CBFF4153}" type="datetimeFigureOut">
              <a:rPr lang="cs-CZ" smtClean="0"/>
              <a:t>21. 9. 2021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92093F6-CF4D-481E-990E-A069AA45392D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639E17F-8C8C-4EB6-94B4-12D3CBFF4153}" type="datetimeFigureOut">
              <a:rPr lang="cs-CZ" smtClean="0"/>
              <a:t>21. 9. 2021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92093F6-CF4D-481E-990E-A069AA45392D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9E17F-8C8C-4EB6-94B4-12D3CBFF4153}" type="datetimeFigureOut">
              <a:rPr lang="cs-CZ" smtClean="0"/>
              <a:t>21. 9. 2021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093F6-CF4D-481E-990E-A069AA45392D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9E17F-8C8C-4EB6-94B4-12D3CBFF4153}" type="datetimeFigureOut">
              <a:rPr lang="cs-CZ" smtClean="0"/>
              <a:t>21. 9. 2021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093F6-CF4D-481E-990E-A069AA45392D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639E17F-8C8C-4EB6-94B4-12D3CBFF4153}" type="datetimeFigureOut">
              <a:rPr lang="cs-CZ" smtClean="0"/>
              <a:t>21. 9. 2021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92093F6-CF4D-481E-990E-A069AA45392D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9E17F-8C8C-4EB6-94B4-12D3CBFF4153}" type="datetimeFigureOut">
              <a:rPr lang="cs-CZ" smtClean="0"/>
              <a:t>21. 9. 2021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093F6-CF4D-481E-990E-A069AA45392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639E17F-8C8C-4EB6-94B4-12D3CBFF4153}" type="datetimeFigureOut">
              <a:rPr lang="cs-CZ" smtClean="0"/>
              <a:t>21. 9. 2021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92093F6-CF4D-481E-990E-A069AA45392D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639E17F-8C8C-4EB6-94B4-12D3CBFF4153}" type="datetimeFigureOut">
              <a:rPr lang="cs-CZ" smtClean="0"/>
              <a:t>21. 9. 2021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92093F6-CF4D-481E-990E-A069AA45392D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639E17F-8C8C-4EB6-94B4-12D3CBFF4153}" type="datetimeFigureOut">
              <a:rPr lang="cs-CZ" smtClean="0"/>
              <a:t>21. 9. 2021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92093F6-CF4D-481E-990E-A069AA45392D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cs-CZ" dirty="0"/>
              <a:t>Územní diferenciace</a:t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cs-CZ" dirty="0" smtClean="0"/>
              <a:t>Geografie venkova, periferií a pohraničí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1277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92211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Vymezení </a:t>
            </a:r>
            <a:br>
              <a:rPr lang="cs-CZ" dirty="0" smtClean="0"/>
            </a:br>
            <a:r>
              <a:rPr lang="cs-CZ" dirty="0" smtClean="0"/>
              <a:t>metropolitních a nemetropolitních území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684658"/>
            <a:ext cx="7463445" cy="5074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6156176" y="2348880"/>
            <a:ext cx="2520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dirty="0"/>
              <a:t>sídelní </a:t>
            </a:r>
            <a:r>
              <a:rPr lang="cs-CZ" dirty="0" smtClean="0"/>
              <a:t>osy</a:t>
            </a:r>
          </a:p>
          <a:p>
            <a:pPr algn="r"/>
            <a:r>
              <a:rPr lang="cs-CZ" dirty="0" smtClean="0"/>
              <a:t>významově neutrální</a:t>
            </a:r>
          </a:p>
          <a:p>
            <a:pPr algn="r"/>
            <a:r>
              <a:rPr lang="cs-CZ" dirty="0" smtClean="0"/>
              <a:t>periferie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4070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7467600" cy="504056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Nemetropolitní </a:t>
            </a:r>
            <a:r>
              <a:rPr lang="cs-CZ" b="1" dirty="0" smtClean="0"/>
              <a:t>areály: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1560" y="1600200"/>
            <a:ext cx="7313240" cy="4873752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sídelní </a:t>
            </a:r>
            <a:r>
              <a:rPr lang="cs-CZ" dirty="0"/>
              <a:t>osy (mezi metropolitními areály, tradiční + nové, 33), významově neutrální (43), periferie (zvýhodněné – při BY a AT 13, ostatní 37)</a:t>
            </a:r>
          </a:p>
          <a:p>
            <a:r>
              <a:rPr lang="cs-CZ" dirty="0"/>
              <a:t>„V závislosti na snižování hierarchického postavení jednotky se význam polohového faktoru zvyšuje.“</a:t>
            </a:r>
          </a:p>
          <a:p>
            <a:r>
              <a:rPr lang="cs-CZ" dirty="0"/>
              <a:t>„zpoždění </a:t>
            </a:r>
            <a:r>
              <a:rPr lang="cs-CZ" dirty="0" smtClean="0"/>
              <a:t>vývoje“</a:t>
            </a:r>
            <a:endParaRPr lang="cs-CZ" dirty="0"/>
          </a:p>
          <a:p>
            <a:r>
              <a:rPr lang="cs-CZ" dirty="0" smtClean="0"/>
              <a:t>Mezi </a:t>
            </a:r>
            <a:r>
              <a:rPr lang="cs-CZ" dirty="0"/>
              <a:t>nemetropolitními regiony „v podmínkách Česka existují zaostávající oblasti, resp. periferie jen výjimečně.</a:t>
            </a:r>
          </a:p>
          <a:p>
            <a:r>
              <a:rPr lang="cs-CZ" dirty="0"/>
              <a:t>Trvalé a víceméně neodstranitelné nevýhody periferních prostorů: úbytek obyvatelstva, problémy s dopravní obslužností, chybějící sociální infrastruktura</a:t>
            </a:r>
          </a:p>
          <a:p>
            <a:r>
              <a:rPr lang="cs-CZ" dirty="0"/>
              <a:t>Vesměs 50+ obyv./km2, polohově zvýhodněné – sousedství s Bavorskem nebo Rakouskem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2838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661070"/>
            <a:ext cx="7560840" cy="3639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2482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147248" cy="11430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Typologie českých nemetropolitních regionů </a:t>
            </a:r>
            <a:r>
              <a:rPr lang="cs-CZ" dirty="0" smtClean="0"/>
              <a:t>(</a:t>
            </a:r>
            <a:r>
              <a:rPr lang="cs-CZ" dirty="0"/>
              <a:t>ŽENKA, SLACH, SOPKULIAK 2017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772816"/>
            <a:ext cx="7467600" cy="4701136"/>
          </a:xfrm>
        </p:spPr>
        <p:txBody>
          <a:bodyPr/>
          <a:lstStyle/>
          <a:p>
            <a:r>
              <a:rPr lang="cs-CZ" dirty="0"/>
              <a:t>Dvojí ohrožení: </a:t>
            </a:r>
            <a:endParaRPr lang="cs-CZ" dirty="0" smtClean="0"/>
          </a:p>
          <a:p>
            <a:pPr lvl="1"/>
            <a:r>
              <a:rPr lang="cs-CZ" dirty="0" smtClean="0"/>
              <a:t>konkurence </a:t>
            </a:r>
            <a:r>
              <a:rPr lang="cs-CZ" dirty="0"/>
              <a:t>ze strany metropolitních regionů, konkurence exportně zaměřených regionů v zemích s nižšími náklady</a:t>
            </a:r>
          </a:p>
          <a:p>
            <a:r>
              <a:rPr lang="cs-CZ" dirty="0"/>
              <a:t>Nedostatečná diverzifikace ekonomické základny, nízká úroveň inovací vč. jejich komercializace</a:t>
            </a:r>
          </a:p>
          <a:p>
            <a:r>
              <a:rPr lang="cs-CZ" dirty="0"/>
              <a:t>Vnitřně velmi rozmanitá skupina, </a:t>
            </a:r>
            <a:r>
              <a:rPr lang="cs-CZ" dirty="0" smtClean="0"/>
              <a:t>zahrnuje:</a:t>
            </a:r>
          </a:p>
          <a:p>
            <a:pPr lvl="1"/>
            <a:r>
              <a:rPr lang="cs-CZ" dirty="0" smtClean="0"/>
              <a:t>nejen </a:t>
            </a:r>
            <a:r>
              <a:rPr lang="cs-CZ" dirty="0"/>
              <a:t>oblasti periferní a venkovské, ale </a:t>
            </a:r>
            <a:r>
              <a:rPr lang="cs-CZ" dirty="0" smtClean="0"/>
              <a:t>i</a:t>
            </a:r>
          </a:p>
          <a:p>
            <a:pPr lvl="1"/>
            <a:r>
              <a:rPr lang="cs-CZ" dirty="0" smtClean="0"/>
              <a:t>nemetropolitní </a:t>
            </a:r>
            <a:r>
              <a:rPr lang="cs-CZ" dirty="0"/>
              <a:t>staré průmyslové regiony, vysoká specializace prostřednictvím dodavatelů nižšího řádu</a:t>
            </a:r>
          </a:p>
        </p:txBody>
      </p:sp>
    </p:spTree>
    <p:extLst>
      <p:ext uri="{BB962C8B-B14F-4D97-AF65-F5344CB8AC3E}">
        <p14:creationId xmlns:p14="http://schemas.microsoft.com/office/powerpoint/2010/main" val="4248988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51" y="764703"/>
            <a:ext cx="8562813" cy="5788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550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582216"/>
            <a:ext cx="8526033" cy="6087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122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548680"/>
            <a:ext cx="7859216" cy="6480720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8 teoretických typů regionů, relevantní – periferní regiony </a:t>
            </a:r>
            <a:r>
              <a:rPr lang="cs-CZ" dirty="0"/>
              <a:t>(KARLSEN 2013): </a:t>
            </a:r>
            <a:endParaRPr lang="cs-CZ" dirty="0" smtClean="0"/>
          </a:p>
          <a:p>
            <a:pPr lvl="1"/>
            <a:r>
              <a:rPr lang="cs-CZ" dirty="0" smtClean="0"/>
              <a:t>malá </a:t>
            </a:r>
            <a:r>
              <a:rPr lang="cs-CZ" dirty="0"/>
              <a:t>populační/ekonomická velikost, nízká hustota institucí, chybějící kritické masy pro aglomerační efekty, zde: nepříznivá dopravní poloha s malou hospodářskou základnou, nízká hustota zalidnění/firem, podprůměrná ekonomická výkonnost</a:t>
            </a:r>
          </a:p>
          <a:p>
            <a:r>
              <a:rPr lang="cs-CZ" dirty="0"/>
              <a:t>Exaktní vymezení na základě tzv. potenciálu interakcí, mezd, zaměstnanosti a přidané hodnoty na jednotku zastavěné plochy a specializaci na zemědělství (ŽENKA a kol. 2017</a:t>
            </a:r>
            <a:r>
              <a:rPr lang="cs-CZ" dirty="0" smtClean="0"/>
              <a:t>)</a:t>
            </a:r>
          </a:p>
          <a:p>
            <a:r>
              <a:rPr lang="cs-CZ" dirty="0"/>
              <a:t>Metropolitní regiony (OECD 2012): 50+ tis. obyvatel, hustota zalidnění 1500 obyv./km2</a:t>
            </a:r>
          </a:p>
          <a:p>
            <a:r>
              <a:rPr lang="cs-CZ" dirty="0"/>
              <a:t>Jednotky – SO ORP, 4 typy: </a:t>
            </a:r>
            <a:endParaRPr lang="cs-CZ" dirty="0" smtClean="0"/>
          </a:p>
          <a:p>
            <a:pPr lvl="1"/>
            <a:r>
              <a:rPr lang="cs-CZ" dirty="0" smtClean="0"/>
              <a:t>jádra </a:t>
            </a:r>
            <a:r>
              <a:rPr lang="cs-CZ" dirty="0"/>
              <a:t>metropolitních regionů, zázemí metropolitních regionů, městské regiony s metropolitními funkcemi a </a:t>
            </a:r>
            <a:r>
              <a:rPr lang="cs-CZ" b="1" dirty="0"/>
              <a:t>nemetropolitní regiony </a:t>
            </a:r>
            <a:r>
              <a:rPr lang="cs-CZ" dirty="0"/>
              <a:t>(vč. Jihlavy, Mostu, Chomutova, </a:t>
            </a:r>
            <a:r>
              <a:rPr lang="cs-CZ" dirty="0" smtClean="0"/>
              <a:t>Bohumína?)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4460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91864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Metropolitní a nemetropolitní regiony v česku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26" y="1193286"/>
            <a:ext cx="8500570" cy="5476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36824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Typologie nemetropolitních regionů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52033"/>
            <a:ext cx="8568952" cy="5739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7467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332656"/>
            <a:ext cx="7467600" cy="6408712"/>
          </a:xfrm>
        </p:spPr>
        <p:txBody>
          <a:bodyPr>
            <a:normAutofit lnSpcReduction="10000"/>
          </a:bodyPr>
          <a:lstStyle/>
          <a:p>
            <a:r>
              <a:rPr lang="cs-CZ" dirty="0"/>
              <a:t>Z 206 jednotek – 156 jednotek/nemetropolitní regiony, z nich téměř polovina periferní regiony (82)</a:t>
            </a:r>
          </a:p>
          <a:p>
            <a:r>
              <a:rPr lang="cs-CZ" dirty="0"/>
              <a:t>Rozdíly v ekonomické výkonnosti mezi 8 vymezenými skupinami nepříliš výrazné – nejvýkonnější „metropolitní jádra“ (116 CZ) pouze o 48 % vyšší produktivita než nejvíce zaostávající „periferní regiony“ (79 CZ)</a:t>
            </a:r>
          </a:p>
          <a:p>
            <a:r>
              <a:rPr lang="cs-CZ" b="1" dirty="0"/>
              <a:t>Nemetropolitní regiony: </a:t>
            </a:r>
            <a:endParaRPr lang="cs-CZ" b="1" dirty="0" smtClean="0"/>
          </a:p>
          <a:p>
            <a:pPr lvl="1"/>
            <a:r>
              <a:rPr lang="cs-CZ" dirty="0" smtClean="0"/>
              <a:t>z </a:t>
            </a:r>
            <a:r>
              <a:rPr lang="cs-CZ" dirty="0"/>
              <a:t>celostátní přidané hodnoty 60 % ve zpracovatelském průmyslu, 77 % v zemědělství, lesnictví a rybolovu</a:t>
            </a:r>
          </a:p>
          <a:p>
            <a:r>
              <a:rPr lang="cs-CZ" b="1" dirty="0"/>
              <a:t>Periferní regiony: </a:t>
            </a:r>
            <a:endParaRPr lang="cs-CZ" b="1" dirty="0" smtClean="0"/>
          </a:p>
          <a:p>
            <a:pPr lvl="1"/>
            <a:r>
              <a:rPr lang="cs-CZ" dirty="0" smtClean="0"/>
              <a:t>20 </a:t>
            </a:r>
            <a:r>
              <a:rPr lang="cs-CZ" dirty="0"/>
              <a:t>% obyvatel, 33 % přidané hodnoty primárního sektoru za CZ, nejnižší hodnota produktivity práce a mezd, z hlediska ekonomické výkonnosti 2. nejhomogennější skupinou, nadprůměrná specializace na zemědělství, 60 % přidané hodnoty ze zpracovatelského průmyslu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2238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097216" cy="706090"/>
          </a:xfrm>
        </p:spPr>
        <p:txBody>
          <a:bodyPr>
            <a:normAutofit/>
          </a:bodyPr>
          <a:lstStyle/>
          <a:p>
            <a:r>
              <a:rPr lang="cs-CZ" b="1" dirty="0"/>
              <a:t>Znevýhodněné </a:t>
            </a:r>
            <a:r>
              <a:rPr lang="cs-CZ" b="1" dirty="0" smtClean="0"/>
              <a:t>regiony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1166912"/>
            <a:ext cx="7931224" cy="5502448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20. léta 20. století – nerovnoměrný rozvoj/vývoj, vznik sociálně geografických disparit mezi regiony, vztahy mezi centrem a periferií</a:t>
            </a:r>
          </a:p>
          <a:p>
            <a:r>
              <a:rPr lang="cs-CZ" dirty="0" smtClean="0"/>
              <a:t>Divergence </a:t>
            </a:r>
            <a:r>
              <a:rPr lang="cs-CZ" dirty="0"/>
              <a:t>vs. konvergence, negativní a/vs. pozitivní dopady procesu marginalizace, řešit / usměrňovat</a:t>
            </a:r>
            <a:r>
              <a:rPr lang="cs-CZ" dirty="0" smtClean="0"/>
              <a:t>?</a:t>
            </a:r>
          </a:p>
          <a:p>
            <a:r>
              <a:rPr lang="cs-CZ" dirty="0" smtClean="0"/>
              <a:t>V sociologii – studium sociálních nerovností jedním ze základních témat, chudoba ve městech vs. na venkově / sociální vyloučení</a:t>
            </a:r>
          </a:p>
          <a:p>
            <a:r>
              <a:rPr lang="cs-CZ" dirty="0"/>
              <a:t>Státní intervence – prostředek zmírnění regionálních </a:t>
            </a:r>
            <a:r>
              <a:rPr lang="cs-CZ" dirty="0" smtClean="0"/>
              <a:t>disparit: horské </a:t>
            </a:r>
            <a:r>
              <a:rPr lang="cs-CZ" dirty="0"/>
              <a:t>oblasti, severské regiony, venkovské oblasti, tradiční průmyslové </a:t>
            </a:r>
            <a:r>
              <a:rPr lang="cs-CZ" dirty="0" smtClean="0"/>
              <a:t>oblasti </a:t>
            </a:r>
            <a:r>
              <a:rPr lang="cs-CZ" dirty="0" smtClean="0">
                <a:latin typeface="Century Schoolbook"/>
              </a:rPr>
              <a:t>→ územní soudržnost (koheze)</a:t>
            </a:r>
            <a:endParaRPr lang="cs-CZ" dirty="0"/>
          </a:p>
          <a:p>
            <a:r>
              <a:rPr lang="cs-CZ" dirty="0"/>
              <a:t>„</a:t>
            </a:r>
            <a:r>
              <a:rPr lang="cs-CZ" dirty="0" err="1"/>
              <a:t>new</a:t>
            </a:r>
            <a:r>
              <a:rPr lang="cs-CZ" dirty="0"/>
              <a:t> public management“ – prvky trhu v chování </a:t>
            </a:r>
            <a:r>
              <a:rPr lang="cs-CZ" dirty="0" smtClean="0"/>
              <a:t>státu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b="1" dirty="0" smtClean="0"/>
              <a:t>Model </a:t>
            </a:r>
            <a:r>
              <a:rPr lang="cs-CZ" b="1" dirty="0"/>
              <a:t>kontinua </a:t>
            </a:r>
            <a:r>
              <a:rPr lang="cs-CZ" dirty="0"/>
              <a:t>(WALLERSTEIN </a:t>
            </a:r>
            <a:r>
              <a:rPr lang="cs-CZ" dirty="0" smtClean="0"/>
              <a:t>2004) </a:t>
            </a:r>
            <a:endParaRPr lang="cs-CZ" dirty="0"/>
          </a:p>
          <a:p>
            <a:r>
              <a:rPr lang="cs-CZ" dirty="0"/>
              <a:t>Namísto původního modelu polarit (jádro - periferie) → jádro – </a:t>
            </a:r>
            <a:r>
              <a:rPr lang="cs-CZ" dirty="0" err="1"/>
              <a:t>semiperiferie</a:t>
            </a:r>
            <a:r>
              <a:rPr lang="cs-CZ" dirty="0"/>
              <a:t>  – periferie </a:t>
            </a:r>
            <a:r>
              <a:rPr lang="cs-CZ" dirty="0" smtClean="0"/>
              <a:t>– marginální </a:t>
            </a:r>
            <a:r>
              <a:rPr lang="cs-CZ" dirty="0"/>
              <a:t>region. </a:t>
            </a:r>
            <a:endParaRPr lang="cs-CZ" dirty="0" smtClean="0"/>
          </a:p>
          <a:p>
            <a:r>
              <a:rPr lang="cs-CZ" dirty="0" smtClean="0"/>
              <a:t>Periferie </a:t>
            </a:r>
            <a:r>
              <a:rPr lang="cs-CZ" dirty="0"/>
              <a:t>se sice nachází v podřízené pozici vůči centru, je však na rozdíl od marginálního regionu integrována do systému.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82542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908720"/>
            <a:ext cx="7467600" cy="4873752"/>
          </a:xfrm>
        </p:spPr>
        <p:txBody>
          <a:bodyPr>
            <a:normAutofit/>
          </a:bodyPr>
          <a:lstStyle/>
          <a:p>
            <a:r>
              <a:rPr lang="cs-CZ" dirty="0"/>
              <a:t>Přes homogenitu strukturálně a funkčně rozmanité – klasifikace:</a:t>
            </a:r>
          </a:p>
          <a:p>
            <a:pPr lvl="1"/>
            <a:r>
              <a:rPr lang="cs-CZ" dirty="0"/>
              <a:t>regiony s vysokým podílem primárního sektoru na zaměstnanosti a s diverzifikovanou odvětvovou strukturou, příklady?</a:t>
            </a:r>
          </a:p>
          <a:p>
            <a:pPr lvl="1"/>
            <a:r>
              <a:rPr lang="cs-CZ" dirty="0"/>
              <a:t>regiony s velmi nízkým podílem primárního sektoru na zaměstnanosti, specializované na tradiční odvětví zpracovatelského průmyslu</a:t>
            </a:r>
          </a:p>
          <a:p>
            <a:pPr lvl="1"/>
            <a:r>
              <a:rPr lang="cs-CZ" dirty="0"/>
              <a:t>regiony s velmi nízkým podílem primárního sektoru na zaměstnanosti a diverzifikovanou odvětvovou strukturou</a:t>
            </a:r>
          </a:p>
          <a:p>
            <a:pPr lvl="1"/>
            <a:r>
              <a:rPr lang="cs-CZ" dirty="0"/>
              <a:t>ostatní periferní regiony bez společných strukturálních a funkčních znaků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29577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3655"/>
            <a:ext cx="5256584" cy="4190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927" y="3212976"/>
            <a:ext cx="5049631" cy="3529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59655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68" y="116631"/>
            <a:ext cx="5876185" cy="3658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672" y="3775389"/>
            <a:ext cx="5769227" cy="3016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35098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Shrnutí jako podklad pro regionální politiku</a:t>
            </a:r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26133"/>
              </p:ext>
            </p:extLst>
          </p:nvPr>
        </p:nvGraphicFramePr>
        <p:xfrm>
          <a:off x="251520" y="1628800"/>
          <a:ext cx="8064900" cy="4907280"/>
        </p:xfrm>
        <a:graphic>
          <a:graphicData uri="http://schemas.openxmlformats.org/drawingml/2006/table">
            <a:tbl>
              <a:tblPr firstRow="1" firstCol="1" bandRow="1"/>
              <a:tblGrid>
                <a:gridCol w="2016225"/>
                <a:gridCol w="2016225"/>
                <a:gridCol w="1224134"/>
                <a:gridCol w="2808316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Faktory 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Mechanismy 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Aktéři 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Doporučení pro regionální politiku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Vyšší transakční náklady v důsledku odlehlosti, nízké míry urbanizace i hustoty firem a institucí, malý lokální trh, nízké úspory z rozsahu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Diverzifikace do technologicky příbuzných odvětví, specializace na tržní niky, </a:t>
                      </a:r>
                      <a:r>
                        <a:rPr lang="cs-CZ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amenitní</a:t>
                      </a:r>
                      <a:r>
                        <a:rPr lang="cs-CZ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migrace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Malé a střední průmyslové firmy, občanský sektor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Podpora nadregionálních znalostních sítí, atrakce menších (zahraničních) firem, rozvoj intra a inter-regionální dopravy, posilování lokálního síťování firem a institucí, podpora regionální specializace i příbuzné diverzifikace místních firem, stabilizace populace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94174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7467600" cy="43204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HAMPL, MARADA 2016</a:t>
            </a: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7480572" cy="3860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24339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4924"/>
            <a:ext cx="8014549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26487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04498" cy="1714202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Regiony přirozené a umělé / administrativní – příklad </a:t>
            </a:r>
            <a:r>
              <a:rPr lang="cs-CZ" b="1" dirty="0" err="1" smtClean="0"/>
              <a:t>sociogeografické</a:t>
            </a:r>
            <a:r>
              <a:rPr lang="cs-CZ" b="1" dirty="0" smtClean="0"/>
              <a:t> regionalizace Česka </a:t>
            </a:r>
            <a:r>
              <a:rPr lang="cs-CZ" dirty="0" smtClean="0"/>
              <a:t>(HAMPL, MARADA 2015)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725805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07443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404664"/>
            <a:ext cx="7848873" cy="5373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31377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5409695" cy="3509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088" y="3429000"/>
            <a:ext cx="4717259" cy="3148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39311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63" y="1318085"/>
            <a:ext cx="8529601" cy="5424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9850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700" b="1" dirty="0"/>
              <a:t>Konvergence vs. divergence: věčná otázka?</a:t>
            </a:r>
            <a:r>
              <a:rPr lang="cs-CZ" sz="2700" dirty="0"/>
              <a:t> (BLAŽEK, CSANK 2007</a:t>
            </a:r>
            <a:r>
              <a:rPr lang="cs-CZ" sz="2700" dirty="0" smtClean="0"/>
              <a:t>)</a:t>
            </a:r>
            <a:endParaRPr lang="cs-CZ" sz="27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844824"/>
            <a:ext cx="7467600" cy="4464496"/>
          </a:xfrm>
        </p:spPr>
        <p:txBody>
          <a:bodyPr>
            <a:normAutofit lnSpcReduction="10000"/>
          </a:bodyPr>
          <a:lstStyle/>
          <a:p>
            <a:r>
              <a:rPr lang="cs-CZ" sz="2200" dirty="0" smtClean="0"/>
              <a:t>„Obnova</a:t>
            </a:r>
            <a:r>
              <a:rPr lang="cs-CZ" sz="2200" dirty="0"/>
              <a:t>“ nositelů diferenciace, starší jevy difuzí vedou k poklesu variability (HAMPL 1998)</a:t>
            </a:r>
          </a:p>
          <a:p>
            <a:r>
              <a:rPr lang="cs-CZ" sz="2200" dirty="0"/>
              <a:t>Existence rozdílů nezbytná (HIRSCHMAN 1958) X extrémní rozdíly s </a:t>
            </a:r>
            <a:r>
              <a:rPr lang="cs-CZ" sz="2200" dirty="0" err="1"/>
              <a:t>destimulačním</a:t>
            </a:r>
            <a:r>
              <a:rPr lang="cs-CZ" sz="2200" dirty="0"/>
              <a:t> a destabilizujícím účinkem</a:t>
            </a:r>
          </a:p>
          <a:p>
            <a:r>
              <a:rPr lang="cs-CZ" sz="2200" dirty="0"/>
              <a:t>Příliš velké rozdíly – hrozba pro sociální a následně politickou stabilitu (NOVOTNÝ 2006)</a:t>
            </a:r>
          </a:p>
          <a:p>
            <a:r>
              <a:rPr lang="cs-CZ" sz="2200" dirty="0"/>
              <a:t>Přirozená trajektorie regionální/územní diferenciace socioekonomického vývoje vs. usměrnění státem / regionální politikou? (až nivelizace)</a:t>
            </a:r>
          </a:p>
          <a:p>
            <a:r>
              <a:rPr lang="cs-CZ" sz="2200" dirty="0"/>
              <a:t>Nalezení vhodné míry rozdílů v různých sférách – soudržnost jako míra tolerance dané společnosti k rozdílům (MOLLE 1997)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16789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Strategie regionálního rozvoje </a:t>
            </a:r>
            <a:r>
              <a:rPr lang="cs-CZ" b="1" dirty="0" err="1" smtClean="0"/>
              <a:t>čr</a:t>
            </a:r>
            <a:r>
              <a:rPr lang="cs-CZ" b="1" dirty="0" smtClean="0"/>
              <a:t> 2014-2020, 21+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87563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Politika územního rozvoje ČR</a:t>
            </a:r>
            <a:r>
              <a:rPr lang="cs-CZ" dirty="0" smtClean="0"/>
              <a:t> (2008, A-2019)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04692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Politika územního rozvoje ČR / </a:t>
            </a:r>
            <a:r>
              <a:rPr lang="cs-CZ" dirty="0" smtClean="0"/>
              <a:t>aktualizace č. 1, 2, 3 (MMR, ÚÚR 2019)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9448"/>
            <a:ext cx="6768752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53093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Politika územního rozvoje ČR / </a:t>
            </a:r>
            <a:r>
              <a:rPr lang="cs-CZ" dirty="0"/>
              <a:t>aktualizace č. 1, 2, 3 (MMR, ÚÚR 2019)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38420"/>
            <a:ext cx="6912768" cy="5093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576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Politika územního rozvoje ČR / </a:t>
            </a:r>
            <a:r>
              <a:rPr lang="cs-CZ" dirty="0"/>
              <a:t>aktualizace č. 1, 2, 3 (MMR, ÚÚR 2019)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08460"/>
            <a:ext cx="6976134" cy="504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251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Metropolitní regiony a významné aglomerace </a:t>
            </a:r>
            <a:r>
              <a:rPr lang="cs-CZ" dirty="0" smtClean="0"/>
              <a:t>ve střední Evropě po roce 1990 (KÖRNER 2010)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text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63717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20" y="764705"/>
            <a:ext cx="8694377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59442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13462"/>
            <a:ext cx="8691983" cy="5951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34215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91" y="1017659"/>
            <a:ext cx="8496065" cy="5840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1277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91" y="9873"/>
            <a:ext cx="8427605" cy="5688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7425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 fontScale="90000"/>
          </a:bodyPr>
          <a:lstStyle/>
          <a:p>
            <a:r>
              <a:rPr lang="cs-CZ" dirty="0"/>
              <a:t>Diferenciace ve stupni ekonomického, sociálního a kulturního </a:t>
            </a:r>
            <a:r>
              <a:rPr lang="cs-CZ" dirty="0" smtClean="0"/>
              <a:t>rozvoje</a:t>
            </a:r>
            <a:endParaRPr lang="cs-CZ" dirty="0"/>
          </a:p>
        </p:txBody>
      </p:sp>
      <p:pic>
        <p:nvPicPr>
          <p:cNvPr id="4" name="Zástupný symbol pro obsah 3" descr="https://upload.wikimedia.org/wikipedia/commons/f/fd/World_trade_map.PNG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064896" cy="42081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2156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96136" y="1052736"/>
            <a:ext cx="2704728" cy="1143000"/>
          </a:xfrm>
        </p:spPr>
        <p:txBody>
          <a:bodyPr>
            <a:normAutofit fontScale="90000"/>
          </a:bodyPr>
          <a:lstStyle/>
          <a:p>
            <a:pPr algn="r"/>
            <a:r>
              <a:rPr lang="cs-CZ" dirty="0" smtClean="0"/>
              <a:t>Hustota zalidnění</a:t>
            </a:r>
            <a:br>
              <a:rPr lang="cs-CZ" dirty="0" smtClean="0"/>
            </a:br>
            <a:r>
              <a:rPr lang="cs-CZ" dirty="0" smtClean="0"/>
              <a:t>(ESPON 2019)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6561"/>
            <a:ext cx="5184576" cy="6427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9224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467600" cy="922114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Střední Evropa v rámci světa – globální </a:t>
            </a:r>
            <a:r>
              <a:rPr lang="cs-CZ" b="1" dirty="0" smtClean="0"/>
              <a:t>perspektiva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2132856"/>
            <a:ext cx="7859216" cy="3888432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Disparity </a:t>
            </a:r>
            <a:r>
              <a:rPr lang="cs-CZ" dirty="0"/>
              <a:t>v životním stylu</a:t>
            </a:r>
          </a:p>
          <a:p>
            <a:r>
              <a:rPr lang="cs-CZ" dirty="0" smtClean="0"/>
              <a:t>Mechanismy </a:t>
            </a:r>
            <a:r>
              <a:rPr lang="cs-CZ" dirty="0"/>
              <a:t>na omezování negativních vlivů kapitalistické ekonomiky vs. neoliberální pojetí, regulace až separace</a:t>
            </a:r>
          </a:p>
          <a:p>
            <a:r>
              <a:rPr lang="cs-CZ" dirty="0" smtClean="0"/>
              <a:t>„Smrštění </a:t>
            </a:r>
            <a:r>
              <a:rPr lang="cs-CZ" dirty="0"/>
              <a:t>světa“ (BAUMAN 1998)</a:t>
            </a:r>
          </a:p>
          <a:p>
            <a:r>
              <a:rPr lang="cs-CZ" dirty="0"/>
              <a:t>Perspektivní zrození mezinárodní společnosti (a zmenšení vlivu národních států) (FLORINI, SIMMONS 2000)</a:t>
            </a:r>
          </a:p>
          <a:p>
            <a:r>
              <a:rPr lang="cs-CZ" dirty="0"/>
              <a:t>Profit bohatých, silných, chytrých vs. ztráta chudých, slabých, hloupých?</a:t>
            </a:r>
          </a:p>
          <a:p>
            <a:r>
              <a:rPr lang="cs-CZ" dirty="0"/>
              <a:t>De/regulace – konkurence, kvalita, dostupnost, privatizace infrastruktury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3001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7467600" cy="432048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Pozice Česka</a:t>
            </a:r>
            <a:r>
              <a:rPr lang="cs-CZ" b="1" dirty="0" smtClean="0"/>
              <a:t>: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39552" y="1484784"/>
            <a:ext cx="7467600" cy="5256584"/>
          </a:xfrm>
        </p:spPr>
        <p:txBody>
          <a:bodyPr>
            <a:normAutofit/>
          </a:bodyPr>
          <a:lstStyle/>
          <a:p>
            <a:r>
              <a:rPr lang="cs-CZ" dirty="0" smtClean="0"/>
              <a:t>vně </a:t>
            </a:r>
            <a:r>
              <a:rPr lang="cs-CZ" dirty="0"/>
              <a:t>– </a:t>
            </a:r>
          </a:p>
          <a:p>
            <a:pPr lvl="1"/>
            <a:r>
              <a:rPr lang="cs-CZ" sz="2200" dirty="0" smtClean="0"/>
              <a:t>součást </a:t>
            </a:r>
            <a:r>
              <a:rPr lang="cs-CZ" sz="2200" dirty="0"/>
              <a:t>bohatého severu, úzké vazby na evropské ekonomické centrum (prostřednictvím Německa), HDP na hlavu zpravidla 30.-35. místo na světě, kvalita života – index lidského rozvoje dtto</a:t>
            </a:r>
          </a:p>
          <a:p>
            <a:r>
              <a:rPr lang="cs-CZ" dirty="0"/>
              <a:t>dovnitř – </a:t>
            </a:r>
            <a:endParaRPr lang="cs-CZ" dirty="0" smtClean="0"/>
          </a:p>
          <a:p>
            <a:pPr lvl="1"/>
            <a:r>
              <a:rPr lang="cs-CZ" sz="2200" dirty="0" smtClean="0"/>
              <a:t>lze </a:t>
            </a:r>
            <a:r>
              <a:rPr lang="cs-CZ" sz="2200" dirty="0"/>
              <a:t>očekávat jedny z nejmenších problémů s chudobou či sociální exkluzí, meziregionální disparity jedny z nejmenších vůbec (80./90. léta 20. století)</a:t>
            </a:r>
          </a:p>
          <a:p>
            <a:r>
              <a:rPr lang="cs-CZ" dirty="0"/>
              <a:t>v Evropě – </a:t>
            </a:r>
            <a:endParaRPr lang="cs-CZ" dirty="0" smtClean="0"/>
          </a:p>
          <a:p>
            <a:pPr lvl="1"/>
            <a:r>
              <a:rPr lang="cs-CZ" sz="2200" dirty="0" smtClean="0"/>
              <a:t>z</a:t>
            </a:r>
            <a:r>
              <a:rPr lang="cs-CZ" sz="2200" dirty="0"/>
              <a:t> hlediska ekonomické prosperity slabší stát, v rámci střední Evropy jeden z nejrozvinutějších států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1573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>
            <a:normAutofit fontScale="90000"/>
          </a:bodyPr>
          <a:lstStyle/>
          <a:p>
            <a:r>
              <a:rPr lang="cs-CZ" b="1" dirty="0" err="1"/>
              <a:t>Sociogeografická</a:t>
            </a:r>
            <a:r>
              <a:rPr lang="cs-CZ" b="1" dirty="0"/>
              <a:t> diferenciace </a:t>
            </a:r>
            <a:r>
              <a:rPr lang="cs-CZ" dirty="0"/>
              <a:t>(HAMPL, MÜLLER 2019)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5536" y="1844824"/>
            <a:ext cx="7467600" cy="4104456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kombinace </a:t>
            </a:r>
            <a:r>
              <a:rPr lang="cs-CZ" dirty="0"/>
              <a:t>regionální a sídelní hierarchie (jádra, centra, oblasti) a </a:t>
            </a:r>
            <a:r>
              <a:rPr lang="cs-CZ" dirty="0" err="1" smtClean="0"/>
              <a:t>makropolohové</a:t>
            </a:r>
            <a:r>
              <a:rPr lang="cs-CZ" dirty="0" smtClean="0"/>
              <a:t> atraktivity </a:t>
            </a:r>
            <a:r>
              <a:rPr lang="cs-CZ" dirty="0"/>
              <a:t>(západ-východ gradient, superdominance Prahy), problémovost „pánevních“ metropolitních areálů (HAMPL 2005)</a:t>
            </a:r>
          </a:p>
          <a:p>
            <a:r>
              <a:rPr lang="cs-CZ" dirty="0"/>
              <a:t>Specifikace různých typů (metropolitních HAMPL, MARADA 2016, „široké“) a nemetropolitních </a:t>
            </a:r>
            <a:r>
              <a:rPr lang="cs-CZ" dirty="0" smtClean="0"/>
              <a:t>prostorů, jednotky </a:t>
            </a:r>
            <a:r>
              <a:rPr lang="cs-CZ" dirty="0"/>
              <a:t>– upravené SO ORP </a:t>
            </a:r>
          </a:p>
          <a:p>
            <a:r>
              <a:rPr lang="cs-CZ" dirty="0"/>
              <a:t>Metropolitní areály – v CZ 12, 1/3 území – 60 % obyvatelstva – 2/3 ekonomiky, pražský, pánevní, ostatní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4888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Sousedství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2025</TotalTime>
  <Words>564</Words>
  <Application>Microsoft Office PowerPoint</Application>
  <PresentationFormat>Předvádění na obrazovce (4:3)</PresentationFormat>
  <Paragraphs>93</Paragraphs>
  <Slides>38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39" baseType="lpstr">
      <vt:lpstr>Arkýř</vt:lpstr>
      <vt:lpstr>Územní diferenciace </vt:lpstr>
      <vt:lpstr>Znevýhodněné regiony</vt:lpstr>
      <vt:lpstr>Konvergence vs. divergence: věčná otázka? (BLAŽEK, CSANK 2007)</vt:lpstr>
      <vt:lpstr>Prezentace aplikace PowerPoint</vt:lpstr>
      <vt:lpstr>Diferenciace ve stupni ekonomického, sociálního a kulturního rozvoje</vt:lpstr>
      <vt:lpstr>Hustota zalidnění (ESPON 2019)</vt:lpstr>
      <vt:lpstr>Střední Evropa v rámci světa – globální perspektiva</vt:lpstr>
      <vt:lpstr>Pozice Česka:</vt:lpstr>
      <vt:lpstr>Sociogeografická diferenciace (HAMPL, MÜLLER 2019)</vt:lpstr>
      <vt:lpstr>Vymezení  metropolitních a nemetropolitních území</vt:lpstr>
      <vt:lpstr>Nemetropolitní areály:</vt:lpstr>
      <vt:lpstr>Prezentace aplikace PowerPoint</vt:lpstr>
      <vt:lpstr>Typologie českých nemetropolitních regionů (ŽENKA, SLACH, SOPKULIAK 2017)</vt:lpstr>
      <vt:lpstr>Prezentace aplikace PowerPoint</vt:lpstr>
      <vt:lpstr>Prezentace aplikace PowerPoint</vt:lpstr>
      <vt:lpstr>Prezentace aplikace PowerPoint</vt:lpstr>
      <vt:lpstr>Metropolitní a nemetropolitní regiony v česku</vt:lpstr>
      <vt:lpstr>Typologie nemetropolitních regionů</vt:lpstr>
      <vt:lpstr>Prezentace aplikace PowerPoint</vt:lpstr>
      <vt:lpstr>Prezentace aplikace PowerPoint</vt:lpstr>
      <vt:lpstr>Prezentace aplikace PowerPoint</vt:lpstr>
      <vt:lpstr>Prezentace aplikace PowerPoint</vt:lpstr>
      <vt:lpstr>Shrnutí jako podklad pro regionální politiku</vt:lpstr>
      <vt:lpstr>HAMPL, MARADA 2016</vt:lpstr>
      <vt:lpstr>Prezentace aplikace PowerPoint</vt:lpstr>
      <vt:lpstr>Regiony přirozené a umělé / administrativní – příklad sociogeografické regionalizace Česka (HAMPL, MARADA 2015)</vt:lpstr>
      <vt:lpstr>Prezentace aplikace PowerPoint</vt:lpstr>
      <vt:lpstr>Prezentace aplikace PowerPoint</vt:lpstr>
      <vt:lpstr>Prezentace aplikace PowerPoint</vt:lpstr>
      <vt:lpstr>Strategie regionálního rozvoje čr 2014-2020, 21+</vt:lpstr>
      <vt:lpstr>Politika územního rozvoje ČR (2008, A-2019)</vt:lpstr>
      <vt:lpstr>Politika územního rozvoje ČR / aktualizace č. 1, 2, 3 (MMR, ÚÚR 2019)</vt:lpstr>
      <vt:lpstr>Politika územního rozvoje ČR / aktualizace č. 1, 2, 3 (MMR, ÚÚR 2019)</vt:lpstr>
      <vt:lpstr>Politika územního rozvoje ČR / aktualizace č. 1, 2, 3 (MMR, ÚÚR 2019)</vt:lpstr>
      <vt:lpstr>Metropolitní regiony a významné aglomerace ve střední Evropě po roce 1990 (KÖRNER 2010)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Jeřábek2</dc:creator>
  <cp:lastModifiedBy>autor</cp:lastModifiedBy>
  <cp:revision>40</cp:revision>
  <dcterms:created xsi:type="dcterms:W3CDTF">2020-01-20T09:14:02Z</dcterms:created>
  <dcterms:modified xsi:type="dcterms:W3CDTF">2021-09-21T18:21:11Z</dcterms:modified>
</cp:coreProperties>
</file>