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300" r:id="rId3"/>
    <p:sldId id="417" r:id="rId4"/>
    <p:sldId id="301" r:id="rId5"/>
    <p:sldId id="302" r:id="rId6"/>
    <p:sldId id="318" r:id="rId7"/>
    <p:sldId id="303" r:id="rId8"/>
    <p:sldId id="334" r:id="rId9"/>
    <p:sldId id="305" r:id="rId10"/>
    <p:sldId id="307" r:id="rId11"/>
    <p:sldId id="315" r:id="rId12"/>
    <p:sldId id="333" r:id="rId13"/>
    <p:sldId id="317" r:id="rId14"/>
    <p:sldId id="304" r:id="rId15"/>
    <p:sldId id="306" r:id="rId16"/>
    <p:sldId id="308" r:id="rId17"/>
    <p:sldId id="316" r:id="rId18"/>
    <p:sldId id="314" r:id="rId19"/>
    <p:sldId id="442" r:id="rId20"/>
    <p:sldId id="507" r:id="rId21"/>
    <p:sldId id="501" r:id="rId22"/>
    <p:sldId id="508" r:id="rId23"/>
    <p:sldId id="313" r:id="rId24"/>
    <p:sldId id="503" r:id="rId25"/>
    <p:sldId id="504" r:id="rId26"/>
    <p:sldId id="502" r:id="rId27"/>
    <p:sldId id="505" r:id="rId28"/>
    <p:sldId id="311" r:id="rId29"/>
    <p:sldId id="329" r:id="rId30"/>
    <p:sldId id="310" r:id="rId31"/>
    <p:sldId id="506" r:id="rId32"/>
    <p:sldId id="332" r:id="rId33"/>
    <p:sldId id="331" r:id="rId34"/>
    <p:sldId id="330" r:id="rId35"/>
    <p:sldId id="450" r:id="rId36"/>
    <p:sldId id="451" r:id="rId37"/>
    <p:sldId id="452" r:id="rId38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DEDDC0"/>
    <a:srgbClr val="0066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94" autoAdjust="0"/>
    <p:restoredTop sz="94660"/>
  </p:normalViewPr>
  <p:slideViewPr>
    <p:cSldViewPr>
      <p:cViewPr varScale="1">
        <p:scale>
          <a:sx n="123" d="100"/>
          <a:sy n="123" d="100"/>
        </p:scale>
        <p:origin x="153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4AAF00-1F5A-4FD5-807A-F978AB33F1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EE32CAD-9C54-4866-A2C8-223C51551D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32BA0A-3EFF-49B5-825A-D88F1CEA7F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C17D3-73BE-4DBD-A9F7-F20B0889605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63878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A2885C-F156-40C2-89FD-3D99D2E293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3C5244-AF02-4A9D-836B-54DA6EA658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E636891-E715-472A-9E8E-312BB4C48D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1552E-812C-4F3F-ADF1-40D4B4D6C38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2302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D83C5F-5E2A-486A-9FDC-876CA3CC41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D68FA9-BB81-4D05-A8B6-6476171491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97E600D-FBAD-4A08-8D99-DBEEC1E7AC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96A6B-D24F-4C12-8DB3-73F60E3A7EA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55945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6CD5D2-1AA4-49D7-95F2-26BB294BFF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2C1954-3228-41B0-9B7C-C545DF1CF6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5AB2A0-8AB2-45BA-B940-7107C846A6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7EA07-E033-40B8-B98E-B757280F1AB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29217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7A68C50-E306-4FF7-BE8B-D2FAEEA918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E4E1A5-C9A8-4355-B358-563784D205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0AAD43-A56F-4843-BE16-8CB6766CED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F016F-541A-4336-8B06-375F3B6FFB9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89772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8249FB-5D03-40AF-A528-C4E4B0D3A7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CCAE69-A323-4BC4-8DCF-9478D8AED1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D2441E-8690-4164-A4CE-07A3D9659B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A7486-D847-4CE0-B7E5-9F19464D08E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83546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4B8C11C-4AE1-4F0A-B364-6D46B997E7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9FF2258-6C7B-4B81-8E2E-3AC1153C2B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3E0D0FC-76C7-4146-B89C-01A626EC2C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9B175-33A8-4FD1-8197-9283164FDB4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98106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58F5D3A-B7DF-4732-84EE-B26F2DE517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88FFDFE-98BC-4B99-876C-7D7AB4E78B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7AEA815-3EC7-4754-902E-ED1BAF48AC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48913-3D26-4318-AB7C-158D7529FB9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74204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9301813-DEC5-48E7-B1D6-95D3BB7BB8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D0FED9F-FD6F-4CA3-AFF9-7C907A9EB5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556A2FD-8507-4AC6-9AC0-9DBC0EEE8F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6A6E3B-288C-4B0D-A3BD-747891BD0E1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4552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DFFFF2-B65A-4DCB-9459-B15B1F3F20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5FE18F-4DDC-4E56-A42D-53CF162BCB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D99144-182C-4B69-9260-28065D4C58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2B0B1-FB80-436D-81AE-F0F050ABE49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05520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150579-8A42-4811-9EEF-96927DC0AE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588156-C5C4-48EF-8C2A-DA0181E779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292D2F-5F0C-4160-B0E3-83E0AF92E8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CCF06-7896-4ED7-BCAD-6D49314B7FD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06186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A93CC98-CFC2-4F26-98A2-03CBD9F5D2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ED6E031-118E-4C02-BD40-4BFE7C3FF6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8BA81D8-B66F-4B6D-93CF-CD73750B1F1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B1DA99A-3CAE-4123-BA27-DDFD79E9D7F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2FF783B-C077-4E0D-9579-CADAC9FC59D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B64797E9-48F6-4703-9567-6C15A9BAC59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A5153C79-EA78-4E4A-8C52-11E8C797142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23850" y="1412875"/>
            <a:ext cx="8569325" cy="21875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660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Krajiny  jižní  Moravy  - 3 -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D0E6A458-DBB1-4049-94B9-59092FC229D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4292600"/>
            <a:ext cx="6400800" cy="1584325"/>
          </a:xfrm>
        </p:spPr>
        <p:txBody>
          <a:bodyPr/>
          <a:lstStyle/>
          <a:p>
            <a:pPr eaLnBrk="1" hangingPunct="1"/>
            <a:r>
              <a:rPr lang="cs-CZ" altLang="cs-CZ" sz="3600"/>
              <a:t>RNDr. </a:t>
            </a:r>
            <a:r>
              <a:rPr lang="cs-CZ" altLang="cs-CZ" sz="4000"/>
              <a:t>Martin Culek,</a:t>
            </a:r>
            <a:r>
              <a:rPr lang="cs-CZ" altLang="cs-CZ" sz="3600"/>
              <a:t> Ph.D.</a:t>
            </a:r>
          </a:p>
          <a:p>
            <a:pPr eaLnBrk="1" hangingPunct="1"/>
            <a:r>
              <a:rPr lang="cs-CZ" altLang="cs-CZ" sz="3600"/>
              <a:t>Geografický ústav  Př. fak. MU</a:t>
            </a:r>
          </a:p>
        </p:txBody>
      </p:sp>
      <p:sp>
        <p:nvSpPr>
          <p:cNvPr id="2052" name="Text Box 4">
            <a:extLst>
              <a:ext uri="{FF2B5EF4-FFF2-40B4-BE49-F238E27FC236}">
                <a16:creationId xmlns:a16="http://schemas.microsoft.com/office/drawing/2014/main" id="{FC1332AC-A56A-4600-9CFA-E1AE31326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115888"/>
            <a:ext cx="7524750" cy="519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CC48D6F8-BAFC-42A1-83F6-0545C4B012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A8FA19E5-727A-415F-A9C5-DF74579A98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55300" name="Picture 4" descr="Svatá Hora">
            <a:extLst>
              <a:ext uri="{FF2B5EF4-FFF2-40B4-BE49-F238E27FC236}">
                <a16:creationId xmlns:a16="http://schemas.microsoft.com/office/drawing/2014/main" id="{04433C78-767E-4294-BA1A-082AE6C10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754B2C3E-4EB5-4954-B1B9-77CC4B7589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5538BC59-505A-40BF-A8CE-B33B889A4F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56324" name="Picture 4" descr="Mařenka_vrchol">
            <a:extLst>
              <a:ext uri="{FF2B5EF4-FFF2-40B4-BE49-F238E27FC236}">
                <a16:creationId xmlns:a16="http://schemas.microsoft.com/office/drawing/2014/main" id="{71D861F9-14FD-4254-A718-56FC80C39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24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5" descr="Říms_studánka_buč">
            <a:extLst>
              <a:ext uri="{FF2B5EF4-FFF2-40B4-BE49-F238E27FC236}">
                <a16:creationId xmlns:a16="http://schemas.microsoft.com/office/drawing/2014/main" id="{6B39C586-1049-4651-B836-BF32827A7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963" y="0"/>
            <a:ext cx="44910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0039467D-CE58-4F05-B714-36B2915122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F90C4084-B35B-4D15-AA4C-4748C499BF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57348" name="Picture 4" descr="Dolní Bory_hadc_bor">
            <a:extLst>
              <a:ext uri="{FF2B5EF4-FFF2-40B4-BE49-F238E27FC236}">
                <a16:creationId xmlns:a16="http://schemas.microsoft.com/office/drawing/2014/main" id="{3758CB27-901A-446F-BCAD-4D502B960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0" name="Picture 6" descr="Údolí Brtnice">
            <a:extLst>
              <a:ext uri="{FF2B5EF4-FFF2-40B4-BE49-F238E27FC236}">
                <a16:creationId xmlns:a16="http://schemas.microsoft.com/office/drawing/2014/main" id="{7E9AB13A-7C0E-482F-BBF9-4E5410E70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4AF71EC5-35D5-48FF-ABA1-49EE5AB891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002A2876-019F-41FD-BCFE-F6D469A159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58372" name="Picture 4" descr="Údolí Jihlavy">
            <a:extLst>
              <a:ext uri="{FF2B5EF4-FFF2-40B4-BE49-F238E27FC236}">
                <a16:creationId xmlns:a16="http://schemas.microsoft.com/office/drawing/2014/main" id="{29B52CC7-37C8-4C31-8A0A-8B86047EA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7725"/>
            <a:ext cx="9144000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1BA917A4-8677-4EA5-A92C-574FF09D15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D060E303-A52B-4A43-813D-87EE91387A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59396" name="Picture 4" descr="0P9290345">
            <a:extLst>
              <a:ext uri="{FF2B5EF4-FFF2-40B4-BE49-F238E27FC236}">
                <a16:creationId xmlns:a16="http://schemas.microsoft.com/office/drawing/2014/main" id="{38234CB5-B23E-4CF4-9C16-5FCE659D0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97975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BE62A9E8-2636-41C6-A316-A829E01A3D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FA7219EB-04D7-48B3-8EC5-58F4AB0DEB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60420" name="Picture 4" descr="0P9290361">
            <a:extLst>
              <a:ext uri="{FF2B5EF4-FFF2-40B4-BE49-F238E27FC236}">
                <a16:creationId xmlns:a16="http://schemas.microsoft.com/office/drawing/2014/main" id="{0936102B-D8E4-4232-9113-1E2BCE6F9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4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3F67C557-2A42-4603-B506-CDF52DDBC9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7A94015B-2388-4CAD-ADBA-2E6310E4CA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61444" name="Picture 4" descr="foto_20">
            <a:extLst>
              <a:ext uri="{FF2B5EF4-FFF2-40B4-BE49-F238E27FC236}">
                <a16:creationId xmlns:a16="http://schemas.microsoft.com/office/drawing/2014/main" id="{8AA3DB0B-4CA6-47AD-8A4A-5294C9348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636690BB-E019-4AB2-948D-A6E75F019C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C5E0B1BC-4761-41FF-BB9E-8A10528BBD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62468" name="Picture 4" descr="Oslava_balv">
            <a:extLst>
              <a:ext uri="{FF2B5EF4-FFF2-40B4-BE49-F238E27FC236}">
                <a16:creationId xmlns:a16="http://schemas.microsoft.com/office/drawing/2014/main" id="{77F93F2A-5C1F-41EC-92CB-050E146ED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97975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4B64ADFB-977D-4FB5-A089-6FDF84A3C4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B2A35716-F9DD-4539-99C6-BA3B807030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63492" name="Picture 4" descr="Mostiště_přehr">
            <a:extLst>
              <a:ext uri="{FF2B5EF4-FFF2-40B4-BE49-F238E27FC236}">
                <a16:creationId xmlns:a16="http://schemas.microsoft.com/office/drawing/2014/main" id="{82E932BC-DAF6-43E5-A404-2430B6965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3745A1C8-39B9-4D5C-B999-4F43F14C0F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C6C0FD0D-4100-410A-B689-17B9B1D1D4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64516" name="Picture 6" descr="P8017403yy">
            <a:extLst>
              <a:ext uri="{FF2B5EF4-FFF2-40B4-BE49-F238E27FC236}">
                <a16:creationId xmlns:a16="http://schemas.microsoft.com/office/drawing/2014/main" id="{E88658BC-C90B-4B1F-A1B9-BB37AE8FC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A1F68A6E-CDD0-44CF-859C-DAC57FEB18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65AFD291-AA92-437E-8ACD-1F69805512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47108" name="Picture 4" descr="P6250715a">
            <a:extLst>
              <a:ext uri="{FF2B5EF4-FFF2-40B4-BE49-F238E27FC236}">
                <a16:creationId xmlns:a16="http://schemas.microsoft.com/office/drawing/2014/main" id="{8E0CB498-E185-46EE-88E8-EFDD72FC4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Text Box 5">
            <a:extLst>
              <a:ext uri="{FF2B5EF4-FFF2-40B4-BE49-F238E27FC236}">
                <a16:creationId xmlns:a16="http://schemas.microsoft.com/office/drawing/2014/main" id="{27B518CF-CBFA-4CAA-926F-19026248C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838" y="188913"/>
            <a:ext cx="72707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/>
              <a:t>Velkomeziříčský bioregion (1.50)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/>
              <a:t> -  vynecháme </a:t>
            </a:r>
            <a:r>
              <a:rPr lang="cs-CZ" altLang="cs-CZ" sz="3600" b="1">
                <a:sym typeface="Wingdings" panose="05000000000000000000" pitchFamily="2" charset="2"/>
              </a:rPr>
              <a:t></a:t>
            </a:r>
            <a:endParaRPr lang="cs-CZ" altLang="cs-CZ" sz="36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B298B055-32C6-4FF8-B3A5-47CC2D0FC1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D2B49B42-8A1B-41C8-8FF1-AEFE259F51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65540" name="Picture 4" descr="P8017408">
            <a:extLst>
              <a:ext uri="{FF2B5EF4-FFF2-40B4-BE49-F238E27FC236}">
                <a16:creationId xmlns:a16="http://schemas.microsoft.com/office/drawing/2014/main" id="{07538D04-FDD9-4B62-A562-835F17805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601DDE4D-DF14-46F8-8D01-7580DBD686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E3EA68CD-8BCB-4B98-BB5A-2248B66D62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66564" name="Picture 4" descr="P8017443yy">
            <a:extLst>
              <a:ext uri="{FF2B5EF4-FFF2-40B4-BE49-F238E27FC236}">
                <a16:creationId xmlns:a16="http://schemas.microsoft.com/office/drawing/2014/main" id="{0C2E68FB-6911-41AD-9013-601F5F80A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69908374-9E39-461E-B28E-F6AD16F901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EEBA7CD3-0A87-4A23-80D1-A7F61E1762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67588" name="Picture 6" descr="P8017435">
            <a:extLst>
              <a:ext uri="{FF2B5EF4-FFF2-40B4-BE49-F238E27FC236}">
                <a16:creationId xmlns:a16="http://schemas.microsoft.com/office/drawing/2014/main" id="{FDFCC077-B723-4341-9AAE-FAA4C12FA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88ACB8C2-AB5B-426E-919E-034478B049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A1B3BFF6-E35E-48F0-90E5-C996ED0013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68612" name="Picture 4" descr="foto36">
            <a:extLst>
              <a:ext uri="{FF2B5EF4-FFF2-40B4-BE49-F238E27FC236}">
                <a16:creationId xmlns:a16="http://schemas.microsoft.com/office/drawing/2014/main" id="{6B2977A8-E4E5-46F5-8A9E-EE1752498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0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6" descr="P6063323a">
            <a:extLst>
              <a:ext uri="{FF2B5EF4-FFF2-40B4-BE49-F238E27FC236}">
                <a16:creationId xmlns:a16="http://schemas.microsoft.com/office/drawing/2014/main" id="{9FC048A2-5FEC-4A08-A0FF-C124B4879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4" r="24132" b="9450"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AEB669E1-A0C0-483C-A920-8DF941F407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E8485F83-B8E9-4895-85A4-FE7C366416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69636" name="Picture 4" descr="P6063326a">
            <a:extLst>
              <a:ext uri="{FF2B5EF4-FFF2-40B4-BE49-F238E27FC236}">
                <a16:creationId xmlns:a16="http://schemas.microsoft.com/office/drawing/2014/main" id="{83B98F96-BCBC-4863-8BFC-BAC1254BE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5B6AB948-149C-4D3B-B04D-5D2006C994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B69F49CB-A324-49AB-A3F6-944552FD6D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70660" name="Picture 4" descr="P6063315ax">
            <a:extLst>
              <a:ext uri="{FF2B5EF4-FFF2-40B4-BE49-F238E27FC236}">
                <a16:creationId xmlns:a16="http://schemas.microsoft.com/office/drawing/2014/main" id="{B34A8AA0-613D-4EA3-93CF-456E4FBC3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2B5B938E-ADFF-49E9-9023-FD3E63B73D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71683" name="Picture 6" descr="Přibyslavice">
            <a:extLst>
              <a:ext uri="{FF2B5EF4-FFF2-40B4-BE49-F238E27FC236}">
                <a16:creationId xmlns:a16="http://schemas.microsoft.com/office/drawing/2014/main" id="{BD773253-D9D4-4C0A-A5A7-0EE711706213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0"/>
            <a:ext cx="4602162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3175" name="Picture 7" descr="Přibyslavice by Kubikula">
            <a:extLst>
              <a:ext uri="{FF2B5EF4-FFF2-40B4-BE49-F238E27FC236}">
                <a16:creationId xmlns:a16="http://schemas.microsoft.com/office/drawing/2014/main" id="{55A3CB81-10BD-471E-9B51-7F07FAB51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 Box 8">
            <a:extLst>
              <a:ext uri="{FF2B5EF4-FFF2-40B4-BE49-F238E27FC236}">
                <a16:creationId xmlns:a16="http://schemas.microsoft.com/office/drawing/2014/main" id="{113C5338-7C8B-4888-8D07-273930277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6381750"/>
            <a:ext cx="43195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Foto:Kubikula, Panoramio, Google Earth</a:t>
            </a:r>
          </a:p>
        </p:txBody>
      </p:sp>
      <p:sp>
        <p:nvSpPr>
          <p:cNvPr id="71686" name="Text Box 9">
            <a:extLst>
              <a:ext uri="{FF2B5EF4-FFF2-40B4-BE49-F238E27FC236}">
                <a16:creationId xmlns:a16="http://schemas.microsoft.com/office/drawing/2014/main" id="{8D5F5469-CB5D-495A-92BA-A313D25FB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115888"/>
            <a:ext cx="35290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rgbClr val="FF3300"/>
                </a:solidFill>
              </a:rPr>
              <a:t>PŘIBYSLAVICE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63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D17B5F4C-129F-41F2-93CD-F48358091F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F5414ED-D73A-44F3-B602-051FCE08F9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72708" name="Picture 4" descr="P7317341yy">
            <a:extLst>
              <a:ext uri="{FF2B5EF4-FFF2-40B4-BE49-F238E27FC236}">
                <a16:creationId xmlns:a16="http://schemas.microsoft.com/office/drawing/2014/main" id="{9546289E-4692-404C-AF2A-A8AF58C71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CB18B86F-EC5D-41C1-B749-812701522D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5A52CAE6-FA8A-4122-8E21-F6DDE19E1F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73732" name="Picture 4" descr="Brtnice_hrad">
            <a:extLst>
              <a:ext uri="{FF2B5EF4-FFF2-40B4-BE49-F238E27FC236}">
                <a16:creationId xmlns:a16="http://schemas.microsoft.com/office/drawing/2014/main" id="{57891A6E-1C84-4C23-8364-B6BBC02F0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638"/>
            <a:ext cx="9144000" cy="645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AB2F9F64-4B5F-4CC4-81B1-2D7562D776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58A07443-4BDA-46C4-A56B-D163A0633D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74756" name="Picture 4" descr="Nová Říše">
            <a:extLst>
              <a:ext uri="{FF2B5EF4-FFF2-40B4-BE49-F238E27FC236}">
                <a16:creationId xmlns:a16="http://schemas.microsoft.com/office/drawing/2014/main" id="{35565951-EA9B-407E-9578-980A7DD6A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2C687875-713E-4638-BC98-EE72FFD938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EB27FD37-6071-45FE-8834-738A72A90F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48132" name="Picture 4" descr="mapa">
            <a:extLst>
              <a:ext uri="{FF2B5EF4-FFF2-40B4-BE49-F238E27FC236}">
                <a16:creationId xmlns:a16="http://schemas.microsoft.com/office/drawing/2014/main" id="{879CE58F-20A6-46E4-82D5-DD94D8267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23568758-477A-4E2E-B5F8-445F0EBC05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05DC3B11-66E5-4CB0-8C08-DB83A6FECB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75780" name="Picture 4" descr="Křižanov_nám">
            <a:extLst>
              <a:ext uri="{FF2B5EF4-FFF2-40B4-BE49-F238E27FC236}">
                <a16:creationId xmlns:a16="http://schemas.microsoft.com/office/drawing/2014/main" id="{FABC8DB4-448E-4252-B949-9A3A06CBD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100"/>
            <a:ext cx="9217025" cy="669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BF3C8970-0767-45E8-BB06-04EF9A672A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27763" y="274638"/>
            <a:ext cx="2736850" cy="1143000"/>
          </a:xfrm>
        </p:spPr>
        <p:txBody>
          <a:bodyPr/>
          <a:lstStyle/>
          <a:p>
            <a:pPr eaLnBrk="1" hangingPunct="1"/>
            <a:r>
              <a:rPr lang="cs-CZ" altLang="cs-CZ"/>
              <a:t>Měřín</a:t>
            </a: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86D181EE-7C63-43C1-8222-6564E25CA0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76804" name="Picture 4" descr="30001">
            <a:extLst>
              <a:ext uri="{FF2B5EF4-FFF2-40B4-BE49-F238E27FC236}">
                <a16:creationId xmlns:a16="http://schemas.microsoft.com/office/drawing/2014/main" id="{FB11BD21-BA5D-4BF2-B099-0ACF5FF17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9"/>
          <a:stretch>
            <a:fillRect/>
          </a:stretch>
        </p:blipFill>
        <p:spPr bwMode="auto">
          <a:xfrm>
            <a:off x="611188" y="0"/>
            <a:ext cx="5438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D3968310-55E9-4A03-BAC8-A070D6CB8D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58CC4C51-1327-4C86-95F3-CF37E422EB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77828" name="Picture 4" descr="VelBíteš">
            <a:extLst>
              <a:ext uri="{FF2B5EF4-FFF2-40B4-BE49-F238E27FC236}">
                <a16:creationId xmlns:a16="http://schemas.microsoft.com/office/drawing/2014/main" id="{6C52C09B-5730-434A-9E5F-2B7B94D74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48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5" descr="Rančířov_karner">
            <a:extLst>
              <a:ext uri="{FF2B5EF4-FFF2-40B4-BE49-F238E27FC236}">
                <a16:creationId xmlns:a16="http://schemas.microsoft.com/office/drawing/2014/main" id="{1254AEE5-1C03-49C3-B27D-FBBC0C8C5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63" y="0"/>
            <a:ext cx="45545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Text Box 6">
            <a:extLst>
              <a:ext uri="{FF2B5EF4-FFF2-40B4-BE49-F238E27FC236}">
                <a16:creationId xmlns:a16="http://schemas.microsoft.com/office/drawing/2014/main" id="{2A401224-E159-4291-A136-F9D6D71D2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6453188"/>
            <a:ext cx="3059112" cy="366712"/>
          </a:xfrm>
          <a:prstGeom prst="rect">
            <a:avLst/>
          </a:prstGeom>
          <a:solidFill>
            <a:srgbClr val="DEDD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Rančířov_románský karner</a:t>
            </a:r>
          </a:p>
        </p:txBody>
      </p:sp>
      <p:sp>
        <p:nvSpPr>
          <p:cNvPr id="77831" name="Text Box 8">
            <a:extLst>
              <a:ext uri="{FF2B5EF4-FFF2-40B4-BE49-F238E27FC236}">
                <a16:creationId xmlns:a16="http://schemas.microsoft.com/office/drawing/2014/main" id="{B7F0A3B9-A702-4623-9D89-A466DF177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88913"/>
            <a:ext cx="23526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/>
              <a:t>Velká Bíteš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14118C6C-4162-43A5-AF5B-C177061834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89093A69-3224-4A2E-B3F8-8BAE763915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78852" name="Picture 4" descr="Aleje_zámeček">
            <a:extLst>
              <a:ext uri="{FF2B5EF4-FFF2-40B4-BE49-F238E27FC236}">
                <a16:creationId xmlns:a16="http://schemas.microsoft.com/office/drawing/2014/main" id="{E59E24DD-CFA9-4C1B-A730-72CDDCAA7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238"/>
            <a:ext cx="9144000" cy="64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58D9ED7D-E89B-4504-925F-99264C305F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29F205F9-531D-4335-B172-6D2BF5F36C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79876" name="Picture 4" descr="foto52">
            <a:extLst>
              <a:ext uri="{FF2B5EF4-FFF2-40B4-BE49-F238E27FC236}">
                <a16:creationId xmlns:a16="http://schemas.microsoft.com/office/drawing/2014/main" id="{5CE77D49-A4F8-484D-9557-F79790E7A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Text Box 5">
            <a:extLst>
              <a:ext uri="{FF2B5EF4-FFF2-40B4-BE49-F238E27FC236}">
                <a16:creationId xmlns:a16="http://schemas.microsoft.com/office/drawing/2014/main" id="{0246AF76-C39D-4408-ABBE-DD7898B2E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6165850"/>
            <a:ext cx="1458912" cy="396875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Fini 1.50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AC695921-C442-40E0-9EC4-ADB7DF8A2C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Velkomeziříčský bioregion</a:t>
            </a:r>
            <a:br>
              <a:rPr lang="cs-CZ" altLang="cs-CZ"/>
            </a:br>
            <a:r>
              <a:rPr lang="cs-CZ" altLang="cs-CZ"/>
              <a:t>charakteristiky_3</a:t>
            </a:r>
          </a:p>
        </p:txBody>
      </p:sp>
      <p:sp>
        <p:nvSpPr>
          <p:cNvPr id="208899" name="Rectangle 3">
            <a:extLst>
              <a:ext uri="{FF2B5EF4-FFF2-40B4-BE49-F238E27FC236}">
                <a16:creationId xmlns:a16="http://schemas.microsoft.com/office/drawing/2014/main" id="{E895E9FE-1721-49FF-91B2-7872EABF8E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989138"/>
            <a:ext cx="9144000" cy="4868862"/>
          </a:xfrm>
        </p:spPr>
        <p:txBody>
          <a:bodyPr/>
          <a:lstStyle/>
          <a:p>
            <a:pPr eaLnBrk="1" hangingPunct="1"/>
            <a:r>
              <a:rPr lang="cs-CZ" altLang="cs-CZ" sz="3600" u="sng"/>
              <a:t>Geologicko-geomorf. pozoruhodnosti:</a:t>
            </a:r>
          </a:p>
          <a:p>
            <a:pPr eaLnBrk="1" hangingPunct="1"/>
            <a:r>
              <a:rPr lang="cs-CZ" altLang="cs-CZ" sz="3600"/>
              <a:t>Třebíčský masiv – čím? </a:t>
            </a:r>
          </a:p>
          <a:p>
            <a:pPr eaLnBrk="1" hangingPunct="1"/>
            <a:r>
              <a:rPr lang="cs-CZ" altLang="cs-CZ" sz="3600"/>
              <a:t>údolí Oslavy (Nesměřské) </a:t>
            </a:r>
          </a:p>
          <a:p>
            <a:pPr eaLnBrk="1" hangingPunct="1"/>
            <a:r>
              <a:rPr lang="cs-CZ" altLang="cs-CZ" sz="3600"/>
              <a:t>údolí Brtnice </a:t>
            </a:r>
          </a:p>
          <a:p>
            <a:pPr eaLnBrk="1" hangingPunct="1"/>
            <a:r>
              <a:rPr lang="cs-CZ" altLang="cs-CZ" sz="3600"/>
              <a:t>jihlavské stříbrné doly</a:t>
            </a:r>
          </a:p>
          <a:p>
            <a:pPr eaLnBrk="1" hangingPunct="1"/>
            <a:r>
              <a:rPr lang="cs-CZ" altLang="cs-CZ" sz="3600"/>
              <a:t>hadcový masiv u Horních Borů + doly na živec (růženín</a:t>
            </a:r>
            <a:r>
              <a:rPr lang="cs-CZ" altLang="cs-CZ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899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6E3E709C-51CA-49F6-814C-086AACF389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66800"/>
          </a:xfrm>
        </p:spPr>
        <p:txBody>
          <a:bodyPr/>
          <a:lstStyle/>
          <a:p>
            <a:pPr eaLnBrk="1" hangingPunct="1"/>
            <a:r>
              <a:rPr lang="cs-CZ" altLang="cs-CZ"/>
              <a:t>Velkomeziříčský bioregion</a:t>
            </a:r>
            <a:br>
              <a:rPr lang="cs-CZ" altLang="cs-CZ"/>
            </a:br>
            <a:r>
              <a:rPr lang="cs-CZ" altLang="cs-CZ"/>
              <a:t>charakteristiky_4a</a:t>
            </a:r>
          </a:p>
        </p:txBody>
      </p:sp>
      <p:sp>
        <p:nvSpPr>
          <p:cNvPr id="209923" name="Rectangle 3">
            <a:extLst>
              <a:ext uri="{FF2B5EF4-FFF2-40B4-BE49-F238E27FC236}">
                <a16:creationId xmlns:a16="http://schemas.microsoft.com/office/drawing/2014/main" id="{C7AD83C9-5AB5-4CB3-8441-39AFAD9139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628775"/>
            <a:ext cx="9144000" cy="5229225"/>
          </a:xfrm>
        </p:spPr>
        <p:txBody>
          <a:bodyPr/>
          <a:lstStyle/>
          <a:p>
            <a:pPr eaLnBrk="1" hangingPunct="1">
              <a:spcBef>
                <a:spcPct val="35000"/>
              </a:spcBef>
            </a:pPr>
            <a:r>
              <a:rPr lang="cs-CZ" altLang="cs-CZ" sz="3600" b="1" u="sng"/>
              <a:t>Biologicky  zajímavé  lokality:</a:t>
            </a:r>
          </a:p>
          <a:p>
            <a:pPr eaLnBrk="1" hangingPunct="1">
              <a:spcBef>
                <a:spcPct val="35000"/>
              </a:spcBef>
            </a:pPr>
            <a:r>
              <a:rPr lang="cs-CZ" altLang="cs-CZ"/>
              <a:t>rašelinné louky a výskyt alpských druhů rostlin v záp. části, pahorky s konikleci </a:t>
            </a:r>
          </a:p>
          <a:p>
            <a:pPr eaLnBrk="1" hangingPunct="1">
              <a:spcBef>
                <a:spcPct val="35000"/>
              </a:spcBef>
            </a:pPr>
            <a:r>
              <a:rPr lang="cs-CZ" altLang="cs-CZ" sz="3600" b="1" u="sng"/>
              <a:t>Zajímavé  stavby:</a:t>
            </a:r>
          </a:p>
          <a:p>
            <a:pPr eaLnBrk="1" hangingPunct="1">
              <a:spcBef>
                <a:spcPct val="35000"/>
              </a:spcBef>
            </a:pPr>
            <a:r>
              <a:rPr lang="cs-CZ" altLang="cs-CZ"/>
              <a:t>Telč (UNESCO), Slavonice – renes. maloměsto s podzemím, Jihlava – ranná gotika, Velké Meziříčí – románský hrad (pak zámek), Měřín – román. bazilika,  Brtnice – město a hrad, Klášter v Nové Říši, most přes Oslavu</a:t>
            </a:r>
          </a:p>
          <a:p>
            <a:pPr eaLnBrk="1" hangingPunct="1">
              <a:lnSpc>
                <a:spcPct val="80000"/>
              </a:lnSpc>
            </a:pPr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9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9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9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9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7E18B06B-57A8-4256-BFB2-FB90ED3948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Velkomeziříčský bioregion</a:t>
            </a:r>
            <a:br>
              <a:rPr lang="cs-CZ" altLang="cs-CZ"/>
            </a:br>
            <a:r>
              <a:rPr lang="cs-CZ" altLang="cs-CZ"/>
              <a:t>charakteristiky_4b</a:t>
            </a:r>
          </a:p>
        </p:txBody>
      </p:sp>
      <p:sp>
        <p:nvSpPr>
          <p:cNvPr id="210947" name="Rectangle 3">
            <a:extLst>
              <a:ext uri="{FF2B5EF4-FFF2-40B4-BE49-F238E27FC236}">
                <a16:creationId xmlns:a16="http://schemas.microsoft.com/office/drawing/2014/main" id="{312D40DF-B6EA-4F7A-8770-9E6B876631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29600" cy="4681537"/>
          </a:xfrm>
        </p:spPr>
        <p:txBody>
          <a:bodyPr/>
          <a:lstStyle/>
          <a:p>
            <a:pPr eaLnBrk="1" hangingPunct="1">
              <a:lnSpc>
                <a:spcPct val="95000"/>
              </a:lnSpc>
            </a:pPr>
            <a:r>
              <a:rPr lang="cs-CZ" altLang="cs-CZ" sz="3600" b="1" u="sng"/>
              <a:t>Negativa:</a:t>
            </a:r>
            <a:r>
              <a:rPr lang="cs-CZ" altLang="cs-CZ"/>
              <a:t> </a:t>
            </a:r>
          </a:p>
          <a:p>
            <a:pPr eaLnBrk="1" hangingPunct="1">
              <a:lnSpc>
                <a:spcPct val="95000"/>
              </a:lnSpc>
            </a:pPr>
            <a:r>
              <a:rPr lang="cs-CZ" altLang="cs-CZ"/>
              <a:t>Dálnice D1</a:t>
            </a:r>
          </a:p>
          <a:p>
            <a:pPr eaLnBrk="1" hangingPunct="1">
              <a:lnSpc>
                <a:spcPct val="95000"/>
              </a:lnSpc>
            </a:pPr>
            <a:r>
              <a:rPr lang="cs-CZ" altLang="cs-CZ"/>
              <a:t>Těžba uranu v okolí Dolní Rožínky</a:t>
            </a:r>
          </a:p>
          <a:p>
            <a:pPr eaLnBrk="1" hangingPunct="1">
              <a:lnSpc>
                <a:spcPct val="95000"/>
              </a:lnSpc>
            </a:pPr>
            <a:r>
              <a:rPr lang="cs-CZ" altLang="cs-CZ"/>
              <a:t>Zarůstání krajin balvanů</a:t>
            </a:r>
          </a:p>
          <a:p>
            <a:pPr eaLnBrk="1" hangingPunct="1">
              <a:lnSpc>
                <a:spcPct val="95000"/>
              </a:lnSpc>
            </a:pPr>
            <a:r>
              <a:rPr lang="cs-CZ" altLang="cs-CZ"/>
              <a:t>Opuštěnost – málo služeb</a:t>
            </a:r>
          </a:p>
          <a:p>
            <a:pPr eaLnBrk="1" hangingPunct="1">
              <a:lnSpc>
                <a:spcPct val="95000"/>
              </a:lnSpc>
            </a:pPr>
            <a:r>
              <a:rPr lang="cs-CZ" altLang="cs-CZ" sz="3600" b="1" u="sng"/>
              <a:t>Environmentální  kauzy:</a:t>
            </a:r>
          </a:p>
          <a:p>
            <a:pPr eaLnBrk="1" hangingPunct="1">
              <a:lnSpc>
                <a:spcPct val="95000"/>
              </a:lnSpc>
            </a:pPr>
            <a:r>
              <a:rPr lang="cs-CZ" altLang="cs-CZ"/>
              <a:t>D1, uranové doly</a:t>
            </a:r>
          </a:p>
          <a:p>
            <a:pPr eaLnBrk="1" hangingPunct="1">
              <a:lnSpc>
                <a:spcPct val="95000"/>
              </a:lnSpc>
            </a:pPr>
            <a:r>
              <a:rPr lang="cs-CZ" altLang="cs-CZ"/>
              <a:t>větrné elektrárny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4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06718EC0-26C9-4E77-8E5F-EC93B8F848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9366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200">
                <a:effectLst>
                  <a:outerShdw blurRad="38100" dist="38100" dir="2700000" algn="tl">
                    <a:srgbClr val="C0C0C0"/>
                  </a:outerShdw>
                </a:effectLst>
              </a:rPr>
              <a:t>Charakteristiky Velkomeziříčského bioregionu_1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1E0F6928-22DA-46BC-98BC-B4D6440F20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484313"/>
            <a:ext cx="9144000" cy="5184775"/>
          </a:xfrm>
        </p:spPr>
        <p:txBody>
          <a:bodyPr/>
          <a:lstStyle/>
          <a:p>
            <a:pPr eaLnBrk="1" hangingPunct="1">
              <a:lnSpc>
                <a:spcPct val="95000"/>
              </a:lnSpc>
            </a:pPr>
            <a:r>
              <a:rPr lang="cs-CZ" altLang="cs-CZ"/>
              <a:t>Poloha:</a:t>
            </a:r>
          </a:p>
          <a:p>
            <a:pPr eaLnBrk="1" hangingPunct="1">
              <a:lnSpc>
                <a:spcPct val="95000"/>
              </a:lnSpc>
            </a:pPr>
            <a:r>
              <a:rPr lang="cs-CZ" altLang="cs-CZ"/>
              <a:t>Důvod vymezení: </a:t>
            </a:r>
          </a:p>
          <a:p>
            <a:pPr eaLnBrk="1" hangingPunct="1">
              <a:lnSpc>
                <a:spcPct val="95000"/>
              </a:lnSpc>
            </a:pPr>
            <a:r>
              <a:rPr lang="cs-CZ" altLang="cs-CZ"/>
              <a:t>Plocha: 2542 km</a:t>
            </a:r>
            <a:r>
              <a:rPr lang="cs-CZ" altLang="cs-CZ" baseline="30000"/>
              <a:t>2</a:t>
            </a:r>
          </a:p>
          <a:p>
            <a:pPr eaLnBrk="1" hangingPunct="1">
              <a:lnSpc>
                <a:spcPct val="95000"/>
              </a:lnSpc>
            </a:pPr>
            <a:r>
              <a:rPr lang="cs-CZ" altLang="cs-CZ"/>
              <a:t>Vegetační stupně:   3. –  5.</a:t>
            </a:r>
          </a:p>
          <a:p>
            <a:pPr eaLnBrk="1" hangingPunct="1">
              <a:lnSpc>
                <a:spcPct val="95000"/>
              </a:lnSpc>
            </a:pPr>
            <a:r>
              <a:rPr lang="cs-CZ" altLang="cs-CZ">
                <a:solidFill>
                  <a:srgbClr val="009900"/>
                </a:solidFill>
              </a:rPr>
              <a:t>3.</a:t>
            </a:r>
            <a:r>
              <a:rPr lang="cs-CZ" altLang="cs-CZ"/>
              <a:t> (3%), </a:t>
            </a:r>
            <a:r>
              <a:rPr lang="cs-CZ" altLang="cs-CZ">
                <a:solidFill>
                  <a:srgbClr val="009900"/>
                </a:solidFill>
              </a:rPr>
              <a:t>4.</a:t>
            </a:r>
            <a:r>
              <a:rPr lang="cs-CZ" altLang="cs-CZ"/>
              <a:t> (80%), </a:t>
            </a:r>
            <a:r>
              <a:rPr lang="cs-CZ" altLang="cs-CZ">
                <a:solidFill>
                  <a:srgbClr val="009900"/>
                </a:solidFill>
              </a:rPr>
              <a:t>5.</a:t>
            </a:r>
            <a:r>
              <a:rPr lang="cs-CZ" altLang="cs-CZ"/>
              <a:t> (17%)</a:t>
            </a:r>
          </a:p>
          <a:p>
            <a:pPr eaLnBrk="1" hangingPunct="1">
              <a:lnSpc>
                <a:spcPct val="95000"/>
              </a:lnSpc>
            </a:pPr>
            <a:r>
              <a:rPr lang="cs-CZ" altLang="cs-CZ">
                <a:solidFill>
                  <a:srgbClr val="FF0066"/>
                </a:solidFill>
              </a:rPr>
              <a:t>A</a:t>
            </a:r>
            <a:r>
              <a:rPr lang="cs-CZ" altLang="cs-CZ"/>
              <a:t> (65%), </a:t>
            </a:r>
            <a:r>
              <a:rPr lang="cs-CZ" altLang="cs-CZ">
                <a:solidFill>
                  <a:srgbClr val="FF0066"/>
                </a:solidFill>
              </a:rPr>
              <a:t>B</a:t>
            </a:r>
            <a:r>
              <a:rPr lang="cs-CZ" altLang="cs-CZ"/>
              <a:t> (30%), </a:t>
            </a:r>
            <a:r>
              <a:rPr lang="cs-CZ" altLang="cs-CZ">
                <a:solidFill>
                  <a:srgbClr val="FF0066"/>
                </a:solidFill>
              </a:rPr>
              <a:t>Cs</a:t>
            </a:r>
            <a:r>
              <a:rPr lang="cs-CZ" altLang="cs-CZ"/>
              <a:t> (1%), </a:t>
            </a:r>
            <a:r>
              <a:rPr lang="cs-CZ" altLang="cs-CZ">
                <a:solidFill>
                  <a:srgbClr val="FF0066"/>
                </a:solidFill>
              </a:rPr>
              <a:t>Ca</a:t>
            </a:r>
            <a:r>
              <a:rPr lang="cs-CZ" altLang="cs-CZ"/>
              <a:t> (4%), </a:t>
            </a:r>
            <a:r>
              <a:rPr lang="cs-CZ" altLang="cs-CZ">
                <a:solidFill>
                  <a:srgbClr val="FF0066"/>
                </a:solidFill>
              </a:rPr>
              <a:t>D</a:t>
            </a:r>
            <a:r>
              <a:rPr lang="cs-CZ" altLang="cs-CZ"/>
              <a:t> (0%)</a:t>
            </a:r>
          </a:p>
          <a:p>
            <a:pPr eaLnBrk="1" hangingPunct="1">
              <a:lnSpc>
                <a:spcPct val="95000"/>
              </a:lnSpc>
            </a:pPr>
            <a:r>
              <a:rPr lang="cs-CZ" altLang="cs-CZ">
                <a:solidFill>
                  <a:schemeClr val="accent2"/>
                </a:solidFill>
              </a:rPr>
              <a:t>N</a:t>
            </a:r>
            <a:r>
              <a:rPr lang="cs-CZ" altLang="cs-CZ"/>
              <a:t> (81%), </a:t>
            </a:r>
            <a:r>
              <a:rPr lang="cs-CZ" altLang="cs-CZ">
                <a:solidFill>
                  <a:schemeClr val="accent2"/>
                </a:solidFill>
              </a:rPr>
              <a:t>z</a:t>
            </a:r>
            <a:r>
              <a:rPr lang="cs-CZ" altLang="cs-CZ"/>
              <a:t> (15% raš+), </a:t>
            </a:r>
            <a:r>
              <a:rPr lang="cs-CZ" altLang="cs-CZ">
                <a:solidFill>
                  <a:schemeClr val="accent2"/>
                </a:solidFill>
              </a:rPr>
              <a:t>a</a:t>
            </a:r>
            <a:r>
              <a:rPr lang="cs-CZ" altLang="cs-CZ"/>
              <a:t> (4%), </a:t>
            </a:r>
            <a:r>
              <a:rPr lang="cs-CZ" altLang="cs-CZ">
                <a:solidFill>
                  <a:schemeClr val="accent2"/>
                </a:solidFill>
              </a:rPr>
              <a:t>o</a:t>
            </a:r>
            <a:r>
              <a:rPr lang="cs-CZ" altLang="cs-CZ"/>
              <a:t> (0,1%).</a:t>
            </a:r>
          </a:p>
          <a:p>
            <a:pPr eaLnBrk="1" hangingPunct="1">
              <a:lnSpc>
                <a:spcPct val="95000"/>
              </a:lnSpc>
            </a:pPr>
            <a:r>
              <a:rPr lang="cs-CZ" altLang="cs-CZ"/>
              <a:t>Orná: 49%, TTP 12%, lesy 29%, vody 1,6%</a:t>
            </a:r>
          </a:p>
          <a:p>
            <a:pPr eaLnBrk="1" hangingPunct="1">
              <a:lnSpc>
                <a:spcPct val="95000"/>
              </a:lnSpc>
            </a:pPr>
            <a:r>
              <a:rPr lang="cs-CZ" altLang="cs-CZ"/>
              <a:t>KES 0,9</a:t>
            </a:r>
          </a:p>
          <a:p>
            <a:pPr eaLnBrk="1" hangingPunct="1"/>
            <a:endParaRPr lang="cs-CZ" altLang="cs-CZ"/>
          </a:p>
          <a:p>
            <a:pPr eaLnBrk="1" hangingPunct="1"/>
            <a:endParaRPr lang="cs-CZ" altLang="cs-CZ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4D6448B4-63C9-4578-9791-23F2654EE8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57338"/>
          </a:xfrm>
        </p:spPr>
        <p:txBody>
          <a:bodyPr/>
          <a:lstStyle/>
          <a:p>
            <a:pPr eaLnBrk="1" hangingPunct="1"/>
            <a:r>
              <a:rPr lang="cs-CZ" altLang="cs-CZ" sz="4800"/>
              <a:t>Velkomeziříčský bioregion</a:t>
            </a:r>
            <a:br>
              <a:rPr lang="cs-CZ" altLang="cs-CZ" sz="4800"/>
            </a:br>
            <a:r>
              <a:rPr lang="cs-CZ" altLang="cs-CZ" sz="4800"/>
              <a:t>charakteristiky_2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9D1C9164-3E69-4A85-99A3-33C559043D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773238"/>
            <a:ext cx="9144000" cy="50847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cs-CZ" altLang="cs-CZ"/>
              <a:t>Lesy – zastoupení dřevin v %:  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cs-CZ" altLang="cs-CZ"/>
              <a:t>Sm 75,  Bo 13,   Jd 1,  Md 4 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cs-CZ" altLang="cs-CZ"/>
              <a:t>Db 1,  Hb 1,  Bk 2,  Bř 2.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cs-CZ" altLang="cs-CZ"/>
              <a:t>Podíl přirozených dřevin: </a:t>
            </a:r>
            <a:r>
              <a:rPr lang="cs-CZ" altLang="cs-CZ" b="1">
                <a:solidFill>
                  <a:srgbClr val="009900"/>
                </a:solidFill>
              </a:rPr>
              <a:t>15%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cs-CZ" altLang="cs-CZ">
                <a:solidFill>
                  <a:srgbClr val="CC0000"/>
                </a:solidFill>
              </a:rPr>
              <a:t>VZCHÚ:</a:t>
            </a:r>
            <a:r>
              <a:rPr lang="cs-CZ" altLang="cs-CZ"/>
              <a:t>   CHKO Žďárské vrchy (okraj)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cs-CZ" altLang="cs-CZ">
                <a:solidFill>
                  <a:srgbClr val="CC0000"/>
                </a:solidFill>
              </a:rPr>
              <a:t>Přírodní parky:</a:t>
            </a:r>
            <a:r>
              <a:rPr lang="cs-CZ" altLang="cs-CZ"/>
              <a:t>  Třebíčsko, Údolí Balinky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cs-CZ" altLang="cs-CZ">
                <a:solidFill>
                  <a:srgbClr val="CC0000"/>
                </a:solidFill>
              </a:rPr>
              <a:t>MZCHÚ:</a:t>
            </a:r>
            <a:r>
              <a:rPr lang="cs-CZ" altLang="cs-CZ">
                <a:solidFill>
                  <a:srgbClr val="009900"/>
                </a:solidFill>
              </a:rPr>
              <a:t>  </a:t>
            </a:r>
            <a:r>
              <a:rPr lang="cs-CZ" altLang="cs-CZ"/>
              <a:t>PR Mutenská obora,</a:t>
            </a:r>
            <a:r>
              <a:rPr lang="cs-CZ" altLang="cs-CZ">
                <a:solidFill>
                  <a:srgbClr val="009900"/>
                </a:solidFill>
              </a:rPr>
              <a:t> </a:t>
            </a:r>
            <a:r>
              <a:rPr lang="cs-CZ" altLang="cs-CZ"/>
              <a:t>PR U Trojáku, PR Údolí Brtnice, PP Ptáčovský kopeček (koniklec), PP Náměšťská obora.</a:t>
            </a:r>
          </a:p>
          <a:p>
            <a:pPr eaLnBrk="1" hangingPunct="1">
              <a:lnSpc>
                <a:spcPct val="85000"/>
              </a:lnSpc>
              <a:spcBef>
                <a:spcPct val="25000"/>
              </a:spcBef>
            </a:pPr>
            <a:endParaRPr lang="cs-CZ" altLang="cs-CZ"/>
          </a:p>
          <a:p>
            <a:pPr eaLnBrk="1" hangingPunct="1">
              <a:lnSpc>
                <a:spcPct val="80000"/>
              </a:lnSpc>
            </a:pPr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04535890-766B-46E9-8B65-C0D1AB1813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C4143697-680F-4284-AD09-EE580BF31A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51204" name="Picture 4" descr="Pim0018">
            <a:extLst>
              <a:ext uri="{FF2B5EF4-FFF2-40B4-BE49-F238E27FC236}">
                <a16:creationId xmlns:a16="http://schemas.microsoft.com/office/drawing/2014/main" id="{D3A0E936-8CE4-4F55-908F-06C8A38E2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7AC5CD34-4C06-4340-B971-1AEBC2A4B1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F3BE5D7F-1DEB-4383-909F-0D8761B7B0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52228" name="Picture 4" descr="K Veselskému vrchu">
            <a:extLst>
              <a:ext uri="{FF2B5EF4-FFF2-40B4-BE49-F238E27FC236}">
                <a16:creationId xmlns:a16="http://schemas.microsoft.com/office/drawing/2014/main" id="{CD393763-C1F8-4E83-8DF8-8F94E678E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225"/>
            <a:ext cx="9144000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CE11E319-8570-4E95-99BE-1EEE4389BB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1E4AC63C-2E06-4F73-AFB1-4F9DED6197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53252" name="Picture 4" descr="P9290336">
            <a:extLst>
              <a:ext uri="{FF2B5EF4-FFF2-40B4-BE49-F238E27FC236}">
                <a16:creationId xmlns:a16="http://schemas.microsoft.com/office/drawing/2014/main" id="{A82FF4AC-7321-4279-BE1F-4B4614551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9197975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E2823BA8-CAA2-4DF9-92F1-D6219D07CC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B8B00560-EA25-4D9C-9852-D87C60F40B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54276" name="Picture 4" descr="Mrázkova louka">
            <a:extLst>
              <a:ext uri="{FF2B5EF4-FFF2-40B4-BE49-F238E27FC236}">
                <a16:creationId xmlns:a16="http://schemas.microsoft.com/office/drawing/2014/main" id="{45DD2333-5C2A-4502-936C-3D205C516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1070</TotalTime>
  <Words>362</Words>
  <Application>Microsoft Office PowerPoint</Application>
  <PresentationFormat>Předvádění na obrazovce (4:3)</PresentationFormat>
  <Paragraphs>50</Paragraphs>
  <Slides>37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1" baseType="lpstr">
      <vt:lpstr>Arial</vt:lpstr>
      <vt:lpstr>Calibri</vt:lpstr>
      <vt:lpstr>Wingdings</vt:lpstr>
      <vt:lpstr>Výchozí návrh</vt:lpstr>
      <vt:lpstr>Krajiny  jižní  Moravy  - 3 -</vt:lpstr>
      <vt:lpstr>Prezentace aplikace PowerPoint</vt:lpstr>
      <vt:lpstr>Prezentace aplikace PowerPoint</vt:lpstr>
      <vt:lpstr>Charakteristiky Velkomeziříčského bioregionu_1</vt:lpstr>
      <vt:lpstr>Velkomeziříčský bioregion charakteristiky_2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Měřín</vt:lpstr>
      <vt:lpstr>Prezentace aplikace PowerPoint</vt:lpstr>
      <vt:lpstr>Prezentace aplikace PowerPoint</vt:lpstr>
      <vt:lpstr>Prezentace aplikace PowerPoint</vt:lpstr>
      <vt:lpstr>Velkomeziříčský bioregion charakteristiky_3</vt:lpstr>
      <vt:lpstr>Velkomeziříčský bioregion charakteristiky_4a</vt:lpstr>
      <vt:lpstr>Velkomeziříčský bioregion charakteristiky_4b</vt:lpstr>
    </vt:vector>
  </TitlesOfParts>
  <Company>GU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Culek</dc:creator>
  <cp:lastModifiedBy>Martin Culek</cp:lastModifiedBy>
  <cp:revision>34</cp:revision>
  <dcterms:created xsi:type="dcterms:W3CDTF">2007-11-06T11:41:25Z</dcterms:created>
  <dcterms:modified xsi:type="dcterms:W3CDTF">2020-05-13T10:22:22Z</dcterms:modified>
</cp:coreProperties>
</file>