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320" r:id="rId4"/>
    <p:sldId id="319" r:id="rId5"/>
    <p:sldId id="321" r:id="rId6"/>
    <p:sldId id="322" r:id="rId7"/>
    <p:sldId id="323" r:id="rId8"/>
    <p:sldId id="318" r:id="rId9"/>
    <p:sldId id="325" r:id="rId10"/>
    <p:sldId id="324" r:id="rId11"/>
    <p:sldId id="287" r:id="rId12"/>
    <p:sldId id="30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řej Kvarda" initials="OK" lastIdx="1" clrIdx="0">
    <p:extLst>
      <p:ext uri="{19B8F6BF-5375-455C-9EA6-DF929625EA0E}">
        <p15:presenceInfo xmlns:p15="http://schemas.microsoft.com/office/powerpoint/2012/main" userId="Ondřej Kvar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069-D139-41F5-B2B8-E96E1B0A4704}" type="datetimeFigureOut">
              <a:rPr lang="cs-CZ" smtClean="0"/>
              <a:t>25.02.2022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C1E-F0EF-435B-9B3F-CEA769F71E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82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069-D139-41F5-B2B8-E96E1B0A4704}" type="datetimeFigureOut">
              <a:rPr lang="cs-CZ" smtClean="0"/>
              <a:t>25.02.2022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C1E-F0EF-435B-9B3F-CEA769F71E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65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069-D139-41F5-B2B8-E96E1B0A4704}" type="datetimeFigureOut">
              <a:rPr lang="cs-CZ" smtClean="0"/>
              <a:t>25.02.2022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C1E-F0EF-435B-9B3F-CEA769F71E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00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069-D139-41F5-B2B8-E96E1B0A4704}" type="datetimeFigureOut">
              <a:rPr lang="cs-CZ" smtClean="0"/>
              <a:t>25.02.2022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C1E-F0EF-435B-9B3F-CEA769F71E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48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069-D139-41F5-B2B8-E96E1B0A4704}" type="datetimeFigureOut">
              <a:rPr lang="cs-CZ" smtClean="0"/>
              <a:t>25.02.2022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C1E-F0EF-435B-9B3F-CEA769F71E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87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069-D139-41F5-B2B8-E96E1B0A4704}" type="datetimeFigureOut">
              <a:rPr lang="cs-CZ" smtClean="0"/>
              <a:t>25.02.2022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C1E-F0EF-435B-9B3F-CEA769F71E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762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069-D139-41F5-B2B8-E96E1B0A4704}" type="datetimeFigureOut">
              <a:rPr lang="cs-CZ" smtClean="0"/>
              <a:t>25.02.2022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C1E-F0EF-435B-9B3F-CEA769F71E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62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069-D139-41F5-B2B8-E96E1B0A4704}" type="datetimeFigureOut">
              <a:rPr lang="cs-CZ" smtClean="0"/>
              <a:t>25.02.2022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C1E-F0EF-435B-9B3F-CEA769F71E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30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069-D139-41F5-B2B8-E96E1B0A4704}" type="datetimeFigureOut">
              <a:rPr lang="cs-CZ" smtClean="0"/>
              <a:t>25.02.2022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C1E-F0EF-435B-9B3F-CEA769F71E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70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069-D139-41F5-B2B8-E96E1B0A4704}" type="datetimeFigureOut">
              <a:rPr lang="cs-CZ" smtClean="0"/>
              <a:t>25.02.2022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C1E-F0EF-435B-9B3F-CEA769F71E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11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069-D139-41F5-B2B8-E96E1B0A4704}" type="datetimeFigureOut">
              <a:rPr lang="cs-CZ" smtClean="0"/>
              <a:t>25.02.2022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C1E-F0EF-435B-9B3F-CEA769F71E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38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8A069-D139-41F5-B2B8-E96E1B0A4704}" type="datetimeFigureOut">
              <a:rPr lang="cs-CZ" smtClean="0"/>
              <a:t>25.02.2022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BC1E-F0EF-435B-9B3F-CEA769F71E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69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.muni.cz/auth/el/sci/jaro2022/Z8100/ode/124233866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.muni.cz/auth/el/sci/jaro2022/Z8100/index.qwarp?prejit=893768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3">
            <a:extLst>
              <a:ext uri="{FF2B5EF4-FFF2-40B4-BE49-F238E27FC236}">
                <a16:creationId xmlns:a16="http://schemas.microsoft.com/office/drawing/2014/main" id="{6A891B41-363B-4EFD-8FC3-B7E640799C18}"/>
              </a:ext>
            </a:extLst>
          </p:cNvPr>
          <p:cNvSpPr txBox="1">
            <a:spLocks/>
          </p:cNvSpPr>
          <p:nvPr/>
        </p:nvSpPr>
        <p:spPr>
          <a:xfrm>
            <a:off x="298877" y="2900365"/>
            <a:ext cx="8521200" cy="4288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lvl="0" defTabSz="914400">
              <a:defRPr/>
            </a:pPr>
            <a:r>
              <a:rPr lang="sk-SK" kern="0" dirty="0">
                <a:solidFill>
                  <a:srgbClr val="0000DC"/>
                </a:solidFill>
                <a:latin typeface="Arial"/>
              </a:rPr>
              <a:t>Z8100 GLOBÁLNÍ MAPOVÁNÍ</a:t>
            </a:r>
            <a:endParaRPr kumimoji="0" lang="sk-SK" sz="3300" b="1" i="0" u="none" strike="noStrike" kern="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Podnadpis 4">
            <a:extLst>
              <a:ext uri="{FF2B5EF4-FFF2-40B4-BE49-F238E27FC236}">
                <a16:creationId xmlns:a16="http://schemas.microsoft.com/office/drawing/2014/main" id="{99EDFC20-1C85-4848-867E-2868F83DA06D}"/>
              </a:ext>
            </a:extLst>
          </p:cNvPr>
          <p:cNvSpPr txBox="1">
            <a:spLocks/>
          </p:cNvSpPr>
          <p:nvPr/>
        </p:nvSpPr>
        <p:spPr>
          <a:xfrm>
            <a:off x="310500" y="3911749"/>
            <a:ext cx="8300100" cy="57789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6858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350" b="0">
                <a:solidFill>
                  <a:schemeClr val="tx1"/>
                </a:solidFill>
                <a:latin typeface="+mn-lt"/>
              </a:defRPr>
            </a:lvl3pPr>
            <a:lvl4pPr marL="10287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200" b="0">
                <a:solidFill>
                  <a:schemeClr val="tx1"/>
                </a:solidFill>
                <a:latin typeface="+mn-lt"/>
              </a:defRPr>
            </a:lvl4pPr>
            <a:lvl5pPr marL="13716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200" b="0">
                <a:solidFill>
                  <a:schemeClr val="tx1"/>
                </a:solidFill>
                <a:latin typeface="+mn-lt"/>
              </a:defRPr>
            </a:lvl5pPr>
            <a:lvl6pPr marL="17145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200">
                <a:solidFill>
                  <a:schemeClr val="tx1"/>
                </a:solidFill>
                <a:latin typeface="+mn-lt"/>
              </a:defRPr>
            </a:lvl6pPr>
            <a:lvl7pPr marL="20574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+mn-lt"/>
              </a:defRPr>
            </a:lvl7pPr>
            <a:lvl8pPr marL="24003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8pPr>
            <a:lvl9pPr marL="27432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 defTabSz="914400">
              <a:buClr>
                <a:srgbClr val="0000DC"/>
              </a:buClr>
              <a:defRPr/>
            </a:pPr>
            <a:r>
              <a:rPr kumimoji="0" lang="cs-CZ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Informace o předmětu | </a:t>
            </a:r>
            <a:r>
              <a:rPr lang="cs-CZ" kern="0" dirty="0">
                <a:solidFill>
                  <a:srgbClr val="000000"/>
                </a:solidFill>
                <a:latin typeface="Arial"/>
              </a:rPr>
              <a:t>Podmínky splnění | Náplň semestru | Zadání Cvičení č. 1</a:t>
            </a:r>
            <a:endParaRPr kumimoji="0" lang="cs-CZ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7" name="Zástupný objekt pre pätu 1">
            <a:extLst>
              <a:ext uri="{FF2B5EF4-FFF2-40B4-BE49-F238E27FC236}">
                <a16:creationId xmlns:a16="http://schemas.microsoft.com/office/drawing/2014/main" id="{4298CD20-AE47-4E54-B6A5-0B2A60AED5EE}"/>
              </a:ext>
            </a:extLst>
          </p:cNvPr>
          <p:cNvSpPr txBox="1">
            <a:spLocks/>
          </p:cNvSpPr>
          <p:nvPr/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9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r>
              <a:rPr lang="cs-CZ" dirty="0">
                <a:solidFill>
                  <a:srgbClr val="0000DC"/>
                </a:solidFill>
                <a:latin typeface="Arial"/>
              </a:rPr>
              <a:t>Geografický ústav, Přírodovědecká fakulta, Masarykova Univerzita</a:t>
            </a:r>
          </a:p>
        </p:txBody>
      </p:sp>
      <p:sp>
        <p:nvSpPr>
          <p:cNvPr id="24" name="Zástupný objekt pre číslo snímky 2">
            <a:extLst>
              <a:ext uri="{FF2B5EF4-FFF2-40B4-BE49-F238E27FC236}">
                <a16:creationId xmlns:a16="http://schemas.microsoft.com/office/drawing/2014/main" id="{CC1E1FF2-5655-472E-98C2-7753C54D367B}"/>
              </a:ext>
            </a:extLst>
          </p:cNvPr>
          <p:cNvSpPr txBox="1">
            <a:spLocks/>
          </p:cNvSpPr>
          <p:nvPr/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fld id="{0DE708CC-0C3F-4567-9698-B54C0F35BD31}" type="slidenum">
              <a:rPr lang="cs-CZ" altLang="cs-CZ" smtClean="0">
                <a:solidFill>
                  <a:srgbClr val="0000DC"/>
                </a:solidFill>
                <a:latin typeface="Arial"/>
              </a:rPr>
              <a:pPr defTabSz="914400"/>
              <a:t>1</a:t>
            </a:fld>
            <a:endParaRPr lang="cs-CZ" altLang="cs-CZ" dirty="0">
              <a:solidFill>
                <a:srgbClr val="0000DC"/>
              </a:solidFill>
              <a:latin typeface="Arial"/>
            </a:endParaRPr>
          </a:p>
        </p:txBody>
      </p:sp>
      <p:sp>
        <p:nvSpPr>
          <p:cNvPr id="25" name="Zástupný objekt pre pätu 1">
            <a:extLst>
              <a:ext uri="{FF2B5EF4-FFF2-40B4-BE49-F238E27FC236}">
                <a16:creationId xmlns:a16="http://schemas.microsoft.com/office/drawing/2014/main" id="{17751830-83FC-44F9-B7E9-4A1494A9A7A7}"/>
              </a:ext>
            </a:extLst>
          </p:cNvPr>
          <p:cNvSpPr txBox="1">
            <a:spLocks/>
          </p:cNvSpPr>
          <p:nvPr/>
        </p:nvSpPr>
        <p:spPr bwMode="auto">
          <a:xfrm>
            <a:off x="8307888" y="6228000"/>
            <a:ext cx="512187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9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r>
              <a:rPr lang="cs-CZ" dirty="0">
                <a:solidFill>
                  <a:srgbClr val="0000DC"/>
                </a:solidFill>
                <a:latin typeface="Arial"/>
              </a:rPr>
              <a:t>jaro 2022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BCC10BB-AB7C-426F-8753-E4B16B3C6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5763" y="194407"/>
            <a:ext cx="2464312" cy="10500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B17C2BA-37FD-476C-92B1-9D89FA0F5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878" y="194407"/>
            <a:ext cx="1277113" cy="982981"/>
          </a:xfrm>
          <a:prstGeom prst="rect">
            <a:avLst/>
          </a:prstGeom>
        </p:spPr>
      </p:pic>
      <p:sp>
        <p:nvSpPr>
          <p:cNvPr id="10" name="Podnadpis 4">
            <a:extLst>
              <a:ext uri="{FF2B5EF4-FFF2-40B4-BE49-F238E27FC236}">
                <a16:creationId xmlns:a16="http://schemas.microsoft.com/office/drawing/2014/main" id="{8B07C453-3AED-49FB-8C25-553594488889}"/>
              </a:ext>
            </a:extLst>
          </p:cNvPr>
          <p:cNvSpPr txBox="1">
            <a:spLocks/>
          </p:cNvSpPr>
          <p:nvPr/>
        </p:nvSpPr>
        <p:spPr>
          <a:xfrm>
            <a:off x="310501" y="4897971"/>
            <a:ext cx="1635746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6858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350" b="0">
                <a:solidFill>
                  <a:schemeClr val="tx1"/>
                </a:solidFill>
                <a:latin typeface="+mn-lt"/>
              </a:defRPr>
            </a:lvl3pPr>
            <a:lvl4pPr marL="10287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200" b="0">
                <a:solidFill>
                  <a:schemeClr val="tx1"/>
                </a:solidFill>
                <a:latin typeface="+mn-lt"/>
              </a:defRPr>
            </a:lvl4pPr>
            <a:lvl5pPr marL="13716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200" b="0">
                <a:solidFill>
                  <a:schemeClr val="tx1"/>
                </a:solidFill>
                <a:latin typeface="+mn-lt"/>
              </a:defRPr>
            </a:lvl5pPr>
            <a:lvl6pPr marL="17145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200">
                <a:solidFill>
                  <a:schemeClr val="tx1"/>
                </a:solidFill>
                <a:latin typeface="+mn-lt"/>
              </a:defRPr>
            </a:lvl6pPr>
            <a:lvl7pPr marL="20574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+mn-lt"/>
              </a:defRPr>
            </a:lvl7pPr>
            <a:lvl8pPr marL="24003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8pPr>
            <a:lvl9pPr marL="27432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Tx/>
              <a:buNone/>
              <a:tabLst/>
              <a:defRPr/>
            </a:pPr>
            <a:r>
              <a:rPr lang="cs-CZ" b="1" kern="0" dirty="0">
                <a:solidFill>
                  <a:srgbClr val="0000DC"/>
                </a:solidFill>
                <a:latin typeface="Arial"/>
              </a:rPr>
              <a:t>Ondřej Kvarda</a:t>
            </a:r>
            <a:endParaRPr kumimoji="0" lang="cs-CZ" sz="1800" b="1" i="0" u="none" strike="noStrike" kern="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Podnadpis 4">
            <a:extLst>
              <a:ext uri="{FF2B5EF4-FFF2-40B4-BE49-F238E27FC236}">
                <a16:creationId xmlns:a16="http://schemas.microsoft.com/office/drawing/2014/main" id="{9F5E69D1-6DE6-4893-8AB6-3E202109C33C}"/>
              </a:ext>
            </a:extLst>
          </p:cNvPr>
          <p:cNvSpPr txBox="1">
            <a:spLocks/>
          </p:cNvSpPr>
          <p:nvPr/>
        </p:nvSpPr>
        <p:spPr>
          <a:xfrm>
            <a:off x="310500" y="3339117"/>
            <a:ext cx="499282" cy="49076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6858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350" b="0">
                <a:solidFill>
                  <a:schemeClr val="tx1"/>
                </a:solidFill>
                <a:latin typeface="+mn-lt"/>
              </a:defRPr>
            </a:lvl3pPr>
            <a:lvl4pPr marL="10287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200" b="0">
                <a:solidFill>
                  <a:schemeClr val="tx1"/>
                </a:solidFill>
                <a:latin typeface="+mn-lt"/>
              </a:defRPr>
            </a:lvl4pPr>
            <a:lvl5pPr marL="13716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200" b="0">
                <a:solidFill>
                  <a:schemeClr val="tx1"/>
                </a:solidFill>
                <a:latin typeface="+mn-lt"/>
              </a:defRPr>
            </a:lvl5pPr>
            <a:lvl6pPr marL="17145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200">
                <a:solidFill>
                  <a:schemeClr val="tx1"/>
                </a:solidFill>
                <a:latin typeface="+mn-lt"/>
              </a:defRPr>
            </a:lvl6pPr>
            <a:lvl7pPr marL="20574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+mn-lt"/>
              </a:defRPr>
            </a:lvl7pPr>
            <a:lvl8pPr marL="24003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8pPr>
            <a:lvl9pPr marL="27432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Tx/>
              <a:buNone/>
              <a:tabLst/>
              <a:defRPr/>
            </a:pPr>
            <a:r>
              <a:rPr lang="cs-CZ" sz="3300" b="1" kern="0" dirty="0">
                <a:solidFill>
                  <a:srgbClr val="0000DC"/>
                </a:solidFill>
                <a:latin typeface="Arial"/>
              </a:rPr>
              <a:t>01</a:t>
            </a:r>
            <a:endParaRPr kumimoji="0" lang="cs-CZ" sz="3300" b="1" i="0" u="none" strike="noStrike" kern="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919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pätu 1">
            <a:extLst>
              <a:ext uri="{FF2B5EF4-FFF2-40B4-BE49-F238E27FC236}">
                <a16:creationId xmlns:a16="http://schemas.microsoft.com/office/drawing/2014/main" id="{C1535E4D-EEE0-4698-8977-EE6C1BE5A260}"/>
              </a:ext>
            </a:extLst>
          </p:cNvPr>
          <p:cNvSpPr txBox="1">
            <a:spLocks/>
          </p:cNvSpPr>
          <p:nvPr/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9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r>
              <a:rPr lang="cs-CZ" dirty="0">
                <a:solidFill>
                  <a:srgbClr val="0000DC"/>
                </a:solidFill>
                <a:latin typeface="Arial"/>
              </a:rPr>
              <a:t>Geografický ústav, Přírodovědecká fakulta, Masarykova Univerzita</a:t>
            </a:r>
          </a:p>
        </p:txBody>
      </p:sp>
      <p:sp>
        <p:nvSpPr>
          <p:cNvPr id="4" name="Zástupný objekt pre číslo snímky 2">
            <a:extLst>
              <a:ext uri="{FF2B5EF4-FFF2-40B4-BE49-F238E27FC236}">
                <a16:creationId xmlns:a16="http://schemas.microsoft.com/office/drawing/2014/main" id="{55AF84FE-D9BE-4377-B3C4-96F0D3B2C39D}"/>
              </a:ext>
            </a:extLst>
          </p:cNvPr>
          <p:cNvSpPr txBox="1">
            <a:spLocks/>
          </p:cNvSpPr>
          <p:nvPr/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fld id="{0DE708CC-0C3F-4567-9698-B54C0F35BD31}" type="slidenum">
              <a:rPr lang="cs-CZ" altLang="cs-CZ" smtClean="0">
                <a:solidFill>
                  <a:srgbClr val="0000DC"/>
                </a:solidFill>
                <a:latin typeface="Arial"/>
              </a:rPr>
              <a:pPr defTabSz="914400"/>
              <a:t>10</a:t>
            </a:fld>
            <a:endParaRPr lang="cs-CZ" altLang="cs-CZ" dirty="0">
              <a:solidFill>
                <a:srgbClr val="0000DC"/>
              </a:solidFill>
              <a:latin typeface="Arial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38ECB64-7064-4074-8FB5-F84FF116E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0163" y="6155454"/>
            <a:ext cx="1523336" cy="649090"/>
          </a:xfrm>
          <a:prstGeom prst="rect">
            <a:avLst/>
          </a:prstGeom>
        </p:spPr>
      </p:pic>
      <p:sp>
        <p:nvSpPr>
          <p:cNvPr id="2" name="Nadpis 3">
            <a:extLst>
              <a:ext uri="{FF2B5EF4-FFF2-40B4-BE49-F238E27FC236}">
                <a16:creationId xmlns:a16="http://schemas.microsoft.com/office/drawing/2014/main" id="{0A5FE1A6-6A6F-4A23-8051-AB084C7F7F31}"/>
              </a:ext>
            </a:extLst>
          </p:cNvPr>
          <p:cNvSpPr txBox="1">
            <a:spLocks/>
          </p:cNvSpPr>
          <p:nvPr/>
        </p:nvSpPr>
        <p:spPr>
          <a:xfrm>
            <a:off x="540000" y="720000"/>
            <a:ext cx="3507370" cy="3847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Zadání</a:t>
            </a:r>
            <a:r>
              <a:rPr kumimoji="0" lang="sk-SK" sz="30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cvičení č. 1</a:t>
            </a:r>
          </a:p>
        </p:txBody>
      </p:sp>
      <p:sp>
        <p:nvSpPr>
          <p:cNvPr id="7" name="Zástupný objekt pre obsah 4">
            <a:extLst>
              <a:ext uri="{FF2B5EF4-FFF2-40B4-BE49-F238E27FC236}">
                <a16:creationId xmlns:a16="http://schemas.microsoft.com/office/drawing/2014/main" id="{50B5869C-15B2-417D-98AE-65BB01A7099F}"/>
              </a:ext>
            </a:extLst>
          </p:cNvPr>
          <p:cNvSpPr txBox="1">
            <a:spLocks/>
          </p:cNvSpPr>
          <p:nvPr/>
        </p:nvSpPr>
        <p:spPr>
          <a:xfrm>
            <a:off x="540000" y="1231760"/>
            <a:ext cx="8064900" cy="285719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89000" indent="-135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8000" indent="-135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>
                <a:solidFill>
                  <a:schemeClr val="tx1"/>
                </a:solidFill>
                <a:latin typeface="+mn-lt"/>
              </a:defRPr>
            </a:lvl2pPr>
            <a:lvl3pPr marL="6858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3pPr>
            <a:lvl4pPr marL="10287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4pPr>
            <a:lvl5pPr marL="13716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0574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24003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27432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lang="cs-CZ" sz="1800" kern="0" dirty="0">
                <a:latin typeface="Arial"/>
              </a:rPr>
              <a:t>Cvičení odevzdejte ve formě </a:t>
            </a:r>
            <a:r>
              <a:rPr lang="cs-CZ" sz="1800" kern="0" dirty="0">
                <a:solidFill>
                  <a:srgbClr val="0000DC"/>
                </a:solidFill>
                <a:latin typeface="Arial"/>
              </a:rPr>
              <a:t>protokolu (.</a:t>
            </a:r>
            <a:r>
              <a:rPr lang="cs-CZ" sz="1800" kern="0" dirty="0" err="1">
                <a:solidFill>
                  <a:srgbClr val="0000DC"/>
                </a:solidFill>
                <a:latin typeface="Arial"/>
              </a:rPr>
              <a:t>pdf</a:t>
            </a:r>
            <a:r>
              <a:rPr lang="cs-CZ" sz="1800" kern="0" dirty="0">
                <a:solidFill>
                  <a:srgbClr val="0000DC"/>
                </a:solidFill>
                <a:latin typeface="Arial"/>
              </a:rPr>
              <a:t>, .</a:t>
            </a:r>
            <a:r>
              <a:rPr lang="cs-CZ" sz="1800" kern="0" dirty="0" err="1">
                <a:solidFill>
                  <a:srgbClr val="0000DC"/>
                </a:solidFill>
                <a:latin typeface="Arial"/>
              </a:rPr>
              <a:t>docx</a:t>
            </a:r>
            <a:r>
              <a:rPr lang="cs-CZ" sz="1800" kern="0" dirty="0">
                <a:solidFill>
                  <a:srgbClr val="0000DC"/>
                </a:solidFill>
                <a:latin typeface="Arial"/>
              </a:rPr>
              <a:t>) </a:t>
            </a:r>
            <a:r>
              <a:rPr lang="cs-CZ" sz="1800" kern="0" dirty="0">
                <a:latin typeface="Arial"/>
              </a:rPr>
              <a:t>do připravené odevzdávárny (viz níže).</a:t>
            </a:r>
          </a:p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kumimoji="0" lang="cs-CZ" sz="180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</a:rPr>
              <a:t>Protokol formátuje tak, jak jste zvyklí (hlavička, krátké zadání, vypracování, stručný závěr a zdroje).</a:t>
            </a:r>
          </a:p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lang="cs-CZ" sz="1800" kern="0" dirty="0">
                <a:latin typeface="Arial"/>
              </a:rPr>
              <a:t>Do semináře si připravte </a:t>
            </a:r>
            <a:r>
              <a:rPr lang="cs-CZ" sz="1800" kern="0" dirty="0">
                <a:solidFill>
                  <a:srgbClr val="0000DC"/>
                </a:solidFill>
                <a:latin typeface="Arial"/>
              </a:rPr>
              <a:t>stručnou prezentaci </a:t>
            </a:r>
            <a:r>
              <a:rPr lang="cs-CZ" sz="1800" kern="0" dirty="0">
                <a:latin typeface="Arial"/>
              </a:rPr>
              <a:t>(na max. 2 minuty – </a:t>
            </a:r>
            <a:r>
              <a:rPr lang="cs-CZ" sz="1800" b="1" kern="0" dirty="0">
                <a:solidFill>
                  <a:srgbClr val="0000DC"/>
                </a:solidFill>
                <a:latin typeface="Arial"/>
              </a:rPr>
              <a:t>Pecha </a:t>
            </a:r>
            <a:r>
              <a:rPr lang="cs-CZ" sz="1800" b="1" kern="0" dirty="0" err="1">
                <a:solidFill>
                  <a:srgbClr val="0000DC"/>
                </a:solidFill>
                <a:latin typeface="Arial"/>
              </a:rPr>
              <a:t>Kucha</a:t>
            </a:r>
            <a:r>
              <a:rPr lang="cs-CZ" sz="1800" b="1" kern="0" dirty="0">
                <a:solidFill>
                  <a:srgbClr val="0000DC"/>
                </a:solidFill>
                <a:latin typeface="Arial"/>
              </a:rPr>
              <a:t> style</a:t>
            </a:r>
            <a:r>
              <a:rPr lang="cs-CZ" sz="1800" kern="0" dirty="0">
                <a:latin typeface="Arial"/>
              </a:rPr>
              <a:t>) – třeba klidně jen 2, nebo 3 slidy (stručná </a:t>
            </a:r>
            <a:r>
              <a:rPr lang="cs-CZ" sz="1800" kern="0" dirty="0">
                <a:solidFill>
                  <a:srgbClr val="0000DC"/>
                </a:solidFill>
                <a:latin typeface="Arial"/>
              </a:rPr>
              <a:t>analýza projektu </a:t>
            </a:r>
            <a:r>
              <a:rPr lang="cs-CZ" sz="1800" kern="0" dirty="0">
                <a:latin typeface="Arial"/>
              </a:rPr>
              <a:t>a vaše </a:t>
            </a:r>
            <a:r>
              <a:rPr lang="cs-CZ" sz="1800" kern="0" dirty="0">
                <a:solidFill>
                  <a:srgbClr val="0000DC"/>
                </a:solidFill>
                <a:latin typeface="Arial"/>
              </a:rPr>
              <a:t>SWOT analýza</a:t>
            </a:r>
            <a:r>
              <a:rPr lang="cs-CZ" sz="1800" kern="0" dirty="0">
                <a:latin typeface="Arial"/>
              </a:rPr>
              <a:t>) – </a:t>
            </a:r>
            <a:r>
              <a:rPr lang="cs-CZ" sz="1800" b="1" kern="0" dirty="0">
                <a:solidFill>
                  <a:srgbClr val="0000DC"/>
                </a:solidFill>
                <a:latin typeface="Arial"/>
              </a:rPr>
              <a:t>STAČÍ JEN NA JEDEN PROJEKT!</a:t>
            </a:r>
            <a:endParaRPr kumimoji="0" lang="cs-CZ" sz="1800" b="1" i="0" u="none" strike="noStrike" kern="0" cap="none" spc="0" normalizeH="0" baseline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CFBC72FF-0260-4342-BCC2-945ABD15CEE9}"/>
              </a:ext>
            </a:extLst>
          </p:cNvPr>
          <p:cNvSpPr txBox="1">
            <a:spLocks/>
          </p:cNvSpPr>
          <p:nvPr/>
        </p:nvSpPr>
        <p:spPr>
          <a:xfrm>
            <a:off x="2648396" y="4491070"/>
            <a:ext cx="3847207" cy="3847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lvl="0" defTabSz="914400">
              <a:defRPr/>
            </a:pPr>
            <a:r>
              <a:rPr lang="sk-SK" kern="0" dirty="0">
                <a:solidFill>
                  <a:srgbClr val="FF0000"/>
                </a:solidFill>
                <a:latin typeface="Arial"/>
              </a:rPr>
              <a:t>Deadline – 2. 3. 2022 </a:t>
            </a:r>
            <a:endParaRPr kumimoji="0" lang="sk-SK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Nadpis 3">
            <a:extLst>
              <a:ext uri="{FF2B5EF4-FFF2-40B4-BE49-F238E27FC236}">
                <a16:creationId xmlns:a16="http://schemas.microsoft.com/office/drawing/2014/main" id="{4EF9BDF2-367E-4D97-9A88-E343423FD6C6}"/>
              </a:ext>
            </a:extLst>
          </p:cNvPr>
          <p:cNvSpPr txBox="1">
            <a:spLocks/>
          </p:cNvSpPr>
          <p:nvPr/>
        </p:nvSpPr>
        <p:spPr>
          <a:xfrm>
            <a:off x="3267703" y="5269914"/>
            <a:ext cx="2608592" cy="3563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Odezvdávárna</a:t>
            </a:r>
            <a:endParaRPr kumimoji="0" lang="sk-SK" sz="3000" b="1" i="0" u="none" strike="noStrike" kern="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8555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3">
            <a:extLst>
              <a:ext uri="{FF2B5EF4-FFF2-40B4-BE49-F238E27FC236}">
                <a16:creationId xmlns:a16="http://schemas.microsoft.com/office/drawing/2014/main" id="{68348224-F928-4F18-A9F5-B672CABA6ECB}"/>
              </a:ext>
            </a:extLst>
          </p:cNvPr>
          <p:cNvSpPr txBox="1">
            <a:spLocks/>
          </p:cNvSpPr>
          <p:nvPr/>
        </p:nvSpPr>
        <p:spPr>
          <a:xfrm>
            <a:off x="3667920" y="2059601"/>
            <a:ext cx="1808155" cy="3563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0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DOTAZY?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26C7D03-6E2D-46FF-AA82-973625EEC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5763" y="5807962"/>
            <a:ext cx="2464312" cy="10500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6184775-022C-4FC1-B932-1F831DB6E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878" y="5807962"/>
            <a:ext cx="1277113" cy="982981"/>
          </a:xfrm>
          <a:prstGeom prst="rect">
            <a:avLst/>
          </a:prstGeom>
        </p:spPr>
      </p:pic>
      <p:sp>
        <p:nvSpPr>
          <p:cNvPr id="3" name="Nadpis 3">
            <a:extLst>
              <a:ext uri="{FF2B5EF4-FFF2-40B4-BE49-F238E27FC236}">
                <a16:creationId xmlns:a16="http://schemas.microsoft.com/office/drawing/2014/main" id="{9068964A-3ED2-4B1A-91F7-98B1039D4AC6}"/>
              </a:ext>
            </a:extLst>
          </p:cNvPr>
          <p:cNvSpPr txBox="1">
            <a:spLocks/>
          </p:cNvSpPr>
          <p:nvPr/>
        </p:nvSpPr>
        <p:spPr>
          <a:xfrm>
            <a:off x="2823860" y="3603537"/>
            <a:ext cx="3496276" cy="3563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0" cap="none" spc="0" normalizeH="0" baseline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Interaktivní osnova</a:t>
            </a:r>
            <a:endParaRPr kumimoji="0" lang="cs-CZ" sz="3000" b="1" i="0" u="none" strike="noStrike" kern="0" cap="none" spc="0" normalizeH="0" baseline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88413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3">
            <a:extLst>
              <a:ext uri="{FF2B5EF4-FFF2-40B4-BE49-F238E27FC236}">
                <a16:creationId xmlns:a16="http://schemas.microsoft.com/office/drawing/2014/main" id="{68348224-F928-4F18-A9F5-B672CABA6ECB}"/>
              </a:ext>
            </a:extLst>
          </p:cNvPr>
          <p:cNvSpPr txBox="1">
            <a:spLocks/>
          </p:cNvSpPr>
          <p:nvPr/>
        </p:nvSpPr>
        <p:spPr>
          <a:xfrm>
            <a:off x="2765138" y="3250837"/>
            <a:ext cx="3613723" cy="3563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Děkuji</a:t>
            </a:r>
            <a:r>
              <a:rPr kumimoji="0" lang="sk-SK" sz="30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za </a:t>
            </a:r>
            <a:r>
              <a:rPr kumimoji="0" lang="sk-SK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pozornost</a:t>
            </a:r>
            <a:endParaRPr kumimoji="0" lang="sk-SK" sz="3000" b="1" i="0" u="none" strike="noStrike" kern="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26C7D03-6E2D-46FF-AA82-973625EEC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5763" y="5807962"/>
            <a:ext cx="2464312" cy="10500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6184775-022C-4FC1-B932-1F831DB6E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878" y="5807962"/>
            <a:ext cx="1277113" cy="9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32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pätu 1">
            <a:extLst>
              <a:ext uri="{FF2B5EF4-FFF2-40B4-BE49-F238E27FC236}">
                <a16:creationId xmlns:a16="http://schemas.microsoft.com/office/drawing/2014/main" id="{C1535E4D-EEE0-4698-8977-EE6C1BE5A260}"/>
              </a:ext>
            </a:extLst>
          </p:cNvPr>
          <p:cNvSpPr txBox="1">
            <a:spLocks/>
          </p:cNvSpPr>
          <p:nvPr/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9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r>
              <a:rPr lang="cs-CZ" dirty="0">
                <a:solidFill>
                  <a:srgbClr val="0000DC"/>
                </a:solidFill>
                <a:latin typeface="Arial"/>
              </a:rPr>
              <a:t>Geografický ústav, Přírodovědecká fakulta, Masarykova Univerzita</a:t>
            </a:r>
          </a:p>
        </p:txBody>
      </p:sp>
      <p:sp>
        <p:nvSpPr>
          <p:cNvPr id="4" name="Zástupný objekt pre číslo snímky 2">
            <a:extLst>
              <a:ext uri="{FF2B5EF4-FFF2-40B4-BE49-F238E27FC236}">
                <a16:creationId xmlns:a16="http://schemas.microsoft.com/office/drawing/2014/main" id="{55AF84FE-D9BE-4377-B3C4-96F0D3B2C39D}"/>
              </a:ext>
            </a:extLst>
          </p:cNvPr>
          <p:cNvSpPr txBox="1">
            <a:spLocks/>
          </p:cNvSpPr>
          <p:nvPr/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fld id="{0DE708CC-0C3F-4567-9698-B54C0F35BD31}" type="slidenum">
              <a:rPr lang="cs-CZ" altLang="cs-CZ" smtClean="0">
                <a:solidFill>
                  <a:srgbClr val="0000DC"/>
                </a:solidFill>
                <a:latin typeface="Arial"/>
              </a:rPr>
              <a:pPr defTabSz="914400"/>
              <a:t>2</a:t>
            </a:fld>
            <a:endParaRPr lang="cs-CZ" altLang="cs-CZ" dirty="0">
              <a:solidFill>
                <a:srgbClr val="0000DC"/>
              </a:solidFill>
              <a:latin typeface="Arial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38ECB64-7064-4074-8FB5-F84FF116E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0163" y="6155454"/>
            <a:ext cx="1523336" cy="649090"/>
          </a:xfrm>
          <a:prstGeom prst="rect">
            <a:avLst/>
          </a:prstGeom>
        </p:spPr>
      </p:pic>
      <p:sp>
        <p:nvSpPr>
          <p:cNvPr id="2" name="Nadpis 3">
            <a:extLst>
              <a:ext uri="{FF2B5EF4-FFF2-40B4-BE49-F238E27FC236}">
                <a16:creationId xmlns:a16="http://schemas.microsoft.com/office/drawing/2014/main" id="{E27B9A45-E360-4CE2-8AA5-A09C78805A72}"/>
              </a:ext>
            </a:extLst>
          </p:cNvPr>
          <p:cNvSpPr txBox="1">
            <a:spLocks/>
          </p:cNvSpPr>
          <p:nvPr/>
        </p:nvSpPr>
        <p:spPr>
          <a:xfrm>
            <a:off x="540000" y="720000"/>
            <a:ext cx="4039567" cy="3847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0" cap="none" spc="0" normalizeH="0" baseline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Informace o předmětu</a:t>
            </a:r>
          </a:p>
        </p:txBody>
      </p:sp>
      <p:sp>
        <p:nvSpPr>
          <p:cNvPr id="6" name="Zástupný objekt pre obsah 4">
            <a:extLst>
              <a:ext uri="{FF2B5EF4-FFF2-40B4-BE49-F238E27FC236}">
                <a16:creationId xmlns:a16="http://schemas.microsoft.com/office/drawing/2014/main" id="{4F27E49E-63E6-4A46-AD70-B857F9FF2176}"/>
              </a:ext>
            </a:extLst>
          </p:cNvPr>
          <p:cNvSpPr txBox="1">
            <a:spLocks/>
          </p:cNvSpPr>
          <p:nvPr/>
        </p:nvSpPr>
        <p:spPr>
          <a:xfrm>
            <a:off x="540000" y="1305434"/>
            <a:ext cx="8064900" cy="11951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89000" indent="-135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8000" indent="-135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>
                <a:solidFill>
                  <a:schemeClr val="tx1"/>
                </a:solidFill>
                <a:latin typeface="+mn-lt"/>
              </a:defRPr>
            </a:lvl2pPr>
            <a:lvl3pPr marL="6858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3pPr>
            <a:lvl4pPr marL="10287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4pPr>
            <a:lvl5pPr marL="13716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0574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24003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27432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lang="cs-CZ" sz="1800" kern="0" dirty="0">
                <a:latin typeface="Arial"/>
              </a:rPr>
              <a:t>Každý týden </a:t>
            </a:r>
            <a:r>
              <a:rPr lang="cs-CZ" sz="1800" kern="0" dirty="0">
                <a:solidFill>
                  <a:srgbClr val="0000DC"/>
                </a:solidFill>
                <a:latin typeface="Arial"/>
              </a:rPr>
              <a:t>17:00 – 18:00 v Z3</a:t>
            </a:r>
            <a:r>
              <a:rPr lang="cs-CZ" sz="1800" kern="0" dirty="0">
                <a:latin typeface="Arial"/>
              </a:rPr>
              <a:t>.</a:t>
            </a:r>
            <a:endParaRPr kumimoji="0" lang="cs-CZ" sz="1800" i="0" u="none" strike="noStrike" kern="0" cap="none" spc="0" normalizeH="0" baseline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</a:endParaRPr>
          </a:p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lang="cs-CZ" sz="1800" kern="0" dirty="0">
                <a:latin typeface="Arial"/>
              </a:rPr>
              <a:t>„Opakování“ z přednášek, prezentace vašich výsledků, zadání další práce.</a:t>
            </a:r>
          </a:p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lang="cs-CZ" sz="1800" kern="0" dirty="0">
                <a:latin typeface="Arial"/>
              </a:rPr>
              <a:t>Povolena </a:t>
            </a:r>
            <a:r>
              <a:rPr lang="cs-CZ" sz="1800" kern="0" dirty="0">
                <a:solidFill>
                  <a:srgbClr val="0000DC"/>
                </a:solidFill>
                <a:latin typeface="Arial"/>
              </a:rPr>
              <a:t>1 neomluvená absence</a:t>
            </a:r>
            <a:r>
              <a:rPr lang="cs-CZ" sz="1800" kern="0" dirty="0">
                <a:latin typeface="Arial"/>
              </a:rPr>
              <a:t>.</a:t>
            </a:r>
            <a:endParaRPr kumimoji="0" lang="cs-CZ" sz="180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9" name="Nadpis 3">
            <a:extLst>
              <a:ext uri="{FF2B5EF4-FFF2-40B4-BE49-F238E27FC236}">
                <a16:creationId xmlns:a16="http://schemas.microsoft.com/office/drawing/2014/main" id="{8D941A23-7D20-4595-938A-9AE7F898FD31}"/>
              </a:ext>
            </a:extLst>
          </p:cNvPr>
          <p:cNvSpPr txBox="1">
            <a:spLocks/>
          </p:cNvSpPr>
          <p:nvPr/>
        </p:nvSpPr>
        <p:spPr>
          <a:xfrm>
            <a:off x="539100" y="3045232"/>
            <a:ext cx="1989327" cy="3847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0" cap="none" spc="0" normalizeH="0" baseline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Hodnocení</a:t>
            </a:r>
          </a:p>
        </p:txBody>
      </p:sp>
      <p:sp>
        <p:nvSpPr>
          <p:cNvPr id="10" name="Zástupný objekt pre obsah 4">
            <a:extLst>
              <a:ext uri="{FF2B5EF4-FFF2-40B4-BE49-F238E27FC236}">
                <a16:creationId xmlns:a16="http://schemas.microsoft.com/office/drawing/2014/main" id="{7486DB2E-E5C6-4889-BF54-3D2DE9419DEA}"/>
              </a:ext>
            </a:extLst>
          </p:cNvPr>
          <p:cNvSpPr txBox="1">
            <a:spLocks/>
          </p:cNvSpPr>
          <p:nvPr/>
        </p:nvSpPr>
        <p:spPr>
          <a:xfrm>
            <a:off x="539100" y="3630666"/>
            <a:ext cx="8064900" cy="77970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89000" indent="-135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8000" indent="-135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>
                <a:solidFill>
                  <a:schemeClr val="tx1"/>
                </a:solidFill>
                <a:latin typeface="+mn-lt"/>
              </a:defRPr>
            </a:lvl2pPr>
            <a:lvl3pPr marL="6858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3pPr>
            <a:lvl4pPr marL="10287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4pPr>
            <a:lvl5pPr marL="13716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0574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24003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27432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lang="cs-CZ" sz="1800" kern="0" dirty="0">
                <a:latin typeface="Arial"/>
              </a:rPr>
              <a:t>Výsledky vaší práce v semináři mají vliv na </a:t>
            </a:r>
            <a:r>
              <a:rPr lang="cs-CZ" sz="1800" kern="0" dirty="0">
                <a:solidFill>
                  <a:srgbClr val="0000DC"/>
                </a:solidFill>
                <a:latin typeface="Arial"/>
              </a:rPr>
              <a:t>výslednou známku </a:t>
            </a:r>
            <a:r>
              <a:rPr lang="cs-CZ" sz="1800" kern="0" dirty="0">
                <a:latin typeface="Arial"/>
              </a:rPr>
              <a:t>z předmětu; mohou ji </a:t>
            </a:r>
            <a:r>
              <a:rPr lang="cs-CZ" sz="1800" kern="0" dirty="0">
                <a:solidFill>
                  <a:srgbClr val="0000DC"/>
                </a:solidFill>
                <a:latin typeface="Arial"/>
              </a:rPr>
              <a:t>zlepšit</a:t>
            </a:r>
            <a:r>
              <a:rPr lang="cs-CZ" sz="1800" kern="0" dirty="0">
                <a:latin typeface="Arial"/>
              </a:rPr>
              <a:t>, nebo </a:t>
            </a:r>
            <a:r>
              <a:rPr lang="cs-CZ" sz="1800" kern="0" dirty="0">
                <a:solidFill>
                  <a:srgbClr val="0000DC"/>
                </a:solidFill>
                <a:latin typeface="Arial"/>
              </a:rPr>
              <a:t>zhoršit</a:t>
            </a:r>
            <a:r>
              <a:rPr lang="cs-CZ" sz="1800" kern="0" dirty="0">
                <a:latin typeface="Arial"/>
              </a:rPr>
              <a:t>.</a:t>
            </a:r>
            <a:endParaRPr kumimoji="0" lang="cs-CZ" sz="180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13" name="Nadpis 3">
            <a:extLst>
              <a:ext uri="{FF2B5EF4-FFF2-40B4-BE49-F238E27FC236}">
                <a16:creationId xmlns:a16="http://schemas.microsoft.com/office/drawing/2014/main" id="{DE37D3BE-C512-4882-8E36-0BD223F0259E}"/>
              </a:ext>
            </a:extLst>
          </p:cNvPr>
          <p:cNvSpPr txBox="1">
            <a:spLocks/>
          </p:cNvSpPr>
          <p:nvPr/>
        </p:nvSpPr>
        <p:spPr>
          <a:xfrm>
            <a:off x="499500" y="4954966"/>
            <a:ext cx="1431482" cy="3847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0" cap="none" spc="0" normalizeH="0" baseline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Kontakt</a:t>
            </a:r>
          </a:p>
        </p:txBody>
      </p:sp>
      <p:sp>
        <p:nvSpPr>
          <p:cNvPr id="15" name="Zástupný objekt pre obsah 4">
            <a:extLst>
              <a:ext uri="{FF2B5EF4-FFF2-40B4-BE49-F238E27FC236}">
                <a16:creationId xmlns:a16="http://schemas.microsoft.com/office/drawing/2014/main" id="{39BF595C-8590-420C-BD0D-2775034CA734}"/>
              </a:ext>
            </a:extLst>
          </p:cNvPr>
          <p:cNvSpPr txBox="1">
            <a:spLocks/>
          </p:cNvSpPr>
          <p:nvPr/>
        </p:nvSpPr>
        <p:spPr>
          <a:xfrm>
            <a:off x="499500" y="5540400"/>
            <a:ext cx="8064900" cy="36420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89000" indent="-135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8000" indent="-135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>
                <a:solidFill>
                  <a:schemeClr val="tx1"/>
                </a:solidFill>
                <a:latin typeface="+mn-lt"/>
              </a:defRPr>
            </a:lvl2pPr>
            <a:lvl3pPr marL="6858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3pPr>
            <a:lvl4pPr marL="10287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4pPr>
            <a:lvl5pPr marL="13716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0574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24003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27432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lang="cs-CZ" sz="1800" kern="0" dirty="0">
                <a:latin typeface="Arial"/>
              </a:rPr>
              <a:t>Semináře, mail, MS </a:t>
            </a:r>
            <a:r>
              <a:rPr lang="cs-CZ" sz="1800" kern="0" dirty="0" err="1">
                <a:latin typeface="Arial"/>
              </a:rPr>
              <a:t>Teams</a:t>
            </a:r>
            <a:r>
              <a:rPr lang="cs-CZ" sz="1800" kern="0" dirty="0">
                <a:latin typeface="Arial"/>
              </a:rPr>
              <a:t>, VGE laboratoř (po domluvě) </a:t>
            </a:r>
            <a:endParaRPr kumimoji="0" lang="cs-CZ" sz="180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129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pätu 1">
            <a:extLst>
              <a:ext uri="{FF2B5EF4-FFF2-40B4-BE49-F238E27FC236}">
                <a16:creationId xmlns:a16="http://schemas.microsoft.com/office/drawing/2014/main" id="{C1535E4D-EEE0-4698-8977-EE6C1BE5A260}"/>
              </a:ext>
            </a:extLst>
          </p:cNvPr>
          <p:cNvSpPr txBox="1">
            <a:spLocks/>
          </p:cNvSpPr>
          <p:nvPr/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9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r>
              <a:rPr lang="cs-CZ" dirty="0">
                <a:solidFill>
                  <a:srgbClr val="0000DC"/>
                </a:solidFill>
                <a:latin typeface="Arial"/>
              </a:rPr>
              <a:t>Geografický ústav, Přírodovědecká fakulta, Masarykova Univerzita</a:t>
            </a:r>
          </a:p>
        </p:txBody>
      </p:sp>
      <p:sp>
        <p:nvSpPr>
          <p:cNvPr id="4" name="Zástupný objekt pre číslo snímky 2">
            <a:extLst>
              <a:ext uri="{FF2B5EF4-FFF2-40B4-BE49-F238E27FC236}">
                <a16:creationId xmlns:a16="http://schemas.microsoft.com/office/drawing/2014/main" id="{55AF84FE-D9BE-4377-B3C4-96F0D3B2C39D}"/>
              </a:ext>
            </a:extLst>
          </p:cNvPr>
          <p:cNvSpPr txBox="1">
            <a:spLocks/>
          </p:cNvSpPr>
          <p:nvPr/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fld id="{0DE708CC-0C3F-4567-9698-B54C0F35BD31}" type="slidenum">
              <a:rPr lang="cs-CZ" altLang="cs-CZ" smtClean="0">
                <a:solidFill>
                  <a:srgbClr val="0000DC"/>
                </a:solidFill>
                <a:latin typeface="Arial"/>
              </a:rPr>
              <a:pPr defTabSz="914400"/>
              <a:t>3</a:t>
            </a:fld>
            <a:endParaRPr lang="cs-CZ" altLang="cs-CZ" dirty="0">
              <a:solidFill>
                <a:srgbClr val="0000DC"/>
              </a:solidFill>
              <a:latin typeface="Arial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38ECB64-7064-4074-8FB5-F84FF116E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0163" y="6155454"/>
            <a:ext cx="1523336" cy="649090"/>
          </a:xfrm>
          <a:prstGeom prst="rect">
            <a:avLst/>
          </a:prstGeom>
        </p:spPr>
      </p:pic>
      <p:sp>
        <p:nvSpPr>
          <p:cNvPr id="8" name="Nadpis 3">
            <a:extLst>
              <a:ext uri="{FF2B5EF4-FFF2-40B4-BE49-F238E27FC236}">
                <a16:creationId xmlns:a16="http://schemas.microsoft.com/office/drawing/2014/main" id="{0698A627-D76A-4038-8CB1-AAAF4FADAEF3}"/>
              </a:ext>
            </a:extLst>
          </p:cNvPr>
          <p:cNvSpPr txBox="1">
            <a:spLocks/>
          </p:cNvSpPr>
          <p:nvPr/>
        </p:nvSpPr>
        <p:spPr>
          <a:xfrm>
            <a:off x="540000" y="720000"/>
            <a:ext cx="2499082" cy="3847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0" cap="none" spc="0" normalizeH="0" baseline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Cíle semináře</a:t>
            </a:r>
          </a:p>
        </p:txBody>
      </p:sp>
      <p:sp>
        <p:nvSpPr>
          <p:cNvPr id="9" name="Zástupný objekt pre obsah 4">
            <a:extLst>
              <a:ext uri="{FF2B5EF4-FFF2-40B4-BE49-F238E27FC236}">
                <a16:creationId xmlns:a16="http://schemas.microsoft.com/office/drawing/2014/main" id="{5BAF5B72-55B3-4DBD-A260-3AB9DDD71E2F}"/>
              </a:ext>
            </a:extLst>
          </p:cNvPr>
          <p:cNvSpPr txBox="1">
            <a:spLocks/>
          </p:cNvSpPr>
          <p:nvPr/>
        </p:nvSpPr>
        <p:spPr>
          <a:xfrm>
            <a:off x="540000" y="1305434"/>
            <a:ext cx="8064900" cy="40882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89000" indent="-135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8000" indent="-135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>
                <a:solidFill>
                  <a:schemeClr val="tx1"/>
                </a:solidFill>
                <a:latin typeface="+mn-lt"/>
              </a:defRPr>
            </a:lvl2pPr>
            <a:lvl3pPr marL="6858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3pPr>
            <a:lvl4pPr marL="10287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4pPr>
            <a:lvl5pPr marL="13716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0574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24003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27432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kumimoji="0" lang="cs-CZ" sz="180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</a:rPr>
              <a:t>Doplnění teoretických přednášek </a:t>
            </a:r>
            <a:r>
              <a:rPr kumimoji="0" lang="cs-CZ" sz="1800" i="0" u="none" strike="noStrike" kern="0" cap="none" spc="0" normalizeH="0" baseline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</a:rPr>
              <a:t>praxí</a:t>
            </a:r>
            <a:r>
              <a:rPr lang="cs-CZ" sz="1800" kern="0" dirty="0">
                <a:solidFill>
                  <a:srgbClr val="0000DC"/>
                </a:solidFill>
                <a:latin typeface="Arial"/>
              </a:rPr>
              <a:t>:</a:t>
            </a:r>
            <a:endParaRPr kumimoji="0" lang="cs-CZ" sz="180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441000" lvl="1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kumimoji="0" lang="cs-CZ" sz="160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</a:rPr>
              <a:t>hledání dat</a:t>
            </a:r>
          </a:p>
          <a:p>
            <a:pPr marL="441000" lvl="1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kumimoji="0" lang="cs-CZ" sz="160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</a:rPr>
              <a:t>práce s daty (editace, analýza, filtrace atd.)</a:t>
            </a:r>
          </a:p>
          <a:p>
            <a:pPr marL="441000" lvl="1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kumimoji="0" lang="cs-CZ" sz="160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</a:rPr>
              <a:t>tvorba mapových a jiných výstupů (vizualizace dat)</a:t>
            </a:r>
          </a:p>
          <a:p>
            <a:pPr marL="441000" lvl="1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kumimoji="0" lang="cs-CZ" sz="160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</a:rPr>
              <a:t>analýza globálních mapových projektů</a:t>
            </a:r>
          </a:p>
          <a:p>
            <a:pPr marL="441000" lvl="1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lang="cs-CZ" sz="1600" kern="0" dirty="0">
                <a:latin typeface="Arial"/>
              </a:rPr>
              <a:t>…</a:t>
            </a:r>
            <a:endParaRPr kumimoji="0" lang="cs-CZ" sz="160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endParaRPr lang="cs-CZ" sz="1800" kern="0" dirty="0">
              <a:latin typeface="Arial"/>
            </a:endParaRPr>
          </a:p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kumimoji="0" lang="cs-CZ" sz="180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</a:rPr>
              <a:t>Hledání </a:t>
            </a:r>
            <a:r>
              <a:rPr kumimoji="0" lang="cs-CZ" sz="1800" i="0" u="none" strike="noStrike" kern="0" cap="none" spc="0" normalizeH="0" baseline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</a:rPr>
              <a:t>volně dostupných dat </a:t>
            </a:r>
            <a:r>
              <a:rPr kumimoji="0" lang="cs-CZ" sz="180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</a:rPr>
              <a:t>a zhodnocení jejich </a:t>
            </a:r>
            <a:r>
              <a:rPr kumimoji="0" lang="cs-CZ" sz="1800" i="0" u="none" strike="noStrike" kern="0" cap="none" spc="0" normalizeH="0" baseline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</a:rPr>
              <a:t>použitelnosti</a:t>
            </a:r>
            <a:r>
              <a:rPr kumimoji="0" lang="cs-CZ" sz="180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</a:rPr>
              <a:t>.</a:t>
            </a:r>
            <a:endParaRPr kumimoji="0" lang="cs-CZ" sz="1800" i="0" u="none" strike="noStrike" kern="0" cap="none" spc="0" normalizeH="0" baseline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</a:endParaRPr>
          </a:p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endParaRPr lang="cs-CZ" sz="1800" kern="0" dirty="0">
              <a:solidFill>
                <a:srgbClr val="0000DC"/>
              </a:solidFill>
              <a:latin typeface="Arial"/>
            </a:endParaRPr>
          </a:p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lang="cs-CZ" sz="1800" kern="0" dirty="0">
                <a:latin typeface="Arial"/>
              </a:rPr>
              <a:t>Zvýšení </a:t>
            </a:r>
            <a:r>
              <a:rPr lang="cs-CZ" sz="1800" kern="0" dirty="0">
                <a:solidFill>
                  <a:srgbClr val="0000DC"/>
                </a:solidFill>
                <a:latin typeface="Arial"/>
              </a:rPr>
              <a:t>povědomosti o globálních projektech a datech</a:t>
            </a:r>
            <a:r>
              <a:rPr lang="cs-CZ" sz="1800" kern="0" dirty="0">
                <a:latin typeface="Arial"/>
              </a:rPr>
              <a:t>, která nabízí (SZZ).</a:t>
            </a:r>
          </a:p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endParaRPr lang="cs-CZ" sz="1800" kern="0" dirty="0">
              <a:latin typeface="Arial"/>
            </a:endParaRPr>
          </a:p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lang="cs-CZ" sz="1800" kern="0" dirty="0">
                <a:latin typeface="Arial"/>
              </a:rPr>
              <a:t>„Procvičení tvorby </a:t>
            </a:r>
            <a:r>
              <a:rPr lang="cs-CZ" sz="1800" kern="0" dirty="0">
                <a:solidFill>
                  <a:srgbClr val="0000DC"/>
                </a:solidFill>
                <a:latin typeface="Arial"/>
              </a:rPr>
              <a:t>mapových výstupů</a:t>
            </a:r>
            <a:r>
              <a:rPr lang="cs-CZ" sz="1800" kern="0" dirty="0">
                <a:latin typeface="Arial"/>
              </a:rPr>
              <a:t>.“ </a:t>
            </a:r>
            <a:endParaRPr kumimoji="0" lang="cs-CZ" sz="180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8268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pätu 1">
            <a:extLst>
              <a:ext uri="{FF2B5EF4-FFF2-40B4-BE49-F238E27FC236}">
                <a16:creationId xmlns:a16="http://schemas.microsoft.com/office/drawing/2014/main" id="{C1535E4D-EEE0-4698-8977-EE6C1BE5A260}"/>
              </a:ext>
            </a:extLst>
          </p:cNvPr>
          <p:cNvSpPr txBox="1">
            <a:spLocks/>
          </p:cNvSpPr>
          <p:nvPr/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9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r>
              <a:rPr lang="cs-CZ" dirty="0">
                <a:solidFill>
                  <a:srgbClr val="0000DC"/>
                </a:solidFill>
                <a:latin typeface="Arial"/>
              </a:rPr>
              <a:t>Geografický ústav, Přírodovědecká fakulta, Masarykova Univerzita</a:t>
            </a:r>
          </a:p>
        </p:txBody>
      </p:sp>
      <p:sp>
        <p:nvSpPr>
          <p:cNvPr id="4" name="Zástupný objekt pre číslo snímky 2">
            <a:extLst>
              <a:ext uri="{FF2B5EF4-FFF2-40B4-BE49-F238E27FC236}">
                <a16:creationId xmlns:a16="http://schemas.microsoft.com/office/drawing/2014/main" id="{55AF84FE-D9BE-4377-B3C4-96F0D3B2C39D}"/>
              </a:ext>
            </a:extLst>
          </p:cNvPr>
          <p:cNvSpPr txBox="1">
            <a:spLocks/>
          </p:cNvSpPr>
          <p:nvPr/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fld id="{0DE708CC-0C3F-4567-9698-B54C0F35BD31}" type="slidenum">
              <a:rPr lang="cs-CZ" altLang="cs-CZ" smtClean="0">
                <a:solidFill>
                  <a:srgbClr val="0000DC"/>
                </a:solidFill>
                <a:latin typeface="Arial"/>
              </a:rPr>
              <a:pPr defTabSz="914400"/>
              <a:t>4</a:t>
            </a:fld>
            <a:endParaRPr lang="cs-CZ" altLang="cs-CZ" dirty="0">
              <a:solidFill>
                <a:srgbClr val="0000DC"/>
              </a:solidFill>
              <a:latin typeface="Arial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38ECB64-7064-4074-8FB5-F84FF116E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0163" y="6155454"/>
            <a:ext cx="1523336" cy="649090"/>
          </a:xfrm>
          <a:prstGeom prst="rect">
            <a:avLst/>
          </a:prstGeom>
        </p:spPr>
      </p:pic>
      <p:pic>
        <p:nvPicPr>
          <p:cNvPr id="7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4F5149A7-82F1-4ADD-B5F9-5D9C5DBD8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53" y="-2741"/>
            <a:ext cx="9252905" cy="6140741"/>
          </a:xfrm>
          <a:prstGeom prst="rect">
            <a:avLst/>
          </a:prstGeom>
        </p:spPr>
      </p:pic>
      <p:sp>
        <p:nvSpPr>
          <p:cNvPr id="16" name="Nadpis 3">
            <a:extLst>
              <a:ext uri="{FF2B5EF4-FFF2-40B4-BE49-F238E27FC236}">
                <a16:creationId xmlns:a16="http://schemas.microsoft.com/office/drawing/2014/main" id="{97DA66CC-A185-411D-BDB7-B4B8609B00EE}"/>
              </a:ext>
            </a:extLst>
          </p:cNvPr>
          <p:cNvSpPr txBox="1">
            <a:spLocks/>
          </p:cNvSpPr>
          <p:nvPr/>
        </p:nvSpPr>
        <p:spPr>
          <a:xfrm>
            <a:off x="540000" y="720000"/>
            <a:ext cx="2862963" cy="3847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0" cap="none" spc="0" normalizeH="0" baseline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Náplň semináře</a:t>
            </a:r>
          </a:p>
        </p:txBody>
      </p:sp>
      <p:sp>
        <p:nvSpPr>
          <p:cNvPr id="17" name="Zástupný objekt pre obsah 4">
            <a:extLst>
              <a:ext uri="{FF2B5EF4-FFF2-40B4-BE49-F238E27FC236}">
                <a16:creationId xmlns:a16="http://schemas.microsoft.com/office/drawing/2014/main" id="{4DC9B080-5FA6-444D-879B-D0C6332D7D27}"/>
              </a:ext>
            </a:extLst>
          </p:cNvPr>
          <p:cNvSpPr txBox="1">
            <a:spLocks/>
          </p:cNvSpPr>
          <p:nvPr/>
        </p:nvSpPr>
        <p:spPr>
          <a:xfrm>
            <a:off x="540000" y="1305434"/>
            <a:ext cx="8064900" cy="244169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89000" indent="-135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8000" indent="-135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>
                <a:solidFill>
                  <a:schemeClr val="tx1"/>
                </a:solidFill>
                <a:latin typeface="+mn-lt"/>
              </a:defRPr>
            </a:lvl2pPr>
            <a:lvl3pPr marL="6858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3pPr>
            <a:lvl4pPr marL="10287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4pPr>
            <a:lvl5pPr marL="13716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0574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24003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27432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kumimoji="0" lang="cs-CZ" sz="180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</a:rPr>
              <a:t>Několik kratších cvičení vždy na 1</a:t>
            </a:r>
            <a:r>
              <a:rPr kumimoji="0" lang="cs-CZ" sz="180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Arial"/>
              </a:rPr>
              <a:t> </a:t>
            </a:r>
            <a:r>
              <a:rPr kumimoji="0" lang="cs-CZ" sz="180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</a:rPr>
              <a:t>max. 2 týdny.</a:t>
            </a:r>
          </a:p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endParaRPr lang="cs-CZ" sz="1800" kern="0" dirty="0">
              <a:latin typeface="Arial"/>
            </a:endParaRPr>
          </a:p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kumimoji="0" lang="cs-CZ" sz="180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</a:rPr>
              <a:t>Žádné kolosální projekty roztáhlé na celý semestr.</a:t>
            </a:r>
          </a:p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endParaRPr lang="cs-CZ" sz="1800" kern="0" dirty="0">
              <a:latin typeface="Arial"/>
            </a:endParaRPr>
          </a:p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kumimoji="0" lang="cs-CZ" sz="180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</a:rPr>
              <a:t>Možná 1 skupinová práce? (nějaká infografika, návrh globálního projektu, nebo rozsáhlejší mapový výstup?) </a:t>
            </a:r>
          </a:p>
        </p:txBody>
      </p:sp>
      <p:sp>
        <p:nvSpPr>
          <p:cNvPr id="18" name="Nadpis 3">
            <a:extLst>
              <a:ext uri="{FF2B5EF4-FFF2-40B4-BE49-F238E27FC236}">
                <a16:creationId xmlns:a16="http://schemas.microsoft.com/office/drawing/2014/main" id="{AC4D285E-4484-4F76-A90E-85D9B6F9FBE8}"/>
              </a:ext>
            </a:extLst>
          </p:cNvPr>
          <p:cNvSpPr txBox="1">
            <a:spLocks/>
          </p:cNvSpPr>
          <p:nvPr/>
        </p:nvSpPr>
        <p:spPr>
          <a:xfrm>
            <a:off x="2414357" y="3236639"/>
            <a:ext cx="4315284" cy="3847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0" cap="none" spc="0" normalizeH="0" baseline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VAŠE PŘÁNÍ/NÁPADY?</a:t>
            </a: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BDF66995-FD0F-4F1D-9AB5-F4D8802914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2" y="3877428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6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pätu 1">
            <a:extLst>
              <a:ext uri="{FF2B5EF4-FFF2-40B4-BE49-F238E27FC236}">
                <a16:creationId xmlns:a16="http://schemas.microsoft.com/office/drawing/2014/main" id="{C1535E4D-EEE0-4698-8977-EE6C1BE5A260}"/>
              </a:ext>
            </a:extLst>
          </p:cNvPr>
          <p:cNvSpPr txBox="1">
            <a:spLocks/>
          </p:cNvSpPr>
          <p:nvPr/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9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r>
              <a:rPr lang="cs-CZ" dirty="0">
                <a:solidFill>
                  <a:srgbClr val="0000DC"/>
                </a:solidFill>
                <a:latin typeface="Arial"/>
              </a:rPr>
              <a:t>Geografický ústav, Přírodovědecká fakulta, Masarykova Univerzita</a:t>
            </a:r>
          </a:p>
        </p:txBody>
      </p:sp>
      <p:sp>
        <p:nvSpPr>
          <p:cNvPr id="4" name="Zástupný objekt pre číslo snímky 2">
            <a:extLst>
              <a:ext uri="{FF2B5EF4-FFF2-40B4-BE49-F238E27FC236}">
                <a16:creationId xmlns:a16="http://schemas.microsoft.com/office/drawing/2014/main" id="{55AF84FE-D9BE-4377-B3C4-96F0D3B2C39D}"/>
              </a:ext>
            </a:extLst>
          </p:cNvPr>
          <p:cNvSpPr txBox="1">
            <a:spLocks/>
          </p:cNvSpPr>
          <p:nvPr/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fld id="{0DE708CC-0C3F-4567-9698-B54C0F35BD31}" type="slidenum">
              <a:rPr lang="cs-CZ" altLang="cs-CZ" smtClean="0">
                <a:solidFill>
                  <a:srgbClr val="0000DC"/>
                </a:solidFill>
                <a:latin typeface="Arial"/>
              </a:rPr>
              <a:pPr defTabSz="914400"/>
              <a:t>5</a:t>
            </a:fld>
            <a:endParaRPr lang="cs-CZ" altLang="cs-CZ" dirty="0">
              <a:solidFill>
                <a:srgbClr val="0000DC"/>
              </a:solidFill>
              <a:latin typeface="Arial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38ECB64-7064-4074-8FB5-F84FF116E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0163" y="6155454"/>
            <a:ext cx="1523336" cy="649090"/>
          </a:xfrm>
          <a:prstGeom prst="rect">
            <a:avLst/>
          </a:prstGeom>
        </p:spPr>
      </p:pic>
      <p:sp>
        <p:nvSpPr>
          <p:cNvPr id="8" name="Nadpis 3">
            <a:extLst>
              <a:ext uri="{FF2B5EF4-FFF2-40B4-BE49-F238E27FC236}">
                <a16:creationId xmlns:a16="http://schemas.microsoft.com/office/drawing/2014/main" id="{0698A627-D76A-4038-8CB1-AAAF4FADAEF3}"/>
              </a:ext>
            </a:extLst>
          </p:cNvPr>
          <p:cNvSpPr txBox="1">
            <a:spLocks/>
          </p:cNvSpPr>
          <p:nvPr/>
        </p:nvSpPr>
        <p:spPr>
          <a:xfrm>
            <a:off x="540000" y="720000"/>
            <a:ext cx="6412012" cy="3847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0" cap="none" spc="0" normalizeH="0" baseline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 čím budeme nejčastěji pracovat?</a:t>
            </a:r>
          </a:p>
        </p:txBody>
      </p:sp>
      <p:sp>
        <p:nvSpPr>
          <p:cNvPr id="9" name="Zástupný objekt pre obsah 4">
            <a:extLst>
              <a:ext uri="{FF2B5EF4-FFF2-40B4-BE49-F238E27FC236}">
                <a16:creationId xmlns:a16="http://schemas.microsoft.com/office/drawing/2014/main" id="{5BAF5B72-55B3-4DBD-A260-3AB9DDD71E2F}"/>
              </a:ext>
            </a:extLst>
          </p:cNvPr>
          <p:cNvSpPr txBox="1">
            <a:spLocks/>
          </p:cNvSpPr>
          <p:nvPr/>
        </p:nvSpPr>
        <p:spPr>
          <a:xfrm>
            <a:off x="540000" y="1229933"/>
            <a:ext cx="8064900" cy="51860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89000" indent="-135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8000" indent="-135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>
                <a:solidFill>
                  <a:schemeClr val="tx1"/>
                </a:solidFill>
                <a:latin typeface="+mn-lt"/>
              </a:defRPr>
            </a:lvl2pPr>
            <a:lvl3pPr marL="6858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3pPr>
            <a:lvl4pPr marL="10287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4pPr>
            <a:lvl5pPr marL="13716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0574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24003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27432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kumimoji="0" lang="cs-CZ" sz="180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</a:rPr>
              <a:t>Webové stránky a databáze globálních (ale i regionálních) projektů</a:t>
            </a:r>
          </a:p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lang="cs-CZ" sz="1800" kern="0" dirty="0">
                <a:latin typeface="Arial"/>
              </a:rPr>
              <a:t>Příklady:</a:t>
            </a:r>
          </a:p>
          <a:p>
            <a:pPr marL="441000" lvl="1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kumimoji="0" lang="cs-CZ" sz="1700" b="1" i="0" u="none" strike="noStrike" kern="0" cap="none" spc="0" normalizeH="0" baseline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</a:rPr>
              <a:t>GEO</a:t>
            </a:r>
          </a:p>
          <a:p>
            <a:pPr marL="441000" lvl="1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lang="cs-CZ" sz="1700" b="1" kern="0" dirty="0">
                <a:solidFill>
                  <a:srgbClr val="0000DC"/>
                </a:solidFill>
                <a:latin typeface="Arial"/>
              </a:rPr>
              <a:t>GEOSS</a:t>
            </a:r>
          </a:p>
          <a:p>
            <a:pPr marL="441000" lvl="1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kumimoji="0" lang="cs-CZ" sz="1700" b="1" i="0" u="none" strike="noStrike" kern="0" cap="none" spc="0" normalizeH="0" baseline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</a:rPr>
              <a:t>GGIM</a:t>
            </a:r>
          </a:p>
          <a:p>
            <a:pPr marL="441000" lvl="1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lang="cs-CZ" sz="1700" b="1" kern="0" dirty="0">
                <a:solidFill>
                  <a:srgbClr val="0000DC"/>
                </a:solidFill>
                <a:latin typeface="Arial"/>
              </a:rPr>
              <a:t>GMES</a:t>
            </a:r>
          </a:p>
          <a:p>
            <a:pPr marL="441000" lvl="1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kumimoji="0" lang="cs-CZ" sz="1700" b="1" i="0" u="none" strike="noStrike" kern="0" cap="none" spc="0" normalizeH="0" baseline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</a:rPr>
              <a:t>GSDI</a:t>
            </a:r>
          </a:p>
          <a:p>
            <a:pPr marL="441000" lvl="1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lang="cs-CZ" sz="1700" b="1" kern="0" dirty="0">
                <a:solidFill>
                  <a:srgbClr val="0000DC"/>
                </a:solidFill>
                <a:latin typeface="Arial"/>
              </a:rPr>
              <a:t>INSPIRE</a:t>
            </a:r>
            <a:endParaRPr kumimoji="0" lang="cs-CZ" sz="1700" b="1" i="0" u="none" strike="noStrike" kern="0" cap="none" spc="0" normalizeH="0" baseline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</a:endParaRPr>
          </a:p>
          <a:p>
            <a:pPr marL="441000" lvl="1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lang="cs-CZ" sz="1700" b="1" kern="0" dirty="0">
                <a:solidFill>
                  <a:srgbClr val="0000DC"/>
                </a:solidFill>
                <a:latin typeface="Arial"/>
              </a:rPr>
              <a:t>Digital </a:t>
            </a:r>
            <a:r>
              <a:rPr lang="cs-CZ" sz="1700" b="1" kern="0" dirty="0" err="1">
                <a:solidFill>
                  <a:srgbClr val="0000DC"/>
                </a:solidFill>
                <a:latin typeface="Arial"/>
              </a:rPr>
              <a:t>Earth</a:t>
            </a:r>
            <a:endParaRPr lang="cs-CZ" sz="1700" b="1" kern="0" dirty="0">
              <a:solidFill>
                <a:srgbClr val="0000DC"/>
              </a:solidFill>
              <a:latin typeface="Arial"/>
            </a:endParaRPr>
          </a:p>
          <a:p>
            <a:pPr marL="441000" lvl="1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kumimoji="0" lang="cs-CZ" sz="1700" b="1" i="0" u="none" strike="noStrike" kern="0" cap="none" spc="0" normalizeH="0" baseline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</a:rPr>
              <a:t>Copernicus</a:t>
            </a:r>
            <a:endParaRPr kumimoji="0" lang="cs-CZ" sz="1700" b="1" i="0" u="none" strike="noStrike" kern="0" cap="none" spc="0" normalizeH="0" baseline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</a:endParaRPr>
          </a:p>
          <a:p>
            <a:pPr marL="441000" lvl="1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lang="cs-CZ" sz="1700" b="1" kern="0" dirty="0">
                <a:solidFill>
                  <a:srgbClr val="0000DC"/>
                </a:solidFill>
                <a:latin typeface="Arial"/>
              </a:rPr>
              <a:t>Euro Regional/</a:t>
            </a:r>
            <a:r>
              <a:rPr lang="cs-CZ" sz="1700" b="1" kern="0" dirty="0" err="1">
                <a:solidFill>
                  <a:srgbClr val="0000DC"/>
                </a:solidFill>
                <a:latin typeface="Arial"/>
              </a:rPr>
              <a:t>Global</a:t>
            </a:r>
            <a:r>
              <a:rPr lang="cs-CZ" sz="1700" b="1" kern="0" dirty="0">
                <a:solidFill>
                  <a:srgbClr val="0000DC"/>
                </a:solidFill>
                <a:latin typeface="Arial"/>
              </a:rPr>
              <a:t> Map</a:t>
            </a:r>
          </a:p>
          <a:p>
            <a:pPr marL="441000" lvl="1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lang="cs-CZ" sz="1700" b="1" kern="0" dirty="0">
                <a:solidFill>
                  <a:srgbClr val="0000DC"/>
                </a:solidFill>
                <a:latin typeface="Arial"/>
              </a:rPr>
              <a:t>EEA</a:t>
            </a:r>
          </a:p>
          <a:p>
            <a:pPr marL="441000" lvl="1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endParaRPr lang="cs-CZ" sz="1700" b="1" kern="0" dirty="0">
              <a:solidFill>
                <a:srgbClr val="0000DC"/>
              </a:solidFill>
              <a:latin typeface="Arial"/>
            </a:endParaRPr>
          </a:p>
          <a:p>
            <a:pPr marL="441000" lvl="1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kumimoji="0" lang="cs-CZ" sz="1600" b="1" i="0" u="none" strike="noStrike" kern="0" cap="none" spc="0" normalizeH="0" baseline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</a:rPr>
              <a:t>USGS (</a:t>
            </a:r>
            <a:r>
              <a:rPr kumimoji="0" lang="cs-CZ" sz="1600" b="1" i="0" u="none" strike="noStrike" kern="0" cap="none" spc="0" normalizeH="0" baseline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</a:rPr>
              <a:t>EarthExplorer</a:t>
            </a:r>
            <a:r>
              <a:rPr kumimoji="0" lang="cs-CZ" sz="1600" b="1" i="0" u="none" strike="noStrike" kern="0" cap="none" spc="0" normalizeH="0" baseline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</a:rPr>
              <a:t>)</a:t>
            </a:r>
          </a:p>
          <a:p>
            <a:pPr marL="441000" lvl="1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lang="cs-CZ" sz="1600" b="1" kern="0" dirty="0" err="1">
                <a:solidFill>
                  <a:srgbClr val="0000DC"/>
                </a:solidFill>
                <a:latin typeface="Arial"/>
              </a:rPr>
              <a:t>EarthData</a:t>
            </a:r>
            <a:r>
              <a:rPr lang="cs-CZ" sz="1600" b="1" kern="0" dirty="0">
                <a:solidFill>
                  <a:srgbClr val="0000DC"/>
                </a:solidFill>
                <a:latin typeface="Arial"/>
              </a:rPr>
              <a:t> (NASA)</a:t>
            </a:r>
          </a:p>
          <a:p>
            <a:pPr marL="441000" lvl="1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kumimoji="0" lang="cs-CZ" sz="1600" b="1" i="0" u="none" strike="noStrike" kern="0" cap="none" spc="0" normalizeH="0" baseline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</a:rPr>
              <a:t>WHO</a:t>
            </a:r>
          </a:p>
          <a:p>
            <a:pPr marL="441000" lvl="1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lang="cs-CZ" sz="1600" b="1" kern="0" dirty="0">
                <a:solidFill>
                  <a:srgbClr val="0000DC"/>
                </a:solidFill>
                <a:latin typeface="Arial"/>
              </a:rPr>
              <a:t>UN (SDG)</a:t>
            </a:r>
          </a:p>
          <a:p>
            <a:pPr marL="441000" lvl="1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kumimoji="0" lang="cs-CZ" sz="1600" b="1" i="0" u="none" strike="noStrike" kern="0" cap="none" spc="0" normalizeH="0" baseline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</a:rPr>
              <a:t>(OSM?); (Natural </a:t>
            </a:r>
            <a:r>
              <a:rPr kumimoji="0" lang="cs-CZ" sz="1600" b="1" i="0" u="none" strike="noStrike" kern="0" cap="none" spc="0" normalizeH="0" baseline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</a:rPr>
              <a:t>Earth</a:t>
            </a:r>
            <a:r>
              <a:rPr kumimoji="0" lang="cs-CZ" sz="1600" b="1" i="0" u="none" strike="noStrike" kern="0" cap="none" spc="0" normalizeH="0" baseline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</a:rPr>
              <a:t> Data?) aj.</a:t>
            </a:r>
          </a:p>
          <a:p>
            <a:pPr marL="441000" lvl="1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endParaRPr kumimoji="0" lang="cs-CZ" sz="1600" b="1" i="0" u="none" strike="noStrike" kern="0" cap="none" spc="0" normalizeH="0" baseline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3923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pätu 1">
            <a:extLst>
              <a:ext uri="{FF2B5EF4-FFF2-40B4-BE49-F238E27FC236}">
                <a16:creationId xmlns:a16="http://schemas.microsoft.com/office/drawing/2014/main" id="{C1535E4D-EEE0-4698-8977-EE6C1BE5A260}"/>
              </a:ext>
            </a:extLst>
          </p:cNvPr>
          <p:cNvSpPr txBox="1">
            <a:spLocks/>
          </p:cNvSpPr>
          <p:nvPr/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9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r>
              <a:rPr lang="cs-CZ" dirty="0">
                <a:solidFill>
                  <a:srgbClr val="0000DC"/>
                </a:solidFill>
                <a:latin typeface="Arial"/>
              </a:rPr>
              <a:t>Geografický ústav, Přírodovědecká fakulta, Masarykova Univerzita</a:t>
            </a:r>
          </a:p>
        </p:txBody>
      </p:sp>
      <p:sp>
        <p:nvSpPr>
          <p:cNvPr id="4" name="Zástupný objekt pre číslo snímky 2">
            <a:extLst>
              <a:ext uri="{FF2B5EF4-FFF2-40B4-BE49-F238E27FC236}">
                <a16:creationId xmlns:a16="http://schemas.microsoft.com/office/drawing/2014/main" id="{55AF84FE-D9BE-4377-B3C4-96F0D3B2C39D}"/>
              </a:ext>
            </a:extLst>
          </p:cNvPr>
          <p:cNvSpPr txBox="1">
            <a:spLocks/>
          </p:cNvSpPr>
          <p:nvPr/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fld id="{0DE708CC-0C3F-4567-9698-B54C0F35BD31}" type="slidenum">
              <a:rPr lang="cs-CZ" altLang="cs-CZ" smtClean="0">
                <a:solidFill>
                  <a:srgbClr val="0000DC"/>
                </a:solidFill>
                <a:latin typeface="Arial"/>
              </a:rPr>
              <a:pPr defTabSz="914400"/>
              <a:t>6</a:t>
            </a:fld>
            <a:endParaRPr lang="cs-CZ" altLang="cs-CZ" dirty="0">
              <a:solidFill>
                <a:srgbClr val="0000DC"/>
              </a:solidFill>
              <a:latin typeface="Arial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38ECB64-7064-4074-8FB5-F84FF116E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0163" y="6155454"/>
            <a:ext cx="1523336" cy="649090"/>
          </a:xfrm>
          <a:prstGeom prst="rect">
            <a:avLst/>
          </a:prstGeom>
        </p:spPr>
      </p:pic>
      <p:pic>
        <p:nvPicPr>
          <p:cNvPr id="5" name="Picture 4" descr="Graphical user interface, map&#10;&#10;Description automatically generated">
            <a:extLst>
              <a:ext uri="{FF2B5EF4-FFF2-40B4-BE49-F238E27FC236}">
                <a16:creationId xmlns:a16="http://schemas.microsoft.com/office/drawing/2014/main" id="{989861EA-6F45-4E5A-8B67-0A170E17B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084"/>
            <a:ext cx="9144000" cy="4540635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272CE758-351A-470C-BCE9-EF9DA402B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800"/>
            <a:ext cx="9144000" cy="4472450"/>
          </a:xfrm>
          <a:prstGeom prst="rect">
            <a:avLst/>
          </a:prstGeom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667358AC-F229-4B1C-B0F8-471238A7CE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984"/>
            <a:ext cx="9144000" cy="4294836"/>
          </a:xfrm>
          <a:prstGeom prst="rect">
            <a:avLst/>
          </a:prstGeom>
        </p:spPr>
      </p:pic>
      <p:pic>
        <p:nvPicPr>
          <p:cNvPr id="13" name="Picture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DA2E3F8-73F2-454A-BAF1-F4034BAFB0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145"/>
            <a:ext cx="9144000" cy="4506512"/>
          </a:xfrm>
          <a:prstGeom prst="rect">
            <a:avLst/>
          </a:prstGeom>
        </p:spPr>
      </p:pic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8EA50B1-ABBF-4183-9B11-588026E8A6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083"/>
            <a:ext cx="9144000" cy="4506373"/>
          </a:xfrm>
          <a:prstGeom prst="rect">
            <a:avLst/>
          </a:prstGeom>
        </p:spPr>
      </p:pic>
      <p:pic>
        <p:nvPicPr>
          <p:cNvPr id="18" name="Picture 1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75CD884-A5DE-4773-ABB6-5B1AB2BA3D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99"/>
            <a:ext cx="9144000" cy="4521119"/>
          </a:xfrm>
          <a:prstGeom prst="rect">
            <a:avLst/>
          </a:prstGeom>
        </p:spPr>
      </p:pic>
      <p:sp>
        <p:nvSpPr>
          <p:cNvPr id="19" name="Nadpis 3">
            <a:extLst>
              <a:ext uri="{FF2B5EF4-FFF2-40B4-BE49-F238E27FC236}">
                <a16:creationId xmlns:a16="http://schemas.microsoft.com/office/drawing/2014/main" id="{4B3707EB-7FC3-49D6-9588-546560BA40F2}"/>
              </a:ext>
            </a:extLst>
          </p:cNvPr>
          <p:cNvSpPr txBox="1">
            <a:spLocks/>
          </p:cNvSpPr>
          <p:nvPr/>
        </p:nvSpPr>
        <p:spPr>
          <a:xfrm>
            <a:off x="540000" y="254065"/>
            <a:ext cx="6412012" cy="3847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0" cap="none" spc="0" normalizeH="0" baseline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 čím budeme nejčastěji pracovat?</a:t>
            </a:r>
          </a:p>
        </p:txBody>
      </p:sp>
    </p:spTree>
    <p:extLst>
      <p:ext uri="{BB962C8B-B14F-4D97-AF65-F5344CB8AC3E}">
        <p14:creationId xmlns:p14="http://schemas.microsoft.com/office/powerpoint/2010/main" val="171457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pätu 1">
            <a:extLst>
              <a:ext uri="{FF2B5EF4-FFF2-40B4-BE49-F238E27FC236}">
                <a16:creationId xmlns:a16="http://schemas.microsoft.com/office/drawing/2014/main" id="{C1535E4D-EEE0-4698-8977-EE6C1BE5A260}"/>
              </a:ext>
            </a:extLst>
          </p:cNvPr>
          <p:cNvSpPr txBox="1">
            <a:spLocks/>
          </p:cNvSpPr>
          <p:nvPr/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9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r>
              <a:rPr lang="cs-CZ" dirty="0">
                <a:solidFill>
                  <a:srgbClr val="0000DC"/>
                </a:solidFill>
                <a:latin typeface="Arial"/>
              </a:rPr>
              <a:t>Geografický ústav, Přírodovědecká fakulta, Masarykova Univerzita</a:t>
            </a:r>
          </a:p>
        </p:txBody>
      </p:sp>
      <p:sp>
        <p:nvSpPr>
          <p:cNvPr id="4" name="Zástupný objekt pre číslo snímky 2">
            <a:extLst>
              <a:ext uri="{FF2B5EF4-FFF2-40B4-BE49-F238E27FC236}">
                <a16:creationId xmlns:a16="http://schemas.microsoft.com/office/drawing/2014/main" id="{55AF84FE-D9BE-4377-B3C4-96F0D3B2C39D}"/>
              </a:ext>
            </a:extLst>
          </p:cNvPr>
          <p:cNvSpPr txBox="1">
            <a:spLocks/>
          </p:cNvSpPr>
          <p:nvPr/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fld id="{0DE708CC-0C3F-4567-9698-B54C0F35BD31}" type="slidenum">
              <a:rPr lang="cs-CZ" altLang="cs-CZ" smtClean="0">
                <a:solidFill>
                  <a:srgbClr val="0000DC"/>
                </a:solidFill>
                <a:latin typeface="Arial"/>
              </a:rPr>
              <a:pPr defTabSz="914400"/>
              <a:t>7</a:t>
            </a:fld>
            <a:endParaRPr lang="cs-CZ" altLang="cs-CZ" dirty="0">
              <a:solidFill>
                <a:srgbClr val="0000DC"/>
              </a:solidFill>
              <a:latin typeface="Arial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38ECB64-7064-4074-8FB5-F84FF116E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0163" y="6155454"/>
            <a:ext cx="1523336" cy="649090"/>
          </a:xfrm>
          <a:prstGeom prst="rect">
            <a:avLst/>
          </a:prstGeom>
        </p:spPr>
      </p:pic>
      <p:sp>
        <p:nvSpPr>
          <p:cNvPr id="12" name="Nadpis 3">
            <a:extLst>
              <a:ext uri="{FF2B5EF4-FFF2-40B4-BE49-F238E27FC236}">
                <a16:creationId xmlns:a16="http://schemas.microsoft.com/office/drawing/2014/main" id="{7B8D79E2-BD24-4D26-B234-73FCF7FF5ACB}"/>
              </a:ext>
            </a:extLst>
          </p:cNvPr>
          <p:cNvSpPr txBox="1">
            <a:spLocks/>
          </p:cNvSpPr>
          <p:nvPr/>
        </p:nvSpPr>
        <p:spPr>
          <a:xfrm>
            <a:off x="540000" y="720000"/>
            <a:ext cx="5488682" cy="3847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0" cap="none" spc="0" normalizeH="0" baseline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 jakými formáty se setkáme?</a:t>
            </a:r>
          </a:p>
        </p:txBody>
      </p:sp>
      <p:sp>
        <p:nvSpPr>
          <p:cNvPr id="15" name="Zástupný objekt pre obsah 4">
            <a:extLst>
              <a:ext uri="{FF2B5EF4-FFF2-40B4-BE49-F238E27FC236}">
                <a16:creationId xmlns:a16="http://schemas.microsoft.com/office/drawing/2014/main" id="{533F58BB-792D-4E0C-AF05-148F05F12970}"/>
              </a:ext>
            </a:extLst>
          </p:cNvPr>
          <p:cNvSpPr txBox="1">
            <a:spLocks/>
          </p:cNvSpPr>
          <p:nvPr/>
        </p:nvSpPr>
        <p:spPr>
          <a:xfrm>
            <a:off x="540000" y="1458533"/>
            <a:ext cx="8064900" cy="352404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89000" indent="-135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8000" indent="-135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>
                <a:solidFill>
                  <a:schemeClr val="tx1"/>
                </a:solidFill>
                <a:latin typeface="+mn-lt"/>
              </a:defRPr>
            </a:lvl2pPr>
            <a:lvl3pPr marL="6858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3pPr>
            <a:lvl4pPr marL="10287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4pPr>
            <a:lvl5pPr marL="13716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0574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24003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27432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kumimoji="0" lang="cs-CZ" sz="180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</a:rPr>
              <a:t>Textové: </a:t>
            </a:r>
            <a:r>
              <a:rPr kumimoji="0" lang="cs-CZ" sz="1800" i="0" u="none" strike="noStrike" kern="0" cap="none" spc="0" normalizeH="0" baseline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</a:rPr>
              <a:t>.</a:t>
            </a:r>
            <a:r>
              <a:rPr kumimoji="0" lang="cs-CZ" sz="1800" i="0" u="none" strike="noStrike" kern="0" cap="none" spc="0" normalizeH="0" baseline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</a:rPr>
              <a:t>csv</a:t>
            </a:r>
            <a:r>
              <a:rPr kumimoji="0" lang="cs-CZ" sz="180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</a:rPr>
              <a:t>; </a:t>
            </a:r>
            <a:r>
              <a:rPr kumimoji="0" lang="cs-CZ" sz="1800" i="0" u="none" strike="noStrike" kern="0" cap="none" spc="0" normalizeH="0" baseline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</a:rPr>
              <a:t>.</a:t>
            </a:r>
            <a:r>
              <a:rPr kumimoji="0" lang="cs-CZ" sz="1800" i="0" u="none" strike="noStrike" kern="0" cap="none" spc="0" normalizeH="0" baseline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</a:rPr>
              <a:t>xml</a:t>
            </a:r>
            <a:r>
              <a:rPr kumimoji="0" lang="cs-CZ" sz="180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</a:rPr>
              <a:t>;…</a:t>
            </a:r>
          </a:p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endParaRPr kumimoji="0" lang="cs-CZ" sz="1800" i="0" u="none" strike="noStrike" kern="0" cap="none" spc="0" normalizeH="0" baseline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</a:endParaRPr>
          </a:p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lang="cs-CZ" sz="1800" kern="0" dirty="0">
                <a:latin typeface="Arial"/>
              </a:rPr>
              <a:t>Tabulkové: </a:t>
            </a:r>
            <a:r>
              <a:rPr lang="cs-CZ" sz="1800" kern="0" dirty="0">
                <a:solidFill>
                  <a:srgbClr val="0000DC"/>
                </a:solidFill>
                <a:latin typeface="Arial"/>
              </a:rPr>
              <a:t>.</a:t>
            </a:r>
            <a:r>
              <a:rPr lang="cs-CZ" sz="1800" kern="0" dirty="0" err="1">
                <a:solidFill>
                  <a:srgbClr val="0000DC"/>
                </a:solidFill>
                <a:latin typeface="Arial"/>
              </a:rPr>
              <a:t>xls</a:t>
            </a:r>
            <a:r>
              <a:rPr lang="cs-CZ" sz="1800" kern="0" dirty="0">
                <a:latin typeface="Arial"/>
              </a:rPr>
              <a:t>; </a:t>
            </a:r>
            <a:r>
              <a:rPr lang="cs-CZ" sz="1800" kern="0" dirty="0">
                <a:solidFill>
                  <a:srgbClr val="0000DC"/>
                </a:solidFill>
                <a:latin typeface="Arial"/>
              </a:rPr>
              <a:t>.</a:t>
            </a:r>
            <a:r>
              <a:rPr lang="cs-CZ" sz="1800" kern="0" dirty="0" err="1">
                <a:solidFill>
                  <a:srgbClr val="0000DC"/>
                </a:solidFill>
                <a:latin typeface="Arial"/>
              </a:rPr>
              <a:t>xlsx</a:t>
            </a:r>
            <a:r>
              <a:rPr lang="cs-CZ" sz="1800" kern="0" dirty="0">
                <a:latin typeface="Arial"/>
              </a:rPr>
              <a:t>;…</a:t>
            </a:r>
            <a:endParaRPr lang="cs-CZ" sz="1800" kern="0" dirty="0">
              <a:solidFill>
                <a:srgbClr val="0000DC"/>
              </a:solidFill>
              <a:latin typeface="Arial"/>
            </a:endParaRPr>
          </a:p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endParaRPr lang="cs-CZ" sz="1800" kern="0" dirty="0">
              <a:solidFill>
                <a:srgbClr val="0000DC"/>
              </a:solidFill>
              <a:latin typeface="Arial"/>
            </a:endParaRPr>
          </a:p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lang="cs-CZ" sz="1800" kern="0" dirty="0">
                <a:latin typeface="Arial"/>
              </a:rPr>
              <a:t>Vektorové: </a:t>
            </a:r>
            <a:r>
              <a:rPr lang="cs-CZ" sz="1800" kern="0" dirty="0">
                <a:solidFill>
                  <a:srgbClr val="0000DC"/>
                </a:solidFill>
                <a:latin typeface="Arial"/>
              </a:rPr>
              <a:t>.</a:t>
            </a:r>
            <a:r>
              <a:rPr lang="cs-CZ" sz="1800" kern="0" dirty="0" err="1">
                <a:solidFill>
                  <a:srgbClr val="0000DC"/>
                </a:solidFill>
                <a:latin typeface="Arial"/>
              </a:rPr>
              <a:t>shp</a:t>
            </a:r>
            <a:r>
              <a:rPr lang="cs-CZ" sz="1800" kern="0" dirty="0">
                <a:solidFill>
                  <a:srgbClr val="0000DC"/>
                </a:solidFill>
                <a:latin typeface="Arial"/>
              </a:rPr>
              <a:t>?</a:t>
            </a:r>
            <a:r>
              <a:rPr lang="cs-CZ" sz="1800" kern="0" dirty="0">
                <a:latin typeface="Arial"/>
              </a:rPr>
              <a:t>;</a:t>
            </a:r>
            <a:r>
              <a:rPr lang="cs-CZ" sz="1800" kern="0" dirty="0">
                <a:solidFill>
                  <a:srgbClr val="0000DC"/>
                </a:solidFill>
                <a:latin typeface="Arial"/>
              </a:rPr>
              <a:t> .</a:t>
            </a:r>
            <a:r>
              <a:rPr lang="cs-CZ" sz="1800" kern="0" dirty="0" err="1">
                <a:solidFill>
                  <a:srgbClr val="0000DC"/>
                </a:solidFill>
                <a:latin typeface="Arial"/>
              </a:rPr>
              <a:t>kml</a:t>
            </a:r>
            <a:r>
              <a:rPr lang="cs-CZ" sz="1800" kern="0" dirty="0">
                <a:solidFill>
                  <a:srgbClr val="0000DC"/>
                </a:solidFill>
                <a:latin typeface="Arial"/>
              </a:rPr>
              <a:t>?</a:t>
            </a:r>
            <a:r>
              <a:rPr lang="cs-CZ" sz="1800" kern="0" dirty="0">
                <a:latin typeface="Arial"/>
              </a:rPr>
              <a:t>;…</a:t>
            </a:r>
          </a:p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endParaRPr lang="cs-CZ" sz="1800" kern="0" dirty="0">
              <a:solidFill>
                <a:srgbClr val="0000DC"/>
              </a:solidFill>
              <a:latin typeface="Arial"/>
            </a:endParaRPr>
          </a:p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lang="cs-CZ" sz="1800" kern="0" dirty="0">
                <a:latin typeface="Arial"/>
              </a:rPr>
              <a:t>Rastrové: </a:t>
            </a:r>
            <a:r>
              <a:rPr lang="cs-CZ" sz="1800" kern="0" dirty="0">
                <a:solidFill>
                  <a:srgbClr val="0000DC"/>
                </a:solidFill>
                <a:latin typeface="Arial"/>
              </a:rPr>
              <a:t>.</a:t>
            </a:r>
            <a:r>
              <a:rPr lang="cs-CZ" sz="1800" kern="0" dirty="0" err="1">
                <a:solidFill>
                  <a:srgbClr val="0000DC"/>
                </a:solidFill>
                <a:latin typeface="Arial"/>
              </a:rPr>
              <a:t>tif</a:t>
            </a:r>
            <a:r>
              <a:rPr lang="cs-CZ" sz="1800" kern="0" dirty="0">
                <a:solidFill>
                  <a:srgbClr val="0000DC"/>
                </a:solidFill>
                <a:latin typeface="Arial"/>
              </a:rPr>
              <a:t> (</a:t>
            </a:r>
            <a:r>
              <a:rPr lang="cs-CZ" sz="1800" kern="0" dirty="0" err="1">
                <a:solidFill>
                  <a:srgbClr val="0000DC"/>
                </a:solidFill>
                <a:latin typeface="Arial"/>
              </a:rPr>
              <a:t>GeoTIFF</a:t>
            </a:r>
            <a:r>
              <a:rPr lang="cs-CZ" sz="1800" kern="0" dirty="0">
                <a:solidFill>
                  <a:srgbClr val="0000DC"/>
                </a:solidFill>
                <a:latin typeface="Arial"/>
              </a:rPr>
              <a:t>?)</a:t>
            </a:r>
            <a:r>
              <a:rPr lang="cs-CZ" sz="1800" kern="0" dirty="0">
                <a:latin typeface="Arial"/>
              </a:rPr>
              <a:t>; </a:t>
            </a:r>
            <a:r>
              <a:rPr lang="cs-CZ" sz="1800" kern="0" dirty="0">
                <a:solidFill>
                  <a:srgbClr val="0000DC"/>
                </a:solidFill>
                <a:latin typeface="Arial"/>
              </a:rPr>
              <a:t>.</a:t>
            </a:r>
            <a:r>
              <a:rPr lang="cs-CZ" sz="1800" kern="0" dirty="0" err="1">
                <a:solidFill>
                  <a:srgbClr val="0000DC"/>
                </a:solidFill>
                <a:latin typeface="Arial"/>
              </a:rPr>
              <a:t>jpeg</a:t>
            </a:r>
            <a:r>
              <a:rPr lang="cs-CZ" sz="1800" kern="0" dirty="0">
                <a:solidFill>
                  <a:srgbClr val="0000DC"/>
                </a:solidFill>
                <a:latin typeface="Arial"/>
              </a:rPr>
              <a:t>?</a:t>
            </a:r>
            <a:r>
              <a:rPr lang="cs-CZ" sz="1800" kern="0" dirty="0">
                <a:latin typeface="Arial"/>
              </a:rPr>
              <a:t>;…</a:t>
            </a:r>
            <a:r>
              <a:rPr lang="cs-CZ" sz="1800" kern="0" dirty="0">
                <a:solidFill>
                  <a:srgbClr val="0000DC"/>
                </a:solidFill>
                <a:latin typeface="Arial"/>
              </a:rPr>
              <a:t> </a:t>
            </a:r>
          </a:p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endParaRPr kumimoji="0" lang="cs-CZ" sz="160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441000" lvl="1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endParaRPr kumimoji="0" lang="cs-CZ" sz="1600" b="1" i="0" u="none" strike="noStrike" kern="0" cap="none" spc="0" normalizeH="0" baseline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7690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pätu 1">
            <a:extLst>
              <a:ext uri="{FF2B5EF4-FFF2-40B4-BE49-F238E27FC236}">
                <a16:creationId xmlns:a16="http://schemas.microsoft.com/office/drawing/2014/main" id="{C1535E4D-EEE0-4698-8977-EE6C1BE5A260}"/>
              </a:ext>
            </a:extLst>
          </p:cNvPr>
          <p:cNvSpPr txBox="1">
            <a:spLocks/>
          </p:cNvSpPr>
          <p:nvPr/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9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r>
              <a:rPr lang="cs-CZ" dirty="0">
                <a:solidFill>
                  <a:srgbClr val="0000DC"/>
                </a:solidFill>
                <a:latin typeface="Arial"/>
              </a:rPr>
              <a:t>Geografický ústav, Přírodovědecká fakulta, Masarykova Univerzita</a:t>
            </a:r>
          </a:p>
        </p:txBody>
      </p:sp>
      <p:sp>
        <p:nvSpPr>
          <p:cNvPr id="4" name="Zástupný objekt pre číslo snímky 2">
            <a:extLst>
              <a:ext uri="{FF2B5EF4-FFF2-40B4-BE49-F238E27FC236}">
                <a16:creationId xmlns:a16="http://schemas.microsoft.com/office/drawing/2014/main" id="{55AF84FE-D9BE-4377-B3C4-96F0D3B2C39D}"/>
              </a:ext>
            </a:extLst>
          </p:cNvPr>
          <p:cNvSpPr txBox="1">
            <a:spLocks/>
          </p:cNvSpPr>
          <p:nvPr/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fld id="{0DE708CC-0C3F-4567-9698-B54C0F35BD31}" type="slidenum">
              <a:rPr lang="cs-CZ" altLang="cs-CZ" smtClean="0">
                <a:solidFill>
                  <a:srgbClr val="0000DC"/>
                </a:solidFill>
                <a:latin typeface="Arial"/>
              </a:rPr>
              <a:pPr defTabSz="914400"/>
              <a:t>8</a:t>
            </a:fld>
            <a:endParaRPr lang="cs-CZ" altLang="cs-CZ" dirty="0">
              <a:solidFill>
                <a:srgbClr val="0000DC"/>
              </a:solidFill>
              <a:latin typeface="Arial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38ECB64-7064-4074-8FB5-F84FF116E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0163" y="6155454"/>
            <a:ext cx="1523336" cy="649090"/>
          </a:xfrm>
          <a:prstGeom prst="rect">
            <a:avLst/>
          </a:prstGeom>
        </p:spPr>
      </p:pic>
      <p:sp>
        <p:nvSpPr>
          <p:cNvPr id="2" name="Nadpis 3">
            <a:extLst>
              <a:ext uri="{FF2B5EF4-FFF2-40B4-BE49-F238E27FC236}">
                <a16:creationId xmlns:a16="http://schemas.microsoft.com/office/drawing/2014/main" id="{0A5FE1A6-6A6F-4A23-8051-AB084C7F7F31}"/>
              </a:ext>
            </a:extLst>
          </p:cNvPr>
          <p:cNvSpPr txBox="1">
            <a:spLocks/>
          </p:cNvSpPr>
          <p:nvPr/>
        </p:nvSpPr>
        <p:spPr>
          <a:xfrm>
            <a:off x="540000" y="720000"/>
            <a:ext cx="3507370" cy="3847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Zadání</a:t>
            </a:r>
            <a:r>
              <a:rPr kumimoji="0" lang="sk-SK" sz="30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cvičení č. 1</a:t>
            </a:r>
          </a:p>
        </p:txBody>
      </p:sp>
      <p:sp>
        <p:nvSpPr>
          <p:cNvPr id="7" name="Zástupný objekt pre obsah 4">
            <a:extLst>
              <a:ext uri="{FF2B5EF4-FFF2-40B4-BE49-F238E27FC236}">
                <a16:creationId xmlns:a16="http://schemas.microsoft.com/office/drawing/2014/main" id="{50B5869C-15B2-417D-98AE-65BB01A7099F}"/>
              </a:ext>
            </a:extLst>
          </p:cNvPr>
          <p:cNvSpPr txBox="1">
            <a:spLocks/>
          </p:cNvSpPr>
          <p:nvPr/>
        </p:nvSpPr>
        <p:spPr>
          <a:xfrm>
            <a:off x="540000" y="1129816"/>
            <a:ext cx="8064900" cy="535018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89000" indent="-135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8000" indent="-135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>
                <a:solidFill>
                  <a:schemeClr val="tx1"/>
                </a:solidFill>
                <a:latin typeface="+mn-lt"/>
              </a:defRPr>
            </a:lvl2pPr>
            <a:lvl3pPr marL="6858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3pPr>
            <a:lvl4pPr marL="10287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4pPr>
            <a:lvl5pPr marL="13716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0574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24003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27432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kumimoji="0" lang="cs-CZ" sz="180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</a:rPr>
              <a:t>Vyberte si </a:t>
            </a:r>
            <a:r>
              <a:rPr kumimoji="0" lang="cs-CZ" sz="1800" i="0" u="none" strike="noStrike" kern="0" cap="none" spc="0" normalizeH="0" baseline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</a:rPr>
              <a:t>minimálně 2 globální (regionální) projekty</a:t>
            </a:r>
            <a:r>
              <a:rPr lang="cs-CZ" sz="1800" kern="0" dirty="0">
                <a:solidFill>
                  <a:srgbClr val="0000DC"/>
                </a:solidFill>
                <a:latin typeface="Arial"/>
              </a:rPr>
              <a:t> </a:t>
            </a:r>
          </a:p>
          <a:p>
            <a:pPr marL="0" indent="0" algn="just" defTabSz="914400">
              <a:buClr>
                <a:srgbClr val="0000DC"/>
              </a:buClr>
              <a:buNone/>
              <a:defRPr/>
            </a:pPr>
            <a:r>
              <a:rPr kumimoji="0" lang="cs-CZ" sz="180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</a:rPr>
              <a:t>(viz seznam na slajdu č. 5; případně jiné, které nejsou uvedeny).</a:t>
            </a:r>
          </a:p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endParaRPr kumimoji="0" lang="cs-CZ" sz="180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kumimoji="0" lang="cs-CZ" sz="180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</a:rPr>
              <a:t>Jaká </a:t>
            </a:r>
            <a:r>
              <a:rPr kumimoji="0" lang="cs-CZ" sz="1800" i="0" u="none" strike="noStrike" kern="0" cap="none" spc="0" normalizeH="0" baseline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</a:rPr>
              <a:t>data</a:t>
            </a:r>
            <a:r>
              <a:rPr kumimoji="0" lang="cs-CZ" sz="180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</a:rPr>
              <a:t> (tematika, formáty, </a:t>
            </a:r>
            <a:r>
              <a:rPr lang="cs-CZ" sz="1800" kern="0" dirty="0">
                <a:latin typeface="Arial"/>
              </a:rPr>
              <a:t>měřítko, pokrytí atd.) vůbec tyto projekty </a:t>
            </a:r>
            <a:r>
              <a:rPr lang="cs-CZ" sz="1800" kern="0" dirty="0">
                <a:solidFill>
                  <a:srgbClr val="0000DC"/>
                </a:solidFill>
                <a:latin typeface="Arial"/>
              </a:rPr>
              <a:t>sbírají/poskytují </a:t>
            </a:r>
            <a:r>
              <a:rPr lang="cs-CZ" sz="1800" kern="0" dirty="0">
                <a:latin typeface="Arial"/>
              </a:rPr>
              <a:t>a jak je získávají? (sami? od GO? od I/NGO?)</a:t>
            </a:r>
          </a:p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endParaRPr lang="cs-CZ" sz="1800" kern="0" dirty="0">
              <a:latin typeface="Arial"/>
            </a:endParaRPr>
          </a:p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lang="cs-CZ" sz="1800" kern="0" dirty="0">
                <a:latin typeface="Arial"/>
              </a:rPr>
              <a:t>Pod jakou </a:t>
            </a:r>
            <a:r>
              <a:rPr lang="cs-CZ" sz="1800" kern="0" dirty="0">
                <a:solidFill>
                  <a:srgbClr val="0000DC"/>
                </a:solidFill>
                <a:latin typeface="Arial"/>
              </a:rPr>
              <a:t>licencí</a:t>
            </a:r>
            <a:r>
              <a:rPr lang="cs-CZ" sz="1800" kern="0" dirty="0">
                <a:latin typeface="Arial"/>
              </a:rPr>
              <a:t> projekty data poskytují (můžeme z nich tvořit deriváty, publikovat je, monetizovat produkty z nich vytvořené?)?</a:t>
            </a:r>
          </a:p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endParaRPr kumimoji="0" lang="cs-CZ" sz="180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kumimoji="0" lang="cs-CZ" sz="180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</a:rPr>
              <a:t>Proveďte </a:t>
            </a:r>
            <a:r>
              <a:rPr kumimoji="0" lang="cs-CZ" sz="1800" i="0" u="none" strike="noStrike" kern="0" cap="none" spc="0" normalizeH="0" baseline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</a:rPr>
              <a:t>analýzu možností využití dat</a:t>
            </a:r>
            <a:r>
              <a:rPr kumimoji="0" lang="cs-CZ" sz="180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</a:rPr>
              <a:t> z těchto projektů (co by se z nich dalo publikovat, vytvořit, zjistit?) – uveďte nějaké konkrétní příklady využití (jak byste například data využili vy?).</a:t>
            </a:r>
          </a:p>
          <a:p>
            <a:pPr marL="0" indent="0" algn="just" defTabSz="914400">
              <a:buClr>
                <a:srgbClr val="0000DC"/>
              </a:buClr>
              <a:buNone/>
              <a:defRPr/>
            </a:pPr>
            <a:endParaRPr kumimoji="0" lang="cs-CZ" sz="180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1042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pätu 1">
            <a:extLst>
              <a:ext uri="{FF2B5EF4-FFF2-40B4-BE49-F238E27FC236}">
                <a16:creationId xmlns:a16="http://schemas.microsoft.com/office/drawing/2014/main" id="{C1535E4D-EEE0-4698-8977-EE6C1BE5A260}"/>
              </a:ext>
            </a:extLst>
          </p:cNvPr>
          <p:cNvSpPr txBox="1">
            <a:spLocks/>
          </p:cNvSpPr>
          <p:nvPr/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9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r>
              <a:rPr lang="cs-CZ" dirty="0">
                <a:solidFill>
                  <a:srgbClr val="0000DC"/>
                </a:solidFill>
                <a:latin typeface="Arial"/>
              </a:rPr>
              <a:t>Geografický ústav, Přírodovědecká fakulta, Masarykova Univerzita</a:t>
            </a:r>
          </a:p>
        </p:txBody>
      </p:sp>
      <p:sp>
        <p:nvSpPr>
          <p:cNvPr id="4" name="Zástupný objekt pre číslo snímky 2">
            <a:extLst>
              <a:ext uri="{FF2B5EF4-FFF2-40B4-BE49-F238E27FC236}">
                <a16:creationId xmlns:a16="http://schemas.microsoft.com/office/drawing/2014/main" id="{55AF84FE-D9BE-4377-B3C4-96F0D3B2C39D}"/>
              </a:ext>
            </a:extLst>
          </p:cNvPr>
          <p:cNvSpPr txBox="1">
            <a:spLocks/>
          </p:cNvSpPr>
          <p:nvPr/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fld id="{0DE708CC-0C3F-4567-9698-B54C0F35BD31}" type="slidenum">
              <a:rPr lang="cs-CZ" altLang="cs-CZ" smtClean="0">
                <a:solidFill>
                  <a:srgbClr val="0000DC"/>
                </a:solidFill>
                <a:latin typeface="Arial"/>
              </a:rPr>
              <a:pPr defTabSz="914400"/>
              <a:t>9</a:t>
            </a:fld>
            <a:endParaRPr lang="cs-CZ" altLang="cs-CZ" dirty="0">
              <a:solidFill>
                <a:srgbClr val="0000DC"/>
              </a:solidFill>
              <a:latin typeface="Arial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38ECB64-7064-4074-8FB5-F84FF116E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0163" y="6155454"/>
            <a:ext cx="1523336" cy="649090"/>
          </a:xfrm>
          <a:prstGeom prst="rect">
            <a:avLst/>
          </a:prstGeom>
        </p:spPr>
      </p:pic>
      <p:sp>
        <p:nvSpPr>
          <p:cNvPr id="2" name="Nadpis 3">
            <a:extLst>
              <a:ext uri="{FF2B5EF4-FFF2-40B4-BE49-F238E27FC236}">
                <a16:creationId xmlns:a16="http://schemas.microsoft.com/office/drawing/2014/main" id="{0A5FE1A6-6A6F-4A23-8051-AB084C7F7F31}"/>
              </a:ext>
            </a:extLst>
          </p:cNvPr>
          <p:cNvSpPr txBox="1">
            <a:spLocks/>
          </p:cNvSpPr>
          <p:nvPr/>
        </p:nvSpPr>
        <p:spPr>
          <a:xfrm>
            <a:off x="540000" y="720000"/>
            <a:ext cx="3507370" cy="3847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Zadání</a:t>
            </a:r>
            <a:r>
              <a:rPr kumimoji="0" lang="sk-SK" sz="30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cvičení č. 1</a:t>
            </a:r>
          </a:p>
        </p:txBody>
      </p:sp>
      <p:sp>
        <p:nvSpPr>
          <p:cNvPr id="7" name="Zástupný objekt pre obsah 4">
            <a:extLst>
              <a:ext uri="{FF2B5EF4-FFF2-40B4-BE49-F238E27FC236}">
                <a16:creationId xmlns:a16="http://schemas.microsoft.com/office/drawing/2014/main" id="{50B5869C-15B2-417D-98AE-65BB01A7099F}"/>
              </a:ext>
            </a:extLst>
          </p:cNvPr>
          <p:cNvSpPr txBox="1">
            <a:spLocks/>
          </p:cNvSpPr>
          <p:nvPr/>
        </p:nvSpPr>
        <p:spPr>
          <a:xfrm>
            <a:off x="540000" y="1231760"/>
            <a:ext cx="4032000" cy="2441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89000" indent="-135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8000" indent="-135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>
                <a:solidFill>
                  <a:schemeClr val="tx1"/>
                </a:solidFill>
                <a:latin typeface="+mn-lt"/>
              </a:defRPr>
            </a:lvl2pPr>
            <a:lvl3pPr marL="6858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3pPr>
            <a:lvl4pPr marL="10287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4pPr>
            <a:lvl5pPr marL="13716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0574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24003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27432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kumimoji="0" lang="cs-CZ" sz="180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</a:rPr>
              <a:t>Proveďte </a:t>
            </a:r>
            <a:r>
              <a:rPr kumimoji="0" lang="cs-CZ" sz="1800" i="0" u="none" strike="noStrike" kern="0" cap="none" spc="0" normalizeH="0" baseline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</a:rPr>
              <a:t>SWOT analýzu </a:t>
            </a:r>
            <a:r>
              <a:rPr kumimoji="0" lang="cs-CZ" sz="180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</a:rPr>
              <a:t>vybraných projektů.</a:t>
            </a:r>
          </a:p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endParaRPr lang="cs-CZ" sz="1800" kern="0" dirty="0">
              <a:latin typeface="Arial"/>
            </a:endParaRPr>
          </a:p>
          <a:p>
            <a:pPr marL="252000" indent="-252000" algn="just" defTabSz="914400">
              <a:buClr>
                <a:srgbClr val="0000DC"/>
              </a:buClr>
              <a:buFont typeface="Arial" panose="020B0604020202020204" pitchFamily="34" charset="0"/>
              <a:buChar char="–"/>
              <a:defRPr/>
            </a:pPr>
            <a:r>
              <a:rPr kumimoji="0" lang="cs-CZ" sz="180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</a:rPr>
              <a:t>Ke každé kategorii alespoň 3–5 odrážek.  </a:t>
            </a:r>
          </a:p>
          <a:p>
            <a:pPr marL="0" indent="0" algn="just" defTabSz="914400">
              <a:buClr>
                <a:srgbClr val="0000DC"/>
              </a:buClr>
              <a:buNone/>
              <a:defRPr/>
            </a:pPr>
            <a:endParaRPr kumimoji="0" lang="cs-CZ" sz="180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FB8322-4EF0-42E6-9182-8F5624F40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976" y="1802888"/>
            <a:ext cx="4128523" cy="412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916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9856</TotalTime>
  <Words>626</Words>
  <Application>Microsoft Office PowerPoint</Application>
  <PresentationFormat>On-screen Show (4:3)</PresentationFormat>
  <Paragraphs>103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Kateřina Trojanová</dc:creator>
  <cp:lastModifiedBy>Ondřej Kvarda</cp:lastModifiedBy>
  <cp:revision>744</cp:revision>
  <dcterms:created xsi:type="dcterms:W3CDTF">2020-09-28T14:54:23Z</dcterms:created>
  <dcterms:modified xsi:type="dcterms:W3CDTF">2022-02-25T22:26:35Z</dcterms:modified>
</cp:coreProperties>
</file>