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347" r:id="rId4"/>
    <p:sldId id="348" r:id="rId5"/>
    <p:sldId id="349" r:id="rId6"/>
    <p:sldId id="327" r:id="rId7"/>
    <p:sldId id="352" r:id="rId8"/>
    <p:sldId id="353" r:id="rId9"/>
    <p:sldId id="354" r:id="rId10"/>
    <p:sldId id="355" r:id="rId11"/>
    <p:sldId id="356" r:id="rId12"/>
    <p:sldId id="350" r:id="rId13"/>
    <p:sldId id="324" r:id="rId14"/>
    <p:sldId id="351" r:id="rId15"/>
    <p:sldId id="287" r:id="rId16"/>
    <p:sldId id="30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varda" initials="OK" lastIdx="1" clrIdx="0">
    <p:extLst>
      <p:ext uri="{19B8F6BF-5375-455C-9EA6-DF929625EA0E}">
        <p15:presenceInfo xmlns:p15="http://schemas.microsoft.com/office/powerpoint/2012/main" userId="Ondřej Kvar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8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6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0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8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7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6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3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0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1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A069-D139-41F5-B2B8-E96E1B0A4704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6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-geoportal.ec.europa.e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auth/el/sci/jaro2022/Z8100/ode/124932532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auth/el/sci/jaro2022/Z8100/index.qwarp?prejit=893768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6A891B41-363B-4EFD-8FC3-B7E640799C18}"/>
              </a:ext>
            </a:extLst>
          </p:cNvPr>
          <p:cNvSpPr txBox="1">
            <a:spLocks/>
          </p:cNvSpPr>
          <p:nvPr/>
        </p:nvSpPr>
        <p:spPr>
          <a:xfrm>
            <a:off x="298877" y="2900365"/>
            <a:ext cx="8521200" cy="4288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defTabSz="914400"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Z8100 GLOBÁLNÍ MAPOVÁNÍ</a:t>
            </a:r>
            <a:endParaRPr kumimoji="0" lang="sk-SK" sz="33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3" name="Podnadpis 4">
            <a:extLst>
              <a:ext uri="{FF2B5EF4-FFF2-40B4-BE49-F238E27FC236}">
                <a16:creationId xmlns:a16="http://schemas.microsoft.com/office/drawing/2014/main" id="{99EDFC20-1C85-4848-867E-2868F83DA06D}"/>
              </a:ext>
            </a:extLst>
          </p:cNvPr>
          <p:cNvSpPr txBox="1">
            <a:spLocks/>
          </p:cNvSpPr>
          <p:nvPr/>
        </p:nvSpPr>
        <p:spPr>
          <a:xfrm>
            <a:off x="310500" y="3911749"/>
            <a:ext cx="8300100" cy="577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00DC"/>
              </a:buClr>
              <a:defRPr/>
            </a:pPr>
            <a:r>
              <a:rPr lang="cs-CZ" kern="0" dirty="0">
                <a:solidFill>
                  <a:srgbClr val="000000"/>
                </a:solidFill>
                <a:latin typeface="Arial"/>
              </a:rPr>
              <a:t>Reakce na CV02 a CV03</a:t>
            </a:r>
            <a:r>
              <a:rPr kumimoji="0" lang="cs-CZ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| Globální terénní data </a:t>
            </a:r>
            <a:r>
              <a:rPr lang="cs-CZ" kern="0" dirty="0">
                <a:solidFill>
                  <a:srgbClr val="000000"/>
                </a:solidFill>
                <a:latin typeface="Arial"/>
              </a:rPr>
              <a:t>| INSPIRE | Zadání Cvičení č. 4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Zástupný objekt pre pätu 1">
            <a:extLst>
              <a:ext uri="{FF2B5EF4-FFF2-40B4-BE49-F238E27FC236}">
                <a16:creationId xmlns:a16="http://schemas.microsoft.com/office/drawing/2014/main" id="{4298CD20-AE47-4E54-B6A5-0B2A60AED5EE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24" name="Zástupný objekt pre číslo snímky 2">
            <a:extLst>
              <a:ext uri="{FF2B5EF4-FFF2-40B4-BE49-F238E27FC236}">
                <a16:creationId xmlns:a16="http://schemas.microsoft.com/office/drawing/2014/main" id="{CC1E1FF2-5655-472E-98C2-7753C54D367B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25" name="Zástupný objekt pre pätu 1">
            <a:extLst>
              <a:ext uri="{FF2B5EF4-FFF2-40B4-BE49-F238E27FC236}">
                <a16:creationId xmlns:a16="http://schemas.microsoft.com/office/drawing/2014/main" id="{17751830-83FC-44F9-B7E9-4A1494A9A7A7}"/>
              </a:ext>
            </a:extLst>
          </p:cNvPr>
          <p:cNvSpPr txBox="1">
            <a:spLocks/>
          </p:cNvSpPr>
          <p:nvPr/>
        </p:nvSpPr>
        <p:spPr bwMode="auto">
          <a:xfrm>
            <a:off x="8307888" y="6228000"/>
            <a:ext cx="51218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jaro 2022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C10BB-AB7C-426F-8753-E4B16B3C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194407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17C2BA-37FD-476C-92B1-9D89FA0F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194407"/>
            <a:ext cx="1277113" cy="982981"/>
          </a:xfrm>
          <a:prstGeom prst="rect">
            <a:avLst/>
          </a:prstGeom>
        </p:spPr>
      </p:pic>
      <p:sp>
        <p:nvSpPr>
          <p:cNvPr id="10" name="Podnadpis 4">
            <a:extLst>
              <a:ext uri="{FF2B5EF4-FFF2-40B4-BE49-F238E27FC236}">
                <a16:creationId xmlns:a16="http://schemas.microsoft.com/office/drawing/2014/main" id="{8B07C453-3AED-49FB-8C25-553594488889}"/>
              </a:ext>
            </a:extLst>
          </p:cNvPr>
          <p:cNvSpPr txBox="1">
            <a:spLocks/>
          </p:cNvSpPr>
          <p:nvPr/>
        </p:nvSpPr>
        <p:spPr>
          <a:xfrm>
            <a:off x="310501" y="4897971"/>
            <a:ext cx="1635746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lang="cs-CZ" b="1" kern="0" dirty="0">
                <a:solidFill>
                  <a:srgbClr val="0000DC"/>
                </a:solidFill>
                <a:latin typeface="Arial"/>
              </a:rPr>
              <a:t>Ondřej Kvarda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Podnadpis 4">
            <a:extLst>
              <a:ext uri="{FF2B5EF4-FFF2-40B4-BE49-F238E27FC236}">
                <a16:creationId xmlns:a16="http://schemas.microsoft.com/office/drawing/2014/main" id="{9F5E69D1-6DE6-4893-8AB6-3E202109C33C}"/>
              </a:ext>
            </a:extLst>
          </p:cNvPr>
          <p:cNvSpPr txBox="1">
            <a:spLocks/>
          </p:cNvSpPr>
          <p:nvPr/>
        </p:nvSpPr>
        <p:spPr>
          <a:xfrm>
            <a:off x="310500" y="3339117"/>
            <a:ext cx="499282" cy="4907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lang="cs-CZ" sz="3300" b="1" kern="0">
                <a:solidFill>
                  <a:srgbClr val="0000DC"/>
                </a:solidFill>
                <a:latin typeface="Arial"/>
              </a:rPr>
              <a:t>04</a:t>
            </a:r>
            <a:endParaRPr kumimoji="0" lang="cs-CZ" sz="33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91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1210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3D model terénu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400467"/>
            <a:ext cx="8064900" cy="244169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10) Vložit do </a:t>
            </a:r>
            <a:r>
              <a:rPr lang="cs-CZ" sz="1800" kern="0" dirty="0" err="1">
                <a:latin typeface="Arial"/>
              </a:rPr>
              <a:t>Blenderu</a:t>
            </a:r>
            <a:r>
              <a:rPr lang="cs-CZ" sz="1800" kern="0" dirty="0">
                <a:latin typeface="Arial"/>
              </a:rPr>
              <a:t>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základní mapu </a:t>
            </a:r>
            <a:r>
              <a:rPr lang="cs-CZ" sz="1800" kern="0" dirty="0">
                <a:latin typeface="Arial"/>
              </a:rPr>
              <a:t>přes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BlenderGIS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>
                <a:latin typeface="Arial"/>
              </a:rPr>
              <a:t>a zaměřit požadované území.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11) Nahrát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SHP</a:t>
            </a:r>
            <a:r>
              <a:rPr lang="cs-CZ" sz="1800" kern="0" dirty="0">
                <a:latin typeface="Arial"/>
              </a:rPr>
              <a:t> vymezení zvoleného území (použito při ořezávání v GIS).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12) Aktivovat </a:t>
            </a:r>
            <a:r>
              <a:rPr lang="cs-CZ" sz="1800" kern="0" dirty="0" err="1">
                <a:latin typeface="Arial"/>
              </a:rPr>
              <a:t>snapování</a:t>
            </a:r>
            <a:r>
              <a:rPr lang="cs-CZ" sz="1800" kern="0" dirty="0">
                <a:latin typeface="Arial"/>
              </a:rPr>
              <a:t> a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nalícovat</a:t>
            </a:r>
            <a:r>
              <a:rPr lang="cs-CZ" sz="1800" kern="0" dirty="0">
                <a:latin typeface="Arial"/>
              </a:rPr>
              <a:t> terén na nahraný objekt daného území.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60F48-F2C4-4927-A435-13357BD4E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7" y="1227666"/>
            <a:ext cx="8455497" cy="4562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13FB7F-4939-48A5-9C15-CE855FA5E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3" y="1227666"/>
            <a:ext cx="8455497" cy="4525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04CDF4-E590-42E7-8EF2-AECA94221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7" y="1227666"/>
            <a:ext cx="8446665" cy="45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1210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3D model terénu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400467"/>
            <a:ext cx="8064900" cy="161069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13) Ve výsledku máme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3D model terénu</a:t>
            </a:r>
            <a:r>
              <a:rPr lang="cs-CZ" sz="1800" kern="0" dirty="0">
                <a:latin typeface="Arial"/>
              </a:rPr>
              <a:t>, na který můžeme v jeho korektních souřadnicích nechat vynášet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data z OSM</a:t>
            </a:r>
            <a:r>
              <a:rPr lang="cs-CZ" sz="1800" kern="0" dirty="0">
                <a:latin typeface="Arial"/>
              </a:rPr>
              <a:t>. Při zvolení možnosti „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Elevation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from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object</a:t>
            </a:r>
            <a:r>
              <a:rPr lang="cs-CZ" sz="1800" kern="0" dirty="0">
                <a:latin typeface="Arial"/>
              </a:rPr>
              <a:t>“ (a zvolení daného objektu terénu) se nám OSM objekty vynesou na terén ve správných nadmořských výškách.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682F6-243D-4D50-AD19-06459AD2A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0" y="1263937"/>
            <a:ext cx="8138600" cy="4330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A71906-1E95-49FD-9432-5FA0F3DF1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3" y="1263937"/>
            <a:ext cx="8065753" cy="43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3888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INSPIRE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39550" y="1836396"/>
            <a:ext cx="8064900" cy="36881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kumimoji="0" lang="cs-CZ" sz="18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</a:rPr>
              <a:t>Direktiva zaměřená na vytvoření </a:t>
            </a:r>
            <a:r>
              <a:rPr kumimoji="0" lang="cs-CZ" sz="180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</a:rPr>
              <a:t>evropské databáze prostorových dat.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kumimoji="0" lang="cs-CZ" sz="180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3</a:t>
            </a:r>
            <a:r>
              <a:rPr lang="cs-CZ" sz="1800" kern="0" dirty="0">
                <a:latin typeface="Arial"/>
              </a:rPr>
              <a:t> „</a:t>
            </a:r>
            <a:r>
              <a:rPr lang="cs-CZ" sz="1800" kern="0" dirty="0" err="1">
                <a:latin typeface="Arial"/>
              </a:rPr>
              <a:t>Annexy</a:t>
            </a:r>
            <a:r>
              <a:rPr lang="cs-CZ" sz="1800" kern="0" dirty="0">
                <a:latin typeface="Arial"/>
              </a:rPr>
              <a:t>“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kumimoji="0" lang="cs-CZ" sz="180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</a:rPr>
              <a:t>34</a:t>
            </a:r>
            <a:r>
              <a:rPr kumimoji="0" lang="cs-CZ" sz="18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</a:rPr>
              <a:t> tematických oblastí (pro aplikaci v rámci </a:t>
            </a:r>
            <a:r>
              <a:rPr kumimoji="0" lang="cs-CZ" sz="1800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</a:rPr>
              <a:t>environmentální problematiky</a:t>
            </a:r>
            <a:r>
              <a:rPr kumimoji="0" lang="cs-CZ" sz="18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</a:rPr>
              <a:t>)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Data jsou poskytována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členskými státy </a:t>
            </a:r>
            <a:r>
              <a:rPr lang="cs-CZ" sz="1800" kern="0" dirty="0">
                <a:latin typeface="Arial"/>
              </a:rPr>
              <a:t>a danými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orgány</a:t>
            </a:r>
            <a:r>
              <a:rPr lang="cs-CZ" sz="1800" kern="0" dirty="0">
                <a:latin typeface="Arial"/>
              </a:rPr>
              <a:t> těchto států.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 Formáty dat: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xml</a:t>
            </a:r>
            <a:r>
              <a:rPr lang="cs-CZ" sz="1800" kern="0" dirty="0">
                <a:latin typeface="Arial"/>
              </a:rPr>
              <a:t>,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shp</a:t>
            </a:r>
            <a:r>
              <a:rPr lang="cs-CZ" sz="1800" kern="0" dirty="0">
                <a:latin typeface="Arial"/>
              </a:rPr>
              <a:t>,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gml</a:t>
            </a:r>
            <a:r>
              <a:rPr lang="cs-CZ" sz="1800" kern="0" dirty="0">
                <a:latin typeface="Arial"/>
              </a:rPr>
              <a:t>… (případně jako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WMS/WFS</a:t>
            </a:r>
            <a:r>
              <a:rPr lang="cs-CZ" sz="1800" kern="0" dirty="0">
                <a:latin typeface="Arial"/>
              </a:rPr>
              <a:t>) 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ADA29297-AA0A-4AAD-A689-CF35D09400C5}"/>
              </a:ext>
            </a:extLst>
          </p:cNvPr>
          <p:cNvSpPr txBox="1">
            <a:spLocks/>
          </p:cNvSpPr>
          <p:nvPr/>
        </p:nvSpPr>
        <p:spPr>
          <a:xfrm>
            <a:off x="540000" y="1104721"/>
            <a:ext cx="5850961" cy="34695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defTabSz="914400">
              <a:defRPr/>
            </a:pPr>
            <a:r>
              <a:rPr lang="cs-CZ" sz="2000" kern="0" dirty="0" err="1">
                <a:solidFill>
                  <a:srgbClr val="0000DC"/>
                </a:solidFill>
                <a:latin typeface="Arial"/>
              </a:rPr>
              <a:t>IN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frastructure</a:t>
            </a:r>
            <a:r>
              <a:rPr lang="cs-CZ" sz="20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for</a:t>
            </a:r>
            <a:r>
              <a:rPr lang="cs-CZ" sz="20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2000" kern="0" dirty="0" err="1">
                <a:solidFill>
                  <a:srgbClr val="0000DC"/>
                </a:solidFill>
                <a:latin typeface="Arial"/>
              </a:rPr>
              <a:t>SP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atial</a:t>
            </a:r>
            <a:r>
              <a:rPr lang="cs-CZ" sz="200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2000" kern="0" dirty="0" err="1">
                <a:solidFill>
                  <a:srgbClr val="0000DC"/>
                </a:solidFill>
                <a:latin typeface="Arial"/>
              </a:rPr>
              <a:t>I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nfo</a:t>
            </a:r>
            <a:r>
              <a:rPr lang="cs-CZ" sz="2000" kern="0" dirty="0" err="1">
                <a:solidFill>
                  <a:srgbClr val="0000DC"/>
                </a:solidFill>
                <a:latin typeface="Arial"/>
              </a:rPr>
              <a:t>R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mation</a:t>
            </a:r>
            <a:r>
              <a:rPr lang="cs-CZ" sz="2000" kern="0" dirty="0">
                <a:solidFill>
                  <a:schemeClr val="tx1"/>
                </a:solidFill>
                <a:latin typeface="Arial"/>
              </a:rPr>
              <a:t> in </a:t>
            </a:r>
            <a:r>
              <a:rPr lang="cs-CZ" sz="2000" kern="0" dirty="0" err="1">
                <a:solidFill>
                  <a:srgbClr val="0000DC"/>
                </a:solidFill>
                <a:latin typeface="Arial"/>
              </a:rPr>
              <a:t>E</a:t>
            </a:r>
            <a:r>
              <a:rPr lang="cs-CZ" sz="2000" kern="0" dirty="0" err="1">
                <a:solidFill>
                  <a:schemeClr val="tx1"/>
                </a:solidFill>
                <a:latin typeface="Arial"/>
              </a:rPr>
              <a:t>urope</a:t>
            </a:r>
            <a:endParaRPr kumimoji="0" lang="cs-CZ" sz="2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364AA-EFE8-4FC5-A6D8-F08EF230C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7" y="1188649"/>
            <a:ext cx="8202121" cy="4480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31D70-B2D6-4EC0-91F4-C4C738410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9" y="2307590"/>
            <a:ext cx="7296257" cy="2242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9C2A5E-B5D4-4F04-8399-1FE225B3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2" y="193885"/>
            <a:ext cx="6104149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0A5FE1A6-6A6F-4A23-8051-AB084C7F7F31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39997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Zadání cvičení č. 4</a:t>
            </a:r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50B5869C-15B2-417D-98AE-65BB01A7099F}"/>
              </a:ext>
            </a:extLst>
          </p:cNvPr>
          <p:cNvSpPr txBox="1">
            <a:spLocks/>
          </p:cNvSpPr>
          <p:nvPr/>
        </p:nvSpPr>
        <p:spPr>
          <a:xfrm>
            <a:off x="540000" y="1231760"/>
            <a:ext cx="8064900" cy="507831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Práce s </a:t>
            </a:r>
            <a:r>
              <a:rPr lang="cs-CZ" sz="1800" kern="0" dirty="0" err="1">
                <a:latin typeface="Arial"/>
              </a:rPr>
              <a:t>geoportálem</a:t>
            </a:r>
            <a:r>
              <a:rPr lang="cs-CZ" sz="1800" kern="0" dirty="0">
                <a:latin typeface="Arial"/>
              </a:rPr>
              <a:t> a daty </a:t>
            </a:r>
            <a:r>
              <a:rPr lang="cs-CZ" sz="1800" kern="0" dirty="0">
                <a:solidFill>
                  <a:srgbClr val="0000DC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INSPIRE</a:t>
            </a:r>
            <a:r>
              <a:rPr lang="cs-CZ" sz="1800" kern="0" dirty="0">
                <a:latin typeface="Arial"/>
              </a:rPr>
              <a:t>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2 možnosti:</a:t>
            </a:r>
          </a:p>
          <a:p>
            <a:pPr marL="441000" lvl="1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600" kern="0" dirty="0">
                <a:latin typeface="Arial"/>
              </a:rPr>
              <a:t>1) Na </a:t>
            </a:r>
            <a:r>
              <a:rPr lang="cs-CZ" sz="1600" kern="0" dirty="0" err="1">
                <a:latin typeface="Arial"/>
              </a:rPr>
              <a:t>geoportálu</a:t>
            </a:r>
            <a:r>
              <a:rPr lang="cs-CZ" sz="1600" kern="0" dirty="0">
                <a:latin typeface="Arial"/>
              </a:rPr>
              <a:t> si vyberte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jedno ze 34 témat </a:t>
            </a:r>
            <a:r>
              <a:rPr lang="cs-CZ" sz="1600" kern="0" dirty="0">
                <a:latin typeface="Arial"/>
              </a:rPr>
              <a:t>a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jeden konkrétní stát</a:t>
            </a:r>
            <a:r>
              <a:rPr lang="cs-CZ" sz="1600" kern="0" dirty="0">
                <a:latin typeface="Arial"/>
              </a:rPr>
              <a:t>. Vypracujte tematickou mapu z minimálně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tří datových sad </a:t>
            </a:r>
            <a:r>
              <a:rPr lang="cs-CZ" sz="1600" kern="0" dirty="0">
                <a:latin typeface="Arial"/>
              </a:rPr>
              <a:t>dostupných pro dané téma a stát.</a:t>
            </a:r>
          </a:p>
          <a:p>
            <a:pPr marL="441000" lvl="1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600" kern="0" dirty="0">
                <a:latin typeface="Arial"/>
              </a:rPr>
              <a:t>2) Na </a:t>
            </a:r>
            <a:r>
              <a:rPr lang="cs-CZ" sz="1600" kern="0" dirty="0" err="1">
                <a:latin typeface="Arial"/>
              </a:rPr>
              <a:t>geoportálu</a:t>
            </a:r>
            <a:r>
              <a:rPr lang="cs-CZ" sz="1600" kern="0" dirty="0">
                <a:latin typeface="Arial"/>
              </a:rPr>
              <a:t> si vyberte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tři libovolná témata </a:t>
            </a:r>
            <a:r>
              <a:rPr lang="cs-CZ" sz="1600" kern="0" dirty="0">
                <a:latin typeface="Arial"/>
              </a:rPr>
              <a:t>(ze 34) a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jeden konkrétní stát</a:t>
            </a:r>
            <a:r>
              <a:rPr lang="cs-CZ" sz="1600" kern="0" dirty="0">
                <a:latin typeface="Arial"/>
              </a:rPr>
              <a:t>. Vypracujte tematickou mapu z minimálně </a:t>
            </a:r>
            <a:r>
              <a:rPr lang="cs-CZ" sz="1600" kern="0" dirty="0">
                <a:solidFill>
                  <a:srgbClr val="0000DC"/>
                </a:solidFill>
                <a:latin typeface="Arial"/>
              </a:rPr>
              <a:t>jedné datové sady </a:t>
            </a:r>
            <a:r>
              <a:rPr lang="cs-CZ" sz="1600" kern="0" dirty="0">
                <a:latin typeface="Arial"/>
              </a:rPr>
              <a:t>z každého vybraného tématu pro daný stát.</a:t>
            </a:r>
          </a:p>
          <a:p>
            <a:pPr marL="441000" lvl="1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Kombinace dat u obou možností by měla alespoň trochu dávat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smysl</a:t>
            </a:r>
            <a:r>
              <a:rPr lang="cs-CZ" sz="1800" kern="0" dirty="0">
                <a:latin typeface="Arial"/>
              </a:rPr>
              <a:t>. Zároveň by se mělo nejlépe jednat o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data pokrývající celý stát</a:t>
            </a:r>
            <a:r>
              <a:rPr lang="cs-CZ" sz="1800" kern="0" dirty="0">
                <a:latin typeface="Arial"/>
              </a:rPr>
              <a:t>, nejen jeho část.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Pro mapy obecně zvolte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vhodný topografický podklad </a:t>
            </a:r>
            <a:r>
              <a:rPr lang="cs-CZ" sz="1800" kern="0" dirty="0">
                <a:latin typeface="Arial"/>
              </a:rPr>
              <a:t>(rastr/vektor) (pokud nebude jako topografický podklad již částečně sloužit nějaká ze tří vybraných datových sad – ponechám na vlastním uvážení).</a:t>
            </a:r>
            <a:endParaRPr kumimoji="0" lang="cs-CZ" sz="180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441000" lvl="1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6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55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0A5FE1A6-6A6F-4A23-8051-AB084C7F7F31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39997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Zadání cvičení č. 4</a:t>
            </a:r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50B5869C-15B2-417D-98AE-65BB01A7099F}"/>
              </a:ext>
            </a:extLst>
          </p:cNvPr>
          <p:cNvSpPr txBox="1">
            <a:spLocks/>
          </p:cNvSpPr>
          <p:nvPr/>
        </p:nvSpPr>
        <p:spPr>
          <a:xfrm>
            <a:off x="540000" y="1231760"/>
            <a:ext cx="8064900" cy="11951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Mapu (ve formátu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png</a:t>
            </a:r>
            <a:r>
              <a:rPr lang="cs-CZ" sz="1800" kern="0" dirty="0">
                <a:latin typeface="Arial"/>
              </a:rPr>
              <a:t>/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pdf</a:t>
            </a:r>
            <a:r>
              <a:rPr lang="cs-CZ" sz="1800" kern="0" dirty="0">
                <a:latin typeface="Arial"/>
              </a:rPr>
              <a:t>) společně s krátkým protokolem (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docx</a:t>
            </a:r>
            <a:r>
              <a:rPr lang="cs-CZ" sz="1800" kern="0" dirty="0">
                <a:latin typeface="Arial"/>
              </a:rPr>
              <a:t>/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pdf</a:t>
            </a:r>
            <a:r>
              <a:rPr lang="cs-CZ" sz="1800" kern="0" dirty="0">
                <a:latin typeface="Arial"/>
              </a:rPr>
              <a:t>) popisujícím postup návrhu a tvorby mapy vložte v archivu (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.zip</a:t>
            </a:r>
            <a:r>
              <a:rPr lang="cs-CZ" sz="1800" kern="0" dirty="0">
                <a:latin typeface="Arial"/>
              </a:rPr>
              <a:t>/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rar</a:t>
            </a:r>
            <a:r>
              <a:rPr lang="cs-CZ" sz="1800" kern="0" dirty="0">
                <a:latin typeface="Arial"/>
              </a:rPr>
              <a:t>) do </a:t>
            </a:r>
            <a:r>
              <a:rPr lang="cs-CZ" sz="1800" kern="0" dirty="0" err="1">
                <a:latin typeface="Arial"/>
              </a:rPr>
              <a:t>odevzdávárny</a:t>
            </a:r>
            <a:r>
              <a:rPr lang="cs-CZ" sz="1800" kern="0" dirty="0">
                <a:latin typeface="Arial"/>
              </a:rPr>
              <a:t>.</a:t>
            </a:r>
            <a:endParaRPr lang="cs-CZ" sz="1600" kern="0" dirty="0">
              <a:latin typeface="Arial"/>
            </a:endParaRP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CFBC72FF-0260-4342-BCC2-945ABD15CEE9}"/>
              </a:ext>
            </a:extLst>
          </p:cNvPr>
          <p:cNvSpPr txBox="1">
            <a:spLocks/>
          </p:cNvSpPr>
          <p:nvPr/>
        </p:nvSpPr>
        <p:spPr>
          <a:xfrm>
            <a:off x="2648396" y="4721490"/>
            <a:ext cx="406040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defTabSz="914400">
              <a:defRPr/>
            </a:pPr>
            <a:r>
              <a:rPr lang="sk-SK" kern="0" dirty="0">
                <a:solidFill>
                  <a:srgbClr val="FF0000"/>
                </a:solidFill>
                <a:latin typeface="Arial"/>
              </a:rPr>
              <a:t>Deadline – 23. 3. 2022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4EF9BDF2-367E-4D97-9A88-E343423FD6C6}"/>
              </a:ext>
            </a:extLst>
          </p:cNvPr>
          <p:cNvSpPr txBox="1">
            <a:spLocks/>
          </p:cNvSpPr>
          <p:nvPr/>
        </p:nvSpPr>
        <p:spPr>
          <a:xfrm>
            <a:off x="3267703" y="5323250"/>
            <a:ext cx="2608592" cy="356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Odezvdávárna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138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68348224-F928-4F18-A9F5-B672CABA6ECB}"/>
              </a:ext>
            </a:extLst>
          </p:cNvPr>
          <p:cNvSpPr txBox="1">
            <a:spLocks/>
          </p:cNvSpPr>
          <p:nvPr/>
        </p:nvSpPr>
        <p:spPr>
          <a:xfrm>
            <a:off x="3667920" y="2059601"/>
            <a:ext cx="1808155" cy="356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DOTAZY?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6C7D03-6E2D-46FF-AA82-973625EE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5807962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84775-022C-4FC1-B932-1F831DB6E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5807962"/>
            <a:ext cx="1277113" cy="982981"/>
          </a:xfrm>
          <a:prstGeom prst="rect">
            <a:avLst/>
          </a:prstGeom>
        </p:spPr>
      </p:pic>
      <p:sp>
        <p:nvSpPr>
          <p:cNvPr id="3" name="Nadpis 3">
            <a:extLst>
              <a:ext uri="{FF2B5EF4-FFF2-40B4-BE49-F238E27FC236}">
                <a16:creationId xmlns:a16="http://schemas.microsoft.com/office/drawing/2014/main" id="{9068964A-3ED2-4B1A-91F7-98B1039D4AC6}"/>
              </a:ext>
            </a:extLst>
          </p:cNvPr>
          <p:cNvSpPr txBox="1">
            <a:spLocks/>
          </p:cNvSpPr>
          <p:nvPr/>
        </p:nvSpPr>
        <p:spPr>
          <a:xfrm>
            <a:off x="2823860" y="3603537"/>
            <a:ext cx="3496276" cy="356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Interaktivní osnova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841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68348224-F928-4F18-A9F5-B672CABA6ECB}"/>
              </a:ext>
            </a:extLst>
          </p:cNvPr>
          <p:cNvSpPr txBox="1">
            <a:spLocks/>
          </p:cNvSpPr>
          <p:nvPr/>
        </p:nvSpPr>
        <p:spPr>
          <a:xfrm>
            <a:off x="2765138" y="3250837"/>
            <a:ext cx="3613723" cy="356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Děkuji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za </a:t>
            </a:r>
            <a:r>
              <a:rPr kumimoji="0" lang="sk-SK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pozornost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6C7D03-6E2D-46FF-AA82-973625EE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5807962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84775-022C-4FC1-B932-1F831DB6E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5807962"/>
            <a:ext cx="1277113" cy="9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96019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CV02</a:t>
            </a: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305434"/>
            <a:ext cx="8064900" cy="346312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Error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: „</a:t>
            </a:r>
            <a:r>
              <a:rPr lang="en-US" sz="1800" kern="0" dirty="0">
                <a:latin typeface="Arial"/>
              </a:rPr>
              <a:t>'deform' is an invalid keyword argument for </a:t>
            </a:r>
            <a:r>
              <a:rPr lang="en-US" sz="1800" kern="0" dirty="0" err="1">
                <a:latin typeface="Arial"/>
              </a:rPr>
              <a:t>from_object</a:t>
            </a:r>
            <a:r>
              <a:rPr lang="en-US" sz="1800" kern="0" dirty="0">
                <a:latin typeface="Arial"/>
              </a:rPr>
              <a:t>()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“</a:t>
            </a:r>
          </a:p>
          <a:p>
            <a:pPr marL="0" indent="0" algn="just" defTabSz="914400">
              <a:buClr>
                <a:srgbClr val="0000DC"/>
              </a:buClr>
              <a:buNone/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	–&gt; </a:t>
            </a:r>
            <a:r>
              <a:rPr lang="cs-CZ" sz="1800" kern="0" dirty="0">
                <a:latin typeface="Arial"/>
              </a:rPr>
              <a:t>zkusit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>
                <a:latin typeface="Arial"/>
              </a:rPr>
              <a:t>starší verze </a:t>
            </a:r>
            <a:r>
              <a:rPr lang="cs-CZ" sz="1800" kern="0" dirty="0" err="1">
                <a:latin typeface="Arial"/>
              </a:rPr>
              <a:t>Blenderu</a:t>
            </a:r>
            <a:endParaRPr lang="cs-CZ" sz="1800" kern="0" dirty="0">
              <a:latin typeface="Arial"/>
            </a:endParaRPr>
          </a:p>
          <a:p>
            <a:pPr marL="0" indent="0" algn="just" defTabSz="914400">
              <a:buClr>
                <a:srgbClr val="0000DC"/>
              </a:buClr>
              <a:buNone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85750" indent="-285750" algn="just" defTabSz="914400">
              <a:buClr>
                <a:srgbClr val="0000DC"/>
              </a:buClr>
              <a:defRPr/>
            </a:pPr>
            <a:r>
              <a:rPr lang="cs-CZ" sz="1800" kern="0" dirty="0" err="1">
                <a:latin typeface="Arial"/>
              </a:rPr>
              <a:t>Georeferencování</a:t>
            </a:r>
            <a:r>
              <a:rPr lang="cs-CZ" sz="1800" kern="0" dirty="0">
                <a:latin typeface="Arial"/>
              </a:rPr>
              <a:t> dat z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blend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-osm</a:t>
            </a:r>
          </a:p>
          <a:p>
            <a:pPr marL="0" indent="0" algn="just" defTabSz="914400">
              <a:buClr>
                <a:srgbClr val="0000DC"/>
              </a:buClr>
              <a:buNone/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	–&gt; </a:t>
            </a:r>
            <a:r>
              <a:rPr lang="cs-CZ" sz="1800" kern="0" dirty="0" err="1">
                <a:latin typeface="Arial"/>
              </a:rPr>
              <a:t>Yep</a:t>
            </a:r>
            <a:r>
              <a:rPr lang="cs-CZ" sz="1800" kern="0" dirty="0">
                <a:latin typeface="Arial"/>
              </a:rPr>
              <a:t>, </a:t>
            </a:r>
            <a:r>
              <a:rPr lang="cs-CZ" sz="1800" kern="0" dirty="0" err="1">
                <a:latin typeface="Arial"/>
              </a:rPr>
              <a:t>it</a:t>
            </a:r>
            <a:r>
              <a:rPr lang="cs-CZ" sz="1800" kern="0" dirty="0">
                <a:latin typeface="Arial"/>
              </a:rPr>
              <a:t> </a:t>
            </a:r>
            <a:r>
              <a:rPr lang="cs-CZ" sz="1800" kern="0" dirty="0" err="1">
                <a:latin typeface="Arial"/>
              </a:rPr>
              <a:t>sucks</a:t>
            </a:r>
            <a:r>
              <a:rPr lang="cs-CZ" sz="1800" kern="0" dirty="0">
                <a:latin typeface="Arial"/>
              </a:rPr>
              <a:t>…</a:t>
            </a:r>
          </a:p>
          <a:p>
            <a:pPr marL="0" indent="0" algn="just" defTabSz="914400">
              <a:buClr>
                <a:srgbClr val="0000DC"/>
              </a:buClr>
              <a:buNone/>
              <a:defRPr/>
            </a:pPr>
            <a:endParaRPr lang="cs-CZ" sz="1800" kern="0" dirty="0">
              <a:latin typeface="Arial"/>
            </a:endParaRPr>
          </a:p>
          <a:p>
            <a:pPr marL="285750" indent="-285750" algn="just" defTabSz="914400">
              <a:buClr>
                <a:srgbClr val="0000DC"/>
              </a:buClr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3D Terén </a:t>
            </a:r>
            <a:r>
              <a:rPr lang="cs-CZ" sz="1800" kern="0" dirty="0">
                <a:latin typeface="Arial"/>
              </a:rPr>
              <a:t>(data ze SRTM)</a:t>
            </a: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0" indent="0" algn="just" defTabSz="914400">
              <a:buClr>
                <a:srgbClr val="0000DC"/>
              </a:buClr>
              <a:buNone/>
              <a:defRPr/>
            </a:pPr>
            <a:endParaRPr lang="cs-CZ" sz="825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2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96019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CV03</a:t>
            </a: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305434"/>
            <a:ext cx="8064900" cy="410368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Víceméně super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V některých případech možná použít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více generalizovaná podkladová data</a:t>
            </a:r>
            <a:r>
              <a:rPr lang="cs-CZ" sz="1800" kern="0" dirty="0">
                <a:latin typeface="Arial"/>
              </a:rPr>
              <a:t> (vzhledem k měřítku)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Volba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kartografického zobrazení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Kombinace dat pro </a:t>
            </a:r>
            <a:r>
              <a:rPr lang="cs-CZ" sz="1800" kern="0" dirty="0" err="1">
                <a:latin typeface="Arial"/>
              </a:rPr>
              <a:t>bivarientní</a:t>
            </a:r>
            <a:r>
              <a:rPr lang="cs-CZ" sz="1800" kern="0" dirty="0">
                <a:latin typeface="Arial"/>
              </a:rPr>
              <a:t> škálu dávaly smysl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60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82531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defTabSz="914400"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CV03 – „Nejlepší“ mapy (IMHO)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BA2C0-E2AD-48CF-9C1A-EC90450C8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7" y="-16133"/>
            <a:ext cx="8794615" cy="6220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6984C-F348-4D3C-AC14-04729E278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99" y="288000"/>
            <a:ext cx="5940000" cy="59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22A25-4FE5-4BE1-975E-1AED0F67F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312009"/>
            <a:ext cx="8332131" cy="58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96019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 defTabSz="914400"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CV03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3183A-0119-43D3-B197-60E5E7B7B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86" y="90272"/>
            <a:ext cx="6204426" cy="613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CE03C0-3EBB-41E2-9AB8-A52F52715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0" y="493315"/>
            <a:ext cx="7440099" cy="5258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50EA1-81AF-49A4-A750-9EB492BF8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3" y="445766"/>
            <a:ext cx="7674212" cy="54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82957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Globální terénní data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640164"/>
            <a:ext cx="8064900" cy="36881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EuroDEM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>
                <a:latin typeface="Arial"/>
              </a:rPr>
              <a:t>(EEA, </a:t>
            </a:r>
            <a:r>
              <a:rPr lang="cs-CZ" sz="1800" kern="0" dirty="0" err="1">
                <a:latin typeface="Arial"/>
              </a:rPr>
              <a:t>Copernicus</a:t>
            </a:r>
            <a:r>
              <a:rPr lang="cs-CZ" sz="1800" kern="0" dirty="0">
                <a:latin typeface="Arial"/>
              </a:rPr>
              <a:t>)</a:t>
            </a: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SRTM </a:t>
            </a:r>
            <a:r>
              <a:rPr lang="cs-CZ" sz="1800" kern="0" dirty="0">
                <a:latin typeface="Arial"/>
              </a:rPr>
              <a:t>(USGS –⁠ </a:t>
            </a:r>
            <a:r>
              <a:rPr lang="cs-CZ" sz="1800" kern="0" dirty="0" err="1">
                <a:latin typeface="Arial"/>
              </a:rPr>
              <a:t>EarthExplorer</a:t>
            </a:r>
            <a:r>
              <a:rPr lang="cs-CZ" sz="1800" kern="0" dirty="0">
                <a:latin typeface="Arial"/>
              </a:rPr>
              <a:t> ; NASA – </a:t>
            </a:r>
            <a:r>
              <a:rPr lang="cs-CZ" sz="1800" kern="0" dirty="0" err="1">
                <a:latin typeface="Arial"/>
              </a:rPr>
              <a:t>EarthData</a:t>
            </a:r>
            <a:r>
              <a:rPr lang="cs-CZ" sz="1800" kern="0" dirty="0">
                <a:latin typeface="Arial"/>
              </a:rPr>
              <a:t>)⁠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solidFill>
                  <a:srgbClr val="0000DC"/>
                </a:solidFill>
                <a:latin typeface="Arial"/>
              </a:rPr>
              <a:t>Aster GDEM </a:t>
            </a:r>
            <a:r>
              <a:rPr lang="cs-CZ" sz="1800" kern="0" dirty="0">
                <a:latin typeface="Arial"/>
              </a:rPr>
              <a:t>(NASA – </a:t>
            </a:r>
            <a:r>
              <a:rPr lang="cs-CZ" sz="1800" kern="0" dirty="0" err="1">
                <a:latin typeface="Arial"/>
              </a:rPr>
              <a:t>EarthData</a:t>
            </a:r>
            <a:r>
              <a:rPr lang="cs-CZ" sz="1800" kern="0" dirty="0">
                <a:latin typeface="Arial"/>
              </a:rPr>
              <a:t>)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solidFill>
                <a:srgbClr val="0000DC"/>
              </a:solidFill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EarthData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/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EarthExplorer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/EEA </a:t>
            </a:r>
            <a:r>
              <a:rPr lang="cs-CZ" sz="1800" kern="0" dirty="0">
                <a:latin typeface="Arial"/>
              </a:rPr>
              <a:t>–&gt;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ArcGIS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Pro </a:t>
            </a:r>
            <a:r>
              <a:rPr lang="cs-CZ" sz="1800" kern="0" dirty="0">
                <a:latin typeface="Arial"/>
              </a:rPr>
              <a:t>–&gt;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Blender</a:t>
            </a:r>
            <a:endParaRPr lang="cs-CZ" sz="1800" kern="0" dirty="0">
              <a:solidFill>
                <a:srgbClr val="0000D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6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1210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3D model terénu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400467"/>
            <a:ext cx="8064900" cy="20261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1) Stažení daného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DEM</a:t>
            </a:r>
            <a:r>
              <a:rPr lang="cs-CZ" sz="1800" kern="0" dirty="0" err="1">
                <a:latin typeface="Arial"/>
              </a:rPr>
              <a:t>u</a:t>
            </a:r>
            <a:r>
              <a:rPr lang="cs-CZ" sz="1800" kern="0" dirty="0">
                <a:latin typeface="Arial"/>
              </a:rPr>
              <a:t> (</a:t>
            </a:r>
            <a:r>
              <a:rPr lang="cs-CZ" sz="1800" kern="0" dirty="0" err="1">
                <a:latin typeface="Arial"/>
              </a:rPr>
              <a:t>EartData</a:t>
            </a:r>
            <a:r>
              <a:rPr lang="cs-CZ" sz="1800" kern="0" dirty="0">
                <a:latin typeface="Arial"/>
              </a:rPr>
              <a:t>, </a:t>
            </a:r>
            <a:r>
              <a:rPr lang="cs-CZ" sz="1800" kern="0" dirty="0" err="1">
                <a:latin typeface="Arial"/>
              </a:rPr>
              <a:t>EartExplorer</a:t>
            </a:r>
            <a:r>
              <a:rPr lang="cs-CZ" sz="1800" kern="0" dirty="0">
                <a:latin typeface="Arial"/>
              </a:rPr>
              <a:t>, </a:t>
            </a:r>
            <a:r>
              <a:rPr lang="cs-CZ" sz="1800" kern="0" dirty="0" err="1">
                <a:latin typeface="Arial"/>
              </a:rPr>
              <a:t>Copernicus</a:t>
            </a:r>
            <a:r>
              <a:rPr lang="cs-CZ" sz="1800" kern="0" dirty="0">
                <a:latin typeface="Arial"/>
              </a:rPr>
              <a:t> atd.).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2) Import do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ArcGIS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Pro </a:t>
            </a:r>
            <a:r>
              <a:rPr lang="cs-CZ" sz="1800" kern="0" dirty="0">
                <a:latin typeface="Arial"/>
              </a:rPr>
              <a:t>a ořezání na požadované území.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3) Export do rastrového formátu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.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tiff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cs-CZ" sz="1800" kern="0" dirty="0">
                <a:latin typeface="Arial"/>
              </a:rPr>
              <a:t>(16-bit).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771D8-A62E-4E42-BEFD-A38B56AAD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0" y="1415326"/>
            <a:ext cx="8548740" cy="4022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33389-55C0-45A9-BE5D-F68DB95B7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0" y="1110774"/>
            <a:ext cx="8548740" cy="463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14574-9CC9-45D3-98A1-B1A93249A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8" y="1115448"/>
            <a:ext cx="7634804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1210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3D model terénu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400467"/>
            <a:ext cx="8064900" cy="28571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4) Vytvoření objektu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grid</a:t>
            </a:r>
            <a:r>
              <a:rPr lang="cs-CZ" sz="1800" kern="0" dirty="0">
                <a:latin typeface="Arial"/>
              </a:rPr>
              <a:t> v </a:t>
            </a:r>
            <a:r>
              <a:rPr lang="cs-CZ" sz="1800" kern="0" dirty="0" err="1">
                <a:latin typeface="Arial"/>
              </a:rPr>
              <a:t>Blenderu</a:t>
            </a:r>
            <a:r>
              <a:rPr lang="cs-CZ" sz="1800" kern="0" dirty="0">
                <a:latin typeface="Arial"/>
              </a:rPr>
              <a:t> (a zadání počtu </a:t>
            </a:r>
            <a:r>
              <a:rPr lang="cs-CZ" sz="1800" kern="0" dirty="0" err="1">
                <a:latin typeface="Arial"/>
              </a:rPr>
              <a:t>subdivizí</a:t>
            </a:r>
            <a:r>
              <a:rPr lang="cs-CZ" sz="1800" kern="0" dirty="0">
                <a:latin typeface="Arial"/>
              </a:rPr>
              <a:t> </a:t>
            </a:r>
            <a:r>
              <a:rPr lang="cs-CZ" sz="1800" kern="0" dirty="0" err="1">
                <a:latin typeface="Arial"/>
              </a:rPr>
              <a:t>gridu</a:t>
            </a:r>
            <a:r>
              <a:rPr lang="cs-CZ" sz="1800" kern="0" dirty="0">
                <a:latin typeface="Arial"/>
              </a:rPr>
              <a:t>).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5) Zvětšení rozměru </a:t>
            </a:r>
            <a:r>
              <a:rPr lang="cs-CZ" sz="1800" kern="0" dirty="0" err="1">
                <a:latin typeface="Arial"/>
              </a:rPr>
              <a:t>gridu</a:t>
            </a:r>
            <a:r>
              <a:rPr lang="cs-CZ" sz="1800" kern="0" dirty="0">
                <a:latin typeface="Arial"/>
              </a:rPr>
              <a:t> na zlomek finálního rozměru území (např. na 300 x 300 m v případě území, které měří 30 000 x 30 000 m)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6) Aplikace </a:t>
            </a:r>
            <a:r>
              <a:rPr lang="cs-CZ" sz="1800" kern="0" dirty="0" err="1">
                <a:latin typeface="Arial"/>
              </a:rPr>
              <a:t>modifieru</a:t>
            </a:r>
            <a:r>
              <a:rPr lang="cs-CZ" sz="1800" kern="0" dirty="0">
                <a:latin typeface="Arial"/>
              </a:rPr>
              <a:t> „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Displace</a:t>
            </a:r>
            <a:r>
              <a:rPr lang="cs-CZ" sz="1800" kern="0" dirty="0">
                <a:latin typeface="Arial"/>
              </a:rPr>
              <a:t>“ s texturou exportovaného </a:t>
            </a:r>
            <a:r>
              <a:rPr lang="cs-CZ" sz="1800" kern="0" dirty="0" err="1">
                <a:latin typeface="Arial"/>
              </a:rPr>
              <a:t>DEMu</a:t>
            </a:r>
            <a:r>
              <a:rPr lang="cs-CZ" sz="1800" kern="0" dirty="0">
                <a:latin typeface="Arial"/>
              </a:rPr>
              <a:t> (ve formátu .</a:t>
            </a:r>
            <a:r>
              <a:rPr lang="cs-CZ" sz="1800" kern="0" dirty="0" err="1">
                <a:latin typeface="Arial"/>
              </a:rPr>
              <a:t>tiff</a:t>
            </a:r>
            <a:r>
              <a:rPr lang="cs-CZ" sz="1800" kern="0" dirty="0">
                <a:latin typeface="Arial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24FB7-39D7-44A1-BEB8-C2C52E17C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3" y="1088167"/>
            <a:ext cx="8677656" cy="4681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5A2D0-91EE-4264-BE09-AC8CB5A4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2" y="1088167"/>
            <a:ext cx="8772975" cy="4681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A9479-F3EF-462F-B199-3BC5B1B44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" y="1162959"/>
            <a:ext cx="8943644" cy="4763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ABED0B-8EEB-44B9-B537-53254D256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1" y="1104721"/>
            <a:ext cx="8604000" cy="46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698A627-D76A-4038-8CB1-AAAF4FADAEF3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1210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3D model terénu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5BAF5B72-55B3-4DBD-A260-3AB9DDD71E2F}"/>
              </a:ext>
            </a:extLst>
          </p:cNvPr>
          <p:cNvSpPr txBox="1">
            <a:spLocks/>
          </p:cNvSpPr>
          <p:nvPr/>
        </p:nvSpPr>
        <p:spPr>
          <a:xfrm>
            <a:off x="540000" y="1400467"/>
            <a:ext cx="8064900" cy="244169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89000" indent="-135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7) Potvrdit nastavení </a:t>
            </a:r>
            <a:r>
              <a:rPr lang="cs-CZ" sz="1800" kern="0" dirty="0" err="1">
                <a:solidFill>
                  <a:srgbClr val="0000DC"/>
                </a:solidFill>
                <a:latin typeface="Arial"/>
              </a:rPr>
              <a:t>modifieru</a:t>
            </a:r>
            <a:r>
              <a:rPr lang="cs-CZ" sz="1800" kern="0" dirty="0">
                <a:latin typeface="Arial"/>
              </a:rPr>
              <a:t>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8) Zvětšit území (</a:t>
            </a:r>
            <a:r>
              <a:rPr lang="cs-CZ" sz="1800" kern="0" dirty="0" err="1">
                <a:latin typeface="Arial"/>
              </a:rPr>
              <a:t>grid</a:t>
            </a:r>
            <a:r>
              <a:rPr lang="cs-CZ" sz="1800" kern="0" dirty="0">
                <a:latin typeface="Arial"/>
              </a:rPr>
              <a:t>) na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reálný rozměr </a:t>
            </a:r>
            <a:r>
              <a:rPr lang="cs-CZ" sz="1800" kern="0" dirty="0">
                <a:latin typeface="Arial"/>
              </a:rPr>
              <a:t>v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osách X/Y</a:t>
            </a:r>
            <a:r>
              <a:rPr lang="cs-CZ" sz="1800" kern="0" dirty="0">
                <a:latin typeface="Arial"/>
              </a:rPr>
              <a:t>. Do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osy Z</a:t>
            </a:r>
            <a:r>
              <a:rPr lang="cs-CZ" sz="1800" kern="0" dirty="0">
                <a:latin typeface="Arial"/>
              </a:rPr>
              <a:t> zadat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relativní převýšení</a:t>
            </a:r>
            <a:r>
              <a:rPr lang="cs-CZ" sz="1800" kern="0" dirty="0">
                <a:latin typeface="Arial"/>
              </a:rPr>
              <a:t> na daném území.</a:t>
            </a: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endParaRPr lang="cs-CZ" sz="1800" kern="0" dirty="0">
              <a:latin typeface="Arial"/>
            </a:endParaRPr>
          </a:p>
          <a:p>
            <a:pPr marL="252000" indent="-252000" algn="just" defTabSz="914400">
              <a:buClr>
                <a:srgbClr val="0000DC"/>
              </a:buClr>
              <a:buFont typeface="Arial" panose="020B0604020202020204" pitchFamily="34" charset="0"/>
              <a:buChar char="–"/>
              <a:defRPr/>
            </a:pPr>
            <a:r>
              <a:rPr lang="cs-CZ" sz="1800" kern="0" dirty="0">
                <a:latin typeface="Arial"/>
              </a:rPr>
              <a:t>9) Resetovat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měřítko</a:t>
            </a:r>
            <a:r>
              <a:rPr lang="cs-CZ" sz="1800" kern="0" dirty="0">
                <a:latin typeface="Arial"/>
              </a:rPr>
              <a:t> modelu na </a:t>
            </a:r>
            <a:r>
              <a:rPr lang="cs-CZ" sz="1800" kern="0" dirty="0">
                <a:solidFill>
                  <a:srgbClr val="0000DC"/>
                </a:solidFill>
                <a:latin typeface="Arial"/>
              </a:rPr>
              <a:t>1</a:t>
            </a:r>
            <a:r>
              <a:rPr lang="cs-CZ" sz="1800" kern="0" dirty="0">
                <a:latin typeface="Arial"/>
              </a:rPr>
              <a:t> ve všech osách (</a:t>
            </a:r>
            <a:r>
              <a:rPr lang="cs-CZ" sz="1800" kern="0" dirty="0" err="1">
                <a:latin typeface="Arial"/>
              </a:rPr>
              <a:t>Ctrl+A</a:t>
            </a:r>
            <a:r>
              <a:rPr lang="cs-CZ" sz="1800" kern="0" dirty="0">
                <a:latin typeface="Arial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9E5FB-5495-4342-A8D0-416EE3C24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1213128"/>
            <a:ext cx="8502322" cy="4546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FB5216-B982-4F58-B6CE-C05928326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1213127"/>
            <a:ext cx="8469208" cy="4546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98FF8C-FA25-4EB4-B2A0-C7660A169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4" y="1234801"/>
            <a:ext cx="8469208" cy="45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10607</TotalTime>
  <Words>774</Words>
  <Application>Microsoft Office PowerPoint</Application>
  <PresentationFormat>On-screen Show (4:3)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Trojanová</dc:creator>
  <cp:lastModifiedBy>Ondřej Kvarda</cp:lastModifiedBy>
  <cp:revision>1043</cp:revision>
  <dcterms:created xsi:type="dcterms:W3CDTF">2020-09-28T14:54:23Z</dcterms:created>
  <dcterms:modified xsi:type="dcterms:W3CDTF">2022-03-31T08:38:56Z</dcterms:modified>
</cp:coreProperties>
</file>