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m4a" ContentType="audio/mp4"/>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11.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4"/>
  </p:notesMasterIdLst>
  <p:handoutMasterIdLst>
    <p:handoutMasterId r:id="rId95"/>
  </p:handoutMasterIdLst>
  <p:sldIdLst>
    <p:sldId id="256" r:id="rId2"/>
    <p:sldId id="257" r:id="rId3"/>
    <p:sldId id="262" r:id="rId4"/>
    <p:sldId id="263" r:id="rId5"/>
    <p:sldId id="265" r:id="rId6"/>
    <p:sldId id="267" r:id="rId7"/>
    <p:sldId id="266" r:id="rId8"/>
    <p:sldId id="284" r:id="rId9"/>
    <p:sldId id="268" r:id="rId10"/>
    <p:sldId id="274" r:id="rId11"/>
    <p:sldId id="275" r:id="rId12"/>
    <p:sldId id="276" r:id="rId13"/>
    <p:sldId id="277" r:id="rId14"/>
    <p:sldId id="291" r:id="rId15"/>
    <p:sldId id="293" r:id="rId16"/>
    <p:sldId id="278" r:id="rId17"/>
    <p:sldId id="292" r:id="rId18"/>
    <p:sldId id="296" r:id="rId19"/>
    <p:sldId id="285" r:id="rId20"/>
    <p:sldId id="295" r:id="rId21"/>
    <p:sldId id="269" r:id="rId22"/>
    <p:sldId id="270" r:id="rId23"/>
    <p:sldId id="279" r:id="rId24"/>
    <p:sldId id="297" r:id="rId25"/>
    <p:sldId id="273" r:id="rId26"/>
    <p:sldId id="271" r:id="rId27"/>
    <p:sldId id="281" r:id="rId28"/>
    <p:sldId id="286" r:id="rId29"/>
    <p:sldId id="272" r:id="rId30"/>
    <p:sldId id="289" r:id="rId31"/>
    <p:sldId id="282" r:id="rId32"/>
    <p:sldId id="283" r:id="rId33"/>
    <p:sldId id="290" r:id="rId34"/>
    <p:sldId id="288"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21" r:id="rId48"/>
    <p:sldId id="324" r:id="rId49"/>
    <p:sldId id="312" r:id="rId50"/>
    <p:sldId id="313" r:id="rId51"/>
    <p:sldId id="314" r:id="rId52"/>
    <p:sldId id="315" r:id="rId53"/>
    <p:sldId id="316" r:id="rId54"/>
    <p:sldId id="317" r:id="rId55"/>
    <p:sldId id="318" r:id="rId56"/>
    <p:sldId id="319" r:id="rId57"/>
    <p:sldId id="365" r:id="rId58"/>
    <p:sldId id="325" r:id="rId59"/>
    <p:sldId id="320" r:id="rId60"/>
    <p:sldId id="364" r:id="rId61"/>
    <p:sldId id="326" r:id="rId62"/>
    <p:sldId id="327" r:id="rId63"/>
    <p:sldId id="328" r:id="rId64"/>
    <p:sldId id="332"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7" r:id="rId78"/>
    <p:sldId id="348" r:id="rId79"/>
    <p:sldId id="349" r:id="rId80"/>
    <p:sldId id="350" r:id="rId81"/>
    <p:sldId id="351" r:id="rId82"/>
    <p:sldId id="352" r:id="rId83"/>
    <p:sldId id="353" r:id="rId84"/>
    <p:sldId id="355" r:id="rId85"/>
    <p:sldId id="356" r:id="rId86"/>
    <p:sldId id="363" r:id="rId87"/>
    <p:sldId id="357" r:id="rId88"/>
    <p:sldId id="358" r:id="rId89"/>
    <p:sldId id="359" r:id="rId90"/>
    <p:sldId id="360" r:id="rId91"/>
    <p:sldId id="361" r:id="rId92"/>
    <p:sldId id="362" r:id="rId9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k Hampl" initials="MH" lastIdx="1" clrIdx="0">
    <p:extLst>
      <p:ext uri="{19B8F6BF-5375-455C-9EA6-DF929625EA0E}">
        <p15:presenceInfo xmlns:p15="http://schemas.microsoft.com/office/powerpoint/2012/main" userId="Marek Hamp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B"/>
    <a:srgbClr val="CCE9AD"/>
    <a:srgbClr val="F8D0DA"/>
    <a:srgbClr val="EA7691"/>
    <a:srgbClr val="D7780B"/>
    <a:srgbClr val="EDEDED"/>
    <a:srgbClr val="F6D65A"/>
    <a:srgbClr val="DE9037"/>
    <a:srgbClr val="5A9877"/>
    <a:srgbClr val="8C6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32" autoAdjust="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03E03E-4D0B-4099-9519-22372DFFA034}" type="datetimeFigureOut">
              <a:rPr lang="cs-CZ" smtClean="0"/>
              <a:t>17.07.2023</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5D8DEB-4FF9-4D6D-80D1-35D78A2E1EF5}" type="slidenum">
              <a:rPr lang="cs-CZ" smtClean="0"/>
              <a:t>‹#›</a:t>
            </a:fld>
            <a:endParaRPr lang="cs-CZ"/>
          </a:p>
        </p:txBody>
      </p:sp>
    </p:spTree>
    <p:extLst>
      <p:ext uri="{BB962C8B-B14F-4D97-AF65-F5344CB8AC3E}">
        <p14:creationId xmlns:p14="http://schemas.microsoft.com/office/powerpoint/2010/main" val="10374737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8033D-73D7-4C7D-B193-1AF676137CA8}" type="datetimeFigureOut">
              <a:rPr lang="cs-CZ" smtClean="0"/>
              <a:t>17.07.2023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722A9-D8D5-4CAA-826C-F9E49B0E5A00}" type="slidenum">
              <a:rPr lang="cs-CZ" smtClean="0"/>
              <a:t>‹#›</a:t>
            </a:fld>
            <a:endParaRPr lang="cs-CZ"/>
          </a:p>
        </p:txBody>
      </p:sp>
    </p:spTree>
    <p:extLst>
      <p:ext uri="{BB962C8B-B14F-4D97-AF65-F5344CB8AC3E}">
        <p14:creationId xmlns:p14="http://schemas.microsoft.com/office/powerpoint/2010/main" val="2631051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ature.com/nrg/journal/v3/n7/full/nrg837.html#B70"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www.nature.com/nrg/journal/v3/n7/fig_tab/nrg837_F2.html" TargetMode="External"/><Relationship Id="rId4" Type="http://schemas.openxmlformats.org/officeDocument/2006/relationships/hyperlink" Target="http://www.nature.com/nrg/journal/v3/n7/box/nrg837_BX1.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1</a:t>
            </a:fld>
            <a:endParaRPr lang="cs-CZ"/>
          </a:p>
        </p:txBody>
      </p:sp>
    </p:spTree>
    <p:extLst>
      <p:ext uri="{BB962C8B-B14F-4D97-AF65-F5344CB8AC3E}">
        <p14:creationId xmlns:p14="http://schemas.microsoft.com/office/powerpoint/2010/main" val="330132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Major </a:t>
            </a:r>
            <a:r>
              <a:rPr lang="cs-CZ" dirty="0" err="1" smtClean="0"/>
              <a:t>salivary</a:t>
            </a:r>
            <a:r>
              <a:rPr lang="cs-CZ" dirty="0" smtClean="0"/>
              <a:t> </a:t>
            </a:r>
            <a:r>
              <a:rPr lang="cs-CZ" dirty="0" err="1" smtClean="0"/>
              <a:t>glands</a:t>
            </a:r>
            <a:r>
              <a:rPr lang="cs-CZ" baseline="0" dirty="0" smtClean="0"/>
              <a:t> – </a:t>
            </a:r>
            <a:r>
              <a:rPr lang="cs-CZ" baseline="0" dirty="0" err="1" smtClean="0"/>
              <a:t>ectoderm</a:t>
            </a:r>
            <a:r>
              <a:rPr lang="cs-CZ" baseline="0" dirty="0" smtClean="0"/>
              <a:t>; minor </a:t>
            </a:r>
            <a:r>
              <a:rPr lang="cs-CZ" baseline="0" dirty="0" err="1" smtClean="0"/>
              <a:t>mucuous</a:t>
            </a:r>
            <a:r>
              <a:rPr lang="cs-CZ" baseline="0" dirty="0" smtClean="0"/>
              <a:t> </a:t>
            </a:r>
            <a:r>
              <a:rPr lang="cs-CZ" baseline="0" dirty="0" err="1" smtClean="0"/>
              <a:t>glands</a:t>
            </a:r>
            <a:r>
              <a:rPr lang="cs-CZ" baseline="0" dirty="0" smtClean="0"/>
              <a:t> </a:t>
            </a:r>
            <a:r>
              <a:rPr lang="cs-CZ" baseline="0" dirty="0" err="1" smtClean="0"/>
              <a:t>of</a:t>
            </a:r>
            <a:r>
              <a:rPr lang="cs-CZ" baseline="0" dirty="0" smtClean="0"/>
              <a:t> </a:t>
            </a:r>
            <a:r>
              <a:rPr lang="cs-CZ" baseline="0" dirty="0" err="1" smtClean="0"/>
              <a:t>the</a:t>
            </a:r>
            <a:r>
              <a:rPr lang="cs-CZ" baseline="0" dirty="0" smtClean="0"/>
              <a:t> </a:t>
            </a:r>
            <a:r>
              <a:rPr lang="cs-CZ" baseline="0" dirty="0" err="1" smtClean="0"/>
              <a:t>tongue</a:t>
            </a:r>
            <a:r>
              <a:rPr lang="cs-CZ" baseline="0" dirty="0" smtClean="0"/>
              <a:t> – endoderm; </a:t>
            </a:r>
            <a:r>
              <a:rPr lang="cs-CZ" baseline="0" dirty="0" err="1" smtClean="0"/>
              <a:t>palatal</a:t>
            </a:r>
            <a:r>
              <a:rPr lang="cs-CZ" baseline="0" dirty="0" smtClean="0"/>
              <a:t> </a:t>
            </a:r>
            <a:r>
              <a:rPr lang="cs-CZ" baseline="0" dirty="0" err="1" smtClean="0"/>
              <a:t>glants</a:t>
            </a:r>
            <a:r>
              <a:rPr lang="cs-CZ" baseline="0" dirty="0" smtClean="0"/>
              <a:t> – </a:t>
            </a:r>
            <a:r>
              <a:rPr lang="cs-CZ" baseline="0" dirty="0" err="1" smtClean="0"/>
              <a:t>mixed</a:t>
            </a:r>
            <a:r>
              <a:rPr lang="cs-CZ" baseline="0" dirty="0" smtClean="0"/>
              <a:t> </a:t>
            </a:r>
            <a:r>
              <a:rPr lang="cs-CZ" baseline="0" dirty="0" err="1" smtClean="0"/>
              <a:t>ectodermal</a:t>
            </a:r>
            <a:r>
              <a:rPr lang="cs-CZ" baseline="0" dirty="0" smtClean="0"/>
              <a:t> and </a:t>
            </a:r>
            <a:r>
              <a:rPr lang="cs-CZ" baseline="0" dirty="0" err="1" smtClean="0"/>
              <a:t>endodermal</a:t>
            </a:r>
            <a:r>
              <a:rPr lang="cs-CZ" baseline="0" dirty="0" smtClean="0"/>
              <a:t> </a:t>
            </a:r>
            <a:r>
              <a:rPr lang="cs-CZ" baseline="0" dirty="0" err="1" smtClean="0"/>
              <a:t>origin</a:t>
            </a:r>
            <a:endParaRPr lang="cs-CZ" dirty="0"/>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21</a:t>
            </a:fld>
            <a:endParaRPr lang="cs-CZ"/>
          </a:p>
        </p:txBody>
      </p:sp>
    </p:spTree>
    <p:extLst>
      <p:ext uri="{BB962C8B-B14F-4D97-AF65-F5344CB8AC3E}">
        <p14:creationId xmlns:p14="http://schemas.microsoft.com/office/powerpoint/2010/main" val="1121235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Enterocyt</a:t>
            </a:r>
            <a:r>
              <a:rPr lang="cs-CZ" baseline="0" dirty="0"/>
              <a:t> – nejhojnější buněčný typ tenkého střeva, absorpční funkce</a:t>
            </a:r>
          </a:p>
          <a:p>
            <a:r>
              <a:rPr lang="cs-CZ" baseline="0" dirty="0"/>
              <a:t>Pohárková buňka – žlázová buňka </a:t>
            </a:r>
            <a:r>
              <a:rPr lang="cs-CZ" baseline="0" dirty="0" err="1"/>
              <a:t>tvořicí</a:t>
            </a:r>
            <a:r>
              <a:rPr lang="cs-CZ" baseline="0" dirty="0"/>
              <a:t> mucin</a:t>
            </a:r>
          </a:p>
          <a:p>
            <a:r>
              <a:rPr lang="cs-CZ" baseline="0" dirty="0" err="1"/>
              <a:t>Enteroendokrynní</a:t>
            </a:r>
            <a:r>
              <a:rPr lang="cs-CZ" baseline="0" dirty="0"/>
              <a:t> buňka – </a:t>
            </a:r>
            <a:r>
              <a:rPr lang="cs-CZ" baseline="0" dirty="0" err="1"/>
              <a:t>chemosenzorické</a:t>
            </a:r>
            <a:r>
              <a:rPr lang="cs-CZ" baseline="0" dirty="0"/>
              <a:t> buňky, v závislosti na senzorické funkci detekují stav ve střevě </a:t>
            </a:r>
            <a:r>
              <a:rPr lang="cs-CZ" baseline="0"/>
              <a:t>a regulují </a:t>
            </a:r>
            <a:r>
              <a:rPr lang="cs-CZ" baseline="0" dirty="0"/>
              <a:t>tvorbu trávicích enzymů</a:t>
            </a:r>
            <a:endParaRPr lang="cs-CZ" dirty="0"/>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41</a:t>
            </a:fld>
            <a:endParaRPr lang="cs-CZ"/>
          </a:p>
        </p:txBody>
      </p:sp>
    </p:spTree>
    <p:extLst>
      <p:ext uri="{BB962C8B-B14F-4D97-AF65-F5344CB8AC3E}">
        <p14:creationId xmlns:p14="http://schemas.microsoft.com/office/powerpoint/2010/main" val="1906891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Panethovy buňky –</a:t>
            </a:r>
            <a:r>
              <a:rPr lang="cs-CZ" baseline="0" dirty="0"/>
              <a:t> tvorba a sekrece antimikrobiálních peptidů, tvorba </a:t>
            </a:r>
            <a:r>
              <a:rPr lang="cs-CZ" baseline="0" dirty="0" err="1"/>
              <a:t>imunomodulačních</a:t>
            </a:r>
            <a:r>
              <a:rPr lang="cs-CZ" baseline="0" dirty="0"/>
              <a:t> proteinů</a:t>
            </a:r>
          </a:p>
          <a:p>
            <a:r>
              <a:rPr lang="cs-CZ" baseline="0" dirty="0"/>
              <a:t>Přechodně se dělicí buňky - </a:t>
            </a:r>
            <a:endParaRPr lang="cs-CZ" dirty="0"/>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42</a:t>
            </a:fld>
            <a:endParaRPr lang="cs-CZ"/>
          </a:p>
        </p:txBody>
      </p:sp>
    </p:spTree>
    <p:extLst>
      <p:ext uri="{BB962C8B-B14F-4D97-AF65-F5344CB8AC3E}">
        <p14:creationId xmlns:p14="http://schemas.microsoft.com/office/powerpoint/2010/main" val="193178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cs-CZ" altLang="cs-CZ" sz="900" smtClean="0">
              <a:latin typeface="Arial" panose="020B0604020202020204" pitchFamily="34" charset="0"/>
            </a:endParaRPr>
          </a:p>
          <a:p>
            <a:pPr>
              <a:lnSpc>
                <a:spcPct val="80000"/>
              </a:lnSpc>
            </a:pPr>
            <a:endParaRPr lang="cs-CZ" altLang="cs-CZ" sz="900" smtClean="0">
              <a:latin typeface="Arial" panose="020B0604020202020204" pitchFamily="34" charset="0"/>
            </a:endParaRPr>
          </a:p>
          <a:p>
            <a:pPr>
              <a:lnSpc>
                <a:spcPct val="80000"/>
              </a:lnSpc>
            </a:pPr>
            <a:endParaRPr lang="cs-CZ" altLang="cs-CZ" sz="900" smtClean="0">
              <a:latin typeface="Arial" panose="020B0604020202020204" pitchFamily="34" charset="0"/>
            </a:endParaRPr>
          </a:p>
          <a:p>
            <a:pPr>
              <a:lnSpc>
                <a:spcPct val="80000"/>
              </a:lnSpc>
            </a:pPr>
            <a:endParaRPr lang="cs-CZ" altLang="cs-CZ" sz="900" smtClean="0">
              <a:latin typeface="Arial" panose="020B0604020202020204" pitchFamily="34" charset="0"/>
            </a:endParaRPr>
          </a:p>
          <a:p>
            <a:pPr>
              <a:lnSpc>
                <a:spcPct val="80000"/>
              </a:lnSpc>
            </a:pPr>
            <a:endParaRPr lang="cs-CZ" altLang="cs-CZ" sz="900" smtClean="0">
              <a:latin typeface="Arial" panose="020B0604020202020204" pitchFamily="34" charset="0"/>
            </a:endParaRPr>
          </a:p>
          <a:p>
            <a:pPr>
              <a:lnSpc>
                <a:spcPct val="80000"/>
              </a:lnSpc>
            </a:pPr>
            <a:r>
              <a:rPr lang="cs-CZ" altLang="cs-CZ" sz="900" smtClean="0">
                <a:latin typeface="Arial" panose="020B0604020202020204" pitchFamily="34" charset="0"/>
              </a:rPr>
              <a:t>The ventral foregut endoderm gains the competence to develop into various tissues as a result of the expression of transcription factors in the endoderm. These include Foxa proteins, as well as signals that affect the endoderm, including bone morphogenetic proteins (Bmps) that emanate from the adjacent cells of septum transversum mesenchyme (STM). b | During tissue specification, fibroblast growth factor (Fgf) signals from the cardiogenic mesoderm, perhaps in conjunction with Bmp signals from the STM, initiate the liver gene programme in proximal endoderm, as well as blocking that for pancreas. Ventral endoderm cells sufficiently distal to the cardiogenic mesoderm escape the latter inhibitory effect and initiate the pancreatic gene programme. Ventral foregut explants were found to initiate liver gene expression, if exposed to cardiogenic mesoderm or Fgfs, or initiate pancreatic gene expression in the absence of such effectors</a:t>
            </a:r>
            <a:r>
              <a:rPr lang="cs-CZ" altLang="cs-CZ" sz="900" smtClean="0">
                <a:latin typeface="Arial" panose="020B0604020202020204" pitchFamily="34" charset="0"/>
                <a:hlinkClick r:id="rId3"/>
              </a:rPr>
              <a:t>70</a:t>
            </a:r>
            <a:r>
              <a:rPr lang="cs-CZ" altLang="cs-CZ" sz="900" smtClean="0">
                <a:latin typeface="Arial" panose="020B0604020202020204" pitchFamily="34" charset="0"/>
              </a:rPr>
              <a:t>. The ventral endoderm explant studies therefore indicate that the pancreatic programme is the default state for this domain of endoderm. </a:t>
            </a:r>
          </a:p>
          <a:p>
            <a:pPr>
              <a:lnSpc>
                <a:spcPct val="80000"/>
              </a:lnSpc>
            </a:pPr>
            <a:r>
              <a:rPr lang="cs-CZ" altLang="cs-CZ" sz="900" smtClean="0">
                <a:latin typeface="Arial" panose="020B0604020202020204" pitchFamily="34" charset="0"/>
              </a:rPr>
              <a:t>After the hepatic endoderm has been specified, it begins to extend towards the midgut. This process is abetted by turning of the embryo from the 'gut out' position (see figure in </a:t>
            </a:r>
            <a:r>
              <a:rPr lang="cs-CZ" altLang="cs-CZ" sz="900" smtClean="0">
                <a:latin typeface="Arial" panose="020B0604020202020204" pitchFamily="34" charset="0"/>
                <a:hlinkClick r:id="rId4"/>
              </a:rPr>
              <a:t>Box 1</a:t>
            </a:r>
            <a:r>
              <a:rPr lang="cs-CZ" altLang="cs-CZ" sz="900" smtClean="0">
                <a:latin typeface="Arial" panose="020B0604020202020204" pitchFamily="34" charset="0"/>
              </a:rPr>
              <a:t>) to the inward curve shown by the typical fetus. At the same time, the hepatic endoderm cells become columnar in shape. These transitions seem to be elicited by signals that specify the endoderm (</a:t>
            </a:r>
            <a:r>
              <a:rPr lang="cs-CZ" altLang="cs-CZ" sz="900" smtClean="0">
                <a:latin typeface="Arial" panose="020B0604020202020204" pitchFamily="34" charset="0"/>
                <a:hlinkClick r:id="rId5"/>
              </a:rPr>
              <a:t>Fig. 2</a:t>
            </a:r>
            <a:r>
              <a:rPr lang="cs-CZ" altLang="cs-CZ" sz="900" smtClean="0">
                <a:latin typeface="Arial" panose="020B0604020202020204" pitchFamily="34" charset="0"/>
              </a:rPr>
              <a:t>). Cells such as septum transversum mesenchyme (STM) cells and primitive endothelial cells, signalling molecules (such as Bmp, Hgf and Vegfr2) and transcription factors (such as Hex, Prox1, Hlx and c-Met) are essential to promote the morphogenesis of the liver bud itself (see b). b | Liver-bud morphogenesis is marked by the formation of the rostral diverticulum of the gut, remodelling of the extracellular matrix around the hepatoblasts and of E-cadherin-based connections between the cells, and proliferation and migration into the surrounding STM (beige). So, the hepatic endoderm (green) makes a transition from an epithelium to a non-polarized cell type during this period. Primitive endothelial cells, or angioblasts, appear near the hepatoblasts (a) and also promote outgrowth of the latter into the STM. During the outgrowth, the endothelial cells coalesce around spaces in the loose STM and create vesicles that fuse to form blood vessels (not shown). Haematopoietic cells then invade the growing liver and the organ becomes distinct from the gut epithelium. Bmp, bone morphogenetic protein; c-Met, HGF receptor; Hgf, hepatocyte growth factor; Vegfr2, vascular endothelial growth factor receptor 2. </a:t>
            </a:r>
          </a:p>
        </p:txBody>
      </p:sp>
    </p:spTree>
    <p:extLst>
      <p:ext uri="{BB962C8B-B14F-4D97-AF65-F5344CB8AC3E}">
        <p14:creationId xmlns:p14="http://schemas.microsoft.com/office/powerpoint/2010/main" val="133514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61</a:t>
            </a:fld>
            <a:endParaRPr lang="cs-CZ"/>
          </a:p>
        </p:txBody>
      </p:sp>
    </p:spTree>
    <p:extLst>
      <p:ext uri="{BB962C8B-B14F-4D97-AF65-F5344CB8AC3E}">
        <p14:creationId xmlns:p14="http://schemas.microsoft.com/office/powerpoint/2010/main" val="394877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Pleural</a:t>
            </a:r>
            <a:r>
              <a:rPr lang="cs-CZ" dirty="0" smtClean="0"/>
              <a:t> </a:t>
            </a:r>
            <a:r>
              <a:rPr lang="cs-CZ" dirty="0" err="1" smtClean="0"/>
              <a:t>cavity</a:t>
            </a:r>
            <a:r>
              <a:rPr lang="cs-CZ" dirty="0" smtClean="0"/>
              <a:t> – </a:t>
            </a:r>
            <a:r>
              <a:rPr lang="cs-CZ" dirty="0" err="1" smtClean="0"/>
              <a:t>space</a:t>
            </a:r>
            <a:r>
              <a:rPr lang="cs-CZ" dirty="0" smtClean="0"/>
              <a:t> </a:t>
            </a:r>
            <a:r>
              <a:rPr lang="cs-CZ" dirty="0" err="1" smtClean="0"/>
              <a:t>between</a:t>
            </a:r>
            <a:r>
              <a:rPr lang="cs-CZ" dirty="0" smtClean="0"/>
              <a:t> </a:t>
            </a:r>
            <a:r>
              <a:rPr lang="cs-CZ" dirty="0" err="1" smtClean="0"/>
              <a:t>the</a:t>
            </a:r>
            <a:r>
              <a:rPr lang="cs-CZ" dirty="0" smtClean="0"/>
              <a:t> </a:t>
            </a:r>
            <a:r>
              <a:rPr lang="cs-CZ" dirty="0" err="1" smtClean="0"/>
              <a:t>lining</a:t>
            </a:r>
            <a:r>
              <a:rPr lang="cs-CZ" dirty="0" smtClean="0"/>
              <a:t> on </a:t>
            </a:r>
            <a:r>
              <a:rPr lang="cs-CZ" dirty="0" err="1" smtClean="0"/>
              <a:t>the</a:t>
            </a:r>
            <a:r>
              <a:rPr lang="cs-CZ" dirty="0" smtClean="0"/>
              <a:t> </a:t>
            </a:r>
            <a:r>
              <a:rPr lang="cs-CZ" dirty="0" err="1" smtClean="0"/>
              <a:t>lung</a:t>
            </a:r>
            <a:r>
              <a:rPr lang="cs-CZ" dirty="0" smtClean="0"/>
              <a:t> </a:t>
            </a:r>
            <a:r>
              <a:rPr lang="cs-CZ" dirty="0" err="1" smtClean="0"/>
              <a:t>surface</a:t>
            </a:r>
            <a:r>
              <a:rPr lang="cs-CZ" dirty="0" smtClean="0"/>
              <a:t> and </a:t>
            </a:r>
            <a:r>
              <a:rPr lang="cs-CZ" dirty="0" err="1" smtClean="0"/>
              <a:t>lining</a:t>
            </a:r>
            <a:r>
              <a:rPr lang="cs-CZ" dirty="0" smtClean="0"/>
              <a:t> </a:t>
            </a:r>
            <a:r>
              <a:rPr lang="cs-CZ" dirty="0" err="1" smtClean="0"/>
              <a:t>of</a:t>
            </a:r>
            <a:r>
              <a:rPr lang="cs-CZ" dirty="0" smtClean="0"/>
              <a:t> </a:t>
            </a:r>
            <a:r>
              <a:rPr lang="cs-CZ" dirty="0" err="1" smtClean="0"/>
              <a:t>the</a:t>
            </a:r>
            <a:r>
              <a:rPr lang="cs-CZ" dirty="0" smtClean="0"/>
              <a:t> </a:t>
            </a:r>
            <a:r>
              <a:rPr lang="cs-CZ" dirty="0" err="1" smtClean="0"/>
              <a:t>trunk</a:t>
            </a:r>
            <a:r>
              <a:rPr lang="cs-CZ" dirty="0" smtClean="0"/>
              <a:t> </a:t>
            </a:r>
            <a:r>
              <a:rPr lang="cs-CZ" dirty="0" err="1" smtClean="0"/>
              <a:t>wall</a:t>
            </a:r>
            <a:endParaRPr lang="cs-CZ" dirty="0" smtClean="0"/>
          </a:p>
          <a:p>
            <a:r>
              <a:rPr lang="cs-CZ" dirty="0" err="1" smtClean="0"/>
              <a:t>Peritoneal</a:t>
            </a:r>
            <a:r>
              <a:rPr lang="cs-CZ" dirty="0" smtClean="0"/>
              <a:t> </a:t>
            </a:r>
            <a:r>
              <a:rPr lang="cs-CZ" dirty="0" err="1" smtClean="0"/>
              <a:t>cavity</a:t>
            </a:r>
            <a:r>
              <a:rPr lang="cs-CZ" dirty="0" smtClean="0"/>
              <a:t> – </a:t>
            </a:r>
            <a:r>
              <a:rPr lang="cs-CZ" dirty="0" err="1" smtClean="0"/>
              <a:t>space</a:t>
            </a:r>
            <a:r>
              <a:rPr lang="cs-CZ" dirty="0" smtClean="0"/>
              <a:t> </a:t>
            </a:r>
            <a:r>
              <a:rPr lang="cs-CZ" dirty="0" err="1" smtClean="0"/>
              <a:t>between</a:t>
            </a:r>
            <a:r>
              <a:rPr lang="cs-CZ" dirty="0" smtClean="0"/>
              <a:t> </a:t>
            </a:r>
            <a:r>
              <a:rPr lang="cs-CZ" dirty="0" err="1" smtClean="0"/>
              <a:t>parietal</a:t>
            </a:r>
            <a:r>
              <a:rPr lang="cs-CZ" baseline="0" dirty="0" smtClean="0"/>
              <a:t> peritoneum (peritoneum </a:t>
            </a:r>
            <a:r>
              <a:rPr lang="cs-CZ" baseline="0" dirty="0" err="1" smtClean="0"/>
              <a:t>surrounding</a:t>
            </a:r>
            <a:r>
              <a:rPr lang="cs-CZ" baseline="0" dirty="0" smtClean="0"/>
              <a:t> </a:t>
            </a:r>
            <a:r>
              <a:rPr lang="cs-CZ" baseline="0" dirty="0" err="1" smtClean="0"/>
              <a:t>abdominal</a:t>
            </a:r>
            <a:r>
              <a:rPr lang="cs-CZ" baseline="0" dirty="0" smtClean="0"/>
              <a:t> </a:t>
            </a:r>
            <a:r>
              <a:rPr lang="cs-CZ" baseline="0" dirty="0" err="1" smtClean="0"/>
              <a:t>wall</a:t>
            </a:r>
            <a:r>
              <a:rPr lang="cs-CZ" baseline="0" dirty="0" smtClean="0"/>
              <a:t>) and </a:t>
            </a:r>
            <a:r>
              <a:rPr lang="cs-CZ" baseline="0" dirty="0" err="1" smtClean="0"/>
              <a:t>visceral</a:t>
            </a:r>
            <a:r>
              <a:rPr lang="cs-CZ" baseline="0" dirty="0" smtClean="0"/>
              <a:t> peritoneum (peritoneum </a:t>
            </a:r>
            <a:r>
              <a:rPr lang="cs-CZ" baseline="0" dirty="0" err="1" smtClean="0"/>
              <a:t>surrounding</a:t>
            </a:r>
            <a:r>
              <a:rPr lang="cs-CZ" baseline="0" dirty="0" smtClean="0"/>
              <a:t> </a:t>
            </a:r>
            <a:r>
              <a:rPr lang="cs-CZ" baseline="0" dirty="0" err="1" smtClean="0"/>
              <a:t>the</a:t>
            </a:r>
            <a:r>
              <a:rPr lang="cs-CZ" baseline="0" dirty="0" smtClean="0"/>
              <a:t> </a:t>
            </a:r>
            <a:r>
              <a:rPr lang="cs-CZ" baseline="0" dirty="0" err="1" smtClean="0"/>
              <a:t>internal</a:t>
            </a:r>
            <a:r>
              <a:rPr lang="cs-CZ" baseline="0" dirty="0" smtClean="0"/>
              <a:t> organ)</a:t>
            </a:r>
            <a:endParaRPr lang="cs-CZ" dirty="0"/>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85</a:t>
            </a:fld>
            <a:endParaRPr lang="cs-CZ"/>
          </a:p>
        </p:txBody>
      </p:sp>
    </p:spTree>
    <p:extLst>
      <p:ext uri="{BB962C8B-B14F-4D97-AF65-F5344CB8AC3E}">
        <p14:creationId xmlns:p14="http://schemas.microsoft.com/office/powerpoint/2010/main" val="94738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96223AC-1E8B-460D-8032-04BFB88829E5}" type="slidenum">
              <a:rPr lang="cs-CZ" altLang="cs-CZ"/>
              <a:pPr algn="r" eaLnBrk="1" hangingPunct="1">
                <a:spcBef>
                  <a:spcPct val="0"/>
                </a:spcBef>
              </a:pPr>
              <a:t>86</a:t>
            </a:fld>
            <a:endParaRPr lang="cs-CZ" altLang="cs-CZ"/>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smtClean="0">
                <a:latin typeface="Arial" panose="020B0604020202020204" pitchFamily="34" charset="0"/>
              </a:rPr>
              <a:t>Surfaktant je komplexní povrchově aktivní substance, skládající se z lipidů a proteinů, lemující povrch terminálních bronchiolů a alveolů savčích plic. Zajišťuje základní biofyzikální a imunologické funkce umožňující normální funkci plicní tkáně. Při řadě patologických procesů dochází k postižení surfaktantu, a tím i k poruše plicních funkcí. Tento fakt je znám přibližně 50 let a téměř tak dlouho se datuje snaha vědců o výrobu a využití léků na bázi přírodního či syntetického surfaktantu. Indikace podání surfaktantu jsou zatím stanoveny a všeobecně akceptovány pouze u novorozenců. U dospělých pacientů jsou největší zkušenosti s jeho podáním u ARDS (Acute Respiratory Distress Syndrome), nicméně s velmi rozporuplnými výsledky. V poslední době se objevují nové, užší indikace k užití surfaktantu s prvními dílčími úspěchy.</a:t>
            </a:r>
            <a:br>
              <a:rPr lang="cs-CZ" altLang="cs-CZ" smtClean="0">
                <a:latin typeface="Arial" panose="020B0604020202020204" pitchFamily="34" charset="0"/>
              </a:rPr>
            </a:br>
            <a:endParaRPr lang="cs-CZ" altLang="cs-CZ" smtClean="0">
              <a:latin typeface="Arial" panose="020B0604020202020204" pitchFamily="34" charset="0"/>
            </a:endParaRPr>
          </a:p>
        </p:txBody>
      </p:sp>
    </p:spTree>
    <p:extLst>
      <p:ext uri="{BB962C8B-B14F-4D97-AF65-F5344CB8AC3E}">
        <p14:creationId xmlns:p14="http://schemas.microsoft.com/office/powerpoint/2010/main" val="276074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3fold </a:t>
            </a:r>
            <a:r>
              <a:rPr lang="cs-CZ" sz="1200" b="0" i="0" kern="1200" dirty="0" err="1" smtClean="0">
                <a:solidFill>
                  <a:schemeClr val="tx1"/>
                </a:solidFill>
                <a:effectLst/>
                <a:latin typeface="+mn-lt"/>
                <a:ea typeface="+mn-ea"/>
                <a:cs typeface="+mn-cs"/>
              </a:rPr>
              <a:t>of</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your</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lenght</a:t>
            </a:r>
            <a:endParaRPr lang="cs-CZ" sz="1200" b="0" i="0" kern="1200" dirty="0" smtClean="0">
              <a:solidFill>
                <a:schemeClr val="tx1"/>
              </a:solidFill>
              <a:effectLst/>
              <a:latin typeface="+mn-lt"/>
              <a:ea typeface="+mn-ea"/>
              <a:cs typeface="+mn-cs"/>
            </a:endParaRPr>
          </a:p>
          <a:p>
            <a:r>
              <a:rPr lang="cs-CZ" sz="1200" b="0" i="0" kern="1200" dirty="0" smtClean="0">
                <a:solidFill>
                  <a:schemeClr val="tx1"/>
                </a:solidFill>
                <a:effectLst/>
                <a:latin typeface="+mn-lt"/>
                <a:ea typeface="+mn-ea"/>
                <a:cs typeface="+mn-cs"/>
              </a:rPr>
              <a:t>100 </a:t>
            </a:r>
            <a:r>
              <a:rPr lang="cs-CZ" sz="1200" b="0" i="0" kern="1200" dirty="0" err="1" smtClean="0">
                <a:solidFill>
                  <a:schemeClr val="tx1"/>
                </a:solidFill>
                <a:effectLst/>
                <a:latin typeface="+mn-lt"/>
                <a:ea typeface="+mn-ea"/>
                <a:cs typeface="+mn-cs"/>
              </a:rPr>
              <a:t>Trillion</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Microbes</a:t>
            </a:r>
            <a:endParaRPr lang="cs-CZ" sz="1200" b="0" i="0" kern="1200" dirty="0" smtClean="0">
              <a:solidFill>
                <a:schemeClr val="tx1"/>
              </a:solidFill>
              <a:effectLst/>
              <a:latin typeface="+mn-lt"/>
              <a:ea typeface="+mn-ea"/>
              <a:cs typeface="+mn-cs"/>
            </a:endParaRPr>
          </a:p>
          <a:p>
            <a:r>
              <a:rPr lang="cs-CZ" sz="1200" b="0" i="0" kern="1200" dirty="0" smtClean="0">
                <a:solidFill>
                  <a:schemeClr val="tx1"/>
                </a:solidFill>
                <a:effectLst/>
                <a:latin typeface="+mn-lt"/>
                <a:ea typeface="+mn-ea"/>
                <a:cs typeface="+mn-cs"/>
              </a:rPr>
              <a:t>250 m2 </a:t>
            </a:r>
          </a:p>
          <a:p>
            <a:r>
              <a:rPr lang="cs-CZ" sz="1200" b="0" i="0" kern="1200" dirty="0" smtClean="0">
                <a:solidFill>
                  <a:schemeClr val="tx1"/>
                </a:solidFill>
                <a:effectLst/>
                <a:latin typeface="+mn-lt"/>
                <a:ea typeface="+mn-ea"/>
                <a:cs typeface="+mn-cs"/>
              </a:rPr>
              <a:t>1 milion</a:t>
            </a:r>
          </a:p>
          <a:p>
            <a:r>
              <a:rPr lang="cs-CZ" sz="1200" b="0" i="0" kern="1200" dirty="0" smtClean="0">
                <a:solidFill>
                  <a:schemeClr val="tx1"/>
                </a:solidFill>
                <a:effectLst/>
                <a:latin typeface="+mn-lt"/>
                <a:ea typeface="+mn-ea"/>
                <a:cs typeface="+mn-cs"/>
              </a:rPr>
              <a:t>¨</a:t>
            </a:r>
            <a:endParaRPr lang="cs-CZ" dirty="0"/>
          </a:p>
        </p:txBody>
      </p:sp>
      <p:sp>
        <p:nvSpPr>
          <p:cNvPr id="4" name="Zástupný symbol pro číslo snímku 3"/>
          <p:cNvSpPr>
            <a:spLocks noGrp="1"/>
          </p:cNvSpPr>
          <p:nvPr>
            <p:ph type="sldNum" sz="quarter" idx="10"/>
          </p:nvPr>
        </p:nvSpPr>
        <p:spPr/>
        <p:txBody>
          <a:bodyPr/>
          <a:lstStyle/>
          <a:p>
            <a:fld id="{7A6722A9-D8D5-4CAA-826C-F9E49B0E5A00}" type="slidenum">
              <a:rPr lang="cs-CZ" smtClean="0"/>
              <a:t>92</a:t>
            </a:fld>
            <a:endParaRPr lang="cs-CZ"/>
          </a:p>
        </p:txBody>
      </p:sp>
    </p:spTree>
    <p:extLst>
      <p:ext uri="{BB962C8B-B14F-4D97-AF65-F5344CB8AC3E}">
        <p14:creationId xmlns:p14="http://schemas.microsoft.com/office/powerpoint/2010/main" val="393982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cs-CZ" smtClean="0"/>
              <a:t>Kliknutím lze upravit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EE3692DF-B93F-4B89-8E81-6182AE655F73}" type="datetime1">
              <a:rPr lang="cs-CZ" smtClean="0"/>
              <a:t>17.07.2023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755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431EE9-94F7-48BB-9219-21837AFCFEE6}" type="datetime1">
              <a:rPr lang="cs-CZ" smtClean="0"/>
              <a:t>17.07.2023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11608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cs-CZ" smtClean="0"/>
              <a:t>Kliknutím lze upravit styl.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CFD73CF-A441-42FE-883C-3F8202E8EEEA}" type="datetime1">
              <a:rPr lang="cs-CZ" smtClean="0"/>
              <a:t>17.07.2023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200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AC5F3C-0088-4E6E-AA8D-690A3F8D0CF5}" type="datetime1">
              <a:rPr lang="cs-CZ" smtClean="0"/>
              <a:t>17.07.2023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152449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cs-CZ" smtClean="0"/>
              <a:t>Kliknutím lze upravit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FE844A56-BC50-4075-9821-9FFFC409C413}" type="datetime1">
              <a:rPr lang="cs-CZ" smtClean="0"/>
              <a:t>17.07.2023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291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7E414BE-9CDA-4A96-ABE9-FC0B8DD44E7B}" type="datetime1">
              <a:rPr lang="cs-CZ" smtClean="0"/>
              <a:t>17.07.2023</a:t>
            </a:fld>
            <a:endParaRPr lang="cs-CZ"/>
          </a:p>
        </p:txBody>
      </p:sp>
      <p:sp>
        <p:nvSpPr>
          <p:cNvPr id="6" name="Footer Placeholder 5"/>
          <p:cNvSpPr>
            <a:spLocks noGrp="1"/>
          </p:cNvSpPr>
          <p:nvPr>
            <p:ph type="ftr" sz="quarter" idx="11"/>
          </p:nvPr>
        </p:nvSpPr>
        <p:spPr/>
        <p:txBody>
          <a:bodyPr/>
          <a:lstStyle/>
          <a:p>
            <a:r>
              <a:rPr lang="cs-CZ" smtClean="0"/>
              <a:t>Bi6140 Embryologie</a:t>
            </a:r>
            <a:endParaRPr lang="cs-CZ"/>
          </a:p>
        </p:txBody>
      </p:sp>
      <p:sp>
        <p:nvSpPr>
          <p:cNvPr id="7" name="Slide Number Placeholder 6"/>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3829878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smtClean="0"/>
              <a:t>Kliknutím lze upravit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024128" y="2967788"/>
            <a:ext cx="4754880" cy="334157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cs-CZ" smtClean="0"/>
              <a:t>Upravte styly předlohy textu.</a:t>
            </a:r>
          </a:p>
        </p:txBody>
      </p:sp>
      <p:sp>
        <p:nvSpPr>
          <p:cNvPr id="6" name="Content Placeholder 5"/>
          <p:cNvSpPr>
            <a:spLocks noGrp="1"/>
          </p:cNvSpPr>
          <p:nvPr>
            <p:ph sz="quarter" idx="4"/>
          </p:nvPr>
        </p:nvSpPr>
        <p:spPr>
          <a:xfrm>
            <a:off x="5990888" y="2967788"/>
            <a:ext cx="4754880" cy="334157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F71131D1-49F6-4F49-89B4-20CB849B43E3}" type="datetime1">
              <a:rPr lang="cs-CZ" smtClean="0"/>
              <a:t>17.07.2023</a:t>
            </a:fld>
            <a:endParaRPr lang="cs-CZ"/>
          </a:p>
        </p:txBody>
      </p:sp>
      <p:sp>
        <p:nvSpPr>
          <p:cNvPr id="8" name="Footer Placeholder 7"/>
          <p:cNvSpPr>
            <a:spLocks noGrp="1"/>
          </p:cNvSpPr>
          <p:nvPr>
            <p:ph type="ftr" sz="quarter" idx="11"/>
          </p:nvPr>
        </p:nvSpPr>
        <p:spPr/>
        <p:txBody>
          <a:bodyPr/>
          <a:lstStyle/>
          <a:p>
            <a:r>
              <a:rPr lang="cs-CZ" smtClean="0"/>
              <a:t>Bi6140 Embryologie</a:t>
            </a:r>
            <a:endParaRPr lang="cs-CZ"/>
          </a:p>
        </p:txBody>
      </p:sp>
      <p:sp>
        <p:nvSpPr>
          <p:cNvPr id="9" name="Slide Number Placeholder 8"/>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398107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88332787-0878-4D1D-8A73-81664EFCBE24}" type="datetime1">
              <a:rPr lang="cs-CZ" smtClean="0"/>
              <a:t>17.07.2023</a:t>
            </a:fld>
            <a:endParaRPr lang="cs-CZ"/>
          </a:p>
        </p:txBody>
      </p:sp>
      <p:sp>
        <p:nvSpPr>
          <p:cNvPr id="4" name="Footer Placeholder 3"/>
          <p:cNvSpPr>
            <a:spLocks noGrp="1"/>
          </p:cNvSpPr>
          <p:nvPr>
            <p:ph type="ftr" sz="quarter" idx="11"/>
          </p:nvPr>
        </p:nvSpPr>
        <p:spPr/>
        <p:txBody>
          <a:bodyPr/>
          <a:lstStyle/>
          <a:p>
            <a:r>
              <a:rPr lang="cs-CZ" smtClean="0"/>
              <a:t>Bi6140 Embryologie</a:t>
            </a:r>
            <a:endParaRPr lang="cs-CZ"/>
          </a:p>
        </p:txBody>
      </p:sp>
      <p:sp>
        <p:nvSpPr>
          <p:cNvPr id="5" name="Slide Number Placeholder 4"/>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408538282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40619-C455-47D7-BFA9-F011A393A428}" type="datetime1">
              <a:rPr lang="cs-CZ" smtClean="0"/>
              <a:t>17.07.2023</a:t>
            </a:fld>
            <a:endParaRPr lang="cs-CZ"/>
          </a:p>
        </p:txBody>
      </p:sp>
      <p:sp>
        <p:nvSpPr>
          <p:cNvPr id="3" name="Footer Placeholder 2"/>
          <p:cNvSpPr>
            <a:spLocks noGrp="1"/>
          </p:cNvSpPr>
          <p:nvPr>
            <p:ph type="ftr" sz="quarter" idx="11"/>
          </p:nvPr>
        </p:nvSpPr>
        <p:spPr/>
        <p:txBody>
          <a:bodyPr/>
          <a:lstStyle/>
          <a:p>
            <a:r>
              <a:rPr lang="cs-CZ" smtClean="0"/>
              <a:t>Bi6140 Embryologie</a:t>
            </a:r>
            <a:endParaRPr lang="cs-CZ"/>
          </a:p>
        </p:txBody>
      </p:sp>
      <p:sp>
        <p:nvSpPr>
          <p:cNvPr id="4" name="Slide Number Placeholder 3"/>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197962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cs-CZ" smtClean="0"/>
              <a:t>Kliknutím lze upravit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16ED06D5-CC1C-4548-8BCC-5FC5265FF982}" type="datetime1">
              <a:rPr lang="cs-CZ" smtClean="0"/>
              <a:t>17.07.2023</a:t>
            </a:fld>
            <a:endParaRPr lang="cs-CZ"/>
          </a:p>
        </p:txBody>
      </p:sp>
      <p:sp>
        <p:nvSpPr>
          <p:cNvPr id="6" name="Footer Placeholder 5"/>
          <p:cNvSpPr>
            <a:spLocks noGrp="1"/>
          </p:cNvSpPr>
          <p:nvPr>
            <p:ph type="ftr" sz="quarter" idx="11"/>
          </p:nvPr>
        </p:nvSpPr>
        <p:spPr/>
        <p:txBody>
          <a:bodyPr/>
          <a:lstStyle/>
          <a:p>
            <a:r>
              <a:rPr lang="cs-CZ" smtClean="0"/>
              <a:t>Bi6140 Embryologie</a:t>
            </a:r>
            <a:endParaRPr lang="cs-CZ"/>
          </a:p>
        </p:txBody>
      </p:sp>
      <p:sp>
        <p:nvSpPr>
          <p:cNvPr id="7" name="Slide Number Placeholder 6"/>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1067696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44BAD02B-1320-43A4-8C33-DCA8EDE28EC5}" type="datetime1">
              <a:rPr lang="cs-CZ" smtClean="0"/>
              <a:t>17.07.2023</a:t>
            </a:fld>
            <a:endParaRPr lang="cs-CZ"/>
          </a:p>
        </p:txBody>
      </p:sp>
      <p:sp>
        <p:nvSpPr>
          <p:cNvPr id="6" name="Footer Placeholder 5"/>
          <p:cNvSpPr>
            <a:spLocks noGrp="1"/>
          </p:cNvSpPr>
          <p:nvPr>
            <p:ph type="ftr" sz="quarter" idx="11"/>
          </p:nvPr>
        </p:nvSpPr>
        <p:spPr/>
        <p:txBody>
          <a:bodyPr/>
          <a:lstStyle/>
          <a:p>
            <a:r>
              <a:rPr lang="cs-CZ" smtClean="0"/>
              <a:t>Bi6140 Embryologie</a:t>
            </a:r>
            <a:endParaRPr lang="cs-CZ"/>
          </a:p>
        </p:txBody>
      </p:sp>
      <p:sp>
        <p:nvSpPr>
          <p:cNvPr id="7" name="Slide Number Placeholder 6"/>
          <p:cNvSpPr>
            <a:spLocks noGrp="1"/>
          </p:cNvSpPr>
          <p:nvPr>
            <p:ph type="sldNum" sz="quarter" idx="12"/>
          </p:nvPr>
        </p:nvSpPr>
        <p:spPr/>
        <p:txBody>
          <a:bodyPr/>
          <a:lstStyle/>
          <a:p>
            <a:fld id="{452BC3EA-E2EC-40AA-BF67-C4C476FA0C99}" type="slidenum">
              <a:rPr lang="cs-CZ" smtClean="0"/>
              <a:t>‹#›</a:t>
            </a:fld>
            <a:endParaRPr lang="cs-CZ"/>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409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8332787-0878-4D1D-8A73-81664EFCBE24}" type="datetime1">
              <a:rPr lang="cs-CZ" smtClean="0"/>
              <a:t>17.07.2023</a:t>
            </a:fld>
            <a:endParaRPr lang="cs-CZ"/>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cs-CZ" smtClean="0"/>
              <a:t>Bi6140 Embryologie</a:t>
            </a:r>
            <a:endParaRPr lang="cs-CZ"/>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52BC3EA-E2EC-40AA-BF67-C4C476FA0C99}" type="slidenum">
              <a:rPr lang="cs-CZ" smtClean="0"/>
              <a:t>‹#›</a:t>
            </a:fld>
            <a:endParaRPr lang="cs-CZ"/>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5117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f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7.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6.gif"/></Relationships>
</file>

<file path=ppt/slides/_rels/slide7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2.png"/><Relationship Id="rId4" Type="http://schemas.openxmlformats.org/officeDocument/2006/relationships/oleObject" Target="../embeddings/oleObject1.bin"/></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fld id="{452BC3EA-E2EC-40AA-BF67-C4C476FA0C99}" type="slidenum">
              <a:rPr lang="cs-CZ" smtClean="0"/>
              <a:t>1</a:t>
            </a:fld>
            <a:endParaRPr lang="cs-CZ"/>
          </a:p>
        </p:txBody>
      </p:sp>
      <p:sp>
        <p:nvSpPr>
          <p:cNvPr id="7" name="Obdélník 6"/>
          <p:cNvSpPr/>
          <p:nvPr/>
        </p:nvSpPr>
        <p:spPr>
          <a:xfrm>
            <a:off x="8125905" y="5052767"/>
            <a:ext cx="518474" cy="117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ctrTitle"/>
          </p:nvPr>
        </p:nvSpPr>
        <p:spPr>
          <a:xfrm>
            <a:off x="574964" y="4910422"/>
            <a:ext cx="11236036" cy="1463040"/>
          </a:xfrm>
        </p:spPr>
        <p:txBody>
          <a:bodyPr>
            <a:normAutofit fontScale="90000"/>
          </a:bodyPr>
          <a:lstStyle/>
          <a:p>
            <a:pPr algn="ctr"/>
            <a:r>
              <a:rPr lang="cs-CZ" sz="6600" dirty="0" err="1"/>
              <a:t>Development</a:t>
            </a:r>
            <a:r>
              <a:rPr lang="cs-CZ" sz="6600" dirty="0"/>
              <a:t> </a:t>
            </a:r>
            <a:r>
              <a:rPr lang="cs-CZ" sz="6600" dirty="0" err="1"/>
              <a:t>of</a:t>
            </a:r>
            <a:r>
              <a:rPr lang="cs-CZ" sz="6600" dirty="0"/>
              <a:t> </a:t>
            </a:r>
            <a:r>
              <a:rPr lang="cs-CZ" sz="6600" dirty="0" err="1" smtClean="0"/>
              <a:t>gastrointestinal</a:t>
            </a:r>
            <a:r>
              <a:rPr lang="cs-CZ" sz="6600" dirty="0" smtClean="0"/>
              <a:t> </a:t>
            </a:r>
            <a:r>
              <a:rPr lang="cs-CZ" sz="6600" dirty="0" err="1" smtClean="0"/>
              <a:t>system</a:t>
            </a:r>
            <a:endParaRPr lang="cs-CZ" sz="6600" dirty="0"/>
          </a:p>
        </p:txBody>
      </p:sp>
    </p:spTree>
    <p:extLst>
      <p:ext uri="{BB962C8B-B14F-4D97-AF65-F5344CB8AC3E}">
        <p14:creationId xmlns:p14="http://schemas.microsoft.com/office/powerpoint/2010/main" val="321789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a:t>
            </a:r>
            <a:r>
              <a:rPr lang="cs-CZ" dirty="0" err="1"/>
              <a:t>Epithelial</a:t>
            </a:r>
            <a:r>
              <a:rPr lang="cs-CZ" dirty="0"/>
              <a:t> </a:t>
            </a:r>
            <a:r>
              <a:rPr lang="cs-CZ" dirty="0" err="1"/>
              <a:t>thickening</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10</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111498" y="2671519"/>
            <a:ext cx="4271425" cy="8241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in </a:t>
            </a:r>
            <a:r>
              <a:rPr lang="cs-CZ" sz="1600" dirty="0" err="1"/>
              <a:t>the</a:t>
            </a:r>
            <a:r>
              <a:rPr lang="cs-CZ" sz="1600" dirty="0"/>
              <a:t> region </a:t>
            </a:r>
            <a:r>
              <a:rPr lang="cs-CZ" sz="1600" dirty="0" err="1"/>
              <a:t>of</a:t>
            </a:r>
            <a:r>
              <a:rPr lang="cs-CZ" sz="1600" dirty="0"/>
              <a:t> </a:t>
            </a:r>
            <a:r>
              <a:rPr lang="cs-CZ" sz="1600" dirty="0" err="1"/>
              <a:t>future</a:t>
            </a:r>
            <a:r>
              <a:rPr lang="cs-CZ" sz="1600" dirty="0"/>
              <a:t> </a:t>
            </a:r>
            <a:r>
              <a:rPr lang="cs-CZ" sz="1600" dirty="0" err="1"/>
              <a:t>tooth</a:t>
            </a:r>
            <a:r>
              <a:rPr lang="cs-CZ" sz="1600" dirty="0"/>
              <a:t> are </a:t>
            </a:r>
            <a:r>
              <a:rPr lang="cs-CZ" sz="1600" dirty="0" err="1"/>
              <a:t>proliferating</a:t>
            </a:r>
            <a:r>
              <a:rPr lang="cs-CZ" sz="1600" dirty="0"/>
              <a:t> </a:t>
            </a:r>
            <a:r>
              <a:rPr lang="cs-CZ" sz="1600" b="1" dirty="0"/>
              <a:t>oral </a:t>
            </a:r>
            <a:r>
              <a:rPr lang="cs-CZ" sz="1600" b="1" dirty="0" err="1"/>
              <a:t>epithelial</a:t>
            </a:r>
            <a:r>
              <a:rPr lang="cs-CZ" sz="1600" dirty="0"/>
              <a:t> </a:t>
            </a:r>
            <a:r>
              <a:rPr lang="cs-CZ" sz="1600" dirty="0" err="1"/>
              <a:t>cells</a:t>
            </a:r>
            <a:r>
              <a:rPr lang="cs-CZ" sz="1600" dirty="0"/>
              <a:t> – </a:t>
            </a:r>
            <a:r>
              <a:rPr lang="cs-CZ" sz="1600" b="1" dirty="0" err="1"/>
              <a:t>epithelial</a:t>
            </a:r>
            <a:r>
              <a:rPr lang="cs-CZ" sz="1600" b="1" dirty="0"/>
              <a:t> </a:t>
            </a:r>
            <a:r>
              <a:rPr lang="cs-CZ" sz="1600" b="1" dirty="0" err="1"/>
              <a:t>thickening</a:t>
            </a:r>
            <a:endParaRPr lang="cs-CZ" sz="1400" b="1" dirty="0"/>
          </a:p>
        </p:txBody>
      </p:sp>
      <p:sp>
        <p:nvSpPr>
          <p:cNvPr id="9" name="Zástupný obsah 2">
            <a:extLst>
              <a:ext uri="{FF2B5EF4-FFF2-40B4-BE49-F238E27FC236}">
                <a16:creationId xmlns:a16="http://schemas.microsoft.com/office/drawing/2014/main" id="{77A465A9-054B-4B27-9A0B-0BC77579816D}"/>
              </a:ext>
            </a:extLst>
          </p:cNvPr>
          <p:cNvSpPr txBox="1">
            <a:spLocks/>
          </p:cNvSpPr>
          <p:nvPr/>
        </p:nvSpPr>
        <p:spPr>
          <a:xfrm>
            <a:off x="1111498" y="3949410"/>
            <a:ext cx="4411116" cy="10851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epithelial</a:t>
            </a:r>
            <a:r>
              <a:rPr lang="cs-CZ" sz="1600" dirty="0"/>
              <a:t> </a:t>
            </a:r>
            <a:r>
              <a:rPr lang="cs-CZ" sz="1600" dirty="0" err="1"/>
              <a:t>thickening</a:t>
            </a:r>
            <a:r>
              <a:rPr lang="cs-CZ" sz="1600" dirty="0"/>
              <a:t> – </a:t>
            </a:r>
            <a:r>
              <a:rPr lang="cs-CZ" sz="1600" b="1" dirty="0" err="1"/>
              <a:t>dental</a:t>
            </a:r>
            <a:r>
              <a:rPr lang="cs-CZ" sz="1600" b="1" dirty="0"/>
              <a:t> </a:t>
            </a:r>
            <a:r>
              <a:rPr lang="cs-CZ" sz="1600" b="1" dirty="0" err="1"/>
              <a:t>placode</a:t>
            </a:r>
            <a:endParaRPr lang="cs-CZ" sz="1600" b="1" dirty="0"/>
          </a:p>
          <a:p>
            <a:pPr>
              <a:buSzPct val="50000"/>
              <a:buFont typeface="Courier New" panose="02070309020205020404" pitchFamily="49" charset="0"/>
              <a:buChar char="o"/>
            </a:pPr>
            <a:r>
              <a:rPr lang="cs-CZ" sz="1600" b="1" dirty="0" err="1"/>
              <a:t>placodal</a:t>
            </a:r>
            <a:r>
              <a:rPr lang="cs-CZ" sz="1600" b="1" dirty="0"/>
              <a:t> </a:t>
            </a:r>
            <a:r>
              <a:rPr lang="cs-CZ" sz="1600" dirty="0" err="1"/>
              <a:t>cells</a:t>
            </a:r>
            <a:r>
              <a:rPr lang="cs-CZ" sz="1600" dirty="0"/>
              <a:t> </a:t>
            </a:r>
            <a:r>
              <a:rPr lang="cs-CZ" sz="1600" dirty="0" err="1"/>
              <a:t>proliferate</a:t>
            </a:r>
            <a:r>
              <a:rPr lang="cs-CZ" sz="1600" dirty="0"/>
              <a:t> and </a:t>
            </a:r>
            <a:r>
              <a:rPr lang="cs-CZ" sz="1600" b="1" dirty="0" err="1"/>
              <a:t>invaginate</a:t>
            </a:r>
            <a:r>
              <a:rPr lang="cs-CZ" sz="1600" dirty="0"/>
              <a:t> </a:t>
            </a:r>
            <a:r>
              <a:rPr lang="cs-CZ" sz="1600" dirty="0" err="1"/>
              <a:t>into</a:t>
            </a:r>
            <a:r>
              <a:rPr lang="cs-CZ" sz="1600" dirty="0"/>
              <a:t> </a:t>
            </a:r>
            <a:r>
              <a:rPr lang="cs-CZ" sz="1600" dirty="0" err="1"/>
              <a:t>underlying</a:t>
            </a:r>
            <a:r>
              <a:rPr lang="cs-CZ" sz="1600" dirty="0"/>
              <a:t> </a:t>
            </a:r>
            <a:r>
              <a:rPr lang="cs-CZ" sz="1600" b="1" dirty="0"/>
              <a:t>mesenchyme</a:t>
            </a:r>
            <a:r>
              <a:rPr lang="cs-CZ" sz="1600" dirty="0"/>
              <a:t> </a:t>
            </a:r>
            <a:r>
              <a:rPr lang="cs-CZ" sz="1600" dirty="0" err="1"/>
              <a:t>originating</a:t>
            </a:r>
            <a:r>
              <a:rPr lang="cs-CZ" sz="1600" dirty="0"/>
              <a:t> in </a:t>
            </a:r>
            <a:r>
              <a:rPr lang="cs-CZ" sz="1600" b="1" dirty="0" err="1"/>
              <a:t>neural</a:t>
            </a:r>
            <a:r>
              <a:rPr lang="cs-CZ" sz="1600" b="1" dirty="0"/>
              <a:t> </a:t>
            </a:r>
            <a:r>
              <a:rPr lang="cs-CZ" sz="1600" b="1" dirty="0" err="1"/>
              <a:t>crest</a:t>
            </a:r>
            <a:endParaRPr lang="cs-CZ" sz="1400" b="1" dirty="0"/>
          </a:p>
        </p:txBody>
      </p:sp>
      <p:sp>
        <p:nvSpPr>
          <p:cNvPr id="12" name="TextovéPole 11">
            <a:extLst>
              <a:ext uri="{FF2B5EF4-FFF2-40B4-BE49-F238E27FC236}">
                <a16:creationId xmlns:a16="http://schemas.microsoft.com/office/drawing/2014/main" id="{8F81EDC3-AA86-406B-A3F7-24F93C84B885}"/>
              </a:ext>
            </a:extLst>
          </p:cNvPr>
          <p:cNvSpPr txBox="1"/>
          <p:nvPr/>
        </p:nvSpPr>
        <p:spPr>
          <a:xfrm>
            <a:off x="6640183" y="5987580"/>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Cobourne</a:t>
            </a:r>
            <a:r>
              <a:rPr lang="cs-CZ" sz="1050" dirty="0">
                <a:solidFill>
                  <a:prstClr val="black"/>
                </a:solidFill>
                <a:latin typeface="Calibri" panose="020F0502020204030204"/>
              </a:rPr>
              <a:t> and </a:t>
            </a:r>
            <a:r>
              <a:rPr lang="cs-CZ" sz="1050" dirty="0" err="1">
                <a:solidFill>
                  <a:prstClr val="black"/>
                </a:solidFill>
                <a:latin typeface="Calibri" panose="020F0502020204030204"/>
              </a:rPr>
              <a:t>Sharpe</a:t>
            </a:r>
            <a:r>
              <a:rPr lang="cs-CZ" sz="1050" dirty="0">
                <a:solidFill>
                  <a:prstClr val="black"/>
                </a:solidFill>
                <a:latin typeface="Calibri" panose="020F0502020204030204"/>
              </a:rPr>
              <a:t>. </a:t>
            </a:r>
            <a:r>
              <a:rPr lang="cs-CZ" sz="1050" dirty="0" err="1">
                <a:solidFill>
                  <a:prstClr val="black"/>
                </a:solidFill>
                <a:latin typeface="Calibri" panose="020F0502020204030204"/>
              </a:rPr>
              <a:t>Tooth</a:t>
            </a:r>
            <a:r>
              <a:rPr lang="cs-CZ" sz="1050" dirty="0">
                <a:solidFill>
                  <a:prstClr val="black"/>
                </a:solidFill>
                <a:latin typeface="Calibri" panose="020F0502020204030204"/>
              </a:rPr>
              <a:t> </a:t>
            </a:r>
            <a:r>
              <a:rPr lang="cs-CZ" sz="1050" dirty="0" err="1">
                <a:solidFill>
                  <a:prstClr val="black"/>
                </a:solidFill>
                <a:latin typeface="Calibri" panose="020F0502020204030204"/>
              </a:rPr>
              <a:t>development</a:t>
            </a:r>
            <a:r>
              <a:rPr lang="cs-CZ" sz="1050" dirty="0">
                <a:solidFill>
                  <a:prstClr val="black"/>
                </a:solidFill>
                <a:latin typeface="Calibri" panose="020F0502020204030204"/>
              </a:rPr>
              <a:t>. </a:t>
            </a:r>
            <a:r>
              <a:rPr lang="cs-CZ" sz="1050" dirty="0" err="1">
                <a:solidFill>
                  <a:prstClr val="black"/>
                </a:solidFill>
                <a:latin typeface="Calibri" panose="020F0502020204030204"/>
              </a:rPr>
              <a:t>Pocket</a:t>
            </a:r>
            <a:r>
              <a:rPr lang="cs-CZ" sz="1050" dirty="0">
                <a:solidFill>
                  <a:prstClr val="black"/>
                </a:solidFill>
                <a:latin typeface="Calibri" panose="020F0502020204030204"/>
              </a:rPr>
              <a:t> </a:t>
            </a:r>
            <a:r>
              <a:rPr lang="cs-CZ" sz="1050" dirty="0" err="1">
                <a:solidFill>
                  <a:prstClr val="black"/>
                </a:solidFill>
                <a:latin typeface="Calibri" panose="020F0502020204030204"/>
              </a:rPr>
              <a:t>dentistry</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 name="Skupina 16"/>
          <p:cNvGrpSpPr/>
          <p:nvPr/>
        </p:nvGrpSpPr>
        <p:grpSpPr>
          <a:xfrm>
            <a:off x="6089591" y="1764795"/>
            <a:ext cx="5580420" cy="4004496"/>
            <a:chOff x="6089591" y="1764795"/>
            <a:chExt cx="5580420" cy="4004496"/>
          </a:xfrm>
        </p:grpSpPr>
        <p:pic>
          <p:nvPicPr>
            <p:cNvPr id="8" name="Obrázek 7"/>
            <p:cNvPicPr>
              <a:picLocks noChangeAspect="1"/>
            </p:cNvPicPr>
            <p:nvPr/>
          </p:nvPicPr>
          <p:blipFill rotWithShape="1">
            <a:blip r:embed="rId2" cstate="print">
              <a:extLst>
                <a:ext uri="{28A0092B-C50C-407E-A947-70E740481C1C}">
                  <a14:useLocalDpi xmlns:a14="http://schemas.microsoft.com/office/drawing/2010/main" val="0"/>
                </a:ext>
              </a:extLst>
            </a:blip>
            <a:srcRect r="66517" b="53734"/>
            <a:stretch/>
          </p:blipFill>
          <p:spPr>
            <a:xfrm>
              <a:off x="7158990" y="3524587"/>
              <a:ext cx="2490447" cy="2244704"/>
            </a:xfrm>
            <a:prstGeom prst="rect">
              <a:avLst/>
            </a:prstGeom>
          </p:spPr>
        </p:pic>
        <p:pic>
          <p:nvPicPr>
            <p:cNvPr id="7" name="Obrázek 6"/>
            <p:cNvPicPr>
              <a:picLocks noChangeAspect="1"/>
            </p:cNvPicPr>
            <p:nvPr/>
          </p:nvPicPr>
          <p:blipFill rotWithShape="1">
            <a:blip r:embed="rId3">
              <a:extLst>
                <a:ext uri="{28A0092B-C50C-407E-A947-70E740481C1C}">
                  <a14:useLocalDpi xmlns:a14="http://schemas.microsoft.com/office/drawing/2010/main" val="0"/>
                </a:ext>
              </a:extLst>
            </a:blip>
            <a:srcRect l="9417" r="51872" b="80655"/>
            <a:stretch/>
          </p:blipFill>
          <p:spPr>
            <a:xfrm>
              <a:off x="6770198" y="1764795"/>
              <a:ext cx="4899813" cy="1488436"/>
            </a:xfrm>
            <a:prstGeom prst="rect">
              <a:avLst/>
            </a:prstGeom>
          </p:spPr>
        </p:pic>
        <p:grpSp>
          <p:nvGrpSpPr>
            <p:cNvPr id="13" name="Skupina 12">
              <a:extLst>
                <a:ext uri="{FF2B5EF4-FFF2-40B4-BE49-F238E27FC236}">
                  <a16:creationId xmlns:a16="http://schemas.microsoft.com/office/drawing/2014/main" id="{6FE756A1-C1C0-421C-8B9D-9B0E1E2BCCEB}"/>
                </a:ext>
              </a:extLst>
            </p:cNvPr>
            <p:cNvGrpSpPr/>
            <p:nvPr/>
          </p:nvGrpSpPr>
          <p:grpSpPr>
            <a:xfrm>
              <a:off x="6089591" y="2480837"/>
              <a:ext cx="710094" cy="2669165"/>
              <a:chOff x="6486493" y="2516986"/>
              <a:chExt cx="710094" cy="2669165"/>
            </a:xfrm>
          </p:grpSpPr>
          <p:sp>
            <p:nvSpPr>
              <p:cNvPr id="14" name="Obousměrná svislá šipka 21">
                <a:extLst>
                  <a:ext uri="{FF2B5EF4-FFF2-40B4-BE49-F238E27FC236}">
                    <a16:creationId xmlns:a16="http://schemas.microsoft.com/office/drawing/2014/main" id="{BAEFD8F0-307C-4486-BAE8-073CEE064CEF}"/>
                  </a:ext>
                </a:extLst>
              </p:cNvPr>
              <p:cNvSpPr/>
              <p:nvPr/>
            </p:nvSpPr>
            <p:spPr>
              <a:xfrm>
                <a:off x="6772166" y="2822860"/>
                <a:ext cx="133350" cy="2040953"/>
              </a:xfrm>
              <a:prstGeom prst="up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A00632BF-9122-4AD9-BEA7-F7D5D6E98D16}"/>
                  </a:ext>
                </a:extLst>
              </p:cNvPr>
              <p:cNvSpPr txBox="1"/>
              <p:nvPr/>
            </p:nvSpPr>
            <p:spPr>
              <a:xfrm>
                <a:off x="6486493" y="2516986"/>
                <a:ext cx="699876" cy="230832"/>
              </a:xfrm>
              <a:prstGeom prst="rect">
                <a:avLst/>
              </a:prstGeom>
              <a:solidFill>
                <a:schemeClr val="bg1"/>
              </a:solidFill>
            </p:spPr>
            <p:txBody>
              <a:bodyPr wrap="square" rtlCol="0">
                <a:spAutoFit/>
              </a:bodyPr>
              <a:lstStyle/>
              <a:p>
                <a:pPr algn="ctr"/>
                <a:r>
                  <a:rPr lang="cs-CZ" sz="900" dirty="0">
                    <a:latin typeface="+mj-lt"/>
                    <a:ea typeface="Cambria" panose="02040503050406030204" pitchFamily="18" charset="0"/>
                  </a:rPr>
                  <a:t>oral</a:t>
                </a:r>
              </a:p>
            </p:txBody>
          </p:sp>
          <p:sp>
            <p:nvSpPr>
              <p:cNvPr id="16" name="TextovéPole 15">
                <a:extLst>
                  <a:ext uri="{FF2B5EF4-FFF2-40B4-BE49-F238E27FC236}">
                    <a16:creationId xmlns:a16="http://schemas.microsoft.com/office/drawing/2014/main" id="{C2055916-D137-4AF2-B001-446D855DE6D9}"/>
                  </a:ext>
                </a:extLst>
              </p:cNvPr>
              <p:cNvSpPr txBox="1"/>
              <p:nvPr/>
            </p:nvSpPr>
            <p:spPr>
              <a:xfrm>
                <a:off x="6496711" y="4955319"/>
                <a:ext cx="699876" cy="230832"/>
              </a:xfrm>
              <a:prstGeom prst="rect">
                <a:avLst/>
              </a:prstGeom>
              <a:solidFill>
                <a:schemeClr val="bg1"/>
              </a:solidFill>
            </p:spPr>
            <p:txBody>
              <a:bodyPr wrap="square" rtlCol="0">
                <a:spAutoFit/>
              </a:bodyPr>
              <a:lstStyle/>
              <a:p>
                <a:pPr algn="ctr"/>
                <a:r>
                  <a:rPr lang="cs-CZ" sz="900" dirty="0" err="1">
                    <a:latin typeface="+mj-lt"/>
                    <a:ea typeface="Cambria" panose="02040503050406030204" pitchFamily="18" charset="0"/>
                  </a:rPr>
                  <a:t>aboral</a:t>
                </a:r>
                <a:endParaRPr lang="cs-CZ" sz="900" dirty="0">
                  <a:latin typeface="+mj-lt"/>
                  <a:ea typeface="Cambria" panose="02040503050406030204" pitchFamily="18" charset="0"/>
                </a:endParaRPr>
              </a:p>
            </p:txBody>
          </p:sp>
        </p:grpSp>
      </p:grpSp>
    </p:spTree>
    <p:extLst>
      <p:ext uri="{BB962C8B-B14F-4D97-AF65-F5344CB8AC3E}">
        <p14:creationId xmlns:p14="http://schemas.microsoft.com/office/powerpoint/2010/main" val="1428398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 Bud </a:t>
            </a:r>
            <a:r>
              <a:rPr lang="cs-CZ" dirty="0" err="1"/>
              <a:t>stage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11</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80" y="2607200"/>
            <a:ext cx="4271425" cy="76164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epithelium</a:t>
            </a:r>
            <a:r>
              <a:rPr lang="cs-CZ" sz="1600" b="1" dirty="0"/>
              <a:t> </a:t>
            </a:r>
            <a:r>
              <a:rPr lang="cs-CZ" sz="1600" dirty="0" err="1"/>
              <a:t>invaginates</a:t>
            </a:r>
            <a:r>
              <a:rPr lang="cs-CZ" sz="1600" dirty="0"/>
              <a:t> </a:t>
            </a:r>
            <a:r>
              <a:rPr lang="cs-CZ" sz="1600" dirty="0" err="1"/>
              <a:t>into</a:t>
            </a:r>
            <a:r>
              <a:rPr lang="cs-CZ" sz="1600" b="1" dirty="0"/>
              <a:t> mesenchyme</a:t>
            </a:r>
            <a:r>
              <a:rPr lang="cs-CZ" sz="1600" dirty="0"/>
              <a:t>, </a:t>
            </a:r>
            <a:r>
              <a:rPr lang="cs-CZ" sz="1600" dirty="0" err="1"/>
              <a:t>formation</a:t>
            </a:r>
            <a:r>
              <a:rPr lang="cs-CZ" sz="1600" dirty="0"/>
              <a:t> </a:t>
            </a:r>
            <a:r>
              <a:rPr lang="cs-CZ" sz="1600" dirty="0" err="1"/>
              <a:t>of</a:t>
            </a:r>
            <a:r>
              <a:rPr lang="cs-CZ" sz="1600" dirty="0"/>
              <a:t> </a:t>
            </a:r>
            <a:r>
              <a:rPr lang="cs-CZ" sz="1600" b="1" dirty="0" err="1"/>
              <a:t>dental</a:t>
            </a:r>
            <a:r>
              <a:rPr lang="cs-CZ" sz="1600" b="1" dirty="0"/>
              <a:t> organ</a:t>
            </a:r>
            <a:r>
              <a:rPr lang="cs-CZ" sz="1600" dirty="0"/>
              <a:t> (</a:t>
            </a:r>
            <a:r>
              <a:rPr lang="cs-CZ" sz="1600" dirty="0" err="1"/>
              <a:t>epithelium</a:t>
            </a:r>
            <a:r>
              <a:rPr lang="cs-CZ" sz="1600" dirty="0"/>
              <a:t>) – </a:t>
            </a:r>
            <a:r>
              <a:rPr lang="cs-CZ" sz="1600" dirty="0" err="1"/>
              <a:t>epithelial</a:t>
            </a:r>
            <a:r>
              <a:rPr lang="cs-CZ" sz="1600" dirty="0"/>
              <a:t> </a:t>
            </a:r>
            <a:r>
              <a:rPr lang="cs-CZ" sz="1600" dirty="0" err="1"/>
              <a:t>cells</a:t>
            </a:r>
            <a:r>
              <a:rPr lang="cs-CZ" sz="1600" dirty="0"/>
              <a:t> are </a:t>
            </a:r>
            <a:r>
              <a:rPr lang="cs-CZ" sz="1600" b="1" dirty="0" err="1"/>
              <a:t>proliferating</a:t>
            </a:r>
            <a:endParaRPr lang="cs-CZ" sz="1400" b="1" dirty="0"/>
          </a:p>
        </p:txBody>
      </p:sp>
      <p:sp>
        <p:nvSpPr>
          <p:cNvPr id="8" name="TextovéPole 7">
            <a:extLst>
              <a:ext uri="{FF2B5EF4-FFF2-40B4-BE49-F238E27FC236}">
                <a16:creationId xmlns:a16="http://schemas.microsoft.com/office/drawing/2014/main" id="{8F81EDC3-AA86-406B-A3F7-24F93C84B885}"/>
              </a:ext>
            </a:extLst>
          </p:cNvPr>
          <p:cNvSpPr txBox="1"/>
          <p:nvPr/>
        </p:nvSpPr>
        <p:spPr>
          <a:xfrm>
            <a:off x="7047156" y="6035587"/>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Cobourne</a:t>
            </a:r>
            <a:r>
              <a:rPr lang="cs-CZ" sz="1050" dirty="0">
                <a:solidFill>
                  <a:prstClr val="black"/>
                </a:solidFill>
                <a:latin typeface="Calibri" panose="020F0502020204030204"/>
              </a:rPr>
              <a:t> and </a:t>
            </a:r>
            <a:r>
              <a:rPr lang="cs-CZ" sz="1050" dirty="0" err="1">
                <a:solidFill>
                  <a:prstClr val="black"/>
                </a:solidFill>
                <a:latin typeface="Calibri" panose="020F0502020204030204"/>
              </a:rPr>
              <a:t>Sharpe</a:t>
            </a:r>
            <a:r>
              <a:rPr lang="cs-CZ" sz="1050" dirty="0">
                <a:solidFill>
                  <a:prstClr val="black"/>
                </a:solidFill>
                <a:latin typeface="Calibri" panose="020F0502020204030204"/>
              </a:rPr>
              <a:t>. </a:t>
            </a:r>
            <a:r>
              <a:rPr lang="cs-CZ" sz="1050" dirty="0" err="1">
                <a:solidFill>
                  <a:prstClr val="black"/>
                </a:solidFill>
                <a:latin typeface="Calibri" panose="020F0502020204030204"/>
              </a:rPr>
              <a:t>Tooth</a:t>
            </a:r>
            <a:r>
              <a:rPr lang="cs-CZ" sz="1050" dirty="0">
                <a:solidFill>
                  <a:prstClr val="black"/>
                </a:solidFill>
                <a:latin typeface="Calibri" panose="020F0502020204030204"/>
              </a:rPr>
              <a:t> </a:t>
            </a:r>
            <a:r>
              <a:rPr lang="cs-CZ" sz="1050" dirty="0" err="1">
                <a:solidFill>
                  <a:prstClr val="black"/>
                </a:solidFill>
                <a:latin typeface="Calibri" panose="020F0502020204030204"/>
              </a:rPr>
              <a:t>development</a:t>
            </a:r>
            <a:r>
              <a:rPr lang="cs-CZ" sz="1050" dirty="0">
                <a:solidFill>
                  <a:prstClr val="black"/>
                </a:solidFill>
                <a:latin typeface="Calibri" panose="020F0502020204030204"/>
              </a:rPr>
              <a:t>. </a:t>
            </a:r>
            <a:r>
              <a:rPr lang="cs-CZ" sz="1050" dirty="0" err="1">
                <a:solidFill>
                  <a:prstClr val="black"/>
                </a:solidFill>
                <a:latin typeface="Calibri" panose="020F0502020204030204"/>
              </a:rPr>
              <a:t>Pocket</a:t>
            </a:r>
            <a:r>
              <a:rPr lang="cs-CZ" sz="1050" dirty="0">
                <a:solidFill>
                  <a:prstClr val="black"/>
                </a:solidFill>
                <a:latin typeface="Calibri" panose="020F0502020204030204"/>
              </a:rPr>
              <a:t> </a:t>
            </a:r>
            <a:r>
              <a:rPr lang="cs-CZ" sz="1050" dirty="0" err="1">
                <a:solidFill>
                  <a:prstClr val="black"/>
                </a:solidFill>
                <a:latin typeface="Calibri" panose="020F0502020204030204"/>
              </a:rPr>
              <a:t>dentistry</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ástupný obsah 2">
            <a:extLst>
              <a:ext uri="{FF2B5EF4-FFF2-40B4-BE49-F238E27FC236}">
                <a16:creationId xmlns:a16="http://schemas.microsoft.com/office/drawing/2014/main" id="{77A465A9-054B-4B27-9A0B-0BC77579816D}"/>
              </a:ext>
            </a:extLst>
          </p:cNvPr>
          <p:cNvSpPr txBox="1">
            <a:spLocks/>
          </p:cNvSpPr>
          <p:nvPr/>
        </p:nvSpPr>
        <p:spPr>
          <a:xfrm>
            <a:off x="1097280" y="4042169"/>
            <a:ext cx="4271425" cy="76164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mesenchyme</a:t>
            </a:r>
            <a:r>
              <a:rPr lang="cs-CZ" sz="1600" dirty="0"/>
              <a:t> </a:t>
            </a:r>
            <a:r>
              <a:rPr lang="cs-CZ" sz="1600" dirty="0" err="1"/>
              <a:t>starts</a:t>
            </a:r>
            <a:r>
              <a:rPr lang="cs-CZ" sz="1600" dirty="0"/>
              <a:t> to </a:t>
            </a:r>
            <a:r>
              <a:rPr lang="cs-CZ" sz="1600" b="1" dirty="0" err="1"/>
              <a:t>condensate</a:t>
            </a:r>
            <a:r>
              <a:rPr lang="cs-CZ" sz="1600" dirty="0"/>
              <a:t> </a:t>
            </a:r>
            <a:r>
              <a:rPr lang="cs-CZ" sz="1600" dirty="0" err="1"/>
              <a:t>around</a:t>
            </a:r>
            <a:r>
              <a:rPr lang="cs-CZ" sz="1600" dirty="0"/>
              <a:t> </a:t>
            </a:r>
            <a:r>
              <a:rPr lang="cs-CZ" sz="1600" dirty="0" err="1"/>
              <a:t>forming</a:t>
            </a:r>
            <a:r>
              <a:rPr lang="cs-CZ" sz="1600" dirty="0"/>
              <a:t> </a:t>
            </a:r>
            <a:r>
              <a:rPr lang="cs-CZ" sz="1600" dirty="0" err="1"/>
              <a:t>epithelial</a:t>
            </a:r>
            <a:r>
              <a:rPr lang="cs-CZ" sz="1600" dirty="0"/>
              <a:t> bud – </a:t>
            </a:r>
            <a:r>
              <a:rPr lang="cs-CZ" sz="1600" b="1" dirty="0"/>
              <a:t>bud </a:t>
            </a:r>
            <a:r>
              <a:rPr lang="cs-CZ" sz="1600" b="1" dirty="0" err="1"/>
              <a:t>stage</a:t>
            </a:r>
            <a:endParaRPr lang="cs-CZ" sz="1400" b="1" dirty="0"/>
          </a:p>
        </p:txBody>
      </p:sp>
      <p:grpSp>
        <p:nvGrpSpPr>
          <p:cNvPr id="19" name="Skupina 18"/>
          <p:cNvGrpSpPr/>
          <p:nvPr/>
        </p:nvGrpSpPr>
        <p:grpSpPr>
          <a:xfrm>
            <a:off x="6335621" y="1831383"/>
            <a:ext cx="4351429" cy="4033923"/>
            <a:chOff x="6335621" y="1831383"/>
            <a:chExt cx="4351429" cy="4033923"/>
          </a:xfrm>
        </p:grpSpPr>
        <p:pic>
          <p:nvPicPr>
            <p:cNvPr id="7" name="Obrázek 6"/>
            <p:cNvPicPr>
              <a:picLocks noChangeAspect="1"/>
            </p:cNvPicPr>
            <p:nvPr/>
          </p:nvPicPr>
          <p:blipFill rotWithShape="1">
            <a:blip r:embed="rId2" cstate="print">
              <a:extLst>
                <a:ext uri="{28A0092B-C50C-407E-A947-70E740481C1C}">
                  <a14:useLocalDpi xmlns:a14="http://schemas.microsoft.com/office/drawing/2010/main" val="0"/>
                </a:ext>
              </a:extLst>
            </a:blip>
            <a:srcRect l="33628" r="34015" b="56953"/>
            <a:stretch/>
          </p:blipFill>
          <p:spPr>
            <a:xfrm>
              <a:off x="7490633" y="3774070"/>
              <a:ext cx="2409825" cy="2091236"/>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10176" t="25089" r="51418" b="42195"/>
            <a:stretch/>
          </p:blipFill>
          <p:spPr>
            <a:xfrm>
              <a:off x="6935323" y="1831383"/>
              <a:ext cx="3751727" cy="1942687"/>
            </a:xfrm>
            <a:prstGeom prst="rect">
              <a:avLst/>
            </a:prstGeom>
          </p:spPr>
        </p:pic>
        <p:grpSp>
          <p:nvGrpSpPr>
            <p:cNvPr id="14" name="Skupina 13">
              <a:extLst>
                <a:ext uri="{FF2B5EF4-FFF2-40B4-BE49-F238E27FC236}">
                  <a16:creationId xmlns:a16="http://schemas.microsoft.com/office/drawing/2014/main" id="{3928D084-C5F4-4C32-A452-592A85C610E2}"/>
                </a:ext>
              </a:extLst>
            </p:cNvPr>
            <p:cNvGrpSpPr/>
            <p:nvPr/>
          </p:nvGrpSpPr>
          <p:grpSpPr>
            <a:xfrm>
              <a:off x="6335621" y="2607200"/>
              <a:ext cx="710094" cy="2669165"/>
              <a:chOff x="6486493" y="2516986"/>
              <a:chExt cx="710094" cy="2669165"/>
            </a:xfrm>
          </p:grpSpPr>
          <p:sp>
            <p:nvSpPr>
              <p:cNvPr id="15" name="Obousměrná svislá šipka 21">
                <a:extLst>
                  <a:ext uri="{FF2B5EF4-FFF2-40B4-BE49-F238E27FC236}">
                    <a16:creationId xmlns:a16="http://schemas.microsoft.com/office/drawing/2014/main" id="{DC30B2D6-697C-4B68-AF0B-41C32ED2A23A}"/>
                  </a:ext>
                </a:extLst>
              </p:cNvPr>
              <p:cNvSpPr/>
              <p:nvPr/>
            </p:nvSpPr>
            <p:spPr>
              <a:xfrm>
                <a:off x="6772166" y="2822860"/>
                <a:ext cx="133350" cy="2040953"/>
              </a:xfrm>
              <a:prstGeom prst="up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857427B1-7039-4826-8047-8174AE784AEB}"/>
                  </a:ext>
                </a:extLst>
              </p:cNvPr>
              <p:cNvSpPr txBox="1"/>
              <p:nvPr/>
            </p:nvSpPr>
            <p:spPr>
              <a:xfrm>
                <a:off x="6486493" y="2516986"/>
                <a:ext cx="699876" cy="230832"/>
              </a:xfrm>
              <a:prstGeom prst="rect">
                <a:avLst/>
              </a:prstGeom>
              <a:solidFill>
                <a:schemeClr val="bg1"/>
              </a:solidFill>
            </p:spPr>
            <p:txBody>
              <a:bodyPr wrap="square" rtlCol="0">
                <a:spAutoFit/>
              </a:bodyPr>
              <a:lstStyle/>
              <a:p>
                <a:pPr algn="ctr"/>
                <a:r>
                  <a:rPr lang="cs-CZ" sz="900" dirty="0">
                    <a:latin typeface="+mj-lt"/>
                    <a:ea typeface="Cambria" panose="02040503050406030204" pitchFamily="18" charset="0"/>
                  </a:rPr>
                  <a:t>oral</a:t>
                </a:r>
              </a:p>
            </p:txBody>
          </p:sp>
          <p:sp>
            <p:nvSpPr>
              <p:cNvPr id="17" name="TextovéPole 16">
                <a:extLst>
                  <a:ext uri="{FF2B5EF4-FFF2-40B4-BE49-F238E27FC236}">
                    <a16:creationId xmlns:a16="http://schemas.microsoft.com/office/drawing/2014/main" id="{15D5D9F9-1C1E-4116-BD5E-C32922F338E9}"/>
                  </a:ext>
                </a:extLst>
              </p:cNvPr>
              <p:cNvSpPr txBox="1"/>
              <p:nvPr/>
            </p:nvSpPr>
            <p:spPr>
              <a:xfrm>
                <a:off x="6496711" y="4955319"/>
                <a:ext cx="699876" cy="230832"/>
              </a:xfrm>
              <a:prstGeom prst="rect">
                <a:avLst/>
              </a:prstGeom>
              <a:solidFill>
                <a:schemeClr val="bg1"/>
              </a:solidFill>
            </p:spPr>
            <p:txBody>
              <a:bodyPr wrap="square" rtlCol="0">
                <a:spAutoFit/>
              </a:bodyPr>
              <a:lstStyle/>
              <a:p>
                <a:pPr algn="ctr"/>
                <a:r>
                  <a:rPr lang="cs-CZ" sz="900" dirty="0" err="1">
                    <a:latin typeface="+mj-lt"/>
                    <a:ea typeface="Cambria" panose="02040503050406030204" pitchFamily="18" charset="0"/>
                  </a:rPr>
                  <a:t>aboral</a:t>
                </a:r>
                <a:endParaRPr lang="cs-CZ" sz="900" dirty="0">
                  <a:latin typeface="+mj-lt"/>
                  <a:ea typeface="Cambria" panose="02040503050406030204" pitchFamily="18" charset="0"/>
                </a:endParaRPr>
              </a:p>
            </p:txBody>
          </p:sp>
        </p:grpSp>
        <p:sp>
          <p:nvSpPr>
            <p:cNvPr id="18" name="Obdélník 17"/>
            <p:cNvSpPr/>
            <p:nvPr/>
          </p:nvSpPr>
          <p:spPr>
            <a:xfrm>
              <a:off x="9379391" y="3793998"/>
              <a:ext cx="493908" cy="2826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316157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 Cup </a:t>
            </a:r>
            <a:r>
              <a:rPr lang="cs-CZ" dirty="0" err="1"/>
              <a:t>stage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12</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195717" y="2044713"/>
            <a:ext cx="4271425" cy="5225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epithelial</a:t>
            </a:r>
            <a:r>
              <a:rPr lang="cs-CZ" sz="1600" b="1" dirty="0"/>
              <a:t> bud </a:t>
            </a:r>
            <a:r>
              <a:rPr lang="cs-CZ" sz="1600" dirty="0" err="1"/>
              <a:t>growth</a:t>
            </a:r>
            <a:r>
              <a:rPr lang="cs-CZ" sz="1600" dirty="0"/>
              <a:t> </a:t>
            </a:r>
            <a:r>
              <a:rPr lang="cs-CZ" sz="1600" dirty="0" err="1"/>
              <a:t>into</a:t>
            </a:r>
            <a:r>
              <a:rPr lang="cs-CZ" sz="1600" dirty="0"/>
              <a:t> </a:t>
            </a:r>
            <a:r>
              <a:rPr lang="cs-CZ" sz="1600" b="1" dirty="0"/>
              <a:t>mesenchyme</a:t>
            </a:r>
            <a:r>
              <a:rPr lang="cs-CZ" sz="1600" dirty="0"/>
              <a:t>, </a:t>
            </a:r>
            <a:r>
              <a:rPr lang="cs-CZ" sz="1600" dirty="0" err="1"/>
              <a:t>formation</a:t>
            </a:r>
            <a:r>
              <a:rPr lang="cs-CZ" sz="1600" dirty="0"/>
              <a:t> </a:t>
            </a:r>
            <a:r>
              <a:rPr lang="cs-CZ" sz="1600" dirty="0" err="1"/>
              <a:t>of</a:t>
            </a:r>
            <a:r>
              <a:rPr lang="cs-CZ" sz="1600" dirty="0"/>
              <a:t> </a:t>
            </a:r>
            <a:r>
              <a:rPr lang="cs-CZ" sz="1600" b="1" dirty="0" err="1"/>
              <a:t>epithelial</a:t>
            </a:r>
            <a:r>
              <a:rPr lang="cs-CZ" sz="1600" dirty="0"/>
              <a:t> (</a:t>
            </a:r>
            <a:r>
              <a:rPr lang="cs-CZ" sz="1600" dirty="0" err="1"/>
              <a:t>enamel</a:t>
            </a:r>
            <a:r>
              <a:rPr lang="cs-CZ" sz="1600" dirty="0"/>
              <a:t>) </a:t>
            </a:r>
            <a:r>
              <a:rPr lang="cs-CZ" sz="1600" b="1" dirty="0" err="1"/>
              <a:t>knots</a:t>
            </a:r>
            <a:endParaRPr lang="cs-CZ" sz="1400" b="1" dirty="0"/>
          </a:p>
        </p:txBody>
      </p:sp>
      <p:pic>
        <p:nvPicPr>
          <p:cNvPr id="8" name="Obrázek 7"/>
          <p:cNvPicPr>
            <a:picLocks noChangeAspect="1"/>
          </p:cNvPicPr>
          <p:nvPr/>
        </p:nvPicPr>
        <p:blipFill rotWithShape="1">
          <a:blip r:embed="rId2" cstate="print">
            <a:extLst>
              <a:ext uri="{28A0092B-C50C-407E-A947-70E740481C1C}">
                <a14:useLocalDpi xmlns:a14="http://schemas.microsoft.com/office/drawing/2010/main" val="0"/>
              </a:ext>
            </a:extLst>
          </a:blip>
          <a:srcRect l="66515" b="53570"/>
          <a:stretch/>
        </p:blipFill>
        <p:spPr>
          <a:xfrm>
            <a:off x="6484926" y="4158293"/>
            <a:ext cx="1781176" cy="1610998"/>
          </a:xfrm>
          <a:prstGeom prst="rect">
            <a:avLst/>
          </a:prstGeom>
        </p:spPr>
      </p:pic>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t="46692" r="67128"/>
          <a:stretch/>
        </p:blipFill>
        <p:spPr>
          <a:xfrm>
            <a:off x="9321995" y="4165781"/>
            <a:ext cx="1522960" cy="1610998"/>
          </a:xfrm>
          <a:prstGeom prst="rect">
            <a:avLst/>
          </a:prstGeom>
        </p:spPr>
      </p:pic>
      <p:sp>
        <p:nvSpPr>
          <p:cNvPr id="10" name="TextovéPole 9">
            <a:extLst>
              <a:ext uri="{FF2B5EF4-FFF2-40B4-BE49-F238E27FC236}">
                <a16:creationId xmlns:a16="http://schemas.microsoft.com/office/drawing/2014/main" id="{8F81EDC3-AA86-406B-A3F7-24F93C84B885}"/>
              </a:ext>
            </a:extLst>
          </p:cNvPr>
          <p:cNvSpPr txBox="1"/>
          <p:nvPr/>
        </p:nvSpPr>
        <p:spPr>
          <a:xfrm>
            <a:off x="6640183" y="5987580"/>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Cobourne</a:t>
            </a:r>
            <a:r>
              <a:rPr lang="cs-CZ" sz="1050" dirty="0">
                <a:solidFill>
                  <a:prstClr val="black"/>
                </a:solidFill>
                <a:latin typeface="Calibri" panose="020F0502020204030204"/>
              </a:rPr>
              <a:t> and </a:t>
            </a:r>
            <a:r>
              <a:rPr lang="cs-CZ" sz="1050" dirty="0" err="1">
                <a:solidFill>
                  <a:prstClr val="black"/>
                </a:solidFill>
                <a:latin typeface="Calibri" panose="020F0502020204030204"/>
              </a:rPr>
              <a:t>Sharpe</a:t>
            </a:r>
            <a:r>
              <a:rPr lang="cs-CZ" sz="1050" dirty="0">
                <a:solidFill>
                  <a:prstClr val="black"/>
                </a:solidFill>
                <a:latin typeface="Calibri" panose="020F0502020204030204"/>
              </a:rPr>
              <a:t>. </a:t>
            </a:r>
            <a:r>
              <a:rPr lang="cs-CZ" sz="1050" dirty="0" err="1">
                <a:solidFill>
                  <a:prstClr val="black"/>
                </a:solidFill>
                <a:latin typeface="Calibri" panose="020F0502020204030204"/>
              </a:rPr>
              <a:t>Tooth</a:t>
            </a:r>
            <a:r>
              <a:rPr lang="cs-CZ" sz="1050" dirty="0">
                <a:solidFill>
                  <a:prstClr val="black"/>
                </a:solidFill>
                <a:latin typeface="Calibri" panose="020F0502020204030204"/>
              </a:rPr>
              <a:t> </a:t>
            </a:r>
            <a:r>
              <a:rPr lang="cs-CZ" sz="1050" dirty="0" err="1">
                <a:solidFill>
                  <a:prstClr val="black"/>
                </a:solidFill>
                <a:latin typeface="Calibri" panose="020F0502020204030204"/>
              </a:rPr>
              <a:t>development</a:t>
            </a:r>
            <a:r>
              <a:rPr lang="cs-CZ" sz="1050" dirty="0">
                <a:solidFill>
                  <a:prstClr val="black"/>
                </a:solidFill>
                <a:latin typeface="Calibri" panose="020F0502020204030204"/>
              </a:rPr>
              <a:t>. </a:t>
            </a:r>
            <a:r>
              <a:rPr lang="cs-CZ" sz="1050" dirty="0" err="1">
                <a:solidFill>
                  <a:prstClr val="black"/>
                </a:solidFill>
                <a:latin typeface="Calibri" panose="020F0502020204030204"/>
              </a:rPr>
              <a:t>Pocket</a:t>
            </a:r>
            <a:r>
              <a:rPr lang="cs-CZ" sz="1050" dirty="0">
                <a:solidFill>
                  <a:prstClr val="black"/>
                </a:solidFill>
                <a:latin typeface="Calibri" panose="020F0502020204030204"/>
              </a:rPr>
              <a:t> </a:t>
            </a:r>
            <a:r>
              <a:rPr lang="cs-CZ" sz="1050" dirty="0" err="1">
                <a:solidFill>
                  <a:prstClr val="black"/>
                </a:solidFill>
                <a:latin typeface="Calibri" panose="020F0502020204030204"/>
              </a:rPr>
              <a:t>dentistry</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Zástupný obsah 2">
            <a:extLst>
              <a:ext uri="{FF2B5EF4-FFF2-40B4-BE49-F238E27FC236}">
                <a16:creationId xmlns:a16="http://schemas.microsoft.com/office/drawing/2014/main" id="{FC3B3CE6-0DCE-41B3-9005-A8B746C38DD3}"/>
              </a:ext>
            </a:extLst>
          </p:cNvPr>
          <p:cNvSpPr txBox="1">
            <a:spLocks/>
          </p:cNvSpPr>
          <p:nvPr/>
        </p:nvSpPr>
        <p:spPr>
          <a:xfrm>
            <a:off x="1191849" y="4056447"/>
            <a:ext cx="4271425" cy="87227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7030A0"/>
                </a:solidFill>
              </a:rPr>
              <a:t>enamel</a:t>
            </a:r>
            <a:r>
              <a:rPr lang="cs-CZ" sz="1600" b="1" dirty="0">
                <a:solidFill>
                  <a:srgbClr val="7030A0"/>
                </a:solidFill>
              </a:rPr>
              <a:t> organ </a:t>
            </a:r>
            <a:r>
              <a:rPr lang="cs-CZ" sz="1600" dirty="0" err="1">
                <a:solidFill>
                  <a:schemeClr val="tx1"/>
                </a:solidFill>
              </a:rPr>
              <a:t>formed</a:t>
            </a:r>
            <a:r>
              <a:rPr lang="cs-CZ" sz="1600" dirty="0">
                <a:solidFill>
                  <a:schemeClr val="tx1"/>
                </a:solidFill>
              </a:rPr>
              <a:t> </a:t>
            </a:r>
            <a:r>
              <a:rPr lang="cs-CZ" sz="1600" dirty="0" err="1">
                <a:solidFill>
                  <a:schemeClr val="tx1"/>
                </a:solidFill>
              </a:rPr>
              <a:t>from</a:t>
            </a:r>
            <a:r>
              <a:rPr lang="cs-CZ" sz="1600" dirty="0">
                <a:solidFill>
                  <a:schemeClr val="tx1"/>
                </a:solidFill>
              </a:rPr>
              <a:t> </a:t>
            </a:r>
            <a:r>
              <a:rPr lang="cs-CZ" sz="1600" b="1" dirty="0" err="1"/>
              <a:t>inner</a:t>
            </a:r>
            <a:r>
              <a:rPr lang="cs-CZ" sz="1600" dirty="0"/>
              <a:t> </a:t>
            </a:r>
            <a:r>
              <a:rPr lang="cs-CZ" sz="1600" dirty="0" err="1"/>
              <a:t>enamel</a:t>
            </a:r>
            <a:r>
              <a:rPr lang="cs-CZ" sz="1600" dirty="0"/>
              <a:t> </a:t>
            </a:r>
            <a:r>
              <a:rPr lang="cs-CZ" sz="1600" dirty="0" err="1"/>
              <a:t>epithelium</a:t>
            </a:r>
            <a:r>
              <a:rPr lang="cs-CZ" sz="1600" dirty="0"/>
              <a:t>, </a:t>
            </a:r>
            <a:r>
              <a:rPr lang="cs-CZ" sz="1600" b="1" dirty="0" err="1">
                <a:solidFill>
                  <a:srgbClr val="00B050"/>
                </a:solidFill>
              </a:rPr>
              <a:t>dental</a:t>
            </a:r>
            <a:r>
              <a:rPr lang="cs-CZ" sz="1600" b="1" dirty="0">
                <a:solidFill>
                  <a:srgbClr val="00B050"/>
                </a:solidFill>
              </a:rPr>
              <a:t> </a:t>
            </a:r>
            <a:r>
              <a:rPr lang="cs-CZ" sz="1600" b="1" dirty="0" err="1">
                <a:solidFill>
                  <a:srgbClr val="00B050"/>
                </a:solidFill>
              </a:rPr>
              <a:t>papilla</a:t>
            </a:r>
            <a:r>
              <a:rPr lang="cs-CZ" sz="1600" dirty="0"/>
              <a:t> </a:t>
            </a:r>
            <a:r>
              <a:rPr lang="cs-CZ" sz="1600" dirty="0" err="1"/>
              <a:t>formed</a:t>
            </a:r>
            <a:r>
              <a:rPr lang="cs-CZ" sz="1600" dirty="0"/>
              <a:t> </a:t>
            </a:r>
            <a:r>
              <a:rPr lang="cs-CZ" sz="1600" dirty="0" err="1"/>
              <a:t>from</a:t>
            </a:r>
            <a:r>
              <a:rPr lang="cs-CZ" sz="1600" dirty="0"/>
              <a:t> </a:t>
            </a:r>
            <a:r>
              <a:rPr lang="cs-CZ" sz="1600" b="1" dirty="0"/>
              <a:t>mesenchyme</a:t>
            </a:r>
            <a:r>
              <a:rPr lang="cs-CZ" sz="1600" dirty="0"/>
              <a:t> – </a:t>
            </a:r>
            <a:r>
              <a:rPr lang="cs-CZ" sz="1600" b="1" dirty="0"/>
              <a:t>cup </a:t>
            </a:r>
            <a:r>
              <a:rPr lang="cs-CZ" sz="1600" b="1" dirty="0" err="1"/>
              <a:t>stage</a:t>
            </a:r>
            <a:endParaRPr lang="cs-CZ" sz="1400" b="1" dirty="0"/>
          </a:p>
        </p:txBody>
      </p:sp>
      <p:sp>
        <p:nvSpPr>
          <p:cNvPr id="12" name="Zástupný obsah 2">
            <a:extLst>
              <a:ext uri="{FF2B5EF4-FFF2-40B4-BE49-F238E27FC236}">
                <a16:creationId xmlns:a16="http://schemas.microsoft.com/office/drawing/2014/main" id="{212EE085-3971-46B8-9411-72F99C3FA5A5}"/>
              </a:ext>
            </a:extLst>
          </p:cNvPr>
          <p:cNvSpPr txBox="1">
            <a:spLocks/>
          </p:cNvSpPr>
          <p:nvPr/>
        </p:nvSpPr>
        <p:spPr>
          <a:xfrm>
            <a:off x="1194924" y="2885906"/>
            <a:ext cx="4271425" cy="7458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inner</a:t>
            </a:r>
            <a:r>
              <a:rPr lang="cs-CZ" sz="1600" dirty="0"/>
              <a:t> and </a:t>
            </a:r>
            <a:r>
              <a:rPr lang="cs-CZ" sz="1600" b="1" dirty="0" err="1"/>
              <a:t>external</a:t>
            </a:r>
            <a:r>
              <a:rPr lang="cs-CZ" sz="1600" dirty="0"/>
              <a:t> </a:t>
            </a:r>
            <a:r>
              <a:rPr lang="cs-CZ" sz="1600" dirty="0" err="1"/>
              <a:t>epithelial</a:t>
            </a:r>
            <a:r>
              <a:rPr lang="cs-CZ" sz="1600" dirty="0"/>
              <a:t> </a:t>
            </a:r>
            <a:r>
              <a:rPr lang="cs-CZ" sz="1600" dirty="0" err="1"/>
              <a:t>cells</a:t>
            </a:r>
            <a:r>
              <a:rPr lang="cs-CZ" sz="1600" dirty="0"/>
              <a:t> </a:t>
            </a:r>
            <a:r>
              <a:rPr lang="cs-CZ" sz="1600" dirty="0" err="1"/>
              <a:t>distinguished</a:t>
            </a:r>
            <a:r>
              <a:rPr lang="cs-CZ" sz="1600" dirty="0"/>
              <a:t>, </a:t>
            </a:r>
            <a:r>
              <a:rPr lang="cs-CZ" sz="1600" dirty="0" err="1"/>
              <a:t>layer</a:t>
            </a:r>
            <a:r>
              <a:rPr lang="cs-CZ" sz="1600" dirty="0"/>
              <a:t> </a:t>
            </a:r>
            <a:r>
              <a:rPr lang="cs-CZ" sz="1600" dirty="0" err="1"/>
              <a:t>of</a:t>
            </a:r>
            <a:r>
              <a:rPr lang="cs-CZ" sz="1600" dirty="0"/>
              <a:t> </a:t>
            </a:r>
            <a:r>
              <a:rPr lang="cs-CZ" sz="1600" dirty="0" err="1"/>
              <a:t>loose</a:t>
            </a:r>
            <a:r>
              <a:rPr lang="cs-CZ" sz="1600" dirty="0"/>
              <a:t> </a:t>
            </a:r>
            <a:r>
              <a:rPr lang="cs-CZ" sz="1600" b="1" dirty="0" err="1"/>
              <a:t>reticular</a:t>
            </a:r>
            <a:r>
              <a:rPr lang="cs-CZ" sz="1600" dirty="0"/>
              <a:t> </a:t>
            </a:r>
            <a:r>
              <a:rPr lang="cs-CZ" sz="1600" dirty="0" err="1"/>
              <a:t>cells</a:t>
            </a:r>
            <a:r>
              <a:rPr lang="cs-CZ" sz="1600" dirty="0"/>
              <a:t> (</a:t>
            </a:r>
            <a:r>
              <a:rPr lang="cs-CZ" sz="1600" b="1" dirty="0" err="1"/>
              <a:t>stellate</a:t>
            </a:r>
            <a:r>
              <a:rPr lang="cs-CZ" sz="1600" b="1" dirty="0"/>
              <a:t> </a:t>
            </a:r>
            <a:r>
              <a:rPr lang="cs-CZ" sz="1600" b="1" dirty="0" err="1"/>
              <a:t>reticulum</a:t>
            </a:r>
            <a:r>
              <a:rPr lang="cs-CZ" sz="1600" b="1" dirty="0"/>
              <a:t>)</a:t>
            </a:r>
            <a:r>
              <a:rPr lang="cs-CZ" sz="1600" dirty="0"/>
              <a:t> </a:t>
            </a:r>
            <a:r>
              <a:rPr lang="cs-CZ" sz="1600" dirty="0" err="1"/>
              <a:t>form</a:t>
            </a:r>
            <a:r>
              <a:rPr lang="cs-CZ" sz="1600" dirty="0"/>
              <a:t> </a:t>
            </a:r>
            <a:r>
              <a:rPr lang="cs-CZ" sz="1600" dirty="0" err="1"/>
              <a:t>layer</a:t>
            </a:r>
            <a:r>
              <a:rPr lang="cs-CZ" sz="1600" dirty="0"/>
              <a:t> </a:t>
            </a:r>
            <a:r>
              <a:rPr lang="cs-CZ" sz="1600" dirty="0" err="1"/>
              <a:t>between</a:t>
            </a:r>
            <a:r>
              <a:rPr lang="cs-CZ" sz="1600" dirty="0"/>
              <a:t> </a:t>
            </a:r>
            <a:r>
              <a:rPr lang="cs-CZ" sz="1600" dirty="0" err="1"/>
              <a:t>them</a:t>
            </a:r>
            <a:endParaRPr lang="cs-CZ" sz="1400" b="1" dirty="0"/>
          </a:p>
        </p:txBody>
      </p:sp>
      <p:grpSp>
        <p:nvGrpSpPr>
          <p:cNvPr id="26" name="Skupina 25">
            <a:extLst>
              <a:ext uri="{FF2B5EF4-FFF2-40B4-BE49-F238E27FC236}">
                <a16:creationId xmlns:a16="http://schemas.microsoft.com/office/drawing/2014/main" id="{271864D0-9C23-4143-AC2E-7C8E6854BD35}"/>
              </a:ext>
            </a:extLst>
          </p:cNvPr>
          <p:cNvGrpSpPr/>
          <p:nvPr/>
        </p:nvGrpSpPr>
        <p:grpSpPr>
          <a:xfrm>
            <a:off x="6096000" y="1948161"/>
            <a:ext cx="3038102" cy="2017585"/>
            <a:chOff x="6096000" y="1948161"/>
            <a:chExt cx="3038102" cy="2017585"/>
          </a:xfrm>
        </p:grpSpPr>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10392" t="60247" r="51596"/>
            <a:stretch/>
          </p:blipFill>
          <p:spPr>
            <a:xfrm>
              <a:off x="6096000" y="1948161"/>
              <a:ext cx="2892940" cy="1839094"/>
            </a:xfrm>
            <a:prstGeom prst="rect">
              <a:avLst/>
            </a:prstGeom>
          </p:spPr>
        </p:pic>
        <p:sp>
          <p:nvSpPr>
            <p:cNvPr id="13" name="TextovéPole 12">
              <a:extLst>
                <a:ext uri="{FF2B5EF4-FFF2-40B4-BE49-F238E27FC236}">
                  <a16:creationId xmlns:a16="http://schemas.microsoft.com/office/drawing/2014/main" id="{542B9BC7-91D7-41A5-BE4E-8B0F0300FDD0}"/>
                </a:ext>
              </a:extLst>
            </p:cNvPr>
            <p:cNvSpPr txBox="1"/>
            <p:nvPr/>
          </p:nvSpPr>
          <p:spPr>
            <a:xfrm>
              <a:off x="8208667" y="3596414"/>
              <a:ext cx="813006" cy="369332"/>
            </a:xfrm>
            <a:prstGeom prst="rect">
              <a:avLst/>
            </a:prstGeom>
            <a:solidFill>
              <a:schemeClr val="bg1"/>
            </a:solidFill>
            <a:ln w="28575">
              <a:solidFill>
                <a:srgbClr val="00B050"/>
              </a:solidFill>
            </a:ln>
          </p:spPr>
          <p:txBody>
            <a:bodyPr wrap="square" rtlCol="0">
              <a:spAutoFit/>
            </a:bodyPr>
            <a:lstStyle/>
            <a:p>
              <a:pPr algn="ctr"/>
              <a:r>
                <a:rPr lang="cs-CZ" sz="900" dirty="0" err="1"/>
                <a:t>Dental</a:t>
              </a:r>
              <a:r>
                <a:rPr lang="cs-CZ" sz="900" dirty="0"/>
                <a:t> </a:t>
              </a:r>
              <a:r>
                <a:rPr lang="cs-CZ" sz="900" dirty="0" err="1"/>
                <a:t>papilla</a:t>
              </a:r>
              <a:endParaRPr lang="cs-CZ" sz="900" dirty="0"/>
            </a:p>
          </p:txBody>
        </p:sp>
        <p:sp>
          <p:nvSpPr>
            <p:cNvPr id="14" name="TextovéPole 13">
              <a:extLst>
                <a:ext uri="{FF2B5EF4-FFF2-40B4-BE49-F238E27FC236}">
                  <a16:creationId xmlns:a16="http://schemas.microsoft.com/office/drawing/2014/main" id="{4B726AEA-9EE0-4936-BE89-CAB14F8DE941}"/>
                </a:ext>
              </a:extLst>
            </p:cNvPr>
            <p:cNvSpPr txBox="1"/>
            <p:nvPr/>
          </p:nvSpPr>
          <p:spPr>
            <a:xfrm>
              <a:off x="8208667" y="3220507"/>
              <a:ext cx="813006" cy="369332"/>
            </a:xfrm>
            <a:prstGeom prst="rect">
              <a:avLst/>
            </a:prstGeom>
            <a:solidFill>
              <a:schemeClr val="bg1"/>
            </a:solidFill>
          </p:spPr>
          <p:txBody>
            <a:bodyPr wrap="square" rtlCol="0">
              <a:spAutoFit/>
            </a:bodyPr>
            <a:lstStyle/>
            <a:p>
              <a:pPr algn="ctr"/>
              <a:r>
                <a:rPr lang="cs-CZ" sz="900" dirty="0" err="1"/>
                <a:t>Inner</a:t>
              </a:r>
              <a:r>
                <a:rPr lang="cs-CZ" sz="900" dirty="0"/>
                <a:t> </a:t>
              </a:r>
              <a:r>
                <a:rPr lang="cs-CZ" sz="900" dirty="0" err="1"/>
                <a:t>enamel</a:t>
              </a:r>
              <a:r>
                <a:rPr lang="cs-CZ" sz="900" dirty="0"/>
                <a:t> </a:t>
              </a:r>
              <a:r>
                <a:rPr lang="cs-CZ" sz="900" dirty="0" err="1"/>
                <a:t>epithelium</a:t>
              </a:r>
              <a:endParaRPr lang="cs-CZ" sz="900" dirty="0"/>
            </a:p>
          </p:txBody>
        </p:sp>
        <p:sp>
          <p:nvSpPr>
            <p:cNvPr id="15" name="TextovéPole 14">
              <a:extLst>
                <a:ext uri="{FF2B5EF4-FFF2-40B4-BE49-F238E27FC236}">
                  <a16:creationId xmlns:a16="http://schemas.microsoft.com/office/drawing/2014/main" id="{435F5C17-3C3D-4568-9816-526CE2717BC4}"/>
                </a:ext>
              </a:extLst>
            </p:cNvPr>
            <p:cNvSpPr txBox="1"/>
            <p:nvPr/>
          </p:nvSpPr>
          <p:spPr>
            <a:xfrm>
              <a:off x="8257469" y="2842919"/>
              <a:ext cx="699036" cy="369332"/>
            </a:xfrm>
            <a:prstGeom prst="rect">
              <a:avLst/>
            </a:prstGeom>
            <a:solidFill>
              <a:schemeClr val="bg1"/>
            </a:solidFill>
            <a:ln w="28575">
              <a:solidFill>
                <a:srgbClr val="7030A0"/>
              </a:solidFill>
            </a:ln>
          </p:spPr>
          <p:txBody>
            <a:bodyPr wrap="square" rtlCol="0">
              <a:spAutoFit/>
            </a:bodyPr>
            <a:lstStyle/>
            <a:p>
              <a:pPr algn="ctr"/>
              <a:r>
                <a:rPr lang="cs-CZ" sz="900" dirty="0" err="1"/>
                <a:t>Enamel</a:t>
              </a:r>
              <a:r>
                <a:rPr lang="cs-CZ" sz="900" dirty="0"/>
                <a:t> organ</a:t>
              </a:r>
            </a:p>
          </p:txBody>
        </p:sp>
        <p:sp>
          <p:nvSpPr>
            <p:cNvPr id="16" name="TextovéPole 15">
              <a:extLst>
                <a:ext uri="{FF2B5EF4-FFF2-40B4-BE49-F238E27FC236}">
                  <a16:creationId xmlns:a16="http://schemas.microsoft.com/office/drawing/2014/main" id="{84D7A45C-7CAD-400D-84E6-B7F8DE794CD2}"/>
                </a:ext>
              </a:extLst>
            </p:cNvPr>
            <p:cNvSpPr txBox="1"/>
            <p:nvPr/>
          </p:nvSpPr>
          <p:spPr>
            <a:xfrm>
              <a:off x="8175934" y="2468621"/>
              <a:ext cx="958168" cy="369332"/>
            </a:xfrm>
            <a:prstGeom prst="rect">
              <a:avLst/>
            </a:prstGeom>
            <a:solidFill>
              <a:schemeClr val="bg1"/>
            </a:solidFill>
          </p:spPr>
          <p:txBody>
            <a:bodyPr wrap="square" rtlCol="0">
              <a:spAutoFit/>
            </a:bodyPr>
            <a:lstStyle/>
            <a:p>
              <a:pPr algn="ctr"/>
              <a:r>
                <a:rPr lang="cs-CZ" sz="900" dirty="0" err="1"/>
                <a:t>External</a:t>
              </a:r>
              <a:r>
                <a:rPr lang="cs-CZ" sz="900" dirty="0"/>
                <a:t> </a:t>
              </a:r>
              <a:r>
                <a:rPr lang="cs-CZ" sz="900" dirty="0" err="1"/>
                <a:t>dental</a:t>
              </a:r>
              <a:r>
                <a:rPr lang="cs-CZ" sz="900" dirty="0"/>
                <a:t> </a:t>
              </a:r>
              <a:r>
                <a:rPr lang="cs-CZ" sz="900" dirty="0" err="1"/>
                <a:t>epithelium</a:t>
              </a:r>
              <a:endParaRPr lang="cs-CZ" sz="900" dirty="0"/>
            </a:p>
          </p:txBody>
        </p:sp>
        <p:sp>
          <p:nvSpPr>
            <p:cNvPr id="17" name="TextovéPole 16">
              <a:extLst>
                <a:ext uri="{FF2B5EF4-FFF2-40B4-BE49-F238E27FC236}">
                  <a16:creationId xmlns:a16="http://schemas.microsoft.com/office/drawing/2014/main" id="{43070B66-7BDD-4DA6-9B50-6173A5CBD6DF}"/>
                </a:ext>
              </a:extLst>
            </p:cNvPr>
            <p:cNvSpPr txBox="1"/>
            <p:nvPr/>
          </p:nvSpPr>
          <p:spPr>
            <a:xfrm>
              <a:off x="8175934" y="2044713"/>
              <a:ext cx="813006" cy="369332"/>
            </a:xfrm>
            <a:prstGeom prst="rect">
              <a:avLst/>
            </a:prstGeom>
            <a:solidFill>
              <a:schemeClr val="bg1"/>
            </a:solidFill>
          </p:spPr>
          <p:txBody>
            <a:bodyPr wrap="square" rtlCol="0">
              <a:spAutoFit/>
            </a:bodyPr>
            <a:lstStyle/>
            <a:p>
              <a:pPr algn="ctr"/>
              <a:r>
                <a:rPr lang="cs-CZ" sz="900" dirty="0"/>
                <a:t>Oral </a:t>
              </a:r>
              <a:r>
                <a:rPr lang="cs-CZ" sz="900" dirty="0" err="1"/>
                <a:t>epithelium</a:t>
              </a:r>
              <a:endParaRPr lang="cs-CZ" sz="900" dirty="0"/>
            </a:p>
          </p:txBody>
        </p:sp>
      </p:grpSp>
      <p:grpSp>
        <p:nvGrpSpPr>
          <p:cNvPr id="34" name="Skupina 33">
            <a:extLst>
              <a:ext uri="{FF2B5EF4-FFF2-40B4-BE49-F238E27FC236}">
                <a16:creationId xmlns:a16="http://schemas.microsoft.com/office/drawing/2014/main" id="{77B4062E-2152-42B6-B320-CF25A3D3BDA4}"/>
              </a:ext>
            </a:extLst>
          </p:cNvPr>
          <p:cNvGrpSpPr/>
          <p:nvPr/>
        </p:nvGrpSpPr>
        <p:grpSpPr>
          <a:xfrm>
            <a:off x="8968747" y="1828286"/>
            <a:ext cx="2424410" cy="2078844"/>
            <a:chOff x="8968747" y="1828286"/>
            <a:chExt cx="2424410" cy="2078844"/>
          </a:xfrm>
        </p:grpSpPr>
        <p:pic>
          <p:nvPicPr>
            <p:cNvPr id="7" name="Obrázek 6"/>
            <p:cNvPicPr>
              <a:picLocks noChangeAspect="1"/>
            </p:cNvPicPr>
            <p:nvPr/>
          </p:nvPicPr>
          <p:blipFill rotWithShape="1">
            <a:blip r:embed="rId3">
              <a:extLst>
                <a:ext uri="{28A0092B-C50C-407E-A947-70E740481C1C}">
                  <a14:useLocalDpi xmlns:a14="http://schemas.microsoft.com/office/drawing/2010/main" val="0"/>
                </a:ext>
              </a:extLst>
            </a:blip>
            <a:srcRect l="62138" r="13544" b="54466"/>
            <a:stretch/>
          </p:blipFill>
          <p:spPr>
            <a:xfrm>
              <a:off x="9038040" y="1828286"/>
              <a:ext cx="1826476" cy="2078844"/>
            </a:xfrm>
            <a:prstGeom prst="rect">
              <a:avLst/>
            </a:prstGeom>
          </p:spPr>
        </p:pic>
        <p:sp>
          <p:nvSpPr>
            <p:cNvPr id="18" name="TextovéPole 17">
              <a:extLst>
                <a:ext uri="{FF2B5EF4-FFF2-40B4-BE49-F238E27FC236}">
                  <a16:creationId xmlns:a16="http://schemas.microsoft.com/office/drawing/2014/main" id="{15B4AC38-5E45-4EDB-A860-6B9F68437540}"/>
                </a:ext>
              </a:extLst>
            </p:cNvPr>
            <p:cNvSpPr txBox="1"/>
            <p:nvPr/>
          </p:nvSpPr>
          <p:spPr>
            <a:xfrm>
              <a:off x="10744590" y="1924935"/>
              <a:ext cx="648567" cy="369332"/>
            </a:xfrm>
            <a:prstGeom prst="rect">
              <a:avLst/>
            </a:prstGeom>
            <a:solidFill>
              <a:schemeClr val="bg1"/>
            </a:solidFill>
          </p:spPr>
          <p:txBody>
            <a:bodyPr wrap="square" rtlCol="0">
              <a:spAutoFit/>
            </a:bodyPr>
            <a:lstStyle/>
            <a:p>
              <a:pPr algn="ctr"/>
              <a:r>
                <a:rPr lang="cs-CZ" sz="900" dirty="0" err="1"/>
                <a:t>Stellate</a:t>
              </a:r>
              <a:r>
                <a:rPr lang="cs-CZ" sz="900" dirty="0"/>
                <a:t> </a:t>
              </a:r>
              <a:r>
                <a:rPr lang="cs-CZ" sz="900" dirty="0" err="1"/>
                <a:t>reticulum</a:t>
              </a:r>
              <a:endParaRPr lang="cs-CZ" sz="900" dirty="0"/>
            </a:p>
          </p:txBody>
        </p:sp>
        <p:cxnSp>
          <p:nvCxnSpPr>
            <p:cNvPr id="22" name="Přímá spojnice 21">
              <a:extLst>
                <a:ext uri="{FF2B5EF4-FFF2-40B4-BE49-F238E27FC236}">
                  <a16:creationId xmlns:a16="http://schemas.microsoft.com/office/drawing/2014/main" id="{C400ACFC-8AD3-4C99-A357-BBFAEB966259}"/>
                </a:ext>
              </a:extLst>
            </p:cNvPr>
            <p:cNvCxnSpPr>
              <a:stCxn id="13" idx="3"/>
            </p:cNvCxnSpPr>
            <p:nvPr/>
          </p:nvCxnSpPr>
          <p:spPr>
            <a:xfrm flipV="1">
              <a:off x="9021673" y="3368914"/>
              <a:ext cx="878785" cy="41216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89BE13FB-E11D-4519-905D-804CE5FDDFC4}"/>
                </a:ext>
              </a:extLst>
            </p:cNvPr>
            <p:cNvCxnSpPr/>
            <p:nvPr/>
          </p:nvCxnSpPr>
          <p:spPr>
            <a:xfrm flipV="1">
              <a:off x="9005307" y="3027585"/>
              <a:ext cx="878785" cy="3429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BDE91F0E-7181-4A6C-B9D5-813E026148B0}"/>
                </a:ext>
              </a:extLst>
            </p:cNvPr>
            <p:cNvCxnSpPr>
              <a:cxnSpLocks/>
            </p:cNvCxnSpPr>
            <p:nvPr/>
          </p:nvCxnSpPr>
          <p:spPr>
            <a:xfrm flipV="1">
              <a:off x="8968747" y="2537501"/>
              <a:ext cx="403853" cy="12856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9" name="Skupina 28">
            <a:extLst>
              <a:ext uri="{FF2B5EF4-FFF2-40B4-BE49-F238E27FC236}">
                <a16:creationId xmlns:a16="http://schemas.microsoft.com/office/drawing/2014/main" id="{050AFB52-2418-43D3-823F-5B0FDD6A3030}"/>
              </a:ext>
            </a:extLst>
          </p:cNvPr>
          <p:cNvGrpSpPr/>
          <p:nvPr/>
        </p:nvGrpSpPr>
        <p:grpSpPr>
          <a:xfrm>
            <a:off x="5499082" y="2726074"/>
            <a:ext cx="710094" cy="2669165"/>
            <a:chOff x="6486493" y="2516986"/>
            <a:chExt cx="710094" cy="2669165"/>
          </a:xfrm>
        </p:grpSpPr>
        <p:sp>
          <p:nvSpPr>
            <p:cNvPr id="30" name="Obousměrná svislá šipka 21">
              <a:extLst>
                <a:ext uri="{FF2B5EF4-FFF2-40B4-BE49-F238E27FC236}">
                  <a16:creationId xmlns:a16="http://schemas.microsoft.com/office/drawing/2014/main" id="{9F2C33A7-BE14-4352-9973-1D655D1C1C56}"/>
                </a:ext>
              </a:extLst>
            </p:cNvPr>
            <p:cNvSpPr/>
            <p:nvPr/>
          </p:nvSpPr>
          <p:spPr>
            <a:xfrm>
              <a:off x="6772166" y="2822860"/>
              <a:ext cx="133350" cy="2040953"/>
            </a:xfrm>
            <a:prstGeom prst="up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ovéPole 30">
              <a:extLst>
                <a:ext uri="{FF2B5EF4-FFF2-40B4-BE49-F238E27FC236}">
                  <a16:creationId xmlns:a16="http://schemas.microsoft.com/office/drawing/2014/main" id="{928F358D-B7C0-4BEA-998F-6FB0EBC1F6AE}"/>
                </a:ext>
              </a:extLst>
            </p:cNvPr>
            <p:cNvSpPr txBox="1"/>
            <p:nvPr/>
          </p:nvSpPr>
          <p:spPr>
            <a:xfrm>
              <a:off x="6486493" y="2516986"/>
              <a:ext cx="699876" cy="230832"/>
            </a:xfrm>
            <a:prstGeom prst="rect">
              <a:avLst/>
            </a:prstGeom>
            <a:solidFill>
              <a:schemeClr val="bg1"/>
            </a:solidFill>
          </p:spPr>
          <p:txBody>
            <a:bodyPr wrap="square" rtlCol="0">
              <a:spAutoFit/>
            </a:bodyPr>
            <a:lstStyle/>
            <a:p>
              <a:pPr algn="ctr"/>
              <a:r>
                <a:rPr lang="cs-CZ" sz="900" dirty="0"/>
                <a:t>oral</a:t>
              </a:r>
            </a:p>
          </p:txBody>
        </p:sp>
        <p:sp>
          <p:nvSpPr>
            <p:cNvPr id="32" name="TextovéPole 31">
              <a:extLst>
                <a:ext uri="{FF2B5EF4-FFF2-40B4-BE49-F238E27FC236}">
                  <a16:creationId xmlns:a16="http://schemas.microsoft.com/office/drawing/2014/main" id="{733A3C0F-C805-4481-BA52-F75D19F24B58}"/>
                </a:ext>
              </a:extLst>
            </p:cNvPr>
            <p:cNvSpPr txBox="1"/>
            <p:nvPr/>
          </p:nvSpPr>
          <p:spPr>
            <a:xfrm>
              <a:off x="6496711" y="4955319"/>
              <a:ext cx="699876" cy="230832"/>
            </a:xfrm>
            <a:prstGeom prst="rect">
              <a:avLst/>
            </a:prstGeom>
            <a:solidFill>
              <a:schemeClr val="bg1"/>
            </a:solidFill>
          </p:spPr>
          <p:txBody>
            <a:bodyPr wrap="square" rtlCol="0">
              <a:spAutoFit/>
            </a:bodyPr>
            <a:lstStyle/>
            <a:p>
              <a:pPr algn="ctr"/>
              <a:r>
                <a:rPr lang="cs-CZ" sz="900" dirty="0" err="1"/>
                <a:t>aboral</a:t>
              </a:r>
              <a:endParaRPr lang="cs-CZ" sz="900" dirty="0"/>
            </a:p>
          </p:txBody>
        </p:sp>
      </p:grpSp>
      <p:sp>
        <p:nvSpPr>
          <p:cNvPr id="33" name="Zástupný obsah 2">
            <a:extLst>
              <a:ext uri="{FF2B5EF4-FFF2-40B4-BE49-F238E27FC236}">
                <a16:creationId xmlns:a16="http://schemas.microsoft.com/office/drawing/2014/main" id="{13CA358E-4A69-4C79-8F95-B5754724AD88}"/>
              </a:ext>
            </a:extLst>
          </p:cNvPr>
          <p:cNvSpPr txBox="1">
            <a:spLocks/>
          </p:cNvSpPr>
          <p:nvPr/>
        </p:nvSpPr>
        <p:spPr>
          <a:xfrm>
            <a:off x="1191849" y="5107364"/>
            <a:ext cx="3735084" cy="522534"/>
          </a:xfrm>
          <a:prstGeom prst="rect">
            <a:avLst/>
          </a:prstGeom>
          <a:ln w="28575">
            <a:solidFill>
              <a:srgbClr val="FF000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mesenchymal</a:t>
            </a:r>
            <a:r>
              <a:rPr lang="cs-CZ" sz="1600" b="1" dirty="0"/>
              <a:t> </a:t>
            </a:r>
            <a:r>
              <a:rPr lang="cs-CZ" sz="1600" b="1" dirty="0" err="1"/>
              <a:t>cells</a:t>
            </a:r>
            <a:r>
              <a:rPr lang="cs-CZ" sz="1600" dirty="0"/>
              <a:t> </a:t>
            </a:r>
            <a:r>
              <a:rPr lang="cs-CZ" sz="1600" dirty="0" err="1"/>
              <a:t>form</a:t>
            </a:r>
            <a:r>
              <a:rPr lang="cs-CZ" sz="1600" dirty="0"/>
              <a:t> </a:t>
            </a:r>
            <a:r>
              <a:rPr lang="cs-CZ" sz="1600" b="1" dirty="0" err="1"/>
              <a:t>Dental</a:t>
            </a:r>
            <a:r>
              <a:rPr lang="cs-CZ" sz="1600" b="1" dirty="0"/>
              <a:t> </a:t>
            </a:r>
            <a:r>
              <a:rPr lang="cs-CZ" sz="1600" b="1" dirty="0" err="1"/>
              <a:t>follicle</a:t>
            </a:r>
            <a:r>
              <a:rPr lang="cs-CZ" sz="1600" b="1" dirty="0"/>
              <a:t> </a:t>
            </a:r>
            <a:r>
              <a:rPr lang="cs-CZ" sz="1600" dirty="0" err="1"/>
              <a:t>around</a:t>
            </a:r>
            <a:r>
              <a:rPr lang="cs-CZ" sz="1600" dirty="0"/>
              <a:t> </a:t>
            </a:r>
            <a:r>
              <a:rPr lang="cs-CZ" sz="1600" dirty="0" err="1"/>
              <a:t>forming</a:t>
            </a:r>
            <a:r>
              <a:rPr lang="cs-CZ" sz="1600" dirty="0"/>
              <a:t> </a:t>
            </a:r>
            <a:r>
              <a:rPr lang="cs-CZ" sz="1600" dirty="0" err="1"/>
              <a:t>tooth</a:t>
            </a:r>
            <a:endParaRPr lang="cs-CZ" sz="1400" b="1" dirty="0"/>
          </a:p>
        </p:txBody>
      </p:sp>
      <p:grpSp>
        <p:nvGrpSpPr>
          <p:cNvPr id="35" name="Skupina 34">
            <a:extLst>
              <a:ext uri="{FF2B5EF4-FFF2-40B4-BE49-F238E27FC236}">
                <a16:creationId xmlns:a16="http://schemas.microsoft.com/office/drawing/2014/main" id="{C4A3C1FF-D1A6-4A91-961F-E54C3D244B84}"/>
              </a:ext>
            </a:extLst>
          </p:cNvPr>
          <p:cNvGrpSpPr/>
          <p:nvPr/>
        </p:nvGrpSpPr>
        <p:grpSpPr>
          <a:xfrm>
            <a:off x="9071811" y="2105526"/>
            <a:ext cx="2638444" cy="1828800"/>
            <a:chOff x="9071811" y="2105526"/>
            <a:chExt cx="2638444" cy="1828800"/>
          </a:xfrm>
        </p:grpSpPr>
        <p:sp>
          <p:nvSpPr>
            <p:cNvPr id="20" name="TextovéPole 19">
              <a:extLst>
                <a:ext uri="{FF2B5EF4-FFF2-40B4-BE49-F238E27FC236}">
                  <a16:creationId xmlns:a16="http://schemas.microsoft.com/office/drawing/2014/main" id="{77FBFEC7-413E-451D-BA5C-312E36DA87E7}"/>
                </a:ext>
              </a:extLst>
            </p:cNvPr>
            <p:cNvSpPr txBox="1"/>
            <p:nvPr/>
          </p:nvSpPr>
          <p:spPr>
            <a:xfrm>
              <a:off x="10897249" y="2441973"/>
              <a:ext cx="813006" cy="369332"/>
            </a:xfrm>
            <a:prstGeom prst="rect">
              <a:avLst/>
            </a:prstGeom>
            <a:solidFill>
              <a:schemeClr val="bg1"/>
            </a:solidFill>
            <a:ln w="28575">
              <a:solidFill>
                <a:srgbClr val="FF0000"/>
              </a:solidFill>
            </a:ln>
          </p:spPr>
          <p:txBody>
            <a:bodyPr wrap="square" rtlCol="0">
              <a:spAutoFit/>
            </a:bodyPr>
            <a:lstStyle/>
            <a:p>
              <a:pPr algn="ctr"/>
              <a:r>
                <a:rPr lang="cs-CZ" sz="900" dirty="0" err="1"/>
                <a:t>Dental</a:t>
              </a:r>
              <a:r>
                <a:rPr lang="cs-CZ" sz="900" dirty="0"/>
                <a:t> </a:t>
              </a:r>
              <a:r>
                <a:rPr lang="cs-CZ" sz="900" dirty="0" err="1"/>
                <a:t>follicle</a:t>
              </a:r>
              <a:endParaRPr lang="cs-CZ" sz="900" dirty="0"/>
            </a:p>
          </p:txBody>
        </p:sp>
        <p:sp>
          <p:nvSpPr>
            <p:cNvPr id="19" name="Volný tvar: obrazec 18">
              <a:extLst>
                <a:ext uri="{FF2B5EF4-FFF2-40B4-BE49-F238E27FC236}">
                  <a16:creationId xmlns:a16="http://schemas.microsoft.com/office/drawing/2014/main" id="{EDD68881-A33E-4AD3-A53C-FA74961A6DA8}"/>
                </a:ext>
              </a:extLst>
            </p:cNvPr>
            <p:cNvSpPr/>
            <p:nvPr/>
          </p:nvSpPr>
          <p:spPr>
            <a:xfrm>
              <a:off x="9071811" y="2105526"/>
              <a:ext cx="1792705" cy="1828800"/>
            </a:xfrm>
            <a:custGeom>
              <a:avLst/>
              <a:gdLst>
                <a:gd name="connsiteX0" fmla="*/ 577515 w 1792705"/>
                <a:gd name="connsiteY0" fmla="*/ 30079 h 1828800"/>
                <a:gd name="connsiteX1" fmla="*/ 439152 w 1792705"/>
                <a:gd name="connsiteY1" fmla="*/ 168442 h 1828800"/>
                <a:gd name="connsiteX2" fmla="*/ 258678 w 1792705"/>
                <a:gd name="connsiteY2" fmla="*/ 312821 h 1828800"/>
                <a:gd name="connsiteX3" fmla="*/ 66173 w 1792705"/>
                <a:gd name="connsiteY3" fmla="*/ 583532 h 1828800"/>
                <a:gd name="connsiteX4" fmla="*/ 0 w 1792705"/>
                <a:gd name="connsiteY4" fmla="*/ 757990 h 1828800"/>
                <a:gd name="connsiteX5" fmla="*/ 0 w 1792705"/>
                <a:gd name="connsiteY5" fmla="*/ 884321 h 1828800"/>
                <a:gd name="connsiteX6" fmla="*/ 60157 w 1792705"/>
                <a:gd name="connsiteY6" fmla="*/ 1251285 h 1828800"/>
                <a:gd name="connsiteX7" fmla="*/ 126331 w 1792705"/>
                <a:gd name="connsiteY7" fmla="*/ 1389648 h 1828800"/>
                <a:gd name="connsiteX8" fmla="*/ 174457 w 1792705"/>
                <a:gd name="connsiteY8" fmla="*/ 1521995 h 1828800"/>
                <a:gd name="connsiteX9" fmla="*/ 312821 w 1792705"/>
                <a:gd name="connsiteY9" fmla="*/ 1660358 h 1828800"/>
                <a:gd name="connsiteX10" fmla="*/ 577515 w 1792705"/>
                <a:gd name="connsiteY10" fmla="*/ 1768642 h 1828800"/>
                <a:gd name="connsiteX11" fmla="*/ 782052 w 1792705"/>
                <a:gd name="connsiteY11" fmla="*/ 1828800 h 1828800"/>
                <a:gd name="connsiteX12" fmla="*/ 1118936 w 1792705"/>
                <a:gd name="connsiteY12" fmla="*/ 1804737 h 1828800"/>
                <a:gd name="connsiteX13" fmla="*/ 1287378 w 1792705"/>
                <a:gd name="connsiteY13" fmla="*/ 1738563 h 1828800"/>
                <a:gd name="connsiteX14" fmla="*/ 1449805 w 1792705"/>
                <a:gd name="connsiteY14" fmla="*/ 1660358 h 1828800"/>
                <a:gd name="connsiteX15" fmla="*/ 1570121 w 1792705"/>
                <a:gd name="connsiteY15" fmla="*/ 1558090 h 1828800"/>
                <a:gd name="connsiteX16" fmla="*/ 1684421 w 1792705"/>
                <a:gd name="connsiteY16" fmla="*/ 1419727 h 1828800"/>
                <a:gd name="connsiteX17" fmla="*/ 1774657 w 1792705"/>
                <a:gd name="connsiteY17" fmla="*/ 1179095 h 1828800"/>
                <a:gd name="connsiteX18" fmla="*/ 1792705 w 1792705"/>
                <a:gd name="connsiteY18" fmla="*/ 1040732 h 1828800"/>
                <a:gd name="connsiteX19" fmla="*/ 1774657 w 1792705"/>
                <a:gd name="connsiteY19" fmla="*/ 812132 h 1828800"/>
                <a:gd name="connsiteX20" fmla="*/ 1726531 w 1792705"/>
                <a:gd name="connsiteY20" fmla="*/ 685800 h 1828800"/>
                <a:gd name="connsiteX21" fmla="*/ 1642310 w 1792705"/>
                <a:gd name="connsiteY21" fmla="*/ 517358 h 1828800"/>
                <a:gd name="connsiteX22" fmla="*/ 1552073 w 1792705"/>
                <a:gd name="connsiteY22" fmla="*/ 403058 h 1828800"/>
                <a:gd name="connsiteX23" fmla="*/ 1443789 w 1792705"/>
                <a:gd name="connsiteY23" fmla="*/ 300790 h 1828800"/>
                <a:gd name="connsiteX24" fmla="*/ 1359568 w 1792705"/>
                <a:gd name="connsiteY24" fmla="*/ 228600 h 1828800"/>
                <a:gd name="connsiteX25" fmla="*/ 1233236 w 1792705"/>
                <a:gd name="connsiteY25" fmla="*/ 114300 h 1828800"/>
                <a:gd name="connsiteX26" fmla="*/ 1209173 w 1792705"/>
                <a:gd name="connsiteY26" fmla="*/ 78206 h 1828800"/>
                <a:gd name="connsiteX27" fmla="*/ 1209173 w 1792705"/>
                <a:gd name="connsiteY27" fmla="*/ 0 h 1828800"/>
                <a:gd name="connsiteX28" fmla="*/ 1209173 w 1792705"/>
                <a:gd name="connsiteY28"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92705" h="1828800">
                  <a:moveTo>
                    <a:pt x="577515" y="30079"/>
                  </a:moveTo>
                  <a:lnTo>
                    <a:pt x="439152" y="168442"/>
                  </a:lnTo>
                  <a:lnTo>
                    <a:pt x="258678" y="312821"/>
                  </a:lnTo>
                  <a:lnTo>
                    <a:pt x="66173" y="583532"/>
                  </a:lnTo>
                  <a:lnTo>
                    <a:pt x="0" y="757990"/>
                  </a:lnTo>
                  <a:lnTo>
                    <a:pt x="0" y="884321"/>
                  </a:lnTo>
                  <a:lnTo>
                    <a:pt x="60157" y="1251285"/>
                  </a:lnTo>
                  <a:lnTo>
                    <a:pt x="126331" y="1389648"/>
                  </a:lnTo>
                  <a:lnTo>
                    <a:pt x="174457" y="1521995"/>
                  </a:lnTo>
                  <a:lnTo>
                    <a:pt x="312821" y="1660358"/>
                  </a:lnTo>
                  <a:lnTo>
                    <a:pt x="577515" y="1768642"/>
                  </a:lnTo>
                  <a:lnTo>
                    <a:pt x="782052" y="1828800"/>
                  </a:lnTo>
                  <a:lnTo>
                    <a:pt x="1118936" y="1804737"/>
                  </a:lnTo>
                  <a:lnTo>
                    <a:pt x="1287378" y="1738563"/>
                  </a:lnTo>
                  <a:lnTo>
                    <a:pt x="1449805" y="1660358"/>
                  </a:lnTo>
                  <a:lnTo>
                    <a:pt x="1570121" y="1558090"/>
                  </a:lnTo>
                  <a:lnTo>
                    <a:pt x="1684421" y="1419727"/>
                  </a:lnTo>
                  <a:lnTo>
                    <a:pt x="1774657" y="1179095"/>
                  </a:lnTo>
                  <a:lnTo>
                    <a:pt x="1792705" y="1040732"/>
                  </a:lnTo>
                  <a:lnTo>
                    <a:pt x="1774657" y="812132"/>
                  </a:lnTo>
                  <a:lnTo>
                    <a:pt x="1726531" y="685800"/>
                  </a:lnTo>
                  <a:lnTo>
                    <a:pt x="1642310" y="517358"/>
                  </a:lnTo>
                  <a:lnTo>
                    <a:pt x="1552073" y="403058"/>
                  </a:lnTo>
                  <a:lnTo>
                    <a:pt x="1443789" y="300790"/>
                  </a:lnTo>
                  <a:lnTo>
                    <a:pt x="1359568" y="228600"/>
                  </a:lnTo>
                  <a:lnTo>
                    <a:pt x="1233236" y="114300"/>
                  </a:lnTo>
                  <a:lnTo>
                    <a:pt x="1209173" y="78206"/>
                  </a:lnTo>
                  <a:lnTo>
                    <a:pt x="1209173" y="0"/>
                  </a:lnTo>
                  <a:lnTo>
                    <a:pt x="1209173" y="0"/>
                  </a:ln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6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4. Bell </a:t>
            </a:r>
            <a:r>
              <a:rPr lang="cs-CZ" dirty="0" err="1"/>
              <a:t>stage</a:t>
            </a:r>
            <a:r>
              <a:rPr lang="cs-CZ" dirty="0"/>
              <a:t> (early Bell)</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13</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80" y="4094789"/>
            <a:ext cx="4271425" cy="7956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stellate</a:t>
            </a:r>
            <a:r>
              <a:rPr lang="cs-CZ" sz="1600" dirty="0"/>
              <a:t> </a:t>
            </a:r>
            <a:r>
              <a:rPr lang="cs-CZ" sz="1600" dirty="0" err="1"/>
              <a:t>reticulum</a:t>
            </a:r>
            <a:r>
              <a:rPr lang="cs-CZ" sz="1600" dirty="0"/>
              <a:t> </a:t>
            </a:r>
            <a:r>
              <a:rPr lang="cs-CZ" sz="1600" dirty="0" err="1"/>
              <a:t>cells</a:t>
            </a:r>
            <a:r>
              <a:rPr lang="cs-CZ" sz="1600" dirty="0"/>
              <a:t> </a:t>
            </a:r>
            <a:r>
              <a:rPr lang="cs-CZ" sz="1600" dirty="0" err="1"/>
              <a:t>induce</a:t>
            </a:r>
            <a:r>
              <a:rPr lang="cs-CZ" sz="1600" dirty="0"/>
              <a:t> </a:t>
            </a:r>
            <a:r>
              <a:rPr lang="cs-CZ" sz="1600" b="1" dirty="0" err="1"/>
              <a:t>differentiation</a:t>
            </a:r>
            <a:r>
              <a:rPr lang="cs-CZ" sz="1600" b="1" dirty="0"/>
              <a:t> </a:t>
            </a:r>
            <a:r>
              <a:rPr lang="cs-CZ" sz="1600" dirty="0" err="1"/>
              <a:t>of</a:t>
            </a:r>
            <a:r>
              <a:rPr lang="cs-CZ" sz="1600" dirty="0"/>
              <a:t> </a:t>
            </a:r>
            <a:r>
              <a:rPr lang="cs-CZ" sz="1600" b="1" dirty="0" err="1"/>
              <a:t>inner</a:t>
            </a:r>
            <a:r>
              <a:rPr lang="cs-CZ" sz="1600" b="1" dirty="0"/>
              <a:t> </a:t>
            </a:r>
            <a:r>
              <a:rPr lang="cs-CZ" sz="1600" b="1" dirty="0" err="1"/>
              <a:t>enamel</a:t>
            </a:r>
            <a:r>
              <a:rPr lang="cs-CZ" sz="1600" b="1" dirty="0"/>
              <a:t> </a:t>
            </a:r>
            <a:r>
              <a:rPr lang="cs-CZ" sz="1600" b="1" dirty="0" err="1"/>
              <a:t>ep</a:t>
            </a:r>
            <a:r>
              <a:rPr lang="cs-CZ" sz="1600" b="1" dirty="0"/>
              <a:t> </a:t>
            </a:r>
            <a:r>
              <a:rPr lang="cs-CZ" sz="1600" dirty="0" err="1"/>
              <a:t>cells</a:t>
            </a:r>
            <a:r>
              <a:rPr lang="cs-CZ" sz="1600" dirty="0"/>
              <a:t> – </a:t>
            </a:r>
            <a:r>
              <a:rPr lang="cs-CZ" sz="1600" dirty="0" err="1"/>
              <a:t>formation</a:t>
            </a:r>
            <a:r>
              <a:rPr lang="cs-CZ" sz="1600" dirty="0"/>
              <a:t> </a:t>
            </a:r>
            <a:r>
              <a:rPr lang="cs-CZ" sz="1600" dirty="0" err="1"/>
              <a:t>of</a:t>
            </a:r>
            <a:r>
              <a:rPr lang="cs-CZ" sz="1600" dirty="0"/>
              <a:t> </a:t>
            </a:r>
            <a:r>
              <a:rPr lang="cs-CZ" sz="1600" b="1" dirty="0" err="1"/>
              <a:t>ameloblasts</a:t>
            </a:r>
            <a:endParaRPr lang="cs-CZ" sz="1600" b="1" dirty="0"/>
          </a:p>
          <a:p>
            <a:pPr lvl="1">
              <a:buSzPct val="50000"/>
              <a:buFont typeface="Courier New" panose="02070309020205020404" pitchFamily="49" charset="0"/>
              <a:buChar char="o"/>
            </a:pPr>
            <a:endParaRPr lang="cs-CZ" sz="1200" b="1" dirty="0"/>
          </a:p>
        </p:txBody>
      </p:sp>
      <p:sp>
        <p:nvSpPr>
          <p:cNvPr id="8" name="TextovéPole 7">
            <a:extLst>
              <a:ext uri="{FF2B5EF4-FFF2-40B4-BE49-F238E27FC236}">
                <a16:creationId xmlns:a16="http://schemas.microsoft.com/office/drawing/2014/main" id="{8F81EDC3-AA86-406B-A3F7-24F93C84B885}"/>
              </a:ext>
            </a:extLst>
          </p:cNvPr>
          <p:cNvSpPr txBox="1"/>
          <p:nvPr/>
        </p:nvSpPr>
        <p:spPr>
          <a:xfrm>
            <a:off x="6640183" y="5987580"/>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Cobourne</a:t>
            </a:r>
            <a:r>
              <a:rPr lang="cs-CZ" sz="1050" dirty="0">
                <a:solidFill>
                  <a:prstClr val="black"/>
                </a:solidFill>
                <a:latin typeface="Calibri" panose="020F0502020204030204"/>
              </a:rPr>
              <a:t> and </a:t>
            </a:r>
            <a:r>
              <a:rPr lang="cs-CZ" sz="1050" dirty="0" err="1">
                <a:solidFill>
                  <a:prstClr val="black"/>
                </a:solidFill>
                <a:latin typeface="Calibri" panose="020F0502020204030204"/>
              </a:rPr>
              <a:t>Sharpe</a:t>
            </a:r>
            <a:r>
              <a:rPr lang="cs-CZ" sz="1050" dirty="0">
                <a:solidFill>
                  <a:prstClr val="black"/>
                </a:solidFill>
                <a:latin typeface="Calibri" panose="020F0502020204030204"/>
              </a:rPr>
              <a:t>. </a:t>
            </a:r>
            <a:r>
              <a:rPr lang="cs-CZ" sz="1050" dirty="0" err="1">
                <a:solidFill>
                  <a:prstClr val="black"/>
                </a:solidFill>
                <a:latin typeface="Calibri" panose="020F0502020204030204"/>
              </a:rPr>
              <a:t>Tooth</a:t>
            </a:r>
            <a:r>
              <a:rPr lang="cs-CZ" sz="1050" dirty="0">
                <a:solidFill>
                  <a:prstClr val="black"/>
                </a:solidFill>
                <a:latin typeface="Calibri" panose="020F0502020204030204"/>
              </a:rPr>
              <a:t> </a:t>
            </a:r>
            <a:r>
              <a:rPr lang="cs-CZ" sz="1050" dirty="0" err="1">
                <a:solidFill>
                  <a:prstClr val="black"/>
                </a:solidFill>
                <a:latin typeface="Calibri" panose="020F0502020204030204"/>
              </a:rPr>
              <a:t>development</a:t>
            </a:r>
            <a:r>
              <a:rPr lang="cs-CZ" sz="1050" dirty="0">
                <a:solidFill>
                  <a:prstClr val="black"/>
                </a:solidFill>
                <a:latin typeface="Calibri" panose="020F0502020204030204"/>
              </a:rPr>
              <a:t>. </a:t>
            </a:r>
            <a:r>
              <a:rPr lang="cs-CZ" sz="1050" dirty="0" err="1">
                <a:solidFill>
                  <a:prstClr val="black"/>
                </a:solidFill>
                <a:latin typeface="Calibri" panose="020F0502020204030204"/>
              </a:rPr>
              <a:t>Pocket</a:t>
            </a:r>
            <a:r>
              <a:rPr lang="cs-CZ" sz="1050" dirty="0">
                <a:solidFill>
                  <a:prstClr val="black"/>
                </a:solidFill>
                <a:latin typeface="Calibri" panose="020F0502020204030204"/>
              </a:rPr>
              <a:t> </a:t>
            </a:r>
            <a:r>
              <a:rPr lang="cs-CZ" sz="1050" dirty="0" err="1">
                <a:solidFill>
                  <a:prstClr val="black"/>
                </a:solidFill>
                <a:latin typeface="Calibri" panose="020F0502020204030204"/>
              </a:rPr>
              <a:t>dentistry</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ástupný obsah 2">
            <a:extLst>
              <a:ext uri="{FF2B5EF4-FFF2-40B4-BE49-F238E27FC236}">
                <a16:creationId xmlns:a16="http://schemas.microsoft.com/office/drawing/2014/main" id="{1928A6CF-B7B9-438C-A23A-608C92455512}"/>
              </a:ext>
            </a:extLst>
          </p:cNvPr>
          <p:cNvSpPr txBox="1">
            <a:spLocks/>
          </p:cNvSpPr>
          <p:nvPr/>
        </p:nvSpPr>
        <p:spPr>
          <a:xfrm>
            <a:off x="1097280" y="1888748"/>
            <a:ext cx="4467325" cy="8785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Tooth</a:t>
            </a:r>
            <a:r>
              <a:rPr lang="cs-CZ" sz="1600" dirty="0"/>
              <a:t> cup </a:t>
            </a:r>
            <a:r>
              <a:rPr lang="cs-CZ" sz="1600" dirty="0" err="1"/>
              <a:t>grows</a:t>
            </a:r>
            <a:r>
              <a:rPr lang="cs-CZ" sz="1600" dirty="0"/>
              <a:t> </a:t>
            </a:r>
            <a:r>
              <a:rPr lang="cs-CZ" sz="1600" dirty="0" err="1"/>
              <a:t>further</a:t>
            </a:r>
            <a:r>
              <a:rPr lang="cs-CZ" sz="1600" dirty="0"/>
              <a:t> </a:t>
            </a:r>
            <a:r>
              <a:rPr lang="cs-CZ" sz="1600" dirty="0" err="1"/>
              <a:t>into</a:t>
            </a:r>
            <a:r>
              <a:rPr lang="cs-CZ" sz="1600" dirty="0"/>
              <a:t> jaw mesenchyme, </a:t>
            </a:r>
            <a:r>
              <a:rPr lang="cs-CZ" sz="1600" b="1" dirty="0" err="1"/>
              <a:t>connection</a:t>
            </a:r>
            <a:r>
              <a:rPr lang="cs-CZ" sz="1600" b="1" dirty="0"/>
              <a:t> </a:t>
            </a:r>
            <a:r>
              <a:rPr lang="cs-CZ" sz="1600" dirty="0" err="1"/>
              <a:t>with</a:t>
            </a:r>
            <a:r>
              <a:rPr lang="cs-CZ" sz="1600" dirty="0"/>
              <a:t> oral </a:t>
            </a:r>
            <a:r>
              <a:rPr lang="cs-CZ" sz="1600" dirty="0" err="1"/>
              <a:t>epithelium</a:t>
            </a:r>
            <a:r>
              <a:rPr lang="cs-CZ" sz="1600" dirty="0"/>
              <a:t> </a:t>
            </a:r>
            <a:r>
              <a:rPr lang="cs-CZ" sz="1600" dirty="0" err="1"/>
              <a:t>preserved</a:t>
            </a:r>
            <a:r>
              <a:rPr lang="cs-CZ" sz="1600" dirty="0"/>
              <a:t> via „</a:t>
            </a:r>
            <a:r>
              <a:rPr lang="cs-CZ" sz="1600" dirty="0" err="1"/>
              <a:t>string</a:t>
            </a:r>
            <a:r>
              <a:rPr lang="cs-CZ" sz="1600" dirty="0"/>
              <a:t>“ </a:t>
            </a:r>
            <a:r>
              <a:rPr lang="cs-CZ" sz="1600" dirty="0" err="1"/>
              <a:t>of</a:t>
            </a:r>
            <a:r>
              <a:rPr lang="cs-CZ" sz="1600" dirty="0"/>
              <a:t> </a:t>
            </a:r>
            <a:r>
              <a:rPr lang="cs-CZ" sz="1600" dirty="0" err="1"/>
              <a:t>epithelial</a:t>
            </a:r>
            <a:r>
              <a:rPr lang="cs-CZ" sz="1600" dirty="0"/>
              <a:t> </a:t>
            </a:r>
            <a:r>
              <a:rPr lang="cs-CZ" sz="1600" dirty="0" err="1"/>
              <a:t>cells</a:t>
            </a:r>
            <a:r>
              <a:rPr lang="cs-CZ" sz="1600" dirty="0"/>
              <a:t> – </a:t>
            </a:r>
            <a:r>
              <a:rPr lang="cs-CZ" sz="1600" b="1" dirty="0" err="1">
                <a:solidFill>
                  <a:srgbClr val="4CFF4C"/>
                </a:solidFill>
              </a:rPr>
              <a:t>dental</a:t>
            </a:r>
            <a:r>
              <a:rPr lang="cs-CZ" sz="1600" b="1" dirty="0">
                <a:solidFill>
                  <a:srgbClr val="4CFF4C"/>
                </a:solidFill>
              </a:rPr>
              <a:t> </a:t>
            </a:r>
            <a:r>
              <a:rPr lang="cs-CZ" sz="1600" b="1" dirty="0" err="1">
                <a:solidFill>
                  <a:srgbClr val="4CFF4C"/>
                </a:solidFill>
              </a:rPr>
              <a:t>stalk</a:t>
            </a:r>
            <a:endParaRPr lang="cs-CZ" sz="1600" b="1" dirty="0">
              <a:solidFill>
                <a:srgbClr val="4CFF4C"/>
              </a:solidFill>
            </a:endParaRPr>
          </a:p>
        </p:txBody>
      </p:sp>
      <p:sp>
        <p:nvSpPr>
          <p:cNvPr id="10" name="Zástupný obsah 2">
            <a:extLst>
              <a:ext uri="{FF2B5EF4-FFF2-40B4-BE49-F238E27FC236}">
                <a16:creationId xmlns:a16="http://schemas.microsoft.com/office/drawing/2014/main" id="{E642CCC3-7CD8-497D-A088-E7A4EA5E6187}"/>
              </a:ext>
            </a:extLst>
          </p:cNvPr>
          <p:cNvSpPr txBox="1">
            <a:spLocks/>
          </p:cNvSpPr>
          <p:nvPr/>
        </p:nvSpPr>
        <p:spPr>
          <a:xfrm>
            <a:off x="1097280" y="3081277"/>
            <a:ext cx="4467325" cy="79120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diphyodont</a:t>
            </a:r>
            <a:r>
              <a:rPr lang="cs-CZ" sz="1600" dirty="0"/>
              <a:t> and </a:t>
            </a:r>
            <a:r>
              <a:rPr lang="cs-CZ" sz="1600" dirty="0" err="1"/>
              <a:t>polyphyodont</a:t>
            </a:r>
            <a:r>
              <a:rPr lang="cs-CZ" sz="1600" dirty="0"/>
              <a:t> species – </a:t>
            </a:r>
            <a:r>
              <a:rPr lang="cs-CZ" sz="1600" dirty="0" err="1"/>
              <a:t>outgrow</a:t>
            </a:r>
            <a:r>
              <a:rPr lang="cs-CZ" sz="1600" dirty="0"/>
              <a:t> </a:t>
            </a:r>
            <a:r>
              <a:rPr lang="cs-CZ" sz="1600" dirty="0" err="1"/>
              <a:t>of</a:t>
            </a:r>
            <a:r>
              <a:rPr lang="cs-CZ" sz="1600" dirty="0"/>
              <a:t> so </a:t>
            </a:r>
            <a:r>
              <a:rPr lang="cs-CZ" sz="1600" dirty="0" err="1"/>
              <a:t>called</a:t>
            </a:r>
            <a:r>
              <a:rPr lang="cs-CZ" sz="1600" dirty="0"/>
              <a:t> </a:t>
            </a:r>
            <a:r>
              <a:rPr lang="cs-CZ" sz="1600" b="1" dirty="0" err="1">
                <a:solidFill>
                  <a:srgbClr val="FF0000"/>
                </a:solidFill>
              </a:rPr>
              <a:t>dental</a:t>
            </a:r>
            <a:r>
              <a:rPr lang="cs-CZ" sz="1600" b="1" dirty="0">
                <a:solidFill>
                  <a:srgbClr val="FF0000"/>
                </a:solidFill>
              </a:rPr>
              <a:t> lamina </a:t>
            </a:r>
            <a:r>
              <a:rPr lang="cs-CZ" sz="1600" dirty="0"/>
              <a:t>(</a:t>
            </a:r>
            <a:r>
              <a:rPr lang="cs-CZ" sz="1600" dirty="0" err="1"/>
              <a:t>next</a:t>
            </a:r>
            <a:r>
              <a:rPr lang="cs-CZ" sz="1600" dirty="0"/>
              <a:t> </a:t>
            </a:r>
            <a:r>
              <a:rPr lang="cs-CZ" sz="1600" dirty="0" err="1"/>
              <a:t>generation</a:t>
            </a:r>
            <a:r>
              <a:rPr lang="cs-CZ" sz="1600" dirty="0"/>
              <a:t> </a:t>
            </a:r>
            <a:r>
              <a:rPr lang="cs-CZ" sz="1600" dirty="0" err="1"/>
              <a:t>teeth</a:t>
            </a:r>
            <a:r>
              <a:rPr lang="cs-CZ" sz="1600" dirty="0"/>
              <a:t> source) </a:t>
            </a:r>
            <a:r>
              <a:rPr lang="cs-CZ" sz="1600" dirty="0" err="1"/>
              <a:t>from</a:t>
            </a:r>
            <a:r>
              <a:rPr lang="cs-CZ" sz="1600" dirty="0"/>
              <a:t> </a:t>
            </a:r>
            <a:r>
              <a:rPr lang="cs-CZ" sz="1600" dirty="0" err="1"/>
              <a:t>dental</a:t>
            </a:r>
            <a:r>
              <a:rPr lang="cs-CZ" sz="1600" dirty="0"/>
              <a:t> </a:t>
            </a:r>
            <a:r>
              <a:rPr lang="cs-CZ" sz="1600" dirty="0" err="1"/>
              <a:t>stalk</a:t>
            </a:r>
            <a:endParaRPr lang="cs-CZ" sz="1600" dirty="0"/>
          </a:p>
        </p:txBody>
      </p:sp>
      <p:sp>
        <p:nvSpPr>
          <p:cNvPr id="11" name="Zástupný obsah 2">
            <a:extLst>
              <a:ext uri="{FF2B5EF4-FFF2-40B4-BE49-F238E27FC236}">
                <a16:creationId xmlns:a16="http://schemas.microsoft.com/office/drawing/2014/main" id="{CBE25123-88D8-4A06-8613-D4D7C57B069C}"/>
              </a:ext>
            </a:extLst>
          </p:cNvPr>
          <p:cNvSpPr txBox="1">
            <a:spLocks/>
          </p:cNvSpPr>
          <p:nvPr/>
        </p:nvSpPr>
        <p:spPr>
          <a:xfrm>
            <a:off x="1097279" y="5032049"/>
            <a:ext cx="4271425" cy="7956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mesenchymal</a:t>
            </a:r>
            <a:r>
              <a:rPr lang="cs-CZ" sz="1600" b="1" dirty="0"/>
              <a:t> </a:t>
            </a:r>
            <a:r>
              <a:rPr lang="cs-CZ" sz="1600" dirty="0" err="1"/>
              <a:t>cells</a:t>
            </a:r>
            <a:r>
              <a:rPr lang="cs-CZ" sz="1600" dirty="0"/>
              <a:t> </a:t>
            </a:r>
            <a:r>
              <a:rPr lang="cs-CZ" sz="1600" dirty="0" err="1"/>
              <a:t>of</a:t>
            </a:r>
            <a:r>
              <a:rPr lang="cs-CZ" sz="1600" dirty="0"/>
              <a:t> </a:t>
            </a:r>
            <a:r>
              <a:rPr lang="cs-CZ" sz="1600" b="1" dirty="0" err="1"/>
              <a:t>dental</a:t>
            </a:r>
            <a:r>
              <a:rPr lang="cs-CZ" sz="1600" b="1" dirty="0"/>
              <a:t> </a:t>
            </a:r>
            <a:r>
              <a:rPr lang="cs-CZ" sz="1600" b="1" dirty="0" err="1"/>
              <a:t>papilla</a:t>
            </a:r>
            <a:r>
              <a:rPr lang="cs-CZ" sz="1600" dirty="0"/>
              <a:t> in </a:t>
            </a:r>
            <a:r>
              <a:rPr lang="cs-CZ" sz="1600" dirty="0" err="1"/>
              <a:t>contact</a:t>
            </a:r>
            <a:r>
              <a:rPr lang="cs-CZ" sz="1600" dirty="0"/>
              <a:t> </a:t>
            </a:r>
            <a:r>
              <a:rPr lang="cs-CZ" sz="1600" dirty="0" err="1"/>
              <a:t>with</a:t>
            </a:r>
            <a:r>
              <a:rPr lang="cs-CZ" sz="1600" dirty="0"/>
              <a:t> </a:t>
            </a:r>
            <a:r>
              <a:rPr lang="cs-CZ" sz="1600" dirty="0" err="1"/>
              <a:t>differentiating</a:t>
            </a:r>
            <a:r>
              <a:rPr lang="cs-CZ" sz="1600" dirty="0"/>
              <a:t> </a:t>
            </a:r>
            <a:r>
              <a:rPr lang="cs-CZ" sz="1600" b="1" dirty="0" err="1"/>
              <a:t>ameloblasts</a:t>
            </a:r>
            <a:r>
              <a:rPr lang="cs-CZ" sz="1600" dirty="0"/>
              <a:t> – </a:t>
            </a:r>
            <a:r>
              <a:rPr lang="cs-CZ" sz="1600" dirty="0" err="1"/>
              <a:t>differentiation</a:t>
            </a:r>
            <a:r>
              <a:rPr lang="cs-CZ" sz="1600" dirty="0"/>
              <a:t> </a:t>
            </a:r>
            <a:r>
              <a:rPr lang="cs-CZ" sz="1600" dirty="0" err="1"/>
              <a:t>into</a:t>
            </a:r>
            <a:r>
              <a:rPr lang="cs-CZ" sz="1600" dirty="0"/>
              <a:t> </a:t>
            </a:r>
            <a:r>
              <a:rPr lang="cs-CZ" sz="1600" dirty="0" err="1"/>
              <a:t>cylindrical</a:t>
            </a:r>
            <a:r>
              <a:rPr lang="cs-CZ" sz="1600" dirty="0"/>
              <a:t> </a:t>
            </a:r>
            <a:r>
              <a:rPr lang="cs-CZ" sz="1600" dirty="0" err="1"/>
              <a:t>cells</a:t>
            </a:r>
            <a:r>
              <a:rPr lang="cs-CZ" sz="1600" dirty="0"/>
              <a:t> - </a:t>
            </a:r>
            <a:r>
              <a:rPr lang="cs-CZ" sz="1600" b="1" dirty="0" err="1"/>
              <a:t>odontoblasts</a:t>
            </a:r>
            <a:endParaRPr lang="cs-CZ" sz="1600" b="1" dirty="0"/>
          </a:p>
          <a:p>
            <a:pPr lvl="1">
              <a:buSzPct val="50000"/>
              <a:buFont typeface="Courier New" panose="02070309020205020404" pitchFamily="49" charset="0"/>
              <a:buChar char="o"/>
            </a:pPr>
            <a:endParaRPr lang="cs-CZ" sz="1200" b="1" dirty="0"/>
          </a:p>
        </p:txBody>
      </p:sp>
      <p:grpSp>
        <p:nvGrpSpPr>
          <p:cNvPr id="12" name="Skupina 11">
            <a:extLst>
              <a:ext uri="{FF2B5EF4-FFF2-40B4-BE49-F238E27FC236}">
                <a16:creationId xmlns:a16="http://schemas.microsoft.com/office/drawing/2014/main" id="{E0726031-D09F-4603-A273-CCC60B708E35}"/>
              </a:ext>
            </a:extLst>
          </p:cNvPr>
          <p:cNvGrpSpPr/>
          <p:nvPr/>
        </p:nvGrpSpPr>
        <p:grpSpPr>
          <a:xfrm>
            <a:off x="5771433" y="2685405"/>
            <a:ext cx="710094" cy="2669165"/>
            <a:chOff x="6486493" y="2516986"/>
            <a:chExt cx="710094" cy="2669165"/>
          </a:xfrm>
        </p:grpSpPr>
        <p:sp>
          <p:nvSpPr>
            <p:cNvPr id="13" name="Obousměrná svislá šipka 21">
              <a:extLst>
                <a:ext uri="{FF2B5EF4-FFF2-40B4-BE49-F238E27FC236}">
                  <a16:creationId xmlns:a16="http://schemas.microsoft.com/office/drawing/2014/main" id="{4CA67DE1-B919-4FF0-AC7A-4AB10FD54A45}"/>
                </a:ext>
              </a:extLst>
            </p:cNvPr>
            <p:cNvSpPr/>
            <p:nvPr/>
          </p:nvSpPr>
          <p:spPr>
            <a:xfrm>
              <a:off x="6772166" y="2822860"/>
              <a:ext cx="133350" cy="2040953"/>
            </a:xfrm>
            <a:prstGeom prst="up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96BB3FC8-0C12-4C97-A241-80CE4E89EF22}"/>
                </a:ext>
              </a:extLst>
            </p:cNvPr>
            <p:cNvSpPr txBox="1"/>
            <p:nvPr/>
          </p:nvSpPr>
          <p:spPr>
            <a:xfrm>
              <a:off x="6486493" y="2516986"/>
              <a:ext cx="699876" cy="230832"/>
            </a:xfrm>
            <a:prstGeom prst="rect">
              <a:avLst/>
            </a:prstGeom>
            <a:solidFill>
              <a:schemeClr val="bg1"/>
            </a:solidFill>
          </p:spPr>
          <p:txBody>
            <a:bodyPr wrap="square" rtlCol="0">
              <a:spAutoFit/>
            </a:bodyPr>
            <a:lstStyle/>
            <a:p>
              <a:pPr algn="ctr"/>
              <a:r>
                <a:rPr lang="cs-CZ" sz="900" dirty="0"/>
                <a:t>oral</a:t>
              </a:r>
            </a:p>
          </p:txBody>
        </p:sp>
        <p:sp>
          <p:nvSpPr>
            <p:cNvPr id="15" name="TextovéPole 14">
              <a:extLst>
                <a:ext uri="{FF2B5EF4-FFF2-40B4-BE49-F238E27FC236}">
                  <a16:creationId xmlns:a16="http://schemas.microsoft.com/office/drawing/2014/main" id="{23C21EC3-27AB-4E1E-BD81-AFECA3F124CD}"/>
                </a:ext>
              </a:extLst>
            </p:cNvPr>
            <p:cNvSpPr txBox="1"/>
            <p:nvPr/>
          </p:nvSpPr>
          <p:spPr>
            <a:xfrm>
              <a:off x="6496711" y="4955319"/>
              <a:ext cx="699876" cy="230832"/>
            </a:xfrm>
            <a:prstGeom prst="rect">
              <a:avLst/>
            </a:prstGeom>
            <a:solidFill>
              <a:schemeClr val="bg1"/>
            </a:solidFill>
          </p:spPr>
          <p:txBody>
            <a:bodyPr wrap="square" rtlCol="0">
              <a:spAutoFit/>
            </a:bodyPr>
            <a:lstStyle/>
            <a:p>
              <a:pPr algn="ctr"/>
              <a:r>
                <a:rPr lang="cs-CZ" sz="900" dirty="0" err="1"/>
                <a:t>aboral</a:t>
              </a:r>
              <a:endParaRPr lang="cs-CZ" sz="900" dirty="0"/>
            </a:p>
          </p:txBody>
        </p:sp>
      </p:grpSp>
      <p:grpSp>
        <p:nvGrpSpPr>
          <p:cNvPr id="22" name="Skupina 21">
            <a:extLst>
              <a:ext uri="{FF2B5EF4-FFF2-40B4-BE49-F238E27FC236}">
                <a16:creationId xmlns:a16="http://schemas.microsoft.com/office/drawing/2014/main" id="{320B4067-B5FD-465F-B6B3-76561BCEDBCB}"/>
              </a:ext>
            </a:extLst>
          </p:cNvPr>
          <p:cNvGrpSpPr/>
          <p:nvPr/>
        </p:nvGrpSpPr>
        <p:grpSpPr>
          <a:xfrm>
            <a:off x="6656235" y="2239933"/>
            <a:ext cx="4696811" cy="2792115"/>
            <a:chOff x="6656235" y="2239933"/>
            <a:chExt cx="4696811" cy="2792115"/>
          </a:xfrm>
        </p:grpSpPr>
        <p:pic>
          <p:nvPicPr>
            <p:cNvPr id="7" name="Obrázek 6"/>
            <p:cNvPicPr>
              <a:picLocks noChangeAspect="1"/>
            </p:cNvPicPr>
            <p:nvPr/>
          </p:nvPicPr>
          <p:blipFill rotWithShape="1">
            <a:blip r:embed="rId2" cstate="print">
              <a:extLst>
                <a:ext uri="{28A0092B-C50C-407E-A947-70E740481C1C}">
                  <a14:useLocalDpi xmlns:a14="http://schemas.microsoft.com/office/drawing/2010/main" val="0"/>
                </a:ext>
              </a:extLst>
            </a:blip>
            <a:srcRect l="33687" t="47093" r="28198"/>
            <a:stretch/>
          </p:blipFill>
          <p:spPr>
            <a:xfrm>
              <a:off x="6656235" y="2239933"/>
              <a:ext cx="3083692" cy="2792115"/>
            </a:xfrm>
            <a:prstGeom prst="rect">
              <a:avLst/>
            </a:prstGeom>
          </p:spPr>
        </p:pic>
        <p:sp>
          <p:nvSpPr>
            <p:cNvPr id="16" name="TextovéPole 15">
              <a:extLst>
                <a:ext uri="{FF2B5EF4-FFF2-40B4-BE49-F238E27FC236}">
                  <a16:creationId xmlns:a16="http://schemas.microsoft.com/office/drawing/2014/main" id="{7986B3C7-E074-40AA-B437-D15737BCE2F9}"/>
                </a:ext>
              </a:extLst>
            </p:cNvPr>
            <p:cNvSpPr txBox="1"/>
            <p:nvPr/>
          </p:nvSpPr>
          <p:spPr>
            <a:xfrm>
              <a:off x="9756884" y="2883342"/>
              <a:ext cx="1002510" cy="230832"/>
            </a:xfrm>
            <a:prstGeom prst="rect">
              <a:avLst/>
            </a:prstGeom>
            <a:solidFill>
              <a:schemeClr val="bg1"/>
            </a:solidFill>
          </p:spPr>
          <p:txBody>
            <a:bodyPr wrap="square" rtlCol="0">
              <a:spAutoFit/>
            </a:bodyPr>
            <a:lstStyle/>
            <a:p>
              <a:r>
                <a:rPr lang="cs-CZ" sz="900" dirty="0"/>
                <a:t>oral </a:t>
              </a:r>
              <a:r>
                <a:rPr lang="cs-CZ" sz="900" dirty="0" err="1"/>
                <a:t>epithelium</a:t>
              </a:r>
              <a:endParaRPr lang="cs-CZ" sz="900" dirty="0"/>
            </a:p>
          </p:txBody>
        </p:sp>
        <p:sp>
          <p:nvSpPr>
            <p:cNvPr id="17" name="TextovéPole 16">
              <a:extLst>
                <a:ext uri="{FF2B5EF4-FFF2-40B4-BE49-F238E27FC236}">
                  <a16:creationId xmlns:a16="http://schemas.microsoft.com/office/drawing/2014/main" id="{07F4FC18-2E58-4CEE-A4DE-84B3BE5CE856}"/>
                </a:ext>
              </a:extLst>
            </p:cNvPr>
            <p:cNvSpPr txBox="1"/>
            <p:nvPr/>
          </p:nvSpPr>
          <p:spPr>
            <a:xfrm>
              <a:off x="9756884" y="3095733"/>
              <a:ext cx="778393" cy="230832"/>
            </a:xfrm>
            <a:prstGeom prst="rect">
              <a:avLst/>
            </a:prstGeom>
            <a:solidFill>
              <a:schemeClr val="bg1"/>
            </a:solidFill>
            <a:ln w="28575">
              <a:solidFill>
                <a:srgbClr val="4CFF4C"/>
              </a:solidFill>
            </a:ln>
          </p:spPr>
          <p:txBody>
            <a:bodyPr wrap="square" rtlCol="0">
              <a:spAutoFit/>
            </a:bodyPr>
            <a:lstStyle/>
            <a:p>
              <a:pPr algn="ctr"/>
              <a:r>
                <a:rPr lang="cs-CZ" sz="900" dirty="0" err="1"/>
                <a:t>dental</a:t>
              </a:r>
              <a:r>
                <a:rPr lang="cs-CZ" sz="900" dirty="0"/>
                <a:t> </a:t>
              </a:r>
              <a:r>
                <a:rPr lang="cs-CZ" sz="900" dirty="0" err="1"/>
                <a:t>stalk</a:t>
              </a:r>
              <a:endParaRPr lang="cs-CZ" sz="900" dirty="0"/>
            </a:p>
          </p:txBody>
        </p:sp>
        <p:sp>
          <p:nvSpPr>
            <p:cNvPr id="18" name="TextovéPole 17">
              <a:extLst>
                <a:ext uri="{FF2B5EF4-FFF2-40B4-BE49-F238E27FC236}">
                  <a16:creationId xmlns:a16="http://schemas.microsoft.com/office/drawing/2014/main" id="{0128620D-6E42-4229-9396-209B468732BB}"/>
                </a:ext>
              </a:extLst>
            </p:cNvPr>
            <p:cNvSpPr txBox="1"/>
            <p:nvPr/>
          </p:nvSpPr>
          <p:spPr>
            <a:xfrm>
              <a:off x="9739927" y="3343989"/>
              <a:ext cx="1613119" cy="230832"/>
            </a:xfrm>
            <a:prstGeom prst="rect">
              <a:avLst/>
            </a:prstGeom>
            <a:solidFill>
              <a:schemeClr val="bg1"/>
            </a:solidFill>
          </p:spPr>
          <p:txBody>
            <a:bodyPr wrap="square" rtlCol="0">
              <a:spAutoFit/>
            </a:bodyPr>
            <a:lstStyle/>
            <a:p>
              <a:r>
                <a:rPr lang="cs-CZ" sz="900" dirty="0" err="1"/>
                <a:t>External</a:t>
              </a:r>
              <a:r>
                <a:rPr lang="cs-CZ" sz="900" dirty="0"/>
                <a:t> </a:t>
              </a:r>
              <a:r>
                <a:rPr lang="cs-CZ" sz="900" dirty="0" err="1"/>
                <a:t>enamel</a:t>
              </a:r>
              <a:r>
                <a:rPr lang="cs-CZ" sz="900" dirty="0"/>
                <a:t> </a:t>
              </a:r>
              <a:r>
                <a:rPr lang="cs-CZ" sz="900" dirty="0" err="1"/>
                <a:t>epithelium</a:t>
              </a:r>
              <a:endParaRPr lang="cs-CZ" sz="900" dirty="0"/>
            </a:p>
          </p:txBody>
        </p:sp>
        <p:sp>
          <p:nvSpPr>
            <p:cNvPr id="19" name="TextovéPole 18">
              <a:extLst>
                <a:ext uri="{FF2B5EF4-FFF2-40B4-BE49-F238E27FC236}">
                  <a16:creationId xmlns:a16="http://schemas.microsoft.com/office/drawing/2014/main" id="{29B3B113-972D-4FA7-9B03-D40D55FE07CF}"/>
                </a:ext>
              </a:extLst>
            </p:cNvPr>
            <p:cNvSpPr txBox="1"/>
            <p:nvPr/>
          </p:nvSpPr>
          <p:spPr>
            <a:xfrm>
              <a:off x="9756884" y="3531041"/>
              <a:ext cx="1195015" cy="230832"/>
            </a:xfrm>
            <a:prstGeom prst="rect">
              <a:avLst/>
            </a:prstGeom>
            <a:solidFill>
              <a:schemeClr val="bg1"/>
            </a:solidFill>
          </p:spPr>
          <p:txBody>
            <a:bodyPr wrap="square" rtlCol="0">
              <a:spAutoFit/>
            </a:bodyPr>
            <a:lstStyle/>
            <a:p>
              <a:r>
                <a:rPr lang="cs-CZ" sz="900" dirty="0" err="1"/>
                <a:t>Stellate</a:t>
              </a:r>
              <a:r>
                <a:rPr lang="cs-CZ" sz="900" dirty="0"/>
                <a:t> </a:t>
              </a:r>
              <a:r>
                <a:rPr lang="cs-CZ" sz="900" dirty="0" err="1"/>
                <a:t>reticulum</a:t>
              </a:r>
              <a:endParaRPr lang="cs-CZ" sz="900" dirty="0"/>
            </a:p>
          </p:txBody>
        </p:sp>
        <p:sp>
          <p:nvSpPr>
            <p:cNvPr id="20" name="TextovéPole 19">
              <a:extLst>
                <a:ext uri="{FF2B5EF4-FFF2-40B4-BE49-F238E27FC236}">
                  <a16:creationId xmlns:a16="http://schemas.microsoft.com/office/drawing/2014/main" id="{B16E339B-B4E0-4807-A87C-633F31C6AE51}"/>
                </a:ext>
              </a:extLst>
            </p:cNvPr>
            <p:cNvSpPr txBox="1"/>
            <p:nvPr/>
          </p:nvSpPr>
          <p:spPr>
            <a:xfrm>
              <a:off x="9768604" y="3787970"/>
              <a:ext cx="1387076" cy="230832"/>
            </a:xfrm>
            <a:prstGeom prst="rect">
              <a:avLst/>
            </a:prstGeom>
            <a:solidFill>
              <a:schemeClr val="bg1"/>
            </a:solidFill>
            <a:ln w="28575">
              <a:solidFill>
                <a:schemeClr val="tx1"/>
              </a:solidFill>
            </a:ln>
          </p:spPr>
          <p:txBody>
            <a:bodyPr wrap="square" rtlCol="0">
              <a:spAutoFit/>
            </a:bodyPr>
            <a:lstStyle/>
            <a:p>
              <a:r>
                <a:rPr lang="cs-CZ" sz="900" dirty="0" err="1"/>
                <a:t>Inner</a:t>
              </a:r>
              <a:r>
                <a:rPr lang="cs-CZ" sz="900" dirty="0"/>
                <a:t> </a:t>
              </a:r>
              <a:r>
                <a:rPr lang="cs-CZ" sz="900" dirty="0" err="1"/>
                <a:t>enamel</a:t>
              </a:r>
              <a:r>
                <a:rPr lang="cs-CZ" sz="900" dirty="0"/>
                <a:t> </a:t>
              </a:r>
              <a:r>
                <a:rPr lang="cs-CZ" sz="900" dirty="0" err="1"/>
                <a:t>epithelium</a:t>
              </a:r>
              <a:endParaRPr lang="cs-CZ" sz="900" dirty="0"/>
            </a:p>
          </p:txBody>
        </p:sp>
        <p:sp>
          <p:nvSpPr>
            <p:cNvPr id="21" name="TextovéPole 20">
              <a:extLst>
                <a:ext uri="{FF2B5EF4-FFF2-40B4-BE49-F238E27FC236}">
                  <a16:creationId xmlns:a16="http://schemas.microsoft.com/office/drawing/2014/main" id="{BC3552BB-9D23-41E6-BDDB-5544706C6064}"/>
                </a:ext>
              </a:extLst>
            </p:cNvPr>
            <p:cNvSpPr txBox="1"/>
            <p:nvPr/>
          </p:nvSpPr>
          <p:spPr>
            <a:xfrm>
              <a:off x="9784906" y="4062927"/>
              <a:ext cx="974488" cy="230832"/>
            </a:xfrm>
            <a:prstGeom prst="rect">
              <a:avLst/>
            </a:prstGeom>
            <a:solidFill>
              <a:schemeClr val="bg1"/>
            </a:solidFill>
            <a:ln w="28575">
              <a:solidFill>
                <a:schemeClr val="tx1"/>
              </a:solidFill>
            </a:ln>
          </p:spPr>
          <p:txBody>
            <a:bodyPr wrap="square" rtlCol="0">
              <a:spAutoFit/>
            </a:bodyPr>
            <a:lstStyle/>
            <a:p>
              <a:pPr algn="ctr"/>
              <a:r>
                <a:rPr lang="cs-CZ" sz="900" dirty="0" err="1"/>
                <a:t>Dental</a:t>
              </a:r>
              <a:r>
                <a:rPr lang="cs-CZ" sz="900" dirty="0"/>
                <a:t> </a:t>
              </a:r>
              <a:r>
                <a:rPr lang="cs-CZ" sz="900" dirty="0" err="1"/>
                <a:t>papilla</a:t>
              </a:r>
              <a:endParaRPr lang="cs-CZ" sz="900" dirty="0"/>
            </a:p>
          </p:txBody>
        </p:sp>
      </p:grpSp>
      <p:sp>
        <p:nvSpPr>
          <p:cNvPr id="3" name="Volný tvar: obrazec 2">
            <a:extLst>
              <a:ext uri="{FF2B5EF4-FFF2-40B4-BE49-F238E27FC236}">
                <a16:creationId xmlns:a16="http://schemas.microsoft.com/office/drawing/2014/main" id="{B5B9702B-7F18-490F-AD79-9EB42E665268}"/>
              </a:ext>
            </a:extLst>
          </p:cNvPr>
          <p:cNvSpPr/>
          <p:nvPr/>
        </p:nvSpPr>
        <p:spPr>
          <a:xfrm>
            <a:off x="8145379" y="3025942"/>
            <a:ext cx="721895" cy="330869"/>
          </a:xfrm>
          <a:custGeom>
            <a:avLst/>
            <a:gdLst>
              <a:gd name="connsiteX0" fmla="*/ 0 w 721895"/>
              <a:gd name="connsiteY0" fmla="*/ 0 h 330869"/>
              <a:gd name="connsiteX1" fmla="*/ 162426 w 721895"/>
              <a:gd name="connsiteY1" fmla="*/ 36095 h 330869"/>
              <a:gd name="connsiteX2" fmla="*/ 300789 w 721895"/>
              <a:gd name="connsiteY2" fmla="*/ 72190 h 330869"/>
              <a:gd name="connsiteX3" fmla="*/ 463216 w 721895"/>
              <a:gd name="connsiteY3" fmla="*/ 144379 h 330869"/>
              <a:gd name="connsiteX4" fmla="*/ 691816 w 721895"/>
              <a:gd name="connsiteY4" fmla="*/ 246647 h 330869"/>
              <a:gd name="connsiteX5" fmla="*/ 721895 w 721895"/>
              <a:gd name="connsiteY5" fmla="*/ 312821 h 330869"/>
              <a:gd name="connsiteX6" fmla="*/ 685800 w 721895"/>
              <a:gd name="connsiteY6" fmla="*/ 330869 h 330869"/>
              <a:gd name="connsiteX7" fmla="*/ 601579 w 721895"/>
              <a:gd name="connsiteY7" fmla="*/ 318837 h 330869"/>
              <a:gd name="connsiteX8" fmla="*/ 475247 w 721895"/>
              <a:gd name="connsiteY8" fmla="*/ 270711 h 330869"/>
              <a:gd name="connsiteX9" fmla="*/ 342900 w 721895"/>
              <a:gd name="connsiteY9" fmla="*/ 234616 h 330869"/>
              <a:gd name="connsiteX10" fmla="*/ 174458 w 721895"/>
              <a:gd name="connsiteY10" fmla="*/ 198521 h 330869"/>
              <a:gd name="connsiteX11" fmla="*/ 36095 w 721895"/>
              <a:gd name="connsiteY11" fmla="*/ 150395 h 330869"/>
              <a:gd name="connsiteX12" fmla="*/ 36095 w 721895"/>
              <a:gd name="connsiteY12" fmla="*/ 150395 h 3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895" h="330869">
                <a:moveTo>
                  <a:pt x="0" y="0"/>
                </a:moveTo>
                <a:lnTo>
                  <a:pt x="162426" y="36095"/>
                </a:lnTo>
                <a:lnTo>
                  <a:pt x="300789" y="72190"/>
                </a:lnTo>
                <a:lnTo>
                  <a:pt x="463216" y="144379"/>
                </a:lnTo>
                <a:lnTo>
                  <a:pt x="691816" y="246647"/>
                </a:lnTo>
                <a:lnTo>
                  <a:pt x="721895" y="312821"/>
                </a:lnTo>
                <a:lnTo>
                  <a:pt x="685800" y="330869"/>
                </a:lnTo>
                <a:lnTo>
                  <a:pt x="601579" y="318837"/>
                </a:lnTo>
                <a:lnTo>
                  <a:pt x="475247" y="270711"/>
                </a:lnTo>
                <a:lnTo>
                  <a:pt x="342900" y="234616"/>
                </a:lnTo>
                <a:lnTo>
                  <a:pt x="174458" y="198521"/>
                </a:lnTo>
                <a:lnTo>
                  <a:pt x="36095" y="150395"/>
                </a:lnTo>
                <a:lnTo>
                  <a:pt x="36095" y="15039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74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5. </a:t>
            </a:r>
            <a:r>
              <a:rPr lang="cs-CZ" dirty="0" err="1"/>
              <a:t>Apposition</a:t>
            </a:r>
            <a:r>
              <a:rPr lang="cs-CZ" dirty="0"/>
              <a:t> </a:t>
            </a:r>
            <a:r>
              <a:rPr lang="cs-CZ" dirty="0" err="1"/>
              <a:t>stage</a:t>
            </a:r>
            <a:r>
              <a:rPr lang="cs-CZ" dirty="0"/>
              <a:t> (</a:t>
            </a:r>
            <a:r>
              <a:rPr lang="cs-CZ" dirty="0" err="1"/>
              <a:t>late</a:t>
            </a:r>
            <a:r>
              <a:rPr lang="cs-CZ" dirty="0"/>
              <a:t> Bell)</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14</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80" y="2017068"/>
            <a:ext cx="4512945" cy="8175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ameloblasts</a:t>
            </a:r>
            <a:r>
              <a:rPr lang="cs-CZ" sz="1600" dirty="0"/>
              <a:t> </a:t>
            </a:r>
            <a:r>
              <a:rPr lang="cs-CZ" sz="1600" dirty="0" err="1"/>
              <a:t>form</a:t>
            </a:r>
            <a:r>
              <a:rPr lang="cs-CZ" sz="1600" dirty="0"/>
              <a:t> </a:t>
            </a:r>
            <a:r>
              <a:rPr lang="cs-CZ" sz="1600" b="1" dirty="0" err="1">
                <a:ln>
                  <a:solidFill>
                    <a:schemeClr val="tx1"/>
                  </a:solidFill>
                </a:ln>
                <a:solidFill>
                  <a:schemeClr val="bg1"/>
                </a:solidFill>
              </a:rPr>
              <a:t>enamel</a:t>
            </a:r>
            <a:endParaRPr lang="cs-CZ" sz="1600" dirty="0"/>
          </a:p>
          <a:p>
            <a:pPr>
              <a:buSzPct val="50000"/>
              <a:buFont typeface="Courier New" panose="02070309020205020404" pitchFamily="49" charset="0"/>
              <a:buChar char="o"/>
            </a:pPr>
            <a:r>
              <a:rPr lang="cs-CZ" sz="1600" dirty="0" err="1"/>
              <a:t>odontoblasts</a:t>
            </a:r>
            <a:r>
              <a:rPr lang="cs-CZ" sz="1600" dirty="0"/>
              <a:t> </a:t>
            </a:r>
            <a:r>
              <a:rPr lang="cs-CZ" sz="1600" dirty="0" err="1"/>
              <a:t>form</a:t>
            </a:r>
            <a:r>
              <a:rPr lang="cs-CZ" sz="1600" dirty="0"/>
              <a:t> </a:t>
            </a:r>
            <a:r>
              <a:rPr lang="cs-CZ" sz="1600" b="1" dirty="0">
                <a:ln>
                  <a:solidFill>
                    <a:schemeClr val="tx1"/>
                  </a:solidFill>
                </a:ln>
                <a:solidFill>
                  <a:srgbClr val="FCF19F"/>
                </a:solidFill>
              </a:rPr>
              <a:t>dentin</a:t>
            </a:r>
            <a:endParaRPr lang="cs-CZ" sz="1400" b="1" dirty="0"/>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7278" y="3098114"/>
            <a:ext cx="4671864" cy="746914"/>
          </a:xfrm>
          <a:prstGeom prst="rect">
            <a:avLst/>
          </a:prstGeom>
          <a:ln w="28575">
            <a:solidFill>
              <a:srgbClr val="FF000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ameloblasts</a:t>
            </a:r>
            <a:r>
              <a:rPr lang="cs-CZ" sz="1600" b="1" dirty="0"/>
              <a:t> </a:t>
            </a:r>
            <a:r>
              <a:rPr lang="cs-CZ" sz="1600" dirty="0" err="1"/>
              <a:t>produce</a:t>
            </a:r>
            <a:r>
              <a:rPr lang="cs-CZ" sz="1600" b="1" dirty="0"/>
              <a:t> </a:t>
            </a:r>
            <a:r>
              <a:rPr lang="cs-CZ" sz="1600" b="1" dirty="0" err="1"/>
              <a:t>enamel</a:t>
            </a:r>
            <a:r>
              <a:rPr lang="cs-CZ" sz="1600" dirty="0"/>
              <a:t> </a:t>
            </a:r>
            <a:r>
              <a:rPr lang="cs-CZ" sz="1600" dirty="0" err="1"/>
              <a:t>into</a:t>
            </a:r>
            <a:r>
              <a:rPr lang="cs-CZ" sz="1600" dirty="0"/>
              <a:t> </a:t>
            </a:r>
            <a:r>
              <a:rPr lang="cs-CZ" sz="1600" dirty="0" err="1"/>
              <a:t>space</a:t>
            </a:r>
            <a:r>
              <a:rPr lang="cs-CZ" sz="1600" dirty="0"/>
              <a:t> </a:t>
            </a:r>
            <a:r>
              <a:rPr lang="cs-CZ" sz="1600" dirty="0" err="1"/>
              <a:t>towards</a:t>
            </a:r>
            <a:r>
              <a:rPr lang="cs-CZ" sz="1600" dirty="0"/>
              <a:t> </a:t>
            </a:r>
            <a:r>
              <a:rPr lang="cs-CZ" sz="1600" dirty="0" err="1"/>
              <a:t>odontoblasts</a:t>
            </a:r>
            <a:r>
              <a:rPr lang="cs-CZ" sz="1600" dirty="0"/>
              <a:t>, </a:t>
            </a:r>
            <a:r>
              <a:rPr lang="cs-CZ" sz="1600" b="1" dirty="0" err="1"/>
              <a:t>ameoblasts</a:t>
            </a:r>
            <a:r>
              <a:rPr lang="cs-CZ" sz="1600" b="1" dirty="0"/>
              <a:t> </a:t>
            </a:r>
            <a:r>
              <a:rPr lang="cs-CZ" sz="1600" b="1" dirty="0" err="1"/>
              <a:t>transfered</a:t>
            </a:r>
            <a:r>
              <a:rPr lang="cs-CZ" sz="1600" b="1" dirty="0"/>
              <a:t> </a:t>
            </a:r>
            <a:r>
              <a:rPr lang="cs-CZ" sz="1600" dirty="0"/>
              <a:t>to </a:t>
            </a:r>
            <a:r>
              <a:rPr lang="cs-CZ" sz="1600" dirty="0" err="1"/>
              <a:t>the</a:t>
            </a:r>
            <a:r>
              <a:rPr lang="cs-CZ" sz="1600" b="1" dirty="0"/>
              <a:t> </a:t>
            </a:r>
            <a:r>
              <a:rPr lang="cs-CZ" sz="1600" dirty="0" err="1"/>
              <a:t>tooth</a:t>
            </a:r>
            <a:r>
              <a:rPr lang="cs-CZ" sz="1600" dirty="0"/>
              <a:t> </a:t>
            </a:r>
            <a:r>
              <a:rPr lang="cs-CZ" sz="1600" b="1" dirty="0" err="1"/>
              <a:t>surface</a:t>
            </a:r>
            <a:endParaRPr lang="cs-CZ" sz="1400" b="1" dirty="0"/>
          </a:p>
        </p:txBody>
      </p:sp>
      <p:sp>
        <p:nvSpPr>
          <p:cNvPr id="8" name="Zástupný obsah 2">
            <a:extLst>
              <a:ext uri="{FF2B5EF4-FFF2-40B4-BE49-F238E27FC236}">
                <a16:creationId xmlns:a16="http://schemas.microsoft.com/office/drawing/2014/main" id="{77A465A9-054B-4B27-9A0B-0BC77579816D}"/>
              </a:ext>
            </a:extLst>
          </p:cNvPr>
          <p:cNvSpPr txBox="1">
            <a:spLocks/>
          </p:cNvSpPr>
          <p:nvPr/>
        </p:nvSpPr>
        <p:spPr>
          <a:xfrm>
            <a:off x="1097277" y="4073641"/>
            <a:ext cx="4671865" cy="712751"/>
          </a:xfrm>
          <a:prstGeom prst="rect">
            <a:avLst/>
          </a:prstGeom>
          <a:solidFill>
            <a:srgbClr val="FCF19F"/>
          </a:solidFill>
          <a:ln w="28575">
            <a:solidFill>
              <a:srgbClr val="FF000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odontoblasts</a:t>
            </a:r>
            <a:r>
              <a:rPr lang="cs-CZ" sz="1600" dirty="0"/>
              <a:t> </a:t>
            </a:r>
            <a:r>
              <a:rPr lang="cs-CZ" sz="1600" dirty="0" err="1"/>
              <a:t>produce</a:t>
            </a:r>
            <a:r>
              <a:rPr lang="cs-CZ" sz="1600" dirty="0"/>
              <a:t> </a:t>
            </a:r>
            <a:r>
              <a:rPr lang="cs-CZ" sz="1600" b="1" dirty="0"/>
              <a:t>dentin</a:t>
            </a:r>
            <a:r>
              <a:rPr lang="cs-CZ" sz="1600" dirty="0"/>
              <a:t> </a:t>
            </a:r>
            <a:r>
              <a:rPr lang="cs-CZ" sz="1600" dirty="0" err="1"/>
              <a:t>into</a:t>
            </a:r>
            <a:r>
              <a:rPr lang="cs-CZ" sz="1600" dirty="0"/>
              <a:t> </a:t>
            </a:r>
            <a:r>
              <a:rPr lang="cs-CZ" sz="1600" dirty="0" err="1"/>
              <a:t>space</a:t>
            </a:r>
            <a:r>
              <a:rPr lang="cs-CZ" sz="1600" dirty="0"/>
              <a:t> </a:t>
            </a:r>
            <a:r>
              <a:rPr lang="cs-CZ" sz="1600" dirty="0" err="1" smtClean="0"/>
              <a:t>towards</a:t>
            </a:r>
            <a:r>
              <a:rPr lang="cs-CZ" sz="1600" dirty="0" smtClean="0"/>
              <a:t> </a:t>
            </a:r>
            <a:r>
              <a:rPr lang="cs-CZ" sz="1600" dirty="0" err="1"/>
              <a:t>ameloblasts</a:t>
            </a:r>
            <a:r>
              <a:rPr lang="cs-CZ" sz="1600" dirty="0"/>
              <a:t>, </a:t>
            </a:r>
            <a:r>
              <a:rPr lang="cs-CZ" sz="1600" b="1" dirty="0" err="1"/>
              <a:t>odontoblasts</a:t>
            </a:r>
            <a:r>
              <a:rPr lang="cs-CZ" sz="1600" b="1" dirty="0"/>
              <a:t> </a:t>
            </a:r>
            <a:r>
              <a:rPr lang="cs-CZ" sz="1600" b="1" dirty="0" err="1"/>
              <a:t>transfered</a:t>
            </a:r>
            <a:r>
              <a:rPr lang="cs-CZ" sz="1600" b="1" dirty="0"/>
              <a:t> </a:t>
            </a:r>
            <a:r>
              <a:rPr lang="cs-CZ" sz="1600" dirty="0"/>
              <a:t>to </a:t>
            </a:r>
            <a:r>
              <a:rPr lang="cs-CZ" sz="1600" dirty="0" err="1"/>
              <a:t>the</a:t>
            </a:r>
            <a:r>
              <a:rPr lang="cs-CZ" sz="1600" dirty="0"/>
              <a:t> </a:t>
            </a:r>
            <a:r>
              <a:rPr lang="cs-CZ" sz="1600" b="1" dirty="0" err="1"/>
              <a:t>dental</a:t>
            </a:r>
            <a:r>
              <a:rPr lang="cs-CZ" sz="1600" b="1" dirty="0"/>
              <a:t> </a:t>
            </a:r>
            <a:r>
              <a:rPr lang="cs-CZ" sz="1600" b="1" dirty="0" err="1"/>
              <a:t>cavity</a:t>
            </a:r>
            <a:endParaRPr lang="cs-CZ" sz="1400" b="1" dirty="0"/>
          </a:p>
        </p:txBody>
      </p:sp>
      <p:sp>
        <p:nvSpPr>
          <p:cNvPr id="9" name="Zástupný obsah 2">
            <a:extLst>
              <a:ext uri="{FF2B5EF4-FFF2-40B4-BE49-F238E27FC236}">
                <a16:creationId xmlns:a16="http://schemas.microsoft.com/office/drawing/2014/main" id="{77A465A9-054B-4B27-9A0B-0BC77579816D}"/>
              </a:ext>
            </a:extLst>
          </p:cNvPr>
          <p:cNvSpPr txBox="1">
            <a:spLocks/>
          </p:cNvSpPr>
          <p:nvPr/>
        </p:nvSpPr>
        <p:spPr>
          <a:xfrm>
            <a:off x="1097277" y="5060863"/>
            <a:ext cx="3627123" cy="374817"/>
          </a:xfrm>
          <a:prstGeom prst="rect">
            <a:avLst/>
          </a:prstGeom>
          <a:ln w="28575">
            <a:solidFill>
              <a:srgbClr val="00B0F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ln>
                  <a:solidFill>
                    <a:schemeClr val="tx1"/>
                  </a:solidFill>
                </a:ln>
                <a:solidFill>
                  <a:schemeClr val="bg1"/>
                </a:solidFill>
              </a:rPr>
              <a:t>enamel</a:t>
            </a:r>
            <a:r>
              <a:rPr lang="cs-CZ" sz="1600" dirty="0"/>
              <a:t> and </a:t>
            </a:r>
            <a:r>
              <a:rPr lang="cs-CZ" sz="1600" b="1" dirty="0">
                <a:ln>
                  <a:solidFill>
                    <a:schemeClr val="tx1"/>
                  </a:solidFill>
                </a:ln>
                <a:solidFill>
                  <a:srgbClr val="FCF19F"/>
                </a:solidFill>
              </a:rPr>
              <a:t>dentin</a:t>
            </a:r>
            <a:r>
              <a:rPr lang="cs-CZ" sz="1600" dirty="0"/>
              <a:t> in direct </a:t>
            </a:r>
            <a:r>
              <a:rPr lang="cs-CZ" sz="1600" b="1" dirty="0" err="1"/>
              <a:t>contact</a:t>
            </a:r>
            <a:endParaRPr lang="cs-CZ" sz="1400" b="1" dirty="0"/>
          </a:p>
        </p:txBody>
      </p:sp>
      <p:grpSp>
        <p:nvGrpSpPr>
          <p:cNvPr id="21" name="Skupina 20"/>
          <p:cNvGrpSpPr/>
          <p:nvPr/>
        </p:nvGrpSpPr>
        <p:grpSpPr>
          <a:xfrm>
            <a:off x="7048499" y="2287101"/>
            <a:ext cx="4505955" cy="3075474"/>
            <a:chOff x="7048499" y="2287101"/>
            <a:chExt cx="4505955" cy="3075474"/>
          </a:xfrm>
        </p:grpSpPr>
        <p:pic>
          <p:nvPicPr>
            <p:cNvPr id="10" name="Obrázek 9"/>
            <p:cNvPicPr>
              <a:picLocks noChangeAspect="1"/>
            </p:cNvPicPr>
            <p:nvPr/>
          </p:nvPicPr>
          <p:blipFill rotWithShape="1">
            <a:blip r:embed="rId2">
              <a:extLst>
                <a:ext uri="{28A0092B-C50C-407E-A947-70E740481C1C}">
                  <a14:useLocalDpi xmlns:a14="http://schemas.microsoft.com/office/drawing/2010/main" val="0"/>
                </a:ext>
              </a:extLst>
            </a:blip>
            <a:srcRect l="58784" t="47898"/>
            <a:stretch/>
          </p:blipFill>
          <p:spPr>
            <a:xfrm>
              <a:off x="7048499" y="2324100"/>
              <a:ext cx="3954167" cy="3038475"/>
            </a:xfrm>
            <a:prstGeom prst="rect">
              <a:avLst/>
            </a:prstGeom>
          </p:spPr>
        </p:pic>
        <p:sp>
          <p:nvSpPr>
            <p:cNvPr id="11" name="TextovéPole 10">
              <a:extLst>
                <a:ext uri="{FF2B5EF4-FFF2-40B4-BE49-F238E27FC236}">
                  <a16:creationId xmlns:a16="http://schemas.microsoft.com/office/drawing/2014/main" id="{69B653EF-2E87-48F0-94D8-5A5D47CDB7E6}"/>
                </a:ext>
              </a:extLst>
            </p:cNvPr>
            <p:cNvSpPr txBox="1"/>
            <p:nvPr/>
          </p:nvSpPr>
          <p:spPr>
            <a:xfrm>
              <a:off x="10129328" y="2287101"/>
              <a:ext cx="1425126" cy="369332"/>
            </a:xfrm>
            <a:prstGeom prst="rect">
              <a:avLst/>
            </a:prstGeom>
            <a:solidFill>
              <a:schemeClr val="bg1"/>
            </a:solidFill>
          </p:spPr>
          <p:txBody>
            <a:bodyPr wrap="square" rtlCol="0">
              <a:spAutoFit/>
            </a:bodyPr>
            <a:lstStyle/>
            <a:p>
              <a:pPr algn="ctr"/>
              <a:endParaRPr lang="cs-CZ" sz="900" dirty="0"/>
            </a:p>
            <a:p>
              <a:r>
                <a:rPr lang="cs-CZ" sz="900" dirty="0" err="1"/>
                <a:t>External</a:t>
              </a:r>
              <a:r>
                <a:rPr lang="cs-CZ" sz="900" dirty="0"/>
                <a:t> </a:t>
              </a:r>
              <a:r>
                <a:rPr lang="cs-CZ" sz="900" dirty="0" err="1"/>
                <a:t>dental</a:t>
              </a:r>
              <a:r>
                <a:rPr lang="cs-CZ" sz="900" dirty="0"/>
                <a:t> </a:t>
              </a:r>
              <a:r>
                <a:rPr lang="cs-CZ" sz="900" dirty="0" err="1"/>
                <a:t>epithelium</a:t>
              </a:r>
              <a:endParaRPr lang="cs-CZ" sz="900" dirty="0"/>
            </a:p>
          </p:txBody>
        </p:sp>
        <p:sp>
          <p:nvSpPr>
            <p:cNvPr id="12" name="TextovéPole 11">
              <a:extLst>
                <a:ext uri="{FF2B5EF4-FFF2-40B4-BE49-F238E27FC236}">
                  <a16:creationId xmlns:a16="http://schemas.microsoft.com/office/drawing/2014/main" id="{69B653EF-2E87-48F0-94D8-5A5D47CDB7E6}"/>
                </a:ext>
              </a:extLst>
            </p:cNvPr>
            <p:cNvSpPr txBox="1"/>
            <p:nvPr/>
          </p:nvSpPr>
          <p:spPr>
            <a:xfrm>
              <a:off x="10129329" y="2641927"/>
              <a:ext cx="752520" cy="230832"/>
            </a:xfrm>
            <a:prstGeom prst="rect">
              <a:avLst/>
            </a:prstGeom>
            <a:solidFill>
              <a:schemeClr val="bg1"/>
            </a:solidFill>
          </p:spPr>
          <p:txBody>
            <a:bodyPr wrap="square" rtlCol="0">
              <a:spAutoFit/>
            </a:bodyPr>
            <a:lstStyle/>
            <a:p>
              <a:r>
                <a:rPr lang="cs-CZ" sz="900" dirty="0" err="1"/>
                <a:t>ameloblasts</a:t>
              </a:r>
              <a:endParaRPr lang="cs-CZ" sz="900" dirty="0"/>
            </a:p>
          </p:txBody>
        </p:sp>
        <p:sp>
          <p:nvSpPr>
            <p:cNvPr id="13" name="TextovéPole 12">
              <a:extLst>
                <a:ext uri="{FF2B5EF4-FFF2-40B4-BE49-F238E27FC236}">
                  <a16:creationId xmlns:a16="http://schemas.microsoft.com/office/drawing/2014/main" id="{69B653EF-2E87-48F0-94D8-5A5D47CDB7E6}"/>
                </a:ext>
              </a:extLst>
            </p:cNvPr>
            <p:cNvSpPr txBox="1"/>
            <p:nvPr/>
          </p:nvSpPr>
          <p:spPr>
            <a:xfrm>
              <a:off x="10129328" y="2879564"/>
              <a:ext cx="1083155" cy="230832"/>
            </a:xfrm>
            <a:prstGeom prst="rect">
              <a:avLst/>
            </a:prstGeom>
            <a:solidFill>
              <a:schemeClr val="bg1"/>
            </a:solidFill>
          </p:spPr>
          <p:txBody>
            <a:bodyPr wrap="square" rtlCol="0">
              <a:spAutoFit/>
            </a:bodyPr>
            <a:lstStyle/>
            <a:p>
              <a:r>
                <a:rPr lang="cs-CZ" sz="900" dirty="0" err="1"/>
                <a:t>forming</a:t>
              </a:r>
              <a:r>
                <a:rPr lang="cs-CZ" sz="900" dirty="0"/>
                <a:t> </a:t>
              </a:r>
              <a:r>
                <a:rPr lang="cs-CZ" sz="900" dirty="0" err="1"/>
                <a:t>enamel</a:t>
              </a:r>
              <a:endParaRPr lang="cs-CZ" sz="900" dirty="0"/>
            </a:p>
          </p:txBody>
        </p:sp>
        <p:sp>
          <p:nvSpPr>
            <p:cNvPr id="14" name="TextovéPole 13">
              <a:extLst>
                <a:ext uri="{FF2B5EF4-FFF2-40B4-BE49-F238E27FC236}">
                  <a16:creationId xmlns:a16="http://schemas.microsoft.com/office/drawing/2014/main" id="{69B653EF-2E87-48F0-94D8-5A5D47CDB7E6}"/>
                </a:ext>
              </a:extLst>
            </p:cNvPr>
            <p:cNvSpPr txBox="1"/>
            <p:nvPr/>
          </p:nvSpPr>
          <p:spPr>
            <a:xfrm>
              <a:off x="10121361" y="3117201"/>
              <a:ext cx="1083155" cy="230832"/>
            </a:xfrm>
            <a:prstGeom prst="rect">
              <a:avLst/>
            </a:prstGeom>
            <a:solidFill>
              <a:schemeClr val="bg1"/>
            </a:solidFill>
          </p:spPr>
          <p:txBody>
            <a:bodyPr wrap="square" rtlCol="0">
              <a:spAutoFit/>
            </a:bodyPr>
            <a:lstStyle/>
            <a:p>
              <a:r>
                <a:rPr lang="cs-CZ" sz="900" dirty="0" err="1"/>
                <a:t>forming</a:t>
              </a:r>
              <a:r>
                <a:rPr lang="cs-CZ" sz="900" dirty="0"/>
                <a:t> dentin</a:t>
              </a:r>
            </a:p>
          </p:txBody>
        </p:sp>
        <p:sp>
          <p:nvSpPr>
            <p:cNvPr id="15" name="TextovéPole 14">
              <a:extLst>
                <a:ext uri="{FF2B5EF4-FFF2-40B4-BE49-F238E27FC236}">
                  <a16:creationId xmlns:a16="http://schemas.microsoft.com/office/drawing/2014/main" id="{69B653EF-2E87-48F0-94D8-5A5D47CDB7E6}"/>
                </a:ext>
              </a:extLst>
            </p:cNvPr>
            <p:cNvSpPr txBox="1"/>
            <p:nvPr/>
          </p:nvSpPr>
          <p:spPr>
            <a:xfrm>
              <a:off x="10129328" y="3389704"/>
              <a:ext cx="1083155" cy="230832"/>
            </a:xfrm>
            <a:prstGeom prst="rect">
              <a:avLst/>
            </a:prstGeom>
            <a:solidFill>
              <a:schemeClr val="bg1"/>
            </a:solidFill>
          </p:spPr>
          <p:txBody>
            <a:bodyPr wrap="square" rtlCol="0">
              <a:spAutoFit/>
            </a:bodyPr>
            <a:lstStyle/>
            <a:p>
              <a:r>
                <a:rPr lang="cs-CZ" sz="900" dirty="0" err="1"/>
                <a:t>dental</a:t>
              </a:r>
              <a:r>
                <a:rPr lang="cs-CZ" sz="900" dirty="0"/>
                <a:t> </a:t>
              </a:r>
              <a:r>
                <a:rPr lang="cs-CZ" sz="900" dirty="0" err="1"/>
                <a:t>follicle</a:t>
              </a:r>
              <a:endParaRPr lang="cs-CZ" sz="900" dirty="0"/>
            </a:p>
          </p:txBody>
        </p:sp>
        <p:sp>
          <p:nvSpPr>
            <p:cNvPr id="16" name="TextovéPole 15">
              <a:extLst>
                <a:ext uri="{FF2B5EF4-FFF2-40B4-BE49-F238E27FC236}">
                  <a16:creationId xmlns:a16="http://schemas.microsoft.com/office/drawing/2014/main" id="{69B653EF-2E87-48F0-94D8-5A5D47CDB7E6}"/>
                </a:ext>
              </a:extLst>
            </p:cNvPr>
            <p:cNvSpPr txBox="1"/>
            <p:nvPr/>
          </p:nvSpPr>
          <p:spPr>
            <a:xfrm>
              <a:off x="10159808" y="3886835"/>
              <a:ext cx="1083155" cy="230832"/>
            </a:xfrm>
            <a:prstGeom prst="rect">
              <a:avLst/>
            </a:prstGeom>
            <a:solidFill>
              <a:schemeClr val="bg1"/>
            </a:solidFill>
          </p:spPr>
          <p:txBody>
            <a:bodyPr wrap="square" rtlCol="0">
              <a:spAutoFit/>
            </a:bodyPr>
            <a:lstStyle/>
            <a:p>
              <a:r>
                <a:rPr lang="cs-CZ" sz="900" dirty="0" err="1"/>
                <a:t>odontoblasts</a:t>
              </a:r>
              <a:endParaRPr lang="cs-CZ" sz="900" dirty="0"/>
            </a:p>
          </p:txBody>
        </p:sp>
        <p:sp>
          <p:nvSpPr>
            <p:cNvPr id="17" name="TextovéPole 16">
              <a:extLst>
                <a:ext uri="{FF2B5EF4-FFF2-40B4-BE49-F238E27FC236}">
                  <a16:creationId xmlns:a16="http://schemas.microsoft.com/office/drawing/2014/main" id="{69B653EF-2E87-48F0-94D8-5A5D47CDB7E6}"/>
                </a:ext>
              </a:extLst>
            </p:cNvPr>
            <p:cNvSpPr txBox="1"/>
            <p:nvPr/>
          </p:nvSpPr>
          <p:spPr>
            <a:xfrm>
              <a:off x="10159807" y="4149760"/>
              <a:ext cx="1083155" cy="369332"/>
            </a:xfrm>
            <a:prstGeom prst="rect">
              <a:avLst/>
            </a:prstGeom>
            <a:solidFill>
              <a:schemeClr val="bg1"/>
            </a:solidFill>
          </p:spPr>
          <p:txBody>
            <a:bodyPr wrap="square" rtlCol="0">
              <a:spAutoFit/>
            </a:bodyPr>
            <a:lstStyle/>
            <a:p>
              <a:r>
                <a:rPr lang="cs-CZ" sz="900" dirty="0" err="1"/>
                <a:t>Stellate</a:t>
              </a:r>
              <a:r>
                <a:rPr lang="cs-CZ" sz="900" dirty="0"/>
                <a:t> </a:t>
              </a:r>
              <a:r>
                <a:rPr lang="cs-CZ" sz="900" dirty="0" err="1"/>
                <a:t>recitulum</a:t>
              </a:r>
              <a:endParaRPr lang="cs-CZ" sz="900" dirty="0"/>
            </a:p>
            <a:p>
              <a:endParaRPr lang="cs-CZ" sz="900" dirty="0"/>
            </a:p>
          </p:txBody>
        </p:sp>
        <p:sp>
          <p:nvSpPr>
            <p:cNvPr id="18" name="TextovéPole 17">
              <a:extLst>
                <a:ext uri="{FF2B5EF4-FFF2-40B4-BE49-F238E27FC236}">
                  <a16:creationId xmlns:a16="http://schemas.microsoft.com/office/drawing/2014/main" id="{69B653EF-2E87-48F0-94D8-5A5D47CDB7E6}"/>
                </a:ext>
              </a:extLst>
            </p:cNvPr>
            <p:cNvSpPr txBox="1"/>
            <p:nvPr/>
          </p:nvSpPr>
          <p:spPr>
            <a:xfrm>
              <a:off x="10159807" y="4551185"/>
              <a:ext cx="699876" cy="369332"/>
            </a:xfrm>
            <a:prstGeom prst="rect">
              <a:avLst/>
            </a:prstGeom>
            <a:solidFill>
              <a:schemeClr val="bg1"/>
            </a:solidFill>
          </p:spPr>
          <p:txBody>
            <a:bodyPr wrap="square" rtlCol="0">
              <a:spAutoFit/>
            </a:bodyPr>
            <a:lstStyle/>
            <a:p>
              <a:r>
                <a:rPr lang="cs-CZ" sz="900" dirty="0" err="1"/>
                <a:t>dental</a:t>
              </a:r>
              <a:r>
                <a:rPr lang="cs-CZ" sz="900" dirty="0"/>
                <a:t> </a:t>
              </a:r>
              <a:r>
                <a:rPr lang="cs-CZ" sz="900" dirty="0" err="1"/>
                <a:t>papilla</a:t>
              </a:r>
              <a:endParaRPr lang="cs-CZ" sz="900" dirty="0"/>
            </a:p>
          </p:txBody>
        </p:sp>
      </p:grpSp>
      <p:sp>
        <p:nvSpPr>
          <p:cNvPr id="19" name="Šipka dolů 18"/>
          <p:cNvSpPr/>
          <p:nvPr/>
        </p:nvSpPr>
        <p:spPr>
          <a:xfrm>
            <a:off x="7915275" y="2471767"/>
            <a:ext cx="152400" cy="453745"/>
          </a:xfrm>
          <a:prstGeom prst="down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Šipka dolů 19"/>
          <p:cNvSpPr/>
          <p:nvPr/>
        </p:nvSpPr>
        <p:spPr>
          <a:xfrm rot="10800000">
            <a:off x="7977980" y="3095588"/>
            <a:ext cx="160339" cy="495944"/>
          </a:xfrm>
          <a:prstGeom prst="downArrow">
            <a:avLst/>
          </a:prstGeom>
          <a:solidFill>
            <a:srgbClr val="FCF19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5" name="Skupina 24"/>
          <p:cNvGrpSpPr/>
          <p:nvPr/>
        </p:nvGrpSpPr>
        <p:grpSpPr>
          <a:xfrm>
            <a:off x="6486493" y="2516986"/>
            <a:ext cx="710094" cy="2669165"/>
            <a:chOff x="6486493" y="2516986"/>
            <a:chExt cx="710094" cy="2669165"/>
          </a:xfrm>
        </p:grpSpPr>
        <p:sp>
          <p:nvSpPr>
            <p:cNvPr id="22" name="Obousměrná svislá šipka 21"/>
            <p:cNvSpPr/>
            <p:nvPr/>
          </p:nvSpPr>
          <p:spPr>
            <a:xfrm>
              <a:off x="6772166" y="2822860"/>
              <a:ext cx="133350" cy="2040953"/>
            </a:xfrm>
            <a:prstGeom prst="up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a:extLst>
                <a:ext uri="{FF2B5EF4-FFF2-40B4-BE49-F238E27FC236}">
                  <a16:creationId xmlns:a16="http://schemas.microsoft.com/office/drawing/2014/main" id="{69B653EF-2E87-48F0-94D8-5A5D47CDB7E6}"/>
                </a:ext>
              </a:extLst>
            </p:cNvPr>
            <p:cNvSpPr txBox="1"/>
            <p:nvPr/>
          </p:nvSpPr>
          <p:spPr>
            <a:xfrm>
              <a:off x="6486493" y="2516986"/>
              <a:ext cx="699876" cy="230832"/>
            </a:xfrm>
            <a:prstGeom prst="rect">
              <a:avLst/>
            </a:prstGeom>
            <a:solidFill>
              <a:schemeClr val="bg1"/>
            </a:solidFill>
          </p:spPr>
          <p:txBody>
            <a:bodyPr wrap="square" rtlCol="0">
              <a:spAutoFit/>
            </a:bodyPr>
            <a:lstStyle/>
            <a:p>
              <a:pPr algn="ctr"/>
              <a:r>
                <a:rPr lang="cs-CZ" sz="900" dirty="0"/>
                <a:t>oral</a:t>
              </a:r>
            </a:p>
          </p:txBody>
        </p:sp>
        <p:sp>
          <p:nvSpPr>
            <p:cNvPr id="24" name="TextovéPole 23">
              <a:extLst>
                <a:ext uri="{FF2B5EF4-FFF2-40B4-BE49-F238E27FC236}">
                  <a16:creationId xmlns:a16="http://schemas.microsoft.com/office/drawing/2014/main" id="{69B653EF-2E87-48F0-94D8-5A5D47CDB7E6}"/>
                </a:ext>
              </a:extLst>
            </p:cNvPr>
            <p:cNvSpPr txBox="1"/>
            <p:nvPr/>
          </p:nvSpPr>
          <p:spPr>
            <a:xfrm>
              <a:off x="6496711" y="4955319"/>
              <a:ext cx="699876" cy="230832"/>
            </a:xfrm>
            <a:prstGeom prst="rect">
              <a:avLst/>
            </a:prstGeom>
            <a:solidFill>
              <a:schemeClr val="bg1"/>
            </a:solidFill>
          </p:spPr>
          <p:txBody>
            <a:bodyPr wrap="square" rtlCol="0">
              <a:spAutoFit/>
            </a:bodyPr>
            <a:lstStyle/>
            <a:p>
              <a:pPr algn="ctr"/>
              <a:r>
                <a:rPr lang="cs-CZ" sz="900" dirty="0" err="1"/>
                <a:t>aboral</a:t>
              </a:r>
              <a:endParaRPr lang="cs-CZ" sz="900" dirty="0"/>
            </a:p>
          </p:txBody>
        </p:sp>
      </p:grpSp>
      <p:sp>
        <p:nvSpPr>
          <p:cNvPr id="26" name="Volný tvar 25"/>
          <p:cNvSpPr/>
          <p:nvPr/>
        </p:nvSpPr>
        <p:spPr>
          <a:xfrm>
            <a:off x="7686675" y="2962275"/>
            <a:ext cx="742950" cy="361950"/>
          </a:xfrm>
          <a:custGeom>
            <a:avLst/>
            <a:gdLst>
              <a:gd name="connsiteX0" fmla="*/ 0 w 742950"/>
              <a:gd name="connsiteY0" fmla="*/ 361950 h 361950"/>
              <a:gd name="connsiteX1" fmla="*/ 95250 w 742950"/>
              <a:gd name="connsiteY1" fmla="*/ 257175 h 361950"/>
              <a:gd name="connsiteX2" fmla="*/ 133350 w 742950"/>
              <a:gd name="connsiteY2" fmla="*/ 190500 h 361950"/>
              <a:gd name="connsiteX3" fmla="*/ 247650 w 742950"/>
              <a:gd name="connsiteY3" fmla="*/ 104775 h 361950"/>
              <a:gd name="connsiteX4" fmla="*/ 304800 w 742950"/>
              <a:gd name="connsiteY4" fmla="*/ 38100 h 361950"/>
              <a:gd name="connsiteX5" fmla="*/ 371475 w 742950"/>
              <a:gd name="connsiteY5" fmla="*/ 0 h 361950"/>
              <a:gd name="connsiteX6" fmla="*/ 447675 w 742950"/>
              <a:gd name="connsiteY6" fmla="*/ 57150 h 361950"/>
              <a:gd name="connsiteX7" fmla="*/ 542925 w 742950"/>
              <a:gd name="connsiteY7" fmla="*/ 142875 h 361950"/>
              <a:gd name="connsiteX8" fmla="*/ 609600 w 742950"/>
              <a:gd name="connsiteY8" fmla="*/ 190500 h 361950"/>
              <a:gd name="connsiteX9" fmla="*/ 714375 w 742950"/>
              <a:gd name="connsiteY9" fmla="*/ 295275 h 361950"/>
              <a:gd name="connsiteX10" fmla="*/ 742950 w 742950"/>
              <a:gd name="connsiteY10" fmla="*/ 314325 h 361950"/>
              <a:gd name="connsiteX11" fmla="*/ 742950 w 742950"/>
              <a:gd name="connsiteY11" fmla="*/ 31432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361950">
                <a:moveTo>
                  <a:pt x="0" y="361950"/>
                </a:moveTo>
                <a:lnTo>
                  <a:pt x="95250" y="257175"/>
                </a:lnTo>
                <a:lnTo>
                  <a:pt x="133350" y="190500"/>
                </a:lnTo>
                <a:lnTo>
                  <a:pt x="247650" y="104775"/>
                </a:lnTo>
                <a:lnTo>
                  <a:pt x="304800" y="38100"/>
                </a:lnTo>
                <a:lnTo>
                  <a:pt x="371475" y="0"/>
                </a:lnTo>
                <a:lnTo>
                  <a:pt x="447675" y="57150"/>
                </a:lnTo>
                <a:lnTo>
                  <a:pt x="542925" y="142875"/>
                </a:lnTo>
                <a:lnTo>
                  <a:pt x="609600" y="190500"/>
                </a:lnTo>
                <a:lnTo>
                  <a:pt x="714375" y="295275"/>
                </a:lnTo>
                <a:lnTo>
                  <a:pt x="742950" y="314325"/>
                </a:lnTo>
                <a:lnTo>
                  <a:pt x="742950" y="314325"/>
                </a:lnTo>
              </a:path>
            </a:pathLst>
          </a:cu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Volný tvar 26"/>
          <p:cNvSpPr/>
          <p:nvPr/>
        </p:nvSpPr>
        <p:spPr>
          <a:xfrm>
            <a:off x="8686800" y="2962275"/>
            <a:ext cx="638175" cy="409575"/>
          </a:xfrm>
          <a:custGeom>
            <a:avLst/>
            <a:gdLst>
              <a:gd name="connsiteX0" fmla="*/ 0 w 638175"/>
              <a:gd name="connsiteY0" fmla="*/ 276225 h 409575"/>
              <a:gd name="connsiteX1" fmla="*/ 104775 w 638175"/>
              <a:gd name="connsiteY1" fmla="*/ 171450 h 409575"/>
              <a:gd name="connsiteX2" fmla="*/ 200025 w 638175"/>
              <a:gd name="connsiteY2" fmla="*/ 95250 h 409575"/>
              <a:gd name="connsiteX3" fmla="*/ 276225 w 638175"/>
              <a:gd name="connsiteY3" fmla="*/ 38100 h 409575"/>
              <a:gd name="connsiteX4" fmla="*/ 333375 w 638175"/>
              <a:gd name="connsiteY4" fmla="*/ 0 h 409575"/>
              <a:gd name="connsiteX5" fmla="*/ 400050 w 638175"/>
              <a:gd name="connsiteY5" fmla="*/ 76200 h 409575"/>
              <a:gd name="connsiteX6" fmla="*/ 476250 w 638175"/>
              <a:gd name="connsiteY6" fmla="*/ 180975 h 409575"/>
              <a:gd name="connsiteX7" fmla="*/ 523875 w 638175"/>
              <a:gd name="connsiteY7" fmla="*/ 266700 h 409575"/>
              <a:gd name="connsiteX8" fmla="*/ 523875 w 638175"/>
              <a:gd name="connsiteY8" fmla="*/ 266700 h 409575"/>
              <a:gd name="connsiteX9" fmla="*/ 638175 w 638175"/>
              <a:gd name="connsiteY9"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175" h="409575">
                <a:moveTo>
                  <a:pt x="0" y="276225"/>
                </a:moveTo>
                <a:lnTo>
                  <a:pt x="104775" y="171450"/>
                </a:lnTo>
                <a:lnTo>
                  <a:pt x="200025" y="95250"/>
                </a:lnTo>
                <a:lnTo>
                  <a:pt x="276225" y="38100"/>
                </a:lnTo>
                <a:lnTo>
                  <a:pt x="333375" y="0"/>
                </a:lnTo>
                <a:lnTo>
                  <a:pt x="400050" y="76200"/>
                </a:lnTo>
                <a:lnTo>
                  <a:pt x="476250" y="180975"/>
                </a:lnTo>
                <a:lnTo>
                  <a:pt x="523875" y="266700"/>
                </a:lnTo>
                <a:lnTo>
                  <a:pt x="523875" y="266700"/>
                </a:lnTo>
                <a:lnTo>
                  <a:pt x="638175" y="409575"/>
                </a:lnTo>
              </a:path>
            </a:pathLst>
          </a:cu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Zástupný obsah 2">
            <a:extLst>
              <a:ext uri="{FF2B5EF4-FFF2-40B4-BE49-F238E27FC236}">
                <a16:creationId xmlns:a16="http://schemas.microsoft.com/office/drawing/2014/main" id="{CBE25123-88D8-4A06-8613-D4D7C57B069C}"/>
              </a:ext>
            </a:extLst>
          </p:cNvPr>
          <p:cNvSpPr txBox="1">
            <a:spLocks/>
          </p:cNvSpPr>
          <p:nvPr/>
        </p:nvSpPr>
        <p:spPr>
          <a:xfrm>
            <a:off x="1097277" y="5540395"/>
            <a:ext cx="4271425" cy="3475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dental</a:t>
            </a:r>
            <a:r>
              <a:rPr lang="cs-CZ" sz="1600" dirty="0"/>
              <a:t> </a:t>
            </a:r>
            <a:r>
              <a:rPr lang="cs-CZ" sz="1600" b="1" dirty="0" err="1"/>
              <a:t>crown</a:t>
            </a:r>
            <a:r>
              <a:rPr lang="cs-CZ" sz="1600" dirty="0"/>
              <a:t> base </a:t>
            </a:r>
            <a:r>
              <a:rPr lang="cs-CZ" sz="1600" dirty="0" err="1"/>
              <a:t>formed</a:t>
            </a:r>
            <a:endParaRPr lang="cs-CZ" sz="1200" dirty="0"/>
          </a:p>
        </p:txBody>
      </p:sp>
      <p:sp>
        <p:nvSpPr>
          <p:cNvPr id="29" name="TextovéPole 28">
            <a:extLst>
              <a:ext uri="{FF2B5EF4-FFF2-40B4-BE49-F238E27FC236}">
                <a16:creationId xmlns:a16="http://schemas.microsoft.com/office/drawing/2014/main" id="{8F81EDC3-AA86-406B-A3F7-24F93C84B885}"/>
              </a:ext>
            </a:extLst>
          </p:cNvPr>
          <p:cNvSpPr txBox="1"/>
          <p:nvPr/>
        </p:nvSpPr>
        <p:spPr>
          <a:xfrm>
            <a:off x="6905516" y="6025510"/>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Cobourne</a:t>
            </a:r>
            <a:r>
              <a:rPr lang="cs-CZ" sz="1050" dirty="0">
                <a:solidFill>
                  <a:prstClr val="black"/>
                </a:solidFill>
                <a:latin typeface="Calibri" panose="020F0502020204030204"/>
              </a:rPr>
              <a:t> and </a:t>
            </a:r>
            <a:r>
              <a:rPr lang="cs-CZ" sz="1050" dirty="0" err="1">
                <a:solidFill>
                  <a:prstClr val="black"/>
                </a:solidFill>
                <a:latin typeface="Calibri" panose="020F0502020204030204"/>
              </a:rPr>
              <a:t>Sharpe</a:t>
            </a:r>
            <a:r>
              <a:rPr lang="cs-CZ" sz="1050" dirty="0">
                <a:solidFill>
                  <a:prstClr val="black"/>
                </a:solidFill>
                <a:latin typeface="Calibri" panose="020F0502020204030204"/>
              </a:rPr>
              <a:t>. </a:t>
            </a:r>
            <a:r>
              <a:rPr lang="cs-CZ" sz="1050" dirty="0" err="1">
                <a:solidFill>
                  <a:prstClr val="black"/>
                </a:solidFill>
                <a:latin typeface="Calibri" panose="020F0502020204030204"/>
              </a:rPr>
              <a:t>Tooth</a:t>
            </a:r>
            <a:r>
              <a:rPr lang="cs-CZ" sz="1050" dirty="0">
                <a:solidFill>
                  <a:prstClr val="black"/>
                </a:solidFill>
                <a:latin typeface="Calibri" panose="020F0502020204030204"/>
              </a:rPr>
              <a:t> </a:t>
            </a:r>
            <a:r>
              <a:rPr lang="cs-CZ" sz="1050" dirty="0" err="1">
                <a:solidFill>
                  <a:prstClr val="black"/>
                </a:solidFill>
                <a:latin typeface="Calibri" panose="020F0502020204030204"/>
              </a:rPr>
              <a:t>development</a:t>
            </a:r>
            <a:r>
              <a:rPr lang="cs-CZ" sz="1050" dirty="0">
                <a:solidFill>
                  <a:prstClr val="black"/>
                </a:solidFill>
                <a:latin typeface="Calibri" panose="020F0502020204030204"/>
              </a:rPr>
              <a:t>. </a:t>
            </a:r>
            <a:r>
              <a:rPr lang="cs-CZ" sz="1050" dirty="0" err="1">
                <a:solidFill>
                  <a:prstClr val="black"/>
                </a:solidFill>
                <a:latin typeface="Calibri" panose="020F0502020204030204"/>
              </a:rPr>
              <a:t>Pocket</a:t>
            </a:r>
            <a:r>
              <a:rPr lang="cs-CZ" sz="1050" dirty="0">
                <a:solidFill>
                  <a:prstClr val="black"/>
                </a:solidFill>
                <a:latin typeface="Calibri" panose="020F0502020204030204"/>
              </a:rPr>
              <a:t> </a:t>
            </a:r>
            <a:r>
              <a:rPr lang="cs-CZ" sz="1050" dirty="0" err="1">
                <a:solidFill>
                  <a:prstClr val="black"/>
                </a:solidFill>
                <a:latin typeface="Calibri" panose="020F0502020204030204"/>
              </a:rPr>
              <a:t>dentistry</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90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9" grpId="0" animBg="1"/>
      <p:bldP spid="20" grpId="0" animBg="1"/>
      <p:bldP spid="26" grpId="0" animBg="1"/>
      <p:bldP spid="27"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69E52-FF3B-4C26-AC59-00502A318A96}"/>
              </a:ext>
            </a:extLst>
          </p:cNvPr>
          <p:cNvSpPr>
            <a:spLocks noGrp="1"/>
          </p:cNvSpPr>
          <p:nvPr>
            <p:ph type="title"/>
          </p:nvPr>
        </p:nvSpPr>
        <p:spPr/>
        <p:txBody>
          <a:bodyPr/>
          <a:lstStyle/>
          <a:p>
            <a:r>
              <a:rPr lang="cs-CZ" dirty="0" err="1"/>
              <a:t>Development</a:t>
            </a:r>
            <a:r>
              <a:rPr lang="cs-CZ" dirty="0"/>
              <a:t> </a:t>
            </a:r>
            <a:r>
              <a:rPr lang="cs-CZ" dirty="0" err="1"/>
              <a:t>of</a:t>
            </a:r>
            <a:r>
              <a:rPr lang="cs-CZ" dirty="0"/>
              <a:t> </a:t>
            </a:r>
            <a:r>
              <a:rPr lang="cs-CZ" dirty="0" err="1"/>
              <a:t>tooth</a:t>
            </a:r>
            <a:r>
              <a:rPr lang="cs-CZ" dirty="0"/>
              <a:t> </a:t>
            </a:r>
            <a:r>
              <a:rPr lang="cs-CZ" dirty="0" err="1"/>
              <a:t>root</a:t>
            </a:r>
            <a:endParaRPr lang="en-US" dirty="0"/>
          </a:p>
        </p:txBody>
      </p:sp>
      <p:sp>
        <p:nvSpPr>
          <p:cNvPr id="5" name="Zástupný symbol pro číslo snímku 4">
            <a:extLst>
              <a:ext uri="{FF2B5EF4-FFF2-40B4-BE49-F238E27FC236}">
                <a16:creationId xmlns:a16="http://schemas.microsoft.com/office/drawing/2014/main" id="{45047F53-E888-44E5-B34C-3D5C9B3A907A}"/>
              </a:ext>
            </a:extLst>
          </p:cNvPr>
          <p:cNvSpPr>
            <a:spLocks noGrp="1"/>
          </p:cNvSpPr>
          <p:nvPr>
            <p:ph type="sldNum" sz="quarter" idx="12"/>
          </p:nvPr>
        </p:nvSpPr>
        <p:spPr/>
        <p:txBody>
          <a:bodyPr/>
          <a:lstStyle/>
          <a:p>
            <a:fld id="{452BC3EA-E2EC-40AA-BF67-C4C476FA0C99}" type="slidenum">
              <a:rPr lang="cs-CZ" smtClean="0"/>
              <a:t>15</a:t>
            </a:fld>
            <a:endParaRPr lang="cs-CZ"/>
          </a:p>
        </p:txBody>
      </p:sp>
      <p:sp>
        <p:nvSpPr>
          <p:cNvPr id="6" name="Zástupný obsah 2">
            <a:extLst>
              <a:ext uri="{FF2B5EF4-FFF2-40B4-BE49-F238E27FC236}">
                <a16:creationId xmlns:a16="http://schemas.microsoft.com/office/drawing/2014/main" id="{E4F8643F-5269-4720-BBC2-09408C154674}"/>
              </a:ext>
            </a:extLst>
          </p:cNvPr>
          <p:cNvSpPr txBox="1">
            <a:spLocks/>
          </p:cNvSpPr>
          <p:nvPr/>
        </p:nvSpPr>
        <p:spPr>
          <a:xfrm>
            <a:off x="1091412" y="4114376"/>
            <a:ext cx="4271425" cy="5225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dirty="0" err="1"/>
              <a:t>stellate</a:t>
            </a:r>
            <a:r>
              <a:rPr lang="cs-CZ" sz="1400" dirty="0"/>
              <a:t> </a:t>
            </a:r>
            <a:r>
              <a:rPr lang="cs-CZ" sz="1400" dirty="0" err="1"/>
              <a:t>recitulum</a:t>
            </a:r>
            <a:r>
              <a:rPr lang="cs-CZ" sz="1400" dirty="0"/>
              <a:t> </a:t>
            </a:r>
            <a:r>
              <a:rPr lang="cs-CZ" sz="1400" b="1" dirty="0"/>
              <a:t>absence</a:t>
            </a:r>
            <a:r>
              <a:rPr lang="cs-CZ" sz="1400" dirty="0"/>
              <a:t>→ </a:t>
            </a:r>
            <a:r>
              <a:rPr lang="cs-CZ" sz="1400" dirty="0" err="1"/>
              <a:t>epithelial</a:t>
            </a:r>
            <a:r>
              <a:rPr lang="cs-CZ" sz="1400" dirty="0"/>
              <a:t> </a:t>
            </a:r>
            <a:r>
              <a:rPr lang="cs-CZ" sz="1400" dirty="0" err="1"/>
              <a:t>cells</a:t>
            </a:r>
            <a:r>
              <a:rPr lang="cs-CZ" sz="1400" dirty="0"/>
              <a:t> </a:t>
            </a:r>
            <a:r>
              <a:rPr lang="cs-CZ" sz="1400" b="1" dirty="0"/>
              <a:t>do not </a:t>
            </a:r>
            <a:r>
              <a:rPr lang="cs-CZ" sz="1400" dirty="0" err="1"/>
              <a:t>differentiate</a:t>
            </a:r>
            <a:r>
              <a:rPr lang="cs-CZ" sz="1400" dirty="0"/>
              <a:t> </a:t>
            </a:r>
            <a:r>
              <a:rPr lang="cs-CZ" sz="1400" dirty="0" err="1"/>
              <a:t>into</a:t>
            </a:r>
            <a:r>
              <a:rPr lang="cs-CZ" sz="1400" dirty="0"/>
              <a:t> </a:t>
            </a:r>
            <a:r>
              <a:rPr lang="cs-CZ" sz="1400" dirty="0" err="1"/>
              <a:t>ameloblasts</a:t>
            </a:r>
            <a:endParaRPr lang="cs-CZ" sz="1200" b="1" dirty="0"/>
          </a:p>
        </p:txBody>
      </p:sp>
      <p:sp>
        <p:nvSpPr>
          <p:cNvPr id="7" name="Zástupný obsah 2">
            <a:extLst>
              <a:ext uri="{FF2B5EF4-FFF2-40B4-BE49-F238E27FC236}">
                <a16:creationId xmlns:a16="http://schemas.microsoft.com/office/drawing/2014/main" id="{E4F8643F-5269-4720-BBC2-09408C154674}"/>
              </a:ext>
            </a:extLst>
          </p:cNvPr>
          <p:cNvSpPr txBox="1">
            <a:spLocks/>
          </p:cNvSpPr>
          <p:nvPr/>
        </p:nvSpPr>
        <p:spPr>
          <a:xfrm>
            <a:off x="1097280" y="1925915"/>
            <a:ext cx="4524921" cy="3375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dirty="0" err="1"/>
              <a:t>enamel</a:t>
            </a:r>
            <a:r>
              <a:rPr lang="cs-CZ" sz="1400" dirty="0"/>
              <a:t> organ </a:t>
            </a:r>
            <a:r>
              <a:rPr lang="cs-CZ" sz="1400" b="1" dirty="0"/>
              <a:t>base</a:t>
            </a:r>
            <a:r>
              <a:rPr lang="cs-CZ" sz="1400" dirty="0"/>
              <a:t> – </a:t>
            </a:r>
            <a:r>
              <a:rPr lang="cs-CZ" sz="1400" dirty="0" err="1"/>
              <a:t>crown</a:t>
            </a:r>
            <a:r>
              <a:rPr lang="cs-CZ" sz="1400" dirty="0"/>
              <a:t> and </a:t>
            </a:r>
            <a:r>
              <a:rPr lang="cs-CZ" sz="1400" dirty="0" err="1"/>
              <a:t>root</a:t>
            </a:r>
            <a:r>
              <a:rPr lang="cs-CZ" sz="1400" b="1" dirty="0"/>
              <a:t> interface</a:t>
            </a:r>
            <a:endParaRPr lang="cs-CZ" sz="1200" b="1" dirty="0"/>
          </a:p>
        </p:txBody>
      </p:sp>
      <p:sp>
        <p:nvSpPr>
          <p:cNvPr id="8" name="Zástupný obsah 2">
            <a:extLst>
              <a:ext uri="{FF2B5EF4-FFF2-40B4-BE49-F238E27FC236}">
                <a16:creationId xmlns:a16="http://schemas.microsoft.com/office/drawing/2014/main" id="{E4F8643F-5269-4720-BBC2-09408C154674}"/>
              </a:ext>
            </a:extLst>
          </p:cNvPr>
          <p:cNvSpPr txBox="1">
            <a:spLocks/>
          </p:cNvSpPr>
          <p:nvPr/>
        </p:nvSpPr>
        <p:spPr>
          <a:xfrm>
            <a:off x="1097278" y="2322547"/>
            <a:ext cx="4054142" cy="9285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dirty="0" err="1"/>
              <a:t>enamel</a:t>
            </a:r>
            <a:r>
              <a:rPr lang="cs-CZ" sz="1400" dirty="0"/>
              <a:t> organ </a:t>
            </a:r>
            <a:r>
              <a:rPr lang="cs-CZ" sz="1400" b="1" dirty="0"/>
              <a:t>base</a:t>
            </a:r>
            <a:r>
              <a:rPr lang="cs-CZ" sz="1400" dirty="0"/>
              <a:t> – direct </a:t>
            </a:r>
            <a:r>
              <a:rPr lang="cs-CZ" sz="1400" dirty="0" err="1"/>
              <a:t>contact</a:t>
            </a:r>
            <a:r>
              <a:rPr lang="cs-CZ" sz="1400" dirty="0"/>
              <a:t> </a:t>
            </a:r>
            <a:r>
              <a:rPr lang="cs-CZ" sz="1400" dirty="0" err="1"/>
              <a:t>of</a:t>
            </a:r>
            <a:r>
              <a:rPr lang="cs-CZ" sz="1400" dirty="0"/>
              <a:t> </a:t>
            </a:r>
            <a:r>
              <a:rPr lang="cs-CZ" sz="1400" dirty="0" err="1"/>
              <a:t>inner</a:t>
            </a:r>
            <a:r>
              <a:rPr lang="cs-CZ" sz="1400" dirty="0"/>
              <a:t> and </a:t>
            </a:r>
            <a:r>
              <a:rPr lang="cs-CZ" sz="1400" dirty="0" err="1"/>
              <a:t>external</a:t>
            </a:r>
            <a:r>
              <a:rPr lang="cs-CZ" sz="1400" dirty="0"/>
              <a:t> </a:t>
            </a:r>
            <a:r>
              <a:rPr lang="cs-CZ" sz="1400" dirty="0" err="1"/>
              <a:t>enamel</a:t>
            </a:r>
            <a:r>
              <a:rPr lang="cs-CZ" sz="1400" dirty="0"/>
              <a:t> </a:t>
            </a:r>
            <a:r>
              <a:rPr lang="cs-CZ" sz="1400" dirty="0" err="1"/>
              <a:t>epithelium</a:t>
            </a:r>
            <a:r>
              <a:rPr lang="cs-CZ" sz="1400" dirty="0"/>
              <a:t>, </a:t>
            </a:r>
            <a:r>
              <a:rPr lang="cs-CZ" sz="1400" dirty="0" err="1"/>
              <a:t>proliferation</a:t>
            </a:r>
            <a:r>
              <a:rPr lang="cs-CZ" sz="1400" dirty="0"/>
              <a:t> and </a:t>
            </a:r>
            <a:r>
              <a:rPr lang="cs-CZ" sz="1400" dirty="0" err="1"/>
              <a:t>migration</a:t>
            </a:r>
            <a:r>
              <a:rPr lang="cs-CZ" sz="1400" dirty="0"/>
              <a:t> </a:t>
            </a:r>
            <a:r>
              <a:rPr lang="cs-CZ" sz="1400" dirty="0" err="1"/>
              <a:t>into</a:t>
            </a:r>
            <a:r>
              <a:rPr lang="cs-CZ" sz="1400" dirty="0"/>
              <a:t> mesenchyme → </a:t>
            </a:r>
            <a:r>
              <a:rPr lang="cs-CZ" sz="1400" b="1" dirty="0" err="1">
                <a:solidFill>
                  <a:srgbClr val="C00000"/>
                </a:solidFill>
              </a:rPr>
              <a:t>epithelial</a:t>
            </a:r>
            <a:r>
              <a:rPr lang="cs-CZ" sz="1400" b="1" dirty="0">
                <a:solidFill>
                  <a:srgbClr val="C00000"/>
                </a:solidFill>
              </a:rPr>
              <a:t> </a:t>
            </a:r>
            <a:r>
              <a:rPr lang="cs-CZ" sz="1400" b="1" dirty="0" err="1">
                <a:solidFill>
                  <a:srgbClr val="C00000"/>
                </a:solidFill>
              </a:rPr>
              <a:t>root</a:t>
            </a:r>
            <a:r>
              <a:rPr lang="cs-CZ" sz="1400" b="1" dirty="0">
                <a:solidFill>
                  <a:srgbClr val="C00000"/>
                </a:solidFill>
              </a:rPr>
              <a:t> </a:t>
            </a:r>
            <a:r>
              <a:rPr lang="cs-CZ" sz="1400" b="1" dirty="0" err="1">
                <a:solidFill>
                  <a:srgbClr val="C00000"/>
                </a:solidFill>
              </a:rPr>
              <a:t>sheath</a:t>
            </a:r>
            <a:r>
              <a:rPr lang="cs-CZ" sz="1400" dirty="0"/>
              <a:t> (</a:t>
            </a:r>
            <a:r>
              <a:rPr lang="cs-CZ" sz="1400" dirty="0" err="1"/>
              <a:t>root</a:t>
            </a:r>
            <a:r>
              <a:rPr lang="cs-CZ" sz="1400" dirty="0"/>
              <a:t> base)</a:t>
            </a:r>
            <a:endParaRPr lang="cs-CZ" sz="1200" b="1" dirty="0"/>
          </a:p>
        </p:txBody>
      </p:sp>
      <p:sp>
        <p:nvSpPr>
          <p:cNvPr id="9" name="Zástupný obsah 2">
            <a:extLst>
              <a:ext uri="{FF2B5EF4-FFF2-40B4-BE49-F238E27FC236}">
                <a16:creationId xmlns:a16="http://schemas.microsoft.com/office/drawing/2014/main" id="{E4F8643F-5269-4720-BBC2-09408C154674}"/>
              </a:ext>
            </a:extLst>
          </p:cNvPr>
          <p:cNvSpPr txBox="1">
            <a:spLocks/>
          </p:cNvSpPr>
          <p:nvPr/>
        </p:nvSpPr>
        <p:spPr>
          <a:xfrm>
            <a:off x="1097278" y="3305843"/>
            <a:ext cx="4126570" cy="7220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a:t>sheath</a:t>
            </a:r>
            <a:r>
              <a:rPr lang="cs-CZ" sz="1400" b="1" dirty="0"/>
              <a:t> </a:t>
            </a:r>
            <a:r>
              <a:rPr lang="cs-CZ" sz="1400" b="1" dirty="0" err="1"/>
              <a:t>induces</a:t>
            </a:r>
            <a:r>
              <a:rPr lang="cs-CZ" sz="1400" dirty="0"/>
              <a:t> </a:t>
            </a:r>
            <a:r>
              <a:rPr lang="cs-CZ" sz="1400" dirty="0" err="1"/>
              <a:t>dental</a:t>
            </a:r>
            <a:r>
              <a:rPr lang="cs-CZ" sz="1400" dirty="0"/>
              <a:t> </a:t>
            </a:r>
            <a:r>
              <a:rPr lang="cs-CZ" sz="1400" dirty="0" err="1"/>
              <a:t>papilla</a:t>
            </a:r>
            <a:r>
              <a:rPr lang="cs-CZ" sz="1400" dirty="0"/>
              <a:t> </a:t>
            </a:r>
            <a:r>
              <a:rPr lang="cs-CZ" sz="1400" dirty="0" err="1"/>
              <a:t>mesenchymal</a:t>
            </a:r>
            <a:r>
              <a:rPr lang="cs-CZ" sz="1400" dirty="0"/>
              <a:t> </a:t>
            </a:r>
            <a:r>
              <a:rPr lang="cs-CZ" sz="1400" dirty="0" err="1"/>
              <a:t>cells</a:t>
            </a:r>
            <a:r>
              <a:rPr lang="cs-CZ" sz="1400" dirty="0"/>
              <a:t> to </a:t>
            </a:r>
            <a:r>
              <a:rPr lang="cs-CZ" sz="1400" dirty="0" err="1"/>
              <a:t>form</a:t>
            </a:r>
            <a:r>
              <a:rPr lang="cs-CZ" sz="1400" dirty="0"/>
              <a:t> </a:t>
            </a:r>
            <a:r>
              <a:rPr lang="cs-CZ" sz="1400" b="1" dirty="0" err="1">
                <a:solidFill>
                  <a:srgbClr val="EA7691"/>
                </a:solidFill>
              </a:rPr>
              <a:t>odontoblasts</a:t>
            </a:r>
            <a:r>
              <a:rPr lang="cs-CZ" sz="1400" dirty="0"/>
              <a:t> → </a:t>
            </a:r>
            <a:r>
              <a:rPr lang="cs-CZ" sz="1400" b="1" dirty="0" err="1"/>
              <a:t>connection</a:t>
            </a:r>
            <a:r>
              <a:rPr lang="cs-CZ" sz="1400" b="1" dirty="0"/>
              <a:t> </a:t>
            </a:r>
            <a:r>
              <a:rPr lang="cs-CZ" sz="1400" dirty="0" err="1"/>
              <a:t>of</a:t>
            </a:r>
            <a:r>
              <a:rPr lang="cs-CZ" sz="1400" b="1" dirty="0"/>
              <a:t> </a:t>
            </a:r>
            <a:r>
              <a:rPr lang="cs-CZ" sz="1400" b="1" dirty="0" err="1"/>
              <a:t>crown</a:t>
            </a:r>
            <a:r>
              <a:rPr lang="cs-CZ" sz="1400" b="1" dirty="0"/>
              <a:t> dentin </a:t>
            </a:r>
            <a:r>
              <a:rPr lang="cs-CZ" sz="1400" dirty="0"/>
              <a:t>to </a:t>
            </a:r>
            <a:r>
              <a:rPr lang="cs-CZ" sz="1400" b="1" dirty="0" err="1"/>
              <a:t>root</a:t>
            </a:r>
            <a:r>
              <a:rPr lang="cs-CZ" sz="1400" b="1" dirty="0"/>
              <a:t> dentin</a:t>
            </a:r>
          </a:p>
        </p:txBody>
      </p:sp>
      <p:sp>
        <p:nvSpPr>
          <p:cNvPr id="10" name="Zástupný obsah 2">
            <a:extLst>
              <a:ext uri="{FF2B5EF4-FFF2-40B4-BE49-F238E27FC236}">
                <a16:creationId xmlns:a16="http://schemas.microsoft.com/office/drawing/2014/main" id="{E4F8643F-5269-4720-BBC2-09408C154674}"/>
              </a:ext>
            </a:extLst>
          </p:cNvPr>
          <p:cNvSpPr txBox="1">
            <a:spLocks/>
          </p:cNvSpPr>
          <p:nvPr/>
        </p:nvSpPr>
        <p:spPr>
          <a:xfrm>
            <a:off x="1097278" y="4764067"/>
            <a:ext cx="5343698" cy="37908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a:solidFill>
                  <a:srgbClr val="FF0000"/>
                </a:solidFill>
              </a:rPr>
              <a:t>dental</a:t>
            </a:r>
            <a:r>
              <a:rPr lang="cs-CZ" sz="1400" b="1" dirty="0">
                <a:solidFill>
                  <a:srgbClr val="FF0000"/>
                </a:solidFill>
              </a:rPr>
              <a:t> </a:t>
            </a:r>
            <a:r>
              <a:rPr lang="cs-CZ" sz="1400" b="1" dirty="0" err="1">
                <a:solidFill>
                  <a:srgbClr val="FF0000"/>
                </a:solidFill>
              </a:rPr>
              <a:t>follicle</a:t>
            </a:r>
            <a:r>
              <a:rPr lang="cs-CZ" sz="1400" dirty="0"/>
              <a:t> </a:t>
            </a:r>
            <a:r>
              <a:rPr lang="cs-CZ" sz="1400" b="1" dirty="0" err="1"/>
              <a:t>inner</a:t>
            </a:r>
            <a:r>
              <a:rPr lang="cs-CZ" sz="1400" dirty="0"/>
              <a:t> </a:t>
            </a:r>
            <a:r>
              <a:rPr lang="cs-CZ" sz="1400" dirty="0" err="1"/>
              <a:t>cells</a:t>
            </a:r>
            <a:r>
              <a:rPr lang="cs-CZ" sz="1400" dirty="0"/>
              <a:t> – </a:t>
            </a:r>
            <a:r>
              <a:rPr lang="cs-CZ" sz="1400" b="1" dirty="0" err="1">
                <a:solidFill>
                  <a:srgbClr val="C3362A"/>
                </a:solidFill>
              </a:rPr>
              <a:t>cementoblasts</a:t>
            </a:r>
            <a:r>
              <a:rPr lang="cs-CZ" sz="1400" dirty="0"/>
              <a:t> (cement – </a:t>
            </a:r>
            <a:r>
              <a:rPr lang="cs-CZ" sz="1400" dirty="0" err="1"/>
              <a:t>root</a:t>
            </a:r>
            <a:r>
              <a:rPr lang="cs-CZ" sz="1400" dirty="0"/>
              <a:t> </a:t>
            </a:r>
            <a:r>
              <a:rPr lang="cs-CZ" sz="1400" dirty="0" err="1"/>
              <a:t>surface</a:t>
            </a:r>
            <a:r>
              <a:rPr lang="cs-CZ" sz="1400" dirty="0"/>
              <a:t>)</a:t>
            </a:r>
          </a:p>
        </p:txBody>
      </p:sp>
      <p:sp>
        <p:nvSpPr>
          <p:cNvPr id="11" name="TextovéPole 10">
            <a:extLst>
              <a:ext uri="{FF2B5EF4-FFF2-40B4-BE49-F238E27FC236}">
                <a16:creationId xmlns:a16="http://schemas.microsoft.com/office/drawing/2014/main" id="{8F81EDC3-AA86-406B-A3F7-24F93C84B885}"/>
              </a:ext>
            </a:extLst>
          </p:cNvPr>
          <p:cNvSpPr txBox="1"/>
          <p:nvPr/>
        </p:nvSpPr>
        <p:spPr>
          <a:xfrm>
            <a:off x="6957055" y="5982825"/>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a:solidFill>
                  <a:prstClr val="black"/>
                </a:solidFill>
                <a:latin typeface="Calibri" panose="020F0502020204030204"/>
              </a:rPr>
              <a:t>1994. </a:t>
            </a:r>
            <a:r>
              <a:rPr lang="cs-CZ" sz="1050" dirty="0" err="1">
                <a:solidFill>
                  <a:prstClr val="black"/>
                </a:solidFill>
                <a:latin typeface="Calibri" panose="020F0502020204030204"/>
              </a:rPr>
              <a:t>Curr</a:t>
            </a:r>
            <a:r>
              <a:rPr lang="cs-CZ" sz="1050" dirty="0">
                <a:solidFill>
                  <a:prstClr val="black"/>
                </a:solidFill>
                <a:latin typeface="Calibri" panose="020F0502020204030204"/>
              </a:rPr>
              <a:t> Top </a:t>
            </a:r>
            <a:r>
              <a:rPr lang="cs-CZ" sz="1050" dirty="0" err="1">
                <a:solidFill>
                  <a:prstClr val="black"/>
                </a:solidFill>
                <a:latin typeface="Calibri" panose="020F0502020204030204"/>
              </a:rPr>
              <a:t>Periodontol</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Skupina 26"/>
          <p:cNvGrpSpPr/>
          <p:nvPr/>
        </p:nvGrpSpPr>
        <p:grpSpPr>
          <a:xfrm>
            <a:off x="5360740" y="2012440"/>
            <a:ext cx="3047254" cy="2473538"/>
            <a:chOff x="5360740" y="2012440"/>
            <a:chExt cx="3047254" cy="2473538"/>
          </a:xfrm>
        </p:grpSpPr>
        <p:pic>
          <p:nvPicPr>
            <p:cNvPr id="12" name="Obrázek 11"/>
            <p:cNvPicPr>
              <a:picLocks noChangeAspect="1"/>
            </p:cNvPicPr>
            <p:nvPr/>
          </p:nvPicPr>
          <p:blipFill rotWithShape="1">
            <a:blip r:embed="rId2">
              <a:extLst>
                <a:ext uri="{28A0092B-C50C-407E-A947-70E740481C1C}">
                  <a14:useLocalDpi xmlns:a14="http://schemas.microsoft.com/office/drawing/2010/main" val="0"/>
                </a:ext>
              </a:extLst>
            </a:blip>
            <a:srcRect l="22194" r="7549"/>
            <a:stretch/>
          </p:blipFill>
          <p:spPr>
            <a:xfrm>
              <a:off x="6219731" y="2065559"/>
              <a:ext cx="1765426" cy="2155413"/>
            </a:xfrm>
            <a:prstGeom prst="rect">
              <a:avLst/>
            </a:prstGeom>
          </p:spPr>
        </p:pic>
        <p:sp>
          <p:nvSpPr>
            <p:cNvPr id="13" name="TextovéPole 12"/>
            <p:cNvSpPr txBox="1"/>
            <p:nvPr/>
          </p:nvSpPr>
          <p:spPr>
            <a:xfrm>
              <a:off x="7378162" y="2553707"/>
              <a:ext cx="543208" cy="215444"/>
            </a:xfrm>
            <a:prstGeom prst="rect">
              <a:avLst/>
            </a:prstGeom>
            <a:solidFill>
              <a:srgbClr val="E8AA91"/>
            </a:solidFill>
          </p:spPr>
          <p:txBody>
            <a:bodyPr wrap="square" rtlCol="0">
              <a:spAutoFit/>
            </a:bodyPr>
            <a:lstStyle/>
            <a:p>
              <a:r>
                <a:rPr lang="cs-CZ" sz="800" dirty="0" err="1"/>
                <a:t>enamel</a:t>
              </a:r>
              <a:endParaRPr lang="cs-CZ" sz="800" dirty="0"/>
            </a:p>
          </p:txBody>
        </p:sp>
        <p:sp>
          <p:nvSpPr>
            <p:cNvPr id="14" name="TextovéPole 13"/>
            <p:cNvSpPr txBox="1"/>
            <p:nvPr/>
          </p:nvSpPr>
          <p:spPr>
            <a:xfrm>
              <a:off x="7378162" y="2776751"/>
              <a:ext cx="543208" cy="215444"/>
            </a:xfrm>
            <a:prstGeom prst="rect">
              <a:avLst/>
            </a:prstGeom>
            <a:solidFill>
              <a:srgbClr val="E8AA91"/>
            </a:solidFill>
          </p:spPr>
          <p:txBody>
            <a:bodyPr wrap="square" rtlCol="0">
              <a:spAutoFit/>
            </a:bodyPr>
            <a:lstStyle/>
            <a:p>
              <a:r>
                <a:rPr lang="cs-CZ" sz="800" dirty="0"/>
                <a:t>dentin</a:t>
              </a:r>
            </a:p>
          </p:txBody>
        </p:sp>
        <p:sp>
          <p:nvSpPr>
            <p:cNvPr id="17" name="Obdélník 16"/>
            <p:cNvSpPr/>
            <p:nvPr/>
          </p:nvSpPr>
          <p:spPr>
            <a:xfrm>
              <a:off x="7460056" y="3019354"/>
              <a:ext cx="516048" cy="239892"/>
            </a:xfrm>
            <a:prstGeom prst="rect">
              <a:avLst/>
            </a:prstGeom>
            <a:solidFill>
              <a:srgbClr val="E8A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7563755" y="3184986"/>
              <a:ext cx="412349" cy="239892"/>
            </a:xfrm>
            <a:prstGeom prst="rect">
              <a:avLst/>
            </a:prstGeom>
            <a:solidFill>
              <a:srgbClr val="E8A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7626217" y="3648665"/>
              <a:ext cx="349888" cy="239892"/>
            </a:xfrm>
            <a:prstGeom prst="rect">
              <a:avLst/>
            </a:prstGeom>
            <a:solidFill>
              <a:srgbClr val="E8A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p:cNvSpPr txBox="1"/>
            <p:nvPr/>
          </p:nvSpPr>
          <p:spPr>
            <a:xfrm>
              <a:off x="7556968" y="3234340"/>
              <a:ext cx="828394" cy="215444"/>
            </a:xfrm>
            <a:prstGeom prst="rect">
              <a:avLst/>
            </a:prstGeom>
            <a:noFill/>
          </p:spPr>
          <p:txBody>
            <a:bodyPr wrap="square" rtlCol="0">
              <a:spAutoFit/>
            </a:bodyPr>
            <a:lstStyle/>
            <a:p>
              <a:r>
                <a:rPr lang="cs-CZ" sz="800" dirty="0" err="1"/>
                <a:t>odontoblasts</a:t>
              </a:r>
              <a:endParaRPr lang="cs-CZ" sz="800" dirty="0"/>
            </a:p>
          </p:txBody>
        </p:sp>
        <p:sp>
          <p:nvSpPr>
            <p:cNvPr id="22" name="TextovéPole 21"/>
            <p:cNvSpPr txBox="1"/>
            <p:nvPr/>
          </p:nvSpPr>
          <p:spPr>
            <a:xfrm>
              <a:off x="7579600" y="3571983"/>
              <a:ext cx="828394" cy="215444"/>
            </a:xfrm>
            <a:prstGeom prst="rect">
              <a:avLst/>
            </a:prstGeom>
            <a:noFill/>
          </p:spPr>
          <p:txBody>
            <a:bodyPr wrap="square" rtlCol="0">
              <a:spAutoFit/>
            </a:bodyPr>
            <a:lstStyle/>
            <a:p>
              <a:r>
                <a:rPr lang="cs-CZ" sz="800" dirty="0" err="1"/>
                <a:t>dental</a:t>
              </a:r>
              <a:r>
                <a:rPr lang="cs-CZ" sz="800" dirty="0"/>
                <a:t> </a:t>
              </a:r>
              <a:r>
                <a:rPr lang="cs-CZ" sz="800" dirty="0" err="1"/>
                <a:t>papilla</a:t>
              </a:r>
              <a:endParaRPr lang="cs-CZ" sz="800" dirty="0"/>
            </a:p>
          </p:txBody>
        </p:sp>
        <p:sp>
          <p:nvSpPr>
            <p:cNvPr id="23" name="TextovéPole 22"/>
            <p:cNvSpPr txBox="1"/>
            <p:nvPr/>
          </p:nvSpPr>
          <p:spPr>
            <a:xfrm>
              <a:off x="5529989" y="4147424"/>
              <a:ext cx="669956" cy="338554"/>
            </a:xfrm>
            <a:prstGeom prst="rect">
              <a:avLst/>
            </a:prstGeom>
            <a:noFill/>
            <a:ln w="28575">
              <a:solidFill>
                <a:srgbClr val="FF0000"/>
              </a:solidFill>
            </a:ln>
          </p:spPr>
          <p:txBody>
            <a:bodyPr wrap="square" rtlCol="0">
              <a:spAutoFit/>
            </a:bodyPr>
            <a:lstStyle/>
            <a:p>
              <a:pPr algn="ctr"/>
              <a:r>
                <a:rPr lang="cs-CZ" sz="800" dirty="0" err="1"/>
                <a:t>dental</a:t>
              </a:r>
              <a:r>
                <a:rPr lang="cs-CZ" sz="800" dirty="0"/>
                <a:t> </a:t>
              </a:r>
              <a:r>
                <a:rPr lang="cs-CZ" sz="800" dirty="0" err="1"/>
                <a:t>follicle</a:t>
              </a:r>
              <a:endParaRPr lang="cs-CZ" sz="800" dirty="0"/>
            </a:p>
          </p:txBody>
        </p:sp>
        <p:sp>
          <p:nvSpPr>
            <p:cNvPr id="24" name="TextovéPole 23"/>
            <p:cNvSpPr txBox="1"/>
            <p:nvPr/>
          </p:nvSpPr>
          <p:spPr>
            <a:xfrm>
              <a:off x="5360740" y="3648665"/>
              <a:ext cx="903996" cy="338554"/>
            </a:xfrm>
            <a:prstGeom prst="rect">
              <a:avLst/>
            </a:prstGeom>
            <a:noFill/>
            <a:ln w="28575">
              <a:solidFill>
                <a:srgbClr val="C00000"/>
              </a:solidFill>
            </a:ln>
          </p:spPr>
          <p:txBody>
            <a:bodyPr wrap="square" rtlCol="0">
              <a:spAutoFit/>
            </a:bodyPr>
            <a:lstStyle/>
            <a:p>
              <a:pPr algn="ctr"/>
              <a:r>
                <a:rPr lang="cs-CZ" sz="800" dirty="0" err="1"/>
                <a:t>epithelial</a:t>
              </a:r>
              <a:r>
                <a:rPr lang="cs-CZ" sz="800" dirty="0"/>
                <a:t> </a:t>
              </a:r>
              <a:r>
                <a:rPr lang="cs-CZ" sz="800" dirty="0" err="1"/>
                <a:t>root</a:t>
              </a:r>
              <a:r>
                <a:rPr lang="cs-CZ" sz="800" dirty="0"/>
                <a:t> </a:t>
              </a:r>
              <a:r>
                <a:rPr lang="cs-CZ" sz="800" dirty="0" err="1"/>
                <a:t>sheath</a:t>
              </a:r>
              <a:endParaRPr lang="cs-CZ" sz="800" dirty="0"/>
            </a:p>
          </p:txBody>
        </p:sp>
        <p:sp>
          <p:nvSpPr>
            <p:cNvPr id="25" name="TextovéPole 24"/>
            <p:cNvSpPr txBox="1"/>
            <p:nvPr/>
          </p:nvSpPr>
          <p:spPr>
            <a:xfrm>
              <a:off x="5575844" y="3007232"/>
              <a:ext cx="669956" cy="215444"/>
            </a:xfrm>
            <a:prstGeom prst="rect">
              <a:avLst/>
            </a:prstGeom>
            <a:noFill/>
          </p:spPr>
          <p:txBody>
            <a:bodyPr wrap="square" rtlCol="0">
              <a:spAutoFit/>
            </a:bodyPr>
            <a:lstStyle/>
            <a:p>
              <a:pPr algn="ctr"/>
              <a:r>
                <a:rPr lang="cs-CZ" sz="800" dirty="0" err="1"/>
                <a:t>crown</a:t>
              </a:r>
              <a:endParaRPr lang="cs-CZ" sz="800" dirty="0"/>
            </a:p>
          </p:txBody>
        </p:sp>
        <p:sp>
          <p:nvSpPr>
            <p:cNvPr id="26" name="TextovéPole 25"/>
            <p:cNvSpPr txBox="1"/>
            <p:nvPr/>
          </p:nvSpPr>
          <p:spPr>
            <a:xfrm>
              <a:off x="7378162" y="2012440"/>
              <a:ext cx="669956" cy="338554"/>
            </a:xfrm>
            <a:prstGeom prst="rect">
              <a:avLst/>
            </a:prstGeom>
            <a:solidFill>
              <a:schemeClr val="bg1"/>
            </a:solidFill>
          </p:spPr>
          <p:txBody>
            <a:bodyPr wrap="square" rtlCol="0">
              <a:spAutoFit/>
            </a:bodyPr>
            <a:lstStyle/>
            <a:p>
              <a:pPr algn="ctr"/>
              <a:r>
                <a:rPr lang="cs-CZ" sz="800" dirty="0"/>
                <a:t>Oral </a:t>
              </a:r>
              <a:r>
                <a:rPr lang="cs-CZ" sz="800" dirty="0" err="1"/>
                <a:t>epithelium</a:t>
              </a:r>
              <a:endParaRPr lang="cs-CZ" sz="800" dirty="0"/>
            </a:p>
          </p:txBody>
        </p:sp>
      </p:grpSp>
      <p:grpSp>
        <p:nvGrpSpPr>
          <p:cNvPr id="49" name="Skupina 48"/>
          <p:cNvGrpSpPr/>
          <p:nvPr/>
        </p:nvGrpSpPr>
        <p:grpSpPr>
          <a:xfrm>
            <a:off x="7378161" y="1870132"/>
            <a:ext cx="4030604" cy="3799956"/>
            <a:chOff x="7378161" y="1870132"/>
            <a:chExt cx="4030604" cy="3799956"/>
          </a:xfrm>
        </p:grpSpPr>
        <p:cxnSp>
          <p:nvCxnSpPr>
            <p:cNvPr id="34" name="Přímá spojnice 33"/>
            <p:cNvCxnSpPr>
              <a:stCxn id="28" idx="2"/>
            </p:cNvCxnSpPr>
            <p:nvPr/>
          </p:nvCxnSpPr>
          <p:spPr>
            <a:xfrm>
              <a:off x="7501383" y="3888557"/>
              <a:ext cx="883979" cy="1781531"/>
            </a:xfrm>
            <a:prstGeom prst="line">
              <a:avLst/>
            </a:prstGeom>
            <a:ln w="19050">
              <a:solidFill>
                <a:srgbClr val="4CFF4C"/>
              </a:solidFill>
            </a:ln>
          </p:spPr>
          <p:style>
            <a:lnRef idx="1">
              <a:schemeClr val="accent1"/>
            </a:lnRef>
            <a:fillRef idx="0">
              <a:schemeClr val="accent1"/>
            </a:fillRef>
            <a:effectRef idx="0">
              <a:schemeClr val="accent1"/>
            </a:effectRef>
            <a:fontRef idx="minor">
              <a:schemeClr val="tx1"/>
            </a:fontRef>
          </p:style>
        </p:cxnSp>
        <p:grpSp>
          <p:nvGrpSpPr>
            <p:cNvPr id="48" name="Skupina 47"/>
            <p:cNvGrpSpPr/>
            <p:nvPr/>
          </p:nvGrpSpPr>
          <p:grpSpPr>
            <a:xfrm>
              <a:off x="7378161" y="1870132"/>
              <a:ext cx="4030604" cy="3799956"/>
              <a:chOff x="7378161" y="1870132"/>
              <a:chExt cx="4030604" cy="3799956"/>
            </a:xfrm>
          </p:grpSpPr>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40399"/>
              <a:stretch/>
            </p:blipFill>
            <p:spPr>
              <a:xfrm>
                <a:off x="8392150" y="1870132"/>
                <a:ext cx="3016615" cy="3799956"/>
              </a:xfrm>
              <a:prstGeom prst="rect">
                <a:avLst/>
              </a:prstGeom>
              <a:ln w="28575">
                <a:solidFill>
                  <a:srgbClr val="4CFF4C"/>
                </a:solidFill>
              </a:ln>
            </p:spPr>
          </p:pic>
          <p:sp>
            <p:nvSpPr>
              <p:cNvPr id="28" name="Obdélník 27"/>
              <p:cNvSpPr/>
              <p:nvPr/>
            </p:nvSpPr>
            <p:spPr>
              <a:xfrm>
                <a:off x="7378161" y="3571983"/>
                <a:ext cx="246443" cy="316574"/>
              </a:xfrm>
              <a:prstGeom prst="rect">
                <a:avLst/>
              </a:prstGeom>
              <a:noFill/>
              <a:ln w="28575">
                <a:solidFill>
                  <a:srgbClr val="4CFF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0" name="Přímá spojnice 29"/>
              <p:cNvCxnSpPr/>
              <p:nvPr/>
            </p:nvCxnSpPr>
            <p:spPr>
              <a:xfrm flipV="1">
                <a:off x="7501383" y="1870132"/>
                <a:ext cx="883979" cy="1701852"/>
              </a:xfrm>
              <a:prstGeom prst="line">
                <a:avLst/>
              </a:prstGeom>
              <a:ln w="19050">
                <a:solidFill>
                  <a:srgbClr val="4CFF4C"/>
                </a:solidFill>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8844148" y="3317156"/>
                <a:ext cx="766578" cy="215444"/>
              </a:xfrm>
              <a:prstGeom prst="rect">
                <a:avLst/>
              </a:prstGeom>
              <a:solidFill>
                <a:srgbClr val="FEFFF9"/>
              </a:solidFill>
              <a:ln w="19050">
                <a:solidFill>
                  <a:srgbClr val="EA7691"/>
                </a:solidFill>
              </a:ln>
            </p:spPr>
            <p:txBody>
              <a:bodyPr wrap="square" rtlCol="0">
                <a:spAutoFit/>
              </a:bodyPr>
              <a:lstStyle/>
              <a:p>
                <a:pPr algn="r"/>
                <a:r>
                  <a:rPr lang="cs-CZ" sz="800" dirty="0" err="1"/>
                  <a:t>odontoblasts</a:t>
                </a:r>
                <a:endParaRPr lang="cs-CZ" sz="800" dirty="0"/>
              </a:p>
            </p:txBody>
          </p:sp>
          <p:sp>
            <p:nvSpPr>
              <p:cNvPr id="36" name="TextovéPole 35"/>
              <p:cNvSpPr txBox="1"/>
              <p:nvPr/>
            </p:nvSpPr>
            <p:spPr>
              <a:xfrm>
                <a:off x="9382125" y="2645434"/>
                <a:ext cx="518332" cy="215444"/>
              </a:xfrm>
              <a:prstGeom prst="rect">
                <a:avLst/>
              </a:prstGeom>
              <a:solidFill>
                <a:srgbClr val="FEFFF9"/>
              </a:solidFill>
            </p:spPr>
            <p:txBody>
              <a:bodyPr wrap="square" rtlCol="0">
                <a:spAutoFit/>
              </a:bodyPr>
              <a:lstStyle/>
              <a:p>
                <a:pPr algn="r"/>
                <a:r>
                  <a:rPr lang="cs-CZ" sz="800" dirty="0"/>
                  <a:t>cement</a:t>
                </a:r>
              </a:p>
            </p:txBody>
          </p:sp>
          <p:sp>
            <p:nvSpPr>
              <p:cNvPr id="37" name="TextovéPole 36"/>
              <p:cNvSpPr txBox="1"/>
              <p:nvPr/>
            </p:nvSpPr>
            <p:spPr>
              <a:xfrm>
                <a:off x="9332921" y="2378200"/>
                <a:ext cx="518332" cy="215444"/>
              </a:xfrm>
              <a:prstGeom prst="rect">
                <a:avLst/>
              </a:prstGeom>
              <a:solidFill>
                <a:srgbClr val="FEFFF9"/>
              </a:solidFill>
            </p:spPr>
            <p:txBody>
              <a:bodyPr wrap="square" rtlCol="0">
                <a:spAutoFit/>
              </a:bodyPr>
              <a:lstStyle/>
              <a:p>
                <a:pPr algn="r"/>
                <a:r>
                  <a:rPr lang="cs-CZ" sz="800" dirty="0"/>
                  <a:t>dentin</a:t>
                </a:r>
              </a:p>
            </p:txBody>
          </p:sp>
          <p:sp>
            <p:nvSpPr>
              <p:cNvPr id="38" name="TextovéPole 37"/>
              <p:cNvSpPr txBox="1"/>
              <p:nvPr/>
            </p:nvSpPr>
            <p:spPr>
              <a:xfrm>
                <a:off x="10226226" y="2797655"/>
                <a:ext cx="856769" cy="215444"/>
              </a:xfrm>
              <a:prstGeom prst="rect">
                <a:avLst/>
              </a:prstGeom>
              <a:solidFill>
                <a:srgbClr val="FEFFF9"/>
              </a:solidFill>
              <a:ln w="19050">
                <a:solidFill>
                  <a:srgbClr val="C3362A"/>
                </a:solidFill>
              </a:ln>
            </p:spPr>
            <p:txBody>
              <a:bodyPr wrap="square" rtlCol="0">
                <a:spAutoFit/>
              </a:bodyPr>
              <a:lstStyle/>
              <a:p>
                <a:pPr algn="r"/>
                <a:r>
                  <a:rPr lang="cs-CZ" sz="800" dirty="0" err="1"/>
                  <a:t>cementoblasts</a:t>
                </a:r>
                <a:endParaRPr lang="cs-CZ" sz="800" dirty="0"/>
              </a:p>
            </p:txBody>
          </p:sp>
          <p:sp>
            <p:nvSpPr>
              <p:cNvPr id="39" name="TextovéPole 38"/>
              <p:cNvSpPr txBox="1"/>
              <p:nvPr/>
            </p:nvSpPr>
            <p:spPr>
              <a:xfrm>
                <a:off x="10192231" y="4314020"/>
                <a:ext cx="766578" cy="215444"/>
              </a:xfrm>
              <a:prstGeom prst="rect">
                <a:avLst/>
              </a:prstGeom>
              <a:solidFill>
                <a:srgbClr val="FEFFF9"/>
              </a:solidFill>
              <a:ln w="19050">
                <a:solidFill>
                  <a:srgbClr val="8C6283"/>
                </a:solidFill>
              </a:ln>
            </p:spPr>
            <p:txBody>
              <a:bodyPr wrap="square" rtlCol="0">
                <a:spAutoFit/>
              </a:bodyPr>
              <a:lstStyle/>
              <a:p>
                <a:pPr algn="ctr"/>
                <a:r>
                  <a:rPr lang="cs-CZ" sz="800" dirty="0" err="1"/>
                  <a:t>osteoblasts</a:t>
                </a:r>
                <a:endParaRPr lang="cs-CZ" sz="800" dirty="0"/>
              </a:p>
            </p:txBody>
          </p:sp>
          <p:sp>
            <p:nvSpPr>
              <p:cNvPr id="40" name="TextovéPole 39"/>
              <p:cNvSpPr txBox="1"/>
              <p:nvPr/>
            </p:nvSpPr>
            <p:spPr>
              <a:xfrm>
                <a:off x="10485115" y="4804598"/>
                <a:ext cx="637090" cy="338554"/>
              </a:xfrm>
              <a:prstGeom prst="rect">
                <a:avLst/>
              </a:prstGeom>
              <a:solidFill>
                <a:srgbClr val="FEFFF9"/>
              </a:solidFill>
            </p:spPr>
            <p:txBody>
              <a:bodyPr wrap="square" rtlCol="0">
                <a:spAutoFit/>
              </a:bodyPr>
              <a:lstStyle/>
              <a:p>
                <a:pPr algn="ctr"/>
                <a:r>
                  <a:rPr lang="cs-CZ" sz="800" dirty="0" err="1"/>
                  <a:t>Alveolar</a:t>
                </a:r>
                <a:r>
                  <a:rPr lang="cs-CZ" sz="800" dirty="0"/>
                  <a:t> bone</a:t>
                </a:r>
              </a:p>
            </p:txBody>
          </p:sp>
          <p:sp>
            <p:nvSpPr>
              <p:cNvPr id="41" name="Obdélník 40"/>
              <p:cNvSpPr/>
              <p:nvPr/>
            </p:nvSpPr>
            <p:spPr>
              <a:xfrm>
                <a:off x="8872723" y="1925915"/>
                <a:ext cx="1007105" cy="425079"/>
              </a:xfrm>
              <a:prstGeom prst="rect">
                <a:avLst/>
              </a:prstGeom>
              <a:solidFill>
                <a:srgbClr val="FE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bdélník 41"/>
              <p:cNvSpPr/>
              <p:nvPr/>
            </p:nvSpPr>
            <p:spPr>
              <a:xfrm>
                <a:off x="8407995" y="4587728"/>
                <a:ext cx="697906" cy="127148"/>
              </a:xfrm>
              <a:prstGeom prst="rect">
                <a:avLst/>
              </a:prstGeom>
              <a:solidFill>
                <a:srgbClr val="FE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TextovéPole 42"/>
              <p:cNvSpPr txBox="1"/>
              <p:nvPr/>
            </p:nvSpPr>
            <p:spPr>
              <a:xfrm>
                <a:off x="8434800" y="4086835"/>
                <a:ext cx="926189" cy="338554"/>
              </a:xfrm>
              <a:prstGeom prst="rect">
                <a:avLst/>
              </a:prstGeom>
              <a:solidFill>
                <a:srgbClr val="FEFFF9"/>
              </a:solidFill>
            </p:spPr>
            <p:txBody>
              <a:bodyPr wrap="square" rtlCol="0">
                <a:spAutoFit/>
              </a:bodyPr>
              <a:lstStyle/>
              <a:p>
                <a:pPr algn="ctr"/>
                <a:endParaRPr lang="cs-CZ" sz="800" dirty="0"/>
              </a:p>
              <a:p>
                <a:pPr algn="ctr"/>
                <a:r>
                  <a:rPr lang="cs-CZ" sz="800" dirty="0" err="1"/>
                  <a:t>epithelial</a:t>
                </a:r>
                <a:r>
                  <a:rPr lang="cs-CZ" sz="800" dirty="0"/>
                  <a:t> </a:t>
                </a:r>
                <a:r>
                  <a:rPr lang="cs-CZ" sz="800" dirty="0" err="1"/>
                  <a:t>sheath</a:t>
                </a:r>
                <a:endParaRPr lang="cs-CZ" sz="800" dirty="0"/>
              </a:p>
            </p:txBody>
          </p:sp>
          <p:sp>
            <p:nvSpPr>
              <p:cNvPr id="44" name="Obdélník 43"/>
              <p:cNvSpPr/>
              <p:nvPr/>
            </p:nvSpPr>
            <p:spPr>
              <a:xfrm>
                <a:off x="8747424" y="5374086"/>
                <a:ext cx="697906" cy="127148"/>
              </a:xfrm>
              <a:prstGeom prst="rect">
                <a:avLst/>
              </a:prstGeom>
              <a:solidFill>
                <a:srgbClr val="FE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TextovéPole 44"/>
              <p:cNvSpPr txBox="1"/>
              <p:nvPr/>
            </p:nvSpPr>
            <p:spPr>
              <a:xfrm>
                <a:off x="8404411" y="5075098"/>
                <a:ext cx="720539" cy="338554"/>
              </a:xfrm>
              <a:prstGeom prst="rect">
                <a:avLst/>
              </a:prstGeom>
              <a:solidFill>
                <a:srgbClr val="FEFFF9"/>
              </a:solidFill>
              <a:ln w="19050">
                <a:solidFill>
                  <a:srgbClr val="5A9877"/>
                </a:solidFill>
              </a:ln>
            </p:spPr>
            <p:txBody>
              <a:bodyPr wrap="square" rtlCol="0">
                <a:spAutoFit/>
              </a:bodyPr>
              <a:lstStyle/>
              <a:p>
                <a:pPr algn="ctr"/>
                <a:r>
                  <a:rPr lang="cs-CZ" sz="800" dirty="0" err="1"/>
                  <a:t>Periodontal</a:t>
                </a:r>
                <a:r>
                  <a:rPr lang="cs-CZ" sz="800" dirty="0"/>
                  <a:t> </a:t>
                </a:r>
                <a:r>
                  <a:rPr lang="cs-CZ" sz="800" dirty="0" err="1"/>
                  <a:t>cells</a:t>
                </a:r>
                <a:endParaRPr lang="cs-CZ" sz="800" dirty="0"/>
              </a:p>
            </p:txBody>
          </p:sp>
          <p:sp>
            <p:nvSpPr>
              <p:cNvPr id="47" name="Obdélník 46"/>
              <p:cNvSpPr/>
              <p:nvPr/>
            </p:nvSpPr>
            <p:spPr>
              <a:xfrm>
                <a:off x="10226567" y="2623414"/>
                <a:ext cx="584308" cy="145666"/>
              </a:xfrm>
              <a:prstGeom prst="rect">
                <a:avLst/>
              </a:prstGeom>
              <a:solidFill>
                <a:srgbClr val="FEF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50" name="Zástupný obsah 2">
            <a:extLst>
              <a:ext uri="{FF2B5EF4-FFF2-40B4-BE49-F238E27FC236}">
                <a16:creationId xmlns:a16="http://schemas.microsoft.com/office/drawing/2014/main" id="{E4F8643F-5269-4720-BBC2-09408C154674}"/>
              </a:ext>
            </a:extLst>
          </p:cNvPr>
          <p:cNvSpPr txBox="1">
            <a:spLocks/>
          </p:cNvSpPr>
          <p:nvPr/>
        </p:nvSpPr>
        <p:spPr>
          <a:xfrm>
            <a:off x="1097278" y="5253919"/>
            <a:ext cx="5343698" cy="35229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a:t>outer</a:t>
            </a:r>
            <a:r>
              <a:rPr lang="cs-CZ" sz="1400" dirty="0"/>
              <a:t> </a:t>
            </a:r>
            <a:r>
              <a:rPr lang="cs-CZ" sz="1400" dirty="0" err="1"/>
              <a:t>cells</a:t>
            </a:r>
            <a:r>
              <a:rPr lang="cs-CZ" sz="1400" dirty="0"/>
              <a:t> – </a:t>
            </a:r>
            <a:r>
              <a:rPr lang="cs-CZ" sz="1400" b="1" dirty="0" err="1">
                <a:solidFill>
                  <a:srgbClr val="8C6283"/>
                </a:solidFill>
              </a:rPr>
              <a:t>osteoblasts</a:t>
            </a:r>
            <a:r>
              <a:rPr lang="cs-CZ" sz="1400" dirty="0"/>
              <a:t> (</a:t>
            </a:r>
            <a:r>
              <a:rPr lang="cs-CZ" sz="1400" dirty="0" err="1"/>
              <a:t>alveolar</a:t>
            </a:r>
            <a:r>
              <a:rPr lang="cs-CZ" sz="1400" dirty="0"/>
              <a:t> bone)</a:t>
            </a:r>
          </a:p>
        </p:txBody>
      </p:sp>
      <p:sp>
        <p:nvSpPr>
          <p:cNvPr id="51" name="Zástupný obsah 2">
            <a:extLst>
              <a:ext uri="{FF2B5EF4-FFF2-40B4-BE49-F238E27FC236}">
                <a16:creationId xmlns:a16="http://schemas.microsoft.com/office/drawing/2014/main" id="{E4F8643F-5269-4720-BBC2-09408C154674}"/>
              </a:ext>
            </a:extLst>
          </p:cNvPr>
          <p:cNvSpPr txBox="1">
            <a:spLocks/>
          </p:cNvSpPr>
          <p:nvPr/>
        </p:nvSpPr>
        <p:spPr>
          <a:xfrm>
            <a:off x="1097278" y="5716981"/>
            <a:ext cx="5859777" cy="5014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a:t>middle</a:t>
            </a:r>
            <a:r>
              <a:rPr lang="cs-CZ" sz="1400" b="1" dirty="0"/>
              <a:t> </a:t>
            </a:r>
            <a:r>
              <a:rPr lang="cs-CZ" sz="1400" dirty="0" err="1"/>
              <a:t>layer</a:t>
            </a:r>
            <a:r>
              <a:rPr lang="cs-CZ" sz="1400" dirty="0"/>
              <a:t> – </a:t>
            </a:r>
            <a:r>
              <a:rPr lang="cs-CZ" sz="1400" b="1" dirty="0" err="1"/>
              <a:t>mesenchymal</a:t>
            </a:r>
            <a:r>
              <a:rPr lang="cs-CZ" sz="1400" dirty="0"/>
              <a:t> </a:t>
            </a:r>
            <a:r>
              <a:rPr lang="cs-CZ" sz="1400" dirty="0" err="1"/>
              <a:t>cells</a:t>
            </a:r>
            <a:r>
              <a:rPr lang="cs-CZ" sz="1400" dirty="0"/>
              <a:t> </a:t>
            </a:r>
            <a:r>
              <a:rPr lang="cs-CZ" sz="1400" dirty="0" err="1"/>
              <a:t>of</a:t>
            </a:r>
            <a:r>
              <a:rPr lang="cs-CZ" sz="1400" dirty="0"/>
              <a:t> </a:t>
            </a:r>
            <a:r>
              <a:rPr lang="cs-CZ" sz="1400" b="1" dirty="0" err="1">
                <a:solidFill>
                  <a:srgbClr val="5A9877"/>
                </a:solidFill>
              </a:rPr>
              <a:t>periodontium</a:t>
            </a:r>
            <a:r>
              <a:rPr lang="cs-CZ" sz="1400" dirty="0"/>
              <a:t>, </a:t>
            </a:r>
            <a:r>
              <a:rPr lang="cs-CZ" sz="1400" dirty="0" err="1"/>
              <a:t>collagen</a:t>
            </a:r>
            <a:r>
              <a:rPr lang="cs-CZ" sz="1400" dirty="0"/>
              <a:t> </a:t>
            </a:r>
            <a:r>
              <a:rPr lang="cs-CZ" sz="1400" dirty="0" err="1"/>
              <a:t>fibers</a:t>
            </a:r>
            <a:r>
              <a:rPr lang="cs-CZ" sz="1400" dirty="0"/>
              <a:t> (</a:t>
            </a:r>
            <a:r>
              <a:rPr lang="cs-CZ" sz="1400" dirty="0" err="1"/>
              <a:t>periodontal</a:t>
            </a:r>
            <a:r>
              <a:rPr lang="cs-CZ" sz="1400" dirty="0"/>
              <a:t> </a:t>
            </a:r>
            <a:r>
              <a:rPr lang="cs-CZ" sz="1400" dirty="0" err="1"/>
              <a:t>ligaments</a:t>
            </a:r>
            <a:r>
              <a:rPr lang="cs-CZ" sz="1400" dirty="0"/>
              <a:t>)</a:t>
            </a:r>
          </a:p>
        </p:txBody>
      </p:sp>
    </p:spTree>
    <p:extLst>
      <p:ext uri="{BB962C8B-B14F-4D97-AF65-F5344CB8AC3E}">
        <p14:creationId xmlns:p14="http://schemas.microsoft.com/office/powerpoint/2010/main" val="7987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50"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6. </a:t>
            </a:r>
            <a:r>
              <a:rPr lang="cs-CZ" dirty="0" err="1"/>
              <a:t>Tooth</a:t>
            </a:r>
            <a:r>
              <a:rPr lang="cs-CZ" dirty="0"/>
              <a:t> </a:t>
            </a:r>
            <a:r>
              <a:rPr lang="cs-CZ" dirty="0" err="1"/>
              <a:t>eruption</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16</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80" y="2406381"/>
            <a:ext cx="4271425" cy="83211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Pre-eruption</a:t>
            </a:r>
            <a:r>
              <a:rPr lang="cs-CZ" sz="1600" dirty="0"/>
              <a:t> </a:t>
            </a:r>
            <a:r>
              <a:rPr lang="cs-CZ" sz="1600" dirty="0" err="1"/>
              <a:t>phase</a:t>
            </a:r>
            <a:r>
              <a:rPr lang="cs-CZ" sz="1600" dirty="0"/>
              <a:t> – </a:t>
            </a:r>
            <a:r>
              <a:rPr lang="cs-CZ" sz="1600" dirty="0" err="1"/>
              <a:t>preparation</a:t>
            </a:r>
            <a:r>
              <a:rPr lang="cs-CZ" sz="1600" dirty="0"/>
              <a:t> </a:t>
            </a:r>
            <a:r>
              <a:rPr lang="cs-CZ" sz="1600" dirty="0" err="1"/>
              <a:t>for</a:t>
            </a:r>
            <a:r>
              <a:rPr lang="cs-CZ" sz="1600" dirty="0"/>
              <a:t> </a:t>
            </a:r>
            <a:r>
              <a:rPr lang="cs-CZ" sz="1600" dirty="0" err="1"/>
              <a:t>tooth</a:t>
            </a:r>
            <a:r>
              <a:rPr lang="cs-CZ" sz="1600" dirty="0"/>
              <a:t> </a:t>
            </a:r>
            <a:r>
              <a:rPr lang="cs-CZ" sz="1600" dirty="0" err="1"/>
              <a:t>eruption</a:t>
            </a:r>
            <a:r>
              <a:rPr lang="cs-CZ" sz="1600" dirty="0"/>
              <a:t>, </a:t>
            </a:r>
            <a:r>
              <a:rPr lang="cs-CZ" sz="1600" b="1" dirty="0" err="1"/>
              <a:t>begins</a:t>
            </a:r>
            <a:r>
              <a:rPr lang="cs-CZ" sz="1600" dirty="0"/>
              <a:t> in early </a:t>
            </a:r>
            <a:r>
              <a:rPr lang="cs-CZ" sz="1600" b="1" dirty="0"/>
              <a:t>bell </a:t>
            </a:r>
            <a:r>
              <a:rPr lang="cs-CZ" sz="1600" b="1" dirty="0" err="1"/>
              <a:t>stage</a:t>
            </a:r>
            <a:r>
              <a:rPr lang="cs-CZ" sz="1600" dirty="0"/>
              <a:t>, </a:t>
            </a:r>
            <a:r>
              <a:rPr lang="cs-CZ" sz="1600" b="1" dirty="0" err="1"/>
              <a:t>terminates</a:t>
            </a:r>
            <a:r>
              <a:rPr lang="cs-CZ" sz="1600" dirty="0"/>
              <a:t> </a:t>
            </a:r>
            <a:r>
              <a:rPr lang="cs-CZ" sz="1600" dirty="0" err="1"/>
              <a:t>at</a:t>
            </a:r>
            <a:r>
              <a:rPr lang="cs-CZ" sz="1600" dirty="0"/>
              <a:t> </a:t>
            </a:r>
            <a:r>
              <a:rPr lang="cs-CZ" sz="1600" dirty="0" err="1"/>
              <a:t>the</a:t>
            </a:r>
            <a:r>
              <a:rPr lang="cs-CZ" sz="1600" dirty="0"/>
              <a:t> </a:t>
            </a:r>
            <a:r>
              <a:rPr lang="cs-CZ" sz="1600" b="1" dirty="0" err="1"/>
              <a:t>begining</a:t>
            </a:r>
            <a:r>
              <a:rPr lang="cs-CZ" sz="1600" dirty="0"/>
              <a:t> </a:t>
            </a:r>
            <a:r>
              <a:rPr lang="cs-CZ" sz="1600" dirty="0" err="1"/>
              <a:t>of</a:t>
            </a:r>
            <a:r>
              <a:rPr lang="cs-CZ" sz="1600" dirty="0"/>
              <a:t> </a:t>
            </a:r>
            <a:r>
              <a:rPr lang="cs-CZ" sz="1600" dirty="0" err="1"/>
              <a:t>the</a:t>
            </a:r>
            <a:r>
              <a:rPr lang="cs-CZ" sz="1600" dirty="0"/>
              <a:t> </a:t>
            </a:r>
            <a:r>
              <a:rPr lang="cs-CZ" sz="1600" b="1" dirty="0" err="1"/>
              <a:t>root</a:t>
            </a:r>
            <a:r>
              <a:rPr lang="cs-CZ" sz="1600" dirty="0"/>
              <a:t> </a:t>
            </a:r>
            <a:r>
              <a:rPr lang="cs-CZ" sz="1600" dirty="0" err="1"/>
              <a:t>formation</a:t>
            </a:r>
            <a:endParaRPr lang="cs-CZ" sz="1400" b="1" dirty="0"/>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7280" y="3491461"/>
            <a:ext cx="4271425" cy="83211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Eruption</a:t>
            </a:r>
            <a:r>
              <a:rPr lang="cs-CZ" sz="1600" dirty="0"/>
              <a:t> </a:t>
            </a:r>
            <a:r>
              <a:rPr lang="cs-CZ" sz="1600" dirty="0" err="1"/>
              <a:t>phase</a:t>
            </a:r>
            <a:r>
              <a:rPr lang="cs-CZ" sz="1600" dirty="0"/>
              <a:t> – </a:t>
            </a:r>
            <a:r>
              <a:rPr lang="cs-CZ" sz="1600" dirty="0" err="1"/>
              <a:t>intensive</a:t>
            </a:r>
            <a:r>
              <a:rPr lang="cs-CZ" sz="1600" dirty="0"/>
              <a:t> </a:t>
            </a:r>
            <a:r>
              <a:rPr lang="cs-CZ" sz="1600" dirty="0" err="1"/>
              <a:t>growth</a:t>
            </a:r>
            <a:r>
              <a:rPr lang="cs-CZ" sz="1600" dirty="0"/>
              <a:t> </a:t>
            </a:r>
            <a:r>
              <a:rPr lang="cs-CZ" sz="1600" dirty="0" err="1"/>
              <a:t>of</a:t>
            </a:r>
            <a:r>
              <a:rPr lang="cs-CZ" sz="1600" dirty="0"/>
              <a:t> </a:t>
            </a:r>
            <a:r>
              <a:rPr lang="cs-CZ" sz="1600" dirty="0" err="1"/>
              <a:t>root</a:t>
            </a:r>
            <a:r>
              <a:rPr lang="cs-CZ" sz="1600" dirty="0"/>
              <a:t>, </a:t>
            </a:r>
            <a:r>
              <a:rPr lang="cs-CZ" sz="1600" dirty="0" err="1"/>
              <a:t>tooth</a:t>
            </a:r>
            <a:r>
              <a:rPr lang="cs-CZ" sz="1600" dirty="0"/>
              <a:t> </a:t>
            </a:r>
            <a:r>
              <a:rPr lang="cs-CZ" sz="1600" dirty="0" err="1"/>
              <a:t>supported</a:t>
            </a:r>
            <a:r>
              <a:rPr lang="cs-CZ" sz="1600" dirty="0"/>
              <a:t> by </a:t>
            </a:r>
            <a:r>
              <a:rPr lang="cs-CZ" sz="1600" dirty="0" err="1"/>
              <a:t>formed</a:t>
            </a:r>
            <a:r>
              <a:rPr lang="cs-CZ" sz="1600" dirty="0"/>
              <a:t> </a:t>
            </a:r>
            <a:r>
              <a:rPr lang="cs-CZ" sz="1600" b="1" dirty="0" err="1"/>
              <a:t>alveolar</a:t>
            </a:r>
            <a:r>
              <a:rPr lang="cs-CZ" sz="1600" dirty="0"/>
              <a:t> bone, oral </a:t>
            </a:r>
            <a:r>
              <a:rPr lang="cs-CZ" sz="1600" dirty="0" err="1"/>
              <a:t>epithelium</a:t>
            </a:r>
            <a:r>
              <a:rPr lang="cs-CZ" sz="1600" dirty="0"/>
              <a:t> </a:t>
            </a:r>
            <a:r>
              <a:rPr lang="cs-CZ" sz="1600" b="1" dirty="0" err="1"/>
              <a:t>rupture</a:t>
            </a:r>
            <a:r>
              <a:rPr lang="cs-CZ" sz="1600" dirty="0"/>
              <a:t>, </a:t>
            </a:r>
            <a:r>
              <a:rPr lang="cs-CZ" sz="1600" dirty="0" err="1"/>
              <a:t>tooth</a:t>
            </a:r>
            <a:r>
              <a:rPr lang="cs-CZ" sz="1600" dirty="0"/>
              <a:t> </a:t>
            </a:r>
            <a:r>
              <a:rPr lang="cs-CZ" sz="1600" b="1" dirty="0" err="1"/>
              <a:t>enters</a:t>
            </a:r>
            <a:r>
              <a:rPr lang="cs-CZ" sz="1600" dirty="0"/>
              <a:t> oral </a:t>
            </a:r>
            <a:r>
              <a:rPr lang="cs-CZ" sz="1600" dirty="0" err="1"/>
              <a:t>cavity</a:t>
            </a:r>
            <a:endParaRPr lang="cs-CZ" sz="1400" b="1" dirty="0"/>
          </a:p>
        </p:txBody>
      </p:sp>
      <p:sp>
        <p:nvSpPr>
          <p:cNvPr id="8" name="Zástupný obsah 2">
            <a:extLst>
              <a:ext uri="{FF2B5EF4-FFF2-40B4-BE49-F238E27FC236}">
                <a16:creationId xmlns:a16="http://schemas.microsoft.com/office/drawing/2014/main" id="{77A465A9-054B-4B27-9A0B-0BC77579816D}"/>
              </a:ext>
            </a:extLst>
          </p:cNvPr>
          <p:cNvSpPr txBox="1">
            <a:spLocks/>
          </p:cNvSpPr>
          <p:nvPr/>
        </p:nvSpPr>
        <p:spPr>
          <a:xfrm>
            <a:off x="1097280" y="4760121"/>
            <a:ext cx="4271425" cy="61458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Post-</a:t>
            </a:r>
            <a:r>
              <a:rPr lang="cs-CZ" sz="1600" b="1" dirty="0" err="1"/>
              <a:t>eruption</a:t>
            </a:r>
            <a:r>
              <a:rPr lang="cs-CZ" sz="1600" dirty="0"/>
              <a:t> </a:t>
            </a:r>
            <a:r>
              <a:rPr lang="cs-CZ" sz="1600" dirty="0" err="1"/>
              <a:t>phase</a:t>
            </a:r>
            <a:r>
              <a:rPr lang="cs-CZ" sz="1600" dirty="0"/>
              <a:t> – </a:t>
            </a:r>
            <a:r>
              <a:rPr lang="cs-CZ" sz="1600" dirty="0" err="1"/>
              <a:t>further</a:t>
            </a:r>
            <a:r>
              <a:rPr lang="cs-CZ" sz="1600" dirty="0"/>
              <a:t> </a:t>
            </a:r>
            <a:r>
              <a:rPr lang="cs-CZ" sz="1600" dirty="0" err="1"/>
              <a:t>growth</a:t>
            </a:r>
            <a:r>
              <a:rPr lang="cs-CZ" sz="1600" dirty="0"/>
              <a:t> </a:t>
            </a:r>
            <a:r>
              <a:rPr lang="cs-CZ" sz="1600" dirty="0" err="1"/>
              <a:t>of</a:t>
            </a:r>
            <a:r>
              <a:rPr lang="cs-CZ" sz="1600" dirty="0"/>
              <a:t> </a:t>
            </a:r>
            <a:r>
              <a:rPr lang="cs-CZ" sz="1600" dirty="0" err="1"/>
              <a:t>tooth</a:t>
            </a:r>
            <a:r>
              <a:rPr lang="cs-CZ" sz="1600" dirty="0"/>
              <a:t> </a:t>
            </a:r>
            <a:r>
              <a:rPr lang="cs-CZ" sz="1600" dirty="0" err="1"/>
              <a:t>into</a:t>
            </a:r>
            <a:r>
              <a:rPr lang="cs-CZ" sz="1600" dirty="0"/>
              <a:t> oral </a:t>
            </a:r>
            <a:r>
              <a:rPr lang="cs-CZ" sz="1600" dirty="0" err="1"/>
              <a:t>cavity</a:t>
            </a:r>
            <a:endParaRPr lang="cs-CZ" sz="1400" b="1" dirty="0"/>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5173" t="46082" r="70376" b="5067"/>
          <a:stretch/>
        </p:blipFill>
        <p:spPr>
          <a:xfrm>
            <a:off x="5699966" y="2556846"/>
            <a:ext cx="1755625" cy="2633438"/>
          </a:xfrm>
          <a:prstGeom prst="rect">
            <a:avLst/>
          </a:prstGeom>
        </p:spPr>
      </p:pic>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39028" t="45873" r="38088" b="5067"/>
          <a:stretch/>
        </p:blipFill>
        <p:spPr>
          <a:xfrm>
            <a:off x="7623163" y="2556846"/>
            <a:ext cx="1636093" cy="2633438"/>
          </a:xfrm>
          <a:prstGeom prst="rect">
            <a:avLst/>
          </a:prstGeom>
        </p:spPr>
      </p:pic>
      <p:pic>
        <p:nvPicPr>
          <p:cNvPr id="10" name="Obrázek 9"/>
          <p:cNvPicPr>
            <a:picLocks noChangeAspect="1"/>
          </p:cNvPicPr>
          <p:nvPr/>
        </p:nvPicPr>
        <p:blipFill rotWithShape="1">
          <a:blip r:embed="rId2">
            <a:extLst>
              <a:ext uri="{28A0092B-C50C-407E-A947-70E740481C1C}">
                <a14:useLocalDpi xmlns:a14="http://schemas.microsoft.com/office/drawing/2010/main" val="0"/>
              </a:ext>
            </a:extLst>
          </a:blip>
          <a:srcRect l="71265" t="45964" r="6792" b="4975"/>
          <a:stretch/>
        </p:blipFill>
        <p:spPr>
          <a:xfrm>
            <a:off x="9426828" y="2556846"/>
            <a:ext cx="1568858" cy="2633438"/>
          </a:xfrm>
          <a:prstGeom prst="rect">
            <a:avLst/>
          </a:prstGeom>
        </p:spPr>
      </p:pic>
      <p:sp>
        <p:nvSpPr>
          <p:cNvPr id="11" name="TextovéPole 10">
            <a:extLst>
              <a:ext uri="{FF2B5EF4-FFF2-40B4-BE49-F238E27FC236}">
                <a16:creationId xmlns:a16="http://schemas.microsoft.com/office/drawing/2014/main" id="{8F81EDC3-AA86-406B-A3F7-24F93C84B885}"/>
              </a:ext>
            </a:extLst>
          </p:cNvPr>
          <p:cNvSpPr txBox="1"/>
          <p:nvPr/>
        </p:nvSpPr>
        <p:spPr>
          <a:xfrm>
            <a:off x="6957055" y="5982825"/>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Bleahid</a:t>
            </a:r>
            <a:r>
              <a:rPr lang="cs-CZ" sz="1050" dirty="0">
                <a:solidFill>
                  <a:prstClr val="black"/>
                </a:solidFill>
                <a:latin typeface="Calibri" panose="020F0502020204030204"/>
              </a:rPr>
              <a:t>, 2017. </a:t>
            </a:r>
            <a:r>
              <a:rPr lang="cs-CZ" sz="1050" dirty="0" err="1">
                <a:solidFill>
                  <a:prstClr val="black"/>
                </a:solidFill>
                <a:latin typeface="Calibri" panose="020F0502020204030204"/>
              </a:rPr>
              <a:t>Health</a:t>
            </a:r>
            <a:r>
              <a:rPr lang="cs-CZ" sz="1050" dirty="0">
                <a:solidFill>
                  <a:prstClr val="black"/>
                </a:solidFill>
                <a:latin typeface="Calibri" panose="020F0502020204030204"/>
              </a:rPr>
              <a:t> and </a:t>
            </a:r>
            <a:r>
              <a:rPr lang="cs-CZ" sz="1050" dirty="0" err="1">
                <a:solidFill>
                  <a:prstClr val="black"/>
                </a:solidFill>
                <a:latin typeface="Calibri" panose="020F0502020204030204"/>
              </a:rPr>
              <a:t>Medicine</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Next</a:t>
            </a:r>
            <a:r>
              <a:rPr lang="cs-CZ" dirty="0"/>
              <a:t> </a:t>
            </a:r>
            <a:r>
              <a:rPr lang="cs-CZ" dirty="0" err="1"/>
              <a:t>generation</a:t>
            </a:r>
            <a:r>
              <a:rPr lang="cs-CZ" dirty="0"/>
              <a:t> </a:t>
            </a:r>
            <a:r>
              <a:rPr lang="cs-CZ" dirty="0" err="1"/>
              <a:t>teeth</a:t>
            </a:r>
            <a:r>
              <a:rPr lang="cs-CZ" dirty="0"/>
              <a:t> </a:t>
            </a:r>
            <a:r>
              <a:rPr lang="cs-CZ" dirty="0" err="1"/>
              <a:t>development</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17</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80" y="2033802"/>
            <a:ext cx="4512945" cy="8718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monophyodont</a:t>
            </a:r>
            <a:r>
              <a:rPr lang="cs-CZ" sz="1600" dirty="0"/>
              <a:t> species (chameleon, </a:t>
            </a:r>
            <a:r>
              <a:rPr lang="cs-CZ" sz="1600" dirty="0" err="1"/>
              <a:t>mouse</a:t>
            </a:r>
            <a:r>
              <a:rPr lang="cs-CZ" sz="1600" dirty="0"/>
              <a:t>, </a:t>
            </a:r>
            <a:r>
              <a:rPr lang="cs-CZ" sz="1600" dirty="0" err="1"/>
              <a:t>marsupials</a:t>
            </a:r>
            <a:r>
              <a:rPr lang="cs-CZ" sz="1600" dirty="0"/>
              <a:t>, </a:t>
            </a:r>
            <a:r>
              <a:rPr lang="cs-CZ" sz="1600" dirty="0" err="1"/>
              <a:t>whales</a:t>
            </a:r>
            <a:r>
              <a:rPr lang="cs-CZ" sz="1600" dirty="0"/>
              <a:t>, </a:t>
            </a:r>
            <a:r>
              <a:rPr lang="cs-CZ" sz="1600" dirty="0" err="1"/>
              <a:t>moles</a:t>
            </a:r>
            <a:r>
              <a:rPr lang="cs-CZ" sz="1600" dirty="0"/>
              <a:t>) – </a:t>
            </a:r>
            <a:r>
              <a:rPr lang="cs-CZ" sz="1600" b="1" dirty="0" err="1"/>
              <a:t>one</a:t>
            </a:r>
            <a:r>
              <a:rPr lang="cs-CZ" sz="1600" dirty="0"/>
              <a:t> </a:t>
            </a:r>
            <a:r>
              <a:rPr lang="cs-CZ" sz="1600" dirty="0" err="1"/>
              <a:t>generation</a:t>
            </a:r>
            <a:r>
              <a:rPr lang="cs-CZ" sz="1600" dirty="0"/>
              <a:t>, </a:t>
            </a:r>
            <a:r>
              <a:rPr lang="cs-CZ" sz="1600" dirty="0" err="1"/>
              <a:t>dental</a:t>
            </a:r>
            <a:r>
              <a:rPr lang="cs-CZ" sz="1600" dirty="0"/>
              <a:t> lamina </a:t>
            </a:r>
            <a:r>
              <a:rPr lang="cs-CZ" sz="1600" b="1" dirty="0"/>
              <a:t>do not </a:t>
            </a:r>
            <a:r>
              <a:rPr lang="cs-CZ" sz="1600" dirty="0" err="1"/>
              <a:t>develop</a:t>
            </a:r>
            <a:endParaRPr lang="cs-CZ" sz="1400" b="1" dirty="0"/>
          </a:p>
        </p:txBody>
      </p:sp>
      <p:pic>
        <p:nvPicPr>
          <p:cNvPr id="14" name="Obrázek 13" descr="Obsah obrázku text, lůžkoviny, tkanina&#10;&#10;Popis byl vytvořen automaticky">
            <a:extLst>
              <a:ext uri="{FF2B5EF4-FFF2-40B4-BE49-F238E27FC236}">
                <a16:creationId xmlns:a16="http://schemas.microsoft.com/office/drawing/2014/main" id="{E6D41EA6-09E4-48A9-9433-EB4F88425050}"/>
              </a:ext>
            </a:extLst>
          </p:cNvPr>
          <p:cNvPicPr>
            <a:picLocks noChangeAspect="1"/>
          </p:cNvPicPr>
          <p:nvPr/>
        </p:nvPicPr>
        <p:blipFill rotWithShape="1">
          <a:blip r:embed="rId2">
            <a:extLst>
              <a:ext uri="{28A0092B-C50C-407E-A947-70E740481C1C}">
                <a14:useLocalDpi xmlns:a14="http://schemas.microsoft.com/office/drawing/2010/main" val="0"/>
              </a:ext>
            </a:extLst>
          </a:blip>
          <a:srcRect l="2956" r="64844" b="80742"/>
          <a:stretch/>
        </p:blipFill>
        <p:spPr>
          <a:xfrm>
            <a:off x="1840237" y="3097034"/>
            <a:ext cx="3420047" cy="2617619"/>
          </a:xfrm>
          <a:prstGeom prst="rect">
            <a:avLst/>
          </a:prstGeom>
        </p:spPr>
      </p:pic>
      <p:grpSp>
        <p:nvGrpSpPr>
          <p:cNvPr id="18" name="Skupina 17">
            <a:extLst>
              <a:ext uri="{FF2B5EF4-FFF2-40B4-BE49-F238E27FC236}">
                <a16:creationId xmlns:a16="http://schemas.microsoft.com/office/drawing/2014/main" id="{80B5B700-FB7F-442B-818C-D6A8B95FAFEA}"/>
              </a:ext>
            </a:extLst>
          </p:cNvPr>
          <p:cNvGrpSpPr/>
          <p:nvPr/>
        </p:nvGrpSpPr>
        <p:grpSpPr>
          <a:xfrm>
            <a:off x="6894648" y="3097034"/>
            <a:ext cx="4112135" cy="2535062"/>
            <a:chOff x="6894648" y="3097034"/>
            <a:chExt cx="4112135" cy="2535062"/>
          </a:xfrm>
        </p:grpSpPr>
        <p:pic>
          <p:nvPicPr>
            <p:cNvPr id="16" name="Obrázek 15" descr="Obsah obrázku mapa&#10;&#10;Popis byl vytvořen automaticky">
              <a:extLst>
                <a:ext uri="{FF2B5EF4-FFF2-40B4-BE49-F238E27FC236}">
                  <a16:creationId xmlns:a16="http://schemas.microsoft.com/office/drawing/2014/main" id="{0365B153-91EB-4B52-9FF1-E86BE3014396}"/>
                </a:ext>
              </a:extLst>
            </p:cNvPr>
            <p:cNvPicPr>
              <a:picLocks noChangeAspect="1"/>
            </p:cNvPicPr>
            <p:nvPr/>
          </p:nvPicPr>
          <p:blipFill rotWithShape="1">
            <a:blip r:embed="rId3">
              <a:extLst>
                <a:ext uri="{28A0092B-C50C-407E-A947-70E740481C1C}">
                  <a14:useLocalDpi xmlns:a14="http://schemas.microsoft.com/office/drawing/2010/main" val="0"/>
                </a:ext>
              </a:extLst>
            </a:blip>
            <a:srcRect l="26981" t="49386"/>
            <a:stretch/>
          </p:blipFill>
          <p:spPr>
            <a:xfrm>
              <a:off x="6894648" y="3097034"/>
              <a:ext cx="4112135" cy="2535062"/>
            </a:xfrm>
            <a:prstGeom prst="rect">
              <a:avLst/>
            </a:prstGeom>
          </p:spPr>
        </p:pic>
        <p:sp>
          <p:nvSpPr>
            <p:cNvPr id="17" name="TextovéPole 16">
              <a:extLst>
                <a:ext uri="{FF2B5EF4-FFF2-40B4-BE49-F238E27FC236}">
                  <a16:creationId xmlns:a16="http://schemas.microsoft.com/office/drawing/2014/main" id="{4873C045-8B98-4F18-8844-CD1DDD6D57D3}"/>
                </a:ext>
              </a:extLst>
            </p:cNvPr>
            <p:cNvSpPr txBox="1"/>
            <p:nvPr/>
          </p:nvSpPr>
          <p:spPr>
            <a:xfrm>
              <a:off x="8433486" y="3206578"/>
              <a:ext cx="920579" cy="276999"/>
            </a:xfrm>
            <a:prstGeom prst="rect">
              <a:avLst/>
            </a:prstGeom>
            <a:noFill/>
          </p:spPr>
          <p:txBody>
            <a:bodyPr wrap="square" rtlCol="0">
              <a:spAutoFit/>
            </a:bodyPr>
            <a:lstStyle/>
            <a:p>
              <a:r>
                <a:rPr lang="cs-CZ" sz="1200" dirty="0"/>
                <a:t>chameleon</a:t>
              </a:r>
              <a:endParaRPr lang="en-US" sz="1200" dirty="0"/>
            </a:p>
          </p:txBody>
        </p:sp>
      </p:grpSp>
      <p:sp>
        <p:nvSpPr>
          <p:cNvPr id="19" name="TextovéPole 18">
            <a:extLst>
              <a:ext uri="{FF2B5EF4-FFF2-40B4-BE49-F238E27FC236}">
                <a16:creationId xmlns:a16="http://schemas.microsoft.com/office/drawing/2014/main" id="{E456ADF0-1E07-43FB-B710-C3E1BC5A2001}"/>
              </a:ext>
            </a:extLst>
          </p:cNvPr>
          <p:cNvSpPr txBox="1"/>
          <p:nvPr/>
        </p:nvSpPr>
        <p:spPr>
          <a:xfrm>
            <a:off x="7186685" y="5960261"/>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a:solidFill>
                  <a:prstClr val="black"/>
                </a:solidFill>
                <a:latin typeface="Calibri" panose="020F0502020204030204"/>
              </a:rPr>
              <a:t>Buchtova et al. 2013. Arch Oral </a:t>
            </a:r>
            <a:r>
              <a:rPr lang="cs-CZ" sz="1050" dirty="0" err="1">
                <a:solidFill>
                  <a:prstClr val="black"/>
                </a:solidFill>
                <a:latin typeface="Calibri" panose="020F0502020204030204"/>
              </a:rPr>
              <a:t>Biol</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ovéPole 19">
            <a:extLst>
              <a:ext uri="{FF2B5EF4-FFF2-40B4-BE49-F238E27FC236}">
                <a16:creationId xmlns:a16="http://schemas.microsoft.com/office/drawing/2014/main" id="{40C171DC-C8F4-4DF6-A923-09B920DF4672}"/>
              </a:ext>
            </a:extLst>
          </p:cNvPr>
          <p:cNvSpPr txBox="1"/>
          <p:nvPr/>
        </p:nvSpPr>
        <p:spPr>
          <a:xfrm>
            <a:off x="1786230" y="5960261"/>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a:solidFill>
                  <a:prstClr val="black"/>
                </a:solidFill>
                <a:latin typeface="Calibri" panose="020F0502020204030204"/>
              </a:rPr>
              <a:t>Buchtova et al. 2012. JDR</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Zástupný obsah 2">
            <a:extLst>
              <a:ext uri="{FF2B5EF4-FFF2-40B4-BE49-F238E27FC236}">
                <a16:creationId xmlns:a16="http://schemas.microsoft.com/office/drawing/2014/main" id="{C11FED01-B7B0-4179-80DA-35E874894C32}"/>
              </a:ext>
            </a:extLst>
          </p:cNvPr>
          <p:cNvSpPr txBox="1">
            <a:spLocks/>
          </p:cNvSpPr>
          <p:nvPr/>
        </p:nvSpPr>
        <p:spPr>
          <a:xfrm>
            <a:off x="6694242" y="2033802"/>
            <a:ext cx="4512945" cy="8718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Dental</a:t>
            </a:r>
            <a:r>
              <a:rPr lang="cs-CZ" sz="1600" dirty="0"/>
              <a:t> lamina </a:t>
            </a:r>
            <a:r>
              <a:rPr lang="cs-CZ" sz="1600" b="1" dirty="0" err="1"/>
              <a:t>is</a:t>
            </a:r>
            <a:r>
              <a:rPr lang="cs-CZ" sz="1600" b="1" dirty="0"/>
              <a:t> </a:t>
            </a:r>
            <a:r>
              <a:rPr lang="cs-CZ" sz="1600" b="1" dirty="0" err="1"/>
              <a:t>formed</a:t>
            </a:r>
            <a:r>
              <a:rPr lang="cs-CZ" sz="1600" dirty="0"/>
              <a:t> in chameleon – </a:t>
            </a:r>
            <a:r>
              <a:rPr lang="cs-CZ" sz="1600" dirty="0" err="1"/>
              <a:t>next</a:t>
            </a:r>
            <a:r>
              <a:rPr lang="cs-CZ" sz="1600" dirty="0"/>
              <a:t> </a:t>
            </a:r>
            <a:r>
              <a:rPr lang="cs-CZ" sz="1600" dirty="0" err="1"/>
              <a:t>tooth</a:t>
            </a:r>
            <a:r>
              <a:rPr lang="cs-CZ" sz="1600" dirty="0"/>
              <a:t> </a:t>
            </a:r>
            <a:r>
              <a:rPr lang="cs-CZ" sz="1600" dirty="0" err="1"/>
              <a:t>generation</a:t>
            </a:r>
            <a:r>
              <a:rPr lang="cs-CZ" sz="1600" dirty="0"/>
              <a:t> </a:t>
            </a:r>
            <a:r>
              <a:rPr lang="cs-CZ" sz="1600" b="1" dirty="0" err="1"/>
              <a:t>is</a:t>
            </a:r>
            <a:r>
              <a:rPr lang="cs-CZ" sz="1600" b="1" dirty="0"/>
              <a:t> not </a:t>
            </a:r>
            <a:r>
              <a:rPr lang="cs-CZ" sz="1600" b="1" dirty="0" err="1"/>
              <a:t>formed</a:t>
            </a:r>
            <a:endParaRPr lang="cs-CZ" sz="1400" b="1" dirty="0"/>
          </a:p>
        </p:txBody>
      </p:sp>
    </p:spTree>
    <p:extLst>
      <p:ext uri="{BB962C8B-B14F-4D97-AF65-F5344CB8AC3E}">
        <p14:creationId xmlns:p14="http://schemas.microsoft.com/office/powerpoint/2010/main" val="114988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Next</a:t>
            </a:r>
            <a:r>
              <a:rPr lang="cs-CZ" dirty="0"/>
              <a:t> </a:t>
            </a:r>
            <a:r>
              <a:rPr lang="cs-CZ" dirty="0" err="1"/>
              <a:t>generation</a:t>
            </a:r>
            <a:r>
              <a:rPr lang="cs-CZ" dirty="0"/>
              <a:t> </a:t>
            </a:r>
            <a:r>
              <a:rPr lang="cs-CZ" dirty="0" err="1"/>
              <a:t>teeth</a:t>
            </a:r>
            <a:r>
              <a:rPr lang="cs-CZ" dirty="0"/>
              <a:t> </a:t>
            </a:r>
            <a:r>
              <a:rPr lang="cs-CZ" dirty="0" err="1"/>
              <a:t>development</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18</a:t>
            </a:fld>
            <a:endParaRPr lang="cs-CZ"/>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7280" y="1881425"/>
            <a:ext cx="4792797" cy="6991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diphyodont</a:t>
            </a:r>
            <a:r>
              <a:rPr lang="cs-CZ" sz="1600" dirty="0"/>
              <a:t> species (majority </a:t>
            </a:r>
            <a:r>
              <a:rPr lang="cs-CZ" sz="1600" dirty="0" err="1"/>
              <a:t>of</a:t>
            </a:r>
            <a:r>
              <a:rPr lang="cs-CZ" sz="1600" dirty="0"/>
              <a:t> </a:t>
            </a:r>
            <a:r>
              <a:rPr lang="cs-CZ" sz="1600" dirty="0" err="1"/>
              <a:t>mammals</a:t>
            </a:r>
            <a:r>
              <a:rPr lang="cs-CZ" sz="1600" dirty="0"/>
              <a:t>, </a:t>
            </a:r>
            <a:r>
              <a:rPr lang="cs-CZ" sz="1600" dirty="0" err="1"/>
              <a:t>human</a:t>
            </a:r>
            <a:r>
              <a:rPr lang="cs-CZ" sz="1600" dirty="0"/>
              <a:t>) – </a:t>
            </a:r>
            <a:r>
              <a:rPr lang="cs-CZ" sz="1600" b="1" dirty="0"/>
              <a:t>second</a:t>
            </a:r>
            <a:r>
              <a:rPr lang="cs-CZ" sz="1600" dirty="0"/>
              <a:t> </a:t>
            </a:r>
            <a:r>
              <a:rPr lang="cs-CZ" sz="1600" dirty="0" err="1"/>
              <a:t>teeth</a:t>
            </a:r>
            <a:r>
              <a:rPr lang="cs-CZ" sz="1600" dirty="0"/>
              <a:t> </a:t>
            </a:r>
            <a:r>
              <a:rPr lang="cs-CZ" sz="1600" dirty="0" err="1"/>
              <a:t>generation</a:t>
            </a:r>
            <a:r>
              <a:rPr lang="cs-CZ" sz="1600" dirty="0"/>
              <a:t>, </a:t>
            </a:r>
            <a:r>
              <a:rPr lang="cs-CZ" sz="1600" b="1" dirty="0" err="1"/>
              <a:t>secondary</a:t>
            </a:r>
            <a:r>
              <a:rPr lang="cs-CZ" sz="1600" dirty="0"/>
              <a:t> </a:t>
            </a:r>
            <a:r>
              <a:rPr lang="cs-CZ" sz="1600" dirty="0" err="1"/>
              <a:t>or</a:t>
            </a:r>
            <a:r>
              <a:rPr lang="cs-CZ" sz="1600" dirty="0"/>
              <a:t> </a:t>
            </a:r>
            <a:r>
              <a:rPr lang="cs-CZ" sz="1600" b="1" dirty="0" err="1"/>
              <a:t>successional</a:t>
            </a:r>
            <a:r>
              <a:rPr lang="cs-CZ" sz="1600" b="1" dirty="0"/>
              <a:t> </a:t>
            </a:r>
            <a:r>
              <a:rPr lang="cs-CZ" sz="1600" dirty="0" err="1"/>
              <a:t>dental</a:t>
            </a:r>
            <a:r>
              <a:rPr lang="cs-CZ" sz="1600" dirty="0"/>
              <a:t> lamina</a:t>
            </a:r>
            <a:endParaRPr lang="cs-CZ" sz="1400" b="1" dirty="0"/>
          </a:p>
        </p:txBody>
      </p:sp>
      <p:sp>
        <p:nvSpPr>
          <p:cNvPr id="8" name="Zástupný obsah 2">
            <a:extLst>
              <a:ext uri="{FF2B5EF4-FFF2-40B4-BE49-F238E27FC236}">
                <a16:creationId xmlns:a16="http://schemas.microsoft.com/office/drawing/2014/main" id="{77A465A9-054B-4B27-9A0B-0BC77579816D}"/>
              </a:ext>
            </a:extLst>
          </p:cNvPr>
          <p:cNvSpPr txBox="1">
            <a:spLocks/>
          </p:cNvSpPr>
          <p:nvPr/>
        </p:nvSpPr>
        <p:spPr>
          <a:xfrm>
            <a:off x="6126480" y="1871377"/>
            <a:ext cx="4968240" cy="7092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polyphyodont</a:t>
            </a:r>
            <a:r>
              <a:rPr lang="cs-CZ" sz="1600" dirty="0"/>
              <a:t> species (</a:t>
            </a:r>
            <a:r>
              <a:rPr lang="cs-CZ" sz="1600" dirty="0" err="1"/>
              <a:t>sharks</a:t>
            </a:r>
            <a:r>
              <a:rPr lang="cs-CZ" sz="1600" dirty="0"/>
              <a:t>, </a:t>
            </a:r>
            <a:r>
              <a:rPr lang="cs-CZ" sz="1600" dirty="0" err="1"/>
              <a:t>snakes</a:t>
            </a:r>
            <a:r>
              <a:rPr lang="cs-CZ" sz="1600" dirty="0"/>
              <a:t>) – more </a:t>
            </a:r>
            <a:r>
              <a:rPr lang="cs-CZ" sz="1600" dirty="0" err="1"/>
              <a:t>than</a:t>
            </a:r>
            <a:r>
              <a:rPr lang="cs-CZ" sz="1600" dirty="0"/>
              <a:t> </a:t>
            </a:r>
            <a:r>
              <a:rPr lang="cs-CZ" sz="1600" b="1" dirty="0" err="1"/>
              <a:t>two</a:t>
            </a:r>
            <a:r>
              <a:rPr lang="cs-CZ" sz="1600" dirty="0"/>
              <a:t> </a:t>
            </a:r>
            <a:r>
              <a:rPr lang="cs-CZ" sz="1600" dirty="0" err="1"/>
              <a:t>teeth</a:t>
            </a:r>
            <a:r>
              <a:rPr lang="cs-CZ" sz="1600" dirty="0"/>
              <a:t> </a:t>
            </a:r>
            <a:r>
              <a:rPr lang="cs-CZ" sz="1600" dirty="0" err="1"/>
              <a:t>generations</a:t>
            </a:r>
            <a:r>
              <a:rPr lang="cs-CZ" sz="1600" dirty="0"/>
              <a:t>, </a:t>
            </a:r>
            <a:r>
              <a:rPr lang="cs-CZ" sz="1600" b="1" dirty="0" err="1"/>
              <a:t>lifelong</a:t>
            </a:r>
            <a:r>
              <a:rPr lang="cs-CZ" sz="1600" dirty="0"/>
              <a:t> </a:t>
            </a:r>
            <a:r>
              <a:rPr lang="cs-CZ" sz="1600" dirty="0" err="1"/>
              <a:t>teeth</a:t>
            </a:r>
            <a:r>
              <a:rPr lang="cs-CZ" sz="1600" dirty="0"/>
              <a:t> </a:t>
            </a:r>
            <a:r>
              <a:rPr lang="cs-CZ" sz="1600" dirty="0" err="1"/>
              <a:t>replacement</a:t>
            </a:r>
            <a:r>
              <a:rPr lang="cs-CZ" sz="1600" dirty="0"/>
              <a:t>, </a:t>
            </a:r>
            <a:r>
              <a:rPr lang="cs-CZ" sz="1600" b="1" dirty="0" err="1"/>
              <a:t>active</a:t>
            </a:r>
            <a:r>
              <a:rPr lang="cs-CZ" sz="1600" dirty="0"/>
              <a:t> </a:t>
            </a:r>
            <a:r>
              <a:rPr lang="cs-CZ" sz="1600" dirty="0" err="1"/>
              <a:t>dental</a:t>
            </a:r>
            <a:r>
              <a:rPr lang="cs-CZ" sz="1600" dirty="0"/>
              <a:t> lamina</a:t>
            </a:r>
            <a:endParaRPr lang="cs-CZ" sz="1600" b="1" dirty="0"/>
          </a:p>
        </p:txBody>
      </p:sp>
      <p:grpSp>
        <p:nvGrpSpPr>
          <p:cNvPr id="3" name="Skupina 2">
            <a:extLst>
              <a:ext uri="{FF2B5EF4-FFF2-40B4-BE49-F238E27FC236}">
                <a16:creationId xmlns:a16="http://schemas.microsoft.com/office/drawing/2014/main" id="{8606DAC2-C9F2-4E41-ACF6-C8866B5313BE}"/>
              </a:ext>
            </a:extLst>
          </p:cNvPr>
          <p:cNvGrpSpPr/>
          <p:nvPr/>
        </p:nvGrpSpPr>
        <p:grpSpPr>
          <a:xfrm>
            <a:off x="869438" y="2634841"/>
            <a:ext cx="4465660" cy="3277962"/>
            <a:chOff x="724582" y="2580613"/>
            <a:chExt cx="4465660" cy="3277962"/>
          </a:xfrm>
        </p:grpSpPr>
        <p:pic>
          <p:nvPicPr>
            <p:cNvPr id="10" name="Obrázek 9">
              <a:extLst>
                <a:ext uri="{FF2B5EF4-FFF2-40B4-BE49-F238E27FC236}">
                  <a16:creationId xmlns:a16="http://schemas.microsoft.com/office/drawing/2014/main" id="{BDC87EA6-0271-430E-B495-D4DCC3DEE4E0}"/>
                </a:ext>
              </a:extLst>
            </p:cNvPr>
            <p:cNvPicPr>
              <a:picLocks noChangeAspect="1"/>
            </p:cNvPicPr>
            <p:nvPr/>
          </p:nvPicPr>
          <p:blipFill rotWithShape="1">
            <a:blip r:embed="rId2">
              <a:extLst>
                <a:ext uri="{28A0092B-C50C-407E-A947-70E740481C1C}">
                  <a14:useLocalDpi xmlns:a14="http://schemas.microsoft.com/office/drawing/2010/main" val="0"/>
                </a:ext>
              </a:extLst>
            </a:blip>
            <a:srcRect l="5141" t="27994" r="57266" b="48107"/>
            <a:stretch/>
          </p:blipFill>
          <p:spPr>
            <a:xfrm>
              <a:off x="724582" y="4644992"/>
              <a:ext cx="2258552" cy="1213583"/>
            </a:xfrm>
            <a:prstGeom prst="rect">
              <a:avLst/>
            </a:prstGeom>
          </p:spPr>
        </p:pic>
        <p:pic>
          <p:nvPicPr>
            <p:cNvPr id="12" name="Obrázek 11">
              <a:extLst>
                <a:ext uri="{FF2B5EF4-FFF2-40B4-BE49-F238E27FC236}">
                  <a16:creationId xmlns:a16="http://schemas.microsoft.com/office/drawing/2014/main" id="{2AE57E47-9AE6-46E6-98CD-8B29AD851B9F}"/>
                </a:ext>
              </a:extLst>
            </p:cNvPr>
            <p:cNvPicPr>
              <a:picLocks noChangeAspect="1"/>
            </p:cNvPicPr>
            <p:nvPr/>
          </p:nvPicPr>
          <p:blipFill rotWithShape="1">
            <a:blip r:embed="rId2">
              <a:extLst>
                <a:ext uri="{28A0092B-C50C-407E-A947-70E740481C1C}">
                  <a14:useLocalDpi xmlns:a14="http://schemas.microsoft.com/office/drawing/2010/main" val="0"/>
                </a:ext>
              </a:extLst>
            </a:blip>
            <a:srcRect r="52460" b="72397"/>
            <a:stretch/>
          </p:blipFill>
          <p:spPr>
            <a:xfrm>
              <a:off x="1161042" y="2580613"/>
              <a:ext cx="3946363" cy="1936819"/>
            </a:xfrm>
            <a:prstGeom prst="rect">
              <a:avLst/>
            </a:prstGeom>
          </p:spPr>
        </p:pic>
        <p:pic>
          <p:nvPicPr>
            <p:cNvPr id="13" name="Obrázek 12">
              <a:extLst>
                <a:ext uri="{FF2B5EF4-FFF2-40B4-BE49-F238E27FC236}">
                  <a16:creationId xmlns:a16="http://schemas.microsoft.com/office/drawing/2014/main" id="{D8C40FCE-6241-49D2-94F8-989D6B28B874}"/>
                </a:ext>
              </a:extLst>
            </p:cNvPr>
            <p:cNvPicPr>
              <a:picLocks noChangeAspect="1"/>
            </p:cNvPicPr>
            <p:nvPr/>
          </p:nvPicPr>
          <p:blipFill rotWithShape="1">
            <a:blip r:embed="rId2">
              <a:extLst>
                <a:ext uri="{28A0092B-C50C-407E-A947-70E740481C1C}">
                  <a14:useLocalDpi xmlns:a14="http://schemas.microsoft.com/office/drawing/2010/main" val="0"/>
                </a:ext>
              </a:extLst>
            </a:blip>
            <a:srcRect l="5141" t="52184" r="57266" b="25576"/>
            <a:stretch/>
          </p:blipFill>
          <p:spPr>
            <a:xfrm>
              <a:off x="3074325" y="4721913"/>
              <a:ext cx="2115917" cy="1058042"/>
            </a:xfrm>
            <a:prstGeom prst="rect">
              <a:avLst/>
            </a:prstGeom>
          </p:spPr>
        </p:pic>
      </p:grpSp>
      <p:grpSp>
        <p:nvGrpSpPr>
          <p:cNvPr id="16" name="Skupina 15">
            <a:extLst>
              <a:ext uri="{FF2B5EF4-FFF2-40B4-BE49-F238E27FC236}">
                <a16:creationId xmlns:a16="http://schemas.microsoft.com/office/drawing/2014/main" id="{F3B157CD-D98A-4C6E-AFD4-C2A6869E86A7}"/>
              </a:ext>
            </a:extLst>
          </p:cNvPr>
          <p:cNvGrpSpPr/>
          <p:nvPr/>
        </p:nvGrpSpPr>
        <p:grpSpPr>
          <a:xfrm>
            <a:off x="5944420" y="2634841"/>
            <a:ext cx="5332359" cy="3221497"/>
            <a:chOff x="5890077" y="2576506"/>
            <a:chExt cx="5332359" cy="3221497"/>
          </a:xfrm>
        </p:grpSpPr>
        <p:pic>
          <p:nvPicPr>
            <p:cNvPr id="11" name="Obrázek 10">
              <a:extLst>
                <a:ext uri="{FF2B5EF4-FFF2-40B4-BE49-F238E27FC236}">
                  <a16:creationId xmlns:a16="http://schemas.microsoft.com/office/drawing/2014/main" id="{CAA0D3E5-96DD-49D1-B955-8C93FFFFB356}"/>
                </a:ext>
              </a:extLst>
            </p:cNvPr>
            <p:cNvPicPr>
              <a:picLocks noChangeAspect="1"/>
            </p:cNvPicPr>
            <p:nvPr/>
          </p:nvPicPr>
          <p:blipFill rotWithShape="1">
            <a:blip r:embed="rId2">
              <a:extLst>
                <a:ext uri="{28A0092B-C50C-407E-A947-70E740481C1C}">
                  <a14:useLocalDpi xmlns:a14="http://schemas.microsoft.com/office/drawing/2010/main" val="0"/>
                </a:ext>
              </a:extLst>
            </a:blip>
            <a:srcRect l="51562" t="3067" b="74077"/>
            <a:stretch/>
          </p:blipFill>
          <p:spPr>
            <a:xfrm>
              <a:off x="6096000" y="2576506"/>
              <a:ext cx="4866301" cy="1940926"/>
            </a:xfrm>
            <a:prstGeom prst="rect">
              <a:avLst/>
            </a:prstGeom>
          </p:spPr>
        </p:pic>
        <p:pic>
          <p:nvPicPr>
            <p:cNvPr id="15" name="Obrázek 14">
              <a:extLst>
                <a:ext uri="{FF2B5EF4-FFF2-40B4-BE49-F238E27FC236}">
                  <a16:creationId xmlns:a16="http://schemas.microsoft.com/office/drawing/2014/main" id="{C1743693-42A5-4DC6-A343-53C491D32DB5}"/>
                </a:ext>
              </a:extLst>
            </p:cNvPr>
            <p:cNvPicPr>
              <a:picLocks noChangeAspect="1"/>
            </p:cNvPicPr>
            <p:nvPr/>
          </p:nvPicPr>
          <p:blipFill rotWithShape="1">
            <a:blip r:embed="rId2">
              <a:extLst>
                <a:ext uri="{28A0092B-C50C-407E-A947-70E740481C1C}">
                  <a14:useLocalDpi xmlns:a14="http://schemas.microsoft.com/office/drawing/2010/main" val="0"/>
                </a:ext>
              </a:extLst>
            </a:blip>
            <a:srcRect l="58344" t="32914" r="10145" b="51774"/>
            <a:stretch/>
          </p:blipFill>
          <p:spPr>
            <a:xfrm>
              <a:off x="5890077" y="4721913"/>
              <a:ext cx="2223365" cy="913228"/>
            </a:xfrm>
            <a:prstGeom prst="rect">
              <a:avLst/>
            </a:prstGeom>
          </p:spPr>
        </p:pic>
        <p:pic>
          <p:nvPicPr>
            <p:cNvPr id="14" name="Obrázek 13">
              <a:extLst>
                <a:ext uri="{FF2B5EF4-FFF2-40B4-BE49-F238E27FC236}">
                  <a16:creationId xmlns:a16="http://schemas.microsoft.com/office/drawing/2014/main" id="{1A4B883C-4634-4E45-9C67-E7B7726A11E0}"/>
                </a:ext>
              </a:extLst>
            </p:cNvPr>
            <p:cNvPicPr>
              <a:picLocks noChangeAspect="1"/>
            </p:cNvPicPr>
            <p:nvPr/>
          </p:nvPicPr>
          <p:blipFill rotWithShape="1">
            <a:blip r:embed="rId2">
              <a:extLst>
                <a:ext uri="{28A0092B-C50C-407E-A947-70E740481C1C}">
                  <a14:useLocalDpi xmlns:a14="http://schemas.microsoft.com/office/drawing/2010/main" val="0"/>
                </a:ext>
              </a:extLst>
            </a:blip>
            <a:srcRect l="58344" t="51780" r="10145" b="30700"/>
            <a:stretch/>
          </p:blipFill>
          <p:spPr>
            <a:xfrm>
              <a:off x="7557564" y="4575380"/>
              <a:ext cx="1943172" cy="913228"/>
            </a:xfrm>
            <a:prstGeom prst="rect">
              <a:avLst/>
            </a:prstGeom>
          </p:spPr>
        </p:pic>
        <p:pic>
          <p:nvPicPr>
            <p:cNvPr id="9" name="Obrázek 8">
              <a:extLst>
                <a:ext uri="{FF2B5EF4-FFF2-40B4-BE49-F238E27FC236}">
                  <a16:creationId xmlns:a16="http://schemas.microsoft.com/office/drawing/2014/main" id="{78A0FA27-BE56-45B5-AF67-0EC680A2C364}"/>
                </a:ext>
              </a:extLst>
            </p:cNvPr>
            <p:cNvPicPr>
              <a:picLocks noChangeAspect="1"/>
            </p:cNvPicPr>
            <p:nvPr/>
          </p:nvPicPr>
          <p:blipFill rotWithShape="1">
            <a:blip r:embed="rId2">
              <a:extLst>
                <a:ext uri="{28A0092B-C50C-407E-A947-70E740481C1C}">
                  <a14:useLocalDpi xmlns:a14="http://schemas.microsoft.com/office/drawing/2010/main" val="0"/>
                </a:ext>
              </a:extLst>
            </a:blip>
            <a:srcRect l="58344" t="72382" r="10145"/>
            <a:stretch/>
          </p:blipFill>
          <p:spPr>
            <a:xfrm>
              <a:off x="9379157" y="4432422"/>
              <a:ext cx="1843279" cy="1365581"/>
            </a:xfrm>
            <a:prstGeom prst="rect">
              <a:avLst/>
            </a:prstGeom>
          </p:spPr>
        </p:pic>
      </p:grpSp>
      <p:sp>
        <p:nvSpPr>
          <p:cNvPr id="17" name="TextovéPole 16">
            <a:extLst>
              <a:ext uri="{FF2B5EF4-FFF2-40B4-BE49-F238E27FC236}">
                <a16:creationId xmlns:a16="http://schemas.microsoft.com/office/drawing/2014/main" id="{943A417F-B325-4872-A37C-48F4CF1778B2}"/>
              </a:ext>
            </a:extLst>
          </p:cNvPr>
          <p:cNvSpPr txBox="1"/>
          <p:nvPr/>
        </p:nvSpPr>
        <p:spPr>
          <a:xfrm>
            <a:off x="4362450" y="6059336"/>
            <a:ext cx="352806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Fraser</a:t>
            </a:r>
            <a:r>
              <a:rPr lang="cs-CZ" sz="1050" dirty="0">
                <a:solidFill>
                  <a:prstClr val="black"/>
                </a:solidFill>
                <a:latin typeface="Calibri" panose="020F0502020204030204"/>
              </a:rPr>
              <a:t> et al. 2019. </a:t>
            </a:r>
            <a:r>
              <a:rPr lang="cs-CZ" sz="1050" dirty="0" err="1">
                <a:solidFill>
                  <a:prstClr val="black"/>
                </a:solidFill>
                <a:latin typeface="Calibri" panose="020F0502020204030204"/>
              </a:rPr>
              <a:t>Sci</a:t>
            </a:r>
            <a:r>
              <a:rPr lang="cs-CZ" sz="1050" dirty="0">
                <a:solidFill>
                  <a:prstClr val="black"/>
                </a:solidFill>
                <a:latin typeface="Calibri" panose="020F0502020204030204"/>
              </a:rPr>
              <a:t> </a:t>
            </a:r>
            <a:r>
              <a:rPr lang="cs-CZ" sz="1050" dirty="0" err="1">
                <a:solidFill>
                  <a:prstClr val="black"/>
                </a:solidFill>
                <a:latin typeface="Calibri" panose="020F0502020204030204"/>
              </a:rPr>
              <a:t>Rep</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8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teeth</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19</a:t>
            </a:fld>
            <a:endParaRPr lang="cs-CZ"/>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2361" y="3678675"/>
            <a:ext cx="3388997" cy="3093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a:t>Hypodontia</a:t>
            </a:r>
            <a:r>
              <a:rPr lang="cs-CZ" sz="1400" b="1" dirty="0"/>
              <a:t> – </a:t>
            </a:r>
            <a:r>
              <a:rPr lang="cs-CZ" sz="1400" b="1" dirty="0" err="1"/>
              <a:t>missing</a:t>
            </a:r>
            <a:r>
              <a:rPr lang="cs-CZ" sz="1400" b="1" dirty="0"/>
              <a:t> </a:t>
            </a:r>
            <a:r>
              <a:rPr lang="cs-CZ" sz="1400" b="1" dirty="0" err="1"/>
              <a:t>one</a:t>
            </a:r>
            <a:r>
              <a:rPr lang="cs-CZ" sz="1400" b="1" dirty="0"/>
              <a:t> </a:t>
            </a:r>
            <a:r>
              <a:rPr lang="cs-CZ" sz="1400" b="1" dirty="0" err="1"/>
              <a:t>or</a:t>
            </a:r>
            <a:r>
              <a:rPr lang="cs-CZ" sz="1400" b="1" dirty="0"/>
              <a:t> more </a:t>
            </a:r>
            <a:r>
              <a:rPr lang="cs-CZ" sz="1400" b="1" dirty="0" err="1"/>
              <a:t>teeth</a:t>
            </a:r>
            <a:endParaRPr lang="cs-CZ" sz="1400" b="1" dirty="0"/>
          </a:p>
        </p:txBody>
      </p:sp>
      <p:sp>
        <p:nvSpPr>
          <p:cNvPr id="8" name="Zástupný obsah 2">
            <a:extLst>
              <a:ext uri="{FF2B5EF4-FFF2-40B4-BE49-F238E27FC236}">
                <a16:creationId xmlns:a16="http://schemas.microsoft.com/office/drawing/2014/main" id="{77A465A9-054B-4B27-9A0B-0BC77579816D}"/>
              </a:ext>
            </a:extLst>
          </p:cNvPr>
          <p:cNvSpPr txBox="1">
            <a:spLocks/>
          </p:cNvSpPr>
          <p:nvPr/>
        </p:nvSpPr>
        <p:spPr>
          <a:xfrm>
            <a:off x="7335883" y="3644626"/>
            <a:ext cx="2689112" cy="3093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a:t>Hyperdontia</a:t>
            </a:r>
            <a:r>
              <a:rPr lang="cs-CZ" sz="1400" b="1" dirty="0"/>
              <a:t> – </a:t>
            </a:r>
            <a:r>
              <a:rPr lang="cs-CZ" sz="1400" b="1" dirty="0" err="1"/>
              <a:t>excessive</a:t>
            </a:r>
            <a:r>
              <a:rPr lang="cs-CZ" sz="1400" b="1" dirty="0"/>
              <a:t> </a:t>
            </a:r>
            <a:r>
              <a:rPr lang="cs-CZ" sz="1400" b="1" dirty="0" err="1"/>
              <a:t>teeth</a:t>
            </a:r>
            <a:endParaRPr lang="cs-CZ" sz="1400" b="1" dirty="0"/>
          </a:p>
        </p:txBody>
      </p:sp>
      <p:sp>
        <p:nvSpPr>
          <p:cNvPr id="9" name="Zástupný obsah 2">
            <a:extLst>
              <a:ext uri="{FF2B5EF4-FFF2-40B4-BE49-F238E27FC236}">
                <a16:creationId xmlns:a16="http://schemas.microsoft.com/office/drawing/2014/main" id="{77A465A9-054B-4B27-9A0B-0BC77579816D}"/>
              </a:ext>
            </a:extLst>
          </p:cNvPr>
          <p:cNvSpPr txBox="1">
            <a:spLocks/>
          </p:cNvSpPr>
          <p:nvPr/>
        </p:nvSpPr>
        <p:spPr>
          <a:xfrm>
            <a:off x="1515437" y="6061193"/>
            <a:ext cx="2446963" cy="3093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a:t>microdontia</a:t>
            </a:r>
            <a:r>
              <a:rPr lang="cs-CZ" sz="1400" b="1" dirty="0"/>
              <a:t> – </a:t>
            </a:r>
            <a:r>
              <a:rPr lang="cs-CZ" sz="1400" b="1" dirty="0" err="1"/>
              <a:t>smaller</a:t>
            </a:r>
            <a:r>
              <a:rPr lang="cs-CZ" sz="1400" b="1" dirty="0"/>
              <a:t> </a:t>
            </a:r>
            <a:r>
              <a:rPr lang="cs-CZ" sz="1400" b="1" dirty="0" err="1"/>
              <a:t>teeth</a:t>
            </a:r>
            <a:endParaRPr lang="cs-CZ" sz="1400" b="1" dirty="0"/>
          </a:p>
        </p:txBody>
      </p:sp>
      <p:sp>
        <p:nvSpPr>
          <p:cNvPr id="10" name="Zástupný obsah 2">
            <a:extLst>
              <a:ext uri="{FF2B5EF4-FFF2-40B4-BE49-F238E27FC236}">
                <a16:creationId xmlns:a16="http://schemas.microsoft.com/office/drawing/2014/main" id="{77A465A9-054B-4B27-9A0B-0BC77579816D}"/>
              </a:ext>
            </a:extLst>
          </p:cNvPr>
          <p:cNvSpPr txBox="1">
            <a:spLocks/>
          </p:cNvSpPr>
          <p:nvPr/>
        </p:nvSpPr>
        <p:spPr>
          <a:xfrm>
            <a:off x="6762103" y="5763049"/>
            <a:ext cx="3493771" cy="3093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a:t>malposition</a:t>
            </a:r>
            <a:r>
              <a:rPr lang="cs-CZ" sz="1400" b="1" dirty="0"/>
              <a:t> – </a:t>
            </a:r>
            <a:r>
              <a:rPr lang="cs-CZ" sz="1400" b="1" dirty="0" err="1"/>
              <a:t>teeth</a:t>
            </a:r>
            <a:r>
              <a:rPr lang="cs-CZ" sz="1400" b="1" dirty="0"/>
              <a:t> in </a:t>
            </a:r>
            <a:r>
              <a:rPr lang="cs-CZ" sz="1400" b="1" dirty="0" err="1"/>
              <a:t>atypical</a:t>
            </a:r>
            <a:r>
              <a:rPr lang="cs-CZ" sz="1400" b="1" dirty="0"/>
              <a:t> </a:t>
            </a:r>
            <a:r>
              <a:rPr lang="cs-CZ" sz="1400" b="1" dirty="0" err="1"/>
              <a:t>positions</a:t>
            </a:r>
            <a:endParaRPr lang="cs-CZ" sz="1400" b="1"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511" y="1856552"/>
            <a:ext cx="3178814" cy="1738414"/>
          </a:xfrm>
          <a:prstGeom prst="rect">
            <a:avLst/>
          </a:prstGeom>
        </p:spPr>
      </p:pic>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013" y="1850885"/>
            <a:ext cx="2647952" cy="1749748"/>
          </a:xfrm>
          <a:prstGeom prst="rect">
            <a:avLst/>
          </a:prstGeom>
        </p:spPr>
      </p:pic>
      <p:pic>
        <p:nvPicPr>
          <p:cNvPr id="12" name="Obrázek 11"/>
          <p:cNvPicPr>
            <a:picLocks noChangeAspect="1"/>
          </p:cNvPicPr>
          <p:nvPr/>
        </p:nvPicPr>
        <p:blipFill rotWithShape="1">
          <a:blip r:embed="rId4">
            <a:extLst>
              <a:ext uri="{28A0092B-C50C-407E-A947-70E740481C1C}">
                <a14:useLocalDpi xmlns:a14="http://schemas.microsoft.com/office/drawing/2010/main" val="0"/>
              </a:ext>
            </a:extLst>
          </a:blip>
          <a:srcRect b="5154"/>
          <a:stretch/>
        </p:blipFill>
        <p:spPr>
          <a:xfrm>
            <a:off x="1149511" y="4071731"/>
            <a:ext cx="3178814" cy="1989462"/>
          </a:xfrm>
          <a:prstGeom prst="rect">
            <a:avLst/>
          </a:prstGeom>
        </p:spPr>
      </p:pic>
      <p:pic>
        <p:nvPicPr>
          <p:cNvPr id="13" name="Obráze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017" y="4043218"/>
            <a:ext cx="3385944" cy="1619668"/>
          </a:xfrm>
          <a:prstGeom prst="rect">
            <a:avLst/>
          </a:prstGeom>
        </p:spPr>
      </p:pic>
    </p:spTree>
    <p:extLst>
      <p:ext uri="{BB962C8B-B14F-4D97-AF65-F5344CB8AC3E}">
        <p14:creationId xmlns:p14="http://schemas.microsoft.com/office/powerpoint/2010/main" val="23656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Function</a:t>
            </a:r>
            <a:r>
              <a:rPr lang="cs-CZ" dirty="0"/>
              <a:t> </a:t>
            </a:r>
            <a:r>
              <a:rPr lang="cs-CZ" dirty="0" err="1"/>
              <a:t>of</a:t>
            </a:r>
            <a:r>
              <a:rPr lang="cs-CZ" dirty="0"/>
              <a:t> </a:t>
            </a:r>
            <a:r>
              <a:rPr lang="cs-CZ" dirty="0" err="1"/>
              <a:t>gastrointestinal</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097280" y="2170988"/>
            <a:ext cx="3357331" cy="69515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dirty="0" smtClean="0"/>
              <a:t> food </a:t>
            </a:r>
            <a:r>
              <a:rPr lang="cs-CZ" dirty="0" err="1"/>
              <a:t>intake</a:t>
            </a:r>
            <a:r>
              <a:rPr lang="cs-CZ" dirty="0"/>
              <a:t> </a:t>
            </a:r>
            <a:r>
              <a:rPr lang="cs-CZ" dirty="0" smtClean="0"/>
              <a:t>and </a:t>
            </a:r>
            <a:r>
              <a:rPr lang="cs-CZ" dirty="0" err="1" smtClean="0"/>
              <a:t>processing</a:t>
            </a:r>
            <a:endParaRPr lang="cs-CZ" dirty="0"/>
          </a:p>
        </p:txBody>
      </p:sp>
      <p:sp>
        <p:nvSpPr>
          <p:cNvPr id="7" name="Zástupný obsah 2">
            <a:extLst>
              <a:ext uri="{FF2B5EF4-FFF2-40B4-BE49-F238E27FC236}">
                <a16:creationId xmlns:a16="http://schemas.microsoft.com/office/drawing/2014/main" id="{8BD2A43B-8ABF-4A74-81E1-74473B319D2B}"/>
              </a:ext>
            </a:extLst>
          </p:cNvPr>
          <p:cNvSpPr txBox="1">
            <a:spLocks/>
          </p:cNvSpPr>
          <p:nvPr/>
        </p:nvSpPr>
        <p:spPr>
          <a:xfrm>
            <a:off x="1097280" y="3779502"/>
            <a:ext cx="4868954" cy="6638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dirty="0" smtClean="0"/>
              <a:t> </a:t>
            </a:r>
            <a:r>
              <a:rPr lang="cs-CZ" dirty="0" err="1" smtClean="0"/>
              <a:t>absorption</a:t>
            </a:r>
            <a:r>
              <a:rPr lang="cs-CZ" dirty="0" smtClean="0"/>
              <a:t> </a:t>
            </a:r>
            <a:r>
              <a:rPr lang="cs-CZ" dirty="0" err="1"/>
              <a:t>of</a:t>
            </a:r>
            <a:r>
              <a:rPr lang="cs-CZ" dirty="0"/>
              <a:t> </a:t>
            </a:r>
            <a:r>
              <a:rPr lang="cs-CZ" dirty="0" err="1" smtClean="0"/>
              <a:t>nutrients</a:t>
            </a:r>
            <a:endParaRPr lang="cs-CZ" dirty="0"/>
          </a:p>
        </p:txBody>
      </p:sp>
      <p:sp>
        <p:nvSpPr>
          <p:cNvPr id="8" name="Zástupný obsah 2">
            <a:extLst>
              <a:ext uri="{FF2B5EF4-FFF2-40B4-BE49-F238E27FC236}">
                <a16:creationId xmlns:a16="http://schemas.microsoft.com/office/drawing/2014/main" id="{8BD2A43B-8ABF-4A74-81E1-74473B319D2B}"/>
              </a:ext>
            </a:extLst>
          </p:cNvPr>
          <p:cNvSpPr txBox="1">
            <a:spLocks/>
          </p:cNvSpPr>
          <p:nvPr/>
        </p:nvSpPr>
        <p:spPr>
          <a:xfrm>
            <a:off x="1097280" y="5501128"/>
            <a:ext cx="4868954" cy="4887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dirty="0" smtClean="0"/>
              <a:t> </a:t>
            </a:r>
            <a:r>
              <a:rPr lang="cs-CZ" dirty="0" err="1" smtClean="0"/>
              <a:t>excretion</a:t>
            </a:r>
            <a:r>
              <a:rPr lang="cs-CZ" dirty="0" smtClean="0"/>
              <a:t> </a:t>
            </a:r>
            <a:r>
              <a:rPr lang="cs-CZ" dirty="0" err="1"/>
              <a:t>of</a:t>
            </a:r>
            <a:r>
              <a:rPr lang="cs-CZ" dirty="0"/>
              <a:t> </a:t>
            </a:r>
            <a:r>
              <a:rPr lang="cs-CZ" dirty="0" err="1"/>
              <a:t>waste</a:t>
            </a:r>
            <a:r>
              <a:rPr lang="cs-CZ" dirty="0"/>
              <a:t> </a:t>
            </a:r>
            <a:r>
              <a:rPr lang="cs-CZ" dirty="0" err="1"/>
              <a:t>products</a:t>
            </a:r>
            <a:endParaRPr lang="cs-CZ" dirty="0"/>
          </a:p>
        </p:txBody>
      </p:sp>
      <p:pic>
        <p:nvPicPr>
          <p:cNvPr id="9" name="Obrázek 8" descr="Obsah obrázku interiér, zavřít&#10;&#10;Popis byl vytvořen automaticky">
            <a:extLst>
              <a:ext uri="{FF2B5EF4-FFF2-40B4-BE49-F238E27FC236}">
                <a16:creationId xmlns:a16="http://schemas.microsoft.com/office/drawing/2014/main" id="{C465CA3A-47E1-43B0-9697-AD05A3B37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164" y="1624570"/>
            <a:ext cx="2571750" cy="1428750"/>
          </a:xfrm>
          <a:prstGeom prst="rect">
            <a:avLst/>
          </a:prstGeom>
        </p:spPr>
      </p:pic>
      <p:pic>
        <p:nvPicPr>
          <p:cNvPr id="11" name="Obrázek 10">
            <a:extLst>
              <a:ext uri="{FF2B5EF4-FFF2-40B4-BE49-F238E27FC236}">
                <a16:creationId xmlns:a16="http://schemas.microsoft.com/office/drawing/2014/main" id="{8451B164-D955-46CE-877E-F039681A8C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55" t="4179" r="6162" b="10090"/>
          <a:stretch/>
        </p:blipFill>
        <p:spPr>
          <a:xfrm>
            <a:off x="4024214" y="2952298"/>
            <a:ext cx="1667195" cy="2101355"/>
          </a:xfrm>
          <a:prstGeom prst="rect">
            <a:avLst/>
          </a:prstGeom>
        </p:spPr>
      </p:pic>
      <p:pic>
        <p:nvPicPr>
          <p:cNvPr id="13" name="Obrázek 12">
            <a:extLst>
              <a:ext uri="{FF2B5EF4-FFF2-40B4-BE49-F238E27FC236}">
                <a16:creationId xmlns:a16="http://schemas.microsoft.com/office/drawing/2014/main" id="{7793507D-F3BA-4D52-AE4E-1A3A2E00446F}"/>
              </a:ext>
            </a:extLst>
          </p:cNvPr>
          <p:cNvPicPr>
            <a:picLocks noChangeAspect="1"/>
          </p:cNvPicPr>
          <p:nvPr/>
        </p:nvPicPr>
        <p:blipFill rotWithShape="1">
          <a:blip r:embed="rId4">
            <a:extLst>
              <a:ext uri="{28A0092B-C50C-407E-A947-70E740481C1C}">
                <a14:useLocalDpi xmlns:a14="http://schemas.microsoft.com/office/drawing/2010/main" val="0"/>
              </a:ext>
            </a:extLst>
          </a:blip>
          <a:srcRect l="8858" t="14114" r="50780" b="11812"/>
          <a:stretch/>
        </p:blipFill>
        <p:spPr>
          <a:xfrm>
            <a:off x="5884164" y="4643669"/>
            <a:ext cx="1525115" cy="2101355"/>
          </a:xfrm>
          <a:prstGeom prst="rect">
            <a:avLst/>
          </a:prstGeom>
        </p:spPr>
      </p:pic>
    </p:spTree>
    <p:extLst>
      <p:ext uri="{BB962C8B-B14F-4D97-AF65-F5344CB8AC3E}">
        <p14:creationId xmlns:p14="http://schemas.microsoft.com/office/powerpoint/2010/main" val="243451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teeth</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20</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80" y="1967127"/>
            <a:ext cx="4512945" cy="129994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Enamel</a:t>
            </a:r>
            <a:r>
              <a:rPr lang="cs-CZ" sz="1600" dirty="0"/>
              <a:t> </a:t>
            </a:r>
            <a:r>
              <a:rPr lang="cs-CZ" sz="1600" dirty="0" err="1"/>
              <a:t>hypoplasia</a:t>
            </a:r>
            <a:endParaRPr lang="cs-CZ" sz="1600" dirty="0"/>
          </a:p>
          <a:p>
            <a:pPr lvl="1">
              <a:buSzPct val="50000"/>
              <a:buFont typeface="Courier New" panose="02070309020205020404" pitchFamily="49" charset="0"/>
              <a:buChar char="o"/>
            </a:pPr>
            <a:r>
              <a:rPr lang="cs-CZ" sz="1400" dirty="0" err="1"/>
              <a:t>insufficient</a:t>
            </a:r>
            <a:r>
              <a:rPr lang="cs-CZ" sz="1400" dirty="0"/>
              <a:t> </a:t>
            </a:r>
            <a:r>
              <a:rPr lang="cs-CZ" sz="1400" dirty="0" err="1"/>
              <a:t>or</a:t>
            </a:r>
            <a:r>
              <a:rPr lang="cs-CZ" sz="1400" dirty="0"/>
              <a:t> </a:t>
            </a:r>
            <a:r>
              <a:rPr lang="cs-CZ" sz="1400" dirty="0" err="1"/>
              <a:t>abnormal</a:t>
            </a:r>
            <a:r>
              <a:rPr lang="cs-CZ" sz="1400" dirty="0"/>
              <a:t> </a:t>
            </a:r>
            <a:r>
              <a:rPr lang="cs-CZ" sz="1400" dirty="0" err="1"/>
              <a:t>enamel</a:t>
            </a:r>
            <a:r>
              <a:rPr lang="cs-CZ" sz="1400" dirty="0"/>
              <a:t> </a:t>
            </a:r>
            <a:r>
              <a:rPr lang="cs-CZ" sz="1400" dirty="0" err="1"/>
              <a:t>development</a:t>
            </a:r>
            <a:endParaRPr lang="cs-CZ" sz="1400" dirty="0"/>
          </a:p>
          <a:p>
            <a:pPr lvl="1">
              <a:buSzPct val="50000"/>
              <a:buFont typeface="Courier New" panose="02070309020205020404" pitchFamily="49" charset="0"/>
              <a:buChar char="o"/>
            </a:pPr>
            <a:r>
              <a:rPr lang="cs-CZ" sz="1400" b="1" dirty="0" err="1"/>
              <a:t>Amelogenesis</a:t>
            </a:r>
            <a:r>
              <a:rPr lang="cs-CZ" sz="1400" b="1" dirty="0"/>
              <a:t> </a:t>
            </a:r>
            <a:r>
              <a:rPr lang="cs-CZ" sz="1400" b="1" dirty="0" err="1"/>
              <a:t>imperfecta</a:t>
            </a:r>
            <a:r>
              <a:rPr lang="cs-CZ" sz="1400" dirty="0"/>
              <a:t> – </a:t>
            </a:r>
            <a:r>
              <a:rPr lang="cs-CZ" sz="1400" dirty="0" err="1"/>
              <a:t>congenital</a:t>
            </a:r>
            <a:r>
              <a:rPr lang="cs-CZ" sz="1400" dirty="0"/>
              <a:t> </a:t>
            </a:r>
            <a:r>
              <a:rPr lang="cs-CZ" sz="1400" dirty="0" err="1"/>
              <a:t>defect</a:t>
            </a:r>
            <a:r>
              <a:rPr lang="cs-CZ" sz="1400" dirty="0"/>
              <a:t>, </a:t>
            </a:r>
            <a:r>
              <a:rPr lang="cs-CZ" sz="1400" dirty="0" err="1"/>
              <a:t>insufficient</a:t>
            </a:r>
            <a:r>
              <a:rPr lang="cs-CZ" sz="1400" dirty="0"/>
              <a:t> </a:t>
            </a:r>
            <a:r>
              <a:rPr lang="cs-CZ" sz="1400" dirty="0" err="1"/>
              <a:t>enamel</a:t>
            </a:r>
            <a:r>
              <a:rPr lang="cs-CZ" sz="1400" dirty="0"/>
              <a:t> </a:t>
            </a:r>
            <a:r>
              <a:rPr lang="cs-CZ" sz="1400" dirty="0" err="1"/>
              <a:t>development</a:t>
            </a:r>
            <a:endParaRPr lang="cs-CZ" sz="1400" dirty="0"/>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7281" y="4151784"/>
            <a:ext cx="4275840" cy="15565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Dentin </a:t>
            </a:r>
            <a:r>
              <a:rPr lang="cs-CZ" sz="1600" dirty="0" err="1"/>
              <a:t>dysplasia</a:t>
            </a:r>
            <a:endParaRPr lang="cs-CZ" sz="1600" dirty="0"/>
          </a:p>
          <a:p>
            <a:pPr lvl="1">
              <a:buSzPct val="50000"/>
              <a:buFont typeface="Courier New" panose="02070309020205020404" pitchFamily="49" charset="0"/>
              <a:buChar char="o"/>
            </a:pPr>
            <a:r>
              <a:rPr lang="cs-CZ" sz="1400" dirty="0"/>
              <a:t>Dentin </a:t>
            </a:r>
            <a:r>
              <a:rPr lang="cs-CZ" sz="1400" dirty="0" err="1"/>
              <a:t>development</a:t>
            </a:r>
            <a:r>
              <a:rPr lang="cs-CZ" sz="1400" dirty="0"/>
              <a:t> </a:t>
            </a:r>
            <a:r>
              <a:rPr lang="cs-CZ" sz="1400" dirty="0" err="1"/>
              <a:t>affected</a:t>
            </a:r>
            <a:endParaRPr lang="cs-CZ" sz="1400" dirty="0"/>
          </a:p>
          <a:p>
            <a:pPr lvl="1">
              <a:buSzPct val="50000"/>
              <a:buFont typeface="Courier New" panose="02070309020205020404" pitchFamily="49" charset="0"/>
              <a:buChar char="o"/>
            </a:pPr>
            <a:r>
              <a:rPr lang="cs-CZ" sz="1400" b="1" dirty="0"/>
              <a:t>1. type – </a:t>
            </a:r>
            <a:r>
              <a:rPr lang="cs-CZ" sz="1400" dirty="0" err="1"/>
              <a:t>crown</a:t>
            </a:r>
            <a:r>
              <a:rPr lang="cs-CZ" sz="1400" dirty="0"/>
              <a:t> dentin not </a:t>
            </a:r>
            <a:r>
              <a:rPr lang="cs-CZ" sz="1400" dirty="0" err="1"/>
              <a:t>disturbed</a:t>
            </a:r>
            <a:r>
              <a:rPr lang="cs-CZ" sz="1400" b="1" dirty="0"/>
              <a:t>, </a:t>
            </a:r>
            <a:r>
              <a:rPr lang="cs-CZ" sz="1400" b="1" dirty="0" err="1"/>
              <a:t>missing</a:t>
            </a:r>
            <a:r>
              <a:rPr lang="cs-CZ" sz="1400" b="1" dirty="0"/>
              <a:t> </a:t>
            </a:r>
            <a:r>
              <a:rPr lang="cs-CZ" sz="1400" dirty="0" err="1"/>
              <a:t>or</a:t>
            </a:r>
            <a:r>
              <a:rPr lang="cs-CZ" sz="1400" dirty="0"/>
              <a:t> </a:t>
            </a:r>
            <a:r>
              <a:rPr lang="cs-CZ" sz="1400" b="1" dirty="0" err="1"/>
              <a:t>rudimentary</a:t>
            </a:r>
            <a:r>
              <a:rPr lang="cs-CZ" sz="1400" b="1" dirty="0"/>
              <a:t> </a:t>
            </a:r>
            <a:r>
              <a:rPr lang="cs-CZ" sz="1400" b="1" dirty="0" err="1"/>
              <a:t>roots</a:t>
            </a:r>
            <a:endParaRPr lang="cs-CZ" sz="1400" b="1" dirty="0"/>
          </a:p>
          <a:p>
            <a:pPr lvl="1">
              <a:buSzPct val="50000"/>
              <a:buFont typeface="Courier New" panose="02070309020205020404" pitchFamily="49" charset="0"/>
              <a:buChar char="o"/>
            </a:pPr>
            <a:r>
              <a:rPr lang="cs-CZ" sz="1400" b="1" dirty="0"/>
              <a:t>2. type – </a:t>
            </a:r>
            <a:r>
              <a:rPr lang="cs-CZ" sz="1400" b="1" dirty="0" err="1"/>
              <a:t>crown</a:t>
            </a:r>
            <a:r>
              <a:rPr lang="cs-CZ" sz="1400" dirty="0"/>
              <a:t> dentin </a:t>
            </a:r>
            <a:r>
              <a:rPr lang="cs-CZ" sz="1400" dirty="0" err="1"/>
              <a:t>development</a:t>
            </a:r>
            <a:r>
              <a:rPr lang="cs-CZ" sz="1400" dirty="0"/>
              <a:t> </a:t>
            </a:r>
            <a:r>
              <a:rPr lang="cs-CZ" sz="1400" b="1" dirty="0" err="1"/>
              <a:t>disturbed</a:t>
            </a:r>
            <a:r>
              <a:rPr lang="cs-CZ" sz="1400" b="1" dirty="0"/>
              <a:t>, </a:t>
            </a:r>
            <a:r>
              <a:rPr lang="cs-CZ" sz="1400" dirty="0" err="1"/>
              <a:t>altered</a:t>
            </a:r>
            <a:r>
              <a:rPr lang="cs-CZ" sz="1400" dirty="0"/>
              <a:t> </a:t>
            </a:r>
            <a:r>
              <a:rPr lang="cs-CZ" sz="1400" dirty="0" err="1"/>
              <a:t>crown</a:t>
            </a:r>
            <a:r>
              <a:rPr lang="cs-CZ" sz="1400" dirty="0"/>
              <a:t> </a:t>
            </a:r>
            <a:r>
              <a:rPr lang="cs-CZ" sz="1400" dirty="0" err="1"/>
              <a:t>color</a:t>
            </a:r>
            <a:endParaRPr lang="cs-CZ" sz="1200" dirty="0"/>
          </a:p>
        </p:txBody>
      </p:sp>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b="14304"/>
          <a:stretch/>
        </p:blipFill>
        <p:spPr>
          <a:xfrm>
            <a:off x="5373120" y="1978896"/>
            <a:ext cx="2722703" cy="1595526"/>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5823" y="2025069"/>
            <a:ext cx="3059857" cy="1536517"/>
          </a:xfrm>
          <a:prstGeom prst="rect">
            <a:avLst/>
          </a:prstGeom>
        </p:spPr>
      </p:pic>
      <p:pic>
        <p:nvPicPr>
          <p:cNvPr id="10" name="Obrázek 9"/>
          <p:cNvPicPr>
            <a:picLocks noChangeAspect="1"/>
          </p:cNvPicPr>
          <p:nvPr/>
        </p:nvPicPr>
        <p:blipFill rotWithShape="1">
          <a:blip r:embed="rId4" cstate="print">
            <a:extLst>
              <a:ext uri="{28A0092B-C50C-407E-A947-70E740481C1C}">
                <a14:useLocalDpi xmlns:a14="http://schemas.microsoft.com/office/drawing/2010/main" val="0"/>
              </a:ext>
            </a:extLst>
          </a:blip>
          <a:srcRect b="6753"/>
          <a:stretch/>
        </p:blipFill>
        <p:spPr>
          <a:xfrm>
            <a:off x="5412899" y="4291081"/>
            <a:ext cx="2643144" cy="1277978"/>
          </a:xfrm>
          <a:prstGeom prst="rect">
            <a:avLst/>
          </a:prstGeom>
        </p:spPr>
      </p:pic>
      <p:pic>
        <p:nvPicPr>
          <p:cNvPr id="11" name="Obráze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858" y="4277607"/>
            <a:ext cx="3505200" cy="1304925"/>
          </a:xfrm>
          <a:prstGeom prst="rect">
            <a:avLst/>
          </a:prstGeom>
        </p:spPr>
      </p:pic>
    </p:spTree>
    <p:extLst>
      <p:ext uri="{BB962C8B-B14F-4D97-AF65-F5344CB8AC3E}">
        <p14:creationId xmlns:p14="http://schemas.microsoft.com/office/powerpoint/2010/main" val="319634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24128" y="482076"/>
            <a:ext cx="9720072" cy="1499616"/>
          </a:xfrm>
        </p:spPr>
        <p:txBody>
          <a:bodyPr/>
          <a:lstStyle/>
          <a:p>
            <a:r>
              <a:rPr lang="cs-CZ" dirty="0" err="1"/>
              <a:t>Development</a:t>
            </a:r>
            <a:r>
              <a:rPr lang="cs-CZ" dirty="0"/>
              <a:t> </a:t>
            </a:r>
            <a:r>
              <a:rPr lang="cs-CZ" dirty="0" err="1"/>
              <a:t>of</a:t>
            </a:r>
            <a:r>
              <a:rPr lang="cs-CZ" dirty="0"/>
              <a:t> </a:t>
            </a:r>
            <a:r>
              <a:rPr lang="cs-CZ" dirty="0" err="1"/>
              <a:t>salivary</a:t>
            </a:r>
            <a:r>
              <a:rPr lang="cs-CZ" dirty="0"/>
              <a:t> </a:t>
            </a:r>
            <a:r>
              <a:rPr lang="cs-CZ" dirty="0" err="1"/>
              <a:t>glands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21</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104814" y="2090852"/>
            <a:ext cx="4789168" cy="6122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proliferation</a:t>
            </a:r>
            <a:r>
              <a:rPr lang="cs-CZ" sz="1600" dirty="0"/>
              <a:t> → </a:t>
            </a:r>
            <a:r>
              <a:rPr lang="cs-CZ" sz="1600" b="1" dirty="0"/>
              <a:t>oral </a:t>
            </a:r>
            <a:r>
              <a:rPr lang="cs-CZ" sz="1600" b="1" dirty="0" err="1"/>
              <a:t>epithelium</a:t>
            </a:r>
            <a:r>
              <a:rPr lang="cs-CZ" sz="1600" b="1" dirty="0"/>
              <a:t> </a:t>
            </a:r>
            <a:r>
              <a:rPr lang="cs-CZ" sz="1600" dirty="0" err="1"/>
              <a:t>thickening</a:t>
            </a:r>
            <a:r>
              <a:rPr lang="cs-CZ" sz="1600" dirty="0"/>
              <a:t> – </a:t>
            </a:r>
            <a:r>
              <a:rPr lang="cs-CZ" sz="1600" dirty="0" err="1"/>
              <a:t>formation</a:t>
            </a:r>
            <a:r>
              <a:rPr lang="cs-CZ" sz="1600" dirty="0"/>
              <a:t> </a:t>
            </a:r>
            <a:r>
              <a:rPr lang="cs-CZ" sz="1600" dirty="0" err="1"/>
              <a:t>of</a:t>
            </a:r>
            <a:r>
              <a:rPr lang="cs-CZ" sz="1600" dirty="0"/>
              <a:t> </a:t>
            </a:r>
            <a:r>
              <a:rPr lang="cs-CZ" sz="1600" b="1" dirty="0" err="1" smtClean="0"/>
              <a:t>epithelial</a:t>
            </a:r>
            <a:r>
              <a:rPr lang="cs-CZ" sz="1600" b="1" dirty="0" smtClean="0"/>
              <a:t> </a:t>
            </a:r>
            <a:r>
              <a:rPr lang="cs-CZ" sz="1600" b="1" dirty="0" err="1"/>
              <a:t>placode</a:t>
            </a:r>
            <a:r>
              <a:rPr lang="cs-CZ" sz="1600" b="1" dirty="0"/>
              <a:t> </a:t>
            </a:r>
            <a:r>
              <a:rPr lang="cs-CZ" sz="1600" dirty="0"/>
              <a:t>(</a:t>
            </a:r>
            <a:r>
              <a:rPr lang="cs-CZ" sz="1600" dirty="0" err="1"/>
              <a:t>pre</a:t>
            </a:r>
            <a:r>
              <a:rPr lang="cs-CZ" sz="1600" dirty="0"/>
              <a:t>-bud </a:t>
            </a:r>
            <a:r>
              <a:rPr lang="cs-CZ" sz="1600" dirty="0" err="1"/>
              <a:t>stage</a:t>
            </a:r>
            <a:r>
              <a:rPr lang="cs-CZ" sz="1600" dirty="0"/>
              <a:t>)</a:t>
            </a:r>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4993" y="2836632"/>
            <a:ext cx="5142884" cy="72598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invagination</a:t>
            </a:r>
            <a:r>
              <a:rPr lang="cs-CZ" sz="1600" dirty="0"/>
              <a:t> </a:t>
            </a:r>
            <a:r>
              <a:rPr lang="cs-CZ" sz="1600" dirty="0" err="1"/>
              <a:t>of</a:t>
            </a:r>
            <a:r>
              <a:rPr lang="cs-CZ" sz="1600" dirty="0"/>
              <a:t> </a:t>
            </a:r>
            <a:r>
              <a:rPr lang="cs-CZ" sz="1600" dirty="0" err="1"/>
              <a:t>epithelial</a:t>
            </a:r>
            <a:r>
              <a:rPr lang="cs-CZ" sz="1600" dirty="0"/>
              <a:t> </a:t>
            </a:r>
            <a:r>
              <a:rPr lang="cs-CZ" sz="1600" dirty="0" err="1"/>
              <a:t>cells</a:t>
            </a:r>
            <a:r>
              <a:rPr lang="cs-CZ" sz="1600" dirty="0"/>
              <a:t> </a:t>
            </a:r>
            <a:r>
              <a:rPr lang="cs-CZ" sz="1600" dirty="0" err="1"/>
              <a:t>into</a:t>
            </a:r>
            <a:r>
              <a:rPr lang="cs-CZ" sz="1600" dirty="0"/>
              <a:t> </a:t>
            </a:r>
            <a:r>
              <a:rPr lang="cs-CZ" sz="1600" b="1" dirty="0"/>
              <a:t>mesenchyme </a:t>
            </a:r>
            <a:r>
              <a:rPr lang="cs-CZ" sz="1600" b="1" dirty="0" err="1"/>
              <a:t>of</a:t>
            </a:r>
            <a:r>
              <a:rPr lang="cs-CZ" sz="1600" b="1" dirty="0"/>
              <a:t> 1. </a:t>
            </a:r>
            <a:r>
              <a:rPr lang="cs-CZ" sz="1600" b="1" dirty="0" err="1"/>
              <a:t>pharyngeal</a:t>
            </a:r>
            <a:r>
              <a:rPr lang="cs-CZ" sz="1600" dirty="0"/>
              <a:t> arch (</a:t>
            </a:r>
            <a:r>
              <a:rPr lang="cs-CZ" sz="1600" b="1" dirty="0" err="1"/>
              <a:t>neural</a:t>
            </a:r>
            <a:r>
              <a:rPr lang="cs-CZ" sz="1600" b="1" dirty="0"/>
              <a:t> </a:t>
            </a:r>
            <a:r>
              <a:rPr lang="cs-CZ" sz="1600" b="1" dirty="0" err="1"/>
              <a:t>crest</a:t>
            </a:r>
            <a:r>
              <a:rPr lang="cs-CZ" sz="1600" dirty="0"/>
              <a:t>) – </a:t>
            </a:r>
            <a:r>
              <a:rPr lang="cs-CZ" sz="1600" dirty="0" err="1" smtClean="0"/>
              <a:t>formation</a:t>
            </a:r>
            <a:r>
              <a:rPr lang="cs-CZ" sz="1600" dirty="0" smtClean="0"/>
              <a:t> </a:t>
            </a:r>
            <a:r>
              <a:rPr lang="cs-CZ" sz="1600" dirty="0" err="1" smtClean="0"/>
              <a:t>of</a:t>
            </a:r>
            <a:r>
              <a:rPr lang="cs-CZ" sz="1600" dirty="0" smtClean="0"/>
              <a:t> </a:t>
            </a:r>
            <a:r>
              <a:rPr lang="cs-CZ" sz="1600" b="1" dirty="0" smtClean="0"/>
              <a:t>bud</a:t>
            </a:r>
            <a:r>
              <a:rPr lang="cs-CZ" sz="1600" dirty="0" smtClean="0"/>
              <a:t> and </a:t>
            </a:r>
            <a:r>
              <a:rPr lang="cs-CZ" sz="1600" b="1" dirty="0" err="1" smtClean="0"/>
              <a:t>epithelial</a:t>
            </a:r>
            <a:r>
              <a:rPr lang="cs-CZ" sz="1600" b="1" dirty="0" smtClean="0"/>
              <a:t> </a:t>
            </a:r>
            <a:r>
              <a:rPr lang="cs-CZ" sz="1600" b="1" dirty="0" err="1" smtClean="0"/>
              <a:t>stalk</a:t>
            </a:r>
            <a:r>
              <a:rPr lang="cs-CZ" sz="1600" b="1" dirty="0" smtClean="0"/>
              <a:t> </a:t>
            </a:r>
            <a:r>
              <a:rPr lang="cs-CZ" sz="1600" b="1" dirty="0"/>
              <a:t>(ES)</a:t>
            </a:r>
            <a:r>
              <a:rPr lang="cs-CZ" sz="1600" dirty="0"/>
              <a:t>,</a:t>
            </a:r>
            <a:r>
              <a:rPr lang="cs-CZ" sz="1600" b="1" dirty="0"/>
              <a:t> </a:t>
            </a:r>
            <a:r>
              <a:rPr lang="cs-CZ" sz="1600" b="1" dirty="0" err="1" smtClean="0"/>
              <a:t>condensation</a:t>
            </a:r>
            <a:r>
              <a:rPr lang="cs-CZ" sz="1600" b="1" dirty="0" smtClean="0"/>
              <a:t> </a:t>
            </a:r>
            <a:r>
              <a:rPr lang="cs-CZ" sz="1600" dirty="0" err="1" smtClean="0"/>
              <a:t>of</a:t>
            </a:r>
            <a:r>
              <a:rPr lang="cs-CZ" sz="1600" dirty="0" smtClean="0"/>
              <a:t> mesenchyme</a:t>
            </a:r>
            <a:endParaRPr lang="cs-CZ" sz="1600" dirty="0"/>
          </a:p>
        </p:txBody>
      </p:sp>
      <p:sp>
        <p:nvSpPr>
          <p:cNvPr id="9" name="Zástupný obsah 2">
            <a:extLst>
              <a:ext uri="{FF2B5EF4-FFF2-40B4-BE49-F238E27FC236}">
                <a16:creationId xmlns:a16="http://schemas.microsoft.com/office/drawing/2014/main" id="{77A465A9-054B-4B27-9A0B-0BC77579816D}"/>
              </a:ext>
            </a:extLst>
          </p:cNvPr>
          <p:cNvSpPr txBox="1">
            <a:spLocks/>
          </p:cNvSpPr>
          <p:nvPr/>
        </p:nvSpPr>
        <p:spPr>
          <a:xfrm>
            <a:off x="1094993" y="4737922"/>
            <a:ext cx="4789171" cy="93122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Following</a:t>
            </a:r>
            <a:r>
              <a:rPr lang="cs-CZ" sz="1600" dirty="0"/>
              <a:t> </a:t>
            </a:r>
            <a:r>
              <a:rPr lang="cs-CZ" sz="1600" b="1" dirty="0" err="1"/>
              <a:t>branching</a:t>
            </a:r>
            <a:r>
              <a:rPr lang="cs-CZ" sz="1600" dirty="0"/>
              <a:t>, </a:t>
            </a:r>
            <a:r>
              <a:rPr lang="cs-CZ" sz="1600" b="1" dirty="0" err="1" smtClean="0"/>
              <a:t>cavitation</a:t>
            </a:r>
            <a:r>
              <a:rPr lang="cs-CZ" sz="1600" dirty="0" smtClean="0"/>
              <a:t> </a:t>
            </a:r>
            <a:r>
              <a:rPr lang="cs-CZ" sz="1600" dirty="0"/>
              <a:t>via </a:t>
            </a:r>
            <a:r>
              <a:rPr lang="cs-CZ" sz="1600" b="1" dirty="0" err="1"/>
              <a:t>apoptosis</a:t>
            </a:r>
            <a:r>
              <a:rPr lang="cs-CZ" sz="1600" b="1" dirty="0"/>
              <a:t> </a:t>
            </a:r>
            <a:r>
              <a:rPr lang="cs-CZ" sz="1600" dirty="0" err="1"/>
              <a:t>of</a:t>
            </a:r>
            <a:r>
              <a:rPr lang="cs-CZ" sz="1600" dirty="0"/>
              <a:t> </a:t>
            </a:r>
            <a:r>
              <a:rPr lang="cs-CZ" sz="1600" dirty="0" err="1"/>
              <a:t>the</a:t>
            </a:r>
            <a:r>
              <a:rPr lang="cs-CZ" sz="1600" dirty="0"/>
              <a:t> </a:t>
            </a:r>
            <a:r>
              <a:rPr lang="cs-CZ" sz="1600" b="1" dirty="0" err="1"/>
              <a:t>inner</a:t>
            </a:r>
            <a:r>
              <a:rPr lang="cs-CZ" sz="1600" b="1" dirty="0"/>
              <a:t> </a:t>
            </a:r>
            <a:r>
              <a:rPr lang="cs-CZ" sz="1600" b="1" dirty="0" err="1"/>
              <a:t>epithelial</a:t>
            </a:r>
            <a:r>
              <a:rPr lang="cs-CZ" sz="1600" b="1" dirty="0"/>
              <a:t> </a:t>
            </a:r>
            <a:r>
              <a:rPr lang="cs-CZ" sz="1600" dirty="0" err="1"/>
              <a:t>cells</a:t>
            </a:r>
            <a:r>
              <a:rPr lang="cs-CZ" sz="1600" dirty="0"/>
              <a:t>, </a:t>
            </a:r>
            <a:r>
              <a:rPr lang="cs-CZ" sz="1600" dirty="0" err="1"/>
              <a:t>luminisation</a:t>
            </a:r>
            <a:r>
              <a:rPr lang="cs-CZ" sz="1600" dirty="0"/>
              <a:t> </a:t>
            </a:r>
            <a:r>
              <a:rPr lang="cs-CZ" sz="1600" dirty="0" err="1"/>
              <a:t>from</a:t>
            </a:r>
            <a:r>
              <a:rPr lang="cs-CZ" sz="1600" dirty="0"/>
              <a:t> </a:t>
            </a:r>
            <a:r>
              <a:rPr lang="cs-CZ" sz="1600" b="1" dirty="0" err="1"/>
              <a:t>proximal</a:t>
            </a:r>
            <a:r>
              <a:rPr lang="cs-CZ" sz="1600" dirty="0"/>
              <a:t> to </a:t>
            </a:r>
            <a:r>
              <a:rPr lang="cs-CZ" sz="1600" b="1" dirty="0" err="1"/>
              <a:t>distal</a:t>
            </a:r>
            <a:r>
              <a:rPr lang="cs-CZ" sz="1600" dirty="0"/>
              <a:t> </a:t>
            </a:r>
            <a:r>
              <a:rPr lang="cs-CZ" sz="1600" dirty="0" err="1"/>
              <a:t>parts</a:t>
            </a:r>
            <a:r>
              <a:rPr lang="cs-CZ" sz="1600" dirty="0"/>
              <a:t>, </a:t>
            </a:r>
            <a:r>
              <a:rPr lang="cs-CZ" sz="1600" dirty="0" err="1"/>
              <a:t>formation</a:t>
            </a:r>
            <a:r>
              <a:rPr lang="cs-CZ" sz="1600" dirty="0"/>
              <a:t> </a:t>
            </a:r>
            <a:r>
              <a:rPr lang="cs-CZ" sz="1600" dirty="0" err="1"/>
              <a:t>of</a:t>
            </a:r>
            <a:r>
              <a:rPr lang="cs-CZ" sz="1600" dirty="0"/>
              <a:t> </a:t>
            </a:r>
            <a:r>
              <a:rPr lang="cs-CZ" sz="1600" dirty="0" err="1"/>
              <a:t>glandular</a:t>
            </a:r>
            <a:r>
              <a:rPr lang="cs-CZ" sz="1600" dirty="0"/>
              <a:t> </a:t>
            </a:r>
            <a:r>
              <a:rPr lang="cs-CZ" sz="1600" b="1" dirty="0" err="1"/>
              <a:t>acini</a:t>
            </a:r>
            <a:r>
              <a:rPr lang="cs-CZ" sz="1600" dirty="0"/>
              <a:t> (</a:t>
            </a:r>
            <a:r>
              <a:rPr lang="cs-CZ" sz="1600" dirty="0" err="1"/>
              <a:t>lobes</a:t>
            </a:r>
            <a:r>
              <a:rPr lang="cs-CZ" sz="1600" dirty="0"/>
              <a:t>) – </a:t>
            </a:r>
            <a:r>
              <a:rPr lang="cs-CZ" sz="1600" b="1" dirty="0" err="1"/>
              <a:t>canalicular</a:t>
            </a:r>
            <a:r>
              <a:rPr lang="cs-CZ" sz="1600" dirty="0"/>
              <a:t> </a:t>
            </a:r>
            <a:r>
              <a:rPr lang="cs-CZ" sz="1600" dirty="0" err="1"/>
              <a:t>phase</a:t>
            </a:r>
            <a:endParaRPr lang="cs-CZ" sz="1600" b="1" dirty="0"/>
          </a:p>
        </p:txBody>
      </p:sp>
      <p:sp>
        <p:nvSpPr>
          <p:cNvPr id="10" name="Zástupný obsah 2">
            <a:extLst>
              <a:ext uri="{FF2B5EF4-FFF2-40B4-BE49-F238E27FC236}">
                <a16:creationId xmlns:a16="http://schemas.microsoft.com/office/drawing/2014/main" id="{77A465A9-054B-4B27-9A0B-0BC77579816D}"/>
              </a:ext>
            </a:extLst>
          </p:cNvPr>
          <p:cNvSpPr txBox="1">
            <a:spLocks/>
          </p:cNvSpPr>
          <p:nvPr/>
        </p:nvSpPr>
        <p:spPr>
          <a:xfrm>
            <a:off x="1094993" y="3782092"/>
            <a:ext cx="4789171" cy="8021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other</a:t>
            </a:r>
            <a:r>
              <a:rPr lang="cs-CZ" sz="1600" dirty="0"/>
              <a:t> </a:t>
            </a:r>
            <a:r>
              <a:rPr lang="cs-CZ" sz="1600" dirty="0" err="1"/>
              <a:t>buds</a:t>
            </a:r>
            <a:r>
              <a:rPr lang="cs-CZ" sz="1600" dirty="0"/>
              <a:t> </a:t>
            </a:r>
            <a:r>
              <a:rPr lang="cs-CZ" sz="1600" dirty="0" err="1"/>
              <a:t>formed</a:t>
            </a:r>
            <a:r>
              <a:rPr lang="cs-CZ" sz="1600" dirty="0"/>
              <a:t> </a:t>
            </a:r>
            <a:r>
              <a:rPr lang="cs-CZ" sz="1600" dirty="0" err="1"/>
              <a:t>from</a:t>
            </a:r>
            <a:r>
              <a:rPr lang="cs-CZ" sz="1600" dirty="0"/>
              <a:t> </a:t>
            </a:r>
            <a:r>
              <a:rPr lang="cs-CZ" sz="1600" dirty="0" err="1"/>
              <a:t>main</a:t>
            </a:r>
            <a:r>
              <a:rPr lang="cs-CZ" sz="1600" dirty="0"/>
              <a:t> by </a:t>
            </a:r>
            <a:r>
              <a:rPr lang="cs-CZ" sz="1600" dirty="0" err="1"/>
              <a:t>branching</a:t>
            </a:r>
            <a:r>
              <a:rPr lang="cs-CZ" sz="1600" dirty="0"/>
              <a:t>, </a:t>
            </a:r>
            <a:r>
              <a:rPr lang="cs-CZ" sz="1600" dirty="0" err="1"/>
              <a:t>onset</a:t>
            </a:r>
            <a:r>
              <a:rPr lang="cs-CZ" sz="1600" dirty="0"/>
              <a:t> </a:t>
            </a:r>
            <a:r>
              <a:rPr lang="cs-CZ" sz="1600" dirty="0" err="1"/>
              <a:t>of</a:t>
            </a:r>
            <a:r>
              <a:rPr lang="cs-CZ" sz="1600" dirty="0"/>
              <a:t> </a:t>
            </a:r>
            <a:r>
              <a:rPr lang="cs-CZ" sz="1600" b="1" dirty="0" err="1" smtClean="0"/>
              <a:t>cavitation</a:t>
            </a:r>
            <a:r>
              <a:rPr lang="cs-CZ" sz="1600" dirty="0" smtClean="0"/>
              <a:t> </a:t>
            </a:r>
            <a:r>
              <a:rPr lang="cs-CZ" sz="1600" dirty="0" err="1"/>
              <a:t>from</a:t>
            </a:r>
            <a:r>
              <a:rPr lang="cs-CZ" sz="1600" dirty="0"/>
              <a:t> oral </a:t>
            </a:r>
            <a:r>
              <a:rPr lang="cs-CZ" sz="1600" dirty="0" err="1"/>
              <a:t>cavity</a:t>
            </a:r>
            <a:r>
              <a:rPr lang="cs-CZ" sz="1600" dirty="0"/>
              <a:t>, </a:t>
            </a:r>
            <a:r>
              <a:rPr lang="cs-CZ" sz="1600" dirty="0" err="1"/>
              <a:t>mesenchymal</a:t>
            </a:r>
            <a:r>
              <a:rPr lang="cs-CZ" sz="1600" dirty="0"/>
              <a:t> </a:t>
            </a:r>
            <a:r>
              <a:rPr lang="cs-CZ" sz="1600" b="1" dirty="0" err="1"/>
              <a:t>capsule</a:t>
            </a:r>
            <a:r>
              <a:rPr lang="cs-CZ" sz="1600" dirty="0"/>
              <a:t> – </a:t>
            </a:r>
            <a:r>
              <a:rPr lang="cs-CZ" sz="1600" b="1" dirty="0" err="1"/>
              <a:t>pseudoglandular</a:t>
            </a:r>
            <a:r>
              <a:rPr lang="cs-CZ" sz="1600" dirty="0"/>
              <a:t> </a:t>
            </a:r>
            <a:r>
              <a:rPr lang="cs-CZ" sz="1600" dirty="0" err="1"/>
              <a:t>phase</a:t>
            </a:r>
            <a:endParaRPr lang="cs-CZ" sz="1600" b="1" dirty="0"/>
          </a:p>
        </p:txBody>
      </p:sp>
      <p:sp>
        <p:nvSpPr>
          <p:cNvPr id="11" name="Zástupný obsah 2">
            <a:extLst>
              <a:ext uri="{FF2B5EF4-FFF2-40B4-BE49-F238E27FC236}">
                <a16:creationId xmlns:a16="http://schemas.microsoft.com/office/drawing/2014/main" id="{77A465A9-054B-4B27-9A0B-0BC77579816D}"/>
              </a:ext>
            </a:extLst>
          </p:cNvPr>
          <p:cNvSpPr txBox="1">
            <a:spLocks/>
          </p:cNvSpPr>
          <p:nvPr/>
        </p:nvSpPr>
        <p:spPr>
          <a:xfrm>
            <a:off x="1094993" y="5858391"/>
            <a:ext cx="4789171" cy="70826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cavitation</a:t>
            </a:r>
            <a:r>
              <a:rPr lang="cs-CZ" sz="1600" b="1" dirty="0" smtClean="0"/>
              <a:t> </a:t>
            </a:r>
            <a:r>
              <a:rPr lang="cs-CZ" sz="1600" dirty="0" err="1"/>
              <a:t>ended</a:t>
            </a:r>
            <a:r>
              <a:rPr lang="cs-CZ" sz="1600" dirty="0"/>
              <a:t>, </a:t>
            </a:r>
            <a:r>
              <a:rPr lang="cs-CZ" sz="1600" b="1" dirty="0" err="1"/>
              <a:t>differentiation</a:t>
            </a:r>
            <a:r>
              <a:rPr lang="cs-CZ" sz="1600" b="1" dirty="0"/>
              <a:t> </a:t>
            </a:r>
            <a:r>
              <a:rPr lang="cs-CZ" sz="1600" dirty="0" err="1"/>
              <a:t>of</a:t>
            </a:r>
            <a:r>
              <a:rPr lang="cs-CZ" sz="1600" b="1" dirty="0"/>
              <a:t> </a:t>
            </a:r>
            <a:r>
              <a:rPr lang="cs-CZ" sz="1600" b="1" dirty="0" err="1"/>
              <a:t>epithelial</a:t>
            </a:r>
            <a:r>
              <a:rPr lang="cs-CZ" sz="1600" b="1" dirty="0"/>
              <a:t> </a:t>
            </a:r>
            <a:r>
              <a:rPr lang="cs-CZ" sz="1600" dirty="0" err="1"/>
              <a:t>cells</a:t>
            </a:r>
            <a:r>
              <a:rPr lang="cs-CZ" sz="1600" dirty="0"/>
              <a:t> in </a:t>
            </a:r>
            <a:r>
              <a:rPr lang="cs-CZ" sz="1600" b="1" dirty="0" err="1"/>
              <a:t>ducts</a:t>
            </a:r>
            <a:r>
              <a:rPr lang="cs-CZ" sz="1600" b="1" dirty="0"/>
              <a:t> (</a:t>
            </a:r>
            <a:r>
              <a:rPr lang="cs-CZ" sz="1600" b="1" dirty="0" err="1"/>
              <a:t>excretory</a:t>
            </a:r>
            <a:r>
              <a:rPr lang="cs-CZ" sz="1600" dirty="0"/>
              <a:t> </a:t>
            </a:r>
            <a:r>
              <a:rPr lang="cs-CZ" sz="1600" dirty="0" err="1"/>
              <a:t>cells</a:t>
            </a:r>
            <a:r>
              <a:rPr lang="cs-CZ" sz="1600" dirty="0"/>
              <a:t>) and </a:t>
            </a:r>
            <a:r>
              <a:rPr lang="cs-CZ" sz="1600" b="1" dirty="0" err="1"/>
              <a:t>acini</a:t>
            </a:r>
            <a:r>
              <a:rPr lang="cs-CZ" sz="1600" dirty="0"/>
              <a:t> (</a:t>
            </a:r>
            <a:r>
              <a:rPr lang="cs-CZ" sz="1600" b="1" dirty="0" err="1"/>
              <a:t>secretory</a:t>
            </a:r>
            <a:r>
              <a:rPr lang="cs-CZ" sz="1600" dirty="0"/>
              <a:t> </a:t>
            </a:r>
            <a:r>
              <a:rPr lang="cs-CZ" sz="1600" dirty="0" err="1"/>
              <a:t>cells</a:t>
            </a:r>
            <a:r>
              <a:rPr lang="cs-CZ" sz="1600" dirty="0"/>
              <a:t>) – </a:t>
            </a:r>
            <a:r>
              <a:rPr lang="cs-CZ" sz="1600" b="1" dirty="0" err="1"/>
              <a:t>terminal</a:t>
            </a:r>
            <a:r>
              <a:rPr lang="cs-CZ" sz="1600" dirty="0"/>
              <a:t> </a:t>
            </a:r>
            <a:r>
              <a:rPr lang="cs-CZ" sz="1600" dirty="0" err="1"/>
              <a:t>phase</a:t>
            </a:r>
            <a:endParaRPr lang="cs-CZ" sz="1600" b="1" dirty="0"/>
          </a:p>
        </p:txBody>
      </p:sp>
      <p:sp>
        <p:nvSpPr>
          <p:cNvPr id="12" name="TextovéPole 11">
            <a:extLst>
              <a:ext uri="{FF2B5EF4-FFF2-40B4-BE49-F238E27FC236}">
                <a16:creationId xmlns:a16="http://schemas.microsoft.com/office/drawing/2014/main" id="{8F81EDC3-AA86-406B-A3F7-24F93C84B885}"/>
              </a:ext>
            </a:extLst>
          </p:cNvPr>
          <p:cNvSpPr txBox="1"/>
          <p:nvPr/>
        </p:nvSpPr>
        <p:spPr>
          <a:xfrm>
            <a:off x="7280797" y="6116052"/>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Tucker</a:t>
            </a:r>
            <a:r>
              <a:rPr lang="cs-CZ" sz="1050" dirty="0">
                <a:solidFill>
                  <a:prstClr val="black"/>
                </a:solidFill>
                <a:latin typeface="Calibri" panose="020F0502020204030204"/>
              </a:rPr>
              <a:t>, 2007. Sem Cell </a:t>
            </a:r>
            <a:r>
              <a:rPr lang="cs-CZ" sz="1050" dirty="0" err="1">
                <a:solidFill>
                  <a:prstClr val="black"/>
                </a:solidFill>
                <a:latin typeface="Calibri" panose="020F0502020204030204"/>
              </a:rPr>
              <a:t>Dev</a:t>
            </a:r>
            <a:r>
              <a:rPr lang="cs-CZ" sz="1050" dirty="0">
                <a:solidFill>
                  <a:prstClr val="black"/>
                </a:solidFill>
                <a:latin typeface="Calibri" panose="020F0502020204030204"/>
              </a:rPr>
              <a:t> </a:t>
            </a:r>
            <a:r>
              <a:rPr lang="cs-CZ" sz="1050" dirty="0" err="1">
                <a:solidFill>
                  <a:prstClr val="black"/>
                </a:solidFill>
                <a:latin typeface="Calibri" panose="020F0502020204030204"/>
              </a:rPr>
              <a:t>Biol</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2" name="Skupina 21"/>
          <p:cNvGrpSpPr/>
          <p:nvPr/>
        </p:nvGrpSpPr>
        <p:grpSpPr>
          <a:xfrm>
            <a:off x="6856993" y="2046771"/>
            <a:ext cx="1349144" cy="684564"/>
            <a:chOff x="6856993" y="2046771"/>
            <a:chExt cx="1349144" cy="684564"/>
          </a:xfrm>
        </p:grpSpPr>
        <p:pic>
          <p:nvPicPr>
            <p:cNvPr id="8" name="Obrázek 7"/>
            <p:cNvPicPr>
              <a:picLocks noChangeAspect="1"/>
            </p:cNvPicPr>
            <p:nvPr/>
          </p:nvPicPr>
          <p:blipFill rotWithShape="1">
            <a:blip r:embed="rId3" cstate="print">
              <a:extLst>
                <a:ext uri="{28A0092B-C50C-407E-A947-70E740481C1C}">
                  <a14:useLocalDpi xmlns:a14="http://schemas.microsoft.com/office/drawing/2010/main" val="0"/>
                </a:ext>
              </a:extLst>
            </a:blip>
            <a:srcRect t="6352" r="76535" b="79906"/>
            <a:stretch/>
          </p:blipFill>
          <p:spPr>
            <a:xfrm>
              <a:off x="7077774" y="2216985"/>
              <a:ext cx="926635" cy="514350"/>
            </a:xfrm>
            <a:prstGeom prst="rect">
              <a:avLst/>
            </a:prstGeom>
          </p:spPr>
        </p:pic>
        <p:sp>
          <p:nvSpPr>
            <p:cNvPr id="17" name="TextovéPole 16"/>
            <p:cNvSpPr txBox="1"/>
            <p:nvPr/>
          </p:nvSpPr>
          <p:spPr>
            <a:xfrm>
              <a:off x="6856993" y="2046771"/>
              <a:ext cx="1349144" cy="276999"/>
            </a:xfrm>
            <a:prstGeom prst="rect">
              <a:avLst/>
            </a:prstGeom>
            <a:noFill/>
          </p:spPr>
          <p:txBody>
            <a:bodyPr wrap="square" rtlCol="0">
              <a:spAutoFit/>
            </a:bodyPr>
            <a:lstStyle/>
            <a:p>
              <a:pPr algn="ctr"/>
              <a:r>
                <a:rPr lang="cs-CZ" sz="1200" dirty="0" err="1"/>
                <a:t>Epithelial</a:t>
              </a:r>
              <a:r>
                <a:rPr lang="cs-CZ" sz="1200" dirty="0"/>
                <a:t> </a:t>
              </a:r>
              <a:r>
                <a:rPr lang="cs-CZ" sz="1200" dirty="0" err="1"/>
                <a:t>placode</a:t>
              </a:r>
              <a:endParaRPr lang="cs-CZ" sz="1200" dirty="0"/>
            </a:p>
          </p:txBody>
        </p:sp>
      </p:grpSp>
      <p:grpSp>
        <p:nvGrpSpPr>
          <p:cNvPr id="24" name="Skupina 23"/>
          <p:cNvGrpSpPr/>
          <p:nvPr/>
        </p:nvGrpSpPr>
        <p:grpSpPr>
          <a:xfrm>
            <a:off x="9742267" y="1826167"/>
            <a:ext cx="1470216" cy="1831180"/>
            <a:chOff x="9742267" y="1826167"/>
            <a:chExt cx="1470216" cy="1831180"/>
          </a:xfrm>
        </p:grpSpPr>
        <p:pic>
          <p:nvPicPr>
            <p:cNvPr id="14" name="Obrázek 13"/>
            <p:cNvPicPr>
              <a:picLocks noChangeAspect="1"/>
            </p:cNvPicPr>
            <p:nvPr/>
          </p:nvPicPr>
          <p:blipFill rotWithShape="1">
            <a:blip r:embed="rId3" cstate="print">
              <a:extLst>
                <a:ext uri="{28A0092B-C50C-407E-A947-70E740481C1C}">
                  <a14:useLocalDpi xmlns:a14="http://schemas.microsoft.com/office/drawing/2010/main" val="0"/>
                </a:ext>
              </a:extLst>
            </a:blip>
            <a:srcRect l="64710" t="6098" b="56239"/>
            <a:stretch/>
          </p:blipFill>
          <p:spPr>
            <a:xfrm>
              <a:off x="9818895" y="2247646"/>
              <a:ext cx="1393588" cy="1409701"/>
            </a:xfrm>
            <a:prstGeom prst="rect">
              <a:avLst/>
            </a:prstGeom>
          </p:spPr>
        </p:pic>
        <p:sp>
          <p:nvSpPr>
            <p:cNvPr id="19" name="TextovéPole 18"/>
            <p:cNvSpPr txBox="1"/>
            <p:nvPr/>
          </p:nvSpPr>
          <p:spPr>
            <a:xfrm>
              <a:off x="9742267" y="1826167"/>
              <a:ext cx="1349144" cy="461665"/>
            </a:xfrm>
            <a:prstGeom prst="rect">
              <a:avLst/>
            </a:prstGeom>
            <a:noFill/>
          </p:spPr>
          <p:txBody>
            <a:bodyPr wrap="square" rtlCol="0">
              <a:spAutoFit/>
            </a:bodyPr>
            <a:lstStyle/>
            <a:p>
              <a:pPr algn="ctr"/>
              <a:r>
                <a:rPr lang="cs-CZ" sz="1200" dirty="0" err="1"/>
                <a:t>Pseudoglandular</a:t>
              </a:r>
              <a:r>
                <a:rPr lang="cs-CZ" sz="1200" dirty="0"/>
                <a:t> </a:t>
              </a:r>
              <a:r>
                <a:rPr lang="cs-CZ" sz="1200" dirty="0" err="1"/>
                <a:t>phase</a:t>
              </a:r>
              <a:endParaRPr lang="cs-CZ" sz="1200" dirty="0"/>
            </a:p>
          </p:txBody>
        </p:sp>
      </p:grpSp>
      <p:grpSp>
        <p:nvGrpSpPr>
          <p:cNvPr id="25" name="Skupina 24"/>
          <p:cNvGrpSpPr/>
          <p:nvPr/>
        </p:nvGrpSpPr>
        <p:grpSpPr>
          <a:xfrm>
            <a:off x="7145149" y="3740860"/>
            <a:ext cx="1526710" cy="1990573"/>
            <a:chOff x="7077690" y="3712562"/>
            <a:chExt cx="1526710" cy="1990573"/>
          </a:xfrm>
        </p:grpSpPr>
        <p:pic>
          <p:nvPicPr>
            <p:cNvPr id="15" name="Obrázek 14"/>
            <p:cNvPicPr>
              <a:picLocks noChangeAspect="1"/>
            </p:cNvPicPr>
            <p:nvPr/>
          </p:nvPicPr>
          <p:blipFill rotWithShape="1">
            <a:blip r:embed="rId3" cstate="print">
              <a:extLst>
                <a:ext uri="{28A0092B-C50C-407E-A947-70E740481C1C}">
                  <a14:useLocalDpi xmlns:a14="http://schemas.microsoft.com/office/drawing/2010/main" val="0"/>
                </a:ext>
              </a:extLst>
            </a:blip>
            <a:srcRect t="52922" r="61339"/>
            <a:stretch/>
          </p:blipFill>
          <p:spPr>
            <a:xfrm>
              <a:off x="7077690" y="3941010"/>
              <a:ext cx="1526710" cy="1762125"/>
            </a:xfrm>
            <a:prstGeom prst="rect">
              <a:avLst/>
            </a:prstGeom>
          </p:spPr>
        </p:pic>
        <p:sp>
          <p:nvSpPr>
            <p:cNvPr id="20" name="TextovéPole 19"/>
            <p:cNvSpPr txBox="1"/>
            <p:nvPr/>
          </p:nvSpPr>
          <p:spPr>
            <a:xfrm>
              <a:off x="7098282" y="3712562"/>
              <a:ext cx="1349144" cy="276999"/>
            </a:xfrm>
            <a:prstGeom prst="rect">
              <a:avLst/>
            </a:prstGeom>
            <a:noFill/>
          </p:spPr>
          <p:txBody>
            <a:bodyPr wrap="square" rtlCol="0">
              <a:spAutoFit/>
            </a:bodyPr>
            <a:lstStyle/>
            <a:p>
              <a:pPr algn="ctr"/>
              <a:r>
                <a:rPr lang="cs-CZ" sz="1200" dirty="0" err="1"/>
                <a:t>Canalicular</a:t>
              </a:r>
              <a:r>
                <a:rPr lang="cs-CZ" sz="1200" dirty="0"/>
                <a:t> </a:t>
              </a:r>
              <a:r>
                <a:rPr lang="cs-CZ" sz="1200" dirty="0" err="1"/>
                <a:t>phase</a:t>
              </a:r>
              <a:endParaRPr lang="cs-CZ" sz="1200" dirty="0"/>
            </a:p>
          </p:txBody>
        </p:sp>
      </p:grpSp>
      <p:grpSp>
        <p:nvGrpSpPr>
          <p:cNvPr id="26" name="Skupina 25"/>
          <p:cNvGrpSpPr/>
          <p:nvPr/>
        </p:nvGrpSpPr>
        <p:grpSpPr>
          <a:xfrm>
            <a:off x="9341318" y="3837194"/>
            <a:ext cx="1857376" cy="2068593"/>
            <a:chOff x="9341318" y="3837194"/>
            <a:chExt cx="1857376" cy="2068593"/>
          </a:xfrm>
        </p:grpSpPr>
        <p:pic>
          <p:nvPicPr>
            <p:cNvPr id="16" name="Obrázek 15"/>
            <p:cNvPicPr>
              <a:picLocks noChangeAspect="1"/>
            </p:cNvPicPr>
            <p:nvPr/>
          </p:nvPicPr>
          <p:blipFill rotWithShape="1">
            <a:blip r:embed="rId3" cstate="print">
              <a:extLst>
                <a:ext uri="{28A0092B-C50C-407E-A947-70E740481C1C}">
                  <a14:useLocalDpi xmlns:a14="http://schemas.microsoft.com/office/drawing/2010/main" val="0"/>
                </a:ext>
              </a:extLst>
            </a:blip>
            <a:srcRect l="49515" t="51904" r="3452"/>
            <a:stretch/>
          </p:blipFill>
          <p:spPr>
            <a:xfrm>
              <a:off x="9341318" y="4105562"/>
              <a:ext cx="1857376" cy="1800225"/>
            </a:xfrm>
            <a:prstGeom prst="rect">
              <a:avLst/>
            </a:prstGeom>
          </p:spPr>
        </p:pic>
        <p:sp>
          <p:nvSpPr>
            <p:cNvPr id="21" name="TextovéPole 20"/>
            <p:cNvSpPr txBox="1"/>
            <p:nvPr/>
          </p:nvSpPr>
          <p:spPr>
            <a:xfrm>
              <a:off x="9659259" y="3837194"/>
              <a:ext cx="1349144" cy="276999"/>
            </a:xfrm>
            <a:prstGeom prst="rect">
              <a:avLst/>
            </a:prstGeom>
            <a:noFill/>
          </p:spPr>
          <p:txBody>
            <a:bodyPr wrap="square" rtlCol="0">
              <a:spAutoFit/>
            </a:bodyPr>
            <a:lstStyle/>
            <a:p>
              <a:pPr algn="ctr"/>
              <a:r>
                <a:rPr lang="cs-CZ" sz="1200" dirty="0"/>
                <a:t>Terminal </a:t>
              </a:r>
              <a:r>
                <a:rPr lang="cs-CZ" sz="1200" dirty="0" err="1"/>
                <a:t>phase</a:t>
              </a:r>
              <a:endParaRPr lang="cs-CZ" sz="1200" dirty="0"/>
            </a:p>
          </p:txBody>
        </p:sp>
      </p:grpSp>
      <p:grpSp>
        <p:nvGrpSpPr>
          <p:cNvPr id="3" name="Skupina 2">
            <a:extLst>
              <a:ext uri="{FF2B5EF4-FFF2-40B4-BE49-F238E27FC236}">
                <a16:creationId xmlns:a16="http://schemas.microsoft.com/office/drawing/2014/main" id="{665ED968-DAA7-45A7-AB25-D218F6B65897}"/>
              </a:ext>
            </a:extLst>
          </p:cNvPr>
          <p:cNvGrpSpPr/>
          <p:nvPr/>
        </p:nvGrpSpPr>
        <p:grpSpPr>
          <a:xfrm>
            <a:off x="8209546" y="2046771"/>
            <a:ext cx="1349144" cy="1153375"/>
            <a:chOff x="8209546" y="2046771"/>
            <a:chExt cx="1349144" cy="1153375"/>
          </a:xfrm>
        </p:grpSpPr>
        <p:grpSp>
          <p:nvGrpSpPr>
            <p:cNvPr id="23" name="Skupina 22"/>
            <p:cNvGrpSpPr/>
            <p:nvPr/>
          </p:nvGrpSpPr>
          <p:grpSpPr>
            <a:xfrm>
              <a:off x="8209546" y="2046771"/>
              <a:ext cx="1349144" cy="1153375"/>
              <a:chOff x="8209546" y="2046771"/>
              <a:chExt cx="1349144" cy="1153375"/>
            </a:xfrm>
          </p:grpSpPr>
          <p:pic>
            <p:nvPicPr>
              <p:cNvPr id="13" name="Obrázek 12"/>
              <p:cNvPicPr>
                <a:picLocks noChangeAspect="1"/>
              </p:cNvPicPr>
              <p:nvPr/>
            </p:nvPicPr>
            <p:blipFill rotWithShape="1">
              <a:blip r:embed="rId3" cstate="print">
                <a:extLst>
                  <a:ext uri="{28A0092B-C50C-407E-A947-70E740481C1C}">
                    <a14:useLocalDpi xmlns:a14="http://schemas.microsoft.com/office/drawing/2010/main" val="0"/>
                  </a:ext>
                </a:extLst>
              </a:blip>
              <a:srcRect l="29978" t="6352" r="46867" b="68200"/>
              <a:stretch/>
            </p:blipFill>
            <p:spPr>
              <a:xfrm>
                <a:off x="8426918" y="2247646"/>
                <a:ext cx="914400" cy="952500"/>
              </a:xfrm>
              <a:prstGeom prst="rect">
                <a:avLst/>
              </a:prstGeom>
            </p:spPr>
          </p:pic>
          <p:sp>
            <p:nvSpPr>
              <p:cNvPr id="18" name="TextovéPole 17"/>
              <p:cNvSpPr txBox="1"/>
              <p:nvPr/>
            </p:nvSpPr>
            <p:spPr>
              <a:xfrm>
                <a:off x="8209546" y="2046771"/>
                <a:ext cx="1349144" cy="276999"/>
              </a:xfrm>
              <a:prstGeom prst="rect">
                <a:avLst/>
              </a:prstGeom>
              <a:noFill/>
            </p:spPr>
            <p:txBody>
              <a:bodyPr wrap="square" rtlCol="0">
                <a:spAutoFit/>
              </a:bodyPr>
              <a:lstStyle/>
              <a:p>
                <a:pPr algn="ctr"/>
                <a:r>
                  <a:rPr lang="cs-CZ" sz="1200" dirty="0"/>
                  <a:t>Bud </a:t>
                </a:r>
                <a:r>
                  <a:rPr lang="cs-CZ" sz="1200" dirty="0" err="1"/>
                  <a:t>stage</a:t>
                </a:r>
                <a:endParaRPr lang="cs-CZ" sz="1200" dirty="0"/>
              </a:p>
            </p:txBody>
          </p:sp>
        </p:grpSp>
        <p:sp>
          <p:nvSpPr>
            <p:cNvPr id="27" name="TextovéPole 26">
              <a:extLst>
                <a:ext uri="{FF2B5EF4-FFF2-40B4-BE49-F238E27FC236}">
                  <a16:creationId xmlns:a16="http://schemas.microsoft.com/office/drawing/2014/main" id="{6C5EFF49-0207-4C50-B7DA-23AC4EF6BA94}"/>
                </a:ext>
              </a:extLst>
            </p:cNvPr>
            <p:cNvSpPr txBox="1"/>
            <p:nvPr/>
          </p:nvSpPr>
          <p:spPr>
            <a:xfrm>
              <a:off x="8671859" y="2542224"/>
              <a:ext cx="377004" cy="276999"/>
            </a:xfrm>
            <a:prstGeom prst="rect">
              <a:avLst/>
            </a:prstGeom>
            <a:noFill/>
          </p:spPr>
          <p:txBody>
            <a:bodyPr wrap="square" rtlCol="0">
              <a:spAutoFit/>
            </a:bodyPr>
            <a:lstStyle/>
            <a:p>
              <a:pPr algn="ctr"/>
              <a:r>
                <a:rPr lang="cs-CZ" sz="1200" dirty="0"/>
                <a:t>ES</a:t>
              </a:r>
            </a:p>
          </p:txBody>
        </p:sp>
      </p:grpSp>
      <p:sp>
        <p:nvSpPr>
          <p:cNvPr id="28" name="Obdélník 27"/>
          <p:cNvSpPr/>
          <p:nvPr/>
        </p:nvSpPr>
        <p:spPr>
          <a:xfrm>
            <a:off x="1004547" y="1526258"/>
            <a:ext cx="11571280" cy="369332"/>
          </a:xfrm>
          <a:prstGeom prst="rect">
            <a:avLst/>
          </a:prstGeom>
        </p:spPr>
        <p:txBody>
          <a:bodyPr wrap="square">
            <a:spAutoFit/>
          </a:bodyPr>
          <a:lstStyle/>
          <a:p>
            <a:r>
              <a:rPr lang="cs-CZ" dirty="0"/>
              <a:t>Major </a:t>
            </a:r>
            <a:r>
              <a:rPr lang="cs-CZ" dirty="0" err="1"/>
              <a:t>salivary</a:t>
            </a:r>
            <a:r>
              <a:rPr lang="cs-CZ" dirty="0"/>
              <a:t> </a:t>
            </a:r>
            <a:r>
              <a:rPr lang="cs-CZ" dirty="0" err="1"/>
              <a:t>glands</a:t>
            </a:r>
            <a:r>
              <a:rPr lang="cs-CZ" dirty="0"/>
              <a:t> – </a:t>
            </a:r>
            <a:r>
              <a:rPr lang="cs-CZ" dirty="0" err="1"/>
              <a:t>ectoderm</a:t>
            </a:r>
            <a:r>
              <a:rPr lang="cs-CZ" dirty="0"/>
              <a:t>; minor </a:t>
            </a:r>
            <a:r>
              <a:rPr lang="cs-CZ" dirty="0" err="1"/>
              <a:t>mucuous</a:t>
            </a:r>
            <a:r>
              <a:rPr lang="cs-CZ" dirty="0"/>
              <a:t> </a:t>
            </a:r>
            <a:r>
              <a:rPr lang="cs-CZ" dirty="0" err="1"/>
              <a:t>glands</a:t>
            </a:r>
            <a:r>
              <a:rPr lang="cs-CZ" dirty="0"/>
              <a:t> </a:t>
            </a:r>
            <a:r>
              <a:rPr lang="cs-CZ" dirty="0" err="1"/>
              <a:t>of</a:t>
            </a:r>
            <a:r>
              <a:rPr lang="cs-CZ" dirty="0"/>
              <a:t> </a:t>
            </a:r>
            <a:r>
              <a:rPr lang="cs-CZ" dirty="0" err="1"/>
              <a:t>the</a:t>
            </a:r>
            <a:r>
              <a:rPr lang="cs-CZ" dirty="0"/>
              <a:t> </a:t>
            </a:r>
            <a:r>
              <a:rPr lang="cs-CZ" dirty="0" err="1"/>
              <a:t>tongue</a:t>
            </a:r>
            <a:r>
              <a:rPr lang="cs-CZ" dirty="0"/>
              <a:t> – endoderm; </a:t>
            </a:r>
            <a:r>
              <a:rPr lang="cs-CZ" dirty="0" err="1"/>
              <a:t>palatal</a:t>
            </a:r>
            <a:r>
              <a:rPr lang="cs-CZ" dirty="0"/>
              <a:t> </a:t>
            </a:r>
            <a:r>
              <a:rPr lang="cs-CZ" dirty="0" err="1" smtClean="0"/>
              <a:t>glands</a:t>
            </a:r>
            <a:r>
              <a:rPr lang="cs-CZ" dirty="0" smtClean="0"/>
              <a:t> </a:t>
            </a:r>
            <a:r>
              <a:rPr lang="cs-CZ" dirty="0"/>
              <a:t>– </a:t>
            </a:r>
            <a:r>
              <a:rPr lang="cs-CZ" dirty="0" err="1"/>
              <a:t>mixed</a:t>
            </a:r>
            <a:r>
              <a:rPr lang="cs-CZ" dirty="0"/>
              <a:t> </a:t>
            </a:r>
            <a:r>
              <a:rPr lang="cs-CZ" dirty="0" err="1" smtClean="0"/>
              <a:t>origin</a:t>
            </a:r>
            <a:endParaRPr lang="cs-CZ" dirty="0"/>
          </a:p>
        </p:txBody>
      </p:sp>
    </p:spTree>
    <p:extLst>
      <p:ext uri="{BB962C8B-B14F-4D97-AF65-F5344CB8AC3E}">
        <p14:creationId xmlns:p14="http://schemas.microsoft.com/office/powerpoint/2010/main" val="337759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Tongue</a:t>
            </a:r>
            <a:r>
              <a:rPr lang="cs-CZ" dirty="0"/>
              <a:t> development</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22</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76" y="1801955"/>
            <a:ext cx="4998723" cy="97284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Interaction</a:t>
            </a:r>
            <a:r>
              <a:rPr lang="cs-CZ" sz="1600" dirty="0"/>
              <a:t> </a:t>
            </a:r>
            <a:r>
              <a:rPr lang="cs-CZ" sz="1600" dirty="0" err="1"/>
              <a:t>of</a:t>
            </a:r>
            <a:r>
              <a:rPr lang="cs-CZ" sz="1600" dirty="0"/>
              <a:t> </a:t>
            </a:r>
            <a:r>
              <a:rPr lang="cs-CZ" sz="1600" dirty="0" err="1"/>
              <a:t>cells</a:t>
            </a:r>
            <a:r>
              <a:rPr lang="cs-CZ" sz="1600" dirty="0"/>
              <a:t> </a:t>
            </a:r>
            <a:r>
              <a:rPr lang="cs-CZ" sz="1600" dirty="0" err="1"/>
              <a:t>from</a:t>
            </a:r>
            <a:r>
              <a:rPr lang="cs-CZ" sz="1600" dirty="0"/>
              <a:t> </a:t>
            </a:r>
            <a:r>
              <a:rPr lang="cs-CZ" sz="1600" dirty="0" err="1"/>
              <a:t>two</a:t>
            </a:r>
            <a:r>
              <a:rPr lang="cs-CZ" sz="1600" dirty="0"/>
              <a:t> </a:t>
            </a:r>
            <a:r>
              <a:rPr lang="cs-CZ" sz="1600" dirty="0" err="1"/>
              <a:t>sources</a:t>
            </a:r>
            <a:r>
              <a:rPr lang="cs-CZ" sz="1600" dirty="0"/>
              <a:t>:</a:t>
            </a:r>
          </a:p>
          <a:p>
            <a:pPr lvl="1">
              <a:buSzPct val="50000"/>
              <a:buFont typeface="Courier New" panose="02070309020205020404" pitchFamily="49" charset="0"/>
              <a:buChar char="o"/>
            </a:pPr>
            <a:r>
              <a:rPr lang="cs-CZ" sz="1600" b="1" dirty="0" err="1"/>
              <a:t>connective</a:t>
            </a:r>
            <a:r>
              <a:rPr lang="cs-CZ" sz="1600" b="1" dirty="0"/>
              <a:t> </a:t>
            </a:r>
            <a:r>
              <a:rPr lang="cs-CZ" sz="1600" dirty="0" err="1"/>
              <a:t>tissue</a:t>
            </a:r>
            <a:r>
              <a:rPr lang="cs-CZ" sz="1600" dirty="0"/>
              <a:t> </a:t>
            </a:r>
            <a:r>
              <a:rPr lang="cs-CZ" sz="1600" dirty="0" err="1"/>
              <a:t>from</a:t>
            </a:r>
            <a:r>
              <a:rPr lang="cs-CZ" sz="1600" dirty="0"/>
              <a:t> </a:t>
            </a:r>
            <a:r>
              <a:rPr lang="cs-CZ" sz="1600" b="1" dirty="0" err="1"/>
              <a:t>neural</a:t>
            </a:r>
            <a:r>
              <a:rPr lang="cs-CZ" sz="1600" b="1" dirty="0"/>
              <a:t> </a:t>
            </a:r>
            <a:r>
              <a:rPr lang="cs-CZ" sz="1600" b="1" dirty="0" err="1"/>
              <a:t>crest</a:t>
            </a:r>
            <a:r>
              <a:rPr lang="cs-CZ" sz="1600" b="1" dirty="0"/>
              <a:t> mesenchyme</a:t>
            </a:r>
          </a:p>
          <a:p>
            <a:pPr lvl="1">
              <a:buSzPct val="50000"/>
              <a:buFont typeface="Courier New" panose="02070309020205020404" pitchFamily="49" charset="0"/>
              <a:buChar char="o"/>
            </a:pPr>
            <a:r>
              <a:rPr lang="cs-CZ" sz="1600" b="1" dirty="0" err="1"/>
              <a:t>muscles</a:t>
            </a:r>
            <a:r>
              <a:rPr lang="cs-CZ" sz="1600" b="1" dirty="0"/>
              <a:t> </a:t>
            </a:r>
            <a:r>
              <a:rPr lang="cs-CZ" sz="1600" dirty="0" err="1"/>
              <a:t>from</a:t>
            </a:r>
            <a:r>
              <a:rPr lang="cs-CZ" sz="1600" b="1" dirty="0"/>
              <a:t> </a:t>
            </a:r>
            <a:r>
              <a:rPr lang="cs-CZ" sz="1600" b="1" dirty="0" err="1"/>
              <a:t>occipital</a:t>
            </a:r>
            <a:r>
              <a:rPr lang="cs-CZ" sz="1600" b="1" dirty="0"/>
              <a:t> </a:t>
            </a:r>
            <a:r>
              <a:rPr lang="cs-CZ" sz="1600" b="1" dirty="0" err="1" smtClean="0"/>
              <a:t>segments</a:t>
            </a:r>
            <a:r>
              <a:rPr lang="cs-CZ" sz="1600" b="1" dirty="0" smtClean="0"/>
              <a:t> (mesoderm)</a:t>
            </a:r>
            <a:endParaRPr lang="cs-CZ" sz="1600" dirty="0"/>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7277" y="2774795"/>
            <a:ext cx="4408171" cy="11913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1. </a:t>
            </a:r>
            <a:r>
              <a:rPr lang="cs-CZ" sz="1600" b="1" dirty="0" err="1"/>
              <a:t>pharyngeal</a:t>
            </a:r>
            <a:r>
              <a:rPr lang="cs-CZ" sz="1600" dirty="0"/>
              <a:t> arch – </a:t>
            </a:r>
            <a:r>
              <a:rPr lang="cs-CZ" sz="1600" b="1" dirty="0" err="1"/>
              <a:t>paired</a:t>
            </a:r>
            <a:r>
              <a:rPr lang="cs-CZ" sz="1600" b="1" dirty="0"/>
              <a:t> </a:t>
            </a:r>
            <a:r>
              <a:rPr lang="cs-CZ" sz="1600" b="1" dirty="0" err="1"/>
              <a:t>lateral</a:t>
            </a:r>
            <a:r>
              <a:rPr lang="cs-CZ" sz="1600" dirty="0"/>
              <a:t> and </a:t>
            </a:r>
            <a:r>
              <a:rPr lang="cs-CZ" sz="1600" b="1" dirty="0" err="1"/>
              <a:t>unpaired</a:t>
            </a:r>
            <a:r>
              <a:rPr lang="cs-CZ" sz="1600" b="1" dirty="0"/>
              <a:t> </a:t>
            </a:r>
            <a:r>
              <a:rPr lang="cs-CZ" sz="1600" b="1" dirty="0" err="1"/>
              <a:t>medial</a:t>
            </a:r>
            <a:r>
              <a:rPr lang="cs-CZ" sz="1600" dirty="0"/>
              <a:t> </a:t>
            </a:r>
            <a:r>
              <a:rPr lang="cs-CZ" sz="1600" dirty="0" err="1"/>
              <a:t>swellings</a:t>
            </a:r>
            <a:r>
              <a:rPr lang="cs-CZ" sz="1600" dirty="0"/>
              <a:t> (</a:t>
            </a:r>
            <a:r>
              <a:rPr lang="cs-CZ" sz="1600" b="1" dirty="0" err="1"/>
              <a:t>tubercle</a:t>
            </a:r>
            <a:r>
              <a:rPr lang="cs-CZ" sz="1600" dirty="0"/>
              <a:t>), </a:t>
            </a:r>
            <a:r>
              <a:rPr lang="cs-CZ" sz="1600" b="1" dirty="0" err="1"/>
              <a:t>lateral</a:t>
            </a:r>
            <a:r>
              <a:rPr lang="cs-CZ" sz="1600" dirty="0"/>
              <a:t> </a:t>
            </a:r>
            <a:r>
              <a:rPr lang="cs-CZ" sz="1600" dirty="0" err="1"/>
              <a:t>grow</a:t>
            </a:r>
            <a:r>
              <a:rPr lang="cs-CZ" sz="1600" dirty="0"/>
              <a:t> and </a:t>
            </a:r>
            <a:r>
              <a:rPr lang="cs-CZ" sz="1600" b="1" dirty="0" err="1"/>
              <a:t>overgrow</a:t>
            </a:r>
            <a:r>
              <a:rPr lang="cs-CZ" sz="1600" dirty="0"/>
              <a:t> </a:t>
            </a:r>
            <a:r>
              <a:rPr lang="cs-CZ" sz="1600" b="1" dirty="0" err="1"/>
              <a:t>medial</a:t>
            </a:r>
            <a:r>
              <a:rPr lang="cs-CZ" sz="1600" dirty="0"/>
              <a:t> </a:t>
            </a:r>
            <a:r>
              <a:rPr lang="cs-CZ" sz="1600" dirty="0" err="1"/>
              <a:t>swelling</a:t>
            </a:r>
            <a:r>
              <a:rPr lang="cs-CZ" sz="1600" dirty="0"/>
              <a:t> → </a:t>
            </a:r>
            <a:r>
              <a:rPr lang="cs-CZ" sz="1600" dirty="0" err="1"/>
              <a:t>formation</a:t>
            </a:r>
            <a:r>
              <a:rPr lang="cs-CZ" sz="1600" dirty="0"/>
              <a:t> </a:t>
            </a:r>
            <a:r>
              <a:rPr lang="cs-CZ" sz="1600" dirty="0" err="1"/>
              <a:t>of</a:t>
            </a:r>
            <a:r>
              <a:rPr lang="cs-CZ" sz="1600" dirty="0"/>
              <a:t> </a:t>
            </a:r>
            <a:r>
              <a:rPr lang="cs-CZ" sz="1600" b="1" dirty="0" err="1"/>
              <a:t>medial</a:t>
            </a:r>
            <a:r>
              <a:rPr lang="cs-CZ" sz="1600" b="1" dirty="0"/>
              <a:t> </a:t>
            </a:r>
            <a:r>
              <a:rPr lang="cs-CZ" sz="1600" b="1" dirty="0" err="1"/>
              <a:t>tongue</a:t>
            </a:r>
            <a:r>
              <a:rPr lang="cs-CZ" sz="1600" b="1" dirty="0"/>
              <a:t> </a:t>
            </a:r>
            <a:r>
              <a:rPr lang="cs-CZ" sz="1600" b="1" dirty="0" err="1"/>
              <a:t>sulcus</a:t>
            </a:r>
            <a:r>
              <a:rPr lang="cs-CZ" sz="1600" b="1" dirty="0"/>
              <a:t>, </a:t>
            </a:r>
            <a:r>
              <a:rPr lang="cs-CZ" sz="1600" b="1" dirty="0" err="1"/>
              <a:t>covered</a:t>
            </a:r>
            <a:r>
              <a:rPr lang="cs-CZ" sz="1600" b="1" dirty="0"/>
              <a:t> </a:t>
            </a:r>
            <a:r>
              <a:rPr lang="cs-CZ" sz="1600" b="1" dirty="0" err="1"/>
              <a:t>with</a:t>
            </a:r>
            <a:r>
              <a:rPr lang="cs-CZ" sz="1600" b="1" dirty="0"/>
              <a:t> </a:t>
            </a:r>
            <a:r>
              <a:rPr lang="cs-CZ" sz="1600" b="1" dirty="0" err="1" smtClean="0"/>
              <a:t>epithelium</a:t>
            </a:r>
            <a:r>
              <a:rPr lang="cs-CZ" sz="1600" b="1" dirty="0" smtClean="0"/>
              <a:t> </a:t>
            </a:r>
            <a:r>
              <a:rPr lang="cs-CZ" sz="1600" b="1" dirty="0" err="1"/>
              <a:t>from</a:t>
            </a:r>
            <a:r>
              <a:rPr lang="cs-CZ" sz="1600" b="1" dirty="0"/>
              <a:t> </a:t>
            </a:r>
            <a:r>
              <a:rPr lang="cs-CZ" sz="1600" b="1" dirty="0" err="1"/>
              <a:t>ectoderm</a:t>
            </a:r>
            <a:r>
              <a:rPr lang="cs-CZ" sz="1600" dirty="0"/>
              <a:t> (2/3 </a:t>
            </a:r>
            <a:r>
              <a:rPr lang="cs-CZ" sz="1600" dirty="0" err="1" smtClean="0"/>
              <a:t>anterior</a:t>
            </a:r>
            <a:r>
              <a:rPr lang="cs-CZ" sz="1600" dirty="0" smtClean="0"/>
              <a:t> </a:t>
            </a:r>
            <a:r>
              <a:rPr lang="cs-CZ" sz="1600" dirty="0"/>
              <a:t>part, </a:t>
            </a:r>
            <a:r>
              <a:rPr lang="cs-CZ" sz="1600" b="1" dirty="0"/>
              <a:t>body </a:t>
            </a:r>
            <a:r>
              <a:rPr lang="cs-CZ" sz="1600" dirty="0" err="1"/>
              <a:t>of</a:t>
            </a:r>
            <a:r>
              <a:rPr lang="cs-CZ" sz="1600" dirty="0"/>
              <a:t> </a:t>
            </a:r>
            <a:r>
              <a:rPr lang="cs-CZ" sz="1600" dirty="0" err="1"/>
              <a:t>tongue</a:t>
            </a:r>
            <a:r>
              <a:rPr lang="cs-CZ" sz="1600" dirty="0"/>
              <a:t>)</a:t>
            </a:r>
            <a:endParaRPr lang="cs-CZ" sz="1600" b="1" dirty="0"/>
          </a:p>
        </p:txBody>
      </p:sp>
      <p:sp>
        <p:nvSpPr>
          <p:cNvPr id="10" name="TextovéPole 9">
            <a:extLst>
              <a:ext uri="{FF2B5EF4-FFF2-40B4-BE49-F238E27FC236}">
                <a16:creationId xmlns:a16="http://schemas.microsoft.com/office/drawing/2014/main" id="{8F81EDC3-AA86-406B-A3F7-24F93C84B885}"/>
              </a:ext>
            </a:extLst>
          </p:cNvPr>
          <p:cNvSpPr txBox="1"/>
          <p:nvPr/>
        </p:nvSpPr>
        <p:spPr>
          <a:xfrm>
            <a:off x="7586443" y="6074550"/>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Gallatz</a:t>
            </a:r>
            <a:r>
              <a:rPr lang="cs-CZ" sz="1050" dirty="0">
                <a:solidFill>
                  <a:prstClr val="black"/>
                </a:solidFill>
                <a:latin typeface="Calibri" panose="020F0502020204030204"/>
              </a:rPr>
              <a:t> </a:t>
            </a:r>
            <a:r>
              <a:rPr lang="cs-CZ" sz="1050" dirty="0" err="1">
                <a:solidFill>
                  <a:prstClr val="black"/>
                </a:solidFill>
                <a:latin typeface="Calibri" panose="020F0502020204030204"/>
              </a:rPr>
              <a:t>Katallin</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Zástupný obsah 2">
            <a:extLst>
              <a:ext uri="{FF2B5EF4-FFF2-40B4-BE49-F238E27FC236}">
                <a16:creationId xmlns:a16="http://schemas.microsoft.com/office/drawing/2014/main" id="{77A465A9-054B-4B27-9A0B-0BC77579816D}"/>
              </a:ext>
            </a:extLst>
          </p:cNvPr>
          <p:cNvSpPr txBox="1">
            <a:spLocks/>
          </p:cNvSpPr>
          <p:nvPr/>
        </p:nvSpPr>
        <p:spPr>
          <a:xfrm>
            <a:off x="1097277" y="4036245"/>
            <a:ext cx="4408171" cy="5603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2. and 3. </a:t>
            </a:r>
            <a:r>
              <a:rPr lang="cs-CZ" sz="1600" b="1" dirty="0" err="1"/>
              <a:t>pharyngeal</a:t>
            </a:r>
            <a:r>
              <a:rPr lang="cs-CZ" sz="1600" dirty="0"/>
              <a:t> </a:t>
            </a:r>
            <a:r>
              <a:rPr lang="cs-CZ" sz="1600" dirty="0" err="1"/>
              <a:t>arches</a:t>
            </a:r>
            <a:r>
              <a:rPr lang="cs-CZ" sz="1600" dirty="0"/>
              <a:t> – </a:t>
            </a:r>
            <a:r>
              <a:rPr lang="cs-CZ" sz="1600" dirty="0" err="1"/>
              <a:t>formation</a:t>
            </a:r>
            <a:r>
              <a:rPr lang="cs-CZ" sz="1600" dirty="0"/>
              <a:t> </a:t>
            </a:r>
            <a:r>
              <a:rPr lang="cs-CZ" sz="1600" dirty="0" err="1"/>
              <a:t>of</a:t>
            </a:r>
            <a:r>
              <a:rPr lang="cs-CZ" sz="1600" dirty="0"/>
              <a:t> </a:t>
            </a:r>
            <a:r>
              <a:rPr lang="cs-CZ" sz="1600" b="1" dirty="0" err="1"/>
              <a:t>ventromedial</a:t>
            </a:r>
            <a:r>
              <a:rPr lang="cs-CZ" sz="1600" b="1" dirty="0"/>
              <a:t> </a:t>
            </a:r>
            <a:r>
              <a:rPr lang="cs-CZ" sz="1600" b="1" dirty="0" err="1"/>
              <a:t>swelling</a:t>
            </a:r>
            <a:r>
              <a:rPr lang="cs-CZ" sz="1600" b="1" dirty="0"/>
              <a:t>, </a:t>
            </a:r>
            <a:r>
              <a:rPr lang="cs-CZ" sz="1600" dirty="0" err="1"/>
              <a:t>called</a:t>
            </a:r>
            <a:r>
              <a:rPr lang="cs-CZ" sz="1600" dirty="0"/>
              <a:t> </a:t>
            </a:r>
            <a:r>
              <a:rPr lang="cs-CZ" sz="1600" b="1" dirty="0" err="1"/>
              <a:t>cupola</a:t>
            </a:r>
            <a:endParaRPr lang="cs-CZ" sz="1600" b="1" dirty="0"/>
          </a:p>
        </p:txBody>
      </p:sp>
      <p:sp>
        <p:nvSpPr>
          <p:cNvPr id="12" name="Zástupný obsah 2">
            <a:extLst>
              <a:ext uri="{FF2B5EF4-FFF2-40B4-BE49-F238E27FC236}">
                <a16:creationId xmlns:a16="http://schemas.microsoft.com/office/drawing/2014/main" id="{77A465A9-054B-4B27-9A0B-0BC77579816D}"/>
              </a:ext>
            </a:extLst>
          </p:cNvPr>
          <p:cNvSpPr txBox="1">
            <a:spLocks/>
          </p:cNvSpPr>
          <p:nvPr/>
        </p:nvSpPr>
        <p:spPr>
          <a:xfrm>
            <a:off x="1097276" y="4721760"/>
            <a:ext cx="4408171" cy="5603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3. and 4. </a:t>
            </a:r>
            <a:r>
              <a:rPr lang="cs-CZ" sz="1600" b="1" dirty="0" err="1"/>
              <a:t>pharyngeal</a:t>
            </a:r>
            <a:r>
              <a:rPr lang="cs-CZ" sz="1600" dirty="0"/>
              <a:t> arch –  </a:t>
            </a:r>
            <a:r>
              <a:rPr lang="cs-CZ" sz="1600" b="1" dirty="0" err="1"/>
              <a:t>hypopharyngeal</a:t>
            </a:r>
            <a:r>
              <a:rPr lang="cs-CZ" sz="1600" b="1" dirty="0"/>
              <a:t> eminence </a:t>
            </a:r>
            <a:r>
              <a:rPr lang="cs-CZ" sz="1600" dirty="0" err="1"/>
              <a:t>from</a:t>
            </a:r>
            <a:r>
              <a:rPr lang="cs-CZ" sz="1600" dirty="0"/>
              <a:t> mesenchyme</a:t>
            </a:r>
          </a:p>
        </p:txBody>
      </p:sp>
      <p:sp>
        <p:nvSpPr>
          <p:cNvPr id="13" name="Zástupný obsah 2">
            <a:extLst>
              <a:ext uri="{FF2B5EF4-FFF2-40B4-BE49-F238E27FC236}">
                <a16:creationId xmlns:a16="http://schemas.microsoft.com/office/drawing/2014/main" id="{77A465A9-054B-4B27-9A0B-0BC77579816D}"/>
              </a:ext>
            </a:extLst>
          </p:cNvPr>
          <p:cNvSpPr txBox="1">
            <a:spLocks/>
          </p:cNvSpPr>
          <p:nvPr/>
        </p:nvSpPr>
        <p:spPr>
          <a:xfrm>
            <a:off x="1097276" y="5368713"/>
            <a:ext cx="4822804" cy="92119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Fusion</a:t>
            </a:r>
            <a:r>
              <a:rPr lang="cs-CZ" sz="1600" b="1" dirty="0"/>
              <a:t> </a:t>
            </a:r>
            <a:r>
              <a:rPr lang="cs-CZ" sz="1600" dirty="0" err="1"/>
              <a:t>of</a:t>
            </a:r>
            <a:r>
              <a:rPr lang="cs-CZ" sz="1600" dirty="0"/>
              <a:t> </a:t>
            </a:r>
            <a:r>
              <a:rPr lang="cs-CZ" sz="1600" dirty="0" err="1"/>
              <a:t>cupola</a:t>
            </a:r>
            <a:r>
              <a:rPr lang="cs-CZ" sz="1600" dirty="0"/>
              <a:t> and </a:t>
            </a:r>
            <a:r>
              <a:rPr lang="cs-CZ" sz="1600" dirty="0" err="1"/>
              <a:t>hypopharyngeal</a:t>
            </a:r>
            <a:r>
              <a:rPr lang="cs-CZ" sz="1600" dirty="0"/>
              <a:t> eminence – </a:t>
            </a:r>
            <a:r>
              <a:rPr lang="cs-CZ" sz="1600" b="1" dirty="0" err="1"/>
              <a:t>root</a:t>
            </a:r>
            <a:r>
              <a:rPr lang="cs-CZ" sz="1600" b="1" dirty="0"/>
              <a:t> </a:t>
            </a:r>
            <a:r>
              <a:rPr lang="cs-CZ" sz="1600" dirty="0" err="1"/>
              <a:t>of</a:t>
            </a:r>
            <a:r>
              <a:rPr lang="cs-CZ" sz="1600" dirty="0"/>
              <a:t> </a:t>
            </a:r>
            <a:r>
              <a:rPr lang="cs-CZ" sz="1600" dirty="0" err="1"/>
              <a:t>tongue</a:t>
            </a:r>
            <a:r>
              <a:rPr lang="cs-CZ" sz="1600" dirty="0"/>
              <a:t>, </a:t>
            </a:r>
            <a:r>
              <a:rPr lang="cs-CZ" sz="1600" dirty="0" err="1"/>
              <a:t>covered</a:t>
            </a:r>
            <a:r>
              <a:rPr lang="cs-CZ" sz="1600" dirty="0"/>
              <a:t> </a:t>
            </a:r>
            <a:r>
              <a:rPr lang="cs-CZ" sz="1600" dirty="0" err="1"/>
              <a:t>with</a:t>
            </a:r>
            <a:r>
              <a:rPr lang="cs-CZ" sz="1600" dirty="0"/>
              <a:t> </a:t>
            </a:r>
            <a:r>
              <a:rPr lang="cs-CZ" sz="1600" dirty="0" err="1"/>
              <a:t>epithelium</a:t>
            </a:r>
            <a:r>
              <a:rPr lang="cs-CZ" sz="1600" dirty="0"/>
              <a:t> </a:t>
            </a:r>
            <a:r>
              <a:rPr lang="cs-CZ" sz="1600" dirty="0" err="1"/>
              <a:t>from</a:t>
            </a:r>
            <a:r>
              <a:rPr lang="cs-CZ" sz="1600" dirty="0"/>
              <a:t> </a:t>
            </a:r>
            <a:r>
              <a:rPr lang="cs-CZ" sz="1600" b="1" dirty="0"/>
              <a:t>endoderm</a:t>
            </a:r>
          </a:p>
          <a:p>
            <a:pPr>
              <a:buSzPct val="50000"/>
              <a:buFont typeface="Courier New" panose="02070309020205020404" pitchFamily="49" charset="0"/>
              <a:buChar char="o"/>
            </a:pPr>
            <a:r>
              <a:rPr lang="cs-CZ" sz="1600" b="1" dirty="0" err="1"/>
              <a:t>fusion</a:t>
            </a:r>
            <a:r>
              <a:rPr lang="cs-CZ" sz="1600" dirty="0"/>
              <a:t> </a:t>
            </a:r>
            <a:r>
              <a:rPr lang="cs-CZ" sz="1600" dirty="0" err="1"/>
              <a:t>of</a:t>
            </a:r>
            <a:r>
              <a:rPr lang="cs-CZ" sz="1600" dirty="0"/>
              <a:t> </a:t>
            </a:r>
            <a:r>
              <a:rPr lang="cs-CZ" sz="1600" dirty="0" err="1"/>
              <a:t>tongue</a:t>
            </a:r>
            <a:r>
              <a:rPr lang="cs-CZ" sz="1600" dirty="0"/>
              <a:t> </a:t>
            </a:r>
            <a:r>
              <a:rPr lang="cs-CZ" sz="1600" dirty="0" err="1"/>
              <a:t>root</a:t>
            </a:r>
            <a:r>
              <a:rPr lang="cs-CZ" sz="1600" dirty="0"/>
              <a:t> and body</a:t>
            </a:r>
          </a:p>
        </p:txBody>
      </p:sp>
      <p:grpSp>
        <p:nvGrpSpPr>
          <p:cNvPr id="19" name="Skupina 18"/>
          <p:cNvGrpSpPr/>
          <p:nvPr/>
        </p:nvGrpSpPr>
        <p:grpSpPr>
          <a:xfrm>
            <a:off x="5670539" y="1926643"/>
            <a:ext cx="2975908" cy="2033837"/>
            <a:chOff x="5670539" y="1926643"/>
            <a:chExt cx="2975908" cy="2033837"/>
          </a:xfrm>
        </p:grpSpPr>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2750" t="7036" r="50861" b="50557"/>
            <a:stretch/>
          </p:blipFill>
          <p:spPr>
            <a:xfrm>
              <a:off x="5680064" y="1926643"/>
              <a:ext cx="2966383" cy="2033837"/>
            </a:xfrm>
            <a:prstGeom prst="rect">
              <a:avLst/>
            </a:prstGeom>
          </p:spPr>
        </p:pic>
        <p:sp>
          <p:nvSpPr>
            <p:cNvPr id="18" name="Obdélník 17"/>
            <p:cNvSpPr/>
            <p:nvPr/>
          </p:nvSpPr>
          <p:spPr>
            <a:xfrm>
              <a:off x="5670539" y="3485923"/>
              <a:ext cx="511186" cy="23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6361" t="5823" r="2111" b="43436"/>
          <a:stretch/>
        </p:blipFill>
        <p:spPr>
          <a:xfrm>
            <a:off x="8987379" y="1821121"/>
            <a:ext cx="2334557" cy="2139359"/>
          </a:xfrm>
          <a:prstGeom prst="rect">
            <a:avLst/>
          </a:prstGeom>
        </p:spPr>
      </p:pic>
      <p:grpSp>
        <p:nvGrpSpPr>
          <p:cNvPr id="24" name="Skupina 23"/>
          <p:cNvGrpSpPr/>
          <p:nvPr/>
        </p:nvGrpSpPr>
        <p:grpSpPr>
          <a:xfrm>
            <a:off x="7586443" y="4036245"/>
            <a:ext cx="1595437" cy="1966269"/>
            <a:chOff x="7586443" y="4036245"/>
            <a:chExt cx="1595437" cy="1966269"/>
          </a:xfrm>
        </p:grpSpPr>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26500" t="55000" r="47806" b="2778"/>
            <a:stretch/>
          </p:blipFill>
          <p:spPr>
            <a:xfrm>
              <a:off x="7586443" y="4036245"/>
              <a:ext cx="1595437" cy="1966269"/>
            </a:xfrm>
            <a:prstGeom prst="rect">
              <a:avLst/>
            </a:prstGeom>
          </p:spPr>
        </p:pic>
        <p:sp>
          <p:nvSpPr>
            <p:cNvPr id="23" name="Obdélník 22"/>
            <p:cNvSpPr/>
            <p:nvPr/>
          </p:nvSpPr>
          <p:spPr>
            <a:xfrm rot="458004">
              <a:off x="8471204" y="4862558"/>
              <a:ext cx="628737" cy="1076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378127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tongue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23</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80" y="2442825"/>
            <a:ext cx="4271425" cy="17386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Cleft</a:t>
            </a:r>
            <a:r>
              <a:rPr lang="cs-CZ" sz="1600" b="1" dirty="0"/>
              <a:t> </a:t>
            </a:r>
            <a:r>
              <a:rPr lang="cs-CZ" sz="1600" b="1" dirty="0" err="1"/>
              <a:t>tongue</a:t>
            </a:r>
            <a:r>
              <a:rPr lang="cs-CZ" sz="1600" b="1" dirty="0"/>
              <a:t> </a:t>
            </a:r>
            <a:r>
              <a:rPr lang="cs-CZ" sz="1600" dirty="0"/>
              <a:t>(</a:t>
            </a:r>
            <a:r>
              <a:rPr lang="cs-CZ" sz="1600" dirty="0" err="1"/>
              <a:t>bifid</a:t>
            </a:r>
            <a:r>
              <a:rPr lang="cs-CZ" sz="1600" dirty="0"/>
              <a:t> </a:t>
            </a:r>
            <a:r>
              <a:rPr lang="cs-CZ" sz="1600" dirty="0" err="1"/>
              <a:t>tongue</a:t>
            </a:r>
            <a:r>
              <a:rPr lang="cs-CZ" sz="1600" dirty="0"/>
              <a:t>)</a:t>
            </a:r>
          </a:p>
          <a:p>
            <a:pPr lvl="1">
              <a:buSzPct val="50000"/>
              <a:buFont typeface="Courier New" panose="02070309020205020404" pitchFamily="49" charset="0"/>
              <a:buChar char="o"/>
            </a:pPr>
            <a:r>
              <a:rPr lang="cs-CZ" sz="1400" dirty="0" err="1"/>
              <a:t>deffective</a:t>
            </a:r>
            <a:r>
              <a:rPr lang="cs-CZ" sz="1400" dirty="0"/>
              <a:t> </a:t>
            </a:r>
            <a:r>
              <a:rPr lang="cs-CZ" sz="1400" dirty="0" err="1"/>
              <a:t>interaction</a:t>
            </a:r>
            <a:r>
              <a:rPr lang="cs-CZ" sz="1400" dirty="0"/>
              <a:t> </a:t>
            </a:r>
            <a:r>
              <a:rPr lang="cs-CZ" sz="1400" dirty="0" err="1"/>
              <a:t>between</a:t>
            </a:r>
            <a:r>
              <a:rPr lang="cs-CZ" sz="1400" dirty="0"/>
              <a:t> </a:t>
            </a:r>
            <a:r>
              <a:rPr lang="cs-CZ" sz="1400" dirty="0" err="1"/>
              <a:t>medial</a:t>
            </a:r>
            <a:r>
              <a:rPr lang="cs-CZ" sz="1400" dirty="0"/>
              <a:t> and </a:t>
            </a:r>
            <a:r>
              <a:rPr lang="cs-CZ" sz="1400" dirty="0" err="1"/>
              <a:t>lateral</a:t>
            </a:r>
            <a:r>
              <a:rPr lang="cs-CZ" sz="1400" dirty="0"/>
              <a:t> </a:t>
            </a:r>
            <a:r>
              <a:rPr lang="cs-CZ" sz="1400" dirty="0" err="1"/>
              <a:t>swellings</a:t>
            </a:r>
            <a:endParaRPr lang="cs-CZ" sz="1400" dirty="0"/>
          </a:p>
          <a:p>
            <a:pPr lvl="1">
              <a:buSzPct val="50000"/>
              <a:buFont typeface="Courier New" panose="02070309020205020404" pitchFamily="49" charset="0"/>
              <a:buChar char="o"/>
            </a:pPr>
            <a:r>
              <a:rPr lang="cs-CZ" sz="1400" dirty="0" err="1"/>
              <a:t>formation</a:t>
            </a:r>
            <a:r>
              <a:rPr lang="cs-CZ" sz="1400" dirty="0"/>
              <a:t> </a:t>
            </a:r>
            <a:r>
              <a:rPr lang="cs-CZ" sz="1400" dirty="0" err="1"/>
              <a:t>of</a:t>
            </a:r>
            <a:r>
              <a:rPr lang="cs-CZ" sz="1400" dirty="0"/>
              <a:t> </a:t>
            </a:r>
            <a:r>
              <a:rPr lang="cs-CZ" sz="1400" dirty="0" err="1"/>
              <a:t>longitudinal</a:t>
            </a:r>
            <a:r>
              <a:rPr lang="cs-CZ" sz="1400" dirty="0"/>
              <a:t> </a:t>
            </a:r>
            <a:r>
              <a:rPr lang="cs-CZ" sz="1400" dirty="0" err="1"/>
              <a:t>cleft</a:t>
            </a:r>
            <a:endParaRPr lang="cs-CZ" sz="1400" dirty="0"/>
          </a:p>
          <a:p>
            <a:pPr lvl="1">
              <a:buSzPct val="50000"/>
              <a:buFont typeface="Courier New" panose="02070309020205020404" pitchFamily="49" charset="0"/>
              <a:buChar char="o"/>
            </a:pPr>
            <a:r>
              <a:rPr lang="cs-CZ" sz="1400" dirty="0" err="1"/>
              <a:t>surgery</a:t>
            </a:r>
            <a:endParaRPr lang="cs-CZ" sz="1400" dirty="0"/>
          </a:p>
          <a:p>
            <a:pPr lvl="1">
              <a:buSzPct val="50000"/>
              <a:buFont typeface="Courier New" panose="02070309020205020404" pitchFamily="49" charset="0"/>
              <a:buChar char="o"/>
            </a:pPr>
            <a:r>
              <a:rPr lang="cs-CZ" sz="1400" dirty="0" err="1"/>
              <a:t>Mostly</a:t>
            </a:r>
            <a:r>
              <a:rPr lang="cs-CZ" sz="1400" dirty="0"/>
              <a:t> </a:t>
            </a:r>
            <a:r>
              <a:rPr lang="cs-CZ" sz="1400" dirty="0" err="1"/>
              <a:t>syndromic</a:t>
            </a:r>
            <a:endParaRPr lang="cs-CZ" sz="14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226" y="2214225"/>
            <a:ext cx="3579525" cy="2386350"/>
          </a:xfrm>
          <a:prstGeom prst="rect">
            <a:avLst/>
          </a:prstGeom>
        </p:spPr>
      </p:pic>
      <p:sp>
        <p:nvSpPr>
          <p:cNvPr id="7" name="TextovéPole 6"/>
          <p:cNvSpPr txBox="1"/>
          <p:nvPr/>
        </p:nvSpPr>
        <p:spPr>
          <a:xfrm>
            <a:off x="7200762" y="5993704"/>
            <a:ext cx="2616451" cy="246221"/>
          </a:xfrm>
          <a:prstGeom prst="rect">
            <a:avLst/>
          </a:prstGeom>
          <a:noFill/>
        </p:spPr>
        <p:txBody>
          <a:bodyPr wrap="square" rtlCol="0">
            <a:spAutoFit/>
          </a:bodyPr>
          <a:lstStyle/>
          <a:p>
            <a:pPr algn="ctr"/>
            <a:r>
              <a:rPr lang="cs-CZ" sz="1000" dirty="0"/>
              <a:t>Fleming and </a:t>
            </a:r>
            <a:r>
              <a:rPr lang="cs-CZ" sz="1000" dirty="0" err="1"/>
              <a:t>Flood</a:t>
            </a:r>
            <a:r>
              <a:rPr lang="cs-CZ" sz="1000" dirty="0"/>
              <a:t>, 2005. </a:t>
            </a:r>
            <a:r>
              <a:rPr lang="cs-CZ" sz="1000" dirty="0" err="1"/>
              <a:t>British</a:t>
            </a:r>
            <a:r>
              <a:rPr lang="cs-CZ" sz="1000" dirty="0"/>
              <a:t> </a:t>
            </a:r>
            <a:r>
              <a:rPr lang="cs-CZ" sz="1000" dirty="0" err="1"/>
              <a:t>Dental</a:t>
            </a:r>
            <a:r>
              <a:rPr lang="cs-CZ" sz="1000" dirty="0"/>
              <a:t> </a:t>
            </a:r>
            <a:r>
              <a:rPr lang="cs-CZ" sz="1000" dirty="0" err="1"/>
              <a:t>Journal</a:t>
            </a:r>
            <a:endParaRPr lang="cs-CZ" sz="1000" dirty="0"/>
          </a:p>
        </p:txBody>
      </p:sp>
    </p:spTree>
    <p:extLst>
      <p:ext uri="{BB962C8B-B14F-4D97-AF65-F5344CB8AC3E}">
        <p14:creationId xmlns:p14="http://schemas.microsoft.com/office/powerpoint/2010/main" val="4686008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FE9AD4-C7D2-42C7-88F1-F126ED54C589}"/>
              </a:ext>
            </a:extLst>
          </p:cNvPr>
          <p:cNvSpPr>
            <a:spLocks noGrp="1"/>
          </p:cNvSpPr>
          <p:nvPr>
            <p:ph type="title"/>
          </p:nvPr>
        </p:nvSpPr>
        <p:spPr/>
        <p:txBody>
          <a:bodyPr/>
          <a:lstStyle/>
          <a:p>
            <a:r>
              <a:rPr lang="cs-CZ" dirty="0"/>
              <a:t>Endoderm </a:t>
            </a:r>
            <a:r>
              <a:rPr lang="cs-CZ" dirty="0" err="1"/>
              <a:t>formation</a:t>
            </a:r>
            <a:endParaRPr lang="en-US" dirty="0"/>
          </a:p>
        </p:txBody>
      </p:sp>
      <p:sp>
        <p:nvSpPr>
          <p:cNvPr id="5" name="Zástupný symbol pro číslo snímku 4">
            <a:extLst>
              <a:ext uri="{FF2B5EF4-FFF2-40B4-BE49-F238E27FC236}">
                <a16:creationId xmlns:a16="http://schemas.microsoft.com/office/drawing/2014/main" id="{116E6449-A4EC-4A23-B6D1-451215E16DA8}"/>
              </a:ext>
            </a:extLst>
          </p:cNvPr>
          <p:cNvSpPr>
            <a:spLocks noGrp="1"/>
          </p:cNvSpPr>
          <p:nvPr>
            <p:ph type="sldNum" sz="quarter" idx="12"/>
          </p:nvPr>
        </p:nvSpPr>
        <p:spPr/>
        <p:txBody>
          <a:bodyPr/>
          <a:lstStyle/>
          <a:p>
            <a:fld id="{452BC3EA-E2EC-40AA-BF67-C4C476FA0C99}" type="slidenum">
              <a:rPr lang="cs-CZ" smtClean="0"/>
              <a:t>24</a:t>
            </a:fld>
            <a:endParaRPr lang="cs-CZ"/>
          </a:p>
        </p:txBody>
      </p:sp>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l="1718" t="3047" r="738" b="12352"/>
          <a:stretch/>
        </p:blipFill>
        <p:spPr>
          <a:xfrm>
            <a:off x="6059636" y="1928388"/>
            <a:ext cx="5347729" cy="3168009"/>
          </a:xfrm>
          <a:prstGeom prst="rect">
            <a:avLst/>
          </a:prstGeom>
        </p:spPr>
      </p:pic>
      <p:sp>
        <p:nvSpPr>
          <p:cNvPr id="16" name="TextovéPole 15"/>
          <p:cNvSpPr txBox="1"/>
          <p:nvPr/>
        </p:nvSpPr>
        <p:spPr>
          <a:xfrm>
            <a:off x="7577880" y="6041329"/>
            <a:ext cx="2616451" cy="246221"/>
          </a:xfrm>
          <a:prstGeom prst="rect">
            <a:avLst/>
          </a:prstGeom>
          <a:noFill/>
        </p:spPr>
        <p:txBody>
          <a:bodyPr wrap="square" rtlCol="0">
            <a:spAutoFit/>
          </a:bodyPr>
          <a:lstStyle/>
          <a:p>
            <a:pPr algn="ctr"/>
            <a:r>
              <a:rPr lang="cs-CZ" sz="1000" dirty="0" err="1"/>
              <a:t>Balinsky</a:t>
            </a:r>
            <a:r>
              <a:rPr lang="cs-CZ" sz="1000" dirty="0"/>
              <a:t>, 1975</a:t>
            </a:r>
          </a:p>
        </p:txBody>
      </p:sp>
      <p:sp>
        <p:nvSpPr>
          <p:cNvPr id="18" name="Zástupný obsah 2">
            <a:extLst>
              <a:ext uri="{FF2B5EF4-FFF2-40B4-BE49-F238E27FC236}">
                <a16:creationId xmlns:a16="http://schemas.microsoft.com/office/drawing/2014/main" id="{8BD2A43B-8ABF-4A74-81E1-74473B319D2B}"/>
              </a:ext>
            </a:extLst>
          </p:cNvPr>
          <p:cNvSpPr txBox="1">
            <a:spLocks/>
          </p:cNvSpPr>
          <p:nvPr/>
        </p:nvSpPr>
        <p:spPr>
          <a:xfrm>
            <a:off x="1103163" y="1922125"/>
            <a:ext cx="4868954" cy="61284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Epiblast </a:t>
            </a:r>
            <a:r>
              <a:rPr lang="cs-CZ" sz="1800" b="1" dirty="0" err="1"/>
              <a:t>cells</a:t>
            </a:r>
            <a:r>
              <a:rPr lang="cs-CZ" sz="1800" b="1" dirty="0"/>
              <a:t> </a:t>
            </a:r>
            <a:r>
              <a:rPr lang="cs-CZ" sz="1800" b="1" dirty="0" err="1"/>
              <a:t>invaginate</a:t>
            </a:r>
            <a:r>
              <a:rPr lang="cs-CZ" sz="1800" dirty="0"/>
              <a:t> in </a:t>
            </a:r>
            <a:r>
              <a:rPr lang="cs-CZ" sz="1800" b="1" dirty="0"/>
              <a:t>primitive </a:t>
            </a:r>
            <a:r>
              <a:rPr lang="cs-CZ" sz="1800" b="1" dirty="0" err="1"/>
              <a:t>streak</a:t>
            </a:r>
            <a:r>
              <a:rPr lang="cs-CZ" sz="1800" dirty="0"/>
              <a:t> and </a:t>
            </a:r>
            <a:r>
              <a:rPr lang="cs-CZ" sz="1800" b="1" dirty="0" err="1"/>
              <a:t>Hensen</a:t>
            </a:r>
            <a:r>
              <a:rPr lang="en-US" sz="1800" b="1" dirty="0"/>
              <a:t>`</a:t>
            </a:r>
            <a:r>
              <a:rPr lang="cs-CZ" sz="1800" b="1" dirty="0"/>
              <a:t>s node </a:t>
            </a:r>
            <a:r>
              <a:rPr lang="cs-CZ" sz="1800" dirty="0" err="1"/>
              <a:t>regions</a:t>
            </a:r>
            <a:endParaRPr lang="cs-CZ" sz="1800" dirty="0"/>
          </a:p>
        </p:txBody>
      </p:sp>
      <p:sp>
        <p:nvSpPr>
          <p:cNvPr id="19" name="Zástupný obsah 2">
            <a:extLst>
              <a:ext uri="{FF2B5EF4-FFF2-40B4-BE49-F238E27FC236}">
                <a16:creationId xmlns:a16="http://schemas.microsoft.com/office/drawing/2014/main" id="{8BD2A43B-8ABF-4A74-81E1-74473B319D2B}"/>
              </a:ext>
            </a:extLst>
          </p:cNvPr>
          <p:cNvSpPr txBox="1">
            <a:spLocks/>
          </p:cNvSpPr>
          <p:nvPr/>
        </p:nvSpPr>
        <p:spPr>
          <a:xfrm>
            <a:off x="1097280" y="2752929"/>
            <a:ext cx="4868954" cy="86177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First</a:t>
            </a:r>
            <a:r>
              <a:rPr lang="cs-CZ" sz="1800" b="1" dirty="0"/>
              <a:t> epiblast </a:t>
            </a:r>
            <a:r>
              <a:rPr lang="cs-CZ" sz="1800" dirty="0" err="1"/>
              <a:t>cells</a:t>
            </a:r>
            <a:r>
              <a:rPr lang="cs-CZ" sz="1800" b="1" dirty="0"/>
              <a:t> </a:t>
            </a:r>
            <a:r>
              <a:rPr lang="cs-CZ" sz="1800" b="1" dirty="0" err="1"/>
              <a:t>invaginating</a:t>
            </a:r>
            <a:r>
              <a:rPr lang="cs-CZ" sz="1800" b="1" dirty="0"/>
              <a:t> </a:t>
            </a:r>
            <a:r>
              <a:rPr lang="cs-CZ" sz="1800" dirty="0" err="1"/>
              <a:t>through</a:t>
            </a:r>
            <a:r>
              <a:rPr lang="cs-CZ" sz="1800" b="1" dirty="0"/>
              <a:t> </a:t>
            </a:r>
            <a:r>
              <a:rPr lang="cs-CZ" sz="1800" b="1" dirty="0" err="1"/>
              <a:t>Hensens</a:t>
            </a:r>
            <a:r>
              <a:rPr lang="cs-CZ" sz="1800" b="1" dirty="0"/>
              <a:t> node </a:t>
            </a:r>
            <a:r>
              <a:rPr lang="cs-CZ" sz="1800" dirty="0"/>
              <a:t>– </a:t>
            </a:r>
            <a:r>
              <a:rPr lang="cs-CZ" sz="1800" dirty="0" err="1"/>
              <a:t>migrate</a:t>
            </a:r>
            <a:r>
              <a:rPr lang="cs-CZ" sz="1800" dirty="0"/>
              <a:t> </a:t>
            </a:r>
            <a:r>
              <a:rPr lang="cs-CZ" sz="1800" dirty="0" err="1"/>
              <a:t>cranially</a:t>
            </a:r>
            <a:r>
              <a:rPr lang="cs-CZ" sz="1800" dirty="0"/>
              <a:t>, </a:t>
            </a:r>
            <a:r>
              <a:rPr lang="cs-CZ" sz="1800" dirty="0" err="1"/>
              <a:t>forming</a:t>
            </a:r>
            <a:r>
              <a:rPr lang="cs-CZ" sz="1800" dirty="0"/>
              <a:t> </a:t>
            </a:r>
            <a:r>
              <a:rPr lang="cs-CZ" sz="1800" dirty="0" err="1"/>
              <a:t>future</a:t>
            </a:r>
            <a:r>
              <a:rPr lang="cs-CZ" sz="1800" b="1" dirty="0"/>
              <a:t> </a:t>
            </a:r>
            <a:r>
              <a:rPr lang="cs-CZ" sz="1800" b="1" dirty="0" err="1"/>
              <a:t>pharyngeal</a:t>
            </a:r>
            <a:r>
              <a:rPr lang="cs-CZ" sz="1800" b="1" dirty="0"/>
              <a:t> </a:t>
            </a:r>
            <a:r>
              <a:rPr lang="cs-CZ" sz="1800" b="1" dirty="0" err="1"/>
              <a:t>cells</a:t>
            </a:r>
            <a:r>
              <a:rPr lang="cs-CZ" sz="1800" b="1" dirty="0"/>
              <a:t> </a:t>
            </a:r>
            <a:r>
              <a:rPr lang="cs-CZ" sz="1800" dirty="0" err="1"/>
              <a:t>of</a:t>
            </a:r>
            <a:r>
              <a:rPr lang="cs-CZ" sz="1800" dirty="0"/>
              <a:t> </a:t>
            </a:r>
            <a:r>
              <a:rPr lang="cs-CZ" sz="1800" dirty="0" err="1"/>
              <a:t>the</a:t>
            </a:r>
            <a:r>
              <a:rPr lang="cs-CZ" sz="1800" dirty="0"/>
              <a:t> </a:t>
            </a:r>
            <a:r>
              <a:rPr lang="cs-CZ" sz="1800" b="1" dirty="0"/>
              <a:t>primitive gut</a:t>
            </a:r>
          </a:p>
        </p:txBody>
      </p:sp>
      <p:sp>
        <p:nvSpPr>
          <p:cNvPr id="20" name="Zástupný obsah 2">
            <a:extLst>
              <a:ext uri="{FF2B5EF4-FFF2-40B4-BE49-F238E27FC236}">
                <a16:creationId xmlns:a16="http://schemas.microsoft.com/office/drawing/2014/main" id="{8BD2A43B-8ABF-4A74-81E1-74473B319D2B}"/>
              </a:ext>
            </a:extLst>
          </p:cNvPr>
          <p:cNvSpPr txBox="1">
            <a:spLocks/>
          </p:cNvSpPr>
          <p:nvPr/>
        </p:nvSpPr>
        <p:spPr>
          <a:xfrm>
            <a:off x="1097280" y="3832659"/>
            <a:ext cx="4868954" cy="41263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hypoblast </a:t>
            </a:r>
            <a:r>
              <a:rPr lang="cs-CZ" sz="1800" dirty="0" err="1"/>
              <a:t>cells</a:t>
            </a:r>
            <a:r>
              <a:rPr lang="cs-CZ" sz="1800" b="1" dirty="0"/>
              <a:t> </a:t>
            </a:r>
            <a:r>
              <a:rPr lang="cs-CZ" sz="1800" b="1" dirty="0" err="1"/>
              <a:t>replaced</a:t>
            </a:r>
            <a:r>
              <a:rPr lang="cs-CZ" sz="1800" b="1" dirty="0"/>
              <a:t> by endoderm </a:t>
            </a:r>
            <a:r>
              <a:rPr lang="cs-CZ" sz="1800" dirty="0" err="1"/>
              <a:t>cells</a:t>
            </a:r>
            <a:endParaRPr lang="cs-CZ" sz="1800" dirty="0"/>
          </a:p>
        </p:txBody>
      </p:sp>
      <p:sp>
        <p:nvSpPr>
          <p:cNvPr id="10" name="Zástupný obsah 2">
            <a:extLst>
              <a:ext uri="{FF2B5EF4-FFF2-40B4-BE49-F238E27FC236}">
                <a16:creationId xmlns:a16="http://schemas.microsoft.com/office/drawing/2014/main" id="{6AD9FA1F-B6DD-40A7-8FDA-98CF9F70D1D8}"/>
              </a:ext>
            </a:extLst>
          </p:cNvPr>
          <p:cNvSpPr txBox="1">
            <a:spLocks/>
          </p:cNvSpPr>
          <p:nvPr/>
        </p:nvSpPr>
        <p:spPr>
          <a:xfrm>
            <a:off x="1097280" y="4827673"/>
            <a:ext cx="4868954" cy="8345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Attachment</a:t>
            </a:r>
            <a:r>
              <a:rPr lang="cs-CZ" sz="1800" b="1" dirty="0"/>
              <a:t> </a:t>
            </a:r>
            <a:r>
              <a:rPr lang="cs-CZ" sz="1800" dirty="0" err="1"/>
              <a:t>of</a:t>
            </a:r>
            <a:r>
              <a:rPr lang="cs-CZ" sz="1800" dirty="0"/>
              <a:t> </a:t>
            </a:r>
            <a:r>
              <a:rPr lang="cs-CZ" sz="1800" b="1" dirty="0"/>
              <a:t>digestive tube</a:t>
            </a:r>
            <a:r>
              <a:rPr lang="cs-CZ" sz="1800" dirty="0"/>
              <a:t> – </a:t>
            </a:r>
            <a:r>
              <a:rPr lang="cs-CZ" sz="1800" dirty="0" err="1"/>
              <a:t>formation</a:t>
            </a:r>
            <a:r>
              <a:rPr lang="cs-CZ" sz="1800" dirty="0"/>
              <a:t> </a:t>
            </a:r>
            <a:r>
              <a:rPr lang="cs-CZ" sz="1800" dirty="0" err="1"/>
              <a:t>of</a:t>
            </a:r>
            <a:r>
              <a:rPr lang="cs-CZ" sz="1800" dirty="0"/>
              <a:t> </a:t>
            </a:r>
            <a:r>
              <a:rPr lang="cs-CZ" sz="1800" dirty="0" err="1"/>
              <a:t>dorsal</a:t>
            </a:r>
            <a:r>
              <a:rPr lang="cs-CZ" sz="1800" dirty="0"/>
              <a:t> and </a:t>
            </a:r>
            <a:r>
              <a:rPr lang="cs-CZ" sz="1800" dirty="0" err="1"/>
              <a:t>ventral</a:t>
            </a:r>
            <a:r>
              <a:rPr lang="cs-CZ" sz="1800" dirty="0"/>
              <a:t> </a:t>
            </a:r>
            <a:r>
              <a:rPr lang="cs-CZ" sz="1800" dirty="0" err="1"/>
              <a:t>mesentery</a:t>
            </a:r>
            <a:r>
              <a:rPr lang="cs-CZ" sz="1800" dirty="0"/>
              <a:t> (</a:t>
            </a:r>
            <a:r>
              <a:rPr lang="cs-CZ" sz="1800" dirty="0" err="1"/>
              <a:t>hinge</a:t>
            </a:r>
            <a:r>
              <a:rPr lang="cs-CZ" sz="1800" dirty="0"/>
              <a:t>) </a:t>
            </a:r>
            <a:r>
              <a:rPr lang="cs-CZ" sz="1800" dirty="0" err="1"/>
              <a:t>from</a:t>
            </a:r>
            <a:r>
              <a:rPr lang="cs-CZ" sz="1800" dirty="0"/>
              <a:t> </a:t>
            </a:r>
            <a:r>
              <a:rPr lang="cs-CZ" sz="1800" b="1" dirty="0" err="1"/>
              <a:t>splanchnic</a:t>
            </a:r>
            <a:r>
              <a:rPr lang="cs-CZ" sz="1800" b="1" dirty="0"/>
              <a:t> mesoderm</a:t>
            </a:r>
          </a:p>
        </p:txBody>
      </p:sp>
    </p:spTree>
    <p:extLst>
      <p:ext uri="{BB962C8B-B14F-4D97-AF65-F5344CB8AC3E}">
        <p14:creationId xmlns:p14="http://schemas.microsoft.com/office/powerpoint/2010/main" val="368539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79" y="286603"/>
            <a:ext cx="10115203" cy="1450757"/>
          </a:xfrm>
        </p:spPr>
        <p:txBody>
          <a:bodyPr/>
          <a:lstStyle/>
          <a:p>
            <a:r>
              <a:rPr lang="cs-CZ" dirty="0" err="1"/>
              <a:t>Formation</a:t>
            </a:r>
            <a:r>
              <a:rPr lang="cs-CZ" dirty="0"/>
              <a:t> and development </a:t>
            </a:r>
            <a:r>
              <a:rPr lang="cs-CZ" dirty="0" err="1"/>
              <a:t>of</a:t>
            </a:r>
            <a:r>
              <a:rPr lang="cs-CZ" dirty="0"/>
              <a:t> primitive gut</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25</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79" y="1814239"/>
            <a:ext cx="4679052" cy="6204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blindly</a:t>
            </a:r>
            <a:r>
              <a:rPr lang="cs-CZ" sz="1600" dirty="0"/>
              <a:t> </a:t>
            </a:r>
            <a:r>
              <a:rPr lang="cs-CZ" sz="1600" dirty="0" err="1"/>
              <a:t>terminated</a:t>
            </a:r>
            <a:r>
              <a:rPr lang="cs-CZ" sz="1600" dirty="0"/>
              <a:t> tube </a:t>
            </a:r>
            <a:r>
              <a:rPr lang="cs-CZ" sz="1600" dirty="0" err="1"/>
              <a:t>of</a:t>
            </a:r>
            <a:r>
              <a:rPr lang="cs-CZ" sz="1600" dirty="0"/>
              <a:t> primitive gut </a:t>
            </a:r>
            <a:r>
              <a:rPr lang="cs-CZ" sz="1600" dirty="0" err="1"/>
              <a:t>connects</a:t>
            </a:r>
            <a:r>
              <a:rPr lang="cs-CZ" sz="1600" dirty="0"/>
              <a:t> </a:t>
            </a:r>
            <a:r>
              <a:rPr lang="cs-CZ" sz="1600" dirty="0" err="1"/>
              <a:t>cranial</a:t>
            </a:r>
            <a:r>
              <a:rPr lang="cs-CZ" sz="1600" dirty="0"/>
              <a:t> and </a:t>
            </a:r>
            <a:r>
              <a:rPr lang="cs-CZ" sz="1600" dirty="0" err="1"/>
              <a:t>caudal</a:t>
            </a:r>
            <a:r>
              <a:rPr lang="cs-CZ" sz="1600" dirty="0"/>
              <a:t> </a:t>
            </a:r>
            <a:r>
              <a:rPr lang="cs-CZ" sz="1600" dirty="0" err="1"/>
              <a:t>parts</a:t>
            </a:r>
            <a:r>
              <a:rPr lang="cs-CZ" sz="1600" dirty="0"/>
              <a:t> </a:t>
            </a:r>
            <a:r>
              <a:rPr lang="cs-CZ" sz="1600" dirty="0" err="1"/>
              <a:t>of</a:t>
            </a:r>
            <a:r>
              <a:rPr lang="cs-CZ" sz="1600" dirty="0"/>
              <a:t> </a:t>
            </a:r>
            <a:r>
              <a:rPr lang="cs-CZ" sz="1600" dirty="0" err="1"/>
              <a:t>the</a:t>
            </a:r>
            <a:r>
              <a:rPr lang="cs-CZ" sz="1600" dirty="0"/>
              <a:t> </a:t>
            </a:r>
            <a:r>
              <a:rPr lang="cs-CZ" sz="1600" dirty="0" err="1"/>
              <a:t>developing</a:t>
            </a:r>
            <a:r>
              <a:rPr lang="cs-CZ" sz="1600" dirty="0"/>
              <a:t> </a:t>
            </a:r>
            <a:r>
              <a:rPr lang="cs-CZ" sz="1600" dirty="0" err="1"/>
              <a:t>individual</a:t>
            </a:r>
            <a:endParaRPr lang="cs-CZ" sz="1400" b="1" dirty="0"/>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7279" y="4173919"/>
            <a:ext cx="4271425" cy="53845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Gut endoderm </a:t>
            </a:r>
            <a:r>
              <a:rPr lang="cs-CZ" sz="1600" dirty="0" err="1"/>
              <a:t>connected</a:t>
            </a:r>
            <a:r>
              <a:rPr lang="cs-CZ" sz="1600" dirty="0"/>
              <a:t> </a:t>
            </a:r>
            <a:r>
              <a:rPr lang="cs-CZ" sz="1600" dirty="0" err="1"/>
              <a:t>with</a:t>
            </a:r>
            <a:r>
              <a:rPr lang="cs-CZ" sz="1600" dirty="0"/>
              <a:t> </a:t>
            </a:r>
            <a:r>
              <a:rPr lang="cs-CZ" sz="1600" dirty="0" err="1"/>
              <a:t>ectoderm</a:t>
            </a:r>
            <a:r>
              <a:rPr lang="cs-CZ" sz="1600" dirty="0"/>
              <a:t> on </a:t>
            </a:r>
            <a:r>
              <a:rPr lang="cs-CZ" sz="1600" dirty="0" err="1"/>
              <a:t>both</a:t>
            </a:r>
            <a:r>
              <a:rPr lang="cs-CZ" sz="1600" dirty="0"/>
              <a:t> </a:t>
            </a:r>
            <a:r>
              <a:rPr lang="cs-CZ" sz="1600" dirty="0" err="1"/>
              <a:t>sides</a:t>
            </a:r>
            <a:r>
              <a:rPr lang="cs-CZ" sz="1600" dirty="0"/>
              <a:t>, </a:t>
            </a:r>
            <a:r>
              <a:rPr lang="cs-CZ" sz="1600" dirty="0" err="1"/>
              <a:t>formation</a:t>
            </a:r>
            <a:r>
              <a:rPr lang="cs-CZ" sz="1600" dirty="0"/>
              <a:t> </a:t>
            </a:r>
            <a:r>
              <a:rPr lang="cs-CZ" sz="1600" dirty="0" err="1"/>
              <a:t>of</a:t>
            </a:r>
            <a:r>
              <a:rPr lang="cs-CZ" sz="1600" dirty="0"/>
              <a:t> </a:t>
            </a:r>
            <a:r>
              <a:rPr lang="cs-CZ" sz="1600" dirty="0" err="1"/>
              <a:t>two</a:t>
            </a:r>
            <a:r>
              <a:rPr lang="cs-CZ" sz="1600" dirty="0"/>
              <a:t> </a:t>
            </a:r>
            <a:r>
              <a:rPr lang="cs-CZ" sz="1600" dirty="0" err="1"/>
              <a:t>membranes</a:t>
            </a:r>
            <a:r>
              <a:rPr lang="cs-CZ" sz="1600" dirty="0"/>
              <a:t>:</a:t>
            </a:r>
          </a:p>
        </p:txBody>
      </p:sp>
      <p:sp>
        <p:nvSpPr>
          <p:cNvPr id="8" name="Zástupný obsah 2">
            <a:extLst>
              <a:ext uri="{FF2B5EF4-FFF2-40B4-BE49-F238E27FC236}">
                <a16:creationId xmlns:a16="http://schemas.microsoft.com/office/drawing/2014/main" id="{77A465A9-054B-4B27-9A0B-0BC77579816D}"/>
              </a:ext>
            </a:extLst>
          </p:cNvPr>
          <p:cNvSpPr txBox="1">
            <a:spLocks/>
          </p:cNvSpPr>
          <p:nvPr/>
        </p:nvSpPr>
        <p:spPr>
          <a:xfrm>
            <a:off x="1097279" y="2449208"/>
            <a:ext cx="4271425" cy="141643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Primitive gut </a:t>
            </a:r>
            <a:r>
              <a:rPr lang="cs-CZ" sz="1600" dirty="0" err="1"/>
              <a:t>divided</a:t>
            </a:r>
            <a:r>
              <a:rPr lang="cs-CZ" sz="1600" dirty="0"/>
              <a:t> </a:t>
            </a:r>
            <a:r>
              <a:rPr lang="cs-CZ" sz="1600" dirty="0" err="1"/>
              <a:t>into</a:t>
            </a:r>
            <a:r>
              <a:rPr lang="cs-CZ" sz="1600" dirty="0"/>
              <a:t> </a:t>
            </a:r>
            <a:r>
              <a:rPr lang="cs-CZ" sz="1600" dirty="0" err="1"/>
              <a:t>three</a:t>
            </a:r>
            <a:r>
              <a:rPr lang="cs-CZ" sz="1600" dirty="0"/>
              <a:t> </a:t>
            </a:r>
            <a:r>
              <a:rPr lang="cs-CZ" sz="1600" dirty="0" err="1"/>
              <a:t>parts</a:t>
            </a:r>
            <a:r>
              <a:rPr lang="cs-CZ" sz="1600" dirty="0"/>
              <a:t>:</a:t>
            </a:r>
          </a:p>
          <a:p>
            <a:pPr lvl="1">
              <a:buSzPct val="50000"/>
              <a:buFont typeface="Courier New" panose="02070309020205020404" pitchFamily="49" charset="0"/>
              <a:buChar char="o"/>
            </a:pPr>
            <a:r>
              <a:rPr lang="cs-CZ" sz="1200" b="1" dirty="0" err="1"/>
              <a:t>foregut</a:t>
            </a:r>
            <a:r>
              <a:rPr lang="cs-CZ" sz="1200" b="1" dirty="0"/>
              <a:t> </a:t>
            </a:r>
            <a:r>
              <a:rPr lang="cs-CZ" sz="1200" dirty="0"/>
              <a:t>– </a:t>
            </a:r>
            <a:r>
              <a:rPr lang="cs-CZ" sz="1200" dirty="0" err="1"/>
              <a:t>pharynx</a:t>
            </a:r>
            <a:r>
              <a:rPr lang="cs-CZ" sz="1200" dirty="0"/>
              <a:t>, </a:t>
            </a:r>
            <a:r>
              <a:rPr lang="cs-CZ" sz="1200" dirty="0" err="1"/>
              <a:t>esophagus</a:t>
            </a:r>
            <a:r>
              <a:rPr lang="cs-CZ" sz="1200" dirty="0"/>
              <a:t>, </a:t>
            </a:r>
            <a:r>
              <a:rPr lang="cs-CZ" sz="1200" dirty="0" err="1"/>
              <a:t>stomach</a:t>
            </a:r>
            <a:r>
              <a:rPr lang="cs-CZ" sz="1200" dirty="0"/>
              <a:t>, </a:t>
            </a:r>
            <a:r>
              <a:rPr lang="cs-CZ" sz="1200" dirty="0" err="1"/>
              <a:t>cranial</a:t>
            </a:r>
            <a:r>
              <a:rPr lang="cs-CZ" sz="1200" dirty="0"/>
              <a:t> part </a:t>
            </a:r>
            <a:r>
              <a:rPr lang="cs-CZ" sz="1200" dirty="0" err="1"/>
              <a:t>of</a:t>
            </a:r>
            <a:r>
              <a:rPr lang="cs-CZ" sz="1200" dirty="0"/>
              <a:t> duodenum</a:t>
            </a:r>
          </a:p>
          <a:p>
            <a:pPr lvl="1">
              <a:buSzPct val="50000"/>
              <a:buFont typeface="Courier New" panose="02070309020205020404" pitchFamily="49" charset="0"/>
              <a:buChar char="o"/>
            </a:pPr>
            <a:r>
              <a:rPr lang="cs-CZ" sz="1200" b="1" dirty="0" err="1"/>
              <a:t>midgut</a:t>
            </a:r>
            <a:r>
              <a:rPr lang="cs-CZ" sz="1200" b="1" dirty="0"/>
              <a:t> </a:t>
            </a:r>
            <a:r>
              <a:rPr lang="cs-CZ" sz="1200" dirty="0"/>
              <a:t>– </a:t>
            </a:r>
            <a:r>
              <a:rPr lang="cs-CZ" sz="1200" dirty="0" err="1"/>
              <a:t>from</a:t>
            </a:r>
            <a:r>
              <a:rPr lang="cs-CZ" sz="1200" dirty="0"/>
              <a:t> liver bud to </a:t>
            </a:r>
            <a:r>
              <a:rPr lang="cs-CZ" sz="1200" dirty="0" err="1"/>
              <a:t>transversal</a:t>
            </a:r>
            <a:r>
              <a:rPr lang="cs-CZ" sz="1200" dirty="0"/>
              <a:t> </a:t>
            </a:r>
            <a:r>
              <a:rPr lang="cs-CZ" sz="1200" dirty="0" err="1"/>
              <a:t>colon</a:t>
            </a:r>
            <a:endParaRPr lang="cs-CZ" sz="1200" dirty="0"/>
          </a:p>
          <a:p>
            <a:pPr lvl="1">
              <a:buSzPct val="50000"/>
              <a:buFont typeface="Courier New" panose="02070309020205020404" pitchFamily="49" charset="0"/>
              <a:buChar char="o"/>
            </a:pPr>
            <a:r>
              <a:rPr lang="cs-CZ" sz="1200" b="1" dirty="0" err="1"/>
              <a:t>Hindgut</a:t>
            </a:r>
            <a:r>
              <a:rPr lang="cs-CZ" sz="1200" b="1" dirty="0"/>
              <a:t> </a:t>
            </a:r>
            <a:r>
              <a:rPr lang="cs-CZ" sz="1200" dirty="0"/>
              <a:t>– </a:t>
            </a:r>
            <a:r>
              <a:rPr lang="cs-CZ" sz="1200" dirty="0" err="1"/>
              <a:t>from</a:t>
            </a:r>
            <a:r>
              <a:rPr lang="cs-CZ" sz="1200" dirty="0"/>
              <a:t> </a:t>
            </a:r>
            <a:r>
              <a:rPr lang="cs-CZ" sz="1200" dirty="0" err="1"/>
              <a:t>transversal</a:t>
            </a:r>
            <a:r>
              <a:rPr lang="cs-CZ" sz="1200" dirty="0"/>
              <a:t> </a:t>
            </a:r>
            <a:r>
              <a:rPr lang="cs-CZ" sz="1200" dirty="0" err="1"/>
              <a:t>colon</a:t>
            </a:r>
            <a:r>
              <a:rPr lang="cs-CZ" sz="1200" dirty="0"/>
              <a:t> to </a:t>
            </a:r>
            <a:r>
              <a:rPr lang="cs-CZ" sz="1200" dirty="0" err="1"/>
              <a:t>cloacal</a:t>
            </a:r>
            <a:r>
              <a:rPr lang="cs-CZ" sz="1200" dirty="0"/>
              <a:t> </a:t>
            </a:r>
            <a:r>
              <a:rPr lang="cs-CZ" sz="1200" dirty="0" err="1"/>
              <a:t>membrane</a:t>
            </a:r>
            <a:endParaRPr lang="cs-CZ" sz="1200" dirty="0"/>
          </a:p>
        </p:txBody>
      </p:sp>
      <p:grpSp>
        <p:nvGrpSpPr>
          <p:cNvPr id="15" name="Skupina 14"/>
          <p:cNvGrpSpPr/>
          <p:nvPr/>
        </p:nvGrpSpPr>
        <p:grpSpPr>
          <a:xfrm>
            <a:off x="7381875" y="1848117"/>
            <a:ext cx="3130134" cy="3988638"/>
            <a:chOff x="7381875" y="1848117"/>
            <a:chExt cx="3130134" cy="3988638"/>
          </a:xfrm>
        </p:grpSpPr>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4463"/>
            <a:stretch/>
          </p:blipFill>
          <p:spPr>
            <a:xfrm>
              <a:off x="7381875" y="1848117"/>
              <a:ext cx="3130134" cy="3988638"/>
            </a:xfrm>
            <a:prstGeom prst="rect">
              <a:avLst/>
            </a:prstGeom>
          </p:spPr>
        </p:pic>
        <p:sp>
          <p:nvSpPr>
            <p:cNvPr id="12" name="Obdélník 11"/>
            <p:cNvSpPr/>
            <p:nvPr/>
          </p:nvSpPr>
          <p:spPr>
            <a:xfrm rot="1132846">
              <a:off x="9123103" y="5035161"/>
              <a:ext cx="870758" cy="397253"/>
            </a:xfrm>
            <a:prstGeom prst="rect">
              <a:avLst/>
            </a:prstGeom>
            <a:solidFill>
              <a:srgbClr val="FE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9086291" y="5056192"/>
              <a:ext cx="794557" cy="261610"/>
            </a:xfrm>
            <a:prstGeom prst="rect">
              <a:avLst/>
            </a:prstGeom>
            <a:noFill/>
          </p:spPr>
          <p:txBody>
            <a:bodyPr wrap="square" rtlCol="0">
              <a:spAutoFit/>
            </a:bodyPr>
            <a:lstStyle/>
            <a:p>
              <a:pPr algn="ctr"/>
              <a:r>
                <a:rPr lang="cs-CZ" sz="1100" dirty="0" err="1"/>
                <a:t>Hindgut</a:t>
              </a:r>
              <a:endParaRPr lang="cs-CZ" sz="1100" dirty="0"/>
            </a:p>
          </p:txBody>
        </p:sp>
        <p:sp>
          <p:nvSpPr>
            <p:cNvPr id="14" name="Obdélník 13"/>
            <p:cNvSpPr/>
            <p:nvPr/>
          </p:nvSpPr>
          <p:spPr>
            <a:xfrm>
              <a:off x="7410450" y="1998961"/>
              <a:ext cx="1714499" cy="344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6" name="Zástupný obsah 2">
            <a:extLst>
              <a:ext uri="{FF2B5EF4-FFF2-40B4-BE49-F238E27FC236}">
                <a16:creationId xmlns:a16="http://schemas.microsoft.com/office/drawing/2014/main" id="{77A465A9-054B-4B27-9A0B-0BC77579816D}"/>
              </a:ext>
            </a:extLst>
          </p:cNvPr>
          <p:cNvSpPr txBox="1">
            <a:spLocks/>
          </p:cNvSpPr>
          <p:nvPr/>
        </p:nvSpPr>
        <p:spPr>
          <a:xfrm>
            <a:off x="1097279" y="4937651"/>
            <a:ext cx="4932329" cy="498693"/>
          </a:xfrm>
          <a:prstGeom prst="rect">
            <a:avLst/>
          </a:prstGeom>
          <a:ln w="38100">
            <a:solidFill>
              <a:srgbClr val="00B05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SzPct val="50000"/>
              <a:buFont typeface="Courier New" panose="02070309020205020404" pitchFamily="49" charset="0"/>
              <a:buChar char="o"/>
            </a:pPr>
            <a:r>
              <a:rPr lang="cs-CZ" sz="1400" b="1" dirty="0" err="1"/>
              <a:t>cranial</a:t>
            </a:r>
            <a:r>
              <a:rPr lang="cs-CZ" sz="1400" b="1" dirty="0"/>
              <a:t> </a:t>
            </a:r>
            <a:r>
              <a:rPr lang="cs-CZ" sz="1400" dirty="0"/>
              <a:t>– </a:t>
            </a:r>
            <a:r>
              <a:rPr lang="cs-CZ" sz="1400" dirty="0" err="1"/>
              <a:t>connection</a:t>
            </a:r>
            <a:r>
              <a:rPr lang="cs-CZ" sz="1400" dirty="0"/>
              <a:t> </a:t>
            </a:r>
            <a:r>
              <a:rPr lang="cs-CZ" sz="1400" dirty="0" err="1"/>
              <a:t>with</a:t>
            </a:r>
            <a:r>
              <a:rPr lang="cs-CZ" sz="1400" b="1" dirty="0"/>
              <a:t> primitive oral </a:t>
            </a:r>
            <a:r>
              <a:rPr lang="cs-CZ" sz="1400" dirty="0" err="1"/>
              <a:t>cavity</a:t>
            </a:r>
            <a:r>
              <a:rPr lang="cs-CZ" sz="1400" b="1" dirty="0"/>
              <a:t> </a:t>
            </a:r>
            <a:r>
              <a:rPr lang="cs-CZ" sz="1400" dirty="0"/>
              <a:t>(</a:t>
            </a:r>
            <a:r>
              <a:rPr lang="cs-CZ" sz="1400" dirty="0" err="1"/>
              <a:t>stomodeum</a:t>
            </a:r>
            <a:r>
              <a:rPr lang="cs-CZ" sz="1400" dirty="0"/>
              <a:t>) – </a:t>
            </a:r>
            <a:r>
              <a:rPr lang="cs-CZ" sz="1400" b="1" dirty="0" err="1"/>
              <a:t>oropharyngeal</a:t>
            </a:r>
            <a:r>
              <a:rPr lang="cs-CZ" sz="1400" b="1" dirty="0"/>
              <a:t> </a:t>
            </a:r>
            <a:r>
              <a:rPr lang="cs-CZ" sz="1400" b="1" dirty="0" err="1"/>
              <a:t>membrane</a:t>
            </a:r>
            <a:endParaRPr lang="cs-CZ" sz="1400" b="1" dirty="0"/>
          </a:p>
        </p:txBody>
      </p:sp>
      <p:sp>
        <p:nvSpPr>
          <p:cNvPr id="17" name="Zástupný obsah 2">
            <a:extLst>
              <a:ext uri="{FF2B5EF4-FFF2-40B4-BE49-F238E27FC236}">
                <a16:creationId xmlns:a16="http://schemas.microsoft.com/office/drawing/2014/main" id="{77A465A9-054B-4B27-9A0B-0BC77579816D}"/>
              </a:ext>
            </a:extLst>
          </p:cNvPr>
          <p:cNvSpPr txBox="1">
            <a:spLocks/>
          </p:cNvSpPr>
          <p:nvPr/>
        </p:nvSpPr>
        <p:spPr>
          <a:xfrm>
            <a:off x="1097279" y="5661622"/>
            <a:ext cx="4189096" cy="477960"/>
          </a:xfrm>
          <a:prstGeom prst="rect">
            <a:avLst/>
          </a:prstGeom>
          <a:ln w="38100">
            <a:solidFill>
              <a:srgbClr val="FF000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SzPct val="50000"/>
              <a:buFont typeface="Courier New" panose="02070309020205020404" pitchFamily="49" charset="0"/>
              <a:buChar char="o"/>
            </a:pPr>
            <a:r>
              <a:rPr lang="cs-CZ" sz="1400" b="1" dirty="0" err="1"/>
              <a:t>caudal</a:t>
            </a:r>
            <a:r>
              <a:rPr lang="cs-CZ" sz="1400" b="1" dirty="0"/>
              <a:t> </a:t>
            </a:r>
            <a:r>
              <a:rPr lang="cs-CZ" sz="1400" dirty="0"/>
              <a:t>– </a:t>
            </a:r>
            <a:r>
              <a:rPr lang="cs-CZ" sz="1400" dirty="0" err="1"/>
              <a:t>connection</a:t>
            </a:r>
            <a:r>
              <a:rPr lang="cs-CZ" sz="1400" dirty="0"/>
              <a:t> </a:t>
            </a:r>
            <a:r>
              <a:rPr lang="cs-CZ" sz="1400" dirty="0" err="1"/>
              <a:t>with</a:t>
            </a:r>
            <a:r>
              <a:rPr lang="cs-CZ" sz="1400" dirty="0"/>
              <a:t> primitive </a:t>
            </a:r>
            <a:r>
              <a:rPr lang="cs-CZ" sz="1400" dirty="0" err="1"/>
              <a:t>anal</a:t>
            </a:r>
            <a:r>
              <a:rPr lang="cs-CZ" sz="1400" dirty="0"/>
              <a:t> </a:t>
            </a:r>
            <a:r>
              <a:rPr lang="cs-CZ" sz="1400" dirty="0" err="1"/>
              <a:t>opening</a:t>
            </a:r>
            <a:r>
              <a:rPr lang="cs-CZ" sz="1400" dirty="0"/>
              <a:t> (</a:t>
            </a:r>
            <a:r>
              <a:rPr lang="cs-CZ" sz="1400" dirty="0" err="1"/>
              <a:t>proctodeum</a:t>
            </a:r>
            <a:r>
              <a:rPr lang="cs-CZ" sz="1400" dirty="0"/>
              <a:t>)</a:t>
            </a:r>
            <a:r>
              <a:rPr lang="cs-CZ" sz="1400" b="1" dirty="0"/>
              <a:t> – </a:t>
            </a:r>
            <a:r>
              <a:rPr lang="cs-CZ" sz="1400" b="1" dirty="0" err="1"/>
              <a:t>cloacal</a:t>
            </a:r>
            <a:r>
              <a:rPr lang="cs-CZ" sz="1400" b="1" dirty="0"/>
              <a:t> </a:t>
            </a:r>
            <a:r>
              <a:rPr lang="cs-CZ" sz="1400" b="1" dirty="0" err="1"/>
              <a:t>membrane</a:t>
            </a:r>
            <a:endParaRPr lang="cs-CZ" sz="1400" b="1" dirty="0"/>
          </a:p>
        </p:txBody>
      </p:sp>
      <p:sp>
        <p:nvSpPr>
          <p:cNvPr id="18" name="Ovál 17"/>
          <p:cNvSpPr/>
          <p:nvPr/>
        </p:nvSpPr>
        <p:spPr>
          <a:xfrm>
            <a:off x="7991474" y="4781550"/>
            <a:ext cx="323850" cy="156101"/>
          </a:xfrm>
          <a:prstGeom prst="ellipse">
            <a:avLst/>
          </a:prstGeom>
          <a:solidFill>
            <a:srgbClr val="F0EB3B">
              <a:alpha val="60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p:cNvSpPr/>
          <p:nvPr/>
        </p:nvSpPr>
        <p:spPr>
          <a:xfrm>
            <a:off x="7943849" y="3361486"/>
            <a:ext cx="323850" cy="156101"/>
          </a:xfrm>
          <a:prstGeom prst="ellipse">
            <a:avLst/>
          </a:prstGeom>
          <a:solidFill>
            <a:srgbClr val="F0EB3B">
              <a:alpha val="6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1" name="Přímá spojnice se šipkou 20"/>
          <p:cNvCxnSpPr>
            <a:stCxn id="16" idx="3"/>
            <a:endCxn id="19" idx="2"/>
          </p:cNvCxnSpPr>
          <p:nvPr/>
        </p:nvCxnSpPr>
        <p:spPr>
          <a:xfrm flipV="1">
            <a:off x="6029608" y="3439537"/>
            <a:ext cx="1914241" cy="174746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a:stCxn id="17" idx="3"/>
            <a:endCxn id="18" idx="2"/>
          </p:cNvCxnSpPr>
          <p:nvPr/>
        </p:nvCxnSpPr>
        <p:spPr>
          <a:xfrm flipV="1">
            <a:off x="5286375" y="4859601"/>
            <a:ext cx="2705099" cy="10410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357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esophagus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26</a:t>
            </a:fld>
            <a:endParaRPr lang="cs-CZ"/>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106815" y="1850677"/>
            <a:ext cx="4271425" cy="7581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Separation</a:t>
            </a:r>
            <a:r>
              <a:rPr lang="cs-CZ" sz="1600" dirty="0" smtClean="0"/>
              <a:t> </a:t>
            </a:r>
            <a:r>
              <a:rPr lang="cs-CZ" sz="1600" dirty="0" err="1" smtClean="0"/>
              <a:t>of</a:t>
            </a:r>
            <a:r>
              <a:rPr lang="cs-CZ" sz="1600" dirty="0" smtClean="0"/>
              <a:t> </a:t>
            </a:r>
            <a:r>
              <a:rPr lang="cs-CZ" sz="1600" b="1" dirty="0" err="1" smtClean="0"/>
              <a:t>laryngotracheal</a:t>
            </a:r>
            <a:r>
              <a:rPr lang="cs-CZ" sz="1600" b="1" dirty="0" smtClean="0"/>
              <a:t> </a:t>
            </a:r>
            <a:r>
              <a:rPr lang="cs-CZ" sz="1600" dirty="0" smtClean="0"/>
              <a:t>tube in </a:t>
            </a:r>
            <a:r>
              <a:rPr lang="cs-CZ" sz="1600" dirty="0" err="1" smtClean="0"/>
              <a:t>pharynx</a:t>
            </a:r>
            <a:r>
              <a:rPr lang="cs-CZ" sz="1600" dirty="0" smtClean="0"/>
              <a:t> region, </a:t>
            </a:r>
            <a:r>
              <a:rPr lang="cs-CZ" sz="1600" b="1" dirty="0" err="1" smtClean="0">
                <a:solidFill>
                  <a:srgbClr val="EA735B"/>
                </a:solidFill>
              </a:rPr>
              <a:t>dorsaly</a:t>
            </a:r>
            <a:r>
              <a:rPr lang="cs-CZ" sz="1600" dirty="0" smtClean="0"/>
              <a:t> </a:t>
            </a:r>
            <a:r>
              <a:rPr lang="cs-CZ" sz="1600" dirty="0" err="1" smtClean="0"/>
              <a:t>basis</a:t>
            </a:r>
            <a:r>
              <a:rPr lang="cs-CZ" sz="1600" dirty="0" smtClean="0"/>
              <a:t> </a:t>
            </a:r>
            <a:r>
              <a:rPr lang="cs-CZ" sz="1600" dirty="0" err="1" smtClean="0"/>
              <a:t>of</a:t>
            </a:r>
            <a:r>
              <a:rPr lang="cs-CZ" sz="1600" dirty="0" smtClean="0"/>
              <a:t> </a:t>
            </a:r>
            <a:r>
              <a:rPr lang="cs-CZ" sz="1600" b="1" dirty="0" err="1" smtClean="0">
                <a:solidFill>
                  <a:srgbClr val="EA735B"/>
                </a:solidFill>
              </a:rPr>
              <a:t>esophagus</a:t>
            </a:r>
            <a:r>
              <a:rPr lang="cs-CZ" sz="1600" dirty="0" smtClean="0"/>
              <a:t>, </a:t>
            </a:r>
            <a:r>
              <a:rPr lang="cs-CZ" sz="1600" b="1" dirty="0" err="1" smtClean="0">
                <a:solidFill>
                  <a:srgbClr val="B789B8"/>
                </a:solidFill>
              </a:rPr>
              <a:t>ventraly</a:t>
            </a:r>
            <a:r>
              <a:rPr lang="cs-CZ" sz="1600" dirty="0" smtClean="0"/>
              <a:t> </a:t>
            </a:r>
            <a:r>
              <a:rPr lang="cs-CZ" sz="1600" dirty="0" err="1" smtClean="0"/>
              <a:t>basis</a:t>
            </a:r>
            <a:r>
              <a:rPr lang="cs-CZ" sz="1600" dirty="0" smtClean="0"/>
              <a:t> </a:t>
            </a:r>
            <a:r>
              <a:rPr lang="cs-CZ" sz="1600" dirty="0" err="1" smtClean="0"/>
              <a:t>of</a:t>
            </a:r>
            <a:r>
              <a:rPr lang="cs-CZ" sz="1600" dirty="0" smtClean="0"/>
              <a:t> </a:t>
            </a:r>
            <a:r>
              <a:rPr lang="cs-CZ" sz="1600" b="1" dirty="0" smtClean="0">
                <a:solidFill>
                  <a:srgbClr val="B789B8"/>
                </a:solidFill>
              </a:rPr>
              <a:t>trachea</a:t>
            </a:r>
            <a:r>
              <a:rPr lang="cs-CZ" sz="1600" dirty="0" smtClean="0"/>
              <a:t> and </a:t>
            </a:r>
            <a:r>
              <a:rPr lang="cs-CZ" sz="1600" b="1" dirty="0" err="1" smtClean="0">
                <a:solidFill>
                  <a:srgbClr val="B789B8"/>
                </a:solidFill>
              </a:rPr>
              <a:t>lung</a:t>
            </a:r>
            <a:endParaRPr lang="cs-CZ" sz="1400" b="1" dirty="0">
              <a:solidFill>
                <a:srgbClr val="B789B8"/>
              </a:solidFill>
            </a:endParaRPr>
          </a:p>
        </p:txBody>
      </p:sp>
      <p:grpSp>
        <p:nvGrpSpPr>
          <p:cNvPr id="8" name="Skupina 7">
            <a:extLst>
              <a:ext uri="{FF2B5EF4-FFF2-40B4-BE49-F238E27FC236}">
                <a16:creationId xmlns:a16="http://schemas.microsoft.com/office/drawing/2014/main" id="{02C8DC2E-B503-4263-93BB-BBCF8FBEAA0D}"/>
              </a:ext>
            </a:extLst>
          </p:cNvPr>
          <p:cNvGrpSpPr>
            <a:grpSpLocks noChangeAspect="1"/>
          </p:cNvGrpSpPr>
          <p:nvPr/>
        </p:nvGrpSpPr>
        <p:grpSpPr>
          <a:xfrm>
            <a:off x="7421892" y="1914698"/>
            <a:ext cx="1671999" cy="909068"/>
            <a:chOff x="9119290" y="1781619"/>
            <a:chExt cx="2031033" cy="1104275"/>
          </a:xfrm>
        </p:grpSpPr>
        <p:pic>
          <p:nvPicPr>
            <p:cNvPr id="9" name="Obrázek 8">
              <a:extLst>
                <a:ext uri="{FF2B5EF4-FFF2-40B4-BE49-F238E27FC236}">
                  <a16:creationId xmlns:a16="http://schemas.microsoft.com/office/drawing/2014/main" id="{F51A63BA-BD12-47BC-BF14-5FB8202425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91" t="17213" r="1" b="69000"/>
            <a:stretch/>
          </p:blipFill>
          <p:spPr>
            <a:xfrm>
              <a:off x="9119290" y="1781619"/>
              <a:ext cx="2031033" cy="896950"/>
            </a:xfrm>
            <a:prstGeom prst="rect">
              <a:avLst/>
            </a:prstGeom>
          </p:spPr>
        </p:pic>
        <p:sp>
          <p:nvSpPr>
            <p:cNvPr id="10" name="TextovéPole 9">
              <a:extLst>
                <a:ext uri="{FF2B5EF4-FFF2-40B4-BE49-F238E27FC236}">
                  <a16:creationId xmlns:a16="http://schemas.microsoft.com/office/drawing/2014/main" id="{2AF22293-E7C7-4FB4-994D-1BDBF340FF58}"/>
                </a:ext>
              </a:extLst>
            </p:cNvPr>
            <p:cNvSpPr txBox="1"/>
            <p:nvPr/>
          </p:nvSpPr>
          <p:spPr>
            <a:xfrm>
              <a:off x="9823726" y="2437254"/>
              <a:ext cx="1326596" cy="448640"/>
            </a:xfrm>
            <a:prstGeom prst="rect">
              <a:avLst/>
            </a:prstGeom>
            <a:solidFill>
              <a:schemeClr val="bg1"/>
            </a:solidFill>
          </p:spPr>
          <p:txBody>
            <a:bodyPr wrap="square" rtlCol="0">
              <a:spAutoFit/>
            </a:bodyPr>
            <a:lstStyle/>
            <a:p>
              <a:pPr algn="ctr"/>
              <a:r>
                <a:rPr lang="cs-CZ" sz="900" dirty="0" err="1" smtClean="0"/>
                <a:t>Tracheoesophageal</a:t>
              </a:r>
              <a:r>
                <a:rPr lang="cs-CZ" sz="900" dirty="0" smtClean="0"/>
                <a:t> </a:t>
              </a:r>
              <a:r>
                <a:rPr lang="cs-CZ" sz="900" dirty="0" err="1" smtClean="0"/>
                <a:t>groove</a:t>
              </a:r>
              <a:endParaRPr lang="cs-CZ" sz="900" dirty="0"/>
            </a:p>
          </p:txBody>
        </p:sp>
      </p:grpSp>
      <p:grpSp>
        <p:nvGrpSpPr>
          <p:cNvPr id="11" name="Skupina 10">
            <a:extLst>
              <a:ext uri="{FF2B5EF4-FFF2-40B4-BE49-F238E27FC236}">
                <a16:creationId xmlns:a16="http://schemas.microsoft.com/office/drawing/2014/main" id="{EBC62C10-A7C8-4CE6-9CE8-2DECCE122D20}"/>
              </a:ext>
            </a:extLst>
          </p:cNvPr>
          <p:cNvGrpSpPr>
            <a:grpSpLocks noChangeAspect="1"/>
          </p:cNvGrpSpPr>
          <p:nvPr/>
        </p:nvGrpSpPr>
        <p:grpSpPr>
          <a:xfrm>
            <a:off x="9301481" y="1850679"/>
            <a:ext cx="1912128" cy="1116244"/>
            <a:chOff x="8983234" y="2934606"/>
            <a:chExt cx="2144306" cy="1251782"/>
          </a:xfrm>
        </p:grpSpPr>
        <p:pic>
          <p:nvPicPr>
            <p:cNvPr id="12" name="Obrázek 11">
              <a:extLst>
                <a:ext uri="{FF2B5EF4-FFF2-40B4-BE49-F238E27FC236}">
                  <a16:creationId xmlns:a16="http://schemas.microsoft.com/office/drawing/2014/main" id="{8B04E44C-0B79-4C7C-BC7E-AEC6D0B119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36" t="32580" r="-1" b="50995"/>
            <a:stretch/>
          </p:blipFill>
          <p:spPr>
            <a:xfrm>
              <a:off x="8983234" y="2934606"/>
              <a:ext cx="2144306" cy="1109671"/>
            </a:xfrm>
            <a:prstGeom prst="rect">
              <a:avLst/>
            </a:prstGeom>
          </p:spPr>
        </p:pic>
        <p:sp>
          <p:nvSpPr>
            <p:cNvPr id="13" name="TextovéPole 12">
              <a:extLst>
                <a:ext uri="{FF2B5EF4-FFF2-40B4-BE49-F238E27FC236}">
                  <a16:creationId xmlns:a16="http://schemas.microsoft.com/office/drawing/2014/main" id="{69B653EF-2E87-48F0-94D8-5A5D47CDB7E6}"/>
                </a:ext>
              </a:extLst>
            </p:cNvPr>
            <p:cNvSpPr txBox="1"/>
            <p:nvPr/>
          </p:nvSpPr>
          <p:spPr>
            <a:xfrm>
              <a:off x="9823725" y="3772210"/>
              <a:ext cx="1217200" cy="414178"/>
            </a:xfrm>
            <a:prstGeom prst="rect">
              <a:avLst/>
            </a:prstGeom>
            <a:solidFill>
              <a:schemeClr val="bg1"/>
            </a:solidFill>
          </p:spPr>
          <p:txBody>
            <a:bodyPr wrap="square" rtlCol="0">
              <a:spAutoFit/>
            </a:bodyPr>
            <a:lstStyle/>
            <a:p>
              <a:pPr algn="ctr"/>
              <a:r>
                <a:rPr lang="cs-CZ" sz="900" dirty="0" err="1" smtClean="0"/>
                <a:t>Laryngotracheal</a:t>
              </a:r>
              <a:r>
                <a:rPr lang="cs-CZ" sz="900" dirty="0" smtClean="0"/>
                <a:t> tube</a:t>
              </a:r>
              <a:endParaRPr lang="cs-CZ" sz="900" dirty="0"/>
            </a:p>
          </p:txBody>
        </p:sp>
      </p:grpSp>
      <p:grpSp>
        <p:nvGrpSpPr>
          <p:cNvPr id="19" name="Skupina 18">
            <a:extLst>
              <a:ext uri="{FF2B5EF4-FFF2-40B4-BE49-F238E27FC236}">
                <a16:creationId xmlns:a16="http://schemas.microsoft.com/office/drawing/2014/main" id="{6B271E70-E8DE-4AB0-A67B-10F31964E683}"/>
              </a:ext>
            </a:extLst>
          </p:cNvPr>
          <p:cNvGrpSpPr>
            <a:grpSpLocks noChangeAspect="1"/>
          </p:cNvGrpSpPr>
          <p:nvPr/>
        </p:nvGrpSpPr>
        <p:grpSpPr>
          <a:xfrm>
            <a:off x="5416838" y="1864257"/>
            <a:ext cx="1797464" cy="1071121"/>
            <a:chOff x="6111668" y="1688565"/>
            <a:chExt cx="2174983" cy="1296083"/>
          </a:xfrm>
        </p:grpSpPr>
        <p:grpSp>
          <p:nvGrpSpPr>
            <p:cNvPr id="20" name="Skupina 19">
              <a:extLst>
                <a:ext uri="{FF2B5EF4-FFF2-40B4-BE49-F238E27FC236}">
                  <a16:creationId xmlns:a16="http://schemas.microsoft.com/office/drawing/2014/main" id="{FF7ABC46-0EE7-4310-B0B3-00D798075219}"/>
                </a:ext>
              </a:extLst>
            </p:cNvPr>
            <p:cNvGrpSpPr/>
            <p:nvPr/>
          </p:nvGrpSpPr>
          <p:grpSpPr>
            <a:xfrm>
              <a:off x="6112284" y="1688565"/>
              <a:ext cx="2174367" cy="924833"/>
              <a:chOff x="6112284" y="1688565"/>
              <a:chExt cx="2174367" cy="924833"/>
            </a:xfrm>
          </p:grpSpPr>
          <p:pic>
            <p:nvPicPr>
              <p:cNvPr id="22" name="Obrázek 21">
                <a:extLst>
                  <a:ext uri="{FF2B5EF4-FFF2-40B4-BE49-F238E27FC236}">
                    <a16:creationId xmlns:a16="http://schemas.microsoft.com/office/drawing/2014/main" id="{DB6FB4CA-07C9-43C4-9760-3ACE37D00C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98" b="87248"/>
              <a:stretch/>
            </p:blipFill>
            <p:spPr>
              <a:xfrm>
                <a:off x="6112284" y="1874733"/>
                <a:ext cx="2174367" cy="738665"/>
              </a:xfrm>
              <a:prstGeom prst="rect">
                <a:avLst/>
              </a:prstGeom>
            </p:spPr>
          </p:pic>
          <p:sp>
            <p:nvSpPr>
              <p:cNvPr id="23" name="TextovéPole 22">
                <a:extLst>
                  <a:ext uri="{FF2B5EF4-FFF2-40B4-BE49-F238E27FC236}">
                    <a16:creationId xmlns:a16="http://schemas.microsoft.com/office/drawing/2014/main" id="{68037B44-292E-4107-9766-D07E803503EC}"/>
                  </a:ext>
                </a:extLst>
              </p:cNvPr>
              <p:cNvSpPr txBox="1"/>
              <p:nvPr/>
            </p:nvSpPr>
            <p:spPr>
              <a:xfrm>
                <a:off x="6614214" y="1688565"/>
                <a:ext cx="1217200" cy="279312"/>
              </a:xfrm>
              <a:prstGeom prst="rect">
                <a:avLst/>
              </a:prstGeom>
              <a:noFill/>
            </p:spPr>
            <p:txBody>
              <a:bodyPr wrap="square" rtlCol="0">
                <a:spAutoFit/>
              </a:bodyPr>
              <a:lstStyle/>
              <a:p>
                <a:pPr algn="ctr"/>
                <a:r>
                  <a:rPr lang="cs-CZ" sz="900" dirty="0" err="1" smtClean="0"/>
                  <a:t>foregut</a:t>
                </a:r>
                <a:endParaRPr lang="cs-CZ" sz="900" dirty="0"/>
              </a:p>
            </p:txBody>
          </p:sp>
        </p:grpSp>
        <p:sp>
          <p:nvSpPr>
            <p:cNvPr id="21" name="TextovéPole 20">
              <a:extLst>
                <a:ext uri="{FF2B5EF4-FFF2-40B4-BE49-F238E27FC236}">
                  <a16:creationId xmlns:a16="http://schemas.microsoft.com/office/drawing/2014/main" id="{91D316A1-145C-440C-BFE0-300A70294ECC}"/>
                </a:ext>
              </a:extLst>
            </p:cNvPr>
            <p:cNvSpPr txBox="1"/>
            <p:nvPr/>
          </p:nvSpPr>
          <p:spPr>
            <a:xfrm>
              <a:off x="6111668" y="2537747"/>
              <a:ext cx="1455848" cy="446901"/>
            </a:xfrm>
            <a:prstGeom prst="rect">
              <a:avLst/>
            </a:prstGeom>
            <a:noFill/>
          </p:spPr>
          <p:txBody>
            <a:bodyPr wrap="square" rtlCol="0">
              <a:spAutoFit/>
            </a:bodyPr>
            <a:lstStyle/>
            <a:p>
              <a:pPr algn="ctr"/>
              <a:r>
                <a:rPr lang="cs-CZ" sz="900" dirty="0" err="1" smtClean="0"/>
                <a:t>Laryngotracheal</a:t>
              </a:r>
              <a:r>
                <a:rPr lang="cs-CZ" sz="900" dirty="0" smtClean="0"/>
                <a:t> </a:t>
              </a:r>
              <a:r>
                <a:rPr lang="cs-CZ" sz="900" dirty="0" err="1" smtClean="0"/>
                <a:t>groove</a:t>
              </a:r>
              <a:endParaRPr lang="cs-CZ" sz="900" dirty="0"/>
            </a:p>
          </p:txBody>
        </p:sp>
      </p:grpSp>
      <p:sp>
        <p:nvSpPr>
          <p:cNvPr id="24" name="Zástupný obsah 2">
            <a:extLst>
              <a:ext uri="{FF2B5EF4-FFF2-40B4-BE49-F238E27FC236}">
                <a16:creationId xmlns:a16="http://schemas.microsoft.com/office/drawing/2014/main" id="{1E3CE9C8-34E0-4C19-881E-F0D9E34C8DFD}"/>
              </a:ext>
            </a:extLst>
          </p:cNvPr>
          <p:cNvSpPr txBox="1">
            <a:spLocks/>
          </p:cNvSpPr>
          <p:nvPr/>
        </p:nvSpPr>
        <p:spPr>
          <a:xfrm>
            <a:off x="1106813" y="3477094"/>
            <a:ext cx="4422991" cy="85255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smtClean="0"/>
              <a:t>Primitive </a:t>
            </a:r>
            <a:r>
              <a:rPr lang="cs-CZ" sz="1400" b="1" dirty="0" err="1" smtClean="0"/>
              <a:t>esophagus</a:t>
            </a:r>
            <a:r>
              <a:rPr lang="cs-CZ" sz="1400" b="1" dirty="0" smtClean="0"/>
              <a:t> </a:t>
            </a:r>
            <a:r>
              <a:rPr lang="cs-CZ" sz="1400" dirty="0"/>
              <a:t>– </a:t>
            </a:r>
            <a:r>
              <a:rPr lang="cs-CZ" sz="1400" dirty="0" err="1" smtClean="0"/>
              <a:t>multilayered</a:t>
            </a:r>
            <a:r>
              <a:rPr lang="cs-CZ" sz="1400" dirty="0" smtClean="0"/>
              <a:t> </a:t>
            </a:r>
            <a:r>
              <a:rPr lang="cs-CZ" sz="1400" dirty="0" err="1" smtClean="0"/>
              <a:t>cylindrical</a:t>
            </a:r>
            <a:r>
              <a:rPr lang="cs-CZ" sz="1400" dirty="0" smtClean="0"/>
              <a:t> </a:t>
            </a:r>
            <a:r>
              <a:rPr lang="cs-CZ" sz="1400" dirty="0" err="1" smtClean="0"/>
              <a:t>epithelium</a:t>
            </a:r>
            <a:r>
              <a:rPr lang="cs-CZ" sz="1400" dirty="0" smtClean="0"/>
              <a:t>, </a:t>
            </a:r>
            <a:r>
              <a:rPr lang="cs-CZ" sz="1400" dirty="0" err="1" smtClean="0"/>
              <a:t>prolongation</a:t>
            </a:r>
            <a:r>
              <a:rPr lang="cs-CZ" sz="1400" dirty="0" smtClean="0"/>
              <a:t>, </a:t>
            </a:r>
            <a:r>
              <a:rPr lang="cs-CZ" sz="1400" dirty="0" err="1" smtClean="0"/>
              <a:t>number</a:t>
            </a:r>
            <a:r>
              <a:rPr lang="cs-CZ" sz="1400" dirty="0" smtClean="0"/>
              <a:t> </a:t>
            </a:r>
            <a:r>
              <a:rPr lang="cs-CZ" sz="1400" dirty="0" err="1" smtClean="0"/>
              <a:t>of</a:t>
            </a:r>
            <a:r>
              <a:rPr lang="cs-CZ" sz="1400" dirty="0" smtClean="0"/>
              <a:t> </a:t>
            </a:r>
            <a:r>
              <a:rPr lang="cs-CZ" sz="1400" dirty="0" err="1" smtClean="0"/>
              <a:t>layers</a:t>
            </a:r>
            <a:r>
              <a:rPr lang="cs-CZ" sz="1400" dirty="0" smtClean="0"/>
              <a:t> </a:t>
            </a:r>
            <a:r>
              <a:rPr lang="cs-CZ" sz="1400" b="1" dirty="0" err="1" smtClean="0"/>
              <a:t>lovered</a:t>
            </a:r>
            <a:r>
              <a:rPr lang="cs-CZ" sz="1400" dirty="0" smtClean="0"/>
              <a:t> </a:t>
            </a:r>
            <a:r>
              <a:rPr lang="cs-CZ" sz="1400" dirty="0"/>
              <a:t>→ </a:t>
            </a:r>
            <a:r>
              <a:rPr lang="cs-CZ" sz="1400" b="1" dirty="0" err="1" smtClean="0"/>
              <a:t>proliferation</a:t>
            </a:r>
            <a:r>
              <a:rPr lang="cs-CZ" sz="1400" dirty="0" smtClean="0"/>
              <a:t> </a:t>
            </a:r>
            <a:r>
              <a:rPr lang="cs-CZ" sz="1400" dirty="0" err="1" smtClean="0"/>
              <a:t>leads</a:t>
            </a:r>
            <a:r>
              <a:rPr lang="cs-CZ" sz="1400" dirty="0" smtClean="0"/>
              <a:t> to </a:t>
            </a:r>
            <a:r>
              <a:rPr lang="cs-CZ" sz="1400" dirty="0" err="1" smtClean="0"/>
              <a:t>narrowing</a:t>
            </a:r>
            <a:r>
              <a:rPr lang="cs-CZ" sz="1400" dirty="0" smtClean="0"/>
              <a:t> </a:t>
            </a:r>
            <a:r>
              <a:rPr lang="cs-CZ" sz="1400" dirty="0" err="1" smtClean="0"/>
              <a:t>of</a:t>
            </a:r>
            <a:r>
              <a:rPr lang="cs-CZ" sz="1400" dirty="0" smtClean="0"/>
              <a:t> </a:t>
            </a:r>
            <a:r>
              <a:rPr lang="cs-CZ" sz="1400" b="1" dirty="0" err="1" smtClean="0"/>
              <a:t>esophagus</a:t>
            </a:r>
            <a:r>
              <a:rPr lang="cs-CZ" sz="1400" dirty="0" smtClean="0"/>
              <a:t> (no </a:t>
            </a:r>
            <a:r>
              <a:rPr lang="cs-CZ" sz="1400" dirty="0" err="1" smtClean="0"/>
              <a:t>temporary</a:t>
            </a:r>
            <a:r>
              <a:rPr lang="cs-CZ" sz="1400" dirty="0" smtClean="0"/>
              <a:t> </a:t>
            </a:r>
            <a:r>
              <a:rPr lang="cs-CZ" sz="1400" dirty="0" err="1" smtClean="0"/>
              <a:t>encloser</a:t>
            </a:r>
            <a:r>
              <a:rPr lang="cs-CZ" sz="1400" dirty="0" smtClean="0"/>
              <a:t>) in region </a:t>
            </a:r>
            <a:r>
              <a:rPr lang="cs-CZ" sz="1400" dirty="0" err="1" smtClean="0"/>
              <a:t>of</a:t>
            </a:r>
            <a:r>
              <a:rPr lang="cs-CZ" sz="1400" dirty="0" smtClean="0"/>
              <a:t> </a:t>
            </a:r>
            <a:r>
              <a:rPr lang="cs-CZ" sz="1400" b="1" dirty="0" err="1" smtClean="0"/>
              <a:t>tracheal</a:t>
            </a:r>
            <a:r>
              <a:rPr lang="cs-CZ" sz="1400" b="1" dirty="0" smtClean="0"/>
              <a:t> </a:t>
            </a:r>
            <a:r>
              <a:rPr lang="cs-CZ" sz="1400" b="1" dirty="0" err="1" smtClean="0"/>
              <a:t>biffurcation</a:t>
            </a:r>
            <a:r>
              <a:rPr lang="cs-CZ" sz="1400" dirty="0" smtClean="0"/>
              <a:t> </a:t>
            </a:r>
            <a:r>
              <a:rPr lang="cs-CZ" sz="1400" dirty="0"/>
              <a:t>→ </a:t>
            </a:r>
            <a:r>
              <a:rPr lang="cs-CZ" sz="1400" b="1" dirty="0" err="1" smtClean="0"/>
              <a:t>recanalization</a:t>
            </a:r>
            <a:endParaRPr lang="cs-CZ" sz="1400" b="1" dirty="0"/>
          </a:p>
        </p:txBody>
      </p:sp>
      <p:sp>
        <p:nvSpPr>
          <p:cNvPr id="25" name="Zástupný obsah 2">
            <a:extLst>
              <a:ext uri="{FF2B5EF4-FFF2-40B4-BE49-F238E27FC236}">
                <a16:creationId xmlns:a16="http://schemas.microsoft.com/office/drawing/2014/main" id="{72DCC02B-0072-4741-8BC8-D178F0128304}"/>
              </a:ext>
            </a:extLst>
          </p:cNvPr>
          <p:cNvSpPr txBox="1">
            <a:spLocks/>
          </p:cNvSpPr>
          <p:nvPr/>
        </p:nvSpPr>
        <p:spPr>
          <a:xfrm>
            <a:off x="1097278" y="2631784"/>
            <a:ext cx="4271425" cy="5851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t>Embryo </a:t>
            </a:r>
            <a:r>
              <a:rPr lang="cs-CZ" sz="1600" dirty="0" err="1" smtClean="0"/>
              <a:t>grows</a:t>
            </a:r>
            <a:r>
              <a:rPr lang="cs-CZ" sz="1600" dirty="0" smtClean="0"/>
              <a:t> </a:t>
            </a:r>
            <a:r>
              <a:rPr lang="cs-CZ" sz="1600" dirty="0" err="1" smtClean="0"/>
              <a:t>along</a:t>
            </a:r>
            <a:r>
              <a:rPr lang="cs-CZ" sz="1600" dirty="0" smtClean="0"/>
              <a:t> </a:t>
            </a:r>
            <a:r>
              <a:rPr lang="cs-CZ" sz="1600" b="1" dirty="0" err="1" smtClean="0"/>
              <a:t>cranio-caudal</a:t>
            </a:r>
            <a:r>
              <a:rPr lang="cs-CZ" sz="1600" b="1" dirty="0" smtClean="0"/>
              <a:t> </a:t>
            </a:r>
            <a:r>
              <a:rPr lang="cs-CZ" sz="1600" dirty="0" smtClean="0"/>
              <a:t>axis </a:t>
            </a:r>
            <a:r>
              <a:rPr lang="cs-CZ" sz="1600" dirty="0"/>
              <a:t>– </a:t>
            </a:r>
            <a:r>
              <a:rPr lang="cs-CZ" sz="1600" dirty="0" err="1" smtClean="0"/>
              <a:t>separation</a:t>
            </a:r>
            <a:r>
              <a:rPr lang="cs-CZ" sz="1600" dirty="0" smtClean="0"/>
              <a:t> </a:t>
            </a:r>
            <a:r>
              <a:rPr lang="cs-CZ" sz="1600" dirty="0" err="1" smtClean="0"/>
              <a:t>of</a:t>
            </a:r>
            <a:r>
              <a:rPr lang="cs-CZ" sz="1600" dirty="0" smtClean="0"/>
              <a:t> </a:t>
            </a:r>
            <a:r>
              <a:rPr lang="cs-CZ" sz="1600" dirty="0" err="1" smtClean="0"/>
              <a:t>head</a:t>
            </a:r>
            <a:r>
              <a:rPr lang="cs-CZ" sz="1600" dirty="0" smtClean="0"/>
              <a:t> and </a:t>
            </a:r>
            <a:r>
              <a:rPr lang="cs-CZ" sz="1600" dirty="0" err="1" smtClean="0"/>
              <a:t>neck</a:t>
            </a:r>
            <a:r>
              <a:rPr lang="cs-CZ" sz="1600" dirty="0" smtClean="0"/>
              <a:t> </a:t>
            </a:r>
            <a:r>
              <a:rPr lang="cs-CZ" sz="1600" dirty="0" err="1" smtClean="0"/>
              <a:t>from</a:t>
            </a:r>
            <a:r>
              <a:rPr lang="cs-CZ" sz="1600" dirty="0" smtClean="0"/>
              <a:t> </a:t>
            </a:r>
            <a:r>
              <a:rPr lang="cs-CZ" sz="1600" dirty="0" err="1" smtClean="0"/>
              <a:t>thoracic</a:t>
            </a:r>
            <a:r>
              <a:rPr lang="cs-CZ" sz="1600" dirty="0" smtClean="0"/>
              <a:t> </a:t>
            </a:r>
            <a:r>
              <a:rPr lang="cs-CZ" sz="1600" dirty="0" err="1" smtClean="0"/>
              <a:t>cavity</a:t>
            </a:r>
            <a:r>
              <a:rPr lang="cs-CZ" sz="1600" dirty="0" smtClean="0"/>
              <a:t> </a:t>
            </a:r>
            <a:r>
              <a:rPr lang="cs-CZ" sz="1600" dirty="0"/>
              <a:t>– </a:t>
            </a:r>
            <a:r>
              <a:rPr lang="cs-CZ" sz="1600" b="1" dirty="0" err="1" smtClean="0">
                <a:solidFill>
                  <a:srgbClr val="B789B8"/>
                </a:solidFill>
              </a:rPr>
              <a:t>prolongation</a:t>
            </a:r>
            <a:r>
              <a:rPr lang="cs-CZ" sz="1600" b="1" dirty="0" smtClean="0">
                <a:solidFill>
                  <a:srgbClr val="B789B8"/>
                </a:solidFill>
              </a:rPr>
              <a:t> </a:t>
            </a:r>
            <a:r>
              <a:rPr lang="cs-CZ" sz="1600" dirty="0" err="1" smtClean="0">
                <a:solidFill>
                  <a:schemeClr val="tx1"/>
                </a:solidFill>
              </a:rPr>
              <a:t>of</a:t>
            </a:r>
            <a:r>
              <a:rPr lang="cs-CZ" sz="1600" b="1" dirty="0" smtClean="0">
                <a:solidFill>
                  <a:srgbClr val="B789B8"/>
                </a:solidFill>
              </a:rPr>
              <a:t> </a:t>
            </a:r>
            <a:r>
              <a:rPr lang="cs-CZ" sz="1600" b="1" dirty="0" err="1" smtClean="0">
                <a:solidFill>
                  <a:srgbClr val="B789B8"/>
                </a:solidFill>
              </a:rPr>
              <a:t>esophagus</a:t>
            </a:r>
            <a:endParaRPr lang="cs-CZ" sz="1400" b="1" dirty="0">
              <a:solidFill>
                <a:srgbClr val="B789B8"/>
              </a:solidFill>
            </a:endParaRPr>
          </a:p>
        </p:txBody>
      </p:sp>
      <p:sp>
        <p:nvSpPr>
          <p:cNvPr id="26" name="Zástupný obsah 2">
            <a:extLst>
              <a:ext uri="{FF2B5EF4-FFF2-40B4-BE49-F238E27FC236}">
                <a16:creationId xmlns:a16="http://schemas.microsoft.com/office/drawing/2014/main" id="{E5760806-94C4-40EC-810D-1F3FA464BF6B}"/>
              </a:ext>
            </a:extLst>
          </p:cNvPr>
          <p:cNvSpPr txBox="1">
            <a:spLocks/>
          </p:cNvSpPr>
          <p:nvPr/>
        </p:nvSpPr>
        <p:spPr>
          <a:xfrm>
            <a:off x="1106044" y="4567384"/>
            <a:ext cx="4037548" cy="102475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smtClean="0"/>
              <a:t>Epithelial</a:t>
            </a:r>
            <a:r>
              <a:rPr lang="cs-CZ" sz="1400" dirty="0" smtClean="0"/>
              <a:t> </a:t>
            </a:r>
            <a:r>
              <a:rPr lang="cs-CZ" sz="1400" dirty="0" err="1" smtClean="0"/>
              <a:t>cells</a:t>
            </a:r>
            <a:r>
              <a:rPr lang="cs-CZ" sz="1400" dirty="0" smtClean="0"/>
              <a:t> start to </a:t>
            </a:r>
            <a:r>
              <a:rPr lang="cs-CZ" sz="1400" dirty="0" err="1" smtClean="0"/>
              <a:t>form</a:t>
            </a:r>
            <a:r>
              <a:rPr lang="cs-CZ" sz="1400" dirty="0" smtClean="0"/>
              <a:t> </a:t>
            </a:r>
            <a:r>
              <a:rPr lang="cs-CZ" sz="1400" b="1" dirty="0" err="1" smtClean="0"/>
              <a:t>cilia</a:t>
            </a:r>
            <a:r>
              <a:rPr lang="cs-CZ" sz="1400" dirty="0" smtClean="0"/>
              <a:t> </a:t>
            </a:r>
            <a:r>
              <a:rPr lang="cs-CZ" sz="1400" dirty="0"/>
              <a:t>→ </a:t>
            </a:r>
            <a:r>
              <a:rPr lang="cs-CZ" sz="1400" dirty="0" err="1" smtClean="0"/>
              <a:t>gradual</a:t>
            </a:r>
            <a:r>
              <a:rPr lang="cs-CZ" sz="1400" dirty="0" smtClean="0"/>
              <a:t> </a:t>
            </a:r>
            <a:r>
              <a:rPr lang="cs-CZ" sz="1400" b="1" dirty="0" err="1" smtClean="0"/>
              <a:t>replacement</a:t>
            </a:r>
            <a:r>
              <a:rPr lang="cs-CZ" sz="1400" b="1" dirty="0" smtClean="0"/>
              <a:t> </a:t>
            </a:r>
            <a:r>
              <a:rPr lang="cs-CZ" sz="1400" b="1" dirty="0" err="1" smtClean="0"/>
              <a:t>with</a:t>
            </a:r>
            <a:r>
              <a:rPr lang="cs-CZ" sz="1400" b="1" dirty="0" smtClean="0"/>
              <a:t> </a:t>
            </a:r>
            <a:r>
              <a:rPr lang="cs-CZ" sz="1400" b="1" dirty="0" err="1" smtClean="0"/>
              <a:t>multilayered</a:t>
            </a:r>
            <a:r>
              <a:rPr lang="cs-CZ" sz="1400" b="1" dirty="0" smtClean="0"/>
              <a:t> </a:t>
            </a:r>
            <a:r>
              <a:rPr lang="cs-CZ" sz="1400" b="1" dirty="0" err="1" smtClean="0"/>
              <a:t>squamous</a:t>
            </a:r>
            <a:r>
              <a:rPr lang="cs-CZ" sz="1400" dirty="0" smtClean="0"/>
              <a:t> </a:t>
            </a:r>
            <a:r>
              <a:rPr lang="cs-CZ" sz="1400" dirty="0" err="1" smtClean="0"/>
              <a:t>epithelium</a:t>
            </a:r>
            <a:r>
              <a:rPr lang="cs-CZ" sz="1400" dirty="0" smtClean="0"/>
              <a:t>, </a:t>
            </a:r>
            <a:r>
              <a:rPr lang="cs-CZ" sz="1400" b="1" dirty="0" err="1" smtClean="0"/>
              <a:t>ciliary</a:t>
            </a:r>
            <a:r>
              <a:rPr lang="cs-CZ" sz="1400" b="1" dirty="0" smtClean="0"/>
              <a:t> </a:t>
            </a:r>
            <a:r>
              <a:rPr lang="cs-CZ" sz="1400" b="1" dirty="0" err="1" smtClean="0"/>
              <a:t>epithelium</a:t>
            </a:r>
            <a:r>
              <a:rPr lang="cs-CZ" sz="1400" dirty="0" smtClean="0"/>
              <a:t> </a:t>
            </a:r>
            <a:r>
              <a:rPr lang="cs-CZ" sz="1400" dirty="0" err="1" smtClean="0"/>
              <a:t>preserved</a:t>
            </a:r>
            <a:r>
              <a:rPr lang="cs-CZ" sz="1400" dirty="0" smtClean="0"/>
              <a:t> </a:t>
            </a:r>
            <a:r>
              <a:rPr lang="cs-CZ" sz="1400" dirty="0" err="1" smtClean="0"/>
              <a:t>only</a:t>
            </a:r>
            <a:r>
              <a:rPr lang="cs-CZ" sz="1400" dirty="0" smtClean="0"/>
              <a:t> in </a:t>
            </a:r>
            <a:r>
              <a:rPr lang="cs-CZ" sz="1400" b="1" dirty="0" err="1" smtClean="0"/>
              <a:t>cranial</a:t>
            </a:r>
            <a:r>
              <a:rPr lang="cs-CZ" sz="1400" dirty="0" smtClean="0"/>
              <a:t> region </a:t>
            </a:r>
            <a:r>
              <a:rPr lang="cs-CZ" sz="1400" dirty="0" err="1" smtClean="0"/>
              <a:t>of</a:t>
            </a:r>
            <a:r>
              <a:rPr lang="cs-CZ" sz="1400" dirty="0" smtClean="0"/>
              <a:t> </a:t>
            </a:r>
            <a:r>
              <a:rPr lang="cs-CZ" sz="1400" dirty="0" err="1" smtClean="0"/>
              <a:t>esophagus</a:t>
            </a:r>
            <a:endParaRPr lang="cs-CZ" sz="1400" dirty="0"/>
          </a:p>
        </p:txBody>
      </p:sp>
      <p:sp>
        <p:nvSpPr>
          <p:cNvPr id="27" name="Zástupný obsah 2">
            <a:extLst>
              <a:ext uri="{FF2B5EF4-FFF2-40B4-BE49-F238E27FC236}">
                <a16:creationId xmlns:a16="http://schemas.microsoft.com/office/drawing/2014/main" id="{7BE98233-1811-4D37-A675-C3B106E4C1A9}"/>
              </a:ext>
            </a:extLst>
          </p:cNvPr>
          <p:cNvSpPr txBox="1">
            <a:spLocks/>
          </p:cNvSpPr>
          <p:nvPr/>
        </p:nvSpPr>
        <p:spPr>
          <a:xfrm>
            <a:off x="1097278" y="5678259"/>
            <a:ext cx="4271425" cy="5851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smtClean="0"/>
              <a:t>finally</a:t>
            </a:r>
            <a:r>
              <a:rPr lang="cs-CZ" sz="1400" dirty="0" smtClean="0"/>
              <a:t> </a:t>
            </a:r>
            <a:r>
              <a:rPr lang="cs-CZ" sz="1400" dirty="0"/>
              <a:t>– </a:t>
            </a:r>
            <a:r>
              <a:rPr lang="cs-CZ" sz="1400" b="1" dirty="0" err="1" smtClean="0"/>
              <a:t>cylindrical</a:t>
            </a:r>
            <a:r>
              <a:rPr lang="cs-CZ" sz="1400" dirty="0" smtClean="0"/>
              <a:t> </a:t>
            </a:r>
            <a:r>
              <a:rPr lang="cs-CZ" sz="1400" dirty="0" err="1" smtClean="0"/>
              <a:t>epithelium</a:t>
            </a:r>
            <a:r>
              <a:rPr lang="cs-CZ" sz="1400" dirty="0" smtClean="0"/>
              <a:t> </a:t>
            </a:r>
            <a:r>
              <a:rPr lang="cs-CZ" sz="1400" dirty="0" err="1" smtClean="0"/>
              <a:t>only</a:t>
            </a:r>
            <a:r>
              <a:rPr lang="cs-CZ" sz="1400" dirty="0" smtClean="0"/>
              <a:t> in </a:t>
            </a:r>
            <a:r>
              <a:rPr lang="cs-CZ" sz="1400" b="1" dirty="0" err="1" smtClean="0"/>
              <a:t>initial</a:t>
            </a:r>
            <a:r>
              <a:rPr lang="cs-CZ" sz="1400" dirty="0" smtClean="0"/>
              <a:t> and </a:t>
            </a:r>
            <a:r>
              <a:rPr lang="cs-CZ" sz="1400" b="1" dirty="0" err="1" smtClean="0"/>
              <a:t>final</a:t>
            </a:r>
            <a:r>
              <a:rPr lang="cs-CZ" sz="1400" dirty="0" smtClean="0"/>
              <a:t> </a:t>
            </a:r>
            <a:r>
              <a:rPr lang="cs-CZ" sz="1400" dirty="0" err="1" smtClean="0"/>
              <a:t>regions</a:t>
            </a:r>
            <a:r>
              <a:rPr lang="cs-CZ" sz="1400" dirty="0" smtClean="0"/>
              <a:t> </a:t>
            </a:r>
            <a:r>
              <a:rPr lang="cs-CZ" sz="1400" dirty="0" err="1" smtClean="0"/>
              <a:t>of</a:t>
            </a:r>
            <a:r>
              <a:rPr lang="cs-CZ" sz="1400" dirty="0" smtClean="0"/>
              <a:t> </a:t>
            </a:r>
            <a:r>
              <a:rPr lang="cs-CZ" sz="1400" dirty="0" err="1" smtClean="0"/>
              <a:t>esophagus</a:t>
            </a:r>
            <a:endParaRPr lang="cs-CZ" sz="1200" b="1" dirty="0"/>
          </a:p>
        </p:txBody>
      </p:sp>
      <p:sp>
        <p:nvSpPr>
          <p:cNvPr id="30" name="TextovéPole 29">
            <a:extLst>
              <a:ext uri="{FF2B5EF4-FFF2-40B4-BE49-F238E27FC236}">
                <a16:creationId xmlns:a16="http://schemas.microsoft.com/office/drawing/2014/main" id="{A424965A-51BE-4D2C-AEC2-AC335138E4A3}"/>
              </a:ext>
            </a:extLst>
          </p:cNvPr>
          <p:cNvSpPr txBox="1"/>
          <p:nvPr/>
        </p:nvSpPr>
        <p:spPr>
          <a:xfrm>
            <a:off x="7577880" y="6041329"/>
            <a:ext cx="2616451" cy="246221"/>
          </a:xfrm>
          <a:prstGeom prst="rect">
            <a:avLst/>
          </a:prstGeom>
          <a:noFill/>
        </p:spPr>
        <p:txBody>
          <a:bodyPr wrap="square" rtlCol="0">
            <a:spAutoFit/>
          </a:bodyPr>
          <a:lstStyle/>
          <a:p>
            <a:pPr algn="ctr"/>
            <a:r>
              <a:rPr lang="cs-CZ" sz="1000" dirty="0" err="1"/>
              <a:t>Sahar</a:t>
            </a:r>
            <a:r>
              <a:rPr lang="cs-CZ" sz="1000" dirty="0"/>
              <a:t> </a:t>
            </a:r>
            <a:r>
              <a:rPr lang="cs-CZ" sz="1000" dirty="0" err="1"/>
              <a:t>Hafeez</a:t>
            </a:r>
            <a:endParaRPr lang="cs-CZ" sz="1000" dirty="0"/>
          </a:p>
        </p:txBody>
      </p:sp>
      <p:sp>
        <p:nvSpPr>
          <p:cNvPr id="31" name="TextovéPole 30">
            <a:extLst>
              <a:ext uri="{FF2B5EF4-FFF2-40B4-BE49-F238E27FC236}">
                <a16:creationId xmlns:a16="http://schemas.microsoft.com/office/drawing/2014/main" id="{84B3AD79-12F3-448E-BC03-D1F8B32405F5}"/>
              </a:ext>
            </a:extLst>
          </p:cNvPr>
          <p:cNvSpPr txBox="1"/>
          <p:nvPr/>
        </p:nvSpPr>
        <p:spPr>
          <a:xfrm>
            <a:off x="7086943" y="3089779"/>
            <a:ext cx="2616451" cy="246221"/>
          </a:xfrm>
          <a:prstGeom prst="rect">
            <a:avLst/>
          </a:prstGeom>
          <a:noFill/>
        </p:spPr>
        <p:txBody>
          <a:bodyPr wrap="square" rtlCol="0">
            <a:spAutoFit/>
          </a:bodyPr>
          <a:lstStyle/>
          <a:p>
            <a:pPr algn="ctr"/>
            <a:r>
              <a:rPr lang="cs-CZ" sz="1000" dirty="0" err="1"/>
              <a:t>Veterian</a:t>
            </a:r>
            <a:r>
              <a:rPr lang="cs-CZ" sz="1000" dirty="0"/>
              <a:t> </a:t>
            </a:r>
            <a:r>
              <a:rPr lang="cs-CZ" sz="1000" dirty="0" err="1"/>
              <a:t>Key</a:t>
            </a:r>
            <a:endParaRPr lang="cs-CZ" sz="1000" dirty="0"/>
          </a:p>
        </p:txBody>
      </p:sp>
      <p:grpSp>
        <p:nvGrpSpPr>
          <p:cNvPr id="17" name="Skupina 16"/>
          <p:cNvGrpSpPr/>
          <p:nvPr/>
        </p:nvGrpSpPr>
        <p:grpSpPr>
          <a:xfrm>
            <a:off x="5412620" y="3628067"/>
            <a:ext cx="3473485" cy="1788057"/>
            <a:chOff x="5283056" y="3652277"/>
            <a:chExt cx="3473485" cy="1788057"/>
          </a:xfrm>
        </p:grpSpPr>
        <p:grpSp>
          <p:nvGrpSpPr>
            <p:cNvPr id="3" name="Skupina 2"/>
            <p:cNvGrpSpPr/>
            <p:nvPr/>
          </p:nvGrpSpPr>
          <p:grpSpPr>
            <a:xfrm>
              <a:off x="5283056" y="3652277"/>
              <a:ext cx="3473485" cy="1788057"/>
              <a:chOff x="5283056" y="3652277"/>
              <a:chExt cx="3473485" cy="1788057"/>
            </a:xfrm>
          </p:grpSpPr>
          <p:pic>
            <p:nvPicPr>
              <p:cNvPr id="28" name="Obrázek 27">
                <a:extLst>
                  <a:ext uri="{FF2B5EF4-FFF2-40B4-BE49-F238E27FC236}">
                    <a16:creationId xmlns:a16="http://schemas.microsoft.com/office/drawing/2014/main" id="{2D819C72-38C1-4B42-B742-1AF83D87EAC0}"/>
                  </a:ext>
                </a:extLst>
              </p:cNvPr>
              <p:cNvPicPr>
                <a:picLocks noChangeAspect="1"/>
              </p:cNvPicPr>
              <p:nvPr/>
            </p:nvPicPr>
            <p:blipFill rotWithShape="1">
              <a:blip r:embed="rId3">
                <a:extLst>
                  <a:ext uri="{28A0092B-C50C-407E-A947-70E740481C1C}">
                    <a14:useLocalDpi xmlns:a14="http://schemas.microsoft.com/office/drawing/2010/main" val="0"/>
                  </a:ext>
                </a:extLst>
              </a:blip>
              <a:srcRect l="55534" t="6915" b="61371"/>
              <a:stretch/>
            </p:blipFill>
            <p:spPr>
              <a:xfrm>
                <a:off x="5417346" y="3652277"/>
                <a:ext cx="3339195" cy="1788057"/>
              </a:xfrm>
              <a:prstGeom prst="rect">
                <a:avLst/>
              </a:prstGeom>
            </p:spPr>
          </p:pic>
          <p:sp>
            <p:nvSpPr>
              <p:cNvPr id="32" name="TextovéPole 31">
                <a:extLst>
                  <a:ext uri="{FF2B5EF4-FFF2-40B4-BE49-F238E27FC236}">
                    <a16:creationId xmlns:a16="http://schemas.microsoft.com/office/drawing/2014/main" id="{69B653EF-2E87-48F0-94D8-5A5D47CDB7E6}"/>
                  </a:ext>
                </a:extLst>
              </p:cNvPr>
              <p:cNvSpPr txBox="1"/>
              <p:nvPr/>
            </p:nvSpPr>
            <p:spPr>
              <a:xfrm>
                <a:off x="7050726" y="3672539"/>
                <a:ext cx="742332" cy="230832"/>
              </a:xfrm>
              <a:prstGeom prst="rect">
                <a:avLst/>
              </a:prstGeom>
              <a:solidFill>
                <a:schemeClr val="bg1"/>
              </a:solidFill>
            </p:spPr>
            <p:txBody>
              <a:bodyPr wrap="square" rtlCol="0">
                <a:spAutoFit/>
              </a:bodyPr>
              <a:lstStyle/>
              <a:p>
                <a:pPr algn="ctr"/>
                <a:r>
                  <a:rPr lang="cs-CZ" sz="900" dirty="0" err="1" smtClean="0"/>
                  <a:t>pharynx</a:t>
                </a:r>
                <a:endParaRPr lang="cs-CZ" sz="900" dirty="0"/>
              </a:p>
            </p:txBody>
          </p:sp>
          <p:sp>
            <p:nvSpPr>
              <p:cNvPr id="33" name="TextovéPole 32">
                <a:extLst>
                  <a:ext uri="{FF2B5EF4-FFF2-40B4-BE49-F238E27FC236}">
                    <a16:creationId xmlns:a16="http://schemas.microsoft.com/office/drawing/2014/main" id="{69B653EF-2E87-48F0-94D8-5A5D47CDB7E6}"/>
                  </a:ext>
                </a:extLst>
              </p:cNvPr>
              <p:cNvSpPr txBox="1"/>
              <p:nvPr/>
            </p:nvSpPr>
            <p:spPr>
              <a:xfrm>
                <a:off x="7311807" y="4137327"/>
                <a:ext cx="1111652" cy="369332"/>
              </a:xfrm>
              <a:prstGeom prst="rect">
                <a:avLst/>
              </a:prstGeom>
              <a:solidFill>
                <a:schemeClr val="bg1"/>
              </a:solidFill>
            </p:spPr>
            <p:txBody>
              <a:bodyPr wrap="square" rtlCol="0">
                <a:spAutoFit/>
              </a:bodyPr>
              <a:lstStyle/>
              <a:p>
                <a:pPr algn="ctr"/>
                <a:r>
                  <a:rPr lang="cs-CZ" sz="900" dirty="0" err="1" smtClean="0"/>
                  <a:t>Dorsal</a:t>
                </a:r>
                <a:endParaRPr lang="cs-CZ" sz="900" dirty="0"/>
              </a:p>
              <a:p>
                <a:pPr algn="ctr"/>
                <a:r>
                  <a:rPr lang="cs-CZ" sz="900" dirty="0" err="1" smtClean="0"/>
                  <a:t>mesentery</a:t>
                </a:r>
                <a:endParaRPr lang="cs-CZ" sz="900" dirty="0"/>
              </a:p>
            </p:txBody>
          </p:sp>
          <p:sp>
            <p:nvSpPr>
              <p:cNvPr id="34" name="TextovéPole 33">
                <a:extLst>
                  <a:ext uri="{FF2B5EF4-FFF2-40B4-BE49-F238E27FC236}">
                    <a16:creationId xmlns:a16="http://schemas.microsoft.com/office/drawing/2014/main" id="{69B653EF-2E87-48F0-94D8-5A5D47CDB7E6}"/>
                  </a:ext>
                </a:extLst>
              </p:cNvPr>
              <p:cNvSpPr txBox="1"/>
              <p:nvPr/>
            </p:nvSpPr>
            <p:spPr>
              <a:xfrm>
                <a:off x="7312304" y="4705227"/>
                <a:ext cx="1271757" cy="230832"/>
              </a:xfrm>
              <a:prstGeom prst="rect">
                <a:avLst/>
              </a:prstGeom>
              <a:solidFill>
                <a:schemeClr val="bg1"/>
              </a:solidFill>
            </p:spPr>
            <p:txBody>
              <a:bodyPr wrap="square" rtlCol="0">
                <a:spAutoFit/>
              </a:bodyPr>
              <a:lstStyle/>
              <a:p>
                <a:pPr algn="ctr"/>
                <a:r>
                  <a:rPr lang="cs-CZ" sz="900" dirty="0" err="1" smtClean="0"/>
                  <a:t>Dorsal</a:t>
                </a:r>
                <a:r>
                  <a:rPr lang="cs-CZ" sz="900" dirty="0" smtClean="0"/>
                  <a:t> </a:t>
                </a:r>
                <a:r>
                  <a:rPr lang="cs-CZ" sz="900" dirty="0" err="1" smtClean="0"/>
                  <a:t>mesogastrium</a:t>
                </a:r>
                <a:endParaRPr lang="cs-CZ" sz="900" dirty="0"/>
              </a:p>
            </p:txBody>
          </p:sp>
          <p:sp>
            <p:nvSpPr>
              <p:cNvPr id="35" name="TextovéPole 34">
                <a:extLst>
                  <a:ext uri="{FF2B5EF4-FFF2-40B4-BE49-F238E27FC236}">
                    <a16:creationId xmlns:a16="http://schemas.microsoft.com/office/drawing/2014/main" id="{69B653EF-2E87-48F0-94D8-5A5D47CDB7E6}"/>
                  </a:ext>
                </a:extLst>
              </p:cNvPr>
              <p:cNvSpPr txBox="1"/>
              <p:nvPr/>
            </p:nvSpPr>
            <p:spPr>
              <a:xfrm>
                <a:off x="5283056" y="4646953"/>
                <a:ext cx="1113677" cy="369332"/>
              </a:xfrm>
              <a:prstGeom prst="rect">
                <a:avLst/>
              </a:prstGeom>
              <a:solidFill>
                <a:schemeClr val="bg1"/>
              </a:solidFill>
            </p:spPr>
            <p:txBody>
              <a:bodyPr wrap="square" rtlCol="0">
                <a:spAutoFit/>
              </a:bodyPr>
              <a:lstStyle/>
              <a:p>
                <a:pPr algn="ctr"/>
                <a:r>
                  <a:rPr lang="cs-CZ" sz="900" dirty="0" err="1" smtClean="0"/>
                  <a:t>Ventral</a:t>
                </a:r>
                <a:endParaRPr lang="cs-CZ" sz="900" dirty="0"/>
              </a:p>
              <a:p>
                <a:pPr algn="ctr"/>
                <a:r>
                  <a:rPr lang="cs-CZ" sz="900" dirty="0" err="1" smtClean="0"/>
                  <a:t>mesogastrium</a:t>
                </a:r>
                <a:endParaRPr lang="cs-CZ" sz="900" dirty="0"/>
              </a:p>
            </p:txBody>
          </p:sp>
          <p:sp>
            <p:nvSpPr>
              <p:cNvPr id="36" name="TextovéPole 35">
                <a:extLst>
                  <a:ext uri="{FF2B5EF4-FFF2-40B4-BE49-F238E27FC236}">
                    <a16:creationId xmlns:a16="http://schemas.microsoft.com/office/drawing/2014/main" id="{69B653EF-2E87-48F0-94D8-5A5D47CDB7E6}"/>
                  </a:ext>
                </a:extLst>
              </p:cNvPr>
              <p:cNvSpPr txBox="1"/>
              <p:nvPr/>
            </p:nvSpPr>
            <p:spPr>
              <a:xfrm>
                <a:off x="5529804" y="4224550"/>
                <a:ext cx="780424" cy="369332"/>
              </a:xfrm>
              <a:prstGeom prst="rect">
                <a:avLst/>
              </a:prstGeom>
              <a:solidFill>
                <a:schemeClr val="bg1"/>
              </a:solidFill>
            </p:spPr>
            <p:txBody>
              <a:bodyPr wrap="square" rtlCol="0">
                <a:spAutoFit/>
              </a:bodyPr>
              <a:lstStyle/>
              <a:p>
                <a:pPr algn="ctr"/>
                <a:r>
                  <a:rPr lang="cs-CZ" sz="900" dirty="0" err="1" smtClean="0"/>
                  <a:t>Esophagus</a:t>
                </a:r>
                <a:r>
                  <a:rPr lang="cs-CZ" sz="900" dirty="0" smtClean="0"/>
                  <a:t> </a:t>
                </a:r>
                <a:r>
                  <a:rPr lang="cs-CZ" sz="900" dirty="0" err="1" smtClean="0"/>
                  <a:t>basis</a:t>
                </a:r>
                <a:endParaRPr lang="cs-CZ" sz="900" dirty="0"/>
              </a:p>
            </p:txBody>
          </p:sp>
          <p:sp>
            <p:nvSpPr>
              <p:cNvPr id="37" name="TextovéPole 36">
                <a:extLst>
                  <a:ext uri="{FF2B5EF4-FFF2-40B4-BE49-F238E27FC236}">
                    <a16:creationId xmlns:a16="http://schemas.microsoft.com/office/drawing/2014/main" id="{69B653EF-2E87-48F0-94D8-5A5D47CDB7E6}"/>
                  </a:ext>
                </a:extLst>
              </p:cNvPr>
              <p:cNvSpPr txBox="1"/>
              <p:nvPr/>
            </p:nvSpPr>
            <p:spPr>
              <a:xfrm>
                <a:off x="7317036" y="4973743"/>
                <a:ext cx="780424" cy="230832"/>
              </a:xfrm>
              <a:prstGeom prst="rect">
                <a:avLst/>
              </a:prstGeom>
              <a:solidFill>
                <a:schemeClr val="bg1"/>
              </a:solidFill>
            </p:spPr>
            <p:txBody>
              <a:bodyPr wrap="square" rtlCol="0">
                <a:spAutoFit/>
              </a:bodyPr>
              <a:lstStyle/>
              <a:p>
                <a:pPr algn="ctr"/>
                <a:r>
                  <a:rPr lang="cs-CZ" sz="900" dirty="0" err="1" smtClean="0"/>
                  <a:t>stomach</a:t>
                </a:r>
                <a:endParaRPr lang="cs-CZ" sz="900" dirty="0"/>
              </a:p>
            </p:txBody>
          </p:sp>
        </p:grpSp>
        <p:sp>
          <p:nvSpPr>
            <p:cNvPr id="15" name="Volný tvar 14"/>
            <p:cNvSpPr/>
            <p:nvPr/>
          </p:nvSpPr>
          <p:spPr>
            <a:xfrm>
              <a:off x="6699564" y="4137434"/>
              <a:ext cx="162963" cy="425513"/>
            </a:xfrm>
            <a:custGeom>
              <a:avLst/>
              <a:gdLst>
                <a:gd name="connsiteX0" fmla="*/ 0 w 162963"/>
                <a:gd name="connsiteY0" fmla="*/ 18107 h 425513"/>
                <a:gd name="connsiteX1" fmla="*/ 45268 w 162963"/>
                <a:gd name="connsiteY1" fmla="*/ 90534 h 425513"/>
                <a:gd name="connsiteX2" fmla="*/ 72428 w 162963"/>
                <a:gd name="connsiteY2" fmla="*/ 172016 h 425513"/>
                <a:gd name="connsiteX3" fmla="*/ 81482 w 162963"/>
                <a:gd name="connsiteY3" fmla="*/ 262550 h 425513"/>
                <a:gd name="connsiteX4" fmla="*/ 72428 w 162963"/>
                <a:gd name="connsiteY4" fmla="*/ 425513 h 425513"/>
                <a:gd name="connsiteX5" fmla="*/ 162963 w 162963"/>
                <a:gd name="connsiteY5" fmla="*/ 425513 h 425513"/>
                <a:gd name="connsiteX6" fmla="*/ 144856 w 162963"/>
                <a:gd name="connsiteY6" fmla="*/ 344031 h 425513"/>
                <a:gd name="connsiteX7" fmla="*/ 144856 w 162963"/>
                <a:gd name="connsiteY7" fmla="*/ 271604 h 425513"/>
                <a:gd name="connsiteX8" fmla="*/ 126749 w 162963"/>
                <a:gd name="connsiteY8" fmla="*/ 162962 h 425513"/>
                <a:gd name="connsiteX9" fmla="*/ 117695 w 162963"/>
                <a:gd name="connsiteY9" fmla="*/ 0 h 425513"/>
                <a:gd name="connsiteX10" fmla="*/ 0 w 162963"/>
                <a:gd name="connsiteY10" fmla="*/ 18107 h 4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963" h="425513">
                  <a:moveTo>
                    <a:pt x="0" y="18107"/>
                  </a:moveTo>
                  <a:lnTo>
                    <a:pt x="45268" y="90534"/>
                  </a:lnTo>
                  <a:lnTo>
                    <a:pt x="72428" y="172016"/>
                  </a:lnTo>
                  <a:lnTo>
                    <a:pt x="81482" y="262550"/>
                  </a:lnTo>
                  <a:lnTo>
                    <a:pt x="72428" y="425513"/>
                  </a:lnTo>
                  <a:lnTo>
                    <a:pt x="162963" y="425513"/>
                  </a:lnTo>
                  <a:lnTo>
                    <a:pt x="144856" y="344031"/>
                  </a:lnTo>
                  <a:lnTo>
                    <a:pt x="144856" y="271604"/>
                  </a:lnTo>
                  <a:lnTo>
                    <a:pt x="126749" y="162962"/>
                  </a:lnTo>
                  <a:lnTo>
                    <a:pt x="117695" y="0"/>
                  </a:lnTo>
                  <a:lnTo>
                    <a:pt x="0" y="18107"/>
                  </a:lnTo>
                  <a:close/>
                </a:path>
              </a:pathLst>
            </a:custGeom>
            <a:solidFill>
              <a:schemeClr val="accent1">
                <a:lumMod val="60000"/>
                <a:lumOff val="40000"/>
              </a:schemeClr>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8" name="Skupina 17"/>
          <p:cNvGrpSpPr/>
          <p:nvPr/>
        </p:nvGrpSpPr>
        <p:grpSpPr>
          <a:xfrm>
            <a:off x="8632704" y="3399999"/>
            <a:ext cx="2836525" cy="2244194"/>
            <a:chOff x="8632704" y="3399999"/>
            <a:chExt cx="2836525" cy="2244194"/>
          </a:xfrm>
        </p:grpSpPr>
        <p:grpSp>
          <p:nvGrpSpPr>
            <p:cNvPr id="6" name="Skupina 5"/>
            <p:cNvGrpSpPr/>
            <p:nvPr/>
          </p:nvGrpSpPr>
          <p:grpSpPr>
            <a:xfrm>
              <a:off x="8632704" y="3399999"/>
              <a:ext cx="2836525" cy="2244194"/>
              <a:chOff x="8632704" y="3399999"/>
              <a:chExt cx="2836525" cy="2244194"/>
            </a:xfrm>
          </p:grpSpPr>
          <p:pic>
            <p:nvPicPr>
              <p:cNvPr id="29" name="Obrázek 28">
                <a:extLst>
                  <a:ext uri="{FF2B5EF4-FFF2-40B4-BE49-F238E27FC236}">
                    <a16:creationId xmlns:a16="http://schemas.microsoft.com/office/drawing/2014/main" id="{2118ABFC-52F5-4E6E-AACF-7E16991D4B85}"/>
                  </a:ext>
                </a:extLst>
              </p:cNvPr>
              <p:cNvPicPr>
                <a:picLocks noChangeAspect="1"/>
              </p:cNvPicPr>
              <p:nvPr/>
            </p:nvPicPr>
            <p:blipFill rotWithShape="1">
              <a:blip r:embed="rId3">
                <a:extLst>
                  <a:ext uri="{28A0092B-C50C-407E-A947-70E740481C1C}">
                    <a14:useLocalDpi xmlns:a14="http://schemas.microsoft.com/office/drawing/2010/main" val="0"/>
                  </a:ext>
                </a:extLst>
              </a:blip>
              <a:srcRect l="55534" t="45435" b="7707"/>
              <a:stretch/>
            </p:blipFill>
            <p:spPr>
              <a:xfrm>
                <a:off x="8632704" y="3399999"/>
                <a:ext cx="2836525" cy="2244194"/>
              </a:xfrm>
              <a:prstGeom prst="rect">
                <a:avLst/>
              </a:prstGeom>
            </p:spPr>
          </p:pic>
          <p:sp>
            <p:nvSpPr>
              <p:cNvPr id="38" name="TextovéPole 37">
                <a:extLst>
                  <a:ext uri="{FF2B5EF4-FFF2-40B4-BE49-F238E27FC236}">
                    <a16:creationId xmlns:a16="http://schemas.microsoft.com/office/drawing/2014/main" id="{69B653EF-2E87-48F0-94D8-5A5D47CDB7E6}"/>
                  </a:ext>
                </a:extLst>
              </p:cNvPr>
              <p:cNvSpPr txBox="1"/>
              <p:nvPr/>
            </p:nvSpPr>
            <p:spPr>
              <a:xfrm>
                <a:off x="10090644" y="3479925"/>
                <a:ext cx="742332" cy="230832"/>
              </a:xfrm>
              <a:prstGeom prst="rect">
                <a:avLst/>
              </a:prstGeom>
              <a:solidFill>
                <a:schemeClr val="bg1"/>
              </a:solidFill>
            </p:spPr>
            <p:txBody>
              <a:bodyPr wrap="square" rtlCol="0">
                <a:spAutoFit/>
              </a:bodyPr>
              <a:lstStyle/>
              <a:p>
                <a:pPr algn="ctr"/>
                <a:r>
                  <a:rPr lang="cs-CZ" sz="900" dirty="0" err="1" smtClean="0"/>
                  <a:t>pharynx</a:t>
                </a:r>
                <a:endParaRPr lang="cs-CZ" sz="900" dirty="0"/>
              </a:p>
            </p:txBody>
          </p:sp>
          <p:sp>
            <p:nvSpPr>
              <p:cNvPr id="39" name="TextovéPole 38">
                <a:extLst>
                  <a:ext uri="{FF2B5EF4-FFF2-40B4-BE49-F238E27FC236}">
                    <a16:creationId xmlns:a16="http://schemas.microsoft.com/office/drawing/2014/main" id="{69B653EF-2E87-48F0-94D8-5A5D47CDB7E6}"/>
                  </a:ext>
                </a:extLst>
              </p:cNvPr>
              <p:cNvSpPr txBox="1"/>
              <p:nvPr/>
            </p:nvSpPr>
            <p:spPr>
              <a:xfrm>
                <a:off x="10166258" y="5199795"/>
                <a:ext cx="780424" cy="230832"/>
              </a:xfrm>
              <a:prstGeom prst="rect">
                <a:avLst/>
              </a:prstGeom>
              <a:solidFill>
                <a:schemeClr val="bg1"/>
              </a:solidFill>
            </p:spPr>
            <p:txBody>
              <a:bodyPr wrap="square" rtlCol="0">
                <a:spAutoFit/>
              </a:bodyPr>
              <a:lstStyle/>
              <a:p>
                <a:pPr algn="ctr"/>
                <a:r>
                  <a:rPr lang="cs-CZ" sz="900" dirty="0" err="1" smtClean="0"/>
                  <a:t>stomach</a:t>
                </a:r>
                <a:endParaRPr lang="cs-CZ" sz="900" dirty="0"/>
              </a:p>
            </p:txBody>
          </p:sp>
          <p:sp>
            <p:nvSpPr>
              <p:cNvPr id="40" name="TextovéPole 39">
                <a:extLst>
                  <a:ext uri="{FF2B5EF4-FFF2-40B4-BE49-F238E27FC236}">
                    <a16:creationId xmlns:a16="http://schemas.microsoft.com/office/drawing/2014/main" id="{69B653EF-2E87-48F0-94D8-5A5D47CDB7E6}"/>
                  </a:ext>
                </a:extLst>
              </p:cNvPr>
              <p:cNvSpPr txBox="1"/>
              <p:nvPr/>
            </p:nvSpPr>
            <p:spPr>
              <a:xfrm>
                <a:off x="10194330" y="4293164"/>
                <a:ext cx="1140609" cy="369332"/>
              </a:xfrm>
              <a:prstGeom prst="rect">
                <a:avLst/>
              </a:prstGeom>
              <a:solidFill>
                <a:schemeClr val="bg1"/>
              </a:solidFill>
              <a:ln w="28575">
                <a:solidFill>
                  <a:srgbClr val="B789B8"/>
                </a:solidFill>
              </a:ln>
            </p:spPr>
            <p:txBody>
              <a:bodyPr wrap="square" rtlCol="0">
                <a:spAutoFit/>
              </a:bodyPr>
              <a:lstStyle/>
              <a:p>
                <a:pPr algn="ctr"/>
                <a:r>
                  <a:rPr lang="cs-CZ" sz="900" dirty="0" err="1" smtClean="0"/>
                  <a:t>Esophagus</a:t>
                </a:r>
                <a:r>
                  <a:rPr lang="cs-CZ" sz="900" dirty="0" smtClean="0"/>
                  <a:t> </a:t>
                </a:r>
                <a:r>
                  <a:rPr lang="cs-CZ" sz="900" dirty="0" err="1" smtClean="0"/>
                  <a:t>prolongation</a:t>
                </a:r>
                <a:endParaRPr lang="cs-CZ" sz="900" dirty="0"/>
              </a:p>
            </p:txBody>
          </p:sp>
        </p:grpSp>
        <p:sp>
          <p:nvSpPr>
            <p:cNvPr id="16" name="Volný tvar 15"/>
            <p:cNvSpPr/>
            <p:nvPr/>
          </p:nvSpPr>
          <p:spPr>
            <a:xfrm>
              <a:off x="9696261" y="3802455"/>
              <a:ext cx="208230" cy="1176951"/>
            </a:xfrm>
            <a:custGeom>
              <a:avLst/>
              <a:gdLst>
                <a:gd name="connsiteX0" fmla="*/ 72428 w 208230"/>
                <a:gd name="connsiteY0" fmla="*/ 18107 h 1176951"/>
                <a:gd name="connsiteX1" fmla="*/ 108642 w 208230"/>
                <a:gd name="connsiteY1" fmla="*/ 126749 h 1176951"/>
                <a:gd name="connsiteX2" fmla="*/ 108642 w 208230"/>
                <a:gd name="connsiteY2" fmla="*/ 253497 h 1176951"/>
                <a:gd name="connsiteX3" fmla="*/ 90535 w 208230"/>
                <a:gd name="connsiteY3" fmla="*/ 434567 h 1176951"/>
                <a:gd name="connsiteX4" fmla="*/ 81482 w 208230"/>
                <a:gd name="connsiteY4" fmla="*/ 570369 h 1176951"/>
                <a:gd name="connsiteX5" fmla="*/ 36214 w 208230"/>
                <a:gd name="connsiteY5" fmla="*/ 878187 h 1176951"/>
                <a:gd name="connsiteX6" fmla="*/ 0 w 208230"/>
                <a:gd name="connsiteY6" fmla="*/ 1086416 h 1176951"/>
                <a:gd name="connsiteX7" fmla="*/ 9054 w 208230"/>
                <a:gd name="connsiteY7" fmla="*/ 1176951 h 1176951"/>
                <a:gd name="connsiteX8" fmla="*/ 72428 w 208230"/>
                <a:gd name="connsiteY8" fmla="*/ 1176951 h 1176951"/>
                <a:gd name="connsiteX9" fmla="*/ 90535 w 208230"/>
                <a:gd name="connsiteY9" fmla="*/ 1032095 h 1176951"/>
                <a:gd name="connsiteX10" fmla="*/ 126749 w 208230"/>
                <a:gd name="connsiteY10" fmla="*/ 878187 h 1176951"/>
                <a:gd name="connsiteX11" fmla="*/ 162963 w 208230"/>
                <a:gd name="connsiteY11" fmla="*/ 633743 h 1176951"/>
                <a:gd name="connsiteX12" fmla="*/ 181070 w 208230"/>
                <a:gd name="connsiteY12" fmla="*/ 452674 h 1176951"/>
                <a:gd name="connsiteX13" fmla="*/ 208230 w 208230"/>
                <a:gd name="connsiteY13" fmla="*/ 181070 h 1176951"/>
                <a:gd name="connsiteX14" fmla="*/ 199177 w 208230"/>
                <a:gd name="connsiteY14" fmla="*/ 0 h 1176951"/>
                <a:gd name="connsiteX15" fmla="*/ 72428 w 208230"/>
                <a:gd name="connsiteY15" fmla="*/ 18107 h 117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230" h="1176951">
                  <a:moveTo>
                    <a:pt x="72428" y="18107"/>
                  </a:moveTo>
                  <a:lnTo>
                    <a:pt x="108642" y="126749"/>
                  </a:lnTo>
                  <a:lnTo>
                    <a:pt x="108642" y="253497"/>
                  </a:lnTo>
                  <a:lnTo>
                    <a:pt x="90535" y="434567"/>
                  </a:lnTo>
                  <a:lnTo>
                    <a:pt x="81482" y="570369"/>
                  </a:lnTo>
                  <a:lnTo>
                    <a:pt x="36214" y="878187"/>
                  </a:lnTo>
                  <a:lnTo>
                    <a:pt x="0" y="1086416"/>
                  </a:lnTo>
                  <a:lnTo>
                    <a:pt x="9054" y="1176951"/>
                  </a:lnTo>
                  <a:lnTo>
                    <a:pt x="72428" y="1176951"/>
                  </a:lnTo>
                  <a:lnTo>
                    <a:pt x="90535" y="1032095"/>
                  </a:lnTo>
                  <a:lnTo>
                    <a:pt x="126749" y="878187"/>
                  </a:lnTo>
                  <a:lnTo>
                    <a:pt x="162963" y="633743"/>
                  </a:lnTo>
                  <a:lnTo>
                    <a:pt x="181070" y="452674"/>
                  </a:lnTo>
                  <a:lnTo>
                    <a:pt x="208230" y="181070"/>
                  </a:lnTo>
                  <a:lnTo>
                    <a:pt x="199177" y="0"/>
                  </a:lnTo>
                  <a:lnTo>
                    <a:pt x="72428" y="18107"/>
                  </a:lnTo>
                  <a:close/>
                </a:path>
              </a:pathLst>
            </a:custGeom>
            <a:solidFill>
              <a:schemeClr val="accent1">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421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crop</a:t>
            </a:r>
            <a:r>
              <a:rPr lang="cs-CZ" dirty="0" smtClean="0"/>
              <a:t> in </a:t>
            </a:r>
            <a:r>
              <a:rPr lang="cs-CZ" dirty="0" err="1" smtClean="0"/>
              <a:t>birds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27</a:t>
            </a:fld>
            <a:endParaRPr lang="cs-CZ"/>
          </a:p>
        </p:txBody>
      </p:sp>
      <p:sp>
        <p:nvSpPr>
          <p:cNvPr id="6" name="Zástupný obsah 2">
            <a:extLst>
              <a:ext uri="{FF2B5EF4-FFF2-40B4-BE49-F238E27FC236}">
                <a16:creationId xmlns:a16="http://schemas.microsoft.com/office/drawing/2014/main" id="{1932F16D-2137-4932-A490-67C75627DDA9}"/>
              </a:ext>
            </a:extLst>
          </p:cNvPr>
          <p:cNvSpPr txBox="1">
            <a:spLocks/>
          </p:cNvSpPr>
          <p:nvPr/>
        </p:nvSpPr>
        <p:spPr>
          <a:xfrm>
            <a:off x="1097280" y="2247529"/>
            <a:ext cx="4271425" cy="5685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Formation</a:t>
            </a:r>
            <a:r>
              <a:rPr lang="cs-CZ" sz="1600" dirty="0" smtClean="0"/>
              <a:t> </a:t>
            </a:r>
            <a:r>
              <a:rPr lang="cs-CZ" sz="1600" dirty="0" err="1" smtClean="0"/>
              <a:t>of</a:t>
            </a:r>
            <a:r>
              <a:rPr lang="cs-CZ" sz="1600" dirty="0" smtClean="0"/>
              <a:t> </a:t>
            </a:r>
            <a:r>
              <a:rPr lang="cs-CZ" sz="1600" b="1" dirty="0" err="1" smtClean="0">
                <a:solidFill>
                  <a:srgbClr val="FF0000"/>
                </a:solidFill>
              </a:rPr>
              <a:t>bag-like</a:t>
            </a:r>
            <a:r>
              <a:rPr lang="cs-CZ" sz="1600" dirty="0" smtClean="0"/>
              <a:t> </a:t>
            </a:r>
            <a:r>
              <a:rPr lang="cs-CZ" sz="1600" dirty="0" err="1" smtClean="0"/>
              <a:t>extension</a:t>
            </a:r>
            <a:r>
              <a:rPr lang="cs-CZ" sz="1600" dirty="0" smtClean="0"/>
              <a:t> </a:t>
            </a:r>
            <a:r>
              <a:rPr lang="cs-CZ" sz="1600" dirty="0" err="1" smtClean="0"/>
              <a:t>from</a:t>
            </a:r>
            <a:r>
              <a:rPr lang="cs-CZ" sz="1600" dirty="0" smtClean="0"/>
              <a:t> </a:t>
            </a:r>
            <a:r>
              <a:rPr lang="cs-CZ" sz="1600" b="1" dirty="0" err="1" smtClean="0"/>
              <a:t>ventral</a:t>
            </a:r>
            <a:r>
              <a:rPr lang="cs-CZ" sz="1600" dirty="0" smtClean="0"/>
              <a:t> </a:t>
            </a:r>
            <a:r>
              <a:rPr lang="cs-CZ" sz="1600" dirty="0" err="1" smtClean="0"/>
              <a:t>side</a:t>
            </a:r>
            <a:r>
              <a:rPr lang="cs-CZ" sz="1600" dirty="0" smtClean="0"/>
              <a:t> </a:t>
            </a:r>
            <a:r>
              <a:rPr lang="cs-CZ" sz="1600" dirty="0" err="1" smtClean="0"/>
              <a:t>of</a:t>
            </a:r>
            <a:r>
              <a:rPr lang="cs-CZ" sz="1600" dirty="0" smtClean="0"/>
              <a:t> </a:t>
            </a:r>
            <a:r>
              <a:rPr lang="cs-CZ" sz="1600" b="1" dirty="0" err="1" smtClean="0"/>
              <a:t>esophagus</a:t>
            </a:r>
            <a:r>
              <a:rPr lang="cs-CZ" sz="1600" dirty="0" smtClean="0"/>
              <a:t> in </a:t>
            </a:r>
            <a:r>
              <a:rPr lang="cs-CZ" sz="1600" dirty="0" err="1" smtClean="0"/>
              <a:t>neck</a:t>
            </a:r>
            <a:r>
              <a:rPr lang="cs-CZ" sz="1600" dirty="0" smtClean="0"/>
              <a:t> region</a:t>
            </a:r>
            <a:endParaRPr lang="cs-CZ" sz="1400" b="1" dirty="0"/>
          </a:p>
        </p:txBody>
      </p:sp>
      <p:sp>
        <p:nvSpPr>
          <p:cNvPr id="7" name="Zástupný obsah 2">
            <a:extLst>
              <a:ext uri="{FF2B5EF4-FFF2-40B4-BE49-F238E27FC236}">
                <a16:creationId xmlns:a16="http://schemas.microsoft.com/office/drawing/2014/main" id="{62F8C549-307F-4047-9B3D-8DABD28BE5CA}"/>
              </a:ext>
            </a:extLst>
          </p:cNvPr>
          <p:cNvSpPr txBox="1">
            <a:spLocks/>
          </p:cNvSpPr>
          <p:nvPr/>
        </p:nvSpPr>
        <p:spPr>
          <a:xfrm>
            <a:off x="1097280" y="3534871"/>
            <a:ext cx="4271425" cy="50531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Extended</a:t>
            </a:r>
            <a:r>
              <a:rPr lang="cs-CZ" sz="1600" dirty="0" smtClean="0"/>
              <a:t> part </a:t>
            </a:r>
            <a:r>
              <a:rPr lang="cs-CZ" sz="1600" dirty="0" err="1" smtClean="0"/>
              <a:t>of</a:t>
            </a:r>
            <a:r>
              <a:rPr lang="cs-CZ" sz="1600" dirty="0" smtClean="0"/>
              <a:t> </a:t>
            </a:r>
            <a:r>
              <a:rPr lang="cs-CZ" sz="1600" dirty="0" err="1" smtClean="0"/>
              <a:t>esophagus</a:t>
            </a:r>
            <a:r>
              <a:rPr lang="cs-CZ" sz="1600" dirty="0" smtClean="0"/>
              <a:t> </a:t>
            </a:r>
            <a:r>
              <a:rPr lang="cs-CZ" sz="1600" dirty="0" err="1" smtClean="0"/>
              <a:t>for</a:t>
            </a:r>
            <a:r>
              <a:rPr lang="cs-CZ" sz="1600" dirty="0" smtClean="0"/>
              <a:t> food </a:t>
            </a:r>
            <a:r>
              <a:rPr lang="cs-CZ" sz="1600" b="1" dirty="0" err="1" smtClean="0"/>
              <a:t>storage</a:t>
            </a:r>
            <a:endParaRPr lang="cs-CZ" sz="1400" b="1" dirty="0"/>
          </a:p>
        </p:txBody>
      </p:sp>
      <p:sp>
        <p:nvSpPr>
          <p:cNvPr id="8" name="Zástupný obsah 2">
            <a:extLst>
              <a:ext uri="{FF2B5EF4-FFF2-40B4-BE49-F238E27FC236}">
                <a16:creationId xmlns:a16="http://schemas.microsoft.com/office/drawing/2014/main" id="{C256D072-608D-4F07-B464-CFA43D6B4F59}"/>
              </a:ext>
            </a:extLst>
          </p:cNvPr>
          <p:cNvSpPr txBox="1">
            <a:spLocks/>
          </p:cNvSpPr>
          <p:nvPr/>
        </p:nvSpPr>
        <p:spPr>
          <a:xfrm>
            <a:off x="1097280" y="4628474"/>
            <a:ext cx="4271425" cy="6061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smtClean="0"/>
              <a:t>morfology</a:t>
            </a:r>
            <a:r>
              <a:rPr lang="cs-CZ" sz="1600" dirty="0" smtClean="0"/>
              <a:t> </a:t>
            </a:r>
            <a:r>
              <a:rPr lang="cs-CZ" sz="1600" dirty="0" err="1" smtClean="0"/>
              <a:t>based</a:t>
            </a:r>
            <a:r>
              <a:rPr lang="cs-CZ" sz="1600" dirty="0" smtClean="0"/>
              <a:t> on species </a:t>
            </a:r>
            <a:r>
              <a:rPr lang="cs-CZ" sz="1600" dirty="0" err="1" smtClean="0"/>
              <a:t>according</a:t>
            </a:r>
            <a:r>
              <a:rPr lang="cs-CZ" sz="1600" dirty="0" smtClean="0"/>
              <a:t> to </a:t>
            </a:r>
            <a:r>
              <a:rPr lang="cs-CZ" sz="1600" b="1" dirty="0" smtClean="0"/>
              <a:t>type</a:t>
            </a:r>
            <a:r>
              <a:rPr lang="cs-CZ" sz="1600" dirty="0" smtClean="0"/>
              <a:t> </a:t>
            </a:r>
            <a:r>
              <a:rPr lang="cs-CZ" sz="1600" dirty="0" err="1" smtClean="0"/>
              <a:t>of</a:t>
            </a:r>
            <a:r>
              <a:rPr lang="cs-CZ" sz="1600" dirty="0" smtClean="0"/>
              <a:t> </a:t>
            </a:r>
            <a:r>
              <a:rPr lang="cs-CZ" sz="1600" b="1" dirty="0" smtClean="0"/>
              <a:t>food</a:t>
            </a:r>
            <a:endParaRPr lang="cs-CZ" sz="1400" b="1" dirty="0"/>
          </a:p>
        </p:txBody>
      </p:sp>
      <p:pic>
        <p:nvPicPr>
          <p:cNvPr id="10" name="Obrázek 9">
            <a:extLst>
              <a:ext uri="{FF2B5EF4-FFF2-40B4-BE49-F238E27FC236}">
                <a16:creationId xmlns:a16="http://schemas.microsoft.com/office/drawing/2014/main" id="{0D53C4EB-94B6-4E0C-BD4D-5650CC1C85E1}"/>
              </a:ext>
            </a:extLst>
          </p:cNvPr>
          <p:cNvPicPr>
            <a:picLocks noChangeAspect="1"/>
          </p:cNvPicPr>
          <p:nvPr/>
        </p:nvPicPr>
        <p:blipFill rotWithShape="1">
          <a:blip r:embed="rId2">
            <a:extLst>
              <a:ext uri="{28A0092B-C50C-407E-A947-70E740481C1C}">
                <a14:useLocalDpi xmlns:a14="http://schemas.microsoft.com/office/drawing/2010/main" val="0"/>
              </a:ext>
            </a:extLst>
          </a:blip>
          <a:srcRect l="3441" t="3421" r="1586" b="5885"/>
          <a:stretch/>
        </p:blipFill>
        <p:spPr>
          <a:xfrm>
            <a:off x="6823297" y="1830336"/>
            <a:ext cx="3898233" cy="2326626"/>
          </a:xfrm>
          <a:prstGeom prst="rect">
            <a:avLst/>
          </a:prstGeom>
        </p:spPr>
      </p:pic>
      <p:pic>
        <p:nvPicPr>
          <p:cNvPr id="12" name="Obrázek 11">
            <a:extLst>
              <a:ext uri="{FF2B5EF4-FFF2-40B4-BE49-F238E27FC236}">
                <a16:creationId xmlns:a16="http://schemas.microsoft.com/office/drawing/2014/main" id="{54A9B95F-DE28-47AA-BCD3-112EF5876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937" y="4306216"/>
            <a:ext cx="3716952" cy="1643400"/>
          </a:xfrm>
          <a:prstGeom prst="rect">
            <a:avLst/>
          </a:prstGeom>
        </p:spPr>
      </p:pic>
      <p:sp>
        <p:nvSpPr>
          <p:cNvPr id="11" name="Volný tvar 10"/>
          <p:cNvSpPr/>
          <p:nvPr/>
        </p:nvSpPr>
        <p:spPr>
          <a:xfrm>
            <a:off x="7115175" y="2781300"/>
            <a:ext cx="352425" cy="419100"/>
          </a:xfrm>
          <a:custGeom>
            <a:avLst/>
            <a:gdLst>
              <a:gd name="connsiteX0" fmla="*/ 104775 w 352425"/>
              <a:gd name="connsiteY0" fmla="*/ 0 h 419100"/>
              <a:gd name="connsiteX1" fmla="*/ 104775 w 352425"/>
              <a:gd name="connsiteY1" fmla="*/ 66675 h 419100"/>
              <a:gd name="connsiteX2" fmla="*/ 66675 w 352425"/>
              <a:gd name="connsiteY2" fmla="*/ 133350 h 419100"/>
              <a:gd name="connsiteX3" fmla="*/ 38100 w 352425"/>
              <a:gd name="connsiteY3" fmla="*/ 200025 h 419100"/>
              <a:gd name="connsiteX4" fmla="*/ 0 w 352425"/>
              <a:gd name="connsiteY4" fmla="*/ 257175 h 419100"/>
              <a:gd name="connsiteX5" fmla="*/ 0 w 352425"/>
              <a:gd name="connsiteY5" fmla="*/ 295275 h 419100"/>
              <a:gd name="connsiteX6" fmla="*/ 38100 w 352425"/>
              <a:gd name="connsiteY6" fmla="*/ 342900 h 419100"/>
              <a:gd name="connsiteX7" fmla="*/ 76200 w 352425"/>
              <a:gd name="connsiteY7" fmla="*/ 381000 h 419100"/>
              <a:gd name="connsiteX8" fmla="*/ 95250 w 352425"/>
              <a:gd name="connsiteY8" fmla="*/ 409575 h 419100"/>
              <a:gd name="connsiteX9" fmla="*/ 133350 w 352425"/>
              <a:gd name="connsiteY9" fmla="*/ 419100 h 419100"/>
              <a:gd name="connsiteX10" fmla="*/ 133350 w 352425"/>
              <a:gd name="connsiteY10" fmla="*/ 419100 h 419100"/>
              <a:gd name="connsiteX11" fmla="*/ 247650 w 352425"/>
              <a:gd name="connsiteY11" fmla="*/ 400050 h 419100"/>
              <a:gd name="connsiteX12" fmla="*/ 295275 w 352425"/>
              <a:gd name="connsiteY12" fmla="*/ 390525 h 419100"/>
              <a:gd name="connsiteX13" fmla="*/ 352425 w 352425"/>
              <a:gd name="connsiteY13" fmla="*/ 371475 h 419100"/>
              <a:gd name="connsiteX14" fmla="*/ 352425 w 352425"/>
              <a:gd name="connsiteY14" fmla="*/ 371475 h 419100"/>
              <a:gd name="connsiteX15" fmla="*/ 304800 w 352425"/>
              <a:gd name="connsiteY15" fmla="*/ 247650 h 419100"/>
              <a:gd name="connsiteX16" fmla="*/ 266700 w 352425"/>
              <a:gd name="connsiteY16" fmla="*/ 190500 h 419100"/>
              <a:gd name="connsiteX17" fmla="*/ 219075 w 352425"/>
              <a:gd name="connsiteY17" fmla="*/ 123825 h 419100"/>
              <a:gd name="connsiteX18" fmla="*/ 190500 w 352425"/>
              <a:gd name="connsiteY18" fmla="*/ 38100 h 419100"/>
              <a:gd name="connsiteX19" fmla="*/ 104775 w 352425"/>
              <a:gd name="connsiteY19"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2425" h="419100">
                <a:moveTo>
                  <a:pt x="104775" y="0"/>
                </a:moveTo>
                <a:lnTo>
                  <a:pt x="104775" y="66675"/>
                </a:lnTo>
                <a:lnTo>
                  <a:pt x="66675" y="133350"/>
                </a:lnTo>
                <a:lnTo>
                  <a:pt x="38100" y="200025"/>
                </a:lnTo>
                <a:lnTo>
                  <a:pt x="0" y="257175"/>
                </a:lnTo>
                <a:lnTo>
                  <a:pt x="0" y="295275"/>
                </a:lnTo>
                <a:lnTo>
                  <a:pt x="38100" y="342900"/>
                </a:lnTo>
                <a:lnTo>
                  <a:pt x="76200" y="381000"/>
                </a:lnTo>
                <a:lnTo>
                  <a:pt x="95250" y="409575"/>
                </a:lnTo>
                <a:lnTo>
                  <a:pt x="133350" y="419100"/>
                </a:lnTo>
                <a:lnTo>
                  <a:pt x="133350" y="419100"/>
                </a:lnTo>
                <a:lnTo>
                  <a:pt x="247650" y="400050"/>
                </a:lnTo>
                <a:lnTo>
                  <a:pt x="295275" y="390525"/>
                </a:lnTo>
                <a:lnTo>
                  <a:pt x="352425" y="371475"/>
                </a:lnTo>
                <a:lnTo>
                  <a:pt x="352425" y="371475"/>
                </a:lnTo>
                <a:lnTo>
                  <a:pt x="304800" y="247650"/>
                </a:lnTo>
                <a:lnTo>
                  <a:pt x="266700" y="190500"/>
                </a:lnTo>
                <a:lnTo>
                  <a:pt x="219075" y="123825"/>
                </a:lnTo>
                <a:lnTo>
                  <a:pt x="190500" y="38100"/>
                </a:lnTo>
                <a:lnTo>
                  <a:pt x="104775"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094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079791-7366-4386-B417-628597D32042}"/>
              </a:ext>
            </a:extLst>
          </p:cNvPr>
          <p:cNvSpPr>
            <a:spLocks noGrp="1"/>
          </p:cNvSpPr>
          <p:nvPr>
            <p:ph type="title"/>
          </p:nvPr>
        </p:nvSpPr>
        <p:spPr/>
        <p:txBody>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a:t>
            </a:r>
            <a:r>
              <a:rPr lang="cs-CZ" dirty="0" err="1" smtClean="0"/>
              <a:t>esophagus</a:t>
            </a:r>
            <a:endParaRPr lang="en-US" dirty="0"/>
          </a:p>
        </p:txBody>
      </p:sp>
      <p:sp>
        <p:nvSpPr>
          <p:cNvPr id="5" name="Zástupný symbol pro číslo snímku 4">
            <a:extLst>
              <a:ext uri="{FF2B5EF4-FFF2-40B4-BE49-F238E27FC236}">
                <a16:creationId xmlns:a16="http://schemas.microsoft.com/office/drawing/2014/main" id="{365164BE-8B27-4D73-928C-8E656E025125}"/>
              </a:ext>
            </a:extLst>
          </p:cNvPr>
          <p:cNvSpPr>
            <a:spLocks noGrp="1"/>
          </p:cNvSpPr>
          <p:nvPr>
            <p:ph type="sldNum" sz="quarter" idx="12"/>
          </p:nvPr>
        </p:nvSpPr>
        <p:spPr/>
        <p:txBody>
          <a:bodyPr/>
          <a:lstStyle/>
          <a:p>
            <a:fld id="{452BC3EA-E2EC-40AA-BF67-C4C476FA0C99}" type="slidenum">
              <a:rPr lang="cs-CZ" smtClean="0"/>
              <a:t>28</a:t>
            </a:fld>
            <a:endParaRPr lang="cs-CZ"/>
          </a:p>
        </p:txBody>
      </p:sp>
      <p:sp>
        <p:nvSpPr>
          <p:cNvPr id="6" name="Zástupný obsah 2">
            <a:extLst>
              <a:ext uri="{FF2B5EF4-FFF2-40B4-BE49-F238E27FC236}">
                <a16:creationId xmlns:a16="http://schemas.microsoft.com/office/drawing/2014/main" id="{D3B1356B-EDC6-4BA6-9DC9-72E3990F1D63}"/>
              </a:ext>
            </a:extLst>
          </p:cNvPr>
          <p:cNvSpPr txBox="1">
            <a:spLocks/>
          </p:cNvSpPr>
          <p:nvPr/>
        </p:nvSpPr>
        <p:spPr>
          <a:xfrm>
            <a:off x="1097280" y="3302320"/>
            <a:ext cx="4551958" cy="10483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Esophageal</a:t>
            </a:r>
            <a:r>
              <a:rPr lang="cs-CZ" sz="1600" b="1" dirty="0" smtClean="0"/>
              <a:t> </a:t>
            </a:r>
            <a:r>
              <a:rPr lang="cs-CZ" sz="1600" b="1" dirty="0" err="1" smtClean="0"/>
              <a:t>atresia</a:t>
            </a:r>
            <a:endParaRPr lang="cs-CZ" sz="1600" b="1" dirty="0"/>
          </a:p>
          <a:p>
            <a:pPr lvl="1">
              <a:buSzPct val="50000"/>
              <a:buFont typeface="Courier New" panose="02070309020205020404" pitchFamily="49" charset="0"/>
              <a:buChar char="o"/>
            </a:pPr>
            <a:r>
              <a:rPr lang="cs-CZ" sz="1400" dirty="0" err="1" smtClean="0"/>
              <a:t>Blindly</a:t>
            </a:r>
            <a:r>
              <a:rPr lang="cs-CZ" sz="1400" dirty="0" smtClean="0"/>
              <a:t> </a:t>
            </a:r>
            <a:r>
              <a:rPr lang="cs-CZ" sz="1400" dirty="0" err="1" smtClean="0"/>
              <a:t>ended</a:t>
            </a:r>
            <a:r>
              <a:rPr lang="cs-CZ" sz="1400" dirty="0" smtClean="0"/>
              <a:t> </a:t>
            </a:r>
            <a:r>
              <a:rPr lang="cs-CZ" sz="1400" dirty="0" err="1" smtClean="0"/>
              <a:t>termination</a:t>
            </a:r>
            <a:r>
              <a:rPr lang="cs-CZ" sz="1400" dirty="0" smtClean="0"/>
              <a:t> </a:t>
            </a:r>
            <a:r>
              <a:rPr lang="cs-CZ" sz="1400" dirty="0" err="1" smtClean="0"/>
              <a:t>of</a:t>
            </a:r>
            <a:r>
              <a:rPr lang="cs-CZ" sz="1400" dirty="0" smtClean="0"/>
              <a:t> </a:t>
            </a:r>
            <a:r>
              <a:rPr lang="cs-CZ" sz="1400" dirty="0" err="1" smtClean="0"/>
              <a:t>esophagus</a:t>
            </a:r>
            <a:endParaRPr lang="cs-CZ" sz="1400" dirty="0"/>
          </a:p>
          <a:p>
            <a:pPr lvl="1">
              <a:buSzPct val="50000"/>
              <a:buFont typeface="Courier New" panose="02070309020205020404" pitchFamily="49" charset="0"/>
              <a:buChar char="o"/>
            </a:pPr>
            <a:r>
              <a:rPr lang="cs-CZ" sz="1400" dirty="0" err="1" smtClean="0"/>
              <a:t>Often</a:t>
            </a:r>
            <a:r>
              <a:rPr lang="cs-CZ" sz="1400" dirty="0" smtClean="0"/>
              <a:t> </a:t>
            </a:r>
            <a:r>
              <a:rPr lang="cs-CZ" sz="1400" dirty="0" err="1" smtClean="0"/>
              <a:t>connected</a:t>
            </a:r>
            <a:r>
              <a:rPr lang="cs-CZ" sz="1400" dirty="0" smtClean="0"/>
              <a:t> </a:t>
            </a:r>
            <a:r>
              <a:rPr lang="cs-CZ" sz="1400" dirty="0" err="1" smtClean="0"/>
              <a:t>with</a:t>
            </a:r>
            <a:r>
              <a:rPr lang="cs-CZ" sz="1400" dirty="0" smtClean="0"/>
              <a:t> </a:t>
            </a:r>
            <a:r>
              <a:rPr lang="cs-CZ" sz="1400" dirty="0" err="1" smtClean="0"/>
              <a:t>tracheoesophageal</a:t>
            </a:r>
            <a:r>
              <a:rPr lang="cs-CZ" sz="1400" dirty="0" smtClean="0"/>
              <a:t> fistula</a:t>
            </a:r>
            <a:endParaRPr lang="cs-CZ" sz="1400" dirty="0"/>
          </a:p>
        </p:txBody>
      </p:sp>
      <p:sp>
        <p:nvSpPr>
          <p:cNvPr id="7" name="Zástupný obsah 2">
            <a:extLst>
              <a:ext uri="{FF2B5EF4-FFF2-40B4-BE49-F238E27FC236}">
                <a16:creationId xmlns:a16="http://schemas.microsoft.com/office/drawing/2014/main" id="{D3B1356B-EDC6-4BA6-9DC9-72E3990F1D63}"/>
              </a:ext>
            </a:extLst>
          </p:cNvPr>
          <p:cNvSpPr txBox="1">
            <a:spLocks/>
          </p:cNvSpPr>
          <p:nvPr/>
        </p:nvSpPr>
        <p:spPr>
          <a:xfrm>
            <a:off x="1097280" y="1947711"/>
            <a:ext cx="4551958" cy="95560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Tracheoesophageal</a:t>
            </a:r>
            <a:r>
              <a:rPr lang="cs-CZ" sz="1600" b="1" dirty="0" smtClean="0"/>
              <a:t> fistula</a:t>
            </a:r>
            <a:endParaRPr lang="cs-CZ" sz="1600" b="1" dirty="0"/>
          </a:p>
          <a:p>
            <a:pPr lvl="1">
              <a:buSzPct val="50000"/>
              <a:buFont typeface="Courier New" panose="02070309020205020404" pitchFamily="49" charset="0"/>
              <a:buChar char="o"/>
            </a:pPr>
            <a:r>
              <a:rPr lang="cs-CZ" sz="1200" dirty="0" err="1" smtClean="0"/>
              <a:t>Improper</a:t>
            </a:r>
            <a:r>
              <a:rPr lang="cs-CZ" sz="1200" dirty="0" smtClean="0"/>
              <a:t> </a:t>
            </a:r>
            <a:r>
              <a:rPr lang="cs-CZ" sz="1200" dirty="0" err="1" smtClean="0"/>
              <a:t>division</a:t>
            </a:r>
            <a:r>
              <a:rPr lang="cs-CZ" sz="1200" dirty="0" smtClean="0"/>
              <a:t> </a:t>
            </a:r>
            <a:r>
              <a:rPr lang="cs-CZ" sz="1200" dirty="0" err="1" smtClean="0"/>
              <a:t>of</a:t>
            </a:r>
            <a:r>
              <a:rPr lang="cs-CZ" sz="1200" dirty="0" smtClean="0"/>
              <a:t> </a:t>
            </a:r>
            <a:r>
              <a:rPr lang="cs-CZ" sz="1200" dirty="0" err="1" smtClean="0"/>
              <a:t>basis</a:t>
            </a:r>
            <a:r>
              <a:rPr lang="cs-CZ" sz="1200" dirty="0" smtClean="0"/>
              <a:t> </a:t>
            </a:r>
            <a:r>
              <a:rPr lang="cs-CZ" sz="1200" dirty="0" err="1" smtClean="0"/>
              <a:t>of</a:t>
            </a:r>
            <a:r>
              <a:rPr lang="cs-CZ" sz="1200" dirty="0" smtClean="0"/>
              <a:t> trachea and </a:t>
            </a:r>
            <a:r>
              <a:rPr lang="cs-CZ" sz="1200" dirty="0" err="1" smtClean="0"/>
              <a:t>esophagus</a:t>
            </a:r>
            <a:endParaRPr lang="cs-CZ" sz="1200" dirty="0"/>
          </a:p>
          <a:p>
            <a:pPr lvl="1">
              <a:buSzPct val="50000"/>
              <a:buFont typeface="Courier New" panose="02070309020205020404" pitchFamily="49" charset="0"/>
              <a:buChar char="o"/>
            </a:pPr>
            <a:r>
              <a:rPr lang="cs-CZ" sz="1200" dirty="0" err="1" smtClean="0"/>
              <a:t>Persistent</a:t>
            </a:r>
            <a:r>
              <a:rPr lang="cs-CZ" sz="1200" dirty="0" smtClean="0"/>
              <a:t> </a:t>
            </a:r>
            <a:r>
              <a:rPr lang="cs-CZ" sz="1200" dirty="0" err="1" smtClean="0"/>
              <a:t>communication</a:t>
            </a:r>
            <a:r>
              <a:rPr lang="cs-CZ" sz="1200" dirty="0" smtClean="0"/>
              <a:t> </a:t>
            </a:r>
            <a:r>
              <a:rPr lang="cs-CZ" sz="1200" dirty="0" err="1" smtClean="0"/>
              <a:t>between</a:t>
            </a:r>
            <a:r>
              <a:rPr lang="cs-CZ" sz="1200" dirty="0" smtClean="0"/>
              <a:t> </a:t>
            </a:r>
            <a:r>
              <a:rPr lang="cs-CZ" sz="1200" dirty="0" err="1" smtClean="0"/>
              <a:t>them</a:t>
            </a:r>
            <a:endParaRPr lang="cs-CZ" sz="1200" dirty="0"/>
          </a:p>
        </p:txBody>
      </p:sp>
      <p:sp>
        <p:nvSpPr>
          <p:cNvPr id="8" name="Zástupný obsah 2">
            <a:extLst>
              <a:ext uri="{FF2B5EF4-FFF2-40B4-BE49-F238E27FC236}">
                <a16:creationId xmlns:a16="http://schemas.microsoft.com/office/drawing/2014/main" id="{D3B1356B-EDC6-4BA6-9DC9-72E3990F1D63}"/>
              </a:ext>
            </a:extLst>
          </p:cNvPr>
          <p:cNvSpPr txBox="1">
            <a:spLocks/>
          </p:cNvSpPr>
          <p:nvPr/>
        </p:nvSpPr>
        <p:spPr>
          <a:xfrm>
            <a:off x="1097280" y="4922070"/>
            <a:ext cx="4551958" cy="10483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Congenital</a:t>
            </a:r>
            <a:r>
              <a:rPr lang="cs-CZ" sz="1600" b="1" dirty="0" smtClean="0"/>
              <a:t> </a:t>
            </a:r>
            <a:r>
              <a:rPr lang="cs-CZ" sz="1600" b="1" dirty="0" err="1" smtClean="0"/>
              <a:t>esophageal</a:t>
            </a:r>
            <a:r>
              <a:rPr lang="cs-CZ" sz="1600" b="1" dirty="0" smtClean="0"/>
              <a:t> </a:t>
            </a:r>
            <a:r>
              <a:rPr lang="cs-CZ" sz="1600" b="1" dirty="0" err="1" smtClean="0"/>
              <a:t>stenosis</a:t>
            </a:r>
            <a:endParaRPr lang="cs-CZ" sz="1600" b="1" dirty="0"/>
          </a:p>
          <a:p>
            <a:pPr lvl="1">
              <a:buSzPct val="50000"/>
              <a:buFont typeface="Courier New" panose="02070309020205020404" pitchFamily="49" charset="0"/>
              <a:buChar char="o"/>
            </a:pPr>
            <a:r>
              <a:rPr lang="cs-CZ" sz="1200" dirty="0" err="1" smtClean="0"/>
              <a:t>Narrowing</a:t>
            </a:r>
            <a:r>
              <a:rPr lang="cs-CZ" sz="1200" dirty="0" smtClean="0"/>
              <a:t> </a:t>
            </a:r>
            <a:r>
              <a:rPr lang="cs-CZ" sz="1200" dirty="0" err="1" smtClean="0"/>
              <a:t>of</a:t>
            </a:r>
            <a:r>
              <a:rPr lang="cs-CZ" sz="1200" dirty="0" smtClean="0"/>
              <a:t> </a:t>
            </a:r>
            <a:r>
              <a:rPr lang="cs-CZ" sz="1200" dirty="0" err="1" smtClean="0"/>
              <a:t>esophagus</a:t>
            </a:r>
            <a:endParaRPr lang="cs-CZ" sz="1200" dirty="0"/>
          </a:p>
          <a:p>
            <a:pPr lvl="1">
              <a:buSzPct val="50000"/>
              <a:buFont typeface="Courier New" panose="02070309020205020404" pitchFamily="49" charset="0"/>
              <a:buChar char="o"/>
            </a:pPr>
            <a:r>
              <a:rPr lang="cs-CZ" sz="1200" dirty="0" err="1" smtClean="0"/>
              <a:t>Insufficient</a:t>
            </a:r>
            <a:r>
              <a:rPr lang="cs-CZ" sz="1200" dirty="0" smtClean="0"/>
              <a:t> </a:t>
            </a:r>
            <a:r>
              <a:rPr lang="cs-CZ" sz="1200" dirty="0" err="1" smtClean="0"/>
              <a:t>recanalization</a:t>
            </a:r>
            <a:r>
              <a:rPr lang="cs-CZ" sz="1200" dirty="0" smtClean="0"/>
              <a:t> </a:t>
            </a:r>
            <a:r>
              <a:rPr lang="cs-CZ" sz="1200" dirty="0" err="1" smtClean="0"/>
              <a:t>of</a:t>
            </a:r>
            <a:r>
              <a:rPr lang="cs-CZ" sz="1200" dirty="0" smtClean="0"/>
              <a:t> </a:t>
            </a:r>
            <a:r>
              <a:rPr lang="cs-CZ" sz="1200" dirty="0" err="1" smtClean="0"/>
              <a:t>esophagus</a:t>
            </a:r>
            <a:endParaRPr lang="cs-CZ" sz="1200" dirty="0"/>
          </a:p>
          <a:p>
            <a:pPr lvl="1">
              <a:buSzPct val="50000"/>
              <a:buFont typeface="Courier New" panose="02070309020205020404" pitchFamily="49" charset="0"/>
              <a:buChar char="o"/>
            </a:pPr>
            <a:r>
              <a:rPr lang="cs-CZ" sz="1200" dirty="0" err="1" smtClean="0"/>
              <a:t>Problems</a:t>
            </a:r>
            <a:r>
              <a:rPr lang="cs-CZ" sz="1200" dirty="0" smtClean="0"/>
              <a:t> in </a:t>
            </a:r>
            <a:r>
              <a:rPr lang="cs-CZ" sz="1200" dirty="0" err="1" smtClean="0"/>
              <a:t>movement</a:t>
            </a:r>
            <a:r>
              <a:rPr lang="cs-CZ" sz="1200" dirty="0" smtClean="0"/>
              <a:t> </a:t>
            </a:r>
            <a:r>
              <a:rPr lang="cs-CZ" sz="1200" dirty="0" err="1" smtClean="0"/>
              <a:t>of</a:t>
            </a:r>
            <a:r>
              <a:rPr lang="cs-CZ" sz="1200" dirty="0" smtClean="0"/>
              <a:t> food to </a:t>
            </a:r>
            <a:r>
              <a:rPr lang="cs-CZ" sz="1200" dirty="0" err="1" smtClean="0"/>
              <a:t>stomach</a:t>
            </a:r>
            <a:endParaRPr lang="cs-CZ" sz="1200" dirty="0"/>
          </a:p>
        </p:txBody>
      </p:sp>
      <p:pic>
        <p:nvPicPr>
          <p:cNvPr id="10" name="Obrázek 9">
            <a:extLst>
              <a:ext uri="{FF2B5EF4-FFF2-40B4-BE49-F238E27FC236}">
                <a16:creationId xmlns:a16="http://schemas.microsoft.com/office/drawing/2014/main" id="{25BA3663-9671-4F25-B625-A4BA72323A96}"/>
              </a:ext>
            </a:extLst>
          </p:cNvPr>
          <p:cNvPicPr>
            <a:picLocks noChangeAspect="1"/>
          </p:cNvPicPr>
          <p:nvPr/>
        </p:nvPicPr>
        <p:blipFill rotWithShape="1">
          <a:blip r:embed="rId2">
            <a:extLst>
              <a:ext uri="{28A0092B-C50C-407E-A947-70E740481C1C}">
                <a14:useLocalDpi xmlns:a14="http://schemas.microsoft.com/office/drawing/2010/main" val="0"/>
              </a:ext>
            </a:extLst>
          </a:blip>
          <a:srcRect l="15022" t="11736" r="16177" b="12421"/>
          <a:stretch/>
        </p:blipFill>
        <p:spPr>
          <a:xfrm>
            <a:off x="6357290" y="4301351"/>
            <a:ext cx="2360984" cy="1954012"/>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5601" y="1720613"/>
            <a:ext cx="2584362" cy="2365397"/>
          </a:xfrm>
          <a:prstGeom prst="rect">
            <a:avLst/>
          </a:prstGeom>
        </p:spPr>
      </p:pic>
      <p:sp>
        <p:nvSpPr>
          <p:cNvPr id="11" name="Obdélník 10"/>
          <p:cNvSpPr/>
          <p:nvPr/>
        </p:nvSpPr>
        <p:spPr>
          <a:xfrm>
            <a:off x="5884164" y="6346254"/>
            <a:ext cx="6096000" cy="261610"/>
          </a:xfrm>
          <a:prstGeom prst="rect">
            <a:avLst/>
          </a:prstGeom>
        </p:spPr>
        <p:txBody>
          <a:bodyPr>
            <a:spAutoFit/>
          </a:bodyPr>
          <a:lstStyle/>
          <a:p>
            <a:r>
              <a:rPr lang="cs-CZ" sz="1100" dirty="0"/>
              <a:t>https://www.healthline.com/health/tracheoesophageal-fistula#types</a:t>
            </a:r>
          </a:p>
        </p:txBody>
      </p:sp>
    </p:spTree>
    <p:extLst>
      <p:ext uri="{BB962C8B-B14F-4D97-AF65-F5344CB8AC3E}">
        <p14:creationId xmlns:p14="http://schemas.microsoft.com/office/powerpoint/2010/main" val="10506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stomach</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29</a:t>
            </a:fld>
            <a:endParaRPr lang="cs-CZ"/>
          </a:p>
        </p:txBody>
      </p:sp>
      <p:sp>
        <p:nvSpPr>
          <p:cNvPr id="6" name="Zástupný obsah 2">
            <a:extLst>
              <a:ext uri="{FF2B5EF4-FFF2-40B4-BE49-F238E27FC236}">
                <a16:creationId xmlns:a16="http://schemas.microsoft.com/office/drawing/2014/main" id="{53B39889-A945-4B9D-83B3-F53C470F9A99}"/>
              </a:ext>
            </a:extLst>
          </p:cNvPr>
          <p:cNvSpPr txBox="1">
            <a:spLocks/>
          </p:cNvSpPr>
          <p:nvPr/>
        </p:nvSpPr>
        <p:spPr>
          <a:xfrm>
            <a:off x="1097279" y="1814983"/>
            <a:ext cx="4271425"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Develops</a:t>
            </a:r>
            <a:r>
              <a:rPr lang="cs-CZ" sz="1600" dirty="0" smtClean="0"/>
              <a:t> </a:t>
            </a:r>
            <a:r>
              <a:rPr lang="cs-CZ" sz="1600" dirty="0" err="1" smtClean="0"/>
              <a:t>from</a:t>
            </a:r>
            <a:r>
              <a:rPr lang="cs-CZ" sz="1600" dirty="0" smtClean="0"/>
              <a:t> </a:t>
            </a:r>
            <a:r>
              <a:rPr lang="cs-CZ" sz="1600" b="1" dirty="0" smtClean="0"/>
              <a:t>front</a:t>
            </a:r>
            <a:r>
              <a:rPr lang="cs-CZ" sz="1600" dirty="0" smtClean="0"/>
              <a:t> region </a:t>
            </a:r>
            <a:r>
              <a:rPr lang="cs-CZ" sz="1600" dirty="0" err="1" smtClean="0"/>
              <a:t>of</a:t>
            </a:r>
            <a:r>
              <a:rPr lang="cs-CZ" sz="1600" dirty="0" smtClean="0"/>
              <a:t> primitive gut</a:t>
            </a:r>
            <a:endParaRPr lang="cs-CZ" sz="1400" dirty="0"/>
          </a:p>
        </p:txBody>
      </p:sp>
      <p:sp>
        <p:nvSpPr>
          <p:cNvPr id="7" name="Zástupný obsah 2">
            <a:extLst>
              <a:ext uri="{FF2B5EF4-FFF2-40B4-BE49-F238E27FC236}">
                <a16:creationId xmlns:a16="http://schemas.microsoft.com/office/drawing/2014/main" id="{44C56C11-C5A3-44E4-80A8-3BBCE796AB3C}"/>
              </a:ext>
            </a:extLst>
          </p:cNvPr>
          <p:cNvSpPr txBox="1">
            <a:spLocks/>
          </p:cNvSpPr>
          <p:nvPr/>
        </p:nvSpPr>
        <p:spPr>
          <a:xfrm>
            <a:off x="1097279" y="2242524"/>
            <a:ext cx="5387938"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Expansion</a:t>
            </a:r>
            <a:r>
              <a:rPr lang="cs-CZ" sz="1600" dirty="0" smtClean="0"/>
              <a:t> </a:t>
            </a:r>
            <a:r>
              <a:rPr lang="cs-CZ" sz="1600" dirty="0" err="1" smtClean="0"/>
              <a:t>of</a:t>
            </a:r>
            <a:r>
              <a:rPr lang="cs-CZ" sz="1600" dirty="0" smtClean="0"/>
              <a:t> primitive gut endoderm, </a:t>
            </a:r>
            <a:r>
              <a:rPr lang="cs-CZ" sz="1600" dirty="0" err="1" smtClean="0"/>
              <a:t>formation</a:t>
            </a:r>
            <a:r>
              <a:rPr lang="cs-CZ" sz="1600" dirty="0" smtClean="0"/>
              <a:t> </a:t>
            </a:r>
            <a:r>
              <a:rPr lang="cs-CZ" sz="1600" dirty="0" err="1" smtClean="0"/>
              <a:t>of</a:t>
            </a:r>
            <a:r>
              <a:rPr lang="cs-CZ" sz="1600" dirty="0" smtClean="0"/>
              <a:t> </a:t>
            </a:r>
            <a:r>
              <a:rPr lang="cs-CZ" sz="1600" dirty="0" err="1" smtClean="0"/>
              <a:t>larger</a:t>
            </a:r>
            <a:r>
              <a:rPr lang="cs-CZ" sz="1600" dirty="0" smtClean="0"/>
              <a:t> </a:t>
            </a:r>
            <a:r>
              <a:rPr lang="cs-CZ" sz="1600" dirty="0" err="1" smtClean="0"/>
              <a:t>cavity</a:t>
            </a:r>
            <a:endParaRPr lang="cs-CZ" sz="1400" dirty="0"/>
          </a:p>
        </p:txBody>
      </p:sp>
      <p:sp>
        <p:nvSpPr>
          <p:cNvPr id="8" name="Zástupný obsah 2">
            <a:extLst>
              <a:ext uri="{FF2B5EF4-FFF2-40B4-BE49-F238E27FC236}">
                <a16:creationId xmlns:a16="http://schemas.microsoft.com/office/drawing/2014/main" id="{02D05D48-CD60-4377-8E85-9F6D84FC8E4B}"/>
              </a:ext>
            </a:extLst>
          </p:cNvPr>
          <p:cNvSpPr txBox="1">
            <a:spLocks/>
          </p:cNvSpPr>
          <p:nvPr/>
        </p:nvSpPr>
        <p:spPr>
          <a:xfrm>
            <a:off x="1097280" y="3640433"/>
            <a:ext cx="4271425" cy="90057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left</a:t>
            </a:r>
            <a:r>
              <a:rPr lang="cs-CZ" sz="1600" dirty="0" smtClean="0"/>
              <a:t> </a:t>
            </a:r>
            <a:r>
              <a:rPr lang="cs-CZ" sz="1600" dirty="0" err="1" smtClean="0"/>
              <a:t>cranial</a:t>
            </a:r>
            <a:r>
              <a:rPr lang="cs-CZ" sz="1600" dirty="0" smtClean="0"/>
              <a:t> </a:t>
            </a:r>
            <a:r>
              <a:rPr lang="cs-CZ" sz="1600" dirty="0" err="1" smtClean="0"/>
              <a:t>side</a:t>
            </a:r>
            <a:r>
              <a:rPr lang="cs-CZ" sz="1600" dirty="0" smtClean="0"/>
              <a:t> </a:t>
            </a:r>
            <a:r>
              <a:rPr lang="cs-CZ" sz="1600" dirty="0" err="1" smtClean="0"/>
              <a:t>grow</a:t>
            </a:r>
            <a:r>
              <a:rPr lang="cs-CZ" sz="1600" dirty="0" smtClean="0"/>
              <a:t> </a:t>
            </a:r>
            <a:r>
              <a:rPr lang="cs-CZ" sz="1600" b="1" dirty="0" err="1" smtClean="0"/>
              <a:t>faster</a:t>
            </a:r>
            <a:r>
              <a:rPr lang="cs-CZ" sz="1600" dirty="0" smtClean="0"/>
              <a:t> </a:t>
            </a:r>
            <a:r>
              <a:rPr lang="cs-CZ" sz="1600" dirty="0" err="1" smtClean="0"/>
              <a:t>than</a:t>
            </a:r>
            <a:r>
              <a:rPr lang="cs-CZ" sz="1600" dirty="0" smtClean="0"/>
              <a:t> </a:t>
            </a:r>
            <a:r>
              <a:rPr lang="cs-CZ" sz="1600" dirty="0" err="1" smtClean="0"/>
              <a:t>the</a:t>
            </a:r>
            <a:r>
              <a:rPr lang="cs-CZ" sz="1600" dirty="0" smtClean="0"/>
              <a:t> </a:t>
            </a:r>
            <a:r>
              <a:rPr lang="cs-CZ" sz="1600" b="1" dirty="0" err="1" smtClean="0"/>
              <a:t>right</a:t>
            </a:r>
            <a:r>
              <a:rPr lang="cs-CZ" sz="1600" b="1" dirty="0" smtClean="0"/>
              <a:t> </a:t>
            </a:r>
            <a:r>
              <a:rPr lang="cs-CZ" sz="1600" dirty="0" err="1" smtClean="0"/>
              <a:t>side</a:t>
            </a:r>
            <a:r>
              <a:rPr lang="cs-CZ" sz="1600" dirty="0" smtClean="0"/>
              <a:t> </a:t>
            </a:r>
            <a:r>
              <a:rPr lang="cs-CZ" sz="1600" dirty="0"/>
              <a:t>→ </a:t>
            </a:r>
            <a:r>
              <a:rPr lang="cs-CZ" sz="1600" dirty="0" err="1" smtClean="0"/>
              <a:t>basis</a:t>
            </a:r>
            <a:r>
              <a:rPr lang="cs-CZ" sz="1600" dirty="0" smtClean="0"/>
              <a:t> </a:t>
            </a:r>
            <a:r>
              <a:rPr lang="cs-CZ" sz="1600" dirty="0" err="1" smtClean="0"/>
              <a:t>for</a:t>
            </a:r>
            <a:r>
              <a:rPr lang="cs-CZ" sz="1600" dirty="0" smtClean="0"/>
              <a:t> </a:t>
            </a:r>
            <a:r>
              <a:rPr lang="cs-CZ" sz="1600" b="1" dirty="0" err="1" smtClean="0"/>
              <a:t>greater</a:t>
            </a:r>
            <a:r>
              <a:rPr lang="cs-CZ" sz="1600" dirty="0" smtClean="0"/>
              <a:t> </a:t>
            </a:r>
            <a:r>
              <a:rPr lang="cs-CZ" sz="1600" dirty="0" err="1" smtClean="0"/>
              <a:t>curvature</a:t>
            </a:r>
            <a:r>
              <a:rPr lang="cs-CZ" sz="1600" dirty="0" smtClean="0"/>
              <a:t> on</a:t>
            </a:r>
            <a:r>
              <a:rPr lang="cs-CZ" sz="1600" b="1" dirty="0" smtClean="0"/>
              <a:t> </a:t>
            </a:r>
            <a:r>
              <a:rPr lang="cs-CZ" sz="1600" b="1" dirty="0" err="1" smtClean="0"/>
              <a:t>left</a:t>
            </a:r>
            <a:r>
              <a:rPr lang="cs-CZ" sz="1600" b="1" dirty="0" smtClean="0"/>
              <a:t> </a:t>
            </a:r>
            <a:r>
              <a:rPr lang="cs-CZ" sz="1600" dirty="0" err="1" smtClean="0"/>
              <a:t>side</a:t>
            </a:r>
            <a:r>
              <a:rPr lang="cs-CZ" sz="1600" dirty="0" smtClean="0"/>
              <a:t>, </a:t>
            </a:r>
            <a:r>
              <a:rPr lang="cs-CZ" sz="1600" b="1" dirty="0" err="1" smtClean="0"/>
              <a:t>lesser</a:t>
            </a:r>
            <a:r>
              <a:rPr lang="cs-CZ" sz="1600" b="1" dirty="0" smtClean="0"/>
              <a:t> </a:t>
            </a:r>
            <a:r>
              <a:rPr lang="cs-CZ" sz="1600" dirty="0" err="1" smtClean="0"/>
              <a:t>curvature</a:t>
            </a:r>
            <a:r>
              <a:rPr lang="cs-CZ" sz="1600" dirty="0" smtClean="0"/>
              <a:t> on </a:t>
            </a:r>
            <a:r>
              <a:rPr lang="cs-CZ" sz="1600" b="1" dirty="0" err="1" smtClean="0"/>
              <a:t>right</a:t>
            </a:r>
            <a:r>
              <a:rPr lang="cs-CZ" sz="1600" b="1" dirty="0" smtClean="0"/>
              <a:t> </a:t>
            </a:r>
            <a:r>
              <a:rPr lang="cs-CZ" sz="1600" dirty="0" err="1" smtClean="0"/>
              <a:t>side</a:t>
            </a:r>
            <a:endParaRPr lang="cs-CZ" sz="1400" dirty="0"/>
          </a:p>
        </p:txBody>
      </p:sp>
      <p:sp>
        <p:nvSpPr>
          <p:cNvPr id="10" name="TextovéPole 9">
            <a:extLst>
              <a:ext uri="{FF2B5EF4-FFF2-40B4-BE49-F238E27FC236}">
                <a16:creationId xmlns:a16="http://schemas.microsoft.com/office/drawing/2014/main" id="{6D2943A8-7542-4974-8500-5C835C4AC499}"/>
              </a:ext>
            </a:extLst>
          </p:cNvPr>
          <p:cNvSpPr txBox="1"/>
          <p:nvPr/>
        </p:nvSpPr>
        <p:spPr>
          <a:xfrm>
            <a:off x="7577880" y="6041329"/>
            <a:ext cx="2616451" cy="246221"/>
          </a:xfrm>
          <a:prstGeom prst="rect">
            <a:avLst/>
          </a:prstGeom>
          <a:noFill/>
        </p:spPr>
        <p:txBody>
          <a:bodyPr wrap="square" rtlCol="0">
            <a:spAutoFit/>
          </a:bodyPr>
          <a:lstStyle/>
          <a:p>
            <a:pPr algn="ctr"/>
            <a:r>
              <a:rPr lang="cs-CZ" sz="1000" dirty="0"/>
              <a:t>Thomson, 2017. Embryology </a:t>
            </a:r>
            <a:r>
              <a:rPr lang="cs-CZ" sz="1000" dirty="0" err="1"/>
              <a:t>of</a:t>
            </a:r>
            <a:r>
              <a:rPr lang="cs-CZ" sz="1000" dirty="0"/>
              <a:t> </a:t>
            </a:r>
            <a:r>
              <a:rPr lang="cs-CZ" sz="1000" dirty="0" err="1"/>
              <a:t>the</a:t>
            </a:r>
            <a:r>
              <a:rPr lang="cs-CZ" sz="1000" dirty="0"/>
              <a:t> </a:t>
            </a:r>
            <a:r>
              <a:rPr lang="cs-CZ" sz="1000" dirty="0" err="1"/>
              <a:t>Stomach</a:t>
            </a:r>
            <a:endParaRPr lang="cs-CZ" sz="1000" dirty="0"/>
          </a:p>
        </p:txBody>
      </p:sp>
      <p:sp>
        <p:nvSpPr>
          <p:cNvPr id="11" name="Zástupný obsah 2">
            <a:extLst>
              <a:ext uri="{FF2B5EF4-FFF2-40B4-BE49-F238E27FC236}">
                <a16:creationId xmlns:a16="http://schemas.microsoft.com/office/drawing/2014/main" id="{5080CD17-3941-427A-B6A4-D4535D549DAD}"/>
              </a:ext>
            </a:extLst>
          </p:cNvPr>
          <p:cNvSpPr txBox="1">
            <a:spLocks/>
          </p:cNvSpPr>
          <p:nvPr/>
        </p:nvSpPr>
        <p:spPr>
          <a:xfrm>
            <a:off x="1097280" y="2681867"/>
            <a:ext cx="4271425" cy="90057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Rotation</a:t>
            </a:r>
            <a:r>
              <a:rPr lang="cs-CZ" sz="1600" dirty="0" smtClean="0"/>
              <a:t> </a:t>
            </a:r>
            <a:r>
              <a:rPr lang="cs-CZ" sz="1600" dirty="0" err="1" smtClean="0"/>
              <a:t>around</a:t>
            </a:r>
            <a:r>
              <a:rPr lang="cs-CZ" sz="1600" dirty="0" smtClean="0"/>
              <a:t> </a:t>
            </a:r>
            <a:r>
              <a:rPr lang="cs-CZ" sz="1600" b="1" dirty="0" err="1" smtClean="0"/>
              <a:t>longitudinal</a:t>
            </a:r>
            <a:r>
              <a:rPr lang="cs-CZ" sz="1600" b="1" dirty="0" smtClean="0"/>
              <a:t> </a:t>
            </a:r>
            <a:r>
              <a:rPr lang="cs-CZ" sz="1600" dirty="0" smtClean="0"/>
              <a:t>axis:</a:t>
            </a:r>
            <a:endParaRPr lang="cs-CZ" sz="1600" dirty="0"/>
          </a:p>
          <a:p>
            <a:pPr lvl="1">
              <a:buSzPct val="50000"/>
              <a:buFont typeface="Courier New" panose="02070309020205020404" pitchFamily="49" charset="0"/>
              <a:buChar char="o"/>
            </a:pPr>
            <a:r>
              <a:rPr lang="cs-CZ" sz="1400" b="1" dirty="0" err="1" smtClean="0"/>
              <a:t>left</a:t>
            </a:r>
            <a:r>
              <a:rPr lang="cs-CZ" sz="1400" dirty="0" smtClean="0"/>
              <a:t> </a:t>
            </a:r>
            <a:r>
              <a:rPr lang="cs-CZ" sz="1400" dirty="0" err="1" smtClean="0"/>
              <a:t>side</a:t>
            </a:r>
            <a:r>
              <a:rPr lang="cs-CZ" sz="1400" dirty="0" smtClean="0"/>
              <a:t> </a:t>
            </a:r>
            <a:r>
              <a:rPr lang="cs-CZ" sz="1400" dirty="0" err="1" smtClean="0"/>
              <a:t>displaced</a:t>
            </a:r>
            <a:r>
              <a:rPr lang="cs-CZ" sz="1400" dirty="0" smtClean="0"/>
              <a:t> </a:t>
            </a:r>
            <a:r>
              <a:rPr lang="cs-CZ" sz="1400" b="1" dirty="0" err="1" smtClean="0"/>
              <a:t>ventraly</a:t>
            </a:r>
            <a:endParaRPr lang="cs-CZ" sz="1400" b="1" dirty="0"/>
          </a:p>
          <a:p>
            <a:pPr lvl="1">
              <a:buSzPct val="50000"/>
              <a:buFont typeface="Courier New" panose="02070309020205020404" pitchFamily="49" charset="0"/>
              <a:buChar char="o"/>
            </a:pPr>
            <a:r>
              <a:rPr lang="cs-CZ" sz="1400" b="1" dirty="0" err="1" smtClean="0"/>
              <a:t>right</a:t>
            </a:r>
            <a:r>
              <a:rPr lang="cs-CZ" sz="1400" dirty="0" smtClean="0"/>
              <a:t> </a:t>
            </a:r>
            <a:r>
              <a:rPr lang="cs-CZ" sz="1400" dirty="0" err="1" smtClean="0"/>
              <a:t>side</a:t>
            </a:r>
            <a:r>
              <a:rPr lang="cs-CZ" sz="1400" dirty="0" smtClean="0"/>
              <a:t> </a:t>
            </a:r>
            <a:r>
              <a:rPr lang="cs-CZ" sz="1400" dirty="0" err="1" smtClean="0"/>
              <a:t>displaced</a:t>
            </a:r>
            <a:r>
              <a:rPr lang="cs-CZ" sz="1400" dirty="0" smtClean="0"/>
              <a:t> </a:t>
            </a:r>
            <a:r>
              <a:rPr lang="cs-CZ" sz="1400" b="1" dirty="0" err="1" smtClean="0"/>
              <a:t>dorsaly</a:t>
            </a:r>
            <a:endParaRPr lang="cs-CZ" sz="1200" b="1" dirty="0"/>
          </a:p>
        </p:txBody>
      </p:sp>
      <p:sp>
        <p:nvSpPr>
          <p:cNvPr id="12" name="Zástupný obsah 2">
            <a:extLst>
              <a:ext uri="{FF2B5EF4-FFF2-40B4-BE49-F238E27FC236}">
                <a16:creationId xmlns:a16="http://schemas.microsoft.com/office/drawing/2014/main" id="{9AFA1221-61F9-453D-BDC0-7873192C0C4B}"/>
              </a:ext>
            </a:extLst>
          </p:cNvPr>
          <p:cNvSpPr txBox="1">
            <a:spLocks/>
          </p:cNvSpPr>
          <p:nvPr/>
        </p:nvSpPr>
        <p:spPr>
          <a:xfrm>
            <a:off x="1097279" y="4541010"/>
            <a:ext cx="4271425" cy="65845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Further</a:t>
            </a:r>
            <a:r>
              <a:rPr lang="cs-CZ" sz="1600" dirty="0" smtClean="0"/>
              <a:t> </a:t>
            </a:r>
            <a:r>
              <a:rPr lang="cs-CZ" sz="1600" dirty="0" err="1" smtClean="0"/>
              <a:t>growth</a:t>
            </a:r>
            <a:r>
              <a:rPr lang="cs-CZ" sz="1600" dirty="0" smtClean="0"/>
              <a:t> </a:t>
            </a:r>
            <a:r>
              <a:rPr lang="cs-CZ" sz="1600" dirty="0" err="1" smtClean="0"/>
              <a:t>results</a:t>
            </a:r>
            <a:r>
              <a:rPr lang="cs-CZ" sz="1600" dirty="0" smtClean="0"/>
              <a:t> in </a:t>
            </a:r>
            <a:r>
              <a:rPr lang="cs-CZ" sz="1600" b="1" dirty="0" err="1" smtClean="0"/>
              <a:t>displacement</a:t>
            </a:r>
            <a:r>
              <a:rPr lang="cs-CZ" sz="1600" dirty="0" smtClean="0"/>
              <a:t> </a:t>
            </a:r>
            <a:r>
              <a:rPr lang="cs-CZ" sz="1600" dirty="0" err="1" smtClean="0"/>
              <a:t>of</a:t>
            </a:r>
            <a:r>
              <a:rPr lang="cs-CZ" sz="1600" dirty="0" smtClean="0"/>
              <a:t> </a:t>
            </a:r>
            <a:r>
              <a:rPr lang="cs-CZ" sz="1600" dirty="0" err="1" smtClean="0"/>
              <a:t>former</a:t>
            </a:r>
            <a:r>
              <a:rPr lang="cs-CZ" sz="1600" dirty="0" smtClean="0"/>
              <a:t> </a:t>
            </a:r>
            <a:r>
              <a:rPr lang="cs-CZ" sz="1600" b="1" dirty="0" err="1" smtClean="0"/>
              <a:t>cranial</a:t>
            </a:r>
            <a:r>
              <a:rPr lang="cs-CZ" sz="1600" dirty="0" smtClean="0"/>
              <a:t> part to </a:t>
            </a:r>
            <a:r>
              <a:rPr lang="cs-CZ" sz="1600" dirty="0" err="1" smtClean="0"/>
              <a:t>the</a:t>
            </a:r>
            <a:r>
              <a:rPr lang="cs-CZ" sz="1600" b="1" dirty="0" smtClean="0"/>
              <a:t> </a:t>
            </a:r>
            <a:r>
              <a:rPr lang="cs-CZ" sz="1600" b="1" dirty="0" err="1" smtClean="0"/>
              <a:t>left</a:t>
            </a:r>
            <a:r>
              <a:rPr lang="cs-CZ" sz="1600" dirty="0" smtClean="0"/>
              <a:t> and </a:t>
            </a:r>
            <a:r>
              <a:rPr lang="cs-CZ" sz="1600" b="1" dirty="0" err="1" smtClean="0"/>
              <a:t>caudal</a:t>
            </a:r>
            <a:r>
              <a:rPr lang="cs-CZ" sz="1600" dirty="0" smtClean="0"/>
              <a:t> to </a:t>
            </a:r>
            <a:r>
              <a:rPr lang="cs-CZ" sz="1600" dirty="0" err="1" smtClean="0"/>
              <a:t>the</a:t>
            </a:r>
            <a:r>
              <a:rPr lang="cs-CZ" sz="1600" dirty="0" smtClean="0"/>
              <a:t> </a:t>
            </a:r>
            <a:r>
              <a:rPr lang="cs-CZ" sz="1600" b="1" dirty="0" err="1" smtClean="0"/>
              <a:t>right</a:t>
            </a:r>
            <a:endParaRPr lang="cs-CZ" sz="1400" b="1" dirty="0"/>
          </a:p>
        </p:txBody>
      </p:sp>
      <p:sp>
        <p:nvSpPr>
          <p:cNvPr id="13" name="Zástupný obsah 2">
            <a:extLst>
              <a:ext uri="{FF2B5EF4-FFF2-40B4-BE49-F238E27FC236}">
                <a16:creationId xmlns:a16="http://schemas.microsoft.com/office/drawing/2014/main" id="{673CC26D-DC4E-476E-86C9-4CDF18AADEB2}"/>
              </a:ext>
            </a:extLst>
          </p:cNvPr>
          <p:cNvSpPr txBox="1">
            <a:spLocks/>
          </p:cNvSpPr>
          <p:nvPr/>
        </p:nvSpPr>
        <p:spPr>
          <a:xfrm>
            <a:off x="1097279" y="5369732"/>
            <a:ext cx="5203933" cy="658454"/>
          </a:xfrm>
          <a:prstGeom prst="rect">
            <a:avLst/>
          </a:prstGeom>
          <a:ln w="38100">
            <a:solidFill>
              <a:srgbClr val="FF000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proliferation</a:t>
            </a:r>
            <a:r>
              <a:rPr lang="cs-CZ" sz="1600" dirty="0" smtClean="0"/>
              <a:t> </a:t>
            </a:r>
            <a:r>
              <a:rPr lang="cs-CZ" sz="1600" dirty="0" err="1" smtClean="0"/>
              <a:t>of</a:t>
            </a:r>
            <a:r>
              <a:rPr lang="cs-CZ" sz="1600" dirty="0" smtClean="0"/>
              <a:t> </a:t>
            </a:r>
            <a:r>
              <a:rPr lang="cs-CZ" sz="1600" b="1" dirty="0" err="1" smtClean="0"/>
              <a:t>smooth</a:t>
            </a:r>
            <a:r>
              <a:rPr lang="cs-CZ" sz="1600" b="1" dirty="0" smtClean="0"/>
              <a:t> </a:t>
            </a:r>
            <a:r>
              <a:rPr lang="cs-CZ" sz="1600" b="1" dirty="0" err="1" smtClean="0"/>
              <a:t>muscle</a:t>
            </a:r>
            <a:r>
              <a:rPr lang="cs-CZ" sz="1600" b="1" dirty="0" smtClean="0"/>
              <a:t> </a:t>
            </a:r>
            <a:r>
              <a:rPr lang="cs-CZ" sz="1600" dirty="0" err="1" smtClean="0"/>
              <a:t>cells</a:t>
            </a:r>
            <a:r>
              <a:rPr lang="cs-CZ" sz="1600" b="1" dirty="0" smtClean="0"/>
              <a:t> </a:t>
            </a:r>
            <a:r>
              <a:rPr lang="cs-CZ" sz="1600" b="1" dirty="0" err="1" smtClean="0"/>
              <a:t>precursors</a:t>
            </a:r>
            <a:r>
              <a:rPr lang="cs-CZ" sz="1600" dirty="0" smtClean="0"/>
              <a:t> </a:t>
            </a:r>
            <a:r>
              <a:rPr lang="cs-CZ" sz="1600" dirty="0"/>
              <a:t>(</a:t>
            </a:r>
            <a:r>
              <a:rPr lang="cs-CZ" sz="1600" dirty="0" smtClean="0"/>
              <a:t>mesoderm</a:t>
            </a:r>
            <a:r>
              <a:rPr lang="cs-CZ" sz="1600" dirty="0"/>
              <a:t>) </a:t>
            </a:r>
            <a:r>
              <a:rPr lang="cs-CZ" sz="1600" dirty="0" smtClean="0"/>
              <a:t>on </a:t>
            </a:r>
            <a:r>
              <a:rPr lang="cs-CZ" sz="1600" dirty="0" err="1" smtClean="0"/>
              <a:t>the</a:t>
            </a:r>
            <a:r>
              <a:rPr lang="cs-CZ" sz="1600" dirty="0" smtClean="0"/>
              <a:t> </a:t>
            </a:r>
            <a:r>
              <a:rPr lang="cs-CZ" sz="1600" b="1" dirty="0" smtClean="0"/>
              <a:t>interface</a:t>
            </a:r>
            <a:r>
              <a:rPr lang="cs-CZ" sz="1600" dirty="0" smtClean="0"/>
              <a:t> </a:t>
            </a:r>
            <a:r>
              <a:rPr lang="cs-CZ" sz="1600" dirty="0" err="1" smtClean="0"/>
              <a:t>of</a:t>
            </a:r>
            <a:r>
              <a:rPr lang="cs-CZ" sz="1600" dirty="0" smtClean="0"/>
              <a:t> </a:t>
            </a:r>
            <a:r>
              <a:rPr lang="cs-CZ" sz="1600" dirty="0" err="1" smtClean="0"/>
              <a:t>stomach</a:t>
            </a:r>
            <a:r>
              <a:rPr lang="cs-CZ" sz="1600" dirty="0" smtClean="0"/>
              <a:t> and </a:t>
            </a:r>
            <a:r>
              <a:rPr lang="cs-CZ" sz="1600" dirty="0" err="1" smtClean="0"/>
              <a:t>small</a:t>
            </a:r>
            <a:r>
              <a:rPr lang="cs-CZ" sz="1600" dirty="0" smtClean="0"/>
              <a:t> gut </a:t>
            </a:r>
            <a:r>
              <a:rPr lang="cs-CZ" sz="1600" dirty="0"/>
              <a:t>– </a:t>
            </a:r>
            <a:r>
              <a:rPr lang="cs-CZ" sz="1600" b="1" dirty="0" err="1" smtClean="0"/>
              <a:t>pyloric</a:t>
            </a:r>
            <a:r>
              <a:rPr lang="cs-CZ" sz="1600" b="1" dirty="0" smtClean="0"/>
              <a:t> </a:t>
            </a:r>
            <a:r>
              <a:rPr lang="cs-CZ" sz="1600" b="1" dirty="0" err="1" smtClean="0"/>
              <a:t>sphincter</a:t>
            </a:r>
            <a:endParaRPr lang="cs-CZ" sz="1400" b="1" dirty="0"/>
          </a:p>
        </p:txBody>
      </p:sp>
      <p:grpSp>
        <p:nvGrpSpPr>
          <p:cNvPr id="21" name="Skupina 20">
            <a:extLst>
              <a:ext uri="{FF2B5EF4-FFF2-40B4-BE49-F238E27FC236}">
                <a16:creationId xmlns:a16="http://schemas.microsoft.com/office/drawing/2014/main" id="{9FF3D8D1-4199-4B26-83DA-020AFE7DCFE3}"/>
              </a:ext>
            </a:extLst>
          </p:cNvPr>
          <p:cNvGrpSpPr/>
          <p:nvPr/>
        </p:nvGrpSpPr>
        <p:grpSpPr>
          <a:xfrm>
            <a:off x="6485217" y="1911222"/>
            <a:ext cx="3112668" cy="1841348"/>
            <a:chOff x="6485217" y="1980115"/>
            <a:chExt cx="3112668" cy="1841348"/>
          </a:xfrm>
        </p:grpSpPr>
        <p:pic>
          <p:nvPicPr>
            <p:cNvPr id="9" name="Obrázek 8">
              <a:extLst>
                <a:ext uri="{FF2B5EF4-FFF2-40B4-BE49-F238E27FC236}">
                  <a16:creationId xmlns:a16="http://schemas.microsoft.com/office/drawing/2014/main" id="{DD8AFDFF-8981-4761-B80D-C0EE00CCE2B1}"/>
                </a:ext>
              </a:extLst>
            </p:cNvPr>
            <p:cNvPicPr>
              <a:picLocks noChangeAspect="1"/>
            </p:cNvPicPr>
            <p:nvPr/>
          </p:nvPicPr>
          <p:blipFill rotWithShape="1">
            <a:blip r:embed="rId2">
              <a:extLst>
                <a:ext uri="{28A0092B-C50C-407E-A947-70E740481C1C}">
                  <a14:useLocalDpi xmlns:a14="http://schemas.microsoft.com/office/drawing/2010/main" val="0"/>
                </a:ext>
              </a:extLst>
            </a:blip>
            <a:srcRect l="6336" r="41123" b="55354"/>
            <a:stretch/>
          </p:blipFill>
          <p:spPr>
            <a:xfrm>
              <a:off x="6485217" y="1980115"/>
              <a:ext cx="2527259" cy="1841348"/>
            </a:xfrm>
            <a:prstGeom prst="rect">
              <a:avLst/>
            </a:prstGeom>
          </p:spPr>
        </p:pic>
        <p:sp>
          <p:nvSpPr>
            <p:cNvPr id="19" name="TextovéPole 18">
              <a:extLst>
                <a:ext uri="{FF2B5EF4-FFF2-40B4-BE49-F238E27FC236}">
                  <a16:creationId xmlns:a16="http://schemas.microsoft.com/office/drawing/2014/main" id="{04A6E5DA-0CE8-415D-88AE-1954C72AEEF6}"/>
                </a:ext>
              </a:extLst>
            </p:cNvPr>
            <p:cNvSpPr txBox="1"/>
            <p:nvPr/>
          </p:nvSpPr>
          <p:spPr>
            <a:xfrm>
              <a:off x="8755457" y="3523040"/>
              <a:ext cx="842428" cy="230832"/>
            </a:xfrm>
            <a:prstGeom prst="rect">
              <a:avLst/>
            </a:prstGeom>
            <a:solidFill>
              <a:schemeClr val="bg1"/>
            </a:solidFill>
          </p:spPr>
          <p:txBody>
            <a:bodyPr wrap="square" rtlCol="0">
              <a:spAutoFit/>
            </a:bodyPr>
            <a:lstStyle/>
            <a:p>
              <a:pPr algn="ctr"/>
              <a:r>
                <a:rPr lang="cs-CZ" sz="900" dirty="0"/>
                <a:t>duodenum</a:t>
              </a:r>
              <a:endParaRPr lang="en-US" sz="900" dirty="0"/>
            </a:p>
          </p:txBody>
        </p:sp>
        <p:sp>
          <p:nvSpPr>
            <p:cNvPr id="20" name="Obdélník 19">
              <a:extLst>
                <a:ext uri="{FF2B5EF4-FFF2-40B4-BE49-F238E27FC236}">
                  <a16:creationId xmlns:a16="http://schemas.microsoft.com/office/drawing/2014/main" id="{3119F357-59B8-4D95-A758-84563B80E832}"/>
                </a:ext>
              </a:extLst>
            </p:cNvPr>
            <p:cNvSpPr/>
            <p:nvPr/>
          </p:nvSpPr>
          <p:spPr>
            <a:xfrm>
              <a:off x="8793271" y="2792861"/>
              <a:ext cx="313151" cy="357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Skupina 23">
            <a:extLst>
              <a:ext uri="{FF2B5EF4-FFF2-40B4-BE49-F238E27FC236}">
                <a16:creationId xmlns:a16="http://schemas.microsoft.com/office/drawing/2014/main" id="{1748950D-1EDC-4EA4-B702-D657D92E6D13}"/>
              </a:ext>
            </a:extLst>
          </p:cNvPr>
          <p:cNvGrpSpPr/>
          <p:nvPr/>
        </p:nvGrpSpPr>
        <p:grpSpPr>
          <a:xfrm>
            <a:off x="9131592" y="1872931"/>
            <a:ext cx="2029289" cy="1810007"/>
            <a:chOff x="9116038" y="1777681"/>
            <a:chExt cx="2029289" cy="1810007"/>
          </a:xfrm>
        </p:grpSpPr>
        <p:pic>
          <p:nvPicPr>
            <p:cNvPr id="14" name="Obrázek 13">
              <a:extLst>
                <a:ext uri="{FF2B5EF4-FFF2-40B4-BE49-F238E27FC236}">
                  <a16:creationId xmlns:a16="http://schemas.microsoft.com/office/drawing/2014/main" id="{CFCD5B91-6CBE-4B7A-9B4E-7C350A1C2C2E}"/>
                </a:ext>
              </a:extLst>
            </p:cNvPr>
            <p:cNvPicPr>
              <a:picLocks noChangeAspect="1"/>
            </p:cNvPicPr>
            <p:nvPr/>
          </p:nvPicPr>
          <p:blipFill rotWithShape="1">
            <a:blip r:embed="rId2">
              <a:extLst>
                <a:ext uri="{28A0092B-C50C-407E-A947-70E740481C1C}">
                  <a14:useLocalDpi xmlns:a14="http://schemas.microsoft.com/office/drawing/2010/main" val="0"/>
                </a:ext>
              </a:extLst>
            </a:blip>
            <a:srcRect l="65084" b="56114"/>
            <a:stretch/>
          </p:blipFill>
          <p:spPr>
            <a:xfrm>
              <a:off x="9465798" y="1777681"/>
              <a:ext cx="1679529" cy="1810007"/>
            </a:xfrm>
            <a:prstGeom prst="rect">
              <a:avLst/>
            </a:prstGeom>
          </p:spPr>
        </p:pic>
        <p:sp>
          <p:nvSpPr>
            <p:cNvPr id="23" name="TextovéPole 22">
              <a:extLst>
                <a:ext uri="{FF2B5EF4-FFF2-40B4-BE49-F238E27FC236}">
                  <a16:creationId xmlns:a16="http://schemas.microsoft.com/office/drawing/2014/main" id="{6BD318A6-7439-4119-AE88-E266E35ED0C7}"/>
                </a:ext>
              </a:extLst>
            </p:cNvPr>
            <p:cNvSpPr txBox="1"/>
            <p:nvPr/>
          </p:nvSpPr>
          <p:spPr>
            <a:xfrm>
              <a:off x="9116038" y="2540539"/>
              <a:ext cx="725798" cy="369332"/>
            </a:xfrm>
            <a:prstGeom prst="rect">
              <a:avLst/>
            </a:prstGeom>
            <a:solidFill>
              <a:schemeClr val="bg1"/>
            </a:solidFill>
          </p:spPr>
          <p:txBody>
            <a:bodyPr wrap="square" rtlCol="0">
              <a:spAutoFit/>
            </a:bodyPr>
            <a:lstStyle/>
            <a:p>
              <a:pPr algn="ctr"/>
              <a:r>
                <a:rPr lang="cs-CZ" sz="900" dirty="0" err="1" smtClean="0"/>
                <a:t>Lesser</a:t>
              </a:r>
              <a:r>
                <a:rPr lang="cs-CZ" sz="900" dirty="0" smtClean="0"/>
                <a:t> </a:t>
              </a:r>
              <a:r>
                <a:rPr lang="cs-CZ" sz="900" dirty="0" err="1" smtClean="0"/>
                <a:t>curvature</a:t>
              </a:r>
              <a:endParaRPr lang="en-US" sz="900" dirty="0"/>
            </a:p>
          </p:txBody>
        </p:sp>
      </p:grpSp>
      <p:grpSp>
        <p:nvGrpSpPr>
          <p:cNvPr id="31" name="Skupina 30">
            <a:extLst>
              <a:ext uri="{FF2B5EF4-FFF2-40B4-BE49-F238E27FC236}">
                <a16:creationId xmlns:a16="http://schemas.microsoft.com/office/drawing/2014/main" id="{77B75F6A-F4E2-428C-A47C-BCDC7542B125}"/>
              </a:ext>
            </a:extLst>
          </p:cNvPr>
          <p:cNvGrpSpPr/>
          <p:nvPr/>
        </p:nvGrpSpPr>
        <p:grpSpPr>
          <a:xfrm>
            <a:off x="6671597" y="4102274"/>
            <a:ext cx="4924370" cy="1939055"/>
            <a:chOff x="6671597" y="4102274"/>
            <a:chExt cx="4924370" cy="1939055"/>
          </a:xfrm>
        </p:grpSpPr>
        <p:pic>
          <p:nvPicPr>
            <p:cNvPr id="15" name="Obrázek 14">
              <a:extLst>
                <a:ext uri="{FF2B5EF4-FFF2-40B4-BE49-F238E27FC236}">
                  <a16:creationId xmlns:a16="http://schemas.microsoft.com/office/drawing/2014/main" id="{B39A0724-DE15-4FB0-8BAD-B546EE6A85FE}"/>
                </a:ext>
              </a:extLst>
            </p:cNvPr>
            <p:cNvPicPr>
              <a:picLocks noChangeAspect="1"/>
            </p:cNvPicPr>
            <p:nvPr/>
          </p:nvPicPr>
          <p:blipFill rotWithShape="1">
            <a:blip r:embed="rId2">
              <a:extLst>
                <a:ext uri="{28A0092B-C50C-407E-A947-70E740481C1C}">
                  <a14:useLocalDpi xmlns:a14="http://schemas.microsoft.com/office/drawing/2010/main" val="0"/>
                </a:ext>
              </a:extLst>
            </a:blip>
            <a:srcRect t="47581" b="5404"/>
            <a:stretch/>
          </p:blipFill>
          <p:spPr>
            <a:xfrm>
              <a:off x="6785842" y="4102274"/>
              <a:ext cx="4810125" cy="1939055"/>
            </a:xfrm>
            <a:prstGeom prst="rect">
              <a:avLst/>
            </a:prstGeom>
          </p:spPr>
        </p:pic>
        <p:sp>
          <p:nvSpPr>
            <p:cNvPr id="27" name="TextovéPole 26">
              <a:extLst>
                <a:ext uri="{FF2B5EF4-FFF2-40B4-BE49-F238E27FC236}">
                  <a16:creationId xmlns:a16="http://schemas.microsoft.com/office/drawing/2014/main" id="{9A68FDDF-4B0A-47D1-A9CC-1E7D55153E87}"/>
                </a:ext>
              </a:extLst>
            </p:cNvPr>
            <p:cNvSpPr txBox="1"/>
            <p:nvPr/>
          </p:nvSpPr>
          <p:spPr>
            <a:xfrm>
              <a:off x="6671597" y="4803692"/>
              <a:ext cx="1143052" cy="230832"/>
            </a:xfrm>
            <a:prstGeom prst="rect">
              <a:avLst/>
            </a:prstGeom>
            <a:solidFill>
              <a:schemeClr val="bg1"/>
            </a:solidFill>
          </p:spPr>
          <p:txBody>
            <a:bodyPr wrap="square" rtlCol="0">
              <a:spAutoFit/>
            </a:bodyPr>
            <a:lstStyle/>
            <a:p>
              <a:pPr algn="ctr"/>
              <a:r>
                <a:rPr lang="cs-CZ" sz="900" dirty="0" err="1" smtClean="0"/>
                <a:t>Craniocaudal</a:t>
              </a:r>
              <a:r>
                <a:rPr lang="cs-CZ" sz="900" dirty="0" smtClean="0"/>
                <a:t> axis</a:t>
              </a:r>
              <a:endParaRPr lang="en-US" sz="900" dirty="0"/>
            </a:p>
          </p:txBody>
        </p:sp>
      </p:grpSp>
      <p:sp>
        <p:nvSpPr>
          <p:cNvPr id="32" name="Ovál 31">
            <a:extLst>
              <a:ext uri="{FF2B5EF4-FFF2-40B4-BE49-F238E27FC236}">
                <a16:creationId xmlns:a16="http://schemas.microsoft.com/office/drawing/2014/main" id="{2107F1DD-A6C4-411A-8B50-4EF4BACAFC8C}"/>
              </a:ext>
            </a:extLst>
          </p:cNvPr>
          <p:cNvSpPr/>
          <p:nvPr/>
        </p:nvSpPr>
        <p:spPr>
          <a:xfrm>
            <a:off x="7398303" y="5199464"/>
            <a:ext cx="179577" cy="2666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ál 33">
            <a:extLst>
              <a:ext uri="{FF2B5EF4-FFF2-40B4-BE49-F238E27FC236}">
                <a16:creationId xmlns:a16="http://schemas.microsoft.com/office/drawing/2014/main" id="{2B3FF23B-F432-499C-BCC5-6F2E843A2BD2}"/>
              </a:ext>
            </a:extLst>
          </p:cNvPr>
          <p:cNvSpPr/>
          <p:nvPr/>
        </p:nvSpPr>
        <p:spPr>
          <a:xfrm rot="2394235">
            <a:off x="9401743" y="4939993"/>
            <a:ext cx="179577" cy="2666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3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animBg="1"/>
      <p:bldP spid="32"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5163" y="446670"/>
            <a:ext cx="11286837" cy="1499616"/>
          </a:xfrm>
        </p:spPr>
        <p:txBody>
          <a:bodyPr>
            <a:normAutofit/>
          </a:bodyPr>
          <a:lstStyle/>
          <a:p>
            <a:r>
              <a:rPr lang="cs-CZ" sz="4400" dirty="0" err="1"/>
              <a:t>Development</a:t>
            </a:r>
            <a:r>
              <a:rPr lang="cs-CZ" sz="4400" dirty="0"/>
              <a:t> </a:t>
            </a:r>
            <a:r>
              <a:rPr lang="cs-CZ" sz="4400" dirty="0" err="1"/>
              <a:t>of</a:t>
            </a:r>
            <a:r>
              <a:rPr lang="cs-CZ" sz="4400" dirty="0"/>
              <a:t> </a:t>
            </a:r>
            <a:r>
              <a:rPr lang="cs-CZ" sz="4400" dirty="0" err="1"/>
              <a:t>gastrointestinal</a:t>
            </a:r>
            <a:r>
              <a:rPr lang="cs-CZ" sz="4400" dirty="0"/>
              <a:t> </a:t>
            </a:r>
            <a:r>
              <a:rPr lang="cs-CZ" sz="4400" dirty="0" err="1"/>
              <a:t>system</a:t>
            </a:r>
            <a:r>
              <a:rPr lang="cs-CZ" sz="4400" dirty="0"/>
              <a:t> in </a:t>
            </a:r>
            <a:r>
              <a:rPr lang="cs-CZ" sz="4400" dirty="0" err="1"/>
              <a:t>vertebrates</a:t>
            </a:r>
            <a:endParaRPr lang="cs-CZ" sz="4400"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097279" y="1848870"/>
            <a:ext cx="9071957" cy="3692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3200" dirty="0" err="1"/>
              <a:t>sources</a:t>
            </a:r>
            <a:r>
              <a:rPr lang="cs-CZ" sz="3200" dirty="0"/>
              <a:t> </a:t>
            </a:r>
            <a:r>
              <a:rPr lang="cs-CZ" sz="3200" dirty="0" err="1"/>
              <a:t>of</a:t>
            </a:r>
            <a:r>
              <a:rPr lang="cs-CZ" sz="3200" dirty="0"/>
              <a:t> </a:t>
            </a:r>
            <a:r>
              <a:rPr lang="cs-CZ" sz="3200" dirty="0" err="1"/>
              <a:t>precursor</a:t>
            </a:r>
            <a:r>
              <a:rPr lang="cs-CZ" sz="3200" dirty="0"/>
              <a:t> </a:t>
            </a:r>
            <a:r>
              <a:rPr lang="cs-CZ" sz="3200" dirty="0" err="1"/>
              <a:t>cells</a:t>
            </a:r>
            <a:r>
              <a:rPr lang="cs-CZ" sz="3200" dirty="0"/>
              <a:t> </a:t>
            </a:r>
            <a:r>
              <a:rPr lang="cs-CZ" sz="3200" dirty="0" err="1"/>
              <a:t>of</a:t>
            </a:r>
            <a:r>
              <a:rPr lang="cs-CZ" sz="3200" dirty="0"/>
              <a:t> </a:t>
            </a:r>
            <a:r>
              <a:rPr lang="cs-CZ" sz="3200" dirty="0" err="1"/>
              <a:t>gastrointestinal</a:t>
            </a:r>
            <a:r>
              <a:rPr lang="cs-CZ" sz="3200" dirty="0"/>
              <a:t> </a:t>
            </a:r>
            <a:r>
              <a:rPr lang="cs-CZ" sz="3200" dirty="0" err="1"/>
              <a:t>system</a:t>
            </a:r>
            <a:endParaRPr lang="cs-CZ" sz="3200" dirty="0"/>
          </a:p>
        </p:txBody>
      </p:sp>
      <p:sp>
        <p:nvSpPr>
          <p:cNvPr id="7" name="Zástupný obsah 2">
            <a:extLst>
              <a:ext uri="{FF2B5EF4-FFF2-40B4-BE49-F238E27FC236}">
                <a16:creationId xmlns:a16="http://schemas.microsoft.com/office/drawing/2014/main" id="{8BD2A43B-8ABF-4A74-81E1-74473B319D2B}"/>
              </a:ext>
            </a:extLst>
          </p:cNvPr>
          <p:cNvSpPr txBox="1">
            <a:spLocks/>
          </p:cNvSpPr>
          <p:nvPr/>
        </p:nvSpPr>
        <p:spPr>
          <a:xfrm>
            <a:off x="1097279" y="2452655"/>
            <a:ext cx="1636867" cy="1565795"/>
          </a:xfrm>
          <a:prstGeom prst="rect">
            <a:avLst/>
          </a:prstGeom>
          <a:solidFill>
            <a:srgbClr val="FFFFAB"/>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a:t>Endoderm:</a:t>
            </a:r>
          </a:p>
          <a:p>
            <a:pPr lvl="1">
              <a:buSzPct val="50000"/>
              <a:buFont typeface="Courier New" panose="02070309020205020404" pitchFamily="49" charset="0"/>
              <a:buChar char="o"/>
            </a:pPr>
            <a:r>
              <a:rPr lang="cs-CZ" sz="1600" dirty="0" err="1"/>
              <a:t>pharynx</a:t>
            </a:r>
            <a:endParaRPr lang="cs-CZ" sz="1600" dirty="0"/>
          </a:p>
          <a:p>
            <a:pPr lvl="1">
              <a:buSzPct val="50000"/>
              <a:buFont typeface="Courier New" panose="02070309020205020404" pitchFamily="49" charset="0"/>
              <a:buChar char="o"/>
            </a:pPr>
            <a:r>
              <a:rPr lang="cs-CZ" sz="1600" dirty="0" err="1"/>
              <a:t>esophagus</a:t>
            </a:r>
            <a:endParaRPr lang="cs-CZ" sz="1600" dirty="0"/>
          </a:p>
          <a:p>
            <a:pPr lvl="1">
              <a:buSzPct val="50000"/>
              <a:buFont typeface="Courier New" panose="02070309020205020404" pitchFamily="49" charset="0"/>
              <a:buChar char="o"/>
            </a:pPr>
            <a:r>
              <a:rPr lang="cs-CZ" sz="1600" dirty="0" err="1"/>
              <a:t>stomach</a:t>
            </a:r>
            <a:endParaRPr lang="cs-CZ" sz="1600" dirty="0"/>
          </a:p>
          <a:p>
            <a:pPr lvl="1">
              <a:buSzPct val="50000"/>
              <a:buFont typeface="Courier New" panose="02070309020205020404" pitchFamily="49" charset="0"/>
              <a:buChar char="o"/>
            </a:pPr>
            <a:r>
              <a:rPr lang="cs-CZ" sz="1600" dirty="0" err="1"/>
              <a:t>intestine</a:t>
            </a:r>
            <a:endParaRPr lang="cs-CZ" sz="1600" dirty="0"/>
          </a:p>
        </p:txBody>
      </p:sp>
      <p:sp>
        <p:nvSpPr>
          <p:cNvPr id="8" name="Zástupný obsah 2">
            <a:extLst>
              <a:ext uri="{FF2B5EF4-FFF2-40B4-BE49-F238E27FC236}">
                <a16:creationId xmlns:a16="http://schemas.microsoft.com/office/drawing/2014/main" id="{8BD2A43B-8ABF-4A74-81E1-74473B319D2B}"/>
              </a:ext>
            </a:extLst>
          </p:cNvPr>
          <p:cNvSpPr txBox="1">
            <a:spLocks/>
          </p:cNvSpPr>
          <p:nvPr/>
        </p:nvSpPr>
        <p:spPr>
          <a:xfrm>
            <a:off x="1097279" y="4520767"/>
            <a:ext cx="1636867" cy="1565795"/>
          </a:xfrm>
          <a:prstGeom prst="rect">
            <a:avLst/>
          </a:prstGeom>
          <a:solidFill>
            <a:schemeClr val="accent1">
              <a:lumMod val="40000"/>
              <a:lumOff val="60000"/>
            </a:schemeClr>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Ectoderm</a:t>
            </a:r>
            <a:r>
              <a:rPr lang="cs-CZ" sz="1800" dirty="0"/>
              <a:t>:</a:t>
            </a:r>
          </a:p>
          <a:p>
            <a:pPr lvl="1">
              <a:buSzPct val="50000"/>
              <a:buFont typeface="Courier New" panose="02070309020205020404" pitchFamily="49" charset="0"/>
              <a:buChar char="o"/>
            </a:pPr>
            <a:r>
              <a:rPr lang="cs-CZ" sz="1600" dirty="0"/>
              <a:t>oral </a:t>
            </a:r>
            <a:r>
              <a:rPr lang="cs-CZ" sz="1600" dirty="0" err="1"/>
              <a:t>cavity</a:t>
            </a:r>
            <a:endParaRPr lang="cs-CZ" sz="1600" dirty="0"/>
          </a:p>
          <a:p>
            <a:pPr lvl="1">
              <a:buSzPct val="50000"/>
              <a:buFont typeface="Courier New" panose="02070309020205020404" pitchFamily="49" charset="0"/>
              <a:buChar char="o"/>
            </a:pPr>
            <a:r>
              <a:rPr lang="cs-CZ" sz="1600" dirty="0" err="1"/>
              <a:t>glands</a:t>
            </a:r>
            <a:endParaRPr lang="cs-CZ" sz="1600" dirty="0"/>
          </a:p>
          <a:p>
            <a:pPr lvl="1">
              <a:buSzPct val="50000"/>
              <a:buFont typeface="Courier New" panose="02070309020205020404" pitchFamily="49" charset="0"/>
              <a:buChar char="o"/>
            </a:pPr>
            <a:r>
              <a:rPr lang="cs-CZ" sz="1600" dirty="0" err="1"/>
              <a:t>teeth</a:t>
            </a:r>
            <a:endParaRPr lang="cs-CZ" sz="1600" dirty="0"/>
          </a:p>
          <a:p>
            <a:pPr lvl="1">
              <a:buSzPct val="50000"/>
              <a:buFont typeface="Courier New" panose="02070309020205020404" pitchFamily="49" charset="0"/>
              <a:buChar char="o"/>
            </a:pPr>
            <a:r>
              <a:rPr lang="cs-CZ" sz="1600" dirty="0" err="1"/>
              <a:t>anus</a:t>
            </a:r>
            <a:endParaRPr lang="cs-CZ" sz="1600" dirty="0"/>
          </a:p>
        </p:txBody>
      </p:sp>
      <p:sp>
        <p:nvSpPr>
          <p:cNvPr id="9" name="Zástupný obsah 2">
            <a:extLst>
              <a:ext uri="{FF2B5EF4-FFF2-40B4-BE49-F238E27FC236}">
                <a16:creationId xmlns:a16="http://schemas.microsoft.com/office/drawing/2014/main" id="{8BD2A43B-8ABF-4A74-81E1-74473B319D2B}"/>
              </a:ext>
            </a:extLst>
          </p:cNvPr>
          <p:cNvSpPr txBox="1">
            <a:spLocks/>
          </p:cNvSpPr>
          <p:nvPr/>
        </p:nvSpPr>
        <p:spPr>
          <a:xfrm>
            <a:off x="7429448" y="2447024"/>
            <a:ext cx="1636867" cy="1565795"/>
          </a:xfrm>
          <a:prstGeom prst="rect">
            <a:avLst/>
          </a:prstGeom>
          <a:solidFill>
            <a:srgbClr val="F8D0DA"/>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a:t>Mesoderm:</a:t>
            </a:r>
          </a:p>
          <a:p>
            <a:pPr lvl="1">
              <a:buSzPct val="50000"/>
              <a:buFont typeface="Courier New" panose="02070309020205020404" pitchFamily="49" charset="0"/>
              <a:buChar char="o"/>
            </a:pPr>
            <a:r>
              <a:rPr lang="cs-CZ" sz="1600" dirty="0" err="1"/>
              <a:t>vessels</a:t>
            </a:r>
            <a:endParaRPr lang="cs-CZ" sz="1600" dirty="0"/>
          </a:p>
          <a:p>
            <a:pPr lvl="1">
              <a:buSzPct val="50000"/>
              <a:buFont typeface="Courier New" panose="02070309020205020404" pitchFamily="49" charset="0"/>
              <a:buChar char="o"/>
            </a:pPr>
            <a:r>
              <a:rPr lang="cs-CZ" sz="1600" dirty="0" err="1"/>
              <a:t>muscles</a:t>
            </a:r>
            <a:endParaRPr lang="cs-CZ" sz="1600" dirty="0"/>
          </a:p>
        </p:txBody>
      </p:sp>
      <p:sp>
        <p:nvSpPr>
          <p:cNvPr id="10" name="Zástupný obsah 2">
            <a:extLst>
              <a:ext uri="{FF2B5EF4-FFF2-40B4-BE49-F238E27FC236}">
                <a16:creationId xmlns:a16="http://schemas.microsoft.com/office/drawing/2014/main" id="{8BD2A43B-8ABF-4A74-81E1-74473B319D2B}"/>
              </a:ext>
            </a:extLst>
          </p:cNvPr>
          <p:cNvSpPr txBox="1">
            <a:spLocks/>
          </p:cNvSpPr>
          <p:nvPr/>
        </p:nvSpPr>
        <p:spPr>
          <a:xfrm>
            <a:off x="7429448" y="4424453"/>
            <a:ext cx="1636867" cy="1758422"/>
          </a:xfrm>
          <a:prstGeom prst="rect">
            <a:avLst/>
          </a:prstGeom>
          <a:solidFill>
            <a:srgbClr val="CCE9AD"/>
          </a:solid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Neural</a:t>
            </a:r>
            <a:r>
              <a:rPr lang="cs-CZ" sz="1800" dirty="0"/>
              <a:t> </a:t>
            </a:r>
            <a:r>
              <a:rPr lang="cs-CZ" sz="1800" dirty="0" err="1"/>
              <a:t>crest</a:t>
            </a:r>
            <a:r>
              <a:rPr lang="cs-CZ" sz="1800" dirty="0"/>
              <a:t>:</a:t>
            </a:r>
          </a:p>
          <a:p>
            <a:pPr lvl="1">
              <a:buSzPct val="50000"/>
              <a:buFont typeface="Courier New" panose="02070309020205020404" pitchFamily="49" charset="0"/>
              <a:buChar char="o"/>
            </a:pPr>
            <a:r>
              <a:rPr lang="cs-CZ" sz="1600" dirty="0" err="1"/>
              <a:t>teeth</a:t>
            </a:r>
            <a:endParaRPr lang="cs-CZ" sz="1600" dirty="0"/>
          </a:p>
          <a:p>
            <a:pPr lvl="1">
              <a:buSzPct val="50000"/>
              <a:buFont typeface="Courier New" panose="02070309020205020404" pitchFamily="49" charset="0"/>
              <a:buChar char="o"/>
            </a:pPr>
            <a:r>
              <a:rPr lang="cs-CZ" sz="1600" dirty="0" err="1"/>
              <a:t>muscles</a:t>
            </a:r>
            <a:endParaRPr lang="cs-CZ" sz="1600" dirty="0"/>
          </a:p>
          <a:p>
            <a:pPr lvl="1">
              <a:buSzPct val="50000"/>
              <a:buFont typeface="Courier New" panose="02070309020205020404" pitchFamily="49" charset="0"/>
              <a:buChar char="o"/>
            </a:pPr>
            <a:r>
              <a:rPr lang="cs-CZ" sz="1600" dirty="0" err="1"/>
              <a:t>upper</a:t>
            </a:r>
            <a:r>
              <a:rPr lang="cs-CZ" sz="1600" dirty="0"/>
              <a:t> and </a:t>
            </a:r>
            <a:r>
              <a:rPr lang="cs-CZ" sz="1600" dirty="0" err="1"/>
              <a:t>lower</a:t>
            </a:r>
            <a:r>
              <a:rPr lang="cs-CZ" sz="1600" dirty="0"/>
              <a:t> </a:t>
            </a:r>
            <a:r>
              <a:rPr lang="cs-CZ" sz="1600" dirty="0" err="1"/>
              <a:t>jaws</a:t>
            </a:r>
            <a:endParaRPr lang="cs-CZ" sz="1600" dirty="0"/>
          </a:p>
          <a:p>
            <a:pPr lvl="1">
              <a:buSzPct val="50000"/>
              <a:buFont typeface="Courier New" panose="02070309020205020404" pitchFamily="49" charset="0"/>
              <a:buChar char="o"/>
            </a:pPr>
            <a:r>
              <a:rPr lang="cs-CZ" sz="1600" dirty="0" err="1"/>
              <a:t>nerves</a:t>
            </a:r>
            <a:endParaRPr lang="cs-CZ" sz="1600" dirty="0"/>
          </a:p>
        </p:txBody>
      </p:sp>
    </p:spTree>
    <p:extLst>
      <p:ext uri="{BB962C8B-B14F-4D97-AF65-F5344CB8AC3E}">
        <p14:creationId xmlns:p14="http://schemas.microsoft.com/office/powerpoint/2010/main" val="753374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53EED7-C4EC-43BE-B1CB-F742EFEA8395}"/>
              </a:ext>
            </a:extLst>
          </p:cNvPr>
          <p:cNvSpPr>
            <a:spLocks noGrp="1"/>
          </p:cNvSpPr>
          <p:nvPr>
            <p:ph type="title"/>
          </p:nvPr>
        </p:nvSpPr>
        <p:spPr/>
        <p:txBody>
          <a:bodyPr/>
          <a:lstStyle/>
          <a:p>
            <a:r>
              <a:rPr lang="cs-CZ" dirty="0" err="1" smtClean="0"/>
              <a:t>Formation</a:t>
            </a:r>
            <a:r>
              <a:rPr lang="cs-CZ" dirty="0" smtClean="0"/>
              <a:t> </a:t>
            </a:r>
            <a:r>
              <a:rPr lang="cs-CZ" dirty="0" err="1" smtClean="0"/>
              <a:t>of</a:t>
            </a:r>
            <a:r>
              <a:rPr lang="cs-CZ" dirty="0" smtClean="0"/>
              <a:t> </a:t>
            </a:r>
            <a:r>
              <a:rPr lang="cs-CZ" dirty="0" err="1" smtClean="0"/>
              <a:t>gastric</a:t>
            </a:r>
            <a:r>
              <a:rPr lang="cs-CZ" dirty="0" smtClean="0"/>
              <a:t> </a:t>
            </a:r>
            <a:r>
              <a:rPr lang="cs-CZ" dirty="0" err="1" smtClean="0"/>
              <a:t>glands</a:t>
            </a:r>
            <a:endParaRPr lang="en-US" dirty="0"/>
          </a:p>
        </p:txBody>
      </p:sp>
      <p:sp>
        <p:nvSpPr>
          <p:cNvPr id="5" name="Zástupný symbol pro číslo snímku 4">
            <a:extLst>
              <a:ext uri="{FF2B5EF4-FFF2-40B4-BE49-F238E27FC236}">
                <a16:creationId xmlns:a16="http://schemas.microsoft.com/office/drawing/2014/main" id="{190E3A68-7398-4D47-BCB8-B39EB38932C7}"/>
              </a:ext>
            </a:extLst>
          </p:cNvPr>
          <p:cNvSpPr>
            <a:spLocks noGrp="1"/>
          </p:cNvSpPr>
          <p:nvPr>
            <p:ph type="sldNum" sz="quarter" idx="12"/>
          </p:nvPr>
        </p:nvSpPr>
        <p:spPr/>
        <p:txBody>
          <a:bodyPr/>
          <a:lstStyle/>
          <a:p>
            <a:fld id="{452BC3EA-E2EC-40AA-BF67-C4C476FA0C99}" type="slidenum">
              <a:rPr lang="cs-CZ" smtClean="0"/>
              <a:t>30</a:t>
            </a:fld>
            <a:endParaRPr lang="cs-CZ"/>
          </a:p>
        </p:txBody>
      </p:sp>
      <p:sp>
        <p:nvSpPr>
          <p:cNvPr id="7" name="Zástupný obsah 2">
            <a:extLst>
              <a:ext uri="{FF2B5EF4-FFF2-40B4-BE49-F238E27FC236}">
                <a16:creationId xmlns:a16="http://schemas.microsoft.com/office/drawing/2014/main" id="{AF5082CF-D823-4F31-B2AC-117C97808BAB}"/>
              </a:ext>
            </a:extLst>
          </p:cNvPr>
          <p:cNvSpPr txBox="1">
            <a:spLocks/>
          </p:cNvSpPr>
          <p:nvPr/>
        </p:nvSpPr>
        <p:spPr>
          <a:xfrm>
            <a:off x="1097280" y="5181222"/>
            <a:ext cx="4551958" cy="5404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Invagination</a:t>
            </a:r>
            <a:r>
              <a:rPr lang="cs-CZ" sz="1600" dirty="0" smtClean="0"/>
              <a:t> and </a:t>
            </a:r>
            <a:r>
              <a:rPr lang="cs-CZ" sz="1600" dirty="0" err="1" smtClean="0"/>
              <a:t>proliferation</a:t>
            </a:r>
            <a:r>
              <a:rPr lang="cs-CZ" sz="1600" dirty="0" smtClean="0"/>
              <a:t> </a:t>
            </a:r>
            <a:r>
              <a:rPr lang="cs-CZ" sz="1600" dirty="0" err="1" smtClean="0"/>
              <a:t>of</a:t>
            </a:r>
            <a:r>
              <a:rPr lang="cs-CZ" sz="1600" dirty="0" smtClean="0"/>
              <a:t> </a:t>
            </a:r>
            <a:r>
              <a:rPr lang="cs-CZ" sz="1600" dirty="0" err="1" smtClean="0"/>
              <a:t>epithelial</a:t>
            </a:r>
            <a:r>
              <a:rPr lang="cs-CZ" sz="1600" dirty="0" smtClean="0"/>
              <a:t> </a:t>
            </a:r>
            <a:r>
              <a:rPr lang="cs-CZ" sz="1600" dirty="0" err="1" smtClean="0"/>
              <a:t>cells</a:t>
            </a:r>
            <a:r>
              <a:rPr lang="cs-CZ" sz="1600" dirty="0" smtClean="0"/>
              <a:t> </a:t>
            </a:r>
            <a:r>
              <a:rPr lang="cs-CZ" sz="1600" dirty="0" err="1" smtClean="0"/>
              <a:t>at</a:t>
            </a:r>
            <a:r>
              <a:rPr lang="cs-CZ" sz="1600" dirty="0" smtClean="0"/>
              <a:t> </a:t>
            </a:r>
            <a:r>
              <a:rPr lang="cs-CZ" sz="1600" dirty="0" err="1" smtClean="0"/>
              <a:t>the</a:t>
            </a:r>
            <a:r>
              <a:rPr lang="cs-CZ" sz="1600" dirty="0" smtClean="0"/>
              <a:t> </a:t>
            </a:r>
            <a:r>
              <a:rPr lang="cs-CZ" sz="1600" dirty="0" err="1" smtClean="0"/>
              <a:t>bottom</a:t>
            </a:r>
            <a:r>
              <a:rPr lang="cs-CZ" sz="1600" dirty="0" smtClean="0"/>
              <a:t> </a:t>
            </a:r>
            <a:r>
              <a:rPr lang="cs-CZ" sz="1600" dirty="0" err="1" smtClean="0"/>
              <a:t>of</a:t>
            </a:r>
            <a:r>
              <a:rPr lang="cs-CZ" sz="1600" dirty="0" smtClean="0"/>
              <a:t> </a:t>
            </a:r>
            <a:r>
              <a:rPr lang="cs-CZ" sz="1600" dirty="0" err="1" smtClean="0"/>
              <a:t>depressions</a:t>
            </a:r>
            <a:r>
              <a:rPr lang="cs-CZ" sz="1600" dirty="0" smtClean="0"/>
              <a:t> </a:t>
            </a:r>
            <a:r>
              <a:rPr lang="cs-CZ" sz="1600" dirty="0"/>
              <a:t>→ </a:t>
            </a:r>
            <a:r>
              <a:rPr lang="cs-CZ" sz="1600" dirty="0" err="1" smtClean="0"/>
              <a:t>basis</a:t>
            </a:r>
            <a:r>
              <a:rPr lang="cs-CZ" sz="1600" dirty="0" smtClean="0"/>
              <a:t> </a:t>
            </a:r>
            <a:r>
              <a:rPr lang="cs-CZ" sz="1600" dirty="0" err="1" smtClean="0"/>
              <a:t>of</a:t>
            </a:r>
            <a:r>
              <a:rPr lang="cs-CZ" sz="1600" dirty="0" smtClean="0"/>
              <a:t> </a:t>
            </a:r>
            <a:r>
              <a:rPr lang="cs-CZ" sz="1600" b="1" dirty="0" err="1" smtClean="0"/>
              <a:t>glands</a:t>
            </a:r>
            <a:endParaRPr lang="cs-CZ" sz="1400" b="1" dirty="0"/>
          </a:p>
        </p:txBody>
      </p:sp>
      <p:sp>
        <p:nvSpPr>
          <p:cNvPr id="8" name="Zástupný obsah 2">
            <a:extLst>
              <a:ext uri="{FF2B5EF4-FFF2-40B4-BE49-F238E27FC236}">
                <a16:creationId xmlns:a16="http://schemas.microsoft.com/office/drawing/2014/main" id="{5A2198C9-9314-4FE7-94CB-F85FE2259BFC}"/>
              </a:ext>
            </a:extLst>
          </p:cNvPr>
          <p:cNvSpPr txBox="1">
            <a:spLocks/>
          </p:cNvSpPr>
          <p:nvPr/>
        </p:nvSpPr>
        <p:spPr>
          <a:xfrm>
            <a:off x="1097280" y="1952941"/>
            <a:ext cx="4913120" cy="59295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Formation</a:t>
            </a:r>
            <a:r>
              <a:rPr lang="cs-CZ" sz="1600" dirty="0" smtClean="0"/>
              <a:t> </a:t>
            </a:r>
            <a:r>
              <a:rPr lang="cs-CZ" sz="1600" dirty="0" err="1" smtClean="0"/>
              <a:t>of</a:t>
            </a:r>
            <a:r>
              <a:rPr lang="cs-CZ" sz="1600" dirty="0" smtClean="0"/>
              <a:t> </a:t>
            </a:r>
            <a:r>
              <a:rPr lang="cs-CZ" sz="1600" b="1" dirty="0" err="1" smtClean="0"/>
              <a:t>depressions</a:t>
            </a:r>
            <a:r>
              <a:rPr lang="cs-CZ" sz="1600" dirty="0" smtClean="0"/>
              <a:t> in </a:t>
            </a:r>
            <a:r>
              <a:rPr lang="cs-CZ" sz="1600" dirty="0" err="1" smtClean="0"/>
              <a:t>epithelium</a:t>
            </a:r>
            <a:r>
              <a:rPr lang="cs-CZ" sz="1600" dirty="0" smtClean="0"/>
              <a:t> </a:t>
            </a:r>
            <a:r>
              <a:rPr lang="cs-CZ" sz="1600" dirty="0"/>
              <a:t>(</a:t>
            </a:r>
            <a:r>
              <a:rPr lang="cs-CZ" sz="1600" b="1" dirty="0" err="1" smtClean="0"/>
              <a:t>invagination</a:t>
            </a:r>
            <a:r>
              <a:rPr lang="cs-CZ" sz="1600" dirty="0" smtClean="0"/>
              <a:t>) </a:t>
            </a:r>
            <a:r>
              <a:rPr lang="cs-CZ" sz="1600" dirty="0"/>
              <a:t>– </a:t>
            </a:r>
            <a:r>
              <a:rPr lang="cs-CZ" sz="1600" dirty="0" err="1" smtClean="0"/>
              <a:t>basis</a:t>
            </a:r>
            <a:r>
              <a:rPr lang="cs-CZ" sz="1600" dirty="0" smtClean="0"/>
              <a:t> </a:t>
            </a:r>
            <a:r>
              <a:rPr lang="cs-CZ" sz="1600" dirty="0" err="1" smtClean="0"/>
              <a:t>of</a:t>
            </a:r>
            <a:r>
              <a:rPr lang="cs-CZ" sz="1600" dirty="0" smtClean="0"/>
              <a:t> </a:t>
            </a:r>
            <a:r>
              <a:rPr lang="cs-CZ" sz="1600" b="1" dirty="0" err="1" smtClean="0"/>
              <a:t>gastric</a:t>
            </a:r>
            <a:r>
              <a:rPr lang="cs-CZ" sz="1600" b="1" dirty="0" smtClean="0"/>
              <a:t> </a:t>
            </a:r>
            <a:r>
              <a:rPr lang="cs-CZ" sz="1600" b="1" dirty="0" err="1" smtClean="0"/>
              <a:t>depressions</a:t>
            </a:r>
            <a:r>
              <a:rPr lang="cs-CZ" sz="1600" b="1" dirty="0" smtClean="0"/>
              <a:t>, </a:t>
            </a:r>
            <a:r>
              <a:rPr lang="cs-CZ" sz="1600" dirty="0" smtClean="0"/>
              <a:t>3 </a:t>
            </a:r>
            <a:r>
              <a:rPr lang="cs-CZ" sz="1600" dirty="0" err="1" smtClean="0"/>
              <a:t>layered</a:t>
            </a:r>
            <a:r>
              <a:rPr lang="cs-CZ" sz="1600" dirty="0" smtClean="0"/>
              <a:t> </a:t>
            </a:r>
            <a:r>
              <a:rPr lang="cs-CZ" sz="1600" dirty="0" err="1" smtClean="0"/>
              <a:t>epithelium</a:t>
            </a:r>
            <a:endParaRPr lang="cs-CZ" sz="1400" dirty="0"/>
          </a:p>
        </p:txBody>
      </p:sp>
      <p:sp>
        <p:nvSpPr>
          <p:cNvPr id="9" name="Zástupný obsah 2">
            <a:extLst>
              <a:ext uri="{FF2B5EF4-FFF2-40B4-BE49-F238E27FC236}">
                <a16:creationId xmlns:a16="http://schemas.microsoft.com/office/drawing/2014/main" id="{9F1FC9C3-B440-4E2C-87D8-C4506DE00ADB}"/>
              </a:ext>
            </a:extLst>
          </p:cNvPr>
          <p:cNvSpPr txBox="1">
            <a:spLocks/>
          </p:cNvSpPr>
          <p:nvPr/>
        </p:nvSpPr>
        <p:spPr>
          <a:xfrm>
            <a:off x="1097280" y="2777247"/>
            <a:ext cx="4551958" cy="104896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Epithelium</a:t>
            </a:r>
            <a:r>
              <a:rPr lang="cs-CZ" sz="1600" dirty="0" smtClean="0"/>
              <a:t> </a:t>
            </a:r>
            <a:r>
              <a:rPr lang="cs-CZ" sz="1600" dirty="0" err="1" smtClean="0"/>
              <a:t>further</a:t>
            </a:r>
            <a:r>
              <a:rPr lang="cs-CZ" sz="1600" dirty="0" smtClean="0"/>
              <a:t> </a:t>
            </a:r>
            <a:r>
              <a:rPr lang="cs-CZ" sz="1600" b="1" dirty="0" err="1" smtClean="0"/>
              <a:t>invaginates</a:t>
            </a:r>
            <a:r>
              <a:rPr lang="cs-CZ" sz="1600" dirty="0" smtClean="0"/>
              <a:t> (</a:t>
            </a:r>
            <a:r>
              <a:rPr lang="cs-CZ" sz="1600" dirty="0" err="1" smtClean="0"/>
              <a:t>grow</a:t>
            </a:r>
            <a:r>
              <a:rPr lang="cs-CZ" sz="1600" dirty="0" smtClean="0"/>
              <a:t>) </a:t>
            </a:r>
            <a:r>
              <a:rPr lang="cs-CZ" sz="1600" dirty="0" err="1" smtClean="0"/>
              <a:t>into</a:t>
            </a:r>
            <a:r>
              <a:rPr lang="cs-CZ" sz="1600" dirty="0" smtClean="0"/>
              <a:t> </a:t>
            </a:r>
            <a:r>
              <a:rPr lang="cs-CZ" sz="1600" dirty="0" err="1" smtClean="0"/>
              <a:t>underlying</a:t>
            </a:r>
            <a:r>
              <a:rPr lang="cs-CZ" sz="1600" dirty="0" smtClean="0"/>
              <a:t> </a:t>
            </a:r>
            <a:r>
              <a:rPr lang="cs-CZ" sz="1600" b="1" dirty="0" smtClean="0"/>
              <a:t>mesenchyme</a:t>
            </a:r>
            <a:r>
              <a:rPr lang="cs-CZ" sz="1600" dirty="0" smtClean="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cavities</a:t>
            </a:r>
            <a:r>
              <a:rPr lang="cs-CZ" sz="1600" dirty="0" smtClean="0"/>
              <a:t> in </a:t>
            </a:r>
            <a:r>
              <a:rPr lang="cs-CZ" sz="1600" dirty="0" err="1" smtClean="0"/>
              <a:t>depressions</a:t>
            </a:r>
            <a:r>
              <a:rPr lang="cs-CZ" sz="1600" dirty="0" smtClean="0"/>
              <a:t>, </a:t>
            </a:r>
            <a:r>
              <a:rPr lang="cs-CZ" sz="1600" dirty="0" err="1" smtClean="0"/>
              <a:t>concurrent</a:t>
            </a:r>
            <a:r>
              <a:rPr lang="cs-CZ" sz="1600" dirty="0" smtClean="0"/>
              <a:t> </a:t>
            </a:r>
            <a:r>
              <a:rPr lang="cs-CZ" sz="1600" dirty="0" err="1" smtClean="0"/>
              <a:t>growth</a:t>
            </a:r>
            <a:r>
              <a:rPr lang="cs-CZ" sz="1600" dirty="0" smtClean="0"/>
              <a:t> </a:t>
            </a:r>
            <a:r>
              <a:rPr lang="cs-CZ" sz="1600" dirty="0" err="1" smtClean="0"/>
              <a:t>of</a:t>
            </a:r>
            <a:r>
              <a:rPr lang="cs-CZ" sz="1600" dirty="0" smtClean="0"/>
              <a:t> </a:t>
            </a:r>
            <a:r>
              <a:rPr lang="cs-CZ" sz="1600" b="1" dirty="0" smtClean="0"/>
              <a:t>mesenchyme</a:t>
            </a:r>
            <a:r>
              <a:rPr lang="cs-CZ" sz="1600" dirty="0" smtClean="0"/>
              <a:t> to </a:t>
            </a:r>
            <a:r>
              <a:rPr lang="cs-CZ" sz="1600" dirty="0" err="1" smtClean="0"/>
              <a:t>epithelium</a:t>
            </a:r>
            <a:endParaRPr lang="cs-CZ" sz="1400" dirty="0"/>
          </a:p>
        </p:txBody>
      </p:sp>
      <p:sp>
        <p:nvSpPr>
          <p:cNvPr id="10" name="Zástupný obsah 2">
            <a:extLst>
              <a:ext uri="{FF2B5EF4-FFF2-40B4-BE49-F238E27FC236}">
                <a16:creationId xmlns:a16="http://schemas.microsoft.com/office/drawing/2014/main" id="{8C622228-3315-431A-97E5-5F661A987CDB}"/>
              </a:ext>
            </a:extLst>
          </p:cNvPr>
          <p:cNvSpPr txBox="1">
            <a:spLocks/>
          </p:cNvSpPr>
          <p:nvPr/>
        </p:nvSpPr>
        <p:spPr>
          <a:xfrm>
            <a:off x="1097280" y="4039811"/>
            <a:ext cx="4551958" cy="5901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Rearrangement</a:t>
            </a:r>
            <a:r>
              <a:rPr lang="cs-CZ" sz="1600" dirty="0" smtClean="0"/>
              <a:t> </a:t>
            </a:r>
            <a:r>
              <a:rPr lang="cs-CZ" sz="1600" dirty="0" err="1" smtClean="0"/>
              <a:t>of</a:t>
            </a:r>
            <a:r>
              <a:rPr lang="cs-CZ" sz="1600" dirty="0" smtClean="0"/>
              <a:t> </a:t>
            </a:r>
            <a:r>
              <a:rPr lang="cs-CZ" sz="1600" dirty="0" err="1" smtClean="0"/>
              <a:t>cells</a:t>
            </a:r>
            <a:r>
              <a:rPr lang="cs-CZ" sz="1600" dirty="0" smtClean="0"/>
              <a:t>, </a:t>
            </a:r>
            <a:r>
              <a:rPr lang="cs-CZ" sz="1600" dirty="0" err="1" smtClean="0"/>
              <a:t>from</a:t>
            </a:r>
            <a:r>
              <a:rPr lang="cs-CZ" sz="1600" dirty="0" smtClean="0"/>
              <a:t> </a:t>
            </a:r>
            <a:r>
              <a:rPr lang="cs-CZ" sz="1600" b="1" dirty="0" smtClean="0"/>
              <a:t>3</a:t>
            </a:r>
            <a:r>
              <a:rPr lang="cs-CZ" sz="1600" dirty="0" smtClean="0"/>
              <a:t> to </a:t>
            </a:r>
            <a:r>
              <a:rPr lang="cs-CZ" sz="1600" b="1" dirty="0" smtClean="0"/>
              <a:t>1</a:t>
            </a:r>
            <a:r>
              <a:rPr lang="cs-CZ" sz="1600" dirty="0" smtClean="0"/>
              <a:t> </a:t>
            </a:r>
            <a:r>
              <a:rPr lang="cs-CZ" sz="1600" dirty="0" err="1" smtClean="0"/>
              <a:t>layered</a:t>
            </a:r>
            <a:r>
              <a:rPr lang="cs-CZ" sz="1600" dirty="0" smtClean="0"/>
              <a:t> </a:t>
            </a:r>
            <a:r>
              <a:rPr lang="cs-CZ" sz="1600" dirty="0" err="1" smtClean="0"/>
              <a:t>epithelium</a:t>
            </a:r>
            <a:endParaRPr lang="cs-CZ" sz="1400" b="1" dirty="0"/>
          </a:p>
        </p:txBody>
      </p:sp>
      <p:grpSp>
        <p:nvGrpSpPr>
          <p:cNvPr id="84" name="Skupina 83">
            <a:extLst>
              <a:ext uri="{FF2B5EF4-FFF2-40B4-BE49-F238E27FC236}">
                <a16:creationId xmlns:a16="http://schemas.microsoft.com/office/drawing/2014/main" id="{832A2BB6-F60D-4FB0-A93D-7D499FF4825E}"/>
              </a:ext>
            </a:extLst>
          </p:cNvPr>
          <p:cNvGrpSpPr/>
          <p:nvPr/>
        </p:nvGrpSpPr>
        <p:grpSpPr>
          <a:xfrm>
            <a:off x="6665868" y="2037417"/>
            <a:ext cx="1369820" cy="1325389"/>
            <a:chOff x="6665868" y="2037417"/>
            <a:chExt cx="1369820" cy="1325389"/>
          </a:xfrm>
        </p:grpSpPr>
        <p:cxnSp>
          <p:nvCxnSpPr>
            <p:cNvPr id="13" name="Přímá spojnice 12">
              <a:extLst>
                <a:ext uri="{FF2B5EF4-FFF2-40B4-BE49-F238E27FC236}">
                  <a16:creationId xmlns:a16="http://schemas.microsoft.com/office/drawing/2014/main" id="{B1E09F68-CCD1-4621-81E3-7EA1A71657E6}"/>
                </a:ext>
              </a:extLst>
            </p:cNvPr>
            <p:cNvCxnSpPr/>
            <p:nvPr/>
          </p:nvCxnSpPr>
          <p:spPr>
            <a:xfrm>
              <a:off x="6731667" y="2364067"/>
              <a:ext cx="126331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bdélník 13">
              <a:extLst>
                <a:ext uri="{FF2B5EF4-FFF2-40B4-BE49-F238E27FC236}">
                  <a16:creationId xmlns:a16="http://schemas.microsoft.com/office/drawing/2014/main" id="{A85EAD6C-CCB1-43C9-A4D4-342E26734FB9}"/>
                </a:ext>
              </a:extLst>
            </p:cNvPr>
            <p:cNvSpPr/>
            <p:nvPr/>
          </p:nvSpPr>
          <p:spPr>
            <a:xfrm>
              <a:off x="6731667" y="2406316"/>
              <a:ext cx="1263315" cy="956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ovéPole 54">
              <a:extLst>
                <a:ext uri="{FF2B5EF4-FFF2-40B4-BE49-F238E27FC236}">
                  <a16:creationId xmlns:a16="http://schemas.microsoft.com/office/drawing/2014/main" id="{8F25F01D-1FCC-4E2A-82AC-207C909A7F51}"/>
                </a:ext>
              </a:extLst>
            </p:cNvPr>
            <p:cNvSpPr txBox="1"/>
            <p:nvPr/>
          </p:nvSpPr>
          <p:spPr>
            <a:xfrm>
              <a:off x="6665868" y="2037417"/>
              <a:ext cx="1369820" cy="253916"/>
            </a:xfrm>
            <a:prstGeom prst="rect">
              <a:avLst/>
            </a:prstGeom>
            <a:noFill/>
          </p:spPr>
          <p:txBody>
            <a:bodyPr wrap="square" rtlCol="0">
              <a:spAutoFit/>
            </a:bodyPr>
            <a:lstStyle/>
            <a:p>
              <a:pPr algn="ctr"/>
              <a:r>
                <a:rPr lang="cs-CZ" sz="1050" dirty="0"/>
                <a:t>3 </a:t>
              </a:r>
              <a:r>
                <a:rPr lang="cs-CZ" sz="1050" dirty="0" err="1" smtClean="0"/>
                <a:t>layered</a:t>
              </a:r>
              <a:r>
                <a:rPr lang="cs-CZ" sz="1050" dirty="0" smtClean="0"/>
                <a:t> </a:t>
              </a:r>
              <a:r>
                <a:rPr lang="cs-CZ" sz="1050" dirty="0" err="1" smtClean="0"/>
                <a:t>epithelium</a:t>
              </a:r>
              <a:endParaRPr lang="en-US" sz="1050" dirty="0"/>
            </a:p>
          </p:txBody>
        </p:sp>
      </p:grpSp>
      <p:grpSp>
        <p:nvGrpSpPr>
          <p:cNvPr id="85" name="Skupina 84">
            <a:extLst>
              <a:ext uri="{FF2B5EF4-FFF2-40B4-BE49-F238E27FC236}">
                <a16:creationId xmlns:a16="http://schemas.microsoft.com/office/drawing/2014/main" id="{295AF13E-92C1-4568-9AAD-A67D692312D8}"/>
              </a:ext>
            </a:extLst>
          </p:cNvPr>
          <p:cNvGrpSpPr/>
          <p:nvPr/>
        </p:nvGrpSpPr>
        <p:grpSpPr>
          <a:xfrm>
            <a:off x="8299514" y="2077268"/>
            <a:ext cx="1300412" cy="1279690"/>
            <a:chOff x="8299514" y="2077268"/>
            <a:chExt cx="1300412" cy="1279690"/>
          </a:xfrm>
        </p:grpSpPr>
        <p:grpSp>
          <p:nvGrpSpPr>
            <p:cNvPr id="25" name="Skupina 24">
              <a:extLst>
                <a:ext uri="{FF2B5EF4-FFF2-40B4-BE49-F238E27FC236}">
                  <a16:creationId xmlns:a16="http://schemas.microsoft.com/office/drawing/2014/main" id="{1A58C073-6F95-4A9C-8814-86465174BEC1}"/>
                </a:ext>
              </a:extLst>
            </p:cNvPr>
            <p:cNvGrpSpPr/>
            <p:nvPr/>
          </p:nvGrpSpPr>
          <p:grpSpPr>
            <a:xfrm>
              <a:off x="8299514" y="2388267"/>
              <a:ext cx="1300412" cy="968691"/>
              <a:chOff x="8299514" y="2388267"/>
              <a:chExt cx="1300412" cy="968691"/>
            </a:xfrm>
          </p:grpSpPr>
          <p:sp>
            <p:nvSpPr>
              <p:cNvPr id="17" name="Obdélník 16">
                <a:extLst>
                  <a:ext uri="{FF2B5EF4-FFF2-40B4-BE49-F238E27FC236}">
                    <a16:creationId xmlns:a16="http://schemas.microsoft.com/office/drawing/2014/main" id="{7366A5A8-20B7-4F96-A5BE-6DD374663BF4}"/>
                  </a:ext>
                </a:extLst>
              </p:cNvPr>
              <p:cNvSpPr/>
              <p:nvPr/>
            </p:nvSpPr>
            <p:spPr>
              <a:xfrm>
                <a:off x="8320052" y="2400468"/>
                <a:ext cx="1263315" cy="956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obrazec 17">
                <a:extLst>
                  <a:ext uri="{FF2B5EF4-FFF2-40B4-BE49-F238E27FC236}">
                    <a16:creationId xmlns:a16="http://schemas.microsoft.com/office/drawing/2014/main" id="{5D9B2FB7-34E1-4107-830F-F3D30C9204CB}"/>
                  </a:ext>
                </a:extLst>
              </p:cNvPr>
              <p:cNvSpPr/>
              <p:nvPr/>
            </p:nvSpPr>
            <p:spPr>
              <a:xfrm>
                <a:off x="8299514" y="2388268"/>
                <a:ext cx="667752" cy="168443"/>
              </a:xfrm>
              <a:custGeom>
                <a:avLst/>
                <a:gdLst>
                  <a:gd name="connsiteX0" fmla="*/ 0 w 667752"/>
                  <a:gd name="connsiteY0" fmla="*/ 0 h 168443"/>
                  <a:gd name="connsiteX1" fmla="*/ 60157 w 667752"/>
                  <a:gd name="connsiteY1" fmla="*/ 18048 h 168443"/>
                  <a:gd name="connsiteX2" fmla="*/ 186489 w 667752"/>
                  <a:gd name="connsiteY2" fmla="*/ 24064 h 168443"/>
                  <a:gd name="connsiteX3" fmla="*/ 342900 w 667752"/>
                  <a:gd name="connsiteY3" fmla="*/ 24064 h 168443"/>
                  <a:gd name="connsiteX4" fmla="*/ 378994 w 667752"/>
                  <a:gd name="connsiteY4" fmla="*/ 66174 h 168443"/>
                  <a:gd name="connsiteX5" fmla="*/ 439152 w 667752"/>
                  <a:gd name="connsiteY5" fmla="*/ 102269 h 168443"/>
                  <a:gd name="connsiteX6" fmla="*/ 493294 w 667752"/>
                  <a:gd name="connsiteY6" fmla="*/ 144379 h 168443"/>
                  <a:gd name="connsiteX7" fmla="*/ 583531 w 667752"/>
                  <a:gd name="connsiteY7" fmla="*/ 156411 h 168443"/>
                  <a:gd name="connsiteX8" fmla="*/ 667752 w 667752"/>
                  <a:gd name="connsiteY8" fmla="*/ 168443 h 168443"/>
                  <a:gd name="connsiteX9" fmla="*/ 667752 w 667752"/>
                  <a:gd name="connsiteY9" fmla="*/ 168443 h 16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752" h="168443">
                    <a:moveTo>
                      <a:pt x="0" y="0"/>
                    </a:moveTo>
                    <a:lnTo>
                      <a:pt x="60157" y="18048"/>
                    </a:lnTo>
                    <a:lnTo>
                      <a:pt x="186489" y="24064"/>
                    </a:lnTo>
                    <a:lnTo>
                      <a:pt x="342900" y="24064"/>
                    </a:lnTo>
                    <a:lnTo>
                      <a:pt x="378994" y="66174"/>
                    </a:lnTo>
                    <a:lnTo>
                      <a:pt x="439152" y="102269"/>
                    </a:lnTo>
                    <a:lnTo>
                      <a:pt x="493294" y="144379"/>
                    </a:lnTo>
                    <a:lnTo>
                      <a:pt x="583531" y="156411"/>
                    </a:lnTo>
                    <a:lnTo>
                      <a:pt x="667752" y="168443"/>
                    </a:lnTo>
                    <a:lnTo>
                      <a:pt x="667752" y="168443"/>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obrazec 18">
                <a:extLst>
                  <a:ext uri="{FF2B5EF4-FFF2-40B4-BE49-F238E27FC236}">
                    <a16:creationId xmlns:a16="http://schemas.microsoft.com/office/drawing/2014/main" id="{E0E9A3B9-A266-42FF-BA67-E22B6DDB4CD7}"/>
                  </a:ext>
                </a:extLst>
              </p:cNvPr>
              <p:cNvSpPr/>
              <p:nvPr/>
            </p:nvSpPr>
            <p:spPr>
              <a:xfrm flipH="1">
                <a:off x="8932174" y="2388267"/>
                <a:ext cx="667752" cy="168443"/>
              </a:xfrm>
              <a:custGeom>
                <a:avLst/>
                <a:gdLst>
                  <a:gd name="connsiteX0" fmla="*/ 0 w 667752"/>
                  <a:gd name="connsiteY0" fmla="*/ 0 h 168443"/>
                  <a:gd name="connsiteX1" fmla="*/ 60157 w 667752"/>
                  <a:gd name="connsiteY1" fmla="*/ 18048 h 168443"/>
                  <a:gd name="connsiteX2" fmla="*/ 186489 w 667752"/>
                  <a:gd name="connsiteY2" fmla="*/ 24064 h 168443"/>
                  <a:gd name="connsiteX3" fmla="*/ 342900 w 667752"/>
                  <a:gd name="connsiteY3" fmla="*/ 24064 h 168443"/>
                  <a:gd name="connsiteX4" fmla="*/ 378994 w 667752"/>
                  <a:gd name="connsiteY4" fmla="*/ 66174 h 168443"/>
                  <a:gd name="connsiteX5" fmla="*/ 439152 w 667752"/>
                  <a:gd name="connsiteY5" fmla="*/ 102269 h 168443"/>
                  <a:gd name="connsiteX6" fmla="*/ 493294 w 667752"/>
                  <a:gd name="connsiteY6" fmla="*/ 144379 h 168443"/>
                  <a:gd name="connsiteX7" fmla="*/ 583531 w 667752"/>
                  <a:gd name="connsiteY7" fmla="*/ 156411 h 168443"/>
                  <a:gd name="connsiteX8" fmla="*/ 667752 w 667752"/>
                  <a:gd name="connsiteY8" fmla="*/ 168443 h 168443"/>
                  <a:gd name="connsiteX9" fmla="*/ 667752 w 667752"/>
                  <a:gd name="connsiteY9" fmla="*/ 168443 h 16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752" h="168443">
                    <a:moveTo>
                      <a:pt x="0" y="0"/>
                    </a:moveTo>
                    <a:lnTo>
                      <a:pt x="60157" y="18048"/>
                    </a:lnTo>
                    <a:lnTo>
                      <a:pt x="186489" y="24064"/>
                    </a:lnTo>
                    <a:lnTo>
                      <a:pt x="342900" y="24064"/>
                    </a:lnTo>
                    <a:lnTo>
                      <a:pt x="378994" y="66174"/>
                    </a:lnTo>
                    <a:lnTo>
                      <a:pt x="439152" y="102269"/>
                    </a:lnTo>
                    <a:lnTo>
                      <a:pt x="493294" y="144379"/>
                    </a:lnTo>
                    <a:lnTo>
                      <a:pt x="583531" y="156411"/>
                    </a:lnTo>
                    <a:lnTo>
                      <a:pt x="667752" y="168443"/>
                    </a:lnTo>
                    <a:lnTo>
                      <a:pt x="667752" y="168443"/>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Přímá spojnice 21">
                <a:extLst>
                  <a:ext uri="{FF2B5EF4-FFF2-40B4-BE49-F238E27FC236}">
                    <a16:creationId xmlns:a16="http://schemas.microsoft.com/office/drawing/2014/main" id="{D77469BF-9F20-4651-A7D3-8785F515D0DD}"/>
                  </a:ext>
                </a:extLst>
              </p:cNvPr>
              <p:cNvCxnSpPr>
                <a:cxnSpLocks/>
              </p:cNvCxnSpPr>
              <p:nvPr/>
            </p:nvCxnSpPr>
            <p:spPr>
              <a:xfrm>
                <a:off x="8680622" y="2400468"/>
                <a:ext cx="5189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0" name="TextovéPole 59">
              <a:extLst>
                <a:ext uri="{FF2B5EF4-FFF2-40B4-BE49-F238E27FC236}">
                  <a16:creationId xmlns:a16="http://schemas.microsoft.com/office/drawing/2014/main" id="{8ACB25F6-BE10-4A91-BDFE-A6BD5532509C}"/>
                </a:ext>
              </a:extLst>
            </p:cNvPr>
            <p:cNvSpPr txBox="1"/>
            <p:nvPr/>
          </p:nvSpPr>
          <p:spPr>
            <a:xfrm>
              <a:off x="8508989" y="2077268"/>
              <a:ext cx="923827" cy="253916"/>
            </a:xfrm>
            <a:prstGeom prst="rect">
              <a:avLst/>
            </a:prstGeom>
            <a:noFill/>
          </p:spPr>
          <p:txBody>
            <a:bodyPr wrap="square" rtlCol="0">
              <a:spAutoFit/>
            </a:bodyPr>
            <a:lstStyle/>
            <a:p>
              <a:pPr algn="ctr"/>
              <a:r>
                <a:rPr lang="cs-CZ" sz="1050" dirty="0" err="1" smtClean="0"/>
                <a:t>invagination</a:t>
              </a:r>
              <a:endParaRPr lang="en-US" sz="1050" dirty="0"/>
            </a:p>
          </p:txBody>
        </p:sp>
      </p:grpSp>
      <p:grpSp>
        <p:nvGrpSpPr>
          <p:cNvPr id="86" name="Skupina 85">
            <a:extLst>
              <a:ext uri="{FF2B5EF4-FFF2-40B4-BE49-F238E27FC236}">
                <a16:creationId xmlns:a16="http://schemas.microsoft.com/office/drawing/2014/main" id="{E52BE2BB-0439-472B-9F00-377F4E9C674E}"/>
              </a:ext>
            </a:extLst>
          </p:cNvPr>
          <p:cNvGrpSpPr/>
          <p:nvPr/>
        </p:nvGrpSpPr>
        <p:grpSpPr>
          <a:xfrm>
            <a:off x="9924812" y="2099011"/>
            <a:ext cx="1263315" cy="1226279"/>
            <a:chOff x="9924812" y="2099011"/>
            <a:chExt cx="1263315" cy="1226279"/>
          </a:xfrm>
        </p:grpSpPr>
        <p:grpSp>
          <p:nvGrpSpPr>
            <p:cNvPr id="68" name="Skupina 67">
              <a:extLst>
                <a:ext uri="{FF2B5EF4-FFF2-40B4-BE49-F238E27FC236}">
                  <a16:creationId xmlns:a16="http://schemas.microsoft.com/office/drawing/2014/main" id="{4E694180-0240-4FA0-A4D3-0B2DD070ACA7}"/>
                </a:ext>
              </a:extLst>
            </p:cNvPr>
            <p:cNvGrpSpPr/>
            <p:nvPr/>
          </p:nvGrpSpPr>
          <p:grpSpPr>
            <a:xfrm>
              <a:off x="9924812" y="2331184"/>
              <a:ext cx="1263315" cy="994106"/>
              <a:chOff x="9908437" y="2364067"/>
              <a:chExt cx="1263315" cy="994106"/>
            </a:xfrm>
          </p:grpSpPr>
          <p:sp>
            <p:nvSpPr>
              <p:cNvPr id="61" name="Obdélník 60">
                <a:extLst>
                  <a:ext uri="{FF2B5EF4-FFF2-40B4-BE49-F238E27FC236}">
                    <a16:creationId xmlns:a16="http://schemas.microsoft.com/office/drawing/2014/main" id="{A130DB55-000A-4E20-A1DB-85230FCB01C6}"/>
                  </a:ext>
                </a:extLst>
              </p:cNvPr>
              <p:cNvSpPr/>
              <p:nvPr/>
            </p:nvSpPr>
            <p:spPr>
              <a:xfrm>
                <a:off x="9908437" y="2401683"/>
                <a:ext cx="1263315" cy="956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bdélník 66">
                <a:extLst>
                  <a:ext uri="{FF2B5EF4-FFF2-40B4-BE49-F238E27FC236}">
                    <a16:creationId xmlns:a16="http://schemas.microsoft.com/office/drawing/2014/main" id="{636EEBCE-B9DF-409E-A947-2E56339FDB29}"/>
                  </a:ext>
                </a:extLst>
              </p:cNvPr>
              <p:cNvSpPr/>
              <p:nvPr/>
            </p:nvSpPr>
            <p:spPr>
              <a:xfrm>
                <a:off x="9908437" y="2364067"/>
                <a:ext cx="1263315" cy="9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Volný tvar: obrazec 65">
                <a:extLst>
                  <a:ext uri="{FF2B5EF4-FFF2-40B4-BE49-F238E27FC236}">
                    <a16:creationId xmlns:a16="http://schemas.microsoft.com/office/drawing/2014/main" id="{AFF6DE3A-A8AD-40AC-B943-7C9D654834A2}"/>
                  </a:ext>
                </a:extLst>
              </p:cNvPr>
              <p:cNvSpPr/>
              <p:nvPr/>
            </p:nvSpPr>
            <p:spPr>
              <a:xfrm>
                <a:off x="9915985" y="2409831"/>
                <a:ext cx="1235676" cy="642551"/>
              </a:xfrm>
              <a:custGeom>
                <a:avLst/>
                <a:gdLst>
                  <a:gd name="connsiteX0" fmla="*/ 0 w 1235676"/>
                  <a:gd name="connsiteY0" fmla="*/ 0 h 642551"/>
                  <a:gd name="connsiteX1" fmla="*/ 345989 w 1235676"/>
                  <a:gd name="connsiteY1" fmla="*/ 12357 h 642551"/>
                  <a:gd name="connsiteX2" fmla="*/ 512805 w 1235676"/>
                  <a:gd name="connsiteY2" fmla="*/ 30892 h 642551"/>
                  <a:gd name="connsiteX3" fmla="*/ 537519 w 1235676"/>
                  <a:gd name="connsiteY3" fmla="*/ 37070 h 642551"/>
                  <a:gd name="connsiteX4" fmla="*/ 562232 w 1235676"/>
                  <a:gd name="connsiteY4" fmla="*/ 624016 h 642551"/>
                  <a:gd name="connsiteX5" fmla="*/ 593124 w 1235676"/>
                  <a:gd name="connsiteY5" fmla="*/ 642551 h 642551"/>
                  <a:gd name="connsiteX6" fmla="*/ 630195 w 1235676"/>
                  <a:gd name="connsiteY6" fmla="*/ 642551 h 642551"/>
                  <a:gd name="connsiteX7" fmla="*/ 636373 w 1235676"/>
                  <a:gd name="connsiteY7" fmla="*/ 593124 h 642551"/>
                  <a:gd name="connsiteX8" fmla="*/ 630195 w 1235676"/>
                  <a:gd name="connsiteY8" fmla="*/ 49427 h 642551"/>
                  <a:gd name="connsiteX9" fmla="*/ 642551 w 1235676"/>
                  <a:gd name="connsiteY9" fmla="*/ 30892 h 642551"/>
                  <a:gd name="connsiteX10" fmla="*/ 1235676 w 1235676"/>
                  <a:gd name="connsiteY10" fmla="*/ 18535 h 64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5676" h="642551">
                    <a:moveTo>
                      <a:pt x="0" y="0"/>
                    </a:moveTo>
                    <a:lnTo>
                      <a:pt x="345989" y="12357"/>
                    </a:lnTo>
                    <a:lnTo>
                      <a:pt x="512805" y="30892"/>
                    </a:lnTo>
                    <a:lnTo>
                      <a:pt x="537519" y="37070"/>
                    </a:lnTo>
                    <a:lnTo>
                      <a:pt x="562232" y="624016"/>
                    </a:lnTo>
                    <a:lnTo>
                      <a:pt x="593124" y="642551"/>
                    </a:lnTo>
                    <a:lnTo>
                      <a:pt x="630195" y="642551"/>
                    </a:lnTo>
                    <a:lnTo>
                      <a:pt x="636373" y="593124"/>
                    </a:lnTo>
                    <a:cubicBezTo>
                      <a:pt x="634314" y="411892"/>
                      <a:pt x="632254" y="230659"/>
                      <a:pt x="630195" y="49427"/>
                    </a:cubicBezTo>
                    <a:lnTo>
                      <a:pt x="642551" y="30892"/>
                    </a:lnTo>
                    <a:lnTo>
                      <a:pt x="1235676" y="18535"/>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ovéPole 69">
              <a:extLst>
                <a:ext uri="{FF2B5EF4-FFF2-40B4-BE49-F238E27FC236}">
                  <a16:creationId xmlns:a16="http://schemas.microsoft.com/office/drawing/2014/main" id="{34331BF3-726E-44B2-90F2-42024AE48535}"/>
                </a:ext>
              </a:extLst>
            </p:cNvPr>
            <p:cNvSpPr txBox="1"/>
            <p:nvPr/>
          </p:nvSpPr>
          <p:spPr>
            <a:xfrm>
              <a:off x="10088284" y="2099011"/>
              <a:ext cx="923827" cy="253916"/>
            </a:xfrm>
            <a:prstGeom prst="rect">
              <a:avLst/>
            </a:prstGeom>
            <a:noFill/>
          </p:spPr>
          <p:txBody>
            <a:bodyPr wrap="square" rtlCol="0">
              <a:spAutoFit/>
            </a:bodyPr>
            <a:lstStyle/>
            <a:p>
              <a:pPr algn="ctr"/>
              <a:r>
                <a:rPr lang="cs-CZ" sz="1050" dirty="0" err="1" smtClean="0"/>
                <a:t>depression</a:t>
              </a:r>
              <a:endParaRPr lang="en-US" sz="1050" dirty="0"/>
            </a:p>
          </p:txBody>
        </p:sp>
      </p:grpSp>
      <p:grpSp>
        <p:nvGrpSpPr>
          <p:cNvPr id="82" name="Skupina 81">
            <a:extLst>
              <a:ext uri="{FF2B5EF4-FFF2-40B4-BE49-F238E27FC236}">
                <a16:creationId xmlns:a16="http://schemas.microsoft.com/office/drawing/2014/main" id="{B1E8A587-7BAE-4CB6-9A62-CD8DD1ACD8C1}"/>
              </a:ext>
            </a:extLst>
          </p:cNvPr>
          <p:cNvGrpSpPr/>
          <p:nvPr/>
        </p:nvGrpSpPr>
        <p:grpSpPr>
          <a:xfrm>
            <a:off x="6719931" y="3604921"/>
            <a:ext cx="1286785" cy="1917839"/>
            <a:chOff x="6719931" y="3604921"/>
            <a:chExt cx="1286785" cy="1917839"/>
          </a:xfrm>
        </p:grpSpPr>
        <p:grpSp>
          <p:nvGrpSpPr>
            <p:cNvPr id="34" name="Skupina 33">
              <a:extLst>
                <a:ext uri="{FF2B5EF4-FFF2-40B4-BE49-F238E27FC236}">
                  <a16:creationId xmlns:a16="http://schemas.microsoft.com/office/drawing/2014/main" id="{A7BE6094-F102-4985-BBE6-E68DC4518730}"/>
                </a:ext>
              </a:extLst>
            </p:cNvPr>
            <p:cNvGrpSpPr/>
            <p:nvPr/>
          </p:nvGrpSpPr>
          <p:grpSpPr>
            <a:xfrm>
              <a:off x="6719931" y="3875520"/>
              <a:ext cx="1286785" cy="978284"/>
              <a:chOff x="9908437" y="2378674"/>
              <a:chExt cx="1286785" cy="978284"/>
            </a:xfrm>
          </p:grpSpPr>
          <p:sp>
            <p:nvSpPr>
              <p:cNvPr id="20" name="Obdélník 19">
                <a:extLst>
                  <a:ext uri="{FF2B5EF4-FFF2-40B4-BE49-F238E27FC236}">
                    <a16:creationId xmlns:a16="http://schemas.microsoft.com/office/drawing/2014/main" id="{3A69ACB0-AF0E-47AE-B400-5B2D42590170}"/>
                  </a:ext>
                </a:extLst>
              </p:cNvPr>
              <p:cNvSpPr/>
              <p:nvPr/>
            </p:nvSpPr>
            <p:spPr>
              <a:xfrm>
                <a:off x="9908437" y="2400468"/>
                <a:ext cx="1263315" cy="956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Volný tvar: obrazec 28">
                <a:extLst>
                  <a:ext uri="{FF2B5EF4-FFF2-40B4-BE49-F238E27FC236}">
                    <a16:creationId xmlns:a16="http://schemas.microsoft.com/office/drawing/2014/main" id="{BA66666D-CEF5-4954-832E-EF98289C7340}"/>
                  </a:ext>
                </a:extLst>
              </p:cNvPr>
              <p:cNvSpPr/>
              <p:nvPr/>
            </p:nvSpPr>
            <p:spPr>
              <a:xfrm>
                <a:off x="9916297" y="2378674"/>
                <a:ext cx="1278925" cy="759941"/>
              </a:xfrm>
              <a:custGeom>
                <a:avLst/>
                <a:gdLst>
                  <a:gd name="connsiteX0" fmla="*/ 0 w 1278925"/>
                  <a:gd name="connsiteY0" fmla="*/ 12357 h 759941"/>
                  <a:gd name="connsiteX1" fmla="*/ 129746 w 1278925"/>
                  <a:gd name="connsiteY1" fmla="*/ 24714 h 759941"/>
                  <a:gd name="connsiteX2" fmla="*/ 228600 w 1278925"/>
                  <a:gd name="connsiteY2" fmla="*/ 37070 h 759941"/>
                  <a:gd name="connsiteX3" fmla="*/ 308919 w 1278925"/>
                  <a:gd name="connsiteY3" fmla="*/ 49427 h 759941"/>
                  <a:gd name="connsiteX4" fmla="*/ 401595 w 1278925"/>
                  <a:gd name="connsiteY4" fmla="*/ 67962 h 759941"/>
                  <a:gd name="connsiteX5" fmla="*/ 420130 w 1278925"/>
                  <a:gd name="connsiteY5" fmla="*/ 135924 h 759941"/>
                  <a:gd name="connsiteX6" fmla="*/ 420130 w 1278925"/>
                  <a:gd name="connsiteY6" fmla="*/ 240957 h 759941"/>
                  <a:gd name="connsiteX7" fmla="*/ 426308 w 1278925"/>
                  <a:gd name="connsiteY7" fmla="*/ 339811 h 759941"/>
                  <a:gd name="connsiteX8" fmla="*/ 426308 w 1278925"/>
                  <a:gd name="connsiteY8" fmla="*/ 438665 h 759941"/>
                  <a:gd name="connsiteX9" fmla="*/ 426308 w 1278925"/>
                  <a:gd name="connsiteY9" fmla="*/ 531341 h 759941"/>
                  <a:gd name="connsiteX10" fmla="*/ 426308 w 1278925"/>
                  <a:gd name="connsiteY10" fmla="*/ 599303 h 759941"/>
                  <a:gd name="connsiteX11" fmla="*/ 444844 w 1278925"/>
                  <a:gd name="connsiteY11" fmla="*/ 679622 h 759941"/>
                  <a:gd name="connsiteX12" fmla="*/ 463379 w 1278925"/>
                  <a:gd name="connsiteY12" fmla="*/ 716692 h 759941"/>
                  <a:gd name="connsiteX13" fmla="*/ 475735 w 1278925"/>
                  <a:gd name="connsiteY13" fmla="*/ 729049 h 759941"/>
                  <a:gd name="connsiteX14" fmla="*/ 543698 w 1278925"/>
                  <a:gd name="connsiteY14" fmla="*/ 747584 h 759941"/>
                  <a:gd name="connsiteX15" fmla="*/ 599303 w 1278925"/>
                  <a:gd name="connsiteY15" fmla="*/ 759941 h 759941"/>
                  <a:gd name="connsiteX16" fmla="*/ 667265 w 1278925"/>
                  <a:gd name="connsiteY16" fmla="*/ 759941 h 759941"/>
                  <a:gd name="connsiteX17" fmla="*/ 735227 w 1278925"/>
                  <a:gd name="connsiteY17" fmla="*/ 753762 h 759941"/>
                  <a:gd name="connsiteX18" fmla="*/ 803189 w 1278925"/>
                  <a:gd name="connsiteY18" fmla="*/ 729049 h 759941"/>
                  <a:gd name="connsiteX19" fmla="*/ 803189 w 1278925"/>
                  <a:gd name="connsiteY19" fmla="*/ 729049 h 759941"/>
                  <a:gd name="connsiteX20" fmla="*/ 809368 w 1278925"/>
                  <a:gd name="connsiteY20" fmla="*/ 611660 h 759941"/>
                  <a:gd name="connsiteX21" fmla="*/ 815546 w 1278925"/>
                  <a:gd name="connsiteY21" fmla="*/ 518984 h 759941"/>
                  <a:gd name="connsiteX22" fmla="*/ 815546 w 1278925"/>
                  <a:gd name="connsiteY22" fmla="*/ 413952 h 759941"/>
                  <a:gd name="connsiteX23" fmla="*/ 821725 w 1278925"/>
                  <a:gd name="connsiteY23" fmla="*/ 345989 h 759941"/>
                  <a:gd name="connsiteX24" fmla="*/ 815546 w 1278925"/>
                  <a:gd name="connsiteY24" fmla="*/ 253314 h 759941"/>
                  <a:gd name="connsiteX25" fmla="*/ 803189 w 1278925"/>
                  <a:gd name="connsiteY25" fmla="*/ 185352 h 759941"/>
                  <a:gd name="connsiteX26" fmla="*/ 815546 w 1278925"/>
                  <a:gd name="connsiteY26" fmla="*/ 105033 h 759941"/>
                  <a:gd name="connsiteX27" fmla="*/ 852617 w 1278925"/>
                  <a:gd name="connsiteY27" fmla="*/ 67962 h 759941"/>
                  <a:gd name="connsiteX28" fmla="*/ 902044 w 1278925"/>
                  <a:gd name="connsiteY28" fmla="*/ 43249 h 759941"/>
                  <a:gd name="connsiteX29" fmla="*/ 914400 w 1278925"/>
                  <a:gd name="connsiteY29" fmla="*/ 37070 h 759941"/>
                  <a:gd name="connsiteX30" fmla="*/ 914400 w 1278925"/>
                  <a:gd name="connsiteY30" fmla="*/ 37070 h 759941"/>
                  <a:gd name="connsiteX31" fmla="*/ 1062681 w 1278925"/>
                  <a:gd name="connsiteY31" fmla="*/ 12357 h 759941"/>
                  <a:gd name="connsiteX32" fmla="*/ 1278925 w 1278925"/>
                  <a:gd name="connsiteY32" fmla="*/ 0 h 759941"/>
                  <a:gd name="connsiteX33" fmla="*/ 1278925 w 1278925"/>
                  <a:gd name="connsiteY33" fmla="*/ 0 h 759941"/>
                  <a:gd name="connsiteX34" fmla="*/ 1278925 w 1278925"/>
                  <a:gd name="connsiteY34" fmla="*/ 0 h 75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78925" h="759941">
                    <a:moveTo>
                      <a:pt x="0" y="12357"/>
                    </a:moveTo>
                    <a:lnTo>
                      <a:pt x="129746" y="24714"/>
                    </a:lnTo>
                    <a:lnTo>
                      <a:pt x="228600" y="37070"/>
                    </a:lnTo>
                    <a:lnTo>
                      <a:pt x="308919" y="49427"/>
                    </a:lnTo>
                    <a:lnTo>
                      <a:pt x="401595" y="67962"/>
                    </a:lnTo>
                    <a:lnTo>
                      <a:pt x="420130" y="135924"/>
                    </a:lnTo>
                    <a:lnTo>
                      <a:pt x="420130" y="240957"/>
                    </a:lnTo>
                    <a:lnTo>
                      <a:pt x="426308" y="339811"/>
                    </a:lnTo>
                    <a:lnTo>
                      <a:pt x="426308" y="438665"/>
                    </a:lnTo>
                    <a:lnTo>
                      <a:pt x="426308" y="531341"/>
                    </a:lnTo>
                    <a:lnTo>
                      <a:pt x="426308" y="599303"/>
                    </a:lnTo>
                    <a:lnTo>
                      <a:pt x="444844" y="679622"/>
                    </a:lnTo>
                    <a:lnTo>
                      <a:pt x="463379" y="716692"/>
                    </a:lnTo>
                    <a:lnTo>
                      <a:pt x="475735" y="729049"/>
                    </a:lnTo>
                    <a:lnTo>
                      <a:pt x="543698" y="747584"/>
                    </a:lnTo>
                    <a:lnTo>
                      <a:pt x="599303" y="759941"/>
                    </a:lnTo>
                    <a:lnTo>
                      <a:pt x="667265" y="759941"/>
                    </a:lnTo>
                    <a:lnTo>
                      <a:pt x="735227" y="753762"/>
                    </a:lnTo>
                    <a:lnTo>
                      <a:pt x="803189" y="729049"/>
                    </a:lnTo>
                    <a:lnTo>
                      <a:pt x="803189" y="729049"/>
                    </a:lnTo>
                    <a:lnTo>
                      <a:pt x="809368" y="611660"/>
                    </a:lnTo>
                    <a:lnTo>
                      <a:pt x="815546" y="518984"/>
                    </a:lnTo>
                    <a:lnTo>
                      <a:pt x="815546" y="413952"/>
                    </a:lnTo>
                    <a:lnTo>
                      <a:pt x="821725" y="345989"/>
                    </a:lnTo>
                    <a:lnTo>
                      <a:pt x="815546" y="253314"/>
                    </a:lnTo>
                    <a:lnTo>
                      <a:pt x="803189" y="185352"/>
                    </a:lnTo>
                    <a:lnTo>
                      <a:pt x="815546" y="105033"/>
                    </a:lnTo>
                    <a:lnTo>
                      <a:pt x="852617" y="67962"/>
                    </a:lnTo>
                    <a:lnTo>
                      <a:pt x="902044" y="43249"/>
                    </a:lnTo>
                    <a:lnTo>
                      <a:pt x="914400" y="37070"/>
                    </a:lnTo>
                    <a:lnTo>
                      <a:pt x="914400" y="37070"/>
                    </a:lnTo>
                    <a:lnTo>
                      <a:pt x="1062681" y="12357"/>
                    </a:lnTo>
                    <a:lnTo>
                      <a:pt x="1278925" y="0"/>
                    </a:lnTo>
                    <a:lnTo>
                      <a:pt x="1278925" y="0"/>
                    </a:lnTo>
                    <a:lnTo>
                      <a:pt x="1278925" y="0"/>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Přímá spojnice 29">
                <a:extLst>
                  <a:ext uri="{FF2B5EF4-FFF2-40B4-BE49-F238E27FC236}">
                    <a16:creationId xmlns:a16="http://schemas.microsoft.com/office/drawing/2014/main" id="{66B555F3-F2E7-4119-827B-220E5C146594}"/>
                  </a:ext>
                </a:extLst>
              </p:cNvPr>
              <p:cNvCxnSpPr>
                <a:cxnSpLocks/>
              </p:cNvCxnSpPr>
              <p:nvPr/>
            </p:nvCxnSpPr>
            <p:spPr>
              <a:xfrm>
                <a:off x="10309654" y="2400468"/>
                <a:ext cx="4592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9" name="TextovéPole 68">
              <a:extLst>
                <a:ext uri="{FF2B5EF4-FFF2-40B4-BE49-F238E27FC236}">
                  <a16:creationId xmlns:a16="http://schemas.microsoft.com/office/drawing/2014/main" id="{D16C1A39-6DA7-414F-948D-ED590CEA47EB}"/>
                </a:ext>
              </a:extLst>
            </p:cNvPr>
            <p:cNvSpPr txBox="1"/>
            <p:nvPr/>
          </p:nvSpPr>
          <p:spPr>
            <a:xfrm>
              <a:off x="6881088" y="3604921"/>
              <a:ext cx="923827" cy="253916"/>
            </a:xfrm>
            <a:prstGeom prst="rect">
              <a:avLst/>
            </a:prstGeom>
            <a:noFill/>
          </p:spPr>
          <p:txBody>
            <a:bodyPr wrap="square" rtlCol="0">
              <a:spAutoFit/>
            </a:bodyPr>
            <a:lstStyle/>
            <a:p>
              <a:pPr algn="ctr"/>
              <a:r>
                <a:rPr lang="cs-CZ" sz="1050" dirty="0" err="1" smtClean="0"/>
                <a:t>cavitation</a:t>
              </a:r>
              <a:endParaRPr lang="en-US" sz="1050" dirty="0"/>
            </a:p>
          </p:txBody>
        </p:sp>
        <p:sp>
          <p:nvSpPr>
            <p:cNvPr id="79" name="Šipka: nahoru 78">
              <a:extLst>
                <a:ext uri="{FF2B5EF4-FFF2-40B4-BE49-F238E27FC236}">
                  <a16:creationId xmlns:a16="http://schemas.microsoft.com/office/drawing/2014/main" id="{5B205F71-DC09-465F-917B-F2A4BD8D9FE2}"/>
                </a:ext>
              </a:extLst>
            </p:cNvPr>
            <p:cNvSpPr/>
            <p:nvPr/>
          </p:nvSpPr>
          <p:spPr>
            <a:xfrm>
              <a:off x="6829588" y="4371551"/>
              <a:ext cx="240060" cy="539536"/>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Šipka: nahoru 79">
              <a:extLst>
                <a:ext uri="{FF2B5EF4-FFF2-40B4-BE49-F238E27FC236}">
                  <a16:creationId xmlns:a16="http://schemas.microsoft.com/office/drawing/2014/main" id="{EF9C9ACB-FA19-4CA0-A73B-F5B1810EFD30}"/>
                </a:ext>
              </a:extLst>
            </p:cNvPr>
            <p:cNvSpPr/>
            <p:nvPr/>
          </p:nvSpPr>
          <p:spPr>
            <a:xfrm>
              <a:off x="7634891" y="4371551"/>
              <a:ext cx="240060" cy="539536"/>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ovéPole 80">
              <a:extLst>
                <a:ext uri="{FF2B5EF4-FFF2-40B4-BE49-F238E27FC236}">
                  <a16:creationId xmlns:a16="http://schemas.microsoft.com/office/drawing/2014/main" id="{23C4255A-6974-4963-868F-2006D147EA85}"/>
                </a:ext>
              </a:extLst>
            </p:cNvPr>
            <p:cNvSpPr txBox="1"/>
            <p:nvPr/>
          </p:nvSpPr>
          <p:spPr>
            <a:xfrm>
              <a:off x="6901410" y="4945679"/>
              <a:ext cx="923827" cy="577081"/>
            </a:xfrm>
            <a:prstGeom prst="rect">
              <a:avLst/>
            </a:prstGeom>
            <a:noFill/>
          </p:spPr>
          <p:txBody>
            <a:bodyPr wrap="square" rtlCol="0">
              <a:spAutoFit/>
            </a:bodyPr>
            <a:lstStyle/>
            <a:p>
              <a:pPr algn="ctr"/>
              <a:r>
                <a:rPr lang="cs-CZ" sz="1050" dirty="0" err="1"/>
                <a:t>g</a:t>
              </a:r>
              <a:r>
                <a:rPr lang="cs-CZ" sz="1050" dirty="0" err="1" smtClean="0"/>
                <a:t>rowing</a:t>
              </a:r>
              <a:r>
                <a:rPr lang="cs-CZ" sz="1050" dirty="0" smtClean="0"/>
                <a:t> </a:t>
              </a:r>
              <a:r>
                <a:rPr lang="cs-CZ" sz="1050" dirty="0" err="1" smtClean="0"/>
                <a:t>of</a:t>
              </a:r>
              <a:r>
                <a:rPr lang="cs-CZ" sz="1050" dirty="0" smtClean="0"/>
                <a:t> mesenchyme to </a:t>
              </a:r>
              <a:r>
                <a:rPr lang="cs-CZ" sz="1050" dirty="0" err="1" smtClean="0"/>
                <a:t>epithelium</a:t>
              </a:r>
              <a:endParaRPr lang="en-US" sz="1050" dirty="0"/>
            </a:p>
          </p:txBody>
        </p:sp>
      </p:grpSp>
      <p:grpSp>
        <p:nvGrpSpPr>
          <p:cNvPr id="91" name="Skupina 90">
            <a:extLst>
              <a:ext uri="{FF2B5EF4-FFF2-40B4-BE49-F238E27FC236}">
                <a16:creationId xmlns:a16="http://schemas.microsoft.com/office/drawing/2014/main" id="{F534A724-E593-48B8-B77E-630AF5F6CB0E}"/>
              </a:ext>
            </a:extLst>
          </p:cNvPr>
          <p:cNvGrpSpPr/>
          <p:nvPr/>
        </p:nvGrpSpPr>
        <p:grpSpPr>
          <a:xfrm>
            <a:off x="8320052" y="3469681"/>
            <a:ext cx="2221714" cy="2487314"/>
            <a:chOff x="8320052" y="3469681"/>
            <a:chExt cx="2221714" cy="2487314"/>
          </a:xfrm>
        </p:grpSpPr>
        <p:grpSp>
          <p:nvGrpSpPr>
            <p:cNvPr id="83" name="Skupina 82">
              <a:extLst>
                <a:ext uri="{FF2B5EF4-FFF2-40B4-BE49-F238E27FC236}">
                  <a16:creationId xmlns:a16="http://schemas.microsoft.com/office/drawing/2014/main" id="{E94AD538-BED8-4F4F-AC66-DC9A27B5F02D}"/>
                </a:ext>
              </a:extLst>
            </p:cNvPr>
            <p:cNvGrpSpPr/>
            <p:nvPr/>
          </p:nvGrpSpPr>
          <p:grpSpPr>
            <a:xfrm>
              <a:off x="8320052" y="3469681"/>
              <a:ext cx="2221714" cy="2487314"/>
              <a:chOff x="8320052" y="3469681"/>
              <a:chExt cx="2221714" cy="2487314"/>
            </a:xfrm>
          </p:grpSpPr>
          <p:sp>
            <p:nvSpPr>
              <p:cNvPr id="56" name="TextovéPole 55">
                <a:extLst>
                  <a:ext uri="{FF2B5EF4-FFF2-40B4-BE49-F238E27FC236}">
                    <a16:creationId xmlns:a16="http://schemas.microsoft.com/office/drawing/2014/main" id="{EF46793F-9D36-4B6E-A6FF-C19D621DC904}"/>
                  </a:ext>
                </a:extLst>
              </p:cNvPr>
              <p:cNvSpPr txBox="1"/>
              <p:nvPr/>
            </p:nvSpPr>
            <p:spPr>
              <a:xfrm>
                <a:off x="8405264" y="3469681"/>
                <a:ext cx="1102752" cy="415498"/>
              </a:xfrm>
              <a:prstGeom prst="rect">
                <a:avLst/>
              </a:prstGeom>
              <a:noFill/>
            </p:spPr>
            <p:txBody>
              <a:bodyPr wrap="square" rtlCol="0">
                <a:spAutoFit/>
              </a:bodyPr>
              <a:lstStyle/>
              <a:p>
                <a:pPr algn="ctr"/>
                <a:r>
                  <a:rPr lang="cs-CZ" sz="1050" dirty="0"/>
                  <a:t>1 </a:t>
                </a:r>
                <a:r>
                  <a:rPr lang="cs-CZ" sz="1050" dirty="0" err="1" smtClean="0"/>
                  <a:t>layered</a:t>
                </a:r>
                <a:r>
                  <a:rPr lang="cs-CZ" sz="1050" dirty="0" smtClean="0"/>
                  <a:t> </a:t>
                </a:r>
                <a:r>
                  <a:rPr lang="cs-CZ" sz="1050" dirty="0" err="1" smtClean="0"/>
                  <a:t>epithelium</a:t>
                </a:r>
                <a:endParaRPr lang="en-US" sz="1050" dirty="0"/>
              </a:p>
            </p:txBody>
          </p:sp>
          <p:grpSp>
            <p:nvGrpSpPr>
              <p:cNvPr id="75" name="Skupina 74">
                <a:extLst>
                  <a:ext uri="{FF2B5EF4-FFF2-40B4-BE49-F238E27FC236}">
                    <a16:creationId xmlns:a16="http://schemas.microsoft.com/office/drawing/2014/main" id="{ED6FCEDF-71FD-4674-868C-824E6BAC20CF}"/>
                  </a:ext>
                </a:extLst>
              </p:cNvPr>
              <p:cNvGrpSpPr/>
              <p:nvPr/>
            </p:nvGrpSpPr>
            <p:grpSpPr>
              <a:xfrm>
                <a:off x="8320052" y="3875520"/>
                <a:ext cx="2221714" cy="2081475"/>
                <a:chOff x="8320052" y="3875520"/>
                <a:chExt cx="2221714" cy="2081475"/>
              </a:xfrm>
            </p:grpSpPr>
            <p:grpSp>
              <p:nvGrpSpPr>
                <p:cNvPr id="59" name="Skupina 58">
                  <a:extLst>
                    <a:ext uri="{FF2B5EF4-FFF2-40B4-BE49-F238E27FC236}">
                      <a16:creationId xmlns:a16="http://schemas.microsoft.com/office/drawing/2014/main" id="{C4DEA26F-C145-42D6-B136-6928E1CCECDD}"/>
                    </a:ext>
                  </a:extLst>
                </p:cNvPr>
                <p:cNvGrpSpPr/>
                <p:nvPr/>
              </p:nvGrpSpPr>
              <p:grpSpPr>
                <a:xfrm>
                  <a:off x="8320052" y="3875520"/>
                  <a:ext cx="1286785" cy="2081475"/>
                  <a:chOff x="6731667" y="3942444"/>
                  <a:chExt cx="1286785" cy="2081475"/>
                </a:xfrm>
              </p:grpSpPr>
              <p:grpSp>
                <p:nvGrpSpPr>
                  <p:cNvPr id="54" name="Skupina 53">
                    <a:extLst>
                      <a:ext uri="{FF2B5EF4-FFF2-40B4-BE49-F238E27FC236}">
                        <a16:creationId xmlns:a16="http://schemas.microsoft.com/office/drawing/2014/main" id="{6C9318C1-74B8-4108-8588-8509136128EE}"/>
                      </a:ext>
                    </a:extLst>
                  </p:cNvPr>
                  <p:cNvGrpSpPr/>
                  <p:nvPr/>
                </p:nvGrpSpPr>
                <p:grpSpPr>
                  <a:xfrm>
                    <a:off x="6731667" y="3942444"/>
                    <a:ext cx="1286785" cy="2081475"/>
                    <a:chOff x="6731667" y="3942444"/>
                    <a:chExt cx="1286785" cy="2081475"/>
                  </a:xfrm>
                </p:grpSpPr>
                <p:grpSp>
                  <p:nvGrpSpPr>
                    <p:cNvPr id="36" name="Skupina 35">
                      <a:extLst>
                        <a:ext uri="{FF2B5EF4-FFF2-40B4-BE49-F238E27FC236}">
                          <a16:creationId xmlns:a16="http://schemas.microsoft.com/office/drawing/2014/main" id="{37BA6B4F-3E1B-43F9-AC61-37307CFA9421}"/>
                        </a:ext>
                      </a:extLst>
                    </p:cNvPr>
                    <p:cNvGrpSpPr/>
                    <p:nvPr/>
                  </p:nvGrpSpPr>
                  <p:grpSpPr>
                    <a:xfrm>
                      <a:off x="6731667" y="3942444"/>
                      <a:ext cx="1286785" cy="965928"/>
                      <a:chOff x="9908437" y="2391030"/>
                      <a:chExt cx="1286785" cy="965928"/>
                    </a:xfrm>
                  </p:grpSpPr>
                  <p:sp>
                    <p:nvSpPr>
                      <p:cNvPr id="37" name="Obdélník 36">
                        <a:extLst>
                          <a:ext uri="{FF2B5EF4-FFF2-40B4-BE49-F238E27FC236}">
                            <a16:creationId xmlns:a16="http://schemas.microsoft.com/office/drawing/2014/main" id="{E625CF9E-5E2F-4A32-9859-8EC1052363EC}"/>
                          </a:ext>
                        </a:extLst>
                      </p:cNvPr>
                      <p:cNvSpPr/>
                      <p:nvPr/>
                    </p:nvSpPr>
                    <p:spPr>
                      <a:xfrm>
                        <a:off x="9908437" y="2400468"/>
                        <a:ext cx="1263315" cy="956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obrazec 37">
                        <a:extLst>
                          <a:ext uri="{FF2B5EF4-FFF2-40B4-BE49-F238E27FC236}">
                            <a16:creationId xmlns:a16="http://schemas.microsoft.com/office/drawing/2014/main" id="{F5F4062A-91A2-496C-AEC3-30996CF167D6}"/>
                          </a:ext>
                        </a:extLst>
                      </p:cNvPr>
                      <p:cNvSpPr/>
                      <p:nvPr/>
                    </p:nvSpPr>
                    <p:spPr>
                      <a:xfrm>
                        <a:off x="9916297" y="2391030"/>
                        <a:ext cx="1278925" cy="759941"/>
                      </a:xfrm>
                      <a:custGeom>
                        <a:avLst/>
                        <a:gdLst>
                          <a:gd name="connsiteX0" fmla="*/ 0 w 1278925"/>
                          <a:gd name="connsiteY0" fmla="*/ 12357 h 759941"/>
                          <a:gd name="connsiteX1" fmla="*/ 129746 w 1278925"/>
                          <a:gd name="connsiteY1" fmla="*/ 24714 h 759941"/>
                          <a:gd name="connsiteX2" fmla="*/ 228600 w 1278925"/>
                          <a:gd name="connsiteY2" fmla="*/ 37070 h 759941"/>
                          <a:gd name="connsiteX3" fmla="*/ 308919 w 1278925"/>
                          <a:gd name="connsiteY3" fmla="*/ 49427 h 759941"/>
                          <a:gd name="connsiteX4" fmla="*/ 401595 w 1278925"/>
                          <a:gd name="connsiteY4" fmla="*/ 67962 h 759941"/>
                          <a:gd name="connsiteX5" fmla="*/ 420130 w 1278925"/>
                          <a:gd name="connsiteY5" fmla="*/ 135924 h 759941"/>
                          <a:gd name="connsiteX6" fmla="*/ 420130 w 1278925"/>
                          <a:gd name="connsiteY6" fmla="*/ 240957 h 759941"/>
                          <a:gd name="connsiteX7" fmla="*/ 426308 w 1278925"/>
                          <a:gd name="connsiteY7" fmla="*/ 339811 h 759941"/>
                          <a:gd name="connsiteX8" fmla="*/ 426308 w 1278925"/>
                          <a:gd name="connsiteY8" fmla="*/ 438665 h 759941"/>
                          <a:gd name="connsiteX9" fmla="*/ 426308 w 1278925"/>
                          <a:gd name="connsiteY9" fmla="*/ 531341 h 759941"/>
                          <a:gd name="connsiteX10" fmla="*/ 426308 w 1278925"/>
                          <a:gd name="connsiteY10" fmla="*/ 599303 h 759941"/>
                          <a:gd name="connsiteX11" fmla="*/ 444844 w 1278925"/>
                          <a:gd name="connsiteY11" fmla="*/ 679622 h 759941"/>
                          <a:gd name="connsiteX12" fmla="*/ 463379 w 1278925"/>
                          <a:gd name="connsiteY12" fmla="*/ 716692 h 759941"/>
                          <a:gd name="connsiteX13" fmla="*/ 475735 w 1278925"/>
                          <a:gd name="connsiteY13" fmla="*/ 729049 h 759941"/>
                          <a:gd name="connsiteX14" fmla="*/ 543698 w 1278925"/>
                          <a:gd name="connsiteY14" fmla="*/ 747584 h 759941"/>
                          <a:gd name="connsiteX15" fmla="*/ 599303 w 1278925"/>
                          <a:gd name="connsiteY15" fmla="*/ 759941 h 759941"/>
                          <a:gd name="connsiteX16" fmla="*/ 667265 w 1278925"/>
                          <a:gd name="connsiteY16" fmla="*/ 759941 h 759941"/>
                          <a:gd name="connsiteX17" fmla="*/ 735227 w 1278925"/>
                          <a:gd name="connsiteY17" fmla="*/ 753762 h 759941"/>
                          <a:gd name="connsiteX18" fmla="*/ 803189 w 1278925"/>
                          <a:gd name="connsiteY18" fmla="*/ 729049 h 759941"/>
                          <a:gd name="connsiteX19" fmla="*/ 803189 w 1278925"/>
                          <a:gd name="connsiteY19" fmla="*/ 729049 h 759941"/>
                          <a:gd name="connsiteX20" fmla="*/ 809368 w 1278925"/>
                          <a:gd name="connsiteY20" fmla="*/ 611660 h 759941"/>
                          <a:gd name="connsiteX21" fmla="*/ 815546 w 1278925"/>
                          <a:gd name="connsiteY21" fmla="*/ 518984 h 759941"/>
                          <a:gd name="connsiteX22" fmla="*/ 815546 w 1278925"/>
                          <a:gd name="connsiteY22" fmla="*/ 413952 h 759941"/>
                          <a:gd name="connsiteX23" fmla="*/ 821725 w 1278925"/>
                          <a:gd name="connsiteY23" fmla="*/ 345989 h 759941"/>
                          <a:gd name="connsiteX24" fmla="*/ 815546 w 1278925"/>
                          <a:gd name="connsiteY24" fmla="*/ 253314 h 759941"/>
                          <a:gd name="connsiteX25" fmla="*/ 803189 w 1278925"/>
                          <a:gd name="connsiteY25" fmla="*/ 185352 h 759941"/>
                          <a:gd name="connsiteX26" fmla="*/ 815546 w 1278925"/>
                          <a:gd name="connsiteY26" fmla="*/ 105033 h 759941"/>
                          <a:gd name="connsiteX27" fmla="*/ 852617 w 1278925"/>
                          <a:gd name="connsiteY27" fmla="*/ 67962 h 759941"/>
                          <a:gd name="connsiteX28" fmla="*/ 902044 w 1278925"/>
                          <a:gd name="connsiteY28" fmla="*/ 43249 h 759941"/>
                          <a:gd name="connsiteX29" fmla="*/ 914400 w 1278925"/>
                          <a:gd name="connsiteY29" fmla="*/ 37070 h 759941"/>
                          <a:gd name="connsiteX30" fmla="*/ 914400 w 1278925"/>
                          <a:gd name="connsiteY30" fmla="*/ 37070 h 759941"/>
                          <a:gd name="connsiteX31" fmla="*/ 1062681 w 1278925"/>
                          <a:gd name="connsiteY31" fmla="*/ 12357 h 759941"/>
                          <a:gd name="connsiteX32" fmla="*/ 1278925 w 1278925"/>
                          <a:gd name="connsiteY32" fmla="*/ 0 h 759941"/>
                          <a:gd name="connsiteX33" fmla="*/ 1278925 w 1278925"/>
                          <a:gd name="connsiteY33" fmla="*/ 0 h 759941"/>
                          <a:gd name="connsiteX34" fmla="*/ 1278925 w 1278925"/>
                          <a:gd name="connsiteY34" fmla="*/ 0 h 75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78925" h="759941">
                            <a:moveTo>
                              <a:pt x="0" y="12357"/>
                            </a:moveTo>
                            <a:lnTo>
                              <a:pt x="129746" y="24714"/>
                            </a:lnTo>
                            <a:lnTo>
                              <a:pt x="228600" y="37070"/>
                            </a:lnTo>
                            <a:lnTo>
                              <a:pt x="308919" y="49427"/>
                            </a:lnTo>
                            <a:lnTo>
                              <a:pt x="401595" y="67962"/>
                            </a:lnTo>
                            <a:lnTo>
                              <a:pt x="420130" y="135924"/>
                            </a:lnTo>
                            <a:lnTo>
                              <a:pt x="420130" y="240957"/>
                            </a:lnTo>
                            <a:lnTo>
                              <a:pt x="426308" y="339811"/>
                            </a:lnTo>
                            <a:lnTo>
                              <a:pt x="426308" y="438665"/>
                            </a:lnTo>
                            <a:lnTo>
                              <a:pt x="426308" y="531341"/>
                            </a:lnTo>
                            <a:lnTo>
                              <a:pt x="426308" y="599303"/>
                            </a:lnTo>
                            <a:lnTo>
                              <a:pt x="444844" y="679622"/>
                            </a:lnTo>
                            <a:lnTo>
                              <a:pt x="463379" y="716692"/>
                            </a:lnTo>
                            <a:lnTo>
                              <a:pt x="475735" y="729049"/>
                            </a:lnTo>
                            <a:lnTo>
                              <a:pt x="543698" y="747584"/>
                            </a:lnTo>
                            <a:lnTo>
                              <a:pt x="599303" y="759941"/>
                            </a:lnTo>
                            <a:lnTo>
                              <a:pt x="667265" y="759941"/>
                            </a:lnTo>
                            <a:lnTo>
                              <a:pt x="735227" y="753762"/>
                            </a:lnTo>
                            <a:lnTo>
                              <a:pt x="803189" y="729049"/>
                            </a:lnTo>
                            <a:lnTo>
                              <a:pt x="803189" y="729049"/>
                            </a:lnTo>
                            <a:lnTo>
                              <a:pt x="809368" y="611660"/>
                            </a:lnTo>
                            <a:lnTo>
                              <a:pt x="815546" y="518984"/>
                            </a:lnTo>
                            <a:lnTo>
                              <a:pt x="815546" y="413952"/>
                            </a:lnTo>
                            <a:lnTo>
                              <a:pt x="821725" y="345989"/>
                            </a:lnTo>
                            <a:lnTo>
                              <a:pt x="815546" y="253314"/>
                            </a:lnTo>
                            <a:lnTo>
                              <a:pt x="803189" y="185352"/>
                            </a:lnTo>
                            <a:lnTo>
                              <a:pt x="815546" y="105033"/>
                            </a:lnTo>
                            <a:lnTo>
                              <a:pt x="852617" y="67962"/>
                            </a:lnTo>
                            <a:lnTo>
                              <a:pt x="902044" y="43249"/>
                            </a:lnTo>
                            <a:lnTo>
                              <a:pt x="914400" y="37070"/>
                            </a:lnTo>
                            <a:lnTo>
                              <a:pt x="914400" y="37070"/>
                            </a:lnTo>
                            <a:lnTo>
                              <a:pt x="1062681" y="12357"/>
                            </a:lnTo>
                            <a:lnTo>
                              <a:pt x="1278925" y="0"/>
                            </a:lnTo>
                            <a:lnTo>
                              <a:pt x="1278925" y="0"/>
                            </a:lnTo>
                            <a:lnTo>
                              <a:pt x="1278925"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Přímá spojnice 38">
                        <a:extLst>
                          <a:ext uri="{FF2B5EF4-FFF2-40B4-BE49-F238E27FC236}">
                            <a16:creationId xmlns:a16="http://schemas.microsoft.com/office/drawing/2014/main" id="{7B298292-0503-4D73-BAA9-231871C70E98}"/>
                          </a:ext>
                        </a:extLst>
                      </p:cNvPr>
                      <p:cNvCxnSpPr>
                        <a:cxnSpLocks/>
                      </p:cNvCxnSpPr>
                      <p:nvPr/>
                    </p:nvCxnSpPr>
                    <p:spPr>
                      <a:xfrm>
                        <a:off x="10145981" y="2400468"/>
                        <a:ext cx="636373"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Volný tvar: obrazec 49">
                      <a:extLst>
                        <a:ext uri="{FF2B5EF4-FFF2-40B4-BE49-F238E27FC236}">
                          <a16:creationId xmlns:a16="http://schemas.microsoft.com/office/drawing/2014/main" id="{1A3ABD4C-9383-4C1D-B725-AEBFAD625C9D}"/>
                        </a:ext>
                      </a:extLst>
                    </p:cNvPr>
                    <p:cNvSpPr/>
                    <p:nvPr/>
                  </p:nvSpPr>
                  <p:spPr>
                    <a:xfrm>
                      <a:off x="6938319" y="4108622"/>
                      <a:ext cx="809367" cy="1915297"/>
                    </a:xfrm>
                    <a:custGeom>
                      <a:avLst/>
                      <a:gdLst>
                        <a:gd name="connsiteX0" fmla="*/ 228600 w 809367"/>
                        <a:gd name="connsiteY0" fmla="*/ 271848 h 1915297"/>
                        <a:gd name="connsiteX1" fmla="*/ 210065 w 809367"/>
                        <a:gd name="connsiteY1" fmla="*/ 914400 h 1915297"/>
                        <a:gd name="connsiteX2" fmla="*/ 179173 w 809367"/>
                        <a:gd name="connsiteY2" fmla="*/ 1161535 h 1915297"/>
                        <a:gd name="connsiteX3" fmla="*/ 105032 w 809367"/>
                        <a:gd name="connsiteY3" fmla="*/ 1365421 h 1915297"/>
                        <a:gd name="connsiteX4" fmla="*/ 80319 w 809367"/>
                        <a:gd name="connsiteY4" fmla="*/ 1414848 h 1915297"/>
                        <a:gd name="connsiteX5" fmla="*/ 67962 w 809367"/>
                        <a:gd name="connsiteY5" fmla="*/ 1433383 h 1915297"/>
                        <a:gd name="connsiteX6" fmla="*/ 67962 w 809367"/>
                        <a:gd name="connsiteY6" fmla="*/ 1433383 h 1915297"/>
                        <a:gd name="connsiteX7" fmla="*/ 0 w 809367"/>
                        <a:gd name="connsiteY7" fmla="*/ 1649627 h 1915297"/>
                        <a:gd name="connsiteX8" fmla="*/ 49427 w 809367"/>
                        <a:gd name="connsiteY8" fmla="*/ 1810264 h 1915297"/>
                        <a:gd name="connsiteX9" fmla="*/ 142103 w 809367"/>
                        <a:gd name="connsiteY9" fmla="*/ 1853513 h 1915297"/>
                        <a:gd name="connsiteX10" fmla="*/ 222422 w 809367"/>
                        <a:gd name="connsiteY10" fmla="*/ 1834978 h 1915297"/>
                        <a:gd name="connsiteX11" fmla="*/ 271849 w 809367"/>
                        <a:gd name="connsiteY11" fmla="*/ 1773194 h 1915297"/>
                        <a:gd name="connsiteX12" fmla="*/ 339811 w 809367"/>
                        <a:gd name="connsiteY12" fmla="*/ 1600200 h 1915297"/>
                        <a:gd name="connsiteX13" fmla="*/ 376881 w 809367"/>
                        <a:gd name="connsiteY13" fmla="*/ 1439562 h 1915297"/>
                        <a:gd name="connsiteX14" fmla="*/ 407773 w 809367"/>
                        <a:gd name="connsiteY14" fmla="*/ 1204783 h 1915297"/>
                        <a:gd name="connsiteX15" fmla="*/ 413951 w 809367"/>
                        <a:gd name="connsiteY15" fmla="*/ 1025610 h 1915297"/>
                        <a:gd name="connsiteX16" fmla="*/ 438665 w 809367"/>
                        <a:gd name="connsiteY16" fmla="*/ 858794 h 1915297"/>
                        <a:gd name="connsiteX17" fmla="*/ 451022 w 809367"/>
                        <a:gd name="connsiteY17" fmla="*/ 790832 h 1915297"/>
                        <a:gd name="connsiteX18" fmla="*/ 451022 w 809367"/>
                        <a:gd name="connsiteY18" fmla="*/ 790832 h 1915297"/>
                        <a:gd name="connsiteX19" fmla="*/ 494270 w 809367"/>
                        <a:gd name="connsiteY19" fmla="*/ 846437 h 1915297"/>
                        <a:gd name="connsiteX20" fmla="*/ 488092 w 809367"/>
                        <a:gd name="connsiteY20" fmla="*/ 1000897 h 1915297"/>
                        <a:gd name="connsiteX21" fmla="*/ 469557 w 809367"/>
                        <a:gd name="connsiteY21" fmla="*/ 1315994 h 1915297"/>
                        <a:gd name="connsiteX22" fmla="*/ 481913 w 809367"/>
                        <a:gd name="connsiteY22" fmla="*/ 1544594 h 1915297"/>
                        <a:gd name="connsiteX23" fmla="*/ 500449 w 809367"/>
                        <a:gd name="connsiteY23" fmla="*/ 1760837 h 1915297"/>
                        <a:gd name="connsiteX24" fmla="*/ 562232 w 809367"/>
                        <a:gd name="connsiteY24" fmla="*/ 1896762 h 1915297"/>
                        <a:gd name="connsiteX25" fmla="*/ 642551 w 809367"/>
                        <a:gd name="connsiteY25" fmla="*/ 1915297 h 1915297"/>
                        <a:gd name="connsiteX26" fmla="*/ 759940 w 809367"/>
                        <a:gd name="connsiteY26" fmla="*/ 1791729 h 1915297"/>
                        <a:gd name="connsiteX27" fmla="*/ 759940 w 809367"/>
                        <a:gd name="connsiteY27" fmla="*/ 1618735 h 1915297"/>
                        <a:gd name="connsiteX28" fmla="*/ 772297 w 809367"/>
                        <a:gd name="connsiteY28" fmla="*/ 1550773 h 1915297"/>
                        <a:gd name="connsiteX29" fmla="*/ 797011 w 809367"/>
                        <a:gd name="connsiteY29" fmla="*/ 1359243 h 1915297"/>
                        <a:gd name="connsiteX30" fmla="*/ 803189 w 809367"/>
                        <a:gd name="connsiteY30" fmla="*/ 1155356 h 1915297"/>
                        <a:gd name="connsiteX31" fmla="*/ 809367 w 809367"/>
                        <a:gd name="connsiteY31" fmla="*/ 982362 h 1915297"/>
                        <a:gd name="connsiteX32" fmla="*/ 809367 w 809367"/>
                        <a:gd name="connsiteY32" fmla="*/ 821724 h 1915297"/>
                        <a:gd name="connsiteX33" fmla="*/ 784654 w 809367"/>
                        <a:gd name="connsiteY33" fmla="*/ 704335 h 1915297"/>
                        <a:gd name="connsiteX34" fmla="*/ 753762 w 809367"/>
                        <a:gd name="connsiteY34" fmla="*/ 630194 h 1915297"/>
                        <a:gd name="connsiteX35" fmla="*/ 722870 w 809367"/>
                        <a:gd name="connsiteY35" fmla="*/ 586946 h 1915297"/>
                        <a:gd name="connsiteX36" fmla="*/ 667265 w 809367"/>
                        <a:gd name="connsiteY36" fmla="*/ 531340 h 1915297"/>
                        <a:gd name="connsiteX37" fmla="*/ 648730 w 809367"/>
                        <a:gd name="connsiteY37" fmla="*/ 426308 h 1915297"/>
                        <a:gd name="connsiteX38" fmla="*/ 630195 w 809367"/>
                        <a:gd name="connsiteY38" fmla="*/ 296562 h 1915297"/>
                        <a:gd name="connsiteX39" fmla="*/ 630195 w 809367"/>
                        <a:gd name="connsiteY39" fmla="*/ 234778 h 1915297"/>
                        <a:gd name="connsiteX40" fmla="*/ 624016 w 809367"/>
                        <a:gd name="connsiteY40" fmla="*/ 0 h 191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9367" h="1915297">
                          <a:moveTo>
                            <a:pt x="228600" y="271848"/>
                          </a:moveTo>
                          <a:lnTo>
                            <a:pt x="210065" y="914400"/>
                          </a:lnTo>
                          <a:lnTo>
                            <a:pt x="179173" y="1161535"/>
                          </a:lnTo>
                          <a:lnTo>
                            <a:pt x="105032" y="1365421"/>
                          </a:lnTo>
                          <a:cubicBezTo>
                            <a:pt x="96794" y="1381897"/>
                            <a:pt x="89140" y="1398677"/>
                            <a:pt x="80319" y="1414848"/>
                          </a:cubicBezTo>
                          <a:cubicBezTo>
                            <a:pt x="76763" y="1421367"/>
                            <a:pt x="67962" y="1433383"/>
                            <a:pt x="67962" y="1433383"/>
                          </a:cubicBezTo>
                          <a:lnTo>
                            <a:pt x="67962" y="1433383"/>
                          </a:lnTo>
                          <a:lnTo>
                            <a:pt x="0" y="1649627"/>
                          </a:lnTo>
                          <a:lnTo>
                            <a:pt x="49427" y="1810264"/>
                          </a:lnTo>
                          <a:lnTo>
                            <a:pt x="142103" y="1853513"/>
                          </a:lnTo>
                          <a:lnTo>
                            <a:pt x="222422" y="1834978"/>
                          </a:lnTo>
                          <a:lnTo>
                            <a:pt x="271849" y="1773194"/>
                          </a:lnTo>
                          <a:lnTo>
                            <a:pt x="339811" y="1600200"/>
                          </a:lnTo>
                          <a:lnTo>
                            <a:pt x="376881" y="1439562"/>
                          </a:lnTo>
                          <a:lnTo>
                            <a:pt x="407773" y="1204783"/>
                          </a:lnTo>
                          <a:lnTo>
                            <a:pt x="413951" y="1025610"/>
                          </a:lnTo>
                          <a:lnTo>
                            <a:pt x="438665" y="858794"/>
                          </a:lnTo>
                          <a:lnTo>
                            <a:pt x="451022" y="790832"/>
                          </a:lnTo>
                          <a:lnTo>
                            <a:pt x="451022" y="790832"/>
                          </a:lnTo>
                          <a:lnTo>
                            <a:pt x="494270" y="846437"/>
                          </a:lnTo>
                          <a:lnTo>
                            <a:pt x="488092" y="1000897"/>
                          </a:lnTo>
                          <a:lnTo>
                            <a:pt x="469557" y="1315994"/>
                          </a:lnTo>
                          <a:lnTo>
                            <a:pt x="481913" y="1544594"/>
                          </a:lnTo>
                          <a:lnTo>
                            <a:pt x="500449" y="1760837"/>
                          </a:lnTo>
                          <a:lnTo>
                            <a:pt x="562232" y="1896762"/>
                          </a:lnTo>
                          <a:lnTo>
                            <a:pt x="642551" y="1915297"/>
                          </a:lnTo>
                          <a:lnTo>
                            <a:pt x="759940" y="1791729"/>
                          </a:lnTo>
                          <a:lnTo>
                            <a:pt x="759940" y="1618735"/>
                          </a:lnTo>
                          <a:cubicBezTo>
                            <a:pt x="772701" y="1554932"/>
                            <a:pt x="772297" y="1577954"/>
                            <a:pt x="772297" y="1550773"/>
                          </a:cubicBezTo>
                          <a:lnTo>
                            <a:pt x="797011" y="1359243"/>
                          </a:lnTo>
                          <a:lnTo>
                            <a:pt x="803189" y="1155356"/>
                          </a:lnTo>
                          <a:lnTo>
                            <a:pt x="809367" y="982362"/>
                          </a:lnTo>
                          <a:lnTo>
                            <a:pt x="809367" y="821724"/>
                          </a:lnTo>
                          <a:lnTo>
                            <a:pt x="784654" y="704335"/>
                          </a:lnTo>
                          <a:lnTo>
                            <a:pt x="753762" y="630194"/>
                          </a:lnTo>
                          <a:lnTo>
                            <a:pt x="722870" y="586946"/>
                          </a:lnTo>
                          <a:lnTo>
                            <a:pt x="667265" y="531340"/>
                          </a:lnTo>
                          <a:lnTo>
                            <a:pt x="648730" y="426308"/>
                          </a:lnTo>
                          <a:lnTo>
                            <a:pt x="630195" y="296562"/>
                          </a:lnTo>
                          <a:lnTo>
                            <a:pt x="630195" y="234778"/>
                          </a:lnTo>
                          <a:lnTo>
                            <a:pt x="624016"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bdélník 50">
                      <a:extLst>
                        <a:ext uri="{FF2B5EF4-FFF2-40B4-BE49-F238E27FC236}">
                          <a16:creationId xmlns:a16="http://schemas.microsoft.com/office/drawing/2014/main" id="{12C9AA1F-299A-4752-9B69-A6DFC0EB787E}"/>
                        </a:ext>
                      </a:extLst>
                    </p:cNvPr>
                    <p:cNvSpPr/>
                    <p:nvPr/>
                  </p:nvSpPr>
                  <p:spPr>
                    <a:xfrm>
                      <a:off x="7197810" y="4467195"/>
                      <a:ext cx="358346" cy="281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bdélník 51">
                      <a:extLst>
                        <a:ext uri="{FF2B5EF4-FFF2-40B4-BE49-F238E27FC236}">
                          <a16:creationId xmlns:a16="http://schemas.microsoft.com/office/drawing/2014/main" id="{38D699C2-163B-4A8A-A09B-C19E1A5C7DE8}"/>
                        </a:ext>
                      </a:extLst>
                    </p:cNvPr>
                    <p:cNvSpPr/>
                    <p:nvPr/>
                  </p:nvSpPr>
                  <p:spPr>
                    <a:xfrm>
                      <a:off x="7173098" y="4824023"/>
                      <a:ext cx="185352" cy="123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bdélník 52">
                      <a:extLst>
                        <a:ext uri="{FF2B5EF4-FFF2-40B4-BE49-F238E27FC236}">
                          <a16:creationId xmlns:a16="http://schemas.microsoft.com/office/drawing/2014/main" id="{D5555154-1AA3-459E-9633-F56451640AEF}"/>
                        </a:ext>
                      </a:extLst>
                    </p:cNvPr>
                    <p:cNvSpPr/>
                    <p:nvPr/>
                  </p:nvSpPr>
                  <p:spPr>
                    <a:xfrm>
                      <a:off x="7426411" y="4899787"/>
                      <a:ext cx="29553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bdélník 56">
                    <a:extLst>
                      <a:ext uri="{FF2B5EF4-FFF2-40B4-BE49-F238E27FC236}">
                        <a16:creationId xmlns:a16="http://schemas.microsoft.com/office/drawing/2014/main" id="{9C2C01B8-A3AB-4A1D-9603-280C847A7020}"/>
                      </a:ext>
                    </a:extLst>
                  </p:cNvPr>
                  <p:cNvSpPr/>
                  <p:nvPr/>
                </p:nvSpPr>
                <p:spPr>
                  <a:xfrm rot="21064929">
                    <a:off x="7515607" y="4430393"/>
                    <a:ext cx="49428" cy="272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bdélník 57">
                    <a:extLst>
                      <a:ext uri="{FF2B5EF4-FFF2-40B4-BE49-F238E27FC236}">
                        <a16:creationId xmlns:a16="http://schemas.microsoft.com/office/drawing/2014/main" id="{0B52C358-BEC8-4B9C-8867-408F72676FF6}"/>
                      </a:ext>
                    </a:extLst>
                  </p:cNvPr>
                  <p:cNvSpPr/>
                  <p:nvPr/>
                </p:nvSpPr>
                <p:spPr>
                  <a:xfrm rot="326510">
                    <a:off x="7185281" y="4484341"/>
                    <a:ext cx="49428" cy="272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Pravá složená závorka 70">
                  <a:extLst>
                    <a:ext uri="{FF2B5EF4-FFF2-40B4-BE49-F238E27FC236}">
                      <a16:creationId xmlns:a16="http://schemas.microsoft.com/office/drawing/2014/main" id="{B1E2CCE6-532C-49F1-B502-D93C90E9D4FD}"/>
                    </a:ext>
                  </a:extLst>
                </p:cNvPr>
                <p:cNvSpPr/>
                <p:nvPr/>
              </p:nvSpPr>
              <p:spPr>
                <a:xfrm>
                  <a:off x="9483811" y="4553546"/>
                  <a:ext cx="298348" cy="140072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Pravá složená závorka 71">
                  <a:extLst>
                    <a:ext uri="{FF2B5EF4-FFF2-40B4-BE49-F238E27FC236}">
                      <a16:creationId xmlns:a16="http://schemas.microsoft.com/office/drawing/2014/main" id="{0D4AA29F-0622-4B37-8917-6A2E10A03134}"/>
                    </a:ext>
                  </a:extLst>
                </p:cNvPr>
                <p:cNvSpPr/>
                <p:nvPr/>
              </p:nvSpPr>
              <p:spPr>
                <a:xfrm>
                  <a:off x="9479637" y="3889438"/>
                  <a:ext cx="298348" cy="66165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ovéPole 72">
                  <a:extLst>
                    <a:ext uri="{FF2B5EF4-FFF2-40B4-BE49-F238E27FC236}">
                      <a16:creationId xmlns:a16="http://schemas.microsoft.com/office/drawing/2014/main" id="{0B23428F-A2E6-464C-B080-2480683BFFC2}"/>
                    </a:ext>
                  </a:extLst>
                </p:cNvPr>
                <p:cNvSpPr txBox="1"/>
                <p:nvPr/>
              </p:nvSpPr>
              <p:spPr>
                <a:xfrm>
                  <a:off x="9702787" y="4093308"/>
                  <a:ext cx="838979" cy="253916"/>
                </a:xfrm>
                <a:prstGeom prst="rect">
                  <a:avLst/>
                </a:prstGeom>
                <a:noFill/>
              </p:spPr>
              <p:txBody>
                <a:bodyPr wrap="square" rtlCol="0">
                  <a:spAutoFit/>
                </a:bodyPr>
                <a:lstStyle/>
                <a:p>
                  <a:pPr algn="ctr"/>
                  <a:r>
                    <a:rPr lang="cs-CZ" sz="1050" dirty="0" err="1" smtClean="0"/>
                    <a:t>depression</a:t>
                  </a:r>
                  <a:endParaRPr lang="en-US" sz="1050" dirty="0"/>
                </a:p>
              </p:txBody>
            </p:sp>
            <p:sp>
              <p:nvSpPr>
                <p:cNvPr id="74" name="TextovéPole 73">
                  <a:extLst>
                    <a:ext uri="{FF2B5EF4-FFF2-40B4-BE49-F238E27FC236}">
                      <a16:creationId xmlns:a16="http://schemas.microsoft.com/office/drawing/2014/main" id="{CA13C25E-691E-44DD-8FD4-A6273B9A4901}"/>
                    </a:ext>
                  </a:extLst>
                </p:cNvPr>
                <p:cNvSpPr txBox="1"/>
                <p:nvPr/>
              </p:nvSpPr>
              <p:spPr>
                <a:xfrm>
                  <a:off x="9702788" y="5115242"/>
                  <a:ext cx="721730" cy="253916"/>
                </a:xfrm>
                <a:prstGeom prst="rect">
                  <a:avLst/>
                </a:prstGeom>
                <a:noFill/>
              </p:spPr>
              <p:txBody>
                <a:bodyPr wrap="square" rtlCol="0">
                  <a:spAutoFit/>
                </a:bodyPr>
                <a:lstStyle/>
                <a:p>
                  <a:pPr algn="ctr"/>
                  <a:r>
                    <a:rPr lang="cs-CZ" sz="1050" dirty="0" err="1" smtClean="0"/>
                    <a:t>gland</a:t>
                  </a:r>
                  <a:endParaRPr lang="en-US" sz="1050" dirty="0"/>
                </a:p>
              </p:txBody>
            </p:sp>
          </p:grpSp>
        </p:grpSp>
        <p:cxnSp>
          <p:nvCxnSpPr>
            <p:cNvPr id="88" name="Přímá spojnice se šipkou 87">
              <a:extLst>
                <a:ext uri="{FF2B5EF4-FFF2-40B4-BE49-F238E27FC236}">
                  <a16:creationId xmlns:a16="http://schemas.microsoft.com/office/drawing/2014/main" id="{65971D9D-9F2E-41F7-8795-E49792B787EB}"/>
                </a:ext>
              </a:extLst>
            </p:cNvPr>
            <p:cNvCxnSpPr/>
            <p:nvPr/>
          </p:nvCxnSpPr>
          <p:spPr>
            <a:xfrm>
              <a:off x="9083188" y="4681967"/>
              <a:ext cx="110781" cy="433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Přímá spojnice se šipkou 88">
              <a:extLst>
                <a:ext uri="{FF2B5EF4-FFF2-40B4-BE49-F238E27FC236}">
                  <a16:creationId xmlns:a16="http://schemas.microsoft.com/office/drawing/2014/main" id="{743FA6D4-CF75-4B19-A1D0-5CD2BA614639}"/>
                </a:ext>
              </a:extLst>
            </p:cNvPr>
            <p:cNvCxnSpPr>
              <a:cxnSpLocks/>
            </p:cNvCxnSpPr>
            <p:nvPr/>
          </p:nvCxnSpPr>
          <p:spPr>
            <a:xfrm flipH="1">
              <a:off x="8835758" y="4714627"/>
              <a:ext cx="30405" cy="4665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13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7484" y="136357"/>
            <a:ext cx="11380205" cy="1450757"/>
          </a:xfrm>
        </p:spPr>
        <p:txBody>
          <a:bodyPr/>
          <a:lstStyle/>
          <a:p>
            <a:r>
              <a:rPr lang="cs-CZ" dirty="0" err="1" smtClean="0"/>
              <a:t>Development</a:t>
            </a:r>
            <a:r>
              <a:rPr lang="cs-CZ" dirty="0" smtClean="0"/>
              <a:t> </a:t>
            </a:r>
            <a:r>
              <a:rPr lang="cs-CZ" dirty="0" err="1" smtClean="0"/>
              <a:t>of</a:t>
            </a:r>
            <a:r>
              <a:rPr lang="cs-CZ" dirty="0" smtClean="0"/>
              <a:t> </a:t>
            </a:r>
            <a:r>
              <a:rPr lang="cs-CZ" dirty="0" err="1" smtClean="0"/>
              <a:t>two</a:t>
            </a:r>
            <a:r>
              <a:rPr lang="cs-CZ" dirty="0" smtClean="0"/>
              <a:t> </a:t>
            </a:r>
            <a:r>
              <a:rPr lang="cs-CZ" dirty="0" err="1" smtClean="0"/>
              <a:t>types</a:t>
            </a:r>
            <a:r>
              <a:rPr lang="cs-CZ" dirty="0" smtClean="0"/>
              <a:t> </a:t>
            </a:r>
            <a:r>
              <a:rPr lang="cs-CZ" dirty="0" err="1" smtClean="0"/>
              <a:t>of</a:t>
            </a:r>
            <a:r>
              <a:rPr lang="cs-CZ" dirty="0" smtClean="0"/>
              <a:t> </a:t>
            </a:r>
            <a:r>
              <a:rPr lang="cs-CZ" dirty="0" err="1" smtClean="0"/>
              <a:t>stomach</a:t>
            </a:r>
            <a:r>
              <a:rPr lang="cs-CZ" dirty="0" smtClean="0"/>
              <a:t> in </a:t>
            </a:r>
            <a:r>
              <a:rPr lang="cs-CZ" dirty="0" err="1" smtClean="0"/>
              <a:t>birds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31</a:t>
            </a:fld>
            <a:endParaRPr lang="cs-CZ"/>
          </a:p>
        </p:txBody>
      </p:sp>
      <p:sp>
        <p:nvSpPr>
          <p:cNvPr id="6" name="Zástupný obsah 2">
            <a:extLst>
              <a:ext uri="{FF2B5EF4-FFF2-40B4-BE49-F238E27FC236}">
                <a16:creationId xmlns:a16="http://schemas.microsoft.com/office/drawing/2014/main" id="{44B9783D-D678-4727-8825-45597EC3B176}"/>
              </a:ext>
            </a:extLst>
          </p:cNvPr>
          <p:cNvSpPr txBox="1">
            <a:spLocks/>
          </p:cNvSpPr>
          <p:nvPr/>
        </p:nvSpPr>
        <p:spPr>
          <a:xfrm>
            <a:off x="1097280" y="1850702"/>
            <a:ext cx="4551958" cy="87169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Two</a:t>
            </a:r>
            <a:r>
              <a:rPr lang="cs-CZ" sz="1600" dirty="0" smtClean="0"/>
              <a:t> </a:t>
            </a:r>
            <a:r>
              <a:rPr lang="cs-CZ" sz="1600" dirty="0" err="1" smtClean="0"/>
              <a:t>types</a:t>
            </a:r>
            <a:r>
              <a:rPr lang="cs-CZ" sz="1600" dirty="0" smtClean="0"/>
              <a:t> </a:t>
            </a:r>
            <a:r>
              <a:rPr lang="cs-CZ" sz="1600" dirty="0" err="1" smtClean="0"/>
              <a:t>of</a:t>
            </a:r>
            <a:r>
              <a:rPr lang="cs-CZ" sz="1600" dirty="0" smtClean="0"/>
              <a:t> </a:t>
            </a:r>
            <a:r>
              <a:rPr lang="cs-CZ" sz="1600" dirty="0" err="1" smtClean="0"/>
              <a:t>stomach</a:t>
            </a:r>
            <a:r>
              <a:rPr lang="cs-CZ" sz="1600" dirty="0" smtClean="0"/>
              <a:t>:</a:t>
            </a:r>
            <a:endParaRPr lang="cs-CZ" sz="1600" dirty="0"/>
          </a:p>
          <a:p>
            <a:pPr lvl="1">
              <a:buSzPct val="50000"/>
              <a:buFont typeface="Courier New" panose="02070309020205020404" pitchFamily="49" charset="0"/>
              <a:buChar char="o"/>
            </a:pPr>
            <a:r>
              <a:rPr lang="cs-CZ" sz="1400" dirty="0" err="1" smtClean="0"/>
              <a:t>cranialy</a:t>
            </a:r>
            <a:r>
              <a:rPr lang="cs-CZ" sz="1400" dirty="0" smtClean="0"/>
              <a:t> </a:t>
            </a:r>
            <a:r>
              <a:rPr lang="cs-CZ" sz="1400" dirty="0"/>
              <a:t>– </a:t>
            </a:r>
            <a:r>
              <a:rPr lang="cs-CZ" sz="1400" dirty="0" err="1" smtClean="0"/>
              <a:t>proventricle</a:t>
            </a:r>
            <a:r>
              <a:rPr lang="cs-CZ" sz="1400" dirty="0" smtClean="0"/>
              <a:t> (</a:t>
            </a:r>
            <a:r>
              <a:rPr lang="cs-CZ" sz="1400" b="1" dirty="0" err="1" smtClean="0"/>
              <a:t>glandular</a:t>
            </a:r>
            <a:r>
              <a:rPr lang="cs-CZ" sz="1400" dirty="0" smtClean="0"/>
              <a:t>)</a:t>
            </a:r>
            <a:endParaRPr lang="cs-CZ" sz="1400" dirty="0"/>
          </a:p>
          <a:p>
            <a:pPr lvl="1">
              <a:buSzPct val="50000"/>
              <a:buFont typeface="Courier New" panose="02070309020205020404" pitchFamily="49" charset="0"/>
              <a:buChar char="o"/>
            </a:pPr>
            <a:r>
              <a:rPr lang="cs-CZ" sz="1400" dirty="0" err="1" smtClean="0"/>
              <a:t>caudaly</a:t>
            </a:r>
            <a:r>
              <a:rPr lang="cs-CZ" sz="1400" dirty="0" smtClean="0"/>
              <a:t> </a:t>
            </a:r>
            <a:r>
              <a:rPr lang="cs-CZ" sz="1400" dirty="0"/>
              <a:t>– </a:t>
            </a:r>
            <a:r>
              <a:rPr lang="cs-CZ" sz="1400" b="1" dirty="0" err="1" smtClean="0"/>
              <a:t>muscular</a:t>
            </a:r>
            <a:r>
              <a:rPr lang="cs-CZ" sz="1400" dirty="0" smtClean="0"/>
              <a:t> </a:t>
            </a:r>
            <a:r>
              <a:rPr lang="cs-CZ" sz="1400" dirty="0" err="1" smtClean="0"/>
              <a:t>stomach</a:t>
            </a:r>
            <a:endParaRPr lang="cs-CZ" sz="1400" dirty="0"/>
          </a:p>
        </p:txBody>
      </p:sp>
      <p:sp>
        <p:nvSpPr>
          <p:cNvPr id="20" name="Zástupný obsah 2">
            <a:extLst>
              <a:ext uri="{FF2B5EF4-FFF2-40B4-BE49-F238E27FC236}">
                <a16:creationId xmlns:a16="http://schemas.microsoft.com/office/drawing/2014/main" id="{F26CDF6C-F586-445C-97BC-D697F9FBDC89}"/>
              </a:ext>
            </a:extLst>
          </p:cNvPr>
          <p:cNvSpPr txBox="1">
            <a:spLocks/>
          </p:cNvSpPr>
          <p:nvPr/>
        </p:nvSpPr>
        <p:spPr>
          <a:xfrm>
            <a:off x="1097280" y="2957186"/>
            <a:ext cx="4551958" cy="10192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Glandular</a:t>
            </a:r>
            <a:r>
              <a:rPr lang="cs-CZ" sz="1600" b="1" dirty="0" smtClean="0"/>
              <a:t> </a:t>
            </a:r>
            <a:r>
              <a:rPr lang="cs-CZ" sz="1600" b="1" dirty="0" err="1" smtClean="0"/>
              <a:t>stomach</a:t>
            </a:r>
            <a:r>
              <a:rPr lang="cs-CZ" sz="1600" b="1" dirty="0" smtClean="0"/>
              <a:t> </a:t>
            </a:r>
            <a:r>
              <a:rPr lang="cs-CZ" sz="1600" dirty="0" smtClean="0"/>
              <a:t>– </a:t>
            </a:r>
            <a:r>
              <a:rPr lang="cs-CZ" sz="1600" b="1" dirty="0" err="1" smtClean="0"/>
              <a:t>invagination</a:t>
            </a:r>
            <a:r>
              <a:rPr lang="cs-CZ" sz="1600" dirty="0" smtClean="0"/>
              <a:t> </a:t>
            </a:r>
            <a:r>
              <a:rPr lang="cs-CZ" sz="1600" dirty="0" err="1" smtClean="0"/>
              <a:t>of</a:t>
            </a:r>
            <a:r>
              <a:rPr lang="cs-CZ" sz="1600" dirty="0" smtClean="0"/>
              <a:t> </a:t>
            </a:r>
            <a:r>
              <a:rPr lang="cs-CZ" sz="1600" dirty="0" err="1" smtClean="0"/>
              <a:t>epithelial</a:t>
            </a:r>
            <a:r>
              <a:rPr lang="cs-CZ" sz="1600" dirty="0" smtClean="0"/>
              <a:t> </a:t>
            </a:r>
            <a:r>
              <a:rPr lang="cs-CZ" sz="1600" dirty="0" err="1" smtClean="0"/>
              <a:t>cells</a:t>
            </a:r>
            <a:r>
              <a:rPr lang="cs-CZ" sz="1600" dirty="0" smtClean="0"/>
              <a:t> </a:t>
            </a:r>
            <a:r>
              <a:rPr lang="cs-CZ" sz="1600" dirty="0" err="1" smtClean="0"/>
              <a:t>into</a:t>
            </a:r>
            <a:r>
              <a:rPr lang="cs-CZ" sz="1600" dirty="0" smtClean="0"/>
              <a:t> </a:t>
            </a:r>
            <a:r>
              <a:rPr lang="cs-CZ" sz="1600" dirty="0" err="1" smtClean="0"/>
              <a:t>underlying</a:t>
            </a:r>
            <a:r>
              <a:rPr lang="cs-CZ" sz="1600" dirty="0" smtClean="0"/>
              <a:t> mesenchyme, </a:t>
            </a:r>
            <a:r>
              <a:rPr lang="cs-CZ" sz="1600" dirty="0" err="1" smtClean="0"/>
              <a:t>onset</a:t>
            </a:r>
            <a:r>
              <a:rPr lang="cs-CZ" sz="1600" dirty="0" smtClean="0"/>
              <a:t> </a:t>
            </a:r>
            <a:r>
              <a:rPr lang="cs-CZ" sz="1600" dirty="0" err="1" smtClean="0"/>
              <a:t>of</a:t>
            </a:r>
            <a:r>
              <a:rPr lang="cs-CZ" sz="1600" dirty="0" smtClean="0"/>
              <a:t> </a:t>
            </a:r>
            <a:r>
              <a:rPr lang="cs-CZ" sz="1600" b="1" dirty="0" err="1" smtClean="0"/>
              <a:t>glands</a:t>
            </a:r>
            <a:r>
              <a:rPr lang="cs-CZ" sz="1600" dirty="0" smtClean="0"/>
              <a:t> </a:t>
            </a:r>
            <a:r>
              <a:rPr lang="cs-CZ" sz="1600" dirty="0" err="1" smtClean="0"/>
              <a:t>developemnt</a:t>
            </a:r>
            <a:r>
              <a:rPr lang="cs-CZ" sz="1600" dirty="0" smtClean="0"/>
              <a:t>, </a:t>
            </a:r>
            <a:r>
              <a:rPr lang="cs-CZ" sz="1600" dirty="0" err="1" smtClean="0"/>
              <a:t>epithelium</a:t>
            </a:r>
            <a:r>
              <a:rPr lang="cs-CZ" sz="1600" dirty="0" smtClean="0"/>
              <a:t> </a:t>
            </a:r>
            <a:r>
              <a:rPr lang="cs-CZ" sz="1600" dirty="0" err="1" smtClean="0"/>
              <a:t>divided</a:t>
            </a:r>
            <a:r>
              <a:rPr lang="cs-CZ" sz="1600" dirty="0" smtClean="0"/>
              <a:t> </a:t>
            </a:r>
            <a:r>
              <a:rPr lang="cs-CZ" sz="1600" dirty="0" err="1" smtClean="0"/>
              <a:t>into</a:t>
            </a:r>
            <a:r>
              <a:rPr lang="cs-CZ" sz="1600" dirty="0" smtClean="0"/>
              <a:t> </a:t>
            </a:r>
            <a:r>
              <a:rPr lang="cs-CZ" sz="1600" b="1" dirty="0" err="1" smtClean="0"/>
              <a:t>glandular</a:t>
            </a:r>
            <a:r>
              <a:rPr lang="cs-CZ" sz="1600" dirty="0" smtClean="0"/>
              <a:t> and </a:t>
            </a:r>
            <a:r>
              <a:rPr lang="cs-CZ" sz="1600" b="1" dirty="0" err="1" smtClean="0"/>
              <a:t>covering</a:t>
            </a:r>
            <a:r>
              <a:rPr lang="cs-CZ" sz="1600" dirty="0" smtClean="0"/>
              <a:t>, </a:t>
            </a:r>
            <a:r>
              <a:rPr lang="cs-CZ" sz="1600" dirty="0" err="1" smtClean="0"/>
              <a:t>production</a:t>
            </a:r>
            <a:r>
              <a:rPr lang="cs-CZ" sz="1600" dirty="0" smtClean="0"/>
              <a:t> </a:t>
            </a:r>
            <a:r>
              <a:rPr lang="cs-CZ" sz="1600" dirty="0" err="1" smtClean="0"/>
              <a:t>of</a:t>
            </a:r>
            <a:r>
              <a:rPr lang="cs-CZ" sz="1600" dirty="0" smtClean="0"/>
              <a:t> digestive </a:t>
            </a:r>
            <a:r>
              <a:rPr lang="cs-CZ" sz="1600" b="1" dirty="0" err="1" smtClean="0"/>
              <a:t>enzymes</a:t>
            </a:r>
            <a:endParaRPr lang="cs-CZ" sz="1400" b="1" dirty="0"/>
          </a:p>
        </p:txBody>
      </p:sp>
      <p:sp>
        <p:nvSpPr>
          <p:cNvPr id="21" name="Zástupný obsah 2">
            <a:extLst>
              <a:ext uri="{FF2B5EF4-FFF2-40B4-BE49-F238E27FC236}">
                <a16:creationId xmlns:a16="http://schemas.microsoft.com/office/drawing/2014/main" id="{5593EF30-A86F-40B9-951E-218A96F8A5FC}"/>
              </a:ext>
            </a:extLst>
          </p:cNvPr>
          <p:cNvSpPr txBox="1">
            <a:spLocks/>
          </p:cNvSpPr>
          <p:nvPr/>
        </p:nvSpPr>
        <p:spPr>
          <a:xfrm>
            <a:off x="1097280" y="4093266"/>
            <a:ext cx="4551958" cy="78553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Muscular</a:t>
            </a:r>
            <a:r>
              <a:rPr lang="cs-CZ" sz="1600" b="1" dirty="0" smtClean="0"/>
              <a:t> </a:t>
            </a:r>
            <a:r>
              <a:rPr lang="cs-CZ" sz="1600" b="1" dirty="0" err="1" smtClean="0"/>
              <a:t>stomach</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b="1" dirty="0" err="1" smtClean="0"/>
              <a:t>thick</a:t>
            </a:r>
            <a:r>
              <a:rPr lang="cs-CZ" sz="1600" b="1" dirty="0" smtClean="0"/>
              <a:t> </a:t>
            </a:r>
            <a:r>
              <a:rPr lang="cs-CZ" sz="1600" b="1" dirty="0" err="1" smtClean="0"/>
              <a:t>smooth</a:t>
            </a:r>
            <a:r>
              <a:rPr lang="cs-CZ" sz="1600" b="1" dirty="0" smtClean="0"/>
              <a:t> </a:t>
            </a:r>
            <a:r>
              <a:rPr lang="cs-CZ" sz="1600" b="1" dirty="0" err="1" smtClean="0"/>
              <a:t>muscle</a:t>
            </a:r>
            <a:r>
              <a:rPr lang="cs-CZ" sz="1600" b="1" dirty="0" smtClean="0"/>
              <a:t> </a:t>
            </a:r>
            <a:r>
              <a:rPr lang="cs-CZ" sz="1600" b="1" dirty="0" err="1" smtClean="0"/>
              <a:t>layer</a:t>
            </a:r>
            <a:r>
              <a:rPr lang="cs-CZ" sz="1600" dirty="0" smtClean="0"/>
              <a:t> </a:t>
            </a:r>
            <a:r>
              <a:rPr lang="cs-CZ" sz="1600" dirty="0" err="1" smtClean="0"/>
              <a:t>from</a:t>
            </a:r>
            <a:r>
              <a:rPr lang="cs-CZ" sz="1600" dirty="0" smtClean="0"/>
              <a:t> </a:t>
            </a:r>
            <a:r>
              <a:rPr lang="cs-CZ" sz="1600" dirty="0" err="1" smtClean="0"/>
              <a:t>underlying</a:t>
            </a:r>
            <a:r>
              <a:rPr lang="cs-CZ" sz="1600" dirty="0" smtClean="0"/>
              <a:t> </a:t>
            </a:r>
            <a:r>
              <a:rPr lang="cs-CZ" sz="1600" b="1" dirty="0" smtClean="0"/>
              <a:t>mesenchyme</a:t>
            </a:r>
            <a:r>
              <a:rPr lang="cs-CZ" sz="1600" dirty="0" smtClean="0"/>
              <a:t>, </a:t>
            </a:r>
            <a:r>
              <a:rPr lang="cs-CZ" sz="1600" b="1" dirty="0" err="1" smtClean="0"/>
              <a:t>epithelial</a:t>
            </a:r>
            <a:r>
              <a:rPr lang="cs-CZ" sz="1600" dirty="0" smtClean="0"/>
              <a:t> </a:t>
            </a:r>
            <a:r>
              <a:rPr lang="cs-CZ" sz="1600" dirty="0" err="1" smtClean="0"/>
              <a:t>cells</a:t>
            </a:r>
            <a:r>
              <a:rPr lang="cs-CZ" sz="1600" dirty="0" smtClean="0"/>
              <a:t> </a:t>
            </a:r>
            <a:r>
              <a:rPr lang="cs-CZ" sz="1600" dirty="0" err="1" smtClean="0"/>
              <a:t>differentiate</a:t>
            </a:r>
            <a:r>
              <a:rPr lang="cs-CZ" sz="1600" dirty="0" smtClean="0"/>
              <a:t> and </a:t>
            </a:r>
            <a:r>
              <a:rPr lang="cs-CZ" sz="1600" b="1" dirty="0" err="1" smtClean="0"/>
              <a:t>keratinize</a:t>
            </a:r>
            <a:endParaRPr lang="cs-CZ" sz="1400" b="1" dirty="0"/>
          </a:p>
        </p:txBody>
      </p:sp>
      <p:sp>
        <p:nvSpPr>
          <p:cNvPr id="22" name="Zástupný obsah 2">
            <a:extLst>
              <a:ext uri="{FF2B5EF4-FFF2-40B4-BE49-F238E27FC236}">
                <a16:creationId xmlns:a16="http://schemas.microsoft.com/office/drawing/2014/main" id="{F80D1141-17A2-4F50-ACEA-9C9A812C649E}"/>
              </a:ext>
            </a:extLst>
          </p:cNvPr>
          <p:cNvSpPr txBox="1">
            <a:spLocks/>
          </p:cNvSpPr>
          <p:nvPr/>
        </p:nvSpPr>
        <p:spPr>
          <a:xfrm>
            <a:off x="1097280" y="4992147"/>
            <a:ext cx="4551958" cy="78553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Determining</a:t>
            </a:r>
            <a:r>
              <a:rPr lang="cs-CZ" sz="1600" b="1" dirty="0" smtClean="0"/>
              <a:t> role </a:t>
            </a:r>
            <a:r>
              <a:rPr lang="cs-CZ" sz="1600" b="1" dirty="0" err="1" smtClean="0"/>
              <a:t>of</a:t>
            </a:r>
            <a:r>
              <a:rPr lang="cs-CZ" sz="1600" b="1" dirty="0" smtClean="0"/>
              <a:t> mesenchyme</a:t>
            </a:r>
            <a:r>
              <a:rPr lang="cs-CZ" sz="1600" dirty="0" smtClean="0"/>
              <a:t> </a:t>
            </a:r>
            <a:r>
              <a:rPr lang="cs-CZ" sz="1600" dirty="0"/>
              <a:t>– </a:t>
            </a:r>
            <a:r>
              <a:rPr lang="cs-CZ" sz="1600" dirty="0" err="1" smtClean="0"/>
              <a:t>stomach</a:t>
            </a:r>
            <a:r>
              <a:rPr lang="cs-CZ" sz="1600" dirty="0" smtClean="0"/>
              <a:t> </a:t>
            </a:r>
            <a:r>
              <a:rPr lang="cs-CZ" sz="1600" dirty="0" err="1" smtClean="0"/>
              <a:t>epithelium</a:t>
            </a:r>
            <a:r>
              <a:rPr lang="cs-CZ" sz="1600" dirty="0" smtClean="0"/>
              <a:t> </a:t>
            </a:r>
            <a:r>
              <a:rPr lang="cs-CZ" sz="1600" dirty="0" err="1" smtClean="0"/>
              <a:t>specifically</a:t>
            </a:r>
            <a:r>
              <a:rPr lang="cs-CZ" sz="1600" dirty="0" smtClean="0"/>
              <a:t> </a:t>
            </a:r>
            <a:r>
              <a:rPr lang="cs-CZ" sz="1600" dirty="0" err="1" smtClean="0"/>
              <a:t>differentiate</a:t>
            </a:r>
            <a:r>
              <a:rPr lang="cs-CZ" sz="1600" dirty="0" smtClean="0"/>
              <a:t> </a:t>
            </a:r>
            <a:r>
              <a:rPr lang="cs-CZ" sz="1600" dirty="0" err="1" smtClean="0"/>
              <a:t>based</a:t>
            </a:r>
            <a:r>
              <a:rPr lang="cs-CZ" sz="1600" dirty="0" smtClean="0"/>
              <a:t> on </a:t>
            </a:r>
            <a:r>
              <a:rPr lang="cs-CZ" sz="1600" b="1" dirty="0" err="1" smtClean="0"/>
              <a:t>factors</a:t>
            </a:r>
            <a:r>
              <a:rPr lang="cs-CZ" sz="1600" dirty="0" smtClean="0"/>
              <a:t> </a:t>
            </a:r>
            <a:r>
              <a:rPr lang="cs-CZ" sz="1600" dirty="0" err="1" smtClean="0"/>
              <a:t>produced</a:t>
            </a:r>
            <a:r>
              <a:rPr lang="cs-CZ" sz="1600" dirty="0" smtClean="0"/>
              <a:t> in </a:t>
            </a:r>
            <a:r>
              <a:rPr lang="cs-CZ" sz="1600" dirty="0" err="1" smtClean="0"/>
              <a:t>underlying</a:t>
            </a:r>
            <a:r>
              <a:rPr lang="cs-CZ" sz="1600" dirty="0" smtClean="0"/>
              <a:t> </a:t>
            </a:r>
            <a:r>
              <a:rPr lang="cs-CZ" sz="1600" b="1" dirty="0" smtClean="0"/>
              <a:t>mesenchyme</a:t>
            </a:r>
            <a:endParaRPr lang="cs-CZ" sz="1400" b="1" dirty="0"/>
          </a:p>
        </p:txBody>
      </p:sp>
      <p:sp>
        <p:nvSpPr>
          <p:cNvPr id="25" name="TextovéPole 24">
            <a:extLst>
              <a:ext uri="{FF2B5EF4-FFF2-40B4-BE49-F238E27FC236}">
                <a16:creationId xmlns:a16="http://schemas.microsoft.com/office/drawing/2014/main" id="{6A8CD2E3-0F5E-46AF-B5C1-3A1A97F9660E}"/>
              </a:ext>
            </a:extLst>
          </p:cNvPr>
          <p:cNvSpPr txBox="1"/>
          <p:nvPr/>
        </p:nvSpPr>
        <p:spPr>
          <a:xfrm>
            <a:off x="7392224" y="6033738"/>
            <a:ext cx="3243692" cy="246221"/>
          </a:xfrm>
          <a:prstGeom prst="rect">
            <a:avLst/>
          </a:prstGeom>
          <a:noFill/>
        </p:spPr>
        <p:txBody>
          <a:bodyPr wrap="square" rtlCol="0">
            <a:spAutoFit/>
          </a:bodyPr>
          <a:lstStyle/>
          <a:p>
            <a:pPr algn="ctr"/>
            <a:r>
              <a:rPr lang="cs-CZ" sz="1000" dirty="0" err="1"/>
              <a:t>Takiguchi-Hayashi</a:t>
            </a:r>
            <a:r>
              <a:rPr lang="cs-CZ" sz="1000" dirty="0"/>
              <a:t> and </a:t>
            </a:r>
            <a:r>
              <a:rPr lang="cs-CZ" sz="1000" dirty="0" err="1"/>
              <a:t>Yasugi</a:t>
            </a:r>
            <a:r>
              <a:rPr lang="cs-CZ" sz="1000" dirty="0"/>
              <a:t>, 1986 – 1996, </a:t>
            </a:r>
            <a:r>
              <a:rPr lang="cs-CZ" sz="1000" dirty="0" err="1"/>
              <a:t>experiments</a:t>
            </a:r>
            <a:endParaRPr lang="cs-CZ" sz="1000" dirty="0"/>
          </a:p>
        </p:txBody>
      </p:sp>
      <p:pic>
        <p:nvPicPr>
          <p:cNvPr id="24" name="Obrázek 23">
            <a:extLst>
              <a:ext uri="{FF2B5EF4-FFF2-40B4-BE49-F238E27FC236}">
                <a16:creationId xmlns:a16="http://schemas.microsoft.com/office/drawing/2014/main" id="{26CB5B28-6C9C-4BD4-8846-EDD0C7F2F01D}"/>
              </a:ext>
            </a:extLst>
          </p:cNvPr>
          <p:cNvPicPr>
            <a:picLocks noChangeAspect="1"/>
          </p:cNvPicPr>
          <p:nvPr/>
        </p:nvPicPr>
        <p:blipFill rotWithShape="1">
          <a:blip r:embed="rId2">
            <a:extLst>
              <a:ext uri="{28A0092B-C50C-407E-A947-70E740481C1C}">
                <a14:useLocalDpi xmlns:a14="http://schemas.microsoft.com/office/drawing/2010/main" val="0"/>
              </a:ext>
            </a:extLst>
          </a:blip>
          <a:srcRect b="27865"/>
          <a:stretch/>
        </p:blipFill>
        <p:spPr>
          <a:xfrm>
            <a:off x="6025470" y="2171291"/>
            <a:ext cx="5349960" cy="3303459"/>
          </a:xfrm>
          <a:prstGeom prst="rect">
            <a:avLst/>
          </a:prstGeom>
        </p:spPr>
      </p:pic>
    </p:spTree>
    <p:extLst>
      <p:ext uri="{BB962C8B-B14F-4D97-AF65-F5344CB8AC3E}">
        <p14:creationId xmlns:p14="http://schemas.microsoft.com/office/powerpoint/2010/main" val="1044490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stomachs</a:t>
            </a:r>
            <a:r>
              <a:rPr lang="cs-CZ" dirty="0" smtClean="0"/>
              <a:t> in </a:t>
            </a:r>
            <a:r>
              <a:rPr lang="cs-CZ" dirty="0" err="1" smtClean="0"/>
              <a:t>ruminants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32</a:t>
            </a:fld>
            <a:endParaRPr lang="cs-CZ"/>
          </a:p>
        </p:txBody>
      </p:sp>
      <p:sp>
        <p:nvSpPr>
          <p:cNvPr id="6" name="Zástupný obsah 2">
            <a:extLst>
              <a:ext uri="{FF2B5EF4-FFF2-40B4-BE49-F238E27FC236}">
                <a16:creationId xmlns:a16="http://schemas.microsoft.com/office/drawing/2014/main" id="{A9FB2A3C-B724-4C56-99E3-285DEF1A9F0C}"/>
              </a:ext>
            </a:extLst>
          </p:cNvPr>
          <p:cNvSpPr txBox="1">
            <a:spLocks/>
          </p:cNvSpPr>
          <p:nvPr/>
        </p:nvSpPr>
        <p:spPr>
          <a:xfrm>
            <a:off x="1093527" y="1854577"/>
            <a:ext cx="4271425" cy="78600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Three</a:t>
            </a:r>
            <a:r>
              <a:rPr lang="cs-CZ" sz="1600" dirty="0" smtClean="0"/>
              <a:t> </a:t>
            </a:r>
            <a:r>
              <a:rPr lang="cs-CZ" sz="1600" dirty="0" err="1" smtClean="0"/>
              <a:t>parts</a:t>
            </a:r>
            <a:r>
              <a:rPr lang="cs-CZ" sz="1600" dirty="0" smtClean="0"/>
              <a:t> </a:t>
            </a:r>
            <a:r>
              <a:rPr lang="cs-CZ" sz="1600" dirty="0" err="1" smtClean="0"/>
              <a:t>of</a:t>
            </a:r>
            <a:r>
              <a:rPr lang="cs-CZ" sz="1600" dirty="0" smtClean="0"/>
              <a:t> </a:t>
            </a:r>
            <a:r>
              <a:rPr lang="cs-CZ" sz="1600" dirty="0" err="1" smtClean="0"/>
              <a:t>prestomach</a:t>
            </a:r>
            <a:r>
              <a:rPr lang="cs-CZ" sz="1600" dirty="0" smtClean="0"/>
              <a:t>, </a:t>
            </a:r>
            <a:r>
              <a:rPr lang="cs-CZ" sz="1600" dirty="0" err="1" smtClean="0"/>
              <a:t>one</a:t>
            </a:r>
            <a:r>
              <a:rPr lang="cs-CZ" sz="1600" dirty="0" smtClean="0"/>
              <a:t> </a:t>
            </a:r>
            <a:r>
              <a:rPr lang="cs-CZ" sz="1600" dirty="0" err="1" smtClean="0"/>
              <a:t>main</a:t>
            </a:r>
            <a:r>
              <a:rPr lang="cs-CZ" sz="1600" dirty="0" smtClean="0"/>
              <a:t> </a:t>
            </a:r>
            <a:r>
              <a:rPr lang="cs-CZ" sz="1600" dirty="0" err="1" smtClean="0"/>
              <a:t>stomach</a:t>
            </a:r>
            <a:r>
              <a:rPr lang="cs-CZ" sz="1600" dirty="0" smtClean="0"/>
              <a:t>:</a:t>
            </a:r>
            <a:endParaRPr lang="cs-CZ" sz="1600" dirty="0"/>
          </a:p>
          <a:p>
            <a:pPr lvl="1">
              <a:buSzPct val="50000"/>
              <a:buFont typeface="Courier New" panose="02070309020205020404" pitchFamily="49" charset="0"/>
              <a:buChar char="o"/>
            </a:pPr>
            <a:r>
              <a:rPr lang="cs-CZ" sz="1200" dirty="0" err="1" smtClean="0"/>
              <a:t>rumen</a:t>
            </a:r>
            <a:r>
              <a:rPr lang="cs-CZ" sz="1200" dirty="0" smtClean="0"/>
              <a:t>, </a:t>
            </a:r>
            <a:r>
              <a:rPr lang="cs-CZ" sz="1200" dirty="0" err="1" smtClean="0"/>
              <a:t>reticulum</a:t>
            </a:r>
            <a:r>
              <a:rPr lang="cs-CZ" sz="1200" dirty="0" smtClean="0"/>
              <a:t>, omasum</a:t>
            </a:r>
            <a:endParaRPr lang="cs-CZ" sz="1200" dirty="0"/>
          </a:p>
          <a:p>
            <a:pPr lvl="1">
              <a:buSzPct val="50000"/>
              <a:buFont typeface="Courier New" panose="02070309020205020404" pitchFamily="49" charset="0"/>
              <a:buChar char="o"/>
            </a:pPr>
            <a:r>
              <a:rPr lang="cs-CZ" sz="1200" dirty="0" err="1"/>
              <a:t>a</a:t>
            </a:r>
            <a:r>
              <a:rPr lang="cs-CZ" sz="1200" dirty="0" err="1" smtClean="0"/>
              <a:t>bomasum</a:t>
            </a:r>
            <a:r>
              <a:rPr lang="cs-CZ" sz="1200" dirty="0" smtClean="0"/>
              <a:t> (</a:t>
            </a:r>
            <a:r>
              <a:rPr lang="cs-CZ" sz="1200" dirty="0" err="1" smtClean="0"/>
              <a:t>stomach</a:t>
            </a:r>
            <a:r>
              <a:rPr lang="cs-CZ" sz="1200" dirty="0" smtClean="0"/>
              <a:t> </a:t>
            </a:r>
            <a:r>
              <a:rPr lang="cs-CZ" sz="1200" dirty="0" err="1" smtClean="0"/>
              <a:t>glands</a:t>
            </a:r>
            <a:r>
              <a:rPr lang="cs-CZ" sz="1200" dirty="0" smtClean="0"/>
              <a:t>)</a:t>
            </a:r>
            <a:endParaRPr lang="cs-CZ" sz="1200" dirty="0"/>
          </a:p>
        </p:txBody>
      </p:sp>
      <p:sp>
        <p:nvSpPr>
          <p:cNvPr id="7" name="Zástupný obsah 2">
            <a:extLst>
              <a:ext uri="{FF2B5EF4-FFF2-40B4-BE49-F238E27FC236}">
                <a16:creationId xmlns:a16="http://schemas.microsoft.com/office/drawing/2014/main" id="{1EF86580-3B35-46DE-A477-E6FD70B86DA2}"/>
              </a:ext>
            </a:extLst>
          </p:cNvPr>
          <p:cNvSpPr txBox="1">
            <a:spLocks/>
          </p:cNvSpPr>
          <p:nvPr/>
        </p:nvSpPr>
        <p:spPr>
          <a:xfrm>
            <a:off x="1093527" y="2944708"/>
            <a:ext cx="4271425" cy="78600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Formation</a:t>
            </a:r>
            <a:r>
              <a:rPr lang="cs-CZ" sz="1600" dirty="0" smtClean="0"/>
              <a:t> </a:t>
            </a:r>
            <a:r>
              <a:rPr lang="cs-CZ" sz="1600" dirty="0" err="1" smtClean="0"/>
              <a:t>of</a:t>
            </a:r>
            <a:r>
              <a:rPr lang="cs-CZ" sz="1600" dirty="0" smtClean="0"/>
              <a:t> </a:t>
            </a:r>
            <a:r>
              <a:rPr lang="cs-CZ" sz="1600" dirty="0" err="1" smtClean="0"/>
              <a:t>spindle-shaped</a:t>
            </a:r>
            <a:r>
              <a:rPr lang="cs-CZ" sz="1600" dirty="0" smtClean="0"/>
              <a:t> </a:t>
            </a:r>
            <a:r>
              <a:rPr lang="cs-CZ" sz="1600" dirty="0" err="1" smtClean="0"/>
              <a:t>dilatation</a:t>
            </a:r>
            <a:r>
              <a:rPr lang="cs-CZ" sz="1600" dirty="0" smtClean="0"/>
              <a:t> </a:t>
            </a:r>
            <a:r>
              <a:rPr lang="cs-CZ" sz="1600" dirty="0" err="1" smtClean="0"/>
              <a:t>of</a:t>
            </a:r>
            <a:r>
              <a:rPr lang="cs-CZ" sz="1600" dirty="0" smtClean="0"/>
              <a:t> </a:t>
            </a:r>
            <a:r>
              <a:rPr lang="cs-CZ" sz="1600" dirty="0" err="1" smtClean="0"/>
              <a:t>the</a:t>
            </a:r>
            <a:r>
              <a:rPr lang="cs-CZ" sz="1600" dirty="0" smtClean="0"/>
              <a:t> </a:t>
            </a:r>
            <a:r>
              <a:rPr lang="cs-CZ" sz="1600" dirty="0" err="1" smtClean="0"/>
              <a:t>caudal</a:t>
            </a:r>
            <a:r>
              <a:rPr lang="cs-CZ" sz="1600" dirty="0" smtClean="0"/>
              <a:t> region </a:t>
            </a:r>
            <a:r>
              <a:rPr lang="cs-CZ" sz="1600" dirty="0" err="1" smtClean="0"/>
              <a:t>of</a:t>
            </a:r>
            <a:r>
              <a:rPr lang="cs-CZ" sz="1600" dirty="0" smtClean="0"/>
              <a:t> </a:t>
            </a:r>
            <a:r>
              <a:rPr lang="cs-CZ" sz="1600" dirty="0" err="1" smtClean="0"/>
              <a:t>foregut</a:t>
            </a:r>
            <a:r>
              <a:rPr lang="cs-CZ" sz="1600" dirty="0" smtClean="0"/>
              <a:t>, </a:t>
            </a:r>
            <a:r>
              <a:rPr lang="cs-CZ" sz="1600" b="1" dirty="0" err="1" smtClean="0"/>
              <a:t>dorsaly</a:t>
            </a:r>
            <a:r>
              <a:rPr lang="cs-CZ" sz="1600" b="1" dirty="0" smtClean="0"/>
              <a:t> </a:t>
            </a:r>
            <a:r>
              <a:rPr lang="cs-CZ" sz="1600" b="1" dirty="0" err="1" smtClean="0">
                <a:solidFill>
                  <a:srgbClr val="FFC000"/>
                </a:solidFill>
              </a:rPr>
              <a:t>greater</a:t>
            </a:r>
            <a:r>
              <a:rPr lang="cs-CZ" sz="1600" dirty="0" smtClean="0"/>
              <a:t> </a:t>
            </a:r>
            <a:r>
              <a:rPr lang="cs-CZ" sz="1600" dirty="0" err="1" smtClean="0"/>
              <a:t>curvature</a:t>
            </a:r>
            <a:r>
              <a:rPr lang="cs-CZ" sz="1600" dirty="0" smtClean="0"/>
              <a:t>, </a:t>
            </a:r>
            <a:r>
              <a:rPr lang="cs-CZ" sz="1600" b="1" dirty="0" err="1" smtClean="0"/>
              <a:t>ventraly</a:t>
            </a:r>
            <a:r>
              <a:rPr lang="cs-CZ" sz="1600" b="1" dirty="0" smtClean="0"/>
              <a:t> </a:t>
            </a:r>
            <a:r>
              <a:rPr lang="cs-CZ" sz="1600" b="1" dirty="0" err="1" smtClean="0">
                <a:solidFill>
                  <a:srgbClr val="00B050"/>
                </a:solidFill>
              </a:rPr>
              <a:t>lesser</a:t>
            </a:r>
            <a:r>
              <a:rPr lang="cs-CZ" sz="1600" dirty="0" smtClean="0"/>
              <a:t> </a:t>
            </a:r>
            <a:r>
              <a:rPr lang="cs-CZ" sz="1600" dirty="0" err="1" smtClean="0"/>
              <a:t>curvature</a:t>
            </a:r>
            <a:endParaRPr lang="cs-CZ" sz="1200" dirty="0"/>
          </a:p>
        </p:txBody>
      </p:sp>
      <p:sp>
        <p:nvSpPr>
          <p:cNvPr id="9" name="Zástupný obsah 2">
            <a:extLst>
              <a:ext uri="{FF2B5EF4-FFF2-40B4-BE49-F238E27FC236}">
                <a16:creationId xmlns:a16="http://schemas.microsoft.com/office/drawing/2014/main" id="{1EF86580-3B35-46DE-A477-E6FD70B86DA2}"/>
              </a:ext>
            </a:extLst>
          </p:cNvPr>
          <p:cNvSpPr txBox="1">
            <a:spLocks/>
          </p:cNvSpPr>
          <p:nvPr/>
        </p:nvSpPr>
        <p:spPr>
          <a:xfrm>
            <a:off x="1093527" y="4031542"/>
            <a:ext cx="4271425" cy="6570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smtClean="0">
                <a:solidFill>
                  <a:srgbClr val="FFC000"/>
                </a:solidFill>
              </a:rPr>
              <a:t>greater</a:t>
            </a:r>
            <a:r>
              <a:rPr lang="cs-CZ" sz="1400" dirty="0" smtClean="0"/>
              <a:t> </a:t>
            </a:r>
            <a:r>
              <a:rPr lang="cs-CZ" sz="1400" dirty="0" err="1" smtClean="0"/>
              <a:t>curvature</a:t>
            </a:r>
            <a:r>
              <a:rPr lang="cs-CZ" sz="1400" dirty="0" smtClean="0"/>
              <a:t> </a:t>
            </a:r>
            <a:r>
              <a:rPr lang="cs-CZ" sz="1400" dirty="0"/>
              <a:t>– </a:t>
            </a:r>
            <a:r>
              <a:rPr lang="cs-CZ" sz="1400" dirty="0" err="1" smtClean="0"/>
              <a:t>basis</a:t>
            </a:r>
            <a:r>
              <a:rPr lang="cs-CZ" sz="1400" dirty="0" smtClean="0"/>
              <a:t> </a:t>
            </a:r>
            <a:r>
              <a:rPr lang="cs-CZ" sz="1400" dirty="0" err="1" smtClean="0"/>
              <a:t>for</a:t>
            </a:r>
            <a:r>
              <a:rPr lang="cs-CZ" sz="1400" dirty="0" smtClean="0"/>
              <a:t> </a:t>
            </a:r>
            <a:r>
              <a:rPr lang="cs-CZ" sz="1400" b="1" dirty="0" err="1" smtClean="0">
                <a:solidFill>
                  <a:schemeClr val="tx1"/>
                </a:solidFill>
              </a:rPr>
              <a:t>rumen</a:t>
            </a:r>
            <a:r>
              <a:rPr lang="cs-CZ" sz="1400" dirty="0" smtClean="0">
                <a:solidFill>
                  <a:schemeClr val="tx1"/>
                </a:solidFill>
              </a:rPr>
              <a:t> and </a:t>
            </a:r>
            <a:r>
              <a:rPr lang="cs-CZ" sz="1400" b="1" dirty="0" err="1" smtClean="0">
                <a:solidFill>
                  <a:schemeClr val="tx1"/>
                </a:solidFill>
              </a:rPr>
              <a:t>reticulum</a:t>
            </a:r>
            <a:endParaRPr lang="cs-CZ" sz="1400" b="1" dirty="0">
              <a:solidFill>
                <a:schemeClr val="tx1"/>
              </a:solidFill>
            </a:endParaRPr>
          </a:p>
          <a:p>
            <a:pPr>
              <a:buSzPct val="50000"/>
              <a:buFont typeface="Courier New" panose="02070309020205020404" pitchFamily="49" charset="0"/>
              <a:buChar char="o"/>
            </a:pPr>
            <a:r>
              <a:rPr lang="cs-CZ" sz="1400" b="1" dirty="0" err="1" smtClean="0">
                <a:solidFill>
                  <a:srgbClr val="00B050"/>
                </a:solidFill>
              </a:rPr>
              <a:t>lesser</a:t>
            </a:r>
            <a:r>
              <a:rPr lang="cs-CZ" sz="1400" dirty="0" smtClean="0"/>
              <a:t> </a:t>
            </a:r>
            <a:r>
              <a:rPr lang="cs-CZ" sz="1400" dirty="0" err="1" smtClean="0"/>
              <a:t>curvature</a:t>
            </a:r>
            <a:r>
              <a:rPr lang="cs-CZ" sz="1400" dirty="0" smtClean="0"/>
              <a:t> </a:t>
            </a:r>
            <a:r>
              <a:rPr lang="cs-CZ" sz="1400" dirty="0"/>
              <a:t>– </a:t>
            </a:r>
            <a:r>
              <a:rPr lang="cs-CZ" sz="1400" dirty="0" err="1" smtClean="0"/>
              <a:t>basis</a:t>
            </a:r>
            <a:r>
              <a:rPr lang="cs-CZ" sz="1400" dirty="0" smtClean="0"/>
              <a:t> </a:t>
            </a:r>
            <a:r>
              <a:rPr lang="cs-CZ" sz="1400" dirty="0" err="1" smtClean="0"/>
              <a:t>for</a:t>
            </a:r>
            <a:r>
              <a:rPr lang="cs-CZ" sz="1400" dirty="0" smtClean="0"/>
              <a:t> </a:t>
            </a:r>
            <a:r>
              <a:rPr lang="cs-CZ" sz="1400" b="1" dirty="0" smtClean="0">
                <a:solidFill>
                  <a:schemeClr val="tx1"/>
                </a:solidFill>
              </a:rPr>
              <a:t>omasum</a:t>
            </a:r>
            <a:endParaRPr lang="cs-CZ" sz="1100" b="1" dirty="0">
              <a:solidFill>
                <a:schemeClr val="tx1"/>
              </a:solidFill>
            </a:endParaRPr>
          </a:p>
        </p:txBody>
      </p:sp>
      <p:sp>
        <p:nvSpPr>
          <p:cNvPr id="11" name="Zástupný obsah 2">
            <a:extLst>
              <a:ext uri="{FF2B5EF4-FFF2-40B4-BE49-F238E27FC236}">
                <a16:creationId xmlns:a16="http://schemas.microsoft.com/office/drawing/2014/main" id="{5080CD17-3941-427A-B6A4-D4535D549DAD}"/>
              </a:ext>
            </a:extLst>
          </p:cNvPr>
          <p:cNvSpPr txBox="1">
            <a:spLocks/>
          </p:cNvSpPr>
          <p:nvPr/>
        </p:nvSpPr>
        <p:spPr>
          <a:xfrm>
            <a:off x="1093528" y="5107893"/>
            <a:ext cx="3632382" cy="900577"/>
          </a:xfrm>
          <a:prstGeom prst="rect">
            <a:avLst/>
          </a:prstGeom>
          <a:ln w="28575">
            <a:solidFill>
              <a:srgbClr val="FF000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Rotation</a:t>
            </a:r>
            <a:r>
              <a:rPr lang="cs-CZ" sz="1600" dirty="0" smtClean="0"/>
              <a:t> </a:t>
            </a:r>
            <a:r>
              <a:rPr lang="cs-CZ" sz="1600" dirty="0" err="1" smtClean="0"/>
              <a:t>around</a:t>
            </a:r>
            <a:r>
              <a:rPr lang="cs-CZ" sz="1600" dirty="0" smtClean="0"/>
              <a:t> </a:t>
            </a:r>
            <a:r>
              <a:rPr lang="cs-CZ" sz="1600" b="1" dirty="0" err="1" smtClean="0"/>
              <a:t>longitudinal</a:t>
            </a:r>
            <a:r>
              <a:rPr lang="cs-CZ" sz="1600" dirty="0" smtClean="0"/>
              <a:t> axis:</a:t>
            </a:r>
            <a:endParaRPr lang="cs-CZ" sz="1600" dirty="0"/>
          </a:p>
          <a:p>
            <a:pPr lvl="1">
              <a:buSzPct val="50000"/>
              <a:buFont typeface="Courier New" panose="02070309020205020404" pitchFamily="49" charset="0"/>
              <a:buChar char="o"/>
            </a:pPr>
            <a:r>
              <a:rPr lang="cs-CZ" sz="1400" b="1" dirty="0" err="1" smtClean="0"/>
              <a:t>Dorsal</a:t>
            </a:r>
            <a:r>
              <a:rPr lang="cs-CZ" sz="1400" dirty="0" smtClean="0"/>
              <a:t> </a:t>
            </a:r>
            <a:r>
              <a:rPr lang="cs-CZ" sz="1400" dirty="0" err="1" smtClean="0"/>
              <a:t>side</a:t>
            </a:r>
            <a:r>
              <a:rPr lang="cs-CZ" sz="1400" dirty="0" smtClean="0"/>
              <a:t> </a:t>
            </a:r>
            <a:r>
              <a:rPr lang="cs-CZ" sz="1400" dirty="0" err="1" smtClean="0"/>
              <a:t>displaced</a:t>
            </a:r>
            <a:r>
              <a:rPr lang="cs-CZ" sz="1400" dirty="0" smtClean="0"/>
              <a:t> to </a:t>
            </a:r>
            <a:r>
              <a:rPr lang="cs-CZ" sz="1400" dirty="0" err="1" smtClean="0"/>
              <a:t>the</a:t>
            </a:r>
            <a:r>
              <a:rPr lang="cs-CZ" sz="1400" dirty="0" smtClean="0"/>
              <a:t> </a:t>
            </a:r>
            <a:r>
              <a:rPr lang="cs-CZ" sz="1400" b="1" dirty="0" err="1" smtClean="0"/>
              <a:t>left</a:t>
            </a:r>
            <a:endParaRPr lang="cs-CZ" sz="1400" b="1" dirty="0"/>
          </a:p>
          <a:p>
            <a:pPr lvl="1">
              <a:buSzPct val="50000"/>
              <a:buFont typeface="Courier New" panose="02070309020205020404" pitchFamily="49" charset="0"/>
              <a:buChar char="o"/>
            </a:pPr>
            <a:r>
              <a:rPr lang="cs-CZ" sz="1400" b="1" dirty="0" err="1" smtClean="0"/>
              <a:t>ventral</a:t>
            </a:r>
            <a:r>
              <a:rPr lang="cs-CZ" sz="1400" dirty="0" smtClean="0"/>
              <a:t> </a:t>
            </a:r>
            <a:r>
              <a:rPr lang="cs-CZ" sz="1400" dirty="0" err="1" smtClean="0"/>
              <a:t>side</a:t>
            </a:r>
            <a:r>
              <a:rPr lang="cs-CZ" sz="1400" dirty="0" smtClean="0"/>
              <a:t> </a:t>
            </a:r>
            <a:r>
              <a:rPr lang="cs-CZ" sz="1400" dirty="0" err="1" smtClean="0"/>
              <a:t>displaced</a:t>
            </a:r>
            <a:r>
              <a:rPr lang="cs-CZ" sz="1400" dirty="0" smtClean="0"/>
              <a:t> to </a:t>
            </a:r>
            <a:r>
              <a:rPr lang="cs-CZ" sz="1400" dirty="0" err="1" smtClean="0"/>
              <a:t>the</a:t>
            </a:r>
            <a:r>
              <a:rPr lang="cs-CZ" sz="1400" dirty="0" smtClean="0"/>
              <a:t> </a:t>
            </a:r>
            <a:r>
              <a:rPr lang="cs-CZ" sz="1400" b="1" dirty="0" err="1" smtClean="0"/>
              <a:t>right</a:t>
            </a:r>
            <a:endParaRPr lang="cs-CZ" sz="1200" b="1" dirty="0"/>
          </a:p>
        </p:txBody>
      </p:sp>
      <p:sp>
        <p:nvSpPr>
          <p:cNvPr id="19" name="Zástupný obsah 2">
            <a:extLst>
              <a:ext uri="{FF2B5EF4-FFF2-40B4-BE49-F238E27FC236}">
                <a16:creationId xmlns:a16="http://schemas.microsoft.com/office/drawing/2014/main" id="{5080CD17-3941-427A-B6A4-D4535D549DAD}"/>
              </a:ext>
            </a:extLst>
          </p:cNvPr>
          <p:cNvSpPr txBox="1">
            <a:spLocks/>
          </p:cNvSpPr>
          <p:nvPr/>
        </p:nvSpPr>
        <p:spPr>
          <a:xfrm>
            <a:off x="6373419" y="5920784"/>
            <a:ext cx="4691639" cy="2903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smtClean="0"/>
              <a:t>right</a:t>
            </a:r>
            <a:r>
              <a:rPr lang="cs-CZ" sz="1400" b="1" dirty="0" smtClean="0"/>
              <a:t> </a:t>
            </a:r>
            <a:r>
              <a:rPr lang="cs-CZ" sz="1400" dirty="0" smtClean="0"/>
              <a:t>and</a:t>
            </a:r>
            <a:r>
              <a:rPr lang="cs-CZ" sz="1400" b="1" dirty="0" smtClean="0"/>
              <a:t> </a:t>
            </a:r>
            <a:r>
              <a:rPr lang="cs-CZ" sz="1400" b="1" dirty="0" err="1" smtClean="0"/>
              <a:t>caudaly</a:t>
            </a:r>
            <a:r>
              <a:rPr lang="cs-CZ" sz="1400" b="1" dirty="0" smtClean="0"/>
              <a:t> </a:t>
            </a:r>
            <a:r>
              <a:rPr lang="cs-CZ" sz="1400" dirty="0" err="1" smtClean="0"/>
              <a:t>basis</a:t>
            </a:r>
            <a:r>
              <a:rPr lang="cs-CZ" sz="1400" dirty="0" smtClean="0"/>
              <a:t> </a:t>
            </a:r>
            <a:r>
              <a:rPr lang="cs-CZ" sz="1400" dirty="0" err="1" smtClean="0"/>
              <a:t>of</a:t>
            </a:r>
            <a:r>
              <a:rPr lang="cs-CZ" sz="1400" dirty="0" smtClean="0"/>
              <a:t> </a:t>
            </a:r>
            <a:r>
              <a:rPr lang="cs-CZ" sz="1400" b="1" dirty="0" err="1" smtClean="0">
                <a:solidFill>
                  <a:srgbClr val="C00000"/>
                </a:solidFill>
              </a:rPr>
              <a:t>abomasum</a:t>
            </a:r>
            <a:endParaRPr lang="cs-CZ" sz="1100" b="1" dirty="0">
              <a:solidFill>
                <a:srgbClr val="C00000"/>
              </a:solidFill>
            </a:endParaRPr>
          </a:p>
        </p:txBody>
      </p:sp>
      <p:grpSp>
        <p:nvGrpSpPr>
          <p:cNvPr id="23" name="Skupina 22"/>
          <p:cNvGrpSpPr/>
          <p:nvPr/>
        </p:nvGrpSpPr>
        <p:grpSpPr>
          <a:xfrm>
            <a:off x="8623962" y="2214342"/>
            <a:ext cx="3186955" cy="2403227"/>
            <a:chOff x="8270607" y="2029500"/>
            <a:chExt cx="3186955" cy="2403227"/>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5033" y="2029500"/>
              <a:ext cx="2760647" cy="2403227"/>
            </a:xfrm>
            <a:prstGeom prst="rect">
              <a:avLst/>
            </a:prstGeom>
          </p:spPr>
        </p:pic>
        <p:sp>
          <p:nvSpPr>
            <p:cNvPr id="20" name="Obdélník 19"/>
            <p:cNvSpPr/>
            <p:nvPr/>
          </p:nvSpPr>
          <p:spPr>
            <a:xfrm>
              <a:off x="9146482" y="2029500"/>
              <a:ext cx="1752538" cy="22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B290AF8A-E7AD-4867-9471-EC9EFD924E22}"/>
                </a:ext>
              </a:extLst>
            </p:cNvPr>
            <p:cNvSpPr txBox="1"/>
            <p:nvPr/>
          </p:nvSpPr>
          <p:spPr>
            <a:xfrm>
              <a:off x="8270607" y="3725735"/>
              <a:ext cx="412667" cy="230832"/>
            </a:xfrm>
            <a:prstGeom prst="rect">
              <a:avLst/>
            </a:prstGeom>
            <a:solidFill>
              <a:schemeClr val="bg1"/>
            </a:solidFill>
          </p:spPr>
          <p:txBody>
            <a:bodyPr wrap="square" rtlCol="0">
              <a:spAutoFit/>
            </a:bodyPr>
            <a:lstStyle/>
            <a:p>
              <a:pPr algn="ctr"/>
              <a:r>
                <a:rPr lang="cs-CZ" sz="900" dirty="0" smtClean="0"/>
                <a:t>liver</a:t>
              </a:r>
              <a:endParaRPr lang="en-US" sz="900" dirty="0"/>
            </a:p>
          </p:txBody>
        </p:sp>
        <p:sp>
          <p:nvSpPr>
            <p:cNvPr id="22" name="TextovéPole 21">
              <a:extLst>
                <a:ext uri="{FF2B5EF4-FFF2-40B4-BE49-F238E27FC236}">
                  <a16:creationId xmlns:a16="http://schemas.microsoft.com/office/drawing/2014/main" id="{B290AF8A-E7AD-4867-9471-EC9EFD924E22}"/>
                </a:ext>
              </a:extLst>
            </p:cNvPr>
            <p:cNvSpPr txBox="1"/>
            <p:nvPr/>
          </p:nvSpPr>
          <p:spPr>
            <a:xfrm>
              <a:off x="10564876" y="4047598"/>
              <a:ext cx="892686" cy="230832"/>
            </a:xfrm>
            <a:prstGeom prst="rect">
              <a:avLst/>
            </a:prstGeom>
            <a:solidFill>
              <a:schemeClr val="bg1"/>
            </a:solidFill>
          </p:spPr>
          <p:txBody>
            <a:bodyPr wrap="square" rtlCol="0">
              <a:spAutoFit/>
            </a:bodyPr>
            <a:lstStyle/>
            <a:p>
              <a:pPr algn="ctr"/>
              <a:r>
                <a:rPr lang="cs-CZ" sz="900" dirty="0" err="1" smtClean="0"/>
                <a:t>Small</a:t>
              </a:r>
              <a:r>
                <a:rPr lang="cs-CZ" sz="900" dirty="0" smtClean="0"/>
                <a:t> </a:t>
              </a:r>
              <a:r>
                <a:rPr lang="cs-CZ" sz="900" dirty="0" err="1" smtClean="0"/>
                <a:t>intestine</a:t>
              </a:r>
              <a:endParaRPr lang="en-US" sz="900" dirty="0"/>
            </a:p>
          </p:txBody>
        </p:sp>
      </p:grpSp>
      <p:sp>
        <p:nvSpPr>
          <p:cNvPr id="12" name="Zahnutá šipka doprava 11"/>
          <p:cNvSpPr/>
          <p:nvPr/>
        </p:nvSpPr>
        <p:spPr>
          <a:xfrm rot="5400000">
            <a:off x="9548389" y="2805798"/>
            <a:ext cx="389299" cy="486404"/>
          </a:xfrm>
          <a:prstGeom prst="curvedRightArrow">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6" name="TextovéPole 25">
            <a:extLst>
              <a:ext uri="{FF2B5EF4-FFF2-40B4-BE49-F238E27FC236}">
                <a16:creationId xmlns:a16="http://schemas.microsoft.com/office/drawing/2014/main" id="{B290AF8A-E7AD-4867-9471-EC9EFD924E22}"/>
              </a:ext>
            </a:extLst>
          </p:cNvPr>
          <p:cNvSpPr txBox="1"/>
          <p:nvPr/>
        </p:nvSpPr>
        <p:spPr>
          <a:xfrm>
            <a:off x="9243177" y="2054987"/>
            <a:ext cx="667319" cy="369332"/>
          </a:xfrm>
          <a:prstGeom prst="rect">
            <a:avLst/>
          </a:prstGeom>
          <a:solidFill>
            <a:schemeClr val="bg1"/>
          </a:solidFill>
          <a:ln w="28575">
            <a:solidFill>
              <a:schemeClr val="accent1">
                <a:lumMod val="75000"/>
              </a:schemeClr>
            </a:solidFill>
          </a:ln>
        </p:spPr>
        <p:txBody>
          <a:bodyPr wrap="square" rtlCol="0">
            <a:spAutoFit/>
          </a:bodyPr>
          <a:lstStyle/>
          <a:p>
            <a:pPr algn="ctr"/>
            <a:r>
              <a:rPr lang="cs-CZ" sz="900" dirty="0" err="1" smtClean="0"/>
              <a:t>Reticulum</a:t>
            </a:r>
            <a:r>
              <a:rPr lang="cs-CZ" sz="900" dirty="0" smtClean="0"/>
              <a:t> </a:t>
            </a:r>
            <a:r>
              <a:rPr lang="cs-CZ" sz="900" dirty="0" err="1" smtClean="0"/>
              <a:t>basis</a:t>
            </a:r>
            <a:endParaRPr lang="en-US" sz="900" dirty="0"/>
          </a:p>
        </p:txBody>
      </p:sp>
      <p:sp>
        <p:nvSpPr>
          <p:cNvPr id="27" name="TextovéPole 26">
            <a:extLst>
              <a:ext uri="{FF2B5EF4-FFF2-40B4-BE49-F238E27FC236}">
                <a16:creationId xmlns:a16="http://schemas.microsoft.com/office/drawing/2014/main" id="{B290AF8A-E7AD-4867-9471-EC9EFD924E22}"/>
              </a:ext>
            </a:extLst>
          </p:cNvPr>
          <p:cNvSpPr txBox="1"/>
          <p:nvPr/>
        </p:nvSpPr>
        <p:spPr>
          <a:xfrm>
            <a:off x="8391321" y="2937769"/>
            <a:ext cx="589709" cy="369332"/>
          </a:xfrm>
          <a:prstGeom prst="rect">
            <a:avLst/>
          </a:prstGeom>
          <a:solidFill>
            <a:schemeClr val="bg1"/>
          </a:solidFill>
          <a:ln w="28575">
            <a:solidFill>
              <a:srgbClr val="0070C0"/>
            </a:solidFill>
          </a:ln>
        </p:spPr>
        <p:txBody>
          <a:bodyPr wrap="square" rtlCol="0">
            <a:spAutoFit/>
          </a:bodyPr>
          <a:lstStyle/>
          <a:p>
            <a:pPr algn="ctr"/>
            <a:r>
              <a:rPr lang="cs-CZ" sz="900" dirty="0" smtClean="0"/>
              <a:t>Rumen </a:t>
            </a:r>
            <a:r>
              <a:rPr lang="cs-CZ" sz="900" dirty="0" err="1" smtClean="0"/>
              <a:t>basis</a:t>
            </a:r>
            <a:endParaRPr lang="en-US" sz="900" dirty="0"/>
          </a:p>
        </p:txBody>
      </p:sp>
      <p:sp>
        <p:nvSpPr>
          <p:cNvPr id="28" name="TextovéPole 27">
            <a:extLst>
              <a:ext uri="{FF2B5EF4-FFF2-40B4-BE49-F238E27FC236}">
                <a16:creationId xmlns:a16="http://schemas.microsoft.com/office/drawing/2014/main" id="{B290AF8A-E7AD-4867-9471-EC9EFD924E22}"/>
              </a:ext>
            </a:extLst>
          </p:cNvPr>
          <p:cNvSpPr txBox="1"/>
          <p:nvPr/>
        </p:nvSpPr>
        <p:spPr>
          <a:xfrm>
            <a:off x="9938410" y="2054987"/>
            <a:ext cx="670149" cy="369332"/>
          </a:xfrm>
          <a:prstGeom prst="rect">
            <a:avLst/>
          </a:prstGeom>
          <a:solidFill>
            <a:schemeClr val="bg1"/>
          </a:solidFill>
          <a:ln w="28575">
            <a:solidFill>
              <a:srgbClr val="4CFF4C"/>
            </a:solidFill>
          </a:ln>
        </p:spPr>
        <p:txBody>
          <a:bodyPr wrap="square" rtlCol="0">
            <a:spAutoFit/>
          </a:bodyPr>
          <a:lstStyle/>
          <a:p>
            <a:pPr algn="ctr"/>
            <a:r>
              <a:rPr lang="cs-CZ" sz="900" dirty="0" smtClean="0"/>
              <a:t>Omasum </a:t>
            </a:r>
            <a:r>
              <a:rPr lang="cs-CZ" sz="900" dirty="0" err="1" smtClean="0"/>
              <a:t>basis</a:t>
            </a:r>
            <a:endParaRPr lang="en-US" sz="900" dirty="0"/>
          </a:p>
        </p:txBody>
      </p:sp>
      <p:sp>
        <p:nvSpPr>
          <p:cNvPr id="29" name="TextovéPole 28">
            <a:extLst>
              <a:ext uri="{FF2B5EF4-FFF2-40B4-BE49-F238E27FC236}">
                <a16:creationId xmlns:a16="http://schemas.microsoft.com/office/drawing/2014/main" id="{B290AF8A-E7AD-4867-9471-EC9EFD924E22}"/>
              </a:ext>
            </a:extLst>
          </p:cNvPr>
          <p:cNvSpPr txBox="1"/>
          <p:nvPr/>
        </p:nvSpPr>
        <p:spPr>
          <a:xfrm>
            <a:off x="10652545" y="2054837"/>
            <a:ext cx="724256" cy="369332"/>
          </a:xfrm>
          <a:prstGeom prst="rect">
            <a:avLst/>
          </a:prstGeom>
          <a:solidFill>
            <a:schemeClr val="bg1"/>
          </a:solidFill>
          <a:ln w="28575">
            <a:solidFill>
              <a:srgbClr val="A31D56"/>
            </a:solidFill>
          </a:ln>
        </p:spPr>
        <p:txBody>
          <a:bodyPr wrap="square" rtlCol="0">
            <a:spAutoFit/>
          </a:bodyPr>
          <a:lstStyle/>
          <a:p>
            <a:pPr algn="ctr"/>
            <a:r>
              <a:rPr lang="cs-CZ" sz="900" dirty="0" err="1" smtClean="0"/>
              <a:t>Abomasum</a:t>
            </a:r>
            <a:r>
              <a:rPr lang="cs-CZ" sz="900" dirty="0" smtClean="0"/>
              <a:t> </a:t>
            </a:r>
            <a:r>
              <a:rPr lang="cs-CZ" sz="900" dirty="0" err="1" smtClean="0"/>
              <a:t>basis</a:t>
            </a:r>
            <a:endParaRPr lang="en-US" sz="900" dirty="0"/>
          </a:p>
        </p:txBody>
      </p:sp>
      <p:sp>
        <p:nvSpPr>
          <p:cNvPr id="30" name="Ovál 29"/>
          <p:cNvSpPr/>
          <p:nvPr/>
        </p:nvSpPr>
        <p:spPr>
          <a:xfrm rot="2631000">
            <a:off x="9533020" y="2991711"/>
            <a:ext cx="314120" cy="187573"/>
          </a:xfrm>
          <a:prstGeom prst="ellipse">
            <a:avLst/>
          </a:prstGeom>
          <a:noFill/>
          <a:ln w="28575">
            <a:solidFill>
              <a:srgbClr val="4CFF4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Zástupný obsah 2">
            <a:extLst>
              <a:ext uri="{FF2B5EF4-FFF2-40B4-BE49-F238E27FC236}">
                <a16:creationId xmlns:a16="http://schemas.microsoft.com/office/drawing/2014/main" id="{5080CD17-3941-427A-B6A4-D4535D549DAD}"/>
              </a:ext>
            </a:extLst>
          </p:cNvPr>
          <p:cNvSpPr txBox="1">
            <a:spLocks/>
          </p:cNvSpPr>
          <p:nvPr/>
        </p:nvSpPr>
        <p:spPr>
          <a:xfrm>
            <a:off x="6376170" y="5530233"/>
            <a:ext cx="4691639" cy="30581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400" b="1" dirty="0" err="1" smtClean="0"/>
              <a:t>right</a:t>
            </a:r>
            <a:r>
              <a:rPr lang="cs-CZ" sz="1400" dirty="0" smtClean="0"/>
              <a:t> </a:t>
            </a:r>
            <a:r>
              <a:rPr lang="cs-CZ" sz="1400" dirty="0" err="1" smtClean="0"/>
              <a:t>formation</a:t>
            </a:r>
            <a:r>
              <a:rPr lang="cs-CZ" sz="1400" dirty="0" smtClean="0"/>
              <a:t> </a:t>
            </a:r>
            <a:r>
              <a:rPr lang="cs-CZ" sz="1400" dirty="0" err="1" smtClean="0"/>
              <a:t>of</a:t>
            </a:r>
            <a:r>
              <a:rPr lang="cs-CZ" sz="1400" dirty="0" smtClean="0"/>
              <a:t> </a:t>
            </a:r>
            <a:r>
              <a:rPr lang="cs-CZ" sz="1400" b="1" dirty="0" smtClean="0">
                <a:solidFill>
                  <a:srgbClr val="4CFF4C"/>
                </a:solidFill>
              </a:rPr>
              <a:t>omasum </a:t>
            </a:r>
            <a:r>
              <a:rPr lang="cs-CZ" sz="1400" dirty="0" err="1" smtClean="0">
                <a:solidFill>
                  <a:schemeClr val="tx1"/>
                </a:solidFill>
              </a:rPr>
              <a:t>basis</a:t>
            </a:r>
            <a:endParaRPr lang="cs-CZ" sz="1400" dirty="0">
              <a:solidFill>
                <a:schemeClr val="tx1"/>
              </a:solidFill>
            </a:endParaRPr>
          </a:p>
        </p:txBody>
      </p:sp>
      <p:sp>
        <p:nvSpPr>
          <p:cNvPr id="32" name="Zástupný obsah 2">
            <a:extLst>
              <a:ext uri="{FF2B5EF4-FFF2-40B4-BE49-F238E27FC236}">
                <a16:creationId xmlns:a16="http://schemas.microsoft.com/office/drawing/2014/main" id="{5080CD17-3941-427A-B6A4-D4535D549DAD}"/>
              </a:ext>
            </a:extLst>
          </p:cNvPr>
          <p:cNvSpPr txBox="1">
            <a:spLocks/>
          </p:cNvSpPr>
          <p:nvPr/>
        </p:nvSpPr>
        <p:spPr>
          <a:xfrm>
            <a:off x="6373419" y="5108114"/>
            <a:ext cx="4691639" cy="3250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buSzPct val="50000"/>
              <a:buFont typeface="Courier New" panose="02070309020205020404" pitchFamily="49" charset="0"/>
              <a:buChar char="o"/>
            </a:pPr>
            <a:r>
              <a:rPr lang="cs-CZ" sz="1400" b="1" dirty="0" err="1" smtClean="0"/>
              <a:t>left</a:t>
            </a:r>
            <a:r>
              <a:rPr lang="cs-CZ" sz="1400" dirty="0" smtClean="0"/>
              <a:t> and </a:t>
            </a:r>
            <a:r>
              <a:rPr lang="cs-CZ" sz="1400" b="1" dirty="0" err="1" smtClean="0"/>
              <a:t>cranialy</a:t>
            </a:r>
            <a:r>
              <a:rPr lang="cs-CZ" sz="1400" dirty="0" smtClean="0"/>
              <a:t> – </a:t>
            </a:r>
            <a:r>
              <a:rPr lang="cs-CZ" sz="1400" dirty="0" err="1" smtClean="0"/>
              <a:t>formation</a:t>
            </a:r>
            <a:r>
              <a:rPr lang="cs-CZ" sz="1400" dirty="0" smtClean="0"/>
              <a:t> </a:t>
            </a:r>
            <a:r>
              <a:rPr lang="cs-CZ" sz="1400" dirty="0" err="1" smtClean="0"/>
              <a:t>of</a:t>
            </a:r>
            <a:r>
              <a:rPr lang="cs-CZ" sz="1400" dirty="0" smtClean="0"/>
              <a:t> </a:t>
            </a:r>
            <a:r>
              <a:rPr lang="cs-CZ" sz="1400" b="1" dirty="0" err="1" smtClean="0">
                <a:solidFill>
                  <a:srgbClr val="0070C0"/>
                </a:solidFill>
              </a:rPr>
              <a:t>rumen</a:t>
            </a:r>
            <a:r>
              <a:rPr lang="cs-CZ" sz="1400" dirty="0" smtClean="0"/>
              <a:t> and </a:t>
            </a:r>
            <a:r>
              <a:rPr lang="cs-CZ" sz="1400" b="1" dirty="0" err="1" smtClean="0">
                <a:solidFill>
                  <a:schemeClr val="accent1">
                    <a:lumMod val="75000"/>
                  </a:schemeClr>
                </a:solidFill>
              </a:rPr>
              <a:t>reticulum</a:t>
            </a:r>
            <a:r>
              <a:rPr lang="cs-CZ" sz="1400" b="1" dirty="0" smtClean="0">
                <a:solidFill>
                  <a:schemeClr val="accent1">
                    <a:lumMod val="75000"/>
                  </a:schemeClr>
                </a:solidFill>
              </a:rPr>
              <a:t> </a:t>
            </a:r>
            <a:r>
              <a:rPr lang="cs-CZ" sz="1400" dirty="0" err="1" smtClean="0">
                <a:solidFill>
                  <a:schemeClr val="tx1"/>
                </a:solidFill>
              </a:rPr>
              <a:t>basis</a:t>
            </a:r>
            <a:endParaRPr lang="cs-CZ" sz="1400" dirty="0">
              <a:solidFill>
                <a:schemeClr val="tx1"/>
              </a:solidFill>
            </a:endParaRPr>
          </a:p>
        </p:txBody>
      </p:sp>
      <p:cxnSp>
        <p:nvCxnSpPr>
          <p:cNvPr id="33" name="Přímá spojnice 32"/>
          <p:cNvCxnSpPr/>
          <p:nvPr/>
        </p:nvCxnSpPr>
        <p:spPr>
          <a:xfrm flipV="1">
            <a:off x="8986576" y="2787573"/>
            <a:ext cx="299413" cy="32621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ovéPole 35">
            <a:extLst>
              <a:ext uri="{FF2B5EF4-FFF2-40B4-BE49-F238E27FC236}">
                <a16:creationId xmlns:a16="http://schemas.microsoft.com/office/drawing/2014/main" id="{88B8200F-807E-473D-BC07-A82F3C9E2C2B}"/>
              </a:ext>
            </a:extLst>
          </p:cNvPr>
          <p:cNvSpPr txBox="1"/>
          <p:nvPr/>
        </p:nvSpPr>
        <p:spPr>
          <a:xfrm>
            <a:off x="6815486" y="4701119"/>
            <a:ext cx="4051391" cy="253916"/>
          </a:xfrm>
          <a:prstGeom prst="rect">
            <a:avLst/>
          </a:prstGeom>
          <a:noFill/>
        </p:spPr>
        <p:txBody>
          <a:bodyPr wrap="square" rtlCol="0">
            <a:spAutoFit/>
          </a:bodyPr>
          <a:lstStyle/>
          <a:p>
            <a:pPr algn="ctr"/>
            <a:r>
              <a:rPr lang="cs-CZ" sz="1050" dirty="0" err="1" smtClean="0"/>
              <a:t>Edited</a:t>
            </a:r>
            <a:r>
              <a:rPr lang="cs-CZ" sz="1050" dirty="0"/>
              <a:t>:</a:t>
            </a:r>
            <a:r>
              <a:rPr lang="cs-CZ" sz="1050" dirty="0" smtClean="0"/>
              <a:t> </a:t>
            </a:r>
            <a:r>
              <a:rPr lang="cs-CZ" sz="1050" dirty="0" err="1"/>
              <a:t>McGeady</a:t>
            </a:r>
            <a:r>
              <a:rPr lang="cs-CZ" sz="1050" dirty="0"/>
              <a:t> et al. </a:t>
            </a:r>
            <a:r>
              <a:rPr lang="cs-CZ" sz="1050" dirty="0" err="1"/>
              <a:t>Veterinary</a:t>
            </a:r>
            <a:r>
              <a:rPr lang="cs-CZ" sz="1050" dirty="0"/>
              <a:t> Embryology. 2009</a:t>
            </a:r>
          </a:p>
        </p:txBody>
      </p:sp>
      <p:grpSp>
        <p:nvGrpSpPr>
          <p:cNvPr id="39" name="Skupina 38"/>
          <p:cNvGrpSpPr/>
          <p:nvPr/>
        </p:nvGrpSpPr>
        <p:grpSpPr>
          <a:xfrm>
            <a:off x="5500784" y="2096648"/>
            <a:ext cx="2728198" cy="2520921"/>
            <a:chOff x="5489378" y="2096648"/>
            <a:chExt cx="2728198" cy="2520921"/>
          </a:xfrm>
        </p:grpSpPr>
        <p:grpSp>
          <p:nvGrpSpPr>
            <p:cNvPr id="25" name="Skupina 24"/>
            <p:cNvGrpSpPr/>
            <p:nvPr/>
          </p:nvGrpSpPr>
          <p:grpSpPr>
            <a:xfrm>
              <a:off x="5489378" y="2096648"/>
              <a:ext cx="2728198" cy="2520921"/>
              <a:chOff x="5364953" y="1970654"/>
              <a:chExt cx="2728198" cy="2520921"/>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5896" y="1970654"/>
                <a:ext cx="2577255" cy="2520921"/>
              </a:xfrm>
              <a:prstGeom prst="rect">
                <a:avLst/>
              </a:prstGeom>
            </p:spPr>
          </p:pic>
          <p:sp>
            <p:nvSpPr>
              <p:cNvPr id="13" name="TextovéPole 12">
                <a:extLst>
                  <a:ext uri="{FF2B5EF4-FFF2-40B4-BE49-F238E27FC236}">
                    <a16:creationId xmlns:a16="http://schemas.microsoft.com/office/drawing/2014/main" id="{B290AF8A-E7AD-4867-9471-EC9EFD924E22}"/>
                  </a:ext>
                </a:extLst>
              </p:cNvPr>
              <p:cNvSpPr txBox="1"/>
              <p:nvPr/>
            </p:nvSpPr>
            <p:spPr>
              <a:xfrm>
                <a:off x="5364953" y="3649002"/>
                <a:ext cx="842428" cy="230832"/>
              </a:xfrm>
              <a:prstGeom prst="rect">
                <a:avLst/>
              </a:prstGeom>
              <a:solidFill>
                <a:schemeClr val="bg1"/>
              </a:solidFill>
            </p:spPr>
            <p:txBody>
              <a:bodyPr wrap="square" rtlCol="0">
                <a:spAutoFit/>
              </a:bodyPr>
              <a:lstStyle/>
              <a:p>
                <a:pPr algn="ctr"/>
                <a:r>
                  <a:rPr lang="cs-CZ" sz="900" dirty="0" err="1" smtClean="0"/>
                  <a:t>esophagus</a:t>
                </a:r>
                <a:endParaRPr lang="en-US" sz="900" dirty="0"/>
              </a:p>
            </p:txBody>
          </p:sp>
          <p:sp>
            <p:nvSpPr>
              <p:cNvPr id="15" name="TextovéPole 14">
                <a:extLst>
                  <a:ext uri="{FF2B5EF4-FFF2-40B4-BE49-F238E27FC236}">
                    <a16:creationId xmlns:a16="http://schemas.microsoft.com/office/drawing/2014/main" id="{B290AF8A-E7AD-4867-9471-EC9EFD924E22}"/>
                  </a:ext>
                </a:extLst>
              </p:cNvPr>
              <p:cNvSpPr txBox="1"/>
              <p:nvPr/>
            </p:nvSpPr>
            <p:spPr>
              <a:xfrm>
                <a:off x="7625092" y="2251372"/>
                <a:ext cx="412667" cy="230832"/>
              </a:xfrm>
              <a:prstGeom prst="rect">
                <a:avLst/>
              </a:prstGeom>
              <a:solidFill>
                <a:schemeClr val="bg1"/>
              </a:solidFill>
            </p:spPr>
            <p:txBody>
              <a:bodyPr wrap="square" rtlCol="0">
                <a:spAutoFit/>
              </a:bodyPr>
              <a:lstStyle/>
              <a:p>
                <a:pPr algn="ctr"/>
                <a:r>
                  <a:rPr lang="cs-CZ" sz="900" dirty="0" smtClean="0"/>
                  <a:t>liver</a:t>
                </a:r>
                <a:endParaRPr lang="en-US" sz="900" dirty="0"/>
              </a:p>
            </p:txBody>
          </p:sp>
          <p:sp>
            <p:nvSpPr>
              <p:cNvPr id="24" name="Obdélník 23"/>
              <p:cNvSpPr/>
              <p:nvPr/>
            </p:nvSpPr>
            <p:spPr>
              <a:xfrm>
                <a:off x="6744832" y="1989437"/>
                <a:ext cx="1348319" cy="172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7" name="Volný tvar 36"/>
            <p:cNvSpPr/>
            <p:nvPr/>
          </p:nvSpPr>
          <p:spPr>
            <a:xfrm>
              <a:off x="6237838" y="2616451"/>
              <a:ext cx="706170" cy="298765"/>
            </a:xfrm>
            <a:custGeom>
              <a:avLst/>
              <a:gdLst>
                <a:gd name="connsiteX0" fmla="*/ 0 w 706170"/>
                <a:gd name="connsiteY0" fmla="*/ 235391 h 298765"/>
                <a:gd name="connsiteX1" fmla="*/ 36213 w 706170"/>
                <a:gd name="connsiteY1" fmla="*/ 144856 h 298765"/>
                <a:gd name="connsiteX2" fmla="*/ 36213 w 706170"/>
                <a:gd name="connsiteY2" fmla="*/ 144856 h 298765"/>
                <a:gd name="connsiteX3" fmla="*/ 90534 w 706170"/>
                <a:gd name="connsiteY3" fmla="*/ 36214 h 298765"/>
                <a:gd name="connsiteX4" fmla="*/ 126748 w 706170"/>
                <a:gd name="connsiteY4" fmla="*/ 0 h 298765"/>
                <a:gd name="connsiteX5" fmla="*/ 126748 w 706170"/>
                <a:gd name="connsiteY5" fmla="*/ 0 h 298765"/>
                <a:gd name="connsiteX6" fmla="*/ 226336 w 706170"/>
                <a:gd name="connsiteY6" fmla="*/ 36214 h 298765"/>
                <a:gd name="connsiteX7" fmla="*/ 226336 w 706170"/>
                <a:gd name="connsiteY7" fmla="*/ 36214 h 298765"/>
                <a:gd name="connsiteX8" fmla="*/ 353085 w 706170"/>
                <a:gd name="connsiteY8" fmla="*/ 117696 h 298765"/>
                <a:gd name="connsiteX9" fmla="*/ 353085 w 706170"/>
                <a:gd name="connsiteY9" fmla="*/ 117696 h 298765"/>
                <a:gd name="connsiteX10" fmla="*/ 470780 w 706170"/>
                <a:gd name="connsiteY10" fmla="*/ 172016 h 298765"/>
                <a:gd name="connsiteX11" fmla="*/ 470780 w 706170"/>
                <a:gd name="connsiteY11" fmla="*/ 172016 h 298765"/>
                <a:gd name="connsiteX12" fmla="*/ 597528 w 706170"/>
                <a:gd name="connsiteY12" fmla="*/ 208230 h 298765"/>
                <a:gd name="connsiteX13" fmla="*/ 688063 w 706170"/>
                <a:gd name="connsiteY13" fmla="*/ 244444 h 298765"/>
                <a:gd name="connsiteX14" fmla="*/ 706170 w 706170"/>
                <a:gd name="connsiteY14" fmla="*/ 298765 h 298765"/>
                <a:gd name="connsiteX15" fmla="*/ 706170 w 706170"/>
                <a:gd name="connsiteY15" fmla="*/ 298765 h 29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6170" h="298765">
                  <a:moveTo>
                    <a:pt x="0" y="235391"/>
                  </a:moveTo>
                  <a:lnTo>
                    <a:pt x="36213" y="144856"/>
                  </a:lnTo>
                  <a:lnTo>
                    <a:pt x="36213" y="144856"/>
                  </a:lnTo>
                  <a:lnTo>
                    <a:pt x="90534" y="36214"/>
                  </a:lnTo>
                  <a:lnTo>
                    <a:pt x="126748" y="0"/>
                  </a:lnTo>
                  <a:lnTo>
                    <a:pt x="126748" y="0"/>
                  </a:lnTo>
                  <a:lnTo>
                    <a:pt x="226336" y="36214"/>
                  </a:lnTo>
                  <a:lnTo>
                    <a:pt x="226336" y="36214"/>
                  </a:lnTo>
                  <a:lnTo>
                    <a:pt x="353085" y="117696"/>
                  </a:lnTo>
                  <a:lnTo>
                    <a:pt x="353085" y="117696"/>
                  </a:lnTo>
                  <a:lnTo>
                    <a:pt x="470780" y="172016"/>
                  </a:lnTo>
                  <a:lnTo>
                    <a:pt x="470780" y="172016"/>
                  </a:lnTo>
                  <a:lnTo>
                    <a:pt x="597528" y="208230"/>
                  </a:lnTo>
                  <a:lnTo>
                    <a:pt x="688063" y="244444"/>
                  </a:lnTo>
                  <a:lnTo>
                    <a:pt x="706170" y="298765"/>
                  </a:lnTo>
                  <a:lnTo>
                    <a:pt x="706170" y="298765"/>
                  </a:ln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37"/>
            <p:cNvSpPr/>
            <p:nvPr/>
          </p:nvSpPr>
          <p:spPr>
            <a:xfrm>
              <a:off x="6292158" y="2951430"/>
              <a:ext cx="543208" cy="190122"/>
            </a:xfrm>
            <a:custGeom>
              <a:avLst/>
              <a:gdLst>
                <a:gd name="connsiteX0" fmla="*/ 0 w 543208"/>
                <a:gd name="connsiteY0" fmla="*/ 81481 h 190122"/>
                <a:gd name="connsiteX1" fmla="*/ 99589 w 543208"/>
                <a:gd name="connsiteY1" fmla="*/ 45267 h 190122"/>
                <a:gd name="connsiteX2" fmla="*/ 144856 w 543208"/>
                <a:gd name="connsiteY2" fmla="*/ 9053 h 190122"/>
                <a:gd name="connsiteX3" fmla="*/ 181070 w 543208"/>
                <a:gd name="connsiteY3" fmla="*/ 9053 h 190122"/>
                <a:gd name="connsiteX4" fmla="*/ 226337 w 543208"/>
                <a:gd name="connsiteY4" fmla="*/ 0 h 190122"/>
                <a:gd name="connsiteX5" fmla="*/ 226337 w 543208"/>
                <a:gd name="connsiteY5" fmla="*/ 0 h 190122"/>
                <a:gd name="connsiteX6" fmla="*/ 398353 w 543208"/>
                <a:gd name="connsiteY6" fmla="*/ 72427 h 190122"/>
                <a:gd name="connsiteX7" fmla="*/ 479834 w 543208"/>
                <a:gd name="connsiteY7" fmla="*/ 99588 h 190122"/>
                <a:gd name="connsiteX8" fmla="*/ 525101 w 543208"/>
                <a:gd name="connsiteY8" fmla="*/ 135802 h 190122"/>
                <a:gd name="connsiteX9" fmla="*/ 543208 w 543208"/>
                <a:gd name="connsiteY9" fmla="*/ 172016 h 190122"/>
                <a:gd name="connsiteX10" fmla="*/ 543208 w 543208"/>
                <a:gd name="connsiteY10" fmla="*/ 190122 h 1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208" h="190122">
                  <a:moveTo>
                    <a:pt x="0" y="81481"/>
                  </a:moveTo>
                  <a:lnTo>
                    <a:pt x="99589" y="45267"/>
                  </a:lnTo>
                  <a:lnTo>
                    <a:pt x="144856" y="9053"/>
                  </a:lnTo>
                  <a:lnTo>
                    <a:pt x="181070" y="9053"/>
                  </a:lnTo>
                  <a:lnTo>
                    <a:pt x="226337" y="0"/>
                  </a:lnTo>
                  <a:lnTo>
                    <a:pt x="226337" y="0"/>
                  </a:lnTo>
                  <a:lnTo>
                    <a:pt x="398353" y="72427"/>
                  </a:lnTo>
                  <a:lnTo>
                    <a:pt x="479834" y="99588"/>
                  </a:lnTo>
                  <a:lnTo>
                    <a:pt x="525101" y="135802"/>
                  </a:lnTo>
                  <a:lnTo>
                    <a:pt x="543208" y="172016"/>
                  </a:lnTo>
                  <a:lnTo>
                    <a:pt x="543208" y="190122"/>
                  </a:lnTo>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4" name="TextovéPole 13">
            <a:extLst>
              <a:ext uri="{FF2B5EF4-FFF2-40B4-BE49-F238E27FC236}">
                <a16:creationId xmlns:a16="http://schemas.microsoft.com/office/drawing/2014/main" id="{B290AF8A-E7AD-4867-9471-EC9EFD924E22}"/>
              </a:ext>
            </a:extLst>
          </p:cNvPr>
          <p:cNvSpPr txBox="1"/>
          <p:nvPr/>
        </p:nvSpPr>
        <p:spPr>
          <a:xfrm>
            <a:off x="6727437" y="2015906"/>
            <a:ext cx="1490139" cy="230832"/>
          </a:xfrm>
          <a:prstGeom prst="rect">
            <a:avLst/>
          </a:prstGeom>
          <a:solidFill>
            <a:schemeClr val="bg1"/>
          </a:solidFill>
          <a:ln w="28575">
            <a:solidFill>
              <a:srgbClr val="FFC000"/>
            </a:solidFill>
          </a:ln>
        </p:spPr>
        <p:txBody>
          <a:bodyPr wrap="square" rtlCol="0">
            <a:spAutoFit/>
          </a:bodyPr>
          <a:lstStyle/>
          <a:p>
            <a:pPr algn="ctr"/>
            <a:r>
              <a:rPr lang="cs-CZ" sz="900" dirty="0" err="1" smtClean="0"/>
              <a:t>rumino-reticular</a:t>
            </a:r>
            <a:r>
              <a:rPr lang="cs-CZ" sz="900" dirty="0" smtClean="0"/>
              <a:t> </a:t>
            </a:r>
            <a:r>
              <a:rPr lang="cs-CZ" sz="900" dirty="0" err="1" smtClean="0"/>
              <a:t>basis</a:t>
            </a:r>
            <a:endParaRPr lang="en-US" sz="900" dirty="0"/>
          </a:p>
        </p:txBody>
      </p:sp>
      <p:sp>
        <p:nvSpPr>
          <p:cNvPr id="16" name="TextovéPole 15">
            <a:extLst>
              <a:ext uri="{FF2B5EF4-FFF2-40B4-BE49-F238E27FC236}">
                <a16:creationId xmlns:a16="http://schemas.microsoft.com/office/drawing/2014/main" id="{B290AF8A-E7AD-4867-9471-EC9EFD924E22}"/>
              </a:ext>
            </a:extLst>
          </p:cNvPr>
          <p:cNvSpPr txBox="1"/>
          <p:nvPr/>
        </p:nvSpPr>
        <p:spPr>
          <a:xfrm>
            <a:off x="6063319" y="3967403"/>
            <a:ext cx="664118" cy="369332"/>
          </a:xfrm>
          <a:prstGeom prst="rect">
            <a:avLst/>
          </a:prstGeom>
          <a:solidFill>
            <a:schemeClr val="bg1"/>
          </a:solidFill>
          <a:ln w="28575">
            <a:solidFill>
              <a:srgbClr val="00B050"/>
            </a:solidFill>
          </a:ln>
        </p:spPr>
        <p:txBody>
          <a:bodyPr wrap="square" rtlCol="0">
            <a:spAutoFit/>
          </a:bodyPr>
          <a:lstStyle/>
          <a:p>
            <a:pPr algn="ctr"/>
            <a:r>
              <a:rPr lang="cs-CZ" sz="900" dirty="0" smtClean="0"/>
              <a:t>Omasum </a:t>
            </a:r>
            <a:r>
              <a:rPr lang="cs-CZ" sz="900" dirty="0" err="1" smtClean="0"/>
              <a:t>basis</a:t>
            </a:r>
            <a:endParaRPr lang="en-US" sz="900" dirty="0"/>
          </a:p>
        </p:txBody>
      </p:sp>
      <p:cxnSp>
        <p:nvCxnSpPr>
          <p:cNvPr id="18" name="Přímá spojnice 17"/>
          <p:cNvCxnSpPr>
            <a:stCxn id="16" idx="0"/>
          </p:cNvCxnSpPr>
          <p:nvPr/>
        </p:nvCxnSpPr>
        <p:spPr>
          <a:xfrm flipV="1">
            <a:off x="6395378" y="2917767"/>
            <a:ext cx="183231" cy="1049636"/>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0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9" grpId="0"/>
      <p:bldP spid="12" grpId="0" animBg="1"/>
      <p:bldP spid="26" grpId="0" animBg="1"/>
      <p:bldP spid="27" grpId="0" animBg="1"/>
      <p:bldP spid="28" grpId="0" animBg="1"/>
      <p:bldP spid="29" grpId="0" animBg="1"/>
      <p:bldP spid="30" grpId="0" animBg="1"/>
      <p:bldP spid="31" grpId="0"/>
      <p:bldP spid="32" grpId="0"/>
      <p:bldP spid="36" grpId="0"/>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t>
            </a:r>
            <a:r>
              <a:rPr lang="cs-CZ" dirty="0"/>
              <a:t> </a:t>
            </a:r>
            <a:r>
              <a:rPr lang="cs-CZ" dirty="0" err="1"/>
              <a:t>of</a:t>
            </a:r>
            <a:r>
              <a:rPr lang="cs-CZ" dirty="0"/>
              <a:t> </a:t>
            </a:r>
            <a:r>
              <a:rPr lang="cs-CZ" dirty="0" err="1"/>
              <a:t>stomachs</a:t>
            </a:r>
            <a:r>
              <a:rPr lang="cs-CZ" dirty="0"/>
              <a:t> in </a:t>
            </a:r>
            <a:r>
              <a:rPr lang="cs-CZ" dirty="0" err="1"/>
              <a:t>ruminants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33</a:t>
            </a:fld>
            <a:endParaRPr lang="cs-CZ"/>
          </a:p>
        </p:txBody>
      </p:sp>
      <p:sp>
        <p:nvSpPr>
          <p:cNvPr id="6" name="Zástupný obsah 2">
            <a:extLst>
              <a:ext uri="{FF2B5EF4-FFF2-40B4-BE49-F238E27FC236}">
                <a16:creationId xmlns:a16="http://schemas.microsoft.com/office/drawing/2014/main" id="{A9FB2A3C-B724-4C56-99E3-285DEF1A9F0C}"/>
              </a:ext>
            </a:extLst>
          </p:cNvPr>
          <p:cNvSpPr txBox="1">
            <a:spLocks/>
          </p:cNvSpPr>
          <p:nvPr/>
        </p:nvSpPr>
        <p:spPr>
          <a:xfrm>
            <a:off x="1093526" y="1854578"/>
            <a:ext cx="5048650" cy="59334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Growth</a:t>
            </a:r>
            <a:r>
              <a:rPr lang="cs-CZ" sz="1600" b="1" dirty="0" smtClean="0"/>
              <a:t> </a:t>
            </a:r>
            <a:r>
              <a:rPr lang="cs-CZ" sz="1600" b="1" dirty="0" err="1" smtClean="0"/>
              <a:t>of</a:t>
            </a:r>
            <a:r>
              <a:rPr lang="cs-CZ" sz="1600" dirty="0" smtClean="0"/>
              <a:t> </a:t>
            </a:r>
            <a:r>
              <a:rPr lang="cs-CZ" sz="1600" b="1" dirty="0" err="1" smtClean="0">
                <a:solidFill>
                  <a:srgbClr val="0070C0"/>
                </a:solidFill>
              </a:rPr>
              <a:t>rumen</a:t>
            </a:r>
            <a:r>
              <a:rPr lang="cs-CZ" sz="1600" dirty="0" smtClean="0"/>
              <a:t> and </a:t>
            </a:r>
            <a:r>
              <a:rPr lang="cs-CZ" sz="1600" b="1" dirty="0" err="1" smtClean="0">
                <a:solidFill>
                  <a:schemeClr val="accent1">
                    <a:lumMod val="75000"/>
                  </a:schemeClr>
                </a:solidFill>
              </a:rPr>
              <a:t>reticulum</a:t>
            </a:r>
            <a:r>
              <a:rPr lang="cs-CZ" sz="1600" dirty="0" smtClean="0"/>
              <a:t> in </a:t>
            </a:r>
            <a:r>
              <a:rPr lang="cs-CZ" sz="1600" b="1" dirty="0" err="1" smtClean="0"/>
              <a:t>cranial</a:t>
            </a:r>
            <a:r>
              <a:rPr lang="cs-CZ" sz="1600" dirty="0" smtClean="0"/>
              <a:t> </a:t>
            </a:r>
            <a:r>
              <a:rPr lang="cs-CZ" sz="1600" dirty="0" err="1" smtClean="0"/>
              <a:t>direction</a:t>
            </a:r>
            <a:r>
              <a:rPr lang="cs-CZ" sz="1600" dirty="0" smtClean="0"/>
              <a:t> and </a:t>
            </a:r>
            <a:r>
              <a:rPr lang="cs-CZ" sz="1600" b="1" dirty="0" smtClean="0"/>
              <a:t>to </a:t>
            </a:r>
            <a:r>
              <a:rPr lang="cs-CZ" sz="1600" b="1" dirty="0" err="1" smtClean="0"/>
              <a:t>the</a:t>
            </a:r>
            <a:r>
              <a:rPr lang="cs-CZ" sz="1600" b="1" dirty="0" smtClean="0"/>
              <a:t> </a:t>
            </a:r>
            <a:r>
              <a:rPr lang="cs-CZ" sz="1600" b="1" dirty="0" err="1" smtClean="0"/>
              <a:t>left</a:t>
            </a:r>
            <a:r>
              <a:rPr lang="cs-CZ" sz="1600" dirty="0" smtClean="0"/>
              <a:t>, </a:t>
            </a:r>
            <a:r>
              <a:rPr lang="cs-CZ" sz="1600" dirty="0" err="1" smtClean="0"/>
              <a:t>stomach</a:t>
            </a:r>
            <a:r>
              <a:rPr lang="cs-CZ" sz="1600" dirty="0" smtClean="0"/>
              <a:t> </a:t>
            </a:r>
            <a:r>
              <a:rPr lang="cs-CZ" sz="1600" dirty="0" err="1" smtClean="0"/>
              <a:t>lining</a:t>
            </a:r>
            <a:r>
              <a:rPr lang="cs-CZ" sz="1600" dirty="0" smtClean="0"/>
              <a:t> </a:t>
            </a:r>
            <a:r>
              <a:rPr lang="cs-CZ" sz="1600" dirty="0" err="1" smtClean="0"/>
              <a:t>formed</a:t>
            </a:r>
            <a:r>
              <a:rPr lang="cs-CZ" sz="1600" dirty="0" smtClean="0"/>
              <a:t> </a:t>
            </a:r>
            <a:r>
              <a:rPr lang="cs-CZ" sz="1600" dirty="0" err="1" smtClean="0"/>
              <a:t>of</a:t>
            </a:r>
            <a:r>
              <a:rPr lang="cs-CZ" sz="1600" dirty="0" smtClean="0"/>
              <a:t> </a:t>
            </a:r>
            <a:r>
              <a:rPr lang="cs-CZ" sz="1600" b="1" dirty="0" err="1" smtClean="0"/>
              <a:t>cylindrical</a:t>
            </a:r>
            <a:r>
              <a:rPr lang="cs-CZ" sz="1600" dirty="0" smtClean="0"/>
              <a:t> </a:t>
            </a:r>
            <a:r>
              <a:rPr lang="cs-CZ" sz="1600" dirty="0" err="1" smtClean="0"/>
              <a:t>epithelium</a:t>
            </a:r>
            <a:endParaRPr lang="cs-CZ" sz="1200" dirty="0"/>
          </a:p>
        </p:txBody>
      </p:sp>
      <p:sp>
        <p:nvSpPr>
          <p:cNvPr id="10" name="Zástupný obsah 2">
            <a:extLst>
              <a:ext uri="{FF2B5EF4-FFF2-40B4-BE49-F238E27FC236}">
                <a16:creationId xmlns:a16="http://schemas.microsoft.com/office/drawing/2014/main" id="{A9FB2A3C-B724-4C56-99E3-285DEF1A9F0C}"/>
              </a:ext>
            </a:extLst>
          </p:cNvPr>
          <p:cNvSpPr txBox="1">
            <a:spLocks/>
          </p:cNvSpPr>
          <p:nvPr/>
        </p:nvSpPr>
        <p:spPr>
          <a:xfrm>
            <a:off x="1093526" y="2565144"/>
            <a:ext cx="4942484" cy="85433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solidFill>
                  <a:srgbClr val="00B050"/>
                </a:solidFill>
              </a:rPr>
              <a:t>groove</a:t>
            </a:r>
            <a:r>
              <a:rPr lang="cs-CZ" sz="1600" dirty="0" smtClean="0"/>
              <a:t> </a:t>
            </a:r>
            <a:r>
              <a:rPr lang="cs-CZ" sz="1600" dirty="0" err="1" smtClean="0"/>
              <a:t>divides</a:t>
            </a:r>
            <a:r>
              <a:rPr lang="cs-CZ" sz="1600" dirty="0" smtClean="0"/>
              <a:t> </a:t>
            </a:r>
            <a:r>
              <a:rPr lang="cs-CZ" sz="1600" b="1" dirty="0" err="1">
                <a:solidFill>
                  <a:srgbClr val="0070C0"/>
                </a:solidFill>
              </a:rPr>
              <a:t>rumen</a:t>
            </a:r>
            <a:r>
              <a:rPr lang="cs-CZ" sz="1600" dirty="0" smtClean="0"/>
              <a:t> </a:t>
            </a:r>
            <a:r>
              <a:rPr lang="cs-CZ" sz="1600" dirty="0" err="1" smtClean="0"/>
              <a:t>into</a:t>
            </a:r>
            <a:r>
              <a:rPr lang="cs-CZ" sz="1600" dirty="0" smtClean="0"/>
              <a:t> </a:t>
            </a:r>
            <a:r>
              <a:rPr lang="cs-CZ" sz="1600" dirty="0" err="1" smtClean="0"/>
              <a:t>two</a:t>
            </a:r>
            <a:r>
              <a:rPr lang="cs-CZ" sz="1600" dirty="0" smtClean="0"/>
              <a:t> </a:t>
            </a:r>
            <a:r>
              <a:rPr lang="cs-CZ" sz="1600" dirty="0" err="1" smtClean="0"/>
              <a:t>parts</a:t>
            </a:r>
            <a:r>
              <a:rPr lang="cs-CZ" sz="1600" dirty="0" smtClean="0"/>
              <a:t> and </a:t>
            </a:r>
            <a:r>
              <a:rPr lang="cs-CZ" sz="1600" dirty="0" err="1" smtClean="0"/>
              <a:t>undergo</a:t>
            </a:r>
            <a:r>
              <a:rPr lang="cs-CZ" sz="1600" dirty="0" smtClean="0"/>
              <a:t> </a:t>
            </a:r>
            <a:r>
              <a:rPr lang="cs-CZ" sz="1600" b="1" dirty="0" err="1" smtClean="0"/>
              <a:t>dorsocaudal</a:t>
            </a:r>
            <a:r>
              <a:rPr lang="cs-CZ" sz="1600" b="1" dirty="0" smtClean="0"/>
              <a:t> </a:t>
            </a:r>
            <a:r>
              <a:rPr lang="cs-CZ" sz="1600" b="1" dirty="0" err="1" smtClean="0"/>
              <a:t>rotation</a:t>
            </a:r>
            <a:endParaRPr lang="cs-CZ" sz="1600" b="1" dirty="0" smtClean="0"/>
          </a:p>
          <a:p>
            <a:pPr lvl="1">
              <a:buSzPct val="50000"/>
              <a:buFont typeface="Courier New" panose="02070309020205020404" pitchFamily="49" charset="0"/>
              <a:buChar char="o"/>
            </a:pPr>
            <a:r>
              <a:rPr lang="cs-CZ" sz="1400" b="1" dirty="0" err="1"/>
              <a:t>f</a:t>
            </a:r>
            <a:r>
              <a:rPr lang="cs-CZ" sz="1400" b="1" dirty="0" err="1" smtClean="0"/>
              <a:t>ormer</a:t>
            </a:r>
            <a:r>
              <a:rPr lang="cs-CZ" sz="1400" b="1" dirty="0" smtClean="0"/>
              <a:t> </a:t>
            </a:r>
            <a:r>
              <a:rPr lang="cs-CZ" sz="1400" b="1" dirty="0" err="1" smtClean="0"/>
              <a:t>dorsocranial</a:t>
            </a:r>
            <a:r>
              <a:rPr lang="cs-CZ" sz="1400" dirty="0" smtClean="0"/>
              <a:t> </a:t>
            </a:r>
            <a:r>
              <a:rPr lang="cs-CZ" sz="1400" dirty="0" err="1" smtClean="0"/>
              <a:t>direction</a:t>
            </a:r>
            <a:r>
              <a:rPr lang="cs-CZ" sz="1400" dirty="0" smtClean="0"/>
              <a:t>, </a:t>
            </a:r>
            <a:r>
              <a:rPr lang="cs-CZ" sz="1400" b="1" dirty="0" err="1" smtClean="0"/>
              <a:t>now</a:t>
            </a:r>
            <a:r>
              <a:rPr lang="cs-CZ" sz="1400" b="1" dirty="0" smtClean="0"/>
              <a:t> </a:t>
            </a:r>
            <a:r>
              <a:rPr lang="cs-CZ" sz="1400" b="1" dirty="0" err="1" smtClean="0"/>
              <a:t>caudal</a:t>
            </a:r>
            <a:r>
              <a:rPr lang="cs-CZ" sz="1400" b="1" dirty="0" smtClean="0"/>
              <a:t> </a:t>
            </a:r>
            <a:r>
              <a:rPr lang="cs-CZ" sz="1400" dirty="0" smtClean="0"/>
              <a:t>and </a:t>
            </a:r>
            <a:r>
              <a:rPr lang="cs-CZ" sz="1400" b="1" dirty="0" err="1" smtClean="0"/>
              <a:t>left</a:t>
            </a:r>
            <a:r>
              <a:rPr lang="cs-CZ" sz="1400" b="1" dirty="0" smtClean="0"/>
              <a:t> </a:t>
            </a:r>
            <a:r>
              <a:rPr lang="cs-CZ" sz="1400" b="1" dirty="0" err="1" smtClean="0"/>
              <a:t>direction</a:t>
            </a:r>
            <a:endParaRPr lang="cs-CZ" sz="1400" b="1" dirty="0"/>
          </a:p>
        </p:txBody>
      </p:sp>
      <p:sp>
        <p:nvSpPr>
          <p:cNvPr id="11" name="Zástupný obsah 2">
            <a:extLst>
              <a:ext uri="{FF2B5EF4-FFF2-40B4-BE49-F238E27FC236}">
                <a16:creationId xmlns:a16="http://schemas.microsoft.com/office/drawing/2014/main" id="{A9FB2A3C-B724-4C56-99E3-285DEF1A9F0C}"/>
              </a:ext>
            </a:extLst>
          </p:cNvPr>
          <p:cNvSpPr txBox="1">
            <a:spLocks/>
          </p:cNvSpPr>
          <p:nvPr/>
        </p:nvSpPr>
        <p:spPr>
          <a:xfrm>
            <a:off x="1142187" y="3577874"/>
            <a:ext cx="4621473" cy="5619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r</a:t>
            </a:r>
            <a:r>
              <a:rPr lang="cs-CZ" sz="1600" b="1" dirty="0" err="1" smtClean="0"/>
              <a:t>otation</a:t>
            </a:r>
            <a:r>
              <a:rPr lang="cs-CZ" sz="1600" b="1" dirty="0" smtClean="0"/>
              <a:t> </a:t>
            </a:r>
            <a:r>
              <a:rPr lang="cs-CZ" sz="1600" dirty="0" err="1" smtClean="0"/>
              <a:t>of</a:t>
            </a:r>
            <a:r>
              <a:rPr lang="cs-CZ" sz="1600" b="1" dirty="0" smtClean="0"/>
              <a:t> </a:t>
            </a:r>
            <a:r>
              <a:rPr lang="cs-CZ" sz="1600" b="1" dirty="0" err="1" smtClean="0">
                <a:solidFill>
                  <a:srgbClr val="0070C0"/>
                </a:solidFill>
              </a:rPr>
              <a:t>rumen</a:t>
            </a:r>
            <a:r>
              <a:rPr lang="cs-CZ" sz="1600" dirty="0" smtClean="0"/>
              <a:t> </a:t>
            </a:r>
            <a:r>
              <a:rPr lang="cs-CZ" sz="1600" dirty="0" err="1" smtClean="0"/>
              <a:t>causes</a:t>
            </a:r>
            <a:r>
              <a:rPr lang="cs-CZ" sz="1600" dirty="0" smtClean="0"/>
              <a:t> </a:t>
            </a:r>
            <a:r>
              <a:rPr lang="cs-CZ" sz="1600" b="1" dirty="0" err="1" smtClean="0">
                <a:solidFill>
                  <a:srgbClr val="FF0000"/>
                </a:solidFill>
              </a:rPr>
              <a:t>displacement</a:t>
            </a:r>
            <a:r>
              <a:rPr lang="cs-CZ" sz="1600" dirty="0" smtClean="0">
                <a:solidFill>
                  <a:srgbClr val="FF0000"/>
                </a:solidFill>
              </a:rPr>
              <a:t> </a:t>
            </a:r>
            <a:r>
              <a:rPr lang="cs-CZ" sz="1600" dirty="0" err="1" smtClean="0"/>
              <a:t>of</a:t>
            </a:r>
            <a:r>
              <a:rPr lang="cs-CZ" sz="1600" dirty="0" smtClean="0"/>
              <a:t> </a:t>
            </a:r>
            <a:r>
              <a:rPr lang="cs-CZ" sz="1600" dirty="0" err="1" smtClean="0"/>
              <a:t>other</a:t>
            </a:r>
            <a:r>
              <a:rPr lang="cs-CZ" sz="1600" dirty="0" smtClean="0"/>
              <a:t> </a:t>
            </a:r>
            <a:r>
              <a:rPr lang="cs-CZ" sz="1600" dirty="0" err="1" smtClean="0"/>
              <a:t>parts</a:t>
            </a:r>
            <a:r>
              <a:rPr lang="cs-CZ" sz="1600" dirty="0" smtClean="0"/>
              <a:t> </a:t>
            </a:r>
            <a:r>
              <a:rPr lang="cs-CZ" sz="1600" dirty="0" err="1" smtClean="0"/>
              <a:t>of</a:t>
            </a:r>
            <a:r>
              <a:rPr lang="cs-CZ" sz="1600" dirty="0" smtClean="0"/>
              <a:t> </a:t>
            </a:r>
            <a:r>
              <a:rPr lang="cs-CZ" sz="1600" dirty="0" err="1" smtClean="0"/>
              <a:t>stomach</a:t>
            </a:r>
            <a:r>
              <a:rPr lang="cs-CZ" sz="1600" dirty="0" smtClean="0"/>
              <a:t> and gut to </a:t>
            </a:r>
            <a:r>
              <a:rPr lang="cs-CZ" sz="1600" dirty="0" err="1" smtClean="0"/>
              <a:t>the</a:t>
            </a:r>
            <a:r>
              <a:rPr lang="cs-CZ" sz="1600" dirty="0" smtClean="0"/>
              <a:t> </a:t>
            </a:r>
            <a:r>
              <a:rPr lang="cs-CZ" sz="1600" b="1" dirty="0" err="1" smtClean="0">
                <a:solidFill>
                  <a:srgbClr val="FF0000"/>
                </a:solidFill>
              </a:rPr>
              <a:t>right</a:t>
            </a:r>
            <a:endParaRPr lang="cs-CZ" sz="1400" b="1" dirty="0">
              <a:solidFill>
                <a:srgbClr val="FF0000"/>
              </a:solidFill>
            </a:endParaRPr>
          </a:p>
        </p:txBody>
      </p:sp>
      <p:sp>
        <p:nvSpPr>
          <p:cNvPr id="12" name="Zástupný obsah 2">
            <a:extLst>
              <a:ext uri="{FF2B5EF4-FFF2-40B4-BE49-F238E27FC236}">
                <a16:creationId xmlns:a16="http://schemas.microsoft.com/office/drawing/2014/main" id="{A9FB2A3C-B724-4C56-99E3-285DEF1A9F0C}"/>
              </a:ext>
            </a:extLst>
          </p:cNvPr>
          <p:cNvSpPr txBox="1">
            <a:spLocks/>
          </p:cNvSpPr>
          <p:nvPr/>
        </p:nvSpPr>
        <p:spPr>
          <a:xfrm>
            <a:off x="1142187" y="4346551"/>
            <a:ext cx="4859991" cy="56197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a</a:t>
            </a:r>
            <a:r>
              <a:rPr lang="cs-CZ" sz="1600" dirty="0" err="1" smtClean="0"/>
              <a:t>ccelerated</a:t>
            </a:r>
            <a:r>
              <a:rPr lang="cs-CZ" sz="1600" dirty="0" smtClean="0"/>
              <a:t> </a:t>
            </a:r>
            <a:r>
              <a:rPr lang="cs-CZ" sz="1600" b="1" dirty="0" err="1" smtClean="0"/>
              <a:t>growth</a:t>
            </a:r>
            <a:r>
              <a:rPr lang="cs-CZ" sz="1600" dirty="0" smtClean="0"/>
              <a:t> </a:t>
            </a:r>
            <a:r>
              <a:rPr lang="cs-CZ" sz="1600" dirty="0" err="1" smtClean="0"/>
              <a:t>of</a:t>
            </a:r>
            <a:r>
              <a:rPr lang="cs-CZ" sz="1600" b="1" dirty="0" smtClean="0"/>
              <a:t> </a:t>
            </a:r>
            <a:r>
              <a:rPr lang="cs-CZ" sz="1600" b="1" dirty="0" err="1" smtClean="0">
                <a:solidFill>
                  <a:srgbClr val="C00000"/>
                </a:solidFill>
              </a:rPr>
              <a:t>abomasum</a:t>
            </a:r>
            <a:r>
              <a:rPr lang="cs-CZ" sz="1600" dirty="0" smtClean="0"/>
              <a:t>, </a:t>
            </a:r>
            <a:r>
              <a:rPr lang="cs-CZ" sz="1600" dirty="0" err="1" smtClean="0"/>
              <a:t>other</a:t>
            </a:r>
            <a:r>
              <a:rPr lang="cs-CZ" sz="1600" dirty="0" smtClean="0"/>
              <a:t> </a:t>
            </a:r>
            <a:r>
              <a:rPr lang="cs-CZ" sz="1600" dirty="0" err="1" smtClean="0"/>
              <a:t>parts</a:t>
            </a:r>
            <a:r>
              <a:rPr lang="cs-CZ" sz="1600" dirty="0" smtClean="0"/>
              <a:t> </a:t>
            </a:r>
            <a:r>
              <a:rPr lang="cs-CZ" sz="1600" dirty="0" err="1" smtClean="0"/>
              <a:t>grow</a:t>
            </a:r>
            <a:r>
              <a:rPr lang="cs-CZ" sz="1600" dirty="0" smtClean="0"/>
              <a:t> </a:t>
            </a:r>
            <a:r>
              <a:rPr lang="cs-CZ" sz="1600" dirty="0" err="1" smtClean="0"/>
              <a:t>slowly</a:t>
            </a:r>
            <a:r>
              <a:rPr lang="cs-CZ" sz="1600" dirty="0" smtClean="0"/>
              <a:t> </a:t>
            </a:r>
            <a:r>
              <a:rPr lang="cs-CZ" sz="1600" dirty="0"/>
              <a:t>→ </a:t>
            </a:r>
            <a:r>
              <a:rPr lang="cs-CZ" sz="1600" b="1" dirty="0" err="1" smtClean="0"/>
              <a:t>doubling</a:t>
            </a:r>
            <a:r>
              <a:rPr lang="cs-CZ" sz="1600" b="1" dirty="0" smtClean="0"/>
              <a:t> </a:t>
            </a:r>
            <a:r>
              <a:rPr lang="cs-CZ" sz="1600" dirty="0" err="1" smtClean="0"/>
              <a:t>the</a:t>
            </a:r>
            <a:r>
              <a:rPr lang="cs-CZ" sz="1600" b="1" dirty="0" smtClean="0"/>
              <a:t> </a:t>
            </a:r>
            <a:r>
              <a:rPr lang="cs-CZ" sz="1600" b="1" dirty="0" err="1" smtClean="0"/>
              <a:t>volume</a:t>
            </a:r>
            <a:r>
              <a:rPr lang="cs-CZ" sz="1600" b="1" dirty="0" smtClean="0"/>
              <a:t> </a:t>
            </a:r>
            <a:r>
              <a:rPr lang="cs-CZ" sz="1600" dirty="0" err="1" smtClean="0"/>
              <a:t>compared</a:t>
            </a:r>
            <a:r>
              <a:rPr lang="cs-CZ" sz="1600" dirty="0" smtClean="0"/>
              <a:t> to </a:t>
            </a:r>
            <a:r>
              <a:rPr lang="cs-CZ" sz="1600" dirty="0" err="1" smtClean="0"/>
              <a:t>other</a:t>
            </a:r>
            <a:r>
              <a:rPr lang="cs-CZ" sz="1600" dirty="0" smtClean="0"/>
              <a:t> </a:t>
            </a:r>
            <a:r>
              <a:rPr lang="cs-CZ" sz="1600" dirty="0" err="1" smtClean="0"/>
              <a:t>parts</a:t>
            </a:r>
            <a:endParaRPr lang="cs-CZ" sz="1400" dirty="0"/>
          </a:p>
        </p:txBody>
      </p:sp>
      <p:sp>
        <p:nvSpPr>
          <p:cNvPr id="13" name="Zástupný obsah 2">
            <a:extLst>
              <a:ext uri="{FF2B5EF4-FFF2-40B4-BE49-F238E27FC236}">
                <a16:creationId xmlns:a16="http://schemas.microsoft.com/office/drawing/2014/main" id="{A9FB2A3C-B724-4C56-99E3-285DEF1A9F0C}"/>
              </a:ext>
            </a:extLst>
          </p:cNvPr>
          <p:cNvSpPr txBox="1">
            <a:spLocks/>
          </p:cNvSpPr>
          <p:nvPr/>
        </p:nvSpPr>
        <p:spPr>
          <a:xfrm>
            <a:off x="1142187" y="5154762"/>
            <a:ext cx="5372913" cy="99755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lining</a:t>
            </a:r>
            <a:r>
              <a:rPr lang="cs-CZ" sz="1600" dirty="0" smtClean="0"/>
              <a:t>:</a:t>
            </a:r>
            <a:endParaRPr lang="cs-CZ" sz="1600" dirty="0"/>
          </a:p>
          <a:p>
            <a:pPr lvl="1">
              <a:buSzPct val="50000"/>
              <a:buFont typeface="Courier New" panose="02070309020205020404" pitchFamily="49" charset="0"/>
              <a:buChar char="o"/>
            </a:pPr>
            <a:r>
              <a:rPr lang="cs-CZ" sz="1400" b="1" dirty="0" err="1" smtClean="0">
                <a:solidFill>
                  <a:srgbClr val="0070C0"/>
                </a:solidFill>
              </a:rPr>
              <a:t>rumen</a:t>
            </a:r>
            <a:r>
              <a:rPr lang="cs-CZ" sz="1400" b="1" dirty="0" smtClean="0"/>
              <a:t>, </a:t>
            </a:r>
            <a:r>
              <a:rPr lang="cs-CZ" sz="1400" b="1" dirty="0" err="1" smtClean="0">
                <a:solidFill>
                  <a:schemeClr val="accent1">
                    <a:lumMod val="75000"/>
                  </a:schemeClr>
                </a:solidFill>
              </a:rPr>
              <a:t>reticulum</a:t>
            </a:r>
            <a:r>
              <a:rPr lang="cs-CZ" sz="1400" b="1" dirty="0" smtClean="0"/>
              <a:t>, </a:t>
            </a:r>
            <a:r>
              <a:rPr lang="cs-CZ" sz="1400" b="1" dirty="0" smtClean="0">
                <a:solidFill>
                  <a:srgbClr val="4CFF4C"/>
                </a:solidFill>
              </a:rPr>
              <a:t>omasum</a:t>
            </a:r>
            <a:r>
              <a:rPr lang="cs-CZ" sz="1400" dirty="0" smtClean="0"/>
              <a:t> </a:t>
            </a:r>
            <a:r>
              <a:rPr lang="cs-CZ" sz="1400" dirty="0"/>
              <a:t>– </a:t>
            </a:r>
            <a:r>
              <a:rPr lang="cs-CZ" sz="1400" b="1" dirty="0" err="1" smtClean="0"/>
              <a:t>replaced</a:t>
            </a:r>
            <a:r>
              <a:rPr lang="cs-CZ" sz="1400" dirty="0" smtClean="0"/>
              <a:t> </a:t>
            </a:r>
            <a:r>
              <a:rPr lang="cs-CZ" sz="1400" dirty="0" err="1" smtClean="0"/>
              <a:t>with</a:t>
            </a:r>
            <a:r>
              <a:rPr lang="cs-CZ" sz="1400" dirty="0" smtClean="0"/>
              <a:t> </a:t>
            </a:r>
            <a:r>
              <a:rPr lang="cs-CZ" sz="1400" dirty="0" err="1" smtClean="0"/>
              <a:t>multilayered</a:t>
            </a:r>
            <a:r>
              <a:rPr lang="cs-CZ" sz="1400" dirty="0" smtClean="0"/>
              <a:t> </a:t>
            </a:r>
            <a:r>
              <a:rPr lang="cs-CZ" sz="1400" dirty="0" err="1" smtClean="0"/>
              <a:t>squamous</a:t>
            </a:r>
            <a:r>
              <a:rPr lang="cs-CZ" sz="1400" dirty="0" smtClean="0"/>
              <a:t> </a:t>
            </a:r>
            <a:r>
              <a:rPr lang="cs-CZ" sz="1400" dirty="0" err="1" smtClean="0"/>
              <a:t>epithelium</a:t>
            </a:r>
            <a:endParaRPr lang="cs-CZ" sz="1400" dirty="0"/>
          </a:p>
          <a:p>
            <a:pPr lvl="1">
              <a:buSzPct val="50000"/>
              <a:buFont typeface="Courier New" panose="02070309020205020404" pitchFamily="49" charset="0"/>
              <a:buChar char="o"/>
            </a:pPr>
            <a:r>
              <a:rPr lang="cs-CZ" sz="1400" b="1" dirty="0" err="1" smtClean="0">
                <a:solidFill>
                  <a:srgbClr val="C00000"/>
                </a:solidFill>
              </a:rPr>
              <a:t>abomasum</a:t>
            </a:r>
            <a:r>
              <a:rPr lang="cs-CZ" sz="1400" dirty="0" smtClean="0"/>
              <a:t> </a:t>
            </a:r>
            <a:r>
              <a:rPr lang="cs-CZ" sz="1400" dirty="0"/>
              <a:t>– </a:t>
            </a:r>
            <a:r>
              <a:rPr lang="cs-CZ" sz="1400" dirty="0" err="1" smtClean="0"/>
              <a:t>cylindrical</a:t>
            </a:r>
            <a:r>
              <a:rPr lang="cs-CZ" sz="1400" dirty="0" smtClean="0"/>
              <a:t> </a:t>
            </a:r>
            <a:r>
              <a:rPr lang="cs-CZ" sz="1400" dirty="0" err="1" smtClean="0"/>
              <a:t>epithelium</a:t>
            </a:r>
            <a:r>
              <a:rPr lang="cs-CZ" sz="1400" dirty="0" smtClean="0"/>
              <a:t> </a:t>
            </a:r>
            <a:r>
              <a:rPr lang="cs-CZ" sz="1400" b="1" dirty="0" err="1" smtClean="0"/>
              <a:t>preserved</a:t>
            </a:r>
            <a:r>
              <a:rPr lang="cs-CZ" sz="1400" dirty="0" smtClean="0"/>
              <a:t>, </a:t>
            </a:r>
            <a:r>
              <a:rPr lang="cs-CZ" sz="1400" dirty="0" err="1" smtClean="0"/>
              <a:t>formation</a:t>
            </a:r>
            <a:r>
              <a:rPr lang="cs-CZ" sz="1400" dirty="0" smtClean="0"/>
              <a:t> </a:t>
            </a:r>
            <a:r>
              <a:rPr lang="cs-CZ" sz="1400" dirty="0" err="1" smtClean="0"/>
              <a:t>of</a:t>
            </a:r>
            <a:r>
              <a:rPr lang="cs-CZ" sz="1400" dirty="0" smtClean="0"/>
              <a:t> </a:t>
            </a:r>
            <a:r>
              <a:rPr lang="cs-CZ" sz="1400" b="1" dirty="0" err="1" smtClean="0"/>
              <a:t>glands</a:t>
            </a:r>
            <a:endParaRPr lang="cs-CZ" sz="1400" b="1" dirty="0"/>
          </a:p>
        </p:txBody>
      </p:sp>
      <p:grpSp>
        <p:nvGrpSpPr>
          <p:cNvPr id="19" name="Skupina 18"/>
          <p:cNvGrpSpPr/>
          <p:nvPr/>
        </p:nvGrpSpPr>
        <p:grpSpPr>
          <a:xfrm>
            <a:off x="6002178" y="1817184"/>
            <a:ext cx="2589673" cy="2325789"/>
            <a:chOff x="6002178" y="1817184"/>
            <a:chExt cx="2589673" cy="2325789"/>
          </a:xfrm>
        </p:grpSpPr>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6010" y="1817184"/>
              <a:ext cx="2555841" cy="2261889"/>
            </a:xfrm>
            <a:prstGeom prst="rect">
              <a:avLst/>
            </a:prstGeom>
          </p:spPr>
        </p:pic>
        <p:sp>
          <p:nvSpPr>
            <p:cNvPr id="14" name="TextovéPole 13">
              <a:extLst>
                <a:ext uri="{FF2B5EF4-FFF2-40B4-BE49-F238E27FC236}">
                  <a16:creationId xmlns:a16="http://schemas.microsoft.com/office/drawing/2014/main" id="{B290AF8A-E7AD-4867-9471-EC9EFD924E22}"/>
                </a:ext>
              </a:extLst>
            </p:cNvPr>
            <p:cNvSpPr txBox="1"/>
            <p:nvPr/>
          </p:nvSpPr>
          <p:spPr>
            <a:xfrm>
              <a:off x="7287542" y="1854578"/>
              <a:ext cx="533317" cy="230832"/>
            </a:xfrm>
            <a:prstGeom prst="rect">
              <a:avLst/>
            </a:prstGeom>
            <a:solidFill>
              <a:schemeClr val="bg1"/>
            </a:solidFill>
            <a:ln w="28575">
              <a:solidFill>
                <a:srgbClr val="0070C0"/>
              </a:solidFill>
            </a:ln>
          </p:spPr>
          <p:txBody>
            <a:bodyPr wrap="square" rtlCol="0">
              <a:spAutoFit/>
            </a:bodyPr>
            <a:lstStyle/>
            <a:p>
              <a:pPr algn="ctr"/>
              <a:r>
                <a:rPr lang="cs-CZ" sz="900" dirty="0" err="1" smtClean="0"/>
                <a:t>rumen</a:t>
              </a:r>
              <a:endParaRPr lang="en-US" sz="900" dirty="0"/>
            </a:p>
          </p:txBody>
        </p:sp>
        <p:sp>
          <p:nvSpPr>
            <p:cNvPr id="15" name="TextovéPole 14">
              <a:extLst>
                <a:ext uri="{FF2B5EF4-FFF2-40B4-BE49-F238E27FC236}">
                  <a16:creationId xmlns:a16="http://schemas.microsoft.com/office/drawing/2014/main" id="{B290AF8A-E7AD-4867-9471-EC9EFD924E22}"/>
                </a:ext>
              </a:extLst>
            </p:cNvPr>
            <p:cNvSpPr txBox="1"/>
            <p:nvPr/>
          </p:nvSpPr>
          <p:spPr>
            <a:xfrm>
              <a:off x="7880615" y="1955017"/>
              <a:ext cx="711236" cy="230832"/>
            </a:xfrm>
            <a:prstGeom prst="rect">
              <a:avLst/>
            </a:prstGeom>
            <a:solidFill>
              <a:schemeClr val="bg1"/>
            </a:solidFill>
            <a:ln w="28575">
              <a:solidFill>
                <a:srgbClr val="C00000"/>
              </a:solidFill>
            </a:ln>
          </p:spPr>
          <p:txBody>
            <a:bodyPr wrap="square" rtlCol="0">
              <a:spAutoFit/>
            </a:bodyPr>
            <a:lstStyle/>
            <a:p>
              <a:pPr algn="ctr"/>
              <a:r>
                <a:rPr lang="cs-CZ" sz="900" dirty="0" err="1" smtClean="0"/>
                <a:t>abomasum</a:t>
              </a:r>
              <a:endParaRPr lang="en-US" sz="900" dirty="0"/>
            </a:p>
          </p:txBody>
        </p:sp>
        <p:sp>
          <p:nvSpPr>
            <p:cNvPr id="16" name="TextovéPole 15">
              <a:extLst>
                <a:ext uri="{FF2B5EF4-FFF2-40B4-BE49-F238E27FC236}">
                  <a16:creationId xmlns:a16="http://schemas.microsoft.com/office/drawing/2014/main" id="{B290AF8A-E7AD-4867-9471-EC9EFD924E22}"/>
                </a:ext>
              </a:extLst>
            </p:cNvPr>
            <p:cNvSpPr txBox="1"/>
            <p:nvPr/>
          </p:nvSpPr>
          <p:spPr>
            <a:xfrm>
              <a:off x="7141772" y="3772582"/>
              <a:ext cx="639980" cy="230832"/>
            </a:xfrm>
            <a:prstGeom prst="rect">
              <a:avLst/>
            </a:prstGeom>
            <a:solidFill>
              <a:schemeClr val="bg1"/>
            </a:solidFill>
            <a:ln w="28575">
              <a:solidFill>
                <a:srgbClr val="4CFF4C"/>
              </a:solidFill>
            </a:ln>
          </p:spPr>
          <p:txBody>
            <a:bodyPr wrap="square" rtlCol="0">
              <a:spAutoFit/>
            </a:bodyPr>
            <a:lstStyle/>
            <a:p>
              <a:pPr algn="ctr"/>
              <a:r>
                <a:rPr lang="cs-CZ" sz="900" dirty="0" smtClean="0"/>
                <a:t>omasum</a:t>
              </a:r>
              <a:endParaRPr lang="en-US" sz="900" dirty="0"/>
            </a:p>
          </p:txBody>
        </p:sp>
        <p:sp>
          <p:nvSpPr>
            <p:cNvPr id="17" name="TextovéPole 16">
              <a:extLst>
                <a:ext uri="{FF2B5EF4-FFF2-40B4-BE49-F238E27FC236}">
                  <a16:creationId xmlns:a16="http://schemas.microsoft.com/office/drawing/2014/main" id="{B290AF8A-E7AD-4867-9471-EC9EFD924E22}"/>
                </a:ext>
              </a:extLst>
            </p:cNvPr>
            <p:cNvSpPr txBox="1"/>
            <p:nvPr/>
          </p:nvSpPr>
          <p:spPr>
            <a:xfrm>
              <a:off x="6515100" y="3912141"/>
              <a:ext cx="533317" cy="230832"/>
            </a:xfrm>
            <a:prstGeom prst="rect">
              <a:avLst/>
            </a:prstGeom>
            <a:solidFill>
              <a:schemeClr val="bg1"/>
            </a:solidFill>
          </p:spPr>
          <p:txBody>
            <a:bodyPr wrap="square" rtlCol="0">
              <a:spAutoFit/>
            </a:bodyPr>
            <a:lstStyle/>
            <a:p>
              <a:pPr algn="ctr"/>
              <a:r>
                <a:rPr lang="cs-CZ" sz="900" dirty="0" smtClean="0"/>
                <a:t>liver</a:t>
              </a:r>
              <a:endParaRPr lang="en-US" sz="900" dirty="0"/>
            </a:p>
          </p:txBody>
        </p:sp>
        <p:sp>
          <p:nvSpPr>
            <p:cNvPr id="18" name="TextovéPole 17">
              <a:extLst>
                <a:ext uri="{FF2B5EF4-FFF2-40B4-BE49-F238E27FC236}">
                  <a16:creationId xmlns:a16="http://schemas.microsoft.com/office/drawing/2014/main" id="{B290AF8A-E7AD-4867-9471-EC9EFD924E22}"/>
                </a:ext>
              </a:extLst>
            </p:cNvPr>
            <p:cNvSpPr txBox="1"/>
            <p:nvPr/>
          </p:nvSpPr>
          <p:spPr>
            <a:xfrm>
              <a:off x="6002178" y="3645330"/>
              <a:ext cx="635327" cy="230832"/>
            </a:xfrm>
            <a:prstGeom prst="rect">
              <a:avLst/>
            </a:prstGeom>
            <a:solidFill>
              <a:schemeClr val="bg1"/>
            </a:solidFill>
            <a:ln w="28575">
              <a:solidFill>
                <a:schemeClr val="accent1">
                  <a:lumMod val="75000"/>
                </a:schemeClr>
              </a:solidFill>
            </a:ln>
          </p:spPr>
          <p:txBody>
            <a:bodyPr wrap="square" rtlCol="0">
              <a:spAutoFit/>
            </a:bodyPr>
            <a:lstStyle/>
            <a:p>
              <a:pPr algn="ctr"/>
              <a:r>
                <a:rPr lang="cs-CZ" sz="900" dirty="0" err="1" smtClean="0"/>
                <a:t>reticulum</a:t>
              </a:r>
              <a:endParaRPr lang="en-US" sz="900" dirty="0"/>
            </a:p>
          </p:txBody>
        </p:sp>
      </p:grpSp>
      <p:sp>
        <p:nvSpPr>
          <p:cNvPr id="38" name="TextovéPole 37">
            <a:extLst>
              <a:ext uri="{FF2B5EF4-FFF2-40B4-BE49-F238E27FC236}">
                <a16:creationId xmlns:a16="http://schemas.microsoft.com/office/drawing/2014/main" id="{88B8200F-807E-473D-BC07-A82F3C9E2C2B}"/>
              </a:ext>
            </a:extLst>
          </p:cNvPr>
          <p:cNvSpPr txBox="1"/>
          <p:nvPr/>
        </p:nvSpPr>
        <p:spPr>
          <a:xfrm>
            <a:off x="10272821" y="5827462"/>
            <a:ext cx="1829536" cy="415498"/>
          </a:xfrm>
          <a:prstGeom prst="rect">
            <a:avLst/>
          </a:prstGeom>
          <a:noFill/>
        </p:spPr>
        <p:txBody>
          <a:bodyPr wrap="square" rtlCol="0">
            <a:spAutoFit/>
          </a:bodyPr>
          <a:lstStyle/>
          <a:p>
            <a:pPr algn="ctr"/>
            <a:r>
              <a:rPr lang="cs-CZ" sz="1050" dirty="0" err="1" smtClean="0"/>
              <a:t>Edited</a:t>
            </a:r>
            <a:r>
              <a:rPr lang="cs-CZ" sz="1050" dirty="0" smtClean="0"/>
              <a:t>: </a:t>
            </a:r>
            <a:r>
              <a:rPr lang="cs-CZ" sz="1050" dirty="0" err="1"/>
              <a:t>McGeady</a:t>
            </a:r>
            <a:r>
              <a:rPr lang="cs-CZ" sz="1050" dirty="0"/>
              <a:t> et al. </a:t>
            </a:r>
            <a:r>
              <a:rPr lang="cs-CZ" sz="1050" dirty="0" err="1"/>
              <a:t>Veterinary</a:t>
            </a:r>
            <a:r>
              <a:rPr lang="cs-CZ" sz="1050" dirty="0"/>
              <a:t> Embryology. 2009</a:t>
            </a:r>
          </a:p>
        </p:txBody>
      </p:sp>
      <p:grpSp>
        <p:nvGrpSpPr>
          <p:cNvPr id="43" name="Skupina 42"/>
          <p:cNvGrpSpPr/>
          <p:nvPr/>
        </p:nvGrpSpPr>
        <p:grpSpPr>
          <a:xfrm>
            <a:off x="8508989" y="1840150"/>
            <a:ext cx="3179578" cy="2304320"/>
            <a:chOff x="8508989" y="1840150"/>
            <a:chExt cx="3179578" cy="2304320"/>
          </a:xfrm>
        </p:grpSpPr>
        <p:grpSp>
          <p:nvGrpSpPr>
            <p:cNvPr id="36" name="Skupina 35"/>
            <p:cNvGrpSpPr/>
            <p:nvPr/>
          </p:nvGrpSpPr>
          <p:grpSpPr>
            <a:xfrm>
              <a:off x="8508989" y="1840150"/>
              <a:ext cx="3179578" cy="2304320"/>
              <a:chOff x="8508989" y="1840150"/>
              <a:chExt cx="3179578" cy="2304320"/>
            </a:xfrm>
          </p:grpSpPr>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563" y="1840150"/>
                <a:ext cx="2566838" cy="2304320"/>
              </a:xfrm>
              <a:prstGeom prst="rect">
                <a:avLst/>
              </a:prstGeom>
            </p:spPr>
          </p:pic>
          <p:sp>
            <p:nvSpPr>
              <p:cNvPr id="21" name="Volný tvar 20"/>
              <p:cNvSpPr/>
              <p:nvPr/>
            </p:nvSpPr>
            <p:spPr>
              <a:xfrm>
                <a:off x="9639300" y="2428875"/>
                <a:ext cx="428625" cy="333375"/>
              </a:xfrm>
              <a:custGeom>
                <a:avLst/>
                <a:gdLst>
                  <a:gd name="connsiteX0" fmla="*/ 0 w 428625"/>
                  <a:gd name="connsiteY0" fmla="*/ 333375 h 333375"/>
                  <a:gd name="connsiteX1" fmla="*/ 47625 w 428625"/>
                  <a:gd name="connsiteY1" fmla="*/ 257175 h 333375"/>
                  <a:gd name="connsiteX2" fmla="*/ 95250 w 428625"/>
                  <a:gd name="connsiteY2" fmla="*/ 219075 h 333375"/>
                  <a:gd name="connsiteX3" fmla="*/ 133350 w 428625"/>
                  <a:gd name="connsiteY3" fmla="*/ 161925 h 333375"/>
                  <a:gd name="connsiteX4" fmla="*/ 219075 w 428625"/>
                  <a:gd name="connsiteY4" fmla="*/ 95250 h 333375"/>
                  <a:gd name="connsiteX5" fmla="*/ 323850 w 428625"/>
                  <a:gd name="connsiteY5" fmla="*/ 28575 h 333375"/>
                  <a:gd name="connsiteX6" fmla="*/ 419100 w 428625"/>
                  <a:gd name="connsiteY6" fmla="*/ 0 h 333375"/>
                  <a:gd name="connsiteX7" fmla="*/ 428625 w 428625"/>
                  <a:gd name="connsiteY7"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333375">
                    <a:moveTo>
                      <a:pt x="0" y="333375"/>
                    </a:moveTo>
                    <a:lnTo>
                      <a:pt x="47625" y="257175"/>
                    </a:lnTo>
                    <a:lnTo>
                      <a:pt x="95250" y="219075"/>
                    </a:lnTo>
                    <a:lnTo>
                      <a:pt x="133350" y="161925"/>
                    </a:lnTo>
                    <a:lnTo>
                      <a:pt x="219075" y="95250"/>
                    </a:lnTo>
                    <a:lnTo>
                      <a:pt x="323850" y="28575"/>
                    </a:lnTo>
                    <a:lnTo>
                      <a:pt x="419100" y="0"/>
                    </a:lnTo>
                    <a:lnTo>
                      <a:pt x="428625" y="0"/>
                    </a:ln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a:extLst>
                  <a:ext uri="{FF2B5EF4-FFF2-40B4-BE49-F238E27FC236}">
                    <a16:creationId xmlns:a16="http://schemas.microsoft.com/office/drawing/2014/main" id="{B290AF8A-E7AD-4867-9471-EC9EFD924E22}"/>
                  </a:ext>
                </a:extLst>
              </p:cNvPr>
              <p:cNvSpPr txBox="1"/>
              <p:nvPr/>
            </p:nvSpPr>
            <p:spPr>
              <a:xfrm>
                <a:off x="8508989" y="2275359"/>
                <a:ext cx="706599" cy="230832"/>
              </a:xfrm>
              <a:prstGeom prst="rect">
                <a:avLst/>
              </a:prstGeom>
              <a:solidFill>
                <a:schemeClr val="bg1"/>
              </a:solidFill>
              <a:ln w="28575">
                <a:solidFill>
                  <a:srgbClr val="0070C0"/>
                </a:solidFill>
              </a:ln>
            </p:spPr>
            <p:txBody>
              <a:bodyPr wrap="square" rtlCol="0">
                <a:spAutoFit/>
              </a:bodyPr>
              <a:lstStyle/>
              <a:p>
                <a:pPr algn="ctr"/>
                <a:r>
                  <a:rPr lang="cs-CZ" sz="900" dirty="0" err="1" smtClean="0"/>
                  <a:t>rumen</a:t>
                </a:r>
                <a:endParaRPr lang="en-US" sz="900" dirty="0"/>
              </a:p>
            </p:txBody>
          </p:sp>
          <p:sp>
            <p:nvSpPr>
              <p:cNvPr id="23" name="TextovéPole 22">
                <a:extLst>
                  <a:ext uri="{FF2B5EF4-FFF2-40B4-BE49-F238E27FC236}">
                    <a16:creationId xmlns:a16="http://schemas.microsoft.com/office/drawing/2014/main" id="{B290AF8A-E7AD-4867-9471-EC9EFD924E22}"/>
                  </a:ext>
                </a:extLst>
              </p:cNvPr>
              <p:cNvSpPr txBox="1"/>
              <p:nvPr/>
            </p:nvSpPr>
            <p:spPr>
              <a:xfrm>
                <a:off x="10945824" y="1931329"/>
                <a:ext cx="742743" cy="230832"/>
              </a:xfrm>
              <a:prstGeom prst="rect">
                <a:avLst/>
              </a:prstGeom>
              <a:solidFill>
                <a:schemeClr val="bg1"/>
              </a:solidFill>
              <a:ln w="28575">
                <a:solidFill>
                  <a:srgbClr val="C00000"/>
                </a:solidFill>
              </a:ln>
            </p:spPr>
            <p:txBody>
              <a:bodyPr wrap="square" rtlCol="0">
                <a:spAutoFit/>
              </a:bodyPr>
              <a:lstStyle/>
              <a:p>
                <a:pPr algn="ctr"/>
                <a:r>
                  <a:rPr lang="cs-CZ" sz="900" dirty="0" err="1" smtClean="0"/>
                  <a:t>abomasum</a:t>
                </a:r>
                <a:endParaRPr lang="en-US" sz="900" dirty="0"/>
              </a:p>
            </p:txBody>
          </p:sp>
          <p:sp>
            <p:nvSpPr>
              <p:cNvPr id="24" name="TextovéPole 23">
                <a:extLst>
                  <a:ext uri="{FF2B5EF4-FFF2-40B4-BE49-F238E27FC236}">
                    <a16:creationId xmlns:a16="http://schemas.microsoft.com/office/drawing/2014/main" id="{B290AF8A-E7AD-4867-9471-EC9EFD924E22}"/>
                  </a:ext>
                </a:extLst>
              </p:cNvPr>
              <p:cNvSpPr txBox="1"/>
              <p:nvPr/>
            </p:nvSpPr>
            <p:spPr>
              <a:xfrm>
                <a:off x="8967062" y="3433016"/>
                <a:ext cx="605611" cy="230832"/>
              </a:xfrm>
              <a:prstGeom prst="rect">
                <a:avLst/>
              </a:prstGeom>
              <a:solidFill>
                <a:schemeClr val="bg1"/>
              </a:solidFill>
              <a:ln w="28575">
                <a:solidFill>
                  <a:srgbClr val="4CFF4C"/>
                </a:solidFill>
              </a:ln>
            </p:spPr>
            <p:txBody>
              <a:bodyPr wrap="square" rtlCol="0">
                <a:spAutoFit/>
              </a:bodyPr>
              <a:lstStyle/>
              <a:p>
                <a:pPr algn="ctr"/>
                <a:r>
                  <a:rPr lang="cs-CZ" sz="900" dirty="0" smtClean="0"/>
                  <a:t>omasum</a:t>
                </a:r>
                <a:endParaRPr lang="en-US" sz="900" dirty="0"/>
              </a:p>
            </p:txBody>
          </p:sp>
          <p:cxnSp>
            <p:nvCxnSpPr>
              <p:cNvPr id="26" name="Přímá spojnice se šipkou 25"/>
              <p:cNvCxnSpPr/>
              <p:nvPr/>
            </p:nvCxnSpPr>
            <p:spPr>
              <a:xfrm flipV="1">
                <a:off x="9782175" y="2762250"/>
                <a:ext cx="285750" cy="1858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10039329" y="2755037"/>
                <a:ext cx="285750" cy="1858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10279943" y="2806839"/>
                <a:ext cx="285750" cy="1858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Přímá spojnice se šipkou 38"/>
            <p:cNvCxnSpPr/>
            <p:nvPr/>
          </p:nvCxnSpPr>
          <p:spPr>
            <a:xfrm flipV="1">
              <a:off x="8777045" y="2940915"/>
              <a:ext cx="411475" cy="1311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Skupina 43"/>
          <p:cNvGrpSpPr/>
          <p:nvPr/>
        </p:nvGrpSpPr>
        <p:grpSpPr>
          <a:xfrm>
            <a:off x="7141773" y="3998521"/>
            <a:ext cx="3547703" cy="2267522"/>
            <a:chOff x="7141773" y="3998521"/>
            <a:chExt cx="3547703" cy="2267522"/>
          </a:xfrm>
        </p:grpSpPr>
        <p:grpSp>
          <p:nvGrpSpPr>
            <p:cNvPr id="37" name="Skupina 36"/>
            <p:cNvGrpSpPr/>
            <p:nvPr/>
          </p:nvGrpSpPr>
          <p:grpSpPr>
            <a:xfrm>
              <a:off x="7141773" y="3998521"/>
              <a:ext cx="3547703" cy="2267522"/>
              <a:chOff x="7141773" y="3998521"/>
              <a:chExt cx="3547703" cy="2267522"/>
            </a:xfrm>
          </p:grpSpPr>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0859" y="4158897"/>
                <a:ext cx="2389408" cy="1991730"/>
              </a:xfrm>
              <a:prstGeom prst="rect">
                <a:avLst/>
              </a:prstGeom>
            </p:spPr>
          </p:pic>
          <p:sp>
            <p:nvSpPr>
              <p:cNvPr id="29" name="TextovéPole 28">
                <a:extLst>
                  <a:ext uri="{FF2B5EF4-FFF2-40B4-BE49-F238E27FC236}">
                    <a16:creationId xmlns:a16="http://schemas.microsoft.com/office/drawing/2014/main" id="{B290AF8A-E7AD-4867-9471-EC9EFD924E22}"/>
                  </a:ext>
                </a:extLst>
              </p:cNvPr>
              <p:cNvSpPr txBox="1"/>
              <p:nvPr/>
            </p:nvSpPr>
            <p:spPr>
              <a:xfrm>
                <a:off x="8413932" y="3998521"/>
                <a:ext cx="1285917" cy="230832"/>
              </a:xfrm>
              <a:prstGeom prst="rect">
                <a:avLst/>
              </a:prstGeom>
              <a:solidFill>
                <a:schemeClr val="bg1"/>
              </a:solidFill>
              <a:ln w="28575">
                <a:solidFill>
                  <a:srgbClr val="0070C0"/>
                </a:solidFill>
              </a:ln>
            </p:spPr>
            <p:txBody>
              <a:bodyPr wrap="square" rtlCol="0">
                <a:spAutoFit/>
              </a:bodyPr>
              <a:lstStyle/>
              <a:p>
                <a:pPr algn="ctr"/>
                <a:r>
                  <a:rPr lang="cs-CZ" sz="900" dirty="0" err="1" smtClean="0"/>
                  <a:t>Dorsal</a:t>
                </a:r>
                <a:r>
                  <a:rPr lang="cs-CZ" sz="900" dirty="0" smtClean="0"/>
                  <a:t> </a:t>
                </a:r>
                <a:r>
                  <a:rPr lang="cs-CZ" sz="900" dirty="0" err="1" smtClean="0"/>
                  <a:t>rumen</a:t>
                </a:r>
                <a:endParaRPr lang="en-US" sz="900" dirty="0"/>
              </a:p>
            </p:txBody>
          </p:sp>
          <p:sp>
            <p:nvSpPr>
              <p:cNvPr id="30" name="TextovéPole 29">
                <a:extLst>
                  <a:ext uri="{FF2B5EF4-FFF2-40B4-BE49-F238E27FC236}">
                    <a16:creationId xmlns:a16="http://schemas.microsoft.com/office/drawing/2014/main" id="{B290AF8A-E7AD-4867-9471-EC9EFD924E22}"/>
                  </a:ext>
                </a:extLst>
              </p:cNvPr>
              <p:cNvSpPr txBox="1"/>
              <p:nvPr/>
            </p:nvSpPr>
            <p:spPr>
              <a:xfrm>
                <a:off x="7467578" y="5745165"/>
                <a:ext cx="533317" cy="230832"/>
              </a:xfrm>
              <a:prstGeom prst="rect">
                <a:avLst/>
              </a:prstGeom>
              <a:solidFill>
                <a:schemeClr val="bg1"/>
              </a:solidFill>
            </p:spPr>
            <p:txBody>
              <a:bodyPr wrap="square" rtlCol="0">
                <a:spAutoFit/>
              </a:bodyPr>
              <a:lstStyle/>
              <a:p>
                <a:pPr algn="ctr"/>
                <a:r>
                  <a:rPr lang="cs-CZ" sz="900" dirty="0" smtClean="0"/>
                  <a:t>liver</a:t>
                </a:r>
                <a:endParaRPr lang="en-US" sz="900" dirty="0"/>
              </a:p>
            </p:txBody>
          </p:sp>
          <p:sp>
            <p:nvSpPr>
              <p:cNvPr id="31" name="TextovéPole 30">
                <a:extLst>
                  <a:ext uri="{FF2B5EF4-FFF2-40B4-BE49-F238E27FC236}">
                    <a16:creationId xmlns:a16="http://schemas.microsoft.com/office/drawing/2014/main" id="{B290AF8A-E7AD-4867-9471-EC9EFD924E22}"/>
                  </a:ext>
                </a:extLst>
              </p:cNvPr>
              <p:cNvSpPr txBox="1"/>
              <p:nvPr/>
            </p:nvSpPr>
            <p:spPr>
              <a:xfrm>
                <a:off x="7905617" y="5745165"/>
                <a:ext cx="603372" cy="230832"/>
              </a:xfrm>
              <a:prstGeom prst="rect">
                <a:avLst/>
              </a:prstGeom>
              <a:solidFill>
                <a:schemeClr val="bg1"/>
              </a:solidFill>
              <a:ln w="28575">
                <a:solidFill>
                  <a:srgbClr val="4CFF4C"/>
                </a:solidFill>
              </a:ln>
            </p:spPr>
            <p:txBody>
              <a:bodyPr wrap="square" rtlCol="0">
                <a:spAutoFit/>
              </a:bodyPr>
              <a:lstStyle/>
              <a:p>
                <a:pPr algn="ctr"/>
                <a:r>
                  <a:rPr lang="cs-CZ" sz="900" dirty="0" smtClean="0"/>
                  <a:t>omasum</a:t>
                </a:r>
                <a:endParaRPr lang="en-US" sz="900" dirty="0"/>
              </a:p>
            </p:txBody>
          </p:sp>
          <p:sp>
            <p:nvSpPr>
              <p:cNvPr id="32" name="TextovéPole 31">
                <a:extLst>
                  <a:ext uri="{FF2B5EF4-FFF2-40B4-BE49-F238E27FC236}">
                    <a16:creationId xmlns:a16="http://schemas.microsoft.com/office/drawing/2014/main" id="{B290AF8A-E7AD-4867-9471-EC9EFD924E22}"/>
                  </a:ext>
                </a:extLst>
              </p:cNvPr>
              <p:cNvSpPr txBox="1"/>
              <p:nvPr/>
            </p:nvSpPr>
            <p:spPr>
              <a:xfrm>
                <a:off x="7681145" y="6006612"/>
                <a:ext cx="1285917" cy="230832"/>
              </a:xfrm>
              <a:prstGeom prst="rect">
                <a:avLst/>
              </a:prstGeom>
              <a:solidFill>
                <a:schemeClr val="bg1"/>
              </a:solidFill>
              <a:ln w="28575">
                <a:solidFill>
                  <a:srgbClr val="0070C0"/>
                </a:solidFill>
              </a:ln>
            </p:spPr>
            <p:txBody>
              <a:bodyPr wrap="square" rtlCol="0">
                <a:spAutoFit/>
              </a:bodyPr>
              <a:lstStyle/>
              <a:p>
                <a:pPr algn="ctr"/>
                <a:r>
                  <a:rPr lang="cs-CZ" sz="900" dirty="0" err="1" smtClean="0"/>
                  <a:t>Ventral</a:t>
                </a:r>
                <a:r>
                  <a:rPr lang="cs-CZ" sz="900" dirty="0" smtClean="0"/>
                  <a:t> </a:t>
                </a:r>
                <a:r>
                  <a:rPr lang="cs-CZ" sz="900" dirty="0" err="1" smtClean="0"/>
                  <a:t>rumen</a:t>
                </a:r>
                <a:endParaRPr lang="en-US" sz="900" dirty="0"/>
              </a:p>
            </p:txBody>
          </p:sp>
          <p:sp>
            <p:nvSpPr>
              <p:cNvPr id="33" name="TextovéPole 32">
                <a:extLst>
                  <a:ext uri="{FF2B5EF4-FFF2-40B4-BE49-F238E27FC236}">
                    <a16:creationId xmlns:a16="http://schemas.microsoft.com/office/drawing/2014/main" id="{B290AF8A-E7AD-4867-9471-EC9EFD924E22}"/>
                  </a:ext>
                </a:extLst>
              </p:cNvPr>
              <p:cNvSpPr txBox="1"/>
              <p:nvPr/>
            </p:nvSpPr>
            <p:spPr>
              <a:xfrm>
                <a:off x="9039356" y="6035211"/>
                <a:ext cx="742819" cy="230832"/>
              </a:xfrm>
              <a:prstGeom prst="rect">
                <a:avLst/>
              </a:prstGeom>
              <a:solidFill>
                <a:schemeClr val="bg1"/>
              </a:solidFill>
              <a:ln w="28575">
                <a:solidFill>
                  <a:srgbClr val="C00000"/>
                </a:solidFill>
              </a:ln>
            </p:spPr>
            <p:txBody>
              <a:bodyPr wrap="square" rtlCol="0">
                <a:spAutoFit/>
              </a:bodyPr>
              <a:lstStyle/>
              <a:p>
                <a:pPr algn="ctr"/>
                <a:r>
                  <a:rPr lang="cs-CZ" sz="900" dirty="0" err="1" smtClean="0"/>
                  <a:t>abomasum</a:t>
                </a:r>
                <a:endParaRPr lang="en-US" sz="900" dirty="0"/>
              </a:p>
            </p:txBody>
          </p:sp>
          <p:sp>
            <p:nvSpPr>
              <p:cNvPr id="34" name="TextovéPole 33">
                <a:extLst>
                  <a:ext uri="{FF2B5EF4-FFF2-40B4-BE49-F238E27FC236}">
                    <a16:creationId xmlns:a16="http://schemas.microsoft.com/office/drawing/2014/main" id="{B290AF8A-E7AD-4867-9471-EC9EFD924E22}"/>
                  </a:ext>
                </a:extLst>
              </p:cNvPr>
              <p:cNvSpPr txBox="1"/>
              <p:nvPr/>
            </p:nvSpPr>
            <p:spPr>
              <a:xfrm>
                <a:off x="10156159" y="4661752"/>
                <a:ext cx="533317" cy="230832"/>
              </a:xfrm>
              <a:prstGeom prst="rect">
                <a:avLst/>
              </a:prstGeom>
              <a:solidFill>
                <a:schemeClr val="bg1"/>
              </a:solidFill>
            </p:spPr>
            <p:txBody>
              <a:bodyPr wrap="square" rtlCol="0">
                <a:spAutoFit/>
              </a:bodyPr>
              <a:lstStyle/>
              <a:p>
                <a:pPr algn="ctr"/>
                <a:r>
                  <a:rPr lang="cs-CZ" sz="900" dirty="0" smtClean="0"/>
                  <a:t>gut</a:t>
                </a:r>
                <a:endParaRPr lang="en-US" sz="900" dirty="0"/>
              </a:p>
            </p:txBody>
          </p:sp>
          <p:sp>
            <p:nvSpPr>
              <p:cNvPr id="35" name="TextovéPole 34">
                <a:extLst>
                  <a:ext uri="{FF2B5EF4-FFF2-40B4-BE49-F238E27FC236}">
                    <a16:creationId xmlns:a16="http://schemas.microsoft.com/office/drawing/2014/main" id="{B290AF8A-E7AD-4867-9471-EC9EFD924E22}"/>
                  </a:ext>
                </a:extLst>
              </p:cNvPr>
              <p:cNvSpPr txBox="1"/>
              <p:nvPr/>
            </p:nvSpPr>
            <p:spPr>
              <a:xfrm>
                <a:off x="7141773" y="5398917"/>
                <a:ext cx="710724" cy="230832"/>
              </a:xfrm>
              <a:prstGeom prst="rect">
                <a:avLst/>
              </a:prstGeom>
              <a:solidFill>
                <a:schemeClr val="bg1"/>
              </a:solidFill>
              <a:ln w="28575">
                <a:solidFill>
                  <a:schemeClr val="accent1">
                    <a:lumMod val="75000"/>
                  </a:schemeClr>
                </a:solidFill>
              </a:ln>
            </p:spPr>
            <p:txBody>
              <a:bodyPr wrap="square" rtlCol="0">
                <a:spAutoFit/>
              </a:bodyPr>
              <a:lstStyle/>
              <a:p>
                <a:pPr algn="ctr"/>
                <a:r>
                  <a:rPr lang="cs-CZ" sz="900" dirty="0" err="1" smtClean="0"/>
                  <a:t>reticulum</a:t>
                </a:r>
                <a:endParaRPr lang="en-US" sz="900" dirty="0"/>
              </a:p>
            </p:txBody>
          </p:sp>
        </p:grpSp>
        <p:cxnSp>
          <p:nvCxnSpPr>
            <p:cNvPr id="41" name="Přímá spojnice se šipkou 40"/>
            <p:cNvCxnSpPr/>
            <p:nvPr/>
          </p:nvCxnSpPr>
          <p:spPr>
            <a:xfrm flipH="1">
              <a:off x="10180022" y="4220487"/>
              <a:ext cx="247106" cy="28161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15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14A09-A2D5-4D53-B0C6-804E7AEA6749}"/>
              </a:ext>
            </a:extLst>
          </p:cNvPr>
          <p:cNvSpPr>
            <a:spLocks noGrp="1"/>
          </p:cNvSpPr>
          <p:nvPr>
            <p:ph type="title"/>
          </p:nvPr>
        </p:nvSpPr>
        <p:spPr/>
        <p:txBody>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a:t>
            </a:r>
            <a:r>
              <a:rPr lang="cs-CZ" dirty="0" err="1" smtClean="0"/>
              <a:t>stomach</a:t>
            </a:r>
            <a:endParaRPr lang="en-US" dirty="0"/>
          </a:p>
        </p:txBody>
      </p:sp>
      <p:sp>
        <p:nvSpPr>
          <p:cNvPr id="5" name="Zástupný symbol pro číslo snímku 4">
            <a:extLst>
              <a:ext uri="{FF2B5EF4-FFF2-40B4-BE49-F238E27FC236}">
                <a16:creationId xmlns:a16="http://schemas.microsoft.com/office/drawing/2014/main" id="{D2D1B295-F69F-4575-927A-09CDAF4542CA}"/>
              </a:ext>
            </a:extLst>
          </p:cNvPr>
          <p:cNvSpPr>
            <a:spLocks noGrp="1"/>
          </p:cNvSpPr>
          <p:nvPr>
            <p:ph type="sldNum" sz="quarter" idx="12"/>
          </p:nvPr>
        </p:nvSpPr>
        <p:spPr/>
        <p:txBody>
          <a:bodyPr/>
          <a:lstStyle/>
          <a:p>
            <a:fld id="{452BC3EA-E2EC-40AA-BF67-C4C476FA0C99}" type="slidenum">
              <a:rPr lang="cs-CZ" smtClean="0"/>
              <a:t>34</a:t>
            </a:fld>
            <a:endParaRPr lang="cs-CZ"/>
          </a:p>
        </p:txBody>
      </p:sp>
      <p:sp>
        <p:nvSpPr>
          <p:cNvPr id="6" name="Zástupný obsah 2">
            <a:extLst>
              <a:ext uri="{FF2B5EF4-FFF2-40B4-BE49-F238E27FC236}">
                <a16:creationId xmlns:a16="http://schemas.microsoft.com/office/drawing/2014/main" id="{4E4392B4-B066-4F56-84B0-A71AD41E0602}"/>
              </a:ext>
            </a:extLst>
          </p:cNvPr>
          <p:cNvSpPr txBox="1">
            <a:spLocks/>
          </p:cNvSpPr>
          <p:nvPr/>
        </p:nvSpPr>
        <p:spPr>
          <a:xfrm>
            <a:off x="1097280" y="2076326"/>
            <a:ext cx="4271425" cy="135153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Hypertrophic</a:t>
            </a:r>
            <a:r>
              <a:rPr lang="cs-CZ" sz="1600" b="1" dirty="0" smtClean="0"/>
              <a:t> </a:t>
            </a:r>
            <a:r>
              <a:rPr lang="cs-CZ" sz="1600" b="1" dirty="0" err="1" smtClean="0"/>
              <a:t>pyloric</a:t>
            </a:r>
            <a:r>
              <a:rPr lang="cs-CZ" sz="1600" b="1" dirty="0" smtClean="0"/>
              <a:t> </a:t>
            </a:r>
            <a:r>
              <a:rPr lang="cs-CZ" sz="1600" b="1" dirty="0" err="1" smtClean="0"/>
              <a:t>stenosis</a:t>
            </a:r>
            <a:endParaRPr lang="cs-CZ" sz="1600" b="1" dirty="0"/>
          </a:p>
          <a:p>
            <a:pPr lvl="1">
              <a:buSzPct val="50000"/>
              <a:buFont typeface="Courier New" panose="02070309020205020404" pitchFamily="49" charset="0"/>
              <a:buChar char="o"/>
            </a:pPr>
            <a:r>
              <a:rPr lang="cs-CZ" sz="1200" dirty="0" err="1" smtClean="0"/>
              <a:t>Partial</a:t>
            </a:r>
            <a:r>
              <a:rPr lang="cs-CZ" sz="1200" dirty="0" smtClean="0"/>
              <a:t> </a:t>
            </a:r>
            <a:r>
              <a:rPr lang="cs-CZ" sz="1200" dirty="0" err="1" smtClean="0"/>
              <a:t>pyloric</a:t>
            </a:r>
            <a:r>
              <a:rPr lang="cs-CZ" sz="1200" dirty="0" smtClean="0"/>
              <a:t> </a:t>
            </a:r>
            <a:r>
              <a:rPr lang="cs-CZ" sz="1200" dirty="0" err="1" smtClean="0"/>
              <a:t>blocking</a:t>
            </a:r>
            <a:r>
              <a:rPr lang="cs-CZ" sz="1200" dirty="0" smtClean="0"/>
              <a:t> </a:t>
            </a:r>
            <a:r>
              <a:rPr lang="cs-CZ" sz="1200" dirty="0" err="1" smtClean="0"/>
              <a:t>of</a:t>
            </a:r>
            <a:r>
              <a:rPr lang="cs-CZ" sz="1200" dirty="0" smtClean="0"/>
              <a:t> </a:t>
            </a:r>
            <a:r>
              <a:rPr lang="cs-CZ" sz="1200" dirty="0" err="1" smtClean="0"/>
              <a:t>stomach</a:t>
            </a:r>
            <a:endParaRPr lang="cs-CZ" sz="1200" dirty="0"/>
          </a:p>
          <a:p>
            <a:pPr lvl="1">
              <a:buSzPct val="50000"/>
              <a:buFont typeface="Courier New" panose="02070309020205020404" pitchFamily="49" charset="0"/>
              <a:buChar char="o"/>
            </a:pPr>
            <a:r>
              <a:rPr lang="cs-CZ" sz="1200" dirty="0" err="1" smtClean="0"/>
              <a:t>Hypertrophy</a:t>
            </a:r>
            <a:r>
              <a:rPr lang="cs-CZ" sz="1200" dirty="0" smtClean="0"/>
              <a:t> </a:t>
            </a:r>
            <a:r>
              <a:rPr lang="cs-CZ" sz="1200" dirty="0" err="1" smtClean="0"/>
              <a:t>of</a:t>
            </a:r>
            <a:r>
              <a:rPr lang="cs-CZ" sz="1200" dirty="0" smtClean="0"/>
              <a:t> </a:t>
            </a:r>
            <a:r>
              <a:rPr lang="cs-CZ" sz="1200" dirty="0" err="1" smtClean="0"/>
              <a:t>the</a:t>
            </a:r>
            <a:r>
              <a:rPr lang="cs-CZ" sz="1200" dirty="0" smtClean="0"/>
              <a:t> </a:t>
            </a:r>
            <a:r>
              <a:rPr lang="cs-CZ" sz="1200" dirty="0" err="1" smtClean="0"/>
              <a:t>pyloric</a:t>
            </a:r>
            <a:r>
              <a:rPr lang="cs-CZ" sz="1200" dirty="0" smtClean="0"/>
              <a:t> </a:t>
            </a:r>
            <a:r>
              <a:rPr lang="cs-CZ" sz="1200" dirty="0" err="1" smtClean="0"/>
              <a:t>sphincter</a:t>
            </a:r>
            <a:r>
              <a:rPr lang="cs-CZ" sz="1200" dirty="0" smtClean="0"/>
              <a:t> </a:t>
            </a:r>
            <a:r>
              <a:rPr lang="cs-CZ" sz="1200" dirty="0" err="1" smtClean="0"/>
              <a:t>muscle</a:t>
            </a:r>
            <a:endParaRPr lang="cs-CZ" sz="1200" dirty="0"/>
          </a:p>
          <a:p>
            <a:pPr lvl="1">
              <a:buSzPct val="50000"/>
              <a:buFont typeface="Courier New" panose="02070309020205020404" pitchFamily="49" charset="0"/>
              <a:buChar char="o"/>
            </a:pPr>
            <a:r>
              <a:rPr lang="cs-CZ" sz="1200" dirty="0" err="1" smtClean="0"/>
              <a:t>Blockade</a:t>
            </a:r>
            <a:r>
              <a:rPr lang="cs-CZ" sz="1200" dirty="0" smtClean="0"/>
              <a:t> </a:t>
            </a:r>
            <a:r>
              <a:rPr lang="cs-CZ" sz="1200" dirty="0" err="1" smtClean="0"/>
              <a:t>of</a:t>
            </a:r>
            <a:r>
              <a:rPr lang="cs-CZ" sz="1200" dirty="0" smtClean="0"/>
              <a:t> </a:t>
            </a:r>
            <a:r>
              <a:rPr lang="cs-CZ" sz="1200" dirty="0" err="1" smtClean="0"/>
              <a:t>digested</a:t>
            </a:r>
            <a:r>
              <a:rPr lang="cs-CZ" sz="1200" dirty="0" smtClean="0"/>
              <a:t> food </a:t>
            </a:r>
            <a:r>
              <a:rPr lang="cs-CZ" sz="1200" dirty="0" err="1" smtClean="0"/>
              <a:t>transition</a:t>
            </a:r>
            <a:r>
              <a:rPr lang="cs-CZ" sz="1200" dirty="0" smtClean="0"/>
              <a:t> </a:t>
            </a:r>
            <a:r>
              <a:rPr lang="cs-CZ" sz="1200" dirty="0" err="1" smtClean="0"/>
              <a:t>from</a:t>
            </a:r>
            <a:r>
              <a:rPr lang="cs-CZ" sz="1200" dirty="0" smtClean="0"/>
              <a:t> </a:t>
            </a:r>
            <a:r>
              <a:rPr lang="cs-CZ" sz="1200" dirty="0" err="1" smtClean="0"/>
              <a:t>stomach</a:t>
            </a:r>
            <a:r>
              <a:rPr lang="cs-CZ" sz="1200" dirty="0" smtClean="0"/>
              <a:t> to duodenum</a:t>
            </a:r>
            <a:endParaRPr lang="cs-CZ" sz="1200" dirty="0"/>
          </a:p>
        </p:txBody>
      </p:sp>
      <p:pic>
        <p:nvPicPr>
          <p:cNvPr id="7" name="Obrázek 6">
            <a:extLst>
              <a:ext uri="{FF2B5EF4-FFF2-40B4-BE49-F238E27FC236}">
                <a16:creationId xmlns:a16="http://schemas.microsoft.com/office/drawing/2014/main" id="{AD4D15B3-922D-4E95-BB4B-2242CDC5E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154" y="2003506"/>
            <a:ext cx="3435527" cy="3524431"/>
          </a:xfrm>
          <a:prstGeom prst="rect">
            <a:avLst/>
          </a:prstGeom>
        </p:spPr>
      </p:pic>
      <p:sp>
        <p:nvSpPr>
          <p:cNvPr id="8" name="TextovéPole 7">
            <a:extLst>
              <a:ext uri="{FF2B5EF4-FFF2-40B4-BE49-F238E27FC236}">
                <a16:creationId xmlns:a16="http://schemas.microsoft.com/office/drawing/2014/main" id="{4A028092-ED09-425A-BECF-00ED7136DCB3}"/>
              </a:ext>
            </a:extLst>
          </p:cNvPr>
          <p:cNvSpPr txBox="1"/>
          <p:nvPr/>
        </p:nvSpPr>
        <p:spPr>
          <a:xfrm>
            <a:off x="7594221" y="5866903"/>
            <a:ext cx="3561459" cy="253916"/>
          </a:xfrm>
          <a:prstGeom prst="rect">
            <a:avLst/>
          </a:prstGeom>
          <a:noFill/>
        </p:spPr>
        <p:txBody>
          <a:bodyPr wrap="square" rtlCol="0">
            <a:spAutoFit/>
          </a:bodyPr>
          <a:lstStyle/>
          <a:p>
            <a:pPr algn="ctr"/>
            <a:r>
              <a:rPr lang="cs-CZ" sz="1050" dirty="0"/>
              <a:t>Mayo </a:t>
            </a:r>
            <a:r>
              <a:rPr lang="cs-CZ" sz="1050" dirty="0" err="1"/>
              <a:t>Clinic</a:t>
            </a:r>
            <a:endParaRPr lang="cs-CZ" sz="1050" dirty="0"/>
          </a:p>
        </p:txBody>
      </p:sp>
    </p:spTree>
    <p:extLst>
      <p:ext uri="{BB962C8B-B14F-4D97-AF65-F5344CB8AC3E}">
        <p14:creationId xmlns:p14="http://schemas.microsoft.com/office/powerpoint/2010/main" val="1472415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79" y="286603"/>
            <a:ext cx="10115203" cy="1450757"/>
          </a:xfrm>
        </p:spPr>
        <p:txBody>
          <a:bodyPr/>
          <a:lstStyle/>
          <a:p>
            <a:r>
              <a:rPr lang="cs-CZ" dirty="0" err="1"/>
              <a:t>Formation</a:t>
            </a:r>
            <a:r>
              <a:rPr lang="cs-CZ" dirty="0"/>
              <a:t> and development </a:t>
            </a:r>
            <a:r>
              <a:rPr lang="cs-CZ" dirty="0" err="1"/>
              <a:t>of</a:t>
            </a:r>
            <a:r>
              <a:rPr lang="cs-CZ" dirty="0"/>
              <a:t> primitive gut</a:t>
            </a:r>
          </a:p>
        </p:txBody>
      </p:sp>
      <p:sp>
        <p:nvSpPr>
          <p:cNvPr id="4" name="Zástupný symbol pro zápatí 3"/>
          <p:cNvSpPr>
            <a:spLocks noGrp="1"/>
          </p:cNvSpPr>
          <p:nvPr>
            <p:ph type="ftr" sz="quarter" idx="11"/>
          </p:nvPr>
        </p:nvSpPr>
        <p:spPr/>
        <p:txBody>
          <a:bodyPr/>
          <a:lstStyle/>
          <a:p>
            <a:r>
              <a:rPr lang="cs-CZ" dirty="0"/>
              <a:t>Bi6140 Embryology</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35</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80" y="2018011"/>
            <a:ext cx="4679052" cy="6204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blindly</a:t>
            </a:r>
            <a:r>
              <a:rPr lang="cs-CZ" sz="1600" dirty="0"/>
              <a:t> </a:t>
            </a:r>
            <a:r>
              <a:rPr lang="cs-CZ" sz="1600" dirty="0" err="1"/>
              <a:t>terminated</a:t>
            </a:r>
            <a:r>
              <a:rPr lang="cs-CZ" sz="1600" dirty="0"/>
              <a:t> tube </a:t>
            </a:r>
            <a:r>
              <a:rPr lang="cs-CZ" sz="1600" dirty="0" err="1"/>
              <a:t>of</a:t>
            </a:r>
            <a:r>
              <a:rPr lang="cs-CZ" sz="1600" dirty="0"/>
              <a:t> primitive gut </a:t>
            </a:r>
            <a:r>
              <a:rPr lang="cs-CZ" sz="1600" dirty="0" err="1"/>
              <a:t>connects</a:t>
            </a:r>
            <a:r>
              <a:rPr lang="cs-CZ" sz="1600" dirty="0"/>
              <a:t> </a:t>
            </a:r>
            <a:r>
              <a:rPr lang="cs-CZ" sz="1600" dirty="0" err="1"/>
              <a:t>cranial</a:t>
            </a:r>
            <a:r>
              <a:rPr lang="cs-CZ" sz="1600" dirty="0"/>
              <a:t> and </a:t>
            </a:r>
            <a:r>
              <a:rPr lang="cs-CZ" sz="1600" dirty="0" err="1"/>
              <a:t>caudal</a:t>
            </a:r>
            <a:r>
              <a:rPr lang="cs-CZ" sz="1600" dirty="0"/>
              <a:t> </a:t>
            </a:r>
            <a:r>
              <a:rPr lang="cs-CZ" sz="1600" dirty="0" err="1"/>
              <a:t>parts</a:t>
            </a:r>
            <a:r>
              <a:rPr lang="cs-CZ" sz="1600" dirty="0"/>
              <a:t> </a:t>
            </a:r>
            <a:r>
              <a:rPr lang="cs-CZ" sz="1600" dirty="0" err="1"/>
              <a:t>of</a:t>
            </a:r>
            <a:r>
              <a:rPr lang="cs-CZ" sz="1600" dirty="0"/>
              <a:t> </a:t>
            </a:r>
            <a:r>
              <a:rPr lang="cs-CZ" sz="1600" dirty="0" err="1"/>
              <a:t>the</a:t>
            </a:r>
            <a:r>
              <a:rPr lang="cs-CZ" sz="1600" dirty="0"/>
              <a:t> </a:t>
            </a:r>
            <a:r>
              <a:rPr lang="cs-CZ" sz="1600" dirty="0" err="1"/>
              <a:t>developing</a:t>
            </a:r>
            <a:r>
              <a:rPr lang="cs-CZ" sz="1600" dirty="0"/>
              <a:t> </a:t>
            </a:r>
            <a:r>
              <a:rPr lang="cs-CZ" sz="1600" dirty="0" err="1"/>
              <a:t>individual</a:t>
            </a:r>
            <a:endParaRPr lang="cs-CZ" sz="1400" b="1" dirty="0"/>
          </a:p>
        </p:txBody>
      </p:sp>
      <p:sp>
        <p:nvSpPr>
          <p:cNvPr id="7" name="Zástupný obsah 2">
            <a:extLst>
              <a:ext uri="{FF2B5EF4-FFF2-40B4-BE49-F238E27FC236}">
                <a16:creationId xmlns:a16="http://schemas.microsoft.com/office/drawing/2014/main" id="{77A465A9-054B-4B27-9A0B-0BC77579816D}"/>
              </a:ext>
            </a:extLst>
          </p:cNvPr>
          <p:cNvSpPr txBox="1">
            <a:spLocks/>
          </p:cNvSpPr>
          <p:nvPr/>
        </p:nvSpPr>
        <p:spPr>
          <a:xfrm>
            <a:off x="1097279" y="4173919"/>
            <a:ext cx="4271425" cy="53845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Gut endoderm </a:t>
            </a:r>
            <a:r>
              <a:rPr lang="cs-CZ" sz="1600" dirty="0" err="1"/>
              <a:t>connected</a:t>
            </a:r>
            <a:r>
              <a:rPr lang="cs-CZ" sz="1600" dirty="0"/>
              <a:t> </a:t>
            </a:r>
            <a:r>
              <a:rPr lang="cs-CZ" sz="1600" dirty="0" err="1"/>
              <a:t>with</a:t>
            </a:r>
            <a:r>
              <a:rPr lang="cs-CZ" sz="1600" dirty="0"/>
              <a:t> </a:t>
            </a:r>
            <a:r>
              <a:rPr lang="cs-CZ" sz="1600" dirty="0" err="1"/>
              <a:t>ectoderm</a:t>
            </a:r>
            <a:r>
              <a:rPr lang="cs-CZ" sz="1600" dirty="0"/>
              <a:t> on </a:t>
            </a:r>
            <a:r>
              <a:rPr lang="cs-CZ" sz="1600" dirty="0" err="1"/>
              <a:t>both</a:t>
            </a:r>
            <a:r>
              <a:rPr lang="cs-CZ" sz="1600" dirty="0"/>
              <a:t> </a:t>
            </a:r>
            <a:r>
              <a:rPr lang="cs-CZ" sz="1600" dirty="0" err="1"/>
              <a:t>sides</a:t>
            </a:r>
            <a:r>
              <a:rPr lang="cs-CZ" sz="1600" dirty="0"/>
              <a:t>, </a:t>
            </a:r>
            <a:r>
              <a:rPr lang="cs-CZ" sz="1600" dirty="0" err="1"/>
              <a:t>formation</a:t>
            </a:r>
            <a:r>
              <a:rPr lang="cs-CZ" sz="1600" dirty="0"/>
              <a:t> </a:t>
            </a:r>
            <a:r>
              <a:rPr lang="cs-CZ" sz="1600" dirty="0" err="1"/>
              <a:t>of</a:t>
            </a:r>
            <a:r>
              <a:rPr lang="cs-CZ" sz="1600" dirty="0"/>
              <a:t> </a:t>
            </a:r>
            <a:r>
              <a:rPr lang="cs-CZ" sz="1600" dirty="0" err="1"/>
              <a:t>two</a:t>
            </a:r>
            <a:r>
              <a:rPr lang="cs-CZ" sz="1600" dirty="0"/>
              <a:t> </a:t>
            </a:r>
            <a:r>
              <a:rPr lang="cs-CZ" sz="1600" dirty="0" err="1"/>
              <a:t>membranes</a:t>
            </a:r>
            <a:r>
              <a:rPr lang="cs-CZ" sz="1600" dirty="0"/>
              <a:t>:</a:t>
            </a:r>
          </a:p>
        </p:txBody>
      </p:sp>
      <p:sp>
        <p:nvSpPr>
          <p:cNvPr id="8" name="Zástupný obsah 2">
            <a:extLst>
              <a:ext uri="{FF2B5EF4-FFF2-40B4-BE49-F238E27FC236}">
                <a16:creationId xmlns:a16="http://schemas.microsoft.com/office/drawing/2014/main" id="{77A465A9-054B-4B27-9A0B-0BC77579816D}"/>
              </a:ext>
            </a:extLst>
          </p:cNvPr>
          <p:cNvSpPr txBox="1">
            <a:spLocks/>
          </p:cNvSpPr>
          <p:nvPr/>
        </p:nvSpPr>
        <p:spPr>
          <a:xfrm>
            <a:off x="1097279" y="2715677"/>
            <a:ext cx="4271425" cy="141643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Primitive gut </a:t>
            </a:r>
            <a:r>
              <a:rPr lang="cs-CZ" sz="1600" dirty="0" err="1"/>
              <a:t>divided</a:t>
            </a:r>
            <a:r>
              <a:rPr lang="cs-CZ" sz="1600" dirty="0"/>
              <a:t> </a:t>
            </a:r>
            <a:r>
              <a:rPr lang="cs-CZ" sz="1600" dirty="0" err="1"/>
              <a:t>into</a:t>
            </a:r>
            <a:r>
              <a:rPr lang="cs-CZ" sz="1600" dirty="0"/>
              <a:t> </a:t>
            </a:r>
            <a:r>
              <a:rPr lang="cs-CZ" sz="1600" dirty="0" err="1"/>
              <a:t>three</a:t>
            </a:r>
            <a:r>
              <a:rPr lang="cs-CZ" sz="1600" dirty="0"/>
              <a:t> </a:t>
            </a:r>
            <a:r>
              <a:rPr lang="cs-CZ" sz="1600" dirty="0" err="1"/>
              <a:t>parts</a:t>
            </a:r>
            <a:r>
              <a:rPr lang="cs-CZ" sz="1600" dirty="0"/>
              <a:t>:</a:t>
            </a:r>
          </a:p>
          <a:p>
            <a:pPr lvl="1">
              <a:buSzPct val="50000"/>
              <a:buFont typeface="Courier New" panose="02070309020205020404" pitchFamily="49" charset="0"/>
              <a:buChar char="o"/>
            </a:pPr>
            <a:r>
              <a:rPr lang="cs-CZ" sz="1200" b="1" dirty="0" err="1"/>
              <a:t>foregut</a:t>
            </a:r>
            <a:r>
              <a:rPr lang="cs-CZ" sz="1200" b="1" dirty="0"/>
              <a:t> </a:t>
            </a:r>
            <a:r>
              <a:rPr lang="cs-CZ" sz="1200" dirty="0"/>
              <a:t>– </a:t>
            </a:r>
            <a:r>
              <a:rPr lang="cs-CZ" sz="1200" dirty="0" err="1"/>
              <a:t>pharynx</a:t>
            </a:r>
            <a:r>
              <a:rPr lang="cs-CZ" sz="1200" dirty="0"/>
              <a:t>, </a:t>
            </a:r>
            <a:r>
              <a:rPr lang="cs-CZ" sz="1200" dirty="0" err="1"/>
              <a:t>esophagus</a:t>
            </a:r>
            <a:r>
              <a:rPr lang="cs-CZ" sz="1200" dirty="0"/>
              <a:t>, </a:t>
            </a:r>
            <a:r>
              <a:rPr lang="cs-CZ" sz="1200" dirty="0" err="1"/>
              <a:t>stomach</a:t>
            </a:r>
            <a:r>
              <a:rPr lang="cs-CZ" sz="1200" dirty="0"/>
              <a:t>, </a:t>
            </a:r>
            <a:r>
              <a:rPr lang="cs-CZ" sz="1200" dirty="0" err="1"/>
              <a:t>cranial</a:t>
            </a:r>
            <a:r>
              <a:rPr lang="cs-CZ" sz="1200" dirty="0"/>
              <a:t> part </a:t>
            </a:r>
            <a:r>
              <a:rPr lang="cs-CZ" sz="1200" dirty="0" err="1"/>
              <a:t>of</a:t>
            </a:r>
            <a:r>
              <a:rPr lang="cs-CZ" sz="1200" dirty="0"/>
              <a:t> duodenum</a:t>
            </a:r>
          </a:p>
          <a:p>
            <a:pPr lvl="1">
              <a:buSzPct val="50000"/>
              <a:buFont typeface="Courier New" panose="02070309020205020404" pitchFamily="49" charset="0"/>
              <a:buChar char="o"/>
            </a:pPr>
            <a:r>
              <a:rPr lang="cs-CZ" sz="1200" b="1" dirty="0" err="1"/>
              <a:t>midgut</a:t>
            </a:r>
            <a:r>
              <a:rPr lang="cs-CZ" sz="1200" b="1" dirty="0"/>
              <a:t> </a:t>
            </a:r>
            <a:r>
              <a:rPr lang="cs-CZ" sz="1200" dirty="0"/>
              <a:t>– </a:t>
            </a:r>
            <a:r>
              <a:rPr lang="cs-CZ" sz="1200" dirty="0" err="1"/>
              <a:t>from</a:t>
            </a:r>
            <a:r>
              <a:rPr lang="cs-CZ" sz="1200" dirty="0"/>
              <a:t> liver bud to </a:t>
            </a:r>
            <a:r>
              <a:rPr lang="cs-CZ" sz="1200" dirty="0" err="1"/>
              <a:t>transversal</a:t>
            </a:r>
            <a:r>
              <a:rPr lang="cs-CZ" sz="1200" dirty="0"/>
              <a:t> </a:t>
            </a:r>
            <a:r>
              <a:rPr lang="cs-CZ" sz="1200" dirty="0" err="1"/>
              <a:t>colon</a:t>
            </a:r>
            <a:endParaRPr lang="cs-CZ" sz="1200" dirty="0"/>
          </a:p>
          <a:p>
            <a:pPr lvl="1">
              <a:buSzPct val="50000"/>
              <a:buFont typeface="Courier New" panose="02070309020205020404" pitchFamily="49" charset="0"/>
              <a:buChar char="o"/>
            </a:pPr>
            <a:r>
              <a:rPr lang="cs-CZ" sz="1200" b="1" dirty="0" err="1"/>
              <a:t>Hindgut</a:t>
            </a:r>
            <a:r>
              <a:rPr lang="cs-CZ" sz="1200" b="1" dirty="0"/>
              <a:t> </a:t>
            </a:r>
            <a:r>
              <a:rPr lang="cs-CZ" sz="1200" dirty="0"/>
              <a:t>– </a:t>
            </a:r>
            <a:r>
              <a:rPr lang="cs-CZ" sz="1200" dirty="0" err="1"/>
              <a:t>from</a:t>
            </a:r>
            <a:r>
              <a:rPr lang="cs-CZ" sz="1200" dirty="0"/>
              <a:t> </a:t>
            </a:r>
            <a:r>
              <a:rPr lang="cs-CZ" sz="1200" dirty="0" err="1"/>
              <a:t>transversal</a:t>
            </a:r>
            <a:r>
              <a:rPr lang="cs-CZ" sz="1200" dirty="0"/>
              <a:t> </a:t>
            </a:r>
            <a:r>
              <a:rPr lang="cs-CZ" sz="1200" dirty="0" err="1"/>
              <a:t>colon</a:t>
            </a:r>
            <a:r>
              <a:rPr lang="cs-CZ" sz="1200" dirty="0"/>
              <a:t> to </a:t>
            </a:r>
            <a:r>
              <a:rPr lang="cs-CZ" sz="1200" dirty="0" err="1"/>
              <a:t>cloacal</a:t>
            </a:r>
            <a:r>
              <a:rPr lang="cs-CZ" sz="1200" dirty="0"/>
              <a:t> </a:t>
            </a:r>
            <a:r>
              <a:rPr lang="cs-CZ" sz="1200" dirty="0" err="1"/>
              <a:t>membrane</a:t>
            </a:r>
            <a:endParaRPr lang="cs-CZ" sz="1200" dirty="0"/>
          </a:p>
        </p:txBody>
      </p:sp>
      <p:grpSp>
        <p:nvGrpSpPr>
          <p:cNvPr id="15" name="Skupina 14"/>
          <p:cNvGrpSpPr/>
          <p:nvPr/>
        </p:nvGrpSpPr>
        <p:grpSpPr>
          <a:xfrm>
            <a:off x="7381875" y="1848117"/>
            <a:ext cx="3130134" cy="3988638"/>
            <a:chOff x="7381875" y="1848117"/>
            <a:chExt cx="3130134" cy="3988638"/>
          </a:xfrm>
        </p:grpSpPr>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4463"/>
            <a:stretch/>
          </p:blipFill>
          <p:spPr>
            <a:xfrm>
              <a:off x="7381875" y="1848117"/>
              <a:ext cx="3130134" cy="3988638"/>
            </a:xfrm>
            <a:prstGeom prst="rect">
              <a:avLst/>
            </a:prstGeom>
          </p:spPr>
        </p:pic>
        <p:sp>
          <p:nvSpPr>
            <p:cNvPr id="12" name="Obdélník 11"/>
            <p:cNvSpPr/>
            <p:nvPr/>
          </p:nvSpPr>
          <p:spPr>
            <a:xfrm rot="1132846">
              <a:off x="9123103" y="5035161"/>
              <a:ext cx="870758" cy="397253"/>
            </a:xfrm>
            <a:prstGeom prst="rect">
              <a:avLst/>
            </a:prstGeom>
            <a:solidFill>
              <a:srgbClr val="FED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9086291" y="5056192"/>
              <a:ext cx="794557" cy="261610"/>
            </a:xfrm>
            <a:prstGeom prst="rect">
              <a:avLst/>
            </a:prstGeom>
            <a:noFill/>
          </p:spPr>
          <p:txBody>
            <a:bodyPr wrap="square" rtlCol="0">
              <a:spAutoFit/>
            </a:bodyPr>
            <a:lstStyle/>
            <a:p>
              <a:pPr algn="ctr"/>
              <a:r>
                <a:rPr lang="cs-CZ" sz="1100" dirty="0" err="1"/>
                <a:t>Hindgut</a:t>
              </a:r>
              <a:endParaRPr lang="cs-CZ" sz="1100" dirty="0"/>
            </a:p>
          </p:txBody>
        </p:sp>
        <p:sp>
          <p:nvSpPr>
            <p:cNvPr id="14" name="Obdélník 13"/>
            <p:cNvSpPr/>
            <p:nvPr/>
          </p:nvSpPr>
          <p:spPr>
            <a:xfrm>
              <a:off x="7410450" y="1998961"/>
              <a:ext cx="1714499" cy="344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6" name="Zástupný obsah 2">
            <a:extLst>
              <a:ext uri="{FF2B5EF4-FFF2-40B4-BE49-F238E27FC236}">
                <a16:creationId xmlns:a16="http://schemas.microsoft.com/office/drawing/2014/main" id="{77A465A9-054B-4B27-9A0B-0BC77579816D}"/>
              </a:ext>
            </a:extLst>
          </p:cNvPr>
          <p:cNvSpPr txBox="1">
            <a:spLocks/>
          </p:cNvSpPr>
          <p:nvPr/>
        </p:nvSpPr>
        <p:spPr>
          <a:xfrm>
            <a:off x="1097279" y="4937651"/>
            <a:ext cx="4932329" cy="498693"/>
          </a:xfrm>
          <a:prstGeom prst="rect">
            <a:avLst/>
          </a:prstGeom>
          <a:ln w="38100">
            <a:solidFill>
              <a:srgbClr val="00B05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SzPct val="50000"/>
              <a:buFont typeface="Courier New" panose="02070309020205020404" pitchFamily="49" charset="0"/>
              <a:buChar char="o"/>
            </a:pPr>
            <a:r>
              <a:rPr lang="cs-CZ" sz="1400" b="1" dirty="0" err="1"/>
              <a:t>cranial</a:t>
            </a:r>
            <a:r>
              <a:rPr lang="cs-CZ" sz="1400" b="1" dirty="0"/>
              <a:t> </a:t>
            </a:r>
            <a:r>
              <a:rPr lang="cs-CZ" sz="1400" dirty="0"/>
              <a:t>– </a:t>
            </a:r>
            <a:r>
              <a:rPr lang="cs-CZ" sz="1400" dirty="0" err="1"/>
              <a:t>connection</a:t>
            </a:r>
            <a:r>
              <a:rPr lang="cs-CZ" sz="1400" dirty="0"/>
              <a:t> </a:t>
            </a:r>
            <a:r>
              <a:rPr lang="cs-CZ" sz="1400" dirty="0" err="1"/>
              <a:t>with</a:t>
            </a:r>
            <a:r>
              <a:rPr lang="cs-CZ" sz="1400" b="1" dirty="0"/>
              <a:t> primitive oral </a:t>
            </a:r>
            <a:r>
              <a:rPr lang="cs-CZ" sz="1400" dirty="0" err="1"/>
              <a:t>cavity</a:t>
            </a:r>
            <a:r>
              <a:rPr lang="cs-CZ" sz="1400" b="1" dirty="0"/>
              <a:t> </a:t>
            </a:r>
            <a:r>
              <a:rPr lang="cs-CZ" sz="1400" dirty="0"/>
              <a:t>(</a:t>
            </a:r>
            <a:r>
              <a:rPr lang="cs-CZ" sz="1400" dirty="0" err="1"/>
              <a:t>stomodeum</a:t>
            </a:r>
            <a:r>
              <a:rPr lang="cs-CZ" sz="1400" dirty="0"/>
              <a:t>) – </a:t>
            </a:r>
            <a:r>
              <a:rPr lang="cs-CZ" sz="1400" b="1" dirty="0" err="1"/>
              <a:t>oropharyngeal</a:t>
            </a:r>
            <a:r>
              <a:rPr lang="cs-CZ" sz="1400" b="1" dirty="0"/>
              <a:t> </a:t>
            </a:r>
            <a:r>
              <a:rPr lang="cs-CZ" sz="1400" b="1" dirty="0" err="1"/>
              <a:t>membrane</a:t>
            </a:r>
            <a:endParaRPr lang="cs-CZ" sz="1400" b="1" dirty="0"/>
          </a:p>
        </p:txBody>
      </p:sp>
      <p:sp>
        <p:nvSpPr>
          <p:cNvPr id="17" name="Zástupný obsah 2">
            <a:extLst>
              <a:ext uri="{FF2B5EF4-FFF2-40B4-BE49-F238E27FC236}">
                <a16:creationId xmlns:a16="http://schemas.microsoft.com/office/drawing/2014/main" id="{77A465A9-054B-4B27-9A0B-0BC77579816D}"/>
              </a:ext>
            </a:extLst>
          </p:cNvPr>
          <p:cNvSpPr txBox="1">
            <a:spLocks/>
          </p:cNvSpPr>
          <p:nvPr/>
        </p:nvSpPr>
        <p:spPr>
          <a:xfrm>
            <a:off x="1097279" y="5661622"/>
            <a:ext cx="4189096" cy="477960"/>
          </a:xfrm>
          <a:prstGeom prst="rect">
            <a:avLst/>
          </a:prstGeom>
          <a:ln w="38100">
            <a:solidFill>
              <a:srgbClr val="FF0000"/>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SzPct val="50000"/>
              <a:buFont typeface="Courier New" panose="02070309020205020404" pitchFamily="49" charset="0"/>
              <a:buChar char="o"/>
            </a:pPr>
            <a:r>
              <a:rPr lang="cs-CZ" sz="1400" b="1" dirty="0" err="1"/>
              <a:t>caudal</a:t>
            </a:r>
            <a:r>
              <a:rPr lang="cs-CZ" sz="1400" b="1" dirty="0"/>
              <a:t> </a:t>
            </a:r>
            <a:r>
              <a:rPr lang="cs-CZ" sz="1400" dirty="0"/>
              <a:t>– </a:t>
            </a:r>
            <a:r>
              <a:rPr lang="cs-CZ" sz="1400" dirty="0" err="1"/>
              <a:t>connection</a:t>
            </a:r>
            <a:r>
              <a:rPr lang="cs-CZ" sz="1400" dirty="0"/>
              <a:t> </a:t>
            </a:r>
            <a:r>
              <a:rPr lang="cs-CZ" sz="1400" dirty="0" err="1"/>
              <a:t>with</a:t>
            </a:r>
            <a:r>
              <a:rPr lang="cs-CZ" sz="1400" dirty="0"/>
              <a:t> primitive </a:t>
            </a:r>
            <a:r>
              <a:rPr lang="cs-CZ" sz="1400" dirty="0" err="1"/>
              <a:t>anal</a:t>
            </a:r>
            <a:r>
              <a:rPr lang="cs-CZ" sz="1400" dirty="0"/>
              <a:t> </a:t>
            </a:r>
            <a:r>
              <a:rPr lang="cs-CZ" sz="1400" dirty="0" err="1"/>
              <a:t>opening</a:t>
            </a:r>
            <a:r>
              <a:rPr lang="cs-CZ" sz="1400" dirty="0"/>
              <a:t> (</a:t>
            </a:r>
            <a:r>
              <a:rPr lang="cs-CZ" sz="1400" dirty="0" err="1"/>
              <a:t>proctodeum</a:t>
            </a:r>
            <a:r>
              <a:rPr lang="cs-CZ" sz="1400" dirty="0"/>
              <a:t>)</a:t>
            </a:r>
            <a:r>
              <a:rPr lang="cs-CZ" sz="1400" b="1" dirty="0"/>
              <a:t> – </a:t>
            </a:r>
            <a:r>
              <a:rPr lang="cs-CZ" sz="1400" b="1" dirty="0" err="1"/>
              <a:t>cloacal</a:t>
            </a:r>
            <a:r>
              <a:rPr lang="cs-CZ" sz="1400" b="1" dirty="0"/>
              <a:t> </a:t>
            </a:r>
            <a:r>
              <a:rPr lang="cs-CZ" sz="1400" b="1" dirty="0" err="1"/>
              <a:t>membrane</a:t>
            </a:r>
            <a:endParaRPr lang="cs-CZ" sz="1400" b="1" dirty="0"/>
          </a:p>
        </p:txBody>
      </p:sp>
      <p:sp>
        <p:nvSpPr>
          <p:cNvPr id="18" name="Ovál 17"/>
          <p:cNvSpPr/>
          <p:nvPr/>
        </p:nvSpPr>
        <p:spPr>
          <a:xfrm>
            <a:off x="7991474" y="4781550"/>
            <a:ext cx="323850" cy="156101"/>
          </a:xfrm>
          <a:prstGeom prst="ellipse">
            <a:avLst/>
          </a:prstGeom>
          <a:solidFill>
            <a:srgbClr val="F0EB3B">
              <a:alpha val="60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p:cNvSpPr/>
          <p:nvPr/>
        </p:nvSpPr>
        <p:spPr>
          <a:xfrm>
            <a:off x="7943849" y="3361486"/>
            <a:ext cx="323850" cy="156101"/>
          </a:xfrm>
          <a:prstGeom prst="ellipse">
            <a:avLst/>
          </a:prstGeom>
          <a:solidFill>
            <a:srgbClr val="F0EB3B">
              <a:alpha val="6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1" name="Přímá spojnice se šipkou 20"/>
          <p:cNvCxnSpPr>
            <a:stCxn id="16" idx="3"/>
            <a:endCxn id="19" idx="2"/>
          </p:cNvCxnSpPr>
          <p:nvPr/>
        </p:nvCxnSpPr>
        <p:spPr>
          <a:xfrm flipV="1">
            <a:off x="6029608" y="3439537"/>
            <a:ext cx="1914241" cy="174746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a:stCxn id="17" idx="3"/>
            <a:endCxn id="18" idx="2"/>
          </p:cNvCxnSpPr>
          <p:nvPr/>
        </p:nvCxnSpPr>
        <p:spPr>
          <a:xfrm flipV="1">
            <a:off x="5286375" y="4859601"/>
            <a:ext cx="2705099" cy="10410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048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53C45E-C1D7-401D-9F7F-E890CD783291}"/>
              </a:ext>
            </a:extLst>
          </p:cNvPr>
          <p:cNvSpPr>
            <a:spLocks noGrp="1"/>
          </p:cNvSpPr>
          <p:nvPr>
            <p:ph type="title"/>
          </p:nvPr>
        </p:nvSpPr>
        <p:spPr/>
        <p:txBody>
          <a:bodyPr/>
          <a:lstStyle/>
          <a:p>
            <a:r>
              <a:rPr lang="cs-CZ" dirty="0" err="1"/>
              <a:t>Intestine</a:t>
            </a:r>
            <a:r>
              <a:rPr lang="cs-CZ" dirty="0"/>
              <a:t> development</a:t>
            </a:r>
            <a:endParaRPr lang="en-US" dirty="0"/>
          </a:p>
        </p:txBody>
      </p:sp>
      <p:sp>
        <p:nvSpPr>
          <p:cNvPr id="5" name="Zástupný symbol pro číslo snímku 4">
            <a:extLst>
              <a:ext uri="{FF2B5EF4-FFF2-40B4-BE49-F238E27FC236}">
                <a16:creationId xmlns:a16="http://schemas.microsoft.com/office/drawing/2014/main" id="{F0664995-D6ED-4EE4-8CF3-B8CBE2ACAD13}"/>
              </a:ext>
            </a:extLst>
          </p:cNvPr>
          <p:cNvSpPr>
            <a:spLocks noGrp="1"/>
          </p:cNvSpPr>
          <p:nvPr>
            <p:ph type="sldNum" sz="quarter" idx="12"/>
          </p:nvPr>
        </p:nvSpPr>
        <p:spPr/>
        <p:txBody>
          <a:bodyPr/>
          <a:lstStyle/>
          <a:p>
            <a:fld id="{452BC3EA-E2EC-40AA-BF67-C4C476FA0C99}" type="slidenum">
              <a:rPr lang="cs-CZ" smtClean="0"/>
              <a:t>36</a:t>
            </a:fld>
            <a:endParaRPr lang="cs-CZ"/>
          </a:p>
        </p:txBody>
      </p:sp>
      <p:sp>
        <p:nvSpPr>
          <p:cNvPr id="6" name="Zástupný obsah 2">
            <a:extLst>
              <a:ext uri="{FF2B5EF4-FFF2-40B4-BE49-F238E27FC236}">
                <a16:creationId xmlns:a16="http://schemas.microsoft.com/office/drawing/2014/main" id="{F63743BE-5198-4573-A11B-CC4D864AEFDE}"/>
              </a:ext>
            </a:extLst>
          </p:cNvPr>
          <p:cNvSpPr txBox="1">
            <a:spLocks/>
          </p:cNvSpPr>
          <p:nvPr/>
        </p:nvSpPr>
        <p:spPr>
          <a:xfrm>
            <a:off x="1097280" y="1854540"/>
            <a:ext cx="4485373" cy="5241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Develops</a:t>
            </a:r>
            <a:r>
              <a:rPr lang="cs-CZ" sz="1600" dirty="0"/>
              <a:t> </a:t>
            </a:r>
            <a:r>
              <a:rPr lang="cs-CZ" sz="1600" dirty="0" err="1"/>
              <a:t>from</a:t>
            </a:r>
            <a:r>
              <a:rPr lang="cs-CZ" sz="1600" dirty="0"/>
              <a:t> </a:t>
            </a:r>
            <a:r>
              <a:rPr lang="cs-CZ" sz="1600" dirty="0" err="1"/>
              <a:t>caudal</a:t>
            </a:r>
            <a:r>
              <a:rPr lang="cs-CZ" sz="1600" dirty="0"/>
              <a:t> </a:t>
            </a:r>
            <a:r>
              <a:rPr lang="cs-CZ" sz="1600" dirty="0" err="1"/>
              <a:t>foregut</a:t>
            </a:r>
            <a:r>
              <a:rPr lang="cs-CZ" sz="1600" dirty="0"/>
              <a:t>, </a:t>
            </a:r>
            <a:r>
              <a:rPr lang="cs-CZ" sz="1600" dirty="0" err="1"/>
              <a:t>midgut</a:t>
            </a:r>
            <a:r>
              <a:rPr lang="cs-CZ" sz="1600" dirty="0"/>
              <a:t> and </a:t>
            </a:r>
            <a:r>
              <a:rPr lang="cs-CZ" sz="1600" dirty="0" err="1"/>
              <a:t>hindgut</a:t>
            </a:r>
            <a:endParaRPr lang="cs-CZ" sz="1400" b="1" dirty="0"/>
          </a:p>
        </p:txBody>
      </p:sp>
      <p:sp>
        <p:nvSpPr>
          <p:cNvPr id="7" name="Zástupný obsah 2">
            <a:extLst>
              <a:ext uri="{FF2B5EF4-FFF2-40B4-BE49-F238E27FC236}">
                <a16:creationId xmlns:a16="http://schemas.microsoft.com/office/drawing/2014/main" id="{F63743BE-5198-4573-A11B-CC4D864AEFDE}"/>
              </a:ext>
            </a:extLst>
          </p:cNvPr>
          <p:cNvSpPr txBox="1">
            <a:spLocks/>
          </p:cNvSpPr>
          <p:nvPr/>
        </p:nvSpPr>
        <p:spPr>
          <a:xfrm>
            <a:off x="1115391" y="2495830"/>
            <a:ext cx="4485373" cy="7862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Prolongation</a:t>
            </a:r>
            <a:r>
              <a:rPr lang="cs-CZ" sz="1600" dirty="0"/>
              <a:t> </a:t>
            </a:r>
            <a:r>
              <a:rPr lang="cs-CZ" sz="1600" dirty="0" err="1"/>
              <a:t>of</a:t>
            </a:r>
            <a:r>
              <a:rPr lang="cs-CZ" sz="1600" dirty="0"/>
              <a:t> </a:t>
            </a:r>
            <a:r>
              <a:rPr lang="cs-CZ" sz="1600" dirty="0" err="1"/>
              <a:t>midgut</a:t>
            </a:r>
            <a:r>
              <a:rPr lang="cs-CZ" sz="1600" dirty="0"/>
              <a:t> –  </a:t>
            </a:r>
            <a:r>
              <a:rPr lang="cs-CZ" sz="1600" dirty="0" err="1"/>
              <a:t>midgut</a:t>
            </a:r>
            <a:r>
              <a:rPr lang="cs-CZ" sz="1600" dirty="0"/>
              <a:t> </a:t>
            </a:r>
            <a:r>
              <a:rPr lang="cs-CZ" sz="1600" dirty="0" err="1"/>
              <a:t>loop</a:t>
            </a:r>
            <a:r>
              <a:rPr lang="cs-CZ" sz="1600" dirty="0"/>
              <a:t> </a:t>
            </a:r>
            <a:r>
              <a:rPr lang="cs-CZ" sz="1600" dirty="0" err="1"/>
              <a:t>formation</a:t>
            </a:r>
            <a:r>
              <a:rPr lang="cs-CZ" sz="1600" dirty="0"/>
              <a:t>  </a:t>
            </a:r>
            <a:r>
              <a:rPr lang="cs-CZ" sz="1600" b="1" dirty="0" err="1">
                <a:solidFill>
                  <a:srgbClr val="FF0000"/>
                </a:solidFill>
              </a:rPr>
              <a:t>ventraly</a:t>
            </a:r>
            <a:r>
              <a:rPr lang="cs-CZ" sz="1600" dirty="0"/>
              <a:t> (</a:t>
            </a:r>
            <a:r>
              <a:rPr lang="cs-CZ" sz="1600" dirty="0" err="1"/>
              <a:t>remnants</a:t>
            </a:r>
            <a:r>
              <a:rPr lang="cs-CZ" sz="1600" dirty="0"/>
              <a:t> </a:t>
            </a:r>
            <a:r>
              <a:rPr lang="cs-CZ" sz="1600" dirty="0" err="1"/>
              <a:t>of</a:t>
            </a:r>
            <a:r>
              <a:rPr lang="cs-CZ" sz="1600" dirty="0"/>
              <a:t> </a:t>
            </a:r>
            <a:r>
              <a:rPr lang="cs-CZ" sz="1600" b="1" dirty="0">
                <a:solidFill>
                  <a:srgbClr val="FFC000"/>
                </a:solidFill>
              </a:rPr>
              <a:t>viteline-</a:t>
            </a:r>
            <a:r>
              <a:rPr lang="cs-CZ" sz="1600" b="1" dirty="0" err="1">
                <a:solidFill>
                  <a:srgbClr val="FFC000"/>
                </a:solidFill>
              </a:rPr>
              <a:t>intestinal</a:t>
            </a:r>
            <a:r>
              <a:rPr lang="cs-CZ" sz="1600" b="1" dirty="0">
                <a:solidFill>
                  <a:srgbClr val="FFC000"/>
                </a:solidFill>
              </a:rPr>
              <a:t> </a:t>
            </a:r>
            <a:r>
              <a:rPr lang="cs-CZ" sz="1600" b="1" dirty="0" err="1">
                <a:solidFill>
                  <a:srgbClr val="FFC000"/>
                </a:solidFill>
              </a:rPr>
              <a:t>duct</a:t>
            </a:r>
            <a:r>
              <a:rPr lang="cs-CZ" sz="1600" dirty="0"/>
              <a:t> in </a:t>
            </a:r>
            <a:r>
              <a:rPr lang="cs-CZ" sz="1600" dirty="0" err="1"/>
              <a:t>the</a:t>
            </a:r>
            <a:r>
              <a:rPr lang="cs-CZ" sz="1600" dirty="0"/>
              <a:t> </a:t>
            </a:r>
            <a:r>
              <a:rPr lang="cs-CZ" sz="1600" dirty="0" err="1"/>
              <a:t>loop</a:t>
            </a:r>
            <a:r>
              <a:rPr lang="cs-CZ" sz="1600" dirty="0"/>
              <a:t>)</a:t>
            </a:r>
            <a:endParaRPr lang="cs-CZ" sz="1400" b="1" dirty="0"/>
          </a:p>
        </p:txBody>
      </p:sp>
      <p:sp>
        <p:nvSpPr>
          <p:cNvPr id="8" name="Zástupný obsah 2">
            <a:extLst>
              <a:ext uri="{FF2B5EF4-FFF2-40B4-BE49-F238E27FC236}">
                <a16:creationId xmlns:a16="http://schemas.microsoft.com/office/drawing/2014/main" id="{F63743BE-5198-4573-A11B-CC4D864AEFDE}"/>
              </a:ext>
            </a:extLst>
          </p:cNvPr>
          <p:cNvSpPr txBox="1">
            <a:spLocks/>
          </p:cNvSpPr>
          <p:nvPr/>
        </p:nvSpPr>
        <p:spPr>
          <a:xfrm>
            <a:off x="1115391" y="3402887"/>
            <a:ext cx="4485373" cy="59096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00B050"/>
                </a:solidFill>
              </a:rPr>
              <a:t>descending</a:t>
            </a:r>
            <a:r>
              <a:rPr lang="cs-CZ" sz="1600" dirty="0"/>
              <a:t> </a:t>
            </a:r>
            <a:r>
              <a:rPr lang="cs-CZ" sz="1600" dirty="0" err="1"/>
              <a:t>loop</a:t>
            </a:r>
            <a:r>
              <a:rPr lang="cs-CZ" sz="1600" dirty="0"/>
              <a:t>– </a:t>
            </a:r>
            <a:r>
              <a:rPr lang="cs-CZ" sz="1600" dirty="0" err="1"/>
              <a:t>distal</a:t>
            </a:r>
            <a:r>
              <a:rPr lang="cs-CZ" sz="1600" dirty="0"/>
              <a:t> </a:t>
            </a:r>
            <a:r>
              <a:rPr lang="cs-CZ" sz="1600" b="1" dirty="0">
                <a:ln>
                  <a:solidFill>
                    <a:schemeClr val="tx1"/>
                  </a:solidFill>
                </a:ln>
                <a:solidFill>
                  <a:srgbClr val="FFFF00"/>
                </a:solidFill>
              </a:rPr>
              <a:t>duodenum</a:t>
            </a:r>
            <a:r>
              <a:rPr lang="cs-CZ" sz="1600" dirty="0"/>
              <a:t>, </a:t>
            </a:r>
            <a:r>
              <a:rPr lang="cs-CZ" sz="1600" b="1" dirty="0">
                <a:solidFill>
                  <a:schemeClr val="accent2">
                    <a:lumMod val="75000"/>
                  </a:schemeClr>
                </a:solidFill>
              </a:rPr>
              <a:t>jejunum</a:t>
            </a:r>
            <a:r>
              <a:rPr lang="cs-CZ" sz="1600" dirty="0"/>
              <a:t> and </a:t>
            </a:r>
            <a:r>
              <a:rPr lang="cs-CZ" sz="1600" b="1" dirty="0">
                <a:solidFill>
                  <a:srgbClr val="92D050"/>
                </a:solidFill>
              </a:rPr>
              <a:t>ileum</a:t>
            </a:r>
            <a:endParaRPr lang="cs-CZ" sz="1400" b="1" dirty="0"/>
          </a:p>
        </p:txBody>
      </p:sp>
      <p:sp>
        <p:nvSpPr>
          <p:cNvPr id="9" name="Zástupný obsah 2">
            <a:extLst>
              <a:ext uri="{FF2B5EF4-FFF2-40B4-BE49-F238E27FC236}">
                <a16:creationId xmlns:a16="http://schemas.microsoft.com/office/drawing/2014/main" id="{F63743BE-5198-4573-A11B-CC4D864AEFDE}"/>
              </a:ext>
            </a:extLst>
          </p:cNvPr>
          <p:cNvSpPr txBox="1">
            <a:spLocks/>
          </p:cNvSpPr>
          <p:nvPr/>
        </p:nvSpPr>
        <p:spPr>
          <a:xfrm>
            <a:off x="1106336" y="4116395"/>
            <a:ext cx="4485373" cy="59096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00B0F0"/>
                </a:solidFill>
              </a:rPr>
              <a:t>ascending</a:t>
            </a:r>
            <a:r>
              <a:rPr lang="cs-CZ" sz="1600" dirty="0"/>
              <a:t> </a:t>
            </a:r>
            <a:r>
              <a:rPr lang="cs-CZ" sz="1600" dirty="0" err="1"/>
              <a:t>loop</a:t>
            </a:r>
            <a:r>
              <a:rPr lang="cs-CZ" sz="1600" dirty="0"/>
              <a:t> – </a:t>
            </a:r>
            <a:r>
              <a:rPr lang="cs-CZ" sz="1600" dirty="0" err="1"/>
              <a:t>distal</a:t>
            </a:r>
            <a:r>
              <a:rPr lang="cs-CZ" sz="1600" dirty="0"/>
              <a:t> </a:t>
            </a:r>
            <a:r>
              <a:rPr lang="cs-CZ" sz="1600" b="1" dirty="0">
                <a:solidFill>
                  <a:srgbClr val="92D050"/>
                </a:solidFill>
              </a:rPr>
              <a:t>ileum</a:t>
            </a:r>
            <a:r>
              <a:rPr lang="cs-CZ" sz="1600" dirty="0"/>
              <a:t>, </a:t>
            </a:r>
            <a:r>
              <a:rPr lang="cs-CZ" sz="1600" b="1" dirty="0" err="1">
                <a:solidFill>
                  <a:srgbClr val="F951D5"/>
                </a:solidFill>
              </a:rPr>
              <a:t>caecum</a:t>
            </a:r>
            <a:r>
              <a:rPr lang="cs-CZ" sz="1600" dirty="0"/>
              <a:t>, </a:t>
            </a:r>
            <a:r>
              <a:rPr lang="cs-CZ" sz="1600" b="1" dirty="0" err="1">
                <a:solidFill>
                  <a:srgbClr val="C00000"/>
                </a:solidFill>
              </a:rPr>
              <a:t>ascending</a:t>
            </a:r>
            <a:r>
              <a:rPr lang="cs-CZ" sz="1600" b="1" dirty="0">
                <a:solidFill>
                  <a:srgbClr val="C00000"/>
                </a:solidFill>
              </a:rPr>
              <a:t> </a:t>
            </a:r>
            <a:r>
              <a:rPr lang="cs-CZ" sz="1600" b="1" dirty="0" err="1">
                <a:solidFill>
                  <a:srgbClr val="C00000"/>
                </a:solidFill>
              </a:rPr>
              <a:t>colon</a:t>
            </a:r>
            <a:r>
              <a:rPr lang="cs-CZ" sz="1600" dirty="0"/>
              <a:t>, </a:t>
            </a:r>
            <a:r>
              <a:rPr lang="cs-CZ" sz="1600" dirty="0">
                <a:solidFill>
                  <a:schemeClr val="tx1"/>
                </a:solidFill>
              </a:rPr>
              <a:t>part </a:t>
            </a:r>
            <a:r>
              <a:rPr lang="cs-CZ" sz="1600" dirty="0" err="1">
                <a:solidFill>
                  <a:schemeClr val="tx1"/>
                </a:solidFill>
              </a:rPr>
              <a:t>of</a:t>
            </a:r>
            <a:r>
              <a:rPr lang="cs-CZ" sz="1600" b="1" dirty="0">
                <a:solidFill>
                  <a:srgbClr val="50E6FA"/>
                </a:solidFill>
              </a:rPr>
              <a:t> </a:t>
            </a:r>
            <a:r>
              <a:rPr lang="cs-CZ" sz="1600" b="1" dirty="0" err="1">
                <a:solidFill>
                  <a:srgbClr val="50E6FA"/>
                </a:solidFill>
              </a:rPr>
              <a:t>transverse</a:t>
            </a:r>
            <a:r>
              <a:rPr lang="cs-CZ" sz="1600" b="1" dirty="0">
                <a:solidFill>
                  <a:srgbClr val="50E6FA"/>
                </a:solidFill>
              </a:rPr>
              <a:t> </a:t>
            </a:r>
            <a:r>
              <a:rPr lang="cs-CZ" sz="1600" b="1" dirty="0" err="1">
                <a:solidFill>
                  <a:srgbClr val="50E6FA"/>
                </a:solidFill>
              </a:rPr>
              <a:t>colon</a:t>
            </a:r>
            <a:endParaRPr lang="cs-CZ" sz="1400" b="1" dirty="0">
              <a:solidFill>
                <a:srgbClr val="50E6FA"/>
              </a:solidFill>
            </a:endParaRPr>
          </a:p>
        </p:txBody>
      </p:sp>
      <p:sp>
        <p:nvSpPr>
          <p:cNvPr id="13" name="TextovéPole 12">
            <a:extLst>
              <a:ext uri="{FF2B5EF4-FFF2-40B4-BE49-F238E27FC236}">
                <a16:creationId xmlns:a16="http://schemas.microsoft.com/office/drawing/2014/main" id="{88B8200F-807E-473D-BC07-A82F3C9E2C2B}"/>
              </a:ext>
            </a:extLst>
          </p:cNvPr>
          <p:cNvSpPr txBox="1"/>
          <p:nvPr/>
        </p:nvSpPr>
        <p:spPr>
          <a:xfrm>
            <a:off x="6568984" y="5320775"/>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grpSp>
        <p:nvGrpSpPr>
          <p:cNvPr id="20" name="Skupina 19"/>
          <p:cNvGrpSpPr/>
          <p:nvPr/>
        </p:nvGrpSpPr>
        <p:grpSpPr>
          <a:xfrm>
            <a:off x="5582653" y="2018011"/>
            <a:ext cx="6084967" cy="3055541"/>
            <a:chOff x="5582653" y="2018011"/>
            <a:chExt cx="6084967" cy="3055541"/>
          </a:xfrm>
        </p:grpSpPr>
        <p:grpSp>
          <p:nvGrpSpPr>
            <p:cNvPr id="12" name="Skupina 11"/>
            <p:cNvGrpSpPr>
              <a:grpSpLocks noChangeAspect="1"/>
            </p:cNvGrpSpPr>
            <p:nvPr/>
          </p:nvGrpSpPr>
          <p:grpSpPr>
            <a:xfrm>
              <a:off x="5582653" y="2018011"/>
              <a:ext cx="6084967" cy="3055541"/>
              <a:chOff x="5735584" y="1992709"/>
              <a:chExt cx="5677426" cy="2850896"/>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584" y="1992709"/>
                <a:ext cx="5677426" cy="2850896"/>
              </a:xfrm>
              <a:prstGeom prst="rect">
                <a:avLst/>
              </a:prstGeom>
            </p:spPr>
          </p:pic>
          <p:sp>
            <p:nvSpPr>
              <p:cNvPr id="11" name="Obdélník 10"/>
              <p:cNvSpPr/>
              <p:nvPr/>
            </p:nvSpPr>
            <p:spPr>
              <a:xfrm>
                <a:off x="6717671" y="4226247"/>
                <a:ext cx="1095470" cy="617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4" name="Obdélník 13"/>
            <p:cNvSpPr/>
            <p:nvPr/>
          </p:nvSpPr>
          <p:spPr>
            <a:xfrm>
              <a:off x="6886575" y="3009900"/>
              <a:ext cx="561975" cy="105727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6" name="Přímá spojnice 15"/>
            <p:cNvCxnSpPr/>
            <p:nvPr/>
          </p:nvCxnSpPr>
          <p:spPr>
            <a:xfrm flipV="1">
              <a:off x="7448550" y="2724150"/>
              <a:ext cx="1676400" cy="2857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7448550" y="4062894"/>
              <a:ext cx="2085975" cy="454292"/>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2" name="Přímá spojnice se šipkou 21"/>
          <p:cNvCxnSpPr/>
          <p:nvPr/>
        </p:nvCxnSpPr>
        <p:spPr>
          <a:xfrm>
            <a:off x="6781800" y="3509364"/>
            <a:ext cx="0" cy="7442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a:off x="6049962" y="4228971"/>
            <a:ext cx="733425" cy="246221"/>
          </a:xfrm>
          <a:prstGeom prst="rect">
            <a:avLst/>
          </a:prstGeom>
          <a:noFill/>
          <a:ln w="28575">
            <a:solidFill>
              <a:srgbClr val="FF0000"/>
            </a:solidFill>
          </a:ln>
        </p:spPr>
        <p:txBody>
          <a:bodyPr wrap="square" rtlCol="0">
            <a:spAutoFit/>
          </a:bodyPr>
          <a:lstStyle/>
          <a:p>
            <a:pPr algn="ctr"/>
            <a:r>
              <a:rPr lang="cs-CZ" sz="1000" dirty="0" err="1"/>
              <a:t>ventral</a:t>
            </a:r>
            <a:endParaRPr lang="cs-CZ" sz="1000" dirty="0"/>
          </a:p>
        </p:txBody>
      </p:sp>
      <p:sp>
        <p:nvSpPr>
          <p:cNvPr id="24" name="Ovál 23"/>
          <p:cNvSpPr/>
          <p:nvPr/>
        </p:nvSpPr>
        <p:spPr>
          <a:xfrm>
            <a:off x="6949741" y="3958142"/>
            <a:ext cx="295481" cy="295481"/>
          </a:xfrm>
          <a:prstGeom prst="ellipse">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6" name="Přímá spojnice 25"/>
          <p:cNvCxnSpPr/>
          <p:nvPr/>
        </p:nvCxnSpPr>
        <p:spPr>
          <a:xfrm>
            <a:off x="7240050" y="4163374"/>
            <a:ext cx="275175" cy="33875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7013131" y="4499844"/>
            <a:ext cx="1122982" cy="400110"/>
          </a:xfrm>
          <a:prstGeom prst="rect">
            <a:avLst/>
          </a:prstGeom>
          <a:noFill/>
          <a:ln w="38100">
            <a:solidFill>
              <a:srgbClr val="FFC000"/>
            </a:solidFill>
          </a:ln>
        </p:spPr>
        <p:txBody>
          <a:bodyPr wrap="square" rtlCol="0">
            <a:spAutoFit/>
          </a:bodyPr>
          <a:lstStyle/>
          <a:p>
            <a:pPr algn="ctr"/>
            <a:r>
              <a:rPr lang="cs-CZ" sz="1000" dirty="0"/>
              <a:t>Viteline-</a:t>
            </a:r>
            <a:r>
              <a:rPr lang="cs-CZ" sz="1000" dirty="0" err="1"/>
              <a:t>intestinal</a:t>
            </a:r>
            <a:r>
              <a:rPr lang="cs-CZ" sz="1000" dirty="0"/>
              <a:t> </a:t>
            </a:r>
            <a:r>
              <a:rPr lang="cs-CZ" sz="1000" dirty="0" err="1"/>
              <a:t>duct</a:t>
            </a:r>
            <a:endParaRPr lang="cs-CZ" sz="1000" dirty="0"/>
          </a:p>
        </p:txBody>
      </p:sp>
      <p:sp>
        <p:nvSpPr>
          <p:cNvPr id="35" name="TextovéPole 34"/>
          <p:cNvSpPr txBox="1"/>
          <p:nvPr/>
        </p:nvSpPr>
        <p:spPr>
          <a:xfrm>
            <a:off x="10723949" y="3299560"/>
            <a:ext cx="912910" cy="246221"/>
          </a:xfrm>
          <a:prstGeom prst="rect">
            <a:avLst/>
          </a:prstGeom>
          <a:solidFill>
            <a:schemeClr val="bg1"/>
          </a:solidFill>
          <a:ln w="28575">
            <a:noFill/>
          </a:ln>
        </p:spPr>
        <p:txBody>
          <a:bodyPr wrap="square" rtlCol="0">
            <a:spAutoFit/>
          </a:bodyPr>
          <a:lstStyle/>
          <a:p>
            <a:pPr algn="ctr"/>
            <a:endParaRPr lang="cs-CZ" sz="1000" dirty="0"/>
          </a:p>
        </p:txBody>
      </p:sp>
      <p:sp>
        <p:nvSpPr>
          <p:cNvPr id="40" name="Volný tvar 39"/>
          <p:cNvSpPr/>
          <p:nvPr/>
        </p:nvSpPr>
        <p:spPr>
          <a:xfrm>
            <a:off x="9601200" y="3124200"/>
            <a:ext cx="676275" cy="1552575"/>
          </a:xfrm>
          <a:custGeom>
            <a:avLst/>
            <a:gdLst>
              <a:gd name="connsiteX0" fmla="*/ 171450 w 676275"/>
              <a:gd name="connsiteY0" fmla="*/ 0 h 1552575"/>
              <a:gd name="connsiteX1" fmla="*/ 219075 w 676275"/>
              <a:gd name="connsiteY1" fmla="*/ 152400 h 1552575"/>
              <a:gd name="connsiteX2" fmla="*/ 180975 w 676275"/>
              <a:gd name="connsiteY2" fmla="*/ 323850 h 1552575"/>
              <a:gd name="connsiteX3" fmla="*/ 142875 w 676275"/>
              <a:gd name="connsiteY3" fmla="*/ 485775 h 1552575"/>
              <a:gd name="connsiteX4" fmla="*/ 66675 w 676275"/>
              <a:gd name="connsiteY4" fmla="*/ 647700 h 1552575"/>
              <a:gd name="connsiteX5" fmla="*/ 9525 w 676275"/>
              <a:gd name="connsiteY5" fmla="*/ 876300 h 1552575"/>
              <a:gd name="connsiteX6" fmla="*/ 0 w 676275"/>
              <a:gd name="connsiteY6" fmla="*/ 1028700 h 1552575"/>
              <a:gd name="connsiteX7" fmla="*/ 19050 w 676275"/>
              <a:gd name="connsiteY7" fmla="*/ 1200150 h 1552575"/>
              <a:gd name="connsiteX8" fmla="*/ 66675 w 676275"/>
              <a:gd name="connsiteY8" fmla="*/ 1295400 h 1552575"/>
              <a:gd name="connsiteX9" fmla="*/ 133350 w 676275"/>
              <a:gd name="connsiteY9" fmla="*/ 1381125 h 1552575"/>
              <a:gd name="connsiteX10" fmla="*/ 266700 w 676275"/>
              <a:gd name="connsiteY10" fmla="*/ 1476375 h 1552575"/>
              <a:gd name="connsiteX11" fmla="*/ 419100 w 676275"/>
              <a:gd name="connsiteY11" fmla="*/ 1514475 h 1552575"/>
              <a:gd name="connsiteX12" fmla="*/ 523875 w 676275"/>
              <a:gd name="connsiteY12" fmla="*/ 1543050 h 1552575"/>
              <a:gd name="connsiteX13" fmla="*/ 676275 w 676275"/>
              <a:gd name="connsiteY13" fmla="*/ 1552575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275" h="1552575">
                <a:moveTo>
                  <a:pt x="171450" y="0"/>
                </a:moveTo>
                <a:lnTo>
                  <a:pt x="219075" y="152400"/>
                </a:lnTo>
                <a:lnTo>
                  <a:pt x="180975" y="323850"/>
                </a:lnTo>
                <a:lnTo>
                  <a:pt x="142875" y="485775"/>
                </a:lnTo>
                <a:lnTo>
                  <a:pt x="66675" y="647700"/>
                </a:lnTo>
                <a:lnTo>
                  <a:pt x="9525" y="876300"/>
                </a:lnTo>
                <a:lnTo>
                  <a:pt x="0" y="1028700"/>
                </a:lnTo>
                <a:lnTo>
                  <a:pt x="19050" y="1200150"/>
                </a:lnTo>
                <a:lnTo>
                  <a:pt x="66675" y="1295400"/>
                </a:lnTo>
                <a:lnTo>
                  <a:pt x="133350" y="1381125"/>
                </a:lnTo>
                <a:lnTo>
                  <a:pt x="266700" y="1476375"/>
                </a:lnTo>
                <a:lnTo>
                  <a:pt x="419100" y="1514475"/>
                </a:lnTo>
                <a:lnTo>
                  <a:pt x="523875" y="1543050"/>
                </a:lnTo>
                <a:lnTo>
                  <a:pt x="676275" y="1552575"/>
                </a:ln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Volný tvar 40"/>
          <p:cNvSpPr/>
          <p:nvPr/>
        </p:nvSpPr>
        <p:spPr>
          <a:xfrm>
            <a:off x="10296525" y="3076575"/>
            <a:ext cx="466725" cy="1600200"/>
          </a:xfrm>
          <a:custGeom>
            <a:avLst/>
            <a:gdLst>
              <a:gd name="connsiteX0" fmla="*/ 0 w 466725"/>
              <a:gd name="connsiteY0" fmla="*/ 1600200 h 1600200"/>
              <a:gd name="connsiteX1" fmla="*/ 104775 w 466725"/>
              <a:gd name="connsiteY1" fmla="*/ 1562100 h 1600200"/>
              <a:gd name="connsiteX2" fmla="*/ 171450 w 466725"/>
              <a:gd name="connsiteY2" fmla="*/ 1504950 h 1600200"/>
              <a:gd name="connsiteX3" fmla="*/ 219075 w 466725"/>
              <a:gd name="connsiteY3" fmla="*/ 1466850 h 1600200"/>
              <a:gd name="connsiteX4" fmla="*/ 323850 w 466725"/>
              <a:gd name="connsiteY4" fmla="*/ 1466850 h 1600200"/>
              <a:gd name="connsiteX5" fmla="*/ 409575 w 466725"/>
              <a:gd name="connsiteY5" fmla="*/ 1438275 h 1600200"/>
              <a:gd name="connsiteX6" fmla="*/ 447675 w 466725"/>
              <a:gd name="connsiteY6" fmla="*/ 1333500 h 1600200"/>
              <a:gd name="connsiteX7" fmla="*/ 419100 w 466725"/>
              <a:gd name="connsiteY7" fmla="*/ 1181100 h 1600200"/>
              <a:gd name="connsiteX8" fmla="*/ 390525 w 466725"/>
              <a:gd name="connsiteY8" fmla="*/ 1076325 h 1600200"/>
              <a:gd name="connsiteX9" fmla="*/ 352425 w 466725"/>
              <a:gd name="connsiteY9" fmla="*/ 866775 h 1600200"/>
              <a:gd name="connsiteX10" fmla="*/ 304800 w 466725"/>
              <a:gd name="connsiteY10" fmla="*/ 571500 h 1600200"/>
              <a:gd name="connsiteX11" fmla="*/ 295275 w 466725"/>
              <a:gd name="connsiteY11" fmla="*/ 409575 h 1600200"/>
              <a:gd name="connsiteX12" fmla="*/ 295275 w 466725"/>
              <a:gd name="connsiteY12" fmla="*/ 200025 h 1600200"/>
              <a:gd name="connsiteX13" fmla="*/ 342900 w 466725"/>
              <a:gd name="connsiteY13" fmla="*/ 104775 h 1600200"/>
              <a:gd name="connsiteX14" fmla="*/ 428625 w 466725"/>
              <a:gd name="connsiteY14" fmla="*/ 19050 h 1600200"/>
              <a:gd name="connsiteX15" fmla="*/ 466725 w 466725"/>
              <a:gd name="connsiteY15"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6725" h="1600200">
                <a:moveTo>
                  <a:pt x="0" y="1600200"/>
                </a:moveTo>
                <a:lnTo>
                  <a:pt x="104775" y="1562100"/>
                </a:lnTo>
                <a:lnTo>
                  <a:pt x="171450" y="1504950"/>
                </a:lnTo>
                <a:lnTo>
                  <a:pt x="219075" y="1466850"/>
                </a:lnTo>
                <a:lnTo>
                  <a:pt x="323850" y="1466850"/>
                </a:lnTo>
                <a:lnTo>
                  <a:pt x="409575" y="1438275"/>
                </a:lnTo>
                <a:lnTo>
                  <a:pt x="447675" y="1333500"/>
                </a:lnTo>
                <a:lnTo>
                  <a:pt x="419100" y="1181100"/>
                </a:lnTo>
                <a:lnTo>
                  <a:pt x="390525" y="1076325"/>
                </a:lnTo>
                <a:lnTo>
                  <a:pt x="352425" y="866775"/>
                </a:lnTo>
                <a:lnTo>
                  <a:pt x="304800" y="571500"/>
                </a:lnTo>
                <a:lnTo>
                  <a:pt x="295275" y="409575"/>
                </a:lnTo>
                <a:lnTo>
                  <a:pt x="295275" y="200025"/>
                </a:lnTo>
                <a:lnTo>
                  <a:pt x="342900" y="104775"/>
                </a:lnTo>
                <a:lnTo>
                  <a:pt x="428625" y="19050"/>
                </a:lnTo>
                <a:lnTo>
                  <a:pt x="466725" y="0"/>
                </a:lnTo>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Volný tvar 42"/>
          <p:cNvSpPr/>
          <p:nvPr/>
        </p:nvSpPr>
        <p:spPr>
          <a:xfrm>
            <a:off x="9744075" y="3028950"/>
            <a:ext cx="257175" cy="676275"/>
          </a:xfrm>
          <a:custGeom>
            <a:avLst/>
            <a:gdLst>
              <a:gd name="connsiteX0" fmla="*/ 95250 w 257175"/>
              <a:gd name="connsiteY0" fmla="*/ 76200 h 676275"/>
              <a:gd name="connsiteX1" fmla="*/ 104775 w 257175"/>
              <a:gd name="connsiteY1" fmla="*/ 161925 h 676275"/>
              <a:gd name="connsiteX2" fmla="*/ 123825 w 257175"/>
              <a:gd name="connsiteY2" fmla="*/ 247650 h 676275"/>
              <a:gd name="connsiteX3" fmla="*/ 76200 w 257175"/>
              <a:gd name="connsiteY3" fmla="*/ 438150 h 676275"/>
              <a:gd name="connsiteX4" fmla="*/ 57150 w 257175"/>
              <a:gd name="connsiteY4" fmla="*/ 533400 h 676275"/>
              <a:gd name="connsiteX5" fmla="*/ 38100 w 257175"/>
              <a:gd name="connsiteY5" fmla="*/ 590550 h 676275"/>
              <a:gd name="connsiteX6" fmla="*/ 0 w 257175"/>
              <a:gd name="connsiteY6" fmla="*/ 647700 h 676275"/>
              <a:gd name="connsiteX7" fmla="*/ 142875 w 257175"/>
              <a:gd name="connsiteY7" fmla="*/ 676275 h 676275"/>
              <a:gd name="connsiteX8" fmla="*/ 171450 w 257175"/>
              <a:gd name="connsiteY8" fmla="*/ 609600 h 676275"/>
              <a:gd name="connsiteX9" fmla="*/ 209550 w 257175"/>
              <a:gd name="connsiteY9" fmla="*/ 476250 h 676275"/>
              <a:gd name="connsiteX10" fmla="*/ 238125 w 257175"/>
              <a:gd name="connsiteY10" fmla="*/ 295275 h 676275"/>
              <a:gd name="connsiteX11" fmla="*/ 257175 w 257175"/>
              <a:gd name="connsiteY11" fmla="*/ 190500 h 676275"/>
              <a:gd name="connsiteX12" fmla="*/ 257175 w 257175"/>
              <a:gd name="connsiteY12" fmla="*/ 114300 h 676275"/>
              <a:gd name="connsiteX13" fmla="*/ 238125 w 257175"/>
              <a:gd name="connsiteY13" fmla="*/ 66675 h 676275"/>
              <a:gd name="connsiteX14" fmla="*/ 190500 w 257175"/>
              <a:gd name="connsiteY14" fmla="*/ 0 h 676275"/>
              <a:gd name="connsiteX15" fmla="*/ 95250 w 257175"/>
              <a:gd name="connsiteY15" fmla="*/ 7620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7175" h="676275">
                <a:moveTo>
                  <a:pt x="95250" y="76200"/>
                </a:moveTo>
                <a:lnTo>
                  <a:pt x="104775" y="161925"/>
                </a:lnTo>
                <a:lnTo>
                  <a:pt x="123825" y="247650"/>
                </a:lnTo>
                <a:lnTo>
                  <a:pt x="76200" y="438150"/>
                </a:lnTo>
                <a:lnTo>
                  <a:pt x="57150" y="533400"/>
                </a:lnTo>
                <a:lnTo>
                  <a:pt x="38100" y="590550"/>
                </a:lnTo>
                <a:lnTo>
                  <a:pt x="0" y="647700"/>
                </a:lnTo>
                <a:lnTo>
                  <a:pt x="142875" y="676275"/>
                </a:lnTo>
                <a:lnTo>
                  <a:pt x="171450" y="609600"/>
                </a:lnTo>
                <a:lnTo>
                  <a:pt x="209550" y="476250"/>
                </a:lnTo>
                <a:lnTo>
                  <a:pt x="238125" y="295275"/>
                </a:lnTo>
                <a:lnTo>
                  <a:pt x="257175" y="190500"/>
                </a:lnTo>
                <a:lnTo>
                  <a:pt x="257175" y="114300"/>
                </a:lnTo>
                <a:lnTo>
                  <a:pt x="238125" y="66675"/>
                </a:lnTo>
                <a:lnTo>
                  <a:pt x="190500" y="0"/>
                </a:lnTo>
                <a:lnTo>
                  <a:pt x="95250" y="76200"/>
                </a:lnTo>
                <a:close/>
              </a:path>
            </a:pathLst>
          </a:cu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Volný tvar 44"/>
          <p:cNvSpPr/>
          <p:nvPr/>
        </p:nvSpPr>
        <p:spPr>
          <a:xfrm>
            <a:off x="9648825" y="3676650"/>
            <a:ext cx="457200" cy="942975"/>
          </a:xfrm>
          <a:custGeom>
            <a:avLst/>
            <a:gdLst>
              <a:gd name="connsiteX0" fmla="*/ 104775 w 457200"/>
              <a:gd name="connsiteY0" fmla="*/ 0 h 942975"/>
              <a:gd name="connsiteX1" fmla="*/ 57150 w 457200"/>
              <a:gd name="connsiteY1" fmla="*/ 161925 h 942975"/>
              <a:gd name="connsiteX2" fmla="*/ 28575 w 457200"/>
              <a:gd name="connsiteY2" fmla="*/ 285750 h 942975"/>
              <a:gd name="connsiteX3" fmla="*/ 0 w 457200"/>
              <a:gd name="connsiteY3" fmla="*/ 409575 h 942975"/>
              <a:gd name="connsiteX4" fmla="*/ 0 w 457200"/>
              <a:gd name="connsiteY4" fmla="*/ 514350 h 942975"/>
              <a:gd name="connsiteX5" fmla="*/ 28575 w 457200"/>
              <a:gd name="connsiteY5" fmla="*/ 638175 h 942975"/>
              <a:gd name="connsiteX6" fmla="*/ 76200 w 457200"/>
              <a:gd name="connsiteY6" fmla="*/ 742950 h 942975"/>
              <a:gd name="connsiteX7" fmla="*/ 133350 w 457200"/>
              <a:gd name="connsiteY7" fmla="*/ 800100 h 942975"/>
              <a:gd name="connsiteX8" fmla="*/ 219075 w 457200"/>
              <a:gd name="connsiteY8" fmla="*/ 857250 h 942975"/>
              <a:gd name="connsiteX9" fmla="*/ 276225 w 457200"/>
              <a:gd name="connsiteY9" fmla="*/ 895350 h 942975"/>
              <a:gd name="connsiteX10" fmla="*/ 352425 w 457200"/>
              <a:gd name="connsiteY10" fmla="*/ 923925 h 942975"/>
              <a:gd name="connsiteX11" fmla="*/ 409575 w 457200"/>
              <a:gd name="connsiteY11" fmla="*/ 942975 h 942975"/>
              <a:gd name="connsiteX12" fmla="*/ 409575 w 457200"/>
              <a:gd name="connsiteY12" fmla="*/ 942975 h 942975"/>
              <a:gd name="connsiteX13" fmla="*/ 457200 w 457200"/>
              <a:gd name="connsiteY13" fmla="*/ 819150 h 942975"/>
              <a:gd name="connsiteX14" fmla="*/ 400050 w 457200"/>
              <a:gd name="connsiteY14" fmla="*/ 781050 h 942975"/>
              <a:gd name="connsiteX15" fmla="*/ 295275 w 457200"/>
              <a:gd name="connsiteY15" fmla="*/ 714375 h 942975"/>
              <a:gd name="connsiteX16" fmla="*/ 200025 w 457200"/>
              <a:gd name="connsiteY16" fmla="*/ 619125 h 942975"/>
              <a:gd name="connsiteX17" fmla="*/ 171450 w 457200"/>
              <a:gd name="connsiteY17" fmla="*/ 514350 h 942975"/>
              <a:gd name="connsiteX18" fmla="*/ 161925 w 457200"/>
              <a:gd name="connsiteY18" fmla="*/ 361950 h 942975"/>
              <a:gd name="connsiteX19" fmla="*/ 190500 w 457200"/>
              <a:gd name="connsiteY19" fmla="*/ 247650 h 942975"/>
              <a:gd name="connsiteX20" fmla="*/ 200025 w 457200"/>
              <a:gd name="connsiteY20" fmla="*/ 142875 h 942975"/>
              <a:gd name="connsiteX21" fmla="*/ 200025 w 457200"/>
              <a:gd name="connsiteY21" fmla="*/ 142875 h 942975"/>
              <a:gd name="connsiteX22" fmla="*/ 238125 w 457200"/>
              <a:gd name="connsiteY22" fmla="*/ 38100 h 942975"/>
              <a:gd name="connsiteX23" fmla="*/ 104775 w 457200"/>
              <a:gd name="connsiteY23"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00" h="942975">
                <a:moveTo>
                  <a:pt x="104775" y="0"/>
                </a:moveTo>
                <a:lnTo>
                  <a:pt x="57150" y="161925"/>
                </a:lnTo>
                <a:lnTo>
                  <a:pt x="28575" y="285750"/>
                </a:lnTo>
                <a:lnTo>
                  <a:pt x="0" y="409575"/>
                </a:lnTo>
                <a:lnTo>
                  <a:pt x="0" y="514350"/>
                </a:lnTo>
                <a:lnTo>
                  <a:pt x="28575" y="638175"/>
                </a:lnTo>
                <a:lnTo>
                  <a:pt x="76200" y="742950"/>
                </a:lnTo>
                <a:lnTo>
                  <a:pt x="133350" y="800100"/>
                </a:lnTo>
                <a:lnTo>
                  <a:pt x="219075" y="857250"/>
                </a:lnTo>
                <a:lnTo>
                  <a:pt x="276225" y="895350"/>
                </a:lnTo>
                <a:lnTo>
                  <a:pt x="352425" y="923925"/>
                </a:lnTo>
                <a:lnTo>
                  <a:pt x="409575" y="942975"/>
                </a:lnTo>
                <a:lnTo>
                  <a:pt x="409575" y="942975"/>
                </a:lnTo>
                <a:lnTo>
                  <a:pt x="457200" y="819150"/>
                </a:lnTo>
                <a:lnTo>
                  <a:pt x="400050" y="781050"/>
                </a:lnTo>
                <a:lnTo>
                  <a:pt x="295275" y="714375"/>
                </a:lnTo>
                <a:lnTo>
                  <a:pt x="200025" y="619125"/>
                </a:lnTo>
                <a:lnTo>
                  <a:pt x="171450" y="514350"/>
                </a:lnTo>
                <a:lnTo>
                  <a:pt x="161925" y="361950"/>
                </a:lnTo>
                <a:lnTo>
                  <a:pt x="190500" y="247650"/>
                </a:lnTo>
                <a:lnTo>
                  <a:pt x="200025" y="142875"/>
                </a:lnTo>
                <a:lnTo>
                  <a:pt x="200025" y="142875"/>
                </a:lnTo>
                <a:lnTo>
                  <a:pt x="238125" y="38100"/>
                </a:lnTo>
                <a:lnTo>
                  <a:pt x="104775" y="0"/>
                </a:lnTo>
                <a:close/>
              </a:path>
            </a:pathLst>
          </a:custGeom>
          <a:solidFill>
            <a:schemeClr val="accent2">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Volný tvar 45"/>
          <p:cNvSpPr/>
          <p:nvPr/>
        </p:nvSpPr>
        <p:spPr>
          <a:xfrm>
            <a:off x="10077450" y="4381500"/>
            <a:ext cx="400050" cy="238125"/>
          </a:xfrm>
          <a:custGeom>
            <a:avLst/>
            <a:gdLst>
              <a:gd name="connsiteX0" fmla="*/ 0 w 400050"/>
              <a:gd name="connsiteY0" fmla="*/ 219075 h 238125"/>
              <a:gd name="connsiteX1" fmla="*/ 95250 w 400050"/>
              <a:gd name="connsiteY1" fmla="*/ 238125 h 238125"/>
              <a:gd name="connsiteX2" fmla="*/ 219075 w 400050"/>
              <a:gd name="connsiteY2" fmla="*/ 238125 h 238125"/>
              <a:gd name="connsiteX3" fmla="*/ 314325 w 400050"/>
              <a:gd name="connsiteY3" fmla="*/ 200025 h 238125"/>
              <a:gd name="connsiteX4" fmla="*/ 390525 w 400050"/>
              <a:gd name="connsiteY4" fmla="*/ 161925 h 238125"/>
              <a:gd name="connsiteX5" fmla="*/ 400050 w 400050"/>
              <a:gd name="connsiteY5" fmla="*/ 76200 h 238125"/>
              <a:gd name="connsiteX6" fmla="*/ 333375 w 400050"/>
              <a:gd name="connsiteY6" fmla="*/ 0 h 238125"/>
              <a:gd name="connsiteX7" fmla="*/ 304800 w 400050"/>
              <a:gd name="connsiteY7" fmla="*/ 38100 h 238125"/>
              <a:gd name="connsiteX8" fmla="*/ 266700 w 400050"/>
              <a:gd name="connsiteY8" fmla="*/ 66675 h 238125"/>
              <a:gd name="connsiteX9" fmla="*/ 161925 w 400050"/>
              <a:gd name="connsiteY9" fmla="*/ 104775 h 238125"/>
              <a:gd name="connsiteX10" fmla="*/ 95250 w 400050"/>
              <a:gd name="connsiteY10" fmla="*/ 104775 h 238125"/>
              <a:gd name="connsiteX11" fmla="*/ 38100 w 400050"/>
              <a:gd name="connsiteY11" fmla="*/ 104775 h 238125"/>
              <a:gd name="connsiteX12" fmla="*/ 0 w 400050"/>
              <a:gd name="connsiteY12" fmla="*/ 2190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50" h="238125">
                <a:moveTo>
                  <a:pt x="0" y="219075"/>
                </a:moveTo>
                <a:lnTo>
                  <a:pt x="95250" y="238125"/>
                </a:lnTo>
                <a:lnTo>
                  <a:pt x="219075" y="238125"/>
                </a:lnTo>
                <a:lnTo>
                  <a:pt x="314325" y="200025"/>
                </a:lnTo>
                <a:lnTo>
                  <a:pt x="390525" y="161925"/>
                </a:lnTo>
                <a:lnTo>
                  <a:pt x="400050" y="76200"/>
                </a:lnTo>
                <a:lnTo>
                  <a:pt x="333375" y="0"/>
                </a:lnTo>
                <a:lnTo>
                  <a:pt x="304800" y="38100"/>
                </a:lnTo>
                <a:lnTo>
                  <a:pt x="266700" y="66675"/>
                </a:lnTo>
                <a:lnTo>
                  <a:pt x="161925" y="104775"/>
                </a:lnTo>
                <a:lnTo>
                  <a:pt x="95250" y="104775"/>
                </a:lnTo>
                <a:lnTo>
                  <a:pt x="38100" y="104775"/>
                </a:lnTo>
                <a:lnTo>
                  <a:pt x="0" y="219075"/>
                </a:lnTo>
                <a:close/>
              </a:path>
            </a:pathLst>
          </a:cu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Volný tvar 46"/>
          <p:cNvSpPr/>
          <p:nvPr/>
        </p:nvSpPr>
        <p:spPr>
          <a:xfrm>
            <a:off x="10382250" y="3095625"/>
            <a:ext cx="276225" cy="1409700"/>
          </a:xfrm>
          <a:custGeom>
            <a:avLst/>
            <a:gdLst>
              <a:gd name="connsiteX0" fmla="*/ 38100 w 276225"/>
              <a:gd name="connsiteY0" fmla="*/ 0 h 1409700"/>
              <a:gd name="connsiteX1" fmla="*/ 0 w 276225"/>
              <a:gd name="connsiteY1" fmla="*/ 180975 h 1409700"/>
              <a:gd name="connsiteX2" fmla="*/ 0 w 276225"/>
              <a:gd name="connsiteY2" fmla="*/ 342900 h 1409700"/>
              <a:gd name="connsiteX3" fmla="*/ 28575 w 276225"/>
              <a:gd name="connsiteY3" fmla="*/ 495300 h 1409700"/>
              <a:gd name="connsiteX4" fmla="*/ 57150 w 276225"/>
              <a:gd name="connsiteY4" fmla="*/ 714375 h 1409700"/>
              <a:gd name="connsiteX5" fmla="*/ 95250 w 276225"/>
              <a:gd name="connsiteY5" fmla="*/ 857250 h 1409700"/>
              <a:gd name="connsiteX6" fmla="*/ 95250 w 276225"/>
              <a:gd name="connsiteY6" fmla="*/ 981075 h 1409700"/>
              <a:gd name="connsiteX7" fmla="*/ 95250 w 276225"/>
              <a:gd name="connsiteY7" fmla="*/ 1095375 h 1409700"/>
              <a:gd name="connsiteX8" fmla="*/ 66675 w 276225"/>
              <a:gd name="connsiteY8" fmla="*/ 1200150 h 1409700"/>
              <a:gd name="connsiteX9" fmla="*/ 47625 w 276225"/>
              <a:gd name="connsiteY9" fmla="*/ 1266825 h 1409700"/>
              <a:gd name="connsiteX10" fmla="*/ 76200 w 276225"/>
              <a:gd name="connsiteY10" fmla="*/ 1304925 h 1409700"/>
              <a:gd name="connsiteX11" fmla="*/ 95250 w 276225"/>
              <a:gd name="connsiteY11" fmla="*/ 1333500 h 1409700"/>
              <a:gd name="connsiteX12" fmla="*/ 123825 w 276225"/>
              <a:gd name="connsiteY12" fmla="*/ 1409700 h 1409700"/>
              <a:gd name="connsiteX13" fmla="*/ 200025 w 276225"/>
              <a:gd name="connsiteY13" fmla="*/ 1343025 h 1409700"/>
              <a:gd name="connsiteX14" fmla="*/ 219075 w 276225"/>
              <a:gd name="connsiteY14" fmla="*/ 1276350 h 1409700"/>
              <a:gd name="connsiteX15" fmla="*/ 276225 w 276225"/>
              <a:gd name="connsiteY15" fmla="*/ 1162050 h 1409700"/>
              <a:gd name="connsiteX16" fmla="*/ 266700 w 276225"/>
              <a:gd name="connsiteY16" fmla="*/ 1085850 h 1409700"/>
              <a:gd name="connsiteX17" fmla="*/ 247650 w 276225"/>
              <a:gd name="connsiteY17" fmla="*/ 952500 h 1409700"/>
              <a:gd name="connsiteX18" fmla="*/ 228600 w 276225"/>
              <a:gd name="connsiteY18" fmla="*/ 781050 h 1409700"/>
              <a:gd name="connsiteX19" fmla="*/ 209550 w 276225"/>
              <a:gd name="connsiteY19" fmla="*/ 657225 h 1409700"/>
              <a:gd name="connsiteX20" fmla="*/ 190500 w 276225"/>
              <a:gd name="connsiteY20" fmla="*/ 466725 h 1409700"/>
              <a:gd name="connsiteX21" fmla="*/ 171450 w 276225"/>
              <a:gd name="connsiteY21" fmla="*/ 333375 h 1409700"/>
              <a:gd name="connsiteX22" fmla="*/ 171450 w 276225"/>
              <a:gd name="connsiteY22" fmla="*/ 228600 h 1409700"/>
              <a:gd name="connsiteX23" fmla="*/ 171450 w 276225"/>
              <a:gd name="connsiteY23" fmla="*/ 161925 h 1409700"/>
              <a:gd name="connsiteX24" fmla="*/ 200025 w 276225"/>
              <a:gd name="connsiteY24" fmla="*/ 104775 h 1409700"/>
              <a:gd name="connsiteX25" fmla="*/ 38100 w 276225"/>
              <a:gd name="connsiteY25"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225" h="1409700">
                <a:moveTo>
                  <a:pt x="38100" y="0"/>
                </a:moveTo>
                <a:lnTo>
                  <a:pt x="0" y="180975"/>
                </a:lnTo>
                <a:lnTo>
                  <a:pt x="0" y="342900"/>
                </a:lnTo>
                <a:lnTo>
                  <a:pt x="28575" y="495300"/>
                </a:lnTo>
                <a:lnTo>
                  <a:pt x="57150" y="714375"/>
                </a:lnTo>
                <a:lnTo>
                  <a:pt x="95250" y="857250"/>
                </a:lnTo>
                <a:lnTo>
                  <a:pt x="95250" y="981075"/>
                </a:lnTo>
                <a:lnTo>
                  <a:pt x="95250" y="1095375"/>
                </a:lnTo>
                <a:lnTo>
                  <a:pt x="66675" y="1200150"/>
                </a:lnTo>
                <a:lnTo>
                  <a:pt x="47625" y="1266825"/>
                </a:lnTo>
                <a:lnTo>
                  <a:pt x="76200" y="1304925"/>
                </a:lnTo>
                <a:lnTo>
                  <a:pt x="95250" y="1333500"/>
                </a:lnTo>
                <a:lnTo>
                  <a:pt x="123825" y="1409700"/>
                </a:lnTo>
                <a:lnTo>
                  <a:pt x="200025" y="1343025"/>
                </a:lnTo>
                <a:lnTo>
                  <a:pt x="219075" y="1276350"/>
                </a:lnTo>
                <a:lnTo>
                  <a:pt x="276225" y="1162050"/>
                </a:lnTo>
                <a:lnTo>
                  <a:pt x="266700" y="1085850"/>
                </a:lnTo>
                <a:lnTo>
                  <a:pt x="247650" y="952500"/>
                </a:lnTo>
                <a:lnTo>
                  <a:pt x="228600" y="781050"/>
                </a:lnTo>
                <a:lnTo>
                  <a:pt x="209550" y="657225"/>
                </a:lnTo>
                <a:lnTo>
                  <a:pt x="190500" y="466725"/>
                </a:lnTo>
                <a:lnTo>
                  <a:pt x="171450" y="333375"/>
                </a:lnTo>
                <a:lnTo>
                  <a:pt x="171450" y="228600"/>
                </a:lnTo>
                <a:lnTo>
                  <a:pt x="171450" y="161925"/>
                </a:lnTo>
                <a:lnTo>
                  <a:pt x="200025" y="104775"/>
                </a:lnTo>
                <a:lnTo>
                  <a:pt x="38100" y="0"/>
                </a:lnTo>
                <a:close/>
              </a:path>
            </a:pathLst>
          </a:cu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Volný tvar 47"/>
          <p:cNvSpPr/>
          <p:nvPr/>
        </p:nvSpPr>
        <p:spPr>
          <a:xfrm>
            <a:off x="10534650" y="4238625"/>
            <a:ext cx="171450" cy="257175"/>
          </a:xfrm>
          <a:custGeom>
            <a:avLst/>
            <a:gdLst>
              <a:gd name="connsiteX0" fmla="*/ 0 w 171450"/>
              <a:gd name="connsiteY0" fmla="*/ 257175 h 257175"/>
              <a:gd name="connsiteX1" fmla="*/ 0 w 171450"/>
              <a:gd name="connsiteY1" fmla="*/ 257175 h 257175"/>
              <a:gd name="connsiteX2" fmla="*/ 152400 w 171450"/>
              <a:gd name="connsiteY2" fmla="*/ 238125 h 257175"/>
              <a:gd name="connsiteX3" fmla="*/ 171450 w 171450"/>
              <a:gd name="connsiteY3" fmla="*/ 190500 h 257175"/>
              <a:gd name="connsiteX4" fmla="*/ 171450 w 171450"/>
              <a:gd name="connsiteY4" fmla="*/ 114300 h 257175"/>
              <a:gd name="connsiteX5" fmla="*/ 123825 w 171450"/>
              <a:gd name="connsiteY5" fmla="*/ 0 h 257175"/>
              <a:gd name="connsiteX6" fmla="*/ 123825 w 171450"/>
              <a:gd name="connsiteY6" fmla="*/ 57150 h 257175"/>
              <a:gd name="connsiteX7" fmla="*/ 104775 w 171450"/>
              <a:gd name="connsiteY7" fmla="*/ 104775 h 257175"/>
              <a:gd name="connsiteX8" fmla="*/ 85725 w 171450"/>
              <a:gd name="connsiteY8" fmla="*/ 161925 h 257175"/>
              <a:gd name="connsiteX9" fmla="*/ 57150 w 171450"/>
              <a:gd name="connsiteY9" fmla="*/ 209550 h 257175"/>
              <a:gd name="connsiteX10" fmla="*/ 0 w 171450"/>
              <a:gd name="connsiteY10" fmla="*/ 2571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257175">
                <a:moveTo>
                  <a:pt x="0" y="257175"/>
                </a:moveTo>
                <a:lnTo>
                  <a:pt x="0" y="257175"/>
                </a:lnTo>
                <a:lnTo>
                  <a:pt x="152400" y="238125"/>
                </a:lnTo>
                <a:lnTo>
                  <a:pt x="171450" y="190500"/>
                </a:lnTo>
                <a:lnTo>
                  <a:pt x="171450" y="114300"/>
                </a:lnTo>
                <a:lnTo>
                  <a:pt x="123825" y="0"/>
                </a:lnTo>
                <a:lnTo>
                  <a:pt x="123825" y="57150"/>
                </a:lnTo>
                <a:lnTo>
                  <a:pt x="104775" y="104775"/>
                </a:lnTo>
                <a:lnTo>
                  <a:pt x="85725" y="161925"/>
                </a:lnTo>
                <a:lnTo>
                  <a:pt x="57150" y="209550"/>
                </a:lnTo>
                <a:lnTo>
                  <a:pt x="0" y="257175"/>
                </a:lnTo>
                <a:close/>
              </a:path>
            </a:pathLst>
          </a:custGeom>
          <a:solidFill>
            <a:srgbClr val="F951D5"/>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Volný tvar 48"/>
          <p:cNvSpPr/>
          <p:nvPr/>
        </p:nvSpPr>
        <p:spPr>
          <a:xfrm>
            <a:off x="10429875" y="2857500"/>
            <a:ext cx="523875" cy="323850"/>
          </a:xfrm>
          <a:custGeom>
            <a:avLst/>
            <a:gdLst>
              <a:gd name="connsiteX0" fmla="*/ 523875 w 523875"/>
              <a:gd name="connsiteY0" fmla="*/ 28575 h 323850"/>
              <a:gd name="connsiteX1" fmla="*/ 476250 w 523875"/>
              <a:gd name="connsiteY1" fmla="*/ 0 h 323850"/>
              <a:gd name="connsiteX2" fmla="*/ 400050 w 523875"/>
              <a:gd name="connsiteY2" fmla="*/ 0 h 323850"/>
              <a:gd name="connsiteX3" fmla="*/ 295275 w 523875"/>
              <a:gd name="connsiteY3" fmla="*/ 9525 h 323850"/>
              <a:gd name="connsiteX4" fmla="*/ 209550 w 523875"/>
              <a:gd name="connsiteY4" fmla="*/ 38100 h 323850"/>
              <a:gd name="connsiteX5" fmla="*/ 152400 w 523875"/>
              <a:gd name="connsiteY5" fmla="*/ 76200 h 323850"/>
              <a:gd name="connsiteX6" fmla="*/ 95250 w 523875"/>
              <a:gd name="connsiteY6" fmla="*/ 114300 h 323850"/>
              <a:gd name="connsiteX7" fmla="*/ 0 w 523875"/>
              <a:gd name="connsiteY7" fmla="*/ 219075 h 323850"/>
              <a:gd name="connsiteX8" fmla="*/ 161925 w 523875"/>
              <a:gd name="connsiteY8" fmla="*/ 323850 h 323850"/>
              <a:gd name="connsiteX9" fmla="*/ 219075 w 523875"/>
              <a:gd name="connsiteY9" fmla="*/ 247650 h 323850"/>
              <a:gd name="connsiteX10" fmla="*/ 266700 w 523875"/>
              <a:gd name="connsiteY10" fmla="*/ 209550 h 323850"/>
              <a:gd name="connsiteX11" fmla="*/ 314325 w 523875"/>
              <a:gd name="connsiteY11" fmla="*/ 180975 h 323850"/>
              <a:gd name="connsiteX12" fmla="*/ 390525 w 523875"/>
              <a:gd name="connsiteY12" fmla="*/ 171450 h 323850"/>
              <a:gd name="connsiteX13" fmla="*/ 438150 w 523875"/>
              <a:gd name="connsiteY13" fmla="*/ 171450 h 323850"/>
              <a:gd name="connsiteX14" fmla="*/ 495300 w 523875"/>
              <a:gd name="connsiteY14" fmla="*/ 171450 h 323850"/>
              <a:gd name="connsiteX15" fmla="*/ 523875 w 523875"/>
              <a:gd name="connsiteY15" fmla="*/ 2857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5" h="323850">
                <a:moveTo>
                  <a:pt x="523875" y="28575"/>
                </a:moveTo>
                <a:lnTo>
                  <a:pt x="476250" y="0"/>
                </a:lnTo>
                <a:lnTo>
                  <a:pt x="400050" y="0"/>
                </a:lnTo>
                <a:lnTo>
                  <a:pt x="295275" y="9525"/>
                </a:lnTo>
                <a:lnTo>
                  <a:pt x="209550" y="38100"/>
                </a:lnTo>
                <a:lnTo>
                  <a:pt x="152400" y="76200"/>
                </a:lnTo>
                <a:lnTo>
                  <a:pt x="95250" y="114300"/>
                </a:lnTo>
                <a:lnTo>
                  <a:pt x="0" y="219075"/>
                </a:lnTo>
                <a:lnTo>
                  <a:pt x="161925" y="323850"/>
                </a:lnTo>
                <a:lnTo>
                  <a:pt x="219075" y="247650"/>
                </a:lnTo>
                <a:lnTo>
                  <a:pt x="266700" y="209550"/>
                </a:lnTo>
                <a:lnTo>
                  <a:pt x="314325" y="180975"/>
                </a:lnTo>
                <a:lnTo>
                  <a:pt x="390525" y="171450"/>
                </a:lnTo>
                <a:lnTo>
                  <a:pt x="438150" y="171450"/>
                </a:lnTo>
                <a:lnTo>
                  <a:pt x="495300" y="171450"/>
                </a:lnTo>
                <a:lnTo>
                  <a:pt x="523875" y="28575"/>
                </a:lnTo>
                <a:close/>
              </a:path>
            </a:pathLst>
          </a:custGeom>
          <a:solidFill>
            <a:srgbClr val="50E6FA"/>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Zástupný obsah 2">
            <a:extLst>
              <a:ext uri="{FF2B5EF4-FFF2-40B4-BE49-F238E27FC236}">
                <a16:creationId xmlns:a16="http://schemas.microsoft.com/office/drawing/2014/main" id="{F63743BE-5198-4573-A11B-CC4D864AEFDE}"/>
              </a:ext>
            </a:extLst>
          </p:cNvPr>
          <p:cNvSpPr txBox="1">
            <a:spLocks/>
          </p:cNvSpPr>
          <p:nvPr/>
        </p:nvSpPr>
        <p:spPr>
          <a:xfrm>
            <a:off x="1097280" y="4828143"/>
            <a:ext cx="4485373" cy="7916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Prolongation</a:t>
            </a:r>
            <a:r>
              <a:rPr lang="cs-CZ" sz="1600" dirty="0"/>
              <a:t> </a:t>
            </a:r>
            <a:r>
              <a:rPr lang="cs-CZ" sz="1600" dirty="0" err="1"/>
              <a:t>of</a:t>
            </a:r>
            <a:r>
              <a:rPr lang="cs-CZ" sz="1600" dirty="0"/>
              <a:t> </a:t>
            </a:r>
            <a:r>
              <a:rPr lang="cs-CZ" sz="1600" dirty="0" err="1"/>
              <a:t>loop</a:t>
            </a:r>
            <a:r>
              <a:rPr lang="cs-CZ" sz="1600" dirty="0"/>
              <a:t> – </a:t>
            </a:r>
            <a:r>
              <a:rPr lang="cs-CZ" sz="1600" dirty="0" err="1"/>
              <a:t>temporary</a:t>
            </a:r>
            <a:r>
              <a:rPr lang="cs-CZ" sz="1600" dirty="0"/>
              <a:t> </a:t>
            </a:r>
            <a:r>
              <a:rPr lang="cs-CZ" sz="1600" dirty="0" err="1"/>
              <a:t>leave</a:t>
            </a:r>
            <a:r>
              <a:rPr lang="cs-CZ" sz="1600" dirty="0"/>
              <a:t> </a:t>
            </a:r>
            <a:r>
              <a:rPr lang="cs-CZ" sz="1600" dirty="0" err="1"/>
              <a:t>of</a:t>
            </a:r>
            <a:r>
              <a:rPr lang="cs-CZ" sz="1600" dirty="0"/>
              <a:t> </a:t>
            </a:r>
            <a:r>
              <a:rPr lang="cs-CZ" sz="1600" dirty="0" err="1"/>
              <a:t>abdominal</a:t>
            </a:r>
            <a:r>
              <a:rPr lang="cs-CZ" sz="1600" dirty="0"/>
              <a:t> </a:t>
            </a:r>
            <a:r>
              <a:rPr lang="cs-CZ" sz="1600" dirty="0" err="1"/>
              <a:t>cavity</a:t>
            </a:r>
            <a:r>
              <a:rPr lang="cs-CZ" sz="1600" dirty="0"/>
              <a:t>, </a:t>
            </a:r>
            <a:r>
              <a:rPr lang="cs-CZ" sz="1600" dirty="0" err="1"/>
              <a:t>located</a:t>
            </a:r>
            <a:r>
              <a:rPr lang="cs-CZ" sz="1600" dirty="0"/>
              <a:t> in </a:t>
            </a:r>
            <a:r>
              <a:rPr lang="cs-CZ" sz="1600" dirty="0" err="1"/>
              <a:t>extraembryonic</a:t>
            </a:r>
            <a:r>
              <a:rPr lang="cs-CZ" sz="1600" dirty="0"/>
              <a:t> </a:t>
            </a:r>
            <a:r>
              <a:rPr lang="cs-CZ" sz="1600" dirty="0" err="1"/>
              <a:t>cavity</a:t>
            </a:r>
            <a:r>
              <a:rPr lang="cs-CZ" sz="1600" dirty="0"/>
              <a:t> – </a:t>
            </a:r>
            <a:r>
              <a:rPr lang="cs-CZ" sz="1600" b="1" dirty="0" err="1"/>
              <a:t>physiological</a:t>
            </a:r>
            <a:r>
              <a:rPr lang="cs-CZ" sz="1600" b="1" dirty="0"/>
              <a:t> </a:t>
            </a:r>
            <a:r>
              <a:rPr lang="cs-CZ" sz="1600" b="1" dirty="0" err="1"/>
              <a:t>umbilical</a:t>
            </a:r>
            <a:r>
              <a:rPr lang="cs-CZ" sz="1600" b="1" dirty="0"/>
              <a:t> </a:t>
            </a:r>
            <a:r>
              <a:rPr lang="cs-CZ" sz="1600" b="1" dirty="0" err="1"/>
              <a:t>hernia</a:t>
            </a:r>
            <a:endParaRPr lang="cs-CZ" sz="1400" b="1" dirty="0"/>
          </a:p>
        </p:txBody>
      </p:sp>
      <p:sp>
        <p:nvSpPr>
          <p:cNvPr id="51" name="Zástupný obsah 2">
            <a:extLst>
              <a:ext uri="{FF2B5EF4-FFF2-40B4-BE49-F238E27FC236}">
                <a16:creationId xmlns:a16="http://schemas.microsoft.com/office/drawing/2014/main" id="{F63743BE-5198-4573-A11B-CC4D864AEFDE}"/>
              </a:ext>
            </a:extLst>
          </p:cNvPr>
          <p:cNvSpPr txBox="1">
            <a:spLocks/>
          </p:cNvSpPr>
          <p:nvPr/>
        </p:nvSpPr>
        <p:spPr>
          <a:xfrm>
            <a:off x="1106336" y="5731595"/>
            <a:ext cx="5303520" cy="40159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Onset</a:t>
            </a:r>
            <a:r>
              <a:rPr lang="cs-CZ" sz="1600" dirty="0"/>
              <a:t> </a:t>
            </a:r>
            <a:r>
              <a:rPr lang="cs-CZ" sz="1600" dirty="0" err="1"/>
              <a:t>of</a:t>
            </a:r>
            <a:r>
              <a:rPr lang="cs-CZ" sz="1600" dirty="0"/>
              <a:t> </a:t>
            </a:r>
            <a:r>
              <a:rPr lang="cs-CZ" sz="1600" dirty="0" err="1"/>
              <a:t>dorso-ventral</a:t>
            </a:r>
            <a:r>
              <a:rPr lang="cs-CZ" sz="1600" dirty="0"/>
              <a:t> </a:t>
            </a:r>
            <a:r>
              <a:rPr lang="cs-CZ" sz="1600" dirty="0" err="1"/>
              <a:t>rotation</a:t>
            </a:r>
            <a:endParaRPr lang="cs-CZ" sz="1400" b="1" dirty="0"/>
          </a:p>
        </p:txBody>
      </p:sp>
    </p:spTree>
    <p:extLst>
      <p:ext uri="{BB962C8B-B14F-4D97-AF65-F5344CB8AC3E}">
        <p14:creationId xmlns:p14="http://schemas.microsoft.com/office/powerpoint/2010/main" val="383650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0" grpId="0" animBg="1"/>
      <p:bldP spid="41" grpId="0" animBg="1"/>
      <p:bldP spid="43" grpId="0" animBg="1"/>
      <p:bldP spid="45" grpId="0" animBg="1"/>
      <p:bldP spid="46" grpId="0" animBg="1"/>
      <p:bldP spid="47" grpId="0" animBg="1"/>
      <p:bldP spid="48" grpId="0" animBg="1"/>
      <p:bldP spid="49" grpId="0" animBg="1"/>
      <p:bldP spid="50" grpId="0"/>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Skupina 18"/>
          <p:cNvGrpSpPr/>
          <p:nvPr/>
        </p:nvGrpSpPr>
        <p:grpSpPr>
          <a:xfrm>
            <a:off x="5681177" y="1794510"/>
            <a:ext cx="5882646" cy="3253740"/>
            <a:chOff x="5681177" y="1794510"/>
            <a:chExt cx="5882646" cy="3253740"/>
          </a:xfrm>
        </p:grpSpPr>
        <p:grpSp>
          <p:nvGrpSpPr>
            <p:cNvPr id="16" name="Skupina 15"/>
            <p:cNvGrpSpPr/>
            <p:nvPr/>
          </p:nvGrpSpPr>
          <p:grpSpPr>
            <a:xfrm>
              <a:off x="5681177" y="1885950"/>
              <a:ext cx="5882646" cy="3162300"/>
              <a:chOff x="5681177" y="1885950"/>
              <a:chExt cx="5882646" cy="3162300"/>
            </a:xfrm>
          </p:grpSpPr>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b="2361"/>
              <a:stretch/>
            </p:blipFill>
            <p:spPr>
              <a:xfrm>
                <a:off x="5681177" y="1885950"/>
                <a:ext cx="5882646" cy="3162300"/>
              </a:xfrm>
              <a:prstGeom prst="rect">
                <a:avLst/>
              </a:prstGeom>
            </p:spPr>
          </p:pic>
          <p:grpSp>
            <p:nvGrpSpPr>
              <p:cNvPr id="14" name="Skupina 13"/>
              <p:cNvGrpSpPr/>
              <p:nvPr/>
            </p:nvGrpSpPr>
            <p:grpSpPr>
              <a:xfrm>
                <a:off x="6191250" y="4727330"/>
                <a:ext cx="2457450" cy="246222"/>
                <a:chOff x="6191250" y="4727330"/>
                <a:chExt cx="2457450" cy="246222"/>
              </a:xfrm>
            </p:grpSpPr>
            <p:sp>
              <p:nvSpPr>
                <p:cNvPr id="11" name="Obousměrná vodorovná šipka 10"/>
                <p:cNvSpPr/>
                <p:nvPr/>
              </p:nvSpPr>
              <p:spPr>
                <a:xfrm>
                  <a:off x="6905625" y="4781550"/>
                  <a:ext cx="1028700" cy="142875"/>
                </a:xfrm>
                <a:prstGeom prst="leftRightArrow">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6191250" y="4727331"/>
                  <a:ext cx="665113" cy="246221"/>
                </a:xfrm>
                <a:prstGeom prst="rect">
                  <a:avLst/>
                </a:prstGeom>
                <a:solidFill>
                  <a:schemeClr val="bg1"/>
                </a:solidFill>
                <a:ln w="28575">
                  <a:noFill/>
                </a:ln>
              </p:spPr>
              <p:txBody>
                <a:bodyPr wrap="square" rtlCol="0">
                  <a:spAutoFit/>
                </a:bodyPr>
                <a:lstStyle/>
                <a:p>
                  <a:pPr algn="ctr"/>
                  <a:r>
                    <a:rPr lang="cs-CZ" sz="1000" dirty="0" err="1"/>
                    <a:t>cranial</a:t>
                  </a:r>
                  <a:endParaRPr lang="cs-CZ" sz="1000" dirty="0"/>
                </a:p>
              </p:txBody>
            </p:sp>
            <p:sp>
              <p:nvSpPr>
                <p:cNvPr id="13" name="TextovéPole 12"/>
                <p:cNvSpPr txBox="1"/>
                <p:nvPr/>
              </p:nvSpPr>
              <p:spPr>
                <a:xfrm>
                  <a:off x="7983587" y="4727330"/>
                  <a:ext cx="665113" cy="246221"/>
                </a:xfrm>
                <a:prstGeom prst="rect">
                  <a:avLst/>
                </a:prstGeom>
                <a:solidFill>
                  <a:schemeClr val="bg1"/>
                </a:solidFill>
                <a:ln w="28575">
                  <a:noFill/>
                </a:ln>
              </p:spPr>
              <p:txBody>
                <a:bodyPr wrap="square" rtlCol="0">
                  <a:spAutoFit/>
                </a:bodyPr>
                <a:lstStyle/>
                <a:p>
                  <a:pPr algn="ctr"/>
                  <a:r>
                    <a:rPr lang="cs-CZ" sz="1000" dirty="0" err="1"/>
                    <a:t>caudal</a:t>
                  </a:r>
                  <a:endParaRPr lang="cs-CZ" sz="1000" dirty="0"/>
                </a:p>
              </p:txBody>
            </p:sp>
          </p:grpSp>
        </p:grpSp>
        <p:sp>
          <p:nvSpPr>
            <p:cNvPr id="17" name="Obdélník 16"/>
            <p:cNvSpPr/>
            <p:nvPr/>
          </p:nvSpPr>
          <p:spPr>
            <a:xfrm>
              <a:off x="9229725" y="1794510"/>
              <a:ext cx="1743075" cy="55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 name="Nadpis 1"/>
          <p:cNvSpPr>
            <a:spLocks noGrp="1"/>
          </p:cNvSpPr>
          <p:nvPr>
            <p:ph type="title"/>
          </p:nvPr>
        </p:nvSpPr>
        <p:spPr/>
        <p:txBody>
          <a:bodyPr/>
          <a:lstStyle/>
          <a:p>
            <a:r>
              <a:rPr lang="cs-CZ" dirty="0" err="1"/>
              <a:t>Intestine</a:t>
            </a:r>
            <a:r>
              <a:rPr lang="cs-CZ" dirty="0"/>
              <a:t> development</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37</a:t>
            </a:fld>
            <a:endParaRPr lang="cs-CZ"/>
          </a:p>
        </p:txBody>
      </p:sp>
      <p:sp>
        <p:nvSpPr>
          <p:cNvPr id="6" name="Zástupný obsah 2">
            <a:extLst>
              <a:ext uri="{FF2B5EF4-FFF2-40B4-BE49-F238E27FC236}">
                <a16:creationId xmlns:a16="http://schemas.microsoft.com/office/drawing/2014/main" id="{F63743BE-5198-4573-A11B-CC4D864AEFDE}"/>
              </a:ext>
            </a:extLst>
          </p:cNvPr>
          <p:cNvSpPr txBox="1">
            <a:spLocks/>
          </p:cNvSpPr>
          <p:nvPr/>
        </p:nvSpPr>
        <p:spPr>
          <a:xfrm>
            <a:off x="1110813" y="2176562"/>
            <a:ext cx="4485373" cy="114428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Dorso-ventral</a:t>
            </a:r>
            <a:r>
              <a:rPr lang="cs-CZ" sz="1600" dirty="0"/>
              <a:t> </a:t>
            </a:r>
            <a:r>
              <a:rPr lang="cs-CZ" sz="1600" dirty="0" err="1"/>
              <a:t>rotation</a:t>
            </a:r>
            <a:r>
              <a:rPr lang="cs-CZ" sz="1600" dirty="0"/>
              <a:t> –180</a:t>
            </a:r>
            <a:r>
              <a:rPr lang="cs-CZ" sz="1600" baseline="30000" dirty="0"/>
              <a:t>O</a:t>
            </a:r>
            <a:r>
              <a:rPr lang="cs-CZ" sz="1600" dirty="0"/>
              <a:t> transfer </a:t>
            </a:r>
            <a:r>
              <a:rPr lang="cs-CZ" sz="1600" dirty="0" err="1"/>
              <a:t>of</a:t>
            </a:r>
            <a:r>
              <a:rPr lang="cs-CZ" sz="1600" dirty="0"/>
              <a:t> </a:t>
            </a:r>
            <a:r>
              <a:rPr lang="cs-CZ" sz="1600" dirty="0" err="1"/>
              <a:t>structures</a:t>
            </a:r>
            <a:endParaRPr lang="cs-CZ" sz="1600" dirty="0"/>
          </a:p>
          <a:p>
            <a:pPr>
              <a:buSzPct val="50000"/>
              <a:buFont typeface="Courier New" panose="02070309020205020404" pitchFamily="49" charset="0"/>
              <a:buChar char="o"/>
            </a:pPr>
            <a:r>
              <a:rPr lang="cs-CZ" sz="1400" b="1" dirty="0" err="1">
                <a:solidFill>
                  <a:srgbClr val="00B050"/>
                </a:solidFill>
              </a:rPr>
              <a:t>descending</a:t>
            </a:r>
            <a:r>
              <a:rPr lang="cs-CZ" sz="1400" dirty="0"/>
              <a:t> </a:t>
            </a:r>
            <a:r>
              <a:rPr lang="cs-CZ" sz="1400" dirty="0" err="1"/>
              <a:t>loop</a:t>
            </a:r>
            <a:r>
              <a:rPr lang="cs-CZ" sz="1400" dirty="0"/>
              <a:t> </a:t>
            </a:r>
            <a:r>
              <a:rPr lang="cs-CZ" sz="1400" dirty="0" err="1"/>
              <a:t>structures</a:t>
            </a:r>
            <a:r>
              <a:rPr lang="cs-CZ" sz="1400" dirty="0"/>
              <a:t>→ </a:t>
            </a:r>
            <a:r>
              <a:rPr lang="cs-CZ" sz="1400" b="1" dirty="0" err="1"/>
              <a:t>caudal</a:t>
            </a:r>
            <a:endParaRPr lang="cs-CZ" sz="1400" b="1" dirty="0"/>
          </a:p>
          <a:p>
            <a:pPr>
              <a:buSzPct val="50000"/>
              <a:buFont typeface="Courier New" panose="02070309020205020404" pitchFamily="49" charset="0"/>
              <a:buChar char="o"/>
            </a:pPr>
            <a:r>
              <a:rPr lang="cs-CZ" sz="1400" b="1" dirty="0" err="1">
                <a:solidFill>
                  <a:srgbClr val="00B0F0"/>
                </a:solidFill>
              </a:rPr>
              <a:t>ascending</a:t>
            </a:r>
            <a:r>
              <a:rPr lang="cs-CZ" sz="1400" dirty="0"/>
              <a:t> </a:t>
            </a:r>
            <a:r>
              <a:rPr lang="cs-CZ" sz="1400" dirty="0" err="1"/>
              <a:t>loop</a:t>
            </a:r>
            <a:r>
              <a:rPr lang="cs-CZ" sz="1400" dirty="0"/>
              <a:t> </a:t>
            </a:r>
            <a:r>
              <a:rPr lang="cs-CZ" sz="1400" dirty="0" err="1"/>
              <a:t>structures</a:t>
            </a:r>
            <a:r>
              <a:rPr lang="cs-CZ" sz="1400" dirty="0"/>
              <a:t>→ </a:t>
            </a:r>
            <a:r>
              <a:rPr lang="cs-CZ" sz="1400" b="1" dirty="0" err="1"/>
              <a:t>cranial</a:t>
            </a:r>
            <a:endParaRPr lang="cs-CZ" sz="1400" b="1" dirty="0"/>
          </a:p>
        </p:txBody>
      </p:sp>
      <p:sp>
        <p:nvSpPr>
          <p:cNvPr id="8" name="TextovéPole 7">
            <a:extLst>
              <a:ext uri="{FF2B5EF4-FFF2-40B4-BE49-F238E27FC236}">
                <a16:creationId xmlns:a16="http://schemas.microsoft.com/office/drawing/2014/main" id="{88B8200F-807E-473D-BC07-A82F3C9E2C2B}"/>
              </a:ext>
            </a:extLst>
          </p:cNvPr>
          <p:cNvSpPr txBox="1"/>
          <p:nvPr/>
        </p:nvSpPr>
        <p:spPr>
          <a:xfrm>
            <a:off x="6525387" y="5549941"/>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sp>
        <p:nvSpPr>
          <p:cNvPr id="9" name="Volný tvar 8"/>
          <p:cNvSpPr/>
          <p:nvPr/>
        </p:nvSpPr>
        <p:spPr>
          <a:xfrm>
            <a:off x="7458075" y="2895600"/>
            <a:ext cx="666750" cy="1562100"/>
          </a:xfrm>
          <a:custGeom>
            <a:avLst/>
            <a:gdLst>
              <a:gd name="connsiteX0" fmla="*/ 666750 w 666750"/>
              <a:gd name="connsiteY0" fmla="*/ 0 h 1562100"/>
              <a:gd name="connsiteX1" fmla="*/ 638175 w 666750"/>
              <a:gd name="connsiteY1" fmla="*/ 104775 h 1562100"/>
              <a:gd name="connsiteX2" fmla="*/ 561975 w 666750"/>
              <a:gd name="connsiteY2" fmla="*/ 190500 h 1562100"/>
              <a:gd name="connsiteX3" fmla="*/ 457200 w 666750"/>
              <a:gd name="connsiteY3" fmla="*/ 238125 h 1562100"/>
              <a:gd name="connsiteX4" fmla="*/ 352425 w 666750"/>
              <a:gd name="connsiteY4" fmla="*/ 285750 h 1562100"/>
              <a:gd name="connsiteX5" fmla="*/ 285750 w 666750"/>
              <a:gd name="connsiteY5" fmla="*/ 304800 h 1562100"/>
              <a:gd name="connsiteX6" fmla="*/ 257175 w 666750"/>
              <a:gd name="connsiteY6" fmla="*/ 381000 h 1562100"/>
              <a:gd name="connsiteX7" fmla="*/ 266700 w 666750"/>
              <a:gd name="connsiteY7" fmla="*/ 438150 h 1562100"/>
              <a:gd name="connsiteX8" fmla="*/ 266700 w 666750"/>
              <a:gd name="connsiteY8" fmla="*/ 438150 h 1562100"/>
              <a:gd name="connsiteX9" fmla="*/ 323850 w 666750"/>
              <a:gd name="connsiteY9" fmla="*/ 523875 h 1562100"/>
              <a:gd name="connsiteX10" fmla="*/ 428625 w 666750"/>
              <a:gd name="connsiteY10" fmla="*/ 552450 h 1562100"/>
              <a:gd name="connsiteX11" fmla="*/ 523875 w 666750"/>
              <a:gd name="connsiteY11" fmla="*/ 628650 h 1562100"/>
              <a:gd name="connsiteX12" fmla="*/ 533400 w 666750"/>
              <a:gd name="connsiteY12" fmla="*/ 676275 h 1562100"/>
              <a:gd name="connsiteX13" fmla="*/ 533400 w 666750"/>
              <a:gd name="connsiteY13" fmla="*/ 676275 h 1562100"/>
              <a:gd name="connsiteX14" fmla="*/ 571500 w 666750"/>
              <a:gd name="connsiteY14" fmla="*/ 828675 h 1562100"/>
              <a:gd name="connsiteX15" fmla="*/ 609600 w 666750"/>
              <a:gd name="connsiteY15" fmla="*/ 904875 h 1562100"/>
              <a:gd name="connsiteX16" fmla="*/ 638175 w 666750"/>
              <a:gd name="connsiteY16" fmla="*/ 971550 h 1562100"/>
              <a:gd name="connsiteX17" fmla="*/ 647700 w 666750"/>
              <a:gd name="connsiteY17" fmla="*/ 1038225 h 1562100"/>
              <a:gd name="connsiteX18" fmla="*/ 628650 w 666750"/>
              <a:gd name="connsiteY18" fmla="*/ 1266825 h 1562100"/>
              <a:gd name="connsiteX19" fmla="*/ 590550 w 666750"/>
              <a:gd name="connsiteY19" fmla="*/ 1390650 h 1562100"/>
              <a:gd name="connsiteX20" fmla="*/ 533400 w 666750"/>
              <a:gd name="connsiteY20" fmla="*/ 1466850 h 1562100"/>
              <a:gd name="connsiteX21" fmla="*/ 438150 w 666750"/>
              <a:gd name="connsiteY21" fmla="*/ 1524000 h 1562100"/>
              <a:gd name="connsiteX22" fmla="*/ 352425 w 666750"/>
              <a:gd name="connsiteY22" fmla="*/ 1533525 h 1562100"/>
              <a:gd name="connsiteX23" fmla="*/ 228600 w 666750"/>
              <a:gd name="connsiteY23" fmla="*/ 1543050 h 1562100"/>
              <a:gd name="connsiteX24" fmla="*/ 95250 w 666750"/>
              <a:gd name="connsiteY24" fmla="*/ 1562100 h 1562100"/>
              <a:gd name="connsiteX25" fmla="*/ 0 w 666750"/>
              <a:gd name="connsiteY25" fmla="*/ 1533525 h 1562100"/>
              <a:gd name="connsiteX26" fmla="*/ 0 w 666750"/>
              <a:gd name="connsiteY26" fmla="*/ 1533525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6750" h="1562100">
                <a:moveTo>
                  <a:pt x="666750" y="0"/>
                </a:moveTo>
                <a:lnTo>
                  <a:pt x="638175" y="104775"/>
                </a:lnTo>
                <a:lnTo>
                  <a:pt x="561975" y="190500"/>
                </a:lnTo>
                <a:lnTo>
                  <a:pt x="457200" y="238125"/>
                </a:lnTo>
                <a:lnTo>
                  <a:pt x="352425" y="285750"/>
                </a:lnTo>
                <a:lnTo>
                  <a:pt x="285750" y="304800"/>
                </a:lnTo>
                <a:lnTo>
                  <a:pt x="257175" y="381000"/>
                </a:lnTo>
                <a:lnTo>
                  <a:pt x="266700" y="438150"/>
                </a:lnTo>
                <a:lnTo>
                  <a:pt x="266700" y="438150"/>
                </a:lnTo>
                <a:lnTo>
                  <a:pt x="323850" y="523875"/>
                </a:lnTo>
                <a:lnTo>
                  <a:pt x="428625" y="552450"/>
                </a:lnTo>
                <a:lnTo>
                  <a:pt x="523875" y="628650"/>
                </a:lnTo>
                <a:lnTo>
                  <a:pt x="533400" y="676275"/>
                </a:lnTo>
                <a:lnTo>
                  <a:pt x="533400" y="676275"/>
                </a:lnTo>
                <a:lnTo>
                  <a:pt x="571500" y="828675"/>
                </a:lnTo>
                <a:lnTo>
                  <a:pt x="609600" y="904875"/>
                </a:lnTo>
                <a:lnTo>
                  <a:pt x="638175" y="971550"/>
                </a:lnTo>
                <a:lnTo>
                  <a:pt x="647700" y="1038225"/>
                </a:lnTo>
                <a:lnTo>
                  <a:pt x="628650" y="1266825"/>
                </a:lnTo>
                <a:lnTo>
                  <a:pt x="590550" y="1390650"/>
                </a:lnTo>
                <a:lnTo>
                  <a:pt x="533400" y="1466850"/>
                </a:lnTo>
                <a:lnTo>
                  <a:pt x="438150" y="1524000"/>
                </a:lnTo>
                <a:lnTo>
                  <a:pt x="352425" y="1533525"/>
                </a:lnTo>
                <a:lnTo>
                  <a:pt x="228600" y="1543050"/>
                </a:lnTo>
                <a:lnTo>
                  <a:pt x="95250" y="1562100"/>
                </a:lnTo>
                <a:lnTo>
                  <a:pt x="0" y="1533525"/>
                </a:lnTo>
                <a:lnTo>
                  <a:pt x="0" y="1533525"/>
                </a:ln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Volný tvar 9"/>
          <p:cNvSpPr/>
          <p:nvPr/>
        </p:nvSpPr>
        <p:spPr>
          <a:xfrm>
            <a:off x="6734175" y="2828925"/>
            <a:ext cx="704850" cy="1609725"/>
          </a:xfrm>
          <a:custGeom>
            <a:avLst/>
            <a:gdLst>
              <a:gd name="connsiteX0" fmla="*/ 666750 w 704850"/>
              <a:gd name="connsiteY0" fmla="*/ 1609725 h 1609725"/>
              <a:gd name="connsiteX1" fmla="*/ 523875 w 704850"/>
              <a:gd name="connsiteY1" fmla="*/ 1581150 h 1609725"/>
              <a:gd name="connsiteX2" fmla="*/ 409575 w 704850"/>
              <a:gd name="connsiteY2" fmla="*/ 1533525 h 1609725"/>
              <a:gd name="connsiteX3" fmla="*/ 304800 w 704850"/>
              <a:gd name="connsiteY3" fmla="*/ 1457325 h 1609725"/>
              <a:gd name="connsiteX4" fmla="*/ 257175 w 704850"/>
              <a:gd name="connsiteY4" fmla="*/ 1457325 h 1609725"/>
              <a:gd name="connsiteX5" fmla="*/ 180975 w 704850"/>
              <a:gd name="connsiteY5" fmla="*/ 1476375 h 1609725"/>
              <a:gd name="connsiteX6" fmla="*/ 76200 w 704850"/>
              <a:gd name="connsiteY6" fmla="*/ 1457325 h 1609725"/>
              <a:gd name="connsiteX7" fmla="*/ 19050 w 704850"/>
              <a:gd name="connsiteY7" fmla="*/ 1409700 h 1609725"/>
              <a:gd name="connsiteX8" fmla="*/ 0 w 704850"/>
              <a:gd name="connsiteY8" fmla="*/ 1333500 h 1609725"/>
              <a:gd name="connsiteX9" fmla="*/ 0 w 704850"/>
              <a:gd name="connsiteY9" fmla="*/ 1228725 h 1609725"/>
              <a:gd name="connsiteX10" fmla="*/ 28575 w 704850"/>
              <a:gd name="connsiteY10" fmla="*/ 1152525 h 1609725"/>
              <a:gd name="connsiteX11" fmla="*/ 57150 w 704850"/>
              <a:gd name="connsiteY11" fmla="*/ 1066800 h 1609725"/>
              <a:gd name="connsiteX12" fmla="*/ 66675 w 704850"/>
              <a:gd name="connsiteY12" fmla="*/ 981075 h 1609725"/>
              <a:gd name="connsiteX13" fmla="*/ 66675 w 704850"/>
              <a:gd name="connsiteY13" fmla="*/ 981075 h 1609725"/>
              <a:gd name="connsiteX14" fmla="*/ 28575 w 704850"/>
              <a:gd name="connsiteY14" fmla="*/ 828675 h 1609725"/>
              <a:gd name="connsiteX15" fmla="*/ 28575 w 704850"/>
              <a:gd name="connsiteY15" fmla="*/ 704850 h 1609725"/>
              <a:gd name="connsiteX16" fmla="*/ 47625 w 704850"/>
              <a:gd name="connsiteY16" fmla="*/ 581025 h 1609725"/>
              <a:gd name="connsiteX17" fmla="*/ 104775 w 704850"/>
              <a:gd name="connsiteY17" fmla="*/ 419100 h 1609725"/>
              <a:gd name="connsiteX18" fmla="*/ 161925 w 704850"/>
              <a:gd name="connsiteY18" fmla="*/ 323850 h 1609725"/>
              <a:gd name="connsiteX19" fmla="*/ 219075 w 704850"/>
              <a:gd name="connsiteY19" fmla="*/ 209550 h 1609725"/>
              <a:gd name="connsiteX20" fmla="*/ 400050 w 704850"/>
              <a:gd name="connsiteY20" fmla="*/ 123825 h 1609725"/>
              <a:gd name="connsiteX21" fmla="*/ 514350 w 704850"/>
              <a:gd name="connsiteY21" fmla="*/ 66675 h 1609725"/>
              <a:gd name="connsiteX22" fmla="*/ 609600 w 704850"/>
              <a:gd name="connsiteY22" fmla="*/ 19050 h 1609725"/>
              <a:gd name="connsiteX23" fmla="*/ 704850 w 704850"/>
              <a:gd name="connsiteY23" fmla="*/ 0 h 1609725"/>
              <a:gd name="connsiteX24" fmla="*/ 704850 w 704850"/>
              <a:gd name="connsiteY24" fmla="*/ 0 h 16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4850" h="1609725">
                <a:moveTo>
                  <a:pt x="666750" y="1609725"/>
                </a:moveTo>
                <a:lnTo>
                  <a:pt x="523875" y="1581150"/>
                </a:lnTo>
                <a:lnTo>
                  <a:pt x="409575" y="1533525"/>
                </a:lnTo>
                <a:lnTo>
                  <a:pt x="304800" y="1457325"/>
                </a:lnTo>
                <a:lnTo>
                  <a:pt x="257175" y="1457325"/>
                </a:lnTo>
                <a:lnTo>
                  <a:pt x="180975" y="1476375"/>
                </a:lnTo>
                <a:lnTo>
                  <a:pt x="76200" y="1457325"/>
                </a:lnTo>
                <a:lnTo>
                  <a:pt x="19050" y="1409700"/>
                </a:lnTo>
                <a:lnTo>
                  <a:pt x="0" y="1333500"/>
                </a:lnTo>
                <a:lnTo>
                  <a:pt x="0" y="1228725"/>
                </a:lnTo>
                <a:lnTo>
                  <a:pt x="28575" y="1152525"/>
                </a:lnTo>
                <a:lnTo>
                  <a:pt x="57150" y="1066800"/>
                </a:lnTo>
                <a:lnTo>
                  <a:pt x="66675" y="981075"/>
                </a:lnTo>
                <a:lnTo>
                  <a:pt x="66675" y="981075"/>
                </a:lnTo>
                <a:lnTo>
                  <a:pt x="28575" y="828675"/>
                </a:lnTo>
                <a:lnTo>
                  <a:pt x="28575" y="704850"/>
                </a:lnTo>
                <a:lnTo>
                  <a:pt x="47625" y="581025"/>
                </a:lnTo>
                <a:lnTo>
                  <a:pt x="104775" y="419100"/>
                </a:lnTo>
                <a:lnTo>
                  <a:pt x="161925" y="323850"/>
                </a:lnTo>
                <a:lnTo>
                  <a:pt x="219075" y="209550"/>
                </a:lnTo>
                <a:lnTo>
                  <a:pt x="400050" y="123825"/>
                </a:lnTo>
                <a:lnTo>
                  <a:pt x="514350" y="66675"/>
                </a:lnTo>
                <a:lnTo>
                  <a:pt x="609600" y="19050"/>
                </a:lnTo>
                <a:lnTo>
                  <a:pt x="704850" y="0"/>
                </a:lnTo>
                <a:lnTo>
                  <a:pt x="704850" y="0"/>
                </a:lnTo>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Zástupný obsah 2">
            <a:extLst>
              <a:ext uri="{FF2B5EF4-FFF2-40B4-BE49-F238E27FC236}">
                <a16:creationId xmlns:a16="http://schemas.microsoft.com/office/drawing/2014/main" id="{F63743BE-5198-4573-A11B-CC4D864AEFDE}"/>
              </a:ext>
            </a:extLst>
          </p:cNvPr>
          <p:cNvSpPr txBox="1">
            <a:spLocks/>
          </p:cNvSpPr>
          <p:nvPr/>
        </p:nvSpPr>
        <p:spPr>
          <a:xfrm>
            <a:off x="1097278" y="3568165"/>
            <a:ext cx="4485373" cy="5241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FF0000"/>
                </a:solidFill>
              </a:rPr>
              <a:t>Prolongation</a:t>
            </a:r>
            <a:r>
              <a:rPr lang="cs-CZ" sz="1600" b="1" dirty="0">
                <a:solidFill>
                  <a:srgbClr val="FF0000"/>
                </a:solidFill>
              </a:rPr>
              <a:t> </a:t>
            </a:r>
            <a:r>
              <a:rPr lang="cs-CZ" sz="1600" b="1" dirty="0" err="1">
                <a:solidFill>
                  <a:srgbClr val="FF0000"/>
                </a:solidFill>
              </a:rPr>
              <a:t>of</a:t>
            </a:r>
            <a:r>
              <a:rPr lang="cs-CZ" sz="1600" b="1" dirty="0">
                <a:solidFill>
                  <a:srgbClr val="FF0000"/>
                </a:solidFill>
              </a:rPr>
              <a:t> </a:t>
            </a:r>
            <a:r>
              <a:rPr lang="cs-CZ" sz="1600" b="1" dirty="0" err="1">
                <a:solidFill>
                  <a:srgbClr val="FF0000"/>
                </a:solidFill>
              </a:rPr>
              <a:t>descending</a:t>
            </a:r>
            <a:r>
              <a:rPr lang="cs-CZ" sz="1600" dirty="0"/>
              <a:t> part – </a:t>
            </a:r>
            <a:r>
              <a:rPr lang="cs-CZ" sz="1600" dirty="0" err="1"/>
              <a:t>formation</a:t>
            </a:r>
            <a:r>
              <a:rPr lang="cs-CZ" sz="1600" dirty="0"/>
              <a:t> </a:t>
            </a:r>
            <a:r>
              <a:rPr lang="cs-CZ" sz="1600" dirty="0" err="1"/>
              <a:t>of</a:t>
            </a:r>
            <a:r>
              <a:rPr lang="cs-CZ" sz="1600" dirty="0"/>
              <a:t> </a:t>
            </a:r>
            <a:r>
              <a:rPr lang="cs-CZ" sz="1600" dirty="0" err="1"/>
              <a:t>coiled</a:t>
            </a:r>
            <a:r>
              <a:rPr lang="cs-CZ" sz="1600" dirty="0"/>
              <a:t> </a:t>
            </a:r>
            <a:r>
              <a:rPr lang="cs-CZ" sz="1600" dirty="0" err="1"/>
              <a:t>loops</a:t>
            </a:r>
            <a:r>
              <a:rPr lang="cs-CZ" sz="1600" dirty="0"/>
              <a:t> –</a:t>
            </a:r>
            <a:r>
              <a:rPr lang="cs-CZ" sz="1600" b="1" dirty="0" err="1"/>
              <a:t>small</a:t>
            </a:r>
            <a:r>
              <a:rPr lang="cs-CZ" sz="1600" b="1" dirty="0"/>
              <a:t> </a:t>
            </a:r>
            <a:r>
              <a:rPr lang="cs-CZ" sz="1600" b="1" dirty="0" err="1"/>
              <a:t>intestine</a:t>
            </a:r>
            <a:r>
              <a:rPr lang="cs-CZ" sz="1600" b="1" dirty="0"/>
              <a:t> </a:t>
            </a:r>
            <a:r>
              <a:rPr lang="cs-CZ" sz="1600" dirty="0" err="1"/>
              <a:t>basis</a:t>
            </a:r>
            <a:endParaRPr lang="cs-CZ" sz="1400" dirty="0"/>
          </a:p>
        </p:txBody>
      </p:sp>
      <p:sp>
        <p:nvSpPr>
          <p:cNvPr id="21" name="Zástupný obsah 2">
            <a:extLst>
              <a:ext uri="{FF2B5EF4-FFF2-40B4-BE49-F238E27FC236}">
                <a16:creationId xmlns:a16="http://schemas.microsoft.com/office/drawing/2014/main" id="{F63743BE-5198-4573-A11B-CC4D864AEFDE}"/>
              </a:ext>
            </a:extLst>
          </p:cNvPr>
          <p:cNvSpPr txBox="1">
            <a:spLocks/>
          </p:cNvSpPr>
          <p:nvPr/>
        </p:nvSpPr>
        <p:spPr>
          <a:xfrm>
            <a:off x="1097278" y="4278299"/>
            <a:ext cx="4485373" cy="5241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FFC000"/>
                </a:solidFill>
              </a:rPr>
              <a:t>ascending</a:t>
            </a:r>
            <a:r>
              <a:rPr lang="cs-CZ" sz="1600" dirty="0"/>
              <a:t> part, </a:t>
            </a:r>
            <a:r>
              <a:rPr lang="cs-CZ" sz="1600" dirty="0" err="1"/>
              <a:t>basis</a:t>
            </a:r>
            <a:r>
              <a:rPr lang="cs-CZ" sz="1600" dirty="0"/>
              <a:t> </a:t>
            </a:r>
            <a:r>
              <a:rPr lang="cs-CZ" sz="1600" dirty="0" err="1"/>
              <a:t>of</a:t>
            </a:r>
            <a:r>
              <a:rPr lang="cs-CZ" sz="1600" dirty="0"/>
              <a:t> </a:t>
            </a:r>
            <a:r>
              <a:rPr lang="cs-CZ" sz="1600" b="1" dirty="0" err="1"/>
              <a:t>colon</a:t>
            </a:r>
            <a:r>
              <a:rPr lang="cs-CZ" sz="1600" dirty="0"/>
              <a:t> and </a:t>
            </a:r>
            <a:r>
              <a:rPr lang="cs-CZ" sz="1600" b="1" dirty="0" err="1"/>
              <a:t>caecum</a:t>
            </a:r>
            <a:r>
              <a:rPr lang="cs-CZ" sz="1600" dirty="0"/>
              <a:t>, </a:t>
            </a:r>
            <a:r>
              <a:rPr lang="cs-CZ" sz="1600" b="1" dirty="0" err="1"/>
              <a:t>slower</a:t>
            </a:r>
            <a:r>
              <a:rPr lang="cs-CZ" sz="1600" b="1" dirty="0"/>
              <a:t> </a:t>
            </a:r>
            <a:r>
              <a:rPr lang="cs-CZ" sz="1600" b="1" dirty="0" err="1"/>
              <a:t>growth</a:t>
            </a:r>
            <a:endParaRPr lang="cs-CZ" sz="1400" b="1" dirty="0"/>
          </a:p>
        </p:txBody>
      </p:sp>
      <p:sp>
        <p:nvSpPr>
          <p:cNvPr id="22" name="Zástupný obsah 2">
            <a:extLst>
              <a:ext uri="{FF2B5EF4-FFF2-40B4-BE49-F238E27FC236}">
                <a16:creationId xmlns:a16="http://schemas.microsoft.com/office/drawing/2014/main" id="{F63743BE-5198-4573-A11B-CC4D864AEFDE}"/>
              </a:ext>
            </a:extLst>
          </p:cNvPr>
          <p:cNvSpPr txBox="1">
            <a:spLocks/>
          </p:cNvSpPr>
          <p:nvPr/>
        </p:nvSpPr>
        <p:spPr>
          <a:xfrm>
            <a:off x="1097278" y="5067814"/>
            <a:ext cx="4583899" cy="5241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Further</a:t>
            </a:r>
            <a:r>
              <a:rPr lang="cs-CZ" sz="1600" dirty="0"/>
              <a:t> </a:t>
            </a:r>
            <a:r>
              <a:rPr lang="cs-CZ" sz="1600" dirty="0" err="1"/>
              <a:t>growth</a:t>
            </a:r>
            <a:r>
              <a:rPr lang="cs-CZ" sz="1600" dirty="0"/>
              <a:t>– </a:t>
            </a:r>
            <a:r>
              <a:rPr lang="cs-CZ" sz="1600" b="1" dirty="0"/>
              <a:t>not </a:t>
            </a:r>
            <a:r>
              <a:rPr lang="cs-CZ" sz="1600" b="1" dirty="0" err="1"/>
              <a:t>enough</a:t>
            </a:r>
            <a:r>
              <a:rPr lang="cs-CZ" sz="1600" b="1" dirty="0"/>
              <a:t> </a:t>
            </a:r>
            <a:r>
              <a:rPr lang="cs-CZ" sz="1600" b="1" dirty="0" err="1"/>
              <a:t>space</a:t>
            </a:r>
            <a:r>
              <a:rPr lang="cs-CZ" sz="1600" dirty="0"/>
              <a:t> in </a:t>
            </a:r>
            <a:r>
              <a:rPr lang="cs-CZ" sz="1600" dirty="0" err="1"/>
              <a:t>extraembryonic</a:t>
            </a:r>
            <a:r>
              <a:rPr lang="cs-CZ" sz="1600" dirty="0"/>
              <a:t> </a:t>
            </a:r>
            <a:r>
              <a:rPr lang="cs-CZ" sz="1600" dirty="0" err="1"/>
              <a:t>cavity</a:t>
            </a:r>
            <a:r>
              <a:rPr lang="cs-CZ" sz="1600" dirty="0"/>
              <a:t> – </a:t>
            </a:r>
            <a:r>
              <a:rPr lang="cs-CZ" sz="1600" b="1" dirty="0"/>
              <a:t>return </a:t>
            </a:r>
            <a:r>
              <a:rPr lang="cs-CZ" sz="1600" b="1" dirty="0" err="1"/>
              <a:t>of</a:t>
            </a:r>
            <a:r>
              <a:rPr lang="cs-CZ" sz="1600" dirty="0"/>
              <a:t> </a:t>
            </a:r>
            <a:r>
              <a:rPr lang="cs-CZ" sz="1600" dirty="0" err="1"/>
              <a:t>descending</a:t>
            </a:r>
            <a:r>
              <a:rPr lang="cs-CZ" sz="1600" dirty="0"/>
              <a:t> and </a:t>
            </a:r>
            <a:r>
              <a:rPr lang="cs-CZ" sz="1600" dirty="0" err="1"/>
              <a:t>ascending</a:t>
            </a:r>
            <a:r>
              <a:rPr lang="cs-CZ" sz="1600" dirty="0"/>
              <a:t> </a:t>
            </a:r>
            <a:r>
              <a:rPr lang="cs-CZ" sz="1600" dirty="0" err="1"/>
              <a:t>parts</a:t>
            </a:r>
            <a:r>
              <a:rPr lang="cs-CZ" sz="1600" dirty="0"/>
              <a:t> to </a:t>
            </a:r>
            <a:r>
              <a:rPr lang="cs-CZ" sz="1600" dirty="0" err="1"/>
              <a:t>abdominal</a:t>
            </a:r>
            <a:r>
              <a:rPr lang="cs-CZ" sz="1600" dirty="0"/>
              <a:t> </a:t>
            </a:r>
            <a:r>
              <a:rPr lang="cs-CZ" sz="1600" dirty="0" err="1"/>
              <a:t>cavity</a:t>
            </a:r>
            <a:endParaRPr lang="cs-CZ" sz="1400" b="1" dirty="0"/>
          </a:p>
        </p:txBody>
      </p:sp>
      <p:grpSp>
        <p:nvGrpSpPr>
          <p:cNvPr id="26" name="Skupina 25"/>
          <p:cNvGrpSpPr/>
          <p:nvPr/>
        </p:nvGrpSpPr>
        <p:grpSpPr>
          <a:xfrm>
            <a:off x="7201758" y="2824702"/>
            <a:ext cx="865769" cy="1538832"/>
            <a:chOff x="7201758" y="2824702"/>
            <a:chExt cx="865769" cy="1538832"/>
          </a:xfrm>
        </p:grpSpPr>
        <p:sp>
          <p:nvSpPr>
            <p:cNvPr id="23" name="Volný tvar 22"/>
            <p:cNvSpPr/>
            <p:nvPr/>
          </p:nvSpPr>
          <p:spPr>
            <a:xfrm>
              <a:off x="7362825" y="2943225"/>
              <a:ext cx="600075" cy="1390650"/>
            </a:xfrm>
            <a:custGeom>
              <a:avLst/>
              <a:gdLst>
                <a:gd name="connsiteX0" fmla="*/ 581025 w 600075"/>
                <a:gd name="connsiteY0" fmla="*/ 0 h 1390650"/>
                <a:gd name="connsiteX1" fmla="*/ 504825 w 600075"/>
                <a:gd name="connsiteY1" fmla="*/ 76200 h 1390650"/>
                <a:gd name="connsiteX2" fmla="*/ 466725 w 600075"/>
                <a:gd name="connsiteY2" fmla="*/ 104775 h 1390650"/>
                <a:gd name="connsiteX3" fmla="*/ 409575 w 600075"/>
                <a:gd name="connsiteY3" fmla="*/ 152400 h 1390650"/>
                <a:gd name="connsiteX4" fmla="*/ 409575 w 600075"/>
                <a:gd name="connsiteY4" fmla="*/ 152400 h 1390650"/>
                <a:gd name="connsiteX5" fmla="*/ 247650 w 600075"/>
                <a:gd name="connsiteY5" fmla="*/ 219075 h 1390650"/>
                <a:gd name="connsiteX6" fmla="*/ 219075 w 600075"/>
                <a:gd name="connsiteY6" fmla="*/ 285750 h 1390650"/>
                <a:gd name="connsiteX7" fmla="*/ 219075 w 600075"/>
                <a:gd name="connsiteY7" fmla="*/ 381000 h 1390650"/>
                <a:gd name="connsiteX8" fmla="*/ 257175 w 600075"/>
                <a:gd name="connsiteY8" fmla="*/ 466725 h 1390650"/>
                <a:gd name="connsiteX9" fmla="*/ 285750 w 600075"/>
                <a:gd name="connsiteY9" fmla="*/ 485775 h 1390650"/>
                <a:gd name="connsiteX10" fmla="*/ 342900 w 600075"/>
                <a:gd name="connsiteY10" fmla="*/ 542925 h 1390650"/>
                <a:gd name="connsiteX11" fmla="*/ 466725 w 600075"/>
                <a:gd name="connsiteY11" fmla="*/ 609600 h 1390650"/>
                <a:gd name="connsiteX12" fmla="*/ 466725 w 600075"/>
                <a:gd name="connsiteY12" fmla="*/ 609600 h 1390650"/>
                <a:gd name="connsiteX13" fmla="*/ 514350 w 600075"/>
                <a:gd name="connsiteY13" fmla="*/ 733425 h 1390650"/>
                <a:gd name="connsiteX14" fmla="*/ 523875 w 600075"/>
                <a:gd name="connsiteY14" fmla="*/ 800100 h 1390650"/>
                <a:gd name="connsiteX15" fmla="*/ 523875 w 600075"/>
                <a:gd name="connsiteY15" fmla="*/ 800100 h 1390650"/>
                <a:gd name="connsiteX16" fmla="*/ 581025 w 600075"/>
                <a:gd name="connsiteY16" fmla="*/ 876300 h 1390650"/>
                <a:gd name="connsiteX17" fmla="*/ 590550 w 600075"/>
                <a:gd name="connsiteY17" fmla="*/ 962025 h 1390650"/>
                <a:gd name="connsiteX18" fmla="*/ 590550 w 600075"/>
                <a:gd name="connsiteY18" fmla="*/ 962025 h 1390650"/>
                <a:gd name="connsiteX19" fmla="*/ 600075 w 600075"/>
                <a:gd name="connsiteY19" fmla="*/ 1114425 h 1390650"/>
                <a:gd name="connsiteX20" fmla="*/ 600075 w 600075"/>
                <a:gd name="connsiteY20" fmla="*/ 1190625 h 1390650"/>
                <a:gd name="connsiteX21" fmla="*/ 600075 w 600075"/>
                <a:gd name="connsiteY21" fmla="*/ 1190625 h 1390650"/>
                <a:gd name="connsiteX22" fmla="*/ 542925 w 600075"/>
                <a:gd name="connsiteY22" fmla="*/ 1295400 h 1390650"/>
                <a:gd name="connsiteX23" fmla="*/ 542925 w 600075"/>
                <a:gd name="connsiteY23" fmla="*/ 1295400 h 1390650"/>
                <a:gd name="connsiteX24" fmla="*/ 428625 w 600075"/>
                <a:gd name="connsiteY24" fmla="*/ 1362075 h 1390650"/>
                <a:gd name="connsiteX25" fmla="*/ 371475 w 600075"/>
                <a:gd name="connsiteY25" fmla="*/ 1390650 h 1390650"/>
                <a:gd name="connsiteX26" fmla="*/ 371475 w 600075"/>
                <a:gd name="connsiteY26" fmla="*/ 1390650 h 1390650"/>
                <a:gd name="connsiteX27" fmla="*/ 247650 w 600075"/>
                <a:gd name="connsiteY27" fmla="*/ 1381125 h 1390650"/>
                <a:gd name="connsiteX28" fmla="*/ 152400 w 600075"/>
                <a:gd name="connsiteY28" fmla="*/ 1371600 h 1390650"/>
                <a:gd name="connsiteX29" fmla="*/ 9525 w 600075"/>
                <a:gd name="connsiteY29" fmla="*/ 1343025 h 1390650"/>
                <a:gd name="connsiteX30" fmla="*/ 0 w 600075"/>
                <a:gd name="connsiteY30" fmla="*/ 1343025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0075" h="1390650">
                  <a:moveTo>
                    <a:pt x="581025" y="0"/>
                  </a:moveTo>
                  <a:lnTo>
                    <a:pt x="504825" y="76200"/>
                  </a:lnTo>
                  <a:lnTo>
                    <a:pt x="466725" y="104775"/>
                  </a:lnTo>
                  <a:lnTo>
                    <a:pt x="409575" y="152400"/>
                  </a:lnTo>
                  <a:lnTo>
                    <a:pt x="409575" y="152400"/>
                  </a:lnTo>
                  <a:lnTo>
                    <a:pt x="247650" y="219075"/>
                  </a:lnTo>
                  <a:lnTo>
                    <a:pt x="219075" y="285750"/>
                  </a:lnTo>
                  <a:lnTo>
                    <a:pt x="219075" y="381000"/>
                  </a:lnTo>
                  <a:lnTo>
                    <a:pt x="257175" y="466725"/>
                  </a:lnTo>
                  <a:lnTo>
                    <a:pt x="285750" y="485775"/>
                  </a:lnTo>
                  <a:lnTo>
                    <a:pt x="342900" y="542925"/>
                  </a:lnTo>
                  <a:lnTo>
                    <a:pt x="466725" y="609600"/>
                  </a:lnTo>
                  <a:lnTo>
                    <a:pt x="466725" y="609600"/>
                  </a:lnTo>
                  <a:lnTo>
                    <a:pt x="514350" y="733425"/>
                  </a:lnTo>
                  <a:lnTo>
                    <a:pt x="523875" y="800100"/>
                  </a:lnTo>
                  <a:lnTo>
                    <a:pt x="523875" y="800100"/>
                  </a:lnTo>
                  <a:lnTo>
                    <a:pt x="581025" y="876300"/>
                  </a:lnTo>
                  <a:lnTo>
                    <a:pt x="590550" y="962025"/>
                  </a:lnTo>
                  <a:lnTo>
                    <a:pt x="590550" y="962025"/>
                  </a:lnTo>
                  <a:lnTo>
                    <a:pt x="600075" y="1114425"/>
                  </a:lnTo>
                  <a:lnTo>
                    <a:pt x="600075" y="1190625"/>
                  </a:lnTo>
                  <a:lnTo>
                    <a:pt x="600075" y="1190625"/>
                  </a:lnTo>
                  <a:lnTo>
                    <a:pt x="542925" y="1295400"/>
                  </a:lnTo>
                  <a:lnTo>
                    <a:pt x="542925" y="1295400"/>
                  </a:lnTo>
                  <a:lnTo>
                    <a:pt x="428625" y="1362075"/>
                  </a:lnTo>
                  <a:lnTo>
                    <a:pt x="371475" y="1390650"/>
                  </a:lnTo>
                  <a:lnTo>
                    <a:pt x="371475" y="1390650"/>
                  </a:lnTo>
                  <a:lnTo>
                    <a:pt x="247650" y="1381125"/>
                  </a:lnTo>
                  <a:lnTo>
                    <a:pt x="152400" y="1371600"/>
                  </a:lnTo>
                  <a:lnTo>
                    <a:pt x="9525" y="1343025"/>
                  </a:lnTo>
                  <a:lnTo>
                    <a:pt x="0" y="1343025"/>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Rovnoramenný trojúhelník 23"/>
            <p:cNvSpPr/>
            <p:nvPr/>
          </p:nvSpPr>
          <p:spPr>
            <a:xfrm rot="2470211">
              <a:off x="7912177" y="2824702"/>
              <a:ext cx="155350" cy="14560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Rovnoramenný trojúhelník 24"/>
            <p:cNvSpPr/>
            <p:nvPr/>
          </p:nvSpPr>
          <p:spPr>
            <a:xfrm rot="16572959">
              <a:off x="7197621" y="4194053"/>
              <a:ext cx="173618" cy="16534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3" name="Skupina 32"/>
          <p:cNvGrpSpPr/>
          <p:nvPr/>
        </p:nvGrpSpPr>
        <p:grpSpPr>
          <a:xfrm>
            <a:off x="9667875" y="2819399"/>
            <a:ext cx="1514475" cy="1981201"/>
            <a:chOff x="9667875" y="2819399"/>
            <a:chExt cx="1514475" cy="1981201"/>
          </a:xfrm>
        </p:grpSpPr>
        <p:sp>
          <p:nvSpPr>
            <p:cNvPr id="30" name="Volný tvar 29"/>
            <p:cNvSpPr/>
            <p:nvPr/>
          </p:nvSpPr>
          <p:spPr>
            <a:xfrm>
              <a:off x="9667875" y="2886075"/>
              <a:ext cx="1514475" cy="1914525"/>
            </a:xfrm>
            <a:custGeom>
              <a:avLst/>
              <a:gdLst>
                <a:gd name="connsiteX0" fmla="*/ 609600 w 1514475"/>
                <a:gd name="connsiteY0" fmla="*/ 19050 h 1914525"/>
                <a:gd name="connsiteX1" fmla="*/ 790575 w 1514475"/>
                <a:gd name="connsiteY1" fmla="*/ 19050 h 1914525"/>
                <a:gd name="connsiteX2" fmla="*/ 914400 w 1514475"/>
                <a:gd name="connsiteY2" fmla="*/ 19050 h 1914525"/>
                <a:gd name="connsiteX3" fmla="*/ 1066800 w 1514475"/>
                <a:gd name="connsiteY3" fmla="*/ 0 h 1914525"/>
                <a:gd name="connsiteX4" fmla="*/ 1143000 w 1514475"/>
                <a:gd name="connsiteY4" fmla="*/ 28575 h 1914525"/>
                <a:gd name="connsiteX5" fmla="*/ 1200150 w 1514475"/>
                <a:gd name="connsiteY5" fmla="*/ 66675 h 1914525"/>
                <a:gd name="connsiteX6" fmla="*/ 1238250 w 1514475"/>
                <a:gd name="connsiteY6" fmla="*/ 133350 h 1914525"/>
                <a:gd name="connsiteX7" fmla="*/ 1219200 w 1514475"/>
                <a:gd name="connsiteY7" fmla="*/ 247650 h 1914525"/>
                <a:gd name="connsiteX8" fmla="*/ 1162050 w 1514475"/>
                <a:gd name="connsiteY8" fmla="*/ 361950 h 1914525"/>
                <a:gd name="connsiteX9" fmla="*/ 1095375 w 1514475"/>
                <a:gd name="connsiteY9" fmla="*/ 447675 h 1914525"/>
                <a:gd name="connsiteX10" fmla="*/ 971550 w 1514475"/>
                <a:gd name="connsiteY10" fmla="*/ 523875 h 1914525"/>
                <a:gd name="connsiteX11" fmla="*/ 857250 w 1514475"/>
                <a:gd name="connsiteY11" fmla="*/ 581025 h 1914525"/>
                <a:gd name="connsiteX12" fmla="*/ 704850 w 1514475"/>
                <a:gd name="connsiteY12" fmla="*/ 619125 h 1914525"/>
                <a:gd name="connsiteX13" fmla="*/ 561975 w 1514475"/>
                <a:gd name="connsiteY13" fmla="*/ 657225 h 1914525"/>
                <a:gd name="connsiteX14" fmla="*/ 419100 w 1514475"/>
                <a:gd name="connsiteY14" fmla="*/ 657225 h 1914525"/>
                <a:gd name="connsiteX15" fmla="*/ 266700 w 1514475"/>
                <a:gd name="connsiteY15" fmla="*/ 695325 h 1914525"/>
                <a:gd name="connsiteX16" fmla="*/ 133350 w 1514475"/>
                <a:gd name="connsiteY16" fmla="*/ 733425 h 1914525"/>
                <a:gd name="connsiteX17" fmla="*/ 47625 w 1514475"/>
                <a:gd name="connsiteY17" fmla="*/ 790575 h 1914525"/>
                <a:gd name="connsiteX18" fmla="*/ 0 w 1514475"/>
                <a:gd name="connsiteY18" fmla="*/ 857250 h 1914525"/>
                <a:gd name="connsiteX19" fmla="*/ 38100 w 1514475"/>
                <a:gd name="connsiteY19" fmla="*/ 942975 h 1914525"/>
                <a:gd name="connsiteX20" fmla="*/ 38100 w 1514475"/>
                <a:gd name="connsiteY20" fmla="*/ 942975 h 1914525"/>
                <a:gd name="connsiteX21" fmla="*/ 171450 w 1514475"/>
                <a:gd name="connsiteY21" fmla="*/ 1047750 h 1914525"/>
                <a:gd name="connsiteX22" fmla="*/ 228600 w 1514475"/>
                <a:gd name="connsiteY22" fmla="*/ 1057275 h 1914525"/>
                <a:gd name="connsiteX23" fmla="*/ 342900 w 1514475"/>
                <a:gd name="connsiteY23" fmla="*/ 1038225 h 1914525"/>
                <a:gd name="connsiteX24" fmla="*/ 457200 w 1514475"/>
                <a:gd name="connsiteY24" fmla="*/ 1000125 h 1914525"/>
                <a:gd name="connsiteX25" fmla="*/ 571500 w 1514475"/>
                <a:gd name="connsiteY25" fmla="*/ 942975 h 1914525"/>
                <a:gd name="connsiteX26" fmla="*/ 685800 w 1514475"/>
                <a:gd name="connsiteY26" fmla="*/ 904875 h 1914525"/>
                <a:gd name="connsiteX27" fmla="*/ 685800 w 1514475"/>
                <a:gd name="connsiteY27" fmla="*/ 904875 h 1914525"/>
                <a:gd name="connsiteX28" fmla="*/ 828675 w 1514475"/>
                <a:gd name="connsiteY28" fmla="*/ 885825 h 1914525"/>
                <a:gd name="connsiteX29" fmla="*/ 876300 w 1514475"/>
                <a:gd name="connsiteY29" fmla="*/ 923925 h 1914525"/>
                <a:gd name="connsiteX30" fmla="*/ 819150 w 1514475"/>
                <a:gd name="connsiteY30" fmla="*/ 1000125 h 1914525"/>
                <a:gd name="connsiteX31" fmla="*/ 781050 w 1514475"/>
                <a:gd name="connsiteY31" fmla="*/ 1076325 h 1914525"/>
                <a:gd name="connsiteX32" fmla="*/ 762000 w 1514475"/>
                <a:gd name="connsiteY32" fmla="*/ 1152525 h 1914525"/>
                <a:gd name="connsiteX33" fmla="*/ 771525 w 1514475"/>
                <a:gd name="connsiteY33" fmla="*/ 1190625 h 1914525"/>
                <a:gd name="connsiteX34" fmla="*/ 819150 w 1514475"/>
                <a:gd name="connsiteY34" fmla="*/ 1219200 h 1914525"/>
                <a:gd name="connsiteX35" fmla="*/ 923925 w 1514475"/>
                <a:gd name="connsiteY35" fmla="*/ 1219200 h 1914525"/>
                <a:gd name="connsiteX36" fmla="*/ 1028700 w 1514475"/>
                <a:gd name="connsiteY36" fmla="*/ 1200150 h 1914525"/>
                <a:gd name="connsiteX37" fmla="*/ 1095375 w 1514475"/>
                <a:gd name="connsiteY37" fmla="*/ 1181100 h 1914525"/>
                <a:gd name="connsiteX38" fmla="*/ 1190625 w 1514475"/>
                <a:gd name="connsiteY38" fmla="*/ 1181100 h 1914525"/>
                <a:gd name="connsiteX39" fmla="*/ 1314450 w 1514475"/>
                <a:gd name="connsiteY39" fmla="*/ 1200150 h 1914525"/>
                <a:gd name="connsiteX40" fmla="*/ 1400175 w 1514475"/>
                <a:gd name="connsiteY40" fmla="*/ 1238250 h 1914525"/>
                <a:gd name="connsiteX41" fmla="*/ 1400175 w 1514475"/>
                <a:gd name="connsiteY41" fmla="*/ 1238250 h 1914525"/>
                <a:gd name="connsiteX42" fmla="*/ 1419225 w 1514475"/>
                <a:gd name="connsiteY42" fmla="*/ 1362075 h 1914525"/>
                <a:gd name="connsiteX43" fmla="*/ 1438275 w 1514475"/>
                <a:gd name="connsiteY43" fmla="*/ 1438275 h 1914525"/>
                <a:gd name="connsiteX44" fmla="*/ 1504950 w 1514475"/>
                <a:gd name="connsiteY44" fmla="*/ 1524000 h 1914525"/>
                <a:gd name="connsiteX45" fmla="*/ 1514475 w 1514475"/>
                <a:gd name="connsiteY45" fmla="*/ 1609725 h 1914525"/>
                <a:gd name="connsiteX46" fmla="*/ 1485900 w 1514475"/>
                <a:gd name="connsiteY46" fmla="*/ 1733550 h 1914525"/>
                <a:gd name="connsiteX47" fmla="*/ 1485900 w 1514475"/>
                <a:gd name="connsiteY47" fmla="*/ 1733550 h 1914525"/>
                <a:gd name="connsiteX48" fmla="*/ 1362075 w 1514475"/>
                <a:gd name="connsiteY48" fmla="*/ 1800225 h 1914525"/>
                <a:gd name="connsiteX49" fmla="*/ 1238250 w 1514475"/>
                <a:gd name="connsiteY49" fmla="*/ 1838325 h 1914525"/>
                <a:gd name="connsiteX50" fmla="*/ 1152525 w 1514475"/>
                <a:gd name="connsiteY50" fmla="*/ 1876425 h 1914525"/>
                <a:gd name="connsiteX51" fmla="*/ 1009650 w 1514475"/>
                <a:gd name="connsiteY51" fmla="*/ 1914525 h 1914525"/>
                <a:gd name="connsiteX52" fmla="*/ 904875 w 1514475"/>
                <a:gd name="connsiteY52" fmla="*/ 1914525 h 1914525"/>
                <a:gd name="connsiteX53" fmla="*/ 800100 w 1514475"/>
                <a:gd name="connsiteY53" fmla="*/ 1914525 h 1914525"/>
                <a:gd name="connsiteX54" fmla="*/ 723900 w 1514475"/>
                <a:gd name="connsiteY54" fmla="*/ 1876425 h 1914525"/>
                <a:gd name="connsiteX55" fmla="*/ 609600 w 1514475"/>
                <a:gd name="connsiteY55" fmla="*/ 1781175 h 1914525"/>
                <a:gd name="connsiteX56" fmla="*/ 504825 w 1514475"/>
                <a:gd name="connsiteY56" fmla="*/ 1647825 h 1914525"/>
                <a:gd name="connsiteX57" fmla="*/ 476250 w 1514475"/>
                <a:gd name="connsiteY57" fmla="*/ 1590675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14475" h="1914525">
                  <a:moveTo>
                    <a:pt x="609600" y="19050"/>
                  </a:moveTo>
                  <a:lnTo>
                    <a:pt x="790575" y="19050"/>
                  </a:lnTo>
                  <a:lnTo>
                    <a:pt x="914400" y="19050"/>
                  </a:lnTo>
                  <a:lnTo>
                    <a:pt x="1066800" y="0"/>
                  </a:lnTo>
                  <a:lnTo>
                    <a:pt x="1143000" y="28575"/>
                  </a:lnTo>
                  <a:lnTo>
                    <a:pt x="1200150" y="66675"/>
                  </a:lnTo>
                  <a:lnTo>
                    <a:pt x="1238250" y="133350"/>
                  </a:lnTo>
                  <a:lnTo>
                    <a:pt x="1219200" y="247650"/>
                  </a:lnTo>
                  <a:lnTo>
                    <a:pt x="1162050" y="361950"/>
                  </a:lnTo>
                  <a:lnTo>
                    <a:pt x="1095375" y="447675"/>
                  </a:lnTo>
                  <a:lnTo>
                    <a:pt x="971550" y="523875"/>
                  </a:lnTo>
                  <a:lnTo>
                    <a:pt x="857250" y="581025"/>
                  </a:lnTo>
                  <a:lnTo>
                    <a:pt x="704850" y="619125"/>
                  </a:lnTo>
                  <a:lnTo>
                    <a:pt x="561975" y="657225"/>
                  </a:lnTo>
                  <a:lnTo>
                    <a:pt x="419100" y="657225"/>
                  </a:lnTo>
                  <a:lnTo>
                    <a:pt x="266700" y="695325"/>
                  </a:lnTo>
                  <a:lnTo>
                    <a:pt x="133350" y="733425"/>
                  </a:lnTo>
                  <a:lnTo>
                    <a:pt x="47625" y="790575"/>
                  </a:lnTo>
                  <a:lnTo>
                    <a:pt x="0" y="857250"/>
                  </a:lnTo>
                  <a:lnTo>
                    <a:pt x="38100" y="942975"/>
                  </a:lnTo>
                  <a:lnTo>
                    <a:pt x="38100" y="942975"/>
                  </a:lnTo>
                  <a:lnTo>
                    <a:pt x="171450" y="1047750"/>
                  </a:lnTo>
                  <a:lnTo>
                    <a:pt x="228600" y="1057275"/>
                  </a:lnTo>
                  <a:lnTo>
                    <a:pt x="342900" y="1038225"/>
                  </a:lnTo>
                  <a:lnTo>
                    <a:pt x="457200" y="1000125"/>
                  </a:lnTo>
                  <a:lnTo>
                    <a:pt x="571500" y="942975"/>
                  </a:lnTo>
                  <a:lnTo>
                    <a:pt x="685800" y="904875"/>
                  </a:lnTo>
                  <a:lnTo>
                    <a:pt x="685800" y="904875"/>
                  </a:lnTo>
                  <a:lnTo>
                    <a:pt x="828675" y="885825"/>
                  </a:lnTo>
                  <a:lnTo>
                    <a:pt x="876300" y="923925"/>
                  </a:lnTo>
                  <a:lnTo>
                    <a:pt x="819150" y="1000125"/>
                  </a:lnTo>
                  <a:lnTo>
                    <a:pt x="781050" y="1076325"/>
                  </a:lnTo>
                  <a:lnTo>
                    <a:pt x="762000" y="1152525"/>
                  </a:lnTo>
                  <a:lnTo>
                    <a:pt x="771525" y="1190625"/>
                  </a:lnTo>
                  <a:lnTo>
                    <a:pt x="819150" y="1219200"/>
                  </a:lnTo>
                  <a:lnTo>
                    <a:pt x="923925" y="1219200"/>
                  </a:lnTo>
                  <a:lnTo>
                    <a:pt x="1028700" y="1200150"/>
                  </a:lnTo>
                  <a:lnTo>
                    <a:pt x="1095375" y="1181100"/>
                  </a:lnTo>
                  <a:lnTo>
                    <a:pt x="1190625" y="1181100"/>
                  </a:lnTo>
                  <a:lnTo>
                    <a:pt x="1314450" y="1200150"/>
                  </a:lnTo>
                  <a:lnTo>
                    <a:pt x="1400175" y="1238250"/>
                  </a:lnTo>
                  <a:lnTo>
                    <a:pt x="1400175" y="1238250"/>
                  </a:lnTo>
                  <a:lnTo>
                    <a:pt x="1419225" y="1362075"/>
                  </a:lnTo>
                  <a:lnTo>
                    <a:pt x="1438275" y="1438275"/>
                  </a:lnTo>
                  <a:lnTo>
                    <a:pt x="1504950" y="1524000"/>
                  </a:lnTo>
                  <a:lnTo>
                    <a:pt x="1514475" y="1609725"/>
                  </a:lnTo>
                  <a:lnTo>
                    <a:pt x="1485900" y="1733550"/>
                  </a:lnTo>
                  <a:lnTo>
                    <a:pt x="1485900" y="1733550"/>
                  </a:lnTo>
                  <a:lnTo>
                    <a:pt x="1362075" y="1800225"/>
                  </a:lnTo>
                  <a:lnTo>
                    <a:pt x="1238250" y="1838325"/>
                  </a:lnTo>
                  <a:lnTo>
                    <a:pt x="1152525" y="1876425"/>
                  </a:lnTo>
                  <a:lnTo>
                    <a:pt x="1009650" y="1914525"/>
                  </a:lnTo>
                  <a:lnTo>
                    <a:pt x="904875" y="1914525"/>
                  </a:lnTo>
                  <a:lnTo>
                    <a:pt x="800100" y="1914525"/>
                  </a:lnTo>
                  <a:lnTo>
                    <a:pt x="723900" y="1876425"/>
                  </a:lnTo>
                  <a:lnTo>
                    <a:pt x="609600" y="1781175"/>
                  </a:lnTo>
                  <a:lnTo>
                    <a:pt x="504825" y="1647825"/>
                  </a:lnTo>
                  <a:lnTo>
                    <a:pt x="476250" y="1590675"/>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Rovnoramenný trojúhelník 30"/>
            <p:cNvSpPr/>
            <p:nvPr/>
          </p:nvSpPr>
          <p:spPr>
            <a:xfrm rot="16200000">
              <a:off x="10107558" y="2814346"/>
              <a:ext cx="172389" cy="18249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Rovnoramenný trojúhelník 31"/>
            <p:cNvSpPr/>
            <p:nvPr/>
          </p:nvSpPr>
          <p:spPr>
            <a:xfrm rot="20224485">
              <a:off x="10010400" y="4294008"/>
              <a:ext cx="188975" cy="19403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4" name="Volný tvar 33"/>
          <p:cNvSpPr/>
          <p:nvPr/>
        </p:nvSpPr>
        <p:spPr>
          <a:xfrm>
            <a:off x="9763125" y="2876550"/>
            <a:ext cx="1543050" cy="2038350"/>
          </a:xfrm>
          <a:custGeom>
            <a:avLst/>
            <a:gdLst>
              <a:gd name="connsiteX0" fmla="*/ 1238250 w 1543050"/>
              <a:gd name="connsiteY0" fmla="*/ 0 h 2038350"/>
              <a:gd name="connsiteX1" fmla="*/ 1276350 w 1543050"/>
              <a:gd name="connsiteY1" fmla="*/ 133350 h 2038350"/>
              <a:gd name="connsiteX2" fmla="*/ 1266825 w 1543050"/>
              <a:gd name="connsiteY2" fmla="*/ 257175 h 2038350"/>
              <a:gd name="connsiteX3" fmla="*/ 1219200 w 1543050"/>
              <a:gd name="connsiteY3" fmla="*/ 390525 h 2038350"/>
              <a:gd name="connsiteX4" fmla="*/ 1133475 w 1543050"/>
              <a:gd name="connsiteY4" fmla="*/ 495300 h 2038350"/>
              <a:gd name="connsiteX5" fmla="*/ 1019175 w 1543050"/>
              <a:gd name="connsiteY5" fmla="*/ 581025 h 2038350"/>
              <a:gd name="connsiteX6" fmla="*/ 809625 w 1543050"/>
              <a:gd name="connsiteY6" fmla="*/ 666750 h 2038350"/>
              <a:gd name="connsiteX7" fmla="*/ 647700 w 1543050"/>
              <a:gd name="connsiteY7" fmla="*/ 704850 h 2038350"/>
              <a:gd name="connsiteX8" fmla="*/ 457200 w 1543050"/>
              <a:gd name="connsiteY8" fmla="*/ 742950 h 2038350"/>
              <a:gd name="connsiteX9" fmla="*/ 295275 w 1543050"/>
              <a:gd name="connsiteY9" fmla="*/ 762000 h 2038350"/>
              <a:gd name="connsiteX10" fmla="*/ 180975 w 1543050"/>
              <a:gd name="connsiteY10" fmla="*/ 800100 h 2038350"/>
              <a:gd name="connsiteX11" fmla="*/ 66675 w 1543050"/>
              <a:gd name="connsiteY11" fmla="*/ 828675 h 2038350"/>
              <a:gd name="connsiteX12" fmla="*/ 19050 w 1543050"/>
              <a:gd name="connsiteY12" fmla="*/ 866775 h 2038350"/>
              <a:gd name="connsiteX13" fmla="*/ 0 w 1543050"/>
              <a:gd name="connsiteY13" fmla="*/ 914400 h 2038350"/>
              <a:gd name="connsiteX14" fmla="*/ 0 w 1543050"/>
              <a:gd name="connsiteY14" fmla="*/ 914400 h 2038350"/>
              <a:gd name="connsiteX15" fmla="*/ 57150 w 1543050"/>
              <a:gd name="connsiteY15" fmla="*/ 971550 h 2038350"/>
              <a:gd name="connsiteX16" fmla="*/ 123825 w 1543050"/>
              <a:gd name="connsiteY16" fmla="*/ 981075 h 2038350"/>
              <a:gd name="connsiteX17" fmla="*/ 266700 w 1543050"/>
              <a:gd name="connsiteY17" fmla="*/ 942975 h 2038350"/>
              <a:gd name="connsiteX18" fmla="*/ 409575 w 1543050"/>
              <a:gd name="connsiteY18" fmla="*/ 895350 h 2038350"/>
              <a:gd name="connsiteX19" fmla="*/ 514350 w 1543050"/>
              <a:gd name="connsiteY19" fmla="*/ 828675 h 2038350"/>
              <a:gd name="connsiteX20" fmla="*/ 638175 w 1543050"/>
              <a:gd name="connsiteY20" fmla="*/ 790575 h 2038350"/>
              <a:gd name="connsiteX21" fmla="*/ 762000 w 1543050"/>
              <a:gd name="connsiteY21" fmla="*/ 790575 h 2038350"/>
              <a:gd name="connsiteX22" fmla="*/ 866775 w 1543050"/>
              <a:gd name="connsiteY22" fmla="*/ 819150 h 2038350"/>
              <a:gd name="connsiteX23" fmla="*/ 866775 w 1543050"/>
              <a:gd name="connsiteY23" fmla="*/ 819150 h 2038350"/>
              <a:gd name="connsiteX24" fmla="*/ 857250 w 1543050"/>
              <a:gd name="connsiteY24" fmla="*/ 962025 h 2038350"/>
              <a:gd name="connsiteX25" fmla="*/ 809625 w 1543050"/>
              <a:gd name="connsiteY25" fmla="*/ 1038225 h 2038350"/>
              <a:gd name="connsiteX26" fmla="*/ 809625 w 1543050"/>
              <a:gd name="connsiteY26" fmla="*/ 1038225 h 2038350"/>
              <a:gd name="connsiteX27" fmla="*/ 762000 w 1543050"/>
              <a:gd name="connsiteY27" fmla="*/ 1133475 h 2038350"/>
              <a:gd name="connsiteX28" fmla="*/ 800100 w 1543050"/>
              <a:gd name="connsiteY28" fmla="*/ 1162050 h 2038350"/>
              <a:gd name="connsiteX29" fmla="*/ 876300 w 1543050"/>
              <a:gd name="connsiteY29" fmla="*/ 1133475 h 2038350"/>
              <a:gd name="connsiteX30" fmla="*/ 981075 w 1543050"/>
              <a:gd name="connsiteY30" fmla="*/ 1104900 h 2038350"/>
              <a:gd name="connsiteX31" fmla="*/ 1066800 w 1543050"/>
              <a:gd name="connsiteY31" fmla="*/ 1095375 h 2038350"/>
              <a:gd name="connsiteX32" fmla="*/ 1171575 w 1543050"/>
              <a:gd name="connsiteY32" fmla="*/ 1133475 h 2038350"/>
              <a:gd name="connsiteX33" fmla="*/ 1343025 w 1543050"/>
              <a:gd name="connsiteY33" fmla="*/ 1162050 h 2038350"/>
              <a:gd name="connsiteX34" fmla="*/ 1409700 w 1543050"/>
              <a:gd name="connsiteY34" fmla="*/ 1200150 h 2038350"/>
              <a:gd name="connsiteX35" fmla="*/ 1419225 w 1543050"/>
              <a:gd name="connsiteY35" fmla="*/ 1238250 h 2038350"/>
              <a:gd name="connsiteX36" fmla="*/ 1419225 w 1543050"/>
              <a:gd name="connsiteY36" fmla="*/ 1238250 h 2038350"/>
              <a:gd name="connsiteX37" fmla="*/ 1400175 w 1543050"/>
              <a:gd name="connsiteY37" fmla="*/ 1343025 h 2038350"/>
              <a:gd name="connsiteX38" fmla="*/ 1419225 w 1543050"/>
              <a:gd name="connsiteY38" fmla="*/ 1428750 h 2038350"/>
              <a:gd name="connsiteX39" fmla="*/ 1419225 w 1543050"/>
              <a:gd name="connsiteY39" fmla="*/ 1428750 h 2038350"/>
              <a:gd name="connsiteX40" fmla="*/ 1514475 w 1543050"/>
              <a:gd name="connsiteY40" fmla="*/ 1552575 h 2038350"/>
              <a:gd name="connsiteX41" fmla="*/ 1543050 w 1543050"/>
              <a:gd name="connsiteY41" fmla="*/ 1666875 h 2038350"/>
              <a:gd name="connsiteX42" fmla="*/ 1514475 w 1543050"/>
              <a:gd name="connsiteY42" fmla="*/ 1733550 h 2038350"/>
              <a:gd name="connsiteX43" fmla="*/ 1400175 w 1543050"/>
              <a:gd name="connsiteY43" fmla="*/ 1847850 h 2038350"/>
              <a:gd name="connsiteX44" fmla="*/ 1314450 w 1543050"/>
              <a:gd name="connsiteY44" fmla="*/ 1876425 h 2038350"/>
              <a:gd name="connsiteX45" fmla="*/ 1209675 w 1543050"/>
              <a:gd name="connsiteY45" fmla="*/ 1905000 h 2038350"/>
              <a:gd name="connsiteX46" fmla="*/ 1114425 w 1543050"/>
              <a:gd name="connsiteY46" fmla="*/ 1943100 h 2038350"/>
              <a:gd name="connsiteX47" fmla="*/ 1009650 w 1543050"/>
              <a:gd name="connsiteY47" fmla="*/ 1981200 h 2038350"/>
              <a:gd name="connsiteX48" fmla="*/ 895350 w 1543050"/>
              <a:gd name="connsiteY48" fmla="*/ 2019300 h 2038350"/>
              <a:gd name="connsiteX49" fmla="*/ 800100 w 1543050"/>
              <a:gd name="connsiteY49" fmla="*/ 2038350 h 2038350"/>
              <a:gd name="connsiteX50" fmla="*/ 723900 w 1543050"/>
              <a:gd name="connsiteY50" fmla="*/ 2038350 h 2038350"/>
              <a:gd name="connsiteX51" fmla="*/ 657225 w 1543050"/>
              <a:gd name="connsiteY51" fmla="*/ 1990725 h 2038350"/>
              <a:gd name="connsiteX52" fmla="*/ 552450 w 1543050"/>
              <a:gd name="connsiteY52" fmla="*/ 1952625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43050" h="2038350">
                <a:moveTo>
                  <a:pt x="1238250" y="0"/>
                </a:moveTo>
                <a:lnTo>
                  <a:pt x="1276350" y="133350"/>
                </a:lnTo>
                <a:lnTo>
                  <a:pt x="1266825" y="257175"/>
                </a:lnTo>
                <a:lnTo>
                  <a:pt x="1219200" y="390525"/>
                </a:lnTo>
                <a:lnTo>
                  <a:pt x="1133475" y="495300"/>
                </a:lnTo>
                <a:lnTo>
                  <a:pt x="1019175" y="581025"/>
                </a:lnTo>
                <a:lnTo>
                  <a:pt x="809625" y="666750"/>
                </a:lnTo>
                <a:lnTo>
                  <a:pt x="647700" y="704850"/>
                </a:lnTo>
                <a:lnTo>
                  <a:pt x="457200" y="742950"/>
                </a:lnTo>
                <a:lnTo>
                  <a:pt x="295275" y="762000"/>
                </a:lnTo>
                <a:lnTo>
                  <a:pt x="180975" y="800100"/>
                </a:lnTo>
                <a:lnTo>
                  <a:pt x="66675" y="828675"/>
                </a:lnTo>
                <a:lnTo>
                  <a:pt x="19050" y="866775"/>
                </a:lnTo>
                <a:lnTo>
                  <a:pt x="0" y="914400"/>
                </a:lnTo>
                <a:lnTo>
                  <a:pt x="0" y="914400"/>
                </a:lnTo>
                <a:lnTo>
                  <a:pt x="57150" y="971550"/>
                </a:lnTo>
                <a:lnTo>
                  <a:pt x="123825" y="981075"/>
                </a:lnTo>
                <a:lnTo>
                  <a:pt x="266700" y="942975"/>
                </a:lnTo>
                <a:lnTo>
                  <a:pt x="409575" y="895350"/>
                </a:lnTo>
                <a:lnTo>
                  <a:pt x="514350" y="828675"/>
                </a:lnTo>
                <a:lnTo>
                  <a:pt x="638175" y="790575"/>
                </a:lnTo>
                <a:lnTo>
                  <a:pt x="762000" y="790575"/>
                </a:lnTo>
                <a:lnTo>
                  <a:pt x="866775" y="819150"/>
                </a:lnTo>
                <a:lnTo>
                  <a:pt x="866775" y="819150"/>
                </a:lnTo>
                <a:lnTo>
                  <a:pt x="857250" y="962025"/>
                </a:lnTo>
                <a:lnTo>
                  <a:pt x="809625" y="1038225"/>
                </a:lnTo>
                <a:lnTo>
                  <a:pt x="809625" y="1038225"/>
                </a:lnTo>
                <a:lnTo>
                  <a:pt x="762000" y="1133475"/>
                </a:lnTo>
                <a:lnTo>
                  <a:pt x="800100" y="1162050"/>
                </a:lnTo>
                <a:lnTo>
                  <a:pt x="876300" y="1133475"/>
                </a:lnTo>
                <a:lnTo>
                  <a:pt x="981075" y="1104900"/>
                </a:lnTo>
                <a:lnTo>
                  <a:pt x="1066800" y="1095375"/>
                </a:lnTo>
                <a:lnTo>
                  <a:pt x="1171575" y="1133475"/>
                </a:lnTo>
                <a:lnTo>
                  <a:pt x="1343025" y="1162050"/>
                </a:lnTo>
                <a:lnTo>
                  <a:pt x="1409700" y="1200150"/>
                </a:lnTo>
                <a:lnTo>
                  <a:pt x="1419225" y="1238250"/>
                </a:lnTo>
                <a:lnTo>
                  <a:pt x="1419225" y="1238250"/>
                </a:lnTo>
                <a:lnTo>
                  <a:pt x="1400175" y="1343025"/>
                </a:lnTo>
                <a:lnTo>
                  <a:pt x="1419225" y="1428750"/>
                </a:lnTo>
                <a:lnTo>
                  <a:pt x="1419225" y="1428750"/>
                </a:lnTo>
                <a:lnTo>
                  <a:pt x="1514475" y="1552575"/>
                </a:lnTo>
                <a:lnTo>
                  <a:pt x="1543050" y="1666875"/>
                </a:lnTo>
                <a:lnTo>
                  <a:pt x="1514475" y="1733550"/>
                </a:lnTo>
                <a:lnTo>
                  <a:pt x="1400175" y="1847850"/>
                </a:lnTo>
                <a:lnTo>
                  <a:pt x="1314450" y="1876425"/>
                </a:lnTo>
                <a:lnTo>
                  <a:pt x="1209675" y="1905000"/>
                </a:lnTo>
                <a:lnTo>
                  <a:pt x="1114425" y="1943100"/>
                </a:lnTo>
                <a:lnTo>
                  <a:pt x="1009650" y="1981200"/>
                </a:lnTo>
                <a:lnTo>
                  <a:pt x="895350" y="2019300"/>
                </a:lnTo>
                <a:lnTo>
                  <a:pt x="800100" y="2038350"/>
                </a:lnTo>
                <a:lnTo>
                  <a:pt x="723900" y="2038350"/>
                </a:lnTo>
                <a:lnTo>
                  <a:pt x="657225" y="1990725"/>
                </a:lnTo>
                <a:lnTo>
                  <a:pt x="552450" y="1952625"/>
                </a:ln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35"/>
          <p:cNvSpPr/>
          <p:nvPr/>
        </p:nvSpPr>
        <p:spPr>
          <a:xfrm>
            <a:off x="9734550" y="3162300"/>
            <a:ext cx="619125" cy="1647825"/>
          </a:xfrm>
          <a:custGeom>
            <a:avLst/>
            <a:gdLst>
              <a:gd name="connsiteX0" fmla="*/ 561975 w 619125"/>
              <a:gd name="connsiteY0" fmla="*/ 1647825 h 1647825"/>
              <a:gd name="connsiteX1" fmla="*/ 466725 w 619125"/>
              <a:gd name="connsiteY1" fmla="*/ 1552575 h 1647825"/>
              <a:gd name="connsiteX2" fmla="*/ 419100 w 619125"/>
              <a:gd name="connsiteY2" fmla="*/ 1476375 h 1647825"/>
              <a:gd name="connsiteX3" fmla="*/ 352425 w 619125"/>
              <a:gd name="connsiteY3" fmla="*/ 1457325 h 1647825"/>
              <a:gd name="connsiteX4" fmla="*/ 304800 w 619125"/>
              <a:gd name="connsiteY4" fmla="*/ 1400175 h 1647825"/>
              <a:gd name="connsiteX5" fmla="*/ 276225 w 619125"/>
              <a:gd name="connsiteY5" fmla="*/ 1352550 h 1647825"/>
              <a:gd name="connsiteX6" fmla="*/ 238125 w 619125"/>
              <a:gd name="connsiteY6" fmla="*/ 1304925 h 1647825"/>
              <a:gd name="connsiteX7" fmla="*/ 209550 w 619125"/>
              <a:gd name="connsiteY7" fmla="*/ 1314450 h 1647825"/>
              <a:gd name="connsiteX8" fmla="*/ 209550 w 619125"/>
              <a:gd name="connsiteY8" fmla="*/ 1352550 h 1647825"/>
              <a:gd name="connsiteX9" fmla="*/ 171450 w 619125"/>
              <a:gd name="connsiteY9" fmla="*/ 1400175 h 1647825"/>
              <a:gd name="connsiteX10" fmla="*/ 114300 w 619125"/>
              <a:gd name="connsiteY10" fmla="*/ 1409700 h 1647825"/>
              <a:gd name="connsiteX11" fmla="*/ 57150 w 619125"/>
              <a:gd name="connsiteY11" fmla="*/ 1362075 h 1647825"/>
              <a:gd name="connsiteX12" fmla="*/ 9525 w 619125"/>
              <a:gd name="connsiteY12" fmla="*/ 1314450 h 1647825"/>
              <a:gd name="connsiteX13" fmla="*/ 0 w 619125"/>
              <a:gd name="connsiteY13" fmla="*/ 1219200 h 1647825"/>
              <a:gd name="connsiteX14" fmla="*/ 28575 w 619125"/>
              <a:gd name="connsiteY14" fmla="*/ 1152525 h 1647825"/>
              <a:gd name="connsiteX15" fmla="*/ 66675 w 619125"/>
              <a:gd name="connsiteY15" fmla="*/ 1076325 h 1647825"/>
              <a:gd name="connsiteX16" fmla="*/ 123825 w 619125"/>
              <a:gd name="connsiteY16" fmla="*/ 1009650 h 1647825"/>
              <a:gd name="connsiteX17" fmla="*/ 161925 w 619125"/>
              <a:gd name="connsiteY17" fmla="*/ 914400 h 1647825"/>
              <a:gd name="connsiteX18" fmla="*/ 200025 w 619125"/>
              <a:gd name="connsiteY18" fmla="*/ 857250 h 1647825"/>
              <a:gd name="connsiteX19" fmla="*/ 247650 w 619125"/>
              <a:gd name="connsiteY19" fmla="*/ 714375 h 1647825"/>
              <a:gd name="connsiteX20" fmla="*/ 257175 w 619125"/>
              <a:gd name="connsiteY20" fmla="*/ 590550 h 1647825"/>
              <a:gd name="connsiteX21" fmla="*/ 257175 w 619125"/>
              <a:gd name="connsiteY21" fmla="*/ 504825 h 1647825"/>
              <a:gd name="connsiteX22" fmla="*/ 219075 w 619125"/>
              <a:gd name="connsiteY22" fmla="*/ 438150 h 1647825"/>
              <a:gd name="connsiteX23" fmla="*/ 190500 w 619125"/>
              <a:gd name="connsiteY23" fmla="*/ 285750 h 1647825"/>
              <a:gd name="connsiteX24" fmla="*/ 190500 w 619125"/>
              <a:gd name="connsiteY24" fmla="*/ 171450 h 1647825"/>
              <a:gd name="connsiteX25" fmla="*/ 285750 w 619125"/>
              <a:gd name="connsiteY25" fmla="*/ 76200 h 1647825"/>
              <a:gd name="connsiteX26" fmla="*/ 400050 w 619125"/>
              <a:gd name="connsiteY26" fmla="*/ 47625 h 1647825"/>
              <a:gd name="connsiteX27" fmla="*/ 533400 w 619125"/>
              <a:gd name="connsiteY27" fmla="*/ 9525 h 1647825"/>
              <a:gd name="connsiteX28" fmla="*/ 619125 w 619125"/>
              <a:gd name="connsiteY28" fmla="*/ 0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9125" h="1647825">
                <a:moveTo>
                  <a:pt x="561975" y="1647825"/>
                </a:moveTo>
                <a:lnTo>
                  <a:pt x="466725" y="1552575"/>
                </a:lnTo>
                <a:lnTo>
                  <a:pt x="419100" y="1476375"/>
                </a:lnTo>
                <a:lnTo>
                  <a:pt x="352425" y="1457325"/>
                </a:lnTo>
                <a:lnTo>
                  <a:pt x="304800" y="1400175"/>
                </a:lnTo>
                <a:lnTo>
                  <a:pt x="276225" y="1352550"/>
                </a:lnTo>
                <a:lnTo>
                  <a:pt x="238125" y="1304925"/>
                </a:lnTo>
                <a:lnTo>
                  <a:pt x="209550" y="1314450"/>
                </a:lnTo>
                <a:lnTo>
                  <a:pt x="209550" y="1352550"/>
                </a:lnTo>
                <a:lnTo>
                  <a:pt x="171450" y="1400175"/>
                </a:lnTo>
                <a:lnTo>
                  <a:pt x="114300" y="1409700"/>
                </a:lnTo>
                <a:lnTo>
                  <a:pt x="57150" y="1362075"/>
                </a:lnTo>
                <a:lnTo>
                  <a:pt x="9525" y="1314450"/>
                </a:lnTo>
                <a:lnTo>
                  <a:pt x="0" y="1219200"/>
                </a:lnTo>
                <a:lnTo>
                  <a:pt x="28575" y="1152525"/>
                </a:lnTo>
                <a:lnTo>
                  <a:pt x="66675" y="1076325"/>
                </a:lnTo>
                <a:lnTo>
                  <a:pt x="123825" y="1009650"/>
                </a:lnTo>
                <a:lnTo>
                  <a:pt x="161925" y="914400"/>
                </a:lnTo>
                <a:lnTo>
                  <a:pt x="200025" y="857250"/>
                </a:lnTo>
                <a:lnTo>
                  <a:pt x="247650" y="714375"/>
                </a:lnTo>
                <a:lnTo>
                  <a:pt x="257175" y="590550"/>
                </a:lnTo>
                <a:lnTo>
                  <a:pt x="257175" y="504825"/>
                </a:lnTo>
                <a:lnTo>
                  <a:pt x="219075" y="438150"/>
                </a:lnTo>
                <a:lnTo>
                  <a:pt x="190500" y="285750"/>
                </a:lnTo>
                <a:lnTo>
                  <a:pt x="190500" y="171450"/>
                </a:lnTo>
                <a:lnTo>
                  <a:pt x="285750" y="76200"/>
                </a:lnTo>
                <a:lnTo>
                  <a:pt x="400050" y="47625"/>
                </a:lnTo>
                <a:lnTo>
                  <a:pt x="533400" y="9525"/>
                </a:lnTo>
                <a:lnTo>
                  <a:pt x="619125" y="0"/>
                </a:lnTo>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0" name="Skupina 39"/>
          <p:cNvGrpSpPr/>
          <p:nvPr/>
        </p:nvGrpSpPr>
        <p:grpSpPr>
          <a:xfrm>
            <a:off x="6924675" y="2791264"/>
            <a:ext cx="811839" cy="1500898"/>
            <a:chOff x="6924675" y="2791264"/>
            <a:chExt cx="811839" cy="1500898"/>
          </a:xfrm>
        </p:grpSpPr>
        <p:sp>
          <p:nvSpPr>
            <p:cNvPr id="37" name="Volný tvar 36"/>
            <p:cNvSpPr/>
            <p:nvPr/>
          </p:nvSpPr>
          <p:spPr>
            <a:xfrm>
              <a:off x="6924675" y="2886075"/>
              <a:ext cx="628650" cy="1343025"/>
            </a:xfrm>
            <a:custGeom>
              <a:avLst/>
              <a:gdLst>
                <a:gd name="connsiteX0" fmla="*/ 247650 w 628650"/>
                <a:gd name="connsiteY0" fmla="*/ 1343025 h 1343025"/>
                <a:gd name="connsiteX1" fmla="*/ 133350 w 628650"/>
                <a:gd name="connsiteY1" fmla="*/ 1228725 h 1343025"/>
                <a:gd name="connsiteX2" fmla="*/ 66675 w 628650"/>
                <a:gd name="connsiteY2" fmla="*/ 1085850 h 1343025"/>
                <a:gd name="connsiteX3" fmla="*/ 19050 w 628650"/>
                <a:gd name="connsiteY3" fmla="*/ 981075 h 1343025"/>
                <a:gd name="connsiteX4" fmla="*/ 0 w 628650"/>
                <a:gd name="connsiteY4" fmla="*/ 819150 h 1343025"/>
                <a:gd name="connsiteX5" fmla="*/ 0 w 628650"/>
                <a:gd name="connsiteY5" fmla="*/ 647700 h 1343025"/>
                <a:gd name="connsiteX6" fmla="*/ 9525 w 628650"/>
                <a:gd name="connsiteY6" fmla="*/ 495300 h 1343025"/>
                <a:gd name="connsiteX7" fmla="*/ 57150 w 628650"/>
                <a:gd name="connsiteY7" fmla="*/ 381000 h 1343025"/>
                <a:gd name="connsiteX8" fmla="*/ 142875 w 628650"/>
                <a:gd name="connsiteY8" fmla="*/ 266700 h 1343025"/>
                <a:gd name="connsiteX9" fmla="*/ 276225 w 628650"/>
                <a:gd name="connsiteY9" fmla="*/ 171450 h 1343025"/>
                <a:gd name="connsiteX10" fmla="*/ 438150 w 628650"/>
                <a:gd name="connsiteY10" fmla="*/ 104775 h 1343025"/>
                <a:gd name="connsiteX11" fmla="*/ 619125 w 628650"/>
                <a:gd name="connsiteY11" fmla="*/ 9525 h 1343025"/>
                <a:gd name="connsiteX12" fmla="*/ 628650 w 628650"/>
                <a:gd name="connsiteY12" fmla="*/ 0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650" h="1343025">
                  <a:moveTo>
                    <a:pt x="247650" y="1343025"/>
                  </a:moveTo>
                  <a:lnTo>
                    <a:pt x="133350" y="1228725"/>
                  </a:lnTo>
                  <a:lnTo>
                    <a:pt x="66675" y="1085850"/>
                  </a:lnTo>
                  <a:lnTo>
                    <a:pt x="19050" y="981075"/>
                  </a:lnTo>
                  <a:lnTo>
                    <a:pt x="0" y="819150"/>
                  </a:lnTo>
                  <a:lnTo>
                    <a:pt x="0" y="647700"/>
                  </a:lnTo>
                  <a:lnTo>
                    <a:pt x="9525" y="495300"/>
                  </a:lnTo>
                  <a:lnTo>
                    <a:pt x="57150" y="381000"/>
                  </a:lnTo>
                  <a:lnTo>
                    <a:pt x="142875" y="266700"/>
                  </a:lnTo>
                  <a:lnTo>
                    <a:pt x="276225" y="171450"/>
                  </a:lnTo>
                  <a:lnTo>
                    <a:pt x="438150" y="104775"/>
                  </a:lnTo>
                  <a:lnTo>
                    <a:pt x="619125" y="9525"/>
                  </a:lnTo>
                  <a:lnTo>
                    <a:pt x="628650" y="0"/>
                  </a:ln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Rovnoramenný trojúhelník 37"/>
            <p:cNvSpPr/>
            <p:nvPr/>
          </p:nvSpPr>
          <p:spPr>
            <a:xfrm rot="4040432">
              <a:off x="7578937" y="2776424"/>
              <a:ext cx="142737" cy="172417"/>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Rovnoramenný trojúhelník 38"/>
            <p:cNvSpPr/>
            <p:nvPr/>
          </p:nvSpPr>
          <p:spPr>
            <a:xfrm rot="8655611">
              <a:off x="7039658" y="4097650"/>
              <a:ext cx="158455" cy="194512"/>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44" name="Skupina 43"/>
          <p:cNvGrpSpPr/>
          <p:nvPr/>
        </p:nvGrpSpPr>
        <p:grpSpPr>
          <a:xfrm>
            <a:off x="9954454" y="3167085"/>
            <a:ext cx="726912" cy="1169563"/>
            <a:chOff x="9954454" y="3167085"/>
            <a:chExt cx="726912" cy="1169563"/>
          </a:xfrm>
        </p:grpSpPr>
        <p:sp>
          <p:nvSpPr>
            <p:cNvPr id="41" name="Volný tvar 40"/>
            <p:cNvSpPr/>
            <p:nvPr/>
          </p:nvSpPr>
          <p:spPr>
            <a:xfrm>
              <a:off x="10039350" y="3257550"/>
              <a:ext cx="428625" cy="952500"/>
            </a:xfrm>
            <a:custGeom>
              <a:avLst/>
              <a:gdLst>
                <a:gd name="connsiteX0" fmla="*/ 0 w 428625"/>
                <a:gd name="connsiteY0" fmla="*/ 952500 h 952500"/>
                <a:gd name="connsiteX1" fmla="*/ 0 w 428625"/>
                <a:gd name="connsiteY1" fmla="*/ 828675 h 952500"/>
                <a:gd name="connsiteX2" fmla="*/ 28575 w 428625"/>
                <a:gd name="connsiteY2" fmla="*/ 723900 h 952500"/>
                <a:gd name="connsiteX3" fmla="*/ 38100 w 428625"/>
                <a:gd name="connsiteY3" fmla="*/ 600075 h 952500"/>
                <a:gd name="connsiteX4" fmla="*/ 38100 w 428625"/>
                <a:gd name="connsiteY4" fmla="*/ 485775 h 952500"/>
                <a:gd name="connsiteX5" fmla="*/ 47625 w 428625"/>
                <a:gd name="connsiteY5" fmla="*/ 361950 h 952500"/>
                <a:gd name="connsiteX6" fmla="*/ 28575 w 428625"/>
                <a:gd name="connsiteY6" fmla="*/ 295275 h 952500"/>
                <a:gd name="connsiteX7" fmla="*/ 28575 w 428625"/>
                <a:gd name="connsiteY7" fmla="*/ 180975 h 952500"/>
                <a:gd name="connsiteX8" fmla="*/ 57150 w 428625"/>
                <a:gd name="connsiteY8" fmla="*/ 85725 h 952500"/>
                <a:gd name="connsiteX9" fmla="*/ 152400 w 428625"/>
                <a:gd name="connsiteY9" fmla="*/ 47625 h 952500"/>
                <a:gd name="connsiteX10" fmla="*/ 228600 w 428625"/>
                <a:gd name="connsiteY10" fmla="*/ 28575 h 952500"/>
                <a:gd name="connsiteX11" fmla="*/ 228600 w 428625"/>
                <a:gd name="connsiteY11" fmla="*/ 28575 h 952500"/>
                <a:gd name="connsiteX12" fmla="*/ 381000 w 428625"/>
                <a:gd name="connsiteY12" fmla="*/ 9525 h 952500"/>
                <a:gd name="connsiteX13" fmla="*/ 428625 w 428625"/>
                <a:gd name="connsiteY13"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625" h="952500">
                  <a:moveTo>
                    <a:pt x="0" y="952500"/>
                  </a:moveTo>
                  <a:lnTo>
                    <a:pt x="0" y="828675"/>
                  </a:lnTo>
                  <a:lnTo>
                    <a:pt x="28575" y="723900"/>
                  </a:lnTo>
                  <a:lnTo>
                    <a:pt x="38100" y="600075"/>
                  </a:lnTo>
                  <a:lnTo>
                    <a:pt x="38100" y="485775"/>
                  </a:lnTo>
                  <a:lnTo>
                    <a:pt x="47625" y="361950"/>
                  </a:lnTo>
                  <a:lnTo>
                    <a:pt x="28575" y="295275"/>
                  </a:lnTo>
                  <a:lnTo>
                    <a:pt x="28575" y="180975"/>
                  </a:lnTo>
                  <a:lnTo>
                    <a:pt x="57150" y="85725"/>
                  </a:lnTo>
                  <a:lnTo>
                    <a:pt x="152400" y="47625"/>
                  </a:lnTo>
                  <a:lnTo>
                    <a:pt x="228600" y="28575"/>
                  </a:lnTo>
                  <a:lnTo>
                    <a:pt x="228600" y="28575"/>
                  </a:lnTo>
                  <a:lnTo>
                    <a:pt x="381000" y="9525"/>
                  </a:lnTo>
                  <a:lnTo>
                    <a:pt x="428625" y="0"/>
                  </a:ln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Rovnoramenný trojúhelník 41"/>
            <p:cNvSpPr/>
            <p:nvPr/>
          </p:nvSpPr>
          <p:spPr>
            <a:xfrm rot="4914092">
              <a:off x="10500431" y="3138844"/>
              <a:ext cx="152694" cy="209176"/>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Rovnoramenný trojúhelník 42"/>
            <p:cNvSpPr/>
            <p:nvPr/>
          </p:nvSpPr>
          <p:spPr>
            <a:xfrm rot="10800000">
              <a:off x="9954454" y="4135599"/>
              <a:ext cx="167099" cy="201049"/>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8298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20" grpId="0"/>
      <p:bldP spid="21" grpId="0"/>
      <p:bldP spid="22" grpId="0"/>
      <p:bldP spid="34"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Skupina 26">
            <a:extLst>
              <a:ext uri="{FF2B5EF4-FFF2-40B4-BE49-F238E27FC236}">
                <a16:creationId xmlns:a16="http://schemas.microsoft.com/office/drawing/2014/main" id="{89602452-167C-4E81-90A5-AB6E78299CD1}"/>
              </a:ext>
            </a:extLst>
          </p:cNvPr>
          <p:cNvGrpSpPr/>
          <p:nvPr/>
        </p:nvGrpSpPr>
        <p:grpSpPr>
          <a:xfrm>
            <a:off x="6396531" y="1986311"/>
            <a:ext cx="4804567" cy="3691314"/>
            <a:chOff x="6396531" y="1986311"/>
            <a:chExt cx="4804567" cy="3691314"/>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6531" y="1986311"/>
              <a:ext cx="4804567" cy="3691314"/>
            </a:xfrm>
            <a:prstGeom prst="rect">
              <a:avLst/>
            </a:prstGeom>
          </p:spPr>
        </p:pic>
        <p:sp>
          <p:nvSpPr>
            <p:cNvPr id="26" name="Obdélník 25">
              <a:extLst>
                <a:ext uri="{FF2B5EF4-FFF2-40B4-BE49-F238E27FC236}">
                  <a16:creationId xmlns:a16="http://schemas.microsoft.com/office/drawing/2014/main" id="{47100D6F-0DCE-4DAD-982A-0F9B287A3E39}"/>
                </a:ext>
              </a:extLst>
            </p:cNvPr>
            <p:cNvSpPr/>
            <p:nvPr/>
          </p:nvSpPr>
          <p:spPr>
            <a:xfrm>
              <a:off x="6972923" y="3505200"/>
              <a:ext cx="840528" cy="413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p:cNvSpPr>
            <a:spLocks noGrp="1"/>
          </p:cNvSpPr>
          <p:nvPr>
            <p:ph type="title"/>
          </p:nvPr>
        </p:nvSpPr>
        <p:spPr/>
        <p:txBody>
          <a:bodyPr/>
          <a:lstStyle/>
          <a:p>
            <a:r>
              <a:rPr lang="cs-CZ" dirty="0"/>
              <a:t>Development </a:t>
            </a:r>
            <a:r>
              <a:rPr lang="cs-CZ" dirty="0" err="1"/>
              <a:t>of</a:t>
            </a:r>
            <a:r>
              <a:rPr lang="cs-CZ" dirty="0"/>
              <a:t> </a:t>
            </a:r>
            <a:r>
              <a:rPr lang="cs-CZ" dirty="0" err="1"/>
              <a:t>intestine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38</a:t>
            </a:fld>
            <a:endParaRPr lang="cs-CZ"/>
          </a:p>
        </p:txBody>
      </p:sp>
      <p:sp>
        <p:nvSpPr>
          <p:cNvPr id="6" name="Zástupný obsah 2">
            <a:extLst>
              <a:ext uri="{FF2B5EF4-FFF2-40B4-BE49-F238E27FC236}">
                <a16:creationId xmlns:a16="http://schemas.microsoft.com/office/drawing/2014/main" id="{F63743BE-5198-4573-A11B-CC4D864AEFDE}"/>
              </a:ext>
            </a:extLst>
          </p:cNvPr>
          <p:cNvSpPr txBox="1">
            <a:spLocks/>
          </p:cNvSpPr>
          <p:nvPr/>
        </p:nvSpPr>
        <p:spPr>
          <a:xfrm>
            <a:off x="1097280" y="2089403"/>
            <a:ext cx="4583899" cy="5241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return</a:t>
            </a:r>
            <a:r>
              <a:rPr lang="cs-CZ" sz="1600" dirty="0"/>
              <a:t> </a:t>
            </a:r>
            <a:r>
              <a:rPr lang="cs-CZ" sz="1600" dirty="0" err="1"/>
              <a:t>of</a:t>
            </a:r>
            <a:r>
              <a:rPr lang="cs-CZ" sz="1600" dirty="0"/>
              <a:t> </a:t>
            </a:r>
            <a:r>
              <a:rPr lang="cs-CZ" sz="1600" dirty="0" err="1"/>
              <a:t>intestine</a:t>
            </a:r>
            <a:r>
              <a:rPr lang="cs-CZ" sz="1600" dirty="0"/>
              <a:t> to </a:t>
            </a:r>
            <a:r>
              <a:rPr lang="cs-CZ" sz="1600" dirty="0" err="1"/>
              <a:t>cavity</a:t>
            </a:r>
            <a:r>
              <a:rPr lang="cs-CZ" sz="1600" dirty="0"/>
              <a:t> </a:t>
            </a:r>
            <a:r>
              <a:rPr lang="cs-CZ" sz="1600" dirty="0" err="1"/>
              <a:t>causes</a:t>
            </a:r>
            <a:r>
              <a:rPr lang="cs-CZ" sz="1600" dirty="0"/>
              <a:t> </a:t>
            </a:r>
            <a:r>
              <a:rPr lang="cs-CZ" sz="1600" dirty="0" err="1"/>
              <a:t>further</a:t>
            </a:r>
            <a:r>
              <a:rPr lang="cs-CZ" sz="1600" dirty="0"/>
              <a:t> </a:t>
            </a:r>
            <a:r>
              <a:rPr lang="cs-CZ" sz="1600" dirty="0" err="1"/>
              <a:t>rotations</a:t>
            </a:r>
            <a:endParaRPr lang="cs-CZ" sz="1400" b="1" dirty="0"/>
          </a:p>
        </p:txBody>
      </p:sp>
      <p:sp>
        <p:nvSpPr>
          <p:cNvPr id="8" name="TextovéPole 7">
            <a:extLst>
              <a:ext uri="{FF2B5EF4-FFF2-40B4-BE49-F238E27FC236}">
                <a16:creationId xmlns:a16="http://schemas.microsoft.com/office/drawing/2014/main" id="{88B8200F-807E-473D-BC07-A82F3C9E2C2B}"/>
              </a:ext>
            </a:extLst>
          </p:cNvPr>
          <p:cNvSpPr txBox="1"/>
          <p:nvPr/>
        </p:nvSpPr>
        <p:spPr>
          <a:xfrm>
            <a:off x="7163197" y="5691266"/>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sp>
        <p:nvSpPr>
          <p:cNvPr id="9" name="Zástupný obsah 2">
            <a:extLst>
              <a:ext uri="{FF2B5EF4-FFF2-40B4-BE49-F238E27FC236}">
                <a16:creationId xmlns:a16="http://schemas.microsoft.com/office/drawing/2014/main" id="{F63743BE-5198-4573-A11B-CC4D864AEFDE}"/>
              </a:ext>
            </a:extLst>
          </p:cNvPr>
          <p:cNvSpPr txBox="1">
            <a:spLocks/>
          </p:cNvSpPr>
          <p:nvPr/>
        </p:nvSpPr>
        <p:spPr>
          <a:xfrm>
            <a:off x="1097280" y="2992904"/>
            <a:ext cx="4583899" cy="5948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Further</a:t>
            </a:r>
            <a:r>
              <a:rPr lang="cs-CZ" sz="1600" dirty="0"/>
              <a:t> </a:t>
            </a:r>
            <a:r>
              <a:rPr lang="cs-CZ" sz="1600" b="1" dirty="0" err="1"/>
              <a:t>prolongation</a:t>
            </a:r>
            <a:r>
              <a:rPr lang="cs-CZ" sz="1600" dirty="0"/>
              <a:t> </a:t>
            </a:r>
            <a:r>
              <a:rPr lang="cs-CZ" sz="1600" dirty="0" err="1"/>
              <a:t>of</a:t>
            </a:r>
            <a:r>
              <a:rPr lang="cs-CZ" sz="1600" dirty="0"/>
              <a:t> </a:t>
            </a:r>
            <a:r>
              <a:rPr lang="cs-CZ" sz="1600" dirty="0" err="1"/>
              <a:t>coiled</a:t>
            </a:r>
            <a:r>
              <a:rPr lang="cs-CZ" sz="1600" dirty="0"/>
              <a:t> </a:t>
            </a:r>
            <a:r>
              <a:rPr lang="cs-CZ" sz="1600" dirty="0" err="1"/>
              <a:t>loops</a:t>
            </a:r>
            <a:r>
              <a:rPr lang="cs-CZ" sz="1600" dirty="0"/>
              <a:t> in </a:t>
            </a:r>
            <a:r>
              <a:rPr lang="cs-CZ" sz="1600" dirty="0" err="1"/>
              <a:t>forming</a:t>
            </a:r>
            <a:r>
              <a:rPr lang="cs-CZ" sz="1600" dirty="0"/>
              <a:t> </a:t>
            </a:r>
            <a:r>
              <a:rPr lang="cs-CZ" sz="1600" b="1" dirty="0" err="1">
                <a:solidFill>
                  <a:srgbClr val="FF0000"/>
                </a:solidFill>
              </a:rPr>
              <a:t>small</a:t>
            </a:r>
            <a:r>
              <a:rPr lang="cs-CZ" sz="1600" b="1" dirty="0">
                <a:solidFill>
                  <a:srgbClr val="FF0000"/>
                </a:solidFill>
              </a:rPr>
              <a:t> </a:t>
            </a:r>
            <a:r>
              <a:rPr lang="cs-CZ" sz="1600" b="1" dirty="0" err="1">
                <a:solidFill>
                  <a:srgbClr val="FF0000"/>
                </a:solidFill>
              </a:rPr>
              <a:t>intestine</a:t>
            </a:r>
            <a:r>
              <a:rPr lang="cs-CZ" sz="1600" dirty="0"/>
              <a:t> and </a:t>
            </a:r>
            <a:r>
              <a:rPr lang="cs-CZ" sz="1600" b="1" dirty="0" err="1">
                <a:solidFill>
                  <a:srgbClr val="FFC000"/>
                </a:solidFill>
              </a:rPr>
              <a:t>colon</a:t>
            </a:r>
            <a:endParaRPr lang="cs-CZ" sz="1400" b="1" dirty="0"/>
          </a:p>
        </p:txBody>
      </p:sp>
      <p:sp>
        <p:nvSpPr>
          <p:cNvPr id="10" name="Zástupný obsah 2">
            <a:extLst>
              <a:ext uri="{FF2B5EF4-FFF2-40B4-BE49-F238E27FC236}">
                <a16:creationId xmlns:a16="http://schemas.microsoft.com/office/drawing/2014/main" id="{F63743BE-5198-4573-A11B-CC4D864AEFDE}"/>
              </a:ext>
            </a:extLst>
          </p:cNvPr>
          <p:cNvSpPr txBox="1">
            <a:spLocks/>
          </p:cNvSpPr>
          <p:nvPr/>
        </p:nvSpPr>
        <p:spPr>
          <a:xfrm>
            <a:off x="1097280" y="3831968"/>
            <a:ext cx="4583899" cy="11473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Structures</a:t>
            </a:r>
            <a:r>
              <a:rPr lang="cs-CZ" sz="1600" dirty="0"/>
              <a:t> </a:t>
            </a:r>
            <a:r>
              <a:rPr lang="cs-CZ" sz="1600" dirty="0" err="1"/>
              <a:t>movement</a:t>
            </a:r>
            <a:r>
              <a:rPr lang="cs-CZ" sz="1600" dirty="0"/>
              <a:t>:</a:t>
            </a:r>
          </a:p>
          <a:p>
            <a:pPr lvl="1">
              <a:buSzPct val="50000"/>
              <a:buFont typeface="Courier New" panose="02070309020205020404" pitchFamily="49" charset="0"/>
              <a:buChar char="o"/>
            </a:pPr>
            <a:r>
              <a:rPr lang="cs-CZ" sz="1400" dirty="0" err="1"/>
              <a:t>originally</a:t>
            </a:r>
            <a:r>
              <a:rPr lang="cs-CZ" sz="1400" dirty="0"/>
              <a:t> </a:t>
            </a:r>
            <a:r>
              <a:rPr lang="cs-CZ" sz="1400" b="1" dirty="0" err="1">
                <a:solidFill>
                  <a:srgbClr val="00B050"/>
                </a:solidFill>
              </a:rPr>
              <a:t>descending</a:t>
            </a:r>
            <a:r>
              <a:rPr lang="cs-CZ" sz="1400" dirty="0"/>
              <a:t> </a:t>
            </a:r>
            <a:r>
              <a:rPr lang="cs-CZ" sz="1400" dirty="0" err="1"/>
              <a:t>moved</a:t>
            </a:r>
            <a:r>
              <a:rPr lang="cs-CZ" sz="1400" dirty="0"/>
              <a:t> </a:t>
            </a:r>
            <a:r>
              <a:rPr lang="cs-CZ" sz="1400" dirty="0" err="1"/>
              <a:t>left</a:t>
            </a:r>
            <a:endParaRPr lang="cs-CZ" sz="1400" dirty="0"/>
          </a:p>
          <a:p>
            <a:pPr lvl="1">
              <a:buSzPct val="50000"/>
              <a:buFont typeface="Courier New" panose="02070309020205020404" pitchFamily="49" charset="0"/>
              <a:buChar char="o"/>
            </a:pPr>
            <a:r>
              <a:rPr lang="cs-CZ" sz="1400" dirty="0" err="1"/>
              <a:t>originally</a:t>
            </a:r>
            <a:r>
              <a:rPr lang="cs-CZ" sz="1400" dirty="0"/>
              <a:t> </a:t>
            </a:r>
            <a:r>
              <a:rPr lang="cs-CZ" sz="1400" b="1" dirty="0" err="1">
                <a:solidFill>
                  <a:srgbClr val="00B0F0"/>
                </a:solidFill>
              </a:rPr>
              <a:t>ascending</a:t>
            </a:r>
            <a:r>
              <a:rPr lang="cs-CZ" sz="1400" dirty="0"/>
              <a:t> </a:t>
            </a:r>
            <a:r>
              <a:rPr lang="cs-CZ" sz="1400" dirty="0" err="1"/>
              <a:t>moved</a:t>
            </a:r>
            <a:r>
              <a:rPr lang="cs-CZ" sz="1400" dirty="0"/>
              <a:t> </a:t>
            </a:r>
            <a:r>
              <a:rPr lang="cs-CZ" sz="1400" dirty="0" err="1"/>
              <a:t>right</a:t>
            </a:r>
            <a:endParaRPr lang="cs-CZ" sz="1400" dirty="0"/>
          </a:p>
          <a:p>
            <a:pPr lvl="1">
              <a:buSzPct val="50000"/>
              <a:buFont typeface="Courier New" panose="02070309020205020404" pitchFamily="49" charset="0"/>
              <a:buChar char="o"/>
            </a:pPr>
            <a:r>
              <a:rPr lang="cs-CZ" sz="1400" dirty="0" err="1"/>
              <a:t>basis</a:t>
            </a:r>
            <a:r>
              <a:rPr lang="cs-CZ" sz="1400" dirty="0"/>
              <a:t> </a:t>
            </a:r>
            <a:r>
              <a:rPr lang="cs-CZ" sz="1400" dirty="0" err="1"/>
              <a:t>of</a:t>
            </a:r>
            <a:r>
              <a:rPr lang="cs-CZ" sz="1400" dirty="0"/>
              <a:t> </a:t>
            </a:r>
            <a:r>
              <a:rPr lang="cs-CZ" sz="1400" dirty="0" err="1"/>
              <a:t>descending</a:t>
            </a:r>
            <a:r>
              <a:rPr lang="cs-CZ" sz="1400" dirty="0"/>
              <a:t> </a:t>
            </a:r>
            <a:r>
              <a:rPr lang="cs-CZ" sz="1400" b="1" dirty="0" err="1"/>
              <a:t>colon</a:t>
            </a:r>
            <a:r>
              <a:rPr lang="cs-CZ" sz="1400" dirty="0"/>
              <a:t> </a:t>
            </a:r>
            <a:r>
              <a:rPr lang="cs-CZ" sz="1400" dirty="0" err="1"/>
              <a:t>left</a:t>
            </a:r>
            <a:endParaRPr lang="cs-CZ" sz="1200" dirty="0"/>
          </a:p>
        </p:txBody>
      </p:sp>
      <p:sp>
        <p:nvSpPr>
          <p:cNvPr id="3" name="Volný tvar: obrazec 2">
            <a:extLst>
              <a:ext uri="{FF2B5EF4-FFF2-40B4-BE49-F238E27FC236}">
                <a16:creationId xmlns:a16="http://schemas.microsoft.com/office/drawing/2014/main" id="{ACB990EB-F80B-4862-B58A-BD2056E1F3CD}"/>
              </a:ext>
            </a:extLst>
          </p:cNvPr>
          <p:cNvSpPr/>
          <p:nvPr/>
        </p:nvSpPr>
        <p:spPr>
          <a:xfrm>
            <a:off x="7994984" y="2634916"/>
            <a:ext cx="1882942" cy="2785310"/>
          </a:xfrm>
          <a:custGeom>
            <a:avLst/>
            <a:gdLst>
              <a:gd name="connsiteX0" fmla="*/ 1768642 w 1882942"/>
              <a:gd name="connsiteY0" fmla="*/ 0 h 2785310"/>
              <a:gd name="connsiteX1" fmla="*/ 1858879 w 1882942"/>
              <a:gd name="connsiteY1" fmla="*/ 132347 h 2785310"/>
              <a:gd name="connsiteX2" fmla="*/ 1858879 w 1882942"/>
              <a:gd name="connsiteY2" fmla="*/ 204537 h 2785310"/>
              <a:gd name="connsiteX3" fmla="*/ 1858879 w 1882942"/>
              <a:gd name="connsiteY3" fmla="*/ 391026 h 2785310"/>
              <a:gd name="connsiteX4" fmla="*/ 1816769 w 1882942"/>
              <a:gd name="connsiteY4" fmla="*/ 481263 h 2785310"/>
              <a:gd name="connsiteX5" fmla="*/ 1774658 w 1882942"/>
              <a:gd name="connsiteY5" fmla="*/ 583531 h 2785310"/>
              <a:gd name="connsiteX6" fmla="*/ 1564105 w 1882942"/>
              <a:gd name="connsiteY6" fmla="*/ 673768 h 2785310"/>
              <a:gd name="connsiteX7" fmla="*/ 1485900 w 1882942"/>
              <a:gd name="connsiteY7" fmla="*/ 697831 h 2785310"/>
              <a:gd name="connsiteX8" fmla="*/ 1353553 w 1882942"/>
              <a:gd name="connsiteY8" fmla="*/ 757989 h 2785310"/>
              <a:gd name="connsiteX9" fmla="*/ 1221205 w 1882942"/>
              <a:gd name="connsiteY9" fmla="*/ 806116 h 2785310"/>
              <a:gd name="connsiteX10" fmla="*/ 1016669 w 1882942"/>
              <a:gd name="connsiteY10" fmla="*/ 842210 h 2785310"/>
              <a:gd name="connsiteX11" fmla="*/ 776037 w 1882942"/>
              <a:gd name="connsiteY11" fmla="*/ 902368 h 2785310"/>
              <a:gd name="connsiteX12" fmla="*/ 583532 w 1882942"/>
              <a:gd name="connsiteY12" fmla="*/ 962526 h 2785310"/>
              <a:gd name="connsiteX13" fmla="*/ 523374 w 1882942"/>
              <a:gd name="connsiteY13" fmla="*/ 968542 h 2785310"/>
              <a:gd name="connsiteX14" fmla="*/ 445169 w 1882942"/>
              <a:gd name="connsiteY14" fmla="*/ 1028700 h 2785310"/>
              <a:gd name="connsiteX15" fmla="*/ 372979 w 1882942"/>
              <a:gd name="connsiteY15" fmla="*/ 1130968 h 2785310"/>
              <a:gd name="connsiteX16" fmla="*/ 276727 w 1882942"/>
              <a:gd name="connsiteY16" fmla="*/ 1269331 h 2785310"/>
              <a:gd name="connsiteX17" fmla="*/ 276727 w 1882942"/>
              <a:gd name="connsiteY17" fmla="*/ 1353552 h 2785310"/>
              <a:gd name="connsiteX18" fmla="*/ 330869 w 1882942"/>
              <a:gd name="connsiteY18" fmla="*/ 1461837 h 2785310"/>
              <a:gd name="connsiteX19" fmla="*/ 366963 w 1882942"/>
              <a:gd name="connsiteY19" fmla="*/ 1552073 h 2785310"/>
              <a:gd name="connsiteX20" fmla="*/ 372979 w 1882942"/>
              <a:gd name="connsiteY20" fmla="*/ 1660358 h 2785310"/>
              <a:gd name="connsiteX21" fmla="*/ 330869 w 1882942"/>
              <a:gd name="connsiteY21" fmla="*/ 1774658 h 2785310"/>
              <a:gd name="connsiteX22" fmla="*/ 294774 w 1882942"/>
              <a:gd name="connsiteY22" fmla="*/ 1846847 h 2785310"/>
              <a:gd name="connsiteX23" fmla="*/ 180474 w 1882942"/>
              <a:gd name="connsiteY23" fmla="*/ 1937084 h 2785310"/>
              <a:gd name="connsiteX24" fmla="*/ 102269 w 1882942"/>
              <a:gd name="connsiteY24" fmla="*/ 1991226 h 2785310"/>
              <a:gd name="connsiteX25" fmla="*/ 36095 w 1882942"/>
              <a:gd name="connsiteY25" fmla="*/ 2045368 h 2785310"/>
              <a:gd name="connsiteX26" fmla="*/ 0 w 1882942"/>
              <a:gd name="connsiteY26" fmla="*/ 2123573 h 2785310"/>
              <a:gd name="connsiteX27" fmla="*/ 72190 w 1882942"/>
              <a:gd name="connsiteY27" fmla="*/ 2159668 h 2785310"/>
              <a:gd name="connsiteX28" fmla="*/ 210553 w 1882942"/>
              <a:gd name="connsiteY28" fmla="*/ 2159668 h 2785310"/>
              <a:gd name="connsiteX29" fmla="*/ 324853 w 1882942"/>
              <a:gd name="connsiteY29" fmla="*/ 2159668 h 2785310"/>
              <a:gd name="connsiteX30" fmla="*/ 421105 w 1882942"/>
              <a:gd name="connsiteY30" fmla="*/ 2207795 h 2785310"/>
              <a:gd name="connsiteX31" fmla="*/ 469232 w 1882942"/>
              <a:gd name="connsiteY31" fmla="*/ 2255921 h 2785310"/>
              <a:gd name="connsiteX32" fmla="*/ 493295 w 1882942"/>
              <a:gd name="connsiteY32" fmla="*/ 2418347 h 2785310"/>
              <a:gd name="connsiteX33" fmla="*/ 451184 w 1882942"/>
              <a:gd name="connsiteY33" fmla="*/ 2490537 h 2785310"/>
              <a:gd name="connsiteX34" fmla="*/ 433137 w 1882942"/>
              <a:gd name="connsiteY34" fmla="*/ 2562726 h 2785310"/>
              <a:gd name="connsiteX35" fmla="*/ 415090 w 1882942"/>
              <a:gd name="connsiteY35" fmla="*/ 2646947 h 2785310"/>
              <a:gd name="connsiteX36" fmla="*/ 445169 w 1882942"/>
              <a:gd name="connsiteY36" fmla="*/ 2719137 h 2785310"/>
              <a:gd name="connsiteX37" fmla="*/ 481263 w 1882942"/>
              <a:gd name="connsiteY37" fmla="*/ 2785310 h 2785310"/>
              <a:gd name="connsiteX38" fmla="*/ 565484 w 1882942"/>
              <a:gd name="connsiteY38" fmla="*/ 2785310 h 2785310"/>
              <a:gd name="connsiteX39" fmla="*/ 619627 w 1882942"/>
              <a:gd name="connsiteY39" fmla="*/ 2755231 h 2785310"/>
              <a:gd name="connsiteX40" fmla="*/ 757990 w 1882942"/>
              <a:gd name="connsiteY40" fmla="*/ 2719137 h 2785310"/>
              <a:gd name="connsiteX41" fmla="*/ 914400 w 1882942"/>
              <a:gd name="connsiteY41" fmla="*/ 2622884 h 2785310"/>
              <a:gd name="connsiteX42" fmla="*/ 1082842 w 1882942"/>
              <a:gd name="connsiteY42" fmla="*/ 2580773 h 2785310"/>
              <a:gd name="connsiteX43" fmla="*/ 1167063 w 1882942"/>
              <a:gd name="connsiteY43" fmla="*/ 2586789 h 2785310"/>
              <a:gd name="connsiteX44" fmla="*/ 1233237 w 1882942"/>
              <a:gd name="connsiteY44" fmla="*/ 2616868 h 2785310"/>
              <a:gd name="connsiteX45" fmla="*/ 1329490 w 1882942"/>
              <a:gd name="connsiteY45" fmla="*/ 2658979 h 2785310"/>
              <a:gd name="connsiteX46" fmla="*/ 1377616 w 1882942"/>
              <a:gd name="connsiteY46" fmla="*/ 2677026 h 2785310"/>
              <a:gd name="connsiteX47" fmla="*/ 1467853 w 1882942"/>
              <a:gd name="connsiteY47" fmla="*/ 2646947 h 2785310"/>
              <a:gd name="connsiteX48" fmla="*/ 1570121 w 1882942"/>
              <a:gd name="connsiteY48" fmla="*/ 2544679 h 2785310"/>
              <a:gd name="connsiteX49" fmla="*/ 1630279 w 1882942"/>
              <a:gd name="connsiteY49" fmla="*/ 2406316 h 2785310"/>
              <a:gd name="connsiteX50" fmla="*/ 1678405 w 1882942"/>
              <a:gd name="connsiteY50" fmla="*/ 2322095 h 2785310"/>
              <a:gd name="connsiteX51" fmla="*/ 1726532 w 1882942"/>
              <a:gd name="connsiteY51" fmla="*/ 2231858 h 2785310"/>
              <a:gd name="connsiteX52" fmla="*/ 1780674 w 1882942"/>
              <a:gd name="connsiteY52" fmla="*/ 2189747 h 2785310"/>
              <a:gd name="connsiteX53" fmla="*/ 1882942 w 1882942"/>
              <a:gd name="connsiteY53" fmla="*/ 2093495 h 2785310"/>
              <a:gd name="connsiteX54" fmla="*/ 1882942 w 1882942"/>
              <a:gd name="connsiteY54" fmla="*/ 2003258 h 2785310"/>
              <a:gd name="connsiteX55" fmla="*/ 1822784 w 1882942"/>
              <a:gd name="connsiteY55" fmla="*/ 1870910 h 27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82942" h="2785310">
                <a:moveTo>
                  <a:pt x="1768642" y="0"/>
                </a:moveTo>
                <a:lnTo>
                  <a:pt x="1858879" y="132347"/>
                </a:lnTo>
                <a:lnTo>
                  <a:pt x="1858879" y="204537"/>
                </a:lnTo>
                <a:lnTo>
                  <a:pt x="1858879" y="391026"/>
                </a:lnTo>
                <a:lnTo>
                  <a:pt x="1816769" y="481263"/>
                </a:lnTo>
                <a:lnTo>
                  <a:pt x="1774658" y="583531"/>
                </a:lnTo>
                <a:lnTo>
                  <a:pt x="1564105" y="673768"/>
                </a:lnTo>
                <a:lnTo>
                  <a:pt x="1485900" y="697831"/>
                </a:lnTo>
                <a:lnTo>
                  <a:pt x="1353553" y="757989"/>
                </a:lnTo>
                <a:lnTo>
                  <a:pt x="1221205" y="806116"/>
                </a:lnTo>
                <a:lnTo>
                  <a:pt x="1016669" y="842210"/>
                </a:lnTo>
                <a:lnTo>
                  <a:pt x="776037" y="902368"/>
                </a:lnTo>
                <a:lnTo>
                  <a:pt x="583532" y="962526"/>
                </a:lnTo>
                <a:lnTo>
                  <a:pt x="523374" y="968542"/>
                </a:lnTo>
                <a:lnTo>
                  <a:pt x="445169" y="1028700"/>
                </a:lnTo>
                <a:lnTo>
                  <a:pt x="372979" y="1130968"/>
                </a:lnTo>
                <a:lnTo>
                  <a:pt x="276727" y="1269331"/>
                </a:lnTo>
                <a:lnTo>
                  <a:pt x="276727" y="1353552"/>
                </a:lnTo>
                <a:lnTo>
                  <a:pt x="330869" y="1461837"/>
                </a:lnTo>
                <a:lnTo>
                  <a:pt x="366963" y="1552073"/>
                </a:lnTo>
                <a:lnTo>
                  <a:pt x="372979" y="1660358"/>
                </a:lnTo>
                <a:lnTo>
                  <a:pt x="330869" y="1774658"/>
                </a:lnTo>
                <a:lnTo>
                  <a:pt x="294774" y="1846847"/>
                </a:lnTo>
                <a:lnTo>
                  <a:pt x="180474" y="1937084"/>
                </a:lnTo>
                <a:lnTo>
                  <a:pt x="102269" y="1991226"/>
                </a:lnTo>
                <a:lnTo>
                  <a:pt x="36095" y="2045368"/>
                </a:lnTo>
                <a:lnTo>
                  <a:pt x="0" y="2123573"/>
                </a:lnTo>
                <a:lnTo>
                  <a:pt x="72190" y="2159668"/>
                </a:lnTo>
                <a:lnTo>
                  <a:pt x="210553" y="2159668"/>
                </a:lnTo>
                <a:lnTo>
                  <a:pt x="324853" y="2159668"/>
                </a:lnTo>
                <a:lnTo>
                  <a:pt x="421105" y="2207795"/>
                </a:lnTo>
                <a:lnTo>
                  <a:pt x="469232" y="2255921"/>
                </a:lnTo>
                <a:lnTo>
                  <a:pt x="493295" y="2418347"/>
                </a:lnTo>
                <a:lnTo>
                  <a:pt x="451184" y="2490537"/>
                </a:lnTo>
                <a:lnTo>
                  <a:pt x="433137" y="2562726"/>
                </a:lnTo>
                <a:lnTo>
                  <a:pt x="415090" y="2646947"/>
                </a:lnTo>
                <a:lnTo>
                  <a:pt x="445169" y="2719137"/>
                </a:lnTo>
                <a:lnTo>
                  <a:pt x="481263" y="2785310"/>
                </a:lnTo>
                <a:lnTo>
                  <a:pt x="565484" y="2785310"/>
                </a:lnTo>
                <a:lnTo>
                  <a:pt x="619627" y="2755231"/>
                </a:lnTo>
                <a:lnTo>
                  <a:pt x="757990" y="2719137"/>
                </a:lnTo>
                <a:lnTo>
                  <a:pt x="914400" y="2622884"/>
                </a:lnTo>
                <a:lnTo>
                  <a:pt x="1082842" y="2580773"/>
                </a:lnTo>
                <a:lnTo>
                  <a:pt x="1167063" y="2586789"/>
                </a:lnTo>
                <a:lnTo>
                  <a:pt x="1233237" y="2616868"/>
                </a:lnTo>
                <a:lnTo>
                  <a:pt x="1329490" y="2658979"/>
                </a:lnTo>
                <a:lnTo>
                  <a:pt x="1377616" y="2677026"/>
                </a:lnTo>
                <a:lnTo>
                  <a:pt x="1467853" y="2646947"/>
                </a:lnTo>
                <a:lnTo>
                  <a:pt x="1570121" y="2544679"/>
                </a:lnTo>
                <a:lnTo>
                  <a:pt x="1630279" y="2406316"/>
                </a:lnTo>
                <a:lnTo>
                  <a:pt x="1678405" y="2322095"/>
                </a:lnTo>
                <a:lnTo>
                  <a:pt x="1726532" y="2231858"/>
                </a:lnTo>
                <a:lnTo>
                  <a:pt x="1780674" y="2189747"/>
                </a:lnTo>
                <a:lnTo>
                  <a:pt x="1882942" y="2093495"/>
                </a:lnTo>
                <a:lnTo>
                  <a:pt x="1882942" y="2003258"/>
                </a:lnTo>
                <a:lnTo>
                  <a:pt x="1822784" y="1870910"/>
                </a:ln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obrazec 10">
            <a:extLst>
              <a:ext uri="{FF2B5EF4-FFF2-40B4-BE49-F238E27FC236}">
                <a16:creationId xmlns:a16="http://schemas.microsoft.com/office/drawing/2014/main" id="{4688D0D6-A9E1-4101-AA01-B4E7102FF90D}"/>
              </a:ext>
            </a:extLst>
          </p:cNvPr>
          <p:cNvSpPr/>
          <p:nvPr/>
        </p:nvSpPr>
        <p:spPr>
          <a:xfrm>
            <a:off x="8193505" y="2833437"/>
            <a:ext cx="1600200" cy="1630279"/>
          </a:xfrm>
          <a:custGeom>
            <a:avLst/>
            <a:gdLst>
              <a:gd name="connsiteX0" fmla="*/ 1600200 w 1600200"/>
              <a:gd name="connsiteY0" fmla="*/ 1630279 h 1630279"/>
              <a:gd name="connsiteX1" fmla="*/ 1546058 w 1600200"/>
              <a:gd name="connsiteY1" fmla="*/ 1491916 h 1630279"/>
              <a:gd name="connsiteX2" fmla="*/ 1515979 w 1600200"/>
              <a:gd name="connsiteY2" fmla="*/ 1305426 h 1630279"/>
              <a:gd name="connsiteX3" fmla="*/ 1509963 w 1600200"/>
              <a:gd name="connsiteY3" fmla="*/ 1191126 h 1630279"/>
              <a:gd name="connsiteX4" fmla="*/ 1413711 w 1600200"/>
              <a:gd name="connsiteY4" fmla="*/ 1112921 h 1630279"/>
              <a:gd name="connsiteX5" fmla="*/ 1239253 w 1600200"/>
              <a:gd name="connsiteY5" fmla="*/ 1070810 h 1630279"/>
              <a:gd name="connsiteX6" fmla="*/ 1118937 w 1600200"/>
              <a:gd name="connsiteY6" fmla="*/ 1046747 h 1630279"/>
              <a:gd name="connsiteX7" fmla="*/ 974558 w 1600200"/>
              <a:gd name="connsiteY7" fmla="*/ 1028700 h 1630279"/>
              <a:gd name="connsiteX8" fmla="*/ 788069 w 1600200"/>
              <a:gd name="connsiteY8" fmla="*/ 986589 h 1630279"/>
              <a:gd name="connsiteX9" fmla="*/ 619627 w 1600200"/>
              <a:gd name="connsiteY9" fmla="*/ 932447 h 1630279"/>
              <a:gd name="connsiteX10" fmla="*/ 475248 w 1600200"/>
              <a:gd name="connsiteY10" fmla="*/ 902368 h 1630279"/>
              <a:gd name="connsiteX11" fmla="*/ 378995 w 1600200"/>
              <a:gd name="connsiteY11" fmla="*/ 878305 h 1630279"/>
              <a:gd name="connsiteX12" fmla="*/ 252663 w 1600200"/>
              <a:gd name="connsiteY12" fmla="*/ 836195 h 1630279"/>
              <a:gd name="connsiteX13" fmla="*/ 78206 w 1600200"/>
              <a:gd name="connsiteY13" fmla="*/ 715879 h 1630279"/>
              <a:gd name="connsiteX14" fmla="*/ 42111 w 1600200"/>
              <a:gd name="connsiteY14" fmla="*/ 589547 h 1630279"/>
              <a:gd name="connsiteX15" fmla="*/ 0 w 1600200"/>
              <a:gd name="connsiteY15" fmla="*/ 439152 h 1630279"/>
              <a:gd name="connsiteX16" fmla="*/ 54142 w 1600200"/>
              <a:gd name="connsiteY16" fmla="*/ 270710 h 1630279"/>
              <a:gd name="connsiteX17" fmla="*/ 138363 w 1600200"/>
              <a:gd name="connsiteY17" fmla="*/ 162426 h 1630279"/>
              <a:gd name="connsiteX18" fmla="*/ 252663 w 1600200"/>
              <a:gd name="connsiteY18" fmla="*/ 78205 h 1630279"/>
              <a:gd name="connsiteX19" fmla="*/ 391027 w 1600200"/>
              <a:gd name="connsiteY19" fmla="*/ 36095 h 1630279"/>
              <a:gd name="connsiteX20" fmla="*/ 589548 w 1600200"/>
              <a:gd name="connsiteY20" fmla="*/ 6016 h 1630279"/>
              <a:gd name="connsiteX21" fmla="*/ 673769 w 1600200"/>
              <a:gd name="connsiteY21" fmla="*/ 0 h 16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0200" h="1630279">
                <a:moveTo>
                  <a:pt x="1600200" y="1630279"/>
                </a:moveTo>
                <a:lnTo>
                  <a:pt x="1546058" y="1491916"/>
                </a:lnTo>
                <a:lnTo>
                  <a:pt x="1515979" y="1305426"/>
                </a:lnTo>
                <a:lnTo>
                  <a:pt x="1509963" y="1191126"/>
                </a:lnTo>
                <a:lnTo>
                  <a:pt x="1413711" y="1112921"/>
                </a:lnTo>
                <a:lnTo>
                  <a:pt x="1239253" y="1070810"/>
                </a:lnTo>
                <a:lnTo>
                  <a:pt x="1118937" y="1046747"/>
                </a:lnTo>
                <a:lnTo>
                  <a:pt x="974558" y="1028700"/>
                </a:lnTo>
                <a:lnTo>
                  <a:pt x="788069" y="986589"/>
                </a:lnTo>
                <a:lnTo>
                  <a:pt x="619627" y="932447"/>
                </a:lnTo>
                <a:lnTo>
                  <a:pt x="475248" y="902368"/>
                </a:lnTo>
                <a:lnTo>
                  <a:pt x="378995" y="878305"/>
                </a:lnTo>
                <a:lnTo>
                  <a:pt x="252663" y="836195"/>
                </a:lnTo>
                <a:lnTo>
                  <a:pt x="78206" y="715879"/>
                </a:lnTo>
                <a:lnTo>
                  <a:pt x="42111" y="589547"/>
                </a:lnTo>
                <a:lnTo>
                  <a:pt x="0" y="439152"/>
                </a:lnTo>
                <a:lnTo>
                  <a:pt x="54142" y="270710"/>
                </a:lnTo>
                <a:lnTo>
                  <a:pt x="138363" y="162426"/>
                </a:lnTo>
                <a:lnTo>
                  <a:pt x="252663" y="78205"/>
                </a:lnTo>
                <a:lnTo>
                  <a:pt x="391027" y="36095"/>
                </a:lnTo>
                <a:lnTo>
                  <a:pt x="589548" y="6016"/>
                </a:lnTo>
                <a:lnTo>
                  <a:pt x="673769" y="0"/>
                </a:lnTo>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obrazec 11">
            <a:extLst>
              <a:ext uri="{FF2B5EF4-FFF2-40B4-BE49-F238E27FC236}">
                <a16:creationId xmlns:a16="http://schemas.microsoft.com/office/drawing/2014/main" id="{4B5F5D65-555A-4FF1-A024-78CE843C5D61}"/>
              </a:ext>
            </a:extLst>
          </p:cNvPr>
          <p:cNvSpPr/>
          <p:nvPr/>
        </p:nvSpPr>
        <p:spPr>
          <a:xfrm>
            <a:off x="7880684" y="2592805"/>
            <a:ext cx="2153653" cy="2929690"/>
          </a:xfrm>
          <a:custGeom>
            <a:avLst/>
            <a:gdLst>
              <a:gd name="connsiteX0" fmla="*/ 1473869 w 2153653"/>
              <a:gd name="connsiteY0" fmla="*/ 0 h 2929690"/>
              <a:gd name="connsiteX1" fmla="*/ 1696453 w 2153653"/>
              <a:gd name="connsiteY1" fmla="*/ 84221 h 2929690"/>
              <a:gd name="connsiteX2" fmla="*/ 1756611 w 2153653"/>
              <a:gd name="connsiteY2" fmla="*/ 120316 h 2929690"/>
              <a:gd name="connsiteX3" fmla="*/ 1804737 w 2153653"/>
              <a:gd name="connsiteY3" fmla="*/ 246648 h 2929690"/>
              <a:gd name="connsiteX4" fmla="*/ 1774658 w 2153653"/>
              <a:gd name="connsiteY4" fmla="*/ 366963 h 2929690"/>
              <a:gd name="connsiteX5" fmla="*/ 1756611 w 2153653"/>
              <a:gd name="connsiteY5" fmla="*/ 487279 h 2929690"/>
              <a:gd name="connsiteX6" fmla="*/ 1702469 w 2153653"/>
              <a:gd name="connsiteY6" fmla="*/ 577516 h 2929690"/>
              <a:gd name="connsiteX7" fmla="*/ 1576137 w 2153653"/>
              <a:gd name="connsiteY7" fmla="*/ 625642 h 2929690"/>
              <a:gd name="connsiteX8" fmla="*/ 1377616 w 2153653"/>
              <a:gd name="connsiteY8" fmla="*/ 691816 h 2929690"/>
              <a:gd name="connsiteX9" fmla="*/ 1094874 w 2153653"/>
              <a:gd name="connsiteY9" fmla="*/ 764006 h 2929690"/>
              <a:gd name="connsiteX10" fmla="*/ 980574 w 2153653"/>
              <a:gd name="connsiteY10" fmla="*/ 806116 h 2929690"/>
              <a:gd name="connsiteX11" fmla="*/ 854242 w 2153653"/>
              <a:gd name="connsiteY11" fmla="*/ 848227 h 2929690"/>
              <a:gd name="connsiteX12" fmla="*/ 739942 w 2153653"/>
              <a:gd name="connsiteY12" fmla="*/ 866274 h 2929690"/>
              <a:gd name="connsiteX13" fmla="*/ 625642 w 2153653"/>
              <a:gd name="connsiteY13" fmla="*/ 902369 h 2929690"/>
              <a:gd name="connsiteX14" fmla="*/ 535405 w 2153653"/>
              <a:gd name="connsiteY14" fmla="*/ 938463 h 2929690"/>
              <a:gd name="connsiteX15" fmla="*/ 421105 w 2153653"/>
              <a:gd name="connsiteY15" fmla="*/ 1016669 h 2929690"/>
              <a:gd name="connsiteX16" fmla="*/ 360948 w 2153653"/>
              <a:gd name="connsiteY16" fmla="*/ 1124953 h 2929690"/>
              <a:gd name="connsiteX17" fmla="*/ 270711 w 2153653"/>
              <a:gd name="connsiteY17" fmla="*/ 1227221 h 2929690"/>
              <a:gd name="connsiteX18" fmla="*/ 228600 w 2153653"/>
              <a:gd name="connsiteY18" fmla="*/ 1377616 h 2929690"/>
              <a:gd name="connsiteX19" fmla="*/ 270711 w 2153653"/>
              <a:gd name="connsiteY19" fmla="*/ 1497932 h 2929690"/>
              <a:gd name="connsiteX20" fmla="*/ 300790 w 2153653"/>
              <a:gd name="connsiteY20" fmla="*/ 1636295 h 2929690"/>
              <a:gd name="connsiteX21" fmla="*/ 264695 w 2153653"/>
              <a:gd name="connsiteY21" fmla="*/ 1744579 h 2929690"/>
              <a:gd name="connsiteX22" fmla="*/ 192505 w 2153653"/>
              <a:gd name="connsiteY22" fmla="*/ 1882942 h 2929690"/>
              <a:gd name="connsiteX23" fmla="*/ 120316 w 2153653"/>
              <a:gd name="connsiteY23" fmla="*/ 1949116 h 2929690"/>
              <a:gd name="connsiteX24" fmla="*/ 66174 w 2153653"/>
              <a:gd name="connsiteY24" fmla="*/ 1985211 h 2929690"/>
              <a:gd name="connsiteX25" fmla="*/ 0 w 2153653"/>
              <a:gd name="connsiteY25" fmla="*/ 2087479 h 2929690"/>
              <a:gd name="connsiteX26" fmla="*/ 24063 w 2153653"/>
              <a:gd name="connsiteY26" fmla="*/ 2201779 h 2929690"/>
              <a:gd name="connsiteX27" fmla="*/ 60158 w 2153653"/>
              <a:gd name="connsiteY27" fmla="*/ 2273969 h 2929690"/>
              <a:gd name="connsiteX28" fmla="*/ 132348 w 2153653"/>
              <a:gd name="connsiteY28" fmla="*/ 2316079 h 2929690"/>
              <a:gd name="connsiteX29" fmla="*/ 252663 w 2153653"/>
              <a:gd name="connsiteY29" fmla="*/ 2316079 h 2929690"/>
              <a:gd name="connsiteX30" fmla="*/ 403058 w 2153653"/>
              <a:gd name="connsiteY30" fmla="*/ 2352174 h 2929690"/>
              <a:gd name="connsiteX31" fmla="*/ 463216 w 2153653"/>
              <a:gd name="connsiteY31" fmla="*/ 2406316 h 2929690"/>
              <a:gd name="connsiteX32" fmla="*/ 433137 w 2153653"/>
              <a:gd name="connsiteY32" fmla="*/ 2496553 h 2929690"/>
              <a:gd name="connsiteX33" fmla="*/ 451184 w 2153653"/>
              <a:gd name="connsiteY33" fmla="*/ 2646948 h 2929690"/>
              <a:gd name="connsiteX34" fmla="*/ 457200 w 2153653"/>
              <a:gd name="connsiteY34" fmla="*/ 2785311 h 2929690"/>
              <a:gd name="connsiteX35" fmla="*/ 493295 w 2153653"/>
              <a:gd name="connsiteY35" fmla="*/ 2893595 h 2929690"/>
              <a:gd name="connsiteX36" fmla="*/ 565484 w 2153653"/>
              <a:gd name="connsiteY36" fmla="*/ 2929690 h 2929690"/>
              <a:gd name="connsiteX37" fmla="*/ 739942 w 2153653"/>
              <a:gd name="connsiteY37" fmla="*/ 2893595 h 2929690"/>
              <a:gd name="connsiteX38" fmla="*/ 866274 w 2153653"/>
              <a:gd name="connsiteY38" fmla="*/ 2851484 h 2929690"/>
              <a:gd name="connsiteX39" fmla="*/ 986590 w 2153653"/>
              <a:gd name="connsiteY39" fmla="*/ 2809374 h 2929690"/>
              <a:gd name="connsiteX40" fmla="*/ 1106905 w 2153653"/>
              <a:gd name="connsiteY40" fmla="*/ 2737184 h 2929690"/>
              <a:gd name="connsiteX41" fmla="*/ 1233237 w 2153653"/>
              <a:gd name="connsiteY41" fmla="*/ 2773279 h 2929690"/>
              <a:gd name="connsiteX42" fmla="*/ 1335505 w 2153653"/>
              <a:gd name="connsiteY42" fmla="*/ 2791327 h 2929690"/>
              <a:gd name="connsiteX43" fmla="*/ 1389648 w 2153653"/>
              <a:gd name="connsiteY43" fmla="*/ 2827421 h 2929690"/>
              <a:gd name="connsiteX44" fmla="*/ 1503948 w 2153653"/>
              <a:gd name="connsiteY44" fmla="*/ 2839453 h 2929690"/>
              <a:gd name="connsiteX45" fmla="*/ 1648327 w 2153653"/>
              <a:gd name="connsiteY45" fmla="*/ 2761248 h 2929690"/>
              <a:gd name="connsiteX46" fmla="*/ 1756611 w 2153653"/>
              <a:gd name="connsiteY46" fmla="*/ 2677027 h 2929690"/>
              <a:gd name="connsiteX47" fmla="*/ 1774658 w 2153653"/>
              <a:gd name="connsiteY47" fmla="*/ 2592806 h 2929690"/>
              <a:gd name="connsiteX48" fmla="*/ 1840832 w 2153653"/>
              <a:gd name="connsiteY48" fmla="*/ 2448427 h 2929690"/>
              <a:gd name="connsiteX49" fmla="*/ 1870911 w 2153653"/>
              <a:gd name="connsiteY49" fmla="*/ 2394284 h 2929690"/>
              <a:gd name="connsiteX50" fmla="*/ 1870911 w 2153653"/>
              <a:gd name="connsiteY50" fmla="*/ 2394284 h 2929690"/>
              <a:gd name="connsiteX51" fmla="*/ 1925053 w 2153653"/>
              <a:gd name="connsiteY51" fmla="*/ 2340142 h 2929690"/>
              <a:gd name="connsiteX52" fmla="*/ 2051384 w 2153653"/>
              <a:gd name="connsiteY52" fmla="*/ 2279984 h 2929690"/>
              <a:gd name="connsiteX53" fmla="*/ 2135605 w 2153653"/>
              <a:gd name="connsiteY53" fmla="*/ 2213811 h 2929690"/>
              <a:gd name="connsiteX54" fmla="*/ 2153653 w 2153653"/>
              <a:gd name="connsiteY54" fmla="*/ 2111542 h 2929690"/>
              <a:gd name="connsiteX55" fmla="*/ 2117558 w 2153653"/>
              <a:gd name="connsiteY55" fmla="*/ 2015290 h 2929690"/>
              <a:gd name="connsiteX56" fmla="*/ 2069432 w 2153653"/>
              <a:gd name="connsiteY56" fmla="*/ 1876927 h 29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53653" h="2929690">
                <a:moveTo>
                  <a:pt x="1473869" y="0"/>
                </a:moveTo>
                <a:lnTo>
                  <a:pt x="1696453" y="84221"/>
                </a:lnTo>
                <a:lnTo>
                  <a:pt x="1756611" y="120316"/>
                </a:lnTo>
                <a:lnTo>
                  <a:pt x="1804737" y="246648"/>
                </a:lnTo>
                <a:lnTo>
                  <a:pt x="1774658" y="366963"/>
                </a:lnTo>
                <a:lnTo>
                  <a:pt x="1756611" y="487279"/>
                </a:lnTo>
                <a:lnTo>
                  <a:pt x="1702469" y="577516"/>
                </a:lnTo>
                <a:lnTo>
                  <a:pt x="1576137" y="625642"/>
                </a:lnTo>
                <a:lnTo>
                  <a:pt x="1377616" y="691816"/>
                </a:lnTo>
                <a:lnTo>
                  <a:pt x="1094874" y="764006"/>
                </a:lnTo>
                <a:lnTo>
                  <a:pt x="980574" y="806116"/>
                </a:lnTo>
                <a:lnTo>
                  <a:pt x="854242" y="848227"/>
                </a:lnTo>
                <a:lnTo>
                  <a:pt x="739942" y="866274"/>
                </a:lnTo>
                <a:lnTo>
                  <a:pt x="625642" y="902369"/>
                </a:lnTo>
                <a:lnTo>
                  <a:pt x="535405" y="938463"/>
                </a:lnTo>
                <a:lnTo>
                  <a:pt x="421105" y="1016669"/>
                </a:lnTo>
                <a:lnTo>
                  <a:pt x="360948" y="1124953"/>
                </a:lnTo>
                <a:lnTo>
                  <a:pt x="270711" y="1227221"/>
                </a:lnTo>
                <a:lnTo>
                  <a:pt x="228600" y="1377616"/>
                </a:lnTo>
                <a:lnTo>
                  <a:pt x="270711" y="1497932"/>
                </a:lnTo>
                <a:lnTo>
                  <a:pt x="300790" y="1636295"/>
                </a:lnTo>
                <a:lnTo>
                  <a:pt x="264695" y="1744579"/>
                </a:lnTo>
                <a:lnTo>
                  <a:pt x="192505" y="1882942"/>
                </a:lnTo>
                <a:lnTo>
                  <a:pt x="120316" y="1949116"/>
                </a:lnTo>
                <a:lnTo>
                  <a:pt x="66174" y="1985211"/>
                </a:lnTo>
                <a:lnTo>
                  <a:pt x="0" y="2087479"/>
                </a:lnTo>
                <a:lnTo>
                  <a:pt x="24063" y="2201779"/>
                </a:lnTo>
                <a:lnTo>
                  <a:pt x="60158" y="2273969"/>
                </a:lnTo>
                <a:lnTo>
                  <a:pt x="132348" y="2316079"/>
                </a:lnTo>
                <a:lnTo>
                  <a:pt x="252663" y="2316079"/>
                </a:lnTo>
                <a:lnTo>
                  <a:pt x="403058" y="2352174"/>
                </a:lnTo>
                <a:lnTo>
                  <a:pt x="463216" y="2406316"/>
                </a:lnTo>
                <a:lnTo>
                  <a:pt x="433137" y="2496553"/>
                </a:lnTo>
                <a:lnTo>
                  <a:pt x="451184" y="2646948"/>
                </a:lnTo>
                <a:lnTo>
                  <a:pt x="457200" y="2785311"/>
                </a:lnTo>
                <a:lnTo>
                  <a:pt x="493295" y="2893595"/>
                </a:lnTo>
                <a:lnTo>
                  <a:pt x="565484" y="2929690"/>
                </a:lnTo>
                <a:lnTo>
                  <a:pt x="739942" y="2893595"/>
                </a:lnTo>
                <a:lnTo>
                  <a:pt x="866274" y="2851484"/>
                </a:lnTo>
                <a:lnTo>
                  <a:pt x="986590" y="2809374"/>
                </a:lnTo>
                <a:lnTo>
                  <a:pt x="1106905" y="2737184"/>
                </a:lnTo>
                <a:lnTo>
                  <a:pt x="1233237" y="2773279"/>
                </a:lnTo>
                <a:lnTo>
                  <a:pt x="1335505" y="2791327"/>
                </a:lnTo>
                <a:lnTo>
                  <a:pt x="1389648" y="2827421"/>
                </a:lnTo>
                <a:lnTo>
                  <a:pt x="1503948" y="2839453"/>
                </a:lnTo>
                <a:lnTo>
                  <a:pt x="1648327" y="2761248"/>
                </a:lnTo>
                <a:lnTo>
                  <a:pt x="1756611" y="2677027"/>
                </a:lnTo>
                <a:lnTo>
                  <a:pt x="1774658" y="2592806"/>
                </a:lnTo>
                <a:lnTo>
                  <a:pt x="1840832" y="2448427"/>
                </a:lnTo>
                <a:cubicBezTo>
                  <a:pt x="1866163" y="2397763"/>
                  <a:pt x="1852212" y="2412983"/>
                  <a:pt x="1870911" y="2394284"/>
                </a:cubicBezTo>
                <a:lnTo>
                  <a:pt x="1870911" y="2394284"/>
                </a:lnTo>
                <a:lnTo>
                  <a:pt x="1925053" y="2340142"/>
                </a:lnTo>
                <a:lnTo>
                  <a:pt x="2051384" y="2279984"/>
                </a:lnTo>
                <a:lnTo>
                  <a:pt x="2135605" y="2213811"/>
                </a:lnTo>
                <a:lnTo>
                  <a:pt x="2153653" y="2111542"/>
                </a:lnTo>
                <a:lnTo>
                  <a:pt x="2117558" y="2015290"/>
                </a:lnTo>
                <a:lnTo>
                  <a:pt x="2069432" y="1876927"/>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obrazec 12">
            <a:extLst>
              <a:ext uri="{FF2B5EF4-FFF2-40B4-BE49-F238E27FC236}">
                <a16:creationId xmlns:a16="http://schemas.microsoft.com/office/drawing/2014/main" id="{4FD4CBD7-9A48-4C1C-B8AF-EF44430A8CEE}"/>
              </a:ext>
            </a:extLst>
          </p:cNvPr>
          <p:cNvSpPr/>
          <p:nvPr/>
        </p:nvSpPr>
        <p:spPr>
          <a:xfrm>
            <a:off x="8343900" y="3007895"/>
            <a:ext cx="1552074" cy="1383631"/>
          </a:xfrm>
          <a:custGeom>
            <a:avLst/>
            <a:gdLst>
              <a:gd name="connsiteX0" fmla="*/ 1552074 w 1552074"/>
              <a:gd name="connsiteY0" fmla="*/ 1383631 h 1383631"/>
              <a:gd name="connsiteX1" fmla="*/ 1528011 w 1552074"/>
              <a:gd name="connsiteY1" fmla="*/ 1233237 h 1383631"/>
              <a:gd name="connsiteX2" fmla="*/ 1497932 w 1552074"/>
              <a:gd name="connsiteY2" fmla="*/ 1094873 h 1383631"/>
              <a:gd name="connsiteX3" fmla="*/ 1467853 w 1552074"/>
              <a:gd name="connsiteY3" fmla="*/ 932447 h 1383631"/>
              <a:gd name="connsiteX4" fmla="*/ 1347537 w 1552074"/>
              <a:gd name="connsiteY4" fmla="*/ 848226 h 1383631"/>
              <a:gd name="connsiteX5" fmla="*/ 1221205 w 1552074"/>
              <a:gd name="connsiteY5" fmla="*/ 800100 h 1383631"/>
              <a:gd name="connsiteX6" fmla="*/ 1070811 w 1552074"/>
              <a:gd name="connsiteY6" fmla="*/ 745958 h 1383631"/>
              <a:gd name="connsiteX7" fmla="*/ 878305 w 1552074"/>
              <a:gd name="connsiteY7" fmla="*/ 691816 h 1383631"/>
              <a:gd name="connsiteX8" fmla="*/ 571500 w 1552074"/>
              <a:gd name="connsiteY8" fmla="*/ 649705 h 1383631"/>
              <a:gd name="connsiteX9" fmla="*/ 330868 w 1552074"/>
              <a:gd name="connsiteY9" fmla="*/ 619626 h 1383631"/>
              <a:gd name="connsiteX10" fmla="*/ 216568 w 1552074"/>
              <a:gd name="connsiteY10" fmla="*/ 577516 h 1383631"/>
              <a:gd name="connsiteX11" fmla="*/ 72189 w 1552074"/>
              <a:gd name="connsiteY11" fmla="*/ 451184 h 1383631"/>
              <a:gd name="connsiteX12" fmla="*/ 12032 w 1552074"/>
              <a:gd name="connsiteY12" fmla="*/ 330868 h 1383631"/>
              <a:gd name="connsiteX13" fmla="*/ 0 w 1552074"/>
              <a:gd name="connsiteY13" fmla="*/ 180473 h 1383631"/>
              <a:gd name="connsiteX14" fmla="*/ 72189 w 1552074"/>
              <a:gd name="connsiteY14" fmla="*/ 48126 h 1383631"/>
              <a:gd name="connsiteX15" fmla="*/ 144379 w 1552074"/>
              <a:gd name="connsiteY15" fmla="*/ 12031 h 1383631"/>
              <a:gd name="connsiteX16" fmla="*/ 246647 w 1552074"/>
              <a:gd name="connsiteY16" fmla="*/ 0 h 138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2074" h="1383631">
                <a:moveTo>
                  <a:pt x="1552074" y="1383631"/>
                </a:moveTo>
                <a:lnTo>
                  <a:pt x="1528011" y="1233237"/>
                </a:lnTo>
                <a:lnTo>
                  <a:pt x="1497932" y="1094873"/>
                </a:lnTo>
                <a:lnTo>
                  <a:pt x="1467853" y="932447"/>
                </a:lnTo>
                <a:lnTo>
                  <a:pt x="1347537" y="848226"/>
                </a:lnTo>
                <a:lnTo>
                  <a:pt x="1221205" y="800100"/>
                </a:lnTo>
                <a:lnTo>
                  <a:pt x="1070811" y="745958"/>
                </a:lnTo>
                <a:lnTo>
                  <a:pt x="878305" y="691816"/>
                </a:lnTo>
                <a:lnTo>
                  <a:pt x="571500" y="649705"/>
                </a:lnTo>
                <a:lnTo>
                  <a:pt x="330868" y="619626"/>
                </a:lnTo>
                <a:lnTo>
                  <a:pt x="216568" y="577516"/>
                </a:lnTo>
                <a:lnTo>
                  <a:pt x="72189" y="451184"/>
                </a:lnTo>
                <a:lnTo>
                  <a:pt x="12032" y="330868"/>
                </a:lnTo>
                <a:lnTo>
                  <a:pt x="0" y="180473"/>
                </a:lnTo>
                <a:lnTo>
                  <a:pt x="72189" y="48126"/>
                </a:lnTo>
                <a:lnTo>
                  <a:pt x="144379" y="12031"/>
                </a:lnTo>
                <a:lnTo>
                  <a:pt x="246647" y="0"/>
                </a:ln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vnoramenný trojúhelník 13">
            <a:extLst>
              <a:ext uri="{FF2B5EF4-FFF2-40B4-BE49-F238E27FC236}">
                <a16:creationId xmlns:a16="http://schemas.microsoft.com/office/drawing/2014/main" id="{9B683BF6-90F6-4D88-91C8-352EC153CA53}"/>
              </a:ext>
            </a:extLst>
          </p:cNvPr>
          <p:cNvSpPr/>
          <p:nvPr/>
        </p:nvSpPr>
        <p:spPr>
          <a:xfrm rot="17367755">
            <a:off x="9223618" y="2508008"/>
            <a:ext cx="155350" cy="14560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Rovnoramenný trojúhelník 14">
            <a:extLst>
              <a:ext uri="{FF2B5EF4-FFF2-40B4-BE49-F238E27FC236}">
                <a16:creationId xmlns:a16="http://schemas.microsoft.com/office/drawing/2014/main" id="{8312080A-4C99-467E-BBB5-0AE77273AEA8}"/>
              </a:ext>
            </a:extLst>
          </p:cNvPr>
          <p:cNvSpPr/>
          <p:nvPr/>
        </p:nvSpPr>
        <p:spPr>
          <a:xfrm rot="20489349">
            <a:off x="9869881" y="4399937"/>
            <a:ext cx="155350" cy="14560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Rovnoramenný trojúhelník 15">
            <a:extLst>
              <a:ext uri="{FF2B5EF4-FFF2-40B4-BE49-F238E27FC236}">
                <a16:creationId xmlns:a16="http://schemas.microsoft.com/office/drawing/2014/main" id="{D6647F07-F84D-44AB-813D-5308BDD97224}"/>
              </a:ext>
            </a:extLst>
          </p:cNvPr>
          <p:cNvSpPr/>
          <p:nvPr/>
        </p:nvSpPr>
        <p:spPr>
          <a:xfrm rot="5029476">
            <a:off x="8536838" y="2929836"/>
            <a:ext cx="155350" cy="145609"/>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Rovnoramenný trojúhelník 16">
            <a:extLst>
              <a:ext uri="{FF2B5EF4-FFF2-40B4-BE49-F238E27FC236}">
                <a16:creationId xmlns:a16="http://schemas.microsoft.com/office/drawing/2014/main" id="{4F3C8CD7-8BD5-48AF-9C8C-F950298790B7}"/>
              </a:ext>
            </a:extLst>
          </p:cNvPr>
          <p:cNvSpPr/>
          <p:nvPr/>
        </p:nvSpPr>
        <p:spPr>
          <a:xfrm rot="10172064">
            <a:off x="9823294" y="4271424"/>
            <a:ext cx="155350" cy="145609"/>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620060" y="6013022"/>
            <a:ext cx="9275914" cy="369332"/>
          </a:xfrm>
          <a:prstGeom prst="rect">
            <a:avLst/>
          </a:prstGeom>
        </p:spPr>
        <p:txBody>
          <a:bodyPr wrap="square">
            <a:spAutoFit/>
          </a:bodyPr>
          <a:lstStyle/>
          <a:p>
            <a:r>
              <a:rPr lang="cs-CZ" dirty="0" smtClean="0"/>
              <a:t>Video: https</a:t>
            </a:r>
            <a:r>
              <a:rPr lang="cs-CZ" dirty="0"/>
              <a:t>://www.news-medical.net/health/Malrotation-of-the-Gastrointestinal-Tract.aspx</a:t>
            </a:r>
          </a:p>
        </p:txBody>
      </p:sp>
    </p:spTree>
    <p:extLst>
      <p:ext uri="{BB962C8B-B14F-4D97-AF65-F5344CB8AC3E}">
        <p14:creationId xmlns:p14="http://schemas.microsoft.com/office/powerpoint/2010/main" val="2624307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C48593-9E7C-460A-958F-39360A0E9DFB}"/>
              </a:ext>
            </a:extLst>
          </p:cNvPr>
          <p:cNvSpPr>
            <a:spLocks noGrp="1"/>
          </p:cNvSpPr>
          <p:nvPr>
            <p:ph type="title"/>
          </p:nvPr>
        </p:nvSpPr>
        <p:spPr/>
        <p:txBody>
          <a:bodyPr/>
          <a:lstStyle/>
          <a:p>
            <a:r>
              <a:rPr lang="cs-CZ" dirty="0" err="1"/>
              <a:t>Intestine</a:t>
            </a:r>
            <a:r>
              <a:rPr lang="cs-CZ" dirty="0"/>
              <a:t> </a:t>
            </a:r>
            <a:r>
              <a:rPr lang="cs-CZ" dirty="0" err="1"/>
              <a:t>twisting</a:t>
            </a:r>
            <a:endParaRPr lang="en-US" dirty="0"/>
          </a:p>
        </p:txBody>
      </p:sp>
      <p:sp>
        <p:nvSpPr>
          <p:cNvPr id="5" name="Zástupný symbol pro číslo snímku 4">
            <a:extLst>
              <a:ext uri="{FF2B5EF4-FFF2-40B4-BE49-F238E27FC236}">
                <a16:creationId xmlns:a16="http://schemas.microsoft.com/office/drawing/2014/main" id="{67B735DD-F1AC-450F-87CC-C8739377D19B}"/>
              </a:ext>
            </a:extLst>
          </p:cNvPr>
          <p:cNvSpPr>
            <a:spLocks noGrp="1"/>
          </p:cNvSpPr>
          <p:nvPr>
            <p:ph type="sldNum" sz="quarter" idx="12"/>
          </p:nvPr>
        </p:nvSpPr>
        <p:spPr/>
        <p:txBody>
          <a:bodyPr/>
          <a:lstStyle/>
          <a:p>
            <a:fld id="{452BC3EA-E2EC-40AA-BF67-C4C476FA0C99}" type="slidenum">
              <a:rPr lang="cs-CZ" smtClean="0"/>
              <a:t>39</a:t>
            </a:fld>
            <a:endParaRPr lang="cs-CZ"/>
          </a:p>
        </p:txBody>
      </p:sp>
      <p:sp>
        <p:nvSpPr>
          <p:cNvPr id="8" name="Zástupný obsah 2">
            <a:extLst>
              <a:ext uri="{FF2B5EF4-FFF2-40B4-BE49-F238E27FC236}">
                <a16:creationId xmlns:a16="http://schemas.microsoft.com/office/drawing/2014/main" id="{25376683-07BC-4F97-9749-9C8C80A074A0}"/>
              </a:ext>
            </a:extLst>
          </p:cNvPr>
          <p:cNvSpPr txBox="1">
            <a:spLocks/>
          </p:cNvSpPr>
          <p:nvPr/>
        </p:nvSpPr>
        <p:spPr>
          <a:xfrm>
            <a:off x="1097280" y="1973789"/>
            <a:ext cx="4583899" cy="5241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Bowl</a:t>
            </a:r>
            <a:r>
              <a:rPr lang="cs-CZ" sz="1600" b="1" dirty="0"/>
              <a:t> </a:t>
            </a:r>
            <a:r>
              <a:rPr lang="cs-CZ" sz="1600" b="1" dirty="0" err="1"/>
              <a:t>of</a:t>
            </a:r>
            <a:r>
              <a:rPr lang="cs-CZ" sz="1600" b="1" dirty="0"/>
              <a:t> spaghetti </a:t>
            </a:r>
            <a:r>
              <a:rPr lang="cs-CZ" sz="1600" dirty="0" err="1"/>
              <a:t>look</a:t>
            </a:r>
            <a:r>
              <a:rPr lang="cs-CZ" sz="1600" b="1" dirty="0"/>
              <a:t>?</a:t>
            </a:r>
            <a:endParaRPr lang="cs-CZ" sz="1400" b="1" dirty="0"/>
          </a:p>
        </p:txBody>
      </p:sp>
      <p:sp>
        <p:nvSpPr>
          <p:cNvPr id="10" name="Zástupný obsah 2">
            <a:extLst>
              <a:ext uri="{FF2B5EF4-FFF2-40B4-BE49-F238E27FC236}">
                <a16:creationId xmlns:a16="http://schemas.microsoft.com/office/drawing/2014/main" id="{DC9A57D7-28AC-4E20-ABCF-761CBC975300}"/>
              </a:ext>
            </a:extLst>
          </p:cNvPr>
          <p:cNvSpPr txBox="1">
            <a:spLocks/>
          </p:cNvSpPr>
          <p:nvPr/>
        </p:nvSpPr>
        <p:spPr>
          <a:xfrm>
            <a:off x="1097280" y="2550262"/>
            <a:ext cx="4583899" cy="5241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What</a:t>
            </a:r>
            <a:r>
              <a:rPr lang="cs-CZ" sz="1600" b="1" dirty="0"/>
              <a:t> </a:t>
            </a:r>
            <a:r>
              <a:rPr lang="cs-CZ" sz="1600" b="1" dirty="0" err="1"/>
              <a:t>molecule</a:t>
            </a:r>
            <a:r>
              <a:rPr lang="cs-CZ" sz="1600" b="1" dirty="0"/>
              <a:t> </a:t>
            </a:r>
            <a:r>
              <a:rPr lang="cs-CZ" sz="1600" b="1" dirty="0" err="1"/>
              <a:t>is</a:t>
            </a:r>
            <a:r>
              <a:rPr lang="cs-CZ" sz="1600" b="1" dirty="0"/>
              <a:t> </a:t>
            </a:r>
            <a:r>
              <a:rPr lang="cs-CZ" sz="1600" b="1" dirty="0" err="1"/>
              <a:t>responsible</a:t>
            </a:r>
            <a:r>
              <a:rPr lang="cs-CZ" sz="1600" b="1" dirty="0"/>
              <a:t> </a:t>
            </a:r>
            <a:r>
              <a:rPr lang="cs-CZ" sz="1600" b="1" dirty="0" err="1"/>
              <a:t>for</a:t>
            </a:r>
            <a:r>
              <a:rPr lang="cs-CZ" sz="1600" b="1" dirty="0"/>
              <a:t> </a:t>
            </a:r>
            <a:r>
              <a:rPr lang="cs-CZ" sz="1600" b="1" dirty="0" err="1"/>
              <a:t>this</a:t>
            </a:r>
            <a:r>
              <a:rPr lang="cs-CZ" sz="1600" b="1" dirty="0"/>
              <a:t> </a:t>
            </a:r>
            <a:r>
              <a:rPr lang="cs-CZ" sz="1600" b="1" dirty="0" err="1"/>
              <a:t>twisting</a:t>
            </a:r>
            <a:r>
              <a:rPr lang="cs-CZ" sz="1600" b="1" dirty="0"/>
              <a:t>?</a:t>
            </a:r>
            <a:endParaRPr lang="cs-CZ" sz="1400" b="1" dirty="0"/>
          </a:p>
        </p:txBody>
      </p:sp>
      <p:sp>
        <p:nvSpPr>
          <p:cNvPr id="11" name="Zástupný obsah 2">
            <a:extLst>
              <a:ext uri="{FF2B5EF4-FFF2-40B4-BE49-F238E27FC236}">
                <a16:creationId xmlns:a16="http://schemas.microsoft.com/office/drawing/2014/main" id="{A0FA6D33-6372-4AA9-B69B-2C94989370CB}"/>
              </a:ext>
            </a:extLst>
          </p:cNvPr>
          <p:cNvSpPr txBox="1">
            <a:spLocks/>
          </p:cNvSpPr>
          <p:nvPr/>
        </p:nvSpPr>
        <p:spPr>
          <a:xfrm>
            <a:off x="1097280" y="3231908"/>
            <a:ext cx="4583899" cy="22807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connective</a:t>
            </a:r>
            <a:r>
              <a:rPr lang="cs-CZ" sz="1600" dirty="0"/>
              <a:t> </a:t>
            </a:r>
            <a:r>
              <a:rPr lang="cs-CZ" sz="1600" dirty="0" err="1"/>
              <a:t>tissue</a:t>
            </a:r>
            <a:r>
              <a:rPr lang="cs-CZ" sz="1600" dirty="0"/>
              <a:t> </a:t>
            </a:r>
            <a:r>
              <a:rPr lang="cs-CZ" sz="1600" dirty="0" err="1"/>
              <a:t>molecule</a:t>
            </a:r>
            <a:r>
              <a:rPr lang="cs-CZ" sz="1600" dirty="0"/>
              <a:t> </a:t>
            </a:r>
            <a:r>
              <a:rPr lang="cs-CZ" sz="1600" b="1" dirty="0" err="1"/>
              <a:t>hyaluronan</a:t>
            </a:r>
            <a:endParaRPr lang="cs-CZ" sz="1600" b="1" dirty="0"/>
          </a:p>
          <a:p>
            <a:pPr>
              <a:buSzPct val="50000"/>
              <a:buFont typeface="Courier New" panose="02070309020205020404" pitchFamily="49" charset="0"/>
              <a:buChar char="o"/>
            </a:pPr>
            <a:r>
              <a:rPr lang="cs-CZ" sz="1400" b="1" dirty="0" err="1"/>
              <a:t>decorated</a:t>
            </a:r>
            <a:r>
              <a:rPr lang="cs-CZ" sz="1400" dirty="0"/>
              <a:t> </a:t>
            </a:r>
            <a:r>
              <a:rPr lang="cs-CZ" sz="1400" dirty="0" err="1"/>
              <a:t>with</a:t>
            </a:r>
            <a:r>
              <a:rPr lang="cs-CZ" sz="1400" dirty="0"/>
              <a:t> </a:t>
            </a:r>
            <a:r>
              <a:rPr lang="cs-CZ" sz="1400" b="1" dirty="0" err="1"/>
              <a:t>amino</a:t>
            </a:r>
            <a:r>
              <a:rPr lang="cs-CZ" sz="1400" b="1" dirty="0"/>
              <a:t> </a:t>
            </a:r>
            <a:r>
              <a:rPr lang="cs-CZ" sz="1400" b="1" dirty="0" err="1"/>
              <a:t>acids</a:t>
            </a:r>
            <a:r>
              <a:rPr lang="cs-CZ" sz="1400" b="1" dirty="0"/>
              <a:t> </a:t>
            </a:r>
            <a:r>
              <a:rPr lang="cs-CZ" sz="1400" dirty="0" err="1"/>
              <a:t>chains</a:t>
            </a:r>
            <a:r>
              <a:rPr lang="cs-CZ" sz="1400" dirty="0"/>
              <a:t> – </a:t>
            </a:r>
            <a:r>
              <a:rPr lang="cs-CZ" sz="1400" dirty="0" err="1"/>
              <a:t>only</a:t>
            </a:r>
            <a:r>
              <a:rPr lang="cs-CZ" sz="1400" dirty="0"/>
              <a:t> on </a:t>
            </a:r>
            <a:r>
              <a:rPr lang="cs-CZ" sz="1400" b="1" dirty="0" err="1"/>
              <a:t>right</a:t>
            </a:r>
            <a:r>
              <a:rPr lang="cs-CZ" sz="1400" b="1" dirty="0"/>
              <a:t> </a:t>
            </a:r>
            <a:r>
              <a:rPr lang="cs-CZ" sz="1400" b="1" dirty="0" err="1"/>
              <a:t>side</a:t>
            </a:r>
            <a:r>
              <a:rPr lang="cs-CZ" sz="1400" dirty="0"/>
              <a:t> </a:t>
            </a:r>
            <a:r>
              <a:rPr lang="cs-CZ" sz="1400" dirty="0" err="1"/>
              <a:t>of</a:t>
            </a:r>
            <a:r>
              <a:rPr lang="cs-CZ" sz="1400" dirty="0"/>
              <a:t> </a:t>
            </a:r>
            <a:r>
              <a:rPr lang="cs-CZ" sz="1400" dirty="0" err="1"/>
              <a:t>the</a:t>
            </a:r>
            <a:r>
              <a:rPr lang="cs-CZ" sz="1400" dirty="0"/>
              <a:t> </a:t>
            </a:r>
            <a:r>
              <a:rPr lang="cs-CZ" sz="1400" b="1" dirty="0"/>
              <a:t>gut</a:t>
            </a:r>
          </a:p>
          <a:p>
            <a:pPr>
              <a:buSzPct val="50000"/>
              <a:buFont typeface="Courier New" panose="02070309020205020404" pitchFamily="49" charset="0"/>
              <a:buChar char="o"/>
            </a:pPr>
            <a:r>
              <a:rPr lang="cs-CZ" sz="1400" b="1" dirty="0" err="1"/>
              <a:t>accumulation</a:t>
            </a:r>
            <a:r>
              <a:rPr lang="cs-CZ" sz="1400" b="1" dirty="0"/>
              <a:t> </a:t>
            </a:r>
            <a:r>
              <a:rPr lang="cs-CZ" sz="1400" dirty="0" err="1"/>
              <a:t>of</a:t>
            </a:r>
            <a:r>
              <a:rPr lang="cs-CZ" sz="1400" b="1" dirty="0"/>
              <a:t> </a:t>
            </a:r>
            <a:r>
              <a:rPr lang="cs-CZ" sz="1400" b="1" dirty="0" err="1"/>
              <a:t>modified</a:t>
            </a:r>
            <a:r>
              <a:rPr lang="cs-CZ" sz="1400" b="1" dirty="0"/>
              <a:t> </a:t>
            </a:r>
            <a:r>
              <a:rPr lang="cs-CZ" sz="1400" b="1" dirty="0" err="1"/>
              <a:t>hyaluronan</a:t>
            </a:r>
            <a:r>
              <a:rPr lang="cs-CZ" sz="1400" b="1" dirty="0"/>
              <a:t> </a:t>
            </a:r>
            <a:r>
              <a:rPr lang="cs-CZ" sz="1400" dirty="0"/>
              <a:t>on</a:t>
            </a:r>
            <a:r>
              <a:rPr lang="cs-CZ" sz="1400" b="1" dirty="0"/>
              <a:t> </a:t>
            </a:r>
            <a:r>
              <a:rPr lang="cs-CZ" sz="1400" b="1" dirty="0" err="1"/>
              <a:t>right</a:t>
            </a:r>
            <a:r>
              <a:rPr lang="cs-CZ" sz="1400" b="1" dirty="0"/>
              <a:t> </a:t>
            </a:r>
            <a:r>
              <a:rPr lang="cs-CZ" sz="1400" b="1" dirty="0" err="1"/>
              <a:t>side</a:t>
            </a:r>
            <a:endParaRPr lang="cs-CZ" sz="1400" b="1" dirty="0"/>
          </a:p>
          <a:p>
            <a:pPr lvl="1">
              <a:buSzPct val="50000"/>
              <a:buFont typeface="Courier New" panose="02070309020205020404" pitchFamily="49" charset="0"/>
              <a:buChar char="o"/>
            </a:pPr>
            <a:r>
              <a:rPr lang="cs-CZ" sz="1200" b="1" dirty="0" err="1"/>
              <a:t>right</a:t>
            </a:r>
            <a:r>
              <a:rPr lang="cs-CZ" sz="1200" b="1" dirty="0"/>
              <a:t> </a:t>
            </a:r>
            <a:r>
              <a:rPr lang="cs-CZ" sz="1200" b="1" dirty="0" err="1"/>
              <a:t>side</a:t>
            </a:r>
            <a:r>
              <a:rPr lang="cs-CZ" sz="1200" b="1" dirty="0"/>
              <a:t> </a:t>
            </a:r>
            <a:r>
              <a:rPr lang="cs-CZ" sz="1200" b="1" dirty="0" err="1"/>
              <a:t>expansion</a:t>
            </a:r>
            <a:endParaRPr lang="cs-CZ" sz="1200" b="1" dirty="0"/>
          </a:p>
          <a:p>
            <a:pPr lvl="1">
              <a:buSzPct val="50000"/>
              <a:buFont typeface="Courier New" panose="02070309020205020404" pitchFamily="49" charset="0"/>
              <a:buChar char="o"/>
            </a:pPr>
            <a:r>
              <a:rPr lang="cs-CZ" sz="1200" b="1" dirty="0" err="1"/>
              <a:t>tilting</a:t>
            </a:r>
            <a:r>
              <a:rPr lang="cs-CZ" sz="1200" b="1" dirty="0"/>
              <a:t> </a:t>
            </a:r>
            <a:r>
              <a:rPr lang="cs-CZ" sz="1200" b="1" dirty="0" err="1"/>
              <a:t>the</a:t>
            </a:r>
            <a:r>
              <a:rPr lang="cs-CZ" sz="1200" b="1" dirty="0"/>
              <a:t> </a:t>
            </a:r>
            <a:r>
              <a:rPr lang="cs-CZ" sz="1200" b="1" dirty="0" err="1"/>
              <a:t>intestine</a:t>
            </a:r>
            <a:r>
              <a:rPr lang="cs-CZ" sz="1200" b="1" dirty="0"/>
              <a:t> </a:t>
            </a:r>
            <a:r>
              <a:rPr lang="cs-CZ" sz="1200" b="1" dirty="0" err="1"/>
              <a:t>leftward</a:t>
            </a:r>
            <a:endParaRPr lang="cs-CZ" sz="1200" b="1" dirty="0"/>
          </a:p>
          <a:p>
            <a:pPr lvl="1">
              <a:buSzPct val="50000"/>
              <a:buFont typeface="Courier New" panose="02070309020205020404" pitchFamily="49" charset="0"/>
              <a:buChar char="o"/>
            </a:pPr>
            <a:r>
              <a:rPr lang="cs-CZ" sz="1200" b="1" dirty="0" err="1"/>
              <a:t>triggering</a:t>
            </a:r>
            <a:r>
              <a:rPr lang="cs-CZ" sz="1200" b="1" dirty="0"/>
              <a:t> </a:t>
            </a:r>
            <a:r>
              <a:rPr lang="cs-CZ" sz="1200" b="1" dirty="0" err="1"/>
              <a:t>rotation</a:t>
            </a:r>
            <a:endParaRPr lang="cs-CZ" sz="1200" b="1" dirty="0"/>
          </a:p>
        </p:txBody>
      </p:sp>
      <p:grpSp>
        <p:nvGrpSpPr>
          <p:cNvPr id="3" name="Skupina 2">
            <a:extLst>
              <a:ext uri="{FF2B5EF4-FFF2-40B4-BE49-F238E27FC236}">
                <a16:creationId xmlns:a16="http://schemas.microsoft.com/office/drawing/2014/main" id="{AC5061BC-3415-486A-9321-C53139B9EB4F}"/>
              </a:ext>
            </a:extLst>
          </p:cNvPr>
          <p:cNvGrpSpPr/>
          <p:nvPr/>
        </p:nvGrpSpPr>
        <p:grpSpPr>
          <a:xfrm>
            <a:off x="5862102" y="2089403"/>
            <a:ext cx="5951525" cy="3792551"/>
            <a:chOff x="5862102" y="2089403"/>
            <a:chExt cx="5951525" cy="3792551"/>
          </a:xfrm>
        </p:grpSpPr>
        <p:pic>
          <p:nvPicPr>
            <p:cNvPr id="7" name="Obrázek 6">
              <a:extLst>
                <a:ext uri="{FF2B5EF4-FFF2-40B4-BE49-F238E27FC236}">
                  <a16:creationId xmlns:a16="http://schemas.microsoft.com/office/drawing/2014/main" id="{9A8F26E1-33FD-4027-AE7F-54836E5986F0}"/>
                </a:ext>
              </a:extLst>
            </p:cNvPr>
            <p:cNvPicPr>
              <a:picLocks noChangeAspect="1"/>
            </p:cNvPicPr>
            <p:nvPr/>
          </p:nvPicPr>
          <p:blipFill rotWithShape="1">
            <a:blip r:embed="rId2"/>
            <a:srcRect l="776" t="25333" r="40517" b="14636"/>
            <a:stretch/>
          </p:blipFill>
          <p:spPr>
            <a:xfrm>
              <a:off x="5862102" y="2089403"/>
              <a:ext cx="5951525" cy="3423219"/>
            </a:xfrm>
            <a:prstGeom prst="rect">
              <a:avLst/>
            </a:prstGeom>
          </p:spPr>
        </p:pic>
        <p:sp>
          <p:nvSpPr>
            <p:cNvPr id="9" name="TextovéPole 8">
              <a:extLst>
                <a:ext uri="{FF2B5EF4-FFF2-40B4-BE49-F238E27FC236}">
                  <a16:creationId xmlns:a16="http://schemas.microsoft.com/office/drawing/2014/main" id="{831EF4CC-AE1D-4185-8720-7B3E85BCAC74}"/>
                </a:ext>
              </a:extLst>
            </p:cNvPr>
            <p:cNvSpPr txBox="1"/>
            <p:nvPr/>
          </p:nvSpPr>
          <p:spPr>
            <a:xfrm>
              <a:off x="6989379" y="5512622"/>
              <a:ext cx="1334814" cy="369332"/>
            </a:xfrm>
            <a:prstGeom prst="rect">
              <a:avLst/>
            </a:prstGeom>
            <a:noFill/>
          </p:spPr>
          <p:txBody>
            <a:bodyPr wrap="square" rtlCol="0">
              <a:spAutoFit/>
            </a:bodyPr>
            <a:lstStyle/>
            <a:p>
              <a:r>
                <a:rPr lang="cs-CZ" dirty="0"/>
                <a:t>WT embryo</a:t>
              </a:r>
              <a:endParaRPr lang="en-US" dirty="0"/>
            </a:p>
          </p:txBody>
        </p:sp>
        <p:sp>
          <p:nvSpPr>
            <p:cNvPr id="12" name="TextovéPole 11">
              <a:extLst>
                <a:ext uri="{FF2B5EF4-FFF2-40B4-BE49-F238E27FC236}">
                  <a16:creationId xmlns:a16="http://schemas.microsoft.com/office/drawing/2014/main" id="{DE538908-D1B6-4D35-AF36-BC46EE19841F}"/>
                </a:ext>
              </a:extLst>
            </p:cNvPr>
            <p:cNvSpPr txBox="1"/>
            <p:nvPr/>
          </p:nvSpPr>
          <p:spPr>
            <a:xfrm>
              <a:off x="9632393" y="5512622"/>
              <a:ext cx="1334814" cy="369332"/>
            </a:xfrm>
            <a:prstGeom prst="rect">
              <a:avLst/>
            </a:prstGeom>
            <a:noFill/>
          </p:spPr>
          <p:txBody>
            <a:bodyPr wrap="square" rtlCol="0">
              <a:spAutoFit/>
            </a:bodyPr>
            <a:lstStyle/>
            <a:p>
              <a:r>
                <a:rPr lang="cs-CZ" dirty="0" err="1"/>
                <a:t>Embyro</a:t>
              </a:r>
              <a:r>
                <a:rPr lang="cs-CZ" dirty="0"/>
                <a:t> </a:t>
              </a:r>
              <a:r>
                <a:rPr lang="cs-CZ" dirty="0" err="1"/>
                <a:t>mut</a:t>
              </a:r>
              <a:endParaRPr lang="en-US" dirty="0"/>
            </a:p>
          </p:txBody>
        </p:sp>
      </p:grpSp>
      <p:sp>
        <p:nvSpPr>
          <p:cNvPr id="13" name="TextovéPole 12">
            <a:extLst>
              <a:ext uri="{FF2B5EF4-FFF2-40B4-BE49-F238E27FC236}">
                <a16:creationId xmlns:a16="http://schemas.microsoft.com/office/drawing/2014/main" id="{2F9DD86D-86F6-43DA-9999-FBFF98D6E1D9}"/>
              </a:ext>
            </a:extLst>
          </p:cNvPr>
          <p:cNvSpPr txBox="1"/>
          <p:nvPr/>
        </p:nvSpPr>
        <p:spPr>
          <a:xfrm>
            <a:off x="6548601" y="6059138"/>
            <a:ext cx="4051391" cy="253916"/>
          </a:xfrm>
          <a:prstGeom prst="rect">
            <a:avLst/>
          </a:prstGeom>
          <a:noFill/>
        </p:spPr>
        <p:txBody>
          <a:bodyPr wrap="square" rtlCol="0">
            <a:spAutoFit/>
          </a:bodyPr>
          <a:lstStyle/>
          <a:p>
            <a:pPr algn="ctr"/>
            <a:r>
              <a:rPr lang="cs-CZ" sz="1050" dirty="0" err="1"/>
              <a:t>Kurpios</a:t>
            </a:r>
            <a:r>
              <a:rPr lang="cs-CZ" sz="1050" dirty="0"/>
              <a:t> et al. 2018. </a:t>
            </a:r>
            <a:r>
              <a:rPr lang="cs-CZ" sz="1050" dirty="0" err="1"/>
              <a:t>Nature</a:t>
            </a:r>
            <a:endParaRPr lang="cs-CZ" sz="1050" dirty="0"/>
          </a:p>
        </p:txBody>
      </p:sp>
    </p:spTree>
    <p:extLst>
      <p:ext uri="{BB962C8B-B14F-4D97-AF65-F5344CB8AC3E}">
        <p14:creationId xmlns:p14="http://schemas.microsoft.com/office/powerpoint/2010/main" val="40600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24319" y="585216"/>
            <a:ext cx="9720072" cy="1499616"/>
          </a:xfrm>
        </p:spPr>
        <p:txBody>
          <a:bodyPr/>
          <a:lstStyle/>
          <a:p>
            <a:r>
              <a:rPr lang="cs-CZ" dirty="0" err="1"/>
              <a:t>Development</a:t>
            </a:r>
            <a:r>
              <a:rPr lang="cs-CZ" dirty="0"/>
              <a:t> </a:t>
            </a:r>
            <a:r>
              <a:rPr lang="cs-CZ" dirty="0" err="1"/>
              <a:t>of</a:t>
            </a:r>
            <a:r>
              <a:rPr lang="cs-CZ" dirty="0"/>
              <a:t> oral </a:t>
            </a:r>
            <a:r>
              <a:rPr lang="cs-CZ" dirty="0" err="1"/>
              <a:t>cavity</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a:t>
            </a:fld>
            <a:endParaRPr lang="cs-CZ"/>
          </a:p>
        </p:txBody>
      </p:sp>
      <p:sp>
        <p:nvSpPr>
          <p:cNvPr id="6" name="Zástupný obsah 2">
            <a:extLst>
              <a:ext uri="{FF2B5EF4-FFF2-40B4-BE49-F238E27FC236}">
                <a16:creationId xmlns:a16="http://schemas.microsoft.com/office/drawing/2014/main" id="{C300D9A4-CF07-48A0-8EE5-1A35FA9A2C22}"/>
              </a:ext>
            </a:extLst>
          </p:cNvPr>
          <p:cNvSpPr txBox="1">
            <a:spLocks/>
          </p:cNvSpPr>
          <p:nvPr/>
        </p:nvSpPr>
        <p:spPr>
          <a:xfrm>
            <a:off x="1097279" y="1886997"/>
            <a:ext cx="5236845" cy="3651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formation</a:t>
            </a:r>
            <a:r>
              <a:rPr lang="cs-CZ" sz="1800" dirty="0"/>
              <a:t> </a:t>
            </a:r>
            <a:r>
              <a:rPr lang="cs-CZ" sz="1800" dirty="0" err="1"/>
              <a:t>of</a:t>
            </a:r>
            <a:r>
              <a:rPr lang="cs-CZ" sz="1800" dirty="0"/>
              <a:t> </a:t>
            </a:r>
            <a:r>
              <a:rPr lang="cs-CZ" sz="1800" b="1" dirty="0" err="1"/>
              <a:t>facial</a:t>
            </a:r>
            <a:r>
              <a:rPr lang="cs-CZ" sz="1800" b="1" dirty="0"/>
              <a:t> </a:t>
            </a:r>
            <a:r>
              <a:rPr lang="cs-CZ" sz="1800" b="1" dirty="0" err="1" smtClean="0"/>
              <a:t>prominences</a:t>
            </a:r>
            <a:r>
              <a:rPr lang="cs-CZ" sz="1800" b="1" dirty="0" smtClean="0"/>
              <a:t> – </a:t>
            </a:r>
            <a:r>
              <a:rPr lang="cs-CZ" sz="1800" dirty="0" err="1" smtClean="0"/>
              <a:t>mesenchymal</a:t>
            </a:r>
            <a:r>
              <a:rPr lang="cs-CZ" sz="1800" dirty="0" smtClean="0"/>
              <a:t> </a:t>
            </a:r>
            <a:r>
              <a:rPr lang="cs-CZ" sz="1800" dirty="0" err="1" smtClean="0"/>
              <a:t>swellings</a:t>
            </a:r>
            <a:endParaRPr lang="cs-CZ" sz="1800" dirty="0"/>
          </a:p>
        </p:txBody>
      </p:sp>
      <p:pic>
        <p:nvPicPr>
          <p:cNvPr id="7" name="Obrázek 6">
            <a:extLst>
              <a:ext uri="{FF2B5EF4-FFF2-40B4-BE49-F238E27FC236}">
                <a16:creationId xmlns:a16="http://schemas.microsoft.com/office/drawing/2014/main" id="{07A33643-36B5-4295-9EF4-37271FB78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680" y="1967292"/>
            <a:ext cx="5080000" cy="3822700"/>
          </a:xfrm>
          <a:prstGeom prst="rect">
            <a:avLst/>
          </a:prstGeom>
        </p:spPr>
      </p:pic>
      <p:sp>
        <p:nvSpPr>
          <p:cNvPr id="8" name="Zástupný obsah 2">
            <a:extLst>
              <a:ext uri="{FF2B5EF4-FFF2-40B4-BE49-F238E27FC236}">
                <a16:creationId xmlns:a16="http://schemas.microsoft.com/office/drawing/2014/main" id="{DAD8C025-91E1-40D5-9345-E13DEBFBFC62}"/>
              </a:ext>
            </a:extLst>
          </p:cNvPr>
          <p:cNvSpPr txBox="1">
            <a:spLocks/>
          </p:cNvSpPr>
          <p:nvPr/>
        </p:nvSpPr>
        <p:spPr>
          <a:xfrm>
            <a:off x="1097279" y="2733010"/>
            <a:ext cx="5236845" cy="15737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Cranial</a:t>
            </a:r>
            <a:r>
              <a:rPr lang="cs-CZ" sz="1800" b="1" dirty="0"/>
              <a:t> </a:t>
            </a:r>
            <a:r>
              <a:rPr lang="cs-CZ" sz="1800" b="1" dirty="0" err="1"/>
              <a:t>neural</a:t>
            </a:r>
            <a:r>
              <a:rPr lang="cs-CZ" sz="1800" b="1" dirty="0"/>
              <a:t> </a:t>
            </a:r>
            <a:r>
              <a:rPr lang="cs-CZ" sz="1800" b="1" dirty="0" err="1"/>
              <a:t>crest</a:t>
            </a:r>
            <a:r>
              <a:rPr lang="cs-CZ" sz="1800" b="1" dirty="0"/>
              <a:t> </a:t>
            </a:r>
            <a:r>
              <a:rPr lang="cs-CZ" sz="1800" b="1" dirty="0" err="1"/>
              <a:t>cells</a:t>
            </a:r>
            <a:r>
              <a:rPr lang="cs-CZ" sz="1800" dirty="0"/>
              <a:t> </a:t>
            </a:r>
            <a:r>
              <a:rPr lang="cs-CZ" sz="1800" dirty="0" err="1"/>
              <a:t>migrate</a:t>
            </a:r>
            <a:r>
              <a:rPr lang="cs-CZ" sz="1800" dirty="0"/>
              <a:t> to </a:t>
            </a:r>
            <a:r>
              <a:rPr lang="cs-CZ" sz="1800" dirty="0" err="1"/>
              <a:t>forebrain</a:t>
            </a:r>
            <a:r>
              <a:rPr lang="cs-CZ" sz="1800" dirty="0"/>
              <a:t> region</a:t>
            </a:r>
            <a:r>
              <a:rPr lang="cs-CZ" sz="1800" b="1" dirty="0"/>
              <a:t>, </a:t>
            </a:r>
            <a:r>
              <a:rPr lang="cs-CZ" sz="1800" dirty="0" err="1"/>
              <a:t>surface</a:t>
            </a:r>
            <a:r>
              <a:rPr lang="cs-CZ" sz="1800" dirty="0"/>
              <a:t> </a:t>
            </a:r>
            <a:r>
              <a:rPr lang="cs-CZ" sz="1800" b="1" dirty="0" err="1"/>
              <a:t>facial</a:t>
            </a:r>
            <a:r>
              <a:rPr lang="cs-CZ" sz="1800" b="1" dirty="0"/>
              <a:t> </a:t>
            </a:r>
            <a:r>
              <a:rPr lang="cs-CZ" sz="1800" b="1" dirty="0" err="1"/>
              <a:t>ectoderm</a:t>
            </a:r>
            <a:endParaRPr lang="cs-CZ" sz="1800" b="1" dirty="0"/>
          </a:p>
          <a:p>
            <a:pPr lvl="1">
              <a:buSzPct val="50000"/>
              <a:buFont typeface="Courier New" panose="02070309020205020404" pitchFamily="49" charset="0"/>
              <a:buChar char="o"/>
            </a:pPr>
            <a:r>
              <a:rPr lang="cs-CZ" sz="1600" b="1" dirty="0" err="1">
                <a:highlight>
                  <a:srgbClr val="F7EBC5"/>
                </a:highlight>
              </a:rPr>
              <a:t>Middle</a:t>
            </a:r>
            <a:r>
              <a:rPr lang="cs-CZ" sz="1600" b="1" dirty="0">
                <a:highlight>
                  <a:srgbClr val="F7EBC5"/>
                </a:highlight>
              </a:rPr>
              <a:t> part – </a:t>
            </a:r>
            <a:r>
              <a:rPr lang="cs-CZ" sz="1600" b="1" dirty="0" err="1">
                <a:highlight>
                  <a:srgbClr val="F7EBC5"/>
                </a:highlight>
              </a:rPr>
              <a:t>frontonasal</a:t>
            </a:r>
            <a:r>
              <a:rPr lang="cs-CZ" sz="1600" b="1" dirty="0">
                <a:highlight>
                  <a:srgbClr val="F7EBC5"/>
                </a:highlight>
              </a:rPr>
              <a:t> prominence</a:t>
            </a:r>
          </a:p>
          <a:p>
            <a:pPr lvl="1">
              <a:buSzPct val="50000"/>
              <a:buFont typeface="Courier New" panose="02070309020205020404" pitchFamily="49" charset="0"/>
              <a:buChar char="o"/>
            </a:pPr>
            <a:r>
              <a:rPr lang="cs-CZ" sz="1600" b="1" dirty="0" err="1">
                <a:highlight>
                  <a:srgbClr val="00B0F0"/>
                </a:highlight>
              </a:rPr>
              <a:t>lateral</a:t>
            </a:r>
            <a:r>
              <a:rPr lang="cs-CZ" sz="1600" b="1" dirty="0">
                <a:highlight>
                  <a:srgbClr val="00B0F0"/>
                </a:highlight>
              </a:rPr>
              <a:t> – </a:t>
            </a:r>
            <a:r>
              <a:rPr lang="cs-CZ" sz="1600" b="1" dirty="0" err="1">
                <a:highlight>
                  <a:srgbClr val="00B0F0"/>
                </a:highlight>
              </a:rPr>
              <a:t>lateral</a:t>
            </a:r>
            <a:r>
              <a:rPr lang="cs-CZ" sz="1600" b="1" dirty="0">
                <a:highlight>
                  <a:srgbClr val="00B0F0"/>
                </a:highlight>
              </a:rPr>
              <a:t> </a:t>
            </a:r>
            <a:r>
              <a:rPr lang="cs-CZ" sz="1600" b="1" dirty="0" err="1">
                <a:highlight>
                  <a:srgbClr val="00B0F0"/>
                </a:highlight>
              </a:rPr>
              <a:t>nasal</a:t>
            </a:r>
            <a:r>
              <a:rPr lang="cs-CZ" sz="1600" b="1" dirty="0">
                <a:highlight>
                  <a:srgbClr val="00B0F0"/>
                </a:highlight>
              </a:rPr>
              <a:t> </a:t>
            </a:r>
            <a:r>
              <a:rPr lang="cs-CZ" sz="1600" b="1" dirty="0" err="1">
                <a:highlight>
                  <a:srgbClr val="00B0F0"/>
                </a:highlight>
              </a:rPr>
              <a:t>prominences</a:t>
            </a:r>
            <a:endParaRPr lang="cs-CZ" sz="1600" b="1" dirty="0">
              <a:highlight>
                <a:srgbClr val="00B0F0"/>
              </a:highlight>
            </a:endParaRPr>
          </a:p>
          <a:p>
            <a:pPr lvl="1">
              <a:buSzPct val="50000"/>
              <a:buFont typeface="Courier New" panose="02070309020205020404" pitchFamily="49" charset="0"/>
              <a:buChar char="o"/>
            </a:pPr>
            <a:r>
              <a:rPr lang="cs-CZ" sz="1600" b="1" dirty="0" err="1">
                <a:highlight>
                  <a:srgbClr val="FFFF00"/>
                </a:highlight>
              </a:rPr>
              <a:t>medial</a:t>
            </a:r>
            <a:r>
              <a:rPr lang="cs-CZ" sz="1600" b="1" dirty="0">
                <a:highlight>
                  <a:srgbClr val="FFFF00"/>
                </a:highlight>
              </a:rPr>
              <a:t> – </a:t>
            </a:r>
            <a:r>
              <a:rPr lang="cs-CZ" sz="1600" b="1" dirty="0" err="1">
                <a:highlight>
                  <a:srgbClr val="FFFF00"/>
                </a:highlight>
              </a:rPr>
              <a:t>medial</a:t>
            </a:r>
            <a:r>
              <a:rPr lang="cs-CZ" sz="1600" b="1" dirty="0">
                <a:highlight>
                  <a:srgbClr val="FFFF00"/>
                </a:highlight>
              </a:rPr>
              <a:t> </a:t>
            </a:r>
            <a:r>
              <a:rPr lang="cs-CZ" sz="1600" b="1" dirty="0" err="1">
                <a:highlight>
                  <a:srgbClr val="FFFF00"/>
                </a:highlight>
              </a:rPr>
              <a:t>nasal</a:t>
            </a:r>
            <a:r>
              <a:rPr lang="cs-CZ" sz="1600" b="1" dirty="0">
                <a:highlight>
                  <a:srgbClr val="FFFF00"/>
                </a:highlight>
              </a:rPr>
              <a:t> </a:t>
            </a:r>
            <a:r>
              <a:rPr lang="cs-CZ" sz="1600" b="1" dirty="0" err="1">
                <a:highlight>
                  <a:srgbClr val="FFFF00"/>
                </a:highlight>
              </a:rPr>
              <a:t>prominences</a:t>
            </a:r>
            <a:endParaRPr lang="cs-CZ" sz="1600" b="1" dirty="0">
              <a:highlight>
                <a:srgbClr val="FFFF00"/>
              </a:highlight>
            </a:endParaRPr>
          </a:p>
        </p:txBody>
      </p:sp>
      <p:sp>
        <p:nvSpPr>
          <p:cNvPr id="9" name="Zástupný obsah 2">
            <a:extLst>
              <a:ext uri="{FF2B5EF4-FFF2-40B4-BE49-F238E27FC236}">
                <a16:creationId xmlns:a16="http://schemas.microsoft.com/office/drawing/2014/main" id="{3458CBA8-9624-4D51-9C5E-0FE0DE9D786B}"/>
              </a:ext>
            </a:extLst>
          </p:cNvPr>
          <p:cNvSpPr txBox="1">
            <a:spLocks/>
          </p:cNvSpPr>
          <p:nvPr/>
        </p:nvSpPr>
        <p:spPr>
          <a:xfrm>
            <a:off x="1097279" y="4987505"/>
            <a:ext cx="5236845" cy="12759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Neural</a:t>
            </a:r>
            <a:r>
              <a:rPr lang="cs-CZ" sz="1800" b="1" dirty="0"/>
              <a:t> </a:t>
            </a:r>
            <a:r>
              <a:rPr lang="cs-CZ" sz="1800" b="1" dirty="0" err="1"/>
              <a:t>crest</a:t>
            </a:r>
            <a:r>
              <a:rPr lang="cs-CZ" sz="1800" b="1" dirty="0"/>
              <a:t> </a:t>
            </a:r>
            <a:r>
              <a:rPr lang="cs-CZ" sz="1800" b="1" dirty="0" err="1"/>
              <a:t>cells</a:t>
            </a:r>
            <a:r>
              <a:rPr lang="cs-CZ" sz="1800" dirty="0"/>
              <a:t> </a:t>
            </a:r>
            <a:r>
              <a:rPr lang="cs-CZ" sz="1800" dirty="0" err="1"/>
              <a:t>migrate</a:t>
            </a:r>
            <a:r>
              <a:rPr lang="cs-CZ" sz="1800" dirty="0"/>
              <a:t> to </a:t>
            </a:r>
            <a:r>
              <a:rPr lang="cs-CZ" sz="1800" b="1" dirty="0"/>
              <a:t>1. </a:t>
            </a:r>
            <a:r>
              <a:rPr lang="cs-CZ" sz="1800" b="1" dirty="0" err="1"/>
              <a:t>pharyngeal</a:t>
            </a:r>
            <a:r>
              <a:rPr lang="cs-CZ" sz="1800" b="1" dirty="0"/>
              <a:t> arch, </a:t>
            </a:r>
            <a:r>
              <a:rPr lang="cs-CZ" sz="1800" dirty="0" err="1"/>
              <a:t>surface</a:t>
            </a:r>
            <a:r>
              <a:rPr lang="cs-CZ" sz="1800" dirty="0"/>
              <a:t> </a:t>
            </a:r>
            <a:r>
              <a:rPr lang="cs-CZ" sz="1800" b="1" dirty="0" err="1"/>
              <a:t>pharyngeal</a:t>
            </a:r>
            <a:r>
              <a:rPr lang="cs-CZ" sz="1800" b="1" dirty="0"/>
              <a:t> </a:t>
            </a:r>
            <a:r>
              <a:rPr lang="cs-CZ" sz="1800" b="1" dirty="0" err="1"/>
              <a:t>arches</a:t>
            </a:r>
            <a:r>
              <a:rPr lang="cs-CZ" sz="1800" b="1" dirty="0"/>
              <a:t> </a:t>
            </a:r>
            <a:r>
              <a:rPr lang="cs-CZ" sz="1800" b="1" dirty="0" err="1"/>
              <a:t>ectoderm</a:t>
            </a:r>
            <a:endParaRPr lang="cs-CZ" sz="1800" b="1" dirty="0"/>
          </a:p>
          <a:p>
            <a:pPr lvl="1">
              <a:buSzPct val="50000"/>
              <a:buFont typeface="Courier New" panose="02070309020205020404" pitchFamily="49" charset="0"/>
              <a:buChar char="o"/>
            </a:pPr>
            <a:r>
              <a:rPr lang="cs-CZ" sz="1400" b="1" dirty="0" err="1">
                <a:highlight>
                  <a:srgbClr val="FF0000"/>
                </a:highlight>
              </a:rPr>
              <a:t>cranially</a:t>
            </a:r>
            <a:r>
              <a:rPr lang="cs-CZ" sz="1400" b="1" dirty="0">
                <a:highlight>
                  <a:srgbClr val="FF0000"/>
                </a:highlight>
              </a:rPr>
              <a:t> – </a:t>
            </a:r>
            <a:r>
              <a:rPr lang="cs-CZ" sz="1400" b="1" dirty="0" err="1">
                <a:highlight>
                  <a:srgbClr val="FF0000"/>
                </a:highlight>
              </a:rPr>
              <a:t>maxillary</a:t>
            </a:r>
            <a:r>
              <a:rPr lang="cs-CZ" sz="1400" b="1" dirty="0">
                <a:highlight>
                  <a:srgbClr val="FF0000"/>
                </a:highlight>
              </a:rPr>
              <a:t> part</a:t>
            </a:r>
            <a:r>
              <a:rPr lang="cs-CZ" sz="1400" b="1" dirty="0"/>
              <a:t> (</a:t>
            </a:r>
            <a:r>
              <a:rPr lang="cs-CZ" sz="1400" dirty="0" err="1"/>
              <a:t>upper</a:t>
            </a:r>
            <a:r>
              <a:rPr lang="cs-CZ" sz="1400" dirty="0"/>
              <a:t> jaw, </a:t>
            </a:r>
            <a:r>
              <a:rPr lang="cs-CZ" sz="1400" dirty="0" err="1"/>
              <a:t>palate</a:t>
            </a:r>
            <a:r>
              <a:rPr lang="cs-CZ" sz="1400" b="1" dirty="0"/>
              <a:t>)</a:t>
            </a:r>
          </a:p>
          <a:p>
            <a:pPr lvl="1">
              <a:buSzPct val="50000"/>
              <a:buFont typeface="Courier New" panose="02070309020205020404" pitchFamily="49" charset="0"/>
              <a:buChar char="o"/>
            </a:pPr>
            <a:r>
              <a:rPr lang="cs-CZ" sz="1400" b="1" dirty="0" err="1">
                <a:highlight>
                  <a:srgbClr val="F7EBC5"/>
                </a:highlight>
              </a:rPr>
              <a:t>caudally</a:t>
            </a:r>
            <a:r>
              <a:rPr lang="cs-CZ" sz="1400" b="1" dirty="0">
                <a:highlight>
                  <a:srgbClr val="F7EBC5"/>
                </a:highlight>
              </a:rPr>
              <a:t> – </a:t>
            </a:r>
            <a:r>
              <a:rPr lang="cs-CZ" sz="1400" b="1" dirty="0" err="1">
                <a:highlight>
                  <a:srgbClr val="F7EBC5"/>
                </a:highlight>
              </a:rPr>
              <a:t>mandibular</a:t>
            </a:r>
            <a:r>
              <a:rPr lang="cs-CZ" sz="1400" b="1" dirty="0">
                <a:highlight>
                  <a:srgbClr val="F7EBC5"/>
                </a:highlight>
              </a:rPr>
              <a:t> part</a:t>
            </a:r>
            <a:r>
              <a:rPr lang="cs-CZ" sz="1400" b="1" dirty="0"/>
              <a:t> (</a:t>
            </a:r>
            <a:r>
              <a:rPr lang="cs-CZ" sz="1400" dirty="0" err="1"/>
              <a:t>lower</a:t>
            </a:r>
            <a:r>
              <a:rPr lang="cs-CZ" sz="1400" dirty="0"/>
              <a:t> jaw</a:t>
            </a:r>
            <a:r>
              <a:rPr lang="cs-CZ" sz="1400" b="1" dirty="0"/>
              <a:t>)</a:t>
            </a:r>
          </a:p>
        </p:txBody>
      </p:sp>
      <p:sp>
        <p:nvSpPr>
          <p:cNvPr id="10" name="TextovéPole 9">
            <a:extLst>
              <a:ext uri="{FF2B5EF4-FFF2-40B4-BE49-F238E27FC236}">
                <a16:creationId xmlns:a16="http://schemas.microsoft.com/office/drawing/2014/main" id="{8C160D2B-6800-4AC6-996B-8A92F936D1F4}"/>
              </a:ext>
            </a:extLst>
          </p:cNvPr>
          <p:cNvSpPr txBox="1"/>
          <p:nvPr/>
        </p:nvSpPr>
        <p:spPr>
          <a:xfrm>
            <a:off x="7491984" y="6009856"/>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Duke</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Embryology</a:t>
            </a:r>
          </a:p>
        </p:txBody>
      </p:sp>
    </p:spTree>
    <p:extLst>
      <p:ext uri="{BB962C8B-B14F-4D97-AF65-F5344CB8AC3E}">
        <p14:creationId xmlns:p14="http://schemas.microsoft.com/office/powerpoint/2010/main" val="17760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DA7329-8767-4ACA-9A5D-656778259399}"/>
              </a:ext>
            </a:extLst>
          </p:cNvPr>
          <p:cNvSpPr>
            <a:spLocks noGrp="1"/>
          </p:cNvSpPr>
          <p:nvPr>
            <p:ph type="title"/>
          </p:nvPr>
        </p:nvSpPr>
        <p:spPr/>
        <p:txBody>
          <a:bodyPr/>
          <a:lstStyle/>
          <a:p>
            <a:r>
              <a:rPr lang="cs-CZ" dirty="0" err="1"/>
              <a:t>Intestine</a:t>
            </a:r>
            <a:r>
              <a:rPr lang="cs-CZ" dirty="0"/>
              <a:t> development</a:t>
            </a:r>
            <a:endParaRPr lang="en-US" dirty="0"/>
          </a:p>
        </p:txBody>
      </p:sp>
      <p:sp>
        <p:nvSpPr>
          <p:cNvPr id="4" name="Zástupný symbol pro zápatí 3">
            <a:extLst>
              <a:ext uri="{FF2B5EF4-FFF2-40B4-BE49-F238E27FC236}">
                <a16:creationId xmlns:a16="http://schemas.microsoft.com/office/drawing/2014/main" id="{05E56A55-FC57-4E7D-BC43-9A91B8E03DF6}"/>
              </a:ext>
            </a:extLst>
          </p:cNvPr>
          <p:cNvSpPr>
            <a:spLocks noGrp="1"/>
          </p:cNvSpPr>
          <p:nvPr>
            <p:ph type="ftr" sz="quarter" idx="11"/>
          </p:nvPr>
        </p:nvSpPr>
        <p:spPr/>
        <p:txBody>
          <a:bodyPr/>
          <a:lstStyle/>
          <a:p>
            <a:r>
              <a:rPr lang="cs-CZ" dirty="0"/>
              <a:t>Bi6140 Embryology</a:t>
            </a:r>
          </a:p>
        </p:txBody>
      </p:sp>
      <p:sp>
        <p:nvSpPr>
          <p:cNvPr id="5" name="Zástupný symbol pro číslo snímku 4">
            <a:extLst>
              <a:ext uri="{FF2B5EF4-FFF2-40B4-BE49-F238E27FC236}">
                <a16:creationId xmlns:a16="http://schemas.microsoft.com/office/drawing/2014/main" id="{A1A93840-F5FE-440C-9D5D-95711EC8DEDE}"/>
              </a:ext>
            </a:extLst>
          </p:cNvPr>
          <p:cNvSpPr>
            <a:spLocks noGrp="1"/>
          </p:cNvSpPr>
          <p:nvPr>
            <p:ph type="sldNum" sz="quarter" idx="12"/>
          </p:nvPr>
        </p:nvSpPr>
        <p:spPr/>
        <p:txBody>
          <a:bodyPr/>
          <a:lstStyle/>
          <a:p>
            <a:fld id="{452BC3EA-E2EC-40AA-BF67-C4C476FA0C99}" type="slidenum">
              <a:rPr lang="cs-CZ" smtClean="0"/>
              <a:t>40</a:t>
            </a:fld>
            <a:endParaRPr lang="cs-CZ"/>
          </a:p>
        </p:txBody>
      </p:sp>
      <p:sp>
        <p:nvSpPr>
          <p:cNvPr id="6" name="Zástupný obsah 2">
            <a:extLst>
              <a:ext uri="{FF2B5EF4-FFF2-40B4-BE49-F238E27FC236}">
                <a16:creationId xmlns:a16="http://schemas.microsoft.com/office/drawing/2014/main" id="{8BE3A70E-57E7-4692-8A30-30E2A01A6A19}"/>
              </a:ext>
            </a:extLst>
          </p:cNvPr>
          <p:cNvSpPr txBox="1">
            <a:spLocks/>
          </p:cNvSpPr>
          <p:nvPr/>
        </p:nvSpPr>
        <p:spPr>
          <a:xfrm>
            <a:off x="1097280" y="2071355"/>
            <a:ext cx="4583899" cy="7440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solidFill>
                  <a:schemeClr val="accent1"/>
                </a:solidFill>
              </a:rPr>
              <a:t>endoderm</a:t>
            </a:r>
            <a:r>
              <a:rPr lang="cs-CZ" sz="1600" dirty="0"/>
              <a:t> – </a:t>
            </a:r>
            <a:r>
              <a:rPr lang="cs-CZ" sz="1600" dirty="0" err="1"/>
              <a:t>intestine</a:t>
            </a:r>
            <a:r>
              <a:rPr lang="cs-CZ" sz="1600" dirty="0"/>
              <a:t> </a:t>
            </a:r>
            <a:r>
              <a:rPr lang="cs-CZ" sz="1600" dirty="0" err="1"/>
              <a:t>lining</a:t>
            </a:r>
            <a:endParaRPr lang="cs-CZ" sz="1600" dirty="0"/>
          </a:p>
          <a:p>
            <a:pPr>
              <a:buSzPct val="50000"/>
              <a:buFont typeface="Courier New" panose="02070309020205020404" pitchFamily="49" charset="0"/>
              <a:buChar char="o"/>
            </a:pPr>
            <a:r>
              <a:rPr lang="cs-CZ" sz="1600" b="1" dirty="0">
                <a:solidFill>
                  <a:srgbClr val="C00000"/>
                </a:solidFill>
              </a:rPr>
              <a:t>mesoderm</a:t>
            </a:r>
            <a:r>
              <a:rPr lang="cs-CZ" sz="1600" dirty="0"/>
              <a:t> – </a:t>
            </a:r>
            <a:r>
              <a:rPr lang="cs-CZ" sz="1600" dirty="0" err="1"/>
              <a:t>vessels</a:t>
            </a:r>
            <a:r>
              <a:rPr lang="cs-CZ" sz="1600" dirty="0"/>
              <a:t>, </a:t>
            </a:r>
            <a:r>
              <a:rPr lang="cs-CZ" sz="1600" dirty="0" err="1"/>
              <a:t>muscular</a:t>
            </a:r>
            <a:r>
              <a:rPr lang="cs-CZ" sz="1600" dirty="0"/>
              <a:t> </a:t>
            </a:r>
            <a:r>
              <a:rPr lang="cs-CZ" sz="1600" dirty="0" err="1"/>
              <a:t>layer</a:t>
            </a:r>
            <a:r>
              <a:rPr lang="cs-CZ" sz="1600" dirty="0"/>
              <a:t>, </a:t>
            </a:r>
            <a:r>
              <a:rPr lang="cs-CZ" sz="1600" dirty="0" err="1"/>
              <a:t>connective</a:t>
            </a:r>
            <a:r>
              <a:rPr lang="cs-CZ" sz="1600" dirty="0"/>
              <a:t> </a:t>
            </a:r>
            <a:r>
              <a:rPr lang="cs-CZ" sz="1600" dirty="0" err="1"/>
              <a:t>layer</a:t>
            </a:r>
            <a:endParaRPr lang="cs-CZ" sz="1600" dirty="0"/>
          </a:p>
        </p:txBody>
      </p:sp>
      <p:sp>
        <p:nvSpPr>
          <p:cNvPr id="7" name="Zástupný obsah 2">
            <a:extLst>
              <a:ext uri="{FF2B5EF4-FFF2-40B4-BE49-F238E27FC236}">
                <a16:creationId xmlns:a16="http://schemas.microsoft.com/office/drawing/2014/main" id="{A5ED0D28-1DFF-4824-8450-852D0513D23D}"/>
              </a:ext>
            </a:extLst>
          </p:cNvPr>
          <p:cNvSpPr txBox="1">
            <a:spLocks/>
          </p:cNvSpPr>
          <p:nvPr/>
        </p:nvSpPr>
        <p:spPr>
          <a:xfrm>
            <a:off x="1099657" y="3354538"/>
            <a:ext cx="4583899" cy="7440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chemeClr val="accent1"/>
                </a:solidFill>
              </a:rPr>
              <a:t>endodermal</a:t>
            </a:r>
            <a:r>
              <a:rPr lang="cs-CZ" sz="1600" dirty="0"/>
              <a:t> </a:t>
            </a:r>
            <a:r>
              <a:rPr lang="cs-CZ" sz="1600" dirty="0" err="1"/>
              <a:t>cells</a:t>
            </a:r>
            <a:r>
              <a:rPr lang="cs-CZ" sz="1600" dirty="0"/>
              <a:t> </a:t>
            </a:r>
            <a:r>
              <a:rPr lang="cs-CZ" sz="1600" b="1" dirty="0" err="1"/>
              <a:t>differentiate</a:t>
            </a:r>
            <a:r>
              <a:rPr lang="cs-CZ" sz="1600" dirty="0"/>
              <a:t> → </a:t>
            </a:r>
            <a:r>
              <a:rPr lang="cs-CZ" sz="1600" dirty="0" err="1"/>
              <a:t>growth</a:t>
            </a:r>
            <a:r>
              <a:rPr lang="cs-CZ" sz="1600" dirty="0"/>
              <a:t>, </a:t>
            </a:r>
            <a:r>
              <a:rPr lang="cs-CZ" sz="1600" dirty="0" err="1"/>
              <a:t>thickening</a:t>
            </a:r>
            <a:r>
              <a:rPr lang="cs-CZ" sz="1600" dirty="0"/>
              <a:t> and </a:t>
            </a:r>
            <a:r>
              <a:rPr lang="cs-CZ" sz="1600" b="1" dirty="0" err="1"/>
              <a:t>diffentiation</a:t>
            </a:r>
            <a:r>
              <a:rPr lang="cs-CZ" sz="1600" b="1" dirty="0"/>
              <a:t> </a:t>
            </a:r>
            <a:r>
              <a:rPr lang="cs-CZ" sz="1600" b="1" dirty="0" err="1"/>
              <a:t>of</a:t>
            </a:r>
            <a:r>
              <a:rPr lang="cs-CZ" sz="1600" b="1" dirty="0"/>
              <a:t> </a:t>
            </a:r>
            <a:r>
              <a:rPr lang="cs-CZ" sz="1600" b="1" dirty="0">
                <a:solidFill>
                  <a:srgbClr val="C00000"/>
                </a:solidFill>
              </a:rPr>
              <a:t>mesoderm</a:t>
            </a:r>
            <a:r>
              <a:rPr lang="cs-CZ" sz="1600" dirty="0"/>
              <a:t> to </a:t>
            </a:r>
            <a:r>
              <a:rPr lang="cs-CZ" sz="1600" b="1" dirty="0" err="1"/>
              <a:t>smooth</a:t>
            </a:r>
            <a:r>
              <a:rPr lang="cs-CZ" sz="1600" b="1" dirty="0"/>
              <a:t> </a:t>
            </a:r>
            <a:r>
              <a:rPr lang="cs-CZ" sz="1600" b="1" dirty="0" err="1"/>
              <a:t>muscle</a:t>
            </a:r>
            <a:r>
              <a:rPr lang="cs-CZ" sz="1600" b="1" dirty="0"/>
              <a:t> </a:t>
            </a:r>
            <a:r>
              <a:rPr lang="cs-CZ" sz="1600" dirty="0" err="1"/>
              <a:t>cells</a:t>
            </a:r>
            <a:endParaRPr lang="cs-CZ" sz="1600" b="1" dirty="0"/>
          </a:p>
        </p:txBody>
      </p:sp>
      <p:sp>
        <p:nvSpPr>
          <p:cNvPr id="8" name="Zástupný obsah 2">
            <a:extLst>
              <a:ext uri="{FF2B5EF4-FFF2-40B4-BE49-F238E27FC236}">
                <a16:creationId xmlns:a16="http://schemas.microsoft.com/office/drawing/2014/main" id="{E017C5D0-05E1-457B-AA9B-E8E5C6C6284F}"/>
              </a:ext>
            </a:extLst>
          </p:cNvPr>
          <p:cNvSpPr txBox="1">
            <a:spLocks/>
          </p:cNvSpPr>
          <p:nvPr/>
        </p:nvSpPr>
        <p:spPr>
          <a:xfrm>
            <a:off x="1097279" y="4669331"/>
            <a:ext cx="4914638" cy="7440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dirty="0" err="1"/>
              <a:t>specific</a:t>
            </a:r>
            <a:r>
              <a:rPr lang="cs-CZ" sz="1600" dirty="0"/>
              <a:t> </a:t>
            </a:r>
            <a:r>
              <a:rPr lang="cs-CZ" sz="1600" dirty="0" err="1"/>
              <a:t>intestinal</a:t>
            </a:r>
            <a:r>
              <a:rPr lang="cs-CZ" sz="1600" dirty="0"/>
              <a:t> </a:t>
            </a:r>
            <a:r>
              <a:rPr lang="cs-CZ" sz="1600" dirty="0" err="1"/>
              <a:t>mucosa</a:t>
            </a:r>
            <a:r>
              <a:rPr lang="cs-CZ" sz="1600" dirty="0"/>
              <a:t> – </a:t>
            </a:r>
            <a:r>
              <a:rPr lang="cs-CZ" sz="1600" b="1" dirty="0" err="1"/>
              <a:t>crypts</a:t>
            </a:r>
            <a:r>
              <a:rPr lang="cs-CZ" sz="1600" dirty="0"/>
              <a:t> and </a:t>
            </a:r>
            <a:r>
              <a:rPr lang="cs-CZ" sz="1600" b="1" dirty="0" err="1"/>
              <a:t>villi</a:t>
            </a:r>
            <a:endParaRPr lang="cs-CZ" sz="1600" b="1" dirty="0"/>
          </a:p>
        </p:txBody>
      </p:sp>
      <p:sp>
        <p:nvSpPr>
          <p:cNvPr id="9" name="Ovál 8">
            <a:extLst>
              <a:ext uri="{FF2B5EF4-FFF2-40B4-BE49-F238E27FC236}">
                <a16:creationId xmlns:a16="http://schemas.microsoft.com/office/drawing/2014/main" id="{A53DEEA6-C09A-4790-8B32-F8B7721827D6}"/>
              </a:ext>
            </a:extLst>
          </p:cNvPr>
          <p:cNvSpPr/>
          <p:nvPr/>
        </p:nvSpPr>
        <p:spPr>
          <a:xfrm>
            <a:off x="7640055" y="2123655"/>
            <a:ext cx="1335506" cy="1335506"/>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a:extLst>
              <a:ext uri="{FF2B5EF4-FFF2-40B4-BE49-F238E27FC236}">
                <a16:creationId xmlns:a16="http://schemas.microsoft.com/office/drawing/2014/main" id="{E1F796A1-EF6F-47D3-B3B7-249F76C33330}"/>
              </a:ext>
            </a:extLst>
          </p:cNvPr>
          <p:cNvSpPr/>
          <p:nvPr/>
        </p:nvSpPr>
        <p:spPr>
          <a:xfrm>
            <a:off x="7567864" y="2049073"/>
            <a:ext cx="1484670" cy="148467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Šipka: dolů 10">
            <a:extLst>
              <a:ext uri="{FF2B5EF4-FFF2-40B4-BE49-F238E27FC236}">
                <a16:creationId xmlns:a16="http://schemas.microsoft.com/office/drawing/2014/main" id="{F47FE4EE-C65E-4E26-A08C-72BC4F61DD9F}"/>
              </a:ext>
            </a:extLst>
          </p:cNvPr>
          <p:cNvSpPr/>
          <p:nvPr/>
        </p:nvSpPr>
        <p:spPr>
          <a:xfrm>
            <a:off x="8229602" y="1822787"/>
            <a:ext cx="144379" cy="29847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Šipka: dolů 11">
            <a:extLst>
              <a:ext uri="{FF2B5EF4-FFF2-40B4-BE49-F238E27FC236}">
                <a16:creationId xmlns:a16="http://schemas.microsoft.com/office/drawing/2014/main" id="{9265B6A1-BBFB-4D77-9F5A-4687D3B89930}"/>
              </a:ext>
            </a:extLst>
          </p:cNvPr>
          <p:cNvSpPr/>
          <p:nvPr/>
        </p:nvSpPr>
        <p:spPr>
          <a:xfrm rot="5400000">
            <a:off x="9052610" y="2642169"/>
            <a:ext cx="144379" cy="29847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Šipka: dolů 12">
            <a:extLst>
              <a:ext uri="{FF2B5EF4-FFF2-40B4-BE49-F238E27FC236}">
                <a16:creationId xmlns:a16="http://schemas.microsoft.com/office/drawing/2014/main" id="{9E953AF8-6C3B-4C86-BB7E-F0C4A413A3A3}"/>
              </a:ext>
            </a:extLst>
          </p:cNvPr>
          <p:cNvSpPr/>
          <p:nvPr/>
        </p:nvSpPr>
        <p:spPr>
          <a:xfrm rot="10800000">
            <a:off x="8238009" y="3461551"/>
            <a:ext cx="144379" cy="29847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Šipka: dolů 13">
            <a:extLst>
              <a:ext uri="{FF2B5EF4-FFF2-40B4-BE49-F238E27FC236}">
                <a16:creationId xmlns:a16="http://schemas.microsoft.com/office/drawing/2014/main" id="{28E714B1-97D3-43CD-A8ED-2CC49F612661}"/>
              </a:ext>
            </a:extLst>
          </p:cNvPr>
          <p:cNvSpPr/>
          <p:nvPr/>
        </p:nvSpPr>
        <p:spPr>
          <a:xfrm rot="16200000">
            <a:off x="7412612" y="2642168"/>
            <a:ext cx="144379" cy="29847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délník 14">
            <a:extLst>
              <a:ext uri="{FF2B5EF4-FFF2-40B4-BE49-F238E27FC236}">
                <a16:creationId xmlns:a16="http://schemas.microsoft.com/office/drawing/2014/main" id="{22198AF1-8DBA-4D0C-86E4-B527504CBD3D}"/>
              </a:ext>
            </a:extLst>
          </p:cNvPr>
          <p:cNvSpPr/>
          <p:nvPr/>
        </p:nvSpPr>
        <p:spPr>
          <a:xfrm rot="20021565">
            <a:off x="8539069" y="3234182"/>
            <a:ext cx="144380" cy="19486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nice 18">
            <a:extLst>
              <a:ext uri="{FF2B5EF4-FFF2-40B4-BE49-F238E27FC236}">
                <a16:creationId xmlns:a16="http://schemas.microsoft.com/office/drawing/2014/main" id="{D065E0AB-BD3B-4E4F-A1D9-71DB862FF519}"/>
              </a:ext>
            </a:extLst>
          </p:cNvPr>
          <p:cNvCxnSpPr>
            <a:cxnSpLocks/>
            <a:stCxn id="15" idx="3"/>
          </p:cNvCxnSpPr>
          <p:nvPr/>
        </p:nvCxnSpPr>
        <p:spPr>
          <a:xfrm>
            <a:off x="8675972" y="3299619"/>
            <a:ext cx="1538840" cy="646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E8DDC2E6-FCC9-4B82-BA3F-441D0D5D657A}"/>
              </a:ext>
            </a:extLst>
          </p:cNvPr>
          <p:cNvCxnSpPr>
            <a:cxnSpLocks/>
            <a:stCxn id="15" idx="1"/>
          </p:cNvCxnSpPr>
          <p:nvPr/>
        </p:nvCxnSpPr>
        <p:spPr>
          <a:xfrm flipH="1">
            <a:off x="7275402" y="3363605"/>
            <a:ext cx="1271144" cy="546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Obrázek 16">
            <a:extLst>
              <a:ext uri="{FF2B5EF4-FFF2-40B4-BE49-F238E27FC236}">
                <a16:creationId xmlns:a16="http://schemas.microsoft.com/office/drawing/2014/main" id="{8EBF99D2-8209-45DB-8C92-D8ED056770A4}"/>
              </a:ext>
            </a:extLst>
          </p:cNvPr>
          <p:cNvPicPr>
            <a:picLocks noChangeAspect="1"/>
          </p:cNvPicPr>
          <p:nvPr/>
        </p:nvPicPr>
        <p:blipFill rotWithShape="1">
          <a:blip r:embed="rId2">
            <a:extLst>
              <a:ext uri="{28A0092B-C50C-407E-A947-70E740481C1C}">
                <a14:useLocalDpi xmlns:a14="http://schemas.microsoft.com/office/drawing/2010/main" val="0"/>
              </a:ext>
            </a:extLst>
          </a:blip>
          <a:srcRect l="5438" t="11019" r="4252"/>
          <a:stretch/>
        </p:blipFill>
        <p:spPr>
          <a:xfrm>
            <a:off x="7275402" y="3946358"/>
            <a:ext cx="2939410" cy="2169304"/>
          </a:xfrm>
          <a:prstGeom prst="rect">
            <a:avLst/>
          </a:prstGeom>
          <a:ln w="28575">
            <a:solidFill>
              <a:schemeClr val="tx1"/>
            </a:solidFill>
            <a:prstDash val="sysDash"/>
          </a:ln>
        </p:spPr>
      </p:pic>
      <p:sp>
        <p:nvSpPr>
          <p:cNvPr id="32" name="TextovéPole 31">
            <a:extLst>
              <a:ext uri="{FF2B5EF4-FFF2-40B4-BE49-F238E27FC236}">
                <a16:creationId xmlns:a16="http://schemas.microsoft.com/office/drawing/2014/main" id="{A07B645F-CDDD-4C33-BF2A-7B21B6FA84A3}"/>
              </a:ext>
            </a:extLst>
          </p:cNvPr>
          <p:cNvSpPr txBox="1"/>
          <p:nvPr/>
        </p:nvSpPr>
        <p:spPr>
          <a:xfrm>
            <a:off x="10533747" y="5852398"/>
            <a:ext cx="1231855" cy="415498"/>
          </a:xfrm>
          <a:prstGeom prst="rect">
            <a:avLst/>
          </a:prstGeom>
          <a:noFill/>
        </p:spPr>
        <p:txBody>
          <a:bodyPr wrap="square" rtlCol="0">
            <a:spAutoFit/>
          </a:bodyPr>
          <a:lstStyle/>
          <a:p>
            <a:pPr algn="ctr"/>
            <a:r>
              <a:rPr lang="cs-CZ" sz="1050" dirty="0" err="1"/>
              <a:t>Teach</a:t>
            </a:r>
            <a:r>
              <a:rPr lang="cs-CZ" sz="1050" dirty="0"/>
              <a:t> </a:t>
            </a:r>
            <a:r>
              <a:rPr lang="cs-CZ" sz="1050" dirty="0" err="1"/>
              <a:t>me</a:t>
            </a:r>
            <a:r>
              <a:rPr lang="cs-CZ" sz="1050" dirty="0"/>
              <a:t> </a:t>
            </a:r>
            <a:r>
              <a:rPr lang="cs-CZ" sz="1050" dirty="0" err="1"/>
              <a:t>Physiology</a:t>
            </a:r>
            <a:endParaRPr lang="cs-CZ" sz="1050" dirty="0"/>
          </a:p>
        </p:txBody>
      </p:sp>
    </p:spTree>
    <p:extLst>
      <p:ext uri="{BB962C8B-B14F-4D97-AF65-F5344CB8AC3E}">
        <p14:creationId xmlns:p14="http://schemas.microsoft.com/office/powerpoint/2010/main" val="252398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2" grpId="0" animBg="1"/>
      <p:bldP spid="13" grpId="0" animBg="1"/>
      <p:bldP spid="14" grpId="0" animBg="1"/>
      <p:bldP spid="15" grpId="0" animBg="1"/>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D76DE9-9CA7-415E-B46F-476A680CEE3B}"/>
              </a:ext>
            </a:extLst>
          </p:cNvPr>
          <p:cNvSpPr>
            <a:spLocks noGrp="1"/>
          </p:cNvSpPr>
          <p:nvPr>
            <p:ph type="title"/>
          </p:nvPr>
        </p:nvSpPr>
        <p:spPr/>
        <p:txBody>
          <a:bodyPr/>
          <a:lstStyle/>
          <a:p>
            <a:r>
              <a:rPr lang="cs-CZ" dirty="0" err="1"/>
              <a:t>Small</a:t>
            </a:r>
            <a:r>
              <a:rPr lang="cs-CZ" dirty="0"/>
              <a:t> </a:t>
            </a:r>
            <a:r>
              <a:rPr lang="cs-CZ" dirty="0" err="1"/>
              <a:t>intestine</a:t>
            </a:r>
            <a:r>
              <a:rPr lang="cs-CZ" dirty="0"/>
              <a:t> development</a:t>
            </a:r>
            <a:endParaRPr lang="en-US" dirty="0"/>
          </a:p>
        </p:txBody>
      </p:sp>
      <p:sp>
        <p:nvSpPr>
          <p:cNvPr id="5" name="Zástupný symbol pro číslo snímku 4">
            <a:extLst>
              <a:ext uri="{FF2B5EF4-FFF2-40B4-BE49-F238E27FC236}">
                <a16:creationId xmlns:a16="http://schemas.microsoft.com/office/drawing/2014/main" id="{9CD0D1A2-FA56-48C6-9B5C-A303B0F84469}"/>
              </a:ext>
            </a:extLst>
          </p:cNvPr>
          <p:cNvSpPr>
            <a:spLocks noGrp="1"/>
          </p:cNvSpPr>
          <p:nvPr>
            <p:ph type="sldNum" sz="quarter" idx="12"/>
          </p:nvPr>
        </p:nvSpPr>
        <p:spPr/>
        <p:txBody>
          <a:bodyPr/>
          <a:lstStyle/>
          <a:p>
            <a:fld id="{452BC3EA-E2EC-40AA-BF67-C4C476FA0C99}" type="slidenum">
              <a:rPr lang="cs-CZ" smtClean="0"/>
              <a:t>41</a:t>
            </a:fld>
            <a:endParaRPr lang="cs-CZ"/>
          </a:p>
        </p:txBody>
      </p:sp>
      <p:sp>
        <p:nvSpPr>
          <p:cNvPr id="6" name="Zástupný obsah 2">
            <a:extLst>
              <a:ext uri="{FF2B5EF4-FFF2-40B4-BE49-F238E27FC236}">
                <a16:creationId xmlns:a16="http://schemas.microsoft.com/office/drawing/2014/main" id="{0A610FEE-4C1D-4E3F-A567-955F219B294D}"/>
              </a:ext>
            </a:extLst>
          </p:cNvPr>
          <p:cNvSpPr txBox="1">
            <a:spLocks/>
          </p:cNvSpPr>
          <p:nvPr/>
        </p:nvSpPr>
        <p:spPr>
          <a:xfrm>
            <a:off x="1097272" y="2777756"/>
            <a:ext cx="4583899" cy="9521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First</a:t>
            </a:r>
            <a:r>
              <a:rPr lang="cs-CZ" sz="1600" dirty="0"/>
              <a:t> </a:t>
            </a:r>
            <a:r>
              <a:rPr lang="cs-CZ" sz="1600" b="1" dirty="0" err="1" smtClean="0"/>
              <a:t>villi</a:t>
            </a:r>
            <a:r>
              <a:rPr lang="cs-CZ" sz="1600" dirty="0" smtClean="0"/>
              <a:t> </a:t>
            </a:r>
            <a:r>
              <a:rPr lang="cs-CZ" sz="1600" dirty="0" err="1"/>
              <a:t>formed</a:t>
            </a:r>
            <a:r>
              <a:rPr lang="cs-CZ" sz="1600" dirty="0"/>
              <a:t> in </a:t>
            </a:r>
            <a:r>
              <a:rPr lang="cs-CZ" sz="1600" b="1" dirty="0"/>
              <a:t>duodenum</a:t>
            </a:r>
            <a:r>
              <a:rPr lang="cs-CZ" sz="1600" dirty="0"/>
              <a:t> – </a:t>
            </a:r>
            <a:r>
              <a:rPr lang="cs-CZ" sz="1600" b="1" dirty="0" err="1"/>
              <a:t>proliferation</a:t>
            </a:r>
            <a:r>
              <a:rPr lang="cs-CZ" sz="1600" dirty="0"/>
              <a:t> and </a:t>
            </a:r>
            <a:r>
              <a:rPr lang="cs-CZ" sz="1600" b="1" dirty="0" err="1"/>
              <a:t>infiltration</a:t>
            </a:r>
            <a:r>
              <a:rPr lang="cs-CZ" sz="1600" b="1" dirty="0"/>
              <a:t> </a:t>
            </a:r>
            <a:r>
              <a:rPr lang="cs-CZ" sz="1600" b="1" dirty="0" err="1"/>
              <a:t>of</a:t>
            </a:r>
            <a:r>
              <a:rPr lang="cs-CZ" sz="1600" dirty="0"/>
              <a:t> </a:t>
            </a:r>
            <a:r>
              <a:rPr lang="cs-CZ" sz="1600" b="1" dirty="0" err="1"/>
              <a:t>mesenchymal</a:t>
            </a:r>
            <a:r>
              <a:rPr lang="cs-CZ" sz="1600" b="1" dirty="0"/>
              <a:t> </a:t>
            </a:r>
            <a:r>
              <a:rPr lang="cs-CZ" sz="1600" b="1" dirty="0" err="1"/>
              <a:t>cells</a:t>
            </a:r>
            <a:r>
              <a:rPr lang="cs-CZ" sz="1600" dirty="0"/>
              <a:t> </a:t>
            </a:r>
            <a:r>
              <a:rPr lang="cs-CZ" sz="1600" dirty="0" err="1"/>
              <a:t>into</a:t>
            </a:r>
            <a:r>
              <a:rPr lang="cs-CZ" sz="1600" dirty="0"/>
              <a:t> </a:t>
            </a:r>
            <a:r>
              <a:rPr lang="cs-CZ" sz="1600" dirty="0" err="1"/>
              <a:t>multilayered</a:t>
            </a:r>
            <a:r>
              <a:rPr lang="cs-CZ" sz="1600" dirty="0"/>
              <a:t> </a:t>
            </a:r>
            <a:r>
              <a:rPr lang="cs-CZ" sz="1600" dirty="0" err="1"/>
              <a:t>epithelium</a:t>
            </a:r>
            <a:r>
              <a:rPr lang="cs-CZ" sz="1600" dirty="0"/>
              <a:t>, </a:t>
            </a:r>
            <a:r>
              <a:rPr lang="cs-CZ" sz="1600" dirty="0" err="1" smtClean="0"/>
              <a:t>villi</a:t>
            </a:r>
            <a:r>
              <a:rPr lang="cs-CZ" sz="1600" dirty="0" smtClean="0"/>
              <a:t> </a:t>
            </a:r>
            <a:r>
              <a:rPr lang="cs-CZ" sz="1600" b="1" dirty="0"/>
              <a:t>start</a:t>
            </a:r>
            <a:r>
              <a:rPr lang="cs-CZ" sz="1600" dirty="0"/>
              <a:t> to </a:t>
            </a:r>
            <a:r>
              <a:rPr lang="cs-CZ" sz="1600" dirty="0" err="1"/>
              <a:t>form</a:t>
            </a:r>
            <a:r>
              <a:rPr lang="cs-CZ" sz="1600" dirty="0"/>
              <a:t> in </a:t>
            </a:r>
            <a:r>
              <a:rPr lang="cs-CZ" sz="1600" b="1" dirty="0"/>
              <a:t>duodenum</a:t>
            </a:r>
            <a:r>
              <a:rPr lang="cs-CZ" sz="1600" dirty="0"/>
              <a:t> and </a:t>
            </a:r>
            <a:r>
              <a:rPr lang="cs-CZ" sz="1600" dirty="0" err="1"/>
              <a:t>follow</a:t>
            </a:r>
            <a:r>
              <a:rPr lang="cs-CZ" sz="1600" dirty="0"/>
              <a:t> to ileum</a:t>
            </a:r>
            <a:endParaRPr lang="cs-CZ" sz="1600" b="1" dirty="0"/>
          </a:p>
        </p:txBody>
      </p:sp>
      <p:sp>
        <p:nvSpPr>
          <p:cNvPr id="7" name="Zástupný obsah 2">
            <a:extLst>
              <a:ext uri="{FF2B5EF4-FFF2-40B4-BE49-F238E27FC236}">
                <a16:creationId xmlns:a16="http://schemas.microsoft.com/office/drawing/2014/main" id="{68560968-0167-4D6B-8E36-897E4EB45806}"/>
              </a:ext>
            </a:extLst>
          </p:cNvPr>
          <p:cNvSpPr txBox="1">
            <a:spLocks/>
          </p:cNvSpPr>
          <p:nvPr/>
        </p:nvSpPr>
        <p:spPr>
          <a:xfrm>
            <a:off x="1121099" y="3892163"/>
            <a:ext cx="4583899" cy="6074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Epithelium</a:t>
            </a:r>
            <a:r>
              <a:rPr lang="cs-CZ" sz="1600" dirty="0"/>
              <a:t> </a:t>
            </a:r>
            <a:r>
              <a:rPr lang="cs-CZ" sz="1600" dirty="0" err="1"/>
              <a:t>transformed</a:t>
            </a:r>
            <a:r>
              <a:rPr lang="cs-CZ" sz="1600" dirty="0"/>
              <a:t> </a:t>
            </a:r>
            <a:r>
              <a:rPr lang="cs-CZ" sz="1600" dirty="0" err="1"/>
              <a:t>from</a:t>
            </a:r>
            <a:r>
              <a:rPr lang="cs-CZ" sz="1600" dirty="0"/>
              <a:t> </a:t>
            </a:r>
            <a:r>
              <a:rPr lang="cs-CZ" sz="1600" b="1" dirty="0" err="1"/>
              <a:t>multilayered</a:t>
            </a:r>
            <a:r>
              <a:rPr lang="cs-CZ" sz="1600" dirty="0"/>
              <a:t> </a:t>
            </a:r>
            <a:r>
              <a:rPr lang="cs-CZ" sz="1600" dirty="0" err="1"/>
              <a:t>into</a:t>
            </a:r>
            <a:r>
              <a:rPr lang="cs-CZ" sz="1600" dirty="0"/>
              <a:t> </a:t>
            </a:r>
            <a:r>
              <a:rPr lang="cs-CZ" sz="1600" b="1" dirty="0"/>
              <a:t>single</a:t>
            </a:r>
            <a:r>
              <a:rPr lang="cs-CZ" sz="1600" dirty="0"/>
              <a:t> </a:t>
            </a:r>
            <a:r>
              <a:rPr lang="cs-CZ" sz="1600" dirty="0" err="1"/>
              <a:t>layered</a:t>
            </a:r>
            <a:endParaRPr lang="cs-CZ" sz="1600" b="1" dirty="0"/>
          </a:p>
        </p:txBody>
      </p:sp>
      <p:sp>
        <p:nvSpPr>
          <p:cNvPr id="12" name="Zástupný obsah 2">
            <a:extLst>
              <a:ext uri="{FF2B5EF4-FFF2-40B4-BE49-F238E27FC236}">
                <a16:creationId xmlns:a16="http://schemas.microsoft.com/office/drawing/2014/main" id="{08174F5D-48AE-41D3-A24D-72C5424EB982}"/>
              </a:ext>
            </a:extLst>
          </p:cNvPr>
          <p:cNvSpPr txBox="1">
            <a:spLocks/>
          </p:cNvSpPr>
          <p:nvPr/>
        </p:nvSpPr>
        <p:spPr>
          <a:xfrm>
            <a:off x="1121099" y="4683877"/>
            <a:ext cx="4583899" cy="40629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b="1" dirty="0" err="1"/>
              <a:t>intervillar</a:t>
            </a:r>
            <a:r>
              <a:rPr lang="cs-CZ" sz="1600" b="1" dirty="0"/>
              <a:t> </a:t>
            </a:r>
            <a:r>
              <a:rPr lang="cs-CZ" sz="1600" b="1" dirty="0" err="1"/>
              <a:t>zone</a:t>
            </a:r>
            <a:r>
              <a:rPr lang="cs-CZ" sz="1600" dirty="0"/>
              <a:t> –</a:t>
            </a:r>
            <a:r>
              <a:rPr lang="cs-CZ" sz="1600" dirty="0" err="1"/>
              <a:t>intensively</a:t>
            </a:r>
            <a:r>
              <a:rPr lang="cs-CZ" sz="1600" dirty="0"/>
              <a:t> </a:t>
            </a:r>
            <a:r>
              <a:rPr lang="cs-CZ" sz="1600" dirty="0" err="1"/>
              <a:t>proliferating</a:t>
            </a:r>
            <a:r>
              <a:rPr lang="cs-CZ" sz="1600" dirty="0"/>
              <a:t> </a:t>
            </a:r>
            <a:r>
              <a:rPr lang="cs-CZ" sz="1600" dirty="0" err="1"/>
              <a:t>cells</a:t>
            </a:r>
            <a:endParaRPr lang="cs-CZ" sz="1600" b="1" dirty="0"/>
          </a:p>
        </p:txBody>
      </p:sp>
      <p:sp>
        <p:nvSpPr>
          <p:cNvPr id="13" name="Zástupný obsah 2">
            <a:extLst>
              <a:ext uri="{FF2B5EF4-FFF2-40B4-BE49-F238E27FC236}">
                <a16:creationId xmlns:a16="http://schemas.microsoft.com/office/drawing/2014/main" id="{84EDCECA-C3F5-43D9-9489-5BA90FE41F89}"/>
              </a:ext>
            </a:extLst>
          </p:cNvPr>
          <p:cNvSpPr txBox="1">
            <a:spLocks/>
          </p:cNvSpPr>
          <p:nvPr/>
        </p:nvSpPr>
        <p:spPr>
          <a:xfrm>
            <a:off x="1097277" y="1785040"/>
            <a:ext cx="4583899" cy="7440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intensive</a:t>
            </a:r>
            <a:r>
              <a:rPr lang="cs-CZ" sz="1600" dirty="0"/>
              <a:t> </a:t>
            </a:r>
            <a:r>
              <a:rPr lang="cs-CZ" sz="1600" b="1" dirty="0" err="1"/>
              <a:t>proliferation</a:t>
            </a:r>
            <a:r>
              <a:rPr lang="cs-CZ" sz="1600" dirty="0"/>
              <a:t> </a:t>
            </a:r>
            <a:r>
              <a:rPr lang="cs-CZ" sz="1600" dirty="0" err="1"/>
              <a:t>leads</a:t>
            </a:r>
            <a:r>
              <a:rPr lang="cs-CZ" sz="1600" dirty="0"/>
              <a:t> to </a:t>
            </a:r>
            <a:r>
              <a:rPr lang="cs-CZ" sz="1600" dirty="0" err="1"/>
              <a:t>partial</a:t>
            </a:r>
            <a:r>
              <a:rPr lang="cs-CZ" sz="1600" dirty="0"/>
              <a:t> </a:t>
            </a:r>
            <a:r>
              <a:rPr lang="cs-CZ" sz="1600" dirty="0" err="1"/>
              <a:t>or</a:t>
            </a:r>
            <a:r>
              <a:rPr lang="cs-CZ" sz="1600" dirty="0"/>
              <a:t> </a:t>
            </a:r>
            <a:r>
              <a:rPr lang="cs-CZ" sz="1600" dirty="0" err="1"/>
              <a:t>complete</a:t>
            </a:r>
            <a:r>
              <a:rPr lang="cs-CZ" sz="1600" dirty="0"/>
              <a:t> </a:t>
            </a:r>
            <a:r>
              <a:rPr lang="cs-CZ" sz="1600" b="1" dirty="0" err="1"/>
              <a:t>blocking</a:t>
            </a:r>
            <a:r>
              <a:rPr lang="cs-CZ" sz="1600" dirty="0"/>
              <a:t> </a:t>
            </a:r>
            <a:r>
              <a:rPr lang="cs-CZ" sz="1600" dirty="0" err="1"/>
              <a:t>of</a:t>
            </a:r>
            <a:r>
              <a:rPr lang="cs-CZ" sz="1600" dirty="0"/>
              <a:t> </a:t>
            </a:r>
            <a:r>
              <a:rPr lang="cs-CZ" sz="1600" dirty="0" err="1"/>
              <a:t>intestinal</a:t>
            </a:r>
            <a:r>
              <a:rPr lang="cs-CZ" sz="1600" dirty="0"/>
              <a:t> </a:t>
            </a:r>
            <a:r>
              <a:rPr lang="cs-CZ" sz="1600" b="1" dirty="0"/>
              <a:t>lumen</a:t>
            </a:r>
            <a:r>
              <a:rPr lang="cs-CZ" sz="1600" dirty="0"/>
              <a:t>– </a:t>
            </a:r>
            <a:r>
              <a:rPr lang="cs-CZ" sz="1600" b="1" dirty="0" err="1"/>
              <a:t>recanalization</a:t>
            </a:r>
            <a:r>
              <a:rPr lang="cs-CZ" sz="1600" dirty="0"/>
              <a:t> via </a:t>
            </a:r>
            <a:r>
              <a:rPr lang="cs-CZ" sz="1600" dirty="0" err="1"/>
              <a:t>vacuoli</a:t>
            </a:r>
            <a:r>
              <a:rPr lang="cs-CZ" sz="1600" dirty="0"/>
              <a:t> </a:t>
            </a:r>
            <a:r>
              <a:rPr lang="cs-CZ" sz="1600" dirty="0" err="1"/>
              <a:t>formation</a:t>
            </a:r>
            <a:r>
              <a:rPr lang="cs-CZ" sz="1600" dirty="0"/>
              <a:t> and </a:t>
            </a:r>
            <a:r>
              <a:rPr lang="cs-CZ" sz="1600" dirty="0" err="1"/>
              <a:t>their</a:t>
            </a:r>
            <a:r>
              <a:rPr lang="cs-CZ" sz="1600" dirty="0"/>
              <a:t> </a:t>
            </a:r>
            <a:r>
              <a:rPr lang="cs-CZ" sz="1600" dirty="0" err="1"/>
              <a:t>fusion</a:t>
            </a:r>
            <a:endParaRPr lang="cs-CZ" sz="1600" b="1" dirty="0"/>
          </a:p>
        </p:txBody>
      </p:sp>
      <p:sp>
        <p:nvSpPr>
          <p:cNvPr id="10" name="Zástupný obsah 2">
            <a:extLst>
              <a:ext uri="{FF2B5EF4-FFF2-40B4-BE49-F238E27FC236}">
                <a16:creationId xmlns:a16="http://schemas.microsoft.com/office/drawing/2014/main" id="{68560968-0167-4D6B-8E36-897E4EB45806}"/>
              </a:ext>
            </a:extLst>
          </p:cNvPr>
          <p:cNvSpPr txBox="1">
            <a:spLocks/>
          </p:cNvSpPr>
          <p:nvPr/>
        </p:nvSpPr>
        <p:spPr>
          <a:xfrm>
            <a:off x="1097272" y="5311451"/>
            <a:ext cx="4583899" cy="6074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Epithelium</a:t>
            </a:r>
            <a:r>
              <a:rPr lang="cs-CZ" sz="1600" dirty="0"/>
              <a:t> </a:t>
            </a:r>
            <a:r>
              <a:rPr lang="cs-CZ" sz="1600" dirty="0" err="1"/>
              <a:t>of</a:t>
            </a:r>
            <a:r>
              <a:rPr lang="cs-CZ" sz="1600" dirty="0"/>
              <a:t> </a:t>
            </a:r>
            <a:r>
              <a:rPr lang="cs-CZ" sz="1600" dirty="0" err="1" smtClean="0"/>
              <a:t>villus</a:t>
            </a:r>
            <a:r>
              <a:rPr lang="cs-CZ" sz="1600" dirty="0" smtClean="0"/>
              <a:t> </a:t>
            </a:r>
            <a:r>
              <a:rPr lang="cs-CZ" sz="1600" dirty="0"/>
              <a:t>– </a:t>
            </a:r>
            <a:r>
              <a:rPr lang="cs-CZ" sz="1600" dirty="0" err="1"/>
              <a:t>differentiation</a:t>
            </a:r>
            <a:r>
              <a:rPr lang="cs-CZ" sz="1600" dirty="0"/>
              <a:t> to </a:t>
            </a:r>
            <a:r>
              <a:rPr lang="cs-CZ" sz="1600" b="1" dirty="0" err="1"/>
              <a:t>enterocytes</a:t>
            </a:r>
            <a:r>
              <a:rPr lang="cs-CZ" sz="1600" dirty="0"/>
              <a:t>, </a:t>
            </a:r>
            <a:r>
              <a:rPr lang="cs-CZ" sz="1600" b="1" dirty="0" err="1"/>
              <a:t>Goblet</a:t>
            </a:r>
            <a:r>
              <a:rPr lang="cs-CZ" sz="1600" dirty="0"/>
              <a:t> </a:t>
            </a:r>
            <a:r>
              <a:rPr lang="cs-CZ" sz="1600" dirty="0" err="1"/>
              <a:t>cells</a:t>
            </a:r>
            <a:r>
              <a:rPr lang="cs-CZ" sz="1600" dirty="0"/>
              <a:t>, </a:t>
            </a:r>
            <a:r>
              <a:rPr lang="cs-CZ" sz="1600" b="1" dirty="0" err="1"/>
              <a:t>enteroendocrine</a:t>
            </a:r>
            <a:r>
              <a:rPr lang="cs-CZ" sz="1600" dirty="0"/>
              <a:t> </a:t>
            </a:r>
            <a:r>
              <a:rPr lang="cs-CZ" sz="1600" dirty="0" err="1"/>
              <a:t>cells</a:t>
            </a:r>
            <a:endParaRPr lang="cs-CZ" sz="1600" b="1" dirty="0"/>
          </a:p>
        </p:txBody>
      </p:sp>
      <p:grpSp>
        <p:nvGrpSpPr>
          <p:cNvPr id="29" name="Skupina 28"/>
          <p:cNvGrpSpPr/>
          <p:nvPr/>
        </p:nvGrpSpPr>
        <p:grpSpPr>
          <a:xfrm>
            <a:off x="6617909" y="1794268"/>
            <a:ext cx="4647626" cy="2086964"/>
            <a:chOff x="7022621" y="1925249"/>
            <a:chExt cx="4647626" cy="2086964"/>
          </a:xfrm>
        </p:grpSpPr>
        <p:grpSp>
          <p:nvGrpSpPr>
            <p:cNvPr id="28" name="Skupina 27"/>
            <p:cNvGrpSpPr/>
            <p:nvPr/>
          </p:nvGrpSpPr>
          <p:grpSpPr>
            <a:xfrm>
              <a:off x="7022621" y="1925249"/>
              <a:ext cx="4647626" cy="2086964"/>
              <a:chOff x="7034543" y="1910238"/>
              <a:chExt cx="4647626" cy="2086964"/>
            </a:xfrm>
          </p:grpSpPr>
          <p:pic>
            <p:nvPicPr>
              <p:cNvPr id="11" name="Obrázek 10">
                <a:extLst>
                  <a:ext uri="{FF2B5EF4-FFF2-40B4-BE49-F238E27FC236}">
                    <a16:creationId xmlns:a16="http://schemas.microsoft.com/office/drawing/2014/main" id="{7E96AA46-D2F6-4535-BFEF-D27AF4F8B96E}"/>
                  </a:ext>
                </a:extLst>
              </p:cNvPr>
              <p:cNvPicPr>
                <a:picLocks noChangeAspect="1"/>
              </p:cNvPicPr>
              <p:nvPr/>
            </p:nvPicPr>
            <p:blipFill rotWithShape="1">
              <a:blip r:embed="rId3">
                <a:extLst>
                  <a:ext uri="{28A0092B-C50C-407E-A947-70E740481C1C}">
                    <a14:useLocalDpi xmlns:a14="http://schemas.microsoft.com/office/drawing/2010/main" val="0"/>
                  </a:ext>
                </a:extLst>
              </a:blip>
              <a:srcRect l="3006" r="41321" b="13990"/>
              <a:stretch/>
            </p:blipFill>
            <p:spPr>
              <a:xfrm>
                <a:off x="7034543" y="1910238"/>
                <a:ext cx="3638432" cy="2086964"/>
              </a:xfrm>
              <a:prstGeom prst="rect">
                <a:avLst/>
              </a:prstGeom>
            </p:spPr>
          </p:pic>
          <p:sp>
            <p:nvSpPr>
              <p:cNvPr id="15" name="TextovéPole 14"/>
              <p:cNvSpPr txBox="1"/>
              <p:nvPr/>
            </p:nvSpPr>
            <p:spPr>
              <a:xfrm>
                <a:off x="7321477" y="3533032"/>
                <a:ext cx="1052979" cy="415498"/>
              </a:xfrm>
              <a:prstGeom prst="rect">
                <a:avLst/>
              </a:prstGeom>
              <a:solidFill>
                <a:srgbClr val="FFECCC"/>
              </a:solidFill>
            </p:spPr>
            <p:txBody>
              <a:bodyPr wrap="square" rtlCol="0">
                <a:spAutoFit/>
              </a:bodyPr>
              <a:lstStyle/>
              <a:p>
                <a:pPr algn="ctr"/>
                <a:r>
                  <a:rPr lang="cs-CZ" sz="1050" dirty="0" err="1"/>
                  <a:t>Multilayered</a:t>
                </a:r>
                <a:r>
                  <a:rPr lang="cs-CZ" sz="1050" dirty="0"/>
                  <a:t> </a:t>
                </a:r>
                <a:r>
                  <a:rPr lang="cs-CZ" sz="1050" dirty="0" err="1"/>
                  <a:t>epithelium</a:t>
                </a:r>
                <a:endParaRPr lang="cs-CZ" sz="1050" dirty="0"/>
              </a:p>
            </p:txBody>
          </p:sp>
          <p:cxnSp>
            <p:nvCxnSpPr>
              <p:cNvPr id="9" name="Přímá spojnice 8"/>
              <p:cNvCxnSpPr/>
              <p:nvPr/>
            </p:nvCxnSpPr>
            <p:spPr>
              <a:xfrm flipV="1">
                <a:off x="8012313" y="3398306"/>
                <a:ext cx="0" cy="1615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10629190" y="2745971"/>
                <a:ext cx="1052979" cy="415498"/>
              </a:xfrm>
              <a:prstGeom prst="rect">
                <a:avLst/>
              </a:prstGeom>
              <a:solidFill>
                <a:schemeClr val="bg1"/>
              </a:solidFill>
            </p:spPr>
            <p:txBody>
              <a:bodyPr wrap="square" rtlCol="0">
                <a:spAutoFit/>
              </a:bodyPr>
              <a:lstStyle/>
              <a:p>
                <a:pPr algn="ctr"/>
                <a:r>
                  <a:rPr lang="cs-CZ" sz="1050" dirty="0" err="1"/>
                  <a:t>Cylindrical</a:t>
                </a:r>
                <a:r>
                  <a:rPr lang="cs-CZ" sz="1050" dirty="0"/>
                  <a:t> single </a:t>
                </a:r>
                <a:r>
                  <a:rPr lang="cs-CZ" sz="1050" dirty="0" err="1"/>
                  <a:t>layer</a:t>
                </a:r>
                <a:endParaRPr lang="cs-CZ" sz="1050" dirty="0"/>
              </a:p>
            </p:txBody>
          </p:sp>
          <p:cxnSp>
            <p:nvCxnSpPr>
              <p:cNvPr id="19" name="Přímá spojnice 18"/>
              <p:cNvCxnSpPr/>
              <p:nvPr/>
            </p:nvCxnSpPr>
            <p:spPr>
              <a:xfrm flipH="1" flipV="1">
                <a:off x="10393378" y="2833735"/>
                <a:ext cx="305245" cy="1199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9047213" y="3591944"/>
                <a:ext cx="1361218" cy="253916"/>
              </a:xfrm>
              <a:prstGeom prst="rect">
                <a:avLst/>
              </a:prstGeom>
              <a:solidFill>
                <a:srgbClr val="FFF4D8"/>
              </a:solidFill>
            </p:spPr>
            <p:txBody>
              <a:bodyPr wrap="square" rtlCol="0">
                <a:spAutoFit/>
              </a:bodyPr>
              <a:lstStyle/>
              <a:p>
                <a:pPr algn="ctr"/>
                <a:r>
                  <a:rPr lang="cs-CZ" sz="1050" dirty="0" err="1"/>
                  <a:t>Intervillar</a:t>
                </a:r>
                <a:r>
                  <a:rPr lang="cs-CZ" sz="1050" dirty="0"/>
                  <a:t> </a:t>
                </a:r>
                <a:r>
                  <a:rPr lang="cs-CZ" sz="1050" dirty="0" err="1"/>
                  <a:t>zone</a:t>
                </a:r>
                <a:endParaRPr lang="cs-CZ" sz="1050" dirty="0"/>
              </a:p>
            </p:txBody>
          </p:sp>
          <p:cxnSp>
            <p:nvCxnSpPr>
              <p:cNvPr id="23" name="Přímá spojnice 22"/>
              <p:cNvCxnSpPr/>
              <p:nvPr/>
            </p:nvCxnSpPr>
            <p:spPr>
              <a:xfrm flipH="1" flipV="1">
                <a:off x="9334123" y="3479092"/>
                <a:ext cx="393699" cy="1128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H="1">
                <a:off x="9727823" y="3479092"/>
                <a:ext cx="425638" cy="1128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ovéPole 13"/>
            <p:cNvSpPr txBox="1"/>
            <p:nvPr/>
          </p:nvSpPr>
          <p:spPr>
            <a:xfrm>
              <a:off x="7612696" y="2297871"/>
              <a:ext cx="896293" cy="261610"/>
            </a:xfrm>
            <a:prstGeom prst="rect">
              <a:avLst/>
            </a:prstGeom>
            <a:solidFill>
              <a:srgbClr val="FED072"/>
            </a:solidFill>
          </p:spPr>
          <p:txBody>
            <a:bodyPr wrap="square" rtlCol="0">
              <a:spAutoFit/>
            </a:bodyPr>
            <a:lstStyle/>
            <a:p>
              <a:pPr algn="ctr"/>
              <a:endParaRPr lang="cs-CZ" sz="1050" dirty="0"/>
            </a:p>
          </p:txBody>
        </p:sp>
      </p:grpSp>
      <p:grpSp>
        <p:nvGrpSpPr>
          <p:cNvPr id="36" name="Skupina 35"/>
          <p:cNvGrpSpPr/>
          <p:nvPr/>
        </p:nvGrpSpPr>
        <p:grpSpPr>
          <a:xfrm>
            <a:off x="6646880" y="4034061"/>
            <a:ext cx="5149785" cy="1782866"/>
            <a:chOff x="6646880" y="4034061"/>
            <a:chExt cx="5149785" cy="1782866"/>
          </a:xfrm>
        </p:grpSpPr>
        <p:pic>
          <p:nvPicPr>
            <p:cNvPr id="30" name="Obrázek 29"/>
            <p:cNvPicPr>
              <a:picLocks noChangeAspect="1"/>
            </p:cNvPicPr>
            <p:nvPr/>
          </p:nvPicPr>
          <p:blipFill rotWithShape="1">
            <a:blip r:embed="rId4" cstate="print">
              <a:extLst>
                <a:ext uri="{28A0092B-C50C-407E-A947-70E740481C1C}">
                  <a14:useLocalDpi xmlns:a14="http://schemas.microsoft.com/office/drawing/2010/main" val="0"/>
                </a:ext>
              </a:extLst>
            </a:blip>
            <a:srcRect r="630" b="27830"/>
            <a:stretch/>
          </p:blipFill>
          <p:spPr>
            <a:xfrm>
              <a:off x="6646880" y="4034061"/>
              <a:ext cx="5034513" cy="1782866"/>
            </a:xfrm>
            <a:prstGeom prst="rect">
              <a:avLst/>
            </a:prstGeom>
          </p:spPr>
        </p:pic>
        <p:sp>
          <p:nvSpPr>
            <p:cNvPr id="35" name="Obdélník 34"/>
            <p:cNvSpPr/>
            <p:nvPr/>
          </p:nvSpPr>
          <p:spPr>
            <a:xfrm>
              <a:off x="10375271" y="4839594"/>
              <a:ext cx="1421394" cy="977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7" name="TextovéPole 36">
            <a:extLst>
              <a:ext uri="{FF2B5EF4-FFF2-40B4-BE49-F238E27FC236}">
                <a16:creationId xmlns:a16="http://schemas.microsoft.com/office/drawing/2014/main" id="{A07B645F-CDDD-4C33-BF2A-7B21B6FA84A3}"/>
              </a:ext>
            </a:extLst>
          </p:cNvPr>
          <p:cNvSpPr txBox="1"/>
          <p:nvPr/>
        </p:nvSpPr>
        <p:spPr>
          <a:xfrm>
            <a:off x="6799916" y="6022461"/>
            <a:ext cx="3661325" cy="253916"/>
          </a:xfrm>
          <a:prstGeom prst="rect">
            <a:avLst/>
          </a:prstGeom>
          <a:noFill/>
        </p:spPr>
        <p:txBody>
          <a:bodyPr wrap="square" rtlCol="0">
            <a:spAutoFit/>
          </a:bodyPr>
          <a:lstStyle/>
          <a:p>
            <a:pPr algn="ctr"/>
            <a:r>
              <a:rPr lang="cs-CZ" sz="1050" dirty="0" err="1"/>
              <a:t>Zhang</a:t>
            </a:r>
            <a:r>
              <a:rPr lang="cs-CZ" sz="1050" dirty="0"/>
              <a:t> et al. 2019. MDPI </a:t>
            </a:r>
            <a:r>
              <a:rPr lang="cs-CZ" sz="1050" dirty="0" err="1"/>
              <a:t>Animals</a:t>
            </a:r>
            <a:endParaRPr lang="cs-CZ" sz="1050" dirty="0"/>
          </a:p>
        </p:txBody>
      </p:sp>
    </p:spTree>
    <p:extLst>
      <p:ext uri="{BB962C8B-B14F-4D97-AF65-F5344CB8AC3E}">
        <p14:creationId xmlns:p14="http://schemas.microsoft.com/office/powerpoint/2010/main" val="84312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Crypt</a:t>
            </a:r>
            <a:r>
              <a:rPr lang="cs-CZ" dirty="0"/>
              <a:t> </a:t>
            </a:r>
            <a:r>
              <a:rPr lang="cs-CZ" dirty="0" err="1"/>
              <a:t>formation</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42</a:t>
            </a:fld>
            <a:endParaRPr lang="cs-CZ"/>
          </a:p>
        </p:txBody>
      </p:sp>
      <p:sp>
        <p:nvSpPr>
          <p:cNvPr id="6" name="Zástupný obsah 2">
            <a:extLst>
              <a:ext uri="{FF2B5EF4-FFF2-40B4-BE49-F238E27FC236}">
                <a16:creationId xmlns:a16="http://schemas.microsoft.com/office/drawing/2014/main" id="{08174F5D-48AE-41D3-A24D-72C5424EB982}"/>
              </a:ext>
            </a:extLst>
          </p:cNvPr>
          <p:cNvSpPr txBox="1">
            <a:spLocks/>
          </p:cNvSpPr>
          <p:nvPr/>
        </p:nvSpPr>
        <p:spPr>
          <a:xfrm>
            <a:off x="1097280" y="2058388"/>
            <a:ext cx="4583899" cy="5852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Intervillar</a:t>
            </a:r>
            <a:r>
              <a:rPr lang="cs-CZ" sz="1600" b="1" dirty="0"/>
              <a:t> </a:t>
            </a:r>
            <a:r>
              <a:rPr lang="cs-CZ" sz="1600" b="1" dirty="0" err="1"/>
              <a:t>zone</a:t>
            </a:r>
            <a:r>
              <a:rPr lang="cs-CZ" sz="1600" dirty="0"/>
              <a:t> – </a:t>
            </a:r>
            <a:r>
              <a:rPr lang="cs-CZ" sz="1600" dirty="0" err="1"/>
              <a:t>onset</a:t>
            </a:r>
            <a:r>
              <a:rPr lang="cs-CZ" sz="1600" dirty="0"/>
              <a:t> </a:t>
            </a:r>
            <a:r>
              <a:rPr lang="cs-CZ" sz="1600" dirty="0" err="1"/>
              <a:t>of</a:t>
            </a:r>
            <a:r>
              <a:rPr lang="cs-CZ" sz="1600" dirty="0"/>
              <a:t> </a:t>
            </a:r>
            <a:r>
              <a:rPr lang="cs-CZ" sz="1600" b="1" dirty="0" err="1"/>
              <a:t>invagination</a:t>
            </a:r>
            <a:r>
              <a:rPr lang="cs-CZ" sz="1600" dirty="0"/>
              <a:t>, so </a:t>
            </a:r>
            <a:r>
              <a:rPr lang="cs-CZ" sz="1600" dirty="0" err="1"/>
              <a:t>called</a:t>
            </a:r>
            <a:r>
              <a:rPr lang="cs-CZ" sz="1600" dirty="0"/>
              <a:t> </a:t>
            </a:r>
            <a:r>
              <a:rPr lang="cs-CZ" sz="1600" b="1" dirty="0" err="1"/>
              <a:t>apical</a:t>
            </a:r>
            <a:r>
              <a:rPr lang="cs-CZ" sz="1600" b="1" dirty="0"/>
              <a:t> </a:t>
            </a:r>
            <a:r>
              <a:rPr lang="cs-CZ" sz="1600" b="1" dirty="0" err="1"/>
              <a:t>constriction</a:t>
            </a:r>
            <a:endParaRPr lang="cs-CZ" sz="1600" b="1" dirty="0"/>
          </a:p>
        </p:txBody>
      </p:sp>
      <p:sp>
        <p:nvSpPr>
          <p:cNvPr id="7" name="Zástupný obsah 2">
            <a:extLst>
              <a:ext uri="{FF2B5EF4-FFF2-40B4-BE49-F238E27FC236}">
                <a16:creationId xmlns:a16="http://schemas.microsoft.com/office/drawing/2014/main" id="{08174F5D-48AE-41D3-A24D-72C5424EB982}"/>
              </a:ext>
            </a:extLst>
          </p:cNvPr>
          <p:cNvSpPr txBox="1">
            <a:spLocks/>
          </p:cNvSpPr>
          <p:nvPr/>
        </p:nvSpPr>
        <p:spPr>
          <a:xfrm>
            <a:off x="1097280" y="2767610"/>
            <a:ext cx="4583899" cy="5852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cells</a:t>
            </a:r>
            <a:r>
              <a:rPr lang="cs-CZ" sz="1600" dirty="0"/>
              <a:t> </a:t>
            </a:r>
            <a:r>
              <a:rPr lang="cs-CZ" sz="1600" b="1" dirty="0" err="1"/>
              <a:t>proliferate</a:t>
            </a:r>
            <a:r>
              <a:rPr lang="cs-CZ" sz="1600" dirty="0"/>
              <a:t> and </a:t>
            </a:r>
            <a:r>
              <a:rPr lang="cs-CZ" sz="1600" b="1" dirty="0" err="1"/>
              <a:t>invaginate</a:t>
            </a:r>
            <a:r>
              <a:rPr lang="cs-CZ" sz="1600" dirty="0"/>
              <a:t> </a:t>
            </a:r>
            <a:r>
              <a:rPr lang="cs-CZ" sz="1600" dirty="0" err="1"/>
              <a:t>into</a:t>
            </a:r>
            <a:r>
              <a:rPr lang="cs-CZ" sz="1600" dirty="0"/>
              <a:t> </a:t>
            </a:r>
            <a:r>
              <a:rPr lang="cs-CZ" sz="1600" dirty="0" err="1"/>
              <a:t>underlying</a:t>
            </a:r>
            <a:r>
              <a:rPr lang="cs-CZ" sz="1600" dirty="0"/>
              <a:t> mesenchyme</a:t>
            </a:r>
            <a:endParaRPr lang="cs-CZ" sz="1600" b="1" dirty="0"/>
          </a:p>
        </p:txBody>
      </p:sp>
      <p:sp>
        <p:nvSpPr>
          <p:cNvPr id="8" name="Zástupný obsah 2">
            <a:extLst>
              <a:ext uri="{FF2B5EF4-FFF2-40B4-BE49-F238E27FC236}">
                <a16:creationId xmlns:a16="http://schemas.microsoft.com/office/drawing/2014/main" id="{08174F5D-48AE-41D3-A24D-72C5424EB982}"/>
              </a:ext>
            </a:extLst>
          </p:cNvPr>
          <p:cNvSpPr txBox="1">
            <a:spLocks/>
          </p:cNvSpPr>
          <p:nvPr/>
        </p:nvSpPr>
        <p:spPr>
          <a:xfrm>
            <a:off x="1097280" y="3513348"/>
            <a:ext cx="4688469" cy="5852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a:t>
            </a:r>
            <a:r>
              <a:rPr lang="cs-CZ" sz="1600" b="1" dirty="0" err="1"/>
              <a:t>crypts</a:t>
            </a:r>
            <a:r>
              <a:rPr lang="cs-CZ" sz="1600" dirty="0"/>
              <a:t> – </a:t>
            </a:r>
            <a:r>
              <a:rPr lang="cs-CZ" sz="1600" b="1" dirty="0" err="1"/>
              <a:t>progenitor</a:t>
            </a:r>
            <a:r>
              <a:rPr lang="cs-CZ" sz="1600" dirty="0"/>
              <a:t> </a:t>
            </a:r>
            <a:r>
              <a:rPr lang="cs-CZ" sz="1600" dirty="0" err="1"/>
              <a:t>cells</a:t>
            </a:r>
            <a:r>
              <a:rPr lang="cs-CZ" sz="1600" dirty="0"/>
              <a:t> </a:t>
            </a:r>
            <a:r>
              <a:rPr lang="cs-CZ" sz="1600" dirty="0" err="1"/>
              <a:t>supply</a:t>
            </a:r>
            <a:endParaRPr lang="cs-CZ" sz="1600" b="1" dirty="0"/>
          </a:p>
        </p:txBody>
      </p:sp>
      <p:sp>
        <p:nvSpPr>
          <p:cNvPr id="9" name="Zástupný obsah 2">
            <a:extLst>
              <a:ext uri="{FF2B5EF4-FFF2-40B4-BE49-F238E27FC236}">
                <a16:creationId xmlns:a16="http://schemas.microsoft.com/office/drawing/2014/main" id="{08174F5D-48AE-41D3-A24D-72C5424EB982}"/>
              </a:ext>
            </a:extLst>
          </p:cNvPr>
          <p:cNvSpPr txBox="1">
            <a:spLocks/>
          </p:cNvSpPr>
          <p:nvPr/>
        </p:nvSpPr>
        <p:spPr>
          <a:xfrm>
            <a:off x="1097279" y="4235580"/>
            <a:ext cx="4583899" cy="125081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Three</a:t>
            </a:r>
            <a:r>
              <a:rPr lang="cs-CZ" sz="1600" dirty="0"/>
              <a:t> cell </a:t>
            </a:r>
            <a:r>
              <a:rPr lang="cs-CZ" sz="1600" dirty="0" err="1"/>
              <a:t>types</a:t>
            </a:r>
            <a:r>
              <a:rPr lang="cs-CZ" sz="1600" dirty="0"/>
              <a:t>:</a:t>
            </a:r>
          </a:p>
          <a:p>
            <a:pPr lvl="1">
              <a:buSzPct val="50000"/>
              <a:buFont typeface="Courier New" panose="02070309020205020404" pitchFamily="49" charset="0"/>
              <a:buChar char="o"/>
            </a:pPr>
            <a:r>
              <a:rPr lang="cs-CZ" sz="1400" b="1" dirty="0"/>
              <a:t>Stem </a:t>
            </a:r>
            <a:r>
              <a:rPr lang="cs-CZ" sz="1400" b="1" dirty="0" err="1"/>
              <a:t>cells</a:t>
            </a:r>
            <a:r>
              <a:rPr lang="cs-CZ" sz="1400" dirty="0"/>
              <a:t> – source </a:t>
            </a:r>
            <a:r>
              <a:rPr lang="cs-CZ" sz="1400" dirty="0" err="1"/>
              <a:t>of</a:t>
            </a:r>
            <a:r>
              <a:rPr lang="cs-CZ" sz="1400" dirty="0"/>
              <a:t> </a:t>
            </a:r>
            <a:r>
              <a:rPr lang="cs-CZ" sz="1400" dirty="0" err="1"/>
              <a:t>immature</a:t>
            </a:r>
            <a:r>
              <a:rPr lang="cs-CZ" sz="1400" dirty="0"/>
              <a:t> </a:t>
            </a:r>
            <a:r>
              <a:rPr lang="cs-CZ" sz="1400" dirty="0" err="1"/>
              <a:t>progenitors</a:t>
            </a:r>
            <a:endParaRPr lang="cs-CZ" sz="1400" dirty="0"/>
          </a:p>
          <a:p>
            <a:pPr lvl="1">
              <a:buSzPct val="50000"/>
              <a:buFont typeface="Courier New" panose="02070309020205020404" pitchFamily="49" charset="0"/>
              <a:buChar char="o"/>
            </a:pPr>
            <a:r>
              <a:rPr lang="cs-CZ" sz="1400" b="1" dirty="0"/>
              <a:t>Transit-</a:t>
            </a:r>
            <a:r>
              <a:rPr lang="cs-CZ" sz="1400" b="1" dirty="0" err="1"/>
              <a:t>amplifying</a:t>
            </a:r>
            <a:r>
              <a:rPr lang="cs-CZ" sz="1400" b="1" dirty="0"/>
              <a:t> </a:t>
            </a:r>
            <a:r>
              <a:rPr lang="cs-CZ" sz="1400" b="1" dirty="0" err="1"/>
              <a:t>cells</a:t>
            </a:r>
            <a:endParaRPr lang="cs-CZ" sz="1400" dirty="0"/>
          </a:p>
          <a:p>
            <a:pPr lvl="1">
              <a:buSzPct val="50000"/>
              <a:buFont typeface="Courier New" panose="02070309020205020404" pitchFamily="49" charset="0"/>
              <a:buChar char="o"/>
            </a:pPr>
            <a:r>
              <a:rPr lang="cs-CZ" sz="1400" b="1" dirty="0" err="1"/>
              <a:t>Paneth</a:t>
            </a:r>
            <a:r>
              <a:rPr lang="cs-CZ" sz="1400" b="1" dirty="0"/>
              <a:t> </a:t>
            </a:r>
            <a:r>
              <a:rPr lang="cs-CZ" sz="1400" b="1" dirty="0" err="1"/>
              <a:t>cells</a:t>
            </a:r>
            <a:endParaRPr lang="cs-CZ" sz="1400" dirty="0"/>
          </a:p>
        </p:txBody>
      </p:sp>
      <p:grpSp>
        <p:nvGrpSpPr>
          <p:cNvPr id="30" name="Skupina 29"/>
          <p:cNvGrpSpPr/>
          <p:nvPr/>
        </p:nvGrpSpPr>
        <p:grpSpPr>
          <a:xfrm>
            <a:off x="6081494" y="1925171"/>
            <a:ext cx="1490609" cy="1290532"/>
            <a:chOff x="6081494" y="1925171"/>
            <a:chExt cx="1490609" cy="1290532"/>
          </a:xfrm>
        </p:grpSpPr>
        <p:pic>
          <p:nvPicPr>
            <p:cNvPr id="17" name="Obrázek 16"/>
            <p:cNvPicPr>
              <a:picLocks noChangeAspect="1"/>
            </p:cNvPicPr>
            <p:nvPr/>
          </p:nvPicPr>
          <p:blipFill rotWithShape="1">
            <a:blip r:embed="rId3">
              <a:extLst>
                <a:ext uri="{28A0092B-C50C-407E-A947-70E740481C1C}">
                  <a14:useLocalDpi xmlns:a14="http://schemas.microsoft.com/office/drawing/2010/main" val="0"/>
                </a:ext>
              </a:extLst>
            </a:blip>
            <a:srcRect l="4789" t="1" r="52299" b="78003"/>
            <a:stretch/>
          </p:blipFill>
          <p:spPr>
            <a:xfrm>
              <a:off x="6081494" y="1925171"/>
              <a:ext cx="1490609" cy="748802"/>
            </a:xfrm>
            <a:prstGeom prst="rect">
              <a:avLst/>
            </a:prstGeom>
          </p:spPr>
        </p:pic>
        <p:pic>
          <p:nvPicPr>
            <p:cNvPr id="20" name="Obrázek 19"/>
            <p:cNvPicPr>
              <a:picLocks noChangeAspect="1"/>
            </p:cNvPicPr>
            <p:nvPr/>
          </p:nvPicPr>
          <p:blipFill rotWithShape="1">
            <a:blip r:embed="rId3">
              <a:extLst>
                <a:ext uri="{28A0092B-C50C-407E-A947-70E740481C1C}">
                  <a14:useLocalDpi xmlns:a14="http://schemas.microsoft.com/office/drawing/2010/main" val="0"/>
                </a:ext>
              </a:extLst>
            </a:blip>
            <a:srcRect l="60504" t="12210" r="16394" b="78697"/>
            <a:stretch/>
          </p:blipFill>
          <p:spPr>
            <a:xfrm>
              <a:off x="6213018" y="2691486"/>
              <a:ext cx="1359085" cy="524217"/>
            </a:xfrm>
            <a:prstGeom prst="rect">
              <a:avLst/>
            </a:prstGeom>
          </p:spPr>
        </p:pic>
      </p:grpSp>
      <p:sp>
        <p:nvSpPr>
          <p:cNvPr id="28" name="TextovéPole 27">
            <a:extLst>
              <a:ext uri="{FF2B5EF4-FFF2-40B4-BE49-F238E27FC236}">
                <a16:creationId xmlns:a16="http://schemas.microsoft.com/office/drawing/2014/main" id="{A07B645F-CDDD-4C33-BF2A-7B21B6FA84A3}"/>
              </a:ext>
            </a:extLst>
          </p:cNvPr>
          <p:cNvSpPr txBox="1"/>
          <p:nvPr/>
        </p:nvSpPr>
        <p:spPr>
          <a:xfrm>
            <a:off x="6714540" y="6084282"/>
            <a:ext cx="3661325" cy="253916"/>
          </a:xfrm>
          <a:prstGeom prst="rect">
            <a:avLst/>
          </a:prstGeom>
          <a:noFill/>
        </p:spPr>
        <p:txBody>
          <a:bodyPr wrap="square" rtlCol="0">
            <a:spAutoFit/>
          </a:bodyPr>
          <a:lstStyle/>
          <a:p>
            <a:pPr algn="ctr"/>
            <a:r>
              <a:rPr lang="cs-CZ" sz="1050" dirty="0" err="1"/>
              <a:t>Zhang</a:t>
            </a:r>
            <a:r>
              <a:rPr lang="cs-CZ" sz="1050" dirty="0"/>
              <a:t> et al. 2019. MDPI </a:t>
            </a:r>
            <a:r>
              <a:rPr lang="cs-CZ" sz="1050" dirty="0" err="1"/>
              <a:t>Animals</a:t>
            </a:r>
            <a:endParaRPr lang="cs-CZ" sz="1050" dirty="0"/>
          </a:p>
        </p:txBody>
      </p:sp>
      <p:sp>
        <p:nvSpPr>
          <p:cNvPr id="29" name="TextovéPole 28">
            <a:extLst>
              <a:ext uri="{FF2B5EF4-FFF2-40B4-BE49-F238E27FC236}">
                <a16:creationId xmlns:a16="http://schemas.microsoft.com/office/drawing/2014/main" id="{A07B645F-CDDD-4C33-BF2A-7B21B6FA84A3}"/>
              </a:ext>
            </a:extLst>
          </p:cNvPr>
          <p:cNvSpPr txBox="1"/>
          <p:nvPr/>
        </p:nvSpPr>
        <p:spPr>
          <a:xfrm>
            <a:off x="7299298" y="3233082"/>
            <a:ext cx="3661325" cy="253916"/>
          </a:xfrm>
          <a:prstGeom prst="rect">
            <a:avLst/>
          </a:prstGeom>
          <a:noFill/>
        </p:spPr>
        <p:txBody>
          <a:bodyPr wrap="square" rtlCol="0">
            <a:spAutoFit/>
          </a:bodyPr>
          <a:lstStyle/>
          <a:p>
            <a:pPr algn="ctr"/>
            <a:r>
              <a:rPr lang="cs-CZ" sz="1050" dirty="0" err="1"/>
              <a:t>Sumigray</a:t>
            </a:r>
            <a:r>
              <a:rPr lang="cs-CZ" sz="1050" dirty="0"/>
              <a:t> et al. 2018. </a:t>
            </a:r>
            <a:r>
              <a:rPr lang="cs-CZ" sz="1050" dirty="0" err="1"/>
              <a:t>Dev</a:t>
            </a:r>
            <a:r>
              <a:rPr lang="cs-CZ" sz="1050" dirty="0"/>
              <a:t> </a:t>
            </a:r>
            <a:r>
              <a:rPr lang="cs-CZ" sz="1050" dirty="0" err="1"/>
              <a:t>Biol</a:t>
            </a:r>
            <a:endParaRPr lang="cs-CZ" sz="1050" dirty="0"/>
          </a:p>
        </p:txBody>
      </p:sp>
      <p:grpSp>
        <p:nvGrpSpPr>
          <p:cNvPr id="37" name="Skupina 36"/>
          <p:cNvGrpSpPr/>
          <p:nvPr/>
        </p:nvGrpSpPr>
        <p:grpSpPr>
          <a:xfrm>
            <a:off x="9526838" y="1871189"/>
            <a:ext cx="1685645" cy="1284604"/>
            <a:chOff x="9526838" y="1871189"/>
            <a:chExt cx="1685645" cy="1284604"/>
          </a:xfrm>
        </p:grpSpPr>
        <p:pic>
          <p:nvPicPr>
            <p:cNvPr id="19" name="Obrázek 18"/>
            <p:cNvPicPr>
              <a:picLocks noChangeAspect="1"/>
            </p:cNvPicPr>
            <p:nvPr/>
          </p:nvPicPr>
          <p:blipFill rotWithShape="1">
            <a:blip r:embed="rId3">
              <a:extLst>
                <a:ext uri="{28A0092B-C50C-407E-A947-70E740481C1C}">
                  <a14:useLocalDpi xmlns:a14="http://schemas.microsoft.com/office/drawing/2010/main" val="0"/>
                </a:ext>
              </a:extLst>
            </a:blip>
            <a:srcRect l="3565" t="64394" r="53105"/>
            <a:stretch/>
          </p:blipFill>
          <p:spPr>
            <a:xfrm>
              <a:off x="9617314" y="1871189"/>
              <a:ext cx="1595169" cy="1284604"/>
            </a:xfrm>
            <a:prstGeom prst="rect">
              <a:avLst/>
            </a:prstGeom>
          </p:spPr>
        </p:pic>
        <p:sp>
          <p:nvSpPr>
            <p:cNvPr id="32" name="TextovéPole 31"/>
            <p:cNvSpPr txBox="1"/>
            <p:nvPr/>
          </p:nvSpPr>
          <p:spPr>
            <a:xfrm>
              <a:off x="9526838" y="2691486"/>
              <a:ext cx="747239" cy="215444"/>
            </a:xfrm>
            <a:prstGeom prst="rect">
              <a:avLst/>
            </a:prstGeom>
            <a:noFill/>
          </p:spPr>
          <p:txBody>
            <a:bodyPr wrap="square" rtlCol="0">
              <a:spAutoFit/>
            </a:bodyPr>
            <a:lstStyle/>
            <a:p>
              <a:pPr algn="ctr"/>
              <a:r>
                <a:rPr lang="cs-CZ" sz="800" dirty="0"/>
                <a:t>mesenchyme</a:t>
              </a:r>
            </a:p>
          </p:txBody>
        </p:sp>
      </p:grpSp>
      <p:grpSp>
        <p:nvGrpSpPr>
          <p:cNvPr id="36" name="Skupina 35"/>
          <p:cNvGrpSpPr/>
          <p:nvPr/>
        </p:nvGrpSpPr>
        <p:grpSpPr>
          <a:xfrm>
            <a:off x="7761750" y="1893928"/>
            <a:ext cx="1665917" cy="1221193"/>
            <a:chOff x="7761750" y="1893928"/>
            <a:chExt cx="1665917" cy="1221193"/>
          </a:xfrm>
        </p:grpSpPr>
        <p:pic>
          <p:nvPicPr>
            <p:cNvPr id="18" name="Obrázek 17"/>
            <p:cNvPicPr>
              <a:picLocks noChangeAspect="1"/>
            </p:cNvPicPr>
            <p:nvPr/>
          </p:nvPicPr>
          <p:blipFill rotWithShape="1">
            <a:blip r:embed="rId3">
              <a:extLst>
                <a:ext uri="{28A0092B-C50C-407E-A947-70E740481C1C}">
                  <a14:useLocalDpi xmlns:a14="http://schemas.microsoft.com/office/drawing/2010/main" val="0"/>
                </a:ext>
              </a:extLst>
            </a:blip>
            <a:srcRect l="4722" t="30936" r="52374" b="37071"/>
            <a:stretch/>
          </p:blipFill>
          <p:spPr>
            <a:xfrm>
              <a:off x="7934936" y="1893928"/>
              <a:ext cx="1492731" cy="1090842"/>
            </a:xfrm>
            <a:prstGeom prst="rect">
              <a:avLst/>
            </a:prstGeom>
          </p:spPr>
        </p:pic>
        <p:sp>
          <p:nvSpPr>
            <p:cNvPr id="31" name="TextovéPole 30"/>
            <p:cNvSpPr txBox="1"/>
            <p:nvPr/>
          </p:nvSpPr>
          <p:spPr>
            <a:xfrm>
              <a:off x="7761750" y="2630362"/>
              <a:ext cx="747239" cy="215444"/>
            </a:xfrm>
            <a:prstGeom prst="rect">
              <a:avLst/>
            </a:prstGeom>
            <a:noFill/>
          </p:spPr>
          <p:txBody>
            <a:bodyPr wrap="square" rtlCol="0">
              <a:spAutoFit/>
            </a:bodyPr>
            <a:lstStyle/>
            <a:p>
              <a:pPr algn="ctr"/>
              <a:r>
                <a:rPr lang="cs-CZ" sz="800" dirty="0"/>
                <a:t>mesenchyme</a:t>
              </a:r>
            </a:p>
          </p:txBody>
        </p:sp>
        <p:cxnSp>
          <p:nvCxnSpPr>
            <p:cNvPr id="34" name="Přímá spojnice se šipkou 33"/>
            <p:cNvCxnSpPr/>
            <p:nvPr/>
          </p:nvCxnSpPr>
          <p:spPr>
            <a:xfrm>
              <a:off x="8917663" y="2514977"/>
              <a:ext cx="0" cy="4064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8680428" y="2899677"/>
              <a:ext cx="747239" cy="215444"/>
            </a:xfrm>
            <a:prstGeom prst="rect">
              <a:avLst/>
            </a:prstGeom>
            <a:noFill/>
          </p:spPr>
          <p:txBody>
            <a:bodyPr wrap="square" rtlCol="0">
              <a:spAutoFit/>
            </a:bodyPr>
            <a:lstStyle/>
            <a:p>
              <a:pPr algn="ctr"/>
              <a:r>
                <a:rPr lang="cs-CZ" sz="800" dirty="0" err="1"/>
                <a:t>invagination</a:t>
              </a:r>
              <a:endParaRPr lang="cs-CZ" sz="800" dirty="0"/>
            </a:p>
          </p:txBody>
        </p:sp>
      </p:grpSp>
      <p:grpSp>
        <p:nvGrpSpPr>
          <p:cNvPr id="38" name="Skupina 37"/>
          <p:cNvGrpSpPr/>
          <p:nvPr/>
        </p:nvGrpSpPr>
        <p:grpSpPr>
          <a:xfrm>
            <a:off x="5815290" y="3486998"/>
            <a:ext cx="5394069" cy="2635310"/>
            <a:chOff x="5576216" y="3041461"/>
            <a:chExt cx="5394069" cy="2635310"/>
          </a:xfrm>
        </p:grpSpPr>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6216" y="3041461"/>
              <a:ext cx="5364528" cy="2615730"/>
            </a:xfrm>
            <a:prstGeom prst="rect">
              <a:avLst/>
            </a:prstGeom>
          </p:spPr>
        </p:pic>
        <p:sp>
          <p:nvSpPr>
            <p:cNvPr id="24" name="Obdélník 23"/>
            <p:cNvSpPr/>
            <p:nvPr/>
          </p:nvSpPr>
          <p:spPr>
            <a:xfrm>
              <a:off x="9571758" y="4807756"/>
              <a:ext cx="1398527" cy="86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4528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E92EA8-F88D-4881-97F8-7B2E375175EA}"/>
              </a:ext>
            </a:extLst>
          </p:cNvPr>
          <p:cNvSpPr>
            <a:spLocks noGrp="1"/>
          </p:cNvSpPr>
          <p:nvPr>
            <p:ph type="title"/>
          </p:nvPr>
        </p:nvSpPr>
        <p:spPr/>
        <p:txBody>
          <a:bodyPr/>
          <a:lstStyle/>
          <a:p>
            <a:r>
              <a:rPr lang="cs-CZ" dirty="0"/>
              <a:t>Development </a:t>
            </a:r>
            <a:r>
              <a:rPr lang="cs-CZ" dirty="0" err="1"/>
              <a:t>of</a:t>
            </a:r>
            <a:r>
              <a:rPr lang="cs-CZ" dirty="0"/>
              <a:t> </a:t>
            </a:r>
            <a:r>
              <a:rPr lang="cs-CZ" dirty="0" err="1"/>
              <a:t>colon</a:t>
            </a:r>
            <a:endParaRPr lang="en-US" dirty="0"/>
          </a:p>
        </p:txBody>
      </p:sp>
      <p:sp>
        <p:nvSpPr>
          <p:cNvPr id="5" name="Zástupný symbol pro číslo snímku 4">
            <a:extLst>
              <a:ext uri="{FF2B5EF4-FFF2-40B4-BE49-F238E27FC236}">
                <a16:creationId xmlns:a16="http://schemas.microsoft.com/office/drawing/2014/main" id="{3A5B30AF-0D7C-4422-A5EF-D7C6FD8C55AF}"/>
              </a:ext>
            </a:extLst>
          </p:cNvPr>
          <p:cNvSpPr>
            <a:spLocks noGrp="1"/>
          </p:cNvSpPr>
          <p:nvPr>
            <p:ph type="sldNum" sz="quarter" idx="12"/>
          </p:nvPr>
        </p:nvSpPr>
        <p:spPr/>
        <p:txBody>
          <a:bodyPr/>
          <a:lstStyle/>
          <a:p>
            <a:fld id="{452BC3EA-E2EC-40AA-BF67-C4C476FA0C99}" type="slidenum">
              <a:rPr lang="cs-CZ" smtClean="0"/>
              <a:t>43</a:t>
            </a:fld>
            <a:endParaRPr lang="cs-CZ"/>
          </a:p>
        </p:txBody>
      </p:sp>
      <p:sp>
        <p:nvSpPr>
          <p:cNvPr id="6" name="Zástupný obsah 2">
            <a:extLst>
              <a:ext uri="{FF2B5EF4-FFF2-40B4-BE49-F238E27FC236}">
                <a16:creationId xmlns:a16="http://schemas.microsoft.com/office/drawing/2014/main" id="{73176AA3-4343-49D3-860B-A77367D6D889}"/>
              </a:ext>
            </a:extLst>
          </p:cNvPr>
          <p:cNvSpPr txBox="1">
            <a:spLocks/>
          </p:cNvSpPr>
          <p:nvPr/>
        </p:nvSpPr>
        <p:spPr>
          <a:xfrm>
            <a:off x="1097275" y="2327220"/>
            <a:ext cx="4822804" cy="8858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villi</a:t>
            </a:r>
            <a:r>
              <a:rPr lang="cs-CZ" sz="1600" dirty="0" smtClean="0"/>
              <a:t> </a:t>
            </a:r>
            <a:r>
              <a:rPr lang="cs-CZ" sz="1600" dirty="0"/>
              <a:t>and </a:t>
            </a:r>
            <a:r>
              <a:rPr lang="cs-CZ" sz="1600" b="1" dirty="0" err="1"/>
              <a:t>crypts</a:t>
            </a:r>
            <a:r>
              <a:rPr lang="cs-CZ" sz="1600" dirty="0"/>
              <a:t> </a:t>
            </a:r>
            <a:r>
              <a:rPr lang="cs-CZ" sz="1600" dirty="0" err="1"/>
              <a:t>form</a:t>
            </a:r>
            <a:r>
              <a:rPr lang="cs-CZ" sz="1600" dirty="0"/>
              <a:t> </a:t>
            </a:r>
            <a:r>
              <a:rPr lang="cs-CZ" sz="1600" dirty="0" err="1"/>
              <a:t>at</a:t>
            </a:r>
            <a:r>
              <a:rPr lang="cs-CZ" sz="1600" dirty="0"/>
              <a:t> </a:t>
            </a:r>
            <a:r>
              <a:rPr lang="cs-CZ" sz="1600" dirty="0" err="1"/>
              <a:t>the</a:t>
            </a:r>
            <a:r>
              <a:rPr lang="cs-CZ" sz="1600" dirty="0"/>
              <a:t> </a:t>
            </a:r>
            <a:r>
              <a:rPr lang="cs-CZ" sz="1600" dirty="0" err="1"/>
              <a:t>same</a:t>
            </a:r>
            <a:r>
              <a:rPr lang="cs-CZ" sz="1600" dirty="0"/>
              <a:t> </a:t>
            </a:r>
            <a:r>
              <a:rPr lang="cs-CZ" sz="1600" dirty="0" err="1"/>
              <a:t>time</a:t>
            </a:r>
            <a:r>
              <a:rPr lang="cs-CZ" sz="1600" dirty="0"/>
              <a:t> (</a:t>
            </a:r>
            <a:r>
              <a:rPr lang="cs-CZ" sz="1600" dirty="0" err="1"/>
              <a:t>compared</a:t>
            </a:r>
            <a:r>
              <a:rPr lang="cs-CZ" sz="1600" dirty="0"/>
              <a:t> to </a:t>
            </a:r>
            <a:r>
              <a:rPr lang="cs-CZ" sz="1600" dirty="0" err="1"/>
              <a:t>small</a:t>
            </a:r>
            <a:r>
              <a:rPr lang="cs-CZ" sz="1600" dirty="0"/>
              <a:t> </a:t>
            </a:r>
            <a:r>
              <a:rPr lang="cs-CZ" sz="1600" dirty="0" err="1"/>
              <a:t>intestine</a:t>
            </a:r>
            <a:r>
              <a:rPr lang="cs-CZ" sz="1600" dirty="0"/>
              <a:t>) </a:t>
            </a:r>
            <a:r>
              <a:rPr lang="cs-CZ" sz="1600" dirty="0" err="1"/>
              <a:t>from</a:t>
            </a:r>
            <a:r>
              <a:rPr lang="cs-CZ" sz="1600" dirty="0"/>
              <a:t> </a:t>
            </a:r>
            <a:r>
              <a:rPr lang="cs-CZ" sz="1600" b="1" dirty="0"/>
              <a:t>endoderm</a:t>
            </a:r>
            <a:r>
              <a:rPr lang="cs-CZ" sz="1600" dirty="0"/>
              <a:t>, </a:t>
            </a:r>
            <a:r>
              <a:rPr lang="cs-CZ" sz="1600" b="1" dirty="0" err="1"/>
              <a:t>migration</a:t>
            </a:r>
            <a:r>
              <a:rPr lang="cs-CZ" sz="1600" b="1" dirty="0"/>
              <a:t> </a:t>
            </a:r>
            <a:r>
              <a:rPr lang="cs-CZ" sz="1600" dirty="0" err="1"/>
              <a:t>of</a:t>
            </a:r>
            <a:r>
              <a:rPr lang="cs-CZ" sz="1600" dirty="0"/>
              <a:t> </a:t>
            </a:r>
            <a:r>
              <a:rPr lang="cs-CZ" sz="1600" dirty="0" err="1"/>
              <a:t>mesenchymal</a:t>
            </a:r>
            <a:r>
              <a:rPr lang="cs-CZ" sz="1600" dirty="0"/>
              <a:t> </a:t>
            </a:r>
            <a:r>
              <a:rPr lang="cs-CZ" sz="1600" dirty="0" err="1"/>
              <a:t>cells</a:t>
            </a:r>
            <a:r>
              <a:rPr lang="cs-CZ" sz="1600" dirty="0"/>
              <a:t> to </a:t>
            </a:r>
            <a:r>
              <a:rPr lang="cs-CZ" sz="1600" dirty="0" err="1"/>
              <a:t>forming</a:t>
            </a:r>
            <a:r>
              <a:rPr lang="cs-CZ" sz="1600" dirty="0"/>
              <a:t> </a:t>
            </a:r>
            <a:r>
              <a:rPr lang="cs-CZ" sz="1600" dirty="0" err="1"/>
              <a:t>villi</a:t>
            </a:r>
            <a:endParaRPr lang="cs-CZ" sz="1600" b="1" dirty="0"/>
          </a:p>
        </p:txBody>
      </p:sp>
      <p:sp>
        <p:nvSpPr>
          <p:cNvPr id="7" name="Zástupný obsah 2">
            <a:extLst>
              <a:ext uri="{FF2B5EF4-FFF2-40B4-BE49-F238E27FC236}">
                <a16:creationId xmlns:a16="http://schemas.microsoft.com/office/drawing/2014/main" id="{9BB52850-2477-4727-BB76-63AA96BE9109}"/>
              </a:ext>
            </a:extLst>
          </p:cNvPr>
          <p:cNvSpPr txBox="1">
            <a:spLocks/>
          </p:cNvSpPr>
          <p:nvPr/>
        </p:nvSpPr>
        <p:spPr>
          <a:xfrm>
            <a:off x="1097275" y="3214921"/>
            <a:ext cx="4583899" cy="33578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Thickening</a:t>
            </a:r>
            <a:r>
              <a:rPr lang="cs-CZ" sz="1600" dirty="0"/>
              <a:t> </a:t>
            </a:r>
            <a:r>
              <a:rPr lang="cs-CZ" sz="1600" dirty="0" err="1"/>
              <a:t>of</a:t>
            </a:r>
            <a:r>
              <a:rPr lang="cs-CZ" sz="1600" dirty="0"/>
              <a:t> </a:t>
            </a:r>
            <a:r>
              <a:rPr lang="cs-CZ" sz="1600" b="1" dirty="0" err="1"/>
              <a:t>apical</a:t>
            </a:r>
            <a:r>
              <a:rPr lang="cs-CZ" sz="1600" dirty="0"/>
              <a:t> </a:t>
            </a:r>
            <a:r>
              <a:rPr lang="cs-CZ" sz="1600" dirty="0" err="1"/>
              <a:t>parts</a:t>
            </a:r>
            <a:r>
              <a:rPr lang="cs-CZ" sz="1600" dirty="0"/>
              <a:t> </a:t>
            </a:r>
            <a:r>
              <a:rPr lang="cs-CZ" sz="1600" dirty="0" err="1"/>
              <a:t>of</a:t>
            </a:r>
            <a:r>
              <a:rPr lang="cs-CZ" sz="1600" dirty="0"/>
              <a:t> </a:t>
            </a:r>
            <a:r>
              <a:rPr lang="cs-CZ" sz="1600" dirty="0" err="1" smtClean="0"/>
              <a:t>villi</a:t>
            </a:r>
            <a:r>
              <a:rPr lang="cs-CZ" sz="1600" dirty="0" smtClean="0"/>
              <a:t> </a:t>
            </a:r>
            <a:r>
              <a:rPr lang="cs-CZ" sz="1600" dirty="0" err="1"/>
              <a:t>during</a:t>
            </a:r>
            <a:r>
              <a:rPr lang="cs-CZ" sz="1600" dirty="0"/>
              <a:t> development</a:t>
            </a:r>
            <a:endParaRPr lang="cs-CZ" sz="1600" b="1" dirty="0"/>
          </a:p>
        </p:txBody>
      </p:sp>
      <p:sp>
        <p:nvSpPr>
          <p:cNvPr id="8" name="Zástupný obsah 2">
            <a:extLst>
              <a:ext uri="{FF2B5EF4-FFF2-40B4-BE49-F238E27FC236}">
                <a16:creationId xmlns:a16="http://schemas.microsoft.com/office/drawing/2014/main" id="{3B163AFF-3FF9-4B8E-AC2A-B4C0F5C43CB1}"/>
              </a:ext>
            </a:extLst>
          </p:cNvPr>
          <p:cNvSpPr txBox="1">
            <a:spLocks/>
          </p:cNvSpPr>
          <p:nvPr/>
        </p:nvSpPr>
        <p:spPr>
          <a:xfrm>
            <a:off x="1097275" y="3690851"/>
            <a:ext cx="4583899" cy="13518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flattening</a:t>
            </a:r>
            <a:r>
              <a:rPr lang="cs-CZ" sz="1600" dirty="0"/>
              <a:t> and </a:t>
            </a:r>
            <a:r>
              <a:rPr lang="cs-CZ" sz="1600" dirty="0" err="1"/>
              <a:t>transformation</a:t>
            </a:r>
            <a:r>
              <a:rPr lang="cs-CZ" sz="1600" dirty="0"/>
              <a:t> </a:t>
            </a:r>
            <a:r>
              <a:rPr lang="cs-CZ" sz="1600" dirty="0" err="1"/>
              <a:t>of</a:t>
            </a:r>
            <a:r>
              <a:rPr lang="cs-CZ" sz="1600" dirty="0"/>
              <a:t> </a:t>
            </a:r>
            <a:r>
              <a:rPr lang="cs-CZ" sz="1600" dirty="0" err="1"/>
              <a:t>villi</a:t>
            </a:r>
            <a:r>
              <a:rPr lang="cs-CZ" sz="1600" dirty="0"/>
              <a:t> </a:t>
            </a:r>
            <a:r>
              <a:rPr lang="cs-CZ" sz="1600" b="1" dirty="0"/>
              <a:t>in </a:t>
            </a:r>
            <a:r>
              <a:rPr lang="cs-CZ" sz="1600" b="1" dirty="0" err="1"/>
              <a:t>width</a:t>
            </a:r>
            <a:r>
              <a:rPr lang="cs-CZ" sz="1600" dirty="0"/>
              <a:t> – </a:t>
            </a:r>
            <a:r>
              <a:rPr lang="cs-CZ" sz="1600" dirty="0" err="1" smtClean="0"/>
              <a:t>villi</a:t>
            </a:r>
            <a:r>
              <a:rPr lang="cs-CZ" sz="1600" dirty="0" smtClean="0"/>
              <a:t> </a:t>
            </a:r>
            <a:r>
              <a:rPr lang="cs-CZ" sz="1600" dirty="0" err="1"/>
              <a:t>specific</a:t>
            </a:r>
            <a:r>
              <a:rPr lang="cs-CZ" sz="1600" dirty="0"/>
              <a:t> </a:t>
            </a:r>
            <a:r>
              <a:rPr lang="cs-CZ" sz="1600" dirty="0" err="1"/>
              <a:t>for</a:t>
            </a:r>
            <a:r>
              <a:rPr lang="cs-CZ" sz="1600" dirty="0"/>
              <a:t> </a:t>
            </a:r>
            <a:r>
              <a:rPr lang="cs-CZ" sz="1600" dirty="0" err="1"/>
              <a:t>small</a:t>
            </a:r>
            <a:r>
              <a:rPr lang="cs-CZ" sz="1600" dirty="0"/>
              <a:t> </a:t>
            </a:r>
            <a:r>
              <a:rPr lang="cs-CZ" sz="1600" dirty="0" err="1"/>
              <a:t>intestine</a:t>
            </a:r>
            <a:r>
              <a:rPr lang="cs-CZ" sz="1600" dirty="0"/>
              <a:t> </a:t>
            </a:r>
            <a:r>
              <a:rPr lang="cs-CZ" sz="1600" dirty="0" err="1"/>
              <a:t>disappear</a:t>
            </a:r>
            <a:endParaRPr lang="cs-CZ" sz="1600" dirty="0"/>
          </a:p>
          <a:p>
            <a:pPr lvl="1">
              <a:buSzPct val="50000"/>
              <a:buFont typeface="Courier New" panose="02070309020205020404" pitchFamily="49" charset="0"/>
              <a:buChar char="o"/>
            </a:pPr>
            <a:r>
              <a:rPr lang="cs-CZ" sz="1400" b="1" dirty="0" err="1">
                <a:solidFill>
                  <a:srgbClr val="FFC905"/>
                </a:solidFill>
              </a:rPr>
              <a:t>Enterocytes</a:t>
            </a:r>
            <a:endParaRPr lang="cs-CZ" sz="1400" b="1" dirty="0">
              <a:solidFill>
                <a:srgbClr val="FFC905"/>
              </a:solidFill>
            </a:endParaRPr>
          </a:p>
          <a:p>
            <a:pPr lvl="1">
              <a:buSzPct val="50000"/>
              <a:buFont typeface="Courier New" panose="02070309020205020404" pitchFamily="49" charset="0"/>
              <a:buChar char="o"/>
            </a:pPr>
            <a:r>
              <a:rPr lang="cs-CZ" sz="1400" b="1" dirty="0" err="1">
                <a:solidFill>
                  <a:srgbClr val="6F8AAB"/>
                </a:solidFill>
              </a:rPr>
              <a:t>Enteroendocrine</a:t>
            </a:r>
            <a:r>
              <a:rPr lang="cs-CZ" sz="1400" b="1" dirty="0"/>
              <a:t> </a:t>
            </a:r>
            <a:r>
              <a:rPr lang="cs-CZ" sz="1400" dirty="0"/>
              <a:t>cell</a:t>
            </a:r>
          </a:p>
          <a:p>
            <a:pPr lvl="1">
              <a:buSzPct val="50000"/>
              <a:buFont typeface="Courier New" panose="02070309020205020404" pitchFamily="49" charset="0"/>
              <a:buChar char="o"/>
            </a:pPr>
            <a:r>
              <a:rPr lang="cs-CZ" sz="1400" b="1" dirty="0" err="1">
                <a:solidFill>
                  <a:srgbClr val="FDAFC9"/>
                </a:solidFill>
              </a:rPr>
              <a:t>Goblet</a:t>
            </a:r>
            <a:r>
              <a:rPr lang="cs-CZ" sz="1400" b="1" dirty="0"/>
              <a:t> </a:t>
            </a:r>
            <a:r>
              <a:rPr lang="cs-CZ" sz="1400" dirty="0" err="1"/>
              <a:t>cells</a:t>
            </a:r>
            <a:endParaRPr lang="cs-CZ" sz="1400" dirty="0"/>
          </a:p>
        </p:txBody>
      </p:sp>
      <p:sp>
        <p:nvSpPr>
          <p:cNvPr id="9" name="Zástupný obsah 2">
            <a:extLst>
              <a:ext uri="{FF2B5EF4-FFF2-40B4-BE49-F238E27FC236}">
                <a16:creationId xmlns:a16="http://schemas.microsoft.com/office/drawing/2014/main" id="{BA9CCC36-58D4-4749-9BE5-2BD31F7EBCC2}"/>
              </a:ext>
            </a:extLst>
          </p:cNvPr>
          <p:cNvSpPr txBox="1">
            <a:spLocks/>
          </p:cNvSpPr>
          <p:nvPr/>
        </p:nvSpPr>
        <p:spPr>
          <a:xfrm>
            <a:off x="1097275" y="5131344"/>
            <a:ext cx="4583899" cy="103379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Spaces</a:t>
            </a:r>
            <a:r>
              <a:rPr lang="cs-CZ" sz="1600" dirty="0"/>
              <a:t> </a:t>
            </a:r>
            <a:r>
              <a:rPr lang="cs-CZ" sz="1600" dirty="0" err="1"/>
              <a:t>between</a:t>
            </a:r>
            <a:r>
              <a:rPr lang="cs-CZ" sz="1600" dirty="0"/>
              <a:t> </a:t>
            </a:r>
            <a:r>
              <a:rPr lang="cs-CZ" sz="1600" dirty="0" err="1"/>
              <a:t>villi</a:t>
            </a:r>
            <a:r>
              <a:rPr lang="cs-CZ" sz="1600" dirty="0"/>
              <a:t> </a:t>
            </a:r>
            <a:r>
              <a:rPr lang="cs-CZ" sz="1600" dirty="0" err="1"/>
              <a:t>spaces</a:t>
            </a:r>
            <a:r>
              <a:rPr lang="cs-CZ" sz="1600" dirty="0"/>
              <a:t> </a:t>
            </a:r>
            <a:r>
              <a:rPr lang="cs-CZ" sz="1600" dirty="0" err="1"/>
              <a:t>develop</a:t>
            </a:r>
            <a:r>
              <a:rPr lang="cs-CZ" sz="1600" dirty="0"/>
              <a:t> </a:t>
            </a:r>
            <a:r>
              <a:rPr lang="cs-CZ" sz="1600" dirty="0" err="1"/>
              <a:t>into</a:t>
            </a:r>
            <a:r>
              <a:rPr lang="cs-CZ" sz="1600" dirty="0"/>
              <a:t> permanent </a:t>
            </a:r>
            <a:r>
              <a:rPr lang="cs-CZ" sz="1600" dirty="0" err="1"/>
              <a:t>crypts</a:t>
            </a:r>
            <a:endParaRPr lang="cs-CZ" sz="1600" dirty="0"/>
          </a:p>
          <a:p>
            <a:pPr lvl="1">
              <a:buSzPct val="50000"/>
              <a:buFont typeface="Courier New" panose="02070309020205020404" pitchFamily="49" charset="0"/>
              <a:buChar char="o"/>
            </a:pPr>
            <a:r>
              <a:rPr lang="cs-CZ" sz="1400" b="1" dirty="0">
                <a:solidFill>
                  <a:srgbClr val="B5E61B"/>
                </a:solidFill>
              </a:rPr>
              <a:t>Stem</a:t>
            </a:r>
            <a:r>
              <a:rPr lang="cs-CZ" sz="1400" b="1" dirty="0"/>
              <a:t> </a:t>
            </a:r>
            <a:r>
              <a:rPr lang="cs-CZ" sz="1400" dirty="0"/>
              <a:t>cell</a:t>
            </a:r>
          </a:p>
          <a:p>
            <a:pPr lvl="1">
              <a:buSzPct val="50000"/>
              <a:buFont typeface="Courier New" panose="02070309020205020404" pitchFamily="49" charset="0"/>
              <a:buChar char="o"/>
            </a:pPr>
            <a:r>
              <a:rPr lang="cs-CZ" sz="1400" b="1" dirty="0" err="1">
                <a:solidFill>
                  <a:srgbClr val="78091C"/>
                </a:solidFill>
              </a:rPr>
              <a:t>Paneth</a:t>
            </a:r>
            <a:r>
              <a:rPr lang="cs-CZ" sz="1400" b="1" dirty="0"/>
              <a:t> </a:t>
            </a:r>
            <a:r>
              <a:rPr lang="cs-CZ" sz="1400" dirty="0" err="1"/>
              <a:t>cells</a:t>
            </a:r>
            <a:endParaRPr lang="cs-CZ" sz="1400" dirty="0"/>
          </a:p>
        </p:txBody>
      </p:sp>
      <p:pic>
        <p:nvPicPr>
          <p:cNvPr id="10" name="Obrázek 9">
            <a:extLst>
              <a:ext uri="{FF2B5EF4-FFF2-40B4-BE49-F238E27FC236}">
                <a16:creationId xmlns:a16="http://schemas.microsoft.com/office/drawing/2014/main" id="{532F4850-F206-4F7B-BD93-11A4E2396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287" r="36924"/>
          <a:stretch/>
        </p:blipFill>
        <p:spPr>
          <a:xfrm>
            <a:off x="6510826" y="1971393"/>
            <a:ext cx="4594806" cy="1707154"/>
          </a:xfrm>
          <a:prstGeom prst="rect">
            <a:avLst/>
          </a:prstGeom>
        </p:spPr>
      </p:pic>
      <p:sp>
        <p:nvSpPr>
          <p:cNvPr id="12" name="TextovéPole 11">
            <a:extLst>
              <a:ext uri="{FF2B5EF4-FFF2-40B4-BE49-F238E27FC236}">
                <a16:creationId xmlns:a16="http://schemas.microsoft.com/office/drawing/2014/main" id="{8B1F320C-5941-4D79-AED7-F577BF30406F}"/>
              </a:ext>
            </a:extLst>
          </p:cNvPr>
          <p:cNvSpPr txBox="1"/>
          <p:nvPr/>
        </p:nvSpPr>
        <p:spPr>
          <a:xfrm>
            <a:off x="7079610" y="6036096"/>
            <a:ext cx="3661325" cy="253916"/>
          </a:xfrm>
          <a:prstGeom prst="rect">
            <a:avLst/>
          </a:prstGeom>
          <a:noFill/>
        </p:spPr>
        <p:txBody>
          <a:bodyPr wrap="square" rtlCol="0">
            <a:spAutoFit/>
          </a:bodyPr>
          <a:lstStyle/>
          <a:p>
            <a:pPr algn="ctr"/>
            <a:r>
              <a:rPr lang="cs-CZ" sz="1050" dirty="0" err="1"/>
              <a:t>Kostorous</a:t>
            </a:r>
            <a:r>
              <a:rPr lang="cs-CZ" sz="1050" dirty="0"/>
              <a:t> et al. 2020. </a:t>
            </a:r>
            <a:r>
              <a:rPr lang="cs-CZ" sz="1050" dirty="0" err="1"/>
              <a:t>Int</a:t>
            </a:r>
            <a:r>
              <a:rPr lang="cs-CZ" sz="1050" dirty="0"/>
              <a:t> J Mol Med</a:t>
            </a:r>
          </a:p>
        </p:txBody>
      </p:sp>
      <p:grpSp>
        <p:nvGrpSpPr>
          <p:cNvPr id="15" name="Skupina 14">
            <a:extLst>
              <a:ext uri="{FF2B5EF4-FFF2-40B4-BE49-F238E27FC236}">
                <a16:creationId xmlns:a16="http://schemas.microsoft.com/office/drawing/2014/main" id="{10D54714-C6E6-41D2-901C-55E771FFCF1C}"/>
              </a:ext>
            </a:extLst>
          </p:cNvPr>
          <p:cNvGrpSpPr/>
          <p:nvPr/>
        </p:nvGrpSpPr>
        <p:grpSpPr>
          <a:xfrm>
            <a:off x="7429722" y="3985495"/>
            <a:ext cx="3209322" cy="1764891"/>
            <a:chOff x="7429722" y="3985495"/>
            <a:chExt cx="3209322" cy="1764891"/>
          </a:xfrm>
        </p:grpSpPr>
        <p:pic>
          <p:nvPicPr>
            <p:cNvPr id="11" name="Obrázek 10">
              <a:extLst>
                <a:ext uri="{FF2B5EF4-FFF2-40B4-BE49-F238E27FC236}">
                  <a16:creationId xmlns:a16="http://schemas.microsoft.com/office/drawing/2014/main" id="{C672BF5B-0AA4-4406-9350-B1DBB2D147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238" t="67287"/>
            <a:stretch/>
          </p:blipFill>
          <p:spPr>
            <a:xfrm>
              <a:off x="7429722" y="3985495"/>
              <a:ext cx="2768519" cy="1764891"/>
            </a:xfrm>
            <a:prstGeom prst="rect">
              <a:avLst/>
            </a:prstGeom>
          </p:spPr>
        </p:pic>
        <p:sp>
          <p:nvSpPr>
            <p:cNvPr id="13" name="TextovéPole 12">
              <a:extLst>
                <a:ext uri="{FF2B5EF4-FFF2-40B4-BE49-F238E27FC236}">
                  <a16:creationId xmlns:a16="http://schemas.microsoft.com/office/drawing/2014/main" id="{90F38863-5949-4D3A-8E98-3C80A991D613}"/>
                </a:ext>
              </a:extLst>
            </p:cNvPr>
            <p:cNvSpPr txBox="1"/>
            <p:nvPr/>
          </p:nvSpPr>
          <p:spPr>
            <a:xfrm>
              <a:off x="9961672" y="4353788"/>
              <a:ext cx="677372" cy="415498"/>
            </a:xfrm>
            <a:prstGeom prst="rect">
              <a:avLst/>
            </a:prstGeom>
            <a:solidFill>
              <a:schemeClr val="bg1"/>
            </a:solidFill>
          </p:spPr>
          <p:txBody>
            <a:bodyPr wrap="square" rtlCol="0">
              <a:spAutoFit/>
            </a:bodyPr>
            <a:lstStyle/>
            <a:p>
              <a:pPr algn="ctr"/>
              <a:endParaRPr lang="cs-CZ" sz="1050" dirty="0"/>
            </a:p>
            <a:p>
              <a:pPr algn="ctr"/>
              <a:r>
                <a:rPr lang="cs-CZ" sz="1050" dirty="0" err="1"/>
                <a:t>villus</a:t>
              </a:r>
              <a:endParaRPr lang="cs-CZ" sz="1050" dirty="0"/>
            </a:p>
          </p:txBody>
        </p:sp>
        <p:sp>
          <p:nvSpPr>
            <p:cNvPr id="14" name="TextovéPole 13">
              <a:extLst>
                <a:ext uri="{FF2B5EF4-FFF2-40B4-BE49-F238E27FC236}">
                  <a16:creationId xmlns:a16="http://schemas.microsoft.com/office/drawing/2014/main" id="{E1A86D20-7C19-4D0A-836D-23CB203F0120}"/>
                </a:ext>
              </a:extLst>
            </p:cNvPr>
            <p:cNvSpPr txBox="1"/>
            <p:nvPr/>
          </p:nvSpPr>
          <p:spPr>
            <a:xfrm>
              <a:off x="9961672" y="5064214"/>
              <a:ext cx="677372" cy="415498"/>
            </a:xfrm>
            <a:prstGeom prst="rect">
              <a:avLst/>
            </a:prstGeom>
            <a:solidFill>
              <a:schemeClr val="bg1"/>
            </a:solidFill>
          </p:spPr>
          <p:txBody>
            <a:bodyPr wrap="square" rtlCol="0">
              <a:spAutoFit/>
            </a:bodyPr>
            <a:lstStyle/>
            <a:p>
              <a:pPr algn="ctr"/>
              <a:endParaRPr lang="cs-CZ" sz="1050" dirty="0"/>
            </a:p>
            <a:p>
              <a:pPr algn="ctr"/>
              <a:r>
                <a:rPr lang="cs-CZ" sz="1050" dirty="0" err="1"/>
                <a:t>crypt</a:t>
              </a:r>
              <a:endParaRPr lang="cs-CZ" sz="1050" dirty="0"/>
            </a:p>
          </p:txBody>
        </p:sp>
      </p:grpSp>
      <p:sp>
        <p:nvSpPr>
          <p:cNvPr id="16" name="Zástupný obsah 2">
            <a:extLst>
              <a:ext uri="{FF2B5EF4-FFF2-40B4-BE49-F238E27FC236}">
                <a16:creationId xmlns:a16="http://schemas.microsoft.com/office/drawing/2014/main" id="{0E019E84-EC86-4070-BF02-2714240CAC11}"/>
              </a:ext>
            </a:extLst>
          </p:cNvPr>
          <p:cNvSpPr txBox="1">
            <a:spLocks/>
          </p:cNvSpPr>
          <p:nvPr/>
        </p:nvSpPr>
        <p:spPr>
          <a:xfrm>
            <a:off x="1097275" y="1868365"/>
            <a:ext cx="4583899" cy="33578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Develops</a:t>
            </a:r>
            <a:r>
              <a:rPr lang="cs-CZ" sz="1600" dirty="0"/>
              <a:t> </a:t>
            </a:r>
            <a:r>
              <a:rPr lang="cs-CZ" sz="1600" dirty="0" err="1"/>
              <a:t>from</a:t>
            </a:r>
            <a:r>
              <a:rPr lang="cs-CZ" sz="1600" dirty="0"/>
              <a:t> </a:t>
            </a:r>
            <a:r>
              <a:rPr lang="cs-CZ" sz="1600" b="1" dirty="0" err="1"/>
              <a:t>mid</a:t>
            </a:r>
            <a:r>
              <a:rPr lang="cs-CZ" sz="1600" dirty="0"/>
              <a:t> and </a:t>
            </a:r>
            <a:r>
              <a:rPr lang="cs-CZ" sz="1600" b="1" dirty="0" err="1"/>
              <a:t>hindgut</a:t>
            </a:r>
            <a:endParaRPr lang="cs-CZ" sz="1600" b="1" dirty="0"/>
          </a:p>
        </p:txBody>
      </p:sp>
    </p:spTree>
    <p:extLst>
      <p:ext uri="{BB962C8B-B14F-4D97-AF65-F5344CB8AC3E}">
        <p14:creationId xmlns:p14="http://schemas.microsoft.com/office/powerpoint/2010/main" val="45652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intestine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44</a:t>
            </a:fld>
            <a:endParaRPr lang="cs-CZ"/>
          </a:p>
        </p:txBody>
      </p:sp>
      <p:sp>
        <p:nvSpPr>
          <p:cNvPr id="6" name="Zástupný obsah 2">
            <a:extLst>
              <a:ext uri="{FF2B5EF4-FFF2-40B4-BE49-F238E27FC236}">
                <a16:creationId xmlns:a16="http://schemas.microsoft.com/office/drawing/2014/main" id="{218667B6-7DA8-4099-AB26-B8D4BF160C0E}"/>
              </a:ext>
            </a:extLst>
          </p:cNvPr>
          <p:cNvSpPr txBox="1">
            <a:spLocks/>
          </p:cNvSpPr>
          <p:nvPr/>
        </p:nvSpPr>
        <p:spPr>
          <a:xfrm>
            <a:off x="1097280" y="1958602"/>
            <a:ext cx="4583899" cy="147039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Intestinal</a:t>
            </a:r>
            <a:r>
              <a:rPr lang="cs-CZ" sz="1600" b="1" dirty="0"/>
              <a:t> </a:t>
            </a:r>
            <a:r>
              <a:rPr lang="cs-CZ" sz="1600" b="1" dirty="0" err="1"/>
              <a:t>atresia</a:t>
            </a:r>
            <a:endParaRPr lang="cs-CZ" sz="1600" b="1" dirty="0"/>
          </a:p>
          <a:p>
            <a:pPr lvl="1">
              <a:buSzPct val="50000"/>
              <a:buFont typeface="Courier New" panose="02070309020205020404" pitchFamily="49" charset="0"/>
              <a:buChar char="o"/>
            </a:pPr>
            <a:r>
              <a:rPr lang="cs-CZ" sz="1400" dirty="0" err="1"/>
              <a:t>Insufficient</a:t>
            </a:r>
            <a:r>
              <a:rPr lang="cs-CZ" sz="1400" dirty="0"/>
              <a:t> </a:t>
            </a:r>
            <a:r>
              <a:rPr lang="cs-CZ" sz="1400" dirty="0" err="1"/>
              <a:t>growth</a:t>
            </a:r>
            <a:r>
              <a:rPr lang="cs-CZ" sz="1400" dirty="0"/>
              <a:t> </a:t>
            </a:r>
            <a:r>
              <a:rPr lang="cs-CZ" sz="1400" dirty="0" err="1"/>
              <a:t>or</a:t>
            </a:r>
            <a:r>
              <a:rPr lang="cs-CZ" sz="1400" dirty="0"/>
              <a:t> </a:t>
            </a:r>
            <a:r>
              <a:rPr lang="cs-CZ" sz="1400" dirty="0" err="1"/>
              <a:t>recanalization</a:t>
            </a:r>
            <a:endParaRPr lang="cs-CZ" sz="1400" dirty="0"/>
          </a:p>
          <a:p>
            <a:pPr lvl="1">
              <a:buSzPct val="50000"/>
              <a:buFont typeface="Courier New" panose="02070309020205020404" pitchFamily="49" charset="0"/>
              <a:buChar char="o"/>
            </a:pPr>
            <a:r>
              <a:rPr lang="cs-CZ" sz="1400" dirty="0" err="1"/>
              <a:t>Often</a:t>
            </a:r>
            <a:r>
              <a:rPr lang="cs-CZ" sz="1400" dirty="0"/>
              <a:t> in duodenum</a:t>
            </a:r>
          </a:p>
          <a:p>
            <a:pPr lvl="1">
              <a:buSzPct val="50000"/>
              <a:buFont typeface="Courier New" panose="02070309020205020404" pitchFamily="49" charset="0"/>
              <a:buChar char="o"/>
            </a:pPr>
            <a:r>
              <a:rPr lang="cs-CZ" sz="1400" dirty="0" err="1"/>
              <a:t>Results</a:t>
            </a:r>
            <a:r>
              <a:rPr lang="cs-CZ" sz="1400" dirty="0"/>
              <a:t> in </a:t>
            </a:r>
            <a:r>
              <a:rPr lang="cs-CZ" sz="1400" dirty="0" err="1"/>
              <a:t>vomiting</a:t>
            </a:r>
            <a:r>
              <a:rPr lang="cs-CZ" sz="1400" dirty="0"/>
              <a:t>, </a:t>
            </a:r>
            <a:r>
              <a:rPr lang="cs-CZ" sz="1400" dirty="0" err="1"/>
              <a:t>intestinal</a:t>
            </a:r>
            <a:r>
              <a:rPr lang="cs-CZ" sz="1400" dirty="0"/>
              <a:t> </a:t>
            </a:r>
            <a:r>
              <a:rPr lang="cs-CZ" sz="1400" dirty="0" err="1"/>
              <a:t>obstruction</a:t>
            </a:r>
            <a:endParaRPr lang="cs-CZ" sz="1400" dirty="0"/>
          </a:p>
          <a:p>
            <a:pPr lvl="1">
              <a:buSzPct val="50000"/>
              <a:buFont typeface="Courier New" panose="02070309020205020404" pitchFamily="49" charset="0"/>
              <a:buChar char="o"/>
            </a:pPr>
            <a:r>
              <a:rPr lang="cs-CZ" sz="1400" dirty="0" err="1"/>
              <a:t>Surgery</a:t>
            </a:r>
            <a:endParaRPr lang="cs-CZ" sz="1400" dirty="0"/>
          </a:p>
        </p:txBody>
      </p:sp>
      <p:pic>
        <p:nvPicPr>
          <p:cNvPr id="7" name="Obrázek 6" descr="Obsah obrázku text&#10;&#10;Popis byl vytvořen automaticky">
            <a:extLst>
              <a:ext uri="{FF2B5EF4-FFF2-40B4-BE49-F238E27FC236}">
                <a16:creationId xmlns:a16="http://schemas.microsoft.com/office/drawing/2014/main" id="{170D22FD-5F29-477B-ACA1-6E4CB4036D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 t="13015" r="5438" b="5317"/>
          <a:stretch/>
        </p:blipFill>
        <p:spPr>
          <a:xfrm>
            <a:off x="6948322" y="1859645"/>
            <a:ext cx="3374857" cy="2108267"/>
          </a:xfrm>
          <a:prstGeom prst="rect">
            <a:avLst/>
          </a:prstGeom>
        </p:spPr>
      </p:pic>
      <p:sp>
        <p:nvSpPr>
          <p:cNvPr id="8" name="Zástupný obsah 2">
            <a:extLst>
              <a:ext uri="{FF2B5EF4-FFF2-40B4-BE49-F238E27FC236}">
                <a16:creationId xmlns:a16="http://schemas.microsoft.com/office/drawing/2014/main" id="{FE7DBF02-1209-4B08-BDD3-A2FC4BF986EA}"/>
              </a:ext>
            </a:extLst>
          </p:cNvPr>
          <p:cNvSpPr txBox="1">
            <a:spLocks/>
          </p:cNvSpPr>
          <p:nvPr/>
        </p:nvSpPr>
        <p:spPr>
          <a:xfrm>
            <a:off x="1097279" y="4090197"/>
            <a:ext cx="4583899" cy="15793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Altered</a:t>
            </a:r>
            <a:r>
              <a:rPr lang="cs-CZ" sz="1600" b="1" dirty="0"/>
              <a:t> </a:t>
            </a:r>
            <a:r>
              <a:rPr lang="cs-CZ" sz="1600" b="1" dirty="0" err="1"/>
              <a:t>intestinal</a:t>
            </a:r>
            <a:r>
              <a:rPr lang="cs-CZ" sz="1600" b="1" dirty="0"/>
              <a:t> </a:t>
            </a:r>
            <a:r>
              <a:rPr lang="cs-CZ" sz="1600" b="1" dirty="0" err="1"/>
              <a:t>rotation</a:t>
            </a:r>
            <a:r>
              <a:rPr lang="cs-CZ" sz="1600" b="1" dirty="0"/>
              <a:t> </a:t>
            </a:r>
            <a:r>
              <a:rPr lang="cs-CZ" sz="1600" b="1" dirty="0" err="1"/>
              <a:t>with</a:t>
            </a:r>
            <a:r>
              <a:rPr lang="cs-CZ" sz="1600" b="1" dirty="0"/>
              <a:t> </a:t>
            </a:r>
            <a:r>
              <a:rPr lang="cs-CZ" sz="1600" b="1" dirty="0" err="1"/>
              <a:t>volvulus</a:t>
            </a:r>
            <a:endParaRPr lang="cs-CZ" sz="1600" b="1" dirty="0"/>
          </a:p>
          <a:p>
            <a:pPr lvl="1">
              <a:buSzPct val="50000"/>
              <a:buFont typeface="Courier New" panose="02070309020205020404" pitchFamily="49" charset="0"/>
              <a:buChar char="o"/>
            </a:pPr>
            <a:r>
              <a:rPr lang="cs-CZ" sz="1400" dirty="0" err="1"/>
              <a:t>often</a:t>
            </a:r>
            <a:r>
              <a:rPr lang="cs-CZ" sz="1400" dirty="0"/>
              <a:t> </a:t>
            </a:r>
            <a:r>
              <a:rPr lang="cs-CZ" sz="1400" dirty="0" err="1"/>
              <a:t>connected</a:t>
            </a:r>
            <a:r>
              <a:rPr lang="cs-CZ" sz="1400" dirty="0"/>
              <a:t> </a:t>
            </a:r>
            <a:r>
              <a:rPr lang="cs-CZ" sz="1400" dirty="0" err="1"/>
              <a:t>with</a:t>
            </a:r>
            <a:r>
              <a:rPr lang="cs-CZ" sz="1400" dirty="0"/>
              <a:t> </a:t>
            </a:r>
            <a:r>
              <a:rPr lang="cs-CZ" sz="1400" dirty="0" err="1"/>
              <a:t>missing</a:t>
            </a:r>
            <a:r>
              <a:rPr lang="cs-CZ" sz="1400" dirty="0"/>
              <a:t> </a:t>
            </a:r>
            <a:r>
              <a:rPr lang="cs-CZ" sz="1400" dirty="0" err="1"/>
              <a:t>mesentery</a:t>
            </a:r>
            <a:endParaRPr lang="cs-CZ" sz="1400" dirty="0"/>
          </a:p>
          <a:p>
            <a:pPr lvl="1">
              <a:buSzPct val="50000"/>
              <a:buFont typeface="Courier New" panose="02070309020205020404" pitchFamily="49" charset="0"/>
              <a:buChar char="o"/>
            </a:pPr>
            <a:r>
              <a:rPr lang="cs-CZ" sz="1400" dirty="0" err="1"/>
              <a:t>Caused</a:t>
            </a:r>
            <a:r>
              <a:rPr lang="cs-CZ" sz="1400" dirty="0"/>
              <a:t> by </a:t>
            </a:r>
            <a:r>
              <a:rPr lang="cs-CZ" sz="1400" dirty="0" err="1"/>
              <a:t>mislocalization</a:t>
            </a:r>
            <a:r>
              <a:rPr lang="cs-CZ" sz="1400" dirty="0"/>
              <a:t> </a:t>
            </a:r>
            <a:r>
              <a:rPr lang="cs-CZ" sz="1400" dirty="0" err="1"/>
              <a:t>of</a:t>
            </a:r>
            <a:r>
              <a:rPr lang="cs-CZ" sz="1400" dirty="0"/>
              <a:t> </a:t>
            </a:r>
            <a:r>
              <a:rPr lang="cs-CZ" sz="1400" dirty="0" err="1"/>
              <a:t>intestine</a:t>
            </a:r>
            <a:r>
              <a:rPr lang="cs-CZ" sz="1400" dirty="0"/>
              <a:t> </a:t>
            </a:r>
            <a:r>
              <a:rPr lang="cs-CZ" sz="1400" dirty="0" err="1"/>
              <a:t>during</a:t>
            </a:r>
            <a:r>
              <a:rPr lang="cs-CZ" sz="1400" dirty="0"/>
              <a:t> </a:t>
            </a:r>
            <a:r>
              <a:rPr lang="cs-CZ" sz="1400" dirty="0" err="1"/>
              <a:t>migration</a:t>
            </a:r>
            <a:r>
              <a:rPr lang="cs-CZ" sz="1400" dirty="0"/>
              <a:t> </a:t>
            </a:r>
            <a:r>
              <a:rPr lang="cs-CZ" sz="1400" dirty="0" err="1"/>
              <a:t>back</a:t>
            </a:r>
            <a:r>
              <a:rPr lang="cs-CZ" sz="1400" dirty="0"/>
              <a:t> to </a:t>
            </a:r>
            <a:r>
              <a:rPr lang="cs-CZ" sz="1400" dirty="0" err="1"/>
              <a:t>abdominal</a:t>
            </a:r>
            <a:r>
              <a:rPr lang="cs-CZ" sz="1400" dirty="0"/>
              <a:t> </a:t>
            </a:r>
            <a:r>
              <a:rPr lang="cs-CZ" sz="1400" dirty="0" err="1"/>
              <a:t>cavity</a:t>
            </a:r>
            <a:r>
              <a:rPr lang="cs-CZ" sz="1400" dirty="0"/>
              <a:t> and </a:t>
            </a:r>
            <a:r>
              <a:rPr lang="cs-CZ" sz="1400" dirty="0" err="1"/>
              <a:t>altered</a:t>
            </a:r>
            <a:r>
              <a:rPr lang="cs-CZ" sz="1400" dirty="0"/>
              <a:t> </a:t>
            </a:r>
            <a:r>
              <a:rPr lang="cs-CZ" sz="1400" dirty="0" err="1"/>
              <a:t>rotation</a:t>
            </a:r>
            <a:endParaRPr lang="cs-CZ" sz="1400" dirty="0"/>
          </a:p>
          <a:p>
            <a:pPr lvl="1">
              <a:buSzPct val="50000"/>
              <a:buFont typeface="Courier New" panose="02070309020205020404" pitchFamily="49" charset="0"/>
              <a:buChar char="o"/>
            </a:pPr>
            <a:r>
              <a:rPr lang="cs-CZ" sz="1400" dirty="0" err="1"/>
              <a:t>Knotting</a:t>
            </a:r>
            <a:r>
              <a:rPr lang="cs-CZ" sz="1400" dirty="0"/>
              <a:t> </a:t>
            </a:r>
            <a:r>
              <a:rPr lang="cs-CZ" sz="1400" dirty="0" err="1"/>
              <a:t>of</a:t>
            </a:r>
            <a:r>
              <a:rPr lang="cs-CZ" sz="1400" dirty="0"/>
              <a:t> </a:t>
            </a:r>
            <a:r>
              <a:rPr lang="cs-CZ" sz="1400" dirty="0" err="1"/>
              <a:t>intestinal</a:t>
            </a:r>
            <a:r>
              <a:rPr lang="cs-CZ" sz="1400" dirty="0"/>
              <a:t> </a:t>
            </a:r>
            <a:r>
              <a:rPr lang="cs-CZ" sz="1400" dirty="0" err="1"/>
              <a:t>mesentery</a:t>
            </a:r>
            <a:r>
              <a:rPr lang="cs-CZ" sz="1400" dirty="0"/>
              <a:t> and </a:t>
            </a:r>
            <a:r>
              <a:rPr lang="cs-CZ" sz="1400" dirty="0" err="1"/>
              <a:t>obstruction</a:t>
            </a:r>
            <a:endParaRPr lang="cs-CZ" sz="1400" dirty="0"/>
          </a:p>
          <a:p>
            <a:pPr lvl="1">
              <a:buSzPct val="50000"/>
              <a:buFont typeface="Courier New" panose="02070309020205020404" pitchFamily="49" charset="0"/>
              <a:buChar char="o"/>
            </a:pPr>
            <a:r>
              <a:rPr lang="cs-CZ" sz="1400" dirty="0" err="1"/>
              <a:t>surgery</a:t>
            </a:r>
            <a:endParaRPr lang="cs-CZ" sz="1400" dirty="0"/>
          </a:p>
        </p:txBody>
      </p:sp>
      <p:pic>
        <p:nvPicPr>
          <p:cNvPr id="10" name="Obrázek 9">
            <a:extLst>
              <a:ext uri="{FF2B5EF4-FFF2-40B4-BE49-F238E27FC236}">
                <a16:creationId xmlns:a16="http://schemas.microsoft.com/office/drawing/2014/main" id="{0D4507D8-F14C-481C-B204-D5E86A7428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9" t="10886" r="2217" b="4589"/>
          <a:stretch/>
        </p:blipFill>
        <p:spPr>
          <a:xfrm>
            <a:off x="7002379" y="4070954"/>
            <a:ext cx="3374857" cy="2099373"/>
          </a:xfrm>
          <a:prstGeom prst="rect">
            <a:avLst/>
          </a:prstGeom>
        </p:spPr>
      </p:pic>
    </p:spTree>
    <p:extLst>
      <p:ext uri="{BB962C8B-B14F-4D97-AF65-F5344CB8AC3E}">
        <p14:creationId xmlns:p14="http://schemas.microsoft.com/office/powerpoint/2010/main" val="57607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16AB59-1BDB-46C4-AB65-AE5440362318}"/>
              </a:ext>
            </a:extLst>
          </p:cNvPr>
          <p:cNvSpPr>
            <a:spLocks noGrp="1"/>
          </p:cNvSpPr>
          <p:nvPr>
            <p:ph type="title"/>
          </p:nvPr>
        </p:nvSpPr>
        <p:spPr/>
        <p:txBody>
          <a:bodyPr/>
          <a:lstStyle/>
          <a:p>
            <a:r>
              <a:rPr lang="cs-CZ" dirty="0"/>
              <a:t>Development </a:t>
            </a:r>
            <a:r>
              <a:rPr lang="cs-CZ" dirty="0" err="1"/>
              <a:t>of</a:t>
            </a:r>
            <a:r>
              <a:rPr lang="cs-CZ" dirty="0"/>
              <a:t> </a:t>
            </a:r>
            <a:r>
              <a:rPr lang="cs-CZ" dirty="0" err="1"/>
              <a:t>rectum</a:t>
            </a:r>
            <a:r>
              <a:rPr lang="cs-CZ" dirty="0"/>
              <a:t> and </a:t>
            </a:r>
            <a:r>
              <a:rPr lang="cs-CZ" dirty="0" err="1"/>
              <a:t>anal</a:t>
            </a:r>
            <a:r>
              <a:rPr lang="cs-CZ" dirty="0"/>
              <a:t> </a:t>
            </a:r>
            <a:r>
              <a:rPr lang="cs-CZ" dirty="0" err="1"/>
              <a:t>canal</a:t>
            </a:r>
            <a:endParaRPr lang="en-US" dirty="0"/>
          </a:p>
        </p:txBody>
      </p:sp>
      <p:sp>
        <p:nvSpPr>
          <p:cNvPr id="5" name="Zástupný symbol pro číslo snímku 4">
            <a:extLst>
              <a:ext uri="{FF2B5EF4-FFF2-40B4-BE49-F238E27FC236}">
                <a16:creationId xmlns:a16="http://schemas.microsoft.com/office/drawing/2014/main" id="{4CB68FDA-DCA0-48D3-A1F6-BCD752454323}"/>
              </a:ext>
            </a:extLst>
          </p:cNvPr>
          <p:cNvSpPr>
            <a:spLocks noGrp="1"/>
          </p:cNvSpPr>
          <p:nvPr>
            <p:ph type="sldNum" sz="quarter" idx="12"/>
          </p:nvPr>
        </p:nvSpPr>
        <p:spPr/>
        <p:txBody>
          <a:bodyPr/>
          <a:lstStyle/>
          <a:p>
            <a:fld id="{452BC3EA-E2EC-40AA-BF67-C4C476FA0C99}" type="slidenum">
              <a:rPr lang="cs-CZ" smtClean="0"/>
              <a:t>45</a:t>
            </a:fld>
            <a:endParaRPr lang="cs-CZ"/>
          </a:p>
        </p:txBody>
      </p:sp>
      <p:sp>
        <p:nvSpPr>
          <p:cNvPr id="6" name="Zástupný obsah 2">
            <a:extLst>
              <a:ext uri="{FF2B5EF4-FFF2-40B4-BE49-F238E27FC236}">
                <a16:creationId xmlns:a16="http://schemas.microsoft.com/office/drawing/2014/main" id="{83AF645C-ADC2-45E9-A13D-7C342397CDF6}"/>
              </a:ext>
            </a:extLst>
          </p:cNvPr>
          <p:cNvSpPr txBox="1">
            <a:spLocks/>
          </p:cNvSpPr>
          <p:nvPr/>
        </p:nvSpPr>
        <p:spPr>
          <a:xfrm>
            <a:off x="1097280" y="2103555"/>
            <a:ext cx="4827272" cy="41589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chemeClr val="tx1"/>
                </a:solidFill>
              </a:rPr>
              <a:t>terminal</a:t>
            </a:r>
            <a:r>
              <a:rPr lang="cs-CZ" sz="1600" dirty="0">
                <a:solidFill>
                  <a:schemeClr val="tx1"/>
                </a:solidFill>
              </a:rPr>
              <a:t> part </a:t>
            </a:r>
            <a:r>
              <a:rPr lang="cs-CZ" sz="1600" dirty="0" err="1">
                <a:solidFill>
                  <a:schemeClr val="tx1"/>
                </a:solidFill>
              </a:rPr>
              <a:t>of</a:t>
            </a:r>
            <a:r>
              <a:rPr lang="cs-CZ" sz="1600" dirty="0">
                <a:solidFill>
                  <a:schemeClr val="tx1"/>
                </a:solidFill>
              </a:rPr>
              <a:t> digestive tube</a:t>
            </a:r>
          </a:p>
        </p:txBody>
      </p:sp>
      <p:sp>
        <p:nvSpPr>
          <p:cNvPr id="7" name="Zástupný obsah 2">
            <a:extLst>
              <a:ext uri="{FF2B5EF4-FFF2-40B4-BE49-F238E27FC236}">
                <a16:creationId xmlns:a16="http://schemas.microsoft.com/office/drawing/2014/main" id="{83AF645C-ADC2-45E9-A13D-7C342397CDF6}"/>
              </a:ext>
            </a:extLst>
          </p:cNvPr>
          <p:cNvSpPr txBox="1">
            <a:spLocks/>
          </p:cNvSpPr>
          <p:nvPr/>
        </p:nvSpPr>
        <p:spPr>
          <a:xfrm>
            <a:off x="1097280" y="2799820"/>
            <a:ext cx="4827272" cy="95061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solidFill>
                  <a:schemeClr val="tx1"/>
                </a:solidFill>
              </a:rPr>
              <a:t>Partly</a:t>
            </a:r>
            <a:r>
              <a:rPr lang="cs-CZ" sz="1600" dirty="0">
                <a:solidFill>
                  <a:schemeClr val="tx1"/>
                </a:solidFill>
              </a:rPr>
              <a:t> </a:t>
            </a:r>
            <a:r>
              <a:rPr lang="cs-CZ" sz="1600" dirty="0" err="1">
                <a:solidFill>
                  <a:schemeClr val="tx1"/>
                </a:solidFill>
              </a:rPr>
              <a:t>from</a:t>
            </a:r>
            <a:r>
              <a:rPr lang="cs-CZ" sz="1600" dirty="0">
                <a:solidFill>
                  <a:schemeClr val="tx1"/>
                </a:solidFill>
              </a:rPr>
              <a:t> </a:t>
            </a:r>
            <a:r>
              <a:rPr lang="cs-CZ" sz="1600" b="1" dirty="0">
                <a:solidFill>
                  <a:schemeClr val="tx1"/>
                </a:solidFill>
              </a:rPr>
              <a:t>endoderm</a:t>
            </a:r>
            <a:r>
              <a:rPr lang="cs-CZ" sz="1600" dirty="0">
                <a:solidFill>
                  <a:schemeClr val="tx1"/>
                </a:solidFill>
              </a:rPr>
              <a:t> </a:t>
            </a:r>
            <a:r>
              <a:rPr lang="cs-CZ" sz="1600" dirty="0" err="1">
                <a:solidFill>
                  <a:schemeClr val="tx1"/>
                </a:solidFill>
              </a:rPr>
              <a:t>of</a:t>
            </a:r>
            <a:r>
              <a:rPr lang="cs-CZ" sz="1600" dirty="0">
                <a:solidFill>
                  <a:schemeClr val="tx1"/>
                </a:solidFill>
              </a:rPr>
              <a:t> </a:t>
            </a:r>
            <a:r>
              <a:rPr lang="cs-CZ" sz="1600" dirty="0" err="1">
                <a:solidFill>
                  <a:schemeClr val="tx1"/>
                </a:solidFill>
              </a:rPr>
              <a:t>hindgut</a:t>
            </a:r>
            <a:endParaRPr lang="cs-CZ" sz="1600" dirty="0">
              <a:solidFill>
                <a:schemeClr val="tx1"/>
              </a:solidFill>
            </a:endParaRPr>
          </a:p>
          <a:p>
            <a:pPr>
              <a:buSzPct val="50000"/>
              <a:buFont typeface="Courier New" panose="02070309020205020404" pitchFamily="49" charset="0"/>
              <a:buChar char="o"/>
            </a:pPr>
            <a:r>
              <a:rPr lang="cs-CZ" sz="1600" dirty="0" err="1">
                <a:solidFill>
                  <a:schemeClr val="tx1"/>
                </a:solidFill>
              </a:rPr>
              <a:t>Partly</a:t>
            </a:r>
            <a:r>
              <a:rPr lang="cs-CZ" sz="1600" dirty="0">
                <a:solidFill>
                  <a:schemeClr val="tx1"/>
                </a:solidFill>
              </a:rPr>
              <a:t> </a:t>
            </a:r>
            <a:r>
              <a:rPr lang="cs-CZ" sz="1600" dirty="0" err="1">
                <a:solidFill>
                  <a:schemeClr val="tx1"/>
                </a:solidFill>
              </a:rPr>
              <a:t>from</a:t>
            </a:r>
            <a:r>
              <a:rPr lang="cs-CZ" sz="1600" dirty="0">
                <a:solidFill>
                  <a:schemeClr val="tx1"/>
                </a:solidFill>
              </a:rPr>
              <a:t> </a:t>
            </a:r>
            <a:r>
              <a:rPr lang="cs-CZ" sz="1600" b="1" dirty="0" err="1">
                <a:solidFill>
                  <a:schemeClr val="tx1"/>
                </a:solidFill>
              </a:rPr>
              <a:t>ectoderm</a:t>
            </a:r>
            <a:r>
              <a:rPr lang="cs-CZ" sz="1600" b="1" dirty="0">
                <a:solidFill>
                  <a:schemeClr val="tx1"/>
                </a:solidFill>
              </a:rPr>
              <a:t>, </a:t>
            </a:r>
            <a:r>
              <a:rPr lang="cs-CZ" sz="1600" dirty="0">
                <a:solidFill>
                  <a:schemeClr val="tx1"/>
                </a:solidFill>
              </a:rPr>
              <a:t>so </a:t>
            </a:r>
            <a:r>
              <a:rPr lang="cs-CZ" sz="1600" dirty="0" err="1">
                <a:solidFill>
                  <a:schemeClr val="tx1"/>
                </a:solidFill>
              </a:rPr>
              <a:t>called</a:t>
            </a:r>
            <a:r>
              <a:rPr lang="cs-CZ" sz="1600" dirty="0">
                <a:solidFill>
                  <a:schemeClr val="tx1"/>
                </a:solidFill>
              </a:rPr>
              <a:t> </a:t>
            </a:r>
            <a:r>
              <a:rPr lang="cs-CZ" sz="1600" b="1" dirty="0" err="1">
                <a:solidFill>
                  <a:schemeClr val="tx1"/>
                </a:solidFill>
              </a:rPr>
              <a:t>proctodeum</a:t>
            </a:r>
            <a:r>
              <a:rPr lang="cs-CZ" sz="1600" b="1" dirty="0">
                <a:solidFill>
                  <a:schemeClr val="tx1"/>
                </a:solidFill>
              </a:rPr>
              <a:t> </a:t>
            </a:r>
            <a:r>
              <a:rPr lang="cs-CZ" sz="1600" dirty="0">
                <a:solidFill>
                  <a:schemeClr val="tx1"/>
                </a:solidFill>
              </a:rPr>
              <a:t>(primitive </a:t>
            </a:r>
            <a:r>
              <a:rPr lang="cs-CZ" sz="1600" dirty="0" err="1">
                <a:solidFill>
                  <a:schemeClr val="tx1"/>
                </a:solidFill>
              </a:rPr>
              <a:t>anal</a:t>
            </a:r>
            <a:r>
              <a:rPr lang="cs-CZ" sz="1600" dirty="0">
                <a:solidFill>
                  <a:schemeClr val="tx1"/>
                </a:solidFill>
              </a:rPr>
              <a:t> </a:t>
            </a:r>
            <a:r>
              <a:rPr lang="cs-CZ" sz="1600" dirty="0" err="1">
                <a:solidFill>
                  <a:schemeClr val="tx1"/>
                </a:solidFill>
              </a:rPr>
              <a:t>opening</a:t>
            </a:r>
            <a:r>
              <a:rPr lang="cs-CZ" sz="1600" dirty="0">
                <a:solidFill>
                  <a:schemeClr val="tx1"/>
                </a:solidFill>
              </a:rPr>
              <a:t>)</a:t>
            </a:r>
          </a:p>
        </p:txBody>
      </p:sp>
      <p:sp>
        <p:nvSpPr>
          <p:cNvPr id="8" name="Zástupný obsah 2">
            <a:extLst>
              <a:ext uri="{FF2B5EF4-FFF2-40B4-BE49-F238E27FC236}">
                <a16:creationId xmlns:a16="http://schemas.microsoft.com/office/drawing/2014/main" id="{83AF645C-ADC2-45E9-A13D-7C342397CDF6}"/>
              </a:ext>
            </a:extLst>
          </p:cNvPr>
          <p:cNvSpPr txBox="1">
            <a:spLocks/>
          </p:cNvSpPr>
          <p:nvPr/>
        </p:nvSpPr>
        <p:spPr>
          <a:xfrm>
            <a:off x="1097280" y="4139301"/>
            <a:ext cx="4827272" cy="72280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solidFill>
                  <a:schemeClr val="tx1"/>
                </a:solidFill>
              </a:rPr>
              <a:t>Connection</a:t>
            </a:r>
            <a:r>
              <a:rPr lang="cs-CZ" sz="1600" dirty="0">
                <a:solidFill>
                  <a:schemeClr val="tx1"/>
                </a:solidFill>
              </a:rPr>
              <a:t> </a:t>
            </a:r>
            <a:r>
              <a:rPr lang="cs-CZ" sz="1600" dirty="0" err="1">
                <a:solidFill>
                  <a:schemeClr val="tx1"/>
                </a:solidFill>
              </a:rPr>
              <a:t>between</a:t>
            </a:r>
            <a:r>
              <a:rPr lang="cs-CZ" sz="1600" dirty="0">
                <a:solidFill>
                  <a:schemeClr val="tx1"/>
                </a:solidFill>
              </a:rPr>
              <a:t> endoderm and </a:t>
            </a:r>
            <a:r>
              <a:rPr lang="cs-CZ" sz="1600" dirty="0" err="1">
                <a:solidFill>
                  <a:schemeClr val="tx1"/>
                </a:solidFill>
              </a:rPr>
              <a:t>ectoderm</a:t>
            </a:r>
            <a:r>
              <a:rPr lang="cs-CZ" sz="1600" dirty="0">
                <a:solidFill>
                  <a:schemeClr val="tx1"/>
                </a:solidFill>
              </a:rPr>
              <a:t> – </a:t>
            </a:r>
            <a:r>
              <a:rPr lang="cs-CZ" sz="1600" b="1" dirty="0" err="1">
                <a:solidFill>
                  <a:schemeClr val="tx1"/>
                </a:solidFill>
              </a:rPr>
              <a:t>cloacal</a:t>
            </a:r>
            <a:r>
              <a:rPr lang="cs-CZ" sz="1600" b="1" dirty="0">
                <a:solidFill>
                  <a:schemeClr val="tx1"/>
                </a:solidFill>
              </a:rPr>
              <a:t> </a:t>
            </a:r>
            <a:r>
              <a:rPr lang="cs-CZ" sz="1600" b="1" dirty="0" err="1">
                <a:solidFill>
                  <a:schemeClr val="tx1"/>
                </a:solidFill>
              </a:rPr>
              <a:t>membrane</a:t>
            </a:r>
            <a:r>
              <a:rPr lang="cs-CZ" sz="1600" dirty="0">
                <a:solidFill>
                  <a:schemeClr val="tx1"/>
                </a:solidFill>
              </a:rPr>
              <a:t>, </a:t>
            </a:r>
            <a:r>
              <a:rPr lang="cs-CZ" sz="1600" dirty="0" err="1">
                <a:solidFill>
                  <a:schemeClr val="tx1"/>
                </a:solidFill>
              </a:rPr>
              <a:t>rupture</a:t>
            </a:r>
            <a:r>
              <a:rPr lang="cs-CZ" sz="1600" dirty="0">
                <a:solidFill>
                  <a:schemeClr val="tx1"/>
                </a:solidFill>
              </a:rPr>
              <a:t> and </a:t>
            </a:r>
            <a:r>
              <a:rPr lang="cs-CZ" sz="1600" dirty="0" err="1">
                <a:solidFill>
                  <a:schemeClr val="tx1"/>
                </a:solidFill>
              </a:rPr>
              <a:t>formation</a:t>
            </a:r>
            <a:r>
              <a:rPr lang="cs-CZ" sz="1600" dirty="0">
                <a:solidFill>
                  <a:schemeClr val="tx1"/>
                </a:solidFill>
              </a:rPr>
              <a:t> </a:t>
            </a:r>
            <a:r>
              <a:rPr lang="cs-CZ" sz="1600" dirty="0" err="1">
                <a:solidFill>
                  <a:schemeClr val="tx1"/>
                </a:solidFill>
              </a:rPr>
              <a:t>of</a:t>
            </a:r>
            <a:r>
              <a:rPr lang="cs-CZ" sz="1600" dirty="0">
                <a:solidFill>
                  <a:schemeClr val="tx1"/>
                </a:solidFill>
              </a:rPr>
              <a:t> </a:t>
            </a:r>
            <a:r>
              <a:rPr lang="cs-CZ" sz="1600" dirty="0" err="1">
                <a:solidFill>
                  <a:schemeClr val="tx1"/>
                </a:solidFill>
              </a:rPr>
              <a:t>opening</a:t>
            </a:r>
            <a:r>
              <a:rPr lang="cs-CZ" sz="1600" dirty="0">
                <a:solidFill>
                  <a:schemeClr val="tx1"/>
                </a:solidFill>
              </a:rPr>
              <a:t> </a:t>
            </a:r>
            <a:r>
              <a:rPr lang="cs-CZ" sz="1600" dirty="0" err="1">
                <a:solidFill>
                  <a:schemeClr val="tx1"/>
                </a:solidFill>
              </a:rPr>
              <a:t>between</a:t>
            </a:r>
            <a:r>
              <a:rPr lang="cs-CZ" sz="1600" dirty="0">
                <a:solidFill>
                  <a:schemeClr val="tx1"/>
                </a:solidFill>
              </a:rPr>
              <a:t> digestive </a:t>
            </a:r>
            <a:r>
              <a:rPr lang="cs-CZ" sz="1600" dirty="0" err="1">
                <a:solidFill>
                  <a:schemeClr val="tx1"/>
                </a:solidFill>
              </a:rPr>
              <a:t>system</a:t>
            </a:r>
            <a:r>
              <a:rPr lang="cs-CZ" sz="1600" dirty="0">
                <a:solidFill>
                  <a:schemeClr val="tx1"/>
                </a:solidFill>
              </a:rPr>
              <a:t> and </a:t>
            </a:r>
            <a:r>
              <a:rPr lang="cs-CZ" sz="1600" dirty="0" err="1">
                <a:solidFill>
                  <a:schemeClr val="tx1"/>
                </a:solidFill>
              </a:rPr>
              <a:t>external</a:t>
            </a:r>
            <a:r>
              <a:rPr lang="cs-CZ" sz="1600" dirty="0">
                <a:solidFill>
                  <a:schemeClr val="tx1"/>
                </a:solidFill>
              </a:rPr>
              <a:t> environment</a:t>
            </a:r>
          </a:p>
        </p:txBody>
      </p:sp>
      <p:grpSp>
        <p:nvGrpSpPr>
          <p:cNvPr id="18" name="Skupina 17"/>
          <p:cNvGrpSpPr/>
          <p:nvPr/>
        </p:nvGrpSpPr>
        <p:grpSpPr>
          <a:xfrm>
            <a:off x="7033723" y="1965170"/>
            <a:ext cx="4208301" cy="3933868"/>
            <a:chOff x="7033723" y="1965170"/>
            <a:chExt cx="4208301" cy="3933868"/>
          </a:xfrm>
        </p:grpSpPr>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57690" t="25742" r="14588" b="6799"/>
            <a:stretch/>
          </p:blipFill>
          <p:spPr>
            <a:xfrm>
              <a:off x="8074871" y="1965170"/>
              <a:ext cx="2155545" cy="3933868"/>
            </a:xfrm>
            <a:prstGeom prst="rect">
              <a:avLst/>
            </a:prstGeom>
          </p:spPr>
        </p:pic>
        <p:sp>
          <p:nvSpPr>
            <p:cNvPr id="10" name="TextovéPole 9"/>
            <p:cNvSpPr txBox="1"/>
            <p:nvPr/>
          </p:nvSpPr>
          <p:spPr>
            <a:xfrm>
              <a:off x="10171335" y="3084177"/>
              <a:ext cx="1041148" cy="276999"/>
            </a:xfrm>
            <a:prstGeom prst="rect">
              <a:avLst/>
            </a:prstGeom>
            <a:noFill/>
          </p:spPr>
          <p:txBody>
            <a:bodyPr wrap="square" rtlCol="0">
              <a:spAutoFit/>
            </a:bodyPr>
            <a:lstStyle/>
            <a:p>
              <a:pPr algn="ctr"/>
              <a:r>
                <a:rPr lang="cs-CZ" sz="1200" dirty="0" err="1"/>
                <a:t>hindgut</a:t>
              </a:r>
              <a:endParaRPr lang="cs-CZ" sz="1200" dirty="0"/>
            </a:p>
          </p:txBody>
        </p:sp>
        <p:sp>
          <p:nvSpPr>
            <p:cNvPr id="11" name="TextovéPole 10"/>
            <p:cNvSpPr txBox="1"/>
            <p:nvPr/>
          </p:nvSpPr>
          <p:spPr>
            <a:xfrm>
              <a:off x="10200876" y="4707993"/>
              <a:ext cx="1041148" cy="276999"/>
            </a:xfrm>
            <a:prstGeom prst="rect">
              <a:avLst/>
            </a:prstGeom>
            <a:noFill/>
          </p:spPr>
          <p:txBody>
            <a:bodyPr wrap="square" rtlCol="0">
              <a:spAutoFit/>
            </a:bodyPr>
            <a:lstStyle/>
            <a:p>
              <a:pPr algn="ctr"/>
              <a:r>
                <a:rPr lang="cs-CZ" sz="1200" dirty="0" err="1"/>
                <a:t>proctodeum</a:t>
              </a:r>
              <a:endParaRPr lang="cs-CZ" sz="1200" dirty="0"/>
            </a:p>
          </p:txBody>
        </p:sp>
        <p:sp>
          <p:nvSpPr>
            <p:cNvPr id="12" name="TextovéPole 11"/>
            <p:cNvSpPr txBox="1"/>
            <p:nvPr/>
          </p:nvSpPr>
          <p:spPr>
            <a:xfrm>
              <a:off x="7033723" y="4279589"/>
              <a:ext cx="1041148" cy="276999"/>
            </a:xfrm>
            <a:prstGeom prst="rect">
              <a:avLst/>
            </a:prstGeom>
            <a:noFill/>
          </p:spPr>
          <p:txBody>
            <a:bodyPr wrap="square" rtlCol="0">
              <a:spAutoFit/>
            </a:bodyPr>
            <a:lstStyle/>
            <a:p>
              <a:pPr algn="ctr"/>
              <a:r>
                <a:rPr lang="cs-CZ" sz="1200" dirty="0" err="1"/>
                <a:t>Anal</a:t>
              </a:r>
              <a:r>
                <a:rPr lang="cs-CZ" sz="1200" dirty="0"/>
                <a:t> </a:t>
              </a:r>
              <a:r>
                <a:rPr lang="cs-CZ" sz="1200" dirty="0" err="1"/>
                <a:t>canal</a:t>
              </a:r>
              <a:endParaRPr lang="cs-CZ" sz="1200" dirty="0"/>
            </a:p>
          </p:txBody>
        </p:sp>
        <p:sp>
          <p:nvSpPr>
            <p:cNvPr id="13" name="TextovéPole 12"/>
            <p:cNvSpPr txBox="1"/>
            <p:nvPr/>
          </p:nvSpPr>
          <p:spPr>
            <a:xfrm>
              <a:off x="8632069" y="2331872"/>
              <a:ext cx="1041148" cy="276999"/>
            </a:xfrm>
            <a:prstGeom prst="rect">
              <a:avLst/>
            </a:prstGeom>
            <a:noFill/>
          </p:spPr>
          <p:txBody>
            <a:bodyPr wrap="square" rtlCol="0">
              <a:spAutoFit/>
            </a:bodyPr>
            <a:lstStyle/>
            <a:p>
              <a:pPr algn="ctr"/>
              <a:r>
                <a:rPr lang="cs-CZ" sz="1200" dirty="0" err="1"/>
                <a:t>rectum</a:t>
              </a:r>
              <a:endParaRPr lang="cs-CZ" sz="1200" dirty="0"/>
            </a:p>
          </p:txBody>
        </p:sp>
        <p:sp>
          <p:nvSpPr>
            <p:cNvPr id="14" name="Obdélník 13"/>
            <p:cNvSpPr/>
            <p:nvPr/>
          </p:nvSpPr>
          <p:spPr>
            <a:xfrm>
              <a:off x="9424656" y="3458424"/>
              <a:ext cx="334979" cy="598263"/>
            </a:xfrm>
            <a:prstGeom prst="rect">
              <a:avLst/>
            </a:prstGeom>
            <a:solidFill>
              <a:srgbClr val="E58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9424656" y="4678731"/>
              <a:ext cx="334979" cy="598263"/>
            </a:xfrm>
            <a:prstGeom prst="rect">
              <a:avLst/>
            </a:prstGeom>
            <a:solidFill>
              <a:srgbClr val="E58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9762970" y="3439666"/>
              <a:ext cx="334979" cy="598263"/>
            </a:xfrm>
            <a:prstGeom prst="rect">
              <a:avLst/>
            </a:prstGeom>
            <a:solidFill>
              <a:srgbClr val="FCF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9762970" y="4556588"/>
              <a:ext cx="334979" cy="598263"/>
            </a:xfrm>
            <a:prstGeom prst="rect">
              <a:avLst/>
            </a:prstGeom>
            <a:solidFill>
              <a:srgbClr val="FCF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9" name="Zaoblený obdélník 18"/>
          <p:cNvSpPr/>
          <p:nvPr/>
        </p:nvSpPr>
        <p:spPr>
          <a:xfrm>
            <a:off x="8508989" y="3640557"/>
            <a:ext cx="399621" cy="113323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Zaoblený obdélník 19"/>
          <p:cNvSpPr/>
          <p:nvPr/>
        </p:nvSpPr>
        <p:spPr>
          <a:xfrm>
            <a:off x="9292736" y="3640556"/>
            <a:ext cx="399621" cy="113323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Zástupný obsah 2">
            <a:extLst>
              <a:ext uri="{FF2B5EF4-FFF2-40B4-BE49-F238E27FC236}">
                <a16:creationId xmlns:a16="http://schemas.microsoft.com/office/drawing/2014/main" id="{83AF645C-ADC2-45E9-A13D-7C342397CDF6}"/>
              </a:ext>
            </a:extLst>
          </p:cNvPr>
          <p:cNvSpPr txBox="1">
            <a:spLocks/>
          </p:cNvSpPr>
          <p:nvPr/>
        </p:nvSpPr>
        <p:spPr>
          <a:xfrm>
            <a:off x="1097280" y="5021204"/>
            <a:ext cx="4827272" cy="4521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solidFill>
                  <a:schemeClr val="tx1"/>
                </a:solidFill>
              </a:rPr>
              <a:t>Anal</a:t>
            </a:r>
            <a:r>
              <a:rPr lang="cs-CZ" sz="1600" dirty="0">
                <a:solidFill>
                  <a:schemeClr val="tx1"/>
                </a:solidFill>
              </a:rPr>
              <a:t> </a:t>
            </a:r>
            <a:r>
              <a:rPr lang="cs-CZ" sz="1600" dirty="0" err="1">
                <a:solidFill>
                  <a:schemeClr val="tx1"/>
                </a:solidFill>
              </a:rPr>
              <a:t>sphincters</a:t>
            </a:r>
            <a:r>
              <a:rPr lang="cs-CZ" sz="1600" dirty="0">
                <a:solidFill>
                  <a:schemeClr val="tx1"/>
                </a:solidFill>
              </a:rPr>
              <a:t> </a:t>
            </a:r>
            <a:r>
              <a:rPr lang="cs-CZ" sz="1600" dirty="0" err="1">
                <a:solidFill>
                  <a:schemeClr val="tx1"/>
                </a:solidFill>
              </a:rPr>
              <a:t>develop</a:t>
            </a:r>
            <a:r>
              <a:rPr lang="cs-CZ" sz="1600" dirty="0">
                <a:solidFill>
                  <a:schemeClr val="tx1"/>
                </a:solidFill>
              </a:rPr>
              <a:t> </a:t>
            </a:r>
            <a:r>
              <a:rPr lang="cs-CZ" sz="1600" dirty="0" err="1">
                <a:solidFill>
                  <a:schemeClr val="tx1"/>
                </a:solidFill>
              </a:rPr>
              <a:t>from</a:t>
            </a:r>
            <a:r>
              <a:rPr lang="cs-CZ" sz="1600" dirty="0">
                <a:solidFill>
                  <a:schemeClr val="tx1"/>
                </a:solidFill>
              </a:rPr>
              <a:t> </a:t>
            </a:r>
            <a:r>
              <a:rPr lang="cs-CZ" sz="1600" b="1" dirty="0">
                <a:solidFill>
                  <a:srgbClr val="FF0000"/>
                </a:solidFill>
              </a:rPr>
              <a:t>mesoderm</a:t>
            </a:r>
          </a:p>
        </p:txBody>
      </p:sp>
      <p:sp>
        <p:nvSpPr>
          <p:cNvPr id="22" name="Zaoblený obdélník 21"/>
          <p:cNvSpPr/>
          <p:nvPr/>
        </p:nvSpPr>
        <p:spPr>
          <a:xfrm>
            <a:off x="8908610" y="4297695"/>
            <a:ext cx="384126" cy="138500"/>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p:cNvSpPr txBox="1"/>
          <p:nvPr/>
        </p:nvSpPr>
        <p:spPr>
          <a:xfrm>
            <a:off x="6775700" y="4812893"/>
            <a:ext cx="1041148" cy="461665"/>
          </a:xfrm>
          <a:prstGeom prst="rect">
            <a:avLst/>
          </a:prstGeom>
          <a:noFill/>
        </p:spPr>
        <p:txBody>
          <a:bodyPr wrap="square" rtlCol="0">
            <a:spAutoFit/>
          </a:bodyPr>
          <a:lstStyle/>
          <a:p>
            <a:pPr algn="ctr"/>
            <a:r>
              <a:rPr lang="cs-CZ" sz="1200" dirty="0" err="1"/>
              <a:t>Cloacal</a:t>
            </a:r>
            <a:r>
              <a:rPr lang="cs-CZ" sz="1200" dirty="0"/>
              <a:t> </a:t>
            </a:r>
            <a:r>
              <a:rPr lang="cs-CZ" sz="1200" dirty="0" err="1"/>
              <a:t>membrane</a:t>
            </a:r>
            <a:endParaRPr lang="cs-CZ" sz="1200" dirty="0"/>
          </a:p>
        </p:txBody>
      </p:sp>
      <p:cxnSp>
        <p:nvCxnSpPr>
          <p:cNvPr id="25" name="Přímá spojnice se šipkou 24"/>
          <p:cNvCxnSpPr>
            <a:stCxn id="23" idx="3"/>
            <a:endCxn id="22" idx="2"/>
          </p:cNvCxnSpPr>
          <p:nvPr/>
        </p:nvCxnSpPr>
        <p:spPr>
          <a:xfrm flipV="1">
            <a:off x="7816848" y="4436195"/>
            <a:ext cx="1283825" cy="6075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2420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ED3227-FA9C-42E6-AD74-3CE2CFC109B4}"/>
              </a:ext>
            </a:extLst>
          </p:cNvPr>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rectum</a:t>
            </a:r>
            <a:r>
              <a:rPr lang="cs-CZ" dirty="0"/>
              <a:t> and </a:t>
            </a:r>
            <a:r>
              <a:rPr lang="cs-CZ" dirty="0" err="1"/>
              <a:t>anal</a:t>
            </a:r>
            <a:r>
              <a:rPr lang="cs-CZ" dirty="0"/>
              <a:t> </a:t>
            </a:r>
            <a:r>
              <a:rPr lang="cs-CZ" dirty="0" err="1"/>
              <a:t>canal</a:t>
            </a:r>
            <a:endParaRPr lang="en-US" dirty="0"/>
          </a:p>
        </p:txBody>
      </p:sp>
      <p:sp>
        <p:nvSpPr>
          <p:cNvPr id="5" name="Zástupný symbol pro číslo snímku 4">
            <a:extLst>
              <a:ext uri="{FF2B5EF4-FFF2-40B4-BE49-F238E27FC236}">
                <a16:creationId xmlns:a16="http://schemas.microsoft.com/office/drawing/2014/main" id="{92CADCE2-350A-42C2-ACBB-F8E72D0DC07E}"/>
              </a:ext>
            </a:extLst>
          </p:cNvPr>
          <p:cNvSpPr>
            <a:spLocks noGrp="1"/>
          </p:cNvSpPr>
          <p:nvPr>
            <p:ph type="sldNum" sz="quarter" idx="12"/>
          </p:nvPr>
        </p:nvSpPr>
        <p:spPr/>
        <p:txBody>
          <a:bodyPr/>
          <a:lstStyle/>
          <a:p>
            <a:fld id="{452BC3EA-E2EC-40AA-BF67-C4C476FA0C99}" type="slidenum">
              <a:rPr lang="cs-CZ" smtClean="0"/>
              <a:t>46</a:t>
            </a:fld>
            <a:endParaRPr lang="cs-CZ"/>
          </a:p>
        </p:txBody>
      </p:sp>
      <p:sp>
        <p:nvSpPr>
          <p:cNvPr id="6" name="Zástupný obsah 2">
            <a:extLst>
              <a:ext uri="{FF2B5EF4-FFF2-40B4-BE49-F238E27FC236}">
                <a16:creationId xmlns:a16="http://schemas.microsoft.com/office/drawing/2014/main" id="{0DA11F45-581D-4DEE-97B8-A945EB7B8536}"/>
              </a:ext>
            </a:extLst>
          </p:cNvPr>
          <p:cNvSpPr txBox="1">
            <a:spLocks/>
          </p:cNvSpPr>
          <p:nvPr/>
        </p:nvSpPr>
        <p:spPr>
          <a:xfrm>
            <a:off x="1097280" y="1814224"/>
            <a:ext cx="4583899" cy="19155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Displaced</a:t>
            </a:r>
            <a:r>
              <a:rPr lang="cs-CZ" sz="1600" b="1" dirty="0"/>
              <a:t> development </a:t>
            </a:r>
            <a:r>
              <a:rPr lang="cs-CZ" sz="1600" b="1" dirty="0" err="1"/>
              <a:t>of</a:t>
            </a:r>
            <a:r>
              <a:rPr lang="cs-CZ" sz="1600" b="1" dirty="0"/>
              <a:t> anus</a:t>
            </a:r>
          </a:p>
          <a:p>
            <a:pPr lvl="1">
              <a:buSzPct val="50000"/>
              <a:buFont typeface="Courier New" panose="02070309020205020404" pitchFamily="49" charset="0"/>
              <a:buChar char="o"/>
            </a:pPr>
            <a:r>
              <a:rPr lang="cs-CZ" sz="1400" dirty="0" err="1"/>
              <a:t>Insufficient</a:t>
            </a:r>
            <a:r>
              <a:rPr lang="cs-CZ" sz="1400" dirty="0"/>
              <a:t> development and </a:t>
            </a:r>
            <a:r>
              <a:rPr lang="cs-CZ" sz="1400" dirty="0" err="1"/>
              <a:t>blindly</a:t>
            </a:r>
            <a:r>
              <a:rPr lang="cs-CZ" sz="1400" dirty="0"/>
              <a:t> </a:t>
            </a:r>
            <a:r>
              <a:rPr lang="cs-CZ" sz="1400" dirty="0" err="1"/>
              <a:t>terminated</a:t>
            </a:r>
            <a:r>
              <a:rPr lang="cs-CZ" sz="1400" dirty="0"/>
              <a:t> </a:t>
            </a:r>
            <a:r>
              <a:rPr lang="cs-CZ" sz="1400" dirty="0" err="1"/>
              <a:t>rectum</a:t>
            </a:r>
            <a:endParaRPr lang="cs-CZ" sz="1400" dirty="0"/>
          </a:p>
          <a:p>
            <a:pPr lvl="1">
              <a:buSzPct val="50000"/>
              <a:buFont typeface="Courier New" panose="02070309020205020404" pitchFamily="49" charset="0"/>
              <a:buChar char="o"/>
            </a:pPr>
            <a:r>
              <a:rPr lang="cs-CZ" sz="1400" dirty="0" err="1"/>
              <a:t>Formation</a:t>
            </a:r>
            <a:r>
              <a:rPr lang="cs-CZ" sz="1400" dirty="0"/>
              <a:t> </a:t>
            </a:r>
            <a:r>
              <a:rPr lang="cs-CZ" sz="1400" dirty="0" err="1"/>
              <a:t>of</a:t>
            </a:r>
            <a:r>
              <a:rPr lang="cs-CZ" sz="1400" dirty="0"/>
              <a:t> fistula to </a:t>
            </a:r>
            <a:r>
              <a:rPr lang="cs-CZ" sz="1400" dirty="0" err="1"/>
              <a:t>other</a:t>
            </a:r>
            <a:r>
              <a:rPr lang="cs-CZ" sz="1400" dirty="0"/>
              <a:t> </a:t>
            </a:r>
            <a:r>
              <a:rPr lang="cs-CZ" sz="1400" dirty="0" err="1"/>
              <a:t>developing</a:t>
            </a:r>
            <a:r>
              <a:rPr lang="cs-CZ" sz="1400" dirty="0"/>
              <a:t> </a:t>
            </a:r>
            <a:r>
              <a:rPr lang="cs-CZ" sz="1400" dirty="0" err="1"/>
              <a:t>structures</a:t>
            </a:r>
            <a:r>
              <a:rPr lang="cs-CZ" sz="1400" dirty="0"/>
              <a:t> (</a:t>
            </a:r>
            <a:r>
              <a:rPr lang="cs-CZ" sz="1400" dirty="0" err="1"/>
              <a:t>urethra</a:t>
            </a:r>
            <a:r>
              <a:rPr lang="cs-CZ" sz="1400" dirty="0"/>
              <a:t>, </a:t>
            </a:r>
            <a:r>
              <a:rPr lang="cs-CZ" sz="1400" dirty="0" err="1"/>
              <a:t>bladder</a:t>
            </a:r>
            <a:r>
              <a:rPr lang="cs-CZ" sz="1400" dirty="0"/>
              <a:t>, penis, vagina)</a:t>
            </a:r>
          </a:p>
          <a:p>
            <a:pPr lvl="1">
              <a:buSzPct val="50000"/>
              <a:buFont typeface="Courier New" panose="02070309020205020404" pitchFamily="49" charset="0"/>
              <a:buChar char="o"/>
            </a:pPr>
            <a:r>
              <a:rPr lang="cs-CZ" sz="1400" dirty="0"/>
              <a:t>Anus </a:t>
            </a:r>
            <a:r>
              <a:rPr lang="cs-CZ" sz="1400" dirty="0" err="1"/>
              <a:t>developed</a:t>
            </a:r>
            <a:r>
              <a:rPr lang="cs-CZ" sz="1400" dirty="0"/>
              <a:t> </a:t>
            </a:r>
            <a:r>
              <a:rPr lang="cs-CZ" sz="1400" dirty="0" err="1"/>
              <a:t>ectopically</a:t>
            </a:r>
            <a:endParaRPr lang="cs-CZ" sz="1400" dirty="0"/>
          </a:p>
          <a:p>
            <a:pPr lvl="1">
              <a:buSzPct val="50000"/>
              <a:buFont typeface="Courier New" panose="02070309020205020404" pitchFamily="49" charset="0"/>
              <a:buChar char="o"/>
            </a:pPr>
            <a:r>
              <a:rPr lang="cs-CZ" sz="1400" dirty="0" err="1"/>
              <a:t>Narrowing</a:t>
            </a:r>
            <a:r>
              <a:rPr lang="cs-CZ" sz="1400" dirty="0"/>
              <a:t> </a:t>
            </a:r>
            <a:r>
              <a:rPr lang="cs-CZ" sz="1400" dirty="0" err="1"/>
              <a:t>of</a:t>
            </a:r>
            <a:r>
              <a:rPr lang="cs-CZ" sz="1400" dirty="0"/>
              <a:t> </a:t>
            </a:r>
            <a:r>
              <a:rPr lang="cs-CZ" sz="1400" dirty="0" err="1"/>
              <a:t>anal</a:t>
            </a:r>
            <a:r>
              <a:rPr lang="cs-CZ" sz="1400" dirty="0"/>
              <a:t> </a:t>
            </a:r>
            <a:r>
              <a:rPr lang="cs-CZ" sz="1400" dirty="0" err="1"/>
              <a:t>canal</a:t>
            </a:r>
            <a:endParaRPr lang="cs-CZ" sz="1400" dirty="0"/>
          </a:p>
          <a:p>
            <a:pPr lvl="1">
              <a:buSzPct val="50000"/>
              <a:buFont typeface="Courier New" panose="02070309020205020404" pitchFamily="49" charset="0"/>
              <a:buChar char="o"/>
            </a:pPr>
            <a:r>
              <a:rPr lang="cs-CZ" sz="1400" dirty="0" err="1"/>
              <a:t>Cloacal</a:t>
            </a:r>
            <a:r>
              <a:rPr lang="cs-CZ" sz="1400" dirty="0"/>
              <a:t> </a:t>
            </a:r>
            <a:r>
              <a:rPr lang="cs-CZ" sz="1400" dirty="0" err="1"/>
              <a:t>membrane</a:t>
            </a:r>
            <a:r>
              <a:rPr lang="cs-CZ" sz="1400" dirty="0"/>
              <a:t> </a:t>
            </a:r>
            <a:r>
              <a:rPr lang="cs-CZ" sz="1400" dirty="0" err="1"/>
              <a:t>is</a:t>
            </a:r>
            <a:r>
              <a:rPr lang="cs-CZ" sz="1400" dirty="0"/>
              <a:t> not </a:t>
            </a:r>
            <a:r>
              <a:rPr lang="cs-CZ" sz="1400" dirty="0" err="1"/>
              <a:t>perfored</a:t>
            </a:r>
            <a:endParaRPr lang="cs-CZ" sz="1400" dirty="0"/>
          </a:p>
        </p:txBody>
      </p:sp>
      <p:pic>
        <p:nvPicPr>
          <p:cNvPr id="8" name="Obrázek 7">
            <a:extLst>
              <a:ext uri="{FF2B5EF4-FFF2-40B4-BE49-F238E27FC236}">
                <a16:creationId xmlns:a16="http://schemas.microsoft.com/office/drawing/2014/main" id="{FBA8EFD6-D5B7-420A-A067-82604A1DA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773" y="3729789"/>
            <a:ext cx="7667413" cy="2369534"/>
          </a:xfrm>
          <a:prstGeom prst="rect">
            <a:avLst/>
          </a:prstGeom>
        </p:spPr>
      </p:pic>
      <p:sp>
        <p:nvSpPr>
          <p:cNvPr id="9" name="TextovéPole 8">
            <a:extLst>
              <a:ext uri="{FF2B5EF4-FFF2-40B4-BE49-F238E27FC236}">
                <a16:creationId xmlns:a16="http://schemas.microsoft.com/office/drawing/2014/main" id="{916E9F04-1D8C-4804-8548-047DF7E7721D}"/>
              </a:ext>
            </a:extLst>
          </p:cNvPr>
          <p:cNvSpPr txBox="1"/>
          <p:nvPr/>
        </p:nvSpPr>
        <p:spPr>
          <a:xfrm>
            <a:off x="10015316" y="6025638"/>
            <a:ext cx="1829774" cy="253916"/>
          </a:xfrm>
          <a:prstGeom prst="rect">
            <a:avLst/>
          </a:prstGeom>
          <a:noFill/>
        </p:spPr>
        <p:txBody>
          <a:bodyPr wrap="square" rtlCol="0">
            <a:spAutoFit/>
          </a:bodyPr>
          <a:lstStyle/>
          <a:p>
            <a:pPr algn="ctr"/>
            <a:r>
              <a:rPr lang="cs-CZ" sz="1050" dirty="0"/>
              <a:t>UCSF. Dep </a:t>
            </a:r>
            <a:r>
              <a:rPr lang="cs-CZ" sz="1050" dirty="0" err="1"/>
              <a:t>Surgery</a:t>
            </a:r>
            <a:endParaRPr lang="cs-CZ" sz="1050" dirty="0"/>
          </a:p>
        </p:txBody>
      </p:sp>
    </p:spTree>
    <p:extLst>
      <p:ext uri="{BB962C8B-B14F-4D97-AF65-F5344CB8AC3E}">
        <p14:creationId xmlns:p14="http://schemas.microsoft.com/office/powerpoint/2010/main" val="282088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2349500"/>
            <a:ext cx="496887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5"/>
          <p:cNvSpPr>
            <a:spLocks noChangeArrowheads="1"/>
          </p:cNvSpPr>
          <p:nvPr/>
        </p:nvSpPr>
        <p:spPr bwMode="auto">
          <a:xfrm>
            <a:off x="2855914" y="6453189"/>
            <a:ext cx="2395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200"/>
              <a:t>http://www.biologymad.com</a:t>
            </a:r>
          </a:p>
        </p:txBody>
      </p:sp>
      <p:pic>
        <p:nvPicPr>
          <p:cNvPr id="317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557338"/>
            <a:ext cx="4110037"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 Box 8"/>
          <p:cNvSpPr txBox="1">
            <a:spLocks noChangeArrowheads="1"/>
          </p:cNvSpPr>
          <p:nvPr/>
        </p:nvSpPr>
        <p:spPr bwMode="auto">
          <a:xfrm>
            <a:off x="2320644" y="1845229"/>
            <a:ext cx="731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cs-CZ" b="1" dirty="0" err="1" smtClean="0">
                <a:solidFill>
                  <a:schemeClr val="accent1"/>
                </a:solidFill>
                <a:effectLst>
                  <a:outerShdw blurRad="38100" dist="38100" dir="2700000" algn="tl">
                    <a:srgbClr val="C0C0C0"/>
                  </a:outerShdw>
                </a:effectLst>
              </a:rPr>
              <a:t>Blood</a:t>
            </a:r>
            <a:endParaRPr lang="cs-CZ" altLang="cs-CZ" b="1" dirty="0">
              <a:solidFill>
                <a:schemeClr val="accent1"/>
              </a:solidFill>
              <a:effectLst>
                <a:outerShdw blurRad="38100" dist="38100" dir="2700000" algn="tl">
                  <a:srgbClr val="C0C0C0"/>
                </a:outerShdw>
              </a:effectLst>
            </a:endParaRPr>
          </a:p>
        </p:txBody>
      </p:sp>
      <p:sp>
        <p:nvSpPr>
          <p:cNvPr id="31752" name="Line 9"/>
          <p:cNvSpPr>
            <a:spLocks noChangeShapeType="1"/>
          </p:cNvSpPr>
          <p:nvPr/>
        </p:nvSpPr>
        <p:spPr bwMode="auto">
          <a:xfrm flipV="1">
            <a:off x="2135189" y="1916114"/>
            <a:ext cx="2016125" cy="936625"/>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2778" name="Text Box 10"/>
          <p:cNvSpPr txBox="1">
            <a:spLocks noChangeArrowheads="1"/>
          </p:cNvSpPr>
          <p:nvPr/>
        </p:nvSpPr>
        <p:spPr bwMode="auto">
          <a:xfrm>
            <a:off x="6816726" y="4797425"/>
            <a:ext cx="5357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cs-CZ" b="1" dirty="0" smtClean="0">
                <a:solidFill>
                  <a:schemeClr val="accent1"/>
                </a:solidFill>
                <a:effectLst>
                  <a:outerShdw blurRad="38100" dist="38100" dir="2700000" algn="tl">
                    <a:srgbClr val="C0C0C0"/>
                  </a:outerShdw>
                </a:effectLst>
              </a:rPr>
              <a:t>Bile</a:t>
            </a:r>
            <a:endParaRPr lang="cs-CZ" altLang="cs-CZ" b="1" dirty="0">
              <a:solidFill>
                <a:schemeClr val="accent1"/>
              </a:solidFill>
              <a:effectLst>
                <a:outerShdw blurRad="38100" dist="38100" dir="2700000" algn="tl">
                  <a:srgbClr val="C0C0C0"/>
                </a:outerShdw>
              </a:effectLst>
            </a:endParaRPr>
          </a:p>
        </p:txBody>
      </p:sp>
      <p:sp>
        <p:nvSpPr>
          <p:cNvPr id="31754" name="Line 11"/>
          <p:cNvSpPr>
            <a:spLocks noChangeShapeType="1"/>
          </p:cNvSpPr>
          <p:nvPr/>
        </p:nvSpPr>
        <p:spPr bwMode="auto">
          <a:xfrm flipH="1">
            <a:off x="6096000" y="4797426"/>
            <a:ext cx="2160588" cy="1655763"/>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 name="Nadpis 1">
            <a:extLst>
              <a:ext uri="{FF2B5EF4-FFF2-40B4-BE49-F238E27FC236}">
                <a16:creationId xmlns:a16="http://schemas.microsoft.com/office/drawing/2014/main" id="{D2ED3227-FA9C-42E6-AD74-3CE2CFC109B4}"/>
              </a:ext>
            </a:extLst>
          </p:cNvPr>
          <p:cNvSpPr txBox="1">
            <a:spLocks/>
          </p:cNvSpPr>
          <p:nvPr/>
        </p:nvSpPr>
        <p:spPr>
          <a:xfrm>
            <a:off x="1106860" y="55758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cs-CZ" dirty="0" smtClean="0"/>
              <a:t>Liver – </a:t>
            </a:r>
            <a:r>
              <a:rPr lang="cs-CZ" dirty="0" err="1" smtClean="0"/>
              <a:t>structure</a:t>
            </a:r>
            <a:r>
              <a:rPr lang="cs-CZ" dirty="0" smtClean="0"/>
              <a:t> </a:t>
            </a:r>
            <a:r>
              <a:rPr lang="cs-CZ" dirty="0" err="1" smtClean="0"/>
              <a:t>overview</a:t>
            </a:r>
            <a:endParaRPr lang="en-US" dirty="0"/>
          </a:p>
        </p:txBody>
      </p:sp>
    </p:spTree>
    <p:extLst>
      <p:ext uri="{BB962C8B-B14F-4D97-AF65-F5344CB8AC3E}">
        <p14:creationId xmlns:p14="http://schemas.microsoft.com/office/powerpoint/2010/main" val="311333743"/>
      </p:ext>
    </p:extLst>
  </p:cSld>
  <p:clrMapOvr>
    <a:masterClrMapping/>
  </p:clrMapOvr>
  <mc:AlternateContent xmlns:mc="http://schemas.openxmlformats.org/markup-compatibility/2006" xmlns:p14="http://schemas.microsoft.com/office/powerpoint/2010/main">
    <mc:Choice Requires="p14">
      <p:transition spd="slow" p14:dur="2000" advTm="129257"/>
    </mc:Choice>
    <mc:Fallback xmlns="">
      <p:transition spd="slow" advTm="129257"/>
    </mc:Fallback>
  </mc:AlternateContent>
  <p:timing>
    <p:tnLst>
      <p:par>
        <p:cTn id="1" dur="indefinite" restart="never" nodeType="tmRoot"/>
      </p:par>
    </p:tnLst>
  </p:timing>
  <p:extLst mod="1">
    <p:ext uri="{3A86A75C-4F4B-4683-9AE1-C65F6400EC91}">
      <p14:laserTraceLst xmlns:p14="http://schemas.microsoft.com/office/powerpoint/2010/main">
        <p14:tracePtLst>
          <p14:tracePt t="2765" x="2622550" y="2794000"/>
          <p14:tracePt t="2770" x="2628900" y="2755900"/>
          <p14:tracePt t="2785" x="2635250" y="2749550"/>
          <p14:tracePt t="2800" x="2635250" y="2660650"/>
          <p14:tracePt t="2814" x="2552700" y="2527300"/>
          <p14:tracePt t="2835" x="2355850" y="2330450"/>
          <p14:tracePt t="2848" x="2032000" y="1987550"/>
          <p14:tracePt t="2882" x="1123950" y="768350"/>
          <p14:tracePt t="2915" x="234950" y="76200"/>
          <p14:tracePt t="4493" x="4521200" y="3771900"/>
          <p14:tracePt t="4501" x="4483100" y="3771900"/>
          <p14:tracePt t="4515" x="4438650" y="3752850"/>
          <p14:tracePt t="4531" x="4260850" y="3708400"/>
          <p14:tracePt t="4547" x="4102100" y="3663950"/>
          <p14:tracePt t="4564" x="3994150" y="3613150"/>
          <p14:tracePt t="4596" x="3657600" y="3556000"/>
          <p14:tracePt t="4630" x="3371850" y="3530600"/>
          <p14:tracePt t="4647" x="3213100" y="3536950"/>
          <p14:tracePt t="4663" x="3111500" y="3536950"/>
          <p14:tracePt t="4680" x="2927350" y="3568700"/>
          <p14:tracePt t="4696" x="2819400" y="3594100"/>
          <p14:tracePt t="4713" x="2686050" y="3619500"/>
          <p14:tracePt t="4729" x="2584450" y="3644900"/>
          <p14:tracePt t="4746" x="2540000" y="3670300"/>
          <p14:tracePt t="4764" x="2438400" y="3721100"/>
          <p14:tracePt t="4780" x="2374900" y="3752850"/>
          <p14:tracePt t="4796" x="2311400" y="3797300"/>
          <p14:tracePt t="4815" x="2228850" y="3911600"/>
          <p14:tracePt t="4830" x="2190750" y="3968750"/>
          <p14:tracePt t="4847" x="2178050" y="4000500"/>
          <p14:tracePt t="4864" x="2165350" y="4044950"/>
          <p14:tracePt t="4881" x="2159000" y="4064000"/>
          <p14:tracePt t="4896" x="2159000" y="4095750"/>
          <p14:tracePt t="4914" x="2171700" y="4152900"/>
          <p14:tracePt t="4929" x="2190750" y="4178300"/>
          <p14:tracePt t="4946" x="2222500" y="4229100"/>
          <p14:tracePt t="4964" x="2254250" y="4305300"/>
          <p14:tracePt t="4980" x="2286000" y="4362450"/>
          <p14:tracePt t="4998" x="2298700" y="4400550"/>
          <p14:tracePt t="5015" x="2330450" y="4464050"/>
          <p14:tracePt t="5032" x="2349500" y="4502150"/>
          <p14:tracePt t="5047" x="2368550" y="4533900"/>
          <p14:tracePt t="5066" x="2419350" y="4603750"/>
          <p14:tracePt t="5082" x="2470150" y="4673600"/>
          <p14:tracePt t="5097" x="2489200" y="4711700"/>
          <p14:tracePt t="5113" x="2508250" y="4768850"/>
          <p14:tracePt t="5129" x="2527300" y="4794250"/>
          <p14:tracePt t="5146" x="2546350" y="4832350"/>
          <p14:tracePt t="5163" x="2578100" y="4876800"/>
          <p14:tracePt t="5179" x="2584450" y="4895850"/>
          <p14:tracePt t="5196" x="2609850" y="4927600"/>
          <p14:tracePt t="5213" x="2660650" y="4991100"/>
          <p14:tracePt t="5229" x="2686050" y="5029200"/>
          <p14:tracePt t="5246" x="2717800" y="5048250"/>
          <p14:tracePt t="5263" x="2755900" y="5086350"/>
          <p14:tracePt t="5279" x="2800350" y="5118100"/>
          <p14:tracePt t="5296" x="2813050" y="5137150"/>
          <p14:tracePt t="5312" x="2838450" y="5168900"/>
          <p14:tracePt t="5329" x="2876550" y="5207000"/>
          <p14:tracePt t="5348" x="2914650" y="5238750"/>
          <p14:tracePt t="5364" x="2952750" y="5270500"/>
          <p14:tracePt t="5380" x="2978150" y="5295900"/>
          <p14:tracePt t="5396" x="2997200" y="5308600"/>
          <p14:tracePt t="5414" x="3022600" y="5334000"/>
          <p14:tracePt t="5429" x="3041650" y="5346700"/>
          <p14:tracePt t="5450" x="3079750" y="5378450"/>
          <p14:tracePt t="5462" x="3105150" y="5384800"/>
          <p14:tracePt t="5479" x="3130550" y="5397500"/>
          <p14:tracePt t="5499" x="3162300" y="5403850"/>
          <p14:tracePt t="5513" x="3181350" y="5403850"/>
          <p14:tracePt t="5529" x="3219450" y="5403850"/>
          <p14:tracePt t="5547" x="3251200" y="5410200"/>
          <p14:tracePt t="5562" x="3295650" y="5416550"/>
          <p14:tracePt t="5580" x="3346450" y="5416550"/>
          <p14:tracePt t="5597" x="3397250" y="5416550"/>
          <p14:tracePt t="5612" x="3435350" y="5416550"/>
          <p14:tracePt t="5629" x="3473450" y="5410200"/>
          <p14:tracePt t="5646" x="3517900" y="5403850"/>
          <p14:tracePt t="5663" x="3549650" y="5410200"/>
          <p14:tracePt t="5679" x="3587750" y="5422900"/>
          <p14:tracePt t="5698" x="3638550" y="5461000"/>
          <p14:tracePt t="5713" x="3651250" y="5467350"/>
          <p14:tracePt t="5733" x="3663950" y="5473700"/>
          <p14:tracePt t="9421" x="3663950" y="5467350"/>
          <p14:tracePt t="9430" x="3651250" y="5441950"/>
          <p14:tracePt t="9444" x="3613150" y="5365750"/>
          <p14:tracePt t="9459" x="3549650" y="5232400"/>
          <p14:tracePt t="9475" x="3486150" y="5080000"/>
          <p14:tracePt t="9492" x="3473450" y="5029200"/>
          <p14:tracePt t="9508" x="3460750" y="4991100"/>
          <p14:tracePt t="9544" x="3467100" y="4870450"/>
          <p14:tracePt t="9575" x="3479800" y="4813300"/>
          <p14:tracePt t="9592" x="3486150" y="4806950"/>
          <p14:tracePt t="9608" x="3486150" y="4800600"/>
          <p14:tracePt t="9625" x="3511550" y="4768850"/>
          <p14:tracePt t="9641" x="3517900" y="4768850"/>
          <p14:tracePt t="9659" x="3530600" y="4756150"/>
          <p14:tracePt t="9675" x="3543300" y="4749800"/>
          <p14:tracePt t="9691" x="3556000" y="4749800"/>
          <p14:tracePt t="9708" x="3562350" y="4737100"/>
          <p14:tracePt t="9727" x="3568700" y="4737100"/>
          <p14:tracePt t="9758" x="3575050" y="4737100"/>
          <p14:tracePt t="9775" x="3581400" y="4737100"/>
          <p14:tracePt t="9852" x="3581400" y="4743450"/>
          <p14:tracePt t="9882" x="3568700" y="4749800"/>
          <p14:tracePt t="9887" x="3562350" y="4756150"/>
          <p14:tracePt t="9897" x="3549650" y="4762500"/>
          <p14:tracePt t="9910" x="3536950" y="4762500"/>
          <p14:tracePt t="9942" x="3530600" y="4768850"/>
          <p14:tracePt t="9959" x="3524250" y="4768850"/>
          <p14:tracePt t="9974" x="3524250" y="4775200"/>
          <p14:tracePt t="10016" x="3524250" y="4781550"/>
          <p14:tracePt t="10031" x="3530600" y="4781550"/>
          <p14:tracePt t="10037" x="3536950" y="4794250"/>
          <p14:tracePt t="10044" x="3562350" y="4800600"/>
          <p14:tracePt t="10060" x="3594100" y="4806950"/>
          <p14:tracePt t="10076" x="3619500" y="4806950"/>
          <p14:tracePt t="10092" x="3638550" y="4787900"/>
          <p14:tracePt t="10110" x="3689350" y="4756150"/>
          <p14:tracePt t="10124" x="3740150" y="4692650"/>
          <p14:tracePt t="10141" x="3778250" y="4641850"/>
          <p14:tracePt t="10159" x="3848100" y="4578350"/>
          <p14:tracePt t="10174" x="3892550" y="4527550"/>
          <p14:tracePt t="10191" x="3930650" y="4464050"/>
          <p14:tracePt t="10208" x="3968750" y="4381500"/>
          <p14:tracePt t="10224" x="3987800" y="4324350"/>
          <p14:tracePt t="10245" x="4013200" y="4235450"/>
          <p14:tracePt t="10261" x="4013200" y="4184650"/>
          <p14:tracePt t="10274" x="4025900" y="4064000"/>
          <p14:tracePt t="10290" x="4032250" y="3987800"/>
          <p14:tracePt t="10307" x="4044950" y="3892550"/>
          <p14:tracePt t="10324" x="4057650" y="3829050"/>
          <p14:tracePt t="10341" x="4070350" y="3790950"/>
          <p14:tracePt t="10359" x="4089400" y="3727450"/>
          <p14:tracePt t="10376" x="4102100" y="3683000"/>
          <p14:tracePt t="10391" x="4108450" y="3651250"/>
          <p14:tracePt t="10408" x="4133850" y="3587750"/>
          <p14:tracePt t="10426" x="4152900" y="3543300"/>
          <p14:tracePt t="10442" x="4178300" y="3498850"/>
          <p14:tracePt t="10458" x="4216400" y="3454400"/>
          <p14:tracePt t="10473" x="4260850" y="3397250"/>
          <p14:tracePt t="10490" x="4279900" y="3352800"/>
          <p14:tracePt t="10492" x="4292600" y="3308350"/>
          <p14:tracePt t="10507" x="4330700" y="3257550"/>
          <p14:tracePt t="10525" x="4343400" y="3206750"/>
          <p14:tracePt t="10542" x="4362450" y="3162300"/>
          <p14:tracePt t="10557" x="4368800" y="3149600"/>
          <p14:tracePt t="10573" x="4387850" y="3098800"/>
          <p14:tracePt t="10591" x="4394200" y="3079750"/>
          <p14:tracePt t="10607" x="4419600" y="3009900"/>
          <p14:tracePt t="10625" x="4419600" y="2997200"/>
          <p14:tracePt t="10644" x="4425950" y="2971800"/>
          <p14:tracePt t="10659" x="4432300" y="2959100"/>
          <p14:tracePt t="10673" x="4432300" y="2946400"/>
          <p14:tracePt t="10690" x="4445000" y="2933700"/>
          <p14:tracePt t="10708" x="4457700" y="2901950"/>
          <p14:tracePt t="11046" x="4457700" y="2921000"/>
          <p14:tracePt t="11054" x="4445000" y="2933700"/>
          <p14:tracePt t="11061" x="4438650" y="2965450"/>
          <p14:tracePt t="11073" x="4438650" y="2971800"/>
          <p14:tracePt t="11091" x="4419600" y="3028950"/>
          <p14:tracePt t="11106" x="4394200" y="3079750"/>
          <p14:tracePt t="11123" x="4387850" y="3105150"/>
          <p14:tracePt t="11140" x="4368800" y="3155950"/>
          <p14:tracePt t="11156" x="4362450" y="3175000"/>
          <p14:tracePt t="11173" x="4356100" y="3194050"/>
          <p14:tracePt t="11191" x="4349750" y="3219450"/>
          <p14:tracePt t="11207" x="4343400" y="3232150"/>
          <p14:tracePt t="11224" x="4337050" y="3263900"/>
          <p14:tracePt t="11240" x="4330700" y="3282950"/>
          <p14:tracePt t="11257" x="4324350" y="3321050"/>
          <p14:tracePt t="11274" x="4324350" y="3346450"/>
          <p14:tracePt t="11290" x="4318000" y="3397250"/>
          <p14:tracePt t="11306" x="4311650" y="3422650"/>
          <p14:tracePt t="11323" x="4305300" y="3448050"/>
          <p14:tracePt t="11341" x="4292600" y="3492500"/>
          <p14:tracePt t="11357" x="4286250" y="3517900"/>
          <p14:tracePt t="11373" x="4279900" y="3536950"/>
          <p14:tracePt t="11391" x="4273550" y="3568700"/>
          <p14:tracePt t="11407" x="4273550" y="3594100"/>
          <p14:tracePt t="11423" x="4267200" y="3606800"/>
          <p14:tracePt t="11440" x="4260850" y="3619500"/>
          <p14:tracePt t="11457" x="4260850" y="3651250"/>
          <p14:tracePt t="11476" x="4248150" y="3683000"/>
          <p14:tracePt t="11490" x="4248150" y="3740150"/>
          <p14:tracePt t="11506" x="4248150" y="3752850"/>
          <p14:tracePt t="11527" x="4241800" y="3790950"/>
          <p14:tracePt t="11540" x="4235450" y="3797300"/>
          <p14:tracePt t="11556" x="4235450" y="3816350"/>
          <p14:tracePt t="11572" x="4229100" y="3829050"/>
          <p14:tracePt t="11589" x="4222750" y="3867150"/>
          <p14:tracePt t="11606" x="4216400" y="3886200"/>
          <p14:tracePt t="11626" x="4197350" y="3943350"/>
          <p14:tracePt t="11640" x="4184650" y="3968750"/>
          <p14:tracePt t="11656" x="4171950" y="4006850"/>
          <p14:tracePt t="11672" x="4165600" y="4038600"/>
          <p14:tracePt t="11690" x="4152900" y="4070350"/>
          <p14:tracePt t="11706" x="4152900" y="4083050"/>
          <p14:tracePt t="11722" x="4152900" y="4121150"/>
          <p14:tracePt t="11739" x="4140200" y="4159250"/>
          <p14:tracePt t="11756" x="4140200" y="4178300"/>
          <p14:tracePt t="11772" x="4121150" y="4197350"/>
          <p14:tracePt t="11789" x="4114800" y="4235450"/>
          <p14:tracePt t="11807" x="4108450" y="4254500"/>
          <p14:tracePt t="11823" x="4089400" y="4298950"/>
          <p14:tracePt t="11841" x="4076700" y="4337050"/>
          <p14:tracePt t="11856" x="4064000" y="4375150"/>
          <p14:tracePt t="11873" x="4044950" y="4425950"/>
          <p14:tracePt t="11888" x="4032250" y="4464050"/>
          <p14:tracePt t="11906" x="4006850" y="4489450"/>
          <p14:tracePt t="11922" x="3981450" y="4533900"/>
          <p14:tracePt t="11939" x="3956050" y="4565650"/>
          <p14:tracePt t="11956" x="3943350" y="4591050"/>
          <p14:tracePt t="11975" x="3917950" y="4616450"/>
          <p14:tracePt t="11989" x="3873500" y="4660900"/>
          <p14:tracePt t="12008" x="3803650" y="4724400"/>
          <p14:tracePt t="12024" x="3752850" y="4775200"/>
          <p14:tracePt t="12039" x="3714750" y="4794250"/>
          <p14:tracePt t="12056" x="3676650" y="4826000"/>
          <p14:tracePt t="12073" x="3625850" y="4857750"/>
          <p14:tracePt t="12090" x="3613150" y="4883150"/>
          <p14:tracePt t="12107" x="3581400" y="4895850"/>
          <p14:tracePt t="12122" x="3556000" y="4908550"/>
          <p14:tracePt t="12139" x="3543300" y="4914900"/>
          <p14:tracePt t="12157" x="3492500" y="4927600"/>
          <p14:tracePt t="12172" x="3460750" y="4927600"/>
          <p14:tracePt t="12189" x="3448050" y="4927600"/>
          <p14:tracePt t="12206" x="3409950" y="4927600"/>
          <p14:tracePt t="12223" x="3390900" y="4921250"/>
          <p14:tracePt t="12240" x="3378200" y="4908550"/>
          <p14:tracePt t="12257" x="3352800" y="4902200"/>
          <p14:tracePt t="12273" x="3340100" y="4895850"/>
          <p14:tracePt t="12289" x="3333750" y="4876800"/>
          <p14:tracePt t="12305" x="3321050" y="4864100"/>
          <p14:tracePt t="12323" x="3308350" y="4851400"/>
          <p14:tracePt t="12341" x="3295650" y="4845050"/>
          <p14:tracePt t="12357" x="3295650" y="4832350"/>
          <p14:tracePt t="12372" x="3289300" y="4819650"/>
          <p14:tracePt t="12388" x="3282950" y="4800600"/>
          <p14:tracePt t="12407" x="3276600" y="4787900"/>
          <p14:tracePt t="12422" x="3276600" y="4775200"/>
          <p14:tracePt t="12439" x="3276600" y="4762500"/>
          <p14:tracePt t="12456" x="3276600" y="4724400"/>
          <p14:tracePt t="12488" x="3276600" y="4711700"/>
          <p14:tracePt t="12505" x="3276600" y="4699000"/>
          <p14:tracePt t="12522" x="3276600" y="4679950"/>
          <p14:tracePt t="12543" x="3276600" y="4667250"/>
          <p14:tracePt t="12554" x="3276600" y="4654550"/>
          <p14:tracePt t="12571" x="3276600" y="4641850"/>
          <p14:tracePt t="12588" x="3282950" y="4616450"/>
          <p14:tracePt t="12604" x="3289300" y="4603750"/>
          <p14:tracePt t="12621" x="3289300" y="4584700"/>
          <p14:tracePt t="12638" x="3295650" y="4559300"/>
          <p14:tracePt t="12656" x="3302000" y="4546600"/>
          <p14:tracePt t="12671" x="3308350" y="4521200"/>
          <p14:tracePt t="12688" x="3321050" y="4508500"/>
          <p14:tracePt t="12706" x="3321050" y="4502150"/>
          <p14:tracePt t="12721" x="3327400" y="4483100"/>
          <p14:tracePt t="12739" x="3333750" y="4470400"/>
          <p14:tracePt t="12756" x="3340100" y="4451350"/>
          <p14:tracePt t="12771" x="3340100" y="4438650"/>
          <p14:tracePt t="12788" x="3346450" y="4425950"/>
          <p14:tracePt t="12806" x="3352800" y="4413250"/>
          <p14:tracePt t="12822" x="3359150" y="4406900"/>
          <p14:tracePt t="12843" x="3371850" y="4387850"/>
          <p14:tracePt t="12859" x="3378200" y="4368800"/>
          <p14:tracePt t="12871" x="3384550" y="4362450"/>
          <p14:tracePt t="12888" x="3397250" y="4343400"/>
          <p14:tracePt t="12905" x="3409950" y="4311650"/>
          <p14:tracePt t="12921" x="3422650" y="4298950"/>
          <p14:tracePt t="12943" x="3435350" y="4273550"/>
          <p14:tracePt t="12955" x="3441700" y="4248150"/>
          <p14:tracePt t="12971" x="3467100" y="4191000"/>
          <p14:tracePt t="12988" x="3486150" y="4146550"/>
          <p14:tracePt t="12990" x="3492500" y="4114800"/>
          <p14:tracePt t="13004" x="3511550" y="4051300"/>
          <p14:tracePt t="13021" x="3524250" y="4025900"/>
          <p14:tracePt t="13039" x="3543300" y="3981450"/>
          <p14:tracePt t="13056" x="3562350" y="3943350"/>
          <p14:tracePt t="13072" x="3587750" y="3898900"/>
          <p14:tracePt t="13088" x="3619500" y="3841750"/>
          <p14:tracePt t="13104" x="3651250" y="3778250"/>
          <p14:tracePt t="13122" x="3683000" y="3727450"/>
          <p14:tracePt t="13138" x="3708400" y="3670300"/>
          <p14:tracePt t="13157" x="3759200" y="3619500"/>
          <p14:tracePt t="13171" x="3803650" y="3568700"/>
          <p14:tracePt t="13192" x="3848100" y="3498850"/>
          <p14:tracePt t="13205" x="3860800" y="3460750"/>
          <p14:tracePt t="13227" x="3892550" y="3416300"/>
          <p14:tracePt t="13240" x="3898900" y="3384550"/>
          <p14:tracePt t="13255" x="3911600" y="3352800"/>
          <p14:tracePt t="13276" x="3937000" y="3295650"/>
          <p14:tracePt t="13291" x="3949700" y="3263900"/>
          <p14:tracePt t="13304" x="3962400" y="3244850"/>
          <p14:tracePt t="13322" x="3975100" y="3232150"/>
          <p14:tracePt t="13338" x="3994150" y="3206750"/>
          <p14:tracePt t="13354" x="4006850" y="3187700"/>
          <p14:tracePt t="13370" x="4025900" y="3155950"/>
          <p14:tracePt t="13387" x="4032250" y="3155950"/>
          <p14:tracePt t="13404" x="4044950" y="3143250"/>
          <p14:tracePt t="13421" x="4064000" y="3130550"/>
          <p14:tracePt t="13439" x="4083050" y="3092450"/>
          <p14:tracePt t="13454" x="4089400" y="3086100"/>
          <p14:tracePt t="13470" x="4095750" y="3079750"/>
          <p14:tracePt t="13488" x="4102100" y="3073400"/>
          <p14:tracePt t="13503" x="4102100" y="3067050"/>
          <p14:tracePt t="13521" x="4108450" y="3060700"/>
          <p14:tracePt t="13596" x="4102100" y="3060700"/>
          <p14:tracePt t="13603" x="4095750" y="3073400"/>
          <p14:tracePt t="13612" x="4076700" y="3092450"/>
          <p14:tracePt t="13621" x="4070350" y="3092450"/>
          <p14:tracePt t="13638" x="4057650" y="3117850"/>
          <p14:tracePt t="13655" x="4051300" y="3136900"/>
          <p14:tracePt t="13670" x="4032250" y="3143250"/>
          <p14:tracePt t="13688" x="4032250" y="3149600"/>
          <p14:tracePt t="13720" x="4025900" y="3155950"/>
          <p14:tracePt t="13746" x="4025900" y="3162300"/>
          <p14:tracePt t="13774" x="4019550" y="3168650"/>
          <p14:tracePt t="13788" x="4013200" y="3181350"/>
          <p14:tracePt t="13794" x="4006850" y="3187700"/>
          <p14:tracePt t="13803" x="3987800" y="3232150"/>
          <p14:tracePt t="13820" x="3981450" y="3238500"/>
          <p14:tracePt t="13837" x="3956050" y="3308350"/>
          <p14:tracePt t="13856" x="3949700" y="3327400"/>
          <p14:tracePt t="13870" x="3917950" y="3390900"/>
          <p14:tracePt t="13886" x="3873500" y="3460750"/>
          <p14:tracePt t="13903" x="3841750" y="3505200"/>
          <p14:tracePt t="13920" x="3822700" y="3549650"/>
          <p14:tracePt t="13938" x="3765550" y="3613150"/>
          <p14:tracePt t="13959" x="3702050" y="3683000"/>
          <p14:tracePt t="13970" x="3663950" y="3752850"/>
          <p14:tracePt t="13987" x="3587750" y="3898900"/>
          <p14:tracePt t="14004" x="3562350" y="3937000"/>
          <p14:tracePt t="14020" x="3536950" y="3987800"/>
          <p14:tracePt t="14037" x="3498850" y="4057650"/>
          <p14:tracePt t="14053" x="3454400" y="4152900"/>
          <p14:tracePt t="14072" x="3397250" y="4248150"/>
          <p14:tracePt t="14088" x="3352800" y="4330700"/>
          <p14:tracePt t="14103" x="3321050" y="4394200"/>
          <p14:tracePt t="14125" x="3276600" y="4483100"/>
          <p14:tracePt t="14137" x="3263900" y="4514850"/>
          <p14:tracePt t="14155" x="3251200" y="4565650"/>
          <p14:tracePt t="14173" x="3244850" y="4616450"/>
          <p14:tracePt t="14187" x="3232150" y="4654550"/>
          <p14:tracePt t="14203" x="3232150" y="4660900"/>
          <p14:tracePt t="14224" x="3225800" y="4699000"/>
          <p14:tracePt t="14239" x="3225800" y="4730750"/>
          <p14:tracePt t="14253" x="3225800" y="4743450"/>
          <p14:tracePt t="14271" x="3225800" y="4762500"/>
          <p14:tracePt t="14286" x="3225800" y="4768850"/>
          <p14:tracePt t="14304" x="3225800" y="4781550"/>
          <p14:tracePt t="14324" x="3225800" y="4794250"/>
          <p14:tracePt t="14336" x="3225800" y="4800600"/>
          <p14:tracePt t="14354" x="3232150" y="4800600"/>
          <p14:tracePt t="14371" x="3263900" y="4819650"/>
          <p14:tracePt t="14386" x="3276600" y="4832350"/>
          <p14:tracePt t="14403" x="3295650" y="4838700"/>
          <p14:tracePt t="14419" x="3302000" y="4838700"/>
          <p14:tracePt t="14438" x="3314700" y="4851400"/>
          <p14:tracePt t="14453" x="3321050" y="4857750"/>
          <p14:tracePt t="14471" x="3352800" y="4876800"/>
          <p14:tracePt t="14486" x="3365500" y="4889500"/>
          <p14:tracePt t="14503" x="3378200" y="4908550"/>
          <p14:tracePt t="14519" x="3422650" y="4972050"/>
          <p14:tracePt t="14536" x="3435350" y="4978400"/>
          <p14:tracePt t="14553" x="3435350" y="4984750"/>
          <p14:tracePt t="14570" x="3448050" y="4984750"/>
          <p14:tracePt t="14586" x="3460750" y="4991100"/>
          <p14:tracePt t="14603" x="3473450" y="4991100"/>
          <p14:tracePt t="14621" x="3486150" y="4991100"/>
          <p14:tracePt t="14636" x="3492500" y="4991100"/>
          <p14:tracePt t="14652" x="3498850" y="4991100"/>
          <p14:tracePt t="14669" x="3505200" y="4991100"/>
          <p14:tracePt t="14702" x="3517900" y="4991100"/>
          <p14:tracePt t="14720" x="3530600" y="4991100"/>
          <p14:tracePt t="14737" x="3556000" y="4991100"/>
          <p14:tracePt t="14753" x="3568700" y="4991100"/>
          <p14:tracePt t="14770" x="3606800" y="4978400"/>
          <p14:tracePt t="14787" x="3632200" y="4965700"/>
          <p14:tracePt t="14803" x="3638550" y="4965700"/>
          <p14:tracePt t="14820" x="3663950" y="4959350"/>
          <p14:tracePt t="14841" x="3670300" y="4959350"/>
          <p14:tracePt t="14857" x="3683000" y="4959350"/>
          <p14:tracePt t="14869" x="3689350" y="4959350"/>
          <p14:tracePt t="14886" x="3695700" y="4959350"/>
          <p14:tracePt t="14903" x="3702050" y="4959350"/>
          <p14:tracePt t="14919" x="3708400" y="4959350"/>
          <p14:tracePt t="14936" x="3721100" y="4959350"/>
          <p14:tracePt t="14952" x="3727450" y="4959350"/>
          <p14:tracePt t="14985" x="3733800" y="4959350"/>
          <p14:tracePt t="15008" x="3746500" y="4946650"/>
          <p14:tracePt t="15041" x="3752850" y="4946650"/>
          <p14:tracePt t="15052" x="3752850" y="4940300"/>
          <p14:tracePt t="15069" x="3759200" y="4940300"/>
          <p14:tracePt t="15086" x="3765550" y="4940300"/>
          <p14:tracePt t="15112" x="3771900" y="4927600"/>
          <p14:tracePt t="15118" x="3778250" y="4921250"/>
          <p14:tracePt t="15135" x="3784600" y="4908550"/>
          <p14:tracePt t="15152" x="3803650" y="4876800"/>
          <p14:tracePt t="15169" x="3810000" y="4870450"/>
          <p14:tracePt t="15203" x="3816350" y="4851400"/>
          <p14:tracePt t="15219" x="3822700" y="4845050"/>
          <p14:tracePt t="15236" x="3829050" y="4832350"/>
          <p14:tracePt t="15253" x="3829050" y="4826000"/>
          <p14:tracePt t="15269" x="3848100" y="4819650"/>
          <p14:tracePt t="15289" x="3860800" y="4800600"/>
          <p14:tracePt t="15302" x="3867150" y="4787900"/>
          <p14:tracePt t="15318" x="3873500" y="4775200"/>
          <p14:tracePt t="15335" x="3886200" y="4762500"/>
          <p14:tracePt t="15352" x="3892550" y="4756150"/>
          <p14:tracePt t="15389" x="3898900" y="4756150"/>
          <p14:tracePt t="15403" x="3898900" y="4749800"/>
          <p14:tracePt t="15441" x="3892550" y="4749800"/>
          <p14:tracePt t="15461" x="3873500" y="4749800"/>
          <p14:tracePt t="15464" x="3867150" y="4749800"/>
          <p14:tracePt t="15468" x="3860800" y="4749800"/>
          <p14:tracePt t="15486" x="3829050" y="4768850"/>
          <p14:tracePt t="15504" x="3797300" y="4781550"/>
          <p14:tracePt t="15519" x="3765550" y="4787900"/>
          <p14:tracePt t="15535" x="3740150" y="4800600"/>
          <p14:tracePt t="15552" x="3721100" y="4806950"/>
          <p14:tracePt t="15569" x="3708400" y="4813300"/>
          <p14:tracePt t="15585" x="3702050" y="4819650"/>
          <p14:tracePt t="15605" x="3670300" y="4826000"/>
          <p14:tracePt t="15619" x="3663950" y="4826000"/>
          <p14:tracePt t="15635" x="3644900" y="4838700"/>
          <p14:tracePt t="15651" x="3606800" y="4851400"/>
          <p14:tracePt t="15668" x="3581400" y="4857750"/>
          <p14:tracePt t="15685" x="3556000" y="4857750"/>
          <p14:tracePt t="15703" x="3530600" y="4864100"/>
          <p14:tracePt t="15719" x="3498850" y="4870450"/>
          <p14:tracePt t="15738" x="3454400" y="4870450"/>
          <p14:tracePt t="15754" x="3429000" y="4870450"/>
          <p14:tracePt t="15768" x="3397250" y="4870450"/>
          <p14:tracePt t="15786" x="3365500" y="4857750"/>
          <p14:tracePt t="15803" x="3333750" y="4838700"/>
          <p14:tracePt t="15819" x="3295650" y="4806950"/>
          <p14:tracePt t="15838" x="3257550" y="4756150"/>
          <p14:tracePt t="15853" x="3238500" y="4730750"/>
          <p14:tracePt t="15869" x="3213100" y="4699000"/>
          <p14:tracePt t="15887" x="3200400" y="4648200"/>
          <p14:tracePt t="15901" x="3200400" y="4616450"/>
          <p14:tracePt t="15918" x="3200400" y="4572000"/>
          <p14:tracePt t="15935" x="3206750" y="4533900"/>
          <p14:tracePt t="15951" x="3219450" y="4476750"/>
          <p14:tracePt t="15969" x="3251200" y="4438650"/>
          <p14:tracePt t="15989" x="3276600" y="4375150"/>
          <p14:tracePt t="16001" x="3302000" y="4324350"/>
          <p14:tracePt t="16018" x="3321050" y="4298950"/>
          <p14:tracePt t="16034" x="3340100" y="4248150"/>
          <p14:tracePt t="16052" x="3365500" y="4210050"/>
          <p14:tracePt t="16073" x="3397250" y="4140200"/>
          <p14:tracePt t="16086" x="3397250" y="4127500"/>
          <p14:tracePt t="16101" x="3429000" y="4083050"/>
          <p14:tracePt t="16117" x="3454400" y="4025900"/>
          <p14:tracePt t="16135" x="3486150" y="4000500"/>
          <p14:tracePt t="16151" x="3530600" y="3943350"/>
          <p14:tracePt t="16168" x="3575050" y="3898900"/>
          <p14:tracePt t="16186" x="3651250" y="3810000"/>
          <p14:tracePt t="16203" x="3683000" y="3784600"/>
          <p14:tracePt t="16219" x="3714750" y="3752850"/>
          <p14:tracePt t="16240" x="3752850" y="3714750"/>
          <p14:tracePt t="16251" x="3771900" y="3683000"/>
          <p14:tracePt t="16273" x="3810000" y="3632200"/>
          <p14:tracePt t="16289" x="3822700" y="3613150"/>
          <p14:tracePt t="16302" x="3848100" y="3575050"/>
          <p14:tracePt t="16318" x="3873500" y="3549650"/>
          <p14:tracePt t="16337" x="3905250" y="3498850"/>
          <p14:tracePt t="16351" x="3937000" y="3467100"/>
          <p14:tracePt t="16368" x="3956050" y="3435350"/>
          <p14:tracePt t="16384" x="3987800" y="3397250"/>
          <p14:tracePt t="16401" x="4006850" y="3371850"/>
          <p14:tracePt t="16417" x="4019550" y="3346450"/>
          <p14:tracePt t="16434" x="4044950" y="3302000"/>
          <p14:tracePt t="16451" x="4051300" y="3282950"/>
          <p14:tracePt t="16469" x="4057650" y="3244850"/>
          <p14:tracePt t="16485" x="4076700" y="3194050"/>
          <p14:tracePt t="16501" x="4076700" y="3149600"/>
          <p14:tracePt t="16518" x="4083050" y="3124200"/>
          <p14:tracePt t="16537" x="4095750" y="3105150"/>
          <p14:tracePt t="16551" x="4095750" y="3086100"/>
          <p14:tracePt t="16569" x="4095750" y="3079750"/>
          <p14:tracePt t="16585" x="4095750" y="3067050"/>
          <p14:tracePt t="16602" x="4102100" y="3060700"/>
          <p14:tracePt t="16621" x="4102100" y="3041650"/>
          <p14:tracePt t="16635" x="4102100" y="3035300"/>
          <p14:tracePt t="16694" x="4102100" y="3028950"/>
          <p14:tracePt t="16705" x="4102100" y="3022600"/>
          <p14:tracePt t="16744" x="4102100" y="3016250"/>
          <p14:tracePt t="16772" x="4089400" y="3016250"/>
          <p14:tracePt t="16798" x="4083050" y="3016250"/>
          <p14:tracePt t="16848" x="4076700" y="3016250"/>
          <p14:tracePt t="16862" x="4070350" y="3016250"/>
          <p14:tracePt t="16878" x="4064000" y="3016250"/>
          <p14:tracePt t="16883" x="4057650" y="3016250"/>
          <p14:tracePt t="16902" x="4051300" y="3016250"/>
          <p14:tracePt t="16920" x="4006850" y="3041650"/>
          <p14:tracePt t="16934" x="3981450" y="3073400"/>
          <p14:tracePt t="16950" x="3968750" y="3092450"/>
          <p14:tracePt t="16968" x="3943350" y="3117850"/>
          <p14:tracePt t="16983" x="3924300" y="3143250"/>
          <p14:tracePt t="17000" x="3911600" y="3168650"/>
          <p14:tracePt t="17018" x="3898900" y="3194050"/>
          <p14:tracePt t="17037" x="3886200" y="3232150"/>
          <p14:tracePt t="17052" x="3860800" y="3251200"/>
          <p14:tracePt t="17068" x="3854450" y="3282950"/>
          <p14:tracePt t="17084" x="3854450" y="3295650"/>
          <p14:tracePt t="17100" x="3848100" y="3302000"/>
          <p14:tracePt t="17118" x="3841750" y="3321050"/>
          <p14:tracePt t="17134" x="3835400" y="3340100"/>
          <p14:tracePt t="17150" x="3829050" y="3365500"/>
          <p14:tracePt t="17166" x="3822700" y="3390900"/>
          <p14:tracePt t="17183" x="3816350" y="3397250"/>
          <p14:tracePt t="17200" x="3816350" y="3409950"/>
          <p14:tracePt t="17216" x="3803650" y="3473450"/>
          <p14:tracePt t="17251" x="3797300" y="3486150"/>
          <p14:tracePt t="17267" x="3797300" y="3498850"/>
          <p14:tracePt t="17283" x="3790950" y="3511550"/>
          <p14:tracePt t="17301" x="3784600" y="3524250"/>
          <p14:tracePt t="17318" x="3765550" y="3562350"/>
          <p14:tracePt t="17334" x="3765550" y="3575050"/>
          <p14:tracePt t="17350" x="3759200" y="3575050"/>
          <p14:tracePt t="17367" x="3733800" y="3613150"/>
          <p14:tracePt t="17383" x="3708400" y="3638550"/>
          <p14:tracePt t="17400" x="3695700" y="3651250"/>
          <p14:tracePt t="17417" x="3683000" y="3689350"/>
          <p14:tracePt t="17434" x="3670300" y="3714750"/>
          <p14:tracePt t="17450" x="3657600" y="3746500"/>
          <p14:tracePt t="17466" x="3638550" y="3790950"/>
          <p14:tracePt t="17483" x="3625850" y="3822700"/>
          <p14:tracePt t="17500" x="3613150" y="3854450"/>
          <p14:tracePt t="17516" x="3575050" y="3930650"/>
          <p14:tracePt t="17533" x="3562350" y="3956050"/>
          <p14:tracePt t="17550" x="3530600" y="3994150"/>
          <p14:tracePt t="17567" x="3505200" y="4025900"/>
          <p14:tracePt t="17583" x="3467100" y="4083050"/>
          <p14:tracePt t="17600" x="3441700" y="4127500"/>
          <p14:tracePt t="17616" x="3397250" y="4191000"/>
          <p14:tracePt t="17634" x="3371850" y="4229100"/>
          <p14:tracePt t="17650" x="3340100" y="4273550"/>
          <p14:tracePt t="17667" x="3302000" y="4330700"/>
          <p14:tracePt t="17684" x="3270250" y="4349750"/>
          <p14:tracePt t="17703" x="3244850" y="4394200"/>
          <p14:tracePt t="17716" x="3213100" y="4425950"/>
          <p14:tracePt t="17733" x="3194050" y="4445000"/>
          <p14:tracePt t="17751" x="3149600" y="4502150"/>
          <p14:tracePt t="17766" x="3130550" y="4552950"/>
          <p14:tracePt t="17784" x="3117850" y="4578350"/>
          <p14:tracePt t="17799" x="3098800" y="4610100"/>
          <p14:tracePt t="17816" x="3086100" y="4635500"/>
          <p14:tracePt t="17834" x="3079750" y="4667250"/>
          <p14:tracePt t="17852" x="3067050" y="4686300"/>
          <p14:tracePt t="17866" x="3060700" y="4692650"/>
          <p14:tracePt t="17883" x="3035300" y="4724400"/>
          <p14:tracePt t="17902" x="3016250" y="4756150"/>
          <p14:tracePt t="17916" x="2990850" y="4781550"/>
          <p14:tracePt t="17933" x="2984500" y="4800600"/>
          <p14:tracePt t="17950" x="2965450" y="4838700"/>
          <p14:tracePt t="17965" x="2959100" y="4857750"/>
          <p14:tracePt t="17983" x="2952750" y="4876800"/>
          <p14:tracePt t="18000" x="2927350" y="4921250"/>
          <p14:tracePt t="18017" x="2921000" y="4946650"/>
          <p14:tracePt t="18022" x="2921000" y="4953000"/>
          <p14:tracePt t="18032" x="2914650" y="4972050"/>
          <p14:tracePt t="18052" x="2908300" y="5010150"/>
          <p14:tracePt t="18068" x="2908300" y="5022850"/>
          <p14:tracePt t="18082" x="2901950" y="5060950"/>
          <p14:tracePt t="18099" x="2895600" y="5086350"/>
          <p14:tracePt t="18115" x="2882900" y="5118100"/>
          <p14:tracePt t="18134" x="2876550" y="5137150"/>
          <p14:tracePt t="18150" x="2876550" y="5156200"/>
          <p14:tracePt t="18166" x="2876550" y="5162550"/>
          <p14:tracePt t="18183" x="2876550" y="5168900"/>
          <p14:tracePt t="18200" x="2876550" y="5187950"/>
          <p14:tracePt t="18232" x="2870200" y="5213350"/>
          <p14:tracePt t="18249" x="2870200" y="5232400"/>
          <p14:tracePt t="18266" x="2870200" y="5257800"/>
          <p14:tracePt t="18282" x="2863850" y="5283200"/>
          <p14:tracePt t="18299" x="2857500" y="5302250"/>
          <p14:tracePt t="18315" x="2857500" y="5321300"/>
          <p14:tracePt t="18333" x="2857500" y="5340350"/>
          <p14:tracePt t="18348" x="2857500" y="5353050"/>
          <p14:tracePt t="18365" x="2857500" y="5359400"/>
          <p14:tracePt t="18382" x="2863850" y="5378450"/>
          <p14:tracePt t="18398" x="2870200" y="5391150"/>
          <p14:tracePt t="18415" x="2870200" y="5397500"/>
          <p14:tracePt t="18456" x="2870200" y="5403850"/>
          <p14:tracePt t="18495" x="2870200" y="5410200"/>
          <p14:tracePt t="18509" x="2876550" y="5410200"/>
          <p14:tracePt t="18542" x="2876550" y="5416550"/>
          <p14:tracePt t="18949" x="2870200" y="5416550"/>
          <p14:tracePt t="19538" x="2870200" y="5410200"/>
          <p14:tracePt t="19544" x="2870200" y="5384800"/>
          <p14:tracePt t="19552" x="2870200" y="5378450"/>
          <p14:tracePt t="19567" x="2870200" y="5314950"/>
          <p14:tracePt t="19584" x="2870200" y="5295900"/>
          <p14:tracePt t="19597" x="2870200" y="5245100"/>
          <p14:tracePt t="19630" x="2882900" y="5168900"/>
          <p14:tracePt t="19667" x="2895600" y="5099050"/>
          <p14:tracePt t="19682" x="2901950" y="5060950"/>
          <p14:tracePt t="19698" x="2901950" y="5029200"/>
          <p14:tracePt t="19715" x="2927350" y="4940300"/>
          <p14:tracePt t="20091" x="2933700" y="4921250"/>
          <p14:tracePt t="20098" x="2940050" y="4902200"/>
          <p14:tracePt t="20105" x="2946400" y="4883150"/>
          <p14:tracePt t="20113" x="2952750" y="4864100"/>
          <p14:tracePt t="20130" x="2971800" y="4832350"/>
          <p14:tracePt t="20147" x="2997200" y="4800600"/>
          <p14:tracePt t="20163" x="3035300" y="4749800"/>
          <p14:tracePt t="20181" x="3041650" y="4743450"/>
          <p14:tracePt t="20197" x="3054350" y="4730750"/>
          <p14:tracePt t="20213" x="3060700" y="4718050"/>
          <p14:tracePt t="20229" x="3060700" y="4711700"/>
          <p14:tracePt t="20263" x="3067050" y="4711700"/>
          <p14:tracePt t="20283" x="3073400" y="4718050"/>
          <p14:tracePt t="20296" x="3073400" y="4737100"/>
          <p14:tracePt t="20313" x="3086100" y="4787900"/>
          <p14:tracePt t="20330" x="3086100" y="4819650"/>
          <p14:tracePt t="20346" x="3098800" y="4870450"/>
          <p14:tracePt t="20363" x="3105150" y="4959350"/>
          <p14:tracePt t="20379" x="3105150" y="4984750"/>
          <p14:tracePt t="20396" x="3105150" y="5016500"/>
          <p14:tracePt t="20413" x="3105150" y="5041900"/>
          <p14:tracePt t="20429" x="3105150" y="5060950"/>
          <p14:tracePt t="20447" x="3092450" y="5086350"/>
          <p14:tracePt t="20463" x="3079750" y="5105400"/>
          <p14:tracePt t="20479" x="3060700" y="5130800"/>
          <p14:tracePt t="20497" x="3041650" y="5143500"/>
          <p14:tracePt t="20513" x="3016250" y="5168900"/>
          <p14:tracePt t="20530" x="3003550" y="5175250"/>
          <p14:tracePt t="20546" x="2978150" y="5175250"/>
          <p14:tracePt t="20563" x="2978150" y="5181600"/>
          <p14:tracePt t="20597" x="2971800" y="5187950"/>
          <p14:tracePt t="20615" x="2965450" y="5187950"/>
          <p14:tracePt t="20634" x="2965450" y="5194300"/>
          <p14:tracePt t="20697" x="2965450" y="5175250"/>
          <p14:tracePt t="20706" x="2965450" y="5156200"/>
          <p14:tracePt t="20713" x="2965450" y="5137150"/>
          <p14:tracePt t="20730" x="2978150" y="5080000"/>
          <p14:tracePt t="20748" x="3003550" y="4933950"/>
          <p14:tracePt t="20764" x="3022600" y="4851400"/>
          <p14:tracePt t="20780" x="3041650" y="4787900"/>
          <p14:tracePt t="20797" x="3048000" y="4743450"/>
          <p14:tracePt t="20813" x="3067050" y="4711700"/>
          <p14:tracePt t="20830" x="3079750" y="4660900"/>
          <p14:tracePt t="20849" x="3092450" y="4648200"/>
          <p14:tracePt t="20864" x="3098800" y="4641850"/>
          <p14:tracePt t="20879" x="3098800" y="4622800"/>
          <p14:tracePt t="20896" x="3124200" y="4603750"/>
          <p14:tracePt t="20914" x="3143250" y="4572000"/>
          <p14:tracePt t="20930" x="3162300" y="4559300"/>
          <p14:tracePt t="20946" x="3206750" y="4514850"/>
          <p14:tracePt t="20963" x="3238500" y="4502150"/>
          <p14:tracePt t="20979" x="3251200" y="4495800"/>
          <p14:tracePt t="20996" x="3257550" y="4495800"/>
          <p14:tracePt t="21042" x="3257550" y="4527550"/>
          <p14:tracePt t="21047" x="3257550" y="4533900"/>
          <p14:tracePt t="21062" x="3232150" y="4597400"/>
          <p14:tracePt t="21081" x="3194050" y="4648200"/>
          <p14:tracePt t="21096" x="3175000" y="4667250"/>
          <p14:tracePt t="21114" x="3143250" y="4686300"/>
          <p14:tracePt t="21131" x="3111500" y="4699000"/>
          <p14:tracePt t="21146" x="3079750" y="4711700"/>
          <p14:tracePt t="21162" x="3054350" y="4711700"/>
          <p14:tracePt t="21179" x="3022600" y="4705350"/>
          <p14:tracePt t="21195" x="2971800" y="4699000"/>
          <p14:tracePt t="21214" x="2940050" y="4686300"/>
          <p14:tracePt t="21233" x="2914650" y="4686300"/>
          <p14:tracePt t="21246" x="2882900" y="4679950"/>
          <p14:tracePt t="21262" x="2857500" y="4673600"/>
          <p14:tracePt t="21281" x="2819400" y="4667250"/>
          <p14:tracePt t="21295" x="2768600" y="4654550"/>
          <p14:tracePt t="21312" x="2724150" y="4641850"/>
          <p14:tracePt t="21334" x="2667000" y="4629150"/>
          <p14:tracePt t="21346" x="2635250" y="4622800"/>
          <p14:tracePt t="21364" x="2603500" y="4616450"/>
          <p14:tracePt t="21381" x="2559050" y="4610100"/>
          <p14:tracePt t="21396" x="2540000" y="4603750"/>
          <p14:tracePt t="21430" x="2514600" y="4572000"/>
          <p14:tracePt t="21445" x="2508250" y="4546600"/>
          <p14:tracePt t="21462" x="2508250" y="4508500"/>
          <p14:tracePt t="21480" x="2520950" y="4438650"/>
          <p14:tracePt t="21495" x="2540000" y="4400550"/>
          <p14:tracePt t="21513" x="2597150" y="4311650"/>
          <p14:tracePt t="21531" x="2654300" y="4222750"/>
          <p14:tracePt t="21551" x="2686050" y="4178300"/>
          <p14:tracePt t="21552" x="2717800" y="4152900"/>
          <p14:tracePt t="21563" x="2743200" y="4108450"/>
          <p14:tracePt t="21582" x="2768600" y="4083050"/>
          <p14:tracePt t="21930" x="2844800" y="3981450"/>
          <p14:tracePt t="21939" x="2876550" y="3949700"/>
          <p14:tracePt t="21945" x="2914650" y="3898900"/>
          <p14:tracePt t="21964" x="3079750" y="3778250"/>
          <p14:tracePt t="21978" x="3155950" y="3727450"/>
          <p14:tracePt t="21997" x="3200400" y="3695700"/>
          <p14:tracePt t="22013" x="3219450" y="3676650"/>
          <p14:tracePt t="22029" x="3251200" y="3657600"/>
          <p14:tracePt t="22045" x="3270250" y="3644900"/>
          <p14:tracePt t="22061" x="3282950" y="3638550"/>
          <p14:tracePt t="22079" x="3302000" y="3619500"/>
          <p14:tracePt t="22094" x="3314700" y="3613150"/>
          <p14:tracePt t="22111" x="3346450" y="3600450"/>
          <p14:tracePt t="22128" x="3384550" y="3581400"/>
          <p14:tracePt t="22144" x="3422650" y="3556000"/>
          <p14:tracePt t="22162" x="3454400" y="3549650"/>
          <p14:tracePt t="22178" x="3505200" y="3536950"/>
          <p14:tracePt t="22195" x="3536950" y="3505200"/>
          <p14:tracePt t="22211" x="3575050" y="3492500"/>
          <p14:tracePt t="22228" x="3663950" y="3429000"/>
          <p14:tracePt t="22249" x="3727450" y="3403600"/>
          <p14:tracePt t="22263" x="3848100" y="3314700"/>
          <p14:tracePt t="22278" x="3937000" y="3225800"/>
          <p14:tracePt t="22295" x="4006850" y="3143250"/>
          <p14:tracePt t="22314" x="4076700" y="3060700"/>
          <p14:tracePt t="22328" x="4114800" y="3016250"/>
          <p14:tracePt t="22345" x="4152900" y="2959100"/>
          <p14:tracePt t="22366" x="4171950" y="2901950"/>
          <p14:tracePt t="22380" x="4171950" y="2889250"/>
          <p14:tracePt t="22395" x="4171950" y="2876550"/>
          <p14:tracePt t="22412" x="4171950" y="2857500"/>
          <p14:tracePt t="22448" x="4171950" y="2851150"/>
          <p14:tracePt t="22476" x="4159250" y="2844800"/>
          <p14:tracePt t="22536" x="4152900" y="2844800"/>
          <p14:tracePt t="29215" x="4140200" y="2851150"/>
          <p14:tracePt t="29223" x="4114800" y="2863850"/>
          <p14:tracePt t="29230" x="4114800" y="2870200"/>
          <p14:tracePt t="29242" x="4083050" y="2889250"/>
          <p14:tracePt t="29259" x="4044950" y="2921000"/>
          <p14:tracePt t="29270" x="3981450" y="2990850"/>
          <p14:tracePt t="29288" x="3860800" y="3060700"/>
          <p14:tracePt t="29324" x="3505200" y="3162300"/>
          <p14:tracePt t="29359" x="3124200" y="3263900"/>
          <p14:tracePt t="29372" x="2997200" y="3302000"/>
          <p14:tracePt t="29387" x="2844800" y="3346450"/>
          <p14:tracePt t="29404" x="2654300" y="3397250"/>
          <p14:tracePt t="29421" x="2451100" y="3429000"/>
          <p14:tracePt t="29437" x="2286000" y="3479800"/>
          <p14:tracePt t="29455" x="2120900" y="3517900"/>
          <p14:tracePt t="29472" x="1987550" y="3543300"/>
          <p14:tracePt t="29490" x="1905000" y="3568700"/>
          <p14:tracePt t="29505" x="1841500" y="3575050"/>
          <p14:tracePt t="29524" x="1809750" y="3581400"/>
          <p14:tracePt t="29830" x="1797050" y="3613150"/>
          <p14:tracePt t="29837" x="1771650" y="3644900"/>
          <p14:tracePt t="29846" x="1758950" y="3676650"/>
          <p14:tracePt t="29853" x="1720850" y="3721100"/>
          <p14:tracePt t="29870" x="1638300" y="3860800"/>
          <p14:tracePt t="29887" x="1600200" y="3930650"/>
          <p14:tracePt t="29908" x="1549400" y="4013200"/>
          <p14:tracePt t="29920" x="1504950" y="4114800"/>
          <p14:tracePt t="29937" x="1466850" y="4197350"/>
          <p14:tracePt t="29953" x="1428750" y="4273550"/>
          <p14:tracePt t="29970" x="1384300" y="4381500"/>
          <p14:tracePt t="29986" x="1371600" y="4406900"/>
          <p14:tracePt t="30004" x="1358900" y="4432300"/>
          <p14:tracePt t="30020" x="1346200" y="4476750"/>
          <p14:tracePt t="30037" x="1339850" y="4489450"/>
          <p14:tracePt t="30053" x="1339850" y="4495800"/>
          <p14:tracePt t="30069" x="1333500" y="4514850"/>
          <p14:tracePt t="30107" x="1333500" y="4521200"/>
          <p14:tracePt t="30119" x="1327150" y="4527550"/>
          <p14:tracePt t="30136" x="1327150" y="4533900"/>
          <p14:tracePt t="30153" x="1327150" y="4540250"/>
          <p14:tracePt t="30169" x="1320800" y="4546600"/>
          <p14:tracePt t="30203" x="1314450" y="4546600"/>
          <p14:tracePt t="30222" x="1314450" y="4559300"/>
          <p14:tracePt t="30250" x="1308100" y="4559300"/>
          <p14:tracePt t="30259" x="1308100" y="4565650"/>
          <p14:tracePt t="30283" x="1301750" y="4565650"/>
          <p14:tracePt t="30306" x="1295400" y="4565650"/>
          <p14:tracePt t="30310" x="1289050" y="4565650"/>
          <p14:tracePt t="30334" x="1282700" y="4565650"/>
          <p14:tracePt t="30339" x="1263650" y="4552950"/>
          <p14:tracePt t="30354" x="1263650" y="4546600"/>
          <p14:tracePt t="30376" x="1257300" y="4546600"/>
          <p14:tracePt t="30397" x="1250950" y="4546600"/>
          <p14:tracePt t="30464" x="1244600" y="4546600"/>
          <p14:tracePt t="30525" x="1244600" y="4559300"/>
          <p14:tracePt t="30533" x="1244600" y="4565650"/>
          <p14:tracePt t="30539" x="1244600" y="4584700"/>
          <p14:tracePt t="30553" x="1244600" y="4616450"/>
          <p14:tracePt t="30572" x="1244600" y="4629150"/>
          <p14:tracePt t="30587" x="1244600" y="4648200"/>
          <p14:tracePt t="30611" x="1244600" y="4660900"/>
          <p14:tracePt t="30639" x="1244600" y="4667250"/>
          <p14:tracePt t="30707" x="1244600" y="4673600"/>
          <p14:tracePt t="30846" x="1250950" y="4673600"/>
          <p14:tracePt t="30851" x="1250950" y="4654550"/>
          <p14:tracePt t="30861" x="1257300" y="4648200"/>
          <p14:tracePt t="30869" x="1263650" y="4641850"/>
          <p14:tracePt t="30886" x="1263650" y="4629150"/>
          <p14:tracePt t="30902" x="1263650" y="4610100"/>
          <p14:tracePt t="30919" x="1276350" y="4610100"/>
          <p14:tracePt t="30939" x="1282700" y="4597400"/>
          <p14:tracePt t="30969" x="1282700" y="4591050"/>
          <p14:tracePt t="30990" x="1282700" y="4584700"/>
          <p14:tracePt t="31003" x="1295400" y="4559300"/>
          <p14:tracePt t="31019" x="1308100" y="4540250"/>
          <p14:tracePt t="31037" x="1339850" y="4476750"/>
          <p14:tracePt t="31052" x="1352550" y="4451350"/>
          <p14:tracePt t="31069" x="1371600" y="4438650"/>
          <p14:tracePt t="31087" x="1397000" y="4406900"/>
          <p14:tracePt t="31102" x="1403350" y="4406900"/>
          <p14:tracePt t="31119" x="1409700" y="4394200"/>
          <p14:tracePt t="31135" x="1416050" y="4394200"/>
          <p14:tracePt t="31151" x="1428750" y="4375150"/>
          <p14:tracePt t="31169" x="1447800" y="4362450"/>
          <p14:tracePt t="31188" x="1479550" y="4349750"/>
          <p14:tracePt t="31202" x="1504950" y="4343400"/>
          <p14:tracePt t="31219" x="1536700" y="4318000"/>
          <p14:tracePt t="31238" x="1581150" y="4298950"/>
          <p14:tracePt t="31252" x="1619250" y="4292600"/>
          <p14:tracePt t="31269" x="1644650" y="4279900"/>
          <p14:tracePt t="31288" x="1720850" y="4254500"/>
          <p14:tracePt t="31302" x="1746250" y="4248150"/>
          <p14:tracePt t="31319" x="1790700" y="4241800"/>
          <p14:tracePt t="31336" x="1828800" y="4235450"/>
          <p14:tracePt t="31351" x="1854200" y="4222750"/>
          <p14:tracePt t="31369" x="1898650" y="4203700"/>
          <p14:tracePt t="31385" x="1930400" y="4184650"/>
          <p14:tracePt t="31402" x="1955800" y="4184650"/>
          <p14:tracePt t="31419" x="1981200" y="4178300"/>
          <p14:tracePt t="31437" x="2032000" y="4171950"/>
          <p14:tracePt t="31451" x="2063750" y="4165600"/>
          <p14:tracePt t="31468" x="2101850" y="4152900"/>
          <p14:tracePt t="31486" x="2159000" y="4133850"/>
          <p14:tracePt t="31501" x="2222500" y="4102100"/>
          <p14:tracePt t="31518" x="2292350" y="4057650"/>
          <p14:tracePt t="31535" x="2381250" y="4019550"/>
          <p14:tracePt t="31551" x="2419350" y="4000500"/>
          <p14:tracePt t="31570" x="2470150" y="3981450"/>
          <p14:tracePt t="31586" x="2514600" y="3949700"/>
          <p14:tracePt t="31601" x="2559050" y="3917950"/>
          <p14:tracePt t="31618" x="2597150" y="3905250"/>
          <p14:tracePt t="31638" x="2667000" y="3841750"/>
          <p14:tracePt t="31652" x="2717800" y="3797300"/>
          <p14:tracePt t="31668" x="2794000" y="3746500"/>
          <p14:tracePt t="31686" x="2882900" y="3695700"/>
          <p14:tracePt t="31702" x="2940050" y="3651250"/>
          <p14:tracePt t="31722" x="3009900" y="3606800"/>
          <p14:tracePt t="31738" x="3060700" y="3575050"/>
          <p14:tracePt t="31757" x="3149600" y="3492500"/>
          <p14:tracePt t="31770" x="3200400" y="3435350"/>
          <p14:tracePt t="31787" x="3270250" y="3384550"/>
          <p14:tracePt t="31802" x="3295650" y="3346450"/>
          <p14:tracePt t="31818" x="3346450" y="3282950"/>
          <p14:tracePt t="31834" x="3397250" y="3206750"/>
          <p14:tracePt t="31851" x="3409950" y="3181350"/>
          <p14:tracePt t="31870" x="3479800" y="3111500"/>
          <p14:tracePt t="31885" x="3524250" y="3067050"/>
          <p14:tracePt t="31902" x="3549650" y="3028950"/>
          <p14:tracePt t="31921" x="3600450" y="2952750"/>
          <p14:tracePt t="31935" x="3600450" y="2940050"/>
          <p14:tracePt t="32464" x="3581400" y="2959100"/>
          <p14:tracePt t="32472" x="3505200" y="3028950"/>
          <p14:tracePt t="32484" x="3384550" y="3124200"/>
          <p14:tracePt t="32503" x="3175000" y="3295650"/>
          <p14:tracePt t="32518" x="3035300" y="3448050"/>
          <p14:tracePt t="32535" x="2825750" y="3613150"/>
          <p14:tracePt t="32551" x="2679700" y="3752850"/>
          <p14:tracePt t="32567" x="2406650" y="3994150"/>
          <p14:tracePt t="32585" x="2222500" y="4133850"/>
          <p14:tracePt t="32605" x="2051050" y="4267200"/>
          <p14:tracePt t="32617" x="1930400" y="4343400"/>
          <p14:tracePt t="32634" x="1847850" y="4406900"/>
          <p14:tracePt t="32650" x="1790700" y="4438650"/>
          <p14:tracePt t="32668" x="1739900" y="4476750"/>
          <p14:tracePt t="32685" x="1733550" y="4489450"/>
          <p14:tracePt t="32701" x="1720850" y="4489450"/>
          <p14:tracePt t="32718" x="1708150" y="4495800"/>
          <p14:tracePt t="32739" x="1701800" y="4495800"/>
          <p14:tracePt t="32750" x="1695450" y="4495800"/>
          <p14:tracePt t="32768" x="1644650" y="4502150"/>
          <p14:tracePt t="32785" x="1581150" y="4489450"/>
          <p14:tracePt t="32803" x="1435100" y="4413250"/>
          <p14:tracePt t="32820" x="1320800" y="4337050"/>
          <p14:tracePt t="32835" x="1206500" y="4279900"/>
          <p14:tracePt t="32852" x="1009650" y="4159250"/>
          <p14:tracePt t="32867" x="901700" y="4051300"/>
          <p14:tracePt t="32884" x="806450" y="3905250"/>
          <p14:tracePt t="32901" x="730250" y="3733800"/>
          <p14:tracePt t="32916" x="711200" y="3695700"/>
          <p14:tracePt t="32933" x="692150" y="3651250"/>
          <p14:tracePt t="32950" x="685800" y="3619500"/>
          <p14:tracePt t="32967" x="679450" y="3575050"/>
          <p14:tracePt t="32983" x="673100" y="3536950"/>
          <p14:tracePt t="33003" x="673100" y="3454400"/>
          <p14:tracePt t="33017" x="673100" y="3409950"/>
          <p14:tracePt t="33034" x="692150" y="3359150"/>
          <p14:tracePt t="33051" x="711200" y="3321050"/>
          <p14:tracePt t="33067" x="742950" y="3276600"/>
          <p14:tracePt t="33089" x="838200" y="3130550"/>
          <p14:tracePt t="33101" x="920750" y="3041650"/>
          <p14:tracePt t="33116" x="977900" y="2971800"/>
          <p14:tracePt t="33133" x="1016000" y="2921000"/>
          <p14:tracePt t="33151" x="1066800" y="2882900"/>
          <p14:tracePt t="33166" x="1092200" y="2863850"/>
          <p14:tracePt t="33183" x="1136650" y="2851150"/>
          <p14:tracePt t="33200" x="1200150" y="2838450"/>
          <p14:tracePt t="33216" x="1250950" y="2832100"/>
          <p14:tracePt t="33233" x="1308100" y="2832100"/>
          <p14:tracePt t="33250" x="1390650" y="2838450"/>
          <p14:tracePt t="33266" x="1447800" y="2857500"/>
          <p14:tracePt t="33283" x="1511300" y="2876550"/>
          <p14:tracePt t="33300" x="1549400" y="2908300"/>
          <p14:tracePt t="33317" x="1612900" y="2990850"/>
          <p14:tracePt t="33337" x="1689100" y="3124200"/>
          <p14:tracePt t="33351" x="1739900" y="3232150"/>
          <p14:tracePt t="33366" x="1778000" y="3340100"/>
          <p14:tracePt t="33385" x="1841500" y="3511550"/>
          <p14:tracePt t="33401" x="1873250" y="3625850"/>
          <p14:tracePt t="33417" x="1898650" y="3727450"/>
          <p14:tracePt t="33439" x="1936750" y="3841750"/>
          <p14:tracePt t="33449" x="1974850" y="3956050"/>
          <p14:tracePt t="33466" x="2006600" y="4076700"/>
          <p14:tracePt t="33482" x="2019300" y="4152900"/>
          <p14:tracePt t="33499" x="2063750" y="4273550"/>
          <p14:tracePt t="33517" x="2089150" y="4337050"/>
          <p14:tracePt t="33533" x="2120900" y="4400550"/>
          <p14:tracePt t="33549" x="2146300" y="4521200"/>
          <p14:tracePt t="33566" x="2146300" y="4572000"/>
          <p14:tracePt t="33584" x="2152650" y="4622800"/>
          <p14:tracePt t="33599" x="2171700" y="4667250"/>
          <p14:tracePt t="33616" x="2178050" y="4705350"/>
          <p14:tracePt t="33635" x="2209800" y="4838700"/>
          <p14:tracePt t="33649" x="2247900" y="4914900"/>
          <p14:tracePt t="33665" x="2266950" y="4984750"/>
          <p14:tracePt t="33682" x="2286000" y="5022850"/>
          <p14:tracePt t="33699" x="2311400" y="5080000"/>
          <p14:tracePt t="33717" x="2317750" y="5137150"/>
          <p14:tracePt t="33732" x="2317750" y="5162550"/>
          <p14:tracePt t="33750" x="2317750" y="5187950"/>
          <p14:tracePt t="33765" x="2311400" y="5213350"/>
          <p14:tracePt t="33784" x="2298700" y="5251450"/>
          <p14:tracePt t="33799" x="2298700" y="5276850"/>
          <p14:tracePt t="33817" x="2292350" y="5289550"/>
          <p14:tracePt t="33838" x="2279650" y="5327650"/>
          <p14:tracePt t="33850" x="2279650" y="5334000"/>
          <p14:tracePt t="33867" x="2266950" y="5346700"/>
          <p14:tracePt t="33883" x="2228850" y="5384800"/>
          <p14:tracePt t="33899" x="2216150" y="5410200"/>
          <p14:tracePt t="33915" x="2184400" y="5448300"/>
          <p14:tracePt t="33933" x="2152650" y="5492750"/>
          <p14:tracePt t="33949" x="2127250" y="5518150"/>
          <p14:tracePt t="33965" x="2120900" y="5530850"/>
          <p14:tracePt t="33983" x="2101850" y="5543550"/>
          <p14:tracePt t="34001" x="2095500" y="5556250"/>
          <p14:tracePt t="34016" x="2076450" y="5556250"/>
          <p14:tracePt t="34035" x="2070100" y="5556250"/>
          <p14:tracePt t="34049" x="2063750" y="5562600"/>
          <p14:tracePt t="34066" x="2057400" y="5562600"/>
          <p14:tracePt t="34133" x="2051050" y="5562600"/>
          <p14:tracePt t="34146" x="2044700" y="5537200"/>
          <p14:tracePt t="34155" x="2044700" y="5505450"/>
          <p14:tracePt t="34165" x="2038350" y="5486400"/>
          <p14:tracePt t="35619" x="2038350" y="5480050"/>
          <p14:tracePt t="35634" x="2038350" y="5467350"/>
          <p14:tracePt t="35648" x="2032000" y="5467350"/>
          <p14:tracePt t="35655" x="2032000" y="5448300"/>
          <p14:tracePt t="35668" x="2032000" y="5441950"/>
          <p14:tracePt t="35681" x="2025650" y="5435600"/>
          <p14:tracePt t="35697" x="2025650" y="5429250"/>
          <p14:tracePt t="35731" x="2019300" y="5422900"/>
          <p14:tracePt t="35764" x="2019300" y="5416550"/>
          <p14:tracePt t="35786" x="2012950" y="5416550"/>
          <p14:tracePt t="35798" x="2006600" y="5416550"/>
          <p14:tracePt t="35813" x="1987550" y="5410200"/>
          <p14:tracePt t="35834" x="1955800" y="5410200"/>
          <p14:tracePt t="35847" x="1943100" y="5410200"/>
          <p14:tracePt t="35864" x="1924050" y="5416550"/>
          <p14:tracePt t="35881" x="1911350" y="5416550"/>
          <p14:tracePt t="35898" x="1879600" y="5422900"/>
          <p14:tracePt t="35915" x="1866900" y="5422900"/>
          <p14:tracePt t="35930" x="1854200" y="5422900"/>
          <p14:tracePt t="35947" x="1847850" y="5422900"/>
          <p14:tracePt t="35964" x="1835150" y="5422900"/>
          <p14:tracePt t="35980" x="1828800" y="5422900"/>
          <p14:tracePt t="35997" x="1822450" y="5435600"/>
          <p14:tracePt t="36015" x="1809750" y="5467350"/>
          <p14:tracePt t="36030" x="1809750" y="5499100"/>
          <p14:tracePt t="36046" x="1809750" y="5537200"/>
          <p14:tracePt t="36063" x="1822450" y="5549900"/>
          <p14:tracePt t="36085" x="1873250" y="5575300"/>
          <p14:tracePt t="36096" x="1936750" y="5588000"/>
          <p14:tracePt t="36114" x="1987550" y="5588000"/>
          <p14:tracePt t="36135" x="2051050" y="5530850"/>
          <p14:tracePt t="36149" x="2095500" y="5461000"/>
          <p14:tracePt t="36165" x="2114550" y="5353050"/>
          <p14:tracePt t="36181" x="2120900" y="5283200"/>
          <p14:tracePt t="36197" x="2114550" y="5143500"/>
          <p14:tracePt t="36215" x="2095500" y="5054600"/>
          <p14:tracePt t="36233" x="1981200" y="4914900"/>
          <p14:tracePt t="36247" x="1854200" y="4851400"/>
          <p14:tracePt t="36263" x="1765300" y="4845050"/>
          <p14:tracePt t="36282" x="1695450" y="4857750"/>
          <p14:tracePt t="36297" x="1651000" y="4883150"/>
          <p14:tracePt t="36314" x="1619250" y="4927600"/>
          <p14:tracePt t="36331" x="1574800" y="5022850"/>
          <p14:tracePt t="36347" x="1574800" y="5111750"/>
          <p14:tracePt t="36364" x="1600200" y="5168900"/>
          <p14:tracePt t="36382" x="1625600" y="5245100"/>
          <p14:tracePt t="36396" x="1663700" y="5289550"/>
          <p14:tracePt t="36413" x="1708150" y="5327650"/>
          <p14:tracePt t="36432" x="1828800" y="5378450"/>
          <p14:tracePt t="36446" x="1905000" y="5384800"/>
          <p14:tracePt t="36463" x="1962150" y="5378450"/>
          <p14:tracePt t="36481" x="2019300" y="5334000"/>
          <p14:tracePt t="36496" x="2057400" y="5283200"/>
          <p14:tracePt t="36513" x="2063750" y="5187950"/>
          <p14:tracePt t="36532" x="2051050" y="5124450"/>
          <p14:tracePt t="36548" x="2032000" y="5080000"/>
          <p14:tracePt t="36563" x="1924050" y="5022850"/>
          <p14:tracePt t="36584" x="1828800" y="5029200"/>
          <p14:tracePt t="36597" x="1784350" y="5054600"/>
          <p14:tracePt t="36613" x="1739900" y="5118100"/>
          <p14:tracePt t="36629" x="1708150" y="5232400"/>
          <p14:tracePt t="36646" x="1701800" y="5321300"/>
          <p14:tracePt t="36666" x="1733550" y="5467350"/>
          <p14:tracePt t="36681" x="1746250" y="5524500"/>
          <p14:tracePt t="36696" x="1765300" y="5568950"/>
          <p14:tracePt t="36713" x="1797050" y="5588000"/>
          <p14:tracePt t="36730" x="1860550" y="5626100"/>
          <p14:tracePt t="36746" x="1905000" y="5632450"/>
          <p14:tracePt t="36765" x="1936750" y="5613400"/>
          <p14:tracePt t="36779" x="1987550" y="5530850"/>
          <p14:tracePt t="36796" x="2012950" y="5410200"/>
          <p14:tracePt t="36813" x="2012950" y="5283200"/>
          <p14:tracePt t="36829" x="1968500" y="5124450"/>
          <p14:tracePt t="36847" x="1936750" y="5054600"/>
          <p14:tracePt t="36866" x="1879600" y="5003800"/>
          <p14:tracePt t="36880" x="1866900" y="4997450"/>
          <p14:tracePt t="36896" x="1860550" y="4997450"/>
          <p14:tracePt t="36915" x="1847850" y="4997450"/>
          <p14:tracePt t="36929" x="1835150" y="5022850"/>
          <p14:tracePt t="36946" x="1835150" y="5029200"/>
          <p14:tracePt t="36968" x="1828800" y="5041900"/>
          <p14:tracePt t="37001" x="1828800" y="5048250"/>
          <p14:tracePt t="37030" x="1771650" y="5041900"/>
          <p14:tracePt t="37046" x="1701800" y="4984750"/>
          <p14:tracePt t="37062" x="1612900" y="4902200"/>
          <p14:tracePt t="37080" x="1422400" y="4768850"/>
          <p14:tracePt t="37097" x="1295400" y="4718050"/>
          <p14:tracePt t="37118" x="1193800" y="4692650"/>
          <p14:tracePt t="37129" x="1136650" y="4692650"/>
          <p14:tracePt t="37146" x="1104900" y="4692650"/>
          <p14:tracePt t="37162" x="1098550" y="4692650"/>
          <p14:tracePt t="37180" x="1073150" y="4743450"/>
          <p14:tracePt t="37196" x="1073150" y="4775200"/>
          <p14:tracePt t="37214" x="1123950" y="4876800"/>
          <p14:tracePt t="37229" x="1155700" y="4921250"/>
          <p14:tracePt t="37247" x="1231900" y="5016500"/>
          <p14:tracePt t="37263" x="1390650" y="5105400"/>
          <p14:tracePt t="37279" x="1530350" y="5137150"/>
          <p14:tracePt t="37296" x="1619250" y="5143500"/>
          <p14:tracePt t="37315" x="1644650" y="5143500"/>
          <p14:tracePt t="37331" x="1689100" y="5067300"/>
          <p14:tracePt t="37347" x="1708150" y="4940300"/>
          <p14:tracePt t="37365" x="1676400" y="4781550"/>
          <p14:tracePt t="37386" x="1524000" y="4660900"/>
          <p14:tracePt t="37395" x="1498600" y="4648200"/>
          <p14:tracePt t="37413" x="1377950" y="4648200"/>
          <p14:tracePt t="37429" x="1333500" y="4667250"/>
          <p14:tracePt t="37445" x="1289050" y="4743450"/>
          <p14:tracePt t="37467" x="1257300" y="4908550"/>
          <p14:tracePt t="37478" x="1282700" y="5016500"/>
          <p14:tracePt t="37495" x="1314450" y="5060950"/>
          <p14:tracePt t="37513" x="1479550" y="5149850"/>
          <p14:tracePt t="37528" x="1600200" y="5175250"/>
          <p14:tracePt t="37545" x="1644650" y="5175250"/>
          <p14:tracePt t="37562" x="1682750" y="5162550"/>
          <p14:tracePt t="37579" x="1701800" y="5092700"/>
          <p14:tracePt t="37595" x="1689100" y="5016500"/>
          <p14:tracePt t="37612" x="1593850" y="4927600"/>
          <p14:tracePt t="37629" x="1524000" y="4895850"/>
          <p14:tracePt t="37646" x="1492250" y="4889500"/>
          <p14:tracePt t="37665" x="1485900" y="4889500"/>
          <p14:tracePt t="37693" x="1530350" y="4889500"/>
          <p14:tracePt t="37700" x="1593850" y="4889500"/>
          <p14:tracePt t="37712" x="1739900" y="4819650"/>
          <p14:tracePt t="37728" x="2019300" y="4699000"/>
          <p14:tracePt t="37745" x="2254250" y="4540250"/>
          <p14:tracePt t="37762" x="2692400" y="4057650"/>
          <p14:tracePt t="37779" x="3016250" y="3714750"/>
          <p14:tracePt t="37799" x="3365500" y="3206750"/>
          <p14:tracePt t="37814" x="3581400" y="3009900"/>
          <p14:tracePt t="37829" x="3683000" y="2901950"/>
          <p14:tracePt t="37847" x="3778250" y="2787650"/>
          <p14:tracePt t="37863" x="3816350" y="2755900"/>
          <p14:tracePt t="37882" x="3835400" y="2730500"/>
          <p14:tracePt t="37894" x="3848100" y="2717800"/>
          <p14:tracePt t="37929" x="3854450" y="2711450"/>
          <p14:tracePt t="37947" x="3892550" y="2692400"/>
          <p14:tracePt t="37965" x="3930650" y="2660650"/>
          <p14:tracePt t="37978" x="3987800" y="2622550"/>
          <p14:tracePt t="37998" x="4032250" y="2565400"/>
          <p14:tracePt t="38011" x="4051300" y="2546350"/>
          <p14:tracePt t="38029" x="4057650" y="2546350"/>
          <p14:tracePt t="38044" x="4057650" y="2540000"/>
          <p14:tracePt t="38099" x="4057650" y="2552700"/>
          <p14:tracePt t="38110" x="4057650" y="2565400"/>
          <p14:tracePt t="38129" x="4070350" y="2578100"/>
          <p14:tracePt t="38145" x="4076700" y="2597150"/>
          <p14:tracePt t="38162" x="4102100" y="2616200"/>
          <p14:tracePt t="38178" x="4133850" y="2641600"/>
          <p14:tracePt t="38196" x="4184650" y="2647950"/>
          <p14:tracePt t="38211" x="4191000" y="2647950"/>
          <p14:tracePt t="38228" x="4197350" y="2647950"/>
          <p14:tracePt t="38246" x="4197350" y="2635250"/>
          <p14:tracePt t="38261" x="4191000" y="2603500"/>
          <p14:tracePt t="38278" x="4159250" y="2571750"/>
          <p14:tracePt t="38295" x="4133850" y="2559050"/>
          <p14:tracePt t="38311" x="4121150" y="2559050"/>
          <p14:tracePt t="38328" x="4114800" y="2559050"/>
          <p14:tracePt t="38345" x="4095750" y="2584450"/>
          <p14:tracePt t="38362" x="4095750" y="2622550"/>
          <p14:tracePt t="38383" x="4095750" y="2654300"/>
          <p14:tracePt t="38396" x="4095750" y="2679700"/>
          <p14:tracePt t="38412" x="4108450" y="2698750"/>
          <p14:tracePt t="38446" x="4140200" y="2711450"/>
          <p14:tracePt t="38462" x="4152900" y="2711450"/>
          <p14:tracePt t="38477" x="4165600" y="2711450"/>
          <p14:tracePt t="38494" x="4184650" y="2647950"/>
          <p14:tracePt t="38511" x="4171950" y="2603500"/>
          <p14:tracePt t="38528" x="4171950" y="2590800"/>
          <p14:tracePt t="38544" x="4140200" y="2565400"/>
          <p14:tracePt t="38578" x="4121150" y="2565400"/>
          <p14:tracePt t="38580" x="4114800" y="2578100"/>
          <p14:tracePt t="38595" x="4102100" y="2597150"/>
          <p14:tracePt t="38612" x="4095750" y="2641600"/>
          <p14:tracePt t="38629" x="4102100" y="2724150"/>
          <p14:tracePt t="38644" x="4114800" y="2755900"/>
          <p14:tracePt t="38661" x="4133850" y="2774950"/>
          <p14:tracePt t="38677" x="4159250" y="2800350"/>
          <p14:tracePt t="38694" x="4197350" y="2819400"/>
          <p14:tracePt t="38727" x="4203700" y="2819400"/>
          <p14:tracePt t="38750" x="4203700" y="2813050"/>
          <p14:tracePt t="38764" x="4203700" y="2781300"/>
          <p14:tracePt t="38786" x="4203700" y="2774950"/>
          <p14:tracePt t="38801" x="4203700" y="2768600"/>
          <p14:tracePt t="38823" x="4203700" y="2762250"/>
          <p14:tracePt t="40267" x="4197350" y="2781300"/>
          <p14:tracePt t="40273" x="4171950" y="2844800"/>
          <p14:tracePt t="40280" x="4146550" y="2933700"/>
          <p14:tracePt t="40292" x="4121150" y="2990850"/>
          <p14:tracePt t="40309" x="4064000" y="3162300"/>
          <p14:tracePt t="40327" x="4013200" y="3302000"/>
          <p14:tracePt t="40359" x="3924300" y="3619500"/>
          <p14:tracePt t="40392" x="3886200" y="3790950"/>
          <p14:tracePt t="40410" x="3873500" y="3930650"/>
          <p14:tracePt t="40425" x="3867150" y="3981450"/>
          <p14:tracePt t="40442" x="3848100" y="4051300"/>
          <p14:tracePt t="40459" x="3835400" y="4095750"/>
          <p14:tracePt t="40475" x="3822700" y="4121150"/>
          <p14:tracePt t="40492" x="3816350" y="4133850"/>
          <p14:tracePt t="40508" x="3810000" y="4152900"/>
          <p14:tracePt t="40565" x="3835400" y="4127500"/>
          <p14:tracePt t="40571" x="3867150" y="4089400"/>
          <p14:tracePt t="40578" x="3905250" y="4038600"/>
          <p14:tracePt t="40591" x="3937000" y="3949700"/>
          <p14:tracePt t="40608" x="4057650" y="3727450"/>
          <p14:tracePt t="40626" x="4140200" y="3594100"/>
          <p14:tracePt t="40643" x="4222750" y="3371850"/>
          <p14:tracePt t="40658" x="4254500" y="3251200"/>
          <p14:tracePt t="40675" x="4286250" y="3149600"/>
          <p14:tracePt t="40693" x="4292600" y="3073400"/>
          <p14:tracePt t="40709" x="4292600" y="3060700"/>
          <p14:tracePt t="40726" x="4292600" y="3054350"/>
          <p14:tracePt t="40765" x="4273550" y="3054350"/>
          <p14:tracePt t="40775" x="4254500" y="3054350"/>
          <p14:tracePt t="40794" x="4140200" y="3105150"/>
          <p14:tracePt t="40809" x="4057650" y="3168650"/>
          <p14:tracePt t="40830" x="3949700" y="3257550"/>
          <p14:tracePt t="40843" x="3905250" y="3333750"/>
          <p14:tracePt t="40858" x="3860800" y="3403600"/>
          <p14:tracePt t="40875" x="3848100" y="3422650"/>
          <p14:tracePt t="40893" x="3822700" y="3448050"/>
          <p14:tracePt t="40909" x="3803650" y="3467100"/>
          <p14:tracePt t="40925" x="3797300" y="3479800"/>
          <p14:tracePt t="41710" x="3841750" y="3403600"/>
          <p14:tracePt t="41725" x="3949700" y="3289300"/>
          <p14:tracePt t="41741" x="4032250" y="3168650"/>
          <p14:tracePt t="41759" x="4089400" y="3067050"/>
          <p14:tracePt t="41775" x="4152900" y="2940050"/>
          <p14:tracePt t="41791" x="4191000" y="2876550"/>
          <p14:tracePt t="41807" x="4210050" y="2832100"/>
          <p14:tracePt t="41825" x="4222750" y="2806700"/>
          <p14:tracePt t="41841" x="4229100" y="2774950"/>
          <p14:tracePt t="41860" x="4241800" y="2768600"/>
          <p14:tracePt t="41875" x="4241800" y="2755900"/>
          <p14:tracePt t="41892" x="4241800" y="2736850"/>
          <p14:tracePt t="41911" x="4241800" y="2730500"/>
          <p14:tracePt t="41927" x="4241800" y="2724150"/>
          <p14:tracePt t="41958" x="4241800" y="2717800"/>
          <p14:tracePt t="41974" x="4235450" y="2717800"/>
          <p14:tracePt t="41995" x="4222750" y="2730500"/>
          <p14:tracePt t="42008" x="4216400" y="2749550"/>
          <p14:tracePt t="42024" x="4216400" y="2762250"/>
          <p14:tracePt t="42040" x="4191000" y="2813050"/>
          <p14:tracePt t="42074" x="4191000" y="2825750"/>
          <p14:tracePt t="42090" x="4178300" y="2825750"/>
          <p14:tracePt t="42108" x="4178300" y="2832100"/>
          <p14:tracePt t="42126" x="4171950" y="2832100"/>
          <p14:tracePt t="42141" x="4171950" y="2838450"/>
          <p14:tracePt t="42205" x="4171950" y="2844800"/>
          <p14:tracePt t="42233" x="4171950" y="2851150"/>
          <p14:tracePt t="42259" x="4165600" y="2857500"/>
          <p14:tracePt t="42275" x="4165600" y="2863850"/>
          <p14:tracePt t="42290" x="4159250" y="2870200"/>
          <p14:tracePt t="42311" x="4152900" y="2882900"/>
          <p14:tracePt t="42330" x="4152900" y="2889250"/>
          <p14:tracePt t="42341" x="4146550" y="2908300"/>
          <p14:tracePt t="42359" x="4146550" y="2914650"/>
          <p14:tracePt t="42377" x="4140200" y="2914650"/>
          <p14:tracePt t="42391" x="4133850" y="2927350"/>
          <p14:tracePt t="42409" x="4133850" y="2933700"/>
          <p14:tracePt t="42423" x="4127500" y="2933700"/>
          <p14:tracePt t="42440" x="4121150" y="2946400"/>
          <p14:tracePt t="42457" x="4114800" y="2965450"/>
          <p14:tracePt t="42473" x="4108450" y="2971800"/>
          <p14:tracePt t="42490" x="4102100" y="2978150"/>
          <p14:tracePt t="42510" x="4095750" y="2990850"/>
          <p14:tracePt t="42525" x="4083050" y="3009900"/>
          <p14:tracePt t="42540" x="4070350" y="3016250"/>
          <p14:tracePt t="42559" x="4064000" y="3041650"/>
          <p14:tracePt t="42575" x="4051300" y="3060700"/>
          <p14:tracePt t="42590" x="4025900" y="3092450"/>
          <p14:tracePt t="42596" x="4025900" y="3105150"/>
          <p14:tracePt t="42613" x="4019550" y="3124200"/>
          <p14:tracePt t="42625" x="4000500" y="3136900"/>
          <p14:tracePt t="42640" x="3994150" y="3143250"/>
          <p14:tracePt t="42658" x="3962400" y="3194050"/>
          <p14:tracePt t="42673" x="3949700" y="3213100"/>
          <p14:tracePt t="42694" x="3924300" y="3257550"/>
          <p14:tracePt t="42706" x="3911600" y="3276600"/>
          <p14:tracePt t="42724" x="3905250" y="3302000"/>
          <p14:tracePt t="42742" x="3873500" y="3359150"/>
          <p14:tracePt t="42756" x="3854450" y="3403600"/>
          <p14:tracePt t="42773" x="3848100" y="3429000"/>
          <p14:tracePt t="42790" x="3835400" y="3454400"/>
          <p14:tracePt t="42807" x="3810000" y="3486150"/>
          <p14:tracePt t="42824" x="3803650" y="3505200"/>
          <p14:tracePt t="42840" x="3784600" y="3530600"/>
          <p14:tracePt t="42859" x="3765550" y="3556000"/>
          <p14:tracePt t="42873" x="3752850" y="3575050"/>
          <p14:tracePt t="42890" x="3746500" y="3594100"/>
          <p14:tracePt t="42907" x="3727450" y="3613150"/>
          <p14:tracePt t="42924" x="3708400" y="3632200"/>
          <p14:tracePt t="42942" x="3689350" y="3657600"/>
          <p14:tracePt t="42957" x="3683000" y="3683000"/>
          <p14:tracePt t="42973" x="3670300" y="3708400"/>
          <p14:tracePt t="42990" x="3651250" y="3733800"/>
          <p14:tracePt t="43006" x="3638550" y="3759200"/>
          <p14:tracePt t="43024" x="3625850" y="3797300"/>
          <p14:tracePt t="43042" x="3613150" y="3816350"/>
          <p14:tracePt t="43056" x="3606800" y="3835400"/>
          <p14:tracePt t="43072" x="3594100" y="3860800"/>
          <p14:tracePt t="43093" x="3581400" y="3886200"/>
          <p14:tracePt t="43100" x="3575050" y="3886200"/>
          <p14:tracePt t="43109" x="3562350" y="3905250"/>
          <p14:tracePt t="43123" x="3543300" y="3930650"/>
          <p14:tracePt t="43143" x="3505200" y="4019550"/>
          <p14:tracePt t="43159" x="3467100" y="4064000"/>
          <p14:tracePt t="43173" x="3441700" y="4133850"/>
          <p14:tracePt t="43192" x="3403600" y="4191000"/>
          <p14:tracePt t="43206" x="3378200" y="4241800"/>
          <p14:tracePt t="43223" x="3365500" y="4260850"/>
          <p14:tracePt t="43241" x="3327400" y="4318000"/>
          <p14:tracePt t="43257" x="3308350" y="4362450"/>
          <p14:tracePt t="43272" x="3263900" y="4425950"/>
          <p14:tracePt t="43292" x="3213100" y="4521200"/>
          <p14:tracePt t="43307" x="3200400" y="4552950"/>
          <p14:tracePt t="43326" x="3187700" y="4578350"/>
          <p14:tracePt t="43342" x="3149600" y="4635500"/>
          <p14:tracePt t="43357" x="3143250" y="4673600"/>
          <p14:tracePt t="43373" x="3105150" y="4730750"/>
          <p14:tracePt t="43390" x="3086100" y="4762500"/>
          <p14:tracePt t="43407" x="3067050" y="4806950"/>
          <p14:tracePt t="43423" x="3060700" y="4819650"/>
          <p14:tracePt t="43441" x="3054350" y="4851400"/>
          <p14:tracePt t="43459" x="3048000" y="4870450"/>
          <p14:tracePt t="43472" x="3035300" y="4883150"/>
          <p14:tracePt t="43489" x="3028950" y="4914900"/>
          <p14:tracePt t="43505" x="3028950" y="4940300"/>
          <p14:tracePt t="43522" x="3028950" y="4953000"/>
          <p14:tracePt t="43540" x="3022600" y="4972050"/>
          <p14:tracePt t="43556" x="3022600" y="5010150"/>
          <p14:tracePt t="43573" x="3022600" y="5016500"/>
          <p14:tracePt t="43589" x="3009900" y="5041900"/>
          <p14:tracePt t="43606" x="3003550" y="5073650"/>
          <p14:tracePt t="43628" x="2997200" y="5099050"/>
          <p14:tracePt t="43639" x="2997200" y="5124450"/>
          <p14:tracePt t="43672" x="2997200" y="5130800"/>
          <p14:tracePt t="43689" x="2997200" y="5137150"/>
          <p14:tracePt t="43733" x="2997200" y="5130800"/>
          <p14:tracePt t="43746" x="2997200" y="5105400"/>
          <p14:tracePt t="43753" x="2997200" y="5099050"/>
          <p14:tracePt t="43760" x="2997200" y="5092700"/>
          <p14:tracePt t="43782" x="2997200" y="5086350"/>
          <p14:tracePt t="43840" x="2997200" y="5092700"/>
          <p14:tracePt t="43847" x="2997200" y="5111750"/>
          <p14:tracePt t="43855" x="2997200" y="5143500"/>
          <p14:tracePt t="43877" x="2990850" y="5213350"/>
          <p14:tracePt t="43889" x="2990850" y="5245100"/>
          <p14:tracePt t="43907" x="2984500" y="5276850"/>
          <p14:tracePt t="43922" x="2984500" y="5308600"/>
          <p14:tracePt t="43938" x="2971800" y="5353050"/>
          <p14:tracePt t="43955" x="2965450" y="5391150"/>
          <p14:tracePt t="43972" x="2959100" y="5422900"/>
          <p14:tracePt t="43989" x="2952750" y="5448300"/>
          <p14:tracePt t="44005" x="2952750" y="5467350"/>
          <p14:tracePt t="44021" x="2946400" y="5480050"/>
          <p14:tracePt t="44038" x="2946400" y="5486400"/>
          <p14:tracePt t="44055" x="2946400" y="5492750"/>
          <p14:tracePt t="44072" x="2946400" y="5499100"/>
          <p14:tracePt t="44105" x="2946400" y="5505450"/>
          <p14:tracePt t="44128" x="2946400" y="5511800"/>
          <p14:tracePt t="44453" x="2946400" y="5505450"/>
          <p14:tracePt t="44490" x="2946400" y="5499100"/>
          <p14:tracePt t="44495" x="2946400" y="5492750"/>
          <p14:tracePt t="44510" x="2946400" y="5486400"/>
          <p14:tracePt t="44523" x="2946400" y="5480050"/>
          <p14:tracePt t="44544" x="2946400" y="5473700"/>
          <p14:tracePt t="44607" x="2946400" y="5467350"/>
          <p14:tracePt t="44721" x="2940050" y="5467350"/>
          <p14:tracePt t="44728" x="2933700" y="5467350"/>
          <p14:tracePt t="44743" x="2921000" y="5473700"/>
          <p14:tracePt t="44757" x="2882900" y="5511800"/>
          <p14:tracePt t="44771" x="2870200" y="5537200"/>
          <p14:tracePt t="44789" x="2844800" y="5562600"/>
          <p14:tracePt t="44804" x="2832100" y="5588000"/>
          <p14:tracePt t="44821" x="2819400" y="5607050"/>
          <p14:tracePt t="44838" x="2813050" y="5626100"/>
          <p14:tracePt t="44860" x="2806700" y="5638800"/>
          <p14:tracePt t="44871" x="2806700" y="5645150"/>
          <p14:tracePt t="44888" x="2806700" y="5651500"/>
          <p14:tracePt t="44909" x="2806700" y="5657850"/>
          <p14:tracePt t="46729" x="2787650" y="5645150"/>
          <p14:tracePt t="46738" x="2774950" y="5638800"/>
          <p14:tracePt t="46754" x="2736850" y="5619750"/>
          <p14:tracePt t="46770" x="2660650" y="5575300"/>
          <p14:tracePt t="46786" x="2603500" y="5537200"/>
          <p14:tracePt t="46803" x="2552700" y="5505450"/>
          <p14:tracePt t="46824" x="2457450" y="5441950"/>
          <p14:tracePt t="46852" x="2279650" y="5353050"/>
          <p14:tracePt t="46885" x="2114550" y="5289550"/>
          <p14:tracePt t="46902" x="2076450" y="5283200"/>
          <p14:tracePt t="46921" x="2032000" y="5283200"/>
          <p14:tracePt t="46937" x="1974850" y="5283200"/>
          <p14:tracePt t="46952" x="1962150" y="5289550"/>
          <p14:tracePt t="46969" x="1930400" y="5295900"/>
          <p14:tracePt t="46986" x="1892300" y="5321300"/>
          <p14:tracePt t="47002" x="1873250" y="5346700"/>
          <p14:tracePt t="47019" x="1847850" y="5384800"/>
          <p14:tracePt t="47038" x="1841500" y="5403850"/>
          <p14:tracePt t="47052" x="1828800" y="5416550"/>
          <p14:tracePt t="47068" x="1822450" y="5435600"/>
          <p14:tracePt t="47085" x="1822450" y="5441950"/>
          <p14:tracePt t="47102" x="1816100" y="5448300"/>
          <p14:tracePt t="47119" x="1803400" y="5448300"/>
          <p14:tracePt t="47135" x="1803400" y="5454650"/>
          <p14:tracePt t="47168" x="1803400" y="5461000"/>
          <p14:tracePt t="47185" x="1797050" y="5461000"/>
          <p14:tracePt t="47205" x="1790700" y="5467350"/>
          <p14:tracePt t="47225" x="1784350" y="5467350"/>
          <p14:tracePt t="47241" x="1784350" y="5480050"/>
          <p14:tracePt t="47252" x="1778000" y="5480050"/>
          <p14:tracePt t="47269" x="1771650" y="5480050"/>
          <p14:tracePt t="47284" x="1771650" y="5486400"/>
          <p14:tracePt t="47301" x="1765300" y="5486400"/>
          <p14:tracePt t="47319" x="1758950" y="5492750"/>
          <p14:tracePt t="47335" x="1758950" y="5499100"/>
          <p14:tracePt t="47352" x="1752600" y="5505450"/>
          <p14:tracePt t="47368" x="1746250" y="5511800"/>
          <p14:tracePt t="47385" x="1739900" y="5511800"/>
          <p14:tracePt t="47401" x="1733550" y="5530850"/>
          <p14:tracePt t="47419" x="1720850" y="5543550"/>
          <p14:tracePt t="47439" x="1720850" y="5549900"/>
          <p14:tracePt t="47453" x="1720850" y="5556250"/>
          <p14:tracePt t="47468" x="1714500" y="5556250"/>
          <p14:tracePt t="47485" x="1714500" y="5562600"/>
          <p14:tracePt t="47504" x="1708150" y="5568950"/>
          <p14:tracePt t="47528" x="1708150" y="5575300"/>
          <p14:tracePt t="47541" x="1701800" y="5575300"/>
          <p14:tracePt t="47554" x="1701800" y="5588000"/>
          <p14:tracePt t="47569" x="1701800" y="5594350"/>
          <p14:tracePt t="47585" x="1701800" y="5607050"/>
          <p14:tracePt t="47606" x="1701800" y="5626100"/>
          <p14:tracePt t="47618" x="1701800" y="5632450"/>
          <p14:tracePt t="47654" x="1701800" y="5645150"/>
          <p14:tracePt t="47686" x="1701800" y="5651500"/>
          <p14:tracePt t="47733" x="1701800" y="5657850"/>
          <p14:tracePt t="47758" x="1708150" y="5657850"/>
          <p14:tracePt t="47766" x="1708150" y="5664200"/>
          <p14:tracePt t="47800" x="1714500" y="5670550"/>
          <p14:tracePt t="47811" x="1714500" y="5676900"/>
          <p14:tracePt t="47828" x="1714500" y="5683250"/>
          <p14:tracePt t="47835" x="1714500" y="5689600"/>
          <p14:tracePt t="47854" x="1720850" y="5695950"/>
          <p14:tracePt t="47868" x="1727200" y="5715000"/>
          <p14:tracePt t="47884" x="1727200" y="5721350"/>
          <p14:tracePt t="47901" x="1733550" y="5727700"/>
          <p14:tracePt t="47917" x="1746250" y="5746750"/>
          <p14:tracePt t="47935" x="1752600" y="5753100"/>
          <p14:tracePt t="47953" x="1752600" y="5765800"/>
          <p14:tracePt t="47968" x="1758950" y="5765800"/>
          <p14:tracePt t="47985" x="1758950" y="5772150"/>
          <p14:tracePt t="48001" x="1771650" y="5778500"/>
          <p14:tracePt t="48036" x="1778000" y="5778500"/>
          <p14:tracePt t="48052" x="1790700" y="5784850"/>
          <p14:tracePt t="48067" x="1797050" y="5784850"/>
          <p14:tracePt t="48086" x="1803400" y="5791200"/>
          <p14:tracePt t="48101" x="1822450" y="5797550"/>
          <p14:tracePt t="48117" x="1841500" y="5797550"/>
          <p14:tracePt t="48134" x="1854200" y="5797550"/>
          <p14:tracePt t="48151" x="1885950" y="5810250"/>
          <p14:tracePt t="48168" x="1892300" y="5810250"/>
          <p14:tracePt t="48190" x="1905000" y="5810250"/>
          <p14:tracePt t="48200" x="1911350" y="5810250"/>
          <p14:tracePt t="48217" x="1924050" y="5810250"/>
          <p14:tracePt t="48234" x="1936750" y="5810250"/>
          <p14:tracePt t="48251" x="1949450" y="5810250"/>
          <p14:tracePt t="48285" x="1962150" y="5810250"/>
          <p14:tracePt t="48301" x="1968500" y="5810250"/>
          <p14:tracePt t="48317" x="1981200" y="5810250"/>
          <p14:tracePt t="48333" x="1987550" y="5810250"/>
          <p14:tracePt t="48351" x="1993900" y="5803900"/>
          <p14:tracePt t="48368" x="2000250" y="5803900"/>
          <p14:tracePt t="48386" x="2000250" y="5797550"/>
          <p14:tracePt t="48401" x="2006600" y="5797550"/>
          <p14:tracePt t="48423" x="2012950" y="5797550"/>
          <p14:tracePt t="48450" x="2012950" y="5791200"/>
          <p14:tracePt t="48485" x="2019300" y="5791200"/>
          <p14:tracePt t="48501" x="2019300" y="5784850"/>
          <p14:tracePt t="48519" x="2032000" y="5784850"/>
          <p14:tracePt t="48530" x="2032000" y="5778500"/>
          <p14:tracePt t="48544" x="2038350" y="5778500"/>
          <p14:tracePt t="48572" x="2044700" y="5772150"/>
          <p14:tracePt t="48585" x="2051050" y="5759450"/>
          <p14:tracePt t="48614" x="2051050" y="5753100"/>
          <p14:tracePt t="48621" x="2057400" y="5753100"/>
          <p14:tracePt t="48634" x="2063750" y="5740400"/>
          <p14:tracePt t="48650" x="2063750" y="5734050"/>
          <p14:tracePt t="48667" x="2076450" y="5727700"/>
          <p14:tracePt t="48685" x="2095500" y="5695950"/>
          <p14:tracePt t="48701" x="2101850" y="5676900"/>
          <p14:tracePt t="48716" x="2114550" y="5657850"/>
          <p14:tracePt t="48733" x="2133600" y="5638800"/>
          <p14:tracePt t="48750" x="2139950" y="5626100"/>
          <p14:tracePt t="48766" x="2152650" y="5607050"/>
          <p14:tracePt t="48783" x="2159000" y="5588000"/>
          <p14:tracePt t="48799" x="2165350" y="5581650"/>
          <p14:tracePt t="48816" x="2165350" y="5568950"/>
          <p14:tracePt t="48834" x="2178050" y="5530850"/>
          <p14:tracePt t="48851" x="2184400" y="5486400"/>
          <p14:tracePt t="48867" x="2184400" y="5441950"/>
          <p14:tracePt t="48883" x="2184400" y="5359400"/>
          <p14:tracePt t="48900" x="2184400" y="5314950"/>
          <p14:tracePt t="48917" x="2171700" y="5257800"/>
          <p14:tracePt t="48933" x="2159000" y="5181600"/>
          <p14:tracePt t="48950" x="2152650" y="5149850"/>
          <p14:tracePt t="48966" x="2146300" y="5111750"/>
          <p14:tracePt t="48983" x="2139950" y="5067300"/>
          <p14:tracePt t="49000" x="2127250" y="5048250"/>
          <p14:tracePt t="49016" x="2114550" y="5035550"/>
          <p14:tracePt t="49033" x="2101850" y="4984750"/>
          <p14:tracePt t="49050" x="2082800" y="4965700"/>
          <p14:tracePt t="49071" x="2063750" y="4946650"/>
          <p14:tracePt t="49083" x="2051050" y="4933950"/>
          <p14:tracePt t="49100" x="2032000" y="4914900"/>
          <p14:tracePt t="49118" x="1993900" y="4889500"/>
          <p14:tracePt t="49133" x="1955800" y="4876800"/>
          <p14:tracePt t="49149" x="1924050" y="4870450"/>
          <p14:tracePt t="49168" x="1885950" y="4857750"/>
          <p14:tracePt t="49182" x="1873250" y="4851400"/>
          <p14:tracePt t="49200" x="1860550" y="4851400"/>
          <p14:tracePt t="49220" x="1822450" y="4851400"/>
          <p14:tracePt t="49235" x="1809750" y="4851400"/>
          <p14:tracePt t="49250" x="1803400" y="4851400"/>
          <p14:tracePt t="49268" x="1790700" y="4851400"/>
          <p14:tracePt t="49283" x="1771650" y="4851400"/>
          <p14:tracePt t="49316" x="1758950" y="4851400"/>
          <p14:tracePt t="49334" x="1746250" y="4857750"/>
          <p14:tracePt t="49349" x="1739900" y="4864100"/>
          <p14:tracePt t="49366" x="1733550" y="4864100"/>
          <p14:tracePt t="49382" x="1727200" y="4870450"/>
          <p14:tracePt t="49399" x="1720850" y="4870450"/>
          <p14:tracePt t="49417" x="1714500" y="4870450"/>
          <p14:tracePt t="49433" x="1708150" y="4870450"/>
          <p14:tracePt t="49450" x="1701800" y="4876800"/>
          <p14:tracePt t="49467" x="1695450" y="4876800"/>
          <p14:tracePt t="49500" x="1689100" y="4876800"/>
          <p14:tracePt t="49524" x="1682750" y="4876800"/>
          <p14:tracePt t="49545" x="1676400" y="4876800"/>
          <p14:tracePt t="49560" x="1676400" y="4883150"/>
          <p14:tracePt t="49568" x="1670050" y="4883150"/>
          <p14:tracePt t="49591" x="1663700" y="4883150"/>
          <p14:tracePt t="49614" x="1657350" y="4889500"/>
          <p14:tracePt t="49638" x="1651000" y="4889500"/>
          <p14:tracePt t="49675" x="1644650" y="4889500"/>
          <p14:tracePt t="49719" x="1644650" y="4895850"/>
          <p14:tracePt t="49751" x="1638300" y="4895850"/>
          <p14:tracePt t="49765" x="1638300" y="4908550"/>
          <p14:tracePt t="49830" x="1638300" y="4914900"/>
          <p14:tracePt t="49855" x="1631950" y="4914900"/>
          <p14:tracePt t="49868" x="1631950" y="4921250"/>
          <p14:tracePt t="49897" x="1631950" y="4927600"/>
          <p14:tracePt t="49980" x="1631950" y="4933950"/>
          <p14:tracePt t="50053" x="1631950" y="4940300"/>
          <p14:tracePt t="50153" x="1625600" y="4940300"/>
          <p14:tracePt t="50157" x="1625600" y="4953000"/>
          <p14:tracePt t="50199" x="1625600" y="4959350"/>
          <p14:tracePt t="50265" x="1625600" y="4965700"/>
          <p14:tracePt t="50297" x="1625600" y="4972050"/>
          <p14:tracePt t="50365" x="1625600" y="4978400"/>
          <p14:tracePt t="50377" x="1625600" y="4984750"/>
          <p14:tracePt t="50385" x="1625600" y="4991100"/>
          <p14:tracePt t="50398" x="1625600" y="5003800"/>
          <p14:tracePt t="50415" x="1625600" y="5010150"/>
          <p14:tracePt t="50432" x="1625600" y="5022850"/>
          <p14:tracePt t="50451" x="1625600" y="5035550"/>
          <p14:tracePt t="50465" x="1625600" y="5048250"/>
          <p14:tracePt t="50482" x="1625600" y="5060950"/>
          <p14:tracePt t="50514" x="1625600" y="5067300"/>
          <p14:tracePt t="50532" x="1625600" y="5080000"/>
          <p14:tracePt t="50556" x="1625600" y="5092700"/>
          <p14:tracePt t="50586" x="1625600" y="5099050"/>
          <p14:tracePt t="50610" x="1619250" y="5105400"/>
          <p14:tracePt t="50615" x="1619250" y="5111750"/>
          <p14:tracePt t="50648" x="1619250" y="5124450"/>
          <p14:tracePt t="50663" x="1619250" y="5130800"/>
          <p14:tracePt t="50707" x="1619250" y="5143500"/>
          <p14:tracePt t="50744" x="1619250" y="5149850"/>
          <p14:tracePt t="50758" x="1619250" y="5156200"/>
          <p14:tracePt t="50788" x="1619250" y="5162550"/>
          <p14:tracePt t="50835" x="1619250" y="5168900"/>
          <p14:tracePt t="50860" x="1619250" y="5175250"/>
          <p14:tracePt t="50897" x="1619250" y="5187950"/>
          <p14:tracePt t="50912" x="1619250" y="5194300"/>
          <p14:tracePt t="50947" x="1619250" y="5200650"/>
          <p14:tracePt t="50962" x="1619250" y="5207000"/>
          <p14:tracePt t="50984" x="1619250" y="5213350"/>
          <p14:tracePt t="51005" x="1619250" y="5219700"/>
          <p14:tracePt t="51011" x="1619250" y="5226050"/>
          <p14:tracePt t="51032" x="1619250" y="5245100"/>
          <p14:tracePt t="51050" x="1625600" y="5251450"/>
          <p14:tracePt t="51059" x="1625600" y="5257800"/>
          <p14:tracePt t="51069" x="1625600" y="5270500"/>
          <p14:tracePt t="51098" x="1631950" y="5289550"/>
          <p14:tracePt t="51115" x="1631950" y="5295900"/>
          <p14:tracePt t="51132" x="1644650" y="5308600"/>
          <p14:tracePt t="51147" x="1644650" y="5321300"/>
          <p14:tracePt t="51164" x="1657350" y="5327650"/>
          <p14:tracePt t="51182" x="1670050" y="5353050"/>
          <p14:tracePt t="51197" x="1670050" y="5359400"/>
          <p14:tracePt t="51215" x="1676400" y="5372100"/>
          <p14:tracePt t="51231" x="1689100" y="5384800"/>
          <p14:tracePt t="51248" x="1689100" y="5403850"/>
          <p14:tracePt t="51264" x="1695450" y="5403850"/>
          <p14:tracePt t="51282" x="1695450" y="5416550"/>
          <p14:tracePt t="51297" x="1701800" y="5422900"/>
          <p14:tracePt t="51331" x="1708150" y="5422900"/>
          <p14:tracePt t="51348" x="1708150" y="5429250"/>
          <p14:tracePt t="51365" x="1714500" y="5435600"/>
          <p14:tracePt t="51385" x="1720850" y="5435600"/>
          <p14:tracePt t="51400" x="1720850" y="5441950"/>
          <p14:tracePt t="51417" x="1720850" y="5448300"/>
          <p14:tracePt t="51431" x="1727200" y="5448300"/>
          <p14:tracePt t="51447" x="1733550" y="5448300"/>
          <p14:tracePt t="51464" x="1733550" y="5454650"/>
          <p14:tracePt t="51481" x="1739900" y="5461000"/>
          <p14:tracePt t="51519" x="1758950" y="5473700"/>
          <p14:tracePt t="51532" x="1758950" y="5480050"/>
          <p14:tracePt t="51548" x="1771650" y="5486400"/>
          <p14:tracePt t="51582" x="1778000" y="5492750"/>
          <p14:tracePt t="51597" x="1784350" y="5499100"/>
          <p14:tracePt t="51616" x="1790700" y="5505450"/>
          <p14:tracePt t="51631" x="1803400" y="5505450"/>
          <p14:tracePt t="51652" x="1816100" y="5518150"/>
          <p14:tracePt t="51664" x="1835150" y="5537200"/>
          <p14:tracePt t="51681" x="1835150" y="5543550"/>
          <p14:tracePt t="51697" x="1847850" y="5549900"/>
          <p14:tracePt t="51713" x="1860550" y="5562600"/>
          <p14:tracePt t="51731" x="1873250" y="5581650"/>
          <p14:tracePt t="51753" x="1885950" y="5588000"/>
          <p14:tracePt t="51765" x="1892300" y="5600700"/>
          <p14:tracePt t="51780" x="1911350" y="5607050"/>
          <p14:tracePt t="51798" x="1930400" y="5626100"/>
          <p14:tracePt t="51813" x="1936750" y="5626100"/>
          <p14:tracePt t="51831" x="1955800" y="5638800"/>
          <p14:tracePt t="51848" x="1962150" y="5645150"/>
          <p14:tracePt t="51864" x="1968500" y="5645150"/>
          <p14:tracePt t="51880" x="1981200" y="5651500"/>
          <p14:tracePt t="51914" x="1981200" y="5657850"/>
          <p14:tracePt t="51930" x="1987550" y="5657850"/>
          <p14:tracePt t="51947" x="1987550" y="5664200"/>
          <p14:tracePt t="51968" x="1993900" y="5664200"/>
          <p14:tracePt t="51987" x="2000250" y="5664200"/>
          <p14:tracePt t="52028" x="2006600" y="5664200"/>
          <p14:tracePt t="52058" x="2012950" y="5664200"/>
          <p14:tracePt t="52450" x="2019300" y="5664200"/>
          <p14:tracePt t="52489" x="2025650" y="5664200"/>
          <p14:tracePt t="52513" x="2032000" y="5664200"/>
          <p14:tracePt t="52526" x="2038350" y="5664200"/>
          <p14:tracePt t="52548" x="2051050" y="5664200"/>
          <p14:tracePt t="52562" x="2057400" y="5657850"/>
          <p14:tracePt t="52569" x="2063750" y="5657850"/>
          <p14:tracePt t="52583" x="2063750" y="5651500"/>
          <p14:tracePt t="52596" x="2070100" y="5651500"/>
          <p14:tracePt t="52613" x="2089150" y="5645150"/>
          <p14:tracePt t="52636" x="2095500" y="5638800"/>
          <p14:tracePt t="52649" x="2108200" y="5626100"/>
          <p14:tracePt t="52664" x="2108200" y="5619750"/>
          <p14:tracePt t="52681" x="2114550" y="5613400"/>
          <p14:tracePt t="52697" x="2127250" y="5607050"/>
          <p14:tracePt t="52713" x="2127250" y="5600700"/>
          <p14:tracePt t="52729" x="2133600" y="5594350"/>
          <p14:tracePt t="52746" x="2139950" y="5588000"/>
          <p14:tracePt t="52762" x="2139950" y="5581650"/>
          <p14:tracePt t="52796" x="2139950" y="5575300"/>
          <p14:tracePt t="52813" x="2146300" y="5568950"/>
          <p14:tracePt t="52831" x="2146300" y="5562600"/>
          <p14:tracePt t="52845" x="2152650" y="5556250"/>
          <p14:tracePt t="52862" x="2152650" y="5549900"/>
          <p14:tracePt t="52879" x="2152650" y="5530850"/>
          <p14:tracePt t="52896" x="2159000" y="5524500"/>
          <p14:tracePt t="52913" x="2159000" y="5518150"/>
          <p14:tracePt t="52946" x="2159000" y="5499100"/>
          <p14:tracePt t="52962" x="2159000" y="5492750"/>
          <p14:tracePt t="52979" x="2159000" y="5467350"/>
          <p14:tracePt t="52996" x="2165350" y="5435600"/>
          <p14:tracePt t="53016" x="2178050" y="5416550"/>
          <p14:tracePt t="53029" x="2171700" y="5397500"/>
          <p14:tracePt t="53045" x="2178050" y="5353050"/>
          <p14:tracePt t="53062" x="2184400" y="5321300"/>
          <p14:tracePt t="53079" x="2184400" y="5295900"/>
          <p14:tracePt t="53081" x="2190750" y="5276850"/>
          <p14:tracePt t="53097" x="2190750" y="5245100"/>
          <p14:tracePt t="53114" x="2197100" y="5226050"/>
          <p14:tracePt t="53133" x="2197100" y="5181600"/>
          <p14:tracePt t="53146" x="2197100" y="5149850"/>
          <p14:tracePt t="53162" x="2197100" y="5130800"/>
          <p14:tracePt t="53179" x="2197100" y="5105400"/>
          <p14:tracePt t="53196" x="2197100" y="5060950"/>
          <p14:tracePt t="53213" x="2190750" y="5029200"/>
          <p14:tracePt t="53234" x="2165350" y="4972050"/>
          <p14:tracePt t="53245" x="2146300" y="4946650"/>
          <p14:tracePt t="53262" x="2139950" y="4914900"/>
          <p14:tracePt t="53279" x="2114550" y="4895850"/>
          <p14:tracePt t="53297" x="2095500" y="4876800"/>
          <p14:tracePt t="53312" x="2082800" y="4870450"/>
          <p14:tracePt t="53331" x="2063750" y="4857750"/>
          <p14:tracePt t="53345" x="2051050" y="4845050"/>
          <p14:tracePt t="53362" x="2044700" y="4845050"/>
          <p14:tracePt t="53378" x="2038350" y="4838700"/>
          <p14:tracePt t="53395" x="2032000" y="4838700"/>
          <p14:tracePt t="53412" x="2006600" y="4838700"/>
          <p14:tracePt t="53445" x="1981200" y="4851400"/>
          <p14:tracePt t="53463" x="1962150" y="4864100"/>
          <p14:tracePt t="53482" x="1949450" y="4876800"/>
          <p14:tracePt t="53496" x="1936750" y="4889500"/>
          <p14:tracePt t="53515" x="1911350" y="4908550"/>
          <p14:tracePt t="53528" x="1898650" y="4940300"/>
          <p14:tracePt t="53545" x="1879600" y="4978400"/>
          <p14:tracePt t="53562" x="1873250" y="4991100"/>
          <p14:tracePt t="53578" x="1873250" y="5003800"/>
          <p14:tracePt t="53579" x="1860550" y="5016500"/>
          <p14:tracePt t="53597" x="1854200" y="5035550"/>
          <p14:tracePt t="53618" x="1854200" y="5048250"/>
          <p14:tracePt t="53631" x="1847850" y="5060950"/>
          <p14:tracePt t="53646" x="1847850" y="5080000"/>
          <p14:tracePt t="53662" x="1835150" y="5092700"/>
          <p14:tracePt t="53680" x="1835150" y="5105400"/>
          <p14:tracePt t="53695" x="1835150" y="5111750"/>
          <p14:tracePt t="53713" x="1835150" y="5118100"/>
          <p14:tracePt t="53729" x="1835150" y="5137150"/>
          <p14:tracePt t="53744" x="1835150" y="5143500"/>
          <p14:tracePt t="53762" x="1835150" y="5149850"/>
          <p14:tracePt t="53779" x="1835150" y="5162550"/>
          <p14:tracePt t="53794" x="1835150" y="5175250"/>
          <p14:tracePt t="53812" x="1828800" y="5194300"/>
          <p14:tracePt t="53832" x="1828800" y="5213350"/>
          <p14:tracePt t="53845" x="1828800" y="5219700"/>
          <p14:tracePt t="53861" x="1828800" y="5232400"/>
          <p14:tracePt t="53878" x="1828800" y="5245100"/>
          <p14:tracePt t="53894" x="1828800" y="5251450"/>
          <p14:tracePt t="53911" x="1828800" y="5264150"/>
          <p14:tracePt t="53928" x="1828800" y="5276850"/>
          <p14:tracePt t="53944" x="1828800" y="5295900"/>
          <p14:tracePt t="53961" x="1828800" y="5302250"/>
          <p14:tracePt t="53978" x="1828800" y="5314950"/>
          <p14:tracePt t="53994" x="1828800" y="5327650"/>
          <p14:tracePt t="54013" x="1828800" y="5334000"/>
          <p14:tracePt t="54045" x="1828800" y="5340350"/>
          <p14:tracePt t="54088" x="1828800" y="5346700"/>
          <p14:tracePt t="54111" x="1828800" y="5353050"/>
          <p14:tracePt t="54116" x="1835150" y="5353050"/>
          <p14:tracePt t="54150" x="1835150" y="5359400"/>
          <p14:tracePt t="54167" x="1835150" y="5365750"/>
          <p14:tracePt t="54213" x="1841500" y="5372100"/>
          <p14:tracePt t="54228" x="1841500" y="5378450"/>
          <p14:tracePt t="54250" x="1841500" y="5384800"/>
          <p14:tracePt t="54271" x="1841500" y="5391150"/>
          <p14:tracePt t="54278" x="1841500" y="5403850"/>
          <p14:tracePt t="54299" x="1841500" y="5410200"/>
          <p14:tracePt t="54306" x="1847850" y="5416550"/>
          <p14:tracePt t="54320" x="1847850" y="5422900"/>
          <p14:tracePt t="54342" x="1847850" y="5429250"/>
          <p14:tracePt t="54349" x="1847850" y="5435600"/>
          <p14:tracePt t="54371" x="1847850" y="5441950"/>
          <p14:tracePt t="54377" x="1847850" y="5448300"/>
          <p14:tracePt t="54395" x="1847850" y="5454650"/>
          <p14:tracePt t="54412" x="1847850" y="5473700"/>
          <p14:tracePt t="54427" x="1854200" y="5480050"/>
          <p14:tracePt t="54444" x="1854200" y="5492750"/>
          <p14:tracePt t="54460" x="1854200" y="5511800"/>
          <p14:tracePt t="54477" x="1854200" y="5518150"/>
          <p14:tracePt t="54494" x="1854200" y="5524500"/>
          <p14:tracePt t="54512" x="1854200" y="5530850"/>
          <p14:tracePt t="54545" x="1854200" y="5537200"/>
          <p14:tracePt t="54563" x="1854200" y="5543550"/>
          <p14:tracePt t="54591" x="1854200" y="5556250"/>
          <p14:tracePt t="54609" x="1854200" y="5562600"/>
          <p14:tracePt t="54648" x="1854200" y="5568950"/>
          <p14:tracePt t="54654" x="1860550" y="5568950"/>
          <p14:tracePt t="54665" x="1860550" y="5575300"/>
          <p14:tracePt t="54687" x="1860550" y="5581650"/>
          <p14:tracePt t="54693" x="1866900" y="5588000"/>
          <p14:tracePt t="54710" x="1866900" y="5594350"/>
          <p14:tracePt t="54728" x="1866900" y="5607050"/>
          <p14:tracePt t="54744" x="1866900" y="5613400"/>
          <p14:tracePt t="54761" x="1866900" y="5626100"/>
          <p14:tracePt t="54777" x="1873250" y="5626100"/>
          <p14:tracePt t="54794" x="1873250" y="5632450"/>
          <p14:tracePt t="54811" x="1879600" y="5645150"/>
          <p14:tracePt t="54827" x="1879600" y="5651500"/>
          <p14:tracePt t="54845" x="1879600" y="5657850"/>
          <p14:tracePt t="54863" x="1879600" y="5664200"/>
          <p14:tracePt t="54878" x="1885950" y="5670550"/>
          <p14:tracePt t="54895" x="1892300" y="5676900"/>
          <p14:tracePt t="54912" x="1898650" y="5695950"/>
          <p14:tracePt t="54927" x="1898650" y="5702300"/>
          <p14:tracePt t="54946" x="1911350" y="5708650"/>
          <p14:tracePt t="54961" x="1917700" y="5721350"/>
          <p14:tracePt t="54998" x="1924050" y="5727700"/>
          <p14:tracePt t="55010" x="1930400" y="5734050"/>
          <p14:tracePt t="55027" x="1930400" y="5746750"/>
          <p14:tracePt t="55043" x="1936750" y="5753100"/>
          <p14:tracePt t="55060" x="1949450" y="5765800"/>
          <p14:tracePt t="55078" x="1955800" y="5778500"/>
          <p14:tracePt t="55093" x="1955800" y="5784850"/>
          <p14:tracePt t="55111" x="1962150" y="5797550"/>
          <p14:tracePt t="55127" x="1968500" y="5803900"/>
          <p14:tracePt t="55147" x="1968500" y="5816600"/>
          <p14:tracePt t="55162" x="1974850" y="5822950"/>
          <p14:tracePt t="55178" x="1987550" y="5829300"/>
          <p14:tracePt t="55195" x="2006600" y="5848350"/>
          <p14:tracePt t="55211" x="2019300" y="5854700"/>
          <p14:tracePt t="55227" x="2038350" y="5854700"/>
          <p14:tracePt t="55245" x="2063750" y="5854700"/>
          <p14:tracePt t="55263" x="2089150" y="5861050"/>
          <p14:tracePt t="55276" x="2108200" y="5861050"/>
          <p14:tracePt t="55293" x="2120900" y="5861050"/>
          <p14:tracePt t="55310" x="2127250" y="5861050"/>
          <p14:tracePt t="58930" x="2127250" y="5842000"/>
          <p14:tracePt t="58939" x="2127250" y="5835650"/>
          <p14:tracePt t="58956" x="2127250" y="5816600"/>
          <p14:tracePt t="58977" x="2127250" y="5791200"/>
          <p14:tracePt t="58990" x="2127250" y="5765800"/>
          <p14:tracePt t="59007" x="2108200" y="5734050"/>
          <p14:tracePt t="59039" x="2063750" y="5613400"/>
          <p14:tracePt t="59074" x="2006600" y="5461000"/>
          <p14:tracePt t="59089" x="1987550" y="5416550"/>
          <p14:tracePt t="59106" x="1981200" y="5391150"/>
          <p14:tracePt t="59124" x="1949450" y="5340350"/>
          <p14:tracePt t="59139" x="1930400" y="5283200"/>
          <p14:tracePt t="59156" x="1917700" y="5257800"/>
          <p14:tracePt t="59173" x="1905000" y="5226050"/>
          <p14:tracePt t="59190" x="1892300" y="5207000"/>
          <p14:tracePt t="59207" x="1885950" y="5187950"/>
          <p14:tracePt t="59223" x="1879600" y="5175250"/>
          <p14:tracePt t="59239" x="1879600" y="5168900"/>
          <p14:tracePt t="59256" x="1873250" y="5162550"/>
          <p14:tracePt t="59277" x="1866900" y="5156200"/>
          <p14:tracePt t="59291" x="1860550" y="5143500"/>
          <p14:tracePt t="59306" x="1841500" y="5130800"/>
          <p14:tracePt t="59322" x="1841500" y="5124450"/>
          <p14:tracePt t="59339" x="1835150" y="5124450"/>
          <p14:tracePt t="59356" x="1835150" y="5118100"/>
          <p14:tracePt t="59379" x="1835150" y="5111750"/>
          <p14:tracePt t="59389" x="1835150" y="5105400"/>
          <p14:tracePt t="59410" x="1835150" y="5086350"/>
          <p14:tracePt t="59422" x="1847850" y="5080000"/>
          <p14:tracePt t="59439" x="1866900" y="5048250"/>
          <p14:tracePt t="59456" x="1873250" y="5029200"/>
          <p14:tracePt t="59473" x="1898650" y="4997450"/>
          <p14:tracePt t="59490" x="1911350" y="4978400"/>
          <p14:tracePt t="59506" x="1917700" y="4972050"/>
          <p14:tracePt t="59522" x="1917700" y="4965700"/>
          <p14:tracePt t="59539" x="1917700" y="4959350"/>
          <p14:tracePt t="59583" x="1917700" y="4953000"/>
          <p14:tracePt t="59597" x="1917700" y="4946650"/>
          <p14:tracePt t="59621" x="1905000" y="4927600"/>
          <p14:tracePt t="59623" x="1905000" y="4921250"/>
          <p14:tracePt t="59638" x="1892300" y="4914900"/>
          <p14:tracePt t="59655" x="1885950" y="4914900"/>
          <p14:tracePt t="59672" x="1879600" y="4908550"/>
          <p14:tracePt t="59693" x="1879600" y="4902200"/>
          <p14:tracePt t="59707" x="1873250" y="4895850"/>
          <p14:tracePt t="59738" x="1866900" y="4876800"/>
          <p14:tracePt t="59755" x="1873250" y="4864100"/>
          <p14:tracePt t="59771" x="1873250" y="4845050"/>
          <p14:tracePt t="59793" x="1917700" y="4832350"/>
          <p14:tracePt t="59806" x="1981200" y="4819650"/>
          <p14:tracePt t="59822" x="2038350" y="4819650"/>
          <p14:tracePt t="59839" x="2051050" y="4826000"/>
          <p14:tracePt t="59856" x="2108200" y="4883150"/>
          <p14:tracePt t="59872" x="2127250" y="4940300"/>
          <p14:tracePt t="59889" x="2133600" y="4997450"/>
          <p14:tracePt t="59909" x="2133600" y="5067300"/>
          <p14:tracePt t="59922" x="2133600" y="5086350"/>
          <p14:tracePt t="59942" x="2108200" y="5124450"/>
          <p14:tracePt t="59959" x="2089150" y="5149850"/>
          <p14:tracePt t="59971" x="2070100" y="5156200"/>
          <p14:tracePt t="59988" x="2051050" y="5175250"/>
          <p14:tracePt t="60005" x="2025650" y="5187950"/>
          <p14:tracePt t="60021" x="2006600" y="5207000"/>
          <p14:tracePt t="60038" x="1993900" y="5213350"/>
          <p14:tracePt t="60054" x="1981200" y="5213350"/>
          <p14:tracePt t="60071" x="1974850" y="5213350"/>
          <p14:tracePt t="60088" x="1968500" y="5213350"/>
          <p14:tracePt t="60105" x="1955800" y="5207000"/>
          <p14:tracePt t="60121" x="1930400" y="5175250"/>
          <p14:tracePt t="60138" x="1924050" y="5124450"/>
          <p14:tracePt t="60156" x="1924050" y="5041900"/>
          <p14:tracePt t="60171" x="1943100" y="4953000"/>
          <p14:tracePt t="60188" x="1955800" y="4889500"/>
          <p14:tracePt t="60207" x="1974850" y="4819650"/>
          <p14:tracePt t="60222" x="1993900" y="4800600"/>
          <p14:tracePt t="60242" x="2019300" y="4775200"/>
          <p14:tracePt t="60255" x="2038350" y="4762500"/>
          <p14:tracePt t="60271" x="2057400" y="4749800"/>
          <p14:tracePt t="60288" x="2063750" y="4749800"/>
          <p14:tracePt t="60305" x="2076450" y="4749800"/>
          <p14:tracePt t="60324" x="2089150" y="4749800"/>
          <p14:tracePt t="60338" x="2095500" y="4762500"/>
          <p14:tracePt t="60356" x="2127250" y="4806950"/>
          <p14:tracePt t="60371" x="2127250" y="4845050"/>
          <p14:tracePt t="60388" x="2133600" y="4883150"/>
          <p14:tracePt t="60407" x="2127250" y="4965700"/>
          <p14:tracePt t="60421" x="2120900" y="5010150"/>
          <p14:tracePt t="60442" x="2095500" y="5073650"/>
          <p14:tracePt t="60455" x="2082800" y="5111750"/>
          <p14:tracePt t="60471" x="2076450" y="5137150"/>
          <p14:tracePt t="60487" x="2070100" y="5143500"/>
          <p14:tracePt t="60504" x="2070100" y="5149850"/>
          <p14:tracePt t="60521" x="2070100" y="5156200"/>
          <p14:tracePt t="60540" x="2063750" y="5156200"/>
          <p14:tracePt t="60555" x="2044700" y="5168900"/>
          <p14:tracePt t="60571" x="2032000" y="5181600"/>
          <p14:tracePt t="60588" x="1987550" y="5194300"/>
          <p14:tracePt t="60605" x="1974850" y="5194300"/>
          <p14:tracePt t="60621" x="1968500" y="5200650"/>
          <p14:tracePt t="60639" x="1955800" y="5200650"/>
          <p14:tracePt t="60654" x="1949450" y="5200650"/>
          <p14:tracePt t="60671" x="1930400" y="5200650"/>
          <p14:tracePt t="60688" x="1917700" y="5200650"/>
          <p14:tracePt t="60704" x="1911350" y="5200650"/>
          <p14:tracePt t="60721" x="1905000" y="5200650"/>
          <p14:tracePt t="60738" x="1898650" y="5200650"/>
          <p14:tracePt t="60757" x="1892300" y="5200650"/>
          <p14:tracePt t="60771" x="1892300" y="5207000"/>
          <p14:tracePt t="60788" x="1885950" y="5226050"/>
          <p14:tracePt t="61089" x="1835150" y="5232400"/>
          <p14:tracePt t="61096" x="1809750" y="5238750"/>
          <p14:tracePt t="61104" x="1790700" y="5238750"/>
          <p14:tracePt t="61120" x="1739900" y="5251450"/>
          <p14:tracePt t="61137" x="1657350" y="5264150"/>
          <p14:tracePt t="61158" x="1574800" y="5289550"/>
          <p14:tracePt t="61171" x="1466850" y="5308600"/>
          <p14:tracePt t="61187" x="1377950" y="5321300"/>
          <p14:tracePt t="61204" x="1339850" y="5327650"/>
          <p14:tracePt t="61221" x="1314450" y="5327650"/>
          <p14:tracePt t="61238" x="1282700" y="5327650"/>
          <p14:tracePt t="61254" x="1257300" y="5314950"/>
          <p14:tracePt t="61274" x="1219200" y="5295900"/>
          <p14:tracePt t="61286" x="1187450" y="5276850"/>
          <p14:tracePt t="61303" x="1155700" y="5245100"/>
          <p14:tracePt t="61326" x="1104900" y="5168900"/>
          <p14:tracePt t="61337" x="1085850" y="5130800"/>
          <p14:tracePt t="61359" x="1066800" y="5105400"/>
          <p14:tracePt t="61370" x="1066800" y="5092700"/>
          <p14:tracePt t="61387" x="1047750" y="5073650"/>
          <p14:tracePt t="61403" x="1047750" y="5060950"/>
          <p14:tracePt t="61420" x="1041400" y="5048250"/>
          <p14:tracePt t="61439" x="1041400" y="5035550"/>
          <p14:tracePt t="61453" x="1041400" y="5003800"/>
          <p14:tracePt t="61470" x="1041400" y="4972050"/>
          <p14:tracePt t="61487" x="1041400" y="4946650"/>
          <p14:tracePt t="61503" x="1047750" y="4908550"/>
          <p14:tracePt t="61521" x="1047750" y="4870450"/>
          <p14:tracePt t="61538" x="1066800" y="4832350"/>
          <p14:tracePt t="61554" x="1066800" y="4806950"/>
          <p14:tracePt t="61571" x="1073150" y="4775200"/>
          <p14:tracePt t="61587" x="1079500" y="4737100"/>
          <p14:tracePt t="61603" x="1085850" y="4705350"/>
          <p14:tracePt t="61623" x="1098550" y="4654550"/>
          <p14:tracePt t="61637" x="1117600" y="4635500"/>
          <p14:tracePt t="61653" x="1136650" y="4610100"/>
          <p14:tracePt t="61671" x="1181100" y="4565650"/>
          <p14:tracePt t="62113" x="1181100" y="4552950"/>
          <p14:tracePt t="62126" x="1187450" y="4540250"/>
          <p14:tracePt t="62141" x="1187450" y="4533900"/>
          <p14:tracePt t="62148" x="1193800" y="4514850"/>
          <p14:tracePt t="62163" x="1193800" y="4502150"/>
          <p14:tracePt t="62176" x="1193800" y="4489450"/>
          <p14:tracePt t="62185" x="1193800" y="4483100"/>
          <p14:tracePt t="62202" x="1200150" y="4470400"/>
          <p14:tracePt t="62220" x="1212850" y="4451350"/>
          <p14:tracePt t="62241" x="1212850" y="4438650"/>
          <p14:tracePt t="62252" x="1219200" y="4432300"/>
          <p14:tracePt t="62270" x="1244600" y="4400550"/>
          <p14:tracePt t="62286" x="1250950" y="4381500"/>
          <p14:tracePt t="62307" x="1263650" y="4356100"/>
          <p14:tracePt t="62321" x="1263650" y="4343400"/>
          <p14:tracePt t="62336" x="1263650" y="4337050"/>
          <p14:tracePt t="62356" x="1282700" y="4292600"/>
          <p14:tracePt t="62369" x="1289050" y="4286250"/>
          <p14:tracePt t="62386" x="1295400" y="4279900"/>
          <p14:tracePt t="62404" x="1301750" y="4254500"/>
          <p14:tracePt t="62437" x="1301750" y="4248150"/>
          <p14:tracePt t="62455" x="1308100" y="4241800"/>
          <p14:tracePt t="62469" x="1314450" y="4235450"/>
          <p14:tracePt t="62486" x="1320800" y="4229100"/>
          <p14:tracePt t="62504" x="1333500" y="4222750"/>
          <p14:tracePt t="62519" x="1339850" y="4222750"/>
          <p14:tracePt t="62537" x="1346200" y="4222750"/>
          <p14:tracePt t="62553" x="1352550" y="4222750"/>
          <p14:tracePt t="62576" x="1358900" y="4222750"/>
          <p14:tracePt t="62585" x="1365250" y="4222750"/>
          <p14:tracePt t="62611" x="1377950" y="4222750"/>
          <p14:tracePt t="62618" x="1384300" y="4222750"/>
          <p14:tracePt t="62653" x="1390650" y="4222750"/>
          <p14:tracePt t="62660" x="1390650" y="4229100"/>
          <p14:tracePt t="62675" x="1397000" y="4235450"/>
          <p14:tracePt t="62689" x="1403350" y="4235450"/>
          <p14:tracePt t="62710" x="1403350" y="4248150"/>
          <p14:tracePt t="62726" x="1409700" y="4260850"/>
          <p14:tracePt t="62747" x="1409700" y="4267200"/>
          <p14:tracePt t="62764" x="1416050" y="4273550"/>
          <p14:tracePt t="62788" x="1416050" y="4279900"/>
          <p14:tracePt t="62795" x="1416050" y="4286250"/>
          <p14:tracePt t="62838" x="1416050" y="4292600"/>
          <p14:tracePt t="62875" x="1416050" y="4305300"/>
          <p14:tracePt t="62977" x="1416050" y="4311650"/>
          <p14:tracePt t="63418" x="1409700" y="4311650"/>
          <p14:tracePt t="64582" x="1409700" y="4318000"/>
          <p14:tracePt t="64603" x="1403350" y="4318000"/>
          <p14:tracePt t="64617" x="1403350" y="4324350"/>
          <p14:tracePt t="64639" x="1390650" y="4324350"/>
          <p14:tracePt t="64667" x="1390650" y="4330700"/>
          <p14:tracePt t="64682" x="1390650" y="4337050"/>
          <p14:tracePt t="64688" x="1390650" y="4343400"/>
          <p14:tracePt t="64717" x="1384300" y="4356100"/>
          <p14:tracePt t="64749" x="1377950" y="4368800"/>
          <p14:tracePt t="64767" x="1371600" y="4375150"/>
          <p14:tracePt t="64783" x="1365250" y="4381500"/>
          <p14:tracePt t="64804" x="1358900" y="4394200"/>
          <p14:tracePt t="64819" x="1358900" y="4400550"/>
          <p14:tracePt t="64834" x="1358900" y="4413250"/>
          <p14:tracePt t="64850" x="1339850" y="4419600"/>
          <p14:tracePt t="64867" x="1333500" y="4438650"/>
          <p14:tracePt t="64888" x="1333500" y="4451350"/>
          <p14:tracePt t="64903" x="1327150" y="4470400"/>
          <p14:tracePt t="64916" x="1320800" y="4476750"/>
          <p14:tracePt t="64933" x="1314450" y="4489450"/>
          <p14:tracePt t="64954" x="1308100" y="4508500"/>
          <p14:tracePt t="64966" x="1308100" y="4514850"/>
          <p14:tracePt t="64983" x="1295400" y="4533900"/>
          <p14:tracePt t="64999" x="1289050" y="4540250"/>
          <p14:tracePt t="65016" x="1289050" y="4552950"/>
          <p14:tracePt t="65033" x="1289050" y="4559300"/>
          <p14:tracePt t="65049" x="1289050" y="4565650"/>
          <p14:tracePt t="65087" x="1289050" y="4572000"/>
          <p14:tracePt t="65102" x="1289050" y="4584700"/>
          <p14:tracePt t="65119" x="1289050" y="4591050"/>
          <p14:tracePt t="65133" x="1289050" y="4603750"/>
          <p14:tracePt t="65150" x="1289050" y="4641850"/>
          <p14:tracePt t="65166" x="1282700" y="4667250"/>
          <p14:tracePt t="65189" x="1282700" y="4692650"/>
          <p14:tracePt t="65201" x="1282700" y="4711700"/>
          <p14:tracePt t="65216" x="1282700" y="4743450"/>
          <p14:tracePt t="65233" x="1282700" y="4756150"/>
          <p14:tracePt t="65252" x="1282700" y="4787900"/>
          <p14:tracePt t="65266" x="1282700" y="4813300"/>
          <p14:tracePt t="65283" x="1282700" y="4832350"/>
          <p14:tracePt t="65301" x="1282700" y="4857750"/>
          <p14:tracePt t="65319" x="1282700" y="4864100"/>
          <p14:tracePt t="65350" x="1282700" y="4870450"/>
          <p14:tracePt t="65380" x="1282700" y="4876800"/>
          <p14:tracePt t="65407" x="1282700" y="4870450"/>
          <p14:tracePt t="65414" x="1282700" y="4845050"/>
          <p14:tracePt t="65421" x="1276350" y="4826000"/>
          <p14:tracePt t="65433" x="1276350" y="4800600"/>
          <p14:tracePt t="65449" x="1270000" y="4673600"/>
          <p14:tracePt t="65465" x="1276350" y="4559300"/>
          <p14:tracePt t="65482" x="1320800" y="4432300"/>
          <p14:tracePt t="65499" x="1358900" y="4286250"/>
          <p14:tracePt t="65517" x="1403350" y="4191000"/>
          <p14:tracePt t="65536" x="1479550" y="4051300"/>
          <p14:tracePt t="65550" x="1511300" y="3987800"/>
          <p14:tracePt t="65566" x="1543050" y="3956050"/>
          <p14:tracePt t="65589" x="1568450" y="3930650"/>
          <p14:tracePt t="65600" x="1574800" y="3924300"/>
          <p14:tracePt t="65615" x="1581150" y="3924300"/>
          <p14:tracePt t="65632" x="1593850" y="3924300"/>
          <p14:tracePt t="65648" x="1600200" y="3930650"/>
          <p14:tracePt t="65665" x="1606550" y="3975100"/>
          <p14:tracePt t="65682" x="1606550" y="4038600"/>
          <p14:tracePt t="65698" x="1593850" y="4140200"/>
          <p14:tracePt t="65715" x="1568450" y="4191000"/>
          <p14:tracePt t="65732" x="1549400" y="4260850"/>
          <p14:tracePt t="65749" x="1504950" y="4375150"/>
          <p14:tracePt t="65766" x="1485900" y="4432300"/>
          <p14:tracePt t="65782" x="1460500" y="4514850"/>
          <p14:tracePt t="65798" x="1435100" y="4603750"/>
          <p14:tracePt t="65822" x="1422400" y="4667250"/>
          <p14:tracePt t="65836" x="1409700" y="4711700"/>
          <p14:tracePt t="65849" x="1403350" y="4730750"/>
          <p14:tracePt t="65865" x="1397000" y="4775200"/>
          <p14:tracePt t="65883" x="1390650" y="4787900"/>
          <p14:tracePt t="65898" x="1377950" y="4794250"/>
          <p14:tracePt t="65915" x="1377950" y="4800600"/>
          <p14:tracePt t="65932" x="1377950" y="4806950"/>
          <p14:tracePt t="65948" x="1371600" y="4813300"/>
          <p14:tracePt t="65983" x="1371600" y="4819650"/>
          <p14:tracePt t="66022" x="1371600" y="4826000"/>
          <p14:tracePt t="66037" x="1365250" y="4826000"/>
          <p14:tracePt t="66040" x="1365250" y="4838700"/>
          <p14:tracePt t="66055" x="1358900" y="4838700"/>
          <p14:tracePt t="66068" x="1352550" y="4857750"/>
          <p14:tracePt t="66090" x="1352550" y="4864100"/>
          <p14:tracePt t="66098" x="1352550" y="4870450"/>
          <p14:tracePt t="66115" x="1346200" y="4876800"/>
          <p14:tracePt t="66133" x="1339850" y="4895850"/>
          <p14:tracePt t="66174" x="1339850" y="4908550"/>
          <p14:tracePt t="66214" x="1339850" y="4914900"/>
          <p14:tracePt t="66342" x="1333500" y="4914900"/>
          <p14:tracePt t="67136" x="1327150" y="4914900"/>
          <p14:tracePt t="67158" x="1327150" y="4908550"/>
          <p14:tracePt t="67186" x="1327150" y="4902200"/>
          <p14:tracePt t="67288" x="1320800" y="4902200"/>
          <p14:tracePt t="67315" x="1320800" y="4895850"/>
          <p14:tracePt t="67343" x="1320800" y="4889500"/>
          <p14:tracePt t="67373" x="1320800" y="4883150"/>
          <p14:tracePt t="67399" x="1314450" y="4883150"/>
          <p14:tracePt t="67402" x="1314450" y="4876800"/>
          <p14:tracePt t="67414" x="1314450" y="4864100"/>
          <p14:tracePt t="67431" x="1314450" y="4857750"/>
          <p14:tracePt t="67451" x="1308100" y="4845050"/>
          <p14:tracePt t="67465" x="1308100" y="4832350"/>
          <p14:tracePt t="67481" x="1301750" y="4806950"/>
          <p14:tracePt t="67500" x="1301750" y="4787900"/>
          <p14:tracePt t="67531" x="1301750" y="4781550"/>
          <p14:tracePt t="67549" x="1301750" y="4775200"/>
          <p14:tracePt t="67566" x="1301750" y="4768850"/>
          <p14:tracePt t="67581" x="1301750" y="4762500"/>
          <p14:tracePt t="67598" x="1301750" y="4756150"/>
          <p14:tracePt t="67613" x="1301750" y="4749800"/>
          <p14:tracePt t="67630" x="1301750" y="4737100"/>
          <p14:tracePt t="67664" x="1301750" y="4718050"/>
          <p14:tracePt t="67701" x="1301750" y="4711700"/>
          <p14:tracePt t="67723" x="1301750" y="4705350"/>
          <p14:tracePt t="67759" x="1301750" y="4699000"/>
          <p14:tracePt t="67770" x="1301750" y="4692650"/>
          <p14:tracePt t="67785" x="1301750" y="4686300"/>
          <p14:tracePt t="67805" x="1301750" y="4667250"/>
          <p14:tracePt t="67826" x="1301750" y="4660900"/>
          <p14:tracePt t="67832" x="1301750" y="4648200"/>
          <p14:tracePt t="67847" x="1301750" y="4635500"/>
          <p14:tracePt t="67863" x="1301750" y="4616450"/>
          <p14:tracePt t="67881" x="1301750" y="4591050"/>
          <p14:tracePt t="67897" x="1308100" y="4540250"/>
          <p14:tracePt t="67913" x="1308100" y="4521200"/>
          <p14:tracePt t="67930" x="1314450" y="4495800"/>
          <p14:tracePt t="67948" x="1314450" y="4470400"/>
          <p14:tracePt t="67964" x="1320800" y="4464050"/>
          <p14:tracePt t="67981" x="1320800" y="4451350"/>
          <p14:tracePt t="67998" x="1320800" y="4445000"/>
          <p14:tracePt t="68014" x="1320800" y="4438650"/>
          <p14:tracePt t="68030" x="1327150" y="4419600"/>
          <p14:tracePt t="68047" x="1327150" y="4406900"/>
          <p14:tracePt t="68063" x="1333500" y="4394200"/>
          <p14:tracePt t="68084" x="1346200" y="4368800"/>
          <p14:tracePt t="68105" x="1352550" y="4362450"/>
          <p14:tracePt t="68119" x="1358900" y="4349750"/>
          <p14:tracePt t="68140" x="1365250" y="4343400"/>
          <p14:tracePt t="68154" x="1365250" y="4337050"/>
          <p14:tracePt t="68163" x="1365250" y="4330700"/>
          <p14:tracePt t="68179" x="1365250" y="4324350"/>
          <p14:tracePt t="68196" x="1377950" y="4311650"/>
          <p14:tracePt t="68214" x="1384300" y="4305300"/>
          <p14:tracePt t="68230" x="1390650" y="4292600"/>
          <p14:tracePt t="68247" x="1397000" y="4286250"/>
          <p14:tracePt t="68282" x="1403350" y="4286250"/>
          <p14:tracePt t="68311" x="1403350" y="4273550"/>
          <p14:tracePt t="68382" x="1403350" y="4267200"/>
          <p14:tracePt t="69244" x="1409700" y="4267200"/>
          <p14:tracePt t="69249" x="1428750" y="4260850"/>
          <p14:tracePt t="69262" x="1454150" y="4248150"/>
          <p14:tracePt t="69279" x="1492250" y="4229100"/>
          <p14:tracePt t="69296" x="1517650" y="4222750"/>
          <p14:tracePt t="69314" x="1543050" y="4210050"/>
          <p14:tracePt t="69328" x="1555750" y="4210050"/>
          <p14:tracePt t="69345" x="1587500" y="4203700"/>
          <p14:tracePt t="69366" x="1606550" y="4191000"/>
          <p14:tracePt t="69380" x="1644650" y="4178300"/>
          <p14:tracePt t="69395" x="1657350" y="4178300"/>
          <p14:tracePt t="69411" x="1682750" y="4171950"/>
          <p14:tracePt t="69429" x="1733550" y="4146550"/>
          <p14:tracePt t="69446" x="1758950" y="4133850"/>
          <p14:tracePt t="69465" x="1816100" y="4121150"/>
          <p14:tracePt t="69478" x="1854200" y="4102100"/>
          <p14:tracePt t="69495" x="1873250" y="4089400"/>
          <p14:tracePt t="69514" x="1924050" y="4076700"/>
          <p14:tracePt t="69529" x="1968500" y="4070350"/>
          <p14:tracePt t="69545" x="2032000" y="4051300"/>
          <p14:tracePt t="69566" x="2146300" y="4019550"/>
          <p14:tracePt t="69580" x="2241550" y="3987800"/>
          <p14:tracePt t="69595" x="2311400" y="3949700"/>
          <p14:tracePt t="69614" x="2400300" y="3905250"/>
          <p14:tracePt t="69628" x="2476500" y="3867150"/>
          <p14:tracePt t="69646" x="2520950" y="3841750"/>
          <p14:tracePt t="69664" x="2571750" y="3803650"/>
          <p14:tracePt t="69678" x="2616200" y="3790950"/>
          <p14:tracePt t="69695" x="2628900" y="3784600"/>
          <p14:tracePt t="69713" x="2660650" y="3778250"/>
          <p14:tracePt t="69728" x="2679700" y="3771900"/>
          <p14:tracePt t="69745" x="2705100" y="3771900"/>
          <p14:tracePt t="69762" x="2736850" y="3759200"/>
          <p14:tracePt t="69778" x="2755900" y="3759200"/>
          <p14:tracePt t="69794" x="2774950" y="3759200"/>
          <p14:tracePt t="69812" x="2787650" y="3759200"/>
          <p14:tracePt t="69828" x="2794000" y="3765550"/>
          <p14:tracePt t="69847" x="2800350" y="3765550"/>
          <p14:tracePt t="69882" x="2806700" y="3771900"/>
          <p14:tracePt t="69906" x="2806700" y="3778250"/>
          <p14:tracePt t="69912" x="2800350" y="3790950"/>
          <p14:tracePt t="69927" x="2800350" y="3803650"/>
          <p14:tracePt t="69945" x="2800350" y="3816350"/>
          <p14:tracePt t="69965" x="2781300" y="3835400"/>
          <p14:tracePt t="69978" x="2774950" y="3841750"/>
          <p14:tracePt t="69995" x="2762250" y="3848100"/>
          <p14:tracePt t="70013" x="2749550" y="3867150"/>
          <p14:tracePt t="70032" x="2743200" y="3873500"/>
          <p14:tracePt t="70047" x="2736850" y="3886200"/>
          <p14:tracePt t="70061" x="2724150" y="3892550"/>
          <p14:tracePt t="70082" x="2724150" y="3898900"/>
          <p14:tracePt t="70096" x="2717800" y="3898900"/>
          <p14:tracePt t="70111" x="2692400" y="3937000"/>
          <p14:tracePt t="70128" x="2686050" y="3949700"/>
          <p14:tracePt t="70147" x="2641600" y="3994150"/>
          <p14:tracePt t="70161" x="2616200" y="4025900"/>
          <p14:tracePt t="70178" x="2578100" y="4064000"/>
          <p14:tracePt t="70195" x="2546350" y="4114800"/>
          <p14:tracePt t="70210" x="2476500" y="4191000"/>
          <p14:tracePt t="70227" x="2438400" y="4216400"/>
          <p14:tracePt t="70246" x="2400300" y="4260850"/>
          <p14:tracePt t="70261" x="2362200" y="4298950"/>
          <p14:tracePt t="70277" x="2324100" y="4356100"/>
          <p14:tracePt t="70294" x="2286000" y="4394200"/>
          <p14:tracePt t="70311" x="2228850" y="4464050"/>
          <p14:tracePt t="70328" x="2203450" y="4514850"/>
          <p14:tracePt t="70348" x="2152650" y="4565650"/>
          <p14:tracePt t="70362" x="2139950" y="4591050"/>
          <p14:tracePt t="70378" x="2114550" y="4616450"/>
          <p14:tracePt t="70399" x="2082800" y="4654550"/>
          <p14:tracePt t="70411" x="2057400" y="4692650"/>
          <p14:tracePt t="70427" x="2038350" y="4737100"/>
          <p14:tracePt t="70448" x="2032000" y="4762500"/>
          <p14:tracePt t="70461" x="2025650" y="4775200"/>
          <p14:tracePt t="70478" x="2025650" y="4781550"/>
          <p14:tracePt t="70511" x="2012950" y="4787900"/>
          <p14:tracePt t="70539" x="2019300" y="4787900"/>
          <p14:tracePt t="70559" x="2025650" y="4787900"/>
          <p14:tracePt t="70566" x="2038350" y="4775200"/>
          <p14:tracePt t="70578" x="2044700" y="4768850"/>
          <p14:tracePt t="70596" x="2089150" y="4737100"/>
          <p14:tracePt t="70611" x="2139950" y="4699000"/>
          <p14:tracePt t="70628" x="2171700" y="4679950"/>
          <p14:tracePt t="70647" x="2228850" y="4648200"/>
          <p14:tracePt t="70662" x="2254250" y="4635500"/>
          <p14:tracePt t="70677" x="2273300" y="4629150"/>
          <p14:tracePt t="70694" x="2292350" y="4616450"/>
          <p14:tracePt t="70710" x="2324100" y="4597400"/>
          <p14:tracePt t="70726" x="2336800" y="4584700"/>
          <p14:tracePt t="70748" x="2374900" y="4559300"/>
          <p14:tracePt t="70762" x="2400300" y="4540250"/>
          <p14:tracePt t="70777" x="2438400" y="4514850"/>
          <p14:tracePt t="70794" x="2463800" y="4489450"/>
          <p14:tracePt t="70810" x="2476500" y="4483100"/>
          <p14:tracePt t="70826" x="2495550" y="4470400"/>
          <p14:tracePt t="70843" x="2508250" y="4451350"/>
          <p14:tracePt t="70861" x="2540000" y="4419600"/>
          <p14:tracePt t="70878" x="2571750" y="4381500"/>
          <p14:tracePt t="70894" x="2597150" y="4362450"/>
          <p14:tracePt t="70911" x="2609850" y="4349750"/>
          <p14:tracePt t="70928" x="2628900" y="4330700"/>
          <p14:tracePt t="70945" x="2660650" y="4305300"/>
          <p14:tracePt t="70965" x="2686050" y="4286250"/>
          <p14:tracePt t="70976" x="2705100" y="4273550"/>
          <p14:tracePt t="70994" x="2749550" y="4229100"/>
          <p14:tracePt t="71011" x="2781300" y="4203700"/>
          <p14:tracePt t="71029" x="2813050" y="4171950"/>
          <p14:tracePt t="71043" x="2844800" y="4146550"/>
          <p14:tracePt t="71060" x="2857500" y="4133850"/>
          <p14:tracePt t="71080" x="2882900" y="4121150"/>
          <p14:tracePt t="71093" x="2895600" y="4102100"/>
          <p14:tracePt t="71111" x="2908300" y="4089400"/>
          <p14:tracePt t="71129" x="2940050" y="4038600"/>
          <p14:tracePt t="71143" x="2959100" y="4013200"/>
          <p14:tracePt t="71160" x="2990850" y="3949700"/>
          <p14:tracePt t="71177" x="3028950" y="3898900"/>
          <p14:tracePt t="71193" x="3073400" y="3835400"/>
          <p14:tracePt t="71215" x="3105150" y="3803650"/>
          <p14:tracePt t="71229" x="3162300" y="3746500"/>
          <p14:tracePt t="71244" x="3225800" y="3714750"/>
          <p14:tracePt t="71260" x="3289300" y="3676650"/>
          <p14:tracePt t="71278" x="3352800" y="3644900"/>
          <p14:tracePt t="71294" x="3403600" y="3625850"/>
          <p14:tracePt t="71310" x="3441700" y="3606800"/>
          <p14:tracePt t="71328" x="3517900" y="3575050"/>
          <p14:tracePt t="71343" x="3556000" y="3568700"/>
          <p14:tracePt t="71360" x="3587750" y="3562350"/>
          <p14:tracePt t="71377" x="3600450" y="3556000"/>
          <p14:tracePt t="71393" x="3606800" y="3556000"/>
          <p14:tracePt t="71410" x="3613150" y="3549650"/>
          <p14:tracePt t="71429" x="3625850" y="3543300"/>
          <p14:tracePt t="71948" x="3619500" y="3543300"/>
          <p14:tracePt t="71955" x="3587750" y="3543300"/>
          <p14:tracePt t="71961" x="3568700" y="3543300"/>
          <p14:tracePt t="71975" x="3505200" y="3562350"/>
          <p14:tracePt t="71992" x="3435350" y="3587750"/>
          <p14:tracePt t="72009" x="3352800" y="3625850"/>
          <p14:tracePt t="72025" x="3276600" y="3638550"/>
          <p14:tracePt t="72043" x="3225800" y="3670300"/>
          <p14:tracePt t="72065" x="3149600" y="3695700"/>
          <p14:tracePt t="72078" x="3067050" y="3721100"/>
          <p14:tracePt t="72093" x="2978150" y="3746500"/>
          <p14:tracePt t="72110" x="2863850" y="3790950"/>
          <p14:tracePt t="72125" x="2787650" y="3835400"/>
          <p14:tracePt t="72142" x="2705100" y="3879850"/>
          <p14:tracePt t="72163" x="2559050" y="3962400"/>
          <p14:tracePt t="72175" x="2489200" y="4006850"/>
          <p14:tracePt t="72192" x="2419350" y="4064000"/>
          <p14:tracePt t="72210" x="2362200" y="4121150"/>
          <p14:tracePt t="72226" x="2317750" y="4152900"/>
          <p14:tracePt t="72247" x="2203450" y="4229100"/>
          <p14:tracePt t="72259" x="2127250" y="4292600"/>
          <p14:tracePt t="72275" x="2082800" y="4324350"/>
          <p14:tracePt t="72292" x="2038350" y="4381500"/>
          <p14:tracePt t="72308" x="1968500" y="4502150"/>
          <p14:tracePt t="72326" x="1955800" y="4533900"/>
          <p14:tracePt t="72343" x="1930400" y="4572000"/>
          <p14:tracePt t="72360" x="1917700" y="4584700"/>
          <p14:tracePt t="72376" x="1917700" y="4597400"/>
          <p14:tracePt t="72392" x="1911350" y="4616450"/>
          <p14:tracePt t="72408" x="1905000" y="4622800"/>
          <p14:tracePt t="72425" x="1905000" y="4629150"/>
          <p14:tracePt t="72443" x="1905000" y="4635500"/>
          <p14:tracePt t="72475" x="1905000" y="4648200"/>
          <p14:tracePt t="72509" x="1905000" y="4654550"/>
          <p14:tracePt t="72525" x="1905000" y="4660900"/>
          <p14:tracePt t="72544" x="1924050" y="4679950"/>
          <p14:tracePt t="72559" x="1943100" y="4692650"/>
          <p14:tracePt t="72577" x="1974850" y="4718050"/>
          <p14:tracePt t="72591" x="2000250" y="4718050"/>
          <p14:tracePt t="72608" x="2063750" y="4730750"/>
          <p14:tracePt t="72626" x="2095500" y="4730750"/>
          <p14:tracePt t="72647" x="2133600" y="4730750"/>
          <p14:tracePt t="72661" x="2146300" y="4730750"/>
          <p14:tracePt t="72676" x="2152650" y="4730750"/>
          <p14:tracePt t="72696" x="2171700" y="4730750"/>
          <p14:tracePt t="72726" x="2178050" y="4730750"/>
          <p14:tracePt t="72741" x="2178050" y="4724400"/>
          <p14:tracePt t="72765" x="2178050" y="4718050"/>
          <p14:tracePt t="72779" x="2184400" y="4711700"/>
          <p14:tracePt t="72791" x="2190750" y="4692650"/>
          <p14:tracePt t="72808" x="2197100" y="4679950"/>
          <p14:tracePt t="72824" x="2209800" y="4660900"/>
          <p14:tracePt t="72841" x="2216150" y="4648200"/>
          <p14:tracePt t="72858" x="2222500" y="4629150"/>
          <p14:tracePt t="72875" x="2222500" y="4622800"/>
          <p14:tracePt t="72891" x="2235200" y="4603750"/>
          <p14:tracePt t="72908" x="2241550" y="4597400"/>
          <p14:tracePt t="72924" x="2241550" y="4584700"/>
          <p14:tracePt t="72943" x="2260600" y="4572000"/>
          <p14:tracePt t="72959" x="2266950" y="4559300"/>
          <p14:tracePt t="72974" x="2273300" y="4540250"/>
          <p14:tracePt t="72991" x="2279650" y="4533900"/>
          <p14:tracePt t="73008" x="2286000" y="4527550"/>
          <p14:tracePt t="73025" x="2298700" y="4495800"/>
          <p14:tracePt t="73046" x="2311400" y="4489450"/>
          <p14:tracePt t="73060" x="2324100" y="4476750"/>
          <p14:tracePt t="73077" x="2330450" y="4464050"/>
          <p14:tracePt t="73094" x="2336800" y="4457700"/>
          <p14:tracePt t="73107" x="2343150" y="4457700"/>
          <p14:tracePt t="73125" x="2355850" y="4451350"/>
          <p14:tracePt t="73147" x="2362200" y="4445000"/>
          <p14:tracePt t="73159" x="2368550" y="4438650"/>
          <p14:tracePt t="73175" x="2374900" y="4425950"/>
          <p14:tracePt t="73192" x="2381250" y="4425950"/>
          <p14:tracePt t="73208" x="2393950" y="4413250"/>
          <p14:tracePt t="73224" x="2400300" y="4406900"/>
          <p14:tracePt t="73242" x="2406650" y="4406900"/>
          <p14:tracePt t="73258" x="2413000" y="4400550"/>
          <p14:tracePt t="73275" x="2413000" y="4394200"/>
          <p14:tracePt t="73292" x="2425700" y="4387850"/>
          <p14:tracePt t="73324" x="2432050" y="4387850"/>
          <p14:tracePt t="73343" x="2444750" y="4375150"/>
          <p14:tracePt t="73359" x="2457450" y="4368800"/>
          <p14:tracePt t="73376" x="2463800" y="4362450"/>
          <p14:tracePt t="73393" x="2476500" y="4349750"/>
          <p14:tracePt t="73408" x="2482850" y="4349750"/>
          <p14:tracePt t="73426" x="2482850" y="4343400"/>
          <p14:tracePt t="73442" x="2495550" y="4337050"/>
          <p14:tracePt t="73458" x="2501900" y="4337050"/>
          <p14:tracePt t="73478" x="2508250" y="4337050"/>
          <p14:tracePt t="73492" x="2508250" y="4330700"/>
          <p14:tracePt t="73507" x="2514600" y="4330700"/>
          <p14:tracePt t="73526" x="2520950" y="4324350"/>
          <p14:tracePt t="73543" x="2527300" y="4324350"/>
          <p14:tracePt t="73558" x="2540000" y="4324350"/>
          <p14:tracePt t="73577" x="2540000" y="4318000"/>
          <p14:tracePt t="73577" x="2546350" y="4318000"/>
          <p14:tracePt t="73598" x="2552700" y="4318000"/>
          <p14:tracePt t="73612" x="2559050" y="4318000"/>
          <p14:tracePt t="73626" x="2565400" y="4318000"/>
          <p14:tracePt t="73641" x="2571750" y="4318000"/>
          <p14:tracePt t="73661" x="2597150" y="4318000"/>
          <p14:tracePt t="73690" x="2603500" y="4318000"/>
          <p14:tracePt t="73707" x="2616200" y="4318000"/>
          <p14:tracePt t="73724" x="2622550" y="4318000"/>
          <p14:tracePt t="73755" x="2635250" y="4318000"/>
          <p14:tracePt t="73771" x="2641600" y="4318000"/>
          <p14:tracePt t="73789" x="2654300" y="4318000"/>
          <p14:tracePt t="73799" x="2667000" y="4318000"/>
          <p14:tracePt t="73820" x="2686050" y="4318000"/>
          <p14:tracePt t="73843" x="2692400" y="4318000"/>
          <p14:tracePt t="73853" x="2705100" y="4318000"/>
          <p14:tracePt t="73879" x="2717800" y="4318000"/>
          <p14:tracePt t="73890" x="2730500" y="4318000"/>
          <p14:tracePt t="73923" x="2736850" y="4318000"/>
          <p14:tracePt t="73941" x="2743200" y="4311650"/>
          <p14:tracePt t="73958" x="2749550" y="4311650"/>
          <p14:tracePt t="73974" x="2755900" y="4305300"/>
          <p14:tracePt t="74056" x="2762250" y="4305300"/>
          <p14:tracePt t="74069" x="2762250" y="4298950"/>
          <p14:tracePt t="74083" x="2768600" y="4298950"/>
          <p14:tracePt t="74132" x="2768600" y="4292600"/>
          <p14:tracePt t="74139" x="2768600" y="4279900"/>
          <p14:tracePt t="74153" x="2768600" y="4260850"/>
          <p14:tracePt t="74160" x="2762250" y="4241800"/>
          <p14:tracePt t="74173" x="2749550" y="4229100"/>
          <p14:tracePt t="74190" x="2736850" y="4197350"/>
          <p14:tracePt t="74206" x="2711450" y="4165600"/>
          <p14:tracePt t="74223" x="2692400" y="4121150"/>
          <p14:tracePt t="74244" x="2686050" y="4114800"/>
          <p14:tracePt t="74260" x="2673350" y="4089400"/>
          <p14:tracePt t="74290" x="2660650" y="4083050"/>
          <p14:tracePt t="74306" x="2660650" y="4076700"/>
          <p14:tracePt t="74323" x="2654300" y="4064000"/>
          <p14:tracePt t="74341" x="2654300" y="4057650"/>
          <p14:tracePt t="74358" x="2654300" y="4038600"/>
          <p14:tracePt t="74377" x="2654300" y="4032250"/>
          <p14:tracePt t="74391" x="2654300" y="4025900"/>
          <p14:tracePt t="74410" x="2654300" y="4013200"/>
          <p14:tracePt t="74424" x="2654300" y="4006850"/>
          <p14:tracePt t="74442" x="2667000" y="4000500"/>
          <p14:tracePt t="74462" x="2667000" y="3994150"/>
          <p14:tracePt t="74473" x="2673350" y="3987800"/>
          <p14:tracePt t="74490" x="2679700" y="3981450"/>
          <p14:tracePt t="74523" x="2686050" y="3981450"/>
          <p14:tracePt t="74541" x="2692400" y="3981450"/>
          <p14:tracePt t="74557" x="2698750" y="3981450"/>
          <p14:tracePt t="74588" x="2711450" y="3981450"/>
          <p14:tracePt t="74653" x="2717800" y="3981450"/>
          <p14:tracePt t="74681" x="2724150" y="3981450"/>
          <p14:tracePt t="74708" x="2730500" y="3981450"/>
          <p14:tracePt t="74745" x="2736850" y="3981450"/>
          <p14:tracePt t="74767" x="2743200" y="3981450"/>
          <p14:tracePt t="74781" x="2743200" y="3987800"/>
          <p14:tracePt t="74791" x="2755900" y="3987800"/>
          <p14:tracePt t="74806" x="2755900" y="3994150"/>
          <p14:tracePt t="74825" x="2762250" y="3994150"/>
          <p14:tracePt t="74840" x="2762250" y="4000500"/>
          <p14:tracePt t="74860" x="2762250" y="4006850"/>
          <p14:tracePt t="74872" x="2768600" y="4013200"/>
          <p14:tracePt t="74893" x="2768600" y="4019550"/>
          <p14:tracePt t="74907" x="2774950" y="4025900"/>
          <p14:tracePt t="74936" x="2781300" y="4025900"/>
          <p14:tracePt t="74941" x="2781300" y="4032250"/>
          <p14:tracePt t="74964" x="2781300" y="4038600"/>
          <p14:tracePt t="74978" x="2781300" y="4044950"/>
          <p14:tracePt t="75000" x="2781300" y="4051300"/>
          <p14:tracePt t="75007" x="2787650" y="4064000"/>
          <p14:tracePt t="75028" x="2787650" y="4070350"/>
          <p14:tracePt t="75056" x="2794000" y="4076700"/>
          <p14:tracePt t="75063" x="2794000" y="4083050"/>
          <p14:tracePt t="75093" x="2806700" y="4089400"/>
          <p14:tracePt t="75099" x="2806700" y="4102100"/>
          <p14:tracePt t="75107" x="2806700" y="4108450"/>
          <p14:tracePt t="75142" x="2813050" y="4114800"/>
          <p14:tracePt t="75148" x="2813050" y="4121150"/>
          <p14:tracePt t="75171" x="2819400" y="4121150"/>
          <p14:tracePt t="75184" x="2825750" y="4133850"/>
          <p14:tracePt t="75198" x="2838450" y="4140200"/>
          <p14:tracePt t="75213" x="2851150" y="4146550"/>
          <p14:tracePt t="75222" x="2870200" y="4152900"/>
          <p14:tracePt t="75239" x="2889250" y="4152900"/>
          <p14:tracePt t="75256" x="2927350" y="4152900"/>
          <p14:tracePt t="75272" x="2959100" y="4152900"/>
          <p14:tracePt t="75290" x="2978150" y="4152900"/>
          <p14:tracePt t="75305" x="3016250" y="4140200"/>
          <p14:tracePt t="75323" x="3022600" y="4127500"/>
          <p14:tracePt t="75339" x="3035300" y="4127500"/>
          <p14:tracePt t="75372" x="3035300" y="4121150"/>
          <p14:tracePt t="75389" x="3041650" y="4121150"/>
          <p14:tracePt t="75406" x="3048000" y="4089400"/>
          <p14:tracePt t="75422" x="3048000" y="4083050"/>
          <p14:tracePt t="75442" x="3054350" y="4019550"/>
          <p14:tracePt t="75457" x="3054350" y="4000500"/>
          <p14:tracePt t="75472" x="3054350" y="3987800"/>
          <p14:tracePt t="75491" x="3054350" y="3975100"/>
          <p14:tracePt t="75505" x="3054350" y="3968750"/>
          <p14:tracePt t="75523" x="3054350" y="3956050"/>
          <p14:tracePt t="75556" x="3048000" y="3943350"/>
          <p14:tracePt t="75575" x="3041650" y="3937000"/>
          <p14:tracePt t="75588" x="3041650" y="3924300"/>
          <p14:tracePt t="75605" x="3035300" y="3917950"/>
          <p14:tracePt t="75639" x="3028950" y="3898900"/>
          <p14:tracePt t="75655" x="3022600" y="3892550"/>
          <p14:tracePt t="75672" x="3009900" y="3879850"/>
          <p14:tracePt t="75693" x="3003550" y="3860800"/>
          <p14:tracePt t="75706" x="3003550" y="3854450"/>
          <p14:tracePt t="75727" x="2984500" y="3835400"/>
          <p14:tracePt t="75740" x="2984500" y="3816350"/>
          <p14:tracePt t="75755" x="2978150" y="3803650"/>
          <p14:tracePt t="75773" x="2971800" y="3784600"/>
          <p14:tracePt t="75790" x="2971800" y="3759200"/>
          <p14:tracePt t="75806" x="2971800" y="3721100"/>
          <p14:tracePt t="75822" x="2978150" y="3702050"/>
          <p14:tracePt t="75839" x="3009900" y="3632200"/>
          <p14:tracePt t="75854" x="3035300" y="3575050"/>
          <p14:tracePt t="75872" x="3048000" y="3530600"/>
          <p14:tracePt t="75888" x="3073400" y="3492500"/>
          <p14:tracePt t="75906" x="3086100" y="3467100"/>
          <p14:tracePt t="75921" x="3092450" y="3448050"/>
          <p14:tracePt t="75938" x="3098800" y="3441700"/>
          <p14:tracePt t="75954" x="3105150" y="3422650"/>
          <p14:tracePt t="75971" x="3111500" y="3416300"/>
          <p14:tracePt t="75988" x="3130550" y="3403600"/>
          <p14:tracePt t="76005" x="3136900" y="3397250"/>
          <p14:tracePt t="76021" x="3155950" y="3390900"/>
          <p14:tracePt t="76038" x="3187700" y="3384550"/>
          <p14:tracePt t="76055" x="3206750" y="3371850"/>
          <p14:tracePt t="76073" x="3219450" y="3371850"/>
          <p14:tracePt t="76088" x="3282950" y="3346450"/>
          <p14:tracePt t="76532" x="3302000" y="3327400"/>
          <p14:tracePt t="76546" x="3308350" y="3321050"/>
          <p14:tracePt t="76555" x="3321050" y="3308350"/>
          <p14:tracePt t="76571" x="3346450" y="3270250"/>
          <p14:tracePt t="76591" x="3352800" y="3257550"/>
          <p14:tracePt t="76593" x="3352800" y="3251200"/>
          <p14:tracePt t="76604" x="3352800" y="3244850"/>
          <p14:tracePt t="76622" x="3365500" y="3219450"/>
          <p14:tracePt t="76637" x="3378200" y="3194050"/>
          <p14:tracePt t="76654" x="3390900" y="3175000"/>
          <p14:tracePt t="76673" x="3409950" y="3136900"/>
          <p14:tracePt t="76691" x="3416300" y="3117850"/>
          <p14:tracePt t="76721" x="3435350" y="3098800"/>
          <p14:tracePt t="76737" x="3441700" y="3092450"/>
          <p14:tracePt t="76754" x="3454400" y="3079750"/>
          <p14:tracePt t="76771" x="3467100" y="3067050"/>
          <p14:tracePt t="76788" x="3473450" y="3060700"/>
          <p14:tracePt t="76822" x="3479800" y="3054350"/>
          <p14:tracePt t="76840" x="3492500" y="3054350"/>
          <p14:tracePt t="76854" x="3498850" y="3048000"/>
          <p14:tracePt t="76870" x="3498850" y="3041650"/>
          <p14:tracePt t="76887" x="3517900" y="3035300"/>
          <p14:tracePt t="76906" x="3530600" y="3016250"/>
          <p14:tracePt t="76921" x="3543300" y="3016250"/>
          <p14:tracePt t="76939" x="3556000" y="3009900"/>
          <p14:tracePt t="76957" x="3575050" y="2997200"/>
          <p14:tracePt t="76987" x="3594100" y="2990850"/>
          <p14:tracePt t="77024" x="3594100" y="2984500"/>
          <p14:tracePt t="77038" x="3600450" y="2984500"/>
          <p14:tracePt t="77061" x="3600450" y="2978150"/>
          <p14:tracePt t="77070" x="3606800" y="2978150"/>
          <p14:tracePt t="77087" x="3613150" y="2971800"/>
          <p14:tracePt t="77107" x="3619500" y="2965450"/>
          <p14:tracePt t="77121" x="3625850" y="2965450"/>
          <p14:tracePt t="77136" x="3632200" y="2965450"/>
          <p14:tracePt t="77155" x="3638550" y="2965450"/>
          <p14:tracePt t="77173" x="3644900" y="2959100"/>
          <p14:tracePt t="77192" x="3651250" y="2952750"/>
          <p14:tracePt t="77230" x="3657600" y="2946400"/>
          <p14:tracePt t="77250" x="3663950" y="2946400"/>
          <p14:tracePt t="77270" x="3670300" y="2940050"/>
          <p14:tracePt t="77286" x="3670300" y="2927350"/>
          <p14:tracePt t="77297" x="3683000" y="2927350"/>
          <p14:tracePt t="77327" x="3683000" y="2921000"/>
          <p14:tracePt t="77363" x="3683000" y="2914650"/>
          <p14:tracePt t="77369" x="3689350" y="2914650"/>
          <p14:tracePt t="77405" x="3695700" y="2914650"/>
          <p14:tracePt t="77469" x="3695700" y="2908300"/>
          <p14:tracePt t="77475" x="3702050" y="2908300"/>
          <p14:tracePt t="77782" x="3702050" y="2901950"/>
          <p14:tracePt t="77811" x="3695700" y="2895600"/>
          <p14:tracePt t="77826" x="3683000" y="2895600"/>
          <p14:tracePt t="77839" x="3676650" y="2895600"/>
          <p14:tracePt t="77846" x="3676650" y="2889250"/>
          <p14:tracePt t="77858" x="3663950" y="2882900"/>
          <p14:tracePt t="77870" x="3657600" y="2876550"/>
          <p14:tracePt t="77888" x="3638550" y="2876550"/>
          <p14:tracePt t="77903" x="3619500" y="2870200"/>
          <p14:tracePt t="77920" x="3613150" y="2863850"/>
          <p14:tracePt t="77936" x="3594100" y="2863850"/>
          <p14:tracePt t="77955" x="3568700" y="2863850"/>
          <p14:tracePt t="77974" x="3549650" y="2863850"/>
          <p14:tracePt t="77987" x="3530600" y="2863850"/>
          <p14:tracePt t="78003" x="3524250" y="2863850"/>
          <p14:tracePt t="78019" x="3517900" y="2863850"/>
          <p14:tracePt t="81127" x="3536950" y="2863850"/>
          <p14:tracePt t="81141" x="3549650" y="2863850"/>
          <p14:tracePt t="81148" x="3562350" y="2863850"/>
          <p14:tracePt t="81155" x="3575050" y="2863850"/>
          <p14:tracePt t="81171" x="3581400" y="2863850"/>
          <p14:tracePt t="81201" x="3600450" y="2870200"/>
          <p14:tracePt t="81233" x="3632200" y="2889250"/>
          <p14:tracePt t="81250" x="3638550" y="2889250"/>
          <p14:tracePt t="81266" x="3651250" y="2889250"/>
          <p14:tracePt t="81283" x="3670300" y="2895600"/>
          <p14:tracePt t="81299" x="3676650" y="2914650"/>
          <p14:tracePt t="81315" x="3683000" y="2914650"/>
          <p14:tracePt t="81333" x="3689350" y="2914650"/>
          <p14:tracePt t="81349" x="3689350" y="2921000"/>
          <p14:tracePt t="81382" x="3689350" y="2927350"/>
          <p14:tracePt t="81399" x="3695700" y="2946400"/>
          <p14:tracePt t="81415" x="3702050" y="2971800"/>
          <p14:tracePt t="81433" x="3702050" y="2990850"/>
          <p14:tracePt t="81449" x="3702050" y="2997200"/>
          <p14:tracePt t="81468" x="3695700" y="3022600"/>
          <p14:tracePt t="81499" x="3695700" y="3035300"/>
          <p14:tracePt t="81516" x="3695700" y="3041650"/>
          <p14:tracePt t="81535" x="3683000" y="3060700"/>
          <p14:tracePt t="81549" x="3676650" y="3067050"/>
          <p14:tracePt t="81570" x="3676650" y="3079750"/>
          <p14:tracePt t="81583" x="3657600" y="3092450"/>
          <p14:tracePt t="81599" x="3638550" y="3149600"/>
          <p14:tracePt t="81637" x="3632200" y="3162300"/>
          <p14:tracePt t="81658" x="3619500" y="3187700"/>
          <p14:tracePt t="81678" x="3613150" y="3194050"/>
          <p14:tracePt t="81689" x="3606800" y="3200400"/>
          <p14:tracePt t="81699" x="3600450" y="3206750"/>
          <p14:tracePt t="81717" x="3587750" y="3219450"/>
          <p14:tracePt t="81732" x="3575050" y="3238500"/>
          <p14:tracePt t="81750" x="3562350" y="3251200"/>
          <p14:tracePt t="81768" x="3530600" y="3295650"/>
          <p14:tracePt t="81784" x="3524250" y="3308350"/>
          <p14:tracePt t="81799" x="3511550" y="3327400"/>
          <p14:tracePt t="81817" x="3492500" y="3352800"/>
          <p14:tracePt t="81835" x="3486150" y="3371850"/>
          <p14:tracePt t="81849" x="3479800" y="3390900"/>
          <p14:tracePt t="81866" x="3460750" y="3403600"/>
          <p14:tracePt t="81882" x="3441700" y="3416300"/>
          <p14:tracePt t="81916" x="3422650" y="3435350"/>
          <p14:tracePt t="81931" x="3403600" y="3441700"/>
          <p14:tracePt t="81949" x="3390900" y="3454400"/>
          <p14:tracePt t="81966" x="3378200" y="3460750"/>
          <p14:tracePt t="81982" x="3371850" y="3467100"/>
          <p14:tracePt t="81999" x="3359150" y="3473450"/>
          <p14:tracePt t="82032" x="3352800" y="3479800"/>
          <p14:tracePt t="82049" x="3346450" y="3479800"/>
          <p14:tracePt t="82067" x="3340100" y="3492500"/>
          <p14:tracePt t="82083" x="3333750" y="3492500"/>
          <p14:tracePt t="82101" x="3327400" y="3492500"/>
          <p14:tracePt t="82137" x="3314700" y="3498850"/>
          <p14:tracePt t="82151" x="3308350" y="3498850"/>
          <p14:tracePt t="82166" x="3302000" y="3498850"/>
          <p14:tracePt t="82181" x="3295650" y="3498850"/>
          <p14:tracePt t="82186" x="3295650" y="3505200"/>
          <p14:tracePt t="82199" x="3289300" y="3505200"/>
          <p14:tracePt t="82216" x="3282950" y="3505200"/>
          <p14:tracePt t="82234" x="3270250" y="3505200"/>
          <p14:tracePt t="82249" x="3263900" y="3505200"/>
          <p14:tracePt t="82265" x="3257550" y="3505200"/>
          <p14:tracePt t="82298" x="3257550" y="3511550"/>
          <p14:tracePt t="82315" x="3244850" y="3511550"/>
          <p14:tracePt t="82334" x="3238500" y="3511550"/>
          <p14:tracePt t="82365" x="3219450" y="3511550"/>
          <p14:tracePt t="82407" x="3213100" y="3511550"/>
          <p14:tracePt t="82422" x="3206750" y="3511550"/>
          <p14:tracePt t="82449" x="3200400" y="3511550"/>
          <p14:tracePt t="82472" x="3194050" y="3511550"/>
          <p14:tracePt t="82486" x="3187700" y="3511550"/>
          <p14:tracePt t="82498" x="3175000" y="3511550"/>
          <p14:tracePt t="82505" x="3168650" y="3511550"/>
          <p14:tracePt t="82538" x="3162300" y="3511550"/>
          <p14:tracePt t="82553" x="3162300" y="3517900"/>
          <p14:tracePt t="82556" x="3155950" y="3517900"/>
          <p14:tracePt t="82609" x="3149600" y="3517900"/>
          <p14:tracePt t="82628" x="3149600" y="3524250"/>
          <p14:tracePt t="82643" x="3143250" y="3524250"/>
          <p14:tracePt t="89968" x="3155950" y="3524250"/>
          <p14:tracePt t="89975" x="3162300" y="3517900"/>
          <p14:tracePt t="89991" x="3194050" y="3505200"/>
          <p14:tracePt t="90009" x="3257550" y="3467100"/>
          <p14:tracePt t="90024" x="3289300" y="3448050"/>
          <p14:tracePt t="90044" x="3321050" y="3435350"/>
          <p14:tracePt t="90057" x="3346450" y="3416300"/>
          <p14:tracePt t="90090" x="3384550" y="3409950"/>
          <p14:tracePt t="90124" x="3416300" y="3409950"/>
          <p14:tracePt t="90130" x="3422650" y="3409950"/>
          <p14:tracePt t="90142" x="3429000" y="3422650"/>
          <p14:tracePt t="90159" x="3435350" y="3422650"/>
          <p14:tracePt t="90173" x="3448050" y="3441700"/>
          <p14:tracePt t="90190" x="3467100" y="3454400"/>
          <p14:tracePt t="90206" x="3486150" y="3473450"/>
          <p14:tracePt t="90224" x="3492500" y="3479800"/>
          <p14:tracePt t="90242" x="3492500" y="3486150"/>
          <p14:tracePt t="90275" x="3498850" y="3486150"/>
          <p14:tracePt t="90292" x="3498850" y="3492500"/>
          <p14:tracePt t="90307" x="3498850" y="3505200"/>
          <p14:tracePt t="90327" x="3492500" y="3517900"/>
          <p14:tracePt t="90342" x="3448050" y="3536950"/>
          <p14:tracePt t="90358" x="3422650" y="3575050"/>
          <p14:tracePt t="90373" x="3390900" y="3587750"/>
          <p14:tracePt t="90390" x="3378200" y="3594100"/>
          <p14:tracePt t="90406" x="3359150" y="3619500"/>
          <p14:tracePt t="90423" x="3333750" y="3632200"/>
          <p14:tracePt t="90443" x="3314700" y="3651250"/>
          <p14:tracePt t="90459" x="3302000" y="3663950"/>
          <p14:tracePt t="90473" x="3263900" y="3689350"/>
          <p14:tracePt t="90494" x="3238500" y="3708400"/>
          <p14:tracePt t="90506" x="3213100" y="3721100"/>
          <p14:tracePt t="90522" x="3194050" y="3740150"/>
          <p14:tracePt t="90539" x="3181350" y="3746500"/>
          <p14:tracePt t="90556" x="3162300" y="3759200"/>
          <p14:tracePt t="90574" x="3155950" y="3771900"/>
          <p14:tracePt t="90592" x="3143250" y="3784600"/>
          <p14:tracePt t="90607" x="3136900" y="3790950"/>
          <p14:tracePt t="90614" x="3124200" y="3797300"/>
          <p14:tracePt t="90622" x="3124200" y="3803650"/>
          <p14:tracePt t="90642" x="3111500" y="3822700"/>
          <p14:tracePt t="90656" x="3092450" y="3854450"/>
          <p14:tracePt t="90672" x="3079750" y="3860800"/>
          <p14:tracePt t="90692" x="3067050" y="3873500"/>
          <p14:tracePt t="90709" x="3054350" y="3898900"/>
          <p14:tracePt t="90723" x="3048000" y="3898900"/>
          <p14:tracePt t="90740" x="3041650" y="3917950"/>
          <p14:tracePt t="90755" x="3035300" y="3917950"/>
          <p14:tracePt t="90793" x="3028950" y="3924300"/>
          <p14:tracePt t="90805" x="3028950" y="3937000"/>
          <p14:tracePt t="90822" x="3022600" y="3937000"/>
          <p14:tracePt t="90839" x="3016250" y="3949700"/>
          <p14:tracePt t="90855" x="3009900" y="3956050"/>
          <p14:tracePt t="90872" x="3003550" y="3962400"/>
          <p14:tracePt t="90890" x="2984500" y="3975100"/>
          <p14:tracePt t="90906" x="2971800" y="3987800"/>
          <p14:tracePt t="90940" x="2952750" y="4000500"/>
          <p14:tracePt t="90955" x="2946400" y="4000500"/>
          <p14:tracePt t="90973" x="2940050" y="4006850"/>
          <p14:tracePt t="90990" x="2933700" y="4006850"/>
          <p14:tracePt t="91012" x="2927350" y="4006850"/>
          <p14:tracePt t="91025" x="2921000" y="4006850"/>
          <p14:tracePt t="91039" x="2914650" y="4006850"/>
          <p14:tracePt t="91076" x="2908300" y="4006850"/>
          <p14:tracePt t="91113" x="2895600" y="4006850"/>
          <p14:tracePt t="91186" x="2889250" y="4006850"/>
          <p14:tracePt t="91213" x="2882900" y="4006850"/>
          <p14:tracePt t="91534" x="2882900" y="3994150"/>
          <p14:tracePt t="91556" x="2882900" y="3987800"/>
          <p14:tracePt t="91576" x="2882900" y="3981450"/>
          <p14:tracePt t="91580" x="2889250" y="3981450"/>
          <p14:tracePt t="91588" x="2895600" y="3975100"/>
          <p14:tracePt t="91604" x="2901950" y="3962400"/>
          <p14:tracePt t="91621" x="2901950" y="3949700"/>
          <p14:tracePt t="91638" x="2914650" y="3943350"/>
          <p14:tracePt t="91655" x="2914650" y="3937000"/>
          <p14:tracePt t="91671" x="2921000" y="3930650"/>
          <p14:tracePt t="91688" x="2927350" y="3924300"/>
          <p14:tracePt t="91705" x="2927350" y="3917950"/>
          <p14:tracePt t="91722" x="2933700" y="3905250"/>
          <p14:tracePt t="91740" x="2940050" y="3898900"/>
          <p14:tracePt t="91756" x="2940050" y="3892550"/>
          <p14:tracePt t="91772" x="2952750" y="3886200"/>
          <p14:tracePt t="91788" x="2952750" y="3879850"/>
          <p14:tracePt t="91830" x="2959100" y="3879850"/>
          <p14:tracePt t="91836" x="2959100" y="3873500"/>
          <p14:tracePt t="91877" x="2965450" y="3867150"/>
          <p14:tracePt t="91903" x="2965450" y="3860800"/>
          <p14:tracePt t="91924" x="2965450" y="3854450"/>
          <p14:tracePt t="91938" x="2971800" y="3854450"/>
          <p14:tracePt t="91942" x="2971800" y="3848100"/>
          <p14:tracePt t="91972" x="2971800" y="3841750"/>
          <p14:tracePt t="91986" x="2978150" y="3829050"/>
          <p14:tracePt t="92001" x="2984500" y="3822700"/>
          <p14:tracePt t="92015" x="3003550" y="3778250"/>
          <p14:tracePt t="92030" x="3009900" y="3771900"/>
          <p14:tracePt t="92040" x="3009900" y="3765550"/>
          <p14:tracePt t="92055" x="3022600" y="3740150"/>
          <p14:tracePt t="92071" x="3048000" y="3708400"/>
          <p14:tracePt t="92088" x="3054350" y="3689350"/>
          <p14:tracePt t="92107" x="3073400" y="3657600"/>
          <p14:tracePt t="92121" x="3079750" y="3657600"/>
          <p14:tracePt t="92138" x="3086100" y="3638550"/>
          <p14:tracePt t="92158" x="3092450" y="3625850"/>
          <p14:tracePt t="92171" x="3105150" y="3619500"/>
          <p14:tracePt t="92188" x="3111500" y="3619500"/>
          <p14:tracePt t="92205" x="3111500" y="3613150"/>
          <p14:tracePt t="92221" x="3124200" y="3606800"/>
          <p14:tracePt t="92239" x="3124200" y="3600450"/>
          <p14:tracePt t="92257" x="3130550" y="3587750"/>
          <p14:tracePt t="92271" x="3130550" y="3581400"/>
          <p14:tracePt t="92288" x="3136900" y="3581400"/>
          <p14:tracePt t="92307" x="3149600" y="3575050"/>
          <p14:tracePt t="92323" x="3168650" y="3562350"/>
          <p14:tracePt t="92340" x="3175000" y="3556000"/>
          <p14:tracePt t="92356" x="3194050" y="3543300"/>
          <p14:tracePt t="92371" x="3206750" y="3524250"/>
          <p14:tracePt t="92387" x="3225800" y="3517900"/>
          <p14:tracePt t="92406" x="3244850" y="3486150"/>
          <p14:tracePt t="92421" x="3270250" y="3467100"/>
          <p14:tracePt t="92437" x="3270250" y="3460750"/>
          <p14:tracePt t="92454" x="3276600" y="3448050"/>
          <p14:tracePt t="92470" x="3302000" y="3435350"/>
          <p14:tracePt t="92487" x="3314700" y="3422650"/>
          <p14:tracePt t="92506" x="3327400" y="3422650"/>
          <p14:tracePt t="92521" x="3340100" y="3416300"/>
          <p14:tracePt t="92542" x="3352800" y="3409950"/>
          <p14:tracePt t="92570" x="3365500" y="3409950"/>
          <p14:tracePt t="92604" x="3371850" y="3409950"/>
          <p14:tracePt t="92620" x="3378200" y="3409950"/>
          <p14:tracePt t="92645" x="3384550" y="3409950"/>
          <p14:tracePt t="92658" x="3390900" y="3429000"/>
          <p14:tracePt t="92671" x="3397250" y="3441700"/>
          <p14:tracePt t="92687" x="3397250" y="3460750"/>
          <p14:tracePt t="92704" x="3397250" y="3486150"/>
          <p14:tracePt t="92720" x="3397250" y="3492500"/>
          <p14:tracePt t="92738" x="3397250" y="3498850"/>
          <p14:tracePt t="92755" x="3397250" y="3505200"/>
          <p14:tracePt t="92771" x="3397250" y="3511550"/>
          <p14:tracePt t="92807" x="3409950" y="3511550"/>
          <p14:tracePt t="92823" x="3422650" y="3511550"/>
          <p14:tracePt t="92837" x="3435350" y="3511550"/>
          <p14:tracePt t="92854" x="3467100" y="3473450"/>
          <p14:tracePt t="92870" x="3473450" y="3460750"/>
          <p14:tracePt t="92887" x="3479800" y="3441700"/>
          <p14:tracePt t="92903" x="3479800" y="3409950"/>
          <p14:tracePt t="92920" x="3479800" y="3384550"/>
          <p14:tracePt t="92942" x="3429000" y="3352800"/>
          <p14:tracePt t="92956" x="3397250" y="3346450"/>
          <p14:tracePt t="92971" x="3340100" y="3346450"/>
          <p14:tracePt t="92990" x="3244850" y="3403600"/>
          <p14:tracePt t="93004" x="3181350" y="3460750"/>
          <p14:tracePt t="93021" x="3130550" y="3505200"/>
          <p14:tracePt t="93038" x="3079750" y="3568700"/>
          <p14:tracePt t="93054" x="3073400" y="3594100"/>
          <p14:tracePt t="93070" x="3073400" y="3606800"/>
          <p14:tracePt t="93087" x="3079750" y="3619500"/>
          <p14:tracePt t="93103" x="3194050" y="3625850"/>
          <p14:tracePt t="93120" x="3263900" y="3594100"/>
          <p14:tracePt t="93124" x="3289300" y="3581400"/>
          <p14:tracePt t="93137" x="3346450" y="3556000"/>
          <p14:tracePt t="93154" x="3486150" y="3460750"/>
          <p14:tracePt t="93171" x="3556000" y="3403600"/>
          <p14:tracePt t="93189" x="3619500" y="3327400"/>
          <p14:tracePt t="93205" x="3619500" y="3314700"/>
          <p14:tracePt t="93220" x="3625850" y="3308350"/>
          <p14:tracePt t="93239" x="3625850" y="3295650"/>
          <p14:tracePt t="93253" x="3568700" y="3282950"/>
          <p14:tracePt t="93270" x="3505200" y="3289300"/>
          <p14:tracePt t="93287" x="3403600" y="3346450"/>
          <p14:tracePt t="93306" x="3365500" y="3403600"/>
          <p14:tracePt t="93326" x="3308350" y="3492500"/>
          <p14:tracePt t="93340" x="3302000" y="3517900"/>
          <p14:tracePt t="93353" x="3295650" y="3536950"/>
          <p14:tracePt t="93370" x="3295650" y="3556000"/>
          <p14:tracePt t="93389" x="3295650" y="3562350"/>
          <p14:tracePt t="93405" x="3295650" y="3568700"/>
          <p14:tracePt t="93420" x="3302000" y="3575050"/>
          <p14:tracePt t="93438" x="3346450" y="3581400"/>
          <p14:tracePt t="93453" x="3403600" y="3581400"/>
          <p14:tracePt t="93470" x="3454400" y="3568700"/>
          <p14:tracePt t="93489" x="3492500" y="3543300"/>
          <p14:tracePt t="93506" x="3524250" y="3492500"/>
          <p14:tracePt t="93520" x="3536950" y="3467100"/>
          <p14:tracePt t="93538" x="3536950" y="3441700"/>
          <p14:tracePt t="93553" x="3530600" y="3422650"/>
          <p14:tracePt t="93569" x="3486150" y="3384550"/>
          <p14:tracePt t="93587" x="3422650" y="3371850"/>
          <p14:tracePt t="93603" x="3378200" y="3365500"/>
          <p14:tracePt t="93619" x="3352800" y="3371850"/>
          <p14:tracePt t="93621" x="3333750" y="3378200"/>
          <p14:tracePt t="93638" x="3314700" y="3403600"/>
          <p14:tracePt t="93654" x="3276600" y="3467100"/>
          <p14:tracePt t="93670" x="3238500" y="3524250"/>
          <p14:tracePt t="93686" x="3238500" y="3556000"/>
          <p14:tracePt t="93704" x="3232150" y="3581400"/>
          <p14:tracePt t="93719" x="3232150" y="3587750"/>
          <p14:tracePt t="93736" x="3232150" y="3606800"/>
          <p14:tracePt t="93753" x="3238500" y="3625850"/>
          <p14:tracePt t="93770" x="3270250" y="3638550"/>
          <p14:tracePt t="93786" x="3333750" y="3632200"/>
          <p14:tracePt t="93803" x="3409950" y="3594100"/>
          <p14:tracePt t="93824" x="3467100" y="3562350"/>
          <p14:tracePt t="93835" x="3492500" y="3530600"/>
          <p14:tracePt t="93853" x="3524250" y="3486150"/>
          <p14:tracePt t="93869" x="3524250" y="3460750"/>
          <p14:tracePt t="93887" x="3517900" y="3429000"/>
          <p14:tracePt t="93904" x="3492500" y="3409950"/>
          <p14:tracePt t="93919" x="3441700" y="3403600"/>
          <p14:tracePt t="93939" x="3409950" y="3403600"/>
          <p14:tracePt t="93953" x="3397250" y="3409950"/>
          <p14:tracePt t="93970" x="3378200" y="3416300"/>
          <p14:tracePt t="93986" x="3352800" y="3454400"/>
          <p14:tracePt t="94003" x="3321050" y="3498850"/>
          <p14:tracePt t="94023" x="3295650" y="3536950"/>
          <p14:tracePt t="94038" x="3276600" y="3575050"/>
          <p14:tracePt t="94052" x="3263900" y="3594100"/>
          <p14:tracePt t="94072" x="3263900" y="3619500"/>
          <p14:tracePt t="94087" x="3263900" y="3625850"/>
          <p14:tracePt t="94102" x="3257550" y="3632200"/>
          <p14:tracePt t="94119" x="3257550" y="3638550"/>
          <p14:tracePt t="94135" x="3251200" y="3676650"/>
          <p14:tracePt t="94171" x="3244850" y="3695700"/>
          <p14:tracePt t="94189" x="3232150" y="3727450"/>
          <p14:tracePt t="94207" x="3213100" y="3746500"/>
          <p14:tracePt t="94220" x="3200400" y="3771900"/>
          <p14:tracePt t="94235" x="3181350" y="3784600"/>
          <p14:tracePt t="94251" x="3143250" y="3810000"/>
          <p14:tracePt t="94270" x="3079750" y="3854450"/>
          <p14:tracePt t="94286" x="3035300" y="3873500"/>
          <p14:tracePt t="94307" x="2997200" y="3898900"/>
          <p14:tracePt t="94321" x="2978150" y="3905250"/>
          <p14:tracePt t="94335" x="2959100" y="3917950"/>
          <p14:tracePt t="94353" x="2940050" y="3917950"/>
          <p14:tracePt t="94369" x="2933700" y="3924300"/>
          <p14:tracePt t="94406" x="2927350" y="3924300"/>
          <p14:tracePt t="94427" x="2927350" y="3937000"/>
          <p14:tracePt t="94480" x="2927350" y="3949700"/>
          <p14:tracePt t="94491" x="2927350" y="3956050"/>
          <p14:tracePt t="94505" x="2927350" y="3962400"/>
          <p14:tracePt t="94519" x="2927350" y="3975100"/>
          <p14:tracePt t="94535" x="2933700" y="3981450"/>
          <p14:tracePt t="94552" x="2940050" y="3994150"/>
          <p14:tracePt t="94569" x="2965450" y="4006850"/>
          <p14:tracePt t="94586" x="2971800" y="4006850"/>
          <p14:tracePt t="94602" x="2984500" y="4013200"/>
          <p14:tracePt t="94619" x="2990850" y="4019550"/>
          <p14:tracePt t="94635" x="3003550" y="4019550"/>
          <p14:tracePt t="94652" x="3009900" y="4019550"/>
          <p14:tracePt t="94669" x="3016250" y="4019550"/>
          <p14:tracePt t="94687" x="3022600" y="4019550"/>
          <p14:tracePt t="94704" x="3028950" y="4019550"/>
          <p14:tracePt t="94718" x="3035300" y="4019550"/>
          <p14:tracePt t="94735" x="3041650" y="4019550"/>
          <p14:tracePt t="94751" x="3048000" y="4019550"/>
          <p14:tracePt t="94768" x="3054350" y="4019550"/>
          <p14:tracePt t="94790" x="3060700" y="4019550"/>
          <p14:tracePt t="94812" x="3060700" y="4013200"/>
          <p14:tracePt t="94833" x="3067050" y="4013200"/>
          <p14:tracePt t="94839" x="3067050" y="4006850"/>
          <p14:tracePt t="94851" x="3073400" y="4006850"/>
          <p14:tracePt t="94868" x="3105150" y="3975100"/>
          <p14:tracePt t="94884" x="3143250" y="3943350"/>
          <p14:tracePt t="94904" x="3168650" y="3905250"/>
          <p14:tracePt t="94918" x="3206750" y="3835400"/>
          <p14:tracePt t="94935" x="3225800" y="3810000"/>
          <p14:tracePt t="94952" x="3263900" y="3727450"/>
          <p14:tracePt t="94968" x="3302000" y="3632200"/>
          <p14:tracePt t="94985" x="3327400" y="3581400"/>
          <p14:tracePt t="95003" x="3365500" y="3492500"/>
          <p14:tracePt t="95018" x="3384550" y="3454400"/>
          <p14:tracePt t="95035" x="3429000" y="3390900"/>
          <p14:tracePt t="95051" x="3467100" y="3321050"/>
          <p14:tracePt t="95069" x="3524250" y="3225800"/>
          <p14:tracePt t="95086" x="3568700" y="3168650"/>
          <p14:tracePt t="95105" x="3657600" y="3048000"/>
          <p14:tracePt t="95118" x="3714750" y="2933700"/>
          <p14:tracePt t="95135" x="3778250" y="2838450"/>
          <p14:tracePt t="95151" x="3822700" y="2762250"/>
          <p14:tracePt t="95168" x="3905250" y="2673350"/>
          <p14:tracePt t="95185" x="3968750" y="2635250"/>
          <p14:tracePt t="95206" x="4044950" y="2571750"/>
          <p14:tracePt t="95218" x="4089400" y="2527300"/>
          <p14:tracePt t="95235" x="4127500" y="2495550"/>
          <p14:tracePt t="95253" x="4159250" y="2463800"/>
          <p14:tracePt t="95268" x="4171950" y="2457450"/>
          <p14:tracePt t="95285" x="4178300" y="2451100"/>
          <p14:tracePt t="95302" x="4184650" y="2451100"/>
          <p14:tracePt t="95318" x="4184650" y="2438400"/>
          <p14:tracePt t="95335" x="4191000" y="2438400"/>
          <p14:tracePt t="95352" x="4165600" y="2470150"/>
          <p14:tracePt t="95367" x="4127500" y="2533650"/>
          <p14:tracePt t="95385" x="4070350" y="2603500"/>
          <p14:tracePt t="95405" x="3892550" y="2806700"/>
          <p14:tracePt t="95418" x="3740150" y="2984500"/>
          <p14:tracePt t="95438" x="3613150" y="3149600"/>
          <p14:tracePt t="95452" x="3536950" y="3257550"/>
          <p14:tracePt t="95467" x="3448050" y="3378200"/>
          <p14:tracePt t="95486" x="3340100" y="3530600"/>
          <p14:tracePt t="95502" x="3302000" y="3575050"/>
          <p14:tracePt t="95517" x="3257550" y="3625850"/>
          <p14:tracePt t="95534" x="3238500" y="3657600"/>
          <p14:tracePt t="95551" x="3225800" y="3683000"/>
          <p14:tracePt t="95568" x="3219450" y="3689350"/>
          <p14:tracePt t="95601" x="3219450" y="3695700"/>
          <p14:tracePt t="95630" x="3225800" y="3689350"/>
          <p14:tracePt t="95635" x="3276600" y="3644900"/>
          <p14:tracePt t="95652" x="3371850" y="3575050"/>
          <p14:tracePt t="95668" x="3473450" y="3467100"/>
          <p14:tracePt t="95687" x="3619500" y="3257550"/>
          <p14:tracePt t="95701" x="3676650" y="3136900"/>
          <p14:tracePt t="95718" x="3778250" y="3035300"/>
          <p14:tracePt t="95737" x="3892550" y="2870200"/>
          <p14:tracePt t="95752" x="3975100" y="2768600"/>
          <p14:tracePt t="95767" x="4019550" y="2724150"/>
          <p14:tracePt t="95787" x="4089400" y="2647950"/>
          <p14:tracePt t="95802" x="4121150" y="2597150"/>
          <p14:tracePt t="95818" x="4178300" y="2552700"/>
          <p14:tracePt t="95836" x="4248150" y="2489200"/>
          <p14:tracePt t="95850" x="4279900" y="2444750"/>
          <p14:tracePt t="95868" x="4305300" y="2419350"/>
          <p14:tracePt t="95887" x="4318000" y="2413000"/>
          <p14:tracePt t="95900" x="4318000" y="2400300"/>
          <p14:tracePt t="95921" x="4318000" y="2393950"/>
          <p14:tracePt t="95937" x="4324350" y="2387600"/>
          <p14:tracePt t="96164" x="4305300" y="2400300"/>
          <p14:tracePt t="96170" x="4298950" y="2413000"/>
          <p14:tracePt t="96187" x="4248150" y="2470150"/>
          <p14:tracePt t="96200" x="4184650" y="2546350"/>
          <p14:tracePt t="96217" x="4146550" y="2603500"/>
          <p14:tracePt t="96238" x="4070350" y="2705100"/>
          <p14:tracePt t="96250" x="4032250" y="2762250"/>
          <p14:tracePt t="96267" x="4006850" y="2787650"/>
          <p14:tracePt t="96285" x="3956050" y="2851150"/>
          <p14:tracePt t="96301" x="3924300" y="2908300"/>
          <p14:tracePt t="96317" x="3911600" y="2933700"/>
          <p14:tracePt t="96335" x="3898900" y="2952750"/>
          <p14:tracePt t="96367" x="3898900" y="2965450"/>
          <p14:tracePt t="96398" x="3924300" y="2965450"/>
          <p14:tracePt t="96406" x="3937000" y="2965450"/>
          <p14:tracePt t="96417" x="3975100" y="2940050"/>
          <p14:tracePt t="96437" x="4064000" y="2857500"/>
          <p14:tracePt t="96452" x="4121150" y="2781300"/>
          <p14:tracePt t="96470" x="4260850" y="2641600"/>
          <p14:tracePt t="96483" x="4330700" y="2559050"/>
          <p14:tracePt t="96500" x="4394200" y="2495550"/>
          <p14:tracePt t="96517" x="4406900" y="2470150"/>
          <p14:tracePt t="96534" x="4432300" y="2444750"/>
          <p14:tracePt t="96550" x="4445000" y="2425700"/>
          <p14:tracePt t="96566" x="4464050" y="2393950"/>
          <p14:tracePt t="96583" x="4470400" y="2381250"/>
          <p14:tracePt t="96638" x="4470400" y="2374900"/>
          <p14:tracePt t="96671" x="4464050" y="2374900"/>
          <p14:tracePt t="96679" x="4438650" y="2387600"/>
          <p14:tracePt t="96687" x="4400550" y="2406650"/>
          <p14:tracePt t="96700" x="4324350" y="2470150"/>
          <p14:tracePt t="96718" x="4241800" y="2565400"/>
          <p14:tracePt t="96733" x="4222750" y="2597150"/>
          <p14:tracePt t="96749" x="4210050" y="2603500"/>
          <p14:tracePt t="96766" x="4203700" y="2622550"/>
          <p14:tracePt t="96783" x="4203700" y="2628900"/>
          <p14:tracePt t="96818" x="4241800" y="2635250"/>
          <p14:tracePt t="96833" x="4311650" y="2622550"/>
          <p14:tracePt t="96849" x="4356100" y="2597150"/>
          <p14:tracePt t="96868" x="4406900" y="2546350"/>
          <p14:tracePt t="96883" x="4425950" y="2520950"/>
          <p14:tracePt t="96900" x="4432300" y="2508250"/>
          <p14:tracePt t="96916" x="4445000" y="2489200"/>
          <p14:tracePt t="96932" x="4445000" y="2457450"/>
          <p14:tracePt t="96968" x="4362450" y="2419350"/>
          <p14:tracePt t="96983" x="4330700" y="2419350"/>
          <p14:tracePt t="96999" x="4305300" y="2438400"/>
          <p14:tracePt t="97016" x="4260850" y="2470150"/>
          <p14:tracePt t="97032" x="4229100" y="2527300"/>
          <p14:tracePt t="97050" x="4216400" y="2546350"/>
          <p14:tracePt t="97068" x="4210050" y="2590800"/>
          <p14:tracePt t="97083" x="4210050" y="2603500"/>
          <p14:tracePt t="97100" x="4210050" y="2622550"/>
          <p14:tracePt t="97118" x="4241800" y="2654300"/>
          <p14:tracePt t="97132" x="4305300" y="2679700"/>
          <p14:tracePt t="97149" x="4356100" y="2686050"/>
          <p14:tracePt t="97166" x="4419600" y="2667000"/>
          <p14:tracePt t="97182" x="4432300" y="2660650"/>
          <p14:tracePt t="97199" x="4445000" y="2647950"/>
          <p14:tracePt t="97215" x="4483100" y="2584450"/>
          <p14:tracePt t="97233" x="4489450" y="2552700"/>
          <p14:tracePt t="97250" x="4476750" y="2514600"/>
          <p14:tracePt t="97268" x="4425950" y="2470150"/>
          <p14:tracePt t="97283" x="4337050" y="2432050"/>
          <p14:tracePt t="97299" x="4298950" y="2432050"/>
          <p14:tracePt t="97318" x="4241800" y="2451100"/>
          <p14:tracePt t="97333" x="4216400" y="2463800"/>
          <p14:tracePt t="97353" x="4178300" y="2501900"/>
          <p14:tracePt t="97367" x="4165600" y="2533650"/>
          <p14:tracePt t="97388" x="4159250" y="2565400"/>
          <p14:tracePt t="97399" x="4152900" y="2590800"/>
          <p14:tracePt t="97416" x="4159250" y="2616200"/>
          <p14:tracePt t="97432" x="4165600" y="2641600"/>
          <p14:tracePt t="97451" x="4241800" y="2686050"/>
          <p14:tracePt t="97467" x="4305300" y="2692400"/>
          <p14:tracePt t="97483" x="4349750" y="2692400"/>
          <p14:tracePt t="97502" x="4400550" y="2686050"/>
          <p14:tracePt t="97516" x="4413250" y="2679700"/>
          <p14:tracePt t="97533" x="4425950" y="2679700"/>
          <p14:tracePt t="97552" x="4432300" y="2654300"/>
          <p14:tracePt t="97565" x="4432300" y="2622550"/>
          <p14:tracePt t="97583" x="4432300" y="2609850"/>
          <p14:tracePt t="97599" x="4400550" y="2571750"/>
          <p14:tracePt t="97615" x="4305300" y="2533650"/>
          <p14:tracePt t="97632" x="4254500" y="2533650"/>
          <p14:tracePt t="97648" x="4210050" y="2540000"/>
          <p14:tracePt t="97665" x="4165600" y="2559050"/>
          <p14:tracePt t="97682" x="4127500" y="2590800"/>
          <p14:tracePt t="97698" x="4108450" y="2622550"/>
          <p14:tracePt t="97715" x="4095750" y="2641600"/>
          <p14:tracePt t="97732" x="4083050" y="2667000"/>
          <p14:tracePt t="97748" x="4083050" y="2679700"/>
          <p14:tracePt t="97768" x="4089400" y="2686050"/>
          <p14:tracePt t="97782" x="4095750" y="2698750"/>
          <p14:tracePt t="97798" x="4127500" y="2724150"/>
          <p14:tracePt t="97816" x="4235450" y="2730500"/>
          <p14:tracePt t="97833" x="4324350" y="2705100"/>
          <p14:tracePt t="97849" x="4381500" y="2686050"/>
          <p14:tracePt t="97865" x="4413250" y="2673350"/>
          <p14:tracePt t="97883" x="4419600" y="2667000"/>
          <p14:tracePt t="97901" x="4457700" y="2603500"/>
          <p14:tracePt t="97916" x="4464050" y="2578100"/>
          <p14:tracePt t="97932" x="4464050" y="2565400"/>
          <p14:tracePt t="97949" x="4438650" y="2508250"/>
          <p14:tracePt t="97965" x="4394200" y="2463800"/>
          <p14:tracePt t="97983" x="4349750" y="2425700"/>
          <p14:tracePt t="97999" x="4279900" y="2413000"/>
          <p14:tracePt t="98014" x="4248150" y="2413000"/>
          <p14:tracePt t="98031" x="4210050" y="2419350"/>
          <p14:tracePt t="98048" x="4146550" y="2501900"/>
          <p14:tracePt t="98064" x="4127500" y="2552700"/>
          <p14:tracePt t="98088" x="4114800" y="2597150"/>
          <p14:tracePt t="98098" x="4114800" y="2622550"/>
          <p14:tracePt t="98114" x="4114800" y="2628900"/>
          <p14:tracePt t="98132" x="4114800" y="2635250"/>
          <p14:tracePt t="98150" x="4165600" y="2673350"/>
          <p14:tracePt t="98165" x="4235450" y="2692400"/>
          <p14:tracePt t="98182" x="4337050" y="2698750"/>
          <p14:tracePt t="98198" x="4419600" y="2686050"/>
          <p14:tracePt t="98215" x="4464050" y="2673350"/>
          <p14:tracePt t="98231" x="4489450" y="2667000"/>
          <p14:tracePt t="98247" x="4514850" y="2635250"/>
          <p14:tracePt t="98264" x="4521200" y="2622550"/>
          <p14:tracePt t="98281" x="4527550" y="2590800"/>
          <p14:tracePt t="98297" x="4502150" y="2546350"/>
          <p14:tracePt t="98316" x="4406900" y="2508250"/>
          <p14:tracePt t="98331" x="4337050" y="2501900"/>
          <p14:tracePt t="98347" x="4248150" y="2514600"/>
          <p14:tracePt t="98364" x="4216400" y="2546350"/>
          <p14:tracePt t="98383" x="4191000" y="2578100"/>
          <p14:tracePt t="98397" x="4191000" y="2609850"/>
          <p14:tracePt t="98414" x="4191000" y="2628900"/>
          <p14:tracePt t="98431" x="4222750" y="2660650"/>
          <p14:tracePt t="98447" x="4324350" y="2705100"/>
          <p14:tracePt t="98464" x="4375150" y="2724150"/>
          <p14:tracePt t="98481" x="4432300" y="2736850"/>
          <p14:tracePt t="98497" x="4457700" y="2736850"/>
          <p14:tracePt t="98514" x="4470400" y="2736850"/>
          <p14:tracePt t="98531" x="4483100" y="2711450"/>
          <p14:tracePt t="98547" x="4495800" y="2635250"/>
          <p14:tracePt t="98564" x="4451350" y="2533650"/>
          <p14:tracePt t="98583" x="4324350" y="2413000"/>
          <p14:tracePt t="98598" x="4210050" y="2381250"/>
          <p14:tracePt t="98615" x="4152900" y="2374900"/>
          <p14:tracePt t="98621" x="4133850" y="2374900"/>
          <p14:tracePt t="98631" x="4102100" y="2387600"/>
          <p14:tracePt t="98647" x="4064000" y="2463800"/>
          <p14:tracePt t="98665" x="4057650" y="2540000"/>
          <p14:tracePt t="98681" x="4057650" y="2597150"/>
          <p14:tracePt t="98697" x="4083050" y="2616200"/>
          <p14:tracePt t="98714" x="4146550" y="2673350"/>
          <p14:tracePt t="98732" x="4286250" y="2717800"/>
          <p14:tracePt t="98748" x="4318000" y="2724150"/>
          <p14:tracePt t="98765" x="4343400" y="2730500"/>
          <p14:tracePt t="98783" x="4349750" y="2730500"/>
          <p14:tracePt t="98798" x="4349750" y="2736850"/>
          <p14:tracePt t="98814" x="4362450" y="2736850"/>
          <p14:tracePt t="98861" x="4343400" y="2736850"/>
          <p14:tracePt t="98866" x="4330700" y="2730500"/>
          <p14:tracePt t="98881" x="4305300" y="2717800"/>
          <p14:tracePt t="98898" x="4292600" y="2705100"/>
          <p14:tracePt t="98915" x="4286250" y="2705100"/>
          <p14:tracePt t="98931" x="4279900" y="2705100"/>
          <p14:tracePt t="99552" x="4260850" y="2717800"/>
          <p14:tracePt t="99558" x="4248150" y="2730500"/>
          <p14:tracePt t="99566" x="4241800" y="2743200"/>
          <p14:tracePt t="99583" x="4216400" y="2794000"/>
          <p14:tracePt t="99596" x="4197350" y="2870200"/>
          <p14:tracePt t="99614" x="4197350" y="2882900"/>
          <p14:tracePt t="99632" x="4222750" y="2914650"/>
          <p14:tracePt t="99647" x="4273550" y="2933700"/>
          <p14:tracePt t="99664" x="4381500" y="2940050"/>
          <p14:tracePt t="99680" x="4425950" y="2933700"/>
          <p14:tracePt t="99696" x="4464050" y="2921000"/>
          <p14:tracePt t="99715" x="4495800" y="2908300"/>
          <p14:tracePt t="99730" x="4533900" y="2851150"/>
          <p14:tracePt t="99746" x="4533900" y="2838450"/>
          <p14:tracePt t="99764" x="4540250" y="2787650"/>
          <p14:tracePt t="99780" x="4540250" y="2743200"/>
          <p14:tracePt t="99796" x="4502150" y="2692400"/>
          <p14:tracePt t="99813" x="4432300" y="2609850"/>
          <p14:tracePt t="99830" x="4349750" y="2559050"/>
          <p14:tracePt t="99846" x="4260850" y="2540000"/>
          <p14:tracePt t="99863" x="4171950" y="2559050"/>
          <p14:tracePt t="99879" x="4140200" y="2590800"/>
          <p14:tracePt t="99896" x="4083050" y="2660650"/>
          <p14:tracePt t="99912" x="4070350" y="2711450"/>
          <p14:tracePt t="99930" x="4064000" y="2730500"/>
          <p14:tracePt t="99946" x="4064000" y="2762250"/>
          <p14:tracePt t="99963" x="4089400" y="2806700"/>
          <p14:tracePt t="99979" x="4159250" y="2863850"/>
          <p14:tracePt t="99997" x="4254500" y="2895600"/>
          <p14:tracePt t="100013" x="4343400" y="2901950"/>
          <p14:tracePt t="100029" x="4375150" y="2901950"/>
          <p14:tracePt t="100046" x="4387850" y="2901950"/>
          <p14:tracePt t="100064" x="4394200" y="2876550"/>
          <p14:tracePt t="100083" x="4400550" y="2844800"/>
          <p14:tracePt t="100096" x="4387850" y="2774950"/>
          <p14:tracePt t="100116" x="4311650" y="2698750"/>
          <p14:tracePt t="100122" x="4305300" y="2679700"/>
          <p14:tracePt t="100129" x="4279900" y="2667000"/>
          <p14:tracePt t="100146" x="4273550" y="2647950"/>
          <p14:tracePt t="100162" x="4267200" y="2641600"/>
          <p14:tracePt t="114031" x="4248150" y="2641600"/>
          <p14:tracePt t="114038" x="4216400" y="2635250"/>
          <p14:tracePt t="114048" x="4140200" y="2635250"/>
          <p14:tracePt t="114066" x="4025900" y="2635250"/>
          <p14:tracePt t="114082" x="3898900" y="2660650"/>
          <p14:tracePt t="114098" x="3778250" y="2679700"/>
          <p14:tracePt t="114132" x="3460750" y="2768600"/>
          <p14:tracePt t="114165" x="3276600" y="2882900"/>
          <p14:tracePt t="114182" x="3079750" y="2990850"/>
          <p14:tracePt t="114198" x="2978150" y="3073400"/>
          <p14:tracePt t="114215" x="2863850" y="3200400"/>
          <p14:tracePt t="114231" x="2755900" y="3403600"/>
          <p14:tracePt t="114248" x="2660650" y="3530600"/>
          <p14:tracePt t="114267" x="2571750" y="3778250"/>
          <p14:tracePt t="114281" x="2527300" y="3943350"/>
          <p14:tracePt t="114298" x="2514600" y="4133850"/>
          <p14:tracePt t="114315" x="2501900" y="4356100"/>
          <p14:tracePt t="114331" x="2514600" y="4591050"/>
          <p14:tracePt t="114348" x="2546350" y="4711700"/>
          <p14:tracePt t="114364" x="2578100" y="4781550"/>
          <p14:tracePt t="114381" x="2673350" y="4883150"/>
          <p14:tracePt t="114397" x="2743200" y="4908550"/>
          <p14:tracePt t="114417" x="2857500" y="4946650"/>
          <p14:tracePt t="114430" x="2940050" y="4959350"/>
          <p14:tracePt t="114448" x="3028950" y="4965700"/>
          <p14:tracePt t="114466" x="3136900" y="4972050"/>
          <p14:tracePt t="114481" x="3155950" y="4972050"/>
          <p14:tracePt t="114498" x="3194050" y="4991100"/>
          <p14:tracePt t="114518" x="3232150" y="5003800"/>
          <p14:tracePt t="114531" x="3276600" y="5016500"/>
          <p14:tracePt t="114548" x="3289300" y="5016500"/>
          <p14:tracePt t="114567" x="3308350" y="5016500"/>
          <p14:tracePt t="114603" x="3314700" y="5016500"/>
          <p14:tracePt t="114643" x="3314700" y="5010150"/>
          <p14:tracePt t="114651" x="3314700" y="5003800"/>
          <p14:tracePt t="114657" x="3308350" y="4984750"/>
          <p14:tracePt t="114665" x="3295650" y="4965700"/>
          <p14:tracePt t="114681" x="3263900" y="4914900"/>
          <p14:tracePt t="114697" x="3244850" y="4832350"/>
          <p14:tracePt t="114714" x="3213100" y="4679950"/>
          <p14:tracePt t="114730" x="3200400" y="4578350"/>
          <p14:tracePt t="114747" x="3200400" y="4489450"/>
          <p14:tracePt t="114767" x="3219450" y="4267200"/>
          <p14:tracePt t="114782" x="3244850" y="4114800"/>
          <p14:tracePt t="114798" x="3270250" y="4044950"/>
          <p14:tracePt t="114814" x="3327400" y="3937000"/>
          <p14:tracePt t="114831" x="3365500" y="3867150"/>
          <p14:tracePt t="114847" x="3416300" y="3790950"/>
          <p14:tracePt t="114866" x="3492500" y="3689350"/>
          <p14:tracePt t="114882" x="3511550" y="3638550"/>
          <p14:tracePt t="114898" x="3543300" y="3606800"/>
          <p14:tracePt t="114913" x="3562350" y="3575050"/>
          <p14:tracePt t="114930" x="3575050" y="3549650"/>
          <p14:tracePt t="114948" x="3613150" y="3505200"/>
          <p14:tracePt t="114963" x="3638550" y="3454400"/>
          <p14:tracePt t="114981" x="3663950" y="3422650"/>
          <p14:tracePt t="115001" x="3689350" y="3384550"/>
          <p14:tracePt t="115014" x="3714750" y="3346450"/>
          <p14:tracePt t="115031" x="3727450" y="3321050"/>
          <p14:tracePt t="115050" x="3746500" y="3276600"/>
          <p14:tracePt t="115064" x="3759200" y="3257550"/>
          <p14:tracePt t="115080" x="3771900" y="3232150"/>
          <p14:tracePt t="115097" x="3771900" y="3213100"/>
          <p14:tracePt t="115113" x="3771900" y="3181350"/>
          <p14:tracePt t="115131" x="3771900" y="3175000"/>
          <p14:tracePt t="115148" x="3771900" y="3168650"/>
          <p14:tracePt t="115164" x="3771900" y="3162300"/>
          <p14:tracePt t="115181" x="3778250" y="3143250"/>
          <p14:tracePt t="115213" x="3784600" y="3136900"/>
          <p14:tracePt t="115230" x="3790950" y="3130550"/>
          <p14:tracePt t="115250" x="3835400" y="3124200"/>
          <p14:tracePt t="115264" x="3854450" y="3143250"/>
          <p14:tracePt t="115281" x="3879850" y="3168650"/>
          <p14:tracePt t="115300" x="3898900" y="3213100"/>
          <p14:tracePt t="115313" x="3911600" y="3219450"/>
          <p14:tracePt t="115331" x="3917950" y="3244850"/>
          <p14:tracePt t="115365" x="3917950" y="3257550"/>
          <p14:tracePt t="115384" x="3917950" y="3263900"/>
          <p14:tracePt t="115414" x="3917950" y="3270250"/>
          <p14:tracePt t="115418" x="3917950" y="3289300"/>
          <p14:tracePt t="115434" x="3917950" y="3302000"/>
          <p14:tracePt t="115455" x="3917950" y="3308350"/>
          <p14:tracePt t="115469" x="3917950" y="3314700"/>
          <p14:tracePt t="115480" x="3917950" y="3321050"/>
          <p14:tracePt t="115505" x="3911600" y="3321050"/>
          <p14:tracePt t="115513" x="3905250" y="3340100"/>
          <p14:tracePt t="115530" x="3905250" y="3346450"/>
          <p14:tracePt t="115547" x="3898900" y="3359150"/>
          <p14:tracePt t="115563" x="3892550" y="3365500"/>
          <p14:tracePt t="115580" x="3873500" y="3371850"/>
          <p14:tracePt t="115596" x="3867150" y="3378200"/>
          <p14:tracePt t="115614" x="3860800" y="3390900"/>
          <p14:tracePt t="115631" x="3854450" y="3397250"/>
          <p14:tracePt t="115632" x="3848100" y="3416300"/>
          <p14:tracePt t="115648" x="3841750" y="3416300"/>
          <p14:tracePt t="115664" x="3816350" y="3448050"/>
          <p14:tracePt t="115680" x="3810000" y="3467100"/>
          <p14:tracePt t="115697" x="3784600" y="3505200"/>
          <p14:tracePt t="115714" x="3771900" y="3530600"/>
          <p14:tracePt t="115730" x="3752850" y="3556000"/>
          <p14:tracePt t="115746" x="3733800" y="3587750"/>
          <p14:tracePt t="115763" x="3714750" y="3606800"/>
          <p14:tracePt t="115780" x="3695700" y="3644900"/>
          <p14:tracePt t="115796" x="3670300" y="3683000"/>
          <p14:tracePt t="115813" x="3657600" y="3721100"/>
          <p14:tracePt t="115829" x="3644900" y="3765550"/>
          <p14:tracePt t="115850" x="3625850" y="3822700"/>
          <p14:tracePt t="115864" x="3613150" y="3854450"/>
          <p14:tracePt t="115883" x="3600450" y="3879850"/>
          <p14:tracePt t="115897" x="3581400" y="3924300"/>
          <p14:tracePt t="115912" x="3562350" y="3975100"/>
          <p14:tracePt t="115930" x="3536950" y="4019550"/>
          <p14:tracePt t="115947" x="3511550" y="4070350"/>
          <p14:tracePt t="115965" x="3460750" y="4114800"/>
          <p14:tracePt t="115980" x="3435350" y="4165600"/>
          <p14:tracePt t="115997" x="3390900" y="4222750"/>
          <p14:tracePt t="116013" x="3371850" y="4248150"/>
          <p14:tracePt t="116029" x="3333750" y="4298950"/>
          <p14:tracePt t="116048" x="3282950" y="4362450"/>
          <p14:tracePt t="116063" x="3270250" y="4381500"/>
          <p14:tracePt t="116084" x="3232150" y="4457700"/>
          <p14:tracePt t="116095" x="3206750" y="4508500"/>
          <p14:tracePt t="116112" x="3194050" y="4533900"/>
          <p14:tracePt t="116130" x="3143250" y="4610100"/>
          <p14:tracePt t="116145" x="3124200" y="4629150"/>
          <p14:tracePt t="116164" x="3086100" y="4667250"/>
          <p14:tracePt t="116182" x="3054350" y="4705350"/>
          <p14:tracePt t="116195" x="3035300" y="4718050"/>
          <p14:tracePt t="116213" x="3016250" y="4749800"/>
          <p14:tracePt t="116230" x="2978150" y="4794250"/>
          <p14:tracePt t="116248" x="2971800" y="4826000"/>
          <p14:tracePt t="116268" x="2959100" y="4851400"/>
          <p14:tracePt t="116282" x="2933700" y="4902200"/>
          <p14:tracePt t="116296" x="2921000" y="4914900"/>
          <p14:tracePt t="116313" x="2914650" y="4927600"/>
          <p14:tracePt t="116330" x="2914650" y="4940300"/>
          <p14:tracePt t="116363" x="2908300" y="4940300"/>
          <p14:tracePt t="119698" x="2933700" y="4914900"/>
          <p14:tracePt t="119704" x="2971800" y="4876800"/>
          <p14:tracePt t="119710" x="2997200" y="4851400"/>
          <p14:tracePt t="119725" x="3092450" y="4749800"/>
          <p14:tracePt t="119742" x="3155950" y="4654550"/>
          <p14:tracePt t="119760" x="3232150" y="4527550"/>
          <p14:tracePt t="119775" x="3257550" y="4470400"/>
          <p14:tracePt t="119808" x="3365500" y="4324350"/>
          <p14:tracePt t="119842" x="3448050" y="4184650"/>
          <p14:tracePt t="119862" x="3492500" y="4133850"/>
          <p14:tracePt t="119876" x="3505200" y="4114800"/>
          <p14:tracePt t="119893" x="3549650" y="4057650"/>
          <p14:tracePt t="119910" x="3587750" y="4000500"/>
          <p14:tracePt t="119926" x="3632200" y="3937000"/>
          <p14:tracePt t="119946" x="3689350" y="3873500"/>
          <p14:tracePt t="119960" x="3702050" y="3848100"/>
          <p14:tracePt t="119975" x="3708400" y="3835400"/>
          <p14:tracePt t="119991" x="3733800" y="3810000"/>
          <p14:tracePt t="120010" x="3740150" y="3790950"/>
          <p14:tracePt t="120026" x="3746500" y="3784600"/>
          <p14:tracePt t="120046" x="3759200" y="3752850"/>
          <p14:tracePt t="120058" x="3784600" y="3727450"/>
          <p14:tracePt t="120075" x="3784600" y="3721100"/>
          <p14:tracePt t="120092" x="3797300" y="3689350"/>
          <p14:tracePt t="120108" x="3816350" y="3670300"/>
          <p14:tracePt t="120125" x="3816350" y="3663950"/>
          <p14:tracePt t="120142" x="3822700" y="3651250"/>
          <p14:tracePt t="120159" x="3835400" y="3638550"/>
          <p14:tracePt t="120187" x="3835400" y="3632200"/>
          <p14:tracePt t="120255" x="3822700" y="3638550"/>
          <p14:tracePt t="120260" x="3803650" y="3651250"/>
          <p14:tracePt t="120275" x="3784600" y="3683000"/>
          <p14:tracePt t="120293" x="3746500" y="3714750"/>
          <p14:tracePt t="120308" x="3702050" y="3752850"/>
          <p14:tracePt t="120325" x="3683000" y="3771900"/>
          <p14:tracePt t="120346" x="3651250" y="3810000"/>
          <p14:tracePt t="120360" x="3632200" y="3848100"/>
          <p14:tracePt t="120379" x="3606800" y="3911600"/>
          <p14:tracePt t="120391" x="3594100" y="3917950"/>
          <p14:tracePt t="120407" x="3568700" y="3981450"/>
          <p14:tracePt t="120424" x="3517900" y="4038600"/>
          <p14:tracePt t="120443" x="3473450" y="4114800"/>
          <p14:tracePt t="120458" x="3435350" y="4152900"/>
          <p14:tracePt t="120476" x="3390900" y="4216400"/>
          <p14:tracePt t="120494" x="3352800" y="4298950"/>
          <p14:tracePt t="120508" x="3308350" y="4362450"/>
          <p14:tracePt t="120525" x="3289300" y="4406900"/>
          <p14:tracePt t="120546" x="3263900" y="4457700"/>
          <p14:tracePt t="120558" x="3238500" y="4508500"/>
          <p14:tracePt t="120579" x="3213100" y="4572000"/>
          <p14:tracePt t="120592" x="3200400" y="4610100"/>
          <p14:tracePt t="120608" x="3175000" y="4648200"/>
          <p14:tracePt t="120625" x="3155950" y="4686300"/>
          <p14:tracePt t="120641" x="3130550" y="4724400"/>
          <p14:tracePt t="120659" x="3092450" y="4787900"/>
          <p14:tracePt t="120678" x="3060700" y="4832350"/>
          <p14:tracePt t="120692" x="3048000" y="4851400"/>
          <p14:tracePt t="120707" x="3035300" y="4864100"/>
          <p14:tracePt t="120725" x="3022600" y="4883150"/>
          <p14:tracePt t="120746" x="2997200" y="4927600"/>
          <p14:tracePt t="120758" x="2971800" y="4972050"/>
          <p14:tracePt t="120775" x="2946400" y="5010150"/>
          <p14:tracePt t="120794" x="2908300" y="5080000"/>
          <p14:tracePt t="120811" x="2895600" y="5105400"/>
          <p14:tracePt t="120826" x="2876550" y="5137150"/>
          <p14:tracePt t="120844" x="2851150" y="5181600"/>
          <p14:tracePt t="120859" x="2844800" y="5194300"/>
          <p14:tracePt t="120875" x="2825750" y="5219700"/>
          <p14:tracePt t="120893" x="2813050" y="5257800"/>
          <p14:tracePt t="120907" x="2813050" y="5295900"/>
          <p14:tracePt t="120924" x="2806700" y="5308600"/>
          <p14:tracePt t="120941" x="2787650" y="5353050"/>
          <p14:tracePt t="120958" x="2781300" y="5359400"/>
          <p14:tracePt t="120974" x="2774950" y="5384800"/>
          <p14:tracePt t="120993" x="2768600" y="5429250"/>
          <p14:tracePt t="121008" x="2762250" y="5435600"/>
          <p14:tracePt t="121027" x="2755900" y="5461000"/>
          <p14:tracePt t="121044" x="2749550" y="5467350"/>
          <p14:tracePt t="121058" x="2749550" y="5473700"/>
          <p14:tracePt t="121076" x="2749550" y="5480050"/>
          <p14:tracePt t="121091" x="2743200" y="5480050"/>
          <p14:tracePt t="121705" x="2743200" y="5486400"/>
          <p14:tracePt t="121709" x="2749550" y="5486400"/>
          <p14:tracePt t="121724" x="2781300" y="5499100"/>
          <p14:tracePt t="121740" x="2832100" y="5499100"/>
          <p14:tracePt t="121757" x="2889250" y="5505450"/>
          <p14:tracePt t="121776" x="2952750" y="5524500"/>
          <p14:tracePt t="121792" x="2997200" y="5543550"/>
          <p14:tracePt t="121806" x="3003550" y="5543550"/>
          <p14:tracePt t="121823" x="3028950" y="5562600"/>
          <p14:tracePt t="121840" x="3041650" y="5562600"/>
          <p14:tracePt t="121873" x="3041650" y="5568950"/>
          <p14:tracePt t="121891" x="3048000" y="5568950"/>
          <p14:tracePt t="121908" x="3048000" y="5575300"/>
          <p14:tracePt t="121924" x="3054350" y="5575300"/>
          <p14:tracePt t="121995" x="3054350" y="5562600"/>
          <p14:tracePt t="122001" x="3048000" y="5556250"/>
          <p14:tracePt t="122008" x="3048000" y="5543550"/>
          <p14:tracePt t="122024" x="3035300" y="5486400"/>
          <p14:tracePt t="122040" x="3035300" y="5410200"/>
          <p14:tracePt t="122059" x="3028950" y="5346700"/>
          <p14:tracePt t="122074" x="3028950" y="5232400"/>
          <p14:tracePt t="122090" x="3028950" y="5181600"/>
          <p14:tracePt t="122110" x="3009900" y="5130800"/>
          <p14:tracePt t="122124" x="3009900" y="5124450"/>
          <p14:tracePt t="122140" x="3009900" y="5118100"/>
          <p14:tracePt t="122173" x="3003550" y="5111750"/>
          <p14:tracePt t="122189" x="2997200" y="5105400"/>
          <p14:tracePt t="122215" x="2990850" y="5105400"/>
          <p14:tracePt t="122223" x="2984500" y="5105400"/>
          <p14:tracePt t="122240" x="2978150" y="5099050"/>
          <p14:tracePt t="122259" x="2965450" y="5086350"/>
          <p14:tracePt t="122290" x="2946400" y="5086350"/>
          <p14:tracePt t="122309" x="2933700" y="5086350"/>
          <p14:tracePt t="122323" x="2921000" y="5086350"/>
          <p14:tracePt t="122339" x="2914650" y="5086350"/>
          <p14:tracePt t="122357" x="2901950" y="5092700"/>
          <p14:tracePt t="122372" x="2889250" y="5092700"/>
          <p14:tracePt t="122390" x="2876550" y="5086350"/>
          <p14:tracePt t="122407" x="2863850" y="5086350"/>
          <p14:tracePt t="122422" x="2838450" y="5086350"/>
          <p14:tracePt t="122457" x="2838450" y="5092700"/>
          <p14:tracePt t="122479" x="2825750" y="5092700"/>
          <p14:tracePt t="122489" x="2825750" y="5099050"/>
          <p14:tracePt t="122507" x="2806700" y="5130800"/>
          <p14:tracePt t="122522" x="2806700" y="5168900"/>
          <p14:tracePt t="122539" x="2806700" y="5213350"/>
          <p14:tracePt t="122556" x="2806700" y="5283200"/>
          <p14:tracePt t="122573" x="2806700" y="5359400"/>
          <p14:tracePt t="122589" x="2813050" y="5422900"/>
          <p14:tracePt t="122607" x="2825750" y="5461000"/>
          <p14:tracePt t="122622" x="2832100" y="5486400"/>
          <p14:tracePt t="122639" x="2857500" y="5505450"/>
          <p14:tracePt t="122655" x="2921000" y="5537200"/>
          <p14:tracePt t="122673" x="2971800" y="5543550"/>
          <p14:tracePt t="122689" x="3035300" y="5556250"/>
          <p14:tracePt t="122707" x="3067050" y="5575300"/>
          <p14:tracePt t="122722" x="3086100" y="5588000"/>
          <p14:tracePt t="122739" x="3105150" y="5600700"/>
          <p14:tracePt t="122755" x="3130550" y="5676900"/>
          <p14:tracePt t="122772" x="3130550" y="5734050"/>
          <p14:tracePt t="122790" x="3130550" y="5797550"/>
          <p14:tracePt t="122806" x="3124200" y="5873750"/>
          <p14:tracePt t="122822" x="3117850" y="5911850"/>
          <p14:tracePt t="122843" x="3111500" y="5969000"/>
          <p14:tracePt t="122859" x="3111500" y="5988050"/>
          <p14:tracePt t="122872" x="3105150" y="6007100"/>
          <p14:tracePt t="122906" x="3105150" y="6019800"/>
          <p14:tracePt t="122948" x="3105150" y="6026150"/>
          <p14:tracePt t="122987" x="3105150" y="6032500"/>
          <p14:tracePt t="123035" x="3105150" y="6038850"/>
          <p14:tracePt t="123091" x="3105150" y="6045200"/>
          <p14:tracePt t="123158" x="3105150" y="6026150"/>
          <p14:tracePt t="123160" x="3105150" y="6013450"/>
          <p14:tracePt t="123172" x="3105150" y="6000750"/>
          <p14:tracePt t="123188" x="3105150" y="5949950"/>
          <p14:tracePt t="123205" x="3105150" y="5848350"/>
          <p14:tracePt t="123222" x="3086100" y="5753100"/>
          <p14:tracePt t="123241" x="3048000" y="5588000"/>
          <p14:tracePt t="123256" x="3016250" y="5461000"/>
          <p14:tracePt t="123272" x="2965450" y="5302250"/>
          <p14:tracePt t="123289" x="2933700" y="5175250"/>
          <p14:tracePt t="123306" x="2914650" y="5124450"/>
          <p14:tracePt t="123328" x="2895600" y="5073650"/>
          <p14:tracePt t="123339" x="2889250" y="5060950"/>
          <p14:tracePt t="123358" x="2882900" y="5054600"/>
          <p14:tracePt t="123371" x="2882900" y="5048250"/>
          <p14:tracePt t="123388" x="2876550" y="5022850"/>
          <p14:tracePt t="123405" x="2876550" y="5003800"/>
          <p14:tracePt t="123422" x="2870200" y="4991100"/>
          <p14:tracePt t="123439" x="2870200" y="4984750"/>
          <p14:tracePt t="123455" x="2870200" y="4978400"/>
          <p14:tracePt t="123488" x="2870200" y="4972050"/>
          <p14:tracePt t="123588" x="2863850" y="4972050"/>
          <p14:tracePt t="123612" x="2851150" y="5003800"/>
          <p14:tracePt t="123620" x="2851150" y="5010150"/>
          <p14:tracePt t="123628" x="2857500" y="5035550"/>
          <p14:tracePt t="123638" x="2857500" y="5073650"/>
          <p14:tracePt t="123655" x="2863850" y="5111750"/>
          <p14:tracePt t="123671" x="2876550" y="5149850"/>
          <p14:tracePt t="123688" x="2889250" y="5232400"/>
          <p14:tracePt t="123704" x="2895600" y="5270500"/>
          <p14:tracePt t="123723" x="2901950" y="5308600"/>
          <p14:tracePt t="123738" x="2933700" y="5365750"/>
          <p14:tracePt t="123755" x="2940050" y="5397500"/>
          <p14:tracePt t="123772" x="2952750" y="5429250"/>
          <p14:tracePt t="123788" x="2984500" y="5473700"/>
          <p14:tracePt t="123805" x="3003550" y="5524500"/>
          <p14:tracePt t="123826" x="3028950" y="5562600"/>
          <p14:tracePt t="123838" x="3048000" y="5588000"/>
          <p14:tracePt t="123854" x="3073400" y="5626100"/>
          <p14:tracePt t="123871" x="3073400" y="5632450"/>
          <p14:tracePt t="123888" x="3111500" y="5657850"/>
          <p14:tracePt t="123905" x="3111500" y="5670550"/>
          <p14:tracePt t="123921" x="3117850" y="5676900"/>
          <p14:tracePt t="123937" x="3124200" y="567690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24128" y="515547"/>
            <a:ext cx="10096718" cy="1499616"/>
          </a:xfrm>
        </p:spPr>
        <p:txBody>
          <a:bodyPr/>
          <a:lstStyle/>
          <a:p>
            <a:r>
              <a:rPr lang="cs-CZ" altLang="cs-CZ" dirty="0" smtClean="0"/>
              <a:t>Liver </a:t>
            </a:r>
            <a:r>
              <a:rPr lang="cs-CZ" altLang="cs-CZ" dirty="0" err="1" smtClean="0"/>
              <a:t>location</a:t>
            </a:r>
            <a:r>
              <a:rPr lang="cs-CZ" altLang="cs-CZ" dirty="0" smtClean="0"/>
              <a:t> </a:t>
            </a:r>
            <a:r>
              <a:rPr lang="cs-CZ" altLang="cs-CZ" dirty="0" err="1" smtClean="0"/>
              <a:t>induced</a:t>
            </a:r>
            <a:r>
              <a:rPr lang="cs-CZ" altLang="cs-CZ" dirty="0" smtClean="0"/>
              <a:t> by </a:t>
            </a:r>
            <a:r>
              <a:rPr lang="cs-CZ" altLang="cs-CZ" dirty="0" err="1" smtClean="0"/>
              <a:t>cardiac</a:t>
            </a:r>
            <a:r>
              <a:rPr lang="cs-CZ" altLang="cs-CZ" dirty="0" smtClean="0"/>
              <a:t> mesoderm</a:t>
            </a:r>
          </a:p>
        </p:txBody>
      </p:sp>
      <p:pic>
        <p:nvPicPr>
          <p:cNvPr id="348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2703" y="1635171"/>
            <a:ext cx="5482258" cy="304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3832" y="4077072"/>
            <a:ext cx="5930368" cy="302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Rectangle 6"/>
          <p:cNvSpPr>
            <a:spLocks noChangeArrowheads="1"/>
          </p:cNvSpPr>
          <p:nvPr/>
        </p:nvSpPr>
        <p:spPr bwMode="auto">
          <a:xfrm>
            <a:off x="2352676" y="6583364"/>
            <a:ext cx="43973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r>
              <a:rPr lang="cs-CZ" altLang="cs-CZ" sz="1200"/>
              <a:t>K.S. Zaret, Nature Reviews Genetics 3, 499-512, 2002</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1335958629"/>
      </p:ext>
    </p:extLst>
  </p:cSld>
  <p:clrMapOvr>
    <a:masterClrMapping/>
  </p:clrMapOvr>
  <mc:AlternateContent xmlns:mc="http://schemas.openxmlformats.org/markup-compatibility/2006" xmlns:p14="http://schemas.microsoft.com/office/powerpoint/2010/main">
    <mc:Choice Requires="p14">
      <p:transition spd="slow" p14:dur="2000" advTm="87981"/>
    </mc:Choice>
    <mc:Fallback xmlns="">
      <p:transition spd="slow" advTm="87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810" x="5270500" y="4794250"/>
          <p14:tracePt t="2818" x="5232400" y="4737100"/>
          <p14:tracePt t="2823" x="5187950" y="4679950"/>
          <p14:tracePt t="2832" x="5143500" y="4610100"/>
          <p14:tracePt t="2850" x="5060950" y="4445000"/>
          <p14:tracePt t="2866" x="4902200" y="4019550"/>
          <p14:tracePt t="2882" x="4794250" y="3759200"/>
          <p14:tracePt t="2916" x="4521200" y="2794000"/>
          <p14:tracePt t="2955" x="4489450" y="2324100"/>
          <p14:tracePt t="3242" x="4279900" y="2343150"/>
          <p14:tracePt t="3251" x="4184650" y="2362200"/>
          <p14:tracePt t="3266" x="3956050" y="2387600"/>
          <p14:tracePt t="3282" x="3702050" y="2419350"/>
          <p14:tracePt t="3299" x="3517900" y="2419350"/>
          <p14:tracePt t="3315" x="3149600" y="2444750"/>
          <p14:tracePt t="3332" x="2990850" y="2489200"/>
          <p14:tracePt t="3352" x="2794000" y="2571750"/>
          <p14:tracePt t="3365" x="2717800" y="2622550"/>
          <p14:tracePt t="3383" x="2673350" y="2698750"/>
          <p14:tracePt t="3659" x="2628900" y="2698750"/>
          <p14:tracePt t="3663" x="2565400" y="2698750"/>
          <p14:tracePt t="3671" x="2514600" y="2705100"/>
          <p14:tracePt t="3682" x="2470150" y="2705100"/>
          <p14:tracePt t="3699" x="2324100" y="2730500"/>
          <p14:tracePt t="3716" x="2159000" y="2736850"/>
          <p14:tracePt t="3733" x="2025650" y="2762250"/>
          <p14:tracePt t="3749" x="1879600" y="2800350"/>
          <p14:tracePt t="3765" x="1816100" y="2806700"/>
          <p14:tracePt t="3784" x="1727200" y="2813050"/>
          <p14:tracePt t="3799" x="1657350" y="2813050"/>
          <p14:tracePt t="3815" x="1606550" y="2787650"/>
          <p14:tracePt t="3831" x="1581150" y="2755900"/>
          <p14:tracePt t="3848" x="1517650" y="2679700"/>
          <p14:tracePt t="3865" x="1479550" y="2622550"/>
          <p14:tracePt t="3881" x="1466850" y="2571750"/>
          <p14:tracePt t="3899" x="1435100" y="2470150"/>
          <p14:tracePt t="3915" x="1409700" y="2419350"/>
          <p14:tracePt t="3932" x="1397000" y="2362200"/>
          <p14:tracePt t="3949" x="1339850" y="2241550"/>
          <p14:tracePt t="3966" x="1333500" y="2190750"/>
          <p14:tracePt t="3982" x="1327150" y="2159000"/>
          <p14:tracePt t="3999" x="1320800" y="2108200"/>
          <p14:tracePt t="4016" x="1320800" y="2089150"/>
          <p14:tracePt t="4051" x="1320800" y="2082800"/>
          <p14:tracePt t="4077" x="1320800" y="2076450"/>
          <p14:tracePt t="4082" x="1333500" y="2076450"/>
          <p14:tracePt t="4098" x="1352550" y="2089150"/>
          <p14:tracePt t="4115" x="1371600" y="2108200"/>
          <p14:tracePt t="4133" x="1416050" y="2171700"/>
          <p14:tracePt t="4148" x="1435100" y="2216150"/>
          <p14:tracePt t="4164" x="1454150" y="2266950"/>
          <p14:tracePt t="4182" x="1479550" y="2349500"/>
          <p14:tracePt t="4199" x="1479550" y="2463800"/>
          <p14:tracePt t="4220" x="1454150" y="2578100"/>
          <p14:tracePt t="4233" x="1435100" y="2647950"/>
          <p14:tracePt t="4248" x="1409700" y="2762250"/>
          <p14:tracePt t="4265" x="1371600" y="2832100"/>
          <p14:tracePt t="4282" x="1327150" y="2914650"/>
          <p14:tracePt t="4301" x="1308100" y="2927350"/>
          <p14:tracePt t="4315" x="1295400" y="2946400"/>
          <p14:tracePt t="4332" x="1289050" y="2952750"/>
          <p14:tracePt t="4348" x="1282700" y="2959100"/>
          <p14:tracePt t="4365" x="1282700" y="2965450"/>
          <p14:tracePt t="4407" x="1301750" y="2965450"/>
          <p14:tracePt t="4415" x="1301750" y="2959100"/>
          <p14:tracePt t="4432" x="1371600" y="2851150"/>
          <p14:tracePt t="4449" x="1384300" y="2749550"/>
          <p14:tracePt t="4470" x="1397000" y="2590800"/>
          <p14:tracePt t="4481" x="1397000" y="2387600"/>
          <p14:tracePt t="4499" x="1384300" y="2247900"/>
          <p14:tracePt t="4517" x="1339850" y="2108200"/>
          <p14:tracePt t="4532" x="1301750" y="2063750"/>
          <p14:tracePt t="4548" x="1289050" y="2051050"/>
          <p14:tracePt t="4565" x="1282700" y="2044700"/>
          <p14:tracePt t="4581" x="1276350" y="2038350"/>
          <p14:tracePt t="4639" x="1289050" y="2063750"/>
          <p14:tracePt t="4645" x="1295400" y="2070100"/>
          <p14:tracePt t="4652" x="1327150" y="2114550"/>
          <p14:tracePt t="4664" x="1339850" y="2146300"/>
          <p14:tracePt t="4681" x="1371600" y="2254250"/>
          <p14:tracePt t="4699" x="1377950" y="2336800"/>
          <p14:tracePt t="4718" x="1390650" y="2444750"/>
          <p14:tracePt t="4731" x="1384300" y="2514600"/>
          <p14:tracePt t="4749" x="1371600" y="2622550"/>
          <p14:tracePt t="4764" x="1346200" y="2730500"/>
          <p14:tracePt t="4780" x="1308100" y="2851150"/>
          <p14:tracePt t="4797" x="1282700" y="2901950"/>
          <p14:tracePt t="4814" x="1263650" y="2940050"/>
          <p14:tracePt t="4830" x="1231900" y="2984500"/>
          <p14:tracePt t="4849" x="1225550" y="2997200"/>
          <p14:tracePt t="4864" x="1212850" y="3022600"/>
          <p14:tracePt t="4881" x="1206500" y="3035300"/>
          <p14:tracePt t="4903" x="1200150" y="3079750"/>
          <p14:tracePt t="4915" x="1206500" y="3098800"/>
          <p14:tracePt t="4930" x="1238250" y="3136900"/>
          <p14:tracePt t="4947" x="1289050" y="3155950"/>
          <p14:tracePt t="4966" x="1346200" y="3155950"/>
          <p14:tracePt t="4984" x="1384300" y="3136900"/>
          <p14:tracePt t="4998" x="1403350" y="3111500"/>
          <p14:tracePt t="5015" x="1454150" y="3003550"/>
          <p14:tracePt t="5031" x="1460500" y="2927350"/>
          <p14:tracePt t="5049" x="1454150" y="2774950"/>
          <p14:tracePt t="5066" x="1428750" y="2540000"/>
          <p14:tracePt t="5081" x="1403350" y="2413000"/>
          <p14:tracePt t="5103" x="1384300" y="2279650"/>
          <p14:tracePt t="5115" x="1320800" y="2063750"/>
          <p14:tracePt t="5130" x="1308100" y="2044700"/>
          <p14:tracePt t="5148" x="1270000" y="2019300"/>
          <p14:tracePt t="5165" x="1238250" y="1993900"/>
          <p14:tracePt t="5181" x="1212850" y="1993900"/>
          <p14:tracePt t="5198" x="1193800" y="1993900"/>
          <p14:tracePt t="5215" x="1187450" y="1993900"/>
          <p14:tracePt t="5231" x="1168400" y="2012950"/>
          <p14:tracePt t="5252" x="1143000" y="2038350"/>
          <p14:tracePt t="5265" x="1104900" y="2178050"/>
          <p14:tracePt t="5280" x="1092200" y="2241550"/>
          <p14:tracePt t="5297" x="1085850" y="2324100"/>
          <p14:tracePt t="5314" x="1085850" y="2413000"/>
          <p14:tracePt t="5330" x="1085850" y="2527300"/>
          <p14:tracePt t="5347" x="1111250" y="2711450"/>
          <p14:tracePt t="5364" x="1162050" y="2895600"/>
          <p14:tracePt t="5380" x="1193800" y="2997200"/>
          <p14:tracePt t="5396" x="1231900" y="3098800"/>
          <p14:tracePt t="5413" x="1270000" y="3206750"/>
          <p14:tracePt t="5430" x="1289050" y="3238500"/>
          <p14:tracePt t="5447" x="1301750" y="3257550"/>
          <p14:tracePt t="5465" x="1327150" y="3276600"/>
          <p14:tracePt t="5480" x="1352550" y="3295650"/>
          <p14:tracePt t="5497" x="1384300" y="3302000"/>
          <p14:tracePt t="5513" x="1422400" y="3282950"/>
          <p14:tracePt t="5531" x="1485900" y="3194050"/>
          <p14:tracePt t="5553" x="1549400" y="2984500"/>
          <p14:tracePt t="5563" x="1587500" y="2832100"/>
          <p14:tracePt t="5580" x="1600200" y="2654300"/>
          <p14:tracePt t="5596" x="1600200" y="2451100"/>
          <p14:tracePt t="5614" x="1574800" y="2241550"/>
          <p14:tracePt t="5630" x="1536700" y="2159000"/>
          <p14:tracePt t="5654" x="1498600" y="2082800"/>
          <p14:tracePt t="5664" x="1473200" y="2063750"/>
          <p14:tracePt t="5681" x="1454150" y="2051050"/>
          <p14:tracePt t="5696" x="1435100" y="2057400"/>
          <p14:tracePt t="5713" x="1377950" y="2114550"/>
          <p14:tracePt t="5730" x="1320800" y="2222500"/>
          <p14:tracePt t="5748" x="1270000" y="2425700"/>
          <p14:tracePt t="5763" x="1257300" y="2597150"/>
          <p14:tracePt t="5779" x="1257300" y="2736850"/>
          <p14:tracePt t="5796" x="1263650" y="2882900"/>
          <p14:tracePt t="5813" x="1314450" y="3124200"/>
          <p14:tracePt t="5829" x="1365250" y="3251200"/>
          <p14:tracePt t="5852" x="1422400" y="3333750"/>
          <p14:tracePt t="5863" x="1485900" y="3403600"/>
          <p14:tracePt t="5880" x="1555750" y="3429000"/>
          <p14:tracePt t="5899" x="1644650" y="3429000"/>
          <p14:tracePt t="5914" x="1663700" y="3416300"/>
          <p14:tracePt t="5930" x="1714500" y="3327400"/>
          <p14:tracePt t="5947" x="1739900" y="3003550"/>
          <p14:tracePt t="5963" x="1708150" y="2724150"/>
          <p14:tracePt t="5979" x="1631950" y="2381250"/>
          <p14:tracePt t="5999" x="1524000" y="2019300"/>
          <p14:tracePt t="6014" x="1479550" y="1892300"/>
          <p14:tracePt t="6030" x="1460500" y="1841500"/>
          <p14:tracePt t="6048" x="1447800" y="1828800"/>
          <p14:tracePt t="6097" x="1447800" y="1847850"/>
          <p14:tracePt t="6107" x="1454150" y="1854200"/>
          <p14:tracePt t="6114" x="1460500" y="1866900"/>
          <p14:tracePt t="6130" x="1492250" y="1917700"/>
          <p14:tracePt t="6147" x="1492250" y="1930400"/>
          <p14:tracePt t="6163" x="1492250" y="1936750"/>
          <p14:tracePt t="6180" x="1498600" y="1943100"/>
          <p14:tracePt t="6383" x="1511300" y="1962150"/>
          <p14:tracePt t="6390" x="1530350" y="2038350"/>
          <p14:tracePt t="6396" x="1536700" y="2063750"/>
          <p14:tracePt t="6413" x="1555750" y="2152650"/>
          <p14:tracePt t="6429" x="1587500" y="2222500"/>
          <p14:tracePt t="6446" x="1625600" y="2324100"/>
          <p14:tracePt t="6463" x="1657350" y="2393950"/>
          <p14:tracePt t="6479" x="1682750" y="2457450"/>
          <p14:tracePt t="6497" x="1720850" y="2533650"/>
          <p14:tracePt t="6513" x="1739900" y="2571750"/>
          <p14:tracePt t="6531" x="1758950" y="2628900"/>
          <p14:tracePt t="6550" x="1803400" y="2686050"/>
          <p14:tracePt t="6562" x="1835150" y="2724150"/>
          <p14:tracePt t="6581" x="1911350" y="2819400"/>
          <p14:tracePt t="6596" x="1955800" y="2882900"/>
          <p14:tracePt t="6612" x="1987550" y="2940050"/>
          <p14:tracePt t="6629" x="2006600" y="2959100"/>
          <p14:tracePt t="6646" x="2038350" y="3003550"/>
          <p14:tracePt t="6662" x="2044700" y="3009900"/>
          <p14:tracePt t="6681" x="2057400" y="3016250"/>
          <p14:tracePt t="6696" x="2070100" y="3022600"/>
          <p14:tracePt t="6713" x="2089150" y="3022600"/>
          <p14:tracePt t="6745" x="2114550" y="3022600"/>
          <p14:tracePt t="6779" x="2120900" y="3022600"/>
          <p14:tracePt t="6816" x="2101850" y="3035300"/>
          <p14:tracePt t="6823" x="2063750" y="3048000"/>
          <p14:tracePt t="6830" x="2019300" y="3048000"/>
          <p14:tracePt t="6845" x="1936750" y="3054350"/>
          <p14:tracePt t="6862" x="1746250" y="3054350"/>
          <p14:tracePt t="6882" x="1530350" y="3054350"/>
          <p14:tracePt t="6896" x="1390650" y="3035300"/>
          <p14:tracePt t="6912" x="1289050" y="3022600"/>
          <p14:tracePt t="6931" x="1212850" y="3009900"/>
          <p14:tracePt t="6966" x="1206500" y="3009900"/>
          <p14:tracePt t="6978" x="1200150" y="3009900"/>
          <p14:tracePt t="7025" x="1206500" y="3009900"/>
          <p14:tracePt t="7034" x="1250950" y="3041650"/>
          <p14:tracePt t="7045" x="1308100" y="3060700"/>
          <p14:tracePt t="7062" x="1333500" y="3079750"/>
          <p14:tracePt t="7080" x="1339850" y="3079750"/>
          <p14:tracePt t="7096" x="1346200" y="3079750"/>
          <p14:tracePt t="7113" x="1352550" y="3079750"/>
          <p14:tracePt t="7145" x="1358900" y="3086100"/>
          <p14:tracePt t="7221" x="1358900" y="3098800"/>
          <p14:tracePt t="7236" x="1365250" y="3098800"/>
          <p14:tracePt t="7243" x="1371600" y="3111500"/>
          <p14:tracePt t="7257" x="1371600" y="3117850"/>
          <p14:tracePt t="7265" x="1377950" y="3124200"/>
          <p14:tracePt t="7279" x="1384300" y="3130550"/>
          <p14:tracePt t="7295" x="1384300" y="3136900"/>
          <p14:tracePt t="7313" x="1384300" y="3143250"/>
          <p14:tracePt t="7336" x="1390650" y="3143250"/>
          <p14:tracePt t="7344" x="1390650" y="3155950"/>
          <p14:tracePt t="7363" x="1390650" y="3168650"/>
          <p14:tracePt t="7379" x="1403350" y="3200400"/>
          <p14:tracePt t="7395" x="1403350" y="3213100"/>
          <p14:tracePt t="7411" x="1403350" y="3219450"/>
          <p14:tracePt t="7429" x="1409700" y="3238500"/>
          <p14:tracePt t="7446" x="1422400" y="3257550"/>
          <p14:tracePt t="7463" x="1435100" y="3270250"/>
          <p14:tracePt t="7478" x="1441450" y="3276600"/>
          <p14:tracePt t="7495" x="1441450" y="3282950"/>
          <p14:tracePt t="7529" x="1447800" y="3282950"/>
          <p14:tracePt t="7544" x="1447800" y="3289300"/>
          <p14:tracePt t="7562" x="1454150" y="3289300"/>
          <p14:tracePt t="7620" x="1460500" y="3289300"/>
          <p14:tracePt t="7649" x="1473200" y="3289300"/>
          <p14:tracePt t="7655" x="1511300" y="3289300"/>
          <p14:tracePt t="7662" x="1517650" y="3289300"/>
          <p14:tracePt t="7677" x="1530350" y="3282950"/>
          <p14:tracePt t="7694" x="1562100" y="3276600"/>
          <p14:tracePt t="7711" x="1568450" y="3276600"/>
          <p14:tracePt t="7731" x="1574800" y="3270250"/>
          <p14:tracePt t="7805" x="1581150" y="3270250"/>
          <p14:tracePt t="7820" x="1593850" y="3263900"/>
          <p14:tracePt t="7832" x="1606550" y="3263900"/>
          <p14:tracePt t="7841" x="1625600" y="3263900"/>
          <p14:tracePt t="7862" x="1631950" y="3251200"/>
          <p14:tracePt t="7869" x="1644650" y="3251200"/>
          <p14:tracePt t="7891" x="1651000" y="3251200"/>
          <p14:tracePt t="7963" x="1625600" y="3238500"/>
          <p14:tracePt t="8403" x="1657350" y="3194050"/>
          <p14:tracePt t="8411" x="1682750" y="3162300"/>
          <p14:tracePt t="8427" x="1758950" y="3073400"/>
          <p14:tracePt t="8444" x="1866900" y="2978150"/>
          <p14:tracePt t="8461" x="1962150" y="2851150"/>
          <p14:tracePt t="8477" x="1993900" y="2800350"/>
          <p14:tracePt t="8495" x="2038350" y="2736850"/>
          <p14:tracePt t="8511" x="2089150" y="2679700"/>
          <p14:tracePt t="8526" x="2120900" y="2616200"/>
          <p14:tracePt t="8545" x="2197100" y="2501900"/>
          <p14:tracePt t="8560" x="2235200" y="2438400"/>
          <p14:tracePt t="8577" x="2254250" y="2393950"/>
          <p14:tracePt t="8595" x="2273300" y="2336800"/>
          <p14:tracePt t="8610" x="2286000" y="2305050"/>
          <p14:tracePt t="8627" x="2298700" y="2254250"/>
          <p14:tracePt t="8645" x="2311400" y="2197100"/>
          <p14:tracePt t="8660" x="2317750" y="2152650"/>
          <p14:tracePt t="8677" x="2330450" y="2127250"/>
          <p14:tracePt t="8695" x="2355850" y="2063750"/>
          <p14:tracePt t="8711" x="2355850" y="2044700"/>
          <p14:tracePt t="8727" x="2355850" y="2025650"/>
          <p14:tracePt t="8744" x="2362200" y="2006600"/>
          <p14:tracePt t="8776" x="2362200" y="1981200"/>
          <p14:tracePt t="8817" x="2362200" y="1974850"/>
          <p14:tracePt t="8830" x="2362200" y="1968500"/>
          <p14:tracePt t="8887" x="2355850" y="1968500"/>
          <p14:tracePt t="8900" x="2349500" y="1962150"/>
          <p14:tracePt t="8922" x="2343150" y="1962150"/>
          <p14:tracePt t="8929" x="2336800" y="1962150"/>
          <p14:tracePt t="8936" x="2330450" y="1962150"/>
          <p14:tracePt t="8965" x="2317750" y="1962150"/>
          <p14:tracePt t="8983" x="2311400" y="1962150"/>
          <p14:tracePt t="8994" x="2298700" y="1962150"/>
          <p14:tracePt t="9009" x="2292350" y="1962150"/>
          <p14:tracePt t="9026" x="2279650" y="1962150"/>
          <p14:tracePt t="9044" x="2273300" y="1968500"/>
          <p14:tracePt t="9080" x="2266950" y="1974850"/>
          <p14:tracePt t="9093" x="2260600" y="1974850"/>
          <p14:tracePt t="9109" x="2241550" y="1974850"/>
          <p14:tracePt t="9142" x="2228850" y="1981200"/>
          <p14:tracePt t="9160" x="2222500" y="1987550"/>
          <p14:tracePt t="9183" x="2216150" y="1993900"/>
          <p14:tracePt t="9210" x="2197100" y="2006600"/>
          <p14:tracePt t="9230" x="2190750" y="2012950"/>
          <p14:tracePt t="9266" x="2171700" y="2019300"/>
          <p14:tracePt t="9277" x="2171700" y="2025650"/>
          <p14:tracePt t="9296" x="2171700" y="2032000"/>
          <p14:tracePt t="9310" x="2165350" y="2032000"/>
          <p14:tracePt t="9328" x="2152650" y="2038350"/>
          <p14:tracePt t="9343" x="2146300" y="2051050"/>
          <p14:tracePt t="9360" x="2139950" y="2057400"/>
          <p14:tracePt t="9377" x="2133600" y="2070100"/>
          <p14:tracePt t="9393" x="2120900" y="2082800"/>
          <p14:tracePt t="9409" x="2114550" y="2095500"/>
          <p14:tracePt t="9426" x="2101850" y="2108200"/>
          <p14:tracePt t="9442" x="2095500" y="2120900"/>
          <p14:tracePt t="9459" x="2089150" y="2127250"/>
          <p14:tracePt t="9477" x="2082800" y="2152650"/>
          <p14:tracePt t="9493" x="2076450" y="2159000"/>
          <p14:tracePt t="9510" x="2063750" y="2171700"/>
          <p14:tracePt t="9526" x="2051050" y="2184400"/>
          <p14:tracePt t="9542" x="2038350" y="2216150"/>
          <p14:tracePt t="9559" x="2032000" y="2216150"/>
          <p14:tracePt t="9580" x="2019300" y="2235200"/>
          <p14:tracePt t="9594" x="2012950" y="2254250"/>
          <p14:tracePt t="9609" x="2000250" y="2266950"/>
          <p14:tracePt t="9626" x="1987550" y="2286000"/>
          <p14:tracePt t="9642" x="1981200" y="2305050"/>
          <p14:tracePt t="9660" x="1974850" y="2324100"/>
          <p14:tracePt t="9677" x="1968500" y="2343150"/>
          <p14:tracePt t="9693" x="1962150" y="2362200"/>
          <p14:tracePt t="9714" x="1949450" y="2374900"/>
          <p14:tracePt t="9725" x="1949450" y="2381250"/>
          <p14:tracePt t="9742" x="1949450" y="2406650"/>
          <p14:tracePt t="9759" x="1943100" y="2406650"/>
          <p14:tracePt t="9775" x="1936750" y="2425700"/>
          <p14:tracePt t="9793" x="1930400" y="2463800"/>
          <p14:tracePt t="9811" x="1924050" y="2476500"/>
          <p14:tracePt t="9826" x="1924050" y="2489200"/>
          <p14:tracePt t="9842" x="1924050" y="2501900"/>
          <p14:tracePt t="9859" x="1917700" y="2514600"/>
          <p14:tracePt t="9879" x="1911350" y="2533650"/>
          <p14:tracePt t="9892" x="1911350" y="2540000"/>
          <p14:tracePt t="9911" x="1911350" y="2552700"/>
          <p14:tracePt t="9926" x="1898650" y="2584450"/>
          <p14:tracePt t="9942" x="1898650" y="2597150"/>
          <p14:tracePt t="9962" x="1898650" y="2641600"/>
          <p14:tracePt t="9975" x="1898650" y="2660650"/>
          <p14:tracePt t="9991" x="1898650" y="2686050"/>
          <p14:tracePt t="10009" x="1898650" y="2711450"/>
          <p14:tracePt t="10025" x="1898650" y="2762250"/>
          <p14:tracePt t="10043" x="1905000" y="2787650"/>
          <p14:tracePt t="10058" x="1905000" y="2806700"/>
          <p14:tracePt t="10075" x="1905000" y="2838450"/>
          <p14:tracePt t="10092" x="1911350" y="2851150"/>
          <p14:tracePt t="10109" x="1911350" y="2870200"/>
          <p14:tracePt t="10126" x="1917700" y="2901950"/>
          <p14:tracePt t="10143" x="1917700" y="2914650"/>
          <p14:tracePt t="10158" x="1924050" y="2927350"/>
          <p14:tracePt t="10176" x="1930400" y="2952750"/>
          <p14:tracePt t="10193" x="1930400" y="2971800"/>
          <p14:tracePt t="10208" x="1936750" y="2990850"/>
          <p14:tracePt t="10225" x="1943100" y="3009900"/>
          <p14:tracePt t="10243" x="1949450" y="3028950"/>
          <p14:tracePt t="10259" x="1968500" y="3073400"/>
          <p14:tracePt t="10276" x="1974850" y="3092450"/>
          <p14:tracePt t="10293" x="1981200" y="3111500"/>
          <p14:tracePt t="10313" x="1987550" y="3130550"/>
          <p14:tracePt t="10327" x="1993900" y="3136900"/>
          <p14:tracePt t="10346" x="2000250" y="3162300"/>
          <p14:tracePt t="10359" x="2012950" y="3168650"/>
          <p14:tracePt t="10375" x="2012950" y="3175000"/>
          <p14:tracePt t="10439" x="2012950" y="3181350"/>
          <p14:tracePt t="10702" x="2006600" y="3181350"/>
          <p14:tracePt t="10709" x="2006600" y="3175000"/>
          <p14:tracePt t="10715" x="2000250" y="3175000"/>
          <p14:tracePt t="10724" x="2000250" y="3162300"/>
          <p14:tracePt t="10742" x="1993900" y="3162300"/>
          <p14:tracePt t="10758" x="1974850" y="3130550"/>
          <p14:tracePt t="10774" x="1968500" y="3124200"/>
          <p14:tracePt t="10791" x="1955800" y="3105150"/>
          <p14:tracePt t="10811" x="1949450" y="3073400"/>
          <p14:tracePt t="10828" x="1943100" y="3060700"/>
          <p14:tracePt t="10847" x="1936750" y="3035300"/>
          <p14:tracePt t="10857" x="1930400" y="3016250"/>
          <p14:tracePt t="10874" x="1930400" y="2990850"/>
          <p14:tracePt t="10891" x="1924050" y="2959100"/>
          <p14:tracePt t="10908" x="1924050" y="2933700"/>
          <p14:tracePt t="10925" x="1924050" y="2908300"/>
          <p14:tracePt t="10941" x="1924050" y="2870200"/>
          <p14:tracePt t="10957" x="1930400" y="2825750"/>
          <p14:tracePt t="10974" x="1936750" y="2806700"/>
          <p14:tracePt t="10991" x="1936750" y="2768600"/>
          <p14:tracePt t="11007" x="1949450" y="2711450"/>
          <p14:tracePt t="11024" x="1955800" y="2686050"/>
          <p14:tracePt t="11040" x="1962150" y="2654300"/>
          <p14:tracePt t="11057" x="1962150" y="2635250"/>
          <p14:tracePt t="11074" x="1968500" y="2603500"/>
          <p14:tracePt t="11092" x="1974850" y="2565400"/>
          <p14:tracePt t="11107" x="1974850" y="2533650"/>
          <p14:tracePt t="11125" x="1987550" y="2508250"/>
          <p14:tracePt t="11142" x="2006600" y="2451100"/>
          <p14:tracePt t="11157" x="2019300" y="2393950"/>
          <p14:tracePt t="11174" x="2032000" y="2343150"/>
          <p14:tracePt t="11191" x="2051050" y="2279650"/>
          <p14:tracePt t="11211" x="2063750" y="2241550"/>
          <p14:tracePt t="11224" x="2076450" y="2209800"/>
          <p14:tracePt t="11242" x="2108200" y="2152650"/>
          <p14:tracePt t="11257" x="2133600" y="2101850"/>
          <p14:tracePt t="11274" x="2146300" y="2051050"/>
          <p14:tracePt t="11291" x="2184400" y="1968500"/>
          <p14:tracePt t="11307" x="2197100" y="1943100"/>
          <p14:tracePt t="11328" x="2203450" y="1924050"/>
          <p14:tracePt t="11344" x="2209800" y="1911350"/>
          <p14:tracePt t="11357" x="2209800" y="1905000"/>
          <p14:tracePt t="11392" x="2209800" y="1898650"/>
          <p14:tracePt t="11428" x="2209800" y="1892300"/>
          <p14:tracePt t="11472" x="2203450" y="1898650"/>
          <p14:tracePt t="11480" x="2197100" y="1898650"/>
          <p14:tracePt t="11492" x="2171700" y="1924050"/>
          <p14:tracePt t="11507" x="2146300" y="1949450"/>
          <p14:tracePt t="11524" x="2127250" y="1974850"/>
          <p14:tracePt t="11541" x="2082800" y="2032000"/>
          <p14:tracePt t="11558" x="2070100" y="2057400"/>
          <p14:tracePt t="11575" x="2032000" y="2082800"/>
          <p14:tracePt t="11595" x="1981200" y="2139950"/>
          <p14:tracePt t="11607" x="1974850" y="2152650"/>
          <p14:tracePt t="11629" x="1936750" y="2184400"/>
          <p14:tracePt t="11640" x="1924050" y="2197100"/>
          <p14:tracePt t="11657" x="1917700" y="2203450"/>
          <p14:tracePt t="11673" x="1911350" y="2216150"/>
          <p14:tracePt t="11691" x="1892300" y="2254250"/>
          <p14:tracePt t="11708" x="1885950" y="2273300"/>
          <p14:tracePt t="11728" x="1866900" y="2298700"/>
          <p14:tracePt t="11742" x="1866900" y="2324100"/>
          <p14:tracePt t="11756" x="1860550" y="2362200"/>
          <p14:tracePt t="11773" x="1854200" y="2374900"/>
          <p14:tracePt t="11790" x="1841500" y="2413000"/>
          <p14:tracePt t="11806" x="1835150" y="2425700"/>
          <p14:tracePt t="11824" x="1835150" y="2438400"/>
          <p14:tracePt t="11840" x="1835150" y="2463800"/>
          <p14:tracePt t="11857" x="1835150" y="2476500"/>
          <p14:tracePt t="11875" x="1828800" y="2508250"/>
          <p14:tracePt t="11890" x="1828800" y="2533650"/>
          <p14:tracePt t="11907" x="1828800" y="2559050"/>
          <p14:tracePt t="11923" x="1828800" y="2578100"/>
          <p14:tracePt t="11940" x="1835150" y="2622550"/>
          <p14:tracePt t="11957" x="1835150" y="2654300"/>
          <p14:tracePt t="11975" x="1841500" y="2686050"/>
          <p14:tracePt t="11992" x="1841500" y="2705100"/>
          <p14:tracePt t="12006" x="1841500" y="2730500"/>
          <p14:tracePt t="12023" x="1847850" y="2749550"/>
          <p14:tracePt t="12039" x="1854200" y="2781300"/>
          <p14:tracePt t="12056" x="1860550" y="2794000"/>
          <p14:tracePt t="12075" x="1866900" y="2819400"/>
          <p14:tracePt t="12090" x="1873250" y="2857500"/>
          <p14:tracePt t="12106" x="1879600" y="2870200"/>
          <p14:tracePt t="12124" x="1892300" y="2914650"/>
          <p14:tracePt t="12140" x="1898650" y="2971800"/>
          <p14:tracePt t="12157" x="1911350" y="2990850"/>
          <p14:tracePt t="12174" x="1917700" y="3028950"/>
          <p14:tracePt t="12189" x="1930400" y="3060700"/>
          <p14:tracePt t="12206" x="1936750" y="3073400"/>
          <p14:tracePt t="12226" x="1955800" y="3098800"/>
          <p14:tracePt t="12240" x="1962150" y="3124200"/>
          <p14:tracePt t="12256" x="1974850" y="3143250"/>
          <p14:tracePt t="12276" x="1981200" y="3155950"/>
          <p14:tracePt t="12292" x="1981200" y="3175000"/>
          <p14:tracePt t="12306" x="1987550" y="3181350"/>
          <p14:tracePt t="12325" x="2000250" y="3194050"/>
          <p14:tracePt t="12340" x="2000250" y="3200400"/>
          <p14:tracePt t="12374" x="2006600" y="3200400"/>
          <p14:tracePt t="12390" x="2006600" y="3206750"/>
          <p14:tracePt t="12423" x="2006600" y="3219450"/>
          <p14:tracePt t="12545" x="2012950" y="3219450"/>
          <p14:tracePt t="12925" x="2000250" y="3219450"/>
          <p14:tracePt t="12956" x="2012950" y="3219450"/>
          <p14:tracePt t="14416" x="2025650" y="3194050"/>
          <p14:tracePt t="14423" x="2044700" y="3175000"/>
          <p14:tracePt t="14430" x="2082800" y="3143250"/>
          <p14:tracePt t="14438" x="2095500" y="3124200"/>
          <p14:tracePt t="14454" x="2146300" y="3092450"/>
          <p14:tracePt t="14473" x="2190750" y="3035300"/>
          <p14:tracePt t="14488" x="2241550" y="2971800"/>
          <p14:tracePt t="14520" x="2349500" y="2857500"/>
          <p14:tracePt t="14554" x="2489200" y="2755900"/>
          <p14:tracePt t="14575" x="2552700" y="2717800"/>
          <p14:tracePt t="14588" x="2578100" y="2698750"/>
          <p14:tracePt t="14604" x="2616200" y="2673350"/>
          <p14:tracePt t="14621" x="2686050" y="2647950"/>
          <p14:tracePt t="14637" x="2749550" y="2635250"/>
          <p14:tracePt t="14655" x="2794000" y="2628900"/>
          <p14:tracePt t="14674" x="2889250" y="2628900"/>
          <p14:tracePt t="14687" x="2914650" y="2628900"/>
          <p14:tracePt t="14704" x="2952750" y="2628900"/>
          <p14:tracePt t="14721" x="2965450" y="2628900"/>
          <p14:tracePt t="14737" x="2984500" y="2628900"/>
          <p14:tracePt t="14754" x="2990850" y="2628900"/>
          <p14:tracePt t="14770" x="2997200" y="2628900"/>
          <p14:tracePt t="14787" x="2997200" y="2635250"/>
          <p14:tracePt t="14804" x="3003550" y="2635250"/>
          <p14:tracePt t="14821" x="3009900" y="2635250"/>
          <p14:tracePt t="14837" x="3009900" y="2641600"/>
          <p14:tracePt t="14853" x="3016250" y="2641600"/>
          <p14:tracePt t="14872" x="3035300" y="2654300"/>
          <p14:tracePt t="14886" x="3035300" y="2667000"/>
          <p14:tracePt t="14904" x="3041650" y="2692400"/>
          <p14:tracePt t="14920" x="3041650" y="2698750"/>
          <p14:tracePt t="14937" x="3041650" y="2730500"/>
          <p14:tracePt t="14970" x="3035300" y="2749550"/>
          <p14:tracePt t="14987" x="3028950" y="2749550"/>
          <p14:tracePt t="15021" x="3009900" y="2768600"/>
          <p14:tracePt t="15053" x="3003550" y="2774950"/>
          <p14:tracePt t="15070" x="2990850" y="2774950"/>
          <p14:tracePt t="15099" x="2978150" y="2774950"/>
          <p14:tracePt t="15164" x="2971800" y="2774950"/>
          <p14:tracePt t="15214" x="2965450" y="2774950"/>
          <p14:tracePt t="15284" x="2959100" y="2774950"/>
          <p14:tracePt t="15333" x="2959100" y="2762250"/>
          <p14:tracePt t="15349" x="2946400" y="2749550"/>
          <p14:tracePt t="15377" x="2940050" y="2743200"/>
          <p14:tracePt t="15383" x="2933700" y="2736850"/>
          <p14:tracePt t="15412" x="2927350" y="2730500"/>
          <p14:tracePt t="15427" x="2921000" y="2724150"/>
          <p14:tracePt t="15433" x="2914650" y="2717800"/>
          <p14:tracePt t="15440" x="2914650" y="2711450"/>
          <p14:tracePt t="15457" x="2908300" y="2698750"/>
          <p14:tracePt t="15469" x="2889250" y="2692400"/>
          <p14:tracePt t="15487" x="2876550" y="2679700"/>
          <p14:tracePt t="15506" x="2863850" y="2673350"/>
          <p14:tracePt t="15520" x="2857500" y="2667000"/>
          <p14:tracePt t="15537" x="2851150" y="2660650"/>
          <p14:tracePt t="15554" x="2844800" y="2654300"/>
          <p14:tracePt t="15570" x="2825750" y="2647950"/>
          <p14:tracePt t="15586" x="2806700" y="2647950"/>
          <p14:tracePt t="15604" x="2768600" y="2647950"/>
          <p14:tracePt t="15620" x="2749550" y="2647950"/>
          <p14:tracePt t="15636" x="2730500" y="2654300"/>
          <p14:tracePt t="15654" x="2705100" y="2673350"/>
          <p14:tracePt t="15669" x="2673350" y="2692400"/>
          <p14:tracePt t="15686" x="2654300" y="2711450"/>
          <p14:tracePt t="15704" x="2590800" y="2749550"/>
          <p14:tracePt t="15722" x="2565400" y="2774950"/>
          <p14:tracePt t="15737" x="2527300" y="2813050"/>
          <p14:tracePt t="15752" x="2463800" y="2863850"/>
          <p14:tracePt t="15771" x="2406650" y="2889250"/>
          <p14:tracePt t="15776" x="2393950" y="2901950"/>
          <p14:tracePt t="15786" x="2368550" y="2921000"/>
          <p14:tracePt t="15802" x="2324100" y="2940050"/>
          <p14:tracePt t="15820" x="2292350" y="2946400"/>
          <p14:tracePt t="15837" x="2254250" y="2952750"/>
          <p14:tracePt t="15854" x="2222500" y="2952750"/>
          <p14:tracePt t="15870" x="2216150" y="2952750"/>
          <p14:tracePt t="15886" x="2209800" y="2959100"/>
          <p14:tracePt t="15903" x="2203450" y="2959100"/>
          <p14:tracePt t="15920" x="2190750" y="2984500"/>
          <p14:tracePt t="15939" x="2190750" y="3003550"/>
          <p14:tracePt t="15953" x="2190750" y="3041650"/>
          <p14:tracePt t="15972" x="2203450" y="3073400"/>
          <p14:tracePt t="15976" x="2222500" y="3092450"/>
          <p14:tracePt t="15986" x="2235200" y="3111500"/>
          <p14:tracePt t="16002" x="2292350" y="3155950"/>
          <p14:tracePt t="16019" x="2336800" y="3187700"/>
          <p14:tracePt t="16036" x="2387600" y="3206750"/>
          <p14:tracePt t="16052" x="2451100" y="3232150"/>
          <p14:tracePt t="16070" x="2482850" y="3244850"/>
          <p14:tracePt t="16091" x="2546350" y="3270250"/>
          <p14:tracePt t="16103" x="2603500" y="3295650"/>
          <p14:tracePt t="16120" x="2616200" y="3302000"/>
          <p14:tracePt t="16137" x="2641600" y="3314700"/>
          <p14:tracePt t="16153" x="2660650" y="3340100"/>
          <p14:tracePt t="16169" x="2667000" y="3346450"/>
          <p14:tracePt t="16186" x="2679700" y="3352800"/>
          <p14:tracePt t="16202" x="2705100" y="3365500"/>
          <p14:tracePt t="16219" x="2711450" y="3371850"/>
          <p14:tracePt t="16237" x="2717800" y="3371850"/>
          <p14:tracePt t="16253" x="2736850" y="3371850"/>
          <p14:tracePt t="16270" x="2743200" y="3371850"/>
          <p14:tracePt t="16287" x="2749550" y="3365500"/>
          <p14:tracePt t="16302" x="2768600" y="3346450"/>
          <p14:tracePt t="16319" x="2774950" y="3333750"/>
          <p14:tracePt t="16335" x="2774950" y="3302000"/>
          <p14:tracePt t="16357" x="2749550" y="3244850"/>
          <p14:tracePt t="16370" x="2730500" y="3219450"/>
          <p14:tracePt t="16388" x="2698750" y="3168650"/>
          <p14:tracePt t="16402" x="2667000" y="3136900"/>
          <p14:tracePt t="16420" x="2654300" y="3124200"/>
          <p14:tracePt t="16437" x="2622550" y="3105150"/>
          <p14:tracePt t="16453" x="2578100" y="3098800"/>
          <p14:tracePt t="16469" x="2571750" y="3098800"/>
          <p14:tracePt t="16471" x="2533650" y="3079750"/>
          <p14:tracePt t="16491" x="2514600" y="3086100"/>
          <p14:tracePt t="16502" x="2489200" y="3092450"/>
          <p14:tracePt t="16519" x="2457450" y="3105150"/>
          <p14:tracePt t="16540" x="2425700" y="3117850"/>
          <p14:tracePt t="16551" x="2413000" y="3136900"/>
          <p14:tracePt t="16569" x="2393950" y="3162300"/>
          <p14:tracePt t="16588" x="2374900" y="3206750"/>
          <p14:tracePt t="16602" x="2374900" y="3225800"/>
          <p14:tracePt t="16623" x="2374900" y="3251200"/>
          <p14:tracePt t="16635" x="2374900" y="3257550"/>
          <p14:tracePt t="16652" x="2393950" y="3276600"/>
          <p14:tracePt t="16669" x="2419350" y="3282950"/>
          <p14:tracePt t="16686" x="2482850" y="3302000"/>
          <p14:tracePt t="16703" x="2527300" y="3302000"/>
          <p14:tracePt t="16719" x="2571750" y="3289300"/>
          <p14:tracePt t="16735" x="2590800" y="3282950"/>
          <p14:tracePt t="16751" x="2603500" y="3276600"/>
          <p14:tracePt t="16768" x="2603500" y="3270250"/>
          <p14:tracePt t="16786" x="2616200" y="3257550"/>
          <p14:tracePt t="16802" x="2616200" y="3251200"/>
          <p14:tracePt t="16819" x="2609850" y="3238500"/>
          <p14:tracePt t="16835" x="2546350" y="3213100"/>
          <p14:tracePt t="16851" x="2520950" y="3213100"/>
          <p14:tracePt t="16869" x="2495550" y="3213100"/>
          <p14:tracePt t="16884" x="2457450" y="3225800"/>
          <p14:tracePt t="16901" x="2444750" y="3232150"/>
          <p14:tracePt t="16918" x="2438400" y="3232150"/>
          <p14:tracePt t="16935" x="2438400" y="3244850"/>
          <p14:tracePt t="16954" x="2432050" y="3251200"/>
          <p14:tracePt t="16972" x="2425700" y="3263900"/>
          <p14:tracePt t="16984" x="2425700" y="3276600"/>
          <p14:tracePt t="17001" x="2425700" y="3282950"/>
          <p14:tracePt t="17018" x="2425700" y="3289300"/>
          <p14:tracePt t="17035" x="2470150" y="3302000"/>
          <p14:tracePt t="17052" x="2495550" y="3302000"/>
          <p14:tracePt t="17070" x="2527300" y="3302000"/>
          <p14:tracePt t="17084" x="2533650" y="3302000"/>
          <p14:tracePt t="17101" x="2540000" y="3302000"/>
          <p14:tracePt t="17119" x="2540000" y="3289300"/>
          <p14:tracePt t="17151" x="2546350" y="3289300"/>
          <p14:tracePt t="17168" x="2546350" y="3282950"/>
          <p14:tracePt t="17291" x="2540000" y="3282950"/>
          <p14:tracePt t="17311" x="2533650" y="3282950"/>
          <p14:tracePt t="17341" x="2533650" y="3276600"/>
          <p14:tracePt t="17369" x="2527300" y="3276600"/>
          <p14:tracePt t="17407" x="2520950" y="3276600"/>
          <p14:tracePt t="17504" x="2520950" y="3270250"/>
          <p14:tracePt t="18074" x="2520950" y="3263900"/>
          <p14:tracePt t="18102" x="2527300" y="3263900"/>
          <p14:tracePt t="18152" x="2527300" y="3257550"/>
          <p14:tracePt t="20152" x="2552700" y="3263900"/>
          <p14:tracePt t="20159" x="2571750" y="3276600"/>
          <p14:tracePt t="20167" x="2590800" y="3282950"/>
          <p14:tracePt t="20182" x="2635250" y="3295650"/>
          <p14:tracePt t="20201" x="2698750" y="3314700"/>
          <p14:tracePt t="20219" x="2730500" y="3321050"/>
          <p14:tracePt t="20248" x="2813050" y="3359150"/>
          <p14:tracePt t="20281" x="2946400" y="3397250"/>
          <p14:tracePt t="20298" x="2978150" y="3397250"/>
          <p14:tracePt t="20315" x="3028950" y="3384550"/>
          <p14:tracePt t="20331" x="3067050" y="3371850"/>
          <p14:tracePt t="20350" x="3143250" y="3333750"/>
          <p14:tracePt t="20364" x="3225800" y="3282950"/>
          <p14:tracePt t="20381" x="3308350" y="3257550"/>
          <p14:tracePt t="20398" x="3378200" y="3238500"/>
          <p14:tracePt t="20414" x="3460750" y="3187700"/>
          <p14:tracePt t="20431" x="3492500" y="3155950"/>
          <p14:tracePt t="20448" x="3524250" y="3048000"/>
          <p14:tracePt t="20771" x="3530600" y="3041650"/>
          <p14:tracePt t="20779" x="3536950" y="3041650"/>
          <p14:tracePt t="20792" x="3536950" y="3028950"/>
          <p14:tracePt t="20798" x="3543300" y="3028950"/>
          <p14:tracePt t="20816" x="3549650" y="3028950"/>
          <p14:tracePt t="20831" x="3556000" y="3016250"/>
          <p14:tracePt t="20849" x="3556000" y="2978150"/>
          <p14:tracePt t="20864" x="3517900" y="2952750"/>
          <p14:tracePt t="20880" x="3429000" y="2914650"/>
          <p14:tracePt t="20898" x="3276600" y="2901950"/>
          <p14:tracePt t="20914" x="3181350" y="2876550"/>
          <p14:tracePt t="20931" x="3111500" y="2857500"/>
          <p14:tracePt t="20952" x="3009900" y="2832100"/>
          <p14:tracePt t="20965" x="2978150" y="2819400"/>
          <p14:tracePt t="20980" x="2946400" y="2806700"/>
          <p14:tracePt t="20998" x="2927350" y="2794000"/>
          <p14:tracePt t="21015" x="2908300" y="2787650"/>
          <p14:tracePt t="21048" x="2901950" y="2787650"/>
          <p14:tracePt t="21072" x="2895600" y="2787650"/>
          <p14:tracePt t="21083" x="2895600" y="2781300"/>
          <p14:tracePt t="21126" x="2895600" y="2774950"/>
          <p14:tracePt t="21185" x="2908300" y="2762250"/>
          <p14:tracePt t="21197" x="2914650" y="2755900"/>
          <p14:tracePt t="21219" x="2933700" y="2749550"/>
          <p14:tracePt t="21232" x="2971800" y="2724150"/>
          <p14:tracePt t="21247" x="2978150" y="2724150"/>
          <p14:tracePt t="21263" x="3022600" y="2705100"/>
          <p14:tracePt t="21280" x="3048000" y="2673350"/>
          <p14:tracePt t="21300" x="3092450" y="2667000"/>
          <p14:tracePt t="21316" x="3136900" y="2660650"/>
          <p14:tracePt t="21334" x="3187700" y="2654300"/>
          <p14:tracePt t="21347" x="3213100" y="2654300"/>
          <p14:tracePt t="21363" x="3257550" y="2654300"/>
          <p14:tracePt t="21380" x="3308350" y="2647950"/>
          <p14:tracePt t="21400" x="3384550" y="2654300"/>
          <p14:tracePt t="21414" x="3422650" y="2667000"/>
          <p14:tracePt t="21433" x="3486150" y="2673350"/>
          <p14:tracePt t="21447" x="3530600" y="2679700"/>
          <p14:tracePt t="21467" x="3587750" y="2705100"/>
          <p14:tracePt t="21480" x="3613150" y="2717800"/>
          <p14:tracePt t="21499" x="3683000" y="2730500"/>
          <p14:tracePt t="21514" x="3727450" y="2755900"/>
          <p14:tracePt t="21531" x="3778250" y="2774950"/>
          <p14:tracePt t="21547" x="3810000" y="2781300"/>
          <p14:tracePt t="21563" x="3835400" y="2794000"/>
          <p14:tracePt t="21583" x="3873500" y="2794000"/>
          <p14:tracePt t="21599" x="3905250" y="2813050"/>
          <p14:tracePt t="21613" x="3930650" y="2819400"/>
          <p14:tracePt t="21632" x="4000500" y="2844800"/>
          <p14:tracePt t="21646" x="4038600" y="2857500"/>
          <p14:tracePt t="21663" x="4083050" y="2863850"/>
          <p14:tracePt t="21679" x="4108450" y="2876550"/>
          <p14:tracePt t="21696" x="4146550" y="2889250"/>
          <p14:tracePt t="21714" x="4165600" y="2895600"/>
          <p14:tracePt t="21731" x="4197350" y="2908300"/>
          <p14:tracePt t="21747" x="4210050" y="2908300"/>
          <p14:tracePt t="21763" x="4229100" y="2921000"/>
          <p14:tracePt t="21781" x="4254500" y="2940050"/>
          <p14:tracePt t="21798" x="4292600" y="2952750"/>
          <p14:tracePt t="21813" x="4298950" y="2965450"/>
          <p14:tracePt t="21830" x="4324350" y="2984500"/>
          <p14:tracePt t="21847" x="4356100" y="2997200"/>
          <p14:tracePt t="21863" x="4368800" y="3003550"/>
          <p14:tracePt t="21881" x="4400550" y="3028950"/>
          <p14:tracePt t="21898" x="4419600" y="3048000"/>
          <p14:tracePt t="21913" x="4425950" y="3054350"/>
          <p14:tracePt t="21930" x="4457700" y="3098800"/>
          <p14:tracePt t="21946" x="4464050" y="3111500"/>
          <p14:tracePt t="21963" x="4476750" y="3130550"/>
          <p14:tracePt t="21964" x="4476750" y="3136900"/>
          <p14:tracePt t="21981" x="4483100" y="3155950"/>
          <p14:tracePt t="21996" x="4483100" y="3168650"/>
          <p14:tracePt t="22015" x="4489450" y="3181350"/>
          <p14:tracePt t="22029" x="4495800" y="3187700"/>
          <p14:tracePt t="22046" x="4495800" y="3194050"/>
          <p14:tracePt t="22063" x="4502150" y="3206750"/>
          <p14:tracePt t="22079" x="4508500" y="3213100"/>
          <p14:tracePt t="22097" x="4508500" y="3219450"/>
          <p14:tracePt t="22115" x="4514850" y="3232150"/>
          <p14:tracePt t="22130" x="4514850" y="3244850"/>
          <p14:tracePt t="22166" x="4514850" y="3263900"/>
          <p14:tracePt t="22180" x="4514850" y="3276600"/>
          <p14:tracePt t="22196" x="4508500" y="3289300"/>
          <p14:tracePt t="22215" x="4502150" y="3308350"/>
          <p14:tracePt t="22229" x="4489450" y="3327400"/>
          <p14:tracePt t="22246" x="4483100" y="3340100"/>
          <p14:tracePt t="22262" x="4476750" y="3359150"/>
          <p14:tracePt t="22279" x="4470400" y="3365500"/>
          <p14:tracePt t="22296" x="4457700" y="3378200"/>
          <p14:tracePt t="22315" x="4445000" y="3397250"/>
          <p14:tracePt t="22330" x="4438650" y="3403600"/>
          <p14:tracePt t="22346" x="4438650" y="3409950"/>
          <p14:tracePt t="22366" x="4419600" y="3422650"/>
          <p14:tracePt t="22380" x="4413250" y="3435350"/>
          <p14:tracePt t="22398" x="4387850" y="3454400"/>
          <p14:tracePt t="22414" x="4375150" y="3467100"/>
          <p14:tracePt t="22429" x="4362450" y="3473450"/>
          <p14:tracePt t="22446" x="4337050" y="3486150"/>
          <p14:tracePt t="22466" x="4318000" y="3498850"/>
          <p14:tracePt t="22486" x="4311650" y="3505200"/>
          <p14:tracePt t="22495" x="4292600" y="3505200"/>
          <p14:tracePt t="22513" x="4286250" y="3511550"/>
          <p14:tracePt t="22528" x="4273550" y="3511550"/>
          <p14:tracePt t="22545" x="4260850" y="3517900"/>
          <p14:tracePt t="22563" x="4241800" y="3517900"/>
          <p14:tracePt t="22579" x="4235450" y="3517900"/>
          <p14:tracePt t="22601" x="4216400" y="3517900"/>
          <p14:tracePt t="22612" x="4210050" y="3517900"/>
          <p14:tracePt t="22629" x="4191000" y="3517900"/>
          <p14:tracePt t="22662" x="4165600" y="3517900"/>
          <p14:tracePt t="22695" x="4140200" y="3517900"/>
          <p14:tracePt t="22713" x="4108450" y="3511550"/>
          <p14:tracePt t="22728" x="4083050" y="3511550"/>
          <p14:tracePt t="22746" x="4064000" y="3511550"/>
          <p14:tracePt t="22761" x="4025900" y="3511550"/>
          <p14:tracePt t="22779" x="3994150" y="3511550"/>
          <p14:tracePt t="22798" x="3956050" y="3511550"/>
          <p14:tracePt t="22812" x="3930650" y="3511550"/>
          <p14:tracePt t="22829" x="3911600" y="3511550"/>
          <p14:tracePt t="22845" x="3892550" y="3511550"/>
          <p14:tracePt t="22862" x="3810000" y="3492500"/>
          <p14:tracePt t="22878" x="3765550" y="3486150"/>
          <p14:tracePt t="22895" x="3727450" y="3479800"/>
          <p14:tracePt t="22912" x="3657600" y="3467100"/>
          <p14:tracePt t="22928" x="3613150" y="3454400"/>
          <p14:tracePt t="22945" x="3575050" y="3441700"/>
          <p14:tracePt t="22962" x="3524250" y="3409950"/>
          <p14:tracePt t="22979" x="3473450" y="3378200"/>
          <p14:tracePt t="22995" x="3435350" y="3359150"/>
          <p14:tracePt t="23012" x="3365500" y="3321050"/>
          <p14:tracePt t="23028" x="3333750" y="3295650"/>
          <p14:tracePt t="23045" x="3302000" y="3276600"/>
          <p14:tracePt t="23061" x="3251200" y="3244850"/>
          <p14:tracePt t="23080" x="3213100" y="3225800"/>
          <p14:tracePt t="23095" x="3168650" y="3206750"/>
          <p14:tracePt t="23111" x="3117850" y="3168650"/>
          <p14:tracePt t="23128" x="3073400" y="3143250"/>
          <p14:tracePt t="23146" x="3041650" y="3079750"/>
          <p14:tracePt t="23162" x="3003550" y="3041650"/>
          <p14:tracePt t="23179" x="2990850" y="3003550"/>
          <p14:tracePt t="23195" x="2978150" y="2959100"/>
          <p14:tracePt t="23212" x="2965450" y="2933700"/>
          <p14:tracePt t="23228" x="2965450" y="2921000"/>
          <p14:tracePt t="23246" x="2965450" y="2901950"/>
          <p14:tracePt t="23262" x="2971800" y="2882900"/>
          <p14:tracePt t="23277" x="2978150" y="2863850"/>
          <p14:tracePt t="23294" x="2984500" y="2851150"/>
          <p14:tracePt t="23312" x="3003550" y="2832100"/>
          <p14:tracePt t="23328" x="3028950" y="2819400"/>
          <p14:tracePt t="23347" x="3060700" y="2800350"/>
          <p14:tracePt t="23362" x="3079750" y="2787650"/>
          <p14:tracePt t="23379" x="3092450" y="2781300"/>
          <p14:tracePt t="23400" x="3117850" y="2762250"/>
          <p14:tracePt t="23411" x="3136900" y="2755900"/>
          <p14:tracePt t="23434" x="3155950" y="2743200"/>
          <p14:tracePt t="23445" x="3181350" y="2730500"/>
          <p14:tracePt t="23462" x="3187700" y="2724150"/>
          <p14:tracePt t="23478" x="3200400" y="2717800"/>
          <p14:tracePt t="23495" x="3206750" y="2717800"/>
          <p14:tracePt t="23510" x="3219450" y="2711450"/>
          <p14:tracePt t="23528" x="3232150" y="2705100"/>
          <p14:tracePt t="23545" x="3238500" y="2705100"/>
          <p14:tracePt t="23561" x="3244850" y="2698750"/>
          <p14:tracePt t="23578" x="3257550" y="2698750"/>
          <p14:tracePt t="23595" x="3263900" y="2692400"/>
          <p14:tracePt t="23611" x="3276600" y="2686050"/>
          <p14:tracePt t="23628" x="3289300" y="2673350"/>
          <p14:tracePt t="23660" x="3295650" y="2673350"/>
          <p14:tracePt t="23678" x="3302000" y="2667000"/>
          <p14:tracePt t="23695" x="3308350" y="2667000"/>
          <p14:tracePt t="23711" x="3308350" y="2660650"/>
          <p14:tracePt t="23747" x="3308350" y="2654300"/>
          <p14:tracePt t="23761" x="3314700" y="2654300"/>
          <p14:tracePt t="23777" x="3327400" y="2654300"/>
          <p14:tracePt t="23827" x="3327400" y="2647950"/>
          <p14:tracePt t="23858" x="3333750" y="2647950"/>
          <p14:tracePt t="25695" x="3352800" y="2622550"/>
          <p14:tracePt t="25709" x="3359150" y="2609850"/>
          <p14:tracePt t="25727" x="3378200" y="2578100"/>
          <p14:tracePt t="25747" x="3422650" y="2552700"/>
          <p14:tracePt t="25764" x="3448050" y="2527300"/>
          <p14:tracePt t="25795" x="3486150" y="2514600"/>
          <p14:tracePt t="25826" x="3549650" y="2495550"/>
          <p14:tracePt t="25844" x="3594100" y="2495550"/>
          <p14:tracePt t="25858" x="3638550" y="2495550"/>
          <p14:tracePt t="25875" x="3689350" y="2501900"/>
          <p14:tracePt t="25891" x="3727450" y="2508250"/>
          <p14:tracePt t="25909" x="3771900" y="2520950"/>
          <p14:tracePt t="25927" x="3810000" y="2527300"/>
          <p14:tracePt t="25943" x="3873500" y="2552700"/>
          <p14:tracePt t="25959" x="3924300" y="2565400"/>
          <p14:tracePt t="25976" x="3981450" y="2571750"/>
          <p14:tracePt t="25995" x="4044950" y="2584450"/>
          <p14:tracePt t="26009" x="4057650" y="2584450"/>
          <p14:tracePt t="26026" x="4095750" y="2590800"/>
          <p14:tracePt t="26044" x="4121150" y="2609850"/>
          <p14:tracePt t="26058" x="4152900" y="2616200"/>
          <p14:tracePt t="26075" x="4171950" y="2635250"/>
          <p14:tracePt t="26093" x="4210050" y="2667000"/>
          <p14:tracePt t="26108" x="4235450" y="2711450"/>
          <p14:tracePt t="26125" x="4279900" y="2743200"/>
          <p14:tracePt t="26142" x="4337050" y="2806700"/>
          <p14:tracePt t="26158" x="4356100" y="2825750"/>
          <p14:tracePt t="26176" x="4375150" y="2851150"/>
          <p14:tracePt t="26192" x="4413250" y="2901950"/>
          <p14:tracePt t="26209" x="4413250" y="2914650"/>
          <p14:tracePt t="26225" x="4419600" y="2927350"/>
          <p14:tracePt t="26241" x="4425950" y="2952750"/>
          <p14:tracePt t="26259" x="4432300" y="2978150"/>
          <p14:tracePt t="26275" x="4432300" y="2990850"/>
          <p14:tracePt t="26292" x="4438650" y="3028950"/>
          <p14:tracePt t="26308" x="4445000" y="3073400"/>
          <p14:tracePt t="26325" x="4445000" y="3105150"/>
          <p14:tracePt t="26341" x="4451350" y="3143250"/>
          <p14:tracePt t="26359" x="4451350" y="3155950"/>
          <p14:tracePt t="26375" x="4451350" y="3162300"/>
          <p14:tracePt t="26392" x="4451350" y="3187700"/>
          <p14:tracePt t="26408" x="4451350" y="3200400"/>
          <p14:tracePt t="26428" x="4451350" y="3225800"/>
          <p14:tracePt t="26441" x="4432300" y="3257550"/>
          <p14:tracePt t="26461" x="4419600" y="3282950"/>
          <p14:tracePt t="26463" x="4413250" y="3289300"/>
          <p14:tracePt t="26477" x="4394200" y="3314700"/>
          <p14:tracePt t="26492" x="4375150" y="3327400"/>
          <p14:tracePt t="26508" x="4362450" y="3352800"/>
          <p14:tracePt t="26525" x="4349750" y="3365500"/>
          <p14:tracePt t="26541" x="4318000" y="3384550"/>
          <p14:tracePt t="26559" x="4292600" y="3416300"/>
          <p14:tracePt t="26578" x="4267200" y="3429000"/>
          <p14:tracePt t="26593" x="4260850" y="3441700"/>
          <p14:tracePt t="26608" x="4248150" y="3454400"/>
          <p14:tracePt t="26628" x="4235450" y="3467100"/>
          <p14:tracePt t="26642" x="4216400" y="3473450"/>
          <p14:tracePt t="26659" x="4210050" y="3479800"/>
          <p14:tracePt t="26676" x="4159250" y="3486150"/>
          <p14:tracePt t="26691" x="4140200" y="3492500"/>
          <p14:tracePt t="26709" x="4108450" y="3492500"/>
          <p14:tracePt t="26726" x="4089400" y="3492500"/>
          <p14:tracePt t="26741" x="4044950" y="3492500"/>
          <p14:tracePt t="26759" x="4025900" y="3492500"/>
          <p14:tracePt t="26774" x="4006850" y="3492500"/>
          <p14:tracePt t="26791" x="3949700" y="3492500"/>
          <p14:tracePt t="26809" x="3937000" y="3492500"/>
          <p14:tracePt t="26826" x="3924300" y="3492500"/>
          <p14:tracePt t="26841" x="3917950" y="3492500"/>
          <p14:tracePt t="26859" x="3911600" y="3486150"/>
          <p14:tracePt t="26878" x="3905250" y="3486150"/>
          <p14:tracePt t="26908" x="3898900" y="3486150"/>
          <p14:tracePt t="26926" x="3898900" y="3479800"/>
          <p14:tracePt t="26956" x="3892550" y="3473450"/>
          <p14:tracePt t="26984" x="3886200" y="3467100"/>
          <p14:tracePt t="26994" x="3879850" y="3448050"/>
          <p14:tracePt t="26997" x="3873500" y="3429000"/>
          <p14:tracePt t="27007" x="3873500" y="3422650"/>
          <p14:tracePt t="27025" x="3848100" y="3378200"/>
          <p14:tracePt t="27041" x="3835400" y="3365500"/>
          <p14:tracePt t="27059" x="3829050" y="3359150"/>
          <p14:tracePt t="27091" x="3822700" y="3352800"/>
          <p14:tracePt t="27125" x="3822700" y="3346450"/>
          <p14:tracePt t="27160" x="3816350" y="3340100"/>
          <p14:tracePt t="27860" x="3822700" y="3340100"/>
          <p14:tracePt t="27872" x="3829050" y="3340100"/>
          <p14:tracePt t="27874" x="3841750" y="3340100"/>
          <p14:tracePt t="27889" x="3848100" y="3340100"/>
          <p14:tracePt t="27907" x="3867150" y="3346450"/>
          <p14:tracePt t="27924" x="3879850" y="3352800"/>
          <p14:tracePt t="27939" x="3892550" y="3359150"/>
          <p14:tracePt t="27961" x="3917950" y="3359150"/>
          <p14:tracePt t="27973" x="3937000" y="3359150"/>
          <p14:tracePt t="27989" x="3956050" y="3365500"/>
          <p14:tracePt t="28007" x="3994150" y="3371850"/>
          <p14:tracePt t="28023" x="4019550" y="3371850"/>
          <p14:tracePt t="28044" x="4051300" y="3390900"/>
          <p14:tracePt t="28056" x="4089400" y="3397250"/>
          <p14:tracePt t="28072" x="4114800" y="3397250"/>
          <p14:tracePt t="28090" x="4140200" y="3397250"/>
          <p14:tracePt t="28108" x="4159250" y="3403600"/>
          <p14:tracePt t="28124" x="4171950" y="3403600"/>
          <p14:tracePt t="28141" x="4184650" y="3403600"/>
          <p14:tracePt t="28157" x="4191000" y="3403600"/>
          <p14:tracePt t="28190" x="4197350" y="3403600"/>
          <p14:tracePt t="28206" x="4203700" y="3403600"/>
          <p14:tracePt t="28604" x="4191000" y="3403600"/>
          <p14:tracePt t="28622" x="4178300" y="3397250"/>
          <p14:tracePt t="28629" x="4159250" y="3390900"/>
          <p14:tracePt t="28641" x="4146550" y="3378200"/>
          <p14:tracePt t="28656" x="4133850" y="3378200"/>
          <p14:tracePt t="28676" x="4114800" y="3371850"/>
          <p14:tracePt t="28690" x="4114800" y="3365500"/>
          <p14:tracePt t="28705" x="4108450" y="3365500"/>
          <p14:tracePt t="28740" x="4102100" y="3359150"/>
          <p14:tracePt t="28772" x="4095750" y="3352800"/>
          <p14:tracePt t="28791" x="4083050" y="3340100"/>
          <p14:tracePt t="28805" x="4051300" y="3327400"/>
          <p14:tracePt t="28822" x="4038600" y="3321050"/>
          <p14:tracePt t="28839" x="4006850" y="3302000"/>
          <p14:tracePt t="28855" x="3994150" y="3289300"/>
          <p14:tracePt t="28874" x="3987800" y="3282950"/>
          <p14:tracePt t="28889" x="3962400" y="3276600"/>
          <p14:tracePt t="28906" x="3962400" y="3270250"/>
          <p14:tracePt t="30984" x="3975100" y="3263900"/>
          <p14:tracePt t="30992" x="3981450" y="3263900"/>
          <p14:tracePt t="31003" x="3994150" y="3257550"/>
          <p14:tracePt t="31020" x="4019550" y="3251200"/>
          <p14:tracePt t="31036" x="4032250" y="3251200"/>
          <p14:tracePt t="31053" x="4057650" y="3251200"/>
          <p14:tracePt t="31070" x="4076700" y="3251200"/>
          <p14:tracePt t="31103" x="4108450" y="3251200"/>
          <p14:tracePt t="31136" x="4114800" y="3251200"/>
          <p14:tracePt t="31153" x="4127500" y="3244850"/>
          <p14:tracePt t="31170" x="4133850" y="3244850"/>
          <p14:tracePt t="31186" x="4146550" y="3244850"/>
          <p14:tracePt t="31203" x="4165600" y="3238500"/>
          <p14:tracePt t="31219" x="4184650" y="3225800"/>
          <p14:tracePt t="31242" x="4222750" y="3200400"/>
          <p14:tracePt t="31253" x="4241800" y="3194050"/>
          <p14:tracePt t="31270" x="4279900" y="3175000"/>
          <p14:tracePt t="31289" x="4349750" y="3124200"/>
          <p14:tracePt t="31303" x="4394200" y="3092450"/>
          <p14:tracePt t="31320" x="4445000" y="3054350"/>
          <p14:tracePt t="31338" x="4489450" y="3009900"/>
          <p14:tracePt t="31353" x="4508500" y="2997200"/>
          <p14:tracePt t="31370" x="4521200" y="2971800"/>
          <p14:tracePt t="31390" x="4533900" y="2921000"/>
          <p14:tracePt t="31402" x="4533900" y="2889250"/>
          <p14:tracePt t="31419" x="4508500" y="2844800"/>
          <p14:tracePt t="31437" x="4394200" y="2768600"/>
          <p14:tracePt t="31453" x="4337050" y="2755900"/>
          <p14:tracePt t="31471" x="4267200" y="2755900"/>
          <p14:tracePt t="31488" x="4070350" y="2838450"/>
          <p14:tracePt t="31502" x="3943350" y="2927350"/>
          <p14:tracePt t="31519" x="3854450" y="3054350"/>
          <p14:tracePt t="31536" x="3790950" y="3181350"/>
          <p14:tracePt t="31553" x="3778250" y="3206750"/>
          <p14:tracePt t="31571" x="3771900" y="3225800"/>
          <p14:tracePt t="31589" x="3771900" y="3257550"/>
          <p14:tracePt t="31603" x="3778250" y="3276600"/>
          <p14:tracePt t="31620" x="3803650" y="3295650"/>
          <p14:tracePt t="31636" x="3911600" y="3365500"/>
          <p14:tracePt t="31652" x="4019550" y="3397250"/>
          <p14:tracePt t="31671" x="4191000" y="3409950"/>
          <p14:tracePt t="31686" x="4267200" y="3409950"/>
          <p14:tracePt t="31702" x="4343400" y="3409950"/>
          <p14:tracePt t="31719" x="4413250" y="3403600"/>
          <p14:tracePt t="31737" x="4476750" y="3397250"/>
          <p14:tracePt t="31753" x="4489450" y="3397250"/>
          <p14:tracePt t="31769" x="4502150" y="3390900"/>
          <p14:tracePt t="31802" x="4508500" y="3390900"/>
          <p14:tracePt t="31821" x="4508500" y="3384550"/>
          <p14:tracePt t="31842" x="4502150" y="3378200"/>
          <p14:tracePt t="31852" x="4483100" y="3365500"/>
          <p14:tracePt t="31870" x="4457700" y="3365500"/>
          <p14:tracePt t="31885" x="4438650" y="3365500"/>
          <p14:tracePt t="31921" x="4432300" y="3365500"/>
          <p14:tracePt t="31942" x="4432300" y="3371850"/>
          <p14:tracePt t="31957" x="4451350" y="3384550"/>
          <p14:tracePt t="31968" x="4470400" y="3390900"/>
          <p14:tracePt t="31985" x="4559300" y="3403600"/>
          <p14:tracePt t="32002" x="4597400" y="3403600"/>
          <p14:tracePt t="32020" x="4635500" y="3397250"/>
          <p14:tracePt t="32035" x="4648200" y="3397250"/>
          <p14:tracePt t="32052" x="4654550" y="3390900"/>
          <p14:tracePt t="32093" x="4654550" y="3384550"/>
          <p14:tracePt t="32106" x="4654550" y="3378200"/>
          <p14:tracePt t="32121" x="4641850" y="3352800"/>
          <p14:tracePt t="32136" x="4578350" y="3308350"/>
          <p14:tracePt t="32152" x="4470400" y="3263900"/>
          <p14:tracePt t="32174" x="4311650" y="3225800"/>
          <p14:tracePt t="32186" x="4235450" y="3225800"/>
          <p14:tracePt t="32202" x="4203700" y="3225800"/>
          <p14:tracePt t="32219" x="4152900" y="3238500"/>
          <p14:tracePt t="32263" x="4146550" y="3238500"/>
          <p14:tracePt t="32294" x="4191000" y="3232150"/>
          <p14:tracePt t="32296" x="4216400" y="3232150"/>
          <p14:tracePt t="32305" x="4286250" y="3206750"/>
          <p14:tracePt t="32320" x="4387850" y="3175000"/>
          <p14:tracePt t="32335" x="4514850" y="3155950"/>
          <p14:tracePt t="32357" x="4591050" y="3143250"/>
          <p14:tracePt t="32372" x="4610100" y="3136900"/>
          <p14:tracePt t="32386" x="4616450" y="3136900"/>
          <p14:tracePt t="32402" x="4629150" y="3136900"/>
          <p14:tracePt t="32419" x="4635500" y="3136900"/>
          <p14:tracePt t="32455" x="4597400" y="3124200"/>
          <p14:tracePt t="32468" x="4514850" y="3117850"/>
          <p14:tracePt t="32485" x="4438650" y="3117850"/>
          <p14:tracePt t="32501" x="4381500" y="3130550"/>
          <p14:tracePt t="32504" x="4362450" y="3136900"/>
          <p14:tracePt t="32518" x="4318000" y="3149600"/>
          <p14:tracePt t="32535" x="4305300" y="3155950"/>
          <p14:tracePt t="32569" x="4292600" y="3162300"/>
          <p14:tracePt t="32590" x="4292600" y="3175000"/>
          <p14:tracePt t="32601" x="4305300" y="3181350"/>
          <p14:tracePt t="32621" x="4451350" y="3213100"/>
          <p14:tracePt t="32635" x="4572000" y="3213100"/>
          <p14:tracePt t="32651" x="4635500" y="3219450"/>
          <p14:tracePt t="32668" x="4686300" y="3219450"/>
          <p14:tracePt t="32685" x="4711700" y="3213100"/>
          <p14:tracePt t="32719" x="4718050" y="3206750"/>
          <p14:tracePt t="32734" x="4724400" y="3206750"/>
          <p14:tracePt t="32753" x="4686300" y="3175000"/>
          <p14:tracePt t="32768" x="4622800" y="3168650"/>
          <p14:tracePt t="32784" x="4470400" y="3162300"/>
          <p14:tracePt t="32801" x="4375150" y="3175000"/>
          <p14:tracePt t="32817" x="4235450" y="3206750"/>
          <p14:tracePt t="32835" x="4184650" y="3232150"/>
          <p14:tracePt t="32852" x="4171950" y="3238500"/>
          <p14:tracePt t="32888" x="4171950" y="3251200"/>
          <p14:tracePt t="32903" x="4197350" y="3257550"/>
          <p14:tracePt t="32918" x="4298950" y="3257550"/>
          <p14:tracePt t="32934" x="4394200" y="3251200"/>
          <p14:tracePt t="32953" x="4559300" y="3238500"/>
          <p14:tracePt t="32968" x="4610100" y="3232150"/>
          <p14:tracePt t="32984" x="4622800" y="3232150"/>
          <p14:tracePt t="33002" x="4635500" y="3232150"/>
          <p14:tracePt t="33061" x="4591050" y="3232150"/>
          <p14:tracePt t="33066" x="4572000" y="3232150"/>
          <p14:tracePt t="33074" x="4502150" y="3232150"/>
          <p14:tracePt t="33084" x="4438650" y="3257550"/>
          <p14:tracePt t="33101" x="4305300" y="3282950"/>
          <p14:tracePt t="33120" x="4254500" y="3295650"/>
          <p14:tracePt t="33135" x="4248150" y="3295650"/>
          <p14:tracePt t="33152" x="4241800" y="3302000"/>
          <p14:tracePt t="33185" x="4241800" y="3308350"/>
          <p14:tracePt t="33203" x="4267200" y="3321050"/>
          <p14:tracePt t="33218" x="4330700" y="3321050"/>
          <p14:tracePt t="33235" x="4400550" y="3308350"/>
          <p14:tracePt t="33251" x="4514850" y="3295650"/>
          <p14:tracePt t="33269" x="4565650" y="3289300"/>
          <p14:tracePt t="33285" x="4572000" y="3289300"/>
          <p14:tracePt t="33301" x="4584700" y="3282950"/>
          <p14:tracePt t="33317" x="4591050" y="3282950"/>
          <p14:tracePt t="33350" x="4591050" y="3276600"/>
          <p14:tracePt t="33367" x="4559300" y="3270250"/>
          <p14:tracePt t="33386" x="4495800" y="3270250"/>
          <p14:tracePt t="33403" x="4483100" y="3270250"/>
          <p14:tracePt t="33420" x="4470400" y="3270250"/>
          <p14:tracePt t="37389" x="4470400" y="3314700"/>
          <p14:tracePt t="37392" x="4476750" y="3352800"/>
          <p14:tracePt t="37399" x="4489450" y="3429000"/>
          <p14:tracePt t="37414" x="4508500" y="3492500"/>
          <p14:tracePt t="37430" x="4514850" y="3600450"/>
          <p14:tracePt t="37446" x="4552950" y="3733800"/>
          <p14:tracePt t="37480" x="4591050" y="3949700"/>
          <p14:tracePt t="37515" x="4718050" y="4191000"/>
          <p14:tracePt t="37530" x="4775200" y="4298950"/>
          <p14:tracePt t="37546" x="4826000" y="4375150"/>
          <p14:tracePt t="37563" x="4940300" y="4483100"/>
          <p14:tracePt t="37582" x="5029200" y="4552950"/>
          <p14:tracePt t="37601" x="5162550" y="4654550"/>
          <p14:tracePt t="37614" x="5238750" y="4692650"/>
          <p14:tracePt t="37630" x="5276850" y="4705350"/>
          <p14:tracePt t="37649" x="5308600" y="4711700"/>
          <p14:tracePt t="37663" x="5321300" y="4711700"/>
          <p14:tracePt t="37679" x="5334000" y="4679950"/>
          <p14:tracePt t="37698" x="5340350" y="4635500"/>
          <p14:tracePt t="38219" x="5327650" y="4635500"/>
          <p14:tracePt t="38228" x="5321300" y="4635500"/>
          <p14:tracePt t="38244" x="5314950" y="4635500"/>
          <p14:tracePt t="38246" x="5308600" y="4635500"/>
          <p14:tracePt t="38265" x="5289550" y="4635500"/>
          <p14:tracePt t="38280" x="5283200" y="4635500"/>
          <p14:tracePt t="38297" x="5251450" y="4635500"/>
          <p14:tracePt t="38312" x="5232400" y="4635500"/>
          <p14:tracePt t="38334" x="5219700" y="4635500"/>
          <p14:tracePt t="38349" x="5213350" y="4629150"/>
          <p14:tracePt t="38362" x="5194300" y="4629150"/>
          <p14:tracePt t="38380" x="5187950" y="4629150"/>
          <p14:tracePt t="38398" x="5175250" y="4629150"/>
          <p14:tracePt t="38412" x="5162550" y="4622800"/>
          <p14:tracePt t="38429" x="5149850" y="4622800"/>
          <p14:tracePt t="38445" x="5130800" y="4622800"/>
          <p14:tracePt t="38463" x="5124450" y="4622800"/>
          <p14:tracePt t="38479" x="5092700" y="4622800"/>
          <p14:tracePt t="38495" x="5060950" y="4622800"/>
          <p14:tracePt t="38512" x="5041900" y="4622800"/>
          <p14:tracePt t="38529" x="5016500" y="4622800"/>
          <p14:tracePt t="38546" x="4984750" y="4635500"/>
          <p14:tracePt t="38562" x="4959350" y="4648200"/>
          <p14:tracePt t="38579" x="4933950" y="4648200"/>
          <p14:tracePt t="38595" x="4914900" y="4654550"/>
          <p14:tracePt t="38611" x="4902200" y="4667250"/>
          <p14:tracePt t="38628" x="4889500" y="4673600"/>
          <p14:tracePt t="38647" x="4864100" y="4692650"/>
          <p14:tracePt t="38662" x="4851400" y="4711700"/>
          <p14:tracePt t="38679" x="4813300" y="4749800"/>
          <p14:tracePt t="38695" x="4775200" y="4787900"/>
          <p14:tracePt t="38711" x="4756150" y="4813300"/>
          <p14:tracePt t="38729" x="4737100" y="4832350"/>
          <p14:tracePt t="38746" x="4686300" y="4876800"/>
          <p14:tracePt t="38763" x="4654550" y="4902200"/>
          <p14:tracePt t="38778" x="4635500" y="4927600"/>
          <p14:tracePt t="38795" x="4578350" y="4953000"/>
          <p14:tracePt t="38812" x="4546600" y="4972050"/>
          <p14:tracePt t="38828" x="4527550" y="4991100"/>
          <p14:tracePt t="38848" x="4502150" y="5003800"/>
          <p14:tracePt t="38862" x="4483100" y="5022850"/>
          <p14:tracePt t="38882" x="4451350" y="5067300"/>
          <p14:tracePt t="38895" x="4419600" y="5111750"/>
          <p14:tracePt t="38912" x="4394200" y="5162550"/>
          <p14:tracePt t="38933" x="4356100" y="5238750"/>
          <p14:tracePt t="38945" x="4337050" y="5302250"/>
          <p14:tracePt t="38962" x="4330700" y="5334000"/>
          <p14:tracePt t="38978" x="4324350" y="5391150"/>
          <p14:tracePt t="38994" x="4324350" y="5467350"/>
          <p14:tracePt t="39012" x="4324350" y="5524500"/>
          <p14:tracePt t="39032" x="4356100" y="5632450"/>
          <p14:tracePt t="39046" x="4362450" y="5670550"/>
          <p14:tracePt t="39062" x="4375150" y="5708650"/>
          <p14:tracePt t="39080" x="4387850" y="5765800"/>
          <p14:tracePt t="39095" x="4400550" y="5810250"/>
          <p14:tracePt t="39112" x="4413250" y="5854700"/>
          <p14:tracePt t="39133" x="4419600" y="5911850"/>
          <p14:tracePt t="39145" x="4438650" y="5949950"/>
          <p14:tracePt t="39162" x="4445000" y="5975350"/>
          <p14:tracePt t="39179" x="4457700" y="6026150"/>
          <p14:tracePt t="39194" x="4464050" y="6064250"/>
          <p14:tracePt t="39229" x="4476750" y="6089650"/>
          <p14:tracePt t="39247" x="4483100" y="6108700"/>
          <p14:tracePt t="39262" x="4489450" y="6121400"/>
          <p14:tracePt t="39279" x="4495800" y="6134100"/>
          <p14:tracePt t="39295" x="4502150" y="6140450"/>
          <p14:tracePt t="39312" x="4508500" y="6159500"/>
          <p14:tracePt t="39331" x="4508500" y="6172200"/>
          <p14:tracePt t="39345" x="4521200" y="6203950"/>
          <p14:tracePt t="39361" x="4527550" y="6216650"/>
          <p14:tracePt t="39378" x="4533900" y="6235700"/>
          <p14:tracePt t="39398" x="4540250" y="6254750"/>
          <p14:tracePt t="39411" x="4546600" y="6267450"/>
          <p14:tracePt t="39427" x="4552950" y="6273800"/>
          <p14:tracePt t="39444" x="4552950" y="6280150"/>
          <p14:tracePt t="39461" x="4552950" y="6286500"/>
          <p14:tracePt t="39511" x="4559300" y="6286500"/>
          <p14:tracePt t="39517" x="4559300" y="6292850"/>
          <p14:tracePt t="39538" x="4565650" y="6299200"/>
          <p14:tracePt t="39552" x="4572000" y="6299200"/>
          <p14:tracePt t="39561" x="4578350" y="6305550"/>
          <p14:tracePt t="39578" x="4591050" y="6311900"/>
          <p14:tracePt t="39594" x="4597400" y="6311900"/>
          <p14:tracePt t="39611" x="4610100" y="6311900"/>
          <p14:tracePt t="39627" x="4648200" y="6273800"/>
          <p14:tracePt t="39644" x="4673600" y="6235700"/>
          <p14:tracePt t="39661" x="4718050" y="6146800"/>
          <p14:tracePt t="39678" x="4756150" y="6076950"/>
          <p14:tracePt t="39694" x="4787900" y="6038850"/>
          <p14:tracePt t="39712" x="4806950" y="5994400"/>
          <p14:tracePt t="39727" x="4870450" y="5905500"/>
          <p14:tracePt t="39745" x="4908550" y="5861050"/>
          <p14:tracePt t="39760" x="4940300" y="5803900"/>
          <p14:tracePt t="39777" x="4984750" y="5765800"/>
          <p14:tracePt t="39795" x="5022850" y="5721350"/>
          <p14:tracePt t="39810" x="5060950" y="5683250"/>
          <p14:tracePt t="39827" x="5099050" y="5626100"/>
          <p14:tracePt t="39844" x="5111750" y="5588000"/>
          <p14:tracePt t="39860" x="5130800" y="5537200"/>
          <p14:tracePt t="39878" x="5149850" y="5422900"/>
          <p14:tracePt t="39895" x="5168900" y="5353050"/>
          <p14:tracePt t="39910" x="5168900" y="5314950"/>
          <p14:tracePt t="39927" x="5175250" y="5232400"/>
          <p14:tracePt t="39944" x="5175250" y="5213350"/>
          <p14:tracePt t="39961" x="5168900" y="5175250"/>
          <p14:tracePt t="39977" x="5156200" y="5143500"/>
          <p14:tracePt t="39999" x="5143500" y="5099050"/>
          <p14:tracePt t="40011" x="5130800" y="5054600"/>
          <p14:tracePt t="40027" x="5118100" y="5035550"/>
          <p14:tracePt t="40044" x="5099050" y="5010150"/>
          <p14:tracePt t="40062" x="5099050" y="5003800"/>
          <p14:tracePt t="40077" x="5080000" y="4991100"/>
          <p14:tracePt t="40095" x="5048250" y="4984750"/>
          <p14:tracePt t="40110" x="5003800" y="5010150"/>
          <p14:tracePt t="40127" x="4965700" y="5035550"/>
          <p14:tracePt t="40144" x="4940300" y="5099050"/>
          <p14:tracePt t="40163" x="4895850" y="5175250"/>
          <p14:tracePt t="40178" x="4883150" y="5226050"/>
          <p14:tracePt t="40194" x="4876800" y="5245100"/>
          <p14:tracePt t="40211" x="4857750" y="5314950"/>
          <p14:tracePt t="40228" x="4857750" y="5359400"/>
          <p14:tracePt t="40243" x="4851400" y="5416550"/>
          <p14:tracePt t="40260" x="4851400" y="5518150"/>
          <p14:tracePt t="40277" x="4851400" y="5575300"/>
          <p14:tracePt t="40295" x="4851400" y="5600700"/>
          <p14:tracePt t="40314" x="4864100" y="5645150"/>
          <p14:tracePt t="40327" x="4876800" y="5676900"/>
          <p14:tracePt t="40344" x="4889500" y="5708650"/>
          <p14:tracePt t="40360" x="4895850" y="5734050"/>
          <p14:tracePt t="40377" x="4902200" y="5746750"/>
          <p14:tracePt t="40399" x="4921250" y="5778500"/>
          <p14:tracePt t="40410" x="4927600" y="5778500"/>
          <p14:tracePt t="40427" x="4946650" y="5797550"/>
          <p14:tracePt t="40443" x="4972050" y="5810250"/>
          <p14:tracePt t="40459" x="5035550" y="5822950"/>
          <p14:tracePt t="40477" x="5067300" y="5816600"/>
          <p14:tracePt t="40497" x="5105400" y="5797550"/>
          <p14:tracePt t="40511" x="5130800" y="5784850"/>
          <p14:tracePt t="40527" x="5156200" y="5753100"/>
          <p14:tracePt t="40547" x="5194300" y="5689600"/>
          <p14:tracePt t="40563" x="5219700" y="5645150"/>
          <p14:tracePt t="40577" x="5245100" y="5575300"/>
          <p14:tracePt t="40596" x="5257800" y="5454650"/>
          <p14:tracePt t="40611" x="5257800" y="5397500"/>
          <p14:tracePt t="40627" x="5257800" y="5340350"/>
          <p14:tracePt t="40643" x="5232400" y="5270500"/>
          <p14:tracePt t="40659" x="5219700" y="5251450"/>
          <p14:tracePt t="40677" x="5207000" y="5238750"/>
          <p14:tracePt t="40696" x="5175250" y="5213350"/>
          <p14:tracePt t="40713" x="5124450" y="5207000"/>
          <p14:tracePt t="40726" x="5073650" y="5207000"/>
          <p14:tracePt t="40743" x="5029200" y="5219700"/>
          <p14:tracePt t="40760" x="4959350" y="5283200"/>
          <p14:tracePt t="40777" x="4921250" y="5314950"/>
          <p14:tracePt t="40794" x="4864100" y="5372100"/>
          <p14:tracePt t="40809" x="4832350" y="5441950"/>
          <p14:tracePt t="40827" x="4800600" y="5518150"/>
          <p14:tracePt t="40847" x="4794250" y="5556250"/>
          <p14:tracePt t="40860" x="4787900" y="5588000"/>
          <p14:tracePt t="40877" x="4787900" y="5600700"/>
          <p14:tracePt t="40894" x="4787900" y="5645150"/>
          <p14:tracePt t="40909" x="4794250" y="5657850"/>
          <p14:tracePt t="40926" x="4800600" y="5689600"/>
          <p14:tracePt t="40944" x="4806950" y="5715000"/>
          <p14:tracePt t="40959" x="4832350" y="5753100"/>
          <p14:tracePt t="40976" x="4845050" y="5791200"/>
          <p14:tracePt t="40995" x="4857750" y="5816600"/>
          <p14:tracePt t="41012" x="4870450" y="5829300"/>
          <p14:tracePt t="41014" x="4870450" y="5835650"/>
          <p14:tracePt t="41026" x="4883150" y="5848350"/>
          <p14:tracePt t="41042" x="4895850" y="5867400"/>
          <p14:tracePt t="41077" x="4902200" y="5880100"/>
          <p14:tracePt t="41097" x="4914900" y="5899150"/>
          <p14:tracePt t="41126" x="4933950" y="5911850"/>
          <p14:tracePt t="41143" x="4940300" y="5918200"/>
          <p14:tracePt t="41159" x="4946650" y="5918200"/>
          <p14:tracePt t="41177" x="4953000" y="5918200"/>
          <p14:tracePt t="41193" x="4965700" y="5924550"/>
          <p14:tracePt t="41212" x="4965700" y="5930900"/>
          <p14:tracePt t="41243" x="4984750" y="5930900"/>
          <p14:tracePt t="41259" x="4997450" y="5943600"/>
          <p14:tracePt t="41293" x="5010150" y="5956300"/>
          <p14:tracePt t="41309" x="5022850" y="5956300"/>
          <p14:tracePt t="41326" x="5029200" y="5956300"/>
          <p14:tracePt t="41342" x="5035550" y="5956300"/>
          <p14:tracePt t="41386" x="5041900" y="5962650"/>
          <p14:tracePt t="41414" x="5048250" y="5962650"/>
          <p14:tracePt t="41486" x="5054600" y="5962650"/>
          <p14:tracePt t="41514" x="5060950" y="5962650"/>
          <p14:tracePt t="41621" x="5067300" y="5962650"/>
          <p14:tracePt t="41727" x="5073650" y="5962650"/>
          <p14:tracePt t="41733" x="5073650" y="5956300"/>
          <p14:tracePt t="41755" x="5073650" y="5949950"/>
          <p14:tracePt t="41782" x="5073650" y="5943600"/>
          <p14:tracePt t="41807" x="5080000" y="5937250"/>
          <p14:tracePt t="41824" x="5080000" y="5930900"/>
          <p14:tracePt t="41833" x="5086350" y="5924550"/>
          <p14:tracePt t="41848" x="5086350" y="5918200"/>
          <p14:tracePt t="41862" x="5086350" y="5911850"/>
          <p14:tracePt t="41905" x="5086350" y="5905500"/>
          <p14:tracePt t="41941" x="5086350" y="5892800"/>
          <p14:tracePt t="42004" x="5086350" y="5886450"/>
          <p14:tracePt t="42070" x="5086350" y="5880100"/>
          <p14:tracePt t="42083" x="5092700" y="5880100"/>
          <p14:tracePt t="42097" x="5092700" y="5873750"/>
          <p14:tracePt t="42103" x="5099050" y="5854700"/>
          <p14:tracePt t="42110" x="5099050" y="5848350"/>
          <p14:tracePt t="42125" x="5105400" y="5835650"/>
          <p14:tracePt t="42142" x="5105400" y="5822950"/>
          <p14:tracePt t="42161" x="5105400" y="5816600"/>
          <p14:tracePt t="42175" x="5105400" y="5810250"/>
          <p14:tracePt t="42194" x="5118100" y="5810250"/>
          <p14:tracePt t="42214" x="5118100" y="5791200"/>
          <p14:tracePt t="42225" x="5124450" y="5784850"/>
          <p14:tracePt t="42241" x="5124450" y="5778500"/>
          <p14:tracePt t="42260" x="5124450" y="5772150"/>
          <p14:tracePt t="42275" x="5124450" y="5759450"/>
          <p14:tracePt t="42291" x="5124450" y="5753100"/>
          <p14:tracePt t="42308" x="5130800" y="5740400"/>
          <p14:tracePt t="42325" x="5130800" y="5721350"/>
          <p14:tracePt t="42342" x="5137150" y="5715000"/>
          <p14:tracePt t="42374" x="5143500" y="5683250"/>
          <p14:tracePt t="42391" x="5143500" y="5676900"/>
          <p14:tracePt t="42408" x="5149850" y="5670550"/>
          <p14:tracePt t="42425" x="5156200" y="5657850"/>
          <p14:tracePt t="42441" x="5156200" y="5651500"/>
          <p14:tracePt t="42458" x="5156200" y="5645150"/>
          <p14:tracePt t="42474" x="5156200" y="5632450"/>
          <p14:tracePt t="42491" x="5156200" y="5626100"/>
          <p14:tracePt t="42507" x="5156200" y="5619750"/>
          <p14:tracePt t="42509" x="5156200" y="5613400"/>
          <p14:tracePt t="42524" x="5156200" y="5600700"/>
          <p14:tracePt t="42558" x="5156200" y="5588000"/>
          <p14:tracePt t="42610" x="5156200" y="5581650"/>
          <p14:tracePt t="42646" x="5156200" y="5575300"/>
          <p14:tracePt t="42673" x="5156200" y="5568950"/>
          <p14:tracePt t="42717" x="5156200" y="5562600"/>
          <p14:tracePt t="42722" x="5156200" y="5549900"/>
          <p14:tracePt t="42737" x="5156200" y="5543550"/>
          <p14:tracePt t="42743" x="5156200" y="5537200"/>
          <p14:tracePt t="42765" x="5156200" y="5524500"/>
          <p14:tracePt t="42774" x="5156200" y="5518150"/>
          <p14:tracePt t="42794" x="5156200" y="5505450"/>
          <p14:tracePt t="42808" x="5156200" y="5492750"/>
          <p14:tracePt t="42827" x="5156200" y="5486400"/>
          <p14:tracePt t="42841" x="5149850" y="5480050"/>
          <p14:tracePt t="42857" x="5149850" y="5441950"/>
          <p14:tracePt t="42874" x="5149850" y="5429250"/>
          <p14:tracePt t="42891" x="5143500" y="5397500"/>
          <p14:tracePt t="42908" x="5143500" y="5378450"/>
          <p14:tracePt t="42925" x="5143500" y="5372100"/>
          <p14:tracePt t="42941" x="5143500" y="5353050"/>
          <p14:tracePt t="42958" x="5143500" y="5340350"/>
          <p14:tracePt t="42974" x="5143500" y="5334000"/>
          <p14:tracePt t="42991" x="5143500" y="5327650"/>
          <p14:tracePt t="43007" x="5137150" y="5321300"/>
          <p14:tracePt t="43024" x="5137150" y="5314950"/>
          <p14:tracePt t="43041" x="5130800" y="5308600"/>
          <p14:tracePt t="43057" x="5130800" y="5295900"/>
          <p14:tracePt t="43074" x="5130800" y="5289550"/>
          <p14:tracePt t="43090" x="5130800" y="5276850"/>
          <p14:tracePt t="43107" x="5130800" y="5232400"/>
          <p14:tracePt t="43126" x="5130800" y="5181600"/>
          <p14:tracePt t="43145" x="5149850" y="5137150"/>
          <p14:tracePt t="43157" x="5156200" y="5086350"/>
          <p14:tracePt t="43174" x="5181600" y="5035550"/>
          <p14:tracePt t="43191" x="5200650" y="4991100"/>
          <p14:tracePt t="43209" x="5219700" y="4933950"/>
          <p14:tracePt t="43224" x="5226050" y="4889500"/>
          <p14:tracePt t="43244" x="5238750" y="4832350"/>
          <p14:tracePt t="43257" x="5232400" y="4800600"/>
          <p14:tracePt t="43273" x="5226050" y="4762500"/>
          <p14:tracePt t="43290" x="5213350" y="4730750"/>
          <p14:tracePt t="43309" x="5207000" y="4692650"/>
          <p14:tracePt t="43328" x="5200650" y="4679950"/>
          <p14:tracePt t="43341" x="5200650" y="4673600"/>
          <p14:tracePt t="43357" x="5194300" y="4673600"/>
          <p14:tracePt t="43374" x="5194300" y="4667250"/>
          <p14:tracePt t="43391" x="5175250" y="4667250"/>
          <p14:tracePt t="43407" x="5168900" y="4673600"/>
          <p14:tracePt t="43424" x="5156200" y="4692650"/>
          <p14:tracePt t="43441" x="5137150" y="4787900"/>
          <p14:tracePt t="43457" x="5137150" y="4851400"/>
          <p14:tracePt t="43473" x="5137150" y="4895850"/>
          <p14:tracePt t="43491" x="5137150" y="4933950"/>
          <p14:tracePt t="43506" x="5143500" y="4953000"/>
          <p14:tracePt t="43523" x="5143500" y="4965700"/>
          <p14:tracePt t="43526" x="5156200" y="4972050"/>
          <p14:tracePt t="43544" x="5187950" y="4978400"/>
          <p14:tracePt t="43556" x="5213350" y="4978400"/>
          <p14:tracePt t="43573" x="5251450" y="4965700"/>
          <p14:tracePt t="43591" x="5295900" y="4889500"/>
          <p14:tracePt t="43607" x="5314950" y="4845050"/>
          <p14:tracePt t="43624" x="5321300" y="4794250"/>
          <p14:tracePt t="43643" x="5321300" y="4749800"/>
          <p14:tracePt t="43656" x="5308600" y="4730750"/>
          <p14:tracePt t="43673" x="5283200" y="4718050"/>
          <p14:tracePt t="43689" x="5207000" y="4718050"/>
          <p14:tracePt t="43706" x="5162550" y="4749800"/>
          <p14:tracePt t="43723" x="5099050" y="4876800"/>
          <p14:tracePt t="43740" x="5054600" y="5022850"/>
          <p14:tracePt t="43756" x="5048250" y="5073650"/>
          <p14:tracePt t="43773" x="5035550" y="5130800"/>
          <p14:tracePt t="43790" x="5048250" y="5187950"/>
          <p14:tracePt t="43806" x="5060950" y="5226050"/>
          <p14:tracePt t="43824" x="5073650" y="5251450"/>
          <p14:tracePt t="43840" x="5086350" y="5276850"/>
          <p14:tracePt t="43857" x="5130800" y="5289550"/>
          <p14:tracePt t="43873" x="5156200" y="5283200"/>
          <p14:tracePt t="43890" x="5207000" y="5219700"/>
          <p14:tracePt t="43906" x="5232400" y="5143500"/>
          <p14:tracePt t="43924" x="5257800" y="5067300"/>
          <p14:tracePt t="43940" x="5257800" y="4927600"/>
          <p14:tracePt t="43956" x="5245100" y="4838700"/>
          <p14:tracePt t="43973" x="5213350" y="4762500"/>
          <p14:tracePt t="43989" x="5194300" y="4718050"/>
          <p14:tracePt t="44006" x="5187950" y="4711700"/>
          <p14:tracePt t="44027" x="5149850" y="4686300"/>
          <p14:tracePt t="44040" x="5130800" y="4699000"/>
          <p14:tracePt t="44056" x="5086350" y="4768850"/>
          <p14:tracePt t="44073" x="5035550" y="4914900"/>
          <p14:tracePt t="44089" x="5029200" y="5067300"/>
          <p14:tracePt t="44108" x="5016500" y="5143500"/>
          <p14:tracePt t="44127" x="5029200" y="5238750"/>
          <p14:tracePt t="44142" x="5035550" y="5257800"/>
          <p14:tracePt t="44156" x="5048250" y="5289550"/>
          <p14:tracePt t="44173" x="5086350" y="5295900"/>
          <p14:tracePt t="44192" x="5156200" y="5270500"/>
          <p14:tracePt t="44207" x="5194300" y="5226050"/>
          <p14:tracePt t="44225" x="5257800" y="5080000"/>
          <p14:tracePt t="44240" x="5264150" y="4959350"/>
          <p14:tracePt t="44256" x="5264150" y="4832350"/>
          <p14:tracePt t="44272" x="5251450" y="4775200"/>
          <p14:tracePt t="44289" x="5245100" y="4743450"/>
          <p14:tracePt t="44306" x="5238750" y="4737100"/>
          <p14:tracePt t="44323" x="5213350" y="4737100"/>
          <p14:tracePt t="44340" x="5181600" y="4806950"/>
          <p14:tracePt t="44356" x="5149850" y="4940300"/>
          <p14:tracePt t="44373" x="5156200" y="5060950"/>
          <p14:tracePt t="44389" x="5168900" y="5162550"/>
          <p14:tracePt t="44406" x="5187950" y="5264150"/>
          <p14:tracePt t="44422" x="5187950" y="5308600"/>
          <p14:tracePt t="45021" x="5187950" y="5321300"/>
          <p14:tracePt t="45028" x="5181600" y="5340350"/>
          <p14:tracePt t="45038" x="5175250" y="5372100"/>
          <p14:tracePt t="45056" x="5162550" y="5416550"/>
          <p14:tracePt t="45073" x="5143500" y="5518150"/>
          <p14:tracePt t="45090" x="5130800" y="5568950"/>
          <p14:tracePt t="45105" x="5124450" y="5588000"/>
          <p14:tracePt t="45121" x="5118100" y="5619750"/>
          <p14:tracePt t="45139" x="5111750" y="5632450"/>
          <p14:tracePt t="45155" x="5111750" y="5638800"/>
          <p14:tracePt t="45172" x="5111750" y="5645150"/>
          <p14:tracePt t="45188" x="5111750" y="5657850"/>
          <p14:tracePt t="45205" x="5111750" y="5664200"/>
          <p14:tracePt t="45221" x="5105400" y="5676900"/>
          <p14:tracePt t="45238" x="5105400" y="5683250"/>
          <p14:tracePt t="45259" x="5105400" y="5695950"/>
          <p14:tracePt t="45289" x="5105400" y="5702300"/>
          <p14:tracePt t="45306" x="5105400" y="5708650"/>
          <p14:tracePt t="45331" x="5105400" y="5715000"/>
          <p14:tracePt t="45428" x="5105400" y="5721350"/>
          <p14:tracePt t="45450" x="5099050" y="5721350"/>
          <p14:tracePt t="45477" x="5092700" y="5727700"/>
          <p14:tracePt t="45551" x="5086350" y="5734050"/>
          <p14:tracePt t="45574" x="5086350" y="5740400"/>
          <p14:tracePt t="45583" x="5073650" y="5740400"/>
          <p14:tracePt t="45590" x="5073650" y="5746750"/>
          <p14:tracePt t="45620" x="5073650" y="5753100"/>
          <p14:tracePt t="45648" x="5073650" y="5759450"/>
          <p14:tracePt t="45677" x="5073650" y="5765800"/>
          <p14:tracePt t="45693" x="5067300" y="5765800"/>
          <p14:tracePt t="45701" x="5067300" y="5772150"/>
          <p14:tracePt t="45719" x="5067300" y="5778500"/>
          <p14:tracePt t="45739" x="5060950" y="5778500"/>
          <p14:tracePt t="45762" x="5060950" y="5784850"/>
          <p14:tracePt t="45776" x="5054600" y="5791200"/>
          <p14:tracePt t="45790" x="5054600" y="5797550"/>
          <p14:tracePt t="45811" x="5054600" y="5803900"/>
          <p14:tracePt t="45832" x="5054600" y="5810250"/>
          <p14:tracePt t="45840" x="5054600" y="5816600"/>
          <p14:tracePt t="45846" x="5054600" y="5822950"/>
          <p14:tracePt t="45854" x="5048250" y="5829300"/>
          <p14:tracePt t="45875" x="5048250" y="5842000"/>
          <p14:tracePt t="45888" x="5041900" y="5848350"/>
          <p14:tracePt t="45904" x="5035550" y="5880100"/>
          <p14:tracePt t="45939" x="5029200" y="5899150"/>
          <p14:tracePt t="45957" x="5029200" y="5905500"/>
          <p14:tracePt t="45970" x="5022850" y="5918200"/>
          <p14:tracePt t="45987" x="5022850" y="5924550"/>
          <p14:tracePt t="46004" x="5016500" y="5943600"/>
          <p14:tracePt t="46020" x="5010150" y="5943600"/>
          <p14:tracePt t="46039" x="5010150" y="5949950"/>
          <p14:tracePt t="46075" x="5010150" y="5956300"/>
          <p14:tracePt t="46103" x="5010150" y="5962650"/>
          <p14:tracePt t="46146" x="5010150" y="5969000"/>
          <p14:tracePt t="46182" x="5010150" y="5975350"/>
          <p14:tracePt t="46202" x="5003800" y="5975350"/>
          <p14:tracePt t="46211" x="5003800" y="5981700"/>
          <p14:tracePt t="46226" x="5003800" y="5988050"/>
          <p14:tracePt t="46241" x="4997450" y="5988050"/>
          <p14:tracePt t="46254" x="4997450" y="5994400"/>
          <p14:tracePt t="46271" x="5067300" y="5975350"/>
          <p14:tracePt t="46288" x="5232400" y="5842000"/>
          <p14:tracePt t="46304" x="5378450" y="5746750"/>
          <p14:tracePt t="46320" x="5549900" y="5632450"/>
          <p14:tracePt t="46338" x="5664200" y="5543550"/>
          <p14:tracePt t="46354" x="5708650" y="5499100"/>
          <p14:tracePt t="46375" x="5727700" y="5486400"/>
          <p14:tracePt t="46387" x="5734050" y="5480050"/>
          <p14:tracePt t="46420" x="5734050" y="5473700"/>
          <p14:tracePt t="46455" x="5734050" y="5461000"/>
          <p14:tracePt t="46475" x="5727700" y="5454650"/>
          <p14:tracePt t="46485" x="5721350" y="5454650"/>
          <p14:tracePt t="46495" x="5715000" y="5454650"/>
          <p14:tracePt t="46503" x="5708650" y="5454650"/>
          <p14:tracePt t="46520" x="5695950" y="5454650"/>
          <p14:tracePt t="46537" x="5683250" y="5454650"/>
          <p14:tracePt t="46554" x="5657850" y="5511800"/>
          <p14:tracePt t="46570" x="5657850" y="5588000"/>
          <p14:tracePt t="46586" x="5664200" y="5702300"/>
          <p14:tracePt t="46604" x="5670550" y="5746750"/>
          <p14:tracePt t="46622" x="5676900" y="5772150"/>
          <p14:tracePt t="46636" x="5683250" y="5810250"/>
          <p14:tracePt t="46653" x="5702300" y="5822950"/>
          <p14:tracePt t="46670" x="5708650" y="5829300"/>
          <p14:tracePt t="46691" x="5715000" y="5854700"/>
          <p14:tracePt t="46704" x="5727700" y="5867400"/>
          <p14:tracePt t="46720" x="5734050" y="5867400"/>
          <p14:tracePt t="46736" x="5746750" y="5880100"/>
          <p14:tracePt t="46753" x="5759450" y="5886450"/>
          <p14:tracePt t="46770" x="5772150" y="5886450"/>
          <p14:tracePt t="46786" x="5797550" y="5886450"/>
          <p14:tracePt t="46803" x="5810250" y="5886450"/>
          <p14:tracePt t="46822" x="5829300" y="5873750"/>
          <p14:tracePt t="46837" x="5835650" y="5861050"/>
          <p14:tracePt t="46853" x="5835650" y="5854700"/>
          <p14:tracePt t="46870" x="5848350" y="5835650"/>
          <p14:tracePt t="46887" x="5835650" y="5810250"/>
          <p14:tracePt t="46903" x="5772150" y="5753100"/>
          <p14:tracePt t="46921" x="5734050" y="5734050"/>
          <p14:tracePt t="46937" x="5715000" y="5721350"/>
          <p14:tracePt t="46954" x="5702300" y="5715000"/>
          <p14:tracePt t="46971" x="5683250" y="5715000"/>
          <p14:tracePt t="46986" x="5651500" y="5727700"/>
          <p14:tracePt t="47003" x="5638800" y="5740400"/>
          <p14:tracePt t="47019" x="5600700" y="5765800"/>
          <p14:tracePt t="47021" x="5588000" y="5791200"/>
          <p14:tracePt t="47036" x="5575300" y="5816600"/>
          <p14:tracePt t="47053" x="5556250" y="5854700"/>
          <p14:tracePt t="47071" x="5562600" y="5905500"/>
          <p14:tracePt t="47086" x="5562600" y="5924550"/>
          <p14:tracePt t="47103" x="5581650" y="5949950"/>
          <p14:tracePt t="47121" x="5632450" y="5981700"/>
          <p14:tracePt t="47136" x="5676900" y="5981700"/>
          <p14:tracePt t="47153" x="5721350" y="5981700"/>
          <p14:tracePt t="47170" x="5772150" y="5956300"/>
          <p14:tracePt t="47186" x="5810250" y="5943600"/>
          <p14:tracePt t="47205" x="5854700" y="5880100"/>
          <p14:tracePt t="47220" x="5873750" y="5829300"/>
          <p14:tracePt t="47236" x="5880100" y="5746750"/>
          <p14:tracePt t="47253" x="5867400" y="5657850"/>
          <p14:tracePt t="47271" x="5791200" y="5511800"/>
          <p14:tracePt t="47286" x="5740400" y="5441950"/>
          <p14:tracePt t="47303" x="5683250" y="5410200"/>
          <p14:tracePt t="47321" x="5638800" y="5397500"/>
          <p14:tracePt t="47337" x="5600700" y="5410200"/>
          <p14:tracePt t="47353" x="5549900" y="5467350"/>
          <p14:tracePt t="47370" x="5473700" y="5588000"/>
          <p14:tracePt t="47386" x="5441950" y="5689600"/>
          <p14:tracePt t="47403" x="5422900" y="5759450"/>
          <p14:tracePt t="47419" x="5429250" y="5861050"/>
          <p14:tracePt t="47436" x="5448300" y="5911850"/>
          <p14:tracePt t="47453" x="5473700" y="5943600"/>
          <p14:tracePt t="47470" x="5562600" y="6000750"/>
          <p14:tracePt t="47486" x="5626100" y="6000750"/>
          <p14:tracePt t="47502" x="5727700" y="5994400"/>
          <p14:tracePt t="47519" x="5822950" y="5956300"/>
          <p14:tracePt t="47536" x="5854700" y="5937250"/>
          <p14:tracePt t="47553" x="5886450" y="5892800"/>
          <p14:tracePt t="47570" x="5918200" y="5791200"/>
          <p14:tracePt t="47586" x="5918200" y="5721350"/>
          <p14:tracePt t="47602" x="5886450" y="5632450"/>
          <p14:tracePt t="47619" x="5816600" y="5530850"/>
          <p14:tracePt t="47636" x="5740400" y="5480050"/>
          <p14:tracePt t="47653" x="5664200" y="5435600"/>
          <p14:tracePt t="47669" x="5588000" y="5429250"/>
          <p14:tracePt t="47686" x="5562600" y="5461000"/>
          <p14:tracePt t="47707" x="5473700" y="5562600"/>
          <p14:tracePt t="47718" x="5435600" y="5645150"/>
          <p14:tracePt t="47736" x="5429250" y="5721350"/>
          <p14:tracePt t="47755" x="5435600" y="5829300"/>
          <p14:tracePt t="47769" x="5448300" y="5892800"/>
          <p14:tracePt t="47785" x="5492750" y="5937250"/>
          <p14:tracePt t="47803" x="5556250" y="5994400"/>
          <p14:tracePt t="47821" x="5626100" y="6026150"/>
          <p14:tracePt t="47836" x="5702300" y="6026150"/>
          <p14:tracePt t="47853" x="5784850" y="6013450"/>
          <p14:tracePt t="47868" x="5822950" y="5994400"/>
          <p14:tracePt t="47885" x="5835650" y="5975350"/>
          <p14:tracePt t="47906" x="5861050" y="5892800"/>
          <p14:tracePt t="47920" x="5861050" y="5835650"/>
          <p14:tracePt t="47936" x="5835650" y="5791200"/>
          <p14:tracePt t="47954" x="5702300" y="5702300"/>
          <p14:tracePt t="47971" x="5613400" y="5670550"/>
          <p14:tracePt t="47985" x="5556250" y="5657850"/>
          <p14:tracePt t="48004" x="5499100" y="5657850"/>
          <p14:tracePt t="48019" x="5480050" y="5657850"/>
          <p14:tracePt t="48035" x="5441950" y="5689600"/>
          <p14:tracePt t="48051" x="5397500" y="5759450"/>
          <p14:tracePt t="48069" x="5384800" y="5803900"/>
          <p14:tracePt t="48086" x="5378450" y="5842000"/>
          <p14:tracePt t="48103" x="5410200" y="5943600"/>
          <p14:tracePt t="48119" x="5435600" y="5988050"/>
          <p14:tracePt t="48135" x="5486400" y="6038850"/>
          <p14:tracePt t="48151" x="5600700" y="6096000"/>
          <p14:tracePt t="48168" x="5708650" y="6102350"/>
          <p14:tracePt t="48185" x="5791200" y="6102350"/>
          <p14:tracePt t="48202" x="5861050" y="6083300"/>
          <p14:tracePt t="48219" x="5880100" y="6070600"/>
          <p14:tracePt t="48235" x="5918200" y="6007100"/>
          <p14:tracePt t="48253" x="5924550" y="5918200"/>
          <p14:tracePt t="48271" x="5918200" y="5835650"/>
          <p14:tracePt t="48285" x="5880100" y="5778500"/>
          <p14:tracePt t="48303" x="5765800" y="5676900"/>
          <p14:tracePt t="48319" x="5676900" y="5607050"/>
          <p14:tracePt t="48335" x="5594350" y="5562600"/>
          <p14:tracePt t="48352" x="5480050" y="5537200"/>
          <p14:tracePt t="48369" x="5410200" y="5537200"/>
          <p14:tracePt t="48391" x="5321300" y="5607050"/>
          <p14:tracePt t="48402" x="5245100" y="5715000"/>
          <p14:tracePt t="48420" x="5207000" y="5835650"/>
          <p14:tracePt t="48435" x="5194300" y="5937250"/>
          <p14:tracePt t="48451" x="5207000" y="6070600"/>
          <p14:tracePt t="48468" x="5238750" y="6140450"/>
          <p14:tracePt t="48485" x="5334000" y="6210300"/>
          <p14:tracePt t="48501" x="5486400" y="6261100"/>
          <p14:tracePt t="48519" x="5600700" y="6292850"/>
          <p14:tracePt t="48524" x="5651500" y="6292850"/>
          <p14:tracePt t="48535" x="5715000" y="6292850"/>
          <p14:tracePt t="48552" x="5803900" y="6267450"/>
          <p14:tracePt t="48573" x="5829300" y="6254750"/>
          <p14:tracePt t="48585" x="5835650" y="6254750"/>
          <p14:tracePt t="48602" x="5861050" y="6172200"/>
          <p14:tracePt t="48619" x="5861050" y="6127750"/>
          <p14:tracePt t="48639" x="5848350" y="6032500"/>
          <p14:tracePt t="48652" x="5829300" y="6007100"/>
          <p14:tracePt t="48668" x="5810250" y="5981700"/>
          <p14:tracePt t="48684" x="5803900" y="5969000"/>
          <p14:tracePt t="48701" x="5797550" y="5962650"/>
          <p14:tracePt t="48719" x="5791200" y="5956300"/>
          <p14:tracePt t="48740" x="5784850" y="5949950"/>
          <p14:tracePt t="48751" x="5778500" y="5943600"/>
          <p14:tracePt t="49037" x="5702300" y="5943600"/>
          <p14:tracePt t="49044" x="5607050" y="5943600"/>
          <p14:tracePt t="49051" x="5530850" y="5937250"/>
          <p14:tracePt t="49067" x="5372100" y="5937250"/>
          <p14:tracePt t="49085" x="5143500" y="5943600"/>
          <p14:tracePt t="49101" x="5022850" y="5949950"/>
          <p14:tracePt t="49117" x="4965700" y="5969000"/>
          <p14:tracePt t="49135" x="4838700" y="5981700"/>
          <p14:tracePt t="49150" x="4787900" y="6007100"/>
          <p14:tracePt t="49168" x="4749800" y="6026150"/>
          <p14:tracePt t="49185" x="4692650" y="6070600"/>
          <p14:tracePt t="49202" x="4673600" y="6083300"/>
          <p14:tracePt t="49218" x="4622800" y="6153150"/>
          <p14:tracePt t="49235" x="4597400" y="6229350"/>
          <p14:tracePt t="49250" x="4591050" y="6248400"/>
          <p14:tracePt t="49267" x="4578350" y="6286500"/>
          <p14:tracePt t="49284" x="4565650" y="6305550"/>
          <p14:tracePt t="49300" x="4559300" y="6311900"/>
          <p14:tracePt t="49318" x="4559300" y="6318250"/>
          <p14:tracePt t="49334" x="4559300" y="6324600"/>
          <p14:tracePt t="49350" x="4559300" y="6330950"/>
          <p14:tracePt t="49367" x="4552950" y="6330950"/>
          <p14:tracePt t="49384" x="4540250" y="6337300"/>
          <p14:tracePt t="49400" x="4533900" y="6337300"/>
          <p14:tracePt t="49422" x="4514850" y="6337300"/>
          <p14:tracePt t="49434" x="4502150" y="6337300"/>
          <p14:tracePt t="49456" x="4502150" y="6330950"/>
          <p14:tracePt t="49469" x="4470400" y="6299200"/>
          <p14:tracePt t="49483" x="4457700" y="6280150"/>
          <p14:tracePt t="49500" x="4438650" y="6235700"/>
          <p14:tracePt t="49519" x="4438650" y="6191250"/>
          <p14:tracePt t="49534" x="4438650" y="6165850"/>
          <p14:tracePt t="49552" x="4432300" y="6127750"/>
          <p14:tracePt t="49572" x="4432300" y="6076950"/>
          <p14:tracePt t="49584" x="4432300" y="6045200"/>
          <p14:tracePt t="49600" x="4438650" y="6007100"/>
          <p14:tracePt t="49622" x="4438650" y="5969000"/>
          <p14:tracePt t="49634" x="4451350" y="5930900"/>
          <p14:tracePt t="49650" x="4457700" y="5873750"/>
          <p14:tracePt t="49668" x="4476750" y="5797550"/>
          <p14:tracePt t="49683" x="4489450" y="5746750"/>
          <p14:tracePt t="49700" x="4502150" y="5689600"/>
          <p14:tracePt t="49719" x="4527550" y="5632450"/>
          <p14:tracePt t="49734" x="4565650" y="5568950"/>
          <p14:tracePt t="49751" x="4584700" y="5518150"/>
          <p14:tracePt t="49768" x="4641850" y="5429250"/>
          <p14:tracePt t="49783" x="4679950" y="5384800"/>
          <p14:tracePt t="49800" x="4711700" y="5346700"/>
          <p14:tracePt t="49816" x="4781550" y="5276850"/>
          <p14:tracePt t="49833" x="4794250" y="5270500"/>
          <p14:tracePt t="49850" x="4813300" y="5251450"/>
          <p14:tracePt t="49869" x="4826000" y="5245100"/>
          <p14:tracePt t="49900" x="4826000" y="5238750"/>
          <p14:tracePt t="49917" x="4832350" y="5232400"/>
          <p14:tracePt t="49968" x="4826000" y="5232400"/>
          <p14:tracePt t="49973" x="4819650" y="5232400"/>
          <p14:tracePt t="49983" x="4794250" y="5238750"/>
          <p14:tracePt t="49999" x="4775200" y="5264150"/>
          <p14:tracePt t="50022" x="4730750" y="5308600"/>
          <p14:tracePt t="50034" x="4718050" y="5334000"/>
          <p14:tracePt t="50050" x="4705350" y="5365750"/>
          <p14:tracePt t="50066" x="4686300" y="5429250"/>
          <p14:tracePt t="50083" x="4660900" y="5486400"/>
          <p14:tracePt t="50099" x="4654550" y="5524500"/>
          <p14:tracePt t="50116" x="4648200" y="5575300"/>
          <p14:tracePt t="50134" x="4641850" y="5613400"/>
          <p14:tracePt t="50150" x="4641850" y="5664200"/>
          <p14:tracePt t="50166" x="4635500" y="5721350"/>
          <p14:tracePt t="50183" x="4629150" y="5784850"/>
          <p14:tracePt t="50200" x="4629150" y="5797550"/>
          <p14:tracePt t="50217" x="4629150" y="5873750"/>
          <p14:tracePt t="50233" x="4629150" y="5899150"/>
          <p14:tracePt t="50250" x="4629150" y="5918200"/>
          <p14:tracePt t="50266" x="4629150" y="5943600"/>
          <p14:tracePt t="50283" x="4629150" y="5956300"/>
          <p14:tracePt t="50300" x="4629150" y="5969000"/>
          <p14:tracePt t="50316" x="4629150" y="6000750"/>
          <p14:tracePt t="50333" x="4629150" y="6026150"/>
          <p14:tracePt t="50351" x="4629150" y="6057900"/>
          <p14:tracePt t="50367" x="4629150" y="6076950"/>
          <p14:tracePt t="50383" x="4629150" y="6083300"/>
          <p14:tracePt t="50399" x="4629150" y="6102350"/>
          <p14:tracePt t="50417" x="4629150" y="6115050"/>
          <p14:tracePt t="50440" x="4629150" y="6121400"/>
          <p14:tracePt t="50456" x="4629150" y="6127750"/>
          <p14:tracePt t="50473" x="4629150" y="6134100"/>
          <p14:tracePt t="50509" x="4629150" y="6140450"/>
          <p14:tracePt t="50530" x="4629150" y="6153150"/>
          <p14:tracePt t="50536" x="4629150" y="6165850"/>
          <p14:tracePt t="50550" x="4629150" y="6178550"/>
          <p14:tracePt t="50566" x="4629150" y="6203950"/>
          <p14:tracePt t="50583" x="4629150" y="6223000"/>
          <p14:tracePt t="50601" x="4629150" y="6229350"/>
          <p14:tracePt t="50616" x="4629150" y="6235700"/>
          <p14:tracePt t="50632" x="4629150" y="6248400"/>
          <p14:tracePt t="50665" x="4629150" y="6254750"/>
          <p14:tracePt t="50700" x="4629150" y="6261100"/>
          <p14:tracePt t="51670" x="4622800" y="6261100"/>
          <p14:tracePt t="51704" x="4616450" y="6261100"/>
          <p14:tracePt t="51740" x="4610100" y="6248400"/>
          <p14:tracePt t="51831" x="4603750" y="6248400"/>
          <p14:tracePt t="51845" x="4603750" y="6242050"/>
          <p14:tracePt t="51890" x="4603750" y="6235700"/>
          <p14:tracePt t="51911" x="4597400" y="6235700"/>
          <p14:tracePt t="51947" x="4591050" y="6235700"/>
          <p14:tracePt t="51967" x="4591050" y="6229350"/>
          <p14:tracePt t="52002" x="4591050" y="6223000"/>
          <p14:tracePt t="52010" x="4584700" y="6223000"/>
          <p14:tracePt t="52039" x="4584700" y="6216650"/>
          <p14:tracePt t="52060" x="4578350" y="6216650"/>
          <p14:tracePt t="52104" x="4578350" y="6203950"/>
          <p14:tracePt t="52125" x="4572000" y="6203950"/>
          <p14:tracePt t="52175" x="4572000" y="6197600"/>
          <p14:tracePt t="52204" x="4572000" y="6191250"/>
          <p14:tracePt t="52219" x="4565650" y="6191250"/>
          <p14:tracePt t="52239" x="4565650" y="6184900"/>
          <p14:tracePt t="52281" x="4565650" y="6178550"/>
          <p14:tracePt t="52297" x="4559300" y="6178550"/>
          <p14:tracePt t="52309" x="4559300" y="6172200"/>
          <p14:tracePt t="52359" x="4559300" y="6165850"/>
          <p14:tracePt t="52379" x="4559300" y="6153150"/>
          <p14:tracePt t="52394" x="4552950" y="6153150"/>
          <p14:tracePt t="52408" x="4552950" y="6146800"/>
          <p14:tracePt t="52430" x="4552950" y="6140450"/>
          <p14:tracePt t="52451" x="4546600" y="6140450"/>
          <p14:tracePt t="52457" x="4546600" y="6134100"/>
          <p14:tracePt t="52479" x="4546600" y="6127750"/>
          <p14:tracePt t="52500" x="4546600" y="6121400"/>
          <p14:tracePt t="52540" x="4546600" y="6108700"/>
          <p14:tracePt t="52565" x="4546600" y="6102350"/>
          <p14:tracePt t="52623" x="4546600" y="6096000"/>
          <p14:tracePt t="52649" x="4546600" y="6089650"/>
          <p14:tracePt t="52678" x="4546600" y="6076950"/>
          <p14:tracePt t="52692" x="4546600" y="6070600"/>
          <p14:tracePt t="52699" x="4546600" y="6064250"/>
          <p14:tracePt t="52714" x="4546600" y="6051550"/>
          <p14:tracePt t="52748" x="4546600" y="6038850"/>
          <p14:tracePt t="52764" x="4546600" y="6013450"/>
          <p14:tracePt t="52780" x="4552950" y="6000750"/>
          <p14:tracePt t="52797" x="4552950" y="5981700"/>
          <p14:tracePt t="52814" x="4565650" y="5949950"/>
          <p14:tracePt t="52830" x="4578350" y="5918200"/>
          <p14:tracePt t="52848" x="4584700" y="5892800"/>
          <p14:tracePt t="52863" x="4591050" y="5854700"/>
          <p14:tracePt t="52880" x="4597400" y="5835650"/>
          <p14:tracePt t="52896" x="4603750" y="5791200"/>
          <p14:tracePt t="52913" x="4610100" y="5759450"/>
          <p14:tracePt t="52930" x="4616450" y="5727700"/>
          <p14:tracePt t="52946" x="4629150" y="5708650"/>
          <p14:tracePt t="52964" x="4641850" y="5651500"/>
          <p14:tracePt t="52980" x="4654550" y="5613400"/>
          <p14:tracePt t="52996" x="4679950" y="5543550"/>
          <p14:tracePt t="53013" x="4711700" y="5467350"/>
          <p14:tracePt t="53030" x="4718050" y="5422900"/>
          <p14:tracePt t="53048" x="4730750" y="5378450"/>
          <p14:tracePt t="53063" x="4749800" y="5334000"/>
          <p14:tracePt t="53080" x="4768850" y="5302250"/>
          <p14:tracePt t="53096" x="4775200" y="5276850"/>
          <p14:tracePt t="53113" x="4826000" y="5200650"/>
          <p14:tracePt t="53130" x="4851400" y="5143500"/>
          <p14:tracePt t="53148" x="4876800" y="5092700"/>
          <p14:tracePt t="53164" x="4883150" y="5067300"/>
          <p14:tracePt t="53198" x="4889500" y="5054600"/>
          <p14:tracePt t="53229" x="4895850" y="5048250"/>
          <p14:tracePt t="53283" x="4876800" y="5086350"/>
          <p14:tracePt t="53289" x="4857750" y="5111750"/>
          <p14:tracePt t="53298" x="4838700" y="5168900"/>
          <p14:tracePt t="53313" x="4819650" y="5207000"/>
          <p14:tracePt t="53330" x="4794250" y="5251450"/>
          <p14:tracePt t="53346" x="4762500" y="5314950"/>
          <p14:tracePt t="53363" x="4737100" y="5353050"/>
          <p14:tracePt t="53379" x="4724400" y="5378450"/>
          <p14:tracePt t="53397" x="4705350" y="5441950"/>
          <p14:tracePt t="53413" x="4699000" y="5467350"/>
          <p14:tracePt t="53430" x="4686300" y="5505450"/>
          <p14:tracePt t="53446" x="4673600" y="5568950"/>
          <p14:tracePt t="53464" x="4667250" y="5600700"/>
          <p14:tracePt t="53481" x="4660900" y="5619750"/>
          <p14:tracePt t="53499" x="4660900" y="5645150"/>
          <p14:tracePt t="53517" x="4654550" y="5657850"/>
          <p14:tracePt t="53518" x="4654550" y="5670550"/>
          <p14:tracePt t="53529" x="4654550" y="5676900"/>
          <p14:tracePt t="53546" x="4654550" y="5702300"/>
          <p14:tracePt t="53563" x="4654550" y="5727700"/>
          <p14:tracePt t="53579" x="4648200" y="5772150"/>
          <p14:tracePt t="53600" x="4648200" y="5791200"/>
          <p14:tracePt t="53613" x="4648200" y="5810250"/>
          <p14:tracePt t="53629" x="4648200" y="5816600"/>
          <p14:tracePt t="53682" x="4648200" y="5822950"/>
          <p14:tracePt t="53711" x="4648200" y="5829300"/>
          <p14:tracePt t="53746" x="4648200" y="5835650"/>
          <p14:tracePt t="53775" x="4648200" y="5848350"/>
          <p14:tracePt t="53780" x="4641850" y="5854700"/>
          <p14:tracePt t="53797" x="4641850" y="5861050"/>
          <p14:tracePt t="53813" x="4641850" y="5873750"/>
          <p14:tracePt t="53845" x="4641850" y="5880100"/>
          <p14:tracePt t="53860" x="4641850" y="5886450"/>
          <p14:tracePt t="53875" x="4641850" y="5899150"/>
          <p14:tracePt t="53887" x="4641850" y="5905500"/>
          <p14:tracePt t="53895" x="4641850" y="5911850"/>
          <p14:tracePt t="53912" x="4641850" y="5924550"/>
          <p14:tracePt t="53930" x="4641850" y="5937250"/>
          <p14:tracePt t="53946" x="4641850" y="5943600"/>
          <p14:tracePt t="53962" x="4641850" y="5949950"/>
          <p14:tracePt t="53980" x="4641850" y="5962650"/>
          <p14:tracePt t="53999" x="4641850" y="5969000"/>
          <p14:tracePt t="54018" x="4641850" y="5975350"/>
          <p14:tracePt t="54042" x="4641850" y="5988050"/>
          <p14:tracePt t="54052" x="4641850" y="5994400"/>
          <p14:tracePt t="54074" x="4641850" y="6000750"/>
          <p14:tracePt t="54080" x="4641850" y="6007100"/>
          <p14:tracePt t="54102" x="4648200" y="6013450"/>
          <p14:tracePt t="54112" x="4648200" y="6019800"/>
          <p14:tracePt t="54130" x="4648200" y="6038850"/>
          <p14:tracePt t="54145" x="4648200" y="6045200"/>
          <p14:tracePt t="54162" x="4648200" y="6057900"/>
          <p14:tracePt t="54181" x="4654550" y="6070600"/>
          <p14:tracePt t="54196" x="4660900" y="6096000"/>
          <p14:tracePt t="54215" x="4660900" y="6102350"/>
          <p14:tracePt t="54230" x="4667250" y="6121400"/>
          <p14:tracePt t="54245" x="4673600" y="6121400"/>
          <p14:tracePt t="54262" x="4673600" y="6134100"/>
          <p14:tracePt t="54295" x="4673600" y="6140450"/>
          <p14:tracePt t="54430" x="4673600" y="6121400"/>
          <p14:tracePt t="54436" x="4667250" y="6115050"/>
          <p14:tracePt t="54445" x="4667250" y="6102350"/>
          <p14:tracePt t="54467" x="4654550" y="6057900"/>
          <p14:tracePt t="54479" x="4648200" y="6038850"/>
          <p14:tracePt t="54496" x="4648200" y="6007100"/>
          <p14:tracePt t="54513" x="4648200" y="5981700"/>
          <p14:tracePt t="54533" x="4648200" y="5962650"/>
          <p14:tracePt t="54546" x="4648200" y="5956300"/>
          <p14:tracePt t="54562" x="4648200" y="5937250"/>
          <p14:tracePt t="54578" x="4648200" y="5918200"/>
          <p14:tracePt t="54596" x="4648200" y="5905500"/>
          <p14:tracePt t="54612" x="4648200" y="5873750"/>
          <p14:tracePt t="54628" x="4648200" y="5848350"/>
          <p14:tracePt t="54645" x="4648200" y="5829300"/>
          <p14:tracePt t="54662" x="4648200" y="5791200"/>
          <p14:tracePt t="54681" x="4648200" y="5759450"/>
          <p14:tracePt t="54695" x="4648200" y="5740400"/>
          <p14:tracePt t="54713" x="4648200" y="5708650"/>
          <p14:tracePt t="54728" x="4648200" y="5695950"/>
          <p14:tracePt t="54745" x="4654550" y="5676900"/>
          <p14:tracePt t="54761" x="4654550" y="5664200"/>
          <p14:tracePt t="54779" x="4660900" y="5638800"/>
          <p14:tracePt t="54800" x="4660900" y="5607050"/>
          <p14:tracePt t="54815" x="4667250" y="5575300"/>
          <p14:tracePt t="54829" x="4667250" y="5543550"/>
          <p14:tracePt t="54845" x="4692650" y="5505450"/>
          <p14:tracePt t="54863" x="4711700" y="5435600"/>
          <p14:tracePt t="54879" x="4718050" y="5410200"/>
          <p14:tracePt t="54895" x="4724400" y="5384800"/>
          <p14:tracePt t="54912" x="4743450" y="5359400"/>
          <p14:tracePt t="54928" x="4749800" y="5346700"/>
          <p14:tracePt t="54944" x="4749800" y="5340350"/>
          <p14:tracePt t="54962" x="4756150" y="5334000"/>
          <p14:tracePt t="54979" x="4762500" y="5327650"/>
          <p14:tracePt t="54995" x="4762500" y="5321300"/>
          <p14:tracePt t="55013" x="4768850" y="5302250"/>
          <p14:tracePt t="55028" x="4775200" y="5302250"/>
          <p14:tracePt t="55045" x="4781550" y="5295900"/>
          <p14:tracePt t="55062" x="4787900" y="5289550"/>
          <p14:tracePt t="55094" x="4794250" y="5289550"/>
          <p14:tracePt t="55111" x="4794250" y="5283200"/>
          <p14:tracePt t="55162" x="4794250" y="5289550"/>
          <p14:tracePt t="55169" x="4787900" y="5289550"/>
          <p14:tracePt t="55177" x="4787900" y="5295900"/>
          <p14:tracePt t="55195" x="4775200" y="5314950"/>
          <p14:tracePt t="55211" x="4762500" y="5340350"/>
          <p14:tracePt t="55229" x="4756150" y="5346700"/>
          <p14:tracePt t="55244" x="4749800" y="5359400"/>
          <p14:tracePt t="55262" x="4730750" y="5397500"/>
          <p14:tracePt t="55277" x="4724400" y="5403850"/>
          <p14:tracePt t="55294" x="4724400" y="5416550"/>
          <p14:tracePt t="55311" x="4718050" y="5435600"/>
          <p14:tracePt t="55328" x="4718050" y="5448300"/>
          <p14:tracePt t="55350" x="4711700" y="5461000"/>
          <p14:tracePt t="55361" x="4705350" y="5467350"/>
          <p14:tracePt t="55378" x="4705350" y="5473700"/>
          <p14:tracePt t="55394" x="4699000" y="5492750"/>
          <p14:tracePt t="55410" x="4699000" y="5499100"/>
          <p14:tracePt t="55427" x="4699000" y="5518150"/>
          <p14:tracePt t="55444" x="4699000" y="5524500"/>
          <p14:tracePt t="55461" x="4679950" y="5549900"/>
          <p14:tracePt t="55477" x="4679950" y="5556250"/>
          <p14:tracePt t="55494" x="4679950" y="5568950"/>
          <p14:tracePt t="55510" x="4673600" y="5594350"/>
          <p14:tracePt t="55529" x="4673600" y="5607050"/>
          <p14:tracePt t="55546" x="4667250" y="5619750"/>
          <p14:tracePt t="55561" x="4667250" y="5645150"/>
          <p14:tracePt t="55578" x="4667250" y="5651500"/>
          <p14:tracePt t="55600" x="4660900" y="5689600"/>
          <p14:tracePt t="55611" x="4654550" y="5715000"/>
          <p14:tracePt t="55628" x="4654550" y="5746750"/>
          <p14:tracePt t="55648" x="4648200" y="5784850"/>
          <p14:tracePt t="55660" x="4648200" y="5822950"/>
          <p14:tracePt t="55677" x="4648200" y="5861050"/>
          <p14:tracePt t="55695" x="4648200" y="5880100"/>
          <p14:tracePt t="55710" x="4648200" y="5886450"/>
          <p14:tracePt t="55727" x="4648200" y="5892800"/>
          <p14:tracePt t="55743" x="4648200" y="5899150"/>
          <p14:tracePt t="55760" x="4648200" y="5905500"/>
          <p14:tracePt t="55777" x="4648200" y="5911850"/>
          <p14:tracePt t="55795" x="4648200" y="5918200"/>
          <p14:tracePt t="55810" x="4648200" y="5930900"/>
          <p14:tracePt t="55845" x="4648200" y="5949950"/>
          <p14:tracePt t="55860" x="4648200" y="5962650"/>
          <p14:tracePt t="55877" x="4648200" y="5969000"/>
          <p14:tracePt t="55894" x="4654550" y="5981700"/>
          <p14:tracePt t="55910" x="4654550" y="6000750"/>
          <p14:tracePt t="55927" x="4654550" y="6013450"/>
          <p14:tracePt t="55943" x="4660900" y="6045200"/>
          <p14:tracePt t="55960" x="4660900" y="6051550"/>
          <p14:tracePt t="55978" x="4660900" y="6057900"/>
          <p14:tracePt t="55995" x="4667250" y="6083300"/>
          <p14:tracePt t="56011" x="4667250" y="6096000"/>
          <p14:tracePt t="56027" x="4667250" y="6102350"/>
          <p14:tracePt t="56044" x="4667250" y="6115050"/>
          <p14:tracePt t="56077" x="4667250" y="6127750"/>
          <p14:tracePt t="56094" x="4667250" y="6134100"/>
          <p14:tracePt t="56137" x="4667250" y="6146800"/>
          <p14:tracePt t="56161" x="4667250" y="6153150"/>
          <p14:tracePt t="56215" x="4667250" y="6159500"/>
          <p14:tracePt t="56244" x="4673600" y="6165850"/>
          <p14:tracePt t="56870" x="4673600" y="6159500"/>
          <p14:tracePt t="56877" x="4667250" y="6159500"/>
          <p14:tracePt t="56884" x="4660900" y="6159500"/>
          <p14:tracePt t="56899" x="4660900" y="6153150"/>
          <p14:tracePt t="56909" x="4654550" y="6153150"/>
          <p14:tracePt t="56926" x="4641850" y="6134100"/>
          <p14:tracePt t="56943" x="4635500" y="6127750"/>
          <p14:tracePt t="56965" x="4629150" y="6115050"/>
          <p14:tracePt t="56977" x="4622800" y="6108700"/>
          <p14:tracePt t="56993" x="4622800" y="6102350"/>
          <p14:tracePt t="57010" x="4616450" y="6076950"/>
          <p14:tracePt t="57026" x="4603750" y="6064250"/>
          <p14:tracePt t="57043" x="4591050" y="6032500"/>
          <p14:tracePt t="57059" x="4584700" y="6026150"/>
          <p14:tracePt t="57078" x="4578350" y="6007100"/>
          <p14:tracePt t="57093" x="4578350" y="5981700"/>
          <p14:tracePt t="57112" x="4578350" y="5956300"/>
          <p14:tracePt t="57126" x="4578350" y="5949950"/>
          <p14:tracePt t="57144" x="4572000" y="5918200"/>
          <p14:tracePt t="57159" x="4572000" y="5892800"/>
          <p14:tracePt t="57176" x="4572000" y="5842000"/>
          <p14:tracePt t="57192" x="4572000" y="5803900"/>
          <p14:tracePt t="57209" x="4572000" y="5778500"/>
          <p14:tracePt t="57226" x="4572000" y="5734050"/>
          <p14:tracePt t="57242" x="4572000" y="5727700"/>
          <p14:tracePt t="57259" x="4572000" y="5715000"/>
          <p14:tracePt t="57275" x="4578350" y="5702300"/>
          <p14:tracePt t="57293" x="4584700" y="5683250"/>
          <p14:tracePt t="57310" x="4597400" y="5664200"/>
          <p14:tracePt t="57326" x="4597400" y="5651500"/>
          <p14:tracePt t="57342" x="4603750" y="5645150"/>
          <p14:tracePt t="57359" x="4610100" y="5638800"/>
          <p14:tracePt t="57376" x="4610100" y="5632450"/>
          <p14:tracePt t="57392" x="4616450" y="5613400"/>
          <p14:tracePt t="57412" x="4622800" y="5600700"/>
          <p14:tracePt t="57426" x="4629150" y="5594350"/>
          <p14:tracePt t="57443" x="4635500" y="5581650"/>
          <p14:tracePt t="57462" x="4654550" y="5549900"/>
          <p14:tracePt t="57475" x="4673600" y="5511800"/>
          <p14:tracePt t="57492" x="4692650" y="5480050"/>
          <p14:tracePt t="57510" x="4724400" y="5429250"/>
          <p14:tracePt t="57525" x="4749800" y="5378450"/>
          <p14:tracePt t="57543" x="4775200" y="5340350"/>
          <p14:tracePt t="57561" x="4806950" y="5308600"/>
          <p14:tracePt t="57576" x="4806950" y="5295900"/>
          <p14:tracePt t="57593" x="4819650" y="5289550"/>
          <p14:tracePt t="57609" x="4832350" y="5270500"/>
          <p14:tracePt t="57643" x="4832350" y="5264150"/>
          <p14:tracePt t="57662" x="4832350" y="5257800"/>
          <p14:tracePt t="57719" x="4813300" y="5257800"/>
          <p14:tracePt t="57731" x="4806950" y="5257800"/>
          <p14:tracePt t="57746" x="4800600" y="5257800"/>
          <p14:tracePt t="57767" x="4794250" y="5257800"/>
          <p14:tracePt t="57773" x="4775200" y="5276850"/>
          <p14:tracePt t="57780" x="4768850" y="5276850"/>
          <p14:tracePt t="57794" x="4743450" y="5302250"/>
          <p14:tracePt t="57809" x="4724400" y="5353050"/>
          <p14:tracePt t="57825" x="4718050" y="5365750"/>
          <p14:tracePt t="57841" x="4711700" y="5384800"/>
          <p14:tracePt t="57859" x="4705350" y="5429250"/>
          <p14:tracePt t="57876" x="4699000" y="5461000"/>
          <p14:tracePt t="57893" x="4699000" y="5480050"/>
          <p14:tracePt t="57908" x="4699000" y="5524500"/>
          <p14:tracePt t="57925" x="4699000" y="5543550"/>
          <p14:tracePt t="57941" x="4699000" y="5575300"/>
          <p14:tracePt t="57959" x="4699000" y="5613400"/>
          <p14:tracePt t="57975" x="4699000" y="5645150"/>
          <p14:tracePt t="57991" x="4699000" y="5689600"/>
          <p14:tracePt t="58007" x="4699000" y="5734050"/>
          <p14:tracePt t="58025" x="4699000" y="5759450"/>
          <p14:tracePt t="58042" x="4699000" y="5797550"/>
          <p14:tracePt t="58058" x="4699000" y="5822950"/>
          <p14:tracePt t="58076" x="4705350" y="5848350"/>
          <p14:tracePt t="58093" x="4705350" y="5873750"/>
          <p14:tracePt t="58108" x="4705350" y="5899150"/>
          <p14:tracePt t="58125" x="4718050" y="5924550"/>
          <p14:tracePt t="58141" x="4718050" y="5943600"/>
          <p14:tracePt t="58158" x="4718050" y="5988050"/>
          <p14:tracePt t="58176" x="4718050" y="6007100"/>
          <p14:tracePt t="58191" x="4718050" y="6019800"/>
          <p14:tracePt t="58207" x="4711700" y="6051550"/>
          <p14:tracePt t="58225" x="4711700" y="6076950"/>
          <p14:tracePt t="58244" x="4718050" y="6102350"/>
          <p14:tracePt t="58259" x="4718050" y="6115050"/>
          <p14:tracePt t="58275" x="4711700" y="6134100"/>
          <p14:tracePt t="58292" x="4711700" y="6153150"/>
          <p14:tracePt t="58308" x="4711700" y="6159500"/>
          <p14:tracePt t="58342" x="4711700" y="6165850"/>
          <p14:tracePt t="58364" x="4711700" y="6172200"/>
          <p14:tracePt t="58393" x="4711700" y="6178550"/>
          <p14:tracePt t="58421" x="4711700" y="6184900"/>
          <p14:tracePt t="58486" x="4711700" y="6191250"/>
          <p14:tracePt t="58541" x="4711700" y="6197600"/>
          <p14:tracePt t="58563" x="4705350" y="6197600"/>
          <p14:tracePt t="58602" x="4705350" y="6203950"/>
          <p14:tracePt t="58638" x="4705350" y="6210300"/>
          <p14:tracePt t="58649" x="4705350" y="6216650"/>
          <p14:tracePt t="58663" x="4705350" y="6223000"/>
          <p14:tracePt t="58680" x="4705350" y="6235700"/>
          <p14:tracePt t="58707" x="4699000" y="6248400"/>
          <p14:tracePt t="58723" x="4699000" y="6254750"/>
          <p14:tracePt t="58740" x="4699000" y="6261100"/>
          <p14:tracePt t="58757" x="4699000" y="6267450"/>
          <p14:tracePt t="58786" x="4699000" y="6273800"/>
          <p14:tracePt t="58798" x="4699000" y="6280150"/>
          <p14:tracePt t="58828" x="4699000" y="6286500"/>
          <p14:tracePt t="58856" x="4699000" y="6299200"/>
          <p14:tracePt t="58900" x="4699000" y="6305550"/>
          <p14:tracePt t="58904" x="4692650" y="6305550"/>
          <p14:tracePt t="58926" x="4692650" y="6311900"/>
          <p14:tracePt t="58941" x="4686300" y="6311900"/>
          <p14:tracePt t="58961" x="4686300" y="6318250"/>
          <p14:tracePt t="58991" x="4679950" y="6318250"/>
          <p14:tracePt t="59013" x="4673600" y="6318250"/>
          <p14:tracePt t="59048" x="4667250" y="6318250"/>
          <p14:tracePt t="59083" x="4660900" y="6318250"/>
          <p14:tracePt t="59120" x="4654550" y="6318250"/>
          <p14:tracePt t="59154" x="4648200" y="6318250"/>
          <p14:tracePt t="59161" x="4648200" y="6311900"/>
          <p14:tracePt t="59276" x="4648200" y="6305550"/>
          <p14:tracePt t="59333" x="4641850" y="6305550"/>
          <p14:tracePt t="59354" x="4641850" y="6292850"/>
          <p14:tracePt t="59370" x="4635500" y="6286500"/>
          <p14:tracePt t="59390" x="4629150" y="6273800"/>
          <p14:tracePt t="59396" x="4629150" y="6267450"/>
          <p14:tracePt t="59407" x="4622800" y="6267450"/>
          <p14:tracePt t="59425" x="4610100" y="6242050"/>
          <p14:tracePt t="59440" x="4603750" y="6223000"/>
          <p14:tracePt t="59460" x="4597400" y="6223000"/>
          <p14:tracePt t="59475" x="4591050" y="6203950"/>
          <p14:tracePt t="59491" x="4591050" y="6184900"/>
          <p14:tracePt t="59506" x="4584700" y="6178550"/>
          <p14:tracePt t="59524" x="4578350" y="6159500"/>
          <p14:tracePt t="59539" x="4572000" y="6134100"/>
          <p14:tracePt t="59556" x="4572000" y="6102350"/>
          <p14:tracePt t="59574" x="4572000" y="6045200"/>
          <p14:tracePt t="59590" x="4578350" y="6000750"/>
          <p14:tracePt t="59606" x="4584700" y="5956300"/>
          <p14:tracePt t="59622" x="4597400" y="5918200"/>
          <p14:tracePt t="59639" x="4610100" y="5873750"/>
          <p14:tracePt t="59656" x="4616450" y="5842000"/>
          <p14:tracePt t="59674" x="4648200" y="5778500"/>
          <p14:tracePt t="59690" x="4686300" y="5689600"/>
          <p14:tracePt t="60049" x="4686300" y="5670550"/>
          <p14:tracePt t="60057" x="4686300" y="5651500"/>
          <p14:tracePt t="60064" x="4679950" y="5626100"/>
          <p14:tracePt t="60072" x="4673600" y="5607050"/>
          <p14:tracePt t="60090" x="4660900" y="5568950"/>
          <p14:tracePt t="60106" x="4660900" y="5537200"/>
          <p14:tracePt t="60122" x="4654550" y="5492750"/>
          <p14:tracePt t="60139" x="4654550" y="5473700"/>
          <p14:tracePt t="60155" x="4648200" y="5454650"/>
          <p14:tracePt t="60172" x="4635500" y="5429250"/>
          <p14:tracePt t="60190" x="4635500" y="5416550"/>
          <p14:tracePt t="60207" x="4629150" y="5410200"/>
          <p14:tracePt t="60222" x="4622800" y="5391150"/>
          <p14:tracePt t="60257" x="4622800" y="5372100"/>
          <p14:tracePt t="60272" x="4622800" y="5365750"/>
          <p14:tracePt t="60290" x="4622800" y="5346700"/>
          <p14:tracePt t="60306" x="4616450" y="5334000"/>
          <p14:tracePt t="60322" x="4616450" y="5327650"/>
          <p14:tracePt t="60339" x="4616450" y="5321300"/>
          <p14:tracePt t="60359" x="4610100" y="5314950"/>
          <p14:tracePt t="60375" x="4610100" y="5302250"/>
          <p14:tracePt t="60402" x="4610100" y="5295900"/>
          <p14:tracePt t="60416" x="4610100" y="5289550"/>
          <p14:tracePt t="60438" x="4610100" y="5283200"/>
          <p14:tracePt t="60480" x="4603750" y="5276850"/>
          <p14:tracePt t="60506" x="4603750" y="5270500"/>
          <p14:tracePt t="60556" x="4603750" y="5257800"/>
          <p14:tracePt t="60578" x="4603750" y="5251450"/>
          <p14:tracePt t="60619" x="4603750" y="5245100"/>
          <p14:tracePt t="60634" x="4603750" y="5238750"/>
          <p14:tracePt t="60641" x="4597400" y="5238750"/>
          <p14:tracePt t="60677" x="4597400" y="5232400"/>
          <p14:tracePt t="60691" x="4597400" y="5226050"/>
          <p14:tracePt t="60720" x="4597400" y="5219700"/>
          <p14:tracePt t="60755" x="4597400" y="5213350"/>
          <p14:tracePt t="60771" x="4597400" y="5207000"/>
          <p14:tracePt t="60791" x="4597400" y="5200650"/>
          <p14:tracePt t="60829" x="4597400" y="5194300"/>
          <p14:tracePt t="60858" x="4597400" y="5187950"/>
          <p14:tracePt t="60898" x="4597400" y="5181600"/>
          <p14:tracePt t="60926" x="4597400" y="5175250"/>
          <p14:tracePt t="60947" x="4597400" y="5168900"/>
          <p14:tracePt t="60962" x="4603750" y="5168900"/>
          <p14:tracePt t="60968" x="4603750" y="5162550"/>
          <p14:tracePt t="60986" x="4603750" y="5156200"/>
          <p14:tracePt t="60993" x="4610100" y="5156200"/>
          <p14:tracePt t="61018" x="4616450" y="5156200"/>
          <p14:tracePt t="61040" x="4616450" y="5149850"/>
          <p14:tracePt t="61076" x="4616450" y="5143500"/>
          <p14:tracePt t="61090" x="4622800" y="5143500"/>
          <p14:tracePt t="61111" x="4622800" y="5137150"/>
          <p14:tracePt t="61127" x="4629150" y="5137150"/>
          <p14:tracePt t="61161" x="4635500" y="5137150"/>
          <p14:tracePt t="61175" x="4635500" y="5130800"/>
          <p14:tracePt t="61219" x="4635500" y="5118100"/>
          <p14:tracePt t="61318" x="4629150" y="5118100"/>
          <p14:tracePt t="61354" x="4622800" y="5118100"/>
          <p14:tracePt t="61389" x="4616450" y="5118100"/>
          <p14:tracePt t="61426" x="4610100" y="5124450"/>
          <p14:tracePt t="61438" x="4597400" y="5130800"/>
          <p14:tracePt t="61460" x="4597400" y="5137150"/>
          <p14:tracePt t="61466" x="4584700" y="5137150"/>
          <p14:tracePt t="61481" x="4578350" y="5137150"/>
          <p14:tracePt t="61514" x="4572000" y="5143500"/>
          <p14:tracePt t="61523" x="4565650" y="5143500"/>
          <p14:tracePt t="61530" x="4565650" y="5149850"/>
          <p14:tracePt t="61545" x="4552950" y="5156200"/>
          <p14:tracePt t="61554" x="4546600" y="5162550"/>
          <p14:tracePt t="61571" x="4546600" y="5168900"/>
          <p14:tracePt t="61587" x="4533900" y="5187950"/>
          <p14:tracePt t="61604" x="4527550" y="5187950"/>
          <p14:tracePt t="61623" x="4521200" y="5200650"/>
          <p14:tracePt t="61638" x="4521200" y="5207000"/>
          <p14:tracePt t="61654" x="4514850" y="5226050"/>
          <p14:tracePt t="61671" x="4508500" y="5238750"/>
          <p14:tracePt t="61687" x="4508500" y="5251450"/>
          <p14:tracePt t="61706" x="4508500" y="5276850"/>
          <p14:tracePt t="61722" x="4508500" y="5302250"/>
          <p14:tracePt t="61738" x="4514850" y="5308600"/>
          <p14:tracePt t="61755" x="4514850" y="5340350"/>
          <p14:tracePt t="61772" x="4540250" y="5359400"/>
          <p14:tracePt t="61787" x="4565650" y="5372100"/>
          <p14:tracePt t="61804" x="4578350" y="5378450"/>
          <p14:tracePt t="61822" x="4610100" y="5384800"/>
          <p14:tracePt t="61837" x="4622800" y="5384800"/>
          <p14:tracePt t="61854" x="4648200" y="5384800"/>
          <p14:tracePt t="61871" x="4660900" y="5378450"/>
          <p14:tracePt t="61887" x="4673600" y="5372100"/>
          <p14:tracePt t="61904" x="4679950" y="5372100"/>
          <p14:tracePt t="61922" x="4679950" y="5365750"/>
          <p14:tracePt t="61954" x="4679950" y="5359400"/>
          <p14:tracePt t="61972" x="4686300" y="5359400"/>
          <p14:tracePt t="61994" x="4686300" y="5353050"/>
          <p14:tracePt t="62004" x="4692650" y="5346700"/>
          <p14:tracePt t="62023" x="4692650" y="5321300"/>
          <p14:tracePt t="62040" x="4686300" y="5308600"/>
          <p14:tracePt t="62053" x="4679950" y="5295900"/>
          <p14:tracePt t="62070" x="4673600" y="5270500"/>
          <p14:tracePt t="62087" x="4667250" y="5264150"/>
          <p14:tracePt t="62106" x="4660900" y="5251450"/>
          <p14:tracePt t="62122" x="4641850" y="5245100"/>
          <p14:tracePt t="62137" x="4641850" y="5238750"/>
          <p14:tracePt t="62154" x="4635500" y="5238750"/>
          <p14:tracePt t="62171" x="4622800" y="5213350"/>
          <p14:tracePt t="62188" x="4616450" y="5207000"/>
          <p14:tracePt t="62205" x="4610100" y="5200650"/>
          <p14:tracePt t="62221" x="4597400" y="5194300"/>
          <p14:tracePt t="62238" x="4591050" y="5187950"/>
          <p14:tracePt t="62254" x="4584700" y="5175250"/>
          <p14:tracePt t="62272" x="4584700" y="5168900"/>
          <p14:tracePt t="62288" x="4578350" y="5162550"/>
          <p14:tracePt t="62324" x="4572000" y="5156200"/>
          <p14:tracePt t="62343" x="4572000" y="5149850"/>
          <p14:tracePt t="62385" x="4572000" y="5143500"/>
          <p14:tracePt t="62402" x="4572000" y="5130800"/>
          <p14:tracePt t="62416" x="4572000" y="5118100"/>
          <p14:tracePt t="62427" x="4572000" y="5111750"/>
          <p14:tracePt t="62437" x="4578350" y="5111750"/>
          <p14:tracePt t="62457" x="4591050" y="5092700"/>
          <p14:tracePt t="62470" x="4610100" y="5080000"/>
          <p14:tracePt t="62487" x="4622800" y="5073650"/>
          <p14:tracePt t="62503" x="4635500" y="5073650"/>
          <p14:tracePt t="62536" x="4641850" y="5073650"/>
          <p14:tracePt t="62555" x="4654550" y="5073650"/>
          <p14:tracePt t="62577" x="4660900" y="5080000"/>
          <p14:tracePt t="62606" x="4660900" y="5086350"/>
          <p14:tracePt t="62633" x="4660900" y="5092700"/>
          <p14:tracePt t="62649" x="4660900" y="5099050"/>
          <p14:tracePt t="62654" x="4660900" y="5105400"/>
          <p14:tracePt t="62672" x="4660900" y="5124450"/>
          <p14:tracePt t="62687" x="4660900" y="5137150"/>
          <p14:tracePt t="62706" x="4641850" y="5162550"/>
          <p14:tracePt t="62720" x="4635500" y="5187950"/>
          <p14:tracePt t="62753" x="4629150" y="5200650"/>
          <p14:tracePt t="62770" x="4622800" y="5207000"/>
          <p14:tracePt t="62786" x="4622800" y="5213350"/>
          <p14:tracePt t="62804" x="4616450" y="5232400"/>
          <p14:tracePt t="62822" x="4597400" y="5251450"/>
          <p14:tracePt t="62836" x="4584700" y="5264150"/>
          <p14:tracePt t="62855" x="4552950" y="5308600"/>
          <p14:tracePt t="62870" x="4540250" y="5346700"/>
          <p14:tracePt t="62886" x="4527550" y="5353050"/>
          <p14:tracePt t="62903" x="4521200" y="5365750"/>
          <p14:tracePt t="62919" x="4514850" y="5384800"/>
          <p14:tracePt t="62936" x="4514850" y="5391150"/>
          <p14:tracePt t="62953" x="4508500" y="5403850"/>
          <p14:tracePt t="62969" x="4495800" y="5422900"/>
          <p14:tracePt t="62987" x="4489450" y="5429250"/>
          <p14:tracePt t="63005" x="4483100" y="5448300"/>
          <p14:tracePt t="63020" x="4476750" y="5454650"/>
          <p14:tracePt t="63037" x="4476750" y="5461000"/>
          <p14:tracePt t="63054" x="4470400" y="5467350"/>
          <p14:tracePt t="63086" x="4470400" y="5473700"/>
          <p14:tracePt t="63197" x="4464050" y="5467350"/>
          <p14:tracePt t="63203" x="4464050" y="5454650"/>
          <p14:tracePt t="63210" x="4464050" y="5429250"/>
          <p14:tracePt t="63219" x="4464050" y="5416550"/>
          <p14:tracePt t="63236" x="4476750" y="5365750"/>
          <p14:tracePt t="63252" x="4489450" y="5321300"/>
          <p14:tracePt t="63270" x="4495800" y="5295900"/>
          <p14:tracePt t="63286" x="4508500" y="5276850"/>
          <p14:tracePt t="63302" x="4527550" y="5238750"/>
          <p14:tracePt t="63319" x="4540250" y="5213350"/>
          <p14:tracePt t="63335" x="4546600" y="5187950"/>
          <p14:tracePt t="63352" x="4552950" y="5168900"/>
          <p14:tracePt t="63370" x="4572000" y="5143500"/>
          <p14:tracePt t="63386" x="4584700" y="5124450"/>
          <p14:tracePt t="63402" x="4591050" y="5111750"/>
          <p14:tracePt t="63419" x="4597400" y="5105400"/>
          <p14:tracePt t="63441" x="4603750" y="5086350"/>
          <p14:tracePt t="63453" x="4610100" y="5086350"/>
          <p14:tracePt t="63471" x="4616450" y="5086350"/>
          <p14:tracePt t="63485" x="4622800" y="5080000"/>
          <p14:tracePt t="63502" x="4629150" y="5073650"/>
          <p14:tracePt t="63537" x="4635500" y="5073650"/>
          <p14:tracePt t="63559" x="4635500" y="5067300"/>
          <p14:tracePt t="63566" x="4641850" y="5067300"/>
          <p14:tracePt t="63642" x="4641850" y="5073650"/>
          <p14:tracePt t="63645" x="4635500" y="5086350"/>
          <p14:tracePt t="63652" x="4622800" y="5105400"/>
          <p14:tracePt t="63670" x="4591050" y="5143500"/>
          <p14:tracePt t="63689" x="4565650" y="5194300"/>
          <p14:tracePt t="63703" x="4546600" y="5219700"/>
          <p14:tracePt t="63720" x="4540250" y="5226050"/>
          <p14:tracePt t="63735" x="4540250" y="5232400"/>
          <p14:tracePt t="63752" x="4533900" y="5245100"/>
          <p14:tracePt t="63769" x="4527550" y="5251450"/>
          <p14:tracePt t="63787" x="4527550" y="5264150"/>
          <p14:tracePt t="63802" x="4527550" y="5283200"/>
          <p14:tracePt t="63821" x="4527550" y="5289550"/>
          <p14:tracePt t="63836" x="4521200" y="5321300"/>
          <p14:tracePt t="63874" x="4521200" y="5327650"/>
          <p14:tracePt t="63898" x="4521200" y="5334000"/>
          <p14:tracePt t="63958" x="4521200" y="5340350"/>
          <p14:tracePt t="63984" x="4514850" y="5340350"/>
          <p14:tracePt t="63996" x="4514850" y="5346700"/>
          <p14:tracePt t="64014" x="4508500" y="5346700"/>
          <p14:tracePt t="64028" x="4502150" y="5359400"/>
          <p14:tracePt t="64042" x="4495800" y="5372100"/>
          <p14:tracePt t="64052" x="4489450" y="5372100"/>
          <p14:tracePt t="64073" x="4489450" y="5378450"/>
          <p14:tracePt t="64085" x="4483100" y="5378450"/>
          <p14:tracePt t="64112" x="4483100" y="5384800"/>
          <p14:tracePt t="64150" x="4476750" y="5384800"/>
          <p14:tracePt t="64188" x="4483100" y="5340350"/>
          <p14:tracePt t="64191" x="4483100" y="5327650"/>
          <p14:tracePt t="64202" x="4489450" y="5308600"/>
          <p14:tracePt t="64221" x="4508500" y="5238750"/>
          <p14:tracePt t="64235" x="4521200" y="5213350"/>
          <p14:tracePt t="64251" x="4546600" y="5162550"/>
          <p14:tracePt t="64268" x="4584700" y="5124450"/>
          <p14:tracePt t="64285" x="4603750" y="5086350"/>
          <p14:tracePt t="64301" x="4629150" y="5073650"/>
          <p14:tracePt t="64318" x="4635500" y="5048250"/>
          <p14:tracePt t="64336" x="4635500" y="5041900"/>
          <p14:tracePt t="64352" x="4635500" y="5035550"/>
          <p14:tracePt t="64370" x="4641850" y="5029200"/>
          <p14:tracePt t="64385" x="4648200" y="5029200"/>
          <p14:tracePt t="64419" x="4648200" y="5022850"/>
          <p14:tracePt t="64441" x="4648200" y="5016500"/>
          <p14:tracePt t="64463" x="4654550" y="5016500"/>
          <p14:tracePt t="64535" x="4660900" y="5016500"/>
          <p14:tracePt t="64555" x="4667250" y="5035550"/>
          <p14:tracePt t="64571" x="4667250" y="5067300"/>
          <p14:tracePt t="64576" x="4667250" y="5073650"/>
          <p14:tracePt t="64584" x="4667250" y="5086350"/>
          <p14:tracePt t="64601" x="4667250" y="5118100"/>
          <p14:tracePt t="64619" x="4654550" y="5137150"/>
          <p14:tracePt t="64635" x="4654550" y="5162550"/>
          <p14:tracePt t="64651" x="4641850" y="5175250"/>
          <p14:tracePt t="64669" x="4635500" y="5194300"/>
          <p14:tracePt t="64685" x="4635500" y="5200650"/>
          <p14:tracePt t="64701" x="4635500" y="5207000"/>
          <p14:tracePt t="64719" x="4616450" y="5226050"/>
          <p14:tracePt t="64735" x="4610100" y="5238750"/>
          <p14:tracePt t="64770" x="4610100" y="5245100"/>
          <p14:tracePt t="64785" x="4603750" y="5257800"/>
          <p14:tracePt t="64801" x="4597400" y="5264150"/>
          <p14:tracePt t="64819" x="4597400" y="5270500"/>
          <p14:tracePt t="64834" x="4591050" y="5276850"/>
          <p14:tracePt t="64867" x="4591050" y="5295900"/>
          <p14:tracePt t="64904" x="4591050" y="5302250"/>
          <p14:tracePt t="64920" x="4591050" y="5314950"/>
          <p14:tracePt t="64940" x="4584700" y="5314950"/>
          <p14:tracePt t="64976" x="4584700" y="5321300"/>
          <p14:tracePt t="64981" x="4572000" y="5321300"/>
          <p14:tracePt t="65010" x="4572000" y="5327650"/>
          <p14:tracePt t="65054" x="4565650" y="5327650"/>
          <p14:tracePt t="65083" x="4559300" y="5327650"/>
          <p14:tracePt t="65119" x="4559300" y="5321300"/>
          <p14:tracePt t="65222" x="4559300" y="5308600"/>
          <p14:tracePt t="65249" x="4559300" y="5302250"/>
          <p14:tracePt t="65305" x="4559300" y="5295900"/>
          <p14:tracePt t="65317" x="4559300" y="5289550"/>
          <p14:tracePt t="65339" x="4565650" y="5283200"/>
          <p14:tracePt t="65381" x="4565650" y="5276850"/>
          <p14:tracePt t="65389" x="4578350" y="5276850"/>
          <p14:tracePt t="65408" x="4584700" y="5270500"/>
          <p14:tracePt t="65445" x="4591050" y="5264150"/>
          <p14:tracePt t="65459" x="4597400" y="5264150"/>
          <p14:tracePt t="65473" x="4597400" y="5257800"/>
          <p14:tracePt t="65479" x="4603750" y="5257800"/>
          <p14:tracePt t="65517" x="4603750" y="5251450"/>
          <p14:tracePt t="65522" x="4610100" y="5251450"/>
          <p14:tracePt t="65538" x="4616450" y="5251450"/>
          <p14:tracePt t="65558" x="4622800" y="5251450"/>
          <p14:tracePt t="65579" x="4635500" y="5251450"/>
          <p14:tracePt t="65601" x="4654550" y="5238750"/>
          <p14:tracePt t="65616" x="4660900" y="5232400"/>
          <p14:tracePt t="65633" x="4679950" y="5232400"/>
          <p14:tracePt t="65650" x="4686300" y="5226050"/>
          <p14:tracePt t="65667" x="4692650" y="5226050"/>
          <p14:tracePt t="65684" x="4692650" y="5213350"/>
          <p14:tracePt t="65701" x="4705350" y="5213350"/>
          <p14:tracePt t="65734" x="4711700" y="5207000"/>
          <p14:tracePt t="65750" x="4718050" y="5207000"/>
          <p14:tracePt t="65768" x="4724400" y="5200650"/>
          <p14:tracePt t="65783" x="4724400" y="5194300"/>
          <p14:tracePt t="65799" x="4730750" y="5194300"/>
          <p14:tracePt t="65816" x="4737100" y="5194300"/>
          <p14:tracePt t="65833" x="4743450" y="5181600"/>
          <p14:tracePt t="65849" x="4756150" y="5156200"/>
          <p14:tracePt t="65866" x="4762500" y="5143500"/>
          <p14:tracePt t="65883" x="4768850" y="5143500"/>
          <p14:tracePt t="65900" x="4768850" y="5130800"/>
          <p14:tracePt t="65933" x="4768850" y="5118100"/>
          <p14:tracePt t="65949" x="4768850" y="5111750"/>
          <p14:tracePt t="66021" x="4762500" y="5111750"/>
          <p14:tracePt t="66035" x="4749800" y="5111750"/>
          <p14:tracePt t="66043" x="4743450" y="5124450"/>
          <p14:tracePt t="66049" x="4737100" y="5124450"/>
          <p14:tracePt t="66066" x="4718050" y="5137150"/>
          <p14:tracePt t="66083" x="4699000" y="5149850"/>
          <p14:tracePt t="66099" x="4686300" y="5156200"/>
          <p14:tracePt t="66117" x="4679950" y="5156200"/>
          <p14:tracePt t="66134" x="4667250" y="5175250"/>
          <p14:tracePt t="66149" x="4660900" y="5175250"/>
          <p14:tracePt t="66166" x="4654550" y="5181600"/>
          <p14:tracePt t="66183" x="4648200" y="5194300"/>
          <p14:tracePt t="66200" x="4629150" y="5213350"/>
          <p14:tracePt t="66217" x="4603750" y="5238750"/>
          <p14:tracePt t="66236" x="4597400" y="5257800"/>
          <p14:tracePt t="66252" x="4584700" y="5264150"/>
          <p14:tracePt t="66270" x="4572000" y="5289550"/>
          <p14:tracePt t="66286" x="4546600" y="5340350"/>
          <p14:tracePt t="66300" x="4540250" y="5353050"/>
          <p14:tracePt t="66316" x="4521200" y="5391150"/>
          <p14:tracePt t="66332" x="4508500" y="5416550"/>
          <p14:tracePt t="66349" x="4489450" y="5461000"/>
          <p14:tracePt t="66366" x="4476750" y="5480050"/>
          <p14:tracePt t="66384" x="4470400" y="5499100"/>
          <p14:tracePt t="66400" x="4470400" y="5511800"/>
          <p14:tracePt t="66417" x="4464050" y="5524500"/>
          <p14:tracePt t="66435" x="4445000" y="5537200"/>
          <p14:tracePt t="66449" x="4438650" y="5556250"/>
          <p14:tracePt t="66468" x="4432300" y="5575300"/>
          <p14:tracePt t="66482" x="4425950" y="5588000"/>
          <p14:tracePt t="66499" x="4419600" y="5600700"/>
          <p14:tracePt t="66516" x="4413250" y="5613400"/>
          <p14:tracePt t="66532" x="4413250" y="5632450"/>
          <p14:tracePt t="66549" x="4406900" y="5632450"/>
          <p14:tracePt t="66565" x="4406900" y="5638800"/>
          <p14:tracePt t="66583" x="4394200" y="5645150"/>
          <p14:tracePt t="66627" x="4394200" y="5651500"/>
          <p14:tracePt t="66657" x="4387850" y="5651500"/>
          <p14:tracePt t="66691" x="4381500" y="5651500"/>
          <p14:tracePt t="66705" x="4375150" y="5651500"/>
          <p14:tracePt t="66711" x="4368800" y="5657850"/>
          <p14:tracePt t="66717" x="4362450" y="5657850"/>
          <p14:tracePt t="66732" x="4337050" y="5657850"/>
          <p14:tracePt t="66749" x="4324350" y="5657850"/>
          <p14:tracePt t="66765" x="4298950" y="5651500"/>
          <p14:tracePt t="66782" x="4273550" y="5645150"/>
          <p14:tracePt t="66799" x="4248150" y="5638800"/>
          <p14:tracePt t="66817" x="4229100" y="5626100"/>
          <p14:tracePt t="66832" x="4210050" y="5626100"/>
          <p14:tracePt t="66849" x="4191000" y="5619750"/>
          <p14:tracePt t="66866" x="4184650" y="5613400"/>
          <p14:tracePt t="66882" x="4165600" y="5613400"/>
          <p14:tracePt t="66899" x="4152900" y="5613400"/>
          <p14:tracePt t="66915" x="4133850" y="5613400"/>
          <p14:tracePt t="66933" x="4114800" y="5613400"/>
          <p14:tracePt t="66949" x="4108450" y="5613400"/>
          <p14:tracePt t="66967" x="4083050" y="5613400"/>
          <p14:tracePt t="66982" x="4070350" y="5619750"/>
          <p14:tracePt t="67004" x="4038600" y="5626100"/>
          <p14:tracePt t="67017" x="4019550" y="5632450"/>
          <p14:tracePt t="67031" x="4006850" y="5632450"/>
          <p14:tracePt t="67049" x="3987800" y="5632450"/>
          <p14:tracePt t="67065" x="3981450" y="5632450"/>
          <p14:tracePt t="67082" x="3962400" y="5632450"/>
          <p14:tracePt t="67099" x="3956050" y="5632450"/>
          <p14:tracePt t="67117" x="3943350" y="5632450"/>
          <p14:tracePt t="67149" x="3937000" y="5632450"/>
          <p14:tracePt t="67165" x="3930650" y="5632450"/>
          <p14:tracePt t="67182" x="3924300" y="5626100"/>
          <p14:tracePt t="67216" x="3917950" y="5626100"/>
          <p14:tracePt t="67232" x="3911600" y="5619750"/>
          <p14:tracePt t="67249" x="3911600" y="5613400"/>
          <p14:tracePt t="67268" x="3898900" y="5600700"/>
          <p14:tracePt t="67284" x="3892550" y="5594350"/>
          <p14:tracePt t="67316" x="3892550" y="5588000"/>
          <p14:tracePt t="67332" x="3886200" y="5581650"/>
          <p14:tracePt t="67348" x="3886200" y="5575300"/>
          <p14:tracePt t="67366" x="3879850" y="5575300"/>
          <p14:tracePt t="67395" x="3873500" y="5575300"/>
          <p14:tracePt t="67411" x="3873500" y="5568950"/>
          <p14:tracePt t="67437" x="3873500" y="5556250"/>
          <p14:tracePt t="67511" x="3873500" y="5549900"/>
          <p14:tracePt t="67514" x="3886200" y="5543550"/>
          <p14:tracePt t="67531" x="3911600" y="5537200"/>
          <p14:tracePt t="67536" x="3924300" y="5537200"/>
          <p14:tracePt t="67548" x="3930650" y="5530850"/>
          <p14:tracePt t="67564" x="3981450" y="5518150"/>
          <p14:tracePt t="67581" x="4000500" y="5505450"/>
          <p14:tracePt t="67598" x="4032250" y="5505450"/>
          <p14:tracePt t="67616" x="4076700" y="5499100"/>
          <p14:tracePt t="67632" x="4083050" y="5499100"/>
          <p14:tracePt t="67649" x="4102100" y="5499100"/>
          <p14:tracePt t="67664" x="4114800" y="5499100"/>
          <p14:tracePt t="67681" x="4127500" y="5499100"/>
          <p14:tracePt t="67700" x="4140200" y="5499100"/>
          <p14:tracePt t="67718" x="4159250" y="5499100"/>
          <p14:tracePt t="67732" x="4178300" y="5499100"/>
          <p14:tracePt t="67751" x="4203700" y="5499100"/>
          <p14:tracePt t="67764" x="4222750" y="5499100"/>
          <p14:tracePt t="67781" x="4248150" y="5492750"/>
          <p14:tracePt t="67798" x="4260850" y="5492750"/>
          <p14:tracePt t="67816" x="4286250" y="5492750"/>
          <p14:tracePt t="67849" x="4305300" y="5492750"/>
          <p14:tracePt t="67882" x="4311650" y="5492750"/>
          <p14:tracePt t="67901" x="4318000" y="5499100"/>
          <p14:tracePt t="67931" x="4324350" y="5499100"/>
          <p14:tracePt t="67965" x="4330700" y="5499100"/>
          <p14:tracePt t="68031" x="4330700" y="5511800"/>
          <p14:tracePt t="68079" x="4324350" y="5511800"/>
          <p14:tracePt t="68093" x="4318000" y="5511800"/>
          <p14:tracePt t="68113" x="4305300" y="5511800"/>
          <p14:tracePt t="68157" x="4298950" y="5511800"/>
          <p14:tracePt t="68190" x="4292600" y="5511800"/>
          <p14:tracePt t="68313" x="4292600" y="5505450"/>
          <p14:tracePt t="68319" x="4298950" y="5505450"/>
          <p14:tracePt t="68331" x="4318000" y="5492750"/>
          <p14:tracePt t="68349" x="4362450" y="5473700"/>
          <p14:tracePt t="68364" x="4387850" y="5461000"/>
          <p14:tracePt t="68381" x="4419600" y="5441950"/>
          <p14:tracePt t="68398" x="4438650" y="5429250"/>
          <p14:tracePt t="68414" x="4451350" y="5422900"/>
          <p14:tracePt t="68430" x="4464050" y="5410200"/>
          <p14:tracePt t="68447" x="4483100" y="5403850"/>
          <p14:tracePt t="68465" x="4502150" y="5378450"/>
          <p14:tracePt t="68480" x="4508500" y="5365750"/>
          <p14:tracePt t="68497" x="4527550" y="5353050"/>
          <p14:tracePt t="68514" x="4546600" y="5327650"/>
          <p14:tracePt t="68535" x="4559300" y="5302250"/>
          <p14:tracePt t="68549" x="4565650" y="5302250"/>
          <p14:tracePt t="68563" x="4597400" y="5270500"/>
          <p14:tracePt t="68580" x="4603750" y="5257800"/>
          <p14:tracePt t="68599" x="4629150" y="5226050"/>
          <p14:tracePt t="68614" x="4648200" y="5200650"/>
          <p14:tracePt t="68635" x="4686300" y="5149850"/>
          <p14:tracePt t="68646" x="4699000" y="5111750"/>
          <p14:tracePt t="68663" x="4718050" y="5086350"/>
          <p14:tracePt t="68680" x="4730750" y="5067300"/>
          <p14:tracePt t="68696" x="4743450" y="5041900"/>
          <p14:tracePt t="68715" x="4743450" y="5029200"/>
          <p14:tracePt t="68731" x="4743450" y="5016500"/>
          <p14:tracePt t="68747" x="4749800" y="4997450"/>
          <p14:tracePt t="68764" x="4756150" y="4984750"/>
          <p14:tracePt t="68781" x="4756150" y="4978400"/>
          <p14:tracePt t="68796" x="4762500" y="4972050"/>
          <p14:tracePt t="68814" x="4762500" y="4965700"/>
          <p14:tracePt t="68832" x="4768850" y="4959350"/>
          <p14:tracePt t="68864" x="4768850" y="4946650"/>
          <p14:tracePt t="68904" x="4762500" y="4946650"/>
          <p14:tracePt t="68910" x="4756150" y="4940300"/>
          <p14:tracePt t="68925" x="4743450" y="4940300"/>
          <p14:tracePt t="68932" x="4737100" y="4940300"/>
          <p14:tracePt t="68947" x="4705350" y="4946650"/>
          <p14:tracePt t="68966" x="4673600" y="4984750"/>
          <p14:tracePt t="68981" x="4641850" y="5003800"/>
          <p14:tracePt t="68998" x="4616450" y="5060950"/>
          <p14:tracePt t="69018" x="4559300" y="5137150"/>
          <p14:tracePt t="69019" x="4552950" y="5149850"/>
          <p14:tracePt t="69030" x="4508500" y="5213350"/>
          <p14:tracePt t="69046" x="4476750" y="5264150"/>
          <p14:tracePt t="69063" x="4445000" y="5327650"/>
          <p14:tracePt t="69081" x="4394200" y="5448300"/>
          <p14:tracePt t="69097" x="4356100" y="5530850"/>
          <p14:tracePt t="69113" x="4337050" y="5581650"/>
          <p14:tracePt t="69131" x="4318000" y="5664200"/>
          <p14:tracePt t="69146" x="4298950" y="5715000"/>
          <p14:tracePt t="69163" x="4292600" y="5784850"/>
          <p14:tracePt t="69181" x="4286250" y="5867400"/>
          <p14:tracePt t="69197" x="4286250" y="5924550"/>
          <p14:tracePt t="69218" x="4286250" y="5981700"/>
          <p14:tracePt t="69230" x="4286250" y="6000750"/>
          <p14:tracePt t="69246" x="4286250" y="6026150"/>
          <p14:tracePt t="69263" x="4286250" y="6057900"/>
          <p14:tracePt t="69280" x="4286250" y="6102350"/>
          <p14:tracePt t="69297" x="4286250" y="6134100"/>
          <p14:tracePt t="69313" x="4286250" y="6165850"/>
          <p14:tracePt t="69330" x="4305300" y="6223000"/>
          <p14:tracePt t="69346" x="4305300" y="6242050"/>
          <p14:tracePt t="69363" x="4311650" y="6280150"/>
          <p14:tracePt t="69384" x="4311650" y="6299200"/>
          <p14:tracePt t="69396" x="4311650" y="6318250"/>
          <p14:tracePt t="69413" x="4311650" y="6324600"/>
          <p14:tracePt t="69447" x="4311650" y="6330950"/>
          <p14:tracePt t="69472" x="4311650" y="6337300"/>
          <p14:tracePt t="69614" x="4311650" y="6343650"/>
          <p14:tracePt t="69651" x="4311650" y="6350000"/>
          <p14:tracePt t="69682" x="4311650" y="6356350"/>
          <p14:tracePt t="69715" x="4311650" y="6362700"/>
          <p14:tracePt t="69740" x="4311650" y="6369050"/>
          <p14:tracePt t="69763" x="4311650" y="6375400"/>
          <p14:tracePt t="69823" x="4311650" y="6381750"/>
          <p14:tracePt t="69853" x="4311650" y="6388100"/>
          <p14:tracePt t="69860" x="4318000" y="6388100"/>
          <p14:tracePt t="69874" x="4324350" y="6388100"/>
          <p14:tracePt t="69880" x="4330700" y="6388100"/>
          <p14:tracePt t="69896" x="4337050" y="6388100"/>
          <p14:tracePt t="69914" x="4356100" y="6388100"/>
          <p14:tracePt t="69929" x="4362450" y="6388100"/>
          <p14:tracePt t="69946" x="4381500" y="6388100"/>
          <p14:tracePt t="69963" x="4406900" y="6394450"/>
          <p14:tracePt t="69978" x="4425950" y="6400800"/>
          <p14:tracePt t="69995" x="4470400" y="6432550"/>
          <p14:tracePt t="70012" x="4521200" y="6470650"/>
          <p14:tracePt t="70029" x="4552950" y="6508750"/>
          <p14:tracePt t="70047" x="4622800" y="6604000"/>
          <p14:tracePt t="70062" x="4654550" y="6648450"/>
          <p14:tracePt t="70079" x="4673600" y="6673850"/>
          <p14:tracePt t="70095" x="4686300" y="6680200"/>
          <p14:tracePt t="70582" x="4705350" y="6680200"/>
          <p14:tracePt t="70589" x="4737100" y="6654800"/>
          <p14:tracePt t="70596" x="4775200" y="6642100"/>
          <p14:tracePt t="70611" x="4864100" y="6610350"/>
          <p14:tracePt t="70628" x="4965700" y="6604000"/>
          <p14:tracePt t="70646" x="5022850" y="6584950"/>
          <p14:tracePt t="70662" x="5162550" y="6527800"/>
          <p14:tracePt t="70678" x="5257800" y="6515100"/>
          <p14:tracePt t="70696" x="5416550" y="6464300"/>
          <p14:tracePt t="70711" x="5518150" y="6445250"/>
          <p14:tracePt t="70728" x="5607050" y="6419850"/>
          <p14:tracePt t="70750" x="5778500" y="6375400"/>
          <p14:tracePt t="70764" x="5867400" y="6362700"/>
          <p14:tracePt t="70782" x="5981700" y="6324600"/>
          <p14:tracePt t="70796" x="6102350" y="6280150"/>
          <p14:tracePt t="70812" x="6254750" y="6210300"/>
          <p14:tracePt t="70828" x="6394450" y="6134100"/>
          <p14:tracePt t="70847" x="6642100" y="5956300"/>
          <p14:tracePt t="70862" x="6800850" y="5911850"/>
          <p14:tracePt t="70878" x="6946900" y="5905500"/>
          <p14:tracePt t="70895" x="7086600" y="5918200"/>
          <p14:tracePt t="70911" x="7175500" y="5943600"/>
          <p14:tracePt t="70929" x="7213600" y="5969000"/>
          <p14:tracePt t="70946" x="7251700" y="5969000"/>
          <p14:tracePt t="70961" x="7277100" y="5969000"/>
          <p14:tracePt t="70978" x="7289800" y="5969000"/>
          <p14:tracePt t="70994" x="7334250" y="5943600"/>
          <p14:tracePt t="71010" x="7366000" y="5918200"/>
          <p14:tracePt t="71028" x="7404100" y="5892800"/>
          <p14:tracePt t="71045" x="7467600" y="5848350"/>
          <p14:tracePt t="71062" x="7512050" y="5797550"/>
          <p14:tracePt t="71078" x="7569200" y="5721350"/>
          <p14:tracePt t="71095" x="7639050" y="5607050"/>
          <p14:tracePt t="71111" x="7670800" y="5499100"/>
          <p14:tracePt t="71129" x="7689850" y="5448300"/>
          <p14:tracePt t="71145" x="7708900" y="5397500"/>
          <p14:tracePt t="71161" x="7721600" y="5334000"/>
          <p14:tracePt t="71183" x="7734300" y="5276850"/>
          <p14:tracePt t="71194" x="7734300" y="5162550"/>
          <p14:tracePt t="71210" x="7727950" y="5130800"/>
          <p14:tracePt t="71228" x="7715250" y="5086350"/>
          <p14:tracePt t="71245" x="7645400" y="5010150"/>
          <p14:tracePt t="71261" x="7543800" y="4959350"/>
          <p14:tracePt t="71278" x="7442200" y="4946650"/>
          <p14:tracePt t="71294" x="7340600" y="4927600"/>
          <p14:tracePt t="71310" x="7219950" y="4908550"/>
          <p14:tracePt t="71328" x="7073900" y="4889500"/>
          <p14:tracePt t="71344" x="6915150" y="4933950"/>
          <p14:tracePt t="71360" x="6800850" y="4991100"/>
          <p14:tracePt t="71377" x="6718300" y="5016500"/>
          <p14:tracePt t="71393" x="6686550" y="5048250"/>
          <p14:tracePt t="71410" x="6661150" y="5080000"/>
          <p14:tracePt t="71429" x="6648450" y="5200650"/>
          <p14:tracePt t="71444" x="6680200" y="5302250"/>
          <p14:tracePt t="71461" x="6711950" y="5378450"/>
          <p14:tracePt t="71480" x="6800850" y="5473700"/>
          <p14:tracePt t="71494" x="6883400" y="5588000"/>
          <p14:tracePt t="71511" x="7004050" y="5670550"/>
          <p14:tracePt t="71516" x="7080250" y="5695950"/>
          <p14:tracePt t="71529" x="7232650" y="5740400"/>
          <p14:tracePt t="71544" x="7346950" y="5772150"/>
          <p14:tracePt t="71561" x="7461250" y="5772150"/>
          <p14:tracePt t="71580" x="7607300" y="5772150"/>
          <p14:tracePt t="71594" x="7664450" y="5759450"/>
          <p14:tracePt t="71610" x="7721600" y="5721350"/>
          <p14:tracePt t="71630" x="7759700" y="5676900"/>
          <p14:tracePt t="71647" x="7785100" y="5619750"/>
          <p14:tracePt t="71660" x="7791450" y="5530850"/>
          <p14:tracePt t="71679" x="7785100" y="5473700"/>
          <p14:tracePt t="71694" x="7772400" y="5416550"/>
          <p14:tracePt t="71710" x="7766050" y="5403850"/>
          <p14:tracePt t="71728" x="7670800" y="5353050"/>
          <p14:tracePt t="71745" x="7581900" y="5334000"/>
          <p14:tracePt t="71760" x="7473950" y="5321300"/>
          <p14:tracePt t="71778" x="7378700" y="5321300"/>
          <p14:tracePt t="71794" x="7327900" y="5321300"/>
          <p14:tracePt t="71810" x="7264400" y="5321300"/>
          <p14:tracePt t="71827" x="7226300" y="5334000"/>
          <p14:tracePt t="71843" x="7188200" y="5340350"/>
          <p14:tracePt t="71860" x="7169150" y="5359400"/>
          <p14:tracePt t="71877" x="7137400" y="5365750"/>
          <p14:tracePt t="71894" x="7131050" y="5372100"/>
          <p14:tracePt t="71929" x="7124700" y="5378450"/>
          <p14:tracePt t="71960" x="7118350" y="5378450"/>
          <p14:tracePt t="71976" x="7118350" y="5384800"/>
          <p14:tracePt t="71993" x="7131050" y="5397500"/>
          <p14:tracePt t="72016" x="7232650" y="5461000"/>
          <p14:tracePt t="72026" x="7302500" y="5492750"/>
          <p14:tracePt t="72043" x="7372350" y="5511800"/>
          <p14:tracePt t="72060" x="7435850" y="5530850"/>
          <p14:tracePt t="72077" x="7550150" y="5581650"/>
          <p14:tracePt t="72095" x="7632700" y="5607050"/>
          <p14:tracePt t="72110" x="7683500" y="5632450"/>
          <p14:tracePt t="72126" x="7727950" y="5657850"/>
          <p14:tracePt t="72143" x="7747000" y="5664200"/>
          <p14:tracePt t="72160" x="7759700" y="5683250"/>
          <p14:tracePt t="72176" x="7772400" y="5683250"/>
          <p14:tracePt t="72193" x="7778750" y="5683250"/>
          <p14:tracePt t="72210" x="7785100" y="5695950"/>
          <p14:tracePt t="72226" x="7797800" y="5721350"/>
          <p14:tracePt t="72242" x="7797800" y="5727700"/>
          <p14:tracePt t="72259" x="7804150" y="5734050"/>
          <p14:tracePt t="72294" x="7810500" y="5746750"/>
          <p14:tracePt t="72309" x="7835900" y="5765800"/>
          <p14:tracePt t="72327" x="7854950" y="5784850"/>
          <p14:tracePt t="72343" x="7867650" y="5803900"/>
          <p14:tracePt t="72361" x="7899400" y="5829300"/>
          <p14:tracePt t="72377" x="7905750" y="5854700"/>
          <p14:tracePt t="72394" x="7918450" y="5873750"/>
          <p14:tracePt t="72410" x="7918450" y="5880100"/>
          <p14:tracePt t="72429" x="7918450" y="5886450"/>
          <p14:tracePt t="72443" x="7918450" y="5892800"/>
          <p14:tracePt t="72459" x="7918450" y="5899150"/>
          <p14:tracePt t="72476" x="7893050" y="5918200"/>
          <p14:tracePt t="72498" x="7816850" y="5949950"/>
          <p14:tracePt t="72514" x="7734300" y="5962650"/>
          <p14:tracePt t="72526" x="7620000" y="5969000"/>
          <p14:tracePt t="72543" x="7486650" y="5988050"/>
          <p14:tracePt t="72561" x="7366000" y="5994400"/>
          <p14:tracePt t="72578" x="7270750" y="6000750"/>
          <p14:tracePt t="72594" x="7131050" y="6007100"/>
          <p14:tracePt t="72610" x="6946900" y="6000750"/>
          <p14:tracePt t="72627" x="6832600" y="5975350"/>
          <p14:tracePt t="72643" x="6680200" y="5924550"/>
          <p14:tracePt t="72661" x="6477000" y="5892800"/>
          <p14:tracePt t="72676" x="6413500" y="5867400"/>
          <p14:tracePt t="72693" x="6343650" y="5835650"/>
          <p14:tracePt t="72713" x="6273800" y="5803900"/>
          <p14:tracePt t="72726" x="6254750" y="5797550"/>
          <p14:tracePt t="72742" x="6248400" y="5791200"/>
          <p14:tracePt t="72759" x="6248400" y="5708650"/>
          <p14:tracePt t="72776" x="6299200" y="5645150"/>
          <p14:tracePt t="72794" x="6381750" y="5568950"/>
          <p14:tracePt t="72810" x="6534150" y="5461000"/>
          <p14:tracePt t="72827" x="6667500" y="5410200"/>
          <p14:tracePt t="72844" x="6807200" y="5372100"/>
          <p14:tracePt t="72859" x="6921500" y="5346700"/>
          <p14:tracePt t="72876" x="7010400" y="5334000"/>
          <p14:tracePt t="72894" x="7143750" y="5340350"/>
          <p14:tracePt t="72909" x="7213600" y="5372100"/>
          <p14:tracePt t="72926" x="7251700" y="5378450"/>
          <p14:tracePt t="72942" x="7302500" y="5397500"/>
          <p14:tracePt t="72958" x="7372350" y="5448300"/>
          <p14:tracePt t="72976" x="7416800" y="5461000"/>
          <p14:tracePt t="72993" x="7442200" y="5480050"/>
          <p14:tracePt t="73012" x="7486650" y="5492750"/>
          <p14:tracePt t="73026" x="7499350" y="5499100"/>
          <p14:tracePt t="73042" x="7505700" y="5499100"/>
          <p14:tracePt t="73059" x="7524750" y="5511800"/>
          <p14:tracePt t="73077" x="7550150" y="5537200"/>
          <p14:tracePt t="73093" x="7594600" y="5568950"/>
          <p14:tracePt t="73108" x="7607300" y="5581650"/>
          <p14:tracePt t="73126" x="7632700" y="5600700"/>
          <p14:tracePt t="73145" x="7651750" y="5607050"/>
          <p14:tracePt t="73180" x="7658100" y="5613400"/>
          <p14:tracePt t="73210" x="7664450" y="5619750"/>
          <p14:tracePt t="73243" x="7670800" y="5619750"/>
          <p14:tracePt t="73261" x="7670800" y="5626100"/>
          <p14:tracePt t="73287" x="7670800" y="5632450"/>
          <p14:tracePt t="73300" x="7658100" y="5651500"/>
          <p14:tracePt t="73310" x="7620000" y="5683250"/>
          <p14:tracePt t="73326" x="7480300" y="5753100"/>
          <p14:tracePt t="73345" x="7315200" y="5784850"/>
          <p14:tracePt t="73359" x="7239000" y="5784850"/>
          <p14:tracePt t="73379" x="7156450" y="5765800"/>
          <p14:tracePt t="73396" x="6851650" y="5702300"/>
          <p14:tracePt t="73408" x="6718300" y="5657850"/>
          <p14:tracePt t="73425" x="6527800" y="5568950"/>
          <p14:tracePt t="73442" x="6172200" y="5492750"/>
          <p14:tracePt t="73459" x="6007100" y="5448300"/>
          <p14:tracePt t="73475" x="5886450" y="5422900"/>
          <p14:tracePt t="73493" x="5734050" y="5391150"/>
          <p14:tracePt t="73509" x="5683250" y="5384800"/>
          <p14:tracePt t="73526" x="5626100" y="5384800"/>
          <p14:tracePt t="73544" x="5562600" y="5397500"/>
          <p14:tracePt t="73558" x="5505450" y="5422900"/>
          <p14:tracePt t="73576" x="5461000" y="5441950"/>
          <p14:tracePt t="73592" x="5384800" y="5511800"/>
          <p14:tracePt t="73608" x="5346700" y="5549900"/>
          <p14:tracePt t="73625" x="5295900" y="5588000"/>
          <p14:tracePt t="73642" x="5232400" y="5638800"/>
          <p14:tracePt t="73658" x="5207000" y="5664200"/>
          <p14:tracePt t="73675" x="5194300" y="5670550"/>
          <p14:tracePt t="73693" x="5181600" y="5695950"/>
          <p14:tracePt t="73713" x="5175250" y="5708650"/>
          <p14:tracePt t="73725" x="5175250" y="5715000"/>
          <p14:tracePt t="73742" x="5175250" y="5746750"/>
          <p14:tracePt t="73759" x="5175250" y="5753100"/>
          <p14:tracePt t="73775" x="5175250" y="5759450"/>
          <p14:tracePt t="73791" x="5213350" y="5778500"/>
          <p14:tracePt t="73809" x="5226050" y="5778500"/>
          <p14:tracePt t="73825" x="5238750" y="5772150"/>
          <p14:tracePt t="73843" x="5295900" y="5645150"/>
          <p14:tracePt t="73858" x="5295900" y="5581650"/>
          <p14:tracePt t="73874" x="5276850" y="5511800"/>
          <p14:tracePt t="73891" x="5213350" y="5429250"/>
          <p14:tracePt t="73908" x="5111750" y="5403850"/>
          <p14:tracePt t="73926" x="5010150" y="5403850"/>
          <p14:tracePt t="73941" x="4851400" y="5480050"/>
          <p14:tracePt t="73964" x="4705350" y="5588000"/>
          <p14:tracePt t="73975" x="4692650" y="5600700"/>
          <p14:tracePt t="73992" x="4641850" y="5695950"/>
          <p14:tracePt t="74009" x="4635500" y="5708650"/>
          <p14:tracePt t="74016" x="4635500" y="5721350"/>
          <p14:tracePt t="74026" x="4641850" y="5753100"/>
          <p14:tracePt t="74042" x="4679950" y="5778500"/>
          <p14:tracePt t="74058" x="4768850" y="5791200"/>
          <p14:tracePt t="74074" x="4851400" y="5784850"/>
          <p14:tracePt t="74091" x="4984750" y="5746750"/>
          <p14:tracePt t="74108" x="5016500" y="5721350"/>
          <p14:tracePt t="74129" x="5041900" y="5695950"/>
          <p14:tracePt t="74144" x="5048250" y="5664200"/>
          <p14:tracePt t="74158" x="5048250" y="5645150"/>
          <p14:tracePt t="74176" x="5035550" y="5600700"/>
          <p14:tracePt t="74191" x="4984750" y="5581650"/>
          <p14:tracePt t="74213" x="4902200" y="5581650"/>
          <p14:tracePt t="74227" x="4864100" y="5588000"/>
          <p14:tracePt t="74244" x="4826000" y="5607050"/>
          <p14:tracePt t="74258" x="4781550" y="5715000"/>
          <p14:tracePt t="74275" x="4749800" y="5880100"/>
          <p14:tracePt t="74290" x="4768850" y="5924550"/>
          <p14:tracePt t="74307" x="4781550" y="5949950"/>
          <p14:tracePt t="74325" x="4908550" y="5969000"/>
          <p14:tracePt t="74343" x="5022850" y="5911850"/>
          <p14:tracePt t="74357" x="5099050" y="5835650"/>
          <p14:tracePt t="74376" x="5219700" y="5638800"/>
          <p14:tracePt t="74392" x="5232400" y="5562600"/>
          <p14:tracePt t="74408" x="5232400" y="5473700"/>
          <p14:tracePt t="74427" x="5181600" y="5397500"/>
          <p14:tracePt t="74441" x="5105400" y="5353050"/>
          <p14:tracePt t="74457" x="5029200" y="5359400"/>
          <p14:tracePt t="74474" x="4914900" y="5454650"/>
          <p14:tracePt t="74490" x="4857750" y="5562600"/>
          <p14:tracePt t="74512" x="4813300" y="5810250"/>
          <p14:tracePt t="74518" x="4813300" y="5861050"/>
          <p14:tracePt t="74525" x="4813300" y="5937250"/>
          <p14:tracePt t="74542" x="4845050" y="6007100"/>
          <p14:tracePt t="74558" x="4870450" y="6057900"/>
          <p14:tracePt t="74578" x="4997450" y="6115050"/>
          <p14:tracePt t="74591" x="5086350" y="6115050"/>
          <p14:tracePt t="74611" x="5181600" y="6070600"/>
          <p14:tracePt t="74625" x="5200650" y="6064250"/>
          <p14:tracePt t="74641" x="5232400" y="6013450"/>
          <p14:tracePt t="74658" x="5245100" y="5930900"/>
          <p14:tracePt t="74674" x="5232400" y="5784850"/>
          <p14:tracePt t="74691" x="5187950" y="5702300"/>
          <p14:tracePt t="74709" x="5137150" y="5645150"/>
          <p14:tracePt t="74724" x="5003800" y="5549900"/>
          <p14:tracePt t="74740" x="4927600" y="5549900"/>
          <p14:tracePt t="74757" x="4870450" y="5562600"/>
          <p14:tracePt t="74773" x="4794250" y="5607050"/>
          <p14:tracePt t="74790" x="4730750" y="5702300"/>
          <p14:tracePt t="74807" x="4711700" y="5803900"/>
          <p14:tracePt t="74824" x="4711700" y="5975350"/>
          <p14:tracePt t="74841" x="4737100" y="6045200"/>
          <p14:tracePt t="74857" x="4787900" y="6089650"/>
          <p14:tracePt t="74873" x="4914900" y="6153150"/>
          <p14:tracePt t="74890" x="5016500" y="6172200"/>
          <p14:tracePt t="74909" x="5105400" y="6140450"/>
          <p14:tracePt t="74927" x="5143500" y="6102350"/>
          <p14:tracePt t="74941" x="5194300" y="5937250"/>
          <p14:tracePt t="74959" x="5175250" y="5689600"/>
          <p14:tracePt t="74973" x="5137150" y="5568950"/>
          <p14:tracePt t="74990" x="5060950" y="5473700"/>
          <p14:tracePt t="75007" x="4991100" y="5422900"/>
          <p14:tracePt t="75023" x="4851400" y="5410200"/>
          <p14:tracePt t="75045" x="4775200" y="5461000"/>
          <p14:tracePt t="75058" x="4730750" y="5499100"/>
          <p14:tracePt t="75074" x="4711700" y="5549900"/>
          <p14:tracePt t="75091" x="4711700" y="5568950"/>
          <p14:tracePt t="75563" x="4711700" y="5600700"/>
          <p14:tracePt t="75571" x="4711700" y="5632450"/>
          <p14:tracePt t="75577" x="4711700" y="5645150"/>
          <p14:tracePt t="75591" x="4718050" y="5676900"/>
          <p14:tracePt t="75606" x="4743450" y="5734050"/>
          <p14:tracePt t="75623" x="4749800" y="5746750"/>
          <p14:tracePt t="75640" x="4768850" y="5772150"/>
          <p14:tracePt t="75658" x="4800600" y="5803900"/>
          <p14:tracePt t="75674" x="4851400" y="5835650"/>
          <p14:tracePt t="75693" x="4914900" y="5842000"/>
          <p14:tracePt t="75706" x="4978400" y="5842000"/>
          <p14:tracePt t="75723" x="5054600" y="5816600"/>
          <p14:tracePt t="75743" x="5162550" y="5791200"/>
          <p14:tracePt t="75757" x="5213350" y="5765800"/>
          <p14:tracePt t="75773" x="5257800" y="5715000"/>
          <p14:tracePt t="75794" x="5334000" y="5581650"/>
          <p14:tracePt t="75806" x="5359400" y="5511800"/>
          <p14:tracePt t="75823" x="5378450" y="5435600"/>
          <p14:tracePt t="75839" x="5378450" y="5353050"/>
          <p14:tracePt t="75855" x="5353050" y="5276850"/>
          <p14:tracePt t="75873" x="5327650" y="5251450"/>
          <p14:tracePt t="75897" x="5187950" y="5219700"/>
          <p14:tracePt t="75906" x="5086350" y="5238750"/>
          <p14:tracePt t="75924" x="5022850" y="5276850"/>
          <p14:tracePt t="75940" x="4965700" y="5314950"/>
          <p14:tracePt t="75956" x="4895850" y="5416550"/>
          <p14:tracePt t="75974" x="4857750" y="5473700"/>
          <p14:tracePt t="75993" x="4826000" y="5575300"/>
          <p14:tracePt t="76006" x="4819650" y="5613400"/>
          <p14:tracePt t="76023" x="4826000" y="5651500"/>
          <p14:tracePt t="76028" x="4832350" y="5657850"/>
          <p14:tracePt t="76039" x="4857750" y="5683250"/>
          <p14:tracePt t="76055" x="4902200" y="5708650"/>
          <p14:tracePt t="76073" x="4972050" y="5734050"/>
          <p14:tracePt t="76091" x="5124450" y="5727700"/>
          <p14:tracePt t="76106" x="5232400" y="5721350"/>
          <p14:tracePt t="76122" x="5270500" y="5695950"/>
          <p14:tracePt t="76141" x="5327650" y="5619750"/>
          <p14:tracePt t="76156" x="5372100" y="5518150"/>
          <p14:tracePt t="76175" x="5378450" y="5391150"/>
          <p14:tracePt t="76190" x="5346700" y="5308600"/>
          <p14:tracePt t="76207" x="5302250" y="5251450"/>
          <p14:tracePt t="76222" x="5149850" y="5149850"/>
          <p14:tracePt t="76239" x="4953000" y="5124450"/>
          <p14:tracePt t="76255" x="4845050" y="5175250"/>
          <p14:tracePt t="76272" x="4724400" y="5289550"/>
          <p14:tracePt t="76289" x="4552950" y="5562600"/>
          <p14:tracePt t="76306" x="4514850" y="5740400"/>
          <p14:tracePt t="76322" x="4502150" y="5848350"/>
          <p14:tracePt t="76338" x="4508500" y="5937250"/>
          <p14:tracePt t="76355" x="4559300" y="5988050"/>
          <p14:tracePt t="76372" x="4724400" y="6038850"/>
          <p14:tracePt t="76389" x="5092700" y="5988050"/>
          <p14:tracePt t="76405" x="5461000" y="5880100"/>
          <p14:tracePt t="76422" x="5930900" y="5626100"/>
          <p14:tracePt t="76439" x="6534150" y="5302250"/>
          <p14:tracePt t="76457" x="6946900" y="5080000"/>
          <p14:tracePt t="76474" x="7270750" y="4908550"/>
          <p14:tracePt t="76489" x="7429500" y="4826000"/>
          <p14:tracePt t="76505" x="7524750" y="4775200"/>
          <p14:tracePt t="76522" x="7594600" y="4756150"/>
          <p14:tracePt t="76525" x="7626350" y="4749800"/>
          <p14:tracePt t="76538" x="7677150" y="4743450"/>
          <p14:tracePt t="76556" x="7734300" y="4737100"/>
          <p14:tracePt t="76573" x="7772400" y="4737100"/>
          <p14:tracePt t="76589" x="7778750" y="4737100"/>
          <p14:tracePt t="76820" x="7835900" y="4743450"/>
          <p14:tracePt t="76825" x="7886700" y="4756150"/>
          <p14:tracePt t="76839" x="7994650" y="4857750"/>
          <p14:tracePt t="76855" x="8058150" y="4997450"/>
          <p14:tracePt t="76874" x="8077200" y="5232400"/>
          <p14:tracePt t="76891" x="8064500" y="5480050"/>
          <p14:tracePt t="76905" x="8045450" y="5619750"/>
          <p14:tracePt t="76922" x="7988300" y="5873750"/>
          <p14:tracePt t="76939" x="7956550" y="6000750"/>
          <p14:tracePt t="76958" x="7918450" y="6089650"/>
          <p14:tracePt t="76974" x="7893050" y="6127750"/>
          <p14:tracePt t="76991" x="7854950" y="6172200"/>
          <p14:tracePt t="77005" x="7816850" y="6197600"/>
          <p14:tracePt t="77024" x="7753350" y="6235700"/>
          <p14:tracePt t="77041" x="7702550" y="6261100"/>
          <p14:tracePt t="77055" x="7594600" y="6273800"/>
          <p14:tracePt t="77071" x="7429500" y="6273800"/>
          <p14:tracePt t="77088" x="7334250" y="6248400"/>
          <p14:tracePt t="77105" x="7264400" y="6235700"/>
          <p14:tracePt t="77121" x="7162800" y="6191250"/>
          <p14:tracePt t="77138" x="7124700" y="6184900"/>
          <p14:tracePt t="77155" x="7105650" y="6178550"/>
          <p14:tracePt t="77171" x="7073900" y="6146800"/>
          <p14:tracePt t="77188" x="7054850" y="6127750"/>
          <p14:tracePt t="77209" x="7023100" y="6083300"/>
          <p14:tracePt t="77221" x="7004050" y="6032500"/>
          <p14:tracePt t="77239" x="6991350" y="6000750"/>
          <p14:tracePt t="77260" x="6972300" y="5918200"/>
          <p14:tracePt t="77272" x="6972300" y="5873750"/>
          <p14:tracePt t="77289" x="6972300" y="5829300"/>
          <p14:tracePt t="77305" x="6978650" y="5784850"/>
          <p14:tracePt t="77321" x="7016750" y="5689600"/>
          <p14:tracePt t="77338" x="7061200" y="5607050"/>
          <p14:tracePt t="77355" x="7137400" y="5499100"/>
          <p14:tracePt t="77372" x="7239000" y="5346700"/>
          <p14:tracePt t="77388" x="7277100" y="5302250"/>
          <p14:tracePt t="77405" x="7340600" y="5232400"/>
          <p14:tracePt t="77421" x="7410450" y="5156200"/>
          <p14:tracePt t="77438" x="7461250" y="5105400"/>
          <p14:tracePt t="77456" x="7518400" y="5060950"/>
          <p14:tracePt t="77471" x="7569200" y="5029200"/>
          <p14:tracePt t="77488" x="7632700" y="5010150"/>
          <p14:tracePt t="77504" x="7721600" y="4984750"/>
          <p14:tracePt t="77520" x="7886700" y="4984750"/>
          <p14:tracePt t="77538" x="8026400" y="5010150"/>
          <p14:tracePt t="77554" x="8159750" y="5054600"/>
          <p14:tracePt t="77571" x="8331200" y="5124450"/>
          <p14:tracePt t="77587" x="8451850" y="5181600"/>
          <p14:tracePt t="77606" x="8553450" y="5238750"/>
          <p14:tracePt t="77622" x="8585200" y="5264150"/>
          <p14:tracePt t="77639" x="8604250" y="5295900"/>
          <p14:tracePt t="77657" x="8610600" y="5321300"/>
          <p14:tracePt t="77674" x="8610600" y="5359400"/>
          <p14:tracePt t="77687" x="8597900" y="5422900"/>
          <p14:tracePt t="77705" x="8540750" y="5511800"/>
          <p14:tracePt t="77721" x="8502650" y="5562600"/>
          <p14:tracePt t="77738" x="8407400" y="5645150"/>
          <p14:tracePt t="77755" x="8293100" y="5715000"/>
          <p14:tracePt t="77774" x="8216900" y="5746750"/>
          <p14:tracePt t="77792" x="8147050" y="5797550"/>
          <p14:tracePt t="77805" x="7981950" y="5861050"/>
          <p14:tracePt t="77821" x="7905750" y="5880100"/>
          <p14:tracePt t="77842" x="7804150" y="5924550"/>
          <p14:tracePt t="77856" x="7766050" y="5930900"/>
          <p14:tracePt t="77871" x="7721600" y="5937250"/>
          <p14:tracePt t="77887" x="7696200" y="5943600"/>
          <p14:tracePt t="77904" x="7689850" y="5943600"/>
          <p14:tracePt t="77920" x="7683500" y="5949950"/>
          <p14:tracePt t="77937" x="7670800" y="5969000"/>
          <p14:tracePt t="77954" x="7658100" y="5988050"/>
          <p14:tracePt t="77971" x="7639050" y="6007100"/>
          <p14:tracePt t="78446" x="7626350" y="6007100"/>
          <p14:tracePt t="78453" x="7620000" y="6007100"/>
          <p14:tracePt t="78460" x="7620000" y="6013450"/>
          <p14:tracePt t="78469" x="7613650" y="6019800"/>
          <p14:tracePt t="78487" x="7588250" y="6026150"/>
          <p14:tracePt t="78503" x="7562850" y="6038850"/>
          <p14:tracePt t="78519" x="7556500" y="6038850"/>
          <p14:tracePt t="78537" x="7524750" y="6064250"/>
          <p14:tracePt t="78553" x="7493000" y="6064250"/>
          <p14:tracePt t="78570" x="7448550" y="6076950"/>
          <p14:tracePt t="78587" x="7385050" y="6083300"/>
          <p14:tracePt t="78603" x="7346950" y="6089650"/>
          <p14:tracePt t="78619" x="7321550" y="6096000"/>
          <p14:tracePt t="78637" x="7296150" y="6096000"/>
          <p14:tracePt t="78653" x="7270750" y="6096000"/>
          <p14:tracePt t="78670" x="7239000" y="6096000"/>
          <p14:tracePt t="78687" x="7181850" y="6089650"/>
          <p14:tracePt t="78703" x="7150100" y="6083300"/>
          <p14:tracePt t="78719" x="7099300" y="6045200"/>
          <p14:tracePt t="78737" x="7035800" y="6013450"/>
          <p14:tracePt t="78753" x="6997700" y="5988050"/>
          <p14:tracePt t="78770" x="6965950" y="5911850"/>
          <p14:tracePt t="78789" x="6915150" y="5822950"/>
          <p14:tracePt t="78803" x="6896100" y="5778500"/>
          <p14:tracePt t="78819" x="6883400" y="5746750"/>
          <p14:tracePt t="78836" x="6858000" y="5683250"/>
          <p14:tracePt t="78852" x="6858000" y="5619750"/>
          <p14:tracePt t="78870" x="6877050" y="5499100"/>
          <p14:tracePt t="78886" x="6915150" y="5359400"/>
          <p14:tracePt t="78903" x="6959600" y="5270500"/>
          <p14:tracePt t="78919" x="6991350" y="5213350"/>
          <p14:tracePt t="78936" x="7016750" y="5149850"/>
          <p14:tracePt t="78952" x="7029450" y="5130800"/>
          <p14:tracePt t="78969" x="7061200" y="5105400"/>
          <p14:tracePt t="78987" x="7150100" y="5073650"/>
          <p14:tracePt t="79004" x="7194550" y="5067300"/>
          <p14:tracePt t="79021" x="7245350" y="5060950"/>
          <p14:tracePt t="79036" x="7277100" y="5060950"/>
          <p14:tracePt t="79052" x="7308850" y="5080000"/>
          <p14:tracePt t="79069" x="7334250" y="5099050"/>
          <p14:tracePt t="79086" x="7391400" y="5143500"/>
          <p14:tracePt t="79103" x="7397750" y="5156200"/>
          <p14:tracePt t="79121" x="7423150" y="5175250"/>
          <p14:tracePt t="79136" x="7423150" y="5181600"/>
          <p14:tracePt t="79153" x="7442200" y="5187950"/>
          <p14:tracePt t="79170" x="7448550" y="5194300"/>
          <p14:tracePt t="79185" x="7461250" y="5200650"/>
          <p14:tracePt t="79203" x="7473950" y="5207000"/>
          <p14:tracePt t="79221" x="7486650" y="5207000"/>
          <p14:tracePt t="79235" x="7499350" y="5207000"/>
          <p14:tracePt t="79270" x="7512050" y="5213350"/>
          <p14:tracePt t="79306" x="7518400" y="5213350"/>
          <p14:tracePt t="79324" x="7531100" y="5213350"/>
          <p14:tracePt t="79336" x="7537450" y="5213350"/>
          <p14:tracePt t="79353" x="7550150" y="5219700"/>
          <p14:tracePt t="79370" x="7562850" y="5219700"/>
          <p14:tracePt t="79386" x="7569200" y="5219700"/>
          <p14:tracePt t="79403" x="7581900" y="5226050"/>
          <p14:tracePt t="79423" x="7588250" y="5226050"/>
          <p14:tracePt t="79435" x="7594600" y="5238750"/>
          <p14:tracePt t="79452" x="7607300" y="5245100"/>
          <p14:tracePt t="79472" x="7620000" y="5257800"/>
          <p14:tracePt t="79486" x="7626350" y="5270500"/>
          <p14:tracePt t="79508" x="7632700" y="5276850"/>
          <p14:tracePt t="79520" x="7639050" y="5283200"/>
          <p14:tracePt t="79535" x="7639050" y="5289550"/>
          <p14:tracePt t="79552" x="7645400" y="5295900"/>
          <p14:tracePt t="79574" x="7645400" y="5302250"/>
          <p14:tracePt t="79586" x="7651750" y="5302250"/>
          <p14:tracePt t="79602" x="7658100" y="5308600"/>
          <p14:tracePt t="79621" x="7664450" y="5314950"/>
          <p14:tracePt t="79652" x="7670800" y="5321300"/>
          <p14:tracePt t="79686" x="7677150" y="5327650"/>
          <p14:tracePt t="79724" x="7677150" y="5340350"/>
          <p14:tracePt t="79741" x="7683500" y="5346700"/>
          <p14:tracePt t="79769" x="7683500" y="5353050"/>
          <p14:tracePt t="79793" x="7683500" y="5359400"/>
          <p14:tracePt t="79800" x="7689850" y="5359400"/>
          <p14:tracePt t="79807" x="7689850" y="5365750"/>
          <p14:tracePt t="79843" x="7689850" y="5378450"/>
          <p14:tracePt t="79869" x="7689850" y="5384800"/>
          <p14:tracePt t="79897" x="7689850" y="5391150"/>
          <p14:tracePt t="79919" x="7689850" y="5397500"/>
          <p14:tracePt t="79954" x="7689850" y="5403850"/>
          <p14:tracePt t="80018" x="7689850" y="5410200"/>
          <p14:tracePt t="80053" x="7689850" y="5416550"/>
          <p14:tracePt t="80082" x="7683500" y="5416550"/>
          <p14:tracePt t="80089" x="7683500" y="5435600"/>
          <p14:tracePt t="80126" x="7677150" y="5441950"/>
          <p14:tracePt t="80132" x="7677150" y="5448300"/>
          <p14:tracePt t="80146" x="7670800" y="5448300"/>
          <p14:tracePt t="80152" x="7670800" y="5454650"/>
          <p14:tracePt t="80168" x="7658100" y="5461000"/>
          <p14:tracePt t="80184" x="7645400" y="5467350"/>
          <p14:tracePt t="80203" x="7639050" y="5486400"/>
          <p14:tracePt t="80219" x="7626350" y="5499100"/>
          <p14:tracePt t="80234" x="7613650" y="5505450"/>
          <p14:tracePt t="80252" x="7600950" y="5518150"/>
          <p14:tracePt t="80268" x="7588250" y="5518150"/>
          <p14:tracePt t="80284" x="7588250" y="5530850"/>
          <p14:tracePt t="80302" x="7562850" y="5543550"/>
          <p14:tracePt t="80319" x="7543800" y="5556250"/>
          <p14:tracePt t="80336" x="7518400" y="5562600"/>
          <p14:tracePt t="80352" x="7486650" y="5581650"/>
          <p14:tracePt t="80368" x="7461250" y="5588000"/>
          <p14:tracePt t="80385" x="7448550" y="5594350"/>
          <p14:tracePt t="80401" x="7410450" y="5594350"/>
          <p14:tracePt t="80417" x="7404100" y="5594350"/>
          <p14:tracePt t="80434" x="7372350" y="5600700"/>
          <p14:tracePt t="80452" x="7353300" y="5600700"/>
          <p14:tracePt t="80469" x="7346950" y="5600700"/>
          <p14:tracePt t="80484" x="7327900" y="5600700"/>
          <p14:tracePt t="80502" x="7308850" y="5600700"/>
          <p14:tracePt t="80517" x="7289800" y="5594350"/>
          <p14:tracePt t="80534" x="7277100" y="5594350"/>
          <p14:tracePt t="80551" x="7245350" y="5588000"/>
          <p14:tracePt t="80569" x="7219950" y="5575300"/>
          <p14:tracePt t="80585" x="7213600" y="5575300"/>
          <p14:tracePt t="80602" x="7181850" y="5568950"/>
          <p14:tracePt t="80618" x="7156450" y="5562600"/>
          <p14:tracePt t="80635" x="7143750" y="5562600"/>
          <p14:tracePt t="80651" x="7131050" y="5549900"/>
          <p14:tracePt t="80668" x="7124700" y="5549900"/>
          <p14:tracePt t="80685" x="7118350" y="5549900"/>
          <p14:tracePt t="80701" x="7099300" y="5537200"/>
          <p14:tracePt t="80718" x="7092950" y="5537200"/>
          <p14:tracePt t="80736" x="7086600" y="5524500"/>
          <p14:tracePt t="80752" x="7080250" y="5524500"/>
          <p14:tracePt t="80770" x="7073900" y="5524500"/>
          <p14:tracePt t="80784" x="7067550" y="5524500"/>
          <p14:tracePt t="80801" x="7054850" y="5518150"/>
          <p14:tracePt t="80820" x="7048500" y="5511800"/>
          <p14:tracePt t="80836" x="7042150" y="5511800"/>
          <p14:tracePt t="80851" x="7035800" y="5511800"/>
          <p14:tracePt t="80884" x="7029450" y="5505450"/>
          <p14:tracePt t="80901" x="7023100" y="5505450"/>
          <p14:tracePt t="80920" x="7016750" y="5499100"/>
          <p14:tracePt t="80936" x="7010400" y="5499100"/>
          <p14:tracePt t="80967" x="7004050" y="5499100"/>
          <p14:tracePt t="80985" x="7004050" y="5492750"/>
          <p14:tracePt t="81000" x="6997700" y="5492750"/>
          <p14:tracePt t="81018" x="6997700" y="5480050"/>
          <p14:tracePt t="81033" x="6991350" y="5480050"/>
          <p14:tracePt t="81050" x="6991350" y="5473700"/>
          <p14:tracePt t="81068" x="6985000" y="5473700"/>
          <p14:tracePt t="81086" x="6985000" y="5467350"/>
          <p14:tracePt t="81104" x="6985000" y="5461000"/>
          <p14:tracePt t="81121" x="6978650" y="5461000"/>
          <p14:tracePt t="81143" x="6972300" y="5454650"/>
          <p14:tracePt t="81180" x="6972300" y="5448300"/>
          <p14:tracePt t="81219" x="6959600" y="5448300"/>
          <p14:tracePt t="81245" x="6959600" y="5435600"/>
          <p14:tracePt t="81261" x="6953250" y="5435600"/>
          <p14:tracePt t="81279" x="6953250" y="5429250"/>
          <p14:tracePt t="81372" x="6953250" y="5422900"/>
          <p14:tracePt t="81619" x="6946900" y="5422900"/>
          <p14:tracePt t="81683" x="6946900" y="5416550"/>
          <p14:tracePt t="81733" x="6940550" y="5416550"/>
          <p14:tracePt t="81755" x="6940550" y="5410200"/>
          <p14:tracePt t="81813" x="6934200" y="5410200"/>
          <p14:tracePt t="81869" x="6934200" y="5403850"/>
          <p14:tracePt t="81905" x="6934200" y="5397500"/>
          <p14:tracePt t="81910" x="6927850" y="5397500"/>
          <p14:tracePt t="81940" x="6927850" y="5391150"/>
          <p14:tracePt t="81972" x="6921500" y="5384800"/>
          <p14:tracePt t="82003" x="6921500" y="5378450"/>
          <p14:tracePt t="82028" x="6915150" y="5378450"/>
          <p14:tracePt t="82070" x="6915150" y="5372100"/>
          <p14:tracePt t="82082" x="6908800" y="5372100"/>
          <p14:tracePt t="82103" x="6908800" y="5365750"/>
          <p14:tracePt t="82121" x="6902450" y="5365750"/>
          <p14:tracePt t="82131" x="6902450" y="5359400"/>
          <p14:tracePt t="82169" x="6902450" y="5346700"/>
          <p14:tracePt t="82180" x="6896100" y="5346700"/>
          <p14:tracePt t="82210" x="6896100" y="5340350"/>
          <p14:tracePt t="82231" x="6889750" y="5334000"/>
          <p14:tracePt t="82245" x="6889750" y="5327650"/>
          <p14:tracePt t="82266" x="6889750" y="5321300"/>
          <p14:tracePt t="82280" x="6889750" y="5308600"/>
          <p14:tracePt t="82302" x="6889750" y="5289550"/>
          <p14:tracePt t="82309" x="6883400" y="5283200"/>
          <p14:tracePt t="82317" x="6883400" y="5276850"/>
          <p14:tracePt t="82332" x="6883400" y="5245100"/>
          <p14:tracePt t="82349" x="6883400" y="5219700"/>
          <p14:tracePt t="82366" x="6883400" y="5175250"/>
          <p14:tracePt t="82382" x="6883400" y="5149850"/>
          <p14:tracePt t="82399" x="6883400" y="5111750"/>
          <p14:tracePt t="82416" x="6896100" y="5067300"/>
          <p14:tracePt t="82432" x="6902450" y="5048250"/>
          <p14:tracePt t="82449" x="6908800" y="5029200"/>
          <p14:tracePt t="82466" x="6927850" y="4984750"/>
          <p14:tracePt t="82482" x="6940550" y="4978400"/>
          <p14:tracePt t="82499" x="6953250" y="4953000"/>
          <p14:tracePt t="82516" x="6985000" y="4927600"/>
          <p14:tracePt t="82534" x="7004050" y="4908550"/>
          <p14:tracePt t="82553" x="7023100" y="4889500"/>
          <p14:tracePt t="82566" x="7042150" y="4870450"/>
          <p14:tracePt t="82583" x="7067550" y="4851400"/>
          <p14:tracePt t="82601" x="7112000" y="4826000"/>
          <p14:tracePt t="82617" x="7124700" y="4819650"/>
          <p14:tracePt t="82632" x="7150100" y="4806950"/>
          <p14:tracePt t="82649" x="7175500" y="4806950"/>
          <p14:tracePt t="82665" x="7213600" y="4794250"/>
          <p14:tracePt t="82682" x="7232650" y="4794250"/>
          <p14:tracePt t="82699" x="7245350" y="4794250"/>
          <p14:tracePt t="82716" x="7283450" y="4794250"/>
          <p14:tracePt t="82733" x="7296150" y="4794250"/>
          <p14:tracePt t="82750" x="7321550" y="4787900"/>
          <p14:tracePt t="82767" x="7346950" y="4781550"/>
          <p14:tracePt t="82782" x="7385050" y="4781550"/>
          <p14:tracePt t="82798" x="7397750" y="4781550"/>
          <p14:tracePt t="82816" x="7454900" y="4787900"/>
          <p14:tracePt t="82833" x="7486650" y="4800600"/>
          <p14:tracePt t="82851" x="7512050" y="4813300"/>
          <p14:tracePt t="82866" x="7518400" y="4832350"/>
          <p14:tracePt t="82882" x="7543800" y="4876800"/>
          <p14:tracePt t="82900" x="7550150" y="4908550"/>
          <p14:tracePt t="82915" x="7550150" y="4933950"/>
          <p14:tracePt t="82932" x="7550150" y="4946650"/>
          <p14:tracePt t="82953" x="7531100" y="4997450"/>
          <p14:tracePt t="82966" x="7512050" y="5029200"/>
          <p14:tracePt t="82981" x="7480300" y="5073650"/>
          <p14:tracePt t="82998" x="7397750" y="5175250"/>
          <p14:tracePt t="83016" x="7353300" y="5219700"/>
          <p14:tracePt t="83032" x="7308850" y="5270500"/>
          <p14:tracePt t="83049" x="7188200" y="5365750"/>
          <p14:tracePt t="83065" x="7092950" y="5441950"/>
          <p14:tracePt t="83081" x="7016750" y="5492750"/>
          <p14:tracePt t="83099" x="6934200" y="5562600"/>
          <p14:tracePt t="83115" x="6877050" y="5607050"/>
          <p14:tracePt t="83132" x="6838950" y="5638800"/>
          <p14:tracePt t="83149" x="6756400" y="5683250"/>
          <p14:tracePt t="83165" x="6705600" y="5702300"/>
          <p14:tracePt t="83182" x="6654800" y="5715000"/>
          <p14:tracePt t="83200" x="6578600" y="5734050"/>
          <p14:tracePt t="83218" x="6546850" y="5740400"/>
          <p14:tracePt t="83235" x="6521450" y="5740400"/>
          <p14:tracePt t="83248" x="6489700" y="5740400"/>
          <p14:tracePt t="83265" x="6470650" y="5740400"/>
          <p14:tracePt t="83281" x="6457950" y="5740400"/>
          <p14:tracePt t="83302" x="6432550" y="5734050"/>
          <p14:tracePt t="83315" x="6426200" y="5734050"/>
          <p14:tracePt t="83331" x="6413500" y="5721350"/>
          <p14:tracePt t="83348" x="6388100" y="5689600"/>
          <p14:tracePt t="83365" x="6381750" y="5676900"/>
          <p14:tracePt t="83381" x="6381750" y="5651500"/>
          <p14:tracePt t="83398" x="6381750" y="5632450"/>
          <p14:tracePt t="83415" x="6381750" y="5613400"/>
          <p14:tracePt t="83433" x="6381750" y="5562600"/>
          <p14:tracePt t="83448" x="6394450" y="5518150"/>
          <p14:tracePt t="83465" x="6413500" y="5480050"/>
          <p14:tracePt t="83481" x="6419850" y="5454650"/>
          <p14:tracePt t="83498" x="6451600" y="5397500"/>
          <p14:tracePt t="83516" x="6470650" y="5384800"/>
          <p14:tracePt t="83531" x="6489700" y="5365750"/>
          <p14:tracePt t="83548" x="6508750" y="5321300"/>
          <p14:tracePt t="83564" x="6527800" y="5302250"/>
          <p14:tracePt t="83582" x="6553200" y="5264150"/>
          <p14:tracePt t="83599" x="6597650" y="5219700"/>
          <p14:tracePt t="83614" x="6648450" y="5187950"/>
          <p14:tracePt t="83632" x="6724650" y="5143500"/>
          <p14:tracePt t="83648" x="6794500" y="5118100"/>
          <p14:tracePt t="83664" x="6851650" y="5105400"/>
          <p14:tracePt t="83682" x="6940550" y="5080000"/>
          <p14:tracePt t="83698" x="7016750" y="5060950"/>
          <p14:tracePt t="83715" x="7080250" y="5054600"/>
          <p14:tracePt t="83732" x="7188200" y="5048250"/>
          <p14:tracePt t="83747" x="7239000" y="5041900"/>
          <p14:tracePt t="83765" x="7277100" y="5041900"/>
          <p14:tracePt t="83782" x="7340600" y="5041900"/>
          <p14:tracePt t="83798" x="7391400" y="5041900"/>
          <p14:tracePt t="83814" x="7423150" y="5048250"/>
          <p14:tracePt t="83831" x="7486650" y="5073650"/>
          <p14:tracePt t="83848" x="7518400" y="5086350"/>
          <p14:tracePt t="83864" x="7550150" y="5105400"/>
          <p14:tracePt t="83881" x="7562850" y="5118100"/>
          <p14:tracePt t="83897" x="7575550" y="5130800"/>
          <p14:tracePt t="83914" x="7594600" y="5162550"/>
          <p14:tracePt t="83931" x="7600950" y="5175250"/>
          <p14:tracePt t="83947" x="7600950" y="5200650"/>
          <p14:tracePt t="83970" x="7594600" y="5257800"/>
          <p14:tracePt t="83981" x="7543800" y="5327650"/>
          <p14:tracePt t="84002" x="7467600" y="5403850"/>
          <p14:tracePt t="84016" x="7308850" y="5518150"/>
          <p14:tracePt t="84030" x="7251700" y="5575300"/>
          <p14:tracePt t="84047" x="7169150" y="5683250"/>
          <p14:tracePt t="84064" x="7105650" y="5734050"/>
          <p14:tracePt t="84081" x="6972300" y="5810250"/>
          <p14:tracePt t="84097" x="6908800" y="5848350"/>
          <p14:tracePt t="84114" x="6858000" y="5867400"/>
          <p14:tracePt t="84132" x="6800850" y="5886450"/>
          <p14:tracePt t="84148" x="6781800" y="5886450"/>
          <p14:tracePt t="84164" x="6737350" y="5886450"/>
          <p14:tracePt t="84180" x="6648450" y="5867400"/>
          <p14:tracePt t="84197" x="6610350" y="5848350"/>
          <p14:tracePt t="84220" x="6572250" y="5753100"/>
          <p14:tracePt t="84232" x="6546850" y="5683250"/>
          <p14:tracePt t="84248" x="6572250" y="5588000"/>
          <p14:tracePt t="84265" x="6610350" y="5505450"/>
          <p14:tracePt t="84280" x="6680200" y="5397500"/>
          <p14:tracePt t="84297" x="6743700" y="5289550"/>
          <p14:tracePt t="84314" x="6800850" y="5213350"/>
          <p14:tracePt t="84330" x="6889750" y="5130800"/>
          <p14:tracePt t="84348" x="6972300" y="5092700"/>
          <p14:tracePt t="84366" x="7118350" y="5041900"/>
          <p14:tracePt t="84381" x="7200900" y="5022850"/>
          <p14:tracePt t="84398" x="7264400" y="5022850"/>
          <p14:tracePt t="84418" x="7391400" y="5022850"/>
          <p14:tracePt t="84430" x="7480300" y="5048250"/>
          <p14:tracePt t="84447" x="7550150" y="5073650"/>
          <p14:tracePt t="84464" x="7607300" y="5118100"/>
          <p14:tracePt t="84480" x="7645400" y="5175250"/>
          <p14:tracePt t="84497" x="7683500" y="5232400"/>
          <p14:tracePt t="84517" x="7696200" y="5289550"/>
          <p14:tracePt t="84523" x="7702550" y="5302250"/>
          <p14:tracePt t="84531" x="7708900" y="5327650"/>
          <p14:tracePt t="84551" x="7708900" y="5365750"/>
          <p14:tracePt t="84565" x="7708900" y="5410200"/>
          <p14:tracePt t="84580" x="7689850" y="5473700"/>
          <p14:tracePt t="84596" x="7639050" y="5537200"/>
          <p14:tracePt t="84613" x="7562850" y="5594350"/>
          <p14:tracePt t="84630" x="7366000" y="5721350"/>
          <p14:tracePt t="84647" x="7264400" y="5765800"/>
          <p14:tracePt t="84664" x="7099300" y="5816600"/>
          <p14:tracePt t="84680" x="6946900" y="5835650"/>
          <p14:tracePt t="84697" x="6832600" y="5835650"/>
          <p14:tracePt t="84714" x="6750050" y="5810250"/>
          <p14:tracePt t="84729" x="6724650" y="5772150"/>
          <p14:tracePt t="84747" x="6680200" y="5708650"/>
          <p14:tracePt t="84765" x="6686550" y="5530850"/>
          <p14:tracePt t="84780" x="6724650" y="5454650"/>
          <p14:tracePt t="84796" x="6769100" y="5372100"/>
          <p14:tracePt t="84814" x="6883400" y="5226050"/>
          <p14:tracePt t="84832" x="6972300" y="5143500"/>
          <p14:tracePt t="84851" x="7054850" y="5092700"/>
          <p14:tracePt t="84864" x="7181850" y="5016500"/>
          <p14:tracePt t="84882" x="7226300" y="4997450"/>
          <p14:tracePt t="84897" x="7334250" y="4984750"/>
          <p14:tracePt t="84914" x="7461250" y="4984750"/>
          <p14:tracePt t="84930" x="7524750" y="4997450"/>
          <p14:tracePt t="84946" x="7575550" y="5029200"/>
          <p14:tracePt t="84963" x="7639050" y="5080000"/>
          <p14:tracePt t="84980" x="7677150" y="5143500"/>
          <p14:tracePt t="84996" x="7696200" y="5181600"/>
          <p14:tracePt t="85013" x="7702550" y="5295900"/>
          <p14:tracePt t="85030" x="7696200" y="5378450"/>
          <p14:tracePt t="85047" x="7632700" y="5530850"/>
          <p14:tracePt t="85064" x="7524750" y="5721350"/>
          <p14:tracePt t="85082" x="7435850" y="5822950"/>
          <p14:tracePt t="85102" x="7219950" y="5956300"/>
          <p14:tracePt t="85114" x="7131050" y="6013450"/>
          <p14:tracePt t="85130" x="7023100" y="6045200"/>
          <p14:tracePt t="85151" x="6826250" y="6026150"/>
          <p14:tracePt t="85163" x="6724650" y="5988050"/>
          <p14:tracePt t="85179" x="6654800" y="5918200"/>
          <p14:tracePt t="85196" x="6572250" y="5791200"/>
          <p14:tracePt t="85213" x="6508750" y="5492750"/>
          <p14:tracePt t="85229" x="6502400" y="5353050"/>
          <p14:tracePt t="85248" x="6565900" y="5124450"/>
          <p14:tracePt t="85266" x="6635750" y="4978400"/>
          <p14:tracePt t="85279" x="6699250" y="4895850"/>
          <p14:tracePt t="85296" x="6813550" y="4794250"/>
          <p14:tracePt t="85312" x="7010400" y="4699000"/>
          <p14:tracePt t="85329" x="7131050" y="4673600"/>
          <p14:tracePt t="85348" x="7289800" y="4692650"/>
          <p14:tracePt t="85362" x="7378700" y="473710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5D0646-E7CF-492A-B667-947E6E464493}"/>
              </a:ext>
            </a:extLst>
          </p:cNvPr>
          <p:cNvSpPr>
            <a:spLocks noGrp="1"/>
          </p:cNvSpPr>
          <p:nvPr>
            <p:ph type="title"/>
          </p:nvPr>
        </p:nvSpPr>
        <p:spPr/>
        <p:txBody>
          <a:bodyPr/>
          <a:lstStyle/>
          <a:p>
            <a:r>
              <a:rPr lang="cs-CZ" dirty="0"/>
              <a:t>Development </a:t>
            </a:r>
            <a:r>
              <a:rPr lang="cs-CZ" dirty="0" err="1"/>
              <a:t>of</a:t>
            </a:r>
            <a:r>
              <a:rPr lang="cs-CZ" dirty="0"/>
              <a:t> liver</a:t>
            </a:r>
            <a:endParaRPr lang="en-US" dirty="0"/>
          </a:p>
        </p:txBody>
      </p:sp>
      <p:sp>
        <p:nvSpPr>
          <p:cNvPr id="5" name="Zástupný symbol pro číslo snímku 4">
            <a:extLst>
              <a:ext uri="{FF2B5EF4-FFF2-40B4-BE49-F238E27FC236}">
                <a16:creationId xmlns:a16="http://schemas.microsoft.com/office/drawing/2014/main" id="{DDB34B56-49A5-4DD7-BB1A-5281DF96F43C}"/>
              </a:ext>
            </a:extLst>
          </p:cNvPr>
          <p:cNvSpPr>
            <a:spLocks noGrp="1"/>
          </p:cNvSpPr>
          <p:nvPr>
            <p:ph type="sldNum" sz="quarter" idx="12"/>
          </p:nvPr>
        </p:nvSpPr>
        <p:spPr/>
        <p:txBody>
          <a:bodyPr/>
          <a:lstStyle/>
          <a:p>
            <a:fld id="{452BC3EA-E2EC-40AA-BF67-C4C476FA0C99}" type="slidenum">
              <a:rPr lang="cs-CZ" smtClean="0"/>
              <a:t>49</a:t>
            </a:fld>
            <a:endParaRPr lang="cs-CZ"/>
          </a:p>
        </p:txBody>
      </p:sp>
      <p:sp>
        <p:nvSpPr>
          <p:cNvPr id="6" name="Zástupný obsah 2">
            <a:extLst>
              <a:ext uri="{FF2B5EF4-FFF2-40B4-BE49-F238E27FC236}">
                <a16:creationId xmlns:a16="http://schemas.microsoft.com/office/drawing/2014/main" id="{C509EC81-2FD4-4C1E-BC4A-890BFCB38FF8}"/>
              </a:ext>
            </a:extLst>
          </p:cNvPr>
          <p:cNvSpPr txBox="1">
            <a:spLocks/>
          </p:cNvSpPr>
          <p:nvPr/>
        </p:nvSpPr>
        <p:spPr>
          <a:xfrm>
            <a:off x="1097280" y="1859233"/>
            <a:ext cx="4869929" cy="12393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Interface </a:t>
            </a:r>
            <a:r>
              <a:rPr lang="cs-CZ" sz="1600" dirty="0" err="1"/>
              <a:t>between</a:t>
            </a:r>
            <a:r>
              <a:rPr lang="cs-CZ" sz="1600" dirty="0"/>
              <a:t> </a:t>
            </a:r>
            <a:r>
              <a:rPr lang="cs-CZ" sz="1600" b="1" dirty="0" err="1"/>
              <a:t>foregut</a:t>
            </a:r>
            <a:r>
              <a:rPr lang="cs-CZ" sz="1600" dirty="0"/>
              <a:t> and </a:t>
            </a:r>
            <a:r>
              <a:rPr lang="cs-CZ" sz="1600" b="1" dirty="0" err="1"/>
              <a:t>midgut</a:t>
            </a:r>
            <a:endParaRPr lang="cs-CZ" sz="1600" b="1" dirty="0"/>
          </a:p>
          <a:p>
            <a:pPr>
              <a:buSzPct val="50000"/>
              <a:buFont typeface="Courier New" panose="02070309020205020404" pitchFamily="49" charset="0"/>
              <a:buChar char="o"/>
            </a:pPr>
            <a:r>
              <a:rPr lang="cs-CZ" sz="1600" b="1" dirty="0" err="1"/>
              <a:t>Yolk</a:t>
            </a:r>
            <a:r>
              <a:rPr lang="cs-CZ" sz="1600" b="1" dirty="0"/>
              <a:t> </a:t>
            </a:r>
            <a:r>
              <a:rPr lang="cs-CZ" sz="1600" b="1" dirty="0" err="1"/>
              <a:t>sac</a:t>
            </a:r>
            <a:r>
              <a:rPr lang="cs-CZ" sz="1600" b="1" dirty="0"/>
              <a:t> </a:t>
            </a:r>
            <a:r>
              <a:rPr lang="cs-CZ" sz="1600" dirty="0" err="1"/>
              <a:t>detaches</a:t>
            </a:r>
            <a:r>
              <a:rPr lang="cs-CZ" sz="1600" dirty="0"/>
              <a:t> </a:t>
            </a:r>
            <a:r>
              <a:rPr lang="cs-CZ" sz="1600" dirty="0" err="1"/>
              <a:t>from</a:t>
            </a:r>
            <a:r>
              <a:rPr lang="cs-CZ" sz="1600" dirty="0"/>
              <a:t> </a:t>
            </a:r>
            <a:r>
              <a:rPr lang="cs-CZ" sz="1600" dirty="0" err="1"/>
              <a:t>intestine</a:t>
            </a:r>
            <a:endParaRPr lang="cs-CZ" sz="1600" dirty="0"/>
          </a:p>
          <a:p>
            <a:pPr>
              <a:buSzPct val="50000"/>
              <a:buFont typeface="Courier New" panose="02070309020205020404" pitchFamily="49" charset="0"/>
              <a:buChar char="o"/>
            </a:pPr>
            <a:r>
              <a:rPr lang="cs-CZ" sz="1600" b="1" dirty="0" err="1">
                <a:solidFill>
                  <a:srgbClr val="F951D5"/>
                </a:solidFill>
              </a:rPr>
              <a:t>transversal</a:t>
            </a:r>
            <a:r>
              <a:rPr lang="cs-CZ" sz="1600" b="1" dirty="0">
                <a:solidFill>
                  <a:srgbClr val="F951D5"/>
                </a:solidFill>
              </a:rPr>
              <a:t> septum</a:t>
            </a:r>
            <a:r>
              <a:rPr lang="cs-CZ" sz="1600" dirty="0"/>
              <a:t> region (</a:t>
            </a:r>
            <a:r>
              <a:rPr lang="cs-CZ" sz="1600" dirty="0" err="1"/>
              <a:t>basis</a:t>
            </a:r>
            <a:r>
              <a:rPr lang="cs-CZ" sz="1600" dirty="0"/>
              <a:t> </a:t>
            </a:r>
            <a:r>
              <a:rPr lang="cs-CZ" sz="1600" dirty="0" err="1"/>
              <a:t>for</a:t>
            </a:r>
            <a:r>
              <a:rPr lang="cs-CZ" sz="1600" dirty="0"/>
              <a:t> </a:t>
            </a:r>
            <a:r>
              <a:rPr lang="cs-CZ" sz="1600" dirty="0" err="1"/>
              <a:t>diphragma</a:t>
            </a:r>
            <a:r>
              <a:rPr lang="cs-CZ" sz="1600" dirty="0"/>
              <a:t>)</a:t>
            </a:r>
          </a:p>
        </p:txBody>
      </p:sp>
      <p:sp>
        <p:nvSpPr>
          <p:cNvPr id="7" name="Zástupný obsah 2">
            <a:extLst>
              <a:ext uri="{FF2B5EF4-FFF2-40B4-BE49-F238E27FC236}">
                <a16:creationId xmlns:a16="http://schemas.microsoft.com/office/drawing/2014/main" id="{83AF645C-ADC2-45E9-A13D-7C342397CDF6}"/>
              </a:ext>
            </a:extLst>
          </p:cNvPr>
          <p:cNvSpPr txBox="1">
            <a:spLocks/>
          </p:cNvSpPr>
          <p:nvPr/>
        </p:nvSpPr>
        <p:spPr>
          <a:xfrm>
            <a:off x="1097279" y="3127191"/>
            <a:ext cx="4583899" cy="66574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Interaction</a:t>
            </a:r>
            <a:r>
              <a:rPr lang="cs-CZ" sz="1600" dirty="0"/>
              <a:t> </a:t>
            </a:r>
            <a:r>
              <a:rPr lang="cs-CZ" sz="1600" dirty="0" err="1"/>
              <a:t>between</a:t>
            </a:r>
            <a:r>
              <a:rPr lang="cs-CZ" sz="1600" dirty="0"/>
              <a:t> </a:t>
            </a:r>
            <a:r>
              <a:rPr lang="cs-CZ" sz="1600" b="1" dirty="0">
                <a:solidFill>
                  <a:srgbClr val="FFC000"/>
                </a:solidFill>
              </a:rPr>
              <a:t>endoderm</a:t>
            </a:r>
            <a:r>
              <a:rPr lang="cs-CZ" sz="1600" dirty="0"/>
              <a:t> </a:t>
            </a:r>
            <a:r>
              <a:rPr lang="cs-CZ" sz="1600" dirty="0" err="1"/>
              <a:t>of</a:t>
            </a:r>
            <a:r>
              <a:rPr lang="cs-CZ" sz="1600" dirty="0"/>
              <a:t> primitive </a:t>
            </a:r>
            <a:r>
              <a:rPr lang="cs-CZ" sz="1600" b="1" dirty="0">
                <a:solidFill>
                  <a:srgbClr val="FFC000"/>
                </a:solidFill>
              </a:rPr>
              <a:t>gut</a:t>
            </a:r>
            <a:r>
              <a:rPr lang="cs-CZ" sz="1600" dirty="0"/>
              <a:t> and </a:t>
            </a:r>
            <a:r>
              <a:rPr lang="cs-CZ" sz="1600" b="1" dirty="0" smtClean="0">
                <a:solidFill>
                  <a:srgbClr val="F951D5"/>
                </a:solidFill>
              </a:rPr>
              <a:t>mesenchyme</a:t>
            </a:r>
            <a:r>
              <a:rPr lang="cs-CZ" sz="1600" dirty="0" smtClean="0"/>
              <a:t> </a:t>
            </a:r>
            <a:r>
              <a:rPr lang="cs-CZ" sz="1600" dirty="0" err="1"/>
              <a:t>from</a:t>
            </a:r>
            <a:r>
              <a:rPr lang="cs-CZ" sz="1600" dirty="0"/>
              <a:t> </a:t>
            </a:r>
            <a:r>
              <a:rPr lang="cs-CZ" sz="1600" b="1" dirty="0" err="1"/>
              <a:t>splanchnic</a:t>
            </a:r>
            <a:r>
              <a:rPr lang="cs-CZ" sz="1600" dirty="0"/>
              <a:t> mesoderm</a:t>
            </a:r>
          </a:p>
        </p:txBody>
      </p:sp>
      <p:sp>
        <p:nvSpPr>
          <p:cNvPr id="10" name="Zástupný obsah 2">
            <a:extLst>
              <a:ext uri="{FF2B5EF4-FFF2-40B4-BE49-F238E27FC236}">
                <a16:creationId xmlns:a16="http://schemas.microsoft.com/office/drawing/2014/main" id="{83AF645C-ADC2-45E9-A13D-7C342397CDF6}"/>
              </a:ext>
            </a:extLst>
          </p:cNvPr>
          <p:cNvSpPr txBox="1">
            <a:spLocks/>
          </p:cNvSpPr>
          <p:nvPr/>
        </p:nvSpPr>
        <p:spPr>
          <a:xfrm>
            <a:off x="1097278" y="3868303"/>
            <a:ext cx="4977596" cy="62009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ventral</a:t>
            </a:r>
            <a:r>
              <a:rPr lang="cs-CZ" sz="1600" dirty="0"/>
              <a:t> </a:t>
            </a:r>
            <a:r>
              <a:rPr lang="cs-CZ" sz="1600" dirty="0" err="1"/>
              <a:t>side</a:t>
            </a:r>
            <a:r>
              <a:rPr lang="cs-CZ" sz="1600" dirty="0"/>
              <a:t> </a:t>
            </a:r>
            <a:r>
              <a:rPr lang="cs-CZ" sz="1600" dirty="0" err="1"/>
              <a:t>of</a:t>
            </a:r>
            <a:r>
              <a:rPr lang="cs-CZ" sz="1600" dirty="0"/>
              <a:t> </a:t>
            </a:r>
            <a:r>
              <a:rPr lang="cs-CZ" sz="1600" dirty="0" err="1"/>
              <a:t>caudal</a:t>
            </a:r>
            <a:r>
              <a:rPr lang="cs-CZ" sz="1600" dirty="0"/>
              <a:t> area </a:t>
            </a:r>
            <a:r>
              <a:rPr lang="cs-CZ" sz="1600" dirty="0" err="1"/>
              <a:t>of</a:t>
            </a:r>
            <a:r>
              <a:rPr lang="cs-CZ" sz="1600" dirty="0"/>
              <a:t> </a:t>
            </a:r>
            <a:r>
              <a:rPr lang="cs-CZ" sz="1600" b="1" dirty="0" err="1"/>
              <a:t>foregut</a:t>
            </a:r>
            <a:r>
              <a:rPr lang="cs-CZ" sz="1600" dirty="0"/>
              <a:t> – </a:t>
            </a:r>
            <a:r>
              <a:rPr lang="cs-CZ" sz="1600" dirty="0" err="1"/>
              <a:t>formation</a:t>
            </a:r>
            <a:r>
              <a:rPr lang="cs-CZ" sz="1600" dirty="0"/>
              <a:t> </a:t>
            </a:r>
            <a:r>
              <a:rPr lang="cs-CZ" sz="1600" dirty="0" err="1"/>
              <a:t>of</a:t>
            </a:r>
            <a:r>
              <a:rPr lang="cs-CZ" sz="1600" dirty="0"/>
              <a:t> </a:t>
            </a:r>
            <a:r>
              <a:rPr lang="cs-CZ" sz="1600" b="1" dirty="0"/>
              <a:t>liver </a:t>
            </a:r>
            <a:r>
              <a:rPr lang="cs-CZ" sz="1600" b="1" dirty="0" err="1"/>
              <a:t>diverticle</a:t>
            </a:r>
            <a:r>
              <a:rPr lang="cs-CZ" sz="1600" dirty="0"/>
              <a:t> → </a:t>
            </a:r>
            <a:r>
              <a:rPr lang="cs-CZ" sz="1600" dirty="0" err="1"/>
              <a:t>basis</a:t>
            </a:r>
            <a:r>
              <a:rPr lang="cs-CZ" sz="1600" dirty="0"/>
              <a:t> </a:t>
            </a:r>
            <a:r>
              <a:rPr lang="cs-CZ" sz="1600" dirty="0" err="1"/>
              <a:t>for</a:t>
            </a:r>
            <a:r>
              <a:rPr lang="cs-CZ" sz="1600" dirty="0"/>
              <a:t> </a:t>
            </a:r>
            <a:r>
              <a:rPr lang="cs-CZ" sz="1600" b="1" dirty="0"/>
              <a:t>liver</a:t>
            </a:r>
            <a:r>
              <a:rPr lang="cs-CZ" sz="1600" dirty="0"/>
              <a:t> and </a:t>
            </a:r>
            <a:r>
              <a:rPr lang="cs-CZ" sz="1600" b="1" dirty="0" err="1"/>
              <a:t>gallbladder</a:t>
            </a:r>
            <a:endParaRPr lang="cs-CZ" sz="1600" b="1" dirty="0"/>
          </a:p>
        </p:txBody>
      </p:sp>
      <p:sp>
        <p:nvSpPr>
          <p:cNvPr id="11" name="Zástupný obsah 2">
            <a:extLst>
              <a:ext uri="{FF2B5EF4-FFF2-40B4-BE49-F238E27FC236}">
                <a16:creationId xmlns:a16="http://schemas.microsoft.com/office/drawing/2014/main" id="{83AF645C-ADC2-45E9-A13D-7C342397CDF6}"/>
              </a:ext>
            </a:extLst>
          </p:cNvPr>
          <p:cNvSpPr txBox="1">
            <a:spLocks/>
          </p:cNvSpPr>
          <p:nvPr/>
        </p:nvSpPr>
        <p:spPr>
          <a:xfrm>
            <a:off x="1097277" y="4810849"/>
            <a:ext cx="4977597" cy="8039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Basis</a:t>
            </a:r>
            <a:r>
              <a:rPr lang="cs-CZ" sz="1600" dirty="0"/>
              <a:t> </a:t>
            </a:r>
            <a:r>
              <a:rPr lang="cs-CZ" sz="1600" dirty="0" err="1"/>
              <a:t>for</a:t>
            </a:r>
            <a:r>
              <a:rPr lang="cs-CZ" sz="1600" dirty="0">
                <a:solidFill>
                  <a:srgbClr val="FF0000"/>
                </a:solidFill>
              </a:rPr>
              <a:t> </a:t>
            </a:r>
            <a:r>
              <a:rPr lang="cs-CZ" sz="1600" b="1" dirty="0">
                <a:solidFill>
                  <a:srgbClr val="FF0000"/>
                </a:solidFill>
              </a:rPr>
              <a:t>liver</a:t>
            </a:r>
            <a:r>
              <a:rPr lang="cs-CZ" sz="1600" dirty="0">
                <a:solidFill>
                  <a:srgbClr val="FF0000"/>
                </a:solidFill>
              </a:rPr>
              <a:t> </a:t>
            </a:r>
            <a:r>
              <a:rPr lang="cs-CZ" sz="1600" dirty="0"/>
              <a:t>– </a:t>
            </a:r>
            <a:r>
              <a:rPr lang="cs-CZ" sz="1600" b="1" dirty="0" err="1">
                <a:solidFill>
                  <a:srgbClr val="FF0000"/>
                </a:solidFill>
              </a:rPr>
              <a:t>pars</a:t>
            </a:r>
            <a:r>
              <a:rPr lang="cs-CZ" sz="1600" b="1" dirty="0">
                <a:solidFill>
                  <a:srgbClr val="FF0000"/>
                </a:solidFill>
              </a:rPr>
              <a:t> </a:t>
            </a:r>
            <a:r>
              <a:rPr lang="cs-CZ" sz="1600" b="1" dirty="0" err="1">
                <a:solidFill>
                  <a:srgbClr val="FF0000"/>
                </a:solidFill>
              </a:rPr>
              <a:t>hepatica</a:t>
            </a:r>
            <a:r>
              <a:rPr lang="cs-CZ" sz="1600" dirty="0"/>
              <a:t> (</a:t>
            </a:r>
            <a:r>
              <a:rPr lang="cs-CZ" sz="1600" dirty="0" err="1"/>
              <a:t>larger</a:t>
            </a:r>
            <a:r>
              <a:rPr lang="cs-CZ" sz="1600" dirty="0"/>
              <a:t> part </a:t>
            </a:r>
            <a:r>
              <a:rPr lang="cs-CZ" sz="1600" dirty="0" err="1"/>
              <a:t>cranialy</a:t>
            </a:r>
            <a:r>
              <a:rPr lang="cs-CZ" sz="1600" dirty="0"/>
              <a:t>)</a:t>
            </a:r>
          </a:p>
          <a:p>
            <a:pPr>
              <a:buSzPct val="50000"/>
              <a:buFont typeface="Courier New" panose="02070309020205020404" pitchFamily="49" charset="0"/>
              <a:buChar char="o"/>
            </a:pPr>
            <a:r>
              <a:rPr lang="cs-CZ" sz="1600" dirty="0" err="1"/>
              <a:t>Basis</a:t>
            </a:r>
            <a:r>
              <a:rPr lang="cs-CZ" sz="1600" dirty="0"/>
              <a:t> </a:t>
            </a:r>
            <a:r>
              <a:rPr lang="cs-CZ" sz="1600" dirty="0" err="1"/>
              <a:t>for</a:t>
            </a:r>
            <a:r>
              <a:rPr lang="cs-CZ" sz="1600" dirty="0"/>
              <a:t> </a:t>
            </a:r>
            <a:r>
              <a:rPr lang="cs-CZ" sz="1600" b="1" dirty="0" err="1">
                <a:solidFill>
                  <a:srgbClr val="00B050"/>
                </a:solidFill>
              </a:rPr>
              <a:t>gallbladder</a:t>
            </a:r>
            <a:r>
              <a:rPr lang="cs-CZ" sz="1600" dirty="0"/>
              <a:t> – </a:t>
            </a:r>
            <a:r>
              <a:rPr lang="cs-CZ" sz="1600" b="1" dirty="0" err="1">
                <a:solidFill>
                  <a:srgbClr val="00B050"/>
                </a:solidFill>
              </a:rPr>
              <a:t>pars</a:t>
            </a:r>
            <a:r>
              <a:rPr lang="cs-CZ" sz="1600" b="1" dirty="0">
                <a:solidFill>
                  <a:srgbClr val="00B050"/>
                </a:solidFill>
              </a:rPr>
              <a:t> </a:t>
            </a:r>
            <a:r>
              <a:rPr lang="cs-CZ" sz="1600" b="1" dirty="0" err="1">
                <a:solidFill>
                  <a:srgbClr val="00B050"/>
                </a:solidFill>
              </a:rPr>
              <a:t>cystica</a:t>
            </a:r>
            <a:r>
              <a:rPr lang="cs-CZ" sz="1600" dirty="0"/>
              <a:t> (</a:t>
            </a:r>
            <a:r>
              <a:rPr lang="cs-CZ" sz="1600" dirty="0" err="1"/>
              <a:t>smaller</a:t>
            </a:r>
            <a:r>
              <a:rPr lang="cs-CZ" sz="1600" dirty="0"/>
              <a:t> part </a:t>
            </a:r>
            <a:r>
              <a:rPr lang="cs-CZ" sz="1600" dirty="0" err="1"/>
              <a:t>caudally</a:t>
            </a:r>
            <a:r>
              <a:rPr lang="cs-CZ" sz="1600" dirty="0"/>
              <a:t>)</a:t>
            </a:r>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33128" r="8237" b="59206"/>
          <a:stretch/>
        </p:blipFill>
        <p:spPr>
          <a:xfrm>
            <a:off x="6564738" y="2260338"/>
            <a:ext cx="4965682" cy="3065202"/>
          </a:xfrm>
          <a:prstGeom prst="rect">
            <a:avLst/>
          </a:prstGeom>
        </p:spPr>
      </p:pic>
      <p:sp>
        <p:nvSpPr>
          <p:cNvPr id="12" name="TextovéPole 11">
            <a:extLst>
              <a:ext uri="{FF2B5EF4-FFF2-40B4-BE49-F238E27FC236}">
                <a16:creationId xmlns:a16="http://schemas.microsoft.com/office/drawing/2014/main" id="{88B8200F-807E-473D-BC07-A82F3C9E2C2B}"/>
              </a:ext>
            </a:extLst>
          </p:cNvPr>
          <p:cNvSpPr txBox="1"/>
          <p:nvPr/>
        </p:nvSpPr>
        <p:spPr>
          <a:xfrm>
            <a:off x="6727700" y="6040088"/>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sp>
        <p:nvSpPr>
          <p:cNvPr id="14" name="TextovéPole 13"/>
          <p:cNvSpPr txBox="1"/>
          <p:nvPr/>
        </p:nvSpPr>
        <p:spPr>
          <a:xfrm>
            <a:off x="10141614" y="2727227"/>
            <a:ext cx="1524485" cy="400110"/>
          </a:xfrm>
          <a:prstGeom prst="rect">
            <a:avLst/>
          </a:prstGeom>
          <a:solidFill>
            <a:schemeClr val="bg1"/>
          </a:solidFill>
          <a:ln>
            <a:noFill/>
          </a:ln>
        </p:spPr>
        <p:txBody>
          <a:bodyPr wrap="square" rtlCol="0">
            <a:spAutoFit/>
          </a:bodyPr>
          <a:lstStyle/>
          <a:p>
            <a:pPr algn="ctr"/>
            <a:r>
              <a:rPr lang="cs-CZ" sz="1000" dirty="0" err="1"/>
              <a:t>dorsal</a:t>
            </a:r>
            <a:r>
              <a:rPr lang="cs-CZ" sz="1000" dirty="0"/>
              <a:t> </a:t>
            </a:r>
            <a:r>
              <a:rPr lang="cs-CZ" sz="1000" dirty="0" err="1"/>
              <a:t>mesogastrium</a:t>
            </a:r>
            <a:r>
              <a:rPr lang="cs-CZ" sz="1000" dirty="0"/>
              <a:t> (</a:t>
            </a:r>
            <a:r>
              <a:rPr lang="cs-CZ" sz="1000" dirty="0" err="1"/>
              <a:t>splanchnic</a:t>
            </a:r>
            <a:r>
              <a:rPr lang="cs-CZ" sz="1000" dirty="0"/>
              <a:t> mesoderm)</a:t>
            </a:r>
          </a:p>
        </p:txBody>
      </p:sp>
      <p:sp>
        <p:nvSpPr>
          <p:cNvPr id="16" name="Volný tvar 15"/>
          <p:cNvSpPr/>
          <p:nvPr/>
        </p:nvSpPr>
        <p:spPr>
          <a:xfrm>
            <a:off x="8229600" y="2888055"/>
            <a:ext cx="606582" cy="1511929"/>
          </a:xfrm>
          <a:custGeom>
            <a:avLst/>
            <a:gdLst>
              <a:gd name="connsiteX0" fmla="*/ 506994 w 606582"/>
              <a:gd name="connsiteY0" fmla="*/ 0 h 1511929"/>
              <a:gd name="connsiteX1" fmla="*/ 407406 w 606582"/>
              <a:gd name="connsiteY1" fmla="*/ 126749 h 1511929"/>
              <a:gd name="connsiteX2" fmla="*/ 217283 w 606582"/>
              <a:gd name="connsiteY2" fmla="*/ 262551 h 1511929"/>
              <a:gd name="connsiteX3" fmla="*/ 144855 w 606582"/>
              <a:gd name="connsiteY3" fmla="*/ 452674 h 1511929"/>
              <a:gd name="connsiteX4" fmla="*/ 72428 w 606582"/>
              <a:gd name="connsiteY4" fmla="*/ 697117 h 1511929"/>
              <a:gd name="connsiteX5" fmla="*/ 27160 w 606582"/>
              <a:gd name="connsiteY5" fmla="*/ 941561 h 1511929"/>
              <a:gd name="connsiteX6" fmla="*/ 9053 w 606582"/>
              <a:gd name="connsiteY6" fmla="*/ 1204111 h 1511929"/>
              <a:gd name="connsiteX7" fmla="*/ 0 w 606582"/>
              <a:gd name="connsiteY7" fmla="*/ 1321806 h 1511929"/>
              <a:gd name="connsiteX8" fmla="*/ 36214 w 606582"/>
              <a:gd name="connsiteY8" fmla="*/ 1502876 h 1511929"/>
              <a:gd name="connsiteX9" fmla="*/ 162962 w 606582"/>
              <a:gd name="connsiteY9" fmla="*/ 1511929 h 1511929"/>
              <a:gd name="connsiteX10" fmla="*/ 144855 w 606582"/>
              <a:gd name="connsiteY10" fmla="*/ 1439501 h 1511929"/>
              <a:gd name="connsiteX11" fmla="*/ 126749 w 606582"/>
              <a:gd name="connsiteY11" fmla="*/ 1312753 h 1511929"/>
              <a:gd name="connsiteX12" fmla="*/ 126749 w 606582"/>
              <a:gd name="connsiteY12" fmla="*/ 1312753 h 1511929"/>
              <a:gd name="connsiteX13" fmla="*/ 280657 w 606582"/>
              <a:gd name="connsiteY13" fmla="*/ 1276539 h 1511929"/>
              <a:gd name="connsiteX14" fmla="*/ 425513 w 606582"/>
              <a:gd name="connsiteY14" fmla="*/ 1231272 h 1511929"/>
              <a:gd name="connsiteX15" fmla="*/ 525101 w 606582"/>
              <a:gd name="connsiteY15" fmla="*/ 1167897 h 1511929"/>
              <a:gd name="connsiteX16" fmla="*/ 543208 w 606582"/>
              <a:gd name="connsiteY16" fmla="*/ 1050202 h 1511929"/>
              <a:gd name="connsiteX17" fmla="*/ 479834 w 606582"/>
              <a:gd name="connsiteY17" fmla="*/ 1086416 h 1511929"/>
              <a:gd name="connsiteX18" fmla="*/ 425513 w 606582"/>
              <a:gd name="connsiteY18" fmla="*/ 1140737 h 1511929"/>
              <a:gd name="connsiteX19" fmla="*/ 289711 w 606582"/>
              <a:gd name="connsiteY19" fmla="*/ 1050202 h 1511929"/>
              <a:gd name="connsiteX20" fmla="*/ 262550 w 606582"/>
              <a:gd name="connsiteY20" fmla="*/ 977775 h 1511929"/>
              <a:gd name="connsiteX21" fmla="*/ 271604 w 606582"/>
              <a:gd name="connsiteY21" fmla="*/ 878187 h 1511929"/>
              <a:gd name="connsiteX22" fmla="*/ 289711 w 606582"/>
              <a:gd name="connsiteY22" fmla="*/ 851026 h 1511929"/>
              <a:gd name="connsiteX23" fmla="*/ 416459 w 606582"/>
              <a:gd name="connsiteY23" fmla="*/ 851026 h 1511929"/>
              <a:gd name="connsiteX24" fmla="*/ 416459 w 606582"/>
              <a:gd name="connsiteY24" fmla="*/ 851026 h 1511929"/>
              <a:gd name="connsiteX25" fmla="*/ 389299 w 606582"/>
              <a:gd name="connsiteY25" fmla="*/ 787652 h 1511929"/>
              <a:gd name="connsiteX26" fmla="*/ 289711 w 606582"/>
              <a:gd name="connsiteY26" fmla="*/ 760492 h 1511929"/>
              <a:gd name="connsiteX27" fmla="*/ 226337 w 606582"/>
              <a:gd name="connsiteY27" fmla="*/ 706171 h 1511929"/>
              <a:gd name="connsiteX28" fmla="*/ 217283 w 606582"/>
              <a:gd name="connsiteY28" fmla="*/ 588476 h 1511929"/>
              <a:gd name="connsiteX29" fmla="*/ 271604 w 606582"/>
              <a:gd name="connsiteY29" fmla="*/ 479834 h 1511929"/>
              <a:gd name="connsiteX30" fmla="*/ 353085 w 606582"/>
              <a:gd name="connsiteY30" fmla="*/ 307818 h 1511929"/>
              <a:gd name="connsiteX31" fmla="*/ 461727 w 606582"/>
              <a:gd name="connsiteY31" fmla="*/ 190123 h 1511929"/>
              <a:gd name="connsiteX32" fmla="*/ 543208 w 606582"/>
              <a:gd name="connsiteY32" fmla="*/ 90535 h 1511929"/>
              <a:gd name="connsiteX33" fmla="*/ 606582 w 606582"/>
              <a:gd name="connsiteY33" fmla="*/ 9054 h 1511929"/>
              <a:gd name="connsiteX34" fmla="*/ 506994 w 606582"/>
              <a:gd name="connsiteY34" fmla="*/ 0 h 151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6582" h="1511929">
                <a:moveTo>
                  <a:pt x="506994" y="0"/>
                </a:moveTo>
                <a:lnTo>
                  <a:pt x="407406" y="126749"/>
                </a:lnTo>
                <a:lnTo>
                  <a:pt x="217283" y="262551"/>
                </a:lnTo>
                <a:lnTo>
                  <a:pt x="144855" y="452674"/>
                </a:lnTo>
                <a:lnTo>
                  <a:pt x="72428" y="697117"/>
                </a:lnTo>
                <a:lnTo>
                  <a:pt x="27160" y="941561"/>
                </a:lnTo>
                <a:lnTo>
                  <a:pt x="9053" y="1204111"/>
                </a:lnTo>
                <a:lnTo>
                  <a:pt x="0" y="1321806"/>
                </a:lnTo>
                <a:lnTo>
                  <a:pt x="36214" y="1502876"/>
                </a:lnTo>
                <a:lnTo>
                  <a:pt x="162962" y="1511929"/>
                </a:lnTo>
                <a:lnTo>
                  <a:pt x="144855" y="1439501"/>
                </a:lnTo>
                <a:lnTo>
                  <a:pt x="126749" y="1312753"/>
                </a:lnTo>
                <a:lnTo>
                  <a:pt x="126749" y="1312753"/>
                </a:lnTo>
                <a:lnTo>
                  <a:pt x="280657" y="1276539"/>
                </a:lnTo>
                <a:lnTo>
                  <a:pt x="425513" y="1231272"/>
                </a:lnTo>
                <a:lnTo>
                  <a:pt x="525101" y="1167897"/>
                </a:lnTo>
                <a:lnTo>
                  <a:pt x="543208" y="1050202"/>
                </a:lnTo>
                <a:lnTo>
                  <a:pt x="479834" y="1086416"/>
                </a:lnTo>
                <a:lnTo>
                  <a:pt x="425513" y="1140737"/>
                </a:lnTo>
                <a:lnTo>
                  <a:pt x="289711" y="1050202"/>
                </a:lnTo>
                <a:lnTo>
                  <a:pt x="262550" y="977775"/>
                </a:lnTo>
                <a:lnTo>
                  <a:pt x="271604" y="878187"/>
                </a:lnTo>
                <a:lnTo>
                  <a:pt x="289711" y="851026"/>
                </a:lnTo>
                <a:lnTo>
                  <a:pt x="416459" y="851026"/>
                </a:lnTo>
                <a:lnTo>
                  <a:pt x="416459" y="851026"/>
                </a:lnTo>
                <a:lnTo>
                  <a:pt x="389299" y="787652"/>
                </a:lnTo>
                <a:lnTo>
                  <a:pt x="289711" y="760492"/>
                </a:lnTo>
                <a:lnTo>
                  <a:pt x="226337" y="706171"/>
                </a:lnTo>
                <a:lnTo>
                  <a:pt x="217283" y="588476"/>
                </a:lnTo>
                <a:lnTo>
                  <a:pt x="271604" y="479834"/>
                </a:lnTo>
                <a:lnTo>
                  <a:pt x="353085" y="307818"/>
                </a:lnTo>
                <a:lnTo>
                  <a:pt x="461727" y="190123"/>
                </a:lnTo>
                <a:lnTo>
                  <a:pt x="543208" y="90535"/>
                </a:lnTo>
                <a:lnTo>
                  <a:pt x="606582" y="9054"/>
                </a:lnTo>
                <a:lnTo>
                  <a:pt x="506994" y="0"/>
                </a:lnTo>
                <a:close/>
              </a:path>
            </a:pathLst>
          </a:custGeom>
          <a:noFill/>
          <a:ln w="38100">
            <a:solidFill>
              <a:srgbClr val="F951D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Volný tvar 16"/>
          <p:cNvSpPr/>
          <p:nvPr/>
        </p:nvSpPr>
        <p:spPr>
          <a:xfrm>
            <a:off x="8229600" y="3150606"/>
            <a:ext cx="1204111" cy="860079"/>
          </a:xfrm>
          <a:custGeom>
            <a:avLst/>
            <a:gdLst>
              <a:gd name="connsiteX0" fmla="*/ 0 w 1204111"/>
              <a:gd name="connsiteY0" fmla="*/ 81481 h 860079"/>
              <a:gd name="connsiteX1" fmla="*/ 262550 w 1204111"/>
              <a:gd name="connsiteY1" fmla="*/ 117695 h 860079"/>
              <a:gd name="connsiteX2" fmla="*/ 371192 w 1204111"/>
              <a:gd name="connsiteY2" fmla="*/ 217283 h 860079"/>
              <a:gd name="connsiteX3" fmla="*/ 470780 w 1204111"/>
              <a:gd name="connsiteY3" fmla="*/ 389299 h 860079"/>
              <a:gd name="connsiteX4" fmla="*/ 597529 w 1204111"/>
              <a:gd name="connsiteY4" fmla="*/ 416459 h 860079"/>
              <a:gd name="connsiteX5" fmla="*/ 597529 w 1204111"/>
              <a:gd name="connsiteY5" fmla="*/ 416459 h 860079"/>
              <a:gd name="connsiteX6" fmla="*/ 688063 w 1204111"/>
              <a:gd name="connsiteY6" fmla="*/ 452673 h 860079"/>
              <a:gd name="connsiteX7" fmla="*/ 679010 w 1204111"/>
              <a:gd name="connsiteY7" fmla="*/ 543208 h 860079"/>
              <a:gd name="connsiteX8" fmla="*/ 679010 w 1204111"/>
              <a:gd name="connsiteY8" fmla="*/ 543208 h 860079"/>
              <a:gd name="connsiteX9" fmla="*/ 660903 w 1204111"/>
              <a:gd name="connsiteY9" fmla="*/ 642796 h 860079"/>
              <a:gd name="connsiteX10" fmla="*/ 588475 w 1204111"/>
              <a:gd name="connsiteY10" fmla="*/ 660903 h 860079"/>
              <a:gd name="connsiteX11" fmla="*/ 588475 w 1204111"/>
              <a:gd name="connsiteY11" fmla="*/ 660903 h 860079"/>
              <a:gd name="connsiteX12" fmla="*/ 452673 w 1204111"/>
              <a:gd name="connsiteY12" fmla="*/ 615636 h 860079"/>
              <a:gd name="connsiteX13" fmla="*/ 398352 w 1204111"/>
              <a:gd name="connsiteY13" fmla="*/ 624689 h 860079"/>
              <a:gd name="connsiteX14" fmla="*/ 353085 w 1204111"/>
              <a:gd name="connsiteY14" fmla="*/ 669956 h 860079"/>
              <a:gd name="connsiteX15" fmla="*/ 344032 w 1204111"/>
              <a:gd name="connsiteY15" fmla="*/ 742384 h 860079"/>
              <a:gd name="connsiteX16" fmla="*/ 389299 w 1204111"/>
              <a:gd name="connsiteY16" fmla="*/ 796705 h 860079"/>
              <a:gd name="connsiteX17" fmla="*/ 389299 w 1204111"/>
              <a:gd name="connsiteY17" fmla="*/ 796705 h 860079"/>
              <a:gd name="connsiteX18" fmla="*/ 497941 w 1204111"/>
              <a:gd name="connsiteY18" fmla="*/ 751438 h 860079"/>
              <a:gd name="connsiteX19" fmla="*/ 561315 w 1204111"/>
              <a:gd name="connsiteY19" fmla="*/ 724277 h 860079"/>
              <a:gd name="connsiteX20" fmla="*/ 561315 w 1204111"/>
              <a:gd name="connsiteY20" fmla="*/ 724277 h 860079"/>
              <a:gd name="connsiteX21" fmla="*/ 642796 w 1204111"/>
              <a:gd name="connsiteY21" fmla="*/ 796705 h 860079"/>
              <a:gd name="connsiteX22" fmla="*/ 715224 w 1204111"/>
              <a:gd name="connsiteY22" fmla="*/ 823865 h 860079"/>
              <a:gd name="connsiteX23" fmla="*/ 724277 w 1204111"/>
              <a:gd name="connsiteY23" fmla="*/ 769544 h 860079"/>
              <a:gd name="connsiteX24" fmla="*/ 697117 w 1204111"/>
              <a:gd name="connsiteY24" fmla="*/ 688063 h 860079"/>
              <a:gd name="connsiteX25" fmla="*/ 760491 w 1204111"/>
              <a:gd name="connsiteY25" fmla="*/ 724277 h 860079"/>
              <a:gd name="connsiteX26" fmla="*/ 878186 w 1204111"/>
              <a:gd name="connsiteY26" fmla="*/ 778598 h 860079"/>
              <a:gd name="connsiteX27" fmla="*/ 995881 w 1204111"/>
              <a:gd name="connsiteY27" fmla="*/ 778598 h 860079"/>
              <a:gd name="connsiteX28" fmla="*/ 1068309 w 1204111"/>
              <a:gd name="connsiteY28" fmla="*/ 823865 h 860079"/>
              <a:gd name="connsiteX29" fmla="*/ 1068309 w 1204111"/>
              <a:gd name="connsiteY29" fmla="*/ 823865 h 860079"/>
              <a:gd name="connsiteX30" fmla="*/ 1131683 w 1204111"/>
              <a:gd name="connsiteY30" fmla="*/ 860079 h 860079"/>
              <a:gd name="connsiteX31" fmla="*/ 1131683 w 1204111"/>
              <a:gd name="connsiteY31" fmla="*/ 860079 h 860079"/>
              <a:gd name="connsiteX32" fmla="*/ 1204111 w 1204111"/>
              <a:gd name="connsiteY32" fmla="*/ 778598 h 860079"/>
              <a:gd name="connsiteX33" fmla="*/ 1131683 w 1204111"/>
              <a:gd name="connsiteY33" fmla="*/ 724277 h 860079"/>
              <a:gd name="connsiteX34" fmla="*/ 1032095 w 1204111"/>
              <a:gd name="connsiteY34" fmla="*/ 715224 h 860079"/>
              <a:gd name="connsiteX35" fmla="*/ 896293 w 1204111"/>
              <a:gd name="connsiteY35" fmla="*/ 715224 h 860079"/>
              <a:gd name="connsiteX36" fmla="*/ 805758 w 1204111"/>
              <a:gd name="connsiteY36" fmla="*/ 660903 h 860079"/>
              <a:gd name="connsiteX37" fmla="*/ 805758 w 1204111"/>
              <a:gd name="connsiteY37" fmla="*/ 660903 h 860079"/>
              <a:gd name="connsiteX38" fmla="*/ 869133 w 1204111"/>
              <a:gd name="connsiteY38" fmla="*/ 543208 h 860079"/>
              <a:gd name="connsiteX39" fmla="*/ 814812 w 1204111"/>
              <a:gd name="connsiteY39" fmla="*/ 543208 h 860079"/>
              <a:gd name="connsiteX40" fmla="*/ 814812 w 1204111"/>
              <a:gd name="connsiteY40" fmla="*/ 543208 h 860079"/>
              <a:gd name="connsiteX41" fmla="*/ 724277 w 1204111"/>
              <a:gd name="connsiteY41" fmla="*/ 534154 h 860079"/>
              <a:gd name="connsiteX42" fmla="*/ 724277 w 1204111"/>
              <a:gd name="connsiteY42" fmla="*/ 443620 h 860079"/>
              <a:gd name="connsiteX43" fmla="*/ 742384 w 1204111"/>
              <a:gd name="connsiteY43" fmla="*/ 362139 h 860079"/>
              <a:gd name="connsiteX44" fmla="*/ 742384 w 1204111"/>
              <a:gd name="connsiteY44" fmla="*/ 253497 h 860079"/>
              <a:gd name="connsiteX45" fmla="*/ 642796 w 1204111"/>
              <a:gd name="connsiteY45" fmla="*/ 190123 h 860079"/>
              <a:gd name="connsiteX46" fmla="*/ 461727 w 1204111"/>
              <a:gd name="connsiteY46" fmla="*/ 108642 h 860079"/>
              <a:gd name="connsiteX47" fmla="*/ 235390 w 1204111"/>
              <a:gd name="connsiteY47" fmla="*/ 54321 h 860079"/>
              <a:gd name="connsiteX48" fmla="*/ 81481 w 1204111"/>
              <a:gd name="connsiteY48" fmla="*/ 9053 h 860079"/>
              <a:gd name="connsiteX49" fmla="*/ 18107 w 1204111"/>
              <a:gd name="connsiteY49" fmla="*/ 0 h 860079"/>
              <a:gd name="connsiteX50" fmla="*/ 0 w 1204111"/>
              <a:gd name="connsiteY50" fmla="*/ 81481 h 86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04111" h="860079">
                <a:moveTo>
                  <a:pt x="0" y="81481"/>
                </a:moveTo>
                <a:lnTo>
                  <a:pt x="262550" y="117695"/>
                </a:lnTo>
                <a:lnTo>
                  <a:pt x="371192" y="217283"/>
                </a:lnTo>
                <a:lnTo>
                  <a:pt x="470780" y="389299"/>
                </a:lnTo>
                <a:lnTo>
                  <a:pt x="597529" y="416459"/>
                </a:lnTo>
                <a:lnTo>
                  <a:pt x="597529" y="416459"/>
                </a:lnTo>
                <a:lnTo>
                  <a:pt x="688063" y="452673"/>
                </a:lnTo>
                <a:lnTo>
                  <a:pt x="679010" y="543208"/>
                </a:lnTo>
                <a:lnTo>
                  <a:pt x="679010" y="543208"/>
                </a:lnTo>
                <a:lnTo>
                  <a:pt x="660903" y="642796"/>
                </a:lnTo>
                <a:lnTo>
                  <a:pt x="588475" y="660903"/>
                </a:lnTo>
                <a:lnTo>
                  <a:pt x="588475" y="660903"/>
                </a:lnTo>
                <a:lnTo>
                  <a:pt x="452673" y="615636"/>
                </a:lnTo>
                <a:lnTo>
                  <a:pt x="398352" y="624689"/>
                </a:lnTo>
                <a:lnTo>
                  <a:pt x="353085" y="669956"/>
                </a:lnTo>
                <a:lnTo>
                  <a:pt x="344032" y="742384"/>
                </a:lnTo>
                <a:lnTo>
                  <a:pt x="389299" y="796705"/>
                </a:lnTo>
                <a:lnTo>
                  <a:pt x="389299" y="796705"/>
                </a:lnTo>
                <a:lnTo>
                  <a:pt x="497941" y="751438"/>
                </a:lnTo>
                <a:lnTo>
                  <a:pt x="561315" y="724277"/>
                </a:lnTo>
                <a:lnTo>
                  <a:pt x="561315" y="724277"/>
                </a:lnTo>
                <a:lnTo>
                  <a:pt x="642796" y="796705"/>
                </a:lnTo>
                <a:lnTo>
                  <a:pt x="715224" y="823865"/>
                </a:lnTo>
                <a:lnTo>
                  <a:pt x="724277" y="769544"/>
                </a:lnTo>
                <a:lnTo>
                  <a:pt x="697117" y="688063"/>
                </a:lnTo>
                <a:lnTo>
                  <a:pt x="760491" y="724277"/>
                </a:lnTo>
                <a:lnTo>
                  <a:pt x="878186" y="778598"/>
                </a:lnTo>
                <a:lnTo>
                  <a:pt x="995881" y="778598"/>
                </a:lnTo>
                <a:lnTo>
                  <a:pt x="1068309" y="823865"/>
                </a:lnTo>
                <a:lnTo>
                  <a:pt x="1068309" y="823865"/>
                </a:lnTo>
                <a:lnTo>
                  <a:pt x="1131683" y="860079"/>
                </a:lnTo>
                <a:lnTo>
                  <a:pt x="1131683" y="860079"/>
                </a:lnTo>
                <a:lnTo>
                  <a:pt x="1204111" y="778598"/>
                </a:lnTo>
                <a:lnTo>
                  <a:pt x="1131683" y="724277"/>
                </a:lnTo>
                <a:lnTo>
                  <a:pt x="1032095" y="715224"/>
                </a:lnTo>
                <a:lnTo>
                  <a:pt x="896293" y="715224"/>
                </a:lnTo>
                <a:lnTo>
                  <a:pt x="805758" y="660903"/>
                </a:lnTo>
                <a:lnTo>
                  <a:pt x="805758" y="660903"/>
                </a:lnTo>
                <a:lnTo>
                  <a:pt x="869133" y="543208"/>
                </a:lnTo>
                <a:lnTo>
                  <a:pt x="814812" y="543208"/>
                </a:lnTo>
                <a:lnTo>
                  <a:pt x="814812" y="543208"/>
                </a:lnTo>
                <a:lnTo>
                  <a:pt x="724277" y="534154"/>
                </a:lnTo>
                <a:lnTo>
                  <a:pt x="724277" y="443620"/>
                </a:lnTo>
                <a:lnTo>
                  <a:pt x="742384" y="362139"/>
                </a:lnTo>
                <a:lnTo>
                  <a:pt x="742384" y="253497"/>
                </a:lnTo>
                <a:lnTo>
                  <a:pt x="642796" y="190123"/>
                </a:lnTo>
                <a:lnTo>
                  <a:pt x="461727" y="108642"/>
                </a:lnTo>
                <a:lnTo>
                  <a:pt x="235390" y="54321"/>
                </a:lnTo>
                <a:lnTo>
                  <a:pt x="81481" y="9053"/>
                </a:lnTo>
                <a:lnTo>
                  <a:pt x="18107" y="0"/>
                </a:lnTo>
                <a:lnTo>
                  <a:pt x="0" y="81481"/>
                </a:ln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ousměrná vodorovná šipka 17"/>
          <p:cNvSpPr/>
          <p:nvPr/>
        </p:nvSpPr>
        <p:spPr>
          <a:xfrm rot="17561023">
            <a:off x="10248652" y="4478721"/>
            <a:ext cx="615635" cy="19012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10501044" y="3988652"/>
            <a:ext cx="805627" cy="246221"/>
          </a:xfrm>
          <a:prstGeom prst="rect">
            <a:avLst/>
          </a:prstGeom>
          <a:solidFill>
            <a:schemeClr val="bg1"/>
          </a:solidFill>
          <a:ln>
            <a:noFill/>
          </a:ln>
        </p:spPr>
        <p:txBody>
          <a:bodyPr wrap="square" rtlCol="0">
            <a:spAutoFit/>
          </a:bodyPr>
          <a:lstStyle/>
          <a:p>
            <a:pPr algn="ctr"/>
            <a:r>
              <a:rPr lang="cs-CZ" sz="1000" dirty="0" err="1"/>
              <a:t>dorsal</a:t>
            </a:r>
            <a:endParaRPr lang="cs-CZ" sz="1000" dirty="0"/>
          </a:p>
        </p:txBody>
      </p:sp>
      <p:sp>
        <p:nvSpPr>
          <p:cNvPr id="20" name="TextovéPole 19"/>
          <p:cNvSpPr txBox="1"/>
          <p:nvPr/>
        </p:nvSpPr>
        <p:spPr>
          <a:xfrm>
            <a:off x="9973464" y="4986884"/>
            <a:ext cx="805627" cy="246221"/>
          </a:xfrm>
          <a:prstGeom prst="rect">
            <a:avLst/>
          </a:prstGeom>
          <a:solidFill>
            <a:schemeClr val="bg1"/>
          </a:solidFill>
          <a:ln>
            <a:noFill/>
          </a:ln>
        </p:spPr>
        <p:txBody>
          <a:bodyPr wrap="square" rtlCol="0">
            <a:spAutoFit/>
          </a:bodyPr>
          <a:lstStyle/>
          <a:p>
            <a:pPr algn="ctr"/>
            <a:r>
              <a:rPr lang="cs-CZ" sz="1000" dirty="0" err="1"/>
              <a:t>ventral</a:t>
            </a:r>
            <a:endParaRPr lang="cs-CZ" sz="1000" dirty="0"/>
          </a:p>
        </p:txBody>
      </p:sp>
      <p:cxnSp>
        <p:nvCxnSpPr>
          <p:cNvPr id="25" name="Přímá spojnice se šipkou 24"/>
          <p:cNvCxnSpPr/>
          <p:nvPr/>
        </p:nvCxnSpPr>
        <p:spPr>
          <a:xfrm flipH="1" flipV="1">
            <a:off x="8972550" y="4010685"/>
            <a:ext cx="461161" cy="112329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9159101" y="5133975"/>
            <a:ext cx="872139" cy="400110"/>
          </a:xfrm>
          <a:prstGeom prst="rect">
            <a:avLst/>
          </a:prstGeom>
          <a:solidFill>
            <a:schemeClr val="bg1"/>
          </a:solidFill>
          <a:ln w="28575">
            <a:solidFill>
              <a:srgbClr val="00B050"/>
            </a:solidFill>
          </a:ln>
        </p:spPr>
        <p:txBody>
          <a:bodyPr wrap="square" rtlCol="0">
            <a:spAutoFit/>
          </a:bodyPr>
          <a:lstStyle/>
          <a:p>
            <a:pPr algn="ctr"/>
            <a:r>
              <a:rPr lang="cs-CZ" sz="1000" dirty="0" err="1"/>
              <a:t>Gallbladder</a:t>
            </a:r>
            <a:r>
              <a:rPr lang="cs-CZ" sz="1000" dirty="0"/>
              <a:t> bud</a:t>
            </a:r>
          </a:p>
        </p:txBody>
      </p:sp>
      <p:cxnSp>
        <p:nvCxnSpPr>
          <p:cNvPr id="27" name="Přímá spojnice se šipkou 26"/>
          <p:cNvCxnSpPr/>
          <p:nvPr/>
        </p:nvCxnSpPr>
        <p:spPr>
          <a:xfrm flipV="1">
            <a:off x="8300190" y="4044912"/>
            <a:ext cx="293968" cy="11575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7665862" y="5202429"/>
            <a:ext cx="805627" cy="246221"/>
          </a:xfrm>
          <a:prstGeom prst="rect">
            <a:avLst/>
          </a:prstGeom>
          <a:solidFill>
            <a:schemeClr val="bg1"/>
          </a:solidFill>
          <a:ln w="28575">
            <a:solidFill>
              <a:srgbClr val="FF0000"/>
            </a:solidFill>
          </a:ln>
        </p:spPr>
        <p:txBody>
          <a:bodyPr wrap="square" rtlCol="0">
            <a:spAutoFit/>
          </a:bodyPr>
          <a:lstStyle/>
          <a:p>
            <a:pPr algn="ctr"/>
            <a:r>
              <a:rPr lang="cs-CZ" sz="1000" dirty="0"/>
              <a:t>Liver bud</a:t>
            </a:r>
          </a:p>
        </p:txBody>
      </p:sp>
    </p:spTree>
    <p:extLst>
      <p:ext uri="{BB962C8B-B14F-4D97-AF65-F5344CB8AC3E}">
        <p14:creationId xmlns:p14="http://schemas.microsoft.com/office/powerpoint/2010/main" val="182227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t>
            </a:r>
            <a:r>
              <a:rPr lang="cs-CZ" dirty="0"/>
              <a:t> </a:t>
            </a:r>
            <a:r>
              <a:rPr lang="cs-CZ" dirty="0" err="1"/>
              <a:t>of</a:t>
            </a:r>
            <a:r>
              <a:rPr lang="cs-CZ" dirty="0"/>
              <a:t> </a:t>
            </a:r>
            <a:r>
              <a:rPr lang="cs-CZ" dirty="0" err="1"/>
              <a:t>the</a:t>
            </a:r>
            <a:r>
              <a:rPr lang="cs-CZ" dirty="0"/>
              <a:t> </a:t>
            </a:r>
            <a:r>
              <a:rPr lang="cs-CZ" dirty="0" err="1" smtClean="0"/>
              <a:t>palate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5</a:t>
            </a:fld>
            <a:endParaRPr lang="cs-CZ"/>
          </a:p>
        </p:txBody>
      </p:sp>
      <p:sp>
        <p:nvSpPr>
          <p:cNvPr id="6" name="Zástupný obsah 2">
            <a:extLst>
              <a:ext uri="{FF2B5EF4-FFF2-40B4-BE49-F238E27FC236}">
                <a16:creationId xmlns:a16="http://schemas.microsoft.com/office/drawing/2014/main" id="{C300D9A4-CF07-48A0-8EE5-1A35FA9A2C22}"/>
              </a:ext>
            </a:extLst>
          </p:cNvPr>
          <p:cNvSpPr txBox="1">
            <a:spLocks/>
          </p:cNvSpPr>
          <p:nvPr/>
        </p:nvSpPr>
        <p:spPr>
          <a:xfrm>
            <a:off x="988639" y="1841835"/>
            <a:ext cx="4416280" cy="10125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smtClean="0"/>
              <a:t>Palate</a:t>
            </a:r>
            <a:r>
              <a:rPr lang="cs-CZ" sz="1600" dirty="0" smtClean="0"/>
              <a:t> </a:t>
            </a:r>
            <a:r>
              <a:rPr lang="cs-CZ" sz="1600" dirty="0" err="1" smtClean="0"/>
              <a:t>composes</a:t>
            </a:r>
            <a:r>
              <a:rPr lang="cs-CZ" sz="1600" dirty="0" smtClean="0"/>
              <a:t> </a:t>
            </a:r>
            <a:r>
              <a:rPr lang="cs-CZ" sz="1600" dirty="0" err="1" smtClean="0"/>
              <a:t>of</a:t>
            </a:r>
            <a:r>
              <a:rPr lang="cs-CZ" sz="1600" dirty="0" smtClean="0"/>
              <a:t> </a:t>
            </a:r>
            <a:r>
              <a:rPr lang="cs-CZ" sz="1600" dirty="0" err="1"/>
              <a:t>two</a:t>
            </a:r>
            <a:r>
              <a:rPr lang="cs-CZ" sz="1600" dirty="0"/>
              <a:t> </a:t>
            </a:r>
            <a:r>
              <a:rPr lang="cs-CZ" sz="1600" dirty="0" err="1"/>
              <a:t>parts</a:t>
            </a:r>
            <a:r>
              <a:rPr lang="cs-CZ" sz="1600" dirty="0"/>
              <a:t>:</a:t>
            </a:r>
          </a:p>
          <a:p>
            <a:pPr lvl="1">
              <a:buSzPct val="50000"/>
              <a:buFont typeface="Courier New" panose="02070309020205020404" pitchFamily="49" charset="0"/>
              <a:buChar char="o"/>
            </a:pPr>
            <a:r>
              <a:rPr lang="cs-CZ" sz="1400" b="1" dirty="0" err="1"/>
              <a:t>Primary</a:t>
            </a:r>
            <a:r>
              <a:rPr lang="cs-CZ" sz="1400" b="1" dirty="0"/>
              <a:t> </a:t>
            </a:r>
            <a:r>
              <a:rPr lang="cs-CZ" sz="1400" b="1" dirty="0" err="1"/>
              <a:t>palate</a:t>
            </a:r>
            <a:r>
              <a:rPr lang="cs-CZ" sz="1400" b="1" dirty="0"/>
              <a:t> – </a:t>
            </a:r>
            <a:r>
              <a:rPr lang="cs-CZ" sz="1400" b="1" dirty="0" err="1"/>
              <a:t>anterior</a:t>
            </a:r>
            <a:r>
              <a:rPr lang="cs-CZ" sz="1400" b="1" dirty="0"/>
              <a:t>, </a:t>
            </a:r>
            <a:r>
              <a:rPr lang="cs-CZ" sz="1400" b="1" dirty="0" err="1"/>
              <a:t>frontonasal</a:t>
            </a:r>
            <a:r>
              <a:rPr lang="cs-CZ" sz="1400" b="1" dirty="0"/>
              <a:t> prominence</a:t>
            </a:r>
          </a:p>
          <a:p>
            <a:pPr lvl="1">
              <a:buSzPct val="50000"/>
              <a:buFont typeface="Courier New" panose="02070309020205020404" pitchFamily="49" charset="0"/>
              <a:buChar char="o"/>
            </a:pPr>
            <a:r>
              <a:rPr lang="cs-CZ" sz="1400" b="1" dirty="0" err="1" smtClean="0"/>
              <a:t>Secondary</a:t>
            </a:r>
            <a:r>
              <a:rPr lang="cs-CZ" sz="1400" b="1" dirty="0" smtClean="0"/>
              <a:t> </a:t>
            </a:r>
            <a:r>
              <a:rPr lang="cs-CZ" sz="1400" b="1" dirty="0" err="1"/>
              <a:t>palate</a:t>
            </a:r>
            <a:r>
              <a:rPr lang="cs-CZ" sz="1400" b="1" dirty="0"/>
              <a:t> – </a:t>
            </a:r>
            <a:r>
              <a:rPr lang="cs-CZ" sz="1400" b="1" dirty="0" err="1"/>
              <a:t>lateral</a:t>
            </a:r>
            <a:r>
              <a:rPr lang="cs-CZ" sz="1400" b="1" dirty="0"/>
              <a:t> </a:t>
            </a:r>
            <a:r>
              <a:rPr lang="cs-CZ" sz="1400" b="1" dirty="0" err="1"/>
              <a:t>palatal</a:t>
            </a:r>
            <a:r>
              <a:rPr lang="cs-CZ" sz="1400" b="1" dirty="0"/>
              <a:t> </a:t>
            </a:r>
            <a:r>
              <a:rPr lang="cs-CZ" sz="1400" b="1" dirty="0" err="1"/>
              <a:t>shelves</a:t>
            </a:r>
            <a:r>
              <a:rPr lang="cs-CZ" sz="1400" b="1" dirty="0"/>
              <a:t>, </a:t>
            </a:r>
            <a:r>
              <a:rPr lang="cs-CZ" sz="1400" b="1" dirty="0" err="1"/>
              <a:t>maxillary</a:t>
            </a:r>
            <a:r>
              <a:rPr lang="cs-CZ" sz="1400" b="1" dirty="0"/>
              <a:t> prominence</a:t>
            </a:r>
          </a:p>
        </p:txBody>
      </p:sp>
      <p:sp>
        <p:nvSpPr>
          <p:cNvPr id="12" name="Zástupný obsah 2">
            <a:extLst>
              <a:ext uri="{FF2B5EF4-FFF2-40B4-BE49-F238E27FC236}">
                <a16:creationId xmlns:a16="http://schemas.microsoft.com/office/drawing/2014/main" id="{C300D9A4-CF07-48A0-8EE5-1A35FA9A2C22}"/>
              </a:ext>
            </a:extLst>
          </p:cNvPr>
          <p:cNvSpPr txBox="1">
            <a:spLocks/>
          </p:cNvSpPr>
          <p:nvPr/>
        </p:nvSpPr>
        <p:spPr>
          <a:xfrm>
            <a:off x="992091" y="3229505"/>
            <a:ext cx="4518017" cy="90960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medial</a:t>
            </a:r>
            <a:r>
              <a:rPr lang="cs-CZ" sz="1600" b="1" dirty="0"/>
              <a:t> </a:t>
            </a:r>
            <a:r>
              <a:rPr lang="cs-CZ" sz="1600" b="1" dirty="0" err="1"/>
              <a:t>nasal</a:t>
            </a:r>
            <a:r>
              <a:rPr lang="cs-CZ" sz="1600" b="1" dirty="0"/>
              <a:t> </a:t>
            </a:r>
            <a:r>
              <a:rPr lang="cs-CZ" sz="1600" b="1" dirty="0" err="1"/>
              <a:t>prominences</a:t>
            </a:r>
            <a:r>
              <a:rPr lang="cs-CZ" sz="1600" dirty="0"/>
              <a:t> </a:t>
            </a:r>
            <a:r>
              <a:rPr lang="cs-CZ" sz="1600" dirty="0" err="1"/>
              <a:t>pushed</a:t>
            </a:r>
            <a:r>
              <a:rPr lang="cs-CZ" sz="1600" dirty="0"/>
              <a:t> </a:t>
            </a:r>
            <a:r>
              <a:rPr lang="cs-CZ" sz="1600" b="1" dirty="0" err="1"/>
              <a:t>medially</a:t>
            </a:r>
            <a:r>
              <a:rPr lang="cs-CZ" sz="1600" dirty="0"/>
              <a:t> by </a:t>
            </a:r>
            <a:r>
              <a:rPr lang="cs-CZ" sz="1600" b="1" dirty="0" err="1"/>
              <a:t>maxillary</a:t>
            </a:r>
            <a:r>
              <a:rPr lang="cs-CZ" sz="1600" b="1" dirty="0"/>
              <a:t> </a:t>
            </a:r>
            <a:r>
              <a:rPr lang="cs-CZ" sz="1600" b="1" dirty="0" err="1"/>
              <a:t>prominences</a:t>
            </a:r>
            <a:endParaRPr lang="cs-CZ" sz="1600" b="1" dirty="0"/>
          </a:p>
          <a:p>
            <a:pPr lvl="1">
              <a:buSzPct val="50000"/>
              <a:buFont typeface="Courier New" panose="02070309020205020404" pitchFamily="49" charset="0"/>
              <a:buChar char="o"/>
            </a:pPr>
            <a:r>
              <a:rPr lang="cs-CZ" sz="1400" b="1" dirty="0" err="1"/>
              <a:t>Intermaxillary</a:t>
            </a:r>
            <a:r>
              <a:rPr lang="cs-CZ" sz="1400" b="1" dirty="0"/>
              <a:t> segment </a:t>
            </a:r>
            <a:r>
              <a:rPr lang="cs-CZ" sz="1400" dirty="0" err="1"/>
              <a:t>formation</a:t>
            </a:r>
            <a:r>
              <a:rPr lang="cs-CZ" sz="1400" dirty="0"/>
              <a:t> – </a:t>
            </a:r>
            <a:r>
              <a:rPr lang="cs-CZ" sz="1400" dirty="0" err="1"/>
              <a:t>formation</a:t>
            </a:r>
            <a:r>
              <a:rPr lang="cs-CZ" sz="1400" dirty="0"/>
              <a:t> </a:t>
            </a:r>
            <a:r>
              <a:rPr lang="cs-CZ" sz="1400" dirty="0" err="1"/>
              <a:t>of</a:t>
            </a:r>
            <a:r>
              <a:rPr lang="cs-CZ" sz="1400" dirty="0"/>
              <a:t> </a:t>
            </a:r>
            <a:r>
              <a:rPr lang="cs-CZ" sz="1400" b="1" dirty="0" err="1"/>
              <a:t>primary</a:t>
            </a:r>
            <a:r>
              <a:rPr lang="cs-CZ" sz="1400" b="1" dirty="0"/>
              <a:t> </a:t>
            </a:r>
            <a:r>
              <a:rPr lang="cs-CZ" sz="1400" b="1" dirty="0" err="1"/>
              <a:t>palate</a:t>
            </a:r>
            <a:r>
              <a:rPr lang="cs-CZ" sz="1400" dirty="0"/>
              <a:t>, </a:t>
            </a:r>
            <a:r>
              <a:rPr lang="cs-CZ" sz="1400" dirty="0" err="1"/>
              <a:t>philtrum</a:t>
            </a:r>
            <a:r>
              <a:rPr lang="cs-CZ" sz="1400" dirty="0"/>
              <a:t>, </a:t>
            </a:r>
            <a:r>
              <a:rPr lang="cs-CZ" sz="1400" dirty="0" err="1"/>
              <a:t>parts</a:t>
            </a:r>
            <a:r>
              <a:rPr lang="cs-CZ" sz="1400" dirty="0"/>
              <a:t> </a:t>
            </a:r>
            <a:r>
              <a:rPr lang="cs-CZ" sz="1400" dirty="0" err="1"/>
              <a:t>of</a:t>
            </a:r>
            <a:r>
              <a:rPr lang="cs-CZ" sz="1400" dirty="0"/>
              <a:t> nose</a:t>
            </a:r>
          </a:p>
        </p:txBody>
      </p:sp>
      <p:sp>
        <p:nvSpPr>
          <p:cNvPr id="13" name="Zástupný obsah 2">
            <a:extLst>
              <a:ext uri="{FF2B5EF4-FFF2-40B4-BE49-F238E27FC236}">
                <a16:creationId xmlns:a16="http://schemas.microsoft.com/office/drawing/2014/main" id="{C300D9A4-CF07-48A0-8EE5-1A35FA9A2C22}"/>
              </a:ext>
            </a:extLst>
          </p:cNvPr>
          <p:cNvSpPr txBox="1">
            <a:spLocks/>
          </p:cNvSpPr>
          <p:nvPr/>
        </p:nvSpPr>
        <p:spPr>
          <a:xfrm>
            <a:off x="992091" y="4441092"/>
            <a:ext cx="4518017" cy="169403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Maxillary</a:t>
            </a:r>
            <a:r>
              <a:rPr lang="cs-CZ" sz="1600" dirty="0"/>
              <a:t> </a:t>
            </a:r>
            <a:r>
              <a:rPr lang="cs-CZ" sz="1600" dirty="0" err="1"/>
              <a:t>prominences</a:t>
            </a:r>
            <a:r>
              <a:rPr lang="cs-CZ" sz="1600" dirty="0"/>
              <a:t> </a:t>
            </a:r>
            <a:r>
              <a:rPr lang="cs-CZ" sz="1600" dirty="0" err="1"/>
              <a:t>grow</a:t>
            </a:r>
            <a:r>
              <a:rPr lang="cs-CZ" sz="1600" dirty="0"/>
              <a:t> </a:t>
            </a:r>
            <a:r>
              <a:rPr lang="cs-CZ" sz="1600" b="1" dirty="0" err="1"/>
              <a:t>medially</a:t>
            </a:r>
            <a:endParaRPr lang="cs-CZ" sz="1600" b="1" dirty="0"/>
          </a:p>
          <a:p>
            <a:pPr lvl="1">
              <a:buSzPct val="50000"/>
              <a:buFont typeface="Courier New" panose="02070309020205020404" pitchFamily="49" charset="0"/>
              <a:buChar char="o"/>
            </a:pPr>
            <a:r>
              <a:rPr lang="cs-CZ" sz="1400" dirty="0" err="1"/>
              <a:t>gradual</a:t>
            </a:r>
            <a:r>
              <a:rPr lang="cs-CZ" sz="1400" b="1" dirty="0"/>
              <a:t> </a:t>
            </a:r>
            <a:r>
              <a:rPr lang="cs-CZ" sz="1400" b="1" dirty="0" err="1"/>
              <a:t>separation</a:t>
            </a:r>
            <a:r>
              <a:rPr lang="cs-CZ" sz="1400" b="1" dirty="0"/>
              <a:t> </a:t>
            </a:r>
            <a:r>
              <a:rPr lang="cs-CZ" sz="1400" dirty="0" err="1"/>
              <a:t>of</a:t>
            </a:r>
            <a:r>
              <a:rPr lang="cs-CZ" sz="1400" dirty="0"/>
              <a:t> </a:t>
            </a:r>
            <a:r>
              <a:rPr lang="cs-CZ" sz="1400" b="1" dirty="0"/>
              <a:t>oral</a:t>
            </a:r>
            <a:r>
              <a:rPr lang="cs-CZ" sz="1400" dirty="0"/>
              <a:t> and</a:t>
            </a:r>
            <a:r>
              <a:rPr lang="cs-CZ" sz="1400" b="1" dirty="0"/>
              <a:t> </a:t>
            </a:r>
            <a:r>
              <a:rPr lang="cs-CZ" sz="1400" b="1" dirty="0" err="1"/>
              <a:t>nasal</a:t>
            </a:r>
            <a:r>
              <a:rPr lang="cs-CZ" sz="1400" b="1" dirty="0"/>
              <a:t> </a:t>
            </a:r>
            <a:r>
              <a:rPr lang="cs-CZ" sz="1400" dirty="0" err="1"/>
              <a:t>cavivites</a:t>
            </a:r>
            <a:endParaRPr lang="cs-CZ" sz="1400" dirty="0"/>
          </a:p>
          <a:p>
            <a:pPr lvl="1">
              <a:buSzPct val="50000"/>
              <a:buFont typeface="Courier New" panose="02070309020205020404" pitchFamily="49" charset="0"/>
              <a:buChar char="o"/>
            </a:pPr>
            <a:r>
              <a:rPr lang="cs-CZ" sz="1400" b="1" dirty="0" err="1"/>
              <a:t>medial</a:t>
            </a:r>
            <a:r>
              <a:rPr lang="cs-CZ" sz="1400" b="1" dirty="0"/>
              <a:t> </a:t>
            </a:r>
            <a:r>
              <a:rPr lang="cs-CZ" sz="1400" b="1" dirty="0" err="1"/>
              <a:t>fusion</a:t>
            </a:r>
            <a:r>
              <a:rPr lang="cs-CZ" sz="1400" dirty="0"/>
              <a:t> in </a:t>
            </a:r>
            <a:r>
              <a:rPr lang="cs-CZ" sz="1400" dirty="0" err="1"/>
              <a:t>some</a:t>
            </a:r>
            <a:r>
              <a:rPr lang="cs-CZ" sz="1400" dirty="0"/>
              <a:t> species</a:t>
            </a:r>
          </a:p>
          <a:p>
            <a:pPr lvl="1">
              <a:buSzPct val="50000"/>
              <a:buFont typeface="Courier New" panose="02070309020205020404" pitchFamily="49" charset="0"/>
              <a:buChar char="o"/>
            </a:pPr>
            <a:r>
              <a:rPr lang="cs-CZ" sz="1400" b="1" dirty="0" err="1"/>
              <a:t>anterior</a:t>
            </a:r>
            <a:r>
              <a:rPr lang="cs-CZ" sz="1400" b="1" dirty="0"/>
              <a:t> - hard </a:t>
            </a:r>
            <a:r>
              <a:rPr lang="cs-CZ" sz="1400" dirty="0" err="1"/>
              <a:t>palate</a:t>
            </a:r>
            <a:endParaRPr lang="cs-CZ" sz="1400" dirty="0"/>
          </a:p>
          <a:p>
            <a:pPr lvl="1">
              <a:buSzPct val="50000"/>
              <a:buFont typeface="Courier New" panose="02070309020205020404" pitchFamily="49" charset="0"/>
              <a:buChar char="o"/>
            </a:pPr>
            <a:r>
              <a:rPr lang="cs-CZ" sz="1400" b="1" dirty="0" err="1"/>
              <a:t>posterior</a:t>
            </a:r>
            <a:r>
              <a:rPr lang="cs-CZ" sz="1400" b="1" dirty="0"/>
              <a:t> – soft </a:t>
            </a:r>
            <a:r>
              <a:rPr lang="cs-CZ" sz="1400" dirty="0" err="1"/>
              <a:t>palate</a:t>
            </a:r>
            <a:endParaRPr lang="cs-CZ" sz="1400" dirty="0"/>
          </a:p>
          <a:p>
            <a:pPr lvl="1">
              <a:buSzPct val="50000"/>
              <a:buFont typeface="Courier New" panose="02070309020205020404" pitchFamily="49" charset="0"/>
              <a:buChar char="o"/>
            </a:pPr>
            <a:r>
              <a:rPr lang="cs-CZ" sz="1400" dirty="0" err="1"/>
              <a:t>interspecies</a:t>
            </a:r>
            <a:r>
              <a:rPr lang="cs-CZ" sz="1400" dirty="0"/>
              <a:t> </a:t>
            </a:r>
            <a:r>
              <a:rPr lang="cs-CZ" sz="1400" b="1" dirty="0"/>
              <a:t>variability</a:t>
            </a:r>
          </a:p>
        </p:txBody>
      </p:sp>
      <p:sp>
        <p:nvSpPr>
          <p:cNvPr id="14" name="TextovéPole 13">
            <a:extLst>
              <a:ext uri="{FF2B5EF4-FFF2-40B4-BE49-F238E27FC236}">
                <a16:creationId xmlns:a16="http://schemas.microsoft.com/office/drawing/2014/main" id="{8C160D2B-6800-4AC6-996B-8A92F936D1F4}"/>
              </a:ext>
            </a:extLst>
          </p:cNvPr>
          <p:cNvSpPr txBox="1"/>
          <p:nvPr/>
        </p:nvSpPr>
        <p:spPr>
          <a:xfrm>
            <a:off x="7029624" y="6013059"/>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Worley</a:t>
            </a:r>
            <a:r>
              <a:rPr lang="cs-CZ" sz="1050" dirty="0">
                <a:solidFill>
                  <a:prstClr val="black"/>
                </a:solidFill>
                <a:latin typeface="Calibri" panose="020F0502020204030204"/>
              </a:rPr>
              <a:t> et al. 2018. </a:t>
            </a:r>
            <a:r>
              <a:rPr lang="cs-CZ" sz="1050" dirty="0" err="1">
                <a:solidFill>
                  <a:prstClr val="black"/>
                </a:solidFill>
                <a:latin typeface="Calibri" panose="020F0502020204030204"/>
              </a:rPr>
              <a:t>Clin</a:t>
            </a:r>
            <a:r>
              <a:rPr lang="cs-CZ" sz="1050" dirty="0">
                <a:solidFill>
                  <a:prstClr val="black"/>
                </a:solidFill>
                <a:latin typeface="Calibri" panose="020F0502020204030204"/>
              </a:rPr>
              <a:t> </a:t>
            </a:r>
            <a:r>
              <a:rPr lang="cs-CZ" sz="1050" dirty="0" err="1">
                <a:solidFill>
                  <a:prstClr val="black"/>
                </a:solidFill>
                <a:latin typeface="Calibri" panose="020F0502020204030204"/>
              </a:rPr>
              <a:t>Perinat</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Obrázek 6"/>
          <p:cNvPicPr>
            <a:picLocks noChangeAspect="1"/>
          </p:cNvPicPr>
          <p:nvPr/>
        </p:nvPicPr>
        <p:blipFill rotWithShape="1">
          <a:blip r:embed="rId2" cstate="print">
            <a:extLst>
              <a:ext uri="{28A0092B-C50C-407E-A947-70E740481C1C}">
                <a14:useLocalDpi xmlns:a14="http://schemas.microsoft.com/office/drawing/2010/main" val="0"/>
              </a:ext>
            </a:extLst>
          </a:blip>
          <a:srcRect t="6117" b="49717"/>
          <a:stretch/>
        </p:blipFill>
        <p:spPr>
          <a:xfrm>
            <a:off x="5615297" y="2027523"/>
            <a:ext cx="5787383" cy="1656784"/>
          </a:xfrm>
          <a:prstGeom prst="rect">
            <a:avLst/>
          </a:prstGeom>
        </p:spPr>
      </p:pic>
      <p:grpSp>
        <p:nvGrpSpPr>
          <p:cNvPr id="23" name="Skupina 22">
            <a:extLst>
              <a:ext uri="{FF2B5EF4-FFF2-40B4-BE49-F238E27FC236}">
                <a16:creationId xmlns:a16="http://schemas.microsoft.com/office/drawing/2014/main" id="{D0616A6C-8D51-4202-8F83-8C848C9B310E}"/>
              </a:ext>
            </a:extLst>
          </p:cNvPr>
          <p:cNvGrpSpPr/>
          <p:nvPr/>
        </p:nvGrpSpPr>
        <p:grpSpPr>
          <a:xfrm>
            <a:off x="5615297" y="3943638"/>
            <a:ext cx="5787383" cy="1621346"/>
            <a:chOff x="5615297" y="3943638"/>
            <a:chExt cx="5787383" cy="1621346"/>
          </a:xfrm>
        </p:grpSpPr>
        <p:pic>
          <p:nvPicPr>
            <p:cNvPr id="8" name="Obrázek 7"/>
            <p:cNvPicPr>
              <a:picLocks noChangeAspect="1"/>
            </p:cNvPicPr>
            <p:nvPr/>
          </p:nvPicPr>
          <p:blipFill rotWithShape="1">
            <a:blip r:embed="rId3" cstate="print">
              <a:extLst>
                <a:ext uri="{28A0092B-C50C-407E-A947-70E740481C1C}">
                  <a14:useLocalDpi xmlns:a14="http://schemas.microsoft.com/office/drawing/2010/main" val="0"/>
                </a:ext>
              </a:extLst>
            </a:blip>
            <a:srcRect t="57600"/>
            <a:stretch/>
          </p:blipFill>
          <p:spPr>
            <a:xfrm>
              <a:off x="5615297" y="3974471"/>
              <a:ext cx="5787383" cy="1590513"/>
            </a:xfrm>
            <a:prstGeom prst="rect">
              <a:avLst/>
            </a:prstGeom>
          </p:spPr>
        </p:pic>
        <p:sp>
          <p:nvSpPr>
            <p:cNvPr id="3" name="Obdélník 2">
              <a:extLst>
                <a:ext uri="{FF2B5EF4-FFF2-40B4-BE49-F238E27FC236}">
                  <a16:creationId xmlns:a16="http://schemas.microsoft.com/office/drawing/2014/main" id="{FEE578BB-BA62-41DF-8F1A-A7CEAE2DBDAB}"/>
                </a:ext>
              </a:extLst>
            </p:cNvPr>
            <p:cNvSpPr/>
            <p:nvPr/>
          </p:nvSpPr>
          <p:spPr>
            <a:xfrm>
              <a:off x="11095092" y="5377794"/>
              <a:ext cx="282876" cy="148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a:extLst>
                <a:ext uri="{FF2B5EF4-FFF2-40B4-BE49-F238E27FC236}">
                  <a16:creationId xmlns:a16="http://schemas.microsoft.com/office/drawing/2014/main" id="{27950077-9580-41E0-9C0E-97FD4703E9F2}"/>
                </a:ext>
              </a:extLst>
            </p:cNvPr>
            <p:cNvSpPr/>
            <p:nvPr/>
          </p:nvSpPr>
          <p:spPr>
            <a:xfrm>
              <a:off x="11042210" y="3943638"/>
              <a:ext cx="335758" cy="251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85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Development </a:t>
            </a:r>
            <a:r>
              <a:rPr lang="cs-CZ" dirty="0" err="1"/>
              <a:t>of</a:t>
            </a:r>
            <a:r>
              <a:rPr lang="cs-CZ" dirty="0"/>
              <a:t> liver</a:t>
            </a:r>
          </a:p>
        </p:txBody>
      </p:sp>
      <p:sp>
        <p:nvSpPr>
          <p:cNvPr id="4" name="Zástupný symbol pro zápatí 3"/>
          <p:cNvSpPr>
            <a:spLocks noGrp="1"/>
          </p:cNvSpPr>
          <p:nvPr>
            <p:ph type="ftr" sz="quarter" idx="11"/>
          </p:nvPr>
        </p:nvSpPr>
        <p:spPr/>
        <p:txBody>
          <a:bodyPr/>
          <a:lstStyle/>
          <a:p>
            <a:r>
              <a:rPr lang="cs-CZ" dirty="0"/>
              <a:t>Bi6140 Embryology</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50</a:t>
            </a:fld>
            <a:endParaRPr lang="cs-CZ"/>
          </a:p>
        </p:txBody>
      </p:sp>
      <p:sp>
        <p:nvSpPr>
          <p:cNvPr id="7" name="Zástupný obsah 2">
            <a:extLst>
              <a:ext uri="{FF2B5EF4-FFF2-40B4-BE49-F238E27FC236}">
                <a16:creationId xmlns:a16="http://schemas.microsoft.com/office/drawing/2014/main" id="{83AF645C-ADC2-45E9-A13D-7C342397CDF6}"/>
              </a:ext>
            </a:extLst>
          </p:cNvPr>
          <p:cNvSpPr txBox="1">
            <a:spLocks/>
          </p:cNvSpPr>
          <p:nvPr/>
        </p:nvSpPr>
        <p:spPr>
          <a:xfrm>
            <a:off x="1097279" y="1860701"/>
            <a:ext cx="4583899" cy="8167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FFC000"/>
                </a:solidFill>
              </a:rPr>
              <a:t>endodermal</a:t>
            </a:r>
            <a:r>
              <a:rPr lang="cs-CZ" sz="1600" dirty="0"/>
              <a:t> liver </a:t>
            </a:r>
            <a:r>
              <a:rPr lang="cs-CZ" sz="1600" dirty="0" err="1"/>
              <a:t>basis</a:t>
            </a:r>
            <a:r>
              <a:rPr lang="cs-CZ" sz="1600" dirty="0"/>
              <a:t> </a:t>
            </a:r>
            <a:r>
              <a:rPr lang="cs-CZ" sz="1600" dirty="0" err="1"/>
              <a:t>grow</a:t>
            </a:r>
            <a:r>
              <a:rPr lang="cs-CZ" sz="1600" dirty="0"/>
              <a:t> </a:t>
            </a:r>
            <a:r>
              <a:rPr lang="cs-CZ" sz="1600" dirty="0" err="1"/>
              <a:t>cranio-ventraly</a:t>
            </a:r>
            <a:r>
              <a:rPr lang="cs-CZ" sz="1600" dirty="0"/>
              <a:t> </a:t>
            </a:r>
            <a:r>
              <a:rPr lang="cs-CZ" sz="1600" dirty="0" err="1"/>
              <a:t>into</a:t>
            </a:r>
            <a:r>
              <a:rPr lang="cs-CZ" sz="1600" dirty="0"/>
              <a:t> </a:t>
            </a:r>
            <a:r>
              <a:rPr lang="cs-CZ" sz="1600" b="1" dirty="0" err="1"/>
              <a:t>ventral</a:t>
            </a:r>
            <a:r>
              <a:rPr lang="cs-CZ" sz="1600" b="1" dirty="0"/>
              <a:t> </a:t>
            </a:r>
            <a:r>
              <a:rPr lang="cs-CZ" sz="1600" b="1" dirty="0" err="1"/>
              <a:t>mesogastrium</a:t>
            </a:r>
            <a:r>
              <a:rPr lang="cs-CZ" sz="1600" dirty="0"/>
              <a:t> (</a:t>
            </a:r>
            <a:r>
              <a:rPr lang="cs-CZ" sz="1600" dirty="0" err="1"/>
              <a:t>splanch</a:t>
            </a:r>
            <a:r>
              <a:rPr lang="cs-CZ" sz="1600" dirty="0"/>
              <a:t>. mesoderm) and </a:t>
            </a:r>
            <a:r>
              <a:rPr lang="cs-CZ" sz="1600" dirty="0" err="1"/>
              <a:t>reaches</a:t>
            </a:r>
            <a:r>
              <a:rPr lang="cs-CZ" sz="1600" dirty="0"/>
              <a:t> </a:t>
            </a:r>
            <a:r>
              <a:rPr lang="cs-CZ" sz="1600" dirty="0" err="1"/>
              <a:t>the</a:t>
            </a:r>
            <a:r>
              <a:rPr lang="cs-CZ" sz="1600" dirty="0"/>
              <a:t> </a:t>
            </a:r>
            <a:r>
              <a:rPr lang="cs-CZ" sz="1600" b="1" dirty="0" err="1">
                <a:solidFill>
                  <a:srgbClr val="F951D5"/>
                </a:solidFill>
              </a:rPr>
              <a:t>transversal</a:t>
            </a:r>
            <a:r>
              <a:rPr lang="cs-CZ" sz="1600" b="1" dirty="0">
                <a:solidFill>
                  <a:srgbClr val="F951D5"/>
                </a:solidFill>
              </a:rPr>
              <a:t> septum</a:t>
            </a:r>
          </a:p>
        </p:txBody>
      </p:sp>
      <p:sp>
        <p:nvSpPr>
          <p:cNvPr id="8" name="Zástupný obsah 2">
            <a:extLst>
              <a:ext uri="{FF2B5EF4-FFF2-40B4-BE49-F238E27FC236}">
                <a16:creationId xmlns:a16="http://schemas.microsoft.com/office/drawing/2014/main" id="{83AF645C-ADC2-45E9-A13D-7C342397CDF6}"/>
              </a:ext>
            </a:extLst>
          </p:cNvPr>
          <p:cNvSpPr txBox="1">
            <a:spLocks/>
          </p:cNvSpPr>
          <p:nvPr/>
        </p:nvSpPr>
        <p:spPr>
          <a:xfrm>
            <a:off x="1097279" y="2679194"/>
            <a:ext cx="4583899" cy="8167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Epithelial</a:t>
            </a:r>
            <a:r>
              <a:rPr lang="cs-CZ" sz="1600" dirty="0"/>
              <a:t> </a:t>
            </a:r>
            <a:r>
              <a:rPr lang="cs-CZ" sz="1600" dirty="0" err="1"/>
              <a:t>cells</a:t>
            </a:r>
            <a:r>
              <a:rPr lang="cs-CZ" sz="1600" dirty="0"/>
              <a:t> </a:t>
            </a:r>
            <a:r>
              <a:rPr lang="cs-CZ" sz="1600" dirty="0" err="1"/>
              <a:t>proliferate</a:t>
            </a:r>
            <a:r>
              <a:rPr lang="cs-CZ" sz="1600" dirty="0"/>
              <a:t> (endoderm) – </a:t>
            </a:r>
            <a:r>
              <a:rPr lang="cs-CZ" sz="1600" dirty="0" err="1"/>
              <a:t>differentiate</a:t>
            </a:r>
            <a:r>
              <a:rPr lang="cs-CZ" sz="1600" dirty="0"/>
              <a:t> </a:t>
            </a:r>
            <a:r>
              <a:rPr lang="cs-CZ" sz="1600" dirty="0" err="1"/>
              <a:t>into</a:t>
            </a:r>
            <a:r>
              <a:rPr lang="cs-CZ" sz="1600" dirty="0"/>
              <a:t> </a:t>
            </a:r>
            <a:r>
              <a:rPr lang="cs-CZ" sz="1600" b="1" dirty="0" err="1"/>
              <a:t>hepatoblasts</a:t>
            </a:r>
            <a:r>
              <a:rPr lang="cs-CZ" sz="1600" dirty="0"/>
              <a:t> (liver </a:t>
            </a:r>
            <a:r>
              <a:rPr lang="cs-CZ" sz="1600" dirty="0" err="1"/>
              <a:t>cells</a:t>
            </a:r>
            <a:r>
              <a:rPr lang="cs-CZ" sz="1600" dirty="0"/>
              <a:t>) – </a:t>
            </a:r>
            <a:r>
              <a:rPr lang="cs-CZ" sz="1600" dirty="0" err="1"/>
              <a:t>furter</a:t>
            </a:r>
            <a:r>
              <a:rPr lang="cs-CZ" sz="1600" dirty="0"/>
              <a:t> </a:t>
            </a:r>
            <a:r>
              <a:rPr lang="cs-CZ" sz="1600" dirty="0" err="1"/>
              <a:t>growth</a:t>
            </a:r>
            <a:r>
              <a:rPr lang="cs-CZ" sz="1600" dirty="0"/>
              <a:t> </a:t>
            </a:r>
            <a:r>
              <a:rPr lang="cs-CZ" sz="1600" dirty="0" err="1"/>
              <a:t>into</a:t>
            </a:r>
            <a:r>
              <a:rPr lang="cs-CZ" sz="1600" dirty="0"/>
              <a:t> mesenchyme </a:t>
            </a:r>
            <a:r>
              <a:rPr lang="cs-CZ" sz="1600" dirty="0" err="1"/>
              <a:t>of</a:t>
            </a:r>
            <a:r>
              <a:rPr lang="cs-CZ" sz="1600" dirty="0"/>
              <a:t> </a:t>
            </a:r>
            <a:r>
              <a:rPr lang="cs-CZ" sz="1600" b="1" dirty="0" err="1"/>
              <a:t>transversal</a:t>
            </a:r>
            <a:r>
              <a:rPr lang="cs-CZ" sz="1600" b="1" dirty="0"/>
              <a:t> septum</a:t>
            </a:r>
          </a:p>
        </p:txBody>
      </p:sp>
      <p:sp>
        <p:nvSpPr>
          <p:cNvPr id="10" name="Zástupný obsah 2">
            <a:extLst>
              <a:ext uri="{FF2B5EF4-FFF2-40B4-BE49-F238E27FC236}">
                <a16:creationId xmlns:a16="http://schemas.microsoft.com/office/drawing/2014/main" id="{83AF645C-ADC2-45E9-A13D-7C342397CDF6}"/>
              </a:ext>
            </a:extLst>
          </p:cNvPr>
          <p:cNvSpPr txBox="1">
            <a:spLocks/>
          </p:cNvSpPr>
          <p:nvPr/>
        </p:nvSpPr>
        <p:spPr>
          <a:xfrm>
            <a:off x="1092857" y="4122107"/>
            <a:ext cx="5045454" cy="3651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Formation</a:t>
            </a:r>
            <a:r>
              <a:rPr lang="cs-CZ" sz="1600" dirty="0"/>
              <a:t> </a:t>
            </a:r>
            <a:r>
              <a:rPr lang="cs-CZ" sz="1600" dirty="0" err="1"/>
              <a:t>of</a:t>
            </a:r>
            <a:r>
              <a:rPr lang="cs-CZ" sz="1600" dirty="0"/>
              <a:t> liver </a:t>
            </a:r>
            <a:r>
              <a:rPr lang="cs-CZ" sz="1600" b="1" dirty="0" err="1"/>
              <a:t>sinusoids</a:t>
            </a:r>
            <a:r>
              <a:rPr lang="cs-CZ" sz="1600" dirty="0"/>
              <a:t> (</a:t>
            </a:r>
            <a:r>
              <a:rPr lang="cs-CZ" sz="1600" dirty="0" err="1"/>
              <a:t>capillaries</a:t>
            </a:r>
            <a:r>
              <a:rPr lang="cs-CZ" sz="1600" dirty="0"/>
              <a:t>) </a:t>
            </a:r>
            <a:r>
              <a:rPr lang="cs-CZ" sz="1600" dirty="0" err="1"/>
              <a:t>from</a:t>
            </a:r>
            <a:r>
              <a:rPr lang="cs-CZ" sz="1600" dirty="0"/>
              <a:t> </a:t>
            </a:r>
            <a:r>
              <a:rPr lang="cs-CZ" sz="1600" b="1" dirty="0"/>
              <a:t>mesoderm</a:t>
            </a:r>
          </a:p>
        </p:txBody>
      </p:sp>
      <p:sp>
        <p:nvSpPr>
          <p:cNvPr id="11" name="Zástupný obsah 2">
            <a:extLst>
              <a:ext uri="{FF2B5EF4-FFF2-40B4-BE49-F238E27FC236}">
                <a16:creationId xmlns:a16="http://schemas.microsoft.com/office/drawing/2014/main" id="{83AF645C-ADC2-45E9-A13D-7C342397CDF6}"/>
              </a:ext>
            </a:extLst>
          </p:cNvPr>
          <p:cNvSpPr txBox="1">
            <a:spLocks/>
          </p:cNvSpPr>
          <p:nvPr/>
        </p:nvSpPr>
        <p:spPr>
          <a:xfrm>
            <a:off x="1092857" y="4644913"/>
            <a:ext cx="4827272" cy="5563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Part </a:t>
            </a:r>
            <a:r>
              <a:rPr lang="cs-CZ" sz="1600" dirty="0" err="1"/>
              <a:t>of</a:t>
            </a:r>
            <a:r>
              <a:rPr lang="cs-CZ" sz="1600" dirty="0"/>
              <a:t> </a:t>
            </a:r>
            <a:r>
              <a:rPr lang="cs-CZ" sz="1600" dirty="0" err="1"/>
              <a:t>former</a:t>
            </a:r>
            <a:r>
              <a:rPr lang="cs-CZ" sz="1600" dirty="0"/>
              <a:t> </a:t>
            </a:r>
            <a:r>
              <a:rPr lang="cs-CZ" sz="1600" dirty="0" err="1"/>
              <a:t>diverticle</a:t>
            </a:r>
            <a:r>
              <a:rPr lang="cs-CZ" sz="1600" dirty="0"/>
              <a:t> </a:t>
            </a:r>
            <a:r>
              <a:rPr lang="cs-CZ" sz="1600" dirty="0" err="1"/>
              <a:t>between</a:t>
            </a:r>
            <a:r>
              <a:rPr lang="cs-CZ" sz="1600" dirty="0"/>
              <a:t> </a:t>
            </a:r>
            <a:r>
              <a:rPr lang="cs-CZ" sz="1600" dirty="0" err="1"/>
              <a:t>basis</a:t>
            </a:r>
            <a:r>
              <a:rPr lang="cs-CZ" sz="1600" dirty="0"/>
              <a:t> </a:t>
            </a:r>
            <a:r>
              <a:rPr lang="cs-CZ" sz="1600" dirty="0" err="1"/>
              <a:t>of</a:t>
            </a:r>
            <a:r>
              <a:rPr lang="cs-CZ" sz="1600" dirty="0"/>
              <a:t> liver and primitive gut – </a:t>
            </a:r>
            <a:r>
              <a:rPr lang="cs-CZ" sz="1600" b="1" dirty="0" err="1"/>
              <a:t>main</a:t>
            </a:r>
            <a:r>
              <a:rPr lang="cs-CZ" sz="1600" b="1" dirty="0"/>
              <a:t> </a:t>
            </a:r>
            <a:r>
              <a:rPr lang="cs-CZ" sz="1600" b="1" dirty="0" err="1"/>
              <a:t>bile</a:t>
            </a:r>
            <a:r>
              <a:rPr lang="cs-CZ" sz="1600" b="1" dirty="0"/>
              <a:t> </a:t>
            </a:r>
            <a:r>
              <a:rPr lang="cs-CZ" sz="1600" b="1" dirty="0" err="1"/>
              <a:t>duct</a:t>
            </a:r>
            <a:endParaRPr lang="cs-CZ" sz="1600" b="1" dirty="0"/>
          </a:p>
        </p:txBody>
      </p:sp>
      <p:sp>
        <p:nvSpPr>
          <p:cNvPr id="12" name="Zástupný obsah 2">
            <a:extLst>
              <a:ext uri="{FF2B5EF4-FFF2-40B4-BE49-F238E27FC236}">
                <a16:creationId xmlns:a16="http://schemas.microsoft.com/office/drawing/2014/main" id="{83AF645C-ADC2-45E9-A13D-7C342397CDF6}"/>
              </a:ext>
            </a:extLst>
          </p:cNvPr>
          <p:cNvSpPr txBox="1">
            <a:spLocks/>
          </p:cNvSpPr>
          <p:nvPr/>
        </p:nvSpPr>
        <p:spPr>
          <a:xfrm>
            <a:off x="1092857" y="3612275"/>
            <a:ext cx="4583899" cy="33666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hepatoblasts</a:t>
            </a:r>
            <a:r>
              <a:rPr lang="cs-CZ" sz="1600" dirty="0"/>
              <a:t> </a:t>
            </a:r>
            <a:r>
              <a:rPr lang="cs-CZ" sz="1600" dirty="0" err="1"/>
              <a:t>form</a:t>
            </a:r>
            <a:r>
              <a:rPr lang="cs-CZ" sz="1600" dirty="0"/>
              <a:t> </a:t>
            </a:r>
            <a:r>
              <a:rPr lang="cs-CZ" sz="1600" b="1" dirty="0">
                <a:solidFill>
                  <a:srgbClr val="00B0F0"/>
                </a:solidFill>
              </a:rPr>
              <a:t>liver </a:t>
            </a:r>
            <a:r>
              <a:rPr lang="cs-CZ" sz="1600" b="1" dirty="0" err="1">
                <a:solidFill>
                  <a:srgbClr val="00B0F0"/>
                </a:solidFill>
              </a:rPr>
              <a:t>beams</a:t>
            </a:r>
            <a:endParaRPr lang="cs-CZ" sz="1600" b="1" dirty="0">
              <a:solidFill>
                <a:srgbClr val="00B0F0"/>
              </a:solidFill>
            </a:endParaRPr>
          </a:p>
        </p:txBody>
      </p:sp>
      <p:sp>
        <p:nvSpPr>
          <p:cNvPr id="13" name="Zástupný obsah 2">
            <a:extLst>
              <a:ext uri="{FF2B5EF4-FFF2-40B4-BE49-F238E27FC236}">
                <a16:creationId xmlns:a16="http://schemas.microsoft.com/office/drawing/2014/main" id="{83AF645C-ADC2-45E9-A13D-7C342397CDF6}"/>
              </a:ext>
            </a:extLst>
          </p:cNvPr>
          <p:cNvSpPr txBox="1">
            <a:spLocks/>
          </p:cNvSpPr>
          <p:nvPr/>
        </p:nvSpPr>
        <p:spPr>
          <a:xfrm>
            <a:off x="1092857" y="5387380"/>
            <a:ext cx="4827272" cy="5563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From</a:t>
            </a:r>
            <a:r>
              <a:rPr lang="cs-CZ" sz="1600" dirty="0"/>
              <a:t> septum mesenchyme </a:t>
            </a:r>
            <a:r>
              <a:rPr lang="cs-CZ" sz="1600" b="1" dirty="0" err="1">
                <a:solidFill>
                  <a:srgbClr val="F951D5"/>
                </a:solidFill>
              </a:rPr>
              <a:t>capsule</a:t>
            </a:r>
            <a:r>
              <a:rPr lang="cs-CZ" sz="1600" dirty="0"/>
              <a:t> </a:t>
            </a:r>
            <a:r>
              <a:rPr lang="cs-CZ" sz="1600" dirty="0" err="1"/>
              <a:t>is</a:t>
            </a:r>
            <a:r>
              <a:rPr lang="cs-CZ" sz="1600" dirty="0"/>
              <a:t> </a:t>
            </a:r>
            <a:r>
              <a:rPr lang="cs-CZ" sz="1600" b="1" dirty="0" err="1"/>
              <a:t>formed</a:t>
            </a:r>
            <a:endParaRPr lang="cs-CZ" sz="1600" b="1" dirty="0"/>
          </a:p>
        </p:txBody>
      </p:sp>
      <p:sp>
        <p:nvSpPr>
          <p:cNvPr id="14" name="TextovéPole 13">
            <a:extLst>
              <a:ext uri="{FF2B5EF4-FFF2-40B4-BE49-F238E27FC236}">
                <a16:creationId xmlns:a16="http://schemas.microsoft.com/office/drawing/2014/main" id="{88B8200F-807E-473D-BC07-A82F3C9E2C2B}"/>
              </a:ext>
            </a:extLst>
          </p:cNvPr>
          <p:cNvSpPr txBox="1"/>
          <p:nvPr/>
        </p:nvSpPr>
        <p:spPr>
          <a:xfrm>
            <a:off x="6727700" y="6040088"/>
            <a:ext cx="4051391" cy="253916"/>
          </a:xfrm>
          <a:prstGeom prst="rect">
            <a:avLst/>
          </a:prstGeom>
          <a:noFill/>
        </p:spPr>
        <p:txBody>
          <a:bodyPr wrap="square" rtlCol="0">
            <a:spAutoFit/>
          </a:bodyPr>
          <a:lstStyle/>
          <a:p>
            <a:pPr algn="ctr"/>
            <a:r>
              <a:rPr lang="cs-CZ" sz="1050" dirty="0" err="1"/>
              <a:t>Edited</a:t>
            </a:r>
            <a:r>
              <a:rPr lang="cs-CZ" sz="1050" dirty="0"/>
              <a:t>: </a:t>
            </a:r>
            <a:r>
              <a:rPr lang="cs-CZ" sz="1050" dirty="0" err="1"/>
              <a:t>McGeady</a:t>
            </a:r>
            <a:r>
              <a:rPr lang="cs-CZ" sz="1050" dirty="0"/>
              <a:t> et al. </a:t>
            </a:r>
            <a:r>
              <a:rPr lang="cs-CZ" sz="1050" dirty="0" err="1"/>
              <a:t>Veterinary</a:t>
            </a:r>
            <a:r>
              <a:rPr lang="cs-CZ" sz="1050" dirty="0"/>
              <a:t> Embryology. 2009</a:t>
            </a:r>
          </a:p>
        </p:txBody>
      </p:sp>
      <p:grpSp>
        <p:nvGrpSpPr>
          <p:cNvPr id="25" name="Skupina 24"/>
          <p:cNvGrpSpPr/>
          <p:nvPr/>
        </p:nvGrpSpPr>
        <p:grpSpPr>
          <a:xfrm>
            <a:off x="6590922" y="1834444"/>
            <a:ext cx="3886579" cy="2183338"/>
            <a:chOff x="6590922" y="1834444"/>
            <a:chExt cx="3886579" cy="2183338"/>
          </a:xfrm>
        </p:grpSpPr>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l="2110" t="40374"/>
            <a:stretch/>
          </p:blipFill>
          <p:spPr>
            <a:xfrm>
              <a:off x="6910985" y="1860701"/>
              <a:ext cx="3566516" cy="1927440"/>
            </a:xfrm>
            <a:prstGeom prst="rect">
              <a:avLst/>
            </a:prstGeom>
          </p:spPr>
        </p:pic>
        <p:sp>
          <p:nvSpPr>
            <p:cNvPr id="3" name="Volný tvar 2"/>
            <p:cNvSpPr/>
            <p:nvPr/>
          </p:nvSpPr>
          <p:spPr>
            <a:xfrm>
              <a:off x="7650178" y="2136618"/>
              <a:ext cx="642796" cy="1484768"/>
            </a:xfrm>
            <a:custGeom>
              <a:avLst/>
              <a:gdLst>
                <a:gd name="connsiteX0" fmla="*/ 162963 w 642796"/>
                <a:gd name="connsiteY0" fmla="*/ 0 h 1484768"/>
                <a:gd name="connsiteX1" fmla="*/ 81481 w 642796"/>
                <a:gd name="connsiteY1" fmla="*/ 190123 h 1484768"/>
                <a:gd name="connsiteX2" fmla="*/ 0 w 642796"/>
                <a:gd name="connsiteY2" fmla="*/ 534154 h 1484768"/>
                <a:gd name="connsiteX3" fmla="*/ 18107 w 642796"/>
                <a:gd name="connsiteY3" fmla="*/ 769544 h 1484768"/>
                <a:gd name="connsiteX4" fmla="*/ 63374 w 642796"/>
                <a:gd name="connsiteY4" fmla="*/ 1023041 h 1484768"/>
                <a:gd name="connsiteX5" fmla="*/ 126749 w 642796"/>
                <a:gd name="connsiteY5" fmla="*/ 1204111 h 1484768"/>
                <a:gd name="connsiteX6" fmla="*/ 190123 w 642796"/>
                <a:gd name="connsiteY6" fmla="*/ 1385180 h 1484768"/>
                <a:gd name="connsiteX7" fmla="*/ 217283 w 642796"/>
                <a:gd name="connsiteY7" fmla="*/ 1448554 h 1484768"/>
                <a:gd name="connsiteX8" fmla="*/ 642796 w 642796"/>
                <a:gd name="connsiteY8" fmla="*/ 1484768 h 1484768"/>
                <a:gd name="connsiteX9" fmla="*/ 579422 w 642796"/>
                <a:gd name="connsiteY9" fmla="*/ 1385180 h 1484768"/>
                <a:gd name="connsiteX10" fmla="*/ 470780 w 642796"/>
                <a:gd name="connsiteY10" fmla="*/ 1294645 h 1484768"/>
                <a:gd name="connsiteX11" fmla="*/ 407406 w 642796"/>
                <a:gd name="connsiteY11" fmla="*/ 1222218 h 1484768"/>
                <a:gd name="connsiteX12" fmla="*/ 316872 w 642796"/>
                <a:gd name="connsiteY12" fmla="*/ 1176950 h 1484768"/>
                <a:gd name="connsiteX13" fmla="*/ 271604 w 642796"/>
                <a:gd name="connsiteY13" fmla="*/ 1131683 h 1484768"/>
                <a:gd name="connsiteX14" fmla="*/ 217283 w 642796"/>
                <a:gd name="connsiteY14" fmla="*/ 995881 h 1484768"/>
                <a:gd name="connsiteX15" fmla="*/ 190123 w 642796"/>
                <a:gd name="connsiteY15" fmla="*/ 805758 h 1484768"/>
                <a:gd name="connsiteX16" fmla="*/ 162963 w 642796"/>
                <a:gd name="connsiteY16" fmla="*/ 588475 h 1484768"/>
                <a:gd name="connsiteX17" fmla="*/ 217283 w 642796"/>
                <a:gd name="connsiteY17" fmla="*/ 235390 h 1484768"/>
                <a:gd name="connsiteX18" fmla="*/ 298765 w 642796"/>
                <a:gd name="connsiteY18" fmla="*/ 90534 h 1484768"/>
                <a:gd name="connsiteX19" fmla="*/ 334978 w 642796"/>
                <a:gd name="connsiteY19" fmla="*/ 27160 h 1484768"/>
                <a:gd name="connsiteX20" fmla="*/ 162963 w 642796"/>
                <a:gd name="connsiteY20" fmla="*/ 0 h 148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796" h="1484768">
                  <a:moveTo>
                    <a:pt x="162963" y="0"/>
                  </a:moveTo>
                  <a:lnTo>
                    <a:pt x="81481" y="190123"/>
                  </a:lnTo>
                  <a:lnTo>
                    <a:pt x="0" y="534154"/>
                  </a:lnTo>
                  <a:lnTo>
                    <a:pt x="18107" y="769544"/>
                  </a:lnTo>
                  <a:lnTo>
                    <a:pt x="63374" y="1023041"/>
                  </a:lnTo>
                  <a:lnTo>
                    <a:pt x="126749" y="1204111"/>
                  </a:lnTo>
                  <a:lnTo>
                    <a:pt x="190123" y="1385180"/>
                  </a:lnTo>
                  <a:lnTo>
                    <a:pt x="217283" y="1448554"/>
                  </a:lnTo>
                  <a:lnTo>
                    <a:pt x="642796" y="1484768"/>
                  </a:lnTo>
                  <a:lnTo>
                    <a:pt x="579422" y="1385180"/>
                  </a:lnTo>
                  <a:lnTo>
                    <a:pt x="470780" y="1294645"/>
                  </a:lnTo>
                  <a:lnTo>
                    <a:pt x="407406" y="1222218"/>
                  </a:lnTo>
                  <a:lnTo>
                    <a:pt x="316872" y="1176950"/>
                  </a:lnTo>
                  <a:lnTo>
                    <a:pt x="271604" y="1131683"/>
                  </a:lnTo>
                  <a:lnTo>
                    <a:pt x="217283" y="995881"/>
                  </a:lnTo>
                  <a:lnTo>
                    <a:pt x="190123" y="805758"/>
                  </a:lnTo>
                  <a:lnTo>
                    <a:pt x="162963" y="588475"/>
                  </a:lnTo>
                  <a:lnTo>
                    <a:pt x="217283" y="235390"/>
                  </a:lnTo>
                  <a:lnTo>
                    <a:pt x="298765" y="90534"/>
                  </a:lnTo>
                  <a:lnTo>
                    <a:pt x="334978" y="27160"/>
                  </a:lnTo>
                  <a:lnTo>
                    <a:pt x="162963" y="0"/>
                  </a:lnTo>
                  <a:close/>
                </a:path>
              </a:pathLst>
            </a:custGeom>
            <a:noFill/>
            <a:ln w="38100">
              <a:solidFill>
                <a:srgbClr val="F951D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7849354" y="2408222"/>
              <a:ext cx="1692998" cy="941560"/>
            </a:xfrm>
            <a:custGeom>
              <a:avLst/>
              <a:gdLst>
                <a:gd name="connsiteX0" fmla="*/ 9054 w 1692998"/>
                <a:gd name="connsiteY0" fmla="*/ 108641 h 941560"/>
                <a:gd name="connsiteX1" fmla="*/ 190123 w 1692998"/>
                <a:gd name="connsiteY1" fmla="*/ 90534 h 941560"/>
                <a:gd name="connsiteX2" fmla="*/ 289711 w 1692998"/>
                <a:gd name="connsiteY2" fmla="*/ 63374 h 941560"/>
                <a:gd name="connsiteX3" fmla="*/ 389299 w 1692998"/>
                <a:gd name="connsiteY3" fmla="*/ 27160 h 941560"/>
                <a:gd name="connsiteX4" fmla="*/ 461727 w 1692998"/>
                <a:gd name="connsiteY4" fmla="*/ 0 h 941560"/>
                <a:gd name="connsiteX5" fmla="*/ 606583 w 1692998"/>
                <a:gd name="connsiteY5" fmla="*/ 9053 h 941560"/>
                <a:gd name="connsiteX6" fmla="*/ 796705 w 1692998"/>
                <a:gd name="connsiteY6" fmla="*/ 63374 h 941560"/>
                <a:gd name="connsiteX7" fmla="*/ 896294 w 1692998"/>
                <a:gd name="connsiteY7" fmla="*/ 99588 h 941560"/>
                <a:gd name="connsiteX8" fmla="*/ 977775 w 1692998"/>
                <a:gd name="connsiteY8" fmla="*/ 135802 h 941560"/>
                <a:gd name="connsiteX9" fmla="*/ 1068309 w 1692998"/>
                <a:gd name="connsiteY9" fmla="*/ 208229 h 941560"/>
                <a:gd name="connsiteX10" fmla="*/ 1186004 w 1692998"/>
                <a:gd name="connsiteY10" fmla="*/ 271604 h 941560"/>
                <a:gd name="connsiteX11" fmla="*/ 1186004 w 1692998"/>
                <a:gd name="connsiteY11" fmla="*/ 271604 h 941560"/>
                <a:gd name="connsiteX12" fmla="*/ 1303699 w 1692998"/>
                <a:gd name="connsiteY12" fmla="*/ 244443 h 941560"/>
                <a:gd name="connsiteX13" fmla="*/ 1376127 w 1692998"/>
                <a:gd name="connsiteY13" fmla="*/ 217283 h 941560"/>
                <a:gd name="connsiteX14" fmla="*/ 1448555 w 1692998"/>
                <a:gd name="connsiteY14" fmla="*/ 208229 h 941560"/>
                <a:gd name="connsiteX15" fmla="*/ 1448555 w 1692998"/>
                <a:gd name="connsiteY15" fmla="*/ 208229 h 941560"/>
                <a:gd name="connsiteX16" fmla="*/ 1475715 w 1692998"/>
                <a:gd name="connsiteY16" fmla="*/ 307818 h 941560"/>
                <a:gd name="connsiteX17" fmla="*/ 1421395 w 1692998"/>
                <a:gd name="connsiteY17" fmla="*/ 334978 h 941560"/>
                <a:gd name="connsiteX18" fmla="*/ 1330860 w 1692998"/>
                <a:gd name="connsiteY18" fmla="*/ 353085 h 941560"/>
                <a:gd name="connsiteX19" fmla="*/ 1312753 w 1692998"/>
                <a:gd name="connsiteY19" fmla="*/ 389299 h 941560"/>
                <a:gd name="connsiteX20" fmla="*/ 1312753 w 1692998"/>
                <a:gd name="connsiteY20" fmla="*/ 389299 h 941560"/>
                <a:gd name="connsiteX21" fmla="*/ 1385181 w 1692998"/>
                <a:gd name="connsiteY21" fmla="*/ 452673 h 941560"/>
                <a:gd name="connsiteX22" fmla="*/ 1475715 w 1692998"/>
                <a:gd name="connsiteY22" fmla="*/ 452673 h 941560"/>
                <a:gd name="connsiteX23" fmla="*/ 1566250 w 1692998"/>
                <a:gd name="connsiteY23" fmla="*/ 443620 h 941560"/>
                <a:gd name="connsiteX24" fmla="*/ 1620571 w 1692998"/>
                <a:gd name="connsiteY24" fmla="*/ 416459 h 941560"/>
                <a:gd name="connsiteX25" fmla="*/ 1665838 w 1692998"/>
                <a:gd name="connsiteY25" fmla="*/ 407406 h 941560"/>
                <a:gd name="connsiteX26" fmla="*/ 1692998 w 1692998"/>
                <a:gd name="connsiteY26" fmla="*/ 488887 h 941560"/>
                <a:gd name="connsiteX27" fmla="*/ 1692998 w 1692998"/>
                <a:gd name="connsiteY27" fmla="*/ 488887 h 941560"/>
                <a:gd name="connsiteX28" fmla="*/ 1593410 w 1692998"/>
                <a:gd name="connsiteY28" fmla="*/ 552261 h 941560"/>
                <a:gd name="connsiteX29" fmla="*/ 1502876 w 1692998"/>
                <a:gd name="connsiteY29" fmla="*/ 570368 h 941560"/>
                <a:gd name="connsiteX30" fmla="*/ 1403288 w 1692998"/>
                <a:gd name="connsiteY30" fmla="*/ 570368 h 941560"/>
                <a:gd name="connsiteX31" fmla="*/ 1321806 w 1692998"/>
                <a:gd name="connsiteY31" fmla="*/ 561315 h 941560"/>
                <a:gd name="connsiteX32" fmla="*/ 1294646 w 1692998"/>
                <a:gd name="connsiteY32" fmla="*/ 552261 h 941560"/>
                <a:gd name="connsiteX33" fmla="*/ 1240325 w 1692998"/>
                <a:gd name="connsiteY33" fmla="*/ 516047 h 941560"/>
                <a:gd name="connsiteX34" fmla="*/ 1176951 w 1692998"/>
                <a:gd name="connsiteY34" fmla="*/ 470780 h 941560"/>
                <a:gd name="connsiteX35" fmla="*/ 1176951 w 1692998"/>
                <a:gd name="connsiteY35" fmla="*/ 470780 h 941560"/>
                <a:gd name="connsiteX36" fmla="*/ 1086416 w 1692998"/>
                <a:gd name="connsiteY36" fmla="*/ 497940 h 941560"/>
                <a:gd name="connsiteX37" fmla="*/ 1086416 w 1692998"/>
                <a:gd name="connsiteY37" fmla="*/ 497940 h 941560"/>
                <a:gd name="connsiteX38" fmla="*/ 1032096 w 1692998"/>
                <a:gd name="connsiteY38" fmla="*/ 579422 h 941560"/>
                <a:gd name="connsiteX39" fmla="*/ 1068309 w 1692998"/>
                <a:gd name="connsiteY39" fmla="*/ 624689 h 941560"/>
                <a:gd name="connsiteX40" fmla="*/ 1086416 w 1692998"/>
                <a:gd name="connsiteY40" fmla="*/ 660903 h 941560"/>
                <a:gd name="connsiteX41" fmla="*/ 1086416 w 1692998"/>
                <a:gd name="connsiteY41" fmla="*/ 660903 h 941560"/>
                <a:gd name="connsiteX42" fmla="*/ 1050202 w 1692998"/>
                <a:gd name="connsiteY42" fmla="*/ 724277 h 941560"/>
                <a:gd name="connsiteX43" fmla="*/ 1023042 w 1692998"/>
                <a:gd name="connsiteY43" fmla="*/ 733330 h 941560"/>
                <a:gd name="connsiteX44" fmla="*/ 1023042 w 1692998"/>
                <a:gd name="connsiteY44" fmla="*/ 733330 h 941560"/>
                <a:gd name="connsiteX45" fmla="*/ 932507 w 1692998"/>
                <a:gd name="connsiteY45" fmla="*/ 669956 h 941560"/>
                <a:gd name="connsiteX46" fmla="*/ 932507 w 1692998"/>
                <a:gd name="connsiteY46" fmla="*/ 669956 h 941560"/>
                <a:gd name="connsiteX47" fmla="*/ 932507 w 1692998"/>
                <a:gd name="connsiteY47" fmla="*/ 769544 h 941560"/>
                <a:gd name="connsiteX48" fmla="*/ 914400 w 1692998"/>
                <a:gd name="connsiteY48" fmla="*/ 841972 h 941560"/>
                <a:gd name="connsiteX49" fmla="*/ 914400 w 1692998"/>
                <a:gd name="connsiteY49" fmla="*/ 841972 h 941560"/>
                <a:gd name="connsiteX50" fmla="*/ 841973 w 1692998"/>
                <a:gd name="connsiteY50" fmla="*/ 796705 h 941560"/>
                <a:gd name="connsiteX51" fmla="*/ 841973 w 1692998"/>
                <a:gd name="connsiteY51" fmla="*/ 796705 h 941560"/>
                <a:gd name="connsiteX52" fmla="*/ 796705 w 1692998"/>
                <a:gd name="connsiteY52" fmla="*/ 724277 h 941560"/>
                <a:gd name="connsiteX53" fmla="*/ 751438 w 1692998"/>
                <a:gd name="connsiteY53" fmla="*/ 715224 h 941560"/>
                <a:gd name="connsiteX54" fmla="*/ 751438 w 1692998"/>
                <a:gd name="connsiteY54" fmla="*/ 715224 h 941560"/>
                <a:gd name="connsiteX55" fmla="*/ 660903 w 1692998"/>
                <a:gd name="connsiteY55" fmla="*/ 796705 h 941560"/>
                <a:gd name="connsiteX56" fmla="*/ 633743 w 1692998"/>
                <a:gd name="connsiteY56" fmla="*/ 851026 h 941560"/>
                <a:gd name="connsiteX57" fmla="*/ 570369 w 1692998"/>
                <a:gd name="connsiteY57" fmla="*/ 887239 h 941560"/>
                <a:gd name="connsiteX58" fmla="*/ 470781 w 1692998"/>
                <a:gd name="connsiteY58" fmla="*/ 941560 h 941560"/>
                <a:gd name="connsiteX59" fmla="*/ 479834 w 1692998"/>
                <a:gd name="connsiteY59" fmla="*/ 887239 h 941560"/>
                <a:gd name="connsiteX60" fmla="*/ 506995 w 1692998"/>
                <a:gd name="connsiteY60" fmla="*/ 860079 h 941560"/>
                <a:gd name="connsiteX61" fmla="*/ 506995 w 1692998"/>
                <a:gd name="connsiteY61" fmla="*/ 860079 h 941560"/>
                <a:gd name="connsiteX62" fmla="*/ 434567 w 1692998"/>
                <a:gd name="connsiteY62" fmla="*/ 832919 h 941560"/>
                <a:gd name="connsiteX63" fmla="*/ 389299 w 1692998"/>
                <a:gd name="connsiteY63" fmla="*/ 887239 h 941560"/>
                <a:gd name="connsiteX64" fmla="*/ 389299 w 1692998"/>
                <a:gd name="connsiteY64" fmla="*/ 887239 h 941560"/>
                <a:gd name="connsiteX65" fmla="*/ 407406 w 1692998"/>
                <a:gd name="connsiteY65" fmla="*/ 805758 h 941560"/>
                <a:gd name="connsiteX66" fmla="*/ 407406 w 1692998"/>
                <a:gd name="connsiteY66" fmla="*/ 805758 h 941560"/>
                <a:gd name="connsiteX67" fmla="*/ 407406 w 1692998"/>
                <a:gd name="connsiteY67" fmla="*/ 805758 h 941560"/>
                <a:gd name="connsiteX68" fmla="*/ 307818 w 1692998"/>
                <a:gd name="connsiteY68" fmla="*/ 769544 h 941560"/>
                <a:gd name="connsiteX69" fmla="*/ 307818 w 1692998"/>
                <a:gd name="connsiteY69" fmla="*/ 769544 h 941560"/>
                <a:gd name="connsiteX70" fmla="*/ 344032 w 1692998"/>
                <a:gd name="connsiteY70" fmla="*/ 679010 h 941560"/>
                <a:gd name="connsiteX71" fmla="*/ 344032 w 1692998"/>
                <a:gd name="connsiteY71" fmla="*/ 633742 h 941560"/>
                <a:gd name="connsiteX72" fmla="*/ 344032 w 1692998"/>
                <a:gd name="connsiteY72" fmla="*/ 633742 h 941560"/>
                <a:gd name="connsiteX73" fmla="*/ 353086 w 1692998"/>
                <a:gd name="connsiteY73" fmla="*/ 552261 h 941560"/>
                <a:gd name="connsiteX74" fmla="*/ 416460 w 1692998"/>
                <a:gd name="connsiteY74" fmla="*/ 506994 h 941560"/>
                <a:gd name="connsiteX75" fmla="*/ 497941 w 1692998"/>
                <a:gd name="connsiteY75" fmla="*/ 479833 h 941560"/>
                <a:gd name="connsiteX76" fmla="*/ 579422 w 1692998"/>
                <a:gd name="connsiteY76" fmla="*/ 470780 h 941560"/>
                <a:gd name="connsiteX77" fmla="*/ 633743 w 1692998"/>
                <a:gd name="connsiteY77" fmla="*/ 506994 h 941560"/>
                <a:gd name="connsiteX78" fmla="*/ 706171 w 1692998"/>
                <a:gd name="connsiteY78" fmla="*/ 552261 h 941560"/>
                <a:gd name="connsiteX79" fmla="*/ 706171 w 1692998"/>
                <a:gd name="connsiteY79" fmla="*/ 552261 h 941560"/>
                <a:gd name="connsiteX80" fmla="*/ 823866 w 1692998"/>
                <a:gd name="connsiteY80" fmla="*/ 579422 h 941560"/>
                <a:gd name="connsiteX81" fmla="*/ 896294 w 1692998"/>
                <a:gd name="connsiteY81" fmla="*/ 516047 h 941560"/>
                <a:gd name="connsiteX82" fmla="*/ 896294 w 1692998"/>
                <a:gd name="connsiteY82" fmla="*/ 516047 h 941560"/>
                <a:gd name="connsiteX83" fmla="*/ 1013989 w 1692998"/>
                <a:gd name="connsiteY83" fmla="*/ 434566 h 941560"/>
                <a:gd name="connsiteX84" fmla="*/ 1013989 w 1692998"/>
                <a:gd name="connsiteY84" fmla="*/ 434566 h 941560"/>
                <a:gd name="connsiteX85" fmla="*/ 1004935 w 1692998"/>
                <a:gd name="connsiteY85" fmla="*/ 344031 h 941560"/>
                <a:gd name="connsiteX86" fmla="*/ 914400 w 1692998"/>
                <a:gd name="connsiteY86" fmla="*/ 325925 h 941560"/>
                <a:gd name="connsiteX87" fmla="*/ 823866 w 1692998"/>
                <a:gd name="connsiteY87" fmla="*/ 298764 h 941560"/>
                <a:gd name="connsiteX88" fmla="*/ 823866 w 1692998"/>
                <a:gd name="connsiteY88" fmla="*/ 298764 h 941560"/>
                <a:gd name="connsiteX89" fmla="*/ 679010 w 1692998"/>
                <a:gd name="connsiteY89" fmla="*/ 334978 h 941560"/>
                <a:gd name="connsiteX90" fmla="*/ 606583 w 1692998"/>
                <a:gd name="connsiteY90" fmla="*/ 344031 h 941560"/>
                <a:gd name="connsiteX91" fmla="*/ 497941 w 1692998"/>
                <a:gd name="connsiteY91" fmla="*/ 334978 h 941560"/>
                <a:gd name="connsiteX92" fmla="*/ 389299 w 1692998"/>
                <a:gd name="connsiteY92" fmla="*/ 316871 h 941560"/>
                <a:gd name="connsiteX93" fmla="*/ 271604 w 1692998"/>
                <a:gd name="connsiteY93" fmla="*/ 280657 h 941560"/>
                <a:gd name="connsiteX94" fmla="*/ 144856 w 1692998"/>
                <a:gd name="connsiteY94" fmla="*/ 244443 h 941560"/>
                <a:gd name="connsiteX95" fmla="*/ 27161 w 1692998"/>
                <a:gd name="connsiteY95" fmla="*/ 235390 h 941560"/>
                <a:gd name="connsiteX96" fmla="*/ 0 w 1692998"/>
                <a:gd name="connsiteY96" fmla="*/ 235390 h 941560"/>
                <a:gd name="connsiteX97" fmla="*/ 9054 w 1692998"/>
                <a:gd name="connsiteY97" fmla="*/ 108641 h 94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92998" h="941560">
                  <a:moveTo>
                    <a:pt x="9054" y="108641"/>
                  </a:moveTo>
                  <a:lnTo>
                    <a:pt x="190123" y="90534"/>
                  </a:lnTo>
                  <a:lnTo>
                    <a:pt x="289711" y="63374"/>
                  </a:lnTo>
                  <a:lnTo>
                    <a:pt x="389299" y="27160"/>
                  </a:lnTo>
                  <a:lnTo>
                    <a:pt x="461727" y="0"/>
                  </a:lnTo>
                  <a:lnTo>
                    <a:pt x="606583" y="9053"/>
                  </a:lnTo>
                  <a:lnTo>
                    <a:pt x="796705" y="63374"/>
                  </a:lnTo>
                  <a:lnTo>
                    <a:pt x="896294" y="99588"/>
                  </a:lnTo>
                  <a:lnTo>
                    <a:pt x="977775" y="135802"/>
                  </a:lnTo>
                  <a:lnTo>
                    <a:pt x="1068309" y="208229"/>
                  </a:lnTo>
                  <a:lnTo>
                    <a:pt x="1186004" y="271604"/>
                  </a:lnTo>
                  <a:lnTo>
                    <a:pt x="1186004" y="271604"/>
                  </a:lnTo>
                  <a:lnTo>
                    <a:pt x="1303699" y="244443"/>
                  </a:lnTo>
                  <a:lnTo>
                    <a:pt x="1376127" y="217283"/>
                  </a:lnTo>
                  <a:lnTo>
                    <a:pt x="1448555" y="208229"/>
                  </a:lnTo>
                  <a:lnTo>
                    <a:pt x="1448555" y="208229"/>
                  </a:lnTo>
                  <a:lnTo>
                    <a:pt x="1475715" y="307818"/>
                  </a:lnTo>
                  <a:lnTo>
                    <a:pt x="1421395" y="334978"/>
                  </a:lnTo>
                  <a:lnTo>
                    <a:pt x="1330860" y="353085"/>
                  </a:lnTo>
                  <a:lnTo>
                    <a:pt x="1312753" y="389299"/>
                  </a:lnTo>
                  <a:lnTo>
                    <a:pt x="1312753" y="389299"/>
                  </a:lnTo>
                  <a:lnTo>
                    <a:pt x="1385181" y="452673"/>
                  </a:lnTo>
                  <a:lnTo>
                    <a:pt x="1475715" y="452673"/>
                  </a:lnTo>
                  <a:lnTo>
                    <a:pt x="1566250" y="443620"/>
                  </a:lnTo>
                  <a:lnTo>
                    <a:pt x="1620571" y="416459"/>
                  </a:lnTo>
                  <a:lnTo>
                    <a:pt x="1665838" y="407406"/>
                  </a:lnTo>
                  <a:lnTo>
                    <a:pt x="1692998" y="488887"/>
                  </a:lnTo>
                  <a:lnTo>
                    <a:pt x="1692998" y="488887"/>
                  </a:lnTo>
                  <a:lnTo>
                    <a:pt x="1593410" y="552261"/>
                  </a:lnTo>
                  <a:lnTo>
                    <a:pt x="1502876" y="570368"/>
                  </a:lnTo>
                  <a:lnTo>
                    <a:pt x="1403288" y="570368"/>
                  </a:lnTo>
                  <a:lnTo>
                    <a:pt x="1321806" y="561315"/>
                  </a:lnTo>
                  <a:lnTo>
                    <a:pt x="1294646" y="552261"/>
                  </a:lnTo>
                  <a:lnTo>
                    <a:pt x="1240325" y="516047"/>
                  </a:lnTo>
                  <a:lnTo>
                    <a:pt x="1176951" y="470780"/>
                  </a:lnTo>
                  <a:lnTo>
                    <a:pt x="1176951" y="470780"/>
                  </a:lnTo>
                  <a:lnTo>
                    <a:pt x="1086416" y="497940"/>
                  </a:lnTo>
                  <a:lnTo>
                    <a:pt x="1086416" y="497940"/>
                  </a:lnTo>
                  <a:lnTo>
                    <a:pt x="1032096" y="579422"/>
                  </a:lnTo>
                  <a:lnTo>
                    <a:pt x="1068309" y="624689"/>
                  </a:lnTo>
                  <a:lnTo>
                    <a:pt x="1086416" y="660903"/>
                  </a:lnTo>
                  <a:lnTo>
                    <a:pt x="1086416" y="660903"/>
                  </a:lnTo>
                  <a:lnTo>
                    <a:pt x="1050202" y="724277"/>
                  </a:lnTo>
                  <a:lnTo>
                    <a:pt x="1023042" y="733330"/>
                  </a:lnTo>
                  <a:lnTo>
                    <a:pt x="1023042" y="733330"/>
                  </a:lnTo>
                  <a:lnTo>
                    <a:pt x="932507" y="669956"/>
                  </a:lnTo>
                  <a:lnTo>
                    <a:pt x="932507" y="669956"/>
                  </a:lnTo>
                  <a:lnTo>
                    <a:pt x="932507" y="769544"/>
                  </a:lnTo>
                  <a:lnTo>
                    <a:pt x="914400" y="841972"/>
                  </a:lnTo>
                  <a:lnTo>
                    <a:pt x="914400" y="841972"/>
                  </a:lnTo>
                  <a:lnTo>
                    <a:pt x="841973" y="796705"/>
                  </a:lnTo>
                  <a:lnTo>
                    <a:pt x="841973" y="796705"/>
                  </a:lnTo>
                  <a:lnTo>
                    <a:pt x="796705" y="724277"/>
                  </a:lnTo>
                  <a:lnTo>
                    <a:pt x="751438" y="715224"/>
                  </a:lnTo>
                  <a:lnTo>
                    <a:pt x="751438" y="715224"/>
                  </a:lnTo>
                  <a:lnTo>
                    <a:pt x="660903" y="796705"/>
                  </a:lnTo>
                  <a:lnTo>
                    <a:pt x="633743" y="851026"/>
                  </a:lnTo>
                  <a:lnTo>
                    <a:pt x="570369" y="887239"/>
                  </a:lnTo>
                  <a:lnTo>
                    <a:pt x="470781" y="941560"/>
                  </a:lnTo>
                  <a:lnTo>
                    <a:pt x="479834" y="887239"/>
                  </a:lnTo>
                  <a:lnTo>
                    <a:pt x="506995" y="860079"/>
                  </a:lnTo>
                  <a:lnTo>
                    <a:pt x="506995" y="860079"/>
                  </a:lnTo>
                  <a:lnTo>
                    <a:pt x="434567" y="832919"/>
                  </a:lnTo>
                  <a:lnTo>
                    <a:pt x="389299" y="887239"/>
                  </a:lnTo>
                  <a:lnTo>
                    <a:pt x="389299" y="887239"/>
                  </a:lnTo>
                  <a:lnTo>
                    <a:pt x="407406" y="805758"/>
                  </a:lnTo>
                  <a:lnTo>
                    <a:pt x="407406" y="805758"/>
                  </a:lnTo>
                  <a:lnTo>
                    <a:pt x="407406" y="805758"/>
                  </a:lnTo>
                  <a:lnTo>
                    <a:pt x="307818" y="769544"/>
                  </a:lnTo>
                  <a:lnTo>
                    <a:pt x="307818" y="769544"/>
                  </a:lnTo>
                  <a:lnTo>
                    <a:pt x="344032" y="679010"/>
                  </a:lnTo>
                  <a:lnTo>
                    <a:pt x="344032" y="633742"/>
                  </a:lnTo>
                  <a:lnTo>
                    <a:pt x="344032" y="633742"/>
                  </a:lnTo>
                  <a:lnTo>
                    <a:pt x="353086" y="552261"/>
                  </a:lnTo>
                  <a:lnTo>
                    <a:pt x="416460" y="506994"/>
                  </a:lnTo>
                  <a:lnTo>
                    <a:pt x="497941" y="479833"/>
                  </a:lnTo>
                  <a:lnTo>
                    <a:pt x="579422" y="470780"/>
                  </a:lnTo>
                  <a:lnTo>
                    <a:pt x="633743" y="506994"/>
                  </a:lnTo>
                  <a:lnTo>
                    <a:pt x="706171" y="552261"/>
                  </a:lnTo>
                  <a:lnTo>
                    <a:pt x="706171" y="552261"/>
                  </a:lnTo>
                  <a:lnTo>
                    <a:pt x="823866" y="579422"/>
                  </a:lnTo>
                  <a:lnTo>
                    <a:pt x="896294" y="516047"/>
                  </a:lnTo>
                  <a:lnTo>
                    <a:pt x="896294" y="516047"/>
                  </a:lnTo>
                  <a:lnTo>
                    <a:pt x="1013989" y="434566"/>
                  </a:lnTo>
                  <a:lnTo>
                    <a:pt x="1013989" y="434566"/>
                  </a:lnTo>
                  <a:lnTo>
                    <a:pt x="1004935" y="344031"/>
                  </a:lnTo>
                  <a:lnTo>
                    <a:pt x="914400" y="325925"/>
                  </a:lnTo>
                  <a:lnTo>
                    <a:pt x="823866" y="298764"/>
                  </a:lnTo>
                  <a:lnTo>
                    <a:pt x="823866" y="298764"/>
                  </a:lnTo>
                  <a:lnTo>
                    <a:pt x="679010" y="334978"/>
                  </a:lnTo>
                  <a:lnTo>
                    <a:pt x="606583" y="344031"/>
                  </a:lnTo>
                  <a:lnTo>
                    <a:pt x="497941" y="334978"/>
                  </a:lnTo>
                  <a:lnTo>
                    <a:pt x="389299" y="316871"/>
                  </a:lnTo>
                  <a:lnTo>
                    <a:pt x="271604" y="280657"/>
                  </a:lnTo>
                  <a:lnTo>
                    <a:pt x="144856" y="244443"/>
                  </a:lnTo>
                  <a:lnTo>
                    <a:pt x="27161" y="235390"/>
                  </a:lnTo>
                  <a:lnTo>
                    <a:pt x="0" y="235390"/>
                  </a:lnTo>
                  <a:lnTo>
                    <a:pt x="9054" y="108641"/>
                  </a:ln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15"/>
            <p:cNvSpPr/>
            <p:nvPr/>
          </p:nvSpPr>
          <p:spPr>
            <a:xfrm>
              <a:off x="7903675" y="2743200"/>
              <a:ext cx="1104523" cy="769545"/>
            </a:xfrm>
            <a:custGeom>
              <a:avLst/>
              <a:gdLst>
                <a:gd name="connsiteX0" fmla="*/ 9054 w 1104523"/>
                <a:gd name="connsiteY0" fmla="*/ 371192 h 769545"/>
                <a:gd name="connsiteX1" fmla="*/ 63375 w 1104523"/>
                <a:gd name="connsiteY1" fmla="*/ 316871 h 769545"/>
                <a:gd name="connsiteX2" fmla="*/ 90535 w 1104523"/>
                <a:gd name="connsiteY2" fmla="*/ 262550 h 769545"/>
                <a:gd name="connsiteX3" fmla="*/ 117695 w 1104523"/>
                <a:gd name="connsiteY3" fmla="*/ 153909 h 769545"/>
                <a:gd name="connsiteX4" fmla="*/ 181070 w 1104523"/>
                <a:gd name="connsiteY4" fmla="*/ 90535 h 769545"/>
                <a:gd name="connsiteX5" fmla="*/ 298765 w 1104523"/>
                <a:gd name="connsiteY5" fmla="*/ 18107 h 769545"/>
                <a:gd name="connsiteX6" fmla="*/ 298765 w 1104523"/>
                <a:gd name="connsiteY6" fmla="*/ 18107 h 769545"/>
                <a:gd name="connsiteX7" fmla="*/ 425513 w 1104523"/>
                <a:gd name="connsiteY7" fmla="*/ 36214 h 769545"/>
                <a:gd name="connsiteX8" fmla="*/ 543208 w 1104523"/>
                <a:gd name="connsiteY8" fmla="*/ 36214 h 769545"/>
                <a:gd name="connsiteX9" fmla="*/ 669957 w 1104523"/>
                <a:gd name="connsiteY9" fmla="*/ 27160 h 769545"/>
                <a:gd name="connsiteX10" fmla="*/ 760491 w 1104523"/>
                <a:gd name="connsiteY10" fmla="*/ 0 h 769545"/>
                <a:gd name="connsiteX11" fmla="*/ 832919 w 1104523"/>
                <a:gd name="connsiteY11" fmla="*/ 9053 h 769545"/>
                <a:gd name="connsiteX12" fmla="*/ 896293 w 1104523"/>
                <a:gd name="connsiteY12" fmla="*/ 90535 h 769545"/>
                <a:gd name="connsiteX13" fmla="*/ 977775 w 1104523"/>
                <a:gd name="connsiteY13" fmla="*/ 181069 h 769545"/>
                <a:gd name="connsiteX14" fmla="*/ 1050202 w 1104523"/>
                <a:gd name="connsiteY14" fmla="*/ 307818 h 769545"/>
                <a:gd name="connsiteX15" fmla="*/ 1104523 w 1104523"/>
                <a:gd name="connsiteY15" fmla="*/ 416459 h 769545"/>
                <a:gd name="connsiteX16" fmla="*/ 1059256 w 1104523"/>
                <a:gd name="connsiteY16" fmla="*/ 470780 h 769545"/>
                <a:gd name="connsiteX17" fmla="*/ 1059256 w 1104523"/>
                <a:gd name="connsiteY17" fmla="*/ 470780 h 769545"/>
                <a:gd name="connsiteX18" fmla="*/ 941561 w 1104523"/>
                <a:gd name="connsiteY18" fmla="*/ 488887 h 769545"/>
                <a:gd name="connsiteX19" fmla="*/ 841973 w 1104523"/>
                <a:gd name="connsiteY19" fmla="*/ 543208 h 769545"/>
                <a:gd name="connsiteX20" fmla="*/ 760491 w 1104523"/>
                <a:gd name="connsiteY20" fmla="*/ 497941 h 769545"/>
                <a:gd name="connsiteX21" fmla="*/ 760491 w 1104523"/>
                <a:gd name="connsiteY21" fmla="*/ 497941 h 769545"/>
                <a:gd name="connsiteX22" fmla="*/ 688064 w 1104523"/>
                <a:gd name="connsiteY22" fmla="*/ 434566 h 769545"/>
                <a:gd name="connsiteX23" fmla="*/ 660903 w 1104523"/>
                <a:gd name="connsiteY23" fmla="*/ 516048 h 769545"/>
                <a:gd name="connsiteX24" fmla="*/ 579422 w 1104523"/>
                <a:gd name="connsiteY24" fmla="*/ 606582 h 769545"/>
                <a:gd name="connsiteX25" fmla="*/ 479834 w 1104523"/>
                <a:gd name="connsiteY25" fmla="*/ 706170 h 769545"/>
                <a:gd name="connsiteX26" fmla="*/ 353085 w 1104523"/>
                <a:gd name="connsiteY26" fmla="*/ 769545 h 769545"/>
                <a:gd name="connsiteX27" fmla="*/ 262551 w 1104523"/>
                <a:gd name="connsiteY27" fmla="*/ 679010 h 769545"/>
                <a:gd name="connsiteX28" fmla="*/ 190123 w 1104523"/>
                <a:gd name="connsiteY28" fmla="*/ 606582 h 769545"/>
                <a:gd name="connsiteX29" fmla="*/ 190123 w 1104523"/>
                <a:gd name="connsiteY29" fmla="*/ 606582 h 769545"/>
                <a:gd name="connsiteX30" fmla="*/ 63375 w 1104523"/>
                <a:gd name="connsiteY30" fmla="*/ 516048 h 769545"/>
                <a:gd name="connsiteX31" fmla="*/ 63375 w 1104523"/>
                <a:gd name="connsiteY31" fmla="*/ 516048 h 769545"/>
                <a:gd name="connsiteX32" fmla="*/ 0 w 1104523"/>
                <a:gd name="connsiteY32" fmla="*/ 425513 h 769545"/>
                <a:gd name="connsiteX33" fmla="*/ 9054 w 1104523"/>
                <a:gd name="connsiteY33" fmla="*/ 371192 h 7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4523" h="769545">
                  <a:moveTo>
                    <a:pt x="9054" y="371192"/>
                  </a:moveTo>
                  <a:lnTo>
                    <a:pt x="63375" y="316871"/>
                  </a:lnTo>
                  <a:lnTo>
                    <a:pt x="90535" y="262550"/>
                  </a:lnTo>
                  <a:lnTo>
                    <a:pt x="117695" y="153909"/>
                  </a:lnTo>
                  <a:lnTo>
                    <a:pt x="181070" y="90535"/>
                  </a:lnTo>
                  <a:lnTo>
                    <a:pt x="298765" y="18107"/>
                  </a:lnTo>
                  <a:lnTo>
                    <a:pt x="298765" y="18107"/>
                  </a:lnTo>
                  <a:lnTo>
                    <a:pt x="425513" y="36214"/>
                  </a:lnTo>
                  <a:lnTo>
                    <a:pt x="543208" y="36214"/>
                  </a:lnTo>
                  <a:lnTo>
                    <a:pt x="669957" y="27160"/>
                  </a:lnTo>
                  <a:lnTo>
                    <a:pt x="760491" y="0"/>
                  </a:lnTo>
                  <a:lnTo>
                    <a:pt x="832919" y="9053"/>
                  </a:lnTo>
                  <a:lnTo>
                    <a:pt x="896293" y="90535"/>
                  </a:lnTo>
                  <a:lnTo>
                    <a:pt x="977775" y="181069"/>
                  </a:lnTo>
                  <a:lnTo>
                    <a:pt x="1050202" y="307818"/>
                  </a:lnTo>
                  <a:lnTo>
                    <a:pt x="1104523" y="416459"/>
                  </a:lnTo>
                  <a:lnTo>
                    <a:pt x="1059256" y="470780"/>
                  </a:lnTo>
                  <a:lnTo>
                    <a:pt x="1059256" y="470780"/>
                  </a:lnTo>
                  <a:lnTo>
                    <a:pt x="941561" y="488887"/>
                  </a:lnTo>
                  <a:lnTo>
                    <a:pt x="841973" y="543208"/>
                  </a:lnTo>
                  <a:lnTo>
                    <a:pt x="760491" y="497941"/>
                  </a:lnTo>
                  <a:lnTo>
                    <a:pt x="760491" y="497941"/>
                  </a:lnTo>
                  <a:lnTo>
                    <a:pt x="688064" y="434566"/>
                  </a:lnTo>
                  <a:lnTo>
                    <a:pt x="660903" y="516048"/>
                  </a:lnTo>
                  <a:lnTo>
                    <a:pt x="579422" y="606582"/>
                  </a:lnTo>
                  <a:lnTo>
                    <a:pt x="479834" y="706170"/>
                  </a:lnTo>
                  <a:lnTo>
                    <a:pt x="353085" y="769545"/>
                  </a:lnTo>
                  <a:lnTo>
                    <a:pt x="262551" y="679010"/>
                  </a:lnTo>
                  <a:lnTo>
                    <a:pt x="190123" y="606582"/>
                  </a:lnTo>
                  <a:lnTo>
                    <a:pt x="190123" y="606582"/>
                  </a:lnTo>
                  <a:lnTo>
                    <a:pt x="63375" y="516048"/>
                  </a:lnTo>
                  <a:lnTo>
                    <a:pt x="63375" y="516048"/>
                  </a:lnTo>
                  <a:lnTo>
                    <a:pt x="0" y="425513"/>
                  </a:lnTo>
                  <a:lnTo>
                    <a:pt x="9054" y="371192"/>
                  </a:lnTo>
                  <a:close/>
                </a:path>
              </a:pathLst>
            </a:cu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9542352" y="3349782"/>
              <a:ext cx="679010" cy="21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9405041" y="1861369"/>
              <a:ext cx="679010" cy="21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9560953" y="3621387"/>
              <a:ext cx="916548" cy="16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8563309" y="1882796"/>
              <a:ext cx="679010" cy="21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p:cNvSpPr txBox="1"/>
            <p:nvPr/>
          </p:nvSpPr>
          <p:spPr>
            <a:xfrm>
              <a:off x="7650178" y="1834444"/>
              <a:ext cx="1068309" cy="246221"/>
            </a:xfrm>
            <a:prstGeom prst="rect">
              <a:avLst/>
            </a:prstGeom>
            <a:solidFill>
              <a:schemeClr val="bg1"/>
            </a:solidFill>
            <a:ln w="28575">
              <a:noFill/>
            </a:ln>
          </p:spPr>
          <p:txBody>
            <a:bodyPr wrap="square" rtlCol="0">
              <a:spAutoFit/>
            </a:bodyPr>
            <a:lstStyle/>
            <a:p>
              <a:pPr algn="ctr"/>
              <a:r>
                <a:rPr lang="cs-CZ" sz="1000" dirty="0" err="1"/>
                <a:t>Stomach</a:t>
              </a:r>
              <a:r>
                <a:rPr lang="cs-CZ" sz="1000" dirty="0"/>
                <a:t> </a:t>
              </a:r>
              <a:r>
                <a:rPr lang="cs-CZ" sz="1000" dirty="0" err="1"/>
                <a:t>basis</a:t>
              </a:r>
              <a:endParaRPr lang="cs-CZ" sz="1000" dirty="0"/>
            </a:p>
          </p:txBody>
        </p:sp>
        <p:sp>
          <p:nvSpPr>
            <p:cNvPr id="22" name="TextovéPole 21"/>
            <p:cNvSpPr txBox="1"/>
            <p:nvPr/>
          </p:nvSpPr>
          <p:spPr>
            <a:xfrm>
              <a:off x="6590923" y="2590971"/>
              <a:ext cx="959667" cy="400110"/>
            </a:xfrm>
            <a:prstGeom prst="rect">
              <a:avLst/>
            </a:prstGeom>
            <a:solidFill>
              <a:schemeClr val="bg1"/>
            </a:solidFill>
            <a:ln w="28575">
              <a:solidFill>
                <a:srgbClr val="F951D5"/>
              </a:solidFill>
            </a:ln>
          </p:spPr>
          <p:txBody>
            <a:bodyPr wrap="square" rtlCol="0">
              <a:spAutoFit/>
            </a:bodyPr>
            <a:lstStyle/>
            <a:p>
              <a:pPr algn="ctr"/>
              <a:r>
                <a:rPr lang="cs-CZ" sz="1000" dirty="0" err="1"/>
                <a:t>Transversal</a:t>
              </a:r>
              <a:r>
                <a:rPr lang="cs-CZ" sz="1000" dirty="0"/>
                <a:t> septum</a:t>
              </a:r>
            </a:p>
          </p:txBody>
        </p:sp>
        <p:sp>
          <p:nvSpPr>
            <p:cNvPr id="23" name="TextovéPole 22"/>
            <p:cNvSpPr txBox="1"/>
            <p:nvPr/>
          </p:nvSpPr>
          <p:spPr>
            <a:xfrm>
              <a:off x="6590922" y="3061808"/>
              <a:ext cx="959667" cy="246221"/>
            </a:xfrm>
            <a:prstGeom prst="rect">
              <a:avLst/>
            </a:prstGeom>
            <a:solidFill>
              <a:schemeClr val="bg1"/>
            </a:solidFill>
            <a:ln w="28575">
              <a:solidFill>
                <a:srgbClr val="FFC000"/>
              </a:solidFill>
            </a:ln>
          </p:spPr>
          <p:txBody>
            <a:bodyPr wrap="square" rtlCol="0">
              <a:spAutoFit/>
            </a:bodyPr>
            <a:lstStyle/>
            <a:p>
              <a:pPr algn="ctr"/>
              <a:r>
                <a:rPr lang="cs-CZ" sz="1000" dirty="0"/>
                <a:t>Liver </a:t>
              </a:r>
              <a:r>
                <a:rPr lang="cs-CZ" sz="1000" dirty="0" err="1"/>
                <a:t>beams</a:t>
              </a:r>
              <a:endParaRPr lang="cs-CZ" sz="1000" dirty="0"/>
            </a:p>
          </p:txBody>
        </p:sp>
        <p:sp>
          <p:nvSpPr>
            <p:cNvPr id="24" name="TextovéPole 23"/>
            <p:cNvSpPr txBox="1"/>
            <p:nvPr/>
          </p:nvSpPr>
          <p:spPr>
            <a:xfrm>
              <a:off x="7167660" y="3617672"/>
              <a:ext cx="1068309" cy="400110"/>
            </a:xfrm>
            <a:prstGeom prst="rect">
              <a:avLst/>
            </a:prstGeom>
            <a:solidFill>
              <a:schemeClr val="bg1"/>
            </a:solidFill>
            <a:ln w="28575">
              <a:noFill/>
            </a:ln>
          </p:spPr>
          <p:txBody>
            <a:bodyPr wrap="square" rtlCol="0">
              <a:spAutoFit/>
            </a:bodyPr>
            <a:lstStyle/>
            <a:p>
              <a:pPr algn="ctr"/>
              <a:r>
                <a:rPr lang="cs-CZ" sz="1000" dirty="0" err="1"/>
                <a:t>Ventral</a:t>
              </a:r>
              <a:r>
                <a:rPr lang="cs-CZ" sz="1000" dirty="0"/>
                <a:t> </a:t>
              </a:r>
              <a:r>
                <a:rPr lang="cs-CZ" sz="1000" dirty="0" err="1"/>
                <a:t>mesogastrium</a:t>
              </a:r>
              <a:endParaRPr lang="cs-CZ" sz="1000" dirty="0"/>
            </a:p>
          </p:txBody>
        </p:sp>
      </p:grpSp>
      <p:grpSp>
        <p:nvGrpSpPr>
          <p:cNvPr id="32" name="Skupina 31"/>
          <p:cNvGrpSpPr/>
          <p:nvPr/>
        </p:nvGrpSpPr>
        <p:grpSpPr>
          <a:xfrm>
            <a:off x="8202440" y="2915216"/>
            <a:ext cx="325924" cy="371192"/>
            <a:chOff x="8202440" y="2915216"/>
            <a:chExt cx="325924" cy="371192"/>
          </a:xfrm>
        </p:grpSpPr>
        <p:sp>
          <p:nvSpPr>
            <p:cNvPr id="26" name="Volný tvar 25"/>
            <p:cNvSpPr/>
            <p:nvPr/>
          </p:nvSpPr>
          <p:spPr>
            <a:xfrm>
              <a:off x="8229600" y="2915216"/>
              <a:ext cx="199176" cy="45267"/>
            </a:xfrm>
            <a:custGeom>
              <a:avLst/>
              <a:gdLst>
                <a:gd name="connsiteX0" fmla="*/ 199176 w 199176"/>
                <a:gd name="connsiteY0" fmla="*/ 0 h 45267"/>
                <a:gd name="connsiteX1" fmla="*/ 144855 w 199176"/>
                <a:gd name="connsiteY1" fmla="*/ 9053 h 45267"/>
                <a:gd name="connsiteX2" fmla="*/ 99588 w 199176"/>
                <a:gd name="connsiteY2" fmla="*/ 18107 h 45267"/>
                <a:gd name="connsiteX3" fmla="*/ 9053 w 199176"/>
                <a:gd name="connsiteY3" fmla="*/ 45267 h 45267"/>
                <a:gd name="connsiteX4" fmla="*/ 0 w 199176"/>
                <a:gd name="connsiteY4" fmla="*/ 45267 h 4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76" h="45267">
                  <a:moveTo>
                    <a:pt x="199176" y="0"/>
                  </a:moveTo>
                  <a:lnTo>
                    <a:pt x="144855" y="9053"/>
                  </a:lnTo>
                  <a:lnTo>
                    <a:pt x="99588" y="18107"/>
                  </a:lnTo>
                  <a:lnTo>
                    <a:pt x="9053" y="45267"/>
                  </a:lnTo>
                  <a:lnTo>
                    <a:pt x="0" y="45267"/>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Volný tvar 26"/>
            <p:cNvSpPr/>
            <p:nvPr/>
          </p:nvSpPr>
          <p:spPr>
            <a:xfrm>
              <a:off x="8211493" y="2987644"/>
              <a:ext cx="271604" cy="81481"/>
            </a:xfrm>
            <a:custGeom>
              <a:avLst/>
              <a:gdLst>
                <a:gd name="connsiteX0" fmla="*/ 271604 w 271604"/>
                <a:gd name="connsiteY0" fmla="*/ 0 h 81481"/>
                <a:gd name="connsiteX1" fmla="*/ 181069 w 271604"/>
                <a:gd name="connsiteY1" fmla="*/ 0 h 81481"/>
                <a:gd name="connsiteX2" fmla="*/ 181069 w 271604"/>
                <a:gd name="connsiteY2" fmla="*/ 0 h 81481"/>
                <a:gd name="connsiteX3" fmla="*/ 126749 w 271604"/>
                <a:gd name="connsiteY3" fmla="*/ 45267 h 81481"/>
                <a:gd name="connsiteX4" fmla="*/ 72428 w 271604"/>
                <a:gd name="connsiteY4" fmla="*/ 63374 h 81481"/>
                <a:gd name="connsiteX5" fmla="*/ 36214 w 271604"/>
                <a:gd name="connsiteY5" fmla="*/ 45267 h 81481"/>
                <a:gd name="connsiteX6" fmla="*/ 0 w 271604"/>
                <a:gd name="connsiteY6" fmla="*/ 81481 h 8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604" h="81481">
                  <a:moveTo>
                    <a:pt x="271604" y="0"/>
                  </a:moveTo>
                  <a:lnTo>
                    <a:pt x="181069" y="0"/>
                  </a:lnTo>
                  <a:lnTo>
                    <a:pt x="181069" y="0"/>
                  </a:lnTo>
                  <a:lnTo>
                    <a:pt x="126749" y="45267"/>
                  </a:lnTo>
                  <a:lnTo>
                    <a:pt x="72428" y="63374"/>
                  </a:lnTo>
                  <a:lnTo>
                    <a:pt x="36214" y="45267"/>
                  </a:lnTo>
                  <a:lnTo>
                    <a:pt x="0" y="81481"/>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Volný tvar 28"/>
            <p:cNvSpPr/>
            <p:nvPr/>
          </p:nvSpPr>
          <p:spPr>
            <a:xfrm>
              <a:off x="8202440" y="3051018"/>
              <a:ext cx="280657" cy="81481"/>
            </a:xfrm>
            <a:custGeom>
              <a:avLst/>
              <a:gdLst>
                <a:gd name="connsiteX0" fmla="*/ 280657 w 280657"/>
                <a:gd name="connsiteY0" fmla="*/ 0 h 81481"/>
                <a:gd name="connsiteX1" fmla="*/ 280657 w 280657"/>
                <a:gd name="connsiteY1" fmla="*/ 0 h 81481"/>
                <a:gd name="connsiteX2" fmla="*/ 190122 w 280657"/>
                <a:gd name="connsiteY2" fmla="*/ 9053 h 81481"/>
                <a:gd name="connsiteX3" fmla="*/ 144855 w 280657"/>
                <a:gd name="connsiteY3" fmla="*/ 45267 h 81481"/>
                <a:gd name="connsiteX4" fmla="*/ 108641 w 280657"/>
                <a:gd name="connsiteY4" fmla="*/ 72428 h 81481"/>
                <a:gd name="connsiteX5" fmla="*/ 108641 w 280657"/>
                <a:gd name="connsiteY5" fmla="*/ 72428 h 81481"/>
                <a:gd name="connsiteX6" fmla="*/ 0 w 280657"/>
                <a:gd name="connsiteY6" fmla="*/ 81481 h 8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57" h="81481">
                  <a:moveTo>
                    <a:pt x="280657" y="0"/>
                  </a:moveTo>
                  <a:lnTo>
                    <a:pt x="280657" y="0"/>
                  </a:lnTo>
                  <a:lnTo>
                    <a:pt x="190122" y="9053"/>
                  </a:lnTo>
                  <a:lnTo>
                    <a:pt x="144855" y="45267"/>
                  </a:lnTo>
                  <a:lnTo>
                    <a:pt x="108641" y="72428"/>
                  </a:lnTo>
                  <a:lnTo>
                    <a:pt x="108641" y="72428"/>
                  </a:lnTo>
                  <a:lnTo>
                    <a:pt x="0" y="81481"/>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8302028" y="3087232"/>
              <a:ext cx="217283" cy="126748"/>
            </a:xfrm>
            <a:custGeom>
              <a:avLst/>
              <a:gdLst>
                <a:gd name="connsiteX0" fmla="*/ 217283 w 217283"/>
                <a:gd name="connsiteY0" fmla="*/ 0 h 126748"/>
                <a:gd name="connsiteX1" fmla="*/ 153909 w 217283"/>
                <a:gd name="connsiteY1" fmla="*/ 27160 h 126748"/>
                <a:gd name="connsiteX2" fmla="*/ 99588 w 217283"/>
                <a:gd name="connsiteY2" fmla="*/ 36214 h 126748"/>
                <a:gd name="connsiteX3" fmla="*/ 99588 w 217283"/>
                <a:gd name="connsiteY3" fmla="*/ 90534 h 126748"/>
                <a:gd name="connsiteX4" fmla="*/ 45267 w 217283"/>
                <a:gd name="connsiteY4" fmla="*/ 90534 h 126748"/>
                <a:gd name="connsiteX5" fmla="*/ 9053 w 217283"/>
                <a:gd name="connsiteY5" fmla="*/ 90534 h 126748"/>
                <a:gd name="connsiteX6" fmla="*/ 0 w 217283"/>
                <a:gd name="connsiteY6" fmla="*/ 126748 h 12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283" h="126748">
                  <a:moveTo>
                    <a:pt x="217283" y="0"/>
                  </a:moveTo>
                  <a:lnTo>
                    <a:pt x="153909" y="27160"/>
                  </a:lnTo>
                  <a:lnTo>
                    <a:pt x="99588" y="36214"/>
                  </a:lnTo>
                  <a:lnTo>
                    <a:pt x="99588" y="90534"/>
                  </a:lnTo>
                  <a:lnTo>
                    <a:pt x="45267" y="90534"/>
                  </a:lnTo>
                  <a:lnTo>
                    <a:pt x="9053" y="90534"/>
                  </a:lnTo>
                  <a:lnTo>
                    <a:pt x="0" y="126748"/>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8347295" y="3132499"/>
              <a:ext cx="181069" cy="153909"/>
            </a:xfrm>
            <a:custGeom>
              <a:avLst/>
              <a:gdLst>
                <a:gd name="connsiteX0" fmla="*/ 181069 w 181069"/>
                <a:gd name="connsiteY0" fmla="*/ 0 h 153909"/>
                <a:gd name="connsiteX1" fmla="*/ 153909 w 181069"/>
                <a:gd name="connsiteY1" fmla="*/ 45267 h 153909"/>
                <a:gd name="connsiteX2" fmla="*/ 144855 w 181069"/>
                <a:gd name="connsiteY2" fmla="*/ 81481 h 153909"/>
                <a:gd name="connsiteX3" fmla="*/ 108642 w 181069"/>
                <a:gd name="connsiteY3" fmla="*/ 108642 h 153909"/>
                <a:gd name="connsiteX4" fmla="*/ 108642 w 181069"/>
                <a:gd name="connsiteY4" fmla="*/ 108642 h 153909"/>
                <a:gd name="connsiteX5" fmla="*/ 0 w 181069"/>
                <a:gd name="connsiteY5" fmla="*/ 153909 h 15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69" h="153909">
                  <a:moveTo>
                    <a:pt x="181069" y="0"/>
                  </a:moveTo>
                  <a:lnTo>
                    <a:pt x="153909" y="45267"/>
                  </a:lnTo>
                  <a:lnTo>
                    <a:pt x="144855" y="81481"/>
                  </a:lnTo>
                  <a:lnTo>
                    <a:pt x="108642" y="108642"/>
                  </a:lnTo>
                  <a:lnTo>
                    <a:pt x="108642" y="108642"/>
                  </a:lnTo>
                  <a:lnTo>
                    <a:pt x="0" y="153909"/>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52" name="Skupina 51"/>
          <p:cNvGrpSpPr/>
          <p:nvPr/>
        </p:nvGrpSpPr>
        <p:grpSpPr>
          <a:xfrm>
            <a:off x="7903675" y="3905120"/>
            <a:ext cx="3796598" cy="2190125"/>
            <a:chOff x="7903675" y="3905120"/>
            <a:chExt cx="3796598" cy="2190125"/>
          </a:xfrm>
        </p:grpSpPr>
        <p:grpSp>
          <p:nvGrpSpPr>
            <p:cNvPr id="48" name="Skupina 47"/>
            <p:cNvGrpSpPr/>
            <p:nvPr/>
          </p:nvGrpSpPr>
          <p:grpSpPr>
            <a:xfrm>
              <a:off x="7903675" y="3905120"/>
              <a:ext cx="3796598" cy="2190125"/>
              <a:chOff x="7903675" y="3905120"/>
              <a:chExt cx="3796598" cy="2190125"/>
            </a:xfrm>
          </p:grpSpPr>
          <p:grpSp>
            <p:nvGrpSpPr>
              <p:cNvPr id="40" name="Skupina 39"/>
              <p:cNvGrpSpPr/>
              <p:nvPr/>
            </p:nvGrpSpPr>
            <p:grpSpPr>
              <a:xfrm>
                <a:off x="7903675" y="3905120"/>
                <a:ext cx="3796598" cy="2092426"/>
                <a:chOff x="7903675" y="3905120"/>
                <a:chExt cx="3796598" cy="2092426"/>
              </a:xfrm>
            </p:grpSpPr>
            <p:pic>
              <p:nvPicPr>
                <p:cNvPr id="9" name="Obrázek 8"/>
                <p:cNvPicPr>
                  <a:picLocks noChangeAspect="1"/>
                </p:cNvPicPr>
                <p:nvPr/>
              </p:nvPicPr>
              <p:blipFill rotWithShape="1">
                <a:blip r:embed="rId3">
                  <a:extLst>
                    <a:ext uri="{28A0092B-C50C-407E-A947-70E740481C1C}">
                      <a14:useLocalDpi xmlns:a14="http://schemas.microsoft.com/office/drawing/2010/main" val="0"/>
                    </a:ext>
                  </a:extLst>
                </a:blip>
                <a:srcRect t="46268" b="1"/>
                <a:stretch/>
              </p:blipFill>
              <p:spPr>
                <a:xfrm>
                  <a:off x="8063441" y="3948943"/>
                  <a:ext cx="3636832" cy="2023192"/>
                </a:xfrm>
                <a:prstGeom prst="rect">
                  <a:avLst/>
                </a:prstGeom>
              </p:spPr>
            </p:pic>
            <p:sp>
              <p:nvSpPr>
                <p:cNvPr id="33" name="TextovéPole 32"/>
                <p:cNvSpPr txBox="1"/>
                <p:nvPr/>
              </p:nvSpPr>
              <p:spPr>
                <a:xfrm>
                  <a:off x="8368659" y="3922221"/>
                  <a:ext cx="1068309" cy="246221"/>
                </a:xfrm>
                <a:prstGeom prst="rect">
                  <a:avLst/>
                </a:prstGeom>
                <a:solidFill>
                  <a:schemeClr val="bg1"/>
                </a:solidFill>
                <a:ln w="28575">
                  <a:noFill/>
                </a:ln>
              </p:spPr>
              <p:txBody>
                <a:bodyPr wrap="square" rtlCol="0">
                  <a:spAutoFit/>
                </a:bodyPr>
                <a:lstStyle/>
                <a:p>
                  <a:pPr algn="ctr"/>
                  <a:r>
                    <a:rPr lang="cs-CZ" sz="1000" dirty="0" err="1"/>
                    <a:t>Stomach</a:t>
                  </a:r>
                  <a:r>
                    <a:rPr lang="cs-CZ" sz="1000" dirty="0"/>
                    <a:t> </a:t>
                  </a:r>
                  <a:r>
                    <a:rPr lang="cs-CZ" sz="1000" dirty="0" err="1"/>
                    <a:t>basis</a:t>
                  </a:r>
                  <a:endParaRPr lang="cs-CZ" sz="1000" dirty="0"/>
                </a:p>
              </p:txBody>
            </p:sp>
            <p:sp>
              <p:nvSpPr>
                <p:cNvPr id="34" name="Obdélník 33"/>
                <p:cNvSpPr/>
                <p:nvPr/>
              </p:nvSpPr>
              <p:spPr>
                <a:xfrm>
                  <a:off x="10225387" y="3905120"/>
                  <a:ext cx="679010" cy="21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Obdélník 34"/>
                <p:cNvSpPr/>
                <p:nvPr/>
              </p:nvSpPr>
              <p:spPr>
                <a:xfrm>
                  <a:off x="10676551" y="4181947"/>
                  <a:ext cx="1023721" cy="27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bdélník 35"/>
                <p:cNvSpPr/>
                <p:nvPr/>
              </p:nvSpPr>
              <p:spPr>
                <a:xfrm>
                  <a:off x="10816175" y="4594106"/>
                  <a:ext cx="679010" cy="21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bdélník 36"/>
                <p:cNvSpPr/>
                <p:nvPr/>
              </p:nvSpPr>
              <p:spPr>
                <a:xfrm>
                  <a:off x="10816175" y="5780559"/>
                  <a:ext cx="679010" cy="21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TextovéPole 37"/>
                <p:cNvSpPr txBox="1"/>
                <p:nvPr/>
              </p:nvSpPr>
              <p:spPr>
                <a:xfrm>
                  <a:off x="8083475" y="5651642"/>
                  <a:ext cx="959667" cy="246221"/>
                </a:xfrm>
                <a:prstGeom prst="rect">
                  <a:avLst/>
                </a:prstGeom>
                <a:solidFill>
                  <a:schemeClr val="bg1"/>
                </a:solidFill>
                <a:ln w="28575">
                  <a:solidFill>
                    <a:srgbClr val="FFC000"/>
                  </a:solidFill>
                </a:ln>
              </p:spPr>
              <p:txBody>
                <a:bodyPr wrap="square" rtlCol="0">
                  <a:spAutoFit/>
                </a:bodyPr>
                <a:lstStyle/>
                <a:p>
                  <a:pPr algn="ctr"/>
                  <a:r>
                    <a:rPr lang="cs-CZ" sz="1000" dirty="0"/>
                    <a:t>Liver </a:t>
                  </a:r>
                  <a:r>
                    <a:rPr lang="cs-CZ" sz="1000" dirty="0" err="1"/>
                    <a:t>beams</a:t>
                  </a:r>
                  <a:endParaRPr lang="cs-CZ" sz="1000" dirty="0"/>
                </a:p>
              </p:txBody>
            </p:sp>
            <p:sp>
              <p:nvSpPr>
                <p:cNvPr id="39" name="TextovéPole 38"/>
                <p:cNvSpPr txBox="1"/>
                <p:nvPr/>
              </p:nvSpPr>
              <p:spPr>
                <a:xfrm>
                  <a:off x="7903675" y="4722327"/>
                  <a:ext cx="950846" cy="553998"/>
                </a:xfrm>
                <a:prstGeom prst="rect">
                  <a:avLst/>
                </a:prstGeom>
                <a:solidFill>
                  <a:schemeClr val="bg1"/>
                </a:solidFill>
                <a:ln w="28575">
                  <a:noFill/>
                </a:ln>
              </p:spPr>
              <p:txBody>
                <a:bodyPr wrap="square" rtlCol="0">
                  <a:spAutoFit/>
                </a:bodyPr>
                <a:lstStyle/>
                <a:p>
                  <a:pPr algn="ctr"/>
                  <a:endParaRPr lang="cs-CZ" sz="1000" dirty="0"/>
                </a:p>
                <a:p>
                  <a:pPr algn="ctr"/>
                  <a:r>
                    <a:rPr lang="cs-CZ" sz="1000" dirty="0" err="1"/>
                    <a:t>diaphragma</a:t>
                  </a:r>
                  <a:endParaRPr lang="cs-CZ" sz="1000" dirty="0"/>
                </a:p>
                <a:p>
                  <a:pPr algn="ctr"/>
                  <a:endParaRPr lang="cs-CZ" sz="1000" dirty="0"/>
                </a:p>
              </p:txBody>
            </p:sp>
          </p:grpSp>
          <p:sp>
            <p:nvSpPr>
              <p:cNvPr id="43" name="Volný tvar 42"/>
              <p:cNvSpPr/>
              <p:nvPr/>
            </p:nvSpPr>
            <p:spPr>
              <a:xfrm>
                <a:off x="9026305" y="4336610"/>
                <a:ext cx="443620" cy="1385180"/>
              </a:xfrm>
              <a:custGeom>
                <a:avLst/>
                <a:gdLst>
                  <a:gd name="connsiteX0" fmla="*/ 443620 w 443620"/>
                  <a:gd name="connsiteY0" fmla="*/ 1222218 h 1385180"/>
                  <a:gd name="connsiteX1" fmla="*/ 380245 w 443620"/>
                  <a:gd name="connsiteY1" fmla="*/ 1204111 h 1385180"/>
                  <a:gd name="connsiteX2" fmla="*/ 334978 w 443620"/>
                  <a:gd name="connsiteY2" fmla="*/ 1167897 h 1385180"/>
                  <a:gd name="connsiteX3" fmla="*/ 334978 w 443620"/>
                  <a:gd name="connsiteY3" fmla="*/ 1167897 h 1385180"/>
                  <a:gd name="connsiteX4" fmla="*/ 253497 w 443620"/>
                  <a:gd name="connsiteY4" fmla="*/ 1050202 h 1385180"/>
                  <a:gd name="connsiteX5" fmla="*/ 190123 w 443620"/>
                  <a:gd name="connsiteY5" fmla="*/ 995881 h 1385180"/>
                  <a:gd name="connsiteX6" fmla="*/ 181069 w 443620"/>
                  <a:gd name="connsiteY6" fmla="*/ 941560 h 1385180"/>
                  <a:gd name="connsiteX7" fmla="*/ 181069 w 443620"/>
                  <a:gd name="connsiteY7" fmla="*/ 941560 h 1385180"/>
                  <a:gd name="connsiteX8" fmla="*/ 162962 w 443620"/>
                  <a:gd name="connsiteY8" fmla="*/ 977774 h 1385180"/>
                  <a:gd name="connsiteX9" fmla="*/ 190123 w 443620"/>
                  <a:gd name="connsiteY9" fmla="*/ 1041148 h 1385180"/>
                  <a:gd name="connsiteX10" fmla="*/ 199176 w 443620"/>
                  <a:gd name="connsiteY10" fmla="*/ 1122630 h 1385180"/>
                  <a:gd name="connsiteX11" fmla="*/ 208230 w 443620"/>
                  <a:gd name="connsiteY11" fmla="*/ 1158843 h 1385180"/>
                  <a:gd name="connsiteX12" fmla="*/ 235390 w 443620"/>
                  <a:gd name="connsiteY12" fmla="*/ 1249378 h 1385180"/>
                  <a:gd name="connsiteX13" fmla="*/ 235390 w 443620"/>
                  <a:gd name="connsiteY13" fmla="*/ 1249378 h 1385180"/>
                  <a:gd name="connsiteX14" fmla="*/ 307818 w 443620"/>
                  <a:gd name="connsiteY14" fmla="*/ 1376127 h 1385180"/>
                  <a:gd name="connsiteX15" fmla="*/ 181069 w 443620"/>
                  <a:gd name="connsiteY15" fmla="*/ 1385180 h 1385180"/>
                  <a:gd name="connsiteX16" fmla="*/ 153909 w 443620"/>
                  <a:gd name="connsiteY16" fmla="*/ 1312752 h 1385180"/>
                  <a:gd name="connsiteX17" fmla="*/ 117695 w 443620"/>
                  <a:gd name="connsiteY17" fmla="*/ 1158843 h 1385180"/>
                  <a:gd name="connsiteX18" fmla="*/ 63374 w 443620"/>
                  <a:gd name="connsiteY18" fmla="*/ 1032095 h 1385180"/>
                  <a:gd name="connsiteX19" fmla="*/ 45267 w 443620"/>
                  <a:gd name="connsiteY19" fmla="*/ 932507 h 1385180"/>
                  <a:gd name="connsiteX20" fmla="*/ 36214 w 443620"/>
                  <a:gd name="connsiteY20" fmla="*/ 823865 h 1385180"/>
                  <a:gd name="connsiteX21" fmla="*/ 9053 w 443620"/>
                  <a:gd name="connsiteY21" fmla="*/ 606582 h 1385180"/>
                  <a:gd name="connsiteX22" fmla="*/ 0 w 443620"/>
                  <a:gd name="connsiteY22" fmla="*/ 516047 h 1385180"/>
                  <a:gd name="connsiteX23" fmla="*/ 9053 w 443620"/>
                  <a:gd name="connsiteY23" fmla="*/ 380245 h 1385180"/>
                  <a:gd name="connsiteX24" fmla="*/ 45267 w 443620"/>
                  <a:gd name="connsiteY24" fmla="*/ 217283 h 1385180"/>
                  <a:gd name="connsiteX25" fmla="*/ 72428 w 443620"/>
                  <a:gd name="connsiteY25" fmla="*/ 108641 h 1385180"/>
                  <a:gd name="connsiteX26" fmla="*/ 90535 w 443620"/>
                  <a:gd name="connsiteY26" fmla="*/ 0 h 1385180"/>
                  <a:gd name="connsiteX27" fmla="*/ 217283 w 443620"/>
                  <a:gd name="connsiteY27" fmla="*/ 36214 h 1385180"/>
                  <a:gd name="connsiteX28" fmla="*/ 208230 w 443620"/>
                  <a:gd name="connsiteY28" fmla="*/ 108641 h 1385180"/>
                  <a:gd name="connsiteX29" fmla="*/ 162962 w 443620"/>
                  <a:gd name="connsiteY29" fmla="*/ 181069 h 1385180"/>
                  <a:gd name="connsiteX30" fmla="*/ 153909 w 443620"/>
                  <a:gd name="connsiteY30" fmla="*/ 289711 h 1385180"/>
                  <a:gd name="connsiteX31" fmla="*/ 144855 w 443620"/>
                  <a:gd name="connsiteY31" fmla="*/ 416459 h 1385180"/>
                  <a:gd name="connsiteX32" fmla="*/ 135802 w 443620"/>
                  <a:gd name="connsiteY32" fmla="*/ 506994 h 1385180"/>
                  <a:gd name="connsiteX33" fmla="*/ 117695 w 443620"/>
                  <a:gd name="connsiteY33" fmla="*/ 706170 h 1385180"/>
                  <a:gd name="connsiteX34" fmla="*/ 117695 w 443620"/>
                  <a:gd name="connsiteY34" fmla="*/ 706170 h 1385180"/>
                  <a:gd name="connsiteX35" fmla="*/ 190123 w 443620"/>
                  <a:gd name="connsiteY35" fmla="*/ 733331 h 1385180"/>
                  <a:gd name="connsiteX36" fmla="*/ 190123 w 443620"/>
                  <a:gd name="connsiteY36" fmla="*/ 642796 h 1385180"/>
                  <a:gd name="connsiteX37" fmla="*/ 172016 w 443620"/>
                  <a:gd name="connsiteY37" fmla="*/ 552261 h 1385180"/>
                  <a:gd name="connsiteX38" fmla="*/ 199176 w 443620"/>
                  <a:gd name="connsiteY38" fmla="*/ 416459 h 1385180"/>
                  <a:gd name="connsiteX39" fmla="*/ 226337 w 443620"/>
                  <a:gd name="connsiteY39" fmla="*/ 362139 h 13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3620" h="1385180">
                    <a:moveTo>
                      <a:pt x="443620" y="1222218"/>
                    </a:moveTo>
                    <a:lnTo>
                      <a:pt x="380245" y="1204111"/>
                    </a:lnTo>
                    <a:lnTo>
                      <a:pt x="334978" y="1167897"/>
                    </a:lnTo>
                    <a:lnTo>
                      <a:pt x="334978" y="1167897"/>
                    </a:lnTo>
                    <a:lnTo>
                      <a:pt x="253497" y="1050202"/>
                    </a:lnTo>
                    <a:lnTo>
                      <a:pt x="190123" y="995881"/>
                    </a:lnTo>
                    <a:lnTo>
                      <a:pt x="181069" y="941560"/>
                    </a:lnTo>
                    <a:lnTo>
                      <a:pt x="181069" y="941560"/>
                    </a:lnTo>
                    <a:lnTo>
                      <a:pt x="162962" y="977774"/>
                    </a:lnTo>
                    <a:lnTo>
                      <a:pt x="190123" y="1041148"/>
                    </a:lnTo>
                    <a:lnTo>
                      <a:pt x="199176" y="1122630"/>
                    </a:lnTo>
                    <a:lnTo>
                      <a:pt x="208230" y="1158843"/>
                    </a:lnTo>
                    <a:lnTo>
                      <a:pt x="235390" y="1249378"/>
                    </a:lnTo>
                    <a:lnTo>
                      <a:pt x="235390" y="1249378"/>
                    </a:lnTo>
                    <a:lnTo>
                      <a:pt x="307818" y="1376127"/>
                    </a:lnTo>
                    <a:lnTo>
                      <a:pt x="181069" y="1385180"/>
                    </a:lnTo>
                    <a:lnTo>
                      <a:pt x="153909" y="1312752"/>
                    </a:lnTo>
                    <a:lnTo>
                      <a:pt x="117695" y="1158843"/>
                    </a:lnTo>
                    <a:lnTo>
                      <a:pt x="63374" y="1032095"/>
                    </a:lnTo>
                    <a:lnTo>
                      <a:pt x="45267" y="932507"/>
                    </a:lnTo>
                    <a:lnTo>
                      <a:pt x="36214" y="823865"/>
                    </a:lnTo>
                    <a:lnTo>
                      <a:pt x="9053" y="606582"/>
                    </a:lnTo>
                    <a:lnTo>
                      <a:pt x="0" y="516047"/>
                    </a:lnTo>
                    <a:lnTo>
                      <a:pt x="9053" y="380245"/>
                    </a:lnTo>
                    <a:lnTo>
                      <a:pt x="45267" y="217283"/>
                    </a:lnTo>
                    <a:lnTo>
                      <a:pt x="72428" y="108641"/>
                    </a:lnTo>
                    <a:lnTo>
                      <a:pt x="90535" y="0"/>
                    </a:lnTo>
                    <a:lnTo>
                      <a:pt x="217283" y="36214"/>
                    </a:lnTo>
                    <a:lnTo>
                      <a:pt x="208230" y="108641"/>
                    </a:lnTo>
                    <a:lnTo>
                      <a:pt x="162962" y="181069"/>
                    </a:lnTo>
                    <a:lnTo>
                      <a:pt x="153909" y="289711"/>
                    </a:lnTo>
                    <a:lnTo>
                      <a:pt x="144855" y="416459"/>
                    </a:lnTo>
                    <a:lnTo>
                      <a:pt x="135802" y="506994"/>
                    </a:lnTo>
                    <a:lnTo>
                      <a:pt x="117695" y="706170"/>
                    </a:lnTo>
                    <a:lnTo>
                      <a:pt x="117695" y="706170"/>
                    </a:lnTo>
                    <a:lnTo>
                      <a:pt x="190123" y="733331"/>
                    </a:lnTo>
                    <a:lnTo>
                      <a:pt x="190123" y="642796"/>
                    </a:lnTo>
                    <a:lnTo>
                      <a:pt x="172016" y="552261"/>
                    </a:lnTo>
                    <a:lnTo>
                      <a:pt x="199176" y="416459"/>
                    </a:lnTo>
                    <a:lnTo>
                      <a:pt x="226337" y="362139"/>
                    </a:lnTo>
                  </a:path>
                </a:pathLst>
              </a:custGeom>
              <a:noFill/>
              <a:ln w="38100">
                <a:solidFill>
                  <a:srgbClr val="F951D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TextovéPole 43"/>
              <p:cNvSpPr txBox="1"/>
              <p:nvPr/>
            </p:nvSpPr>
            <p:spPr>
              <a:xfrm>
                <a:off x="9608242" y="5849024"/>
                <a:ext cx="1068309" cy="246221"/>
              </a:xfrm>
              <a:prstGeom prst="rect">
                <a:avLst/>
              </a:prstGeom>
              <a:solidFill>
                <a:schemeClr val="bg1"/>
              </a:solidFill>
              <a:ln w="28575">
                <a:noFill/>
              </a:ln>
            </p:spPr>
            <p:txBody>
              <a:bodyPr wrap="square" rtlCol="0">
                <a:spAutoFit/>
              </a:bodyPr>
              <a:lstStyle/>
              <a:p>
                <a:pPr algn="ctr"/>
                <a:r>
                  <a:rPr lang="cs-CZ" sz="1000" dirty="0" err="1"/>
                  <a:t>Forming</a:t>
                </a:r>
                <a:r>
                  <a:rPr lang="cs-CZ" sz="1000" dirty="0"/>
                  <a:t> </a:t>
                </a:r>
                <a:r>
                  <a:rPr lang="cs-CZ" sz="1000" dirty="0" err="1"/>
                  <a:t>capsule</a:t>
                </a:r>
                <a:endParaRPr lang="cs-CZ" sz="1000" dirty="0"/>
              </a:p>
            </p:txBody>
          </p:sp>
          <p:cxnSp>
            <p:nvCxnSpPr>
              <p:cNvPr id="46" name="Přímá spojnice 45"/>
              <p:cNvCxnSpPr/>
              <p:nvPr/>
            </p:nvCxnSpPr>
            <p:spPr>
              <a:xfrm flipH="1" flipV="1">
                <a:off x="9469925" y="5561365"/>
                <a:ext cx="614127" cy="272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Přímá spojnice 49"/>
            <p:cNvCxnSpPr/>
            <p:nvPr/>
          </p:nvCxnSpPr>
          <p:spPr>
            <a:xfrm>
              <a:off x="9958813" y="4916032"/>
              <a:ext cx="1041148" cy="2761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ovéPole 50"/>
            <p:cNvSpPr txBox="1"/>
            <p:nvPr/>
          </p:nvSpPr>
          <p:spPr>
            <a:xfrm>
              <a:off x="10834282" y="5203777"/>
              <a:ext cx="679009" cy="400110"/>
            </a:xfrm>
            <a:prstGeom prst="rect">
              <a:avLst/>
            </a:prstGeom>
            <a:solidFill>
              <a:schemeClr val="bg1"/>
            </a:solidFill>
            <a:ln w="28575">
              <a:noFill/>
            </a:ln>
          </p:spPr>
          <p:txBody>
            <a:bodyPr wrap="square" rtlCol="0">
              <a:spAutoFit/>
            </a:bodyPr>
            <a:lstStyle/>
            <a:p>
              <a:pPr algn="ctr"/>
              <a:r>
                <a:rPr lang="cs-CZ" sz="1000" dirty="0" err="1"/>
                <a:t>Main</a:t>
              </a:r>
              <a:r>
                <a:rPr lang="cs-CZ" sz="1000" dirty="0"/>
                <a:t> </a:t>
              </a:r>
              <a:r>
                <a:rPr lang="cs-CZ" sz="1000" dirty="0" err="1"/>
                <a:t>bile</a:t>
              </a:r>
              <a:r>
                <a:rPr lang="cs-CZ" sz="1000" dirty="0"/>
                <a:t> </a:t>
              </a:r>
              <a:r>
                <a:rPr lang="cs-CZ" sz="1000" dirty="0" err="1"/>
                <a:t>duct</a:t>
              </a:r>
              <a:endParaRPr lang="cs-CZ" sz="1000" dirty="0"/>
            </a:p>
          </p:txBody>
        </p:sp>
      </p:grpSp>
    </p:spTree>
    <p:extLst>
      <p:ext uri="{BB962C8B-B14F-4D97-AF65-F5344CB8AC3E}">
        <p14:creationId xmlns:p14="http://schemas.microsoft.com/office/powerpoint/2010/main" val="235832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5D0646-E7CF-492A-B667-947E6E464493}"/>
              </a:ext>
            </a:extLst>
          </p:cNvPr>
          <p:cNvSpPr>
            <a:spLocks noGrp="1"/>
          </p:cNvSpPr>
          <p:nvPr>
            <p:ph type="title"/>
          </p:nvPr>
        </p:nvSpPr>
        <p:spPr/>
        <p:txBody>
          <a:bodyPr/>
          <a:lstStyle/>
          <a:p>
            <a:r>
              <a:rPr lang="cs-CZ" dirty="0"/>
              <a:t>Development </a:t>
            </a:r>
            <a:r>
              <a:rPr lang="cs-CZ" dirty="0" err="1"/>
              <a:t>of</a:t>
            </a:r>
            <a:r>
              <a:rPr lang="cs-CZ" dirty="0"/>
              <a:t> liver</a:t>
            </a:r>
            <a:endParaRPr lang="en-US" dirty="0"/>
          </a:p>
        </p:txBody>
      </p:sp>
      <p:sp>
        <p:nvSpPr>
          <p:cNvPr id="4" name="Zástupný symbol pro zápatí 3">
            <a:extLst>
              <a:ext uri="{FF2B5EF4-FFF2-40B4-BE49-F238E27FC236}">
                <a16:creationId xmlns:a16="http://schemas.microsoft.com/office/drawing/2014/main" id="{56F3DF59-9EB2-45BB-B4D6-D1B481B320F2}"/>
              </a:ext>
            </a:extLst>
          </p:cNvPr>
          <p:cNvSpPr>
            <a:spLocks noGrp="1"/>
          </p:cNvSpPr>
          <p:nvPr>
            <p:ph type="ftr" sz="quarter" idx="11"/>
          </p:nvPr>
        </p:nvSpPr>
        <p:spPr/>
        <p:txBody>
          <a:bodyPr/>
          <a:lstStyle/>
          <a:p>
            <a:r>
              <a:rPr lang="cs-CZ" dirty="0"/>
              <a:t>Bi6140 Embryology</a:t>
            </a:r>
          </a:p>
        </p:txBody>
      </p:sp>
      <p:sp>
        <p:nvSpPr>
          <p:cNvPr id="5" name="Zástupný symbol pro číslo snímku 4">
            <a:extLst>
              <a:ext uri="{FF2B5EF4-FFF2-40B4-BE49-F238E27FC236}">
                <a16:creationId xmlns:a16="http://schemas.microsoft.com/office/drawing/2014/main" id="{DDB34B56-49A5-4DD7-BB1A-5281DF96F43C}"/>
              </a:ext>
            </a:extLst>
          </p:cNvPr>
          <p:cNvSpPr>
            <a:spLocks noGrp="1"/>
          </p:cNvSpPr>
          <p:nvPr>
            <p:ph type="sldNum" sz="quarter" idx="12"/>
          </p:nvPr>
        </p:nvSpPr>
        <p:spPr/>
        <p:txBody>
          <a:bodyPr/>
          <a:lstStyle/>
          <a:p>
            <a:fld id="{452BC3EA-E2EC-40AA-BF67-C4C476FA0C99}" type="slidenum">
              <a:rPr lang="cs-CZ" smtClean="0"/>
              <a:t>51</a:t>
            </a:fld>
            <a:endParaRPr lang="cs-CZ"/>
          </a:p>
        </p:txBody>
      </p:sp>
      <p:sp>
        <p:nvSpPr>
          <p:cNvPr id="12" name="Zástupný obsah 2">
            <a:extLst>
              <a:ext uri="{FF2B5EF4-FFF2-40B4-BE49-F238E27FC236}">
                <a16:creationId xmlns:a16="http://schemas.microsoft.com/office/drawing/2014/main" id="{0B96FA0F-B860-4918-AF04-500AE14BB8C0}"/>
              </a:ext>
            </a:extLst>
          </p:cNvPr>
          <p:cNvSpPr txBox="1">
            <a:spLocks/>
          </p:cNvSpPr>
          <p:nvPr/>
        </p:nvSpPr>
        <p:spPr>
          <a:xfrm>
            <a:off x="1097277" y="1902148"/>
            <a:ext cx="4583899" cy="5310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Lining</a:t>
            </a:r>
            <a:r>
              <a:rPr lang="cs-CZ" sz="1600" dirty="0"/>
              <a:t> </a:t>
            </a:r>
            <a:r>
              <a:rPr lang="cs-CZ" sz="1600" dirty="0" err="1"/>
              <a:t>of</a:t>
            </a:r>
            <a:r>
              <a:rPr lang="cs-CZ" sz="1600" dirty="0"/>
              <a:t> bud </a:t>
            </a:r>
            <a:r>
              <a:rPr lang="cs-CZ" sz="1600" dirty="0" err="1"/>
              <a:t>formed</a:t>
            </a:r>
            <a:r>
              <a:rPr lang="cs-CZ" sz="1600" dirty="0"/>
              <a:t> </a:t>
            </a:r>
            <a:r>
              <a:rPr lang="cs-CZ" sz="1600" dirty="0" err="1"/>
              <a:t>from</a:t>
            </a:r>
            <a:r>
              <a:rPr lang="cs-CZ" sz="1600" dirty="0"/>
              <a:t> </a:t>
            </a:r>
            <a:r>
              <a:rPr lang="cs-CZ" sz="1600" dirty="0" err="1"/>
              <a:t>endodermal</a:t>
            </a:r>
            <a:r>
              <a:rPr lang="cs-CZ" sz="1600" dirty="0"/>
              <a:t> </a:t>
            </a:r>
            <a:r>
              <a:rPr lang="cs-CZ" sz="1600" dirty="0" err="1"/>
              <a:t>cells</a:t>
            </a:r>
            <a:r>
              <a:rPr lang="cs-CZ" sz="1600" dirty="0"/>
              <a:t> - </a:t>
            </a:r>
            <a:r>
              <a:rPr lang="cs-CZ" sz="1600" b="1" dirty="0" err="1"/>
              <a:t>hepatoblasts</a:t>
            </a:r>
            <a:endParaRPr lang="cs-CZ" sz="1600" b="1" dirty="0"/>
          </a:p>
        </p:txBody>
      </p:sp>
      <p:sp>
        <p:nvSpPr>
          <p:cNvPr id="13" name="Zástupný obsah 2">
            <a:extLst>
              <a:ext uri="{FF2B5EF4-FFF2-40B4-BE49-F238E27FC236}">
                <a16:creationId xmlns:a16="http://schemas.microsoft.com/office/drawing/2014/main" id="{F12DA178-B0C4-49F7-B189-FC5F6B8B4800}"/>
              </a:ext>
            </a:extLst>
          </p:cNvPr>
          <p:cNvSpPr txBox="1">
            <a:spLocks/>
          </p:cNvSpPr>
          <p:nvPr/>
        </p:nvSpPr>
        <p:spPr>
          <a:xfrm>
            <a:off x="1097276" y="3268094"/>
            <a:ext cx="4583899" cy="5310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Transformation</a:t>
            </a:r>
            <a:r>
              <a:rPr lang="cs-CZ" sz="1600" dirty="0"/>
              <a:t> </a:t>
            </a:r>
            <a:r>
              <a:rPr lang="cs-CZ" sz="1600" dirty="0" err="1"/>
              <a:t>from</a:t>
            </a:r>
            <a:r>
              <a:rPr lang="cs-CZ" sz="1600" dirty="0"/>
              <a:t> </a:t>
            </a:r>
            <a:r>
              <a:rPr lang="cs-CZ" sz="1600" b="1" dirty="0" err="1"/>
              <a:t>cylindrical</a:t>
            </a:r>
            <a:r>
              <a:rPr lang="cs-CZ" sz="1600" dirty="0"/>
              <a:t> </a:t>
            </a:r>
            <a:r>
              <a:rPr lang="cs-CZ" sz="1600" dirty="0" err="1"/>
              <a:t>cells</a:t>
            </a:r>
            <a:r>
              <a:rPr lang="cs-CZ" sz="1600" dirty="0"/>
              <a:t> to </a:t>
            </a:r>
            <a:r>
              <a:rPr lang="cs-CZ" sz="1600" b="1" dirty="0" err="1"/>
              <a:t>pseudostratified</a:t>
            </a:r>
            <a:r>
              <a:rPr lang="cs-CZ" sz="1600" dirty="0"/>
              <a:t> </a:t>
            </a:r>
            <a:r>
              <a:rPr lang="cs-CZ" sz="1600" dirty="0" err="1"/>
              <a:t>epithelium</a:t>
            </a:r>
            <a:endParaRPr lang="cs-CZ" sz="1600" dirty="0"/>
          </a:p>
        </p:txBody>
      </p:sp>
      <p:sp>
        <p:nvSpPr>
          <p:cNvPr id="14" name="Zástupný obsah 2">
            <a:extLst>
              <a:ext uri="{FF2B5EF4-FFF2-40B4-BE49-F238E27FC236}">
                <a16:creationId xmlns:a16="http://schemas.microsoft.com/office/drawing/2014/main" id="{6B8B827D-8FCF-4276-AF2F-C16130945361}"/>
              </a:ext>
            </a:extLst>
          </p:cNvPr>
          <p:cNvSpPr txBox="1">
            <a:spLocks/>
          </p:cNvSpPr>
          <p:nvPr/>
        </p:nvSpPr>
        <p:spPr>
          <a:xfrm>
            <a:off x="1097275" y="4100358"/>
            <a:ext cx="4583899" cy="155140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Epithelio-mesenchymal</a:t>
            </a:r>
            <a:r>
              <a:rPr lang="cs-CZ" sz="1600" b="1" dirty="0"/>
              <a:t> </a:t>
            </a:r>
            <a:r>
              <a:rPr lang="cs-CZ" sz="1600" b="1" dirty="0" err="1"/>
              <a:t>transition</a:t>
            </a:r>
            <a:r>
              <a:rPr lang="cs-CZ" sz="1600" b="1" dirty="0"/>
              <a:t> (EMT)</a:t>
            </a:r>
            <a:r>
              <a:rPr lang="cs-CZ" sz="1600" dirty="0"/>
              <a:t> – </a:t>
            </a:r>
            <a:r>
              <a:rPr lang="cs-CZ" sz="1600" dirty="0" err="1"/>
              <a:t>hepatoblasts</a:t>
            </a:r>
            <a:r>
              <a:rPr lang="cs-CZ" sz="1600" dirty="0"/>
              <a:t> </a:t>
            </a:r>
            <a:r>
              <a:rPr lang="cs-CZ" sz="1600" dirty="0" err="1"/>
              <a:t>leave</a:t>
            </a:r>
            <a:r>
              <a:rPr lang="cs-CZ" sz="1600" dirty="0"/>
              <a:t> liver </a:t>
            </a:r>
            <a:r>
              <a:rPr lang="cs-CZ" sz="1600" dirty="0" err="1"/>
              <a:t>beams</a:t>
            </a:r>
            <a:r>
              <a:rPr lang="cs-CZ" sz="1600" dirty="0"/>
              <a:t>, </a:t>
            </a:r>
            <a:r>
              <a:rPr lang="cs-CZ" sz="1600" b="1" dirty="0" err="1"/>
              <a:t>migrate</a:t>
            </a:r>
            <a:r>
              <a:rPr lang="cs-CZ" sz="1600" dirty="0"/>
              <a:t> and </a:t>
            </a:r>
            <a:r>
              <a:rPr lang="cs-CZ" sz="1600" dirty="0" err="1"/>
              <a:t>settle</a:t>
            </a:r>
            <a:r>
              <a:rPr lang="cs-CZ" sz="1600" dirty="0"/>
              <a:t> </a:t>
            </a:r>
            <a:r>
              <a:rPr lang="cs-CZ" sz="1600" b="1" dirty="0"/>
              <a:t>mesenchyme</a:t>
            </a:r>
            <a:r>
              <a:rPr lang="cs-CZ" sz="1600" dirty="0"/>
              <a:t> </a:t>
            </a:r>
            <a:r>
              <a:rPr lang="cs-CZ" sz="1600" dirty="0" err="1"/>
              <a:t>of</a:t>
            </a:r>
            <a:r>
              <a:rPr lang="cs-CZ" sz="1600" dirty="0"/>
              <a:t> </a:t>
            </a:r>
            <a:r>
              <a:rPr lang="cs-CZ" sz="1600" dirty="0" err="1"/>
              <a:t>transversal</a:t>
            </a:r>
            <a:r>
              <a:rPr lang="cs-CZ" sz="1600" dirty="0"/>
              <a:t> septum</a:t>
            </a:r>
          </a:p>
          <a:p>
            <a:pPr>
              <a:buSzPct val="50000"/>
              <a:buFont typeface="Courier New" panose="02070309020205020404" pitchFamily="49" charset="0"/>
              <a:buChar char="o"/>
            </a:pPr>
            <a:r>
              <a:rPr lang="cs-CZ" sz="1600" b="1" dirty="0" err="1"/>
              <a:t>endothelial</a:t>
            </a:r>
            <a:r>
              <a:rPr lang="cs-CZ" sz="1600" dirty="0"/>
              <a:t> </a:t>
            </a:r>
            <a:r>
              <a:rPr lang="cs-CZ" sz="1600" dirty="0" err="1"/>
              <a:t>cells</a:t>
            </a:r>
            <a:r>
              <a:rPr lang="cs-CZ" sz="1600" dirty="0"/>
              <a:t> </a:t>
            </a:r>
            <a:r>
              <a:rPr lang="cs-CZ" sz="1600" dirty="0" err="1"/>
              <a:t>intercalate</a:t>
            </a:r>
            <a:r>
              <a:rPr lang="cs-CZ" sz="1600" dirty="0"/>
              <a:t> to </a:t>
            </a:r>
            <a:r>
              <a:rPr lang="cs-CZ" sz="1600" dirty="0" err="1"/>
              <a:t>migrating</a:t>
            </a:r>
            <a:r>
              <a:rPr lang="cs-CZ" sz="1600" dirty="0"/>
              <a:t> </a:t>
            </a:r>
            <a:r>
              <a:rPr lang="cs-CZ" sz="1600" dirty="0" err="1"/>
              <a:t>hepatoblasts</a:t>
            </a:r>
            <a:r>
              <a:rPr lang="cs-CZ" sz="1600" dirty="0"/>
              <a:t> – </a:t>
            </a:r>
            <a:r>
              <a:rPr lang="cs-CZ" sz="1600" dirty="0" err="1"/>
              <a:t>formation</a:t>
            </a:r>
            <a:r>
              <a:rPr lang="cs-CZ" sz="1600" dirty="0"/>
              <a:t> </a:t>
            </a:r>
            <a:r>
              <a:rPr lang="cs-CZ" sz="1600" dirty="0" err="1"/>
              <a:t>of</a:t>
            </a:r>
            <a:r>
              <a:rPr lang="cs-CZ" sz="1600" dirty="0"/>
              <a:t> </a:t>
            </a:r>
            <a:r>
              <a:rPr lang="cs-CZ" sz="1600" b="1" dirty="0"/>
              <a:t>liver </a:t>
            </a:r>
            <a:r>
              <a:rPr lang="cs-CZ" sz="1600" b="1" dirty="0" err="1"/>
              <a:t>sinusoids</a:t>
            </a:r>
            <a:r>
              <a:rPr lang="cs-CZ" sz="1600" b="1" dirty="0"/>
              <a:t> </a:t>
            </a:r>
            <a:r>
              <a:rPr lang="cs-CZ" sz="1600" dirty="0"/>
              <a:t>(</a:t>
            </a:r>
            <a:r>
              <a:rPr lang="cs-CZ" sz="1600" dirty="0" err="1"/>
              <a:t>exchange</a:t>
            </a:r>
            <a:r>
              <a:rPr lang="cs-CZ" sz="1600" dirty="0"/>
              <a:t> </a:t>
            </a:r>
            <a:r>
              <a:rPr lang="cs-CZ" sz="1600" dirty="0" err="1"/>
              <a:t>of</a:t>
            </a:r>
            <a:r>
              <a:rPr lang="cs-CZ" sz="1600" dirty="0"/>
              <a:t> </a:t>
            </a:r>
            <a:r>
              <a:rPr lang="cs-CZ" sz="1600" dirty="0" err="1"/>
              <a:t>metabolites</a:t>
            </a:r>
            <a:r>
              <a:rPr lang="cs-CZ" sz="1600" dirty="0"/>
              <a:t> </a:t>
            </a:r>
            <a:r>
              <a:rPr lang="cs-CZ" sz="1600" dirty="0" err="1"/>
              <a:t>between</a:t>
            </a:r>
            <a:r>
              <a:rPr lang="cs-CZ" sz="1600" dirty="0"/>
              <a:t> </a:t>
            </a:r>
            <a:r>
              <a:rPr lang="cs-CZ" sz="1600" dirty="0" err="1"/>
              <a:t>capilaries</a:t>
            </a:r>
            <a:r>
              <a:rPr lang="cs-CZ" sz="1600" dirty="0"/>
              <a:t> and </a:t>
            </a:r>
            <a:r>
              <a:rPr lang="cs-CZ" sz="1600" dirty="0" err="1"/>
              <a:t>hepatoblasts</a:t>
            </a:r>
            <a:r>
              <a:rPr lang="cs-CZ" sz="1600" dirty="0"/>
              <a:t>)</a:t>
            </a:r>
          </a:p>
        </p:txBody>
      </p:sp>
      <p:sp>
        <p:nvSpPr>
          <p:cNvPr id="17" name="Zástupný obsah 2">
            <a:extLst>
              <a:ext uri="{FF2B5EF4-FFF2-40B4-BE49-F238E27FC236}">
                <a16:creationId xmlns:a16="http://schemas.microsoft.com/office/drawing/2014/main" id="{0B96FA0F-B860-4918-AF04-500AE14BB8C0}"/>
              </a:ext>
            </a:extLst>
          </p:cNvPr>
          <p:cNvSpPr txBox="1">
            <a:spLocks/>
          </p:cNvSpPr>
          <p:nvPr/>
        </p:nvSpPr>
        <p:spPr>
          <a:xfrm>
            <a:off x="1097276" y="2529240"/>
            <a:ext cx="4583899" cy="5310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Condensation</a:t>
            </a:r>
            <a:r>
              <a:rPr lang="cs-CZ" sz="1600" dirty="0"/>
              <a:t> </a:t>
            </a:r>
            <a:r>
              <a:rPr lang="cs-CZ" sz="1600" dirty="0" err="1"/>
              <a:t>of</a:t>
            </a:r>
            <a:r>
              <a:rPr lang="cs-CZ" sz="1600" dirty="0"/>
              <a:t> </a:t>
            </a:r>
            <a:r>
              <a:rPr lang="cs-CZ" sz="1600" b="1" dirty="0" err="1"/>
              <a:t>endothelial</a:t>
            </a:r>
            <a:r>
              <a:rPr lang="cs-CZ" sz="1600" dirty="0"/>
              <a:t> </a:t>
            </a:r>
            <a:r>
              <a:rPr lang="cs-CZ" sz="1600" dirty="0" err="1"/>
              <a:t>cells</a:t>
            </a:r>
            <a:r>
              <a:rPr lang="cs-CZ" sz="1600" dirty="0"/>
              <a:t> – </a:t>
            </a:r>
            <a:r>
              <a:rPr lang="cs-CZ" sz="1600" dirty="0" err="1"/>
              <a:t>vessels</a:t>
            </a:r>
            <a:r>
              <a:rPr lang="cs-CZ" sz="1600" dirty="0"/>
              <a:t> </a:t>
            </a:r>
            <a:r>
              <a:rPr lang="cs-CZ" sz="1600" dirty="0" err="1"/>
              <a:t>formation</a:t>
            </a:r>
            <a:endParaRPr lang="cs-CZ" sz="1600" b="1" dirty="0"/>
          </a:p>
        </p:txBody>
      </p:sp>
      <p:sp>
        <p:nvSpPr>
          <p:cNvPr id="18" name="TextovéPole 17">
            <a:extLst>
              <a:ext uri="{FF2B5EF4-FFF2-40B4-BE49-F238E27FC236}">
                <a16:creationId xmlns:a16="http://schemas.microsoft.com/office/drawing/2014/main" id="{88B8200F-807E-473D-BC07-A82F3C9E2C2B}"/>
              </a:ext>
            </a:extLst>
          </p:cNvPr>
          <p:cNvSpPr txBox="1"/>
          <p:nvPr/>
        </p:nvSpPr>
        <p:spPr>
          <a:xfrm>
            <a:off x="6886081" y="6055427"/>
            <a:ext cx="4051391" cy="253916"/>
          </a:xfrm>
          <a:prstGeom prst="rect">
            <a:avLst/>
          </a:prstGeom>
          <a:noFill/>
        </p:spPr>
        <p:txBody>
          <a:bodyPr wrap="square" rtlCol="0">
            <a:spAutoFit/>
          </a:bodyPr>
          <a:lstStyle/>
          <a:p>
            <a:pPr algn="ctr"/>
            <a:r>
              <a:rPr lang="cs-CZ" sz="1050" dirty="0" err="1"/>
              <a:t>Lemaigre</a:t>
            </a:r>
            <a:r>
              <a:rPr lang="cs-CZ" sz="1050" dirty="0"/>
              <a:t>, 2009. </a:t>
            </a:r>
            <a:r>
              <a:rPr lang="cs-CZ" sz="1050" dirty="0" err="1"/>
              <a:t>Rev</a:t>
            </a:r>
            <a:r>
              <a:rPr lang="cs-CZ" sz="1050" dirty="0"/>
              <a:t> Basic </a:t>
            </a:r>
            <a:r>
              <a:rPr lang="cs-CZ" sz="1050" dirty="0" err="1"/>
              <a:t>Clinic</a:t>
            </a:r>
            <a:r>
              <a:rPr lang="cs-CZ" sz="1050" dirty="0"/>
              <a:t> </a:t>
            </a:r>
            <a:r>
              <a:rPr lang="cs-CZ" sz="1050" dirty="0" err="1"/>
              <a:t>Gastroenter</a:t>
            </a:r>
            <a:endParaRPr lang="cs-CZ" sz="1050" dirty="0"/>
          </a:p>
        </p:txBody>
      </p:sp>
      <p:pic>
        <p:nvPicPr>
          <p:cNvPr id="11" name="Obrázek 10">
            <a:extLst>
              <a:ext uri="{FF2B5EF4-FFF2-40B4-BE49-F238E27FC236}">
                <a16:creationId xmlns:a16="http://schemas.microsoft.com/office/drawing/2014/main" id="{F340B58C-D0DD-44FB-B478-C06AA411D8A0}"/>
              </a:ext>
            </a:extLst>
          </p:cNvPr>
          <p:cNvPicPr>
            <a:picLocks noChangeAspect="1"/>
          </p:cNvPicPr>
          <p:nvPr/>
        </p:nvPicPr>
        <p:blipFill rotWithShape="1">
          <a:blip r:embed="rId2">
            <a:extLst>
              <a:ext uri="{28A0092B-C50C-407E-A947-70E740481C1C}">
                <a14:useLocalDpi xmlns:a14="http://schemas.microsoft.com/office/drawing/2010/main" val="0"/>
              </a:ext>
            </a:extLst>
          </a:blip>
          <a:srcRect r="58194" b="52232"/>
          <a:stretch/>
        </p:blipFill>
        <p:spPr>
          <a:xfrm>
            <a:off x="6725989" y="2020493"/>
            <a:ext cx="2812242" cy="1847796"/>
          </a:xfrm>
          <a:prstGeom prst="rect">
            <a:avLst/>
          </a:prstGeom>
        </p:spPr>
      </p:pic>
      <p:grpSp>
        <p:nvGrpSpPr>
          <p:cNvPr id="34" name="Skupina 33"/>
          <p:cNvGrpSpPr/>
          <p:nvPr/>
        </p:nvGrpSpPr>
        <p:grpSpPr>
          <a:xfrm>
            <a:off x="9538231" y="1786436"/>
            <a:ext cx="1877483" cy="2105665"/>
            <a:chOff x="9711895" y="1875456"/>
            <a:chExt cx="1877483" cy="2105665"/>
          </a:xfrm>
        </p:grpSpPr>
        <p:pic>
          <p:nvPicPr>
            <p:cNvPr id="24" name="Obrázek 23">
              <a:extLst>
                <a:ext uri="{FF2B5EF4-FFF2-40B4-BE49-F238E27FC236}">
                  <a16:creationId xmlns:a16="http://schemas.microsoft.com/office/drawing/2014/main" id="{F340B58C-D0DD-44FB-B478-C06AA411D8A0}"/>
                </a:ext>
              </a:extLst>
            </p:cNvPr>
            <p:cNvPicPr>
              <a:picLocks noChangeAspect="1"/>
            </p:cNvPicPr>
            <p:nvPr/>
          </p:nvPicPr>
          <p:blipFill rotWithShape="1">
            <a:blip r:embed="rId2">
              <a:extLst>
                <a:ext uri="{28A0092B-C50C-407E-A947-70E740481C1C}">
                  <a14:useLocalDpi xmlns:a14="http://schemas.microsoft.com/office/drawing/2010/main" val="0"/>
                </a:ext>
              </a:extLst>
            </a:blip>
            <a:srcRect l="40812" r="32945" b="52232"/>
            <a:stretch/>
          </p:blipFill>
          <p:spPr>
            <a:xfrm>
              <a:off x="9711895" y="2133325"/>
              <a:ext cx="1765329" cy="1847796"/>
            </a:xfrm>
            <a:prstGeom prst="roundRect">
              <a:avLst>
                <a:gd name="adj" fmla="val 41797"/>
              </a:avLst>
            </a:prstGeom>
          </p:spPr>
        </p:pic>
        <p:sp>
          <p:nvSpPr>
            <p:cNvPr id="26" name="TextovéPole 25"/>
            <p:cNvSpPr txBox="1"/>
            <p:nvPr/>
          </p:nvSpPr>
          <p:spPr>
            <a:xfrm>
              <a:off x="10285565" y="1875456"/>
              <a:ext cx="1303813" cy="400110"/>
            </a:xfrm>
            <a:prstGeom prst="rect">
              <a:avLst/>
            </a:prstGeom>
            <a:solidFill>
              <a:schemeClr val="bg1"/>
            </a:solidFill>
            <a:ln>
              <a:noFill/>
            </a:ln>
          </p:spPr>
          <p:txBody>
            <a:bodyPr wrap="square" rtlCol="0">
              <a:spAutoFit/>
            </a:bodyPr>
            <a:lstStyle/>
            <a:p>
              <a:pPr algn="ctr"/>
              <a:r>
                <a:rPr lang="cs-CZ" sz="1000" dirty="0" err="1"/>
                <a:t>Pseudostratified</a:t>
              </a:r>
              <a:r>
                <a:rPr lang="cs-CZ" sz="1000" dirty="0"/>
                <a:t> </a:t>
              </a:r>
              <a:r>
                <a:rPr lang="cs-CZ" sz="1000" dirty="0" err="1"/>
                <a:t>epithelium</a:t>
              </a:r>
              <a:endParaRPr lang="cs-CZ" sz="1000" dirty="0"/>
            </a:p>
          </p:txBody>
        </p:sp>
        <p:cxnSp>
          <p:nvCxnSpPr>
            <p:cNvPr id="7" name="Přímá spojnice 6"/>
            <p:cNvCxnSpPr>
              <a:stCxn id="26" idx="2"/>
            </p:cNvCxnSpPr>
            <p:nvPr/>
          </p:nvCxnSpPr>
          <p:spPr>
            <a:xfrm flipH="1">
              <a:off x="10764570" y="2275566"/>
              <a:ext cx="172902" cy="600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Skupina 35"/>
          <p:cNvGrpSpPr/>
          <p:nvPr/>
        </p:nvGrpSpPr>
        <p:grpSpPr>
          <a:xfrm>
            <a:off x="7000842" y="3920972"/>
            <a:ext cx="3425554" cy="1904467"/>
            <a:chOff x="7000842" y="3920972"/>
            <a:chExt cx="3425554" cy="1904467"/>
          </a:xfrm>
        </p:grpSpPr>
        <p:grpSp>
          <p:nvGrpSpPr>
            <p:cNvPr id="33" name="Skupina 32"/>
            <p:cNvGrpSpPr/>
            <p:nvPr/>
          </p:nvGrpSpPr>
          <p:grpSpPr>
            <a:xfrm>
              <a:off x="7000842" y="4018731"/>
              <a:ext cx="3425554" cy="1806708"/>
              <a:chOff x="7000842" y="4018731"/>
              <a:chExt cx="3425554" cy="1806708"/>
            </a:xfrm>
          </p:grpSpPr>
          <p:pic>
            <p:nvPicPr>
              <p:cNvPr id="15" name="Obrázek 14">
                <a:extLst>
                  <a:ext uri="{FF2B5EF4-FFF2-40B4-BE49-F238E27FC236}">
                    <a16:creationId xmlns:a16="http://schemas.microsoft.com/office/drawing/2014/main" id="{F340B58C-D0DD-44FB-B478-C06AA411D8A0}"/>
                  </a:ext>
                </a:extLst>
              </p:cNvPr>
              <p:cNvPicPr>
                <a:picLocks noChangeAspect="1"/>
              </p:cNvPicPr>
              <p:nvPr/>
            </p:nvPicPr>
            <p:blipFill rotWithShape="1">
              <a:blip r:embed="rId2">
                <a:extLst>
                  <a:ext uri="{28A0092B-C50C-407E-A947-70E740481C1C}">
                    <a14:useLocalDpi xmlns:a14="http://schemas.microsoft.com/office/drawing/2010/main" val="0"/>
                  </a:ext>
                </a:extLst>
              </a:blip>
              <a:srcRect l="71887" b="52232"/>
              <a:stretch/>
            </p:blipFill>
            <p:spPr>
              <a:xfrm>
                <a:off x="7987214" y="4018731"/>
                <a:ext cx="1849124" cy="1806708"/>
              </a:xfrm>
              <a:prstGeom prst="rect">
                <a:avLst/>
              </a:prstGeom>
            </p:spPr>
          </p:pic>
          <p:sp>
            <p:nvSpPr>
              <p:cNvPr id="27" name="TextovéPole 26"/>
              <p:cNvSpPr txBox="1"/>
              <p:nvPr/>
            </p:nvSpPr>
            <p:spPr>
              <a:xfrm>
                <a:off x="7000842" y="4300796"/>
                <a:ext cx="1019255" cy="246221"/>
              </a:xfrm>
              <a:prstGeom prst="rect">
                <a:avLst/>
              </a:prstGeom>
              <a:solidFill>
                <a:schemeClr val="bg1"/>
              </a:solidFill>
              <a:ln>
                <a:noFill/>
              </a:ln>
            </p:spPr>
            <p:txBody>
              <a:bodyPr wrap="square" rtlCol="0">
                <a:spAutoFit/>
              </a:bodyPr>
              <a:lstStyle/>
              <a:p>
                <a:pPr algn="ctr"/>
                <a:r>
                  <a:rPr lang="cs-CZ" sz="1000" dirty="0" err="1"/>
                  <a:t>Endothelial</a:t>
                </a:r>
                <a:r>
                  <a:rPr lang="cs-CZ" sz="1000" dirty="0"/>
                  <a:t> </a:t>
                </a:r>
                <a:r>
                  <a:rPr lang="cs-CZ" sz="1000" dirty="0" err="1"/>
                  <a:t>cells</a:t>
                </a:r>
                <a:endParaRPr lang="cs-CZ" sz="1000" dirty="0"/>
              </a:p>
            </p:txBody>
          </p:sp>
          <p:cxnSp>
            <p:nvCxnSpPr>
              <p:cNvPr id="28" name="Přímá spojnice 27"/>
              <p:cNvCxnSpPr/>
              <p:nvPr/>
            </p:nvCxnSpPr>
            <p:spPr>
              <a:xfrm flipH="1">
                <a:off x="7868931" y="4328856"/>
                <a:ext cx="739257" cy="1325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10000717" y="4974231"/>
                <a:ext cx="425679" cy="246221"/>
              </a:xfrm>
              <a:prstGeom prst="rect">
                <a:avLst/>
              </a:prstGeom>
              <a:solidFill>
                <a:schemeClr val="bg1"/>
              </a:solidFill>
              <a:ln>
                <a:noFill/>
              </a:ln>
            </p:spPr>
            <p:txBody>
              <a:bodyPr wrap="square" rtlCol="0">
                <a:spAutoFit/>
              </a:bodyPr>
              <a:lstStyle/>
              <a:p>
                <a:pPr algn="ctr"/>
                <a:r>
                  <a:rPr lang="cs-CZ" sz="1000" dirty="0"/>
                  <a:t>EMT</a:t>
                </a:r>
              </a:p>
            </p:txBody>
          </p:sp>
          <p:cxnSp>
            <p:nvCxnSpPr>
              <p:cNvPr id="31" name="Přímá spojnice 30"/>
              <p:cNvCxnSpPr/>
              <p:nvPr/>
            </p:nvCxnSpPr>
            <p:spPr>
              <a:xfrm flipH="1" flipV="1">
                <a:off x="9225052" y="4759531"/>
                <a:ext cx="775666" cy="325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Obrázek 15">
              <a:extLst>
                <a:ext uri="{FF2B5EF4-FFF2-40B4-BE49-F238E27FC236}">
                  <a16:creationId xmlns:a16="http://schemas.microsoft.com/office/drawing/2014/main" id="{F340B58C-D0DD-44FB-B478-C06AA411D8A0}"/>
                </a:ext>
              </a:extLst>
            </p:cNvPr>
            <p:cNvPicPr>
              <a:picLocks noChangeAspect="1"/>
            </p:cNvPicPr>
            <p:nvPr/>
          </p:nvPicPr>
          <p:blipFill rotWithShape="1">
            <a:blip r:embed="rId2">
              <a:extLst>
                <a:ext uri="{28A0092B-C50C-407E-A947-70E740481C1C}">
                  <a14:useLocalDpi xmlns:a14="http://schemas.microsoft.com/office/drawing/2010/main" val="0"/>
                </a:ext>
              </a:extLst>
            </a:blip>
            <a:srcRect l="67429" t="22699" r="28040" b="69490"/>
            <a:stretch/>
          </p:blipFill>
          <p:spPr>
            <a:xfrm rot="7417567">
              <a:off x="9626171" y="3922176"/>
              <a:ext cx="276104" cy="273695"/>
            </a:xfrm>
            <a:prstGeom prst="rect">
              <a:avLst/>
            </a:prstGeom>
          </p:spPr>
        </p:pic>
      </p:grpSp>
    </p:spTree>
    <p:extLst>
      <p:ext uri="{BB962C8B-B14F-4D97-AF65-F5344CB8AC3E}">
        <p14:creationId xmlns:p14="http://schemas.microsoft.com/office/powerpoint/2010/main" val="31450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liver</a:t>
            </a:r>
          </a:p>
        </p:txBody>
      </p:sp>
      <p:sp>
        <p:nvSpPr>
          <p:cNvPr id="4" name="Zástupný symbol pro zápatí 3"/>
          <p:cNvSpPr>
            <a:spLocks noGrp="1"/>
          </p:cNvSpPr>
          <p:nvPr>
            <p:ph type="ftr" sz="quarter" idx="11"/>
          </p:nvPr>
        </p:nvSpPr>
        <p:spPr/>
        <p:txBody>
          <a:bodyPr/>
          <a:lstStyle/>
          <a:p>
            <a:r>
              <a:rPr lang="cs-CZ" dirty="0"/>
              <a:t>Bi6140 Embryology</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52</a:t>
            </a:fld>
            <a:endParaRPr lang="cs-CZ"/>
          </a:p>
        </p:txBody>
      </p:sp>
      <p:sp>
        <p:nvSpPr>
          <p:cNvPr id="6" name="Zástupný obsah 2">
            <a:extLst>
              <a:ext uri="{FF2B5EF4-FFF2-40B4-BE49-F238E27FC236}">
                <a16:creationId xmlns:a16="http://schemas.microsoft.com/office/drawing/2014/main" id="{0B96FA0F-B860-4918-AF04-500AE14BB8C0}"/>
              </a:ext>
            </a:extLst>
          </p:cNvPr>
          <p:cNvSpPr txBox="1">
            <a:spLocks/>
          </p:cNvSpPr>
          <p:nvPr/>
        </p:nvSpPr>
        <p:spPr>
          <a:xfrm>
            <a:off x="1097277" y="1902148"/>
            <a:ext cx="4583899" cy="9225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Liver </a:t>
            </a:r>
            <a:r>
              <a:rPr lang="cs-CZ" sz="1600" b="1" dirty="0" err="1"/>
              <a:t>agenesis</a:t>
            </a:r>
            <a:endParaRPr lang="cs-CZ" sz="1600" b="1" dirty="0"/>
          </a:p>
          <a:p>
            <a:pPr lvl="1">
              <a:buSzPct val="50000"/>
              <a:buFont typeface="Courier New" panose="02070309020205020404" pitchFamily="49" charset="0"/>
              <a:buChar char="o"/>
            </a:pPr>
            <a:r>
              <a:rPr lang="cs-CZ" sz="1400" dirty="0" err="1"/>
              <a:t>Complete</a:t>
            </a:r>
            <a:r>
              <a:rPr lang="cs-CZ" sz="1400" dirty="0"/>
              <a:t> liver absence</a:t>
            </a:r>
          </a:p>
          <a:p>
            <a:pPr lvl="1">
              <a:buSzPct val="50000"/>
              <a:buFont typeface="Courier New" panose="02070309020205020404" pitchFamily="49" charset="0"/>
              <a:buChar char="o"/>
            </a:pPr>
            <a:r>
              <a:rPr lang="cs-CZ" sz="1400" dirty="0" err="1"/>
              <a:t>lethal</a:t>
            </a:r>
            <a:endParaRPr lang="cs-CZ" sz="1400" dirty="0"/>
          </a:p>
        </p:txBody>
      </p:sp>
      <p:sp>
        <p:nvSpPr>
          <p:cNvPr id="7" name="Zástupný obsah 2">
            <a:extLst>
              <a:ext uri="{FF2B5EF4-FFF2-40B4-BE49-F238E27FC236}">
                <a16:creationId xmlns:a16="http://schemas.microsoft.com/office/drawing/2014/main" id="{0B96FA0F-B860-4918-AF04-500AE14BB8C0}"/>
              </a:ext>
            </a:extLst>
          </p:cNvPr>
          <p:cNvSpPr txBox="1">
            <a:spLocks/>
          </p:cNvSpPr>
          <p:nvPr/>
        </p:nvSpPr>
        <p:spPr>
          <a:xfrm>
            <a:off x="1097277" y="3232087"/>
            <a:ext cx="4583899" cy="10683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Absence </a:t>
            </a:r>
            <a:r>
              <a:rPr lang="cs-CZ" sz="1600" b="1" dirty="0" err="1"/>
              <a:t>or</a:t>
            </a:r>
            <a:r>
              <a:rPr lang="cs-CZ" sz="1600" b="1" dirty="0"/>
              <a:t> liver </a:t>
            </a:r>
            <a:r>
              <a:rPr lang="cs-CZ" sz="1600" b="1" dirty="0" err="1"/>
              <a:t>lobes</a:t>
            </a:r>
            <a:r>
              <a:rPr lang="cs-CZ" sz="1600" b="1" dirty="0"/>
              <a:t> </a:t>
            </a:r>
            <a:r>
              <a:rPr lang="cs-CZ" sz="1600" b="1" dirty="0" err="1"/>
              <a:t>hypoplasia</a:t>
            </a:r>
            <a:endParaRPr lang="cs-CZ" sz="1600" b="1" dirty="0"/>
          </a:p>
          <a:p>
            <a:pPr lvl="1">
              <a:buSzPct val="50000"/>
              <a:buFont typeface="Courier New" panose="02070309020205020404" pitchFamily="49" charset="0"/>
              <a:buChar char="o"/>
            </a:pPr>
            <a:r>
              <a:rPr lang="cs-CZ" sz="1200" dirty="0" err="1"/>
              <a:t>One</a:t>
            </a:r>
            <a:r>
              <a:rPr lang="cs-CZ" sz="1200" dirty="0"/>
              <a:t> </a:t>
            </a:r>
            <a:r>
              <a:rPr lang="cs-CZ" sz="1200" dirty="0" err="1"/>
              <a:t>or</a:t>
            </a:r>
            <a:r>
              <a:rPr lang="cs-CZ" sz="1200" dirty="0"/>
              <a:t> more </a:t>
            </a:r>
            <a:r>
              <a:rPr lang="cs-CZ" sz="1200" dirty="0" err="1"/>
              <a:t>parts</a:t>
            </a:r>
            <a:r>
              <a:rPr lang="cs-CZ" sz="1200" dirty="0"/>
              <a:t> </a:t>
            </a:r>
            <a:r>
              <a:rPr lang="cs-CZ" sz="1200" dirty="0" err="1"/>
              <a:t>of</a:t>
            </a:r>
            <a:r>
              <a:rPr lang="cs-CZ" sz="1200" dirty="0"/>
              <a:t> liver do not </a:t>
            </a:r>
            <a:r>
              <a:rPr lang="cs-CZ" sz="1200" dirty="0" err="1"/>
              <a:t>develop</a:t>
            </a:r>
            <a:endParaRPr lang="cs-CZ" sz="1200" dirty="0"/>
          </a:p>
          <a:p>
            <a:pPr lvl="1">
              <a:buSzPct val="50000"/>
              <a:buFont typeface="Courier New" panose="02070309020205020404" pitchFamily="49" charset="0"/>
              <a:buChar char="o"/>
            </a:pPr>
            <a:r>
              <a:rPr lang="cs-CZ" sz="1200" dirty="0" err="1"/>
              <a:t>Insufficient</a:t>
            </a:r>
            <a:r>
              <a:rPr lang="cs-CZ" sz="1200" dirty="0"/>
              <a:t> development </a:t>
            </a:r>
            <a:r>
              <a:rPr lang="cs-CZ" sz="1200" dirty="0" err="1"/>
              <a:t>of</a:t>
            </a:r>
            <a:r>
              <a:rPr lang="cs-CZ" sz="1200" dirty="0"/>
              <a:t> liver</a:t>
            </a:r>
          </a:p>
          <a:p>
            <a:pPr lvl="1">
              <a:buSzPct val="50000"/>
              <a:buFont typeface="Courier New" panose="02070309020205020404" pitchFamily="49" charset="0"/>
              <a:buChar char="o"/>
            </a:pPr>
            <a:r>
              <a:rPr lang="cs-CZ" sz="1200" dirty="0" err="1"/>
              <a:t>Often</a:t>
            </a:r>
            <a:r>
              <a:rPr lang="cs-CZ" sz="1200" dirty="0"/>
              <a:t> </a:t>
            </a:r>
            <a:r>
              <a:rPr lang="cs-CZ" sz="1200" dirty="0" err="1"/>
              <a:t>connected</a:t>
            </a:r>
            <a:r>
              <a:rPr lang="cs-CZ" sz="1200" dirty="0"/>
              <a:t> </a:t>
            </a:r>
            <a:r>
              <a:rPr lang="cs-CZ" sz="1200" dirty="0" err="1"/>
              <a:t>with</a:t>
            </a:r>
            <a:r>
              <a:rPr lang="cs-CZ" sz="1200" dirty="0"/>
              <a:t> free </a:t>
            </a:r>
            <a:r>
              <a:rPr lang="cs-CZ" sz="1200" dirty="0" err="1"/>
              <a:t>gallbladder</a:t>
            </a:r>
            <a:endParaRPr lang="cs-CZ" sz="1200" dirty="0"/>
          </a:p>
        </p:txBody>
      </p:sp>
      <p:sp>
        <p:nvSpPr>
          <p:cNvPr id="8" name="Zástupný obsah 2">
            <a:extLst>
              <a:ext uri="{FF2B5EF4-FFF2-40B4-BE49-F238E27FC236}">
                <a16:creationId xmlns:a16="http://schemas.microsoft.com/office/drawing/2014/main" id="{0B96FA0F-B860-4918-AF04-500AE14BB8C0}"/>
              </a:ext>
            </a:extLst>
          </p:cNvPr>
          <p:cNvSpPr txBox="1">
            <a:spLocks/>
          </p:cNvSpPr>
          <p:nvPr/>
        </p:nvSpPr>
        <p:spPr>
          <a:xfrm>
            <a:off x="1097277" y="4707802"/>
            <a:ext cx="4583899" cy="10683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Main</a:t>
            </a:r>
            <a:r>
              <a:rPr lang="cs-CZ" sz="1600" b="1" dirty="0"/>
              <a:t> </a:t>
            </a:r>
            <a:r>
              <a:rPr lang="cs-CZ" sz="1600" b="1" dirty="0" err="1"/>
              <a:t>bile</a:t>
            </a:r>
            <a:r>
              <a:rPr lang="cs-CZ" sz="1600" b="1" dirty="0"/>
              <a:t> </a:t>
            </a:r>
            <a:r>
              <a:rPr lang="cs-CZ" sz="1600" b="1" dirty="0" err="1"/>
              <a:t>duct</a:t>
            </a:r>
            <a:r>
              <a:rPr lang="cs-CZ" sz="1600" b="1" dirty="0"/>
              <a:t> </a:t>
            </a:r>
            <a:r>
              <a:rPr lang="cs-CZ" sz="1600" b="1" dirty="0" err="1"/>
              <a:t>agenesis</a:t>
            </a:r>
            <a:endParaRPr lang="cs-CZ" sz="1600" b="1" dirty="0"/>
          </a:p>
          <a:p>
            <a:pPr lvl="1">
              <a:buSzPct val="50000"/>
              <a:buFont typeface="Courier New" panose="02070309020205020404" pitchFamily="49" charset="0"/>
              <a:buChar char="o"/>
            </a:pPr>
            <a:r>
              <a:rPr lang="cs-CZ" sz="1200" dirty="0" err="1"/>
              <a:t>Excretion</a:t>
            </a:r>
            <a:r>
              <a:rPr lang="cs-CZ" sz="1200" dirty="0"/>
              <a:t> </a:t>
            </a:r>
            <a:r>
              <a:rPr lang="cs-CZ" sz="1200" dirty="0" err="1"/>
              <a:t>directly</a:t>
            </a:r>
            <a:r>
              <a:rPr lang="cs-CZ" sz="1200" dirty="0"/>
              <a:t> to </a:t>
            </a:r>
            <a:r>
              <a:rPr lang="cs-CZ" sz="1200" dirty="0" err="1"/>
              <a:t>gallbladder</a:t>
            </a:r>
            <a:endParaRPr lang="cs-CZ" sz="1200" dirty="0"/>
          </a:p>
          <a:p>
            <a:pPr lvl="1">
              <a:buSzPct val="50000"/>
              <a:buFont typeface="Courier New" panose="02070309020205020404" pitchFamily="49" charset="0"/>
              <a:buChar char="o"/>
            </a:pPr>
            <a:r>
              <a:rPr lang="cs-CZ" sz="1200" dirty="0" err="1"/>
              <a:t>Excretion</a:t>
            </a:r>
            <a:r>
              <a:rPr lang="cs-CZ" sz="1200" dirty="0"/>
              <a:t> </a:t>
            </a:r>
            <a:r>
              <a:rPr lang="cs-CZ" sz="1200" dirty="0" err="1"/>
              <a:t>through</a:t>
            </a:r>
            <a:r>
              <a:rPr lang="cs-CZ" sz="1200" dirty="0"/>
              <a:t> </a:t>
            </a:r>
            <a:r>
              <a:rPr lang="cs-CZ" sz="1200" dirty="0" err="1"/>
              <a:t>gallbladder</a:t>
            </a:r>
            <a:r>
              <a:rPr lang="cs-CZ" sz="1200" dirty="0"/>
              <a:t> to duodenum</a:t>
            </a:r>
          </a:p>
          <a:p>
            <a:pPr lvl="1">
              <a:buSzPct val="50000"/>
              <a:buFont typeface="Courier New" panose="02070309020205020404" pitchFamily="49" charset="0"/>
              <a:buChar char="o"/>
            </a:pPr>
            <a:r>
              <a:rPr lang="cs-CZ" sz="1200" dirty="0"/>
              <a:t>Very </a:t>
            </a:r>
            <a:r>
              <a:rPr lang="cs-CZ" sz="1200" dirty="0" err="1"/>
              <a:t>rare</a:t>
            </a:r>
            <a:endParaRPr lang="cs-CZ" sz="1200" dirty="0"/>
          </a:p>
        </p:txBody>
      </p:sp>
      <p:pic>
        <p:nvPicPr>
          <p:cNvPr id="9" name="Obrázek 8" descr="Obsah obrázku text&#10;&#10;Popis byl vytvořen automaticky">
            <a:extLst>
              <a:ext uri="{FF2B5EF4-FFF2-40B4-BE49-F238E27FC236}">
                <a16:creationId xmlns:a16="http://schemas.microsoft.com/office/drawing/2014/main" id="{F3ADA338-07D0-4651-ABF7-343A0E933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2898" y="2138771"/>
            <a:ext cx="3244070" cy="2503462"/>
          </a:xfrm>
          <a:prstGeom prst="rect">
            <a:avLst/>
          </a:prstGeom>
        </p:spPr>
      </p:pic>
    </p:spTree>
    <p:extLst>
      <p:ext uri="{BB962C8B-B14F-4D97-AF65-F5344CB8AC3E}">
        <p14:creationId xmlns:p14="http://schemas.microsoft.com/office/powerpoint/2010/main" val="2505555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DD1172-583A-48DB-B510-7DB8417DCB7F}"/>
              </a:ext>
            </a:extLst>
          </p:cNvPr>
          <p:cNvSpPr>
            <a:spLocks noGrp="1"/>
          </p:cNvSpPr>
          <p:nvPr>
            <p:ph type="title"/>
          </p:nvPr>
        </p:nvSpPr>
        <p:spPr/>
        <p:txBody>
          <a:bodyPr/>
          <a:lstStyle/>
          <a:p>
            <a:r>
              <a:rPr lang="cs-CZ" dirty="0"/>
              <a:t>Development </a:t>
            </a:r>
            <a:r>
              <a:rPr lang="cs-CZ" dirty="0" err="1"/>
              <a:t>of</a:t>
            </a:r>
            <a:r>
              <a:rPr lang="cs-CZ" dirty="0"/>
              <a:t> </a:t>
            </a:r>
            <a:r>
              <a:rPr lang="cs-CZ" dirty="0" err="1"/>
              <a:t>gallbladder</a:t>
            </a:r>
            <a:endParaRPr lang="en-US" dirty="0"/>
          </a:p>
        </p:txBody>
      </p:sp>
      <p:sp>
        <p:nvSpPr>
          <p:cNvPr id="5" name="Zástupný symbol pro číslo snímku 4">
            <a:extLst>
              <a:ext uri="{FF2B5EF4-FFF2-40B4-BE49-F238E27FC236}">
                <a16:creationId xmlns:a16="http://schemas.microsoft.com/office/drawing/2014/main" id="{72BEBB87-AE8E-44F0-828B-64EDF72D07F9}"/>
              </a:ext>
            </a:extLst>
          </p:cNvPr>
          <p:cNvSpPr>
            <a:spLocks noGrp="1"/>
          </p:cNvSpPr>
          <p:nvPr>
            <p:ph type="sldNum" sz="quarter" idx="12"/>
          </p:nvPr>
        </p:nvSpPr>
        <p:spPr/>
        <p:txBody>
          <a:bodyPr/>
          <a:lstStyle/>
          <a:p>
            <a:fld id="{452BC3EA-E2EC-40AA-BF67-C4C476FA0C99}" type="slidenum">
              <a:rPr lang="cs-CZ" smtClean="0"/>
              <a:t>53</a:t>
            </a:fld>
            <a:endParaRPr lang="cs-CZ"/>
          </a:p>
        </p:txBody>
      </p:sp>
      <p:sp>
        <p:nvSpPr>
          <p:cNvPr id="6" name="Zástupný obsah 2">
            <a:extLst>
              <a:ext uri="{FF2B5EF4-FFF2-40B4-BE49-F238E27FC236}">
                <a16:creationId xmlns:a16="http://schemas.microsoft.com/office/drawing/2014/main" id="{83AF645C-ADC2-45E9-A13D-7C342397CDF6}"/>
              </a:ext>
            </a:extLst>
          </p:cNvPr>
          <p:cNvSpPr txBox="1">
            <a:spLocks/>
          </p:cNvSpPr>
          <p:nvPr/>
        </p:nvSpPr>
        <p:spPr>
          <a:xfrm>
            <a:off x="1097280" y="2248604"/>
            <a:ext cx="4583899" cy="8625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ventral</a:t>
            </a:r>
            <a:r>
              <a:rPr lang="cs-CZ" sz="1600" dirty="0"/>
              <a:t> </a:t>
            </a:r>
            <a:r>
              <a:rPr lang="cs-CZ" sz="1600" dirty="0" err="1"/>
              <a:t>of</a:t>
            </a:r>
            <a:r>
              <a:rPr lang="cs-CZ" sz="1600" dirty="0"/>
              <a:t> </a:t>
            </a:r>
            <a:r>
              <a:rPr lang="cs-CZ" sz="1600" dirty="0" err="1"/>
              <a:t>the</a:t>
            </a:r>
            <a:r>
              <a:rPr lang="cs-CZ" sz="1600" dirty="0"/>
              <a:t> </a:t>
            </a:r>
            <a:r>
              <a:rPr lang="cs-CZ" sz="1600" dirty="0" err="1"/>
              <a:t>caudal</a:t>
            </a:r>
            <a:r>
              <a:rPr lang="cs-CZ" sz="1600" dirty="0"/>
              <a:t> </a:t>
            </a:r>
            <a:r>
              <a:rPr lang="cs-CZ" sz="1600" b="1" dirty="0" err="1"/>
              <a:t>foregut</a:t>
            </a:r>
            <a:r>
              <a:rPr lang="cs-CZ" sz="1600" dirty="0"/>
              <a:t> – </a:t>
            </a:r>
            <a:r>
              <a:rPr lang="cs-CZ" sz="1600" dirty="0" err="1"/>
              <a:t>formation</a:t>
            </a:r>
            <a:r>
              <a:rPr lang="cs-CZ" sz="1600" dirty="0"/>
              <a:t> </a:t>
            </a:r>
            <a:r>
              <a:rPr lang="cs-CZ" sz="1600" dirty="0" err="1"/>
              <a:t>of</a:t>
            </a:r>
            <a:r>
              <a:rPr lang="cs-CZ" sz="1600" dirty="0"/>
              <a:t> </a:t>
            </a:r>
            <a:r>
              <a:rPr lang="cs-CZ" sz="1600" b="1" dirty="0"/>
              <a:t>liver </a:t>
            </a:r>
            <a:r>
              <a:rPr lang="cs-CZ" sz="1600" b="1" dirty="0" err="1"/>
              <a:t>diverticle</a:t>
            </a:r>
            <a:r>
              <a:rPr lang="cs-CZ" sz="1600" dirty="0"/>
              <a:t> → </a:t>
            </a:r>
            <a:r>
              <a:rPr lang="cs-CZ" sz="1600" dirty="0" err="1"/>
              <a:t>basis</a:t>
            </a:r>
            <a:r>
              <a:rPr lang="cs-CZ" sz="1600" dirty="0"/>
              <a:t> </a:t>
            </a:r>
            <a:r>
              <a:rPr lang="cs-CZ" sz="1600" dirty="0" err="1"/>
              <a:t>for</a:t>
            </a:r>
            <a:r>
              <a:rPr lang="cs-CZ" sz="1600" dirty="0"/>
              <a:t> </a:t>
            </a:r>
            <a:r>
              <a:rPr lang="cs-CZ" sz="1600" b="1" dirty="0"/>
              <a:t>liver </a:t>
            </a:r>
            <a:r>
              <a:rPr lang="cs-CZ" sz="1600" dirty="0"/>
              <a:t>and</a:t>
            </a:r>
            <a:r>
              <a:rPr lang="cs-CZ" sz="1600" b="1" dirty="0"/>
              <a:t> </a:t>
            </a:r>
            <a:r>
              <a:rPr lang="cs-CZ" sz="1600" b="1" dirty="0" err="1"/>
              <a:t>gallbladder</a:t>
            </a:r>
            <a:endParaRPr lang="cs-CZ" sz="1600" b="1" dirty="0"/>
          </a:p>
        </p:txBody>
      </p:sp>
      <p:sp>
        <p:nvSpPr>
          <p:cNvPr id="8" name="Zástupný obsah 2">
            <a:extLst>
              <a:ext uri="{FF2B5EF4-FFF2-40B4-BE49-F238E27FC236}">
                <a16:creationId xmlns:a16="http://schemas.microsoft.com/office/drawing/2014/main" id="{83AF645C-ADC2-45E9-A13D-7C342397CDF6}"/>
              </a:ext>
            </a:extLst>
          </p:cNvPr>
          <p:cNvSpPr txBox="1">
            <a:spLocks/>
          </p:cNvSpPr>
          <p:nvPr/>
        </p:nvSpPr>
        <p:spPr>
          <a:xfrm>
            <a:off x="1097280" y="5691504"/>
            <a:ext cx="4583899" cy="31877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Embryonic</a:t>
            </a:r>
            <a:r>
              <a:rPr lang="cs-CZ" sz="1600" dirty="0"/>
              <a:t> </a:t>
            </a:r>
            <a:r>
              <a:rPr lang="cs-CZ" sz="1600" dirty="0" err="1"/>
              <a:t>atrophy</a:t>
            </a:r>
            <a:r>
              <a:rPr lang="cs-CZ" sz="1600" dirty="0"/>
              <a:t> </a:t>
            </a:r>
            <a:r>
              <a:rPr lang="cs-CZ" sz="1600" dirty="0" err="1"/>
              <a:t>of</a:t>
            </a:r>
            <a:r>
              <a:rPr lang="cs-CZ" sz="1600" dirty="0"/>
              <a:t> </a:t>
            </a:r>
            <a:r>
              <a:rPr lang="cs-CZ" sz="1600" dirty="0" err="1"/>
              <a:t>gallbladder</a:t>
            </a:r>
            <a:r>
              <a:rPr lang="cs-CZ" sz="1600" dirty="0"/>
              <a:t> – </a:t>
            </a:r>
            <a:r>
              <a:rPr lang="cs-CZ" sz="1600" dirty="0" err="1"/>
              <a:t>horse</a:t>
            </a:r>
            <a:r>
              <a:rPr lang="cs-CZ" sz="1600" dirty="0"/>
              <a:t>, </a:t>
            </a:r>
            <a:r>
              <a:rPr lang="cs-CZ" sz="1600" dirty="0" err="1"/>
              <a:t>rat</a:t>
            </a:r>
            <a:r>
              <a:rPr lang="cs-CZ" sz="1600" dirty="0"/>
              <a:t>, </a:t>
            </a:r>
            <a:r>
              <a:rPr lang="cs-CZ" sz="1600" dirty="0" err="1"/>
              <a:t>whale</a:t>
            </a:r>
            <a:endParaRPr lang="cs-CZ" sz="1600" dirty="0"/>
          </a:p>
        </p:txBody>
      </p:sp>
      <p:sp>
        <p:nvSpPr>
          <p:cNvPr id="9" name="Zástupný obsah 2">
            <a:extLst>
              <a:ext uri="{FF2B5EF4-FFF2-40B4-BE49-F238E27FC236}">
                <a16:creationId xmlns:a16="http://schemas.microsoft.com/office/drawing/2014/main" id="{83AF645C-ADC2-45E9-A13D-7C342397CDF6}"/>
              </a:ext>
            </a:extLst>
          </p:cNvPr>
          <p:cNvSpPr txBox="1">
            <a:spLocks/>
          </p:cNvSpPr>
          <p:nvPr/>
        </p:nvSpPr>
        <p:spPr>
          <a:xfrm>
            <a:off x="1097280" y="3496944"/>
            <a:ext cx="4583899" cy="5128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Gallbladder</a:t>
            </a:r>
            <a:r>
              <a:rPr lang="cs-CZ" sz="1600" dirty="0"/>
              <a:t> </a:t>
            </a:r>
            <a:r>
              <a:rPr lang="cs-CZ" sz="1600" dirty="0" err="1"/>
              <a:t>basis</a:t>
            </a:r>
            <a:r>
              <a:rPr lang="cs-CZ" sz="1600" dirty="0"/>
              <a:t> </a:t>
            </a:r>
            <a:r>
              <a:rPr lang="cs-CZ" sz="1600" dirty="0" err="1"/>
              <a:t>is</a:t>
            </a:r>
            <a:r>
              <a:rPr lang="cs-CZ" sz="1600" dirty="0"/>
              <a:t> </a:t>
            </a:r>
            <a:r>
              <a:rPr lang="cs-CZ" sz="1600" dirty="0" err="1"/>
              <a:t>getting</a:t>
            </a:r>
            <a:r>
              <a:rPr lang="cs-CZ" sz="1600" dirty="0"/>
              <a:t> </a:t>
            </a:r>
            <a:r>
              <a:rPr lang="cs-CZ" sz="1600" dirty="0" err="1"/>
              <a:t>bigger</a:t>
            </a:r>
            <a:r>
              <a:rPr lang="cs-CZ" sz="1600" dirty="0"/>
              <a:t> and </a:t>
            </a:r>
            <a:r>
              <a:rPr lang="cs-CZ" sz="1600" b="1" dirty="0" err="1"/>
              <a:t>prolonged</a:t>
            </a:r>
            <a:r>
              <a:rPr lang="cs-CZ" sz="1600" dirty="0"/>
              <a:t>, </a:t>
            </a:r>
            <a:r>
              <a:rPr lang="cs-CZ" sz="1600" dirty="0" err="1"/>
              <a:t>formation</a:t>
            </a:r>
            <a:r>
              <a:rPr lang="cs-CZ" sz="1600" dirty="0"/>
              <a:t> </a:t>
            </a:r>
            <a:r>
              <a:rPr lang="cs-CZ" sz="1600" dirty="0" err="1"/>
              <a:t>of</a:t>
            </a:r>
            <a:r>
              <a:rPr lang="cs-CZ" sz="1600" dirty="0"/>
              <a:t> </a:t>
            </a:r>
            <a:r>
              <a:rPr lang="cs-CZ" sz="1600" b="1" dirty="0" err="1">
                <a:solidFill>
                  <a:srgbClr val="00B050"/>
                </a:solidFill>
              </a:rPr>
              <a:t>gallbladder</a:t>
            </a:r>
            <a:r>
              <a:rPr lang="cs-CZ" sz="1600" b="1" dirty="0">
                <a:solidFill>
                  <a:srgbClr val="00B050"/>
                </a:solidFill>
              </a:rPr>
              <a:t> </a:t>
            </a:r>
            <a:r>
              <a:rPr lang="cs-CZ" sz="1600" b="1" dirty="0" err="1">
                <a:solidFill>
                  <a:srgbClr val="00B050"/>
                </a:solidFill>
              </a:rPr>
              <a:t>duct</a:t>
            </a:r>
            <a:r>
              <a:rPr lang="cs-CZ" sz="1600" dirty="0"/>
              <a:t> (</a:t>
            </a:r>
            <a:r>
              <a:rPr lang="cs-CZ" sz="1600" b="1" dirty="0" err="1" smtClean="0"/>
              <a:t>stalk</a:t>
            </a:r>
            <a:r>
              <a:rPr lang="cs-CZ" sz="1600" b="1" dirty="0" smtClean="0"/>
              <a:t>)</a:t>
            </a:r>
            <a:endParaRPr lang="cs-CZ" sz="1600" b="1" dirty="0">
              <a:solidFill>
                <a:srgbClr val="00B050"/>
              </a:solidFill>
            </a:endParaRPr>
          </a:p>
        </p:txBody>
      </p:sp>
      <p:sp>
        <p:nvSpPr>
          <p:cNvPr id="10" name="Zástupný obsah 2">
            <a:extLst>
              <a:ext uri="{FF2B5EF4-FFF2-40B4-BE49-F238E27FC236}">
                <a16:creationId xmlns:a16="http://schemas.microsoft.com/office/drawing/2014/main" id="{83AF645C-ADC2-45E9-A13D-7C342397CDF6}"/>
              </a:ext>
            </a:extLst>
          </p:cNvPr>
          <p:cNvSpPr txBox="1">
            <a:spLocks/>
          </p:cNvSpPr>
          <p:nvPr/>
        </p:nvSpPr>
        <p:spPr>
          <a:xfrm>
            <a:off x="1097280" y="4399411"/>
            <a:ext cx="4583899" cy="78016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solidFill>
                  <a:srgbClr val="00B050"/>
                </a:solidFill>
              </a:rPr>
              <a:t>Gallbladder</a:t>
            </a:r>
            <a:r>
              <a:rPr lang="cs-CZ" sz="1600" b="1" dirty="0">
                <a:solidFill>
                  <a:srgbClr val="00B050"/>
                </a:solidFill>
              </a:rPr>
              <a:t> </a:t>
            </a:r>
            <a:r>
              <a:rPr lang="cs-CZ" sz="1600" b="1" dirty="0" err="1">
                <a:solidFill>
                  <a:srgbClr val="00B050"/>
                </a:solidFill>
              </a:rPr>
              <a:t>duct</a:t>
            </a:r>
            <a:r>
              <a:rPr lang="cs-CZ" sz="1600" b="1" dirty="0">
                <a:solidFill>
                  <a:srgbClr val="00B050"/>
                </a:solidFill>
              </a:rPr>
              <a:t> </a:t>
            </a:r>
            <a:r>
              <a:rPr lang="cs-CZ" sz="1600" dirty="0" err="1">
                <a:solidFill>
                  <a:schemeClr val="tx1"/>
                </a:solidFill>
              </a:rPr>
              <a:t>first</a:t>
            </a:r>
            <a:r>
              <a:rPr lang="cs-CZ" sz="1600" dirty="0"/>
              <a:t> </a:t>
            </a:r>
            <a:r>
              <a:rPr lang="cs-CZ" sz="1600" dirty="0" err="1"/>
              <a:t>hollow</a:t>
            </a:r>
            <a:r>
              <a:rPr lang="cs-CZ" sz="1600" dirty="0"/>
              <a:t> tube – </a:t>
            </a:r>
            <a:r>
              <a:rPr lang="cs-CZ" sz="1600" b="1" dirty="0" err="1"/>
              <a:t>proliferation</a:t>
            </a:r>
            <a:r>
              <a:rPr lang="cs-CZ" sz="1600" b="1" dirty="0"/>
              <a:t> </a:t>
            </a:r>
            <a:r>
              <a:rPr lang="cs-CZ" sz="1600" dirty="0"/>
              <a:t> </a:t>
            </a:r>
            <a:r>
              <a:rPr lang="cs-CZ" sz="1600" dirty="0" err="1"/>
              <a:t>leads</a:t>
            </a:r>
            <a:r>
              <a:rPr lang="cs-CZ" sz="1600" dirty="0"/>
              <a:t> to </a:t>
            </a:r>
            <a:r>
              <a:rPr lang="cs-CZ" sz="1600" b="1" dirty="0"/>
              <a:t>solid</a:t>
            </a:r>
            <a:r>
              <a:rPr lang="cs-CZ" sz="1600" dirty="0"/>
              <a:t> </a:t>
            </a:r>
            <a:r>
              <a:rPr lang="cs-CZ" sz="1600" b="1" dirty="0" err="1"/>
              <a:t>structure</a:t>
            </a:r>
            <a:r>
              <a:rPr lang="cs-CZ" sz="1600" dirty="0"/>
              <a:t>– </a:t>
            </a:r>
            <a:r>
              <a:rPr lang="cs-CZ" sz="1600" b="1" dirty="0" err="1"/>
              <a:t>recanalization</a:t>
            </a:r>
            <a:r>
              <a:rPr lang="cs-CZ" sz="1600" dirty="0"/>
              <a:t> by </a:t>
            </a:r>
            <a:r>
              <a:rPr lang="cs-CZ" sz="1600" dirty="0" err="1"/>
              <a:t>formation</a:t>
            </a:r>
            <a:r>
              <a:rPr lang="cs-CZ" sz="1600" dirty="0"/>
              <a:t> </a:t>
            </a:r>
            <a:r>
              <a:rPr lang="cs-CZ" sz="1600" dirty="0" err="1"/>
              <a:t>of</a:t>
            </a:r>
            <a:r>
              <a:rPr lang="cs-CZ" sz="1600" dirty="0"/>
              <a:t> </a:t>
            </a:r>
            <a:r>
              <a:rPr lang="cs-CZ" sz="1600" dirty="0" err="1"/>
              <a:t>vacuoles</a:t>
            </a:r>
            <a:r>
              <a:rPr lang="cs-CZ" sz="1600" dirty="0"/>
              <a:t> in </a:t>
            </a:r>
            <a:r>
              <a:rPr lang="cs-CZ" sz="1600" dirty="0" err="1" smtClean="0"/>
              <a:t>endodermal</a:t>
            </a:r>
            <a:r>
              <a:rPr lang="cs-CZ" sz="1600" dirty="0" smtClean="0"/>
              <a:t> </a:t>
            </a:r>
            <a:r>
              <a:rPr lang="cs-CZ" sz="1600" dirty="0" err="1"/>
              <a:t>cells</a:t>
            </a:r>
            <a:endParaRPr lang="cs-CZ" sz="1600" dirty="0"/>
          </a:p>
        </p:txBody>
      </p:sp>
      <p:sp>
        <p:nvSpPr>
          <p:cNvPr id="13" name="TextovéPole 12">
            <a:extLst>
              <a:ext uri="{FF2B5EF4-FFF2-40B4-BE49-F238E27FC236}">
                <a16:creationId xmlns:a16="http://schemas.microsoft.com/office/drawing/2014/main" id="{88B8200F-807E-473D-BC07-A82F3C9E2C2B}"/>
              </a:ext>
            </a:extLst>
          </p:cNvPr>
          <p:cNvSpPr txBox="1"/>
          <p:nvPr/>
        </p:nvSpPr>
        <p:spPr>
          <a:xfrm>
            <a:off x="6886081" y="6055427"/>
            <a:ext cx="4051391" cy="253916"/>
          </a:xfrm>
          <a:prstGeom prst="rect">
            <a:avLst/>
          </a:prstGeom>
          <a:noFill/>
        </p:spPr>
        <p:txBody>
          <a:bodyPr wrap="square" rtlCol="0">
            <a:spAutoFit/>
          </a:bodyPr>
          <a:lstStyle/>
          <a:p>
            <a:pPr algn="ctr"/>
            <a:r>
              <a:rPr lang="cs-CZ" sz="1050" dirty="0" err="1"/>
              <a:t>Cardinale</a:t>
            </a:r>
            <a:r>
              <a:rPr lang="cs-CZ" sz="1050" dirty="0"/>
              <a:t> et al. 2012. </a:t>
            </a:r>
            <a:r>
              <a:rPr lang="cs-CZ" sz="1050" dirty="0" err="1"/>
              <a:t>Nat</a:t>
            </a:r>
            <a:r>
              <a:rPr lang="cs-CZ" sz="1050" dirty="0"/>
              <a:t> </a:t>
            </a:r>
            <a:r>
              <a:rPr lang="cs-CZ" sz="1050" dirty="0" err="1"/>
              <a:t>Rev</a:t>
            </a:r>
            <a:r>
              <a:rPr lang="cs-CZ" sz="1050" dirty="0"/>
              <a:t> </a:t>
            </a:r>
            <a:r>
              <a:rPr lang="cs-CZ" sz="1050" dirty="0" err="1"/>
              <a:t>Gastroenterol</a:t>
            </a:r>
            <a:r>
              <a:rPr lang="cs-CZ" sz="1050" dirty="0"/>
              <a:t> </a:t>
            </a:r>
            <a:r>
              <a:rPr lang="cs-CZ" sz="1050" dirty="0" err="1"/>
              <a:t>Hepatol</a:t>
            </a:r>
            <a:endParaRPr lang="cs-CZ" sz="1050" dirty="0"/>
          </a:p>
        </p:txBody>
      </p:sp>
      <p:grpSp>
        <p:nvGrpSpPr>
          <p:cNvPr id="27" name="Skupina 26"/>
          <p:cNvGrpSpPr/>
          <p:nvPr/>
        </p:nvGrpSpPr>
        <p:grpSpPr>
          <a:xfrm>
            <a:off x="6497180" y="1832863"/>
            <a:ext cx="2414596" cy="2054803"/>
            <a:chOff x="6497180" y="1832863"/>
            <a:chExt cx="2414596" cy="2054803"/>
          </a:xfrm>
        </p:grpSpPr>
        <p:pic>
          <p:nvPicPr>
            <p:cNvPr id="11" name="Obrázek 10"/>
            <p:cNvPicPr>
              <a:picLocks noChangeAspect="1"/>
            </p:cNvPicPr>
            <p:nvPr/>
          </p:nvPicPr>
          <p:blipFill rotWithShape="1">
            <a:blip r:embed="rId2">
              <a:extLst>
                <a:ext uri="{28A0092B-C50C-407E-A947-70E740481C1C}">
                  <a14:useLocalDpi xmlns:a14="http://schemas.microsoft.com/office/drawing/2010/main" val="0"/>
                </a:ext>
              </a:extLst>
            </a:blip>
            <a:srcRect r="73877" b="15502"/>
            <a:stretch/>
          </p:blipFill>
          <p:spPr>
            <a:xfrm>
              <a:off x="6589036" y="1942765"/>
              <a:ext cx="1880709" cy="1944901"/>
            </a:xfrm>
            <a:prstGeom prst="rect">
              <a:avLst/>
            </a:prstGeom>
          </p:spPr>
        </p:pic>
        <p:sp>
          <p:nvSpPr>
            <p:cNvPr id="14" name="TextovéPole 13"/>
            <p:cNvSpPr txBox="1"/>
            <p:nvPr/>
          </p:nvSpPr>
          <p:spPr>
            <a:xfrm>
              <a:off x="6497180" y="1832863"/>
              <a:ext cx="863287" cy="246221"/>
            </a:xfrm>
            <a:prstGeom prst="rect">
              <a:avLst/>
            </a:prstGeom>
            <a:solidFill>
              <a:schemeClr val="bg1"/>
            </a:solidFill>
            <a:ln>
              <a:noFill/>
            </a:ln>
          </p:spPr>
          <p:txBody>
            <a:bodyPr wrap="square" rtlCol="0">
              <a:spAutoFit/>
            </a:bodyPr>
            <a:lstStyle/>
            <a:p>
              <a:pPr algn="ctr"/>
              <a:r>
                <a:rPr lang="cs-CZ" sz="1000" dirty="0"/>
                <a:t>Liver part</a:t>
              </a:r>
            </a:p>
          </p:txBody>
        </p:sp>
        <p:sp>
          <p:nvSpPr>
            <p:cNvPr id="15" name="TextovéPole 14"/>
            <p:cNvSpPr txBox="1"/>
            <p:nvPr/>
          </p:nvSpPr>
          <p:spPr>
            <a:xfrm>
              <a:off x="6666760" y="3333041"/>
              <a:ext cx="771431" cy="246221"/>
            </a:xfrm>
            <a:prstGeom prst="rect">
              <a:avLst/>
            </a:prstGeom>
            <a:solidFill>
              <a:schemeClr val="bg1"/>
            </a:solidFill>
            <a:ln>
              <a:noFill/>
            </a:ln>
          </p:spPr>
          <p:txBody>
            <a:bodyPr wrap="square" rtlCol="0">
              <a:spAutoFit/>
            </a:bodyPr>
            <a:lstStyle/>
            <a:p>
              <a:pPr algn="ctr"/>
              <a:r>
                <a:rPr lang="cs-CZ" sz="1000" dirty="0" err="1"/>
                <a:t>gallbladder</a:t>
              </a:r>
              <a:endParaRPr lang="cs-CZ" sz="1000" dirty="0"/>
            </a:p>
          </p:txBody>
        </p:sp>
        <p:sp>
          <p:nvSpPr>
            <p:cNvPr id="16" name="TextovéPole 15"/>
            <p:cNvSpPr txBox="1"/>
            <p:nvPr/>
          </p:nvSpPr>
          <p:spPr>
            <a:xfrm>
              <a:off x="7529087" y="1893033"/>
              <a:ext cx="863287" cy="246221"/>
            </a:xfrm>
            <a:prstGeom prst="rect">
              <a:avLst/>
            </a:prstGeom>
            <a:solidFill>
              <a:schemeClr val="bg1"/>
            </a:solidFill>
            <a:ln>
              <a:noFill/>
            </a:ln>
          </p:spPr>
          <p:txBody>
            <a:bodyPr wrap="square" rtlCol="0">
              <a:spAutoFit/>
            </a:bodyPr>
            <a:lstStyle/>
            <a:p>
              <a:pPr algn="ctr"/>
              <a:r>
                <a:rPr lang="cs-CZ" sz="1000" dirty="0" err="1"/>
                <a:t>stomach</a:t>
              </a:r>
              <a:endParaRPr lang="cs-CZ" sz="1000" dirty="0"/>
            </a:p>
          </p:txBody>
        </p:sp>
        <p:sp>
          <p:nvSpPr>
            <p:cNvPr id="3" name="Obdélník 2"/>
            <p:cNvSpPr/>
            <p:nvPr/>
          </p:nvSpPr>
          <p:spPr>
            <a:xfrm>
              <a:off x="7912729" y="3248677"/>
              <a:ext cx="999047" cy="17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7020679" y="3562045"/>
              <a:ext cx="999047" cy="17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56" name="Skupina 55"/>
          <p:cNvGrpSpPr/>
          <p:nvPr/>
        </p:nvGrpSpPr>
        <p:grpSpPr>
          <a:xfrm>
            <a:off x="6952735" y="3884209"/>
            <a:ext cx="3618936" cy="1952081"/>
            <a:chOff x="6952735" y="3884209"/>
            <a:chExt cx="3618936" cy="1952081"/>
          </a:xfrm>
        </p:grpSpPr>
        <p:grpSp>
          <p:nvGrpSpPr>
            <p:cNvPr id="36" name="Skupina 35"/>
            <p:cNvGrpSpPr/>
            <p:nvPr/>
          </p:nvGrpSpPr>
          <p:grpSpPr>
            <a:xfrm>
              <a:off x="7782930" y="3884209"/>
              <a:ext cx="2788741" cy="1952081"/>
              <a:chOff x="7601713" y="4058194"/>
              <a:chExt cx="2788741" cy="1952081"/>
            </a:xfrm>
          </p:grpSpPr>
          <p:pic>
            <p:nvPicPr>
              <p:cNvPr id="12" name="Obrázek 11"/>
              <p:cNvPicPr>
                <a:picLocks noChangeAspect="1"/>
              </p:cNvPicPr>
              <p:nvPr/>
            </p:nvPicPr>
            <p:blipFill rotWithShape="1">
              <a:blip r:embed="rId2">
                <a:extLst>
                  <a:ext uri="{28A0092B-C50C-407E-A947-70E740481C1C}">
                    <a14:useLocalDpi xmlns:a14="http://schemas.microsoft.com/office/drawing/2010/main" val="0"/>
                  </a:ext>
                </a:extLst>
              </a:blip>
              <a:srcRect l="64599" t="3699" b="12301"/>
              <a:stretch/>
            </p:blipFill>
            <p:spPr>
              <a:xfrm>
                <a:off x="7601713" y="4082473"/>
                <a:ext cx="2541289" cy="1927802"/>
              </a:xfrm>
              <a:prstGeom prst="rect">
                <a:avLst/>
              </a:prstGeom>
            </p:spPr>
          </p:pic>
          <p:sp>
            <p:nvSpPr>
              <p:cNvPr id="28" name="Obdélník 27"/>
              <p:cNvSpPr/>
              <p:nvPr/>
            </p:nvSpPr>
            <p:spPr>
              <a:xfrm>
                <a:off x="8242556" y="4058194"/>
                <a:ext cx="1233953" cy="170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7992018" y="4220838"/>
                <a:ext cx="989624" cy="15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7601713" y="5278402"/>
                <a:ext cx="661168" cy="156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30"/>
              <p:cNvSpPr/>
              <p:nvPr/>
            </p:nvSpPr>
            <p:spPr>
              <a:xfrm>
                <a:off x="7773276" y="5612244"/>
                <a:ext cx="1138500" cy="163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Obdélník 31"/>
              <p:cNvSpPr/>
              <p:nvPr/>
            </p:nvSpPr>
            <p:spPr>
              <a:xfrm>
                <a:off x="8508988" y="5855856"/>
                <a:ext cx="1152247" cy="154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bdélník 32"/>
              <p:cNvSpPr/>
              <p:nvPr/>
            </p:nvSpPr>
            <p:spPr>
              <a:xfrm>
                <a:off x="9018462" y="5482123"/>
                <a:ext cx="1152247" cy="217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bdélník 33"/>
              <p:cNvSpPr/>
              <p:nvPr/>
            </p:nvSpPr>
            <p:spPr>
              <a:xfrm>
                <a:off x="9238207" y="5353558"/>
                <a:ext cx="1152247" cy="154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7" name="TextovéPole 36"/>
            <p:cNvSpPr txBox="1"/>
            <p:nvPr/>
          </p:nvSpPr>
          <p:spPr>
            <a:xfrm>
              <a:off x="6952735" y="4251103"/>
              <a:ext cx="1078816" cy="246221"/>
            </a:xfrm>
            <a:prstGeom prst="rect">
              <a:avLst/>
            </a:prstGeom>
            <a:solidFill>
              <a:schemeClr val="bg1"/>
            </a:solidFill>
            <a:ln w="28575">
              <a:solidFill>
                <a:srgbClr val="00B050"/>
              </a:solidFill>
            </a:ln>
          </p:spPr>
          <p:txBody>
            <a:bodyPr wrap="square" rtlCol="0">
              <a:spAutoFit/>
            </a:bodyPr>
            <a:lstStyle/>
            <a:p>
              <a:pPr algn="ctr"/>
              <a:r>
                <a:rPr lang="cs-CZ" sz="1000" dirty="0" err="1"/>
                <a:t>Gallbladder</a:t>
              </a:r>
              <a:r>
                <a:rPr lang="cs-CZ" sz="1000" dirty="0"/>
                <a:t> </a:t>
              </a:r>
              <a:r>
                <a:rPr lang="cs-CZ" sz="1000" dirty="0" err="1"/>
                <a:t>duct</a:t>
              </a:r>
              <a:endParaRPr lang="cs-CZ" sz="1000" dirty="0"/>
            </a:p>
          </p:txBody>
        </p:sp>
        <p:cxnSp>
          <p:nvCxnSpPr>
            <p:cNvPr id="38" name="Přímá spojnice 37"/>
            <p:cNvCxnSpPr>
              <a:endCxn id="37" idx="3"/>
            </p:cNvCxnSpPr>
            <p:nvPr/>
          </p:nvCxnSpPr>
          <p:spPr>
            <a:xfrm flipH="1" flipV="1">
              <a:off x="8031551" y="4374214"/>
              <a:ext cx="513282" cy="1705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aoblený obdélník 40"/>
            <p:cNvSpPr/>
            <p:nvPr/>
          </p:nvSpPr>
          <p:spPr>
            <a:xfrm>
              <a:off x="7991533" y="4544761"/>
              <a:ext cx="553300" cy="494917"/>
            </a:xfrm>
            <a:prstGeom prst="roundRect">
              <a:avLst>
                <a:gd name="adj" fmla="val 25726"/>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TextovéPole 42"/>
            <p:cNvSpPr txBox="1"/>
            <p:nvPr/>
          </p:nvSpPr>
          <p:spPr>
            <a:xfrm>
              <a:off x="7529087" y="5074134"/>
              <a:ext cx="771431" cy="246221"/>
            </a:xfrm>
            <a:prstGeom prst="rect">
              <a:avLst/>
            </a:prstGeom>
            <a:solidFill>
              <a:schemeClr val="bg1"/>
            </a:solidFill>
            <a:ln>
              <a:noFill/>
            </a:ln>
          </p:spPr>
          <p:txBody>
            <a:bodyPr wrap="square" rtlCol="0">
              <a:spAutoFit/>
            </a:bodyPr>
            <a:lstStyle/>
            <a:p>
              <a:pPr algn="ctr"/>
              <a:r>
                <a:rPr lang="cs-CZ" sz="1000" dirty="0" err="1"/>
                <a:t>gallbladder</a:t>
              </a:r>
              <a:endParaRPr lang="cs-CZ" sz="1000" dirty="0"/>
            </a:p>
          </p:txBody>
        </p:sp>
      </p:grpSp>
      <p:sp>
        <p:nvSpPr>
          <p:cNvPr id="44" name="Zaoblený obdélník 43"/>
          <p:cNvSpPr/>
          <p:nvPr/>
        </p:nvSpPr>
        <p:spPr>
          <a:xfrm>
            <a:off x="7110805" y="2994834"/>
            <a:ext cx="327386" cy="342456"/>
          </a:xfrm>
          <a:prstGeom prst="roundRect">
            <a:avLst>
              <a:gd name="adj" fmla="val 25726"/>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2" name="Skupina 61"/>
          <p:cNvGrpSpPr/>
          <p:nvPr/>
        </p:nvGrpSpPr>
        <p:grpSpPr>
          <a:xfrm>
            <a:off x="8373389" y="2079084"/>
            <a:ext cx="2760365" cy="1706866"/>
            <a:chOff x="8373389" y="2079084"/>
            <a:chExt cx="2760365" cy="1706866"/>
          </a:xfrm>
        </p:grpSpPr>
        <p:grpSp>
          <p:nvGrpSpPr>
            <p:cNvPr id="54" name="Skupina 53"/>
            <p:cNvGrpSpPr/>
            <p:nvPr/>
          </p:nvGrpSpPr>
          <p:grpSpPr>
            <a:xfrm>
              <a:off x="8619188" y="2079084"/>
              <a:ext cx="2514566" cy="1706866"/>
              <a:chOff x="8619188" y="2079084"/>
              <a:chExt cx="2514566" cy="1706866"/>
            </a:xfrm>
          </p:grpSpPr>
          <p:grpSp>
            <p:nvGrpSpPr>
              <p:cNvPr id="26" name="Skupina 25"/>
              <p:cNvGrpSpPr/>
              <p:nvPr/>
            </p:nvGrpSpPr>
            <p:grpSpPr>
              <a:xfrm>
                <a:off x="8803170" y="2079084"/>
                <a:ext cx="2330584" cy="1706866"/>
                <a:chOff x="8803170" y="2079084"/>
                <a:chExt cx="2330584" cy="1706866"/>
              </a:xfrm>
            </p:grpSpPr>
            <p:pic>
              <p:nvPicPr>
                <p:cNvPr id="18" name="Obrázek 17"/>
                <p:cNvPicPr>
                  <a:picLocks noChangeAspect="1"/>
                </p:cNvPicPr>
                <p:nvPr/>
              </p:nvPicPr>
              <p:blipFill rotWithShape="1">
                <a:blip r:embed="rId2">
                  <a:extLst>
                    <a:ext uri="{28A0092B-C50C-407E-A947-70E740481C1C}">
                      <a14:useLocalDpi xmlns:a14="http://schemas.microsoft.com/office/drawing/2010/main" val="0"/>
                    </a:ext>
                  </a:extLst>
                </a:blip>
                <a:srcRect l="35908" t="10342" r="36569" b="15502"/>
                <a:stretch/>
              </p:blipFill>
              <p:spPr>
                <a:xfrm>
                  <a:off x="9152249" y="2079084"/>
                  <a:ext cx="1981505" cy="1706866"/>
                </a:xfrm>
                <a:prstGeom prst="rect">
                  <a:avLst/>
                </a:prstGeom>
              </p:spPr>
            </p:pic>
            <p:sp>
              <p:nvSpPr>
                <p:cNvPr id="19" name="TextovéPole 18"/>
                <p:cNvSpPr txBox="1"/>
                <p:nvPr/>
              </p:nvSpPr>
              <p:spPr>
                <a:xfrm>
                  <a:off x="8803170" y="2212085"/>
                  <a:ext cx="1078816" cy="246221"/>
                </a:xfrm>
                <a:prstGeom prst="rect">
                  <a:avLst/>
                </a:prstGeom>
                <a:solidFill>
                  <a:schemeClr val="bg1"/>
                </a:solidFill>
                <a:ln>
                  <a:noFill/>
                </a:ln>
              </p:spPr>
              <p:txBody>
                <a:bodyPr wrap="square" rtlCol="0">
                  <a:spAutoFit/>
                </a:bodyPr>
                <a:lstStyle/>
                <a:p>
                  <a:pPr algn="ctr"/>
                  <a:r>
                    <a:rPr lang="cs-CZ" sz="1000" dirty="0" err="1"/>
                    <a:t>Main</a:t>
                  </a:r>
                  <a:r>
                    <a:rPr lang="cs-CZ" sz="1000" dirty="0"/>
                    <a:t> </a:t>
                  </a:r>
                  <a:r>
                    <a:rPr lang="cs-CZ" sz="1000" dirty="0" err="1"/>
                    <a:t>bile</a:t>
                  </a:r>
                  <a:r>
                    <a:rPr lang="cs-CZ" sz="1000" dirty="0"/>
                    <a:t> </a:t>
                  </a:r>
                  <a:r>
                    <a:rPr lang="cs-CZ" sz="1000" dirty="0" err="1"/>
                    <a:t>duct</a:t>
                  </a:r>
                  <a:endParaRPr lang="cs-CZ" sz="1000" dirty="0"/>
                </a:p>
              </p:txBody>
            </p:sp>
            <p:sp>
              <p:nvSpPr>
                <p:cNvPr id="23" name="Obdélník 22"/>
                <p:cNvSpPr/>
                <p:nvPr/>
              </p:nvSpPr>
              <p:spPr>
                <a:xfrm>
                  <a:off x="10250153" y="3076955"/>
                  <a:ext cx="883601" cy="17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9152249" y="3468094"/>
                  <a:ext cx="883601" cy="17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0" name="Zaoblený obdélník 39"/>
              <p:cNvSpPr/>
              <p:nvPr/>
            </p:nvSpPr>
            <p:spPr>
              <a:xfrm>
                <a:off x="9077693" y="3000281"/>
                <a:ext cx="553300" cy="342456"/>
              </a:xfrm>
              <a:prstGeom prst="roundRect">
                <a:avLst>
                  <a:gd name="adj" fmla="val 25726"/>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TextovéPole 41"/>
              <p:cNvSpPr txBox="1"/>
              <p:nvPr/>
            </p:nvSpPr>
            <p:spPr>
              <a:xfrm>
                <a:off x="8619188" y="3363683"/>
                <a:ext cx="771431" cy="246221"/>
              </a:xfrm>
              <a:prstGeom prst="rect">
                <a:avLst/>
              </a:prstGeom>
              <a:solidFill>
                <a:schemeClr val="bg1"/>
              </a:solidFill>
              <a:ln>
                <a:noFill/>
              </a:ln>
            </p:spPr>
            <p:txBody>
              <a:bodyPr wrap="square" rtlCol="0">
                <a:spAutoFit/>
              </a:bodyPr>
              <a:lstStyle/>
              <a:p>
                <a:pPr algn="ctr"/>
                <a:r>
                  <a:rPr lang="cs-CZ" sz="1000" dirty="0" err="1"/>
                  <a:t>gallbladder</a:t>
                </a:r>
                <a:endParaRPr lang="cs-CZ" sz="1000" dirty="0"/>
              </a:p>
            </p:txBody>
          </p:sp>
          <p:sp>
            <p:nvSpPr>
              <p:cNvPr id="50" name="Obdélník 49"/>
              <p:cNvSpPr/>
              <p:nvPr/>
            </p:nvSpPr>
            <p:spPr>
              <a:xfrm>
                <a:off x="8983097" y="2874924"/>
                <a:ext cx="524095" cy="1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2" name="Přímá spojnice 51"/>
              <p:cNvCxnSpPr/>
              <p:nvPr/>
            </p:nvCxnSpPr>
            <p:spPr>
              <a:xfrm flipH="1" flipV="1">
                <a:off x="9209719" y="2686632"/>
                <a:ext cx="448007" cy="3903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ovéPole 60"/>
            <p:cNvSpPr txBox="1"/>
            <p:nvPr/>
          </p:nvSpPr>
          <p:spPr>
            <a:xfrm>
              <a:off x="8373389" y="2422448"/>
              <a:ext cx="820794" cy="553998"/>
            </a:xfrm>
            <a:prstGeom prst="rect">
              <a:avLst/>
            </a:prstGeom>
            <a:solidFill>
              <a:schemeClr val="bg1"/>
            </a:solidFill>
            <a:ln w="28575">
              <a:solidFill>
                <a:srgbClr val="00B050"/>
              </a:solidFill>
            </a:ln>
          </p:spPr>
          <p:txBody>
            <a:bodyPr wrap="square" rtlCol="0">
              <a:spAutoFit/>
            </a:bodyPr>
            <a:lstStyle/>
            <a:p>
              <a:pPr algn="ctr"/>
              <a:r>
                <a:rPr lang="cs-CZ" sz="1000" dirty="0" err="1"/>
                <a:t>stalk</a:t>
              </a:r>
              <a:endParaRPr lang="cs-CZ" sz="1000" dirty="0"/>
            </a:p>
            <a:p>
              <a:pPr algn="ctr"/>
              <a:r>
                <a:rPr lang="cs-CZ" sz="1000" dirty="0"/>
                <a:t>(</a:t>
              </a:r>
              <a:r>
                <a:rPr lang="cs-CZ" sz="1000" dirty="0" err="1"/>
                <a:t>Gallbladder</a:t>
              </a:r>
              <a:r>
                <a:rPr lang="cs-CZ" sz="1000" dirty="0"/>
                <a:t> </a:t>
              </a:r>
              <a:r>
                <a:rPr lang="cs-CZ" sz="1000" dirty="0" err="1"/>
                <a:t>duct</a:t>
              </a:r>
              <a:r>
                <a:rPr lang="cs-CZ" sz="1000" dirty="0"/>
                <a:t>)</a:t>
              </a:r>
            </a:p>
          </p:txBody>
        </p:sp>
      </p:grpSp>
    </p:spTree>
    <p:extLst>
      <p:ext uri="{BB962C8B-B14F-4D97-AF65-F5344CB8AC3E}">
        <p14:creationId xmlns:p14="http://schemas.microsoft.com/office/powerpoint/2010/main" val="376857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gallbladder</a:t>
            </a:r>
            <a:endParaRPr lang="cs-CZ" dirty="0"/>
          </a:p>
        </p:txBody>
      </p:sp>
      <p:sp>
        <p:nvSpPr>
          <p:cNvPr id="4" name="Zástupný symbol pro zápatí 3"/>
          <p:cNvSpPr>
            <a:spLocks noGrp="1"/>
          </p:cNvSpPr>
          <p:nvPr>
            <p:ph type="ftr" sz="quarter" idx="11"/>
          </p:nvPr>
        </p:nvSpPr>
        <p:spPr/>
        <p:txBody>
          <a:bodyPr/>
          <a:lstStyle/>
          <a:p>
            <a:r>
              <a:rPr lang="cs-CZ" dirty="0"/>
              <a:t>Bi6140 Embryology</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54</a:t>
            </a:fld>
            <a:endParaRPr lang="cs-CZ"/>
          </a:p>
        </p:txBody>
      </p:sp>
      <p:sp>
        <p:nvSpPr>
          <p:cNvPr id="6" name="Zástupný obsah 2">
            <a:extLst>
              <a:ext uri="{FF2B5EF4-FFF2-40B4-BE49-F238E27FC236}">
                <a16:creationId xmlns:a16="http://schemas.microsoft.com/office/drawing/2014/main" id="{0B96FA0F-B860-4918-AF04-500AE14BB8C0}"/>
              </a:ext>
            </a:extLst>
          </p:cNvPr>
          <p:cNvSpPr txBox="1">
            <a:spLocks/>
          </p:cNvSpPr>
          <p:nvPr/>
        </p:nvSpPr>
        <p:spPr>
          <a:xfrm>
            <a:off x="1097277" y="1902148"/>
            <a:ext cx="4583899" cy="11036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Gallbladder</a:t>
            </a:r>
            <a:r>
              <a:rPr lang="cs-CZ" sz="1600" b="1" dirty="0"/>
              <a:t> </a:t>
            </a:r>
            <a:r>
              <a:rPr lang="cs-CZ" sz="1600" b="1" dirty="0" err="1"/>
              <a:t>agenesis</a:t>
            </a:r>
            <a:endParaRPr lang="cs-CZ" sz="1600" b="1" dirty="0"/>
          </a:p>
          <a:p>
            <a:pPr lvl="1">
              <a:buSzPct val="50000"/>
              <a:buFont typeface="Courier New" panose="02070309020205020404" pitchFamily="49" charset="0"/>
              <a:buChar char="o"/>
            </a:pPr>
            <a:r>
              <a:rPr lang="cs-CZ" sz="1400" dirty="0" err="1"/>
              <a:t>Complete</a:t>
            </a:r>
            <a:r>
              <a:rPr lang="cs-CZ" sz="1400" dirty="0"/>
              <a:t> absence </a:t>
            </a:r>
            <a:r>
              <a:rPr lang="cs-CZ" sz="1400" dirty="0" err="1"/>
              <a:t>of</a:t>
            </a:r>
            <a:r>
              <a:rPr lang="cs-CZ" sz="1400" dirty="0"/>
              <a:t> </a:t>
            </a:r>
            <a:r>
              <a:rPr lang="cs-CZ" sz="1400" dirty="0" err="1"/>
              <a:t>gallbladder</a:t>
            </a:r>
            <a:endParaRPr lang="cs-CZ" sz="1400" dirty="0"/>
          </a:p>
          <a:p>
            <a:pPr lvl="1">
              <a:buSzPct val="50000"/>
              <a:buFont typeface="Courier New" panose="02070309020205020404" pitchFamily="49" charset="0"/>
              <a:buChar char="o"/>
            </a:pPr>
            <a:r>
              <a:rPr lang="cs-CZ" sz="1400" dirty="0" err="1"/>
              <a:t>Gallbladder</a:t>
            </a:r>
            <a:r>
              <a:rPr lang="cs-CZ" sz="1400" dirty="0"/>
              <a:t> </a:t>
            </a:r>
            <a:r>
              <a:rPr lang="cs-CZ" sz="1400" dirty="0" err="1"/>
              <a:t>does</a:t>
            </a:r>
            <a:r>
              <a:rPr lang="cs-CZ" sz="1400" dirty="0"/>
              <a:t> not </a:t>
            </a:r>
            <a:r>
              <a:rPr lang="cs-CZ" sz="1400" dirty="0" err="1"/>
              <a:t>outgrow</a:t>
            </a:r>
            <a:r>
              <a:rPr lang="cs-CZ" sz="1400" dirty="0"/>
              <a:t> </a:t>
            </a:r>
            <a:r>
              <a:rPr lang="cs-CZ" sz="1400" dirty="0" err="1"/>
              <a:t>from</a:t>
            </a:r>
            <a:r>
              <a:rPr lang="cs-CZ" sz="1400" dirty="0"/>
              <a:t> liver </a:t>
            </a:r>
            <a:r>
              <a:rPr lang="cs-CZ" sz="1400" dirty="0" err="1"/>
              <a:t>diverticle</a:t>
            </a:r>
            <a:r>
              <a:rPr lang="cs-CZ" sz="1400" dirty="0"/>
              <a:t> (</a:t>
            </a:r>
            <a:r>
              <a:rPr lang="cs-CZ" sz="1400" dirty="0" err="1"/>
              <a:t>pars</a:t>
            </a:r>
            <a:r>
              <a:rPr lang="cs-CZ" sz="1400" dirty="0"/>
              <a:t> </a:t>
            </a:r>
            <a:r>
              <a:rPr lang="cs-CZ" sz="1400" dirty="0" err="1"/>
              <a:t>cystica</a:t>
            </a:r>
            <a:r>
              <a:rPr lang="cs-CZ" sz="1400" dirty="0"/>
              <a:t>)</a:t>
            </a:r>
          </a:p>
        </p:txBody>
      </p:sp>
      <p:sp>
        <p:nvSpPr>
          <p:cNvPr id="7" name="Zástupný obsah 2">
            <a:extLst>
              <a:ext uri="{FF2B5EF4-FFF2-40B4-BE49-F238E27FC236}">
                <a16:creationId xmlns:a16="http://schemas.microsoft.com/office/drawing/2014/main" id="{0B96FA0F-B860-4918-AF04-500AE14BB8C0}"/>
              </a:ext>
            </a:extLst>
          </p:cNvPr>
          <p:cNvSpPr txBox="1">
            <a:spLocks/>
          </p:cNvSpPr>
          <p:nvPr/>
        </p:nvSpPr>
        <p:spPr>
          <a:xfrm>
            <a:off x="1097276" y="3170538"/>
            <a:ext cx="4583899" cy="11036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Gallbladder</a:t>
            </a:r>
            <a:r>
              <a:rPr lang="cs-CZ" sz="1600" b="1" dirty="0"/>
              <a:t> </a:t>
            </a:r>
            <a:r>
              <a:rPr lang="cs-CZ" sz="1600" b="1" dirty="0" err="1"/>
              <a:t>hypoplasia</a:t>
            </a:r>
            <a:endParaRPr lang="cs-CZ" sz="1600" b="1" dirty="0"/>
          </a:p>
          <a:p>
            <a:pPr lvl="1">
              <a:buSzPct val="50000"/>
              <a:buFont typeface="Courier New" panose="02070309020205020404" pitchFamily="49" charset="0"/>
              <a:buChar char="o"/>
            </a:pPr>
            <a:r>
              <a:rPr lang="cs-CZ" sz="1400" dirty="0" err="1"/>
              <a:t>Insufficient</a:t>
            </a:r>
            <a:r>
              <a:rPr lang="cs-CZ" sz="1400" dirty="0"/>
              <a:t> </a:t>
            </a:r>
            <a:r>
              <a:rPr lang="cs-CZ" sz="1400" dirty="0" err="1"/>
              <a:t>growth</a:t>
            </a:r>
            <a:r>
              <a:rPr lang="cs-CZ" sz="1400" dirty="0"/>
              <a:t> </a:t>
            </a:r>
            <a:r>
              <a:rPr lang="cs-CZ" sz="1400" dirty="0" err="1"/>
              <a:t>of</a:t>
            </a:r>
            <a:r>
              <a:rPr lang="cs-CZ" sz="1400" dirty="0"/>
              <a:t> </a:t>
            </a:r>
            <a:r>
              <a:rPr lang="cs-CZ" sz="1400" dirty="0" err="1"/>
              <a:t>gallbladder</a:t>
            </a:r>
            <a:endParaRPr lang="cs-CZ" sz="1400" dirty="0"/>
          </a:p>
          <a:p>
            <a:pPr lvl="1">
              <a:buSzPct val="50000"/>
              <a:buFont typeface="Courier New" panose="02070309020205020404" pitchFamily="49" charset="0"/>
              <a:buChar char="o"/>
            </a:pPr>
            <a:r>
              <a:rPr lang="cs-CZ" sz="1400" dirty="0" err="1"/>
              <a:t>Only</a:t>
            </a:r>
            <a:r>
              <a:rPr lang="cs-CZ" sz="1400" dirty="0"/>
              <a:t> </a:t>
            </a:r>
            <a:r>
              <a:rPr lang="cs-CZ" sz="1400" dirty="0" err="1"/>
              <a:t>small</a:t>
            </a:r>
            <a:r>
              <a:rPr lang="cs-CZ" sz="1400" dirty="0"/>
              <a:t> </a:t>
            </a:r>
            <a:r>
              <a:rPr lang="cs-CZ" sz="1400" dirty="0" err="1"/>
              <a:t>basis</a:t>
            </a:r>
            <a:r>
              <a:rPr lang="cs-CZ" sz="1400" dirty="0"/>
              <a:t> </a:t>
            </a:r>
            <a:r>
              <a:rPr lang="cs-CZ" sz="1400" dirty="0" err="1"/>
              <a:t>of</a:t>
            </a:r>
            <a:r>
              <a:rPr lang="cs-CZ" sz="1400" dirty="0"/>
              <a:t> </a:t>
            </a:r>
            <a:r>
              <a:rPr lang="cs-CZ" sz="1400" dirty="0" err="1"/>
              <a:t>gallbladder</a:t>
            </a:r>
            <a:endParaRPr lang="cs-CZ" sz="1400" dirty="0"/>
          </a:p>
        </p:txBody>
      </p:sp>
      <p:sp>
        <p:nvSpPr>
          <p:cNvPr id="8" name="Zástupný obsah 2">
            <a:extLst>
              <a:ext uri="{FF2B5EF4-FFF2-40B4-BE49-F238E27FC236}">
                <a16:creationId xmlns:a16="http://schemas.microsoft.com/office/drawing/2014/main" id="{5CAFE41F-F8D9-4A94-8E17-F8E164ED6323}"/>
              </a:ext>
            </a:extLst>
          </p:cNvPr>
          <p:cNvSpPr txBox="1">
            <a:spLocks/>
          </p:cNvSpPr>
          <p:nvPr/>
        </p:nvSpPr>
        <p:spPr>
          <a:xfrm>
            <a:off x="1097275" y="4520081"/>
            <a:ext cx="4583899" cy="110360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Gallbladder</a:t>
            </a:r>
            <a:r>
              <a:rPr lang="cs-CZ" sz="1600" b="1" dirty="0"/>
              <a:t> </a:t>
            </a:r>
            <a:r>
              <a:rPr lang="cs-CZ" sz="1600" b="1" dirty="0" err="1"/>
              <a:t>cleft</a:t>
            </a:r>
            <a:endParaRPr lang="cs-CZ" sz="1600" b="1" dirty="0"/>
          </a:p>
          <a:p>
            <a:pPr lvl="1">
              <a:buSzPct val="50000"/>
              <a:buFont typeface="Courier New" panose="02070309020205020404" pitchFamily="49" charset="0"/>
              <a:buChar char="o"/>
            </a:pPr>
            <a:r>
              <a:rPr lang="cs-CZ" sz="1400" dirty="0" err="1"/>
              <a:t>Gallbladder</a:t>
            </a:r>
            <a:r>
              <a:rPr lang="cs-CZ" sz="1400" dirty="0"/>
              <a:t> </a:t>
            </a:r>
            <a:r>
              <a:rPr lang="cs-CZ" sz="1400" dirty="0" err="1"/>
              <a:t>basis</a:t>
            </a:r>
            <a:r>
              <a:rPr lang="cs-CZ" sz="1400" dirty="0"/>
              <a:t> split </a:t>
            </a:r>
            <a:r>
              <a:rPr lang="cs-CZ" sz="1400" dirty="0" err="1"/>
              <a:t>into</a:t>
            </a:r>
            <a:r>
              <a:rPr lang="cs-CZ" sz="1400" dirty="0"/>
              <a:t> </a:t>
            </a:r>
            <a:r>
              <a:rPr lang="cs-CZ" sz="1400" dirty="0" err="1"/>
              <a:t>two</a:t>
            </a:r>
            <a:r>
              <a:rPr lang="cs-CZ" sz="1400" dirty="0"/>
              <a:t> </a:t>
            </a:r>
            <a:r>
              <a:rPr lang="cs-CZ" sz="1400" dirty="0" err="1"/>
              <a:t>basis</a:t>
            </a:r>
            <a:r>
              <a:rPr lang="cs-CZ" sz="1400" dirty="0"/>
              <a:t> </a:t>
            </a:r>
            <a:r>
              <a:rPr lang="cs-CZ" sz="1400" dirty="0" err="1"/>
              <a:t>during</a:t>
            </a:r>
            <a:r>
              <a:rPr lang="cs-CZ" sz="1400" dirty="0"/>
              <a:t> development (</a:t>
            </a:r>
            <a:r>
              <a:rPr lang="cs-CZ" sz="1400" dirty="0" err="1"/>
              <a:t>diverticulum</a:t>
            </a:r>
            <a:r>
              <a:rPr lang="cs-CZ" sz="1400" dirty="0"/>
              <a:t>)</a:t>
            </a:r>
          </a:p>
        </p:txBody>
      </p:sp>
      <p:pic>
        <p:nvPicPr>
          <p:cNvPr id="9" name="Obrázek 8">
            <a:extLst>
              <a:ext uri="{FF2B5EF4-FFF2-40B4-BE49-F238E27FC236}">
                <a16:creationId xmlns:a16="http://schemas.microsoft.com/office/drawing/2014/main" id="{39CCD0D2-8134-4784-8472-09E7816B2FC3}"/>
              </a:ext>
            </a:extLst>
          </p:cNvPr>
          <p:cNvPicPr>
            <a:picLocks noChangeAspect="1"/>
          </p:cNvPicPr>
          <p:nvPr/>
        </p:nvPicPr>
        <p:blipFill rotWithShape="1">
          <a:blip r:embed="rId2">
            <a:extLst>
              <a:ext uri="{28A0092B-C50C-407E-A947-70E740481C1C}">
                <a14:useLocalDpi xmlns:a14="http://schemas.microsoft.com/office/drawing/2010/main" val="0"/>
              </a:ext>
            </a:extLst>
          </a:blip>
          <a:srcRect l="72518" b="80586"/>
          <a:stretch/>
        </p:blipFill>
        <p:spPr>
          <a:xfrm>
            <a:off x="9291800" y="1973568"/>
            <a:ext cx="1521086" cy="1826975"/>
          </a:xfrm>
          <a:prstGeom prst="rect">
            <a:avLst/>
          </a:prstGeom>
        </p:spPr>
      </p:pic>
      <p:pic>
        <p:nvPicPr>
          <p:cNvPr id="10" name="Obrázek 9">
            <a:extLst>
              <a:ext uri="{FF2B5EF4-FFF2-40B4-BE49-F238E27FC236}">
                <a16:creationId xmlns:a16="http://schemas.microsoft.com/office/drawing/2014/main" id="{D81C1E3F-D4DC-446D-83DC-200420053669}"/>
              </a:ext>
            </a:extLst>
          </p:cNvPr>
          <p:cNvPicPr>
            <a:picLocks noChangeAspect="1"/>
          </p:cNvPicPr>
          <p:nvPr/>
        </p:nvPicPr>
        <p:blipFill rotWithShape="1">
          <a:blip r:embed="rId2">
            <a:extLst>
              <a:ext uri="{28A0092B-C50C-407E-A947-70E740481C1C}">
                <a14:useLocalDpi xmlns:a14="http://schemas.microsoft.com/office/drawing/2010/main" val="0"/>
              </a:ext>
            </a:extLst>
          </a:blip>
          <a:srcRect l="39880" t="20306" r="31145" b="61172"/>
          <a:stretch/>
        </p:blipFill>
        <p:spPr>
          <a:xfrm>
            <a:off x="9291800" y="3800543"/>
            <a:ext cx="1521086" cy="1653182"/>
          </a:xfrm>
          <a:prstGeom prst="rect">
            <a:avLst/>
          </a:prstGeom>
        </p:spPr>
      </p:pic>
      <p:pic>
        <p:nvPicPr>
          <p:cNvPr id="11" name="Obrázek 10">
            <a:extLst>
              <a:ext uri="{FF2B5EF4-FFF2-40B4-BE49-F238E27FC236}">
                <a16:creationId xmlns:a16="http://schemas.microsoft.com/office/drawing/2014/main" id="{FAE850D0-D125-4C71-9D3C-283D84BA9A7D}"/>
              </a:ext>
            </a:extLst>
          </p:cNvPr>
          <p:cNvPicPr>
            <a:picLocks noChangeAspect="1"/>
          </p:cNvPicPr>
          <p:nvPr/>
        </p:nvPicPr>
        <p:blipFill rotWithShape="1">
          <a:blip r:embed="rId2">
            <a:extLst>
              <a:ext uri="{28A0092B-C50C-407E-A947-70E740481C1C}">
                <a14:useLocalDpi xmlns:a14="http://schemas.microsoft.com/office/drawing/2010/main" val="0"/>
              </a:ext>
            </a:extLst>
          </a:blip>
          <a:srcRect l="34578" r="33983" b="80586"/>
          <a:stretch/>
        </p:blipFill>
        <p:spPr>
          <a:xfrm>
            <a:off x="7161688" y="3804756"/>
            <a:ext cx="1574598" cy="1653182"/>
          </a:xfrm>
          <a:prstGeom prst="rect">
            <a:avLst/>
          </a:prstGeom>
        </p:spPr>
      </p:pic>
      <p:pic>
        <p:nvPicPr>
          <p:cNvPr id="12" name="Obrázek 11">
            <a:extLst>
              <a:ext uri="{FF2B5EF4-FFF2-40B4-BE49-F238E27FC236}">
                <a16:creationId xmlns:a16="http://schemas.microsoft.com/office/drawing/2014/main" id="{A2917277-BC59-413D-9388-D5165ACC3768}"/>
              </a:ext>
            </a:extLst>
          </p:cNvPr>
          <p:cNvPicPr>
            <a:picLocks noChangeAspect="1"/>
          </p:cNvPicPr>
          <p:nvPr/>
        </p:nvPicPr>
        <p:blipFill rotWithShape="1">
          <a:blip r:embed="rId2">
            <a:extLst>
              <a:ext uri="{28A0092B-C50C-407E-A947-70E740481C1C}">
                <a14:useLocalDpi xmlns:a14="http://schemas.microsoft.com/office/drawing/2010/main" val="0"/>
              </a:ext>
            </a:extLst>
          </a:blip>
          <a:srcRect l="3208" r="68355" b="80586"/>
          <a:stretch/>
        </p:blipFill>
        <p:spPr>
          <a:xfrm>
            <a:off x="7161688" y="1972829"/>
            <a:ext cx="1574598" cy="1827714"/>
          </a:xfrm>
          <a:prstGeom prst="rect">
            <a:avLst/>
          </a:prstGeom>
        </p:spPr>
      </p:pic>
    </p:spTree>
    <p:extLst>
      <p:ext uri="{BB962C8B-B14F-4D97-AF65-F5344CB8AC3E}">
        <p14:creationId xmlns:p14="http://schemas.microsoft.com/office/powerpoint/2010/main" val="389512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75CCC1-EC90-4249-ADA3-F459AD922B5A}"/>
              </a:ext>
            </a:extLst>
          </p:cNvPr>
          <p:cNvSpPr>
            <a:spLocks noGrp="1"/>
          </p:cNvSpPr>
          <p:nvPr>
            <p:ph type="title"/>
          </p:nvPr>
        </p:nvSpPr>
        <p:spPr/>
        <p:txBody>
          <a:bodyPr/>
          <a:lstStyle/>
          <a:p>
            <a:r>
              <a:rPr lang="cs-CZ" dirty="0"/>
              <a:t>Development </a:t>
            </a:r>
            <a:r>
              <a:rPr lang="cs-CZ" dirty="0" err="1"/>
              <a:t>of</a:t>
            </a:r>
            <a:r>
              <a:rPr lang="cs-CZ" dirty="0"/>
              <a:t> </a:t>
            </a:r>
            <a:r>
              <a:rPr lang="cs-CZ" dirty="0" err="1"/>
              <a:t>pancreas</a:t>
            </a:r>
            <a:endParaRPr lang="en-US" dirty="0"/>
          </a:p>
        </p:txBody>
      </p:sp>
      <p:sp>
        <p:nvSpPr>
          <p:cNvPr id="5" name="Zástupný symbol pro číslo snímku 4">
            <a:extLst>
              <a:ext uri="{FF2B5EF4-FFF2-40B4-BE49-F238E27FC236}">
                <a16:creationId xmlns:a16="http://schemas.microsoft.com/office/drawing/2014/main" id="{B634F285-2DB2-4977-9A62-DC097A2A5941}"/>
              </a:ext>
            </a:extLst>
          </p:cNvPr>
          <p:cNvSpPr>
            <a:spLocks noGrp="1"/>
          </p:cNvSpPr>
          <p:nvPr>
            <p:ph type="sldNum" sz="quarter" idx="12"/>
          </p:nvPr>
        </p:nvSpPr>
        <p:spPr/>
        <p:txBody>
          <a:bodyPr/>
          <a:lstStyle/>
          <a:p>
            <a:fld id="{452BC3EA-E2EC-40AA-BF67-C4C476FA0C99}" type="slidenum">
              <a:rPr lang="cs-CZ" smtClean="0"/>
              <a:t>55</a:t>
            </a:fld>
            <a:endParaRPr lang="cs-CZ"/>
          </a:p>
        </p:txBody>
      </p:sp>
      <p:sp>
        <p:nvSpPr>
          <p:cNvPr id="8" name="TextovéPole 7">
            <a:extLst>
              <a:ext uri="{FF2B5EF4-FFF2-40B4-BE49-F238E27FC236}">
                <a16:creationId xmlns:a16="http://schemas.microsoft.com/office/drawing/2014/main" id="{88B8200F-807E-473D-BC07-A82F3C9E2C2B}"/>
              </a:ext>
            </a:extLst>
          </p:cNvPr>
          <p:cNvSpPr txBox="1"/>
          <p:nvPr/>
        </p:nvSpPr>
        <p:spPr>
          <a:xfrm>
            <a:off x="6880778" y="5986507"/>
            <a:ext cx="4051391" cy="253916"/>
          </a:xfrm>
          <a:prstGeom prst="rect">
            <a:avLst/>
          </a:prstGeom>
          <a:noFill/>
        </p:spPr>
        <p:txBody>
          <a:bodyPr wrap="square" rtlCol="0">
            <a:spAutoFit/>
          </a:bodyPr>
          <a:lstStyle/>
          <a:p>
            <a:pPr algn="ctr"/>
            <a:r>
              <a:rPr lang="cs-CZ" sz="1050" dirty="0" err="1"/>
              <a:t>Gorelick</a:t>
            </a:r>
            <a:r>
              <a:rPr lang="cs-CZ" sz="1050" dirty="0"/>
              <a:t> et al. 2003. </a:t>
            </a:r>
            <a:r>
              <a:rPr lang="cs-CZ" sz="1050" dirty="0" err="1"/>
              <a:t>Gastrointestinal</a:t>
            </a:r>
            <a:r>
              <a:rPr lang="cs-CZ" sz="1050" dirty="0"/>
              <a:t> </a:t>
            </a:r>
            <a:r>
              <a:rPr lang="cs-CZ" sz="1050" dirty="0" err="1"/>
              <a:t>Teaching</a:t>
            </a:r>
            <a:r>
              <a:rPr lang="cs-CZ" sz="1050" dirty="0"/>
              <a:t> Project</a:t>
            </a:r>
          </a:p>
        </p:txBody>
      </p:sp>
      <p:sp>
        <p:nvSpPr>
          <p:cNvPr id="9" name="Zástupný obsah 2">
            <a:extLst>
              <a:ext uri="{FF2B5EF4-FFF2-40B4-BE49-F238E27FC236}">
                <a16:creationId xmlns:a16="http://schemas.microsoft.com/office/drawing/2014/main" id="{1DCC5FA3-80CB-461C-90C7-8C24E3563C0A}"/>
              </a:ext>
            </a:extLst>
          </p:cNvPr>
          <p:cNvSpPr txBox="1">
            <a:spLocks/>
          </p:cNvSpPr>
          <p:nvPr/>
        </p:nvSpPr>
        <p:spPr>
          <a:xfrm>
            <a:off x="1097280" y="1903141"/>
            <a:ext cx="4583899" cy="91826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Two</a:t>
            </a:r>
            <a:r>
              <a:rPr lang="cs-CZ" sz="1600" b="1" dirty="0"/>
              <a:t> </a:t>
            </a:r>
            <a:r>
              <a:rPr lang="cs-CZ" sz="1600" b="1" dirty="0" err="1"/>
              <a:t>basis</a:t>
            </a:r>
            <a:r>
              <a:rPr lang="cs-CZ" sz="1600" b="1" dirty="0"/>
              <a:t> </a:t>
            </a:r>
            <a:r>
              <a:rPr lang="cs-CZ" sz="1600" dirty="0" err="1"/>
              <a:t>from</a:t>
            </a:r>
            <a:r>
              <a:rPr lang="cs-CZ" sz="1600" b="1" dirty="0"/>
              <a:t> </a:t>
            </a:r>
            <a:r>
              <a:rPr lang="cs-CZ" sz="1600" dirty="0" err="1"/>
              <a:t>foregut</a:t>
            </a:r>
            <a:r>
              <a:rPr lang="cs-CZ" sz="1600" b="1" dirty="0"/>
              <a:t> endoderm</a:t>
            </a:r>
            <a:r>
              <a:rPr lang="cs-CZ" sz="1600" dirty="0"/>
              <a:t>:</a:t>
            </a:r>
          </a:p>
          <a:p>
            <a:pPr lvl="1">
              <a:buSzPct val="50000"/>
              <a:buFont typeface="Courier New" panose="02070309020205020404" pitchFamily="49" charset="0"/>
              <a:buChar char="o"/>
            </a:pPr>
            <a:r>
              <a:rPr lang="cs-CZ" sz="1400" b="1" dirty="0" err="1"/>
              <a:t>dorsal</a:t>
            </a:r>
            <a:r>
              <a:rPr lang="cs-CZ" sz="1400" dirty="0"/>
              <a:t> – </a:t>
            </a:r>
            <a:r>
              <a:rPr lang="cs-CZ" sz="1400" dirty="0" err="1"/>
              <a:t>develops</a:t>
            </a:r>
            <a:r>
              <a:rPr lang="cs-CZ" sz="1400" dirty="0"/>
              <a:t> </a:t>
            </a:r>
            <a:r>
              <a:rPr lang="cs-CZ" sz="1400" dirty="0" err="1"/>
              <a:t>earlier</a:t>
            </a:r>
            <a:endParaRPr lang="cs-CZ" sz="1400" dirty="0"/>
          </a:p>
          <a:p>
            <a:pPr lvl="1">
              <a:buSzPct val="50000"/>
              <a:buFont typeface="Courier New" panose="02070309020205020404" pitchFamily="49" charset="0"/>
              <a:buChar char="o"/>
            </a:pPr>
            <a:r>
              <a:rPr lang="cs-CZ" sz="1400" b="1" dirty="0" err="1"/>
              <a:t>ventral</a:t>
            </a:r>
            <a:r>
              <a:rPr lang="cs-CZ" sz="1400" dirty="0"/>
              <a:t> – </a:t>
            </a:r>
            <a:r>
              <a:rPr lang="cs-CZ" sz="1400" dirty="0" err="1"/>
              <a:t>later</a:t>
            </a:r>
            <a:r>
              <a:rPr lang="cs-CZ" sz="1400" dirty="0"/>
              <a:t> </a:t>
            </a:r>
            <a:r>
              <a:rPr lang="cs-CZ" sz="1400" dirty="0" err="1"/>
              <a:t>from</a:t>
            </a:r>
            <a:r>
              <a:rPr lang="cs-CZ" sz="1400" dirty="0"/>
              <a:t> liver </a:t>
            </a:r>
            <a:r>
              <a:rPr lang="cs-CZ" sz="1400" dirty="0" err="1"/>
              <a:t>diverticle</a:t>
            </a:r>
            <a:endParaRPr lang="cs-CZ" sz="1400" dirty="0"/>
          </a:p>
        </p:txBody>
      </p:sp>
      <p:sp>
        <p:nvSpPr>
          <p:cNvPr id="10" name="Zástupný obsah 2">
            <a:extLst>
              <a:ext uri="{FF2B5EF4-FFF2-40B4-BE49-F238E27FC236}">
                <a16:creationId xmlns:a16="http://schemas.microsoft.com/office/drawing/2014/main" id="{02A04825-605A-4049-8B26-60E87C7F00C5}"/>
              </a:ext>
            </a:extLst>
          </p:cNvPr>
          <p:cNvSpPr txBox="1">
            <a:spLocks/>
          </p:cNvSpPr>
          <p:nvPr/>
        </p:nvSpPr>
        <p:spPr>
          <a:xfrm>
            <a:off x="1097278" y="3022496"/>
            <a:ext cx="4583899" cy="59719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rotation</a:t>
            </a:r>
            <a:r>
              <a:rPr lang="cs-CZ" sz="1600" dirty="0"/>
              <a:t> </a:t>
            </a:r>
            <a:r>
              <a:rPr lang="cs-CZ" sz="1600" dirty="0" err="1"/>
              <a:t>of</a:t>
            </a:r>
            <a:r>
              <a:rPr lang="cs-CZ" sz="1600" dirty="0"/>
              <a:t> </a:t>
            </a:r>
            <a:r>
              <a:rPr lang="cs-CZ" sz="1600" dirty="0" err="1"/>
              <a:t>stomach</a:t>
            </a:r>
            <a:r>
              <a:rPr lang="cs-CZ" sz="1600" dirty="0"/>
              <a:t> and </a:t>
            </a:r>
            <a:r>
              <a:rPr lang="cs-CZ" sz="1600" dirty="0" err="1"/>
              <a:t>intestine</a:t>
            </a:r>
            <a:r>
              <a:rPr lang="cs-CZ" sz="1600" dirty="0"/>
              <a:t> – </a:t>
            </a:r>
            <a:r>
              <a:rPr lang="cs-CZ" sz="1600" dirty="0" err="1"/>
              <a:t>ventral</a:t>
            </a:r>
            <a:r>
              <a:rPr lang="cs-CZ" sz="1600" dirty="0"/>
              <a:t> part </a:t>
            </a:r>
            <a:r>
              <a:rPr lang="cs-CZ" sz="1600" b="1" dirty="0" err="1"/>
              <a:t>moves</a:t>
            </a:r>
            <a:r>
              <a:rPr lang="cs-CZ" sz="1600" dirty="0"/>
              <a:t> and </a:t>
            </a:r>
            <a:r>
              <a:rPr lang="cs-CZ" sz="1600" dirty="0" err="1"/>
              <a:t>contacts</a:t>
            </a:r>
            <a:r>
              <a:rPr lang="cs-CZ" sz="1600" dirty="0"/>
              <a:t> </a:t>
            </a:r>
            <a:r>
              <a:rPr lang="cs-CZ" sz="1600" dirty="0" err="1"/>
              <a:t>dorsal</a:t>
            </a:r>
            <a:r>
              <a:rPr lang="cs-CZ" sz="1600" dirty="0"/>
              <a:t> part</a:t>
            </a:r>
            <a:endParaRPr lang="cs-CZ" sz="1400" dirty="0"/>
          </a:p>
        </p:txBody>
      </p:sp>
      <p:sp>
        <p:nvSpPr>
          <p:cNvPr id="12" name="Zástupný obsah 2">
            <a:extLst>
              <a:ext uri="{FF2B5EF4-FFF2-40B4-BE49-F238E27FC236}">
                <a16:creationId xmlns:a16="http://schemas.microsoft.com/office/drawing/2014/main" id="{02A04825-605A-4049-8B26-60E87C7F00C5}"/>
              </a:ext>
            </a:extLst>
          </p:cNvPr>
          <p:cNvSpPr txBox="1">
            <a:spLocks/>
          </p:cNvSpPr>
          <p:nvPr/>
        </p:nvSpPr>
        <p:spPr>
          <a:xfrm>
            <a:off x="1093417" y="4617270"/>
            <a:ext cx="4583899" cy="138208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a:t> </a:t>
            </a:r>
            <a:r>
              <a:rPr lang="cs-CZ" sz="1600" b="1" dirty="0" err="1"/>
              <a:t>ventral</a:t>
            </a:r>
            <a:r>
              <a:rPr lang="cs-CZ" sz="1600" b="1" dirty="0"/>
              <a:t> part </a:t>
            </a:r>
            <a:r>
              <a:rPr lang="cs-CZ" sz="1600" b="1" dirty="0" err="1"/>
              <a:t>duct</a:t>
            </a:r>
            <a:r>
              <a:rPr lang="cs-CZ" sz="1600" b="1" dirty="0"/>
              <a:t> </a:t>
            </a:r>
            <a:r>
              <a:rPr lang="cs-CZ" sz="1600" dirty="0"/>
              <a:t>– </a:t>
            </a:r>
            <a:r>
              <a:rPr lang="cs-CZ" sz="1600" dirty="0" err="1"/>
              <a:t>main</a:t>
            </a:r>
            <a:r>
              <a:rPr lang="cs-CZ" sz="1600" dirty="0"/>
              <a:t> </a:t>
            </a:r>
            <a:r>
              <a:rPr lang="cs-CZ" sz="1600" dirty="0" err="1"/>
              <a:t>pancreatic</a:t>
            </a:r>
            <a:r>
              <a:rPr lang="cs-CZ" sz="1600" dirty="0"/>
              <a:t> </a:t>
            </a:r>
            <a:r>
              <a:rPr lang="cs-CZ" sz="1600" dirty="0" err="1"/>
              <a:t>duct</a:t>
            </a:r>
            <a:r>
              <a:rPr lang="cs-CZ" sz="1600" dirty="0"/>
              <a:t> </a:t>
            </a:r>
            <a:r>
              <a:rPr lang="cs-CZ" sz="1600" dirty="0" err="1"/>
              <a:t>conects</a:t>
            </a:r>
            <a:r>
              <a:rPr lang="cs-CZ" sz="1600" dirty="0"/>
              <a:t> to </a:t>
            </a:r>
            <a:r>
              <a:rPr lang="cs-CZ" sz="1600" dirty="0" err="1"/>
              <a:t>main</a:t>
            </a:r>
            <a:r>
              <a:rPr lang="cs-CZ" sz="1600" dirty="0"/>
              <a:t> </a:t>
            </a:r>
            <a:r>
              <a:rPr lang="cs-CZ" sz="1600" dirty="0" err="1"/>
              <a:t>bile</a:t>
            </a:r>
            <a:r>
              <a:rPr lang="cs-CZ" sz="1600" dirty="0"/>
              <a:t> </a:t>
            </a:r>
            <a:r>
              <a:rPr lang="cs-CZ" sz="1600" dirty="0" err="1"/>
              <a:t>duct</a:t>
            </a:r>
            <a:r>
              <a:rPr lang="cs-CZ" sz="1600" dirty="0"/>
              <a:t>, </a:t>
            </a:r>
            <a:r>
              <a:rPr lang="cs-CZ" sz="1600" dirty="0" err="1"/>
              <a:t>together</a:t>
            </a:r>
            <a:r>
              <a:rPr lang="cs-CZ" sz="1600" dirty="0"/>
              <a:t> </a:t>
            </a:r>
            <a:r>
              <a:rPr lang="cs-CZ" sz="1600" dirty="0" err="1"/>
              <a:t>form</a:t>
            </a:r>
            <a:r>
              <a:rPr lang="cs-CZ" sz="1600" dirty="0"/>
              <a:t> </a:t>
            </a:r>
            <a:r>
              <a:rPr lang="cs-CZ" sz="1600" b="1" dirty="0" err="1"/>
              <a:t>larger</a:t>
            </a:r>
            <a:r>
              <a:rPr lang="cs-CZ" sz="1600" b="1" dirty="0"/>
              <a:t> </a:t>
            </a:r>
            <a:r>
              <a:rPr lang="cs-CZ" sz="1600" b="1" dirty="0" err="1"/>
              <a:t>duodenal</a:t>
            </a:r>
            <a:r>
              <a:rPr lang="cs-CZ" sz="1600" b="1" dirty="0"/>
              <a:t> </a:t>
            </a:r>
            <a:r>
              <a:rPr lang="cs-CZ" sz="1600" b="1" dirty="0" err="1"/>
              <a:t>papilla</a:t>
            </a:r>
            <a:r>
              <a:rPr lang="cs-CZ" sz="1600" b="1" dirty="0"/>
              <a:t> (LDP)</a:t>
            </a:r>
          </a:p>
          <a:p>
            <a:pPr>
              <a:buSzPct val="50000"/>
              <a:buFont typeface="Courier New" panose="02070309020205020404" pitchFamily="49" charset="0"/>
              <a:buChar char="o"/>
            </a:pPr>
            <a:r>
              <a:rPr lang="cs-CZ" sz="1600" b="1" dirty="0" err="1"/>
              <a:t>dorsal</a:t>
            </a:r>
            <a:r>
              <a:rPr lang="cs-CZ" sz="1600" b="1" dirty="0"/>
              <a:t> part </a:t>
            </a:r>
            <a:r>
              <a:rPr lang="cs-CZ" sz="1600" b="1" dirty="0" err="1"/>
              <a:t>duct</a:t>
            </a:r>
            <a:r>
              <a:rPr lang="cs-CZ" sz="1600" dirty="0"/>
              <a:t> – </a:t>
            </a:r>
            <a:r>
              <a:rPr lang="cs-CZ" sz="1600" dirty="0" err="1"/>
              <a:t>additional</a:t>
            </a:r>
            <a:r>
              <a:rPr lang="cs-CZ" sz="1600" dirty="0"/>
              <a:t> </a:t>
            </a:r>
            <a:r>
              <a:rPr lang="cs-CZ" sz="1600" dirty="0" err="1"/>
              <a:t>pancreatic</a:t>
            </a:r>
            <a:r>
              <a:rPr lang="cs-CZ" sz="1600" dirty="0"/>
              <a:t> </a:t>
            </a:r>
            <a:r>
              <a:rPr lang="cs-CZ" sz="1600" dirty="0" err="1"/>
              <a:t>duct</a:t>
            </a:r>
            <a:r>
              <a:rPr lang="cs-CZ" sz="1600" dirty="0"/>
              <a:t>, </a:t>
            </a:r>
            <a:r>
              <a:rPr lang="cs-CZ" sz="1600" dirty="0" err="1"/>
              <a:t>forms</a:t>
            </a:r>
            <a:r>
              <a:rPr lang="cs-CZ" sz="1600" dirty="0"/>
              <a:t> </a:t>
            </a:r>
            <a:r>
              <a:rPr lang="cs-CZ" sz="1600" b="1" dirty="0" err="1"/>
              <a:t>smaller</a:t>
            </a:r>
            <a:r>
              <a:rPr lang="cs-CZ" sz="1600" b="1" dirty="0"/>
              <a:t> </a:t>
            </a:r>
            <a:r>
              <a:rPr lang="cs-CZ" sz="1600" b="1" dirty="0" err="1"/>
              <a:t>duodenal</a:t>
            </a:r>
            <a:r>
              <a:rPr lang="cs-CZ" sz="1600" b="1" dirty="0"/>
              <a:t> </a:t>
            </a:r>
            <a:r>
              <a:rPr lang="cs-CZ" sz="1600" b="1" dirty="0" err="1"/>
              <a:t>papilla</a:t>
            </a:r>
            <a:r>
              <a:rPr lang="cs-CZ" sz="1600" b="1" dirty="0"/>
              <a:t> (SDP)</a:t>
            </a:r>
          </a:p>
        </p:txBody>
      </p:sp>
      <p:grpSp>
        <p:nvGrpSpPr>
          <p:cNvPr id="3" name="Skupina 2"/>
          <p:cNvGrpSpPr/>
          <p:nvPr/>
        </p:nvGrpSpPr>
        <p:grpSpPr>
          <a:xfrm>
            <a:off x="6044006" y="1977796"/>
            <a:ext cx="1932275" cy="2711899"/>
            <a:chOff x="6044006" y="1977796"/>
            <a:chExt cx="1932275" cy="2711899"/>
          </a:xfrm>
        </p:grpSpPr>
        <p:pic>
          <p:nvPicPr>
            <p:cNvPr id="11" name="Obrázek 10">
              <a:extLst>
                <a:ext uri="{FF2B5EF4-FFF2-40B4-BE49-F238E27FC236}">
                  <a16:creationId xmlns:a16="http://schemas.microsoft.com/office/drawing/2014/main" id="{09FB20BE-7FA8-4545-85D3-D023B59A019E}"/>
                </a:ext>
              </a:extLst>
            </p:cNvPr>
            <p:cNvPicPr>
              <a:picLocks noChangeAspect="1"/>
            </p:cNvPicPr>
            <p:nvPr/>
          </p:nvPicPr>
          <p:blipFill rotWithShape="1">
            <a:blip r:embed="rId2">
              <a:extLst>
                <a:ext uri="{28A0092B-C50C-407E-A947-70E740481C1C}">
                  <a14:useLocalDpi xmlns:a14="http://schemas.microsoft.com/office/drawing/2010/main" val="0"/>
                </a:ext>
              </a:extLst>
            </a:blip>
            <a:srcRect t="5957" r="65284" b="7003"/>
            <a:stretch/>
          </p:blipFill>
          <p:spPr>
            <a:xfrm>
              <a:off x="6044006" y="2245258"/>
              <a:ext cx="1834836" cy="2444437"/>
            </a:xfrm>
            <a:prstGeom prst="rect">
              <a:avLst/>
            </a:prstGeom>
          </p:spPr>
        </p:pic>
        <p:sp>
          <p:nvSpPr>
            <p:cNvPr id="15" name="TextovéPole 14"/>
            <p:cNvSpPr txBox="1"/>
            <p:nvPr/>
          </p:nvSpPr>
          <p:spPr>
            <a:xfrm>
              <a:off x="6521707" y="1977796"/>
              <a:ext cx="1239440" cy="246221"/>
            </a:xfrm>
            <a:prstGeom prst="rect">
              <a:avLst/>
            </a:prstGeom>
            <a:solidFill>
              <a:schemeClr val="bg1"/>
            </a:solidFill>
            <a:ln>
              <a:noFill/>
            </a:ln>
          </p:spPr>
          <p:txBody>
            <a:bodyPr wrap="square" rtlCol="0">
              <a:spAutoFit/>
            </a:bodyPr>
            <a:lstStyle/>
            <a:p>
              <a:pPr algn="ctr"/>
              <a:r>
                <a:rPr lang="cs-CZ" sz="1000" dirty="0" err="1"/>
                <a:t>Formation</a:t>
              </a:r>
              <a:r>
                <a:rPr lang="cs-CZ" sz="1000" dirty="0"/>
                <a:t> </a:t>
              </a:r>
              <a:r>
                <a:rPr lang="cs-CZ" sz="1000" dirty="0" err="1"/>
                <a:t>of</a:t>
              </a:r>
              <a:r>
                <a:rPr lang="cs-CZ" sz="1000" dirty="0"/>
                <a:t> </a:t>
              </a:r>
              <a:r>
                <a:rPr lang="cs-CZ" sz="1000" dirty="0" err="1"/>
                <a:t>basis</a:t>
              </a:r>
              <a:endParaRPr lang="cs-CZ" sz="1000" dirty="0"/>
            </a:p>
          </p:txBody>
        </p:sp>
        <p:sp>
          <p:nvSpPr>
            <p:cNvPr id="18" name="TextovéPole 17"/>
            <p:cNvSpPr txBox="1"/>
            <p:nvPr/>
          </p:nvSpPr>
          <p:spPr>
            <a:xfrm>
              <a:off x="7289104" y="2485693"/>
              <a:ext cx="687177" cy="246221"/>
            </a:xfrm>
            <a:prstGeom prst="rect">
              <a:avLst/>
            </a:prstGeom>
            <a:solidFill>
              <a:schemeClr val="bg1"/>
            </a:solidFill>
            <a:ln>
              <a:noFill/>
            </a:ln>
          </p:spPr>
          <p:txBody>
            <a:bodyPr wrap="square" rtlCol="0">
              <a:spAutoFit/>
            </a:bodyPr>
            <a:lstStyle/>
            <a:p>
              <a:pPr algn="ctr"/>
              <a:r>
                <a:rPr lang="cs-CZ" sz="1000" dirty="0" err="1"/>
                <a:t>stomach</a:t>
              </a:r>
              <a:endParaRPr lang="cs-CZ" sz="1000" dirty="0"/>
            </a:p>
          </p:txBody>
        </p:sp>
        <p:sp>
          <p:nvSpPr>
            <p:cNvPr id="19" name="TextovéPole 18"/>
            <p:cNvSpPr txBox="1"/>
            <p:nvPr/>
          </p:nvSpPr>
          <p:spPr>
            <a:xfrm>
              <a:off x="7126248" y="3388040"/>
              <a:ext cx="634899" cy="400110"/>
            </a:xfrm>
            <a:prstGeom prst="rect">
              <a:avLst/>
            </a:prstGeom>
            <a:solidFill>
              <a:schemeClr val="bg1"/>
            </a:solidFill>
            <a:ln>
              <a:noFill/>
            </a:ln>
          </p:spPr>
          <p:txBody>
            <a:bodyPr wrap="square" rtlCol="0">
              <a:spAutoFit/>
            </a:bodyPr>
            <a:lstStyle/>
            <a:p>
              <a:pPr algn="ctr"/>
              <a:r>
                <a:rPr lang="cs-CZ" sz="1000" dirty="0" err="1"/>
                <a:t>Dorsal</a:t>
              </a:r>
              <a:r>
                <a:rPr lang="cs-CZ" sz="1000" dirty="0"/>
                <a:t> part</a:t>
              </a:r>
            </a:p>
          </p:txBody>
        </p:sp>
        <p:sp>
          <p:nvSpPr>
            <p:cNvPr id="20" name="TextovéPole 19"/>
            <p:cNvSpPr txBox="1"/>
            <p:nvPr/>
          </p:nvSpPr>
          <p:spPr>
            <a:xfrm>
              <a:off x="6158992" y="3611680"/>
              <a:ext cx="676377" cy="400110"/>
            </a:xfrm>
            <a:prstGeom prst="rect">
              <a:avLst/>
            </a:prstGeom>
            <a:solidFill>
              <a:schemeClr val="bg1"/>
            </a:solidFill>
            <a:ln>
              <a:noFill/>
            </a:ln>
          </p:spPr>
          <p:txBody>
            <a:bodyPr wrap="square" rtlCol="0">
              <a:spAutoFit/>
            </a:bodyPr>
            <a:lstStyle/>
            <a:p>
              <a:pPr algn="ctr"/>
              <a:r>
                <a:rPr lang="cs-CZ" sz="1000" dirty="0" err="1"/>
                <a:t>Ventral</a:t>
              </a:r>
              <a:r>
                <a:rPr lang="cs-CZ" sz="1000" dirty="0"/>
                <a:t> part</a:t>
              </a:r>
            </a:p>
          </p:txBody>
        </p:sp>
      </p:grpSp>
      <p:grpSp>
        <p:nvGrpSpPr>
          <p:cNvPr id="6" name="Skupina 5"/>
          <p:cNvGrpSpPr/>
          <p:nvPr/>
        </p:nvGrpSpPr>
        <p:grpSpPr>
          <a:xfrm>
            <a:off x="8028288" y="1977795"/>
            <a:ext cx="1756373" cy="2648526"/>
            <a:chOff x="8028288" y="1977795"/>
            <a:chExt cx="1756373" cy="2648526"/>
          </a:xfrm>
        </p:grpSpPr>
        <p:pic>
          <p:nvPicPr>
            <p:cNvPr id="13" name="Obrázek 12">
              <a:extLst>
                <a:ext uri="{FF2B5EF4-FFF2-40B4-BE49-F238E27FC236}">
                  <a16:creationId xmlns:a16="http://schemas.microsoft.com/office/drawing/2014/main" id="{09FB20BE-7FA8-4545-85D3-D023B59A019E}"/>
                </a:ext>
              </a:extLst>
            </p:cNvPr>
            <p:cNvPicPr>
              <a:picLocks noChangeAspect="1"/>
            </p:cNvPicPr>
            <p:nvPr/>
          </p:nvPicPr>
          <p:blipFill rotWithShape="1">
            <a:blip r:embed="rId2">
              <a:extLst>
                <a:ext uri="{28A0092B-C50C-407E-A947-70E740481C1C}">
                  <a14:useLocalDpi xmlns:a14="http://schemas.microsoft.com/office/drawing/2010/main" val="0"/>
                </a:ext>
              </a:extLst>
            </a:blip>
            <a:srcRect l="35087" t="7936" r="31682" b="8893"/>
            <a:stretch/>
          </p:blipFill>
          <p:spPr>
            <a:xfrm>
              <a:off x="8028288" y="2290526"/>
              <a:ext cx="1756373" cy="2335795"/>
            </a:xfrm>
            <a:prstGeom prst="rect">
              <a:avLst/>
            </a:prstGeom>
          </p:spPr>
        </p:pic>
        <p:sp>
          <p:nvSpPr>
            <p:cNvPr id="16" name="TextovéPole 15"/>
            <p:cNvSpPr txBox="1"/>
            <p:nvPr/>
          </p:nvSpPr>
          <p:spPr>
            <a:xfrm>
              <a:off x="8403319" y="1977795"/>
              <a:ext cx="1239440" cy="246221"/>
            </a:xfrm>
            <a:prstGeom prst="rect">
              <a:avLst/>
            </a:prstGeom>
            <a:solidFill>
              <a:schemeClr val="bg1"/>
            </a:solidFill>
            <a:ln>
              <a:noFill/>
            </a:ln>
          </p:spPr>
          <p:txBody>
            <a:bodyPr wrap="square" rtlCol="0">
              <a:spAutoFit/>
            </a:bodyPr>
            <a:lstStyle/>
            <a:p>
              <a:pPr algn="ctr"/>
              <a:r>
                <a:rPr lang="cs-CZ" sz="1000" dirty="0" err="1"/>
                <a:t>rotation</a:t>
              </a:r>
              <a:endParaRPr lang="cs-CZ" sz="1000" dirty="0"/>
            </a:p>
          </p:txBody>
        </p:sp>
        <p:sp>
          <p:nvSpPr>
            <p:cNvPr id="21" name="TextovéPole 20"/>
            <p:cNvSpPr txBox="1"/>
            <p:nvPr/>
          </p:nvSpPr>
          <p:spPr>
            <a:xfrm>
              <a:off x="8125727" y="2272418"/>
              <a:ext cx="657887" cy="400110"/>
            </a:xfrm>
            <a:prstGeom prst="rect">
              <a:avLst/>
            </a:prstGeom>
            <a:solidFill>
              <a:schemeClr val="bg1"/>
            </a:solidFill>
            <a:ln>
              <a:noFill/>
            </a:ln>
          </p:spPr>
          <p:txBody>
            <a:bodyPr wrap="square" rtlCol="0">
              <a:spAutoFit/>
            </a:bodyPr>
            <a:lstStyle/>
            <a:p>
              <a:pPr algn="ctr"/>
              <a:r>
                <a:rPr lang="cs-CZ" sz="1000" dirty="0" err="1"/>
                <a:t>Main</a:t>
              </a:r>
              <a:r>
                <a:rPr lang="cs-CZ" sz="1000" dirty="0"/>
                <a:t> </a:t>
              </a:r>
              <a:r>
                <a:rPr lang="cs-CZ" sz="1000" dirty="0" err="1"/>
                <a:t>bile</a:t>
              </a:r>
              <a:r>
                <a:rPr lang="cs-CZ" sz="1000" dirty="0"/>
                <a:t> </a:t>
              </a:r>
              <a:r>
                <a:rPr lang="cs-CZ" sz="1000" dirty="0" err="1"/>
                <a:t>duct</a:t>
              </a:r>
              <a:endParaRPr lang="cs-CZ" sz="1000" dirty="0"/>
            </a:p>
          </p:txBody>
        </p:sp>
      </p:grpSp>
      <p:grpSp>
        <p:nvGrpSpPr>
          <p:cNvPr id="24" name="Skupina 23"/>
          <p:cNvGrpSpPr/>
          <p:nvPr/>
        </p:nvGrpSpPr>
        <p:grpSpPr>
          <a:xfrm>
            <a:off x="9884162" y="1999037"/>
            <a:ext cx="2106828" cy="2681605"/>
            <a:chOff x="9884162" y="1999037"/>
            <a:chExt cx="2106828" cy="2681605"/>
          </a:xfrm>
        </p:grpSpPr>
        <p:pic>
          <p:nvPicPr>
            <p:cNvPr id="14" name="Obrázek 13">
              <a:extLst>
                <a:ext uri="{FF2B5EF4-FFF2-40B4-BE49-F238E27FC236}">
                  <a16:creationId xmlns:a16="http://schemas.microsoft.com/office/drawing/2014/main" id="{09FB20BE-7FA8-4545-85D3-D023B59A019E}"/>
                </a:ext>
              </a:extLst>
            </p:cNvPr>
            <p:cNvPicPr>
              <a:picLocks noChangeAspect="1"/>
            </p:cNvPicPr>
            <p:nvPr/>
          </p:nvPicPr>
          <p:blipFill rotWithShape="1">
            <a:blip r:embed="rId2">
              <a:extLst>
                <a:ext uri="{28A0092B-C50C-407E-A947-70E740481C1C}">
                  <a14:useLocalDpi xmlns:a14="http://schemas.microsoft.com/office/drawing/2010/main" val="0"/>
                </a:ext>
              </a:extLst>
            </a:blip>
            <a:srcRect l="69546" t="6924" b="7326"/>
            <a:stretch/>
          </p:blipFill>
          <p:spPr>
            <a:xfrm>
              <a:off x="9884162" y="2272419"/>
              <a:ext cx="1609591" cy="2408223"/>
            </a:xfrm>
            <a:prstGeom prst="rect">
              <a:avLst/>
            </a:prstGeom>
          </p:spPr>
        </p:pic>
        <p:sp>
          <p:nvSpPr>
            <p:cNvPr id="17" name="TextovéPole 16"/>
            <p:cNvSpPr txBox="1"/>
            <p:nvPr/>
          </p:nvSpPr>
          <p:spPr>
            <a:xfrm>
              <a:off x="10245366" y="1999037"/>
              <a:ext cx="1239440" cy="246221"/>
            </a:xfrm>
            <a:prstGeom prst="rect">
              <a:avLst/>
            </a:prstGeom>
            <a:solidFill>
              <a:schemeClr val="bg1"/>
            </a:solidFill>
            <a:ln>
              <a:noFill/>
            </a:ln>
          </p:spPr>
          <p:txBody>
            <a:bodyPr wrap="square" rtlCol="0">
              <a:spAutoFit/>
            </a:bodyPr>
            <a:lstStyle/>
            <a:p>
              <a:pPr algn="ctr"/>
              <a:r>
                <a:rPr lang="cs-CZ" sz="1000" dirty="0" err="1"/>
                <a:t>fusion</a:t>
              </a:r>
              <a:endParaRPr lang="cs-CZ" sz="1000" dirty="0"/>
            </a:p>
          </p:txBody>
        </p:sp>
        <p:sp>
          <p:nvSpPr>
            <p:cNvPr id="23" name="TextovéPole 22"/>
            <p:cNvSpPr txBox="1"/>
            <p:nvPr/>
          </p:nvSpPr>
          <p:spPr>
            <a:xfrm>
              <a:off x="10653492" y="4352265"/>
              <a:ext cx="1136489" cy="246221"/>
            </a:xfrm>
            <a:prstGeom prst="rect">
              <a:avLst/>
            </a:prstGeom>
            <a:solidFill>
              <a:schemeClr val="bg1"/>
            </a:solidFill>
            <a:ln>
              <a:noFill/>
            </a:ln>
          </p:spPr>
          <p:txBody>
            <a:bodyPr wrap="square" rtlCol="0">
              <a:spAutoFit/>
            </a:bodyPr>
            <a:lstStyle/>
            <a:p>
              <a:pPr algn="ctr"/>
              <a:r>
                <a:rPr lang="cs-CZ" sz="1000" dirty="0" err="1"/>
                <a:t>Dorsal</a:t>
              </a:r>
              <a:r>
                <a:rPr lang="cs-CZ" sz="1000" dirty="0"/>
                <a:t> part </a:t>
              </a:r>
              <a:r>
                <a:rPr lang="cs-CZ" sz="1000" dirty="0" err="1"/>
                <a:t>duct</a:t>
              </a:r>
              <a:endParaRPr lang="cs-CZ" sz="1000" dirty="0"/>
            </a:p>
          </p:txBody>
        </p:sp>
        <p:sp>
          <p:nvSpPr>
            <p:cNvPr id="7" name="Obdélník 6"/>
            <p:cNvSpPr/>
            <p:nvPr/>
          </p:nvSpPr>
          <p:spPr>
            <a:xfrm>
              <a:off x="10598427" y="3519383"/>
              <a:ext cx="557253" cy="31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p:cNvSpPr txBox="1"/>
            <p:nvPr/>
          </p:nvSpPr>
          <p:spPr>
            <a:xfrm>
              <a:off x="10452482" y="3492222"/>
              <a:ext cx="1538508" cy="246221"/>
            </a:xfrm>
            <a:prstGeom prst="rect">
              <a:avLst/>
            </a:prstGeom>
            <a:solidFill>
              <a:schemeClr val="bg1"/>
            </a:solidFill>
            <a:ln>
              <a:noFill/>
            </a:ln>
          </p:spPr>
          <p:txBody>
            <a:bodyPr wrap="square" rtlCol="0">
              <a:spAutoFit/>
            </a:bodyPr>
            <a:lstStyle/>
            <a:p>
              <a:pPr algn="ctr"/>
              <a:r>
                <a:rPr lang="cs-CZ" sz="1000" dirty="0" err="1"/>
                <a:t>Ventral</a:t>
              </a:r>
              <a:r>
                <a:rPr lang="cs-CZ" sz="1000" dirty="0"/>
                <a:t> part </a:t>
              </a:r>
              <a:r>
                <a:rPr lang="cs-CZ" sz="1000" dirty="0" err="1"/>
                <a:t>duct</a:t>
              </a:r>
              <a:endParaRPr lang="cs-CZ" sz="1000" dirty="0"/>
            </a:p>
          </p:txBody>
        </p:sp>
      </p:grpSp>
      <p:grpSp>
        <p:nvGrpSpPr>
          <p:cNvPr id="30" name="Skupina 29"/>
          <p:cNvGrpSpPr/>
          <p:nvPr/>
        </p:nvGrpSpPr>
        <p:grpSpPr>
          <a:xfrm>
            <a:off x="7668285" y="4617270"/>
            <a:ext cx="2683680" cy="1266368"/>
            <a:chOff x="7668285" y="4617270"/>
            <a:chExt cx="2683680" cy="1266368"/>
          </a:xfrm>
        </p:grpSpPr>
        <p:pic>
          <p:nvPicPr>
            <p:cNvPr id="25" name="Obrázek 24"/>
            <p:cNvPicPr>
              <a:picLocks noChangeAspect="1"/>
            </p:cNvPicPr>
            <p:nvPr/>
          </p:nvPicPr>
          <p:blipFill rotWithShape="1">
            <a:blip r:embed="rId3" cstate="print">
              <a:extLst>
                <a:ext uri="{28A0092B-C50C-407E-A947-70E740481C1C}">
                  <a14:useLocalDpi xmlns:a14="http://schemas.microsoft.com/office/drawing/2010/main" val="0"/>
                </a:ext>
              </a:extLst>
            </a:blip>
            <a:srcRect l="36501" t="19802" r="3993" b="33465"/>
            <a:stretch/>
          </p:blipFill>
          <p:spPr>
            <a:xfrm>
              <a:off x="8173328" y="4663170"/>
              <a:ext cx="2072038" cy="1220468"/>
            </a:xfrm>
            <a:prstGeom prst="rect">
              <a:avLst/>
            </a:prstGeom>
          </p:spPr>
        </p:pic>
        <p:sp>
          <p:nvSpPr>
            <p:cNvPr id="26" name="Obdélník 25"/>
            <p:cNvSpPr/>
            <p:nvPr/>
          </p:nvSpPr>
          <p:spPr>
            <a:xfrm>
              <a:off x="8116674" y="4617270"/>
              <a:ext cx="512360" cy="201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délník 26"/>
            <p:cNvSpPr/>
            <p:nvPr/>
          </p:nvSpPr>
          <p:spPr>
            <a:xfrm rot="3354610">
              <a:off x="10029403" y="4818236"/>
              <a:ext cx="290753" cy="354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extovéPole 27"/>
            <p:cNvSpPr txBox="1"/>
            <p:nvPr/>
          </p:nvSpPr>
          <p:spPr>
            <a:xfrm>
              <a:off x="7668285" y="4872310"/>
              <a:ext cx="457442" cy="246221"/>
            </a:xfrm>
            <a:prstGeom prst="rect">
              <a:avLst/>
            </a:prstGeom>
            <a:solidFill>
              <a:schemeClr val="bg1"/>
            </a:solidFill>
            <a:ln>
              <a:noFill/>
            </a:ln>
          </p:spPr>
          <p:txBody>
            <a:bodyPr wrap="square" rtlCol="0">
              <a:spAutoFit/>
            </a:bodyPr>
            <a:lstStyle/>
            <a:p>
              <a:pPr algn="ctr"/>
              <a:r>
                <a:rPr lang="cs-CZ" sz="1000" dirty="0"/>
                <a:t>SDP</a:t>
              </a:r>
            </a:p>
          </p:txBody>
        </p:sp>
        <p:sp>
          <p:nvSpPr>
            <p:cNvPr id="29" name="TextovéPole 28"/>
            <p:cNvSpPr txBox="1"/>
            <p:nvPr/>
          </p:nvSpPr>
          <p:spPr>
            <a:xfrm>
              <a:off x="7668285" y="5467904"/>
              <a:ext cx="457442" cy="246221"/>
            </a:xfrm>
            <a:prstGeom prst="rect">
              <a:avLst/>
            </a:prstGeom>
            <a:solidFill>
              <a:schemeClr val="bg1"/>
            </a:solidFill>
            <a:ln>
              <a:noFill/>
            </a:ln>
          </p:spPr>
          <p:txBody>
            <a:bodyPr wrap="square" rtlCol="0">
              <a:spAutoFit/>
            </a:bodyPr>
            <a:lstStyle/>
            <a:p>
              <a:pPr algn="ctr"/>
              <a:r>
                <a:rPr lang="cs-CZ" sz="1000" dirty="0"/>
                <a:t>LDP</a:t>
              </a:r>
            </a:p>
          </p:txBody>
        </p:sp>
      </p:grpSp>
      <p:sp>
        <p:nvSpPr>
          <p:cNvPr id="31" name="Zástupný obsah 2">
            <a:extLst>
              <a:ext uri="{FF2B5EF4-FFF2-40B4-BE49-F238E27FC236}">
                <a16:creationId xmlns:a16="http://schemas.microsoft.com/office/drawing/2014/main" id="{02A04825-605A-4049-8B26-60E87C7F00C5}"/>
              </a:ext>
            </a:extLst>
          </p:cNvPr>
          <p:cNvSpPr txBox="1">
            <a:spLocks/>
          </p:cNvSpPr>
          <p:nvPr/>
        </p:nvSpPr>
        <p:spPr>
          <a:xfrm>
            <a:off x="1093416" y="3918017"/>
            <a:ext cx="4583899" cy="3149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fusion</a:t>
            </a:r>
            <a:r>
              <a:rPr lang="cs-CZ" sz="1600" b="1" dirty="0"/>
              <a:t> </a:t>
            </a:r>
            <a:r>
              <a:rPr lang="cs-CZ" sz="1600" dirty="0" err="1"/>
              <a:t>of</a:t>
            </a:r>
            <a:r>
              <a:rPr lang="cs-CZ" sz="1600" dirty="0"/>
              <a:t> </a:t>
            </a:r>
            <a:r>
              <a:rPr lang="cs-CZ" sz="1600" dirty="0" err="1"/>
              <a:t>parts</a:t>
            </a:r>
            <a:r>
              <a:rPr lang="cs-CZ" sz="1600" dirty="0"/>
              <a:t> </a:t>
            </a:r>
            <a:r>
              <a:rPr lang="cs-CZ" sz="1600" b="1" dirty="0"/>
              <a:t>– </a:t>
            </a:r>
            <a:r>
              <a:rPr lang="cs-CZ" sz="1600" dirty="0" err="1"/>
              <a:t>formation</a:t>
            </a:r>
            <a:r>
              <a:rPr lang="cs-CZ" sz="1600" dirty="0"/>
              <a:t> </a:t>
            </a:r>
            <a:r>
              <a:rPr lang="cs-CZ" sz="1600" dirty="0" err="1"/>
              <a:t>of</a:t>
            </a:r>
            <a:r>
              <a:rPr lang="cs-CZ" sz="1600" dirty="0"/>
              <a:t> </a:t>
            </a:r>
            <a:r>
              <a:rPr lang="cs-CZ" sz="1600" dirty="0" err="1"/>
              <a:t>one</a:t>
            </a:r>
            <a:r>
              <a:rPr lang="cs-CZ" sz="1600" dirty="0"/>
              <a:t> </a:t>
            </a:r>
            <a:r>
              <a:rPr lang="cs-CZ" sz="1600" dirty="0" err="1"/>
              <a:t>structure</a:t>
            </a:r>
            <a:endParaRPr lang="cs-CZ" sz="1600" dirty="0"/>
          </a:p>
        </p:txBody>
      </p:sp>
    </p:spTree>
    <p:extLst>
      <p:ext uri="{BB962C8B-B14F-4D97-AF65-F5344CB8AC3E}">
        <p14:creationId xmlns:p14="http://schemas.microsoft.com/office/powerpoint/2010/main" val="401970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75CCC1-EC90-4249-ADA3-F459AD922B5A}"/>
              </a:ext>
            </a:extLst>
          </p:cNvPr>
          <p:cNvSpPr>
            <a:spLocks noGrp="1"/>
          </p:cNvSpPr>
          <p:nvPr>
            <p:ph type="title"/>
          </p:nvPr>
        </p:nvSpPr>
        <p:spPr/>
        <p:txBody>
          <a:bodyPr/>
          <a:lstStyle/>
          <a:p>
            <a:r>
              <a:rPr lang="cs-CZ" dirty="0"/>
              <a:t>Development </a:t>
            </a:r>
            <a:r>
              <a:rPr lang="cs-CZ" dirty="0" err="1"/>
              <a:t>of</a:t>
            </a:r>
            <a:r>
              <a:rPr lang="cs-CZ" dirty="0"/>
              <a:t> </a:t>
            </a:r>
            <a:r>
              <a:rPr lang="cs-CZ" dirty="0" err="1"/>
              <a:t>pancreas</a:t>
            </a:r>
            <a:endParaRPr lang="en-US" dirty="0"/>
          </a:p>
        </p:txBody>
      </p:sp>
      <p:sp>
        <p:nvSpPr>
          <p:cNvPr id="4" name="Zástupný symbol pro zápatí 3">
            <a:extLst>
              <a:ext uri="{FF2B5EF4-FFF2-40B4-BE49-F238E27FC236}">
                <a16:creationId xmlns:a16="http://schemas.microsoft.com/office/drawing/2014/main" id="{703B44A0-70C0-441E-9F44-353262E62E68}"/>
              </a:ext>
            </a:extLst>
          </p:cNvPr>
          <p:cNvSpPr>
            <a:spLocks noGrp="1"/>
          </p:cNvSpPr>
          <p:nvPr>
            <p:ph type="ftr" sz="quarter" idx="11"/>
          </p:nvPr>
        </p:nvSpPr>
        <p:spPr/>
        <p:txBody>
          <a:bodyPr/>
          <a:lstStyle/>
          <a:p>
            <a:r>
              <a:rPr lang="cs-CZ" dirty="0"/>
              <a:t>Bi6140 Embryology</a:t>
            </a:r>
          </a:p>
        </p:txBody>
      </p:sp>
      <p:sp>
        <p:nvSpPr>
          <p:cNvPr id="5" name="Zástupný symbol pro číslo snímku 4">
            <a:extLst>
              <a:ext uri="{FF2B5EF4-FFF2-40B4-BE49-F238E27FC236}">
                <a16:creationId xmlns:a16="http://schemas.microsoft.com/office/drawing/2014/main" id="{B634F285-2DB2-4977-9A62-DC097A2A5941}"/>
              </a:ext>
            </a:extLst>
          </p:cNvPr>
          <p:cNvSpPr>
            <a:spLocks noGrp="1"/>
          </p:cNvSpPr>
          <p:nvPr>
            <p:ph type="sldNum" sz="quarter" idx="12"/>
          </p:nvPr>
        </p:nvSpPr>
        <p:spPr/>
        <p:txBody>
          <a:bodyPr/>
          <a:lstStyle/>
          <a:p>
            <a:fld id="{452BC3EA-E2EC-40AA-BF67-C4C476FA0C99}" type="slidenum">
              <a:rPr lang="cs-CZ" smtClean="0"/>
              <a:t>56</a:t>
            </a:fld>
            <a:endParaRPr lang="cs-CZ"/>
          </a:p>
        </p:txBody>
      </p:sp>
      <p:sp>
        <p:nvSpPr>
          <p:cNvPr id="8" name="TextovéPole 7">
            <a:extLst>
              <a:ext uri="{FF2B5EF4-FFF2-40B4-BE49-F238E27FC236}">
                <a16:creationId xmlns:a16="http://schemas.microsoft.com/office/drawing/2014/main" id="{88B8200F-807E-473D-BC07-A82F3C9E2C2B}"/>
              </a:ext>
            </a:extLst>
          </p:cNvPr>
          <p:cNvSpPr txBox="1"/>
          <p:nvPr/>
        </p:nvSpPr>
        <p:spPr>
          <a:xfrm>
            <a:off x="6727700" y="6040088"/>
            <a:ext cx="4051391" cy="253916"/>
          </a:xfrm>
          <a:prstGeom prst="rect">
            <a:avLst/>
          </a:prstGeom>
          <a:noFill/>
        </p:spPr>
        <p:txBody>
          <a:bodyPr wrap="square" rtlCol="0">
            <a:spAutoFit/>
          </a:bodyPr>
          <a:lstStyle/>
          <a:p>
            <a:pPr algn="ctr"/>
            <a:r>
              <a:rPr lang="cs-CZ" sz="1050" dirty="0" err="1"/>
              <a:t>O´Dowd</a:t>
            </a:r>
            <a:r>
              <a:rPr lang="cs-CZ" sz="1050" dirty="0"/>
              <a:t> and </a:t>
            </a:r>
            <a:r>
              <a:rPr lang="cs-CZ" sz="1050" dirty="0" err="1"/>
              <a:t>Stocker</a:t>
            </a:r>
            <a:r>
              <a:rPr lang="cs-CZ" sz="1050" dirty="0"/>
              <a:t>, 2013. Front </a:t>
            </a:r>
            <a:r>
              <a:rPr lang="cs-CZ" sz="1050" dirty="0" err="1"/>
              <a:t>Physiol</a:t>
            </a:r>
            <a:endParaRPr lang="cs-CZ" sz="1050" dirty="0"/>
          </a:p>
        </p:txBody>
      </p:sp>
      <p:sp>
        <p:nvSpPr>
          <p:cNvPr id="9" name="Zástupný obsah 2">
            <a:extLst>
              <a:ext uri="{FF2B5EF4-FFF2-40B4-BE49-F238E27FC236}">
                <a16:creationId xmlns:a16="http://schemas.microsoft.com/office/drawing/2014/main" id="{1DCC5FA3-80CB-461C-90C7-8C24E3563C0A}"/>
              </a:ext>
            </a:extLst>
          </p:cNvPr>
          <p:cNvSpPr txBox="1">
            <a:spLocks/>
          </p:cNvSpPr>
          <p:nvPr/>
        </p:nvSpPr>
        <p:spPr>
          <a:xfrm>
            <a:off x="1097279" y="1824029"/>
            <a:ext cx="4583899" cy="5633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invagination</a:t>
            </a:r>
            <a:r>
              <a:rPr lang="cs-CZ" sz="1600" dirty="0"/>
              <a:t> </a:t>
            </a:r>
            <a:r>
              <a:rPr lang="cs-CZ" sz="1600" dirty="0" err="1"/>
              <a:t>of</a:t>
            </a:r>
            <a:r>
              <a:rPr lang="cs-CZ" sz="1600" dirty="0"/>
              <a:t> </a:t>
            </a:r>
            <a:r>
              <a:rPr lang="cs-CZ" sz="1600" dirty="0" err="1"/>
              <a:t>epithelial</a:t>
            </a:r>
            <a:r>
              <a:rPr lang="cs-CZ" sz="1600" dirty="0"/>
              <a:t> (endoderm) bud </a:t>
            </a:r>
            <a:r>
              <a:rPr lang="cs-CZ" sz="1600" dirty="0" err="1"/>
              <a:t>into</a:t>
            </a:r>
            <a:r>
              <a:rPr lang="cs-CZ" sz="1600" dirty="0"/>
              <a:t> </a:t>
            </a:r>
            <a:r>
              <a:rPr lang="cs-CZ" sz="1600" dirty="0" err="1"/>
              <a:t>surrounding</a:t>
            </a:r>
            <a:r>
              <a:rPr lang="cs-CZ" sz="1600" dirty="0"/>
              <a:t> mesenchyme (</a:t>
            </a:r>
            <a:r>
              <a:rPr lang="cs-CZ" sz="1600" dirty="0" err="1"/>
              <a:t>splanchnic</a:t>
            </a:r>
            <a:r>
              <a:rPr lang="cs-CZ" sz="1600" dirty="0"/>
              <a:t> mesoderm)</a:t>
            </a:r>
            <a:endParaRPr lang="cs-CZ" sz="1400" dirty="0"/>
          </a:p>
        </p:txBody>
      </p:sp>
      <p:sp>
        <p:nvSpPr>
          <p:cNvPr id="10" name="Zástupný obsah 2">
            <a:extLst>
              <a:ext uri="{FF2B5EF4-FFF2-40B4-BE49-F238E27FC236}">
                <a16:creationId xmlns:a16="http://schemas.microsoft.com/office/drawing/2014/main" id="{E24E91A6-66F8-48BC-A08D-53912EEBBE42}"/>
              </a:ext>
            </a:extLst>
          </p:cNvPr>
          <p:cNvSpPr txBox="1">
            <a:spLocks/>
          </p:cNvSpPr>
          <p:nvPr/>
        </p:nvSpPr>
        <p:spPr>
          <a:xfrm>
            <a:off x="1097279" y="2457106"/>
            <a:ext cx="4583899" cy="3675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Epithelial</a:t>
            </a:r>
            <a:r>
              <a:rPr lang="cs-CZ" sz="1600" dirty="0"/>
              <a:t> </a:t>
            </a:r>
            <a:r>
              <a:rPr lang="cs-CZ" sz="1600" dirty="0" err="1"/>
              <a:t>cells</a:t>
            </a:r>
            <a:r>
              <a:rPr lang="cs-CZ" sz="1600" dirty="0"/>
              <a:t> </a:t>
            </a:r>
            <a:r>
              <a:rPr lang="cs-CZ" sz="1600" dirty="0" err="1"/>
              <a:t>proliferate</a:t>
            </a:r>
            <a:r>
              <a:rPr lang="cs-CZ" sz="1600" dirty="0"/>
              <a:t>, </a:t>
            </a:r>
            <a:r>
              <a:rPr lang="cs-CZ" sz="1600" b="1" dirty="0" err="1"/>
              <a:t>branching</a:t>
            </a:r>
            <a:r>
              <a:rPr lang="cs-CZ" sz="1600" dirty="0"/>
              <a:t> to mesenchyme</a:t>
            </a:r>
            <a:endParaRPr lang="cs-CZ" sz="1400" dirty="0"/>
          </a:p>
        </p:txBody>
      </p:sp>
      <p:sp>
        <p:nvSpPr>
          <p:cNvPr id="11" name="Zástupný obsah 2">
            <a:extLst>
              <a:ext uri="{FF2B5EF4-FFF2-40B4-BE49-F238E27FC236}">
                <a16:creationId xmlns:a16="http://schemas.microsoft.com/office/drawing/2014/main" id="{CD8F406E-E7A4-4EB2-9A54-3F3314DF745C}"/>
              </a:ext>
            </a:extLst>
          </p:cNvPr>
          <p:cNvSpPr txBox="1">
            <a:spLocks/>
          </p:cNvSpPr>
          <p:nvPr/>
        </p:nvSpPr>
        <p:spPr>
          <a:xfrm>
            <a:off x="1097277" y="2940388"/>
            <a:ext cx="4583899" cy="108935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Onset</a:t>
            </a:r>
            <a:r>
              <a:rPr lang="cs-CZ" sz="1600" dirty="0"/>
              <a:t> </a:t>
            </a:r>
            <a:r>
              <a:rPr lang="cs-CZ" sz="1600" dirty="0" err="1"/>
              <a:t>of</a:t>
            </a:r>
            <a:r>
              <a:rPr lang="cs-CZ" sz="1600" dirty="0"/>
              <a:t> </a:t>
            </a:r>
            <a:r>
              <a:rPr lang="cs-CZ" sz="1600" b="1" dirty="0" err="1"/>
              <a:t>differentiation</a:t>
            </a:r>
            <a:r>
              <a:rPr lang="cs-CZ" sz="1600" dirty="0"/>
              <a:t> </a:t>
            </a:r>
            <a:r>
              <a:rPr lang="cs-CZ" sz="1600" dirty="0" err="1"/>
              <a:t>of</a:t>
            </a:r>
            <a:r>
              <a:rPr lang="cs-CZ" sz="1600" dirty="0"/>
              <a:t> </a:t>
            </a:r>
            <a:r>
              <a:rPr lang="cs-CZ" sz="1600" dirty="0" err="1"/>
              <a:t>cells</a:t>
            </a:r>
            <a:endParaRPr lang="cs-CZ" sz="1600" dirty="0"/>
          </a:p>
          <a:p>
            <a:pPr lvl="1">
              <a:buSzPct val="50000"/>
              <a:buFont typeface="Courier New" panose="02070309020205020404" pitchFamily="49" charset="0"/>
              <a:buChar char="o"/>
            </a:pPr>
            <a:r>
              <a:rPr lang="cs-CZ" sz="1200" dirty="0" err="1"/>
              <a:t>Cells</a:t>
            </a:r>
            <a:r>
              <a:rPr lang="cs-CZ" sz="1200" dirty="0"/>
              <a:t> </a:t>
            </a:r>
            <a:r>
              <a:rPr lang="cs-CZ" sz="1200" dirty="0" err="1"/>
              <a:t>of</a:t>
            </a:r>
            <a:r>
              <a:rPr lang="cs-CZ" sz="1200" dirty="0"/>
              <a:t> </a:t>
            </a:r>
            <a:r>
              <a:rPr lang="cs-CZ" sz="1200" b="1" dirty="0" err="1"/>
              <a:t>ducts</a:t>
            </a:r>
            <a:r>
              <a:rPr lang="cs-CZ" sz="1200" b="1" dirty="0"/>
              <a:t> </a:t>
            </a:r>
            <a:r>
              <a:rPr lang="cs-CZ" sz="1200" dirty="0"/>
              <a:t>– </a:t>
            </a:r>
            <a:r>
              <a:rPr lang="cs-CZ" sz="1200" dirty="0" err="1"/>
              <a:t>form</a:t>
            </a:r>
            <a:r>
              <a:rPr lang="cs-CZ" sz="1200" dirty="0"/>
              <a:t> </a:t>
            </a:r>
            <a:r>
              <a:rPr lang="cs-CZ" sz="1200" dirty="0" err="1"/>
              <a:t>excretory</a:t>
            </a:r>
            <a:r>
              <a:rPr lang="cs-CZ" sz="1200" dirty="0"/>
              <a:t> </a:t>
            </a:r>
            <a:r>
              <a:rPr lang="cs-CZ" sz="1200" dirty="0" err="1"/>
              <a:t>canals</a:t>
            </a:r>
            <a:endParaRPr lang="cs-CZ" sz="1200" dirty="0"/>
          </a:p>
          <a:p>
            <a:pPr lvl="1">
              <a:buSzPct val="50000"/>
              <a:buFont typeface="Courier New" panose="02070309020205020404" pitchFamily="49" charset="0"/>
              <a:buChar char="o"/>
            </a:pPr>
            <a:r>
              <a:rPr lang="cs-CZ" sz="1200" b="1" dirty="0" err="1"/>
              <a:t>acinar</a:t>
            </a:r>
            <a:r>
              <a:rPr lang="cs-CZ" sz="1200" dirty="0"/>
              <a:t> </a:t>
            </a:r>
            <a:r>
              <a:rPr lang="cs-CZ" sz="1200" dirty="0" err="1"/>
              <a:t>cells</a:t>
            </a:r>
            <a:r>
              <a:rPr lang="cs-CZ" sz="1200" dirty="0"/>
              <a:t> – </a:t>
            </a:r>
            <a:r>
              <a:rPr lang="cs-CZ" sz="1200" dirty="0" err="1"/>
              <a:t>exocrine</a:t>
            </a:r>
            <a:r>
              <a:rPr lang="cs-CZ" sz="1200" dirty="0"/>
              <a:t> </a:t>
            </a:r>
            <a:r>
              <a:rPr lang="cs-CZ" sz="1200" dirty="0" err="1"/>
              <a:t>pancreas</a:t>
            </a:r>
            <a:endParaRPr lang="cs-CZ" sz="1200" dirty="0"/>
          </a:p>
          <a:p>
            <a:pPr lvl="1">
              <a:buSzPct val="50000"/>
              <a:buFont typeface="Courier New" panose="02070309020205020404" pitchFamily="49" charset="0"/>
              <a:buChar char="o"/>
            </a:pPr>
            <a:r>
              <a:rPr lang="cs-CZ" sz="1200" dirty="0" err="1"/>
              <a:t>Cells</a:t>
            </a:r>
            <a:r>
              <a:rPr lang="cs-CZ" sz="1200" dirty="0"/>
              <a:t> </a:t>
            </a:r>
            <a:r>
              <a:rPr lang="cs-CZ" sz="1200" dirty="0" err="1"/>
              <a:t>of</a:t>
            </a:r>
            <a:r>
              <a:rPr lang="cs-CZ" sz="1200" dirty="0"/>
              <a:t> </a:t>
            </a:r>
            <a:r>
              <a:rPr lang="cs-CZ" sz="1200" b="1" dirty="0" err="1"/>
              <a:t>islets</a:t>
            </a:r>
            <a:r>
              <a:rPr lang="cs-CZ" sz="1200" dirty="0"/>
              <a:t> – </a:t>
            </a:r>
            <a:r>
              <a:rPr lang="cs-CZ" sz="1200" dirty="0" err="1"/>
              <a:t>endocrine</a:t>
            </a:r>
            <a:r>
              <a:rPr lang="cs-CZ" sz="1200" dirty="0"/>
              <a:t> </a:t>
            </a:r>
            <a:r>
              <a:rPr lang="cs-CZ" sz="1200" dirty="0" err="1"/>
              <a:t>pancreas</a:t>
            </a:r>
            <a:endParaRPr lang="cs-CZ" sz="1200" dirty="0"/>
          </a:p>
        </p:txBody>
      </p:sp>
      <p:sp>
        <p:nvSpPr>
          <p:cNvPr id="12" name="Zástupný obsah 2">
            <a:extLst>
              <a:ext uri="{FF2B5EF4-FFF2-40B4-BE49-F238E27FC236}">
                <a16:creationId xmlns:a16="http://schemas.microsoft.com/office/drawing/2014/main" id="{84DE5E8C-1BDB-4108-B185-F0C2E81FDC46}"/>
              </a:ext>
            </a:extLst>
          </p:cNvPr>
          <p:cNvSpPr txBox="1">
            <a:spLocks/>
          </p:cNvSpPr>
          <p:nvPr/>
        </p:nvSpPr>
        <p:spPr>
          <a:xfrm>
            <a:off x="1097279" y="4287239"/>
            <a:ext cx="4583899" cy="6156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acinar</a:t>
            </a:r>
            <a:r>
              <a:rPr lang="cs-CZ" sz="1600" b="1" dirty="0"/>
              <a:t> </a:t>
            </a:r>
            <a:r>
              <a:rPr lang="cs-CZ" sz="1600" b="1" dirty="0" err="1"/>
              <a:t>cells</a:t>
            </a:r>
            <a:r>
              <a:rPr lang="cs-CZ" sz="1600" dirty="0"/>
              <a:t> – </a:t>
            </a:r>
            <a:r>
              <a:rPr lang="cs-CZ" sz="1600" dirty="0" err="1"/>
              <a:t>formation</a:t>
            </a:r>
            <a:r>
              <a:rPr lang="cs-CZ" sz="1600" dirty="0"/>
              <a:t> </a:t>
            </a:r>
            <a:r>
              <a:rPr lang="cs-CZ" sz="1600" dirty="0" err="1"/>
              <a:t>of</a:t>
            </a:r>
            <a:r>
              <a:rPr lang="cs-CZ" sz="1600" dirty="0"/>
              <a:t> </a:t>
            </a:r>
            <a:r>
              <a:rPr lang="cs-CZ" sz="1600" b="1" dirty="0" err="1"/>
              <a:t>secretory</a:t>
            </a:r>
            <a:r>
              <a:rPr lang="cs-CZ" sz="1600" b="1" dirty="0"/>
              <a:t> </a:t>
            </a:r>
            <a:r>
              <a:rPr lang="cs-CZ" sz="1600" b="1" dirty="0" err="1"/>
              <a:t>parts</a:t>
            </a:r>
            <a:r>
              <a:rPr lang="cs-CZ" sz="1600" dirty="0"/>
              <a:t> </a:t>
            </a:r>
            <a:r>
              <a:rPr lang="cs-CZ" sz="1600" dirty="0" err="1"/>
              <a:t>connected</a:t>
            </a:r>
            <a:r>
              <a:rPr lang="cs-CZ" sz="1600" dirty="0"/>
              <a:t> to </a:t>
            </a:r>
            <a:r>
              <a:rPr lang="cs-CZ" sz="1600" dirty="0" err="1"/>
              <a:t>ducts</a:t>
            </a:r>
            <a:r>
              <a:rPr lang="cs-CZ" sz="1600" dirty="0"/>
              <a:t> </a:t>
            </a:r>
            <a:r>
              <a:rPr lang="cs-CZ" sz="1600" dirty="0" err="1"/>
              <a:t>leading</a:t>
            </a:r>
            <a:r>
              <a:rPr lang="cs-CZ" sz="1600" dirty="0"/>
              <a:t> to duodenum, </a:t>
            </a:r>
            <a:r>
              <a:rPr lang="cs-CZ" sz="1600" b="1" dirty="0" err="1"/>
              <a:t>exocrine</a:t>
            </a:r>
            <a:r>
              <a:rPr lang="cs-CZ" sz="1600" dirty="0"/>
              <a:t> </a:t>
            </a:r>
            <a:r>
              <a:rPr lang="cs-CZ" sz="1600" dirty="0" err="1"/>
              <a:t>cells</a:t>
            </a:r>
            <a:endParaRPr lang="cs-CZ" sz="1200" dirty="0"/>
          </a:p>
        </p:txBody>
      </p:sp>
      <p:sp>
        <p:nvSpPr>
          <p:cNvPr id="13" name="Zástupný obsah 2">
            <a:extLst>
              <a:ext uri="{FF2B5EF4-FFF2-40B4-BE49-F238E27FC236}">
                <a16:creationId xmlns:a16="http://schemas.microsoft.com/office/drawing/2014/main" id="{CC8765C6-2141-43F0-B134-A9667B80FB4A}"/>
              </a:ext>
            </a:extLst>
          </p:cNvPr>
          <p:cNvSpPr txBox="1">
            <a:spLocks/>
          </p:cNvSpPr>
          <p:nvPr/>
        </p:nvSpPr>
        <p:spPr>
          <a:xfrm>
            <a:off x="1097278" y="5018574"/>
            <a:ext cx="4583899" cy="9069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Cells</a:t>
            </a:r>
            <a:r>
              <a:rPr lang="cs-CZ" sz="1600" dirty="0"/>
              <a:t> </a:t>
            </a:r>
            <a:r>
              <a:rPr lang="cs-CZ" sz="1600" dirty="0" err="1"/>
              <a:t>of</a:t>
            </a:r>
            <a:r>
              <a:rPr lang="cs-CZ" sz="1600" b="1" dirty="0"/>
              <a:t> </a:t>
            </a:r>
            <a:r>
              <a:rPr lang="cs-CZ" sz="1600" b="1" dirty="0" err="1"/>
              <a:t>islets</a:t>
            </a:r>
            <a:r>
              <a:rPr lang="cs-CZ" sz="1600" dirty="0"/>
              <a:t> – </a:t>
            </a:r>
            <a:r>
              <a:rPr lang="cs-CZ" sz="1600" b="1" dirty="0" err="1"/>
              <a:t>epithelial-mesenchymal</a:t>
            </a:r>
            <a:r>
              <a:rPr lang="cs-CZ" sz="1600" dirty="0"/>
              <a:t> </a:t>
            </a:r>
            <a:r>
              <a:rPr lang="cs-CZ" sz="1600" dirty="0" err="1"/>
              <a:t>transition</a:t>
            </a:r>
            <a:r>
              <a:rPr lang="cs-CZ" sz="1600" dirty="0"/>
              <a:t>, </a:t>
            </a:r>
            <a:r>
              <a:rPr lang="cs-CZ" sz="1600" dirty="0" err="1"/>
              <a:t>migration</a:t>
            </a:r>
            <a:r>
              <a:rPr lang="cs-CZ" sz="1600" dirty="0"/>
              <a:t> </a:t>
            </a:r>
            <a:r>
              <a:rPr lang="cs-CZ" sz="1600" dirty="0" err="1"/>
              <a:t>into</a:t>
            </a:r>
            <a:r>
              <a:rPr lang="cs-CZ" sz="1600" dirty="0"/>
              <a:t> mesenchyme, </a:t>
            </a:r>
            <a:r>
              <a:rPr lang="cs-CZ" sz="1600" dirty="0" err="1"/>
              <a:t>differentiation</a:t>
            </a:r>
            <a:r>
              <a:rPr lang="cs-CZ" sz="1600" dirty="0"/>
              <a:t> to </a:t>
            </a:r>
            <a:r>
              <a:rPr lang="cs-CZ" sz="1600" b="1" dirty="0" err="1"/>
              <a:t>endocrine</a:t>
            </a:r>
            <a:r>
              <a:rPr lang="cs-CZ" sz="1600" dirty="0"/>
              <a:t> </a:t>
            </a:r>
            <a:r>
              <a:rPr lang="cs-CZ" sz="1600" dirty="0" err="1"/>
              <a:t>cells</a:t>
            </a:r>
            <a:r>
              <a:rPr lang="cs-CZ" sz="1600" dirty="0"/>
              <a:t>, </a:t>
            </a:r>
            <a:r>
              <a:rPr lang="cs-CZ" sz="1600" dirty="0" err="1"/>
              <a:t>vesseles</a:t>
            </a:r>
            <a:r>
              <a:rPr lang="cs-CZ" sz="1600" dirty="0"/>
              <a:t> </a:t>
            </a:r>
            <a:r>
              <a:rPr lang="cs-CZ" sz="1600" dirty="0" err="1"/>
              <a:t>formation</a:t>
            </a:r>
            <a:endParaRPr lang="cs-CZ" sz="1200" dirty="0"/>
          </a:p>
        </p:txBody>
      </p:sp>
      <p:grpSp>
        <p:nvGrpSpPr>
          <p:cNvPr id="7" name="Skupina 6"/>
          <p:cNvGrpSpPr/>
          <p:nvPr/>
        </p:nvGrpSpPr>
        <p:grpSpPr>
          <a:xfrm>
            <a:off x="6126480" y="1887322"/>
            <a:ext cx="2508891" cy="1933762"/>
            <a:chOff x="6126480" y="1887322"/>
            <a:chExt cx="2508891" cy="1933762"/>
          </a:xfrm>
        </p:grpSpPr>
        <p:pic>
          <p:nvPicPr>
            <p:cNvPr id="14" name="Obrázek 13">
              <a:extLst>
                <a:ext uri="{FF2B5EF4-FFF2-40B4-BE49-F238E27FC236}">
                  <a16:creationId xmlns:a16="http://schemas.microsoft.com/office/drawing/2014/main" id="{E52CCCD3-D3EF-40D2-A1B1-4A114F142451}"/>
                </a:ext>
              </a:extLst>
            </p:cNvPr>
            <p:cNvPicPr>
              <a:picLocks noChangeAspect="1"/>
            </p:cNvPicPr>
            <p:nvPr/>
          </p:nvPicPr>
          <p:blipFill rotWithShape="1">
            <a:blip r:embed="rId2">
              <a:extLst>
                <a:ext uri="{28A0092B-C50C-407E-A947-70E740481C1C}">
                  <a14:useLocalDpi xmlns:a14="http://schemas.microsoft.com/office/drawing/2010/main" val="0"/>
                </a:ext>
              </a:extLst>
            </a:blip>
            <a:srcRect r="50917" b="50470"/>
            <a:stretch/>
          </p:blipFill>
          <p:spPr>
            <a:xfrm>
              <a:off x="6126480" y="1887322"/>
              <a:ext cx="2508891" cy="1933762"/>
            </a:xfrm>
            <a:prstGeom prst="rect">
              <a:avLst/>
            </a:prstGeom>
          </p:spPr>
        </p:pic>
        <p:sp>
          <p:nvSpPr>
            <p:cNvPr id="3" name="TextovéPole 2"/>
            <p:cNvSpPr txBox="1"/>
            <p:nvPr/>
          </p:nvSpPr>
          <p:spPr>
            <a:xfrm>
              <a:off x="6400800" y="3503170"/>
              <a:ext cx="1919335" cy="246221"/>
            </a:xfrm>
            <a:prstGeom prst="rect">
              <a:avLst/>
            </a:prstGeom>
            <a:solidFill>
              <a:srgbClr val="D9D9D9"/>
            </a:solidFill>
          </p:spPr>
          <p:txBody>
            <a:bodyPr wrap="square" rtlCol="0">
              <a:spAutoFit/>
            </a:bodyPr>
            <a:lstStyle/>
            <a:p>
              <a:pPr algn="ctr"/>
              <a:r>
                <a:rPr lang="cs-CZ" sz="1000" dirty="0" err="1"/>
                <a:t>Epithelial</a:t>
              </a:r>
              <a:r>
                <a:rPr lang="cs-CZ" sz="1000" dirty="0"/>
                <a:t> bud</a:t>
              </a:r>
            </a:p>
          </p:txBody>
        </p:sp>
      </p:grpSp>
      <p:grpSp>
        <p:nvGrpSpPr>
          <p:cNvPr id="26" name="Skupina 25"/>
          <p:cNvGrpSpPr/>
          <p:nvPr/>
        </p:nvGrpSpPr>
        <p:grpSpPr>
          <a:xfrm>
            <a:off x="8854418" y="1883754"/>
            <a:ext cx="2492487" cy="1935271"/>
            <a:chOff x="8854418" y="1883754"/>
            <a:chExt cx="2492487" cy="1935271"/>
          </a:xfrm>
        </p:grpSpPr>
        <p:pic>
          <p:nvPicPr>
            <p:cNvPr id="15" name="Obrázek 14">
              <a:extLst>
                <a:ext uri="{FF2B5EF4-FFF2-40B4-BE49-F238E27FC236}">
                  <a16:creationId xmlns:a16="http://schemas.microsoft.com/office/drawing/2014/main" id="{E52CCCD3-D3EF-40D2-A1B1-4A114F142451}"/>
                </a:ext>
              </a:extLst>
            </p:cNvPr>
            <p:cNvPicPr>
              <a:picLocks noChangeAspect="1"/>
            </p:cNvPicPr>
            <p:nvPr/>
          </p:nvPicPr>
          <p:blipFill rotWithShape="1">
            <a:blip r:embed="rId2">
              <a:extLst>
                <a:ext uri="{28A0092B-C50C-407E-A947-70E740481C1C}">
                  <a14:useLocalDpi xmlns:a14="http://schemas.microsoft.com/office/drawing/2010/main" val="0"/>
                </a:ext>
              </a:extLst>
            </a:blip>
            <a:srcRect l="51238" b="50432"/>
            <a:stretch/>
          </p:blipFill>
          <p:spPr>
            <a:xfrm>
              <a:off x="8854418" y="1883754"/>
              <a:ext cx="2492487" cy="1935271"/>
            </a:xfrm>
            <a:prstGeom prst="rect">
              <a:avLst/>
            </a:prstGeom>
          </p:spPr>
        </p:pic>
        <p:sp>
          <p:nvSpPr>
            <p:cNvPr id="18" name="TextovéPole 17"/>
            <p:cNvSpPr txBox="1"/>
            <p:nvPr/>
          </p:nvSpPr>
          <p:spPr>
            <a:xfrm>
              <a:off x="9131940" y="3546358"/>
              <a:ext cx="1919335" cy="246221"/>
            </a:xfrm>
            <a:prstGeom prst="rect">
              <a:avLst/>
            </a:prstGeom>
            <a:solidFill>
              <a:srgbClr val="D9D9D9"/>
            </a:solidFill>
          </p:spPr>
          <p:txBody>
            <a:bodyPr wrap="square" rtlCol="0">
              <a:spAutoFit/>
            </a:bodyPr>
            <a:lstStyle/>
            <a:p>
              <a:pPr algn="ctr"/>
              <a:r>
                <a:rPr lang="cs-CZ" sz="1000" dirty="0" err="1"/>
                <a:t>branching</a:t>
              </a:r>
              <a:endParaRPr lang="cs-CZ" sz="1000" dirty="0"/>
            </a:p>
          </p:txBody>
        </p:sp>
      </p:grpSp>
      <p:grpSp>
        <p:nvGrpSpPr>
          <p:cNvPr id="6" name="Skupina 5"/>
          <p:cNvGrpSpPr/>
          <p:nvPr/>
        </p:nvGrpSpPr>
        <p:grpSpPr>
          <a:xfrm>
            <a:off x="6134024" y="3971046"/>
            <a:ext cx="2493801" cy="1958413"/>
            <a:chOff x="6134024" y="3971046"/>
            <a:chExt cx="2493801" cy="1958413"/>
          </a:xfrm>
        </p:grpSpPr>
        <p:pic>
          <p:nvPicPr>
            <p:cNvPr id="16" name="Obrázek 15">
              <a:extLst>
                <a:ext uri="{FF2B5EF4-FFF2-40B4-BE49-F238E27FC236}">
                  <a16:creationId xmlns:a16="http://schemas.microsoft.com/office/drawing/2014/main" id="{E52CCCD3-D3EF-40D2-A1B1-4A114F142451}"/>
                </a:ext>
              </a:extLst>
            </p:cNvPr>
            <p:cNvPicPr>
              <a:picLocks noChangeAspect="1"/>
            </p:cNvPicPr>
            <p:nvPr/>
          </p:nvPicPr>
          <p:blipFill rotWithShape="1">
            <a:blip r:embed="rId2">
              <a:extLst>
                <a:ext uri="{28A0092B-C50C-407E-A947-70E740481C1C}">
                  <a14:useLocalDpi xmlns:a14="http://schemas.microsoft.com/office/drawing/2010/main" val="0"/>
                </a:ext>
              </a:extLst>
            </a:blip>
            <a:srcRect t="49839" r="51212"/>
            <a:stretch/>
          </p:blipFill>
          <p:spPr>
            <a:xfrm>
              <a:off x="6134024" y="3971046"/>
              <a:ext cx="2493801" cy="1958413"/>
            </a:xfrm>
            <a:prstGeom prst="rect">
              <a:avLst/>
            </a:prstGeom>
          </p:spPr>
        </p:pic>
        <p:sp>
          <p:nvSpPr>
            <p:cNvPr id="19" name="TextovéPole 18"/>
            <p:cNvSpPr txBox="1"/>
            <p:nvPr/>
          </p:nvSpPr>
          <p:spPr>
            <a:xfrm>
              <a:off x="6500387" y="5652547"/>
              <a:ext cx="1720159" cy="246221"/>
            </a:xfrm>
            <a:prstGeom prst="rect">
              <a:avLst/>
            </a:prstGeom>
            <a:solidFill>
              <a:srgbClr val="D9D9D9"/>
            </a:solidFill>
          </p:spPr>
          <p:txBody>
            <a:bodyPr wrap="square" rtlCol="0">
              <a:spAutoFit/>
            </a:bodyPr>
            <a:lstStyle/>
            <a:p>
              <a:pPr algn="ctr"/>
              <a:r>
                <a:rPr lang="cs-CZ" sz="1000" dirty="0" err="1"/>
                <a:t>differentiation</a:t>
              </a:r>
              <a:endParaRPr lang="cs-CZ" sz="1000" dirty="0"/>
            </a:p>
          </p:txBody>
        </p:sp>
        <p:sp>
          <p:nvSpPr>
            <p:cNvPr id="21" name="TextovéPole 20"/>
            <p:cNvSpPr txBox="1"/>
            <p:nvPr/>
          </p:nvSpPr>
          <p:spPr>
            <a:xfrm>
              <a:off x="7930838" y="4810933"/>
              <a:ext cx="660775" cy="338554"/>
            </a:xfrm>
            <a:prstGeom prst="rect">
              <a:avLst/>
            </a:prstGeom>
            <a:solidFill>
              <a:srgbClr val="D9D9D9"/>
            </a:solidFill>
          </p:spPr>
          <p:txBody>
            <a:bodyPr wrap="square" rtlCol="0">
              <a:spAutoFit/>
            </a:bodyPr>
            <a:lstStyle/>
            <a:p>
              <a:pPr algn="ctr"/>
              <a:r>
                <a:rPr lang="cs-CZ" sz="800" dirty="0" err="1"/>
                <a:t>Acinar</a:t>
              </a:r>
              <a:r>
                <a:rPr lang="cs-CZ" sz="800" dirty="0"/>
                <a:t> </a:t>
              </a:r>
              <a:r>
                <a:rPr lang="cs-CZ" sz="800" dirty="0" err="1"/>
                <a:t>precursors</a:t>
              </a:r>
              <a:endParaRPr lang="cs-CZ" sz="800" dirty="0"/>
            </a:p>
          </p:txBody>
        </p:sp>
        <p:sp>
          <p:nvSpPr>
            <p:cNvPr id="22" name="TextovéPole 21"/>
            <p:cNvSpPr txBox="1"/>
            <p:nvPr/>
          </p:nvSpPr>
          <p:spPr>
            <a:xfrm>
              <a:off x="6183579" y="5268538"/>
              <a:ext cx="633615" cy="338554"/>
            </a:xfrm>
            <a:prstGeom prst="rect">
              <a:avLst/>
            </a:prstGeom>
            <a:solidFill>
              <a:srgbClr val="D9D9D9"/>
            </a:solidFill>
          </p:spPr>
          <p:txBody>
            <a:bodyPr wrap="square" rtlCol="0">
              <a:spAutoFit/>
            </a:bodyPr>
            <a:lstStyle/>
            <a:p>
              <a:pPr algn="ctr"/>
              <a:r>
                <a:rPr lang="cs-CZ" sz="800" dirty="0" err="1"/>
                <a:t>Islet</a:t>
              </a:r>
              <a:r>
                <a:rPr lang="cs-CZ" sz="800" dirty="0"/>
                <a:t> </a:t>
              </a:r>
              <a:r>
                <a:rPr lang="cs-CZ" sz="800" dirty="0" err="1"/>
                <a:t>precursors</a:t>
              </a:r>
              <a:endParaRPr lang="cs-CZ" sz="800" dirty="0"/>
            </a:p>
          </p:txBody>
        </p:sp>
      </p:grpSp>
      <p:grpSp>
        <p:nvGrpSpPr>
          <p:cNvPr id="27" name="Skupina 26"/>
          <p:cNvGrpSpPr/>
          <p:nvPr/>
        </p:nvGrpSpPr>
        <p:grpSpPr>
          <a:xfrm>
            <a:off x="8854418" y="3976431"/>
            <a:ext cx="2498523" cy="1956904"/>
            <a:chOff x="8854418" y="3976431"/>
            <a:chExt cx="2498523" cy="1956904"/>
          </a:xfrm>
        </p:grpSpPr>
        <p:pic>
          <p:nvPicPr>
            <p:cNvPr id="17" name="Obrázek 16">
              <a:extLst>
                <a:ext uri="{FF2B5EF4-FFF2-40B4-BE49-F238E27FC236}">
                  <a16:creationId xmlns:a16="http://schemas.microsoft.com/office/drawing/2014/main" id="{E52CCCD3-D3EF-40D2-A1B1-4A114F142451}"/>
                </a:ext>
              </a:extLst>
            </p:cNvPr>
            <p:cNvPicPr>
              <a:picLocks noChangeAspect="1"/>
            </p:cNvPicPr>
            <p:nvPr/>
          </p:nvPicPr>
          <p:blipFill rotWithShape="1">
            <a:blip r:embed="rId2">
              <a:extLst>
                <a:ext uri="{28A0092B-C50C-407E-A947-70E740481C1C}">
                  <a14:useLocalDpi xmlns:a14="http://schemas.microsoft.com/office/drawing/2010/main" val="0"/>
                </a:ext>
              </a:extLst>
            </a:blip>
            <a:srcRect l="51120" t="49878"/>
            <a:stretch/>
          </p:blipFill>
          <p:spPr>
            <a:xfrm>
              <a:off x="8854418" y="3976431"/>
              <a:ext cx="2498523" cy="1956904"/>
            </a:xfrm>
            <a:prstGeom prst="rect">
              <a:avLst/>
            </a:prstGeom>
          </p:spPr>
        </p:pic>
        <p:sp>
          <p:nvSpPr>
            <p:cNvPr id="20" name="TextovéPole 19"/>
            <p:cNvSpPr txBox="1"/>
            <p:nvPr/>
          </p:nvSpPr>
          <p:spPr>
            <a:xfrm>
              <a:off x="9131940" y="5652554"/>
              <a:ext cx="1919335" cy="246221"/>
            </a:xfrm>
            <a:prstGeom prst="rect">
              <a:avLst/>
            </a:prstGeom>
            <a:solidFill>
              <a:srgbClr val="D9D9D9"/>
            </a:solidFill>
          </p:spPr>
          <p:txBody>
            <a:bodyPr wrap="square" rtlCol="0">
              <a:spAutoFit/>
            </a:bodyPr>
            <a:lstStyle/>
            <a:p>
              <a:pPr algn="ctr"/>
              <a:r>
                <a:rPr lang="cs-CZ" sz="1000" dirty="0" err="1"/>
                <a:t>maturation</a:t>
              </a:r>
              <a:r>
                <a:rPr lang="cs-CZ" sz="1000" dirty="0"/>
                <a:t> </a:t>
              </a:r>
              <a:endParaRPr lang="cs-CZ" sz="1200" dirty="0"/>
            </a:p>
          </p:txBody>
        </p:sp>
        <p:sp>
          <p:nvSpPr>
            <p:cNvPr id="23" name="TextovéPole 22"/>
            <p:cNvSpPr txBox="1"/>
            <p:nvPr/>
          </p:nvSpPr>
          <p:spPr>
            <a:xfrm>
              <a:off x="10578868" y="4133388"/>
              <a:ext cx="633615" cy="338554"/>
            </a:xfrm>
            <a:prstGeom prst="rect">
              <a:avLst/>
            </a:prstGeom>
            <a:solidFill>
              <a:srgbClr val="D9D9D9"/>
            </a:solidFill>
          </p:spPr>
          <p:txBody>
            <a:bodyPr wrap="square" rtlCol="0">
              <a:spAutoFit/>
            </a:bodyPr>
            <a:lstStyle/>
            <a:p>
              <a:pPr algn="ctr"/>
              <a:r>
                <a:rPr lang="cs-CZ" sz="800" dirty="0" err="1"/>
                <a:t>Forming</a:t>
              </a:r>
              <a:r>
                <a:rPr lang="cs-CZ" sz="800" dirty="0"/>
                <a:t> </a:t>
              </a:r>
              <a:r>
                <a:rPr lang="cs-CZ" sz="800" dirty="0" err="1"/>
                <a:t>islets</a:t>
              </a:r>
              <a:endParaRPr lang="cs-CZ" sz="800" dirty="0"/>
            </a:p>
          </p:txBody>
        </p:sp>
        <p:sp>
          <p:nvSpPr>
            <p:cNvPr id="24" name="TextovéPole 23"/>
            <p:cNvSpPr txBox="1"/>
            <p:nvPr/>
          </p:nvSpPr>
          <p:spPr>
            <a:xfrm>
              <a:off x="10655117" y="5325871"/>
              <a:ext cx="633615" cy="338554"/>
            </a:xfrm>
            <a:prstGeom prst="rect">
              <a:avLst/>
            </a:prstGeom>
            <a:solidFill>
              <a:srgbClr val="D9D9D9"/>
            </a:solidFill>
          </p:spPr>
          <p:txBody>
            <a:bodyPr wrap="square" rtlCol="0">
              <a:spAutoFit/>
            </a:bodyPr>
            <a:lstStyle/>
            <a:p>
              <a:pPr algn="ctr"/>
              <a:r>
                <a:rPr lang="cs-CZ" sz="800" dirty="0" err="1"/>
                <a:t>Secretory</a:t>
              </a:r>
              <a:r>
                <a:rPr lang="cs-CZ" sz="800" dirty="0"/>
                <a:t> </a:t>
              </a:r>
              <a:r>
                <a:rPr lang="cs-CZ" sz="800" dirty="0" err="1"/>
                <a:t>parts</a:t>
              </a:r>
              <a:endParaRPr lang="cs-CZ" sz="800" dirty="0"/>
            </a:p>
          </p:txBody>
        </p:sp>
        <p:sp>
          <p:nvSpPr>
            <p:cNvPr id="25" name="TextovéPole 24"/>
            <p:cNvSpPr txBox="1"/>
            <p:nvPr/>
          </p:nvSpPr>
          <p:spPr>
            <a:xfrm>
              <a:off x="10796455" y="4998007"/>
              <a:ext cx="509640" cy="215444"/>
            </a:xfrm>
            <a:prstGeom prst="rect">
              <a:avLst/>
            </a:prstGeom>
            <a:solidFill>
              <a:srgbClr val="D9D9D9"/>
            </a:solidFill>
          </p:spPr>
          <p:txBody>
            <a:bodyPr wrap="square" rtlCol="0">
              <a:spAutoFit/>
            </a:bodyPr>
            <a:lstStyle/>
            <a:p>
              <a:pPr algn="ctr"/>
              <a:r>
                <a:rPr lang="cs-CZ" sz="800" dirty="0" err="1"/>
                <a:t>ducts</a:t>
              </a:r>
              <a:endParaRPr lang="cs-CZ" sz="800" dirty="0"/>
            </a:p>
          </p:txBody>
        </p:sp>
      </p:grpSp>
    </p:spTree>
    <p:extLst>
      <p:ext uri="{BB962C8B-B14F-4D97-AF65-F5344CB8AC3E}">
        <p14:creationId xmlns:p14="http://schemas.microsoft.com/office/powerpoint/2010/main" val="320932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24128" y="428462"/>
            <a:ext cx="9720072" cy="1499616"/>
          </a:xfrm>
        </p:spPr>
        <p:txBody>
          <a:bodyPr/>
          <a:lstStyle/>
          <a:p>
            <a:r>
              <a:rPr lang="cs-CZ" dirty="0" err="1" smtClean="0"/>
              <a:t>Zebrafish</a:t>
            </a:r>
            <a:r>
              <a:rPr lang="cs-CZ" dirty="0" smtClean="0"/>
              <a:t> </a:t>
            </a:r>
            <a:r>
              <a:rPr lang="cs-CZ" dirty="0" err="1" smtClean="0"/>
              <a:t>diffuse</a:t>
            </a:r>
            <a:r>
              <a:rPr lang="cs-CZ" smtClean="0"/>
              <a:t> pankreas  </a:t>
            </a:r>
            <a:endParaRPr lang="cs-CZ" dirty="0"/>
          </a:p>
        </p:txBody>
      </p:sp>
      <p:pic>
        <p:nvPicPr>
          <p:cNvPr id="7"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9059" y="1695781"/>
            <a:ext cx="8910210" cy="5162219"/>
          </a:xfrm>
        </p:spPr>
      </p:pic>
      <p:sp>
        <p:nvSpPr>
          <p:cNvPr id="4" name="Zástupný symbol pro zápatí 3"/>
          <p:cNvSpPr>
            <a:spLocks noGrp="1"/>
          </p:cNvSpPr>
          <p:nvPr>
            <p:ph type="ftr" sz="quarter" idx="11"/>
          </p:nvPr>
        </p:nvSpPr>
        <p:spPr/>
        <p:txBody>
          <a:bodyPr/>
          <a:lstStyle/>
          <a:p>
            <a:r>
              <a:rPr lang="cs-CZ" smtClean="0"/>
              <a:t>Bi6140 Embryologie</a:t>
            </a:r>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57</a:t>
            </a:fld>
            <a:endParaRPr lang="cs-CZ"/>
          </a:p>
        </p:txBody>
      </p:sp>
    </p:spTree>
    <p:extLst>
      <p:ext uri="{BB962C8B-B14F-4D97-AF65-F5344CB8AC3E}">
        <p14:creationId xmlns:p14="http://schemas.microsoft.com/office/powerpoint/2010/main" val="596589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descr="Mouse-pancreas duct formation.jpg"/>
          <p:cNvSpPr>
            <a:spLocks noChangeAspect="1" noChangeArrowheads="1"/>
          </p:cNvSpPr>
          <p:nvPr/>
        </p:nvSpPr>
        <p:spPr bwMode="auto">
          <a:xfrm>
            <a:off x="1697038" y="-1943100"/>
            <a:ext cx="5715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cs-CZ" altLang="cs-CZ" sz="1800"/>
          </a:p>
        </p:txBody>
      </p:sp>
      <p:sp>
        <p:nvSpPr>
          <p:cNvPr id="26627" name="AutoShape 4" descr="File:Mouse-pancreas duct formation.jpg"/>
          <p:cNvSpPr>
            <a:spLocks noChangeAspect="1" noChangeArrowheads="1"/>
          </p:cNvSpPr>
          <p:nvPr/>
        </p:nvSpPr>
        <p:spPr bwMode="auto">
          <a:xfrm>
            <a:off x="1697038" y="-2590800"/>
            <a:ext cx="7620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cs-CZ" altLang="cs-CZ" sz="1800"/>
          </a:p>
        </p:txBody>
      </p:sp>
      <p:pic>
        <p:nvPicPr>
          <p:cNvPr id="266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457" y="564099"/>
            <a:ext cx="8577194" cy="607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9" name="Obdélník 3"/>
          <p:cNvSpPr>
            <a:spLocks noChangeArrowheads="1"/>
          </p:cNvSpPr>
          <p:nvPr/>
        </p:nvSpPr>
        <p:spPr bwMode="auto">
          <a:xfrm>
            <a:off x="2063751" y="6427788"/>
            <a:ext cx="56165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100"/>
              <a:t>https://embryology.med.unsw.edu.au/embryology/index.php/Endocrine_-_Pancreas_Development#Developing_Pancreatic_Islets</a:t>
            </a:r>
          </a:p>
        </p:txBody>
      </p:sp>
      <p:sp>
        <p:nvSpPr>
          <p:cNvPr id="26631" name="TextovéPole 4"/>
          <p:cNvSpPr txBox="1">
            <a:spLocks noChangeArrowheads="1"/>
          </p:cNvSpPr>
          <p:nvPr/>
        </p:nvSpPr>
        <p:spPr bwMode="auto">
          <a:xfrm>
            <a:off x="4480720" y="713582"/>
            <a:ext cx="2439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200" dirty="0" err="1">
                <a:solidFill>
                  <a:srgbClr val="00B050"/>
                </a:solidFill>
              </a:rPr>
              <a:t>Zonula</a:t>
            </a:r>
            <a:r>
              <a:rPr lang="cs-CZ" altLang="cs-CZ" sz="1200" dirty="0">
                <a:solidFill>
                  <a:srgbClr val="00B050"/>
                </a:solidFill>
              </a:rPr>
              <a:t> occludens1 – </a:t>
            </a:r>
          </a:p>
          <a:p>
            <a:pPr eaLnBrk="1" hangingPunct="1">
              <a:spcBef>
                <a:spcPct val="0"/>
              </a:spcBef>
              <a:buClrTx/>
              <a:buSzTx/>
              <a:buFontTx/>
              <a:buNone/>
            </a:pPr>
            <a:r>
              <a:rPr lang="cs-CZ" altLang="cs-CZ" sz="1200" dirty="0">
                <a:solidFill>
                  <a:srgbClr val="00B050"/>
                </a:solidFill>
              </a:rPr>
              <a:t>polarita buněk, tvorba lumen</a:t>
            </a:r>
          </a:p>
        </p:txBody>
      </p:sp>
      <p:sp>
        <p:nvSpPr>
          <p:cNvPr id="26632" name="TextovéPole 7"/>
          <p:cNvSpPr txBox="1">
            <a:spLocks noChangeArrowheads="1"/>
          </p:cNvSpPr>
          <p:nvPr/>
        </p:nvSpPr>
        <p:spPr bwMode="auto">
          <a:xfrm>
            <a:off x="1906588" y="2181226"/>
            <a:ext cx="1001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000"/>
              <a:t>polarizované</a:t>
            </a:r>
          </a:p>
        </p:txBody>
      </p:sp>
      <p:cxnSp>
        <p:nvCxnSpPr>
          <p:cNvPr id="12" name="Přímá spojnice se šipkou 11"/>
          <p:cNvCxnSpPr/>
          <p:nvPr/>
        </p:nvCxnSpPr>
        <p:spPr>
          <a:xfrm>
            <a:off x="2298700" y="2405064"/>
            <a:ext cx="215900" cy="2365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34" name="Obdélník 14"/>
          <p:cNvSpPr>
            <a:spLocks noChangeArrowheads="1"/>
          </p:cNvSpPr>
          <p:nvPr/>
        </p:nvSpPr>
        <p:spPr bwMode="auto">
          <a:xfrm>
            <a:off x="3332164" y="101601"/>
            <a:ext cx="5329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400"/>
              <a:t>https://www.ncbi.nlm.nih.gov/pmc/articles/PMC2990215</a:t>
            </a:r>
          </a:p>
        </p:txBody>
      </p:sp>
      <p:sp>
        <p:nvSpPr>
          <p:cNvPr id="26635" name="TextovéPole 15"/>
          <p:cNvSpPr txBox="1">
            <a:spLocks noChangeArrowheads="1"/>
          </p:cNvSpPr>
          <p:nvPr/>
        </p:nvSpPr>
        <p:spPr bwMode="auto">
          <a:xfrm>
            <a:off x="5996782" y="1476570"/>
            <a:ext cx="1083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000" dirty="0" smtClean="0"/>
              <a:t>Non-</a:t>
            </a:r>
            <a:r>
              <a:rPr lang="cs-CZ" altLang="cs-CZ" sz="1000" dirty="0" err="1" smtClean="0"/>
              <a:t>polarized</a:t>
            </a:r>
            <a:endParaRPr lang="cs-CZ" altLang="cs-CZ" sz="1000" dirty="0" smtClean="0"/>
          </a:p>
          <a:p>
            <a:pPr eaLnBrk="1" hangingPunct="1">
              <a:spcBef>
                <a:spcPct val="0"/>
              </a:spcBef>
              <a:buClrTx/>
              <a:buSzTx/>
              <a:buFontTx/>
              <a:buNone/>
            </a:pPr>
            <a:r>
              <a:rPr lang="cs-CZ" altLang="cs-CZ" sz="1000" dirty="0" err="1" smtClean="0"/>
              <a:t>cells</a:t>
            </a:r>
            <a:endParaRPr lang="cs-CZ" altLang="cs-CZ" sz="1000" dirty="0"/>
          </a:p>
        </p:txBody>
      </p:sp>
      <p:cxnSp>
        <p:nvCxnSpPr>
          <p:cNvPr id="17" name="Přímá spojnice se šipkou 16"/>
          <p:cNvCxnSpPr/>
          <p:nvPr/>
        </p:nvCxnSpPr>
        <p:spPr>
          <a:xfrm flipH="1">
            <a:off x="5224192" y="1650207"/>
            <a:ext cx="777875" cy="190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37" name="TextovéPole 18"/>
          <p:cNvSpPr txBox="1">
            <a:spLocks noChangeArrowheads="1"/>
          </p:cNvSpPr>
          <p:nvPr/>
        </p:nvSpPr>
        <p:spPr bwMode="auto">
          <a:xfrm>
            <a:off x="4820342" y="2743200"/>
            <a:ext cx="10935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000" dirty="0" err="1" smtClean="0"/>
              <a:t>Polarized</a:t>
            </a:r>
            <a:r>
              <a:rPr lang="cs-CZ" altLang="cs-CZ" sz="1000" dirty="0" smtClean="0"/>
              <a:t> </a:t>
            </a:r>
            <a:r>
              <a:rPr lang="cs-CZ" altLang="cs-CZ" sz="1000" dirty="0" err="1" smtClean="0"/>
              <a:t>cells</a:t>
            </a:r>
            <a:endParaRPr lang="cs-CZ" altLang="cs-CZ" sz="1000" dirty="0"/>
          </a:p>
        </p:txBody>
      </p:sp>
      <p:cxnSp>
        <p:nvCxnSpPr>
          <p:cNvPr id="20" name="Přímá spojnice se šipkou 19"/>
          <p:cNvCxnSpPr/>
          <p:nvPr/>
        </p:nvCxnSpPr>
        <p:spPr>
          <a:xfrm>
            <a:off x="5700714" y="3468688"/>
            <a:ext cx="34925" cy="5905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205183598"/>
      </p:ext>
    </p:extLst>
  </p:cSld>
  <p:clrMapOvr>
    <a:masterClrMapping/>
  </p:clrMapOvr>
  <mc:AlternateContent xmlns:mc="http://schemas.openxmlformats.org/markup-compatibility/2006" xmlns:p14="http://schemas.microsoft.com/office/powerpoint/2010/main">
    <mc:Choice Requires="p14">
      <p:transition spd="slow" p14:dur="2000" advTm="136535"/>
    </mc:Choice>
    <mc:Fallback xmlns="">
      <p:transition spd="slow" advTm="13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1745" x="7829550" y="4724400"/>
          <p14:tracePt t="11751" x="7918450" y="4660900"/>
          <p14:tracePt t="11766" x="8089900" y="4521200"/>
          <p14:tracePt t="11781" x="8299450" y="4356100"/>
          <p14:tracePt t="11800" x="8667750" y="4102100"/>
          <p14:tracePt t="11817" x="8940800" y="3816350"/>
          <p14:tracePt t="11981" x="9017000" y="2247900"/>
          <p14:tracePt t="11987" x="8928100" y="2228850"/>
          <p14:tracePt t="11998" x="8794750" y="2209800"/>
          <p14:tracePt t="12016" x="8451850" y="2165350"/>
          <p14:tracePt t="12031" x="8235950" y="2146300"/>
          <p14:tracePt t="12048" x="8039100" y="2127250"/>
          <p14:tracePt t="12065" x="7854950" y="2120900"/>
          <p14:tracePt t="12352" x="7734300" y="2152650"/>
          <p14:tracePt t="12361" x="7588250" y="2171700"/>
          <p14:tracePt t="12364" x="7308850" y="2171700"/>
          <p14:tracePt t="12382" x="7048500" y="2184400"/>
          <p14:tracePt t="12402" x="6362700" y="2184400"/>
          <p14:tracePt t="12413" x="5854700" y="2146300"/>
          <p14:tracePt t="12430" x="5492750" y="2108200"/>
          <p14:tracePt t="12448" x="5086350" y="2076450"/>
          <p14:tracePt t="12463" x="4864100" y="2070100"/>
          <p14:tracePt t="12480" x="4819650" y="2063750"/>
          <p14:tracePt t="12707" x="4756150" y="2063750"/>
          <p14:tracePt t="12714" x="4648200" y="2089150"/>
          <p14:tracePt t="12721" x="4603750" y="2114550"/>
          <p14:tracePt t="12730" x="4533900" y="2146300"/>
          <p14:tracePt t="12748" x="4292600" y="2241550"/>
          <p14:tracePt t="12763" x="4121150" y="2273300"/>
          <p14:tracePt t="12781" x="4013200" y="2292350"/>
          <p14:tracePt t="12798" x="3797300" y="2305050"/>
          <p14:tracePt t="12813" x="3708400" y="2317750"/>
          <p14:tracePt t="12833" x="3638550" y="2298700"/>
          <p14:tracePt t="12847" x="3632200" y="2298700"/>
          <p14:tracePt t="12863" x="3613150" y="2292350"/>
          <p14:tracePt t="12881" x="3613150" y="2286000"/>
          <p14:tracePt t="12898" x="3638550" y="2197100"/>
          <p14:tracePt t="12914" x="3721100" y="2120900"/>
          <p14:tracePt t="12931" x="3867150" y="2044700"/>
          <p14:tracePt t="12949" x="4038600" y="1955800"/>
          <p14:tracePt t="12964" x="4133850" y="1911350"/>
          <p14:tracePt t="12983" x="4216400" y="1879600"/>
          <p14:tracePt t="12997" x="4298950" y="1847850"/>
          <p14:tracePt t="13014" x="4337050" y="1835150"/>
          <p14:tracePt t="13031" x="4343400" y="1835150"/>
          <p14:tracePt t="13048" x="4356100" y="1828800"/>
          <p14:tracePt t="13114" x="4349750" y="1828800"/>
          <p14:tracePt t="13117" x="4324350" y="1828800"/>
          <p14:tracePt t="13129" x="4273550" y="1822450"/>
          <p14:tracePt t="13146" x="4152900" y="1809750"/>
          <p14:tracePt t="13163" x="4064000" y="1797050"/>
          <p14:tracePt t="13181" x="3898900" y="1784350"/>
          <p14:tracePt t="13196" x="3841750" y="1784350"/>
          <p14:tracePt t="13213" x="3790950" y="1784350"/>
          <p14:tracePt t="13230" x="3765550" y="1790700"/>
          <p14:tracePt t="13246" x="3759200" y="1790700"/>
          <p14:tracePt t="13280" x="3746500" y="1790700"/>
          <p14:tracePt t="13299" x="3752850" y="1797050"/>
          <p14:tracePt t="13313" x="3829050" y="1809750"/>
          <p14:tracePt t="13330" x="3968750" y="1816100"/>
          <p14:tracePt t="13348" x="4171950" y="1816100"/>
          <p14:tracePt t="13363" x="4362450" y="1835150"/>
          <p14:tracePt t="13380" x="4533900" y="1841500"/>
          <p14:tracePt t="13397" x="4673600" y="1854200"/>
          <p14:tracePt t="13413" x="4794250" y="1873250"/>
          <p14:tracePt t="13433" x="4838700" y="1885950"/>
          <p14:tracePt t="13446" x="4845050" y="1885950"/>
          <p14:tracePt t="13481" x="4819650" y="1885950"/>
          <p14:tracePt t="13496" x="4673600" y="1879600"/>
          <p14:tracePt t="13517" x="4502150" y="1860550"/>
          <p14:tracePt t="13529" x="4178300" y="1892300"/>
          <p14:tracePt t="13546" x="3803650" y="1936750"/>
          <p14:tracePt t="13563" x="3562350" y="1968500"/>
          <p14:tracePt t="13582" x="3295650" y="2006600"/>
          <p14:tracePt t="13597" x="3130550" y="2032000"/>
          <p14:tracePt t="13613" x="3041650" y="2038350"/>
          <p14:tracePt t="13632" x="2984500" y="2038350"/>
          <p14:tracePt t="13646" x="2952750" y="2044700"/>
          <p14:tracePt t="13663" x="2940050" y="2044700"/>
          <p14:tracePt t="13680" x="2933700" y="2044700"/>
          <p14:tracePt t="13704" x="2927350" y="2044700"/>
          <p14:tracePt t="13712" x="2927350" y="2057400"/>
          <p14:tracePt t="13730" x="2921000" y="2120900"/>
          <p14:tracePt t="13746" x="2914650" y="2159000"/>
          <p14:tracePt t="13763" x="2914650" y="2178050"/>
          <p14:tracePt t="13785" x="2908300" y="2178050"/>
          <p14:tracePt t="13800" x="2908300" y="2184400"/>
          <p14:tracePt t="13844" x="2901950" y="2184400"/>
          <p14:tracePt t="13865" x="2889250" y="2184400"/>
          <p14:tracePt t="13879" x="2889250" y="2178050"/>
          <p14:tracePt t="13886" x="2889250" y="2171700"/>
          <p14:tracePt t="13904" x="2882900" y="2165350"/>
          <p14:tracePt t="13912" x="2882900" y="2159000"/>
          <p14:tracePt t="13930" x="2876550" y="2152650"/>
          <p14:tracePt t="13962" x="2876550" y="2146300"/>
          <p14:tracePt t="13980" x="2876550" y="2139950"/>
          <p14:tracePt t="13995" x="2876550" y="2133600"/>
          <p14:tracePt t="14015" x="2870200" y="2114550"/>
          <p14:tracePt t="14065" x="2870200" y="2108200"/>
          <p14:tracePt t="14079" x="2870200" y="2101850"/>
          <p14:tracePt t="14102" x="2870200" y="2095500"/>
          <p14:tracePt t="14123" x="2876550" y="2089150"/>
          <p14:tracePt t="14128" x="2908300" y="2070100"/>
          <p14:tracePt t="14136" x="2927350" y="2057400"/>
          <p14:tracePt t="14145" x="2946400" y="2051050"/>
          <p14:tracePt t="14164" x="3035300" y="2038350"/>
          <p14:tracePt t="14180" x="3111500" y="2038350"/>
          <p14:tracePt t="14195" x="3175000" y="2044700"/>
          <p14:tracePt t="14212" x="3232150" y="2051050"/>
          <p14:tracePt t="14230" x="3270250" y="2057400"/>
          <p14:tracePt t="14246" x="3282950" y="2057400"/>
          <p14:tracePt t="14263" x="3289300" y="2057400"/>
          <p14:tracePt t="14298" x="3295650" y="2057400"/>
          <p14:tracePt t="14312" x="3295650" y="2063750"/>
          <p14:tracePt t="14371" x="3295650" y="2070100"/>
          <p14:tracePt t="14407" x="3295650" y="2076450"/>
          <p14:tracePt t="14414" x="3289300" y="2082800"/>
          <p14:tracePt t="14421" x="3276600" y="2089150"/>
          <p14:tracePt t="14429" x="3270250" y="2089150"/>
          <p14:tracePt t="14446" x="3257550" y="2095500"/>
          <p14:tracePt t="14466" x="3238500" y="2114550"/>
          <p14:tracePt t="14478" x="3213100" y="2127250"/>
          <p14:tracePt t="14495" x="3200400" y="2146300"/>
          <p14:tracePt t="14513" x="3143250" y="2190750"/>
          <p14:tracePt t="14529" x="3105150" y="2216150"/>
          <p14:tracePt t="14548" x="3060700" y="2241550"/>
          <p14:tracePt t="14563" x="2984500" y="2273300"/>
          <p14:tracePt t="14578" x="2952750" y="2298700"/>
          <p14:tracePt t="14595" x="2927350" y="2305050"/>
          <p14:tracePt t="14613" x="2889250" y="2324100"/>
          <p14:tracePt t="14629" x="2870200" y="2336800"/>
          <p14:tracePt t="14650" x="2863850" y="2336800"/>
          <p14:tracePt t="14662" x="2851150" y="2355850"/>
          <p14:tracePt t="14678" x="2838450" y="2381250"/>
          <p14:tracePt t="14695" x="2819400" y="2393950"/>
          <p14:tracePt t="14713" x="2813050" y="2438400"/>
          <p14:tracePt t="14731" x="2800350" y="2470150"/>
          <p14:tracePt t="14745" x="2794000" y="2501900"/>
          <p14:tracePt t="14763" x="2774950" y="2540000"/>
          <p14:tracePt t="14779" x="2768600" y="2565400"/>
          <p14:tracePt t="14794" x="2749550" y="2597150"/>
          <p14:tracePt t="14817" x="2736850" y="2667000"/>
          <p14:tracePt t="14829" x="2724150" y="2717800"/>
          <p14:tracePt t="14850" x="2705100" y="2774950"/>
          <p14:tracePt t="14862" x="2698750" y="2825750"/>
          <p14:tracePt t="14878" x="2692400" y="2863850"/>
          <p14:tracePt t="14894" x="2692400" y="2882900"/>
          <p14:tracePt t="14915" x="2692400" y="2901950"/>
          <p14:tracePt t="14931" x="2692400" y="2921000"/>
          <p14:tracePt t="14961" x="2692400" y="2946400"/>
          <p14:tracePt t="14978" x="2692400" y="2952750"/>
          <p14:tracePt t="14994" x="2692400" y="2971800"/>
          <p14:tracePt t="15011" x="2692400" y="2984500"/>
          <p14:tracePt t="15051" x="2692400" y="2990850"/>
          <p14:tracePt t="15100" x="2711450" y="2965450"/>
          <p14:tracePt t="15107" x="2724150" y="2959100"/>
          <p14:tracePt t="15113" x="2736850" y="2940050"/>
          <p14:tracePt t="15129" x="2768600" y="2901950"/>
          <p14:tracePt t="15146" x="2806700" y="2813050"/>
          <p14:tracePt t="15162" x="2851150" y="2736850"/>
          <p14:tracePt t="15178" x="2876550" y="2673350"/>
          <p14:tracePt t="15196" x="2921000" y="2590800"/>
          <p14:tracePt t="15211" x="2940050" y="2540000"/>
          <p14:tracePt t="15230" x="2978150" y="2495550"/>
          <p14:tracePt t="15244" x="3003550" y="2457450"/>
          <p14:tracePt t="15261" x="3067050" y="2362200"/>
          <p14:tracePt t="15278" x="3117850" y="2311400"/>
          <p14:tracePt t="15295" x="3194050" y="2266950"/>
          <p14:tracePt t="15311" x="3251200" y="2247900"/>
          <p14:tracePt t="15328" x="3314700" y="2222500"/>
          <p14:tracePt t="15345" x="3390900" y="2209800"/>
          <p14:tracePt t="15360" x="3441700" y="2203450"/>
          <p14:tracePt t="15378" x="3473450" y="2203450"/>
          <p14:tracePt t="15397" x="3575050" y="2203450"/>
          <p14:tracePt t="15413" x="3638550" y="2203450"/>
          <p14:tracePt t="15428" x="3695700" y="2203450"/>
          <p14:tracePt t="15447" x="3778250" y="2203450"/>
          <p14:tracePt t="15461" x="3816350" y="2203450"/>
          <p14:tracePt t="15478" x="3867150" y="2203450"/>
          <p14:tracePt t="15496" x="3943350" y="2197100"/>
          <p14:tracePt t="15510" x="3987800" y="2184400"/>
          <p14:tracePt t="15529" x="4044950" y="2184400"/>
          <p14:tracePt t="15545" x="4108450" y="2171700"/>
          <p14:tracePt t="15560" x="4140200" y="2159000"/>
          <p14:tracePt t="15577" x="4165600" y="2159000"/>
          <p14:tracePt t="15595" x="4197350" y="2152650"/>
          <p14:tracePt t="15610" x="4222750" y="2152650"/>
          <p14:tracePt t="15628" x="4260850" y="2152650"/>
          <p14:tracePt t="15645" x="4324350" y="2146300"/>
          <p14:tracePt t="15660" x="4343400" y="2146300"/>
          <p14:tracePt t="15678" x="4387850" y="2146300"/>
          <p14:tracePt t="15696" x="4432300" y="2146300"/>
          <p14:tracePt t="15712" x="4470400" y="2146300"/>
          <p14:tracePt t="15729" x="4489450" y="2139950"/>
          <p14:tracePt t="15744" x="4527550" y="2139950"/>
          <p14:tracePt t="15760" x="4552950" y="2139950"/>
          <p14:tracePt t="15777" x="4597400" y="2139950"/>
          <p14:tracePt t="15797" x="4673600" y="2146300"/>
          <p14:tracePt t="15811" x="4711700" y="2146300"/>
          <p14:tracePt t="15827" x="4743450" y="2152650"/>
          <p14:tracePt t="15844" x="4768850" y="2165350"/>
          <p14:tracePt t="15860" x="4781550" y="2165350"/>
          <p14:tracePt t="15878" x="4794250" y="2165350"/>
          <p14:tracePt t="15894" x="4800600" y="2165350"/>
          <p14:tracePt t="15927" x="4806950" y="2165350"/>
          <p14:tracePt t="15944" x="4806950" y="2171700"/>
          <p14:tracePt t="15961" x="4819650" y="2171700"/>
          <p14:tracePt t="15979" x="4845050" y="2178050"/>
          <p14:tracePt t="15993" x="4864100" y="2184400"/>
          <p14:tracePt t="16010" x="4895850" y="2190750"/>
          <p14:tracePt t="16027" x="4940300" y="2190750"/>
          <p14:tracePt t="16044" x="4984750" y="2190750"/>
          <p14:tracePt t="16060" x="5022850" y="2190750"/>
          <p14:tracePt t="16079" x="5073650" y="2190750"/>
          <p14:tracePt t="16094" x="5092700" y="2190750"/>
          <p14:tracePt t="16110" x="5111750" y="2184400"/>
          <p14:tracePt t="16130" x="5143500" y="2178050"/>
          <p14:tracePt t="16146" x="5149850" y="2178050"/>
          <p14:tracePt t="16162" x="5168900" y="2159000"/>
          <p14:tracePt t="16193" x="5181600" y="2159000"/>
          <p14:tracePt t="16210" x="5187950" y="2159000"/>
          <p14:tracePt t="16250" x="5194300" y="2159000"/>
          <p14:tracePt t="16285" x="5194300" y="2152650"/>
          <p14:tracePt t="16301" x="5200650" y="2152650"/>
          <p14:tracePt t="16594" x="5200650" y="2159000"/>
          <p14:tracePt t="16606" x="5194300" y="2159000"/>
          <p14:tracePt t="16656" x="5194300" y="2165350"/>
          <p14:tracePt t="16684" x="5187950" y="2165350"/>
          <p14:tracePt t="16711" x="5175250" y="2165350"/>
          <p14:tracePt t="16726" x="5162550" y="2165350"/>
          <p14:tracePt t="16733" x="5156200" y="2165350"/>
          <p14:tracePt t="16748" x="5149850" y="2165350"/>
          <p14:tracePt t="16759" x="5137150" y="2165350"/>
          <p14:tracePt t="16776" x="5111750" y="2165350"/>
          <p14:tracePt t="16794" x="5105400" y="2152650"/>
          <p14:tracePt t="16809" x="5099050" y="2152650"/>
          <p14:tracePt t="16825" x="5080000" y="2146300"/>
          <p14:tracePt t="16843" x="5054600" y="2139950"/>
          <p14:tracePt t="16860" x="4997450" y="2133600"/>
          <p14:tracePt t="16877" x="4940300" y="2133600"/>
          <p14:tracePt t="16894" x="4902200" y="2133600"/>
          <p14:tracePt t="16909" x="4876800" y="2133600"/>
          <p14:tracePt t="16927" x="4845050" y="2133600"/>
          <p14:tracePt t="16943" x="4813300" y="2139950"/>
          <p14:tracePt t="16959" x="4794250" y="2146300"/>
          <p14:tracePt t="16976" x="4756150" y="2146300"/>
          <p14:tracePt t="16993" x="4724400" y="2165350"/>
          <p14:tracePt t="17011" x="4705350" y="2165350"/>
          <p14:tracePt t="17026" x="4673600" y="2171700"/>
          <p14:tracePt t="17043" x="4654550" y="2171700"/>
          <p14:tracePt t="17061" x="4629150" y="2171700"/>
          <p14:tracePt t="17076" x="4622800" y="2171700"/>
          <p14:tracePt t="17097" x="4616450" y="2171700"/>
          <p14:tracePt t="17110" x="4597400" y="2178050"/>
          <p14:tracePt t="17142" x="4584700" y="2178050"/>
          <p14:tracePt t="17163" x="4572000" y="2178050"/>
          <p14:tracePt t="17178" x="4565650" y="2178050"/>
          <p14:tracePt t="17192" x="4559300" y="2178050"/>
          <p14:tracePt t="17214" x="4546600" y="2178050"/>
          <p14:tracePt t="17226" x="4540250" y="2171700"/>
          <p14:tracePt t="17259" x="4533900" y="2171700"/>
          <p14:tracePt t="17289" x="4527550" y="2171700"/>
          <p14:tracePt t="17303" x="4527550" y="2159000"/>
          <p14:tracePt t="17324" x="4521200" y="2159000"/>
          <p14:tracePt t="17345" x="4508500" y="2159000"/>
          <p14:tracePt t="17352" x="4495800" y="2152650"/>
          <p14:tracePt t="17364" x="4489450" y="2152650"/>
          <p14:tracePt t="17377" x="4476750" y="2152650"/>
          <p14:tracePt t="17393" x="4464050" y="2146300"/>
          <p14:tracePt t="17409" x="4445000" y="2146300"/>
          <p14:tracePt t="17425" x="4438650" y="2146300"/>
          <p14:tracePt t="17442" x="4432300" y="2146300"/>
          <p14:tracePt t="17459" x="4425950" y="2146300"/>
          <p14:tracePt t="17477" x="4419600" y="2146300"/>
          <p14:tracePt t="17508" x="4413250" y="2146300"/>
          <p14:tracePt t="17538" x="4406900" y="2146300"/>
          <p14:tracePt t="17578" x="4400550" y="2146300"/>
          <p14:tracePt t="17609" x="4394200" y="2146300"/>
          <p14:tracePt t="17637" x="4387850" y="2146300"/>
          <p14:tracePt t="17659" x="4387850" y="2152650"/>
          <p14:tracePt t="17680" x="4387850" y="2165350"/>
          <p14:tracePt t="20769" x="4368800" y="2165350"/>
          <p14:tracePt t="20775" x="4343400" y="2165350"/>
          <p14:tracePt t="20791" x="4248150" y="2165350"/>
          <p14:tracePt t="20806" x="4102100" y="2133600"/>
          <p14:tracePt t="20825" x="3867150" y="2076450"/>
          <p14:tracePt t="20839" x="3702050" y="2044700"/>
          <p14:tracePt t="20871" x="3333750" y="1981200"/>
          <p14:tracePt t="20905" x="2813050" y="1974850"/>
          <p14:tracePt t="20923" x="2609850" y="2012950"/>
          <p14:tracePt t="20938" x="2317750" y="2051050"/>
          <p14:tracePt t="20958" x="2114550" y="2095500"/>
          <p14:tracePt t="20971" x="1930400" y="2108200"/>
          <p14:tracePt t="20988" x="1778000" y="2139950"/>
          <p14:tracePt t="21005" x="1676400" y="2171700"/>
          <p14:tracePt t="21022" x="1574800" y="2222500"/>
          <p14:tracePt t="21038" x="1492250" y="2286000"/>
          <p14:tracePt t="21055" x="1428750" y="2330450"/>
          <p14:tracePt t="21071" x="1397000" y="2387600"/>
          <p14:tracePt t="21089" x="1352550" y="2457450"/>
          <p14:tracePt t="21105" x="1333500" y="2520950"/>
          <p14:tracePt t="21126" x="1314450" y="2578100"/>
          <p14:tracePt t="21138" x="1295400" y="2616200"/>
          <p14:tracePt t="21155" x="1282700" y="2660650"/>
          <p14:tracePt t="21175" x="1276350" y="2711450"/>
          <p14:tracePt t="21188" x="1276350" y="2749550"/>
          <p14:tracePt t="21204" x="1282700" y="2781300"/>
          <p14:tracePt t="21221" x="1295400" y="2825750"/>
          <p14:tracePt t="21238" x="1327150" y="2851150"/>
          <p14:tracePt t="21256" x="1390650" y="2882900"/>
          <p14:tracePt t="21273" x="1524000" y="2889250"/>
          <p14:tracePt t="21288" x="1606550" y="2889250"/>
          <p14:tracePt t="21305" x="1676400" y="2863850"/>
          <p14:tracePt t="21326" x="1739900" y="2844800"/>
          <p14:tracePt t="21338" x="1752600" y="2844800"/>
          <p14:tracePt t="21354" x="1771650" y="2832100"/>
          <p14:tracePt t="21372" x="1778000" y="2832100"/>
          <p14:tracePt t="21388" x="1778000" y="2825750"/>
          <p14:tracePt t="21404" x="1778000" y="2781300"/>
          <p14:tracePt t="21423" x="1746250" y="2736850"/>
          <p14:tracePt t="21437" x="1663700" y="2686050"/>
          <p14:tracePt t="21455" x="1562100" y="2660650"/>
          <p14:tracePt t="21475" x="1428750" y="2660650"/>
          <p14:tracePt t="21488" x="1384300" y="2667000"/>
          <p14:tracePt t="21505" x="1358900" y="2692400"/>
          <p14:tracePt t="21525" x="1339850" y="2698750"/>
          <p14:tracePt t="21538" x="1320800" y="2724150"/>
          <p14:tracePt t="21556" x="1308100" y="2762250"/>
          <p14:tracePt t="21573" x="1308100" y="2768600"/>
          <p14:tracePt t="21587" x="1308100" y="2774950"/>
          <p14:tracePt t="21604" x="1308100" y="2781300"/>
          <p14:tracePt t="21621" x="1308100" y="2800350"/>
          <p14:tracePt t="21638" x="1327150" y="2825750"/>
          <p14:tracePt t="21654" x="1339850" y="2838450"/>
          <p14:tracePt t="21670" x="1377950" y="2870200"/>
          <p14:tracePt t="21687" x="1409700" y="2882900"/>
          <p14:tracePt t="21704" x="1435100" y="2895600"/>
          <p14:tracePt t="21722" x="1441450" y="2901950"/>
          <p14:tracePt t="21738" x="1447800" y="2901950"/>
          <p14:tracePt t="21775" x="1454150" y="2901950"/>
          <p14:tracePt t="21880" x="1447800" y="2901950"/>
          <p14:tracePt t="21901" x="1447800" y="2895600"/>
          <p14:tracePt t="21914" x="1441450" y="2895600"/>
          <p14:tracePt t="21927" x="1441450" y="2889250"/>
          <p14:tracePt t="21948" x="1435100" y="2889250"/>
          <p14:tracePt t="21955" x="1428750" y="2889250"/>
          <p14:tracePt t="21970" x="1422400" y="2882900"/>
          <p14:tracePt t="21988" x="1409700" y="2876550"/>
          <p14:tracePt t="22004" x="1403350" y="2870200"/>
          <p14:tracePt t="22025" x="1397000" y="2863850"/>
          <p14:tracePt t="22037" x="1371600" y="2832100"/>
          <p14:tracePt t="22070" x="1352550" y="2819400"/>
          <p14:tracePt t="22104" x="1346200" y="2813050"/>
          <p14:tracePt t="22122" x="1333500" y="2800350"/>
          <p14:tracePt t="22154" x="1327150" y="2800350"/>
          <p14:tracePt t="22170" x="1320800" y="2800350"/>
          <p14:tracePt t="22187" x="1314450" y="2800350"/>
          <p14:tracePt t="22213" x="1308100" y="2800350"/>
          <p14:tracePt t="22237" x="1301750" y="2800350"/>
          <p14:tracePt t="22259" x="1301750" y="2794000"/>
          <p14:tracePt t="22291" x="1295400" y="2794000"/>
          <p14:tracePt t="22341" x="1289050" y="2794000"/>
          <p14:tracePt t="22420" x="1289050" y="2787650"/>
          <p14:tracePt t="22441" x="1295400" y="2787650"/>
          <p14:tracePt t="22448" x="1301750" y="2787650"/>
          <p14:tracePt t="22459" x="1320800" y="2787650"/>
          <p14:tracePt t="22469" x="1339850" y="2787650"/>
          <p14:tracePt t="22486" x="1346200" y="2787650"/>
          <p14:tracePt t="22503" x="1365250" y="2794000"/>
          <p14:tracePt t="22520" x="1377950" y="2794000"/>
          <p14:tracePt t="22537" x="1390650" y="2794000"/>
          <p14:tracePt t="22555" x="1428750" y="2794000"/>
          <p14:tracePt t="22570" x="1435100" y="2794000"/>
          <p14:tracePt t="22587" x="1460500" y="2794000"/>
          <p14:tracePt t="22605" x="1492250" y="2787650"/>
          <p14:tracePt t="22621" x="1530350" y="2787650"/>
          <p14:tracePt t="22637" x="1536700" y="2787650"/>
          <p14:tracePt t="22654" x="1562100" y="2787650"/>
          <p14:tracePt t="22670" x="1574800" y="2787650"/>
          <p14:tracePt t="22686" x="1587500" y="2787650"/>
          <p14:tracePt t="22704" x="1593850" y="2787650"/>
          <p14:tracePt t="22736" x="1600200" y="2787650"/>
          <p14:tracePt t="22754" x="1606550" y="2787650"/>
          <p14:tracePt t="22819" x="1612900" y="2787650"/>
          <p14:tracePt t="22853" x="1625600" y="2787650"/>
          <p14:tracePt t="22889" x="1638300" y="2787650"/>
          <p14:tracePt t="22897" x="1644650" y="2787650"/>
          <p14:tracePt t="22903" x="1657350" y="2800350"/>
          <p14:tracePt t="22919" x="1682750" y="2800350"/>
          <p14:tracePt t="22936" x="1689100" y="2800350"/>
          <p14:tracePt t="22953" x="1708150" y="2800350"/>
          <p14:tracePt t="22969" x="1714500" y="2806700"/>
          <p14:tracePt t="22986" x="1739900" y="2806700"/>
          <p14:tracePt t="23003" x="1758950" y="2806700"/>
          <p14:tracePt t="23040" x="1784350" y="2806700"/>
          <p14:tracePt t="23053" x="1790700" y="2806700"/>
          <p14:tracePt t="23070" x="1803400" y="2806700"/>
          <p14:tracePt t="23089" x="1822450" y="2806700"/>
          <p14:tracePt t="23103" x="1835150" y="2806700"/>
          <p14:tracePt t="23120" x="1841500" y="2806700"/>
          <p14:tracePt t="23156" x="1860550" y="2806700"/>
          <p14:tracePt t="23174" x="1879600" y="2813050"/>
          <p14:tracePt t="23187" x="1898650" y="2813050"/>
          <p14:tracePt t="23206" x="1924050" y="2813050"/>
          <p14:tracePt t="23219" x="1949450" y="2813050"/>
          <p14:tracePt t="23238" x="1981200" y="2813050"/>
          <p14:tracePt t="23253" x="2006600" y="2813050"/>
          <p14:tracePt t="23270" x="2044700" y="2813050"/>
          <p14:tracePt t="23289" x="2095500" y="2825750"/>
          <p14:tracePt t="23304" x="2127250" y="2838450"/>
          <p14:tracePt t="23320" x="2165350" y="2844800"/>
          <p14:tracePt t="23337" x="2203450" y="2851150"/>
          <p14:tracePt t="23353" x="2209800" y="2851150"/>
          <p14:tracePt t="23375" x="2222500" y="2851150"/>
          <p14:tracePt t="23386" x="2228850" y="2863850"/>
          <p14:tracePt t="23403" x="2241550" y="2857500"/>
          <p14:tracePt t="23419" x="2247900" y="2857500"/>
          <p14:tracePt t="23435" x="2279650" y="2851150"/>
          <p14:tracePt t="23452" x="2298700" y="2844800"/>
          <p14:tracePt t="23469" x="2343150" y="2832100"/>
          <p14:tracePt t="23486" x="2381250" y="2819400"/>
          <p14:tracePt t="23503" x="2387600" y="2819400"/>
          <p14:tracePt t="23520" x="2406650" y="2806700"/>
          <p14:tracePt t="23536" x="2419350" y="2800350"/>
          <p14:tracePt t="23552" x="2425700" y="2800350"/>
          <p14:tracePt t="23569" x="2425700" y="2794000"/>
          <p14:tracePt t="23603" x="2432050" y="2794000"/>
          <p14:tracePt t="23638" x="2438400" y="2794000"/>
          <p14:tracePt t="23666" x="2432050" y="2794000"/>
          <p14:tracePt t="23674" x="2400300" y="2794000"/>
          <p14:tracePt t="23685" x="2349500" y="2794000"/>
          <p14:tracePt t="23702" x="2286000" y="2794000"/>
          <p14:tracePt t="23719" x="2235200" y="2794000"/>
          <p14:tracePt t="23736" x="2114550" y="2800350"/>
          <p14:tracePt t="23752" x="2038350" y="2800350"/>
          <p14:tracePt t="23769" x="1968500" y="2813050"/>
          <p14:tracePt t="23787" x="1866900" y="2806700"/>
          <p14:tracePt t="23803" x="1822450" y="2800350"/>
          <p14:tracePt t="23809" x="1778000" y="2819400"/>
          <p14:tracePt t="23822" x="1701800" y="2806700"/>
          <p14:tracePt t="23835" x="1638300" y="2800350"/>
          <p14:tracePt t="23852" x="1574800" y="2794000"/>
          <p14:tracePt t="23869" x="1543050" y="2794000"/>
          <p14:tracePt t="23886" x="1511300" y="2794000"/>
          <p14:tracePt t="23902" x="1485900" y="2787650"/>
          <p14:tracePt t="23919" x="1466850" y="2787650"/>
          <p14:tracePt t="23935" x="1416050" y="2794000"/>
          <p14:tracePt t="23952" x="1365250" y="2794000"/>
          <p14:tracePt t="23971" x="1314450" y="2794000"/>
          <p14:tracePt t="23984" x="1289050" y="2800350"/>
          <p14:tracePt t="24001" x="1276350" y="2800350"/>
          <p14:tracePt t="24019" x="1231900" y="2813050"/>
          <p14:tracePt t="24035" x="1219200" y="2813050"/>
          <p14:tracePt t="24052" x="1200150" y="2813050"/>
          <p14:tracePt t="24085" x="1193800" y="2813050"/>
          <p14:tracePt t="24120" x="1187450" y="2813050"/>
          <p14:tracePt t="24263" x="1193800" y="2813050"/>
          <p14:tracePt t="24269" x="1225550" y="2813050"/>
          <p14:tracePt t="24277" x="1250950" y="2813050"/>
          <p14:tracePt t="24285" x="1282700" y="2813050"/>
          <p14:tracePt t="24302" x="1352550" y="2819400"/>
          <p14:tracePt t="24305" x="1384300" y="2819400"/>
          <p14:tracePt t="24320" x="1435100" y="2825750"/>
          <p14:tracePt t="24335" x="1479550" y="2806700"/>
          <p14:tracePt t="24352" x="1536700" y="2819400"/>
          <p14:tracePt t="24369" x="1612900" y="2813050"/>
          <p14:tracePt t="24384" x="1676400" y="2800350"/>
          <p14:tracePt t="24401" x="1727200" y="2800350"/>
          <p14:tracePt t="24420" x="1803400" y="2800350"/>
          <p14:tracePt t="24435" x="1828800" y="2800350"/>
          <p14:tracePt t="24454" x="1847850" y="2800350"/>
          <p14:tracePt t="24468" x="1898650" y="2813050"/>
          <p14:tracePt t="24484" x="1943100" y="2819400"/>
          <p14:tracePt t="24501" x="1981200" y="2825750"/>
          <p14:tracePt t="24519" x="2025650" y="2838450"/>
          <p14:tracePt t="24535" x="2051050" y="2844800"/>
          <p14:tracePt t="24555" x="2076450" y="2844800"/>
          <p14:tracePt t="24568" x="2101850" y="2844800"/>
          <p14:tracePt t="24585" x="2127250" y="2844800"/>
          <p14:tracePt t="24601" x="2139950" y="2851150"/>
          <p14:tracePt t="24619" x="2152650" y="2857500"/>
          <p14:tracePt t="24638" x="2165350" y="2857500"/>
          <p14:tracePt t="24653" x="2171700" y="2857500"/>
          <p14:tracePt t="24669" x="2178050" y="2870200"/>
          <p14:tracePt t="24684" x="2184400" y="2870200"/>
          <p14:tracePt t="24725" x="2190750" y="2870200"/>
          <p14:tracePt t="24746" x="2197100" y="2870200"/>
          <p14:tracePt t="24772" x="2203450" y="2870200"/>
          <p14:tracePt t="24784" x="2228850" y="2870200"/>
          <p14:tracePt t="24800" x="2247900" y="2863850"/>
          <p14:tracePt t="24802" x="2254250" y="2863850"/>
          <p14:tracePt t="24817" x="2286000" y="2851150"/>
          <p14:tracePt t="24852" x="2292350" y="2851150"/>
          <p14:tracePt t="24868" x="2305050" y="2844800"/>
          <p14:tracePt t="27429" x="2311400" y="2844800"/>
          <p14:tracePt t="27436" x="2330450" y="2844800"/>
          <p14:tracePt t="27449" x="2336800" y="2844800"/>
          <p14:tracePt t="27465" x="2362200" y="2844800"/>
          <p14:tracePt t="27483" x="2374900" y="2838450"/>
          <p14:tracePt t="27499" x="2387600" y="2838450"/>
          <p14:tracePt t="27531" x="2406650" y="2832100"/>
          <p14:tracePt t="27581" x="2406650" y="2825750"/>
          <p14:tracePt t="27621" x="2400300" y="2819400"/>
          <p14:tracePt t="27627" x="2387600" y="2813050"/>
          <p14:tracePt t="27635" x="2381250" y="2806700"/>
          <p14:tracePt t="27649" x="2343150" y="2787650"/>
          <p14:tracePt t="27664" x="2330450" y="2781300"/>
          <p14:tracePt t="27681" x="2305050" y="2774950"/>
          <p14:tracePt t="27699" x="2254250" y="2768600"/>
          <p14:tracePt t="27714" x="2222500" y="2762250"/>
          <p14:tracePt t="27731" x="2197100" y="2749550"/>
          <p14:tracePt t="27749" x="2152650" y="2736850"/>
          <p14:tracePt t="27767" x="2101850" y="2730500"/>
          <p14:tracePt t="27782" x="2044700" y="2724150"/>
          <p14:tracePt t="27800" x="1974850" y="2717800"/>
          <p14:tracePt t="27814" x="1911350" y="2711450"/>
          <p14:tracePt t="27832" x="1879600" y="2711450"/>
          <p14:tracePt t="27849" x="1835150" y="2711450"/>
          <p14:tracePt t="27865" x="1790700" y="2705100"/>
          <p14:tracePt t="27881" x="1733550" y="2698750"/>
          <p14:tracePt t="27898" x="1644650" y="2692400"/>
          <p14:tracePt t="27914" x="1587500" y="2692400"/>
          <p14:tracePt t="27931" x="1543050" y="2679700"/>
          <p14:tracePt t="27948" x="1479550" y="2686050"/>
          <p14:tracePt t="27964" x="1422400" y="2686050"/>
          <p14:tracePt t="27981" x="1365250" y="2686050"/>
          <p14:tracePt t="27998" x="1276350" y="2692400"/>
          <p14:tracePt t="28014" x="1225550" y="2698750"/>
          <p14:tracePt t="28030" x="1206500" y="2698750"/>
          <p14:tracePt t="28050" x="1168400" y="2705100"/>
          <p14:tracePt t="28064" x="1155700" y="2705100"/>
          <p14:tracePt t="28080" x="1143000" y="2705100"/>
          <p14:tracePt t="28097" x="1123950" y="2705100"/>
          <p14:tracePt t="28114" x="1117600" y="2705100"/>
          <p14:tracePt t="28133" x="1111250" y="2711450"/>
          <p14:tracePt t="28148" x="1104900" y="2711450"/>
          <p14:tracePt t="28165" x="1098550" y="2711450"/>
          <p14:tracePt t="28180" x="1092200" y="2711450"/>
          <p14:tracePt t="28214" x="1085850" y="2711450"/>
          <p14:tracePt t="28241" x="1079500" y="2711450"/>
          <p14:tracePt t="28305" x="1092200" y="2711450"/>
          <p14:tracePt t="28312" x="1098550" y="2717800"/>
          <p14:tracePt t="28318" x="1111250" y="2724150"/>
          <p14:tracePt t="28331" x="1117600" y="2724150"/>
          <p14:tracePt t="28348" x="1136650" y="2736850"/>
          <p14:tracePt t="28364" x="1143000" y="2743200"/>
          <p14:tracePt t="28380" x="1162050" y="2749550"/>
          <p14:tracePt t="28397" x="1174750" y="2755900"/>
          <p14:tracePt t="28413" x="1181100" y="2755900"/>
          <p14:tracePt t="28432" x="1200150" y="2762250"/>
          <p14:tracePt t="28447" x="1206500" y="2768600"/>
          <p14:tracePt t="28463" x="1225550" y="2774950"/>
          <p14:tracePt t="28480" x="1250950" y="2781300"/>
          <p14:tracePt t="28496" x="1282700" y="2787650"/>
          <p14:tracePt t="28514" x="1314450" y="2794000"/>
          <p14:tracePt t="28530" x="1333500" y="2794000"/>
          <p14:tracePt t="28547" x="1352550" y="2800350"/>
          <p14:tracePt t="28563" x="1384300" y="2800350"/>
          <p14:tracePt t="28580" x="1409700" y="2806700"/>
          <p14:tracePt t="28600" x="1428750" y="2806700"/>
          <p14:tracePt t="28614" x="1435100" y="2806700"/>
          <p14:tracePt t="28631" x="1454150" y="2806700"/>
          <p14:tracePt t="28647" x="1479550" y="2806700"/>
          <p14:tracePt t="28665" x="1485900" y="2806700"/>
          <p14:tracePt t="28681" x="1504950" y="2800350"/>
          <p14:tracePt t="28697" x="1530350" y="2794000"/>
          <p14:tracePt t="28714" x="1543050" y="2794000"/>
          <p14:tracePt t="28731" x="1568450" y="2794000"/>
          <p14:tracePt t="28747" x="1587500" y="2794000"/>
          <p14:tracePt t="28764" x="1600200" y="2794000"/>
          <p14:tracePt t="28781" x="1631950" y="2794000"/>
          <p14:tracePt t="28797" x="1638300" y="2800350"/>
          <p14:tracePt t="28813" x="1657350" y="2800350"/>
          <p14:tracePt t="28831" x="1682750" y="2800350"/>
          <p14:tracePt t="28849" x="1701800" y="2806700"/>
          <p14:tracePt t="28863" x="1727200" y="2806700"/>
          <p14:tracePt t="28879" x="1746250" y="2813050"/>
          <p14:tracePt t="28896" x="1765300" y="2813050"/>
          <p14:tracePt t="28913" x="1803400" y="2819400"/>
          <p14:tracePt t="28931" x="1841500" y="2825750"/>
          <p14:tracePt t="28946" x="1860550" y="2838450"/>
          <p14:tracePt t="28963" x="1885950" y="2844800"/>
          <p14:tracePt t="28980" x="1911350" y="2844800"/>
          <p14:tracePt t="28996" x="1936750" y="2857500"/>
          <p14:tracePt t="29013" x="1962150" y="2863850"/>
          <p14:tracePt t="29031" x="2000250" y="2870200"/>
          <p14:tracePt t="29049" x="2012950" y="2870200"/>
          <p14:tracePt t="29063" x="2032000" y="2870200"/>
          <p14:tracePt t="29080" x="2076450" y="2870200"/>
          <p14:tracePt t="29099" x="2101850" y="2870200"/>
          <p14:tracePt t="29113" x="2114550" y="2870200"/>
          <p14:tracePt t="29131" x="2159000" y="2870200"/>
          <p14:tracePt t="29148" x="2178050" y="2870200"/>
          <p14:tracePt t="29163" x="2209800" y="2870200"/>
          <p14:tracePt t="29180" x="2235200" y="2870200"/>
          <p14:tracePt t="29196" x="2254250" y="2870200"/>
          <p14:tracePt t="29216" x="2273300" y="2863850"/>
          <p14:tracePt t="29231" x="2286000" y="2863850"/>
          <p14:tracePt t="29247" x="2298700" y="2863850"/>
          <p14:tracePt t="29267" x="2311400" y="2863850"/>
          <p14:tracePt t="29279" x="2317750" y="2863850"/>
          <p14:tracePt t="29313" x="2324100" y="2863850"/>
          <p14:tracePt t="37101" x="2362200" y="2863850"/>
          <p14:tracePt t="37108" x="2393950" y="2876550"/>
          <p14:tracePt t="37121" x="2457450" y="2889250"/>
          <p14:tracePt t="37139" x="2508250" y="2901950"/>
          <p14:tracePt t="37158" x="2565400" y="2908300"/>
          <p14:tracePt t="37173" x="2622550" y="2908300"/>
          <p14:tracePt t="37188" x="2686050" y="2908300"/>
          <p14:tracePt t="37221" x="2838450" y="2876550"/>
          <p14:tracePt t="37254" x="2914650" y="2851150"/>
          <p14:tracePt t="37272" x="2984500" y="2813050"/>
          <p14:tracePt t="37287" x="3048000" y="2762250"/>
          <p14:tracePt t="37304" x="3105150" y="2736850"/>
          <p14:tracePt t="37321" x="3162300" y="2705100"/>
          <p14:tracePt t="37337" x="3200400" y="2698750"/>
          <p14:tracePt t="37356" x="3251200" y="2692400"/>
          <p14:tracePt t="37371" x="3263900" y="2705100"/>
          <p14:tracePt t="37388" x="3302000" y="2711450"/>
          <p14:tracePt t="37405" x="3333750" y="2749550"/>
          <p14:tracePt t="37420" x="3352800" y="2762250"/>
          <p14:tracePt t="37437" x="3397250" y="2813050"/>
          <p14:tracePt t="37455" x="3409950" y="2838450"/>
          <p14:tracePt t="37471" x="3422650" y="2851150"/>
          <p14:tracePt t="37488" x="3435350" y="2876550"/>
          <p14:tracePt t="37505" x="3467100" y="2914650"/>
          <p14:tracePt t="37521" x="3473450" y="2952750"/>
          <p14:tracePt t="37537" x="3473450" y="2965450"/>
          <p14:tracePt t="37555" x="3473450" y="2978150"/>
          <p14:tracePt t="37570" x="3473450" y="2990850"/>
          <p14:tracePt t="37587" x="3473450" y="3003550"/>
          <p14:tracePt t="37605" x="3435350" y="3022600"/>
          <p14:tracePt t="37620" x="3371850" y="3048000"/>
          <p14:tracePt t="37637" x="3333750" y="3067050"/>
          <p14:tracePt t="37655" x="3270250" y="3073400"/>
          <p14:tracePt t="37671" x="3181350" y="3067050"/>
          <p14:tracePt t="37688" x="3111500" y="3067050"/>
          <p14:tracePt t="37705" x="3016250" y="3060700"/>
          <p14:tracePt t="37720" x="2959100" y="3048000"/>
          <p14:tracePt t="37737" x="2914650" y="3048000"/>
          <p14:tracePt t="37755" x="2844800" y="3048000"/>
          <p14:tracePt t="37772" x="2755900" y="3041650"/>
          <p14:tracePt t="37787" x="2698750" y="3035300"/>
          <p14:tracePt t="37803" x="2641600" y="3028950"/>
          <p14:tracePt t="37820" x="2622550" y="3022600"/>
          <p14:tracePt t="37837" x="2603500" y="3022600"/>
          <p14:tracePt t="37854" x="2597150" y="3022600"/>
          <p14:tracePt t="38779" x="2603500" y="3035300"/>
          <p14:tracePt t="38786" x="2622550" y="3054350"/>
          <p14:tracePt t="38794" x="2647950" y="3073400"/>
          <p14:tracePt t="38803" x="2667000" y="3086100"/>
          <p14:tracePt t="38820" x="2711450" y="3105150"/>
          <p14:tracePt t="38836" x="2768600" y="3136900"/>
          <p14:tracePt t="38853" x="2813050" y="3143250"/>
          <p14:tracePt t="38869" x="2870200" y="3149600"/>
          <p14:tracePt t="38887" x="2959100" y="3149600"/>
          <p14:tracePt t="38904" x="3022600" y="3143250"/>
          <p14:tracePt t="38919" x="3067050" y="3143250"/>
          <p14:tracePt t="38937" x="3124200" y="3130550"/>
          <p14:tracePt t="38953" x="3143250" y="3130550"/>
          <p14:tracePt t="38986" x="3251200" y="3092450"/>
          <p14:tracePt t="39019" x="3365500" y="3054350"/>
          <p14:tracePt t="39036" x="3441700" y="3028950"/>
          <p14:tracePt t="39053" x="3486150" y="3016250"/>
          <p14:tracePt t="39070" x="3536950" y="2990850"/>
          <p14:tracePt t="39086" x="3568700" y="2978150"/>
          <p14:tracePt t="39104" x="3613150" y="2959100"/>
          <p14:tracePt t="39121" x="3670300" y="2940050"/>
          <p14:tracePt t="39135" x="3714750" y="2927350"/>
          <p14:tracePt t="39153" x="3765550" y="2908300"/>
          <p14:tracePt t="39170" x="3816350" y="2889250"/>
          <p14:tracePt t="39186" x="3841750" y="2870200"/>
          <p14:tracePt t="39204" x="3860800" y="2863850"/>
          <p14:tracePt t="39220" x="3879850" y="2844800"/>
          <p14:tracePt t="39236" x="3911600" y="2813050"/>
          <p14:tracePt t="39253" x="3917950" y="2806700"/>
          <p14:tracePt t="39271" x="3943350" y="2768600"/>
          <p14:tracePt t="39285" x="3956050" y="2755900"/>
          <p14:tracePt t="39302" x="3962400" y="2717800"/>
          <p14:tracePt t="39322" x="3968750" y="2679700"/>
          <p14:tracePt t="39336" x="3968750" y="2635250"/>
          <p14:tracePt t="39352" x="3975100" y="2590800"/>
          <p14:tracePt t="39355" x="3981450" y="2571750"/>
          <p14:tracePt t="39370" x="3987800" y="2527300"/>
          <p14:tracePt t="39385" x="3987800" y="2508250"/>
          <p14:tracePt t="39402" x="4006850" y="2470150"/>
          <p14:tracePt t="39418" x="4013200" y="2444750"/>
          <p14:tracePt t="39436" x="4019550" y="2425700"/>
          <p14:tracePt t="39469" x="4019550" y="2419350"/>
          <p14:tracePt t="39491" x="4019550" y="2406650"/>
          <p14:tracePt t="39502" x="4019550" y="2393950"/>
          <p14:tracePt t="39518" x="4000500" y="2387600"/>
          <p14:tracePt t="39535" x="3968750" y="2349500"/>
          <p14:tracePt t="39554" x="3924300" y="2305050"/>
          <p14:tracePt t="39569" x="3905250" y="2279650"/>
          <p14:tracePt t="39585" x="3867150" y="2254250"/>
          <p14:tracePt t="39602" x="3835400" y="2235200"/>
          <p14:tracePt t="39619" x="3790950" y="2235200"/>
          <p14:tracePt t="39635" x="3784600" y="2235200"/>
          <p14:tracePt t="39652" x="3771900" y="2235200"/>
          <p14:tracePt t="39669" x="3759200" y="2235200"/>
          <p14:tracePt t="39685" x="3752850" y="2235200"/>
          <p14:tracePt t="39704" x="3740150" y="2235200"/>
          <p14:tracePt t="39720" x="3714750" y="2254250"/>
          <p14:tracePt t="39736" x="3702050" y="2273300"/>
          <p14:tracePt t="39753" x="3683000" y="2292350"/>
          <p14:tracePt t="39769" x="3676650" y="2317750"/>
          <p14:tracePt t="39785" x="3657600" y="2343150"/>
          <p14:tracePt t="39801" x="3644900" y="2387600"/>
          <p14:tracePt t="39818" x="3638550" y="2419350"/>
          <p14:tracePt t="39835" x="3625850" y="2482850"/>
          <p14:tracePt t="39853" x="3613150" y="2514600"/>
          <p14:tracePt t="39869" x="3600450" y="2533650"/>
          <p14:tracePt t="39886" x="3594100" y="2559050"/>
          <p14:tracePt t="39906" x="3575050" y="2603500"/>
          <p14:tracePt t="39919" x="3568700" y="2603500"/>
          <p14:tracePt t="39939" x="3543300" y="2628900"/>
          <p14:tracePt t="39953" x="3530600" y="2647950"/>
          <p14:tracePt t="39968" x="3498850" y="2667000"/>
          <p14:tracePt t="39984" x="3467100" y="2679700"/>
          <p14:tracePt t="40003" x="3422650" y="2692400"/>
          <p14:tracePt t="40019" x="3409950" y="2698750"/>
          <p14:tracePt t="40035" x="3371850" y="2705100"/>
          <p14:tracePt t="40052" x="3352800" y="2711450"/>
          <p14:tracePt t="40068" x="3340100" y="2724150"/>
          <p14:tracePt t="40084" x="3327400" y="2724150"/>
          <p14:tracePt t="40103" x="3308350" y="2730500"/>
          <p14:tracePt t="40118" x="3295650" y="2736850"/>
          <p14:tracePt t="40134" x="3282950" y="2743200"/>
          <p14:tracePt t="40153" x="3270250" y="2743200"/>
          <p14:tracePt t="40168" x="3263900" y="2743200"/>
          <p14:tracePt t="40207" x="3257550" y="2743200"/>
          <p14:tracePt t="40219" x="3251200" y="2743200"/>
          <p14:tracePt t="40310" x="3257550" y="2743200"/>
          <p14:tracePt t="40316" x="3282950" y="2730500"/>
          <p14:tracePt t="40323" x="3289300" y="2724150"/>
          <p14:tracePt t="40335" x="3327400" y="2711450"/>
          <p14:tracePt t="40353" x="3416300" y="2698750"/>
          <p14:tracePt t="40368" x="3467100" y="2698750"/>
          <p14:tracePt t="40385" x="3511550" y="2692400"/>
          <p14:tracePt t="40405" x="3594100" y="2711450"/>
          <p14:tracePt t="40418" x="3644900" y="2711450"/>
          <p14:tracePt t="40434" x="3689350" y="2711450"/>
          <p14:tracePt t="40451" x="3765550" y="2730500"/>
          <p14:tracePt t="40468" x="3816350" y="2736850"/>
          <p14:tracePt t="40484" x="3879850" y="2743200"/>
          <p14:tracePt t="40501" x="3943350" y="2749550"/>
          <p14:tracePt t="40519" x="3968750" y="2749550"/>
          <p14:tracePt t="40534" x="4013200" y="2755900"/>
          <p14:tracePt t="40552" x="4064000" y="2781300"/>
          <p14:tracePt t="40568" x="4140200" y="2794000"/>
          <p14:tracePt t="40587" x="4203700" y="2800350"/>
          <p14:tracePt t="40603" x="4222750" y="2800350"/>
          <p14:tracePt t="40618" x="4248150" y="2800350"/>
          <p14:tracePt t="40637" x="4286250" y="2800350"/>
          <p14:tracePt t="40651" x="4305300" y="2794000"/>
          <p14:tracePt t="40667" x="4311650" y="2794000"/>
          <p14:tracePt t="40686" x="4318000" y="2781300"/>
          <p14:tracePt t="40701" x="4324350" y="2781300"/>
          <p14:tracePt t="40718" x="4324350" y="2774950"/>
          <p14:tracePt t="40736" x="4337050" y="2774950"/>
          <p14:tracePt t="40751" x="4337050" y="2768600"/>
          <p14:tracePt t="40789" x="4337050" y="2762250"/>
          <p14:tracePt t="40807" x="4343400" y="2762250"/>
          <p14:tracePt t="40838" x="4349750" y="2762250"/>
          <p14:tracePt t="40844" x="4349750" y="2755900"/>
          <p14:tracePt t="40851" x="4356100" y="2749550"/>
          <p14:tracePt t="40868" x="4356100" y="2730500"/>
          <p14:tracePt t="40883" x="4356100" y="2717800"/>
          <p14:tracePt t="40901" x="4368800" y="2705100"/>
          <p14:tracePt t="40934" x="4368800" y="2698750"/>
          <p14:tracePt t="40956" x="4375150" y="2698750"/>
          <p14:tracePt t="41001" x="4375150" y="2686050"/>
          <p14:tracePt t="41229" x="4343400" y="2692400"/>
          <p14:tracePt t="41241" x="4343400" y="2698750"/>
          <p14:tracePt t="41248" x="4324350" y="2711450"/>
          <p14:tracePt t="41255" x="4298950" y="2724150"/>
          <p14:tracePt t="41267" x="4292600" y="2724150"/>
          <p14:tracePt t="41284" x="4241800" y="2730500"/>
          <p14:tracePt t="41301" x="4191000" y="2730500"/>
          <p14:tracePt t="41318" x="4146550" y="2736850"/>
          <p14:tracePt t="41334" x="4095750" y="2736850"/>
          <p14:tracePt t="41351" x="4057650" y="2736850"/>
          <p14:tracePt t="41368" x="3981450" y="2736850"/>
          <p14:tracePt t="41384" x="3898900" y="2749550"/>
          <p14:tracePt t="41401" x="3816350" y="2736850"/>
          <p14:tracePt t="41422" x="3727450" y="2730500"/>
          <p14:tracePt t="41434" x="3670300" y="2724150"/>
          <p14:tracePt t="41450" x="3619500" y="2724150"/>
          <p14:tracePt t="41468" x="3556000" y="2711450"/>
          <p14:tracePt t="41483" x="3505200" y="2698750"/>
          <p14:tracePt t="41500" x="3435350" y="2698750"/>
          <p14:tracePt t="41516" x="3384550" y="2692400"/>
          <p14:tracePt t="41533" x="3321050" y="2692400"/>
          <p14:tracePt t="41551" x="3282950" y="2692400"/>
          <p14:tracePt t="41569" x="3225800" y="2692400"/>
          <p14:tracePt t="41584" x="3155950" y="2711450"/>
          <p14:tracePt t="41601" x="3130550" y="2711450"/>
          <p14:tracePt t="41617" x="3086100" y="2717800"/>
          <p14:tracePt t="41634" x="3041650" y="2730500"/>
          <p14:tracePt t="41650" x="3035300" y="2730500"/>
          <p14:tracePt t="41666" x="3022600" y="2743200"/>
          <p14:tracePt t="41683" x="3016250" y="2743200"/>
          <p14:tracePt t="41699" x="3009900" y="2743200"/>
          <p14:tracePt t="41719" x="3003550" y="2743200"/>
          <p14:tracePt t="41733" x="3003550" y="2749550"/>
          <p14:tracePt t="41761" x="3003550" y="2762250"/>
          <p14:tracePt t="41797" x="3022600" y="2768600"/>
          <p14:tracePt t="41805" x="3028950" y="2768600"/>
          <p14:tracePt t="41817" x="3041650" y="2774950"/>
          <p14:tracePt t="41833" x="3079750" y="2774950"/>
          <p14:tracePt t="41851" x="3105150" y="2781300"/>
          <p14:tracePt t="41853" x="3111500" y="2781300"/>
          <p14:tracePt t="41869" x="3143250" y="2787650"/>
          <p14:tracePt t="41884" x="3175000" y="2787650"/>
          <p14:tracePt t="41900" x="3194050" y="2794000"/>
          <p14:tracePt t="41918" x="3213100" y="2794000"/>
          <p14:tracePt t="41933" x="3225800" y="2794000"/>
          <p14:tracePt t="41949" x="3232150" y="2794000"/>
          <p14:tracePt t="41967" x="3238500" y="2794000"/>
          <p14:tracePt t="41983" x="3244850" y="2794000"/>
          <p14:tracePt t="42017" x="3251200" y="2794000"/>
          <p14:tracePt t="42060" x="3257550" y="2794000"/>
          <p14:tracePt t="42074" x="3263900" y="2794000"/>
          <p14:tracePt t="42091" x="3270250" y="2794000"/>
          <p14:tracePt t="42099" x="3276600" y="2794000"/>
          <p14:tracePt t="42106" x="3289300" y="2787650"/>
          <p14:tracePt t="42126" x="3295650" y="2787650"/>
          <p14:tracePt t="42133" x="3333750" y="2774950"/>
          <p14:tracePt t="42149" x="3340100" y="2774950"/>
          <p14:tracePt t="42166" x="3359150" y="2768600"/>
          <p14:tracePt t="42183" x="3371850" y="2768600"/>
          <p14:tracePt t="42199" x="3384550" y="2755900"/>
          <p14:tracePt t="42216" x="3397250" y="2755900"/>
          <p14:tracePt t="42232" x="3409950" y="2755900"/>
          <p14:tracePt t="42249" x="3416300" y="2755900"/>
          <p14:tracePt t="42267" x="3435350" y="2743200"/>
          <p14:tracePt t="42282" x="3441700" y="2743200"/>
          <p14:tracePt t="42298" x="3448050" y="2736850"/>
          <p14:tracePt t="42315" x="3460750" y="2736850"/>
          <p14:tracePt t="42349" x="3467100" y="2730500"/>
          <p14:tracePt t="42367" x="3479800" y="2730500"/>
          <p14:tracePt t="42394" x="3479800" y="2724150"/>
          <p14:tracePt t="42437" x="3479800" y="2705100"/>
          <p14:tracePt t="42446" x="3473450" y="2698750"/>
          <p14:tracePt t="42458" x="3460750" y="2679700"/>
          <p14:tracePt t="42469" x="3441700" y="2667000"/>
          <p14:tracePt t="42482" x="3409950" y="2628900"/>
          <p14:tracePt t="42499" x="3390900" y="2616200"/>
          <p14:tracePt t="42515" x="3352800" y="2578100"/>
          <p14:tracePt t="42532" x="3340100" y="2571750"/>
          <p14:tracePt t="42549" x="3333750" y="2565400"/>
          <p14:tracePt t="42565" x="3327400" y="2552700"/>
          <p14:tracePt t="42582" x="3314700" y="2533650"/>
          <p14:tracePt t="42600" x="3314700" y="2527300"/>
          <p14:tracePt t="42615" x="3295650" y="2514600"/>
          <p14:tracePt t="42633" x="3295650" y="2495550"/>
          <p14:tracePt t="42651" x="3289300" y="2476500"/>
          <p14:tracePt t="42665" x="3289300" y="2470150"/>
          <p14:tracePt t="42699" x="3289300" y="2463800"/>
          <p14:tracePt t="42716" x="3289300" y="2444750"/>
          <p14:tracePt t="42732" x="3308350" y="2425700"/>
          <p14:tracePt t="42750" x="3321050" y="2419350"/>
          <p14:tracePt t="42765" x="3333750" y="2406650"/>
          <p14:tracePt t="42787" x="3352800" y="2400300"/>
          <p14:tracePt t="42800" x="3384550" y="2381250"/>
          <p14:tracePt t="42815" x="3416300" y="2374900"/>
          <p14:tracePt t="42832" x="3429000" y="2374900"/>
          <p14:tracePt t="42850" x="3460750" y="2362200"/>
          <p14:tracePt t="42866" x="3473450" y="2362200"/>
          <p14:tracePt t="42882" x="3492500" y="2362200"/>
          <p14:tracePt t="42900" x="3543300" y="2362200"/>
          <p14:tracePt t="42918" x="3575050" y="2355850"/>
          <p14:tracePt t="42932" x="3594100" y="2355850"/>
          <p14:tracePt t="42949" x="3644900" y="2343150"/>
          <p14:tracePt t="42965" x="3670300" y="2343150"/>
          <p14:tracePt t="42983" x="3702050" y="2336800"/>
          <p14:tracePt t="42999" x="3733800" y="2330450"/>
          <p14:tracePt t="43015" x="3759200" y="2330450"/>
          <p14:tracePt t="43036" x="3771900" y="2330450"/>
          <p14:tracePt t="43049" x="3810000" y="2330450"/>
          <p14:tracePt t="43065" x="3829050" y="2330450"/>
          <p14:tracePt t="43081" x="3848100" y="2330450"/>
          <p14:tracePt t="43098" x="3886200" y="2343150"/>
          <p14:tracePt t="43115" x="3917950" y="2349500"/>
          <p14:tracePt t="43133" x="3943350" y="2355850"/>
          <p14:tracePt t="43149" x="3987800" y="2362200"/>
          <p14:tracePt t="43165" x="4000500" y="2362200"/>
          <p14:tracePt t="43181" x="4025900" y="2381250"/>
          <p14:tracePt t="43198" x="4038600" y="2387600"/>
          <p14:tracePt t="43215" x="4064000" y="2393950"/>
          <p14:tracePt t="43233" x="4076700" y="2400300"/>
          <p14:tracePt t="43249" x="4083050" y="2406650"/>
          <p14:tracePt t="43266" x="4095750" y="2413000"/>
          <p14:tracePt t="43284" x="4102100" y="2419350"/>
          <p14:tracePt t="43298" x="4121150" y="2432050"/>
          <p14:tracePt t="43333" x="4133850" y="2451100"/>
          <p14:tracePt t="43352" x="4152900" y="2470150"/>
          <p14:tracePt t="43365" x="4152900" y="2476500"/>
          <p14:tracePt t="43385" x="4165600" y="2489200"/>
          <p14:tracePt t="43400" x="4165600" y="2495550"/>
          <p14:tracePt t="43415" x="4171950" y="2495550"/>
          <p14:tracePt t="43434" x="4178300" y="2501900"/>
          <p14:tracePt t="43448" x="4178300" y="2508250"/>
          <p14:tracePt t="43464" x="4184650" y="2514600"/>
          <p14:tracePt t="43482" x="4184650" y="2520950"/>
          <p14:tracePt t="43515" x="4184650" y="2527300"/>
          <p14:tracePt t="43537" x="4184650" y="2546350"/>
          <p14:tracePt t="43549" x="4184650" y="2552700"/>
          <p14:tracePt t="43568" x="4184650" y="2571750"/>
          <p14:tracePt t="43630" x="4184650" y="2584450"/>
          <p14:tracePt t="43661" x="4184650" y="2590800"/>
          <p14:tracePt t="43740" x="4184650" y="2578100"/>
          <p14:tracePt t="43755" x="4178300" y="2571750"/>
          <p14:tracePt t="43760" x="4178300" y="2559050"/>
          <p14:tracePt t="43767" x="4171950" y="2546350"/>
          <p14:tracePt t="43781" x="4171950" y="2540000"/>
          <p14:tracePt t="43798" x="4171950" y="2527300"/>
          <p14:tracePt t="43814" x="4165600" y="2520950"/>
          <p14:tracePt t="43831" x="4165600" y="2508250"/>
          <p14:tracePt t="43848" x="4159250" y="2495550"/>
          <p14:tracePt t="43864" x="4159250" y="2470150"/>
          <p14:tracePt t="43881" x="4152900" y="2457450"/>
          <p14:tracePt t="43898" x="4146550" y="2438400"/>
          <p14:tracePt t="43914" x="4140200" y="2419350"/>
          <p14:tracePt t="43931" x="4140200" y="2406650"/>
          <p14:tracePt t="43947" x="4127500" y="2400300"/>
          <p14:tracePt t="43964" x="4114800" y="2387600"/>
          <p14:tracePt t="43982" x="4102100" y="2362200"/>
          <p14:tracePt t="43998" x="4057650" y="2330450"/>
          <p14:tracePt t="44014" x="4044950" y="2311400"/>
          <p14:tracePt t="44031" x="4013200" y="2292350"/>
          <p14:tracePt t="44047" x="3975100" y="2273300"/>
          <p14:tracePt t="44064" x="3968750" y="2273300"/>
          <p14:tracePt t="44081" x="3937000" y="2247900"/>
          <p14:tracePt t="44098" x="3917950" y="2247900"/>
          <p14:tracePt t="44116" x="3892550" y="2228850"/>
          <p14:tracePt t="44131" x="3879850" y="2222500"/>
          <p14:tracePt t="44147" x="3854450" y="2209800"/>
          <p14:tracePt t="44164" x="3841750" y="2209800"/>
          <p14:tracePt t="44183" x="3810000" y="2209800"/>
          <p14:tracePt t="44198" x="3784600" y="2203450"/>
          <p14:tracePt t="44214" x="3759200" y="2197100"/>
          <p14:tracePt t="44230" x="3733800" y="2197100"/>
          <p14:tracePt t="44247" x="3727450" y="2197100"/>
          <p14:tracePt t="44264" x="3714750" y="2197100"/>
          <p14:tracePt t="44280" x="3695700" y="2197100"/>
          <p14:tracePt t="44298" x="3670300" y="2197100"/>
          <p14:tracePt t="44314" x="3670300" y="2209800"/>
          <p14:tracePt t="44330" x="3657600" y="2216150"/>
          <p14:tracePt t="44346" x="3632200" y="2228850"/>
          <p14:tracePt t="44363" x="3625850" y="2235200"/>
          <p14:tracePt t="44380" x="3606800" y="2247900"/>
          <p14:tracePt t="44398" x="3606800" y="2260600"/>
          <p14:tracePt t="44415" x="3581400" y="2286000"/>
          <p14:tracePt t="44430" x="3562350" y="2317750"/>
          <p14:tracePt t="44447" x="3562350" y="2324100"/>
          <p14:tracePt t="44463" x="3556000" y="2336800"/>
          <p14:tracePt t="44481" x="3549650" y="2349500"/>
          <p14:tracePt t="44496" x="3549650" y="2362200"/>
          <p14:tracePt t="44519" x="3536950" y="2381250"/>
          <p14:tracePt t="44530" x="3530600" y="2387600"/>
          <p14:tracePt t="44547" x="3530600" y="2400300"/>
          <p14:tracePt t="44565" x="3524250" y="2419350"/>
          <p14:tracePt t="44580" x="3517900" y="2419350"/>
          <p14:tracePt t="44602" x="3517900" y="2425700"/>
          <p14:tracePt t="44616" x="3517900" y="2438400"/>
          <p14:tracePt t="44630" x="3511550" y="2438400"/>
          <p14:tracePt t="44647" x="3511550" y="2444750"/>
          <p14:tracePt t="44664" x="3511550" y="2451100"/>
          <p14:tracePt t="44688" x="3511550" y="2457450"/>
          <p14:tracePt t="44697" x="3511550" y="2470150"/>
          <p14:tracePt t="44716" x="3511550" y="2476500"/>
          <p14:tracePt t="44730" x="3511550" y="2482850"/>
          <p14:tracePt t="44750" x="3517900" y="2495550"/>
          <p14:tracePt t="44764" x="3524250" y="2501900"/>
          <p14:tracePt t="44785" x="3536950" y="2520950"/>
          <p14:tracePt t="44800" x="3543300" y="2527300"/>
          <p14:tracePt t="44814" x="3549650" y="2527300"/>
          <p14:tracePt t="44830" x="3568700" y="2540000"/>
          <p14:tracePt t="44847" x="3575050" y="2546350"/>
          <p14:tracePt t="44854" x="3594100" y="2546350"/>
          <p14:tracePt t="44863" x="3600450" y="2546350"/>
          <p14:tracePt t="44880" x="3619500" y="2546350"/>
          <p14:tracePt t="44902" x="3638550" y="2552700"/>
          <p14:tracePt t="44914" x="3644900" y="2552700"/>
          <p14:tracePt t="44930" x="3651250" y="2552700"/>
          <p14:tracePt t="44946" x="3657600" y="2552700"/>
          <p14:tracePt t="44980" x="3663950" y="2552700"/>
          <p14:tracePt t="44996" x="3670300" y="2565400"/>
          <p14:tracePt t="45020" x="3683000" y="2565400"/>
          <p14:tracePt t="45043" x="3689350" y="2565400"/>
          <p14:tracePt t="45070" x="3695700" y="2565400"/>
          <p14:tracePt t="45091" x="3702050" y="2565400"/>
          <p14:tracePt t="45106" x="3702050" y="2571750"/>
          <p14:tracePt t="45119" x="3708400" y="2571750"/>
          <p14:tracePt t="45185" x="3714750" y="2571750"/>
          <p14:tracePt t="45198" x="3721100" y="2571750"/>
          <p14:tracePt t="45221" x="3727450" y="2571750"/>
          <p14:tracePt t="45233" x="3733800" y="2571750"/>
          <p14:tracePt t="45248" x="3740150" y="2578100"/>
          <p14:tracePt t="45284" x="3746500" y="2578100"/>
          <p14:tracePt t="45299" x="3752850" y="2578100"/>
          <p14:tracePt t="45349" x="3759200" y="2578100"/>
          <p14:tracePt t="45370" x="3765550" y="2578100"/>
          <p14:tracePt t="45391" x="3771900" y="2578100"/>
          <p14:tracePt t="45404" x="3778250" y="2584450"/>
          <p14:tracePt t="45427" x="3784600" y="2584450"/>
          <p14:tracePt t="45441" x="3790950" y="2584450"/>
          <p14:tracePt t="45469" x="3797300" y="2584450"/>
          <p14:tracePt t="45484" x="3803650" y="2584450"/>
          <p14:tracePt t="45507" x="3822700" y="2584450"/>
          <p14:tracePt t="45522" x="3829050" y="2584450"/>
          <p14:tracePt t="45547" x="3841750" y="2584450"/>
          <p14:tracePt t="45591" x="3848100" y="2584450"/>
          <p14:tracePt t="45596" x="3854450" y="2584450"/>
          <p14:tracePt t="45603" x="3860800" y="2584450"/>
          <p14:tracePt t="45618" x="3867150" y="2584450"/>
          <p14:tracePt t="45629" x="3873500" y="2584450"/>
          <p14:tracePt t="45646" x="3879850" y="2584450"/>
          <p14:tracePt t="45662" x="3886200" y="2584450"/>
          <p14:tracePt t="45679" x="3892550" y="2578100"/>
          <p14:tracePt t="45696" x="3898900" y="2578100"/>
          <p14:tracePt t="45713" x="3905250" y="2578100"/>
          <p14:tracePt t="45731" x="3911600" y="2578100"/>
          <p14:tracePt t="45746" x="3924300" y="2578100"/>
          <p14:tracePt t="45762" x="3930650" y="2578100"/>
          <p14:tracePt t="45796" x="3943350" y="2578100"/>
          <p14:tracePt t="45813" x="3949700" y="2571750"/>
          <p14:tracePt t="45829" x="3962400" y="2571750"/>
          <p14:tracePt t="45846" x="3975100" y="2571750"/>
          <p14:tracePt t="45862" x="3981450" y="2571750"/>
          <p14:tracePt t="45879" x="3987800" y="2571750"/>
          <p14:tracePt t="45898" x="3994150" y="2571750"/>
          <p14:tracePt t="45927" x="4006850" y="2571750"/>
          <p14:tracePt t="45943" x="4013200" y="2571750"/>
          <p14:tracePt t="45982" x="4019550" y="2571750"/>
          <p14:tracePt t="46010" x="4025900" y="2571750"/>
          <p14:tracePt t="46024" x="4025900" y="2559050"/>
          <p14:tracePt t="46046" x="4032250" y="2559050"/>
          <p14:tracePt t="46074" x="4038600" y="2559050"/>
          <p14:tracePt t="46088" x="4044950" y="2559050"/>
          <p14:tracePt t="46102" x="4051300" y="2559050"/>
          <p14:tracePt t="46123" x="4057650" y="2559050"/>
          <p14:tracePt t="46137" x="4064000" y="2559050"/>
          <p14:tracePt t="46159" x="4064000" y="2552700"/>
          <p14:tracePt t="46174" x="4070350" y="2552700"/>
          <p14:tracePt t="46194" x="4076700" y="2552700"/>
          <p14:tracePt t="46253" x="4076700" y="2546350"/>
          <p14:tracePt t="46258" x="4083050" y="2546350"/>
          <p14:tracePt t="46287" x="4089400" y="2546350"/>
          <p14:tracePt t="46374" x="4095750" y="2546350"/>
          <p14:tracePt t="46743" x="4102100" y="2546350"/>
          <p14:tracePt t="46773" x="4108450" y="2540000"/>
          <p14:tracePt t="46810" x="4114800" y="2540000"/>
          <p14:tracePt t="46853" x="4114800" y="2533650"/>
          <p14:tracePt t="46878" x="4121150" y="2527300"/>
          <p14:tracePt t="46914" x="4127500" y="2520950"/>
          <p14:tracePt t="46948" x="4127500" y="2514600"/>
          <p14:tracePt t="46962" x="4133850" y="2514600"/>
          <p14:tracePt t="46977" x="4133850" y="2508250"/>
          <p14:tracePt t="47014" x="4133850" y="2501900"/>
          <p14:tracePt t="47049" x="4133850" y="2489200"/>
          <p14:tracePt t="47069" x="4133850" y="2470150"/>
          <p14:tracePt t="47077" x="4133850" y="2463800"/>
          <p14:tracePt t="47085" x="4127500" y="2444750"/>
          <p14:tracePt t="47095" x="4127500" y="2425700"/>
          <p14:tracePt t="47113" x="4121150" y="2393950"/>
          <p14:tracePt t="47128" x="4108450" y="2349500"/>
          <p14:tracePt t="47145" x="4102100" y="2330450"/>
          <p14:tracePt t="47160" x="4095750" y="2324100"/>
          <p14:tracePt t="47177" x="4070350" y="2292350"/>
          <p14:tracePt t="47194" x="4038600" y="2273300"/>
          <p14:tracePt t="47213" x="3937000" y="2254250"/>
          <p14:tracePt t="47228" x="3867150" y="2241550"/>
          <p14:tracePt t="47244" x="3790950" y="2241550"/>
          <p14:tracePt t="47261" x="3740150" y="2247900"/>
          <p14:tracePt t="47277" x="3714750" y="2247900"/>
          <p14:tracePt t="47294" x="3676650" y="2260600"/>
          <p14:tracePt t="47311" x="3606800" y="2279650"/>
          <p14:tracePt t="47328" x="3587750" y="2298700"/>
          <p14:tracePt t="47345" x="3556000" y="2311400"/>
          <p14:tracePt t="47347" x="3536950" y="2317750"/>
          <p14:tracePt t="47362" x="3517900" y="2336800"/>
          <p14:tracePt t="47378" x="3498850" y="2355850"/>
          <p14:tracePt t="47394" x="3486150" y="2368550"/>
          <p14:tracePt t="47411" x="3467100" y="2387600"/>
          <p14:tracePt t="47443" x="3454400" y="2413000"/>
          <p14:tracePt t="47461" x="3454400" y="2419350"/>
          <p14:tracePt t="47477" x="3498850" y="2444750"/>
          <p14:tracePt t="47493" x="3549650" y="2463800"/>
          <p14:tracePt t="47511" x="3644900" y="2489200"/>
          <p14:tracePt t="47527" x="3689350" y="2489200"/>
          <p14:tracePt t="47545" x="3727450" y="2476500"/>
          <p14:tracePt t="47561" x="3790950" y="2463800"/>
          <p14:tracePt t="47577" x="3867150" y="2444750"/>
          <p14:tracePt t="47595" x="3898900" y="2432050"/>
          <p14:tracePt t="47611" x="3956050" y="2406650"/>
          <p14:tracePt t="47628" x="3981450" y="2387600"/>
          <p14:tracePt t="47646" x="4000500" y="2374900"/>
          <p14:tracePt t="47661" x="4006850" y="2368550"/>
          <p14:tracePt t="47677" x="4006850" y="2362200"/>
          <p14:tracePt t="47696" x="4006850" y="2336800"/>
          <p14:tracePt t="47711" x="4006850" y="2324100"/>
          <p14:tracePt t="47728" x="3994150" y="2298700"/>
          <p14:tracePt t="47743" x="3930650" y="2266950"/>
          <p14:tracePt t="47760" x="3841750" y="2228850"/>
          <p14:tracePt t="47776" x="3790950" y="2222500"/>
          <p14:tracePt t="47793" x="3733800" y="2216150"/>
          <p14:tracePt t="47810" x="3683000" y="2222500"/>
          <p14:tracePt t="47828" x="3644900" y="2247900"/>
          <p14:tracePt t="47846" x="3606800" y="2279650"/>
          <p14:tracePt t="47860" x="3575050" y="2317750"/>
          <p14:tracePt t="47876" x="3568700" y="2362200"/>
          <p14:tracePt t="47893" x="3568700" y="2387600"/>
          <p14:tracePt t="47910" x="3587750" y="2425700"/>
          <p14:tracePt t="47927" x="3613150" y="2463800"/>
          <p14:tracePt t="47943" x="3638550" y="2482850"/>
          <p14:tracePt t="47959" x="3695700" y="2514600"/>
          <p14:tracePt t="47976" x="3746500" y="2533650"/>
          <p14:tracePt t="47993" x="3810000" y="2533650"/>
          <p14:tracePt t="48010" x="3848100" y="2533650"/>
          <p14:tracePt t="48027" x="3892550" y="2527300"/>
          <p14:tracePt t="48044" x="3905250" y="2514600"/>
          <p14:tracePt t="48060" x="3917950" y="2508250"/>
          <p14:tracePt t="48076" x="3930650" y="2482850"/>
          <p14:tracePt t="48094" x="3930650" y="2425700"/>
          <p14:tracePt t="48109" x="3917950" y="2387600"/>
          <p14:tracePt t="48128" x="3892550" y="2362200"/>
          <p14:tracePt t="48144" x="3790950" y="2305050"/>
          <p14:tracePt t="48159" x="3740150" y="2286000"/>
          <p14:tracePt t="48176" x="3695700" y="2279650"/>
          <p14:tracePt t="48194" x="3613150" y="2286000"/>
          <p14:tracePt t="48210" x="3575050" y="2311400"/>
          <p14:tracePt t="48229" x="3530600" y="2343150"/>
          <p14:tracePt t="48245" x="3498850" y="2406650"/>
          <p14:tracePt t="48260" x="3486150" y="2444750"/>
          <p14:tracePt t="48276" x="3492500" y="2476500"/>
          <p14:tracePt t="48294" x="3524250" y="2533650"/>
          <p14:tracePt t="48309" x="3575050" y="2571750"/>
          <p14:tracePt t="48331" x="3638550" y="2616200"/>
          <p14:tracePt t="48346" x="3689350" y="2635250"/>
          <p14:tracePt t="48360" x="3765550" y="2635250"/>
          <p14:tracePt t="48376" x="3860800" y="2635250"/>
          <p14:tracePt t="48394" x="3956050" y="2590800"/>
          <p14:tracePt t="48409" x="4006850" y="2571750"/>
          <p14:tracePt t="48425" x="4025900" y="2546350"/>
          <p14:tracePt t="48442" x="4044950" y="2520950"/>
          <p14:tracePt t="48459" x="4051300" y="2508250"/>
          <p14:tracePt t="48478" x="4051300" y="2451100"/>
          <p14:tracePt t="48493" x="4051300" y="2444750"/>
          <p14:tracePt t="48511" x="3994150" y="2406650"/>
          <p14:tracePt t="48526" x="3937000" y="2381250"/>
          <p14:tracePt t="48543" x="3841750" y="2368550"/>
          <p14:tracePt t="48560" x="3771900" y="2349500"/>
          <p14:tracePt t="48578" x="3721100" y="2343150"/>
          <p14:tracePt t="48595" x="3683000" y="2343150"/>
          <p14:tracePt t="48609" x="3644900" y="2355850"/>
          <p14:tracePt t="48628" x="3619500" y="2368550"/>
          <p14:tracePt t="48643" x="3606800" y="2393950"/>
          <p14:tracePt t="48660" x="3594100" y="2419350"/>
          <p14:tracePt t="48678" x="3568700" y="2451100"/>
          <p14:tracePt t="48692" x="3562350" y="2501900"/>
          <p14:tracePt t="48711" x="3562350" y="2546350"/>
          <p14:tracePt t="48726" x="3587750" y="2590800"/>
          <p14:tracePt t="48742" x="3625850" y="2641600"/>
          <p14:tracePt t="48759" x="3651250" y="2667000"/>
          <p14:tracePt t="48776" x="3702050" y="2692400"/>
          <p14:tracePt t="48793" x="3771900" y="2730500"/>
          <p14:tracePt t="48810" x="3841750" y="2736850"/>
          <p14:tracePt t="48830" x="3956050" y="2711450"/>
          <p14:tracePt t="48845" x="4006850" y="2692400"/>
          <p14:tracePt t="48859" x="4044950" y="2667000"/>
          <p14:tracePt t="48876" x="4083050" y="2616200"/>
          <p14:tracePt t="48892" x="4114800" y="2578100"/>
          <p14:tracePt t="48909" x="4127500" y="2552700"/>
          <p14:tracePt t="48926" x="4133850" y="2482850"/>
          <p14:tracePt t="48943" x="4127500" y="2425700"/>
          <p14:tracePt t="48959" x="4108450" y="2381250"/>
          <p14:tracePt t="48976" x="4057650" y="2330450"/>
          <p14:tracePt t="48992" x="4006850" y="2286000"/>
          <p14:tracePt t="49014" x="3879850" y="2216150"/>
          <p14:tracePt t="49029" x="3854450" y="2197100"/>
          <p14:tracePt t="49043" x="3803650" y="2178050"/>
          <p14:tracePt t="49059" x="3759200" y="2159000"/>
          <p14:tracePt t="49076" x="3727450" y="2133600"/>
          <p14:tracePt t="49096" x="3683000" y="2114550"/>
          <p14:tracePt t="49109" x="3657600" y="2101850"/>
          <p14:tracePt t="49125" x="3600450" y="2076450"/>
          <p14:tracePt t="49142" x="3536950" y="2070100"/>
          <p14:tracePt t="49159" x="3492500" y="2070100"/>
          <p14:tracePt t="49176" x="3460750" y="2070100"/>
          <p14:tracePt t="49192" x="3454400" y="2070100"/>
          <p14:tracePt t="49208" x="3435350" y="2070100"/>
          <p14:tracePt t="49225" x="3429000" y="2076450"/>
          <p14:tracePt t="49242" x="3422650" y="2082800"/>
          <p14:tracePt t="49260" x="3378200" y="2120900"/>
          <p14:tracePt t="49276" x="3378200" y="2127250"/>
          <p14:tracePt t="49293" x="3365500" y="2152650"/>
          <p14:tracePt t="49309" x="3346450" y="2178050"/>
          <p14:tracePt t="49326" x="3340100" y="2222500"/>
          <p14:tracePt t="49344" x="3327400" y="2254250"/>
          <p14:tracePt t="49349" x="3327400" y="2273300"/>
          <p14:tracePt t="49358" x="3321050" y="2279650"/>
          <p14:tracePt t="49376" x="3321050" y="2298700"/>
          <p14:tracePt t="49391" x="3321050" y="2317750"/>
          <p14:tracePt t="49412" x="3321050" y="2343150"/>
          <p14:tracePt t="49425" x="3321050" y="2368550"/>
          <p14:tracePt t="49441" x="3327400" y="2381250"/>
          <p14:tracePt t="49463" x="3352800" y="2425700"/>
          <p14:tracePt t="49476" x="3365500" y="2451100"/>
          <p14:tracePt t="49492" x="3384550" y="2476500"/>
          <p14:tracePt t="49508" x="3409950" y="2501900"/>
          <p14:tracePt t="49525" x="3454400" y="2540000"/>
          <p14:tracePt t="49541" x="3498850" y="2552700"/>
          <p14:tracePt t="49557" x="3536950" y="2565400"/>
          <p14:tracePt t="49576" x="3575050" y="2578100"/>
          <p14:tracePt t="49597" x="3600450" y="2584450"/>
          <p14:tracePt t="49610" x="3606800" y="2584450"/>
          <p14:tracePt t="49625" x="3613150" y="2584450"/>
          <p14:tracePt t="49643" x="3619500" y="2584450"/>
          <p14:tracePt t="49666" x="3625850" y="2584450"/>
          <p14:tracePt t="49703" x="3632200" y="2584450"/>
          <p14:tracePt t="49754" x="3632200" y="2578100"/>
          <p14:tracePt t="49758" x="3625850" y="2578100"/>
          <p14:tracePt t="49768" x="3619500" y="2565400"/>
          <p14:tracePt t="49774" x="3619500" y="2559050"/>
          <p14:tracePt t="49791" x="3606800" y="2540000"/>
          <p14:tracePt t="49809" x="3575050" y="2508250"/>
          <p14:tracePt t="49825" x="3562350" y="2482850"/>
          <p14:tracePt t="49841" x="3549650" y="2463800"/>
          <p14:tracePt t="49859" x="3543300" y="2444750"/>
          <p14:tracePt t="49875" x="3517900" y="2406650"/>
          <p14:tracePt t="49891" x="3498850" y="2362200"/>
          <p14:tracePt t="49908" x="3486150" y="2336800"/>
          <p14:tracePt t="49924" x="3486150" y="2324100"/>
          <p14:tracePt t="49942" x="3473450" y="2279650"/>
          <p14:tracePt t="49961" x="3460750" y="2254250"/>
          <p14:tracePt t="49974" x="3454400" y="2235200"/>
          <p14:tracePt t="49991" x="3454400" y="2222500"/>
          <p14:tracePt t="50008" x="3448050" y="2184400"/>
          <p14:tracePt t="50024" x="3441700" y="2165350"/>
          <p14:tracePt t="50041" x="3441700" y="2146300"/>
          <p14:tracePt t="50058" x="3441700" y="2127250"/>
          <p14:tracePt t="50074" x="3441700" y="2108200"/>
          <p14:tracePt t="50090" x="3448050" y="2089150"/>
          <p14:tracePt t="50107" x="3486150" y="2051050"/>
          <p14:tracePt t="50124" x="3511550" y="2019300"/>
          <p14:tracePt t="50141" x="3568700" y="1974850"/>
          <p14:tracePt t="50157" x="3644900" y="1936750"/>
          <p14:tracePt t="50177" x="3702050" y="1930400"/>
          <p14:tracePt t="50193" x="3759200" y="1930400"/>
          <p14:tracePt t="50209" x="3930650" y="1987550"/>
          <p14:tracePt t="50224" x="4076700" y="2044700"/>
          <p14:tracePt t="50241" x="4140200" y="2095500"/>
          <p14:tracePt t="50259" x="4229100" y="2190750"/>
          <p14:tracePt t="50275" x="4298950" y="2279650"/>
          <p14:tracePt t="50296" x="4343400" y="2362200"/>
          <p14:tracePt t="50308" x="4368800" y="2413000"/>
          <p14:tracePt t="50324" x="4368800" y="2444750"/>
          <p14:tracePt t="50340" x="4368800" y="2476500"/>
          <p14:tracePt t="50357" x="4349750" y="2501900"/>
          <p14:tracePt t="50377" x="4337050" y="2520950"/>
          <p14:tracePt t="50395" x="4318000" y="2546350"/>
          <p14:tracePt t="50407" x="4311650" y="2559050"/>
          <p14:tracePt t="50424" x="4305300" y="2565400"/>
          <p14:tracePt t="50442" x="4286250" y="2578100"/>
          <p14:tracePt t="50458" x="4267200" y="2597150"/>
          <p14:tracePt t="50473" x="4254500" y="2609850"/>
          <p14:tracePt t="50490" x="4229100" y="2616200"/>
          <p14:tracePt t="50507" x="4178300" y="2622550"/>
          <p14:tracePt t="50523" x="4146550" y="2622550"/>
          <p14:tracePt t="50540" x="4121150" y="2622550"/>
          <p14:tracePt t="50557" x="4070350" y="2622550"/>
          <p14:tracePt t="50574" x="4057650" y="2622550"/>
          <p14:tracePt t="50591" x="4032250" y="2622550"/>
          <p14:tracePt t="50607" x="4025900" y="2622550"/>
          <p14:tracePt t="50623" x="4013200" y="2622550"/>
          <p14:tracePt t="50640" x="4006850" y="2622550"/>
          <p14:tracePt t="50657" x="4000500" y="2622550"/>
          <p14:tracePt t="50675" x="3994150" y="2622550"/>
          <p14:tracePt t="50692" x="3987800" y="2622550"/>
          <p14:tracePt t="50708" x="3987800" y="2628900"/>
          <p14:tracePt t="52208" x="3937000" y="2654300"/>
          <p14:tracePt t="52213" x="3879850" y="2673350"/>
          <p14:tracePt t="52222" x="3810000" y="2717800"/>
          <p14:tracePt t="52240" x="3651250" y="2825750"/>
          <p14:tracePt t="52256" x="3505200" y="2901950"/>
          <p14:tracePt t="52273" x="3213100" y="3086100"/>
          <p14:tracePt t="52289" x="3067050" y="3181350"/>
          <p14:tracePt t="52323" x="2616200" y="3543300"/>
          <p14:tracePt t="52357" x="2273300" y="3956050"/>
          <p14:tracePt t="52376" x="2146300" y="4146550"/>
          <p14:tracePt t="52389" x="2070100" y="4241800"/>
          <p14:tracePt t="52406" x="1987550" y="4406900"/>
          <p14:tracePt t="52423" x="1955800" y="4476750"/>
          <p14:tracePt t="52439" x="1898650" y="4603750"/>
          <p14:tracePt t="52458" x="1835150" y="4749800"/>
          <p14:tracePt t="52472" x="1803400" y="4832350"/>
          <p14:tracePt t="52489" x="1746250" y="4946650"/>
          <p14:tracePt t="52505" x="1670050" y="5080000"/>
          <p14:tracePt t="52522" x="1612900" y="5181600"/>
          <p14:tracePt t="52538" x="1587500" y="5251450"/>
          <p14:tracePt t="52556" x="1530350" y="5334000"/>
          <p14:tracePt t="52572" x="1504950" y="5403850"/>
          <p14:tracePt t="52588" x="1473200" y="5448300"/>
          <p14:tracePt t="52607" x="1454150" y="5511800"/>
          <p14:tracePt t="52625" x="1441450" y="5549900"/>
          <p14:tracePt t="52638" x="1441450" y="5575300"/>
          <p14:tracePt t="52655" x="1435100" y="5626100"/>
          <p14:tracePt t="52673" x="1435100" y="5657850"/>
          <p14:tracePt t="52689" x="1435100" y="5702300"/>
          <p14:tracePt t="52708" x="1435100" y="5746750"/>
          <p14:tracePt t="52723" x="1447800" y="5797550"/>
          <p14:tracePt t="52742" x="1460500" y="5842000"/>
          <p14:tracePt t="52755" x="1460500" y="5854700"/>
          <p14:tracePt t="52773" x="1492250" y="5886450"/>
          <p14:tracePt t="52788" x="1504950" y="5892800"/>
          <p14:tracePt t="52806" x="1543050" y="5899150"/>
          <p14:tracePt t="52821" x="1581150" y="5899150"/>
          <p14:tracePt t="52840" x="1625600" y="5899150"/>
          <p14:tracePt t="52854" x="1651000" y="5899150"/>
          <p14:tracePt t="52872" x="1663700" y="5892800"/>
          <p14:tracePt t="52888" x="1676400" y="5892800"/>
          <p14:tracePt t="52906" x="1682750" y="5886450"/>
          <p14:tracePt t="52926" x="1695450" y="5873750"/>
          <p14:tracePt t="52938" x="1701800" y="5873750"/>
          <p14:tracePt t="52955" x="1720850" y="5873750"/>
          <p14:tracePt t="52971" x="1739900" y="5867400"/>
          <p14:tracePt t="52988" x="1758950" y="5854700"/>
          <p14:tracePt t="53006" x="1784350" y="5842000"/>
          <p14:tracePt t="53022" x="1790700" y="5842000"/>
          <p14:tracePt t="53038" x="1797050" y="5835650"/>
          <p14:tracePt t="53055" x="1809750" y="5829300"/>
          <p14:tracePt t="53089" x="1809750" y="5822950"/>
          <p14:tracePt t="53105" x="1816100" y="5816600"/>
          <p14:tracePt t="53146" x="1822450" y="5810250"/>
          <p14:tracePt t="53160" x="1822450" y="5803900"/>
          <p14:tracePt t="53175" x="1822450" y="5791200"/>
          <p14:tracePt t="53189" x="1822450" y="5765800"/>
          <p14:tracePt t="53204" x="1822450" y="5759450"/>
          <p14:tracePt t="53221" x="1822450" y="5746750"/>
          <p14:tracePt t="53255" x="1822450" y="5740400"/>
          <p14:tracePt t="53271" x="1822450" y="5727700"/>
          <p14:tracePt t="53289" x="1822450" y="5721350"/>
          <p14:tracePt t="53311" x="1822450" y="5708650"/>
          <p14:tracePt t="53339" x="1822450" y="5695950"/>
          <p14:tracePt t="53355" x="1822450" y="5683250"/>
          <p14:tracePt t="53371" x="1822450" y="5664200"/>
          <p14:tracePt t="53387" x="1822450" y="5657850"/>
          <p14:tracePt t="53403" x="1816100" y="5651500"/>
          <p14:tracePt t="53420" x="1816100" y="5632450"/>
          <p14:tracePt t="53438" x="1809750" y="5613400"/>
          <p14:tracePt t="53457" x="1803400" y="5600700"/>
          <p14:tracePt t="53471" x="1784350" y="5568950"/>
          <p14:tracePt t="53488" x="1784350" y="5556250"/>
          <p14:tracePt t="53504" x="1778000" y="5537200"/>
          <p14:tracePt t="53521" x="1771650" y="5518150"/>
          <p14:tracePt t="53538" x="1765300" y="5499100"/>
          <p14:tracePt t="53554" x="1765300" y="5486400"/>
          <p14:tracePt t="53570" x="1758950" y="5473700"/>
          <p14:tracePt t="53588" x="1739900" y="5448300"/>
          <p14:tracePt t="53605" x="1739900" y="5441950"/>
          <p14:tracePt t="53621" x="1720850" y="5410200"/>
          <p14:tracePt t="53637" x="1714500" y="5384800"/>
          <p14:tracePt t="53654" x="1701800" y="5359400"/>
          <p14:tracePt t="53671" x="1682750" y="5321300"/>
          <p14:tracePt t="53687" x="1670050" y="5295900"/>
          <p14:tracePt t="53704" x="1663700" y="5270500"/>
          <p14:tracePt t="53721" x="1657350" y="5245100"/>
          <p14:tracePt t="53737" x="1651000" y="5226050"/>
          <p14:tracePt t="53754" x="1644650" y="5213350"/>
          <p14:tracePt t="53771" x="1644650" y="5187950"/>
          <p14:tracePt t="53790" x="1631950" y="5187950"/>
          <p14:tracePt t="53804" x="1631950" y="5175250"/>
          <p14:tracePt t="53820" x="1631950" y="5162550"/>
          <p14:tracePt t="53837" x="1631950" y="5143500"/>
          <p14:tracePt t="53853" x="1631950" y="5130800"/>
          <p14:tracePt t="53872" x="1631950" y="5124450"/>
          <p14:tracePt t="53888" x="1631950" y="5105400"/>
          <p14:tracePt t="53903" x="1631950" y="5099050"/>
          <p14:tracePt t="53920" x="1638300" y="5092700"/>
          <p14:tracePt t="53937" x="1644650" y="5086350"/>
          <p14:tracePt t="53953" x="1644650" y="5073650"/>
          <p14:tracePt t="53970" x="1651000" y="5060950"/>
          <p14:tracePt t="53988" x="1663700" y="5035550"/>
          <p14:tracePt t="54008" x="1663700" y="5022850"/>
          <p14:tracePt t="54024" x="1670050" y="5003800"/>
          <p14:tracePt t="54037" x="1670050" y="4984750"/>
          <p14:tracePt t="54053" x="1670050" y="4972050"/>
          <p14:tracePt t="54070" x="1670050" y="4940300"/>
          <p14:tracePt t="54087" x="1663700" y="4921250"/>
          <p14:tracePt t="54104" x="1657350" y="4908550"/>
          <p14:tracePt t="54120" x="1644650" y="4889500"/>
          <p14:tracePt t="54137" x="1631950" y="4883150"/>
          <p14:tracePt t="54153" x="1619250" y="4876800"/>
          <p14:tracePt t="54171" x="1606550" y="4870450"/>
          <p14:tracePt t="54186" x="1606550" y="4864100"/>
          <p14:tracePt t="54203" x="1600200" y="4857750"/>
          <p14:tracePt t="54220" x="1600200" y="4851400"/>
          <p14:tracePt t="54237" x="1593850" y="4851400"/>
          <p14:tracePt t="54254" x="1593850" y="4845050"/>
          <p14:tracePt t="54271" x="1587500" y="4845050"/>
          <p14:tracePt t="54287" x="1587500" y="4838700"/>
          <p14:tracePt t="54357" x="1587500" y="4845050"/>
          <p14:tracePt t="54364" x="1587500" y="4857750"/>
          <p14:tracePt t="54379" x="1587500" y="4870450"/>
          <p14:tracePt t="54394" x="1587500" y="4889500"/>
          <p14:tracePt t="54409" x="1593850" y="4908550"/>
          <p14:tracePt t="54428" x="1600200" y="4921250"/>
          <p14:tracePt t="54438" x="1606550" y="4927600"/>
          <p14:tracePt t="54455" x="1612900" y="4940300"/>
          <p14:tracePt t="54470" x="1644650" y="4965700"/>
          <p14:tracePt t="54486" x="1676400" y="4991100"/>
          <p14:tracePt t="54503" x="1701800" y="4997450"/>
          <p14:tracePt t="54520" x="1727200" y="5022850"/>
          <p14:tracePt t="54536" x="1746250" y="5029200"/>
          <p14:tracePt t="54553" x="1771650" y="5035550"/>
          <p14:tracePt t="54569" x="1784350" y="5048250"/>
          <p14:tracePt t="54586" x="1790700" y="5048250"/>
          <p14:tracePt t="54603" x="1797050" y="5048250"/>
          <p14:tracePt t="54620" x="1816100" y="5067300"/>
          <p14:tracePt t="54656" x="1822450" y="5067300"/>
          <p14:tracePt t="54669" x="1822450" y="5073650"/>
          <p14:tracePt t="54686" x="1828800" y="5080000"/>
          <p14:tracePt t="54705" x="1828800" y="5086350"/>
          <p14:tracePt t="54720" x="1835150" y="5086350"/>
          <p14:tracePt t="54736" x="1835150" y="5092700"/>
          <p14:tracePt t="54754" x="1841500" y="5111750"/>
          <p14:tracePt t="54770" x="1854200" y="5143500"/>
          <p14:tracePt t="54786" x="1854200" y="5149850"/>
          <p14:tracePt t="54804" x="1860550" y="5181600"/>
          <p14:tracePt t="54819" x="1860550" y="5194300"/>
          <p14:tracePt t="54836" x="1860550" y="5213350"/>
          <p14:tracePt t="54852" x="1841500" y="5302250"/>
          <p14:tracePt t="54855" x="1835150" y="5302250"/>
          <p14:tracePt t="54869" x="1822450" y="5353050"/>
          <p14:tracePt t="54886" x="1809750" y="5378450"/>
          <p14:tracePt t="54904" x="1803400" y="5403850"/>
          <p14:tracePt t="54919" x="1790700" y="5435600"/>
          <p14:tracePt t="54936" x="1784350" y="5448300"/>
          <p14:tracePt t="54956" x="1784350" y="5461000"/>
          <p14:tracePt t="54969" x="1784350" y="5467350"/>
          <p14:tracePt t="54986" x="1784350" y="5480050"/>
          <p14:tracePt t="55003" x="1784350" y="5486400"/>
          <p14:tracePt t="55019" x="1784350" y="5499100"/>
          <p14:tracePt t="55072" x="1778000" y="5499100"/>
          <p14:tracePt t="55076" x="1778000" y="5511800"/>
          <p14:tracePt t="59437" x="1778000" y="5505450"/>
          <p14:tracePt t="59443" x="1771650" y="5499100"/>
          <p14:tracePt t="59460" x="1771650" y="5492750"/>
          <p14:tracePt t="59466" x="1771650" y="5486400"/>
          <p14:tracePt t="59482" x="1771650" y="5480050"/>
          <p14:tracePt t="59498" x="1771650" y="5461000"/>
          <p14:tracePt t="59516" x="1771650" y="5441950"/>
          <p14:tracePt t="59547" x="1765300" y="5391150"/>
          <p14:tracePt t="59580" x="1758950" y="5314950"/>
          <p14:tracePt t="59598" x="1752600" y="5276850"/>
          <p14:tracePt t="59616" x="1746250" y="5207000"/>
          <p14:tracePt t="59631" x="1746250" y="5118100"/>
          <p14:tracePt t="59648" x="1746250" y="5067300"/>
          <p14:tracePt t="59666" x="1739900" y="5010150"/>
          <p14:tracePt t="59682" x="1739900" y="4978400"/>
          <p14:tracePt t="59698" x="1739900" y="4965700"/>
          <p14:tracePt t="59715" x="1739900" y="4953000"/>
          <p14:tracePt t="59731" x="1739900" y="4946650"/>
          <p14:tracePt t="59750" x="1739900" y="4921250"/>
          <p14:tracePt t="59765" x="1739900" y="4914900"/>
          <p14:tracePt t="59781" x="1739900" y="4908550"/>
          <p14:tracePt t="59800" x="1739900" y="4902200"/>
          <p14:tracePt t="59814" x="1733550" y="4902200"/>
          <p14:tracePt t="59847" x="1733550" y="4895850"/>
          <p14:tracePt t="59864" x="1720850" y="4895850"/>
          <p14:tracePt t="59949" x="1701800" y="4902200"/>
          <p14:tracePt t="59969" x="1695450" y="4921250"/>
          <p14:tracePt t="59981" x="1689100" y="4927600"/>
          <p14:tracePt t="59997" x="1670050" y="4940300"/>
          <p14:tracePt t="60014" x="1663700" y="4946650"/>
          <p14:tracePt t="60030" x="1657350" y="4972050"/>
          <p14:tracePt t="60047" x="1651000" y="4991100"/>
          <p14:tracePt t="60063" x="1651000" y="5010150"/>
          <p14:tracePt t="60081" x="1651000" y="5041900"/>
          <p14:tracePt t="60100" x="1657350" y="5073650"/>
          <p14:tracePt t="60114" x="1657350" y="5099050"/>
          <p14:tracePt t="60130" x="1663700" y="5118100"/>
          <p14:tracePt t="60147" x="1670050" y="5168900"/>
          <p14:tracePt t="60163" x="1670050" y="5181600"/>
          <p14:tracePt t="60180" x="1670050" y="5194300"/>
          <p14:tracePt t="60198" x="1689100" y="5232400"/>
          <p14:tracePt t="60214" x="1689100" y="5245100"/>
          <p14:tracePt t="60232" x="1689100" y="5251450"/>
          <p14:tracePt t="60248" x="1689100" y="5264150"/>
          <p14:tracePt t="60264" x="1695450" y="5289550"/>
          <p14:tracePt t="60280" x="1695450" y="5295900"/>
          <p14:tracePt t="60298" x="1695450" y="5308600"/>
          <p14:tracePt t="60314" x="1695450" y="5334000"/>
          <p14:tracePt t="60330" x="1695450" y="5346700"/>
          <p14:tracePt t="60348" x="1695450" y="5365750"/>
          <p14:tracePt t="60363" x="1695450" y="5384800"/>
          <p14:tracePt t="60381" x="1695450" y="5391150"/>
          <p14:tracePt t="60398" x="1695450" y="5410200"/>
          <p14:tracePt t="60414" x="1695450" y="5429250"/>
          <p14:tracePt t="60435" x="1695450" y="5441950"/>
          <p14:tracePt t="60448" x="1695450" y="5454650"/>
          <p14:tracePt t="60464" x="1695450" y="5467350"/>
          <p14:tracePt t="60480" x="1695450" y="5473700"/>
          <p14:tracePt t="60497" x="1695450" y="5486400"/>
          <p14:tracePt t="60530" x="1695450" y="5492750"/>
          <p14:tracePt t="60548" x="1695450" y="5518150"/>
          <p14:tracePt t="60563" x="1695450" y="5524500"/>
          <p14:tracePt t="60597" x="1695450" y="5537200"/>
          <p14:tracePt t="60613" x="1701800" y="5543550"/>
          <p14:tracePt t="60634" x="1708150" y="5568950"/>
          <p14:tracePt t="60662" x="1714500" y="5581650"/>
          <p14:tracePt t="60679" x="1720850" y="5581650"/>
          <p14:tracePt t="60718" x="1720850" y="5588000"/>
          <p14:tracePt t="60747" x="1720850" y="5594350"/>
          <p14:tracePt t="60804" x="1720850" y="5588000"/>
          <p14:tracePt t="60811" x="1708150" y="5575300"/>
          <p14:tracePt t="60817" x="1695450" y="5568950"/>
          <p14:tracePt t="60830" x="1682750" y="5543550"/>
          <p14:tracePt t="60847" x="1644650" y="5499100"/>
          <p14:tracePt t="60863" x="1638300" y="5473700"/>
          <p14:tracePt t="60879" x="1631950" y="5461000"/>
          <p14:tracePt t="60896" x="1625600" y="5435600"/>
          <p14:tracePt t="60913" x="1625600" y="5429250"/>
          <p14:tracePt t="60931" x="1612900" y="5410200"/>
          <p14:tracePt t="60946" x="1612900" y="5384800"/>
          <p14:tracePt t="60963" x="1606550" y="5365750"/>
          <p14:tracePt t="60979" x="1606550" y="5359400"/>
          <p14:tracePt t="60997" x="1606550" y="5340350"/>
          <p14:tracePt t="61013" x="1606550" y="5327650"/>
          <p14:tracePt t="61033" x="1606550" y="5314950"/>
          <p14:tracePt t="61047" x="1606550" y="5295900"/>
          <p14:tracePt t="61063" x="1606550" y="5289550"/>
          <p14:tracePt t="61080" x="1606550" y="5276850"/>
          <p14:tracePt t="61096" x="1600200" y="5276850"/>
          <p14:tracePt t="61113" x="1600200" y="5264150"/>
          <p14:tracePt t="61130" x="1600200" y="5257800"/>
          <p14:tracePt t="61147" x="1593850" y="5238750"/>
          <p14:tracePt t="61163" x="1593850" y="5226050"/>
          <p14:tracePt t="61180" x="1593850" y="5207000"/>
          <p14:tracePt t="61196" x="1593850" y="5175250"/>
          <p14:tracePt t="61213" x="1593850" y="5162550"/>
          <p14:tracePt t="61229" x="1593850" y="5130800"/>
          <p14:tracePt t="61246" x="1593850" y="5124450"/>
          <p14:tracePt t="61263" x="1600200" y="5111750"/>
          <p14:tracePt t="61280" x="1606550" y="5099050"/>
          <p14:tracePt t="61296" x="1606550" y="5086350"/>
          <p14:tracePt t="61313" x="1619250" y="5073650"/>
          <p14:tracePt t="61329" x="1625600" y="5054600"/>
          <p14:tracePt t="61345" x="1625600" y="5035550"/>
          <p14:tracePt t="61363" x="1631950" y="5022850"/>
          <p14:tracePt t="61380" x="1644650" y="5003800"/>
          <p14:tracePt t="61396" x="1644650" y="4991100"/>
          <p14:tracePt t="61413" x="1644650" y="4978400"/>
          <p14:tracePt t="61430" x="1651000" y="4972050"/>
          <p14:tracePt t="61445" x="1657350" y="4965700"/>
          <p14:tracePt t="61479" x="1657350" y="4959350"/>
          <p14:tracePt t="61496" x="1663700" y="4959350"/>
          <p14:tracePt t="61514" x="1670050" y="4959350"/>
          <p14:tracePt t="61529" x="1670050" y="4953000"/>
          <p14:tracePt t="61550" x="1676400" y="4953000"/>
          <p14:tracePt t="61562" x="1676400" y="4940300"/>
          <p14:tracePt t="61580" x="1682750" y="4940300"/>
          <p14:tracePt t="61601" x="1689100" y="4940300"/>
          <p14:tracePt t="61614" x="1695450" y="4940300"/>
          <p14:tracePt t="61657" x="1701800" y="4940300"/>
          <p14:tracePt t="61679" x="1714500" y="4946650"/>
          <p14:tracePt t="61696" x="1714500" y="4953000"/>
          <p14:tracePt t="61717" x="1720850" y="4959350"/>
          <p14:tracePt t="61727" x="1727200" y="4965700"/>
          <p14:tracePt t="61735" x="1727200" y="4972050"/>
          <p14:tracePt t="61750" x="1733550" y="4972050"/>
          <p14:tracePt t="61763" x="1733550" y="4978400"/>
          <p14:tracePt t="61785" x="1733550" y="4991100"/>
          <p14:tracePt t="61806" x="1733550" y="4997450"/>
          <p14:tracePt t="61814" x="1739900" y="5003800"/>
          <p14:tracePt t="61828" x="1746250" y="5010150"/>
          <p14:tracePt t="61845" x="1746250" y="5016500"/>
          <p14:tracePt t="61863" x="1752600" y="5029200"/>
          <p14:tracePt t="61879" x="1752600" y="5041900"/>
          <p14:tracePt t="61896" x="1752600" y="5048250"/>
          <p14:tracePt t="61928" x="1752600" y="5054600"/>
          <p14:tracePt t="61945" x="1752600" y="5060950"/>
          <p14:tracePt t="61963" x="1758950" y="5060950"/>
          <p14:tracePt t="61979" x="1758950" y="5067300"/>
          <p14:tracePt t="61996" x="1758950" y="5073650"/>
          <p14:tracePt t="62026" x="1758950" y="5080000"/>
          <p14:tracePt t="62056" x="1758950" y="5086350"/>
          <p14:tracePt t="62091" x="1758950" y="5092700"/>
          <p14:tracePt t="62156" x="1758950" y="5099050"/>
          <p14:tracePt t="62191" x="1758950" y="5105400"/>
          <p14:tracePt t="62226" x="1758950" y="5111750"/>
          <p14:tracePt t="62256" x="1758950" y="5118100"/>
          <p14:tracePt t="62261" x="1758950" y="5124450"/>
          <p14:tracePt t="62269" x="1758950" y="5137150"/>
          <p14:tracePt t="62291" x="1758950" y="5149850"/>
          <p14:tracePt t="62305" x="1758950" y="5175250"/>
          <p14:tracePt t="62326" x="1758950" y="5194300"/>
          <p14:tracePt t="62333" x="1758950" y="5200650"/>
          <p14:tracePt t="62344" x="1758950" y="5207000"/>
          <p14:tracePt t="62364" x="1758950" y="5213350"/>
          <p14:tracePt t="62378" x="1758950" y="5219700"/>
          <p14:tracePt t="62396" x="1758950" y="5226050"/>
          <p14:tracePt t="62414" x="1758950" y="5232400"/>
          <p14:tracePt t="62430" x="1758950" y="5245100"/>
          <p14:tracePt t="62445" x="1758950" y="5270500"/>
          <p14:tracePt t="62461" x="1758950" y="5276850"/>
          <p14:tracePt t="62478" x="1758950" y="5283200"/>
          <p14:tracePt t="62494" x="1758950" y="5289550"/>
          <p14:tracePt t="62511" x="1752600" y="5295900"/>
          <p14:tracePt t="62528" x="1752600" y="5302250"/>
          <p14:tracePt t="62544" x="1752600" y="5308600"/>
          <p14:tracePt t="62563" x="1752600" y="5314950"/>
          <p14:tracePt t="62583" x="1752600" y="5321300"/>
          <p14:tracePt t="62597" x="1752600" y="5327650"/>
          <p14:tracePt t="62611" x="1752600" y="5346700"/>
          <p14:tracePt t="62627" x="1752600" y="5353050"/>
          <p14:tracePt t="62645" x="1746250" y="5372100"/>
          <p14:tracePt t="62661" x="1746250" y="5391150"/>
          <p14:tracePt t="62694" x="1746250" y="5397500"/>
          <p14:tracePt t="62710" x="1746250" y="5410200"/>
          <p14:tracePt t="62728" x="1739900" y="5435600"/>
          <p14:tracePt t="62747" x="1739900" y="5448300"/>
          <p14:tracePt t="62761" x="1739900" y="5454650"/>
          <p14:tracePt t="62778" x="1739900" y="5461000"/>
          <p14:tracePt t="62794" x="1746250" y="5492750"/>
          <p14:tracePt t="62811" x="1746250" y="5511800"/>
          <p14:tracePt t="62827" x="1746250" y="5518150"/>
          <p14:tracePt t="62847" x="1752600" y="5556250"/>
          <p14:tracePt t="62864" x="1752600" y="5575300"/>
          <p14:tracePt t="63914" x="1752600" y="5581650"/>
          <p14:tracePt t="63921" x="1752600" y="5588000"/>
          <p14:tracePt t="63928" x="1752600" y="5594350"/>
          <p14:tracePt t="63948" x="1752600" y="5600700"/>
          <p14:tracePt t="63976" x="1752600" y="5619750"/>
          <p14:tracePt t="64009" x="1752600" y="5632450"/>
          <p14:tracePt t="64026" x="1752600" y="5645150"/>
          <p14:tracePt t="64043" x="1752600" y="5657850"/>
          <p14:tracePt t="64059" x="1752600" y="5664200"/>
          <p14:tracePt t="64077" x="1752600" y="5676900"/>
          <p14:tracePt t="64094" x="1752600" y="5695950"/>
          <p14:tracePt t="64126" x="1752600" y="5715000"/>
          <p14:tracePt t="64159" x="1758950" y="5721350"/>
          <p14:tracePt t="64177" x="1758950" y="5727700"/>
          <p14:tracePt t="64210" x="1758950" y="5734050"/>
          <p14:tracePt t="64326" x="1758950" y="5721350"/>
          <p14:tracePt t="64332" x="1758950" y="5702300"/>
          <p14:tracePt t="64342" x="1752600" y="5695950"/>
          <p14:tracePt t="64360" x="1752600" y="5670550"/>
          <p14:tracePt t="64377" x="1739900" y="5638800"/>
          <p14:tracePt t="64397" x="1733550" y="5607050"/>
          <p14:tracePt t="64409" x="1727200" y="5594350"/>
          <p14:tracePt t="64426" x="1727200" y="5581650"/>
          <p14:tracePt t="64442" x="1727200" y="5568950"/>
          <p14:tracePt t="64461" x="1727200" y="5562600"/>
          <p14:tracePt t="64479" x="1727200" y="5518150"/>
          <p14:tracePt t="64493" x="1720850" y="5486400"/>
          <p14:tracePt t="64512" x="1720850" y="5410200"/>
          <p14:tracePt t="64526" x="1720850" y="5391150"/>
          <p14:tracePt t="64543" x="1720850" y="5359400"/>
          <p14:tracePt t="64561" x="1714500" y="5314950"/>
          <p14:tracePt t="64576" x="1701800" y="5289550"/>
          <p14:tracePt t="64594" x="1695450" y="5257800"/>
          <p14:tracePt t="64610" x="1689100" y="5194300"/>
          <p14:tracePt t="64626" x="1689100" y="5149850"/>
          <p14:tracePt t="64643" x="1689100" y="5124450"/>
          <p14:tracePt t="64661" x="1689100" y="5067300"/>
          <p14:tracePt t="64676" x="1689100" y="5048250"/>
          <p14:tracePt t="64693" x="1695450" y="5035550"/>
          <p14:tracePt t="64711" x="1695450" y="5016500"/>
          <p14:tracePt t="64725" x="1708150" y="5010150"/>
          <p14:tracePt t="64742" x="1708150" y="5003800"/>
          <p14:tracePt t="64758" x="1714500" y="4978400"/>
          <p14:tracePt t="64775" x="1727200" y="4953000"/>
          <p14:tracePt t="64793" x="1733550" y="4927600"/>
          <p14:tracePt t="64809" x="1746250" y="4921250"/>
          <p14:tracePt t="66549" x="1746250" y="4927600"/>
          <p14:tracePt t="66569" x="1746250" y="4933950"/>
          <p14:tracePt t="66586" x="1746250" y="4940300"/>
          <p14:tracePt t="66595" x="1746250" y="4946650"/>
          <p14:tracePt t="66624" x="1752600" y="4959350"/>
          <p14:tracePt t="66640" x="1752600" y="4965700"/>
          <p14:tracePt t="66675" x="1752600" y="4978400"/>
          <p14:tracePt t="66691" x="1752600" y="4984750"/>
          <p14:tracePt t="66706" x="1758950" y="4997450"/>
          <p14:tracePt t="66724" x="1758950" y="5022850"/>
          <p14:tracePt t="66758" x="1765300" y="5041900"/>
          <p14:tracePt t="66773" x="1765300" y="5080000"/>
          <p14:tracePt t="66789" x="1765300" y="5086350"/>
          <p14:tracePt t="66806" x="1765300" y="5092700"/>
          <p14:tracePt t="66824" x="1765300" y="5118100"/>
          <p14:tracePt t="66840" x="1765300" y="5124450"/>
          <p14:tracePt t="66857" x="1765300" y="5143500"/>
          <p14:tracePt t="66875" x="1765300" y="5149850"/>
          <p14:tracePt t="66890" x="1765300" y="5175250"/>
          <p14:tracePt t="66910" x="1765300" y="5181600"/>
          <p14:tracePt t="66924" x="1765300" y="5194300"/>
          <p14:tracePt t="66940" x="1765300" y="5200650"/>
          <p14:tracePt t="66959" x="1765300" y="5219700"/>
          <p14:tracePt t="66973" x="1765300" y="5226050"/>
          <p14:tracePt t="66990" x="1765300" y="5232400"/>
          <p14:tracePt t="67006" x="1765300" y="5238750"/>
          <p14:tracePt t="67024" x="1765300" y="5245100"/>
          <p14:tracePt t="67056" x="1765300" y="5251450"/>
          <p14:tracePt t="67073" x="1771650" y="5276850"/>
          <p14:tracePt t="67089" x="1771650" y="5283200"/>
          <p14:tracePt t="67124" x="1778000" y="5289550"/>
          <p14:tracePt t="67158" x="1778000" y="5295900"/>
          <p14:tracePt t="67195" x="1778000" y="5302250"/>
          <p14:tracePt t="67280" x="1778000" y="5314950"/>
          <p14:tracePt t="67287" x="1790700" y="5321300"/>
          <p14:tracePt t="67315" x="1790700" y="5327650"/>
          <p14:tracePt t="67323" x="1797050" y="5327650"/>
          <p14:tracePt t="67329" x="1797050" y="5334000"/>
          <p14:tracePt t="67351" x="1803400" y="5334000"/>
          <p14:tracePt t="67356" x="1803400" y="5340350"/>
          <p14:tracePt t="67373" x="1803400" y="5346700"/>
          <p14:tracePt t="67389" x="1803400" y="5353050"/>
          <p14:tracePt t="67407" x="1803400" y="5359400"/>
          <p14:tracePt t="67422" x="1809750" y="5365750"/>
          <p14:tracePt t="67444" x="1809750" y="5372100"/>
          <p14:tracePt t="67496" x="1809750" y="5378450"/>
          <p14:tracePt t="67507" x="1809750" y="5384800"/>
          <p14:tracePt t="67543" x="1809750" y="5391150"/>
          <p14:tracePt t="67570" x="1809750" y="5397500"/>
          <p14:tracePt t="67591" x="1809750" y="5403850"/>
          <p14:tracePt t="67615" x="1809750" y="5410200"/>
          <p14:tracePt t="67635" x="1809750" y="5416550"/>
          <p14:tracePt t="67678" x="1809750" y="5422900"/>
          <p14:tracePt t="67700" x="1809750" y="5429250"/>
          <p14:tracePt t="67706" x="1816100" y="5429250"/>
          <p14:tracePt t="67713" x="1816100" y="5435600"/>
          <p14:tracePt t="67756" x="1816100" y="5441950"/>
          <p14:tracePt t="67792" x="1816100" y="5448300"/>
          <p14:tracePt t="67820" x="1816100" y="5454650"/>
          <p14:tracePt t="67854" x="1816100" y="5461000"/>
          <p14:tracePt t="67916" x="1816100" y="5467350"/>
          <p14:tracePt t="67984" x="1816100" y="5473700"/>
          <p14:tracePt t="67998" x="1809750" y="5486400"/>
          <p14:tracePt t="68012" x="1809750" y="5492750"/>
          <p14:tracePt t="68021" x="1809750" y="5505450"/>
          <p14:tracePt t="68037" x="1803400" y="5518150"/>
          <p14:tracePt t="68048" x="1803400" y="5537200"/>
          <p14:tracePt t="68055" x="1803400" y="5543550"/>
          <p14:tracePt t="68072" x="1803400" y="5549900"/>
          <p14:tracePt t="68089" x="1803400" y="5568950"/>
          <p14:tracePt t="68105" x="1803400" y="5575300"/>
          <p14:tracePt t="68126" x="1803400" y="5581650"/>
          <p14:tracePt t="68147" x="1803400" y="5588000"/>
          <p14:tracePt t="68162" x="1809750" y="5600700"/>
          <p14:tracePt t="68183" x="1809750" y="5607050"/>
          <p14:tracePt t="68190" x="1816100" y="5607050"/>
          <p14:tracePt t="68219" x="1816100" y="5613400"/>
          <p14:tracePt t="68254" x="1822450" y="5613400"/>
          <p14:tracePt t="68276" x="1828800" y="5607050"/>
          <p14:tracePt t="68284" x="1847850" y="5594350"/>
          <p14:tracePt t="68289" x="1847850" y="5588000"/>
          <p14:tracePt t="68305" x="1860550" y="5575300"/>
          <p14:tracePt t="68322" x="1866900" y="5556250"/>
          <p14:tracePt t="68338" x="1924050" y="5518150"/>
          <p14:tracePt t="68355" x="1962150" y="5505450"/>
          <p14:tracePt t="68374" x="2025650" y="5505450"/>
          <p14:tracePt t="68388" x="2044700" y="5511800"/>
          <p14:tracePt t="68405" x="2070100" y="5511800"/>
          <p14:tracePt t="68421" x="2089150" y="5518150"/>
          <p14:tracePt t="68439" x="2101850" y="5518150"/>
          <p14:tracePt t="68455" x="2108200" y="5518150"/>
          <p14:tracePt t="68546" x="2108200" y="5524500"/>
          <p14:tracePt t="68582" x="2095500" y="5530850"/>
          <p14:tracePt t="68587" x="2089150" y="5543550"/>
          <p14:tracePt t="68596" x="2082800" y="5543550"/>
          <p14:tracePt t="68605" x="2076450" y="5549900"/>
          <p14:tracePt t="68623" x="2038350" y="5562600"/>
          <p14:tracePt t="68638" x="2019300" y="5568950"/>
          <p14:tracePt t="68654" x="1987550" y="5568950"/>
          <p14:tracePt t="68671" x="1968500" y="5568950"/>
          <p14:tracePt t="68688" x="1917700" y="5568950"/>
          <p14:tracePt t="68704" x="1879600" y="5562600"/>
          <p14:tracePt t="68721" x="1854200" y="5543550"/>
          <p14:tracePt t="68738" x="1835150" y="5543550"/>
          <p14:tracePt t="68757" x="1828800" y="5543550"/>
          <p14:tracePt t="68773" x="1816100" y="5543550"/>
          <p14:tracePt t="68787" x="1809750" y="5537200"/>
          <p14:tracePt t="68822" x="1803400" y="5537200"/>
          <p14:tracePt t="69254" x="1809750" y="5537200"/>
          <p14:tracePt t="69272" x="1816100" y="5537200"/>
          <p14:tracePt t="69286" x="1822450" y="5537200"/>
          <p14:tracePt t="69293" x="1828800" y="5537200"/>
          <p14:tracePt t="69306" x="1835150" y="5537200"/>
          <p14:tracePt t="69322" x="1866900" y="5537200"/>
          <p14:tracePt t="69337" x="1911350" y="5537200"/>
          <p14:tracePt t="69353" x="1949450" y="5524500"/>
          <p14:tracePt t="69370" x="2063750" y="5473700"/>
          <p14:tracePt t="69388" x="2171700" y="5410200"/>
          <p14:tracePt t="69404" x="2330450" y="5321300"/>
          <p14:tracePt t="69421" x="2552700" y="5207000"/>
          <p14:tracePt t="69438" x="2692400" y="5105400"/>
          <p14:tracePt t="69454" x="2876550" y="5035550"/>
          <p14:tracePt t="69470" x="3048000" y="4940300"/>
          <p14:tracePt t="69488" x="3149600" y="4883150"/>
          <p14:tracePt t="69505" x="3321050" y="4794250"/>
          <p14:tracePt t="69521" x="3359150" y="4756150"/>
          <p14:tracePt t="69537" x="3397250" y="4737100"/>
          <p14:tracePt t="69554" x="3409950" y="4730750"/>
          <p14:tracePt t="69571" x="3435350" y="4711700"/>
          <p14:tracePt t="69588" x="3454400" y="4673600"/>
          <p14:tracePt t="69604" x="3467100" y="4648200"/>
          <p14:tracePt t="69620" x="3492500" y="4597400"/>
          <p14:tracePt t="69637" x="3498850" y="4559300"/>
          <p14:tracePt t="69657" x="3498850" y="4483100"/>
          <p14:tracePt t="69671" x="3498850" y="4432300"/>
          <p14:tracePt t="69687" x="3498850" y="4381500"/>
          <p14:tracePt t="69705" x="3486150" y="4279900"/>
          <p14:tracePt t="69720" x="3486150" y="4235450"/>
          <p14:tracePt t="69737" x="3479800" y="4216400"/>
          <p14:tracePt t="69753" x="3479800" y="4171950"/>
          <p14:tracePt t="69771" x="3479800" y="4146550"/>
          <p14:tracePt t="69788" x="3479800" y="4108450"/>
          <p14:tracePt t="69807" x="3460750" y="4076700"/>
          <p14:tracePt t="69820" x="3454400" y="4044950"/>
          <p14:tracePt t="69836" x="3441700" y="4019550"/>
          <p14:tracePt t="69853" x="3422650" y="3987800"/>
          <p14:tracePt t="69870" x="3409950" y="3949700"/>
          <p14:tracePt t="69886" x="3409950" y="3943350"/>
          <p14:tracePt t="69919" x="3409950" y="3937000"/>
          <p14:tracePt t="69926" x="3409950" y="3930650"/>
          <p14:tracePt t="69955" x="3416300" y="3930650"/>
          <p14:tracePt t="69961" x="3416300" y="3917950"/>
          <p14:tracePt t="69970" x="3435350" y="3911600"/>
          <p14:tracePt t="69986" x="3448050" y="3898900"/>
          <p14:tracePt t="70004" x="3486150" y="3886200"/>
          <p14:tracePt t="70021" x="3492500" y="3886200"/>
          <p14:tracePt t="70036" x="3511550" y="3886200"/>
          <p14:tracePt t="70053" x="3517900" y="3886200"/>
          <p14:tracePt t="70069" x="3524250" y="3892550"/>
          <p14:tracePt t="70086" x="3536950" y="3892550"/>
          <p14:tracePt t="70103" x="3543300" y="3905250"/>
          <p14:tracePt t="70136" x="3543300" y="3911600"/>
          <p14:tracePt t="70153" x="3543300" y="3924300"/>
          <p14:tracePt t="70170" x="3543300" y="3937000"/>
          <p14:tracePt t="70192" x="3530600" y="3943350"/>
          <p14:tracePt t="70205" x="3517900" y="3956050"/>
          <p14:tracePt t="70219" x="3505200" y="3956050"/>
          <p14:tracePt t="70236" x="3498850" y="3956050"/>
          <p14:tracePt t="70254" x="3479800" y="3956050"/>
          <p14:tracePt t="70286" x="3473450" y="3949700"/>
          <p14:tracePt t="70303" x="3460750" y="3937000"/>
          <p14:tracePt t="70319" x="3460750" y="3930650"/>
          <p14:tracePt t="70338" x="3460750" y="3905250"/>
          <p14:tracePt t="70353" x="3454400" y="3898900"/>
          <p14:tracePt t="70370" x="3454400" y="3892550"/>
          <p14:tracePt t="70389" x="3454400" y="3886200"/>
          <p14:tracePt t="70403" x="3454400" y="3879850"/>
          <p14:tracePt t="70439" x="3460750" y="3867150"/>
          <p14:tracePt t="70445" x="3467100" y="3860800"/>
          <p14:tracePt t="70460" x="3486150" y="3860800"/>
          <p14:tracePt t="70481" x="3492500" y="3860800"/>
          <p14:tracePt t="70548" x="3479800" y="3860800"/>
          <p14:tracePt t="70552" x="3460750" y="3879850"/>
          <p14:tracePt t="70559" x="3429000" y="3879850"/>
          <p14:tracePt t="70569" x="3416300" y="3886200"/>
          <p14:tracePt t="70590" x="3359150" y="3886200"/>
          <p14:tracePt t="70603" x="3352800" y="3886200"/>
          <p14:tracePt t="70619" x="3346450" y="3886200"/>
          <p14:tracePt t="70637" x="3346450" y="3879850"/>
          <p14:tracePt t="70652" x="3340100" y="3879850"/>
          <p14:tracePt t="70687" x="3397250" y="3898900"/>
          <p14:tracePt t="70706" x="3448050" y="3911600"/>
          <p14:tracePt t="70719" x="3498850" y="3937000"/>
          <p14:tracePt t="70739" x="3625850" y="3981450"/>
          <p14:tracePt t="70753" x="3670300" y="3994150"/>
          <p14:tracePt t="70771" x="3733800" y="4006850"/>
          <p14:tracePt t="70787" x="3784600" y="4019550"/>
          <p14:tracePt t="70803" x="3810000" y="4025900"/>
          <p14:tracePt t="70820" x="3854450" y="4032250"/>
          <p14:tracePt t="70837" x="3886200" y="4032250"/>
          <p14:tracePt t="70852" x="3905250" y="4032250"/>
          <p14:tracePt t="70869" x="3924300" y="4032250"/>
          <p14:tracePt t="70888" x="3962400" y="4032250"/>
          <p14:tracePt t="70896" x="3975100" y="4038600"/>
          <p14:tracePt t="70902" x="3994150" y="4044950"/>
          <p14:tracePt t="70920" x="4013200" y="4044950"/>
          <p14:tracePt t="70937" x="4032250" y="4057650"/>
          <p14:tracePt t="70952" x="4044950" y="4070350"/>
          <p14:tracePt t="70969" x="4064000" y="4076700"/>
          <p14:tracePt t="70986" x="4083050" y="4095750"/>
          <p14:tracePt t="71003" x="4102100" y="4121150"/>
          <p14:tracePt t="71025" x="4114800" y="4140200"/>
          <p14:tracePt t="71035" x="4127500" y="4146550"/>
          <p14:tracePt t="71052" x="4140200" y="4152900"/>
          <p14:tracePt t="71069" x="4146550" y="4165600"/>
          <p14:tracePt t="71087" x="4152900" y="4165600"/>
          <p14:tracePt t="71102" x="4159250" y="4165600"/>
          <p14:tracePt t="71119" x="4159250" y="4159250"/>
          <p14:tracePt t="71136" x="4165600" y="4159250"/>
          <p14:tracePt t="71154" x="4165600" y="4146550"/>
          <p14:tracePt t="71169" x="4171950" y="4140200"/>
          <p14:tracePt t="71186" x="4171950" y="4133850"/>
          <p14:tracePt t="71219" x="4171950" y="4127500"/>
          <p14:tracePt t="71256" x="4171950" y="4133850"/>
          <p14:tracePt t="71264" x="4171950" y="4140200"/>
          <p14:tracePt t="71271" x="4178300" y="4152900"/>
          <p14:tracePt t="71286" x="4178300" y="4165600"/>
          <p14:tracePt t="71303" x="4178300" y="4178300"/>
          <p14:tracePt t="71336" x="4191000" y="4184650"/>
          <p14:tracePt t="71358" x="4197350" y="4184650"/>
          <p14:tracePt t="71375" x="4203700" y="4184650"/>
          <p14:tracePt t="71385" x="4216400" y="4152900"/>
          <p14:tracePt t="71402" x="4216400" y="4095750"/>
          <p14:tracePt t="71418" x="4216400" y="4076700"/>
          <p14:tracePt t="71435" x="4210050" y="4064000"/>
          <p14:tracePt t="71453" x="4203700" y="4057650"/>
          <p14:tracePt t="71468" x="4197350" y="4044950"/>
          <p14:tracePt t="71485" x="4191000" y="4044950"/>
          <p14:tracePt t="71502" x="4184650" y="4044950"/>
          <p14:tracePt t="71534" x="4184650" y="4051300"/>
          <p14:tracePt t="71552" x="4184650" y="4076700"/>
          <p14:tracePt t="71570" x="4210050" y="4114800"/>
          <p14:tracePt t="71585" x="4216400" y="4127500"/>
          <p14:tracePt t="71603" x="4235450" y="4140200"/>
          <p14:tracePt t="71619" x="4254500" y="4140200"/>
          <p14:tracePt t="71634" x="4260850" y="4140200"/>
          <p14:tracePt t="71669" x="4254500" y="4095750"/>
          <p14:tracePt t="71685" x="4235450" y="4076700"/>
          <p14:tracePt t="71701" x="4235450" y="4070350"/>
          <p14:tracePt t="71718" x="4229100" y="4070350"/>
          <p14:tracePt t="71735" x="4222750" y="4070350"/>
          <p14:tracePt t="71768" x="4222750" y="4089400"/>
          <p14:tracePt t="71785" x="4254500" y="4133850"/>
          <p14:tracePt t="71803" x="4279900" y="4178300"/>
          <p14:tracePt t="71820" x="4324350" y="4210050"/>
          <p14:tracePt t="71835" x="4337050" y="4210050"/>
          <p14:tracePt t="71854" x="4349750" y="4216400"/>
          <p14:tracePt t="71868" x="4375150" y="4184650"/>
          <p14:tracePt t="71885" x="4381500" y="4133850"/>
          <p14:tracePt t="71901" x="4381500" y="4083050"/>
          <p14:tracePt t="71919" x="4381500" y="4076700"/>
          <p14:tracePt t="71934" x="4375150" y="4076700"/>
          <p14:tracePt t="71951" x="4368800" y="4089400"/>
          <p14:tracePt t="72225" x="4356100" y="4165600"/>
          <p14:tracePt t="72231" x="4343400" y="4279900"/>
          <p14:tracePt t="72239" x="4343400" y="4343400"/>
          <p14:tracePt t="72251" x="4343400" y="4406900"/>
          <p14:tracePt t="72268" x="4330700" y="4622800"/>
          <p14:tracePt t="72284" x="4330700" y="4781550"/>
          <p14:tracePt t="72300" x="4330700" y="4876800"/>
          <p14:tracePt t="72317" x="4337050" y="4972050"/>
          <p14:tracePt t="72334" x="4337050" y="5029200"/>
          <p14:tracePt t="72353" x="4343400" y="5060950"/>
          <p14:tracePt t="72420" x="4349750" y="5060950"/>
          <p14:tracePt t="72427" x="4362450" y="5048250"/>
          <p14:tracePt t="72434" x="4394200" y="4978400"/>
          <p14:tracePt t="72452" x="4413250" y="4851400"/>
          <p14:tracePt t="72468" x="4406900" y="4794250"/>
          <p14:tracePt t="72484" x="4381500" y="4711700"/>
          <p14:tracePt t="72502" x="4356100" y="4660900"/>
          <p14:tracePt t="72518" x="4349750" y="4648200"/>
          <p14:tracePt t="72539" x="4330700" y="4622800"/>
          <p14:tracePt t="72551" x="4305300" y="4616450"/>
          <p14:tracePt t="72567" x="4279900" y="4603750"/>
          <p14:tracePt t="72584" x="4273550" y="4597400"/>
          <p14:tracePt t="72601" x="4235450" y="4597400"/>
          <p14:tracePt t="72618" x="4191000" y="4660900"/>
          <p14:tracePt t="72635" x="4171950" y="4762500"/>
          <p14:tracePt t="72652" x="4184650" y="4927600"/>
          <p14:tracePt t="72667" x="4203700" y="4997450"/>
          <p14:tracePt t="72684" x="4216400" y="5035550"/>
          <p14:tracePt t="72701" x="4222750" y="5041900"/>
          <p14:tracePt t="72717" x="4248150" y="5054600"/>
          <p14:tracePt t="72733" x="4286250" y="5054600"/>
          <p14:tracePt t="72751" x="4343400" y="4997450"/>
          <p14:tracePt t="72767" x="4387850" y="4895850"/>
          <p14:tracePt t="72784" x="4394200" y="4826000"/>
          <p14:tracePt t="72805" x="4394200" y="4692650"/>
          <p14:tracePt t="72821" x="4381500" y="4622800"/>
          <p14:tracePt t="72834" x="4368800" y="4591050"/>
          <p14:tracePt t="72836" x="4356100" y="4572000"/>
          <p14:tracePt t="72851" x="4337050" y="4552950"/>
          <p14:tracePt t="72867" x="4330700" y="4552950"/>
          <p14:tracePt t="72884" x="4324350" y="4552950"/>
          <p14:tracePt t="72886" x="4318000" y="4552950"/>
          <p14:tracePt t="72922" x="4292600" y="4552950"/>
          <p14:tracePt t="72929" x="4292600" y="4559300"/>
          <p14:tracePt t="72936" x="4267200" y="4603750"/>
          <p14:tracePt t="72949" x="4241800" y="4692650"/>
          <p14:tracePt t="72967" x="4235450" y="4819650"/>
          <p14:tracePt t="72983" x="4235450" y="4902200"/>
          <p14:tracePt t="73000" x="4235450" y="4959350"/>
          <p14:tracePt t="73017" x="4241800" y="4972050"/>
          <p14:tracePt t="73033" x="4241800" y="4978400"/>
          <p14:tracePt t="73051" x="4254500" y="4978400"/>
          <p14:tracePt t="73067" x="4286250" y="4978400"/>
          <p14:tracePt t="73086" x="4337050" y="4902200"/>
          <p14:tracePt t="73101" x="4375150" y="4756150"/>
          <p14:tracePt t="73117" x="4375150" y="4660900"/>
          <p14:tracePt t="73136" x="4362450" y="4476750"/>
          <p14:tracePt t="73150" x="4337050" y="4413250"/>
          <p14:tracePt t="73167" x="4311650" y="4387850"/>
          <p14:tracePt t="73186" x="4273550" y="4362450"/>
          <p14:tracePt t="73200" x="4248150" y="4381500"/>
          <p14:tracePt t="73217" x="4197350" y="4464050"/>
          <p14:tracePt t="73235" x="4191000" y="4616450"/>
          <p14:tracePt t="73250" x="4235450" y="4699000"/>
          <p14:tracePt t="73267" x="4273550" y="4768850"/>
          <p14:tracePt t="73283" x="4330700" y="4826000"/>
          <p14:tracePt t="73300" x="4394200" y="4851400"/>
          <p14:tracePt t="73316" x="4400550" y="4851400"/>
          <p14:tracePt t="73333" x="4406900" y="4851400"/>
          <p14:tracePt t="73349" x="4419600" y="4832350"/>
          <p14:tracePt t="73367" x="4425950" y="4724400"/>
          <p14:tracePt t="73385" x="4381500" y="4502150"/>
          <p14:tracePt t="73401" x="4337050" y="4356100"/>
          <p14:tracePt t="73416" x="4286250" y="4222750"/>
          <p14:tracePt t="73434" x="4260850" y="4114800"/>
          <p14:tracePt t="73449" x="4235450" y="4089400"/>
          <p14:tracePt t="73471" x="4203700" y="4051300"/>
          <p14:tracePt t="73485" x="4152900" y="4019550"/>
          <p14:tracePt t="73500" x="4140200" y="4006850"/>
          <p14:tracePt t="73518" x="4108450" y="3981450"/>
          <p14:tracePt t="73533" x="4089400" y="3968750"/>
          <p14:tracePt t="73549" x="4083050" y="3968750"/>
          <p14:tracePt t="73583" x="4070350" y="3962400"/>
          <p14:tracePt t="73925" x="4032250" y="3937000"/>
          <p14:tracePt t="73928" x="4019550" y="3937000"/>
          <p14:tracePt t="73932" x="3962400" y="3911600"/>
          <p14:tracePt t="73949" x="3905250" y="3873500"/>
          <p14:tracePt t="73966" x="3829050" y="3860800"/>
          <p14:tracePt t="73982" x="3740150" y="3854450"/>
          <p14:tracePt t="73999" x="3651250" y="3867150"/>
          <p14:tracePt t="74017" x="3568700" y="3905250"/>
          <p14:tracePt t="74033" x="3498850" y="3930650"/>
          <p14:tracePt t="74054" x="3454400" y="3975100"/>
          <p14:tracePt t="74065" x="3409950" y="4025900"/>
          <p14:tracePt t="74082" x="3359150" y="4102100"/>
          <p14:tracePt t="74100" x="3346450" y="4146550"/>
          <p14:tracePt t="74115" x="3340100" y="4191000"/>
          <p14:tracePt t="74132" x="3352800" y="4229100"/>
          <p14:tracePt t="74148" x="3403600" y="4248150"/>
          <p14:tracePt t="74165" x="3467100" y="4267200"/>
          <p14:tracePt t="74182" x="3517900" y="4267200"/>
          <p14:tracePt t="74199" x="3556000" y="4248150"/>
          <p14:tracePt t="74216" x="3619500" y="4178300"/>
          <p14:tracePt t="74235" x="3644900" y="4146550"/>
          <p14:tracePt t="74249" x="3657600" y="4108450"/>
          <p14:tracePt t="74267" x="3663950" y="4044950"/>
          <p14:tracePt t="74282" x="3663950" y="3987800"/>
          <p14:tracePt t="74300" x="3651250" y="3924300"/>
          <p14:tracePt t="74316" x="3613150" y="3854450"/>
          <p14:tracePt t="74332" x="3594100" y="3822700"/>
          <p14:tracePt t="74349" x="3549650" y="3790950"/>
          <p14:tracePt t="74366" x="3479800" y="3759200"/>
          <p14:tracePt t="74383" x="3422650" y="3752850"/>
          <p14:tracePt t="74399" x="3390900" y="3752850"/>
          <p14:tracePt t="74416" x="3352800" y="3759200"/>
          <p14:tracePt t="74432" x="3346450" y="3759200"/>
          <p14:tracePt t="74449" x="3340100" y="3765550"/>
          <p14:tracePt t="74490" x="3333750" y="3771900"/>
          <p14:tracePt t="74506" x="3333750" y="3778250"/>
          <p14:tracePt t="74515" x="3321050" y="3790950"/>
          <p14:tracePt t="74566" x="3321050" y="3797300"/>
          <p14:tracePt t="74586" x="3333750" y="3797300"/>
          <p14:tracePt t="74594" x="3340100" y="3797300"/>
          <p14:tracePt t="74601" x="3365500" y="3784600"/>
          <p14:tracePt t="74615" x="3416300" y="3752850"/>
          <p14:tracePt t="74632" x="3435350" y="3746500"/>
          <p14:tracePt t="74655" x="3479800" y="3721100"/>
          <p14:tracePt t="74665" x="3498850" y="3714750"/>
          <p14:tracePt t="74682" x="3524250" y="3714750"/>
          <p14:tracePt t="74699" x="3536950" y="3714750"/>
          <p14:tracePt t="74716" x="3568700" y="3714750"/>
          <p14:tracePt t="74733" x="3587750" y="3714750"/>
          <p14:tracePt t="74749" x="3625850" y="3714750"/>
          <p14:tracePt t="74768" x="3657600" y="3714750"/>
          <p14:tracePt t="74782" x="3676650" y="3721100"/>
          <p14:tracePt t="74799" x="3689350" y="3721100"/>
          <p14:tracePt t="74815" x="3721100" y="3733800"/>
          <p14:tracePt t="74832" x="3733800" y="3733800"/>
          <p14:tracePt t="74850" x="3759200" y="3733800"/>
          <p14:tracePt t="74865" x="3771900" y="3746500"/>
          <p14:tracePt t="74883" x="3778250" y="3746500"/>
          <p14:tracePt t="74900" x="3784600" y="3759200"/>
          <p14:tracePt t="74931" x="3790950" y="3771900"/>
          <p14:tracePt t="74948" x="3810000" y="3790950"/>
          <p14:tracePt t="74964" x="3822700" y="3797300"/>
          <p14:tracePt t="74981" x="3822700" y="3803650"/>
          <p14:tracePt t="74998" x="3841750" y="3822700"/>
          <p14:tracePt t="75015" x="3854450" y="3841750"/>
          <p14:tracePt t="75036" x="3879850" y="3867150"/>
          <p14:tracePt t="75049" x="3886200" y="3867150"/>
          <p14:tracePt t="75065" x="3898900" y="3873500"/>
          <p14:tracePt t="75081" x="3905250" y="3873500"/>
          <p14:tracePt t="75099" x="3917950" y="3873500"/>
          <p14:tracePt t="75131" x="3924300" y="3879850"/>
          <p14:tracePt t="75171" x="3930650" y="3879850"/>
          <p14:tracePt t="75228" x="3924300" y="3860800"/>
          <p14:tracePt t="75242" x="3911600" y="3841750"/>
          <p14:tracePt t="75249" x="3911600" y="3835400"/>
          <p14:tracePt t="75268" x="3867150" y="3790950"/>
          <p14:tracePt t="75281" x="3829050" y="3784600"/>
          <p14:tracePt t="75298" x="3810000" y="3771900"/>
          <p14:tracePt t="75314" x="3784600" y="3765550"/>
          <p14:tracePt t="75331" x="3752850" y="3765550"/>
          <p14:tracePt t="75348" x="3702050" y="3771900"/>
          <p14:tracePt t="75364" x="3651250" y="3803650"/>
          <p14:tracePt t="75380" x="3613150" y="3822700"/>
          <p14:tracePt t="75398" x="3587750" y="3835400"/>
          <p14:tracePt t="75414" x="3575050" y="3848100"/>
          <p14:tracePt t="75430" x="3556000" y="3848100"/>
          <p14:tracePt t="75448" x="3543300" y="3867150"/>
          <p14:tracePt t="75464" x="3524250" y="3879850"/>
          <p14:tracePt t="75481" x="3498850" y="3886200"/>
          <p14:tracePt t="75497" x="3492500" y="3892550"/>
          <p14:tracePt t="75514" x="3479800" y="3898900"/>
          <p14:tracePt t="75531" x="3473450" y="3898900"/>
          <p14:tracePt t="75548" x="3467100" y="3911600"/>
          <p14:tracePt t="75564" x="3454400" y="3911600"/>
          <p14:tracePt t="75581" x="3448050" y="3911600"/>
          <p14:tracePt t="75597" x="3448050" y="3917950"/>
          <p14:tracePt t="75615" x="3435350" y="3924300"/>
          <p14:tracePt t="75636" x="3435350" y="3937000"/>
          <p14:tracePt t="75648" x="3422650" y="3943350"/>
          <p14:tracePt t="75665" x="3422650" y="3949700"/>
          <p14:tracePt t="75683" x="3416300" y="3956050"/>
          <p14:tracePt t="75697" x="3416300" y="3962400"/>
          <p14:tracePt t="75714" x="3409950" y="3962400"/>
          <p14:tracePt t="75747" x="3403600" y="3975100"/>
          <p14:tracePt t="75764" x="3397250" y="3981450"/>
          <p14:tracePt t="75797" x="3397250" y="3994150"/>
          <p14:tracePt t="75813" x="3397250" y="4000500"/>
          <p14:tracePt t="75833" x="3397250" y="4006850"/>
          <p14:tracePt t="75865" x="3397250" y="4013200"/>
          <p14:tracePt t="75926" x="3397250" y="4019550"/>
          <p14:tracePt t="75954" x="3390900" y="4025900"/>
          <p14:tracePt t="75989" x="3390900" y="4032250"/>
          <p14:tracePt t="76017" x="3390900" y="4038600"/>
          <p14:tracePt t="76048" x="3390900" y="4044950"/>
          <p14:tracePt t="76082" x="3390900" y="4051300"/>
          <p14:tracePt t="76117" x="3390900" y="4057650"/>
          <p14:tracePt t="76196" x="3390900" y="4064000"/>
          <p14:tracePt t="76224" x="3390900" y="4070350"/>
          <p14:tracePt t="76230" x="3390900" y="4076700"/>
          <p14:tracePt t="76267" x="3384550" y="4076700"/>
          <p14:tracePt t="76273" x="3384550" y="4083050"/>
          <p14:tracePt t="76288" x="3384550" y="4095750"/>
          <p14:tracePt t="76309" x="3384550" y="4102100"/>
          <p14:tracePt t="76323" x="3384550" y="4108450"/>
          <p14:tracePt t="76331" x="3384550" y="4114800"/>
          <p14:tracePt t="76347" x="3384550" y="4133850"/>
          <p14:tracePt t="76363" x="3384550" y="4140200"/>
          <p14:tracePt t="76381" x="3378200" y="4152900"/>
          <p14:tracePt t="76396" x="3378200" y="4159250"/>
          <p14:tracePt t="76430" x="3378200" y="4165600"/>
          <p14:tracePt t="76437" x="3378200" y="4171950"/>
          <p14:tracePt t="76459" x="3378200" y="4178300"/>
          <p14:tracePt t="76477" x="3378200" y="4184650"/>
          <p14:tracePt t="76481" x="3378200" y="4197350"/>
          <p14:tracePt t="76524" x="3371850" y="4210050"/>
          <p14:tracePt t="76529" x="3371850" y="4216400"/>
          <p14:tracePt t="76558" x="3371850" y="4222750"/>
          <p14:tracePt t="76580" x="3371850" y="4229100"/>
          <p14:tracePt t="76594" x="3371850" y="4235450"/>
          <p14:tracePt t="76618" x="3371850" y="4241800"/>
          <p14:tracePt t="76633" x="3371850" y="4248150"/>
          <p14:tracePt t="76660" x="3371850" y="4260850"/>
          <p14:tracePt t="76675" x="3371850" y="4267200"/>
          <p14:tracePt t="76693" x="3359150" y="4279900"/>
          <p14:tracePt t="76708" x="3359150" y="4292600"/>
          <p14:tracePt t="76714" x="3359150" y="4298950"/>
          <p14:tracePt t="76730" x="3359150" y="4305300"/>
          <p14:tracePt t="76746" x="3359150" y="4311650"/>
          <p14:tracePt t="76764" x="3359150" y="4324350"/>
          <p14:tracePt t="76780" x="3352800" y="4343400"/>
          <p14:tracePt t="76798" x="3352800" y="4349750"/>
          <p14:tracePt t="76813" x="3352800" y="4356100"/>
          <p14:tracePt t="76846" x="3352800" y="4362450"/>
          <p14:tracePt t="76864" x="3352800" y="4368800"/>
          <p14:tracePt t="76879" x="3352800" y="4387850"/>
          <p14:tracePt t="76896" x="3352800" y="4394200"/>
          <p14:tracePt t="76914" x="3352800" y="4413250"/>
          <p14:tracePt t="76950" x="3352800" y="4425950"/>
          <p14:tracePt t="76964" x="3346450" y="4438650"/>
          <p14:tracePt t="76980" x="3346450" y="4451350"/>
          <p14:tracePt t="76995" x="3346450" y="4457700"/>
          <p14:tracePt t="77013" x="3346450" y="4489450"/>
          <p14:tracePt t="77029" x="3346450" y="4521200"/>
          <p14:tracePt t="77046" x="3352800" y="4559300"/>
          <p14:tracePt t="77063" x="3359150" y="4591050"/>
          <p14:tracePt t="77080" x="3359150" y="4616450"/>
          <p14:tracePt t="77097" x="3371850" y="4641850"/>
          <p14:tracePt t="77112" x="3371850" y="4686300"/>
          <p14:tracePt t="77129" x="3371850" y="4724400"/>
          <p14:tracePt t="77146" x="3371850" y="4743450"/>
          <p14:tracePt t="77163" x="3378200" y="4768850"/>
          <p14:tracePt t="77180" x="3378200" y="4781550"/>
          <p14:tracePt t="77196" x="3384550" y="4806950"/>
          <p14:tracePt t="77212" x="3384550" y="4832350"/>
          <p14:tracePt t="77246" x="3384550" y="4838700"/>
          <p14:tracePt t="78386" x="3384550" y="4845050"/>
          <p14:tracePt t="78395" x="3390900" y="4845050"/>
          <p14:tracePt t="78431" x="3390900" y="4851400"/>
          <p14:tracePt t="78451" x="3390900" y="4857750"/>
          <p14:tracePt t="78466" x="3397250" y="4857750"/>
          <p14:tracePt t="78523" x="3397250" y="4864100"/>
          <p14:tracePt t="78544" x="3403600" y="4864100"/>
          <p14:tracePt t="78600" x="3409950" y="4845050"/>
          <p14:tracePt t="78607" x="3409950" y="4832350"/>
          <p14:tracePt t="78614" x="3409950" y="4819650"/>
          <p14:tracePt t="78629" x="3416300" y="4775200"/>
          <p14:tracePt t="78645" x="3416300" y="4749800"/>
          <p14:tracePt t="78661" x="3416300" y="4705350"/>
          <p14:tracePt t="78678" x="3416300" y="4667250"/>
          <p14:tracePt t="78694" x="3416300" y="4660900"/>
          <p14:tracePt t="78712" x="3422650" y="4648200"/>
          <p14:tracePt t="78729" x="3422650" y="4641850"/>
          <p14:tracePt t="78744" x="3435350" y="4635500"/>
          <p14:tracePt t="78760" x="3435350" y="4629150"/>
          <p14:tracePt t="78778" x="3435350" y="4616450"/>
          <p14:tracePt t="78794" x="3435350" y="4610100"/>
          <p14:tracePt t="78811" x="3435350" y="4603750"/>
          <p14:tracePt t="78829" x="3435350" y="4591050"/>
          <p14:tracePt t="78844" x="3435350" y="4584700"/>
          <p14:tracePt t="78878" x="3429000" y="4578350"/>
          <p14:tracePt t="78899" x="3422650" y="4565650"/>
          <p14:tracePt t="78945" x="3422650" y="4559300"/>
          <p14:tracePt t="78964" x="3422650" y="4552950"/>
          <p14:tracePt t="78979" x="3416300" y="4552950"/>
          <p14:tracePt t="79008" x="3416300" y="4546600"/>
          <p14:tracePt t="79013" x="3409950" y="4533900"/>
          <p14:tracePt t="79049" x="3403600" y="4533900"/>
          <p14:tracePt t="79055" x="3403600" y="4521200"/>
          <p14:tracePt t="79092" x="3403600" y="4514850"/>
          <p14:tracePt t="79171" x="3397250" y="4514850"/>
          <p14:tracePt t="79199" x="3390900" y="4514850"/>
          <p14:tracePt t="79213" x="3390900" y="4508500"/>
          <p14:tracePt t="79235" x="3384550" y="4508500"/>
          <p14:tracePt t="79255" x="3378200" y="4508500"/>
          <p14:tracePt t="79277" x="3378200" y="4502150"/>
          <p14:tracePt t="79283" x="3371850" y="4502150"/>
          <p14:tracePt t="79414" x="3371850" y="4508500"/>
          <p14:tracePt t="79468" x="3371850" y="4514850"/>
          <p14:tracePt t="79525" x="3371850" y="4527550"/>
          <p14:tracePt t="79569" x="3371850" y="4521200"/>
          <p14:tracePt t="79583" x="3365500" y="4521200"/>
          <p14:tracePt t="79605" x="3359150" y="4521200"/>
          <p14:tracePt t="79638" x="3346450" y="4521200"/>
          <p14:tracePt t="79654" x="3340100" y="4521200"/>
          <p14:tracePt t="79706" x="3333750" y="4521200"/>
          <p14:tracePt t="79803" x="3340100" y="4521200"/>
          <p14:tracePt t="79817" x="3352800" y="4521200"/>
          <p14:tracePt t="79861" x="3359150" y="4521200"/>
          <p14:tracePt t="79909" x="3359150" y="4514850"/>
          <p14:tracePt t="79932" x="3352800" y="4508500"/>
          <p14:tracePt t="79938" x="3340100" y="4508500"/>
          <p14:tracePt t="79945" x="3327400" y="4502150"/>
          <p14:tracePt t="79959" x="3321050" y="4495800"/>
          <p14:tracePt t="79976" x="3308350" y="4495800"/>
          <p14:tracePt t="79993" x="3295650" y="4495800"/>
          <p14:tracePt t="80026" x="3289300" y="4495800"/>
          <p14:tracePt t="80074" x="3289300" y="4502150"/>
          <p14:tracePt t="80094" x="3289300" y="4508500"/>
          <p14:tracePt t="80101" x="3295650" y="4514850"/>
          <p14:tracePt t="80115" x="3308350" y="4533900"/>
          <p14:tracePt t="80126" x="3321050" y="4533900"/>
          <p14:tracePt t="80145" x="3327400" y="4540250"/>
          <p14:tracePt t="80173" x="3333750" y="4540250"/>
          <p14:tracePt t="80194" x="3333750" y="4533900"/>
          <p14:tracePt t="80201" x="3333750" y="4514850"/>
          <p14:tracePt t="80216" x="3321050" y="4489450"/>
          <p14:tracePt t="80230" x="3321050" y="4483100"/>
          <p14:tracePt t="80243" x="3314700" y="4483100"/>
          <p14:tracePt t="80259" x="3308350" y="4483100"/>
          <p14:tracePt t="80276" x="3302000" y="4476750"/>
          <p14:tracePt t="80301" x="3295650" y="4464050"/>
          <p14:tracePt t="80317" x="3295650" y="4470400"/>
          <p14:tracePt t="80334" x="3308350" y="4470400"/>
          <p14:tracePt t="80343" x="3314700" y="4483100"/>
          <p14:tracePt t="80744" x="3327400" y="4464050"/>
          <p14:tracePt t="80749" x="3333750" y="4438650"/>
          <p14:tracePt t="80758" x="3346450" y="4400550"/>
          <p14:tracePt t="80775" x="3359150" y="4368800"/>
          <p14:tracePt t="80795" x="3378200" y="4305300"/>
          <p14:tracePt t="80809" x="3378200" y="4273550"/>
          <p14:tracePt t="80825" x="3378200" y="4260850"/>
          <p14:tracePt t="80843" x="3378200" y="4248150"/>
          <p14:tracePt t="80859" x="3371850" y="4235450"/>
          <p14:tracePt t="80878" x="3359150" y="4191000"/>
          <p14:tracePt t="80892" x="3346450" y="4165600"/>
          <p14:tracePt t="80909" x="3346450" y="4152900"/>
          <p14:tracePt t="80925" x="3333750" y="4127500"/>
          <p14:tracePt t="80960" x="3333750" y="4114800"/>
          <p14:tracePt t="80977" x="3327400" y="4102100"/>
          <p14:tracePt t="80991" x="3327400" y="4095750"/>
          <p14:tracePt t="81009" x="3327400" y="4083050"/>
          <p14:tracePt t="81025" x="3327400" y="4076700"/>
          <p14:tracePt t="81042" x="3327400" y="4070350"/>
          <p14:tracePt t="81059" x="3327400" y="4064000"/>
          <p14:tracePt t="81091" x="3327400" y="4044950"/>
          <p14:tracePt t="81108" x="3340100" y="4019550"/>
          <p14:tracePt t="81124" x="3346450" y="4019550"/>
          <p14:tracePt t="81141" x="3365500" y="4000500"/>
          <p14:tracePt t="81159" x="3378200" y="3994150"/>
          <p14:tracePt t="81201" x="3378200" y="3987800"/>
          <p14:tracePt t="81236" x="3378200" y="3981450"/>
          <p14:tracePt t="81250" x="3371850" y="3975100"/>
          <p14:tracePt t="81258" x="3371850" y="3968750"/>
          <p14:tracePt t="81275" x="3365500" y="3962400"/>
          <p14:tracePt t="81298" x="3365500" y="3956050"/>
          <p14:tracePt t="81370" x="3365500" y="3949700"/>
          <p14:tracePt t="81375" x="3384550" y="3949700"/>
          <p14:tracePt t="81383" x="3390900" y="3949700"/>
          <p14:tracePt t="81424" x="3397250" y="3949700"/>
          <p14:tracePt t="81469" x="3397250" y="3930650"/>
          <p14:tracePt t="81476" x="3397250" y="3924300"/>
          <p14:tracePt t="81499" x="3397250" y="3917950"/>
          <p14:tracePt t="81549" x="3416300" y="3924300"/>
          <p14:tracePt t="81556" x="3441700" y="3949700"/>
          <p14:tracePt t="81564" x="3460750" y="3975100"/>
          <p14:tracePt t="81574" x="3517900" y="4032250"/>
          <p14:tracePt t="84055" x="3517900" y="4006850"/>
          <p14:tracePt t="84065" x="3517900" y="3981450"/>
          <p14:tracePt t="84073" x="3517900" y="3962400"/>
          <p14:tracePt t="84088" x="3511550" y="3911600"/>
          <p14:tracePt t="84106" x="3498850" y="3841750"/>
          <p14:tracePt t="84124" x="3454400" y="3695700"/>
          <p14:tracePt t="84138" x="3435350" y="3606800"/>
          <p14:tracePt t="84173" x="3384550" y="3479800"/>
          <p14:tracePt t="84204" x="3384550" y="3460750"/>
          <p14:tracePt t="84223" x="3378200" y="3454400"/>
          <p14:tracePt t="84238" x="3371850" y="3448050"/>
          <p14:tracePt t="84255" x="3365500" y="3448050"/>
          <p14:tracePt t="84273" x="3352800" y="3441700"/>
          <p14:tracePt t="84293" x="3340100" y="3429000"/>
          <p14:tracePt t="84305" x="3327400" y="3429000"/>
          <p14:tracePt t="84325" x="3295650" y="3435350"/>
          <p14:tracePt t="84354" x="3263900" y="3441700"/>
          <p14:tracePt t="84371" x="3244850" y="3454400"/>
          <p14:tracePt t="84388" x="3225800" y="3460750"/>
          <p14:tracePt t="84404" x="3213100" y="3473450"/>
          <p14:tracePt t="84421" x="3187700" y="3517900"/>
          <p14:tracePt t="84438" x="3175000" y="3556000"/>
          <p14:tracePt t="84454" x="3168650" y="3575050"/>
          <p14:tracePt t="84471" x="3162300" y="3587750"/>
          <p14:tracePt t="84489" x="3162300" y="3600450"/>
          <p14:tracePt t="84521" x="3162300" y="3613150"/>
          <p14:tracePt t="84538" x="3168650" y="3619500"/>
          <p14:tracePt t="84554" x="3219450" y="3644900"/>
          <p14:tracePt t="84571" x="3263900" y="3670300"/>
          <p14:tracePt t="84589" x="3295650" y="3683000"/>
          <p14:tracePt t="84608" x="3333750" y="3695700"/>
          <p14:tracePt t="84622" x="3384550" y="3727450"/>
          <p14:tracePt t="84638" x="3403600" y="3727450"/>
          <p14:tracePt t="84655" x="3448050" y="3746500"/>
          <p14:tracePt t="84671" x="3479800" y="3752850"/>
          <p14:tracePt t="84689" x="3517900" y="3771900"/>
          <p14:tracePt t="84706" x="3536950" y="3778250"/>
          <p14:tracePt t="84721" x="3543300" y="3784600"/>
          <p14:tracePt t="84738" x="3549650" y="3790950"/>
          <p14:tracePt t="84755" x="3556000" y="3797300"/>
          <p14:tracePt t="84771" x="3568700" y="3810000"/>
          <p14:tracePt t="84788" x="3568700" y="3816350"/>
          <p14:tracePt t="84804" x="3581400" y="3841750"/>
          <p14:tracePt t="84856" x="3581400" y="3848100"/>
          <p14:tracePt t="84870" x="3581400" y="3854450"/>
          <p14:tracePt t="84898" x="3581400" y="3860800"/>
          <p14:tracePt t="84905" x="3581400" y="3867150"/>
          <p14:tracePt t="84913" x="3575050" y="3873500"/>
          <p14:tracePt t="84938" x="3568700" y="3879850"/>
          <p14:tracePt t="84950" x="3568700" y="3892550"/>
          <p14:tracePt t="84957" x="3562350" y="3892550"/>
          <p14:tracePt t="84971" x="3562350" y="3898900"/>
          <p14:tracePt t="84987" x="3556000" y="3898900"/>
          <p14:tracePt t="85005" x="3556000" y="3911600"/>
          <p14:tracePt t="85040" x="3556000" y="3917950"/>
          <p14:tracePt t="85054" x="3549650" y="3917950"/>
          <p14:tracePt t="85070" x="3549650" y="3924300"/>
          <p14:tracePt t="85087" x="3543300" y="3930650"/>
          <p14:tracePt t="85156" x="3536950" y="3930650"/>
          <p14:tracePt t="85160" x="3536950" y="3937000"/>
          <p14:tracePt t="85181" x="3530600" y="3937000"/>
          <p14:tracePt t="85196" x="3530600" y="3943350"/>
          <p14:tracePt t="85213" x="3524250" y="3943350"/>
          <p14:tracePt t="85284" x="3517900" y="3943350"/>
          <p14:tracePt t="85317" x="3511550" y="3943350"/>
          <p14:tracePt t="85375" x="3505200" y="3943350"/>
          <p14:tracePt t="85403" x="3498850" y="3943350"/>
          <p14:tracePt t="85425" x="3492500" y="3943350"/>
          <p14:tracePt t="85438" x="3486150" y="3943350"/>
          <p14:tracePt t="85461" x="3479800" y="3943350"/>
          <p14:tracePt t="85469" x="3473450" y="3943350"/>
          <p14:tracePt t="85489" x="3467100" y="3943350"/>
          <p14:tracePt t="85518" x="3460750" y="3943350"/>
          <p14:tracePt t="85581" x="3454400" y="3943350"/>
          <p14:tracePt t="85617" x="3448050" y="3943350"/>
          <p14:tracePt t="85754" x="3441700" y="3943350"/>
          <p14:tracePt t="85758" x="3435350" y="3962400"/>
          <p14:tracePt t="85770" x="3429000" y="3975100"/>
          <p14:tracePt t="85788" x="3409950" y="3981450"/>
          <p14:tracePt t="85803" x="3378200" y="3987800"/>
          <p14:tracePt t="85820" x="3352800" y="3987800"/>
          <p14:tracePt t="85837" x="3314700" y="3987800"/>
          <p14:tracePt t="85854" x="3302000" y="3987800"/>
          <p14:tracePt t="85870" x="3295650" y="3981450"/>
          <p14:tracePt t="85887" x="3282950" y="3975100"/>
          <p14:tracePt t="85909" x="3282950" y="3968750"/>
          <p14:tracePt t="85931" x="3282950" y="3962400"/>
          <p14:tracePt t="85950" x="3282950" y="3956050"/>
          <p14:tracePt t="85959" x="3282950" y="3949700"/>
          <p14:tracePt t="85969" x="3295650" y="3943350"/>
          <p14:tracePt t="85987" x="3308350" y="3930650"/>
          <p14:tracePt t="86004" x="3308350" y="3924300"/>
          <p14:tracePt t="86020" x="3321050" y="3917950"/>
          <p14:tracePt t="86036" x="3352800" y="3892550"/>
          <p14:tracePt t="86053" x="3371850" y="3892550"/>
          <p14:tracePt t="86070" x="3397250" y="3892550"/>
          <p14:tracePt t="86086" x="3422650" y="3892550"/>
          <p14:tracePt t="86103" x="3467100" y="3892550"/>
          <p14:tracePt t="86120" x="3492500" y="3892550"/>
          <p14:tracePt t="86136" x="3517900" y="3892550"/>
          <p14:tracePt t="86153" x="3530600" y="3892550"/>
          <p14:tracePt t="86170" x="3549650" y="3898900"/>
          <p14:tracePt t="86186" x="3619500" y="3917950"/>
          <p14:tracePt t="86203" x="3689350" y="3962400"/>
          <p14:tracePt t="86220" x="3816350" y="4051300"/>
          <p14:tracePt t="86237" x="4089400" y="4171950"/>
          <p14:tracePt t="86258" x="4235450" y="4216400"/>
          <p14:tracePt t="86273" x="4470400" y="4254500"/>
          <p14:tracePt t="86286" x="4521200" y="4254500"/>
          <p14:tracePt t="86303" x="4533900" y="4254500"/>
          <p14:tracePt t="86320" x="4546600" y="4254500"/>
          <p14:tracePt t="86336" x="4552950" y="4254500"/>
          <p14:tracePt t="86369" x="4552950" y="4248150"/>
          <p14:tracePt t="86386" x="4540250" y="4216400"/>
          <p14:tracePt t="86403" x="4521200" y="4191000"/>
          <p14:tracePt t="86419" x="4508500" y="4171950"/>
          <p14:tracePt t="86437" x="4502150" y="4146550"/>
          <p14:tracePt t="86470" x="4495800" y="4140200"/>
          <p14:tracePt t="86502" x="4495800" y="4133850"/>
          <p14:tracePt t="86614" x="4495800" y="4127500"/>
          <p14:tracePt t="86623" x="4483100" y="4114800"/>
          <p14:tracePt t="86636" x="4457700" y="4108450"/>
          <p14:tracePt t="86653" x="4438650" y="4095750"/>
          <p14:tracePt t="86672" x="4413250" y="4089400"/>
          <p14:tracePt t="86685" x="4406900" y="4089400"/>
          <p14:tracePt t="86702" x="4394200" y="4089400"/>
          <p14:tracePt t="86720" x="4387850" y="4089400"/>
          <p14:tracePt t="86736" x="4381500" y="4089400"/>
          <p14:tracePt t="86753" x="4362450" y="4089400"/>
          <p14:tracePt t="86773" x="4349750" y="4102100"/>
          <p14:tracePt t="86786" x="4330700" y="4114800"/>
          <p14:tracePt t="86819" x="4311650" y="4121150"/>
          <p14:tracePt t="86836" x="4311650" y="4127500"/>
          <p14:tracePt t="86852" x="4311650" y="4133850"/>
          <p14:tracePt t="86940" x="4324350" y="4133850"/>
          <p14:tracePt t="86955" x="4324350" y="4127500"/>
          <p14:tracePt t="86961" x="4330700" y="4121150"/>
          <p14:tracePt t="86983" x="4337050" y="4114800"/>
          <p14:tracePt t="86998" x="4337050" y="4108450"/>
          <p14:tracePt t="87026" x="4337050" y="4102100"/>
          <p14:tracePt t="87040" x="4330700" y="4102100"/>
          <p14:tracePt t="87047" x="4311650" y="4102100"/>
          <p14:tracePt t="87054" x="4292600" y="4108450"/>
          <p14:tracePt t="87069" x="4248150" y="4121150"/>
          <p14:tracePt t="87085" x="4222750" y="4140200"/>
          <p14:tracePt t="87103" x="4203700" y="4152900"/>
          <p14:tracePt t="87118" x="4178300" y="4178300"/>
          <p14:tracePt t="87135" x="4171950" y="4178300"/>
          <p14:tracePt t="87168" x="4165600" y="4184650"/>
          <p14:tracePt t="87185" x="4171950" y="4184650"/>
          <p14:tracePt t="87203" x="4216400" y="4191000"/>
          <p14:tracePt t="87218" x="4248150" y="4184650"/>
          <p14:tracePt t="87235" x="4267200" y="4178300"/>
          <p14:tracePt t="87254" x="4273550" y="4171950"/>
          <p14:tracePt t="87294" x="4273550" y="4165600"/>
          <p14:tracePt t="87326" x="4273550" y="4159250"/>
          <p14:tracePt t="87340" x="4260850" y="4159250"/>
          <p14:tracePt t="87353" x="4235450" y="4159250"/>
          <p14:tracePt t="87375" x="4222750" y="4159250"/>
          <p14:tracePt t="87389" x="4216400" y="4171950"/>
          <p14:tracePt t="87448" x="4216400" y="4178300"/>
          <p14:tracePt t="87468" x="4229100" y="4178300"/>
          <p14:tracePt t="87481" x="4235450" y="4178300"/>
          <p14:tracePt t="87488" x="4241800" y="4171950"/>
          <p14:tracePt t="87504" x="4248150" y="4171950"/>
          <p14:tracePt t="87524" x="4254500" y="4171950"/>
          <p14:tracePt t="87534" x="4254500" y="4165600"/>
          <p14:tracePt t="87567" x="4254500" y="4159250"/>
          <p14:tracePt t="87582" x="4248150" y="4159250"/>
          <p14:tracePt t="87587" x="4241800" y="4159250"/>
          <p14:tracePt t="87601" x="4229100" y="4159250"/>
          <p14:tracePt t="87681" x="4241800" y="4171950"/>
          <p14:tracePt t="87688" x="4260850" y="4171950"/>
          <p14:tracePt t="87701" x="4279900" y="4171950"/>
          <p14:tracePt t="87709" x="4279900" y="4165600"/>
          <p14:tracePt t="87718" x="4286250" y="4165600"/>
          <p14:tracePt t="87745" x="4286250" y="4159250"/>
          <p14:tracePt t="87802" x="4260850" y="4146550"/>
          <p14:tracePt t="87809" x="4254500" y="4146550"/>
          <p14:tracePt t="87818" x="4235450" y="4140200"/>
          <p14:tracePt t="87835" x="4216400" y="4140200"/>
          <p14:tracePt t="87852" x="4184650" y="4146550"/>
          <p14:tracePt t="87868" x="4178300" y="4152900"/>
          <p14:tracePt t="87884" x="4171950" y="4159250"/>
          <p14:tracePt t="87902" x="4159250" y="4184650"/>
          <p14:tracePt t="87919" x="4159250" y="4191000"/>
          <p14:tracePt t="87937" x="4191000" y="4203700"/>
          <p14:tracePt t="87952" x="4216400" y="4216400"/>
          <p14:tracePt t="87967" x="4235450" y="4216400"/>
          <p14:tracePt t="87986" x="4248150" y="4216400"/>
          <p14:tracePt t="88001" x="4260850" y="4197350"/>
          <p14:tracePt t="88562" x="4267200" y="4203700"/>
          <p14:tracePt t="88569" x="4267200" y="4210050"/>
          <p14:tracePt t="88576" x="4267200" y="4229100"/>
          <p14:tracePt t="88584" x="4267200" y="4248150"/>
          <p14:tracePt t="88601" x="4267200" y="4273550"/>
          <p14:tracePt t="88618" x="4267200" y="4311650"/>
          <p14:tracePt t="88634" x="4267200" y="4356100"/>
          <p14:tracePt t="88653" x="4273550" y="4387850"/>
          <p14:tracePt t="88667" x="4273550" y="4406900"/>
          <p14:tracePt t="88684" x="4279900" y="4464050"/>
          <p14:tracePt t="88700" x="4286250" y="4489450"/>
          <p14:tracePt t="88717" x="4286250" y="4521200"/>
          <p14:tracePt t="88735" x="4292600" y="4591050"/>
          <p14:tracePt t="88751" x="4292600" y="4616450"/>
          <p14:tracePt t="88771" x="4298950" y="4641850"/>
          <p14:tracePt t="88785" x="4305300" y="4660900"/>
          <p14:tracePt t="88800" x="4305300" y="4679950"/>
          <p14:tracePt t="88821" x="4318000" y="4711700"/>
          <p14:tracePt t="88834" x="4318000" y="4737100"/>
          <p14:tracePt t="88851" x="4318000" y="4743450"/>
          <p14:tracePt t="88866" x="4324350" y="4756150"/>
          <p14:tracePt t="88883" x="4324350" y="4775200"/>
          <p14:tracePt t="88900" x="4324350" y="4781550"/>
          <p14:tracePt t="88918" x="4324350" y="4800600"/>
          <p14:tracePt t="88943" x="4324350" y="4813300"/>
          <p14:tracePt t="88970" x="4324350" y="4819650"/>
          <p14:tracePt t="88977" x="4324350" y="4826000"/>
          <p14:tracePt t="88993" x="4324350" y="4832350"/>
          <p14:tracePt t="89045" x="4324350" y="4838700"/>
          <p14:tracePt t="89076" x="4324350" y="4845050"/>
          <p14:tracePt t="89091" x="4324350" y="4851400"/>
          <p14:tracePt t="89111" x="4324350" y="4864100"/>
          <p14:tracePt t="89127" x="4324350" y="4870450"/>
          <p14:tracePt t="89157" x="4324350" y="4876800"/>
          <p14:tracePt t="89177" x="4324350" y="4883150"/>
          <p14:tracePt t="89239" x="4324350" y="4889500"/>
          <p14:tracePt t="89832" x="4324350" y="4883150"/>
          <p14:tracePt t="89859" x="4324350" y="4876800"/>
          <p14:tracePt t="90749" x="4324350" y="4870450"/>
          <p14:tracePt t="90798" x="4324350" y="4864100"/>
          <p14:tracePt t="90854" x="4318000" y="4864100"/>
          <p14:tracePt t="90955" x="4318000" y="4870450"/>
          <p14:tracePt t="91019" x="4318000" y="4876800"/>
          <p14:tracePt t="91025" x="4324350" y="4876800"/>
          <p14:tracePt t="91139" x="4305300" y="4845050"/>
          <p14:tracePt t="91153" x="4298950" y="4838700"/>
          <p14:tracePt t="91167" x="4292600" y="4832350"/>
          <p14:tracePt t="91185" x="4292600" y="4826000"/>
          <p14:tracePt t="91198" x="4286250" y="4826000"/>
          <p14:tracePt t="91218" x="4279900" y="4819650"/>
          <p14:tracePt t="91346" x="4279900" y="4826000"/>
          <p14:tracePt t="91360" x="4286250" y="4826000"/>
          <p14:tracePt t="91424" x="4286250" y="4813300"/>
          <p14:tracePt t="91438" x="4286250" y="4806950"/>
          <p14:tracePt t="91445" x="4286250" y="4794250"/>
          <p14:tracePt t="91466" x="4286250" y="4787900"/>
          <p14:tracePt t="91482" x="4279900" y="4787900"/>
          <p14:tracePt t="91486" x="4279900" y="4781550"/>
          <p14:tracePt t="91544" x="4273550" y="4781550"/>
          <p14:tracePt t="91587" x="4273550" y="4794250"/>
          <p14:tracePt t="91595" x="4273550" y="4800600"/>
          <p14:tracePt t="91610" x="4273550" y="4806950"/>
          <p14:tracePt t="91637" x="4273550" y="4813300"/>
          <p14:tracePt t="91665" x="4279900" y="4813300"/>
          <p14:tracePt t="91686" x="4286250" y="4806950"/>
          <p14:tracePt t="91695" x="4286250" y="4794250"/>
          <p14:tracePt t="91700" x="4286250" y="4787900"/>
          <p14:tracePt t="91715" x="4286250" y="4781550"/>
          <p14:tracePt t="91732" x="4279900" y="4775200"/>
          <p14:tracePt t="91794" x="4279900" y="4794250"/>
          <p14:tracePt t="91801" x="4279900" y="4813300"/>
          <p14:tracePt t="94627" x="4279900" y="4819650"/>
          <p14:tracePt t="94642" x="4292600" y="4819650"/>
          <p14:tracePt t="94647" x="4305300" y="4819650"/>
          <p14:tracePt t="94662" x="4324350" y="4832350"/>
          <p14:tracePt t="94680" x="4337050" y="4832350"/>
          <p14:tracePt t="94695" x="4375150" y="4832350"/>
          <p14:tracePt t="94714" x="4406900" y="4838700"/>
          <p14:tracePt t="94744" x="4470400" y="4845050"/>
          <p14:tracePt t="94777" x="4572000" y="4876800"/>
          <p14:tracePt t="94794" x="4591050" y="4883150"/>
          <p14:tracePt t="94811" x="4635500" y="4895850"/>
          <p14:tracePt t="94827" x="4660900" y="4902200"/>
          <p14:tracePt t="94843" x="4679950" y="4914900"/>
          <p14:tracePt t="94861" x="4699000" y="4933950"/>
          <p14:tracePt t="94878" x="4711700" y="4946650"/>
          <p14:tracePt t="94896" x="4718050" y="4959350"/>
          <p14:tracePt t="94910" x="4724400" y="4965700"/>
          <p14:tracePt t="94927" x="4724400" y="4978400"/>
          <p14:tracePt t="94961" x="4724400" y="4984750"/>
          <p14:tracePt t="94979" x="4724400" y="4997450"/>
          <p14:tracePt t="95011" x="4699000" y="5029200"/>
          <p14:tracePt t="95027" x="4660900" y="5048250"/>
          <p14:tracePt t="95044" x="4565650" y="5073650"/>
          <p14:tracePt t="95060" x="4508500" y="5080000"/>
          <p14:tracePt t="95077" x="4470400" y="5080000"/>
          <p14:tracePt t="95096" x="4432300" y="5080000"/>
          <p14:tracePt t="95110" x="4419600" y="5080000"/>
          <p14:tracePt t="95127" x="4413250" y="5080000"/>
          <p14:tracePt t="95143" x="4400550" y="5067300"/>
          <p14:tracePt t="95160" x="4387850" y="5067300"/>
          <p14:tracePt t="95177" x="4381500" y="5054600"/>
          <p14:tracePt t="95193" x="4375150" y="5054600"/>
          <p14:tracePt t="95210" x="4368800" y="5048250"/>
          <p14:tracePt t="95243" x="4349750" y="5035550"/>
          <p14:tracePt t="95260" x="4343400" y="5029200"/>
          <p14:tracePt t="95277" x="4337050" y="5029200"/>
          <p14:tracePt t="95294" x="4330700" y="5022850"/>
          <p14:tracePt t="95310" x="4330700" y="5016500"/>
          <p14:tracePt t="95326" x="4324350" y="5010150"/>
          <p14:tracePt t="95343" x="4318000" y="5003800"/>
          <p14:tracePt t="95359" x="4311650" y="4997450"/>
          <p14:tracePt t="95377" x="4292600" y="4972050"/>
          <p14:tracePt t="95393" x="4292600" y="4965700"/>
          <p14:tracePt t="95410" x="4286250" y="4953000"/>
          <p14:tracePt t="95427" x="4279900" y="4946650"/>
          <p14:tracePt t="95444" x="4279900" y="4933950"/>
          <p14:tracePt t="95461" x="4273550" y="4921250"/>
          <p14:tracePt t="95477" x="4273550" y="4914900"/>
          <p14:tracePt t="95495" x="4267200" y="4902200"/>
          <p14:tracePt t="95510" x="4260850" y="4876800"/>
          <p14:tracePt t="95527" x="4254500" y="4870450"/>
          <p14:tracePt t="95544" x="4241800" y="4845050"/>
          <p14:tracePt t="95560" x="4241800" y="4826000"/>
          <p14:tracePt t="95577" x="4241800" y="4813300"/>
          <p14:tracePt t="95595" x="4235450" y="4787900"/>
          <p14:tracePt t="95609" x="4235450" y="4775200"/>
          <p14:tracePt t="95626" x="4235450" y="4749800"/>
          <p14:tracePt t="95643" x="4235450" y="4730750"/>
          <p14:tracePt t="95659" x="4235450" y="4711700"/>
          <p14:tracePt t="95676" x="4235450" y="4699000"/>
          <p14:tracePt t="95693" x="4235450" y="4673600"/>
          <p14:tracePt t="95709" x="4235450" y="4648200"/>
          <p14:tracePt t="95726" x="4241800" y="4610100"/>
          <p14:tracePt t="95743" x="4254500" y="4546600"/>
          <p14:tracePt t="95760" x="4254500" y="4527550"/>
          <p14:tracePt t="95778" x="4267200" y="4495800"/>
          <p14:tracePt t="95793" x="4273550" y="4483100"/>
          <p14:tracePt t="95810" x="4279900" y="4476750"/>
          <p14:tracePt t="95830" x="4311650" y="4419600"/>
          <p14:tracePt t="95844" x="4324350" y="4406900"/>
          <p14:tracePt t="95859" x="4343400" y="4375150"/>
          <p14:tracePt t="95879" x="4362450" y="4343400"/>
          <p14:tracePt t="95894" x="4381500" y="4311650"/>
          <p14:tracePt t="95911" x="4406900" y="4279900"/>
          <p14:tracePt t="95926" x="4432300" y="4235450"/>
          <p14:tracePt t="95943" x="4476750" y="4184650"/>
          <p14:tracePt t="95960" x="4514850" y="4159250"/>
          <p14:tracePt t="95977" x="4546600" y="4127500"/>
          <p14:tracePt t="95993" x="4610100" y="4102100"/>
          <p14:tracePt t="96010" x="4648200" y="4089400"/>
          <p14:tracePt t="96028" x="4686300" y="4064000"/>
          <p14:tracePt t="96043" x="4705350" y="4057650"/>
          <p14:tracePt t="96059" x="4737100" y="4057650"/>
          <p14:tracePt t="96081" x="4768850" y="4064000"/>
          <p14:tracePt t="96092" x="4787900" y="4064000"/>
          <p14:tracePt t="96110" x="4806950" y="4070350"/>
          <p14:tracePt t="96125" x="4819650" y="4070350"/>
          <p14:tracePt t="96143" x="4845050" y="4083050"/>
          <p14:tracePt t="96178" x="4864100" y="4089400"/>
          <p14:tracePt t="96192" x="4870450" y="4102100"/>
          <p14:tracePt t="96226" x="4876800" y="4108450"/>
          <p14:tracePt t="96242" x="4876800" y="4114800"/>
          <p14:tracePt t="96298" x="4876800" y="4121150"/>
          <p14:tracePt t="96315" x="4876800" y="4133850"/>
          <p14:tracePt t="96356" x="4876800" y="4140200"/>
          <p14:tracePt t="96370" x="4876800" y="4146550"/>
          <p14:tracePt t="96378" x="4883150" y="4146550"/>
          <p14:tracePt t="96393" x="4883150" y="4152900"/>
          <p14:tracePt t="96409" x="4883150" y="4159250"/>
          <p14:tracePt t="96426" x="4889500" y="4184650"/>
          <p14:tracePt t="96442" x="4895850" y="4203700"/>
          <p14:tracePt t="96460" x="4902200" y="4216400"/>
          <p14:tracePt t="96478" x="4902200" y="4235450"/>
          <p14:tracePt t="96492" x="4908550" y="4248150"/>
          <p14:tracePt t="96509" x="4908550" y="4254500"/>
          <p14:tracePt t="96526" x="4908550" y="4260850"/>
          <p14:tracePt t="96542" x="4908550" y="4267200"/>
          <p14:tracePt t="96559" x="4902200" y="4292600"/>
          <p14:tracePt t="96575" x="4889500" y="4298950"/>
          <p14:tracePt t="96591" x="4876800" y="4318000"/>
          <p14:tracePt t="96608" x="4864100" y="4330700"/>
          <p14:tracePt t="96625" x="4838700" y="4356100"/>
          <p14:tracePt t="96642" x="4826000" y="4362450"/>
          <p14:tracePt t="96658" x="4813300" y="4368800"/>
          <p14:tracePt t="96676" x="4800600" y="4375150"/>
          <p14:tracePt t="96692" x="4794250" y="4375150"/>
          <p14:tracePt t="96709" x="4781550" y="4387850"/>
          <p14:tracePt t="96725" x="4768850" y="4387850"/>
          <p14:tracePt t="97074" x="4762500" y="4368800"/>
          <p14:tracePt t="97081" x="4756150" y="4349750"/>
          <p14:tracePt t="97096" x="4737100" y="4298950"/>
          <p14:tracePt t="97109" x="4730750" y="4273550"/>
          <p14:tracePt t="97125" x="4724400" y="4235450"/>
          <p14:tracePt t="97144" x="4705350" y="4197350"/>
          <p14:tracePt t="97160" x="4692650" y="4152900"/>
          <p14:tracePt t="97175" x="4679950" y="4114800"/>
          <p14:tracePt t="97191" x="4673600" y="4076700"/>
          <p14:tracePt t="97212" x="4660900" y="4013200"/>
          <p14:tracePt t="97227" x="4654550" y="3975100"/>
          <p14:tracePt t="97241" x="4654550" y="3937000"/>
          <p14:tracePt t="97260" x="4648200" y="3898900"/>
          <p14:tracePt t="97275" x="4641850" y="3873500"/>
          <p14:tracePt t="97293" x="4641850" y="3867150"/>
          <p14:tracePt t="97309" x="4635500" y="3822700"/>
          <p14:tracePt t="97326" x="4635500" y="3803650"/>
          <p14:tracePt t="97341" x="4641850" y="3778250"/>
          <p14:tracePt t="97358" x="4660900" y="3727450"/>
          <p14:tracePt t="97374" x="4667250" y="3721100"/>
          <p14:tracePt t="97391" x="4686300" y="3695700"/>
          <p14:tracePt t="97408" x="4705350" y="3657600"/>
          <p14:tracePt t="97424" x="4724400" y="3638550"/>
          <p14:tracePt t="97441" x="4756150" y="3613150"/>
          <p14:tracePt t="97459" x="4781550" y="3594100"/>
          <p14:tracePt t="97475" x="4800600" y="3587750"/>
          <p14:tracePt t="97491" x="4845050" y="3581400"/>
          <p14:tracePt t="97509" x="4908550" y="3581400"/>
          <p14:tracePt t="97525" x="4965700" y="3581400"/>
          <p14:tracePt t="97541" x="5029200" y="3600450"/>
          <p14:tracePt t="97557" x="5086350" y="3638550"/>
          <p14:tracePt t="97574" x="5105400" y="3657600"/>
          <p14:tracePt t="97591" x="5149850" y="3721100"/>
          <p14:tracePt t="97609" x="5156200" y="3733800"/>
          <p14:tracePt t="97627" x="5162550" y="3746500"/>
          <p14:tracePt t="97641" x="5162550" y="3759200"/>
          <p14:tracePt t="97658" x="5162550" y="3765550"/>
          <p14:tracePt t="97674" x="5168900" y="3778250"/>
          <p14:tracePt t="97690" x="5168900" y="3784600"/>
          <p14:tracePt t="97708" x="5168900" y="3797300"/>
          <p14:tracePt t="97725" x="5168900" y="3810000"/>
          <p14:tracePt t="97757" x="5168900" y="3816350"/>
          <p14:tracePt t="97774" x="5168900" y="3829050"/>
          <p14:tracePt t="97829" x="5168900" y="3835400"/>
          <p14:tracePt t="97850" x="5162550" y="3848100"/>
          <p14:tracePt t="97864" x="5149850" y="3848100"/>
          <p14:tracePt t="97872" x="5143500" y="3854450"/>
          <p14:tracePt t="97887" x="5118100" y="3854450"/>
          <p14:tracePt t="97896" x="5111750" y="3854450"/>
          <p14:tracePt t="97907" x="5105400" y="3854450"/>
          <p14:tracePt t="97925" x="5086350" y="3841750"/>
          <p14:tracePt t="97940" x="5067300" y="3835400"/>
          <p14:tracePt t="97957" x="5060950" y="3829050"/>
          <p14:tracePt t="97973" x="5054600" y="3829050"/>
          <p14:tracePt t="97992" x="5048250" y="3822700"/>
          <p14:tracePt t="98008" x="5041900" y="3816350"/>
          <p14:tracePt t="98024" x="5035550" y="3816350"/>
          <p14:tracePt t="98040" x="5029200" y="3810000"/>
          <p14:tracePt t="98057" x="5003800" y="3803650"/>
          <p14:tracePt t="98073" x="4959350" y="3797300"/>
          <p14:tracePt t="98091" x="4914900" y="3797300"/>
          <p14:tracePt t="98108" x="4883150" y="3797300"/>
          <p14:tracePt t="98125" x="4851400" y="3803650"/>
          <p14:tracePt t="98140" x="4826000" y="3803650"/>
          <p14:tracePt t="98157" x="4775200" y="3810000"/>
          <p14:tracePt t="98174" x="4749800" y="3810000"/>
          <p14:tracePt t="98191" x="4705350" y="3816350"/>
          <p14:tracePt t="98207" x="4686300" y="3822700"/>
          <p14:tracePt t="98224" x="4654550" y="3841750"/>
          <p14:tracePt t="98241" x="4629150" y="3873500"/>
          <p14:tracePt t="98257" x="4597400" y="3924300"/>
          <p14:tracePt t="98273" x="4578350" y="3987800"/>
          <p14:tracePt t="98291" x="4572000" y="4108450"/>
          <p14:tracePt t="98307" x="4572000" y="4140200"/>
          <p14:tracePt t="98325" x="4578350" y="4165600"/>
          <p14:tracePt t="98340" x="4616450" y="4210050"/>
          <p14:tracePt t="98357" x="4679950" y="4260850"/>
          <p14:tracePt t="98373" x="4749800" y="4292600"/>
          <p14:tracePt t="98375" x="4787900" y="4318000"/>
          <p14:tracePt t="98393" x="4832350" y="4324350"/>
          <p14:tracePt t="98407" x="4876800" y="4330700"/>
          <p14:tracePt t="98424" x="4927600" y="4343400"/>
          <p14:tracePt t="98440" x="5003800" y="4349750"/>
          <p14:tracePt t="98457" x="5073650" y="4349750"/>
          <p14:tracePt t="98474" x="5111750" y="4343400"/>
          <p14:tracePt t="98490" x="5168900" y="4324350"/>
          <p14:tracePt t="98509" x="5187950" y="4305300"/>
          <p14:tracePt t="98523" x="5194300" y="4298950"/>
          <p14:tracePt t="98540" x="5226050" y="4273550"/>
          <p14:tracePt t="98556" x="5232400" y="4254500"/>
          <p14:tracePt t="98575" x="5238750" y="4222750"/>
          <p14:tracePt t="98590" x="5238750" y="4146550"/>
          <p14:tracePt t="98606" x="5226050" y="4114800"/>
          <p14:tracePt t="98624" x="5200650" y="4044950"/>
          <p14:tracePt t="98640" x="5175250" y="3975100"/>
          <p14:tracePt t="98656" x="5156200" y="3937000"/>
          <p14:tracePt t="98673" x="5137150" y="3917950"/>
          <p14:tracePt t="98690" x="5118100" y="3867150"/>
          <p14:tracePt t="98707" x="5099050" y="3841750"/>
          <p14:tracePt t="98723" x="5073650" y="3810000"/>
          <p14:tracePt t="98739" x="5054600" y="3771900"/>
          <p14:tracePt t="98758" x="5041900" y="3759200"/>
          <p14:tracePt t="98773" x="5022850" y="3733800"/>
          <p14:tracePt t="98790" x="4997450" y="3702050"/>
          <p14:tracePt t="98806" x="4965700" y="3657600"/>
          <p14:tracePt t="98823" x="4959350" y="3651250"/>
          <p14:tracePt t="98839" x="4933950" y="3625850"/>
          <p14:tracePt t="98857" x="4895850" y="3606800"/>
          <p14:tracePt t="98874" x="4864100" y="3581400"/>
          <p14:tracePt t="98889" x="4851400" y="3575050"/>
          <p14:tracePt t="98907" x="4838700" y="3575050"/>
          <p14:tracePt t="98926" x="4819650" y="3549650"/>
          <p14:tracePt t="98939" x="4800600" y="3549650"/>
          <p14:tracePt t="98956" x="4800600" y="3543300"/>
          <p14:tracePt t="98974" x="4787900" y="3536950"/>
          <p14:tracePt t="98989" x="4787900" y="3530600"/>
          <p14:tracePt t="99007" x="4775200" y="3530600"/>
          <p14:tracePt t="99024" x="4768850" y="3530600"/>
          <p14:tracePt t="99056" x="4749800" y="3524250"/>
          <p14:tracePt t="99073" x="4743450" y="3524250"/>
          <p14:tracePt t="99090" x="4737100" y="3524250"/>
          <p14:tracePt t="99109" x="4730750" y="3524250"/>
          <p14:tracePt t="99127" x="4730750" y="3517900"/>
          <p14:tracePt t="99139" x="4724400" y="3517900"/>
          <p14:tracePt t="99174" x="4737100" y="3460750"/>
          <p14:tracePt t="99189" x="4749800" y="3441700"/>
          <p14:tracePt t="99208" x="4794250" y="3409950"/>
          <p14:tracePt t="99223" x="4870450" y="3384550"/>
          <p14:tracePt t="99239" x="4908550" y="3365500"/>
          <p14:tracePt t="99256" x="4946650" y="3359150"/>
          <p14:tracePt t="99273" x="5010150" y="3365500"/>
          <p14:tracePt t="99289" x="5067300" y="3384550"/>
          <p14:tracePt t="99306" x="5111750" y="3390900"/>
          <p14:tracePt t="99323" x="5124450" y="3403600"/>
          <p14:tracePt t="99339" x="5137150" y="3416300"/>
          <p14:tracePt t="99373" x="5143500" y="3416300"/>
          <p14:tracePt t="99401" x="5143500" y="3422650"/>
          <p14:tracePt t="99407" x="5130800" y="3435350"/>
          <p14:tracePt t="99423" x="5067300" y="3460750"/>
          <p14:tracePt t="99439" x="5010150" y="3498850"/>
          <p14:tracePt t="99455" x="4959350" y="3511550"/>
          <p14:tracePt t="99472" x="4876800" y="3524250"/>
          <p14:tracePt t="99489" x="4826000" y="3524250"/>
          <p14:tracePt t="99508" x="4756150" y="3511550"/>
          <p14:tracePt t="99523" x="4730750" y="3498850"/>
          <p14:tracePt t="99539" x="4711700" y="3492500"/>
          <p14:tracePt t="99558" x="4705350" y="3486150"/>
          <p14:tracePt t="99572" x="4699000" y="3473450"/>
          <p14:tracePt t="99590" x="4699000" y="3435350"/>
          <p14:tracePt t="99607" x="4737100" y="3384550"/>
          <p14:tracePt t="99622" x="4800600" y="3333750"/>
          <p14:tracePt t="99639" x="4864100" y="3295650"/>
          <p14:tracePt t="99655" x="4914900" y="3289300"/>
          <p14:tracePt t="99671" x="4959350" y="3327400"/>
          <p14:tracePt t="99689" x="5029200" y="3409950"/>
          <p14:tracePt t="99706" x="5111750" y="3505200"/>
          <p14:tracePt t="99722" x="5162550" y="3568700"/>
          <p14:tracePt t="99739" x="5207000" y="3625850"/>
          <p14:tracePt t="99756" x="5245100" y="3689350"/>
          <p14:tracePt t="99772" x="5270500" y="3746500"/>
          <p14:tracePt t="99788" x="5270500" y="3803650"/>
          <p14:tracePt t="99806" x="5251450" y="3886200"/>
          <p14:tracePt t="99823" x="5232400" y="3911600"/>
          <p14:tracePt t="99839" x="5207000" y="3943350"/>
          <p14:tracePt t="99856" x="5143500" y="4000500"/>
          <p14:tracePt t="99872" x="5092700" y="4025900"/>
          <p14:tracePt t="99889" x="5048250" y="4038600"/>
          <p14:tracePt t="99906" x="4972050" y="4076700"/>
          <p14:tracePt t="99923" x="4908550" y="4102100"/>
          <p14:tracePt t="99938" x="4851400" y="4108450"/>
          <p14:tracePt t="99955" x="4762500" y="4114800"/>
          <p14:tracePt t="99971" x="4724400" y="4114800"/>
          <p14:tracePt t="99988" x="4673600" y="4108450"/>
          <p14:tracePt t="100005" x="4622800" y="4102100"/>
          <p14:tracePt t="100023" x="4597400" y="4102100"/>
          <p14:tracePt t="100039" x="4578350" y="4095750"/>
          <p14:tracePt t="100056" x="4540250" y="4076700"/>
          <p14:tracePt t="100072" x="4521200" y="4064000"/>
          <p14:tracePt t="100088" x="4514850" y="4057650"/>
          <p14:tracePt t="100106" x="4502150" y="4038600"/>
          <p14:tracePt t="100123" x="4489450" y="4013200"/>
          <p14:tracePt t="100138" x="4489450" y="3994150"/>
          <p14:tracePt t="100156" x="4502150" y="3943350"/>
          <p14:tracePt t="100171" x="4508500" y="3905250"/>
          <p14:tracePt t="100188" x="4540250" y="3860800"/>
          <p14:tracePt t="100204" x="4578350" y="3822700"/>
          <p14:tracePt t="100222" x="4603750" y="3803650"/>
          <p14:tracePt t="100239" x="4622800" y="3790950"/>
          <p14:tracePt t="100255" x="4667250" y="3771900"/>
          <p14:tracePt t="100272" x="4724400" y="3778250"/>
          <p14:tracePt t="100288" x="4781550" y="3784600"/>
          <p14:tracePt t="100305" x="4870450" y="3822700"/>
          <p14:tracePt t="100325" x="4933950" y="3854450"/>
          <p14:tracePt t="100338" x="4972050" y="3886200"/>
          <p14:tracePt t="100355" x="5003800" y="3917950"/>
          <p14:tracePt t="100371" x="5035550" y="3930650"/>
          <p14:tracePt t="100388" x="5054600" y="3943350"/>
          <p14:tracePt t="100390" x="5067300" y="3962400"/>
          <p14:tracePt t="100405" x="5073650" y="3968750"/>
          <p14:tracePt t="100421" x="5080000" y="3968750"/>
          <p14:tracePt t="100440" x="5092700" y="3987800"/>
          <p14:tracePt t="100476" x="5099050" y="3994150"/>
          <p14:tracePt t="100504" x="5105400" y="4000500"/>
          <p14:tracePt t="100612" x="5092700" y="3994150"/>
          <p14:tracePt t="100621" x="5092700" y="3987800"/>
          <p14:tracePt t="100626" x="5080000" y="3981450"/>
          <p14:tracePt t="100639" x="5054600" y="3943350"/>
          <p14:tracePt t="100654" x="5041900" y="3924300"/>
          <p14:tracePt t="100671" x="5022850" y="3886200"/>
          <p14:tracePt t="100688" x="4991100" y="3848100"/>
          <p14:tracePt t="100704" x="4984750" y="3848100"/>
          <p14:tracePt t="100721" x="4972050" y="3829050"/>
          <p14:tracePt t="100739" x="4940300" y="3822700"/>
          <p14:tracePt t="100755" x="4902200" y="3822700"/>
          <p14:tracePt t="100771" x="4883150" y="3822700"/>
          <p14:tracePt t="100788" x="4870450" y="3829050"/>
          <p14:tracePt t="100821" x="4857750" y="3829050"/>
          <p14:tracePt t="100838" x="4857750" y="3841750"/>
          <p14:tracePt t="100854" x="4864100" y="3848100"/>
          <p14:tracePt t="100870" x="4914900" y="3873500"/>
          <p14:tracePt t="100887" x="4978400" y="3898900"/>
          <p14:tracePt t="100905" x="5010150" y="3898900"/>
          <p14:tracePt t="100922" x="5054600" y="3898900"/>
          <p14:tracePt t="100939" x="5099050" y="3879850"/>
          <p14:tracePt t="100957" x="5105400" y="3873500"/>
          <p14:tracePt t="100989" x="5111750" y="3867150"/>
          <p14:tracePt t="101004" x="5111750" y="3860800"/>
          <p14:tracePt t="101021" x="5111750" y="3848100"/>
          <p14:tracePt t="101038" x="5054600" y="3797300"/>
          <p14:tracePt t="101055" x="4997450" y="3771900"/>
          <p14:tracePt t="101070" x="4953000" y="3771900"/>
          <p14:tracePt t="101088" x="4883150" y="3765550"/>
          <p14:tracePt t="101105" x="4870450" y="3771900"/>
          <p14:tracePt t="101120" x="4864100" y="3778250"/>
          <p14:tracePt t="101137" x="4851400" y="3790950"/>
          <p14:tracePt t="101154" x="4851400" y="3810000"/>
          <p14:tracePt t="101170" x="4857750" y="3841750"/>
          <p14:tracePt t="101187" x="4933950" y="3905250"/>
          <p14:tracePt t="101203" x="5003800" y="3943350"/>
          <p14:tracePt t="101220" x="5060950" y="3956050"/>
          <p14:tracePt t="101238" x="5168900" y="3968750"/>
          <p14:tracePt t="101254" x="5213350" y="3962400"/>
          <p14:tracePt t="101272" x="5219700" y="3962400"/>
          <p14:tracePt t="101287" x="5226050" y="3962400"/>
          <p14:tracePt t="101303" x="5226050" y="3949700"/>
          <p14:tracePt t="101326" x="5219700" y="3924300"/>
          <p14:tracePt t="101338" x="5162550" y="3892550"/>
          <p14:tracePt t="101354" x="5118100" y="3886200"/>
          <p14:tracePt t="101370" x="5060950" y="3898900"/>
          <p14:tracePt t="101387" x="4997450" y="3930650"/>
          <p14:tracePt t="101404" x="4953000" y="3962400"/>
          <p14:tracePt t="101426" x="4921250" y="4006850"/>
          <p14:tracePt t="101439" x="4908550" y="4025900"/>
          <p14:tracePt t="101454" x="4908550" y="4038600"/>
          <p14:tracePt t="101470" x="4908550" y="4051300"/>
          <p14:tracePt t="101486" x="4914900" y="4070350"/>
          <p14:tracePt t="101503" x="4914900" y="4076700"/>
          <p14:tracePt t="101521" x="4921250" y="4076700"/>
          <p14:tracePt t="101537" x="4927600" y="4076700"/>
          <p14:tracePt t="101554" x="4933950" y="4076700"/>
          <p14:tracePt t="103694" x="4946650" y="4076700"/>
          <p14:tracePt t="103698" x="4965700" y="4076700"/>
          <p14:tracePt t="103714" x="4978400" y="4076700"/>
          <p14:tracePt t="103720" x="5010150" y="4083050"/>
          <p14:tracePt t="103736" x="5054600" y="4095750"/>
          <p14:tracePt t="103752" x="5073650" y="4108450"/>
          <p14:tracePt t="103785" x="5137150" y="4146550"/>
          <p14:tracePt t="103819" x="5200650" y="4171950"/>
          <p14:tracePt t="103835" x="5238750" y="4197350"/>
          <p14:tracePt t="103851" x="5276850" y="4222750"/>
          <p14:tracePt t="103868" x="5302250" y="4241800"/>
          <p14:tracePt t="103884" x="5327650" y="4254500"/>
          <p14:tracePt t="103920" x="5340350" y="4273550"/>
          <p14:tracePt t="103934" x="5353050" y="4292600"/>
          <p14:tracePt t="103950" x="5346700" y="4318000"/>
          <p14:tracePt t="103967" x="5340350" y="4337050"/>
          <p14:tracePt t="103985" x="5334000" y="4375150"/>
          <p14:tracePt t="104001" x="5314950" y="4413250"/>
          <p14:tracePt t="104021" x="5283200" y="4451350"/>
          <p14:tracePt t="104034" x="5270500" y="4476750"/>
          <p14:tracePt t="104051" x="5257800" y="4508500"/>
          <p14:tracePt t="104069" x="5207000" y="4584700"/>
          <p14:tracePt t="104084" x="5187950" y="4622800"/>
          <p14:tracePt t="104101" x="5168900" y="4667250"/>
          <p14:tracePt t="104119" x="5137150" y="4737100"/>
          <p14:tracePt t="104134" x="5124450" y="4787900"/>
          <p14:tracePt t="104150" x="5105400" y="4845050"/>
          <p14:tracePt t="104169" x="5080000" y="4921250"/>
          <p14:tracePt t="104184" x="5067300" y="4984750"/>
          <p14:tracePt t="104201" x="5041900" y="5041900"/>
          <p14:tracePt t="104218" x="5010150" y="5118100"/>
          <p14:tracePt t="104234" x="4997450" y="5156200"/>
          <p14:tracePt t="104250" x="4997450" y="5200650"/>
          <p14:tracePt t="104269" x="4991100" y="5251450"/>
          <p14:tracePt t="104283" x="4991100" y="5276850"/>
          <p14:tracePt t="104300" x="4991100" y="5308600"/>
          <p14:tracePt t="104318" x="4991100" y="5346700"/>
          <p14:tracePt t="104333" x="4991100" y="5359400"/>
          <p14:tracePt t="104350" x="4991100" y="5378450"/>
          <p14:tracePt t="104368" x="4991100" y="5397500"/>
          <p14:tracePt t="104383" x="4991100" y="5403850"/>
          <p14:tracePt t="104401" x="4991100" y="5416550"/>
          <p14:tracePt t="104417" x="4991100" y="5429250"/>
          <p14:tracePt t="104434" x="4991100" y="5441950"/>
          <p14:tracePt t="104450" x="4991100" y="5461000"/>
          <p14:tracePt t="104469" x="4991100" y="5486400"/>
          <p14:tracePt t="104484" x="4997450" y="5492750"/>
          <p14:tracePt t="104501" x="4997450" y="5505450"/>
          <p14:tracePt t="104518" x="5010150" y="5524500"/>
          <p14:tracePt t="104534" x="5016500" y="5530850"/>
          <p14:tracePt t="104552" x="5035550" y="5556250"/>
          <p14:tracePt t="104567" x="5054600" y="5562600"/>
          <p14:tracePt t="104583" x="5073650" y="5575300"/>
          <p14:tracePt t="104600" x="5080000" y="5588000"/>
          <p14:tracePt t="104617" x="5111750" y="5594350"/>
          <p14:tracePt t="104633" x="5143500" y="5594350"/>
          <p14:tracePt t="104650" x="5156200" y="5594350"/>
          <p14:tracePt t="104666" x="5200650" y="5594350"/>
          <p14:tracePt t="104684" x="5226050" y="5575300"/>
          <p14:tracePt t="104700" x="5257800" y="5568950"/>
          <p14:tracePt t="104718" x="5302250" y="5556250"/>
          <p14:tracePt t="104734" x="5321300" y="5556250"/>
          <p14:tracePt t="104750" x="5334000" y="5543550"/>
          <p14:tracePt t="104768" x="5359400" y="5530850"/>
          <p14:tracePt t="104802" x="5365750" y="5511800"/>
          <p14:tracePt t="104817" x="5378450" y="5505450"/>
          <p14:tracePt t="104835" x="5384800" y="5492750"/>
          <p14:tracePt t="104850" x="5384800" y="5480050"/>
          <p14:tracePt t="104883" x="5384800" y="5473700"/>
          <p14:tracePt t="104901" x="5391150" y="5467350"/>
          <p14:tracePt t="104917" x="5391150" y="5461000"/>
          <p14:tracePt t="104937" x="5397500" y="5461000"/>
          <p14:tracePt t="104949" x="5397500" y="5454650"/>
          <p14:tracePt t="104966" x="5403850" y="5435600"/>
          <p14:tracePt t="104983" x="5410200" y="5422900"/>
          <p14:tracePt t="105000" x="5410200" y="5416550"/>
          <p14:tracePt t="105017" x="5416550" y="5403850"/>
          <p14:tracePt t="105033" x="5422900" y="5384800"/>
          <p14:tracePt t="105050" x="5429250" y="5378450"/>
          <p14:tracePt t="105067" x="5429250" y="5372100"/>
          <p14:tracePt t="105083" x="5435600" y="5372100"/>
          <p14:tracePt t="105104" x="5441950" y="5359400"/>
          <p14:tracePt t="105116" x="5454650" y="5334000"/>
          <p14:tracePt t="105133" x="5461000" y="5334000"/>
          <p14:tracePt t="105152" x="5473700" y="5327650"/>
          <p14:tracePt t="105166" x="5480050" y="5321300"/>
          <p14:tracePt t="105183" x="5499100" y="5308600"/>
          <p14:tracePt t="105201" x="5518150" y="5302250"/>
          <p14:tracePt t="105217" x="5524500" y="5295900"/>
          <p14:tracePt t="105233" x="5549900" y="5283200"/>
          <p14:tracePt t="105251" x="5562600" y="5283200"/>
          <p14:tracePt t="105267" x="5568950" y="5276850"/>
          <p14:tracePt t="105283" x="5581650" y="5270500"/>
          <p14:tracePt t="105302" x="5600700" y="5270500"/>
          <p14:tracePt t="105316" x="5607050" y="5264150"/>
          <p14:tracePt t="105336" x="5626100" y="5264150"/>
          <p14:tracePt t="105366" x="5632450" y="5264150"/>
          <p14:tracePt t="105383" x="5645150" y="5264150"/>
          <p14:tracePt t="105403" x="5657850" y="5264150"/>
          <p14:tracePt t="105428" x="5664200" y="5264150"/>
          <p14:tracePt t="105443" x="5670550" y="5264150"/>
          <p14:tracePt t="105449" x="5676900" y="5264150"/>
          <p14:tracePt t="105487" x="5683250" y="5264150"/>
          <p14:tracePt t="105507" x="5695950" y="5264150"/>
          <p14:tracePt t="105550" x="5702300" y="5264150"/>
          <p14:tracePt t="105571" x="5708650" y="5270500"/>
          <p14:tracePt t="105591" x="5721350" y="5276850"/>
          <p14:tracePt t="105605" x="5721350" y="5289550"/>
          <p14:tracePt t="105612" x="5727700" y="5289550"/>
          <p14:tracePt t="105620" x="5727700" y="5295900"/>
          <p14:tracePt t="105649" x="5740400" y="5295900"/>
          <p14:tracePt t="105670" x="5746750" y="5295900"/>
          <p14:tracePt t="106649" x="5740400" y="5295900"/>
          <p14:tracePt t="106652" x="5727700" y="5295900"/>
          <p14:tracePt t="106665" x="5721350" y="5295900"/>
          <p14:tracePt t="106681" x="5695950" y="5295900"/>
          <p14:tracePt t="106698" x="5676900" y="5289550"/>
          <p14:tracePt t="106718" x="5645150" y="5270500"/>
          <p14:tracePt t="106734" x="5626100" y="5270500"/>
          <p14:tracePt t="106748" x="5619750" y="5264150"/>
          <p14:tracePt t="106768" x="5581650" y="5245100"/>
          <p14:tracePt t="106784" x="5562600" y="5238750"/>
          <p14:tracePt t="106803" x="5537200" y="5232400"/>
          <p14:tracePt t="106816" x="5524500" y="5226050"/>
          <p14:tracePt t="106831" x="5511800" y="5219700"/>
          <p14:tracePt t="106849" x="5486400" y="5207000"/>
          <p14:tracePt t="106865" x="5467350" y="5187950"/>
          <p14:tracePt t="106881" x="5435600" y="5175250"/>
          <p14:tracePt t="106898" x="5416550" y="5168900"/>
          <p14:tracePt t="106915" x="5410200" y="5162550"/>
          <p14:tracePt t="106932" x="5384800" y="5149850"/>
          <p14:tracePt t="106948" x="5378450" y="5143500"/>
          <p14:tracePt t="106966" x="5359400" y="5137150"/>
          <p14:tracePt t="106981" x="5359400" y="5130800"/>
          <p14:tracePt t="106998" x="5340350" y="5130800"/>
          <p14:tracePt t="107015" x="5327650" y="5124450"/>
          <p14:tracePt t="107030" x="5321300" y="5124450"/>
          <p14:tracePt t="107048" x="5321300" y="5118100"/>
          <p14:tracePt t="107066" x="5308600" y="5111750"/>
          <p14:tracePt t="107100" x="5302250" y="5111750"/>
          <p14:tracePt t="107115" x="5302250" y="5105400"/>
          <p14:tracePt t="107131" x="5289550" y="5105400"/>
          <p14:tracePt t="107151" x="5289550" y="5099050"/>
          <p14:tracePt t="107165" x="5283200" y="5092700"/>
          <p14:tracePt t="107181" x="5283200" y="5086350"/>
          <p14:tracePt t="107198" x="5276850" y="5086350"/>
          <p14:tracePt t="107214" x="5270500" y="5073650"/>
          <p14:tracePt t="107232" x="5264150" y="5060950"/>
          <p14:tracePt t="107248" x="5257800" y="5060950"/>
          <p14:tracePt t="107265" x="5245100" y="5041900"/>
          <p14:tracePt t="107280" x="5238750" y="5029200"/>
          <p14:tracePt t="107300" x="5232400" y="5022850"/>
          <p14:tracePt t="107314" x="5232400" y="5016500"/>
          <p14:tracePt t="107331" x="5226050" y="5016500"/>
          <p14:tracePt t="107349" x="5219700" y="5003800"/>
          <p14:tracePt t="107364" x="5219700" y="4991100"/>
          <p14:tracePt t="107381" x="5213350" y="4978400"/>
          <p14:tracePt t="107418" x="5207000" y="4965700"/>
          <p14:tracePt t="107451" x="5194300" y="4953000"/>
          <p14:tracePt t="107464" x="5187950" y="4953000"/>
          <p14:tracePt t="107481" x="5187950" y="4940300"/>
          <p14:tracePt t="107497" x="5187950" y="4933950"/>
          <p14:tracePt t="107514" x="5181600" y="4927600"/>
          <p14:tracePt t="107548" x="5181600" y="4921250"/>
          <p14:tracePt t="107564" x="5175250" y="4914900"/>
          <p14:tracePt t="107580" x="5175250" y="4908550"/>
          <p14:tracePt t="107615" x="5168900" y="4908550"/>
          <p14:tracePt t="107631" x="5168900" y="4895850"/>
          <p14:tracePt t="107647" x="5162550" y="4895850"/>
          <p14:tracePt t="107663" x="5156200" y="4889500"/>
          <p14:tracePt t="107697" x="5130800" y="4870450"/>
          <p14:tracePt t="107730" x="5124450" y="4864100"/>
          <p14:tracePt t="107747" x="5099050" y="4851400"/>
          <p14:tracePt t="107766" x="5086350" y="4845050"/>
          <p14:tracePt t="107781" x="5073650" y="4838700"/>
          <p14:tracePt t="107799" x="5041900" y="4838700"/>
          <p14:tracePt t="107833" x="5035550" y="4838700"/>
          <p14:tracePt t="107849" x="5016500" y="4845050"/>
          <p14:tracePt t="107880" x="5010150" y="4851400"/>
          <p14:tracePt t="107898" x="4991100" y="4864100"/>
          <p14:tracePt t="107913" x="4972050" y="4883150"/>
          <p14:tracePt t="107930" x="4959350" y="4908550"/>
          <p14:tracePt t="107947" x="4953000" y="4927600"/>
          <p14:tracePt t="107963" x="4933950" y="4972050"/>
          <p14:tracePt t="107980" x="4933950" y="4991100"/>
          <p14:tracePt t="107997" x="4927600" y="5048250"/>
          <p14:tracePt t="108014" x="4927600" y="5099050"/>
          <p14:tracePt t="108031" x="4946650" y="5149850"/>
          <p14:tracePt t="108048" x="4965700" y="5207000"/>
          <p14:tracePt t="108063" x="4991100" y="5238750"/>
          <p14:tracePt t="108080" x="5029200" y="5276850"/>
          <p14:tracePt t="108097" x="5111750" y="5314950"/>
          <p14:tracePt t="108113" x="5156200" y="5340350"/>
          <p14:tracePt t="108131" x="5175250" y="5346700"/>
          <p14:tracePt t="108147" x="5200650" y="5346700"/>
          <p14:tracePt t="108182" x="5207000" y="5346700"/>
          <p14:tracePt t="108220" x="5213350" y="5346700"/>
          <p14:tracePt t="108234" x="5219700" y="5346700"/>
          <p14:tracePt t="108248" x="5232400" y="5334000"/>
          <p14:tracePt t="108255" x="5251450" y="5327650"/>
          <p14:tracePt t="108264" x="5257800" y="5308600"/>
          <p14:tracePt t="108280" x="5270500" y="5295900"/>
          <p14:tracePt t="108296" x="5283200" y="5276850"/>
          <p14:tracePt t="108313" x="5302250" y="5264150"/>
          <p14:tracePt t="108332" x="5308600" y="5251450"/>
          <p14:tracePt t="108363" x="5314950" y="5213350"/>
          <p14:tracePt t="108379" x="5314950" y="5200650"/>
          <p14:tracePt t="108396" x="5308600" y="5143500"/>
          <p14:tracePt t="108413" x="5289550" y="5041900"/>
          <p14:tracePt t="108431" x="5283200" y="4984750"/>
          <p14:tracePt t="108446" x="5257800" y="4921250"/>
          <p14:tracePt t="108462" x="5238750" y="4889500"/>
          <p14:tracePt t="108484" x="5200650" y="4819650"/>
          <p14:tracePt t="108496" x="5187950" y="4806950"/>
          <p14:tracePt t="108512" x="5181600" y="4775200"/>
          <p14:tracePt t="108535" x="5168900" y="4762500"/>
          <p14:tracePt t="108549" x="5168900" y="4756150"/>
          <p14:tracePt t="108563" x="5168900" y="4749800"/>
          <p14:tracePt t="108579" x="5175250" y="4743450"/>
          <p14:tracePt t="108988" x="5181600" y="4737100"/>
          <p14:tracePt t="108995" x="5187950" y="4724400"/>
          <p14:tracePt t="109004" x="5194300" y="4718050"/>
          <p14:tracePt t="109018" x="5194300" y="4705350"/>
          <p14:tracePt t="109029" x="5200650" y="4705350"/>
          <p14:tracePt t="109045" x="5200650" y="4699000"/>
          <p14:tracePt t="109062" x="5207000" y="4686300"/>
          <p14:tracePt t="109101" x="5213350" y="4686300"/>
          <p14:tracePt t="109114" x="5213350" y="4679950"/>
          <p14:tracePt t="109129" x="5226050" y="4673600"/>
          <p14:tracePt t="109145" x="5245100" y="4660900"/>
          <p14:tracePt t="109162" x="5264150" y="4654550"/>
          <p14:tracePt t="109179" x="5289550" y="4629150"/>
          <p14:tracePt t="109196" x="5302250" y="4622800"/>
          <p14:tracePt t="109212" x="5314950" y="4610100"/>
          <p14:tracePt t="109229" x="5346700" y="4597400"/>
          <p14:tracePt t="109246" x="5353050" y="4591050"/>
          <p14:tracePt t="109262" x="5384800" y="4572000"/>
          <p14:tracePt t="109279" x="5416550" y="4552950"/>
          <p14:tracePt t="109295" x="5461000" y="4546600"/>
          <p14:tracePt t="109315" x="5511800" y="4546600"/>
          <p14:tracePt t="109331" x="5556250" y="4546600"/>
          <p14:tracePt t="109345" x="5581650" y="4546600"/>
          <p14:tracePt t="109364" x="5632450" y="4552950"/>
          <p14:tracePt t="109379" x="5645150" y="4559300"/>
          <p14:tracePt t="109396" x="5689600" y="4559300"/>
          <p14:tracePt t="109413" x="5708650" y="4559300"/>
          <p14:tracePt t="109428" x="5734050" y="4559300"/>
          <p14:tracePt t="109445" x="5746750" y="4559300"/>
          <p14:tracePt t="109463" x="5772150" y="4559300"/>
          <p14:tracePt t="109496" x="5791200" y="4559300"/>
          <p14:tracePt t="109518" x="5810250" y="4565650"/>
          <p14:tracePt t="109529" x="5829300" y="4565650"/>
          <p14:tracePt t="109545" x="5848350" y="4578350"/>
          <p14:tracePt t="109564" x="5892800" y="4591050"/>
          <p14:tracePt t="109579" x="5911850" y="4591050"/>
          <p14:tracePt t="109595" x="5930900" y="4597400"/>
          <p14:tracePt t="109613" x="5943600" y="4597400"/>
          <p14:tracePt t="109629" x="5956300" y="4597400"/>
          <p14:tracePt t="109645" x="5962650" y="4597400"/>
          <p14:tracePt t="109661" x="5981700" y="4597400"/>
          <p14:tracePt t="109681" x="5988050" y="4597400"/>
          <p14:tracePt t="109711" x="5994400" y="4597400"/>
          <p14:tracePt t="109741" x="6000750" y="4597400"/>
          <p14:tracePt t="109764" x="6007100" y="4597400"/>
          <p14:tracePt t="109827" x="6019800" y="4597400"/>
          <p14:tracePt t="109834" x="6019800" y="4591050"/>
          <p14:tracePt t="109848" x="6026150" y="4591050"/>
          <p14:tracePt t="109863" x="6038850" y="4591050"/>
          <p14:tracePt t="109878" x="6045200" y="4591050"/>
          <p14:tracePt t="109894" x="6070600" y="4572000"/>
          <p14:tracePt t="109912" x="6083300" y="4572000"/>
          <p14:tracePt t="109929" x="6096000" y="4565650"/>
          <p14:tracePt t="109945" x="6102350" y="4559300"/>
          <p14:tracePt t="109961" x="6127750" y="4559300"/>
          <p14:tracePt t="109978" x="6140450" y="4559300"/>
          <p14:tracePt t="109994" x="6146800" y="4559300"/>
          <p14:tracePt t="110011" x="6165850" y="4559300"/>
          <p14:tracePt t="110028" x="6172200" y="4565650"/>
          <p14:tracePt t="110044" x="6178550" y="4565650"/>
          <p14:tracePt t="110061" x="6184900" y="4572000"/>
          <p14:tracePt t="110078" x="6191250" y="4584700"/>
          <p14:tracePt t="110096" x="6216650" y="4610100"/>
          <p14:tracePt t="110111" x="6229350" y="4622800"/>
          <p14:tracePt t="110127" x="6229350" y="4635500"/>
          <p14:tracePt t="110146" x="6235700" y="4641850"/>
          <p14:tracePt t="110161" x="6235700" y="4648200"/>
          <p14:tracePt t="110179" x="6235700" y="4654550"/>
          <p14:tracePt t="110196" x="6242050" y="4654550"/>
          <p14:tracePt t="110239" x="6242050" y="4660900"/>
          <p14:tracePt t="110285" x="6242050" y="4648200"/>
          <p14:tracePt t="110288" x="6242050" y="4641850"/>
          <p14:tracePt t="110296" x="6229350" y="4597400"/>
          <p14:tracePt t="110311" x="6203950" y="4546600"/>
          <p14:tracePt t="110331" x="6140450" y="4451350"/>
          <p14:tracePt t="110345" x="6045200" y="4292600"/>
          <p14:tracePt t="110360" x="5994400" y="4222750"/>
          <p14:tracePt t="110380" x="5930900" y="4171950"/>
          <p14:tracePt t="110397" x="5829300" y="4114800"/>
          <p14:tracePt t="110410" x="5683250" y="4083050"/>
          <p14:tracePt t="110427" x="5537200" y="4083050"/>
          <p14:tracePt t="110445" x="5334000" y="4102100"/>
          <p14:tracePt t="110462" x="5105400" y="4146550"/>
          <p14:tracePt t="110478" x="4927600" y="4171950"/>
          <p14:tracePt t="110496" x="4584700" y="4273550"/>
          <p14:tracePt t="110511" x="4419600" y="4337050"/>
          <p14:tracePt t="110527" x="4305300" y="4400550"/>
          <p14:tracePt t="110545" x="4133850" y="4508500"/>
          <p14:tracePt t="110561" x="4032250" y="4591050"/>
          <p14:tracePt t="110583" x="3962400" y="4654550"/>
          <p14:tracePt t="110595" x="3943350" y="4667250"/>
          <p14:tracePt t="110610" x="3924300" y="4692650"/>
          <p14:tracePt t="110627" x="3911600" y="4705350"/>
          <p14:tracePt t="110645" x="3879850" y="4756150"/>
          <p14:tracePt t="110660" x="3873500" y="4794250"/>
          <p14:tracePt t="110677" x="3867150" y="4838700"/>
          <p14:tracePt t="110695" x="3860800" y="4895850"/>
          <p14:tracePt t="110711" x="3860800" y="4946650"/>
          <p14:tracePt t="110727" x="3860800" y="4991100"/>
          <p14:tracePt t="110744" x="3860800" y="5060950"/>
          <p14:tracePt t="110761" x="3841750" y="5143500"/>
          <p14:tracePt t="110778" x="3841750" y="5200650"/>
          <p14:tracePt t="110796" x="3835400" y="5283200"/>
          <p14:tracePt t="110810" x="3829050" y="5314950"/>
          <p14:tracePt t="110846" x="3803650" y="5334000"/>
          <p14:tracePt t="110861" x="3765550" y="5334000"/>
          <p14:tracePt t="110877" x="3702050" y="5327650"/>
          <p14:tracePt t="110894" x="3606800" y="5251450"/>
          <p14:tracePt t="110910" x="3536950" y="5137150"/>
          <p14:tracePt t="110926" x="3492500" y="5067300"/>
          <p14:tracePt t="110943" x="3486150" y="4946650"/>
          <p14:tracePt t="110960" x="3486150" y="4864100"/>
          <p14:tracePt t="110976" x="3511550" y="4826000"/>
          <p14:tracePt t="110994" x="3581400" y="4743450"/>
          <p14:tracePt t="111011" x="3683000" y="4705350"/>
          <p14:tracePt t="111029" x="3930650" y="4679950"/>
          <p14:tracePt t="111044" x="4121150" y="4679950"/>
          <p14:tracePt t="111060" x="4381500" y="4692650"/>
          <p14:tracePt t="111076" x="4572000" y="4699000"/>
          <p14:tracePt t="111093" x="4876800" y="4718050"/>
          <p14:tracePt t="111111" x="4972050" y="4711700"/>
          <p14:tracePt t="111130" x="5149850" y="4699000"/>
          <p14:tracePt t="111147" x="5283200" y="4686300"/>
          <p14:tracePt t="111160" x="5372100" y="4679950"/>
          <p14:tracePt t="111177" x="5441950" y="4679950"/>
          <p14:tracePt t="111193" x="5556250" y="4679950"/>
          <p14:tracePt t="111211" x="5645150" y="4686300"/>
          <p14:tracePt t="111231" x="5772150" y="4686300"/>
          <p14:tracePt t="111243" x="5829300" y="4686300"/>
          <p14:tracePt t="111260" x="5873750" y="4686300"/>
          <p14:tracePt t="111277" x="5937250" y="4673600"/>
          <p14:tracePt t="111293" x="5975350" y="4667250"/>
          <p14:tracePt t="111310" x="6000750" y="4660900"/>
          <p14:tracePt t="111331" x="6045200" y="4667250"/>
          <p14:tracePt t="111344" x="6070600" y="4679950"/>
          <p14:tracePt t="111361" x="6096000" y="4699000"/>
          <p14:tracePt t="111378" x="6108700" y="4724400"/>
          <p14:tracePt t="111393" x="6127750" y="4737100"/>
          <p14:tracePt t="111410" x="6140450" y="4762500"/>
          <p14:tracePt t="111428" x="6159500" y="4781550"/>
          <p14:tracePt t="111443" x="6172200" y="4813300"/>
          <p14:tracePt t="111460" x="6197600" y="4826000"/>
          <p14:tracePt t="111477" x="6216650" y="4838700"/>
          <p14:tracePt t="111493" x="6223000" y="4845050"/>
          <p14:tracePt t="111511" x="6235700" y="4845050"/>
          <p14:tracePt t="111526" x="6242050" y="4845050"/>
          <p14:tracePt t="111544" x="6254750" y="4845050"/>
          <p14:tracePt t="111560" x="6254750" y="4838700"/>
          <p14:tracePt t="111575" x="6267450" y="4724400"/>
          <p14:tracePt t="111593" x="6261100" y="4679950"/>
          <p14:tracePt t="111609" x="6248400" y="4591050"/>
          <p14:tracePt t="111627" x="6235700" y="4483100"/>
          <p14:tracePt t="111646" x="6235700" y="4445000"/>
          <p14:tracePt t="111659" x="6235700" y="4432300"/>
          <p14:tracePt t="111676" x="6235700" y="4413250"/>
          <p14:tracePt t="111692" x="6235700" y="4394200"/>
          <p14:tracePt t="111711" x="6235700" y="4362450"/>
          <p14:tracePt t="111742" x="6235700" y="4343400"/>
          <p14:tracePt t="111759" x="6235700" y="4337050"/>
          <p14:tracePt t="111776" x="6235700" y="4305300"/>
          <p14:tracePt t="111793" x="6229350" y="4292600"/>
          <p14:tracePt t="111813" x="6216650" y="4273550"/>
          <p14:tracePt t="111844" x="6216650" y="4254500"/>
          <p14:tracePt t="111876" x="6210300" y="4248150"/>
          <p14:tracePt t="111911" x="6203950" y="4241800"/>
          <p14:tracePt t="111947" x="6191250" y="4241800"/>
          <p14:tracePt t="111968" x="6178550" y="4235450"/>
          <p14:tracePt t="111975" x="6172200" y="4235450"/>
          <p14:tracePt t="111982" x="6165850" y="4235450"/>
          <p14:tracePt t="111994" x="6159500" y="4235450"/>
          <p14:tracePt t="112014" x="6140450" y="4235450"/>
          <p14:tracePt t="112025" x="6134100" y="4235450"/>
          <p14:tracePt t="112043" x="6096000" y="4235450"/>
          <p14:tracePt t="112059" x="6057900" y="4235450"/>
          <p14:tracePt t="112076" x="5988050" y="4235450"/>
          <p14:tracePt t="112093" x="5956300" y="4235450"/>
          <p14:tracePt t="112110" x="5924550" y="4235450"/>
          <p14:tracePt t="112125" x="5905500" y="4235450"/>
          <p14:tracePt t="112143" x="5886450" y="4229100"/>
          <p14:tracePt t="112160" x="5873750" y="4222750"/>
          <p14:tracePt t="112176" x="5861050" y="4216400"/>
          <p14:tracePt t="112192" x="5848350" y="4210050"/>
          <p14:tracePt t="112209" x="5816600" y="4178300"/>
          <p14:tracePt t="112225" x="5772150" y="4140200"/>
          <p14:tracePt t="112243" x="5753100" y="4121150"/>
          <p14:tracePt t="112263" x="5702300" y="4083050"/>
          <p14:tracePt t="112275" x="5683250" y="4070350"/>
          <p14:tracePt t="112295" x="5664200" y="4057650"/>
          <p14:tracePt t="112309" x="5645150" y="4051300"/>
          <p14:tracePt t="112325" x="5645150" y="4044950"/>
          <p14:tracePt t="112342" x="5638800" y="4038600"/>
          <p14:tracePt t="112359" x="5632450" y="4032250"/>
          <p14:tracePt t="112376" x="5626100" y="4013200"/>
          <p14:tracePt t="112393" x="5626100" y="4006850"/>
          <p14:tracePt t="112395" x="5613400" y="3994150"/>
          <p14:tracePt t="112410" x="5607050" y="3975100"/>
          <p14:tracePt t="112430" x="5594350" y="3943350"/>
          <p14:tracePt t="112442" x="5594350" y="3937000"/>
          <p14:tracePt t="112459" x="5594350" y="3917950"/>
          <p14:tracePt t="112476" x="5588000" y="3911600"/>
          <p14:tracePt t="112492" x="5581650" y="3905250"/>
          <p14:tracePt t="112508" x="5581650" y="3898900"/>
          <p14:tracePt t="113135" x="5588000" y="3892550"/>
          <p14:tracePt t="113143" x="5613400" y="3879850"/>
          <p14:tracePt t="113149" x="5676900" y="3873500"/>
          <p14:tracePt t="113158" x="5702300" y="3867150"/>
          <p14:tracePt t="113175" x="5803900" y="3848100"/>
          <p14:tracePt t="113192" x="5905500" y="3810000"/>
          <p14:tracePt t="113208" x="5949950" y="3803650"/>
          <p14:tracePt t="113224" x="6000750" y="3790950"/>
          <p14:tracePt t="113243" x="6083300" y="3778250"/>
          <p14:tracePt t="113259" x="6140450" y="3759200"/>
          <p14:tracePt t="113275" x="6197600" y="3752850"/>
          <p14:tracePt t="113291" x="6280150" y="3746500"/>
          <p14:tracePt t="113308" x="6311900" y="3746500"/>
          <p14:tracePt t="113324" x="6330950" y="3746500"/>
          <p14:tracePt t="113341" x="6343650" y="3746500"/>
          <p14:tracePt t="113358" x="6350000" y="3746500"/>
          <p14:tracePt t="113375" x="6356350" y="3746500"/>
          <p14:tracePt t="113391" x="6356350" y="3752850"/>
          <p14:tracePt t="113408" x="6362700" y="3752850"/>
          <p14:tracePt t="113424" x="6375400" y="3752850"/>
          <p14:tracePt t="113440" x="6394450" y="3746500"/>
          <p14:tracePt t="113458" x="6407150" y="3727450"/>
          <p14:tracePt t="113476" x="6451600" y="3663950"/>
          <p14:tracePt t="113491" x="6464300" y="3613150"/>
          <p14:tracePt t="113507" x="6477000" y="3575050"/>
          <p14:tracePt t="113524" x="6496050" y="3536950"/>
          <p14:tracePt t="113541" x="6508750" y="3486150"/>
          <p14:tracePt t="113557" x="6508750" y="3435350"/>
          <p14:tracePt t="113575" x="6515100" y="3409950"/>
          <p14:tracePt t="113591" x="6508750" y="3359150"/>
          <p14:tracePt t="113608" x="6502400" y="3308350"/>
          <p14:tracePt t="113624" x="6477000" y="3257550"/>
          <p14:tracePt t="113640" x="6451600" y="3187700"/>
          <p14:tracePt t="113657" x="6438900" y="3175000"/>
          <p14:tracePt t="113676" x="6419850" y="3149600"/>
          <p14:tracePt t="113691" x="6413500" y="3130550"/>
          <p14:tracePt t="113707" x="6394450" y="3124200"/>
          <p14:tracePt t="113724" x="6381750" y="3105150"/>
          <p14:tracePt t="113742" x="6337300" y="3067050"/>
          <p14:tracePt t="113760" x="6280150" y="3060700"/>
          <p14:tracePt t="113773" x="6223000" y="3060700"/>
          <p14:tracePt t="113790" x="6089650" y="3079750"/>
          <p14:tracePt t="113808" x="6019800" y="3130550"/>
          <p14:tracePt t="113824" x="5969000" y="3181350"/>
          <p14:tracePt t="113840" x="5911850" y="3232150"/>
          <p14:tracePt t="113857" x="5873750" y="3276600"/>
          <p14:tracePt t="113878" x="5861050" y="3314700"/>
          <p14:tracePt t="113890" x="5848350" y="3352800"/>
          <p14:tracePt t="113907" x="5829300" y="3390900"/>
          <p14:tracePt t="113927" x="5822950" y="3441700"/>
          <p14:tracePt t="113933" x="5822950" y="3454400"/>
          <p14:tracePt t="113941" x="5822950" y="3460750"/>
          <p14:tracePt t="113958" x="5810250" y="3492500"/>
          <p14:tracePt t="113975" x="5803900" y="3511550"/>
          <p14:tracePt t="113990" x="5797550" y="3524250"/>
          <p14:tracePt t="114007" x="5791200" y="3536950"/>
          <p14:tracePt t="114040" x="5784850" y="3536950"/>
          <p14:tracePt t="114060" x="5784850" y="3543300"/>
          <p14:tracePt t="114681" x="5778500" y="3530600"/>
          <p14:tracePt t="114686" x="5772150" y="3524250"/>
          <p14:tracePt t="114693" x="5772150" y="3517900"/>
          <p14:tracePt t="114709" x="5759450" y="3492500"/>
          <p14:tracePt t="114726" x="5734050" y="3473450"/>
          <p14:tracePt t="114739" x="5695950" y="3448050"/>
          <p14:tracePt t="114758" x="5651500" y="3416300"/>
          <p14:tracePt t="114773" x="5607050" y="3397250"/>
          <p14:tracePt t="114789" x="5581650" y="3384550"/>
          <p14:tracePt t="114806" x="5486400" y="3359150"/>
          <p14:tracePt t="114823" x="5416550" y="3346450"/>
          <p14:tracePt t="114841" x="5321300" y="3340100"/>
          <p14:tracePt t="114857" x="5245100" y="3327400"/>
          <p14:tracePt t="114873" x="5194300" y="3314700"/>
          <p14:tracePt t="114889" x="5156200" y="3302000"/>
          <p14:tracePt t="114907" x="5099050" y="3276600"/>
          <p14:tracePt t="114922" x="5067300" y="3270250"/>
          <p14:tracePt t="114939" x="5054600" y="3263900"/>
          <p14:tracePt t="114957" x="5041900" y="3238500"/>
          <p14:tracePt t="114973" x="5022850" y="3206750"/>
          <p14:tracePt t="114990" x="5016500" y="3181350"/>
          <p14:tracePt t="115006" x="5016500" y="3136900"/>
          <p14:tracePt t="115023" x="5022850" y="3124200"/>
          <p14:tracePt t="115039" x="5035550" y="3105150"/>
          <p14:tracePt t="115056" x="5041900" y="3092450"/>
          <p14:tracePt t="115073" x="5041900" y="3079750"/>
          <p14:tracePt t="115090" x="5067300" y="3054350"/>
          <p14:tracePt t="115106" x="5111750" y="3022600"/>
          <p14:tracePt t="115123" x="5149850" y="3009900"/>
          <p14:tracePt t="115139" x="5168900" y="3003550"/>
          <p14:tracePt t="115156" x="5257800" y="2990850"/>
          <p14:tracePt t="115172" x="5302250" y="2990850"/>
          <p14:tracePt t="115189" x="5365750" y="3009900"/>
          <p14:tracePt t="115206" x="5435600" y="3048000"/>
          <p14:tracePt t="115223" x="5467350" y="3060700"/>
          <p14:tracePt t="115241" x="5492750" y="3067050"/>
          <p14:tracePt t="115257" x="5518150" y="3073400"/>
          <p14:tracePt t="115273" x="5518150" y="3079750"/>
          <p14:tracePt t="115305" x="5537200" y="3098800"/>
          <p14:tracePt t="115322" x="5543550" y="3111500"/>
          <p14:tracePt t="115355" x="5549900" y="3117850"/>
          <p14:tracePt t="115373" x="5556250" y="3124200"/>
          <p14:tracePt t="115389" x="5562600" y="3124200"/>
          <p14:tracePt t="115405" x="5581650" y="3143250"/>
          <p14:tracePt t="115422" x="5581650" y="3149600"/>
          <p14:tracePt t="115441" x="5600700" y="3155950"/>
          <p14:tracePt t="115458" x="5619750" y="3162300"/>
          <p14:tracePt t="115473" x="5632450" y="3168650"/>
          <p14:tracePt t="115488" x="5645150" y="3168650"/>
          <p14:tracePt t="115505" x="5664200" y="3168650"/>
          <p14:tracePt t="115522" x="5670550" y="3168650"/>
          <p14:tracePt t="115544" x="5683250" y="3168650"/>
          <p14:tracePt t="115575" x="5702300" y="3149600"/>
          <p14:tracePt t="115590" x="5721350" y="3092450"/>
          <p14:tracePt t="115606" x="5727700" y="3067050"/>
          <p14:tracePt t="115623" x="5734050" y="3041650"/>
          <p14:tracePt t="115641" x="5765800" y="2997200"/>
          <p14:tracePt t="115655" x="5778500" y="2978150"/>
          <p14:tracePt t="115673" x="5797550" y="2952750"/>
          <p14:tracePt t="115692" x="5835650" y="2914650"/>
          <p14:tracePt t="115706" x="5873750" y="2882900"/>
          <p14:tracePt t="115722" x="5905500" y="2863850"/>
          <p14:tracePt t="115740" x="5956300" y="2844800"/>
          <p14:tracePt t="115756" x="5969000" y="2844800"/>
          <p14:tracePt t="115773" x="5988050" y="2844800"/>
          <p14:tracePt t="115788" x="6013450" y="2844800"/>
          <p14:tracePt t="115805" x="6026150" y="2844800"/>
          <p14:tracePt t="115822" x="6038850" y="2844800"/>
          <p14:tracePt t="115839" x="6057900" y="2889250"/>
          <p14:tracePt t="115856" x="6070600" y="2914650"/>
          <p14:tracePt t="115873" x="6083300" y="2959100"/>
          <p14:tracePt t="115889" x="6096000" y="3009900"/>
          <p14:tracePt t="115905" x="6096000" y="3035300"/>
          <p14:tracePt t="115926" x="6096000" y="3067050"/>
          <p14:tracePt t="115939" x="6089650" y="3111500"/>
          <p14:tracePt t="115957" x="6083300" y="3143250"/>
          <p14:tracePt t="115972" x="6076950" y="3175000"/>
          <p14:tracePt t="115989" x="6076950" y="3232150"/>
          <p14:tracePt t="116005" x="6076950" y="3263900"/>
          <p14:tracePt t="116022" x="6076950" y="3282950"/>
          <p14:tracePt t="116038" x="6076950" y="3327400"/>
          <p14:tracePt t="116055" x="6083300" y="3378200"/>
          <p14:tracePt t="116071" x="6096000" y="3403600"/>
          <p14:tracePt t="116089" x="6115050" y="3460750"/>
          <p14:tracePt t="116105" x="6127750" y="3511550"/>
          <p14:tracePt t="116123" x="6146800" y="3549650"/>
          <p14:tracePt t="116141" x="6159500" y="3587750"/>
          <p14:tracePt t="116155" x="6172200" y="3632200"/>
          <p14:tracePt t="116176" x="6184900" y="3644900"/>
          <p14:tracePt t="116188" x="6203950" y="3657600"/>
          <p14:tracePt t="116532" x="6165850" y="3663950"/>
          <p14:tracePt t="116535" x="6134100" y="3670300"/>
          <p14:tracePt t="116544" x="6076950" y="3676650"/>
          <p14:tracePt t="116554" x="6019800" y="3695700"/>
          <p14:tracePt t="116570" x="5880100" y="3708400"/>
          <p14:tracePt t="116588" x="5727700" y="3727450"/>
          <p14:tracePt t="116605" x="5689600" y="3727450"/>
          <p14:tracePt t="116627" x="5600700" y="3695700"/>
          <p14:tracePt t="116640" x="5581650" y="3676650"/>
          <p14:tracePt t="116654" x="5549900" y="3651250"/>
          <p14:tracePt t="116672" x="5530850" y="3619500"/>
          <p14:tracePt t="116687" x="5524500" y="3613150"/>
          <p14:tracePt t="116705" x="5518150" y="3606800"/>
          <p14:tracePt t="116726" x="5518150" y="3587750"/>
          <p14:tracePt t="116754" x="5518150" y="3581400"/>
          <p14:tracePt t="116772" x="5518150" y="3575050"/>
          <p14:tracePt t="116787" x="5518150" y="3568700"/>
          <p14:tracePt t="116817" x="5511800" y="3568700"/>
          <p14:tracePt t="116839" x="5499100" y="3568700"/>
          <p14:tracePt t="116842" x="5492750" y="3568700"/>
          <p14:tracePt t="116854" x="5473700" y="3568700"/>
          <p14:tracePt t="116872" x="5416550" y="3625850"/>
          <p14:tracePt t="116887" x="5384800" y="3689350"/>
          <p14:tracePt t="116903" x="5340350" y="3752850"/>
          <p14:tracePt t="116921" x="5302250" y="3822700"/>
          <p14:tracePt t="116937" x="5289550" y="3854450"/>
          <p14:tracePt t="116954" x="5283200" y="3879850"/>
          <p14:tracePt t="116960" x="5276850" y="3898900"/>
          <p14:tracePt t="116971" x="5264150" y="3943350"/>
          <p14:tracePt t="116987" x="5257800" y="3975100"/>
          <p14:tracePt t="117004" x="5257800" y="4025900"/>
          <p14:tracePt t="117021" x="5245100" y="4089400"/>
          <p14:tracePt t="117037" x="5245100" y="4108450"/>
          <p14:tracePt t="117053" x="5245100" y="4146550"/>
          <p14:tracePt t="117071" x="5245100" y="4184650"/>
          <p14:tracePt t="117087" x="5251450" y="4203700"/>
          <p14:tracePt t="117104" x="5251450" y="4216400"/>
          <p14:tracePt t="117120" x="5257800" y="4241800"/>
          <p14:tracePt t="117137" x="5270500" y="4273550"/>
          <p14:tracePt t="117154" x="5289550" y="4330700"/>
          <p14:tracePt t="117170" x="5314950" y="4362450"/>
          <p14:tracePt t="117187" x="5334000" y="4387850"/>
          <p14:tracePt t="117206" x="5403850" y="4432300"/>
          <p14:tracePt t="117220" x="5448300" y="4464050"/>
          <p14:tracePt t="117238" x="5511800" y="4495800"/>
          <p14:tracePt t="117257" x="5581650" y="4521200"/>
          <p14:tracePt t="117272" x="5632450" y="4527550"/>
          <p14:tracePt t="117287" x="5670550" y="4527550"/>
          <p14:tracePt t="117303" x="5721350" y="4527550"/>
          <p14:tracePt t="117320" x="5829300" y="4508500"/>
          <p14:tracePt t="117336" x="5880100" y="4502150"/>
          <p14:tracePt t="117353" x="5930900" y="4489450"/>
          <p14:tracePt t="117374" x="5975350" y="4470400"/>
          <p14:tracePt t="117387" x="6013450" y="4464050"/>
          <p14:tracePt t="117403" x="6045200" y="4445000"/>
          <p14:tracePt t="117420" x="6096000" y="4425950"/>
          <p14:tracePt t="117436" x="6121400" y="4413250"/>
          <p14:tracePt t="117453" x="6140450" y="4413250"/>
          <p14:tracePt t="117455" x="6153150" y="4406900"/>
          <p14:tracePt t="117470" x="6172200" y="4406900"/>
          <p14:tracePt t="117487" x="6178550" y="4406900"/>
          <p14:tracePt t="117503" x="6191250" y="4394200"/>
          <p14:tracePt t="117520" x="6197600" y="4394200"/>
          <p14:tracePt t="117536" x="6197600" y="4387850"/>
          <p14:tracePt t="117611" x="6178550" y="4387850"/>
          <p14:tracePt t="117618" x="6134100" y="4387850"/>
          <p14:tracePt t="117629" x="6127750" y="4387850"/>
          <p14:tracePt t="117636" x="6108700" y="4400550"/>
          <p14:tracePt t="117654" x="6070600" y="4406900"/>
          <p14:tracePt t="117669" x="6032500" y="4406900"/>
          <p14:tracePt t="117687" x="5994400" y="4425950"/>
          <p14:tracePt t="117704" x="5956300" y="4445000"/>
          <p14:tracePt t="117719" x="5911850" y="4464050"/>
          <p14:tracePt t="117736" x="5880100" y="4470400"/>
          <p14:tracePt t="117753" x="5835650" y="4470400"/>
          <p14:tracePt t="117770" x="5784850" y="4470400"/>
          <p14:tracePt t="117786" x="5753100" y="4476750"/>
          <p14:tracePt t="117803" x="5715000" y="4489450"/>
          <p14:tracePt t="117819" x="5683250" y="4489450"/>
          <p14:tracePt t="117836" x="5670550" y="4489450"/>
          <p14:tracePt t="117854" x="5619750" y="4495800"/>
          <p14:tracePt t="117869" x="5594350" y="4502150"/>
          <p14:tracePt t="117886" x="5562600" y="4502150"/>
          <p14:tracePt t="117903" x="5524500" y="4502150"/>
          <p14:tracePt t="117919" x="5499100" y="4495800"/>
          <p14:tracePt t="117936" x="5473700" y="4489450"/>
          <p14:tracePt t="117954" x="5448300" y="4476750"/>
          <p14:tracePt t="117969" x="5422900" y="4470400"/>
          <p14:tracePt t="117986" x="5410200" y="4457700"/>
          <p14:tracePt t="118003" x="5391150" y="4438650"/>
          <p14:tracePt t="118020" x="5372100" y="4432300"/>
          <p14:tracePt t="118036" x="5346700" y="4387850"/>
          <p14:tracePt t="118053" x="5334000" y="4356100"/>
          <p14:tracePt t="118069" x="5327650" y="4349750"/>
          <p14:tracePt t="118086" x="5314950" y="4337050"/>
          <p14:tracePt t="118102" x="5302250" y="4318000"/>
          <p14:tracePt t="118119" x="5295900" y="4292600"/>
          <p14:tracePt t="118136" x="5283200" y="4279900"/>
          <p14:tracePt t="118153" x="5276850" y="4260850"/>
          <p14:tracePt t="118170" x="5276850" y="4248150"/>
          <p14:tracePt t="118185" x="5264150" y="4248150"/>
          <p14:tracePt t="118203" x="5257800" y="4222750"/>
          <p14:tracePt t="118219" x="5257800" y="4203700"/>
          <p14:tracePt t="118236" x="5257800" y="4197350"/>
          <p14:tracePt t="118253" x="5257800" y="4178300"/>
          <p14:tracePt t="118269" x="5257800" y="4171950"/>
          <p14:tracePt t="118285" x="5257800" y="4146550"/>
          <p14:tracePt t="118302" x="5257800" y="4121150"/>
          <p14:tracePt t="118319" x="5257800" y="4095750"/>
          <p14:tracePt t="118337" x="5257800" y="4070350"/>
          <p14:tracePt t="118356" x="5257800" y="4057650"/>
          <p14:tracePt t="118369" x="5257800" y="4038600"/>
          <p14:tracePt t="118387" x="5270500" y="4000500"/>
          <p14:tracePt t="118402" x="5276850" y="3994150"/>
          <p14:tracePt t="118419" x="5276850" y="3981450"/>
          <p14:tracePt t="118437" x="5289550" y="3962400"/>
          <p14:tracePt t="118453" x="5295900" y="3943350"/>
          <p14:tracePt t="118469" x="5295900" y="3924300"/>
          <p14:tracePt t="118486" x="5308600" y="3911600"/>
          <p14:tracePt t="118503" x="5321300" y="3898900"/>
          <p14:tracePt t="118520" x="5340350" y="3860800"/>
          <p14:tracePt t="118536" x="5346700" y="3841750"/>
          <p14:tracePt t="118553" x="5353050" y="3835400"/>
          <p14:tracePt t="118569" x="5365750" y="3829050"/>
          <p14:tracePt t="118585" x="5397500" y="3797300"/>
          <p14:tracePt t="118603" x="5429250" y="3765550"/>
          <p14:tracePt t="118619" x="5467350" y="3752850"/>
          <p14:tracePt t="118636" x="5518150" y="3733800"/>
          <p14:tracePt t="118652" x="5568950" y="3702050"/>
          <p14:tracePt t="118669" x="5588000" y="3695700"/>
          <p14:tracePt t="118685" x="5626100" y="3683000"/>
          <p14:tracePt t="118703" x="5632450" y="3676650"/>
          <p14:tracePt t="118735" x="5638800" y="3670300"/>
          <p14:tracePt t="118807" x="5619750" y="3670300"/>
          <p14:tracePt t="118814" x="5594350" y="3670300"/>
          <p14:tracePt t="118821" x="5581650" y="3676650"/>
          <p14:tracePt t="118836" x="5530850" y="3695700"/>
          <p14:tracePt t="118852" x="5461000" y="3746500"/>
          <p14:tracePt t="118872" x="5384800" y="3816350"/>
          <p14:tracePt t="118886" x="5340350" y="3873500"/>
          <p14:tracePt t="118904" x="5308600" y="3905250"/>
          <p14:tracePt t="118919" x="5289550" y="3949700"/>
          <p14:tracePt t="118935" x="5264150" y="3987800"/>
          <p14:tracePt t="118953" x="5251450" y="4032250"/>
          <p14:tracePt t="118972" x="5238750" y="4089400"/>
          <p14:tracePt t="118985" x="5232400" y="4152900"/>
          <p14:tracePt t="119002" x="5232400" y="4203700"/>
          <p14:tracePt t="119021" x="5238750" y="4311650"/>
          <p14:tracePt t="119035" x="5257800" y="4343400"/>
          <p14:tracePt t="119053" x="5270500" y="4368800"/>
          <p14:tracePt t="119068" x="5289550" y="4394200"/>
          <p14:tracePt t="119086" x="5384800" y="4464050"/>
          <p14:tracePt t="119102" x="5454650" y="4489450"/>
          <p14:tracePt t="119121" x="5575300" y="4533900"/>
          <p14:tracePt t="119135" x="5632450" y="4552950"/>
          <p14:tracePt t="119151" x="5670550" y="4552950"/>
          <p14:tracePt t="119169" x="5759450" y="4584700"/>
          <p14:tracePt t="119185" x="5822950" y="4584700"/>
          <p14:tracePt t="119201" x="5886450" y="4584700"/>
          <p14:tracePt t="119218" x="5962650" y="4584700"/>
          <p14:tracePt t="119235" x="6032500" y="4584700"/>
          <p14:tracePt t="119251" x="6057900" y="4584700"/>
          <p14:tracePt t="119270" x="6102350" y="4578350"/>
          <p14:tracePt t="119285" x="6159500" y="4572000"/>
          <p14:tracePt t="119302" x="6191250" y="4572000"/>
          <p14:tracePt t="119319" x="6261100" y="4572000"/>
          <p14:tracePt t="119338" x="6292850" y="4572000"/>
          <p14:tracePt t="119352" x="6311900" y="4572000"/>
          <p14:tracePt t="119369" x="6330950" y="4572000"/>
          <p14:tracePt t="119385" x="6337300" y="4572000"/>
          <p14:tracePt t="119406" x="6350000" y="4572000"/>
          <p14:tracePt t="119418" x="6356350" y="4572000"/>
          <p14:tracePt t="119435" x="6362700" y="4572000"/>
          <p14:tracePt t="119454" x="6375400" y="4572000"/>
          <p14:tracePt t="119477" x="6381750" y="4572000"/>
          <p14:tracePt t="119489" x="6388100" y="4572000"/>
          <p14:tracePt t="119504" x="6394450" y="4572000"/>
          <p14:tracePt t="119518" x="6400800" y="4572000"/>
          <p14:tracePt t="119535" x="6407150" y="4565650"/>
          <p14:tracePt t="119552" x="6413500" y="4565650"/>
          <p14:tracePt t="119620" x="6413500" y="4559300"/>
          <p14:tracePt t="121818" x="6413500" y="4552950"/>
          <p14:tracePt t="121826" x="6394450" y="4546600"/>
          <p14:tracePt t="121832" x="6381750" y="4546600"/>
          <p14:tracePt t="121850" x="6337300" y="4546600"/>
          <p14:tracePt t="121866" x="6292850" y="4540250"/>
          <p14:tracePt t="121883" x="6223000" y="4521200"/>
          <p14:tracePt t="121899" x="6146800" y="4495800"/>
          <p14:tracePt t="121932" x="5988050" y="4476750"/>
          <p14:tracePt t="121965" x="5886450" y="4470400"/>
          <p14:tracePt t="121982" x="5848350" y="4470400"/>
          <p14:tracePt t="121999" x="5816600" y="4470400"/>
          <p14:tracePt t="122016" x="5765800" y="4476750"/>
          <p14:tracePt t="122031" x="5734050" y="4483100"/>
          <p14:tracePt t="122052" x="5715000" y="4502150"/>
          <p14:tracePt t="122067" x="5689600" y="4514850"/>
          <p14:tracePt t="122082" x="5664200" y="4546600"/>
          <p14:tracePt t="122102" x="5638800" y="4584700"/>
          <p14:tracePt t="122115" x="5607050" y="4641850"/>
          <p14:tracePt t="122132" x="5594350" y="4679950"/>
          <p14:tracePt t="122148" x="5581650" y="4711700"/>
          <p14:tracePt t="122165" x="5568950" y="4737100"/>
          <p14:tracePt t="122182" x="5562600" y="4756150"/>
          <p14:tracePt t="122198" x="5549900" y="4768850"/>
          <p14:tracePt t="122215" x="5549900" y="4794250"/>
          <p14:tracePt t="122231" x="5549900" y="4813300"/>
          <p14:tracePt t="122248" x="5549900" y="4832350"/>
          <p14:tracePt t="122265" x="5549900" y="4857750"/>
          <p14:tracePt t="122283" x="5556250" y="4895850"/>
          <p14:tracePt t="122301" x="5575300" y="4933950"/>
          <p14:tracePt t="122315" x="5581650" y="4978400"/>
          <p14:tracePt t="122334" x="5588000" y="5003800"/>
          <p14:tracePt t="122349" x="5594350" y="5022850"/>
          <p14:tracePt t="122365" x="5626100" y="5048250"/>
          <p14:tracePt t="122384" x="5651500" y="5073650"/>
          <p14:tracePt t="122400" x="5683250" y="5086350"/>
          <p14:tracePt t="122415" x="5753100" y="5111750"/>
          <p14:tracePt t="122433" x="5778500" y="5124450"/>
          <p14:tracePt t="122454" x="5835650" y="5118100"/>
          <p14:tracePt t="122465" x="5854700" y="5118100"/>
          <p14:tracePt t="122482" x="5899150" y="5105400"/>
          <p14:tracePt t="122498" x="5924550" y="5092700"/>
          <p14:tracePt t="122515" x="6007100" y="5073650"/>
          <p14:tracePt t="122532" x="6057900" y="5054600"/>
          <p14:tracePt t="122549" x="6102350" y="5060950"/>
          <p14:tracePt t="122564" x="6146800" y="5060950"/>
          <p14:tracePt t="122598" x="6165850" y="5067300"/>
          <p14:tracePt t="122614" x="6172200" y="5067300"/>
          <p14:tracePt t="122633" x="6178550" y="5073650"/>
          <p14:tracePt t="122651" x="6191250" y="5080000"/>
          <p14:tracePt t="122681" x="6203950" y="5092700"/>
          <p14:tracePt t="122700" x="6229350" y="5111750"/>
          <p14:tracePt t="122715" x="6242050" y="5118100"/>
          <p14:tracePt t="122735" x="6248400" y="5124450"/>
          <p14:tracePt t="122749" x="6280150" y="5124450"/>
          <p14:tracePt t="122781" x="6299200" y="5124450"/>
          <p14:tracePt t="122799" x="6311900" y="5124450"/>
          <p14:tracePt t="122814" x="6318250" y="5124450"/>
          <p14:tracePt t="122831" x="6343650" y="5118100"/>
          <p14:tracePt t="122849" x="6369050" y="5099050"/>
          <p14:tracePt t="122864" x="6413500" y="5080000"/>
          <p14:tracePt t="122881" x="6419850" y="5080000"/>
          <p14:tracePt t="122898" x="6451600" y="5067300"/>
          <p14:tracePt t="122915" x="6457950" y="5060950"/>
          <p14:tracePt t="122932" x="6470650" y="5054600"/>
          <p14:tracePt t="122949" x="6477000" y="5048250"/>
          <p14:tracePt t="122981" x="6477000" y="5041900"/>
          <p14:tracePt t="122998" x="6483350" y="5041900"/>
          <p14:tracePt t="123021" x="6489700" y="5022850"/>
          <p14:tracePt t="123031" x="6489700" y="5003800"/>
          <p14:tracePt t="123051" x="6477000" y="4927600"/>
          <p14:tracePt t="123065" x="6445250" y="4851400"/>
          <p14:tracePt t="123080" x="6438900" y="4826000"/>
          <p14:tracePt t="123097" x="6426200" y="4781550"/>
          <p14:tracePt t="123114" x="6419850" y="4768850"/>
          <p14:tracePt t="123132" x="6413500" y="4730750"/>
          <p14:tracePt t="123150" x="6413500" y="4705350"/>
          <p14:tracePt t="123164" x="6413500" y="4667250"/>
          <p14:tracePt t="123181" x="6413500" y="4635500"/>
          <p14:tracePt t="123198" x="6413500" y="4591050"/>
          <p14:tracePt t="123214" x="6400800" y="4546600"/>
          <p14:tracePt t="123230" x="6400800" y="4521200"/>
          <p14:tracePt t="123247" x="6388100" y="4464050"/>
          <p14:tracePt t="123264" x="6388100" y="4425950"/>
          <p14:tracePt t="123280" x="6388100" y="4381500"/>
          <p14:tracePt t="123298" x="6394450" y="4311650"/>
          <p14:tracePt t="123314" x="6407150" y="4267200"/>
          <p14:tracePt t="123336" x="6426200" y="4197350"/>
          <p14:tracePt t="123347" x="6438900" y="4165600"/>
          <p14:tracePt t="123363" x="6445250" y="4127500"/>
          <p14:tracePt t="123381" x="6477000" y="4051300"/>
          <p14:tracePt t="123398" x="6489700" y="4006850"/>
          <p14:tracePt t="123414" x="6502400" y="3949700"/>
          <p14:tracePt t="123430" x="6508750" y="3924300"/>
          <p14:tracePt t="123446" x="6527800" y="3860800"/>
          <p14:tracePt t="123464" x="6534150" y="3790950"/>
          <p14:tracePt t="123482" x="6546850" y="3708400"/>
          <p14:tracePt t="123497" x="6559550" y="3663950"/>
          <p14:tracePt t="123514" x="6565900" y="3543300"/>
          <p14:tracePt t="123533" x="6578600" y="3467100"/>
          <p14:tracePt t="123547" x="6597650" y="3416300"/>
          <p14:tracePt t="123564" x="6597650" y="3397250"/>
          <p14:tracePt t="123585" x="6610350" y="3359150"/>
          <p14:tracePt t="123599" x="6610350" y="3333750"/>
          <p14:tracePt t="123614" x="6616700" y="3314700"/>
          <p14:tracePt t="123633" x="6616700" y="3289300"/>
          <p14:tracePt t="123647" x="6616700" y="3251200"/>
          <p14:tracePt t="123663" x="6616700" y="3238500"/>
          <p14:tracePt t="123682" x="6623050" y="3168650"/>
          <p14:tracePt t="123696" x="6623050" y="3136900"/>
          <p14:tracePt t="123714" x="6629400" y="3111500"/>
          <p14:tracePt t="123736" x="6635750" y="3054350"/>
          <p14:tracePt t="123747" x="6635750" y="2971800"/>
          <p14:tracePt t="123764" x="6635750" y="2933700"/>
          <p14:tracePt t="123785" x="6635750" y="2882900"/>
          <p14:tracePt t="123798" x="6635750" y="2825750"/>
          <p14:tracePt t="123831" x="6629400" y="2806700"/>
          <p14:tracePt t="123847" x="6610350" y="2743200"/>
          <p14:tracePt t="123863" x="6604000" y="2736850"/>
          <p14:tracePt t="123884" x="6597650" y="2724150"/>
          <p14:tracePt t="123898" x="6572250" y="2667000"/>
          <p14:tracePt t="124267" x="6534150" y="2635250"/>
          <p14:tracePt t="124281" x="6508750" y="2609850"/>
          <p14:tracePt t="124297" x="6483350" y="2578100"/>
          <p14:tracePt t="124313" x="6445250" y="2546350"/>
          <p14:tracePt t="124329" x="6413500" y="2508250"/>
          <p14:tracePt t="124346" x="6375400" y="2476500"/>
          <p14:tracePt t="124363" x="6343650" y="2457450"/>
          <p14:tracePt t="124380" x="6330950" y="2444750"/>
          <p14:tracePt t="124397" x="6318250" y="2444750"/>
          <p14:tracePt t="124413" x="6318250" y="2438400"/>
          <p14:tracePt t="124429" x="6311900" y="2419350"/>
          <p14:tracePt t="124462" x="6305550" y="2413000"/>
          <p14:tracePt t="124504" x="6305550" y="2419350"/>
          <p14:tracePt t="124507" x="6324600" y="2457450"/>
          <p14:tracePt t="124514" x="6337300" y="2470150"/>
          <p14:tracePt t="124530" x="6369050" y="2533650"/>
          <p14:tracePt t="124546" x="6400800" y="2578100"/>
          <p14:tracePt t="124564" x="6438900" y="2609850"/>
          <p14:tracePt t="124579" x="6451600" y="2635250"/>
          <p14:tracePt t="124597" x="6483350" y="2673350"/>
          <p14:tracePt t="124613" x="6515100" y="2711450"/>
          <p14:tracePt t="124629" x="6540500" y="2749550"/>
          <p14:tracePt t="124646" x="6565900" y="2781300"/>
          <p14:tracePt t="124663" x="6610350" y="2825750"/>
          <p14:tracePt t="124680" x="6642100" y="2863850"/>
          <p14:tracePt t="124696" x="6661150" y="2889250"/>
          <p14:tracePt t="124713" x="6699250" y="2914650"/>
          <p14:tracePt t="124728" x="6718300" y="2940050"/>
          <p14:tracePt t="124745" x="6724650" y="2959100"/>
          <p14:tracePt t="124764" x="6731000" y="2971800"/>
          <p14:tracePt t="124779" x="6737350" y="2984500"/>
          <p14:tracePt t="124813" x="6737350" y="2990850"/>
          <p14:tracePt t="124829" x="6756400" y="2997200"/>
          <p14:tracePt t="124846" x="6762750" y="3009900"/>
          <p14:tracePt t="124865" x="6781800" y="3054350"/>
          <p14:tracePt t="124879" x="6788150" y="3086100"/>
          <p14:tracePt t="124901" x="6800850" y="3098800"/>
          <p14:tracePt t="124912" x="6800850" y="3111500"/>
          <p14:tracePt t="124929" x="6800850" y="3117850"/>
          <p14:tracePt t="124946" x="6800850" y="3155950"/>
          <p14:tracePt t="124963" x="6800850" y="3200400"/>
          <p14:tracePt t="124980" x="6794500" y="3206750"/>
          <p14:tracePt t="124997" x="6788150" y="3232150"/>
          <p14:tracePt t="125015" x="6781800" y="3276600"/>
          <p14:tracePt t="125029" x="6775450" y="3282950"/>
          <p14:tracePt t="125045" x="6769100" y="3302000"/>
          <p14:tracePt t="125063" x="6756400" y="3333750"/>
          <p14:tracePt t="125079" x="6756400" y="3352800"/>
          <p14:tracePt t="125100" x="6743700" y="3365500"/>
          <p14:tracePt t="125116" x="6737350" y="3371850"/>
          <p14:tracePt t="125134" x="6737350" y="3378200"/>
          <p14:tracePt t="125145" x="6737350" y="3384550"/>
          <p14:tracePt t="125163" x="6724650" y="3429000"/>
          <p14:tracePt t="125196" x="6705600" y="3448050"/>
          <p14:tracePt t="125212" x="6705600" y="3467100"/>
          <p14:tracePt t="125230" x="6705600" y="3473450"/>
          <p14:tracePt t="125245" x="6692900" y="3473450"/>
          <p14:tracePt t="125261" x="6692900" y="3479800"/>
          <p14:tracePt t="125278" x="6686550" y="3486150"/>
          <p14:tracePt t="125311" x="6686550" y="3492500"/>
          <p14:tracePt t="125329" x="6673850" y="3511550"/>
          <p14:tracePt t="125350" x="6661150" y="3524250"/>
          <p14:tracePt t="125362" x="6661150" y="3530600"/>
          <p14:tracePt t="125380" x="6661150" y="3536950"/>
          <p14:tracePt t="125396" x="6642100" y="3556000"/>
          <p14:tracePt t="125412" x="6635750" y="3581400"/>
          <p14:tracePt t="125448" x="6616700" y="3619500"/>
          <p14:tracePt t="125457" x="6610350" y="3619500"/>
          <p14:tracePt t="125461" x="6610350" y="3632200"/>
          <p14:tracePt t="125478" x="6604000" y="3663950"/>
          <p14:tracePt t="125495" x="6591300" y="3689350"/>
          <p14:tracePt t="125512" x="6578600" y="3727450"/>
          <p14:tracePt t="125529" x="6578600" y="3746500"/>
          <p14:tracePt t="125546" x="6565900" y="3771900"/>
          <p14:tracePt t="125562" x="6546850" y="3816350"/>
          <p14:tracePt t="125579" x="6540500" y="3848100"/>
          <p14:tracePt t="125597" x="6527800" y="3886200"/>
          <p14:tracePt t="125611" x="6527800" y="3911600"/>
          <p14:tracePt t="125629" x="6521450" y="3937000"/>
          <p14:tracePt t="125646" x="6508750" y="3981450"/>
          <p14:tracePt t="125662" x="6502400" y="4006850"/>
          <p14:tracePt t="125679" x="6489700" y="4032250"/>
          <p14:tracePt t="125696" x="6483350" y="4070350"/>
          <p14:tracePt t="125712" x="6483350" y="4089400"/>
          <p14:tracePt t="125729" x="6477000" y="4095750"/>
          <p14:tracePt t="125745" x="6470650" y="4121150"/>
          <p14:tracePt t="125761" x="6464300" y="4127500"/>
          <p14:tracePt t="125778" x="6464300" y="4146550"/>
          <p14:tracePt t="125795" x="6451600" y="4171950"/>
          <p14:tracePt t="125811" x="6445250" y="4184650"/>
          <p14:tracePt t="125829" x="6426200" y="4197350"/>
          <p14:tracePt t="125845" x="6407150" y="4235450"/>
          <p14:tracePt t="125862" x="6388100" y="4260850"/>
          <p14:tracePt t="125880" x="6369050" y="4292600"/>
          <p14:tracePt t="125895" x="6362700" y="4298950"/>
          <p14:tracePt t="125913" x="6350000" y="4318000"/>
          <p14:tracePt t="125932" x="6337300" y="4337050"/>
          <p14:tracePt t="125945" x="6330950" y="4349750"/>
          <p14:tracePt t="125961" x="6324600" y="4362450"/>
          <p14:tracePt t="125978" x="6318250" y="4375150"/>
          <p14:tracePt t="125995" x="6311900" y="4400550"/>
          <p14:tracePt t="126011" x="6305550" y="4413250"/>
          <p14:tracePt t="126027" x="6299200" y="4445000"/>
          <p14:tracePt t="126045" x="6299200" y="4457700"/>
          <p14:tracePt t="126060" x="6286500" y="4476750"/>
          <p14:tracePt t="126081" x="6286500" y="4495800"/>
          <p14:tracePt t="126132" x="6286500" y="4502150"/>
          <p14:tracePt t="126158" x="6286500" y="4508500"/>
          <p14:tracePt t="126194" x="6286500" y="4514850"/>
          <p14:tracePt t="126478" x="6305550" y="4495800"/>
          <p14:tracePt t="126494" x="6324600" y="4476750"/>
          <p14:tracePt t="126511" x="6337300" y="4457700"/>
          <p14:tracePt t="126528" x="6343650" y="4425950"/>
          <p14:tracePt t="126544" x="6343650" y="4419600"/>
          <p14:tracePt t="126560" x="6343650" y="4406900"/>
          <p14:tracePt t="126578" x="6350000" y="4394200"/>
          <p14:tracePt t="126593" x="6350000" y="4387850"/>
          <p14:tracePt t="126628" x="6356350" y="4375150"/>
          <p14:tracePt t="126644" x="6369050" y="4337050"/>
          <p14:tracePt t="126660" x="6375400" y="4324350"/>
          <p14:tracePt t="126677" x="6375400" y="4311650"/>
          <p14:tracePt t="126694" x="6381750" y="4311650"/>
          <p14:tracePt t="126728" x="6388100" y="4311650"/>
          <p14:tracePt t="126748" x="6388100" y="4305300"/>
          <p14:tracePt t="126777" x="6394450" y="4305300"/>
          <p14:tracePt t="126798" x="6394450" y="4292600"/>
          <p14:tracePt t="126806" x="6407150" y="4292600"/>
          <p14:tracePt t="126820" x="6419850" y="4286250"/>
          <p14:tracePt t="126839" x="6419850" y="4279900"/>
          <p14:tracePt t="126863" x="6426200" y="4273550"/>
          <p14:tracePt t="126891" x="6432550" y="4273550"/>
          <p14:tracePt t="126954" x="6432550" y="4267200"/>
          <p14:tracePt t="126976" x="6432550" y="4260850"/>
          <p14:tracePt t="126991" x="6432550" y="4241800"/>
          <p14:tracePt t="127321" x="6432550" y="4216400"/>
          <p14:tracePt t="127327" x="6432550" y="4165600"/>
          <p14:tracePt t="127343" x="6426200" y="4133850"/>
          <p14:tracePt t="127366" x="6400800" y="4089400"/>
          <p14:tracePt t="127376" x="6388100" y="4070350"/>
          <p14:tracePt t="127394" x="6369050" y="4044950"/>
          <p14:tracePt t="127410" x="6330950" y="3987800"/>
          <p14:tracePt t="127426" x="6318250" y="3981450"/>
          <p14:tracePt t="127443" x="6305550" y="3968750"/>
          <p14:tracePt t="127461" x="6286500" y="3956050"/>
          <p14:tracePt t="127477" x="6267450" y="3949700"/>
          <p14:tracePt t="127493" x="6267450" y="3937000"/>
          <p14:tracePt t="127509" x="6248400" y="3937000"/>
          <p14:tracePt t="127526" x="6235700" y="3937000"/>
          <p14:tracePt t="127543" x="6216650" y="3937000"/>
          <p14:tracePt t="127560" x="6210300" y="3937000"/>
          <p14:tracePt t="127576" x="6203950" y="3937000"/>
          <p14:tracePt t="127594" x="6197600" y="3937000"/>
          <p14:tracePt t="127610" x="6184900" y="3943350"/>
          <p14:tracePt t="127645" x="6172200" y="3943350"/>
          <p14:tracePt t="127660" x="6165850" y="3949700"/>
          <p14:tracePt t="127692" x="6159500" y="3956050"/>
          <p14:tracePt t="127709" x="6153150" y="3968750"/>
          <p14:tracePt t="127725" x="6146800" y="3975100"/>
          <p14:tracePt t="127743" x="6140450" y="3987800"/>
          <p14:tracePt t="127760" x="6140450" y="3994150"/>
          <p14:tracePt t="127779" x="6134100" y="4000500"/>
          <p14:tracePt t="127810" x="6134100" y="4006850"/>
          <p14:tracePt t="127830" x="6127750" y="4006850"/>
          <p14:tracePt t="127866" x="6127750" y="4013200"/>
          <p14:tracePt t="127902" x="6127750" y="4019550"/>
          <p14:tracePt t="127981" x="6121400" y="4019550"/>
          <p14:tracePt t="128009" x="6115050" y="4019550"/>
          <p14:tracePt t="128014" x="6102350" y="4019550"/>
          <p14:tracePt t="128029" x="6070600" y="4019550"/>
          <p14:tracePt t="128042" x="6051550" y="4006850"/>
          <p14:tracePt t="128058" x="6032500" y="4000500"/>
          <p14:tracePt t="128075" x="6000750" y="3987800"/>
          <p14:tracePt t="128092" x="5969000" y="3975100"/>
          <p14:tracePt t="128108" x="5930900" y="3949700"/>
          <p14:tracePt t="128128" x="5892800" y="3930650"/>
          <p14:tracePt t="128144" x="5861050" y="3905250"/>
          <p14:tracePt t="128159" x="5816600" y="3886200"/>
          <p14:tracePt t="128176" x="5791200" y="3860800"/>
          <p14:tracePt t="128197" x="5734050" y="3841750"/>
          <p14:tracePt t="128214" x="5708650" y="3835400"/>
          <p14:tracePt t="128228" x="5689600" y="3822700"/>
          <p14:tracePt t="128243" x="5670550" y="3816350"/>
          <p14:tracePt t="128275" x="5664200" y="3816350"/>
          <p14:tracePt t="128293" x="5657850" y="3810000"/>
          <p14:tracePt t="128693" x="5683250" y="3803650"/>
          <p14:tracePt t="128700" x="5689600" y="3803650"/>
          <p14:tracePt t="128708" x="5702300" y="3797300"/>
          <p14:tracePt t="128724" x="5740400" y="3790950"/>
          <p14:tracePt t="128742" x="5803900" y="3784600"/>
          <p14:tracePt t="128760" x="5829300" y="3784600"/>
          <p14:tracePt t="128775" x="5854700" y="3790950"/>
          <p14:tracePt t="128791" x="5892800" y="3822700"/>
          <p14:tracePt t="128808" x="5918200" y="3841750"/>
          <p14:tracePt t="128828" x="5937250" y="3867150"/>
          <p14:tracePt t="128843" x="5969000" y="3898900"/>
          <p14:tracePt t="128858" x="5981700" y="3937000"/>
          <p14:tracePt t="128875" x="5994400" y="3962400"/>
          <p14:tracePt t="128891" x="6019800" y="4013200"/>
          <p14:tracePt t="128908" x="6026150" y="4025900"/>
          <p14:tracePt t="128925" x="6032500" y="4044950"/>
          <p14:tracePt t="128941" x="6038850" y="4051300"/>
          <p14:tracePt t="128960" x="6038850" y="4057650"/>
          <p14:tracePt t="128977" x="6045200" y="4064000"/>
          <p14:tracePt t="128991" x="6057900" y="4076700"/>
          <p14:tracePt t="129007" x="6064250" y="4095750"/>
          <p14:tracePt t="129025" x="6102350" y="4127500"/>
          <p14:tracePt t="129040" x="6115050" y="4133850"/>
          <p14:tracePt t="129058" x="6121400" y="4152900"/>
          <p14:tracePt t="129076" x="6134100" y="4159250"/>
          <p14:tracePt t="129091" x="6140450" y="4159250"/>
          <p14:tracePt t="129108" x="6146800" y="4159250"/>
          <p14:tracePt t="129125" x="6146800" y="4165600"/>
          <p14:tracePt t="129141" x="6153150" y="4165600"/>
          <p14:tracePt t="129158" x="6153150" y="4171950"/>
          <p14:tracePt t="129204" x="6146800" y="4159250"/>
          <p14:tracePt t="129210" x="6134100" y="4146550"/>
          <p14:tracePt t="129226" x="6083300" y="4102100"/>
          <p14:tracePt t="129241" x="6032500" y="4070350"/>
          <p14:tracePt t="129259" x="5969000" y="4044950"/>
          <p14:tracePt t="129275" x="5943600" y="4025900"/>
          <p14:tracePt t="129290" x="5924550" y="4013200"/>
          <p14:tracePt t="129307" x="5918200" y="4013200"/>
          <p14:tracePt t="129324" x="5911850" y="4006850"/>
          <p14:tracePt t="129396" x="5905500" y="4006850"/>
          <p14:tracePt t="129440" x="5905500" y="4025900"/>
          <p14:tracePt t="129455" x="5911850" y="4032250"/>
          <p14:tracePt t="129459" x="5911850" y="4038600"/>
          <p14:tracePt t="129475" x="5918200" y="4044950"/>
          <p14:tracePt t="129491" x="5930900" y="4051300"/>
          <p14:tracePt t="129512" x="5962650" y="4070350"/>
          <p14:tracePt t="129524" x="5969000" y="4070350"/>
          <p14:tracePt t="129540" x="5994400" y="4076700"/>
          <p14:tracePt t="129558" x="6000750" y="4083050"/>
          <p14:tracePt t="129574" x="6013450" y="4083050"/>
          <p14:tracePt t="129590" x="6019800" y="4083050"/>
          <p14:tracePt t="129608" x="6032500" y="4089400"/>
          <p14:tracePt t="129624" x="6051550" y="4089400"/>
          <p14:tracePt t="129640" x="6076950" y="4089400"/>
          <p14:tracePt t="129657" x="6096000" y="4089400"/>
          <p14:tracePt t="129675" x="6102350" y="4089400"/>
          <p14:tracePt t="129691" x="6115050" y="4089400"/>
          <p14:tracePt t="129724" x="6127750" y="4089400"/>
          <p14:tracePt t="129740" x="6134100" y="4089400"/>
          <p14:tracePt t="129757" x="6140450" y="4089400"/>
          <p14:tracePt t="129773" x="6146800" y="4089400"/>
          <p14:tracePt t="129790" x="6153150" y="4089400"/>
          <p14:tracePt t="129824" x="6165850" y="4064000"/>
          <p14:tracePt t="129840" x="6172200" y="4032250"/>
          <p14:tracePt t="129858" x="6178550" y="4019550"/>
          <p14:tracePt t="129873" x="6184900" y="4006850"/>
          <p14:tracePt t="129890" x="6191250" y="4000500"/>
          <p14:tracePt t="129908" x="6191250" y="3994150"/>
          <p14:tracePt t="129953" x="6191250" y="3987800"/>
          <p14:tracePt t="129974" x="6191250" y="3981450"/>
          <p14:tracePt t="130000" x="6191250" y="3975100"/>
          <p14:tracePt t="130032" x="6184900" y="3975100"/>
          <p14:tracePt t="130057" x="6178550" y="3975100"/>
          <p14:tracePt t="130071" x="6178550" y="3962400"/>
          <p14:tracePt t="130078" x="6172200" y="3962400"/>
          <p14:tracePt t="130109" x="6172200" y="3968750"/>
          <p14:tracePt t="130126" x="6165850" y="3968750"/>
          <p14:tracePt t="130129" x="6159500" y="3975100"/>
          <p14:tracePt t="130140" x="6153150" y="3987800"/>
          <p14:tracePt t="130159" x="6127750" y="4006850"/>
          <p14:tracePt t="130173" x="6115050" y="4032250"/>
          <p14:tracePt t="130192" x="6115050" y="4038600"/>
          <p14:tracePt t="130207" x="6102350" y="4051300"/>
          <p14:tracePt t="130223" x="6096000" y="4057650"/>
          <p14:tracePt t="130241" x="6096000" y="4070350"/>
          <p14:tracePt t="130257" x="6076950" y="4083050"/>
          <p14:tracePt t="130273" x="6064250" y="4108450"/>
          <p14:tracePt t="130290" x="6064250" y="4114800"/>
          <p14:tracePt t="130306" x="6064250" y="4140200"/>
          <p14:tracePt t="130322" x="6057900" y="4152900"/>
          <p14:tracePt t="130339" x="6057900" y="4165600"/>
          <p14:tracePt t="130357" x="6057900" y="4178300"/>
          <p14:tracePt t="130373" x="6057900" y="4184650"/>
          <p14:tracePt t="130390" x="6057900" y="4191000"/>
          <p14:tracePt t="130406" x="6057900" y="4203700"/>
          <p14:tracePt t="130423" x="6057900" y="4210050"/>
          <p14:tracePt t="130442" x="6064250" y="4222750"/>
          <p14:tracePt t="130458" x="6076950" y="4235450"/>
          <p14:tracePt t="130473" x="6083300" y="4235450"/>
          <p14:tracePt t="130489" x="6096000" y="4241800"/>
          <p14:tracePt t="130507" x="6096000" y="4248150"/>
          <p14:tracePt t="130523" x="6108700" y="4248150"/>
          <p14:tracePt t="130544" x="6121400" y="4273550"/>
          <p14:tracePt t="130556" x="6140450" y="4279900"/>
          <p14:tracePt t="130573" x="6146800" y="4279900"/>
          <p14:tracePt t="130591" x="6153150" y="4279900"/>
          <p14:tracePt t="130606" x="6159500" y="4286250"/>
          <p14:tracePt t="130623" x="6165850" y="4286250"/>
          <p14:tracePt t="130640" x="6165850" y="4292600"/>
          <p14:tracePt t="130708" x="6172200" y="4292600"/>
          <p14:tracePt t="130755" x="6172200" y="4298950"/>
          <p14:tracePt t="130807" x="6159500" y="4292600"/>
          <p14:tracePt t="130820" x="6153150" y="4292600"/>
          <p14:tracePt t="130828" x="6140450" y="4273550"/>
          <p14:tracePt t="130839" x="6127750" y="4273550"/>
          <p14:tracePt t="130856" x="6108700" y="4241800"/>
          <p14:tracePt t="130873" x="6083300" y="4216400"/>
          <p14:tracePt t="130889" x="6064250" y="4184650"/>
          <p14:tracePt t="130906" x="6038850" y="4133850"/>
          <p14:tracePt t="130924" x="6026150" y="4127500"/>
          <p14:tracePt t="130940" x="6000750" y="4070350"/>
          <p14:tracePt t="130957" x="6000750" y="4057650"/>
          <p14:tracePt t="130963" x="6000750" y="4051300"/>
          <p14:tracePt t="130973" x="6000750" y="4032250"/>
          <p14:tracePt t="130989" x="6000750" y="4019550"/>
          <p14:tracePt t="131007" x="6000750" y="4006850"/>
          <p14:tracePt t="131024" x="6000750" y="3981450"/>
          <p14:tracePt t="131040" x="5994400" y="3968750"/>
          <p14:tracePt t="131055" x="5988050" y="3943350"/>
          <p14:tracePt t="131072" x="5988050" y="3937000"/>
          <p14:tracePt t="131090" x="5975350" y="3924300"/>
          <p14:tracePt t="131105" x="5969000" y="3911600"/>
          <p14:tracePt t="131124" x="5937250" y="3879850"/>
          <p14:tracePt t="131139" x="5899150" y="3860800"/>
          <p14:tracePt t="131155" x="5873750" y="3848100"/>
          <p14:tracePt t="131173" x="5842000" y="3835400"/>
          <p14:tracePt t="131189" x="5778500" y="3816350"/>
          <p14:tracePt t="131206" x="5753100" y="3810000"/>
          <p14:tracePt t="131227" x="5702300" y="3803650"/>
          <p14:tracePt t="131240" x="5664200" y="3797300"/>
          <p14:tracePt t="131256" x="5638800" y="3784600"/>
          <p14:tracePt t="131272" x="5613400" y="3784600"/>
          <p14:tracePt t="131289" x="5600700" y="3784600"/>
          <p14:tracePt t="131305" x="5594350" y="3784600"/>
          <p14:tracePt t="131322" x="5588000" y="3784600"/>
          <p14:tracePt t="131351" x="5581650" y="3784600"/>
          <p14:tracePt t="131374" x="5581650" y="3803650"/>
          <p14:tracePt t="131384" x="5575300" y="3816350"/>
          <p14:tracePt t="131394" x="5575300" y="3835400"/>
          <p14:tracePt t="131405" x="5588000" y="3873500"/>
          <p14:tracePt t="131425" x="5632450" y="3949700"/>
          <p14:tracePt t="131440" x="5702300" y="3994150"/>
          <p14:tracePt t="131456" x="5727700" y="4013200"/>
          <p14:tracePt t="131459" x="5772150" y="4013200"/>
          <p14:tracePt t="132120" x="5778500" y="4013200"/>
          <p14:tracePt t="132128" x="5797550" y="4019550"/>
          <p14:tracePt t="132139" x="5810250" y="4019550"/>
          <p14:tracePt t="132154" x="5835650" y="4025900"/>
          <p14:tracePt t="132175" x="5848350" y="4025900"/>
          <p14:tracePt t="132188" x="5854700" y="4025900"/>
          <p14:tracePt t="132208" x="5880100" y="4025900"/>
          <p14:tracePt t="132223" x="5899150" y="4025900"/>
          <p14:tracePt t="132239" x="5911850" y="4025900"/>
          <p14:tracePt t="132254" x="5956300" y="4019550"/>
          <p14:tracePt t="132271" x="5981700" y="4006850"/>
          <p14:tracePt t="132288" x="5994400" y="4006850"/>
          <p14:tracePt t="132304" x="6000750" y="4006850"/>
          <p14:tracePt t="132324" x="6019800" y="4000500"/>
          <p14:tracePt t="132338" x="6038850" y="3994150"/>
          <p14:tracePt t="132354" x="6051550" y="3987800"/>
          <p14:tracePt t="132370" x="6070600" y="3987800"/>
          <p14:tracePt t="132387" x="6083300" y="3987800"/>
          <p14:tracePt t="132404" x="6096000" y="3981450"/>
          <p14:tracePt t="132420" x="6115050" y="3968750"/>
          <p14:tracePt t="132438" x="6121400" y="3968750"/>
          <p14:tracePt t="132456" x="6140450" y="3968750"/>
          <p14:tracePt t="132457" x="6153150" y="3968750"/>
          <p14:tracePt t="132470" x="6159500" y="3975100"/>
          <p14:tracePt t="132487" x="6184900" y="3981450"/>
          <p14:tracePt t="132504" x="6191250" y="3981450"/>
          <p14:tracePt t="132520" x="6216650" y="3987800"/>
          <p14:tracePt t="132537" x="6229350" y="3994150"/>
          <p14:tracePt t="132554" x="6242050" y="4000500"/>
          <p14:tracePt t="132587" x="6254750" y="4000500"/>
          <p14:tracePt t="132603" x="6261100" y="4006850"/>
          <p14:tracePt t="132651" x="6267450" y="4013200"/>
          <p14:tracePt t="132676" x="6280150" y="4013200"/>
          <p14:tracePt t="132705" x="6286500" y="4013200"/>
          <p14:tracePt t="132726" x="6292850" y="4013200"/>
          <p14:tracePt t="132790" x="6299200" y="4013200"/>
          <p14:tracePt t="132826" x="6299200" y="4006850"/>
          <p14:tracePt t="132862" x="6299200" y="4000500"/>
          <p14:tracePt t="132869" x="6299200" y="3994150"/>
          <p14:tracePt t="132877" x="6299200" y="3981450"/>
          <p14:tracePt t="132887" x="6292850" y="3968750"/>
          <p14:tracePt t="132905" x="6280150" y="3943350"/>
          <p14:tracePt t="132920" x="6261100" y="3917950"/>
          <p14:tracePt t="132937" x="6254750" y="3898900"/>
          <p14:tracePt t="132954" x="6248400" y="3873500"/>
          <p14:tracePt t="132970" x="6235700" y="3854450"/>
          <p14:tracePt t="132987" x="6235700" y="3848100"/>
          <p14:tracePt t="133034" x="6235700" y="3841750"/>
          <p14:tracePt t="133061" x="6242050" y="3835400"/>
          <p14:tracePt t="133068" x="6248400" y="3829050"/>
          <p14:tracePt t="133075" x="6273800" y="3816350"/>
          <p14:tracePt t="133086" x="6280150" y="3816350"/>
          <p14:tracePt t="133103" x="6350000" y="3790950"/>
          <p14:tracePt t="133120" x="6381750" y="3784600"/>
          <p14:tracePt t="133137" x="6432550" y="3778250"/>
          <p14:tracePt t="133153" x="6464300" y="3765550"/>
          <p14:tracePt t="133171" x="6477000" y="3765550"/>
          <p14:tracePt t="133187" x="6496050" y="3752850"/>
          <p14:tracePt t="133205" x="6521450" y="3740150"/>
          <p14:tracePt t="133221" x="6540500" y="3727450"/>
          <p14:tracePt t="133237" x="6565900" y="3708400"/>
          <p14:tracePt t="133253" x="6604000" y="3657600"/>
          <p14:tracePt t="133271" x="6635750" y="3606800"/>
          <p14:tracePt t="133286" x="6673850" y="3524250"/>
          <p14:tracePt t="133304" x="6718300" y="3416300"/>
          <p14:tracePt t="133320" x="6731000" y="3390900"/>
        </p14:tracePtLst>
      </p14:laserTrace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pancreas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59</a:t>
            </a:fld>
            <a:endParaRPr lang="cs-CZ"/>
          </a:p>
        </p:txBody>
      </p:sp>
      <p:sp>
        <p:nvSpPr>
          <p:cNvPr id="6" name="Zástupný obsah 2">
            <a:extLst>
              <a:ext uri="{FF2B5EF4-FFF2-40B4-BE49-F238E27FC236}">
                <a16:creationId xmlns:a16="http://schemas.microsoft.com/office/drawing/2014/main" id="{6FB97B53-AFC6-46ED-BD56-95B9B54020F8}"/>
              </a:ext>
            </a:extLst>
          </p:cNvPr>
          <p:cNvSpPr txBox="1">
            <a:spLocks/>
          </p:cNvSpPr>
          <p:nvPr/>
        </p:nvSpPr>
        <p:spPr>
          <a:xfrm>
            <a:off x="1097277" y="1902147"/>
            <a:ext cx="4583899" cy="212843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Pancreas</a:t>
            </a:r>
            <a:r>
              <a:rPr lang="cs-CZ" sz="1600" b="1" dirty="0"/>
              <a:t> </a:t>
            </a:r>
            <a:r>
              <a:rPr lang="cs-CZ" sz="1600" b="1" dirty="0" err="1"/>
              <a:t>divisum</a:t>
            </a:r>
            <a:endParaRPr lang="cs-CZ" sz="1600" b="1" dirty="0"/>
          </a:p>
          <a:p>
            <a:pPr lvl="1">
              <a:buSzPct val="50000"/>
              <a:buFont typeface="Courier New" panose="02070309020205020404" pitchFamily="49" charset="0"/>
              <a:buChar char="o"/>
            </a:pPr>
            <a:r>
              <a:rPr lang="cs-CZ" sz="1400" dirty="0" err="1"/>
              <a:t>Dorsal</a:t>
            </a:r>
            <a:r>
              <a:rPr lang="cs-CZ" sz="1400" dirty="0"/>
              <a:t> </a:t>
            </a:r>
            <a:r>
              <a:rPr lang="cs-CZ" sz="1400" dirty="0" err="1"/>
              <a:t>duct</a:t>
            </a:r>
            <a:r>
              <a:rPr lang="cs-CZ" sz="1400" dirty="0"/>
              <a:t> do not </a:t>
            </a:r>
            <a:r>
              <a:rPr lang="cs-CZ" sz="1400" dirty="0" err="1"/>
              <a:t>fuse</a:t>
            </a:r>
            <a:r>
              <a:rPr lang="cs-CZ" sz="1400" dirty="0"/>
              <a:t> </a:t>
            </a:r>
            <a:r>
              <a:rPr lang="cs-CZ" sz="1400" dirty="0" err="1"/>
              <a:t>with</a:t>
            </a:r>
            <a:r>
              <a:rPr lang="cs-CZ" sz="1400" dirty="0"/>
              <a:t> </a:t>
            </a:r>
            <a:r>
              <a:rPr lang="cs-CZ" sz="1400" dirty="0" err="1"/>
              <a:t>bile</a:t>
            </a:r>
            <a:r>
              <a:rPr lang="cs-CZ" sz="1400" dirty="0"/>
              <a:t> </a:t>
            </a:r>
            <a:r>
              <a:rPr lang="cs-CZ" sz="1400" dirty="0" err="1"/>
              <a:t>duct</a:t>
            </a:r>
            <a:endParaRPr lang="cs-CZ" sz="1400" dirty="0"/>
          </a:p>
          <a:p>
            <a:pPr lvl="1">
              <a:buSzPct val="50000"/>
              <a:buFont typeface="Courier New" panose="02070309020205020404" pitchFamily="49" charset="0"/>
              <a:buChar char="o"/>
            </a:pPr>
            <a:r>
              <a:rPr lang="cs-CZ" sz="1400" dirty="0" err="1"/>
              <a:t>Larger</a:t>
            </a:r>
            <a:r>
              <a:rPr lang="cs-CZ" sz="1400" dirty="0"/>
              <a:t> </a:t>
            </a:r>
            <a:r>
              <a:rPr lang="cs-CZ" sz="1400" dirty="0" err="1"/>
              <a:t>dorsal</a:t>
            </a:r>
            <a:r>
              <a:rPr lang="cs-CZ" sz="1400" dirty="0"/>
              <a:t> part </a:t>
            </a:r>
            <a:r>
              <a:rPr lang="cs-CZ" sz="1400" dirty="0" err="1"/>
              <a:t>drain</a:t>
            </a:r>
            <a:r>
              <a:rPr lang="cs-CZ" sz="1400" dirty="0"/>
              <a:t> </a:t>
            </a:r>
            <a:r>
              <a:rPr lang="cs-CZ" sz="1400" dirty="0" err="1"/>
              <a:t>pancreatic</a:t>
            </a:r>
            <a:r>
              <a:rPr lang="cs-CZ" sz="1400" dirty="0"/>
              <a:t> </a:t>
            </a:r>
            <a:r>
              <a:rPr lang="cs-CZ" sz="1400" dirty="0" err="1"/>
              <a:t>products</a:t>
            </a:r>
            <a:r>
              <a:rPr lang="cs-CZ" sz="1400" dirty="0"/>
              <a:t> </a:t>
            </a:r>
            <a:r>
              <a:rPr lang="cs-CZ" sz="1400" dirty="0" err="1"/>
              <a:t>through</a:t>
            </a:r>
            <a:r>
              <a:rPr lang="cs-CZ" sz="1400" dirty="0"/>
              <a:t> </a:t>
            </a:r>
            <a:r>
              <a:rPr lang="cs-CZ" sz="1400" dirty="0" err="1"/>
              <a:t>smaller</a:t>
            </a:r>
            <a:r>
              <a:rPr lang="cs-CZ" sz="1400" dirty="0"/>
              <a:t> </a:t>
            </a:r>
            <a:r>
              <a:rPr lang="cs-CZ" sz="1400" dirty="0" err="1"/>
              <a:t>duct</a:t>
            </a:r>
            <a:endParaRPr lang="cs-CZ" sz="1400" dirty="0"/>
          </a:p>
          <a:p>
            <a:pPr lvl="1">
              <a:buSzPct val="50000"/>
              <a:buFont typeface="Courier New" panose="02070309020205020404" pitchFamily="49" charset="0"/>
              <a:buChar char="o"/>
            </a:pPr>
            <a:r>
              <a:rPr lang="cs-CZ" sz="1400" dirty="0" err="1"/>
              <a:t>smaller</a:t>
            </a:r>
            <a:r>
              <a:rPr lang="cs-CZ" sz="1400" dirty="0"/>
              <a:t> </a:t>
            </a:r>
            <a:r>
              <a:rPr lang="cs-CZ" sz="1400" dirty="0" err="1"/>
              <a:t>ventral</a:t>
            </a:r>
            <a:r>
              <a:rPr lang="cs-CZ" sz="1400" dirty="0"/>
              <a:t> part </a:t>
            </a:r>
            <a:r>
              <a:rPr lang="cs-CZ" sz="1400" dirty="0" err="1"/>
              <a:t>drain</a:t>
            </a:r>
            <a:r>
              <a:rPr lang="cs-CZ" sz="1400" dirty="0"/>
              <a:t> to </a:t>
            </a:r>
            <a:r>
              <a:rPr lang="cs-CZ" sz="1400" dirty="0" err="1"/>
              <a:t>main</a:t>
            </a:r>
            <a:r>
              <a:rPr lang="cs-CZ" sz="1400" dirty="0"/>
              <a:t> </a:t>
            </a:r>
            <a:r>
              <a:rPr lang="cs-CZ" sz="1400" dirty="0" err="1"/>
              <a:t>bile</a:t>
            </a:r>
            <a:r>
              <a:rPr lang="cs-CZ" sz="1400" dirty="0"/>
              <a:t> </a:t>
            </a:r>
            <a:r>
              <a:rPr lang="cs-CZ" sz="1400" dirty="0" err="1"/>
              <a:t>duct</a:t>
            </a:r>
            <a:endParaRPr lang="cs-CZ" sz="1400" dirty="0"/>
          </a:p>
          <a:p>
            <a:pPr lvl="1">
              <a:buSzPct val="50000"/>
              <a:buFont typeface="Courier New" panose="02070309020205020404" pitchFamily="49" charset="0"/>
              <a:buChar char="o"/>
            </a:pPr>
            <a:r>
              <a:rPr lang="cs-CZ" sz="1400" dirty="0" err="1"/>
              <a:t>Insufficient</a:t>
            </a:r>
            <a:r>
              <a:rPr lang="cs-CZ" sz="1400" dirty="0"/>
              <a:t> </a:t>
            </a:r>
            <a:r>
              <a:rPr lang="cs-CZ" sz="1400" dirty="0" err="1"/>
              <a:t>drainage</a:t>
            </a:r>
            <a:r>
              <a:rPr lang="cs-CZ" sz="1400" dirty="0"/>
              <a:t> – </a:t>
            </a:r>
            <a:r>
              <a:rPr lang="cs-CZ" sz="1400" dirty="0" err="1"/>
              <a:t>inflammation</a:t>
            </a:r>
            <a:r>
              <a:rPr lang="cs-CZ" sz="1400" dirty="0"/>
              <a:t> </a:t>
            </a:r>
            <a:r>
              <a:rPr lang="cs-CZ" sz="1400" dirty="0" err="1"/>
              <a:t>of</a:t>
            </a:r>
            <a:r>
              <a:rPr lang="cs-CZ" sz="1400" dirty="0"/>
              <a:t> </a:t>
            </a:r>
            <a:r>
              <a:rPr lang="cs-CZ" sz="1400" dirty="0" err="1"/>
              <a:t>pancreas</a:t>
            </a:r>
            <a:endParaRPr lang="cs-CZ" sz="1400" dirty="0"/>
          </a:p>
          <a:p>
            <a:pPr lvl="1">
              <a:buSzPct val="50000"/>
              <a:buFont typeface="Courier New" panose="02070309020205020404" pitchFamily="49" charset="0"/>
              <a:buChar char="o"/>
            </a:pPr>
            <a:r>
              <a:rPr lang="cs-CZ" sz="1400" dirty="0"/>
              <a:t>4 – 14 % </a:t>
            </a:r>
            <a:r>
              <a:rPr lang="cs-CZ" sz="1400" dirty="0" err="1"/>
              <a:t>population</a:t>
            </a:r>
            <a:endParaRPr lang="cs-CZ" sz="1400" dirty="0"/>
          </a:p>
        </p:txBody>
      </p:sp>
      <p:pic>
        <p:nvPicPr>
          <p:cNvPr id="7" name="Obrázek 6">
            <a:extLst>
              <a:ext uri="{FF2B5EF4-FFF2-40B4-BE49-F238E27FC236}">
                <a16:creationId xmlns:a16="http://schemas.microsoft.com/office/drawing/2014/main" id="{0EE72D28-F703-4E6E-A8F6-6E30972D9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4079" y="1993637"/>
            <a:ext cx="2838865" cy="1854134"/>
          </a:xfrm>
          <a:prstGeom prst="rect">
            <a:avLst/>
          </a:prstGeom>
        </p:spPr>
      </p:pic>
      <p:pic>
        <p:nvPicPr>
          <p:cNvPr id="11" name="Obrázek 10">
            <a:extLst>
              <a:ext uri="{FF2B5EF4-FFF2-40B4-BE49-F238E27FC236}">
                <a16:creationId xmlns:a16="http://schemas.microsoft.com/office/drawing/2014/main" id="{06A991BB-507B-44B8-8A18-26B7B9F9A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1217" y="1993637"/>
            <a:ext cx="2838866" cy="1854134"/>
          </a:xfrm>
          <a:prstGeom prst="rect">
            <a:avLst/>
          </a:prstGeom>
        </p:spPr>
      </p:pic>
      <p:sp>
        <p:nvSpPr>
          <p:cNvPr id="12" name="Zástupný obsah 2">
            <a:extLst>
              <a:ext uri="{FF2B5EF4-FFF2-40B4-BE49-F238E27FC236}">
                <a16:creationId xmlns:a16="http://schemas.microsoft.com/office/drawing/2014/main" id="{4AEC0E46-D5DD-4EE5-8D8A-FC31A69581ED}"/>
              </a:ext>
            </a:extLst>
          </p:cNvPr>
          <p:cNvSpPr txBox="1">
            <a:spLocks/>
          </p:cNvSpPr>
          <p:nvPr/>
        </p:nvSpPr>
        <p:spPr>
          <a:xfrm>
            <a:off x="1097276" y="4056425"/>
            <a:ext cx="4753648" cy="212843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Anular</a:t>
            </a:r>
            <a:r>
              <a:rPr lang="cs-CZ" sz="1600" b="1" dirty="0"/>
              <a:t> </a:t>
            </a:r>
            <a:r>
              <a:rPr lang="cs-CZ" sz="1600" b="1" dirty="0" err="1"/>
              <a:t>pancreas</a:t>
            </a:r>
            <a:endParaRPr lang="cs-CZ" sz="1600" b="1" dirty="0"/>
          </a:p>
          <a:p>
            <a:pPr lvl="1">
              <a:buSzPct val="50000"/>
              <a:buFont typeface="Courier New" panose="02070309020205020404" pitchFamily="49" charset="0"/>
              <a:buChar char="o"/>
            </a:pPr>
            <a:r>
              <a:rPr lang="cs-CZ" sz="1400" dirty="0" err="1"/>
              <a:t>The</a:t>
            </a:r>
            <a:r>
              <a:rPr lang="cs-CZ" sz="1400" dirty="0"/>
              <a:t> most </a:t>
            </a:r>
            <a:r>
              <a:rPr lang="cs-CZ" sz="1400" dirty="0" err="1"/>
              <a:t>often</a:t>
            </a:r>
            <a:r>
              <a:rPr lang="cs-CZ" sz="1400" dirty="0"/>
              <a:t> </a:t>
            </a:r>
            <a:r>
              <a:rPr lang="cs-CZ" sz="1400" dirty="0" err="1"/>
              <a:t>congenital</a:t>
            </a:r>
            <a:r>
              <a:rPr lang="cs-CZ" sz="1400" dirty="0"/>
              <a:t> </a:t>
            </a:r>
            <a:r>
              <a:rPr lang="cs-CZ" sz="1400" dirty="0" err="1"/>
              <a:t>defect</a:t>
            </a:r>
            <a:r>
              <a:rPr lang="cs-CZ" sz="1400" dirty="0"/>
              <a:t> </a:t>
            </a:r>
            <a:r>
              <a:rPr lang="cs-CZ" sz="1400" dirty="0" err="1"/>
              <a:t>of</a:t>
            </a:r>
            <a:r>
              <a:rPr lang="cs-CZ" sz="1400" dirty="0"/>
              <a:t> </a:t>
            </a:r>
            <a:r>
              <a:rPr lang="cs-CZ" sz="1400" dirty="0" err="1"/>
              <a:t>pancreas</a:t>
            </a:r>
            <a:endParaRPr lang="cs-CZ" sz="1400" dirty="0"/>
          </a:p>
          <a:p>
            <a:pPr lvl="1">
              <a:buSzPct val="50000"/>
              <a:buFont typeface="Courier New" panose="02070309020205020404" pitchFamily="49" charset="0"/>
              <a:buChar char="o"/>
            </a:pPr>
            <a:r>
              <a:rPr lang="cs-CZ" sz="1400" dirty="0" err="1"/>
              <a:t>Defect</a:t>
            </a:r>
            <a:r>
              <a:rPr lang="cs-CZ" sz="1400" dirty="0"/>
              <a:t> in </a:t>
            </a:r>
            <a:r>
              <a:rPr lang="cs-CZ" sz="1400" dirty="0" err="1"/>
              <a:t>rotation</a:t>
            </a:r>
            <a:r>
              <a:rPr lang="cs-CZ" sz="1400" dirty="0"/>
              <a:t> </a:t>
            </a:r>
            <a:r>
              <a:rPr lang="cs-CZ" sz="1400" dirty="0" err="1"/>
              <a:t>of</a:t>
            </a:r>
            <a:r>
              <a:rPr lang="cs-CZ" sz="1400" dirty="0"/>
              <a:t> </a:t>
            </a:r>
            <a:r>
              <a:rPr lang="cs-CZ" sz="1400" dirty="0" err="1"/>
              <a:t>ventral</a:t>
            </a:r>
            <a:r>
              <a:rPr lang="cs-CZ" sz="1400" dirty="0"/>
              <a:t> part</a:t>
            </a:r>
          </a:p>
          <a:p>
            <a:pPr lvl="1">
              <a:buSzPct val="50000"/>
              <a:buFont typeface="Courier New" panose="02070309020205020404" pitchFamily="49" charset="0"/>
              <a:buChar char="o"/>
            </a:pPr>
            <a:r>
              <a:rPr lang="cs-CZ" sz="1400" dirty="0" err="1"/>
              <a:t>Formation</a:t>
            </a:r>
            <a:r>
              <a:rPr lang="cs-CZ" sz="1400" dirty="0"/>
              <a:t> </a:t>
            </a:r>
            <a:r>
              <a:rPr lang="cs-CZ" sz="1400" dirty="0" err="1"/>
              <a:t>of</a:t>
            </a:r>
            <a:r>
              <a:rPr lang="cs-CZ" sz="1400" dirty="0"/>
              <a:t> ring </a:t>
            </a:r>
            <a:r>
              <a:rPr lang="cs-CZ" sz="1400" dirty="0" err="1"/>
              <a:t>of</a:t>
            </a:r>
            <a:r>
              <a:rPr lang="cs-CZ" sz="1400" dirty="0"/>
              <a:t> </a:t>
            </a:r>
            <a:r>
              <a:rPr lang="cs-CZ" sz="1400" dirty="0" err="1"/>
              <a:t>panreatic</a:t>
            </a:r>
            <a:r>
              <a:rPr lang="cs-CZ" sz="1400" dirty="0"/>
              <a:t> </a:t>
            </a:r>
            <a:r>
              <a:rPr lang="cs-CZ" sz="1400" dirty="0" err="1"/>
              <a:t>tissue</a:t>
            </a:r>
            <a:r>
              <a:rPr lang="cs-CZ" sz="1400" dirty="0"/>
              <a:t> </a:t>
            </a:r>
            <a:r>
              <a:rPr lang="cs-CZ" sz="1400" dirty="0" err="1"/>
              <a:t>around</a:t>
            </a:r>
            <a:r>
              <a:rPr lang="cs-CZ" sz="1400" dirty="0"/>
              <a:t> duodenum</a:t>
            </a:r>
          </a:p>
          <a:p>
            <a:pPr lvl="1">
              <a:buSzPct val="50000"/>
              <a:buFont typeface="Courier New" panose="02070309020205020404" pitchFamily="49" charset="0"/>
              <a:buChar char="o"/>
            </a:pPr>
            <a:r>
              <a:rPr lang="cs-CZ" sz="1400" dirty="0"/>
              <a:t>In majority </a:t>
            </a:r>
            <a:r>
              <a:rPr lang="cs-CZ" sz="1400" dirty="0" err="1"/>
              <a:t>of</a:t>
            </a:r>
            <a:r>
              <a:rPr lang="cs-CZ" sz="1400" dirty="0"/>
              <a:t> </a:t>
            </a:r>
            <a:r>
              <a:rPr lang="cs-CZ" sz="1400" dirty="0" err="1"/>
              <a:t>patients</a:t>
            </a:r>
            <a:r>
              <a:rPr lang="cs-CZ" sz="1400" dirty="0"/>
              <a:t> </a:t>
            </a:r>
            <a:r>
              <a:rPr lang="cs-CZ" sz="1400" dirty="0" err="1"/>
              <a:t>leads</a:t>
            </a:r>
            <a:r>
              <a:rPr lang="cs-CZ" sz="1400" dirty="0"/>
              <a:t> to </a:t>
            </a:r>
            <a:r>
              <a:rPr lang="cs-CZ" sz="1400" dirty="0" err="1"/>
              <a:t>partial</a:t>
            </a:r>
            <a:r>
              <a:rPr lang="cs-CZ" sz="1400" dirty="0"/>
              <a:t> </a:t>
            </a:r>
            <a:r>
              <a:rPr lang="cs-CZ" sz="1400" dirty="0" err="1"/>
              <a:t>or</a:t>
            </a:r>
            <a:r>
              <a:rPr lang="cs-CZ" sz="1400" dirty="0"/>
              <a:t> </a:t>
            </a:r>
            <a:r>
              <a:rPr lang="cs-CZ" sz="1400" dirty="0" err="1"/>
              <a:t>complete</a:t>
            </a:r>
            <a:r>
              <a:rPr lang="cs-CZ" sz="1400" dirty="0"/>
              <a:t> </a:t>
            </a:r>
            <a:r>
              <a:rPr lang="cs-CZ" sz="1400" dirty="0" err="1"/>
              <a:t>blockade</a:t>
            </a:r>
            <a:r>
              <a:rPr lang="cs-CZ" sz="1400" dirty="0"/>
              <a:t> </a:t>
            </a:r>
            <a:r>
              <a:rPr lang="cs-CZ" sz="1400" dirty="0" err="1"/>
              <a:t>of</a:t>
            </a:r>
            <a:r>
              <a:rPr lang="cs-CZ" sz="1400" dirty="0"/>
              <a:t> duodenum</a:t>
            </a:r>
          </a:p>
        </p:txBody>
      </p:sp>
      <p:pic>
        <p:nvPicPr>
          <p:cNvPr id="14" name="Obrázek 13">
            <a:extLst>
              <a:ext uri="{FF2B5EF4-FFF2-40B4-BE49-F238E27FC236}">
                <a16:creationId xmlns:a16="http://schemas.microsoft.com/office/drawing/2014/main" id="{DF8798E0-C026-447B-AED6-85CFA8F66B74}"/>
              </a:ext>
            </a:extLst>
          </p:cNvPr>
          <p:cNvPicPr>
            <a:picLocks noChangeAspect="1"/>
          </p:cNvPicPr>
          <p:nvPr/>
        </p:nvPicPr>
        <p:blipFill rotWithShape="1">
          <a:blip r:embed="rId4">
            <a:extLst>
              <a:ext uri="{28A0092B-C50C-407E-A947-70E740481C1C}">
                <a14:useLocalDpi xmlns:a14="http://schemas.microsoft.com/office/drawing/2010/main" val="0"/>
              </a:ext>
            </a:extLst>
          </a:blip>
          <a:srcRect l="3089" t="7936" r="1884" b="15037"/>
          <a:stretch/>
        </p:blipFill>
        <p:spPr>
          <a:xfrm>
            <a:off x="7305876" y="4211140"/>
            <a:ext cx="2994135" cy="1941590"/>
          </a:xfrm>
          <a:prstGeom prst="rect">
            <a:avLst/>
          </a:prstGeom>
        </p:spPr>
      </p:pic>
    </p:spTree>
    <p:extLst>
      <p:ext uri="{BB962C8B-B14F-4D97-AF65-F5344CB8AC3E}">
        <p14:creationId xmlns:p14="http://schemas.microsoft.com/office/powerpoint/2010/main" val="30779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t>
            </a:r>
            <a:r>
              <a:rPr lang="cs-CZ" dirty="0"/>
              <a:t> </a:t>
            </a:r>
            <a:r>
              <a:rPr lang="cs-CZ" dirty="0" err="1"/>
              <a:t>of</a:t>
            </a:r>
            <a:r>
              <a:rPr lang="cs-CZ" dirty="0"/>
              <a:t> </a:t>
            </a:r>
            <a:r>
              <a:rPr lang="cs-CZ" dirty="0" err="1"/>
              <a:t>the</a:t>
            </a:r>
            <a:r>
              <a:rPr lang="cs-CZ" dirty="0"/>
              <a:t> </a:t>
            </a:r>
            <a:r>
              <a:rPr lang="cs-CZ" dirty="0" err="1"/>
              <a:t>palatal</a:t>
            </a:r>
            <a:r>
              <a:rPr lang="cs-CZ" dirty="0"/>
              <a:t> </a:t>
            </a:r>
            <a:r>
              <a:rPr lang="cs-CZ" dirty="0" err="1"/>
              <a:t>shelves</a:t>
            </a:r>
            <a:r>
              <a:rPr lang="cs-CZ" dirty="0"/>
              <a:t> and </a:t>
            </a:r>
            <a:r>
              <a:rPr lang="cs-CZ" dirty="0" err="1"/>
              <a:t>secondary</a:t>
            </a:r>
            <a:r>
              <a:rPr lang="cs-CZ" dirty="0"/>
              <a:t> </a:t>
            </a:r>
            <a:r>
              <a:rPr lang="cs-CZ" dirty="0" err="1"/>
              <a:t>palate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a:t>
            </a:fld>
            <a:endParaRPr lang="cs-CZ"/>
          </a:p>
        </p:txBody>
      </p:sp>
      <p:sp>
        <p:nvSpPr>
          <p:cNvPr id="7" name="Zástupný obsah 2">
            <a:extLst>
              <a:ext uri="{FF2B5EF4-FFF2-40B4-BE49-F238E27FC236}">
                <a16:creationId xmlns:a16="http://schemas.microsoft.com/office/drawing/2014/main" id="{C300D9A4-CF07-48A0-8EE5-1A35FA9A2C22}"/>
              </a:ext>
            </a:extLst>
          </p:cNvPr>
          <p:cNvSpPr txBox="1">
            <a:spLocks/>
          </p:cNvSpPr>
          <p:nvPr/>
        </p:nvSpPr>
        <p:spPr>
          <a:xfrm>
            <a:off x="1024852" y="1855154"/>
            <a:ext cx="4271425" cy="82812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palatal</a:t>
            </a:r>
            <a:r>
              <a:rPr lang="cs-CZ" sz="1600" b="1" dirty="0"/>
              <a:t> </a:t>
            </a:r>
            <a:r>
              <a:rPr lang="cs-CZ" sz="1600" b="1" dirty="0" err="1"/>
              <a:t>shelves</a:t>
            </a:r>
            <a:r>
              <a:rPr lang="cs-CZ" sz="1600" b="1" dirty="0"/>
              <a:t> </a:t>
            </a:r>
            <a:r>
              <a:rPr lang="cs-CZ" sz="1600" b="1" dirty="0" err="1"/>
              <a:t>medially</a:t>
            </a:r>
            <a:r>
              <a:rPr lang="cs-CZ" sz="1600" b="1" dirty="0"/>
              <a:t> </a:t>
            </a:r>
            <a:r>
              <a:rPr lang="cs-CZ" sz="1600" dirty="0" err="1"/>
              <a:t>outgrow</a:t>
            </a:r>
            <a:r>
              <a:rPr lang="cs-CZ" sz="1600" dirty="0"/>
              <a:t> </a:t>
            </a:r>
            <a:r>
              <a:rPr lang="cs-CZ" sz="1600" dirty="0" err="1"/>
              <a:t>from</a:t>
            </a:r>
            <a:r>
              <a:rPr lang="cs-CZ" sz="1600" dirty="0"/>
              <a:t> </a:t>
            </a:r>
            <a:r>
              <a:rPr lang="cs-CZ" sz="1600" b="1" dirty="0" err="1"/>
              <a:t>maxillary</a:t>
            </a:r>
            <a:r>
              <a:rPr lang="cs-CZ" sz="1600" b="1" dirty="0"/>
              <a:t> </a:t>
            </a:r>
            <a:r>
              <a:rPr lang="cs-CZ" sz="1600" dirty="0" err="1"/>
              <a:t>prominences</a:t>
            </a:r>
            <a:r>
              <a:rPr lang="cs-CZ" sz="1600" dirty="0"/>
              <a:t> (mesenchyme </a:t>
            </a:r>
            <a:r>
              <a:rPr lang="cs-CZ" sz="1600" dirty="0" err="1"/>
              <a:t>from</a:t>
            </a:r>
            <a:r>
              <a:rPr lang="cs-CZ" sz="1600" dirty="0"/>
              <a:t> </a:t>
            </a:r>
            <a:r>
              <a:rPr lang="cs-CZ" sz="1600" b="1" dirty="0" err="1"/>
              <a:t>neural</a:t>
            </a:r>
            <a:r>
              <a:rPr lang="cs-CZ" sz="1600" b="1" dirty="0"/>
              <a:t> </a:t>
            </a:r>
            <a:r>
              <a:rPr lang="cs-CZ" sz="1600" b="1" dirty="0" err="1"/>
              <a:t>crest</a:t>
            </a:r>
            <a:r>
              <a:rPr lang="cs-CZ" sz="1600" dirty="0"/>
              <a:t>, </a:t>
            </a:r>
            <a:r>
              <a:rPr lang="cs-CZ" sz="1600" dirty="0" err="1"/>
              <a:t>stomodeal</a:t>
            </a:r>
            <a:r>
              <a:rPr lang="cs-CZ" sz="1600" dirty="0"/>
              <a:t> </a:t>
            </a:r>
            <a:r>
              <a:rPr lang="cs-CZ" sz="1600" dirty="0" err="1"/>
              <a:t>epithelium</a:t>
            </a:r>
            <a:r>
              <a:rPr lang="cs-CZ" sz="1600" dirty="0"/>
              <a:t> </a:t>
            </a:r>
            <a:r>
              <a:rPr lang="cs-CZ" sz="1600" dirty="0" err="1"/>
              <a:t>from</a:t>
            </a:r>
            <a:r>
              <a:rPr lang="cs-CZ" sz="1600" dirty="0"/>
              <a:t> </a:t>
            </a:r>
            <a:r>
              <a:rPr lang="cs-CZ" sz="1600" b="1" dirty="0" err="1"/>
              <a:t>ectoderm</a:t>
            </a:r>
            <a:r>
              <a:rPr lang="cs-CZ" sz="1600" dirty="0"/>
              <a:t>)</a:t>
            </a:r>
            <a:endParaRPr lang="cs-CZ" sz="1600" b="1" dirty="0"/>
          </a:p>
        </p:txBody>
      </p:sp>
      <p:sp>
        <p:nvSpPr>
          <p:cNvPr id="8" name="Zástupný obsah 2">
            <a:extLst>
              <a:ext uri="{FF2B5EF4-FFF2-40B4-BE49-F238E27FC236}">
                <a16:creationId xmlns:a16="http://schemas.microsoft.com/office/drawing/2014/main" id="{C300D9A4-CF07-48A0-8EE5-1A35FA9A2C22}"/>
              </a:ext>
            </a:extLst>
          </p:cNvPr>
          <p:cNvSpPr txBox="1">
            <a:spLocks/>
          </p:cNvSpPr>
          <p:nvPr/>
        </p:nvSpPr>
        <p:spPr>
          <a:xfrm>
            <a:off x="1024851" y="2687977"/>
            <a:ext cx="4271425" cy="53841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tongue</a:t>
            </a:r>
            <a:r>
              <a:rPr lang="cs-CZ" sz="1600" dirty="0"/>
              <a:t> </a:t>
            </a:r>
            <a:r>
              <a:rPr lang="cs-CZ" sz="1600" dirty="0" err="1"/>
              <a:t>prevents</a:t>
            </a:r>
            <a:r>
              <a:rPr lang="cs-CZ" sz="1600" dirty="0"/>
              <a:t> </a:t>
            </a:r>
            <a:r>
              <a:rPr lang="cs-CZ" sz="1600" dirty="0" err="1"/>
              <a:t>horizontal</a:t>
            </a:r>
            <a:r>
              <a:rPr lang="cs-CZ" sz="1600" dirty="0"/>
              <a:t> </a:t>
            </a:r>
            <a:r>
              <a:rPr lang="cs-CZ" sz="1600" dirty="0" err="1"/>
              <a:t>growth</a:t>
            </a:r>
            <a:r>
              <a:rPr lang="cs-CZ" sz="1600" dirty="0"/>
              <a:t> – </a:t>
            </a:r>
            <a:r>
              <a:rPr lang="cs-CZ" sz="1600" b="1" dirty="0" err="1"/>
              <a:t>vertical</a:t>
            </a:r>
            <a:r>
              <a:rPr lang="cs-CZ" sz="1600" b="1" dirty="0"/>
              <a:t> </a:t>
            </a:r>
            <a:r>
              <a:rPr lang="cs-CZ" sz="1600" b="1" dirty="0" err="1"/>
              <a:t>growth</a:t>
            </a:r>
            <a:r>
              <a:rPr lang="cs-CZ" sz="1600" dirty="0"/>
              <a:t> </a:t>
            </a:r>
            <a:r>
              <a:rPr lang="cs-CZ" sz="1600" dirty="0" err="1"/>
              <a:t>along</a:t>
            </a:r>
            <a:r>
              <a:rPr lang="cs-CZ" sz="1600" dirty="0"/>
              <a:t> </a:t>
            </a:r>
            <a:r>
              <a:rPr lang="cs-CZ" sz="1600" dirty="0" err="1"/>
              <a:t>the</a:t>
            </a:r>
            <a:r>
              <a:rPr lang="cs-CZ" sz="1600" dirty="0"/>
              <a:t> </a:t>
            </a:r>
            <a:r>
              <a:rPr lang="cs-CZ" sz="1600" dirty="0" err="1"/>
              <a:t>tongue</a:t>
            </a:r>
            <a:endParaRPr lang="cs-CZ" sz="1600" b="1" dirty="0"/>
          </a:p>
        </p:txBody>
      </p:sp>
      <p:sp>
        <p:nvSpPr>
          <p:cNvPr id="9" name="Zástupný obsah 2">
            <a:extLst>
              <a:ext uri="{FF2B5EF4-FFF2-40B4-BE49-F238E27FC236}">
                <a16:creationId xmlns:a16="http://schemas.microsoft.com/office/drawing/2014/main" id="{C300D9A4-CF07-48A0-8EE5-1A35FA9A2C22}"/>
              </a:ext>
            </a:extLst>
          </p:cNvPr>
          <p:cNvSpPr txBox="1">
            <a:spLocks/>
          </p:cNvSpPr>
          <p:nvPr/>
        </p:nvSpPr>
        <p:spPr>
          <a:xfrm>
            <a:off x="1024850" y="3339946"/>
            <a:ext cx="4271425" cy="8425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vertical</a:t>
            </a:r>
            <a:r>
              <a:rPr lang="cs-CZ" sz="1600" dirty="0"/>
              <a:t> </a:t>
            </a:r>
            <a:r>
              <a:rPr lang="cs-CZ" sz="1600" dirty="0" err="1"/>
              <a:t>head</a:t>
            </a:r>
            <a:r>
              <a:rPr lang="cs-CZ" sz="1600" dirty="0"/>
              <a:t> </a:t>
            </a:r>
            <a:r>
              <a:rPr lang="cs-CZ" sz="1600" dirty="0" err="1"/>
              <a:t>elongation</a:t>
            </a:r>
            <a:r>
              <a:rPr lang="cs-CZ" sz="1600" dirty="0"/>
              <a:t>, </a:t>
            </a:r>
            <a:r>
              <a:rPr lang="cs-CZ" sz="1600" b="1" dirty="0" err="1"/>
              <a:t>tongue</a:t>
            </a:r>
            <a:r>
              <a:rPr lang="cs-CZ" sz="1600" b="1" dirty="0"/>
              <a:t> </a:t>
            </a:r>
            <a:r>
              <a:rPr lang="cs-CZ" sz="1600" dirty="0" err="1"/>
              <a:t>recedes</a:t>
            </a:r>
            <a:r>
              <a:rPr lang="cs-CZ" sz="1600" b="1" dirty="0"/>
              <a:t> </a:t>
            </a:r>
            <a:r>
              <a:rPr lang="cs-CZ" sz="1600" b="1" dirty="0" err="1"/>
              <a:t>ventrally</a:t>
            </a:r>
            <a:r>
              <a:rPr lang="cs-CZ" sz="1600" dirty="0"/>
              <a:t>, </a:t>
            </a:r>
            <a:r>
              <a:rPr lang="cs-CZ" sz="1600" dirty="0" err="1"/>
              <a:t>palatal</a:t>
            </a:r>
            <a:r>
              <a:rPr lang="cs-CZ" sz="1600" dirty="0"/>
              <a:t> </a:t>
            </a:r>
            <a:r>
              <a:rPr lang="cs-CZ" sz="1600" dirty="0" err="1"/>
              <a:t>shelves</a:t>
            </a:r>
            <a:r>
              <a:rPr lang="cs-CZ" sz="1600" dirty="0"/>
              <a:t> </a:t>
            </a:r>
            <a:r>
              <a:rPr lang="cs-CZ" sz="1600" b="1" dirty="0" err="1"/>
              <a:t>reorient</a:t>
            </a:r>
            <a:r>
              <a:rPr lang="cs-CZ" sz="1600" b="1" dirty="0"/>
              <a:t> </a:t>
            </a:r>
            <a:r>
              <a:rPr lang="cs-CZ" sz="1600" dirty="0" err="1"/>
              <a:t>into</a:t>
            </a:r>
            <a:r>
              <a:rPr lang="cs-CZ" sz="1600" b="1" dirty="0"/>
              <a:t> </a:t>
            </a:r>
            <a:r>
              <a:rPr lang="cs-CZ" sz="1600" b="1" dirty="0" err="1"/>
              <a:t>horizontal</a:t>
            </a:r>
            <a:r>
              <a:rPr lang="cs-CZ" sz="1600" b="1" dirty="0"/>
              <a:t> </a:t>
            </a:r>
            <a:r>
              <a:rPr lang="cs-CZ" sz="1600" dirty="0"/>
              <a:t>plane</a:t>
            </a:r>
          </a:p>
        </p:txBody>
      </p:sp>
      <p:sp>
        <p:nvSpPr>
          <p:cNvPr id="10" name="Zástupný obsah 2">
            <a:extLst>
              <a:ext uri="{FF2B5EF4-FFF2-40B4-BE49-F238E27FC236}">
                <a16:creationId xmlns:a16="http://schemas.microsoft.com/office/drawing/2014/main" id="{C300D9A4-CF07-48A0-8EE5-1A35FA9A2C22}"/>
              </a:ext>
            </a:extLst>
          </p:cNvPr>
          <p:cNvSpPr txBox="1">
            <a:spLocks/>
          </p:cNvSpPr>
          <p:nvPr/>
        </p:nvSpPr>
        <p:spPr>
          <a:xfrm>
            <a:off x="1024849" y="4205437"/>
            <a:ext cx="4271425" cy="66717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connection</a:t>
            </a:r>
            <a:r>
              <a:rPr lang="cs-CZ" sz="1600" b="1" dirty="0"/>
              <a:t> </a:t>
            </a:r>
            <a:r>
              <a:rPr lang="cs-CZ" sz="1600" dirty="0" err="1"/>
              <a:t>of</a:t>
            </a:r>
            <a:r>
              <a:rPr lang="cs-CZ" sz="1600" dirty="0"/>
              <a:t> </a:t>
            </a:r>
            <a:r>
              <a:rPr lang="cs-CZ" sz="1600" dirty="0" err="1"/>
              <a:t>opposite</a:t>
            </a:r>
            <a:r>
              <a:rPr lang="cs-CZ" sz="1600" dirty="0"/>
              <a:t> </a:t>
            </a:r>
            <a:r>
              <a:rPr lang="cs-CZ" sz="1600" dirty="0" err="1"/>
              <a:t>palatal</a:t>
            </a:r>
            <a:r>
              <a:rPr lang="cs-CZ" sz="1600" dirty="0"/>
              <a:t> </a:t>
            </a:r>
            <a:r>
              <a:rPr lang="cs-CZ" sz="1600" dirty="0" err="1"/>
              <a:t>shelves</a:t>
            </a:r>
            <a:r>
              <a:rPr lang="cs-CZ" sz="1600" dirty="0"/>
              <a:t>, </a:t>
            </a:r>
            <a:r>
              <a:rPr lang="cs-CZ" sz="1600" dirty="0" err="1"/>
              <a:t>formation</a:t>
            </a:r>
            <a:r>
              <a:rPr lang="cs-CZ" sz="1600" dirty="0"/>
              <a:t> </a:t>
            </a:r>
            <a:r>
              <a:rPr lang="cs-CZ" sz="1600" dirty="0" err="1"/>
              <a:t>of</a:t>
            </a:r>
            <a:r>
              <a:rPr lang="cs-CZ" sz="1600" dirty="0"/>
              <a:t> </a:t>
            </a:r>
            <a:r>
              <a:rPr lang="cs-CZ" sz="1600" b="1" dirty="0" err="1"/>
              <a:t>epithelial</a:t>
            </a:r>
            <a:r>
              <a:rPr lang="cs-CZ" sz="1600" b="1" dirty="0"/>
              <a:t> </a:t>
            </a:r>
            <a:r>
              <a:rPr lang="cs-CZ" sz="1600" b="1" dirty="0" err="1"/>
              <a:t>seam</a:t>
            </a:r>
            <a:endParaRPr lang="cs-CZ" sz="1600" b="1" dirty="0"/>
          </a:p>
        </p:txBody>
      </p:sp>
      <p:grpSp>
        <p:nvGrpSpPr>
          <p:cNvPr id="14" name="Skupina 13"/>
          <p:cNvGrpSpPr/>
          <p:nvPr/>
        </p:nvGrpSpPr>
        <p:grpSpPr>
          <a:xfrm>
            <a:off x="6628938" y="3947699"/>
            <a:ext cx="4045098" cy="2040917"/>
            <a:chOff x="6610831" y="3836524"/>
            <a:chExt cx="4045098" cy="2040917"/>
          </a:xfrm>
        </p:grpSpPr>
        <p:pic>
          <p:nvPicPr>
            <p:cNvPr id="11" name="Obráze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0831" y="3836524"/>
              <a:ext cx="4045098" cy="2040917"/>
            </a:xfrm>
            <a:prstGeom prst="rect">
              <a:avLst/>
            </a:prstGeom>
          </p:spPr>
        </p:pic>
        <p:sp>
          <p:nvSpPr>
            <p:cNvPr id="12" name="TextovéPole 11"/>
            <p:cNvSpPr txBox="1"/>
            <p:nvPr/>
          </p:nvSpPr>
          <p:spPr>
            <a:xfrm>
              <a:off x="9828158" y="4645968"/>
              <a:ext cx="791559" cy="461665"/>
            </a:xfrm>
            <a:prstGeom prst="rect">
              <a:avLst/>
            </a:prstGeom>
            <a:solidFill>
              <a:srgbClr val="00BDE6"/>
            </a:solidFill>
          </p:spPr>
          <p:txBody>
            <a:bodyPr wrap="square" rtlCol="0">
              <a:spAutoFit/>
            </a:bodyPr>
            <a:lstStyle/>
            <a:p>
              <a:endParaRPr lang="cs-CZ" sz="1200" dirty="0"/>
            </a:p>
            <a:p>
              <a:r>
                <a:rPr lang="cs-CZ" sz="1200" dirty="0" err="1"/>
                <a:t>apoptosis</a:t>
              </a:r>
              <a:endParaRPr lang="cs-CZ" sz="1200" dirty="0"/>
            </a:p>
          </p:txBody>
        </p:sp>
        <p:sp>
          <p:nvSpPr>
            <p:cNvPr id="13" name="TextovéPole 12"/>
            <p:cNvSpPr txBox="1"/>
            <p:nvPr/>
          </p:nvSpPr>
          <p:spPr>
            <a:xfrm>
              <a:off x="7921092" y="4938704"/>
              <a:ext cx="480523" cy="276999"/>
            </a:xfrm>
            <a:prstGeom prst="rect">
              <a:avLst/>
            </a:prstGeom>
            <a:solidFill>
              <a:srgbClr val="00BDE6"/>
            </a:solidFill>
          </p:spPr>
          <p:txBody>
            <a:bodyPr wrap="square" rtlCol="0">
              <a:spAutoFit/>
            </a:bodyPr>
            <a:lstStyle/>
            <a:p>
              <a:pPr algn="ctr"/>
              <a:r>
                <a:rPr lang="cs-CZ" sz="1200" dirty="0"/>
                <a:t>EMT</a:t>
              </a:r>
            </a:p>
          </p:txBody>
        </p:sp>
      </p:grpSp>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l="2182" r="74578" b="18662"/>
          <a:stretch/>
        </p:blipFill>
        <p:spPr>
          <a:xfrm>
            <a:off x="5839485" y="1910187"/>
            <a:ext cx="1276540" cy="1566344"/>
          </a:xfrm>
          <a:prstGeom prst="rect">
            <a:avLst/>
          </a:prstGeom>
        </p:spPr>
      </p:pic>
      <p:pic>
        <p:nvPicPr>
          <p:cNvPr id="16" name="Obrázek 15"/>
          <p:cNvPicPr>
            <a:picLocks noChangeAspect="1"/>
          </p:cNvPicPr>
          <p:nvPr/>
        </p:nvPicPr>
        <p:blipFill rotWithShape="1">
          <a:blip r:embed="rId3">
            <a:extLst>
              <a:ext uri="{28A0092B-C50C-407E-A947-70E740481C1C}">
                <a14:useLocalDpi xmlns:a14="http://schemas.microsoft.com/office/drawing/2010/main" val="0"/>
              </a:ext>
            </a:extLst>
          </a:blip>
          <a:srcRect l="26439" r="50486" b="18662"/>
          <a:stretch/>
        </p:blipFill>
        <p:spPr>
          <a:xfrm>
            <a:off x="7241503" y="1910186"/>
            <a:ext cx="1267486" cy="1566344"/>
          </a:xfrm>
          <a:prstGeom prst="rect">
            <a:avLst/>
          </a:prstGeom>
        </p:spPr>
      </p:pic>
      <p:pic>
        <p:nvPicPr>
          <p:cNvPr id="17" name="Obrázek 16"/>
          <p:cNvPicPr>
            <a:picLocks noChangeAspect="1"/>
          </p:cNvPicPr>
          <p:nvPr/>
        </p:nvPicPr>
        <p:blipFill rotWithShape="1">
          <a:blip r:embed="rId3">
            <a:extLst>
              <a:ext uri="{28A0092B-C50C-407E-A947-70E740481C1C}">
                <a14:useLocalDpi xmlns:a14="http://schemas.microsoft.com/office/drawing/2010/main" val="0"/>
              </a:ext>
            </a:extLst>
          </a:blip>
          <a:srcRect l="50695" r="25241" b="18662"/>
          <a:stretch/>
        </p:blipFill>
        <p:spPr>
          <a:xfrm>
            <a:off x="8633380" y="1910186"/>
            <a:ext cx="1321807" cy="1566344"/>
          </a:xfrm>
          <a:prstGeom prst="rect">
            <a:avLst/>
          </a:prstGeom>
        </p:spPr>
      </p:pic>
      <p:pic>
        <p:nvPicPr>
          <p:cNvPr id="18" name="Obrázek 17"/>
          <p:cNvPicPr>
            <a:picLocks noChangeAspect="1"/>
          </p:cNvPicPr>
          <p:nvPr/>
        </p:nvPicPr>
        <p:blipFill rotWithShape="1">
          <a:blip r:embed="rId3">
            <a:extLst>
              <a:ext uri="{28A0092B-C50C-407E-A947-70E740481C1C}">
                <a14:useLocalDpi xmlns:a14="http://schemas.microsoft.com/office/drawing/2010/main" val="0"/>
              </a:ext>
            </a:extLst>
          </a:blip>
          <a:srcRect l="74951" b="18662"/>
          <a:stretch/>
        </p:blipFill>
        <p:spPr>
          <a:xfrm>
            <a:off x="10079578" y="1893911"/>
            <a:ext cx="1375893" cy="1566344"/>
          </a:xfrm>
          <a:prstGeom prst="rect">
            <a:avLst/>
          </a:prstGeom>
        </p:spPr>
      </p:pic>
      <p:sp>
        <p:nvSpPr>
          <p:cNvPr id="22" name="Zástupný obsah 2">
            <a:extLst>
              <a:ext uri="{FF2B5EF4-FFF2-40B4-BE49-F238E27FC236}">
                <a16:creationId xmlns:a16="http://schemas.microsoft.com/office/drawing/2014/main" id="{C300D9A4-CF07-48A0-8EE5-1A35FA9A2C22}"/>
              </a:ext>
            </a:extLst>
          </p:cNvPr>
          <p:cNvSpPr txBox="1">
            <a:spLocks/>
          </p:cNvSpPr>
          <p:nvPr/>
        </p:nvSpPr>
        <p:spPr>
          <a:xfrm>
            <a:off x="1024848" y="4895534"/>
            <a:ext cx="4271425" cy="82303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epithelial</a:t>
            </a:r>
            <a:r>
              <a:rPr lang="cs-CZ" sz="1600" b="1" dirty="0"/>
              <a:t> </a:t>
            </a:r>
            <a:r>
              <a:rPr lang="cs-CZ" sz="1600" b="1" dirty="0" err="1"/>
              <a:t>cells</a:t>
            </a:r>
            <a:r>
              <a:rPr lang="cs-CZ" sz="1600" b="1" dirty="0"/>
              <a:t> </a:t>
            </a:r>
            <a:r>
              <a:rPr lang="cs-CZ" sz="1600" dirty="0" err="1"/>
              <a:t>undergo</a:t>
            </a:r>
            <a:r>
              <a:rPr lang="cs-CZ" sz="1600" b="1" dirty="0"/>
              <a:t> </a:t>
            </a:r>
            <a:r>
              <a:rPr lang="cs-CZ" sz="1600" b="1" dirty="0" err="1"/>
              <a:t>apoptosis</a:t>
            </a:r>
            <a:r>
              <a:rPr lang="cs-CZ" sz="1600" b="1" dirty="0"/>
              <a:t> </a:t>
            </a:r>
            <a:r>
              <a:rPr lang="cs-CZ" sz="1600" dirty="0"/>
              <a:t>and</a:t>
            </a:r>
            <a:r>
              <a:rPr lang="cs-CZ" sz="1600" b="1" dirty="0"/>
              <a:t> </a:t>
            </a:r>
            <a:r>
              <a:rPr lang="cs-CZ" sz="1600" b="1" dirty="0" err="1"/>
              <a:t>epithelial-mesenchymal</a:t>
            </a:r>
            <a:r>
              <a:rPr lang="cs-CZ" sz="1600" b="1" dirty="0"/>
              <a:t> </a:t>
            </a:r>
            <a:r>
              <a:rPr lang="cs-CZ" sz="1600" b="1" dirty="0" err="1"/>
              <a:t>transition</a:t>
            </a:r>
            <a:r>
              <a:rPr lang="cs-CZ" sz="1600" dirty="0"/>
              <a:t> → </a:t>
            </a:r>
            <a:r>
              <a:rPr lang="cs-CZ" sz="1600" b="1" dirty="0" err="1"/>
              <a:t>fusion</a:t>
            </a:r>
            <a:r>
              <a:rPr lang="cs-CZ" sz="1600" dirty="0"/>
              <a:t> and </a:t>
            </a:r>
            <a:r>
              <a:rPr lang="cs-CZ" sz="1600" dirty="0" err="1"/>
              <a:t>complete</a:t>
            </a:r>
            <a:r>
              <a:rPr lang="cs-CZ" sz="1600" dirty="0"/>
              <a:t> </a:t>
            </a:r>
            <a:r>
              <a:rPr lang="cs-CZ" sz="1600" dirty="0" err="1"/>
              <a:t>palate</a:t>
            </a:r>
            <a:r>
              <a:rPr lang="cs-CZ" sz="1600" dirty="0"/>
              <a:t> </a:t>
            </a:r>
            <a:r>
              <a:rPr lang="cs-CZ" sz="1600" dirty="0" err="1"/>
              <a:t>formation</a:t>
            </a:r>
            <a:endParaRPr lang="cs-CZ" sz="1600" b="1" dirty="0"/>
          </a:p>
        </p:txBody>
      </p:sp>
      <p:sp>
        <p:nvSpPr>
          <p:cNvPr id="27" name="TextovéPole 26">
            <a:extLst>
              <a:ext uri="{FF2B5EF4-FFF2-40B4-BE49-F238E27FC236}">
                <a16:creationId xmlns:a16="http://schemas.microsoft.com/office/drawing/2014/main" id="{8C160D2B-6800-4AC6-996B-8A92F936D1F4}"/>
              </a:ext>
            </a:extLst>
          </p:cNvPr>
          <p:cNvSpPr txBox="1"/>
          <p:nvPr/>
        </p:nvSpPr>
        <p:spPr>
          <a:xfrm>
            <a:off x="7154016" y="3584639"/>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Schoen</a:t>
            </a:r>
            <a:r>
              <a:rPr lang="cs-CZ" sz="1050" dirty="0">
                <a:solidFill>
                  <a:prstClr val="black"/>
                </a:solidFill>
                <a:latin typeface="Calibri" panose="020F0502020204030204"/>
              </a:rPr>
              <a:t> et al. 2017. Front </a:t>
            </a:r>
            <a:r>
              <a:rPr lang="cs-CZ" sz="1050" dirty="0" err="1">
                <a:solidFill>
                  <a:prstClr val="black"/>
                </a:solidFill>
                <a:latin typeface="Calibri" panose="020F0502020204030204"/>
              </a:rPr>
              <a:t>Physiol</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ovéPole 27">
            <a:extLst>
              <a:ext uri="{FF2B5EF4-FFF2-40B4-BE49-F238E27FC236}">
                <a16:creationId xmlns:a16="http://schemas.microsoft.com/office/drawing/2014/main" id="{8C160D2B-6800-4AC6-996B-8A92F936D1F4}"/>
              </a:ext>
            </a:extLst>
          </p:cNvPr>
          <p:cNvSpPr txBox="1"/>
          <p:nvPr/>
        </p:nvSpPr>
        <p:spPr>
          <a:xfrm>
            <a:off x="7172123" y="5992646"/>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Nakajima</a:t>
            </a:r>
            <a:r>
              <a:rPr lang="cs-CZ" sz="1050" dirty="0">
                <a:solidFill>
                  <a:prstClr val="black"/>
                </a:solidFill>
                <a:latin typeface="Calibri" panose="020F0502020204030204"/>
              </a:rPr>
              <a:t> et al. 2018. </a:t>
            </a:r>
            <a:r>
              <a:rPr lang="cs-CZ" sz="1050" dirty="0" err="1">
                <a:solidFill>
                  <a:prstClr val="black"/>
                </a:solidFill>
                <a:latin typeface="Calibri" panose="020F0502020204030204"/>
              </a:rPr>
              <a:t>Int</a:t>
            </a:r>
            <a:r>
              <a:rPr lang="cs-CZ" sz="1050" dirty="0">
                <a:solidFill>
                  <a:prstClr val="black"/>
                </a:solidFill>
                <a:latin typeface="Calibri" panose="020F0502020204030204"/>
              </a:rPr>
              <a:t> J Mol </a:t>
            </a:r>
            <a:r>
              <a:rPr lang="cs-CZ" sz="1050" dirty="0" err="1">
                <a:solidFill>
                  <a:prstClr val="black"/>
                </a:solidFill>
                <a:latin typeface="Calibri" panose="020F0502020204030204"/>
              </a:rPr>
              <a:t>Sci</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36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P spid="2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Git in </a:t>
            </a:r>
            <a:r>
              <a:rPr lang="cs-CZ" dirty="0" err="1" smtClean="0"/>
              <a:t>danio</a:t>
            </a:r>
            <a:r>
              <a:rPr lang="cs-CZ" dirty="0" smtClean="0"/>
              <a:t> </a:t>
            </a:r>
            <a:r>
              <a:rPr lang="cs-CZ" dirty="0" err="1" smtClean="0"/>
              <a:t>rerio</a:t>
            </a:r>
            <a:endParaRPr lang="cs-CZ" dirty="0"/>
          </a:p>
        </p:txBody>
      </p:sp>
      <p:sp>
        <p:nvSpPr>
          <p:cNvPr id="3" name="Zástupný symbol pro obsah 2"/>
          <p:cNvSpPr>
            <a:spLocks noGrp="1"/>
          </p:cNvSpPr>
          <p:nvPr>
            <p:ph idx="1"/>
          </p:nvPr>
        </p:nvSpPr>
        <p:spPr/>
        <p:txBody>
          <a:bodyPr/>
          <a:lstStyle/>
          <a:p>
            <a:r>
              <a:rPr lang="cs-CZ" dirty="0" smtClean="0"/>
              <a:t>- </a:t>
            </a:r>
            <a:r>
              <a:rPr lang="cs-CZ" b="1" dirty="0" err="1" smtClean="0"/>
              <a:t>Swimbladder</a:t>
            </a:r>
            <a:endParaRPr lang="cs-CZ" b="1" dirty="0" smtClean="0"/>
          </a:p>
          <a:p>
            <a:r>
              <a:rPr lang="cs-CZ" dirty="0" smtClean="0"/>
              <a:t>- </a:t>
            </a:r>
            <a:r>
              <a:rPr lang="cs-CZ" dirty="0" err="1" smtClean="0"/>
              <a:t>Functions</a:t>
            </a:r>
            <a:r>
              <a:rPr lang="cs-CZ" dirty="0" smtClean="0"/>
              <a:t> – </a:t>
            </a:r>
            <a:r>
              <a:rPr lang="cs-CZ" dirty="0" err="1" smtClean="0"/>
              <a:t>buoyanc</a:t>
            </a:r>
            <a:r>
              <a:rPr lang="cs-CZ" dirty="0" smtClean="0"/>
              <a:t> (in </a:t>
            </a:r>
            <a:r>
              <a:rPr lang="cs-CZ" dirty="0" err="1" smtClean="0"/>
              <a:t>teleosts</a:t>
            </a:r>
            <a:r>
              <a:rPr lang="cs-CZ" dirty="0" smtClean="0"/>
              <a:t>), </a:t>
            </a:r>
            <a:r>
              <a:rPr lang="cs-CZ" dirty="0" err="1" smtClean="0"/>
              <a:t>secretion</a:t>
            </a:r>
            <a:r>
              <a:rPr lang="cs-CZ" dirty="0" smtClean="0"/>
              <a:t> </a:t>
            </a:r>
            <a:r>
              <a:rPr lang="cs-CZ" dirty="0" err="1" smtClean="0"/>
              <a:t>of</a:t>
            </a:r>
            <a:r>
              <a:rPr lang="cs-CZ" dirty="0" smtClean="0"/>
              <a:t> </a:t>
            </a:r>
            <a:r>
              <a:rPr lang="cs-CZ" dirty="0" err="1" smtClean="0"/>
              <a:t>ions</a:t>
            </a:r>
            <a:r>
              <a:rPr lang="cs-CZ" dirty="0" smtClean="0"/>
              <a:t> </a:t>
            </a:r>
          </a:p>
          <a:p>
            <a:r>
              <a:rPr lang="cs-CZ" dirty="0" smtClean="0"/>
              <a:t>- </a:t>
            </a:r>
            <a:r>
              <a:rPr lang="cs-CZ" dirty="0" err="1" smtClean="0"/>
              <a:t>Dorsal</a:t>
            </a:r>
            <a:r>
              <a:rPr lang="cs-CZ" dirty="0" smtClean="0"/>
              <a:t> </a:t>
            </a:r>
            <a:r>
              <a:rPr lang="cs-CZ" dirty="0" err="1" smtClean="0"/>
              <a:t>outgrowth</a:t>
            </a:r>
            <a:r>
              <a:rPr lang="cs-CZ" dirty="0" smtClean="0"/>
              <a:t> </a:t>
            </a:r>
            <a:r>
              <a:rPr lang="cs-CZ" dirty="0" err="1" smtClean="0"/>
              <a:t>of</a:t>
            </a:r>
            <a:r>
              <a:rPr lang="cs-CZ" dirty="0" smtClean="0"/>
              <a:t> </a:t>
            </a:r>
            <a:r>
              <a:rPr lang="cs-CZ" dirty="0" err="1" smtClean="0"/>
              <a:t>foregut</a:t>
            </a:r>
            <a:endParaRPr lang="cs-CZ" dirty="0" smtClean="0"/>
          </a:p>
          <a:p>
            <a:r>
              <a:rPr lang="cs-CZ" dirty="0" smtClean="0"/>
              <a:t>- </a:t>
            </a:r>
            <a:r>
              <a:rPr lang="cs-CZ" dirty="0" err="1" smtClean="0"/>
              <a:t>pneumatic</a:t>
            </a:r>
            <a:r>
              <a:rPr lang="cs-CZ" dirty="0" smtClean="0"/>
              <a:t> </a:t>
            </a:r>
            <a:r>
              <a:rPr lang="cs-CZ" dirty="0" err="1" smtClean="0"/>
              <a:t>duct</a:t>
            </a:r>
            <a:r>
              <a:rPr lang="cs-CZ" dirty="0" smtClean="0"/>
              <a:t> </a:t>
            </a:r>
            <a:r>
              <a:rPr lang="cs-CZ" dirty="0" err="1" smtClean="0"/>
              <a:t>degenerates</a:t>
            </a:r>
            <a:r>
              <a:rPr lang="cs-CZ" dirty="0" smtClean="0"/>
              <a:t> in </a:t>
            </a:r>
            <a:r>
              <a:rPr lang="cs-CZ" dirty="0" err="1" smtClean="0"/>
              <a:t>teleosts</a:t>
            </a:r>
            <a:r>
              <a:rPr lang="cs-CZ" dirty="0" smtClean="0"/>
              <a:t> (</a:t>
            </a:r>
            <a:r>
              <a:rPr lang="cs-CZ" dirty="0" err="1" smtClean="0"/>
              <a:t>inflating</a:t>
            </a:r>
            <a:r>
              <a:rPr lang="cs-CZ" dirty="0" smtClean="0"/>
              <a:t> by oxygen </a:t>
            </a:r>
            <a:r>
              <a:rPr lang="cs-CZ" dirty="0" err="1" smtClean="0"/>
              <a:t>from</a:t>
            </a:r>
            <a:r>
              <a:rPr lang="cs-CZ" dirty="0" smtClean="0"/>
              <a:t> </a:t>
            </a:r>
            <a:r>
              <a:rPr lang="cs-CZ" dirty="0" err="1" smtClean="0"/>
              <a:t>the</a:t>
            </a:r>
            <a:r>
              <a:rPr lang="cs-CZ" dirty="0" smtClean="0"/>
              <a:t> </a:t>
            </a:r>
            <a:r>
              <a:rPr lang="cs-CZ" dirty="0" err="1" smtClean="0"/>
              <a:t>circulation</a:t>
            </a:r>
            <a:r>
              <a:rPr lang="cs-CZ" dirty="0" smtClean="0"/>
              <a:t>)</a:t>
            </a:r>
          </a:p>
          <a:p>
            <a:r>
              <a:rPr lang="cs-CZ" dirty="0" err="1" smtClean="0"/>
              <a:t>Typical</a:t>
            </a:r>
            <a:r>
              <a:rPr lang="cs-CZ" dirty="0" smtClean="0"/>
              <a:t> </a:t>
            </a:r>
            <a:r>
              <a:rPr lang="cs-CZ" dirty="0" err="1" smtClean="0"/>
              <a:t>features</a:t>
            </a:r>
            <a:r>
              <a:rPr lang="cs-CZ" dirty="0" smtClean="0"/>
              <a:t> </a:t>
            </a:r>
            <a:r>
              <a:rPr lang="cs-CZ" dirty="0" err="1" smtClean="0"/>
              <a:t>of</a:t>
            </a:r>
            <a:r>
              <a:rPr lang="cs-CZ" dirty="0" smtClean="0"/>
              <a:t> GIT:</a:t>
            </a:r>
          </a:p>
          <a:p>
            <a:pPr marL="0" indent="0">
              <a:buNone/>
            </a:pPr>
            <a:r>
              <a:rPr lang="cs-CZ" dirty="0"/>
              <a:t> </a:t>
            </a:r>
            <a:r>
              <a:rPr lang="cs-CZ" dirty="0" smtClean="0"/>
              <a:t>- </a:t>
            </a:r>
            <a:r>
              <a:rPr lang="cs-CZ" dirty="0" err="1" smtClean="0"/>
              <a:t>cannot</a:t>
            </a:r>
            <a:r>
              <a:rPr lang="cs-CZ" dirty="0" smtClean="0"/>
              <a:t> </a:t>
            </a:r>
            <a:r>
              <a:rPr lang="cs-CZ" dirty="0" err="1" smtClean="0"/>
              <a:t>distinguish</a:t>
            </a:r>
            <a:r>
              <a:rPr lang="cs-CZ" dirty="0" smtClean="0"/>
              <a:t> </a:t>
            </a:r>
            <a:r>
              <a:rPr lang="cs-CZ" dirty="0" err="1" smtClean="0"/>
              <a:t>esophagus</a:t>
            </a:r>
            <a:r>
              <a:rPr lang="cs-CZ" dirty="0" smtClean="0"/>
              <a:t> and </a:t>
            </a:r>
            <a:r>
              <a:rPr lang="cs-CZ" dirty="0" err="1" smtClean="0"/>
              <a:t>pharynx</a:t>
            </a:r>
            <a:endParaRPr lang="cs-CZ" dirty="0" smtClean="0"/>
          </a:p>
          <a:p>
            <a:pPr marL="0" indent="0">
              <a:buNone/>
            </a:pPr>
            <a:r>
              <a:rPr lang="cs-CZ" dirty="0"/>
              <a:t> </a:t>
            </a:r>
            <a:r>
              <a:rPr lang="cs-CZ" dirty="0" smtClean="0"/>
              <a:t>- </a:t>
            </a:r>
            <a:r>
              <a:rPr lang="cs-CZ" dirty="0" err="1" smtClean="0"/>
              <a:t>doesn´t</a:t>
            </a:r>
            <a:r>
              <a:rPr lang="cs-CZ" dirty="0" smtClean="0"/>
              <a:t> </a:t>
            </a:r>
            <a:r>
              <a:rPr lang="cs-CZ" dirty="0" err="1" smtClean="0"/>
              <a:t>have</a:t>
            </a:r>
            <a:r>
              <a:rPr lang="cs-CZ" dirty="0" smtClean="0"/>
              <a:t> </a:t>
            </a:r>
            <a:r>
              <a:rPr lang="cs-CZ" dirty="0" err="1" smtClean="0"/>
              <a:t>stomach</a:t>
            </a:r>
            <a:r>
              <a:rPr lang="cs-CZ" dirty="0" smtClean="0"/>
              <a:t> and </a:t>
            </a:r>
            <a:r>
              <a:rPr lang="cs-CZ" dirty="0" err="1" smtClean="0"/>
              <a:t>acidification</a:t>
            </a:r>
            <a:r>
              <a:rPr lang="cs-CZ" dirty="0" smtClean="0"/>
              <a:t> </a:t>
            </a:r>
            <a:r>
              <a:rPr lang="cs-CZ" dirty="0" err="1" smtClean="0"/>
              <a:t>of</a:t>
            </a:r>
            <a:r>
              <a:rPr lang="cs-CZ" dirty="0" smtClean="0"/>
              <a:t> chyme</a:t>
            </a:r>
          </a:p>
          <a:p>
            <a:pPr marL="0" indent="0">
              <a:buNone/>
            </a:pPr>
            <a:r>
              <a:rPr lang="cs-CZ" dirty="0"/>
              <a:t> </a:t>
            </a:r>
            <a:r>
              <a:rPr lang="cs-CZ" dirty="0" smtClean="0"/>
              <a:t>- has </a:t>
            </a:r>
            <a:r>
              <a:rPr lang="cs-CZ" dirty="0" err="1" smtClean="0"/>
              <a:t>anterior</a:t>
            </a:r>
            <a:r>
              <a:rPr lang="cs-CZ" dirty="0" smtClean="0"/>
              <a:t> </a:t>
            </a:r>
            <a:r>
              <a:rPr lang="cs-CZ" dirty="0" err="1" smtClean="0"/>
              <a:t>intestinal</a:t>
            </a:r>
            <a:r>
              <a:rPr lang="cs-CZ" dirty="0" smtClean="0"/>
              <a:t> </a:t>
            </a:r>
            <a:r>
              <a:rPr lang="cs-CZ" dirty="0" err="1" smtClean="0"/>
              <a:t>bulb</a:t>
            </a:r>
            <a:r>
              <a:rPr lang="cs-CZ" dirty="0" smtClean="0"/>
              <a:t>, </a:t>
            </a:r>
            <a:r>
              <a:rPr lang="cs-CZ" dirty="0" err="1" smtClean="0"/>
              <a:t>midle</a:t>
            </a:r>
            <a:r>
              <a:rPr lang="cs-CZ" dirty="0" smtClean="0"/>
              <a:t> </a:t>
            </a:r>
            <a:r>
              <a:rPr lang="cs-CZ" dirty="0" err="1" smtClean="0"/>
              <a:t>intesine</a:t>
            </a:r>
            <a:r>
              <a:rPr lang="cs-CZ" dirty="0" smtClean="0"/>
              <a:t>, </a:t>
            </a:r>
            <a:r>
              <a:rPr lang="cs-CZ" dirty="0" err="1" smtClean="0"/>
              <a:t>posterior</a:t>
            </a:r>
            <a:r>
              <a:rPr lang="cs-CZ" dirty="0" smtClean="0"/>
              <a:t> </a:t>
            </a:r>
            <a:r>
              <a:rPr lang="cs-CZ" dirty="0" err="1" smtClean="0"/>
              <a:t>intestine</a:t>
            </a:r>
            <a:r>
              <a:rPr lang="cs-CZ" dirty="0" smtClean="0"/>
              <a:t>.</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60</a:t>
            </a:fld>
            <a:endParaRPr lang="cs-CZ"/>
          </a:p>
        </p:txBody>
      </p:sp>
      <p:pic>
        <p:nvPicPr>
          <p:cNvPr id="2050" name="Picture 2" descr="Swimbladder in a typical cyprinid fish. A: Schematic diagram showing...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4140" y="971066"/>
            <a:ext cx="2695575" cy="169545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6745356" y="162262"/>
            <a:ext cx="6096000" cy="261610"/>
          </a:xfrm>
          <a:prstGeom prst="rect">
            <a:avLst/>
          </a:prstGeom>
        </p:spPr>
        <p:txBody>
          <a:bodyPr>
            <a:spAutoFit/>
          </a:bodyPr>
          <a:lstStyle/>
          <a:p>
            <a:r>
              <a:rPr lang="cs-CZ" sz="1100" dirty="0"/>
              <a:t>https://www.sciencedirect.com/science/article/pii/S1566070210001840?via%3Dihub</a:t>
            </a:r>
          </a:p>
        </p:txBody>
      </p:sp>
    </p:spTree>
    <p:extLst>
      <p:ext uri="{BB962C8B-B14F-4D97-AF65-F5344CB8AC3E}">
        <p14:creationId xmlns:p14="http://schemas.microsoft.com/office/powerpoint/2010/main" val="540757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pPr algn="ctr"/>
            <a:r>
              <a:rPr lang="cs-CZ" sz="6600" dirty="0" err="1" smtClean="0"/>
              <a:t>Development</a:t>
            </a:r>
            <a:r>
              <a:rPr lang="cs-CZ" sz="6600" dirty="0" smtClean="0"/>
              <a:t> </a:t>
            </a:r>
            <a:r>
              <a:rPr lang="cs-CZ" sz="6600" dirty="0" err="1" smtClean="0"/>
              <a:t>of</a:t>
            </a:r>
            <a:r>
              <a:rPr lang="cs-CZ" sz="6600" dirty="0" smtClean="0"/>
              <a:t> </a:t>
            </a:r>
            <a:r>
              <a:rPr lang="cs-CZ" sz="6600" dirty="0" err="1" smtClean="0"/>
              <a:t>respiratory</a:t>
            </a:r>
            <a:r>
              <a:rPr lang="cs-CZ" sz="6600" dirty="0" smtClean="0"/>
              <a:t> </a:t>
            </a:r>
            <a:r>
              <a:rPr lang="cs-CZ" sz="6600" dirty="0" err="1" smtClean="0"/>
              <a:t>system</a:t>
            </a:r>
            <a:endParaRPr lang="cs-CZ" sz="6600"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61</a:t>
            </a:fld>
            <a:endParaRPr lang="cs-CZ"/>
          </a:p>
        </p:txBody>
      </p:sp>
      <p:sp>
        <p:nvSpPr>
          <p:cNvPr id="6" name="Podnadpis 5"/>
          <p:cNvSpPr>
            <a:spLocks noGrp="1"/>
          </p:cNvSpPr>
          <p:nvPr>
            <p:ph type="subTitle" idx="1"/>
          </p:nvPr>
        </p:nvSpPr>
        <p:spPr/>
        <p:txBody>
          <a:bodyPr/>
          <a:lstStyle/>
          <a:p>
            <a:endParaRPr lang="cs-CZ"/>
          </a:p>
        </p:txBody>
      </p:sp>
    </p:spTree>
    <p:extLst>
      <p:ext uri="{BB962C8B-B14F-4D97-AF65-F5344CB8AC3E}">
        <p14:creationId xmlns:p14="http://schemas.microsoft.com/office/powerpoint/2010/main" val="4602453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Functions</a:t>
            </a:r>
            <a:r>
              <a:rPr lang="cs-CZ" dirty="0" smtClean="0"/>
              <a:t> </a:t>
            </a:r>
            <a:r>
              <a:rPr lang="cs-CZ" dirty="0" err="1" smtClean="0"/>
              <a:t>of</a:t>
            </a:r>
            <a:r>
              <a:rPr lang="cs-CZ" dirty="0" smtClean="0"/>
              <a:t> </a:t>
            </a:r>
            <a:r>
              <a:rPr lang="cs-CZ" dirty="0" err="1" smtClean="0"/>
              <a:t>respiratory</a:t>
            </a:r>
            <a:r>
              <a:rPr lang="cs-CZ" dirty="0" smtClean="0"/>
              <a:t> </a:t>
            </a:r>
            <a:r>
              <a:rPr lang="cs-CZ" dirty="0" err="1" smtClean="0"/>
              <a:t>system</a:t>
            </a:r>
            <a:endParaRPr lang="cs-CZ" dirty="0"/>
          </a:p>
        </p:txBody>
      </p:sp>
      <p:sp>
        <p:nvSpPr>
          <p:cNvPr id="4" name="Zástupný symbol pro zápatí 3"/>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62</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6685949" y="1917365"/>
            <a:ext cx="4868954" cy="7013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g</a:t>
            </a:r>
            <a:r>
              <a:rPr lang="cs-CZ" sz="1800" b="1" dirty="0" err="1" smtClean="0"/>
              <a:t>as</a:t>
            </a:r>
            <a:r>
              <a:rPr lang="cs-CZ" sz="1800" b="1" dirty="0" smtClean="0"/>
              <a:t> </a:t>
            </a:r>
            <a:r>
              <a:rPr lang="cs-CZ" sz="1800" b="1" dirty="0" err="1" smtClean="0"/>
              <a:t>exchange</a:t>
            </a:r>
            <a:r>
              <a:rPr lang="cs-CZ" sz="1800" b="1" dirty="0" smtClean="0"/>
              <a:t> </a:t>
            </a:r>
            <a:r>
              <a:rPr lang="cs-CZ" sz="1800" b="1" dirty="0" err="1" smtClean="0"/>
              <a:t>between</a:t>
            </a:r>
            <a:r>
              <a:rPr lang="cs-CZ" sz="1800" b="1" dirty="0" smtClean="0"/>
              <a:t> </a:t>
            </a:r>
            <a:r>
              <a:rPr lang="cs-CZ" sz="1800" b="1" dirty="0" err="1" smtClean="0"/>
              <a:t>individual</a:t>
            </a:r>
            <a:r>
              <a:rPr lang="cs-CZ" sz="1800" b="1" dirty="0" smtClean="0"/>
              <a:t> and </a:t>
            </a:r>
            <a:r>
              <a:rPr lang="cs-CZ" sz="1800" b="1" dirty="0" err="1" smtClean="0"/>
              <a:t>external</a:t>
            </a:r>
            <a:r>
              <a:rPr lang="cs-CZ" sz="1800" b="1" dirty="0" smtClean="0"/>
              <a:t> </a:t>
            </a:r>
            <a:r>
              <a:rPr lang="cs-CZ" sz="1800" b="1" dirty="0" err="1" smtClean="0"/>
              <a:t>environment</a:t>
            </a:r>
            <a:endParaRPr lang="cs-CZ" sz="1800" b="1" dirty="0"/>
          </a:p>
        </p:txBody>
      </p:sp>
      <p:sp>
        <p:nvSpPr>
          <p:cNvPr id="7" name="Zástupný obsah 2">
            <a:extLst>
              <a:ext uri="{FF2B5EF4-FFF2-40B4-BE49-F238E27FC236}">
                <a16:creationId xmlns:a16="http://schemas.microsoft.com/office/drawing/2014/main" id="{42C2A745-EF18-4329-8EFE-3877F24D3214}"/>
              </a:ext>
            </a:extLst>
          </p:cNvPr>
          <p:cNvSpPr txBox="1">
            <a:spLocks/>
          </p:cNvSpPr>
          <p:nvPr/>
        </p:nvSpPr>
        <p:spPr>
          <a:xfrm>
            <a:off x="1257526" y="1917365"/>
            <a:ext cx="4868954" cy="7013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s</a:t>
            </a:r>
            <a:r>
              <a:rPr lang="cs-CZ" sz="1800" b="1" dirty="0" err="1" smtClean="0"/>
              <a:t>ounds</a:t>
            </a:r>
            <a:r>
              <a:rPr lang="cs-CZ" sz="1800" b="1" dirty="0" smtClean="0"/>
              <a:t> </a:t>
            </a:r>
            <a:r>
              <a:rPr lang="cs-CZ" sz="1800" b="1" dirty="0" err="1" smtClean="0"/>
              <a:t>creation</a:t>
            </a:r>
            <a:endParaRPr lang="cs-CZ" sz="1800" b="1" dirty="0"/>
          </a:p>
        </p:txBody>
      </p:sp>
      <p:grpSp>
        <p:nvGrpSpPr>
          <p:cNvPr id="13" name="Skupina 12">
            <a:extLst>
              <a:ext uri="{FF2B5EF4-FFF2-40B4-BE49-F238E27FC236}">
                <a16:creationId xmlns:a16="http://schemas.microsoft.com/office/drawing/2014/main" id="{59190674-2872-40B9-890D-8E3AE6684962}"/>
              </a:ext>
            </a:extLst>
          </p:cNvPr>
          <p:cNvGrpSpPr/>
          <p:nvPr/>
        </p:nvGrpSpPr>
        <p:grpSpPr>
          <a:xfrm>
            <a:off x="6930189" y="3082624"/>
            <a:ext cx="3828047" cy="2562726"/>
            <a:chOff x="6888079" y="1981735"/>
            <a:chExt cx="3828047" cy="2562726"/>
          </a:xfrm>
        </p:grpSpPr>
        <p:pic>
          <p:nvPicPr>
            <p:cNvPr id="8" name="Obrázek 7">
              <a:extLst>
                <a:ext uri="{FF2B5EF4-FFF2-40B4-BE49-F238E27FC236}">
                  <a16:creationId xmlns:a16="http://schemas.microsoft.com/office/drawing/2014/main" id="{0422BEEF-D68D-4B41-A57D-07392B294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7913" y="1981735"/>
              <a:ext cx="3736660" cy="2562726"/>
            </a:xfrm>
            <a:prstGeom prst="rect">
              <a:avLst/>
            </a:prstGeom>
          </p:spPr>
        </p:pic>
        <p:sp>
          <p:nvSpPr>
            <p:cNvPr id="9" name="Obdélník 8">
              <a:extLst>
                <a:ext uri="{FF2B5EF4-FFF2-40B4-BE49-F238E27FC236}">
                  <a16:creationId xmlns:a16="http://schemas.microsoft.com/office/drawing/2014/main" id="{EAF0E6DB-9051-49D8-A3EE-C08498B737B1}"/>
                </a:ext>
              </a:extLst>
            </p:cNvPr>
            <p:cNvSpPr/>
            <p:nvPr/>
          </p:nvSpPr>
          <p:spPr>
            <a:xfrm>
              <a:off x="6888079" y="2332389"/>
              <a:ext cx="764005" cy="507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a:extLst>
                <a:ext uri="{FF2B5EF4-FFF2-40B4-BE49-F238E27FC236}">
                  <a16:creationId xmlns:a16="http://schemas.microsoft.com/office/drawing/2014/main" id="{2670BBDB-3877-4A98-9574-6B7BE88A8111}"/>
                </a:ext>
              </a:extLst>
            </p:cNvPr>
            <p:cNvSpPr/>
            <p:nvPr/>
          </p:nvSpPr>
          <p:spPr>
            <a:xfrm>
              <a:off x="9952121" y="2078857"/>
              <a:ext cx="764005" cy="507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a:extLst>
                <a:ext uri="{FF2B5EF4-FFF2-40B4-BE49-F238E27FC236}">
                  <a16:creationId xmlns:a16="http://schemas.microsoft.com/office/drawing/2014/main" id="{DB4BD469-72C3-494F-BD27-E7C6248890DE}"/>
                </a:ext>
              </a:extLst>
            </p:cNvPr>
            <p:cNvSpPr/>
            <p:nvPr/>
          </p:nvSpPr>
          <p:spPr>
            <a:xfrm>
              <a:off x="8484925" y="3302668"/>
              <a:ext cx="280079" cy="180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a:extLst>
                <a:ext uri="{FF2B5EF4-FFF2-40B4-BE49-F238E27FC236}">
                  <a16:creationId xmlns:a16="http://schemas.microsoft.com/office/drawing/2014/main" id="{51E88051-C0FF-42AC-94DA-748EE5103B27}"/>
                </a:ext>
              </a:extLst>
            </p:cNvPr>
            <p:cNvSpPr/>
            <p:nvPr/>
          </p:nvSpPr>
          <p:spPr>
            <a:xfrm>
              <a:off x="9064446" y="3429000"/>
              <a:ext cx="280079" cy="180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Skupina 20">
            <a:extLst>
              <a:ext uri="{FF2B5EF4-FFF2-40B4-BE49-F238E27FC236}">
                <a16:creationId xmlns:a16="http://schemas.microsoft.com/office/drawing/2014/main" id="{CE5BEA87-DE6E-43C9-AACE-D1F762F7DA19}"/>
              </a:ext>
            </a:extLst>
          </p:cNvPr>
          <p:cNvGrpSpPr/>
          <p:nvPr/>
        </p:nvGrpSpPr>
        <p:grpSpPr>
          <a:xfrm>
            <a:off x="1731941" y="3033592"/>
            <a:ext cx="4197566" cy="2660788"/>
            <a:chOff x="1731941" y="3033592"/>
            <a:chExt cx="4197566" cy="2660788"/>
          </a:xfrm>
        </p:grpSpPr>
        <p:grpSp>
          <p:nvGrpSpPr>
            <p:cNvPr id="18" name="Skupina 17">
              <a:extLst>
                <a:ext uri="{FF2B5EF4-FFF2-40B4-BE49-F238E27FC236}">
                  <a16:creationId xmlns:a16="http://schemas.microsoft.com/office/drawing/2014/main" id="{F54B085B-2BE8-417D-825B-14913BF748EE}"/>
                </a:ext>
              </a:extLst>
            </p:cNvPr>
            <p:cNvGrpSpPr/>
            <p:nvPr/>
          </p:nvGrpSpPr>
          <p:grpSpPr>
            <a:xfrm>
              <a:off x="1731941" y="3033592"/>
              <a:ext cx="4197566" cy="2660788"/>
              <a:chOff x="1731941" y="3033592"/>
              <a:chExt cx="4197566" cy="2660788"/>
            </a:xfrm>
          </p:grpSpPr>
          <p:pic>
            <p:nvPicPr>
              <p:cNvPr id="15" name="Obrázek 14">
                <a:extLst>
                  <a:ext uri="{FF2B5EF4-FFF2-40B4-BE49-F238E27FC236}">
                    <a16:creationId xmlns:a16="http://schemas.microsoft.com/office/drawing/2014/main" id="{96F59137-2920-4519-81AF-0707BB6C5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941" y="3033593"/>
                <a:ext cx="4197566" cy="2660787"/>
              </a:xfrm>
              <a:prstGeom prst="rect">
                <a:avLst/>
              </a:prstGeom>
            </p:spPr>
          </p:pic>
          <p:sp>
            <p:nvSpPr>
              <p:cNvPr id="16" name="TextovéPole 15">
                <a:extLst>
                  <a:ext uri="{FF2B5EF4-FFF2-40B4-BE49-F238E27FC236}">
                    <a16:creationId xmlns:a16="http://schemas.microsoft.com/office/drawing/2014/main" id="{7574006B-DFE0-4D0E-9910-1F764AB34F65}"/>
                  </a:ext>
                </a:extLst>
              </p:cNvPr>
              <p:cNvSpPr txBox="1"/>
              <p:nvPr/>
            </p:nvSpPr>
            <p:spPr>
              <a:xfrm>
                <a:off x="1870911" y="3033593"/>
                <a:ext cx="1588168" cy="276999"/>
              </a:xfrm>
              <a:prstGeom prst="rect">
                <a:avLst/>
              </a:prstGeom>
              <a:solidFill>
                <a:schemeClr val="bg1"/>
              </a:solidFill>
              <a:ln>
                <a:noFill/>
              </a:ln>
            </p:spPr>
            <p:txBody>
              <a:bodyPr wrap="square" rtlCol="0">
                <a:spAutoFit/>
              </a:bodyPr>
              <a:lstStyle/>
              <a:p>
                <a:pPr algn="ctr"/>
                <a:r>
                  <a:rPr lang="cs-CZ" sz="1200" dirty="0" err="1" smtClean="0"/>
                  <a:t>breathing</a:t>
                </a:r>
                <a:endParaRPr lang="en-US" sz="1200" dirty="0"/>
              </a:p>
            </p:txBody>
          </p:sp>
          <p:sp>
            <p:nvSpPr>
              <p:cNvPr id="17" name="TextovéPole 16">
                <a:extLst>
                  <a:ext uri="{FF2B5EF4-FFF2-40B4-BE49-F238E27FC236}">
                    <a16:creationId xmlns:a16="http://schemas.microsoft.com/office/drawing/2014/main" id="{5CD2BBC3-5B18-462D-B0C0-F6F55F96A982}"/>
                  </a:ext>
                </a:extLst>
              </p:cNvPr>
              <p:cNvSpPr txBox="1"/>
              <p:nvPr/>
            </p:nvSpPr>
            <p:spPr>
              <a:xfrm>
                <a:off x="4000472" y="3033592"/>
                <a:ext cx="1588168" cy="276999"/>
              </a:xfrm>
              <a:prstGeom prst="rect">
                <a:avLst/>
              </a:prstGeom>
              <a:solidFill>
                <a:schemeClr val="bg1"/>
              </a:solidFill>
              <a:ln>
                <a:noFill/>
              </a:ln>
            </p:spPr>
            <p:txBody>
              <a:bodyPr wrap="square" rtlCol="0">
                <a:spAutoFit/>
              </a:bodyPr>
              <a:lstStyle/>
              <a:p>
                <a:pPr algn="ctr"/>
                <a:r>
                  <a:rPr lang="cs-CZ" sz="1200" dirty="0" err="1" smtClean="0"/>
                  <a:t>talking</a:t>
                </a:r>
                <a:endParaRPr lang="en-US" sz="1200" dirty="0"/>
              </a:p>
            </p:txBody>
          </p:sp>
        </p:grpSp>
        <p:sp>
          <p:nvSpPr>
            <p:cNvPr id="19" name="TextovéPole 18">
              <a:extLst>
                <a:ext uri="{FF2B5EF4-FFF2-40B4-BE49-F238E27FC236}">
                  <a16:creationId xmlns:a16="http://schemas.microsoft.com/office/drawing/2014/main" id="{FBE6C588-3593-4DCA-8389-585432E04D9F}"/>
                </a:ext>
              </a:extLst>
            </p:cNvPr>
            <p:cNvSpPr txBox="1"/>
            <p:nvPr/>
          </p:nvSpPr>
          <p:spPr>
            <a:xfrm>
              <a:off x="3112140" y="4825022"/>
              <a:ext cx="701871" cy="276999"/>
            </a:xfrm>
            <a:prstGeom prst="rect">
              <a:avLst/>
            </a:prstGeom>
            <a:solidFill>
              <a:schemeClr val="bg1"/>
            </a:solidFill>
            <a:ln>
              <a:noFill/>
            </a:ln>
          </p:spPr>
          <p:txBody>
            <a:bodyPr wrap="square" rtlCol="0">
              <a:spAutoFit/>
            </a:bodyPr>
            <a:lstStyle/>
            <a:p>
              <a:pPr algn="ctr"/>
              <a:r>
                <a:rPr lang="cs-CZ" sz="1200" dirty="0" err="1" smtClean="0"/>
                <a:t>lung</a:t>
              </a:r>
              <a:endParaRPr lang="en-US" sz="1200" dirty="0"/>
            </a:p>
          </p:txBody>
        </p:sp>
        <p:sp>
          <p:nvSpPr>
            <p:cNvPr id="20" name="TextovéPole 19">
              <a:extLst>
                <a:ext uri="{FF2B5EF4-FFF2-40B4-BE49-F238E27FC236}">
                  <a16:creationId xmlns:a16="http://schemas.microsoft.com/office/drawing/2014/main" id="{ABA90C86-313A-4C43-8B20-4274FED2E4E7}"/>
                </a:ext>
              </a:extLst>
            </p:cNvPr>
            <p:cNvSpPr txBox="1"/>
            <p:nvPr/>
          </p:nvSpPr>
          <p:spPr>
            <a:xfrm>
              <a:off x="3108143" y="5207724"/>
              <a:ext cx="892329" cy="276999"/>
            </a:xfrm>
            <a:prstGeom prst="rect">
              <a:avLst/>
            </a:prstGeom>
            <a:solidFill>
              <a:schemeClr val="bg1"/>
            </a:solidFill>
            <a:ln>
              <a:noFill/>
            </a:ln>
          </p:spPr>
          <p:txBody>
            <a:bodyPr wrap="square" rtlCol="0">
              <a:spAutoFit/>
            </a:bodyPr>
            <a:lstStyle/>
            <a:p>
              <a:pPr algn="ctr"/>
              <a:r>
                <a:rPr lang="cs-CZ" sz="1200" dirty="0" err="1" smtClean="0"/>
                <a:t>diaphragm</a:t>
              </a:r>
              <a:endParaRPr lang="en-US" sz="1200" dirty="0"/>
            </a:p>
          </p:txBody>
        </p:sp>
      </p:grpSp>
    </p:spTree>
    <p:extLst>
      <p:ext uri="{BB962C8B-B14F-4D97-AF65-F5344CB8AC3E}">
        <p14:creationId xmlns:p14="http://schemas.microsoft.com/office/powerpoint/2010/main" val="32408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75F539-52AE-49B4-B263-40EA25FE3D2D}"/>
              </a:ext>
            </a:extLst>
          </p:cNvPr>
          <p:cNvSpPr>
            <a:spLocks noGrp="1"/>
          </p:cNvSpPr>
          <p:nvPr>
            <p:ph type="title"/>
          </p:nvPr>
        </p:nvSpPr>
        <p:spPr/>
        <p:txBody>
          <a:bodyPr/>
          <a:lstStyle/>
          <a:p>
            <a:r>
              <a:rPr lang="cs-CZ" dirty="0" err="1" smtClean="0"/>
              <a:t>Various</a:t>
            </a:r>
            <a:r>
              <a:rPr lang="cs-CZ" dirty="0" smtClean="0"/>
              <a:t> </a:t>
            </a:r>
            <a:r>
              <a:rPr lang="cs-CZ" dirty="0" err="1" smtClean="0"/>
              <a:t>respiratory</a:t>
            </a:r>
            <a:r>
              <a:rPr lang="cs-CZ" dirty="0" smtClean="0"/>
              <a:t> </a:t>
            </a:r>
            <a:r>
              <a:rPr lang="cs-CZ" dirty="0" err="1" smtClean="0"/>
              <a:t>systems</a:t>
            </a:r>
            <a:endParaRPr lang="en-US" dirty="0"/>
          </a:p>
        </p:txBody>
      </p:sp>
      <p:sp>
        <p:nvSpPr>
          <p:cNvPr id="5" name="Zástupný symbol pro číslo snímku 4">
            <a:extLst>
              <a:ext uri="{FF2B5EF4-FFF2-40B4-BE49-F238E27FC236}">
                <a16:creationId xmlns:a16="http://schemas.microsoft.com/office/drawing/2014/main" id="{04C773BF-9771-4ED7-A69D-627870DCE73A}"/>
              </a:ext>
            </a:extLst>
          </p:cNvPr>
          <p:cNvSpPr>
            <a:spLocks noGrp="1"/>
          </p:cNvSpPr>
          <p:nvPr>
            <p:ph type="sldNum" sz="quarter" idx="12"/>
          </p:nvPr>
        </p:nvSpPr>
        <p:spPr/>
        <p:txBody>
          <a:bodyPr/>
          <a:lstStyle/>
          <a:p>
            <a:fld id="{452BC3EA-E2EC-40AA-BF67-C4C476FA0C99}" type="slidenum">
              <a:rPr lang="cs-CZ" smtClean="0"/>
              <a:t>63</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097279" y="1981735"/>
            <a:ext cx="5236845" cy="7233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difussion</a:t>
            </a:r>
            <a:r>
              <a:rPr lang="cs-CZ" sz="1800" b="1" dirty="0" smtClean="0"/>
              <a:t> </a:t>
            </a:r>
            <a:r>
              <a:rPr lang="cs-CZ" sz="1800" dirty="0"/>
              <a:t>– </a:t>
            </a:r>
            <a:r>
              <a:rPr lang="cs-CZ" sz="1800" dirty="0" err="1" smtClean="0"/>
              <a:t>gas</a:t>
            </a:r>
            <a:r>
              <a:rPr lang="cs-CZ" sz="1800" dirty="0" smtClean="0"/>
              <a:t> </a:t>
            </a:r>
            <a:r>
              <a:rPr lang="cs-CZ" sz="1800" dirty="0" err="1" smtClean="0"/>
              <a:t>exchange</a:t>
            </a:r>
            <a:r>
              <a:rPr lang="cs-CZ" sz="1800" dirty="0" smtClean="0"/>
              <a:t> not </a:t>
            </a:r>
            <a:r>
              <a:rPr lang="cs-CZ" sz="1800" dirty="0" err="1" smtClean="0"/>
              <a:t>dependent</a:t>
            </a:r>
            <a:r>
              <a:rPr lang="cs-CZ" sz="1800" dirty="0" smtClean="0"/>
              <a:t> on </a:t>
            </a:r>
            <a:r>
              <a:rPr lang="cs-CZ" sz="1800" dirty="0" err="1" smtClean="0"/>
              <a:t>specialized</a:t>
            </a:r>
            <a:r>
              <a:rPr lang="cs-CZ" sz="1800" dirty="0" smtClean="0"/>
              <a:t> organ, </a:t>
            </a:r>
            <a:r>
              <a:rPr lang="cs-CZ" sz="1800" dirty="0" err="1" smtClean="0"/>
              <a:t>through</a:t>
            </a:r>
            <a:r>
              <a:rPr lang="cs-CZ" sz="1800" dirty="0" smtClean="0"/>
              <a:t> </a:t>
            </a:r>
            <a:r>
              <a:rPr lang="cs-CZ" sz="1800" dirty="0" err="1" smtClean="0"/>
              <a:t>cuticle</a:t>
            </a:r>
            <a:r>
              <a:rPr lang="cs-CZ" sz="1800" dirty="0" smtClean="0"/>
              <a:t> </a:t>
            </a:r>
            <a:r>
              <a:rPr lang="cs-CZ" sz="1800" dirty="0" err="1" smtClean="0"/>
              <a:t>or</a:t>
            </a:r>
            <a:r>
              <a:rPr lang="cs-CZ" sz="1800" dirty="0" smtClean="0"/>
              <a:t> skin</a:t>
            </a:r>
            <a:endParaRPr lang="cs-CZ" sz="1800" dirty="0"/>
          </a:p>
        </p:txBody>
      </p:sp>
      <p:sp>
        <p:nvSpPr>
          <p:cNvPr id="7" name="Zástupný obsah 2">
            <a:extLst>
              <a:ext uri="{FF2B5EF4-FFF2-40B4-BE49-F238E27FC236}">
                <a16:creationId xmlns:a16="http://schemas.microsoft.com/office/drawing/2014/main" id="{8BD2A43B-8ABF-4A74-81E1-74473B319D2B}"/>
              </a:ext>
            </a:extLst>
          </p:cNvPr>
          <p:cNvSpPr txBox="1">
            <a:spLocks/>
          </p:cNvSpPr>
          <p:nvPr/>
        </p:nvSpPr>
        <p:spPr>
          <a:xfrm>
            <a:off x="1097279" y="3015161"/>
            <a:ext cx="5236845" cy="57681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Tracheal</a:t>
            </a:r>
            <a:r>
              <a:rPr lang="cs-CZ" sz="1800" b="1" dirty="0" smtClean="0"/>
              <a:t> </a:t>
            </a:r>
            <a:r>
              <a:rPr lang="cs-CZ" sz="1800" b="1" dirty="0" err="1" smtClean="0"/>
              <a:t>system</a:t>
            </a:r>
            <a:r>
              <a:rPr lang="cs-CZ" sz="1800" b="1" dirty="0" smtClean="0"/>
              <a:t> </a:t>
            </a:r>
            <a:r>
              <a:rPr lang="cs-CZ" sz="1800" dirty="0"/>
              <a:t>– </a:t>
            </a:r>
            <a:r>
              <a:rPr lang="cs-CZ" sz="1800" dirty="0" err="1" smtClean="0"/>
              <a:t>system</a:t>
            </a:r>
            <a:r>
              <a:rPr lang="cs-CZ" sz="1800" dirty="0" smtClean="0"/>
              <a:t> </a:t>
            </a:r>
            <a:r>
              <a:rPr lang="cs-CZ" sz="1800" dirty="0" err="1" smtClean="0"/>
              <a:t>of</a:t>
            </a:r>
            <a:r>
              <a:rPr lang="cs-CZ" sz="1800" dirty="0" smtClean="0"/>
              <a:t> </a:t>
            </a:r>
            <a:r>
              <a:rPr lang="cs-CZ" sz="1800" dirty="0" err="1" smtClean="0"/>
              <a:t>piping</a:t>
            </a:r>
            <a:r>
              <a:rPr lang="cs-CZ" sz="1800" dirty="0" smtClean="0"/>
              <a:t> </a:t>
            </a:r>
            <a:r>
              <a:rPr lang="cs-CZ" sz="1800" dirty="0" err="1" smtClean="0"/>
              <a:t>leading</a:t>
            </a:r>
            <a:r>
              <a:rPr lang="cs-CZ" sz="1800" dirty="0" smtClean="0"/>
              <a:t> to </a:t>
            </a:r>
            <a:r>
              <a:rPr lang="cs-CZ" sz="1800" dirty="0" err="1" smtClean="0"/>
              <a:t>terminal</a:t>
            </a:r>
            <a:r>
              <a:rPr lang="cs-CZ" sz="1800" dirty="0" smtClean="0"/>
              <a:t> </a:t>
            </a:r>
            <a:r>
              <a:rPr lang="cs-CZ" sz="1800" dirty="0" err="1" smtClean="0"/>
              <a:t>tissues</a:t>
            </a:r>
            <a:endParaRPr lang="cs-CZ" sz="1800" dirty="0"/>
          </a:p>
        </p:txBody>
      </p:sp>
      <p:sp>
        <p:nvSpPr>
          <p:cNvPr id="8" name="Zástupný obsah 2">
            <a:extLst>
              <a:ext uri="{FF2B5EF4-FFF2-40B4-BE49-F238E27FC236}">
                <a16:creationId xmlns:a16="http://schemas.microsoft.com/office/drawing/2014/main" id="{8BD2A43B-8ABF-4A74-81E1-74473B319D2B}"/>
              </a:ext>
            </a:extLst>
          </p:cNvPr>
          <p:cNvSpPr txBox="1">
            <a:spLocks/>
          </p:cNvSpPr>
          <p:nvPr/>
        </p:nvSpPr>
        <p:spPr>
          <a:xfrm>
            <a:off x="1097279" y="4191334"/>
            <a:ext cx="5236845" cy="41383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gills</a:t>
            </a:r>
            <a:r>
              <a:rPr lang="cs-CZ" sz="1800" b="1" dirty="0" smtClean="0"/>
              <a:t> </a:t>
            </a:r>
            <a:r>
              <a:rPr lang="cs-CZ" sz="1800" dirty="0"/>
              <a:t>– </a:t>
            </a:r>
            <a:r>
              <a:rPr lang="cs-CZ" sz="1800" dirty="0" err="1" smtClean="0"/>
              <a:t>gas</a:t>
            </a:r>
            <a:r>
              <a:rPr lang="cs-CZ" sz="1800" dirty="0" smtClean="0"/>
              <a:t> </a:t>
            </a:r>
            <a:r>
              <a:rPr lang="cs-CZ" sz="1800" dirty="0" err="1" smtClean="0"/>
              <a:t>exchange</a:t>
            </a:r>
            <a:r>
              <a:rPr lang="cs-CZ" sz="1800" dirty="0" smtClean="0"/>
              <a:t> in </a:t>
            </a:r>
            <a:r>
              <a:rPr lang="cs-CZ" sz="1800" dirty="0" err="1" smtClean="0"/>
              <a:t>aquatic</a:t>
            </a:r>
            <a:r>
              <a:rPr lang="cs-CZ" sz="1800" dirty="0" smtClean="0"/>
              <a:t> </a:t>
            </a:r>
            <a:r>
              <a:rPr lang="cs-CZ" sz="1800" dirty="0" err="1" smtClean="0"/>
              <a:t>environment</a:t>
            </a:r>
            <a:endParaRPr lang="cs-CZ" sz="1800" dirty="0"/>
          </a:p>
        </p:txBody>
      </p:sp>
      <p:sp>
        <p:nvSpPr>
          <p:cNvPr id="10" name="Zástupný obsah 2">
            <a:extLst>
              <a:ext uri="{FF2B5EF4-FFF2-40B4-BE49-F238E27FC236}">
                <a16:creationId xmlns:a16="http://schemas.microsoft.com/office/drawing/2014/main" id="{8BD2A43B-8ABF-4A74-81E1-74473B319D2B}"/>
              </a:ext>
            </a:extLst>
          </p:cNvPr>
          <p:cNvSpPr txBox="1">
            <a:spLocks/>
          </p:cNvSpPr>
          <p:nvPr/>
        </p:nvSpPr>
        <p:spPr>
          <a:xfrm>
            <a:off x="1097279" y="4982730"/>
            <a:ext cx="5236845" cy="64493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lung</a:t>
            </a:r>
            <a:r>
              <a:rPr lang="cs-CZ" sz="1800" b="1" dirty="0" smtClean="0"/>
              <a:t> </a:t>
            </a:r>
            <a:r>
              <a:rPr lang="cs-CZ" sz="1800" dirty="0"/>
              <a:t>– </a:t>
            </a:r>
            <a:r>
              <a:rPr lang="cs-CZ" sz="1800" dirty="0" err="1" smtClean="0"/>
              <a:t>system</a:t>
            </a:r>
            <a:r>
              <a:rPr lang="cs-CZ" sz="1800" dirty="0" smtClean="0"/>
              <a:t> </a:t>
            </a:r>
            <a:r>
              <a:rPr lang="cs-CZ" sz="1800" dirty="0" err="1" smtClean="0"/>
              <a:t>of</a:t>
            </a:r>
            <a:r>
              <a:rPr lang="cs-CZ" sz="1800" dirty="0" smtClean="0"/>
              <a:t> </a:t>
            </a:r>
            <a:r>
              <a:rPr lang="cs-CZ" sz="1800" dirty="0" err="1" smtClean="0"/>
              <a:t>bronchi</a:t>
            </a:r>
            <a:r>
              <a:rPr lang="cs-CZ" sz="1800" dirty="0" smtClean="0"/>
              <a:t>, </a:t>
            </a:r>
            <a:r>
              <a:rPr lang="cs-CZ" sz="1800" dirty="0" err="1" smtClean="0"/>
              <a:t>bronchioles</a:t>
            </a:r>
            <a:r>
              <a:rPr lang="cs-CZ" sz="1800" dirty="0" smtClean="0"/>
              <a:t> and </a:t>
            </a:r>
            <a:r>
              <a:rPr lang="cs-CZ" sz="1800" dirty="0" err="1" smtClean="0"/>
              <a:t>alveoli</a:t>
            </a:r>
            <a:r>
              <a:rPr lang="cs-CZ" sz="1800" dirty="0" smtClean="0"/>
              <a:t>, </a:t>
            </a:r>
            <a:r>
              <a:rPr lang="cs-CZ" sz="1800" dirty="0" err="1" smtClean="0"/>
              <a:t>gas</a:t>
            </a:r>
            <a:r>
              <a:rPr lang="cs-CZ" sz="1800" dirty="0" smtClean="0"/>
              <a:t> </a:t>
            </a:r>
            <a:r>
              <a:rPr lang="cs-CZ" sz="1800" dirty="0" err="1" smtClean="0"/>
              <a:t>exchange</a:t>
            </a:r>
            <a:r>
              <a:rPr lang="cs-CZ" sz="1800" dirty="0" smtClean="0"/>
              <a:t> in </a:t>
            </a:r>
            <a:r>
              <a:rPr lang="cs-CZ" sz="1800" dirty="0" err="1" smtClean="0"/>
              <a:t>terrestrial</a:t>
            </a:r>
            <a:r>
              <a:rPr lang="cs-CZ" sz="1800" dirty="0" smtClean="0"/>
              <a:t> and </a:t>
            </a:r>
            <a:r>
              <a:rPr lang="cs-CZ" sz="1800" dirty="0" err="1" smtClean="0"/>
              <a:t>aquatic</a:t>
            </a:r>
            <a:r>
              <a:rPr lang="cs-CZ" sz="1800" dirty="0" smtClean="0"/>
              <a:t> </a:t>
            </a:r>
            <a:r>
              <a:rPr lang="cs-CZ" sz="1800" dirty="0" err="1" smtClean="0"/>
              <a:t>environments</a:t>
            </a:r>
            <a:endParaRPr lang="cs-CZ" sz="1800" dirty="0"/>
          </a:p>
        </p:txBody>
      </p:sp>
      <p:grpSp>
        <p:nvGrpSpPr>
          <p:cNvPr id="16" name="Skupina 15">
            <a:extLst>
              <a:ext uri="{FF2B5EF4-FFF2-40B4-BE49-F238E27FC236}">
                <a16:creationId xmlns:a16="http://schemas.microsoft.com/office/drawing/2014/main" id="{0110504D-BE56-4FBE-8155-48C95994AD90}"/>
              </a:ext>
            </a:extLst>
          </p:cNvPr>
          <p:cNvGrpSpPr/>
          <p:nvPr/>
        </p:nvGrpSpPr>
        <p:grpSpPr>
          <a:xfrm>
            <a:off x="8407065" y="3141047"/>
            <a:ext cx="3278020" cy="1574434"/>
            <a:chOff x="8407065" y="3141047"/>
            <a:chExt cx="3278020" cy="1574434"/>
          </a:xfrm>
        </p:grpSpPr>
        <p:pic>
          <p:nvPicPr>
            <p:cNvPr id="14" name="Obrázek 13">
              <a:extLst>
                <a:ext uri="{FF2B5EF4-FFF2-40B4-BE49-F238E27FC236}">
                  <a16:creationId xmlns:a16="http://schemas.microsoft.com/office/drawing/2014/main" id="{BEA76488-80DB-440E-8056-2A865E72A089}"/>
                </a:ext>
              </a:extLst>
            </p:cNvPr>
            <p:cNvPicPr>
              <a:picLocks noChangeAspect="1"/>
            </p:cNvPicPr>
            <p:nvPr/>
          </p:nvPicPr>
          <p:blipFill rotWithShape="1">
            <a:blip r:embed="rId2">
              <a:extLst>
                <a:ext uri="{28A0092B-C50C-407E-A947-70E740481C1C}">
                  <a14:useLocalDpi xmlns:a14="http://schemas.microsoft.com/office/drawing/2010/main" val="0"/>
                </a:ext>
              </a:extLst>
            </a:blip>
            <a:srcRect l="10098" t="11280" r="7918" b="18588"/>
            <a:stretch/>
          </p:blipFill>
          <p:spPr>
            <a:xfrm>
              <a:off x="8407065" y="3141047"/>
              <a:ext cx="3278020" cy="1574434"/>
            </a:xfrm>
            <a:prstGeom prst="rect">
              <a:avLst/>
            </a:prstGeom>
          </p:spPr>
        </p:pic>
        <p:sp>
          <p:nvSpPr>
            <p:cNvPr id="15" name="Obdélník 14">
              <a:extLst>
                <a:ext uri="{FF2B5EF4-FFF2-40B4-BE49-F238E27FC236}">
                  <a16:creationId xmlns:a16="http://schemas.microsoft.com/office/drawing/2014/main" id="{D52B7EC3-64CD-46E9-9207-5734156EF367}"/>
                </a:ext>
              </a:extLst>
            </p:cNvPr>
            <p:cNvSpPr/>
            <p:nvPr/>
          </p:nvSpPr>
          <p:spPr>
            <a:xfrm>
              <a:off x="8692816" y="3502972"/>
              <a:ext cx="481263" cy="33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Skupina 11">
            <a:extLst>
              <a:ext uri="{FF2B5EF4-FFF2-40B4-BE49-F238E27FC236}">
                <a16:creationId xmlns:a16="http://schemas.microsoft.com/office/drawing/2014/main" id="{B2B28A6A-A6C4-4455-AB93-6C1B2D7D2E31}"/>
              </a:ext>
            </a:extLst>
          </p:cNvPr>
          <p:cNvGrpSpPr/>
          <p:nvPr/>
        </p:nvGrpSpPr>
        <p:grpSpPr>
          <a:xfrm>
            <a:off x="6533185" y="2461551"/>
            <a:ext cx="2580773" cy="1574434"/>
            <a:chOff x="8151395" y="2182411"/>
            <a:chExt cx="2580773" cy="1574434"/>
          </a:xfrm>
        </p:grpSpPr>
        <p:pic>
          <p:nvPicPr>
            <p:cNvPr id="9" name="Obrázek 8">
              <a:extLst>
                <a:ext uri="{FF2B5EF4-FFF2-40B4-BE49-F238E27FC236}">
                  <a16:creationId xmlns:a16="http://schemas.microsoft.com/office/drawing/2014/main" id="{C40C8367-CC8E-4A52-BA8D-4ECCA027F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5" t="5700" r="2371" b="6782"/>
            <a:stretch/>
          </p:blipFill>
          <p:spPr>
            <a:xfrm>
              <a:off x="8151395" y="2182411"/>
              <a:ext cx="2580773" cy="1574434"/>
            </a:xfrm>
            <a:prstGeom prst="rect">
              <a:avLst/>
            </a:prstGeom>
          </p:spPr>
        </p:pic>
        <p:sp>
          <p:nvSpPr>
            <p:cNvPr id="11" name="Obdélník 10">
              <a:extLst>
                <a:ext uri="{FF2B5EF4-FFF2-40B4-BE49-F238E27FC236}">
                  <a16:creationId xmlns:a16="http://schemas.microsoft.com/office/drawing/2014/main" id="{4699BBEC-49BD-4727-9AF5-F9F23B397BC0}"/>
                </a:ext>
              </a:extLst>
            </p:cNvPr>
            <p:cNvSpPr/>
            <p:nvPr/>
          </p:nvSpPr>
          <p:spPr>
            <a:xfrm>
              <a:off x="8211553" y="2243889"/>
              <a:ext cx="631658" cy="415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Obrázek 17">
            <a:extLst>
              <a:ext uri="{FF2B5EF4-FFF2-40B4-BE49-F238E27FC236}">
                <a16:creationId xmlns:a16="http://schemas.microsoft.com/office/drawing/2014/main" id="{FB22B7EE-45B2-412E-A735-0F567B4D5E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05" t="9912" r="12705" b="17369"/>
          <a:stretch/>
        </p:blipFill>
        <p:spPr>
          <a:xfrm>
            <a:off x="6533185" y="4412704"/>
            <a:ext cx="1674818" cy="1784990"/>
          </a:xfrm>
          <a:prstGeom prst="rect">
            <a:avLst/>
          </a:prstGeom>
        </p:spPr>
      </p:pic>
      <p:pic>
        <p:nvPicPr>
          <p:cNvPr id="13" name="Obrázek 12" descr="Obsah obrázku ryba, máloostné ryby, tmavé&#10;&#10;Popis byl vytvořen automaticky">
            <a:extLst>
              <a:ext uri="{FF2B5EF4-FFF2-40B4-BE49-F238E27FC236}">
                <a16:creationId xmlns:a16="http://schemas.microsoft.com/office/drawing/2014/main" id="{9253BFF6-0E3C-44F2-A46A-1B938F33F6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62" t="24568" r="8395" b="14245"/>
          <a:stretch/>
        </p:blipFill>
        <p:spPr>
          <a:xfrm>
            <a:off x="9174079" y="5009880"/>
            <a:ext cx="2095724" cy="1083813"/>
          </a:xfrm>
          <a:prstGeom prst="rect">
            <a:avLst/>
          </a:prstGeom>
        </p:spPr>
      </p:pic>
      <p:pic>
        <p:nvPicPr>
          <p:cNvPr id="17" name="Obrázek 16" descr="Obsah obrázku červ&#10;&#10;Popis byl vytvořen automaticky">
            <a:extLst>
              <a:ext uri="{FF2B5EF4-FFF2-40B4-BE49-F238E27FC236}">
                <a16:creationId xmlns:a16="http://schemas.microsoft.com/office/drawing/2014/main" id="{1AC83F4B-B458-4823-A04D-76CE9041EA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09" r="10491"/>
          <a:stretch/>
        </p:blipFill>
        <p:spPr>
          <a:xfrm>
            <a:off x="8585229" y="1419560"/>
            <a:ext cx="2684574" cy="1049525"/>
          </a:xfrm>
          <a:prstGeom prst="rect">
            <a:avLst/>
          </a:prstGeom>
        </p:spPr>
      </p:pic>
    </p:spTree>
    <p:extLst>
      <p:ext uri="{BB962C8B-B14F-4D97-AF65-F5344CB8AC3E}">
        <p14:creationId xmlns:p14="http://schemas.microsoft.com/office/powerpoint/2010/main" val="312032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CFAD95-500E-4BD7-AC70-83DF1B314877}"/>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respiratory</a:t>
            </a:r>
            <a:r>
              <a:rPr lang="cs-CZ" dirty="0" smtClean="0"/>
              <a:t> </a:t>
            </a:r>
            <a:r>
              <a:rPr lang="cs-CZ" dirty="0" err="1" smtClean="0"/>
              <a:t>system</a:t>
            </a:r>
            <a:r>
              <a:rPr lang="cs-CZ" dirty="0" smtClean="0"/>
              <a:t> in </a:t>
            </a:r>
            <a:r>
              <a:rPr lang="cs-CZ" dirty="0" err="1" smtClean="0"/>
              <a:t>aquatic</a:t>
            </a:r>
            <a:r>
              <a:rPr lang="cs-CZ" dirty="0" smtClean="0"/>
              <a:t> </a:t>
            </a:r>
            <a:r>
              <a:rPr lang="cs-CZ" dirty="0" err="1" smtClean="0"/>
              <a:t>vertebrates</a:t>
            </a:r>
            <a:endParaRPr lang="en-US" dirty="0"/>
          </a:p>
        </p:txBody>
      </p:sp>
      <p:sp>
        <p:nvSpPr>
          <p:cNvPr id="5" name="Zástupný symbol pro číslo snímku 4">
            <a:extLst>
              <a:ext uri="{FF2B5EF4-FFF2-40B4-BE49-F238E27FC236}">
                <a16:creationId xmlns:a16="http://schemas.microsoft.com/office/drawing/2014/main" id="{09D4CD9C-A832-4054-8A6B-86E9E8331E64}"/>
              </a:ext>
            </a:extLst>
          </p:cNvPr>
          <p:cNvSpPr>
            <a:spLocks noGrp="1"/>
          </p:cNvSpPr>
          <p:nvPr>
            <p:ph type="sldNum" sz="quarter" idx="12"/>
          </p:nvPr>
        </p:nvSpPr>
        <p:spPr/>
        <p:txBody>
          <a:bodyPr/>
          <a:lstStyle/>
          <a:p>
            <a:fld id="{452BC3EA-E2EC-40AA-BF67-C4C476FA0C99}" type="slidenum">
              <a:rPr lang="cs-CZ" smtClean="0"/>
              <a:t>64</a:t>
            </a:fld>
            <a:endParaRPr lang="cs-CZ"/>
          </a:p>
        </p:txBody>
      </p:sp>
      <p:sp>
        <p:nvSpPr>
          <p:cNvPr id="6" name="Zástupný obsah 2">
            <a:extLst>
              <a:ext uri="{FF2B5EF4-FFF2-40B4-BE49-F238E27FC236}">
                <a16:creationId xmlns:a16="http://schemas.microsoft.com/office/drawing/2014/main" id="{93B11DBA-A5D3-4F65-9470-C4CEF11EDD48}"/>
              </a:ext>
            </a:extLst>
          </p:cNvPr>
          <p:cNvSpPr txBox="1">
            <a:spLocks/>
          </p:cNvSpPr>
          <p:nvPr/>
        </p:nvSpPr>
        <p:spPr>
          <a:xfrm>
            <a:off x="1097278" y="2111593"/>
            <a:ext cx="5236845" cy="3102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p</a:t>
            </a:r>
            <a:r>
              <a:rPr lang="cs-CZ" sz="1800" dirty="0" err="1" smtClean="0"/>
              <a:t>harynx</a:t>
            </a:r>
            <a:r>
              <a:rPr lang="cs-CZ" sz="1800" dirty="0" smtClean="0"/>
              <a:t> and </a:t>
            </a:r>
            <a:r>
              <a:rPr lang="cs-CZ" sz="1800" dirty="0" err="1" smtClean="0"/>
              <a:t>gills</a:t>
            </a:r>
            <a:endParaRPr lang="cs-CZ" sz="1800" b="1" dirty="0"/>
          </a:p>
        </p:txBody>
      </p:sp>
      <p:sp>
        <p:nvSpPr>
          <p:cNvPr id="7" name="Zástupný obsah 2">
            <a:extLst>
              <a:ext uri="{FF2B5EF4-FFF2-40B4-BE49-F238E27FC236}">
                <a16:creationId xmlns:a16="http://schemas.microsoft.com/office/drawing/2014/main" id="{B1C84C1F-9050-4558-ACA4-EF9530907D25}"/>
              </a:ext>
            </a:extLst>
          </p:cNvPr>
          <p:cNvSpPr txBox="1">
            <a:spLocks/>
          </p:cNvSpPr>
          <p:nvPr/>
        </p:nvSpPr>
        <p:spPr>
          <a:xfrm>
            <a:off x="1097278" y="2800891"/>
            <a:ext cx="5236845" cy="115482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o</a:t>
            </a:r>
            <a:r>
              <a:rPr lang="cs-CZ" sz="1800" dirty="0" err="1" smtClean="0"/>
              <a:t>xygenated</a:t>
            </a:r>
            <a:r>
              <a:rPr lang="cs-CZ" sz="1800" dirty="0" smtClean="0"/>
              <a:t> </a:t>
            </a:r>
            <a:r>
              <a:rPr lang="cs-CZ" sz="1800" dirty="0" err="1" smtClean="0"/>
              <a:t>water</a:t>
            </a:r>
            <a:r>
              <a:rPr lang="cs-CZ" sz="1800" dirty="0" smtClean="0"/>
              <a:t> </a:t>
            </a:r>
            <a:r>
              <a:rPr lang="cs-CZ" sz="1800" dirty="0" err="1" smtClean="0"/>
              <a:t>enters</a:t>
            </a:r>
            <a:r>
              <a:rPr lang="cs-CZ" sz="1800" dirty="0" smtClean="0"/>
              <a:t> </a:t>
            </a:r>
            <a:r>
              <a:rPr lang="cs-CZ" sz="1800" dirty="0" err="1" smtClean="0"/>
              <a:t>the</a:t>
            </a:r>
            <a:r>
              <a:rPr lang="cs-CZ" sz="1800" dirty="0" smtClean="0"/>
              <a:t> </a:t>
            </a:r>
            <a:r>
              <a:rPr lang="cs-CZ" sz="1800" dirty="0" err="1" smtClean="0"/>
              <a:t>pharynx</a:t>
            </a:r>
            <a:endParaRPr lang="cs-CZ" sz="1800" b="1" dirty="0"/>
          </a:p>
          <a:p>
            <a:pPr lvl="1">
              <a:buSzPct val="50000"/>
              <a:buFont typeface="Courier New" panose="02070309020205020404" pitchFamily="49" charset="0"/>
              <a:buChar char="o"/>
            </a:pPr>
            <a:r>
              <a:rPr lang="cs-CZ" sz="1600" b="1" dirty="0" err="1" smtClean="0"/>
              <a:t>mouth</a:t>
            </a:r>
            <a:endParaRPr lang="cs-CZ" sz="1600" dirty="0"/>
          </a:p>
          <a:p>
            <a:pPr lvl="1">
              <a:buSzPct val="50000"/>
              <a:buFont typeface="Courier New" panose="02070309020205020404" pitchFamily="49" charset="0"/>
              <a:buChar char="o"/>
            </a:pPr>
            <a:r>
              <a:rPr lang="cs-CZ" sz="1600" b="1" dirty="0" err="1" smtClean="0"/>
              <a:t>spiracle</a:t>
            </a:r>
            <a:endParaRPr lang="cs-CZ" sz="1600" b="1" dirty="0"/>
          </a:p>
        </p:txBody>
      </p:sp>
      <p:sp>
        <p:nvSpPr>
          <p:cNvPr id="8" name="Zástupný obsah 2">
            <a:extLst>
              <a:ext uri="{FF2B5EF4-FFF2-40B4-BE49-F238E27FC236}">
                <a16:creationId xmlns:a16="http://schemas.microsoft.com/office/drawing/2014/main" id="{E13F85CB-EEA1-43CF-9F15-3B53AC8706C6}"/>
              </a:ext>
            </a:extLst>
          </p:cNvPr>
          <p:cNvSpPr txBox="1">
            <a:spLocks/>
          </p:cNvSpPr>
          <p:nvPr/>
        </p:nvSpPr>
        <p:spPr>
          <a:xfrm>
            <a:off x="1097279" y="4210562"/>
            <a:ext cx="5236845" cy="31028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m</a:t>
            </a:r>
            <a:r>
              <a:rPr lang="cs-CZ" sz="1800" dirty="0" err="1" smtClean="0"/>
              <a:t>outh</a:t>
            </a:r>
            <a:r>
              <a:rPr lang="cs-CZ" sz="1800" dirty="0" smtClean="0"/>
              <a:t> </a:t>
            </a:r>
            <a:r>
              <a:rPr lang="cs-CZ" sz="1800" dirty="0" err="1" smtClean="0"/>
              <a:t>or</a:t>
            </a:r>
            <a:r>
              <a:rPr lang="cs-CZ" sz="1800" dirty="0" smtClean="0"/>
              <a:t> </a:t>
            </a:r>
            <a:r>
              <a:rPr lang="cs-CZ" sz="1800" dirty="0" err="1" smtClean="0"/>
              <a:t>spiracle</a:t>
            </a:r>
            <a:r>
              <a:rPr lang="cs-CZ" sz="1800" dirty="0" smtClean="0"/>
              <a:t> </a:t>
            </a:r>
            <a:r>
              <a:rPr lang="cs-CZ" sz="1800" dirty="0" err="1" smtClean="0"/>
              <a:t>is</a:t>
            </a:r>
            <a:r>
              <a:rPr lang="cs-CZ" sz="1800" b="1" dirty="0" smtClean="0"/>
              <a:t> </a:t>
            </a:r>
            <a:r>
              <a:rPr lang="cs-CZ" sz="1800" b="1" dirty="0" err="1" smtClean="0"/>
              <a:t>closed</a:t>
            </a:r>
            <a:endParaRPr lang="cs-CZ" sz="1800" dirty="0"/>
          </a:p>
        </p:txBody>
      </p:sp>
      <p:sp>
        <p:nvSpPr>
          <p:cNvPr id="9" name="Zástupný obsah 2">
            <a:extLst>
              <a:ext uri="{FF2B5EF4-FFF2-40B4-BE49-F238E27FC236}">
                <a16:creationId xmlns:a16="http://schemas.microsoft.com/office/drawing/2014/main" id="{A4684A47-CB76-424B-8456-0F5C22A01378}"/>
              </a:ext>
            </a:extLst>
          </p:cNvPr>
          <p:cNvSpPr txBox="1">
            <a:spLocks/>
          </p:cNvSpPr>
          <p:nvPr/>
        </p:nvSpPr>
        <p:spPr>
          <a:xfrm>
            <a:off x="1097279" y="5124428"/>
            <a:ext cx="4666497" cy="7860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p</a:t>
            </a:r>
            <a:r>
              <a:rPr lang="cs-CZ" sz="1800" b="1" dirty="0" err="1" smtClean="0"/>
              <a:t>harynx</a:t>
            </a:r>
            <a:r>
              <a:rPr lang="cs-CZ" sz="1800" b="1" dirty="0" smtClean="0"/>
              <a:t> </a:t>
            </a:r>
            <a:r>
              <a:rPr lang="cs-CZ" sz="1800" b="1" dirty="0" err="1" smtClean="0"/>
              <a:t>pumps</a:t>
            </a:r>
            <a:r>
              <a:rPr lang="cs-CZ" sz="1800" b="1" dirty="0" smtClean="0"/>
              <a:t> </a:t>
            </a:r>
            <a:r>
              <a:rPr lang="cs-CZ" sz="1800" dirty="0" err="1" smtClean="0"/>
              <a:t>water</a:t>
            </a:r>
            <a:r>
              <a:rPr lang="cs-CZ" sz="1800" dirty="0" smtClean="0"/>
              <a:t> </a:t>
            </a:r>
            <a:r>
              <a:rPr lang="cs-CZ" sz="1800" dirty="0" err="1" smtClean="0"/>
              <a:t>through</a:t>
            </a:r>
            <a:r>
              <a:rPr lang="cs-CZ" sz="1800" dirty="0" smtClean="0"/>
              <a:t> </a:t>
            </a:r>
            <a:r>
              <a:rPr lang="cs-CZ" sz="1800" b="1" dirty="0" err="1" smtClean="0"/>
              <a:t>gills</a:t>
            </a:r>
            <a:r>
              <a:rPr lang="cs-CZ" sz="1800" b="1" dirty="0" smtClean="0"/>
              <a:t> </a:t>
            </a:r>
            <a:r>
              <a:rPr lang="cs-CZ" sz="1800" dirty="0" smtClean="0"/>
              <a:t>via</a:t>
            </a:r>
            <a:r>
              <a:rPr lang="cs-CZ" sz="1800" b="1" dirty="0" smtClean="0"/>
              <a:t> gill </a:t>
            </a:r>
            <a:r>
              <a:rPr lang="cs-CZ" sz="1800" b="1" dirty="0" err="1" smtClean="0"/>
              <a:t>openings</a:t>
            </a:r>
            <a:r>
              <a:rPr lang="cs-CZ" sz="1800" b="1" dirty="0"/>
              <a:t> </a:t>
            </a:r>
            <a:r>
              <a:rPr lang="cs-CZ" sz="1800" dirty="0" err="1" smtClean="0"/>
              <a:t>outside</a:t>
            </a:r>
            <a:endParaRPr lang="cs-CZ" sz="1800" dirty="0"/>
          </a:p>
        </p:txBody>
      </p:sp>
      <p:sp>
        <p:nvSpPr>
          <p:cNvPr id="16" name="TextovéPole 15">
            <a:extLst>
              <a:ext uri="{FF2B5EF4-FFF2-40B4-BE49-F238E27FC236}">
                <a16:creationId xmlns:a16="http://schemas.microsoft.com/office/drawing/2014/main" id="{E940AC9C-4094-49C2-A8DE-576F5B24D9DB}"/>
              </a:ext>
            </a:extLst>
          </p:cNvPr>
          <p:cNvSpPr txBox="1"/>
          <p:nvPr/>
        </p:nvSpPr>
        <p:spPr>
          <a:xfrm>
            <a:off x="7644365" y="5849386"/>
            <a:ext cx="331737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Comparative</a:t>
            </a:r>
            <a:r>
              <a:rPr lang="cs-CZ" sz="1050" dirty="0">
                <a:solidFill>
                  <a:prstClr val="black"/>
                </a:solidFill>
                <a:latin typeface="Calibri" panose="020F0502020204030204"/>
              </a:rPr>
              <a:t> Anatomy. University </a:t>
            </a:r>
            <a:r>
              <a:rPr lang="cs-CZ" sz="1050" dirty="0" err="1">
                <a:solidFill>
                  <a:prstClr val="black"/>
                </a:solidFill>
                <a:latin typeface="Calibri" panose="020F0502020204030204"/>
              </a:rPr>
              <a:t>of</a:t>
            </a:r>
            <a:r>
              <a:rPr lang="cs-CZ" sz="1050" dirty="0">
                <a:solidFill>
                  <a:prstClr val="black"/>
                </a:solidFill>
                <a:latin typeface="Calibri" panose="020F0502020204030204"/>
              </a:rPr>
              <a:t> </a:t>
            </a:r>
            <a:r>
              <a:rPr lang="cs-CZ" sz="1050" dirty="0" err="1">
                <a:solidFill>
                  <a:prstClr val="black"/>
                </a:solidFill>
                <a:latin typeface="Calibri" panose="020F0502020204030204"/>
              </a:rPr>
              <a:t>the</a:t>
            </a:r>
            <a:r>
              <a:rPr lang="cs-CZ" sz="1050" dirty="0">
                <a:solidFill>
                  <a:prstClr val="black"/>
                </a:solidFill>
                <a:latin typeface="Calibri" panose="020F0502020204030204"/>
              </a:rPr>
              <a:t> </a:t>
            </a:r>
            <a:r>
              <a:rPr lang="cs-CZ" sz="1050" dirty="0" err="1">
                <a:solidFill>
                  <a:prstClr val="black"/>
                </a:solidFill>
                <a:latin typeface="Calibri" panose="020F0502020204030204"/>
              </a:rPr>
              <a:t>Cumberlands</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Skupina 28">
            <a:extLst>
              <a:ext uri="{FF2B5EF4-FFF2-40B4-BE49-F238E27FC236}">
                <a16:creationId xmlns:a16="http://schemas.microsoft.com/office/drawing/2014/main" id="{6C481CFF-1F73-43B3-982D-6CEF329BCE7D}"/>
              </a:ext>
            </a:extLst>
          </p:cNvPr>
          <p:cNvGrpSpPr/>
          <p:nvPr/>
        </p:nvGrpSpPr>
        <p:grpSpPr>
          <a:xfrm>
            <a:off x="6019602" y="1866173"/>
            <a:ext cx="3868152" cy="3798885"/>
            <a:chOff x="6019602" y="1866173"/>
            <a:chExt cx="3868152" cy="3798885"/>
          </a:xfrm>
        </p:grpSpPr>
        <p:pic>
          <p:nvPicPr>
            <p:cNvPr id="11" name="Obrázek 10">
              <a:extLst>
                <a:ext uri="{FF2B5EF4-FFF2-40B4-BE49-F238E27FC236}">
                  <a16:creationId xmlns:a16="http://schemas.microsoft.com/office/drawing/2014/main" id="{2691FB60-3604-4F99-B0FD-6FD6DF3599E6}"/>
                </a:ext>
              </a:extLst>
            </p:cNvPr>
            <p:cNvPicPr>
              <a:picLocks noChangeAspect="1"/>
            </p:cNvPicPr>
            <p:nvPr/>
          </p:nvPicPr>
          <p:blipFill rotWithShape="1">
            <a:blip r:embed="rId2">
              <a:extLst>
                <a:ext uri="{28A0092B-C50C-407E-A947-70E740481C1C}">
                  <a14:useLocalDpi xmlns:a14="http://schemas.microsoft.com/office/drawing/2010/main" val="0"/>
                </a:ext>
              </a:extLst>
            </a:blip>
            <a:srcRect l="20807" r="3165"/>
            <a:stretch/>
          </p:blipFill>
          <p:spPr>
            <a:xfrm>
              <a:off x="6019602" y="1866173"/>
              <a:ext cx="3868152" cy="3798885"/>
            </a:xfrm>
            <a:prstGeom prst="rect">
              <a:avLst/>
            </a:prstGeom>
          </p:spPr>
        </p:pic>
        <p:sp>
          <p:nvSpPr>
            <p:cNvPr id="28" name="TextovéPole 27">
              <a:extLst>
                <a:ext uri="{FF2B5EF4-FFF2-40B4-BE49-F238E27FC236}">
                  <a16:creationId xmlns:a16="http://schemas.microsoft.com/office/drawing/2014/main" id="{0852358F-E541-433C-95DF-09DF64AEDA05}"/>
                </a:ext>
              </a:extLst>
            </p:cNvPr>
            <p:cNvSpPr txBox="1"/>
            <p:nvPr/>
          </p:nvSpPr>
          <p:spPr>
            <a:xfrm>
              <a:off x="7133185" y="3115631"/>
              <a:ext cx="640830" cy="253916"/>
            </a:xfrm>
            <a:prstGeom prst="rect">
              <a:avLst/>
            </a:prstGeom>
            <a:solidFill>
              <a:schemeClr val="bg1"/>
            </a:solidFill>
          </p:spPr>
          <p:txBody>
            <a:bodyPr wrap="square" rtlCol="0">
              <a:spAutoFit/>
            </a:bodyPr>
            <a:lstStyle/>
            <a:p>
              <a:pPr algn="ctr"/>
              <a:r>
                <a:rPr lang="cs-CZ" sz="1050" dirty="0" err="1" smtClean="0"/>
                <a:t>pharynx</a:t>
              </a:r>
              <a:endParaRPr lang="cs-CZ" sz="1050" dirty="0"/>
            </a:p>
          </p:txBody>
        </p:sp>
      </p:grpSp>
      <p:grpSp>
        <p:nvGrpSpPr>
          <p:cNvPr id="26" name="Skupina 25">
            <a:extLst>
              <a:ext uri="{FF2B5EF4-FFF2-40B4-BE49-F238E27FC236}">
                <a16:creationId xmlns:a16="http://schemas.microsoft.com/office/drawing/2014/main" id="{444E3505-D225-4712-B08D-F1A4F330F2CF}"/>
              </a:ext>
            </a:extLst>
          </p:cNvPr>
          <p:cNvGrpSpPr/>
          <p:nvPr/>
        </p:nvGrpSpPr>
        <p:grpSpPr>
          <a:xfrm>
            <a:off x="9367264" y="1994544"/>
            <a:ext cx="2058924" cy="3513816"/>
            <a:chOff x="9367264" y="1994544"/>
            <a:chExt cx="2058924" cy="3513816"/>
          </a:xfrm>
        </p:grpSpPr>
        <p:grpSp>
          <p:nvGrpSpPr>
            <p:cNvPr id="32" name="Skupina 31">
              <a:extLst>
                <a:ext uri="{FF2B5EF4-FFF2-40B4-BE49-F238E27FC236}">
                  <a16:creationId xmlns:a16="http://schemas.microsoft.com/office/drawing/2014/main" id="{6D8956B8-DD8B-45BC-85CF-627F559FBE9A}"/>
                </a:ext>
              </a:extLst>
            </p:cNvPr>
            <p:cNvGrpSpPr/>
            <p:nvPr/>
          </p:nvGrpSpPr>
          <p:grpSpPr>
            <a:xfrm>
              <a:off x="9607251" y="1994544"/>
              <a:ext cx="1818937" cy="3513816"/>
              <a:chOff x="9607251" y="1994544"/>
              <a:chExt cx="1818937" cy="3513816"/>
            </a:xfrm>
          </p:grpSpPr>
          <p:pic>
            <p:nvPicPr>
              <p:cNvPr id="18" name="Obrázek 17">
                <a:extLst>
                  <a:ext uri="{FF2B5EF4-FFF2-40B4-BE49-F238E27FC236}">
                    <a16:creationId xmlns:a16="http://schemas.microsoft.com/office/drawing/2014/main" id="{4F58029D-3F64-4C12-9E8C-8F206333E798}"/>
                  </a:ext>
                </a:extLst>
              </p:cNvPr>
              <p:cNvPicPr>
                <a:picLocks noChangeAspect="1"/>
              </p:cNvPicPr>
              <p:nvPr/>
            </p:nvPicPr>
            <p:blipFill rotWithShape="1">
              <a:blip r:embed="rId3">
                <a:extLst>
                  <a:ext uri="{28A0092B-C50C-407E-A947-70E740481C1C}">
                    <a14:useLocalDpi xmlns:a14="http://schemas.microsoft.com/office/drawing/2010/main" val="0"/>
                  </a:ext>
                </a:extLst>
              </a:blip>
              <a:srcRect l="5537" t="17158" b="2789"/>
              <a:stretch/>
            </p:blipFill>
            <p:spPr>
              <a:xfrm rot="5400000">
                <a:off x="9144160" y="3043405"/>
                <a:ext cx="3025622" cy="1538434"/>
              </a:xfrm>
              <a:prstGeom prst="rect">
                <a:avLst/>
              </a:prstGeom>
            </p:spPr>
          </p:pic>
          <p:sp>
            <p:nvSpPr>
              <p:cNvPr id="19" name="TextovéPole 18">
                <a:extLst>
                  <a:ext uri="{FF2B5EF4-FFF2-40B4-BE49-F238E27FC236}">
                    <a16:creationId xmlns:a16="http://schemas.microsoft.com/office/drawing/2014/main" id="{17D4141F-4AEA-469A-B151-1605C03DF4CC}"/>
                  </a:ext>
                </a:extLst>
              </p:cNvPr>
              <p:cNvSpPr txBox="1"/>
              <p:nvPr/>
            </p:nvSpPr>
            <p:spPr>
              <a:xfrm>
                <a:off x="9607251" y="2951850"/>
                <a:ext cx="1190048" cy="369332"/>
              </a:xfrm>
              <a:prstGeom prst="rect">
                <a:avLst/>
              </a:prstGeom>
              <a:solidFill>
                <a:schemeClr val="bg1"/>
              </a:solidFill>
            </p:spPr>
            <p:txBody>
              <a:bodyPr wrap="square" rtlCol="0">
                <a:spAutoFit/>
              </a:bodyPr>
              <a:lstStyle/>
              <a:p>
                <a:pPr algn="ctr"/>
                <a:r>
                  <a:rPr lang="cs-CZ" sz="900" dirty="0"/>
                  <a:t>septum </a:t>
                </a:r>
                <a:r>
                  <a:rPr lang="cs-CZ" sz="900" dirty="0" smtClean="0"/>
                  <a:t>(</a:t>
                </a:r>
                <a:r>
                  <a:rPr lang="cs-CZ" sz="900" dirty="0" err="1" smtClean="0"/>
                  <a:t>cartilage</a:t>
                </a:r>
                <a:r>
                  <a:rPr lang="cs-CZ" sz="900" dirty="0" smtClean="0"/>
                  <a:t>/bone)</a:t>
                </a:r>
                <a:endParaRPr lang="cs-CZ" sz="900" dirty="0"/>
              </a:p>
            </p:txBody>
          </p:sp>
          <p:sp>
            <p:nvSpPr>
              <p:cNvPr id="20" name="TextovéPole 19">
                <a:extLst>
                  <a:ext uri="{FF2B5EF4-FFF2-40B4-BE49-F238E27FC236}">
                    <a16:creationId xmlns:a16="http://schemas.microsoft.com/office/drawing/2014/main" id="{7D4A2424-1EB5-4801-8B6E-A69CB30DF025}"/>
                  </a:ext>
                </a:extLst>
              </p:cNvPr>
              <p:cNvSpPr txBox="1"/>
              <p:nvPr/>
            </p:nvSpPr>
            <p:spPr>
              <a:xfrm>
                <a:off x="10439130" y="3936818"/>
                <a:ext cx="655591" cy="369332"/>
              </a:xfrm>
              <a:prstGeom prst="rect">
                <a:avLst/>
              </a:prstGeom>
              <a:solidFill>
                <a:schemeClr val="bg1"/>
              </a:solidFill>
            </p:spPr>
            <p:txBody>
              <a:bodyPr wrap="square" rtlCol="0">
                <a:spAutoFit/>
              </a:bodyPr>
              <a:lstStyle/>
              <a:p>
                <a:pPr algn="ctr"/>
                <a:r>
                  <a:rPr lang="cs-CZ" sz="900" dirty="0" err="1"/>
                  <a:t>p</a:t>
                </a:r>
                <a:r>
                  <a:rPr lang="cs-CZ" sz="900" dirty="0" err="1" smtClean="0"/>
                  <a:t>artial</a:t>
                </a:r>
                <a:r>
                  <a:rPr lang="cs-CZ" sz="900" dirty="0" smtClean="0"/>
                  <a:t> septum</a:t>
                </a:r>
                <a:endParaRPr lang="cs-CZ" sz="900" dirty="0"/>
              </a:p>
            </p:txBody>
          </p:sp>
          <p:sp>
            <p:nvSpPr>
              <p:cNvPr id="21" name="TextovéPole 20">
                <a:extLst>
                  <a:ext uri="{FF2B5EF4-FFF2-40B4-BE49-F238E27FC236}">
                    <a16:creationId xmlns:a16="http://schemas.microsoft.com/office/drawing/2014/main" id="{3E2BCCBF-DC1E-4108-8671-5922B1FF4B5B}"/>
                  </a:ext>
                </a:extLst>
              </p:cNvPr>
              <p:cNvSpPr txBox="1"/>
              <p:nvPr/>
            </p:nvSpPr>
            <p:spPr>
              <a:xfrm>
                <a:off x="10228674" y="4919491"/>
                <a:ext cx="655591" cy="369332"/>
              </a:xfrm>
              <a:prstGeom prst="rect">
                <a:avLst/>
              </a:prstGeom>
              <a:solidFill>
                <a:schemeClr val="bg1"/>
              </a:solidFill>
            </p:spPr>
            <p:txBody>
              <a:bodyPr wrap="square" rtlCol="0">
                <a:spAutoFit/>
              </a:bodyPr>
              <a:lstStyle/>
              <a:p>
                <a:pPr algn="ctr"/>
                <a:r>
                  <a:rPr lang="cs-CZ" sz="900" dirty="0" err="1"/>
                  <a:t>m</a:t>
                </a:r>
                <a:r>
                  <a:rPr lang="cs-CZ" sz="900" dirty="0" err="1" smtClean="0"/>
                  <a:t>issing</a:t>
                </a:r>
                <a:r>
                  <a:rPr lang="cs-CZ" sz="900" dirty="0" smtClean="0"/>
                  <a:t> septum</a:t>
                </a:r>
                <a:endParaRPr lang="cs-CZ" sz="900" dirty="0"/>
              </a:p>
            </p:txBody>
          </p:sp>
          <p:sp>
            <p:nvSpPr>
              <p:cNvPr id="22" name="TextovéPole 21">
                <a:extLst>
                  <a:ext uri="{FF2B5EF4-FFF2-40B4-BE49-F238E27FC236}">
                    <a16:creationId xmlns:a16="http://schemas.microsoft.com/office/drawing/2014/main" id="{169AE79E-5BC3-4563-8084-A2B183111AD4}"/>
                  </a:ext>
                </a:extLst>
              </p:cNvPr>
              <p:cNvSpPr txBox="1"/>
              <p:nvPr/>
            </p:nvSpPr>
            <p:spPr>
              <a:xfrm>
                <a:off x="10599821" y="1994544"/>
                <a:ext cx="612662" cy="230832"/>
              </a:xfrm>
              <a:prstGeom prst="rect">
                <a:avLst/>
              </a:prstGeom>
              <a:solidFill>
                <a:schemeClr val="bg1"/>
              </a:solidFill>
              <a:ln w="28575">
                <a:solidFill>
                  <a:srgbClr val="FF0000"/>
                </a:solidFill>
              </a:ln>
            </p:spPr>
            <p:txBody>
              <a:bodyPr wrap="square" rtlCol="0">
                <a:spAutoFit/>
              </a:bodyPr>
              <a:lstStyle/>
              <a:p>
                <a:pPr algn="ctr"/>
                <a:r>
                  <a:rPr lang="cs-CZ" sz="900" dirty="0" err="1" smtClean="0"/>
                  <a:t>vessels</a:t>
                </a:r>
                <a:endParaRPr lang="cs-CZ" sz="900" dirty="0"/>
              </a:p>
            </p:txBody>
          </p:sp>
          <p:sp>
            <p:nvSpPr>
              <p:cNvPr id="23" name="TextovéPole 22">
                <a:extLst>
                  <a:ext uri="{FF2B5EF4-FFF2-40B4-BE49-F238E27FC236}">
                    <a16:creationId xmlns:a16="http://schemas.microsoft.com/office/drawing/2014/main" id="{A92889DF-9398-4F5D-97A3-C1B803348D26}"/>
                  </a:ext>
                </a:extLst>
              </p:cNvPr>
              <p:cNvSpPr txBox="1"/>
              <p:nvPr/>
            </p:nvSpPr>
            <p:spPr>
              <a:xfrm>
                <a:off x="10822967" y="5277528"/>
                <a:ext cx="494900" cy="230832"/>
              </a:xfrm>
              <a:prstGeom prst="rect">
                <a:avLst/>
              </a:prstGeom>
              <a:solidFill>
                <a:schemeClr val="bg1"/>
              </a:solidFill>
              <a:ln w="28575">
                <a:solidFill>
                  <a:srgbClr val="FFFF00"/>
                </a:solidFill>
              </a:ln>
            </p:spPr>
            <p:txBody>
              <a:bodyPr wrap="square" rtlCol="0">
                <a:spAutoFit/>
              </a:bodyPr>
              <a:lstStyle/>
              <a:p>
                <a:pPr algn="ctr"/>
                <a:r>
                  <a:rPr lang="cs-CZ" sz="900" dirty="0" err="1" smtClean="0"/>
                  <a:t>nerves</a:t>
                </a:r>
                <a:endParaRPr lang="cs-CZ" sz="900" dirty="0"/>
              </a:p>
            </p:txBody>
          </p:sp>
          <p:cxnSp>
            <p:nvCxnSpPr>
              <p:cNvPr id="25" name="Přímá spojnice se šipkou 24">
                <a:extLst>
                  <a:ext uri="{FF2B5EF4-FFF2-40B4-BE49-F238E27FC236}">
                    <a16:creationId xmlns:a16="http://schemas.microsoft.com/office/drawing/2014/main" id="{0DF0A642-1704-427C-BD60-CE30B5141A9E}"/>
                  </a:ext>
                </a:extLst>
              </p:cNvPr>
              <p:cNvCxnSpPr>
                <a:stCxn id="22" idx="2"/>
              </p:cNvCxnSpPr>
              <p:nvPr/>
            </p:nvCxnSpPr>
            <p:spPr>
              <a:xfrm>
                <a:off x="10906152" y="2225376"/>
                <a:ext cx="36569" cy="493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CB199482-9F4B-47A8-A36A-E360E6F8930A}"/>
                  </a:ext>
                </a:extLst>
              </p:cNvPr>
              <p:cNvCxnSpPr/>
              <p:nvPr/>
            </p:nvCxnSpPr>
            <p:spPr>
              <a:xfrm flipH="1" flipV="1">
                <a:off x="11020926" y="4830679"/>
                <a:ext cx="49491" cy="44684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Obdélník 29">
                <a:extLst>
                  <a:ext uri="{FF2B5EF4-FFF2-40B4-BE49-F238E27FC236}">
                    <a16:creationId xmlns:a16="http://schemas.microsoft.com/office/drawing/2014/main" id="{663B3F79-4482-421D-8B5F-1F02495ADE29}"/>
                  </a:ext>
                </a:extLst>
              </p:cNvPr>
              <p:cNvSpPr/>
              <p:nvPr/>
            </p:nvSpPr>
            <p:spPr>
              <a:xfrm>
                <a:off x="9763627" y="4562955"/>
                <a:ext cx="288758" cy="225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bdélník 30">
                <a:extLst>
                  <a:ext uri="{FF2B5EF4-FFF2-40B4-BE49-F238E27FC236}">
                    <a16:creationId xmlns:a16="http://schemas.microsoft.com/office/drawing/2014/main" id="{741234D9-CCF9-48A9-9EBF-498044B275F7}"/>
                  </a:ext>
                </a:extLst>
              </p:cNvPr>
              <p:cNvSpPr/>
              <p:nvPr/>
            </p:nvSpPr>
            <p:spPr>
              <a:xfrm>
                <a:off x="9795071" y="4734563"/>
                <a:ext cx="177777" cy="453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ovéPole 32">
              <a:extLst>
                <a:ext uri="{FF2B5EF4-FFF2-40B4-BE49-F238E27FC236}">
                  <a16:creationId xmlns:a16="http://schemas.microsoft.com/office/drawing/2014/main" id="{6921D24B-9E6E-41F9-9897-AF129E38CCD9}"/>
                </a:ext>
              </a:extLst>
            </p:cNvPr>
            <p:cNvSpPr txBox="1"/>
            <p:nvPr/>
          </p:nvSpPr>
          <p:spPr>
            <a:xfrm>
              <a:off x="9367264" y="4094761"/>
              <a:ext cx="655591" cy="230832"/>
            </a:xfrm>
            <a:prstGeom prst="rect">
              <a:avLst/>
            </a:prstGeom>
            <a:solidFill>
              <a:schemeClr val="bg1"/>
            </a:solidFill>
          </p:spPr>
          <p:txBody>
            <a:bodyPr wrap="square" rtlCol="0">
              <a:spAutoFit/>
            </a:bodyPr>
            <a:lstStyle/>
            <a:p>
              <a:pPr algn="ctr"/>
              <a:r>
                <a:rPr lang="cs-CZ" sz="900" dirty="0" smtClean="0"/>
                <a:t>Gill </a:t>
              </a:r>
              <a:r>
                <a:rPr lang="cs-CZ" sz="900" dirty="0" err="1" smtClean="0"/>
                <a:t>fibers</a:t>
              </a:r>
              <a:endParaRPr lang="cs-CZ" sz="900" dirty="0"/>
            </a:p>
          </p:txBody>
        </p:sp>
        <p:cxnSp>
          <p:nvCxnSpPr>
            <p:cNvPr id="10" name="Přímá spojnice se šipkou 9">
              <a:extLst>
                <a:ext uri="{FF2B5EF4-FFF2-40B4-BE49-F238E27FC236}">
                  <a16:creationId xmlns:a16="http://schemas.microsoft.com/office/drawing/2014/main" id="{AA5A7381-CDDA-4152-B88F-6007DB6EBD48}"/>
                </a:ext>
              </a:extLst>
            </p:cNvPr>
            <p:cNvCxnSpPr/>
            <p:nvPr/>
          </p:nvCxnSpPr>
          <p:spPr>
            <a:xfrm flipV="1">
              <a:off x="9725692" y="3935670"/>
              <a:ext cx="204973" cy="118485"/>
            </a:xfrm>
            <a:prstGeom prst="straightConnector1">
              <a:avLst/>
            </a:prstGeom>
            <a:ln w="28575">
              <a:solidFill>
                <a:srgbClr val="FF3EB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Přímá spojnice se šipkou 33">
              <a:extLst>
                <a:ext uri="{FF2B5EF4-FFF2-40B4-BE49-F238E27FC236}">
                  <a16:creationId xmlns:a16="http://schemas.microsoft.com/office/drawing/2014/main" id="{5434DEBB-6362-442C-8BDB-2F31BD41DA3A}"/>
                </a:ext>
              </a:extLst>
            </p:cNvPr>
            <p:cNvCxnSpPr>
              <a:cxnSpLocks/>
              <a:stCxn id="33" idx="2"/>
            </p:cNvCxnSpPr>
            <p:nvPr/>
          </p:nvCxnSpPr>
          <p:spPr>
            <a:xfrm>
              <a:off x="9695060" y="4325593"/>
              <a:ext cx="298345" cy="212935"/>
            </a:xfrm>
            <a:prstGeom prst="straightConnector1">
              <a:avLst/>
            </a:prstGeom>
            <a:ln w="28575">
              <a:solidFill>
                <a:srgbClr val="FF3EB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1696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79" y="286603"/>
            <a:ext cx="10237659" cy="1450757"/>
          </a:xfrm>
        </p:spPr>
        <p:txBody>
          <a:bodyPr/>
          <a:lstStyle/>
          <a:p>
            <a:r>
              <a:rPr lang="cs-CZ" dirty="0" err="1" smtClean="0"/>
              <a:t>Development</a:t>
            </a:r>
            <a:r>
              <a:rPr lang="cs-CZ" dirty="0" smtClean="0"/>
              <a:t> </a:t>
            </a:r>
            <a:r>
              <a:rPr lang="cs-CZ" dirty="0" err="1" smtClean="0"/>
              <a:t>of</a:t>
            </a:r>
            <a:r>
              <a:rPr lang="cs-CZ" dirty="0" smtClean="0"/>
              <a:t> </a:t>
            </a:r>
            <a:r>
              <a:rPr lang="cs-CZ" dirty="0" err="1" smtClean="0"/>
              <a:t>gills</a:t>
            </a:r>
            <a:r>
              <a:rPr lang="cs-CZ" dirty="0" smtClean="0"/>
              <a:t> – </a:t>
            </a:r>
            <a:r>
              <a:rPr lang="cs-CZ" dirty="0" err="1"/>
              <a:t>P</a:t>
            </a:r>
            <a:r>
              <a:rPr lang="cs-CZ" dirty="0" err="1" smtClean="0"/>
              <a:t>haryngeal</a:t>
            </a:r>
            <a:r>
              <a:rPr lang="cs-CZ" dirty="0" smtClean="0"/>
              <a:t> </a:t>
            </a:r>
            <a:r>
              <a:rPr lang="cs-CZ" dirty="0" err="1" smtClean="0"/>
              <a:t>arches</a:t>
            </a:r>
            <a:endParaRPr lang="cs-CZ" dirty="0"/>
          </a:p>
        </p:txBody>
      </p:sp>
      <p:pic>
        <p:nvPicPr>
          <p:cNvPr id="6" name="Zástupný symbol pro obsah 5"/>
          <p:cNvPicPr>
            <a:picLocks noGrp="1" noChangeAspect="1"/>
          </p:cNvPicPr>
          <p:nvPr>
            <p:ph idx="1"/>
          </p:nvPr>
        </p:nvPicPr>
        <p:blipFill>
          <a:blip r:embed="rId2">
            <a:lum/>
            <a:extLst>
              <a:ext uri="{28A0092B-C50C-407E-A947-70E740481C1C}">
                <a14:useLocalDpi xmlns:a14="http://schemas.microsoft.com/office/drawing/2010/main" val="0"/>
              </a:ext>
            </a:extLst>
          </a:blip>
          <a:stretch>
            <a:fillRect/>
          </a:stretch>
        </p:blipFill>
        <p:spPr>
          <a:xfrm>
            <a:off x="5933956" y="2765616"/>
            <a:ext cx="5753379" cy="2437453"/>
          </a:xfrm>
        </p:spPr>
      </p:pic>
      <p:sp>
        <p:nvSpPr>
          <p:cNvPr id="4" name="Zástupný symbol pro zápatí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900" b="0" i="0" u="none" strike="noStrike" kern="1200" cap="all" spc="0" normalizeH="0" baseline="0" noProof="0" dirty="0">
                <a:ln>
                  <a:noFill/>
                </a:ln>
                <a:solidFill>
                  <a:srgbClr val="FFFFFF"/>
                </a:solidFill>
                <a:effectLst/>
                <a:uLnTx/>
                <a:uFillTx/>
                <a:latin typeface="Calibri" panose="020F0502020204030204"/>
                <a:ea typeface="+mn-ea"/>
                <a:cs typeface="+mn-cs"/>
              </a:rPr>
              <a:t>Bi6140 </a:t>
            </a:r>
            <a:r>
              <a:rPr kumimoji="0" lang="cs-CZ" sz="900" b="0" i="0" u="none" strike="noStrike" kern="1200" cap="all" spc="0" normalizeH="0" baseline="0" noProof="0" dirty="0" smtClean="0">
                <a:ln>
                  <a:noFill/>
                </a:ln>
                <a:solidFill>
                  <a:srgbClr val="FFFFFF"/>
                </a:solidFill>
                <a:effectLst/>
                <a:uLnTx/>
                <a:uFillTx/>
                <a:latin typeface="Calibri" panose="020F0502020204030204"/>
                <a:ea typeface="+mn-ea"/>
                <a:cs typeface="+mn-cs"/>
              </a:rPr>
              <a:t>Embryology</a:t>
            </a:r>
            <a:endParaRPr kumimoji="0" lang="cs-CZ"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C3EA-E2EC-40AA-BF67-C4C476FA0C99}" type="slidenum">
              <a:rPr kumimoji="0" lang="cs-CZ"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Zástupný obsah 2">
            <a:extLst>
              <a:ext uri="{FF2B5EF4-FFF2-40B4-BE49-F238E27FC236}">
                <a16:creationId xmlns:a16="http://schemas.microsoft.com/office/drawing/2014/main" id="{8AFACA2E-6531-4D35-8B5A-2876090C4E33}"/>
              </a:ext>
            </a:extLst>
          </p:cNvPr>
          <p:cNvSpPr txBox="1">
            <a:spLocks/>
          </p:cNvSpPr>
          <p:nvPr/>
        </p:nvSpPr>
        <p:spPr>
          <a:xfrm>
            <a:off x="1097278" y="1864100"/>
            <a:ext cx="5674713" cy="1051355"/>
          </a:xfrm>
          <a:prstGeom prst="rect">
            <a:avLst/>
          </a:prstGeom>
          <a:ln w="38100">
            <a:solidFill>
              <a:srgbClr val="00B050"/>
            </a:solidFill>
          </a:ln>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AD84C6"/>
              </a:buClr>
              <a:buSzPct val="50000"/>
              <a:buFont typeface="Courier New" panose="02070309020205020404" pitchFamily="49" charset="0"/>
              <a:buChar char="o"/>
              <a:tabLst/>
              <a:defRPr/>
            </a:pP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Neural</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crest</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cells</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migrating</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to region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of</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developing</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head</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and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neck</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into</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the</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space</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between</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surface</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ectoderm</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and gut endoderm </a:t>
            </a:r>
            <a:r>
              <a:rPr kumimoji="0" lang="cs-CZ"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6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pairs</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of</a:t>
            </a:r>
            <a:r>
              <a:rPr kumimoji="0" lang="cs-CZ"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pharyngeal</a:t>
            </a:r>
            <a:r>
              <a:rPr kumimoji="0" lang="cs-CZ" sz="2000" b="1"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1" i="0" u="none" strike="noStrike" kern="1200" cap="none" spc="0" normalizeH="0" noProof="0" dirty="0" err="1" smtClean="0">
                <a:ln>
                  <a:noFill/>
                </a:ln>
                <a:solidFill>
                  <a:prstClr val="black">
                    <a:lumMod val="75000"/>
                    <a:lumOff val="25000"/>
                  </a:prstClr>
                </a:solidFill>
                <a:effectLst/>
                <a:uLnTx/>
                <a:uFillTx/>
                <a:latin typeface="Calibri" panose="020F0502020204030204"/>
                <a:ea typeface="+mn-ea"/>
                <a:cs typeface="+mn-cs"/>
              </a:rPr>
              <a:t>arches</a:t>
            </a:r>
            <a:endParaRPr kumimoji="0" lang="cs-CZ"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Zástupný obsah 2">
            <a:extLst>
              <a:ext uri="{FF2B5EF4-FFF2-40B4-BE49-F238E27FC236}">
                <a16:creationId xmlns:a16="http://schemas.microsoft.com/office/drawing/2014/main" id="{8AFACA2E-6531-4D35-8B5A-2876090C4E33}"/>
              </a:ext>
            </a:extLst>
          </p:cNvPr>
          <p:cNvSpPr txBox="1">
            <a:spLocks/>
          </p:cNvSpPr>
          <p:nvPr/>
        </p:nvSpPr>
        <p:spPr>
          <a:xfrm>
            <a:off x="1097279" y="3176006"/>
            <a:ext cx="4668256" cy="757781"/>
          </a:xfrm>
          <a:prstGeom prst="rect">
            <a:avLst/>
          </a:prstGeom>
          <a:ln w="38100">
            <a:solidFill>
              <a:srgbClr val="7030A0"/>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AD84C6"/>
              </a:buClr>
              <a:buSzPct val="50000"/>
              <a:buFont typeface="Courier New" panose="02070309020205020404" pitchFamily="49" charset="0"/>
              <a:buChar char="o"/>
              <a:tabLst/>
              <a:defRPr/>
            </a:pPr>
            <a:r>
              <a:rPr kumimoji="0" lang="cs-CZ" sz="2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Pharyngeal</a:t>
            </a:r>
            <a:r>
              <a:rPr kumimoji="0" lang="cs-CZ" sz="2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clefts</a:t>
            </a:r>
            <a:endParaRPr kumimoji="0" lang="cs-CZ"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1">
              <a:buSzPct val="50000"/>
              <a:buFont typeface="Courier New" panose="02070309020205020404" pitchFamily="49" charset="0"/>
              <a:buChar char="o"/>
            </a:pPr>
            <a:r>
              <a:rPr lang="cs-CZ" dirty="0" err="1"/>
              <a:t>surface</a:t>
            </a:r>
            <a:r>
              <a:rPr lang="cs-CZ" dirty="0"/>
              <a:t> </a:t>
            </a:r>
            <a:r>
              <a:rPr lang="cs-CZ" dirty="0" err="1"/>
              <a:t>depression</a:t>
            </a:r>
            <a:r>
              <a:rPr lang="cs-CZ" dirty="0"/>
              <a:t> </a:t>
            </a:r>
            <a:r>
              <a:rPr lang="cs-CZ" dirty="0" err="1"/>
              <a:t>of</a:t>
            </a:r>
            <a:r>
              <a:rPr lang="cs-CZ" dirty="0"/>
              <a:t> </a:t>
            </a:r>
            <a:r>
              <a:rPr lang="cs-CZ" dirty="0" err="1"/>
              <a:t>ectoderm</a:t>
            </a:r>
            <a:endParaRPr lang="cs-CZ" dirty="0"/>
          </a:p>
        </p:txBody>
      </p:sp>
      <p:sp>
        <p:nvSpPr>
          <p:cNvPr id="9" name="Zástupný obsah 2">
            <a:extLst>
              <a:ext uri="{FF2B5EF4-FFF2-40B4-BE49-F238E27FC236}">
                <a16:creationId xmlns:a16="http://schemas.microsoft.com/office/drawing/2014/main" id="{8AFACA2E-6531-4D35-8B5A-2876090C4E33}"/>
              </a:ext>
            </a:extLst>
          </p:cNvPr>
          <p:cNvSpPr txBox="1">
            <a:spLocks/>
          </p:cNvSpPr>
          <p:nvPr/>
        </p:nvSpPr>
        <p:spPr>
          <a:xfrm>
            <a:off x="1097279" y="4403666"/>
            <a:ext cx="4668256" cy="697723"/>
          </a:xfrm>
          <a:prstGeom prst="rect">
            <a:avLst/>
          </a:prstGeom>
          <a:ln w="38100">
            <a:solidFill>
              <a:srgbClr val="E78115"/>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AD84C6"/>
              </a:buClr>
              <a:buSzPct val="50000"/>
              <a:buFont typeface="Courier New" panose="02070309020205020404" pitchFamily="49" charset="0"/>
              <a:buChar char="o"/>
              <a:tabLst/>
              <a:defRPr/>
            </a:pPr>
            <a:r>
              <a:rPr kumimoji="0" lang="cs-CZ" sz="2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Pharyngeal</a:t>
            </a:r>
            <a:r>
              <a:rPr kumimoji="0" lang="cs-CZ" sz="20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20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pouches</a:t>
            </a:r>
            <a:endParaRPr kumimoji="0" lang="cs-CZ"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1">
              <a:buSzPct val="50000"/>
              <a:buFont typeface="Courier New" panose="02070309020205020404" pitchFamily="49" charset="0"/>
              <a:buChar char="o"/>
            </a:pPr>
            <a:r>
              <a:rPr lang="cs-CZ" dirty="0"/>
              <a:t>primitive gut </a:t>
            </a:r>
            <a:r>
              <a:rPr lang="cs-CZ" dirty="0" err="1"/>
              <a:t>endodermal</a:t>
            </a:r>
            <a:r>
              <a:rPr lang="cs-CZ" dirty="0"/>
              <a:t> </a:t>
            </a:r>
            <a:r>
              <a:rPr lang="cs-CZ" dirty="0" err="1"/>
              <a:t>protrusions</a:t>
            </a:r>
            <a:endParaRPr lang="cs-CZ" dirty="0"/>
          </a:p>
        </p:txBody>
      </p:sp>
      <p:sp>
        <p:nvSpPr>
          <p:cNvPr id="10" name="Zástupný obsah 2">
            <a:extLst>
              <a:ext uri="{FF2B5EF4-FFF2-40B4-BE49-F238E27FC236}">
                <a16:creationId xmlns:a16="http://schemas.microsoft.com/office/drawing/2014/main" id="{8AFACA2E-6531-4D35-8B5A-2876090C4E33}"/>
              </a:ext>
            </a:extLst>
          </p:cNvPr>
          <p:cNvSpPr txBox="1">
            <a:spLocks/>
          </p:cNvSpPr>
          <p:nvPr/>
        </p:nvSpPr>
        <p:spPr>
          <a:xfrm>
            <a:off x="1097278" y="5372003"/>
            <a:ext cx="4668255" cy="672207"/>
          </a:xfrm>
          <a:prstGeom prst="rect">
            <a:avLst/>
          </a:prstGeom>
          <a:ln w="28575">
            <a:solidFill>
              <a:srgbClr val="FF0000"/>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AD84C6"/>
              </a:buClr>
              <a:buSzPct val="50000"/>
              <a:buFont typeface="Courier New" panose="02070309020205020404" pitchFamily="49" charset="0"/>
              <a:buChar char="o"/>
              <a:tabLst/>
              <a:defRPr/>
            </a:pPr>
            <a:r>
              <a:rPr kumimoji="0" lang="cs-CZ" sz="16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Pharyngeal</a:t>
            </a:r>
            <a:r>
              <a:rPr kumimoji="0" lang="cs-CZ" sz="1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16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membrane</a:t>
            </a:r>
            <a:r>
              <a:rPr kumimoji="0" lang="cs-CZ" sz="1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cs-CZ" sz="16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connection</a:t>
            </a:r>
            <a:r>
              <a:rPr kumimoji="0" lang="cs-CZ" sz="1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1600" b="0"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of</a:t>
            </a:r>
            <a:r>
              <a:rPr kumimoji="0" lang="cs-CZ" sz="1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primitive gut endoderm</a:t>
            </a:r>
            <a:r>
              <a:rPr kumimoji="0" lang="cs-CZ" sz="16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lang="cs-CZ" sz="1600" dirty="0" err="1" smtClean="0">
                <a:solidFill>
                  <a:prstClr val="black">
                    <a:lumMod val="75000"/>
                    <a:lumOff val="25000"/>
                  </a:prstClr>
                </a:solidFill>
                <a:latin typeface="Calibri" panose="020F0502020204030204"/>
              </a:rPr>
              <a:t>with</a:t>
            </a:r>
            <a:r>
              <a:rPr kumimoji="0" lang="cs-CZ" sz="16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1600" b="0" i="0" u="none" strike="noStrike" kern="1200" cap="none" spc="0" normalizeH="0" noProof="0" dirty="0" err="1" smtClean="0">
                <a:ln>
                  <a:noFill/>
                </a:ln>
                <a:solidFill>
                  <a:prstClr val="black">
                    <a:lumMod val="75000"/>
                    <a:lumOff val="25000"/>
                  </a:prstClr>
                </a:solidFill>
                <a:effectLst/>
                <a:uLnTx/>
                <a:uFillTx/>
                <a:latin typeface="Calibri" panose="020F0502020204030204"/>
                <a:ea typeface="+mn-ea"/>
                <a:cs typeface="+mn-cs"/>
              </a:rPr>
              <a:t>surface</a:t>
            </a:r>
            <a:r>
              <a:rPr kumimoji="0" lang="cs-CZ" sz="16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1600" b="0" i="0" u="none" strike="noStrike" kern="1200" cap="none" spc="0" normalizeH="0" noProof="0" dirty="0" err="1" smtClean="0">
                <a:ln>
                  <a:noFill/>
                </a:ln>
                <a:solidFill>
                  <a:prstClr val="black">
                    <a:lumMod val="75000"/>
                    <a:lumOff val="25000"/>
                  </a:prstClr>
                </a:solidFill>
                <a:effectLst/>
                <a:uLnTx/>
                <a:uFillTx/>
                <a:latin typeface="Calibri" panose="020F0502020204030204"/>
                <a:ea typeface="+mn-ea"/>
                <a:cs typeface="+mn-cs"/>
              </a:rPr>
              <a:t>ectoderm</a:t>
            </a:r>
            <a:endParaRPr kumimoji="0" lang="cs-CZ"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TextovéPole 10">
            <a:extLst>
              <a:ext uri="{FF2B5EF4-FFF2-40B4-BE49-F238E27FC236}">
                <a16:creationId xmlns:a16="http://schemas.microsoft.com/office/drawing/2014/main" id="{88B8200F-807E-473D-BC07-A82F3C9E2C2B}"/>
              </a:ext>
            </a:extLst>
          </p:cNvPr>
          <p:cNvSpPr txBox="1"/>
          <p:nvPr/>
        </p:nvSpPr>
        <p:spPr>
          <a:xfrm>
            <a:off x="7374595" y="6046926"/>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McGeady</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Veterinary</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Embryology. 2009</a:t>
            </a:r>
          </a:p>
        </p:txBody>
      </p:sp>
      <p:sp>
        <p:nvSpPr>
          <p:cNvPr id="12" name="Ovál 11"/>
          <p:cNvSpPr/>
          <p:nvPr/>
        </p:nvSpPr>
        <p:spPr>
          <a:xfrm>
            <a:off x="9307630" y="4177364"/>
            <a:ext cx="125129" cy="866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ál 12"/>
          <p:cNvSpPr/>
          <p:nvPr/>
        </p:nvSpPr>
        <p:spPr>
          <a:xfrm>
            <a:off x="9264315" y="4000528"/>
            <a:ext cx="125129" cy="866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ál 13"/>
          <p:cNvSpPr/>
          <p:nvPr/>
        </p:nvSpPr>
        <p:spPr>
          <a:xfrm>
            <a:off x="9245065" y="3847160"/>
            <a:ext cx="125129" cy="866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Přímá spojnice se šipkou 15"/>
          <p:cNvCxnSpPr>
            <a:cxnSpLocks/>
            <a:stCxn id="10" idx="3"/>
            <a:endCxn id="12" idx="4"/>
          </p:cNvCxnSpPr>
          <p:nvPr/>
        </p:nvCxnSpPr>
        <p:spPr>
          <a:xfrm flipV="1">
            <a:off x="5765533" y="4263991"/>
            <a:ext cx="3604662" cy="1444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bdélník 16"/>
          <p:cNvSpPr/>
          <p:nvPr/>
        </p:nvSpPr>
        <p:spPr>
          <a:xfrm>
            <a:off x="8499364" y="3609473"/>
            <a:ext cx="567634" cy="26656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bdélník 17"/>
          <p:cNvSpPr/>
          <p:nvPr/>
        </p:nvSpPr>
        <p:spPr>
          <a:xfrm>
            <a:off x="10290009" y="3252138"/>
            <a:ext cx="922473" cy="266562"/>
          </a:xfrm>
          <a:prstGeom prst="rect">
            <a:avLst/>
          </a:prstGeom>
          <a:noFill/>
          <a:ln w="28575">
            <a:solidFill>
              <a:srgbClr val="E78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délník 18"/>
          <p:cNvSpPr/>
          <p:nvPr/>
        </p:nvSpPr>
        <p:spPr>
          <a:xfrm>
            <a:off x="7122692" y="2689723"/>
            <a:ext cx="972153" cy="2665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bdélník 19"/>
          <p:cNvSpPr/>
          <p:nvPr/>
        </p:nvSpPr>
        <p:spPr>
          <a:xfrm>
            <a:off x="10751245" y="4034458"/>
            <a:ext cx="972153" cy="2665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ástupný obsah 2">
            <a:extLst>
              <a:ext uri="{FF2B5EF4-FFF2-40B4-BE49-F238E27FC236}">
                <a16:creationId xmlns:a16="http://schemas.microsoft.com/office/drawing/2014/main" id="{2E486D8B-B8C9-4C12-A5B9-7B93A919FABF}"/>
              </a:ext>
            </a:extLst>
          </p:cNvPr>
          <p:cNvSpPr txBox="1">
            <a:spLocks/>
          </p:cNvSpPr>
          <p:nvPr/>
        </p:nvSpPr>
        <p:spPr>
          <a:xfrm>
            <a:off x="7374595" y="5313715"/>
            <a:ext cx="4668255" cy="672207"/>
          </a:xfrm>
          <a:prstGeom prst="rect">
            <a:avLst/>
          </a:prstGeom>
          <a:ln w="28575">
            <a:solidFill>
              <a:srgbClr val="FF0000"/>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AD84C6"/>
              </a:buClr>
              <a:buSzPct val="50000"/>
              <a:buFont typeface="Courier New" panose="02070309020205020404" pitchFamily="49" charset="0"/>
              <a:buChar char="o"/>
              <a:tabLst/>
              <a:defRPr/>
            </a:pPr>
            <a:r>
              <a:rPr kumimoji="0" lang="cs-CZ" sz="16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Pharyngeal</a:t>
            </a:r>
            <a:r>
              <a:rPr kumimoji="0" lang="cs-CZ" sz="16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a:t>
            </a:r>
            <a:r>
              <a:rPr kumimoji="0" lang="cs-CZ" sz="1600" b="1" i="0" u="none" strike="noStrike" kern="1200" cap="none" spc="0" normalizeH="0" baseline="0" noProof="0" dirty="0" err="1" smtClean="0">
                <a:ln>
                  <a:noFill/>
                </a:ln>
                <a:solidFill>
                  <a:prstClr val="black">
                    <a:lumMod val="75000"/>
                    <a:lumOff val="25000"/>
                  </a:prstClr>
                </a:solidFill>
                <a:effectLst/>
                <a:uLnTx/>
                <a:uFillTx/>
                <a:latin typeface="Calibri" panose="020F0502020204030204"/>
                <a:ea typeface="+mn-ea"/>
                <a:cs typeface="+mn-cs"/>
              </a:rPr>
              <a:t>slits</a:t>
            </a:r>
            <a:r>
              <a:rPr lang="cs-CZ" sz="1600" b="1" dirty="0" smtClean="0">
                <a:solidFill>
                  <a:prstClr val="black">
                    <a:lumMod val="75000"/>
                    <a:lumOff val="25000"/>
                  </a:prstClr>
                </a:solidFill>
                <a:latin typeface="Calibri" panose="020F0502020204030204"/>
              </a:rPr>
              <a:t> </a:t>
            </a:r>
            <a:r>
              <a:rPr lang="cs-CZ" sz="1600" b="1" dirty="0">
                <a:solidFill>
                  <a:prstClr val="black">
                    <a:lumMod val="75000"/>
                    <a:lumOff val="25000"/>
                  </a:prstClr>
                </a:solidFill>
                <a:latin typeface="Calibri" panose="020F0502020204030204"/>
              </a:rPr>
              <a:t>– </a:t>
            </a:r>
            <a:r>
              <a:rPr lang="cs-CZ" sz="1600" dirty="0" err="1" smtClean="0">
                <a:solidFill>
                  <a:prstClr val="black">
                    <a:lumMod val="75000"/>
                    <a:lumOff val="25000"/>
                  </a:prstClr>
                </a:solidFill>
                <a:latin typeface="Calibri" panose="020F0502020204030204"/>
              </a:rPr>
              <a:t>pharyngeal</a:t>
            </a:r>
            <a:r>
              <a:rPr lang="cs-CZ" sz="1600" b="1" dirty="0" smtClean="0">
                <a:solidFill>
                  <a:prstClr val="black">
                    <a:lumMod val="75000"/>
                    <a:lumOff val="25000"/>
                  </a:prstClr>
                </a:solidFill>
                <a:latin typeface="Calibri" panose="020F0502020204030204"/>
              </a:rPr>
              <a:t> </a:t>
            </a:r>
            <a:r>
              <a:rPr lang="cs-CZ" sz="1600" b="1" dirty="0" err="1" smtClean="0">
                <a:solidFill>
                  <a:prstClr val="black">
                    <a:lumMod val="75000"/>
                    <a:lumOff val="25000"/>
                  </a:prstClr>
                </a:solidFill>
                <a:latin typeface="Calibri" panose="020F0502020204030204"/>
              </a:rPr>
              <a:t>membrane</a:t>
            </a:r>
            <a:r>
              <a:rPr lang="cs-CZ" sz="1600" b="1" dirty="0" smtClean="0">
                <a:solidFill>
                  <a:prstClr val="black">
                    <a:lumMod val="75000"/>
                    <a:lumOff val="25000"/>
                  </a:prstClr>
                </a:solidFill>
                <a:latin typeface="Calibri" panose="020F0502020204030204"/>
              </a:rPr>
              <a:t> </a:t>
            </a:r>
            <a:r>
              <a:rPr lang="cs-CZ" sz="1600" b="1" dirty="0" err="1" smtClean="0">
                <a:solidFill>
                  <a:prstClr val="black">
                    <a:lumMod val="75000"/>
                    <a:lumOff val="25000"/>
                  </a:prstClr>
                </a:solidFill>
                <a:latin typeface="Calibri" panose="020F0502020204030204"/>
              </a:rPr>
              <a:t>broken</a:t>
            </a:r>
            <a:r>
              <a:rPr lang="cs-CZ" sz="1600" b="1" dirty="0" smtClean="0">
                <a:solidFill>
                  <a:prstClr val="black">
                    <a:lumMod val="75000"/>
                    <a:lumOff val="25000"/>
                  </a:prstClr>
                </a:solidFill>
                <a:latin typeface="Calibri" panose="020F0502020204030204"/>
              </a:rPr>
              <a:t>, </a:t>
            </a:r>
            <a:r>
              <a:rPr lang="cs-CZ" sz="1600" dirty="0" err="1" smtClean="0">
                <a:solidFill>
                  <a:prstClr val="black">
                    <a:lumMod val="75000"/>
                    <a:lumOff val="25000"/>
                  </a:prstClr>
                </a:solidFill>
                <a:latin typeface="Calibri" panose="020F0502020204030204"/>
              </a:rPr>
              <a:t>formation</a:t>
            </a:r>
            <a:r>
              <a:rPr lang="cs-CZ" sz="1600" dirty="0" smtClean="0">
                <a:solidFill>
                  <a:prstClr val="black">
                    <a:lumMod val="75000"/>
                    <a:lumOff val="25000"/>
                  </a:prstClr>
                </a:solidFill>
                <a:latin typeface="Calibri" panose="020F0502020204030204"/>
              </a:rPr>
              <a:t> </a:t>
            </a:r>
            <a:r>
              <a:rPr lang="cs-CZ" sz="1600" dirty="0" err="1" smtClean="0">
                <a:solidFill>
                  <a:prstClr val="black">
                    <a:lumMod val="75000"/>
                    <a:lumOff val="25000"/>
                  </a:prstClr>
                </a:solidFill>
                <a:latin typeface="Calibri" panose="020F0502020204030204"/>
              </a:rPr>
              <a:t>of</a:t>
            </a:r>
            <a:r>
              <a:rPr lang="cs-CZ" sz="1600" dirty="0" smtClean="0">
                <a:solidFill>
                  <a:prstClr val="black">
                    <a:lumMod val="75000"/>
                    <a:lumOff val="25000"/>
                  </a:prstClr>
                </a:solidFill>
                <a:latin typeface="Calibri" panose="020F0502020204030204"/>
              </a:rPr>
              <a:t> </a:t>
            </a:r>
            <a:r>
              <a:rPr lang="cs-CZ" sz="1600" b="1" dirty="0" err="1" smtClean="0">
                <a:solidFill>
                  <a:prstClr val="black">
                    <a:lumMod val="75000"/>
                    <a:lumOff val="25000"/>
                  </a:prstClr>
                </a:solidFill>
                <a:latin typeface="Calibri" panose="020F0502020204030204"/>
              </a:rPr>
              <a:t>gills</a:t>
            </a:r>
            <a:r>
              <a:rPr lang="cs-CZ" sz="1600" b="1" dirty="0" smtClean="0">
                <a:solidFill>
                  <a:prstClr val="black">
                    <a:lumMod val="75000"/>
                    <a:lumOff val="25000"/>
                  </a:prstClr>
                </a:solidFill>
                <a:latin typeface="Calibri" panose="020F0502020204030204"/>
              </a:rPr>
              <a:t> </a:t>
            </a:r>
            <a:r>
              <a:rPr lang="cs-CZ" sz="1600" b="1" dirty="0" err="1" smtClean="0">
                <a:solidFill>
                  <a:prstClr val="black">
                    <a:lumMod val="75000"/>
                    <a:lumOff val="25000"/>
                  </a:prstClr>
                </a:solidFill>
                <a:latin typeface="Calibri" panose="020F0502020204030204"/>
              </a:rPr>
              <a:t>opening</a:t>
            </a:r>
            <a:endParaRPr kumimoji="0" lang="cs-CZ" sz="160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Tree>
    <p:extLst>
      <p:ext uri="{BB962C8B-B14F-4D97-AF65-F5344CB8AC3E}">
        <p14:creationId xmlns:p14="http://schemas.microsoft.com/office/powerpoint/2010/main" val="421078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7" grpId="0" animBg="1"/>
      <p:bldP spid="18"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876CD-9CE4-4027-BDB0-98D13E290217}"/>
              </a:ext>
            </a:extLst>
          </p:cNvPr>
          <p:cNvSpPr>
            <a:spLocks noGrp="1"/>
          </p:cNvSpPr>
          <p:nvPr>
            <p:ph type="title"/>
          </p:nvPr>
        </p:nvSpPr>
        <p:spPr/>
        <p:txBody>
          <a:bodyPr/>
          <a:lstStyle/>
          <a:p>
            <a:r>
              <a:rPr lang="cs-CZ" dirty="0" err="1" smtClean="0"/>
              <a:t>Formation</a:t>
            </a:r>
            <a:r>
              <a:rPr lang="cs-CZ" dirty="0" smtClean="0"/>
              <a:t> </a:t>
            </a:r>
            <a:r>
              <a:rPr lang="cs-CZ" dirty="0" err="1" smtClean="0"/>
              <a:t>of</a:t>
            </a:r>
            <a:r>
              <a:rPr lang="cs-CZ" dirty="0" smtClean="0"/>
              <a:t> </a:t>
            </a:r>
            <a:r>
              <a:rPr lang="cs-CZ" dirty="0" err="1" smtClean="0"/>
              <a:t>the</a:t>
            </a:r>
            <a:r>
              <a:rPr lang="cs-CZ" dirty="0" smtClean="0"/>
              <a:t> gill (</a:t>
            </a:r>
            <a:r>
              <a:rPr lang="cs-CZ" dirty="0" err="1" smtClean="0"/>
              <a:t>pharyngeal</a:t>
            </a:r>
            <a:r>
              <a:rPr lang="cs-CZ" dirty="0"/>
              <a:t>) </a:t>
            </a:r>
            <a:r>
              <a:rPr lang="cs-CZ" dirty="0" err="1" smtClean="0"/>
              <a:t>slits</a:t>
            </a:r>
            <a:endParaRPr lang="en-US" dirty="0"/>
          </a:p>
        </p:txBody>
      </p:sp>
      <p:sp>
        <p:nvSpPr>
          <p:cNvPr id="5" name="Zástupný symbol pro číslo snímku 4">
            <a:extLst>
              <a:ext uri="{FF2B5EF4-FFF2-40B4-BE49-F238E27FC236}">
                <a16:creationId xmlns:a16="http://schemas.microsoft.com/office/drawing/2014/main" id="{DBBF254D-0084-4A97-99AC-F04EBBC005BC}"/>
              </a:ext>
            </a:extLst>
          </p:cNvPr>
          <p:cNvSpPr>
            <a:spLocks noGrp="1"/>
          </p:cNvSpPr>
          <p:nvPr>
            <p:ph type="sldNum" sz="quarter" idx="12"/>
          </p:nvPr>
        </p:nvSpPr>
        <p:spPr/>
        <p:txBody>
          <a:bodyPr/>
          <a:lstStyle/>
          <a:p>
            <a:fld id="{452BC3EA-E2EC-40AA-BF67-C4C476FA0C99}" type="slidenum">
              <a:rPr lang="cs-CZ" smtClean="0"/>
              <a:t>66</a:t>
            </a:fld>
            <a:endParaRPr lang="cs-CZ"/>
          </a:p>
        </p:txBody>
      </p:sp>
      <p:pic>
        <p:nvPicPr>
          <p:cNvPr id="7" name="Obrázek 6">
            <a:extLst>
              <a:ext uri="{FF2B5EF4-FFF2-40B4-BE49-F238E27FC236}">
                <a16:creationId xmlns:a16="http://schemas.microsoft.com/office/drawing/2014/main" id="{8FB6B118-65D6-4FF6-8233-35324A378396}"/>
              </a:ext>
            </a:extLst>
          </p:cNvPr>
          <p:cNvPicPr>
            <a:picLocks noChangeAspect="1"/>
          </p:cNvPicPr>
          <p:nvPr/>
        </p:nvPicPr>
        <p:blipFill rotWithShape="1">
          <a:blip r:embed="rId2">
            <a:extLst>
              <a:ext uri="{28A0092B-C50C-407E-A947-70E740481C1C}">
                <a14:useLocalDpi xmlns:a14="http://schemas.microsoft.com/office/drawing/2010/main" val="0"/>
              </a:ext>
            </a:extLst>
          </a:blip>
          <a:srcRect b="62884"/>
          <a:stretch/>
        </p:blipFill>
        <p:spPr>
          <a:xfrm>
            <a:off x="7008917" y="1813585"/>
            <a:ext cx="4523438" cy="2069736"/>
          </a:xfrm>
          <a:prstGeom prst="rect">
            <a:avLst/>
          </a:prstGeom>
        </p:spPr>
      </p:pic>
      <p:pic>
        <p:nvPicPr>
          <p:cNvPr id="8" name="Obrázek 7">
            <a:extLst>
              <a:ext uri="{FF2B5EF4-FFF2-40B4-BE49-F238E27FC236}">
                <a16:creationId xmlns:a16="http://schemas.microsoft.com/office/drawing/2014/main" id="{F4C89DC5-60EB-452A-A394-5CF332FC6FEF}"/>
              </a:ext>
            </a:extLst>
          </p:cNvPr>
          <p:cNvPicPr>
            <a:picLocks noChangeAspect="1"/>
          </p:cNvPicPr>
          <p:nvPr/>
        </p:nvPicPr>
        <p:blipFill rotWithShape="1">
          <a:blip r:embed="rId2">
            <a:extLst>
              <a:ext uri="{28A0092B-C50C-407E-A947-70E740481C1C}">
                <a14:useLocalDpi xmlns:a14="http://schemas.microsoft.com/office/drawing/2010/main" val="0"/>
              </a:ext>
            </a:extLst>
          </a:blip>
          <a:srcRect t="67537"/>
          <a:stretch/>
        </p:blipFill>
        <p:spPr>
          <a:xfrm>
            <a:off x="7008917" y="3873844"/>
            <a:ext cx="4523438" cy="1810264"/>
          </a:xfrm>
          <a:prstGeom prst="rect">
            <a:avLst/>
          </a:prstGeom>
        </p:spPr>
      </p:pic>
      <p:sp>
        <p:nvSpPr>
          <p:cNvPr id="10" name="Zástupný obsah 2">
            <a:extLst>
              <a:ext uri="{FF2B5EF4-FFF2-40B4-BE49-F238E27FC236}">
                <a16:creationId xmlns:a16="http://schemas.microsoft.com/office/drawing/2014/main" id="{18E60128-5AAB-4EC2-AB49-A516F4838353}"/>
              </a:ext>
            </a:extLst>
          </p:cNvPr>
          <p:cNvSpPr txBox="1">
            <a:spLocks/>
          </p:cNvSpPr>
          <p:nvPr/>
        </p:nvSpPr>
        <p:spPr>
          <a:xfrm>
            <a:off x="1097279" y="2742630"/>
            <a:ext cx="5236845" cy="69861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Endodermal</a:t>
            </a:r>
            <a:r>
              <a:rPr lang="cs-CZ" sz="1800" dirty="0" smtClean="0"/>
              <a:t> </a:t>
            </a:r>
            <a:r>
              <a:rPr lang="cs-CZ" sz="1800" dirty="0" err="1" smtClean="0"/>
              <a:t>cells</a:t>
            </a:r>
            <a:r>
              <a:rPr lang="cs-CZ" sz="1800" b="1" dirty="0" smtClean="0"/>
              <a:t> </a:t>
            </a:r>
            <a:r>
              <a:rPr lang="cs-CZ" sz="1800" dirty="0" err="1" smtClean="0"/>
              <a:t>gradually</a:t>
            </a:r>
            <a:r>
              <a:rPr lang="cs-CZ" sz="1800" dirty="0" smtClean="0"/>
              <a:t> </a:t>
            </a:r>
            <a:r>
              <a:rPr lang="cs-CZ" sz="1800" b="1" dirty="0" err="1" smtClean="0"/>
              <a:t>cover</a:t>
            </a:r>
            <a:r>
              <a:rPr lang="cs-CZ" sz="1800" b="1" dirty="0" smtClean="0"/>
              <a:t> </a:t>
            </a:r>
            <a:r>
              <a:rPr lang="cs-CZ" sz="1800" dirty="0" smtClean="0"/>
              <a:t>majority </a:t>
            </a:r>
            <a:r>
              <a:rPr lang="cs-CZ" sz="1800" dirty="0" err="1" smtClean="0"/>
              <a:t>of</a:t>
            </a:r>
            <a:r>
              <a:rPr lang="cs-CZ" sz="1800" dirty="0" smtClean="0"/>
              <a:t> </a:t>
            </a:r>
            <a:r>
              <a:rPr lang="cs-CZ" sz="1800" dirty="0" err="1" smtClean="0"/>
              <a:t>the</a:t>
            </a:r>
            <a:r>
              <a:rPr lang="cs-CZ" sz="1800" dirty="0" smtClean="0"/>
              <a:t> </a:t>
            </a:r>
            <a:r>
              <a:rPr lang="cs-CZ" sz="1800" dirty="0" err="1" smtClean="0"/>
              <a:t>pharyngeal</a:t>
            </a:r>
            <a:r>
              <a:rPr lang="cs-CZ" sz="1800" dirty="0" smtClean="0"/>
              <a:t> </a:t>
            </a:r>
            <a:r>
              <a:rPr lang="cs-CZ" sz="1800" dirty="0" err="1" smtClean="0"/>
              <a:t>arches</a:t>
            </a:r>
            <a:r>
              <a:rPr lang="cs-CZ" sz="1800" dirty="0" smtClean="0"/>
              <a:t> </a:t>
            </a:r>
            <a:r>
              <a:rPr lang="cs-CZ" sz="1800" dirty="0" err="1" smtClean="0"/>
              <a:t>surface</a:t>
            </a:r>
            <a:endParaRPr lang="cs-CZ" sz="1800" dirty="0"/>
          </a:p>
        </p:txBody>
      </p:sp>
      <p:sp>
        <p:nvSpPr>
          <p:cNvPr id="11" name="TextovéPole 10">
            <a:extLst>
              <a:ext uri="{FF2B5EF4-FFF2-40B4-BE49-F238E27FC236}">
                <a16:creationId xmlns:a16="http://schemas.microsoft.com/office/drawing/2014/main" id="{E872E2A8-C997-4AAB-898A-D4551232D836}"/>
              </a:ext>
            </a:extLst>
          </p:cNvPr>
          <p:cNvSpPr txBox="1"/>
          <p:nvPr/>
        </p:nvSpPr>
        <p:spPr>
          <a:xfrm>
            <a:off x="9603926" y="3566787"/>
            <a:ext cx="683073" cy="230832"/>
          </a:xfrm>
          <a:prstGeom prst="rect">
            <a:avLst/>
          </a:prstGeom>
          <a:noFill/>
        </p:spPr>
        <p:txBody>
          <a:bodyPr wrap="square" rtlCol="0">
            <a:spAutoFit/>
          </a:bodyPr>
          <a:lstStyle/>
          <a:p>
            <a:pPr algn="ctr"/>
            <a:r>
              <a:rPr lang="cs-CZ" sz="900" dirty="0"/>
              <a:t>endoderm</a:t>
            </a:r>
          </a:p>
        </p:txBody>
      </p:sp>
      <p:sp>
        <p:nvSpPr>
          <p:cNvPr id="12" name="TextovéPole 11">
            <a:extLst>
              <a:ext uri="{FF2B5EF4-FFF2-40B4-BE49-F238E27FC236}">
                <a16:creationId xmlns:a16="http://schemas.microsoft.com/office/drawing/2014/main" id="{2CBF43E3-8F34-4E49-978D-C8962B583867}"/>
              </a:ext>
            </a:extLst>
          </p:cNvPr>
          <p:cNvSpPr txBox="1"/>
          <p:nvPr/>
        </p:nvSpPr>
        <p:spPr>
          <a:xfrm>
            <a:off x="8366784" y="2282681"/>
            <a:ext cx="862348" cy="230832"/>
          </a:xfrm>
          <a:prstGeom prst="rect">
            <a:avLst/>
          </a:prstGeom>
          <a:noFill/>
        </p:spPr>
        <p:txBody>
          <a:bodyPr wrap="square" rtlCol="0">
            <a:spAutoFit/>
          </a:bodyPr>
          <a:lstStyle/>
          <a:p>
            <a:pPr algn="ctr"/>
            <a:r>
              <a:rPr lang="cs-CZ" sz="900" dirty="0" err="1" smtClean="0"/>
              <a:t>ectoderm</a:t>
            </a:r>
            <a:endParaRPr lang="cs-CZ" sz="900" dirty="0"/>
          </a:p>
        </p:txBody>
      </p:sp>
      <p:sp>
        <p:nvSpPr>
          <p:cNvPr id="13" name="TextovéPole 12">
            <a:extLst>
              <a:ext uri="{FF2B5EF4-FFF2-40B4-BE49-F238E27FC236}">
                <a16:creationId xmlns:a16="http://schemas.microsoft.com/office/drawing/2014/main" id="{7A3D0612-2CE8-49D3-A87F-48AB5C5810A6}"/>
              </a:ext>
            </a:extLst>
          </p:cNvPr>
          <p:cNvSpPr txBox="1"/>
          <p:nvPr/>
        </p:nvSpPr>
        <p:spPr>
          <a:xfrm>
            <a:off x="7008917" y="2167265"/>
            <a:ext cx="683073" cy="230832"/>
          </a:xfrm>
          <a:prstGeom prst="rect">
            <a:avLst/>
          </a:prstGeom>
          <a:noFill/>
        </p:spPr>
        <p:txBody>
          <a:bodyPr wrap="square" rtlCol="0">
            <a:spAutoFit/>
          </a:bodyPr>
          <a:lstStyle/>
          <a:p>
            <a:pPr algn="ctr"/>
            <a:r>
              <a:rPr lang="cs-CZ" sz="900" dirty="0" err="1" smtClean="0"/>
              <a:t>rostral</a:t>
            </a:r>
            <a:endParaRPr lang="cs-CZ" sz="900" dirty="0"/>
          </a:p>
        </p:txBody>
      </p:sp>
      <p:sp>
        <p:nvSpPr>
          <p:cNvPr id="14" name="TextovéPole 13">
            <a:extLst>
              <a:ext uri="{FF2B5EF4-FFF2-40B4-BE49-F238E27FC236}">
                <a16:creationId xmlns:a16="http://schemas.microsoft.com/office/drawing/2014/main" id="{38A823A1-96B7-46B9-ABBA-D6EA3447EFF4}"/>
              </a:ext>
            </a:extLst>
          </p:cNvPr>
          <p:cNvSpPr txBox="1"/>
          <p:nvPr/>
        </p:nvSpPr>
        <p:spPr>
          <a:xfrm>
            <a:off x="10870946" y="2167265"/>
            <a:ext cx="683073" cy="230832"/>
          </a:xfrm>
          <a:prstGeom prst="rect">
            <a:avLst/>
          </a:prstGeom>
          <a:noFill/>
        </p:spPr>
        <p:txBody>
          <a:bodyPr wrap="square" rtlCol="0">
            <a:spAutoFit/>
          </a:bodyPr>
          <a:lstStyle/>
          <a:p>
            <a:pPr algn="ctr"/>
            <a:r>
              <a:rPr lang="cs-CZ" sz="900" dirty="0" err="1" smtClean="0"/>
              <a:t>caudal</a:t>
            </a:r>
            <a:endParaRPr lang="cs-CZ" sz="900" dirty="0"/>
          </a:p>
        </p:txBody>
      </p:sp>
      <p:sp>
        <p:nvSpPr>
          <p:cNvPr id="15" name="Zástupný obsah 2">
            <a:extLst>
              <a:ext uri="{FF2B5EF4-FFF2-40B4-BE49-F238E27FC236}">
                <a16:creationId xmlns:a16="http://schemas.microsoft.com/office/drawing/2014/main" id="{3EF71060-BE05-41B5-9543-2853F601A74A}"/>
              </a:ext>
            </a:extLst>
          </p:cNvPr>
          <p:cNvSpPr txBox="1">
            <a:spLocks/>
          </p:cNvSpPr>
          <p:nvPr/>
        </p:nvSpPr>
        <p:spPr>
          <a:xfrm>
            <a:off x="1097279" y="1886996"/>
            <a:ext cx="5236845" cy="6260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Pharyngeal</a:t>
            </a:r>
            <a:r>
              <a:rPr lang="cs-CZ" sz="1800" b="1" dirty="0" smtClean="0"/>
              <a:t> </a:t>
            </a:r>
            <a:r>
              <a:rPr lang="cs-CZ" sz="1800" b="1" dirty="0" err="1" smtClean="0"/>
              <a:t>pouches</a:t>
            </a:r>
            <a:r>
              <a:rPr lang="cs-CZ" sz="1800" b="1" dirty="0" smtClean="0"/>
              <a:t> </a:t>
            </a:r>
            <a:r>
              <a:rPr lang="cs-CZ" sz="1800" dirty="0" smtClean="0"/>
              <a:t>endoderm </a:t>
            </a:r>
            <a:r>
              <a:rPr lang="cs-CZ" sz="1800" dirty="0"/>
              <a:t>(</a:t>
            </a:r>
            <a:r>
              <a:rPr lang="cs-CZ" sz="1800" b="1" dirty="0"/>
              <a:t>pp</a:t>
            </a:r>
            <a:r>
              <a:rPr lang="cs-CZ" sz="1800" dirty="0"/>
              <a:t>) </a:t>
            </a:r>
            <a:r>
              <a:rPr lang="cs-CZ" sz="1800" dirty="0" err="1" smtClean="0"/>
              <a:t>reaches</a:t>
            </a:r>
            <a:r>
              <a:rPr lang="cs-CZ" sz="1800" dirty="0" smtClean="0"/>
              <a:t> </a:t>
            </a:r>
            <a:r>
              <a:rPr lang="cs-CZ" sz="1800" dirty="0" err="1" smtClean="0"/>
              <a:t>the</a:t>
            </a:r>
            <a:r>
              <a:rPr lang="cs-CZ" sz="1800" dirty="0" smtClean="0"/>
              <a:t> </a:t>
            </a:r>
            <a:r>
              <a:rPr lang="cs-CZ" sz="1800" dirty="0" err="1" smtClean="0"/>
              <a:t>surface</a:t>
            </a:r>
            <a:r>
              <a:rPr lang="cs-CZ" sz="1800" dirty="0" smtClean="0"/>
              <a:t> </a:t>
            </a:r>
            <a:r>
              <a:rPr lang="cs-CZ" sz="1800" b="1" dirty="0" err="1" smtClean="0"/>
              <a:t>ectoderm</a:t>
            </a:r>
            <a:r>
              <a:rPr lang="cs-CZ" sz="1800" dirty="0" smtClean="0"/>
              <a:t> (</a:t>
            </a:r>
            <a:r>
              <a:rPr lang="cs-CZ" sz="1800" b="1" dirty="0" err="1" smtClean="0"/>
              <a:t>arrow</a:t>
            </a:r>
            <a:r>
              <a:rPr lang="cs-CZ" sz="1800" dirty="0" smtClean="0"/>
              <a:t>), </a:t>
            </a:r>
            <a:r>
              <a:rPr lang="cs-CZ" sz="1800" dirty="0" err="1" smtClean="0"/>
              <a:t>fusion</a:t>
            </a:r>
            <a:r>
              <a:rPr lang="cs-CZ" sz="1800" dirty="0" smtClean="0"/>
              <a:t> </a:t>
            </a:r>
            <a:r>
              <a:rPr lang="cs-CZ" sz="1800" dirty="0"/>
              <a:t>→ </a:t>
            </a:r>
            <a:r>
              <a:rPr lang="cs-CZ" sz="1800" b="1" dirty="0" smtClean="0"/>
              <a:t>gill slit</a:t>
            </a:r>
            <a:endParaRPr lang="cs-CZ" sz="1800" b="1" dirty="0"/>
          </a:p>
        </p:txBody>
      </p:sp>
      <p:sp>
        <p:nvSpPr>
          <p:cNvPr id="16" name="Zástupný obsah 2">
            <a:extLst>
              <a:ext uri="{FF2B5EF4-FFF2-40B4-BE49-F238E27FC236}">
                <a16:creationId xmlns:a16="http://schemas.microsoft.com/office/drawing/2014/main" id="{CC44DF65-A07D-4E24-88A6-3B39F9882902}"/>
              </a:ext>
            </a:extLst>
          </p:cNvPr>
          <p:cNvSpPr txBox="1">
            <a:spLocks/>
          </p:cNvSpPr>
          <p:nvPr/>
        </p:nvSpPr>
        <p:spPr>
          <a:xfrm>
            <a:off x="1097279" y="3527827"/>
            <a:ext cx="5724626" cy="114149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Pharygeal</a:t>
            </a:r>
            <a:r>
              <a:rPr lang="cs-CZ" sz="1800" dirty="0" smtClean="0"/>
              <a:t> </a:t>
            </a:r>
            <a:r>
              <a:rPr lang="cs-CZ" sz="1800" dirty="0" err="1" smtClean="0"/>
              <a:t>arches</a:t>
            </a:r>
            <a:r>
              <a:rPr lang="cs-CZ" sz="1800" dirty="0" smtClean="0"/>
              <a:t> </a:t>
            </a:r>
            <a:r>
              <a:rPr lang="cs-CZ" sz="1800" dirty="0" err="1" smtClean="0"/>
              <a:t>give</a:t>
            </a:r>
            <a:r>
              <a:rPr lang="cs-CZ" sz="1800" dirty="0" smtClean="0"/>
              <a:t> </a:t>
            </a:r>
            <a:r>
              <a:rPr lang="cs-CZ" sz="1800" dirty="0" err="1" smtClean="0"/>
              <a:t>rise</a:t>
            </a:r>
            <a:r>
              <a:rPr lang="cs-CZ" sz="1800" dirty="0" smtClean="0"/>
              <a:t> to:</a:t>
            </a:r>
            <a:endParaRPr lang="cs-CZ" sz="1800" dirty="0"/>
          </a:p>
          <a:p>
            <a:pPr lvl="1">
              <a:buSzPct val="50000"/>
              <a:buFont typeface="Courier New" panose="02070309020205020404" pitchFamily="49" charset="0"/>
              <a:buChar char="o"/>
            </a:pPr>
            <a:r>
              <a:rPr lang="cs-CZ" sz="1600" b="1" dirty="0" smtClean="0"/>
              <a:t>Gill </a:t>
            </a:r>
            <a:r>
              <a:rPr lang="cs-CZ" sz="1600" b="1" dirty="0" err="1" smtClean="0"/>
              <a:t>fibers</a:t>
            </a:r>
            <a:r>
              <a:rPr lang="cs-CZ" sz="1600" b="1" dirty="0" smtClean="0"/>
              <a:t> </a:t>
            </a:r>
            <a:r>
              <a:rPr lang="cs-CZ" sz="1600" b="1" dirty="0"/>
              <a:t>(</a:t>
            </a:r>
            <a:r>
              <a:rPr lang="cs-CZ" sz="1600" b="1" dirty="0" err="1"/>
              <a:t>gf</a:t>
            </a:r>
            <a:r>
              <a:rPr lang="cs-CZ" sz="1600" b="1" dirty="0"/>
              <a:t>) – </a:t>
            </a:r>
            <a:r>
              <a:rPr lang="cs-CZ" sz="1600" dirty="0" err="1" smtClean="0"/>
              <a:t>contain</a:t>
            </a:r>
            <a:r>
              <a:rPr lang="cs-CZ" sz="1600" b="1" dirty="0" smtClean="0"/>
              <a:t> </a:t>
            </a:r>
            <a:r>
              <a:rPr lang="cs-CZ" sz="1600" b="1" dirty="0" err="1" smtClean="0"/>
              <a:t>vessels</a:t>
            </a:r>
            <a:r>
              <a:rPr lang="cs-CZ" sz="1600" b="1" dirty="0" smtClean="0"/>
              <a:t> </a:t>
            </a:r>
            <a:r>
              <a:rPr lang="cs-CZ" sz="1600" dirty="0"/>
              <a:t>(</a:t>
            </a:r>
            <a:r>
              <a:rPr lang="cs-CZ" sz="1600" b="1" dirty="0" smtClean="0"/>
              <a:t>mesoderm</a:t>
            </a:r>
            <a:r>
              <a:rPr lang="cs-CZ" sz="1600" dirty="0"/>
              <a:t>)</a:t>
            </a:r>
            <a:r>
              <a:rPr lang="cs-CZ" sz="1600" b="1" dirty="0"/>
              <a:t> </a:t>
            </a:r>
            <a:r>
              <a:rPr lang="cs-CZ" sz="1600" dirty="0" err="1" smtClean="0"/>
              <a:t>for</a:t>
            </a:r>
            <a:r>
              <a:rPr lang="cs-CZ" sz="1600" b="1" dirty="0" smtClean="0"/>
              <a:t> </a:t>
            </a:r>
            <a:r>
              <a:rPr lang="cs-CZ" sz="1600" b="1" dirty="0" err="1" smtClean="0"/>
              <a:t>gas</a:t>
            </a:r>
            <a:r>
              <a:rPr lang="cs-CZ" sz="1600" b="1" dirty="0" smtClean="0"/>
              <a:t> </a:t>
            </a:r>
            <a:r>
              <a:rPr lang="cs-CZ" sz="1600" b="1" dirty="0" err="1" smtClean="0"/>
              <a:t>exchange</a:t>
            </a:r>
            <a:r>
              <a:rPr lang="cs-CZ" sz="1600" b="1" dirty="0" smtClean="0"/>
              <a:t>, </a:t>
            </a:r>
            <a:r>
              <a:rPr lang="cs-CZ" sz="1600" dirty="0" err="1" smtClean="0"/>
              <a:t>both</a:t>
            </a:r>
            <a:r>
              <a:rPr lang="cs-CZ" sz="1600" b="1" dirty="0" smtClean="0"/>
              <a:t> </a:t>
            </a:r>
            <a:r>
              <a:rPr lang="cs-CZ" sz="1600" b="1" dirty="0" err="1" smtClean="0"/>
              <a:t>anterior</a:t>
            </a:r>
            <a:r>
              <a:rPr lang="cs-CZ" sz="1600" b="1" dirty="0" smtClean="0"/>
              <a:t> </a:t>
            </a:r>
            <a:r>
              <a:rPr lang="cs-CZ" sz="1600" dirty="0" smtClean="0"/>
              <a:t>and</a:t>
            </a:r>
            <a:r>
              <a:rPr lang="cs-CZ" sz="1600" b="1" dirty="0" smtClean="0"/>
              <a:t> </a:t>
            </a:r>
            <a:r>
              <a:rPr lang="cs-CZ" sz="1600" b="1" dirty="0" err="1" smtClean="0"/>
              <a:t>posterior</a:t>
            </a:r>
            <a:r>
              <a:rPr lang="cs-CZ" sz="1600" b="1" dirty="0" smtClean="0"/>
              <a:t> </a:t>
            </a:r>
            <a:r>
              <a:rPr lang="cs-CZ" sz="1600" dirty="0" err="1" smtClean="0"/>
              <a:t>sides</a:t>
            </a:r>
            <a:endParaRPr lang="cs-CZ" sz="1600" dirty="0"/>
          </a:p>
          <a:p>
            <a:pPr lvl="1">
              <a:buSzPct val="50000"/>
              <a:buFont typeface="Courier New" panose="02070309020205020404" pitchFamily="49" charset="0"/>
              <a:buChar char="o"/>
            </a:pPr>
            <a:r>
              <a:rPr lang="cs-CZ" sz="1600" b="1" dirty="0" err="1" smtClean="0"/>
              <a:t>cartilage</a:t>
            </a:r>
            <a:r>
              <a:rPr lang="cs-CZ" sz="1600" b="1" dirty="0" smtClean="0"/>
              <a:t> </a:t>
            </a:r>
            <a:r>
              <a:rPr lang="cs-CZ" sz="1600" dirty="0" err="1" smtClean="0"/>
              <a:t>or</a:t>
            </a:r>
            <a:r>
              <a:rPr lang="cs-CZ" sz="1600" b="1" dirty="0" smtClean="0"/>
              <a:t> bone </a:t>
            </a:r>
            <a:r>
              <a:rPr lang="cs-CZ" sz="1600" b="1" dirty="0"/>
              <a:t>– </a:t>
            </a:r>
            <a:r>
              <a:rPr lang="cs-CZ" sz="1600" dirty="0" smtClean="0"/>
              <a:t>gill</a:t>
            </a:r>
            <a:r>
              <a:rPr lang="cs-CZ" sz="1600" b="1" dirty="0" smtClean="0"/>
              <a:t> support</a:t>
            </a:r>
            <a:r>
              <a:rPr lang="cs-CZ" sz="1600" dirty="0" smtClean="0"/>
              <a:t> (</a:t>
            </a:r>
            <a:r>
              <a:rPr lang="cs-CZ" sz="1600" b="1" dirty="0" err="1" smtClean="0"/>
              <a:t>neural</a:t>
            </a:r>
            <a:r>
              <a:rPr lang="cs-CZ" sz="1600" b="1" dirty="0" smtClean="0"/>
              <a:t> </a:t>
            </a:r>
            <a:r>
              <a:rPr lang="cs-CZ" sz="1600" b="1" dirty="0" err="1" smtClean="0"/>
              <a:t>crest</a:t>
            </a:r>
            <a:r>
              <a:rPr lang="cs-CZ" sz="1600" dirty="0" smtClean="0"/>
              <a:t>)</a:t>
            </a:r>
            <a:endParaRPr lang="cs-CZ" sz="1600" dirty="0"/>
          </a:p>
        </p:txBody>
      </p:sp>
      <p:sp>
        <p:nvSpPr>
          <p:cNvPr id="17" name="Zástupný obsah 2">
            <a:extLst>
              <a:ext uri="{FF2B5EF4-FFF2-40B4-BE49-F238E27FC236}">
                <a16:creationId xmlns:a16="http://schemas.microsoft.com/office/drawing/2014/main" id="{878EF570-B8A1-434D-A245-48B4544B202B}"/>
              </a:ext>
            </a:extLst>
          </p:cNvPr>
          <p:cNvSpPr txBox="1">
            <a:spLocks/>
          </p:cNvSpPr>
          <p:nvPr/>
        </p:nvSpPr>
        <p:spPr>
          <a:xfrm>
            <a:off x="1097278" y="4934959"/>
            <a:ext cx="5236845" cy="10200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smtClean="0"/>
              <a:t>Internal</a:t>
            </a:r>
            <a:r>
              <a:rPr lang="cs-CZ" sz="1600" b="1" dirty="0" smtClean="0"/>
              <a:t> </a:t>
            </a:r>
            <a:r>
              <a:rPr lang="cs-CZ" sz="1600" b="1" dirty="0" err="1" smtClean="0"/>
              <a:t>gills</a:t>
            </a:r>
            <a:r>
              <a:rPr lang="cs-CZ" sz="1600" dirty="0" smtClean="0"/>
              <a:t> </a:t>
            </a:r>
            <a:r>
              <a:rPr lang="cs-CZ" sz="1600" dirty="0"/>
              <a:t>– </a:t>
            </a:r>
            <a:r>
              <a:rPr lang="cs-CZ" sz="1600" dirty="0" smtClean="0"/>
              <a:t>majority </a:t>
            </a:r>
            <a:r>
              <a:rPr lang="cs-CZ" sz="1600" dirty="0" err="1" smtClean="0"/>
              <a:t>of</a:t>
            </a:r>
            <a:r>
              <a:rPr lang="cs-CZ" sz="1600" dirty="0" smtClean="0"/>
              <a:t> </a:t>
            </a:r>
            <a:r>
              <a:rPr lang="cs-CZ" sz="1600" dirty="0" err="1" smtClean="0"/>
              <a:t>fish</a:t>
            </a:r>
            <a:r>
              <a:rPr lang="cs-CZ" sz="1600" dirty="0" smtClean="0"/>
              <a:t> and </a:t>
            </a:r>
            <a:r>
              <a:rPr lang="cs-CZ" sz="1600" dirty="0" err="1" smtClean="0"/>
              <a:t>cartilaginous</a:t>
            </a:r>
            <a:r>
              <a:rPr lang="cs-CZ" sz="1600" dirty="0" smtClean="0"/>
              <a:t> </a:t>
            </a:r>
            <a:r>
              <a:rPr lang="cs-CZ" sz="1600" dirty="0" err="1" smtClean="0"/>
              <a:t>fish</a:t>
            </a:r>
            <a:endParaRPr lang="cs-CZ" sz="1600" dirty="0"/>
          </a:p>
          <a:p>
            <a:pPr>
              <a:buSzPct val="50000"/>
              <a:buFont typeface="Courier New" panose="02070309020205020404" pitchFamily="49" charset="0"/>
              <a:buChar char="o"/>
            </a:pPr>
            <a:r>
              <a:rPr lang="cs-CZ" sz="1600" b="1" dirty="0" err="1" smtClean="0"/>
              <a:t>External</a:t>
            </a:r>
            <a:r>
              <a:rPr lang="cs-CZ" sz="1600" b="1" dirty="0" smtClean="0"/>
              <a:t> </a:t>
            </a:r>
            <a:r>
              <a:rPr lang="cs-CZ" sz="1600" b="1" dirty="0" err="1" smtClean="0"/>
              <a:t>gills</a:t>
            </a:r>
            <a:r>
              <a:rPr lang="cs-CZ" sz="1600" dirty="0" smtClean="0"/>
              <a:t> </a:t>
            </a:r>
            <a:r>
              <a:rPr lang="cs-CZ" sz="1600" dirty="0"/>
              <a:t>– </a:t>
            </a:r>
            <a:r>
              <a:rPr lang="cs-CZ" sz="1600" dirty="0" err="1" smtClean="0"/>
              <a:t>some</a:t>
            </a:r>
            <a:r>
              <a:rPr lang="cs-CZ" sz="1600" dirty="0" smtClean="0"/>
              <a:t> </a:t>
            </a:r>
            <a:r>
              <a:rPr lang="cs-CZ" sz="1600" dirty="0" err="1" smtClean="0"/>
              <a:t>amphibians</a:t>
            </a:r>
            <a:r>
              <a:rPr lang="cs-CZ" sz="1600" dirty="0" smtClean="0"/>
              <a:t>, </a:t>
            </a:r>
            <a:r>
              <a:rPr lang="cs-CZ" sz="1600" dirty="0" err="1" smtClean="0"/>
              <a:t>larval</a:t>
            </a:r>
            <a:r>
              <a:rPr lang="cs-CZ" sz="1600" dirty="0" smtClean="0"/>
              <a:t> </a:t>
            </a:r>
            <a:r>
              <a:rPr lang="cs-CZ" sz="1600" dirty="0" err="1" smtClean="0"/>
              <a:t>stages</a:t>
            </a:r>
            <a:r>
              <a:rPr lang="cs-CZ" sz="1600" dirty="0" smtClean="0"/>
              <a:t> </a:t>
            </a:r>
            <a:r>
              <a:rPr lang="cs-CZ" sz="1600" dirty="0" err="1" smtClean="0"/>
              <a:t>of</a:t>
            </a:r>
            <a:r>
              <a:rPr lang="cs-CZ" sz="1600" dirty="0" smtClean="0"/>
              <a:t> </a:t>
            </a:r>
            <a:r>
              <a:rPr lang="cs-CZ" sz="1600" dirty="0" err="1" smtClean="0"/>
              <a:t>amphibians</a:t>
            </a:r>
            <a:r>
              <a:rPr lang="cs-CZ" sz="1600" dirty="0" smtClean="0"/>
              <a:t>, </a:t>
            </a:r>
            <a:r>
              <a:rPr lang="cs-CZ" sz="1600" dirty="0" err="1" smtClean="0"/>
              <a:t>some</a:t>
            </a:r>
            <a:r>
              <a:rPr lang="cs-CZ" sz="1600" dirty="0" smtClean="0"/>
              <a:t> </a:t>
            </a:r>
            <a:r>
              <a:rPr lang="cs-CZ" sz="1600" dirty="0" err="1" smtClean="0"/>
              <a:t>larval</a:t>
            </a:r>
            <a:r>
              <a:rPr lang="cs-CZ" sz="1600" dirty="0" smtClean="0"/>
              <a:t> </a:t>
            </a:r>
            <a:r>
              <a:rPr lang="cs-CZ" sz="1600" dirty="0" err="1" smtClean="0"/>
              <a:t>stages</a:t>
            </a:r>
            <a:r>
              <a:rPr lang="cs-CZ" sz="1600" dirty="0" smtClean="0"/>
              <a:t> </a:t>
            </a:r>
            <a:r>
              <a:rPr lang="cs-CZ" sz="1600" dirty="0" err="1" smtClean="0"/>
              <a:t>of</a:t>
            </a:r>
            <a:r>
              <a:rPr lang="cs-CZ" sz="1600" dirty="0" smtClean="0"/>
              <a:t> </a:t>
            </a:r>
            <a:r>
              <a:rPr lang="cs-CZ" sz="1600" dirty="0" err="1" smtClean="0"/>
              <a:t>fish</a:t>
            </a:r>
            <a:endParaRPr lang="cs-CZ" sz="1600" dirty="0"/>
          </a:p>
        </p:txBody>
      </p:sp>
      <p:sp>
        <p:nvSpPr>
          <p:cNvPr id="18" name="TextovéPole 17">
            <a:extLst>
              <a:ext uri="{FF2B5EF4-FFF2-40B4-BE49-F238E27FC236}">
                <a16:creationId xmlns:a16="http://schemas.microsoft.com/office/drawing/2014/main" id="{C62F4762-BFD8-4DFC-9E89-2AAE263490AE}"/>
              </a:ext>
            </a:extLst>
          </p:cNvPr>
          <p:cNvSpPr txBox="1"/>
          <p:nvPr/>
        </p:nvSpPr>
        <p:spPr>
          <a:xfrm>
            <a:off x="7749767" y="6066905"/>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Gillis</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cs-CZ" sz="105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cs-CZ" sz="1050" b="0" i="0" u="none" strike="noStrike" kern="1200" cap="none" spc="0" normalizeH="0" noProof="0" dirty="0" err="1">
                <a:ln>
                  <a:noFill/>
                </a:ln>
                <a:solidFill>
                  <a:prstClr val="black"/>
                </a:solidFill>
                <a:effectLst/>
                <a:uLnTx/>
                <a:uFillTx/>
                <a:latin typeface="Calibri" panose="020F0502020204030204"/>
                <a:ea typeface="+mn-ea"/>
                <a:cs typeface="+mn-cs"/>
              </a:rPr>
              <a:t>Tidswell</a:t>
            </a:r>
            <a:r>
              <a:rPr kumimoji="0" lang="cs-CZ" sz="1050" b="0" i="0" u="none" strike="noStrike" kern="1200" cap="none" spc="0" normalizeH="0" noProof="0" dirty="0">
                <a:ln>
                  <a:noFill/>
                </a:ln>
                <a:solidFill>
                  <a:prstClr val="black"/>
                </a:solidFill>
                <a:effectLst/>
                <a:uLnTx/>
                <a:uFillTx/>
                <a:latin typeface="Calibri" panose="020F0502020204030204"/>
                <a:ea typeface="+mn-ea"/>
                <a:cs typeface="+mn-cs"/>
              </a:rPr>
              <a:t>, 2017. </a:t>
            </a:r>
            <a:r>
              <a:rPr kumimoji="0" lang="cs-CZ" sz="1050" b="0" i="0" u="none" strike="noStrike" kern="1200" cap="none" spc="0" normalizeH="0" noProof="0" dirty="0" err="1">
                <a:ln>
                  <a:noFill/>
                </a:ln>
                <a:solidFill>
                  <a:prstClr val="black"/>
                </a:solidFill>
                <a:effectLst/>
                <a:uLnTx/>
                <a:uFillTx/>
                <a:latin typeface="Calibri" panose="020F0502020204030204"/>
                <a:ea typeface="+mn-ea"/>
                <a:cs typeface="+mn-cs"/>
              </a:rPr>
              <a:t>Current</a:t>
            </a:r>
            <a:r>
              <a:rPr kumimoji="0" lang="cs-CZ" sz="105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cs-CZ" sz="1050" b="0" i="0" u="none" strike="noStrike" kern="1200" cap="none" spc="0" normalizeH="0" noProof="0" dirty="0" err="1">
                <a:ln>
                  <a:noFill/>
                </a:ln>
                <a:solidFill>
                  <a:prstClr val="black"/>
                </a:solidFill>
                <a:effectLst/>
                <a:uLnTx/>
                <a:uFillTx/>
                <a:latin typeface="Calibri" panose="020F0502020204030204"/>
                <a:ea typeface="+mn-ea"/>
                <a:cs typeface="+mn-cs"/>
              </a:rPr>
              <a:t>Biol</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06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016" y="715617"/>
            <a:ext cx="4238543" cy="4976189"/>
          </a:xfrm>
          <a:prstGeom prst="rect">
            <a:avLst/>
          </a:prstGeom>
        </p:spPr>
      </p:pic>
      <p:sp>
        <p:nvSpPr>
          <p:cNvPr id="2" name="Nadpis 1">
            <a:extLst>
              <a:ext uri="{FF2B5EF4-FFF2-40B4-BE49-F238E27FC236}">
                <a16:creationId xmlns:a16="http://schemas.microsoft.com/office/drawing/2014/main" id="{9BA2A441-5B41-4A0C-9D82-EA9BCB58B428}"/>
              </a:ext>
            </a:extLst>
          </p:cNvPr>
          <p:cNvSpPr>
            <a:spLocks noGrp="1"/>
          </p:cNvSpPr>
          <p:nvPr>
            <p:ph type="title"/>
          </p:nvPr>
        </p:nvSpPr>
        <p:spPr/>
        <p:txBody>
          <a:bodyPr/>
          <a:lstStyle/>
          <a:p>
            <a:r>
              <a:rPr lang="cs-CZ" dirty="0" err="1" smtClean="0"/>
              <a:t>Parts</a:t>
            </a:r>
            <a:r>
              <a:rPr lang="cs-CZ" dirty="0" smtClean="0"/>
              <a:t> </a:t>
            </a:r>
            <a:r>
              <a:rPr lang="cs-CZ" dirty="0" err="1" smtClean="0"/>
              <a:t>of</a:t>
            </a:r>
            <a:r>
              <a:rPr lang="cs-CZ" dirty="0" smtClean="0"/>
              <a:t> </a:t>
            </a:r>
            <a:r>
              <a:rPr lang="cs-CZ" dirty="0" err="1" smtClean="0"/>
              <a:t>the</a:t>
            </a:r>
            <a:r>
              <a:rPr lang="cs-CZ" dirty="0" smtClean="0"/>
              <a:t> </a:t>
            </a:r>
            <a:r>
              <a:rPr lang="cs-CZ" dirty="0" err="1" smtClean="0"/>
              <a:t>respiratory</a:t>
            </a:r>
            <a:r>
              <a:rPr lang="cs-CZ" dirty="0" smtClean="0"/>
              <a:t> </a:t>
            </a:r>
            <a:r>
              <a:rPr lang="cs-CZ" dirty="0" err="1" smtClean="0"/>
              <a:t>system</a:t>
            </a:r>
            <a:endParaRPr lang="en-US" dirty="0"/>
          </a:p>
        </p:txBody>
      </p:sp>
      <p:sp>
        <p:nvSpPr>
          <p:cNvPr id="5" name="Zástupný symbol pro číslo snímku 4">
            <a:extLst>
              <a:ext uri="{FF2B5EF4-FFF2-40B4-BE49-F238E27FC236}">
                <a16:creationId xmlns:a16="http://schemas.microsoft.com/office/drawing/2014/main" id="{68C2205E-0B17-4EC7-8772-3ED9DB240E8F}"/>
              </a:ext>
            </a:extLst>
          </p:cNvPr>
          <p:cNvSpPr>
            <a:spLocks noGrp="1"/>
          </p:cNvSpPr>
          <p:nvPr>
            <p:ph type="sldNum" sz="quarter" idx="12"/>
          </p:nvPr>
        </p:nvSpPr>
        <p:spPr/>
        <p:txBody>
          <a:bodyPr/>
          <a:lstStyle/>
          <a:p>
            <a:fld id="{452BC3EA-E2EC-40AA-BF67-C4C476FA0C99}" type="slidenum">
              <a:rPr lang="cs-CZ" smtClean="0"/>
              <a:t>67</a:t>
            </a:fld>
            <a:endParaRPr lang="cs-CZ"/>
          </a:p>
        </p:txBody>
      </p:sp>
      <p:sp>
        <p:nvSpPr>
          <p:cNvPr id="8" name="Zástupný obsah 2">
            <a:extLst>
              <a:ext uri="{FF2B5EF4-FFF2-40B4-BE49-F238E27FC236}">
                <a16:creationId xmlns:a16="http://schemas.microsoft.com/office/drawing/2014/main" id="{8BD2A43B-8ABF-4A74-81E1-74473B319D2B}"/>
              </a:ext>
            </a:extLst>
          </p:cNvPr>
          <p:cNvSpPr txBox="1">
            <a:spLocks/>
          </p:cNvSpPr>
          <p:nvPr/>
        </p:nvSpPr>
        <p:spPr>
          <a:xfrm>
            <a:off x="1097280" y="2842931"/>
            <a:ext cx="4868954" cy="12556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Conductive</a:t>
            </a:r>
            <a:endParaRPr lang="cs-CZ" sz="1800" b="1" dirty="0"/>
          </a:p>
          <a:p>
            <a:pPr lvl="1">
              <a:buSzPct val="50000"/>
              <a:buFont typeface="Courier New" panose="02070309020205020404" pitchFamily="49" charset="0"/>
              <a:buChar char="o"/>
            </a:pPr>
            <a:r>
              <a:rPr lang="cs-CZ" sz="1400" b="1" dirty="0" err="1"/>
              <a:t>n</a:t>
            </a:r>
            <a:r>
              <a:rPr lang="cs-CZ" sz="1400" b="1" dirty="0" err="1" smtClean="0"/>
              <a:t>asal</a:t>
            </a:r>
            <a:r>
              <a:rPr lang="cs-CZ" sz="1400" b="1" dirty="0" smtClean="0"/>
              <a:t> </a:t>
            </a:r>
            <a:r>
              <a:rPr lang="cs-CZ" sz="1400" b="1" dirty="0" err="1" smtClean="0"/>
              <a:t>cavity</a:t>
            </a:r>
            <a:r>
              <a:rPr lang="cs-CZ" sz="1400" b="1" dirty="0" smtClean="0"/>
              <a:t> and </a:t>
            </a:r>
            <a:r>
              <a:rPr lang="cs-CZ" sz="1400" b="1" dirty="0" err="1" smtClean="0"/>
              <a:t>nasopharynx</a:t>
            </a:r>
            <a:endParaRPr lang="cs-CZ" sz="1400" b="1" dirty="0"/>
          </a:p>
          <a:p>
            <a:pPr lvl="1">
              <a:buSzPct val="50000"/>
              <a:buFont typeface="Courier New" panose="02070309020205020404" pitchFamily="49" charset="0"/>
              <a:buChar char="o"/>
            </a:pPr>
            <a:r>
              <a:rPr lang="cs-CZ" sz="1400" b="1" dirty="0" smtClean="0"/>
              <a:t>larynx, trachea, </a:t>
            </a:r>
            <a:r>
              <a:rPr lang="cs-CZ" sz="1400" b="1" dirty="0" err="1" smtClean="0"/>
              <a:t>bronchi</a:t>
            </a:r>
            <a:endParaRPr lang="cs-CZ" sz="1400" b="1" dirty="0"/>
          </a:p>
        </p:txBody>
      </p:sp>
      <p:sp>
        <p:nvSpPr>
          <p:cNvPr id="9" name="Zástupný obsah 2">
            <a:extLst>
              <a:ext uri="{FF2B5EF4-FFF2-40B4-BE49-F238E27FC236}">
                <a16:creationId xmlns:a16="http://schemas.microsoft.com/office/drawing/2014/main" id="{8BD2A43B-8ABF-4A74-81E1-74473B319D2B}"/>
              </a:ext>
            </a:extLst>
          </p:cNvPr>
          <p:cNvSpPr txBox="1">
            <a:spLocks/>
          </p:cNvSpPr>
          <p:nvPr/>
        </p:nvSpPr>
        <p:spPr>
          <a:xfrm>
            <a:off x="1097280" y="4217698"/>
            <a:ext cx="4868954" cy="12556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Respiratory</a:t>
            </a:r>
            <a:endParaRPr lang="cs-CZ" sz="1800" b="1" dirty="0"/>
          </a:p>
          <a:p>
            <a:pPr lvl="1">
              <a:buSzPct val="50000"/>
              <a:buFont typeface="Courier New" panose="02070309020205020404" pitchFamily="49" charset="0"/>
              <a:buChar char="o"/>
            </a:pPr>
            <a:r>
              <a:rPr lang="cs-CZ" sz="1400" b="1" dirty="0" err="1" smtClean="0"/>
              <a:t>bronchioles</a:t>
            </a:r>
            <a:endParaRPr lang="cs-CZ" sz="1400" b="1" dirty="0"/>
          </a:p>
          <a:p>
            <a:pPr lvl="1">
              <a:buSzPct val="50000"/>
              <a:buFont typeface="Courier New" panose="02070309020205020404" pitchFamily="49" charset="0"/>
              <a:buChar char="o"/>
            </a:pPr>
            <a:r>
              <a:rPr lang="cs-CZ" sz="1400" b="1" dirty="0" err="1"/>
              <a:t>a</a:t>
            </a:r>
            <a:r>
              <a:rPr lang="cs-CZ" sz="1400" b="1" dirty="0" err="1" smtClean="0"/>
              <a:t>lveolar</a:t>
            </a:r>
            <a:r>
              <a:rPr lang="cs-CZ" sz="1400" b="1" dirty="0" smtClean="0"/>
              <a:t> </a:t>
            </a:r>
            <a:r>
              <a:rPr lang="cs-CZ" sz="1400" b="1" dirty="0" err="1" smtClean="0"/>
              <a:t>ducts</a:t>
            </a:r>
            <a:r>
              <a:rPr lang="cs-CZ" sz="1400" b="1" dirty="0" smtClean="0"/>
              <a:t>, </a:t>
            </a:r>
            <a:r>
              <a:rPr lang="cs-CZ" sz="1400" b="1" dirty="0" err="1" smtClean="0"/>
              <a:t>alveolar</a:t>
            </a:r>
            <a:r>
              <a:rPr lang="cs-CZ" sz="1400" b="1" dirty="0" smtClean="0"/>
              <a:t> </a:t>
            </a:r>
            <a:r>
              <a:rPr lang="cs-CZ" sz="1400" b="1" dirty="0" err="1" smtClean="0"/>
              <a:t>sacs</a:t>
            </a:r>
            <a:r>
              <a:rPr lang="cs-CZ" sz="1400" b="1" dirty="0" smtClean="0"/>
              <a:t>, </a:t>
            </a:r>
            <a:r>
              <a:rPr lang="cs-CZ" sz="1400" b="1" dirty="0" err="1" smtClean="0"/>
              <a:t>alveoli</a:t>
            </a:r>
            <a:endParaRPr lang="cs-CZ" sz="1400" b="1" dirty="0"/>
          </a:p>
        </p:txBody>
      </p:sp>
      <p:sp>
        <p:nvSpPr>
          <p:cNvPr id="11" name="TextovéPole 10"/>
          <p:cNvSpPr txBox="1"/>
          <p:nvPr/>
        </p:nvSpPr>
        <p:spPr>
          <a:xfrm>
            <a:off x="6846269" y="5996541"/>
            <a:ext cx="4197601" cy="246221"/>
          </a:xfrm>
          <a:prstGeom prst="rect">
            <a:avLst/>
          </a:prstGeom>
          <a:noFill/>
        </p:spPr>
        <p:txBody>
          <a:bodyPr wrap="square" rtlCol="0">
            <a:spAutoFit/>
          </a:bodyPr>
          <a:lstStyle/>
          <a:p>
            <a:pPr algn="ctr"/>
            <a:r>
              <a:rPr lang="cs-CZ" sz="1000" dirty="0" err="1"/>
              <a:t>Harkema</a:t>
            </a:r>
            <a:r>
              <a:rPr lang="cs-CZ" sz="1000" dirty="0"/>
              <a:t>, </a:t>
            </a:r>
            <a:r>
              <a:rPr lang="cs-CZ" sz="1000" dirty="0" err="1"/>
              <a:t>Nikula</a:t>
            </a:r>
            <a:r>
              <a:rPr lang="cs-CZ" sz="1000" dirty="0"/>
              <a:t> and </a:t>
            </a:r>
            <a:r>
              <a:rPr lang="cs-CZ" sz="1000" dirty="0" err="1"/>
              <a:t>Haschek</a:t>
            </a:r>
            <a:r>
              <a:rPr lang="cs-CZ" sz="1000" dirty="0"/>
              <a:t>. </a:t>
            </a:r>
            <a:r>
              <a:rPr lang="cs-CZ" sz="1000" dirty="0" err="1"/>
              <a:t>Respiratory</a:t>
            </a:r>
            <a:r>
              <a:rPr lang="cs-CZ" sz="1000" dirty="0"/>
              <a:t> </a:t>
            </a:r>
            <a:r>
              <a:rPr lang="cs-CZ" sz="1000" dirty="0" err="1"/>
              <a:t>System</a:t>
            </a:r>
            <a:r>
              <a:rPr lang="cs-CZ" sz="1000" dirty="0"/>
              <a:t>. </a:t>
            </a:r>
            <a:r>
              <a:rPr lang="cs-CZ" sz="1000" dirty="0" err="1"/>
              <a:t>Hanbook</a:t>
            </a:r>
            <a:r>
              <a:rPr lang="cs-CZ" sz="1000" dirty="0"/>
              <a:t> </a:t>
            </a:r>
            <a:r>
              <a:rPr lang="cs-CZ" sz="1000" dirty="0" err="1"/>
              <a:t>of</a:t>
            </a:r>
            <a:r>
              <a:rPr lang="cs-CZ" sz="1000" dirty="0"/>
              <a:t> </a:t>
            </a:r>
            <a:r>
              <a:rPr lang="cs-CZ" sz="1000" dirty="0" err="1"/>
              <a:t>Tox</a:t>
            </a:r>
            <a:r>
              <a:rPr lang="cs-CZ" sz="1000" dirty="0"/>
              <a:t> and </a:t>
            </a:r>
            <a:r>
              <a:rPr lang="cs-CZ" sz="1000" dirty="0" err="1"/>
              <a:t>Path</a:t>
            </a:r>
            <a:endParaRPr lang="cs-CZ" sz="1000" dirty="0"/>
          </a:p>
        </p:txBody>
      </p:sp>
    </p:spTree>
    <p:extLst>
      <p:ext uri="{BB962C8B-B14F-4D97-AF65-F5344CB8AC3E}">
        <p14:creationId xmlns:p14="http://schemas.microsoft.com/office/powerpoint/2010/main" val="303970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the</a:t>
            </a:r>
            <a:r>
              <a:rPr lang="cs-CZ" dirty="0" smtClean="0"/>
              <a:t> </a:t>
            </a:r>
            <a:r>
              <a:rPr lang="cs-CZ" dirty="0" err="1" smtClean="0"/>
              <a:t>conductive</a:t>
            </a:r>
            <a:r>
              <a:rPr lang="cs-CZ" dirty="0" smtClean="0"/>
              <a:t> </a:t>
            </a:r>
            <a:r>
              <a:rPr lang="cs-CZ" dirty="0" err="1" smtClean="0"/>
              <a:t>respiratory</a:t>
            </a:r>
            <a:r>
              <a:rPr lang="cs-CZ" dirty="0" smtClean="0"/>
              <a:t> </a:t>
            </a:r>
            <a:r>
              <a:rPr lang="cs-CZ" dirty="0" err="1" smtClean="0"/>
              <a:t>system</a:t>
            </a:r>
            <a:endParaRPr lang="cs-CZ" dirty="0"/>
          </a:p>
        </p:txBody>
      </p:sp>
      <p:sp>
        <p:nvSpPr>
          <p:cNvPr id="4" name="Zástupný symbol pro zápatí 3"/>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68</a:t>
            </a:fld>
            <a:endParaRPr lang="cs-CZ"/>
          </a:p>
        </p:txBody>
      </p:sp>
      <p:sp>
        <p:nvSpPr>
          <p:cNvPr id="6" name="Zástupný obsah 2">
            <a:extLst>
              <a:ext uri="{FF2B5EF4-FFF2-40B4-BE49-F238E27FC236}">
                <a16:creationId xmlns:a16="http://schemas.microsoft.com/office/drawing/2014/main" id="{C300D9A4-CF07-48A0-8EE5-1A35FA9A2C22}"/>
              </a:ext>
            </a:extLst>
          </p:cNvPr>
          <p:cNvSpPr txBox="1">
            <a:spLocks/>
          </p:cNvSpPr>
          <p:nvPr/>
        </p:nvSpPr>
        <p:spPr>
          <a:xfrm>
            <a:off x="1097279" y="1886997"/>
            <a:ext cx="5236845" cy="3651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f</a:t>
            </a:r>
            <a:r>
              <a:rPr lang="cs-CZ" sz="1800" dirty="0" err="1" smtClean="0"/>
              <a:t>ormation</a:t>
            </a:r>
            <a:r>
              <a:rPr lang="cs-CZ" sz="1800" dirty="0" smtClean="0"/>
              <a:t> </a:t>
            </a:r>
            <a:r>
              <a:rPr lang="cs-CZ" sz="1800" dirty="0" err="1" smtClean="0"/>
              <a:t>of</a:t>
            </a:r>
            <a:r>
              <a:rPr lang="cs-CZ" sz="1800" dirty="0" smtClean="0"/>
              <a:t> </a:t>
            </a:r>
            <a:r>
              <a:rPr lang="cs-CZ" sz="1800" dirty="0" err="1" smtClean="0"/>
              <a:t>the</a:t>
            </a:r>
            <a:r>
              <a:rPr lang="cs-CZ" sz="1800" dirty="0" smtClean="0"/>
              <a:t> </a:t>
            </a:r>
            <a:r>
              <a:rPr lang="cs-CZ" sz="1800" b="1" dirty="0" err="1" smtClean="0"/>
              <a:t>facial</a:t>
            </a:r>
            <a:r>
              <a:rPr lang="cs-CZ" sz="1800" b="1" dirty="0" smtClean="0"/>
              <a:t> </a:t>
            </a:r>
            <a:r>
              <a:rPr lang="cs-CZ" sz="1800" b="1" dirty="0" err="1" smtClean="0"/>
              <a:t>prominences</a:t>
            </a:r>
            <a:endParaRPr lang="cs-CZ" sz="1800" b="1" dirty="0"/>
          </a:p>
        </p:txBody>
      </p:sp>
      <p:pic>
        <p:nvPicPr>
          <p:cNvPr id="7" name="Obrázek 6">
            <a:extLst>
              <a:ext uri="{FF2B5EF4-FFF2-40B4-BE49-F238E27FC236}">
                <a16:creationId xmlns:a16="http://schemas.microsoft.com/office/drawing/2014/main" id="{07A33643-36B5-4295-9EF4-37271FB78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680" y="1967292"/>
            <a:ext cx="5080000" cy="3822700"/>
          </a:xfrm>
          <a:prstGeom prst="rect">
            <a:avLst/>
          </a:prstGeom>
        </p:spPr>
      </p:pic>
      <p:sp>
        <p:nvSpPr>
          <p:cNvPr id="8" name="Zástupný obsah 2">
            <a:extLst>
              <a:ext uri="{FF2B5EF4-FFF2-40B4-BE49-F238E27FC236}">
                <a16:creationId xmlns:a16="http://schemas.microsoft.com/office/drawing/2014/main" id="{DAD8C025-91E1-40D5-9345-E13DEBFBFC62}"/>
              </a:ext>
            </a:extLst>
          </p:cNvPr>
          <p:cNvSpPr txBox="1">
            <a:spLocks/>
          </p:cNvSpPr>
          <p:nvPr/>
        </p:nvSpPr>
        <p:spPr>
          <a:xfrm>
            <a:off x="1097279" y="2504921"/>
            <a:ext cx="5236845" cy="15737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N</a:t>
            </a:r>
            <a:r>
              <a:rPr lang="cs-CZ" sz="1800" b="1" dirty="0" err="1" smtClean="0"/>
              <a:t>eural</a:t>
            </a:r>
            <a:r>
              <a:rPr lang="cs-CZ" sz="1800" b="1" dirty="0" smtClean="0"/>
              <a:t> </a:t>
            </a:r>
            <a:r>
              <a:rPr lang="cs-CZ" sz="1800" b="1" dirty="0" err="1" smtClean="0"/>
              <a:t>crest</a:t>
            </a:r>
            <a:r>
              <a:rPr lang="cs-CZ" sz="1800" b="1" dirty="0" smtClean="0"/>
              <a:t> </a:t>
            </a:r>
            <a:r>
              <a:rPr lang="cs-CZ" sz="1800" b="1" dirty="0" err="1" smtClean="0"/>
              <a:t>cells</a:t>
            </a:r>
            <a:r>
              <a:rPr lang="cs-CZ" sz="1800" b="1" dirty="0" smtClean="0"/>
              <a:t> </a:t>
            </a:r>
            <a:r>
              <a:rPr lang="cs-CZ" sz="1800" b="1" dirty="0" err="1" smtClean="0"/>
              <a:t>migrate</a:t>
            </a:r>
            <a:r>
              <a:rPr lang="cs-CZ" sz="1800" b="1" dirty="0" smtClean="0"/>
              <a:t> </a:t>
            </a:r>
            <a:r>
              <a:rPr lang="cs-CZ" sz="1800" dirty="0" smtClean="0"/>
              <a:t>to </a:t>
            </a:r>
            <a:r>
              <a:rPr lang="cs-CZ" sz="1800" b="1" dirty="0" err="1" smtClean="0"/>
              <a:t>forebrain</a:t>
            </a:r>
            <a:r>
              <a:rPr lang="cs-CZ" sz="1800" b="1" dirty="0" smtClean="0"/>
              <a:t> </a:t>
            </a:r>
            <a:r>
              <a:rPr lang="cs-CZ" sz="1800" dirty="0" smtClean="0"/>
              <a:t>region, </a:t>
            </a:r>
            <a:r>
              <a:rPr lang="cs-CZ" sz="1800" dirty="0" err="1" smtClean="0"/>
              <a:t>covered</a:t>
            </a:r>
            <a:r>
              <a:rPr lang="cs-CZ" sz="1800" dirty="0" smtClean="0"/>
              <a:t> by </a:t>
            </a:r>
            <a:r>
              <a:rPr lang="cs-CZ" sz="1800" b="1" dirty="0" err="1" smtClean="0"/>
              <a:t>facial</a:t>
            </a:r>
            <a:r>
              <a:rPr lang="cs-CZ" sz="1800" b="1" dirty="0" smtClean="0"/>
              <a:t> </a:t>
            </a:r>
            <a:r>
              <a:rPr lang="cs-CZ" sz="1800" b="1" dirty="0" err="1" smtClean="0"/>
              <a:t>ectoderm</a:t>
            </a:r>
            <a:endParaRPr lang="cs-CZ" sz="1800" b="1" dirty="0"/>
          </a:p>
          <a:p>
            <a:pPr lvl="1">
              <a:buSzPct val="50000"/>
              <a:buFont typeface="Courier New" panose="02070309020205020404" pitchFamily="49" charset="0"/>
              <a:buChar char="o"/>
            </a:pPr>
            <a:r>
              <a:rPr lang="cs-CZ" sz="1600" b="1" dirty="0" err="1" smtClean="0">
                <a:highlight>
                  <a:srgbClr val="F7EBC5"/>
                </a:highlight>
              </a:rPr>
              <a:t>Middle</a:t>
            </a:r>
            <a:r>
              <a:rPr lang="cs-CZ" sz="1600" b="1" dirty="0" smtClean="0">
                <a:highlight>
                  <a:srgbClr val="F7EBC5"/>
                </a:highlight>
              </a:rPr>
              <a:t> part </a:t>
            </a:r>
            <a:r>
              <a:rPr lang="cs-CZ" sz="1600" b="1" dirty="0">
                <a:highlight>
                  <a:srgbClr val="F7EBC5"/>
                </a:highlight>
              </a:rPr>
              <a:t>– </a:t>
            </a:r>
            <a:r>
              <a:rPr lang="cs-CZ" sz="1600" b="1" dirty="0" err="1" smtClean="0">
                <a:highlight>
                  <a:srgbClr val="F7EBC5"/>
                </a:highlight>
              </a:rPr>
              <a:t>frontonasal</a:t>
            </a:r>
            <a:r>
              <a:rPr lang="cs-CZ" sz="1600" b="1" dirty="0" smtClean="0">
                <a:highlight>
                  <a:srgbClr val="F7EBC5"/>
                </a:highlight>
              </a:rPr>
              <a:t> prominence</a:t>
            </a:r>
            <a:endParaRPr lang="cs-CZ" sz="1600" b="1" dirty="0">
              <a:highlight>
                <a:srgbClr val="F7EBC5"/>
              </a:highlight>
            </a:endParaRPr>
          </a:p>
          <a:p>
            <a:pPr lvl="1">
              <a:buSzPct val="50000"/>
              <a:buFont typeface="Courier New" panose="02070309020205020404" pitchFamily="49" charset="0"/>
              <a:buChar char="o"/>
            </a:pPr>
            <a:r>
              <a:rPr lang="cs-CZ" sz="1600" b="1" dirty="0" err="1" smtClean="0">
                <a:highlight>
                  <a:srgbClr val="00B0F0"/>
                </a:highlight>
              </a:rPr>
              <a:t>laterally</a:t>
            </a:r>
            <a:r>
              <a:rPr lang="cs-CZ" sz="1600" b="1" dirty="0" smtClean="0">
                <a:highlight>
                  <a:srgbClr val="00B0F0"/>
                </a:highlight>
              </a:rPr>
              <a:t> </a:t>
            </a:r>
            <a:r>
              <a:rPr lang="cs-CZ" sz="1600" b="1" dirty="0">
                <a:highlight>
                  <a:srgbClr val="00B0F0"/>
                </a:highlight>
              </a:rPr>
              <a:t>– </a:t>
            </a:r>
            <a:r>
              <a:rPr lang="cs-CZ" sz="1600" b="1" dirty="0" smtClean="0">
                <a:highlight>
                  <a:srgbClr val="00B0F0"/>
                </a:highlight>
              </a:rPr>
              <a:t>lateral </a:t>
            </a:r>
            <a:r>
              <a:rPr lang="cs-CZ" sz="1600" b="1" dirty="0" err="1" smtClean="0">
                <a:highlight>
                  <a:srgbClr val="00B0F0"/>
                </a:highlight>
              </a:rPr>
              <a:t>nasal</a:t>
            </a:r>
            <a:r>
              <a:rPr lang="cs-CZ" sz="1600" b="1" dirty="0" smtClean="0">
                <a:highlight>
                  <a:srgbClr val="00B0F0"/>
                </a:highlight>
              </a:rPr>
              <a:t> </a:t>
            </a:r>
            <a:r>
              <a:rPr lang="cs-CZ" sz="1600" b="1" dirty="0" err="1" smtClean="0">
                <a:highlight>
                  <a:srgbClr val="00B0F0"/>
                </a:highlight>
              </a:rPr>
              <a:t>prominences</a:t>
            </a:r>
            <a:endParaRPr lang="cs-CZ" sz="1600" b="1" dirty="0">
              <a:highlight>
                <a:srgbClr val="00B0F0"/>
              </a:highlight>
            </a:endParaRPr>
          </a:p>
          <a:p>
            <a:pPr lvl="1">
              <a:buSzPct val="50000"/>
              <a:buFont typeface="Courier New" panose="02070309020205020404" pitchFamily="49" charset="0"/>
              <a:buChar char="o"/>
            </a:pPr>
            <a:r>
              <a:rPr lang="cs-CZ" sz="1600" b="1" dirty="0" err="1" smtClean="0">
                <a:highlight>
                  <a:srgbClr val="FFFF00"/>
                </a:highlight>
              </a:rPr>
              <a:t>medially</a:t>
            </a:r>
            <a:r>
              <a:rPr lang="cs-CZ" sz="1600" b="1" dirty="0" smtClean="0">
                <a:highlight>
                  <a:srgbClr val="FFFF00"/>
                </a:highlight>
              </a:rPr>
              <a:t> </a:t>
            </a:r>
            <a:r>
              <a:rPr lang="cs-CZ" sz="1600" b="1" dirty="0">
                <a:highlight>
                  <a:srgbClr val="FFFF00"/>
                </a:highlight>
              </a:rPr>
              <a:t>– </a:t>
            </a:r>
            <a:r>
              <a:rPr lang="cs-CZ" sz="1600" b="1" dirty="0" err="1" smtClean="0">
                <a:highlight>
                  <a:srgbClr val="FFFF00"/>
                </a:highlight>
              </a:rPr>
              <a:t>medial</a:t>
            </a:r>
            <a:r>
              <a:rPr lang="cs-CZ" sz="1600" b="1" dirty="0" smtClean="0">
                <a:highlight>
                  <a:srgbClr val="FFFF00"/>
                </a:highlight>
              </a:rPr>
              <a:t> </a:t>
            </a:r>
            <a:r>
              <a:rPr lang="cs-CZ" sz="1600" b="1" dirty="0" err="1" smtClean="0">
                <a:highlight>
                  <a:srgbClr val="FFFF00"/>
                </a:highlight>
              </a:rPr>
              <a:t>nasal</a:t>
            </a:r>
            <a:r>
              <a:rPr lang="cs-CZ" sz="1600" b="1" dirty="0" smtClean="0">
                <a:highlight>
                  <a:srgbClr val="FFFF00"/>
                </a:highlight>
              </a:rPr>
              <a:t> </a:t>
            </a:r>
            <a:r>
              <a:rPr lang="cs-CZ" sz="1600" b="1" dirty="0" err="1" smtClean="0">
                <a:highlight>
                  <a:srgbClr val="FFFF00"/>
                </a:highlight>
              </a:rPr>
              <a:t>prominences</a:t>
            </a:r>
            <a:endParaRPr lang="cs-CZ" sz="1600" b="1" dirty="0">
              <a:highlight>
                <a:srgbClr val="FFFF00"/>
              </a:highlight>
            </a:endParaRPr>
          </a:p>
        </p:txBody>
      </p:sp>
      <p:sp>
        <p:nvSpPr>
          <p:cNvPr id="9" name="Zástupný obsah 2">
            <a:extLst>
              <a:ext uri="{FF2B5EF4-FFF2-40B4-BE49-F238E27FC236}">
                <a16:creationId xmlns:a16="http://schemas.microsoft.com/office/drawing/2014/main" id="{3458CBA8-9624-4D51-9C5E-0FE0DE9D786B}"/>
              </a:ext>
            </a:extLst>
          </p:cNvPr>
          <p:cNvSpPr txBox="1">
            <a:spLocks/>
          </p:cNvSpPr>
          <p:nvPr/>
        </p:nvSpPr>
        <p:spPr>
          <a:xfrm>
            <a:off x="1097279" y="4342076"/>
            <a:ext cx="5236845" cy="12759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Neural</a:t>
            </a:r>
            <a:r>
              <a:rPr lang="cs-CZ" sz="1800" b="1" dirty="0" smtClean="0"/>
              <a:t> </a:t>
            </a:r>
            <a:r>
              <a:rPr lang="cs-CZ" sz="1800" b="1" dirty="0" err="1" smtClean="0"/>
              <a:t>crest</a:t>
            </a:r>
            <a:r>
              <a:rPr lang="cs-CZ" sz="1800" b="1" dirty="0" smtClean="0"/>
              <a:t> </a:t>
            </a:r>
            <a:r>
              <a:rPr lang="cs-CZ" sz="1800" b="1" dirty="0" err="1" smtClean="0"/>
              <a:t>cells</a:t>
            </a:r>
            <a:r>
              <a:rPr lang="cs-CZ" sz="1800" b="1" dirty="0" smtClean="0"/>
              <a:t> </a:t>
            </a:r>
            <a:r>
              <a:rPr lang="cs-CZ" sz="1800" b="1" dirty="0" err="1" smtClean="0"/>
              <a:t>migrate</a:t>
            </a:r>
            <a:r>
              <a:rPr lang="cs-CZ" sz="1800" dirty="0" smtClean="0"/>
              <a:t> to </a:t>
            </a:r>
            <a:r>
              <a:rPr lang="cs-CZ" sz="1800" b="1" dirty="0"/>
              <a:t>1. </a:t>
            </a:r>
            <a:r>
              <a:rPr lang="cs-CZ" sz="1800" b="1" dirty="0" err="1" smtClean="0"/>
              <a:t>pharyngeal</a:t>
            </a:r>
            <a:r>
              <a:rPr lang="cs-CZ" sz="1800" b="1" dirty="0" smtClean="0"/>
              <a:t> arch, </a:t>
            </a:r>
            <a:r>
              <a:rPr lang="cs-CZ" sz="1800" dirty="0" err="1" smtClean="0"/>
              <a:t>covered</a:t>
            </a:r>
            <a:r>
              <a:rPr lang="cs-CZ" sz="1800" dirty="0" smtClean="0"/>
              <a:t> by </a:t>
            </a:r>
            <a:r>
              <a:rPr lang="cs-CZ" sz="1800" b="1" dirty="0" err="1" smtClean="0"/>
              <a:t>pharyngeal</a:t>
            </a:r>
            <a:r>
              <a:rPr lang="cs-CZ" sz="1800" b="1" dirty="0" smtClean="0"/>
              <a:t> </a:t>
            </a:r>
            <a:r>
              <a:rPr lang="cs-CZ" sz="1800" b="1" dirty="0" err="1" smtClean="0"/>
              <a:t>arches</a:t>
            </a:r>
            <a:r>
              <a:rPr lang="cs-CZ" sz="1800" b="1" dirty="0" smtClean="0"/>
              <a:t> </a:t>
            </a:r>
            <a:r>
              <a:rPr lang="cs-CZ" sz="1800" b="1" dirty="0" err="1" smtClean="0"/>
              <a:t>ectoderm</a:t>
            </a:r>
            <a:endParaRPr lang="cs-CZ" sz="1800" b="1" dirty="0"/>
          </a:p>
          <a:p>
            <a:pPr lvl="1">
              <a:buSzPct val="50000"/>
              <a:buFont typeface="Courier New" panose="02070309020205020404" pitchFamily="49" charset="0"/>
              <a:buChar char="o"/>
            </a:pPr>
            <a:r>
              <a:rPr lang="cs-CZ" sz="1400" b="1" dirty="0" err="1" smtClean="0">
                <a:highlight>
                  <a:srgbClr val="FF0000"/>
                </a:highlight>
              </a:rPr>
              <a:t>cranially</a:t>
            </a:r>
            <a:r>
              <a:rPr lang="cs-CZ" sz="1400" b="1" dirty="0" smtClean="0">
                <a:highlight>
                  <a:srgbClr val="FF0000"/>
                </a:highlight>
              </a:rPr>
              <a:t> </a:t>
            </a:r>
            <a:r>
              <a:rPr lang="cs-CZ" sz="1400" b="1" dirty="0">
                <a:highlight>
                  <a:srgbClr val="FF0000"/>
                </a:highlight>
              </a:rPr>
              <a:t>– </a:t>
            </a:r>
            <a:r>
              <a:rPr lang="cs-CZ" sz="1400" b="1" dirty="0" err="1" smtClean="0">
                <a:highlight>
                  <a:srgbClr val="FF0000"/>
                </a:highlight>
              </a:rPr>
              <a:t>maxillary</a:t>
            </a:r>
            <a:r>
              <a:rPr lang="cs-CZ" sz="1400" b="1" dirty="0" smtClean="0">
                <a:highlight>
                  <a:srgbClr val="FF0000"/>
                </a:highlight>
              </a:rPr>
              <a:t> part</a:t>
            </a:r>
            <a:r>
              <a:rPr lang="cs-CZ" sz="1400" b="1" dirty="0" smtClean="0"/>
              <a:t> (</a:t>
            </a:r>
            <a:r>
              <a:rPr lang="cs-CZ" sz="1400" dirty="0" err="1" smtClean="0"/>
              <a:t>upper</a:t>
            </a:r>
            <a:r>
              <a:rPr lang="cs-CZ" sz="1400" dirty="0" smtClean="0"/>
              <a:t> jaw, </a:t>
            </a:r>
            <a:r>
              <a:rPr lang="cs-CZ" sz="1400" dirty="0" err="1" smtClean="0"/>
              <a:t>palate</a:t>
            </a:r>
            <a:r>
              <a:rPr lang="cs-CZ" sz="1400" b="1" dirty="0" smtClean="0"/>
              <a:t>)</a:t>
            </a:r>
            <a:endParaRPr lang="cs-CZ" sz="1400" b="1" dirty="0"/>
          </a:p>
          <a:p>
            <a:pPr lvl="1">
              <a:buSzPct val="50000"/>
              <a:buFont typeface="Courier New" panose="02070309020205020404" pitchFamily="49" charset="0"/>
              <a:buChar char="o"/>
            </a:pPr>
            <a:r>
              <a:rPr lang="cs-CZ" sz="1400" b="1" dirty="0" err="1" smtClean="0">
                <a:highlight>
                  <a:srgbClr val="F7EBC5"/>
                </a:highlight>
              </a:rPr>
              <a:t>caudally</a:t>
            </a:r>
            <a:r>
              <a:rPr lang="cs-CZ" sz="1400" b="1" dirty="0" smtClean="0">
                <a:highlight>
                  <a:srgbClr val="F7EBC5"/>
                </a:highlight>
              </a:rPr>
              <a:t> </a:t>
            </a:r>
            <a:r>
              <a:rPr lang="cs-CZ" sz="1400" b="1" dirty="0">
                <a:highlight>
                  <a:srgbClr val="F7EBC5"/>
                </a:highlight>
              </a:rPr>
              <a:t>– </a:t>
            </a:r>
            <a:r>
              <a:rPr lang="cs-CZ" sz="1400" b="1" dirty="0" err="1" smtClean="0">
                <a:highlight>
                  <a:srgbClr val="F7EBC5"/>
                </a:highlight>
              </a:rPr>
              <a:t>mandibular</a:t>
            </a:r>
            <a:r>
              <a:rPr lang="cs-CZ" sz="1400" b="1" dirty="0" smtClean="0">
                <a:highlight>
                  <a:srgbClr val="F7EBC5"/>
                </a:highlight>
              </a:rPr>
              <a:t> part </a:t>
            </a:r>
            <a:r>
              <a:rPr lang="cs-CZ" sz="1400" b="1" dirty="0" smtClean="0"/>
              <a:t>(</a:t>
            </a:r>
            <a:r>
              <a:rPr lang="cs-CZ" sz="1400" dirty="0" err="1" smtClean="0"/>
              <a:t>lower</a:t>
            </a:r>
            <a:r>
              <a:rPr lang="cs-CZ" sz="1400" dirty="0" smtClean="0"/>
              <a:t> jaw</a:t>
            </a:r>
            <a:r>
              <a:rPr lang="cs-CZ" sz="1400" b="1" dirty="0" smtClean="0"/>
              <a:t>)</a:t>
            </a:r>
            <a:endParaRPr lang="cs-CZ" sz="1400" b="1" dirty="0"/>
          </a:p>
        </p:txBody>
      </p:sp>
      <p:sp>
        <p:nvSpPr>
          <p:cNvPr id="10" name="TextovéPole 9">
            <a:extLst>
              <a:ext uri="{FF2B5EF4-FFF2-40B4-BE49-F238E27FC236}">
                <a16:creationId xmlns:a16="http://schemas.microsoft.com/office/drawing/2014/main" id="{8C160D2B-6800-4AC6-996B-8A92F936D1F4}"/>
              </a:ext>
            </a:extLst>
          </p:cNvPr>
          <p:cNvSpPr txBox="1"/>
          <p:nvPr/>
        </p:nvSpPr>
        <p:spPr>
          <a:xfrm>
            <a:off x="7491984" y="6009856"/>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Duke</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Embryology</a:t>
            </a:r>
          </a:p>
        </p:txBody>
      </p:sp>
    </p:spTree>
    <p:extLst>
      <p:ext uri="{BB962C8B-B14F-4D97-AF65-F5344CB8AC3E}">
        <p14:creationId xmlns:p14="http://schemas.microsoft.com/office/powerpoint/2010/main" val="26829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502B43-60E0-4A45-A622-7EF30B133B60}"/>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nasal</a:t>
            </a:r>
            <a:r>
              <a:rPr lang="cs-CZ" dirty="0" smtClean="0"/>
              <a:t> </a:t>
            </a:r>
            <a:r>
              <a:rPr lang="cs-CZ" dirty="0" err="1" smtClean="0"/>
              <a:t>cavity</a:t>
            </a:r>
            <a:endParaRPr lang="en-US" dirty="0"/>
          </a:p>
        </p:txBody>
      </p:sp>
      <p:sp>
        <p:nvSpPr>
          <p:cNvPr id="4" name="Zástupný symbol pro zápatí 3">
            <a:extLst>
              <a:ext uri="{FF2B5EF4-FFF2-40B4-BE49-F238E27FC236}">
                <a16:creationId xmlns:a16="http://schemas.microsoft.com/office/drawing/2014/main" id="{56148993-4418-4EB6-AF9B-A296C72BB15A}"/>
              </a:ext>
            </a:extLst>
          </p:cNvPr>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a:extLst>
              <a:ext uri="{FF2B5EF4-FFF2-40B4-BE49-F238E27FC236}">
                <a16:creationId xmlns:a16="http://schemas.microsoft.com/office/drawing/2014/main" id="{B61B9C28-6BE6-4FA2-BA1C-743A3389D170}"/>
              </a:ext>
            </a:extLst>
          </p:cNvPr>
          <p:cNvSpPr>
            <a:spLocks noGrp="1"/>
          </p:cNvSpPr>
          <p:nvPr>
            <p:ph type="sldNum" sz="quarter" idx="12"/>
          </p:nvPr>
        </p:nvSpPr>
        <p:spPr/>
        <p:txBody>
          <a:bodyPr/>
          <a:lstStyle/>
          <a:p>
            <a:fld id="{452BC3EA-E2EC-40AA-BF67-C4C476FA0C99}" type="slidenum">
              <a:rPr lang="cs-CZ" smtClean="0"/>
              <a:t>69</a:t>
            </a:fld>
            <a:endParaRPr lang="cs-CZ"/>
          </a:p>
        </p:txBody>
      </p:sp>
      <p:sp>
        <p:nvSpPr>
          <p:cNvPr id="6" name="Zástupný obsah 2">
            <a:extLst>
              <a:ext uri="{FF2B5EF4-FFF2-40B4-BE49-F238E27FC236}">
                <a16:creationId xmlns:a16="http://schemas.microsoft.com/office/drawing/2014/main" id="{D693BD60-0BA7-4E91-B0B7-F92787896D8A}"/>
              </a:ext>
            </a:extLst>
          </p:cNvPr>
          <p:cNvSpPr txBox="1">
            <a:spLocks/>
          </p:cNvSpPr>
          <p:nvPr/>
        </p:nvSpPr>
        <p:spPr>
          <a:xfrm>
            <a:off x="1097279" y="1886997"/>
            <a:ext cx="5236845" cy="80594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f</a:t>
            </a:r>
            <a:r>
              <a:rPr lang="cs-CZ" sz="1800" dirty="0" err="1" smtClean="0"/>
              <a:t>ormation</a:t>
            </a:r>
            <a:r>
              <a:rPr lang="cs-CZ" sz="1800" dirty="0" smtClean="0"/>
              <a:t> </a:t>
            </a:r>
            <a:r>
              <a:rPr lang="cs-CZ" sz="1800" dirty="0" err="1" smtClean="0"/>
              <a:t>of</a:t>
            </a:r>
            <a:r>
              <a:rPr lang="cs-CZ" sz="1800" dirty="0" smtClean="0"/>
              <a:t> </a:t>
            </a:r>
            <a:r>
              <a:rPr lang="cs-CZ" sz="1800" b="1" dirty="0" err="1" smtClean="0"/>
              <a:t>nasal</a:t>
            </a:r>
            <a:r>
              <a:rPr lang="cs-CZ" sz="1800" b="1" dirty="0" smtClean="0"/>
              <a:t> </a:t>
            </a:r>
            <a:r>
              <a:rPr lang="cs-CZ" sz="1800" b="1" dirty="0" err="1" smtClean="0"/>
              <a:t>placodes</a:t>
            </a:r>
            <a:r>
              <a:rPr lang="cs-CZ" sz="1800" dirty="0" smtClean="0"/>
              <a:t> </a:t>
            </a:r>
            <a:r>
              <a:rPr lang="cs-CZ" sz="1800" dirty="0"/>
              <a:t>– </a:t>
            </a:r>
            <a:r>
              <a:rPr lang="cs-CZ" sz="1800" b="1" dirty="0" err="1" smtClean="0"/>
              <a:t>ectodermal</a:t>
            </a:r>
            <a:r>
              <a:rPr lang="cs-CZ" sz="1800" b="1" dirty="0" smtClean="0"/>
              <a:t> </a:t>
            </a:r>
            <a:r>
              <a:rPr lang="cs-CZ" sz="1800" b="1" dirty="0" err="1" smtClean="0"/>
              <a:t>thickening</a:t>
            </a:r>
            <a:r>
              <a:rPr lang="cs-CZ" sz="1800" dirty="0" smtClean="0"/>
              <a:t>, </a:t>
            </a:r>
            <a:r>
              <a:rPr lang="cs-CZ" sz="1800" dirty="0" err="1" smtClean="0"/>
              <a:t>epithelium</a:t>
            </a:r>
            <a:r>
              <a:rPr lang="cs-CZ" sz="1800" dirty="0" smtClean="0"/>
              <a:t> </a:t>
            </a:r>
            <a:r>
              <a:rPr lang="cs-CZ" sz="1800" dirty="0" err="1" smtClean="0"/>
              <a:t>growth</a:t>
            </a:r>
            <a:r>
              <a:rPr lang="cs-CZ" sz="1800" dirty="0" smtClean="0"/>
              <a:t> and </a:t>
            </a:r>
            <a:r>
              <a:rPr lang="cs-CZ" sz="1800" dirty="0" err="1" smtClean="0"/>
              <a:t>mesenchymal</a:t>
            </a:r>
            <a:r>
              <a:rPr lang="cs-CZ" sz="1800" dirty="0" smtClean="0"/>
              <a:t> </a:t>
            </a:r>
            <a:r>
              <a:rPr lang="cs-CZ" sz="1800" dirty="0" err="1" smtClean="0"/>
              <a:t>proliferation</a:t>
            </a:r>
            <a:r>
              <a:rPr lang="cs-CZ" sz="1800" dirty="0" smtClean="0"/>
              <a:t> </a:t>
            </a:r>
            <a:r>
              <a:rPr lang="cs-CZ" sz="1800" dirty="0" err="1" smtClean="0"/>
              <a:t>around</a:t>
            </a:r>
            <a:r>
              <a:rPr lang="cs-CZ" sz="1800" dirty="0" smtClean="0"/>
              <a:t> </a:t>
            </a:r>
            <a:r>
              <a:rPr lang="cs-CZ" sz="1800" dirty="0" err="1" smtClean="0"/>
              <a:t>placodes</a:t>
            </a:r>
            <a:endParaRPr lang="cs-CZ" sz="1800" b="1" dirty="0"/>
          </a:p>
        </p:txBody>
      </p:sp>
      <p:sp>
        <p:nvSpPr>
          <p:cNvPr id="9" name="Zástupný obsah 2">
            <a:extLst>
              <a:ext uri="{FF2B5EF4-FFF2-40B4-BE49-F238E27FC236}">
                <a16:creationId xmlns:a16="http://schemas.microsoft.com/office/drawing/2014/main" id="{EEF11E50-75E0-4908-8BD5-4BDACD5EB2D7}"/>
              </a:ext>
            </a:extLst>
          </p:cNvPr>
          <p:cNvSpPr txBox="1">
            <a:spLocks/>
          </p:cNvSpPr>
          <p:nvPr/>
        </p:nvSpPr>
        <p:spPr>
          <a:xfrm>
            <a:off x="1097279" y="2804622"/>
            <a:ext cx="5236845" cy="8973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Placode</a:t>
            </a:r>
            <a:r>
              <a:rPr lang="cs-CZ" sz="1800" b="1" dirty="0" smtClean="0"/>
              <a:t> </a:t>
            </a:r>
            <a:r>
              <a:rPr lang="cs-CZ" sz="1800" b="1" dirty="0" err="1" smtClean="0"/>
              <a:t>deepening</a:t>
            </a:r>
            <a:r>
              <a:rPr lang="cs-CZ" sz="1800" dirty="0" smtClean="0"/>
              <a:t> </a:t>
            </a:r>
            <a:r>
              <a:rPr lang="cs-CZ" sz="1800" dirty="0"/>
              <a:t>– </a:t>
            </a:r>
            <a:r>
              <a:rPr lang="cs-CZ" sz="1800" dirty="0" err="1" smtClean="0"/>
              <a:t>formation</a:t>
            </a:r>
            <a:r>
              <a:rPr lang="cs-CZ" sz="1800" dirty="0" smtClean="0"/>
              <a:t> </a:t>
            </a:r>
            <a:r>
              <a:rPr lang="cs-CZ" sz="1800" dirty="0" err="1" smtClean="0"/>
              <a:t>of</a:t>
            </a:r>
            <a:r>
              <a:rPr lang="cs-CZ" sz="1800" dirty="0" smtClean="0"/>
              <a:t> </a:t>
            </a:r>
            <a:r>
              <a:rPr lang="cs-CZ" sz="1800" b="1" dirty="0" err="1" smtClean="0"/>
              <a:t>nasal</a:t>
            </a:r>
            <a:r>
              <a:rPr lang="cs-CZ" sz="1800" b="1" dirty="0" smtClean="0"/>
              <a:t> pit</a:t>
            </a:r>
            <a:r>
              <a:rPr lang="cs-CZ" sz="1800" dirty="0" smtClean="0"/>
              <a:t>, </a:t>
            </a:r>
            <a:r>
              <a:rPr lang="cs-CZ" sz="1800" b="1" dirty="0" smtClean="0"/>
              <a:t>lateral </a:t>
            </a:r>
            <a:r>
              <a:rPr lang="cs-CZ" sz="1800" b="1" dirty="0" err="1" smtClean="0"/>
              <a:t>nasal</a:t>
            </a:r>
            <a:r>
              <a:rPr lang="cs-CZ" sz="1800" b="1" dirty="0" smtClean="0"/>
              <a:t> </a:t>
            </a:r>
            <a:r>
              <a:rPr lang="cs-CZ" sz="1800" b="1" dirty="0" err="1" smtClean="0"/>
              <a:t>processes</a:t>
            </a:r>
            <a:r>
              <a:rPr lang="cs-CZ" sz="1800" dirty="0" smtClean="0"/>
              <a:t> on </a:t>
            </a:r>
            <a:r>
              <a:rPr lang="cs-CZ" sz="1800" dirty="0" err="1" smtClean="0"/>
              <a:t>sides</a:t>
            </a:r>
            <a:r>
              <a:rPr lang="cs-CZ" sz="1800" dirty="0" smtClean="0"/>
              <a:t>, </a:t>
            </a:r>
            <a:r>
              <a:rPr lang="cs-CZ" sz="1800" b="1" dirty="0" err="1" smtClean="0"/>
              <a:t>medial</a:t>
            </a:r>
            <a:r>
              <a:rPr lang="cs-CZ" sz="1800" b="1" dirty="0" smtClean="0"/>
              <a:t> </a:t>
            </a:r>
            <a:r>
              <a:rPr lang="cs-CZ" sz="1800" b="1" dirty="0" err="1" smtClean="0"/>
              <a:t>nasal</a:t>
            </a:r>
            <a:r>
              <a:rPr lang="cs-CZ" sz="1800" b="1" dirty="0" smtClean="0"/>
              <a:t> </a:t>
            </a:r>
            <a:r>
              <a:rPr lang="cs-CZ" sz="1800" b="1" dirty="0" err="1" smtClean="0"/>
              <a:t>processes</a:t>
            </a:r>
            <a:r>
              <a:rPr lang="cs-CZ" sz="1800" b="1" dirty="0" smtClean="0"/>
              <a:t> </a:t>
            </a:r>
            <a:r>
              <a:rPr lang="cs-CZ" sz="1800" dirty="0" smtClean="0"/>
              <a:t>are </a:t>
            </a:r>
            <a:r>
              <a:rPr lang="cs-CZ" sz="1800" dirty="0" err="1" smtClean="0"/>
              <a:t>formed</a:t>
            </a:r>
            <a:r>
              <a:rPr lang="cs-CZ" sz="1800" dirty="0" smtClean="0"/>
              <a:t> </a:t>
            </a:r>
            <a:r>
              <a:rPr lang="cs-CZ" sz="1800" b="1" dirty="0" err="1" smtClean="0"/>
              <a:t>later</a:t>
            </a:r>
            <a:endParaRPr lang="cs-CZ" sz="1800" b="1" dirty="0"/>
          </a:p>
        </p:txBody>
      </p:sp>
      <p:sp>
        <p:nvSpPr>
          <p:cNvPr id="10" name="Zástupný obsah 2">
            <a:extLst>
              <a:ext uri="{FF2B5EF4-FFF2-40B4-BE49-F238E27FC236}">
                <a16:creationId xmlns:a16="http://schemas.microsoft.com/office/drawing/2014/main" id="{312585E6-A5AB-4A40-BC09-DC54106A88DD}"/>
              </a:ext>
            </a:extLst>
          </p:cNvPr>
          <p:cNvSpPr txBox="1">
            <a:spLocks/>
          </p:cNvSpPr>
          <p:nvPr/>
        </p:nvSpPr>
        <p:spPr>
          <a:xfrm>
            <a:off x="1097279" y="3978289"/>
            <a:ext cx="5236845" cy="4471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d</a:t>
            </a:r>
            <a:r>
              <a:rPr lang="cs-CZ" sz="1800" dirty="0" err="1" smtClean="0"/>
              <a:t>eepening</a:t>
            </a:r>
            <a:r>
              <a:rPr lang="cs-CZ" sz="1800" dirty="0" smtClean="0"/>
              <a:t> and </a:t>
            </a:r>
            <a:r>
              <a:rPr lang="cs-CZ" sz="1800" dirty="0" err="1" smtClean="0"/>
              <a:t>extension</a:t>
            </a:r>
            <a:r>
              <a:rPr lang="cs-CZ" sz="1800" dirty="0" smtClean="0"/>
              <a:t> </a:t>
            </a:r>
            <a:r>
              <a:rPr lang="cs-CZ" sz="1800" dirty="0" err="1" smtClean="0"/>
              <a:t>of</a:t>
            </a:r>
            <a:r>
              <a:rPr lang="cs-CZ" sz="1800" dirty="0" smtClean="0"/>
              <a:t> </a:t>
            </a:r>
            <a:r>
              <a:rPr lang="cs-CZ" sz="1800" dirty="0" err="1" smtClean="0"/>
              <a:t>nasal</a:t>
            </a:r>
            <a:r>
              <a:rPr lang="cs-CZ" sz="1800" dirty="0" smtClean="0"/>
              <a:t> pit </a:t>
            </a:r>
            <a:r>
              <a:rPr lang="cs-CZ" sz="1800" dirty="0"/>
              <a:t>– </a:t>
            </a:r>
            <a:r>
              <a:rPr lang="cs-CZ" sz="1800" b="1" dirty="0" err="1" smtClean="0"/>
              <a:t>nasal</a:t>
            </a:r>
            <a:r>
              <a:rPr lang="cs-CZ" sz="1800" b="1" dirty="0" smtClean="0"/>
              <a:t> </a:t>
            </a:r>
            <a:r>
              <a:rPr lang="cs-CZ" sz="1800" b="1" dirty="0" err="1" smtClean="0"/>
              <a:t>groove</a:t>
            </a:r>
            <a:endParaRPr lang="cs-CZ" sz="1800" b="1" dirty="0"/>
          </a:p>
        </p:txBody>
      </p:sp>
      <p:sp>
        <p:nvSpPr>
          <p:cNvPr id="11" name="Zástupný obsah 2">
            <a:extLst>
              <a:ext uri="{FF2B5EF4-FFF2-40B4-BE49-F238E27FC236}">
                <a16:creationId xmlns:a16="http://schemas.microsoft.com/office/drawing/2014/main" id="{EFB4BCDF-0A9A-4DAE-9732-13118461EBB8}"/>
              </a:ext>
            </a:extLst>
          </p:cNvPr>
          <p:cNvSpPr txBox="1">
            <a:spLocks/>
          </p:cNvSpPr>
          <p:nvPr/>
        </p:nvSpPr>
        <p:spPr>
          <a:xfrm>
            <a:off x="1097279" y="4955836"/>
            <a:ext cx="5236845" cy="7499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d</a:t>
            </a:r>
            <a:r>
              <a:rPr lang="cs-CZ" sz="1800" dirty="0" err="1" smtClean="0"/>
              <a:t>eepening</a:t>
            </a:r>
            <a:r>
              <a:rPr lang="cs-CZ" sz="1800" dirty="0" smtClean="0"/>
              <a:t> </a:t>
            </a:r>
            <a:r>
              <a:rPr lang="cs-CZ" sz="1800" dirty="0" err="1" smtClean="0"/>
              <a:t>of</a:t>
            </a:r>
            <a:r>
              <a:rPr lang="cs-CZ" sz="1800" dirty="0" smtClean="0"/>
              <a:t> </a:t>
            </a:r>
            <a:r>
              <a:rPr lang="cs-CZ" sz="1800" dirty="0" err="1" smtClean="0"/>
              <a:t>nasal</a:t>
            </a:r>
            <a:r>
              <a:rPr lang="cs-CZ" sz="1800" dirty="0" smtClean="0"/>
              <a:t> </a:t>
            </a:r>
            <a:r>
              <a:rPr lang="cs-CZ" sz="1800" dirty="0" err="1" smtClean="0"/>
              <a:t>groove</a:t>
            </a:r>
            <a:r>
              <a:rPr lang="cs-CZ" sz="1800" dirty="0" smtClean="0"/>
              <a:t>, </a:t>
            </a:r>
            <a:r>
              <a:rPr lang="cs-CZ" sz="1800" dirty="0" err="1" smtClean="0"/>
              <a:t>approaching</a:t>
            </a:r>
            <a:r>
              <a:rPr lang="cs-CZ" sz="1800" dirty="0" smtClean="0"/>
              <a:t> </a:t>
            </a:r>
            <a:r>
              <a:rPr lang="cs-CZ" sz="1800" dirty="0" err="1" smtClean="0"/>
              <a:t>stomodeum</a:t>
            </a:r>
            <a:r>
              <a:rPr lang="cs-CZ" sz="1800" dirty="0" smtClean="0"/>
              <a:t> </a:t>
            </a:r>
            <a:r>
              <a:rPr lang="cs-CZ" sz="1800" dirty="0"/>
              <a:t>– </a:t>
            </a:r>
            <a:r>
              <a:rPr lang="cs-CZ" sz="1800" dirty="0" err="1" smtClean="0"/>
              <a:t>formation</a:t>
            </a:r>
            <a:r>
              <a:rPr lang="cs-CZ" sz="1800" dirty="0" smtClean="0"/>
              <a:t> </a:t>
            </a:r>
            <a:r>
              <a:rPr lang="cs-CZ" sz="1800" dirty="0" err="1" smtClean="0"/>
              <a:t>of</a:t>
            </a:r>
            <a:r>
              <a:rPr lang="cs-CZ" sz="1800" dirty="0" smtClean="0"/>
              <a:t> </a:t>
            </a:r>
            <a:r>
              <a:rPr lang="cs-CZ" sz="1800" b="1" dirty="0" err="1" smtClean="0"/>
              <a:t>nasal</a:t>
            </a:r>
            <a:r>
              <a:rPr lang="cs-CZ" sz="1800" b="1" dirty="0" smtClean="0"/>
              <a:t> </a:t>
            </a:r>
            <a:r>
              <a:rPr lang="cs-CZ" sz="1800" b="1" dirty="0" err="1" smtClean="0"/>
              <a:t>sac</a:t>
            </a:r>
            <a:endParaRPr lang="cs-CZ" sz="1800" b="1" dirty="0"/>
          </a:p>
        </p:txBody>
      </p:sp>
      <p:sp>
        <p:nvSpPr>
          <p:cNvPr id="14" name="TextovéPole 13">
            <a:extLst>
              <a:ext uri="{FF2B5EF4-FFF2-40B4-BE49-F238E27FC236}">
                <a16:creationId xmlns:a16="http://schemas.microsoft.com/office/drawing/2014/main" id="{36ED705D-F194-4278-8983-1AE6A5CE7ABF}"/>
              </a:ext>
            </a:extLst>
          </p:cNvPr>
          <p:cNvSpPr txBox="1"/>
          <p:nvPr/>
        </p:nvSpPr>
        <p:spPr>
          <a:xfrm>
            <a:off x="7111001" y="6065856"/>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Naidich</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2013.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J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Neurorad</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Skupina 17">
            <a:extLst>
              <a:ext uri="{FF2B5EF4-FFF2-40B4-BE49-F238E27FC236}">
                <a16:creationId xmlns:a16="http://schemas.microsoft.com/office/drawing/2014/main" id="{334CC367-8520-486C-B4FC-59AA2C209F4B}"/>
              </a:ext>
            </a:extLst>
          </p:cNvPr>
          <p:cNvGrpSpPr/>
          <p:nvPr/>
        </p:nvGrpSpPr>
        <p:grpSpPr>
          <a:xfrm>
            <a:off x="8539095" y="1974505"/>
            <a:ext cx="2716181" cy="1895856"/>
            <a:chOff x="8539095" y="1974505"/>
            <a:chExt cx="2716181" cy="1895856"/>
          </a:xfrm>
        </p:grpSpPr>
        <p:pic>
          <p:nvPicPr>
            <p:cNvPr id="12" name="Obrázek 11">
              <a:extLst>
                <a:ext uri="{FF2B5EF4-FFF2-40B4-BE49-F238E27FC236}">
                  <a16:creationId xmlns:a16="http://schemas.microsoft.com/office/drawing/2014/main" id="{67C7255E-066F-4B5D-AE46-BA326ACB4C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361"/>
            <a:stretch/>
          </p:blipFill>
          <p:spPr>
            <a:xfrm>
              <a:off x="9396689" y="1974505"/>
              <a:ext cx="1858587" cy="1895856"/>
            </a:xfrm>
            <a:prstGeom prst="rect">
              <a:avLst/>
            </a:prstGeom>
          </p:spPr>
        </p:pic>
        <p:sp>
          <p:nvSpPr>
            <p:cNvPr id="15" name="TextovéPole 14">
              <a:extLst>
                <a:ext uri="{FF2B5EF4-FFF2-40B4-BE49-F238E27FC236}">
                  <a16:creationId xmlns:a16="http://schemas.microsoft.com/office/drawing/2014/main" id="{074E26E1-5C82-4B47-B440-C2DD80E0C536}"/>
                </a:ext>
              </a:extLst>
            </p:cNvPr>
            <p:cNvSpPr txBox="1"/>
            <p:nvPr/>
          </p:nvSpPr>
          <p:spPr>
            <a:xfrm>
              <a:off x="8539095" y="2021364"/>
              <a:ext cx="827490" cy="369332"/>
            </a:xfrm>
            <a:prstGeom prst="rect">
              <a:avLst/>
            </a:prstGeom>
            <a:noFill/>
          </p:spPr>
          <p:txBody>
            <a:bodyPr wrap="square" rtlCol="0">
              <a:spAutoFit/>
            </a:bodyPr>
            <a:lstStyle/>
            <a:p>
              <a:pPr algn="ctr"/>
              <a:r>
                <a:rPr lang="cs-CZ" sz="900" b="1" dirty="0" err="1" smtClean="0"/>
                <a:t>Medial</a:t>
              </a:r>
              <a:r>
                <a:rPr lang="cs-CZ" sz="900" b="1" dirty="0" smtClean="0"/>
                <a:t> </a:t>
              </a:r>
              <a:r>
                <a:rPr lang="cs-CZ" sz="900" b="1" dirty="0" err="1" smtClean="0"/>
                <a:t>nasal</a:t>
              </a:r>
              <a:r>
                <a:rPr lang="cs-CZ" sz="900" b="1" dirty="0" smtClean="0"/>
                <a:t> </a:t>
              </a:r>
              <a:r>
                <a:rPr lang="cs-CZ" sz="900" b="1" dirty="0" err="1" smtClean="0"/>
                <a:t>processes</a:t>
              </a:r>
              <a:endParaRPr lang="en-US" sz="900" b="1" dirty="0"/>
            </a:p>
          </p:txBody>
        </p:sp>
      </p:grpSp>
      <p:grpSp>
        <p:nvGrpSpPr>
          <p:cNvPr id="7" name="Skupina 6">
            <a:extLst>
              <a:ext uri="{FF2B5EF4-FFF2-40B4-BE49-F238E27FC236}">
                <a16:creationId xmlns:a16="http://schemas.microsoft.com/office/drawing/2014/main" id="{4D9FCD6E-61F7-427A-948E-3422071F21F6}"/>
              </a:ext>
            </a:extLst>
          </p:cNvPr>
          <p:cNvGrpSpPr/>
          <p:nvPr/>
        </p:nvGrpSpPr>
        <p:grpSpPr>
          <a:xfrm>
            <a:off x="6519329" y="1974505"/>
            <a:ext cx="1989660" cy="1895856"/>
            <a:chOff x="6519329" y="1974505"/>
            <a:chExt cx="1989660" cy="1895856"/>
          </a:xfrm>
        </p:grpSpPr>
        <p:pic>
          <p:nvPicPr>
            <p:cNvPr id="8" name="Obrázek 7">
              <a:extLst>
                <a:ext uri="{FF2B5EF4-FFF2-40B4-BE49-F238E27FC236}">
                  <a16:creationId xmlns:a16="http://schemas.microsoft.com/office/drawing/2014/main" id="{F2463A4A-D161-4B89-B14A-EA7F5B2A1F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304"/>
            <a:stretch/>
          </p:blipFill>
          <p:spPr>
            <a:xfrm>
              <a:off x="6519329" y="1974505"/>
              <a:ext cx="1938871" cy="1895856"/>
            </a:xfrm>
            <a:prstGeom prst="rect">
              <a:avLst/>
            </a:prstGeom>
          </p:spPr>
        </p:pic>
        <p:sp>
          <p:nvSpPr>
            <p:cNvPr id="3" name="Obdélník 2">
              <a:extLst>
                <a:ext uri="{FF2B5EF4-FFF2-40B4-BE49-F238E27FC236}">
                  <a16:creationId xmlns:a16="http://schemas.microsoft.com/office/drawing/2014/main" id="{521FF9E5-6217-41C7-8B47-9833E9328FDC}"/>
                </a:ext>
              </a:extLst>
            </p:cNvPr>
            <p:cNvSpPr/>
            <p:nvPr/>
          </p:nvSpPr>
          <p:spPr>
            <a:xfrm>
              <a:off x="8181474" y="1977010"/>
              <a:ext cx="327515" cy="37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Skupina 23">
            <a:extLst>
              <a:ext uri="{FF2B5EF4-FFF2-40B4-BE49-F238E27FC236}">
                <a16:creationId xmlns:a16="http://schemas.microsoft.com/office/drawing/2014/main" id="{B2D46EA8-628C-4111-B925-08617BFA0F6C}"/>
              </a:ext>
            </a:extLst>
          </p:cNvPr>
          <p:cNvGrpSpPr/>
          <p:nvPr/>
        </p:nvGrpSpPr>
        <p:grpSpPr>
          <a:xfrm>
            <a:off x="7081177" y="4015322"/>
            <a:ext cx="3743325" cy="2067472"/>
            <a:chOff x="7081177" y="4015322"/>
            <a:chExt cx="3743325" cy="2067472"/>
          </a:xfrm>
        </p:grpSpPr>
        <p:pic>
          <p:nvPicPr>
            <p:cNvPr id="13" name="Obrázek 12" descr="Obsah obrázku osoba&#10;&#10;Popis byl vytvořen automaticky">
              <a:extLst>
                <a:ext uri="{FF2B5EF4-FFF2-40B4-BE49-F238E27FC236}">
                  <a16:creationId xmlns:a16="http://schemas.microsoft.com/office/drawing/2014/main" id="{D7567ED4-446A-4287-A72E-A651D5AF2389}"/>
                </a:ext>
              </a:extLst>
            </p:cNvPr>
            <p:cNvPicPr>
              <a:picLocks noChangeAspect="1"/>
            </p:cNvPicPr>
            <p:nvPr/>
          </p:nvPicPr>
          <p:blipFill rotWithShape="1">
            <a:blip r:embed="rId3">
              <a:extLst>
                <a:ext uri="{28A0092B-C50C-407E-A947-70E740481C1C}">
                  <a14:useLocalDpi xmlns:a14="http://schemas.microsoft.com/office/drawing/2010/main" val="0"/>
                </a:ext>
              </a:extLst>
            </a:blip>
            <a:srcRect b="50669"/>
            <a:stretch/>
          </p:blipFill>
          <p:spPr>
            <a:xfrm>
              <a:off x="7081177" y="4015322"/>
              <a:ext cx="3743325" cy="2067472"/>
            </a:xfrm>
            <a:prstGeom prst="rect">
              <a:avLst/>
            </a:prstGeom>
          </p:spPr>
        </p:pic>
        <p:sp>
          <p:nvSpPr>
            <p:cNvPr id="23" name="Obdélník 22">
              <a:extLst>
                <a:ext uri="{FF2B5EF4-FFF2-40B4-BE49-F238E27FC236}">
                  <a16:creationId xmlns:a16="http://schemas.microsoft.com/office/drawing/2014/main" id="{A9BA010E-19AE-46B7-867C-41DA67C87A0E}"/>
                </a:ext>
              </a:extLst>
            </p:cNvPr>
            <p:cNvSpPr/>
            <p:nvPr/>
          </p:nvSpPr>
          <p:spPr>
            <a:xfrm>
              <a:off x="7091887" y="4520764"/>
              <a:ext cx="652701" cy="458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40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Secondary</a:t>
            </a:r>
            <a:r>
              <a:rPr lang="cs-CZ" dirty="0"/>
              <a:t> </a:t>
            </a:r>
            <a:r>
              <a:rPr lang="cs-CZ" dirty="0" err="1"/>
              <a:t>palate</a:t>
            </a:r>
            <a:r>
              <a:rPr lang="cs-CZ" dirty="0"/>
              <a:t> variability</a:t>
            </a:r>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7</a:t>
            </a:fld>
            <a:endParaRPr lang="cs-CZ"/>
          </a:p>
        </p:txBody>
      </p:sp>
      <p:pic>
        <p:nvPicPr>
          <p:cNvPr id="6" name="Obrázek 5" descr="Obsah obrázku text&#10;&#10;Popis byl vytvořen automaticky">
            <a:extLst>
              <a:ext uri="{FF2B5EF4-FFF2-40B4-BE49-F238E27FC236}">
                <a16:creationId xmlns:a16="http://schemas.microsoft.com/office/drawing/2014/main" id="{FD60468A-A2BC-46F3-8E2B-2B9B22D24A43}"/>
              </a:ext>
            </a:extLst>
          </p:cNvPr>
          <p:cNvPicPr>
            <a:picLocks noChangeAspect="1"/>
          </p:cNvPicPr>
          <p:nvPr/>
        </p:nvPicPr>
        <p:blipFill rotWithShape="1">
          <a:blip r:embed="rId2">
            <a:extLst>
              <a:ext uri="{28A0092B-C50C-407E-A947-70E740481C1C}">
                <a14:useLocalDpi xmlns:a14="http://schemas.microsoft.com/office/drawing/2010/main" val="0"/>
              </a:ext>
            </a:extLst>
          </a:blip>
          <a:srcRect r="81219"/>
          <a:stretch/>
        </p:blipFill>
        <p:spPr>
          <a:xfrm>
            <a:off x="996629" y="1911178"/>
            <a:ext cx="1915447" cy="2529921"/>
          </a:xfrm>
          <a:prstGeom prst="rect">
            <a:avLst/>
          </a:prstGeom>
        </p:spPr>
      </p:pic>
      <p:pic>
        <p:nvPicPr>
          <p:cNvPr id="7" name="Obrázek 6" descr="Obsah obrázku text&#10;&#10;Popis byl vytvořen automaticky">
            <a:extLst>
              <a:ext uri="{FF2B5EF4-FFF2-40B4-BE49-F238E27FC236}">
                <a16:creationId xmlns:a16="http://schemas.microsoft.com/office/drawing/2014/main" id="{864378CE-0981-4937-AFDE-2E503B460035}"/>
              </a:ext>
            </a:extLst>
          </p:cNvPr>
          <p:cNvPicPr>
            <a:picLocks noChangeAspect="1"/>
          </p:cNvPicPr>
          <p:nvPr/>
        </p:nvPicPr>
        <p:blipFill rotWithShape="1">
          <a:blip r:embed="rId2">
            <a:extLst>
              <a:ext uri="{28A0092B-C50C-407E-A947-70E740481C1C}">
                <a14:useLocalDpi xmlns:a14="http://schemas.microsoft.com/office/drawing/2010/main" val="0"/>
              </a:ext>
            </a:extLst>
          </a:blip>
          <a:srcRect l="18781" r="67932"/>
          <a:stretch/>
        </p:blipFill>
        <p:spPr>
          <a:xfrm>
            <a:off x="2912076" y="1911178"/>
            <a:ext cx="1355124" cy="2529921"/>
          </a:xfrm>
          <a:prstGeom prst="rect">
            <a:avLst/>
          </a:prstGeom>
        </p:spPr>
      </p:pic>
      <p:pic>
        <p:nvPicPr>
          <p:cNvPr id="8" name="Obrázek 7" descr="Obsah obrázku text&#10;&#10;Popis byl vytvořen automaticky">
            <a:extLst>
              <a:ext uri="{FF2B5EF4-FFF2-40B4-BE49-F238E27FC236}">
                <a16:creationId xmlns:a16="http://schemas.microsoft.com/office/drawing/2014/main" id="{AD22F0C7-9D8A-4942-9D83-69DE0FA1AE7A}"/>
              </a:ext>
            </a:extLst>
          </p:cNvPr>
          <p:cNvPicPr>
            <a:picLocks noChangeAspect="1"/>
          </p:cNvPicPr>
          <p:nvPr/>
        </p:nvPicPr>
        <p:blipFill rotWithShape="1">
          <a:blip r:embed="rId2">
            <a:extLst>
              <a:ext uri="{28A0092B-C50C-407E-A947-70E740481C1C}">
                <a14:useLocalDpi xmlns:a14="http://schemas.microsoft.com/office/drawing/2010/main" val="0"/>
              </a:ext>
            </a:extLst>
          </a:blip>
          <a:srcRect l="32068" r="53999"/>
          <a:stretch/>
        </p:blipFill>
        <p:spPr>
          <a:xfrm>
            <a:off x="4267200" y="1911177"/>
            <a:ext cx="1421028" cy="2529921"/>
          </a:xfrm>
          <a:prstGeom prst="rect">
            <a:avLst/>
          </a:prstGeom>
        </p:spPr>
      </p:pic>
      <p:pic>
        <p:nvPicPr>
          <p:cNvPr id="9" name="Obrázek 8" descr="Obsah obrázku text&#10;&#10;Popis byl vytvořen automaticky">
            <a:extLst>
              <a:ext uri="{FF2B5EF4-FFF2-40B4-BE49-F238E27FC236}">
                <a16:creationId xmlns:a16="http://schemas.microsoft.com/office/drawing/2014/main" id="{9C0AFD2E-32F6-46F3-B09F-9B8FDB7FCB9D}"/>
              </a:ext>
            </a:extLst>
          </p:cNvPr>
          <p:cNvPicPr>
            <a:picLocks noChangeAspect="1"/>
          </p:cNvPicPr>
          <p:nvPr/>
        </p:nvPicPr>
        <p:blipFill rotWithShape="1">
          <a:blip r:embed="rId2">
            <a:extLst>
              <a:ext uri="{28A0092B-C50C-407E-A947-70E740481C1C}">
                <a14:useLocalDpi xmlns:a14="http://schemas.microsoft.com/office/drawing/2010/main" val="0"/>
              </a:ext>
            </a:extLst>
          </a:blip>
          <a:srcRect l="45517" r="35420"/>
          <a:stretch/>
        </p:blipFill>
        <p:spPr>
          <a:xfrm>
            <a:off x="5663516" y="1911177"/>
            <a:ext cx="1944131" cy="2529921"/>
          </a:xfrm>
          <a:prstGeom prst="rect">
            <a:avLst/>
          </a:prstGeom>
        </p:spPr>
      </p:pic>
      <p:pic>
        <p:nvPicPr>
          <p:cNvPr id="10" name="Obrázek 9" descr="Obsah obrázku text&#10;&#10;Popis byl vytvořen automaticky">
            <a:extLst>
              <a:ext uri="{FF2B5EF4-FFF2-40B4-BE49-F238E27FC236}">
                <a16:creationId xmlns:a16="http://schemas.microsoft.com/office/drawing/2014/main" id="{F3925D48-5252-4193-AF2D-66CB8B9C0B2E}"/>
              </a:ext>
            </a:extLst>
          </p:cNvPr>
          <p:cNvPicPr>
            <a:picLocks noChangeAspect="1"/>
          </p:cNvPicPr>
          <p:nvPr/>
        </p:nvPicPr>
        <p:blipFill rotWithShape="1">
          <a:blip r:embed="rId2">
            <a:extLst>
              <a:ext uri="{28A0092B-C50C-407E-A947-70E740481C1C}">
                <a14:useLocalDpi xmlns:a14="http://schemas.microsoft.com/office/drawing/2010/main" val="0"/>
              </a:ext>
            </a:extLst>
          </a:blip>
          <a:srcRect l="64579" r="16802"/>
          <a:stretch/>
        </p:blipFill>
        <p:spPr>
          <a:xfrm>
            <a:off x="7607647" y="1911176"/>
            <a:ext cx="1898822" cy="2529921"/>
          </a:xfrm>
          <a:prstGeom prst="rect">
            <a:avLst/>
          </a:prstGeom>
        </p:spPr>
      </p:pic>
      <p:pic>
        <p:nvPicPr>
          <p:cNvPr id="11" name="Obrázek 10" descr="Obsah obrázku text&#10;&#10;Popis byl vytvořen automaticky">
            <a:extLst>
              <a:ext uri="{FF2B5EF4-FFF2-40B4-BE49-F238E27FC236}">
                <a16:creationId xmlns:a16="http://schemas.microsoft.com/office/drawing/2014/main" id="{EC841373-1D06-4EF1-BDEE-4642BD6F3F70}"/>
              </a:ext>
            </a:extLst>
          </p:cNvPr>
          <p:cNvPicPr>
            <a:picLocks noChangeAspect="1"/>
          </p:cNvPicPr>
          <p:nvPr/>
        </p:nvPicPr>
        <p:blipFill rotWithShape="1">
          <a:blip r:embed="rId2">
            <a:extLst>
              <a:ext uri="{28A0092B-C50C-407E-A947-70E740481C1C}">
                <a14:useLocalDpi xmlns:a14="http://schemas.microsoft.com/office/drawing/2010/main" val="0"/>
              </a:ext>
            </a:extLst>
          </a:blip>
          <a:srcRect l="83198"/>
          <a:stretch/>
        </p:blipFill>
        <p:spPr>
          <a:xfrm>
            <a:off x="9506469" y="1911175"/>
            <a:ext cx="1713620" cy="2529921"/>
          </a:xfrm>
          <a:prstGeom prst="rect">
            <a:avLst/>
          </a:prstGeom>
        </p:spPr>
      </p:pic>
      <p:sp>
        <p:nvSpPr>
          <p:cNvPr id="12" name="TextovéPole 11">
            <a:extLst>
              <a:ext uri="{FF2B5EF4-FFF2-40B4-BE49-F238E27FC236}">
                <a16:creationId xmlns:a16="http://schemas.microsoft.com/office/drawing/2014/main" id="{B2037124-D0D5-4849-804C-CCF33D1844C7}"/>
              </a:ext>
            </a:extLst>
          </p:cNvPr>
          <p:cNvSpPr txBox="1"/>
          <p:nvPr/>
        </p:nvSpPr>
        <p:spPr>
          <a:xfrm>
            <a:off x="1172787" y="4720119"/>
            <a:ext cx="1563130" cy="692497"/>
          </a:xfrm>
          <a:prstGeom prst="rect">
            <a:avLst/>
          </a:prstGeom>
          <a:noFill/>
        </p:spPr>
        <p:txBody>
          <a:bodyPr wrap="square" rtlCol="0">
            <a:spAutoFit/>
          </a:bodyPr>
          <a:lstStyle/>
          <a:p>
            <a:pPr algn="ctr"/>
            <a:r>
              <a:rPr lang="cs-CZ" sz="1300" dirty="0" err="1"/>
              <a:t>fusion</a:t>
            </a:r>
            <a:r>
              <a:rPr lang="cs-CZ" sz="1300" dirty="0"/>
              <a:t> </a:t>
            </a:r>
            <a:r>
              <a:rPr lang="cs-CZ" sz="1300" dirty="0" err="1"/>
              <a:t>of</a:t>
            </a:r>
            <a:r>
              <a:rPr lang="cs-CZ" sz="1300" dirty="0"/>
              <a:t> </a:t>
            </a:r>
            <a:r>
              <a:rPr lang="cs-CZ" sz="1300" dirty="0" err="1"/>
              <a:t>palatal</a:t>
            </a:r>
            <a:r>
              <a:rPr lang="cs-CZ" sz="1300" dirty="0"/>
              <a:t> </a:t>
            </a:r>
            <a:r>
              <a:rPr lang="cs-CZ" sz="1300" dirty="0" err="1"/>
              <a:t>shelves</a:t>
            </a:r>
            <a:r>
              <a:rPr lang="cs-CZ" sz="1300" dirty="0"/>
              <a:t> – </a:t>
            </a:r>
            <a:r>
              <a:rPr lang="cs-CZ" sz="1300" dirty="0" err="1"/>
              <a:t>complete</a:t>
            </a:r>
            <a:r>
              <a:rPr lang="cs-CZ" sz="1300" dirty="0"/>
              <a:t> </a:t>
            </a:r>
            <a:r>
              <a:rPr lang="cs-CZ" sz="1300" dirty="0" err="1"/>
              <a:t>palate</a:t>
            </a:r>
            <a:r>
              <a:rPr lang="cs-CZ" sz="1300" dirty="0"/>
              <a:t> (</a:t>
            </a:r>
            <a:r>
              <a:rPr lang="cs-CZ" sz="1300" dirty="0" err="1"/>
              <a:t>mouse</a:t>
            </a:r>
            <a:r>
              <a:rPr lang="cs-CZ" sz="1300" dirty="0"/>
              <a:t>)</a:t>
            </a:r>
            <a:endParaRPr lang="en-US" sz="1300" dirty="0"/>
          </a:p>
        </p:txBody>
      </p:sp>
      <p:sp>
        <p:nvSpPr>
          <p:cNvPr id="13" name="TextovéPole 12">
            <a:extLst>
              <a:ext uri="{FF2B5EF4-FFF2-40B4-BE49-F238E27FC236}">
                <a16:creationId xmlns:a16="http://schemas.microsoft.com/office/drawing/2014/main" id="{451887BD-81CD-4F49-9E13-E4761FAFC18B}"/>
              </a:ext>
            </a:extLst>
          </p:cNvPr>
          <p:cNvSpPr txBox="1"/>
          <p:nvPr/>
        </p:nvSpPr>
        <p:spPr>
          <a:xfrm>
            <a:off x="2912076" y="4720119"/>
            <a:ext cx="1355124" cy="892552"/>
          </a:xfrm>
          <a:prstGeom prst="rect">
            <a:avLst/>
          </a:prstGeom>
          <a:noFill/>
        </p:spPr>
        <p:txBody>
          <a:bodyPr wrap="square" rtlCol="0">
            <a:spAutoFit/>
          </a:bodyPr>
          <a:lstStyle/>
          <a:p>
            <a:pPr algn="ctr"/>
            <a:r>
              <a:rPr lang="cs-CZ" sz="1300" dirty="0" err="1"/>
              <a:t>fusion</a:t>
            </a:r>
            <a:r>
              <a:rPr lang="cs-CZ" sz="1300" dirty="0"/>
              <a:t> </a:t>
            </a:r>
            <a:r>
              <a:rPr lang="cs-CZ" sz="1300" dirty="0" err="1"/>
              <a:t>of</a:t>
            </a:r>
            <a:r>
              <a:rPr lang="cs-CZ" sz="1300" dirty="0"/>
              <a:t> </a:t>
            </a:r>
            <a:r>
              <a:rPr lang="cs-CZ" sz="1300" dirty="0" err="1"/>
              <a:t>palatal</a:t>
            </a:r>
            <a:r>
              <a:rPr lang="cs-CZ" sz="1300" dirty="0"/>
              <a:t> </a:t>
            </a:r>
            <a:r>
              <a:rPr lang="cs-CZ" sz="1300" dirty="0" err="1"/>
              <a:t>shelves</a:t>
            </a:r>
            <a:r>
              <a:rPr lang="cs-CZ" sz="1300" dirty="0"/>
              <a:t> – </a:t>
            </a:r>
            <a:r>
              <a:rPr lang="cs-CZ" sz="1300" dirty="0" err="1"/>
              <a:t>complete</a:t>
            </a:r>
            <a:r>
              <a:rPr lang="cs-CZ" sz="1300" dirty="0"/>
              <a:t> </a:t>
            </a:r>
            <a:r>
              <a:rPr lang="cs-CZ" sz="1300" dirty="0" err="1"/>
              <a:t>palate</a:t>
            </a:r>
            <a:r>
              <a:rPr lang="cs-CZ" sz="1300" dirty="0"/>
              <a:t> (</a:t>
            </a:r>
            <a:r>
              <a:rPr lang="cs-CZ" sz="1300" dirty="0" err="1"/>
              <a:t>alligator</a:t>
            </a:r>
            <a:r>
              <a:rPr lang="cs-CZ" sz="1300" dirty="0"/>
              <a:t>)</a:t>
            </a:r>
            <a:endParaRPr lang="en-US" sz="1300" dirty="0"/>
          </a:p>
        </p:txBody>
      </p:sp>
      <p:sp>
        <p:nvSpPr>
          <p:cNvPr id="14" name="TextovéPole 13">
            <a:extLst>
              <a:ext uri="{FF2B5EF4-FFF2-40B4-BE49-F238E27FC236}">
                <a16:creationId xmlns:a16="http://schemas.microsoft.com/office/drawing/2014/main" id="{9E88AF24-E54A-47E1-A985-AA9937722F03}"/>
              </a:ext>
            </a:extLst>
          </p:cNvPr>
          <p:cNvSpPr txBox="1"/>
          <p:nvPr/>
        </p:nvSpPr>
        <p:spPr>
          <a:xfrm>
            <a:off x="4300152" y="4720119"/>
            <a:ext cx="1355124" cy="1092607"/>
          </a:xfrm>
          <a:prstGeom prst="rect">
            <a:avLst/>
          </a:prstGeom>
          <a:noFill/>
        </p:spPr>
        <p:txBody>
          <a:bodyPr wrap="square" rtlCol="0">
            <a:spAutoFit/>
          </a:bodyPr>
          <a:lstStyle/>
          <a:p>
            <a:pPr algn="ctr"/>
            <a:r>
              <a:rPr lang="cs-CZ" sz="1300" dirty="0" err="1"/>
              <a:t>palatal</a:t>
            </a:r>
            <a:r>
              <a:rPr lang="cs-CZ" sz="1300" dirty="0"/>
              <a:t> </a:t>
            </a:r>
            <a:r>
              <a:rPr lang="cs-CZ" sz="1300" dirty="0" err="1"/>
              <a:t>shelves</a:t>
            </a:r>
            <a:r>
              <a:rPr lang="cs-CZ" sz="1300" dirty="0"/>
              <a:t> in </a:t>
            </a:r>
            <a:r>
              <a:rPr lang="cs-CZ" sz="1300" dirty="0" err="1"/>
              <a:t>contact</a:t>
            </a:r>
            <a:r>
              <a:rPr lang="cs-CZ" sz="1300" dirty="0"/>
              <a:t> – </a:t>
            </a:r>
            <a:r>
              <a:rPr lang="cs-CZ" sz="1300" dirty="0" err="1"/>
              <a:t>keratinization</a:t>
            </a:r>
            <a:r>
              <a:rPr lang="cs-CZ" sz="1300" dirty="0"/>
              <a:t>, </a:t>
            </a:r>
            <a:r>
              <a:rPr lang="cs-CZ" sz="1300" dirty="0" err="1"/>
              <a:t>physiological</a:t>
            </a:r>
            <a:r>
              <a:rPr lang="cs-CZ" sz="1300" dirty="0"/>
              <a:t> </a:t>
            </a:r>
            <a:r>
              <a:rPr lang="cs-CZ" sz="1300" dirty="0" err="1"/>
              <a:t>cleft</a:t>
            </a:r>
            <a:r>
              <a:rPr lang="cs-CZ" sz="1300" dirty="0"/>
              <a:t> (</a:t>
            </a:r>
            <a:r>
              <a:rPr lang="cs-CZ" sz="1300" dirty="0" err="1"/>
              <a:t>birds</a:t>
            </a:r>
            <a:r>
              <a:rPr lang="cs-CZ" sz="1300" dirty="0"/>
              <a:t>)</a:t>
            </a:r>
            <a:endParaRPr lang="en-US" sz="1300" dirty="0"/>
          </a:p>
        </p:txBody>
      </p:sp>
      <p:sp>
        <p:nvSpPr>
          <p:cNvPr id="15" name="TextovéPole 14">
            <a:extLst>
              <a:ext uri="{FF2B5EF4-FFF2-40B4-BE49-F238E27FC236}">
                <a16:creationId xmlns:a16="http://schemas.microsoft.com/office/drawing/2014/main" id="{A8D37FA7-ED46-4B49-B03E-C9220585B395}"/>
              </a:ext>
            </a:extLst>
          </p:cNvPr>
          <p:cNvSpPr txBox="1"/>
          <p:nvPr/>
        </p:nvSpPr>
        <p:spPr>
          <a:xfrm>
            <a:off x="5958019" y="4720119"/>
            <a:ext cx="1355124" cy="954107"/>
          </a:xfrm>
          <a:prstGeom prst="rect">
            <a:avLst/>
          </a:prstGeom>
          <a:noFill/>
        </p:spPr>
        <p:txBody>
          <a:bodyPr wrap="square" rtlCol="0">
            <a:spAutoFit/>
          </a:bodyPr>
          <a:lstStyle/>
          <a:p>
            <a:pPr algn="ctr"/>
            <a:r>
              <a:rPr lang="cs-CZ" sz="1400" dirty="0" err="1"/>
              <a:t>palatal</a:t>
            </a:r>
            <a:r>
              <a:rPr lang="cs-CZ" sz="1400" dirty="0"/>
              <a:t> </a:t>
            </a:r>
            <a:r>
              <a:rPr lang="cs-CZ" sz="1400" dirty="0" err="1"/>
              <a:t>shelves</a:t>
            </a:r>
            <a:r>
              <a:rPr lang="cs-CZ" sz="1400" dirty="0"/>
              <a:t> not in </a:t>
            </a:r>
            <a:r>
              <a:rPr lang="cs-CZ" sz="1400" dirty="0" err="1"/>
              <a:t>contact</a:t>
            </a:r>
            <a:r>
              <a:rPr lang="cs-CZ" sz="1400" dirty="0"/>
              <a:t>, </a:t>
            </a:r>
            <a:r>
              <a:rPr lang="cs-CZ" sz="1400" dirty="0" err="1"/>
              <a:t>great</a:t>
            </a:r>
            <a:r>
              <a:rPr lang="cs-CZ" sz="1400" dirty="0"/>
              <a:t> variability (chameleon)</a:t>
            </a:r>
            <a:endParaRPr lang="en-US" sz="1400" dirty="0"/>
          </a:p>
        </p:txBody>
      </p:sp>
      <p:sp>
        <p:nvSpPr>
          <p:cNvPr id="16" name="TextovéPole 15">
            <a:extLst>
              <a:ext uri="{FF2B5EF4-FFF2-40B4-BE49-F238E27FC236}">
                <a16:creationId xmlns:a16="http://schemas.microsoft.com/office/drawing/2014/main" id="{58CD8782-FE18-4862-847C-D116D6F66116}"/>
              </a:ext>
            </a:extLst>
          </p:cNvPr>
          <p:cNvSpPr txBox="1"/>
          <p:nvPr/>
        </p:nvSpPr>
        <p:spPr>
          <a:xfrm>
            <a:off x="7879496" y="4720119"/>
            <a:ext cx="1355124" cy="954107"/>
          </a:xfrm>
          <a:prstGeom prst="rect">
            <a:avLst/>
          </a:prstGeom>
          <a:noFill/>
        </p:spPr>
        <p:txBody>
          <a:bodyPr wrap="square" rtlCol="0">
            <a:spAutoFit/>
          </a:bodyPr>
          <a:lstStyle/>
          <a:p>
            <a:pPr algn="ctr"/>
            <a:r>
              <a:rPr lang="cs-CZ" sz="1400" dirty="0" err="1"/>
              <a:t>rudimentary</a:t>
            </a:r>
            <a:r>
              <a:rPr lang="cs-CZ" sz="1400" dirty="0"/>
              <a:t> </a:t>
            </a:r>
            <a:r>
              <a:rPr lang="cs-CZ" sz="1400" dirty="0" err="1"/>
              <a:t>palatal</a:t>
            </a:r>
            <a:r>
              <a:rPr lang="cs-CZ" sz="1400" dirty="0"/>
              <a:t> </a:t>
            </a:r>
            <a:r>
              <a:rPr lang="cs-CZ" sz="1400" dirty="0" err="1"/>
              <a:t>protrusions</a:t>
            </a:r>
            <a:r>
              <a:rPr lang="cs-CZ" sz="1400" dirty="0"/>
              <a:t> (</a:t>
            </a:r>
            <a:r>
              <a:rPr lang="cs-CZ" sz="1400" dirty="0" err="1"/>
              <a:t>gecko</a:t>
            </a:r>
            <a:r>
              <a:rPr lang="cs-CZ" sz="1400" dirty="0"/>
              <a:t>)</a:t>
            </a:r>
            <a:endParaRPr lang="en-US" sz="1400" dirty="0"/>
          </a:p>
        </p:txBody>
      </p:sp>
      <p:sp>
        <p:nvSpPr>
          <p:cNvPr id="17" name="TextovéPole 16">
            <a:extLst>
              <a:ext uri="{FF2B5EF4-FFF2-40B4-BE49-F238E27FC236}">
                <a16:creationId xmlns:a16="http://schemas.microsoft.com/office/drawing/2014/main" id="{5539552A-7728-4D4D-97F4-8C23DF814ACD}"/>
              </a:ext>
            </a:extLst>
          </p:cNvPr>
          <p:cNvSpPr txBox="1"/>
          <p:nvPr/>
        </p:nvSpPr>
        <p:spPr>
          <a:xfrm>
            <a:off x="9685717" y="4720119"/>
            <a:ext cx="1355124" cy="738664"/>
          </a:xfrm>
          <a:prstGeom prst="rect">
            <a:avLst/>
          </a:prstGeom>
          <a:noFill/>
        </p:spPr>
        <p:txBody>
          <a:bodyPr wrap="square" rtlCol="0">
            <a:spAutoFit/>
          </a:bodyPr>
          <a:lstStyle/>
          <a:p>
            <a:pPr algn="ctr"/>
            <a:r>
              <a:rPr lang="cs-CZ" sz="1400" dirty="0" err="1"/>
              <a:t>palatal</a:t>
            </a:r>
            <a:r>
              <a:rPr lang="cs-CZ" sz="1400" dirty="0"/>
              <a:t> </a:t>
            </a:r>
            <a:r>
              <a:rPr lang="cs-CZ" sz="1400" dirty="0" err="1"/>
              <a:t>shelves</a:t>
            </a:r>
            <a:r>
              <a:rPr lang="cs-CZ" sz="1400" dirty="0"/>
              <a:t> not </a:t>
            </a:r>
            <a:r>
              <a:rPr lang="cs-CZ" sz="1400" dirty="0" err="1"/>
              <a:t>formed</a:t>
            </a:r>
            <a:endParaRPr lang="cs-CZ" sz="1400" dirty="0"/>
          </a:p>
          <a:p>
            <a:pPr algn="ctr"/>
            <a:r>
              <a:rPr lang="cs-CZ" sz="1400" dirty="0"/>
              <a:t>(</a:t>
            </a:r>
            <a:r>
              <a:rPr lang="cs-CZ" sz="1400" dirty="0" err="1"/>
              <a:t>turtle</a:t>
            </a:r>
            <a:r>
              <a:rPr lang="cs-CZ" sz="1400" dirty="0"/>
              <a:t>)</a:t>
            </a:r>
            <a:endParaRPr lang="en-US" sz="1400" dirty="0"/>
          </a:p>
        </p:txBody>
      </p:sp>
      <p:sp>
        <p:nvSpPr>
          <p:cNvPr id="18" name="TextovéPole 17">
            <a:extLst>
              <a:ext uri="{FF2B5EF4-FFF2-40B4-BE49-F238E27FC236}">
                <a16:creationId xmlns:a16="http://schemas.microsoft.com/office/drawing/2014/main" id="{A66F8040-9024-4435-AE0F-1298F89532CA}"/>
              </a:ext>
            </a:extLst>
          </p:cNvPr>
          <p:cNvSpPr txBox="1"/>
          <p:nvPr/>
        </p:nvSpPr>
        <p:spPr>
          <a:xfrm>
            <a:off x="5156217" y="6009297"/>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Abramyan</a:t>
            </a:r>
            <a:r>
              <a:rPr lang="cs-CZ" sz="1050" dirty="0">
                <a:solidFill>
                  <a:prstClr val="black"/>
                </a:solidFill>
                <a:latin typeface="Calibri" panose="020F0502020204030204"/>
              </a:rPr>
              <a:t> and </a:t>
            </a:r>
            <a:r>
              <a:rPr lang="cs-CZ" sz="1050" dirty="0" err="1">
                <a:solidFill>
                  <a:prstClr val="black"/>
                </a:solidFill>
                <a:latin typeface="Calibri" panose="020F0502020204030204"/>
              </a:rPr>
              <a:t>Richman</a:t>
            </a:r>
            <a:r>
              <a:rPr lang="cs-CZ" sz="1050" dirty="0">
                <a:solidFill>
                  <a:prstClr val="black"/>
                </a:solidFill>
                <a:latin typeface="Calibri" panose="020F0502020204030204"/>
              </a:rPr>
              <a:t>, 2015. </a:t>
            </a:r>
            <a:r>
              <a:rPr lang="cs-CZ" sz="1050" dirty="0" err="1">
                <a:solidFill>
                  <a:prstClr val="black"/>
                </a:solidFill>
                <a:latin typeface="Calibri" panose="020F0502020204030204"/>
              </a:rPr>
              <a:t>Dev</a:t>
            </a:r>
            <a:r>
              <a:rPr lang="cs-CZ" sz="1050" dirty="0">
                <a:solidFill>
                  <a:prstClr val="black"/>
                </a:solidFill>
                <a:latin typeface="Calibri" panose="020F0502020204030204"/>
              </a:rPr>
              <a:t> Dyn</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5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368583-BFCD-480C-8A2D-3323EC0C1D88}"/>
              </a:ext>
            </a:extLst>
          </p:cNvPr>
          <p:cNvSpPr>
            <a:spLocks noGrp="1"/>
          </p:cNvSpPr>
          <p:nvPr>
            <p:ph type="title"/>
          </p:nvPr>
        </p:nvSpPr>
        <p:spPr/>
        <p:txBody>
          <a:bodyPr/>
          <a:lstStyle/>
          <a:p>
            <a:r>
              <a:rPr lang="cs-CZ" dirty="0" err="1" smtClean="0"/>
              <a:t>Separation</a:t>
            </a:r>
            <a:r>
              <a:rPr lang="cs-CZ" dirty="0" smtClean="0"/>
              <a:t> </a:t>
            </a:r>
            <a:r>
              <a:rPr lang="cs-CZ" dirty="0" err="1" smtClean="0"/>
              <a:t>of</a:t>
            </a:r>
            <a:r>
              <a:rPr lang="cs-CZ" dirty="0" smtClean="0"/>
              <a:t> primitive </a:t>
            </a:r>
            <a:r>
              <a:rPr lang="cs-CZ" dirty="0" err="1" smtClean="0"/>
              <a:t>nasal</a:t>
            </a:r>
            <a:r>
              <a:rPr lang="cs-CZ" dirty="0" smtClean="0"/>
              <a:t> and oral </a:t>
            </a:r>
            <a:r>
              <a:rPr lang="cs-CZ" dirty="0" err="1" smtClean="0"/>
              <a:t>cavities</a:t>
            </a:r>
            <a:endParaRPr lang="en-US" dirty="0"/>
          </a:p>
        </p:txBody>
      </p:sp>
      <p:sp>
        <p:nvSpPr>
          <p:cNvPr id="4" name="Zástupný symbol pro zápatí 3">
            <a:extLst>
              <a:ext uri="{FF2B5EF4-FFF2-40B4-BE49-F238E27FC236}">
                <a16:creationId xmlns:a16="http://schemas.microsoft.com/office/drawing/2014/main" id="{CEB5E965-B698-4DFC-9676-5D07E2FE25A9}"/>
              </a:ext>
            </a:extLst>
          </p:cNvPr>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a:extLst>
              <a:ext uri="{FF2B5EF4-FFF2-40B4-BE49-F238E27FC236}">
                <a16:creationId xmlns:a16="http://schemas.microsoft.com/office/drawing/2014/main" id="{AF176BD9-E0FF-4F59-AD24-A4A82787FE21}"/>
              </a:ext>
            </a:extLst>
          </p:cNvPr>
          <p:cNvSpPr>
            <a:spLocks noGrp="1"/>
          </p:cNvSpPr>
          <p:nvPr>
            <p:ph type="sldNum" sz="quarter" idx="12"/>
          </p:nvPr>
        </p:nvSpPr>
        <p:spPr/>
        <p:txBody>
          <a:bodyPr/>
          <a:lstStyle/>
          <a:p>
            <a:fld id="{452BC3EA-E2EC-40AA-BF67-C4C476FA0C99}" type="slidenum">
              <a:rPr lang="cs-CZ" smtClean="0"/>
              <a:t>70</a:t>
            </a:fld>
            <a:endParaRPr lang="cs-CZ"/>
          </a:p>
        </p:txBody>
      </p:sp>
      <p:sp>
        <p:nvSpPr>
          <p:cNvPr id="6" name="Zástupný obsah 2">
            <a:extLst>
              <a:ext uri="{FF2B5EF4-FFF2-40B4-BE49-F238E27FC236}">
                <a16:creationId xmlns:a16="http://schemas.microsoft.com/office/drawing/2014/main" id="{F93AB9B2-6AC9-468F-B77C-EC993AD53EEB}"/>
              </a:ext>
            </a:extLst>
          </p:cNvPr>
          <p:cNvSpPr txBox="1">
            <a:spLocks/>
          </p:cNvSpPr>
          <p:nvPr/>
        </p:nvSpPr>
        <p:spPr>
          <a:xfrm>
            <a:off x="1097280" y="2020130"/>
            <a:ext cx="5236845" cy="62209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m</a:t>
            </a:r>
            <a:r>
              <a:rPr lang="cs-CZ" sz="1800" b="1" dirty="0" err="1" smtClean="0"/>
              <a:t>axillary</a:t>
            </a:r>
            <a:r>
              <a:rPr lang="cs-CZ" sz="1800" b="1" dirty="0" smtClean="0"/>
              <a:t> </a:t>
            </a:r>
            <a:r>
              <a:rPr lang="cs-CZ" sz="1800" dirty="0" err="1" smtClean="0"/>
              <a:t>prominences</a:t>
            </a:r>
            <a:r>
              <a:rPr lang="cs-CZ" sz="1800" dirty="0" smtClean="0"/>
              <a:t> </a:t>
            </a:r>
            <a:r>
              <a:rPr lang="cs-CZ" sz="1800" dirty="0" err="1" smtClean="0"/>
              <a:t>grow</a:t>
            </a:r>
            <a:r>
              <a:rPr lang="cs-CZ" sz="1800" dirty="0" smtClean="0"/>
              <a:t> </a:t>
            </a:r>
            <a:r>
              <a:rPr lang="cs-CZ" sz="1800" b="1" dirty="0" err="1" smtClean="0"/>
              <a:t>medially</a:t>
            </a:r>
            <a:r>
              <a:rPr lang="cs-CZ" sz="1800" dirty="0" smtClean="0"/>
              <a:t> </a:t>
            </a:r>
            <a:r>
              <a:rPr lang="cs-CZ" sz="1800" dirty="0"/>
              <a:t>– </a:t>
            </a:r>
            <a:r>
              <a:rPr lang="cs-CZ" sz="1800" dirty="0" err="1" smtClean="0"/>
              <a:t>nasal</a:t>
            </a:r>
            <a:r>
              <a:rPr lang="cs-CZ" sz="1800" dirty="0" smtClean="0"/>
              <a:t> </a:t>
            </a:r>
            <a:r>
              <a:rPr lang="cs-CZ" sz="1800" b="1" dirty="0" err="1" smtClean="0"/>
              <a:t>sacs</a:t>
            </a:r>
            <a:r>
              <a:rPr lang="cs-CZ" sz="1800" dirty="0" smtClean="0"/>
              <a:t> are </a:t>
            </a:r>
            <a:r>
              <a:rPr lang="cs-CZ" sz="1800" dirty="0" err="1" smtClean="0"/>
              <a:t>pushed</a:t>
            </a:r>
            <a:r>
              <a:rPr lang="cs-CZ" sz="1800" dirty="0" smtClean="0"/>
              <a:t> </a:t>
            </a:r>
            <a:r>
              <a:rPr lang="cs-CZ" sz="1800" b="1" dirty="0" err="1" smtClean="0"/>
              <a:t>medially</a:t>
            </a:r>
            <a:endParaRPr lang="cs-CZ" sz="1800" b="1" dirty="0"/>
          </a:p>
        </p:txBody>
      </p:sp>
      <p:sp>
        <p:nvSpPr>
          <p:cNvPr id="7" name="Zástupný obsah 2">
            <a:extLst>
              <a:ext uri="{FF2B5EF4-FFF2-40B4-BE49-F238E27FC236}">
                <a16:creationId xmlns:a16="http://schemas.microsoft.com/office/drawing/2014/main" id="{34718233-0299-4826-9FA5-1AD383E75805}"/>
              </a:ext>
            </a:extLst>
          </p:cNvPr>
          <p:cNvSpPr txBox="1">
            <a:spLocks/>
          </p:cNvSpPr>
          <p:nvPr/>
        </p:nvSpPr>
        <p:spPr>
          <a:xfrm>
            <a:off x="1097280" y="2770096"/>
            <a:ext cx="5236845" cy="53856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m</a:t>
            </a:r>
            <a:r>
              <a:rPr lang="cs-CZ" sz="1800" dirty="0" err="1" smtClean="0"/>
              <a:t>edial</a:t>
            </a:r>
            <a:r>
              <a:rPr lang="cs-CZ" sz="1800" dirty="0" smtClean="0"/>
              <a:t> </a:t>
            </a:r>
            <a:r>
              <a:rPr lang="cs-CZ" sz="1800" dirty="0" err="1" smtClean="0"/>
              <a:t>nasal</a:t>
            </a:r>
            <a:r>
              <a:rPr lang="cs-CZ" sz="1800" dirty="0" smtClean="0"/>
              <a:t> prominence </a:t>
            </a:r>
            <a:r>
              <a:rPr lang="cs-CZ" sz="1800" dirty="0" err="1" smtClean="0"/>
              <a:t>form</a:t>
            </a:r>
            <a:r>
              <a:rPr lang="cs-CZ" sz="1800" dirty="0" smtClean="0"/>
              <a:t> </a:t>
            </a:r>
            <a:r>
              <a:rPr lang="cs-CZ" sz="1800" b="1" dirty="0" err="1" smtClean="0"/>
              <a:t>intermaxillary</a:t>
            </a:r>
            <a:r>
              <a:rPr lang="cs-CZ" sz="1800" b="1" dirty="0" smtClean="0"/>
              <a:t> </a:t>
            </a:r>
            <a:r>
              <a:rPr lang="cs-CZ" sz="1800" b="1" dirty="0"/>
              <a:t>segment</a:t>
            </a:r>
          </a:p>
        </p:txBody>
      </p:sp>
      <p:sp>
        <p:nvSpPr>
          <p:cNvPr id="8" name="Zástupný obsah 2">
            <a:extLst>
              <a:ext uri="{FF2B5EF4-FFF2-40B4-BE49-F238E27FC236}">
                <a16:creationId xmlns:a16="http://schemas.microsoft.com/office/drawing/2014/main" id="{AF47D5A3-0D3C-4F85-884F-FAF90B7D6EA0}"/>
              </a:ext>
            </a:extLst>
          </p:cNvPr>
          <p:cNvSpPr txBox="1">
            <a:spLocks/>
          </p:cNvSpPr>
          <p:nvPr/>
        </p:nvSpPr>
        <p:spPr>
          <a:xfrm>
            <a:off x="1097280" y="3626343"/>
            <a:ext cx="5236845" cy="7499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c</a:t>
            </a:r>
            <a:r>
              <a:rPr lang="cs-CZ" sz="1800" b="1" dirty="0" err="1" smtClean="0"/>
              <a:t>losing</a:t>
            </a:r>
            <a:r>
              <a:rPr lang="cs-CZ" sz="1800" b="1" dirty="0" smtClean="0"/>
              <a:t> </a:t>
            </a:r>
            <a:r>
              <a:rPr lang="cs-CZ" sz="1800" dirty="0" err="1" smtClean="0"/>
              <a:t>space</a:t>
            </a:r>
            <a:r>
              <a:rPr lang="cs-CZ" sz="1800" dirty="0" smtClean="0"/>
              <a:t> </a:t>
            </a:r>
            <a:r>
              <a:rPr lang="cs-CZ" sz="1800" dirty="0" err="1" smtClean="0"/>
              <a:t>between</a:t>
            </a:r>
            <a:r>
              <a:rPr lang="cs-CZ" sz="1800" dirty="0" smtClean="0"/>
              <a:t> </a:t>
            </a:r>
            <a:r>
              <a:rPr lang="cs-CZ" sz="1800" b="1" dirty="0" err="1" smtClean="0"/>
              <a:t>maxillary</a:t>
            </a:r>
            <a:r>
              <a:rPr lang="cs-CZ" sz="1800" dirty="0" smtClean="0"/>
              <a:t> and </a:t>
            </a:r>
            <a:r>
              <a:rPr lang="cs-CZ" sz="1800" b="1" dirty="0" err="1" smtClean="0"/>
              <a:t>medial</a:t>
            </a:r>
            <a:r>
              <a:rPr lang="cs-CZ" sz="1800" b="1" dirty="0" smtClean="0"/>
              <a:t> </a:t>
            </a:r>
            <a:r>
              <a:rPr lang="cs-CZ" sz="1800" b="1" dirty="0" err="1" smtClean="0"/>
              <a:t>nasal</a:t>
            </a:r>
            <a:r>
              <a:rPr lang="cs-CZ" sz="1800" b="1" dirty="0" smtClean="0"/>
              <a:t> </a:t>
            </a:r>
            <a:r>
              <a:rPr lang="cs-CZ" sz="1800" b="1" dirty="0" err="1" smtClean="0"/>
              <a:t>prominences</a:t>
            </a:r>
            <a:r>
              <a:rPr lang="cs-CZ" sz="1800" dirty="0" smtClean="0"/>
              <a:t> </a:t>
            </a:r>
            <a:r>
              <a:rPr lang="cs-CZ" sz="1800" dirty="0"/>
              <a:t>– </a:t>
            </a:r>
            <a:r>
              <a:rPr lang="cs-CZ" sz="1800" b="1" dirty="0" err="1" smtClean="0"/>
              <a:t>buconasal</a:t>
            </a:r>
            <a:r>
              <a:rPr lang="cs-CZ" sz="1800" b="1" dirty="0" smtClean="0"/>
              <a:t> </a:t>
            </a:r>
            <a:r>
              <a:rPr lang="cs-CZ" sz="1800" b="1" dirty="0" err="1" smtClean="0"/>
              <a:t>groove</a:t>
            </a:r>
            <a:r>
              <a:rPr lang="cs-CZ" sz="1800" dirty="0" smtClean="0"/>
              <a:t> </a:t>
            </a:r>
            <a:r>
              <a:rPr lang="cs-CZ" sz="1800" dirty="0" err="1" smtClean="0"/>
              <a:t>disappears</a:t>
            </a:r>
            <a:r>
              <a:rPr lang="cs-CZ" sz="1800" b="1" dirty="0" smtClean="0"/>
              <a:t> </a:t>
            </a:r>
            <a:r>
              <a:rPr lang="cs-CZ" sz="1800" dirty="0"/>
              <a:t>→ </a:t>
            </a:r>
            <a:r>
              <a:rPr lang="cs-CZ" sz="1800" b="1" dirty="0" err="1" smtClean="0"/>
              <a:t>closing</a:t>
            </a:r>
            <a:r>
              <a:rPr lang="cs-CZ" sz="1800" b="1" dirty="0" smtClean="0"/>
              <a:t> </a:t>
            </a:r>
            <a:r>
              <a:rPr lang="cs-CZ" sz="1800" dirty="0" err="1" smtClean="0"/>
              <a:t>of</a:t>
            </a:r>
            <a:r>
              <a:rPr lang="cs-CZ" sz="1800" dirty="0" smtClean="0"/>
              <a:t> </a:t>
            </a:r>
            <a:r>
              <a:rPr lang="cs-CZ" sz="1800" dirty="0" err="1" smtClean="0"/>
              <a:t>the</a:t>
            </a:r>
            <a:r>
              <a:rPr lang="cs-CZ" sz="1800" dirty="0" smtClean="0"/>
              <a:t> </a:t>
            </a:r>
            <a:r>
              <a:rPr lang="cs-CZ" sz="1800" b="1" dirty="0" err="1" smtClean="0"/>
              <a:t>nasal</a:t>
            </a:r>
            <a:r>
              <a:rPr lang="cs-CZ" sz="1800" b="1" dirty="0" smtClean="0"/>
              <a:t> </a:t>
            </a:r>
            <a:r>
              <a:rPr lang="cs-CZ" sz="1800" b="1" dirty="0" err="1" smtClean="0"/>
              <a:t>sac</a:t>
            </a:r>
            <a:r>
              <a:rPr lang="cs-CZ" sz="1800" b="1" dirty="0" smtClean="0"/>
              <a:t> </a:t>
            </a:r>
            <a:r>
              <a:rPr lang="cs-CZ" sz="1800" dirty="0" err="1" smtClean="0"/>
              <a:t>lower</a:t>
            </a:r>
            <a:r>
              <a:rPr lang="cs-CZ" sz="1800" dirty="0" smtClean="0"/>
              <a:t> part</a:t>
            </a:r>
            <a:endParaRPr lang="cs-CZ" sz="1800" b="1" dirty="0"/>
          </a:p>
        </p:txBody>
      </p:sp>
      <p:sp>
        <p:nvSpPr>
          <p:cNvPr id="9" name="Zástupný obsah 2">
            <a:extLst>
              <a:ext uri="{FF2B5EF4-FFF2-40B4-BE49-F238E27FC236}">
                <a16:creationId xmlns:a16="http://schemas.microsoft.com/office/drawing/2014/main" id="{44F39D28-73AB-4E44-8551-809D21FE60D9}"/>
              </a:ext>
            </a:extLst>
          </p:cNvPr>
          <p:cNvSpPr txBox="1">
            <a:spLocks/>
          </p:cNvSpPr>
          <p:nvPr/>
        </p:nvSpPr>
        <p:spPr>
          <a:xfrm>
            <a:off x="1097280" y="4871619"/>
            <a:ext cx="5236845" cy="7499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smtClean="0"/>
              <a:t>primitive </a:t>
            </a:r>
            <a:r>
              <a:rPr lang="cs-CZ" sz="1800" dirty="0" err="1" smtClean="0"/>
              <a:t>nasal</a:t>
            </a:r>
            <a:r>
              <a:rPr lang="cs-CZ" sz="1800" dirty="0" smtClean="0"/>
              <a:t> and oral </a:t>
            </a:r>
            <a:r>
              <a:rPr lang="cs-CZ" sz="1800" dirty="0" err="1" smtClean="0"/>
              <a:t>cavities</a:t>
            </a:r>
            <a:r>
              <a:rPr lang="cs-CZ" sz="1800" dirty="0" smtClean="0"/>
              <a:t> </a:t>
            </a:r>
            <a:r>
              <a:rPr lang="cs-CZ" sz="1800" b="1" dirty="0" err="1" smtClean="0"/>
              <a:t>separated</a:t>
            </a:r>
            <a:endParaRPr lang="cs-CZ" sz="1800" b="1" dirty="0"/>
          </a:p>
        </p:txBody>
      </p:sp>
      <p:pic>
        <p:nvPicPr>
          <p:cNvPr id="11" name="Obrázek 10" descr="Obsah obrázku klipart&#10;&#10;Popis byl vytvořen automaticky">
            <a:extLst>
              <a:ext uri="{FF2B5EF4-FFF2-40B4-BE49-F238E27FC236}">
                <a16:creationId xmlns:a16="http://schemas.microsoft.com/office/drawing/2014/main" id="{B95E62DD-C0CA-48D1-9993-253E3AE99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125" y="1865229"/>
            <a:ext cx="2985667" cy="1315560"/>
          </a:xfrm>
          <a:prstGeom prst="rect">
            <a:avLst/>
          </a:prstGeom>
        </p:spPr>
      </p:pic>
      <p:sp>
        <p:nvSpPr>
          <p:cNvPr id="12" name="TextovéPole 11">
            <a:extLst>
              <a:ext uri="{FF2B5EF4-FFF2-40B4-BE49-F238E27FC236}">
                <a16:creationId xmlns:a16="http://schemas.microsoft.com/office/drawing/2014/main" id="{0DF2E2BD-A329-4AB9-A6AD-444A92F696AF}"/>
              </a:ext>
            </a:extLst>
          </p:cNvPr>
          <p:cNvSpPr txBox="1"/>
          <p:nvPr/>
        </p:nvSpPr>
        <p:spPr>
          <a:xfrm>
            <a:off x="7111001" y="6065856"/>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Som</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Naidich</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2013.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Am</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J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Neurorad</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Skupina 9">
            <a:extLst>
              <a:ext uri="{FF2B5EF4-FFF2-40B4-BE49-F238E27FC236}">
                <a16:creationId xmlns:a16="http://schemas.microsoft.com/office/drawing/2014/main" id="{87EFDEA3-E2F0-417A-A71A-7B85CA08E33E}"/>
              </a:ext>
            </a:extLst>
          </p:cNvPr>
          <p:cNvGrpSpPr/>
          <p:nvPr/>
        </p:nvGrpSpPr>
        <p:grpSpPr>
          <a:xfrm>
            <a:off x="6341474" y="3611373"/>
            <a:ext cx="2810085" cy="2149782"/>
            <a:chOff x="6341474" y="3611373"/>
            <a:chExt cx="2810085" cy="2149782"/>
          </a:xfrm>
        </p:grpSpPr>
        <p:pic>
          <p:nvPicPr>
            <p:cNvPr id="13" name="Obrázek 12">
              <a:extLst>
                <a:ext uri="{FF2B5EF4-FFF2-40B4-BE49-F238E27FC236}">
                  <a16:creationId xmlns:a16="http://schemas.microsoft.com/office/drawing/2014/main" id="{37AE3C99-F7B1-403B-8AD2-B94961C5D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474" y="3632457"/>
              <a:ext cx="2786026" cy="2128698"/>
            </a:xfrm>
            <a:prstGeom prst="rect">
              <a:avLst/>
            </a:prstGeom>
          </p:spPr>
        </p:pic>
        <p:sp>
          <p:nvSpPr>
            <p:cNvPr id="3" name="Obdélník 2">
              <a:extLst>
                <a:ext uri="{FF2B5EF4-FFF2-40B4-BE49-F238E27FC236}">
                  <a16:creationId xmlns:a16="http://schemas.microsoft.com/office/drawing/2014/main" id="{22912E2E-5ED6-455E-92A8-5B49B37121A2}"/>
                </a:ext>
              </a:extLst>
            </p:cNvPr>
            <p:cNvSpPr/>
            <p:nvPr/>
          </p:nvSpPr>
          <p:spPr>
            <a:xfrm>
              <a:off x="8139362" y="3611373"/>
              <a:ext cx="1012197" cy="338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Skupina 21">
            <a:extLst>
              <a:ext uri="{FF2B5EF4-FFF2-40B4-BE49-F238E27FC236}">
                <a16:creationId xmlns:a16="http://schemas.microsoft.com/office/drawing/2014/main" id="{CB0B3187-5D42-41F3-A472-B6A8CD484871}"/>
              </a:ext>
            </a:extLst>
          </p:cNvPr>
          <p:cNvGrpSpPr/>
          <p:nvPr/>
        </p:nvGrpSpPr>
        <p:grpSpPr>
          <a:xfrm>
            <a:off x="9375264" y="1865229"/>
            <a:ext cx="1903101" cy="3825708"/>
            <a:chOff x="9375264" y="1865229"/>
            <a:chExt cx="1903101" cy="3825708"/>
          </a:xfrm>
        </p:grpSpPr>
        <p:pic>
          <p:nvPicPr>
            <p:cNvPr id="15" name="Obrázek 14" descr="Obsah obrázku osoba&#10;&#10;Popis byl vytvořen automaticky">
              <a:extLst>
                <a:ext uri="{FF2B5EF4-FFF2-40B4-BE49-F238E27FC236}">
                  <a16:creationId xmlns:a16="http://schemas.microsoft.com/office/drawing/2014/main" id="{1FFDCAE3-A9CA-46DD-95D0-442832811F08}"/>
                </a:ext>
              </a:extLst>
            </p:cNvPr>
            <p:cNvPicPr>
              <a:picLocks noChangeAspect="1"/>
            </p:cNvPicPr>
            <p:nvPr/>
          </p:nvPicPr>
          <p:blipFill rotWithShape="1">
            <a:blip r:embed="rId4">
              <a:extLst>
                <a:ext uri="{28A0092B-C50C-407E-A947-70E740481C1C}">
                  <a14:useLocalDpi xmlns:a14="http://schemas.microsoft.com/office/drawing/2010/main" val="0"/>
                </a:ext>
              </a:extLst>
            </a:blip>
            <a:srcRect r="44306"/>
            <a:stretch/>
          </p:blipFill>
          <p:spPr>
            <a:xfrm>
              <a:off x="9375264" y="1865229"/>
              <a:ext cx="1903101" cy="3825708"/>
            </a:xfrm>
            <a:prstGeom prst="rect">
              <a:avLst/>
            </a:prstGeom>
          </p:spPr>
        </p:pic>
        <p:sp>
          <p:nvSpPr>
            <p:cNvPr id="21" name="Obdélník 20">
              <a:extLst>
                <a:ext uri="{FF2B5EF4-FFF2-40B4-BE49-F238E27FC236}">
                  <a16:creationId xmlns:a16="http://schemas.microsoft.com/office/drawing/2014/main" id="{7997F232-EF82-4690-B2CF-E5569CD90D32}"/>
                </a:ext>
              </a:extLst>
            </p:cNvPr>
            <p:cNvSpPr/>
            <p:nvPr/>
          </p:nvSpPr>
          <p:spPr>
            <a:xfrm>
              <a:off x="9474868" y="2391798"/>
              <a:ext cx="504181" cy="37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085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0AB175-5612-49F7-A6BD-75933530D006}"/>
              </a:ext>
            </a:extLst>
          </p:cNvPr>
          <p:cNvSpPr>
            <a:spLocks noGrp="1"/>
          </p:cNvSpPr>
          <p:nvPr>
            <p:ph type="title"/>
          </p:nvPr>
        </p:nvSpPr>
        <p:spPr/>
        <p:txBody>
          <a:bodyPr/>
          <a:lstStyle/>
          <a:p>
            <a:r>
              <a:rPr lang="cs-CZ" dirty="0" err="1" smtClean="0"/>
              <a:t>Formation</a:t>
            </a:r>
            <a:r>
              <a:rPr lang="cs-CZ" dirty="0" smtClean="0"/>
              <a:t> </a:t>
            </a:r>
            <a:r>
              <a:rPr lang="cs-CZ" dirty="0" err="1" smtClean="0"/>
              <a:t>of</a:t>
            </a:r>
            <a:r>
              <a:rPr lang="cs-CZ" dirty="0" smtClean="0"/>
              <a:t> </a:t>
            </a:r>
            <a:r>
              <a:rPr lang="cs-CZ" dirty="0" err="1" smtClean="0"/>
              <a:t>nasal</a:t>
            </a:r>
            <a:r>
              <a:rPr lang="cs-CZ" dirty="0" smtClean="0"/>
              <a:t> and oral </a:t>
            </a:r>
            <a:r>
              <a:rPr lang="cs-CZ" dirty="0" err="1" smtClean="0"/>
              <a:t>cavities</a:t>
            </a:r>
            <a:endParaRPr lang="en-US" dirty="0"/>
          </a:p>
        </p:txBody>
      </p:sp>
      <p:sp>
        <p:nvSpPr>
          <p:cNvPr id="4" name="Zástupný symbol pro zápatí 3">
            <a:extLst>
              <a:ext uri="{FF2B5EF4-FFF2-40B4-BE49-F238E27FC236}">
                <a16:creationId xmlns:a16="http://schemas.microsoft.com/office/drawing/2014/main" id="{F6EA190D-E6CE-460E-A6AC-DE0172BEF51C}"/>
              </a:ext>
            </a:extLst>
          </p:cNvPr>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a:extLst>
              <a:ext uri="{FF2B5EF4-FFF2-40B4-BE49-F238E27FC236}">
                <a16:creationId xmlns:a16="http://schemas.microsoft.com/office/drawing/2014/main" id="{649DC1A3-64ED-4CBF-B11E-2FCB6B1F6C0B}"/>
              </a:ext>
            </a:extLst>
          </p:cNvPr>
          <p:cNvSpPr>
            <a:spLocks noGrp="1"/>
          </p:cNvSpPr>
          <p:nvPr>
            <p:ph type="sldNum" sz="quarter" idx="12"/>
          </p:nvPr>
        </p:nvSpPr>
        <p:spPr/>
        <p:txBody>
          <a:bodyPr/>
          <a:lstStyle/>
          <a:p>
            <a:fld id="{452BC3EA-E2EC-40AA-BF67-C4C476FA0C99}" type="slidenum">
              <a:rPr lang="cs-CZ" smtClean="0"/>
              <a:t>71</a:t>
            </a:fld>
            <a:endParaRPr lang="cs-CZ"/>
          </a:p>
        </p:txBody>
      </p:sp>
      <p:sp>
        <p:nvSpPr>
          <p:cNvPr id="8" name="Zástupný obsah 2">
            <a:extLst>
              <a:ext uri="{FF2B5EF4-FFF2-40B4-BE49-F238E27FC236}">
                <a16:creationId xmlns:a16="http://schemas.microsoft.com/office/drawing/2014/main" id="{31A1E40C-FC90-406E-9F94-3329D38B26CB}"/>
              </a:ext>
            </a:extLst>
          </p:cNvPr>
          <p:cNvSpPr txBox="1">
            <a:spLocks/>
          </p:cNvSpPr>
          <p:nvPr/>
        </p:nvSpPr>
        <p:spPr>
          <a:xfrm>
            <a:off x="1097280" y="2089785"/>
            <a:ext cx="4586828" cy="177668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a:t>p</a:t>
            </a:r>
            <a:r>
              <a:rPr lang="cs-CZ" sz="1800" dirty="0" smtClean="0"/>
              <a:t>rimitive </a:t>
            </a:r>
            <a:r>
              <a:rPr lang="cs-CZ" sz="1800" dirty="0" err="1" smtClean="0"/>
              <a:t>nasal</a:t>
            </a:r>
            <a:r>
              <a:rPr lang="cs-CZ" sz="1800" dirty="0" smtClean="0"/>
              <a:t> </a:t>
            </a:r>
            <a:r>
              <a:rPr lang="cs-CZ" sz="1800" dirty="0" err="1" smtClean="0"/>
              <a:t>cavity</a:t>
            </a:r>
            <a:r>
              <a:rPr lang="cs-CZ" sz="1800" dirty="0" smtClean="0"/>
              <a:t> </a:t>
            </a:r>
            <a:r>
              <a:rPr lang="cs-CZ" sz="1800" dirty="0" err="1" smtClean="0"/>
              <a:t>epithelium</a:t>
            </a:r>
            <a:r>
              <a:rPr lang="cs-CZ" sz="1800" dirty="0" smtClean="0"/>
              <a:t> </a:t>
            </a:r>
            <a:r>
              <a:rPr lang="cs-CZ" sz="1800" b="1" dirty="0" err="1" smtClean="0"/>
              <a:t>grows</a:t>
            </a:r>
            <a:r>
              <a:rPr lang="cs-CZ" sz="1800" b="1" dirty="0" smtClean="0"/>
              <a:t> to</a:t>
            </a:r>
            <a:r>
              <a:rPr lang="cs-CZ" sz="1800" dirty="0" smtClean="0"/>
              <a:t> </a:t>
            </a:r>
            <a:r>
              <a:rPr lang="cs-CZ" sz="1800" dirty="0" err="1" smtClean="0"/>
              <a:t>underlying</a:t>
            </a:r>
            <a:r>
              <a:rPr lang="cs-CZ" sz="1800" dirty="0" smtClean="0"/>
              <a:t> </a:t>
            </a:r>
            <a:r>
              <a:rPr lang="cs-CZ" sz="1800" b="1" dirty="0" smtClean="0"/>
              <a:t>mesenchyme</a:t>
            </a:r>
            <a:r>
              <a:rPr lang="cs-CZ" sz="1800" dirty="0" smtClean="0"/>
              <a:t> </a:t>
            </a:r>
            <a:r>
              <a:rPr lang="cs-CZ" sz="1800" dirty="0"/>
              <a:t>– </a:t>
            </a:r>
            <a:r>
              <a:rPr lang="cs-CZ" sz="1800" dirty="0" err="1" smtClean="0"/>
              <a:t>formation</a:t>
            </a:r>
            <a:r>
              <a:rPr lang="cs-CZ" sz="1800" dirty="0" smtClean="0"/>
              <a:t> </a:t>
            </a:r>
            <a:r>
              <a:rPr lang="cs-CZ" sz="1800" dirty="0" err="1" smtClean="0"/>
              <a:t>of</a:t>
            </a:r>
            <a:r>
              <a:rPr lang="cs-CZ" sz="1800" dirty="0" smtClean="0"/>
              <a:t> </a:t>
            </a:r>
            <a:r>
              <a:rPr lang="cs-CZ" sz="1800" b="1" dirty="0" err="1" smtClean="0"/>
              <a:t>oronasal</a:t>
            </a:r>
            <a:r>
              <a:rPr lang="cs-CZ" sz="1800" b="1" dirty="0" smtClean="0"/>
              <a:t> </a:t>
            </a:r>
            <a:r>
              <a:rPr lang="cs-CZ" sz="1800" b="1" dirty="0" err="1" smtClean="0"/>
              <a:t>membrane</a:t>
            </a:r>
            <a:r>
              <a:rPr lang="cs-CZ" sz="1800" b="1" dirty="0" smtClean="0"/>
              <a:t> </a:t>
            </a:r>
            <a:r>
              <a:rPr lang="cs-CZ" sz="1800" dirty="0" smtClean="0"/>
              <a:t>(</a:t>
            </a:r>
            <a:r>
              <a:rPr lang="cs-CZ" sz="1800" dirty="0" err="1" smtClean="0"/>
              <a:t>connection</a:t>
            </a:r>
            <a:r>
              <a:rPr lang="cs-CZ" sz="1800" dirty="0" smtClean="0"/>
              <a:t> </a:t>
            </a:r>
            <a:r>
              <a:rPr lang="cs-CZ" sz="1800" dirty="0" err="1" smtClean="0"/>
              <a:t>of</a:t>
            </a:r>
            <a:r>
              <a:rPr lang="cs-CZ" sz="1800" dirty="0" smtClean="0"/>
              <a:t> primitive </a:t>
            </a:r>
            <a:r>
              <a:rPr lang="cs-CZ" sz="1800" dirty="0" err="1" smtClean="0"/>
              <a:t>nasal</a:t>
            </a:r>
            <a:r>
              <a:rPr lang="cs-CZ" sz="1800" dirty="0" smtClean="0"/>
              <a:t> and oral </a:t>
            </a:r>
            <a:r>
              <a:rPr lang="cs-CZ" sz="1800" dirty="0" err="1" smtClean="0"/>
              <a:t>epithelium</a:t>
            </a:r>
            <a:r>
              <a:rPr lang="cs-CZ" sz="1800" dirty="0" smtClean="0"/>
              <a:t>)</a:t>
            </a:r>
            <a:endParaRPr lang="cs-CZ" sz="1800" dirty="0"/>
          </a:p>
          <a:p>
            <a:pPr>
              <a:buSzPct val="50000"/>
              <a:buFont typeface="Courier New" panose="02070309020205020404" pitchFamily="49" charset="0"/>
              <a:buChar char="o"/>
            </a:pPr>
            <a:r>
              <a:rPr lang="cs-CZ" sz="1800" b="1" dirty="0" err="1"/>
              <a:t>d</a:t>
            </a:r>
            <a:r>
              <a:rPr lang="cs-CZ" sz="1800" b="1" dirty="0" err="1" smtClean="0"/>
              <a:t>ifferentiation</a:t>
            </a:r>
            <a:r>
              <a:rPr lang="cs-CZ" sz="1800" b="1" dirty="0" smtClean="0"/>
              <a:t> </a:t>
            </a:r>
            <a:r>
              <a:rPr lang="cs-CZ" sz="1800" dirty="0" err="1" smtClean="0"/>
              <a:t>of</a:t>
            </a:r>
            <a:r>
              <a:rPr lang="cs-CZ" sz="1800" dirty="0" smtClean="0"/>
              <a:t> </a:t>
            </a:r>
            <a:r>
              <a:rPr lang="cs-CZ" sz="1800" dirty="0" err="1" smtClean="0"/>
              <a:t>the</a:t>
            </a:r>
            <a:r>
              <a:rPr lang="cs-CZ" sz="1800" dirty="0" smtClean="0"/>
              <a:t> </a:t>
            </a:r>
            <a:r>
              <a:rPr lang="cs-CZ" sz="1800" b="1" dirty="0" err="1" smtClean="0"/>
              <a:t>olfactory</a:t>
            </a:r>
            <a:r>
              <a:rPr lang="cs-CZ" sz="1800" b="1" dirty="0" smtClean="0"/>
              <a:t> </a:t>
            </a:r>
            <a:r>
              <a:rPr lang="cs-CZ" sz="1800" b="1" dirty="0" err="1" smtClean="0"/>
              <a:t>epithelium</a:t>
            </a:r>
            <a:r>
              <a:rPr lang="cs-CZ" sz="1800" b="1" dirty="0" smtClean="0"/>
              <a:t> </a:t>
            </a:r>
            <a:r>
              <a:rPr lang="cs-CZ" sz="1800" dirty="0" err="1" smtClean="0"/>
              <a:t>dorsally</a:t>
            </a:r>
            <a:endParaRPr lang="cs-CZ" sz="1800" dirty="0"/>
          </a:p>
        </p:txBody>
      </p:sp>
      <p:sp>
        <p:nvSpPr>
          <p:cNvPr id="9" name="Zástupný obsah 2">
            <a:extLst>
              <a:ext uri="{FF2B5EF4-FFF2-40B4-BE49-F238E27FC236}">
                <a16:creationId xmlns:a16="http://schemas.microsoft.com/office/drawing/2014/main" id="{281A0F61-3C24-4968-B6BE-8CEF0C35D9FD}"/>
              </a:ext>
            </a:extLst>
          </p:cNvPr>
          <p:cNvSpPr txBox="1">
            <a:spLocks/>
          </p:cNvSpPr>
          <p:nvPr/>
        </p:nvSpPr>
        <p:spPr>
          <a:xfrm>
            <a:off x="1097280" y="4110915"/>
            <a:ext cx="4586828"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oronasal</a:t>
            </a:r>
            <a:r>
              <a:rPr lang="cs-CZ" sz="1800" b="1" dirty="0" smtClean="0"/>
              <a:t> </a:t>
            </a:r>
            <a:r>
              <a:rPr lang="cs-CZ" sz="1800" b="1" dirty="0" err="1" smtClean="0"/>
              <a:t>membrane</a:t>
            </a:r>
            <a:r>
              <a:rPr lang="cs-CZ" sz="1800" b="1" dirty="0" smtClean="0"/>
              <a:t> </a:t>
            </a:r>
            <a:r>
              <a:rPr lang="cs-CZ" sz="1800" b="1" dirty="0" err="1" smtClean="0"/>
              <a:t>breakdown</a:t>
            </a:r>
            <a:endParaRPr lang="cs-CZ" sz="1800" dirty="0"/>
          </a:p>
        </p:txBody>
      </p:sp>
      <p:sp>
        <p:nvSpPr>
          <p:cNvPr id="10" name="Zástupný obsah 2">
            <a:extLst>
              <a:ext uri="{FF2B5EF4-FFF2-40B4-BE49-F238E27FC236}">
                <a16:creationId xmlns:a16="http://schemas.microsoft.com/office/drawing/2014/main" id="{4914394E-8D9A-4E3A-BE09-4F106894445B}"/>
              </a:ext>
            </a:extLst>
          </p:cNvPr>
          <p:cNvSpPr txBox="1">
            <a:spLocks/>
          </p:cNvSpPr>
          <p:nvPr/>
        </p:nvSpPr>
        <p:spPr>
          <a:xfrm>
            <a:off x="1097280" y="4720487"/>
            <a:ext cx="4586828" cy="6494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c</a:t>
            </a:r>
            <a:r>
              <a:rPr lang="cs-CZ" sz="1800" b="1" dirty="0" err="1" smtClean="0"/>
              <a:t>ommunication</a:t>
            </a:r>
            <a:r>
              <a:rPr lang="cs-CZ" sz="1800" b="1" dirty="0" smtClean="0"/>
              <a:t> </a:t>
            </a:r>
            <a:r>
              <a:rPr lang="cs-CZ" sz="1800" dirty="0" err="1" smtClean="0"/>
              <a:t>between</a:t>
            </a:r>
            <a:r>
              <a:rPr lang="cs-CZ" sz="1800" dirty="0" smtClean="0"/>
              <a:t> oral and </a:t>
            </a:r>
            <a:r>
              <a:rPr lang="cs-CZ" sz="1800" dirty="0" err="1" smtClean="0"/>
              <a:t>nasal</a:t>
            </a:r>
            <a:r>
              <a:rPr lang="cs-CZ" sz="1800" dirty="0" smtClean="0"/>
              <a:t> </a:t>
            </a:r>
            <a:r>
              <a:rPr lang="cs-CZ" sz="1800" dirty="0" err="1" smtClean="0"/>
              <a:t>cavitites</a:t>
            </a:r>
            <a:r>
              <a:rPr lang="cs-CZ" sz="1800" dirty="0" smtClean="0"/>
              <a:t> </a:t>
            </a:r>
            <a:r>
              <a:rPr lang="cs-CZ" sz="1800" dirty="0" err="1" smtClean="0"/>
              <a:t>through</a:t>
            </a:r>
            <a:r>
              <a:rPr lang="cs-CZ" sz="1800" dirty="0" smtClean="0"/>
              <a:t> </a:t>
            </a:r>
            <a:r>
              <a:rPr lang="cs-CZ" sz="1800" b="1" dirty="0" smtClean="0"/>
              <a:t>primitive choana</a:t>
            </a:r>
            <a:endParaRPr lang="cs-CZ" sz="1800" b="1" dirty="0"/>
          </a:p>
        </p:txBody>
      </p:sp>
      <p:sp>
        <p:nvSpPr>
          <p:cNvPr id="11" name="Zástupný obsah 2">
            <a:extLst>
              <a:ext uri="{FF2B5EF4-FFF2-40B4-BE49-F238E27FC236}">
                <a16:creationId xmlns:a16="http://schemas.microsoft.com/office/drawing/2014/main" id="{0F582FF8-07D1-4C9F-99A2-B3310E3629D6}"/>
              </a:ext>
            </a:extLst>
          </p:cNvPr>
          <p:cNvSpPr txBox="1">
            <a:spLocks/>
          </p:cNvSpPr>
          <p:nvPr/>
        </p:nvSpPr>
        <p:spPr>
          <a:xfrm>
            <a:off x="1097280" y="5493728"/>
            <a:ext cx="4755542" cy="64947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s</a:t>
            </a:r>
            <a:r>
              <a:rPr lang="cs-CZ" sz="1800" b="1" dirty="0" err="1" smtClean="0"/>
              <a:t>econdary</a:t>
            </a:r>
            <a:r>
              <a:rPr lang="cs-CZ" sz="1800" b="1" dirty="0" smtClean="0"/>
              <a:t> </a:t>
            </a:r>
            <a:r>
              <a:rPr lang="cs-CZ" sz="1800" b="1" dirty="0" err="1" smtClean="0"/>
              <a:t>palate</a:t>
            </a:r>
            <a:r>
              <a:rPr lang="cs-CZ" sz="1800" dirty="0" smtClean="0"/>
              <a:t> </a:t>
            </a:r>
            <a:r>
              <a:rPr lang="cs-CZ" sz="1800" dirty="0" err="1" smtClean="0"/>
              <a:t>formed</a:t>
            </a:r>
            <a:r>
              <a:rPr lang="cs-CZ" sz="1800" dirty="0" smtClean="0"/>
              <a:t> </a:t>
            </a:r>
            <a:r>
              <a:rPr lang="cs-CZ" sz="1800" dirty="0" err="1" smtClean="0"/>
              <a:t>from</a:t>
            </a:r>
            <a:r>
              <a:rPr lang="cs-CZ" sz="1800" dirty="0" smtClean="0"/>
              <a:t> </a:t>
            </a:r>
            <a:r>
              <a:rPr lang="cs-CZ" sz="1800" b="1" dirty="0" err="1" smtClean="0"/>
              <a:t>maxillary</a:t>
            </a:r>
            <a:r>
              <a:rPr lang="cs-CZ" sz="1800" b="1" dirty="0" smtClean="0"/>
              <a:t> </a:t>
            </a:r>
            <a:r>
              <a:rPr lang="cs-CZ" sz="1800" b="1" dirty="0" err="1" smtClean="0"/>
              <a:t>prominences</a:t>
            </a:r>
            <a:r>
              <a:rPr lang="cs-CZ" sz="1800" dirty="0" smtClean="0"/>
              <a:t>,</a:t>
            </a:r>
            <a:r>
              <a:rPr lang="cs-CZ" sz="1800" b="1" dirty="0" smtClean="0"/>
              <a:t> </a:t>
            </a:r>
            <a:r>
              <a:rPr lang="cs-CZ" sz="1800" b="1" dirty="0" err="1" smtClean="0"/>
              <a:t>definitive</a:t>
            </a:r>
            <a:r>
              <a:rPr lang="cs-CZ" sz="1800" b="1" dirty="0" smtClean="0"/>
              <a:t> choana</a:t>
            </a:r>
            <a:r>
              <a:rPr lang="cs-CZ" sz="1800" dirty="0" smtClean="0"/>
              <a:t> </a:t>
            </a:r>
            <a:r>
              <a:rPr lang="cs-CZ" sz="1800" dirty="0" err="1" smtClean="0"/>
              <a:t>formed</a:t>
            </a:r>
            <a:r>
              <a:rPr lang="cs-CZ" sz="1800" dirty="0" smtClean="0"/>
              <a:t> </a:t>
            </a:r>
            <a:r>
              <a:rPr lang="cs-CZ" sz="1800" dirty="0" err="1" smtClean="0"/>
              <a:t>caudally</a:t>
            </a:r>
            <a:endParaRPr lang="cs-CZ" sz="1800" dirty="0"/>
          </a:p>
        </p:txBody>
      </p:sp>
      <p:sp>
        <p:nvSpPr>
          <p:cNvPr id="12" name="TextovéPole 11">
            <a:extLst>
              <a:ext uri="{FF2B5EF4-FFF2-40B4-BE49-F238E27FC236}">
                <a16:creationId xmlns:a16="http://schemas.microsoft.com/office/drawing/2014/main" id="{9EE230A4-6CA3-4A50-9C00-C29709733FFA}"/>
              </a:ext>
            </a:extLst>
          </p:cNvPr>
          <p:cNvSpPr txBox="1"/>
          <p:nvPr/>
        </p:nvSpPr>
        <p:spPr>
          <a:xfrm>
            <a:off x="7136291" y="5973180"/>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McGraw-Hill</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2006</a:t>
            </a:r>
          </a:p>
        </p:txBody>
      </p:sp>
      <p:grpSp>
        <p:nvGrpSpPr>
          <p:cNvPr id="22" name="Skupina 21">
            <a:extLst>
              <a:ext uri="{FF2B5EF4-FFF2-40B4-BE49-F238E27FC236}">
                <a16:creationId xmlns:a16="http://schemas.microsoft.com/office/drawing/2014/main" id="{A162003D-155B-4638-A778-303CCD0FBE13}"/>
              </a:ext>
            </a:extLst>
          </p:cNvPr>
          <p:cNvGrpSpPr/>
          <p:nvPr/>
        </p:nvGrpSpPr>
        <p:grpSpPr>
          <a:xfrm>
            <a:off x="5504935" y="2098176"/>
            <a:ext cx="3410465" cy="1601550"/>
            <a:chOff x="5504935" y="2098176"/>
            <a:chExt cx="3410465" cy="1601550"/>
          </a:xfrm>
        </p:grpSpPr>
        <p:pic>
          <p:nvPicPr>
            <p:cNvPr id="7" name="Obrázek 6">
              <a:extLst>
                <a:ext uri="{FF2B5EF4-FFF2-40B4-BE49-F238E27FC236}">
                  <a16:creationId xmlns:a16="http://schemas.microsoft.com/office/drawing/2014/main" id="{8F31006A-0EAA-42D4-9D8D-3D8A7FAC2D96}"/>
                </a:ext>
              </a:extLst>
            </p:cNvPr>
            <p:cNvPicPr>
              <a:picLocks noChangeAspect="1"/>
            </p:cNvPicPr>
            <p:nvPr/>
          </p:nvPicPr>
          <p:blipFill rotWithShape="1">
            <a:blip r:embed="rId2">
              <a:extLst>
                <a:ext uri="{28A0092B-C50C-407E-A947-70E740481C1C}">
                  <a14:useLocalDpi xmlns:a14="http://schemas.microsoft.com/office/drawing/2010/main" val="0"/>
                </a:ext>
              </a:extLst>
            </a:blip>
            <a:srcRect t="28829" r="48234" b="39555"/>
            <a:stretch/>
          </p:blipFill>
          <p:spPr>
            <a:xfrm>
              <a:off x="5504935" y="2137513"/>
              <a:ext cx="3410464" cy="1562213"/>
            </a:xfrm>
            <a:prstGeom prst="rect">
              <a:avLst/>
            </a:prstGeom>
          </p:spPr>
        </p:pic>
        <p:sp>
          <p:nvSpPr>
            <p:cNvPr id="16" name="TextovéPole 15">
              <a:extLst>
                <a:ext uri="{FF2B5EF4-FFF2-40B4-BE49-F238E27FC236}">
                  <a16:creationId xmlns:a16="http://schemas.microsoft.com/office/drawing/2014/main" id="{A04944B6-FF11-40FC-8105-C78D10F304AF}"/>
                </a:ext>
              </a:extLst>
            </p:cNvPr>
            <p:cNvSpPr txBox="1"/>
            <p:nvPr/>
          </p:nvSpPr>
          <p:spPr>
            <a:xfrm>
              <a:off x="7070451" y="2098176"/>
              <a:ext cx="866513" cy="415498"/>
            </a:xfrm>
            <a:prstGeom prst="rect">
              <a:avLst/>
            </a:prstGeom>
            <a:solidFill>
              <a:schemeClr val="bg1"/>
            </a:solidFill>
          </p:spPr>
          <p:txBody>
            <a:bodyPr wrap="square" rtlCol="0">
              <a:spAutoFit/>
            </a:bodyPr>
            <a:lstStyle/>
            <a:p>
              <a:pPr algn="ctr"/>
              <a:r>
                <a:rPr lang="cs-CZ" sz="1050" dirty="0"/>
                <a:t>b</a:t>
              </a:r>
              <a:r>
                <a:rPr lang="cs-CZ" sz="1050" dirty="0" smtClean="0"/>
                <a:t>rain </a:t>
              </a:r>
              <a:r>
                <a:rPr lang="cs-CZ" sz="1050" dirty="0" err="1" smtClean="0"/>
                <a:t>epithelium</a:t>
              </a:r>
              <a:endParaRPr lang="cs-CZ" sz="1050" dirty="0"/>
            </a:p>
          </p:txBody>
        </p:sp>
        <p:sp>
          <p:nvSpPr>
            <p:cNvPr id="17" name="TextovéPole 16">
              <a:extLst>
                <a:ext uri="{FF2B5EF4-FFF2-40B4-BE49-F238E27FC236}">
                  <a16:creationId xmlns:a16="http://schemas.microsoft.com/office/drawing/2014/main" id="{58B9C5AC-E01D-445E-8161-71FAD41E208C}"/>
                </a:ext>
              </a:extLst>
            </p:cNvPr>
            <p:cNvSpPr txBox="1"/>
            <p:nvPr/>
          </p:nvSpPr>
          <p:spPr>
            <a:xfrm>
              <a:off x="8323958" y="2931719"/>
              <a:ext cx="591442" cy="415498"/>
            </a:xfrm>
            <a:prstGeom prst="rect">
              <a:avLst/>
            </a:prstGeom>
            <a:solidFill>
              <a:schemeClr val="bg1"/>
            </a:solidFill>
          </p:spPr>
          <p:txBody>
            <a:bodyPr wrap="square" rtlCol="0">
              <a:spAutoFit/>
            </a:bodyPr>
            <a:lstStyle/>
            <a:p>
              <a:pPr algn="ctr"/>
              <a:r>
                <a:rPr lang="cs-CZ" sz="1050" dirty="0"/>
                <a:t>o</a:t>
              </a:r>
              <a:r>
                <a:rPr lang="cs-CZ" sz="1050" dirty="0" smtClean="0"/>
                <a:t>ral </a:t>
              </a:r>
              <a:r>
                <a:rPr lang="cs-CZ" sz="1050" dirty="0" err="1" smtClean="0"/>
                <a:t>cavity</a:t>
              </a:r>
              <a:endParaRPr lang="cs-CZ" sz="1050" dirty="0"/>
            </a:p>
          </p:txBody>
        </p:sp>
      </p:grpSp>
      <p:pic>
        <p:nvPicPr>
          <p:cNvPr id="13" name="Obrázek 12">
            <a:extLst>
              <a:ext uri="{FF2B5EF4-FFF2-40B4-BE49-F238E27FC236}">
                <a16:creationId xmlns:a16="http://schemas.microsoft.com/office/drawing/2014/main" id="{4D23DB4F-D9B8-4E52-BD63-F38749FBF5C8}"/>
              </a:ext>
            </a:extLst>
          </p:cNvPr>
          <p:cNvPicPr>
            <a:picLocks noChangeAspect="1"/>
          </p:cNvPicPr>
          <p:nvPr/>
        </p:nvPicPr>
        <p:blipFill rotWithShape="1">
          <a:blip r:embed="rId2">
            <a:extLst>
              <a:ext uri="{28A0092B-C50C-407E-A947-70E740481C1C}">
                <a14:useLocalDpi xmlns:a14="http://schemas.microsoft.com/office/drawing/2010/main" val="0"/>
              </a:ext>
            </a:extLst>
          </a:blip>
          <a:srcRect l="54893" t="28829" r="8814" b="40197"/>
          <a:stretch/>
        </p:blipFill>
        <p:spPr>
          <a:xfrm>
            <a:off x="9181070" y="2098331"/>
            <a:ext cx="2391033" cy="1530491"/>
          </a:xfrm>
          <a:prstGeom prst="rect">
            <a:avLst/>
          </a:prstGeom>
        </p:spPr>
      </p:pic>
      <p:pic>
        <p:nvPicPr>
          <p:cNvPr id="14" name="Obrázek 13">
            <a:extLst>
              <a:ext uri="{FF2B5EF4-FFF2-40B4-BE49-F238E27FC236}">
                <a16:creationId xmlns:a16="http://schemas.microsoft.com/office/drawing/2014/main" id="{6C9F2C30-8780-4C4E-90AA-B96C821DF416}"/>
              </a:ext>
            </a:extLst>
          </p:cNvPr>
          <p:cNvPicPr>
            <a:picLocks noChangeAspect="1"/>
          </p:cNvPicPr>
          <p:nvPr/>
        </p:nvPicPr>
        <p:blipFill rotWithShape="1">
          <a:blip r:embed="rId2">
            <a:extLst>
              <a:ext uri="{28A0092B-C50C-407E-A947-70E740481C1C}">
                <a14:useLocalDpi xmlns:a14="http://schemas.microsoft.com/office/drawing/2010/main" val="0"/>
              </a:ext>
            </a:extLst>
          </a:blip>
          <a:srcRect l="8034" t="61589" r="53515" b="9100"/>
          <a:stretch/>
        </p:blipFill>
        <p:spPr>
          <a:xfrm>
            <a:off x="5943599" y="4235163"/>
            <a:ext cx="2533135" cy="1448308"/>
          </a:xfrm>
          <a:prstGeom prst="rect">
            <a:avLst/>
          </a:prstGeom>
        </p:spPr>
      </p:pic>
      <p:grpSp>
        <p:nvGrpSpPr>
          <p:cNvPr id="38" name="Skupina 37">
            <a:extLst>
              <a:ext uri="{FF2B5EF4-FFF2-40B4-BE49-F238E27FC236}">
                <a16:creationId xmlns:a16="http://schemas.microsoft.com/office/drawing/2014/main" id="{52C753E2-4101-486D-97D3-2C519A1158C7}"/>
              </a:ext>
            </a:extLst>
          </p:cNvPr>
          <p:cNvGrpSpPr/>
          <p:nvPr/>
        </p:nvGrpSpPr>
        <p:grpSpPr>
          <a:xfrm>
            <a:off x="8748677" y="4099879"/>
            <a:ext cx="3255818" cy="1681942"/>
            <a:chOff x="8748677" y="4099879"/>
            <a:chExt cx="3255818" cy="1681942"/>
          </a:xfrm>
        </p:grpSpPr>
        <p:pic>
          <p:nvPicPr>
            <p:cNvPr id="15" name="Obrázek 14">
              <a:extLst>
                <a:ext uri="{FF2B5EF4-FFF2-40B4-BE49-F238E27FC236}">
                  <a16:creationId xmlns:a16="http://schemas.microsoft.com/office/drawing/2014/main" id="{E1ECA621-230E-465E-AE4F-829B7B8E29F7}"/>
                </a:ext>
              </a:extLst>
            </p:cNvPr>
            <p:cNvPicPr>
              <a:picLocks noChangeAspect="1"/>
            </p:cNvPicPr>
            <p:nvPr/>
          </p:nvPicPr>
          <p:blipFill rotWithShape="1">
            <a:blip r:embed="rId2">
              <a:extLst>
                <a:ext uri="{28A0092B-C50C-407E-A947-70E740481C1C}">
                  <a14:useLocalDpi xmlns:a14="http://schemas.microsoft.com/office/drawing/2010/main" val="0"/>
                </a:ext>
              </a:extLst>
            </a:blip>
            <a:srcRect l="50266" t="56861" r="315" b="9100"/>
            <a:stretch/>
          </p:blipFill>
          <p:spPr>
            <a:xfrm>
              <a:off x="8748677" y="4099879"/>
              <a:ext cx="3255818" cy="1681942"/>
            </a:xfrm>
            <a:prstGeom prst="rect">
              <a:avLst/>
            </a:prstGeom>
          </p:spPr>
        </p:pic>
        <p:sp>
          <p:nvSpPr>
            <p:cNvPr id="31" name="TextovéPole 30">
              <a:extLst>
                <a:ext uri="{FF2B5EF4-FFF2-40B4-BE49-F238E27FC236}">
                  <a16:creationId xmlns:a16="http://schemas.microsoft.com/office/drawing/2014/main" id="{2C860662-87C7-45B7-991B-98BA85C21498}"/>
                </a:ext>
              </a:extLst>
            </p:cNvPr>
            <p:cNvSpPr txBox="1"/>
            <p:nvPr/>
          </p:nvSpPr>
          <p:spPr>
            <a:xfrm>
              <a:off x="10896301" y="4291562"/>
              <a:ext cx="983175" cy="253916"/>
            </a:xfrm>
            <a:prstGeom prst="rect">
              <a:avLst/>
            </a:prstGeom>
            <a:solidFill>
              <a:schemeClr val="bg1"/>
            </a:solidFill>
          </p:spPr>
          <p:txBody>
            <a:bodyPr wrap="square" rtlCol="0">
              <a:spAutoFit/>
            </a:bodyPr>
            <a:lstStyle/>
            <a:p>
              <a:pPr algn="ctr"/>
              <a:endParaRPr lang="cs-CZ" sz="1050" dirty="0"/>
            </a:p>
          </p:txBody>
        </p:sp>
      </p:grpSp>
    </p:spTree>
    <p:extLst>
      <p:ext uri="{BB962C8B-B14F-4D97-AF65-F5344CB8AC3E}">
        <p14:creationId xmlns:p14="http://schemas.microsoft.com/office/powerpoint/2010/main" val="35016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62D3A-76CE-4FB2-B008-F26327F51C73}"/>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nasopharynx</a:t>
            </a:r>
            <a:r>
              <a:rPr lang="cs-CZ" dirty="0" smtClean="0"/>
              <a:t> (</a:t>
            </a:r>
            <a:r>
              <a:rPr lang="cs-CZ" dirty="0" err="1" smtClean="0"/>
              <a:t>nasal</a:t>
            </a:r>
            <a:r>
              <a:rPr lang="cs-CZ" dirty="0" smtClean="0"/>
              <a:t> part </a:t>
            </a:r>
            <a:r>
              <a:rPr lang="cs-CZ" dirty="0" err="1" smtClean="0"/>
              <a:t>of</a:t>
            </a:r>
            <a:r>
              <a:rPr lang="cs-CZ" dirty="0" smtClean="0"/>
              <a:t> </a:t>
            </a:r>
            <a:r>
              <a:rPr lang="cs-CZ" dirty="0" err="1" smtClean="0"/>
              <a:t>pharynx</a:t>
            </a:r>
            <a:r>
              <a:rPr lang="cs-CZ" dirty="0" smtClean="0"/>
              <a:t>)</a:t>
            </a:r>
            <a:endParaRPr lang="en-US" dirty="0"/>
          </a:p>
        </p:txBody>
      </p:sp>
      <p:sp>
        <p:nvSpPr>
          <p:cNvPr id="5" name="Zástupný symbol pro číslo snímku 4">
            <a:extLst>
              <a:ext uri="{FF2B5EF4-FFF2-40B4-BE49-F238E27FC236}">
                <a16:creationId xmlns:a16="http://schemas.microsoft.com/office/drawing/2014/main" id="{59C1A18A-1BCF-4A31-8837-AC901E0E100A}"/>
              </a:ext>
            </a:extLst>
          </p:cNvPr>
          <p:cNvSpPr>
            <a:spLocks noGrp="1"/>
          </p:cNvSpPr>
          <p:nvPr>
            <p:ph type="sldNum" sz="quarter" idx="12"/>
          </p:nvPr>
        </p:nvSpPr>
        <p:spPr/>
        <p:txBody>
          <a:bodyPr/>
          <a:lstStyle/>
          <a:p>
            <a:fld id="{452BC3EA-E2EC-40AA-BF67-C4C476FA0C99}" type="slidenum">
              <a:rPr lang="cs-CZ" smtClean="0"/>
              <a:t>72</a:t>
            </a:fld>
            <a:endParaRPr lang="cs-CZ"/>
          </a:p>
        </p:txBody>
      </p:sp>
      <p:sp>
        <p:nvSpPr>
          <p:cNvPr id="6" name="Zástupný obsah 2">
            <a:extLst>
              <a:ext uri="{FF2B5EF4-FFF2-40B4-BE49-F238E27FC236}">
                <a16:creationId xmlns:a16="http://schemas.microsoft.com/office/drawing/2014/main" id="{A9A34DFE-1108-4ACC-825E-C580B5A3C210}"/>
              </a:ext>
            </a:extLst>
          </p:cNvPr>
          <p:cNvSpPr txBox="1">
            <a:spLocks/>
          </p:cNvSpPr>
          <p:nvPr/>
        </p:nvSpPr>
        <p:spPr>
          <a:xfrm>
            <a:off x="1097280" y="1790499"/>
            <a:ext cx="4586828" cy="6134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n</a:t>
            </a:r>
            <a:r>
              <a:rPr lang="cs-CZ" sz="1800" dirty="0" err="1" smtClean="0"/>
              <a:t>asopharynx</a:t>
            </a:r>
            <a:r>
              <a:rPr lang="cs-CZ" sz="1800" dirty="0" smtClean="0"/>
              <a:t> </a:t>
            </a:r>
            <a:r>
              <a:rPr lang="cs-CZ" sz="1800" b="1" dirty="0" err="1" smtClean="0"/>
              <a:t>connects</a:t>
            </a:r>
            <a:r>
              <a:rPr lang="cs-CZ" sz="1800" dirty="0" smtClean="0"/>
              <a:t> </a:t>
            </a:r>
            <a:r>
              <a:rPr lang="cs-CZ" sz="1800" dirty="0" err="1" smtClean="0"/>
              <a:t>nasal</a:t>
            </a:r>
            <a:r>
              <a:rPr lang="cs-CZ" sz="1800" dirty="0" smtClean="0"/>
              <a:t> </a:t>
            </a:r>
            <a:r>
              <a:rPr lang="cs-CZ" sz="1800" dirty="0" err="1" smtClean="0"/>
              <a:t>cavity</a:t>
            </a:r>
            <a:r>
              <a:rPr lang="cs-CZ" sz="1800" dirty="0" smtClean="0"/>
              <a:t> </a:t>
            </a:r>
            <a:r>
              <a:rPr lang="cs-CZ" sz="1800" dirty="0" err="1" smtClean="0"/>
              <a:t>with</a:t>
            </a:r>
            <a:r>
              <a:rPr lang="cs-CZ" sz="1800" dirty="0" smtClean="0"/>
              <a:t> larynx and trachea </a:t>
            </a:r>
            <a:r>
              <a:rPr lang="cs-CZ" sz="1800" dirty="0" err="1" smtClean="0"/>
              <a:t>through</a:t>
            </a:r>
            <a:r>
              <a:rPr lang="cs-CZ" sz="1800" dirty="0" smtClean="0"/>
              <a:t> </a:t>
            </a:r>
            <a:r>
              <a:rPr lang="cs-CZ" sz="1800" dirty="0" err="1" smtClean="0"/>
              <a:t>oropharynx</a:t>
            </a:r>
            <a:endParaRPr lang="cs-CZ" sz="1800" dirty="0"/>
          </a:p>
        </p:txBody>
      </p:sp>
      <p:sp>
        <p:nvSpPr>
          <p:cNvPr id="7" name="Zástupný obsah 2">
            <a:extLst>
              <a:ext uri="{FF2B5EF4-FFF2-40B4-BE49-F238E27FC236}">
                <a16:creationId xmlns:a16="http://schemas.microsoft.com/office/drawing/2014/main" id="{BEAF5736-BC2E-4847-B04F-692798780C58}"/>
              </a:ext>
            </a:extLst>
          </p:cNvPr>
          <p:cNvSpPr txBox="1">
            <a:spLocks/>
          </p:cNvSpPr>
          <p:nvPr/>
        </p:nvSpPr>
        <p:spPr>
          <a:xfrm>
            <a:off x="1099124" y="2400265"/>
            <a:ext cx="5078263" cy="90466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formation</a:t>
            </a:r>
            <a:r>
              <a:rPr lang="cs-CZ" sz="1800" dirty="0" smtClean="0"/>
              <a:t> </a:t>
            </a:r>
            <a:r>
              <a:rPr lang="cs-CZ" sz="1800" dirty="0"/>
              <a:t>– </a:t>
            </a:r>
            <a:r>
              <a:rPr lang="cs-CZ" sz="1800" dirty="0" err="1" smtClean="0"/>
              <a:t>breakdown</a:t>
            </a:r>
            <a:r>
              <a:rPr lang="cs-CZ" sz="1800" dirty="0" smtClean="0"/>
              <a:t> </a:t>
            </a:r>
            <a:r>
              <a:rPr lang="cs-CZ" sz="1800" dirty="0" err="1" smtClean="0"/>
              <a:t>of</a:t>
            </a:r>
            <a:r>
              <a:rPr lang="cs-CZ" sz="1800" dirty="0" smtClean="0"/>
              <a:t> </a:t>
            </a:r>
            <a:r>
              <a:rPr lang="cs-CZ" sz="1800" b="1" dirty="0" err="1" smtClean="0"/>
              <a:t>oronasal</a:t>
            </a:r>
            <a:r>
              <a:rPr lang="cs-CZ" sz="1800" b="1" dirty="0" smtClean="0"/>
              <a:t> </a:t>
            </a:r>
            <a:r>
              <a:rPr lang="cs-CZ" sz="1800" b="1" dirty="0" err="1" smtClean="0"/>
              <a:t>membrane</a:t>
            </a:r>
            <a:r>
              <a:rPr lang="cs-CZ" sz="1800" b="1" dirty="0" smtClean="0"/>
              <a:t> </a:t>
            </a:r>
            <a:r>
              <a:rPr lang="cs-CZ" sz="1800" dirty="0" smtClean="0"/>
              <a:t>and </a:t>
            </a:r>
            <a:r>
              <a:rPr lang="cs-CZ" sz="1800" b="1" dirty="0" err="1" smtClean="0"/>
              <a:t>secondary</a:t>
            </a:r>
            <a:r>
              <a:rPr lang="cs-CZ" sz="1800" b="1" dirty="0" smtClean="0"/>
              <a:t> </a:t>
            </a:r>
            <a:r>
              <a:rPr lang="cs-CZ" sz="1800" b="1" dirty="0" err="1" smtClean="0"/>
              <a:t>palate</a:t>
            </a:r>
            <a:r>
              <a:rPr lang="cs-CZ" sz="1800" b="1" dirty="0" smtClean="0"/>
              <a:t> </a:t>
            </a:r>
            <a:r>
              <a:rPr lang="cs-CZ" sz="1800" dirty="0" err="1" smtClean="0"/>
              <a:t>formation</a:t>
            </a:r>
            <a:r>
              <a:rPr lang="cs-CZ" sz="1800" b="1" dirty="0" smtClean="0"/>
              <a:t>→ </a:t>
            </a:r>
            <a:r>
              <a:rPr lang="cs-CZ" sz="1800" dirty="0" err="1" smtClean="0"/>
              <a:t>connection</a:t>
            </a:r>
            <a:r>
              <a:rPr lang="cs-CZ" sz="1800" dirty="0" smtClean="0"/>
              <a:t> </a:t>
            </a:r>
            <a:r>
              <a:rPr lang="cs-CZ" sz="1800" dirty="0" err="1" smtClean="0"/>
              <a:t>between</a:t>
            </a:r>
            <a:r>
              <a:rPr lang="cs-CZ" sz="1800" dirty="0" smtClean="0"/>
              <a:t> </a:t>
            </a:r>
            <a:r>
              <a:rPr lang="cs-CZ" sz="1800" b="1" dirty="0" err="1" smtClean="0"/>
              <a:t>nasal</a:t>
            </a:r>
            <a:r>
              <a:rPr lang="cs-CZ" sz="1800" b="1" dirty="0" smtClean="0"/>
              <a:t> </a:t>
            </a:r>
            <a:r>
              <a:rPr lang="cs-CZ" sz="1800" b="1" dirty="0" err="1" smtClean="0"/>
              <a:t>cavity</a:t>
            </a:r>
            <a:r>
              <a:rPr lang="cs-CZ" sz="1800" b="1" dirty="0" smtClean="0"/>
              <a:t> </a:t>
            </a:r>
            <a:r>
              <a:rPr lang="cs-CZ" sz="1800" b="1" dirty="0"/>
              <a:t>(</a:t>
            </a:r>
            <a:r>
              <a:rPr lang="cs-CZ" sz="1800" b="1" dirty="0" err="1" smtClean="0"/>
              <a:t>ectoderm</a:t>
            </a:r>
            <a:r>
              <a:rPr lang="cs-CZ" sz="1800" b="1" dirty="0"/>
              <a:t>) </a:t>
            </a:r>
            <a:r>
              <a:rPr lang="cs-CZ" sz="1800" dirty="0" smtClean="0"/>
              <a:t>and</a:t>
            </a:r>
            <a:r>
              <a:rPr lang="cs-CZ" sz="1800" b="1" dirty="0" smtClean="0"/>
              <a:t> </a:t>
            </a:r>
            <a:r>
              <a:rPr lang="cs-CZ" sz="1800" b="1" dirty="0" err="1" smtClean="0"/>
              <a:t>pharynx</a:t>
            </a:r>
            <a:r>
              <a:rPr lang="cs-CZ" sz="1800" b="1" dirty="0" smtClean="0"/>
              <a:t> </a:t>
            </a:r>
            <a:r>
              <a:rPr lang="cs-CZ" sz="1800" b="1" dirty="0"/>
              <a:t>(endoderm)</a:t>
            </a:r>
            <a:endParaRPr lang="cs-CZ" sz="1800" dirty="0"/>
          </a:p>
        </p:txBody>
      </p:sp>
      <p:sp>
        <p:nvSpPr>
          <p:cNvPr id="8" name="Zástupný obsah 2">
            <a:extLst>
              <a:ext uri="{FF2B5EF4-FFF2-40B4-BE49-F238E27FC236}">
                <a16:creationId xmlns:a16="http://schemas.microsoft.com/office/drawing/2014/main" id="{4F37F261-8EFA-4254-A0D1-6A308BF1FCD2}"/>
              </a:ext>
            </a:extLst>
          </p:cNvPr>
          <p:cNvSpPr txBox="1">
            <a:spLocks/>
          </p:cNvSpPr>
          <p:nvPr/>
        </p:nvSpPr>
        <p:spPr>
          <a:xfrm>
            <a:off x="1097280" y="3334162"/>
            <a:ext cx="4586828" cy="6438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Eustachean</a:t>
            </a:r>
            <a:r>
              <a:rPr lang="cs-CZ" sz="1800" b="1" dirty="0" smtClean="0"/>
              <a:t> tube </a:t>
            </a:r>
            <a:r>
              <a:rPr lang="cs-CZ" sz="1800" dirty="0" err="1" smtClean="0"/>
              <a:t>opening</a:t>
            </a:r>
            <a:r>
              <a:rPr lang="cs-CZ" sz="1800" dirty="0" smtClean="0"/>
              <a:t> </a:t>
            </a:r>
            <a:r>
              <a:rPr lang="cs-CZ" sz="1800" dirty="0"/>
              <a:t>– </a:t>
            </a:r>
            <a:r>
              <a:rPr lang="cs-CZ" sz="1800" dirty="0" err="1" smtClean="0"/>
              <a:t>from</a:t>
            </a:r>
            <a:r>
              <a:rPr lang="cs-CZ" sz="1800" dirty="0" smtClean="0"/>
              <a:t> </a:t>
            </a:r>
            <a:r>
              <a:rPr lang="cs-CZ" sz="1800" dirty="0" err="1" smtClean="0"/>
              <a:t>the</a:t>
            </a:r>
            <a:r>
              <a:rPr lang="cs-CZ" sz="1800" dirty="0" smtClean="0"/>
              <a:t> </a:t>
            </a:r>
            <a:r>
              <a:rPr lang="cs-CZ" sz="1800" b="1" dirty="0" smtClean="0"/>
              <a:t>1. </a:t>
            </a:r>
            <a:r>
              <a:rPr lang="cs-CZ" sz="1800" b="1" dirty="0" err="1" smtClean="0"/>
              <a:t>pharyngeal</a:t>
            </a:r>
            <a:r>
              <a:rPr lang="cs-CZ" sz="1800" b="1" dirty="0" smtClean="0"/>
              <a:t> arch </a:t>
            </a:r>
            <a:r>
              <a:rPr lang="cs-CZ" sz="1800" b="1" dirty="0" err="1" smtClean="0"/>
              <a:t>pouch</a:t>
            </a:r>
            <a:endParaRPr lang="cs-CZ" sz="1800" b="1" dirty="0"/>
          </a:p>
        </p:txBody>
      </p:sp>
      <p:sp>
        <p:nvSpPr>
          <p:cNvPr id="9" name="Zástupný obsah 2">
            <a:extLst>
              <a:ext uri="{FF2B5EF4-FFF2-40B4-BE49-F238E27FC236}">
                <a16:creationId xmlns:a16="http://schemas.microsoft.com/office/drawing/2014/main" id="{95748013-A1C7-4282-B473-5D0A9AA20447}"/>
              </a:ext>
            </a:extLst>
          </p:cNvPr>
          <p:cNvSpPr txBox="1">
            <a:spLocks/>
          </p:cNvSpPr>
          <p:nvPr/>
        </p:nvSpPr>
        <p:spPr>
          <a:xfrm>
            <a:off x="1097280" y="3992147"/>
            <a:ext cx="4586828" cy="130776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Anterior</a:t>
            </a:r>
            <a:r>
              <a:rPr lang="cs-CZ" sz="1800" b="1" dirty="0" smtClean="0"/>
              <a:t> </a:t>
            </a:r>
            <a:r>
              <a:rPr lang="cs-CZ" sz="1800" b="1" dirty="0"/>
              <a:t>– </a:t>
            </a:r>
            <a:r>
              <a:rPr lang="cs-CZ" sz="1800" b="1" dirty="0" err="1" smtClean="0"/>
              <a:t>extension</a:t>
            </a:r>
            <a:r>
              <a:rPr lang="cs-CZ" sz="1800" b="1" dirty="0" smtClean="0"/>
              <a:t> </a:t>
            </a:r>
            <a:r>
              <a:rPr lang="cs-CZ" sz="1800" b="1" dirty="0" err="1" smtClean="0"/>
              <a:t>of</a:t>
            </a:r>
            <a:r>
              <a:rPr lang="cs-CZ" sz="1800" b="1" dirty="0" smtClean="0"/>
              <a:t> </a:t>
            </a:r>
            <a:r>
              <a:rPr lang="cs-CZ" sz="1800" b="1" dirty="0" err="1" smtClean="0"/>
              <a:t>the</a:t>
            </a:r>
            <a:r>
              <a:rPr lang="cs-CZ" sz="1800" b="1" dirty="0" smtClean="0"/>
              <a:t> </a:t>
            </a:r>
            <a:r>
              <a:rPr lang="cs-CZ" sz="1800" b="1" dirty="0" err="1" smtClean="0"/>
              <a:t>nasal</a:t>
            </a:r>
            <a:r>
              <a:rPr lang="cs-CZ" sz="1800" b="1" dirty="0" smtClean="0"/>
              <a:t> </a:t>
            </a:r>
            <a:r>
              <a:rPr lang="cs-CZ" sz="1800" b="1" dirty="0" err="1" smtClean="0"/>
              <a:t>cavity</a:t>
            </a:r>
            <a:endParaRPr lang="cs-CZ" sz="1800" b="1" dirty="0"/>
          </a:p>
          <a:p>
            <a:pPr lvl="1">
              <a:buSzPct val="50000"/>
              <a:buFont typeface="Courier New" panose="02070309020205020404" pitchFamily="49" charset="0"/>
              <a:buChar char="o"/>
            </a:pPr>
            <a:r>
              <a:rPr lang="cs-CZ" sz="1600" dirty="0" err="1"/>
              <a:t>s</a:t>
            </a:r>
            <a:r>
              <a:rPr lang="cs-CZ" sz="1600" dirty="0" err="1" smtClean="0"/>
              <a:t>imilar</a:t>
            </a:r>
            <a:r>
              <a:rPr lang="cs-CZ" sz="1600" dirty="0" smtClean="0"/>
              <a:t> </a:t>
            </a:r>
            <a:r>
              <a:rPr lang="cs-CZ" sz="1600" dirty="0" err="1" smtClean="0"/>
              <a:t>microscopic</a:t>
            </a:r>
            <a:r>
              <a:rPr lang="cs-CZ" sz="1600" dirty="0" smtClean="0"/>
              <a:t> anatomy to </a:t>
            </a:r>
            <a:r>
              <a:rPr lang="cs-CZ" sz="1600" dirty="0" err="1" smtClean="0"/>
              <a:t>nasal</a:t>
            </a:r>
            <a:r>
              <a:rPr lang="cs-CZ" sz="1600" dirty="0" smtClean="0"/>
              <a:t> </a:t>
            </a:r>
            <a:r>
              <a:rPr lang="cs-CZ" sz="1600" dirty="0" err="1" smtClean="0"/>
              <a:t>cavity</a:t>
            </a:r>
            <a:endParaRPr lang="cs-CZ" sz="1600" dirty="0"/>
          </a:p>
          <a:p>
            <a:pPr lvl="1">
              <a:buSzPct val="50000"/>
              <a:buFont typeface="Courier New" panose="02070309020205020404" pitchFamily="49" charset="0"/>
              <a:buChar char="o"/>
            </a:pPr>
            <a:r>
              <a:rPr lang="cs-CZ" sz="1600" dirty="0" err="1" smtClean="0"/>
              <a:t>pseudostratified</a:t>
            </a:r>
            <a:r>
              <a:rPr lang="cs-CZ" sz="1600" dirty="0" smtClean="0"/>
              <a:t> </a:t>
            </a:r>
            <a:r>
              <a:rPr lang="cs-CZ" sz="1600" dirty="0" err="1" smtClean="0"/>
              <a:t>cylindrical</a:t>
            </a:r>
            <a:r>
              <a:rPr lang="cs-CZ" sz="1600" dirty="0" smtClean="0"/>
              <a:t> </a:t>
            </a:r>
            <a:r>
              <a:rPr lang="cs-CZ" sz="1600" dirty="0" err="1" smtClean="0"/>
              <a:t>epithelium</a:t>
            </a:r>
            <a:endParaRPr lang="cs-CZ" sz="1600" dirty="0"/>
          </a:p>
          <a:p>
            <a:pPr lvl="1">
              <a:buSzPct val="50000"/>
              <a:buFont typeface="Courier New" panose="02070309020205020404" pitchFamily="49" charset="0"/>
              <a:buChar char="o"/>
            </a:pPr>
            <a:r>
              <a:rPr lang="cs-CZ" sz="1600" dirty="0" err="1"/>
              <a:t>v</a:t>
            </a:r>
            <a:r>
              <a:rPr lang="cs-CZ" sz="1600" dirty="0" err="1" smtClean="0"/>
              <a:t>ascularized</a:t>
            </a:r>
            <a:r>
              <a:rPr lang="cs-CZ" sz="1600" dirty="0" smtClean="0"/>
              <a:t> </a:t>
            </a:r>
            <a:r>
              <a:rPr lang="cs-CZ" sz="1600" dirty="0" err="1" smtClean="0"/>
              <a:t>tissue</a:t>
            </a:r>
            <a:r>
              <a:rPr lang="cs-CZ" sz="1600" dirty="0" smtClean="0"/>
              <a:t> </a:t>
            </a:r>
            <a:r>
              <a:rPr lang="cs-CZ" sz="1600" dirty="0" err="1" smtClean="0"/>
              <a:t>with</a:t>
            </a:r>
            <a:r>
              <a:rPr lang="cs-CZ" sz="1600" dirty="0" smtClean="0"/>
              <a:t> </a:t>
            </a:r>
            <a:r>
              <a:rPr lang="cs-CZ" sz="1600" dirty="0" err="1" smtClean="0"/>
              <a:t>lymphatic</a:t>
            </a:r>
            <a:r>
              <a:rPr lang="cs-CZ" sz="1600" dirty="0" smtClean="0"/>
              <a:t> </a:t>
            </a:r>
            <a:r>
              <a:rPr lang="cs-CZ" sz="1600" dirty="0" err="1" smtClean="0"/>
              <a:t>tissue</a:t>
            </a:r>
            <a:endParaRPr lang="cs-CZ" sz="1600" dirty="0"/>
          </a:p>
        </p:txBody>
      </p:sp>
      <p:sp>
        <p:nvSpPr>
          <p:cNvPr id="10" name="Zástupný obsah 2">
            <a:extLst>
              <a:ext uri="{FF2B5EF4-FFF2-40B4-BE49-F238E27FC236}">
                <a16:creationId xmlns:a16="http://schemas.microsoft.com/office/drawing/2014/main" id="{C7D1ECCA-509D-47D8-A547-2874938927B5}"/>
              </a:ext>
            </a:extLst>
          </p:cNvPr>
          <p:cNvSpPr txBox="1">
            <a:spLocks/>
          </p:cNvSpPr>
          <p:nvPr/>
        </p:nvSpPr>
        <p:spPr>
          <a:xfrm>
            <a:off x="1097280" y="5299911"/>
            <a:ext cx="4586828" cy="99603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Posterior</a:t>
            </a:r>
            <a:r>
              <a:rPr lang="cs-CZ" sz="1800" b="1" dirty="0" smtClean="0"/>
              <a:t> </a:t>
            </a:r>
            <a:r>
              <a:rPr lang="cs-CZ" sz="1800" b="1" dirty="0"/>
              <a:t>– </a:t>
            </a:r>
            <a:r>
              <a:rPr lang="cs-CZ" sz="1800" b="1" dirty="0" err="1" smtClean="0"/>
              <a:t>extension</a:t>
            </a:r>
            <a:r>
              <a:rPr lang="cs-CZ" sz="1800" b="1" dirty="0" smtClean="0"/>
              <a:t> </a:t>
            </a:r>
            <a:r>
              <a:rPr lang="cs-CZ" sz="1800" b="1" dirty="0" err="1" smtClean="0"/>
              <a:t>of</a:t>
            </a:r>
            <a:r>
              <a:rPr lang="cs-CZ" sz="1800" b="1" dirty="0" smtClean="0"/>
              <a:t> </a:t>
            </a:r>
            <a:r>
              <a:rPr lang="cs-CZ" sz="1800" b="1" dirty="0" err="1" smtClean="0"/>
              <a:t>pharynx</a:t>
            </a:r>
            <a:endParaRPr lang="cs-CZ" sz="1800" b="1" dirty="0"/>
          </a:p>
          <a:p>
            <a:pPr lvl="1">
              <a:buSzPct val="50000"/>
              <a:buFont typeface="Courier New" panose="02070309020205020404" pitchFamily="49" charset="0"/>
              <a:buChar char="o"/>
            </a:pPr>
            <a:r>
              <a:rPr lang="cs-CZ" sz="1600" dirty="0" err="1"/>
              <a:t>similar</a:t>
            </a:r>
            <a:r>
              <a:rPr lang="cs-CZ" sz="1600" dirty="0"/>
              <a:t> </a:t>
            </a:r>
            <a:r>
              <a:rPr lang="cs-CZ" sz="1600" dirty="0" err="1"/>
              <a:t>microscopic</a:t>
            </a:r>
            <a:r>
              <a:rPr lang="cs-CZ" sz="1600" dirty="0"/>
              <a:t> anatomy to </a:t>
            </a:r>
            <a:r>
              <a:rPr lang="cs-CZ" sz="1600" dirty="0" err="1" smtClean="0"/>
              <a:t>oropharynx</a:t>
            </a:r>
            <a:endParaRPr lang="cs-CZ" sz="1600" dirty="0"/>
          </a:p>
          <a:p>
            <a:pPr lvl="1">
              <a:buSzPct val="50000"/>
              <a:buFont typeface="Courier New" panose="02070309020205020404" pitchFamily="49" charset="0"/>
              <a:buChar char="o"/>
            </a:pPr>
            <a:r>
              <a:rPr lang="cs-CZ" sz="1600" dirty="0" err="1"/>
              <a:t>s</a:t>
            </a:r>
            <a:r>
              <a:rPr lang="cs-CZ" sz="1600" dirty="0" err="1" smtClean="0"/>
              <a:t>tratified</a:t>
            </a:r>
            <a:r>
              <a:rPr lang="cs-CZ" sz="1600" dirty="0" smtClean="0"/>
              <a:t> </a:t>
            </a:r>
            <a:r>
              <a:rPr lang="cs-CZ" sz="1600" dirty="0" err="1" smtClean="0"/>
              <a:t>squamous</a:t>
            </a:r>
            <a:r>
              <a:rPr lang="cs-CZ" sz="1600" dirty="0" smtClean="0"/>
              <a:t> </a:t>
            </a:r>
            <a:r>
              <a:rPr lang="cs-CZ" sz="1600" dirty="0" err="1" smtClean="0"/>
              <a:t>epithelium</a:t>
            </a:r>
            <a:endParaRPr lang="cs-CZ" sz="16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182" y="2081776"/>
            <a:ext cx="3862306" cy="3620615"/>
          </a:xfrm>
          <a:prstGeom prst="rect">
            <a:avLst/>
          </a:prstGeom>
        </p:spPr>
      </p:pic>
      <p:sp>
        <p:nvSpPr>
          <p:cNvPr id="16" name="Volný tvar 15"/>
          <p:cNvSpPr/>
          <p:nvPr/>
        </p:nvSpPr>
        <p:spPr>
          <a:xfrm>
            <a:off x="8709434" y="2326741"/>
            <a:ext cx="1720158" cy="1041148"/>
          </a:xfrm>
          <a:custGeom>
            <a:avLst/>
            <a:gdLst>
              <a:gd name="connsiteX0" fmla="*/ 1683944 w 1720158"/>
              <a:gd name="connsiteY0" fmla="*/ 932507 h 1041148"/>
              <a:gd name="connsiteX1" fmla="*/ 1647730 w 1720158"/>
              <a:gd name="connsiteY1" fmla="*/ 896293 h 1041148"/>
              <a:gd name="connsiteX2" fmla="*/ 1683944 w 1720158"/>
              <a:gd name="connsiteY2" fmla="*/ 851025 h 1041148"/>
              <a:gd name="connsiteX3" fmla="*/ 1720158 w 1720158"/>
              <a:gd name="connsiteY3" fmla="*/ 796705 h 1041148"/>
              <a:gd name="connsiteX4" fmla="*/ 1720158 w 1720158"/>
              <a:gd name="connsiteY4" fmla="*/ 706170 h 1041148"/>
              <a:gd name="connsiteX5" fmla="*/ 1656784 w 1720158"/>
              <a:gd name="connsiteY5" fmla="*/ 651849 h 1041148"/>
              <a:gd name="connsiteX6" fmla="*/ 1502875 w 1720158"/>
              <a:gd name="connsiteY6" fmla="*/ 452673 h 1041148"/>
              <a:gd name="connsiteX7" fmla="*/ 1376126 w 1720158"/>
              <a:gd name="connsiteY7" fmla="*/ 334978 h 1041148"/>
              <a:gd name="connsiteX8" fmla="*/ 1240324 w 1720158"/>
              <a:gd name="connsiteY8" fmla="*/ 181069 h 1041148"/>
              <a:gd name="connsiteX9" fmla="*/ 1122629 w 1720158"/>
              <a:gd name="connsiteY9" fmla="*/ 63374 h 1041148"/>
              <a:gd name="connsiteX10" fmla="*/ 950614 w 1720158"/>
              <a:gd name="connsiteY10" fmla="*/ 9053 h 1041148"/>
              <a:gd name="connsiteX11" fmla="*/ 769544 w 1720158"/>
              <a:gd name="connsiteY11" fmla="*/ 0 h 1041148"/>
              <a:gd name="connsiteX12" fmla="*/ 570368 w 1720158"/>
              <a:gd name="connsiteY12" fmla="*/ 36213 h 1041148"/>
              <a:gd name="connsiteX13" fmla="*/ 353085 w 1720158"/>
              <a:gd name="connsiteY13" fmla="*/ 90534 h 1041148"/>
              <a:gd name="connsiteX14" fmla="*/ 253497 w 1720158"/>
              <a:gd name="connsiteY14" fmla="*/ 135802 h 1041148"/>
              <a:gd name="connsiteX15" fmla="*/ 208229 w 1720158"/>
              <a:gd name="connsiteY15" fmla="*/ 208229 h 1041148"/>
              <a:gd name="connsiteX16" fmla="*/ 172016 w 1720158"/>
              <a:gd name="connsiteY16" fmla="*/ 325924 h 1041148"/>
              <a:gd name="connsiteX17" fmla="*/ 144855 w 1720158"/>
              <a:gd name="connsiteY17" fmla="*/ 434566 h 1041148"/>
              <a:gd name="connsiteX18" fmla="*/ 99588 w 1720158"/>
              <a:gd name="connsiteY18" fmla="*/ 552261 h 1041148"/>
              <a:gd name="connsiteX19" fmla="*/ 72427 w 1720158"/>
              <a:gd name="connsiteY19" fmla="*/ 615635 h 1041148"/>
              <a:gd name="connsiteX20" fmla="*/ 0 w 1720158"/>
              <a:gd name="connsiteY20" fmla="*/ 669956 h 1041148"/>
              <a:gd name="connsiteX21" fmla="*/ 45267 w 1720158"/>
              <a:gd name="connsiteY21" fmla="*/ 715223 h 1041148"/>
              <a:gd name="connsiteX22" fmla="*/ 162962 w 1720158"/>
              <a:gd name="connsiteY22" fmla="*/ 769544 h 1041148"/>
              <a:gd name="connsiteX23" fmla="*/ 244443 w 1720158"/>
              <a:gd name="connsiteY23" fmla="*/ 832918 h 1041148"/>
              <a:gd name="connsiteX24" fmla="*/ 298764 w 1720158"/>
              <a:gd name="connsiteY24" fmla="*/ 932507 h 1041148"/>
              <a:gd name="connsiteX25" fmla="*/ 316871 w 1720158"/>
              <a:gd name="connsiteY25" fmla="*/ 1041148 h 1041148"/>
              <a:gd name="connsiteX26" fmla="*/ 416459 w 1720158"/>
              <a:gd name="connsiteY26" fmla="*/ 1023041 h 1041148"/>
              <a:gd name="connsiteX27" fmla="*/ 615635 w 1720158"/>
              <a:gd name="connsiteY27" fmla="*/ 977774 h 1041148"/>
              <a:gd name="connsiteX28" fmla="*/ 869132 w 1720158"/>
              <a:gd name="connsiteY28" fmla="*/ 950613 h 1041148"/>
              <a:gd name="connsiteX29" fmla="*/ 1249378 w 1720158"/>
              <a:gd name="connsiteY29" fmla="*/ 914400 h 1041148"/>
              <a:gd name="connsiteX30" fmla="*/ 1403287 w 1720158"/>
              <a:gd name="connsiteY30" fmla="*/ 914400 h 1041148"/>
              <a:gd name="connsiteX31" fmla="*/ 1466661 w 1720158"/>
              <a:gd name="connsiteY31" fmla="*/ 932507 h 1041148"/>
              <a:gd name="connsiteX32" fmla="*/ 1493821 w 1720158"/>
              <a:gd name="connsiteY32" fmla="*/ 959667 h 1041148"/>
              <a:gd name="connsiteX33" fmla="*/ 1548142 w 1720158"/>
              <a:gd name="connsiteY33" fmla="*/ 968720 h 1041148"/>
              <a:gd name="connsiteX34" fmla="*/ 1548142 w 1720158"/>
              <a:gd name="connsiteY34" fmla="*/ 968720 h 1041148"/>
              <a:gd name="connsiteX35" fmla="*/ 1683944 w 1720158"/>
              <a:gd name="connsiteY35" fmla="*/ 932507 h 104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0158" h="1041148">
                <a:moveTo>
                  <a:pt x="1683944" y="932507"/>
                </a:moveTo>
                <a:lnTo>
                  <a:pt x="1647730" y="896293"/>
                </a:lnTo>
                <a:lnTo>
                  <a:pt x="1683944" y="851025"/>
                </a:lnTo>
                <a:lnTo>
                  <a:pt x="1720158" y="796705"/>
                </a:lnTo>
                <a:lnTo>
                  <a:pt x="1720158" y="706170"/>
                </a:lnTo>
                <a:lnTo>
                  <a:pt x="1656784" y="651849"/>
                </a:lnTo>
                <a:lnTo>
                  <a:pt x="1502875" y="452673"/>
                </a:lnTo>
                <a:lnTo>
                  <a:pt x="1376126" y="334978"/>
                </a:lnTo>
                <a:lnTo>
                  <a:pt x="1240324" y="181069"/>
                </a:lnTo>
                <a:lnTo>
                  <a:pt x="1122629" y="63374"/>
                </a:lnTo>
                <a:lnTo>
                  <a:pt x="950614" y="9053"/>
                </a:lnTo>
                <a:lnTo>
                  <a:pt x="769544" y="0"/>
                </a:lnTo>
                <a:lnTo>
                  <a:pt x="570368" y="36213"/>
                </a:lnTo>
                <a:lnTo>
                  <a:pt x="353085" y="90534"/>
                </a:lnTo>
                <a:lnTo>
                  <a:pt x="253497" y="135802"/>
                </a:lnTo>
                <a:lnTo>
                  <a:pt x="208229" y="208229"/>
                </a:lnTo>
                <a:lnTo>
                  <a:pt x="172016" y="325924"/>
                </a:lnTo>
                <a:lnTo>
                  <a:pt x="144855" y="434566"/>
                </a:lnTo>
                <a:lnTo>
                  <a:pt x="99588" y="552261"/>
                </a:lnTo>
                <a:lnTo>
                  <a:pt x="72427" y="615635"/>
                </a:lnTo>
                <a:lnTo>
                  <a:pt x="0" y="669956"/>
                </a:lnTo>
                <a:lnTo>
                  <a:pt x="45267" y="715223"/>
                </a:lnTo>
                <a:lnTo>
                  <a:pt x="162962" y="769544"/>
                </a:lnTo>
                <a:lnTo>
                  <a:pt x="244443" y="832918"/>
                </a:lnTo>
                <a:lnTo>
                  <a:pt x="298764" y="932507"/>
                </a:lnTo>
                <a:lnTo>
                  <a:pt x="316871" y="1041148"/>
                </a:lnTo>
                <a:lnTo>
                  <a:pt x="416459" y="1023041"/>
                </a:lnTo>
                <a:lnTo>
                  <a:pt x="615635" y="977774"/>
                </a:lnTo>
                <a:lnTo>
                  <a:pt x="869132" y="950613"/>
                </a:lnTo>
                <a:lnTo>
                  <a:pt x="1249378" y="914400"/>
                </a:lnTo>
                <a:lnTo>
                  <a:pt x="1403287" y="914400"/>
                </a:lnTo>
                <a:lnTo>
                  <a:pt x="1466661" y="932507"/>
                </a:lnTo>
                <a:lnTo>
                  <a:pt x="1493821" y="959667"/>
                </a:lnTo>
                <a:lnTo>
                  <a:pt x="1548142" y="968720"/>
                </a:lnTo>
                <a:lnTo>
                  <a:pt x="1548142" y="968720"/>
                </a:lnTo>
                <a:lnTo>
                  <a:pt x="1683944" y="932507"/>
                </a:ln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Volný tvar 16"/>
          <p:cNvSpPr/>
          <p:nvPr/>
        </p:nvSpPr>
        <p:spPr>
          <a:xfrm>
            <a:off x="8347295" y="3041964"/>
            <a:ext cx="642796" cy="407406"/>
          </a:xfrm>
          <a:custGeom>
            <a:avLst/>
            <a:gdLst>
              <a:gd name="connsiteX0" fmla="*/ 0 w 642796"/>
              <a:gd name="connsiteY0" fmla="*/ 398353 h 407406"/>
              <a:gd name="connsiteX1" fmla="*/ 63374 w 642796"/>
              <a:gd name="connsiteY1" fmla="*/ 262551 h 407406"/>
              <a:gd name="connsiteX2" fmla="*/ 135802 w 642796"/>
              <a:gd name="connsiteY2" fmla="*/ 135802 h 407406"/>
              <a:gd name="connsiteX3" fmla="*/ 289711 w 642796"/>
              <a:gd name="connsiteY3" fmla="*/ 0 h 407406"/>
              <a:gd name="connsiteX4" fmla="*/ 362139 w 642796"/>
              <a:gd name="connsiteY4" fmla="*/ 27161 h 407406"/>
              <a:gd name="connsiteX5" fmla="*/ 497941 w 642796"/>
              <a:gd name="connsiteY5" fmla="*/ 90535 h 407406"/>
              <a:gd name="connsiteX6" fmla="*/ 597529 w 642796"/>
              <a:gd name="connsiteY6" fmla="*/ 181070 h 407406"/>
              <a:gd name="connsiteX7" fmla="*/ 642796 w 642796"/>
              <a:gd name="connsiteY7" fmla="*/ 334979 h 407406"/>
              <a:gd name="connsiteX8" fmla="*/ 552261 w 642796"/>
              <a:gd name="connsiteY8" fmla="*/ 398353 h 407406"/>
              <a:gd name="connsiteX9" fmla="*/ 398353 w 642796"/>
              <a:gd name="connsiteY9" fmla="*/ 407406 h 407406"/>
              <a:gd name="connsiteX10" fmla="*/ 208230 w 642796"/>
              <a:gd name="connsiteY10" fmla="*/ 407406 h 407406"/>
              <a:gd name="connsiteX11" fmla="*/ 0 w 642796"/>
              <a:gd name="connsiteY11" fmla="*/ 398353 h 40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796" h="407406">
                <a:moveTo>
                  <a:pt x="0" y="398353"/>
                </a:moveTo>
                <a:lnTo>
                  <a:pt x="63374" y="262551"/>
                </a:lnTo>
                <a:lnTo>
                  <a:pt x="135802" y="135802"/>
                </a:lnTo>
                <a:lnTo>
                  <a:pt x="289711" y="0"/>
                </a:lnTo>
                <a:lnTo>
                  <a:pt x="362139" y="27161"/>
                </a:lnTo>
                <a:lnTo>
                  <a:pt x="497941" y="90535"/>
                </a:lnTo>
                <a:lnTo>
                  <a:pt x="597529" y="181070"/>
                </a:lnTo>
                <a:lnTo>
                  <a:pt x="642796" y="334979"/>
                </a:lnTo>
                <a:lnTo>
                  <a:pt x="552261" y="398353"/>
                </a:lnTo>
                <a:lnTo>
                  <a:pt x="398353" y="407406"/>
                </a:lnTo>
                <a:lnTo>
                  <a:pt x="208230" y="407406"/>
                </a:lnTo>
                <a:lnTo>
                  <a:pt x="0" y="398353"/>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se šipkou 18"/>
          <p:cNvCxnSpPr>
            <a:endCxn id="17" idx="2"/>
          </p:cNvCxnSpPr>
          <p:nvPr/>
        </p:nvCxnSpPr>
        <p:spPr>
          <a:xfrm>
            <a:off x="7478162" y="2709912"/>
            <a:ext cx="1004935" cy="46785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a:endCxn id="16" idx="7"/>
          </p:cNvCxnSpPr>
          <p:nvPr/>
        </p:nvCxnSpPr>
        <p:spPr>
          <a:xfrm flipH="1">
            <a:off x="10085560" y="2494755"/>
            <a:ext cx="470910" cy="1669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a:off x="10556470" y="2326741"/>
            <a:ext cx="814812" cy="276999"/>
          </a:xfrm>
          <a:prstGeom prst="rect">
            <a:avLst/>
          </a:prstGeom>
          <a:solidFill>
            <a:schemeClr val="bg1"/>
          </a:solidFill>
          <a:ln w="28575">
            <a:solidFill>
              <a:srgbClr val="FF0000"/>
            </a:solidFill>
          </a:ln>
        </p:spPr>
        <p:txBody>
          <a:bodyPr wrap="square" rtlCol="0">
            <a:spAutoFit/>
          </a:bodyPr>
          <a:lstStyle/>
          <a:p>
            <a:pPr algn="ctr"/>
            <a:r>
              <a:rPr lang="cs-CZ" sz="1200" dirty="0" err="1" smtClean="0"/>
              <a:t>ectoderm</a:t>
            </a:r>
            <a:endParaRPr lang="cs-CZ" sz="1200" dirty="0"/>
          </a:p>
        </p:txBody>
      </p:sp>
      <p:sp>
        <p:nvSpPr>
          <p:cNvPr id="24" name="TextovéPole 23"/>
          <p:cNvSpPr txBox="1"/>
          <p:nvPr/>
        </p:nvSpPr>
        <p:spPr>
          <a:xfrm>
            <a:off x="6645244" y="2546081"/>
            <a:ext cx="852011" cy="276999"/>
          </a:xfrm>
          <a:prstGeom prst="rect">
            <a:avLst/>
          </a:prstGeom>
          <a:solidFill>
            <a:schemeClr val="bg1"/>
          </a:solidFill>
          <a:ln w="28575">
            <a:solidFill>
              <a:srgbClr val="00B0F0"/>
            </a:solidFill>
          </a:ln>
        </p:spPr>
        <p:txBody>
          <a:bodyPr wrap="square" rtlCol="0">
            <a:spAutoFit/>
          </a:bodyPr>
          <a:lstStyle/>
          <a:p>
            <a:pPr algn="ctr"/>
            <a:r>
              <a:rPr lang="cs-CZ" sz="1200" dirty="0"/>
              <a:t>endoderm</a:t>
            </a:r>
          </a:p>
        </p:txBody>
      </p:sp>
      <p:sp>
        <p:nvSpPr>
          <p:cNvPr id="25" name="Volný tvar 24"/>
          <p:cNvSpPr/>
          <p:nvPr/>
        </p:nvSpPr>
        <p:spPr>
          <a:xfrm>
            <a:off x="8999145" y="3385996"/>
            <a:ext cx="1186004" cy="706170"/>
          </a:xfrm>
          <a:custGeom>
            <a:avLst/>
            <a:gdLst>
              <a:gd name="connsiteX0" fmla="*/ 1186004 w 1186004"/>
              <a:gd name="connsiteY0" fmla="*/ 325925 h 706170"/>
              <a:gd name="connsiteX1" fmla="*/ 1122629 w 1186004"/>
              <a:gd name="connsiteY1" fmla="*/ 289711 h 706170"/>
              <a:gd name="connsiteX2" fmla="*/ 1131683 w 1186004"/>
              <a:gd name="connsiteY2" fmla="*/ 172016 h 706170"/>
              <a:gd name="connsiteX3" fmla="*/ 1122629 w 1186004"/>
              <a:gd name="connsiteY3" fmla="*/ 18107 h 706170"/>
              <a:gd name="connsiteX4" fmla="*/ 1122629 w 1186004"/>
              <a:gd name="connsiteY4" fmla="*/ 18107 h 706170"/>
              <a:gd name="connsiteX5" fmla="*/ 1068308 w 1186004"/>
              <a:gd name="connsiteY5" fmla="*/ 117695 h 706170"/>
              <a:gd name="connsiteX6" fmla="*/ 968720 w 1186004"/>
              <a:gd name="connsiteY6" fmla="*/ 126749 h 706170"/>
              <a:gd name="connsiteX7" fmla="*/ 878186 w 1186004"/>
              <a:gd name="connsiteY7" fmla="*/ 54321 h 706170"/>
              <a:gd name="connsiteX8" fmla="*/ 814811 w 1186004"/>
              <a:gd name="connsiteY8" fmla="*/ 0 h 706170"/>
              <a:gd name="connsiteX9" fmla="*/ 597528 w 1186004"/>
              <a:gd name="connsiteY9" fmla="*/ 0 h 706170"/>
              <a:gd name="connsiteX10" fmla="*/ 443619 w 1186004"/>
              <a:gd name="connsiteY10" fmla="*/ 0 h 706170"/>
              <a:gd name="connsiteX11" fmla="*/ 126748 w 1186004"/>
              <a:gd name="connsiteY11" fmla="*/ 63374 h 706170"/>
              <a:gd name="connsiteX12" fmla="*/ 0 w 1186004"/>
              <a:gd name="connsiteY12" fmla="*/ 90535 h 706170"/>
              <a:gd name="connsiteX13" fmla="*/ 36213 w 1186004"/>
              <a:gd name="connsiteY13" fmla="*/ 199176 h 706170"/>
              <a:gd name="connsiteX14" fmla="*/ 190122 w 1186004"/>
              <a:gd name="connsiteY14" fmla="*/ 126749 h 706170"/>
              <a:gd name="connsiteX15" fmla="*/ 371192 w 1186004"/>
              <a:gd name="connsiteY15" fmla="*/ 99588 h 706170"/>
              <a:gd name="connsiteX16" fmla="*/ 615635 w 1186004"/>
              <a:gd name="connsiteY16" fmla="*/ 108642 h 706170"/>
              <a:gd name="connsiteX17" fmla="*/ 787651 w 1186004"/>
              <a:gd name="connsiteY17" fmla="*/ 190123 h 706170"/>
              <a:gd name="connsiteX18" fmla="*/ 923453 w 1186004"/>
              <a:gd name="connsiteY18" fmla="*/ 253497 h 706170"/>
              <a:gd name="connsiteX19" fmla="*/ 959667 w 1186004"/>
              <a:gd name="connsiteY19" fmla="*/ 362139 h 706170"/>
              <a:gd name="connsiteX20" fmla="*/ 896293 w 1186004"/>
              <a:gd name="connsiteY20" fmla="*/ 443620 h 706170"/>
              <a:gd name="connsiteX21" fmla="*/ 814811 w 1186004"/>
              <a:gd name="connsiteY21" fmla="*/ 561315 h 706170"/>
              <a:gd name="connsiteX22" fmla="*/ 887239 w 1186004"/>
              <a:gd name="connsiteY22" fmla="*/ 552261 h 706170"/>
              <a:gd name="connsiteX23" fmla="*/ 986827 w 1186004"/>
              <a:gd name="connsiteY23" fmla="*/ 588475 h 706170"/>
              <a:gd name="connsiteX24" fmla="*/ 1023041 w 1186004"/>
              <a:gd name="connsiteY24" fmla="*/ 706170 h 706170"/>
              <a:gd name="connsiteX25" fmla="*/ 1050202 w 1186004"/>
              <a:gd name="connsiteY25" fmla="*/ 597529 h 706170"/>
              <a:gd name="connsiteX26" fmla="*/ 1059255 w 1186004"/>
              <a:gd name="connsiteY26" fmla="*/ 452673 h 706170"/>
              <a:gd name="connsiteX27" fmla="*/ 1186004 w 1186004"/>
              <a:gd name="connsiteY27" fmla="*/ 325925 h 70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6004" h="706170">
                <a:moveTo>
                  <a:pt x="1186004" y="325925"/>
                </a:moveTo>
                <a:lnTo>
                  <a:pt x="1122629" y="289711"/>
                </a:lnTo>
                <a:lnTo>
                  <a:pt x="1131683" y="172016"/>
                </a:lnTo>
                <a:lnTo>
                  <a:pt x="1122629" y="18107"/>
                </a:lnTo>
                <a:lnTo>
                  <a:pt x="1122629" y="18107"/>
                </a:lnTo>
                <a:lnTo>
                  <a:pt x="1068308" y="117695"/>
                </a:lnTo>
                <a:lnTo>
                  <a:pt x="968720" y="126749"/>
                </a:lnTo>
                <a:lnTo>
                  <a:pt x="878186" y="54321"/>
                </a:lnTo>
                <a:lnTo>
                  <a:pt x="814811" y="0"/>
                </a:lnTo>
                <a:lnTo>
                  <a:pt x="597528" y="0"/>
                </a:lnTo>
                <a:lnTo>
                  <a:pt x="443619" y="0"/>
                </a:lnTo>
                <a:lnTo>
                  <a:pt x="126748" y="63374"/>
                </a:lnTo>
                <a:lnTo>
                  <a:pt x="0" y="90535"/>
                </a:lnTo>
                <a:lnTo>
                  <a:pt x="36213" y="199176"/>
                </a:lnTo>
                <a:lnTo>
                  <a:pt x="190122" y="126749"/>
                </a:lnTo>
                <a:lnTo>
                  <a:pt x="371192" y="99588"/>
                </a:lnTo>
                <a:lnTo>
                  <a:pt x="615635" y="108642"/>
                </a:lnTo>
                <a:lnTo>
                  <a:pt x="787651" y="190123"/>
                </a:lnTo>
                <a:lnTo>
                  <a:pt x="923453" y="253497"/>
                </a:lnTo>
                <a:lnTo>
                  <a:pt x="959667" y="362139"/>
                </a:lnTo>
                <a:lnTo>
                  <a:pt x="896293" y="443620"/>
                </a:lnTo>
                <a:lnTo>
                  <a:pt x="814811" y="561315"/>
                </a:lnTo>
                <a:lnTo>
                  <a:pt x="887239" y="552261"/>
                </a:lnTo>
                <a:lnTo>
                  <a:pt x="986827" y="588475"/>
                </a:lnTo>
                <a:lnTo>
                  <a:pt x="1023041" y="706170"/>
                </a:lnTo>
                <a:lnTo>
                  <a:pt x="1050202" y="597529"/>
                </a:lnTo>
                <a:lnTo>
                  <a:pt x="1059255" y="452673"/>
                </a:lnTo>
                <a:lnTo>
                  <a:pt x="1186004" y="325925"/>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6" name="Přímá spojnice se šipkou 25"/>
          <p:cNvCxnSpPr>
            <a:endCxn id="25" idx="26"/>
          </p:cNvCxnSpPr>
          <p:nvPr/>
        </p:nvCxnSpPr>
        <p:spPr>
          <a:xfrm flipH="1" flipV="1">
            <a:off x="10058400" y="3838669"/>
            <a:ext cx="498070" cy="1750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10556470" y="3845668"/>
            <a:ext cx="814812" cy="276999"/>
          </a:xfrm>
          <a:prstGeom prst="rect">
            <a:avLst/>
          </a:prstGeom>
          <a:solidFill>
            <a:schemeClr val="bg1"/>
          </a:solidFill>
          <a:ln w="28575">
            <a:solidFill>
              <a:srgbClr val="FF0000"/>
            </a:solidFill>
          </a:ln>
        </p:spPr>
        <p:txBody>
          <a:bodyPr wrap="square" rtlCol="0">
            <a:spAutoFit/>
          </a:bodyPr>
          <a:lstStyle/>
          <a:p>
            <a:pPr algn="ctr"/>
            <a:r>
              <a:rPr lang="cs-CZ" sz="1200" dirty="0" err="1" smtClean="0"/>
              <a:t>ectoderm</a:t>
            </a:r>
            <a:endParaRPr lang="cs-CZ" sz="1200" dirty="0"/>
          </a:p>
        </p:txBody>
      </p:sp>
      <p:sp>
        <p:nvSpPr>
          <p:cNvPr id="29" name="Volný tvar 28"/>
          <p:cNvSpPr/>
          <p:nvPr/>
        </p:nvSpPr>
        <p:spPr>
          <a:xfrm>
            <a:off x="8229600" y="3476531"/>
            <a:ext cx="805758" cy="697117"/>
          </a:xfrm>
          <a:custGeom>
            <a:avLst/>
            <a:gdLst>
              <a:gd name="connsiteX0" fmla="*/ 0 w 805758"/>
              <a:gd name="connsiteY0" fmla="*/ 488887 h 697117"/>
              <a:gd name="connsiteX1" fmla="*/ 181069 w 805758"/>
              <a:gd name="connsiteY1" fmla="*/ 488887 h 697117"/>
              <a:gd name="connsiteX2" fmla="*/ 362139 w 805758"/>
              <a:gd name="connsiteY2" fmla="*/ 488887 h 697117"/>
              <a:gd name="connsiteX3" fmla="*/ 461727 w 805758"/>
              <a:gd name="connsiteY3" fmla="*/ 516047 h 697117"/>
              <a:gd name="connsiteX4" fmla="*/ 497941 w 805758"/>
              <a:gd name="connsiteY4" fmla="*/ 624689 h 697117"/>
              <a:gd name="connsiteX5" fmla="*/ 579422 w 805758"/>
              <a:gd name="connsiteY5" fmla="*/ 697117 h 697117"/>
              <a:gd name="connsiteX6" fmla="*/ 570368 w 805758"/>
              <a:gd name="connsiteY6" fmla="*/ 552261 h 697117"/>
              <a:gd name="connsiteX7" fmla="*/ 597529 w 805758"/>
              <a:gd name="connsiteY7" fmla="*/ 362138 h 697117"/>
              <a:gd name="connsiteX8" fmla="*/ 769545 w 805758"/>
              <a:gd name="connsiteY8" fmla="*/ 162962 h 697117"/>
              <a:gd name="connsiteX9" fmla="*/ 805758 w 805758"/>
              <a:gd name="connsiteY9" fmla="*/ 108641 h 697117"/>
              <a:gd name="connsiteX10" fmla="*/ 742384 w 805758"/>
              <a:gd name="connsiteY10" fmla="*/ 36214 h 697117"/>
              <a:gd name="connsiteX11" fmla="*/ 651850 w 805758"/>
              <a:gd name="connsiteY11" fmla="*/ 81481 h 697117"/>
              <a:gd name="connsiteX12" fmla="*/ 579422 w 805758"/>
              <a:gd name="connsiteY12" fmla="*/ 162962 h 697117"/>
              <a:gd name="connsiteX13" fmla="*/ 497941 w 805758"/>
              <a:gd name="connsiteY13" fmla="*/ 172016 h 697117"/>
              <a:gd name="connsiteX14" fmla="*/ 506994 w 805758"/>
              <a:gd name="connsiteY14" fmla="*/ 72427 h 697117"/>
              <a:gd name="connsiteX15" fmla="*/ 516048 w 805758"/>
              <a:gd name="connsiteY15" fmla="*/ 0 h 697117"/>
              <a:gd name="connsiteX16" fmla="*/ 344032 w 805758"/>
              <a:gd name="connsiteY16" fmla="*/ 9053 h 697117"/>
              <a:gd name="connsiteX17" fmla="*/ 181069 w 805758"/>
              <a:gd name="connsiteY17" fmla="*/ 9053 h 697117"/>
              <a:gd name="connsiteX18" fmla="*/ 90535 w 805758"/>
              <a:gd name="connsiteY18" fmla="*/ 18107 h 697117"/>
              <a:gd name="connsiteX19" fmla="*/ 72428 w 805758"/>
              <a:gd name="connsiteY19" fmla="*/ 162962 h 697117"/>
              <a:gd name="connsiteX20" fmla="*/ 45267 w 805758"/>
              <a:gd name="connsiteY20" fmla="*/ 307818 h 697117"/>
              <a:gd name="connsiteX21" fmla="*/ 0 w 805758"/>
              <a:gd name="connsiteY21" fmla="*/ 488887 h 69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58" h="697117">
                <a:moveTo>
                  <a:pt x="0" y="488887"/>
                </a:moveTo>
                <a:lnTo>
                  <a:pt x="181069" y="488887"/>
                </a:lnTo>
                <a:lnTo>
                  <a:pt x="362139" y="488887"/>
                </a:lnTo>
                <a:lnTo>
                  <a:pt x="461727" y="516047"/>
                </a:lnTo>
                <a:lnTo>
                  <a:pt x="497941" y="624689"/>
                </a:lnTo>
                <a:lnTo>
                  <a:pt x="579422" y="697117"/>
                </a:lnTo>
                <a:lnTo>
                  <a:pt x="570368" y="552261"/>
                </a:lnTo>
                <a:lnTo>
                  <a:pt x="597529" y="362138"/>
                </a:lnTo>
                <a:lnTo>
                  <a:pt x="769545" y="162962"/>
                </a:lnTo>
                <a:lnTo>
                  <a:pt x="805758" y="108641"/>
                </a:lnTo>
                <a:lnTo>
                  <a:pt x="742384" y="36214"/>
                </a:lnTo>
                <a:lnTo>
                  <a:pt x="651850" y="81481"/>
                </a:lnTo>
                <a:lnTo>
                  <a:pt x="579422" y="162962"/>
                </a:lnTo>
                <a:lnTo>
                  <a:pt x="497941" y="172016"/>
                </a:lnTo>
                <a:lnTo>
                  <a:pt x="506994" y="72427"/>
                </a:lnTo>
                <a:lnTo>
                  <a:pt x="516048" y="0"/>
                </a:lnTo>
                <a:lnTo>
                  <a:pt x="344032" y="9053"/>
                </a:lnTo>
                <a:lnTo>
                  <a:pt x="181069" y="9053"/>
                </a:lnTo>
                <a:lnTo>
                  <a:pt x="90535" y="18107"/>
                </a:lnTo>
                <a:lnTo>
                  <a:pt x="72428" y="162962"/>
                </a:lnTo>
                <a:lnTo>
                  <a:pt x="45267" y="307818"/>
                </a:lnTo>
                <a:lnTo>
                  <a:pt x="0" y="488887"/>
                </a:ln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0" name="Přímá spojnice se šipkou 29"/>
          <p:cNvCxnSpPr>
            <a:endCxn id="29" idx="20"/>
          </p:cNvCxnSpPr>
          <p:nvPr/>
        </p:nvCxnSpPr>
        <p:spPr>
          <a:xfrm flipV="1">
            <a:off x="6860565" y="3784349"/>
            <a:ext cx="1414302" cy="17614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ovéPole 30"/>
          <p:cNvSpPr txBox="1"/>
          <p:nvPr/>
        </p:nvSpPr>
        <p:spPr>
          <a:xfrm>
            <a:off x="6027647" y="3796660"/>
            <a:ext cx="852011" cy="276999"/>
          </a:xfrm>
          <a:prstGeom prst="rect">
            <a:avLst/>
          </a:prstGeom>
          <a:solidFill>
            <a:schemeClr val="bg1"/>
          </a:solidFill>
          <a:ln w="28575">
            <a:solidFill>
              <a:srgbClr val="00B050"/>
            </a:solidFill>
          </a:ln>
        </p:spPr>
        <p:txBody>
          <a:bodyPr wrap="square" rtlCol="0">
            <a:spAutoFit/>
          </a:bodyPr>
          <a:lstStyle/>
          <a:p>
            <a:pPr algn="ctr"/>
            <a:r>
              <a:rPr lang="cs-CZ" sz="1200" dirty="0"/>
              <a:t>endoderm</a:t>
            </a:r>
          </a:p>
        </p:txBody>
      </p:sp>
    </p:spTree>
    <p:extLst>
      <p:ext uri="{BB962C8B-B14F-4D97-AF65-F5344CB8AC3E}">
        <p14:creationId xmlns:p14="http://schemas.microsoft.com/office/powerpoint/2010/main" val="231128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174FDB-634F-45B0-89AD-FDA02F8FD7B3}"/>
              </a:ext>
            </a:extLst>
          </p:cNvPr>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oropharynx</a:t>
            </a:r>
            <a:r>
              <a:rPr lang="cs-CZ" dirty="0" smtClean="0"/>
              <a:t> (oral part </a:t>
            </a:r>
            <a:r>
              <a:rPr lang="cs-CZ" dirty="0" err="1" smtClean="0"/>
              <a:t>of</a:t>
            </a:r>
            <a:r>
              <a:rPr lang="cs-CZ" dirty="0" smtClean="0"/>
              <a:t> </a:t>
            </a:r>
            <a:r>
              <a:rPr lang="cs-CZ" dirty="0" err="1" smtClean="0"/>
              <a:t>pharynx</a:t>
            </a:r>
            <a:r>
              <a:rPr lang="cs-CZ" dirty="0" smtClean="0"/>
              <a:t>)</a:t>
            </a:r>
            <a:endParaRPr lang="en-US" dirty="0"/>
          </a:p>
        </p:txBody>
      </p:sp>
      <p:sp>
        <p:nvSpPr>
          <p:cNvPr id="4" name="Zástupný symbol pro zápatí 3">
            <a:extLst>
              <a:ext uri="{FF2B5EF4-FFF2-40B4-BE49-F238E27FC236}">
                <a16:creationId xmlns:a16="http://schemas.microsoft.com/office/drawing/2014/main" id="{6B78B5B5-3A2C-4C7F-9DCA-226F660BE35B}"/>
              </a:ext>
            </a:extLst>
          </p:cNvPr>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a:extLst>
              <a:ext uri="{FF2B5EF4-FFF2-40B4-BE49-F238E27FC236}">
                <a16:creationId xmlns:a16="http://schemas.microsoft.com/office/drawing/2014/main" id="{5F37A845-3067-443B-A61D-B0A866B24E57}"/>
              </a:ext>
            </a:extLst>
          </p:cNvPr>
          <p:cNvSpPr>
            <a:spLocks noGrp="1"/>
          </p:cNvSpPr>
          <p:nvPr>
            <p:ph type="sldNum" sz="quarter" idx="12"/>
          </p:nvPr>
        </p:nvSpPr>
        <p:spPr/>
        <p:txBody>
          <a:bodyPr/>
          <a:lstStyle/>
          <a:p>
            <a:fld id="{452BC3EA-E2EC-40AA-BF67-C4C476FA0C99}" type="slidenum">
              <a:rPr lang="cs-CZ" smtClean="0"/>
              <a:t>73</a:t>
            </a:fld>
            <a:endParaRPr lang="cs-CZ"/>
          </a:p>
        </p:txBody>
      </p:sp>
      <p:sp>
        <p:nvSpPr>
          <p:cNvPr id="6" name="Zástupný obsah 2">
            <a:extLst>
              <a:ext uri="{FF2B5EF4-FFF2-40B4-BE49-F238E27FC236}">
                <a16:creationId xmlns:a16="http://schemas.microsoft.com/office/drawing/2014/main" id="{A9A34DFE-1108-4ACC-825E-C580B5A3C210}"/>
              </a:ext>
            </a:extLst>
          </p:cNvPr>
          <p:cNvSpPr txBox="1">
            <a:spLocks/>
          </p:cNvSpPr>
          <p:nvPr/>
        </p:nvSpPr>
        <p:spPr>
          <a:xfrm>
            <a:off x="1097280" y="1897103"/>
            <a:ext cx="4586828" cy="80082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c</a:t>
            </a:r>
            <a:r>
              <a:rPr lang="cs-CZ" sz="1800" dirty="0" err="1" smtClean="0"/>
              <a:t>onnects</a:t>
            </a:r>
            <a:r>
              <a:rPr lang="cs-CZ" sz="1800" dirty="0" smtClean="0"/>
              <a:t> </a:t>
            </a:r>
            <a:r>
              <a:rPr lang="cs-CZ" sz="1800" b="1" dirty="0" smtClean="0"/>
              <a:t>oral </a:t>
            </a:r>
            <a:r>
              <a:rPr lang="cs-CZ" sz="1800" b="1" dirty="0" err="1" smtClean="0"/>
              <a:t>cavity</a:t>
            </a:r>
            <a:r>
              <a:rPr lang="cs-CZ" sz="1800" dirty="0" smtClean="0"/>
              <a:t> </a:t>
            </a:r>
            <a:r>
              <a:rPr lang="cs-CZ" sz="1800" dirty="0" err="1" smtClean="0"/>
              <a:t>with</a:t>
            </a:r>
            <a:r>
              <a:rPr lang="cs-CZ" sz="1800" dirty="0" smtClean="0"/>
              <a:t> </a:t>
            </a:r>
            <a:r>
              <a:rPr lang="cs-CZ" sz="1800" b="1" dirty="0" smtClean="0"/>
              <a:t>larynx</a:t>
            </a:r>
            <a:endParaRPr lang="cs-CZ" sz="1800" b="1" dirty="0"/>
          </a:p>
          <a:p>
            <a:pPr>
              <a:buSzPct val="50000"/>
              <a:buFont typeface="Courier New" panose="02070309020205020404" pitchFamily="49" charset="0"/>
              <a:buChar char="o"/>
            </a:pPr>
            <a:r>
              <a:rPr lang="cs-CZ" sz="1800" b="1" dirty="0" err="1"/>
              <a:t>c</a:t>
            </a:r>
            <a:r>
              <a:rPr lang="cs-CZ" sz="1800" b="1" dirty="0" err="1" smtClean="0"/>
              <a:t>audally</a:t>
            </a:r>
            <a:r>
              <a:rPr lang="cs-CZ" sz="1800" dirty="0" smtClean="0"/>
              <a:t> </a:t>
            </a:r>
            <a:r>
              <a:rPr lang="cs-CZ" sz="1800" dirty="0" err="1" smtClean="0"/>
              <a:t>from</a:t>
            </a:r>
            <a:r>
              <a:rPr lang="cs-CZ" sz="1800" dirty="0" smtClean="0"/>
              <a:t> oral </a:t>
            </a:r>
            <a:r>
              <a:rPr lang="cs-CZ" sz="1800" dirty="0" err="1" smtClean="0"/>
              <a:t>cavity</a:t>
            </a:r>
            <a:endParaRPr lang="cs-CZ" sz="1800" dirty="0"/>
          </a:p>
        </p:txBody>
      </p:sp>
      <p:sp>
        <p:nvSpPr>
          <p:cNvPr id="7" name="Zástupný obsah 2">
            <a:extLst>
              <a:ext uri="{FF2B5EF4-FFF2-40B4-BE49-F238E27FC236}">
                <a16:creationId xmlns:a16="http://schemas.microsoft.com/office/drawing/2014/main" id="{A9A34DFE-1108-4ACC-825E-C580B5A3C210}"/>
              </a:ext>
            </a:extLst>
          </p:cNvPr>
          <p:cNvSpPr txBox="1">
            <a:spLocks/>
          </p:cNvSpPr>
          <p:nvPr/>
        </p:nvSpPr>
        <p:spPr>
          <a:xfrm>
            <a:off x="1097280" y="4899733"/>
            <a:ext cx="4586828" cy="41153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Anterior</a:t>
            </a:r>
            <a:r>
              <a:rPr lang="cs-CZ" sz="1800" b="1" dirty="0" smtClean="0"/>
              <a:t> –</a:t>
            </a:r>
            <a:r>
              <a:rPr lang="cs-CZ" sz="1800" dirty="0" smtClean="0"/>
              <a:t> </a:t>
            </a:r>
            <a:r>
              <a:rPr lang="cs-CZ" sz="1800" dirty="0" err="1" smtClean="0"/>
              <a:t>extension</a:t>
            </a:r>
            <a:r>
              <a:rPr lang="cs-CZ" sz="1800" dirty="0" smtClean="0"/>
              <a:t> </a:t>
            </a:r>
            <a:r>
              <a:rPr lang="cs-CZ" sz="1800" dirty="0" err="1" smtClean="0"/>
              <a:t>of</a:t>
            </a:r>
            <a:r>
              <a:rPr lang="cs-CZ" sz="1800" dirty="0" smtClean="0"/>
              <a:t> </a:t>
            </a:r>
            <a:r>
              <a:rPr lang="cs-CZ" sz="1800" dirty="0" err="1" smtClean="0"/>
              <a:t>the</a:t>
            </a:r>
            <a:r>
              <a:rPr lang="cs-CZ" sz="1800" dirty="0" smtClean="0"/>
              <a:t> oral </a:t>
            </a:r>
            <a:r>
              <a:rPr lang="cs-CZ" sz="1800" dirty="0" err="1" smtClean="0"/>
              <a:t>cavity</a:t>
            </a:r>
            <a:endParaRPr lang="cs-CZ" sz="1800" dirty="0"/>
          </a:p>
        </p:txBody>
      </p:sp>
      <p:sp>
        <p:nvSpPr>
          <p:cNvPr id="8" name="Zástupný obsah 2">
            <a:extLst>
              <a:ext uri="{FF2B5EF4-FFF2-40B4-BE49-F238E27FC236}">
                <a16:creationId xmlns:a16="http://schemas.microsoft.com/office/drawing/2014/main" id="{A9A34DFE-1108-4ACC-825E-C580B5A3C210}"/>
              </a:ext>
            </a:extLst>
          </p:cNvPr>
          <p:cNvSpPr txBox="1">
            <a:spLocks/>
          </p:cNvSpPr>
          <p:nvPr/>
        </p:nvSpPr>
        <p:spPr>
          <a:xfrm>
            <a:off x="1097280" y="5499213"/>
            <a:ext cx="4586828" cy="41153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Posterior</a:t>
            </a:r>
            <a:r>
              <a:rPr lang="cs-CZ" sz="1800" b="1" dirty="0" smtClean="0"/>
              <a:t> –</a:t>
            </a:r>
            <a:r>
              <a:rPr lang="cs-CZ" sz="1800" dirty="0" smtClean="0"/>
              <a:t> </a:t>
            </a:r>
            <a:r>
              <a:rPr lang="cs-CZ" sz="1800" dirty="0" err="1" smtClean="0"/>
              <a:t>extends</a:t>
            </a:r>
            <a:r>
              <a:rPr lang="cs-CZ" sz="1800" dirty="0" smtClean="0"/>
              <a:t> to larynx</a:t>
            </a:r>
            <a:endParaRPr lang="cs-CZ" sz="1800" dirty="0"/>
          </a:p>
        </p:txBody>
      </p:sp>
      <p:sp>
        <p:nvSpPr>
          <p:cNvPr id="9" name="Zástupný obsah 2">
            <a:extLst>
              <a:ext uri="{FF2B5EF4-FFF2-40B4-BE49-F238E27FC236}">
                <a16:creationId xmlns:a16="http://schemas.microsoft.com/office/drawing/2014/main" id="{A9A34DFE-1108-4ACC-825E-C580B5A3C210}"/>
              </a:ext>
            </a:extLst>
          </p:cNvPr>
          <p:cNvSpPr txBox="1">
            <a:spLocks/>
          </p:cNvSpPr>
          <p:nvPr/>
        </p:nvSpPr>
        <p:spPr>
          <a:xfrm>
            <a:off x="1097280" y="2857675"/>
            <a:ext cx="4343853" cy="18541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formation</a:t>
            </a:r>
            <a:r>
              <a:rPr lang="cs-CZ" sz="1800" dirty="0" smtClean="0"/>
              <a:t> </a:t>
            </a:r>
            <a:r>
              <a:rPr lang="cs-CZ" sz="1800" dirty="0"/>
              <a:t>– </a:t>
            </a:r>
            <a:r>
              <a:rPr lang="cs-CZ" sz="1800" dirty="0" err="1" smtClean="0"/>
              <a:t>connects</a:t>
            </a:r>
            <a:r>
              <a:rPr lang="cs-CZ" sz="1800" dirty="0" smtClean="0"/>
              <a:t> oral </a:t>
            </a:r>
            <a:r>
              <a:rPr lang="cs-CZ" sz="1800" dirty="0" err="1" smtClean="0"/>
              <a:t>cavity</a:t>
            </a:r>
            <a:r>
              <a:rPr lang="cs-CZ" sz="1800" dirty="0" smtClean="0"/>
              <a:t> (</a:t>
            </a:r>
            <a:r>
              <a:rPr lang="cs-CZ" sz="1800" b="1" dirty="0" err="1" smtClean="0">
                <a:solidFill>
                  <a:srgbClr val="047E85"/>
                </a:solidFill>
              </a:rPr>
              <a:t>ectoderm</a:t>
            </a:r>
            <a:r>
              <a:rPr lang="cs-CZ" sz="1800" dirty="0"/>
              <a:t>) </a:t>
            </a:r>
            <a:r>
              <a:rPr lang="cs-CZ" sz="1800" dirty="0" err="1" smtClean="0"/>
              <a:t>with</a:t>
            </a:r>
            <a:r>
              <a:rPr lang="cs-CZ" sz="1800" dirty="0" smtClean="0"/>
              <a:t> </a:t>
            </a:r>
            <a:r>
              <a:rPr lang="cs-CZ" sz="1800" dirty="0" err="1" smtClean="0"/>
              <a:t>pharynx</a:t>
            </a:r>
            <a:r>
              <a:rPr lang="cs-CZ" sz="1800" dirty="0" smtClean="0"/>
              <a:t> </a:t>
            </a:r>
            <a:r>
              <a:rPr lang="cs-CZ" sz="1800" dirty="0"/>
              <a:t>(</a:t>
            </a:r>
            <a:r>
              <a:rPr lang="cs-CZ" sz="1800" b="1" dirty="0">
                <a:solidFill>
                  <a:srgbClr val="BC9606"/>
                </a:solidFill>
              </a:rPr>
              <a:t>endoderm</a:t>
            </a:r>
            <a:r>
              <a:rPr lang="cs-CZ" sz="1800" dirty="0"/>
              <a:t>)</a:t>
            </a:r>
          </a:p>
          <a:p>
            <a:pPr>
              <a:buSzPct val="50000"/>
              <a:buFont typeface="Courier New" panose="02070309020205020404" pitchFamily="49" charset="0"/>
              <a:buChar char="o"/>
            </a:pPr>
            <a:r>
              <a:rPr lang="cs-CZ" sz="1800" dirty="0"/>
              <a:t>r</a:t>
            </a:r>
            <a:r>
              <a:rPr lang="cs-CZ" sz="1800" dirty="0" smtClean="0"/>
              <a:t>egion </a:t>
            </a:r>
            <a:r>
              <a:rPr lang="cs-CZ" sz="1800" dirty="0" err="1" smtClean="0"/>
              <a:t>of</a:t>
            </a:r>
            <a:r>
              <a:rPr lang="cs-CZ" sz="1800" dirty="0" smtClean="0"/>
              <a:t> </a:t>
            </a:r>
            <a:r>
              <a:rPr lang="cs-CZ" sz="1800" b="1" dirty="0" err="1" smtClean="0"/>
              <a:t>oropharyngeal</a:t>
            </a:r>
            <a:r>
              <a:rPr lang="cs-CZ" sz="1800" dirty="0" smtClean="0"/>
              <a:t> </a:t>
            </a:r>
            <a:r>
              <a:rPr lang="cs-CZ" sz="1800" dirty="0"/>
              <a:t>(</a:t>
            </a:r>
            <a:r>
              <a:rPr lang="cs-CZ" sz="1800" b="1" dirty="0" err="1" smtClean="0"/>
              <a:t>buccopharyngeal</a:t>
            </a:r>
            <a:r>
              <a:rPr lang="cs-CZ" sz="1800" dirty="0" smtClean="0"/>
              <a:t>) </a:t>
            </a:r>
            <a:r>
              <a:rPr lang="cs-CZ" sz="1800" dirty="0" err="1" smtClean="0"/>
              <a:t>membrane</a:t>
            </a:r>
            <a:r>
              <a:rPr lang="cs-CZ" sz="1800" dirty="0" smtClean="0"/>
              <a:t> </a:t>
            </a:r>
            <a:r>
              <a:rPr lang="cs-CZ" sz="1800" dirty="0" err="1" smtClean="0"/>
              <a:t>breakdown</a:t>
            </a:r>
            <a:r>
              <a:rPr lang="cs-CZ" sz="1800" dirty="0" smtClean="0"/>
              <a:t> </a:t>
            </a:r>
            <a:r>
              <a:rPr lang="cs-CZ" sz="1800" dirty="0"/>
              <a:t>– </a:t>
            </a:r>
            <a:r>
              <a:rPr lang="cs-CZ" sz="1800" b="1" dirty="0" err="1" smtClean="0"/>
              <a:t>separation</a:t>
            </a:r>
            <a:r>
              <a:rPr lang="cs-CZ" sz="1800" b="1" dirty="0" smtClean="0"/>
              <a:t> </a:t>
            </a:r>
            <a:r>
              <a:rPr lang="cs-CZ" sz="1800" dirty="0" err="1" smtClean="0"/>
              <a:t>of</a:t>
            </a:r>
            <a:r>
              <a:rPr lang="cs-CZ" sz="1800" b="1" dirty="0" smtClean="0"/>
              <a:t> primitive oral </a:t>
            </a:r>
            <a:r>
              <a:rPr lang="cs-CZ" sz="1800" b="1" dirty="0" err="1" smtClean="0"/>
              <a:t>cavity</a:t>
            </a:r>
            <a:r>
              <a:rPr lang="cs-CZ" sz="1800" dirty="0" smtClean="0"/>
              <a:t> </a:t>
            </a:r>
            <a:r>
              <a:rPr lang="cs-CZ" sz="1800" dirty="0"/>
              <a:t>(</a:t>
            </a:r>
            <a:r>
              <a:rPr lang="cs-CZ" sz="1800" dirty="0" err="1"/>
              <a:t>stomodeum</a:t>
            </a:r>
            <a:r>
              <a:rPr lang="cs-CZ" sz="1800" dirty="0"/>
              <a:t>) </a:t>
            </a:r>
            <a:r>
              <a:rPr lang="cs-CZ" sz="1800" dirty="0" err="1" smtClean="0"/>
              <a:t>from</a:t>
            </a:r>
            <a:r>
              <a:rPr lang="cs-CZ" sz="1800" dirty="0" smtClean="0"/>
              <a:t> </a:t>
            </a:r>
            <a:r>
              <a:rPr lang="cs-CZ" sz="1800" b="1" dirty="0" err="1" smtClean="0"/>
              <a:t>pharynx</a:t>
            </a:r>
            <a:endParaRPr lang="cs-CZ" sz="1800" b="1" dirty="0"/>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3333" t="33983" r="4489" b="8591"/>
          <a:stretch/>
        </p:blipFill>
        <p:spPr>
          <a:xfrm>
            <a:off x="5574887" y="2506653"/>
            <a:ext cx="5734965" cy="2679602"/>
          </a:xfrm>
          <a:prstGeom prst="rect">
            <a:avLst/>
          </a:prstGeom>
        </p:spPr>
      </p:pic>
      <p:sp>
        <p:nvSpPr>
          <p:cNvPr id="11" name="TextovéPole 10"/>
          <p:cNvSpPr txBox="1"/>
          <p:nvPr/>
        </p:nvSpPr>
        <p:spPr>
          <a:xfrm>
            <a:off x="7497350" y="5222214"/>
            <a:ext cx="2453489" cy="276999"/>
          </a:xfrm>
          <a:prstGeom prst="rect">
            <a:avLst/>
          </a:prstGeom>
          <a:noFill/>
        </p:spPr>
        <p:txBody>
          <a:bodyPr wrap="square" rtlCol="0">
            <a:spAutoFit/>
          </a:bodyPr>
          <a:lstStyle/>
          <a:p>
            <a:pPr algn="ctr"/>
            <a:r>
              <a:rPr lang="cs-CZ" sz="1200" b="1" dirty="0" err="1" smtClean="0"/>
              <a:t>Oropharyngeal</a:t>
            </a:r>
            <a:r>
              <a:rPr lang="cs-CZ" sz="1200" b="1" dirty="0" smtClean="0"/>
              <a:t> </a:t>
            </a:r>
            <a:r>
              <a:rPr lang="cs-CZ" sz="1200" b="1" dirty="0" err="1" smtClean="0"/>
              <a:t>membrane</a:t>
            </a:r>
            <a:endParaRPr lang="cs-CZ" sz="1200" b="1" dirty="0"/>
          </a:p>
        </p:txBody>
      </p:sp>
    </p:spTree>
    <p:extLst>
      <p:ext uri="{BB962C8B-B14F-4D97-AF65-F5344CB8AC3E}">
        <p14:creationId xmlns:p14="http://schemas.microsoft.com/office/powerpoint/2010/main" val="16582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larynx</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74</a:t>
            </a:fld>
            <a:endParaRPr lang="cs-CZ"/>
          </a:p>
        </p:txBody>
      </p:sp>
      <p:sp>
        <p:nvSpPr>
          <p:cNvPr id="7" name="Zástupný obsah 2">
            <a:extLst>
              <a:ext uri="{FF2B5EF4-FFF2-40B4-BE49-F238E27FC236}">
                <a16:creationId xmlns:a16="http://schemas.microsoft.com/office/drawing/2014/main" id="{A9A34DFE-1108-4ACC-825E-C580B5A3C210}"/>
              </a:ext>
            </a:extLst>
          </p:cNvPr>
          <p:cNvSpPr txBox="1">
            <a:spLocks/>
          </p:cNvSpPr>
          <p:nvPr/>
        </p:nvSpPr>
        <p:spPr>
          <a:xfrm>
            <a:off x="1097280" y="1896507"/>
            <a:ext cx="4586828" cy="1264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c</a:t>
            </a:r>
            <a:r>
              <a:rPr lang="cs-CZ" sz="1800" dirty="0" err="1" smtClean="0"/>
              <a:t>onnection</a:t>
            </a:r>
            <a:r>
              <a:rPr lang="cs-CZ" sz="1800" dirty="0" smtClean="0"/>
              <a:t> </a:t>
            </a:r>
            <a:r>
              <a:rPr lang="cs-CZ" sz="1800" dirty="0" err="1" smtClean="0"/>
              <a:t>of</a:t>
            </a:r>
            <a:r>
              <a:rPr lang="cs-CZ" sz="1800" dirty="0" smtClean="0"/>
              <a:t> </a:t>
            </a:r>
            <a:r>
              <a:rPr lang="cs-CZ" sz="1800" dirty="0" err="1" smtClean="0"/>
              <a:t>pharynx</a:t>
            </a:r>
            <a:r>
              <a:rPr lang="cs-CZ" sz="1800" dirty="0" smtClean="0"/>
              <a:t> and trachea</a:t>
            </a:r>
            <a:endParaRPr lang="cs-CZ" sz="1800" dirty="0"/>
          </a:p>
          <a:p>
            <a:pPr>
              <a:buSzPct val="50000"/>
              <a:buFont typeface="Courier New" panose="02070309020205020404" pitchFamily="49" charset="0"/>
              <a:buChar char="o"/>
            </a:pPr>
            <a:r>
              <a:rPr lang="cs-CZ" sz="1800" dirty="0" smtClean="0"/>
              <a:t>Epiglottis (</a:t>
            </a:r>
            <a:r>
              <a:rPr lang="cs-CZ" sz="1800" dirty="0" err="1" smtClean="0"/>
              <a:t>laryngeal</a:t>
            </a:r>
            <a:r>
              <a:rPr lang="cs-CZ" sz="1800" dirty="0" smtClean="0"/>
              <a:t> </a:t>
            </a:r>
            <a:r>
              <a:rPr lang="cs-CZ" sz="1800" dirty="0" err="1" smtClean="0"/>
              <a:t>flap</a:t>
            </a:r>
            <a:r>
              <a:rPr lang="cs-CZ" sz="1800" dirty="0" smtClean="0"/>
              <a:t>) </a:t>
            </a:r>
            <a:r>
              <a:rPr lang="cs-CZ" sz="1800" dirty="0" err="1" smtClean="0"/>
              <a:t>located</a:t>
            </a:r>
            <a:r>
              <a:rPr lang="cs-CZ" sz="1800" dirty="0" smtClean="0"/>
              <a:t> in larynx</a:t>
            </a:r>
            <a:endParaRPr lang="cs-CZ" sz="1800" dirty="0"/>
          </a:p>
          <a:p>
            <a:pPr>
              <a:buSzPct val="50000"/>
              <a:buFont typeface="Courier New" panose="02070309020205020404" pitchFamily="49" charset="0"/>
              <a:buChar char="o"/>
            </a:pPr>
            <a:r>
              <a:rPr lang="cs-CZ" sz="1800" dirty="0" err="1"/>
              <a:t>s</a:t>
            </a:r>
            <a:r>
              <a:rPr lang="cs-CZ" sz="1800" dirty="0" err="1" smtClean="0"/>
              <a:t>ounds</a:t>
            </a:r>
            <a:r>
              <a:rPr lang="cs-CZ" sz="1800" dirty="0" smtClean="0"/>
              <a:t> </a:t>
            </a:r>
            <a:r>
              <a:rPr lang="cs-CZ" sz="1800" dirty="0" err="1" smtClean="0"/>
              <a:t>creation</a:t>
            </a:r>
            <a:r>
              <a:rPr lang="cs-CZ" sz="1800" dirty="0" smtClean="0"/>
              <a:t> – </a:t>
            </a:r>
            <a:r>
              <a:rPr lang="cs-CZ" sz="1800" b="1" dirty="0" err="1" smtClean="0"/>
              <a:t>vocal</a:t>
            </a:r>
            <a:r>
              <a:rPr lang="cs-CZ" sz="1800" b="1" dirty="0" smtClean="0"/>
              <a:t> </a:t>
            </a:r>
            <a:r>
              <a:rPr lang="cs-CZ" sz="1800" b="1" dirty="0" err="1" smtClean="0"/>
              <a:t>cords</a:t>
            </a:r>
            <a:r>
              <a:rPr lang="cs-CZ" sz="1800" b="1" dirty="0" smtClean="0"/>
              <a:t> </a:t>
            </a:r>
            <a:r>
              <a:rPr lang="cs-CZ" sz="1800" dirty="0" smtClean="0"/>
              <a:t>(</a:t>
            </a:r>
            <a:r>
              <a:rPr lang="cs-CZ" sz="1800" b="1" dirty="0" err="1" smtClean="0"/>
              <a:t>vocal</a:t>
            </a:r>
            <a:r>
              <a:rPr lang="cs-CZ" sz="1800" b="1" dirty="0" smtClean="0"/>
              <a:t> </a:t>
            </a:r>
            <a:r>
              <a:rPr lang="cs-CZ" sz="1800" b="1" dirty="0" err="1" smtClean="0"/>
              <a:t>folds</a:t>
            </a:r>
            <a:r>
              <a:rPr lang="cs-CZ" sz="1800" b="1" dirty="0" smtClean="0"/>
              <a:t>, VF</a:t>
            </a:r>
            <a:r>
              <a:rPr lang="cs-CZ" sz="1800" dirty="0" smtClean="0"/>
              <a:t>)</a:t>
            </a:r>
            <a:endParaRPr lang="cs-CZ" sz="1800" dirty="0"/>
          </a:p>
        </p:txBody>
      </p:sp>
      <p:sp>
        <p:nvSpPr>
          <p:cNvPr id="8" name="Zástupný obsah 2">
            <a:extLst>
              <a:ext uri="{FF2B5EF4-FFF2-40B4-BE49-F238E27FC236}">
                <a16:creationId xmlns:a16="http://schemas.microsoft.com/office/drawing/2014/main" id="{F47676B6-BF3A-4E82-9985-9FDDAA144DF7}"/>
              </a:ext>
            </a:extLst>
          </p:cNvPr>
          <p:cNvSpPr txBox="1">
            <a:spLocks/>
          </p:cNvSpPr>
          <p:nvPr/>
        </p:nvSpPr>
        <p:spPr>
          <a:xfrm>
            <a:off x="1097280" y="3320136"/>
            <a:ext cx="4586828" cy="36626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e</a:t>
            </a:r>
            <a:r>
              <a:rPr lang="cs-CZ" sz="1800" dirty="0" err="1" smtClean="0"/>
              <a:t>pithelial</a:t>
            </a:r>
            <a:r>
              <a:rPr lang="cs-CZ" sz="1800" dirty="0" smtClean="0"/>
              <a:t> </a:t>
            </a:r>
            <a:r>
              <a:rPr lang="cs-CZ" sz="1800" dirty="0" err="1" smtClean="0"/>
              <a:t>lining</a:t>
            </a:r>
            <a:r>
              <a:rPr lang="cs-CZ" sz="1800" dirty="0" smtClean="0"/>
              <a:t> and </a:t>
            </a:r>
            <a:r>
              <a:rPr lang="cs-CZ" sz="1800" dirty="0" err="1" smtClean="0"/>
              <a:t>glands</a:t>
            </a:r>
            <a:r>
              <a:rPr lang="cs-CZ" sz="1800" dirty="0" smtClean="0"/>
              <a:t> </a:t>
            </a:r>
            <a:r>
              <a:rPr lang="cs-CZ" sz="1800" dirty="0" err="1" smtClean="0"/>
              <a:t>from</a:t>
            </a:r>
            <a:r>
              <a:rPr lang="cs-CZ" sz="1800" b="1" dirty="0" smtClean="0"/>
              <a:t> </a:t>
            </a:r>
            <a:r>
              <a:rPr lang="cs-CZ" sz="1800" b="1" dirty="0"/>
              <a:t>endoderm</a:t>
            </a:r>
            <a:endParaRPr lang="cs-CZ" sz="1800" dirty="0"/>
          </a:p>
        </p:txBody>
      </p:sp>
      <p:sp>
        <p:nvSpPr>
          <p:cNvPr id="9" name="Zástupný obsah 2">
            <a:extLst>
              <a:ext uri="{FF2B5EF4-FFF2-40B4-BE49-F238E27FC236}">
                <a16:creationId xmlns:a16="http://schemas.microsoft.com/office/drawing/2014/main" id="{6FADB8D5-795A-468B-BA95-95B14F8154E7}"/>
              </a:ext>
            </a:extLst>
          </p:cNvPr>
          <p:cNvSpPr txBox="1">
            <a:spLocks/>
          </p:cNvSpPr>
          <p:nvPr/>
        </p:nvSpPr>
        <p:spPr>
          <a:xfrm>
            <a:off x="1097279" y="3872621"/>
            <a:ext cx="5258254" cy="9197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smtClean="0"/>
              <a:t>Endoderm </a:t>
            </a:r>
            <a:r>
              <a:rPr lang="cs-CZ" sz="1800" b="1" dirty="0" err="1" smtClean="0"/>
              <a:t>proliferation</a:t>
            </a:r>
            <a:r>
              <a:rPr lang="cs-CZ" sz="1800" b="1" dirty="0" smtClean="0"/>
              <a:t> </a:t>
            </a:r>
            <a:r>
              <a:rPr lang="cs-CZ" sz="1800" dirty="0" smtClean="0"/>
              <a:t>– </a:t>
            </a:r>
            <a:r>
              <a:rPr lang="cs-CZ" sz="1800" b="1" dirty="0" err="1" smtClean="0"/>
              <a:t>transitional</a:t>
            </a:r>
            <a:r>
              <a:rPr lang="cs-CZ" sz="1800" dirty="0" smtClean="0"/>
              <a:t> </a:t>
            </a:r>
            <a:r>
              <a:rPr lang="cs-CZ" sz="1800" dirty="0" err="1" smtClean="0"/>
              <a:t>closure</a:t>
            </a:r>
            <a:r>
              <a:rPr lang="cs-CZ" sz="1800" dirty="0" smtClean="0"/>
              <a:t> </a:t>
            </a:r>
            <a:r>
              <a:rPr lang="cs-CZ" sz="1800" dirty="0" err="1" smtClean="0"/>
              <a:t>of</a:t>
            </a:r>
            <a:r>
              <a:rPr lang="cs-CZ" sz="1800" dirty="0" smtClean="0"/>
              <a:t> larynx (</a:t>
            </a:r>
            <a:r>
              <a:rPr lang="cs-CZ" sz="1800" dirty="0" err="1" smtClean="0"/>
              <a:t>epithelial</a:t>
            </a:r>
            <a:r>
              <a:rPr lang="cs-CZ" sz="1800" dirty="0" smtClean="0"/>
              <a:t> lamina, EL) → </a:t>
            </a:r>
            <a:r>
              <a:rPr lang="cs-CZ" sz="1800" b="1" dirty="0" err="1" smtClean="0"/>
              <a:t>growth</a:t>
            </a:r>
            <a:r>
              <a:rPr lang="cs-CZ" sz="1800" dirty="0" smtClean="0"/>
              <a:t> and </a:t>
            </a:r>
            <a:r>
              <a:rPr lang="cs-CZ" sz="1800" b="1" dirty="0" err="1" smtClean="0"/>
              <a:t>expansion</a:t>
            </a:r>
            <a:r>
              <a:rPr lang="cs-CZ" sz="1800" dirty="0" smtClean="0"/>
              <a:t> </a:t>
            </a:r>
            <a:r>
              <a:rPr lang="cs-CZ" sz="1800" dirty="0" err="1" smtClean="0"/>
              <a:t>laryngeal</a:t>
            </a:r>
            <a:r>
              <a:rPr lang="cs-CZ" sz="1800" dirty="0" smtClean="0"/>
              <a:t> </a:t>
            </a:r>
            <a:r>
              <a:rPr lang="cs-CZ" sz="1800" dirty="0" err="1" smtClean="0"/>
              <a:t>walls</a:t>
            </a:r>
            <a:r>
              <a:rPr lang="cs-CZ" sz="1800" dirty="0" smtClean="0"/>
              <a:t>, </a:t>
            </a:r>
            <a:r>
              <a:rPr lang="cs-CZ" sz="1800" b="1" dirty="0" err="1" smtClean="0"/>
              <a:t>epithelial</a:t>
            </a:r>
            <a:r>
              <a:rPr lang="cs-CZ" sz="1800" b="1" dirty="0" smtClean="0"/>
              <a:t> </a:t>
            </a:r>
            <a:r>
              <a:rPr lang="cs-CZ" sz="1800" dirty="0" err="1" smtClean="0"/>
              <a:t>cells</a:t>
            </a:r>
            <a:r>
              <a:rPr lang="cs-CZ" sz="1800" b="1" dirty="0" smtClean="0"/>
              <a:t> </a:t>
            </a:r>
            <a:r>
              <a:rPr lang="cs-CZ" sz="1800" b="1" dirty="0" err="1" smtClean="0"/>
              <a:t>apoptosis</a:t>
            </a:r>
            <a:r>
              <a:rPr lang="cs-CZ" sz="1800" dirty="0" smtClean="0"/>
              <a:t> </a:t>
            </a:r>
            <a:r>
              <a:rPr lang="cs-CZ" sz="1800" dirty="0"/>
              <a:t>→ </a:t>
            </a:r>
            <a:r>
              <a:rPr lang="cs-CZ" sz="1800" b="1" dirty="0" err="1" smtClean="0"/>
              <a:t>recanalization</a:t>
            </a:r>
            <a:endParaRPr lang="cs-CZ" sz="1800" b="1" dirty="0"/>
          </a:p>
        </p:txBody>
      </p:sp>
      <p:sp>
        <p:nvSpPr>
          <p:cNvPr id="10" name="Zástupný obsah 2">
            <a:extLst>
              <a:ext uri="{FF2B5EF4-FFF2-40B4-BE49-F238E27FC236}">
                <a16:creationId xmlns:a16="http://schemas.microsoft.com/office/drawing/2014/main" id="{3166A232-9E0F-4BFF-B447-A85B5B56950E}"/>
              </a:ext>
            </a:extLst>
          </p:cNvPr>
          <p:cNvSpPr txBox="1">
            <a:spLocks/>
          </p:cNvSpPr>
          <p:nvPr/>
        </p:nvSpPr>
        <p:spPr>
          <a:xfrm>
            <a:off x="1097280" y="5012494"/>
            <a:ext cx="4586828" cy="132492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c</a:t>
            </a:r>
            <a:r>
              <a:rPr lang="cs-CZ" sz="1800" dirty="0" err="1" smtClean="0"/>
              <a:t>artilage</a:t>
            </a:r>
            <a:r>
              <a:rPr lang="cs-CZ" sz="1800" dirty="0" smtClean="0"/>
              <a:t> and </a:t>
            </a:r>
            <a:r>
              <a:rPr lang="cs-CZ" sz="1800" dirty="0" err="1" smtClean="0"/>
              <a:t>muscles</a:t>
            </a:r>
            <a:endParaRPr lang="cs-CZ" sz="1800" dirty="0"/>
          </a:p>
          <a:p>
            <a:pPr lvl="1">
              <a:buSzPct val="50000"/>
              <a:buFont typeface="Courier New" panose="02070309020205020404" pitchFamily="49" charset="0"/>
              <a:buChar char="o"/>
            </a:pPr>
            <a:r>
              <a:rPr lang="cs-CZ" sz="1600" dirty="0"/>
              <a:t>m</a:t>
            </a:r>
            <a:r>
              <a:rPr lang="cs-CZ" sz="1600" dirty="0" smtClean="0"/>
              <a:t>esenchyme </a:t>
            </a:r>
            <a:r>
              <a:rPr lang="cs-CZ" sz="1600" dirty="0" err="1" smtClean="0"/>
              <a:t>of</a:t>
            </a:r>
            <a:r>
              <a:rPr lang="cs-CZ" sz="1600" dirty="0" smtClean="0"/>
              <a:t> </a:t>
            </a:r>
            <a:r>
              <a:rPr lang="cs-CZ" sz="1600" b="1" dirty="0"/>
              <a:t>4. a 6. </a:t>
            </a:r>
            <a:r>
              <a:rPr lang="cs-CZ" sz="1600" b="1" dirty="0" err="1" smtClean="0"/>
              <a:t>pharyngeal</a:t>
            </a:r>
            <a:r>
              <a:rPr lang="cs-CZ" sz="1600" b="1" dirty="0" smtClean="0"/>
              <a:t> </a:t>
            </a:r>
            <a:r>
              <a:rPr lang="cs-CZ" sz="1600" b="1" dirty="0" err="1" smtClean="0"/>
              <a:t>arches</a:t>
            </a:r>
            <a:endParaRPr lang="cs-CZ" sz="1600" dirty="0"/>
          </a:p>
          <a:p>
            <a:pPr lvl="1">
              <a:buSzPct val="50000"/>
              <a:buFont typeface="Courier New" panose="02070309020205020404" pitchFamily="49" charset="0"/>
              <a:buChar char="o"/>
            </a:pPr>
            <a:r>
              <a:rPr lang="cs-CZ" sz="1600" b="1" dirty="0" err="1" smtClean="0"/>
              <a:t>cartilage</a:t>
            </a:r>
            <a:r>
              <a:rPr lang="cs-CZ" sz="1600" dirty="0" smtClean="0"/>
              <a:t> </a:t>
            </a:r>
            <a:r>
              <a:rPr lang="cs-CZ" sz="1600" dirty="0"/>
              <a:t>– </a:t>
            </a:r>
            <a:r>
              <a:rPr lang="cs-CZ" sz="1600" b="1" dirty="0" err="1" smtClean="0"/>
              <a:t>neural</a:t>
            </a:r>
            <a:r>
              <a:rPr lang="cs-CZ" sz="1600" b="1" dirty="0" smtClean="0"/>
              <a:t> </a:t>
            </a:r>
            <a:r>
              <a:rPr lang="cs-CZ" sz="1600" b="1" dirty="0" err="1" smtClean="0"/>
              <a:t>crest</a:t>
            </a:r>
            <a:r>
              <a:rPr lang="cs-CZ" sz="1600" b="1" dirty="0" smtClean="0"/>
              <a:t>/mesoderm </a:t>
            </a:r>
            <a:r>
              <a:rPr lang="cs-CZ" sz="1600" b="1" dirty="0"/>
              <a:t>(</a:t>
            </a:r>
            <a:r>
              <a:rPr lang="cs-CZ" sz="1600" b="1" dirty="0" err="1" smtClean="0"/>
              <a:t>somites</a:t>
            </a:r>
            <a:r>
              <a:rPr lang="cs-CZ" sz="1600" b="1" dirty="0" smtClean="0"/>
              <a:t>)</a:t>
            </a:r>
            <a:endParaRPr lang="cs-CZ" sz="1600" b="1" dirty="0"/>
          </a:p>
          <a:p>
            <a:pPr lvl="1">
              <a:buSzPct val="50000"/>
              <a:buFont typeface="Courier New" panose="02070309020205020404" pitchFamily="49" charset="0"/>
              <a:buChar char="o"/>
            </a:pPr>
            <a:r>
              <a:rPr lang="cs-CZ" sz="1600" b="1" dirty="0" err="1" smtClean="0"/>
              <a:t>muscles</a:t>
            </a:r>
            <a:r>
              <a:rPr lang="cs-CZ" sz="1600" dirty="0" smtClean="0"/>
              <a:t> </a:t>
            </a:r>
            <a:r>
              <a:rPr lang="cs-CZ" sz="1600" dirty="0"/>
              <a:t>- </a:t>
            </a:r>
            <a:r>
              <a:rPr lang="cs-CZ" sz="1600" b="1" dirty="0" err="1" smtClean="0"/>
              <a:t>somites</a:t>
            </a:r>
            <a:endParaRPr lang="cs-CZ" sz="1600" b="1" dirty="0"/>
          </a:p>
        </p:txBody>
      </p:sp>
      <p:pic>
        <p:nvPicPr>
          <p:cNvPr id="11" name="Obrázek 10">
            <a:extLst>
              <a:ext uri="{FF2B5EF4-FFF2-40B4-BE49-F238E27FC236}">
                <a16:creationId xmlns:a16="http://schemas.microsoft.com/office/drawing/2014/main" id="{5CAD698E-6F4F-4D1C-8D39-AA674C78BB11}"/>
              </a:ext>
            </a:extLst>
          </p:cNvPr>
          <p:cNvPicPr>
            <a:picLocks noChangeAspect="1"/>
          </p:cNvPicPr>
          <p:nvPr/>
        </p:nvPicPr>
        <p:blipFill rotWithShape="1">
          <a:blip r:embed="rId2">
            <a:extLst>
              <a:ext uri="{28A0092B-C50C-407E-A947-70E740481C1C}">
                <a14:useLocalDpi xmlns:a14="http://schemas.microsoft.com/office/drawing/2010/main" val="0"/>
              </a:ext>
            </a:extLst>
          </a:blip>
          <a:srcRect l="2883" t="17640" r="3747" b="7579"/>
          <a:stretch/>
        </p:blipFill>
        <p:spPr>
          <a:xfrm>
            <a:off x="6355533" y="2276961"/>
            <a:ext cx="5286930" cy="2695074"/>
          </a:xfrm>
          <a:prstGeom prst="rect">
            <a:avLst/>
          </a:prstGeom>
        </p:spPr>
      </p:pic>
      <p:sp>
        <p:nvSpPr>
          <p:cNvPr id="15" name="TextovéPole 14">
            <a:extLst>
              <a:ext uri="{FF2B5EF4-FFF2-40B4-BE49-F238E27FC236}">
                <a16:creationId xmlns:a16="http://schemas.microsoft.com/office/drawing/2014/main" id="{B5008896-6C20-480F-802F-D489AE4AF89E}"/>
              </a:ext>
            </a:extLst>
          </p:cNvPr>
          <p:cNvSpPr txBox="1"/>
          <p:nvPr/>
        </p:nvSpPr>
        <p:spPr>
          <a:xfrm>
            <a:off x="6926894" y="5985710"/>
            <a:ext cx="328424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Lungova</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et al. 2018.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Dev</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22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282898-9462-4F9F-AA40-EAD93AAEBD0E}"/>
              </a:ext>
            </a:extLst>
          </p:cNvPr>
          <p:cNvSpPr>
            <a:spLocks noGrp="1"/>
          </p:cNvSpPr>
          <p:nvPr>
            <p:ph type="title"/>
          </p:nvPr>
        </p:nvSpPr>
        <p:spPr/>
        <p:txBody>
          <a:bodyPr/>
          <a:lstStyle/>
          <a:p>
            <a:r>
              <a:rPr lang="cs-CZ" dirty="0" smtClean="0"/>
              <a:t>Epiglottis </a:t>
            </a:r>
            <a:r>
              <a:rPr lang="cs-CZ" dirty="0" err="1" smtClean="0"/>
              <a:t>development</a:t>
            </a:r>
            <a:endParaRPr lang="en-US" dirty="0"/>
          </a:p>
        </p:txBody>
      </p:sp>
      <p:sp>
        <p:nvSpPr>
          <p:cNvPr id="5" name="Zástupný symbol pro číslo snímku 4">
            <a:extLst>
              <a:ext uri="{FF2B5EF4-FFF2-40B4-BE49-F238E27FC236}">
                <a16:creationId xmlns:a16="http://schemas.microsoft.com/office/drawing/2014/main" id="{94EC30D3-6966-491E-88FC-F24DA631F22A}"/>
              </a:ext>
            </a:extLst>
          </p:cNvPr>
          <p:cNvSpPr>
            <a:spLocks noGrp="1"/>
          </p:cNvSpPr>
          <p:nvPr>
            <p:ph type="sldNum" sz="quarter" idx="12"/>
          </p:nvPr>
        </p:nvSpPr>
        <p:spPr/>
        <p:txBody>
          <a:bodyPr/>
          <a:lstStyle/>
          <a:p>
            <a:fld id="{452BC3EA-E2EC-40AA-BF67-C4C476FA0C99}" type="slidenum">
              <a:rPr lang="cs-CZ" smtClean="0"/>
              <a:t>75</a:t>
            </a:fld>
            <a:endParaRPr lang="cs-CZ"/>
          </a:p>
        </p:txBody>
      </p:sp>
      <p:sp>
        <p:nvSpPr>
          <p:cNvPr id="6" name="Zástupný obsah 2">
            <a:extLst>
              <a:ext uri="{FF2B5EF4-FFF2-40B4-BE49-F238E27FC236}">
                <a16:creationId xmlns:a16="http://schemas.microsoft.com/office/drawing/2014/main" id="{A56D444F-1383-4230-BFF6-6B85C71ABCDF}"/>
              </a:ext>
            </a:extLst>
          </p:cNvPr>
          <p:cNvSpPr txBox="1">
            <a:spLocks/>
          </p:cNvSpPr>
          <p:nvPr/>
        </p:nvSpPr>
        <p:spPr>
          <a:xfrm>
            <a:off x="1097280" y="2052085"/>
            <a:ext cx="3974031" cy="66705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s</a:t>
            </a:r>
            <a:r>
              <a:rPr lang="cs-CZ" sz="1800" b="1" dirty="0" err="1" smtClean="0"/>
              <a:t>eparates</a:t>
            </a:r>
            <a:r>
              <a:rPr lang="cs-CZ" sz="1800" dirty="0" smtClean="0"/>
              <a:t> </a:t>
            </a:r>
            <a:r>
              <a:rPr lang="cs-CZ" sz="1800" dirty="0" err="1" smtClean="0"/>
              <a:t>respiratory</a:t>
            </a:r>
            <a:r>
              <a:rPr lang="cs-CZ" sz="1800" dirty="0" smtClean="0"/>
              <a:t> and digestive </a:t>
            </a:r>
            <a:r>
              <a:rPr lang="cs-CZ" sz="1800" dirty="0" err="1" smtClean="0"/>
              <a:t>systems</a:t>
            </a:r>
            <a:endParaRPr lang="cs-CZ" sz="1800" dirty="0"/>
          </a:p>
        </p:txBody>
      </p:sp>
      <p:sp>
        <p:nvSpPr>
          <p:cNvPr id="7" name="Zástupný obsah 2">
            <a:extLst>
              <a:ext uri="{FF2B5EF4-FFF2-40B4-BE49-F238E27FC236}">
                <a16:creationId xmlns:a16="http://schemas.microsoft.com/office/drawing/2014/main" id="{29CD6699-40D3-4576-BCC0-25DEF9059FC5}"/>
              </a:ext>
            </a:extLst>
          </p:cNvPr>
          <p:cNvSpPr txBox="1">
            <a:spLocks/>
          </p:cNvSpPr>
          <p:nvPr/>
        </p:nvSpPr>
        <p:spPr>
          <a:xfrm>
            <a:off x="1097280" y="3084324"/>
            <a:ext cx="4136457" cy="148141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smtClean="0"/>
              <a:t>Epiglottis </a:t>
            </a:r>
            <a:r>
              <a:rPr lang="cs-CZ" sz="1800" dirty="0" err="1" smtClean="0"/>
              <a:t>swelling</a:t>
            </a:r>
            <a:r>
              <a:rPr lang="cs-CZ" sz="1800" dirty="0" smtClean="0"/>
              <a:t> (</a:t>
            </a:r>
            <a:r>
              <a:rPr lang="cs-CZ" sz="1800" dirty="0" err="1" smtClean="0"/>
              <a:t>basis</a:t>
            </a:r>
            <a:r>
              <a:rPr lang="cs-CZ" sz="1800" dirty="0" smtClean="0"/>
              <a:t>) </a:t>
            </a:r>
            <a:r>
              <a:rPr lang="cs-CZ" sz="1800" dirty="0" err="1"/>
              <a:t>d</a:t>
            </a:r>
            <a:r>
              <a:rPr lang="cs-CZ" sz="1800" dirty="0" err="1" smtClean="0"/>
              <a:t>evelops</a:t>
            </a:r>
            <a:r>
              <a:rPr lang="cs-CZ" sz="1800" dirty="0" smtClean="0"/>
              <a:t> on </a:t>
            </a:r>
            <a:r>
              <a:rPr lang="cs-CZ" sz="1800" dirty="0" err="1" smtClean="0"/>
              <a:t>ventral</a:t>
            </a:r>
            <a:r>
              <a:rPr lang="cs-CZ" sz="1800" dirty="0" smtClean="0"/>
              <a:t> </a:t>
            </a:r>
            <a:r>
              <a:rPr lang="cs-CZ" sz="1800" dirty="0" err="1" smtClean="0"/>
              <a:t>laryngeal</a:t>
            </a:r>
            <a:r>
              <a:rPr lang="cs-CZ" sz="1800" dirty="0" smtClean="0"/>
              <a:t> </a:t>
            </a:r>
            <a:r>
              <a:rPr lang="cs-CZ" sz="1800" dirty="0" err="1" smtClean="0"/>
              <a:t>side</a:t>
            </a:r>
            <a:r>
              <a:rPr lang="cs-CZ" sz="1800" dirty="0" smtClean="0"/>
              <a:t>:</a:t>
            </a:r>
            <a:endParaRPr lang="cs-CZ" sz="1800" dirty="0"/>
          </a:p>
          <a:p>
            <a:pPr lvl="1">
              <a:buSzPct val="50000"/>
              <a:buFont typeface="Courier New" panose="02070309020205020404" pitchFamily="49" charset="0"/>
              <a:buChar char="o"/>
            </a:pPr>
            <a:r>
              <a:rPr lang="cs-CZ" sz="1600" dirty="0" err="1"/>
              <a:t>e</a:t>
            </a:r>
            <a:r>
              <a:rPr lang="cs-CZ" sz="1600" dirty="0" err="1" smtClean="0"/>
              <a:t>pithelial</a:t>
            </a:r>
            <a:r>
              <a:rPr lang="cs-CZ" sz="1600" dirty="0" smtClean="0"/>
              <a:t> </a:t>
            </a:r>
            <a:r>
              <a:rPr lang="cs-CZ" sz="1600" dirty="0" err="1" smtClean="0"/>
              <a:t>lining</a:t>
            </a:r>
            <a:r>
              <a:rPr lang="cs-CZ" sz="1600" dirty="0" smtClean="0"/>
              <a:t> </a:t>
            </a:r>
            <a:r>
              <a:rPr lang="cs-CZ" sz="1600" dirty="0" err="1" smtClean="0"/>
              <a:t>from</a:t>
            </a:r>
            <a:r>
              <a:rPr lang="cs-CZ" sz="1600" dirty="0" smtClean="0"/>
              <a:t> </a:t>
            </a:r>
            <a:r>
              <a:rPr lang="cs-CZ" sz="1600" dirty="0" err="1" smtClean="0"/>
              <a:t>cranial</a:t>
            </a:r>
            <a:r>
              <a:rPr lang="cs-CZ" sz="1600" dirty="0" smtClean="0"/>
              <a:t> </a:t>
            </a:r>
            <a:r>
              <a:rPr lang="cs-CZ" sz="1600" b="1" dirty="0" smtClean="0"/>
              <a:t>endoderm</a:t>
            </a:r>
            <a:endParaRPr lang="cs-CZ" sz="1600" b="1" dirty="0"/>
          </a:p>
          <a:p>
            <a:pPr lvl="1">
              <a:buSzPct val="50000"/>
              <a:buFont typeface="Courier New" panose="02070309020205020404" pitchFamily="49" charset="0"/>
              <a:buChar char="o"/>
            </a:pPr>
            <a:r>
              <a:rPr lang="cs-CZ" sz="1600" dirty="0"/>
              <a:t>m</a:t>
            </a:r>
            <a:r>
              <a:rPr lang="cs-CZ" sz="1600" dirty="0" smtClean="0"/>
              <a:t>esenchyme and </a:t>
            </a:r>
            <a:r>
              <a:rPr lang="cs-CZ" sz="1600" dirty="0" err="1" smtClean="0"/>
              <a:t>cartilage</a:t>
            </a:r>
            <a:r>
              <a:rPr lang="cs-CZ" sz="1600" dirty="0" smtClean="0"/>
              <a:t> </a:t>
            </a:r>
            <a:r>
              <a:rPr lang="cs-CZ" sz="1600" dirty="0" err="1" smtClean="0"/>
              <a:t>from</a:t>
            </a:r>
            <a:r>
              <a:rPr lang="cs-CZ" sz="1600" dirty="0" smtClean="0"/>
              <a:t> </a:t>
            </a:r>
            <a:r>
              <a:rPr lang="cs-CZ" sz="1600" b="1" dirty="0"/>
              <a:t>3. a 4. </a:t>
            </a:r>
            <a:r>
              <a:rPr lang="cs-CZ" sz="1600" b="1" dirty="0" err="1" smtClean="0"/>
              <a:t>pharyngeal</a:t>
            </a:r>
            <a:r>
              <a:rPr lang="cs-CZ" sz="1600" b="1" dirty="0" smtClean="0"/>
              <a:t> </a:t>
            </a:r>
            <a:r>
              <a:rPr lang="cs-CZ" sz="1600" b="1" dirty="0" err="1" smtClean="0"/>
              <a:t>arches</a:t>
            </a:r>
            <a:endParaRPr lang="cs-CZ" sz="1600" b="1" dirty="0"/>
          </a:p>
        </p:txBody>
      </p:sp>
      <p:sp>
        <p:nvSpPr>
          <p:cNvPr id="10" name="TextovéPole 9">
            <a:extLst>
              <a:ext uri="{FF2B5EF4-FFF2-40B4-BE49-F238E27FC236}">
                <a16:creationId xmlns:a16="http://schemas.microsoft.com/office/drawing/2014/main" id="{FCB6A3DF-A32B-46F3-9C90-1E24A3E4EDBE}"/>
              </a:ext>
            </a:extLst>
          </p:cNvPr>
          <p:cNvSpPr txBox="1"/>
          <p:nvPr/>
        </p:nvSpPr>
        <p:spPr>
          <a:xfrm>
            <a:off x="6926894" y="5985710"/>
            <a:ext cx="328424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Embryology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respiratory</a:t>
            </a:r>
            <a:r>
              <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050" b="0" i="0" u="none" strike="noStrike" kern="1200" cap="none" spc="0" normalizeH="0" baseline="0" noProof="0" dirty="0" err="1">
                <a:ln>
                  <a:noFill/>
                </a:ln>
                <a:solidFill>
                  <a:prstClr val="black"/>
                </a:solidFill>
                <a:effectLst/>
                <a:uLnTx/>
                <a:uFillTx/>
                <a:latin typeface="Calibri" panose="020F0502020204030204"/>
                <a:ea typeface="+mn-ea"/>
                <a:cs typeface="+mn-cs"/>
              </a:rPr>
              <a:t>system</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Skupina 17">
            <a:extLst>
              <a:ext uri="{FF2B5EF4-FFF2-40B4-BE49-F238E27FC236}">
                <a16:creationId xmlns:a16="http://schemas.microsoft.com/office/drawing/2014/main" id="{942024E1-23E0-4E88-843E-002D4615EFCA}"/>
              </a:ext>
            </a:extLst>
          </p:cNvPr>
          <p:cNvGrpSpPr/>
          <p:nvPr/>
        </p:nvGrpSpPr>
        <p:grpSpPr>
          <a:xfrm>
            <a:off x="5071311" y="1983621"/>
            <a:ext cx="6429375" cy="2990850"/>
            <a:chOff x="5071311" y="1983621"/>
            <a:chExt cx="6429375" cy="2990850"/>
          </a:xfrm>
        </p:grpSpPr>
        <p:pic>
          <p:nvPicPr>
            <p:cNvPr id="9" name="Obrázek 8">
              <a:extLst>
                <a:ext uri="{FF2B5EF4-FFF2-40B4-BE49-F238E27FC236}">
                  <a16:creationId xmlns:a16="http://schemas.microsoft.com/office/drawing/2014/main" id="{89DCE6B6-A9FB-4338-BF31-97F0AE579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311" y="1983621"/>
              <a:ext cx="6429375" cy="2990850"/>
            </a:xfrm>
            <a:prstGeom prst="rect">
              <a:avLst/>
            </a:prstGeom>
          </p:spPr>
        </p:pic>
        <p:sp>
          <p:nvSpPr>
            <p:cNvPr id="11" name="TextovéPole 10">
              <a:extLst>
                <a:ext uri="{FF2B5EF4-FFF2-40B4-BE49-F238E27FC236}">
                  <a16:creationId xmlns:a16="http://schemas.microsoft.com/office/drawing/2014/main" id="{A1B62B67-14C4-4CB2-9DF4-12FACC959712}"/>
                </a:ext>
              </a:extLst>
            </p:cNvPr>
            <p:cNvSpPr txBox="1"/>
            <p:nvPr/>
          </p:nvSpPr>
          <p:spPr>
            <a:xfrm>
              <a:off x="7345279" y="4365680"/>
              <a:ext cx="1624263" cy="400110"/>
            </a:xfrm>
            <a:prstGeom prst="rect">
              <a:avLst/>
            </a:prstGeom>
            <a:solidFill>
              <a:schemeClr val="bg1"/>
            </a:solidFill>
            <a:ln>
              <a:noFill/>
            </a:ln>
          </p:spPr>
          <p:txBody>
            <a:bodyPr wrap="square" rtlCol="0">
              <a:spAutoFit/>
            </a:bodyPr>
            <a:lstStyle/>
            <a:p>
              <a:pPr algn="ctr"/>
              <a:r>
                <a:rPr lang="cs-CZ" sz="1000" b="1" dirty="0" err="1"/>
                <a:t>l</a:t>
              </a:r>
              <a:r>
                <a:rPr lang="cs-CZ" sz="1000" b="1" dirty="0" err="1" smtClean="0"/>
                <a:t>aryngeal</a:t>
              </a:r>
              <a:r>
                <a:rPr lang="cs-CZ" sz="1000" b="1" dirty="0" smtClean="0"/>
                <a:t> </a:t>
              </a:r>
              <a:r>
                <a:rPr lang="cs-CZ" sz="1000" b="1" dirty="0" err="1" smtClean="0"/>
                <a:t>basis</a:t>
              </a:r>
              <a:r>
                <a:rPr lang="cs-CZ" sz="1000" b="1" dirty="0" smtClean="0"/>
                <a:t> </a:t>
              </a:r>
              <a:r>
                <a:rPr lang="cs-CZ" sz="1000" b="1" dirty="0" err="1" smtClean="0"/>
                <a:t>of</a:t>
              </a:r>
              <a:r>
                <a:rPr lang="cs-CZ" sz="1000" b="1" dirty="0" smtClean="0"/>
                <a:t> </a:t>
              </a:r>
              <a:r>
                <a:rPr lang="cs-CZ" sz="1000" b="1" dirty="0" err="1" smtClean="0"/>
                <a:t>vocal</a:t>
              </a:r>
              <a:r>
                <a:rPr lang="cs-CZ" sz="1000" b="1" dirty="0" smtClean="0"/>
                <a:t> </a:t>
              </a:r>
              <a:r>
                <a:rPr lang="cs-CZ" sz="1000" b="1" dirty="0" err="1" smtClean="0"/>
                <a:t>folds</a:t>
              </a:r>
              <a:endParaRPr lang="en-US" sz="1000" b="1" dirty="0"/>
            </a:p>
          </p:txBody>
        </p:sp>
        <p:sp>
          <p:nvSpPr>
            <p:cNvPr id="17" name="TextovéPole 16">
              <a:extLst>
                <a:ext uri="{FF2B5EF4-FFF2-40B4-BE49-F238E27FC236}">
                  <a16:creationId xmlns:a16="http://schemas.microsoft.com/office/drawing/2014/main" id="{27CC4753-DF34-40C0-9D3A-E1837207932F}"/>
                </a:ext>
              </a:extLst>
            </p:cNvPr>
            <p:cNvSpPr txBox="1"/>
            <p:nvPr/>
          </p:nvSpPr>
          <p:spPr>
            <a:xfrm>
              <a:off x="7838575" y="3250308"/>
              <a:ext cx="730444" cy="400110"/>
            </a:xfrm>
            <a:prstGeom prst="rect">
              <a:avLst/>
            </a:prstGeom>
            <a:solidFill>
              <a:schemeClr val="bg1"/>
            </a:solidFill>
            <a:ln>
              <a:noFill/>
            </a:ln>
          </p:spPr>
          <p:txBody>
            <a:bodyPr wrap="square" rtlCol="0">
              <a:spAutoFit/>
            </a:bodyPr>
            <a:lstStyle/>
            <a:p>
              <a:pPr algn="ctr"/>
              <a:endParaRPr lang="cs-CZ" sz="1000" dirty="0"/>
            </a:p>
            <a:p>
              <a:pPr algn="ctr"/>
              <a:endParaRPr lang="en-US" sz="1000" dirty="0"/>
            </a:p>
          </p:txBody>
        </p:sp>
      </p:grpSp>
    </p:spTree>
    <p:extLst>
      <p:ext uri="{BB962C8B-B14F-4D97-AF65-F5344CB8AC3E}">
        <p14:creationId xmlns:p14="http://schemas.microsoft.com/office/powerpoint/2010/main" val="12364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Origin</a:t>
            </a:r>
            <a:r>
              <a:rPr lang="cs-CZ" dirty="0" smtClean="0"/>
              <a:t> </a:t>
            </a:r>
            <a:r>
              <a:rPr lang="cs-CZ" dirty="0" err="1" smtClean="0"/>
              <a:t>of</a:t>
            </a:r>
            <a:r>
              <a:rPr lang="cs-CZ" dirty="0" smtClean="0"/>
              <a:t> </a:t>
            </a:r>
            <a:r>
              <a:rPr lang="cs-CZ" dirty="0" err="1" smtClean="0"/>
              <a:t>lung</a:t>
            </a:r>
            <a:r>
              <a:rPr lang="cs-CZ" dirty="0" smtClean="0"/>
              <a:t> </a:t>
            </a:r>
            <a:r>
              <a:rPr lang="cs-CZ" dirty="0" err="1" smtClean="0"/>
              <a:t>tissue</a:t>
            </a:r>
            <a:endParaRPr lang="cs-CZ" dirty="0"/>
          </a:p>
        </p:txBody>
      </p:sp>
      <p:sp>
        <p:nvSpPr>
          <p:cNvPr id="4" name="Zástupný symbol pro zápatí 3"/>
          <p:cNvSpPr>
            <a:spLocks noGrp="1"/>
          </p:cNvSpPr>
          <p:nvPr>
            <p:ph type="ftr" sz="quarter" idx="11"/>
          </p:nvPr>
        </p:nvSpPr>
        <p:spPr/>
        <p:txBody>
          <a:bodyPr/>
          <a:lstStyle/>
          <a:p>
            <a:r>
              <a:rPr lang="cs-CZ" dirty="0"/>
              <a:t>Bi6140 </a:t>
            </a:r>
            <a:r>
              <a:rPr lang="cs-CZ" dirty="0" smtClean="0"/>
              <a:t>Embryology</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76</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097280" y="2136709"/>
            <a:ext cx="4868954" cy="89154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Endoderm</a:t>
            </a:r>
          </a:p>
          <a:p>
            <a:pPr lvl="1">
              <a:buSzPct val="50000"/>
              <a:buFont typeface="Courier New" panose="02070309020205020404" pitchFamily="49" charset="0"/>
              <a:buChar char="o"/>
            </a:pPr>
            <a:r>
              <a:rPr lang="cs-CZ" sz="1600" b="1" dirty="0" err="1"/>
              <a:t>b</a:t>
            </a:r>
            <a:r>
              <a:rPr lang="cs-CZ" sz="1600" b="1" dirty="0" err="1" smtClean="0"/>
              <a:t>asis</a:t>
            </a:r>
            <a:r>
              <a:rPr lang="cs-CZ" sz="1600" b="1" dirty="0" smtClean="0"/>
              <a:t> </a:t>
            </a:r>
            <a:r>
              <a:rPr lang="cs-CZ" sz="1600" b="1" dirty="0" err="1" smtClean="0"/>
              <a:t>for</a:t>
            </a:r>
            <a:r>
              <a:rPr lang="cs-CZ" sz="1600" b="1" dirty="0" smtClean="0"/>
              <a:t> </a:t>
            </a:r>
            <a:r>
              <a:rPr lang="cs-CZ" sz="1600" b="1" dirty="0" err="1" smtClean="0"/>
              <a:t>laryngotracheal</a:t>
            </a:r>
            <a:r>
              <a:rPr lang="cs-CZ" sz="1600" b="1" dirty="0" smtClean="0"/>
              <a:t> (</a:t>
            </a:r>
            <a:r>
              <a:rPr lang="cs-CZ" sz="1600" b="1" dirty="0" err="1" smtClean="0"/>
              <a:t>respiratory</a:t>
            </a:r>
            <a:r>
              <a:rPr lang="cs-CZ" sz="1600" b="1" dirty="0" smtClean="0"/>
              <a:t>) tube</a:t>
            </a:r>
            <a:endParaRPr lang="cs-CZ" sz="1600" b="1" dirty="0"/>
          </a:p>
          <a:p>
            <a:pPr lvl="1">
              <a:buSzPct val="50000"/>
              <a:buFont typeface="Courier New" panose="02070309020205020404" pitchFamily="49" charset="0"/>
              <a:buChar char="o"/>
            </a:pPr>
            <a:r>
              <a:rPr lang="cs-CZ" sz="1600" b="1" dirty="0" err="1"/>
              <a:t>l</a:t>
            </a:r>
            <a:r>
              <a:rPr lang="cs-CZ" sz="1600" b="1" dirty="0" err="1" smtClean="0"/>
              <a:t>ung</a:t>
            </a:r>
            <a:r>
              <a:rPr lang="cs-CZ" sz="1600" b="1" dirty="0" smtClean="0"/>
              <a:t> </a:t>
            </a:r>
            <a:r>
              <a:rPr lang="cs-CZ" sz="1600" b="1" dirty="0" err="1" smtClean="0"/>
              <a:t>epithelial</a:t>
            </a:r>
            <a:r>
              <a:rPr lang="cs-CZ" sz="1600" b="1" dirty="0" smtClean="0"/>
              <a:t> </a:t>
            </a:r>
            <a:r>
              <a:rPr lang="cs-CZ" sz="1600" b="1" dirty="0" err="1" smtClean="0"/>
              <a:t>lining</a:t>
            </a:r>
            <a:endParaRPr lang="cs-CZ" sz="1400" b="1" dirty="0"/>
          </a:p>
        </p:txBody>
      </p:sp>
      <p:sp>
        <p:nvSpPr>
          <p:cNvPr id="7" name="Zástupný obsah 2">
            <a:extLst>
              <a:ext uri="{FF2B5EF4-FFF2-40B4-BE49-F238E27FC236}">
                <a16:creationId xmlns:a16="http://schemas.microsoft.com/office/drawing/2014/main" id="{8BD2A43B-8ABF-4A74-81E1-74473B319D2B}"/>
              </a:ext>
            </a:extLst>
          </p:cNvPr>
          <p:cNvSpPr txBox="1">
            <a:spLocks/>
          </p:cNvSpPr>
          <p:nvPr/>
        </p:nvSpPr>
        <p:spPr>
          <a:xfrm>
            <a:off x="1097281" y="3673693"/>
            <a:ext cx="3955982" cy="227592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Paraxial</a:t>
            </a:r>
            <a:r>
              <a:rPr lang="cs-CZ" sz="1800" b="1" dirty="0" smtClean="0"/>
              <a:t> mesoderm and lateral plate mesoderm</a:t>
            </a:r>
            <a:endParaRPr lang="cs-CZ" sz="1800" b="1" dirty="0"/>
          </a:p>
          <a:p>
            <a:pPr lvl="1">
              <a:buSzPct val="50000"/>
              <a:buFont typeface="Courier New" panose="02070309020205020404" pitchFamily="49" charset="0"/>
              <a:buChar char="o"/>
            </a:pPr>
            <a:r>
              <a:rPr lang="cs-CZ" sz="1600" b="1" dirty="0"/>
              <a:t>m</a:t>
            </a:r>
            <a:r>
              <a:rPr lang="cs-CZ" sz="1600" b="1" dirty="0" smtClean="0"/>
              <a:t>esenchyme </a:t>
            </a:r>
            <a:r>
              <a:rPr lang="cs-CZ" sz="1600" b="1" dirty="0" err="1" smtClean="0"/>
              <a:t>of</a:t>
            </a:r>
            <a:r>
              <a:rPr lang="cs-CZ" sz="1600" b="1" dirty="0" smtClean="0"/>
              <a:t> </a:t>
            </a:r>
            <a:r>
              <a:rPr lang="cs-CZ" sz="1600" b="1" dirty="0" err="1" smtClean="0"/>
              <a:t>lung</a:t>
            </a:r>
            <a:r>
              <a:rPr lang="cs-CZ" sz="1600" b="1" dirty="0" smtClean="0"/>
              <a:t> </a:t>
            </a:r>
            <a:r>
              <a:rPr lang="cs-CZ" sz="1600" b="1" dirty="0" err="1" smtClean="0"/>
              <a:t>buds</a:t>
            </a:r>
            <a:endParaRPr lang="cs-CZ" sz="1600" b="1" dirty="0"/>
          </a:p>
          <a:p>
            <a:pPr lvl="1">
              <a:buSzPct val="50000"/>
              <a:buFont typeface="Courier New" panose="02070309020205020404" pitchFamily="49" charset="0"/>
              <a:buChar char="o"/>
            </a:pPr>
            <a:r>
              <a:rPr lang="cs-CZ" sz="1600" b="1" dirty="0" err="1"/>
              <a:t>s</a:t>
            </a:r>
            <a:r>
              <a:rPr lang="cs-CZ" sz="1600" b="1" dirty="0" err="1" smtClean="0"/>
              <a:t>mooth</a:t>
            </a:r>
            <a:r>
              <a:rPr lang="cs-CZ" sz="1600" b="1" dirty="0" smtClean="0"/>
              <a:t> </a:t>
            </a:r>
            <a:r>
              <a:rPr lang="cs-CZ" sz="1600" b="1" dirty="0" err="1" smtClean="0"/>
              <a:t>muscle</a:t>
            </a:r>
            <a:r>
              <a:rPr lang="cs-CZ" sz="1600" b="1" dirty="0" smtClean="0"/>
              <a:t> </a:t>
            </a:r>
            <a:r>
              <a:rPr lang="cs-CZ" sz="1600" b="1" dirty="0" err="1" smtClean="0"/>
              <a:t>cells</a:t>
            </a:r>
            <a:endParaRPr lang="cs-CZ" sz="1600" b="1" dirty="0"/>
          </a:p>
          <a:p>
            <a:pPr lvl="1">
              <a:buSzPct val="50000"/>
              <a:buFont typeface="Courier New" panose="02070309020205020404" pitchFamily="49" charset="0"/>
              <a:buChar char="o"/>
            </a:pPr>
            <a:r>
              <a:rPr lang="cs-CZ" sz="1600" b="1" dirty="0" err="1" smtClean="0"/>
              <a:t>fibroblasts</a:t>
            </a:r>
            <a:endParaRPr lang="cs-CZ" sz="1600" b="1" dirty="0"/>
          </a:p>
          <a:p>
            <a:pPr lvl="1">
              <a:buSzPct val="50000"/>
              <a:buFont typeface="Courier New" panose="02070309020205020404" pitchFamily="49" charset="0"/>
              <a:buChar char="o"/>
            </a:pPr>
            <a:r>
              <a:rPr lang="cs-CZ" sz="1600" b="1" dirty="0" err="1" smtClean="0"/>
              <a:t>cartilage</a:t>
            </a:r>
            <a:endParaRPr lang="cs-CZ" sz="1600" b="1" dirty="0"/>
          </a:p>
          <a:p>
            <a:pPr lvl="1">
              <a:buSzPct val="50000"/>
              <a:buFont typeface="Courier New" panose="02070309020205020404" pitchFamily="49" charset="0"/>
              <a:buChar char="o"/>
            </a:pPr>
            <a:r>
              <a:rPr lang="cs-CZ" sz="1600" b="1" dirty="0" err="1" smtClean="0"/>
              <a:t>vessels</a:t>
            </a:r>
            <a:endParaRPr lang="cs-CZ" sz="1600" b="1" dirty="0"/>
          </a:p>
          <a:p>
            <a:pPr lvl="1">
              <a:buSzPct val="50000"/>
              <a:buFont typeface="Courier New" panose="02070309020205020404" pitchFamily="49" charset="0"/>
              <a:buChar char="o"/>
            </a:pPr>
            <a:r>
              <a:rPr lang="cs-CZ" sz="1600" b="1" dirty="0" err="1"/>
              <a:t>l</a:t>
            </a:r>
            <a:r>
              <a:rPr lang="cs-CZ" sz="1600" b="1" dirty="0" err="1" smtClean="0"/>
              <a:t>ymphatic</a:t>
            </a:r>
            <a:r>
              <a:rPr lang="cs-CZ" sz="1600" b="1" dirty="0" smtClean="0"/>
              <a:t> </a:t>
            </a:r>
            <a:r>
              <a:rPr lang="cs-CZ" sz="1600" b="1" dirty="0" err="1" smtClean="0"/>
              <a:t>system</a:t>
            </a:r>
            <a:endParaRPr lang="cs-CZ" sz="1600" b="1" dirty="0"/>
          </a:p>
          <a:p>
            <a:pPr lvl="1">
              <a:buSzPct val="50000"/>
              <a:buFont typeface="Courier New" panose="02070309020205020404" pitchFamily="49" charset="0"/>
              <a:buChar char="o"/>
            </a:pPr>
            <a:endParaRPr lang="cs-CZ" sz="1400" b="1" dirty="0"/>
          </a:p>
        </p:txBody>
      </p:sp>
      <p:grpSp>
        <p:nvGrpSpPr>
          <p:cNvPr id="18" name="Skupina 17">
            <a:extLst>
              <a:ext uri="{FF2B5EF4-FFF2-40B4-BE49-F238E27FC236}">
                <a16:creationId xmlns:a16="http://schemas.microsoft.com/office/drawing/2014/main" id="{DF841AB9-36F8-4F8E-9397-1874457EEAF0}"/>
              </a:ext>
            </a:extLst>
          </p:cNvPr>
          <p:cNvGrpSpPr/>
          <p:nvPr/>
        </p:nvGrpSpPr>
        <p:grpSpPr>
          <a:xfrm>
            <a:off x="5123660" y="2222513"/>
            <a:ext cx="6635702" cy="3116405"/>
            <a:chOff x="4843005" y="2222513"/>
            <a:chExt cx="6635702" cy="3116405"/>
          </a:xfrm>
        </p:grpSpPr>
        <p:pic>
          <p:nvPicPr>
            <p:cNvPr id="8" name="Obrázek 7">
              <a:extLst>
                <a:ext uri="{FF2B5EF4-FFF2-40B4-BE49-F238E27FC236}">
                  <a16:creationId xmlns:a16="http://schemas.microsoft.com/office/drawing/2014/main" id="{015DDA3F-8FFE-4644-A2DC-B9472B883654}"/>
                </a:ext>
              </a:extLst>
            </p:cNvPr>
            <p:cNvPicPr>
              <a:picLocks noChangeAspect="1"/>
            </p:cNvPicPr>
            <p:nvPr/>
          </p:nvPicPr>
          <p:blipFill rotWithShape="1">
            <a:blip r:embed="rId2">
              <a:extLst>
                <a:ext uri="{28A0092B-C50C-407E-A947-70E740481C1C}">
                  <a14:useLocalDpi xmlns:a14="http://schemas.microsoft.com/office/drawing/2010/main" val="0"/>
                </a:ext>
              </a:extLst>
            </a:blip>
            <a:srcRect l="5872" t="5634"/>
            <a:stretch/>
          </p:blipFill>
          <p:spPr>
            <a:xfrm>
              <a:off x="5053263" y="2222513"/>
              <a:ext cx="6425444" cy="3116405"/>
            </a:xfrm>
            <a:prstGeom prst="rect">
              <a:avLst/>
            </a:prstGeom>
          </p:spPr>
        </p:pic>
        <p:sp>
          <p:nvSpPr>
            <p:cNvPr id="16" name="Obdélník 15">
              <a:extLst>
                <a:ext uri="{FF2B5EF4-FFF2-40B4-BE49-F238E27FC236}">
                  <a16:creationId xmlns:a16="http://schemas.microsoft.com/office/drawing/2014/main" id="{0D6866EE-8422-45DB-AD66-84B1AB9F7489}"/>
                </a:ext>
              </a:extLst>
            </p:cNvPr>
            <p:cNvSpPr/>
            <p:nvPr/>
          </p:nvSpPr>
          <p:spPr>
            <a:xfrm>
              <a:off x="7742321" y="4319837"/>
              <a:ext cx="766668" cy="23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délník 16">
              <a:extLst>
                <a:ext uri="{FF2B5EF4-FFF2-40B4-BE49-F238E27FC236}">
                  <a16:creationId xmlns:a16="http://schemas.microsoft.com/office/drawing/2014/main" id="{FF828A63-2D7E-4D12-9E9E-051C4E655F82}"/>
                </a:ext>
              </a:extLst>
            </p:cNvPr>
            <p:cNvSpPr/>
            <p:nvPr/>
          </p:nvSpPr>
          <p:spPr>
            <a:xfrm>
              <a:off x="4843005" y="3665299"/>
              <a:ext cx="766668" cy="287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bdélník 18">
            <a:extLst>
              <a:ext uri="{FF2B5EF4-FFF2-40B4-BE49-F238E27FC236}">
                <a16:creationId xmlns:a16="http://schemas.microsoft.com/office/drawing/2014/main" id="{3910F0BE-CF7C-4E2B-98E7-D99F1D313FB4}"/>
              </a:ext>
            </a:extLst>
          </p:cNvPr>
          <p:cNvSpPr/>
          <p:nvPr/>
        </p:nvSpPr>
        <p:spPr>
          <a:xfrm>
            <a:off x="8945584" y="4460153"/>
            <a:ext cx="766668" cy="277634"/>
          </a:xfrm>
          <a:prstGeom prst="rect">
            <a:avLst/>
          </a:prstGeom>
          <a:noFill/>
          <a:ln w="38100">
            <a:solidFill>
              <a:srgbClr val="F6B1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a:extLst>
              <a:ext uri="{FF2B5EF4-FFF2-40B4-BE49-F238E27FC236}">
                <a16:creationId xmlns:a16="http://schemas.microsoft.com/office/drawing/2014/main" id="{7EB2F9E5-C206-45C8-8F2D-5B81DFA58E14}"/>
              </a:ext>
            </a:extLst>
          </p:cNvPr>
          <p:cNvSpPr/>
          <p:nvPr/>
        </p:nvSpPr>
        <p:spPr>
          <a:xfrm>
            <a:off x="7752813" y="3871406"/>
            <a:ext cx="748389" cy="421272"/>
          </a:xfrm>
          <a:prstGeom prst="rect">
            <a:avLst/>
          </a:prstGeom>
          <a:noFill/>
          <a:ln w="38100">
            <a:solidFill>
              <a:srgbClr val="EE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bdélník 20">
            <a:extLst>
              <a:ext uri="{FF2B5EF4-FFF2-40B4-BE49-F238E27FC236}">
                <a16:creationId xmlns:a16="http://schemas.microsoft.com/office/drawing/2014/main" id="{5BBCF5C4-946B-4A2D-861A-0207B50A75BD}"/>
              </a:ext>
            </a:extLst>
          </p:cNvPr>
          <p:cNvSpPr/>
          <p:nvPr/>
        </p:nvSpPr>
        <p:spPr>
          <a:xfrm>
            <a:off x="6425241" y="4619918"/>
            <a:ext cx="766668" cy="475278"/>
          </a:xfrm>
          <a:prstGeom prst="rect">
            <a:avLst/>
          </a:prstGeom>
          <a:noFill/>
          <a:ln w="38100">
            <a:solidFill>
              <a:srgbClr val="EE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72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animBg="1"/>
      <p:bldP spid="20" grpId="0" animBg="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Lung</a:t>
            </a:r>
            <a:r>
              <a:rPr lang="cs-CZ" dirty="0" smtClean="0"/>
              <a:t> </a:t>
            </a:r>
            <a:r>
              <a:rPr lang="cs-CZ" dirty="0" err="1" smtClean="0"/>
              <a:t>development</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77</a:t>
            </a:fld>
            <a:endParaRPr lang="cs-CZ"/>
          </a:p>
        </p:txBody>
      </p:sp>
      <p:sp>
        <p:nvSpPr>
          <p:cNvPr id="6" name="Obdélník 5"/>
          <p:cNvSpPr/>
          <p:nvPr/>
        </p:nvSpPr>
        <p:spPr>
          <a:xfrm>
            <a:off x="1030605" y="2346079"/>
            <a:ext cx="6096000" cy="369332"/>
          </a:xfrm>
          <a:prstGeom prst="rect">
            <a:avLst/>
          </a:prstGeom>
        </p:spPr>
        <p:txBody>
          <a:bodyPr>
            <a:spAutoFit/>
          </a:bodyPr>
          <a:lstStyle/>
          <a:p>
            <a:r>
              <a:rPr lang="cs-CZ" b="1" dirty="0" smtClean="0"/>
              <a:t>1. </a:t>
            </a:r>
            <a:r>
              <a:rPr lang="cs-CZ" b="1" dirty="0" err="1" smtClean="0"/>
              <a:t>Embryonic</a:t>
            </a:r>
            <a:r>
              <a:rPr lang="cs-CZ" dirty="0" smtClean="0"/>
              <a:t> </a:t>
            </a:r>
            <a:r>
              <a:rPr lang="cs-CZ" dirty="0"/>
              <a:t>– </a:t>
            </a:r>
            <a:r>
              <a:rPr lang="cs-CZ" dirty="0" err="1" smtClean="0"/>
              <a:t>separation</a:t>
            </a:r>
            <a:r>
              <a:rPr lang="cs-CZ" dirty="0" smtClean="0"/>
              <a:t> </a:t>
            </a:r>
            <a:r>
              <a:rPr lang="cs-CZ" dirty="0" err="1" smtClean="0"/>
              <a:t>from</a:t>
            </a:r>
            <a:r>
              <a:rPr lang="cs-CZ" dirty="0" smtClean="0"/>
              <a:t> primitive gut</a:t>
            </a:r>
            <a:endParaRPr lang="cs-CZ" dirty="0"/>
          </a:p>
        </p:txBody>
      </p:sp>
      <p:sp>
        <p:nvSpPr>
          <p:cNvPr id="7" name="Obdélník 6"/>
          <p:cNvSpPr/>
          <p:nvPr/>
        </p:nvSpPr>
        <p:spPr>
          <a:xfrm>
            <a:off x="1030605" y="1882580"/>
            <a:ext cx="6096000" cy="369332"/>
          </a:xfrm>
          <a:prstGeom prst="rect">
            <a:avLst/>
          </a:prstGeom>
        </p:spPr>
        <p:txBody>
          <a:bodyPr>
            <a:spAutoFit/>
          </a:bodyPr>
          <a:lstStyle/>
          <a:p>
            <a:r>
              <a:rPr lang="cs-CZ" dirty="0"/>
              <a:t>5 </a:t>
            </a:r>
            <a:r>
              <a:rPr lang="cs-CZ" dirty="0" err="1" smtClean="0"/>
              <a:t>stages</a:t>
            </a:r>
            <a:r>
              <a:rPr lang="cs-CZ" dirty="0" smtClean="0"/>
              <a:t>:</a:t>
            </a:r>
            <a:endParaRPr lang="en-US" dirty="0"/>
          </a:p>
        </p:txBody>
      </p:sp>
      <p:sp>
        <p:nvSpPr>
          <p:cNvPr id="8" name="Obdélník 7"/>
          <p:cNvSpPr/>
          <p:nvPr/>
        </p:nvSpPr>
        <p:spPr>
          <a:xfrm>
            <a:off x="1030605" y="3445413"/>
            <a:ext cx="6882124" cy="646331"/>
          </a:xfrm>
          <a:prstGeom prst="rect">
            <a:avLst/>
          </a:prstGeom>
        </p:spPr>
        <p:txBody>
          <a:bodyPr wrap="square">
            <a:spAutoFit/>
          </a:bodyPr>
          <a:lstStyle/>
          <a:p>
            <a:r>
              <a:rPr lang="cs-CZ" b="1" dirty="0" smtClean="0"/>
              <a:t>3. </a:t>
            </a:r>
            <a:r>
              <a:rPr lang="cs-CZ" b="1" dirty="0" err="1" smtClean="0"/>
              <a:t>Canalicular</a:t>
            </a:r>
            <a:r>
              <a:rPr lang="cs-CZ" dirty="0" smtClean="0"/>
              <a:t> </a:t>
            </a:r>
            <a:r>
              <a:rPr lang="cs-CZ" dirty="0"/>
              <a:t>– </a:t>
            </a:r>
            <a:r>
              <a:rPr lang="cs-CZ" dirty="0" err="1" smtClean="0"/>
              <a:t>onset</a:t>
            </a:r>
            <a:r>
              <a:rPr lang="cs-CZ" dirty="0" smtClean="0"/>
              <a:t> </a:t>
            </a:r>
            <a:r>
              <a:rPr lang="cs-CZ" dirty="0" err="1" smtClean="0"/>
              <a:t>of</a:t>
            </a:r>
            <a:r>
              <a:rPr lang="cs-CZ" dirty="0" smtClean="0"/>
              <a:t> </a:t>
            </a:r>
            <a:r>
              <a:rPr lang="cs-CZ" dirty="0" err="1" smtClean="0"/>
              <a:t>pneumocyte</a:t>
            </a:r>
            <a:r>
              <a:rPr lang="cs-CZ" dirty="0" smtClean="0"/>
              <a:t> </a:t>
            </a:r>
            <a:r>
              <a:rPr lang="cs-CZ" dirty="0" err="1" smtClean="0"/>
              <a:t>differentiation</a:t>
            </a:r>
            <a:r>
              <a:rPr lang="cs-CZ" dirty="0" smtClean="0"/>
              <a:t>,</a:t>
            </a:r>
          </a:p>
          <a:p>
            <a:r>
              <a:rPr lang="cs-CZ" dirty="0" smtClean="0"/>
              <a:t> </a:t>
            </a:r>
            <a:r>
              <a:rPr lang="cs-CZ" dirty="0" err="1" smtClean="0"/>
              <a:t>expansion</a:t>
            </a:r>
            <a:r>
              <a:rPr lang="cs-CZ" dirty="0" smtClean="0"/>
              <a:t> </a:t>
            </a:r>
            <a:r>
              <a:rPr lang="cs-CZ" dirty="0" err="1" smtClean="0"/>
              <a:t>of</a:t>
            </a:r>
            <a:r>
              <a:rPr lang="cs-CZ" dirty="0" smtClean="0"/>
              <a:t> </a:t>
            </a:r>
            <a:r>
              <a:rPr lang="cs-CZ" dirty="0" err="1" smtClean="0"/>
              <a:t>vessels</a:t>
            </a:r>
            <a:endParaRPr lang="cs-CZ" dirty="0"/>
          </a:p>
        </p:txBody>
      </p:sp>
      <p:sp>
        <p:nvSpPr>
          <p:cNvPr id="9" name="Obdélník 8"/>
          <p:cNvSpPr/>
          <p:nvPr/>
        </p:nvSpPr>
        <p:spPr>
          <a:xfrm>
            <a:off x="1030605" y="2893515"/>
            <a:ext cx="6096000" cy="369332"/>
          </a:xfrm>
          <a:prstGeom prst="rect">
            <a:avLst/>
          </a:prstGeom>
        </p:spPr>
        <p:txBody>
          <a:bodyPr>
            <a:spAutoFit/>
          </a:bodyPr>
          <a:lstStyle/>
          <a:p>
            <a:r>
              <a:rPr lang="cs-CZ" b="1" dirty="0" smtClean="0"/>
              <a:t>2. </a:t>
            </a:r>
            <a:r>
              <a:rPr lang="cs-CZ" b="1" dirty="0" err="1" smtClean="0"/>
              <a:t>Pseudoglandular</a:t>
            </a:r>
            <a:r>
              <a:rPr lang="cs-CZ" dirty="0" smtClean="0"/>
              <a:t> </a:t>
            </a:r>
            <a:r>
              <a:rPr lang="cs-CZ" dirty="0"/>
              <a:t>– </a:t>
            </a:r>
            <a:r>
              <a:rPr lang="cs-CZ" dirty="0" err="1" smtClean="0"/>
              <a:t>branching</a:t>
            </a:r>
            <a:r>
              <a:rPr lang="cs-CZ" dirty="0" smtClean="0"/>
              <a:t>, </a:t>
            </a:r>
            <a:r>
              <a:rPr lang="cs-CZ" dirty="0" err="1" smtClean="0"/>
              <a:t>onset</a:t>
            </a:r>
            <a:r>
              <a:rPr lang="cs-CZ" dirty="0" smtClean="0"/>
              <a:t> </a:t>
            </a:r>
            <a:r>
              <a:rPr lang="cs-CZ" dirty="0" err="1" smtClean="0"/>
              <a:t>of</a:t>
            </a:r>
            <a:r>
              <a:rPr lang="cs-CZ" dirty="0" smtClean="0"/>
              <a:t> </a:t>
            </a:r>
            <a:r>
              <a:rPr lang="cs-CZ" dirty="0" err="1" smtClean="0"/>
              <a:t>differentiation</a:t>
            </a:r>
            <a:endParaRPr lang="cs-CZ" dirty="0"/>
          </a:p>
        </p:txBody>
      </p:sp>
      <p:sp>
        <p:nvSpPr>
          <p:cNvPr id="10" name="Obdélník 9"/>
          <p:cNvSpPr/>
          <p:nvPr/>
        </p:nvSpPr>
        <p:spPr>
          <a:xfrm>
            <a:off x="1030605" y="4934298"/>
            <a:ext cx="6096000" cy="369332"/>
          </a:xfrm>
          <a:prstGeom prst="rect">
            <a:avLst/>
          </a:prstGeom>
        </p:spPr>
        <p:txBody>
          <a:bodyPr>
            <a:spAutoFit/>
          </a:bodyPr>
          <a:lstStyle/>
          <a:p>
            <a:r>
              <a:rPr lang="cs-CZ" b="1" dirty="0" smtClean="0"/>
              <a:t>5. </a:t>
            </a:r>
            <a:r>
              <a:rPr lang="cs-CZ" b="1" dirty="0" err="1" smtClean="0"/>
              <a:t>Alveolar</a:t>
            </a:r>
            <a:r>
              <a:rPr lang="cs-CZ" dirty="0" smtClean="0"/>
              <a:t> </a:t>
            </a:r>
            <a:r>
              <a:rPr lang="cs-CZ" dirty="0"/>
              <a:t>– </a:t>
            </a:r>
            <a:r>
              <a:rPr lang="cs-CZ" dirty="0" err="1" smtClean="0"/>
              <a:t>formation</a:t>
            </a:r>
            <a:r>
              <a:rPr lang="cs-CZ" dirty="0" smtClean="0"/>
              <a:t> </a:t>
            </a:r>
            <a:r>
              <a:rPr lang="cs-CZ" dirty="0" err="1" smtClean="0"/>
              <a:t>of</a:t>
            </a:r>
            <a:r>
              <a:rPr lang="cs-CZ" dirty="0" smtClean="0"/>
              <a:t> </a:t>
            </a:r>
            <a:r>
              <a:rPr lang="cs-CZ" dirty="0" err="1" smtClean="0"/>
              <a:t>alveoli</a:t>
            </a:r>
            <a:endParaRPr lang="en-US" dirty="0"/>
          </a:p>
        </p:txBody>
      </p:sp>
      <p:sp>
        <p:nvSpPr>
          <p:cNvPr id="11" name="Obdélník 10"/>
          <p:cNvSpPr/>
          <p:nvPr/>
        </p:nvSpPr>
        <p:spPr>
          <a:xfrm>
            <a:off x="1030605" y="4171183"/>
            <a:ext cx="6096000" cy="369332"/>
          </a:xfrm>
          <a:prstGeom prst="rect">
            <a:avLst/>
          </a:prstGeom>
        </p:spPr>
        <p:txBody>
          <a:bodyPr>
            <a:spAutoFit/>
          </a:bodyPr>
          <a:lstStyle/>
          <a:p>
            <a:r>
              <a:rPr lang="cs-CZ" b="1" dirty="0" smtClean="0"/>
              <a:t>4. </a:t>
            </a:r>
            <a:r>
              <a:rPr lang="cs-CZ" b="1" dirty="0" err="1" smtClean="0"/>
              <a:t>Sacular</a:t>
            </a:r>
            <a:r>
              <a:rPr lang="cs-CZ" dirty="0" smtClean="0"/>
              <a:t> </a:t>
            </a:r>
            <a:r>
              <a:rPr lang="cs-CZ" dirty="0"/>
              <a:t>– </a:t>
            </a:r>
            <a:r>
              <a:rPr lang="cs-CZ" dirty="0" err="1" smtClean="0"/>
              <a:t>functional</a:t>
            </a:r>
            <a:r>
              <a:rPr lang="cs-CZ" dirty="0" smtClean="0"/>
              <a:t> </a:t>
            </a:r>
            <a:r>
              <a:rPr lang="cs-CZ" dirty="0" err="1" smtClean="0"/>
              <a:t>pneumocytes</a:t>
            </a:r>
            <a:r>
              <a:rPr lang="cs-CZ" dirty="0" smtClean="0"/>
              <a:t>, </a:t>
            </a:r>
            <a:r>
              <a:rPr lang="cs-CZ" dirty="0" err="1" smtClean="0"/>
              <a:t>expansion</a:t>
            </a:r>
            <a:r>
              <a:rPr lang="cs-CZ" dirty="0" smtClean="0"/>
              <a:t> </a:t>
            </a:r>
            <a:r>
              <a:rPr lang="cs-CZ" dirty="0" err="1" smtClean="0"/>
              <a:t>of</a:t>
            </a:r>
            <a:r>
              <a:rPr lang="cs-CZ" dirty="0" smtClean="0"/>
              <a:t> </a:t>
            </a:r>
            <a:r>
              <a:rPr lang="cs-CZ" dirty="0" err="1" smtClean="0"/>
              <a:t>vessels</a:t>
            </a:r>
            <a:endParaRPr lang="cs-CZ" dirty="0"/>
          </a:p>
        </p:txBody>
      </p:sp>
      <p:pic>
        <p:nvPicPr>
          <p:cNvPr id="12" name="Picture 3" descr="Obrázek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331" y="1756467"/>
            <a:ext cx="5600934" cy="402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640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5F10D8-59C6-4885-BD9A-8AE77F6BC68E}"/>
              </a:ext>
            </a:extLst>
          </p:cNvPr>
          <p:cNvSpPr>
            <a:spLocks noGrp="1"/>
          </p:cNvSpPr>
          <p:nvPr>
            <p:ph type="title"/>
          </p:nvPr>
        </p:nvSpPr>
        <p:spPr/>
        <p:txBody>
          <a:bodyPr>
            <a:normAutofit/>
          </a:bodyPr>
          <a:lstStyle/>
          <a:p>
            <a:r>
              <a:rPr lang="cs-CZ" dirty="0"/>
              <a:t>1. </a:t>
            </a:r>
            <a:r>
              <a:rPr lang="cs-CZ" dirty="0" err="1" smtClean="0"/>
              <a:t>Embryonic</a:t>
            </a:r>
            <a:r>
              <a:rPr lang="cs-CZ" dirty="0" smtClean="0"/>
              <a:t> – </a:t>
            </a:r>
            <a:r>
              <a:rPr lang="cs-CZ" dirty="0" err="1" smtClean="0"/>
              <a:t>separation</a:t>
            </a:r>
            <a:r>
              <a:rPr lang="cs-CZ" dirty="0" smtClean="0"/>
              <a:t> </a:t>
            </a:r>
            <a:r>
              <a:rPr lang="cs-CZ" dirty="0" err="1" smtClean="0"/>
              <a:t>of</a:t>
            </a:r>
            <a:r>
              <a:rPr lang="cs-CZ" dirty="0" smtClean="0"/>
              <a:t> </a:t>
            </a:r>
            <a:r>
              <a:rPr lang="cs-CZ" dirty="0" err="1" smtClean="0"/>
              <a:t>respiratory</a:t>
            </a:r>
            <a:r>
              <a:rPr lang="cs-CZ" dirty="0" smtClean="0"/>
              <a:t> endoderm </a:t>
            </a:r>
            <a:r>
              <a:rPr lang="cs-CZ" dirty="0" err="1" smtClean="0"/>
              <a:t>from</a:t>
            </a:r>
            <a:r>
              <a:rPr lang="cs-CZ" dirty="0" smtClean="0"/>
              <a:t> </a:t>
            </a:r>
            <a:r>
              <a:rPr lang="cs-CZ" dirty="0" err="1" smtClean="0"/>
              <a:t>foregut</a:t>
            </a:r>
            <a:r>
              <a:rPr lang="cs-CZ" dirty="0" smtClean="0"/>
              <a:t> endoderm</a:t>
            </a:r>
            <a:endParaRPr lang="en-US" dirty="0"/>
          </a:p>
        </p:txBody>
      </p:sp>
      <p:sp>
        <p:nvSpPr>
          <p:cNvPr id="5" name="Zástupný symbol pro číslo snímku 4">
            <a:extLst>
              <a:ext uri="{FF2B5EF4-FFF2-40B4-BE49-F238E27FC236}">
                <a16:creationId xmlns:a16="http://schemas.microsoft.com/office/drawing/2014/main" id="{F5D6BCCE-4BC4-42AD-B059-8F46833D46FE}"/>
              </a:ext>
            </a:extLst>
          </p:cNvPr>
          <p:cNvSpPr>
            <a:spLocks noGrp="1"/>
          </p:cNvSpPr>
          <p:nvPr>
            <p:ph type="sldNum" sz="quarter" idx="12"/>
          </p:nvPr>
        </p:nvSpPr>
        <p:spPr/>
        <p:txBody>
          <a:bodyPr/>
          <a:lstStyle/>
          <a:p>
            <a:fld id="{452BC3EA-E2EC-40AA-BF67-C4C476FA0C99}" type="slidenum">
              <a:rPr lang="cs-CZ" smtClean="0"/>
              <a:t>78</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103163" y="1922125"/>
            <a:ext cx="4868954" cy="9297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d</a:t>
            </a:r>
            <a:r>
              <a:rPr lang="cs-CZ" sz="1800" b="1" dirty="0" smtClean="0"/>
              <a:t>igestive tube </a:t>
            </a:r>
            <a:r>
              <a:rPr lang="cs-CZ" sz="1800" dirty="0" err="1" smtClean="0"/>
              <a:t>goes</a:t>
            </a:r>
            <a:r>
              <a:rPr lang="cs-CZ" sz="1800" dirty="0" smtClean="0"/>
              <a:t> </a:t>
            </a:r>
            <a:r>
              <a:rPr lang="cs-CZ" sz="1800" dirty="0" err="1" smtClean="0"/>
              <a:t>along</a:t>
            </a:r>
            <a:r>
              <a:rPr lang="cs-CZ" sz="1800" dirty="0" smtClean="0"/>
              <a:t> </a:t>
            </a:r>
            <a:r>
              <a:rPr lang="cs-CZ" sz="1800" dirty="0" err="1" smtClean="0"/>
              <a:t>the</a:t>
            </a:r>
            <a:r>
              <a:rPr lang="cs-CZ" sz="1800" dirty="0" smtClean="0"/>
              <a:t> </a:t>
            </a:r>
            <a:r>
              <a:rPr lang="cs-CZ" sz="1800" b="1" dirty="0" err="1" smtClean="0"/>
              <a:t>whole</a:t>
            </a:r>
            <a:r>
              <a:rPr lang="cs-CZ" sz="1800" b="1" dirty="0" smtClean="0"/>
              <a:t> body</a:t>
            </a:r>
            <a:endParaRPr lang="cs-CZ" sz="1800" dirty="0"/>
          </a:p>
          <a:p>
            <a:pPr>
              <a:buSzPct val="50000"/>
              <a:buFont typeface="Courier New" panose="02070309020205020404" pitchFamily="49" charset="0"/>
              <a:buChar char="o"/>
            </a:pPr>
            <a:r>
              <a:rPr lang="cs-CZ" sz="1800" b="1" dirty="0" err="1"/>
              <a:t>b</a:t>
            </a:r>
            <a:r>
              <a:rPr lang="cs-CZ" sz="1800" b="1" dirty="0" err="1" smtClean="0"/>
              <a:t>uds</a:t>
            </a:r>
            <a:r>
              <a:rPr lang="cs-CZ" sz="1800" dirty="0" smtClean="0"/>
              <a:t> </a:t>
            </a:r>
            <a:r>
              <a:rPr lang="cs-CZ" sz="1800" dirty="0" err="1" smtClean="0"/>
              <a:t>formation</a:t>
            </a:r>
            <a:r>
              <a:rPr lang="cs-CZ" sz="1800" b="1" dirty="0" smtClean="0"/>
              <a:t> </a:t>
            </a:r>
            <a:r>
              <a:rPr lang="cs-CZ" sz="1800" b="1" dirty="0"/>
              <a:t>– </a:t>
            </a:r>
            <a:r>
              <a:rPr lang="cs-CZ" sz="1800" dirty="0" err="1" smtClean="0"/>
              <a:t>development</a:t>
            </a:r>
            <a:r>
              <a:rPr lang="cs-CZ" sz="1800" dirty="0" smtClean="0"/>
              <a:t> </a:t>
            </a:r>
            <a:r>
              <a:rPr lang="cs-CZ" sz="1800" dirty="0" err="1" smtClean="0"/>
              <a:t>of</a:t>
            </a:r>
            <a:r>
              <a:rPr lang="cs-CZ" sz="1800" dirty="0" smtClean="0"/>
              <a:t> </a:t>
            </a:r>
            <a:r>
              <a:rPr lang="cs-CZ" sz="1800" b="1" dirty="0" smtClean="0"/>
              <a:t>liver, </a:t>
            </a:r>
            <a:r>
              <a:rPr lang="cs-CZ" sz="1800" b="1" dirty="0" err="1" smtClean="0"/>
              <a:t>gallbladder</a:t>
            </a:r>
            <a:r>
              <a:rPr lang="cs-CZ" sz="1800" b="1" dirty="0" smtClean="0"/>
              <a:t>, </a:t>
            </a:r>
            <a:r>
              <a:rPr lang="cs-CZ" sz="1800" b="1" dirty="0" err="1" smtClean="0"/>
              <a:t>pancreas</a:t>
            </a:r>
            <a:endParaRPr lang="cs-CZ" sz="1800" b="1" dirty="0"/>
          </a:p>
        </p:txBody>
      </p:sp>
      <p:sp>
        <p:nvSpPr>
          <p:cNvPr id="7" name="Zástupný obsah 2">
            <a:extLst>
              <a:ext uri="{FF2B5EF4-FFF2-40B4-BE49-F238E27FC236}">
                <a16:creationId xmlns:a16="http://schemas.microsoft.com/office/drawing/2014/main" id="{8BD2A43B-8ABF-4A74-81E1-74473B319D2B}"/>
              </a:ext>
            </a:extLst>
          </p:cNvPr>
          <p:cNvSpPr txBox="1">
            <a:spLocks/>
          </p:cNvSpPr>
          <p:nvPr/>
        </p:nvSpPr>
        <p:spPr>
          <a:xfrm>
            <a:off x="1097280" y="3131614"/>
            <a:ext cx="4868954" cy="76137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o</a:t>
            </a:r>
            <a:r>
              <a:rPr lang="cs-CZ" sz="1800" b="1" dirty="0" err="1" smtClean="0"/>
              <a:t>nset</a:t>
            </a:r>
            <a:r>
              <a:rPr lang="cs-CZ" sz="1800" b="1" dirty="0" smtClean="0"/>
              <a:t> </a:t>
            </a:r>
            <a:r>
              <a:rPr lang="cs-CZ" sz="1800" dirty="0" err="1" smtClean="0"/>
              <a:t>of</a:t>
            </a:r>
            <a:r>
              <a:rPr lang="cs-CZ" sz="1800" dirty="0" smtClean="0"/>
              <a:t> </a:t>
            </a:r>
            <a:r>
              <a:rPr lang="cs-CZ" sz="1800" b="1" dirty="0" err="1" smtClean="0"/>
              <a:t>respiratory</a:t>
            </a:r>
            <a:r>
              <a:rPr lang="cs-CZ" sz="1800" dirty="0" smtClean="0"/>
              <a:t> </a:t>
            </a:r>
            <a:r>
              <a:rPr lang="cs-CZ" sz="1800" dirty="0" err="1" smtClean="0"/>
              <a:t>system</a:t>
            </a:r>
            <a:r>
              <a:rPr lang="cs-CZ" sz="1800" dirty="0" smtClean="0"/>
              <a:t> </a:t>
            </a:r>
            <a:r>
              <a:rPr lang="cs-CZ" sz="1800" b="1" dirty="0" err="1" smtClean="0"/>
              <a:t>development</a:t>
            </a:r>
            <a:r>
              <a:rPr lang="cs-CZ" sz="1800" b="1" dirty="0" smtClean="0"/>
              <a:t> </a:t>
            </a:r>
            <a:r>
              <a:rPr lang="cs-CZ" sz="1800" b="1" dirty="0"/>
              <a:t>– </a:t>
            </a:r>
            <a:r>
              <a:rPr lang="cs-CZ" sz="1800" b="1" dirty="0" err="1" smtClean="0"/>
              <a:t>outgrowth</a:t>
            </a:r>
            <a:r>
              <a:rPr lang="cs-CZ" sz="1800" b="1" dirty="0" smtClean="0"/>
              <a:t> </a:t>
            </a:r>
            <a:r>
              <a:rPr lang="cs-CZ" sz="1800" dirty="0" err="1" smtClean="0"/>
              <a:t>from</a:t>
            </a:r>
            <a:r>
              <a:rPr lang="cs-CZ" sz="1800" dirty="0" smtClean="0"/>
              <a:t> </a:t>
            </a:r>
            <a:r>
              <a:rPr lang="cs-CZ" sz="1800" dirty="0" err="1" smtClean="0"/>
              <a:t>the</a:t>
            </a:r>
            <a:r>
              <a:rPr lang="cs-CZ" sz="1800" dirty="0" smtClean="0"/>
              <a:t> </a:t>
            </a:r>
            <a:r>
              <a:rPr lang="cs-CZ" sz="1800" b="1" dirty="0" smtClean="0"/>
              <a:t>digestive tube</a:t>
            </a:r>
            <a:r>
              <a:rPr lang="cs-CZ" sz="1800" dirty="0" smtClean="0"/>
              <a:t> in </a:t>
            </a:r>
            <a:r>
              <a:rPr lang="cs-CZ" sz="1800" dirty="0" err="1" smtClean="0"/>
              <a:t>the</a:t>
            </a:r>
            <a:r>
              <a:rPr lang="cs-CZ" sz="1800" dirty="0" smtClean="0"/>
              <a:t> primitive </a:t>
            </a:r>
            <a:r>
              <a:rPr lang="cs-CZ" sz="1800" dirty="0" err="1" smtClean="0"/>
              <a:t>foregut</a:t>
            </a:r>
            <a:endParaRPr lang="cs-CZ" sz="1800" b="1" dirty="0"/>
          </a:p>
        </p:txBody>
      </p:sp>
      <p:sp>
        <p:nvSpPr>
          <p:cNvPr id="8" name="Zástupný obsah 2">
            <a:extLst>
              <a:ext uri="{FF2B5EF4-FFF2-40B4-BE49-F238E27FC236}">
                <a16:creationId xmlns:a16="http://schemas.microsoft.com/office/drawing/2014/main" id="{8BD2A43B-8ABF-4A74-81E1-74473B319D2B}"/>
              </a:ext>
            </a:extLst>
          </p:cNvPr>
          <p:cNvSpPr txBox="1">
            <a:spLocks/>
          </p:cNvSpPr>
          <p:nvPr/>
        </p:nvSpPr>
        <p:spPr>
          <a:xfrm>
            <a:off x="1097280" y="4172760"/>
            <a:ext cx="4868954" cy="6777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a:t>p</a:t>
            </a:r>
            <a:r>
              <a:rPr lang="cs-CZ" sz="1800" dirty="0" smtClean="0"/>
              <a:t>lace </a:t>
            </a:r>
            <a:r>
              <a:rPr lang="cs-CZ" sz="1800" dirty="0" err="1" smtClean="0"/>
              <a:t>of</a:t>
            </a:r>
            <a:r>
              <a:rPr lang="cs-CZ" sz="1800" dirty="0" smtClean="0"/>
              <a:t> </a:t>
            </a:r>
            <a:r>
              <a:rPr lang="cs-CZ" sz="1800" dirty="0" err="1" smtClean="0"/>
              <a:t>separation</a:t>
            </a:r>
            <a:r>
              <a:rPr lang="cs-CZ" sz="1800" dirty="0" smtClean="0"/>
              <a:t> </a:t>
            </a:r>
            <a:r>
              <a:rPr lang="cs-CZ" sz="1800" b="1" dirty="0"/>
              <a:t>– </a:t>
            </a:r>
            <a:r>
              <a:rPr lang="cs-CZ" sz="1800" b="1" dirty="0" err="1" smtClean="0"/>
              <a:t>caudally</a:t>
            </a:r>
            <a:r>
              <a:rPr lang="cs-CZ" sz="1800" b="1" dirty="0" smtClean="0"/>
              <a:t> </a:t>
            </a:r>
            <a:r>
              <a:rPr lang="cs-CZ" sz="1800" b="1" dirty="0" err="1" smtClean="0"/>
              <a:t>from</a:t>
            </a:r>
            <a:r>
              <a:rPr lang="cs-CZ" sz="1800" b="1" dirty="0" smtClean="0"/>
              <a:t> </a:t>
            </a:r>
            <a:r>
              <a:rPr lang="cs-CZ" sz="1800" b="1" dirty="0" err="1" smtClean="0"/>
              <a:t>pharynx</a:t>
            </a:r>
            <a:endParaRPr lang="cs-CZ" sz="1800" b="1" dirty="0"/>
          </a:p>
        </p:txBody>
      </p:sp>
      <p:grpSp>
        <p:nvGrpSpPr>
          <p:cNvPr id="18" name="Skupina 17"/>
          <p:cNvGrpSpPr/>
          <p:nvPr/>
        </p:nvGrpSpPr>
        <p:grpSpPr>
          <a:xfrm>
            <a:off x="6853473" y="1848788"/>
            <a:ext cx="4218916" cy="4409038"/>
            <a:chOff x="6418908" y="1702051"/>
            <a:chExt cx="4218916" cy="4409038"/>
          </a:xfrm>
        </p:grpSpPr>
        <p:pic>
          <p:nvPicPr>
            <p:cNvPr id="11" name="Obrázek 10"/>
            <p:cNvPicPr>
              <a:picLocks noChangeAspect="1"/>
            </p:cNvPicPr>
            <p:nvPr/>
          </p:nvPicPr>
          <p:blipFill rotWithShape="1">
            <a:blip r:embed="rId2">
              <a:extLst>
                <a:ext uri="{28A0092B-C50C-407E-A947-70E740481C1C}">
                  <a14:useLocalDpi xmlns:a14="http://schemas.microsoft.com/office/drawing/2010/main" val="0"/>
                </a:ext>
              </a:extLst>
            </a:blip>
            <a:srcRect l="7753" t="5847" r="24192" b="-678"/>
            <a:stretch/>
          </p:blipFill>
          <p:spPr>
            <a:xfrm>
              <a:off x="6418908" y="1702051"/>
              <a:ext cx="4218916" cy="4409038"/>
            </a:xfrm>
            <a:prstGeom prst="rect">
              <a:avLst/>
            </a:prstGeom>
          </p:spPr>
        </p:pic>
        <p:sp>
          <p:nvSpPr>
            <p:cNvPr id="17" name="Obdélník 16"/>
            <p:cNvSpPr/>
            <p:nvPr/>
          </p:nvSpPr>
          <p:spPr>
            <a:xfrm>
              <a:off x="7197505" y="4650341"/>
              <a:ext cx="606582" cy="21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9" name="Zástupný obsah 2">
            <a:extLst>
              <a:ext uri="{FF2B5EF4-FFF2-40B4-BE49-F238E27FC236}">
                <a16:creationId xmlns:a16="http://schemas.microsoft.com/office/drawing/2014/main" id="{9EF98834-55EF-4BEB-9DDC-8D0B92E4CF51}"/>
              </a:ext>
            </a:extLst>
          </p:cNvPr>
          <p:cNvSpPr txBox="1">
            <a:spLocks/>
          </p:cNvSpPr>
          <p:nvPr/>
        </p:nvSpPr>
        <p:spPr>
          <a:xfrm>
            <a:off x="1097280" y="5008448"/>
            <a:ext cx="4868954" cy="41549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human</a:t>
            </a:r>
            <a:r>
              <a:rPr lang="cs-CZ" sz="1800" dirty="0" smtClean="0"/>
              <a:t>: </a:t>
            </a:r>
            <a:r>
              <a:rPr lang="cs-CZ" sz="1800" dirty="0"/>
              <a:t>3. – 7</a:t>
            </a:r>
            <a:r>
              <a:rPr lang="cs-CZ" sz="1800" dirty="0" smtClean="0"/>
              <a:t>. </a:t>
            </a:r>
            <a:r>
              <a:rPr lang="cs-CZ" sz="1800" dirty="0" err="1" smtClean="0"/>
              <a:t>week</a:t>
            </a:r>
            <a:endParaRPr lang="cs-CZ" sz="1800" b="1" dirty="0"/>
          </a:p>
        </p:txBody>
      </p:sp>
    </p:spTree>
    <p:extLst>
      <p:ext uri="{BB962C8B-B14F-4D97-AF65-F5344CB8AC3E}">
        <p14:creationId xmlns:p14="http://schemas.microsoft.com/office/powerpoint/2010/main" val="405293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5F10D8-59C6-4885-BD9A-8AE77F6BC68E}"/>
              </a:ext>
            </a:extLst>
          </p:cNvPr>
          <p:cNvSpPr>
            <a:spLocks noGrp="1"/>
          </p:cNvSpPr>
          <p:nvPr>
            <p:ph type="title"/>
          </p:nvPr>
        </p:nvSpPr>
        <p:spPr/>
        <p:txBody>
          <a:bodyPr/>
          <a:lstStyle/>
          <a:p>
            <a:r>
              <a:rPr lang="cs-CZ" dirty="0" err="1" smtClean="0"/>
              <a:t>Lung</a:t>
            </a:r>
            <a:r>
              <a:rPr lang="cs-CZ" dirty="0" smtClean="0"/>
              <a:t> bud </a:t>
            </a:r>
            <a:r>
              <a:rPr lang="cs-CZ" dirty="0" err="1" smtClean="0"/>
              <a:t>formation</a:t>
            </a:r>
            <a:endParaRPr lang="en-US" dirty="0"/>
          </a:p>
        </p:txBody>
      </p:sp>
      <p:sp>
        <p:nvSpPr>
          <p:cNvPr id="5" name="Zástupný symbol pro číslo snímku 4">
            <a:extLst>
              <a:ext uri="{FF2B5EF4-FFF2-40B4-BE49-F238E27FC236}">
                <a16:creationId xmlns:a16="http://schemas.microsoft.com/office/drawing/2014/main" id="{F5D6BCCE-4BC4-42AD-B059-8F46833D46FE}"/>
              </a:ext>
            </a:extLst>
          </p:cNvPr>
          <p:cNvSpPr>
            <a:spLocks noGrp="1"/>
          </p:cNvSpPr>
          <p:nvPr>
            <p:ph type="sldNum" sz="quarter" idx="12"/>
          </p:nvPr>
        </p:nvSpPr>
        <p:spPr/>
        <p:txBody>
          <a:bodyPr/>
          <a:lstStyle/>
          <a:p>
            <a:fld id="{452BC3EA-E2EC-40AA-BF67-C4C476FA0C99}" type="slidenum">
              <a:rPr lang="cs-CZ" smtClean="0"/>
              <a:t>79</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101083" y="1765234"/>
            <a:ext cx="4868954" cy="9297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Laryngotracheal</a:t>
            </a:r>
            <a:r>
              <a:rPr lang="cs-CZ" sz="1800" b="1" dirty="0" smtClean="0"/>
              <a:t> </a:t>
            </a:r>
            <a:r>
              <a:rPr lang="cs-CZ" sz="1800" b="1" dirty="0" err="1" smtClean="0"/>
              <a:t>groove</a:t>
            </a:r>
            <a:endParaRPr lang="cs-CZ" sz="1800" b="1" dirty="0"/>
          </a:p>
          <a:p>
            <a:pPr lvl="1">
              <a:buSzPct val="50000"/>
              <a:buFont typeface="Courier New" panose="02070309020205020404" pitchFamily="49" charset="0"/>
              <a:buChar char="o"/>
            </a:pPr>
            <a:r>
              <a:rPr lang="cs-CZ" sz="1600" b="1" dirty="0" err="1"/>
              <a:t>v</a:t>
            </a:r>
            <a:r>
              <a:rPr lang="cs-CZ" sz="1600" b="1" dirty="0" err="1" smtClean="0"/>
              <a:t>entral</a:t>
            </a:r>
            <a:r>
              <a:rPr lang="cs-CZ" sz="1600" b="1" dirty="0" smtClean="0"/>
              <a:t> </a:t>
            </a:r>
            <a:r>
              <a:rPr lang="cs-CZ" sz="1600" b="1" dirty="0" err="1" smtClean="0"/>
              <a:t>foregut</a:t>
            </a:r>
            <a:r>
              <a:rPr lang="cs-CZ" sz="1600" b="1" dirty="0" smtClean="0"/>
              <a:t> </a:t>
            </a:r>
            <a:r>
              <a:rPr lang="cs-CZ" sz="1600" b="1" dirty="0" err="1" smtClean="0"/>
              <a:t>side</a:t>
            </a:r>
            <a:endParaRPr lang="cs-CZ" sz="1600" b="1" dirty="0"/>
          </a:p>
          <a:p>
            <a:pPr lvl="1">
              <a:buSzPct val="50000"/>
              <a:buFont typeface="Courier New" panose="02070309020205020404" pitchFamily="49" charset="0"/>
              <a:buChar char="o"/>
            </a:pPr>
            <a:r>
              <a:rPr lang="cs-CZ" sz="1600" dirty="0" smtClean="0"/>
              <a:t>4. </a:t>
            </a:r>
            <a:r>
              <a:rPr lang="cs-CZ" sz="1600" dirty="0" err="1" smtClean="0"/>
              <a:t>pharyngeal</a:t>
            </a:r>
            <a:r>
              <a:rPr lang="cs-CZ" sz="1600" dirty="0" smtClean="0"/>
              <a:t> arch</a:t>
            </a:r>
            <a:r>
              <a:rPr lang="cs-CZ" sz="1600" b="1" dirty="0" smtClean="0"/>
              <a:t> region</a:t>
            </a:r>
            <a:endParaRPr lang="cs-CZ" sz="1600" b="1" dirty="0"/>
          </a:p>
        </p:txBody>
      </p:sp>
      <p:sp>
        <p:nvSpPr>
          <p:cNvPr id="7" name="Zástupný obsah 2">
            <a:extLst>
              <a:ext uri="{FF2B5EF4-FFF2-40B4-BE49-F238E27FC236}">
                <a16:creationId xmlns:a16="http://schemas.microsoft.com/office/drawing/2014/main" id="{8BD2A43B-8ABF-4A74-81E1-74473B319D2B}"/>
              </a:ext>
            </a:extLst>
          </p:cNvPr>
          <p:cNvSpPr txBox="1">
            <a:spLocks/>
          </p:cNvSpPr>
          <p:nvPr/>
        </p:nvSpPr>
        <p:spPr>
          <a:xfrm>
            <a:off x="1097280" y="2729704"/>
            <a:ext cx="5015004" cy="9064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Deepening</a:t>
            </a:r>
            <a:r>
              <a:rPr lang="cs-CZ" sz="1800" b="1" dirty="0" smtClean="0"/>
              <a:t> </a:t>
            </a:r>
            <a:r>
              <a:rPr lang="cs-CZ" sz="1800" b="1" dirty="0" err="1" smtClean="0"/>
              <a:t>of</a:t>
            </a:r>
            <a:r>
              <a:rPr lang="cs-CZ" sz="1800" b="1" dirty="0" smtClean="0"/>
              <a:t> </a:t>
            </a:r>
            <a:r>
              <a:rPr lang="cs-CZ" sz="1800" b="1" dirty="0" err="1" smtClean="0"/>
              <a:t>groove</a:t>
            </a:r>
            <a:endParaRPr lang="cs-CZ" sz="1800" b="1" dirty="0"/>
          </a:p>
          <a:p>
            <a:pPr lvl="1">
              <a:buSzPct val="50000"/>
              <a:buFont typeface="Courier New" panose="02070309020205020404" pitchFamily="49" charset="0"/>
              <a:buChar char="o"/>
            </a:pPr>
            <a:r>
              <a:rPr lang="cs-CZ" sz="1600" dirty="0" err="1"/>
              <a:t>f</a:t>
            </a:r>
            <a:r>
              <a:rPr lang="cs-CZ" sz="1600" dirty="0" err="1" smtClean="0"/>
              <a:t>ormation</a:t>
            </a:r>
            <a:r>
              <a:rPr lang="cs-CZ" sz="1600" dirty="0" smtClean="0"/>
              <a:t> </a:t>
            </a:r>
            <a:r>
              <a:rPr lang="cs-CZ" sz="1600" dirty="0" err="1" smtClean="0"/>
              <a:t>of</a:t>
            </a:r>
            <a:r>
              <a:rPr lang="cs-CZ" sz="1600" b="1" dirty="0" smtClean="0"/>
              <a:t> </a:t>
            </a:r>
            <a:r>
              <a:rPr lang="cs-CZ" sz="1600" b="1" dirty="0" err="1" smtClean="0"/>
              <a:t>tracheoesophageal</a:t>
            </a:r>
            <a:r>
              <a:rPr lang="cs-CZ" sz="1600" b="1" dirty="0" smtClean="0"/>
              <a:t> </a:t>
            </a:r>
            <a:r>
              <a:rPr lang="cs-CZ" sz="1600" b="1" dirty="0" err="1" smtClean="0"/>
              <a:t>groove</a:t>
            </a:r>
            <a:r>
              <a:rPr lang="cs-CZ" sz="1600" b="1" dirty="0" smtClean="0"/>
              <a:t> </a:t>
            </a:r>
            <a:r>
              <a:rPr lang="cs-CZ" sz="1600" dirty="0" smtClean="0"/>
              <a:t>on </a:t>
            </a:r>
            <a:r>
              <a:rPr lang="cs-CZ" sz="1600" dirty="0" err="1" smtClean="0"/>
              <a:t>both</a:t>
            </a:r>
            <a:r>
              <a:rPr lang="cs-CZ" sz="1600" dirty="0" smtClean="0"/>
              <a:t> </a:t>
            </a:r>
            <a:r>
              <a:rPr lang="cs-CZ" sz="1600" dirty="0" err="1" smtClean="0"/>
              <a:t>sides</a:t>
            </a:r>
            <a:endParaRPr lang="cs-CZ" sz="1600" dirty="0"/>
          </a:p>
          <a:p>
            <a:pPr lvl="1">
              <a:buSzPct val="50000"/>
              <a:buFont typeface="Courier New" panose="02070309020205020404" pitchFamily="49" charset="0"/>
              <a:buChar char="o"/>
            </a:pPr>
            <a:r>
              <a:rPr lang="cs-CZ" sz="1600" b="1" dirty="0" err="1"/>
              <a:t>s</a:t>
            </a:r>
            <a:r>
              <a:rPr lang="cs-CZ" sz="1600" b="1" dirty="0" err="1" smtClean="0"/>
              <a:t>eparation</a:t>
            </a:r>
            <a:r>
              <a:rPr lang="cs-CZ" sz="1600" b="1" dirty="0" smtClean="0"/>
              <a:t> </a:t>
            </a:r>
            <a:r>
              <a:rPr lang="cs-CZ" sz="1600" dirty="0" err="1" smtClean="0"/>
              <a:t>from</a:t>
            </a:r>
            <a:r>
              <a:rPr lang="cs-CZ" sz="1600" b="1" dirty="0" smtClean="0"/>
              <a:t> </a:t>
            </a:r>
            <a:r>
              <a:rPr lang="cs-CZ" sz="1600" b="1" dirty="0" err="1" smtClean="0"/>
              <a:t>foregut</a:t>
            </a:r>
            <a:endParaRPr lang="cs-CZ" sz="1600" b="1" dirty="0"/>
          </a:p>
        </p:txBody>
      </p:sp>
      <p:sp>
        <p:nvSpPr>
          <p:cNvPr id="8" name="Zástupný obsah 2">
            <a:extLst>
              <a:ext uri="{FF2B5EF4-FFF2-40B4-BE49-F238E27FC236}">
                <a16:creationId xmlns:a16="http://schemas.microsoft.com/office/drawing/2014/main" id="{8BD2A43B-8ABF-4A74-81E1-74473B319D2B}"/>
              </a:ext>
            </a:extLst>
          </p:cNvPr>
          <p:cNvSpPr txBox="1">
            <a:spLocks/>
          </p:cNvSpPr>
          <p:nvPr/>
        </p:nvSpPr>
        <p:spPr>
          <a:xfrm>
            <a:off x="1109509" y="5561343"/>
            <a:ext cx="4868954" cy="6777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cranially</a:t>
            </a:r>
            <a:r>
              <a:rPr lang="cs-CZ" sz="1800" dirty="0" smtClean="0"/>
              <a:t> </a:t>
            </a:r>
            <a:r>
              <a:rPr lang="cs-CZ" sz="1800" dirty="0" err="1" smtClean="0"/>
              <a:t>from</a:t>
            </a:r>
            <a:r>
              <a:rPr lang="cs-CZ" sz="1800" dirty="0" smtClean="0"/>
              <a:t> </a:t>
            </a:r>
            <a:r>
              <a:rPr lang="cs-CZ" sz="1800" b="1" dirty="0" err="1" smtClean="0"/>
              <a:t>tracheoesophageal</a:t>
            </a:r>
            <a:r>
              <a:rPr lang="cs-CZ" sz="1800" b="1" dirty="0" smtClean="0"/>
              <a:t> septum </a:t>
            </a:r>
            <a:r>
              <a:rPr lang="cs-CZ" sz="1800" dirty="0"/>
              <a:t>– </a:t>
            </a:r>
            <a:r>
              <a:rPr lang="cs-CZ" sz="1800" b="1" dirty="0" err="1" smtClean="0"/>
              <a:t>pharynx</a:t>
            </a:r>
            <a:r>
              <a:rPr lang="cs-CZ" sz="1800" dirty="0" smtClean="0"/>
              <a:t> </a:t>
            </a:r>
            <a:r>
              <a:rPr lang="cs-CZ" sz="1800" dirty="0" err="1" smtClean="0"/>
              <a:t>develops</a:t>
            </a:r>
            <a:r>
              <a:rPr lang="cs-CZ" sz="1800" dirty="0" smtClean="0"/>
              <a:t> </a:t>
            </a:r>
            <a:r>
              <a:rPr lang="cs-CZ" sz="1800" dirty="0" err="1" smtClean="0"/>
              <a:t>from</a:t>
            </a:r>
            <a:r>
              <a:rPr lang="cs-CZ" sz="1800" dirty="0" smtClean="0"/>
              <a:t> </a:t>
            </a:r>
            <a:r>
              <a:rPr lang="cs-CZ" sz="1800" dirty="0" err="1" smtClean="0"/>
              <a:t>foregut</a:t>
            </a:r>
            <a:endParaRPr lang="cs-CZ" sz="1800" b="1" dirty="0"/>
          </a:p>
        </p:txBody>
      </p:sp>
      <p:grpSp>
        <p:nvGrpSpPr>
          <p:cNvPr id="3" name="Skupina 2"/>
          <p:cNvGrpSpPr/>
          <p:nvPr/>
        </p:nvGrpSpPr>
        <p:grpSpPr>
          <a:xfrm>
            <a:off x="9119289" y="1781618"/>
            <a:ext cx="2031033" cy="1024969"/>
            <a:chOff x="9119289" y="1781618"/>
            <a:chExt cx="2031033" cy="1024969"/>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6591" t="17213" r="1" b="69000"/>
            <a:stretch/>
          </p:blipFill>
          <p:spPr>
            <a:xfrm>
              <a:off x="9119289" y="1781618"/>
              <a:ext cx="2031033" cy="896950"/>
            </a:xfrm>
            <a:prstGeom prst="rect">
              <a:avLst/>
            </a:prstGeom>
          </p:spPr>
        </p:pic>
        <p:sp>
          <p:nvSpPr>
            <p:cNvPr id="17" name="TextovéPole 16"/>
            <p:cNvSpPr txBox="1"/>
            <p:nvPr/>
          </p:nvSpPr>
          <p:spPr>
            <a:xfrm>
              <a:off x="9823726" y="2437255"/>
              <a:ext cx="1217200" cy="369332"/>
            </a:xfrm>
            <a:prstGeom prst="rect">
              <a:avLst/>
            </a:prstGeom>
            <a:solidFill>
              <a:schemeClr val="bg1"/>
            </a:solidFill>
          </p:spPr>
          <p:txBody>
            <a:bodyPr wrap="square" rtlCol="0">
              <a:spAutoFit/>
            </a:bodyPr>
            <a:lstStyle/>
            <a:p>
              <a:pPr algn="ctr"/>
              <a:r>
                <a:rPr lang="cs-CZ" sz="900" dirty="0" err="1"/>
                <a:t>Tracheoesophageal</a:t>
              </a:r>
              <a:r>
                <a:rPr lang="cs-CZ" sz="900" dirty="0"/>
                <a:t> </a:t>
              </a:r>
              <a:r>
                <a:rPr lang="cs-CZ" sz="900" dirty="0" err="1"/>
                <a:t>groove</a:t>
              </a:r>
              <a:endParaRPr lang="cs-CZ" sz="900" dirty="0"/>
            </a:p>
          </p:txBody>
        </p:sp>
      </p:grpSp>
      <p:grpSp>
        <p:nvGrpSpPr>
          <p:cNvPr id="28" name="Skupina 27"/>
          <p:cNvGrpSpPr/>
          <p:nvPr/>
        </p:nvGrpSpPr>
        <p:grpSpPr>
          <a:xfrm>
            <a:off x="8983234" y="2934606"/>
            <a:ext cx="2144306" cy="1109671"/>
            <a:chOff x="8983234" y="2934606"/>
            <a:chExt cx="2144306" cy="1109671"/>
          </a:xfrm>
        </p:grpSpPr>
        <p:pic>
          <p:nvPicPr>
            <p:cNvPr id="12" name="Obrázek 11"/>
            <p:cNvPicPr>
              <a:picLocks noChangeAspect="1"/>
            </p:cNvPicPr>
            <p:nvPr/>
          </p:nvPicPr>
          <p:blipFill rotWithShape="1">
            <a:blip r:embed="rId2" cstate="print">
              <a:extLst>
                <a:ext uri="{28A0092B-C50C-407E-A947-70E740481C1C}">
                  <a14:useLocalDpi xmlns:a14="http://schemas.microsoft.com/office/drawing/2010/main" val="0"/>
                </a:ext>
              </a:extLst>
            </a:blip>
            <a:srcRect l="5036" t="32580" r="-1" b="50995"/>
            <a:stretch/>
          </p:blipFill>
          <p:spPr>
            <a:xfrm>
              <a:off x="8983234" y="2934606"/>
              <a:ext cx="2144306" cy="1109671"/>
            </a:xfrm>
            <a:prstGeom prst="rect">
              <a:avLst/>
            </a:prstGeom>
          </p:spPr>
        </p:pic>
        <p:sp>
          <p:nvSpPr>
            <p:cNvPr id="18" name="TextovéPole 17"/>
            <p:cNvSpPr txBox="1"/>
            <p:nvPr/>
          </p:nvSpPr>
          <p:spPr>
            <a:xfrm>
              <a:off x="9823726" y="3772210"/>
              <a:ext cx="1217200" cy="230832"/>
            </a:xfrm>
            <a:prstGeom prst="rect">
              <a:avLst/>
            </a:prstGeom>
            <a:solidFill>
              <a:schemeClr val="bg1"/>
            </a:solidFill>
          </p:spPr>
          <p:txBody>
            <a:bodyPr wrap="square" rtlCol="0">
              <a:spAutoFit/>
            </a:bodyPr>
            <a:lstStyle/>
            <a:p>
              <a:pPr algn="ctr"/>
              <a:r>
                <a:rPr lang="cs-CZ" sz="900" dirty="0" err="1" smtClean="0"/>
                <a:t>Laryngotracheal</a:t>
              </a:r>
              <a:r>
                <a:rPr lang="cs-CZ" sz="900" dirty="0" smtClean="0"/>
                <a:t> tube</a:t>
              </a:r>
              <a:endParaRPr lang="cs-CZ" sz="900" dirty="0"/>
            </a:p>
          </p:txBody>
        </p:sp>
      </p:grpSp>
      <p:grpSp>
        <p:nvGrpSpPr>
          <p:cNvPr id="29" name="Skupina 28"/>
          <p:cNvGrpSpPr/>
          <p:nvPr/>
        </p:nvGrpSpPr>
        <p:grpSpPr>
          <a:xfrm>
            <a:off x="6126480" y="2750771"/>
            <a:ext cx="2630388" cy="1554244"/>
            <a:chOff x="6126480" y="2750771"/>
            <a:chExt cx="2630388" cy="1554244"/>
          </a:xfrm>
        </p:grpSpPr>
        <p:pic>
          <p:nvPicPr>
            <p:cNvPr id="14" name="Obrázek 13"/>
            <p:cNvPicPr>
              <a:picLocks noChangeAspect="1"/>
            </p:cNvPicPr>
            <p:nvPr/>
          </p:nvPicPr>
          <p:blipFill rotWithShape="1">
            <a:blip r:embed="rId2" cstate="print">
              <a:extLst>
                <a:ext uri="{28A0092B-C50C-407E-A947-70E740481C1C}">
                  <a14:useLocalDpi xmlns:a14="http://schemas.microsoft.com/office/drawing/2010/main" val="0"/>
                </a:ext>
              </a:extLst>
            </a:blip>
            <a:srcRect l="5122" t="53341" r="19564" b="33007"/>
            <a:stretch/>
          </p:blipFill>
          <p:spPr>
            <a:xfrm>
              <a:off x="6286188" y="2934605"/>
              <a:ext cx="1826557" cy="990648"/>
            </a:xfrm>
            <a:prstGeom prst="rect">
              <a:avLst/>
            </a:prstGeom>
          </p:spPr>
        </p:pic>
        <p:sp>
          <p:nvSpPr>
            <p:cNvPr id="19" name="TextovéPole 18"/>
            <p:cNvSpPr txBox="1"/>
            <p:nvPr/>
          </p:nvSpPr>
          <p:spPr>
            <a:xfrm>
              <a:off x="7539668" y="3656639"/>
              <a:ext cx="1217200" cy="230832"/>
            </a:xfrm>
            <a:prstGeom prst="rect">
              <a:avLst/>
            </a:prstGeom>
            <a:solidFill>
              <a:schemeClr val="bg1"/>
            </a:solidFill>
          </p:spPr>
          <p:txBody>
            <a:bodyPr wrap="square" rtlCol="0">
              <a:spAutoFit/>
            </a:bodyPr>
            <a:lstStyle/>
            <a:p>
              <a:pPr algn="ctr"/>
              <a:r>
                <a:rPr lang="cs-CZ" sz="900" dirty="0" err="1" smtClean="0"/>
                <a:t>Lung</a:t>
              </a:r>
              <a:r>
                <a:rPr lang="cs-CZ" sz="900" dirty="0" smtClean="0"/>
                <a:t> </a:t>
              </a:r>
              <a:r>
                <a:rPr lang="cs-CZ" sz="900" dirty="0" err="1" smtClean="0"/>
                <a:t>diverticle</a:t>
              </a:r>
              <a:endParaRPr lang="cs-CZ" sz="900" dirty="0"/>
            </a:p>
          </p:txBody>
        </p:sp>
        <p:sp>
          <p:nvSpPr>
            <p:cNvPr id="20" name="TextovéPole 19"/>
            <p:cNvSpPr txBox="1"/>
            <p:nvPr/>
          </p:nvSpPr>
          <p:spPr>
            <a:xfrm>
              <a:off x="6126480" y="2750771"/>
              <a:ext cx="593062" cy="230832"/>
            </a:xfrm>
            <a:prstGeom prst="rect">
              <a:avLst/>
            </a:prstGeom>
            <a:noFill/>
          </p:spPr>
          <p:txBody>
            <a:bodyPr wrap="square" rtlCol="0">
              <a:spAutoFit/>
            </a:bodyPr>
            <a:lstStyle/>
            <a:p>
              <a:pPr algn="ctr"/>
              <a:r>
                <a:rPr lang="cs-CZ" sz="900" dirty="0" err="1" smtClean="0"/>
                <a:t>pharynx</a:t>
              </a:r>
              <a:endParaRPr lang="cs-CZ" sz="900" dirty="0"/>
            </a:p>
          </p:txBody>
        </p:sp>
        <p:sp>
          <p:nvSpPr>
            <p:cNvPr id="21" name="TextovéPole 20"/>
            <p:cNvSpPr txBox="1"/>
            <p:nvPr/>
          </p:nvSpPr>
          <p:spPr>
            <a:xfrm>
              <a:off x="7363810" y="2773794"/>
              <a:ext cx="680701" cy="230832"/>
            </a:xfrm>
            <a:prstGeom prst="rect">
              <a:avLst/>
            </a:prstGeom>
            <a:noFill/>
          </p:spPr>
          <p:txBody>
            <a:bodyPr wrap="square" rtlCol="0">
              <a:spAutoFit/>
            </a:bodyPr>
            <a:lstStyle/>
            <a:p>
              <a:pPr algn="ctr"/>
              <a:r>
                <a:rPr lang="cs-CZ" sz="900" dirty="0" err="1" smtClean="0"/>
                <a:t>esophagus</a:t>
              </a:r>
              <a:endParaRPr lang="cs-CZ" sz="900" dirty="0"/>
            </a:p>
          </p:txBody>
        </p:sp>
        <p:sp>
          <p:nvSpPr>
            <p:cNvPr id="22" name="TextovéPole 21"/>
            <p:cNvSpPr txBox="1"/>
            <p:nvPr/>
          </p:nvSpPr>
          <p:spPr>
            <a:xfrm>
              <a:off x="6192600" y="3935683"/>
              <a:ext cx="1217200" cy="369332"/>
            </a:xfrm>
            <a:prstGeom prst="rect">
              <a:avLst/>
            </a:prstGeom>
            <a:solidFill>
              <a:schemeClr val="bg1"/>
            </a:solidFill>
          </p:spPr>
          <p:txBody>
            <a:bodyPr wrap="square" rtlCol="0">
              <a:spAutoFit/>
            </a:bodyPr>
            <a:lstStyle/>
            <a:p>
              <a:pPr algn="ctr"/>
              <a:r>
                <a:rPr lang="cs-CZ" sz="900" dirty="0" err="1" smtClean="0"/>
                <a:t>Tracheoesophageal</a:t>
              </a:r>
              <a:r>
                <a:rPr lang="cs-CZ" sz="900" dirty="0" smtClean="0"/>
                <a:t> </a:t>
              </a:r>
              <a:r>
                <a:rPr lang="cs-CZ" sz="900" dirty="0" err="1" smtClean="0"/>
                <a:t>groove</a:t>
              </a:r>
              <a:endParaRPr lang="cs-CZ" sz="900" dirty="0"/>
            </a:p>
          </p:txBody>
        </p:sp>
      </p:grpSp>
      <p:grpSp>
        <p:nvGrpSpPr>
          <p:cNvPr id="30" name="Skupina 29"/>
          <p:cNvGrpSpPr/>
          <p:nvPr/>
        </p:nvGrpSpPr>
        <p:grpSpPr>
          <a:xfrm>
            <a:off x="7185426" y="4074183"/>
            <a:ext cx="2454469" cy="2154731"/>
            <a:chOff x="7185426" y="4074183"/>
            <a:chExt cx="2454469" cy="2154731"/>
          </a:xfrm>
        </p:grpSpPr>
        <p:pic>
          <p:nvPicPr>
            <p:cNvPr id="15" name="Obrázek 14"/>
            <p:cNvPicPr>
              <a:picLocks noChangeAspect="1"/>
            </p:cNvPicPr>
            <p:nvPr/>
          </p:nvPicPr>
          <p:blipFill rotWithShape="1">
            <a:blip r:embed="rId2" cstate="print">
              <a:extLst>
                <a:ext uri="{28A0092B-C50C-407E-A947-70E740481C1C}">
                  <a14:useLocalDpi xmlns:a14="http://schemas.microsoft.com/office/drawing/2010/main" val="0"/>
                </a:ext>
              </a:extLst>
            </a:blip>
            <a:srcRect l="21630" t="71190" r="29863"/>
            <a:stretch/>
          </p:blipFill>
          <p:spPr>
            <a:xfrm>
              <a:off x="8003184" y="4138336"/>
              <a:ext cx="1176419" cy="2090578"/>
            </a:xfrm>
            <a:prstGeom prst="rect">
              <a:avLst/>
            </a:prstGeom>
          </p:spPr>
        </p:pic>
        <p:sp>
          <p:nvSpPr>
            <p:cNvPr id="23" name="TextovéPole 22"/>
            <p:cNvSpPr txBox="1"/>
            <p:nvPr/>
          </p:nvSpPr>
          <p:spPr>
            <a:xfrm>
              <a:off x="7757392" y="4074183"/>
              <a:ext cx="593062" cy="230832"/>
            </a:xfrm>
            <a:prstGeom prst="rect">
              <a:avLst/>
            </a:prstGeom>
            <a:solidFill>
              <a:schemeClr val="bg1"/>
            </a:solidFill>
          </p:spPr>
          <p:txBody>
            <a:bodyPr wrap="square" rtlCol="0">
              <a:spAutoFit/>
            </a:bodyPr>
            <a:lstStyle/>
            <a:p>
              <a:pPr algn="ctr"/>
              <a:r>
                <a:rPr lang="cs-CZ" sz="900" dirty="0" err="1" smtClean="0"/>
                <a:t>pharynx</a:t>
              </a:r>
              <a:endParaRPr lang="cs-CZ" sz="900" dirty="0"/>
            </a:p>
          </p:txBody>
        </p:sp>
        <p:sp>
          <p:nvSpPr>
            <p:cNvPr id="24" name="TextovéPole 23"/>
            <p:cNvSpPr txBox="1"/>
            <p:nvPr/>
          </p:nvSpPr>
          <p:spPr>
            <a:xfrm>
              <a:off x="7185426" y="4667945"/>
              <a:ext cx="1217200" cy="369332"/>
            </a:xfrm>
            <a:prstGeom prst="rect">
              <a:avLst/>
            </a:prstGeom>
            <a:solidFill>
              <a:schemeClr val="bg1"/>
            </a:solidFill>
          </p:spPr>
          <p:txBody>
            <a:bodyPr wrap="square" rtlCol="0">
              <a:spAutoFit/>
            </a:bodyPr>
            <a:lstStyle/>
            <a:p>
              <a:pPr algn="ctr"/>
              <a:r>
                <a:rPr lang="cs-CZ" sz="900" dirty="0" err="1" smtClean="0"/>
                <a:t>Tracheoesophageal</a:t>
              </a:r>
              <a:r>
                <a:rPr lang="cs-CZ" sz="900" dirty="0" smtClean="0"/>
                <a:t> septum</a:t>
              </a:r>
              <a:endParaRPr lang="cs-CZ" sz="900" dirty="0"/>
            </a:p>
          </p:txBody>
        </p:sp>
        <p:sp>
          <p:nvSpPr>
            <p:cNvPr id="25" name="TextovéPole 24"/>
            <p:cNvSpPr txBox="1"/>
            <p:nvPr/>
          </p:nvSpPr>
          <p:spPr>
            <a:xfrm>
              <a:off x="7246277" y="5496691"/>
              <a:ext cx="1217200" cy="230832"/>
            </a:xfrm>
            <a:prstGeom prst="rect">
              <a:avLst/>
            </a:prstGeom>
            <a:solidFill>
              <a:schemeClr val="bg1"/>
            </a:solidFill>
          </p:spPr>
          <p:txBody>
            <a:bodyPr wrap="square" rtlCol="0">
              <a:spAutoFit/>
            </a:bodyPr>
            <a:lstStyle/>
            <a:p>
              <a:pPr algn="ctr"/>
              <a:r>
                <a:rPr lang="cs-CZ" sz="900" dirty="0" err="1" smtClean="0"/>
                <a:t>Lung</a:t>
              </a:r>
              <a:r>
                <a:rPr lang="cs-CZ" sz="900" dirty="0" smtClean="0"/>
                <a:t> </a:t>
              </a:r>
              <a:r>
                <a:rPr lang="cs-CZ" sz="900" dirty="0" err="1" smtClean="0"/>
                <a:t>buds</a:t>
              </a:r>
              <a:endParaRPr lang="cs-CZ" sz="900" dirty="0"/>
            </a:p>
          </p:txBody>
        </p:sp>
        <p:sp>
          <p:nvSpPr>
            <p:cNvPr id="26" name="TextovéPole 25"/>
            <p:cNvSpPr txBox="1"/>
            <p:nvPr/>
          </p:nvSpPr>
          <p:spPr>
            <a:xfrm>
              <a:off x="8923852" y="5615105"/>
              <a:ext cx="716043" cy="230832"/>
            </a:xfrm>
            <a:prstGeom prst="rect">
              <a:avLst/>
            </a:prstGeom>
            <a:solidFill>
              <a:schemeClr val="bg1"/>
            </a:solidFill>
          </p:spPr>
          <p:txBody>
            <a:bodyPr wrap="square" rtlCol="0">
              <a:spAutoFit/>
            </a:bodyPr>
            <a:lstStyle/>
            <a:p>
              <a:pPr algn="ctr"/>
              <a:r>
                <a:rPr lang="cs-CZ" sz="900" dirty="0" err="1" smtClean="0"/>
                <a:t>esophagus</a:t>
              </a:r>
              <a:endParaRPr lang="cs-CZ" sz="900" dirty="0"/>
            </a:p>
          </p:txBody>
        </p:sp>
      </p:grpSp>
      <p:cxnSp>
        <p:nvCxnSpPr>
          <p:cNvPr id="31" name="Přímá spojnice se šipkou 30"/>
          <p:cNvCxnSpPr/>
          <p:nvPr/>
        </p:nvCxnSpPr>
        <p:spPr>
          <a:xfrm>
            <a:off x="8508989" y="2250645"/>
            <a:ext cx="40740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a:off x="9587999" y="2659727"/>
            <a:ext cx="0" cy="3842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H="1">
            <a:off x="8463477" y="3357409"/>
            <a:ext cx="45116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p:nvPr/>
        </p:nvCxnSpPr>
        <p:spPr>
          <a:xfrm>
            <a:off x="7539668" y="4102262"/>
            <a:ext cx="315209" cy="4055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9179603" y="5982693"/>
            <a:ext cx="2616451" cy="246221"/>
          </a:xfrm>
          <a:prstGeom prst="rect">
            <a:avLst/>
          </a:prstGeom>
          <a:noFill/>
        </p:spPr>
        <p:txBody>
          <a:bodyPr wrap="square" rtlCol="0">
            <a:spAutoFit/>
          </a:bodyPr>
          <a:lstStyle/>
          <a:p>
            <a:pPr algn="ctr"/>
            <a:r>
              <a:rPr lang="cs-CZ" sz="1000" dirty="0" err="1"/>
              <a:t>Veterian</a:t>
            </a:r>
            <a:r>
              <a:rPr lang="cs-CZ" sz="1000" dirty="0"/>
              <a:t> </a:t>
            </a:r>
            <a:r>
              <a:rPr lang="cs-CZ" sz="1000" dirty="0" err="1"/>
              <a:t>Key</a:t>
            </a:r>
            <a:endParaRPr lang="cs-CZ" sz="1000" dirty="0"/>
          </a:p>
        </p:txBody>
      </p:sp>
      <p:grpSp>
        <p:nvGrpSpPr>
          <p:cNvPr id="38" name="Skupina 37"/>
          <p:cNvGrpSpPr/>
          <p:nvPr/>
        </p:nvGrpSpPr>
        <p:grpSpPr>
          <a:xfrm>
            <a:off x="6112284" y="1749605"/>
            <a:ext cx="2174367" cy="1055545"/>
            <a:chOff x="6112284" y="1749605"/>
            <a:chExt cx="2174367" cy="1055545"/>
          </a:xfrm>
        </p:grpSpPr>
        <p:grpSp>
          <p:nvGrpSpPr>
            <p:cNvPr id="27" name="Skupina 26"/>
            <p:cNvGrpSpPr/>
            <p:nvPr/>
          </p:nvGrpSpPr>
          <p:grpSpPr>
            <a:xfrm>
              <a:off x="6112284" y="1749605"/>
              <a:ext cx="2174367" cy="863793"/>
              <a:chOff x="6112284" y="1749605"/>
              <a:chExt cx="2174367" cy="863793"/>
            </a:xfrm>
          </p:grpSpPr>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t="1398" b="87248"/>
              <a:stretch/>
            </p:blipFill>
            <p:spPr>
              <a:xfrm>
                <a:off x="6112284" y="1874733"/>
                <a:ext cx="2174367" cy="738665"/>
              </a:xfrm>
              <a:prstGeom prst="rect">
                <a:avLst/>
              </a:prstGeom>
            </p:spPr>
          </p:pic>
          <p:sp>
            <p:nvSpPr>
              <p:cNvPr id="16" name="TextovéPole 15"/>
              <p:cNvSpPr txBox="1"/>
              <p:nvPr/>
            </p:nvSpPr>
            <p:spPr>
              <a:xfrm>
                <a:off x="6614214" y="1749605"/>
                <a:ext cx="1217200" cy="230832"/>
              </a:xfrm>
              <a:prstGeom prst="rect">
                <a:avLst/>
              </a:prstGeom>
              <a:noFill/>
            </p:spPr>
            <p:txBody>
              <a:bodyPr wrap="square" rtlCol="0">
                <a:spAutoFit/>
              </a:bodyPr>
              <a:lstStyle/>
              <a:p>
                <a:pPr algn="ctr"/>
                <a:r>
                  <a:rPr lang="cs-CZ" sz="900" dirty="0" err="1" smtClean="0"/>
                  <a:t>foregut</a:t>
                </a:r>
                <a:endParaRPr lang="cs-CZ" sz="900" dirty="0"/>
              </a:p>
            </p:txBody>
          </p:sp>
        </p:grpSp>
        <p:sp>
          <p:nvSpPr>
            <p:cNvPr id="37" name="TextovéPole 36"/>
            <p:cNvSpPr txBox="1"/>
            <p:nvPr/>
          </p:nvSpPr>
          <p:spPr>
            <a:xfrm>
              <a:off x="6119953" y="2574318"/>
              <a:ext cx="1455849" cy="230832"/>
            </a:xfrm>
            <a:prstGeom prst="rect">
              <a:avLst/>
            </a:prstGeom>
            <a:noFill/>
          </p:spPr>
          <p:txBody>
            <a:bodyPr wrap="square" rtlCol="0">
              <a:spAutoFit/>
            </a:bodyPr>
            <a:lstStyle/>
            <a:p>
              <a:pPr algn="ctr"/>
              <a:r>
                <a:rPr lang="cs-CZ" sz="900" dirty="0" err="1" smtClean="0"/>
                <a:t>Laryngotracheal</a:t>
              </a:r>
              <a:r>
                <a:rPr lang="cs-CZ" sz="900" dirty="0" smtClean="0"/>
                <a:t> </a:t>
              </a:r>
              <a:r>
                <a:rPr lang="cs-CZ" sz="900" dirty="0" err="1" smtClean="0"/>
                <a:t>groove</a:t>
              </a:r>
              <a:endParaRPr lang="cs-CZ" sz="900" dirty="0"/>
            </a:p>
          </p:txBody>
        </p:sp>
      </p:grpSp>
      <p:sp>
        <p:nvSpPr>
          <p:cNvPr id="39" name="Zástupný obsah 2">
            <a:extLst>
              <a:ext uri="{FF2B5EF4-FFF2-40B4-BE49-F238E27FC236}">
                <a16:creationId xmlns:a16="http://schemas.microsoft.com/office/drawing/2014/main" id="{8BD2A43B-8ABF-4A74-81E1-74473B319D2B}"/>
              </a:ext>
            </a:extLst>
          </p:cNvPr>
          <p:cNvSpPr txBox="1">
            <a:spLocks/>
          </p:cNvSpPr>
          <p:nvPr/>
        </p:nvSpPr>
        <p:spPr>
          <a:xfrm>
            <a:off x="1109509" y="4586749"/>
            <a:ext cx="4868954" cy="79565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dorsally</a:t>
            </a:r>
            <a:r>
              <a:rPr lang="cs-CZ" sz="1800" b="1" dirty="0" smtClean="0"/>
              <a:t> </a:t>
            </a:r>
            <a:r>
              <a:rPr lang="cs-CZ" sz="1800" dirty="0"/>
              <a:t>– </a:t>
            </a:r>
            <a:r>
              <a:rPr lang="cs-CZ" sz="1800" dirty="0" err="1" smtClean="0"/>
              <a:t>esophageal</a:t>
            </a:r>
            <a:r>
              <a:rPr lang="cs-CZ" sz="1800" dirty="0" smtClean="0"/>
              <a:t> base</a:t>
            </a:r>
            <a:endParaRPr lang="cs-CZ" sz="1800" b="1" dirty="0"/>
          </a:p>
          <a:p>
            <a:pPr>
              <a:buSzPct val="50000"/>
              <a:buFont typeface="Courier New" panose="02070309020205020404" pitchFamily="49" charset="0"/>
              <a:buChar char="o"/>
            </a:pPr>
            <a:r>
              <a:rPr lang="cs-CZ" sz="1800" b="1" dirty="0" err="1" smtClean="0"/>
              <a:t>ventrally</a:t>
            </a:r>
            <a:r>
              <a:rPr lang="cs-CZ" sz="1800" b="1" dirty="0" smtClean="0"/>
              <a:t> </a:t>
            </a:r>
            <a:r>
              <a:rPr lang="cs-CZ" sz="1800" b="1" dirty="0"/>
              <a:t>– </a:t>
            </a:r>
            <a:r>
              <a:rPr lang="cs-CZ" sz="1800" dirty="0" err="1" smtClean="0"/>
              <a:t>basis</a:t>
            </a:r>
            <a:r>
              <a:rPr lang="cs-CZ" sz="1800" dirty="0" smtClean="0"/>
              <a:t> </a:t>
            </a:r>
            <a:r>
              <a:rPr lang="cs-CZ" sz="1800" dirty="0" err="1" smtClean="0"/>
              <a:t>of</a:t>
            </a:r>
            <a:r>
              <a:rPr lang="cs-CZ" sz="1800" dirty="0" smtClean="0"/>
              <a:t> </a:t>
            </a:r>
            <a:r>
              <a:rPr lang="cs-CZ" sz="1800" dirty="0" err="1" smtClean="0"/>
              <a:t>laryngotracheal</a:t>
            </a:r>
            <a:r>
              <a:rPr lang="cs-CZ" sz="1800" dirty="0" smtClean="0"/>
              <a:t> tube</a:t>
            </a:r>
            <a:endParaRPr lang="cs-CZ" sz="1600" dirty="0"/>
          </a:p>
        </p:txBody>
      </p:sp>
      <p:sp>
        <p:nvSpPr>
          <p:cNvPr id="40" name="Zástupný obsah 2">
            <a:extLst>
              <a:ext uri="{FF2B5EF4-FFF2-40B4-BE49-F238E27FC236}">
                <a16:creationId xmlns:a16="http://schemas.microsoft.com/office/drawing/2014/main" id="{8BD2A43B-8ABF-4A74-81E1-74473B319D2B}"/>
              </a:ext>
            </a:extLst>
          </p:cNvPr>
          <p:cNvSpPr txBox="1">
            <a:spLocks/>
          </p:cNvSpPr>
          <p:nvPr/>
        </p:nvSpPr>
        <p:spPr>
          <a:xfrm>
            <a:off x="1097280" y="3772055"/>
            <a:ext cx="4868954" cy="61883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growth</a:t>
            </a:r>
            <a:r>
              <a:rPr lang="cs-CZ" sz="1800" dirty="0" smtClean="0"/>
              <a:t> in </a:t>
            </a:r>
            <a:r>
              <a:rPr lang="cs-CZ" sz="1800" b="1" dirty="0" err="1" smtClean="0"/>
              <a:t>caudal</a:t>
            </a:r>
            <a:r>
              <a:rPr lang="cs-CZ" sz="1800" dirty="0" smtClean="0"/>
              <a:t> </a:t>
            </a:r>
            <a:r>
              <a:rPr lang="cs-CZ" sz="1800" dirty="0" err="1" smtClean="0"/>
              <a:t>direction</a:t>
            </a:r>
            <a:r>
              <a:rPr lang="cs-CZ" sz="1800" b="1" dirty="0" smtClean="0"/>
              <a:t> </a:t>
            </a:r>
            <a:r>
              <a:rPr lang="cs-CZ" sz="1800" b="1" dirty="0"/>
              <a:t>– </a:t>
            </a:r>
            <a:r>
              <a:rPr lang="cs-CZ" sz="1800" dirty="0" err="1" smtClean="0"/>
              <a:t>formation</a:t>
            </a:r>
            <a:r>
              <a:rPr lang="cs-CZ" sz="1800" dirty="0" smtClean="0"/>
              <a:t> </a:t>
            </a:r>
            <a:r>
              <a:rPr lang="cs-CZ" sz="1800" dirty="0" err="1" smtClean="0"/>
              <a:t>of</a:t>
            </a:r>
            <a:r>
              <a:rPr lang="cs-CZ" sz="1800" dirty="0" smtClean="0"/>
              <a:t> </a:t>
            </a:r>
            <a:r>
              <a:rPr lang="cs-CZ" sz="1800" dirty="0" err="1" smtClean="0"/>
              <a:t>basis</a:t>
            </a:r>
            <a:r>
              <a:rPr lang="cs-CZ" sz="1800" dirty="0" smtClean="0"/>
              <a:t> </a:t>
            </a:r>
            <a:r>
              <a:rPr lang="cs-CZ" sz="1800" dirty="0" err="1" smtClean="0"/>
              <a:t>of</a:t>
            </a:r>
            <a:r>
              <a:rPr lang="cs-CZ" sz="1800" dirty="0" smtClean="0"/>
              <a:t> </a:t>
            </a:r>
            <a:r>
              <a:rPr lang="cs-CZ" sz="1800" b="1" dirty="0" err="1" smtClean="0"/>
              <a:t>laryngotracheal</a:t>
            </a:r>
            <a:r>
              <a:rPr lang="cs-CZ" sz="1800" b="1" dirty="0" smtClean="0"/>
              <a:t> tube</a:t>
            </a:r>
            <a:endParaRPr lang="cs-CZ" sz="1600" b="1" dirty="0"/>
          </a:p>
        </p:txBody>
      </p:sp>
    </p:spTree>
    <p:extLst>
      <p:ext uri="{BB962C8B-B14F-4D97-AF65-F5344CB8AC3E}">
        <p14:creationId xmlns:p14="http://schemas.microsoft.com/office/powerpoint/2010/main" val="252982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lip and </a:t>
            </a:r>
            <a:r>
              <a:rPr lang="cs-CZ" dirty="0" err="1"/>
              <a:t>palate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a:t>
            </a:fld>
            <a:endParaRPr lang="cs-CZ"/>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t="2728" b="5416"/>
          <a:stretch/>
        </p:blipFill>
        <p:spPr>
          <a:xfrm>
            <a:off x="6665016" y="1903539"/>
            <a:ext cx="4547467" cy="4081583"/>
          </a:xfrm>
          <a:prstGeom prst="rect">
            <a:avLst/>
          </a:prstGeom>
        </p:spPr>
      </p:pic>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l="17666" t="20750" r="4667"/>
          <a:stretch/>
        </p:blipFill>
        <p:spPr>
          <a:xfrm>
            <a:off x="6524625" y="1903539"/>
            <a:ext cx="1200150" cy="1632822"/>
          </a:xfrm>
          <a:prstGeom prst="rect">
            <a:avLst/>
          </a:prstGeom>
        </p:spPr>
      </p:pic>
      <p:sp>
        <p:nvSpPr>
          <p:cNvPr id="7" name="Zástupný obsah 2">
            <a:extLst>
              <a:ext uri="{FF2B5EF4-FFF2-40B4-BE49-F238E27FC236}">
                <a16:creationId xmlns:a16="http://schemas.microsoft.com/office/drawing/2014/main" id="{C300D9A4-CF07-48A0-8EE5-1A35FA9A2C22}"/>
              </a:ext>
            </a:extLst>
          </p:cNvPr>
          <p:cNvSpPr txBox="1">
            <a:spLocks/>
          </p:cNvSpPr>
          <p:nvPr/>
        </p:nvSpPr>
        <p:spPr>
          <a:xfrm>
            <a:off x="1097280" y="1903539"/>
            <a:ext cx="4588296" cy="9518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b="1" dirty="0" err="1"/>
              <a:t>Cleft</a:t>
            </a:r>
            <a:r>
              <a:rPr lang="cs-CZ" sz="1600" b="1" dirty="0"/>
              <a:t> lip and/</a:t>
            </a:r>
            <a:r>
              <a:rPr lang="cs-CZ" sz="1600" b="1" dirty="0" err="1"/>
              <a:t>or</a:t>
            </a:r>
            <a:r>
              <a:rPr lang="cs-CZ" sz="1600" b="1" dirty="0"/>
              <a:t> </a:t>
            </a:r>
            <a:r>
              <a:rPr lang="cs-CZ" sz="1600" b="1" dirty="0" err="1"/>
              <a:t>palate</a:t>
            </a:r>
            <a:r>
              <a:rPr lang="cs-CZ" sz="1600" dirty="0"/>
              <a:t> – </a:t>
            </a:r>
            <a:r>
              <a:rPr lang="cs-CZ" sz="1600" dirty="0" err="1"/>
              <a:t>the</a:t>
            </a:r>
            <a:r>
              <a:rPr lang="cs-CZ" sz="1600" dirty="0"/>
              <a:t> most </a:t>
            </a:r>
            <a:r>
              <a:rPr lang="cs-CZ" sz="1600" dirty="0" err="1"/>
              <a:t>often</a:t>
            </a:r>
            <a:r>
              <a:rPr lang="cs-CZ" sz="1600" dirty="0"/>
              <a:t> </a:t>
            </a:r>
            <a:r>
              <a:rPr lang="cs-CZ" sz="1600" dirty="0" err="1"/>
              <a:t>developmental</a:t>
            </a:r>
            <a:r>
              <a:rPr lang="cs-CZ" sz="1600" dirty="0"/>
              <a:t> </a:t>
            </a:r>
            <a:r>
              <a:rPr lang="cs-CZ" sz="1600" dirty="0" err="1"/>
              <a:t>defects</a:t>
            </a:r>
            <a:r>
              <a:rPr lang="cs-CZ" sz="1600" dirty="0"/>
              <a:t> </a:t>
            </a:r>
            <a:r>
              <a:rPr lang="cs-CZ" sz="1600" dirty="0" err="1"/>
              <a:t>of</a:t>
            </a:r>
            <a:r>
              <a:rPr lang="cs-CZ" sz="1600" dirty="0"/>
              <a:t> </a:t>
            </a:r>
            <a:r>
              <a:rPr lang="cs-CZ" sz="1600" dirty="0" err="1"/>
              <a:t>head</a:t>
            </a:r>
            <a:r>
              <a:rPr lang="cs-CZ" sz="1600" dirty="0"/>
              <a:t> and </a:t>
            </a:r>
            <a:r>
              <a:rPr lang="cs-CZ" sz="1600" dirty="0" err="1"/>
              <a:t>neck</a:t>
            </a:r>
            <a:r>
              <a:rPr lang="cs-CZ" sz="1600" dirty="0"/>
              <a:t> (1:500/700)</a:t>
            </a:r>
          </a:p>
          <a:p>
            <a:pPr>
              <a:buSzPct val="50000"/>
              <a:buFont typeface="Courier New" panose="02070309020205020404" pitchFamily="49" charset="0"/>
              <a:buChar char="o"/>
            </a:pPr>
            <a:r>
              <a:rPr lang="cs-CZ" sz="1600" dirty="0"/>
              <a:t>3 % </a:t>
            </a:r>
            <a:r>
              <a:rPr lang="cs-CZ" sz="1600" dirty="0" err="1"/>
              <a:t>of</a:t>
            </a:r>
            <a:r>
              <a:rPr lang="cs-CZ" sz="1600" dirty="0"/>
              <a:t> </a:t>
            </a:r>
            <a:r>
              <a:rPr lang="cs-CZ" sz="1600" dirty="0" err="1"/>
              <a:t>all</a:t>
            </a:r>
            <a:r>
              <a:rPr lang="cs-CZ" sz="1600" dirty="0"/>
              <a:t> </a:t>
            </a:r>
            <a:r>
              <a:rPr lang="cs-CZ" sz="1600" dirty="0" err="1"/>
              <a:t>the</a:t>
            </a:r>
            <a:r>
              <a:rPr lang="cs-CZ" sz="1600" dirty="0"/>
              <a:t> </a:t>
            </a:r>
            <a:r>
              <a:rPr lang="cs-CZ" sz="1600" dirty="0" err="1"/>
              <a:t>developmental</a:t>
            </a:r>
            <a:r>
              <a:rPr lang="cs-CZ" sz="1600" dirty="0"/>
              <a:t> </a:t>
            </a:r>
            <a:r>
              <a:rPr lang="cs-CZ" sz="1600" dirty="0" err="1"/>
              <a:t>defects</a:t>
            </a:r>
            <a:endParaRPr lang="cs-CZ" sz="1600" b="1" dirty="0"/>
          </a:p>
        </p:txBody>
      </p:sp>
      <p:sp>
        <p:nvSpPr>
          <p:cNvPr id="8" name="Zástupný obsah 2">
            <a:extLst>
              <a:ext uri="{FF2B5EF4-FFF2-40B4-BE49-F238E27FC236}">
                <a16:creationId xmlns:a16="http://schemas.microsoft.com/office/drawing/2014/main" id="{C300D9A4-CF07-48A0-8EE5-1A35FA9A2C22}"/>
              </a:ext>
            </a:extLst>
          </p:cNvPr>
          <p:cNvSpPr txBox="1">
            <a:spLocks/>
          </p:cNvSpPr>
          <p:nvPr/>
        </p:nvSpPr>
        <p:spPr>
          <a:xfrm>
            <a:off x="1097280" y="3021584"/>
            <a:ext cx="4271425" cy="3203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combined</a:t>
            </a:r>
            <a:r>
              <a:rPr lang="cs-CZ" sz="1600" dirty="0"/>
              <a:t> and </a:t>
            </a:r>
            <a:r>
              <a:rPr lang="cs-CZ" sz="1600" dirty="0" err="1"/>
              <a:t>isolated</a:t>
            </a:r>
            <a:endParaRPr lang="cs-CZ" sz="1600" dirty="0"/>
          </a:p>
        </p:txBody>
      </p:sp>
      <p:sp>
        <p:nvSpPr>
          <p:cNvPr id="9" name="Zástupný obsah 2">
            <a:extLst>
              <a:ext uri="{FF2B5EF4-FFF2-40B4-BE49-F238E27FC236}">
                <a16:creationId xmlns:a16="http://schemas.microsoft.com/office/drawing/2014/main" id="{C300D9A4-CF07-48A0-8EE5-1A35FA9A2C22}"/>
              </a:ext>
            </a:extLst>
          </p:cNvPr>
          <p:cNvSpPr txBox="1">
            <a:spLocks/>
          </p:cNvSpPr>
          <p:nvPr/>
        </p:nvSpPr>
        <p:spPr>
          <a:xfrm>
            <a:off x="1097279" y="3508157"/>
            <a:ext cx="4271425" cy="3203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unilateral</a:t>
            </a:r>
            <a:r>
              <a:rPr lang="cs-CZ" sz="1600" dirty="0"/>
              <a:t> and </a:t>
            </a:r>
            <a:r>
              <a:rPr lang="cs-CZ" sz="1600" dirty="0" err="1"/>
              <a:t>bilateral</a:t>
            </a:r>
            <a:endParaRPr lang="cs-CZ" sz="1600" dirty="0"/>
          </a:p>
        </p:txBody>
      </p:sp>
      <p:sp>
        <p:nvSpPr>
          <p:cNvPr id="10" name="Zástupný obsah 2">
            <a:extLst>
              <a:ext uri="{FF2B5EF4-FFF2-40B4-BE49-F238E27FC236}">
                <a16:creationId xmlns:a16="http://schemas.microsoft.com/office/drawing/2014/main" id="{C300D9A4-CF07-48A0-8EE5-1A35FA9A2C22}"/>
              </a:ext>
            </a:extLst>
          </p:cNvPr>
          <p:cNvSpPr txBox="1">
            <a:spLocks/>
          </p:cNvSpPr>
          <p:nvPr/>
        </p:nvSpPr>
        <p:spPr>
          <a:xfrm>
            <a:off x="1097279" y="4061480"/>
            <a:ext cx="4271425" cy="32039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syndromic</a:t>
            </a:r>
            <a:r>
              <a:rPr lang="cs-CZ" sz="1600" dirty="0"/>
              <a:t> and non-</a:t>
            </a:r>
            <a:r>
              <a:rPr lang="cs-CZ" sz="1600" dirty="0" err="1"/>
              <a:t>syndromic</a:t>
            </a:r>
            <a:r>
              <a:rPr lang="cs-CZ" sz="1600" dirty="0"/>
              <a:t> </a:t>
            </a:r>
            <a:r>
              <a:rPr lang="cs-CZ" sz="1600" dirty="0" err="1"/>
              <a:t>clefts</a:t>
            </a:r>
            <a:endParaRPr lang="cs-CZ" sz="1600" dirty="0"/>
          </a:p>
        </p:txBody>
      </p:sp>
    </p:spTree>
    <p:extLst>
      <p:ext uri="{BB962C8B-B14F-4D97-AF65-F5344CB8AC3E}">
        <p14:creationId xmlns:p14="http://schemas.microsoft.com/office/powerpoint/2010/main" val="63516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0D6D0-EFC4-4B9F-A07B-4E267E138512}"/>
              </a:ext>
            </a:extLst>
          </p:cNvPr>
          <p:cNvSpPr>
            <a:spLocks noGrp="1"/>
          </p:cNvSpPr>
          <p:nvPr>
            <p:ph type="title"/>
          </p:nvPr>
        </p:nvSpPr>
        <p:spPr/>
        <p:txBody>
          <a:bodyPr/>
          <a:lstStyle/>
          <a:p>
            <a:r>
              <a:rPr lang="cs-CZ" dirty="0"/>
              <a:t>2. </a:t>
            </a:r>
            <a:r>
              <a:rPr lang="cs-CZ" dirty="0" err="1" smtClean="0"/>
              <a:t>Pseudoglandular</a:t>
            </a:r>
            <a:r>
              <a:rPr lang="cs-CZ" dirty="0" smtClean="0"/>
              <a:t> </a:t>
            </a:r>
            <a:r>
              <a:rPr lang="cs-CZ" dirty="0" err="1" smtClean="0"/>
              <a:t>phase</a:t>
            </a:r>
            <a:endParaRPr lang="en-US" dirty="0"/>
          </a:p>
        </p:txBody>
      </p:sp>
      <p:sp>
        <p:nvSpPr>
          <p:cNvPr id="5" name="Zástupný symbol pro číslo snímku 4">
            <a:extLst>
              <a:ext uri="{FF2B5EF4-FFF2-40B4-BE49-F238E27FC236}">
                <a16:creationId xmlns:a16="http://schemas.microsoft.com/office/drawing/2014/main" id="{FF5C692A-FC0C-46B8-B6FD-8133B8B0E92A}"/>
              </a:ext>
            </a:extLst>
          </p:cNvPr>
          <p:cNvSpPr>
            <a:spLocks noGrp="1"/>
          </p:cNvSpPr>
          <p:nvPr>
            <p:ph type="sldNum" sz="quarter" idx="12"/>
          </p:nvPr>
        </p:nvSpPr>
        <p:spPr/>
        <p:txBody>
          <a:bodyPr/>
          <a:lstStyle/>
          <a:p>
            <a:fld id="{452BC3EA-E2EC-40AA-BF67-C4C476FA0C99}" type="slidenum">
              <a:rPr lang="cs-CZ" smtClean="0"/>
              <a:t>80</a:t>
            </a:fld>
            <a:endParaRPr lang="cs-CZ"/>
          </a:p>
        </p:txBody>
      </p:sp>
      <p:sp>
        <p:nvSpPr>
          <p:cNvPr id="6" name="Zástupný obsah 2">
            <a:extLst>
              <a:ext uri="{FF2B5EF4-FFF2-40B4-BE49-F238E27FC236}">
                <a16:creationId xmlns:a16="http://schemas.microsoft.com/office/drawing/2014/main" id="{C6BFEE39-7C55-4142-B82B-1E2A25BD6821}"/>
              </a:ext>
            </a:extLst>
          </p:cNvPr>
          <p:cNvSpPr txBox="1">
            <a:spLocks/>
          </p:cNvSpPr>
          <p:nvPr/>
        </p:nvSpPr>
        <p:spPr>
          <a:xfrm>
            <a:off x="1097280" y="1957885"/>
            <a:ext cx="4868954" cy="6777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solidFill>
                  <a:schemeClr val="tx1"/>
                </a:solidFill>
                <a:highlight>
                  <a:srgbClr val="FFFF00"/>
                </a:highlight>
              </a:rPr>
              <a:t>Bronchial</a:t>
            </a:r>
            <a:r>
              <a:rPr lang="cs-CZ" sz="1800" b="1" dirty="0" smtClean="0">
                <a:solidFill>
                  <a:schemeClr val="tx1"/>
                </a:solidFill>
                <a:highlight>
                  <a:srgbClr val="FFFF00"/>
                </a:highlight>
              </a:rPr>
              <a:t> </a:t>
            </a:r>
            <a:r>
              <a:rPr lang="cs-CZ" sz="1800" b="1" dirty="0" err="1" smtClean="0">
                <a:solidFill>
                  <a:schemeClr val="tx1"/>
                </a:solidFill>
                <a:highlight>
                  <a:srgbClr val="FFFF00"/>
                </a:highlight>
              </a:rPr>
              <a:t>buds</a:t>
            </a:r>
            <a:r>
              <a:rPr lang="cs-CZ" sz="1800" dirty="0" smtClean="0"/>
              <a:t> start to </a:t>
            </a:r>
            <a:r>
              <a:rPr lang="cs-CZ" sz="1800" dirty="0" err="1" smtClean="0"/>
              <a:t>grow</a:t>
            </a:r>
            <a:r>
              <a:rPr lang="cs-CZ" sz="1800" dirty="0" smtClean="0"/>
              <a:t> </a:t>
            </a:r>
            <a:r>
              <a:rPr lang="cs-CZ" sz="1800" dirty="0" err="1" smtClean="0"/>
              <a:t>into</a:t>
            </a:r>
            <a:r>
              <a:rPr lang="cs-CZ" sz="1800" dirty="0" smtClean="0"/>
              <a:t> </a:t>
            </a:r>
            <a:r>
              <a:rPr lang="cs-CZ" sz="1800" b="1" dirty="0" smtClean="0">
                <a:solidFill>
                  <a:srgbClr val="FF5BA4"/>
                </a:solidFill>
              </a:rPr>
              <a:t>mesenchyme </a:t>
            </a:r>
            <a:r>
              <a:rPr lang="cs-CZ" sz="1800" dirty="0">
                <a:solidFill>
                  <a:schemeClr val="tx1"/>
                </a:solidFill>
              </a:rPr>
              <a:t>(6. – 16. </a:t>
            </a:r>
            <a:r>
              <a:rPr lang="cs-CZ" sz="1800" dirty="0" err="1" smtClean="0">
                <a:solidFill>
                  <a:schemeClr val="tx1"/>
                </a:solidFill>
              </a:rPr>
              <a:t>week</a:t>
            </a:r>
            <a:r>
              <a:rPr lang="cs-CZ" sz="1800" dirty="0" smtClean="0">
                <a:solidFill>
                  <a:schemeClr val="tx1"/>
                </a:solidFill>
              </a:rPr>
              <a:t> in </a:t>
            </a:r>
            <a:r>
              <a:rPr lang="cs-CZ" sz="1800" dirty="0" err="1" smtClean="0">
                <a:solidFill>
                  <a:schemeClr val="tx1"/>
                </a:solidFill>
              </a:rPr>
              <a:t>human</a:t>
            </a:r>
            <a:r>
              <a:rPr lang="cs-CZ" sz="1800" dirty="0" smtClean="0">
                <a:solidFill>
                  <a:schemeClr val="tx1"/>
                </a:solidFill>
              </a:rPr>
              <a:t>)</a:t>
            </a:r>
            <a:endParaRPr lang="cs-CZ" sz="1800" dirty="0">
              <a:solidFill>
                <a:schemeClr val="tx1"/>
              </a:solidFill>
            </a:endParaRPr>
          </a:p>
        </p:txBody>
      </p:sp>
      <p:sp>
        <p:nvSpPr>
          <p:cNvPr id="7" name="Zástupný obsah 2">
            <a:extLst>
              <a:ext uri="{FF2B5EF4-FFF2-40B4-BE49-F238E27FC236}">
                <a16:creationId xmlns:a16="http://schemas.microsoft.com/office/drawing/2014/main" id="{9740B531-FF89-4749-8830-664D43E0B07B}"/>
              </a:ext>
            </a:extLst>
          </p:cNvPr>
          <p:cNvSpPr txBox="1">
            <a:spLocks/>
          </p:cNvSpPr>
          <p:nvPr/>
        </p:nvSpPr>
        <p:spPr>
          <a:xfrm>
            <a:off x="1103295" y="3449969"/>
            <a:ext cx="4868954" cy="61758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a</a:t>
            </a:r>
            <a:r>
              <a:rPr lang="cs-CZ" sz="1800" dirty="0" err="1" smtClean="0"/>
              <a:t>ll</a:t>
            </a:r>
            <a:r>
              <a:rPr lang="cs-CZ" sz="1800" dirty="0" smtClean="0"/>
              <a:t> </a:t>
            </a:r>
            <a:r>
              <a:rPr lang="cs-CZ" sz="1800" dirty="0" err="1" smtClean="0"/>
              <a:t>main</a:t>
            </a:r>
            <a:r>
              <a:rPr lang="cs-CZ" sz="1800" dirty="0" smtClean="0"/>
              <a:t> </a:t>
            </a:r>
            <a:r>
              <a:rPr lang="cs-CZ" sz="1800" b="1" dirty="0" err="1" smtClean="0"/>
              <a:t>bronchial</a:t>
            </a:r>
            <a:r>
              <a:rPr lang="cs-CZ" sz="1800" b="1" dirty="0" smtClean="0"/>
              <a:t> </a:t>
            </a:r>
            <a:r>
              <a:rPr lang="cs-CZ" sz="1800" b="1" dirty="0" err="1" smtClean="0"/>
              <a:t>branches</a:t>
            </a:r>
            <a:r>
              <a:rPr lang="cs-CZ" sz="1800" dirty="0" smtClean="0"/>
              <a:t> are </a:t>
            </a:r>
            <a:r>
              <a:rPr lang="cs-CZ" sz="1800" b="1" dirty="0" err="1" smtClean="0"/>
              <a:t>formed</a:t>
            </a:r>
            <a:r>
              <a:rPr lang="cs-CZ" sz="1800" dirty="0" smtClean="0"/>
              <a:t> </a:t>
            </a:r>
            <a:r>
              <a:rPr lang="cs-CZ" sz="1800" dirty="0"/>
              <a:t>– </a:t>
            </a:r>
            <a:r>
              <a:rPr lang="cs-CZ" sz="1800" dirty="0" err="1" smtClean="0"/>
              <a:t>epithelial</a:t>
            </a:r>
            <a:r>
              <a:rPr lang="cs-CZ" sz="1800" dirty="0" smtClean="0"/>
              <a:t> </a:t>
            </a:r>
            <a:r>
              <a:rPr lang="cs-CZ" sz="1800" b="1" dirty="0" err="1" smtClean="0"/>
              <a:t>lining</a:t>
            </a:r>
            <a:r>
              <a:rPr lang="cs-CZ" sz="1800" dirty="0" smtClean="0"/>
              <a:t> </a:t>
            </a:r>
            <a:r>
              <a:rPr lang="cs-CZ" sz="1800" dirty="0" err="1" smtClean="0"/>
              <a:t>originates</a:t>
            </a:r>
            <a:r>
              <a:rPr lang="cs-CZ" sz="1800" dirty="0" smtClean="0"/>
              <a:t> in </a:t>
            </a:r>
            <a:r>
              <a:rPr lang="cs-CZ" sz="1800" b="1" dirty="0" smtClean="0"/>
              <a:t>endoderm</a:t>
            </a:r>
            <a:endParaRPr lang="cs-CZ" sz="1800" b="1" dirty="0"/>
          </a:p>
        </p:txBody>
      </p:sp>
      <p:sp>
        <p:nvSpPr>
          <p:cNvPr id="8" name="Zástupný obsah 2">
            <a:extLst>
              <a:ext uri="{FF2B5EF4-FFF2-40B4-BE49-F238E27FC236}">
                <a16:creationId xmlns:a16="http://schemas.microsoft.com/office/drawing/2014/main" id="{BBB81B7D-663F-4361-99BE-F6FEE82DB61F}"/>
              </a:ext>
            </a:extLst>
          </p:cNvPr>
          <p:cNvSpPr txBox="1">
            <a:spLocks/>
          </p:cNvSpPr>
          <p:nvPr/>
        </p:nvSpPr>
        <p:spPr>
          <a:xfrm>
            <a:off x="1097279" y="2697652"/>
            <a:ext cx="5122473" cy="6777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p</a:t>
            </a:r>
            <a:r>
              <a:rPr lang="cs-CZ" sz="1800" dirty="0" err="1" smtClean="0"/>
              <a:t>enetration</a:t>
            </a:r>
            <a:r>
              <a:rPr lang="cs-CZ" sz="1800" dirty="0" smtClean="0"/>
              <a:t> </a:t>
            </a:r>
            <a:r>
              <a:rPr lang="cs-CZ" sz="1800" dirty="0" err="1" smtClean="0"/>
              <a:t>of</a:t>
            </a:r>
            <a:r>
              <a:rPr lang="cs-CZ" sz="1800" dirty="0" smtClean="0"/>
              <a:t> </a:t>
            </a:r>
            <a:r>
              <a:rPr lang="cs-CZ" sz="1800" dirty="0" err="1" smtClean="0"/>
              <a:t>epithelial</a:t>
            </a:r>
            <a:r>
              <a:rPr lang="cs-CZ" sz="1800" dirty="0" smtClean="0"/>
              <a:t> organ to mesenchyme </a:t>
            </a:r>
            <a:r>
              <a:rPr lang="cs-CZ" sz="1800" b="1" dirty="0" err="1" smtClean="0"/>
              <a:t>reminds</a:t>
            </a:r>
            <a:r>
              <a:rPr lang="cs-CZ" sz="1800" dirty="0" smtClean="0"/>
              <a:t> </a:t>
            </a:r>
            <a:r>
              <a:rPr lang="cs-CZ" sz="1800" dirty="0" err="1" smtClean="0"/>
              <a:t>exocrine</a:t>
            </a:r>
            <a:r>
              <a:rPr lang="cs-CZ" sz="1800" dirty="0" smtClean="0"/>
              <a:t> </a:t>
            </a:r>
            <a:r>
              <a:rPr lang="cs-CZ" sz="1800" dirty="0" err="1" smtClean="0"/>
              <a:t>gland</a:t>
            </a:r>
            <a:r>
              <a:rPr lang="cs-CZ" sz="1800" dirty="0" smtClean="0"/>
              <a:t> </a:t>
            </a:r>
            <a:r>
              <a:rPr lang="cs-CZ" sz="1800" dirty="0" err="1" smtClean="0"/>
              <a:t>formation</a:t>
            </a:r>
            <a:r>
              <a:rPr lang="cs-CZ" sz="1800" dirty="0" smtClean="0"/>
              <a:t> </a:t>
            </a:r>
            <a:r>
              <a:rPr lang="cs-CZ" sz="1800" dirty="0"/>
              <a:t>– </a:t>
            </a:r>
            <a:r>
              <a:rPr lang="cs-CZ" sz="1800" b="1" dirty="0" err="1" smtClean="0"/>
              <a:t>pseudoglandular</a:t>
            </a:r>
            <a:endParaRPr lang="cs-CZ" sz="1800" b="1" dirty="0"/>
          </a:p>
        </p:txBody>
      </p:sp>
      <p:sp>
        <p:nvSpPr>
          <p:cNvPr id="9" name="Zástupný obsah 2">
            <a:extLst>
              <a:ext uri="{FF2B5EF4-FFF2-40B4-BE49-F238E27FC236}">
                <a16:creationId xmlns:a16="http://schemas.microsoft.com/office/drawing/2014/main" id="{4B7E5CCF-8BEB-4C63-8727-079D332381FE}"/>
              </a:ext>
            </a:extLst>
          </p:cNvPr>
          <p:cNvSpPr txBox="1">
            <a:spLocks/>
          </p:cNvSpPr>
          <p:nvPr/>
        </p:nvSpPr>
        <p:spPr>
          <a:xfrm>
            <a:off x="1094273" y="4129592"/>
            <a:ext cx="4868954" cy="205464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Differentiation</a:t>
            </a:r>
            <a:endParaRPr lang="cs-CZ" sz="1800" dirty="0"/>
          </a:p>
          <a:p>
            <a:pPr lvl="1">
              <a:buSzPct val="50000"/>
              <a:buFont typeface="Courier New" panose="02070309020205020404" pitchFamily="49" charset="0"/>
              <a:buChar char="o"/>
            </a:pPr>
            <a:r>
              <a:rPr lang="cs-CZ" sz="1600" dirty="0" err="1"/>
              <a:t>c</a:t>
            </a:r>
            <a:r>
              <a:rPr lang="cs-CZ" sz="1600" dirty="0" err="1" smtClean="0"/>
              <a:t>iliated</a:t>
            </a:r>
            <a:r>
              <a:rPr lang="cs-CZ" sz="1600" dirty="0" smtClean="0"/>
              <a:t> </a:t>
            </a:r>
            <a:r>
              <a:rPr lang="cs-CZ" sz="1600" dirty="0" err="1" smtClean="0"/>
              <a:t>epithelial</a:t>
            </a:r>
            <a:r>
              <a:rPr lang="cs-CZ" sz="1600" dirty="0" smtClean="0"/>
              <a:t> </a:t>
            </a:r>
            <a:r>
              <a:rPr lang="cs-CZ" sz="1600" dirty="0" err="1" smtClean="0"/>
              <a:t>cells</a:t>
            </a:r>
            <a:r>
              <a:rPr lang="cs-CZ" sz="1600" dirty="0" smtClean="0"/>
              <a:t> </a:t>
            </a:r>
            <a:r>
              <a:rPr lang="cs-CZ" sz="1600" dirty="0"/>
              <a:t>(endoderm)</a:t>
            </a:r>
          </a:p>
          <a:p>
            <a:pPr lvl="1">
              <a:buSzPct val="50000"/>
              <a:buFont typeface="Courier New" panose="02070309020205020404" pitchFamily="49" charset="0"/>
              <a:buChar char="o"/>
            </a:pPr>
            <a:r>
              <a:rPr lang="cs-CZ" sz="1600" dirty="0" err="1" smtClean="0"/>
              <a:t>cartilage</a:t>
            </a:r>
            <a:r>
              <a:rPr lang="cs-CZ" sz="1600" dirty="0" smtClean="0"/>
              <a:t> </a:t>
            </a:r>
            <a:r>
              <a:rPr lang="cs-CZ" sz="1600" dirty="0"/>
              <a:t>(</a:t>
            </a:r>
            <a:r>
              <a:rPr lang="cs-CZ" sz="1600" dirty="0" smtClean="0"/>
              <a:t>mesoderm</a:t>
            </a:r>
            <a:r>
              <a:rPr lang="cs-CZ" sz="1600" dirty="0"/>
              <a:t>)</a:t>
            </a:r>
          </a:p>
          <a:p>
            <a:pPr lvl="1">
              <a:buSzPct val="50000"/>
              <a:buFont typeface="Courier New" panose="02070309020205020404" pitchFamily="49" charset="0"/>
              <a:buChar char="o"/>
            </a:pPr>
            <a:r>
              <a:rPr lang="cs-CZ" sz="1600" dirty="0" err="1"/>
              <a:t>s</a:t>
            </a:r>
            <a:r>
              <a:rPr lang="cs-CZ" sz="1600" dirty="0" err="1" smtClean="0"/>
              <a:t>ubmucosal</a:t>
            </a:r>
            <a:r>
              <a:rPr lang="cs-CZ" sz="1600" dirty="0" smtClean="0"/>
              <a:t> </a:t>
            </a:r>
            <a:r>
              <a:rPr lang="cs-CZ" sz="1600" dirty="0" err="1" smtClean="0"/>
              <a:t>glands</a:t>
            </a:r>
            <a:r>
              <a:rPr lang="cs-CZ" sz="1600" dirty="0" smtClean="0"/>
              <a:t> </a:t>
            </a:r>
            <a:r>
              <a:rPr lang="cs-CZ" sz="1600" dirty="0"/>
              <a:t>(endoderm)</a:t>
            </a:r>
          </a:p>
          <a:p>
            <a:pPr lvl="1">
              <a:buSzPct val="50000"/>
              <a:buFont typeface="Courier New" panose="02070309020205020404" pitchFamily="49" charset="0"/>
              <a:buChar char="o"/>
            </a:pPr>
            <a:r>
              <a:rPr lang="cs-CZ" sz="1600" dirty="0" err="1"/>
              <a:t>s</a:t>
            </a:r>
            <a:r>
              <a:rPr lang="cs-CZ" sz="1600" dirty="0" err="1" smtClean="0"/>
              <a:t>mooth</a:t>
            </a:r>
            <a:r>
              <a:rPr lang="cs-CZ" sz="1600" dirty="0" smtClean="0"/>
              <a:t> </a:t>
            </a:r>
            <a:r>
              <a:rPr lang="cs-CZ" sz="1600" dirty="0" err="1" smtClean="0"/>
              <a:t>muscles</a:t>
            </a:r>
            <a:r>
              <a:rPr lang="cs-CZ" sz="1600" dirty="0" smtClean="0"/>
              <a:t> </a:t>
            </a:r>
            <a:r>
              <a:rPr lang="cs-CZ" sz="1600" dirty="0"/>
              <a:t>(</a:t>
            </a:r>
            <a:r>
              <a:rPr lang="cs-CZ" sz="1600" dirty="0" smtClean="0"/>
              <a:t>mesoderm</a:t>
            </a:r>
            <a:r>
              <a:rPr lang="cs-CZ" sz="1600" dirty="0"/>
              <a:t>)</a:t>
            </a:r>
          </a:p>
          <a:p>
            <a:pPr lvl="1">
              <a:buSzPct val="50000"/>
              <a:buFont typeface="Courier New" panose="02070309020205020404" pitchFamily="49" charset="0"/>
              <a:buChar char="o"/>
            </a:pPr>
            <a:r>
              <a:rPr lang="cs-CZ" sz="1600" dirty="0" err="1" smtClean="0"/>
              <a:t>endothelium</a:t>
            </a:r>
            <a:r>
              <a:rPr lang="cs-CZ" sz="1600" dirty="0" smtClean="0"/>
              <a:t> – </a:t>
            </a:r>
            <a:r>
              <a:rPr lang="cs-CZ" sz="1600" dirty="0" err="1" smtClean="0"/>
              <a:t>onset</a:t>
            </a:r>
            <a:r>
              <a:rPr lang="cs-CZ" sz="1600" dirty="0" smtClean="0"/>
              <a:t> </a:t>
            </a:r>
            <a:r>
              <a:rPr lang="cs-CZ" sz="1600" dirty="0" err="1" smtClean="0"/>
              <a:t>of</a:t>
            </a:r>
            <a:r>
              <a:rPr lang="cs-CZ" sz="1600" dirty="0" smtClean="0"/>
              <a:t> </a:t>
            </a:r>
            <a:r>
              <a:rPr lang="cs-CZ" sz="1600" dirty="0" err="1" smtClean="0"/>
              <a:t>vascularization</a:t>
            </a:r>
            <a:r>
              <a:rPr lang="cs-CZ" sz="1600" dirty="0" smtClean="0"/>
              <a:t> </a:t>
            </a:r>
            <a:r>
              <a:rPr lang="cs-CZ" sz="1600" dirty="0"/>
              <a:t>(</a:t>
            </a:r>
            <a:r>
              <a:rPr lang="cs-CZ" sz="1600" dirty="0" smtClean="0"/>
              <a:t>mesoderm</a:t>
            </a:r>
            <a:r>
              <a:rPr lang="cs-CZ" sz="1600" dirty="0"/>
              <a:t>)</a:t>
            </a:r>
          </a:p>
          <a:p>
            <a:pPr lvl="1">
              <a:buSzPct val="50000"/>
              <a:buFont typeface="Courier New" panose="02070309020205020404" pitchFamily="49" charset="0"/>
              <a:buChar char="o"/>
            </a:pPr>
            <a:r>
              <a:rPr lang="cs-CZ" sz="1600" dirty="0" err="1"/>
              <a:t>l</a:t>
            </a:r>
            <a:r>
              <a:rPr lang="cs-CZ" sz="1600" dirty="0" err="1" smtClean="0"/>
              <a:t>ymphatic</a:t>
            </a:r>
            <a:r>
              <a:rPr lang="cs-CZ" sz="1600" dirty="0" smtClean="0"/>
              <a:t> </a:t>
            </a:r>
            <a:r>
              <a:rPr lang="cs-CZ" sz="1600" dirty="0" err="1" smtClean="0"/>
              <a:t>cells</a:t>
            </a:r>
            <a:r>
              <a:rPr lang="cs-CZ" sz="1600" dirty="0" smtClean="0"/>
              <a:t> </a:t>
            </a:r>
            <a:r>
              <a:rPr lang="cs-CZ" sz="1600" dirty="0"/>
              <a:t>(</a:t>
            </a:r>
            <a:r>
              <a:rPr lang="cs-CZ" sz="1600" dirty="0" smtClean="0"/>
              <a:t>mesoderm</a:t>
            </a:r>
            <a:r>
              <a:rPr lang="cs-CZ" sz="1600" dirty="0"/>
              <a:t>)</a:t>
            </a:r>
          </a:p>
        </p:txBody>
      </p:sp>
      <p:grpSp>
        <p:nvGrpSpPr>
          <p:cNvPr id="25" name="Skupina 24">
            <a:extLst>
              <a:ext uri="{FF2B5EF4-FFF2-40B4-BE49-F238E27FC236}">
                <a16:creationId xmlns:a16="http://schemas.microsoft.com/office/drawing/2014/main" id="{DCF152C6-8A8F-411D-8AF6-9802FA8FC917}"/>
              </a:ext>
            </a:extLst>
          </p:cNvPr>
          <p:cNvGrpSpPr/>
          <p:nvPr/>
        </p:nvGrpSpPr>
        <p:grpSpPr>
          <a:xfrm>
            <a:off x="8947668" y="2357972"/>
            <a:ext cx="2406584" cy="2689276"/>
            <a:chOff x="8947668" y="2357972"/>
            <a:chExt cx="2406584" cy="2689276"/>
          </a:xfrm>
        </p:grpSpPr>
        <p:pic>
          <p:nvPicPr>
            <p:cNvPr id="13" name="Obrázek 12" descr="Obsah obrázku mapa&#10;&#10;Popis byl vytvořen automaticky">
              <a:extLst>
                <a:ext uri="{FF2B5EF4-FFF2-40B4-BE49-F238E27FC236}">
                  <a16:creationId xmlns:a16="http://schemas.microsoft.com/office/drawing/2014/main" id="{68CE1E67-E52B-4DFF-8417-D60B3BF707CF}"/>
                </a:ext>
              </a:extLst>
            </p:cNvPr>
            <p:cNvPicPr>
              <a:picLocks noChangeAspect="1"/>
            </p:cNvPicPr>
            <p:nvPr/>
          </p:nvPicPr>
          <p:blipFill rotWithShape="1">
            <a:blip r:embed="rId2">
              <a:extLst>
                <a:ext uri="{28A0092B-C50C-407E-A947-70E740481C1C}">
                  <a14:useLocalDpi xmlns:a14="http://schemas.microsoft.com/office/drawing/2010/main" val="0"/>
                </a:ext>
              </a:extLst>
            </a:blip>
            <a:srcRect l="52814" t="16814" r="12605" b="18418"/>
            <a:stretch/>
          </p:blipFill>
          <p:spPr>
            <a:xfrm>
              <a:off x="9246268" y="2748660"/>
              <a:ext cx="2107984" cy="2298588"/>
            </a:xfrm>
            <a:prstGeom prst="rect">
              <a:avLst/>
            </a:prstGeom>
          </p:spPr>
        </p:pic>
        <p:sp>
          <p:nvSpPr>
            <p:cNvPr id="19" name="TextovéPole 18">
              <a:extLst>
                <a:ext uri="{FF2B5EF4-FFF2-40B4-BE49-F238E27FC236}">
                  <a16:creationId xmlns:a16="http://schemas.microsoft.com/office/drawing/2014/main" id="{9D8B6516-337A-442E-AD58-7E9DB4E27D1D}"/>
                </a:ext>
              </a:extLst>
            </p:cNvPr>
            <p:cNvSpPr txBox="1"/>
            <p:nvPr/>
          </p:nvSpPr>
          <p:spPr>
            <a:xfrm>
              <a:off x="10374277" y="2555289"/>
              <a:ext cx="838206" cy="369332"/>
            </a:xfrm>
            <a:prstGeom prst="rect">
              <a:avLst/>
            </a:prstGeom>
            <a:solidFill>
              <a:schemeClr val="bg1"/>
            </a:solidFill>
          </p:spPr>
          <p:txBody>
            <a:bodyPr wrap="square" rtlCol="0">
              <a:spAutoFit/>
            </a:bodyPr>
            <a:lstStyle/>
            <a:p>
              <a:pPr algn="ctr"/>
              <a:r>
                <a:rPr lang="cs-CZ" sz="900" dirty="0" err="1"/>
                <a:t>m</a:t>
              </a:r>
              <a:r>
                <a:rPr lang="cs-CZ" sz="900" dirty="0" err="1" smtClean="0"/>
                <a:t>ain</a:t>
              </a:r>
              <a:r>
                <a:rPr lang="cs-CZ" sz="900" dirty="0" smtClean="0"/>
                <a:t> </a:t>
              </a:r>
              <a:r>
                <a:rPr lang="cs-CZ" sz="900" dirty="0" err="1" smtClean="0"/>
                <a:t>left</a:t>
              </a:r>
              <a:r>
                <a:rPr lang="cs-CZ" sz="900" dirty="0" smtClean="0"/>
                <a:t> bronchus</a:t>
              </a:r>
              <a:endParaRPr lang="cs-CZ" sz="900" dirty="0"/>
            </a:p>
          </p:txBody>
        </p:sp>
        <p:sp>
          <p:nvSpPr>
            <p:cNvPr id="20" name="TextovéPole 19">
              <a:extLst>
                <a:ext uri="{FF2B5EF4-FFF2-40B4-BE49-F238E27FC236}">
                  <a16:creationId xmlns:a16="http://schemas.microsoft.com/office/drawing/2014/main" id="{E72A1A3C-DB1E-4695-8042-86574C790688}"/>
                </a:ext>
              </a:extLst>
            </p:cNvPr>
            <p:cNvSpPr txBox="1"/>
            <p:nvPr/>
          </p:nvSpPr>
          <p:spPr>
            <a:xfrm>
              <a:off x="8947668" y="2357972"/>
              <a:ext cx="838206" cy="369332"/>
            </a:xfrm>
            <a:prstGeom prst="rect">
              <a:avLst/>
            </a:prstGeom>
            <a:solidFill>
              <a:schemeClr val="bg1"/>
            </a:solidFill>
          </p:spPr>
          <p:txBody>
            <a:bodyPr wrap="square" rtlCol="0">
              <a:spAutoFit/>
            </a:bodyPr>
            <a:lstStyle/>
            <a:p>
              <a:pPr algn="ctr"/>
              <a:r>
                <a:rPr lang="cs-CZ" sz="900" dirty="0" err="1"/>
                <a:t>m</a:t>
              </a:r>
              <a:r>
                <a:rPr lang="cs-CZ" sz="900" dirty="0" err="1" smtClean="0"/>
                <a:t>ain</a:t>
              </a:r>
              <a:r>
                <a:rPr lang="cs-CZ" sz="900" dirty="0" smtClean="0"/>
                <a:t> </a:t>
              </a:r>
              <a:r>
                <a:rPr lang="cs-CZ" sz="900" dirty="0" err="1" smtClean="0"/>
                <a:t>right</a:t>
              </a:r>
              <a:r>
                <a:rPr lang="cs-CZ" sz="900" dirty="0" smtClean="0"/>
                <a:t> bronchus</a:t>
              </a:r>
              <a:endParaRPr lang="cs-CZ" sz="900" dirty="0"/>
            </a:p>
          </p:txBody>
        </p:sp>
      </p:grpSp>
      <p:grpSp>
        <p:nvGrpSpPr>
          <p:cNvPr id="22" name="Skupina 21">
            <a:extLst>
              <a:ext uri="{FF2B5EF4-FFF2-40B4-BE49-F238E27FC236}">
                <a16:creationId xmlns:a16="http://schemas.microsoft.com/office/drawing/2014/main" id="{45921631-67E6-4D43-B4AD-ABCDF00163B7}"/>
              </a:ext>
            </a:extLst>
          </p:cNvPr>
          <p:cNvGrpSpPr/>
          <p:nvPr/>
        </p:nvGrpSpPr>
        <p:grpSpPr>
          <a:xfrm>
            <a:off x="5866530" y="2542638"/>
            <a:ext cx="1900934" cy="3256694"/>
            <a:chOff x="5866530" y="2542638"/>
            <a:chExt cx="1900934" cy="3256694"/>
          </a:xfrm>
        </p:grpSpPr>
        <p:pic>
          <p:nvPicPr>
            <p:cNvPr id="11" name="Obrázek 10" descr="Obsah obrázku mapa&#10;&#10;Popis byl vytvořen automaticky">
              <a:extLst>
                <a:ext uri="{FF2B5EF4-FFF2-40B4-BE49-F238E27FC236}">
                  <a16:creationId xmlns:a16="http://schemas.microsoft.com/office/drawing/2014/main" id="{4279D57C-5E51-4727-9006-01F912CDFB31}"/>
                </a:ext>
              </a:extLst>
            </p:cNvPr>
            <p:cNvPicPr>
              <a:picLocks noChangeAspect="1"/>
            </p:cNvPicPr>
            <p:nvPr/>
          </p:nvPicPr>
          <p:blipFill rotWithShape="1">
            <a:blip r:embed="rId2">
              <a:extLst>
                <a:ext uri="{28A0092B-C50C-407E-A947-70E740481C1C}">
                  <a14:useLocalDpi xmlns:a14="http://schemas.microsoft.com/office/drawing/2010/main" val="0"/>
                </a:ext>
              </a:extLst>
            </a:blip>
            <a:srcRect l="3265" t="18713" r="81020" b="11618"/>
            <a:stretch/>
          </p:blipFill>
          <p:spPr>
            <a:xfrm>
              <a:off x="6225766" y="2809993"/>
              <a:ext cx="957940" cy="2472489"/>
            </a:xfrm>
            <a:prstGeom prst="rect">
              <a:avLst/>
            </a:prstGeom>
          </p:spPr>
        </p:pic>
        <p:sp>
          <p:nvSpPr>
            <p:cNvPr id="15" name="TextovéPole 14">
              <a:extLst>
                <a:ext uri="{FF2B5EF4-FFF2-40B4-BE49-F238E27FC236}">
                  <a16:creationId xmlns:a16="http://schemas.microsoft.com/office/drawing/2014/main" id="{90BFDBF0-6CFB-4975-BC4C-4381AF5C5520}"/>
                </a:ext>
              </a:extLst>
            </p:cNvPr>
            <p:cNvSpPr txBox="1"/>
            <p:nvPr/>
          </p:nvSpPr>
          <p:spPr>
            <a:xfrm>
              <a:off x="6929258" y="2737617"/>
              <a:ext cx="838206" cy="507831"/>
            </a:xfrm>
            <a:prstGeom prst="rect">
              <a:avLst/>
            </a:prstGeom>
            <a:solidFill>
              <a:schemeClr val="bg1"/>
            </a:solidFill>
          </p:spPr>
          <p:txBody>
            <a:bodyPr wrap="square" rtlCol="0">
              <a:spAutoFit/>
            </a:bodyPr>
            <a:lstStyle/>
            <a:p>
              <a:pPr algn="ctr"/>
              <a:endParaRPr lang="cs-CZ" sz="900" dirty="0" smtClean="0"/>
            </a:p>
            <a:p>
              <a:pPr algn="ctr"/>
              <a:r>
                <a:rPr lang="cs-CZ" sz="900" dirty="0" err="1" smtClean="0"/>
                <a:t>bronchial</a:t>
              </a:r>
              <a:r>
                <a:rPr lang="cs-CZ" sz="900" dirty="0" smtClean="0"/>
                <a:t> </a:t>
              </a:r>
              <a:r>
                <a:rPr lang="cs-CZ" sz="900" dirty="0" err="1" smtClean="0"/>
                <a:t>buds</a:t>
              </a:r>
              <a:endParaRPr lang="cs-CZ" sz="900" dirty="0"/>
            </a:p>
          </p:txBody>
        </p:sp>
        <p:sp>
          <p:nvSpPr>
            <p:cNvPr id="16" name="TextovéPole 15">
              <a:extLst>
                <a:ext uri="{FF2B5EF4-FFF2-40B4-BE49-F238E27FC236}">
                  <a16:creationId xmlns:a16="http://schemas.microsoft.com/office/drawing/2014/main" id="{1A77232B-58E5-493E-904C-0B65CB3C5141}"/>
                </a:ext>
              </a:extLst>
            </p:cNvPr>
            <p:cNvSpPr txBox="1"/>
            <p:nvPr/>
          </p:nvSpPr>
          <p:spPr>
            <a:xfrm>
              <a:off x="5866530" y="2542638"/>
              <a:ext cx="838206" cy="230832"/>
            </a:xfrm>
            <a:prstGeom prst="rect">
              <a:avLst/>
            </a:prstGeom>
            <a:solidFill>
              <a:schemeClr val="bg1"/>
            </a:solidFill>
          </p:spPr>
          <p:txBody>
            <a:bodyPr wrap="square" rtlCol="0">
              <a:spAutoFit/>
            </a:bodyPr>
            <a:lstStyle/>
            <a:p>
              <a:pPr algn="ctr"/>
              <a:r>
                <a:rPr lang="cs-CZ" sz="900" dirty="0"/>
                <a:t>trachea</a:t>
              </a:r>
            </a:p>
          </p:txBody>
        </p:sp>
        <p:sp>
          <p:nvSpPr>
            <p:cNvPr id="17" name="TextovéPole 16">
              <a:extLst>
                <a:ext uri="{FF2B5EF4-FFF2-40B4-BE49-F238E27FC236}">
                  <a16:creationId xmlns:a16="http://schemas.microsoft.com/office/drawing/2014/main" id="{0994EADE-7891-4F56-839D-3BC89D49AEE7}"/>
                </a:ext>
              </a:extLst>
            </p:cNvPr>
            <p:cNvSpPr txBox="1"/>
            <p:nvPr/>
          </p:nvSpPr>
          <p:spPr>
            <a:xfrm>
              <a:off x="6874167" y="5047248"/>
              <a:ext cx="838206" cy="507831"/>
            </a:xfrm>
            <a:prstGeom prst="rect">
              <a:avLst/>
            </a:prstGeom>
            <a:solidFill>
              <a:schemeClr val="bg1"/>
            </a:solidFill>
          </p:spPr>
          <p:txBody>
            <a:bodyPr wrap="square" rtlCol="0">
              <a:spAutoFit/>
            </a:bodyPr>
            <a:lstStyle/>
            <a:p>
              <a:pPr algn="ctr"/>
              <a:r>
                <a:rPr lang="cs-CZ" sz="900" dirty="0" err="1"/>
                <a:t>l</a:t>
              </a:r>
              <a:r>
                <a:rPr lang="cs-CZ" sz="900" dirty="0" err="1" smtClean="0"/>
                <a:t>eft</a:t>
              </a:r>
              <a:r>
                <a:rPr lang="cs-CZ" sz="900" dirty="0" smtClean="0"/>
                <a:t> </a:t>
              </a:r>
              <a:r>
                <a:rPr lang="cs-CZ" sz="900" dirty="0" err="1" smtClean="0"/>
                <a:t>secondary</a:t>
              </a:r>
              <a:r>
                <a:rPr lang="cs-CZ" sz="900" dirty="0" smtClean="0"/>
                <a:t> bronchus</a:t>
              </a:r>
              <a:endParaRPr lang="cs-CZ" sz="900" dirty="0"/>
            </a:p>
          </p:txBody>
        </p:sp>
        <p:sp>
          <p:nvSpPr>
            <p:cNvPr id="18" name="TextovéPole 17">
              <a:extLst>
                <a:ext uri="{FF2B5EF4-FFF2-40B4-BE49-F238E27FC236}">
                  <a16:creationId xmlns:a16="http://schemas.microsoft.com/office/drawing/2014/main" id="{3BB2393A-298E-46AB-8EC2-5A54C51F0A50}"/>
                </a:ext>
              </a:extLst>
            </p:cNvPr>
            <p:cNvSpPr txBox="1"/>
            <p:nvPr/>
          </p:nvSpPr>
          <p:spPr>
            <a:xfrm>
              <a:off x="5966234" y="5291501"/>
              <a:ext cx="838206" cy="507831"/>
            </a:xfrm>
            <a:prstGeom prst="rect">
              <a:avLst/>
            </a:prstGeom>
            <a:solidFill>
              <a:schemeClr val="bg1"/>
            </a:solidFill>
          </p:spPr>
          <p:txBody>
            <a:bodyPr wrap="square" rtlCol="0">
              <a:spAutoFit/>
            </a:bodyPr>
            <a:lstStyle/>
            <a:p>
              <a:pPr algn="ctr"/>
              <a:r>
                <a:rPr lang="cs-CZ" sz="900" dirty="0" err="1"/>
                <a:t>r</a:t>
              </a:r>
              <a:r>
                <a:rPr lang="cs-CZ" sz="900" dirty="0" err="1" smtClean="0"/>
                <a:t>ight</a:t>
              </a:r>
              <a:r>
                <a:rPr lang="cs-CZ" sz="900" dirty="0" smtClean="0"/>
                <a:t> </a:t>
              </a:r>
              <a:r>
                <a:rPr lang="cs-CZ" sz="900" dirty="0" err="1" smtClean="0"/>
                <a:t>secondary</a:t>
              </a:r>
              <a:r>
                <a:rPr lang="cs-CZ" sz="900" dirty="0" smtClean="0"/>
                <a:t> bronchus</a:t>
              </a:r>
              <a:endParaRPr lang="cs-CZ" sz="900" dirty="0"/>
            </a:p>
          </p:txBody>
        </p:sp>
        <p:sp>
          <p:nvSpPr>
            <p:cNvPr id="21" name="Obdélník 20">
              <a:extLst>
                <a:ext uri="{FF2B5EF4-FFF2-40B4-BE49-F238E27FC236}">
                  <a16:creationId xmlns:a16="http://schemas.microsoft.com/office/drawing/2014/main" id="{8982B040-7D9F-4126-A4A8-B13302B569EB}"/>
                </a:ext>
              </a:extLst>
            </p:cNvPr>
            <p:cNvSpPr/>
            <p:nvPr/>
          </p:nvSpPr>
          <p:spPr>
            <a:xfrm>
              <a:off x="6219752" y="3800869"/>
              <a:ext cx="577408" cy="263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Skupina 23">
            <a:extLst>
              <a:ext uri="{FF2B5EF4-FFF2-40B4-BE49-F238E27FC236}">
                <a16:creationId xmlns:a16="http://schemas.microsoft.com/office/drawing/2014/main" id="{10D2174D-A3B4-4025-BB2E-71FC2112690A}"/>
              </a:ext>
            </a:extLst>
          </p:cNvPr>
          <p:cNvGrpSpPr/>
          <p:nvPr/>
        </p:nvGrpSpPr>
        <p:grpSpPr>
          <a:xfrm>
            <a:off x="7495674" y="3129635"/>
            <a:ext cx="1263315" cy="1641123"/>
            <a:chOff x="7495674" y="3129635"/>
            <a:chExt cx="1263315" cy="1641123"/>
          </a:xfrm>
        </p:grpSpPr>
        <p:pic>
          <p:nvPicPr>
            <p:cNvPr id="12" name="Obrázek 11" descr="Obsah obrázku mapa&#10;&#10;Popis byl vytvořen automaticky">
              <a:extLst>
                <a:ext uri="{FF2B5EF4-FFF2-40B4-BE49-F238E27FC236}">
                  <a16:creationId xmlns:a16="http://schemas.microsoft.com/office/drawing/2014/main" id="{13A359B4-5826-4F7C-97D7-D745BD70167A}"/>
                </a:ext>
              </a:extLst>
            </p:cNvPr>
            <p:cNvPicPr>
              <a:picLocks noChangeAspect="1"/>
            </p:cNvPicPr>
            <p:nvPr/>
          </p:nvPicPr>
          <p:blipFill rotWithShape="1">
            <a:blip r:embed="rId2">
              <a:extLst>
                <a:ext uri="{28A0092B-C50C-407E-A947-70E740481C1C}">
                  <a14:useLocalDpi xmlns:a14="http://schemas.microsoft.com/office/drawing/2010/main" val="0"/>
                </a:ext>
              </a:extLst>
            </a:blip>
            <a:srcRect l="24097" t="31223" r="55179" b="26054"/>
            <a:stretch/>
          </p:blipFill>
          <p:spPr>
            <a:xfrm>
              <a:off x="7495674" y="3254542"/>
              <a:ext cx="1263315" cy="1516216"/>
            </a:xfrm>
            <a:prstGeom prst="rect">
              <a:avLst/>
            </a:prstGeom>
          </p:spPr>
        </p:pic>
        <p:sp>
          <p:nvSpPr>
            <p:cNvPr id="23" name="Obdélník 22">
              <a:extLst>
                <a:ext uri="{FF2B5EF4-FFF2-40B4-BE49-F238E27FC236}">
                  <a16:creationId xmlns:a16="http://schemas.microsoft.com/office/drawing/2014/main" id="{8341727B-96D1-42E0-A980-656EA50AE80E}"/>
                </a:ext>
              </a:extLst>
            </p:cNvPr>
            <p:cNvSpPr/>
            <p:nvPr/>
          </p:nvSpPr>
          <p:spPr>
            <a:xfrm>
              <a:off x="8181581" y="3129635"/>
              <a:ext cx="577408" cy="263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ovéPole 25">
            <a:extLst>
              <a:ext uri="{FF2B5EF4-FFF2-40B4-BE49-F238E27FC236}">
                <a16:creationId xmlns:a16="http://schemas.microsoft.com/office/drawing/2014/main" id="{6D48784D-06D7-49B3-B389-6A7C4A7BF026}"/>
              </a:ext>
            </a:extLst>
          </p:cNvPr>
          <p:cNvSpPr txBox="1"/>
          <p:nvPr/>
        </p:nvSpPr>
        <p:spPr>
          <a:xfrm>
            <a:off x="7573461" y="5907525"/>
            <a:ext cx="3006571" cy="246221"/>
          </a:xfrm>
          <a:prstGeom prst="rect">
            <a:avLst/>
          </a:prstGeom>
          <a:noFill/>
        </p:spPr>
        <p:txBody>
          <a:bodyPr wrap="square" rtlCol="0">
            <a:spAutoFit/>
          </a:bodyPr>
          <a:lstStyle/>
          <a:p>
            <a:pPr algn="ctr"/>
            <a:r>
              <a:rPr lang="cs-CZ" sz="1000" dirty="0" err="1"/>
              <a:t>Moore</a:t>
            </a:r>
            <a:r>
              <a:rPr lang="cs-CZ" sz="1000" dirty="0"/>
              <a:t> and </a:t>
            </a:r>
            <a:r>
              <a:rPr lang="cs-CZ" sz="1000" dirty="0" err="1"/>
              <a:t>Persaud</a:t>
            </a:r>
            <a:r>
              <a:rPr lang="cs-CZ" sz="1000" dirty="0"/>
              <a:t>, 2008. </a:t>
            </a:r>
            <a:r>
              <a:rPr lang="cs-CZ" sz="1000" dirty="0" err="1"/>
              <a:t>The</a:t>
            </a:r>
            <a:r>
              <a:rPr lang="cs-CZ" sz="1000" dirty="0"/>
              <a:t> </a:t>
            </a:r>
            <a:r>
              <a:rPr lang="cs-CZ" sz="1000" dirty="0" err="1"/>
              <a:t>Developing</a:t>
            </a:r>
            <a:r>
              <a:rPr lang="cs-CZ" sz="1000" dirty="0"/>
              <a:t> </a:t>
            </a:r>
            <a:r>
              <a:rPr lang="cs-CZ" sz="1000" dirty="0" err="1"/>
              <a:t>Human</a:t>
            </a:r>
            <a:endParaRPr lang="cs-CZ" sz="1000" dirty="0"/>
          </a:p>
        </p:txBody>
      </p:sp>
    </p:spTree>
    <p:extLst>
      <p:ext uri="{BB962C8B-B14F-4D97-AF65-F5344CB8AC3E}">
        <p14:creationId xmlns:p14="http://schemas.microsoft.com/office/powerpoint/2010/main" val="223699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7E7C87-A3D0-4065-A5BB-62522FAD2803}"/>
              </a:ext>
            </a:extLst>
          </p:cNvPr>
          <p:cNvSpPr>
            <a:spLocks noGrp="1"/>
          </p:cNvSpPr>
          <p:nvPr>
            <p:ph type="title"/>
          </p:nvPr>
        </p:nvSpPr>
        <p:spPr/>
        <p:txBody>
          <a:bodyPr/>
          <a:lstStyle/>
          <a:p>
            <a:r>
              <a:rPr lang="cs-CZ" dirty="0"/>
              <a:t>3. </a:t>
            </a:r>
            <a:r>
              <a:rPr lang="cs-CZ" dirty="0" err="1" smtClean="0"/>
              <a:t>Canalicular</a:t>
            </a:r>
            <a:r>
              <a:rPr lang="cs-CZ" dirty="0" smtClean="0"/>
              <a:t> </a:t>
            </a:r>
            <a:r>
              <a:rPr lang="cs-CZ" dirty="0" err="1" smtClean="0"/>
              <a:t>phase</a:t>
            </a:r>
            <a:endParaRPr lang="en-US" dirty="0"/>
          </a:p>
        </p:txBody>
      </p:sp>
      <p:sp>
        <p:nvSpPr>
          <p:cNvPr id="5" name="Zástupný symbol pro číslo snímku 4">
            <a:extLst>
              <a:ext uri="{FF2B5EF4-FFF2-40B4-BE49-F238E27FC236}">
                <a16:creationId xmlns:a16="http://schemas.microsoft.com/office/drawing/2014/main" id="{B3C3118F-67C1-40B7-9339-A66A9DFB3CA9}"/>
              </a:ext>
            </a:extLst>
          </p:cNvPr>
          <p:cNvSpPr>
            <a:spLocks noGrp="1"/>
          </p:cNvSpPr>
          <p:nvPr>
            <p:ph type="sldNum" sz="quarter" idx="12"/>
          </p:nvPr>
        </p:nvSpPr>
        <p:spPr/>
        <p:txBody>
          <a:bodyPr/>
          <a:lstStyle/>
          <a:p>
            <a:fld id="{452BC3EA-E2EC-40AA-BF67-C4C476FA0C99}" type="slidenum">
              <a:rPr lang="cs-CZ" smtClean="0"/>
              <a:t>81</a:t>
            </a:fld>
            <a:endParaRPr lang="cs-CZ"/>
          </a:p>
        </p:txBody>
      </p:sp>
      <p:sp>
        <p:nvSpPr>
          <p:cNvPr id="6" name="Zástupný obsah 2">
            <a:extLst>
              <a:ext uri="{FF2B5EF4-FFF2-40B4-BE49-F238E27FC236}">
                <a16:creationId xmlns:a16="http://schemas.microsoft.com/office/drawing/2014/main" id="{2C0631AF-3892-41AD-AA0A-40BC133E9252}"/>
              </a:ext>
            </a:extLst>
          </p:cNvPr>
          <p:cNvSpPr txBox="1">
            <a:spLocks/>
          </p:cNvSpPr>
          <p:nvPr/>
        </p:nvSpPr>
        <p:spPr>
          <a:xfrm>
            <a:off x="1097280" y="1924495"/>
            <a:ext cx="4868954"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c</a:t>
            </a:r>
            <a:r>
              <a:rPr lang="cs-CZ" sz="1800" b="1" dirty="0" err="1" smtClean="0"/>
              <a:t>avities</a:t>
            </a:r>
            <a:r>
              <a:rPr lang="cs-CZ" sz="1800" b="1" dirty="0" smtClean="0"/>
              <a:t> </a:t>
            </a:r>
            <a:r>
              <a:rPr lang="cs-CZ" sz="1800" dirty="0" err="1" smtClean="0"/>
              <a:t>of</a:t>
            </a:r>
            <a:r>
              <a:rPr lang="cs-CZ" sz="1800" dirty="0" smtClean="0"/>
              <a:t> </a:t>
            </a:r>
            <a:r>
              <a:rPr lang="cs-CZ" sz="1800" dirty="0" err="1" smtClean="0"/>
              <a:t>bronchi</a:t>
            </a:r>
            <a:r>
              <a:rPr lang="cs-CZ" sz="1800" dirty="0" smtClean="0"/>
              <a:t> and </a:t>
            </a:r>
            <a:r>
              <a:rPr lang="cs-CZ" sz="1800" dirty="0" err="1" smtClean="0"/>
              <a:t>bronchioles</a:t>
            </a:r>
            <a:r>
              <a:rPr lang="cs-CZ" sz="1800" dirty="0" smtClean="0"/>
              <a:t> </a:t>
            </a:r>
            <a:r>
              <a:rPr lang="cs-CZ" sz="1800" b="1" dirty="0" err="1" smtClean="0"/>
              <a:t>enlarged</a:t>
            </a:r>
            <a:endParaRPr lang="cs-CZ" sz="1800" b="1" dirty="0"/>
          </a:p>
        </p:txBody>
      </p:sp>
      <p:sp>
        <p:nvSpPr>
          <p:cNvPr id="7" name="Zástupný obsah 2">
            <a:extLst>
              <a:ext uri="{FF2B5EF4-FFF2-40B4-BE49-F238E27FC236}">
                <a16:creationId xmlns:a16="http://schemas.microsoft.com/office/drawing/2014/main" id="{06103FD6-38B5-422D-9051-9F5D3B44FDBA}"/>
              </a:ext>
            </a:extLst>
          </p:cNvPr>
          <p:cNvSpPr txBox="1">
            <a:spLocks/>
          </p:cNvSpPr>
          <p:nvPr/>
        </p:nvSpPr>
        <p:spPr>
          <a:xfrm>
            <a:off x="1097280" y="2438910"/>
            <a:ext cx="4868954" cy="12990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r</a:t>
            </a:r>
            <a:r>
              <a:rPr lang="cs-CZ" sz="1800" b="1" dirty="0" err="1" smtClean="0"/>
              <a:t>espiratory</a:t>
            </a:r>
            <a:r>
              <a:rPr lang="cs-CZ" sz="1800" b="1" dirty="0" smtClean="0"/>
              <a:t> </a:t>
            </a:r>
            <a:r>
              <a:rPr lang="cs-CZ" sz="1800" b="1" dirty="0" err="1" smtClean="0"/>
              <a:t>bronchioles</a:t>
            </a:r>
            <a:r>
              <a:rPr lang="cs-CZ" sz="1800" b="1" dirty="0" smtClean="0"/>
              <a:t> </a:t>
            </a:r>
            <a:r>
              <a:rPr lang="cs-CZ" sz="1800" dirty="0" err="1" smtClean="0"/>
              <a:t>formed</a:t>
            </a:r>
            <a:r>
              <a:rPr lang="cs-CZ" sz="1800" dirty="0" smtClean="0"/>
              <a:t> </a:t>
            </a:r>
            <a:r>
              <a:rPr lang="cs-CZ" sz="1800" dirty="0" err="1" smtClean="0"/>
              <a:t>from</a:t>
            </a:r>
            <a:r>
              <a:rPr lang="cs-CZ" sz="1800" dirty="0" smtClean="0"/>
              <a:t> </a:t>
            </a:r>
            <a:r>
              <a:rPr lang="cs-CZ" sz="1800" b="1" dirty="0" err="1" smtClean="0"/>
              <a:t>terminal</a:t>
            </a:r>
            <a:r>
              <a:rPr lang="cs-CZ" sz="1800" b="1" dirty="0" smtClean="0"/>
              <a:t> </a:t>
            </a:r>
            <a:r>
              <a:rPr lang="cs-CZ" sz="1800" b="1" dirty="0" err="1" smtClean="0"/>
              <a:t>bronchioles</a:t>
            </a:r>
            <a:r>
              <a:rPr lang="cs-CZ" sz="1800" dirty="0" smtClean="0"/>
              <a:t> </a:t>
            </a:r>
            <a:r>
              <a:rPr lang="cs-CZ" sz="1800" dirty="0"/>
              <a:t>– </a:t>
            </a:r>
            <a:r>
              <a:rPr lang="cs-CZ" sz="1800" dirty="0" err="1" smtClean="0"/>
              <a:t>cubic</a:t>
            </a:r>
            <a:r>
              <a:rPr lang="cs-CZ" sz="1800" dirty="0" smtClean="0"/>
              <a:t> </a:t>
            </a:r>
            <a:r>
              <a:rPr lang="cs-CZ" sz="1800" dirty="0" err="1" smtClean="0"/>
              <a:t>epithelium</a:t>
            </a:r>
            <a:endParaRPr lang="cs-CZ" sz="1800" dirty="0"/>
          </a:p>
          <a:p>
            <a:pPr>
              <a:buSzPct val="50000"/>
              <a:buFont typeface="Courier New" panose="02070309020205020404" pitchFamily="49" charset="0"/>
              <a:buChar char="o"/>
            </a:pPr>
            <a:r>
              <a:rPr lang="cs-CZ" sz="1800" dirty="0" err="1"/>
              <a:t>f</a:t>
            </a:r>
            <a:r>
              <a:rPr lang="cs-CZ" sz="1800" dirty="0" err="1" smtClean="0"/>
              <a:t>rom</a:t>
            </a:r>
            <a:r>
              <a:rPr lang="cs-CZ" sz="1800" dirty="0" smtClean="0"/>
              <a:t> </a:t>
            </a:r>
            <a:r>
              <a:rPr lang="cs-CZ" sz="1800" dirty="0" err="1" smtClean="0"/>
              <a:t>respiratory</a:t>
            </a:r>
            <a:r>
              <a:rPr lang="cs-CZ" sz="1800" dirty="0" smtClean="0"/>
              <a:t> </a:t>
            </a:r>
            <a:r>
              <a:rPr lang="cs-CZ" sz="1800" dirty="0" err="1" smtClean="0"/>
              <a:t>bronchioles</a:t>
            </a:r>
            <a:r>
              <a:rPr lang="cs-CZ" sz="1800" dirty="0" smtClean="0"/>
              <a:t> </a:t>
            </a:r>
            <a:r>
              <a:rPr lang="cs-CZ" sz="1800" dirty="0"/>
              <a:t>– </a:t>
            </a:r>
            <a:r>
              <a:rPr lang="cs-CZ" sz="1800" b="1" dirty="0" err="1" smtClean="0"/>
              <a:t>alveolar</a:t>
            </a:r>
            <a:r>
              <a:rPr lang="cs-CZ" sz="1800" b="1" dirty="0" smtClean="0"/>
              <a:t> tube </a:t>
            </a:r>
            <a:r>
              <a:rPr lang="cs-CZ" sz="1800" b="1" dirty="0" err="1" smtClean="0"/>
              <a:t>with</a:t>
            </a:r>
            <a:r>
              <a:rPr lang="cs-CZ" sz="1800" b="1" dirty="0" smtClean="0"/>
              <a:t> </a:t>
            </a:r>
            <a:r>
              <a:rPr lang="cs-CZ" sz="1800" b="1" dirty="0" err="1" smtClean="0"/>
              <a:t>terminal</a:t>
            </a:r>
            <a:r>
              <a:rPr lang="cs-CZ" sz="1800" b="1" dirty="0" smtClean="0"/>
              <a:t> </a:t>
            </a:r>
            <a:r>
              <a:rPr lang="cs-CZ" sz="1800" b="1" dirty="0" err="1" smtClean="0"/>
              <a:t>sacs</a:t>
            </a:r>
            <a:r>
              <a:rPr lang="cs-CZ" sz="1800" b="1" dirty="0" smtClean="0"/>
              <a:t> </a:t>
            </a:r>
            <a:r>
              <a:rPr lang="cs-CZ" sz="1800" dirty="0"/>
              <a:t>– </a:t>
            </a:r>
            <a:r>
              <a:rPr lang="cs-CZ" sz="1800" dirty="0" err="1" smtClean="0"/>
              <a:t>epithelial</a:t>
            </a:r>
            <a:r>
              <a:rPr lang="cs-CZ" sz="1800" dirty="0" smtClean="0"/>
              <a:t> </a:t>
            </a:r>
            <a:r>
              <a:rPr lang="cs-CZ" sz="1800" dirty="0" err="1" smtClean="0"/>
              <a:t>flattening</a:t>
            </a:r>
            <a:endParaRPr lang="cs-CZ" sz="1800" dirty="0"/>
          </a:p>
        </p:txBody>
      </p:sp>
      <p:sp>
        <p:nvSpPr>
          <p:cNvPr id="8" name="Zástupný obsah 2">
            <a:extLst>
              <a:ext uri="{FF2B5EF4-FFF2-40B4-BE49-F238E27FC236}">
                <a16:creationId xmlns:a16="http://schemas.microsoft.com/office/drawing/2014/main" id="{999E81A2-46AD-438B-8D94-C855D8F23B9A}"/>
              </a:ext>
            </a:extLst>
          </p:cNvPr>
          <p:cNvSpPr txBox="1">
            <a:spLocks/>
          </p:cNvSpPr>
          <p:nvPr/>
        </p:nvSpPr>
        <p:spPr>
          <a:xfrm>
            <a:off x="1097280" y="3864028"/>
            <a:ext cx="4868954" cy="646332"/>
          </a:xfrm>
          <a:prstGeom prst="rect">
            <a:avLst/>
          </a:prstGeom>
          <a:ln w="28575">
            <a:solidFill>
              <a:srgbClr val="B35957"/>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a</a:t>
            </a:r>
            <a:r>
              <a:rPr lang="cs-CZ" sz="1800" dirty="0" err="1" smtClean="0"/>
              <a:t>round</a:t>
            </a:r>
            <a:r>
              <a:rPr lang="cs-CZ" sz="1800" dirty="0" smtClean="0"/>
              <a:t> </a:t>
            </a:r>
            <a:r>
              <a:rPr lang="cs-CZ" sz="1800" dirty="0" err="1" smtClean="0"/>
              <a:t>bronchiolar</a:t>
            </a:r>
            <a:r>
              <a:rPr lang="cs-CZ" sz="1800" dirty="0" smtClean="0"/>
              <a:t> </a:t>
            </a:r>
            <a:r>
              <a:rPr lang="cs-CZ" sz="1800" dirty="0" err="1" smtClean="0"/>
              <a:t>branching</a:t>
            </a:r>
            <a:r>
              <a:rPr lang="cs-CZ" sz="1800" dirty="0" smtClean="0"/>
              <a:t> -</a:t>
            </a:r>
            <a:r>
              <a:rPr lang="cs-CZ" sz="1800" b="1" dirty="0" smtClean="0"/>
              <a:t> </a:t>
            </a:r>
            <a:r>
              <a:rPr lang="cs-CZ" sz="1800" b="1" dirty="0" err="1" smtClean="0"/>
              <a:t>formation</a:t>
            </a:r>
            <a:r>
              <a:rPr lang="cs-CZ" sz="1800" b="1" dirty="0" smtClean="0"/>
              <a:t> </a:t>
            </a:r>
            <a:r>
              <a:rPr lang="cs-CZ" sz="1800" dirty="0" err="1" smtClean="0"/>
              <a:t>of</a:t>
            </a:r>
            <a:r>
              <a:rPr lang="cs-CZ" sz="1800" b="1" dirty="0" smtClean="0"/>
              <a:t> </a:t>
            </a:r>
            <a:r>
              <a:rPr lang="cs-CZ" sz="1800" b="1" dirty="0" err="1" smtClean="0"/>
              <a:t>vessels</a:t>
            </a:r>
            <a:r>
              <a:rPr lang="cs-CZ" sz="1800" b="1" dirty="0" smtClean="0"/>
              <a:t> </a:t>
            </a:r>
            <a:r>
              <a:rPr lang="cs-CZ" sz="1800" b="1" dirty="0"/>
              <a:t>– </a:t>
            </a:r>
            <a:r>
              <a:rPr lang="cs-CZ" sz="1800" dirty="0" err="1" smtClean="0"/>
              <a:t>close</a:t>
            </a:r>
            <a:r>
              <a:rPr lang="cs-CZ" sz="1800" dirty="0" smtClean="0"/>
              <a:t> </a:t>
            </a:r>
            <a:r>
              <a:rPr lang="cs-CZ" sz="1800" dirty="0" err="1" smtClean="0"/>
              <a:t>surrounding</a:t>
            </a:r>
            <a:r>
              <a:rPr lang="cs-CZ" sz="1800" dirty="0" smtClean="0"/>
              <a:t> </a:t>
            </a:r>
            <a:r>
              <a:rPr lang="cs-CZ" sz="1800" dirty="0" err="1" smtClean="0"/>
              <a:t>of</a:t>
            </a:r>
            <a:r>
              <a:rPr lang="cs-CZ" sz="1800" dirty="0" smtClean="0"/>
              <a:t> </a:t>
            </a:r>
            <a:r>
              <a:rPr lang="cs-CZ" sz="1800" dirty="0" err="1" smtClean="0"/>
              <a:t>epithelial</a:t>
            </a:r>
            <a:r>
              <a:rPr lang="cs-CZ" sz="1800" dirty="0" smtClean="0"/>
              <a:t> </a:t>
            </a:r>
            <a:r>
              <a:rPr lang="cs-CZ" sz="1800" dirty="0" err="1" smtClean="0"/>
              <a:t>cells</a:t>
            </a:r>
            <a:endParaRPr lang="cs-CZ" sz="1800" b="1" dirty="0"/>
          </a:p>
        </p:txBody>
      </p:sp>
      <p:sp>
        <p:nvSpPr>
          <p:cNvPr id="9" name="Zástupný obsah 2">
            <a:extLst>
              <a:ext uri="{FF2B5EF4-FFF2-40B4-BE49-F238E27FC236}">
                <a16:creationId xmlns:a16="http://schemas.microsoft.com/office/drawing/2014/main" id="{9E965C16-BD7B-4B26-8935-57AB32B90CCB}"/>
              </a:ext>
            </a:extLst>
          </p:cNvPr>
          <p:cNvSpPr txBox="1">
            <a:spLocks/>
          </p:cNvSpPr>
          <p:nvPr/>
        </p:nvSpPr>
        <p:spPr>
          <a:xfrm>
            <a:off x="1097280" y="4676526"/>
            <a:ext cx="4868954" cy="126496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o</a:t>
            </a:r>
            <a:r>
              <a:rPr lang="cs-CZ" sz="1800" dirty="0" err="1" smtClean="0"/>
              <a:t>nset</a:t>
            </a:r>
            <a:r>
              <a:rPr lang="cs-CZ" sz="1800" dirty="0" smtClean="0"/>
              <a:t> </a:t>
            </a:r>
            <a:r>
              <a:rPr lang="cs-CZ" sz="1800" dirty="0" err="1" smtClean="0"/>
              <a:t>of</a:t>
            </a:r>
            <a:r>
              <a:rPr lang="cs-CZ" sz="1800" dirty="0" smtClean="0"/>
              <a:t> </a:t>
            </a:r>
            <a:r>
              <a:rPr lang="cs-CZ" sz="1800" dirty="0" err="1" smtClean="0"/>
              <a:t>epithelial</a:t>
            </a:r>
            <a:r>
              <a:rPr lang="cs-CZ" sz="1800" dirty="0" smtClean="0"/>
              <a:t> </a:t>
            </a:r>
            <a:r>
              <a:rPr lang="cs-CZ" sz="1800" dirty="0" err="1" smtClean="0"/>
              <a:t>cells</a:t>
            </a:r>
            <a:r>
              <a:rPr lang="cs-CZ" sz="1800" dirty="0" smtClean="0"/>
              <a:t> </a:t>
            </a:r>
            <a:r>
              <a:rPr lang="cs-CZ" sz="1800" dirty="0" err="1" smtClean="0"/>
              <a:t>differentiation</a:t>
            </a:r>
            <a:r>
              <a:rPr lang="cs-CZ" sz="1800" dirty="0" smtClean="0"/>
              <a:t> in </a:t>
            </a:r>
            <a:r>
              <a:rPr lang="cs-CZ" sz="1800" b="1" dirty="0" err="1" smtClean="0"/>
              <a:t>respiratory</a:t>
            </a:r>
            <a:r>
              <a:rPr lang="cs-CZ" sz="1800" b="1" dirty="0" smtClean="0"/>
              <a:t> </a:t>
            </a:r>
            <a:r>
              <a:rPr lang="cs-CZ" sz="1800" b="1" dirty="0" err="1" smtClean="0"/>
              <a:t>bronchioles</a:t>
            </a:r>
            <a:r>
              <a:rPr lang="cs-CZ" sz="1800" b="1" dirty="0"/>
              <a:t>:</a:t>
            </a:r>
          </a:p>
          <a:p>
            <a:pPr lvl="1">
              <a:buSzPct val="50000"/>
              <a:buFont typeface="Courier New" panose="02070309020205020404" pitchFamily="49" charset="0"/>
              <a:buChar char="o"/>
            </a:pPr>
            <a:r>
              <a:rPr lang="cs-CZ" sz="1600" b="1" dirty="0" smtClean="0"/>
              <a:t>1</a:t>
            </a:r>
            <a:r>
              <a:rPr lang="cs-CZ" sz="1600" b="1" dirty="0"/>
              <a:t>. </a:t>
            </a:r>
            <a:r>
              <a:rPr lang="cs-CZ" sz="1600" b="1" dirty="0" smtClean="0"/>
              <a:t>type </a:t>
            </a:r>
            <a:r>
              <a:rPr lang="cs-CZ" sz="1600" b="1" dirty="0" err="1" smtClean="0"/>
              <a:t>Pneumocytes</a:t>
            </a:r>
            <a:endParaRPr lang="cs-CZ" sz="1600" dirty="0"/>
          </a:p>
          <a:p>
            <a:pPr lvl="1">
              <a:buSzPct val="50000"/>
              <a:buFont typeface="Courier New" panose="02070309020205020404" pitchFamily="49" charset="0"/>
              <a:buChar char="o"/>
            </a:pPr>
            <a:r>
              <a:rPr lang="cs-CZ" sz="1600" b="1" dirty="0" smtClean="0"/>
              <a:t>2</a:t>
            </a:r>
            <a:r>
              <a:rPr lang="cs-CZ" sz="1600" b="1" dirty="0"/>
              <a:t>. </a:t>
            </a:r>
            <a:r>
              <a:rPr lang="cs-CZ" sz="1600" b="1" dirty="0" smtClean="0"/>
              <a:t>type </a:t>
            </a:r>
            <a:r>
              <a:rPr lang="cs-CZ" sz="1600" b="1" dirty="0" err="1" smtClean="0"/>
              <a:t>Pneumocytes</a:t>
            </a:r>
            <a:endParaRPr lang="cs-CZ" sz="1600" b="1" dirty="0"/>
          </a:p>
        </p:txBody>
      </p:sp>
      <p:sp>
        <p:nvSpPr>
          <p:cNvPr id="14" name="TextovéPole 13">
            <a:extLst>
              <a:ext uri="{FF2B5EF4-FFF2-40B4-BE49-F238E27FC236}">
                <a16:creationId xmlns:a16="http://schemas.microsoft.com/office/drawing/2014/main" id="{9A9B7454-59D8-48F6-8AAD-607A2899B665}"/>
              </a:ext>
            </a:extLst>
          </p:cNvPr>
          <p:cNvSpPr txBox="1"/>
          <p:nvPr/>
        </p:nvSpPr>
        <p:spPr>
          <a:xfrm>
            <a:off x="7573461" y="5907525"/>
            <a:ext cx="3006571" cy="246221"/>
          </a:xfrm>
          <a:prstGeom prst="rect">
            <a:avLst/>
          </a:prstGeom>
          <a:noFill/>
        </p:spPr>
        <p:txBody>
          <a:bodyPr wrap="square" rtlCol="0">
            <a:spAutoFit/>
          </a:bodyPr>
          <a:lstStyle/>
          <a:p>
            <a:pPr algn="ctr"/>
            <a:r>
              <a:rPr lang="cs-CZ" sz="1000" dirty="0" err="1"/>
              <a:t>Rubarth</a:t>
            </a:r>
            <a:r>
              <a:rPr lang="cs-CZ" sz="1000" dirty="0"/>
              <a:t> and </a:t>
            </a:r>
            <a:r>
              <a:rPr lang="cs-CZ" sz="1000" dirty="0" err="1"/>
              <a:t>Quinn</a:t>
            </a:r>
            <a:r>
              <a:rPr lang="cs-CZ" sz="1000" dirty="0"/>
              <a:t>, 2015. </a:t>
            </a:r>
            <a:r>
              <a:rPr lang="cs-CZ" sz="1000" dirty="0" err="1"/>
              <a:t>Neonat</a:t>
            </a:r>
            <a:r>
              <a:rPr lang="cs-CZ" sz="1000" dirty="0"/>
              <a:t> Net, </a:t>
            </a:r>
            <a:r>
              <a:rPr lang="cs-CZ" sz="1000" dirty="0" err="1"/>
              <a:t>Springer</a:t>
            </a:r>
            <a:r>
              <a:rPr lang="cs-CZ" sz="1000" dirty="0"/>
              <a:t>.</a:t>
            </a:r>
          </a:p>
        </p:txBody>
      </p:sp>
      <p:pic>
        <p:nvPicPr>
          <p:cNvPr id="13" name="Obrázek 12">
            <a:extLst>
              <a:ext uri="{FF2B5EF4-FFF2-40B4-BE49-F238E27FC236}">
                <a16:creationId xmlns:a16="http://schemas.microsoft.com/office/drawing/2014/main" id="{E3D91783-9A52-4AB7-8DA0-6D4BFE534321}"/>
              </a:ext>
            </a:extLst>
          </p:cNvPr>
          <p:cNvPicPr>
            <a:picLocks noChangeAspect="1"/>
          </p:cNvPicPr>
          <p:nvPr/>
        </p:nvPicPr>
        <p:blipFill rotWithShape="1">
          <a:blip r:embed="rId2">
            <a:extLst>
              <a:ext uri="{28A0092B-C50C-407E-A947-70E740481C1C}">
                <a14:useLocalDpi xmlns:a14="http://schemas.microsoft.com/office/drawing/2010/main" val="0"/>
              </a:ext>
            </a:extLst>
          </a:blip>
          <a:srcRect t="3657" r="44299"/>
          <a:stretch/>
        </p:blipFill>
        <p:spPr>
          <a:xfrm>
            <a:off x="6604196" y="1955422"/>
            <a:ext cx="4414375" cy="3165219"/>
          </a:xfrm>
          <a:prstGeom prst="rect">
            <a:avLst/>
          </a:prstGeom>
        </p:spPr>
      </p:pic>
      <p:sp>
        <p:nvSpPr>
          <p:cNvPr id="23" name="Obdélník 22">
            <a:extLst>
              <a:ext uri="{FF2B5EF4-FFF2-40B4-BE49-F238E27FC236}">
                <a16:creationId xmlns:a16="http://schemas.microsoft.com/office/drawing/2014/main" id="{3E9B22CA-A9C4-495B-9EA9-4EF36B310E06}"/>
              </a:ext>
            </a:extLst>
          </p:cNvPr>
          <p:cNvSpPr/>
          <p:nvPr/>
        </p:nvSpPr>
        <p:spPr>
          <a:xfrm>
            <a:off x="8427384" y="2524244"/>
            <a:ext cx="580815" cy="418132"/>
          </a:xfrm>
          <a:prstGeom prst="rect">
            <a:avLst/>
          </a:prstGeom>
          <a:noFill/>
          <a:ln w="28575">
            <a:solidFill>
              <a:srgbClr val="B3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ástupný obsah 2">
            <a:extLst>
              <a:ext uri="{FF2B5EF4-FFF2-40B4-BE49-F238E27FC236}">
                <a16:creationId xmlns:a16="http://schemas.microsoft.com/office/drawing/2014/main" id="{F4BEC7EE-0D22-464F-B490-06EF870FA589}"/>
              </a:ext>
            </a:extLst>
          </p:cNvPr>
          <p:cNvSpPr txBox="1">
            <a:spLocks/>
          </p:cNvSpPr>
          <p:nvPr/>
        </p:nvSpPr>
        <p:spPr>
          <a:xfrm>
            <a:off x="1097280" y="5941488"/>
            <a:ext cx="4868954" cy="36512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human</a:t>
            </a:r>
            <a:r>
              <a:rPr lang="cs-CZ" sz="1800" dirty="0" smtClean="0"/>
              <a:t>: </a:t>
            </a:r>
            <a:r>
              <a:rPr lang="cs-CZ" sz="1800" dirty="0"/>
              <a:t>16. – 28. </a:t>
            </a:r>
            <a:r>
              <a:rPr lang="cs-CZ" sz="1800" dirty="0" err="1" smtClean="0"/>
              <a:t>week</a:t>
            </a:r>
            <a:endParaRPr lang="cs-CZ" sz="1800" b="1" dirty="0"/>
          </a:p>
        </p:txBody>
      </p:sp>
    </p:spTree>
    <p:extLst>
      <p:ext uri="{BB962C8B-B14F-4D97-AF65-F5344CB8AC3E}">
        <p14:creationId xmlns:p14="http://schemas.microsoft.com/office/powerpoint/2010/main" val="331838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23" grpId="0" animBg="1"/>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ADDC11-0DCE-46DE-B5E8-1A98D21C5E41}"/>
              </a:ext>
            </a:extLst>
          </p:cNvPr>
          <p:cNvSpPr>
            <a:spLocks noGrp="1"/>
          </p:cNvSpPr>
          <p:nvPr>
            <p:ph type="title"/>
          </p:nvPr>
        </p:nvSpPr>
        <p:spPr/>
        <p:txBody>
          <a:bodyPr/>
          <a:lstStyle/>
          <a:p>
            <a:r>
              <a:rPr lang="cs-CZ" dirty="0"/>
              <a:t>4. </a:t>
            </a:r>
            <a:r>
              <a:rPr lang="cs-CZ" dirty="0" err="1" smtClean="0"/>
              <a:t>Sacular</a:t>
            </a:r>
            <a:r>
              <a:rPr lang="cs-CZ" dirty="0" smtClean="0"/>
              <a:t> </a:t>
            </a:r>
            <a:r>
              <a:rPr lang="cs-CZ" dirty="0" err="1" smtClean="0"/>
              <a:t>phase</a:t>
            </a:r>
            <a:endParaRPr lang="en-US" dirty="0"/>
          </a:p>
        </p:txBody>
      </p:sp>
      <p:sp>
        <p:nvSpPr>
          <p:cNvPr id="5" name="Zástupný symbol pro číslo snímku 4">
            <a:extLst>
              <a:ext uri="{FF2B5EF4-FFF2-40B4-BE49-F238E27FC236}">
                <a16:creationId xmlns:a16="http://schemas.microsoft.com/office/drawing/2014/main" id="{907F5603-CBBB-4027-AB48-023000B828DF}"/>
              </a:ext>
            </a:extLst>
          </p:cNvPr>
          <p:cNvSpPr>
            <a:spLocks noGrp="1"/>
          </p:cNvSpPr>
          <p:nvPr>
            <p:ph type="sldNum" sz="quarter" idx="12"/>
          </p:nvPr>
        </p:nvSpPr>
        <p:spPr/>
        <p:txBody>
          <a:bodyPr/>
          <a:lstStyle/>
          <a:p>
            <a:fld id="{452BC3EA-E2EC-40AA-BF67-C4C476FA0C99}" type="slidenum">
              <a:rPr lang="cs-CZ" smtClean="0"/>
              <a:t>82</a:t>
            </a:fld>
            <a:endParaRPr lang="cs-CZ"/>
          </a:p>
        </p:txBody>
      </p:sp>
      <p:sp>
        <p:nvSpPr>
          <p:cNvPr id="8" name="TextovéPole 7">
            <a:extLst>
              <a:ext uri="{FF2B5EF4-FFF2-40B4-BE49-F238E27FC236}">
                <a16:creationId xmlns:a16="http://schemas.microsoft.com/office/drawing/2014/main" id="{C600F8D7-8569-402A-8883-1C589A6DA59A}"/>
              </a:ext>
            </a:extLst>
          </p:cNvPr>
          <p:cNvSpPr txBox="1"/>
          <p:nvPr/>
        </p:nvSpPr>
        <p:spPr>
          <a:xfrm>
            <a:off x="7573461" y="5907525"/>
            <a:ext cx="3006571" cy="246221"/>
          </a:xfrm>
          <a:prstGeom prst="rect">
            <a:avLst/>
          </a:prstGeom>
          <a:noFill/>
        </p:spPr>
        <p:txBody>
          <a:bodyPr wrap="square" rtlCol="0">
            <a:spAutoFit/>
          </a:bodyPr>
          <a:lstStyle/>
          <a:p>
            <a:pPr algn="ctr"/>
            <a:r>
              <a:rPr lang="cs-CZ" sz="1000" dirty="0" err="1"/>
              <a:t>Rubarth</a:t>
            </a:r>
            <a:r>
              <a:rPr lang="cs-CZ" sz="1000" dirty="0"/>
              <a:t> and </a:t>
            </a:r>
            <a:r>
              <a:rPr lang="cs-CZ" sz="1000" dirty="0" err="1"/>
              <a:t>Quinn</a:t>
            </a:r>
            <a:r>
              <a:rPr lang="cs-CZ" sz="1000" dirty="0"/>
              <a:t>, 2015. </a:t>
            </a:r>
            <a:r>
              <a:rPr lang="cs-CZ" sz="1000" dirty="0" err="1"/>
              <a:t>Neonat</a:t>
            </a:r>
            <a:r>
              <a:rPr lang="cs-CZ" sz="1000" dirty="0"/>
              <a:t> Net, </a:t>
            </a:r>
            <a:r>
              <a:rPr lang="cs-CZ" sz="1000" dirty="0" err="1"/>
              <a:t>Springer</a:t>
            </a:r>
            <a:r>
              <a:rPr lang="cs-CZ" sz="1000" dirty="0"/>
              <a:t>.</a:t>
            </a:r>
          </a:p>
        </p:txBody>
      </p:sp>
      <p:sp>
        <p:nvSpPr>
          <p:cNvPr id="9" name="Zástupný obsah 2">
            <a:extLst>
              <a:ext uri="{FF2B5EF4-FFF2-40B4-BE49-F238E27FC236}">
                <a16:creationId xmlns:a16="http://schemas.microsoft.com/office/drawing/2014/main" id="{FFC6C44E-1A42-43A5-9015-138550E24FAB}"/>
              </a:ext>
            </a:extLst>
          </p:cNvPr>
          <p:cNvSpPr txBox="1">
            <a:spLocks/>
          </p:cNvSpPr>
          <p:nvPr/>
        </p:nvSpPr>
        <p:spPr>
          <a:xfrm>
            <a:off x="1097280" y="1945064"/>
            <a:ext cx="4868954" cy="145075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d</a:t>
            </a:r>
            <a:r>
              <a:rPr lang="cs-CZ" sz="1800" dirty="0" err="1" smtClean="0"/>
              <a:t>ifferentiating</a:t>
            </a:r>
            <a:r>
              <a:rPr lang="cs-CZ" sz="1800" dirty="0" smtClean="0"/>
              <a:t> </a:t>
            </a:r>
            <a:r>
              <a:rPr lang="cs-CZ" sz="1800" dirty="0" err="1" smtClean="0"/>
              <a:t>pneumocytes</a:t>
            </a:r>
            <a:r>
              <a:rPr lang="cs-CZ" sz="1800" dirty="0" smtClean="0"/>
              <a:t> </a:t>
            </a:r>
            <a:r>
              <a:rPr lang="cs-CZ" sz="1800" dirty="0" err="1" smtClean="0"/>
              <a:t>partly</a:t>
            </a:r>
            <a:r>
              <a:rPr lang="cs-CZ" sz="1800" dirty="0" smtClean="0"/>
              <a:t> </a:t>
            </a:r>
            <a:r>
              <a:rPr lang="cs-CZ" sz="1800" dirty="0" err="1" smtClean="0"/>
              <a:t>functional</a:t>
            </a:r>
            <a:endParaRPr lang="cs-CZ" sz="1800" dirty="0"/>
          </a:p>
          <a:p>
            <a:pPr lvl="1">
              <a:buSzPct val="50000"/>
              <a:buFont typeface="Courier New" panose="02070309020205020404" pitchFamily="49" charset="0"/>
              <a:buChar char="o"/>
            </a:pPr>
            <a:r>
              <a:rPr lang="cs-CZ" sz="1600" b="1" dirty="0" smtClean="0"/>
              <a:t>1. type </a:t>
            </a:r>
            <a:r>
              <a:rPr lang="cs-CZ" sz="1600" b="1" dirty="0" err="1" smtClean="0"/>
              <a:t>pneumocytes</a:t>
            </a:r>
            <a:r>
              <a:rPr lang="cs-CZ" sz="1600" dirty="0" smtClean="0"/>
              <a:t> – </a:t>
            </a:r>
            <a:r>
              <a:rPr lang="cs-CZ" sz="1600" dirty="0" err="1" smtClean="0"/>
              <a:t>structural</a:t>
            </a:r>
            <a:r>
              <a:rPr lang="cs-CZ" sz="1600" dirty="0" smtClean="0"/>
              <a:t> </a:t>
            </a:r>
            <a:r>
              <a:rPr lang="cs-CZ" sz="1600" dirty="0" err="1" smtClean="0"/>
              <a:t>alveolar</a:t>
            </a:r>
            <a:r>
              <a:rPr lang="cs-CZ" sz="1600" dirty="0" smtClean="0"/>
              <a:t> </a:t>
            </a:r>
            <a:r>
              <a:rPr lang="cs-CZ" sz="1600" dirty="0" err="1" smtClean="0"/>
              <a:t>cells</a:t>
            </a:r>
            <a:r>
              <a:rPr lang="cs-CZ" sz="1600" dirty="0" smtClean="0"/>
              <a:t>, „</a:t>
            </a:r>
            <a:r>
              <a:rPr lang="cs-CZ" sz="1600" dirty="0" err="1" smtClean="0"/>
              <a:t>membrane</a:t>
            </a:r>
            <a:r>
              <a:rPr lang="cs-CZ" sz="1600" dirty="0" smtClean="0"/>
              <a:t>“ </a:t>
            </a:r>
            <a:r>
              <a:rPr lang="cs-CZ" sz="1600" dirty="0" err="1" smtClean="0"/>
              <a:t>for</a:t>
            </a:r>
            <a:r>
              <a:rPr lang="cs-CZ" sz="1600" dirty="0" smtClean="0"/>
              <a:t> </a:t>
            </a:r>
            <a:r>
              <a:rPr lang="cs-CZ" sz="1600" b="1" dirty="0" err="1" smtClean="0"/>
              <a:t>gas</a:t>
            </a:r>
            <a:r>
              <a:rPr lang="cs-CZ" sz="1600" b="1" dirty="0" smtClean="0"/>
              <a:t> </a:t>
            </a:r>
            <a:r>
              <a:rPr lang="cs-CZ" sz="1600" b="1" dirty="0" err="1" smtClean="0"/>
              <a:t>exchange</a:t>
            </a:r>
            <a:endParaRPr lang="cs-CZ" sz="1600" b="1" dirty="0" smtClean="0"/>
          </a:p>
          <a:p>
            <a:pPr lvl="1">
              <a:buSzPct val="50000"/>
              <a:buFont typeface="Courier New" panose="02070309020205020404" pitchFamily="49" charset="0"/>
              <a:buChar char="o"/>
            </a:pPr>
            <a:r>
              <a:rPr lang="cs-CZ" sz="1600" b="1" dirty="0" smtClean="0"/>
              <a:t>2. type </a:t>
            </a:r>
            <a:r>
              <a:rPr lang="cs-CZ" sz="1600" b="1" dirty="0" err="1" smtClean="0"/>
              <a:t>pneumocytes</a:t>
            </a:r>
            <a:r>
              <a:rPr lang="cs-CZ" sz="1600" dirty="0" smtClean="0"/>
              <a:t> </a:t>
            </a:r>
            <a:r>
              <a:rPr lang="cs-CZ" sz="1600" dirty="0"/>
              <a:t>– </a:t>
            </a:r>
            <a:r>
              <a:rPr lang="cs-CZ" sz="1600" dirty="0" err="1" smtClean="0"/>
              <a:t>formation</a:t>
            </a:r>
            <a:r>
              <a:rPr lang="cs-CZ" sz="1600" dirty="0" smtClean="0"/>
              <a:t> </a:t>
            </a:r>
            <a:r>
              <a:rPr lang="cs-CZ" sz="1600" dirty="0" err="1" smtClean="0"/>
              <a:t>of</a:t>
            </a:r>
            <a:r>
              <a:rPr lang="cs-CZ" sz="1600" dirty="0" smtClean="0"/>
              <a:t> </a:t>
            </a:r>
            <a:r>
              <a:rPr lang="cs-CZ" sz="1600" dirty="0" err="1" smtClean="0"/>
              <a:t>lamelar</a:t>
            </a:r>
            <a:r>
              <a:rPr lang="cs-CZ" sz="1600" dirty="0" smtClean="0"/>
              <a:t> </a:t>
            </a:r>
            <a:r>
              <a:rPr lang="cs-CZ" sz="1600" dirty="0" err="1" smtClean="0"/>
              <a:t>bodies</a:t>
            </a:r>
            <a:r>
              <a:rPr lang="cs-CZ" sz="1600" dirty="0" smtClean="0"/>
              <a:t>, </a:t>
            </a:r>
            <a:r>
              <a:rPr lang="cs-CZ" sz="1600" b="1" dirty="0" err="1" smtClean="0"/>
              <a:t>surfactant</a:t>
            </a:r>
            <a:r>
              <a:rPr lang="cs-CZ" sz="1600" b="1" dirty="0" smtClean="0"/>
              <a:t> </a:t>
            </a:r>
            <a:r>
              <a:rPr lang="cs-CZ" sz="1600" b="1" dirty="0" err="1" smtClean="0"/>
              <a:t>production</a:t>
            </a:r>
            <a:endParaRPr lang="cs-CZ" sz="1600" b="1" dirty="0"/>
          </a:p>
        </p:txBody>
      </p:sp>
      <p:sp>
        <p:nvSpPr>
          <p:cNvPr id="11" name="Zástupný obsah 2">
            <a:extLst>
              <a:ext uri="{FF2B5EF4-FFF2-40B4-BE49-F238E27FC236}">
                <a16:creationId xmlns:a16="http://schemas.microsoft.com/office/drawing/2014/main" id="{8E772F30-639D-45CA-8D60-6BABB75D1F77}"/>
              </a:ext>
            </a:extLst>
          </p:cNvPr>
          <p:cNvSpPr txBox="1">
            <a:spLocks/>
          </p:cNvSpPr>
          <p:nvPr/>
        </p:nvSpPr>
        <p:spPr>
          <a:xfrm>
            <a:off x="1097280" y="3504511"/>
            <a:ext cx="4868954" cy="88584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i</a:t>
            </a:r>
            <a:r>
              <a:rPr lang="cs-CZ" sz="1800" dirty="0" err="1" smtClean="0"/>
              <a:t>mmature</a:t>
            </a:r>
            <a:r>
              <a:rPr lang="cs-CZ" sz="1800" dirty="0" smtClean="0"/>
              <a:t> </a:t>
            </a:r>
            <a:r>
              <a:rPr lang="cs-CZ" sz="1800" dirty="0" err="1" smtClean="0"/>
              <a:t>sacs</a:t>
            </a:r>
            <a:endParaRPr lang="cs-CZ" sz="1800" dirty="0"/>
          </a:p>
          <a:p>
            <a:pPr>
              <a:buSzPct val="50000"/>
              <a:buFont typeface="Courier New" panose="02070309020205020404" pitchFamily="49" charset="0"/>
              <a:buChar char="o"/>
            </a:pPr>
            <a:r>
              <a:rPr lang="cs-CZ" sz="1800" b="1" dirty="0" err="1"/>
              <a:t>g</a:t>
            </a:r>
            <a:r>
              <a:rPr lang="cs-CZ" sz="1800" b="1" dirty="0" err="1" smtClean="0"/>
              <a:t>as</a:t>
            </a:r>
            <a:r>
              <a:rPr lang="cs-CZ" sz="1800" b="1" dirty="0" smtClean="0"/>
              <a:t> </a:t>
            </a:r>
            <a:r>
              <a:rPr lang="cs-CZ" sz="1800" b="1" dirty="0" err="1" smtClean="0"/>
              <a:t>exchange</a:t>
            </a:r>
            <a:r>
              <a:rPr lang="cs-CZ" sz="1800" b="1" dirty="0" smtClean="0"/>
              <a:t> </a:t>
            </a:r>
            <a:r>
              <a:rPr lang="cs-CZ" sz="1800" dirty="0" err="1" smtClean="0"/>
              <a:t>can</a:t>
            </a:r>
            <a:r>
              <a:rPr lang="cs-CZ" sz="1800" dirty="0" smtClean="0"/>
              <a:t> tak place </a:t>
            </a:r>
            <a:r>
              <a:rPr lang="cs-CZ" sz="1800" b="1" dirty="0" smtClean="0"/>
              <a:t>(1. type P)</a:t>
            </a:r>
            <a:endParaRPr lang="cs-CZ" sz="1800" b="1" dirty="0"/>
          </a:p>
        </p:txBody>
      </p:sp>
      <p:sp>
        <p:nvSpPr>
          <p:cNvPr id="12" name="Zástupný obsah 2">
            <a:extLst>
              <a:ext uri="{FF2B5EF4-FFF2-40B4-BE49-F238E27FC236}">
                <a16:creationId xmlns:a16="http://schemas.microsoft.com/office/drawing/2014/main" id="{BA29E1C9-C16F-49F7-BA7D-BD61155276BD}"/>
              </a:ext>
            </a:extLst>
          </p:cNvPr>
          <p:cNvSpPr txBox="1">
            <a:spLocks/>
          </p:cNvSpPr>
          <p:nvPr/>
        </p:nvSpPr>
        <p:spPr>
          <a:xfrm>
            <a:off x="1097280" y="4551848"/>
            <a:ext cx="4868954" cy="4718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s</a:t>
            </a:r>
            <a:r>
              <a:rPr lang="cs-CZ" sz="1800" b="1" dirty="0" err="1" smtClean="0"/>
              <a:t>urfactant</a:t>
            </a:r>
            <a:r>
              <a:rPr lang="cs-CZ" sz="1800" dirty="0" smtClean="0"/>
              <a:t> </a:t>
            </a:r>
            <a:r>
              <a:rPr lang="cs-CZ" sz="1800" dirty="0" err="1" smtClean="0"/>
              <a:t>is</a:t>
            </a:r>
            <a:r>
              <a:rPr lang="cs-CZ" sz="1800" dirty="0" smtClean="0"/>
              <a:t> </a:t>
            </a:r>
            <a:r>
              <a:rPr lang="cs-CZ" sz="1800" dirty="0" err="1" smtClean="0"/>
              <a:t>slightly</a:t>
            </a:r>
            <a:r>
              <a:rPr lang="cs-CZ" sz="1800" dirty="0" smtClean="0"/>
              <a:t> </a:t>
            </a:r>
            <a:r>
              <a:rPr lang="cs-CZ" sz="1800" dirty="0" err="1" smtClean="0"/>
              <a:t>produced</a:t>
            </a:r>
            <a:r>
              <a:rPr lang="cs-CZ" sz="1800" dirty="0" smtClean="0"/>
              <a:t> (</a:t>
            </a:r>
            <a:r>
              <a:rPr lang="cs-CZ" sz="1800" b="1" dirty="0" smtClean="0"/>
              <a:t>2. type P</a:t>
            </a:r>
            <a:r>
              <a:rPr lang="cs-CZ" sz="1800" dirty="0" smtClean="0"/>
              <a:t>)</a:t>
            </a:r>
            <a:endParaRPr lang="cs-CZ" sz="1600" b="1" dirty="0"/>
          </a:p>
        </p:txBody>
      </p:sp>
      <p:pic>
        <p:nvPicPr>
          <p:cNvPr id="7" name="Obrázek 6">
            <a:extLst>
              <a:ext uri="{FF2B5EF4-FFF2-40B4-BE49-F238E27FC236}">
                <a16:creationId xmlns:a16="http://schemas.microsoft.com/office/drawing/2014/main" id="{EAC0B98D-B1F5-4FC5-A8E1-5662932FFC07}"/>
              </a:ext>
            </a:extLst>
          </p:cNvPr>
          <p:cNvPicPr>
            <a:picLocks noChangeAspect="1"/>
          </p:cNvPicPr>
          <p:nvPr/>
        </p:nvPicPr>
        <p:blipFill rotWithShape="1">
          <a:blip r:embed="rId2">
            <a:extLst>
              <a:ext uri="{28A0092B-C50C-407E-A947-70E740481C1C}">
                <a14:useLocalDpi xmlns:a14="http://schemas.microsoft.com/office/drawing/2010/main" val="0"/>
              </a:ext>
            </a:extLst>
          </a:blip>
          <a:srcRect l="55380" r="1"/>
          <a:stretch/>
        </p:blipFill>
        <p:spPr>
          <a:xfrm>
            <a:off x="7278985" y="2106740"/>
            <a:ext cx="3551711" cy="3299847"/>
          </a:xfrm>
          <a:prstGeom prst="rect">
            <a:avLst/>
          </a:prstGeom>
        </p:spPr>
      </p:pic>
      <p:sp>
        <p:nvSpPr>
          <p:cNvPr id="17" name="Zástupný obsah 2">
            <a:extLst>
              <a:ext uri="{FF2B5EF4-FFF2-40B4-BE49-F238E27FC236}">
                <a16:creationId xmlns:a16="http://schemas.microsoft.com/office/drawing/2014/main" id="{1F479EEA-7FAE-460F-8FA1-5C0709120E6A}"/>
              </a:ext>
            </a:extLst>
          </p:cNvPr>
          <p:cNvSpPr txBox="1">
            <a:spLocks/>
          </p:cNvSpPr>
          <p:nvPr/>
        </p:nvSpPr>
        <p:spPr>
          <a:xfrm>
            <a:off x="1097280" y="5219636"/>
            <a:ext cx="4868954" cy="47180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a:t>w</a:t>
            </a:r>
            <a:r>
              <a:rPr lang="cs-CZ" sz="1800" dirty="0" smtClean="0"/>
              <a:t>eb </a:t>
            </a:r>
            <a:r>
              <a:rPr lang="cs-CZ" sz="1800" dirty="0" err="1" smtClean="0"/>
              <a:t>of</a:t>
            </a:r>
            <a:r>
              <a:rPr lang="cs-CZ" sz="1800" dirty="0" smtClean="0"/>
              <a:t> </a:t>
            </a:r>
            <a:r>
              <a:rPr lang="cs-CZ" sz="1800" b="1" dirty="0" err="1" smtClean="0"/>
              <a:t>blood</a:t>
            </a:r>
            <a:r>
              <a:rPr lang="cs-CZ" sz="1800" b="1" dirty="0" smtClean="0"/>
              <a:t> </a:t>
            </a:r>
            <a:r>
              <a:rPr lang="cs-CZ" sz="1800" dirty="0" smtClean="0"/>
              <a:t>and </a:t>
            </a:r>
            <a:r>
              <a:rPr lang="cs-CZ" sz="1800" b="1" dirty="0" err="1" smtClean="0"/>
              <a:t>lymphatic</a:t>
            </a:r>
            <a:r>
              <a:rPr lang="cs-CZ" sz="1800" b="1" dirty="0" smtClean="0"/>
              <a:t> </a:t>
            </a:r>
            <a:r>
              <a:rPr lang="cs-CZ" sz="1800" dirty="0" err="1" smtClean="0"/>
              <a:t>vessels</a:t>
            </a:r>
            <a:r>
              <a:rPr lang="cs-CZ" sz="1800" b="1" dirty="0" smtClean="0"/>
              <a:t> </a:t>
            </a:r>
            <a:r>
              <a:rPr lang="cs-CZ" sz="1800" b="1" dirty="0" err="1" smtClean="0"/>
              <a:t>enlarged</a:t>
            </a:r>
            <a:endParaRPr lang="cs-CZ" sz="1600" b="1" dirty="0"/>
          </a:p>
        </p:txBody>
      </p:sp>
      <p:sp>
        <p:nvSpPr>
          <p:cNvPr id="18" name="Zástupný obsah 2">
            <a:extLst>
              <a:ext uri="{FF2B5EF4-FFF2-40B4-BE49-F238E27FC236}">
                <a16:creationId xmlns:a16="http://schemas.microsoft.com/office/drawing/2014/main" id="{53B2687C-E0F4-4427-BA69-A2822DCDFCF1}"/>
              </a:ext>
            </a:extLst>
          </p:cNvPr>
          <p:cNvSpPr txBox="1">
            <a:spLocks/>
          </p:cNvSpPr>
          <p:nvPr/>
        </p:nvSpPr>
        <p:spPr>
          <a:xfrm>
            <a:off x="1097280" y="5798808"/>
            <a:ext cx="4868954" cy="41549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human</a:t>
            </a:r>
            <a:r>
              <a:rPr lang="cs-CZ" sz="1800" dirty="0" smtClean="0"/>
              <a:t>: </a:t>
            </a:r>
            <a:r>
              <a:rPr lang="cs-CZ" sz="1800" dirty="0"/>
              <a:t>24. – 38. </a:t>
            </a:r>
            <a:r>
              <a:rPr lang="cs-CZ" sz="1800" dirty="0" err="1" smtClean="0"/>
              <a:t>week</a:t>
            </a:r>
            <a:endParaRPr lang="cs-CZ" sz="1800" b="1" dirty="0"/>
          </a:p>
        </p:txBody>
      </p:sp>
    </p:spTree>
    <p:extLst>
      <p:ext uri="{BB962C8B-B14F-4D97-AF65-F5344CB8AC3E}">
        <p14:creationId xmlns:p14="http://schemas.microsoft.com/office/powerpoint/2010/main" val="38357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ADDC11-0DCE-46DE-B5E8-1A98D21C5E41}"/>
              </a:ext>
            </a:extLst>
          </p:cNvPr>
          <p:cNvSpPr>
            <a:spLocks noGrp="1"/>
          </p:cNvSpPr>
          <p:nvPr>
            <p:ph type="title"/>
          </p:nvPr>
        </p:nvSpPr>
        <p:spPr/>
        <p:txBody>
          <a:bodyPr/>
          <a:lstStyle/>
          <a:p>
            <a:r>
              <a:rPr lang="cs-CZ" dirty="0"/>
              <a:t>5. </a:t>
            </a:r>
            <a:r>
              <a:rPr lang="cs-CZ" dirty="0" err="1" smtClean="0"/>
              <a:t>Alveolar</a:t>
            </a:r>
            <a:r>
              <a:rPr lang="cs-CZ" dirty="0" smtClean="0"/>
              <a:t> </a:t>
            </a:r>
            <a:r>
              <a:rPr lang="cs-CZ" dirty="0" err="1" smtClean="0"/>
              <a:t>phase</a:t>
            </a:r>
            <a:endParaRPr lang="en-US" dirty="0"/>
          </a:p>
        </p:txBody>
      </p:sp>
      <p:sp>
        <p:nvSpPr>
          <p:cNvPr id="5" name="Zástupný symbol pro číslo snímku 4">
            <a:extLst>
              <a:ext uri="{FF2B5EF4-FFF2-40B4-BE49-F238E27FC236}">
                <a16:creationId xmlns:a16="http://schemas.microsoft.com/office/drawing/2014/main" id="{907F5603-CBBB-4027-AB48-023000B828DF}"/>
              </a:ext>
            </a:extLst>
          </p:cNvPr>
          <p:cNvSpPr>
            <a:spLocks noGrp="1"/>
          </p:cNvSpPr>
          <p:nvPr>
            <p:ph type="sldNum" sz="quarter" idx="12"/>
          </p:nvPr>
        </p:nvSpPr>
        <p:spPr/>
        <p:txBody>
          <a:bodyPr/>
          <a:lstStyle/>
          <a:p>
            <a:fld id="{452BC3EA-E2EC-40AA-BF67-C4C476FA0C99}" type="slidenum">
              <a:rPr lang="cs-CZ" smtClean="0"/>
              <a:t>83</a:t>
            </a:fld>
            <a:endParaRPr lang="cs-CZ"/>
          </a:p>
        </p:txBody>
      </p:sp>
      <p:sp>
        <p:nvSpPr>
          <p:cNvPr id="8" name="TextovéPole 7">
            <a:extLst>
              <a:ext uri="{FF2B5EF4-FFF2-40B4-BE49-F238E27FC236}">
                <a16:creationId xmlns:a16="http://schemas.microsoft.com/office/drawing/2014/main" id="{C600F8D7-8569-402A-8883-1C589A6DA59A}"/>
              </a:ext>
            </a:extLst>
          </p:cNvPr>
          <p:cNvSpPr txBox="1"/>
          <p:nvPr/>
        </p:nvSpPr>
        <p:spPr>
          <a:xfrm>
            <a:off x="7571884" y="5907525"/>
            <a:ext cx="3006571" cy="246221"/>
          </a:xfrm>
          <a:prstGeom prst="rect">
            <a:avLst/>
          </a:prstGeom>
          <a:noFill/>
        </p:spPr>
        <p:txBody>
          <a:bodyPr wrap="square" rtlCol="0">
            <a:spAutoFit/>
          </a:bodyPr>
          <a:lstStyle/>
          <a:p>
            <a:pPr algn="ctr"/>
            <a:r>
              <a:rPr lang="cs-CZ" sz="1000" dirty="0" err="1"/>
              <a:t>Chao</a:t>
            </a:r>
            <a:r>
              <a:rPr lang="cs-CZ" sz="1000" dirty="0"/>
              <a:t> et al., 2016. Mol Cell Pediatr</a:t>
            </a:r>
          </a:p>
        </p:txBody>
      </p:sp>
      <p:sp>
        <p:nvSpPr>
          <p:cNvPr id="9" name="Zástupný obsah 2">
            <a:extLst>
              <a:ext uri="{FF2B5EF4-FFF2-40B4-BE49-F238E27FC236}">
                <a16:creationId xmlns:a16="http://schemas.microsoft.com/office/drawing/2014/main" id="{FFC6C44E-1A42-43A5-9015-138550E24FAB}"/>
              </a:ext>
            </a:extLst>
          </p:cNvPr>
          <p:cNvSpPr txBox="1">
            <a:spLocks/>
          </p:cNvSpPr>
          <p:nvPr/>
        </p:nvSpPr>
        <p:spPr>
          <a:xfrm>
            <a:off x="1097280" y="2586240"/>
            <a:ext cx="4868954" cy="69208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f</a:t>
            </a:r>
            <a:r>
              <a:rPr lang="cs-CZ" sz="1800" dirty="0" err="1" smtClean="0"/>
              <a:t>ormation</a:t>
            </a:r>
            <a:r>
              <a:rPr lang="cs-CZ" sz="1800" dirty="0" smtClean="0"/>
              <a:t> </a:t>
            </a:r>
            <a:r>
              <a:rPr lang="cs-CZ" sz="1800" dirty="0" err="1" smtClean="0"/>
              <a:t>of</a:t>
            </a:r>
            <a:r>
              <a:rPr lang="cs-CZ" sz="1800" dirty="0" smtClean="0"/>
              <a:t> </a:t>
            </a:r>
            <a:r>
              <a:rPr lang="cs-CZ" sz="1800" b="1" dirty="0" err="1" smtClean="0"/>
              <a:t>secondary</a:t>
            </a:r>
            <a:r>
              <a:rPr lang="cs-CZ" sz="1800" b="1" dirty="0" smtClean="0"/>
              <a:t> </a:t>
            </a:r>
            <a:r>
              <a:rPr lang="cs-CZ" sz="1800" b="1" dirty="0" err="1" smtClean="0"/>
              <a:t>septae</a:t>
            </a:r>
            <a:r>
              <a:rPr lang="cs-CZ" sz="1800" dirty="0" smtClean="0"/>
              <a:t> </a:t>
            </a:r>
            <a:r>
              <a:rPr lang="cs-CZ" sz="1800" dirty="0"/>
              <a:t>→ </a:t>
            </a:r>
            <a:r>
              <a:rPr lang="cs-CZ" sz="1800" dirty="0" err="1" smtClean="0"/>
              <a:t>higher</a:t>
            </a:r>
            <a:r>
              <a:rPr lang="cs-CZ" sz="1800" dirty="0" smtClean="0"/>
              <a:t> </a:t>
            </a:r>
            <a:r>
              <a:rPr lang="cs-CZ" sz="1800" dirty="0" err="1" smtClean="0"/>
              <a:t>number</a:t>
            </a:r>
            <a:r>
              <a:rPr lang="cs-CZ" sz="1800" dirty="0" smtClean="0"/>
              <a:t> </a:t>
            </a:r>
            <a:r>
              <a:rPr lang="cs-CZ" sz="1800" dirty="0" err="1" smtClean="0"/>
              <a:t>of</a:t>
            </a:r>
            <a:r>
              <a:rPr lang="cs-CZ" sz="1800" dirty="0" smtClean="0"/>
              <a:t> </a:t>
            </a:r>
            <a:r>
              <a:rPr lang="cs-CZ" sz="1800" dirty="0" err="1" smtClean="0"/>
              <a:t>alveolar</a:t>
            </a:r>
            <a:r>
              <a:rPr lang="cs-CZ" sz="1800" dirty="0" smtClean="0"/>
              <a:t> </a:t>
            </a:r>
            <a:r>
              <a:rPr lang="cs-CZ" sz="1800" dirty="0" err="1" smtClean="0"/>
              <a:t>tubes</a:t>
            </a:r>
            <a:r>
              <a:rPr lang="cs-CZ" sz="1800" dirty="0" smtClean="0"/>
              <a:t> and </a:t>
            </a:r>
            <a:r>
              <a:rPr lang="cs-CZ" sz="1800" dirty="0" err="1" smtClean="0"/>
              <a:t>alveoli</a:t>
            </a:r>
            <a:endParaRPr lang="cs-CZ" sz="1600" b="1" dirty="0"/>
          </a:p>
        </p:txBody>
      </p:sp>
      <p:sp>
        <p:nvSpPr>
          <p:cNvPr id="10" name="Zástupný obsah 2">
            <a:extLst>
              <a:ext uri="{FF2B5EF4-FFF2-40B4-BE49-F238E27FC236}">
                <a16:creationId xmlns:a16="http://schemas.microsoft.com/office/drawing/2014/main" id="{12850AA1-792C-4999-8957-BEE577E5A1D5}"/>
              </a:ext>
            </a:extLst>
          </p:cNvPr>
          <p:cNvSpPr txBox="1">
            <a:spLocks/>
          </p:cNvSpPr>
          <p:nvPr/>
        </p:nvSpPr>
        <p:spPr>
          <a:xfrm>
            <a:off x="1097280" y="1816309"/>
            <a:ext cx="4868954" cy="58164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Alveologenesis</a:t>
            </a:r>
            <a:r>
              <a:rPr lang="cs-CZ" sz="1800" dirty="0" smtClean="0"/>
              <a:t> – </a:t>
            </a:r>
            <a:r>
              <a:rPr lang="cs-CZ" sz="1800" dirty="0" err="1" smtClean="0"/>
              <a:t>alveoli</a:t>
            </a:r>
            <a:r>
              <a:rPr lang="cs-CZ" sz="1800" dirty="0" smtClean="0"/>
              <a:t> </a:t>
            </a:r>
            <a:r>
              <a:rPr lang="cs-CZ" sz="1800" dirty="0" err="1" smtClean="0"/>
              <a:t>development</a:t>
            </a:r>
            <a:r>
              <a:rPr lang="cs-CZ" sz="1800" dirty="0" smtClean="0"/>
              <a:t> </a:t>
            </a:r>
            <a:r>
              <a:rPr lang="cs-CZ" sz="1800" dirty="0"/>
              <a:t>(36. </a:t>
            </a:r>
            <a:r>
              <a:rPr lang="cs-CZ" sz="1800" dirty="0" smtClean="0"/>
              <a:t>w.  </a:t>
            </a:r>
            <a:r>
              <a:rPr lang="cs-CZ" sz="1800" dirty="0"/>
              <a:t>- 3 </a:t>
            </a:r>
            <a:r>
              <a:rPr lang="cs-CZ" sz="1800" dirty="0" err="1" smtClean="0"/>
              <a:t>years</a:t>
            </a:r>
            <a:r>
              <a:rPr lang="cs-CZ" sz="1800" dirty="0" smtClean="0"/>
              <a:t> in </a:t>
            </a:r>
            <a:r>
              <a:rPr lang="cs-CZ" sz="1800" dirty="0" err="1" smtClean="0"/>
              <a:t>human</a:t>
            </a:r>
            <a:r>
              <a:rPr lang="cs-CZ" sz="1800" dirty="0" smtClean="0"/>
              <a:t>)</a:t>
            </a:r>
            <a:endParaRPr lang="cs-CZ" sz="1600" b="1" dirty="0"/>
          </a:p>
        </p:txBody>
      </p:sp>
      <p:sp>
        <p:nvSpPr>
          <p:cNvPr id="11" name="Zástupný obsah 2">
            <a:extLst>
              <a:ext uri="{FF2B5EF4-FFF2-40B4-BE49-F238E27FC236}">
                <a16:creationId xmlns:a16="http://schemas.microsoft.com/office/drawing/2014/main" id="{8E772F30-639D-45CA-8D60-6BABB75D1F77}"/>
              </a:ext>
            </a:extLst>
          </p:cNvPr>
          <p:cNvSpPr txBox="1">
            <a:spLocks/>
          </p:cNvSpPr>
          <p:nvPr/>
        </p:nvSpPr>
        <p:spPr>
          <a:xfrm>
            <a:off x="1097280" y="3310811"/>
            <a:ext cx="4868954" cy="5307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m</a:t>
            </a:r>
            <a:r>
              <a:rPr lang="cs-CZ" sz="1800" b="1" dirty="0" smtClean="0"/>
              <a:t>ore </a:t>
            </a:r>
            <a:r>
              <a:rPr lang="cs-CZ" sz="1800" b="1" dirty="0" err="1" smtClean="0"/>
              <a:t>effective</a:t>
            </a:r>
            <a:r>
              <a:rPr lang="cs-CZ" sz="1800" b="1" dirty="0" smtClean="0"/>
              <a:t> </a:t>
            </a:r>
            <a:r>
              <a:rPr lang="cs-CZ" sz="1800" dirty="0" err="1" smtClean="0"/>
              <a:t>gas</a:t>
            </a:r>
            <a:r>
              <a:rPr lang="cs-CZ" sz="1800" dirty="0" smtClean="0"/>
              <a:t> </a:t>
            </a:r>
            <a:r>
              <a:rPr lang="cs-CZ" sz="1800" dirty="0" err="1" smtClean="0"/>
              <a:t>exchange</a:t>
            </a:r>
            <a:r>
              <a:rPr lang="cs-CZ" sz="1800" dirty="0" smtClean="0"/>
              <a:t> by </a:t>
            </a:r>
            <a:r>
              <a:rPr lang="cs-CZ" sz="1800" dirty="0" err="1" smtClean="0"/>
              <a:t>formation</a:t>
            </a:r>
            <a:r>
              <a:rPr lang="cs-CZ" sz="1800" dirty="0" smtClean="0"/>
              <a:t> </a:t>
            </a:r>
            <a:r>
              <a:rPr lang="cs-CZ" sz="1800" dirty="0" err="1" smtClean="0"/>
              <a:t>of</a:t>
            </a:r>
            <a:r>
              <a:rPr lang="cs-CZ" sz="1800" dirty="0" smtClean="0"/>
              <a:t> </a:t>
            </a:r>
            <a:r>
              <a:rPr lang="cs-CZ" sz="1800" b="1" dirty="0" err="1" smtClean="0"/>
              <a:t>septae</a:t>
            </a:r>
            <a:r>
              <a:rPr lang="cs-CZ" sz="1800" b="1" dirty="0" smtClean="0"/>
              <a:t> (</a:t>
            </a:r>
            <a:r>
              <a:rPr lang="cs-CZ" sz="1800" b="1" dirty="0" err="1" smtClean="0"/>
              <a:t>larger</a:t>
            </a:r>
            <a:r>
              <a:rPr lang="cs-CZ" sz="1800" b="1" dirty="0" smtClean="0"/>
              <a:t> </a:t>
            </a:r>
            <a:r>
              <a:rPr lang="cs-CZ" sz="1800" b="1" dirty="0" err="1" smtClean="0"/>
              <a:t>surface</a:t>
            </a:r>
            <a:r>
              <a:rPr lang="cs-CZ" sz="1800" b="1" dirty="0" smtClean="0"/>
              <a:t>)</a:t>
            </a:r>
            <a:endParaRPr lang="cs-CZ" sz="1800" b="1" dirty="0"/>
          </a:p>
        </p:txBody>
      </p:sp>
      <p:sp>
        <p:nvSpPr>
          <p:cNvPr id="17" name="Zástupný obsah 2">
            <a:extLst>
              <a:ext uri="{FF2B5EF4-FFF2-40B4-BE49-F238E27FC236}">
                <a16:creationId xmlns:a16="http://schemas.microsoft.com/office/drawing/2014/main" id="{58184BFF-CB0B-4135-831A-DF702FF44AF8}"/>
              </a:ext>
            </a:extLst>
          </p:cNvPr>
          <p:cNvSpPr txBox="1">
            <a:spLocks/>
          </p:cNvSpPr>
          <p:nvPr/>
        </p:nvSpPr>
        <p:spPr>
          <a:xfrm>
            <a:off x="1097280" y="4019310"/>
            <a:ext cx="4868954" cy="5307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a:t>i</a:t>
            </a:r>
            <a:r>
              <a:rPr lang="cs-CZ" sz="1800" dirty="0" err="1" smtClean="0"/>
              <a:t>nduced</a:t>
            </a:r>
            <a:r>
              <a:rPr lang="cs-CZ" sz="1800" dirty="0" smtClean="0"/>
              <a:t> </a:t>
            </a:r>
            <a:r>
              <a:rPr lang="cs-CZ" sz="1800" dirty="0" err="1" smtClean="0"/>
              <a:t>from</a:t>
            </a:r>
            <a:r>
              <a:rPr lang="cs-CZ" sz="1800" dirty="0" smtClean="0"/>
              <a:t> </a:t>
            </a:r>
            <a:r>
              <a:rPr lang="cs-CZ" sz="1800" b="1" dirty="0" smtClean="0"/>
              <a:t>mesenchyme </a:t>
            </a:r>
            <a:r>
              <a:rPr lang="cs-CZ" sz="1800" b="1" dirty="0"/>
              <a:t>– </a:t>
            </a:r>
            <a:r>
              <a:rPr lang="cs-CZ" sz="1800" b="1" dirty="0" err="1" smtClean="0"/>
              <a:t>septae</a:t>
            </a:r>
            <a:r>
              <a:rPr lang="cs-CZ" sz="1800" b="1" dirty="0" smtClean="0"/>
              <a:t> </a:t>
            </a:r>
            <a:r>
              <a:rPr lang="cs-CZ" sz="1800" b="1" dirty="0" err="1" smtClean="0"/>
              <a:t>formation</a:t>
            </a:r>
            <a:r>
              <a:rPr lang="cs-CZ" sz="1800" b="1" dirty="0" smtClean="0"/>
              <a:t> by </a:t>
            </a:r>
            <a:r>
              <a:rPr lang="cs-CZ" sz="1800" b="1" dirty="0" err="1" smtClean="0"/>
              <a:t>alveolal</a:t>
            </a:r>
            <a:r>
              <a:rPr lang="cs-CZ" sz="1800" b="1" dirty="0" smtClean="0"/>
              <a:t> </a:t>
            </a:r>
            <a:r>
              <a:rPr lang="cs-CZ" sz="1800" b="1" dirty="0" err="1" smtClean="0"/>
              <a:t>myofibroblasts</a:t>
            </a:r>
            <a:r>
              <a:rPr lang="cs-CZ" sz="1800" b="1" dirty="0" smtClean="0"/>
              <a:t> and </a:t>
            </a:r>
            <a:r>
              <a:rPr lang="cs-CZ" sz="1800" b="1" dirty="0" err="1" smtClean="0"/>
              <a:t>lipofibroblasts</a:t>
            </a:r>
            <a:endParaRPr lang="cs-CZ" sz="1800" b="1" dirty="0"/>
          </a:p>
        </p:txBody>
      </p:sp>
      <p:sp>
        <p:nvSpPr>
          <p:cNvPr id="18" name="Zástupný obsah 2">
            <a:extLst>
              <a:ext uri="{FF2B5EF4-FFF2-40B4-BE49-F238E27FC236}">
                <a16:creationId xmlns:a16="http://schemas.microsoft.com/office/drawing/2014/main" id="{2E1A7979-3B22-4655-870E-A7C86E95DAE5}"/>
              </a:ext>
            </a:extLst>
          </p:cNvPr>
          <p:cNvSpPr txBox="1">
            <a:spLocks/>
          </p:cNvSpPr>
          <p:nvPr/>
        </p:nvSpPr>
        <p:spPr>
          <a:xfrm>
            <a:off x="1097280" y="4714964"/>
            <a:ext cx="5357841" cy="5307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pneumocytes</a:t>
            </a:r>
            <a:r>
              <a:rPr lang="cs-CZ" sz="1800" b="1" dirty="0" smtClean="0"/>
              <a:t> </a:t>
            </a:r>
            <a:r>
              <a:rPr lang="cs-CZ" sz="1800" dirty="0" smtClean="0"/>
              <a:t>on </a:t>
            </a:r>
            <a:r>
              <a:rPr lang="cs-CZ" sz="1800" dirty="0" err="1" smtClean="0"/>
              <a:t>the</a:t>
            </a:r>
            <a:r>
              <a:rPr lang="cs-CZ" sz="1800" dirty="0" smtClean="0"/>
              <a:t> </a:t>
            </a:r>
            <a:r>
              <a:rPr lang="cs-CZ" sz="1800" b="1" dirty="0" err="1" smtClean="0"/>
              <a:t>surface</a:t>
            </a:r>
            <a:r>
              <a:rPr lang="cs-CZ" sz="1800" b="1" dirty="0" smtClean="0"/>
              <a:t>, </a:t>
            </a:r>
            <a:r>
              <a:rPr lang="cs-CZ" sz="1800" b="1" dirty="0" err="1" smtClean="0"/>
              <a:t>vessels</a:t>
            </a:r>
            <a:r>
              <a:rPr lang="cs-CZ" sz="1800" b="1" dirty="0" smtClean="0"/>
              <a:t> </a:t>
            </a:r>
            <a:r>
              <a:rPr lang="cs-CZ" sz="1800" dirty="0" smtClean="0"/>
              <a:t>and</a:t>
            </a:r>
            <a:r>
              <a:rPr lang="cs-CZ" sz="1800" b="1" dirty="0" smtClean="0"/>
              <a:t> mesenchyme </a:t>
            </a:r>
            <a:r>
              <a:rPr lang="cs-CZ" sz="1800" b="1" dirty="0" err="1" smtClean="0"/>
              <a:t>inside</a:t>
            </a:r>
            <a:endParaRPr lang="cs-CZ" sz="1800" b="1" dirty="0"/>
          </a:p>
        </p:txBody>
      </p:sp>
      <p:sp>
        <p:nvSpPr>
          <p:cNvPr id="19" name="Zástupný obsah 2">
            <a:extLst>
              <a:ext uri="{FF2B5EF4-FFF2-40B4-BE49-F238E27FC236}">
                <a16:creationId xmlns:a16="http://schemas.microsoft.com/office/drawing/2014/main" id="{A5452FDF-2F2A-41A1-98D4-4C3F15079A33}"/>
              </a:ext>
            </a:extLst>
          </p:cNvPr>
          <p:cNvSpPr txBox="1">
            <a:spLocks/>
          </p:cNvSpPr>
          <p:nvPr/>
        </p:nvSpPr>
        <p:spPr>
          <a:xfrm>
            <a:off x="1097280" y="5312521"/>
            <a:ext cx="5074920" cy="90491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dirty="0" err="1" smtClean="0"/>
              <a:t>Alveologenesis</a:t>
            </a:r>
            <a:endParaRPr lang="cs-CZ" sz="1800" dirty="0"/>
          </a:p>
          <a:p>
            <a:pPr lvl="1">
              <a:buSzPct val="50000"/>
              <a:buFont typeface="Courier New" panose="02070309020205020404" pitchFamily="49" charset="0"/>
              <a:buChar char="o"/>
            </a:pPr>
            <a:r>
              <a:rPr lang="cs-CZ" sz="1600" b="1" dirty="0" err="1" smtClean="0"/>
              <a:t>human</a:t>
            </a:r>
            <a:r>
              <a:rPr lang="cs-CZ" sz="1600" b="1" dirty="0" smtClean="0"/>
              <a:t> </a:t>
            </a:r>
            <a:r>
              <a:rPr lang="cs-CZ" sz="1600" b="1" dirty="0"/>
              <a:t>– </a:t>
            </a:r>
            <a:r>
              <a:rPr lang="cs-CZ" sz="1600" b="1" dirty="0" err="1" smtClean="0"/>
              <a:t>prenatal</a:t>
            </a:r>
            <a:r>
              <a:rPr lang="cs-CZ" sz="1600" b="1" dirty="0" smtClean="0"/>
              <a:t> </a:t>
            </a:r>
            <a:r>
              <a:rPr lang="cs-CZ" sz="1600" dirty="0" smtClean="0"/>
              <a:t>and</a:t>
            </a:r>
            <a:r>
              <a:rPr lang="cs-CZ" sz="1600" b="1" dirty="0" smtClean="0"/>
              <a:t> </a:t>
            </a:r>
            <a:r>
              <a:rPr lang="cs-CZ" sz="1600" b="1" dirty="0" err="1" smtClean="0"/>
              <a:t>postanal</a:t>
            </a:r>
            <a:r>
              <a:rPr lang="cs-CZ" sz="1600" b="1" dirty="0" smtClean="0"/>
              <a:t> </a:t>
            </a:r>
            <a:r>
              <a:rPr lang="cs-CZ" sz="1600" dirty="0" err="1" smtClean="0"/>
              <a:t>development</a:t>
            </a:r>
            <a:endParaRPr lang="cs-CZ" sz="1600" dirty="0"/>
          </a:p>
          <a:p>
            <a:pPr lvl="1">
              <a:buSzPct val="50000"/>
              <a:buFont typeface="Courier New" panose="02070309020205020404" pitchFamily="49" charset="0"/>
              <a:buChar char="o"/>
            </a:pPr>
            <a:r>
              <a:rPr lang="cs-CZ" sz="1600" b="1" dirty="0" err="1" smtClean="0"/>
              <a:t>mouse</a:t>
            </a:r>
            <a:r>
              <a:rPr lang="cs-CZ" sz="1600" b="1" dirty="0" smtClean="0"/>
              <a:t> – </a:t>
            </a:r>
            <a:r>
              <a:rPr lang="cs-CZ" sz="1600" b="1" dirty="0" err="1" smtClean="0"/>
              <a:t>postnatal</a:t>
            </a:r>
            <a:r>
              <a:rPr lang="cs-CZ" sz="1600" b="1" dirty="0" smtClean="0"/>
              <a:t> </a:t>
            </a:r>
            <a:r>
              <a:rPr lang="cs-CZ" sz="1600" dirty="0" err="1" smtClean="0"/>
              <a:t>development</a:t>
            </a:r>
            <a:endParaRPr lang="cs-CZ" sz="1600" dirty="0"/>
          </a:p>
        </p:txBody>
      </p:sp>
      <p:grpSp>
        <p:nvGrpSpPr>
          <p:cNvPr id="12" name="Skupina 11">
            <a:extLst>
              <a:ext uri="{FF2B5EF4-FFF2-40B4-BE49-F238E27FC236}">
                <a16:creationId xmlns:a16="http://schemas.microsoft.com/office/drawing/2014/main" id="{F6B95B68-DBF0-4643-A5FA-33B7A12FB321}"/>
              </a:ext>
            </a:extLst>
          </p:cNvPr>
          <p:cNvGrpSpPr/>
          <p:nvPr/>
        </p:nvGrpSpPr>
        <p:grpSpPr>
          <a:xfrm>
            <a:off x="6695276" y="1970157"/>
            <a:ext cx="4759789" cy="3534291"/>
            <a:chOff x="6695276" y="1970157"/>
            <a:chExt cx="4759789" cy="3534291"/>
          </a:xfrm>
        </p:grpSpPr>
        <p:pic>
          <p:nvPicPr>
            <p:cNvPr id="6" name="Obrázek 5">
              <a:extLst>
                <a:ext uri="{FF2B5EF4-FFF2-40B4-BE49-F238E27FC236}">
                  <a16:creationId xmlns:a16="http://schemas.microsoft.com/office/drawing/2014/main" id="{FF14B877-9D54-46F2-92C8-39A34B30AA04}"/>
                </a:ext>
              </a:extLst>
            </p:cNvPr>
            <p:cNvPicPr>
              <a:picLocks noChangeAspect="1"/>
            </p:cNvPicPr>
            <p:nvPr/>
          </p:nvPicPr>
          <p:blipFill rotWithShape="1">
            <a:blip r:embed="rId2">
              <a:extLst>
                <a:ext uri="{28A0092B-C50C-407E-A947-70E740481C1C}">
                  <a14:useLocalDpi xmlns:a14="http://schemas.microsoft.com/office/drawing/2010/main" val="0"/>
                </a:ext>
              </a:extLst>
            </a:blip>
            <a:srcRect l="14533" t="3990" r="13245" b="28378"/>
            <a:stretch/>
          </p:blipFill>
          <p:spPr>
            <a:xfrm>
              <a:off x="6695276" y="1970157"/>
              <a:ext cx="4759789" cy="3534291"/>
            </a:xfrm>
            <a:prstGeom prst="rect">
              <a:avLst/>
            </a:prstGeom>
          </p:spPr>
        </p:pic>
        <p:sp>
          <p:nvSpPr>
            <p:cNvPr id="7" name="Obdélník 6">
              <a:extLst>
                <a:ext uri="{FF2B5EF4-FFF2-40B4-BE49-F238E27FC236}">
                  <a16:creationId xmlns:a16="http://schemas.microsoft.com/office/drawing/2014/main" id="{13A3328A-4384-407E-A203-E2BDA2DF27FE}"/>
                </a:ext>
              </a:extLst>
            </p:cNvPr>
            <p:cNvSpPr/>
            <p:nvPr/>
          </p:nvSpPr>
          <p:spPr>
            <a:xfrm>
              <a:off x="7850605" y="3435234"/>
              <a:ext cx="451184" cy="18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bdélník 20">
              <a:extLst>
                <a:ext uri="{FF2B5EF4-FFF2-40B4-BE49-F238E27FC236}">
                  <a16:creationId xmlns:a16="http://schemas.microsoft.com/office/drawing/2014/main" id="{899C6A8C-C552-417D-B0B3-C2CC890100A7}"/>
                </a:ext>
              </a:extLst>
            </p:cNvPr>
            <p:cNvSpPr/>
            <p:nvPr/>
          </p:nvSpPr>
          <p:spPr>
            <a:xfrm>
              <a:off x="6773829" y="2377196"/>
              <a:ext cx="451184" cy="18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a:extLst>
                <a:ext uri="{FF2B5EF4-FFF2-40B4-BE49-F238E27FC236}">
                  <a16:creationId xmlns:a16="http://schemas.microsoft.com/office/drawing/2014/main" id="{963B019B-C859-40DD-AC8F-A4254C911177}"/>
                </a:ext>
              </a:extLst>
            </p:cNvPr>
            <p:cNvSpPr/>
            <p:nvPr/>
          </p:nvSpPr>
          <p:spPr>
            <a:xfrm>
              <a:off x="7637045" y="4004222"/>
              <a:ext cx="451184" cy="18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bdélník 27">
              <a:extLst>
                <a:ext uri="{FF2B5EF4-FFF2-40B4-BE49-F238E27FC236}">
                  <a16:creationId xmlns:a16="http://schemas.microsoft.com/office/drawing/2014/main" id="{1082AA05-BE90-4F3C-8031-212022C9B648}"/>
                </a:ext>
              </a:extLst>
            </p:cNvPr>
            <p:cNvSpPr/>
            <p:nvPr/>
          </p:nvSpPr>
          <p:spPr>
            <a:xfrm>
              <a:off x="10658260" y="4341762"/>
              <a:ext cx="664501" cy="345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42627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Development</a:t>
            </a:r>
            <a:r>
              <a:rPr lang="cs-CZ" dirty="0" smtClean="0"/>
              <a:t> </a:t>
            </a:r>
            <a:r>
              <a:rPr lang="cs-CZ" dirty="0" err="1" smtClean="0"/>
              <a:t>of</a:t>
            </a:r>
            <a:r>
              <a:rPr lang="cs-CZ" dirty="0" smtClean="0"/>
              <a:t> </a:t>
            </a:r>
            <a:r>
              <a:rPr lang="cs-CZ" dirty="0" err="1" smtClean="0"/>
              <a:t>respiratory</a:t>
            </a:r>
            <a:r>
              <a:rPr lang="cs-CZ" dirty="0" smtClean="0"/>
              <a:t> </a:t>
            </a:r>
            <a:r>
              <a:rPr lang="cs-CZ" dirty="0" err="1" smtClean="0"/>
              <a:t>system</a:t>
            </a:r>
            <a:r>
              <a:rPr lang="cs-CZ" dirty="0" smtClean="0"/>
              <a:t> </a:t>
            </a:r>
            <a:r>
              <a:rPr lang="cs-CZ" dirty="0" err="1" smtClean="0"/>
              <a:t>muscles</a:t>
            </a:r>
            <a:endParaRPr lang="cs-CZ" dirty="0"/>
          </a:p>
        </p:txBody>
      </p:sp>
      <p:sp>
        <p:nvSpPr>
          <p:cNvPr id="3" name="Zástupný symbol pro obsah 2"/>
          <p:cNvSpPr>
            <a:spLocks noGrp="1"/>
          </p:cNvSpPr>
          <p:nvPr>
            <p:ph idx="1"/>
          </p:nvPr>
        </p:nvSpPr>
        <p:spPr>
          <a:xfrm>
            <a:off x="1097279" y="1845734"/>
            <a:ext cx="5467149" cy="3177450"/>
          </a:xfrm>
        </p:spPr>
        <p:txBody>
          <a:bodyPr>
            <a:normAutofit lnSpcReduction="10000"/>
          </a:bodyPr>
          <a:lstStyle/>
          <a:p>
            <a:pPr>
              <a:buSzPct val="50000"/>
              <a:buFont typeface="Courier New" panose="02070309020205020404" pitchFamily="49" charset="0"/>
              <a:buChar char="o"/>
            </a:pPr>
            <a:r>
              <a:rPr lang="cs-CZ" b="1" dirty="0" err="1"/>
              <a:t>i</a:t>
            </a:r>
            <a:r>
              <a:rPr lang="cs-CZ" b="1" dirty="0" err="1" smtClean="0"/>
              <a:t>ntercostal</a:t>
            </a:r>
            <a:r>
              <a:rPr lang="cs-CZ" b="1" dirty="0" smtClean="0"/>
              <a:t> </a:t>
            </a:r>
            <a:r>
              <a:rPr lang="cs-CZ" b="1" dirty="0" err="1" smtClean="0"/>
              <a:t>muscles</a:t>
            </a:r>
            <a:endParaRPr lang="cs-CZ" b="1" dirty="0"/>
          </a:p>
          <a:p>
            <a:pPr>
              <a:buSzPct val="50000"/>
              <a:buFont typeface="Courier New" panose="02070309020205020404" pitchFamily="49" charset="0"/>
              <a:buChar char="o"/>
            </a:pPr>
            <a:endParaRPr lang="cs-CZ" dirty="0"/>
          </a:p>
          <a:p>
            <a:pPr>
              <a:buSzPct val="50000"/>
              <a:buFont typeface="Courier New" panose="02070309020205020404" pitchFamily="49" charset="0"/>
              <a:buChar char="o"/>
            </a:pPr>
            <a:r>
              <a:rPr lang="cs-CZ" dirty="0" err="1"/>
              <a:t>p</a:t>
            </a:r>
            <a:r>
              <a:rPr lang="cs-CZ" dirty="0" err="1" smtClean="0"/>
              <a:t>roliferation</a:t>
            </a:r>
            <a:r>
              <a:rPr lang="cs-CZ" dirty="0" smtClean="0"/>
              <a:t> and </a:t>
            </a:r>
            <a:r>
              <a:rPr lang="cs-CZ" dirty="0" err="1" smtClean="0"/>
              <a:t>migration</a:t>
            </a:r>
            <a:r>
              <a:rPr lang="cs-CZ" dirty="0" smtClean="0"/>
              <a:t> </a:t>
            </a:r>
            <a:r>
              <a:rPr lang="cs-CZ" dirty="0" err="1" smtClean="0"/>
              <a:t>of</a:t>
            </a:r>
            <a:r>
              <a:rPr lang="cs-CZ" dirty="0" smtClean="0"/>
              <a:t> </a:t>
            </a:r>
            <a:r>
              <a:rPr lang="cs-CZ" dirty="0" err="1" smtClean="0"/>
              <a:t>myotomal</a:t>
            </a:r>
            <a:r>
              <a:rPr lang="cs-CZ" dirty="0" smtClean="0"/>
              <a:t> </a:t>
            </a:r>
            <a:r>
              <a:rPr lang="cs-CZ" dirty="0" err="1" smtClean="0"/>
              <a:t>cells</a:t>
            </a:r>
            <a:r>
              <a:rPr lang="cs-CZ" dirty="0" smtClean="0"/>
              <a:t> </a:t>
            </a:r>
            <a:r>
              <a:rPr lang="cs-CZ" dirty="0"/>
              <a:t>– </a:t>
            </a:r>
            <a:r>
              <a:rPr lang="cs-CZ" dirty="0" err="1" smtClean="0"/>
              <a:t>muscle</a:t>
            </a:r>
            <a:r>
              <a:rPr lang="cs-CZ" dirty="0" smtClean="0"/>
              <a:t> </a:t>
            </a:r>
            <a:r>
              <a:rPr lang="cs-CZ" dirty="0" err="1" smtClean="0"/>
              <a:t>progenitor</a:t>
            </a:r>
            <a:r>
              <a:rPr lang="cs-CZ" dirty="0" smtClean="0"/>
              <a:t> </a:t>
            </a:r>
            <a:r>
              <a:rPr lang="cs-CZ" dirty="0" err="1" smtClean="0"/>
              <a:t>cells</a:t>
            </a:r>
            <a:r>
              <a:rPr lang="cs-CZ" dirty="0" smtClean="0"/>
              <a:t> </a:t>
            </a:r>
            <a:r>
              <a:rPr lang="cs-CZ" dirty="0" err="1" smtClean="0"/>
              <a:t>formed</a:t>
            </a:r>
            <a:r>
              <a:rPr lang="cs-CZ" dirty="0" smtClean="0"/>
              <a:t> </a:t>
            </a:r>
            <a:r>
              <a:rPr lang="cs-CZ" dirty="0"/>
              <a:t>- </a:t>
            </a:r>
            <a:r>
              <a:rPr lang="cs-CZ" b="1" dirty="0" err="1" smtClean="0"/>
              <a:t>myoblasts</a:t>
            </a:r>
            <a:endParaRPr lang="cs-CZ" b="1" dirty="0"/>
          </a:p>
          <a:p>
            <a:pPr>
              <a:buSzPct val="50000"/>
              <a:buFont typeface="Courier New" panose="02070309020205020404" pitchFamily="49" charset="0"/>
              <a:buChar char="o"/>
            </a:pPr>
            <a:endParaRPr lang="cs-CZ" b="1" dirty="0"/>
          </a:p>
          <a:p>
            <a:pPr>
              <a:buSzPct val="50000"/>
              <a:buFont typeface="Courier New" panose="02070309020205020404" pitchFamily="49" charset="0"/>
              <a:buChar char="o"/>
            </a:pPr>
            <a:r>
              <a:rPr lang="cs-CZ" b="1" dirty="0" err="1" smtClean="0"/>
              <a:t>Hypaxial</a:t>
            </a:r>
            <a:r>
              <a:rPr lang="cs-CZ" b="1" dirty="0" smtClean="0"/>
              <a:t> </a:t>
            </a:r>
            <a:r>
              <a:rPr lang="cs-CZ" dirty="0" err="1" smtClean="0"/>
              <a:t>muscles</a:t>
            </a:r>
            <a:r>
              <a:rPr lang="cs-CZ" dirty="0" smtClean="0"/>
              <a:t>:</a:t>
            </a:r>
            <a:endParaRPr lang="cs-CZ" dirty="0"/>
          </a:p>
          <a:p>
            <a:pPr lvl="1">
              <a:buSzPct val="50000"/>
              <a:buFont typeface="Courier New" panose="02070309020205020404" pitchFamily="49" charset="0"/>
              <a:buChar char="o"/>
            </a:pPr>
            <a:r>
              <a:rPr lang="cs-CZ" b="1" dirty="0" err="1" smtClean="0"/>
              <a:t>intercostal</a:t>
            </a:r>
            <a:r>
              <a:rPr lang="cs-CZ" b="1" dirty="0" smtClean="0"/>
              <a:t> </a:t>
            </a:r>
            <a:r>
              <a:rPr lang="cs-CZ" dirty="0" err="1" smtClean="0"/>
              <a:t>muscles</a:t>
            </a:r>
            <a:r>
              <a:rPr lang="cs-CZ" dirty="0" smtClean="0"/>
              <a:t> </a:t>
            </a:r>
            <a:r>
              <a:rPr lang="cs-CZ" dirty="0"/>
              <a:t>– </a:t>
            </a:r>
            <a:r>
              <a:rPr lang="cs-CZ" dirty="0" err="1" smtClean="0"/>
              <a:t>muscle</a:t>
            </a:r>
            <a:r>
              <a:rPr lang="cs-CZ" dirty="0" smtClean="0"/>
              <a:t> </a:t>
            </a:r>
            <a:r>
              <a:rPr lang="cs-CZ" dirty="0" err="1" smtClean="0"/>
              <a:t>connective</a:t>
            </a:r>
            <a:r>
              <a:rPr lang="cs-CZ" dirty="0" smtClean="0"/>
              <a:t> </a:t>
            </a:r>
            <a:r>
              <a:rPr lang="cs-CZ" dirty="0" err="1" smtClean="0"/>
              <a:t>tissue</a:t>
            </a:r>
            <a:r>
              <a:rPr lang="cs-CZ" dirty="0" smtClean="0"/>
              <a:t> </a:t>
            </a:r>
            <a:r>
              <a:rPr lang="cs-CZ" dirty="0" err="1" smtClean="0"/>
              <a:t>originates</a:t>
            </a:r>
            <a:r>
              <a:rPr lang="cs-CZ" dirty="0" smtClean="0"/>
              <a:t> in </a:t>
            </a:r>
            <a:r>
              <a:rPr lang="cs-CZ" b="1" dirty="0" err="1" smtClean="0"/>
              <a:t>somites</a:t>
            </a:r>
            <a:endParaRPr lang="cs-CZ" b="1" dirty="0" smtClean="0"/>
          </a:p>
          <a:p>
            <a:pPr lvl="2">
              <a:buSzPct val="50000"/>
              <a:buFont typeface="Courier New" panose="02070309020205020404" pitchFamily="49" charset="0"/>
              <a:buChar char="o"/>
            </a:pPr>
            <a:r>
              <a:rPr lang="cs-CZ" dirty="0" err="1"/>
              <a:t>i</a:t>
            </a:r>
            <a:r>
              <a:rPr lang="cs-CZ" dirty="0" err="1" smtClean="0"/>
              <a:t>ntercostal</a:t>
            </a:r>
            <a:r>
              <a:rPr lang="cs-CZ" dirty="0" smtClean="0"/>
              <a:t> </a:t>
            </a:r>
            <a:r>
              <a:rPr lang="cs-CZ" dirty="0" err="1" smtClean="0"/>
              <a:t>muscles</a:t>
            </a:r>
            <a:r>
              <a:rPr lang="cs-CZ" b="1" dirty="0" smtClean="0"/>
              <a:t> don</a:t>
            </a:r>
            <a:r>
              <a:rPr lang="en-US" b="1" dirty="0" smtClean="0"/>
              <a:t>`</a:t>
            </a:r>
            <a:r>
              <a:rPr lang="cs-CZ" b="1" dirty="0" smtClean="0"/>
              <a:t>t </a:t>
            </a:r>
            <a:r>
              <a:rPr lang="cs-CZ" b="1" dirty="0" err="1" smtClean="0"/>
              <a:t>fuse</a:t>
            </a:r>
            <a:endParaRPr lang="cs-CZ" b="1"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84</a:t>
            </a:fld>
            <a:endParaRPr lang="cs-CZ"/>
          </a:p>
        </p:txBody>
      </p:sp>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t="-689" r="57689" b="65951"/>
          <a:stretch/>
        </p:blipFill>
        <p:spPr>
          <a:xfrm>
            <a:off x="7812128" y="2067553"/>
            <a:ext cx="2872540" cy="1683325"/>
          </a:xfrm>
          <a:prstGeom prst="rect">
            <a:avLst/>
          </a:prstGeom>
        </p:spPr>
      </p:pic>
      <p:sp>
        <p:nvSpPr>
          <p:cNvPr id="7" name="TextovéPole 6"/>
          <p:cNvSpPr txBox="1"/>
          <p:nvPr/>
        </p:nvSpPr>
        <p:spPr>
          <a:xfrm>
            <a:off x="7812128" y="6007368"/>
            <a:ext cx="2920417" cy="253916"/>
          </a:xfrm>
          <a:prstGeom prst="rect">
            <a:avLst/>
          </a:prstGeom>
          <a:noFill/>
        </p:spPr>
        <p:txBody>
          <a:bodyPr wrap="square" rtlCol="0">
            <a:spAutoFit/>
          </a:bodyPr>
          <a:lstStyle/>
          <a:p>
            <a:pPr algn="ctr"/>
            <a:r>
              <a:rPr lang="cs-CZ" sz="1050" dirty="0" err="1"/>
              <a:t>Sefton</a:t>
            </a:r>
            <a:r>
              <a:rPr lang="cs-CZ" sz="1050" dirty="0"/>
              <a:t> and </a:t>
            </a:r>
            <a:r>
              <a:rPr lang="cs-CZ" sz="1050" dirty="0" err="1"/>
              <a:t>Kardon</a:t>
            </a:r>
            <a:r>
              <a:rPr lang="cs-CZ" sz="1050" dirty="0"/>
              <a:t>, 2019. </a:t>
            </a:r>
            <a:r>
              <a:rPr lang="cs-CZ" sz="1050" dirty="0" err="1"/>
              <a:t>Curr</a:t>
            </a:r>
            <a:r>
              <a:rPr lang="cs-CZ" sz="1050" dirty="0"/>
              <a:t> Top </a:t>
            </a:r>
            <a:r>
              <a:rPr lang="cs-CZ" sz="1050" dirty="0" err="1"/>
              <a:t>Dev</a:t>
            </a:r>
            <a:r>
              <a:rPr lang="cs-CZ" sz="1050" dirty="0"/>
              <a:t> </a:t>
            </a:r>
            <a:r>
              <a:rPr lang="cs-CZ" sz="1050" dirty="0" err="1"/>
              <a:t>Biol</a:t>
            </a:r>
            <a:endParaRPr lang="cs-CZ" sz="1050" dirty="0"/>
          </a:p>
        </p:txBody>
      </p:sp>
      <p:pic>
        <p:nvPicPr>
          <p:cNvPr id="8" name="Obrázek 7">
            <a:extLst>
              <a:ext uri="{FF2B5EF4-FFF2-40B4-BE49-F238E27FC236}">
                <a16:creationId xmlns:a16="http://schemas.microsoft.com/office/drawing/2014/main" id="{773FB538-C51A-41F3-A9FB-A8CB827B2378}"/>
              </a:ext>
            </a:extLst>
          </p:cNvPr>
          <p:cNvPicPr>
            <a:picLocks noChangeAspect="1"/>
          </p:cNvPicPr>
          <p:nvPr/>
        </p:nvPicPr>
        <p:blipFill rotWithShape="1">
          <a:blip r:embed="rId2">
            <a:extLst>
              <a:ext uri="{28A0092B-C50C-407E-A947-70E740481C1C}">
                <a14:useLocalDpi xmlns:a14="http://schemas.microsoft.com/office/drawing/2010/main" val="0"/>
              </a:ext>
            </a:extLst>
          </a:blip>
          <a:srcRect l="13528" t="46562" r="10979"/>
          <a:stretch/>
        </p:blipFill>
        <p:spPr>
          <a:xfrm>
            <a:off x="7407566" y="3949081"/>
            <a:ext cx="3681664" cy="1860083"/>
          </a:xfrm>
          <a:prstGeom prst="rect">
            <a:avLst/>
          </a:prstGeom>
        </p:spPr>
      </p:pic>
    </p:spTree>
    <p:extLst>
      <p:ext uri="{BB962C8B-B14F-4D97-AF65-F5344CB8AC3E}">
        <p14:creationId xmlns:p14="http://schemas.microsoft.com/office/powerpoint/2010/main" val="23658083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B90E4-D3ED-438B-BB78-874431C5AF2F}"/>
              </a:ext>
            </a:extLst>
          </p:cNvPr>
          <p:cNvSpPr>
            <a:spLocks noGrp="1"/>
          </p:cNvSpPr>
          <p:nvPr>
            <p:ph type="title"/>
          </p:nvPr>
        </p:nvSpPr>
        <p:spPr/>
        <p:txBody>
          <a:bodyPr/>
          <a:lstStyle/>
          <a:p>
            <a:r>
              <a:rPr lang="cs-CZ" dirty="0" err="1"/>
              <a:t>Development</a:t>
            </a:r>
            <a:r>
              <a:rPr lang="cs-CZ" dirty="0"/>
              <a:t> </a:t>
            </a:r>
            <a:r>
              <a:rPr lang="cs-CZ" dirty="0" err="1"/>
              <a:t>of</a:t>
            </a:r>
            <a:r>
              <a:rPr lang="cs-CZ" dirty="0"/>
              <a:t> </a:t>
            </a:r>
            <a:r>
              <a:rPr lang="cs-CZ" dirty="0" err="1"/>
              <a:t>respiratory</a:t>
            </a:r>
            <a:r>
              <a:rPr lang="cs-CZ" dirty="0"/>
              <a:t> </a:t>
            </a:r>
            <a:r>
              <a:rPr lang="cs-CZ" dirty="0" err="1"/>
              <a:t>system</a:t>
            </a:r>
            <a:r>
              <a:rPr lang="cs-CZ" dirty="0"/>
              <a:t> </a:t>
            </a:r>
            <a:r>
              <a:rPr lang="cs-CZ" dirty="0" err="1"/>
              <a:t>muscles</a:t>
            </a:r>
            <a:endParaRPr lang="en-US" dirty="0"/>
          </a:p>
        </p:txBody>
      </p:sp>
      <p:sp>
        <p:nvSpPr>
          <p:cNvPr id="5" name="Zástupný symbol pro číslo snímku 4">
            <a:extLst>
              <a:ext uri="{FF2B5EF4-FFF2-40B4-BE49-F238E27FC236}">
                <a16:creationId xmlns:a16="http://schemas.microsoft.com/office/drawing/2014/main" id="{E28C3F0B-30E8-45D6-B887-FE0BF1BD0CB4}"/>
              </a:ext>
            </a:extLst>
          </p:cNvPr>
          <p:cNvSpPr>
            <a:spLocks noGrp="1"/>
          </p:cNvSpPr>
          <p:nvPr>
            <p:ph type="sldNum" sz="quarter" idx="12"/>
          </p:nvPr>
        </p:nvSpPr>
        <p:spPr/>
        <p:txBody>
          <a:bodyPr/>
          <a:lstStyle/>
          <a:p>
            <a:fld id="{452BC3EA-E2EC-40AA-BF67-C4C476FA0C99}" type="slidenum">
              <a:rPr lang="cs-CZ" smtClean="0"/>
              <a:t>85</a:t>
            </a:fld>
            <a:endParaRPr lang="cs-CZ"/>
          </a:p>
        </p:txBody>
      </p:sp>
      <p:sp>
        <p:nvSpPr>
          <p:cNvPr id="6" name="Zástupný symbol pro obsah 2">
            <a:extLst>
              <a:ext uri="{FF2B5EF4-FFF2-40B4-BE49-F238E27FC236}">
                <a16:creationId xmlns:a16="http://schemas.microsoft.com/office/drawing/2014/main" id="{92929FA7-D4AF-4E98-B40B-78CF6EF7289E}"/>
              </a:ext>
            </a:extLst>
          </p:cNvPr>
          <p:cNvSpPr>
            <a:spLocks noGrp="1"/>
          </p:cNvSpPr>
          <p:nvPr>
            <p:ph idx="1"/>
          </p:nvPr>
        </p:nvSpPr>
        <p:spPr>
          <a:xfrm>
            <a:off x="1097280" y="1794321"/>
            <a:ext cx="5408552" cy="2061532"/>
          </a:xfrm>
        </p:spPr>
        <p:txBody>
          <a:bodyPr>
            <a:normAutofit/>
          </a:bodyPr>
          <a:lstStyle/>
          <a:p>
            <a:pPr>
              <a:buSzPct val="50000"/>
              <a:buFont typeface="Courier New" panose="02070309020205020404" pitchFamily="49" charset="0"/>
              <a:buChar char="o"/>
            </a:pPr>
            <a:r>
              <a:rPr lang="cs-CZ" sz="1800" b="1" dirty="0" err="1" smtClean="0"/>
              <a:t>diaphragm</a:t>
            </a:r>
            <a:endParaRPr lang="cs-CZ" sz="1800" b="1" dirty="0"/>
          </a:p>
          <a:p>
            <a:pPr>
              <a:buSzPct val="50000"/>
              <a:buFont typeface="Courier New" panose="02070309020205020404" pitchFamily="49" charset="0"/>
              <a:buChar char="o"/>
            </a:pPr>
            <a:r>
              <a:rPr lang="cs-CZ" sz="1800" dirty="0" err="1"/>
              <a:t>m</a:t>
            </a:r>
            <a:r>
              <a:rPr lang="cs-CZ" sz="1800" dirty="0" err="1" smtClean="0"/>
              <a:t>ain</a:t>
            </a:r>
            <a:r>
              <a:rPr lang="cs-CZ" sz="1800" dirty="0" smtClean="0"/>
              <a:t> </a:t>
            </a:r>
            <a:r>
              <a:rPr lang="cs-CZ" sz="1800" dirty="0" err="1" smtClean="0"/>
              <a:t>muscle</a:t>
            </a:r>
            <a:r>
              <a:rPr lang="cs-CZ" sz="1800" dirty="0" smtClean="0"/>
              <a:t> </a:t>
            </a:r>
            <a:r>
              <a:rPr lang="cs-CZ" sz="1800" dirty="0" err="1" smtClean="0"/>
              <a:t>for</a:t>
            </a:r>
            <a:r>
              <a:rPr lang="cs-CZ" sz="1800" dirty="0" smtClean="0"/>
              <a:t> </a:t>
            </a:r>
            <a:r>
              <a:rPr lang="cs-CZ" sz="1800" b="1" dirty="0" err="1" smtClean="0"/>
              <a:t>inspiration</a:t>
            </a:r>
            <a:r>
              <a:rPr lang="cs-CZ" sz="1800" dirty="0" smtClean="0"/>
              <a:t> </a:t>
            </a:r>
            <a:r>
              <a:rPr lang="cs-CZ" sz="1800" dirty="0" err="1" smtClean="0"/>
              <a:t>phase</a:t>
            </a:r>
            <a:r>
              <a:rPr lang="cs-CZ" sz="1800" dirty="0" smtClean="0"/>
              <a:t>, </a:t>
            </a:r>
            <a:r>
              <a:rPr lang="cs-CZ" sz="1800" dirty="0" err="1" smtClean="0"/>
              <a:t>separating</a:t>
            </a:r>
            <a:r>
              <a:rPr lang="cs-CZ" sz="1800" dirty="0" smtClean="0"/>
              <a:t> </a:t>
            </a:r>
            <a:r>
              <a:rPr lang="cs-CZ" sz="1800" dirty="0" err="1" smtClean="0"/>
              <a:t>thoracal</a:t>
            </a:r>
            <a:r>
              <a:rPr lang="cs-CZ" sz="1800" dirty="0" smtClean="0"/>
              <a:t> and </a:t>
            </a:r>
            <a:r>
              <a:rPr lang="cs-CZ" sz="1800" dirty="0" err="1" smtClean="0"/>
              <a:t>abdominal</a:t>
            </a:r>
            <a:r>
              <a:rPr lang="cs-CZ" sz="1800" dirty="0" smtClean="0"/>
              <a:t> </a:t>
            </a:r>
            <a:r>
              <a:rPr lang="cs-CZ" sz="1800" dirty="0" err="1" smtClean="0"/>
              <a:t>cavity</a:t>
            </a:r>
            <a:endParaRPr lang="cs-CZ" sz="1800" dirty="0"/>
          </a:p>
          <a:p>
            <a:pPr>
              <a:buSzPct val="50000"/>
              <a:buFont typeface="Courier New" panose="02070309020205020404" pitchFamily="49" charset="0"/>
              <a:buChar char="o"/>
            </a:pPr>
            <a:r>
              <a:rPr lang="cs-CZ" sz="1800" b="1" dirty="0" err="1" smtClean="0"/>
              <a:t>diaphragm</a:t>
            </a:r>
            <a:r>
              <a:rPr lang="cs-CZ" sz="1800" dirty="0" smtClean="0"/>
              <a:t>:</a:t>
            </a:r>
            <a:endParaRPr lang="cs-CZ" sz="1800" dirty="0"/>
          </a:p>
          <a:p>
            <a:pPr lvl="1">
              <a:buSzPct val="50000"/>
              <a:buFont typeface="Courier New" panose="02070309020205020404" pitchFamily="49" charset="0"/>
              <a:buChar char="o"/>
            </a:pPr>
            <a:r>
              <a:rPr lang="cs-CZ" sz="1600" dirty="0" err="1" smtClean="0"/>
              <a:t>myoblasts</a:t>
            </a:r>
            <a:r>
              <a:rPr lang="cs-CZ" sz="1600" dirty="0" smtClean="0"/>
              <a:t> </a:t>
            </a:r>
            <a:r>
              <a:rPr lang="cs-CZ" sz="1600" dirty="0"/>
              <a:t>– </a:t>
            </a:r>
            <a:r>
              <a:rPr lang="cs-CZ" sz="1600" b="1" dirty="0" err="1" smtClean="0">
                <a:solidFill>
                  <a:srgbClr val="FF0000"/>
                </a:solidFill>
              </a:rPr>
              <a:t>somites</a:t>
            </a:r>
            <a:r>
              <a:rPr lang="cs-CZ" sz="1600" b="1" dirty="0" smtClean="0"/>
              <a:t> (</a:t>
            </a:r>
            <a:r>
              <a:rPr lang="cs-CZ" sz="1600" b="1" dirty="0" err="1" smtClean="0"/>
              <a:t>cervical</a:t>
            </a:r>
            <a:r>
              <a:rPr lang="cs-CZ" sz="1600" b="1" dirty="0" smtClean="0"/>
              <a:t> area)</a:t>
            </a:r>
            <a:endParaRPr lang="cs-CZ" sz="1600" b="1" dirty="0"/>
          </a:p>
          <a:p>
            <a:pPr lvl="1">
              <a:buSzPct val="50000"/>
              <a:buFont typeface="Courier New" panose="02070309020205020404" pitchFamily="49" charset="0"/>
              <a:buChar char="o"/>
            </a:pPr>
            <a:r>
              <a:rPr lang="cs-CZ" sz="1600" dirty="0" err="1"/>
              <a:t>m</a:t>
            </a:r>
            <a:r>
              <a:rPr lang="cs-CZ" sz="1600" dirty="0" err="1" smtClean="0"/>
              <a:t>uscle</a:t>
            </a:r>
            <a:r>
              <a:rPr lang="cs-CZ" sz="1600" dirty="0" smtClean="0"/>
              <a:t> </a:t>
            </a:r>
            <a:r>
              <a:rPr lang="cs-CZ" sz="1600" dirty="0" err="1" smtClean="0"/>
              <a:t>connective</a:t>
            </a:r>
            <a:r>
              <a:rPr lang="cs-CZ" sz="1600" dirty="0" smtClean="0"/>
              <a:t> </a:t>
            </a:r>
            <a:r>
              <a:rPr lang="cs-CZ" sz="1600" dirty="0" err="1" smtClean="0"/>
              <a:t>tissue</a:t>
            </a:r>
            <a:r>
              <a:rPr lang="cs-CZ" sz="1600" dirty="0" smtClean="0"/>
              <a:t> (</a:t>
            </a:r>
            <a:r>
              <a:rPr lang="cs-CZ" sz="1600" b="1" dirty="0" smtClean="0">
                <a:solidFill>
                  <a:srgbClr val="559177"/>
                </a:solidFill>
              </a:rPr>
              <a:t>MCT</a:t>
            </a:r>
            <a:r>
              <a:rPr lang="cs-CZ" sz="1600" dirty="0" smtClean="0"/>
              <a:t>) </a:t>
            </a:r>
            <a:r>
              <a:rPr lang="cs-CZ" sz="1600" b="1" dirty="0"/>
              <a:t>– </a:t>
            </a:r>
            <a:r>
              <a:rPr lang="cs-CZ" sz="1600" b="1" dirty="0" err="1" smtClean="0"/>
              <a:t>lateral</a:t>
            </a:r>
            <a:r>
              <a:rPr lang="cs-CZ" sz="1600" b="1" dirty="0" smtClean="0"/>
              <a:t> plate mesoderm</a:t>
            </a:r>
            <a:endParaRPr lang="cs-CZ" sz="1600" b="1" dirty="0"/>
          </a:p>
        </p:txBody>
      </p:sp>
      <p:sp>
        <p:nvSpPr>
          <p:cNvPr id="10" name="TextovéPole 9">
            <a:extLst>
              <a:ext uri="{FF2B5EF4-FFF2-40B4-BE49-F238E27FC236}">
                <a16:creationId xmlns:a16="http://schemas.microsoft.com/office/drawing/2014/main" id="{5F5F5F77-6EF1-4457-89F9-6BA42AA8AAC4}"/>
              </a:ext>
            </a:extLst>
          </p:cNvPr>
          <p:cNvSpPr txBox="1"/>
          <p:nvPr/>
        </p:nvSpPr>
        <p:spPr>
          <a:xfrm>
            <a:off x="7537004" y="6055707"/>
            <a:ext cx="2920417" cy="253916"/>
          </a:xfrm>
          <a:prstGeom prst="rect">
            <a:avLst/>
          </a:prstGeom>
          <a:noFill/>
        </p:spPr>
        <p:txBody>
          <a:bodyPr wrap="square" rtlCol="0">
            <a:spAutoFit/>
          </a:bodyPr>
          <a:lstStyle/>
          <a:p>
            <a:pPr algn="ctr"/>
            <a:r>
              <a:rPr lang="cs-CZ" sz="1050" dirty="0" err="1"/>
              <a:t>Sefton</a:t>
            </a:r>
            <a:r>
              <a:rPr lang="cs-CZ" sz="1050" dirty="0"/>
              <a:t> and </a:t>
            </a:r>
            <a:r>
              <a:rPr lang="cs-CZ" sz="1050" dirty="0" err="1"/>
              <a:t>Kardon</a:t>
            </a:r>
            <a:r>
              <a:rPr lang="cs-CZ" sz="1050" dirty="0"/>
              <a:t>, 2019. </a:t>
            </a:r>
            <a:r>
              <a:rPr lang="cs-CZ" sz="1050" dirty="0" err="1"/>
              <a:t>Curr</a:t>
            </a:r>
            <a:r>
              <a:rPr lang="cs-CZ" sz="1050" dirty="0"/>
              <a:t> Top </a:t>
            </a:r>
            <a:r>
              <a:rPr lang="cs-CZ" sz="1050" dirty="0" err="1"/>
              <a:t>Dev</a:t>
            </a:r>
            <a:r>
              <a:rPr lang="cs-CZ" sz="1050" dirty="0"/>
              <a:t> </a:t>
            </a:r>
            <a:r>
              <a:rPr lang="cs-CZ" sz="1050" dirty="0" err="1"/>
              <a:t>Biol</a:t>
            </a:r>
            <a:endParaRPr lang="cs-CZ" sz="1050" dirty="0"/>
          </a:p>
        </p:txBody>
      </p:sp>
      <p:sp>
        <p:nvSpPr>
          <p:cNvPr id="11" name="Zástupný obsah 2">
            <a:extLst>
              <a:ext uri="{FF2B5EF4-FFF2-40B4-BE49-F238E27FC236}">
                <a16:creationId xmlns:a16="http://schemas.microsoft.com/office/drawing/2014/main" id="{9D533CF4-2659-4C80-842E-41183A6742A9}"/>
              </a:ext>
            </a:extLst>
          </p:cNvPr>
          <p:cNvSpPr txBox="1">
            <a:spLocks/>
          </p:cNvSpPr>
          <p:nvPr/>
        </p:nvSpPr>
        <p:spPr>
          <a:xfrm>
            <a:off x="1097280" y="3979315"/>
            <a:ext cx="4868954" cy="6333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m</a:t>
            </a:r>
            <a:r>
              <a:rPr lang="cs-CZ" sz="1800" b="1" dirty="0" err="1" smtClean="0"/>
              <a:t>igration</a:t>
            </a:r>
            <a:r>
              <a:rPr lang="cs-CZ" sz="1800" b="1" dirty="0" smtClean="0"/>
              <a:t> </a:t>
            </a:r>
            <a:r>
              <a:rPr lang="cs-CZ" sz="1800" dirty="0" err="1" smtClean="0"/>
              <a:t>of</a:t>
            </a:r>
            <a:r>
              <a:rPr lang="cs-CZ" sz="1800" b="1" dirty="0" smtClean="0"/>
              <a:t> </a:t>
            </a:r>
            <a:r>
              <a:rPr lang="cs-CZ" sz="1800" b="1" dirty="0" err="1" smtClean="0"/>
              <a:t>precursor</a:t>
            </a:r>
            <a:r>
              <a:rPr lang="cs-CZ" sz="1800" b="1" dirty="0" smtClean="0"/>
              <a:t> </a:t>
            </a:r>
            <a:r>
              <a:rPr lang="cs-CZ" sz="1800" b="1" dirty="0" err="1" smtClean="0"/>
              <a:t>cells</a:t>
            </a:r>
            <a:r>
              <a:rPr lang="cs-CZ" sz="1800" b="1" dirty="0" smtClean="0"/>
              <a:t> </a:t>
            </a:r>
            <a:r>
              <a:rPr lang="cs-CZ" sz="1800" dirty="0" err="1" smtClean="0"/>
              <a:t>from</a:t>
            </a:r>
            <a:r>
              <a:rPr lang="cs-CZ" sz="1800" dirty="0" smtClean="0"/>
              <a:t> </a:t>
            </a:r>
            <a:r>
              <a:rPr lang="cs-CZ" sz="1800" dirty="0" err="1" smtClean="0"/>
              <a:t>lateral</a:t>
            </a:r>
            <a:r>
              <a:rPr lang="cs-CZ" sz="1800" dirty="0" smtClean="0"/>
              <a:t> plate mesoderm to </a:t>
            </a:r>
            <a:r>
              <a:rPr lang="cs-CZ" sz="1800" b="1" dirty="0" err="1">
                <a:solidFill>
                  <a:srgbClr val="54815E"/>
                </a:solidFill>
              </a:rPr>
              <a:t>pleuroperitoneal</a:t>
            </a:r>
            <a:r>
              <a:rPr lang="cs-CZ" sz="1800" b="1" dirty="0">
                <a:solidFill>
                  <a:srgbClr val="54815E"/>
                </a:solidFill>
              </a:rPr>
              <a:t> </a:t>
            </a:r>
            <a:r>
              <a:rPr lang="cs-CZ" sz="1800" b="1" dirty="0" err="1">
                <a:solidFill>
                  <a:srgbClr val="54815E"/>
                </a:solidFill>
              </a:rPr>
              <a:t>fold</a:t>
            </a:r>
            <a:r>
              <a:rPr lang="cs-CZ" sz="1800" b="1" dirty="0">
                <a:solidFill>
                  <a:srgbClr val="54815E"/>
                </a:solidFill>
              </a:rPr>
              <a:t> (PPF</a:t>
            </a:r>
            <a:r>
              <a:rPr lang="cs-CZ" sz="1800" b="1" dirty="0" smtClean="0">
                <a:solidFill>
                  <a:srgbClr val="54815E"/>
                </a:solidFill>
              </a:rPr>
              <a:t>) </a:t>
            </a:r>
            <a:r>
              <a:rPr lang="cs-CZ" sz="1800" dirty="0" smtClean="0"/>
              <a:t>region</a:t>
            </a:r>
            <a:endParaRPr lang="cs-CZ" sz="1600" dirty="0"/>
          </a:p>
        </p:txBody>
      </p:sp>
      <p:sp>
        <p:nvSpPr>
          <p:cNvPr id="12" name="Zástupný obsah 2">
            <a:extLst>
              <a:ext uri="{FF2B5EF4-FFF2-40B4-BE49-F238E27FC236}">
                <a16:creationId xmlns:a16="http://schemas.microsoft.com/office/drawing/2014/main" id="{CDF92B37-A9ED-4115-B792-1CC245DBE4B9}"/>
              </a:ext>
            </a:extLst>
          </p:cNvPr>
          <p:cNvSpPr txBox="1">
            <a:spLocks/>
          </p:cNvSpPr>
          <p:nvPr/>
        </p:nvSpPr>
        <p:spPr>
          <a:xfrm>
            <a:off x="1097280" y="4738706"/>
            <a:ext cx="4868954" cy="6333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m</a:t>
            </a:r>
            <a:r>
              <a:rPr lang="cs-CZ" sz="1800" b="1" dirty="0" err="1" smtClean="0"/>
              <a:t>yoblasts</a:t>
            </a:r>
            <a:r>
              <a:rPr lang="cs-CZ" sz="1800" b="1" dirty="0" smtClean="0"/>
              <a:t> </a:t>
            </a:r>
            <a:r>
              <a:rPr lang="cs-CZ" sz="1800" dirty="0" err="1" smtClean="0"/>
              <a:t>from</a:t>
            </a:r>
            <a:r>
              <a:rPr lang="cs-CZ" sz="1800" dirty="0" smtClean="0"/>
              <a:t> </a:t>
            </a:r>
            <a:r>
              <a:rPr lang="cs-CZ" sz="1800" dirty="0" err="1" smtClean="0"/>
              <a:t>somites</a:t>
            </a:r>
            <a:r>
              <a:rPr lang="cs-CZ" sz="1800" dirty="0" smtClean="0"/>
              <a:t> </a:t>
            </a:r>
            <a:r>
              <a:rPr lang="cs-CZ" sz="1800" b="1" dirty="0" err="1" smtClean="0"/>
              <a:t>migrate</a:t>
            </a:r>
            <a:r>
              <a:rPr lang="cs-CZ" sz="1800" b="1" dirty="0" smtClean="0"/>
              <a:t> </a:t>
            </a:r>
            <a:r>
              <a:rPr lang="cs-CZ" sz="1800" dirty="0" smtClean="0"/>
              <a:t>to </a:t>
            </a:r>
            <a:r>
              <a:rPr lang="cs-CZ" sz="1800" b="1" dirty="0" err="1" smtClean="0">
                <a:solidFill>
                  <a:srgbClr val="54815E"/>
                </a:solidFill>
              </a:rPr>
              <a:t>pleuroperitoneal</a:t>
            </a:r>
            <a:r>
              <a:rPr lang="cs-CZ" sz="1800" dirty="0" smtClean="0"/>
              <a:t> region </a:t>
            </a:r>
            <a:r>
              <a:rPr lang="cs-CZ" sz="1800" b="1" dirty="0" smtClean="0"/>
              <a:t>– </a:t>
            </a:r>
            <a:r>
              <a:rPr lang="cs-CZ" sz="1800" b="1" dirty="0" err="1" smtClean="0"/>
              <a:t>asociation</a:t>
            </a:r>
            <a:r>
              <a:rPr lang="cs-CZ" sz="1800" b="1" dirty="0" smtClean="0"/>
              <a:t> </a:t>
            </a:r>
            <a:r>
              <a:rPr lang="cs-CZ" sz="1800" dirty="0" err="1" smtClean="0"/>
              <a:t>with</a:t>
            </a:r>
            <a:r>
              <a:rPr lang="cs-CZ" sz="1800" b="1" dirty="0" smtClean="0"/>
              <a:t> </a:t>
            </a:r>
            <a:r>
              <a:rPr lang="cs-CZ" sz="1800" b="1" dirty="0" smtClean="0">
                <a:solidFill>
                  <a:srgbClr val="54815E"/>
                </a:solidFill>
              </a:rPr>
              <a:t>MCT</a:t>
            </a:r>
            <a:endParaRPr lang="cs-CZ" sz="1600" b="1" dirty="0">
              <a:solidFill>
                <a:srgbClr val="54815E"/>
              </a:solidFill>
            </a:endParaRPr>
          </a:p>
        </p:txBody>
      </p:sp>
      <p:sp>
        <p:nvSpPr>
          <p:cNvPr id="13" name="Zástupný obsah 2">
            <a:extLst>
              <a:ext uri="{FF2B5EF4-FFF2-40B4-BE49-F238E27FC236}">
                <a16:creationId xmlns:a16="http://schemas.microsoft.com/office/drawing/2014/main" id="{659EDB17-AB38-438D-A1CD-E00F93FA223D}"/>
              </a:ext>
            </a:extLst>
          </p:cNvPr>
          <p:cNvSpPr txBox="1">
            <a:spLocks/>
          </p:cNvSpPr>
          <p:nvPr/>
        </p:nvSpPr>
        <p:spPr>
          <a:xfrm>
            <a:off x="1097280" y="5498097"/>
            <a:ext cx="5240146" cy="81152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crural</a:t>
            </a:r>
            <a:r>
              <a:rPr lang="cs-CZ" sz="1800" b="1" dirty="0" smtClean="0"/>
              <a:t> </a:t>
            </a:r>
            <a:r>
              <a:rPr lang="cs-CZ" sz="1800" dirty="0" err="1" smtClean="0"/>
              <a:t>diaphragm</a:t>
            </a:r>
            <a:r>
              <a:rPr lang="cs-CZ" sz="1800" dirty="0" smtClean="0"/>
              <a:t> </a:t>
            </a:r>
            <a:r>
              <a:rPr lang="cs-CZ" sz="1800" dirty="0"/>
              <a:t>– </a:t>
            </a:r>
            <a:r>
              <a:rPr lang="cs-CZ" sz="1800" b="1" dirty="0" err="1" smtClean="0"/>
              <a:t>respiration</a:t>
            </a:r>
            <a:r>
              <a:rPr lang="cs-CZ" sz="1800" b="1" dirty="0" smtClean="0"/>
              <a:t>, </a:t>
            </a:r>
            <a:r>
              <a:rPr lang="cs-CZ" sz="1800" b="1" dirty="0" err="1" smtClean="0"/>
              <a:t>esophageal</a:t>
            </a:r>
            <a:r>
              <a:rPr lang="cs-CZ" sz="1800" b="1" dirty="0" smtClean="0"/>
              <a:t> </a:t>
            </a:r>
            <a:r>
              <a:rPr lang="cs-CZ" sz="1800" b="1" dirty="0" err="1" smtClean="0"/>
              <a:t>sphincter</a:t>
            </a:r>
            <a:endParaRPr lang="cs-CZ" sz="1800" b="1" dirty="0"/>
          </a:p>
          <a:p>
            <a:pPr>
              <a:buSzPct val="50000"/>
              <a:buFont typeface="Courier New" panose="02070309020205020404" pitchFamily="49" charset="0"/>
              <a:buChar char="o"/>
            </a:pPr>
            <a:r>
              <a:rPr lang="cs-CZ" sz="1800" b="1" dirty="0" err="1" smtClean="0"/>
              <a:t>costal</a:t>
            </a:r>
            <a:r>
              <a:rPr lang="cs-CZ" sz="1800" b="1" dirty="0" smtClean="0"/>
              <a:t> </a:t>
            </a:r>
            <a:r>
              <a:rPr lang="cs-CZ" sz="1800" dirty="0" err="1"/>
              <a:t>diaphragm</a:t>
            </a:r>
            <a:r>
              <a:rPr lang="cs-CZ" sz="1800" dirty="0"/>
              <a:t> - </a:t>
            </a:r>
            <a:r>
              <a:rPr lang="cs-CZ" sz="1800" b="1" dirty="0" err="1" smtClean="0"/>
              <a:t>respiration</a:t>
            </a:r>
            <a:endParaRPr lang="cs-CZ" sz="1600" b="1" dirty="0"/>
          </a:p>
        </p:txBody>
      </p:sp>
      <p:pic>
        <p:nvPicPr>
          <p:cNvPr id="8" name="Obrázek 7">
            <a:extLst>
              <a:ext uri="{FF2B5EF4-FFF2-40B4-BE49-F238E27FC236}">
                <a16:creationId xmlns:a16="http://schemas.microsoft.com/office/drawing/2014/main" id="{1A52B3DB-EF19-4315-A9DB-EDCB12728DBE}"/>
              </a:ext>
            </a:extLst>
          </p:cNvPr>
          <p:cNvPicPr>
            <a:picLocks noChangeAspect="1"/>
          </p:cNvPicPr>
          <p:nvPr/>
        </p:nvPicPr>
        <p:blipFill rotWithShape="1">
          <a:blip r:embed="rId3">
            <a:extLst>
              <a:ext uri="{28A0092B-C50C-407E-A947-70E740481C1C}">
                <a14:useLocalDpi xmlns:a14="http://schemas.microsoft.com/office/drawing/2010/main" val="0"/>
              </a:ext>
            </a:extLst>
          </a:blip>
          <a:srcRect l="56692" b="7340"/>
          <a:stretch/>
        </p:blipFill>
        <p:spPr>
          <a:xfrm>
            <a:off x="7074809" y="3707367"/>
            <a:ext cx="3659459" cy="2273259"/>
          </a:xfrm>
          <a:prstGeom prst="rect">
            <a:avLst/>
          </a:prstGeom>
        </p:spPr>
      </p:pic>
      <p:pic>
        <p:nvPicPr>
          <p:cNvPr id="9" name="Obrázek 8">
            <a:extLst>
              <a:ext uri="{FF2B5EF4-FFF2-40B4-BE49-F238E27FC236}">
                <a16:creationId xmlns:a16="http://schemas.microsoft.com/office/drawing/2014/main" id="{50D46E3F-9AFC-4F22-B70B-E44FF571DC58}"/>
              </a:ext>
            </a:extLst>
          </p:cNvPr>
          <p:cNvPicPr>
            <a:picLocks noChangeAspect="1"/>
          </p:cNvPicPr>
          <p:nvPr/>
        </p:nvPicPr>
        <p:blipFill rotWithShape="1">
          <a:blip r:embed="rId3">
            <a:extLst>
              <a:ext uri="{28A0092B-C50C-407E-A947-70E740481C1C}">
                <a14:useLocalDpi xmlns:a14="http://schemas.microsoft.com/office/drawing/2010/main" val="0"/>
              </a:ext>
            </a:extLst>
          </a:blip>
          <a:srcRect r="47211" b="5360"/>
          <a:stretch/>
        </p:blipFill>
        <p:spPr>
          <a:xfrm>
            <a:off x="6879525" y="1812441"/>
            <a:ext cx="4050026" cy="2108128"/>
          </a:xfrm>
          <a:prstGeom prst="rect">
            <a:avLst/>
          </a:prstGeom>
        </p:spPr>
      </p:pic>
      <p:cxnSp>
        <p:nvCxnSpPr>
          <p:cNvPr id="18" name="Přímá spojnice se šipkou 17">
            <a:extLst>
              <a:ext uri="{FF2B5EF4-FFF2-40B4-BE49-F238E27FC236}">
                <a16:creationId xmlns:a16="http://schemas.microsoft.com/office/drawing/2014/main" id="{15096BBD-D97C-4E85-BC6F-6DA26211293A}"/>
              </a:ext>
            </a:extLst>
          </p:cNvPr>
          <p:cNvCxnSpPr>
            <a:cxnSpLocks/>
          </p:cNvCxnSpPr>
          <p:nvPr/>
        </p:nvCxnSpPr>
        <p:spPr>
          <a:xfrm flipH="1">
            <a:off x="8771022" y="3707367"/>
            <a:ext cx="775813" cy="565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6428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757409" y="65156"/>
            <a:ext cx="9433105" cy="2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lnSpc>
                <a:spcPct val="150000"/>
              </a:lnSpc>
              <a:spcBef>
                <a:spcPct val="0"/>
              </a:spcBef>
              <a:buClrTx/>
              <a:buSzTx/>
              <a:buFontTx/>
              <a:buNone/>
            </a:pPr>
            <a:r>
              <a:rPr lang="cs-CZ" altLang="cs-CZ" sz="5000" cap="all" spc="100" dirty="0" err="1">
                <a:solidFill>
                  <a:schemeClr val="tx1">
                    <a:lumMod val="95000"/>
                    <a:lumOff val="5000"/>
                  </a:schemeClr>
                </a:solidFill>
                <a:latin typeface="+mj-lt"/>
                <a:ea typeface="+mj-ea"/>
                <a:cs typeface="+mj-cs"/>
              </a:rPr>
              <a:t>FBMs</a:t>
            </a:r>
            <a:r>
              <a:rPr lang="cs-CZ" altLang="cs-CZ" sz="5000" cap="all" spc="100" dirty="0">
                <a:solidFill>
                  <a:schemeClr val="tx1">
                    <a:lumMod val="95000"/>
                    <a:lumOff val="5000"/>
                  </a:schemeClr>
                </a:solidFill>
                <a:latin typeface="+mj-lt"/>
                <a:ea typeface="+mj-ea"/>
                <a:cs typeface="+mj-cs"/>
              </a:rPr>
              <a:t> = </a:t>
            </a:r>
            <a:r>
              <a:rPr lang="cs-CZ" altLang="cs-CZ" sz="5000" cap="all" spc="100" dirty="0" err="1">
                <a:solidFill>
                  <a:schemeClr val="tx1">
                    <a:lumMod val="95000"/>
                    <a:lumOff val="5000"/>
                  </a:schemeClr>
                </a:solidFill>
                <a:latin typeface="+mj-lt"/>
                <a:ea typeface="+mj-ea"/>
                <a:cs typeface="+mj-cs"/>
              </a:rPr>
              <a:t>fetal</a:t>
            </a:r>
            <a:r>
              <a:rPr lang="cs-CZ" altLang="cs-CZ" sz="5000" cap="all" spc="100" dirty="0">
                <a:solidFill>
                  <a:schemeClr val="tx1">
                    <a:lumMod val="95000"/>
                    <a:lumOff val="5000"/>
                  </a:schemeClr>
                </a:solidFill>
                <a:latin typeface="+mj-lt"/>
                <a:ea typeface="+mj-ea"/>
                <a:cs typeface="+mj-cs"/>
              </a:rPr>
              <a:t> </a:t>
            </a:r>
            <a:r>
              <a:rPr lang="cs-CZ" altLang="cs-CZ" sz="5000" cap="all" spc="100" dirty="0" err="1">
                <a:solidFill>
                  <a:schemeClr val="tx1">
                    <a:lumMod val="95000"/>
                    <a:lumOff val="5000"/>
                  </a:schemeClr>
                </a:solidFill>
                <a:latin typeface="+mj-lt"/>
                <a:ea typeface="+mj-ea"/>
                <a:cs typeface="+mj-cs"/>
              </a:rPr>
              <a:t>breathing-like</a:t>
            </a:r>
            <a:r>
              <a:rPr lang="cs-CZ" altLang="cs-CZ" sz="5000" cap="all" spc="100" dirty="0">
                <a:solidFill>
                  <a:schemeClr val="tx1">
                    <a:lumMod val="95000"/>
                    <a:lumOff val="5000"/>
                  </a:schemeClr>
                </a:solidFill>
                <a:latin typeface="+mj-lt"/>
                <a:ea typeface="+mj-ea"/>
                <a:cs typeface="+mj-cs"/>
              </a:rPr>
              <a:t> </a:t>
            </a:r>
            <a:r>
              <a:rPr lang="cs-CZ" altLang="cs-CZ" sz="5000" cap="all" spc="100" dirty="0" err="1">
                <a:solidFill>
                  <a:schemeClr val="tx1">
                    <a:lumMod val="95000"/>
                    <a:lumOff val="5000"/>
                  </a:schemeClr>
                </a:solidFill>
                <a:latin typeface="+mj-lt"/>
                <a:ea typeface="+mj-ea"/>
                <a:cs typeface="+mj-cs"/>
              </a:rPr>
              <a:t>movements</a:t>
            </a:r>
            <a:endParaRPr lang="cs-CZ" altLang="cs-CZ" sz="5000" cap="all" spc="100" dirty="0">
              <a:solidFill>
                <a:schemeClr val="tx1">
                  <a:lumMod val="95000"/>
                  <a:lumOff val="5000"/>
                </a:schemeClr>
              </a:solidFill>
              <a:latin typeface="+mj-lt"/>
              <a:ea typeface="+mj-ea"/>
              <a:cs typeface="+mj-cs"/>
            </a:endParaRPr>
          </a:p>
          <a:p>
            <a:pPr eaLnBrk="1" hangingPunct="1">
              <a:lnSpc>
                <a:spcPct val="150000"/>
              </a:lnSpc>
              <a:spcBef>
                <a:spcPct val="0"/>
              </a:spcBef>
              <a:buClrTx/>
              <a:buSzTx/>
              <a:buFontTx/>
              <a:buNone/>
            </a:pPr>
            <a:endParaRPr lang="cs-CZ" altLang="cs-CZ" sz="2000" b="1" u="sng" dirty="0">
              <a:latin typeface="Arial" panose="020B0604020202020204" pitchFamily="34" charset="0"/>
            </a:endParaRPr>
          </a:p>
          <a:p>
            <a:pPr eaLnBrk="1" hangingPunct="1">
              <a:lnSpc>
                <a:spcPct val="150000"/>
              </a:lnSpc>
              <a:spcBef>
                <a:spcPct val="0"/>
              </a:spcBef>
              <a:buClrTx/>
              <a:buSzTx/>
              <a:buFontTx/>
              <a:buChar char="•"/>
            </a:pPr>
            <a:r>
              <a:rPr lang="cs-CZ" altLang="cs-CZ" sz="1600" dirty="0">
                <a:latin typeface="Arial" panose="020B0604020202020204" pitchFamily="34" charset="0"/>
              </a:rPr>
              <a:t> </a:t>
            </a:r>
            <a:r>
              <a:rPr lang="cs-CZ" altLang="cs-CZ" sz="1600" dirty="0" err="1" smtClean="0">
                <a:latin typeface="Arial" panose="020B0604020202020204" pitchFamily="34" charset="0"/>
              </a:rPr>
              <a:t>movements</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resembling</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the</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breathing</a:t>
            </a:r>
            <a:r>
              <a:rPr lang="cs-CZ" altLang="cs-CZ" sz="1600" dirty="0" smtClean="0">
                <a:latin typeface="Arial" panose="020B0604020202020204" pitchFamily="34" charset="0"/>
              </a:rPr>
              <a:t> – </a:t>
            </a:r>
            <a:r>
              <a:rPr lang="cs-CZ" altLang="cs-CZ" sz="1600" dirty="0" err="1" smtClean="0">
                <a:latin typeface="Arial" panose="020B0604020202020204" pitchFamily="34" charset="0"/>
              </a:rPr>
              <a:t>crucial</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for</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lung</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development</a:t>
            </a:r>
            <a:endParaRPr lang="cs-CZ" altLang="cs-CZ" sz="1600" dirty="0">
              <a:latin typeface="Arial" panose="020B0604020202020204" pitchFamily="34" charset="0"/>
            </a:endParaRPr>
          </a:p>
          <a:p>
            <a:pPr eaLnBrk="1" hangingPunct="1">
              <a:lnSpc>
                <a:spcPct val="150000"/>
              </a:lnSpc>
              <a:spcBef>
                <a:spcPct val="0"/>
              </a:spcBef>
              <a:buClrTx/>
              <a:buSzTx/>
              <a:buFontTx/>
              <a:buChar char="•"/>
            </a:pPr>
            <a:r>
              <a:rPr lang="cs-CZ" altLang="cs-CZ" sz="1600" dirty="0">
                <a:latin typeface="Arial" panose="020B0604020202020204" pitchFamily="34" charset="0"/>
              </a:rPr>
              <a:t> </a:t>
            </a:r>
            <a:r>
              <a:rPr lang="cs-CZ" altLang="cs-CZ" sz="1600" dirty="0" err="1" smtClean="0">
                <a:latin typeface="Arial" panose="020B0604020202020204" pitchFamily="34" charset="0"/>
              </a:rPr>
              <a:t>stimulation</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of</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production</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of</a:t>
            </a:r>
            <a:r>
              <a:rPr lang="cs-CZ" altLang="cs-CZ" sz="1600" dirty="0" smtClean="0">
                <a:latin typeface="Arial" panose="020B0604020202020204" pitchFamily="34" charset="0"/>
              </a:rPr>
              <a:t> </a:t>
            </a:r>
            <a:r>
              <a:rPr lang="cs-CZ" altLang="cs-CZ" sz="1600" dirty="0" err="1">
                <a:latin typeface="Arial" panose="020B0604020202020204" pitchFamily="34" charset="0"/>
              </a:rPr>
              <a:t>PDGFs</a:t>
            </a:r>
            <a:r>
              <a:rPr lang="cs-CZ" altLang="cs-CZ" sz="1600" dirty="0">
                <a:latin typeface="Arial" panose="020B0604020202020204" pitchFamily="34" charset="0"/>
              </a:rPr>
              <a:t>, </a:t>
            </a:r>
            <a:r>
              <a:rPr lang="cs-CZ" altLang="cs-CZ" sz="1600" dirty="0" err="1">
                <a:latin typeface="Arial" panose="020B0604020202020204" pitchFamily="34" charset="0"/>
              </a:rPr>
              <a:t>IGFs</a:t>
            </a:r>
            <a:r>
              <a:rPr lang="cs-CZ" altLang="cs-CZ" sz="1600" dirty="0">
                <a:latin typeface="Arial" panose="020B0604020202020204" pitchFamily="34" charset="0"/>
              </a:rPr>
              <a:t>, TTF1</a:t>
            </a:r>
            <a:endParaRPr lang="cs-CZ" altLang="cs-CZ" sz="1600" dirty="0">
              <a:latin typeface="Arial" panose="020B0604020202020204" pitchFamily="34" charset="0"/>
              <a:cs typeface="Arial" panose="020B0604020202020204" pitchFamily="34" charset="0"/>
            </a:endParaRPr>
          </a:p>
          <a:p>
            <a:pPr eaLnBrk="1" hangingPunct="1">
              <a:lnSpc>
                <a:spcPct val="150000"/>
              </a:lnSpc>
              <a:spcBef>
                <a:spcPct val="0"/>
              </a:spcBef>
              <a:buClrTx/>
              <a:buSzTx/>
              <a:buFontTx/>
              <a:buChar char="•"/>
            </a:pPr>
            <a:r>
              <a:rPr lang="cs-CZ" altLang="cs-CZ" sz="1600" dirty="0">
                <a:latin typeface="Arial" panose="020B0604020202020204" pitchFamily="34" charset="0"/>
                <a:cs typeface="Arial" panose="020B0604020202020204" pitchFamily="34" charset="0"/>
              </a:rPr>
              <a:t> </a:t>
            </a:r>
            <a:r>
              <a:rPr lang="cs-CZ" altLang="cs-CZ" sz="1600" dirty="0" err="1" smtClean="0">
                <a:latin typeface="Arial" panose="020B0604020202020204" pitchFamily="34" charset="0"/>
                <a:cs typeface="Arial" panose="020B0604020202020204" pitchFamily="34" charset="0"/>
              </a:rPr>
              <a:t>affect</a:t>
            </a:r>
            <a:r>
              <a:rPr lang="cs-CZ" altLang="cs-CZ" sz="1600" dirty="0" smtClean="0">
                <a:latin typeface="Arial" panose="020B0604020202020204" pitchFamily="34" charset="0"/>
                <a:cs typeface="Arial" panose="020B0604020202020204" pitchFamily="34" charset="0"/>
              </a:rPr>
              <a:t> </a:t>
            </a:r>
            <a:r>
              <a:rPr lang="cs-CZ" altLang="cs-CZ" sz="1600" dirty="0" err="1" smtClean="0">
                <a:latin typeface="Arial" panose="020B0604020202020204" pitchFamily="34" charset="0"/>
                <a:cs typeface="Arial" panose="020B0604020202020204" pitchFamily="34" charset="0"/>
              </a:rPr>
              <a:t>development</a:t>
            </a:r>
            <a:r>
              <a:rPr lang="cs-CZ" altLang="cs-CZ" sz="1600" dirty="0" smtClean="0">
                <a:latin typeface="Arial" panose="020B0604020202020204" pitchFamily="34" charset="0"/>
                <a:cs typeface="Arial" panose="020B0604020202020204" pitchFamily="34" charset="0"/>
              </a:rPr>
              <a:t> and </a:t>
            </a:r>
            <a:r>
              <a:rPr lang="cs-CZ" altLang="cs-CZ" sz="1600" dirty="0" err="1" smtClean="0">
                <a:latin typeface="Arial" panose="020B0604020202020204" pitchFamily="34" charset="0"/>
                <a:cs typeface="Arial" panose="020B0604020202020204" pitchFamily="34" charset="0"/>
              </a:rPr>
              <a:t>function</a:t>
            </a:r>
            <a:r>
              <a:rPr lang="cs-CZ" altLang="cs-CZ" sz="1600" dirty="0" smtClean="0">
                <a:latin typeface="Arial" panose="020B0604020202020204" pitchFamily="34" charset="0"/>
                <a:cs typeface="Arial" panose="020B0604020202020204" pitchFamily="34" charset="0"/>
              </a:rPr>
              <a:t> </a:t>
            </a:r>
            <a:r>
              <a:rPr lang="cs-CZ" altLang="cs-CZ" sz="1600" dirty="0" err="1" smtClean="0">
                <a:latin typeface="Arial" panose="020B0604020202020204" pitchFamily="34" charset="0"/>
                <a:cs typeface="Arial" panose="020B0604020202020204" pitchFamily="34" charset="0"/>
              </a:rPr>
              <a:t>of</a:t>
            </a:r>
            <a:r>
              <a:rPr lang="cs-CZ" altLang="cs-CZ" sz="1600" dirty="0" smtClean="0">
                <a:latin typeface="Arial" panose="020B0604020202020204" pitchFamily="34" charset="0"/>
                <a:cs typeface="Arial" panose="020B0604020202020204" pitchFamily="34" charset="0"/>
              </a:rPr>
              <a:t> </a:t>
            </a:r>
            <a:r>
              <a:rPr lang="cs-CZ" altLang="cs-CZ" sz="1600" dirty="0" err="1" smtClean="0">
                <a:latin typeface="Arial" panose="020B0604020202020204" pitchFamily="34" charset="0"/>
                <a:cs typeface="Arial" panose="020B0604020202020204" pitchFamily="34" charset="0"/>
              </a:rPr>
              <a:t>pneumocytes</a:t>
            </a:r>
            <a:endParaRPr lang="cs-CZ" altLang="cs-CZ" sz="1600" dirty="0">
              <a:latin typeface="Arial" panose="020B0604020202020204" pitchFamily="34" charset="0"/>
              <a:cs typeface="Arial" panose="020B0604020202020204" pitchFamily="34" charset="0"/>
            </a:endParaRPr>
          </a:p>
        </p:txBody>
      </p:sp>
      <p:sp>
        <p:nvSpPr>
          <p:cNvPr id="49156" name="Text Box 4"/>
          <p:cNvSpPr txBox="1">
            <a:spLocks noChangeArrowheads="1"/>
          </p:cNvSpPr>
          <p:nvPr/>
        </p:nvSpPr>
        <p:spPr bwMode="auto">
          <a:xfrm>
            <a:off x="1395278" y="2881312"/>
            <a:ext cx="8208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lvl="1" eaLnBrk="1" hangingPunct="1">
              <a:lnSpc>
                <a:spcPct val="150000"/>
              </a:lnSpc>
              <a:spcBef>
                <a:spcPct val="0"/>
              </a:spcBef>
              <a:buClrTx/>
              <a:buSzTx/>
              <a:buFontTx/>
              <a:buNone/>
            </a:pPr>
            <a:r>
              <a:rPr lang="cs-CZ" altLang="cs-CZ" sz="1600" dirty="0" err="1" smtClean="0">
                <a:latin typeface="Arial" panose="020B0604020202020204" pitchFamily="34" charset="0"/>
              </a:rPr>
              <a:t>pneumocytes</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typeI</a:t>
            </a:r>
            <a:r>
              <a:rPr lang="cs-CZ" altLang="cs-CZ" sz="1600" dirty="0">
                <a:latin typeface="Arial" panose="020B0604020202020204" pitchFamily="34" charset="0"/>
              </a:rPr>
              <a:t>.</a:t>
            </a:r>
            <a:r>
              <a:rPr lang="cs-CZ" altLang="cs-CZ" sz="1600" dirty="0" smtClean="0">
                <a:latin typeface="Arial" panose="020B0604020202020204" pitchFamily="34" charset="0"/>
              </a:rPr>
              <a:t> – no FBMS =  non-</a:t>
            </a:r>
            <a:r>
              <a:rPr lang="cs-CZ" altLang="cs-CZ" sz="1600" dirty="0" err="1" smtClean="0">
                <a:latin typeface="Arial" panose="020B0604020202020204" pitchFamily="34" charset="0"/>
              </a:rPr>
              <a:t>efective</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gasses</a:t>
            </a:r>
            <a:r>
              <a:rPr lang="cs-CZ" altLang="cs-CZ" sz="1600" dirty="0" smtClean="0">
                <a:latin typeface="Arial" panose="020B0604020202020204" pitchFamily="34" charset="0"/>
              </a:rPr>
              <a:t> </a:t>
            </a:r>
            <a:r>
              <a:rPr lang="cs-CZ" altLang="cs-CZ" sz="1600" dirty="0" err="1" smtClean="0">
                <a:latin typeface="Arial" panose="020B0604020202020204" pitchFamily="34" charset="0"/>
              </a:rPr>
              <a:t>exchange</a:t>
            </a:r>
            <a:endParaRPr lang="cs-CZ" altLang="cs-CZ" sz="1600" dirty="0">
              <a:latin typeface="Arial" panose="020B0604020202020204" pitchFamily="34" charset="0"/>
            </a:endParaRPr>
          </a:p>
          <a:p>
            <a:pPr lvl="1" eaLnBrk="1" hangingPunct="1">
              <a:lnSpc>
                <a:spcPct val="150000"/>
              </a:lnSpc>
              <a:spcBef>
                <a:spcPct val="0"/>
              </a:spcBef>
              <a:buClrTx/>
              <a:buSzTx/>
              <a:buFontTx/>
              <a:buNone/>
            </a:pPr>
            <a:r>
              <a:rPr lang="cs-CZ" altLang="cs-CZ" sz="1600" dirty="0" err="1" smtClean="0">
                <a:latin typeface="Arial" panose="020B0604020202020204" pitchFamily="34" charset="0"/>
              </a:rPr>
              <a:t>pneumocytes</a:t>
            </a:r>
            <a:r>
              <a:rPr lang="cs-CZ" altLang="cs-CZ" sz="1600" dirty="0" smtClean="0">
                <a:latin typeface="Arial" panose="020B0604020202020204" pitchFamily="34" charset="0"/>
              </a:rPr>
              <a:t> type II</a:t>
            </a:r>
            <a:r>
              <a:rPr lang="cs-CZ" altLang="cs-CZ" sz="1600" dirty="0">
                <a:latin typeface="Arial" panose="020B0604020202020204" pitchFamily="34" charset="0"/>
              </a:rPr>
              <a:t>.</a:t>
            </a:r>
            <a:r>
              <a:rPr lang="cs-CZ" altLang="cs-CZ" sz="1600" dirty="0" smtClean="0">
                <a:latin typeface="Arial" panose="020B0604020202020204" pitchFamily="34" charset="0"/>
              </a:rPr>
              <a:t> – no FBMS = no </a:t>
            </a:r>
            <a:r>
              <a:rPr lang="cs-CZ" altLang="cs-CZ" sz="1600" dirty="0" err="1" smtClean="0">
                <a:latin typeface="Arial" panose="020B0604020202020204" pitchFamily="34" charset="0"/>
              </a:rPr>
              <a:t>surfactant</a:t>
            </a:r>
            <a:endParaRPr lang="cs-CZ" altLang="cs-CZ" sz="1600" dirty="0">
              <a:latin typeface="Arial" panose="020B0604020202020204" pitchFamily="34" charset="0"/>
            </a:endParaRPr>
          </a:p>
          <a:p>
            <a:pPr eaLnBrk="1" hangingPunct="1">
              <a:lnSpc>
                <a:spcPct val="150000"/>
              </a:lnSpc>
              <a:spcBef>
                <a:spcPct val="0"/>
              </a:spcBef>
              <a:buClrTx/>
              <a:buSzTx/>
              <a:buFontTx/>
              <a:buNone/>
            </a:pPr>
            <a:endParaRPr lang="cs-CZ" altLang="cs-CZ" sz="1600" dirty="0">
              <a:latin typeface="Arial" panose="020B0604020202020204" pitchFamily="34" charset="0"/>
            </a:endParaRPr>
          </a:p>
        </p:txBody>
      </p:sp>
      <p:graphicFrame>
        <p:nvGraphicFramePr>
          <p:cNvPr id="49157" name="Object 6"/>
          <p:cNvGraphicFramePr>
            <a:graphicFrameLocks noChangeAspect="1"/>
          </p:cNvGraphicFramePr>
          <p:nvPr/>
        </p:nvGraphicFramePr>
        <p:xfrm>
          <a:off x="3825875" y="3716338"/>
          <a:ext cx="4540250" cy="2925762"/>
        </p:xfrm>
        <a:graphic>
          <a:graphicData uri="http://schemas.openxmlformats.org/presentationml/2006/ole">
            <mc:AlternateContent xmlns:mc="http://schemas.openxmlformats.org/markup-compatibility/2006">
              <mc:Choice xmlns:v="urn:schemas-microsoft-com:vml" Requires="v">
                <p:oleObj spid="_x0000_s1032" name="PHOTO-PAINT" r:id="rId4" imgW="4540005" imgH="2925714" progId="CorelPHOTOPAINT.Image.13">
                  <p:embed/>
                </p:oleObj>
              </mc:Choice>
              <mc:Fallback>
                <p:oleObj name="PHOTO-PAINT" r:id="rId4" imgW="4540005" imgH="2925714" progId="CorelPHOTOPAINT.Image.13">
                  <p:embed/>
                  <p:pic>
                    <p:nvPicPr>
                      <p:cNvPr id="4915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75" y="3716338"/>
                        <a:ext cx="4540250"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8" name="Text Box 7"/>
          <p:cNvSpPr txBox="1">
            <a:spLocks noChangeArrowheads="1"/>
          </p:cNvSpPr>
          <p:nvPr/>
        </p:nvSpPr>
        <p:spPr bwMode="auto">
          <a:xfrm>
            <a:off x="4440239" y="6583364"/>
            <a:ext cx="2954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200">
                <a:latin typeface="Arial" panose="020B0604020202020204" pitchFamily="34" charset="0"/>
              </a:rPr>
              <a:t>S.F. Gilbert, Developmental biology 2006</a:t>
            </a:r>
          </a:p>
        </p:txBody>
      </p:sp>
      <p:sp>
        <p:nvSpPr>
          <p:cNvPr id="49159" name="Text Box 8"/>
          <p:cNvSpPr txBox="1">
            <a:spLocks noChangeArrowheads="1"/>
          </p:cNvSpPr>
          <p:nvPr/>
        </p:nvSpPr>
        <p:spPr bwMode="auto">
          <a:xfrm>
            <a:off x="1757409" y="4536404"/>
            <a:ext cx="213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eaLnBrk="0" hangingPunct="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eaLnBrk="0" hangingPunct="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eaLnBrk="0" hangingPunct="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cs-CZ" altLang="cs-CZ" sz="1800" b="1" dirty="0" err="1" smtClean="0">
                <a:solidFill>
                  <a:schemeClr val="accent1"/>
                </a:solidFill>
                <a:latin typeface="Arial" panose="020B0604020202020204" pitchFamily="34" charset="0"/>
              </a:rPr>
              <a:t>Induction</a:t>
            </a:r>
            <a:r>
              <a:rPr lang="cs-CZ" altLang="cs-CZ" sz="1800" b="1" dirty="0" smtClean="0">
                <a:solidFill>
                  <a:schemeClr val="accent1"/>
                </a:solidFill>
                <a:latin typeface="Arial" panose="020B0604020202020204" pitchFamily="34" charset="0"/>
              </a:rPr>
              <a:t> </a:t>
            </a:r>
            <a:r>
              <a:rPr lang="cs-CZ" altLang="cs-CZ" sz="1800" b="1" dirty="0" err="1" smtClean="0">
                <a:solidFill>
                  <a:schemeClr val="accent1"/>
                </a:solidFill>
                <a:latin typeface="Arial" panose="020B0604020202020204" pitchFamily="34" charset="0"/>
              </a:rPr>
              <a:t>of</a:t>
            </a:r>
            <a:r>
              <a:rPr lang="cs-CZ" altLang="cs-CZ" sz="1800" b="1" dirty="0" smtClean="0">
                <a:solidFill>
                  <a:schemeClr val="accent1"/>
                </a:solidFill>
                <a:latin typeface="Arial" panose="020B0604020202020204" pitchFamily="34" charset="0"/>
              </a:rPr>
              <a:t> </a:t>
            </a:r>
            <a:r>
              <a:rPr lang="cs-CZ" altLang="cs-CZ" sz="1800" b="1" dirty="0" err="1" smtClean="0">
                <a:solidFill>
                  <a:schemeClr val="accent1"/>
                </a:solidFill>
                <a:latin typeface="Arial" panose="020B0604020202020204" pitchFamily="34" charset="0"/>
              </a:rPr>
              <a:t>labor</a:t>
            </a:r>
            <a:endParaRPr lang="cs-CZ" altLang="cs-CZ" sz="1800" b="1" dirty="0">
              <a:solidFill>
                <a:schemeClr val="accent1"/>
              </a:solidFill>
              <a:latin typeface="Arial" panose="020B0604020202020204" pitchFamily="34" charset="0"/>
            </a:endParaRPr>
          </a:p>
        </p:txBody>
      </p:sp>
    </p:spTree>
    <p:extLst>
      <p:ext uri="{BB962C8B-B14F-4D97-AF65-F5344CB8AC3E}">
        <p14:creationId xmlns:p14="http://schemas.microsoft.com/office/powerpoint/2010/main" val="46734210"/>
      </p:ext>
    </p:extLst>
  </p:cSld>
  <p:clrMapOvr>
    <a:masterClrMapping/>
  </p:clrMapOvr>
  <mc:AlternateContent xmlns:mc="http://schemas.openxmlformats.org/markup-compatibility/2006" xmlns:p14="http://schemas.microsoft.com/office/powerpoint/2010/main">
    <mc:Choice Requires="p14">
      <p:transition spd="slow" p14:dur="2000" advTm="97776"/>
    </mc:Choice>
    <mc:Fallback xmlns="">
      <p:transition spd="slow" advTm="97776"/>
    </mc:Fallback>
  </mc:AlternateContent>
  <p:timing>
    <p:tnLst>
      <p:par>
        <p:cTn id="1" dur="indefinite" restart="never" nodeType="tmRoot"/>
      </p:par>
    </p:tnLst>
  </p:timing>
  <p:extLst mod="1">
    <p:ext uri="{3A86A75C-4F4B-4683-9AE1-C65F6400EC91}">
      <p14:laserTraceLst xmlns:p14="http://schemas.microsoft.com/office/powerpoint/2010/main">
        <p14:tracePtLst>
          <p14:tracePt t="23804" x="3200400" y="6400800"/>
          <p14:tracePt t="23815" x="3124200" y="6273800"/>
          <p14:tracePt t="23830" x="2978150" y="6089650"/>
          <p14:tracePt t="23845" x="2698750" y="5861050"/>
          <p14:tracePt t="23864" x="2216150" y="5588000"/>
          <p14:tracePt t="23879" x="1847850" y="5480050"/>
          <p14:tracePt t="23911" x="1130300" y="5416550"/>
          <p14:tracePt t="23944" x="558800" y="5568950"/>
          <p14:tracePt t="23962" x="419100" y="5657850"/>
          <p14:tracePt t="23978" x="279400" y="5803900"/>
          <p14:tracePt t="23994" x="228600" y="5937250"/>
          <p14:tracePt t="24012" x="215900" y="6057900"/>
          <p14:tracePt t="24027" x="260350" y="6210300"/>
          <p14:tracePt t="24044" x="361950" y="6280150"/>
          <p14:tracePt t="24060" x="539750" y="6286500"/>
          <p14:tracePt t="24077" x="952500" y="6197600"/>
          <p14:tracePt t="24094" x="1333500" y="5975350"/>
          <p14:tracePt t="24111" x="1866900" y="5645150"/>
          <p14:tracePt t="24129" x="2305050" y="5283200"/>
          <p14:tracePt t="24145" x="2527300" y="5022850"/>
          <p14:tracePt t="24161" x="2679700" y="4756150"/>
          <p14:tracePt t="24177" x="2813050" y="4343400"/>
          <p14:tracePt t="24194" x="2870200" y="4044950"/>
          <p14:tracePt t="24212" x="3016250" y="3644900"/>
          <p14:tracePt t="24449" x="2990850" y="3606800"/>
          <p14:tracePt t="24454" x="2952750" y="3530600"/>
          <p14:tracePt t="24461" x="2870200" y="3365500"/>
          <p14:tracePt t="24477" x="2730500" y="2946400"/>
          <p14:tracePt t="24494" x="2660650" y="2552700"/>
          <p14:tracePt t="24515" x="2609850" y="2000250"/>
          <p14:tracePt t="24527" x="2616200" y="1866900"/>
          <p14:tracePt t="24545" x="2609850" y="1790700"/>
          <p14:tracePt t="24561" x="2616200" y="1765300"/>
          <p14:tracePt t="24576" x="2686050" y="1733550"/>
          <p14:tracePt t="24594" x="2736850" y="1708150"/>
          <p14:tracePt t="24610" x="2806700" y="1689100"/>
          <p14:tracePt t="24627" x="2876550" y="1682750"/>
          <p14:tracePt t="24644" x="3003550" y="1682750"/>
          <p14:tracePt t="24663" x="3219450" y="1695450"/>
          <p14:tracePt t="24677" x="3289300" y="1714500"/>
          <p14:tracePt t="24693" x="3359150" y="1739900"/>
          <p14:tracePt t="24711" x="3435350" y="1758950"/>
          <p14:tracePt t="24726" x="3441700" y="1765300"/>
          <p14:tracePt t="24743" x="3454400" y="1765300"/>
          <p14:tracePt t="24761" x="3460750" y="1803400"/>
          <p14:tracePt t="24777" x="3409950" y="1885950"/>
          <p14:tracePt t="24794" x="3289300" y="2006600"/>
          <p14:tracePt t="24811" x="2971800" y="2190750"/>
          <p14:tracePt t="24826" x="2781300" y="2273300"/>
          <p14:tracePt t="24844" x="2654300" y="2343150"/>
          <p14:tracePt t="24860" x="2578100" y="2349500"/>
          <p14:tracePt t="24878" x="2552700" y="2349500"/>
          <p14:tracePt t="24910" x="2616200" y="2292350"/>
          <p14:tracePt t="24927" x="2781300" y="2203450"/>
          <p14:tracePt t="24943" x="3073400" y="2146300"/>
          <p14:tracePt t="24961" x="3448050" y="2114550"/>
          <p14:tracePt t="24977" x="3670300" y="2139950"/>
          <p14:tracePt t="24993" x="3784600" y="2165350"/>
          <p14:tracePt t="25009" x="3873500" y="2228850"/>
          <p14:tracePt t="25026" x="3886200" y="2241550"/>
          <p14:tracePt t="25044" x="3892550" y="2241550"/>
          <p14:tracePt t="25060" x="3892550" y="2247900"/>
          <p14:tracePt t="25077" x="3752850" y="2336800"/>
          <p14:tracePt t="25095" x="3238500" y="2438400"/>
          <p14:tracePt t="25110" x="2984500" y="2425700"/>
          <p14:tracePt t="25126" x="2698750" y="2400300"/>
          <p14:tracePt t="25147" x="2571750" y="2374900"/>
          <p14:tracePt t="25159" x="2527300" y="2343150"/>
          <p14:tracePt t="25178" x="2520950" y="2336800"/>
          <p14:tracePt t="25193" x="2565400" y="2247900"/>
          <p14:tracePt t="25211" x="2832100" y="2082800"/>
          <p14:tracePt t="25226" x="3060700" y="2038350"/>
          <p14:tracePt t="25243" x="3219450" y="2000250"/>
          <p14:tracePt t="25260" x="3498850" y="1974850"/>
          <p14:tracePt t="25278" x="3625850" y="2000250"/>
          <p14:tracePt t="25294" x="3746500" y="2063750"/>
          <p14:tracePt t="25309" x="3784600" y="2082800"/>
          <p14:tracePt t="25344" x="3771900" y="2139950"/>
          <p14:tracePt t="25359" x="3657600" y="2228850"/>
          <p14:tracePt t="25377" x="3479800" y="2305050"/>
          <p14:tracePt t="25395" x="3098800" y="2419350"/>
          <p14:tracePt t="25410" x="2857500" y="2419350"/>
          <p14:tracePt t="25426" x="2673350" y="2400300"/>
          <p14:tracePt t="25442" x="2571750" y="2374900"/>
          <p14:tracePt t="25460" x="2533650" y="2355850"/>
          <p14:tracePt t="25492" x="2622550" y="2209800"/>
          <p14:tracePt t="25509" x="2889250" y="2139950"/>
          <p14:tracePt t="25526" x="3130550" y="2082800"/>
          <p14:tracePt t="25544" x="3524250" y="2057400"/>
          <p14:tracePt t="25559" x="3676650" y="2063750"/>
          <p14:tracePt t="25577" x="3835400" y="2095500"/>
          <p14:tracePt t="25594" x="4013200" y="2184400"/>
          <p14:tracePt t="25609" x="4051300" y="2228850"/>
          <p14:tracePt t="25626" x="4064000" y="2273300"/>
          <p14:tracePt t="25646" x="3994150" y="2393950"/>
          <p14:tracePt t="25659" x="3721100" y="2552700"/>
          <p14:tracePt t="25676" x="3517900" y="2647950"/>
          <p14:tracePt t="25694" x="3105150" y="2686050"/>
          <p14:tracePt t="25710" x="2921000" y="2667000"/>
          <p14:tracePt t="25731" x="2686050" y="2603500"/>
          <p14:tracePt t="25744" x="2654300" y="2578100"/>
          <p14:tracePt t="25760" x="2603500" y="2501900"/>
          <p14:tracePt t="25777" x="2616200" y="2387600"/>
          <p14:tracePt t="25794" x="2819400" y="2159000"/>
          <p14:tracePt t="25809" x="3009900" y="2063750"/>
          <p14:tracePt t="25827" x="3295650" y="1974850"/>
          <p14:tracePt t="25843" x="3492500" y="1974850"/>
          <p14:tracePt t="25859" x="3625850" y="1987550"/>
          <p14:tracePt t="25876" x="3790950" y="2038350"/>
          <p14:tracePt t="25892" x="3956050" y="2114550"/>
          <p14:tracePt t="25909" x="3987800" y="2133600"/>
          <p14:tracePt t="25926" x="4006850" y="2152650"/>
          <p14:tracePt t="25959" x="3956050" y="2247900"/>
          <p14:tracePt t="25976" x="3657600" y="2317750"/>
          <p14:tracePt t="25992" x="3225800" y="2355850"/>
          <p14:tracePt t="26009" x="2940050" y="2355850"/>
          <p14:tracePt t="26025" x="2724150" y="2330450"/>
          <p14:tracePt t="26027" x="2641600" y="2317750"/>
          <p14:tracePt t="26041" x="2489200" y="2273300"/>
          <p14:tracePt t="26059" x="2438400" y="2247900"/>
          <p14:tracePt t="26077" x="2432050" y="2241550"/>
          <p14:tracePt t="26109" x="2565400" y="2165350"/>
          <p14:tracePt t="26125" x="2762250" y="2120900"/>
          <p14:tracePt t="26142" x="2940050" y="2127250"/>
          <p14:tracePt t="26159" x="3092450" y="2159000"/>
          <p14:tracePt t="26177" x="3181350" y="2190750"/>
          <p14:tracePt t="26192" x="3206750" y="2209800"/>
          <p14:tracePt t="26209" x="3213100" y="2235200"/>
          <p14:tracePt t="26226" x="2984500" y="2438400"/>
          <p14:tracePt t="26242" x="2749550" y="2578100"/>
          <p14:tracePt t="26259" x="2197100" y="2806700"/>
          <p14:tracePt t="26276" x="1568450" y="3009900"/>
          <p14:tracePt t="26293" x="1174750" y="3130550"/>
          <p14:tracePt t="26309" x="742950" y="3181350"/>
          <p14:tracePt t="26326" x="438150" y="3219450"/>
          <p14:tracePt t="26342" x="304800" y="3206750"/>
          <p14:tracePt t="26359" x="241300" y="3200400"/>
          <p14:tracePt t="26376" x="177800" y="3175000"/>
          <p14:tracePt t="26395" x="171450" y="3168650"/>
          <p14:tracePt t="26427" x="158750" y="3155950"/>
          <p14:tracePt t="26470" x="158750" y="3149600"/>
          <p14:tracePt t="26490" x="158750" y="3143250"/>
          <p14:tracePt t="26504" x="158750" y="3136900"/>
          <p14:tracePt t="26511" x="158750" y="3130550"/>
          <p14:tracePt t="26525" x="215900" y="3092450"/>
          <p14:tracePt t="26541" x="260350" y="3067050"/>
          <p14:tracePt t="26558" x="330200" y="3048000"/>
          <p14:tracePt t="26579" x="400050" y="3022600"/>
          <p14:tracePt t="26591" x="476250" y="2997200"/>
          <p14:tracePt t="26608" x="527050" y="2990850"/>
          <p14:tracePt t="26625" x="628650" y="2978150"/>
          <p14:tracePt t="26641" x="692150" y="2978150"/>
          <p14:tracePt t="26658" x="768350" y="2978150"/>
          <p14:tracePt t="26675" x="863600" y="2971800"/>
          <p14:tracePt t="26691" x="901700" y="2971800"/>
          <p14:tracePt t="26708" x="946150" y="2971800"/>
          <p14:tracePt t="26724" x="1028700" y="2984500"/>
          <p14:tracePt t="26741" x="1085850" y="2990850"/>
          <p14:tracePt t="26758" x="1143000" y="2990850"/>
          <p14:tracePt t="26775" x="1219200" y="2978150"/>
          <p14:tracePt t="26792" x="1276350" y="2971800"/>
          <p14:tracePt t="26810" x="1320800" y="2965450"/>
          <p14:tracePt t="26826" x="1428750" y="2952750"/>
          <p14:tracePt t="26841" x="1460500" y="2933700"/>
          <p14:tracePt t="26861" x="1587500" y="2914650"/>
          <p14:tracePt t="26876" x="1638300" y="2901950"/>
          <p14:tracePt t="26891" x="1695450" y="2882900"/>
          <p14:tracePt t="26908" x="1797050" y="2844800"/>
          <p14:tracePt t="26925" x="1885950" y="2819400"/>
          <p14:tracePt t="26941" x="1949450" y="2813050"/>
          <p14:tracePt t="26958" x="2000250" y="2800350"/>
          <p14:tracePt t="26974" x="2044700" y="2806700"/>
          <p14:tracePt t="26991" x="2063750" y="2813050"/>
          <p14:tracePt t="27009" x="2120900" y="2832100"/>
          <p14:tracePt t="27025" x="2139950" y="2832100"/>
          <p14:tracePt t="27042" x="2171700" y="2838450"/>
          <p14:tracePt t="27059" x="2190750" y="2844800"/>
          <p14:tracePt t="27074" x="2203450" y="2851150"/>
          <p14:tracePt t="27091" x="2209800" y="2851150"/>
          <p14:tracePt t="27109" x="2216150" y="2851150"/>
          <p14:tracePt t="27765" x="2247900" y="2838450"/>
          <p14:tracePt t="27770" x="2317750" y="2800350"/>
          <p14:tracePt t="27777" x="2362200" y="2781300"/>
          <p14:tracePt t="27793" x="2476500" y="2749550"/>
          <p14:tracePt t="27806" x="2609850" y="2711450"/>
          <p14:tracePt t="27824" x="2711450" y="2673350"/>
          <p14:tracePt t="27841" x="2876550" y="2641600"/>
          <p14:tracePt t="27856" x="2965450" y="2603500"/>
          <p14:tracePt t="27875" x="3054350" y="2578100"/>
          <p14:tracePt t="27893" x="3187700" y="2565400"/>
          <p14:tracePt t="27908" x="3263900" y="2565400"/>
          <p14:tracePt t="27923" x="3327400" y="2552700"/>
          <p14:tracePt t="27941" x="3416300" y="2540000"/>
          <p14:tracePt t="27957" x="3486150" y="2540000"/>
          <p14:tracePt t="27974" x="3524250" y="2546350"/>
          <p14:tracePt t="27989" x="3575050" y="2559050"/>
          <p14:tracePt t="28007" x="3638550" y="2571750"/>
          <p14:tracePt t="28023" x="3689350" y="2578100"/>
          <p14:tracePt t="28025" x="3702050" y="2578100"/>
          <p14:tracePt t="28041" x="3740150" y="2578100"/>
          <p14:tracePt t="28057" x="3784600" y="2578100"/>
          <p14:tracePt t="28074" x="3835400" y="2584450"/>
          <p14:tracePt t="28091" x="3937000" y="2603500"/>
          <p14:tracePt t="28107" x="3987800" y="2622550"/>
          <p14:tracePt t="28123" x="4019550" y="2628900"/>
          <p14:tracePt t="28141" x="4070350" y="2647950"/>
          <p14:tracePt t="28156" x="4108450" y="2654300"/>
          <p14:tracePt t="28174" x="4140200" y="2660650"/>
          <p14:tracePt t="28190" x="4184650" y="2679700"/>
          <p14:tracePt t="28206" x="4210050" y="2686050"/>
          <p14:tracePt t="28223" x="4235450" y="2686050"/>
          <p14:tracePt t="28240" x="4254500" y="2686050"/>
          <p14:tracePt t="28258" x="4286250" y="2692400"/>
          <p14:tracePt t="28275" x="4292600" y="2692400"/>
          <p14:tracePt t="28290" x="4337050" y="2692400"/>
          <p14:tracePt t="28306" x="4356100" y="2686050"/>
          <p14:tracePt t="28323" x="4394200" y="2673350"/>
          <p14:tracePt t="28340" x="4451350" y="2660650"/>
          <p14:tracePt t="28357" x="4521200" y="2654300"/>
          <p14:tracePt t="28375" x="4622800" y="2647950"/>
          <p14:tracePt t="28389" x="4686300" y="2654300"/>
          <p14:tracePt t="28406" x="4730750" y="2654300"/>
          <p14:tracePt t="28423" x="4768850" y="2660650"/>
          <p14:tracePt t="28440" x="4800600" y="2667000"/>
          <p14:tracePt t="28457" x="4813300" y="2667000"/>
          <p14:tracePt t="28474" x="4838700" y="2679700"/>
          <p14:tracePt t="28506" x="4845050" y="2679700"/>
          <p14:tracePt t="28525" x="4851400" y="2679700"/>
          <p14:tracePt t="28539" x="4864100" y="2673350"/>
          <p14:tracePt t="28557" x="4870450" y="2673350"/>
          <p14:tracePt t="28589" x="4876800" y="2673350"/>
          <p14:tracePt t="28605" x="4883150" y="2673350"/>
          <p14:tracePt t="28662" x="4889500" y="2673350"/>
          <p14:tracePt t="28666" x="4889500" y="2667000"/>
          <p14:tracePt t="28784" x="4895850" y="2667000"/>
          <p14:tracePt t="28839" x="4895850" y="2660650"/>
          <p14:tracePt t="28846" x="4902200" y="2660650"/>
          <p14:tracePt t="28855" x="4908550" y="2660650"/>
          <p14:tracePt t="28875" x="4933950" y="2660650"/>
          <p14:tracePt t="28888" x="4959350" y="2660650"/>
          <p14:tracePt t="28906" x="4991100" y="2660650"/>
          <p14:tracePt t="28923" x="5029200" y="2667000"/>
          <p14:tracePt t="28940" x="5048250" y="2673350"/>
          <p14:tracePt t="28956" x="5067300" y="2673350"/>
          <p14:tracePt t="28973" x="5086350" y="2673350"/>
          <p14:tracePt t="29010" x="5092700" y="2673350"/>
          <p14:tracePt t="29038" x="5099050" y="2673350"/>
          <p14:tracePt t="29083" x="5099050" y="2667000"/>
          <p14:tracePt t="29091" x="5099050" y="2660650"/>
          <p14:tracePt t="29105" x="5105400" y="2622550"/>
          <p14:tracePt t="29709" x="5086350" y="2628900"/>
          <p14:tracePt t="29718" x="5067300" y="2647950"/>
          <p14:tracePt t="29722" x="5035550" y="2660650"/>
          <p14:tracePt t="29738" x="4959350" y="2705100"/>
          <p14:tracePt t="29754" x="4870450" y="2743200"/>
          <p14:tracePt t="29773" x="4762500" y="2806700"/>
          <p14:tracePt t="29788" x="4673600" y="2851150"/>
          <p14:tracePt t="29805" x="4584700" y="2901950"/>
          <p14:tracePt t="29821" x="4483100" y="2952750"/>
          <p14:tracePt t="29843" x="4394200" y="2971800"/>
          <p14:tracePt t="29855" x="4292600" y="3022600"/>
          <p14:tracePt t="29871" x="4235450" y="3048000"/>
          <p14:tracePt t="29888" x="4171950" y="3041650"/>
          <p14:tracePt t="29905" x="4044950" y="3048000"/>
          <p14:tracePt t="29922" x="3975100" y="3048000"/>
          <p14:tracePt t="29938" x="3917950" y="3067050"/>
          <p14:tracePt t="29956" x="3829050" y="3073400"/>
          <p14:tracePt t="29973" x="3740150" y="3073400"/>
          <p14:tracePt t="29988" x="3632200" y="3073400"/>
          <p14:tracePt t="30005" x="3454400" y="3092450"/>
          <p14:tracePt t="30022" x="3321050" y="3092450"/>
          <p14:tracePt t="30029" x="3244850" y="3092450"/>
          <p14:tracePt t="30038" x="3181350" y="3092450"/>
          <p14:tracePt t="30054" x="3009900" y="3098800"/>
          <p14:tracePt t="30071" x="2921000" y="3098800"/>
          <p14:tracePt t="30088" x="2825750" y="3105150"/>
          <p14:tracePt t="30104" x="2730500" y="3111500"/>
          <p14:tracePt t="30122" x="2673350" y="3130550"/>
          <p14:tracePt t="30138" x="2609850" y="3149600"/>
          <p14:tracePt t="30154" x="2552700" y="3155950"/>
          <p14:tracePt t="30171" x="2533650" y="3162300"/>
          <p14:tracePt t="30189" x="2495550" y="3162300"/>
          <p14:tracePt t="30204" x="2482850" y="3162300"/>
          <p14:tracePt t="30221" x="2470150" y="3168650"/>
          <p14:tracePt t="30237" x="2457450" y="3175000"/>
          <p14:tracePt t="30254" x="2451100" y="3175000"/>
          <p14:tracePt t="30272" x="2444750" y="3181350"/>
          <p14:tracePt t="30304" x="2438400" y="3181350"/>
          <p14:tracePt t="30340" x="2444750" y="3181350"/>
          <p14:tracePt t="30347" x="2470150" y="3181350"/>
          <p14:tracePt t="30354" x="2482850" y="3181350"/>
          <p14:tracePt t="30371" x="2540000" y="3181350"/>
          <p14:tracePt t="30387" x="2603500" y="3181350"/>
          <p14:tracePt t="30404" x="2717800" y="3175000"/>
          <p14:tracePt t="30420" x="2781300" y="3168650"/>
          <p14:tracePt t="30437" x="2851150" y="3149600"/>
          <p14:tracePt t="30455" x="2959100" y="3136900"/>
          <p14:tracePt t="30471" x="3028950" y="3117850"/>
          <p14:tracePt t="30489" x="3136900" y="3098800"/>
          <p14:tracePt t="30505" x="3200400" y="3092450"/>
          <p14:tracePt t="30521" x="3244850" y="3092450"/>
          <p14:tracePt t="30537" x="3263900" y="3092450"/>
          <p14:tracePt t="30553" x="3308350" y="3092450"/>
          <p14:tracePt t="30570" x="3340100" y="3086100"/>
          <p14:tracePt t="30589" x="3397250" y="3073400"/>
          <p14:tracePt t="30604" x="3441700" y="3060700"/>
          <p14:tracePt t="30621" x="3492500" y="3054350"/>
          <p14:tracePt t="30639" x="3524250" y="3054350"/>
          <p14:tracePt t="30654" x="3556000" y="3054350"/>
          <p14:tracePt t="30671" x="3575050" y="3054350"/>
          <p14:tracePt t="30688" x="3581400" y="3048000"/>
          <p14:tracePt t="30704" x="3587750" y="3048000"/>
          <p14:tracePt t="30721" x="3594100" y="3041650"/>
          <p14:tracePt t="30737" x="3600450" y="3041650"/>
          <p14:tracePt t="30793" x="3606800" y="3041650"/>
          <p14:tracePt t="30816" x="3606800" y="3035300"/>
          <p14:tracePt t="30831" x="3613150" y="3035300"/>
          <p14:tracePt t="30846" x="3613150" y="3028950"/>
          <p14:tracePt t="30851" x="3625850" y="3022600"/>
          <p14:tracePt t="30860" x="3638550" y="3009900"/>
          <p14:tracePt t="30870" x="3657600" y="3003550"/>
          <p14:tracePt t="30889" x="3714750" y="2965450"/>
          <p14:tracePt t="30904" x="3778250" y="2927350"/>
          <p14:tracePt t="30920" x="3848100" y="2901950"/>
          <p14:tracePt t="30936" x="3943350" y="2863850"/>
          <p14:tracePt t="30953" x="3994150" y="2844800"/>
          <p14:tracePt t="30972" x="4064000" y="2825750"/>
          <p14:tracePt t="30987" x="4089400" y="2819400"/>
          <p14:tracePt t="31003" x="4133850" y="2806700"/>
          <p14:tracePt t="31021" x="4178300" y="2794000"/>
          <p14:tracePt t="31037" x="4191000" y="2787650"/>
          <p14:tracePt t="31054" x="4197350" y="2781300"/>
          <p14:tracePt t="31075" x="4203700" y="2781300"/>
          <p14:tracePt t="31104" x="4216400" y="2781300"/>
          <p14:tracePt t="31127" x="4210050" y="2781300"/>
          <p14:tracePt t="31136" x="4184650" y="2774950"/>
          <p14:tracePt t="31153" x="4121150" y="2774950"/>
          <p14:tracePt t="31174" x="4038600" y="2762250"/>
          <p14:tracePt t="31186" x="3943350" y="2749550"/>
          <p14:tracePt t="31205" x="3822700" y="2730500"/>
          <p14:tracePt t="31221" x="3676650" y="2730500"/>
          <p14:tracePt t="31236" x="3505200" y="2730500"/>
          <p14:tracePt t="31253" x="3333750" y="2724150"/>
          <p14:tracePt t="31271" x="3079750" y="2717800"/>
          <p14:tracePt t="31287" x="2901950" y="2717800"/>
          <p14:tracePt t="31303" x="2717800" y="2711450"/>
          <p14:tracePt t="31319" x="2571750" y="2711450"/>
          <p14:tracePt t="31337" x="2336800" y="2667000"/>
          <p14:tracePt t="31354" x="2228850" y="2660650"/>
          <p14:tracePt t="31371" x="2108200" y="2641600"/>
          <p14:tracePt t="31387" x="2051050" y="2628900"/>
          <p14:tracePt t="31404" x="2019300" y="2622550"/>
          <p14:tracePt t="31422" x="1968500" y="2590800"/>
          <p14:tracePt t="31436" x="1962150" y="2584450"/>
          <p14:tracePt t="32046" x="2000250" y="2590800"/>
          <p14:tracePt t="32054" x="2025650" y="2590800"/>
          <p14:tracePt t="32069" x="2095500" y="2609850"/>
          <p14:tracePt t="32085" x="2152650" y="2616200"/>
          <p14:tracePt t="32102" x="2209800" y="2622550"/>
          <p14:tracePt t="32118" x="2330450" y="2616200"/>
          <p14:tracePt t="32136" x="2406650" y="2628900"/>
          <p14:tracePt t="32154" x="2520950" y="2647950"/>
          <p14:tracePt t="32169" x="2584450" y="2660650"/>
          <p14:tracePt t="32185" x="2641600" y="2673350"/>
          <p14:tracePt t="32202" x="2717800" y="2673350"/>
          <p14:tracePt t="32219" x="2851150" y="2705100"/>
          <p14:tracePt t="32236" x="2933700" y="2724150"/>
          <p14:tracePt t="32254" x="2990850" y="2755900"/>
          <p14:tracePt t="32269" x="3060700" y="2825750"/>
          <p14:tracePt t="32286" x="3124200" y="3009900"/>
          <p14:tracePt t="32306" x="3194050" y="3251200"/>
          <p14:tracePt t="32322" x="3251200" y="3365500"/>
          <p14:tracePt t="32336" x="3276600" y="3454400"/>
          <p14:tracePt t="32353" x="3321050" y="3524250"/>
          <p14:tracePt t="32368" x="3321050" y="3530600"/>
          <p14:tracePt t="32386" x="3327400" y="3543300"/>
          <p14:tracePt t="32861" x="3422650" y="3511550"/>
          <p14:tracePt t="32867" x="3498850" y="3486150"/>
          <p14:tracePt t="32874" x="3581400" y="3448050"/>
          <p14:tracePt t="32888" x="3790950" y="3346450"/>
          <p14:tracePt t="32904" x="3962400" y="3302000"/>
          <p14:tracePt t="32919" x="4089400" y="3251200"/>
          <p14:tracePt t="32935" x="4210050" y="3238500"/>
          <p14:tracePt t="32951" x="4457700" y="3187700"/>
          <p14:tracePt t="32969" x="4559300" y="3149600"/>
          <p14:tracePt t="32984" x="4654550" y="3143250"/>
          <p14:tracePt t="33001" x="4902200" y="3105150"/>
          <p14:tracePt t="33019" x="5003800" y="3092450"/>
          <p14:tracePt t="33021" x="5041900" y="3092450"/>
          <p14:tracePt t="33034" x="5086350" y="3092450"/>
          <p14:tracePt t="33051" x="5251450" y="3117850"/>
          <p14:tracePt t="33068" x="5384800" y="3130550"/>
          <p14:tracePt t="33084" x="5448300" y="3136900"/>
          <p14:tracePt t="33102" x="5543550" y="3175000"/>
          <p14:tracePt t="33118" x="5645150" y="3200400"/>
          <p14:tracePt t="33135" x="5772150" y="3232150"/>
          <p14:tracePt t="33151" x="5842000" y="3257550"/>
          <p14:tracePt t="33168" x="5892800" y="3276600"/>
          <p14:tracePt t="33185" x="5988050" y="3295650"/>
          <p14:tracePt t="33201" x="6083300" y="3302000"/>
          <p14:tracePt t="33219" x="6165850" y="3308350"/>
          <p14:tracePt t="33236" x="6267450" y="3321050"/>
          <p14:tracePt t="33251" x="6324600" y="3327400"/>
          <p14:tracePt t="33268" x="6375400" y="3346450"/>
          <p14:tracePt t="33286" x="6470650" y="3359150"/>
          <p14:tracePt t="33302" x="6534150" y="3359150"/>
          <p14:tracePt t="33318" x="6584950" y="3359150"/>
          <p14:tracePt t="33335" x="6642100" y="3359150"/>
          <p14:tracePt t="33351" x="6654800" y="3359150"/>
          <p14:tracePt t="33367" x="6705600" y="3359150"/>
          <p14:tracePt t="33384" x="6775450" y="3359150"/>
          <p14:tracePt t="33402" x="6794500" y="3359150"/>
          <p14:tracePt t="33418" x="6826250" y="3352800"/>
          <p14:tracePt t="33434" x="6864350" y="3352800"/>
          <p14:tracePt t="33451" x="6896100" y="3346450"/>
          <p14:tracePt t="33468" x="6927850" y="3333750"/>
          <p14:tracePt t="33484" x="6953250" y="3333750"/>
          <p14:tracePt t="33501" x="6985000" y="3333750"/>
          <p14:tracePt t="33517" x="7004050" y="3333750"/>
          <p14:tracePt t="33534" x="7048500" y="3333750"/>
          <p14:tracePt t="33551" x="7067550" y="3333750"/>
          <p14:tracePt t="33568" x="7073900" y="3333750"/>
          <p14:tracePt t="33584" x="7118350" y="3333750"/>
          <p14:tracePt t="33601" x="7137400" y="3333750"/>
          <p14:tracePt t="33619" x="7169150" y="3333750"/>
          <p14:tracePt t="33634" x="7219950" y="3333750"/>
          <p14:tracePt t="33667" x="7239000" y="3327400"/>
          <p14:tracePt t="33687" x="7245350" y="3327400"/>
          <p14:tracePt t="33717" x="7251700" y="3327400"/>
          <p14:tracePt t="33734" x="7270750" y="3327400"/>
          <p14:tracePt t="33741" x="7270750" y="3321050"/>
          <p14:tracePt t="33763" x="7277100" y="3321050"/>
          <p14:tracePt t="33784" x="7277100" y="3314700"/>
          <p14:tracePt t="34282" x="7327900" y="3302000"/>
          <p14:tracePt t="34289" x="7366000" y="3295650"/>
          <p14:tracePt t="34300" x="7429500" y="3289300"/>
          <p14:tracePt t="34317" x="7581900" y="3270250"/>
          <p14:tracePt t="34333" x="7651750" y="3263900"/>
          <p14:tracePt t="34352" x="7772400" y="3263900"/>
          <p14:tracePt t="34366" x="7867650" y="3257550"/>
          <p14:tracePt t="34384" x="7924800" y="3257550"/>
          <p14:tracePt t="34400" x="7969250" y="3257550"/>
          <p14:tracePt t="34419" x="8032750" y="3257550"/>
          <p14:tracePt t="34433" x="8096250" y="3244850"/>
          <p14:tracePt t="34450" x="8140700" y="3238500"/>
          <p14:tracePt t="34466" x="8191500" y="3238500"/>
          <p14:tracePt t="34483" x="8216900" y="3238500"/>
          <p14:tracePt t="34516" x="8242300" y="3238500"/>
          <p14:tracePt t="34553" x="8248650" y="3238500"/>
          <p14:tracePt t="34632" x="8248650" y="3232150"/>
          <p14:tracePt t="34666" x="8242300" y="3225800"/>
          <p14:tracePt t="34673" x="8223250" y="3219450"/>
          <p14:tracePt t="34683" x="8210550" y="3219450"/>
          <p14:tracePt t="34704" x="8166100" y="3206750"/>
          <p14:tracePt t="34716" x="8128000" y="3200400"/>
          <p14:tracePt t="34733" x="8083550" y="3187700"/>
          <p14:tracePt t="34749" x="8020050" y="3200400"/>
          <p14:tracePt t="34767" x="7893050" y="3206750"/>
          <p14:tracePt t="34784" x="7785100" y="3219450"/>
          <p14:tracePt t="34800" x="7664450" y="3238500"/>
          <p14:tracePt t="34816" x="7454900" y="3276600"/>
          <p14:tracePt t="34833" x="7308850" y="3282950"/>
          <p14:tracePt t="34851" x="7162800" y="3289300"/>
          <p14:tracePt t="34867" x="7150100" y="3295650"/>
          <p14:tracePt t="35181" x="7048500" y="3295650"/>
          <p14:tracePt t="35193" x="6896100" y="3302000"/>
          <p14:tracePt t="35199" x="6800850" y="3308350"/>
          <p14:tracePt t="35216" x="6572250" y="3321050"/>
          <p14:tracePt t="35232" x="6381750" y="3327400"/>
          <p14:tracePt t="35249" x="5988050" y="3346450"/>
          <p14:tracePt t="35267" x="5772150" y="3327400"/>
          <p14:tracePt t="35284" x="5283200" y="3295650"/>
          <p14:tracePt t="35299" x="5029200" y="3295650"/>
          <p14:tracePt t="35315" x="4794250" y="3257550"/>
          <p14:tracePt t="35332" x="4718050" y="3270250"/>
          <p14:tracePt t="35350" x="4622800" y="3390900"/>
          <p14:tracePt t="35634" x="4508500" y="3359150"/>
          <p14:tracePt t="35640" x="4425950" y="3333750"/>
          <p14:tracePt t="35655" x="4235450" y="3257550"/>
          <p14:tracePt t="35666" x="4140200" y="3244850"/>
          <p14:tracePt t="35682" x="3829050" y="3175000"/>
          <p14:tracePt t="35698" x="3536950" y="3136900"/>
          <p14:tracePt t="35719" x="3219450" y="3098800"/>
          <p14:tracePt t="35733" x="2901950" y="3111500"/>
          <p14:tracePt t="35749" x="2698750" y="3111500"/>
          <p14:tracePt t="35767" x="2559050" y="3111500"/>
          <p14:tracePt t="35782" x="2368550" y="3111500"/>
          <p14:tracePt t="35798" x="2286000" y="3124200"/>
          <p14:tracePt t="35815" x="2235200" y="3130550"/>
          <p14:tracePt t="35831" x="2216150" y="3143250"/>
          <p14:tracePt t="35848" x="2197100" y="3149600"/>
          <p14:tracePt t="35865" x="2190750" y="3149600"/>
          <p14:tracePt t="35882" x="2222500" y="3155950"/>
          <p14:tracePt t="35898" x="2330450" y="3143250"/>
          <p14:tracePt t="35915" x="2559050" y="3111500"/>
          <p14:tracePt t="35933" x="2952750" y="3028950"/>
          <p14:tracePt t="35948" x="3219450" y="2959100"/>
          <p14:tracePt t="35966" x="3600450" y="2857500"/>
          <p14:tracePt t="35982" x="3968750" y="2749550"/>
          <p14:tracePt t="35998" x="4254500" y="2667000"/>
          <p14:tracePt t="36018" x="4425950" y="2616200"/>
          <p14:tracePt t="36032" x="4832350" y="2533650"/>
          <p14:tracePt t="36050" x="4953000" y="2527300"/>
          <p14:tracePt t="36065" x="5111750" y="2540000"/>
          <p14:tracePt t="36083" x="5289550" y="2578100"/>
          <p14:tracePt t="36098" x="5308600" y="2584450"/>
          <p14:tracePt t="36418" x="5327650" y="2597150"/>
          <p14:tracePt t="36424" x="5340350" y="2609850"/>
          <p14:tracePt t="36435" x="5359400" y="2628900"/>
          <p14:tracePt t="36448" x="5397500" y="2686050"/>
          <p14:tracePt t="36466" x="5435600" y="2749550"/>
          <p14:tracePt t="36481" x="5454650" y="2787650"/>
          <p14:tracePt t="36497" x="5473700" y="2819400"/>
          <p14:tracePt t="36517" x="5505450" y="2851150"/>
          <p14:tracePt t="36531" x="5543550" y="2901950"/>
          <p14:tracePt t="36538" x="5594350" y="2927350"/>
          <p14:tracePt t="36548" x="5607050" y="2933700"/>
          <p14:tracePt t="36565" x="5683250" y="2978150"/>
          <p14:tracePt t="36581" x="5715000" y="2984500"/>
          <p14:tracePt t="36598" x="5753100" y="2997200"/>
          <p14:tracePt t="36616" x="5759450" y="2997200"/>
          <p14:tracePt t="36633" x="5765800" y="2997200"/>
          <p14:tracePt t="36649" x="5772150" y="2997200"/>
          <p14:tracePt t="36666" x="5778500" y="2997200"/>
          <p14:tracePt t="36732" x="5784850" y="2997200"/>
          <p14:tracePt t="36735" x="5797550" y="2997200"/>
          <p14:tracePt t="36747" x="5803900" y="2997200"/>
          <p14:tracePt t="36766" x="5842000" y="3003550"/>
          <p14:tracePt t="36780" x="5861050" y="3009900"/>
          <p14:tracePt t="36797" x="5886450" y="3016250"/>
          <p14:tracePt t="36815" x="5918200" y="3022600"/>
          <p14:tracePt t="36833" x="5924550" y="3028950"/>
          <p14:tracePt t="36863" x="5930900" y="3035300"/>
          <p14:tracePt t="36880" x="5937250" y="3035300"/>
          <p14:tracePt t="36900" x="5937250" y="3041650"/>
          <p14:tracePt t="36944" x="5943600" y="3048000"/>
          <p14:tracePt t="36949" x="5962650" y="3054350"/>
          <p14:tracePt t="36966" x="5988050" y="3073400"/>
          <p14:tracePt t="36980" x="6026150" y="3098800"/>
          <p14:tracePt t="37000" x="6096000" y="3117850"/>
          <p14:tracePt t="37013" x="6184900" y="3130550"/>
          <p14:tracePt t="37030" x="6305550" y="3136900"/>
          <p14:tracePt t="37047" x="6394450" y="3155950"/>
          <p14:tracePt t="37049" x="6426200" y="3155950"/>
          <p14:tracePt t="37065" x="6477000" y="3149600"/>
          <p14:tracePt t="37083" x="6534150" y="3143250"/>
          <p14:tracePt t="37101" x="6591300" y="3111500"/>
          <p14:tracePt t="37114" x="6648450" y="3067050"/>
          <p14:tracePt t="37130" x="6711950" y="3041650"/>
          <p14:tracePt t="37147" x="6750050" y="3003550"/>
          <p14:tracePt t="37164" x="6845300" y="2965450"/>
          <p14:tracePt t="37183" x="6889750" y="2927350"/>
          <p14:tracePt t="37200" x="6991350" y="2895600"/>
          <p14:tracePt t="37214" x="7067550" y="2882900"/>
          <p14:tracePt t="37230" x="7143750" y="2870200"/>
          <p14:tracePt t="37246" x="7213600" y="2876550"/>
          <p14:tracePt t="37263" x="7270750" y="2895600"/>
          <p14:tracePt t="37281" x="7308850" y="2908300"/>
          <p14:tracePt t="37302" x="7366000" y="2946400"/>
          <p14:tracePt t="37314" x="7416800" y="2965450"/>
          <p14:tracePt t="37330" x="7454900" y="2978150"/>
          <p14:tracePt t="37346" x="7505700" y="2984500"/>
          <p14:tracePt t="37363" x="7524750" y="2984500"/>
          <p14:tracePt t="37384" x="7550150" y="2978150"/>
          <p14:tracePt t="37398" x="7556500" y="2971800"/>
          <p14:tracePt t="39350" x="7524750" y="2971800"/>
          <p14:tracePt t="39354" x="7429500" y="2946400"/>
          <p14:tracePt t="39365" x="7334250" y="2927350"/>
          <p14:tracePt t="39379" x="7067550" y="2921000"/>
          <p14:tracePt t="39395" x="6711950" y="2882900"/>
          <p14:tracePt t="39413" x="6032500" y="2857500"/>
          <p14:tracePt t="39429" x="5461000" y="2832100"/>
          <p14:tracePt t="39461" x="3905250" y="2952750"/>
          <p14:tracePt t="39494" x="3035300" y="3149600"/>
          <p14:tracePt t="39512" x="2698750" y="3333750"/>
          <p14:tracePt t="39528" x="2667000" y="3359150"/>
          <p14:tracePt t="39862" x="2616200" y="3384550"/>
          <p14:tracePt t="39870" x="2571750" y="3390900"/>
          <p14:tracePt t="39877" x="2501900" y="3403600"/>
          <p14:tracePt t="39894" x="2355850" y="3467100"/>
          <p14:tracePt t="39910" x="2127250" y="3549650"/>
          <p14:tracePt t="39928" x="1987550" y="3594100"/>
          <p14:tracePt t="39947" x="1727200" y="3651250"/>
          <p14:tracePt t="39961" x="1606550" y="3670300"/>
          <p14:tracePt t="39978" x="1454150" y="3683000"/>
          <p14:tracePt t="39997" x="1231900" y="3721100"/>
          <p14:tracePt t="40012" x="1143000" y="3733800"/>
          <p14:tracePt t="40028" x="1016000" y="3733800"/>
          <p14:tracePt t="40045" x="863600" y="3752850"/>
          <p14:tracePt t="40060" x="762000" y="3752850"/>
          <p14:tracePt t="40078" x="723900" y="3752850"/>
          <p14:tracePt t="40095" x="635000" y="3752850"/>
          <p14:tracePt t="40111" x="558800" y="3759200"/>
          <p14:tracePt t="40128" x="508000" y="3759200"/>
          <p14:tracePt t="40145" x="444500" y="3759200"/>
          <p14:tracePt t="40160" x="412750" y="3752850"/>
          <p14:tracePt t="40178" x="381000" y="3746500"/>
          <p14:tracePt t="40195" x="361950" y="3740150"/>
          <p14:tracePt t="40213" x="336550" y="3733800"/>
          <p14:tracePt t="40227" x="323850" y="3733800"/>
          <p14:tracePt t="40244" x="292100" y="3714750"/>
          <p14:tracePt t="40261" x="285750" y="3714750"/>
          <p14:tracePt t="40277" x="279400" y="3714750"/>
          <p14:tracePt t="40293" x="266700" y="3708400"/>
          <p14:tracePt t="40330" x="260350" y="3708400"/>
          <p14:tracePt t="40347" x="247650" y="3702050"/>
          <p14:tracePt t="40376" x="241300" y="3702050"/>
          <p14:tracePt t="40395" x="241300" y="3695700"/>
          <p14:tracePt t="40411" x="234950" y="3695700"/>
          <p14:tracePt t="40433" x="234950" y="3689350"/>
          <p14:tracePt t="40454" x="234950" y="3683000"/>
          <p14:tracePt t="40465" x="234950" y="3676650"/>
          <p14:tracePt t="40476" x="241300" y="3670300"/>
          <p14:tracePt t="40495" x="292100" y="3644900"/>
          <p14:tracePt t="40510" x="323850" y="3632200"/>
          <p14:tracePt t="40528" x="368300" y="3606800"/>
          <p14:tracePt t="40544" x="406400" y="3600450"/>
          <p14:tracePt t="40560" x="457200" y="3594100"/>
          <p14:tracePt t="40577" x="495300" y="3587750"/>
          <p14:tracePt t="40596" x="533400" y="3587750"/>
          <p14:tracePt t="40610" x="571500" y="3587750"/>
          <p14:tracePt t="40631" x="628650" y="3606800"/>
          <p14:tracePt t="40643" x="647700" y="3613150"/>
          <p14:tracePt t="40660" x="685800" y="3619500"/>
          <p14:tracePt t="40680" x="749300" y="3644900"/>
          <p14:tracePt t="40694" x="781050" y="3651250"/>
          <p14:tracePt t="40714" x="806450" y="3657600"/>
          <p14:tracePt t="40727" x="831850" y="3663950"/>
          <p14:tracePt t="40744" x="876300" y="3689350"/>
          <p14:tracePt t="40761" x="901700" y="3689350"/>
          <p14:tracePt t="40778" x="933450" y="3708400"/>
          <p14:tracePt t="40794" x="958850" y="3714750"/>
          <p14:tracePt t="40810" x="965200" y="3721100"/>
          <p14:tracePt t="40828" x="1003300" y="3740150"/>
          <p14:tracePt t="40842" x="1022350" y="3746500"/>
          <p14:tracePt t="40860" x="1028700" y="3746500"/>
          <p14:tracePt t="40878" x="1066800" y="3759200"/>
          <p14:tracePt t="40894" x="1098550" y="3765550"/>
          <p14:tracePt t="40910" x="1111250" y="3765550"/>
          <p14:tracePt t="40928" x="1168400" y="3765550"/>
          <p14:tracePt t="40943" x="1219200" y="3771900"/>
          <p14:tracePt t="40960" x="1244600" y="3771900"/>
          <p14:tracePt t="40978" x="1289050" y="3765550"/>
          <p14:tracePt t="40994" x="1308100" y="3765550"/>
          <p14:tracePt t="41011" x="1327150" y="3765550"/>
          <p14:tracePt t="41028" x="1358900" y="3765550"/>
          <p14:tracePt t="41045" x="1384300" y="3765550"/>
          <p14:tracePt t="41061" x="1397000" y="3765550"/>
          <p14:tracePt t="41077" x="1428750" y="3765550"/>
          <p14:tracePt t="41093" x="1454150" y="3759200"/>
          <p14:tracePt t="41109" x="1466850" y="3759200"/>
          <p14:tracePt t="41126" x="1517650" y="3752850"/>
          <p14:tracePt t="41143" x="1549400" y="3746500"/>
          <p14:tracePt t="41161" x="1562100" y="3746500"/>
          <p14:tracePt t="41176" x="1600200" y="3740150"/>
          <p14:tracePt t="41193" x="1619250" y="3740150"/>
          <p14:tracePt t="41211" x="1644650" y="3727450"/>
          <p14:tracePt t="41227" x="1663700" y="3727450"/>
          <p14:tracePt t="41242" x="1676400" y="3721100"/>
          <p14:tracePt t="41259" x="1701800" y="3721100"/>
          <p14:tracePt t="41276" x="1758950" y="3714750"/>
          <p14:tracePt t="41293" x="1803400" y="3708400"/>
          <p14:tracePt t="41309" x="1835150" y="3708400"/>
          <p14:tracePt t="41326" x="1879600" y="3708400"/>
          <p14:tracePt t="41344" x="1905000" y="3708400"/>
          <p14:tracePt t="41361" x="1943100" y="3695700"/>
          <p14:tracePt t="41375" x="1974850" y="3695700"/>
          <p14:tracePt t="41394" x="2000250" y="3695700"/>
          <p14:tracePt t="41414" x="2038350" y="3695700"/>
          <p14:tracePt t="41426" x="2063750" y="3695700"/>
          <p14:tracePt t="41443" x="2108200" y="3695700"/>
          <p14:tracePt t="41459" x="2127250" y="3689350"/>
          <p14:tracePt t="41476" x="2165350" y="3689350"/>
          <p14:tracePt t="41493" x="2197100" y="3689350"/>
          <p14:tracePt t="41511" x="2235200" y="3683000"/>
          <p14:tracePt t="41525" x="2254250" y="3670300"/>
          <p14:tracePt t="41544" x="2273300" y="3670300"/>
          <p14:tracePt t="41560" x="2286000" y="3676650"/>
          <p14:tracePt t="41575" x="2305050" y="3683000"/>
          <p14:tracePt t="41610" x="2317750" y="3683000"/>
          <p14:tracePt t="41627" x="2317750" y="3689350"/>
          <p14:tracePt t="41659" x="2317750" y="3695700"/>
          <p14:tracePt t="41675" x="2324100" y="3695700"/>
          <p14:tracePt t="42671" x="2393950" y="3683000"/>
          <p14:tracePt t="42678" x="2413000" y="3676650"/>
          <p14:tracePt t="42692" x="2578100" y="3651250"/>
          <p14:tracePt t="42707" x="2749550" y="3632200"/>
          <p14:tracePt t="42724" x="2876550" y="3600450"/>
          <p14:tracePt t="42741" x="3060700" y="3594100"/>
          <p14:tracePt t="42758" x="3232150" y="3594100"/>
          <p14:tracePt t="42775" x="3308350" y="3594100"/>
          <p14:tracePt t="42791" x="3454400" y="3600450"/>
          <p14:tracePt t="42808" x="3536950" y="3606800"/>
          <p14:tracePt t="42830" x="3676650" y="3632200"/>
          <p14:tracePt t="42843" x="3740150" y="3638550"/>
          <p14:tracePt t="42858" x="3778250" y="3644900"/>
          <p14:tracePt t="42875" x="3829050" y="3657600"/>
          <p14:tracePt t="42891" x="3943350" y="3695700"/>
          <p14:tracePt t="42908" x="4006850" y="3708400"/>
          <p14:tracePt t="42924" x="4057650" y="3746500"/>
          <p14:tracePt t="42941" x="4146550" y="3778250"/>
          <p14:tracePt t="42957" x="4203700" y="3797300"/>
          <p14:tracePt t="42976" x="4311650" y="3841750"/>
          <p14:tracePt t="42991" x="4445000" y="3873500"/>
          <p14:tracePt t="43007" x="4546600" y="3905250"/>
          <p14:tracePt t="43024" x="4597400" y="3917950"/>
          <p14:tracePt t="43041" x="4730750" y="3968750"/>
          <p14:tracePt t="43059" x="4794250" y="3975100"/>
          <p14:tracePt t="43061" x="4819650" y="3975100"/>
          <p14:tracePt t="43074" x="4870450" y="3981450"/>
          <p14:tracePt t="43091" x="4946650" y="3981450"/>
          <p14:tracePt t="43107" x="5003800" y="3981450"/>
          <p14:tracePt t="43124" x="5041900" y="3962400"/>
          <p14:tracePt t="43141" x="5137150" y="3937000"/>
          <p14:tracePt t="43158" x="5213350" y="3924300"/>
          <p14:tracePt t="43175" x="5283200" y="3905250"/>
          <p14:tracePt t="43190" x="5346700" y="3879850"/>
          <p14:tracePt t="43207" x="5378450" y="3867150"/>
          <p14:tracePt t="43224" x="5429250" y="3854450"/>
          <p14:tracePt t="43240" x="5480050" y="3854450"/>
          <p14:tracePt t="43257" x="5505450" y="3854450"/>
          <p14:tracePt t="43276" x="5562600" y="3848100"/>
          <p14:tracePt t="43290" x="5594350" y="3841750"/>
          <p14:tracePt t="43308" x="5619750" y="3822700"/>
          <p14:tracePt t="43324" x="5664200" y="3816350"/>
          <p14:tracePt t="43340" x="5715000" y="3790950"/>
          <p14:tracePt t="43357" x="5727700" y="3790950"/>
          <p14:tracePt t="43375" x="5778500" y="3784600"/>
          <p14:tracePt t="43390" x="5797550" y="3784600"/>
          <p14:tracePt t="43407" x="5816600" y="3771900"/>
          <p14:tracePt t="43424" x="5867400" y="3765550"/>
          <p14:tracePt t="43440" x="5880100" y="3765550"/>
          <p14:tracePt t="43457" x="5905500" y="3765550"/>
          <p14:tracePt t="43475" x="5937250" y="3765550"/>
          <p14:tracePt t="43490" x="5962650" y="3765550"/>
          <p14:tracePt t="43507" x="5994400" y="3759200"/>
          <p14:tracePt t="43524" x="6013450" y="3759200"/>
          <p14:tracePt t="43540" x="6038850" y="3752850"/>
          <p14:tracePt t="43574" x="6070600" y="3746500"/>
          <p14:tracePt t="43590" x="6076950" y="3746500"/>
          <p14:tracePt t="43607" x="6089650" y="3746500"/>
          <p14:tracePt t="43624" x="6102350" y="3746500"/>
          <p14:tracePt t="43640" x="6108700" y="3746500"/>
          <p14:tracePt t="43674" x="6115050" y="3746500"/>
          <p14:tracePt t="44657" x="6083300" y="3746500"/>
          <p14:tracePt t="44665" x="6038850" y="3746500"/>
          <p14:tracePt t="44672" x="5994400" y="3746500"/>
          <p14:tracePt t="44689" x="5899150" y="3740150"/>
          <p14:tracePt t="44706" x="5607050" y="3714750"/>
          <p14:tracePt t="44722" x="5473700" y="3714750"/>
          <p14:tracePt t="44739" x="5270500" y="3695700"/>
          <p14:tracePt t="44756" x="4965700" y="3676650"/>
          <p14:tracePt t="44772" x="4743450" y="3683000"/>
          <p14:tracePt t="44789" x="4533900" y="3689350"/>
          <p14:tracePt t="44806" x="4267200" y="3702050"/>
          <p14:tracePt t="44823" x="4044950" y="3714750"/>
          <p14:tracePt t="44843" x="3835400" y="3727450"/>
          <p14:tracePt t="44855" x="3670300" y="3746500"/>
          <p14:tracePt t="44873" x="3568700" y="3752850"/>
          <p14:tracePt t="44889" x="3511550" y="3752850"/>
          <p14:tracePt t="44906" x="3448050" y="3740150"/>
          <p14:tracePt t="44923" x="3403600" y="3740150"/>
          <p14:tracePt t="44939" x="3352800" y="3733800"/>
          <p14:tracePt t="44958" x="3308350" y="3727450"/>
          <p14:tracePt t="44975" x="3276600" y="3721100"/>
          <p14:tracePt t="44989" x="3244850" y="3714750"/>
          <p14:tracePt t="45008" x="3194050" y="3702050"/>
          <p14:tracePt t="45025" x="3175000" y="3689350"/>
          <p14:tracePt t="45039" x="3168650" y="3689350"/>
          <p14:tracePt t="45055" x="3149600" y="3689350"/>
          <p14:tracePt t="45073" x="3143250" y="3683000"/>
          <p14:tracePt t="52046" x="3136900" y="3695700"/>
          <p14:tracePt t="52049" x="3098800" y="3771900"/>
          <p14:tracePt t="52065" x="3041650" y="3898900"/>
          <p14:tracePt t="52084" x="2921000" y="4121150"/>
          <p14:tracePt t="52101" x="2838450" y="4260850"/>
          <p14:tracePt t="52117" x="2755900" y="4425950"/>
          <p14:tracePt t="52134" x="2679700" y="4591050"/>
          <p14:tracePt t="52164" x="2540000" y="4997450"/>
          <p14:tracePt t="52199" x="2470150" y="5334000"/>
          <p14:tracePt t="52218" x="2482850" y="5486400"/>
          <p14:tracePt t="52231" x="2495550" y="5645150"/>
          <p14:tracePt t="52249" x="2533650" y="5842000"/>
          <p14:tracePt t="52264" x="2590800" y="5975350"/>
          <p14:tracePt t="52281" x="2603500" y="6051550"/>
          <p14:tracePt t="52299" x="2641600" y="6102350"/>
          <p14:tracePt t="52314" x="2717800" y="6165850"/>
          <p14:tracePt t="52331" x="2832100" y="6191250"/>
          <p14:tracePt t="52348" x="2965450" y="6203950"/>
          <p14:tracePt t="52365" x="3022600" y="6203950"/>
          <p14:tracePt t="52382" x="3086100" y="6197600"/>
          <p14:tracePt t="52401" x="3213100" y="6165850"/>
          <p14:tracePt t="52414" x="3289300" y="6121400"/>
          <p14:tracePt t="52431" x="3346450" y="6089650"/>
          <p14:tracePt t="52447" x="3429000" y="5975350"/>
          <p14:tracePt t="52464" x="3460750" y="5886450"/>
          <p14:tracePt t="52481" x="3473450" y="5797550"/>
          <p14:tracePt t="52498" x="3473450" y="5689600"/>
          <p14:tracePt t="52514" x="3435350" y="5575300"/>
          <p14:tracePt t="52531" x="3371850" y="5486400"/>
          <p14:tracePt t="52548" x="3187700" y="5314950"/>
          <p14:tracePt t="52564" x="3054350" y="5232400"/>
          <p14:tracePt t="52581" x="2978150" y="5168900"/>
          <p14:tracePt t="52598" x="2787650" y="5092700"/>
          <p14:tracePt t="52614" x="2679700" y="5086350"/>
          <p14:tracePt t="52630" x="2597150" y="5099050"/>
          <p14:tracePt t="52647" x="2520950" y="5156200"/>
          <p14:tracePt t="52664" x="2451100" y="5219700"/>
          <p14:tracePt t="52682" x="2393950" y="5295900"/>
          <p14:tracePt t="52698" x="2349500" y="5441950"/>
          <p14:tracePt t="52718" x="2343150" y="5537200"/>
          <p14:tracePt t="52730" x="2343150" y="5613400"/>
          <p14:tracePt t="52747" x="2362200" y="5734050"/>
          <p14:tracePt t="52763" x="2419350" y="5822950"/>
          <p14:tracePt t="52782" x="2501900" y="5994400"/>
          <p14:tracePt t="52798" x="2546350" y="6070600"/>
          <p14:tracePt t="52815" x="2603500" y="6127750"/>
          <p14:tracePt t="52832" x="2825750" y="6242050"/>
          <p14:tracePt t="52847" x="2927350" y="6273800"/>
          <p14:tracePt t="52864" x="3028950" y="6305550"/>
          <p14:tracePt t="52882" x="3213100" y="6324600"/>
          <p14:tracePt t="52899" x="3333750" y="6311900"/>
          <p14:tracePt t="52914" x="3409950" y="6311900"/>
          <p14:tracePt t="52933" x="3524250" y="6254750"/>
          <p14:tracePt t="52947" x="3575050" y="6203950"/>
          <p14:tracePt t="52966" x="3625850" y="6178550"/>
          <p14:tracePt t="52981" x="3689350" y="6121400"/>
          <p14:tracePt t="52997" x="3746500" y="6051550"/>
          <p14:tracePt t="53014" x="3752850" y="6045200"/>
          <p14:tracePt t="53030" x="3759200" y="6038850"/>
          <p14:tracePt t="54295" x="3727450" y="6038850"/>
          <p14:tracePt t="54298" x="3632200" y="6032500"/>
          <p14:tracePt t="54314" x="3486150" y="6026150"/>
          <p14:tracePt t="54331" x="3365500" y="6045200"/>
          <p14:tracePt t="54349" x="3143250" y="6057900"/>
          <p14:tracePt t="54363" x="2978150" y="6083300"/>
          <p14:tracePt t="54380" x="2876550" y="6127750"/>
          <p14:tracePt t="54414" x="2514600" y="6235700"/>
          <p14:tracePt t="54445" x="2393950" y="6324600"/>
          <p14:tracePt t="54465" x="2324100" y="6375400"/>
          <p14:tracePt t="54478" x="2273300" y="6407150"/>
          <p14:tracePt t="54497" x="2228850" y="6464300"/>
          <p14:tracePt t="54512" x="2216150" y="6489700"/>
          <p14:tracePt t="54529" x="2216150" y="6540500"/>
          <p14:tracePt t="54547" x="2228850" y="6623050"/>
          <p14:tracePt t="54565" x="2254250" y="6648450"/>
          <p14:tracePt t="54579" x="2305050" y="6692900"/>
          <p14:tracePt t="54598" x="2368550" y="6737350"/>
          <p14:tracePt t="54612" x="2425700" y="6737350"/>
          <p14:tracePt t="54634" x="2520950" y="6743700"/>
          <p14:tracePt t="54647" x="2628900" y="6699250"/>
          <p14:tracePt t="54663" x="2679700" y="6673850"/>
          <p14:tracePt t="54680" x="2711450" y="6648450"/>
          <p14:tracePt t="54698" x="2768600" y="6565900"/>
          <p14:tracePt t="54712" x="2819400" y="6515100"/>
          <p14:tracePt t="54729" x="2851150" y="6445250"/>
          <p14:tracePt t="54750" x="2908300" y="6330950"/>
          <p14:tracePt t="54765" x="2946400" y="6248400"/>
          <p14:tracePt t="54779" x="2978150" y="6159500"/>
          <p14:tracePt t="54797" x="2990850" y="6045200"/>
          <p14:tracePt t="54812" x="2997200" y="6013450"/>
          <p14:tracePt t="54830" x="3003550" y="5937250"/>
          <p14:tracePt t="54846" x="3003550" y="5848350"/>
          <p14:tracePt t="54862" x="3003550" y="5791200"/>
          <p14:tracePt t="54879" x="3016250" y="5740400"/>
          <p14:tracePt t="54897" x="3022600" y="5702300"/>
          <p14:tracePt t="54916" x="3028950" y="5670550"/>
          <p14:tracePt t="54929" x="3041650" y="5645150"/>
          <p14:tracePt t="54945" x="3048000" y="5600700"/>
          <p14:tracePt t="54961" x="3054350" y="5575300"/>
          <p14:tracePt t="54978" x="3054350" y="5556250"/>
          <p14:tracePt t="54995" x="3060700" y="5518150"/>
          <p14:tracePt t="55012" x="3060700" y="5505450"/>
          <p14:tracePt t="55029" x="3060700" y="5492750"/>
          <p14:tracePt t="55046" x="3060700" y="5454650"/>
          <p14:tracePt t="55062" x="3060700" y="5441950"/>
          <p14:tracePt t="55078" x="3054350" y="5416550"/>
          <p14:tracePt t="55095" x="3054350" y="5410200"/>
          <p14:tracePt t="55111" x="3054350" y="5403850"/>
          <p14:tracePt t="55144" x="3054350" y="5397500"/>
          <p14:tracePt t="55161" x="3054350" y="5391150"/>
          <p14:tracePt t="55180" x="3054350" y="5384800"/>
          <p14:tracePt t="55197" x="3048000" y="5384800"/>
          <p14:tracePt t="55230" x="3041650" y="5384800"/>
          <p14:tracePt t="55238" x="3041650" y="5378450"/>
          <p14:tracePt t="55266" x="3035300" y="5378450"/>
          <p14:tracePt t="55303" x="3028950" y="5378450"/>
          <p14:tracePt t="55324" x="3016250" y="5378450"/>
          <p14:tracePt t="55338" x="3009900" y="5378450"/>
          <p14:tracePt t="55344" x="3003550" y="5378450"/>
          <p14:tracePt t="55366" x="2997200" y="5384800"/>
          <p14:tracePt t="55379" x="2984500" y="5391150"/>
          <p14:tracePt t="55395" x="2959100" y="5416550"/>
          <p14:tracePt t="55411" x="2952750" y="5435600"/>
          <p14:tracePt t="55431" x="2933700" y="5461000"/>
          <p14:tracePt t="55445" x="2927350" y="5467350"/>
          <p14:tracePt t="55465" x="2914650" y="5492750"/>
          <p14:tracePt t="55479" x="2908300" y="5499100"/>
          <p14:tracePt t="55494" x="2901950" y="5505450"/>
          <p14:tracePt t="55511" x="2901950" y="5511800"/>
          <p14:tracePt t="55544" x="2895600" y="5511800"/>
          <p14:tracePt t="55561" x="2889250" y="5518150"/>
          <p14:tracePt t="55578" x="2889250" y="5524500"/>
          <p14:tracePt t="55595" x="2882900" y="5530850"/>
          <p14:tracePt t="55611" x="2870200" y="5537200"/>
          <p14:tracePt t="55627" x="2870200" y="5543550"/>
          <p14:tracePt t="55644" x="2863850" y="5543550"/>
          <p14:tracePt t="55679" x="2857500" y="5543550"/>
          <p14:tracePt t="55695" x="2851150" y="5549900"/>
          <p14:tracePt t="55726" x="2844800" y="5549900"/>
          <p14:tracePt t="55744" x="2838450" y="5549900"/>
          <p14:tracePt t="55779" x="2825750" y="5549900"/>
          <p14:tracePt t="56533" x="2825750" y="5537200"/>
          <p14:tracePt t="56540" x="2832100" y="5492750"/>
          <p14:tracePt t="56546" x="2838450" y="5454650"/>
          <p14:tracePt t="56561" x="2863850" y="5372100"/>
          <p14:tracePt t="56578" x="2876550" y="5283200"/>
          <p14:tracePt t="56594" x="2889250" y="5219700"/>
          <p14:tracePt t="56611" x="2927350" y="5073650"/>
          <p14:tracePt t="56626" x="2933700" y="4991100"/>
          <p14:tracePt t="56643" x="2952750" y="4914900"/>
          <p14:tracePt t="56661" x="2971800" y="4813300"/>
          <p14:tracePt t="56679" x="2978150" y="4781550"/>
          <p14:tracePt t="56694" x="2984500" y="4711700"/>
          <p14:tracePt t="56711" x="2997200" y="4584700"/>
          <p14:tracePt t="56726" x="3003550" y="4521200"/>
          <p14:tracePt t="56743" x="3009900" y="4451350"/>
          <p14:tracePt t="56761" x="3009900" y="4419600"/>
          <p14:tracePt t="56777" x="3009900" y="4400550"/>
          <p14:tracePt t="56794" x="3009900" y="4387850"/>
          <p14:tracePt t="56811" x="3009900" y="4381500"/>
          <p14:tracePt t="56843" x="3003550" y="4375150"/>
          <p14:tracePt t="56860" x="2965450" y="4375150"/>
          <p14:tracePt t="56878" x="2946400" y="4394200"/>
          <p14:tracePt t="56894" x="2901950" y="4438650"/>
          <p14:tracePt t="56909" x="2876550" y="4483100"/>
          <p14:tracePt t="56926" x="2844800" y="4540250"/>
          <p14:tracePt t="56943" x="2825750" y="4610100"/>
          <p14:tracePt t="56961" x="2794000" y="4743450"/>
          <p14:tracePt t="56976" x="2781300" y="4813300"/>
          <p14:tracePt t="56993" x="2774950" y="4883150"/>
          <p14:tracePt t="57010" x="2774950" y="5022850"/>
          <p14:tracePt t="57027" x="2774950" y="5099050"/>
          <p14:tracePt t="57046" x="2774950" y="5168900"/>
          <p14:tracePt t="57059" x="2781300" y="5207000"/>
          <p14:tracePt t="57078" x="2781300" y="5238750"/>
          <p14:tracePt t="57094" x="2806700" y="5302250"/>
          <p14:tracePt t="57109" x="2819400" y="5346700"/>
          <p14:tracePt t="57125" x="2825750" y="5391150"/>
          <p14:tracePt t="57143" x="2844800" y="5422900"/>
          <p14:tracePt t="57159" x="2870200" y="5480050"/>
          <p14:tracePt t="57177" x="2895600" y="5499100"/>
          <p14:tracePt t="57193" x="2914650" y="5524500"/>
          <p14:tracePt t="57209" x="2971800" y="5562600"/>
          <p14:tracePt t="57226" x="2997200" y="5568950"/>
          <p14:tracePt t="57245" x="3035300" y="5568950"/>
          <p14:tracePt t="57260" x="3060700" y="5568950"/>
          <p14:tracePt t="57281" x="3086100" y="5543550"/>
          <p14:tracePt t="57293" x="3092450" y="5537200"/>
          <p14:tracePt t="57309" x="3130550" y="5480050"/>
          <p14:tracePt t="57327" x="3149600" y="5429250"/>
          <p14:tracePt t="57343" x="3168650" y="5340350"/>
          <p14:tracePt t="57359" x="3181350" y="5251450"/>
          <p14:tracePt t="57376" x="3181350" y="5187950"/>
          <p14:tracePt t="57394" x="3162300" y="5035550"/>
          <p14:tracePt t="57409" x="3149600" y="4978400"/>
          <p14:tracePt t="57426" x="3136900" y="4933950"/>
          <p14:tracePt t="57444" x="3111500" y="4864100"/>
          <p14:tracePt t="57458" x="3098800" y="4845050"/>
          <p14:tracePt t="57475" x="3092450" y="4832350"/>
          <p14:tracePt t="57493" x="3086100" y="4819650"/>
          <p14:tracePt t="57508" x="3079750" y="4806950"/>
          <p14:tracePt t="57525" x="3054350" y="4794250"/>
          <p14:tracePt t="57544" x="3035300" y="4762500"/>
          <p14:tracePt t="57558" x="3016250" y="4756150"/>
          <p14:tracePt t="57576" x="2997200" y="4743450"/>
          <p14:tracePt t="57593" x="2952750" y="4724400"/>
          <p14:tracePt t="57609" x="2940050" y="4724400"/>
          <p14:tracePt t="57625" x="2921000" y="4711700"/>
          <p14:tracePt t="57644" x="2889250" y="4711700"/>
          <p14:tracePt t="57660" x="2870200" y="4718050"/>
          <p14:tracePt t="57680" x="2857500" y="4724400"/>
          <p14:tracePt t="57693" x="2851150" y="4730750"/>
          <p14:tracePt t="57709" x="2838450" y="4737100"/>
          <p14:tracePt t="57726" x="2813050" y="4762500"/>
          <p14:tracePt t="57743" x="2787650" y="4800600"/>
          <p14:tracePt t="57759" x="2774950" y="4845050"/>
          <p14:tracePt t="57775" x="2749550" y="4921250"/>
          <p14:tracePt t="57793" x="2736850" y="5003800"/>
          <p14:tracePt t="57808" x="2730500" y="5054600"/>
          <p14:tracePt t="57825" x="2724150" y="5092700"/>
          <p14:tracePt t="57846" x="2724150" y="5149850"/>
          <p14:tracePt t="57859" x="2724150" y="5175250"/>
          <p14:tracePt t="57877" x="2724150" y="5232400"/>
          <p14:tracePt t="57892" x="2730500" y="5283200"/>
          <p14:tracePt t="57910" x="2736850" y="5314950"/>
          <p14:tracePt t="57927" x="2749550" y="5378450"/>
          <p14:tracePt t="57943" x="2762250" y="5410200"/>
          <p14:tracePt t="57959" x="2768600" y="5429250"/>
          <p14:tracePt t="57975" x="2781300" y="5441950"/>
          <p14:tracePt t="57991" x="2794000" y="5454650"/>
          <p14:tracePt t="58008" x="2806700" y="5454650"/>
          <p14:tracePt t="58025" x="2825750" y="5467350"/>
          <p14:tracePt t="58043" x="2844800" y="5473700"/>
        </p14:tracePtLst>
      </p14:laserTraceLst>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EC1E07-4FA2-4D5F-AC94-5D5FA2DF9A3B}"/>
              </a:ext>
            </a:extLst>
          </p:cNvPr>
          <p:cNvSpPr>
            <a:spLocks noGrp="1"/>
          </p:cNvSpPr>
          <p:nvPr>
            <p:ph type="title"/>
          </p:nvPr>
        </p:nvSpPr>
        <p:spPr/>
        <p:txBody>
          <a:bodyPr/>
          <a:lstStyle/>
          <a:p>
            <a:r>
              <a:rPr lang="cs-CZ" dirty="0" err="1" smtClean="0"/>
              <a:t>Developmental</a:t>
            </a:r>
            <a:r>
              <a:rPr lang="cs-CZ" dirty="0" smtClean="0"/>
              <a:t> </a:t>
            </a:r>
            <a:r>
              <a:rPr lang="cs-CZ" dirty="0" err="1" smtClean="0"/>
              <a:t>defects</a:t>
            </a:r>
            <a:r>
              <a:rPr lang="cs-CZ" dirty="0" smtClean="0"/>
              <a:t> </a:t>
            </a:r>
            <a:r>
              <a:rPr lang="cs-CZ" dirty="0" err="1" smtClean="0"/>
              <a:t>of</a:t>
            </a:r>
            <a:r>
              <a:rPr lang="cs-CZ" dirty="0" smtClean="0"/>
              <a:t> </a:t>
            </a:r>
            <a:r>
              <a:rPr lang="cs-CZ" dirty="0" err="1" smtClean="0"/>
              <a:t>respiratory</a:t>
            </a:r>
            <a:r>
              <a:rPr lang="cs-CZ" dirty="0" smtClean="0"/>
              <a:t> </a:t>
            </a:r>
            <a:r>
              <a:rPr lang="cs-CZ" dirty="0" err="1" smtClean="0"/>
              <a:t>system</a:t>
            </a:r>
            <a:endParaRPr lang="en-US" dirty="0"/>
          </a:p>
        </p:txBody>
      </p:sp>
      <p:sp>
        <p:nvSpPr>
          <p:cNvPr id="5" name="Zástupný symbol pro číslo snímku 4">
            <a:extLst>
              <a:ext uri="{FF2B5EF4-FFF2-40B4-BE49-F238E27FC236}">
                <a16:creationId xmlns:a16="http://schemas.microsoft.com/office/drawing/2014/main" id="{0ABCB866-CFBE-4CD4-8A0C-AD32DDF76A52}"/>
              </a:ext>
            </a:extLst>
          </p:cNvPr>
          <p:cNvSpPr>
            <a:spLocks noGrp="1"/>
          </p:cNvSpPr>
          <p:nvPr>
            <p:ph type="sldNum" sz="quarter" idx="12"/>
          </p:nvPr>
        </p:nvSpPr>
        <p:spPr/>
        <p:txBody>
          <a:bodyPr/>
          <a:lstStyle/>
          <a:p>
            <a:fld id="{452BC3EA-E2EC-40AA-BF67-C4C476FA0C99}" type="slidenum">
              <a:rPr lang="cs-CZ" smtClean="0"/>
              <a:t>87</a:t>
            </a:fld>
            <a:endParaRPr lang="cs-CZ"/>
          </a:p>
        </p:txBody>
      </p:sp>
      <p:sp>
        <p:nvSpPr>
          <p:cNvPr id="6" name="Zástupný obsah 2">
            <a:extLst>
              <a:ext uri="{FF2B5EF4-FFF2-40B4-BE49-F238E27FC236}">
                <a16:creationId xmlns:a16="http://schemas.microsoft.com/office/drawing/2014/main" id="{5C6E48D7-0715-4454-8F46-A6E7511B4BBB}"/>
              </a:ext>
            </a:extLst>
          </p:cNvPr>
          <p:cNvSpPr txBox="1">
            <a:spLocks/>
          </p:cNvSpPr>
          <p:nvPr/>
        </p:nvSpPr>
        <p:spPr>
          <a:xfrm>
            <a:off x="1097280" y="1816309"/>
            <a:ext cx="6752074" cy="41893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a:t>d</a:t>
            </a:r>
            <a:r>
              <a:rPr lang="cs-CZ" sz="1800" b="1" dirty="0" err="1" smtClean="0"/>
              <a:t>evelopmental</a:t>
            </a:r>
            <a:r>
              <a:rPr lang="cs-CZ" sz="1800" b="1" dirty="0" smtClean="0"/>
              <a:t> </a:t>
            </a:r>
            <a:r>
              <a:rPr lang="cs-CZ" sz="1800" b="1" dirty="0" err="1" smtClean="0"/>
              <a:t>defects</a:t>
            </a:r>
            <a:r>
              <a:rPr lang="cs-CZ" sz="1800" b="1" dirty="0" smtClean="0"/>
              <a:t> </a:t>
            </a:r>
            <a:r>
              <a:rPr lang="cs-CZ" sz="1800" b="1" dirty="0"/>
              <a:t>– </a:t>
            </a:r>
            <a:r>
              <a:rPr lang="cs-CZ" sz="1800" b="1" dirty="0" err="1" smtClean="0"/>
              <a:t>specific</a:t>
            </a:r>
            <a:r>
              <a:rPr lang="cs-CZ" sz="1800" b="1" dirty="0" smtClean="0"/>
              <a:t> </a:t>
            </a:r>
            <a:r>
              <a:rPr lang="cs-CZ" sz="1800" b="1" dirty="0" err="1" smtClean="0"/>
              <a:t>for</a:t>
            </a:r>
            <a:r>
              <a:rPr lang="cs-CZ" sz="1800" b="1" dirty="0" smtClean="0"/>
              <a:t> </a:t>
            </a:r>
            <a:r>
              <a:rPr lang="cs-CZ" sz="1800" b="1" dirty="0" err="1" smtClean="0"/>
              <a:t>developmental</a:t>
            </a:r>
            <a:r>
              <a:rPr lang="cs-CZ" sz="1800" b="1" dirty="0" smtClean="0"/>
              <a:t> </a:t>
            </a:r>
            <a:r>
              <a:rPr lang="cs-CZ" sz="1800" b="1" dirty="0" err="1" smtClean="0"/>
              <a:t>stages</a:t>
            </a:r>
            <a:r>
              <a:rPr lang="cs-CZ" sz="1800" b="1" dirty="0" smtClean="0"/>
              <a:t> </a:t>
            </a:r>
            <a:r>
              <a:rPr lang="cs-CZ" sz="1800" b="1" dirty="0" err="1" smtClean="0"/>
              <a:t>of</a:t>
            </a:r>
            <a:r>
              <a:rPr lang="cs-CZ" sz="1800" b="1" dirty="0" smtClean="0"/>
              <a:t> </a:t>
            </a:r>
            <a:r>
              <a:rPr lang="cs-CZ" sz="1800" b="1" dirty="0" err="1" smtClean="0"/>
              <a:t>lung</a:t>
            </a:r>
            <a:endParaRPr lang="cs-CZ" sz="1600" b="1" dirty="0"/>
          </a:p>
        </p:txBody>
      </p:sp>
      <p:sp>
        <p:nvSpPr>
          <p:cNvPr id="7" name="Zástupný obsah 2">
            <a:extLst>
              <a:ext uri="{FF2B5EF4-FFF2-40B4-BE49-F238E27FC236}">
                <a16:creationId xmlns:a16="http://schemas.microsoft.com/office/drawing/2014/main" id="{125632E1-4FF0-4FB3-B25A-C4972E746F0D}"/>
              </a:ext>
            </a:extLst>
          </p:cNvPr>
          <p:cNvSpPr txBox="1">
            <a:spLocks/>
          </p:cNvSpPr>
          <p:nvPr/>
        </p:nvSpPr>
        <p:spPr>
          <a:xfrm>
            <a:off x="1097280" y="2299343"/>
            <a:ext cx="1910615" cy="41893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1. </a:t>
            </a:r>
            <a:r>
              <a:rPr lang="cs-CZ" sz="1800" b="1" dirty="0" err="1" smtClean="0"/>
              <a:t>embryonic</a:t>
            </a:r>
            <a:endParaRPr lang="cs-CZ" sz="1600" b="1" dirty="0"/>
          </a:p>
        </p:txBody>
      </p:sp>
      <p:sp>
        <p:nvSpPr>
          <p:cNvPr id="8" name="Zástupný obsah 2">
            <a:extLst>
              <a:ext uri="{FF2B5EF4-FFF2-40B4-BE49-F238E27FC236}">
                <a16:creationId xmlns:a16="http://schemas.microsoft.com/office/drawing/2014/main" id="{AA070084-4DD7-4174-9282-9E57E853D80B}"/>
              </a:ext>
            </a:extLst>
          </p:cNvPr>
          <p:cNvSpPr txBox="1">
            <a:spLocks/>
          </p:cNvSpPr>
          <p:nvPr/>
        </p:nvSpPr>
        <p:spPr>
          <a:xfrm>
            <a:off x="1097280" y="2872531"/>
            <a:ext cx="4868954" cy="113117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Tracheoesophageal</a:t>
            </a:r>
            <a:r>
              <a:rPr lang="cs-CZ" sz="1800" b="1" dirty="0" smtClean="0"/>
              <a:t> fistula</a:t>
            </a:r>
            <a:endParaRPr lang="cs-CZ" sz="1800" b="1" dirty="0"/>
          </a:p>
          <a:p>
            <a:pPr lvl="1">
              <a:buSzPct val="50000"/>
              <a:buFont typeface="Courier New" panose="02070309020205020404" pitchFamily="49" charset="0"/>
              <a:buChar char="o"/>
            </a:pPr>
            <a:r>
              <a:rPr lang="cs-CZ" sz="1400" b="1" dirty="0" err="1"/>
              <a:t>i</a:t>
            </a:r>
            <a:r>
              <a:rPr lang="cs-CZ" sz="1400" b="1" dirty="0" err="1" smtClean="0"/>
              <a:t>ncomplete</a:t>
            </a:r>
            <a:r>
              <a:rPr lang="cs-CZ" sz="1400" b="1" dirty="0" smtClean="0"/>
              <a:t> </a:t>
            </a:r>
            <a:r>
              <a:rPr lang="cs-CZ" sz="1400" b="1" dirty="0" err="1" smtClean="0"/>
              <a:t>separation</a:t>
            </a:r>
            <a:r>
              <a:rPr lang="cs-CZ" sz="1400" b="1" dirty="0" smtClean="0"/>
              <a:t> </a:t>
            </a:r>
            <a:r>
              <a:rPr lang="cs-CZ" sz="1400" dirty="0" err="1" smtClean="0"/>
              <a:t>of</a:t>
            </a:r>
            <a:r>
              <a:rPr lang="cs-CZ" sz="1400" b="1" dirty="0" smtClean="0"/>
              <a:t> trachea </a:t>
            </a:r>
            <a:r>
              <a:rPr lang="cs-CZ" sz="1400" dirty="0" smtClean="0"/>
              <a:t>and</a:t>
            </a:r>
            <a:r>
              <a:rPr lang="cs-CZ" sz="1400" b="1" dirty="0" smtClean="0"/>
              <a:t> </a:t>
            </a:r>
            <a:r>
              <a:rPr lang="cs-CZ" sz="1400" b="1" dirty="0" err="1" smtClean="0"/>
              <a:t>esophagus</a:t>
            </a:r>
            <a:endParaRPr lang="cs-CZ" sz="1400" dirty="0"/>
          </a:p>
          <a:p>
            <a:pPr lvl="1">
              <a:buSzPct val="50000"/>
              <a:buFont typeface="Courier New" panose="02070309020205020404" pitchFamily="49" charset="0"/>
              <a:buChar char="o"/>
            </a:pPr>
            <a:r>
              <a:rPr lang="cs-CZ" sz="1400" b="1" dirty="0" err="1"/>
              <a:t>c</a:t>
            </a:r>
            <a:r>
              <a:rPr lang="cs-CZ" sz="1400" b="1" dirty="0" err="1" smtClean="0"/>
              <a:t>ommunication</a:t>
            </a:r>
            <a:r>
              <a:rPr lang="cs-CZ" sz="1400" dirty="0" smtClean="0"/>
              <a:t> </a:t>
            </a:r>
            <a:r>
              <a:rPr lang="cs-CZ" sz="1400" dirty="0" err="1" smtClean="0"/>
              <a:t>between</a:t>
            </a:r>
            <a:r>
              <a:rPr lang="cs-CZ" sz="1400" dirty="0" smtClean="0"/>
              <a:t> </a:t>
            </a:r>
            <a:r>
              <a:rPr lang="cs-CZ" sz="1400" dirty="0" err="1" smtClean="0"/>
              <a:t>respiratory</a:t>
            </a:r>
            <a:r>
              <a:rPr lang="cs-CZ" sz="1400" dirty="0" smtClean="0"/>
              <a:t> and digestive </a:t>
            </a:r>
            <a:r>
              <a:rPr lang="cs-CZ" sz="1400" dirty="0" err="1" smtClean="0"/>
              <a:t>systems</a:t>
            </a:r>
            <a:endParaRPr lang="cs-CZ" sz="1400" dirty="0"/>
          </a:p>
          <a:p>
            <a:pPr lvl="1">
              <a:buSzPct val="50000"/>
              <a:buFont typeface="Courier New" panose="02070309020205020404" pitchFamily="49" charset="0"/>
              <a:buChar char="o"/>
            </a:pPr>
            <a:r>
              <a:rPr lang="cs-CZ" sz="1400" dirty="0" err="1"/>
              <a:t>s</a:t>
            </a:r>
            <a:r>
              <a:rPr lang="cs-CZ" sz="1400" dirty="0" err="1" smtClean="0"/>
              <a:t>urgery</a:t>
            </a:r>
            <a:r>
              <a:rPr lang="cs-CZ" sz="1400" dirty="0" smtClean="0"/>
              <a:t> </a:t>
            </a:r>
            <a:r>
              <a:rPr lang="cs-CZ" sz="1400" dirty="0" err="1" smtClean="0"/>
              <a:t>soon</a:t>
            </a:r>
            <a:r>
              <a:rPr lang="cs-CZ" sz="1400" dirty="0" smtClean="0"/>
              <a:t> </a:t>
            </a:r>
            <a:r>
              <a:rPr lang="cs-CZ" sz="1400" dirty="0" err="1" smtClean="0"/>
              <a:t>after</a:t>
            </a:r>
            <a:r>
              <a:rPr lang="cs-CZ" sz="1400" dirty="0" smtClean="0"/>
              <a:t> </a:t>
            </a:r>
            <a:r>
              <a:rPr lang="cs-CZ" sz="1400" dirty="0" err="1" smtClean="0"/>
              <a:t>delivery</a:t>
            </a:r>
            <a:endParaRPr lang="cs-CZ" sz="1400" dirty="0"/>
          </a:p>
        </p:txBody>
      </p:sp>
      <p:sp>
        <p:nvSpPr>
          <p:cNvPr id="9" name="Zástupný obsah 2">
            <a:extLst>
              <a:ext uri="{FF2B5EF4-FFF2-40B4-BE49-F238E27FC236}">
                <a16:creationId xmlns:a16="http://schemas.microsoft.com/office/drawing/2014/main" id="{130CF1C9-0FF1-41C9-B6CF-32122778C6E6}"/>
              </a:ext>
            </a:extLst>
          </p:cNvPr>
          <p:cNvSpPr txBox="1">
            <a:spLocks/>
          </p:cNvSpPr>
          <p:nvPr/>
        </p:nvSpPr>
        <p:spPr>
          <a:xfrm>
            <a:off x="1097280" y="4486736"/>
            <a:ext cx="4868954" cy="126569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Pulmonary</a:t>
            </a:r>
            <a:r>
              <a:rPr lang="cs-CZ" sz="1800" b="1" dirty="0" smtClean="0"/>
              <a:t> </a:t>
            </a:r>
            <a:r>
              <a:rPr lang="cs-CZ" sz="1800" b="1" dirty="0" err="1" smtClean="0"/>
              <a:t>agenesis</a:t>
            </a:r>
            <a:endParaRPr lang="cs-CZ" sz="1800" b="1" dirty="0"/>
          </a:p>
          <a:p>
            <a:pPr lvl="1">
              <a:buSzPct val="50000"/>
              <a:buFont typeface="Courier New" panose="02070309020205020404" pitchFamily="49" charset="0"/>
              <a:buChar char="o"/>
            </a:pPr>
            <a:r>
              <a:rPr lang="cs-CZ" sz="1400" dirty="0" err="1"/>
              <a:t>l</a:t>
            </a:r>
            <a:r>
              <a:rPr lang="cs-CZ" sz="1400" dirty="0" err="1" smtClean="0"/>
              <a:t>ung</a:t>
            </a:r>
            <a:r>
              <a:rPr lang="cs-CZ" sz="1400" dirty="0" smtClean="0"/>
              <a:t> </a:t>
            </a:r>
            <a:r>
              <a:rPr lang="cs-CZ" sz="1400" dirty="0" err="1" smtClean="0"/>
              <a:t>development</a:t>
            </a:r>
            <a:r>
              <a:rPr lang="cs-CZ" sz="1400" dirty="0" smtClean="0"/>
              <a:t> </a:t>
            </a:r>
            <a:r>
              <a:rPr lang="cs-CZ" sz="1400" dirty="0" err="1" smtClean="0"/>
              <a:t>stopped</a:t>
            </a:r>
            <a:r>
              <a:rPr lang="cs-CZ" sz="1400" dirty="0" smtClean="0"/>
              <a:t> </a:t>
            </a:r>
            <a:r>
              <a:rPr lang="cs-CZ" sz="1400" dirty="0" err="1" smtClean="0"/>
              <a:t>at</a:t>
            </a:r>
            <a:r>
              <a:rPr lang="cs-CZ" sz="1400" dirty="0" smtClean="0"/>
              <a:t> primitive </a:t>
            </a:r>
            <a:r>
              <a:rPr lang="cs-CZ" sz="1400" dirty="0" err="1" smtClean="0"/>
              <a:t>stage</a:t>
            </a:r>
            <a:endParaRPr lang="cs-CZ" sz="1400" dirty="0"/>
          </a:p>
          <a:p>
            <a:pPr lvl="1">
              <a:buSzPct val="50000"/>
              <a:buFont typeface="Courier New" panose="02070309020205020404" pitchFamily="49" charset="0"/>
              <a:buChar char="o"/>
            </a:pPr>
            <a:r>
              <a:rPr lang="cs-CZ" sz="1400" dirty="0" err="1" smtClean="0"/>
              <a:t>unilateral</a:t>
            </a:r>
            <a:r>
              <a:rPr lang="cs-CZ" sz="1400" dirty="0" smtClean="0"/>
              <a:t> </a:t>
            </a:r>
            <a:r>
              <a:rPr lang="cs-CZ" sz="1400" dirty="0" err="1" smtClean="0"/>
              <a:t>or</a:t>
            </a:r>
            <a:r>
              <a:rPr lang="cs-CZ" sz="1400" dirty="0" smtClean="0"/>
              <a:t> </a:t>
            </a:r>
            <a:r>
              <a:rPr lang="cs-CZ" sz="1400" dirty="0" err="1" smtClean="0"/>
              <a:t>bilateral</a:t>
            </a:r>
            <a:r>
              <a:rPr lang="cs-CZ" sz="1400" dirty="0" smtClean="0"/>
              <a:t> </a:t>
            </a:r>
            <a:r>
              <a:rPr lang="cs-CZ" sz="1400" dirty="0" err="1" smtClean="0"/>
              <a:t>defects</a:t>
            </a:r>
            <a:endParaRPr lang="cs-CZ" sz="1400" dirty="0"/>
          </a:p>
          <a:p>
            <a:pPr lvl="1">
              <a:buSzPct val="50000"/>
              <a:buFont typeface="Courier New" panose="02070309020205020404" pitchFamily="49" charset="0"/>
              <a:buChar char="o"/>
            </a:pPr>
            <a:r>
              <a:rPr lang="cs-CZ" sz="1400" dirty="0" err="1"/>
              <a:t>r</a:t>
            </a:r>
            <a:r>
              <a:rPr lang="cs-CZ" sz="1400" dirty="0" err="1" smtClean="0"/>
              <a:t>are</a:t>
            </a:r>
            <a:r>
              <a:rPr lang="cs-CZ" sz="1400" dirty="0" smtClean="0"/>
              <a:t> </a:t>
            </a:r>
            <a:r>
              <a:rPr lang="cs-CZ" sz="1400" dirty="0" err="1" smtClean="0"/>
              <a:t>defect</a:t>
            </a:r>
            <a:r>
              <a:rPr lang="cs-CZ" sz="1400" dirty="0" smtClean="0"/>
              <a:t>, </a:t>
            </a:r>
            <a:r>
              <a:rPr lang="cs-CZ" sz="1400" dirty="0" err="1" smtClean="0"/>
              <a:t>often</a:t>
            </a:r>
            <a:r>
              <a:rPr lang="cs-CZ" sz="1400" dirty="0" smtClean="0"/>
              <a:t> </a:t>
            </a:r>
            <a:r>
              <a:rPr lang="cs-CZ" sz="1400" dirty="0" err="1" smtClean="0"/>
              <a:t>lethal</a:t>
            </a:r>
            <a:endParaRPr lang="cs-CZ" sz="1400" dirty="0"/>
          </a:p>
        </p:txBody>
      </p:sp>
      <p:pic>
        <p:nvPicPr>
          <p:cNvPr id="10" name="Obrázek 9">
            <a:extLst>
              <a:ext uri="{FF2B5EF4-FFF2-40B4-BE49-F238E27FC236}">
                <a16:creationId xmlns:a16="http://schemas.microsoft.com/office/drawing/2014/main" id="{DA4ED28B-46BA-47E6-B28A-F3ECD5FAF2B7}"/>
              </a:ext>
            </a:extLst>
          </p:cNvPr>
          <p:cNvPicPr>
            <a:picLocks noChangeAspect="1"/>
          </p:cNvPicPr>
          <p:nvPr/>
        </p:nvPicPr>
        <p:blipFill rotWithShape="1">
          <a:blip r:embed="rId2">
            <a:extLst>
              <a:ext uri="{28A0092B-C50C-407E-A947-70E740481C1C}">
                <a14:useLocalDpi xmlns:a14="http://schemas.microsoft.com/office/drawing/2010/main" val="0"/>
              </a:ext>
            </a:extLst>
          </a:blip>
          <a:srcRect l="54209" r="3060"/>
          <a:stretch/>
        </p:blipFill>
        <p:spPr>
          <a:xfrm>
            <a:off x="6066541" y="2314196"/>
            <a:ext cx="2141053" cy="3726651"/>
          </a:xfrm>
          <a:prstGeom prst="rect">
            <a:avLst/>
          </a:prstGeom>
        </p:spPr>
      </p:pic>
      <p:pic>
        <p:nvPicPr>
          <p:cNvPr id="12" name="Obrázek 11" descr="Obsah obrázku text, rentgenový snímek&#10;&#10;Popis byl vytvořen automaticky">
            <a:extLst>
              <a:ext uri="{FF2B5EF4-FFF2-40B4-BE49-F238E27FC236}">
                <a16:creationId xmlns:a16="http://schemas.microsoft.com/office/drawing/2014/main" id="{EAF82C21-689E-4101-81EB-8C3B0B802CAD}"/>
              </a:ext>
            </a:extLst>
          </p:cNvPr>
          <p:cNvPicPr>
            <a:picLocks noChangeAspect="1"/>
          </p:cNvPicPr>
          <p:nvPr/>
        </p:nvPicPr>
        <p:blipFill rotWithShape="1">
          <a:blip r:embed="rId3">
            <a:extLst>
              <a:ext uri="{28A0092B-C50C-407E-A947-70E740481C1C}">
                <a14:useLocalDpi xmlns:a14="http://schemas.microsoft.com/office/drawing/2010/main" val="0"/>
              </a:ext>
            </a:extLst>
          </a:blip>
          <a:srcRect l="13832" t="13421" r="9331"/>
          <a:stretch/>
        </p:blipFill>
        <p:spPr>
          <a:xfrm>
            <a:off x="8307902" y="2764583"/>
            <a:ext cx="3306110" cy="2796169"/>
          </a:xfrm>
          <a:prstGeom prst="rect">
            <a:avLst/>
          </a:prstGeom>
        </p:spPr>
      </p:pic>
      <p:sp>
        <p:nvSpPr>
          <p:cNvPr id="13" name="TextovéPole 12">
            <a:extLst>
              <a:ext uri="{FF2B5EF4-FFF2-40B4-BE49-F238E27FC236}">
                <a16:creationId xmlns:a16="http://schemas.microsoft.com/office/drawing/2014/main" id="{646BA70C-8E2B-4935-BD30-C78457D1F2B4}"/>
              </a:ext>
            </a:extLst>
          </p:cNvPr>
          <p:cNvSpPr txBox="1"/>
          <p:nvPr/>
        </p:nvSpPr>
        <p:spPr>
          <a:xfrm>
            <a:off x="8508989" y="5905279"/>
            <a:ext cx="2920417" cy="253916"/>
          </a:xfrm>
          <a:prstGeom prst="rect">
            <a:avLst/>
          </a:prstGeom>
          <a:noFill/>
        </p:spPr>
        <p:txBody>
          <a:bodyPr wrap="square" rtlCol="0">
            <a:spAutoFit/>
          </a:bodyPr>
          <a:lstStyle/>
          <a:p>
            <a:pPr algn="ctr"/>
            <a:r>
              <a:rPr lang="cs-CZ" sz="1050" dirty="0" err="1"/>
              <a:t>Serrado</a:t>
            </a:r>
            <a:r>
              <a:rPr lang="cs-CZ" sz="1050" dirty="0"/>
              <a:t> et al. 2016. ECR 2016</a:t>
            </a:r>
          </a:p>
        </p:txBody>
      </p:sp>
    </p:spTree>
    <p:extLst>
      <p:ext uri="{BB962C8B-B14F-4D97-AF65-F5344CB8AC3E}">
        <p14:creationId xmlns:p14="http://schemas.microsoft.com/office/powerpoint/2010/main" val="14694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respiratory</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88</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101083" y="1765234"/>
            <a:ext cx="4868954" cy="35151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2. </a:t>
            </a:r>
            <a:r>
              <a:rPr lang="cs-CZ" sz="1800" b="1" dirty="0" err="1" smtClean="0"/>
              <a:t>pseudoglandular</a:t>
            </a:r>
            <a:r>
              <a:rPr lang="cs-CZ" sz="1800" b="1" dirty="0" smtClean="0"/>
              <a:t> </a:t>
            </a:r>
            <a:r>
              <a:rPr lang="cs-CZ" sz="1800" b="1" dirty="0" err="1" smtClean="0"/>
              <a:t>phase</a:t>
            </a:r>
            <a:endParaRPr lang="cs-CZ" sz="1600" b="1" dirty="0"/>
          </a:p>
        </p:txBody>
      </p:sp>
      <p:sp>
        <p:nvSpPr>
          <p:cNvPr id="7" name="Zástupný obsah 2">
            <a:extLst>
              <a:ext uri="{FF2B5EF4-FFF2-40B4-BE49-F238E27FC236}">
                <a16:creationId xmlns:a16="http://schemas.microsoft.com/office/drawing/2014/main" id="{DF382328-4E9D-4F08-8589-4CAB35F1E9EB}"/>
              </a:ext>
            </a:extLst>
          </p:cNvPr>
          <p:cNvSpPr txBox="1">
            <a:spLocks/>
          </p:cNvSpPr>
          <p:nvPr/>
        </p:nvSpPr>
        <p:spPr>
          <a:xfrm>
            <a:off x="1097280" y="3570216"/>
            <a:ext cx="4868954" cy="92971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Tracheal</a:t>
            </a:r>
            <a:r>
              <a:rPr lang="cs-CZ" sz="1800" b="1" dirty="0" smtClean="0"/>
              <a:t> </a:t>
            </a:r>
            <a:r>
              <a:rPr lang="cs-CZ" sz="1800" b="1" dirty="0" err="1" smtClean="0"/>
              <a:t>atresia</a:t>
            </a:r>
            <a:endParaRPr lang="cs-CZ" sz="1800" b="1" dirty="0"/>
          </a:p>
          <a:p>
            <a:pPr lvl="1">
              <a:buSzPct val="50000"/>
              <a:buFont typeface="Courier New" panose="02070309020205020404" pitchFamily="49" charset="0"/>
              <a:buChar char="o"/>
            </a:pPr>
            <a:r>
              <a:rPr lang="cs-CZ" sz="1400" dirty="0" err="1"/>
              <a:t>c</a:t>
            </a:r>
            <a:r>
              <a:rPr lang="cs-CZ" sz="1400" dirty="0" err="1" smtClean="0"/>
              <a:t>ongenital</a:t>
            </a:r>
            <a:r>
              <a:rPr lang="cs-CZ" sz="1400" dirty="0" smtClean="0"/>
              <a:t> absence </a:t>
            </a:r>
            <a:r>
              <a:rPr lang="cs-CZ" sz="1400" dirty="0" err="1" smtClean="0"/>
              <a:t>of</a:t>
            </a:r>
            <a:r>
              <a:rPr lang="cs-CZ" sz="1400" dirty="0" smtClean="0"/>
              <a:t> trachea</a:t>
            </a:r>
            <a:endParaRPr lang="cs-CZ" sz="1400" dirty="0"/>
          </a:p>
          <a:p>
            <a:pPr lvl="1">
              <a:buSzPct val="50000"/>
              <a:buFont typeface="Courier New" panose="02070309020205020404" pitchFamily="49" charset="0"/>
              <a:buChar char="o"/>
            </a:pPr>
            <a:r>
              <a:rPr lang="cs-CZ" sz="1400" dirty="0" err="1"/>
              <a:t>m</a:t>
            </a:r>
            <a:r>
              <a:rPr lang="cs-CZ" sz="1400" dirty="0" err="1" smtClean="0"/>
              <a:t>ostly</a:t>
            </a:r>
            <a:r>
              <a:rPr lang="cs-CZ" sz="1400" dirty="0" smtClean="0"/>
              <a:t> </a:t>
            </a:r>
            <a:r>
              <a:rPr lang="cs-CZ" sz="1400" dirty="0" err="1" smtClean="0"/>
              <a:t>lethal</a:t>
            </a:r>
            <a:endParaRPr lang="cs-CZ" sz="1400" dirty="0"/>
          </a:p>
          <a:p>
            <a:pPr lvl="1">
              <a:buSzPct val="50000"/>
              <a:buFont typeface="Courier New" panose="02070309020205020404" pitchFamily="49" charset="0"/>
              <a:buChar char="o"/>
            </a:pPr>
            <a:endParaRPr lang="cs-CZ" sz="1400" b="1" dirty="0"/>
          </a:p>
        </p:txBody>
      </p:sp>
      <p:sp>
        <p:nvSpPr>
          <p:cNvPr id="8" name="Zástupný obsah 2">
            <a:extLst>
              <a:ext uri="{FF2B5EF4-FFF2-40B4-BE49-F238E27FC236}">
                <a16:creationId xmlns:a16="http://schemas.microsoft.com/office/drawing/2014/main" id="{790CA951-DAF7-4447-AB73-7B977B970924}"/>
              </a:ext>
            </a:extLst>
          </p:cNvPr>
          <p:cNvSpPr txBox="1">
            <a:spLocks/>
          </p:cNvSpPr>
          <p:nvPr/>
        </p:nvSpPr>
        <p:spPr>
          <a:xfrm>
            <a:off x="1097279" y="2257967"/>
            <a:ext cx="5520803" cy="11710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Congenital</a:t>
            </a:r>
            <a:r>
              <a:rPr lang="cs-CZ" sz="1800" b="1" dirty="0" smtClean="0"/>
              <a:t> </a:t>
            </a:r>
            <a:r>
              <a:rPr lang="cs-CZ" sz="1800" b="1" dirty="0" err="1" smtClean="0"/>
              <a:t>diaphragmatic</a:t>
            </a:r>
            <a:r>
              <a:rPr lang="cs-CZ" sz="1800" b="1" dirty="0" smtClean="0"/>
              <a:t> </a:t>
            </a:r>
            <a:r>
              <a:rPr lang="cs-CZ" sz="1800" b="1" dirty="0" err="1" smtClean="0"/>
              <a:t>hernia</a:t>
            </a:r>
            <a:endParaRPr lang="cs-CZ" sz="1800" b="1" dirty="0" smtClean="0"/>
          </a:p>
          <a:p>
            <a:pPr lvl="1">
              <a:buSzPct val="50000"/>
              <a:buFont typeface="Courier New" panose="02070309020205020404" pitchFamily="49" charset="0"/>
              <a:buChar char="o"/>
            </a:pPr>
            <a:r>
              <a:rPr lang="cs-CZ" sz="1400" dirty="0" err="1"/>
              <a:t>i</a:t>
            </a:r>
            <a:r>
              <a:rPr lang="cs-CZ" sz="1400" dirty="0" err="1" smtClean="0"/>
              <a:t>nsufficient</a:t>
            </a:r>
            <a:r>
              <a:rPr lang="cs-CZ" sz="1400" dirty="0" smtClean="0"/>
              <a:t> </a:t>
            </a:r>
            <a:r>
              <a:rPr lang="cs-CZ" sz="1400" dirty="0" err="1" smtClean="0"/>
              <a:t>development</a:t>
            </a:r>
            <a:r>
              <a:rPr lang="cs-CZ" sz="1400" dirty="0" smtClean="0"/>
              <a:t> </a:t>
            </a:r>
            <a:r>
              <a:rPr lang="cs-CZ" sz="1400" dirty="0" err="1" smtClean="0"/>
              <a:t>of</a:t>
            </a:r>
            <a:r>
              <a:rPr lang="cs-CZ" sz="1400" dirty="0" smtClean="0"/>
              <a:t> </a:t>
            </a:r>
            <a:r>
              <a:rPr lang="cs-CZ" sz="1400" dirty="0" err="1" smtClean="0"/>
              <a:t>diaphragm</a:t>
            </a:r>
            <a:endParaRPr lang="cs-CZ" sz="1400" dirty="0" smtClean="0"/>
          </a:p>
          <a:p>
            <a:pPr lvl="1">
              <a:buSzPct val="50000"/>
              <a:buFont typeface="Courier New" panose="02070309020205020404" pitchFamily="49" charset="0"/>
              <a:buChar char="o"/>
            </a:pPr>
            <a:r>
              <a:rPr lang="cs-CZ" sz="1400" dirty="0" err="1"/>
              <a:t>o</a:t>
            </a:r>
            <a:r>
              <a:rPr lang="cs-CZ" sz="1400" dirty="0" err="1" smtClean="0"/>
              <a:t>rgans</a:t>
            </a:r>
            <a:r>
              <a:rPr lang="cs-CZ" sz="1400" dirty="0" smtClean="0"/>
              <a:t> </a:t>
            </a:r>
            <a:r>
              <a:rPr lang="cs-CZ" sz="1400" dirty="0" err="1" smtClean="0"/>
              <a:t>from</a:t>
            </a:r>
            <a:r>
              <a:rPr lang="cs-CZ" sz="1400" dirty="0" smtClean="0"/>
              <a:t> </a:t>
            </a:r>
            <a:r>
              <a:rPr lang="cs-CZ" sz="1400" dirty="0" err="1" smtClean="0"/>
              <a:t>abdominal</a:t>
            </a:r>
            <a:r>
              <a:rPr lang="cs-CZ" sz="1400" dirty="0" smtClean="0"/>
              <a:t> </a:t>
            </a:r>
            <a:r>
              <a:rPr lang="cs-CZ" sz="1400" dirty="0" err="1" smtClean="0"/>
              <a:t>cavity</a:t>
            </a:r>
            <a:r>
              <a:rPr lang="cs-CZ" sz="1400" dirty="0" smtClean="0"/>
              <a:t> </a:t>
            </a:r>
            <a:r>
              <a:rPr lang="cs-CZ" sz="1400" b="1" dirty="0" err="1" smtClean="0"/>
              <a:t>move</a:t>
            </a:r>
            <a:r>
              <a:rPr lang="cs-CZ" sz="1400" dirty="0" smtClean="0"/>
              <a:t> to </a:t>
            </a:r>
            <a:r>
              <a:rPr lang="cs-CZ" sz="1400" dirty="0" err="1" smtClean="0"/>
              <a:t>thoracal</a:t>
            </a:r>
            <a:r>
              <a:rPr lang="cs-CZ" sz="1400" dirty="0" smtClean="0"/>
              <a:t> </a:t>
            </a:r>
            <a:r>
              <a:rPr lang="cs-CZ" sz="1400" dirty="0" err="1" smtClean="0"/>
              <a:t>cavity</a:t>
            </a:r>
            <a:endParaRPr lang="cs-CZ" sz="1400" dirty="0"/>
          </a:p>
          <a:p>
            <a:pPr lvl="1">
              <a:buSzPct val="50000"/>
              <a:buFont typeface="Courier New" panose="02070309020205020404" pitchFamily="49" charset="0"/>
              <a:buChar char="o"/>
            </a:pPr>
            <a:r>
              <a:rPr lang="cs-CZ" sz="1400" dirty="0" err="1"/>
              <a:t>d</a:t>
            </a:r>
            <a:r>
              <a:rPr lang="cs-CZ" sz="1400" dirty="0" err="1" smtClean="0"/>
              <a:t>efective</a:t>
            </a:r>
            <a:r>
              <a:rPr lang="cs-CZ" sz="1400" dirty="0" smtClean="0"/>
              <a:t> </a:t>
            </a:r>
            <a:r>
              <a:rPr lang="cs-CZ" sz="1400" dirty="0" err="1" smtClean="0"/>
              <a:t>lung</a:t>
            </a:r>
            <a:r>
              <a:rPr lang="cs-CZ" sz="1400" dirty="0" smtClean="0"/>
              <a:t> </a:t>
            </a:r>
            <a:r>
              <a:rPr lang="cs-CZ" sz="1400" dirty="0" err="1" smtClean="0"/>
              <a:t>development</a:t>
            </a:r>
            <a:r>
              <a:rPr lang="cs-CZ" sz="1400" dirty="0" smtClean="0"/>
              <a:t> </a:t>
            </a:r>
            <a:r>
              <a:rPr lang="cs-CZ" sz="1400" dirty="0"/>
              <a:t>– </a:t>
            </a:r>
            <a:r>
              <a:rPr lang="cs-CZ" sz="1400" b="1" dirty="0" err="1" smtClean="0"/>
              <a:t>lung</a:t>
            </a:r>
            <a:r>
              <a:rPr lang="cs-CZ" sz="1400" b="1" dirty="0" smtClean="0"/>
              <a:t> </a:t>
            </a:r>
            <a:r>
              <a:rPr lang="cs-CZ" sz="1400" b="1" dirty="0" err="1" smtClean="0"/>
              <a:t>hypoplasia</a:t>
            </a:r>
            <a:r>
              <a:rPr lang="cs-CZ" sz="1400" dirty="0" smtClean="0"/>
              <a:t>, </a:t>
            </a:r>
            <a:r>
              <a:rPr lang="cs-CZ" sz="1400" dirty="0" err="1" smtClean="0"/>
              <a:t>high</a:t>
            </a:r>
            <a:r>
              <a:rPr lang="cs-CZ" sz="1400" dirty="0" smtClean="0"/>
              <a:t> </a:t>
            </a:r>
            <a:r>
              <a:rPr lang="cs-CZ" sz="1400" dirty="0" err="1" smtClean="0"/>
              <a:t>lethality</a:t>
            </a:r>
            <a:r>
              <a:rPr lang="cs-CZ" sz="1400" dirty="0" smtClean="0"/>
              <a:t> </a:t>
            </a:r>
            <a:r>
              <a:rPr lang="cs-CZ" sz="1400" dirty="0"/>
              <a:t>(50%)</a:t>
            </a:r>
          </a:p>
        </p:txBody>
      </p:sp>
      <p:sp>
        <p:nvSpPr>
          <p:cNvPr id="9" name="Zástupný obsah 2">
            <a:extLst>
              <a:ext uri="{FF2B5EF4-FFF2-40B4-BE49-F238E27FC236}">
                <a16:creationId xmlns:a16="http://schemas.microsoft.com/office/drawing/2014/main" id="{D9BEDFE9-F268-4A81-BE0B-A49B7E38422B}"/>
              </a:ext>
            </a:extLst>
          </p:cNvPr>
          <p:cNvSpPr txBox="1">
            <a:spLocks/>
          </p:cNvSpPr>
          <p:nvPr/>
        </p:nvSpPr>
        <p:spPr>
          <a:xfrm>
            <a:off x="1097280" y="4704871"/>
            <a:ext cx="4868954" cy="13679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Pulmonary</a:t>
            </a:r>
            <a:r>
              <a:rPr lang="cs-CZ" sz="1800" b="1" dirty="0" smtClean="0"/>
              <a:t> </a:t>
            </a:r>
            <a:r>
              <a:rPr lang="cs-CZ" sz="1800" b="1" dirty="0" err="1" smtClean="0"/>
              <a:t>hypoplasia</a:t>
            </a:r>
            <a:endParaRPr lang="cs-CZ" sz="1800" b="1" dirty="0"/>
          </a:p>
          <a:p>
            <a:pPr lvl="1">
              <a:buSzPct val="50000"/>
              <a:buFont typeface="Courier New" panose="02070309020205020404" pitchFamily="49" charset="0"/>
              <a:buChar char="o"/>
            </a:pPr>
            <a:r>
              <a:rPr lang="cs-CZ" sz="1400" b="1" dirty="0" err="1"/>
              <a:t>i</a:t>
            </a:r>
            <a:r>
              <a:rPr lang="cs-CZ" sz="1400" b="1" dirty="0" err="1" smtClean="0"/>
              <a:t>nsufficient</a:t>
            </a:r>
            <a:r>
              <a:rPr lang="cs-CZ" sz="1400" b="1" dirty="0" smtClean="0"/>
              <a:t> </a:t>
            </a:r>
            <a:r>
              <a:rPr lang="cs-CZ" sz="1400" b="1" dirty="0" err="1" smtClean="0"/>
              <a:t>development</a:t>
            </a:r>
            <a:r>
              <a:rPr lang="cs-CZ" sz="1400" b="1" dirty="0" smtClean="0"/>
              <a:t> </a:t>
            </a:r>
            <a:r>
              <a:rPr lang="cs-CZ" sz="1400" b="1" dirty="0" err="1" smtClean="0"/>
              <a:t>of</a:t>
            </a:r>
            <a:r>
              <a:rPr lang="cs-CZ" sz="1400" b="1" dirty="0" smtClean="0"/>
              <a:t> </a:t>
            </a:r>
            <a:r>
              <a:rPr lang="cs-CZ" sz="1400" b="1" dirty="0" err="1" smtClean="0"/>
              <a:t>lung</a:t>
            </a:r>
            <a:endParaRPr lang="cs-CZ" sz="1400" b="1" dirty="0"/>
          </a:p>
          <a:p>
            <a:pPr lvl="1">
              <a:buSzPct val="50000"/>
              <a:buFont typeface="Courier New" panose="02070309020205020404" pitchFamily="49" charset="0"/>
              <a:buChar char="o"/>
            </a:pPr>
            <a:r>
              <a:rPr lang="cs-CZ" sz="1400" dirty="0" err="1"/>
              <a:t>s</a:t>
            </a:r>
            <a:r>
              <a:rPr lang="cs-CZ" sz="1400" dirty="0" err="1" smtClean="0"/>
              <a:t>mall</a:t>
            </a:r>
            <a:r>
              <a:rPr lang="cs-CZ" sz="1400" dirty="0" smtClean="0"/>
              <a:t> </a:t>
            </a:r>
            <a:r>
              <a:rPr lang="cs-CZ" sz="1400" dirty="0" err="1" smtClean="0"/>
              <a:t>number</a:t>
            </a:r>
            <a:r>
              <a:rPr lang="cs-CZ" sz="1400" dirty="0" smtClean="0"/>
              <a:t> </a:t>
            </a:r>
            <a:r>
              <a:rPr lang="cs-CZ" sz="1400" dirty="0" err="1" smtClean="0"/>
              <a:t>of</a:t>
            </a:r>
            <a:r>
              <a:rPr lang="cs-CZ" sz="1400" dirty="0" smtClean="0"/>
              <a:t> </a:t>
            </a:r>
            <a:r>
              <a:rPr lang="cs-CZ" sz="1400" dirty="0" err="1" smtClean="0"/>
              <a:t>bronchopulmonary</a:t>
            </a:r>
            <a:r>
              <a:rPr lang="cs-CZ" sz="1400" dirty="0" smtClean="0"/>
              <a:t> and </a:t>
            </a:r>
            <a:r>
              <a:rPr lang="cs-CZ" sz="1400" dirty="0" err="1" smtClean="0"/>
              <a:t>alveoli</a:t>
            </a:r>
            <a:r>
              <a:rPr lang="cs-CZ" sz="1400" dirty="0" smtClean="0"/>
              <a:t> </a:t>
            </a:r>
            <a:r>
              <a:rPr lang="cs-CZ" sz="1400" dirty="0" err="1" smtClean="0"/>
              <a:t>segments</a:t>
            </a:r>
            <a:endParaRPr lang="cs-CZ" sz="1400" dirty="0"/>
          </a:p>
          <a:p>
            <a:pPr lvl="1">
              <a:buSzPct val="50000"/>
              <a:buFont typeface="Courier New" panose="02070309020205020404" pitchFamily="49" charset="0"/>
              <a:buChar char="o"/>
            </a:pPr>
            <a:r>
              <a:rPr lang="cs-CZ" sz="1400" dirty="0" err="1"/>
              <a:t>o</a:t>
            </a:r>
            <a:r>
              <a:rPr lang="cs-CZ" sz="1400" dirty="0" err="1" smtClean="0"/>
              <a:t>ften</a:t>
            </a:r>
            <a:r>
              <a:rPr lang="cs-CZ" sz="1400" dirty="0" smtClean="0"/>
              <a:t> </a:t>
            </a:r>
            <a:r>
              <a:rPr lang="cs-CZ" sz="1400" b="1" dirty="0" err="1" smtClean="0"/>
              <a:t>secondary</a:t>
            </a:r>
            <a:r>
              <a:rPr lang="cs-CZ" sz="1400" dirty="0" smtClean="0"/>
              <a:t> </a:t>
            </a:r>
            <a:r>
              <a:rPr lang="cs-CZ" sz="1400" dirty="0" err="1" smtClean="0"/>
              <a:t>phenotype</a:t>
            </a:r>
            <a:r>
              <a:rPr lang="cs-CZ" sz="1400" dirty="0" smtClean="0"/>
              <a:t> </a:t>
            </a:r>
            <a:r>
              <a:rPr lang="cs-CZ" sz="1400" dirty="0" err="1" smtClean="0"/>
              <a:t>manifestation</a:t>
            </a:r>
            <a:r>
              <a:rPr lang="cs-CZ" sz="1400" dirty="0" smtClean="0"/>
              <a:t> to </a:t>
            </a:r>
            <a:r>
              <a:rPr lang="cs-CZ" sz="1400" dirty="0" err="1" smtClean="0"/>
              <a:t>other</a:t>
            </a:r>
            <a:r>
              <a:rPr lang="cs-CZ" sz="1400" dirty="0" smtClean="0"/>
              <a:t> </a:t>
            </a:r>
            <a:r>
              <a:rPr lang="cs-CZ" sz="1400" dirty="0" err="1" smtClean="0"/>
              <a:t>defects</a:t>
            </a:r>
            <a:endParaRPr lang="cs-CZ" sz="1400" dirty="0"/>
          </a:p>
        </p:txBody>
      </p:sp>
      <p:pic>
        <p:nvPicPr>
          <p:cNvPr id="10" name="Obrázek 9" descr="Obsah obrázku text&#10;&#10;Popis byl vytvořen automaticky">
            <a:extLst>
              <a:ext uri="{FF2B5EF4-FFF2-40B4-BE49-F238E27FC236}">
                <a16:creationId xmlns:a16="http://schemas.microsoft.com/office/drawing/2014/main" id="{803A0339-4BFC-4528-BBF9-1E1D0BE75EB9}"/>
              </a:ext>
            </a:extLst>
          </p:cNvPr>
          <p:cNvPicPr>
            <a:picLocks noChangeAspect="1"/>
          </p:cNvPicPr>
          <p:nvPr/>
        </p:nvPicPr>
        <p:blipFill rotWithShape="1">
          <a:blip r:embed="rId2">
            <a:extLst>
              <a:ext uri="{28A0092B-C50C-407E-A947-70E740481C1C}">
                <a14:useLocalDpi xmlns:a14="http://schemas.microsoft.com/office/drawing/2010/main" val="0"/>
              </a:ext>
            </a:extLst>
          </a:blip>
          <a:srcRect l="5954" t="4766" r="9375"/>
          <a:stretch/>
        </p:blipFill>
        <p:spPr>
          <a:xfrm>
            <a:off x="7166445" y="1904681"/>
            <a:ext cx="3301030" cy="1717202"/>
          </a:xfrm>
          <a:prstGeom prst="rect">
            <a:avLst/>
          </a:prstGeom>
        </p:spPr>
      </p:pic>
      <p:sp>
        <p:nvSpPr>
          <p:cNvPr id="11" name="TextovéPole 10">
            <a:extLst>
              <a:ext uri="{FF2B5EF4-FFF2-40B4-BE49-F238E27FC236}">
                <a16:creationId xmlns:a16="http://schemas.microsoft.com/office/drawing/2014/main" id="{8427559E-3628-4184-B186-D2DE1BBA9498}"/>
              </a:ext>
            </a:extLst>
          </p:cNvPr>
          <p:cNvSpPr txBox="1"/>
          <p:nvPr/>
        </p:nvSpPr>
        <p:spPr>
          <a:xfrm>
            <a:off x="7405533" y="3570253"/>
            <a:ext cx="2920417" cy="253916"/>
          </a:xfrm>
          <a:prstGeom prst="rect">
            <a:avLst/>
          </a:prstGeom>
          <a:noFill/>
        </p:spPr>
        <p:txBody>
          <a:bodyPr wrap="square" rtlCol="0">
            <a:spAutoFit/>
          </a:bodyPr>
          <a:lstStyle/>
          <a:p>
            <a:pPr algn="ctr"/>
            <a:r>
              <a:rPr lang="cs-CZ" sz="1050" dirty="0"/>
              <a:t>Texas </a:t>
            </a:r>
            <a:r>
              <a:rPr lang="cs-CZ" sz="1050" dirty="0" err="1"/>
              <a:t>Children</a:t>
            </a:r>
            <a:r>
              <a:rPr lang="cs-CZ" sz="1050" dirty="0"/>
              <a:t> </a:t>
            </a:r>
            <a:r>
              <a:rPr lang="cs-CZ" sz="1050" dirty="0" err="1"/>
              <a:t>Fetal</a:t>
            </a:r>
            <a:r>
              <a:rPr lang="cs-CZ" sz="1050" dirty="0"/>
              <a:t> Center</a:t>
            </a:r>
          </a:p>
        </p:txBody>
      </p:sp>
      <p:pic>
        <p:nvPicPr>
          <p:cNvPr id="13" name="Obrázek 12" descr="Obsah obrázku text, hračka, pózování, panenka&#10;&#10;Popis byl vytvořen automaticky">
            <a:extLst>
              <a:ext uri="{FF2B5EF4-FFF2-40B4-BE49-F238E27FC236}">
                <a16:creationId xmlns:a16="http://schemas.microsoft.com/office/drawing/2014/main" id="{C45DE3E6-B140-4363-9256-854E304DD9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4" t="10394" b="2474"/>
          <a:stretch/>
        </p:blipFill>
        <p:spPr>
          <a:xfrm>
            <a:off x="7451212" y="4019275"/>
            <a:ext cx="2731496" cy="1840831"/>
          </a:xfrm>
          <a:prstGeom prst="rect">
            <a:avLst/>
          </a:prstGeom>
        </p:spPr>
      </p:pic>
      <p:sp>
        <p:nvSpPr>
          <p:cNvPr id="14" name="TextovéPole 13">
            <a:extLst>
              <a:ext uri="{FF2B5EF4-FFF2-40B4-BE49-F238E27FC236}">
                <a16:creationId xmlns:a16="http://schemas.microsoft.com/office/drawing/2014/main" id="{F484BC4F-16DD-40F7-AB4B-8605E2FA7628}"/>
              </a:ext>
            </a:extLst>
          </p:cNvPr>
          <p:cNvSpPr txBox="1"/>
          <p:nvPr/>
        </p:nvSpPr>
        <p:spPr>
          <a:xfrm>
            <a:off x="7356751" y="6003583"/>
            <a:ext cx="2920417" cy="253916"/>
          </a:xfrm>
          <a:prstGeom prst="rect">
            <a:avLst/>
          </a:prstGeom>
          <a:noFill/>
        </p:spPr>
        <p:txBody>
          <a:bodyPr wrap="square" rtlCol="0">
            <a:spAutoFit/>
          </a:bodyPr>
          <a:lstStyle/>
          <a:p>
            <a:pPr algn="ctr"/>
            <a:r>
              <a:rPr lang="cs-CZ" sz="1050" dirty="0"/>
              <a:t>St. Louis </a:t>
            </a:r>
            <a:r>
              <a:rPr lang="cs-CZ" sz="1050" dirty="0" err="1"/>
              <a:t>Fetal</a:t>
            </a:r>
            <a:r>
              <a:rPr lang="cs-CZ" sz="1050" dirty="0"/>
              <a:t> Care Institute</a:t>
            </a:r>
          </a:p>
        </p:txBody>
      </p:sp>
    </p:spTree>
    <p:extLst>
      <p:ext uri="{BB962C8B-B14F-4D97-AF65-F5344CB8AC3E}">
        <p14:creationId xmlns:p14="http://schemas.microsoft.com/office/powerpoint/2010/main" val="12152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respiratory</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89</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101083" y="1765234"/>
            <a:ext cx="4868954" cy="3861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3. </a:t>
            </a:r>
            <a:r>
              <a:rPr lang="cs-CZ" sz="1800" b="1" dirty="0" err="1" smtClean="0"/>
              <a:t>canalicular</a:t>
            </a:r>
            <a:r>
              <a:rPr lang="cs-CZ" sz="1800" b="1" dirty="0" smtClean="0"/>
              <a:t> </a:t>
            </a:r>
            <a:r>
              <a:rPr lang="cs-CZ" sz="1800" b="1" dirty="0" err="1" smtClean="0"/>
              <a:t>phase</a:t>
            </a:r>
            <a:endParaRPr lang="cs-CZ" sz="1600" b="1" dirty="0"/>
          </a:p>
        </p:txBody>
      </p:sp>
      <p:sp>
        <p:nvSpPr>
          <p:cNvPr id="7" name="Zástupný obsah 2">
            <a:extLst>
              <a:ext uri="{FF2B5EF4-FFF2-40B4-BE49-F238E27FC236}">
                <a16:creationId xmlns:a16="http://schemas.microsoft.com/office/drawing/2014/main" id="{DF382328-4E9D-4F08-8589-4CAB35F1E9EB}"/>
              </a:ext>
            </a:extLst>
          </p:cNvPr>
          <p:cNvSpPr txBox="1">
            <a:spLocks/>
          </p:cNvSpPr>
          <p:nvPr/>
        </p:nvSpPr>
        <p:spPr>
          <a:xfrm>
            <a:off x="1097280" y="3570216"/>
            <a:ext cx="4868954" cy="38817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4. </a:t>
            </a:r>
            <a:r>
              <a:rPr lang="cs-CZ" sz="1800" b="1" dirty="0" err="1" smtClean="0"/>
              <a:t>sacular</a:t>
            </a:r>
            <a:r>
              <a:rPr lang="cs-CZ" sz="1800" b="1" dirty="0" smtClean="0"/>
              <a:t> </a:t>
            </a:r>
            <a:r>
              <a:rPr lang="cs-CZ" sz="1800" b="1" dirty="0" err="1" smtClean="0"/>
              <a:t>phase</a:t>
            </a:r>
            <a:endParaRPr lang="cs-CZ" sz="1600" b="1" dirty="0"/>
          </a:p>
        </p:txBody>
      </p:sp>
      <p:sp>
        <p:nvSpPr>
          <p:cNvPr id="8" name="Zástupný obsah 2">
            <a:extLst>
              <a:ext uri="{FF2B5EF4-FFF2-40B4-BE49-F238E27FC236}">
                <a16:creationId xmlns:a16="http://schemas.microsoft.com/office/drawing/2014/main" id="{790CA951-DAF7-4447-AB73-7B977B970924}"/>
              </a:ext>
            </a:extLst>
          </p:cNvPr>
          <p:cNvSpPr txBox="1">
            <a:spLocks/>
          </p:cNvSpPr>
          <p:nvPr/>
        </p:nvSpPr>
        <p:spPr>
          <a:xfrm>
            <a:off x="1097280" y="2257967"/>
            <a:ext cx="4868954" cy="117103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Respiratory</a:t>
            </a:r>
            <a:r>
              <a:rPr lang="cs-CZ" sz="1800" b="1" dirty="0" smtClean="0"/>
              <a:t> </a:t>
            </a:r>
            <a:r>
              <a:rPr lang="cs-CZ" sz="1800" b="1" dirty="0" err="1" smtClean="0"/>
              <a:t>insufficiency</a:t>
            </a:r>
            <a:endParaRPr lang="cs-CZ" sz="1800" b="1" dirty="0"/>
          </a:p>
          <a:p>
            <a:pPr lvl="1">
              <a:buSzPct val="50000"/>
              <a:buFont typeface="Courier New" panose="02070309020205020404" pitchFamily="49" charset="0"/>
              <a:buChar char="o"/>
            </a:pPr>
            <a:r>
              <a:rPr lang="cs-CZ" sz="1400" dirty="0" err="1"/>
              <a:t>i</a:t>
            </a:r>
            <a:r>
              <a:rPr lang="cs-CZ" sz="1400" dirty="0" err="1" smtClean="0"/>
              <a:t>nsufficient</a:t>
            </a:r>
            <a:r>
              <a:rPr lang="cs-CZ" sz="1400" dirty="0" smtClean="0"/>
              <a:t> </a:t>
            </a:r>
            <a:r>
              <a:rPr lang="cs-CZ" sz="1400" dirty="0" err="1" smtClean="0"/>
              <a:t>gas</a:t>
            </a:r>
            <a:r>
              <a:rPr lang="cs-CZ" sz="1400" dirty="0" smtClean="0"/>
              <a:t> </a:t>
            </a:r>
            <a:r>
              <a:rPr lang="cs-CZ" sz="1400" dirty="0" err="1" smtClean="0"/>
              <a:t>exchange</a:t>
            </a:r>
            <a:endParaRPr lang="cs-CZ" sz="1400" dirty="0"/>
          </a:p>
          <a:p>
            <a:pPr lvl="1">
              <a:buSzPct val="50000"/>
              <a:buFont typeface="Courier New" panose="02070309020205020404" pitchFamily="49" charset="0"/>
              <a:buChar char="o"/>
            </a:pPr>
            <a:r>
              <a:rPr lang="cs-CZ" sz="1400" dirty="0"/>
              <a:t>n</a:t>
            </a:r>
            <a:r>
              <a:rPr lang="cs-CZ" sz="1400" dirty="0" smtClean="0"/>
              <a:t>ot </a:t>
            </a:r>
            <a:r>
              <a:rPr lang="cs-CZ" sz="1400" dirty="0" err="1" smtClean="0"/>
              <a:t>enough</a:t>
            </a:r>
            <a:r>
              <a:rPr lang="cs-CZ" sz="1400" dirty="0" smtClean="0"/>
              <a:t> </a:t>
            </a:r>
            <a:r>
              <a:rPr lang="cs-CZ" sz="1400" dirty="0" err="1" smtClean="0"/>
              <a:t>bronchioles</a:t>
            </a:r>
            <a:endParaRPr lang="cs-CZ" sz="1400" dirty="0"/>
          </a:p>
          <a:p>
            <a:pPr lvl="1">
              <a:buSzPct val="50000"/>
              <a:buFont typeface="Courier New" panose="02070309020205020404" pitchFamily="49" charset="0"/>
              <a:buChar char="o"/>
            </a:pPr>
            <a:r>
              <a:rPr lang="cs-CZ" sz="1400" dirty="0" err="1"/>
              <a:t>i</a:t>
            </a:r>
            <a:r>
              <a:rPr lang="cs-CZ" sz="1400" dirty="0" err="1" smtClean="0"/>
              <a:t>nsufficient</a:t>
            </a:r>
            <a:r>
              <a:rPr lang="cs-CZ" sz="1400" dirty="0" smtClean="0"/>
              <a:t> </a:t>
            </a:r>
            <a:r>
              <a:rPr lang="cs-CZ" sz="1400" dirty="0" err="1" smtClean="0"/>
              <a:t>vascularization</a:t>
            </a:r>
            <a:r>
              <a:rPr lang="cs-CZ" sz="1400" dirty="0" smtClean="0"/>
              <a:t> </a:t>
            </a:r>
            <a:r>
              <a:rPr lang="cs-CZ" sz="1400" dirty="0" err="1" smtClean="0"/>
              <a:t>of</a:t>
            </a:r>
            <a:r>
              <a:rPr lang="cs-CZ" sz="1400" dirty="0" smtClean="0"/>
              <a:t> </a:t>
            </a:r>
            <a:r>
              <a:rPr lang="cs-CZ" sz="1400" dirty="0" err="1" smtClean="0"/>
              <a:t>lung</a:t>
            </a:r>
            <a:endParaRPr lang="cs-CZ" sz="1400" dirty="0"/>
          </a:p>
        </p:txBody>
      </p:sp>
      <p:sp>
        <p:nvSpPr>
          <p:cNvPr id="9" name="Zástupný obsah 2">
            <a:extLst>
              <a:ext uri="{FF2B5EF4-FFF2-40B4-BE49-F238E27FC236}">
                <a16:creationId xmlns:a16="http://schemas.microsoft.com/office/drawing/2014/main" id="{D9BEDFE9-F268-4A81-BE0B-A49B7E38422B}"/>
              </a:ext>
            </a:extLst>
          </p:cNvPr>
          <p:cNvSpPr txBox="1">
            <a:spLocks/>
          </p:cNvSpPr>
          <p:nvPr/>
        </p:nvSpPr>
        <p:spPr>
          <a:xfrm>
            <a:off x="1097280" y="4064981"/>
            <a:ext cx="4868954" cy="18654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Acute</a:t>
            </a:r>
            <a:r>
              <a:rPr lang="cs-CZ" sz="1800" b="1" dirty="0" smtClean="0"/>
              <a:t> </a:t>
            </a:r>
            <a:r>
              <a:rPr lang="cs-CZ" sz="1800" b="1" dirty="0" err="1" smtClean="0"/>
              <a:t>respiratory</a:t>
            </a:r>
            <a:r>
              <a:rPr lang="cs-CZ" sz="1800" b="1" dirty="0" smtClean="0"/>
              <a:t> </a:t>
            </a:r>
            <a:r>
              <a:rPr lang="cs-CZ" sz="1800" b="1" dirty="0" err="1" smtClean="0"/>
              <a:t>distress</a:t>
            </a:r>
            <a:r>
              <a:rPr lang="cs-CZ" sz="1800" b="1" dirty="0" smtClean="0"/>
              <a:t> syndrome</a:t>
            </a:r>
            <a:endParaRPr lang="cs-CZ" sz="1800" b="1" dirty="0"/>
          </a:p>
          <a:p>
            <a:pPr lvl="1">
              <a:buSzPct val="50000"/>
              <a:buFont typeface="Courier New" panose="02070309020205020404" pitchFamily="49" charset="0"/>
              <a:buChar char="o"/>
            </a:pPr>
            <a:r>
              <a:rPr lang="cs-CZ" sz="1400" dirty="0" err="1"/>
              <a:t>l</a:t>
            </a:r>
            <a:r>
              <a:rPr lang="cs-CZ" sz="1400" dirty="0" err="1" smtClean="0"/>
              <a:t>ung</a:t>
            </a:r>
            <a:r>
              <a:rPr lang="cs-CZ" sz="1400" dirty="0" smtClean="0"/>
              <a:t> not </a:t>
            </a:r>
            <a:r>
              <a:rPr lang="cs-CZ" sz="1400" dirty="0" err="1" smtClean="0"/>
              <a:t>well</a:t>
            </a:r>
            <a:r>
              <a:rPr lang="cs-CZ" sz="1400" dirty="0" smtClean="0"/>
              <a:t> </a:t>
            </a:r>
            <a:r>
              <a:rPr lang="cs-CZ" sz="1400" dirty="0" err="1" smtClean="0"/>
              <a:t>developed</a:t>
            </a:r>
            <a:endParaRPr lang="cs-CZ" sz="1400" dirty="0"/>
          </a:p>
          <a:p>
            <a:pPr lvl="1">
              <a:buSzPct val="50000"/>
              <a:buFont typeface="Courier New" panose="02070309020205020404" pitchFamily="49" charset="0"/>
              <a:buChar char="o"/>
            </a:pPr>
            <a:r>
              <a:rPr lang="cs-CZ" sz="1400" dirty="0" err="1"/>
              <a:t>l</a:t>
            </a:r>
            <a:r>
              <a:rPr lang="cs-CZ" sz="1400" dirty="0" err="1" smtClean="0"/>
              <a:t>ung</a:t>
            </a:r>
            <a:r>
              <a:rPr lang="cs-CZ" sz="1400" dirty="0" smtClean="0"/>
              <a:t> </a:t>
            </a:r>
            <a:r>
              <a:rPr lang="cs-CZ" sz="1400" dirty="0" err="1" smtClean="0"/>
              <a:t>produce</a:t>
            </a:r>
            <a:r>
              <a:rPr lang="cs-CZ" sz="1400" dirty="0" smtClean="0"/>
              <a:t> not </a:t>
            </a:r>
            <a:r>
              <a:rPr lang="cs-CZ" sz="1400" dirty="0" err="1" smtClean="0"/>
              <a:t>enough</a:t>
            </a:r>
            <a:r>
              <a:rPr lang="cs-CZ" sz="1400" dirty="0" smtClean="0"/>
              <a:t> </a:t>
            </a:r>
            <a:r>
              <a:rPr lang="cs-CZ" sz="1400" dirty="0" err="1" smtClean="0"/>
              <a:t>surfactant</a:t>
            </a:r>
            <a:endParaRPr lang="cs-CZ" sz="1400" dirty="0"/>
          </a:p>
          <a:p>
            <a:pPr lvl="1">
              <a:buSzPct val="50000"/>
              <a:buFont typeface="Courier New" panose="02070309020205020404" pitchFamily="49" charset="0"/>
              <a:buChar char="o"/>
            </a:pPr>
            <a:r>
              <a:rPr lang="cs-CZ" sz="1400" dirty="0"/>
              <a:t>b</a:t>
            </a:r>
            <a:r>
              <a:rPr lang="cs-CZ" sz="1400" dirty="0" smtClean="0"/>
              <a:t>lue </a:t>
            </a:r>
            <a:r>
              <a:rPr lang="cs-CZ" sz="1400" dirty="0" err="1" smtClean="0"/>
              <a:t>lips</a:t>
            </a:r>
            <a:r>
              <a:rPr lang="cs-CZ" sz="1400" dirty="0" smtClean="0"/>
              <a:t>, </a:t>
            </a:r>
            <a:r>
              <a:rPr lang="cs-CZ" sz="1400" dirty="0" err="1" smtClean="0"/>
              <a:t>fingers</a:t>
            </a:r>
            <a:r>
              <a:rPr lang="cs-CZ" sz="1400" dirty="0" smtClean="0"/>
              <a:t>, </a:t>
            </a:r>
            <a:r>
              <a:rPr lang="cs-CZ" sz="1400" dirty="0" err="1" smtClean="0"/>
              <a:t>toes</a:t>
            </a:r>
            <a:endParaRPr lang="cs-CZ" sz="1400" dirty="0"/>
          </a:p>
          <a:p>
            <a:pPr lvl="1">
              <a:buSzPct val="50000"/>
              <a:buFont typeface="Courier New" panose="02070309020205020404" pitchFamily="49" charset="0"/>
              <a:buChar char="o"/>
            </a:pPr>
            <a:r>
              <a:rPr lang="cs-CZ" sz="1400" dirty="0"/>
              <a:t>r</a:t>
            </a:r>
            <a:r>
              <a:rPr lang="cs-CZ" sz="1400" dirty="0" smtClean="0"/>
              <a:t>apid </a:t>
            </a:r>
            <a:r>
              <a:rPr lang="cs-CZ" sz="1400" dirty="0" err="1" smtClean="0"/>
              <a:t>breathing</a:t>
            </a:r>
            <a:endParaRPr lang="cs-CZ" sz="1400" dirty="0"/>
          </a:p>
        </p:txBody>
      </p:sp>
      <p:pic>
        <p:nvPicPr>
          <p:cNvPr id="10" name="Obrázek 9">
            <a:extLst>
              <a:ext uri="{FF2B5EF4-FFF2-40B4-BE49-F238E27FC236}">
                <a16:creationId xmlns:a16="http://schemas.microsoft.com/office/drawing/2014/main" id="{1D7521EC-272A-4BC0-8C0F-5DC9947ED0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4016" y="1840334"/>
            <a:ext cx="3483643" cy="4236110"/>
          </a:xfrm>
          <a:prstGeom prst="rect">
            <a:avLst/>
          </a:prstGeom>
        </p:spPr>
      </p:pic>
    </p:spTree>
    <p:extLst>
      <p:ext uri="{BB962C8B-B14F-4D97-AF65-F5344CB8AC3E}">
        <p14:creationId xmlns:p14="http://schemas.microsoft.com/office/powerpoint/2010/main" val="239144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Tooth</a:t>
            </a:r>
            <a:r>
              <a:rPr lang="cs-CZ" dirty="0"/>
              <a:t> </a:t>
            </a:r>
            <a:r>
              <a:rPr lang="cs-CZ" dirty="0" err="1"/>
              <a:t>development</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9</a:t>
            </a:fld>
            <a:endParaRPr lang="cs-CZ"/>
          </a:p>
        </p:txBody>
      </p:sp>
      <p:sp>
        <p:nvSpPr>
          <p:cNvPr id="6" name="Zástupný obsah 2">
            <a:extLst>
              <a:ext uri="{FF2B5EF4-FFF2-40B4-BE49-F238E27FC236}">
                <a16:creationId xmlns:a16="http://schemas.microsoft.com/office/drawing/2014/main" id="{77A465A9-054B-4B27-9A0B-0BC77579816D}"/>
              </a:ext>
            </a:extLst>
          </p:cNvPr>
          <p:cNvSpPr txBox="1">
            <a:spLocks/>
          </p:cNvSpPr>
          <p:nvPr/>
        </p:nvSpPr>
        <p:spPr>
          <a:xfrm>
            <a:off x="1097279" y="2194642"/>
            <a:ext cx="3891179" cy="119026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err="1"/>
              <a:t>Cooperation</a:t>
            </a:r>
            <a:r>
              <a:rPr lang="cs-CZ" sz="1600" dirty="0"/>
              <a:t> </a:t>
            </a:r>
            <a:r>
              <a:rPr lang="cs-CZ" sz="1600" dirty="0" err="1"/>
              <a:t>between</a:t>
            </a:r>
            <a:r>
              <a:rPr lang="cs-CZ" sz="1600" dirty="0"/>
              <a:t> </a:t>
            </a:r>
            <a:r>
              <a:rPr lang="cs-CZ" sz="1600" dirty="0" err="1"/>
              <a:t>cells</a:t>
            </a:r>
            <a:r>
              <a:rPr lang="cs-CZ" sz="1600" dirty="0"/>
              <a:t> </a:t>
            </a:r>
            <a:r>
              <a:rPr lang="cs-CZ" sz="1600" dirty="0" err="1"/>
              <a:t>of</a:t>
            </a:r>
            <a:r>
              <a:rPr lang="cs-CZ" sz="1600" dirty="0"/>
              <a:t> </a:t>
            </a:r>
            <a:r>
              <a:rPr lang="cs-CZ" sz="1600" dirty="0" err="1"/>
              <a:t>different</a:t>
            </a:r>
            <a:r>
              <a:rPr lang="cs-CZ" sz="1600" dirty="0"/>
              <a:t> </a:t>
            </a:r>
            <a:r>
              <a:rPr lang="cs-CZ" sz="1600" dirty="0" err="1"/>
              <a:t>origin</a:t>
            </a:r>
            <a:r>
              <a:rPr lang="cs-CZ" sz="1600" dirty="0"/>
              <a:t>:</a:t>
            </a:r>
          </a:p>
          <a:p>
            <a:pPr lvl="1">
              <a:buSzPct val="50000"/>
              <a:buFont typeface="Courier New" panose="02070309020205020404" pitchFamily="49" charset="0"/>
              <a:buChar char="o"/>
            </a:pPr>
            <a:r>
              <a:rPr lang="cs-CZ" sz="1400" b="1" dirty="0">
                <a:ln w="3175">
                  <a:solidFill>
                    <a:schemeClr val="tx1"/>
                  </a:solidFill>
                </a:ln>
                <a:solidFill>
                  <a:srgbClr val="F5DFD8"/>
                </a:solidFill>
              </a:rPr>
              <a:t>oral </a:t>
            </a:r>
            <a:r>
              <a:rPr lang="cs-CZ" sz="1400" b="1" dirty="0" err="1">
                <a:ln w="3175">
                  <a:solidFill>
                    <a:schemeClr val="tx1"/>
                  </a:solidFill>
                </a:ln>
                <a:solidFill>
                  <a:srgbClr val="F5DFD8"/>
                </a:solidFill>
              </a:rPr>
              <a:t>cavity</a:t>
            </a:r>
            <a:r>
              <a:rPr lang="cs-CZ" sz="1400" b="1" dirty="0">
                <a:ln w="3175">
                  <a:solidFill>
                    <a:schemeClr val="tx1"/>
                  </a:solidFill>
                </a:ln>
                <a:solidFill>
                  <a:srgbClr val="F5DFD8"/>
                </a:solidFill>
              </a:rPr>
              <a:t> </a:t>
            </a:r>
            <a:r>
              <a:rPr lang="cs-CZ" sz="1400" b="1" dirty="0" err="1">
                <a:ln w="3175">
                  <a:solidFill>
                    <a:schemeClr val="tx1"/>
                  </a:solidFill>
                </a:ln>
                <a:solidFill>
                  <a:srgbClr val="F5DFD8"/>
                </a:solidFill>
              </a:rPr>
              <a:t>ectoderm</a:t>
            </a:r>
            <a:endParaRPr lang="cs-CZ" sz="1400" b="1" dirty="0">
              <a:ln w="3175">
                <a:solidFill>
                  <a:schemeClr val="tx1"/>
                </a:solidFill>
              </a:ln>
              <a:solidFill>
                <a:srgbClr val="F5DFD8"/>
              </a:solidFill>
            </a:endParaRPr>
          </a:p>
          <a:p>
            <a:pPr lvl="1">
              <a:buSzPct val="50000"/>
              <a:buFont typeface="Courier New" panose="02070309020205020404" pitchFamily="49" charset="0"/>
              <a:buChar char="o"/>
            </a:pPr>
            <a:r>
              <a:rPr lang="cs-CZ" sz="1400" b="1" dirty="0" err="1">
                <a:solidFill>
                  <a:srgbClr val="C899BD"/>
                </a:solidFill>
              </a:rPr>
              <a:t>Neural</a:t>
            </a:r>
            <a:r>
              <a:rPr lang="cs-CZ" sz="1400" b="1" dirty="0">
                <a:solidFill>
                  <a:srgbClr val="C899BD"/>
                </a:solidFill>
              </a:rPr>
              <a:t> </a:t>
            </a:r>
            <a:r>
              <a:rPr lang="cs-CZ" sz="1400" b="1" dirty="0" err="1">
                <a:solidFill>
                  <a:srgbClr val="C899BD"/>
                </a:solidFill>
              </a:rPr>
              <a:t>crest</a:t>
            </a:r>
            <a:r>
              <a:rPr lang="cs-CZ" sz="1400" b="1" dirty="0">
                <a:solidFill>
                  <a:srgbClr val="C899BD"/>
                </a:solidFill>
              </a:rPr>
              <a:t> mesenchyme</a:t>
            </a:r>
          </a:p>
          <a:p>
            <a:pPr lvl="1">
              <a:buSzPct val="50000"/>
              <a:buFont typeface="Courier New" panose="02070309020205020404" pitchFamily="49" charset="0"/>
              <a:buChar char="o"/>
            </a:pPr>
            <a:r>
              <a:rPr lang="cs-CZ" sz="1400" b="1" dirty="0" err="1"/>
              <a:t>vessels</a:t>
            </a:r>
            <a:r>
              <a:rPr lang="cs-CZ" sz="1400" b="1" dirty="0"/>
              <a:t> </a:t>
            </a:r>
            <a:r>
              <a:rPr lang="cs-CZ" sz="1400" b="1" dirty="0" err="1"/>
              <a:t>from</a:t>
            </a:r>
            <a:r>
              <a:rPr lang="cs-CZ" sz="1400" b="1" dirty="0"/>
              <a:t> mesoderm</a:t>
            </a:r>
          </a:p>
        </p:txBody>
      </p:sp>
      <p:sp>
        <p:nvSpPr>
          <p:cNvPr id="8" name="TextovéPole 7">
            <a:extLst>
              <a:ext uri="{FF2B5EF4-FFF2-40B4-BE49-F238E27FC236}">
                <a16:creationId xmlns:a16="http://schemas.microsoft.com/office/drawing/2014/main" id="{8F81EDC3-AA86-406B-A3F7-24F93C84B885}"/>
              </a:ext>
            </a:extLst>
          </p:cNvPr>
          <p:cNvSpPr txBox="1"/>
          <p:nvPr/>
        </p:nvSpPr>
        <p:spPr>
          <a:xfrm>
            <a:off x="7029625" y="6033360"/>
            <a:ext cx="295872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050" dirty="0" err="1">
                <a:solidFill>
                  <a:prstClr val="black"/>
                </a:solidFill>
                <a:latin typeface="Calibri" panose="020F0502020204030204"/>
              </a:rPr>
              <a:t>Tucker</a:t>
            </a:r>
            <a:r>
              <a:rPr lang="cs-CZ" sz="1050" dirty="0">
                <a:solidFill>
                  <a:prstClr val="black"/>
                </a:solidFill>
                <a:latin typeface="Calibri" panose="020F0502020204030204"/>
              </a:rPr>
              <a:t> and </a:t>
            </a:r>
            <a:r>
              <a:rPr lang="cs-CZ" sz="1050" dirty="0" err="1">
                <a:solidFill>
                  <a:prstClr val="black"/>
                </a:solidFill>
                <a:latin typeface="Calibri" panose="020F0502020204030204"/>
              </a:rPr>
              <a:t>Sharpe</a:t>
            </a:r>
            <a:r>
              <a:rPr lang="cs-CZ" sz="1050" dirty="0">
                <a:solidFill>
                  <a:prstClr val="black"/>
                </a:solidFill>
                <a:latin typeface="Calibri" panose="020F0502020204030204"/>
              </a:rPr>
              <a:t>, 2004. </a:t>
            </a:r>
            <a:r>
              <a:rPr lang="cs-CZ" sz="1050" dirty="0" err="1">
                <a:solidFill>
                  <a:prstClr val="black"/>
                </a:solidFill>
                <a:latin typeface="Calibri" panose="020F0502020204030204"/>
              </a:rPr>
              <a:t>Nat</a:t>
            </a:r>
            <a:r>
              <a:rPr lang="cs-CZ" sz="1050" dirty="0">
                <a:solidFill>
                  <a:prstClr val="black"/>
                </a:solidFill>
                <a:latin typeface="Calibri" panose="020F0502020204030204"/>
              </a:rPr>
              <a:t> </a:t>
            </a:r>
            <a:r>
              <a:rPr lang="cs-CZ" sz="1050" dirty="0" err="1">
                <a:solidFill>
                  <a:prstClr val="black"/>
                </a:solidFill>
                <a:latin typeface="Calibri" panose="020F0502020204030204"/>
              </a:rPr>
              <a:t>Rev</a:t>
            </a:r>
            <a:r>
              <a:rPr lang="cs-CZ" sz="1050" dirty="0">
                <a:solidFill>
                  <a:prstClr val="black"/>
                </a:solidFill>
                <a:latin typeface="Calibri" panose="020F0502020204030204"/>
              </a:rPr>
              <a:t> </a:t>
            </a:r>
            <a:r>
              <a:rPr lang="cs-CZ" sz="1050" dirty="0" err="1">
                <a:solidFill>
                  <a:prstClr val="black"/>
                </a:solidFill>
                <a:latin typeface="Calibri" panose="020F0502020204030204"/>
              </a:rPr>
              <a:t>Genet</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Obrázek 8">
            <a:extLst>
              <a:ext uri="{FF2B5EF4-FFF2-40B4-BE49-F238E27FC236}">
                <a16:creationId xmlns:a16="http://schemas.microsoft.com/office/drawing/2014/main" id="{D390424F-E8E7-4F84-93E1-8FFBACD5A055}"/>
              </a:ext>
            </a:extLst>
          </p:cNvPr>
          <p:cNvPicPr>
            <a:picLocks noChangeAspect="1"/>
          </p:cNvPicPr>
          <p:nvPr/>
        </p:nvPicPr>
        <p:blipFill rotWithShape="1">
          <a:blip r:embed="rId2">
            <a:extLst>
              <a:ext uri="{28A0092B-C50C-407E-A947-70E740481C1C}">
                <a14:useLocalDpi xmlns:a14="http://schemas.microsoft.com/office/drawing/2010/main" val="0"/>
              </a:ext>
            </a:extLst>
          </a:blip>
          <a:srcRect l="16390" t="45888" r="62632" b="17636"/>
          <a:stretch/>
        </p:blipFill>
        <p:spPr>
          <a:xfrm>
            <a:off x="6255766" y="3637083"/>
            <a:ext cx="1240325" cy="1213790"/>
          </a:xfrm>
          <a:prstGeom prst="rect">
            <a:avLst/>
          </a:prstGeom>
        </p:spPr>
      </p:pic>
      <p:pic>
        <p:nvPicPr>
          <p:cNvPr id="10" name="Obrázek 9">
            <a:extLst>
              <a:ext uri="{FF2B5EF4-FFF2-40B4-BE49-F238E27FC236}">
                <a16:creationId xmlns:a16="http://schemas.microsoft.com/office/drawing/2014/main" id="{D390424F-E8E7-4F84-93E1-8FFBACD5A055}"/>
              </a:ext>
            </a:extLst>
          </p:cNvPr>
          <p:cNvPicPr>
            <a:picLocks noChangeAspect="1"/>
          </p:cNvPicPr>
          <p:nvPr/>
        </p:nvPicPr>
        <p:blipFill rotWithShape="1">
          <a:blip r:embed="rId2">
            <a:extLst>
              <a:ext uri="{28A0092B-C50C-407E-A947-70E740481C1C}">
                <a14:useLocalDpi xmlns:a14="http://schemas.microsoft.com/office/drawing/2010/main" val="0"/>
              </a:ext>
            </a:extLst>
          </a:blip>
          <a:srcRect l="37394" t="45933" r="41628" b="17636"/>
          <a:stretch/>
        </p:blipFill>
        <p:spPr>
          <a:xfrm>
            <a:off x="7541180" y="3638592"/>
            <a:ext cx="1240325" cy="1212281"/>
          </a:xfrm>
          <a:prstGeom prst="rect">
            <a:avLst/>
          </a:prstGeom>
        </p:spPr>
      </p:pic>
      <p:pic>
        <p:nvPicPr>
          <p:cNvPr id="11" name="Obrázek 10">
            <a:extLst>
              <a:ext uri="{FF2B5EF4-FFF2-40B4-BE49-F238E27FC236}">
                <a16:creationId xmlns:a16="http://schemas.microsoft.com/office/drawing/2014/main" id="{D390424F-E8E7-4F84-93E1-8FFBACD5A055}"/>
              </a:ext>
            </a:extLst>
          </p:cNvPr>
          <p:cNvPicPr>
            <a:picLocks noChangeAspect="1"/>
          </p:cNvPicPr>
          <p:nvPr/>
        </p:nvPicPr>
        <p:blipFill rotWithShape="1">
          <a:blip r:embed="rId2">
            <a:extLst>
              <a:ext uri="{28A0092B-C50C-407E-A947-70E740481C1C}">
                <a14:useLocalDpi xmlns:a14="http://schemas.microsoft.com/office/drawing/2010/main" val="0"/>
              </a:ext>
            </a:extLst>
          </a:blip>
          <a:srcRect l="58244" t="46250" r="20319" b="17636"/>
          <a:stretch/>
        </p:blipFill>
        <p:spPr>
          <a:xfrm>
            <a:off x="8781505" y="3639538"/>
            <a:ext cx="1267485" cy="1201719"/>
          </a:xfrm>
          <a:prstGeom prst="rect">
            <a:avLst/>
          </a:prstGeom>
        </p:spPr>
      </p:pic>
      <p:pic>
        <p:nvPicPr>
          <p:cNvPr id="12" name="Obrázek 11">
            <a:extLst>
              <a:ext uri="{FF2B5EF4-FFF2-40B4-BE49-F238E27FC236}">
                <a16:creationId xmlns:a16="http://schemas.microsoft.com/office/drawing/2014/main" id="{D390424F-E8E7-4F84-93E1-8FFBACD5A055}"/>
              </a:ext>
            </a:extLst>
          </p:cNvPr>
          <p:cNvPicPr>
            <a:picLocks noChangeAspect="1"/>
          </p:cNvPicPr>
          <p:nvPr/>
        </p:nvPicPr>
        <p:blipFill rotWithShape="1">
          <a:blip r:embed="rId2">
            <a:extLst>
              <a:ext uri="{28A0092B-C50C-407E-A947-70E740481C1C}">
                <a14:useLocalDpi xmlns:a14="http://schemas.microsoft.com/office/drawing/2010/main" val="0"/>
              </a:ext>
            </a:extLst>
          </a:blip>
          <a:srcRect l="79400" t="46024" b="17636"/>
          <a:stretch/>
        </p:blipFill>
        <p:spPr>
          <a:xfrm>
            <a:off x="10048990" y="3629922"/>
            <a:ext cx="1217993" cy="1209263"/>
          </a:xfrm>
          <a:prstGeom prst="rect">
            <a:avLst/>
          </a:prstGeom>
        </p:spPr>
      </p:pic>
      <p:pic>
        <p:nvPicPr>
          <p:cNvPr id="13" name="Obrázek 12">
            <a:extLst>
              <a:ext uri="{FF2B5EF4-FFF2-40B4-BE49-F238E27FC236}">
                <a16:creationId xmlns:a16="http://schemas.microsoft.com/office/drawing/2014/main" id="{D390424F-E8E7-4F84-93E1-8FFBACD5A055}"/>
              </a:ext>
            </a:extLst>
          </p:cNvPr>
          <p:cNvPicPr>
            <a:picLocks noChangeAspect="1"/>
          </p:cNvPicPr>
          <p:nvPr/>
        </p:nvPicPr>
        <p:blipFill rotWithShape="1">
          <a:blip r:embed="rId2">
            <a:extLst>
              <a:ext uri="{28A0092B-C50C-407E-A947-70E740481C1C}">
                <a14:useLocalDpi xmlns:a14="http://schemas.microsoft.com/office/drawing/2010/main" val="0"/>
              </a:ext>
            </a:extLst>
          </a:blip>
          <a:srcRect t="46160" r="83610" b="17636"/>
          <a:stretch/>
        </p:blipFill>
        <p:spPr>
          <a:xfrm>
            <a:off x="5241599" y="3636916"/>
            <a:ext cx="969078" cy="1204736"/>
          </a:xfrm>
          <a:prstGeom prst="rect">
            <a:avLst/>
          </a:prstGeom>
        </p:spPr>
      </p:pic>
      <p:grpSp>
        <p:nvGrpSpPr>
          <p:cNvPr id="22" name="Skupina 21"/>
          <p:cNvGrpSpPr/>
          <p:nvPr/>
        </p:nvGrpSpPr>
        <p:grpSpPr>
          <a:xfrm>
            <a:off x="5243108" y="2095941"/>
            <a:ext cx="5912572" cy="1525445"/>
            <a:chOff x="5243108" y="2095941"/>
            <a:chExt cx="5912572" cy="1525445"/>
          </a:xfrm>
        </p:grpSpPr>
        <p:pic>
          <p:nvPicPr>
            <p:cNvPr id="7" name="Obrázek 6">
              <a:extLst>
                <a:ext uri="{FF2B5EF4-FFF2-40B4-BE49-F238E27FC236}">
                  <a16:creationId xmlns:a16="http://schemas.microsoft.com/office/drawing/2014/main" id="{D390424F-E8E7-4F84-93E1-8FFBACD5A055}"/>
                </a:ext>
              </a:extLst>
            </p:cNvPr>
            <p:cNvPicPr>
              <a:picLocks noChangeAspect="1"/>
            </p:cNvPicPr>
            <p:nvPr/>
          </p:nvPicPr>
          <p:blipFill rotWithShape="1">
            <a:blip r:embed="rId2">
              <a:extLst>
                <a:ext uri="{28A0092B-C50C-407E-A947-70E740481C1C}">
                  <a14:useLocalDpi xmlns:a14="http://schemas.microsoft.com/office/drawing/2010/main" val="0"/>
                </a:ext>
              </a:extLst>
            </a:blip>
            <a:srcRect b="54157"/>
            <a:stretch/>
          </p:blipFill>
          <p:spPr>
            <a:xfrm>
              <a:off x="5243108" y="2095941"/>
              <a:ext cx="5912572" cy="1525445"/>
            </a:xfrm>
            <a:prstGeom prst="rect">
              <a:avLst/>
            </a:prstGeom>
          </p:spPr>
        </p:pic>
        <p:sp>
          <p:nvSpPr>
            <p:cNvPr id="21" name="Obdélník 20"/>
            <p:cNvSpPr/>
            <p:nvPr/>
          </p:nvSpPr>
          <p:spPr>
            <a:xfrm>
              <a:off x="6581869" y="2335794"/>
              <a:ext cx="1846907" cy="88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3" name="TextovéPole 22"/>
          <p:cNvSpPr txBox="1"/>
          <p:nvPr/>
        </p:nvSpPr>
        <p:spPr>
          <a:xfrm>
            <a:off x="5202025" y="4824868"/>
            <a:ext cx="1044687" cy="769441"/>
          </a:xfrm>
          <a:prstGeom prst="rect">
            <a:avLst/>
          </a:prstGeom>
          <a:solidFill>
            <a:schemeClr val="bg1"/>
          </a:solidFill>
        </p:spPr>
        <p:txBody>
          <a:bodyPr wrap="square" rtlCol="0">
            <a:spAutoFit/>
          </a:bodyPr>
          <a:lstStyle/>
          <a:p>
            <a:pPr algn="ctr"/>
            <a:r>
              <a:rPr lang="cs-CZ" sz="1100" dirty="0" err="1"/>
              <a:t>Epithelial</a:t>
            </a:r>
            <a:r>
              <a:rPr lang="cs-CZ" sz="1100" dirty="0"/>
              <a:t> </a:t>
            </a:r>
            <a:r>
              <a:rPr lang="cs-CZ" sz="1100" dirty="0" err="1"/>
              <a:t>thickening</a:t>
            </a:r>
            <a:endParaRPr lang="cs-CZ" sz="1100" dirty="0"/>
          </a:p>
          <a:p>
            <a:pPr algn="ctr"/>
            <a:r>
              <a:rPr lang="cs-CZ" sz="1100" dirty="0"/>
              <a:t>(</a:t>
            </a:r>
            <a:r>
              <a:rPr lang="cs-CZ" sz="1100" dirty="0" err="1"/>
              <a:t>mouse</a:t>
            </a:r>
            <a:r>
              <a:rPr lang="cs-CZ" sz="1100" dirty="0"/>
              <a:t> E11.5)</a:t>
            </a:r>
          </a:p>
          <a:p>
            <a:pPr algn="ctr"/>
            <a:r>
              <a:rPr lang="cs-CZ" sz="1100" dirty="0"/>
              <a:t>(</a:t>
            </a:r>
            <a:r>
              <a:rPr lang="cs-CZ" sz="1100" dirty="0" err="1"/>
              <a:t>human</a:t>
            </a:r>
            <a:r>
              <a:rPr lang="cs-CZ" sz="1100" dirty="0"/>
              <a:t> 6.w)</a:t>
            </a:r>
          </a:p>
        </p:txBody>
      </p:sp>
      <p:sp>
        <p:nvSpPr>
          <p:cNvPr id="24" name="TextovéPole 23"/>
          <p:cNvSpPr txBox="1"/>
          <p:nvPr/>
        </p:nvSpPr>
        <p:spPr>
          <a:xfrm>
            <a:off x="6519153" y="4839185"/>
            <a:ext cx="947597" cy="600164"/>
          </a:xfrm>
          <a:prstGeom prst="rect">
            <a:avLst/>
          </a:prstGeom>
          <a:solidFill>
            <a:schemeClr val="bg1"/>
          </a:solidFill>
        </p:spPr>
        <p:txBody>
          <a:bodyPr wrap="square" rtlCol="0">
            <a:spAutoFit/>
          </a:bodyPr>
          <a:lstStyle/>
          <a:p>
            <a:pPr algn="ctr"/>
            <a:r>
              <a:rPr lang="cs-CZ" sz="1100" dirty="0"/>
              <a:t>Bud </a:t>
            </a:r>
            <a:r>
              <a:rPr lang="cs-CZ" sz="1100" dirty="0" err="1"/>
              <a:t>stage</a:t>
            </a:r>
            <a:endParaRPr lang="cs-CZ" sz="1100" dirty="0"/>
          </a:p>
          <a:p>
            <a:pPr algn="ctr"/>
            <a:r>
              <a:rPr lang="cs-CZ" sz="1100" dirty="0"/>
              <a:t>(</a:t>
            </a:r>
            <a:r>
              <a:rPr lang="cs-CZ" sz="1100" dirty="0" err="1"/>
              <a:t>mouse</a:t>
            </a:r>
            <a:r>
              <a:rPr lang="cs-CZ" sz="1100" dirty="0"/>
              <a:t> E13)</a:t>
            </a:r>
          </a:p>
          <a:p>
            <a:pPr algn="ctr"/>
            <a:r>
              <a:rPr lang="cs-CZ" sz="1100" dirty="0"/>
              <a:t>(</a:t>
            </a:r>
            <a:r>
              <a:rPr lang="cs-CZ" sz="1100" dirty="0" err="1"/>
              <a:t>human</a:t>
            </a:r>
            <a:r>
              <a:rPr lang="cs-CZ" sz="1100" dirty="0"/>
              <a:t> 8.w)</a:t>
            </a:r>
          </a:p>
        </p:txBody>
      </p:sp>
      <p:sp>
        <p:nvSpPr>
          <p:cNvPr id="25" name="TextovéPole 24"/>
          <p:cNvSpPr txBox="1"/>
          <p:nvPr/>
        </p:nvSpPr>
        <p:spPr>
          <a:xfrm>
            <a:off x="7730137" y="4836109"/>
            <a:ext cx="1049489" cy="600164"/>
          </a:xfrm>
          <a:prstGeom prst="rect">
            <a:avLst/>
          </a:prstGeom>
          <a:solidFill>
            <a:schemeClr val="bg1"/>
          </a:solidFill>
        </p:spPr>
        <p:txBody>
          <a:bodyPr wrap="square" rtlCol="0">
            <a:spAutoFit/>
          </a:bodyPr>
          <a:lstStyle/>
          <a:p>
            <a:pPr algn="ctr"/>
            <a:r>
              <a:rPr lang="cs-CZ" sz="1100" dirty="0"/>
              <a:t>Cup </a:t>
            </a:r>
            <a:r>
              <a:rPr lang="cs-CZ" sz="1100" dirty="0" err="1"/>
              <a:t>stage</a:t>
            </a:r>
            <a:endParaRPr lang="cs-CZ" sz="1100" dirty="0"/>
          </a:p>
          <a:p>
            <a:pPr algn="ctr"/>
            <a:r>
              <a:rPr lang="cs-CZ" sz="1100" dirty="0"/>
              <a:t>(</a:t>
            </a:r>
            <a:r>
              <a:rPr lang="cs-CZ" sz="1100" dirty="0" err="1"/>
              <a:t>mouse</a:t>
            </a:r>
            <a:r>
              <a:rPr lang="cs-CZ" sz="1100" dirty="0"/>
              <a:t> E14.5)</a:t>
            </a:r>
          </a:p>
          <a:p>
            <a:pPr algn="ctr"/>
            <a:r>
              <a:rPr lang="cs-CZ" sz="1100" dirty="0"/>
              <a:t>(</a:t>
            </a:r>
            <a:r>
              <a:rPr lang="cs-CZ" sz="1100" dirty="0" err="1"/>
              <a:t>human</a:t>
            </a:r>
            <a:r>
              <a:rPr lang="cs-CZ" sz="1100" dirty="0"/>
              <a:t> 11.w)</a:t>
            </a:r>
          </a:p>
        </p:txBody>
      </p:sp>
      <p:sp>
        <p:nvSpPr>
          <p:cNvPr id="26" name="TextovéPole 25"/>
          <p:cNvSpPr txBox="1"/>
          <p:nvPr/>
        </p:nvSpPr>
        <p:spPr>
          <a:xfrm>
            <a:off x="9020188" y="4824868"/>
            <a:ext cx="1041012" cy="600164"/>
          </a:xfrm>
          <a:prstGeom prst="rect">
            <a:avLst/>
          </a:prstGeom>
          <a:solidFill>
            <a:schemeClr val="bg1"/>
          </a:solidFill>
        </p:spPr>
        <p:txBody>
          <a:bodyPr wrap="square" rtlCol="0">
            <a:spAutoFit/>
          </a:bodyPr>
          <a:lstStyle/>
          <a:p>
            <a:pPr algn="ctr"/>
            <a:r>
              <a:rPr lang="cs-CZ" sz="1100" dirty="0"/>
              <a:t>Bell </a:t>
            </a:r>
            <a:r>
              <a:rPr lang="cs-CZ" sz="1100" dirty="0" err="1"/>
              <a:t>stage</a:t>
            </a:r>
            <a:endParaRPr lang="cs-CZ" sz="1100" dirty="0"/>
          </a:p>
          <a:p>
            <a:pPr algn="ctr"/>
            <a:r>
              <a:rPr lang="cs-CZ" sz="1100" dirty="0"/>
              <a:t>(</a:t>
            </a:r>
            <a:r>
              <a:rPr lang="cs-CZ" sz="1100" dirty="0" err="1"/>
              <a:t>mouse</a:t>
            </a:r>
            <a:r>
              <a:rPr lang="cs-CZ" sz="1100" dirty="0"/>
              <a:t> E15.5)</a:t>
            </a:r>
          </a:p>
          <a:p>
            <a:pPr algn="ctr"/>
            <a:r>
              <a:rPr lang="cs-CZ" sz="1100" dirty="0"/>
              <a:t>(</a:t>
            </a:r>
            <a:r>
              <a:rPr lang="cs-CZ" sz="1100" dirty="0" err="1"/>
              <a:t>human</a:t>
            </a:r>
            <a:r>
              <a:rPr lang="cs-CZ" sz="1100" dirty="0"/>
              <a:t> 14.w)</a:t>
            </a:r>
          </a:p>
        </p:txBody>
      </p:sp>
      <p:sp>
        <p:nvSpPr>
          <p:cNvPr id="27" name="TextovéPole 26"/>
          <p:cNvSpPr txBox="1"/>
          <p:nvPr/>
        </p:nvSpPr>
        <p:spPr>
          <a:xfrm>
            <a:off x="10406366" y="4824868"/>
            <a:ext cx="806117" cy="430887"/>
          </a:xfrm>
          <a:prstGeom prst="rect">
            <a:avLst/>
          </a:prstGeom>
          <a:solidFill>
            <a:schemeClr val="bg1"/>
          </a:solidFill>
        </p:spPr>
        <p:txBody>
          <a:bodyPr wrap="square" rtlCol="0">
            <a:spAutoFit/>
          </a:bodyPr>
          <a:lstStyle/>
          <a:p>
            <a:pPr algn="ctr"/>
            <a:r>
              <a:rPr lang="cs-CZ" sz="1100" dirty="0" err="1"/>
              <a:t>Erupted</a:t>
            </a:r>
            <a:r>
              <a:rPr lang="cs-CZ" sz="1100" dirty="0"/>
              <a:t> </a:t>
            </a:r>
            <a:r>
              <a:rPr lang="cs-CZ" sz="1100" dirty="0" err="1"/>
              <a:t>tooth</a:t>
            </a:r>
            <a:endParaRPr lang="cs-CZ" sz="1100" dirty="0"/>
          </a:p>
        </p:txBody>
      </p:sp>
      <p:sp>
        <p:nvSpPr>
          <p:cNvPr id="32" name="Zástupný obsah 2">
            <a:extLst>
              <a:ext uri="{FF2B5EF4-FFF2-40B4-BE49-F238E27FC236}">
                <a16:creationId xmlns:a16="http://schemas.microsoft.com/office/drawing/2014/main" id="{77A465A9-054B-4B27-9A0B-0BC77579816D}"/>
              </a:ext>
            </a:extLst>
          </p:cNvPr>
          <p:cNvSpPr txBox="1">
            <a:spLocks/>
          </p:cNvSpPr>
          <p:nvPr/>
        </p:nvSpPr>
        <p:spPr>
          <a:xfrm>
            <a:off x="1097280" y="3557412"/>
            <a:ext cx="3682950" cy="119026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oral </a:t>
            </a:r>
            <a:r>
              <a:rPr lang="cs-CZ" sz="1600" dirty="0" err="1"/>
              <a:t>epithelium</a:t>
            </a:r>
            <a:r>
              <a:rPr lang="cs-CZ" sz="1600" dirty="0"/>
              <a:t> (</a:t>
            </a:r>
            <a:r>
              <a:rPr lang="cs-CZ" sz="1600" dirty="0" err="1"/>
              <a:t>ectoderm</a:t>
            </a:r>
            <a:r>
              <a:rPr lang="cs-CZ" sz="1600" dirty="0"/>
              <a:t>)</a:t>
            </a:r>
          </a:p>
          <a:p>
            <a:pPr lvl="1">
              <a:buSzPct val="50000"/>
              <a:buFont typeface="Courier New" panose="02070309020205020404" pitchFamily="49" charset="0"/>
              <a:buChar char="o"/>
            </a:pPr>
            <a:r>
              <a:rPr lang="cs-CZ" sz="1200" b="1" dirty="0" err="1">
                <a:ln w="3175">
                  <a:noFill/>
                </a:ln>
                <a:solidFill>
                  <a:srgbClr val="F0EB3B"/>
                </a:solidFill>
              </a:rPr>
              <a:t>ameloblasts</a:t>
            </a:r>
            <a:endParaRPr lang="cs-CZ" sz="1200" b="1" dirty="0">
              <a:ln w="3175">
                <a:noFill/>
              </a:ln>
              <a:solidFill>
                <a:srgbClr val="F0EB3B"/>
              </a:solidFill>
            </a:endParaRPr>
          </a:p>
          <a:p>
            <a:pPr lvl="1">
              <a:buSzPct val="50000"/>
              <a:buFont typeface="Courier New" panose="02070309020205020404" pitchFamily="49" charset="0"/>
              <a:buChar char="o"/>
            </a:pPr>
            <a:r>
              <a:rPr lang="cs-CZ" sz="1200" b="1" dirty="0" err="1"/>
              <a:t>enamel</a:t>
            </a:r>
            <a:endParaRPr lang="cs-CZ" sz="1200" b="1" dirty="0"/>
          </a:p>
        </p:txBody>
      </p:sp>
      <p:sp>
        <p:nvSpPr>
          <p:cNvPr id="33" name="Zástupný obsah 2">
            <a:extLst>
              <a:ext uri="{FF2B5EF4-FFF2-40B4-BE49-F238E27FC236}">
                <a16:creationId xmlns:a16="http://schemas.microsoft.com/office/drawing/2014/main" id="{77A465A9-054B-4B27-9A0B-0BC77579816D}"/>
              </a:ext>
            </a:extLst>
          </p:cNvPr>
          <p:cNvSpPr txBox="1">
            <a:spLocks/>
          </p:cNvSpPr>
          <p:nvPr/>
        </p:nvSpPr>
        <p:spPr>
          <a:xfrm>
            <a:off x="1095277" y="4680110"/>
            <a:ext cx="3682950" cy="135325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600" dirty="0"/>
              <a:t>mesenchyme (</a:t>
            </a:r>
            <a:r>
              <a:rPr lang="cs-CZ" sz="1600" dirty="0" err="1"/>
              <a:t>neural</a:t>
            </a:r>
            <a:r>
              <a:rPr lang="cs-CZ" sz="1600" dirty="0"/>
              <a:t> </a:t>
            </a:r>
            <a:r>
              <a:rPr lang="cs-CZ" sz="1600" dirty="0" err="1"/>
              <a:t>crest</a:t>
            </a:r>
            <a:r>
              <a:rPr lang="cs-CZ" sz="1600" dirty="0"/>
              <a:t>)</a:t>
            </a:r>
          </a:p>
          <a:p>
            <a:pPr lvl="1">
              <a:buSzPct val="50000"/>
              <a:buFont typeface="Courier New" panose="02070309020205020404" pitchFamily="49" charset="0"/>
              <a:buChar char="o"/>
            </a:pPr>
            <a:r>
              <a:rPr lang="cs-CZ" sz="1200" b="1" dirty="0" err="1">
                <a:solidFill>
                  <a:srgbClr val="FF0000"/>
                </a:solidFill>
              </a:rPr>
              <a:t>odontoblasts</a:t>
            </a:r>
            <a:endParaRPr lang="cs-CZ" sz="1200" b="1" dirty="0">
              <a:solidFill>
                <a:srgbClr val="FF0000"/>
              </a:solidFill>
            </a:endParaRPr>
          </a:p>
          <a:p>
            <a:pPr lvl="1">
              <a:buSzPct val="50000"/>
              <a:buFont typeface="Courier New" panose="02070309020205020404" pitchFamily="49" charset="0"/>
              <a:buChar char="o"/>
            </a:pPr>
            <a:r>
              <a:rPr lang="cs-CZ" sz="1200" b="1" dirty="0">
                <a:solidFill>
                  <a:srgbClr val="DBC6A3"/>
                </a:solidFill>
              </a:rPr>
              <a:t>dentin</a:t>
            </a:r>
          </a:p>
          <a:p>
            <a:pPr lvl="1">
              <a:buSzPct val="50000"/>
              <a:buFont typeface="Courier New" panose="02070309020205020404" pitchFamily="49" charset="0"/>
              <a:buChar char="o"/>
            </a:pPr>
            <a:r>
              <a:rPr lang="cs-CZ" sz="1200" b="1" dirty="0"/>
              <a:t>cement</a:t>
            </a:r>
          </a:p>
          <a:p>
            <a:pPr lvl="1">
              <a:buSzPct val="50000"/>
              <a:buFont typeface="Courier New" panose="02070309020205020404" pitchFamily="49" charset="0"/>
              <a:buChar char="o"/>
            </a:pPr>
            <a:r>
              <a:rPr lang="cs-CZ" sz="1200" b="1" dirty="0" err="1"/>
              <a:t>dental</a:t>
            </a:r>
            <a:r>
              <a:rPr lang="cs-CZ" sz="1200" b="1" dirty="0"/>
              <a:t> pulp</a:t>
            </a:r>
          </a:p>
        </p:txBody>
      </p:sp>
      <p:cxnSp>
        <p:nvCxnSpPr>
          <p:cNvPr id="14" name="Přímá spojnice se šipkou 13"/>
          <p:cNvCxnSpPr/>
          <p:nvPr/>
        </p:nvCxnSpPr>
        <p:spPr>
          <a:xfrm flipV="1">
            <a:off x="9624291" y="2740801"/>
            <a:ext cx="364061" cy="261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9720498" y="2989104"/>
            <a:ext cx="267854" cy="240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2819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respiratory</a:t>
            </a:r>
            <a:r>
              <a:rPr lang="cs-CZ" dirty="0"/>
              <a:t> </a:t>
            </a:r>
            <a:r>
              <a:rPr lang="cs-CZ" dirty="0" err="1"/>
              <a:t>system</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90</a:t>
            </a:fld>
            <a:endParaRPr lang="cs-CZ"/>
          </a:p>
        </p:txBody>
      </p:sp>
      <p:sp>
        <p:nvSpPr>
          <p:cNvPr id="6" name="Zástupný obsah 2">
            <a:extLst>
              <a:ext uri="{FF2B5EF4-FFF2-40B4-BE49-F238E27FC236}">
                <a16:creationId xmlns:a16="http://schemas.microsoft.com/office/drawing/2014/main" id="{8BD2A43B-8ABF-4A74-81E1-74473B319D2B}"/>
              </a:ext>
            </a:extLst>
          </p:cNvPr>
          <p:cNvSpPr txBox="1">
            <a:spLocks/>
          </p:cNvSpPr>
          <p:nvPr/>
        </p:nvSpPr>
        <p:spPr>
          <a:xfrm>
            <a:off x="1101083" y="1765234"/>
            <a:ext cx="4868954" cy="38837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a:t>5. </a:t>
            </a:r>
            <a:r>
              <a:rPr lang="cs-CZ" sz="1800" b="1" dirty="0" err="1" smtClean="0"/>
              <a:t>alveolar</a:t>
            </a:r>
            <a:r>
              <a:rPr lang="cs-CZ" sz="1800" b="1" dirty="0" smtClean="0"/>
              <a:t> </a:t>
            </a:r>
            <a:r>
              <a:rPr lang="cs-CZ" sz="1800" b="1" dirty="0" err="1" smtClean="0"/>
              <a:t>phase</a:t>
            </a:r>
            <a:endParaRPr lang="cs-CZ" sz="1600" b="1" dirty="0"/>
          </a:p>
        </p:txBody>
      </p:sp>
      <p:sp>
        <p:nvSpPr>
          <p:cNvPr id="8" name="Zástupný obsah 2">
            <a:extLst>
              <a:ext uri="{FF2B5EF4-FFF2-40B4-BE49-F238E27FC236}">
                <a16:creationId xmlns:a16="http://schemas.microsoft.com/office/drawing/2014/main" id="{790CA951-DAF7-4447-AB73-7B977B970924}"/>
              </a:ext>
            </a:extLst>
          </p:cNvPr>
          <p:cNvSpPr txBox="1">
            <a:spLocks/>
          </p:cNvSpPr>
          <p:nvPr/>
        </p:nvSpPr>
        <p:spPr>
          <a:xfrm>
            <a:off x="1097280" y="2257967"/>
            <a:ext cx="4868954" cy="19050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Bronchopulmonary</a:t>
            </a:r>
            <a:r>
              <a:rPr lang="cs-CZ" sz="1800" b="1" dirty="0" smtClean="0"/>
              <a:t> </a:t>
            </a:r>
            <a:r>
              <a:rPr lang="cs-CZ" sz="1800" b="1" dirty="0" err="1" smtClean="0"/>
              <a:t>dysplasia</a:t>
            </a:r>
            <a:endParaRPr lang="cs-CZ" sz="1800" b="1" dirty="0"/>
          </a:p>
          <a:p>
            <a:pPr lvl="1">
              <a:buSzPct val="50000"/>
              <a:buFont typeface="Courier New" panose="02070309020205020404" pitchFamily="49" charset="0"/>
              <a:buChar char="o"/>
            </a:pPr>
            <a:r>
              <a:rPr lang="cs-CZ" sz="1400" dirty="0" err="1"/>
              <a:t>i</a:t>
            </a:r>
            <a:r>
              <a:rPr lang="cs-CZ" sz="1400" dirty="0" err="1" smtClean="0"/>
              <a:t>nsufficiently</a:t>
            </a:r>
            <a:r>
              <a:rPr lang="cs-CZ" sz="1400" dirty="0" smtClean="0"/>
              <a:t> </a:t>
            </a:r>
            <a:r>
              <a:rPr lang="cs-CZ" sz="1400" dirty="0" err="1" smtClean="0"/>
              <a:t>or</a:t>
            </a:r>
            <a:r>
              <a:rPr lang="cs-CZ" sz="1400" dirty="0" smtClean="0"/>
              <a:t> </a:t>
            </a:r>
            <a:r>
              <a:rPr lang="cs-CZ" sz="1400" dirty="0" err="1" smtClean="0"/>
              <a:t>abnormally</a:t>
            </a:r>
            <a:r>
              <a:rPr lang="cs-CZ" sz="1400" dirty="0" smtClean="0"/>
              <a:t> </a:t>
            </a:r>
            <a:r>
              <a:rPr lang="cs-CZ" sz="1400" dirty="0" err="1" smtClean="0"/>
              <a:t>developed</a:t>
            </a:r>
            <a:r>
              <a:rPr lang="cs-CZ" sz="1400" dirty="0" smtClean="0"/>
              <a:t> </a:t>
            </a:r>
            <a:r>
              <a:rPr lang="cs-CZ" sz="1400" dirty="0" err="1" smtClean="0"/>
              <a:t>lung</a:t>
            </a:r>
            <a:endParaRPr lang="cs-CZ" sz="1400" dirty="0"/>
          </a:p>
          <a:p>
            <a:pPr lvl="1">
              <a:buSzPct val="50000"/>
              <a:buFont typeface="Courier New" panose="02070309020205020404" pitchFamily="49" charset="0"/>
              <a:buChar char="o"/>
            </a:pPr>
            <a:r>
              <a:rPr lang="cs-CZ" sz="1400" b="1" dirty="0" err="1"/>
              <a:t>l</a:t>
            </a:r>
            <a:r>
              <a:rPr lang="cs-CZ" sz="1400" b="1" dirty="0" err="1" smtClean="0"/>
              <a:t>ess</a:t>
            </a:r>
            <a:r>
              <a:rPr lang="cs-CZ" sz="1400" b="1" dirty="0" smtClean="0"/>
              <a:t> </a:t>
            </a:r>
            <a:r>
              <a:rPr lang="cs-CZ" sz="1400" dirty="0" err="1" smtClean="0"/>
              <a:t>alveoli</a:t>
            </a:r>
            <a:r>
              <a:rPr lang="cs-CZ" sz="1400" dirty="0"/>
              <a:t> </a:t>
            </a:r>
            <a:r>
              <a:rPr lang="cs-CZ" sz="1400" dirty="0" err="1" smtClean="0"/>
              <a:t>with</a:t>
            </a:r>
            <a:r>
              <a:rPr lang="cs-CZ" sz="1400" dirty="0" smtClean="0"/>
              <a:t> </a:t>
            </a:r>
            <a:r>
              <a:rPr lang="cs-CZ" sz="1400" b="1" dirty="0" err="1" smtClean="0"/>
              <a:t>thicker</a:t>
            </a:r>
            <a:r>
              <a:rPr lang="cs-CZ" sz="1400" dirty="0" smtClean="0"/>
              <a:t> </a:t>
            </a:r>
            <a:r>
              <a:rPr lang="cs-CZ" sz="1400" dirty="0" err="1" smtClean="0"/>
              <a:t>walls</a:t>
            </a:r>
            <a:endParaRPr lang="cs-CZ" sz="1400" dirty="0"/>
          </a:p>
          <a:p>
            <a:pPr lvl="1">
              <a:buSzPct val="50000"/>
              <a:buFont typeface="Courier New" panose="02070309020205020404" pitchFamily="49" charset="0"/>
              <a:buChar char="o"/>
            </a:pPr>
            <a:r>
              <a:rPr lang="cs-CZ" sz="1400" dirty="0" err="1"/>
              <a:t>i</a:t>
            </a:r>
            <a:r>
              <a:rPr lang="cs-CZ" sz="1400" dirty="0" err="1" smtClean="0"/>
              <a:t>nsufficient</a:t>
            </a:r>
            <a:r>
              <a:rPr lang="cs-CZ" sz="1400" dirty="0" smtClean="0"/>
              <a:t> </a:t>
            </a:r>
            <a:r>
              <a:rPr lang="cs-CZ" sz="1400" dirty="0" err="1" smtClean="0"/>
              <a:t>gas</a:t>
            </a:r>
            <a:r>
              <a:rPr lang="cs-CZ" sz="1400" dirty="0" smtClean="0"/>
              <a:t> </a:t>
            </a:r>
            <a:r>
              <a:rPr lang="cs-CZ" sz="1400" dirty="0" err="1" smtClean="0"/>
              <a:t>exchange</a:t>
            </a:r>
            <a:endParaRPr lang="cs-CZ" sz="1400" dirty="0"/>
          </a:p>
          <a:p>
            <a:pPr lvl="1">
              <a:buSzPct val="50000"/>
              <a:buFont typeface="Courier New" panose="02070309020205020404" pitchFamily="49" charset="0"/>
              <a:buChar char="o"/>
            </a:pPr>
            <a:r>
              <a:rPr lang="cs-CZ" sz="1400" dirty="0" err="1"/>
              <a:t>m</a:t>
            </a:r>
            <a:r>
              <a:rPr lang="cs-CZ" sz="1400" dirty="0" err="1" smtClean="0"/>
              <a:t>ay</a:t>
            </a:r>
            <a:r>
              <a:rPr lang="cs-CZ" sz="1400" dirty="0" smtClean="0"/>
              <a:t> </a:t>
            </a:r>
            <a:r>
              <a:rPr lang="cs-CZ" sz="1400" dirty="0" err="1" smtClean="0"/>
              <a:t>be</a:t>
            </a:r>
            <a:r>
              <a:rPr lang="cs-CZ" sz="1400" dirty="0" smtClean="0"/>
              <a:t> </a:t>
            </a:r>
            <a:r>
              <a:rPr lang="cs-CZ" sz="1400" dirty="0" err="1" smtClean="0"/>
              <a:t>caused</a:t>
            </a:r>
            <a:r>
              <a:rPr lang="cs-CZ" sz="1400" dirty="0" smtClean="0"/>
              <a:t> by </a:t>
            </a:r>
            <a:r>
              <a:rPr lang="cs-CZ" sz="1400" b="1" dirty="0" err="1" smtClean="0"/>
              <a:t>premature</a:t>
            </a:r>
            <a:r>
              <a:rPr lang="cs-CZ" sz="1400" b="1" dirty="0" smtClean="0"/>
              <a:t> </a:t>
            </a:r>
            <a:r>
              <a:rPr lang="cs-CZ" sz="1400" b="1" dirty="0" err="1" smtClean="0"/>
              <a:t>birth</a:t>
            </a:r>
            <a:endParaRPr lang="cs-CZ" sz="1400" b="1" dirty="0"/>
          </a:p>
          <a:p>
            <a:pPr lvl="1">
              <a:buSzPct val="50000"/>
              <a:buFont typeface="Courier New" panose="02070309020205020404" pitchFamily="49" charset="0"/>
              <a:buChar char="o"/>
            </a:pPr>
            <a:r>
              <a:rPr lang="cs-CZ" sz="1400" dirty="0" err="1"/>
              <a:t>i</a:t>
            </a:r>
            <a:r>
              <a:rPr lang="cs-CZ" sz="1400" dirty="0" err="1" smtClean="0"/>
              <a:t>nsufficient</a:t>
            </a:r>
            <a:r>
              <a:rPr lang="cs-CZ" sz="1400" dirty="0" smtClean="0"/>
              <a:t> </a:t>
            </a:r>
            <a:r>
              <a:rPr lang="cs-CZ" sz="1400" dirty="0" err="1" smtClean="0"/>
              <a:t>development</a:t>
            </a:r>
            <a:r>
              <a:rPr lang="cs-CZ" sz="1400" dirty="0" smtClean="0"/>
              <a:t> </a:t>
            </a:r>
            <a:r>
              <a:rPr lang="cs-CZ" sz="1400" dirty="0" err="1" smtClean="0"/>
              <a:t>of</a:t>
            </a:r>
            <a:r>
              <a:rPr lang="cs-CZ" sz="1400" dirty="0" smtClean="0"/>
              <a:t> </a:t>
            </a:r>
            <a:r>
              <a:rPr lang="cs-CZ" sz="1400" dirty="0" err="1" smtClean="0"/>
              <a:t>lung</a:t>
            </a:r>
            <a:r>
              <a:rPr lang="cs-CZ" sz="1400" dirty="0" smtClean="0"/>
              <a:t> </a:t>
            </a:r>
            <a:r>
              <a:rPr lang="cs-CZ" sz="1400" dirty="0" err="1" smtClean="0"/>
              <a:t>lymphatic</a:t>
            </a:r>
            <a:r>
              <a:rPr lang="cs-CZ" sz="1400" dirty="0" smtClean="0"/>
              <a:t> </a:t>
            </a:r>
            <a:r>
              <a:rPr lang="cs-CZ" sz="1400" dirty="0" err="1" smtClean="0"/>
              <a:t>tissue</a:t>
            </a:r>
            <a:r>
              <a:rPr lang="cs-CZ" sz="1400" dirty="0" smtClean="0"/>
              <a:t> </a:t>
            </a:r>
            <a:r>
              <a:rPr lang="cs-CZ" sz="1400" dirty="0"/>
              <a:t>- </a:t>
            </a:r>
            <a:r>
              <a:rPr lang="cs-CZ" sz="1400" b="1" dirty="0" err="1" smtClean="0"/>
              <a:t>inflammation</a:t>
            </a:r>
            <a:endParaRPr lang="cs-CZ" sz="1400" b="1" dirty="0"/>
          </a:p>
        </p:txBody>
      </p:sp>
      <p:grpSp>
        <p:nvGrpSpPr>
          <p:cNvPr id="10" name="Skupina 9">
            <a:extLst>
              <a:ext uri="{FF2B5EF4-FFF2-40B4-BE49-F238E27FC236}">
                <a16:creationId xmlns:a16="http://schemas.microsoft.com/office/drawing/2014/main" id="{AAEAA4DB-BE33-4F3A-928C-3F223D3E4DBF}"/>
              </a:ext>
            </a:extLst>
          </p:cNvPr>
          <p:cNvGrpSpPr/>
          <p:nvPr/>
        </p:nvGrpSpPr>
        <p:grpSpPr>
          <a:xfrm>
            <a:off x="7249025" y="1765234"/>
            <a:ext cx="2982123" cy="4278301"/>
            <a:chOff x="7249025" y="1765234"/>
            <a:chExt cx="2982123" cy="4278301"/>
          </a:xfrm>
        </p:grpSpPr>
        <p:pic>
          <p:nvPicPr>
            <p:cNvPr id="7" name="Obrázek 6" descr="Obsah obrázku text&#10;&#10;Popis byl vytvořen automaticky">
              <a:extLst>
                <a:ext uri="{FF2B5EF4-FFF2-40B4-BE49-F238E27FC236}">
                  <a16:creationId xmlns:a16="http://schemas.microsoft.com/office/drawing/2014/main" id="{9D697A18-6C29-4BAF-BDDF-E22FEE06577B}"/>
                </a:ext>
              </a:extLst>
            </p:cNvPr>
            <p:cNvPicPr>
              <a:picLocks noChangeAspect="1"/>
            </p:cNvPicPr>
            <p:nvPr/>
          </p:nvPicPr>
          <p:blipFill rotWithShape="1">
            <a:blip r:embed="rId2">
              <a:extLst>
                <a:ext uri="{28A0092B-C50C-407E-A947-70E740481C1C}">
                  <a14:useLocalDpi xmlns:a14="http://schemas.microsoft.com/office/drawing/2010/main" val="0"/>
                </a:ext>
              </a:extLst>
            </a:blip>
            <a:srcRect l="49263" t="13312" r="4855" b="33471"/>
            <a:stretch/>
          </p:blipFill>
          <p:spPr>
            <a:xfrm>
              <a:off x="7396284" y="1786010"/>
              <a:ext cx="2834864" cy="4257525"/>
            </a:xfrm>
            <a:prstGeom prst="rect">
              <a:avLst/>
            </a:prstGeom>
          </p:spPr>
        </p:pic>
        <p:sp>
          <p:nvSpPr>
            <p:cNvPr id="9" name="Obdélník 8">
              <a:extLst>
                <a:ext uri="{FF2B5EF4-FFF2-40B4-BE49-F238E27FC236}">
                  <a16:creationId xmlns:a16="http://schemas.microsoft.com/office/drawing/2014/main" id="{AD6C6ABE-BFE2-4BBD-AE28-7C6564E12F0F}"/>
                </a:ext>
              </a:extLst>
            </p:cNvPr>
            <p:cNvSpPr/>
            <p:nvPr/>
          </p:nvSpPr>
          <p:spPr>
            <a:xfrm>
              <a:off x="7249025" y="1765234"/>
              <a:ext cx="1106905" cy="592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59556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83E369-4AE4-4AC3-AD72-785D07775E62}"/>
              </a:ext>
            </a:extLst>
          </p:cNvPr>
          <p:cNvSpPr>
            <a:spLocks noGrp="1"/>
          </p:cNvSpPr>
          <p:nvPr>
            <p:ph type="title"/>
          </p:nvPr>
        </p:nvSpPr>
        <p:spPr/>
        <p:txBody>
          <a:bodyPr/>
          <a:lstStyle/>
          <a:p>
            <a:r>
              <a:rPr lang="cs-CZ" dirty="0" err="1"/>
              <a:t>Developmental</a:t>
            </a:r>
            <a:r>
              <a:rPr lang="cs-CZ" dirty="0"/>
              <a:t> </a:t>
            </a:r>
            <a:r>
              <a:rPr lang="cs-CZ" dirty="0" err="1"/>
              <a:t>defects</a:t>
            </a:r>
            <a:r>
              <a:rPr lang="cs-CZ" dirty="0"/>
              <a:t> </a:t>
            </a:r>
            <a:r>
              <a:rPr lang="cs-CZ" dirty="0" err="1"/>
              <a:t>of</a:t>
            </a:r>
            <a:r>
              <a:rPr lang="cs-CZ" dirty="0"/>
              <a:t> </a:t>
            </a:r>
            <a:r>
              <a:rPr lang="cs-CZ" dirty="0" err="1"/>
              <a:t>respiratory</a:t>
            </a:r>
            <a:r>
              <a:rPr lang="cs-CZ" dirty="0"/>
              <a:t> </a:t>
            </a:r>
            <a:r>
              <a:rPr lang="cs-CZ" dirty="0" err="1"/>
              <a:t>system</a:t>
            </a:r>
            <a:endParaRPr lang="en-US" dirty="0"/>
          </a:p>
        </p:txBody>
      </p:sp>
      <p:sp>
        <p:nvSpPr>
          <p:cNvPr id="5" name="Zástupný symbol pro číslo snímku 4">
            <a:extLst>
              <a:ext uri="{FF2B5EF4-FFF2-40B4-BE49-F238E27FC236}">
                <a16:creationId xmlns:a16="http://schemas.microsoft.com/office/drawing/2014/main" id="{E4707D75-8052-4752-AB7F-14BB44E902BD}"/>
              </a:ext>
            </a:extLst>
          </p:cNvPr>
          <p:cNvSpPr>
            <a:spLocks noGrp="1"/>
          </p:cNvSpPr>
          <p:nvPr>
            <p:ph type="sldNum" sz="quarter" idx="12"/>
          </p:nvPr>
        </p:nvSpPr>
        <p:spPr/>
        <p:txBody>
          <a:bodyPr/>
          <a:lstStyle/>
          <a:p>
            <a:fld id="{452BC3EA-E2EC-40AA-BF67-C4C476FA0C99}" type="slidenum">
              <a:rPr lang="cs-CZ" smtClean="0"/>
              <a:t>91</a:t>
            </a:fld>
            <a:endParaRPr lang="cs-CZ"/>
          </a:p>
        </p:txBody>
      </p:sp>
      <p:sp>
        <p:nvSpPr>
          <p:cNvPr id="6" name="Zástupný obsah 2">
            <a:extLst>
              <a:ext uri="{FF2B5EF4-FFF2-40B4-BE49-F238E27FC236}">
                <a16:creationId xmlns:a16="http://schemas.microsoft.com/office/drawing/2014/main" id="{0F468073-BA3C-40F9-80A8-26F82696C5BA}"/>
              </a:ext>
            </a:extLst>
          </p:cNvPr>
          <p:cNvSpPr txBox="1">
            <a:spLocks/>
          </p:cNvSpPr>
          <p:nvPr/>
        </p:nvSpPr>
        <p:spPr>
          <a:xfrm>
            <a:off x="1097280" y="2097818"/>
            <a:ext cx="4868954" cy="18654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SzPct val="50000"/>
              <a:buFont typeface="Courier New" panose="02070309020205020404" pitchFamily="49" charset="0"/>
              <a:buChar char="o"/>
            </a:pPr>
            <a:r>
              <a:rPr lang="cs-CZ" sz="1800" b="1" dirty="0" err="1" smtClean="0"/>
              <a:t>Laryngeal</a:t>
            </a:r>
            <a:r>
              <a:rPr lang="cs-CZ" sz="1800" b="1" dirty="0" smtClean="0"/>
              <a:t> </a:t>
            </a:r>
            <a:r>
              <a:rPr lang="cs-CZ" sz="1800" b="1" dirty="0" err="1" smtClean="0"/>
              <a:t>atresia</a:t>
            </a:r>
            <a:endParaRPr lang="cs-CZ" sz="1800" b="1" dirty="0"/>
          </a:p>
          <a:p>
            <a:pPr lvl="1">
              <a:buSzPct val="50000"/>
              <a:buFont typeface="Courier New" panose="02070309020205020404" pitchFamily="49" charset="0"/>
              <a:buChar char="o"/>
            </a:pPr>
            <a:r>
              <a:rPr lang="cs-CZ" sz="1600" dirty="0" err="1"/>
              <a:t>c</a:t>
            </a:r>
            <a:r>
              <a:rPr lang="cs-CZ" sz="1600" dirty="0" err="1" smtClean="0"/>
              <a:t>omplete</a:t>
            </a:r>
            <a:r>
              <a:rPr lang="cs-CZ" sz="1600" dirty="0" smtClean="0"/>
              <a:t> </a:t>
            </a:r>
            <a:r>
              <a:rPr lang="cs-CZ" sz="1600" dirty="0" err="1" smtClean="0"/>
              <a:t>or</a:t>
            </a:r>
            <a:r>
              <a:rPr lang="cs-CZ" sz="1600" dirty="0" smtClean="0"/>
              <a:t> </a:t>
            </a:r>
            <a:r>
              <a:rPr lang="cs-CZ" sz="1600" dirty="0" err="1" smtClean="0"/>
              <a:t>partial</a:t>
            </a:r>
            <a:r>
              <a:rPr lang="cs-CZ" sz="1600" dirty="0" smtClean="0"/>
              <a:t> </a:t>
            </a:r>
            <a:r>
              <a:rPr lang="cs-CZ" sz="1600" dirty="0" err="1" smtClean="0"/>
              <a:t>blockage</a:t>
            </a:r>
            <a:r>
              <a:rPr lang="cs-CZ" sz="1600" dirty="0" smtClean="0"/>
              <a:t> </a:t>
            </a:r>
            <a:r>
              <a:rPr lang="cs-CZ" sz="1600" dirty="0" err="1" smtClean="0"/>
              <a:t>of</a:t>
            </a:r>
            <a:r>
              <a:rPr lang="cs-CZ" sz="1600" dirty="0" smtClean="0"/>
              <a:t> </a:t>
            </a:r>
            <a:r>
              <a:rPr lang="cs-CZ" sz="1600" dirty="0" err="1" smtClean="0"/>
              <a:t>laryngeal</a:t>
            </a:r>
            <a:r>
              <a:rPr lang="cs-CZ" sz="1600" dirty="0" smtClean="0"/>
              <a:t> tube</a:t>
            </a:r>
            <a:endParaRPr lang="cs-CZ" sz="1600" dirty="0"/>
          </a:p>
          <a:p>
            <a:pPr lvl="1">
              <a:buSzPct val="50000"/>
              <a:buFont typeface="Courier New" panose="02070309020205020404" pitchFamily="49" charset="0"/>
              <a:buChar char="o"/>
            </a:pPr>
            <a:r>
              <a:rPr lang="cs-CZ" sz="1600" dirty="0" err="1"/>
              <a:t>c</a:t>
            </a:r>
            <a:r>
              <a:rPr lang="cs-CZ" sz="1600" dirty="0" err="1" smtClean="0"/>
              <a:t>aused</a:t>
            </a:r>
            <a:r>
              <a:rPr lang="cs-CZ" sz="1600" dirty="0" smtClean="0"/>
              <a:t> by </a:t>
            </a:r>
            <a:r>
              <a:rPr lang="cs-CZ" sz="1600" dirty="0" err="1" smtClean="0"/>
              <a:t>insufficient</a:t>
            </a:r>
            <a:r>
              <a:rPr lang="cs-CZ" sz="1600" dirty="0" smtClean="0"/>
              <a:t> </a:t>
            </a:r>
            <a:r>
              <a:rPr lang="cs-CZ" sz="1600" dirty="0" err="1" smtClean="0"/>
              <a:t>recanalization</a:t>
            </a:r>
            <a:endParaRPr lang="cs-CZ" sz="1600" dirty="0"/>
          </a:p>
          <a:p>
            <a:pPr lvl="1">
              <a:buSzPct val="50000"/>
              <a:buFont typeface="Courier New" panose="02070309020205020404" pitchFamily="49" charset="0"/>
              <a:buChar char="o"/>
            </a:pPr>
            <a:r>
              <a:rPr lang="cs-CZ" sz="1600" dirty="0" err="1" smtClean="0"/>
              <a:t>dilatation</a:t>
            </a:r>
            <a:r>
              <a:rPr lang="cs-CZ" sz="1600" dirty="0" smtClean="0"/>
              <a:t> </a:t>
            </a:r>
            <a:r>
              <a:rPr lang="cs-CZ" sz="1600" dirty="0" err="1" smtClean="0"/>
              <a:t>of</a:t>
            </a:r>
            <a:r>
              <a:rPr lang="cs-CZ" sz="1600" dirty="0" smtClean="0"/>
              <a:t> </a:t>
            </a:r>
            <a:r>
              <a:rPr lang="cs-CZ" sz="1600" dirty="0" err="1" smtClean="0"/>
              <a:t>the</a:t>
            </a:r>
            <a:r>
              <a:rPr lang="cs-CZ" sz="1600" dirty="0" smtClean="0"/>
              <a:t> </a:t>
            </a:r>
            <a:r>
              <a:rPr lang="cs-CZ" sz="1600" dirty="0" err="1" smtClean="0"/>
              <a:t>lower</a:t>
            </a:r>
            <a:r>
              <a:rPr lang="cs-CZ" sz="1600" dirty="0" smtClean="0"/>
              <a:t> </a:t>
            </a:r>
            <a:r>
              <a:rPr lang="cs-CZ" sz="1600" dirty="0" err="1" smtClean="0"/>
              <a:t>respiratory</a:t>
            </a:r>
            <a:r>
              <a:rPr lang="cs-CZ" sz="1600" dirty="0" smtClean="0"/>
              <a:t> </a:t>
            </a:r>
            <a:r>
              <a:rPr lang="cs-CZ" sz="1600" dirty="0" err="1" smtClean="0"/>
              <a:t>truct</a:t>
            </a:r>
            <a:endParaRPr lang="cs-CZ" sz="1600" dirty="0"/>
          </a:p>
          <a:p>
            <a:pPr lvl="1">
              <a:buSzPct val="50000"/>
              <a:buFont typeface="Courier New" panose="02070309020205020404" pitchFamily="49" charset="0"/>
              <a:buChar char="o"/>
            </a:pPr>
            <a:r>
              <a:rPr lang="cs-CZ" sz="1600" dirty="0" err="1"/>
              <a:t>s</a:t>
            </a:r>
            <a:r>
              <a:rPr lang="cs-CZ" sz="1600" dirty="0" err="1" smtClean="0"/>
              <a:t>urgical</a:t>
            </a:r>
            <a:r>
              <a:rPr lang="cs-CZ" sz="1600" dirty="0" smtClean="0"/>
              <a:t> </a:t>
            </a:r>
            <a:r>
              <a:rPr lang="cs-CZ" sz="1600" dirty="0" err="1" smtClean="0"/>
              <a:t>removal</a:t>
            </a:r>
            <a:endParaRPr lang="cs-CZ" sz="1600" dirty="0"/>
          </a:p>
        </p:txBody>
      </p:sp>
      <p:pic>
        <p:nvPicPr>
          <p:cNvPr id="8" name="Obrázek 7">
            <a:extLst>
              <a:ext uri="{FF2B5EF4-FFF2-40B4-BE49-F238E27FC236}">
                <a16:creationId xmlns:a16="http://schemas.microsoft.com/office/drawing/2014/main" id="{DC07F35D-13E1-4376-B026-6C4B70D12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237" y="1934467"/>
            <a:ext cx="2834725" cy="3953696"/>
          </a:xfrm>
          <a:prstGeom prst="rect">
            <a:avLst/>
          </a:prstGeom>
        </p:spPr>
      </p:pic>
    </p:spTree>
    <p:extLst>
      <p:ext uri="{BB962C8B-B14F-4D97-AF65-F5344CB8AC3E}">
        <p14:creationId xmlns:p14="http://schemas.microsoft.com/office/powerpoint/2010/main" val="32871012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Fun</a:t>
            </a:r>
            <a:r>
              <a:rPr lang="cs-CZ" dirty="0" smtClean="0"/>
              <a:t> </a:t>
            </a:r>
            <a:r>
              <a:rPr lang="cs-CZ" dirty="0" err="1" smtClean="0"/>
              <a:t>facts</a:t>
            </a:r>
            <a:endParaRPr lang="cs-CZ" dirty="0"/>
          </a:p>
        </p:txBody>
      </p:sp>
      <p:sp>
        <p:nvSpPr>
          <p:cNvPr id="3" name="Zástupný symbol pro obsah 2"/>
          <p:cNvSpPr>
            <a:spLocks noGrp="1"/>
          </p:cNvSpPr>
          <p:nvPr>
            <p:ph idx="1"/>
          </p:nvPr>
        </p:nvSpPr>
        <p:spPr/>
        <p:txBody>
          <a:bodyPr/>
          <a:lstStyle/>
          <a:p>
            <a:r>
              <a:rPr lang="cs-CZ" dirty="0" smtClean="0"/>
              <a:t>1. </a:t>
            </a:r>
            <a:r>
              <a:rPr lang="cs-CZ" dirty="0" err="1" smtClean="0"/>
              <a:t>How</a:t>
            </a:r>
            <a:r>
              <a:rPr lang="cs-CZ" dirty="0" smtClean="0"/>
              <a:t> long </a:t>
            </a:r>
            <a:r>
              <a:rPr lang="cs-CZ" dirty="0" err="1" smtClean="0"/>
              <a:t>is</a:t>
            </a:r>
            <a:r>
              <a:rPr lang="cs-CZ" dirty="0" smtClean="0"/>
              <a:t> </a:t>
            </a:r>
            <a:r>
              <a:rPr lang="cs-CZ" dirty="0" err="1" smtClean="0"/>
              <a:t>the</a:t>
            </a:r>
            <a:r>
              <a:rPr lang="cs-CZ" dirty="0" smtClean="0"/>
              <a:t> </a:t>
            </a:r>
            <a:r>
              <a:rPr lang="cs-CZ" dirty="0" err="1" smtClean="0"/>
              <a:t>small</a:t>
            </a:r>
            <a:r>
              <a:rPr lang="cs-CZ" dirty="0" smtClean="0"/>
              <a:t> </a:t>
            </a:r>
            <a:r>
              <a:rPr lang="cs-CZ" dirty="0" err="1" smtClean="0"/>
              <a:t>intestine</a:t>
            </a:r>
            <a:r>
              <a:rPr lang="cs-CZ" dirty="0" smtClean="0"/>
              <a:t>?</a:t>
            </a:r>
          </a:p>
          <a:p>
            <a:r>
              <a:rPr lang="cs-CZ" dirty="0" smtClean="0"/>
              <a:t>2. </a:t>
            </a:r>
            <a:r>
              <a:rPr lang="cs-CZ" dirty="0" err="1" smtClean="0"/>
              <a:t>How</a:t>
            </a:r>
            <a:r>
              <a:rPr lang="cs-CZ" dirty="0" smtClean="0"/>
              <a:t> many </a:t>
            </a:r>
            <a:r>
              <a:rPr lang="cs-CZ" dirty="0" err="1" smtClean="0"/>
              <a:t>bacteria</a:t>
            </a:r>
            <a:r>
              <a:rPr lang="cs-CZ" dirty="0" smtClean="0"/>
              <a:t> live in </a:t>
            </a:r>
            <a:r>
              <a:rPr lang="cs-CZ" dirty="0" err="1" smtClean="0"/>
              <a:t>the</a:t>
            </a:r>
            <a:r>
              <a:rPr lang="cs-CZ" dirty="0" smtClean="0"/>
              <a:t> </a:t>
            </a:r>
            <a:r>
              <a:rPr lang="cs-CZ" dirty="0" err="1" smtClean="0"/>
              <a:t>colon</a:t>
            </a:r>
            <a:r>
              <a:rPr lang="cs-CZ" dirty="0" smtClean="0"/>
              <a:t>?</a:t>
            </a:r>
          </a:p>
          <a:p>
            <a:r>
              <a:rPr lang="cs-CZ" dirty="0" smtClean="0"/>
              <a:t>3. </a:t>
            </a:r>
            <a:r>
              <a:rPr lang="cs-CZ" dirty="0" err="1" smtClean="0"/>
              <a:t>What</a:t>
            </a:r>
            <a:r>
              <a:rPr lang="cs-CZ" dirty="0" smtClean="0"/>
              <a:t> </a:t>
            </a:r>
            <a:r>
              <a:rPr lang="cs-CZ" dirty="0" err="1" smtClean="0"/>
              <a:t>is</a:t>
            </a:r>
            <a:r>
              <a:rPr lang="cs-CZ" dirty="0" smtClean="0"/>
              <a:t> </a:t>
            </a:r>
            <a:r>
              <a:rPr lang="cs-CZ" dirty="0" err="1" smtClean="0"/>
              <a:t>the</a:t>
            </a:r>
            <a:r>
              <a:rPr lang="cs-CZ" dirty="0" smtClean="0"/>
              <a:t> area </a:t>
            </a:r>
            <a:r>
              <a:rPr lang="cs-CZ" dirty="0" err="1" smtClean="0"/>
              <a:t>of</a:t>
            </a:r>
            <a:r>
              <a:rPr lang="cs-CZ" dirty="0" smtClean="0"/>
              <a:t> </a:t>
            </a:r>
            <a:r>
              <a:rPr lang="cs-CZ" dirty="0" err="1" smtClean="0"/>
              <a:t>the</a:t>
            </a:r>
            <a:r>
              <a:rPr lang="cs-CZ" dirty="0" smtClean="0"/>
              <a:t> </a:t>
            </a:r>
            <a:r>
              <a:rPr lang="cs-CZ" dirty="0" err="1" smtClean="0"/>
              <a:t>whole</a:t>
            </a:r>
            <a:r>
              <a:rPr lang="cs-CZ" dirty="0" smtClean="0"/>
              <a:t> </a:t>
            </a:r>
            <a:r>
              <a:rPr lang="cs-CZ" dirty="0" err="1" smtClean="0"/>
              <a:t>intestine</a:t>
            </a:r>
            <a:r>
              <a:rPr lang="cs-CZ" dirty="0" smtClean="0"/>
              <a:t>?</a:t>
            </a:r>
          </a:p>
          <a:p>
            <a:r>
              <a:rPr lang="cs-CZ" dirty="0" smtClean="0"/>
              <a:t>4. </a:t>
            </a:r>
            <a:r>
              <a:rPr lang="cs-CZ" dirty="0" err="1" smtClean="0"/>
              <a:t>How</a:t>
            </a:r>
            <a:r>
              <a:rPr lang="cs-CZ" dirty="0" smtClean="0"/>
              <a:t> many </a:t>
            </a:r>
            <a:r>
              <a:rPr lang="cs-CZ" dirty="0" err="1" smtClean="0"/>
              <a:t>cells</a:t>
            </a:r>
            <a:r>
              <a:rPr lang="cs-CZ" dirty="0" smtClean="0"/>
              <a:t> </a:t>
            </a:r>
            <a:r>
              <a:rPr lang="cs-CZ" dirty="0" err="1" smtClean="0"/>
              <a:t>comprises</a:t>
            </a:r>
            <a:r>
              <a:rPr lang="cs-CZ" dirty="0" smtClean="0"/>
              <a:t> </a:t>
            </a:r>
            <a:r>
              <a:rPr lang="cs-CZ" dirty="0" err="1" smtClean="0"/>
              <a:t>the</a:t>
            </a:r>
            <a:r>
              <a:rPr lang="cs-CZ" dirty="0" smtClean="0"/>
              <a:t> </a:t>
            </a:r>
            <a:r>
              <a:rPr lang="cs-CZ" dirty="0" err="1" smtClean="0"/>
              <a:t>Langerhanz</a:t>
            </a:r>
            <a:r>
              <a:rPr lang="cs-CZ" dirty="0" smtClean="0"/>
              <a:t> </a:t>
            </a:r>
            <a:r>
              <a:rPr lang="cs-CZ" dirty="0" err="1" smtClean="0"/>
              <a:t>island</a:t>
            </a:r>
            <a:r>
              <a:rPr lang="cs-CZ" dirty="0" smtClean="0"/>
              <a:t> in </a:t>
            </a:r>
            <a:r>
              <a:rPr lang="cs-CZ" dirty="0" err="1" smtClean="0"/>
              <a:t>one</a:t>
            </a:r>
            <a:r>
              <a:rPr lang="cs-CZ" dirty="0" smtClean="0"/>
              <a:t> pankreas?</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92</a:t>
            </a:fld>
            <a:endParaRPr lang="cs-CZ"/>
          </a:p>
        </p:txBody>
      </p:sp>
    </p:spTree>
    <p:extLst>
      <p:ext uri="{BB962C8B-B14F-4D97-AF65-F5344CB8AC3E}">
        <p14:creationId xmlns:p14="http://schemas.microsoft.com/office/powerpoint/2010/main" val="9421444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Integrá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5240</TotalTime>
  <Words>6956</Words>
  <Application>Microsoft Office PowerPoint</Application>
  <PresentationFormat>Širokoúhlá obrazovka</PresentationFormat>
  <Paragraphs>1120</Paragraphs>
  <Slides>92</Slides>
  <Notes>9</Notes>
  <HiddenSlides>0</HiddenSlides>
  <MMClips>2</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1</vt:i4>
      </vt:variant>
      <vt:variant>
        <vt:lpstr>Nadpisy snímků</vt:lpstr>
      </vt:variant>
      <vt:variant>
        <vt:i4>92</vt:i4>
      </vt:variant>
    </vt:vector>
  </HeadingPairs>
  <TitlesOfParts>
    <vt:vector size="102" baseType="lpstr">
      <vt:lpstr>Arial</vt:lpstr>
      <vt:lpstr>Calibri</vt:lpstr>
      <vt:lpstr>Cambria</vt:lpstr>
      <vt:lpstr>Courier New</vt:lpstr>
      <vt:lpstr>Tw Cen MT</vt:lpstr>
      <vt:lpstr>Tw Cen MT Condensed</vt:lpstr>
      <vt:lpstr>Verdana</vt:lpstr>
      <vt:lpstr>Wingdings 3</vt:lpstr>
      <vt:lpstr>Integrál</vt:lpstr>
      <vt:lpstr>PHOTO-PAINT</vt:lpstr>
      <vt:lpstr>Development of gastrointestinal system</vt:lpstr>
      <vt:lpstr>Function of gastrointestinal system</vt:lpstr>
      <vt:lpstr>Development of gastrointestinal system in vertebrates</vt:lpstr>
      <vt:lpstr>Development of oral cavity</vt:lpstr>
      <vt:lpstr>Development of the palate</vt:lpstr>
      <vt:lpstr>Development of the palatal shelves and secondary palate</vt:lpstr>
      <vt:lpstr>Secondary palate variability</vt:lpstr>
      <vt:lpstr>Developmental defects of lip and palate</vt:lpstr>
      <vt:lpstr>Tooth development</vt:lpstr>
      <vt:lpstr>1. Epithelial thickening</vt:lpstr>
      <vt:lpstr>2. Bud stage</vt:lpstr>
      <vt:lpstr>3. Cup stage</vt:lpstr>
      <vt:lpstr>4. Bell stage (early Bell)</vt:lpstr>
      <vt:lpstr>5. Apposition stage (late Bell)</vt:lpstr>
      <vt:lpstr>Development of tooth root</vt:lpstr>
      <vt:lpstr>6. Tooth eruption</vt:lpstr>
      <vt:lpstr>Next generation teeth development</vt:lpstr>
      <vt:lpstr>Next generation teeth development</vt:lpstr>
      <vt:lpstr>Developmental defects of teeth</vt:lpstr>
      <vt:lpstr>Developmental defects of teeth</vt:lpstr>
      <vt:lpstr>Development of salivary glands</vt:lpstr>
      <vt:lpstr>Tongue development</vt:lpstr>
      <vt:lpstr>Developmental defects of tongue</vt:lpstr>
      <vt:lpstr>Endoderm formation</vt:lpstr>
      <vt:lpstr>Formation and development of primitive gut</vt:lpstr>
      <vt:lpstr>Development of esophagus</vt:lpstr>
      <vt:lpstr>Development of crop in birds</vt:lpstr>
      <vt:lpstr>Developmental defects of esophagus</vt:lpstr>
      <vt:lpstr>Development of stomach</vt:lpstr>
      <vt:lpstr>Formation of gastric glands</vt:lpstr>
      <vt:lpstr>Development of two types of stomach in birds</vt:lpstr>
      <vt:lpstr>Development of stomachs in ruminants</vt:lpstr>
      <vt:lpstr>Development of stomachs in ruminants</vt:lpstr>
      <vt:lpstr>Developmental defects of stomach</vt:lpstr>
      <vt:lpstr>Formation and development of primitive gut</vt:lpstr>
      <vt:lpstr>Intestine development</vt:lpstr>
      <vt:lpstr>Intestine development</vt:lpstr>
      <vt:lpstr>Development of intestine</vt:lpstr>
      <vt:lpstr>Intestine twisting</vt:lpstr>
      <vt:lpstr>Intestine development</vt:lpstr>
      <vt:lpstr>Small intestine development</vt:lpstr>
      <vt:lpstr>Crypt formation</vt:lpstr>
      <vt:lpstr>Development of colon</vt:lpstr>
      <vt:lpstr>Developmental defects of intestine</vt:lpstr>
      <vt:lpstr>Development of rectum and anal canal</vt:lpstr>
      <vt:lpstr>Developmental defects of rectum and anal canal</vt:lpstr>
      <vt:lpstr>Prezentace aplikace PowerPoint</vt:lpstr>
      <vt:lpstr>Liver location induced by cardiac mesoderm</vt:lpstr>
      <vt:lpstr>Development of liver</vt:lpstr>
      <vt:lpstr>Development of liver</vt:lpstr>
      <vt:lpstr>Development of liver</vt:lpstr>
      <vt:lpstr>Developmental defects of liver</vt:lpstr>
      <vt:lpstr>Development of gallbladder</vt:lpstr>
      <vt:lpstr>Developmental defects of gallbladder</vt:lpstr>
      <vt:lpstr>Development of pancreas</vt:lpstr>
      <vt:lpstr>Development of pancreas</vt:lpstr>
      <vt:lpstr>Zebrafish diffuse pankreas  </vt:lpstr>
      <vt:lpstr>Prezentace aplikace PowerPoint</vt:lpstr>
      <vt:lpstr>Developmental defects of pancreas</vt:lpstr>
      <vt:lpstr>Git in danio rerio</vt:lpstr>
      <vt:lpstr>Development of respiratory system</vt:lpstr>
      <vt:lpstr>Functions of respiratory system</vt:lpstr>
      <vt:lpstr>Various respiratory systems</vt:lpstr>
      <vt:lpstr>Development of respiratory system in aquatic vertebrates</vt:lpstr>
      <vt:lpstr>Development of gills – Pharyngeal arches</vt:lpstr>
      <vt:lpstr>Formation of the gill (pharyngeal) slits</vt:lpstr>
      <vt:lpstr>Parts of the respiratory system</vt:lpstr>
      <vt:lpstr>Development of the conductive respiratory system</vt:lpstr>
      <vt:lpstr>Development of nasal cavity</vt:lpstr>
      <vt:lpstr>Separation of primitive nasal and oral cavities</vt:lpstr>
      <vt:lpstr>Formation of nasal and oral cavities</vt:lpstr>
      <vt:lpstr>Development of nasopharynx (nasal part of pharynx)</vt:lpstr>
      <vt:lpstr>Development of oropharynx (oral part of pharynx)</vt:lpstr>
      <vt:lpstr>Development of larynx</vt:lpstr>
      <vt:lpstr>Epiglottis development</vt:lpstr>
      <vt:lpstr>Origin of lung tissue</vt:lpstr>
      <vt:lpstr>Lung development</vt:lpstr>
      <vt:lpstr>1. Embryonic – separation of respiratory endoderm from foregut endoderm</vt:lpstr>
      <vt:lpstr>Lung bud formation</vt:lpstr>
      <vt:lpstr>2. Pseudoglandular phase</vt:lpstr>
      <vt:lpstr>3. Canalicular phase</vt:lpstr>
      <vt:lpstr>4. Sacular phase</vt:lpstr>
      <vt:lpstr>5. Alveolar phase</vt:lpstr>
      <vt:lpstr>Development of respiratory system muscles</vt:lpstr>
      <vt:lpstr>Development of respiratory system muscles</vt:lpstr>
      <vt:lpstr>Prezentace aplikace PowerPoint</vt:lpstr>
      <vt:lpstr>Developmental defects of respiratory system</vt:lpstr>
      <vt:lpstr>Developmental defects of respiratory system</vt:lpstr>
      <vt:lpstr>Developmental defects of respiratory system</vt:lpstr>
      <vt:lpstr>Developmental defects of respiratory system</vt:lpstr>
      <vt:lpstr>Developmental defects of respiratory system</vt:lpstr>
      <vt:lpstr>Fun facts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Vývoj skeletální a svalové soustavy</dc:title>
  <dc:creator>Marek</dc:creator>
  <cp:lastModifiedBy>jipro@email.cz</cp:lastModifiedBy>
  <cp:revision>701</cp:revision>
  <dcterms:created xsi:type="dcterms:W3CDTF">2021-02-05T14:33:48Z</dcterms:created>
  <dcterms:modified xsi:type="dcterms:W3CDTF">2023-07-17T17:06:32Z</dcterms:modified>
</cp:coreProperties>
</file>