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60"/>
  </p:notesMasterIdLst>
  <p:sldIdLst>
    <p:sldId id="330" r:id="rId2"/>
    <p:sldId id="331" r:id="rId3"/>
    <p:sldId id="279" r:id="rId4"/>
    <p:sldId id="317" r:id="rId5"/>
    <p:sldId id="326" r:id="rId6"/>
    <p:sldId id="283" r:id="rId7"/>
    <p:sldId id="257" r:id="rId8"/>
    <p:sldId id="262" r:id="rId9"/>
    <p:sldId id="264" r:id="rId10"/>
    <p:sldId id="258" r:id="rId11"/>
    <p:sldId id="259" r:id="rId12"/>
    <p:sldId id="263" r:id="rId13"/>
    <p:sldId id="265" r:id="rId14"/>
    <p:sldId id="267" r:id="rId15"/>
    <p:sldId id="32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314" r:id="rId26"/>
    <p:sldId id="313" r:id="rId27"/>
    <p:sldId id="261" r:id="rId28"/>
    <p:sldId id="290" r:id="rId29"/>
    <p:sldId id="311" r:id="rId30"/>
    <p:sldId id="312" r:id="rId31"/>
    <p:sldId id="307" r:id="rId32"/>
    <p:sldId id="266" r:id="rId33"/>
    <p:sldId id="309" r:id="rId34"/>
    <p:sldId id="310" r:id="rId35"/>
    <p:sldId id="318" r:id="rId36"/>
    <p:sldId id="319" r:id="rId37"/>
    <p:sldId id="320" r:id="rId38"/>
    <p:sldId id="302" r:id="rId39"/>
    <p:sldId id="295" r:id="rId40"/>
    <p:sldId id="297" r:id="rId41"/>
    <p:sldId id="315" r:id="rId42"/>
    <p:sldId id="296" r:id="rId43"/>
    <p:sldId id="324" r:id="rId44"/>
    <p:sldId id="328" r:id="rId45"/>
    <p:sldId id="301" r:id="rId46"/>
    <p:sldId id="300" r:id="rId47"/>
    <p:sldId id="329" r:id="rId48"/>
    <p:sldId id="308" r:id="rId49"/>
    <p:sldId id="303" r:id="rId50"/>
    <p:sldId id="304" r:id="rId51"/>
    <p:sldId id="305" r:id="rId52"/>
    <p:sldId id="286" r:id="rId53"/>
    <p:sldId id="316" r:id="rId54"/>
    <p:sldId id="306" r:id="rId55"/>
    <p:sldId id="325" r:id="rId56"/>
    <p:sldId id="335" r:id="rId57"/>
    <p:sldId id="333" r:id="rId58"/>
    <p:sldId id="334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k Hampl" initials="MH" lastIdx="1" clrIdx="0">
    <p:extLst>
      <p:ext uri="{19B8F6BF-5375-455C-9EA6-DF929625EA0E}">
        <p15:presenceInfo xmlns:p15="http://schemas.microsoft.com/office/powerpoint/2012/main" userId="Marek Hamp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7F7F7"/>
    <a:srgbClr val="FCFCFC"/>
    <a:srgbClr val="FEFEFE"/>
    <a:srgbClr val="E78115"/>
    <a:srgbClr val="FBFBFB"/>
    <a:srgbClr val="77FD4D"/>
    <a:srgbClr val="404040"/>
    <a:srgbClr val="00B050"/>
    <a:srgbClr val="E77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8033D-73D7-4C7D-B193-1AF676137CA8}" type="datetimeFigureOut">
              <a:rPr lang="cs-CZ" smtClean="0"/>
              <a:t>17.07.2023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722A9-D8D5-4CAA-826C-F9E49B0E5A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0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ol.nw.ru/labs/lab38/spirov/hox_pro/wnt-1.html" TargetMode="External"/><Relationship Id="rId7" Type="http://schemas.openxmlformats.org/officeDocument/2006/relationships/hyperlink" Target="http://www.evol.nw.ru/labs/lab38/spirov/hox_pro/limb-sign.html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evol.nw.ru/labs/lab38/spirov/hox_pro/shh.html" TargetMode="External"/><Relationship Id="rId5" Type="http://schemas.openxmlformats.org/officeDocument/2006/relationships/hyperlink" Target="http://www.evol.nw.ru/labs/lab38/spirov/hox_pro/zpa.html" TargetMode="External"/><Relationship Id="rId4" Type="http://schemas.openxmlformats.org/officeDocument/2006/relationships/hyperlink" Target="http://www.evol.nw.ru/labs/lab38/spirov/hox_pro/en-1.html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Notochord</a:t>
            </a:r>
            <a:r>
              <a:rPr lang="cs-CZ" dirty="0"/>
              <a:t> u ryb a paryb – majority </a:t>
            </a:r>
            <a:r>
              <a:rPr lang="cs-CZ" dirty="0" err="1"/>
              <a:t>only</a:t>
            </a:r>
            <a:r>
              <a:rPr lang="cs-CZ" dirty="0"/>
              <a:t> in </a:t>
            </a:r>
            <a:r>
              <a:rPr lang="cs-CZ" dirty="0" err="1"/>
              <a:t>larval</a:t>
            </a:r>
            <a:r>
              <a:rPr lang="cs-CZ" dirty="0"/>
              <a:t> </a:t>
            </a:r>
            <a:r>
              <a:rPr lang="cs-CZ" dirty="0" err="1"/>
              <a:t>stage</a:t>
            </a:r>
            <a:r>
              <a:rPr lang="cs-CZ" baseline="0" dirty="0"/>
              <a:t>, in </a:t>
            </a:r>
            <a:r>
              <a:rPr lang="cs-CZ" baseline="0" dirty="0" err="1"/>
              <a:t>some</a:t>
            </a:r>
            <a:r>
              <a:rPr lang="cs-CZ" baseline="0" dirty="0"/>
              <a:t> primitive </a:t>
            </a:r>
            <a:r>
              <a:rPr lang="cs-CZ" baseline="0" dirty="0" err="1"/>
              <a:t>fish</a:t>
            </a:r>
            <a:r>
              <a:rPr lang="cs-CZ" baseline="0" dirty="0"/>
              <a:t>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latimerie,chimera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preserved</a:t>
            </a:r>
            <a:r>
              <a:rPr lang="cs-CZ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cs-CZ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cs-CZ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backbone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hagfish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853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 smtClean="0"/>
              <a:t>How</a:t>
            </a:r>
            <a:r>
              <a:rPr lang="cs-CZ" dirty="0" smtClean="0"/>
              <a:t> many </a:t>
            </a:r>
            <a:r>
              <a:rPr lang="cs-CZ" dirty="0" err="1" smtClean="0"/>
              <a:t>bones</a:t>
            </a:r>
            <a:r>
              <a:rPr lang="cs-CZ" dirty="0" smtClean="0"/>
              <a:t> are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adult</a:t>
            </a:r>
            <a:r>
              <a:rPr lang="cs-CZ" dirty="0" smtClean="0"/>
              <a:t> </a:t>
            </a:r>
            <a:r>
              <a:rPr lang="cs-CZ" dirty="0" err="1" smtClean="0"/>
              <a:t>human</a:t>
            </a:r>
            <a:r>
              <a:rPr lang="cs-CZ" dirty="0" smtClean="0"/>
              <a:t> body? 206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 smtClean="0"/>
              <a:t>How</a:t>
            </a:r>
            <a:r>
              <a:rPr lang="cs-CZ" dirty="0" smtClean="0"/>
              <a:t> many </a:t>
            </a:r>
            <a:r>
              <a:rPr lang="cs-CZ" dirty="0" err="1" smtClean="0"/>
              <a:t>bones</a:t>
            </a:r>
            <a:r>
              <a:rPr lang="cs-CZ" dirty="0" smtClean="0"/>
              <a:t> has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newborn</a:t>
            </a:r>
            <a:r>
              <a:rPr lang="cs-CZ" dirty="0" smtClean="0"/>
              <a:t>? 270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skull</a:t>
            </a:r>
            <a:r>
              <a:rPr lang="cs-CZ" dirty="0" smtClean="0"/>
              <a:t>? 22 – </a:t>
            </a:r>
            <a:r>
              <a:rPr lang="cs-CZ" dirty="0" err="1" smtClean="0"/>
              <a:t>grow</a:t>
            </a:r>
            <a:r>
              <a:rPr lang="cs-CZ" dirty="0" smtClean="0"/>
              <a:t> </a:t>
            </a:r>
            <a:r>
              <a:rPr lang="cs-CZ" dirty="0" err="1" smtClean="0"/>
              <a:t>together</a:t>
            </a:r>
            <a:endParaRPr lang="cs-CZ" dirty="0" smtClean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smalest</a:t>
            </a:r>
            <a:r>
              <a:rPr lang="cs-CZ" dirty="0" smtClean="0"/>
              <a:t> bone? </a:t>
            </a:r>
            <a:r>
              <a:rPr lang="cs-CZ" dirty="0" err="1" smtClean="0"/>
              <a:t>Staples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95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Diferenciace buněk </a:t>
            </a:r>
            <a:r>
              <a:rPr lang="cs-CZ" dirty="0" err="1"/>
              <a:t>somitů</a:t>
            </a:r>
            <a:r>
              <a:rPr lang="cs-CZ" dirty="0"/>
              <a:t>: jakmile</a:t>
            </a:r>
            <a:r>
              <a:rPr lang="cs-CZ" baseline="0" dirty="0"/>
              <a:t> se oddělí </a:t>
            </a:r>
            <a:r>
              <a:rPr lang="cs-CZ" baseline="0" dirty="0" err="1"/>
              <a:t>somit</a:t>
            </a:r>
            <a:r>
              <a:rPr lang="cs-CZ" baseline="0" dirty="0"/>
              <a:t> od </a:t>
            </a:r>
            <a:r>
              <a:rPr lang="cs-CZ" baseline="0" dirty="0" err="1"/>
              <a:t>paraxiálního</a:t>
            </a:r>
            <a:r>
              <a:rPr lang="cs-CZ" baseline="0" dirty="0"/>
              <a:t> mezodermu, jakákoliv z buněk v </a:t>
            </a:r>
            <a:r>
              <a:rPr lang="cs-CZ" baseline="0" dirty="0" err="1"/>
              <a:t>somitu</a:t>
            </a:r>
            <a:r>
              <a:rPr lang="cs-CZ" baseline="0" dirty="0"/>
              <a:t> je schopná dát vzniknout jakékoliv struktuře, která se vyvine ze </a:t>
            </a:r>
            <a:r>
              <a:rPr lang="cs-CZ" baseline="0" dirty="0" err="1"/>
              <a:t>somitu</a:t>
            </a:r>
            <a:r>
              <a:rPr lang="cs-CZ" baseline="0" dirty="0"/>
              <a:t> (chrupavky obratlů a žeber, svaly hrudního koše, končetin, svaly břišního lisu, zad a jazyka, šlachy, dermis, vaskulární buňky, které tvoří aortu a meziobratlové cévy, obaly míchy).</a:t>
            </a:r>
          </a:p>
          <a:p>
            <a:r>
              <a:rPr lang="cs-CZ" baseline="0" dirty="0"/>
              <a:t>Tyto buňky jsou </a:t>
            </a:r>
            <a:r>
              <a:rPr lang="cs-CZ" baseline="0" dirty="0" err="1"/>
              <a:t>multipontentní</a:t>
            </a:r>
            <a:r>
              <a:rPr lang="cs-CZ" baseline="0" dirty="0"/>
              <a:t>, do které tkáně budou diferencovat záleží na tom, kde se v </a:t>
            </a:r>
            <a:r>
              <a:rPr lang="cs-CZ" baseline="0" dirty="0" err="1"/>
              <a:t>somitu</a:t>
            </a:r>
            <a:r>
              <a:rPr lang="cs-CZ" baseline="0" dirty="0"/>
              <a:t> nacházejí a tím jak dochází k ovlivnění jejich diferenciaci faktory okolních tkání (neurální trubice, </a:t>
            </a:r>
            <a:r>
              <a:rPr lang="cs-CZ" baseline="0" dirty="0" err="1"/>
              <a:t>notochord</a:t>
            </a:r>
            <a:r>
              <a:rPr lang="cs-CZ" baseline="0" dirty="0"/>
              <a:t>, epidermis, intermediární mezoderm)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682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Pectus</a:t>
            </a:r>
            <a:r>
              <a:rPr lang="cs-CZ" dirty="0"/>
              <a:t> </a:t>
            </a:r>
            <a:r>
              <a:rPr lang="cs-CZ" dirty="0" err="1"/>
              <a:t>excavatum</a:t>
            </a:r>
            <a:r>
              <a:rPr lang="cs-CZ" dirty="0"/>
              <a:t> – 1:500, původ není znám, symptomy: bolest na hrudi, srdeční vady, dušnost, řešeno plastickou chirurgií, projevuje</a:t>
            </a:r>
            <a:r>
              <a:rPr lang="cs-CZ" baseline="0" dirty="0"/>
              <a:t> se po narození a posléze více v pubertě</a:t>
            </a:r>
          </a:p>
          <a:p>
            <a:r>
              <a:rPr lang="cs-CZ" baseline="0" dirty="0" err="1"/>
              <a:t>Pectus</a:t>
            </a:r>
            <a:r>
              <a:rPr lang="cs-CZ" baseline="0" dirty="0"/>
              <a:t> </a:t>
            </a:r>
            <a:r>
              <a:rPr lang="cs-CZ" baseline="0" dirty="0" err="1"/>
              <a:t>carinatum</a:t>
            </a:r>
            <a:r>
              <a:rPr lang="cs-CZ" baseline="0" dirty="0"/>
              <a:t> – 1:400, abnormální růst chrupavek, způsobuje utlačování plic a srdce, dýchací problémy</a:t>
            </a:r>
          </a:p>
          <a:p>
            <a:r>
              <a:rPr lang="cs-CZ" baseline="0" dirty="0" err="1"/>
              <a:t>Jeunův</a:t>
            </a:r>
            <a:r>
              <a:rPr lang="cs-CZ" baseline="0" dirty="0"/>
              <a:t> syndrom – 1:130000, </a:t>
            </a:r>
            <a:r>
              <a:rPr lang="cs-CZ" baseline="0" dirty="0" err="1"/>
              <a:t>ciliopatie</a:t>
            </a:r>
            <a:r>
              <a:rPr lang="cs-CZ" baseline="0" dirty="0"/>
              <a:t>, krátké kosti, polydaktylie, velmi málo pacientů přežije</a:t>
            </a:r>
          </a:p>
          <a:p>
            <a:r>
              <a:rPr lang="cs-CZ" baseline="0" dirty="0"/>
              <a:t>Rozštěp sterna – 1:50000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67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Neurální lišta – </a:t>
            </a:r>
            <a:r>
              <a:rPr lang="cs-CZ" dirty="0" err="1"/>
              <a:t>neuroektoderm</a:t>
            </a:r>
            <a:r>
              <a:rPr lang="cs-CZ" dirty="0"/>
              <a:t>, často nazývaná čtvrtý zárodečný list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65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Neurální lišta – </a:t>
            </a:r>
            <a:r>
              <a:rPr lang="cs-CZ" dirty="0" err="1"/>
              <a:t>neuroektoderm</a:t>
            </a:r>
            <a:r>
              <a:rPr lang="cs-CZ" dirty="0"/>
              <a:t>, často nazývaná čtvrtý zárodečný list</a:t>
            </a:r>
          </a:p>
          <a:p>
            <a:r>
              <a:rPr lang="cs-CZ" dirty="0"/>
              <a:t>Kosti středního ucha 1. </a:t>
            </a:r>
            <a:r>
              <a:rPr lang="cs-CZ" dirty="0" err="1"/>
              <a:t>faryngeální</a:t>
            </a:r>
            <a:r>
              <a:rPr lang="cs-CZ" dirty="0"/>
              <a:t> oblouk – </a:t>
            </a:r>
            <a:r>
              <a:rPr lang="cs-CZ" dirty="0" err="1"/>
              <a:t>malleus</a:t>
            </a:r>
            <a:r>
              <a:rPr lang="cs-CZ" dirty="0"/>
              <a:t> (kladívko) a </a:t>
            </a:r>
            <a:r>
              <a:rPr lang="cs-CZ" dirty="0" err="1"/>
              <a:t>incus</a:t>
            </a:r>
            <a:r>
              <a:rPr lang="cs-CZ" dirty="0"/>
              <a:t> (kovadlinka) se vyvíjejí z </a:t>
            </a:r>
            <a:r>
              <a:rPr lang="cs-CZ" dirty="0" err="1"/>
              <a:t>Meckelovy</a:t>
            </a:r>
            <a:r>
              <a:rPr lang="cs-CZ" dirty="0"/>
              <a:t> chrupavky, </a:t>
            </a:r>
            <a:r>
              <a:rPr lang="cs-CZ" dirty="0" err="1"/>
              <a:t>endochondrální</a:t>
            </a:r>
            <a:r>
              <a:rPr lang="cs-CZ" dirty="0"/>
              <a:t> osifikace</a:t>
            </a:r>
          </a:p>
          <a:p>
            <a:r>
              <a:rPr lang="cs-CZ" dirty="0"/>
              <a:t>Kosti středního ucha 2. </a:t>
            </a:r>
            <a:r>
              <a:rPr lang="cs-CZ" dirty="0" err="1"/>
              <a:t>faryngeální</a:t>
            </a:r>
            <a:r>
              <a:rPr lang="cs-CZ" dirty="0"/>
              <a:t> oblouk – </a:t>
            </a:r>
            <a:r>
              <a:rPr lang="cs-CZ" dirty="0" err="1"/>
              <a:t>stapes</a:t>
            </a:r>
            <a:r>
              <a:rPr lang="cs-CZ" dirty="0"/>
              <a:t> (třmínek) se vyvíjí z </a:t>
            </a:r>
            <a:r>
              <a:rPr lang="cs-CZ" dirty="0" err="1"/>
              <a:t>Reichertovy</a:t>
            </a:r>
            <a:r>
              <a:rPr lang="cs-CZ" dirty="0"/>
              <a:t> chrupavky, </a:t>
            </a:r>
            <a:r>
              <a:rPr lang="cs-CZ" dirty="0" err="1"/>
              <a:t>enchondrální</a:t>
            </a:r>
            <a:r>
              <a:rPr lang="cs-CZ" dirty="0"/>
              <a:t> osifikace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156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styloideus</a:t>
            </a:r>
            <a:r>
              <a:rPr lang="cs-CZ" baseline="0" dirty="0"/>
              <a:t> – výběžek kosti spánkové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84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Kraniosynostóza</a:t>
            </a:r>
            <a:r>
              <a:rPr lang="cs-CZ" dirty="0"/>
              <a:t> – předčasný srůst lebečních kostí, cca 1:2500, nejčastěji způsobeno mutací</a:t>
            </a:r>
            <a:r>
              <a:rPr lang="cs-CZ" baseline="0" dirty="0"/>
              <a:t> v genech fibroblastových růstových faktorů a jejich receptorů, popsáno více než 50 genů způsobující </a:t>
            </a:r>
            <a:r>
              <a:rPr lang="cs-CZ" baseline="0" dirty="0" err="1"/>
              <a:t>kraniosynostózy</a:t>
            </a:r>
            <a:r>
              <a:rPr lang="cs-CZ" baseline="0" dirty="0"/>
              <a:t>, </a:t>
            </a:r>
            <a:r>
              <a:rPr lang="cs-CZ" baseline="0" dirty="0" err="1"/>
              <a:t>syndromové</a:t>
            </a:r>
            <a:r>
              <a:rPr lang="cs-CZ" baseline="0" dirty="0"/>
              <a:t> i </a:t>
            </a:r>
            <a:r>
              <a:rPr lang="cs-CZ" baseline="0" dirty="0" err="1"/>
              <a:t>nesyndromové</a:t>
            </a:r>
            <a:endParaRPr lang="cs-CZ" baseline="0" dirty="0"/>
          </a:p>
          <a:p>
            <a:r>
              <a:rPr lang="cs-CZ" baseline="0" dirty="0" err="1"/>
              <a:t>Hemifaciální</a:t>
            </a:r>
            <a:r>
              <a:rPr lang="cs-CZ" baseline="0" dirty="0"/>
              <a:t> </a:t>
            </a:r>
            <a:r>
              <a:rPr lang="cs-CZ" baseline="0" dirty="0" err="1"/>
              <a:t>mikrosomie</a:t>
            </a:r>
            <a:r>
              <a:rPr lang="cs-CZ" baseline="0" dirty="0"/>
              <a:t> – druhá nejčastější vývojová vada hlavy po rozštěpových vadách, jiný název: Syndrom prvního a druhého </a:t>
            </a:r>
            <a:r>
              <a:rPr lang="cs-CZ" baseline="0" dirty="0" err="1"/>
              <a:t>faryngeálního</a:t>
            </a:r>
            <a:r>
              <a:rPr lang="cs-CZ" baseline="0" dirty="0"/>
              <a:t> oblouku, </a:t>
            </a:r>
            <a:r>
              <a:rPr lang="cs-CZ" baseline="0" dirty="0" err="1"/>
              <a:t>Goldenhar</a:t>
            </a:r>
            <a:r>
              <a:rPr lang="cs-CZ" baseline="0" dirty="0"/>
              <a:t> syndrom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95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7BD935D4-DF59-48F5-B7BD-8717797D16E5}" type="slidenum">
              <a:rPr lang="cs-CZ" altLang="cs-CZ">
                <a:latin typeface="Arial" panose="020B0604020202020204" pitchFamily="34" charset="0"/>
              </a:rPr>
              <a:pPr eaLnBrk="1" hangingPunct="1"/>
              <a:t>44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1000" b="1" smtClean="0">
                <a:latin typeface="Arial" panose="020B0604020202020204" pitchFamily="34" charset="0"/>
              </a:rPr>
              <a:t>Upper Scheme: Mechanisms of D/V Patterning and AER Positioning</a:t>
            </a:r>
            <a:r>
              <a:rPr lang="cs-CZ" altLang="cs-CZ" sz="1000" smtClean="0">
                <a:latin typeface="Arial" panose="020B0604020202020204" pitchFamily="34" charset="0"/>
              </a:rPr>
              <a:t>  (A) Gene expression along the limb bud D/V axis. The member of </a:t>
            </a:r>
            <a:r>
              <a:rPr lang="cs-CZ" altLang="cs-CZ" sz="1000" smtClean="0">
                <a:latin typeface="Arial" panose="020B0604020202020204" pitchFamily="34" charset="0"/>
                <a:hlinkClick r:id="rId3"/>
              </a:rPr>
              <a:t>Wnt family</a:t>
            </a:r>
            <a:r>
              <a:rPr lang="cs-CZ" altLang="cs-CZ" sz="1000" smtClean="0">
                <a:latin typeface="Arial" panose="020B0604020202020204" pitchFamily="34" charset="0"/>
              </a:rPr>
              <a:t> </a:t>
            </a:r>
            <a:r>
              <a:rPr lang="cs-CZ" altLang="cs-CZ" sz="1000" i="1" smtClean="0">
                <a:latin typeface="Arial" panose="020B0604020202020204" pitchFamily="34" charset="0"/>
              </a:rPr>
              <a:t>Wnt-7a</a:t>
            </a:r>
            <a:r>
              <a:rPr lang="cs-CZ" altLang="cs-CZ" sz="1000" smtClean="0">
                <a:latin typeface="Arial" panose="020B0604020202020204" pitchFamily="34" charset="0"/>
              </a:rPr>
              <a:t> and </a:t>
            </a:r>
            <a:r>
              <a:rPr lang="cs-CZ" altLang="cs-CZ" sz="1000" i="1" smtClean="0">
                <a:latin typeface="Arial" panose="020B0604020202020204" pitchFamily="34" charset="0"/>
              </a:rPr>
              <a:t>Radical fringe</a:t>
            </a:r>
            <a:r>
              <a:rPr lang="cs-CZ" altLang="cs-CZ" sz="1000" smtClean="0">
                <a:latin typeface="Arial" panose="020B0604020202020204" pitchFamily="34" charset="0"/>
              </a:rPr>
              <a:t> (</a:t>
            </a:r>
            <a:r>
              <a:rPr lang="cs-CZ" altLang="cs-CZ" sz="1000" i="1" smtClean="0">
                <a:latin typeface="Arial" panose="020B0604020202020204" pitchFamily="34" charset="0"/>
              </a:rPr>
              <a:t>r-Fng</a:t>
            </a:r>
            <a:r>
              <a:rPr lang="cs-CZ" altLang="cs-CZ" sz="1000" smtClean="0">
                <a:latin typeface="Arial" panose="020B0604020202020204" pitchFamily="34" charset="0"/>
              </a:rPr>
              <a:t>), which encode secreted factors, are expressed in the dorsal ectoderm. The homeodomain-containing factors encoded by </a:t>
            </a:r>
            <a:r>
              <a:rPr lang="cs-CZ" altLang="cs-CZ" sz="1000" i="1" smtClean="0">
                <a:latin typeface="Arial" panose="020B0604020202020204" pitchFamily="34" charset="0"/>
              </a:rPr>
              <a:t>Lmx-1</a:t>
            </a:r>
            <a:r>
              <a:rPr lang="cs-CZ" altLang="cs-CZ" sz="1000" smtClean="0">
                <a:latin typeface="Arial" panose="020B0604020202020204" pitchFamily="34" charset="0"/>
              </a:rPr>
              <a:t> and </a:t>
            </a:r>
            <a:r>
              <a:rPr lang="cs-CZ" altLang="cs-CZ" sz="1000" i="1" smtClean="0">
                <a:latin typeface="Arial" panose="020B0604020202020204" pitchFamily="34" charset="0"/>
                <a:hlinkClick r:id="rId4"/>
              </a:rPr>
              <a:t>Engrailed-1</a:t>
            </a:r>
            <a:r>
              <a:rPr lang="cs-CZ" altLang="cs-CZ" sz="1000" smtClean="0">
                <a:latin typeface="Arial" panose="020B0604020202020204" pitchFamily="34" charset="0"/>
                <a:hlinkClick r:id="rId4"/>
              </a:rPr>
              <a:t> (</a:t>
            </a:r>
            <a:r>
              <a:rPr lang="cs-CZ" altLang="cs-CZ" sz="1000" i="1" smtClean="0">
                <a:latin typeface="Arial" panose="020B0604020202020204" pitchFamily="34" charset="0"/>
                <a:hlinkClick r:id="rId4"/>
              </a:rPr>
              <a:t>En-1</a:t>
            </a:r>
            <a:r>
              <a:rPr lang="cs-CZ" altLang="cs-CZ" sz="1000" smtClean="0">
                <a:latin typeface="Arial" panose="020B0604020202020204" pitchFamily="34" charset="0"/>
                <a:hlinkClick r:id="rId4"/>
              </a:rPr>
              <a:t>)</a:t>
            </a:r>
            <a:r>
              <a:rPr lang="cs-CZ" altLang="cs-CZ" sz="1000" smtClean="0">
                <a:latin typeface="Arial" panose="020B0604020202020204" pitchFamily="34" charset="0"/>
              </a:rPr>
              <a:t> localize to the dorsal mesoderm and ventral ectoderm, respectively. </a:t>
            </a:r>
          </a:p>
          <a:p>
            <a:pPr eaLnBrk="1" hangingPunct="1"/>
            <a:r>
              <a:rPr lang="cs-CZ" altLang="cs-CZ" sz="1000" smtClean="0">
                <a:latin typeface="Arial" panose="020B0604020202020204" pitchFamily="34" charset="0"/>
              </a:rPr>
              <a:t> (B) Genetic interactions involved in </a:t>
            </a:r>
            <a:r>
              <a:rPr lang="cs-CZ" altLang="cs-CZ" sz="1000" smtClean="0">
                <a:latin typeface="Arial" panose="020B0604020202020204" pitchFamily="34" charset="0"/>
                <a:hlinkClick r:id="rId5"/>
              </a:rPr>
              <a:t>AER</a:t>
            </a:r>
            <a:r>
              <a:rPr lang="cs-CZ" altLang="cs-CZ" sz="1000" smtClean="0">
                <a:latin typeface="Arial" panose="020B0604020202020204" pitchFamily="34" charset="0"/>
              </a:rPr>
              <a:t> formation and specification of dorsal pattern. </a:t>
            </a:r>
            <a:r>
              <a:rPr lang="cs-CZ" altLang="cs-CZ" sz="1000" i="1" smtClean="0">
                <a:latin typeface="Arial" panose="020B0604020202020204" pitchFamily="34" charset="0"/>
                <a:hlinkClick r:id="rId4"/>
              </a:rPr>
              <a:t>En-1</a:t>
            </a:r>
            <a:r>
              <a:rPr lang="cs-CZ" altLang="cs-CZ" sz="1000" smtClean="0">
                <a:latin typeface="Arial" panose="020B0604020202020204" pitchFamily="34" charset="0"/>
              </a:rPr>
              <a:t> expression in the ventral ectoderm restricts the expression of </a:t>
            </a:r>
            <a:r>
              <a:rPr lang="cs-CZ" altLang="cs-CZ" sz="1000" i="1" smtClean="0">
                <a:latin typeface="Arial" panose="020B0604020202020204" pitchFamily="34" charset="0"/>
              </a:rPr>
              <a:t>r-Fng</a:t>
            </a:r>
            <a:r>
              <a:rPr lang="cs-CZ" altLang="cs-CZ" sz="1000" smtClean="0">
                <a:latin typeface="Arial" panose="020B0604020202020204" pitchFamily="34" charset="0"/>
              </a:rPr>
              <a:t> and </a:t>
            </a:r>
            <a:r>
              <a:rPr lang="cs-CZ" altLang="cs-CZ" sz="1000" i="1" smtClean="0">
                <a:latin typeface="Arial" panose="020B0604020202020204" pitchFamily="34" charset="0"/>
              </a:rPr>
              <a:t>Wnt-7a</a:t>
            </a:r>
            <a:r>
              <a:rPr lang="cs-CZ" altLang="cs-CZ" sz="1000" smtClean="0">
                <a:latin typeface="Arial" panose="020B0604020202020204" pitchFamily="34" charset="0"/>
              </a:rPr>
              <a:t> to the dorsal ectoderm. Interaction between </a:t>
            </a:r>
            <a:r>
              <a:rPr lang="cs-CZ" altLang="cs-CZ" sz="1000" i="1" smtClean="0">
                <a:latin typeface="Arial" panose="020B0604020202020204" pitchFamily="34" charset="0"/>
              </a:rPr>
              <a:t>r-Fng</a:t>
            </a:r>
            <a:r>
              <a:rPr lang="cs-CZ" altLang="cs-CZ" sz="1000" smtClean="0">
                <a:latin typeface="Arial" panose="020B0604020202020204" pitchFamily="34" charset="0"/>
              </a:rPr>
              <a:t>-expressing and </a:t>
            </a:r>
            <a:r>
              <a:rPr lang="cs-CZ" altLang="cs-CZ" sz="1000" i="1" smtClean="0">
                <a:latin typeface="Arial" panose="020B0604020202020204" pitchFamily="34" charset="0"/>
              </a:rPr>
              <a:t>r-Fng</a:t>
            </a:r>
            <a:r>
              <a:rPr lang="cs-CZ" altLang="cs-CZ" sz="1000" smtClean="0">
                <a:latin typeface="Arial" panose="020B0604020202020204" pitchFamily="34" charset="0"/>
              </a:rPr>
              <a:t>-nonexpressing cells leads to the specification of the AER. Wnt-7a instructs the dorsal mesoderm to adopt dorsal characteristics, such as </a:t>
            </a:r>
            <a:r>
              <a:rPr lang="cs-CZ" altLang="cs-CZ" sz="1000" i="1" smtClean="0">
                <a:latin typeface="Arial" panose="020B0604020202020204" pitchFamily="34" charset="0"/>
              </a:rPr>
              <a:t>Lmx-1</a:t>
            </a:r>
            <a:r>
              <a:rPr lang="cs-CZ" altLang="cs-CZ" sz="1000" smtClean="0">
                <a:latin typeface="Arial" panose="020B0604020202020204" pitchFamily="34" charset="0"/>
              </a:rPr>
              <a:t> expression, which in turn specifies dorsal pattern. </a:t>
            </a:r>
            <a:r>
              <a:rPr lang="cs-CZ" altLang="cs-CZ" sz="1000" i="1" smtClean="0">
                <a:latin typeface="Arial" panose="020B0604020202020204" pitchFamily="34" charset="0"/>
              </a:rPr>
              <a:t>En-1</a:t>
            </a:r>
            <a:r>
              <a:rPr lang="cs-CZ" altLang="cs-CZ" sz="1000" smtClean="0">
                <a:latin typeface="Arial" panose="020B0604020202020204" pitchFamily="34" charset="0"/>
              </a:rPr>
              <a:t> has a dual function in AER positioning and dorsal specification and hence acts to coordinate the two processes. </a:t>
            </a:r>
            <a:endParaRPr lang="cs-CZ" altLang="cs-CZ" sz="1000" b="1" smtClean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1000" b="1" smtClean="0">
                <a:latin typeface="Arial" panose="020B0604020202020204" pitchFamily="34" charset="0"/>
              </a:rPr>
              <a:t>Lower Scheme: Three Axes and Three Signals: Shh, FGFs, and Wnt-7a Orchestrate Limb Pattern</a:t>
            </a:r>
            <a:r>
              <a:rPr lang="cs-CZ" altLang="cs-CZ" sz="1000" smtClean="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1000" smtClean="0">
                <a:latin typeface="Arial" panose="020B0604020202020204" pitchFamily="34" charset="0"/>
              </a:rPr>
              <a:t> (C) Schematic of a limb bud viewed from the posterior-dorsal aspect showing the localization of </a:t>
            </a:r>
            <a:r>
              <a:rPr lang="cs-CZ" altLang="cs-CZ" sz="1000" smtClean="0">
                <a:latin typeface="Arial" panose="020B0604020202020204" pitchFamily="34" charset="0"/>
                <a:hlinkClick r:id="rId6"/>
              </a:rPr>
              <a:t>Shh</a:t>
            </a:r>
            <a:r>
              <a:rPr lang="cs-CZ" altLang="cs-CZ" sz="1000" smtClean="0">
                <a:latin typeface="Arial" panose="020B0604020202020204" pitchFamily="34" charset="0"/>
              </a:rPr>
              <a:t> to the </a:t>
            </a:r>
            <a:r>
              <a:rPr lang="cs-CZ" altLang="cs-CZ" sz="1000" smtClean="0">
                <a:latin typeface="Arial" panose="020B0604020202020204" pitchFamily="34" charset="0"/>
                <a:hlinkClick r:id="rId5"/>
              </a:rPr>
              <a:t>ZPA</a:t>
            </a:r>
            <a:r>
              <a:rPr lang="cs-CZ" altLang="cs-CZ" sz="1000" smtClean="0">
                <a:latin typeface="Arial" panose="020B0604020202020204" pitchFamily="34" charset="0"/>
              </a:rPr>
              <a:t>, FGFs to the AER, and Wnt-7a to the dorsal ectoderm. </a:t>
            </a:r>
          </a:p>
          <a:p>
            <a:pPr eaLnBrk="1" hangingPunct="1"/>
            <a:r>
              <a:rPr lang="cs-CZ" altLang="cs-CZ" sz="1000" smtClean="0">
                <a:latin typeface="Arial" panose="020B0604020202020204" pitchFamily="34" charset="0"/>
              </a:rPr>
              <a:t> (D) Codependence of Shh, FGF, and Wnt-7a signaling and axial patterning. While each secreted factor can be associated with patterning along a single axis, affecting the expression of any single factor will lead to modulation of the other two. For example, reduction of Wnt-7a signaling will lead directly to dorsal patterning defects, but indirectly to posterior defects through a diminution of Shh signaling, and to proliferation defects via a subsequent effect on </a:t>
            </a:r>
            <a:r>
              <a:rPr lang="cs-CZ" altLang="cs-CZ" sz="1000" i="1" smtClean="0">
                <a:latin typeface="Arial" panose="020B0604020202020204" pitchFamily="34" charset="0"/>
              </a:rPr>
              <a:t>FGF</a:t>
            </a:r>
            <a:r>
              <a:rPr lang="cs-CZ" altLang="cs-CZ" sz="1000" smtClean="0">
                <a:latin typeface="Arial" panose="020B0604020202020204" pitchFamily="34" charset="0"/>
              </a:rPr>
              <a:t> expression. </a:t>
            </a:r>
            <a:endParaRPr lang="cs-CZ" altLang="cs-CZ" sz="1000" smtClean="0">
              <a:latin typeface="Arial" panose="020B0604020202020204" pitchFamily="34" charset="0"/>
              <a:hlinkClick r:id="rId7"/>
            </a:endParaRPr>
          </a:p>
          <a:p>
            <a:pPr eaLnBrk="1" hangingPunct="1"/>
            <a:r>
              <a:rPr lang="cs-CZ" altLang="cs-CZ" sz="1000" smtClean="0">
                <a:latin typeface="Arial" panose="020B0604020202020204" pitchFamily="34" charset="0"/>
                <a:hlinkClick r:id="rId7"/>
              </a:rPr>
              <a:t>Primary Signalling Molecules</a:t>
            </a:r>
            <a:r>
              <a:rPr lang="cs-CZ" altLang="cs-CZ" sz="1000" smtClean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568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76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BB969E9-E8B7-40F0-9EF3-E23172E33249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36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6FB8-7C77-4B78-AFD9-81A5EDD8AF11}" type="datetime1">
              <a:rPr lang="cs-CZ" smtClean="0"/>
              <a:t>17.07.2023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7555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6FB8-7C77-4B78-AFD9-81A5EDD8AF11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84880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6FB8-7C77-4B78-AFD9-81A5EDD8AF11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3441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6FB8-7C77-4B78-AFD9-81A5EDD8AF11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56014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6FB8-7C77-4B78-AFD9-81A5EDD8AF11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1979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6FB8-7C77-4B78-AFD9-81A5EDD8AF11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34343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4032-597E-4B8F-94EC-BE5E6F3AD09B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772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D36C9-8CAA-40CC-A728-DD8693250682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94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8B36-A406-4AA1-88CE-4B72FA56F451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95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ACBD-D612-4554-8716-199255D1344E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87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5BD2-E59B-4694-9B69-BD4E51B70AA3}" type="datetime1">
              <a:rPr lang="cs-CZ" smtClean="0"/>
              <a:t>17.07.2023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17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6610-B72A-448D-B373-DA5B2D5B6267}" type="datetime1">
              <a:rPr lang="cs-CZ" smtClean="0"/>
              <a:t>17.07.2023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25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56FB8-7C77-4B78-AFD9-81A5EDD8AF11}" type="datetime1">
              <a:rPr lang="cs-CZ" smtClean="0"/>
              <a:t>17.07.2023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59541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5E71-D223-4CB3-93D8-3B56979C0A87}" type="datetime1">
              <a:rPr lang="cs-CZ" smtClean="0"/>
              <a:t>17.07.2023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28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4907-3A29-4BEF-8C75-2C5722460601}" type="datetime1">
              <a:rPr lang="cs-CZ" smtClean="0"/>
              <a:t>17.07.2023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29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6F75-40C5-421C-AC39-3ECED8F227A2}" type="datetime1">
              <a:rPr lang="cs-CZ" smtClean="0"/>
              <a:t>17.07.2023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21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656FB8-7C77-4B78-AFD9-81A5EDD8AF11}" type="datetime1">
              <a:rPr lang="cs-CZ" smtClean="0"/>
              <a:t>17.07.2023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00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hyperlink" Target="https://www.youtube.com/watch?v=9wrBROwoRS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bin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3k0k8qXAow" TargetMode="External"/><Relationship Id="rId2" Type="http://schemas.openxmlformats.org/officeDocument/2006/relationships/hyperlink" Target="https://www.youtube.com/watch?v=ADlYn0ImTNg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4lGq4DkTNko" TargetMode="External"/><Relationship Id="rId4" Type="http://schemas.openxmlformats.org/officeDocument/2006/relationships/hyperlink" Target="https://www.youtube.com/watch?v=lGLexQR9xGs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mbryology.med.unsw.edu.au/embryology/index.php/Hamburger_Hamilton_Stages" TargetMode="External"/><Relationship Id="rId7" Type="http://schemas.openxmlformats.org/officeDocument/2006/relationships/hyperlink" Target="https://bio-atlas.psu.edu/" TargetMode="External"/><Relationship Id="rId2" Type="http://schemas.openxmlformats.org/officeDocument/2006/relationships/hyperlink" Target="http://www.emouseatlas.org/eAtlasViewer_ema/application/ema/kaufman/plate_25a.php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researchgate.net/publication/250068036_Developmental_Stages_and_Growth_Rate_of_the_Mole_Talpa_occidentals_Insectivora_Mammalia" TargetMode="External"/><Relationship Id="rId5" Type="http://schemas.openxmlformats.org/officeDocument/2006/relationships/image" Target="../media/image101.jpeg"/><Relationship Id="rId4" Type="http://schemas.openxmlformats.org/officeDocument/2006/relationships/hyperlink" Target="https://embryology.med.unsw.edu.au/embryology/index.php/Category:Mouse_E12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00034" y="2840566"/>
            <a:ext cx="6815669" cy="1515533"/>
          </a:xfrm>
        </p:spPr>
        <p:txBody>
          <a:bodyPr/>
          <a:lstStyle/>
          <a:p>
            <a:r>
              <a:rPr lang="cs-CZ" sz="4000" dirty="0" err="1"/>
              <a:t>Summer</a:t>
            </a:r>
            <a:r>
              <a:rPr lang="cs-CZ" sz="4000" dirty="0"/>
              <a:t> </a:t>
            </a:r>
            <a:r>
              <a:rPr lang="cs-CZ" sz="4000" dirty="0" err="1"/>
              <a:t>school</a:t>
            </a:r>
            <a:r>
              <a:rPr lang="cs-CZ" sz="4000" dirty="0"/>
              <a:t> </a:t>
            </a:r>
            <a:r>
              <a:rPr lang="cs-CZ" sz="4000" dirty="0" smtClean="0"/>
              <a:t> </a:t>
            </a:r>
            <a:br>
              <a:rPr lang="cs-CZ" sz="4000" dirty="0" smtClean="0"/>
            </a:br>
            <a:r>
              <a:rPr lang="cs-CZ" sz="4000" dirty="0" smtClean="0"/>
              <a:t>„</a:t>
            </a:r>
            <a:r>
              <a:rPr lang="cs-CZ" sz="4000" dirty="0" err="1" smtClean="0"/>
              <a:t>From</a:t>
            </a:r>
            <a:r>
              <a:rPr lang="cs-CZ" sz="4000" dirty="0" smtClean="0"/>
              <a:t> </a:t>
            </a:r>
            <a:r>
              <a:rPr lang="cs-CZ" sz="4000" dirty="0" err="1"/>
              <a:t>gametes</a:t>
            </a:r>
            <a:r>
              <a:rPr lang="cs-CZ" sz="4000" dirty="0"/>
              <a:t> to </a:t>
            </a:r>
            <a:r>
              <a:rPr lang="cs-CZ" sz="4000" dirty="0" err="1" smtClean="0"/>
              <a:t>organisms</a:t>
            </a:r>
            <a:r>
              <a:rPr lang="cs-CZ" sz="4000" dirty="0" smtClean="0"/>
              <a:t>“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Part II.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Dr. Jiřina </a:t>
            </a:r>
            <a:r>
              <a:rPr lang="cs-CZ" dirty="0" err="1"/>
              <a:t>Medalová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174837" y="4596366"/>
            <a:ext cx="418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Organogenesis</a:t>
            </a:r>
            <a:r>
              <a:rPr lang="cs-CZ" dirty="0" smtClean="0"/>
              <a:t> </a:t>
            </a:r>
            <a:r>
              <a:rPr lang="cs-CZ" dirty="0" err="1" smtClean="0"/>
              <a:t>illustrated</a:t>
            </a:r>
            <a:r>
              <a:rPr lang="cs-CZ" dirty="0" smtClean="0"/>
              <a:t> by </a:t>
            </a:r>
            <a:r>
              <a:rPr lang="cs-CZ" dirty="0" err="1" smtClean="0"/>
              <a:t>histologic</a:t>
            </a:r>
            <a:r>
              <a:rPr lang="cs-CZ" dirty="0" smtClean="0"/>
              <a:t> </a:t>
            </a:r>
            <a:r>
              <a:rPr lang="cs-CZ" dirty="0" err="1" smtClean="0"/>
              <a:t>slides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95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0165" y="446405"/>
            <a:ext cx="9601196" cy="1303867"/>
          </a:xfrm>
        </p:spPr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axial</a:t>
            </a:r>
            <a:r>
              <a:rPr lang="cs-CZ" dirty="0"/>
              <a:t> skeleton </a:t>
            </a:r>
            <a:r>
              <a:rPr lang="cs-CZ" dirty="0" err="1" smtClean="0"/>
              <a:t>structures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512547" cy="4023360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Axial</a:t>
            </a:r>
            <a:r>
              <a:rPr lang="cs-CZ" dirty="0"/>
              <a:t> </a:t>
            </a:r>
            <a:r>
              <a:rPr lang="cs-CZ" dirty="0" smtClean="0"/>
              <a:t>skeleton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/>
              <a:t>formed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4 </a:t>
            </a:r>
            <a:r>
              <a:rPr lang="cs-CZ" dirty="0" err="1"/>
              <a:t>sources</a:t>
            </a:r>
            <a:r>
              <a:rPr lang="cs-CZ" dirty="0"/>
              <a:t>:</a:t>
            </a:r>
          </a:p>
          <a:p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paraxial</a:t>
            </a:r>
            <a:r>
              <a:rPr lang="cs-CZ" b="1" dirty="0"/>
              <a:t> mesoderm</a:t>
            </a:r>
            <a:r>
              <a:rPr lang="cs-CZ" dirty="0"/>
              <a:t> – </a:t>
            </a:r>
            <a:r>
              <a:rPr lang="cs-CZ" dirty="0" err="1"/>
              <a:t>trunk</a:t>
            </a:r>
            <a:r>
              <a:rPr lang="cs-CZ" dirty="0"/>
              <a:t> </a:t>
            </a:r>
            <a:r>
              <a:rPr lang="cs-CZ" dirty="0" err="1"/>
              <a:t>bones</a:t>
            </a:r>
            <a:r>
              <a:rPr lang="cs-CZ" dirty="0"/>
              <a:t>,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bones</a:t>
            </a: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lateral</a:t>
            </a:r>
            <a:r>
              <a:rPr lang="cs-CZ" b="1" dirty="0"/>
              <a:t> plate mesoderm</a:t>
            </a:r>
            <a:r>
              <a:rPr lang="cs-CZ" dirty="0"/>
              <a:t> – sternum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axial</a:t>
            </a:r>
            <a:r>
              <a:rPr lang="cs-CZ" b="1" dirty="0"/>
              <a:t> mesoderm</a:t>
            </a:r>
            <a:r>
              <a:rPr lang="cs-CZ" dirty="0"/>
              <a:t> - </a:t>
            </a:r>
            <a:r>
              <a:rPr lang="cs-CZ" dirty="0" err="1"/>
              <a:t>notochord</a:t>
            </a: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77F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Cranial </a:t>
            </a:r>
            <a:r>
              <a:rPr lang="cs-CZ" b="1" dirty="0" err="1">
                <a:solidFill>
                  <a:srgbClr val="77F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</a:t>
            </a:r>
            <a:r>
              <a:rPr lang="cs-CZ" b="1" dirty="0">
                <a:solidFill>
                  <a:srgbClr val="77F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rgbClr val="77F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crest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/>
              <a:t>bones</a:t>
            </a:r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10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74C223-A43D-47D6-A9E7-A7F9C30AB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3474" r="46498" b="7274"/>
          <a:stretch/>
        </p:blipFill>
        <p:spPr>
          <a:xfrm>
            <a:off x="6997149" y="2014624"/>
            <a:ext cx="3411110" cy="385447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CE9117A-D139-460A-A736-A6EBB9864CB0}"/>
              </a:ext>
            </a:extLst>
          </p:cNvPr>
          <p:cNvSpPr txBox="1"/>
          <p:nvPr/>
        </p:nvSpPr>
        <p:spPr>
          <a:xfrm>
            <a:off x="6249729" y="1906250"/>
            <a:ext cx="15027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/>
              <a:t>Neural</a:t>
            </a:r>
            <a:r>
              <a:rPr lang="cs-CZ" sz="1400" dirty="0"/>
              <a:t> </a:t>
            </a:r>
            <a:r>
              <a:rPr lang="cs-CZ" sz="1400" dirty="0" err="1"/>
              <a:t>groove</a:t>
            </a:r>
            <a:endParaRPr lang="en-US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A28A3BD-6E20-4762-8953-4063658C6F9D}"/>
              </a:ext>
            </a:extLst>
          </p:cNvPr>
          <p:cNvSpPr txBox="1"/>
          <p:nvPr/>
        </p:nvSpPr>
        <p:spPr>
          <a:xfrm>
            <a:off x="5780599" y="2201595"/>
            <a:ext cx="1733384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 err="1"/>
              <a:t>Paraxial</a:t>
            </a:r>
            <a:r>
              <a:rPr lang="cs-CZ" sz="1400" dirty="0"/>
              <a:t> mesoderm</a:t>
            </a:r>
            <a:endParaRPr lang="en-US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3FEBF8F-A577-4167-8F36-EECBC6E0C131}"/>
              </a:ext>
            </a:extLst>
          </p:cNvPr>
          <p:cNvSpPr txBox="1"/>
          <p:nvPr/>
        </p:nvSpPr>
        <p:spPr>
          <a:xfrm>
            <a:off x="5820355" y="3495747"/>
            <a:ext cx="17333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/>
              <a:t>Paraxial</a:t>
            </a:r>
            <a:r>
              <a:rPr lang="cs-CZ" sz="1400" dirty="0"/>
              <a:t> mesoderm</a:t>
            </a:r>
            <a:endParaRPr lang="en-US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CD7FC71-4286-4C3D-9BF9-10A557AD2F49}"/>
              </a:ext>
            </a:extLst>
          </p:cNvPr>
          <p:cNvSpPr txBox="1"/>
          <p:nvPr/>
        </p:nvSpPr>
        <p:spPr>
          <a:xfrm>
            <a:off x="6249729" y="3234379"/>
            <a:ext cx="13358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/>
              <a:t>Neural</a:t>
            </a:r>
            <a:r>
              <a:rPr lang="cs-CZ" sz="1400" dirty="0"/>
              <a:t> tube</a:t>
            </a:r>
            <a:endParaRPr lang="en-US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787C33-571C-4FDD-969E-CDAE6F9F9B4E}"/>
              </a:ext>
            </a:extLst>
          </p:cNvPr>
          <p:cNvSpPr txBox="1"/>
          <p:nvPr/>
        </p:nvSpPr>
        <p:spPr>
          <a:xfrm>
            <a:off x="5244192" y="4113274"/>
            <a:ext cx="226388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Lateral</a:t>
            </a:r>
            <a:r>
              <a:rPr lang="cs-CZ" sz="1400" dirty="0"/>
              <a:t> plate mesoderm</a:t>
            </a:r>
            <a:endParaRPr lang="en-US" sz="1400" dirty="0"/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3CAC06B7-D6CC-4FDC-B50B-EB590E8ACBDB}"/>
              </a:ext>
            </a:extLst>
          </p:cNvPr>
          <p:cNvSpPr/>
          <p:nvPr/>
        </p:nvSpPr>
        <p:spPr>
          <a:xfrm>
            <a:off x="8508989" y="4909398"/>
            <a:ext cx="468755" cy="171145"/>
          </a:xfrm>
          <a:custGeom>
            <a:avLst/>
            <a:gdLst>
              <a:gd name="connsiteX0" fmla="*/ 0 w 303170"/>
              <a:gd name="connsiteY0" fmla="*/ 19559 h 132026"/>
              <a:gd name="connsiteX1" fmla="*/ 112466 w 303170"/>
              <a:gd name="connsiteY1" fmla="*/ 132026 h 132026"/>
              <a:gd name="connsiteX2" fmla="*/ 254271 w 303170"/>
              <a:gd name="connsiteY2" fmla="*/ 122246 h 132026"/>
              <a:gd name="connsiteX3" fmla="*/ 303170 w 303170"/>
              <a:gd name="connsiteY3" fmla="*/ 14669 h 132026"/>
              <a:gd name="connsiteX4" fmla="*/ 161364 w 303170"/>
              <a:gd name="connsiteY4" fmla="*/ 0 h 132026"/>
              <a:gd name="connsiteX5" fmla="*/ 0 w 303170"/>
              <a:gd name="connsiteY5" fmla="*/ 19559 h 13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170" h="132026">
                <a:moveTo>
                  <a:pt x="0" y="19559"/>
                </a:moveTo>
                <a:lnTo>
                  <a:pt x="112466" y="132026"/>
                </a:lnTo>
                <a:lnTo>
                  <a:pt x="254271" y="122246"/>
                </a:lnTo>
                <a:lnTo>
                  <a:pt x="303170" y="14669"/>
                </a:lnTo>
                <a:lnTo>
                  <a:pt x="161364" y="0"/>
                </a:lnTo>
                <a:lnTo>
                  <a:pt x="0" y="19559"/>
                </a:lnTo>
                <a:close/>
              </a:path>
            </a:pathLst>
          </a:cu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C65579C2-2BAC-464E-97C6-6B062EBFE6AF}"/>
              </a:ext>
            </a:extLst>
          </p:cNvPr>
          <p:cNvSpPr/>
          <p:nvPr/>
        </p:nvSpPr>
        <p:spPr>
          <a:xfrm>
            <a:off x="8401412" y="4949251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FA55F41C-45D9-4A7A-B37F-004C02DACFBB}"/>
              </a:ext>
            </a:extLst>
          </p:cNvPr>
          <p:cNvSpPr/>
          <p:nvPr/>
        </p:nvSpPr>
        <p:spPr>
          <a:xfrm>
            <a:off x="8293835" y="4972110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33893A28-F1CD-4E89-BEE0-9CCBE3878D94}"/>
              </a:ext>
            </a:extLst>
          </p:cNvPr>
          <p:cNvSpPr/>
          <p:nvPr/>
        </p:nvSpPr>
        <p:spPr>
          <a:xfrm>
            <a:off x="8250494" y="5028499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534B492F-3F78-487D-A124-1B6DA3544FD1}"/>
              </a:ext>
            </a:extLst>
          </p:cNvPr>
          <p:cNvSpPr/>
          <p:nvPr/>
        </p:nvSpPr>
        <p:spPr>
          <a:xfrm>
            <a:off x="8221154" y="5084888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AF548E7F-D89B-4B9C-A1A4-878D84C24086}"/>
              </a:ext>
            </a:extLst>
          </p:cNvPr>
          <p:cNvSpPr/>
          <p:nvPr/>
        </p:nvSpPr>
        <p:spPr>
          <a:xfrm>
            <a:off x="8186258" y="5159732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8933699E-1368-4634-B08F-9E4E580C5143}"/>
              </a:ext>
            </a:extLst>
          </p:cNvPr>
          <p:cNvSpPr/>
          <p:nvPr/>
        </p:nvSpPr>
        <p:spPr>
          <a:xfrm>
            <a:off x="8113577" y="5114013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DA2CA307-B123-4C08-9564-FC014848E0A2}"/>
              </a:ext>
            </a:extLst>
          </p:cNvPr>
          <p:cNvSpPr/>
          <p:nvPr/>
        </p:nvSpPr>
        <p:spPr>
          <a:xfrm>
            <a:off x="8121247" y="5055763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872DBBE4-3EFD-4693-BDC8-71B6DCCE1A7B}"/>
              </a:ext>
            </a:extLst>
          </p:cNvPr>
          <p:cNvSpPr/>
          <p:nvPr/>
        </p:nvSpPr>
        <p:spPr>
          <a:xfrm>
            <a:off x="8228824" y="5264680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9F3E5441-34C7-4705-96D0-97245C579D3E}"/>
              </a:ext>
            </a:extLst>
          </p:cNvPr>
          <p:cNvSpPr/>
          <p:nvPr/>
        </p:nvSpPr>
        <p:spPr>
          <a:xfrm>
            <a:off x="8123357" y="5228310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4678FDA7-ADE4-4F94-AD8A-00CEA6A3F9B2}"/>
              </a:ext>
            </a:extLst>
          </p:cNvPr>
          <p:cNvSpPr/>
          <p:nvPr/>
        </p:nvSpPr>
        <p:spPr>
          <a:xfrm>
            <a:off x="8132469" y="5305762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471D2D85-334D-4508-BABD-682079B12F4C}"/>
              </a:ext>
            </a:extLst>
          </p:cNvPr>
          <p:cNvSpPr/>
          <p:nvPr/>
        </p:nvSpPr>
        <p:spPr>
          <a:xfrm>
            <a:off x="8240046" y="5351481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28C749C4-0291-4908-B225-4D7C08B01932}"/>
              </a:ext>
            </a:extLst>
          </p:cNvPr>
          <p:cNvSpPr/>
          <p:nvPr/>
        </p:nvSpPr>
        <p:spPr>
          <a:xfrm>
            <a:off x="8132468" y="5382403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A13067C9-276A-4332-9A8D-0CD0E0B1C6EA}"/>
              </a:ext>
            </a:extLst>
          </p:cNvPr>
          <p:cNvSpPr/>
          <p:nvPr/>
        </p:nvSpPr>
        <p:spPr>
          <a:xfrm>
            <a:off x="8236492" y="5433570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5DE0089-7C50-4DE0-BCB3-C0DCF20B0D8B}"/>
              </a:ext>
            </a:extLst>
          </p:cNvPr>
          <p:cNvSpPr/>
          <p:nvPr/>
        </p:nvSpPr>
        <p:spPr>
          <a:xfrm>
            <a:off x="8973314" y="4949250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AF831952-B120-4144-9F29-3C4B03933A93}"/>
              </a:ext>
            </a:extLst>
          </p:cNvPr>
          <p:cNvSpPr/>
          <p:nvPr/>
        </p:nvSpPr>
        <p:spPr>
          <a:xfrm>
            <a:off x="9076001" y="4972109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F2AE49A4-FC1F-45AE-B5C1-60F13F542631}"/>
              </a:ext>
            </a:extLst>
          </p:cNvPr>
          <p:cNvSpPr/>
          <p:nvPr/>
        </p:nvSpPr>
        <p:spPr>
          <a:xfrm>
            <a:off x="9158002" y="5017827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98494FBD-88F7-4F56-8B80-0A3B0A100411}"/>
              </a:ext>
            </a:extLst>
          </p:cNvPr>
          <p:cNvSpPr/>
          <p:nvPr/>
        </p:nvSpPr>
        <p:spPr>
          <a:xfrm>
            <a:off x="9196652" y="5079701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7AD98504-8B92-43EF-AF20-1005F5B44F54}"/>
              </a:ext>
            </a:extLst>
          </p:cNvPr>
          <p:cNvSpPr/>
          <p:nvPr/>
        </p:nvSpPr>
        <p:spPr>
          <a:xfrm>
            <a:off x="9254194" y="5046541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924996FC-D5A2-45B8-B03E-2EC8BFCA3422}"/>
              </a:ext>
            </a:extLst>
          </p:cNvPr>
          <p:cNvSpPr/>
          <p:nvPr/>
        </p:nvSpPr>
        <p:spPr>
          <a:xfrm>
            <a:off x="9183578" y="5149060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5978F910-8879-4A3E-B4CC-95F0C6E5408F}"/>
              </a:ext>
            </a:extLst>
          </p:cNvPr>
          <p:cNvSpPr/>
          <p:nvPr/>
        </p:nvSpPr>
        <p:spPr>
          <a:xfrm>
            <a:off x="9283793" y="5123907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3A325574-D7A3-49E2-96A6-20592364094E}"/>
              </a:ext>
            </a:extLst>
          </p:cNvPr>
          <p:cNvSpPr/>
          <p:nvPr/>
        </p:nvSpPr>
        <p:spPr>
          <a:xfrm>
            <a:off x="9213459" y="5205874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DE896648-4D4A-4F20-9C1B-95381A33646B}"/>
              </a:ext>
            </a:extLst>
          </p:cNvPr>
          <p:cNvSpPr/>
          <p:nvPr/>
        </p:nvSpPr>
        <p:spPr>
          <a:xfrm>
            <a:off x="9304229" y="5189583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CA68B3DE-0387-42DB-A100-570D82E3994D}"/>
              </a:ext>
            </a:extLst>
          </p:cNvPr>
          <p:cNvSpPr/>
          <p:nvPr/>
        </p:nvSpPr>
        <p:spPr>
          <a:xfrm>
            <a:off x="9283792" y="5257434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AEC426-1AD7-40A0-B1FE-D62655138602}"/>
              </a:ext>
            </a:extLst>
          </p:cNvPr>
          <p:cNvSpPr/>
          <p:nvPr/>
        </p:nvSpPr>
        <p:spPr>
          <a:xfrm>
            <a:off x="9191616" y="5280293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A2C56CD1-01C6-4811-9184-C0482DF479FF}"/>
              </a:ext>
            </a:extLst>
          </p:cNvPr>
          <p:cNvSpPr/>
          <p:nvPr/>
        </p:nvSpPr>
        <p:spPr>
          <a:xfrm>
            <a:off x="9174641" y="5353799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BEB284EB-58CE-46A1-AD5B-CE9A7CDE51CC}"/>
              </a:ext>
            </a:extLst>
          </p:cNvPr>
          <p:cNvSpPr/>
          <p:nvPr/>
        </p:nvSpPr>
        <p:spPr>
          <a:xfrm>
            <a:off x="9297489" y="5369419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C512E297-C18C-4983-BA2F-2A12747627C2}"/>
              </a:ext>
            </a:extLst>
          </p:cNvPr>
          <p:cNvSpPr/>
          <p:nvPr/>
        </p:nvSpPr>
        <p:spPr>
          <a:xfrm>
            <a:off x="9191616" y="5427305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AFEF45B9-278B-4D1B-AC6D-66F518045378}"/>
              </a:ext>
            </a:extLst>
          </p:cNvPr>
          <p:cNvSpPr txBox="1"/>
          <p:nvPr/>
        </p:nvSpPr>
        <p:spPr>
          <a:xfrm>
            <a:off x="7525593" y="5163983"/>
            <a:ext cx="597763" cy="276999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/>
              <a:t>somit</a:t>
            </a:r>
            <a:endParaRPr lang="en-US" sz="1200" dirty="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93AEE7BA-7D88-4C0F-96A1-0A8F5F091E6F}"/>
              </a:ext>
            </a:extLst>
          </p:cNvPr>
          <p:cNvSpPr/>
          <p:nvPr/>
        </p:nvSpPr>
        <p:spPr>
          <a:xfrm>
            <a:off x="8040229" y="5189584"/>
            <a:ext cx="107577" cy="45719"/>
          </a:xfrm>
          <a:prstGeom prst="ellipse">
            <a:avLst/>
          </a:prstGeom>
          <a:solidFill>
            <a:srgbClr val="77F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1CF0256B-52B2-438B-8202-67D4FF37EBE7}"/>
              </a:ext>
            </a:extLst>
          </p:cNvPr>
          <p:cNvCxnSpPr/>
          <p:nvPr/>
        </p:nvCxnSpPr>
        <p:spPr>
          <a:xfrm flipH="1" flipV="1">
            <a:off x="6917637" y="4827181"/>
            <a:ext cx="1591352" cy="82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1A64EAE3-7392-4373-BB2E-8A0B4175420B}"/>
              </a:ext>
            </a:extLst>
          </p:cNvPr>
          <p:cNvSpPr txBox="1"/>
          <p:nvPr/>
        </p:nvSpPr>
        <p:spPr>
          <a:xfrm>
            <a:off x="5692955" y="4673292"/>
            <a:ext cx="1170893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Neural</a:t>
            </a:r>
            <a:r>
              <a:rPr lang="cs-CZ" sz="1400" dirty="0"/>
              <a:t> </a:t>
            </a:r>
            <a:r>
              <a:rPr lang="cs-CZ" sz="1400" dirty="0" err="1"/>
              <a:t>crest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824474" y="6037481"/>
            <a:ext cx="24955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 smtClean="0"/>
              <a:t>Edited</a:t>
            </a:r>
            <a:r>
              <a:rPr lang="cs-CZ" sz="1050" dirty="0" smtClean="0"/>
              <a:t>: </a:t>
            </a:r>
            <a:r>
              <a:rPr lang="cs-CZ" sz="1050" dirty="0"/>
              <a:t>Russell, 2018. </a:t>
            </a:r>
            <a:r>
              <a:rPr lang="cs-CZ" sz="1050" dirty="0" err="1"/>
              <a:t>Chemistry</a:t>
            </a:r>
            <a:endParaRPr lang="cs-CZ" sz="1050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1A64EAE3-7392-4373-BB2E-8A0B4175420B}"/>
              </a:ext>
            </a:extLst>
          </p:cNvPr>
          <p:cNvSpPr txBox="1"/>
          <p:nvPr/>
        </p:nvSpPr>
        <p:spPr>
          <a:xfrm>
            <a:off x="8205529" y="5740078"/>
            <a:ext cx="1170893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notochord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36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408213"/>
            <a:ext cx="9601196" cy="1303867"/>
          </a:xfrm>
        </p:spPr>
        <p:txBody>
          <a:bodyPr/>
          <a:lstStyle/>
          <a:p>
            <a:r>
              <a:rPr lang="cs-CZ" dirty="0" err="1"/>
              <a:t>Paraxial</a:t>
            </a:r>
            <a:r>
              <a:rPr lang="cs-CZ" dirty="0"/>
              <a:t> mesoderm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3611" y="2095128"/>
            <a:ext cx="6118332" cy="4023360"/>
          </a:xfrm>
        </p:spPr>
        <p:txBody>
          <a:bodyPr>
            <a:normAutofit fontScale="85000" lnSpcReduction="10000"/>
          </a:bodyPr>
          <a:lstStyle/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para – </a:t>
            </a:r>
            <a:r>
              <a:rPr lang="cs-CZ" dirty="0" err="1"/>
              <a:t>alongside</a:t>
            </a:r>
            <a:r>
              <a:rPr lang="cs-CZ" dirty="0"/>
              <a:t>, </a:t>
            </a:r>
            <a:r>
              <a:rPr lang="cs-CZ" dirty="0" err="1"/>
              <a:t>axial</a:t>
            </a:r>
            <a:r>
              <a:rPr lang="cs-CZ" dirty="0"/>
              <a:t> - axis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mesoderm </a:t>
            </a:r>
            <a:r>
              <a:rPr lang="cs-CZ" dirty="0" err="1"/>
              <a:t>developing</a:t>
            </a:r>
            <a:r>
              <a:rPr lang="cs-CZ" dirty="0"/>
              <a:t> on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sides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longitudinal</a:t>
            </a:r>
            <a:r>
              <a:rPr lang="cs-CZ" dirty="0"/>
              <a:t> body axis (</a:t>
            </a:r>
            <a:r>
              <a:rPr lang="cs-CZ" dirty="0" err="1"/>
              <a:t>neural</a:t>
            </a:r>
            <a:r>
              <a:rPr lang="cs-CZ" dirty="0"/>
              <a:t> tube)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/>
              <a:t>Epiblast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emigrate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primitive </a:t>
            </a:r>
            <a:r>
              <a:rPr lang="cs-CZ" dirty="0" err="1"/>
              <a:t>streak</a:t>
            </a:r>
            <a:r>
              <a:rPr lang="cs-CZ" dirty="0"/>
              <a:t> to area </a:t>
            </a:r>
            <a:r>
              <a:rPr lang="cs-CZ" dirty="0" err="1"/>
              <a:t>between</a:t>
            </a:r>
            <a:r>
              <a:rPr lang="cs-CZ" dirty="0"/>
              <a:t> epiblast and endoderm, </a:t>
            </a:r>
            <a:r>
              <a:rPr lang="cs-CZ" b="1" dirty="0" err="1"/>
              <a:t>migrate</a:t>
            </a:r>
            <a:r>
              <a:rPr lang="cs-CZ" b="1" dirty="0"/>
              <a:t> </a:t>
            </a:r>
            <a:r>
              <a:rPr lang="cs-CZ" b="1" dirty="0" err="1"/>
              <a:t>rostraly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towards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) and </a:t>
            </a:r>
            <a:r>
              <a:rPr lang="cs-CZ" b="1" dirty="0" err="1"/>
              <a:t>lateraly</a:t>
            </a:r>
            <a:r>
              <a:rPr lang="cs-CZ" dirty="0"/>
              <a:t> (to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sides</a:t>
            </a:r>
            <a:r>
              <a:rPr lang="cs-CZ" dirty="0"/>
              <a:t>)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Mesodermal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adjacent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tube </a:t>
            </a:r>
            <a:r>
              <a:rPr lang="cs-CZ" dirty="0" err="1"/>
              <a:t>condenstate</a:t>
            </a:r>
            <a:r>
              <a:rPr lang="cs-CZ" dirty="0"/>
              <a:t> and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b="1" dirty="0" err="1"/>
              <a:t>paraxial</a:t>
            </a:r>
            <a:r>
              <a:rPr lang="cs-CZ" b="1" dirty="0"/>
              <a:t> mesoderm</a:t>
            </a:r>
            <a:r>
              <a:rPr lang="cs-CZ" dirty="0"/>
              <a:t> – </a:t>
            </a:r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b="1" dirty="0" err="1"/>
              <a:t>somites</a:t>
            </a:r>
            <a:endParaRPr lang="cs-CZ" b="1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11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8763528" y="5226104"/>
            <a:ext cx="179294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Larsen</a:t>
            </a:r>
            <a:r>
              <a:rPr lang="cs-CZ" sz="1050" dirty="0"/>
              <a:t>, </a:t>
            </a:r>
            <a:r>
              <a:rPr lang="cs-CZ" sz="1050" dirty="0" err="1"/>
              <a:t>Human</a:t>
            </a:r>
            <a:r>
              <a:rPr lang="cs-CZ" sz="1050" dirty="0"/>
              <a:t> Embryology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7201943" y="2632338"/>
            <a:ext cx="4162972" cy="2416403"/>
            <a:chOff x="7547948" y="2739952"/>
            <a:chExt cx="4162972" cy="2416403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7" t="71683" r="73433" b="2046"/>
            <a:stretch/>
          </p:blipFill>
          <p:spPr>
            <a:xfrm>
              <a:off x="7547948" y="2739952"/>
              <a:ext cx="1464667" cy="2358134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1" t="71683" r="5165" b="2046"/>
            <a:stretch/>
          </p:blipFill>
          <p:spPr>
            <a:xfrm>
              <a:off x="9402020" y="2739952"/>
              <a:ext cx="2308900" cy="2358134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8929015" y="2883054"/>
              <a:ext cx="962016" cy="2476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9304769" y="3398054"/>
              <a:ext cx="355230" cy="384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35000" y="4145867"/>
              <a:ext cx="355230" cy="384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9342984" y="4908662"/>
              <a:ext cx="962016" cy="2476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28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2102" y="491914"/>
            <a:ext cx="11692646" cy="130386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Axial</a:t>
            </a:r>
            <a:r>
              <a:rPr lang="cs-CZ" dirty="0"/>
              <a:t> mesoderm – </a:t>
            </a: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prechordal</a:t>
            </a:r>
            <a:r>
              <a:rPr lang="cs-CZ" dirty="0"/>
              <a:t> mesoderm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5655945" cy="4023360"/>
          </a:xfrm>
        </p:spPr>
        <p:txBody>
          <a:bodyPr>
            <a:normAutofit fontScale="92500" lnSpcReduction="20000"/>
          </a:bodyPr>
          <a:lstStyle/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Formation</a:t>
            </a:r>
            <a:r>
              <a:rPr lang="cs-CZ" b="1" dirty="0"/>
              <a:t>:</a:t>
            </a:r>
            <a:r>
              <a:rPr lang="cs-CZ" dirty="0"/>
              <a:t> epiblast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emigrate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node </a:t>
            </a:r>
            <a:r>
              <a:rPr lang="cs-CZ" dirty="0" err="1"/>
              <a:t>between</a:t>
            </a:r>
            <a:r>
              <a:rPr lang="cs-CZ" dirty="0"/>
              <a:t> epiblast and endoderm, </a:t>
            </a:r>
            <a:r>
              <a:rPr lang="cs-CZ" dirty="0" err="1"/>
              <a:t>migrate</a:t>
            </a:r>
            <a:r>
              <a:rPr lang="cs-CZ" dirty="0"/>
              <a:t> </a:t>
            </a:r>
            <a:r>
              <a:rPr lang="cs-CZ" dirty="0" err="1"/>
              <a:t>rostraly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axis and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b="1" dirty="0" err="1"/>
              <a:t>prechordal</a:t>
            </a:r>
            <a:r>
              <a:rPr lang="cs-CZ" b="1" dirty="0"/>
              <a:t> mesoderm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cluster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rostraly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notochord</a:t>
            </a: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thicker</a:t>
            </a:r>
            <a:r>
              <a:rPr lang="cs-CZ" dirty="0"/>
              <a:t> </a:t>
            </a:r>
            <a:r>
              <a:rPr lang="cs-CZ" dirty="0" err="1"/>
              <a:t>prechordal</a:t>
            </a:r>
            <a:r>
              <a:rPr lang="cs-CZ" dirty="0"/>
              <a:t> plate - </a:t>
            </a:r>
            <a:r>
              <a:rPr lang="cs-CZ" dirty="0" err="1" smtClean="0"/>
              <a:t>mesenchymal</a:t>
            </a:r>
            <a:r>
              <a:rPr lang="cs-CZ" dirty="0" smtClean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tissues</a:t>
            </a:r>
            <a:r>
              <a:rPr lang="cs-CZ" dirty="0"/>
              <a:t> and </a:t>
            </a:r>
            <a:r>
              <a:rPr lang="cs-CZ" dirty="0" err="1"/>
              <a:t>rostral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mesoderm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names</a:t>
            </a:r>
            <a:r>
              <a:rPr lang="cs-CZ" dirty="0"/>
              <a:t> </a:t>
            </a:r>
            <a:r>
              <a:rPr lang="cs-CZ" dirty="0" err="1"/>
              <a:t>among</a:t>
            </a:r>
            <a:r>
              <a:rPr lang="cs-CZ" dirty="0"/>
              <a:t> species – </a:t>
            </a:r>
            <a:r>
              <a:rPr lang="cs-CZ" dirty="0" err="1"/>
              <a:t>premandibular</a:t>
            </a:r>
            <a:r>
              <a:rPr lang="cs-CZ" dirty="0"/>
              <a:t> mesoderm (</a:t>
            </a:r>
            <a:r>
              <a:rPr lang="cs-CZ" dirty="0" err="1"/>
              <a:t>lamprey</a:t>
            </a:r>
            <a:r>
              <a:rPr lang="cs-CZ" dirty="0"/>
              <a:t>, </a:t>
            </a:r>
            <a:r>
              <a:rPr lang="cs-CZ" dirty="0" err="1"/>
              <a:t>shark</a:t>
            </a:r>
            <a:r>
              <a:rPr lang="cs-CZ" dirty="0"/>
              <a:t>), </a:t>
            </a:r>
            <a:r>
              <a:rPr lang="cs-CZ" dirty="0" err="1"/>
              <a:t>prechordal</a:t>
            </a:r>
            <a:r>
              <a:rPr lang="cs-CZ" dirty="0"/>
              <a:t> mesoderm (</a:t>
            </a:r>
            <a:r>
              <a:rPr lang="cs-CZ" dirty="0" err="1"/>
              <a:t>xenopus</a:t>
            </a:r>
            <a:r>
              <a:rPr lang="cs-CZ" dirty="0"/>
              <a:t>, </a:t>
            </a:r>
            <a:r>
              <a:rPr lang="cs-CZ" dirty="0" err="1"/>
              <a:t>crocodile</a:t>
            </a:r>
            <a:r>
              <a:rPr lang="cs-CZ" dirty="0"/>
              <a:t>, </a:t>
            </a:r>
            <a:r>
              <a:rPr lang="cs-CZ" dirty="0" err="1"/>
              <a:t>chicken</a:t>
            </a:r>
            <a:r>
              <a:rPr lang="cs-CZ" dirty="0"/>
              <a:t>), </a:t>
            </a:r>
            <a:r>
              <a:rPr lang="cs-CZ" dirty="0" err="1"/>
              <a:t>frontal</a:t>
            </a:r>
            <a:r>
              <a:rPr lang="cs-CZ" dirty="0"/>
              <a:t> </a:t>
            </a:r>
            <a:r>
              <a:rPr lang="cs-CZ" dirty="0" err="1"/>
              <a:t>axial</a:t>
            </a:r>
            <a:r>
              <a:rPr lang="cs-CZ" dirty="0"/>
              <a:t> mesoderm (</a:t>
            </a:r>
            <a:r>
              <a:rPr lang="cs-CZ" dirty="0" err="1"/>
              <a:t>zebrafish</a:t>
            </a:r>
            <a:r>
              <a:rPr lang="cs-CZ" dirty="0"/>
              <a:t>),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mesoderm (</a:t>
            </a:r>
            <a:r>
              <a:rPr lang="cs-CZ" dirty="0" err="1"/>
              <a:t>mouse</a:t>
            </a:r>
            <a:r>
              <a:rPr lang="cs-CZ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12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4" y="2762250"/>
            <a:ext cx="5321468" cy="202556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66192" y="4963009"/>
            <a:ext cx="2853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Dr. </a:t>
            </a:r>
            <a:r>
              <a:rPr lang="cs-CZ" sz="1050" dirty="0" err="1"/>
              <a:t>Staveley</a:t>
            </a:r>
            <a:r>
              <a:rPr lang="cs-CZ" sz="1050" dirty="0"/>
              <a:t>, </a:t>
            </a:r>
            <a:r>
              <a:rPr lang="cs-CZ" sz="1050" dirty="0" err="1"/>
              <a:t>Memorial</a:t>
            </a:r>
            <a:r>
              <a:rPr lang="cs-CZ" sz="1050" dirty="0"/>
              <a:t> University Newfoundland</a:t>
            </a:r>
          </a:p>
        </p:txBody>
      </p:sp>
    </p:spTree>
    <p:extLst>
      <p:ext uri="{BB962C8B-B14F-4D97-AF65-F5344CB8AC3E}">
        <p14:creationId xmlns:p14="http://schemas.microsoft.com/office/powerpoint/2010/main" val="36726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3223" y="790993"/>
            <a:ext cx="9601196" cy="1303867"/>
          </a:xfrm>
        </p:spPr>
        <p:txBody>
          <a:bodyPr/>
          <a:lstStyle/>
          <a:p>
            <a:r>
              <a:rPr lang="cs-CZ" dirty="0" err="1" smtClean="0"/>
              <a:t>Formation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somites</a:t>
            </a:r>
            <a:r>
              <a:rPr lang="cs-CZ" dirty="0" smtClean="0"/>
              <a:t> - </a:t>
            </a:r>
            <a:r>
              <a:rPr lang="cs-CZ" dirty="0" err="1" smtClean="0"/>
              <a:t>somitogenesis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2505" y="2371825"/>
            <a:ext cx="6491297" cy="4023360"/>
          </a:xfrm>
        </p:spPr>
        <p:txBody>
          <a:bodyPr>
            <a:normAutofit fontScale="92500" lnSpcReduction="10000"/>
          </a:bodyPr>
          <a:lstStyle/>
          <a:p>
            <a:pPr marL="179388" indent="-179388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segmentation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paraxial</a:t>
            </a:r>
            <a:r>
              <a:rPr lang="cs-CZ" dirty="0"/>
              <a:t> mesoderm – </a:t>
            </a: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paired</a:t>
            </a:r>
            <a:r>
              <a:rPr lang="cs-CZ" dirty="0"/>
              <a:t> </a:t>
            </a:r>
            <a:r>
              <a:rPr lang="cs-CZ" dirty="0" err="1"/>
              <a:t>somites</a:t>
            </a:r>
            <a:endParaRPr lang="cs-CZ" dirty="0"/>
          </a:p>
          <a:p>
            <a:pPr marL="179388" indent="-179388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 smtClean="0"/>
              <a:t>bones</a:t>
            </a:r>
            <a:r>
              <a:rPr lang="cs-CZ" dirty="0" smtClean="0"/>
              <a:t>, </a:t>
            </a:r>
            <a:r>
              <a:rPr lang="cs-CZ" dirty="0" err="1"/>
              <a:t>cartilage</a:t>
            </a:r>
            <a:r>
              <a:rPr lang="cs-CZ" dirty="0"/>
              <a:t>,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tendons</a:t>
            </a:r>
            <a:r>
              <a:rPr lang="cs-CZ" dirty="0"/>
              <a:t>, dermis</a:t>
            </a:r>
          </a:p>
          <a:p>
            <a:pPr marL="179388" indent="-179388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segmentation</a:t>
            </a:r>
            <a:r>
              <a:rPr lang="cs-CZ" dirty="0"/>
              <a:t> </a:t>
            </a:r>
            <a:r>
              <a:rPr lang="cs-CZ" b="1" dirty="0" err="1"/>
              <a:t>begins</a:t>
            </a:r>
            <a:r>
              <a:rPr lang="cs-CZ" dirty="0"/>
              <a:t> on </a:t>
            </a:r>
            <a:r>
              <a:rPr lang="cs-CZ" b="1" dirty="0" err="1"/>
              <a:t>cranial</a:t>
            </a:r>
            <a:r>
              <a:rPr lang="cs-CZ" dirty="0"/>
              <a:t> end and </a:t>
            </a:r>
            <a:r>
              <a:rPr lang="cs-CZ" b="1" dirty="0" err="1"/>
              <a:t>runs</a:t>
            </a:r>
            <a:r>
              <a:rPr lang="cs-CZ" dirty="0"/>
              <a:t> </a:t>
            </a:r>
            <a:r>
              <a:rPr lang="cs-CZ" dirty="0" err="1"/>
              <a:t>towards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/>
              <a:t>caudal</a:t>
            </a:r>
            <a:r>
              <a:rPr lang="cs-CZ" dirty="0"/>
              <a:t> end</a:t>
            </a:r>
          </a:p>
          <a:p>
            <a:pPr marL="179388" indent="-179388">
              <a:buSzPct val="50000"/>
              <a:buFont typeface="Courier New" panose="02070309020205020404" pitchFamily="49" charset="0"/>
              <a:buChar char="o"/>
            </a:pPr>
            <a:r>
              <a:rPr lang="cs-CZ" b="1" dirty="0"/>
              <a:t>Cranial </a:t>
            </a:r>
            <a:r>
              <a:rPr lang="cs-CZ" b="1" dirty="0" err="1"/>
              <a:t>paraxial</a:t>
            </a:r>
            <a:r>
              <a:rPr lang="cs-CZ" b="1" dirty="0"/>
              <a:t> mesoderm</a:t>
            </a:r>
            <a:r>
              <a:rPr lang="cs-CZ" dirty="0"/>
              <a:t> – not </a:t>
            </a:r>
            <a:r>
              <a:rPr lang="cs-CZ" dirty="0" err="1"/>
              <a:t>segmented</a:t>
            </a:r>
            <a:r>
              <a:rPr lang="cs-CZ" dirty="0"/>
              <a:t>, </a:t>
            </a:r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facial</a:t>
            </a:r>
            <a:r>
              <a:rPr lang="cs-CZ" dirty="0"/>
              <a:t> and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  <a:p>
            <a:pPr marL="179388" indent="-179388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Somites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in </a:t>
            </a:r>
            <a:r>
              <a:rPr lang="cs-CZ" dirty="0" err="1"/>
              <a:t>periodic</a:t>
            </a:r>
            <a:r>
              <a:rPr lang="cs-CZ" dirty="0"/>
              <a:t> </a:t>
            </a:r>
            <a:r>
              <a:rPr lang="cs-CZ" dirty="0" err="1"/>
              <a:t>intervals</a:t>
            </a:r>
            <a:r>
              <a:rPr lang="cs-CZ" dirty="0"/>
              <a:t> –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embryo </a:t>
            </a:r>
            <a:r>
              <a:rPr lang="cs-CZ" dirty="0" err="1"/>
              <a:t>staging</a:t>
            </a:r>
            <a:endParaRPr lang="cs-CZ" dirty="0"/>
          </a:p>
          <a:p>
            <a:pPr marL="179388" indent="-179388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somites</a:t>
            </a:r>
            <a:r>
              <a:rPr lang="cs-CZ" dirty="0"/>
              <a:t> </a:t>
            </a:r>
            <a:r>
              <a:rPr lang="cs-CZ" dirty="0" err="1"/>
              <a:t>among</a:t>
            </a:r>
            <a:r>
              <a:rPr lang="cs-CZ" dirty="0"/>
              <a:t> species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13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69149" r="19417" b="1134"/>
          <a:stretch/>
        </p:blipFill>
        <p:spPr>
          <a:xfrm>
            <a:off x="7493802" y="2746896"/>
            <a:ext cx="4419318" cy="245134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371364" y="5553296"/>
            <a:ext cx="28537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Introduction</a:t>
            </a:r>
            <a:r>
              <a:rPr lang="cs-CZ" sz="1050" dirty="0"/>
              <a:t> to Anatomy and </a:t>
            </a:r>
            <a:r>
              <a:rPr lang="cs-CZ" sz="1050" dirty="0" err="1"/>
              <a:t>Development</a:t>
            </a:r>
            <a:r>
              <a:rPr lang="cs-CZ" sz="1050" dirty="0"/>
              <a:t>, University </a:t>
            </a:r>
            <a:r>
              <a:rPr lang="cs-CZ" sz="1050" dirty="0" err="1"/>
              <a:t>College</a:t>
            </a:r>
            <a:r>
              <a:rPr lang="cs-CZ" sz="1050" dirty="0"/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272004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24312" cy="1450757"/>
          </a:xfrm>
        </p:spPr>
        <p:txBody>
          <a:bodyPr/>
          <a:lstStyle/>
          <a:p>
            <a:r>
              <a:rPr lang="cs-CZ" dirty="0" err="1"/>
              <a:t>Somitogenesis</a:t>
            </a:r>
            <a:r>
              <a:rPr lang="cs-CZ" dirty="0"/>
              <a:t> – </a:t>
            </a:r>
            <a:r>
              <a:rPr lang="cs-CZ" dirty="0" err="1"/>
              <a:t>interspecies</a:t>
            </a:r>
            <a:r>
              <a:rPr lang="cs-CZ" dirty="0"/>
              <a:t> </a:t>
            </a:r>
            <a:r>
              <a:rPr lang="cs-CZ" dirty="0" err="1"/>
              <a:t>comparison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 t="1431" r="1611" b="45294"/>
          <a:stretch/>
        </p:blipFill>
        <p:spPr>
          <a:xfrm>
            <a:off x="1097279" y="1791547"/>
            <a:ext cx="2715862" cy="11773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678580" y="3023130"/>
            <a:ext cx="155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50000"/>
            </a:pPr>
            <a:r>
              <a:rPr lang="cs-CZ" sz="1100" b="1" dirty="0" err="1"/>
              <a:t>fish</a:t>
            </a:r>
            <a:r>
              <a:rPr lang="cs-CZ" sz="1100" b="1" dirty="0"/>
              <a:t> (</a:t>
            </a:r>
            <a:r>
              <a:rPr lang="cs-CZ" sz="1100" b="1" dirty="0" err="1"/>
              <a:t>zebrafish</a:t>
            </a:r>
            <a:r>
              <a:rPr lang="cs-CZ" sz="1100" b="1" dirty="0"/>
              <a:t>): 32</a:t>
            </a:r>
          </a:p>
          <a:p>
            <a:pPr algn="ctr">
              <a:buSzPct val="50000"/>
            </a:pPr>
            <a:r>
              <a:rPr lang="cs-CZ" sz="900" dirty="0" err="1"/>
              <a:t>Jian</a:t>
            </a:r>
            <a:r>
              <a:rPr lang="cs-CZ" sz="900" dirty="0"/>
              <a:t> et al. 1998. </a:t>
            </a:r>
            <a:r>
              <a:rPr lang="cs-CZ" sz="900" dirty="0" err="1"/>
              <a:t>Curr</a:t>
            </a:r>
            <a:r>
              <a:rPr lang="cs-CZ" sz="900" dirty="0"/>
              <a:t> </a:t>
            </a:r>
            <a:r>
              <a:rPr lang="cs-CZ" sz="900" dirty="0" err="1"/>
              <a:t>Biol</a:t>
            </a:r>
            <a:endParaRPr lang="cs-CZ" sz="9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4" b="9582"/>
          <a:stretch/>
        </p:blipFill>
        <p:spPr>
          <a:xfrm>
            <a:off x="10455050" y="1806113"/>
            <a:ext cx="1106949" cy="410260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107223" y="5916429"/>
            <a:ext cx="1802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50000"/>
            </a:pPr>
            <a:r>
              <a:rPr lang="cs-CZ" sz="1100" b="1" dirty="0" err="1"/>
              <a:t>amphibians</a:t>
            </a:r>
            <a:r>
              <a:rPr lang="cs-CZ" sz="1100" b="1" dirty="0"/>
              <a:t> (</a:t>
            </a:r>
            <a:r>
              <a:rPr lang="cs-CZ" sz="1100" b="1" dirty="0" err="1"/>
              <a:t>xenopus</a:t>
            </a:r>
            <a:r>
              <a:rPr lang="cs-CZ" sz="1100" b="1" dirty="0"/>
              <a:t>): 42</a:t>
            </a:r>
          </a:p>
          <a:p>
            <a:pPr algn="ctr">
              <a:buSzPct val="50000"/>
            </a:pPr>
            <a:r>
              <a:rPr lang="cs-CZ" sz="900" dirty="0" err="1"/>
              <a:t>Hamilton</a:t>
            </a:r>
            <a:r>
              <a:rPr lang="cs-CZ" sz="900" dirty="0"/>
              <a:t>, 1969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16907" r="1929" b="54501"/>
          <a:stretch/>
        </p:blipFill>
        <p:spPr>
          <a:xfrm>
            <a:off x="1008585" y="3530855"/>
            <a:ext cx="2893249" cy="15391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78578" y="5069975"/>
            <a:ext cx="155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50000"/>
            </a:pPr>
            <a:r>
              <a:rPr lang="cs-CZ" sz="1100" b="1" dirty="0" err="1"/>
              <a:t>reptiles</a:t>
            </a:r>
            <a:r>
              <a:rPr lang="cs-CZ" sz="1100" b="1" dirty="0"/>
              <a:t> (anolis): 72-73</a:t>
            </a:r>
          </a:p>
          <a:p>
            <a:pPr algn="ctr">
              <a:buSzPct val="50000"/>
            </a:pPr>
            <a:r>
              <a:rPr lang="cs-CZ" sz="900" dirty="0" err="1"/>
              <a:t>Eckalbar</a:t>
            </a:r>
            <a:r>
              <a:rPr lang="cs-CZ" sz="900" dirty="0"/>
              <a:t> et al. 2011. </a:t>
            </a:r>
            <a:r>
              <a:rPr lang="cs-CZ" sz="900" dirty="0" err="1"/>
              <a:t>Dev</a:t>
            </a:r>
            <a:r>
              <a:rPr lang="cs-CZ" sz="900" dirty="0"/>
              <a:t> </a:t>
            </a:r>
            <a:r>
              <a:rPr lang="cs-CZ" sz="900" dirty="0" err="1"/>
              <a:t>Biol</a:t>
            </a:r>
            <a:endParaRPr lang="cs-CZ" sz="9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r="3685"/>
          <a:stretch/>
        </p:blipFill>
        <p:spPr>
          <a:xfrm>
            <a:off x="4212479" y="3779005"/>
            <a:ext cx="1410173" cy="217416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172442" y="5946800"/>
            <a:ext cx="155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50000"/>
            </a:pPr>
            <a:r>
              <a:rPr lang="cs-CZ" sz="1100" b="1" dirty="0" err="1"/>
              <a:t>birds</a:t>
            </a:r>
            <a:r>
              <a:rPr lang="cs-CZ" sz="1100" b="1" dirty="0"/>
              <a:t> (</a:t>
            </a:r>
            <a:r>
              <a:rPr lang="cs-CZ" sz="1100" b="1" dirty="0" err="1"/>
              <a:t>chicken</a:t>
            </a:r>
            <a:r>
              <a:rPr lang="cs-CZ" sz="1100" b="1" dirty="0"/>
              <a:t>): 55</a:t>
            </a:r>
          </a:p>
          <a:p>
            <a:pPr algn="ctr">
              <a:buSzPct val="50000"/>
            </a:pPr>
            <a:r>
              <a:rPr lang="cs-CZ" sz="900" dirty="0" err="1"/>
              <a:t>Cebra</a:t>
            </a:r>
            <a:r>
              <a:rPr lang="cs-CZ" sz="900" dirty="0"/>
              <a:t>-Thomas. </a:t>
            </a:r>
            <a:r>
              <a:rPr lang="cs-CZ" sz="900" dirty="0" err="1"/>
              <a:t>Dev</a:t>
            </a:r>
            <a:r>
              <a:rPr lang="cs-CZ" sz="900" dirty="0"/>
              <a:t> </a:t>
            </a:r>
            <a:r>
              <a:rPr lang="cs-CZ" sz="900" dirty="0" err="1"/>
              <a:t>Biol</a:t>
            </a:r>
            <a:endParaRPr lang="cs-CZ" sz="9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79" y="1791847"/>
            <a:ext cx="1717377" cy="154262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140936" y="3378895"/>
            <a:ext cx="155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50000"/>
            </a:pPr>
            <a:r>
              <a:rPr lang="cs-CZ" sz="1100" b="1" dirty="0" err="1"/>
              <a:t>mammals</a:t>
            </a:r>
            <a:r>
              <a:rPr lang="cs-CZ" sz="1100" b="1" dirty="0"/>
              <a:t> (</a:t>
            </a:r>
            <a:r>
              <a:rPr lang="cs-CZ" sz="1100" b="1" dirty="0" err="1"/>
              <a:t>mouse</a:t>
            </a:r>
            <a:r>
              <a:rPr lang="cs-CZ" sz="1100" b="1" dirty="0"/>
              <a:t>): 65</a:t>
            </a:r>
          </a:p>
          <a:p>
            <a:pPr algn="ctr">
              <a:buSzPct val="50000"/>
            </a:pPr>
            <a:r>
              <a:rPr lang="cs-CZ" sz="900" dirty="0"/>
              <a:t>Indiana </a:t>
            </a:r>
            <a:r>
              <a:rPr lang="cs-CZ" sz="900" dirty="0" err="1"/>
              <a:t>Uni</a:t>
            </a:r>
            <a:endParaRPr lang="cs-CZ" sz="900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99" y="1798358"/>
            <a:ext cx="4552457" cy="2255869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7222726" y="4054227"/>
            <a:ext cx="1802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50000"/>
            </a:pPr>
            <a:r>
              <a:rPr lang="cs-CZ" sz="1100" b="1" dirty="0" err="1"/>
              <a:t>reptiles</a:t>
            </a:r>
            <a:r>
              <a:rPr lang="cs-CZ" sz="1100" b="1" dirty="0"/>
              <a:t> (</a:t>
            </a:r>
            <a:r>
              <a:rPr lang="cs-CZ" sz="1100" b="1" dirty="0" err="1"/>
              <a:t>grass</a:t>
            </a:r>
            <a:r>
              <a:rPr lang="cs-CZ" sz="1100" b="1" dirty="0"/>
              <a:t> </a:t>
            </a:r>
            <a:r>
              <a:rPr lang="cs-CZ" sz="1100" b="1" dirty="0" err="1"/>
              <a:t>snake</a:t>
            </a:r>
            <a:r>
              <a:rPr lang="cs-CZ" sz="1100" b="1" dirty="0"/>
              <a:t>): 315</a:t>
            </a:r>
          </a:p>
          <a:p>
            <a:pPr algn="ctr">
              <a:buSzPct val="50000"/>
            </a:pPr>
            <a:r>
              <a:rPr lang="cs-CZ" sz="900" dirty="0" err="1"/>
              <a:t>Gomez</a:t>
            </a:r>
            <a:r>
              <a:rPr lang="cs-CZ" sz="900" dirty="0"/>
              <a:t> et al. 2008. </a:t>
            </a:r>
            <a:r>
              <a:rPr lang="cs-CZ" sz="900" dirty="0" err="1"/>
              <a:t>Nature</a:t>
            </a:r>
            <a:endParaRPr lang="cs-CZ" sz="900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19107" r="61719" b="6942"/>
          <a:stretch/>
        </p:blipFill>
        <p:spPr>
          <a:xfrm rot="5400000">
            <a:off x="7340905" y="4034491"/>
            <a:ext cx="1566242" cy="2471079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7169400" y="5988308"/>
            <a:ext cx="1909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50000"/>
            </a:pPr>
            <a:r>
              <a:rPr lang="cs-CZ" sz="1100" b="1" dirty="0" err="1"/>
              <a:t>mammals</a:t>
            </a:r>
            <a:r>
              <a:rPr lang="cs-CZ" sz="1100" b="1" dirty="0"/>
              <a:t> (</a:t>
            </a:r>
            <a:r>
              <a:rPr lang="cs-CZ" sz="1100" b="1" dirty="0" err="1"/>
              <a:t>human</a:t>
            </a:r>
            <a:r>
              <a:rPr lang="cs-CZ" sz="1100" b="1" dirty="0"/>
              <a:t>): 44</a:t>
            </a:r>
          </a:p>
          <a:p>
            <a:pPr algn="ctr">
              <a:buSzPct val="50000"/>
            </a:pPr>
            <a:r>
              <a:rPr lang="cs-CZ" sz="900" dirty="0" err="1"/>
              <a:t>The</a:t>
            </a:r>
            <a:r>
              <a:rPr lang="cs-CZ" sz="900" dirty="0"/>
              <a:t> </a:t>
            </a:r>
            <a:r>
              <a:rPr lang="cs-CZ" sz="900" dirty="0" err="1"/>
              <a:t>Developing</a:t>
            </a:r>
            <a:r>
              <a:rPr lang="cs-CZ" sz="900" dirty="0"/>
              <a:t> </a:t>
            </a:r>
            <a:r>
              <a:rPr lang="cs-CZ" sz="900" dirty="0" err="1"/>
              <a:t>Human</a:t>
            </a:r>
            <a:r>
              <a:rPr lang="cs-CZ" sz="900" dirty="0"/>
              <a:t> 8th </a:t>
            </a:r>
            <a:r>
              <a:rPr lang="cs-CZ" sz="900" dirty="0" err="1"/>
              <a:t>edition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1164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Clock</a:t>
            </a:r>
            <a:r>
              <a:rPr lang="cs-CZ" dirty="0" smtClean="0"/>
              <a:t> and </a:t>
            </a:r>
            <a:r>
              <a:rPr lang="cs-CZ" dirty="0" err="1" smtClean="0"/>
              <a:t>wavefront</a:t>
            </a:r>
            <a:r>
              <a:rPr lang="cs-CZ" dirty="0" smtClean="0"/>
              <a:t> model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8237147" y="6351284"/>
            <a:ext cx="7305900" cy="279400"/>
          </a:xfrm>
        </p:spPr>
        <p:txBody>
          <a:bodyPr/>
          <a:lstStyle/>
          <a:p>
            <a:r>
              <a:rPr lang="cs-CZ" dirty="0"/>
              <a:t>https://www.youtube.com/watch?v=hRtVae4dwJk&amp;t=348s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15</a:t>
            </a:fld>
            <a:endParaRPr lang="cs-CZ"/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1"/>
          </p:nvPr>
        </p:nvSpPr>
        <p:spPr>
          <a:xfrm>
            <a:off x="2664964" y="1924634"/>
            <a:ext cx="6862071" cy="981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www.youtube.com/watch?v=9wrBROwoRSk</a:t>
            </a:r>
            <a:endParaRPr lang="cs-CZ" dirty="0" smtClean="0"/>
          </a:p>
          <a:p>
            <a:pPr algn="ctr"/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886" y="2516034"/>
            <a:ext cx="2654303" cy="370551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56" y="3771863"/>
            <a:ext cx="6514297" cy="167404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295401" y="2546085"/>
            <a:ext cx="7296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FGF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produced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Hensen´s</a:t>
            </a:r>
            <a:r>
              <a:rPr lang="cs-CZ" dirty="0" smtClean="0"/>
              <a:t> node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Retinoic</a:t>
            </a:r>
            <a:r>
              <a:rPr lang="cs-CZ" dirty="0" smtClean="0"/>
              <a:t> acid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produced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somitic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FGF and RA are </a:t>
            </a:r>
            <a:r>
              <a:rPr lang="cs-CZ" dirty="0" err="1" smtClean="0"/>
              <a:t>antagonists</a:t>
            </a:r>
            <a:r>
              <a:rPr lang="cs-CZ" dirty="0" smtClean="0"/>
              <a:t> and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expression</a:t>
            </a:r>
            <a:r>
              <a:rPr lang="cs-CZ" dirty="0" smtClean="0"/>
              <a:t> </a:t>
            </a:r>
            <a:r>
              <a:rPr lang="cs-CZ" dirty="0" err="1" smtClean="0"/>
              <a:t>determines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b="1" dirty="0" err="1" smtClean="0"/>
              <a:t>wavefront</a:t>
            </a:r>
            <a:endParaRPr lang="cs-CZ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 smtClean="0"/>
              <a:t>Clock</a:t>
            </a:r>
            <a:r>
              <a:rPr lang="cs-CZ" b="1" dirty="0" smtClean="0"/>
              <a:t> </a:t>
            </a:r>
            <a:r>
              <a:rPr lang="cs-CZ" dirty="0" smtClean="0"/>
              <a:t>are </a:t>
            </a:r>
            <a:r>
              <a:rPr lang="cs-CZ" dirty="0" err="1" smtClean="0"/>
              <a:t>the</a:t>
            </a:r>
            <a:r>
              <a:rPr lang="cs-CZ" dirty="0" smtClean="0"/>
              <a:t> negative </a:t>
            </a:r>
            <a:r>
              <a:rPr lang="cs-CZ" dirty="0" err="1" smtClean="0"/>
              <a:t>feedbackloops</a:t>
            </a:r>
            <a:r>
              <a:rPr lang="cs-CZ" dirty="0" smtClean="0"/>
              <a:t> - </a:t>
            </a:r>
            <a:r>
              <a:rPr lang="cs-CZ" dirty="0" err="1" smtClean="0"/>
              <a:t>transient</a:t>
            </a:r>
            <a:r>
              <a:rPr lang="cs-CZ" dirty="0" smtClean="0"/>
              <a:t> </a:t>
            </a:r>
            <a:r>
              <a:rPr lang="cs-CZ" dirty="0" err="1" smtClean="0"/>
              <a:t>expression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EphrinA4</a:t>
            </a:r>
            <a:endParaRPr lang="cs-CZ" b="1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46162" r="1104" b="5589"/>
          <a:stretch/>
        </p:blipFill>
        <p:spPr bwMode="auto">
          <a:xfrm>
            <a:off x="1012456" y="4747019"/>
            <a:ext cx="3804641" cy="147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15287" y="6421063"/>
            <a:ext cx="5457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 sz="1200" dirty="0">
                <a:latin typeface="Arial" panose="020B0604020202020204" pitchFamily="34" charset="0"/>
              </a:rPr>
              <a:t>http://www.ncbi.nlm.nih.gov/books/NBK26863/figure/A3943/?report=objectonly</a:t>
            </a:r>
          </a:p>
        </p:txBody>
      </p:sp>
    </p:spTree>
    <p:extLst>
      <p:ext uri="{BB962C8B-B14F-4D97-AF65-F5344CB8AC3E}">
        <p14:creationId xmlns:p14="http://schemas.microsoft.com/office/powerpoint/2010/main" val="300683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616828"/>
            <a:ext cx="9601196" cy="1303867"/>
          </a:xfrm>
        </p:spPr>
        <p:txBody>
          <a:bodyPr/>
          <a:lstStyle/>
          <a:p>
            <a:r>
              <a:rPr lang="cs-CZ" dirty="0" err="1"/>
              <a:t>Segmentation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somites</a:t>
            </a:r>
            <a:r>
              <a:rPr lang="cs-CZ" dirty="0"/>
              <a:t> - part 1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92092" y="3648429"/>
            <a:ext cx="5219968" cy="2463927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16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050205" y="6018645"/>
            <a:ext cx="45044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Introduction</a:t>
            </a:r>
            <a:r>
              <a:rPr lang="cs-CZ" sz="1050" dirty="0"/>
              <a:t> to Anatomy and </a:t>
            </a:r>
            <a:r>
              <a:rPr lang="cs-CZ" sz="1050" dirty="0" err="1"/>
              <a:t>Development</a:t>
            </a:r>
            <a:r>
              <a:rPr lang="cs-CZ" sz="1050" dirty="0"/>
              <a:t>, University </a:t>
            </a:r>
            <a:r>
              <a:rPr lang="cs-CZ" sz="1050" dirty="0" err="1"/>
              <a:t>College</a:t>
            </a:r>
            <a:r>
              <a:rPr lang="cs-CZ" sz="1050" dirty="0"/>
              <a:t> London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097280" y="3012667"/>
            <a:ext cx="5397788" cy="586381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rostraly</a:t>
            </a:r>
            <a:r>
              <a:rPr lang="cs-CZ" dirty="0"/>
              <a:t> – </a:t>
            </a:r>
            <a:r>
              <a:rPr lang="cs-CZ" dirty="0" err="1"/>
              <a:t>gradual</a:t>
            </a:r>
            <a:r>
              <a:rPr lang="cs-CZ" dirty="0"/>
              <a:t> </a:t>
            </a:r>
            <a:r>
              <a:rPr lang="cs-CZ" dirty="0" err="1"/>
              <a:t>separation</a:t>
            </a:r>
            <a:r>
              <a:rPr lang="cs-CZ" dirty="0"/>
              <a:t> and </a:t>
            </a:r>
            <a:r>
              <a:rPr lang="cs-CZ" b="1" dirty="0" err="1"/>
              <a:t>somite</a:t>
            </a:r>
            <a:r>
              <a:rPr lang="cs-CZ" dirty="0"/>
              <a:t> </a:t>
            </a:r>
            <a:r>
              <a:rPr lang="cs-CZ" dirty="0" err="1"/>
              <a:t>formation</a:t>
            </a:r>
            <a:r>
              <a:rPr lang="cs-CZ" dirty="0"/>
              <a:t> → </a:t>
            </a:r>
            <a:r>
              <a:rPr lang="cs-CZ" dirty="0" err="1"/>
              <a:t>rostral</a:t>
            </a:r>
            <a:r>
              <a:rPr lang="cs-CZ" dirty="0"/>
              <a:t> </a:t>
            </a:r>
            <a:r>
              <a:rPr lang="cs-CZ" dirty="0" err="1"/>
              <a:t>somites</a:t>
            </a:r>
            <a:r>
              <a:rPr lang="cs-CZ" dirty="0"/>
              <a:t> more </a:t>
            </a:r>
            <a:r>
              <a:rPr lang="cs-CZ" dirty="0" err="1"/>
              <a:t>differentiated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caudal</a:t>
            </a:r>
            <a:endParaRPr lang="cs-CZ" b="1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097279" y="3018813"/>
            <a:ext cx="5077277" cy="586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089589" y="1855610"/>
            <a:ext cx="5543666" cy="586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Paraxial</a:t>
            </a:r>
            <a:r>
              <a:rPr lang="cs-CZ" dirty="0"/>
              <a:t> mesoderm </a:t>
            </a:r>
            <a:r>
              <a:rPr lang="cs-CZ" dirty="0" err="1"/>
              <a:t>formed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mesenchymal</a:t>
            </a:r>
            <a:r>
              <a:rPr lang="cs-CZ" dirty="0"/>
              <a:t> </a:t>
            </a:r>
            <a:r>
              <a:rPr lang="cs-CZ" dirty="0" smtClean="0"/>
              <a:t>cell </a:t>
            </a:r>
            <a:r>
              <a:rPr lang="cs-CZ" dirty="0" err="1"/>
              <a:t>mass</a:t>
            </a:r>
            <a:endParaRPr lang="cs-CZ" dirty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097279" y="5024920"/>
            <a:ext cx="5394813" cy="8838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Segmentation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somites</a:t>
            </a:r>
            <a:r>
              <a:rPr lang="cs-CZ" dirty="0"/>
              <a:t> – </a:t>
            </a:r>
            <a:r>
              <a:rPr lang="cs-CZ" b="1" dirty="0" err="1"/>
              <a:t>sclerotome</a:t>
            </a:r>
            <a:r>
              <a:rPr lang="cs-CZ" dirty="0"/>
              <a:t> </a:t>
            </a:r>
            <a:r>
              <a:rPr lang="cs-CZ" dirty="0" smtClean="0"/>
              <a:t>and </a:t>
            </a:r>
            <a:r>
              <a:rPr lang="cs-CZ" b="1" dirty="0" err="1"/>
              <a:t>dermomyotome</a:t>
            </a:r>
            <a:endParaRPr lang="cs-CZ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1089589" y="2611984"/>
            <a:ext cx="8083401" cy="2209326"/>
            <a:chOff x="1100255" y="2660984"/>
            <a:chExt cx="8083401" cy="2209326"/>
          </a:xfrm>
        </p:grpSpPr>
        <p:grpSp>
          <p:nvGrpSpPr>
            <p:cNvPr id="20" name="Skupina 19"/>
            <p:cNvGrpSpPr/>
            <p:nvPr/>
          </p:nvGrpSpPr>
          <p:grpSpPr>
            <a:xfrm>
              <a:off x="1100255" y="2914900"/>
              <a:ext cx="7624105" cy="1955410"/>
              <a:chOff x="1100255" y="2914900"/>
              <a:chExt cx="7624105" cy="1955410"/>
            </a:xfrm>
          </p:grpSpPr>
          <p:sp>
            <p:nvSpPr>
              <p:cNvPr id="12" name="Zástupný symbol pro obsah 2"/>
              <p:cNvSpPr txBox="1">
                <a:spLocks/>
              </p:cNvSpPr>
              <p:nvPr/>
            </p:nvSpPr>
            <p:spPr>
              <a:xfrm>
                <a:off x="1100255" y="3986484"/>
                <a:ext cx="5394813" cy="88382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50000"/>
                  <a:buFont typeface="Courier New" panose="02070309020205020404" pitchFamily="49" charset="0"/>
                  <a:buChar char="o"/>
                </a:pPr>
                <a:r>
                  <a:rPr lang="cs-CZ" dirty="0" err="1"/>
                  <a:t>Formation</a:t>
                </a:r>
                <a:r>
                  <a:rPr lang="cs-CZ" dirty="0"/>
                  <a:t>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spherical</a:t>
                </a:r>
                <a:r>
                  <a:rPr lang="cs-CZ" dirty="0"/>
                  <a:t> </a:t>
                </a:r>
                <a:r>
                  <a:rPr lang="cs-CZ" dirty="0" err="1"/>
                  <a:t>somites</a:t>
                </a:r>
                <a:r>
                  <a:rPr lang="cs-CZ" dirty="0"/>
                  <a:t>, </a:t>
                </a:r>
                <a:r>
                  <a:rPr lang="cs-CZ" dirty="0" err="1"/>
                  <a:t>epithelial</a:t>
                </a:r>
                <a:r>
                  <a:rPr lang="cs-CZ" dirty="0"/>
                  <a:t> </a:t>
                </a:r>
                <a:r>
                  <a:rPr lang="cs-CZ" dirty="0" err="1"/>
                  <a:t>sheath</a:t>
                </a:r>
                <a:r>
                  <a:rPr lang="cs-CZ" dirty="0"/>
                  <a:t>, </a:t>
                </a:r>
                <a:r>
                  <a:rPr lang="cs-CZ" dirty="0" err="1"/>
                  <a:t>mesenchymal</a:t>
                </a:r>
                <a:r>
                  <a:rPr lang="cs-CZ" dirty="0"/>
                  <a:t> </a:t>
                </a:r>
                <a:r>
                  <a:rPr lang="cs-CZ" dirty="0" err="1"/>
                  <a:t>core</a:t>
                </a:r>
                <a:r>
                  <a:rPr lang="cs-CZ" dirty="0"/>
                  <a:t>, </a:t>
                </a:r>
                <a:r>
                  <a:rPr lang="cs-CZ" dirty="0" err="1"/>
                  <a:t>somitocoel</a:t>
                </a:r>
                <a:r>
                  <a:rPr lang="cs-CZ" dirty="0"/>
                  <a:t> </a:t>
                </a:r>
                <a:r>
                  <a:rPr lang="cs-CZ" dirty="0" err="1"/>
                  <a:t>cavity</a:t>
                </a:r>
                <a:r>
                  <a:rPr lang="cs-CZ" dirty="0"/>
                  <a:t> in early </a:t>
                </a:r>
                <a:r>
                  <a:rPr lang="cs-CZ" dirty="0" err="1"/>
                  <a:t>somites</a:t>
                </a:r>
                <a:endParaRPr lang="cs-CZ" b="1" dirty="0"/>
              </a:p>
            </p:txBody>
          </p:sp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77" t="36941" b="6420"/>
              <a:stretch/>
            </p:blipFill>
            <p:spPr>
              <a:xfrm>
                <a:off x="6513424" y="2914900"/>
                <a:ext cx="2210936" cy="1392991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</p:pic>
        </p:grpSp>
        <p:sp>
          <p:nvSpPr>
            <p:cNvPr id="22" name="TextovéPole 21"/>
            <p:cNvSpPr txBox="1"/>
            <p:nvPr/>
          </p:nvSpPr>
          <p:spPr>
            <a:xfrm>
              <a:off x="6513424" y="2660984"/>
              <a:ext cx="26702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Dr. </a:t>
              </a:r>
              <a:r>
                <a:rPr lang="cs-CZ" sz="1050" dirty="0" err="1"/>
                <a:t>Hill</a:t>
              </a:r>
              <a:r>
                <a:rPr lang="cs-CZ" sz="1050" dirty="0"/>
                <a:t>. </a:t>
              </a:r>
              <a:r>
                <a:rPr lang="cs-CZ" sz="1050" dirty="0" err="1"/>
                <a:t>Uni</a:t>
              </a:r>
              <a:r>
                <a:rPr lang="cs-CZ" sz="1050" dirty="0"/>
                <a:t> New </a:t>
              </a:r>
              <a:r>
                <a:rPr lang="cs-CZ" sz="1050" dirty="0" err="1"/>
                <a:t>South</a:t>
              </a:r>
              <a:r>
                <a:rPr lang="cs-CZ" sz="1050" dirty="0"/>
                <a:t> Wales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2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722918"/>
            <a:ext cx="9601196" cy="1303867"/>
          </a:xfrm>
        </p:spPr>
        <p:txBody>
          <a:bodyPr/>
          <a:lstStyle/>
          <a:p>
            <a:r>
              <a:rPr lang="cs-CZ" dirty="0" err="1"/>
              <a:t>Segmentation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somites</a:t>
            </a:r>
            <a:r>
              <a:rPr lang="cs-CZ" dirty="0"/>
              <a:t> – part 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17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7" t="28309" r="22447" b="16268"/>
          <a:stretch/>
        </p:blipFill>
        <p:spPr>
          <a:xfrm>
            <a:off x="2672570" y="2968913"/>
            <a:ext cx="2366905" cy="2259318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1202568" y="3100889"/>
            <a:ext cx="2154967" cy="1240572"/>
          </a:xfrm>
          <a:prstGeom prst="rect">
            <a:avLst/>
          </a:prstGeom>
          <a:solidFill>
            <a:schemeClr val="bg1"/>
          </a:solidFill>
          <a:ln w="38100">
            <a:solidFill>
              <a:srgbClr val="ECC5C4"/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50000"/>
              <a:buNone/>
            </a:pPr>
            <a:r>
              <a:rPr lang="cs-CZ" sz="1200" dirty="0" err="1"/>
              <a:t>ventromedial</a:t>
            </a:r>
            <a:endParaRPr lang="cs-CZ" sz="1200" dirty="0"/>
          </a:p>
          <a:p>
            <a:pPr marL="0" indent="0" algn="ctr">
              <a:buSzPct val="50000"/>
              <a:buNone/>
            </a:pPr>
            <a:r>
              <a:rPr lang="cs-CZ" sz="1600" b="1" dirty="0" err="1"/>
              <a:t>sclerotome</a:t>
            </a:r>
            <a:endParaRPr lang="cs-CZ" sz="1600" b="1" dirty="0"/>
          </a:p>
          <a:p>
            <a:pPr marL="0" indent="0" algn="ctr">
              <a:buSzPct val="50000"/>
              <a:buNone/>
            </a:pPr>
            <a:r>
              <a:rPr lang="cs-CZ" sz="1100" dirty="0" err="1"/>
              <a:t>vertebral</a:t>
            </a:r>
            <a:r>
              <a:rPr lang="cs-CZ" sz="1100" dirty="0"/>
              <a:t> </a:t>
            </a:r>
            <a:r>
              <a:rPr lang="cs-CZ" sz="1100" dirty="0" err="1"/>
              <a:t>bodies</a:t>
            </a:r>
            <a:r>
              <a:rPr lang="cs-CZ" sz="1100" dirty="0"/>
              <a:t>, </a:t>
            </a:r>
            <a:r>
              <a:rPr lang="cs-CZ" sz="1100" dirty="0" err="1"/>
              <a:t>intervertebral</a:t>
            </a:r>
            <a:r>
              <a:rPr lang="cs-CZ" sz="1100" dirty="0"/>
              <a:t> </a:t>
            </a:r>
            <a:r>
              <a:rPr lang="cs-CZ" sz="1100" dirty="0" err="1"/>
              <a:t>discs</a:t>
            </a:r>
            <a:r>
              <a:rPr lang="cs-CZ" sz="1100" dirty="0"/>
              <a:t>, </a:t>
            </a:r>
            <a:r>
              <a:rPr lang="cs-CZ" sz="1100" dirty="0" err="1"/>
              <a:t>ribs</a:t>
            </a:r>
            <a:endParaRPr lang="cs-CZ" sz="1100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3821921" y="2554259"/>
            <a:ext cx="1848234" cy="747614"/>
          </a:xfrm>
          <a:prstGeom prst="rect">
            <a:avLst/>
          </a:prstGeom>
          <a:solidFill>
            <a:schemeClr val="bg1"/>
          </a:solidFill>
          <a:ln w="38100">
            <a:solidFill>
              <a:srgbClr val="FBCCA5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50000"/>
              <a:buNone/>
            </a:pPr>
            <a:r>
              <a:rPr lang="cs-CZ" sz="1400" dirty="0" err="1"/>
              <a:t>dorsolateral</a:t>
            </a:r>
            <a:endParaRPr lang="cs-CZ" sz="1600" dirty="0"/>
          </a:p>
          <a:p>
            <a:pPr marL="0" indent="0" algn="ctr">
              <a:buSzPct val="50000"/>
              <a:buNone/>
            </a:pPr>
            <a:r>
              <a:rPr lang="cs-CZ" sz="1600" b="1" dirty="0" err="1"/>
              <a:t>dermomyotome</a:t>
            </a:r>
            <a:endParaRPr lang="cs-CZ" sz="1600" b="1" dirty="0"/>
          </a:p>
          <a:p>
            <a:pPr marL="0" indent="0" algn="ctr">
              <a:buSzPct val="50000"/>
              <a:buNone/>
            </a:pPr>
            <a:endParaRPr lang="cs-CZ" sz="1600" dirty="0"/>
          </a:p>
        </p:txBody>
      </p:sp>
      <p:grpSp>
        <p:nvGrpSpPr>
          <p:cNvPr id="27" name="Skupina 26"/>
          <p:cNvGrpSpPr>
            <a:grpSpLocks noChangeAspect="1"/>
          </p:cNvGrpSpPr>
          <p:nvPr/>
        </p:nvGrpSpPr>
        <p:grpSpPr>
          <a:xfrm>
            <a:off x="4674100" y="5104623"/>
            <a:ext cx="2011869" cy="1186512"/>
            <a:chOff x="4590705" y="4894325"/>
            <a:chExt cx="2278138" cy="1343545"/>
          </a:xfrm>
        </p:grpSpPr>
        <p:grpSp>
          <p:nvGrpSpPr>
            <p:cNvPr id="22" name="Skupina 21"/>
            <p:cNvGrpSpPr/>
            <p:nvPr/>
          </p:nvGrpSpPr>
          <p:grpSpPr>
            <a:xfrm>
              <a:off x="5419598" y="5182129"/>
              <a:ext cx="706882" cy="797238"/>
              <a:chOff x="5741543" y="4549619"/>
              <a:chExt cx="706882" cy="797238"/>
            </a:xfrm>
          </p:grpSpPr>
          <p:sp>
            <p:nvSpPr>
              <p:cNvPr id="18" name="Šipka doprava 17"/>
              <p:cNvSpPr/>
              <p:nvPr/>
            </p:nvSpPr>
            <p:spPr>
              <a:xfrm>
                <a:off x="6085140" y="4848225"/>
                <a:ext cx="363285" cy="20002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Šipka doprava 18"/>
              <p:cNvSpPr/>
              <p:nvPr/>
            </p:nvSpPr>
            <p:spPr>
              <a:xfrm rot="16200000">
                <a:off x="5923186" y="4631249"/>
                <a:ext cx="363285" cy="20002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Šipka doprava 19"/>
              <p:cNvSpPr/>
              <p:nvPr/>
            </p:nvSpPr>
            <p:spPr>
              <a:xfrm rot="10800000">
                <a:off x="5741543" y="4848225"/>
                <a:ext cx="363285" cy="20002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Šipka doprava 20"/>
              <p:cNvSpPr/>
              <p:nvPr/>
            </p:nvSpPr>
            <p:spPr>
              <a:xfrm rot="5400000">
                <a:off x="5923186" y="5065202"/>
                <a:ext cx="363285" cy="20002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3" name="TextovéPole 22"/>
            <p:cNvSpPr txBox="1"/>
            <p:nvPr/>
          </p:nvSpPr>
          <p:spPr>
            <a:xfrm>
              <a:off x="5420407" y="4894325"/>
              <a:ext cx="732885" cy="27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endParaRPr lang="cs-CZ" sz="1000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374601" y="5950349"/>
              <a:ext cx="816563" cy="287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ventral</a:t>
              </a:r>
              <a:endParaRPr lang="cs-CZ" sz="1000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590705" y="5437012"/>
              <a:ext cx="762345" cy="27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medial</a:t>
              </a:r>
              <a:endParaRPr lang="cs-CZ" sz="1000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135958" y="5437011"/>
              <a:ext cx="732885" cy="27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lateral</a:t>
              </a:r>
              <a:endParaRPr lang="cs-CZ" sz="1000" dirty="0"/>
            </a:p>
          </p:txBody>
        </p:sp>
      </p:grpSp>
      <p:sp>
        <p:nvSpPr>
          <p:cNvPr id="29" name="TextovéPole 28"/>
          <p:cNvSpPr txBox="1"/>
          <p:nvPr/>
        </p:nvSpPr>
        <p:spPr>
          <a:xfrm>
            <a:off x="8779123" y="6064257"/>
            <a:ext cx="26721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Dr. </a:t>
            </a:r>
            <a:r>
              <a:rPr lang="cs-CZ" sz="1050" dirty="0" err="1"/>
              <a:t>Hill</a:t>
            </a:r>
            <a:r>
              <a:rPr lang="cs-CZ" sz="1050" dirty="0"/>
              <a:t>. </a:t>
            </a:r>
            <a:r>
              <a:rPr lang="cs-CZ" sz="1050" dirty="0" err="1"/>
              <a:t>Uni</a:t>
            </a:r>
            <a:r>
              <a:rPr lang="cs-CZ" sz="1050" dirty="0"/>
              <a:t> New </a:t>
            </a:r>
            <a:r>
              <a:rPr lang="cs-CZ" sz="1050" dirty="0" err="1"/>
              <a:t>South</a:t>
            </a:r>
            <a:r>
              <a:rPr lang="cs-CZ" sz="1050" dirty="0"/>
              <a:t> Wales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5989265" y="1855232"/>
            <a:ext cx="5671691" cy="3725516"/>
            <a:chOff x="5989265" y="1855232"/>
            <a:chExt cx="5671691" cy="3725516"/>
          </a:xfrm>
        </p:grpSpPr>
        <p:grpSp>
          <p:nvGrpSpPr>
            <p:cNvPr id="28" name="Skupina 27"/>
            <p:cNvGrpSpPr/>
            <p:nvPr/>
          </p:nvGrpSpPr>
          <p:grpSpPr>
            <a:xfrm>
              <a:off x="5989265" y="1855232"/>
              <a:ext cx="5671691" cy="3725516"/>
              <a:chOff x="5989265" y="1855232"/>
              <a:chExt cx="5671691" cy="3725516"/>
            </a:xfrm>
          </p:grpSpPr>
          <p:grpSp>
            <p:nvGrpSpPr>
              <p:cNvPr id="15" name="Skupina 14"/>
              <p:cNvGrpSpPr/>
              <p:nvPr/>
            </p:nvGrpSpPr>
            <p:grpSpPr>
              <a:xfrm>
                <a:off x="5989265" y="2413115"/>
                <a:ext cx="5148665" cy="3167633"/>
                <a:chOff x="6005110" y="2060598"/>
                <a:chExt cx="5148665" cy="3167633"/>
              </a:xfrm>
            </p:grpSpPr>
            <p:pic>
              <p:nvPicPr>
                <p:cNvPr id="10" name="Obrázek 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086" t="23681" r="10986" b="17268"/>
                <a:stretch/>
              </p:blipFill>
              <p:spPr>
                <a:xfrm>
                  <a:off x="7234491" y="2815275"/>
                  <a:ext cx="2992643" cy="2412956"/>
                </a:xfrm>
                <a:prstGeom prst="rect">
                  <a:avLst/>
                </a:prstGeom>
              </p:spPr>
            </p:pic>
            <p:sp>
              <p:nvSpPr>
                <p:cNvPr id="11" name="Zástupný symbol pro obsah 2"/>
                <p:cNvSpPr txBox="1">
                  <a:spLocks/>
                </p:cNvSpPr>
                <p:nvPr/>
              </p:nvSpPr>
              <p:spPr>
                <a:xfrm>
                  <a:off x="8794968" y="2060598"/>
                  <a:ext cx="1715680" cy="105024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DEEE3"/>
                  </a:solidFill>
                </a:ln>
              </p:spPr>
              <p:txBody>
                <a:bodyPr vert="horz" lIns="0" tIns="45720" rIns="0" bIns="45720" rtlCol="0">
                  <a:normAutofit lnSpcReduction="10000"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SzPct val="50000"/>
                    <a:buNone/>
                  </a:pPr>
                  <a:r>
                    <a:rPr lang="cs-CZ" sz="1600" dirty="0" err="1"/>
                    <a:t>dorsal</a:t>
                  </a:r>
                  <a:endParaRPr lang="cs-CZ" sz="1600" dirty="0"/>
                </a:p>
                <a:p>
                  <a:pPr marL="0" indent="0" algn="ctr">
                    <a:buSzPct val="50000"/>
                    <a:buNone/>
                  </a:pPr>
                  <a:r>
                    <a:rPr lang="cs-CZ" sz="1600" b="1" dirty="0"/>
                    <a:t>dermatom</a:t>
                  </a:r>
                </a:p>
                <a:p>
                  <a:pPr marL="0" indent="0" algn="ctr">
                    <a:buSzPct val="50000"/>
                    <a:buNone/>
                  </a:pPr>
                  <a:r>
                    <a:rPr lang="cs-CZ" sz="1300" dirty="0"/>
                    <a:t>(dermis)</a:t>
                  </a:r>
                </a:p>
                <a:p>
                  <a:pPr marL="0" indent="0" algn="ctr">
                    <a:buSzPct val="50000"/>
                    <a:buNone/>
                  </a:pPr>
                  <a:endParaRPr lang="cs-CZ" sz="1600" dirty="0"/>
                </a:p>
              </p:txBody>
            </p:sp>
            <p:sp>
              <p:nvSpPr>
                <p:cNvPr id="12" name="Zástupný symbol pro obsah 2"/>
                <p:cNvSpPr txBox="1">
                  <a:spLocks/>
                </p:cNvSpPr>
                <p:nvPr/>
              </p:nvSpPr>
              <p:spPr>
                <a:xfrm>
                  <a:off x="9527236" y="3731130"/>
                  <a:ext cx="1626539" cy="110756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CCBA1"/>
                  </a:solidFill>
                </a:ln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SzPct val="50000"/>
                    <a:buNone/>
                  </a:pPr>
                  <a:r>
                    <a:rPr lang="cs-CZ" sz="1600" dirty="0" err="1"/>
                    <a:t>ventrolateral</a:t>
                  </a:r>
                  <a:endParaRPr lang="cs-CZ" sz="1600" dirty="0"/>
                </a:p>
                <a:p>
                  <a:pPr marL="0" indent="0" algn="ctr">
                    <a:buSzPct val="50000"/>
                    <a:buNone/>
                  </a:pPr>
                  <a:r>
                    <a:rPr lang="cs-CZ" sz="1600" b="1" dirty="0" err="1"/>
                    <a:t>myotom</a:t>
                  </a:r>
                  <a:endParaRPr lang="cs-CZ" sz="1600" b="1" dirty="0"/>
                </a:p>
                <a:p>
                  <a:pPr marL="0" indent="0" algn="ctr">
                    <a:buSzPct val="50000"/>
                    <a:buNone/>
                  </a:pPr>
                  <a:r>
                    <a:rPr lang="cs-CZ" sz="1300" dirty="0"/>
                    <a:t>(</a:t>
                  </a:r>
                  <a:r>
                    <a:rPr lang="cs-CZ" sz="1300" dirty="0" err="1"/>
                    <a:t>skeletal</a:t>
                  </a:r>
                  <a:r>
                    <a:rPr lang="cs-CZ" sz="1300" dirty="0"/>
                    <a:t> </a:t>
                  </a:r>
                  <a:r>
                    <a:rPr lang="cs-CZ" sz="1300" dirty="0" err="1"/>
                    <a:t>muscles</a:t>
                  </a:r>
                  <a:r>
                    <a:rPr lang="cs-CZ" sz="1300" dirty="0"/>
                    <a:t>)</a:t>
                  </a:r>
                </a:p>
                <a:p>
                  <a:pPr marL="0" indent="0" algn="ctr">
                    <a:buSzPct val="50000"/>
                    <a:buNone/>
                  </a:pPr>
                  <a:endParaRPr lang="cs-CZ" sz="1600" dirty="0"/>
                </a:p>
              </p:txBody>
            </p:sp>
            <p:sp>
              <p:nvSpPr>
                <p:cNvPr id="13" name="Šipka doprava 12"/>
                <p:cNvSpPr/>
                <p:nvPr/>
              </p:nvSpPr>
              <p:spPr>
                <a:xfrm rot="756060">
                  <a:off x="6045051" y="2676024"/>
                  <a:ext cx="2206965" cy="230895"/>
                </a:xfrm>
                <a:prstGeom prst="rightArrow">
                  <a:avLst/>
                </a:prstGeom>
                <a:solidFill>
                  <a:srgbClr val="FFEEE0"/>
                </a:solidFill>
                <a:ln w="38100">
                  <a:solidFill>
                    <a:srgbClr val="FEEE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4" name="Šipka doprava 13"/>
                <p:cNvSpPr/>
                <p:nvPr/>
              </p:nvSpPr>
              <p:spPr>
                <a:xfrm rot="1151746">
                  <a:off x="6005110" y="3294285"/>
                  <a:ext cx="2955968" cy="249800"/>
                </a:xfrm>
                <a:prstGeom prst="rightArrow">
                  <a:avLst/>
                </a:prstGeom>
                <a:solidFill>
                  <a:srgbClr val="FCCBA1"/>
                </a:solidFill>
                <a:ln w="38100">
                  <a:solidFill>
                    <a:srgbClr val="FCCBA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7" name="Zástupný symbol pro obsah 2"/>
              <p:cNvSpPr txBox="1">
                <a:spLocks/>
              </p:cNvSpPr>
              <p:nvPr/>
            </p:nvSpPr>
            <p:spPr>
              <a:xfrm>
                <a:off x="6602061" y="1855232"/>
                <a:ext cx="5058895" cy="43560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SzPct val="50000"/>
                  <a:buNone/>
                </a:pPr>
                <a:r>
                  <a:rPr lang="cs-CZ" dirty="0" err="1"/>
                  <a:t>dermomyotome</a:t>
                </a:r>
                <a:r>
                  <a:rPr lang="cs-CZ" dirty="0"/>
                  <a:t> → dermatome and </a:t>
                </a:r>
                <a:r>
                  <a:rPr lang="cs-CZ" dirty="0" err="1"/>
                  <a:t>myotome</a:t>
                </a:r>
                <a:endParaRPr lang="cs-CZ" dirty="0"/>
              </a:p>
            </p:txBody>
          </p:sp>
        </p:grpSp>
        <p:pic>
          <p:nvPicPr>
            <p:cNvPr id="30" name="Obrázek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50" t="45158" r="26040" b="39385"/>
            <a:stretch/>
          </p:blipFill>
          <p:spPr>
            <a:xfrm rot="17185186">
              <a:off x="8332361" y="3405376"/>
              <a:ext cx="311085" cy="631597"/>
            </a:xfrm>
            <a:prstGeom prst="roundRect">
              <a:avLst>
                <a:gd name="adj" fmla="val 28789"/>
              </a:avLst>
            </a:prstGeom>
          </p:spPr>
        </p:pic>
      </p:grpSp>
      <p:sp>
        <p:nvSpPr>
          <p:cNvPr id="16" name="Obdélník 15"/>
          <p:cNvSpPr/>
          <p:nvPr/>
        </p:nvSpPr>
        <p:spPr>
          <a:xfrm>
            <a:off x="1374097" y="1900384"/>
            <a:ext cx="2960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Dermomyotome</a:t>
            </a:r>
            <a:r>
              <a:rPr lang="cs-CZ" dirty="0" smtClean="0"/>
              <a:t> + </a:t>
            </a:r>
            <a:r>
              <a:rPr lang="cs-CZ" dirty="0" err="1" smtClean="0"/>
              <a:t>Sclerotome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12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6194960" y="1669970"/>
            <a:ext cx="5324259" cy="4330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780093"/>
            <a:ext cx="9601196" cy="1303867"/>
          </a:xfrm>
        </p:spPr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sclerotome</a:t>
            </a:r>
            <a:r>
              <a:rPr lang="cs-CZ" dirty="0"/>
              <a:t> – part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6038" y="3267015"/>
            <a:ext cx="4427220" cy="642942"/>
          </a:xfrm>
        </p:spPr>
        <p:txBody>
          <a:bodyPr>
            <a:normAutofit fontScale="85000"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Sclerotome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(S) </a:t>
            </a:r>
            <a:r>
              <a:rPr lang="cs-CZ" dirty="0" err="1"/>
              <a:t>undergo</a:t>
            </a:r>
            <a:r>
              <a:rPr lang="cs-CZ" dirty="0"/>
              <a:t> </a:t>
            </a:r>
            <a:r>
              <a:rPr lang="cs-CZ" dirty="0" err="1"/>
              <a:t>epithelial</a:t>
            </a:r>
            <a:r>
              <a:rPr lang="cs-CZ" dirty="0"/>
              <a:t> -</a:t>
            </a:r>
            <a:r>
              <a:rPr lang="cs-CZ" dirty="0" err="1"/>
              <a:t>mesenchymal</a:t>
            </a:r>
            <a:r>
              <a:rPr lang="cs-CZ" dirty="0"/>
              <a:t> </a:t>
            </a:r>
            <a:r>
              <a:rPr lang="cs-CZ" dirty="0" err="1"/>
              <a:t>transition</a:t>
            </a:r>
            <a:r>
              <a:rPr lang="cs-CZ" dirty="0"/>
              <a:t> (EMT)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18</a:t>
            </a:fld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8394859" y="6037099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Scott</a:t>
            </a:r>
            <a:r>
              <a:rPr lang="cs-CZ" sz="1050" dirty="0"/>
              <a:t> Gilbert. </a:t>
            </a:r>
            <a:r>
              <a:rPr lang="cs-CZ" sz="1050" dirty="0" err="1"/>
              <a:t>Developmental</a:t>
            </a:r>
            <a:r>
              <a:rPr lang="cs-CZ" sz="1050" dirty="0"/>
              <a:t> Biology 10th </a:t>
            </a:r>
            <a:r>
              <a:rPr lang="cs-CZ" sz="1050" dirty="0" err="1"/>
              <a:t>edition</a:t>
            </a:r>
            <a:endParaRPr lang="cs-CZ" sz="105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47122" y="2868364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</a:t>
            </a:r>
          </a:p>
        </p:txBody>
      </p:sp>
      <p:grpSp>
        <p:nvGrpSpPr>
          <p:cNvPr id="34" name="Skupina 33"/>
          <p:cNvGrpSpPr/>
          <p:nvPr/>
        </p:nvGrpSpPr>
        <p:grpSpPr>
          <a:xfrm>
            <a:off x="6176226" y="1905552"/>
            <a:ext cx="2412356" cy="1867600"/>
            <a:chOff x="6169669" y="1858507"/>
            <a:chExt cx="2412356" cy="1867600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421" y="1858507"/>
              <a:ext cx="2130604" cy="1656263"/>
            </a:xfrm>
            <a:prstGeom prst="rect">
              <a:avLst/>
            </a:prstGeom>
          </p:spPr>
        </p:pic>
        <p:sp>
          <p:nvSpPr>
            <p:cNvPr id="25" name="TextovéPole 24"/>
            <p:cNvSpPr txBox="1"/>
            <p:nvPr/>
          </p:nvSpPr>
          <p:spPr>
            <a:xfrm>
              <a:off x="6169669" y="3356775"/>
              <a:ext cx="511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NC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6169669" y="2332196"/>
              <a:ext cx="511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NT</a:t>
              </a: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8695824" y="1864460"/>
            <a:ext cx="2790266" cy="2001046"/>
            <a:chOff x="8391525" y="1845734"/>
            <a:chExt cx="2790266" cy="2001046"/>
          </a:xfrm>
        </p:grpSpPr>
        <p:grpSp>
          <p:nvGrpSpPr>
            <p:cNvPr id="23" name="Skupina 22"/>
            <p:cNvGrpSpPr/>
            <p:nvPr/>
          </p:nvGrpSpPr>
          <p:grpSpPr>
            <a:xfrm>
              <a:off x="8391525" y="1845734"/>
              <a:ext cx="2790266" cy="1784000"/>
              <a:chOff x="8391525" y="1845734"/>
              <a:chExt cx="2790266" cy="1784000"/>
            </a:xfrm>
          </p:grpSpPr>
          <p:sp>
            <p:nvSpPr>
              <p:cNvPr id="14" name="TextovéPole 13"/>
              <p:cNvSpPr txBox="1"/>
              <p:nvPr/>
            </p:nvSpPr>
            <p:spPr>
              <a:xfrm>
                <a:off x="8391525" y="3145438"/>
                <a:ext cx="190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S</a:t>
                </a:r>
              </a:p>
            </p:txBody>
          </p:sp>
          <p:grpSp>
            <p:nvGrpSpPr>
              <p:cNvPr id="22" name="Skupina 21"/>
              <p:cNvGrpSpPr/>
              <p:nvPr/>
            </p:nvGrpSpPr>
            <p:grpSpPr>
              <a:xfrm>
                <a:off x="8582024" y="1845734"/>
                <a:ext cx="2599767" cy="1784000"/>
                <a:chOff x="8582024" y="1845734"/>
                <a:chExt cx="2599767" cy="1784000"/>
              </a:xfrm>
            </p:grpSpPr>
            <p:pic>
              <p:nvPicPr>
                <p:cNvPr id="10" name="Obrázek 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9124" y="1845734"/>
                  <a:ext cx="2562667" cy="1784000"/>
                </a:xfrm>
                <a:prstGeom prst="rect">
                  <a:avLst/>
                </a:prstGeom>
              </p:spPr>
            </p:pic>
            <p:sp>
              <p:nvSpPr>
                <p:cNvPr id="20" name="Obdélník 19"/>
                <p:cNvSpPr/>
                <p:nvPr/>
              </p:nvSpPr>
              <p:spPr>
                <a:xfrm rot="5400000">
                  <a:off x="10649302" y="3095275"/>
                  <a:ext cx="551186" cy="513791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1" name="Obdélník 20"/>
                <p:cNvSpPr/>
                <p:nvPr/>
              </p:nvSpPr>
              <p:spPr>
                <a:xfrm rot="5400000">
                  <a:off x="8474370" y="2152724"/>
                  <a:ext cx="408711" cy="193403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6" name="TextovéPole 25"/>
            <p:cNvSpPr txBox="1"/>
            <p:nvPr/>
          </p:nvSpPr>
          <p:spPr>
            <a:xfrm>
              <a:off x="8519820" y="3477448"/>
              <a:ext cx="511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NC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8423118" y="2294022"/>
              <a:ext cx="511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NT</a:t>
              </a:r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1097280" y="3977647"/>
            <a:ext cx="9040793" cy="2033660"/>
            <a:chOff x="1097280" y="3977647"/>
            <a:chExt cx="9040793" cy="2033660"/>
          </a:xfrm>
        </p:grpSpPr>
        <p:sp>
          <p:nvSpPr>
            <p:cNvPr id="6" name="Zástupný symbol pro obsah 2"/>
            <p:cNvSpPr txBox="1">
              <a:spLocks/>
            </p:cNvSpPr>
            <p:nvPr/>
          </p:nvSpPr>
          <p:spPr>
            <a:xfrm>
              <a:off x="1097280" y="4353221"/>
              <a:ext cx="5105557" cy="695029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50000"/>
                <a:buFont typeface="Courier New" panose="02070309020205020404" pitchFamily="49" charset="0"/>
                <a:buChar char="o"/>
              </a:pPr>
              <a:r>
                <a:rPr lang="cs-CZ" dirty="0" err="1"/>
                <a:t>Migrate</a:t>
              </a:r>
              <a:r>
                <a:rPr lang="cs-CZ" dirty="0"/>
                <a:t> to </a:t>
              </a:r>
              <a:r>
                <a:rPr lang="cs-CZ" dirty="0" err="1"/>
                <a:t>notochord</a:t>
              </a:r>
              <a:r>
                <a:rPr lang="cs-CZ" dirty="0"/>
                <a:t> (NC) and </a:t>
              </a:r>
              <a:r>
                <a:rPr lang="cs-CZ" dirty="0" err="1"/>
                <a:t>neural</a:t>
              </a:r>
              <a:r>
                <a:rPr lang="cs-CZ" dirty="0"/>
                <a:t> tube (NT) </a:t>
              </a:r>
              <a:r>
                <a:rPr lang="cs-CZ" dirty="0" err="1"/>
                <a:t>areas</a:t>
              </a:r>
              <a:endParaRPr lang="cs-CZ" dirty="0"/>
            </a:p>
          </p:txBody>
        </p:sp>
        <p:grpSp>
          <p:nvGrpSpPr>
            <p:cNvPr id="39" name="Skupina 38"/>
            <p:cNvGrpSpPr/>
            <p:nvPr/>
          </p:nvGrpSpPr>
          <p:grpSpPr>
            <a:xfrm>
              <a:off x="7516723" y="3977647"/>
              <a:ext cx="2621350" cy="2033660"/>
              <a:chOff x="7516723" y="3977647"/>
              <a:chExt cx="2621350" cy="2033660"/>
            </a:xfrm>
          </p:grpSpPr>
          <p:grpSp>
            <p:nvGrpSpPr>
              <p:cNvPr id="32" name="Skupina 31"/>
              <p:cNvGrpSpPr/>
              <p:nvPr/>
            </p:nvGrpSpPr>
            <p:grpSpPr>
              <a:xfrm>
                <a:off x="7516723" y="3977647"/>
                <a:ext cx="2621350" cy="2033660"/>
                <a:chOff x="7516723" y="3977647"/>
                <a:chExt cx="2621350" cy="2033660"/>
              </a:xfrm>
            </p:grpSpPr>
            <p:grpSp>
              <p:nvGrpSpPr>
                <p:cNvPr id="24" name="Skupina 23"/>
                <p:cNvGrpSpPr/>
                <p:nvPr/>
              </p:nvGrpSpPr>
              <p:grpSpPr>
                <a:xfrm>
                  <a:off x="7650073" y="3977647"/>
                  <a:ext cx="2488000" cy="2033660"/>
                  <a:chOff x="7650073" y="3977647"/>
                  <a:chExt cx="2488000" cy="2033660"/>
                </a:xfrm>
              </p:grpSpPr>
              <p:grpSp>
                <p:nvGrpSpPr>
                  <p:cNvPr id="19" name="Skupina 18"/>
                  <p:cNvGrpSpPr/>
                  <p:nvPr/>
                </p:nvGrpSpPr>
                <p:grpSpPr>
                  <a:xfrm>
                    <a:off x="7650073" y="3977647"/>
                    <a:ext cx="2488000" cy="1904297"/>
                    <a:chOff x="7650073" y="3977647"/>
                    <a:chExt cx="2488000" cy="1904297"/>
                  </a:xfrm>
                </p:grpSpPr>
                <p:pic>
                  <p:nvPicPr>
                    <p:cNvPr id="11" name="Obrázek 10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50073" y="4092611"/>
                      <a:ext cx="2488000" cy="178933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6" name="Obdélník 15"/>
                    <p:cNvSpPr/>
                    <p:nvPr/>
                  </p:nvSpPr>
                  <p:spPr>
                    <a:xfrm>
                      <a:off x="9544050" y="4092611"/>
                      <a:ext cx="594023" cy="38708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17" name="Obdélník 16"/>
                    <p:cNvSpPr/>
                    <p:nvPr/>
                  </p:nvSpPr>
                  <p:spPr>
                    <a:xfrm>
                      <a:off x="7650073" y="4168811"/>
                      <a:ext cx="297011" cy="387087"/>
                    </a:xfrm>
                    <a:prstGeom prst="rect">
                      <a:avLst/>
                    </a:prstGeom>
                    <a:solidFill>
                      <a:srgbClr val="FEFEF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18" name="Obdélník 17"/>
                    <p:cNvSpPr/>
                    <p:nvPr/>
                  </p:nvSpPr>
                  <p:spPr>
                    <a:xfrm rot="269248">
                      <a:off x="8368708" y="3977647"/>
                      <a:ext cx="1035137" cy="1918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</p:grpSp>
              <p:sp>
                <p:nvSpPr>
                  <p:cNvPr id="15" name="TextovéPole 14"/>
                  <p:cNvSpPr txBox="1"/>
                  <p:nvPr/>
                </p:nvSpPr>
                <p:spPr>
                  <a:xfrm>
                    <a:off x="8448515" y="5641975"/>
                    <a:ext cx="1905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dirty="0"/>
                      <a:t>S</a:t>
                    </a:r>
                  </a:p>
                </p:txBody>
              </p:sp>
            </p:grpSp>
            <p:sp>
              <p:nvSpPr>
                <p:cNvPr id="27" name="TextovéPole 26"/>
                <p:cNvSpPr txBox="1"/>
                <p:nvPr/>
              </p:nvSpPr>
              <p:spPr>
                <a:xfrm>
                  <a:off x="7922815" y="5562828"/>
                  <a:ext cx="511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dirty="0"/>
                    <a:t>NC</a:t>
                  </a:r>
                </a:p>
              </p:txBody>
            </p:sp>
            <p:sp>
              <p:nvSpPr>
                <p:cNvPr id="30" name="TextovéPole 29"/>
                <p:cNvSpPr txBox="1"/>
                <p:nvPr/>
              </p:nvSpPr>
              <p:spPr>
                <a:xfrm>
                  <a:off x="7516723" y="4521700"/>
                  <a:ext cx="511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dirty="0"/>
                    <a:t>NT</a:t>
                  </a:r>
                </a:p>
              </p:txBody>
            </p:sp>
          </p:grpSp>
          <p:sp>
            <p:nvSpPr>
              <p:cNvPr id="36" name="Zahnutá šipka doprava 35"/>
              <p:cNvSpPr/>
              <p:nvPr/>
            </p:nvSpPr>
            <p:spPr>
              <a:xfrm rot="5400000">
                <a:off x="7825316" y="4006652"/>
                <a:ext cx="453703" cy="736564"/>
              </a:xfrm>
              <a:prstGeom prst="curvedRightArrow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Zahnutá šipka doprava 36"/>
              <p:cNvSpPr/>
              <p:nvPr/>
            </p:nvSpPr>
            <p:spPr>
              <a:xfrm rot="5400000" flipH="1">
                <a:off x="7837932" y="4882525"/>
                <a:ext cx="371476" cy="820717"/>
              </a:xfrm>
              <a:prstGeom prst="curvedRightArrow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Zahnutá šipka doprava 37"/>
              <p:cNvSpPr/>
              <p:nvPr/>
            </p:nvSpPr>
            <p:spPr>
              <a:xfrm rot="5400000" flipH="1">
                <a:off x="7945396" y="5362705"/>
                <a:ext cx="371476" cy="736659"/>
              </a:xfrm>
              <a:prstGeom prst="curvedRightArrow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04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528683"/>
            <a:ext cx="9601196" cy="1303867"/>
          </a:xfrm>
        </p:spPr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sclerotome</a:t>
            </a:r>
            <a:r>
              <a:rPr lang="cs-CZ" dirty="0"/>
              <a:t> – part 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19</a:t>
            </a:fld>
            <a:endParaRPr lang="cs-CZ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092423" y="1690010"/>
            <a:ext cx="5105557" cy="63628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Sclerotome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b="1" dirty="0" err="1"/>
              <a:t>notochord</a:t>
            </a:r>
            <a:r>
              <a:rPr lang="cs-CZ" dirty="0"/>
              <a:t> → </a:t>
            </a:r>
            <a:r>
              <a:rPr lang="cs-CZ" b="1" dirty="0" err="1"/>
              <a:t>vertebral</a:t>
            </a:r>
            <a:r>
              <a:rPr lang="cs-CZ" b="1" dirty="0"/>
              <a:t> body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092424" y="2667563"/>
            <a:ext cx="5105557" cy="8748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Sclerotome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b="1" dirty="0" err="1"/>
              <a:t>neural</a:t>
            </a:r>
            <a:r>
              <a:rPr lang="cs-CZ" b="1" dirty="0"/>
              <a:t> tube </a:t>
            </a:r>
            <a:r>
              <a:rPr lang="cs-CZ" dirty="0"/>
              <a:t>→ </a:t>
            </a:r>
            <a:r>
              <a:rPr lang="cs-CZ" dirty="0" err="1"/>
              <a:t>vertebral</a:t>
            </a:r>
            <a:r>
              <a:rPr lang="cs-CZ" dirty="0"/>
              <a:t> </a:t>
            </a:r>
            <a:r>
              <a:rPr lang="cs-CZ" b="1" dirty="0" err="1"/>
              <a:t>transversal</a:t>
            </a:r>
            <a:r>
              <a:rPr lang="cs-CZ" b="1" dirty="0"/>
              <a:t> </a:t>
            </a:r>
            <a:r>
              <a:rPr lang="cs-CZ" b="1" dirty="0" err="1"/>
              <a:t>processes</a:t>
            </a:r>
            <a:r>
              <a:rPr lang="cs-CZ" b="1" dirty="0"/>
              <a:t>, arch, </a:t>
            </a:r>
            <a:r>
              <a:rPr lang="cs-CZ" b="1" dirty="0" err="1"/>
              <a:t>vertebral</a:t>
            </a:r>
            <a:r>
              <a:rPr lang="cs-CZ" b="1" dirty="0"/>
              <a:t> spine and </a:t>
            </a:r>
            <a:r>
              <a:rPr lang="cs-CZ" b="1" dirty="0" err="1"/>
              <a:t>ribs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985091" y="6036639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Introduction</a:t>
            </a:r>
            <a:r>
              <a:rPr lang="cs-CZ" sz="1050" dirty="0"/>
              <a:t> to Anatomy and </a:t>
            </a:r>
            <a:r>
              <a:rPr lang="cs-CZ" sz="1050" dirty="0" err="1"/>
              <a:t>Development</a:t>
            </a:r>
            <a:r>
              <a:rPr lang="cs-CZ" sz="1050" dirty="0"/>
              <a:t>, University </a:t>
            </a:r>
            <a:r>
              <a:rPr lang="cs-CZ" sz="1050" dirty="0" err="1"/>
              <a:t>College</a:t>
            </a:r>
            <a:r>
              <a:rPr lang="cs-CZ" sz="1050" dirty="0"/>
              <a:t> London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1" t="65694" r="723" b="19742"/>
          <a:stretch/>
        </p:blipFill>
        <p:spPr>
          <a:xfrm>
            <a:off x="6337067" y="1892787"/>
            <a:ext cx="4090141" cy="164958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1" t="80074" r="723"/>
          <a:stretch/>
        </p:blipFill>
        <p:spPr>
          <a:xfrm>
            <a:off x="6337067" y="3697798"/>
            <a:ext cx="4090141" cy="2256906"/>
          </a:xfrm>
          <a:prstGeom prst="rect">
            <a:avLst/>
          </a:prstGeom>
        </p:spPr>
      </p:pic>
      <p:grpSp>
        <p:nvGrpSpPr>
          <p:cNvPr id="32" name="Skupina 31"/>
          <p:cNvGrpSpPr/>
          <p:nvPr/>
        </p:nvGrpSpPr>
        <p:grpSpPr>
          <a:xfrm>
            <a:off x="910813" y="3711601"/>
            <a:ext cx="5287167" cy="2162765"/>
            <a:chOff x="910813" y="3726373"/>
            <a:chExt cx="5287167" cy="2162765"/>
          </a:xfrm>
        </p:grpSpPr>
        <p:sp>
          <p:nvSpPr>
            <p:cNvPr id="25" name="Zástupný symbol pro obsah 2"/>
            <p:cNvSpPr txBox="1">
              <a:spLocks/>
            </p:cNvSpPr>
            <p:nvPr/>
          </p:nvSpPr>
          <p:spPr>
            <a:xfrm>
              <a:off x="1092423" y="3726373"/>
              <a:ext cx="5105557" cy="656627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50000"/>
                <a:buFont typeface="Courier New" panose="02070309020205020404" pitchFamily="49" charset="0"/>
                <a:buChar char="o"/>
              </a:pPr>
              <a:r>
                <a:rPr lang="cs-CZ" dirty="0" err="1"/>
                <a:t>rostraly</a:t>
              </a:r>
              <a:r>
                <a:rPr lang="cs-CZ" dirty="0"/>
                <a:t> </a:t>
              </a:r>
              <a:r>
                <a:rPr lang="cs-CZ" dirty="0" err="1"/>
                <a:t>formation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the</a:t>
              </a:r>
              <a:r>
                <a:rPr lang="cs-CZ" dirty="0"/>
                <a:t> </a:t>
              </a:r>
              <a:r>
                <a:rPr lang="cs-CZ" b="1" dirty="0" err="1"/>
                <a:t>occipital</a:t>
              </a:r>
              <a:r>
                <a:rPr lang="cs-CZ" b="1" dirty="0"/>
                <a:t> bone </a:t>
              </a:r>
              <a:r>
                <a:rPr lang="cs-CZ" dirty="0" err="1"/>
                <a:t>at</a:t>
              </a:r>
              <a:r>
                <a:rPr lang="cs-CZ" dirty="0"/>
                <a:t> </a:t>
              </a:r>
              <a:r>
                <a:rPr lang="cs-CZ" dirty="0" err="1"/>
                <a:t>the</a:t>
              </a:r>
              <a:r>
                <a:rPr lang="cs-CZ" dirty="0"/>
                <a:t> </a:t>
              </a:r>
              <a:r>
                <a:rPr lang="cs-CZ" dirty="0" err="1"/>
                <a:t>skull</a:t>
              </a:r>
              <a:r>
                <a:rPr lang="cs-CZ" dirty="0"/>
                <a:t> base</a:t>
              </a:r>
              <a:endParaRPr lang="cs-CZ" b="1" dirty="0"/>
            </a:p>
          </p:txBody>
        </p:sp>
        <p:pic>
          <p:nvPicPr>
            <p:cNvPr id="26" name="Obrázek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2" t="12916" r="5278" b="13611"/>
            <a:stretch/>
          </p:blipFill>
          <p:spPr>
            <a:xfrm>
              <a:off x="910813" y="4489477"/>
              <a:ext cx="1690688" cy="1399661"/>
            </a:xfrm>
            <a:prstGeom prst="rect">
              <a:avLst/>
            </a:prstGeom>
          </p:spPr>
        </p:pic>
        <p:pic>
          <p:nvPicPr>
            <p:cNvPr id="27" name="Obrázek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" t="7916" r="2744" b="60279"/>
            <a:stretch/>
          </p:blipFill>
          <p:spPr>
            <a:xfrm flipH="1">
              <a:off x="3509158" y="4739674"/>
              <a:ext cx="2514231" cy="909026"/>
            </a:xfrm>
            <a:prstGeom prst="rect">
              <a:avLst/>
            </a:prstGeom>
          </p:spPr>
        </p:pic>
        <p:sp>
          <p:nvSpPr>
            <p:cNvPr id="31" name="Obousměrná vodorovná šipka 30"/>
            <p:cNvSpPr/>
            <p:nvPr/>
          </p:nvSpPr>
          <p:spPr>
            <a:xfrm>
              <a:off x="2697405" y="5092122"/>
              <a:ext cx="742209" cy="20413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10934" r="6791" b="11338"/>
          <a:stretch/>
        </p:blipFill>
        <p:spPr bwMode="auto">
          <a:xfrm>
            <a:off x="10280182" y="2344764"/>
            <a:ext cx="1378931" cy="12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3073" r="9110"/>
          <a:stretch/>
        </p:blipFill>
        <p:spPr bwMode="auto">
          <a:xfrm>
            <a:off x="10330191" y="3726373"/>
            <a:ext cx="1278915" cy="152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ovéPole 35"/>
          <p:cNvSpPr txBox="1"/>
          <p:nvPr/>
        </p:nvSpPr>
        <p:spPr>
          <a:xfrm>
            <a:off x="11302738" y="3557533"/>
            <a:ext cx="808340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Vertebral</a:t>
            </a:r>
            <a:r>
              <a:rPr lang="cs-CZ" sz="1050" dirty="0"/>
              <a:t> </a:t>
            </a:r>
            <a:r>
              <a:rPr lang="cs-CZ" sz="1050" dirty="0" err="1"/>
              <a:t>ossification</a:t>
            </a:r>
            <a:r>
              <a:rPr lang="cs-CZ" sz="1050" dirty="0"/>
              <a:t> </a:t>
            </a:r>
            <a:r>
              <a:rPr lang="cs-CZ" sz="1050" dirty="0" err="1"/>
              <a:t>centers</a:t>
            </a:r>
            <a:endParaRPr lang="cs-CZ" sz="1050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2472014" y="4134614"/>
            <a:ext cx="1453442" cy="942736"/>
          </a:xfrm>
          <a:prstGeom prst="straightConnector1">
            <a:avLst/>
          </a:prstGeom>
          <a:ln>
            <a:solidFill>
              <a:srgbClr val="E781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45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Musculoskeletal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3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402325"/>
            <a:ext cx="9601196" cy="1303867"/>
          </a:xfrm>
        </p:spPr>
        <p:txBody>
          <a:bodyPr/>
          <a:lstStyle/>
          <a:p>
            <a:r>
              <a:rPr lang="cs-CZ" dirty="0"/>
              <a:t>Cranial and </a:t>
            </a:r>
            <a:r>
              <a:rPr lang="cs-CZ" dirty="0" err="1"/>
              <a:t>caudal</a:t>
            </a:r>
            <a:r>
              <a:rPr lang="cs-CZ" dirty="0"/>
              <a:t> </a:t>
            </a:r>
            <a:r>
              <a:rPr lang="cs-CZ" dirty="0" err="1"/>
              <a:t>sclerotome</a:t>
            </a:r>
            <a:r>
              <a:rPr lang="cs-CZ" dirty="0"/>
              <a:t> – part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1120" y="1564163"/>
            <a:ext cx="9147353" cy="667320"/>
          </a:xfrm>
        </p:spPr>
        <p:txBody>
          <a:bodyPr>
            <a:noAutofit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Sclerotome</a:t>
            </a:r>
            <a:r>
              <a:rPr lang="cs-CZ" dirty="0"/>
              <a:t> </a:t>
            </a:r>
            <a:r>
              <a:rPr lang="cs-CZ" dirty="0" err="1"/>
              <a:t>compartmentalization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 smtClean="0"/>
              <a:t>cranio-caudal</a:t>
            </a:r>
            <a:r>
              <a:rPr lang="cs-CZ" dirty="0" smtClean="0"/>
              <a:t> </a:t>
            </a:r>
            <a:r>
              <a:rPr lang="cs-CZ" dirty="0"/>
              <a:t>body axis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20</a:t>
            </a:fld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097280" y="2548924"/>
            <a:ext cx="5208270" cy="121200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higher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b="1" dirty="0" err="1"/>
              <a:t>density</a:t>
            </a:r>
            <a:r>
              <a:rPr lang="cs-CZ" dirty="0"/>
              <a:t> and </a:t>
            </a:r>
            <a:r>
              <a:rPr lang="cs-CZ" b="1" dirty="0" err="1"/>
              <a:t>proliferation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in </a:t>
            </a:r>
            <a:r>
              <a:rPr lang="cs-CZ" b="1" dirty="0" err="1"/>
              <a:t>caudal</a:t>
            </a:r>
            <a:r>
              <a:rPr lang="cs-CZ" dirty="0"/>
              <a:t> </a:t>
            </a:r>
            <a:r>
              <a:rPr lang="cs-CZ" dirty="0" err="1"/>
              <a:t>sclerotome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cranial</a:t>
            </a:r>
            <a:r>
              <a:rPr lang="cs-CZ" dirty="0"/>
              <a:t> – </a:t>
            </a: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b="1" dirty="0" err="1"/>
              <a:t>migration</a:t>
            </a:r>
            <a:r>
              <a:rPr lang="cs-CZ" dirty="0"/>
              <a:t> and </a:t>
            </a:r>
            <a:r>
              <a:rPr lang="cs-CZ" dirty="0" err="1"/>
              <a:t>motoric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 </a:t>
            </a:r>
            <a:r>
              <a:rPr lang="cs-CZ" b="1" dirty="0"/>
              <a:t>axon </a:t>
            </a:r>
            <a:r>
              <a:rPr lang="cs-CZ" b="1" dirty="0" err="1"/>
              <a:t>growth</a:t>
            </a:r>
            <a:endParaRPr lang="cs-CZ" b="1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097280" y="3854100"/>
            <a:ext cx="5208270" cy="94530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Place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and </a:t>
            </a:r>
            <a:r>
              <a:rPr lang="cs-CZ" dirty="0" err="1"/>
              <a:t>caudal</a:t>
            </a:r>
            <a:r>
              <a:rPr lang="cs-CZ" dirty="0"/>
              <a:t> </a:t>
            </a:r>
            <a:r>
              <a:rPr lang="cs-CZ" dirty="0" err="1"/>
              <a:t>sclerotome</a:t>
            </a:r>
            <a:r>
              <a:rPr lang="cs-CZ" dirty="0"/>
              <a:t> </a:t>
            </a:r>
            <a:r>
              <a:rPr lang="cs-CZ" dirty="0" err="1"/>
              <a:t>division</a:t>
            </a:r>
            <a:r>
              <a:rPr lang="cs-CZ" dirty="0"/>
              <a:t> – </a:t>
            </a:r>
            <a:r>
              <a:rPr lang="cs-CZ" b="1" dirty="0"/>
              <a:t>von </a:t>
            </a:r>
            <a:r>
              <a:rPr lang="cs-CZ" b="1" dirty="0" err="1"/>
              <a:t>Ebner</a:t>
            </a:r>
            <a:r>
              <a:rPr lang="en-US" b="1" dirty="0"/>
              <a:t>`s</a:t>
            </a:r>
            <a:r>
              <a:rPr lang="cs-CZ" b="1" dirty="0"/>
              <a:t> </a:t>
            </a:r>
            <a:r>
              <a:rPr lang="cs-CZ" b="1" dirty="0" err="1"/>
              <a:t>fissure</a:t>
            </a:r>
            <a:r>
              <a:rPr lang="cs-CZ" dirty="0"/>
              <a:t> (</a:t>
            </a:r>
            <a:r>
              <a:rPr lang="cs-CZ" dirty="0" err="1"/>
              <a:t>transversally</a:t>
            </a:r>
            <a:r>
              <a:rPr lang="cs-CZ" dirty="0"/>
              <a:t> </a:t>
            </a:r>
            <a:r>
              <a:rPr lang="cs-CZ" dirty="0" err="1"/>
              <a:t>oriented</a:t>
            </a:r>
            <a:r>
              <a:rPr lang="cs-CZ" dirty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097280" y="4619307"/>
            <a:ext cx="5208270" cy="6517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caudal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sclerotome</a:t>
            </a:r>
            <a:r>
              <a:rPr lang="cs-CZ" dirty="0"/>
              <a:t> </a:t>
            </a:r>
            <a:r>
              <a:rPr lang="cs-CZ" b="1" dirty="0" err="1"/>
              <a:t>fuses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following</a:t>
            </a:r>
            <a:r>
              <a:rPr lang="cs-CZ" dirty="0"/>
              <a:t> </a:t>
            </a:r>
            <a:r>
              <a:rPr lang="cs-CZ" dirty="0" err="1"/>
              <a:t>sclerotome</a:t>
            </a:r>
            <a:endParaRPr lang="cs-CZ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097280" y="5448056"/>
            <a:ext cx="5208270" cy="58824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vertebra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b="1" dirty="0" err="1"/>
              <a:t>two</a:t>
            </a:r>
            <a:r>
              <a:rPr lang="cs-CZ" b="1" dirty="0"/>
              <a:t> </a:t>
            </a:r>
            <a:r>
              <a:rPr lang="cs-CZ" b="1" dirty="0" err="1"/>
              <a:t>neighbouring</a:t>
            </a:r>
            <a:r>
              <a:rPr lang="cs-CZ" b="1" dirty="0"/>
              <a:t> </a:t>
            </a:r>
            <a:r>
              <a:rPr lang="cs-CZ" dirty="0" err="1"/>
              <a:t>sclerotomes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r="36468" b="73750"/>
          <a:stretch/>
        </p:blipFill>
        <p:spPr>
          <a:xfrm>
            <a:off x="6658190" y="2438256"/>
            <a:ext cx="4705191" cy="339161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985091" y="6036639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Introduction</a:t>
            </a:r>
            <a:r>
              <a:rPr lang="cs-CZ" sz="1050" dirty="0"/>
              <a:t> to Anatomy and </a:t>
            </a:r>
            <a:r>
              <a:rPr lang="cs-CZ" sz="1050" dirty="0" err="1"/>
              <a:t>Development</a:t>
            </a:r>
            <a:r>
              <a:rPr lang="cs-CZ" sz="1050" dirty="0"/>
              <a:t>, University </a:t>
            </a:r>
            <a:r>
              <a:rPr lang="cs-CZ" sz="1050" dirty="0" err="1"/>
              <a:t>College</a:t>
            </a:r>
            <a:r>
              <a:rPr lang="cs-CZ" sz="1050" dirty="0"/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17125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526485"/>
            <a:ext cx="9601196" cy="1303867"/>
          </a:xfrm>
        </p:spPr>
        <p:txBody>
          <a:bodyPr/>
          <a:lstStyle/>
          <a:p>
            <a:r>
              <a:rPr lang="cs-CZ" dirty="0"/>
              <a:t>Cranial and </a:t>
            </a:r>
            <a:r>
              <a:rPr lang="cs-CZ" dirty="0" err="1"/>
              <a:t>caudal</a:t>
            </a:r>
            <a:r>
              <a:rPr lang="cs-CZ" dirty="0"/>
              <a:t> </a:t>
            </a:r>
            <a:r>
              <a:rPr lang="cs-CZ" dirty="0" err="1"/>
              <a:t>sclerotome</a:t>
            </a:r>
            <a:r>
              <a:rPr lang="cs-CZ" dirty="0"/>
              <a:t> – part 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21</a:t>
            </a:fld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097280" y="1861997"/>
            <a:ext cx="5208270" cy="4327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vertebra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b="1" dirty="0" err="1"/>
              <a:t>two</a:t>
            </a:r>
            <a:r>
              <a:rPr lang="cs-CZ" b="1" dirty="0"/>
              <a:t> </a:t>
            </a:r>
            <a:r>
              <a:rPr lang="cs-CZ" b="1" dirty="0" err="1"/>
              <a:t>neighbouring</a:t>
            </a:r>
            <a:r>
              <a:rPr lang="cs-CZ" b="1" dirty="0"/>
              <a:t> </a:t>
            </a:r>
            <a:r>
              <a:rPr lang="cs-CZ" dirty="0" err="1"/>
              <a:t>sclerotomes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8" t="2059" b="73635"/>
          <a:stretch/>
        </p:blipFill>
        <p:spPr>
          <a:xfrm>
            <a:off x="6305550" y="2719936"/>
            <a:ext cx="2491992" cy="23663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28611" r="21723" b="42361"/>
          <a:stretch/>
        </p:blipFill>
        <p:spPr>
          <a:xfrm>
            <a:off x="8797542" y="2699427"/>
            <a:ext cx="2563185" cy="2424008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1097280" y="2668626"/>
            <a:ext cx="5208270" cy="4327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vertebral</a:t>
            </a:r>
            <a:r>
              <a:rPr lang="cs-CZ" dirty="0"/>
              <a:t> mesenchyme </a:t>
            </a:r>
            <a:r>
              <a:rPr lang="cs-CZ" b="1" dirty="0" err="1"/>
              <a:t>encapsulate</a:t>
            </a:r>
            <a:r>
              <a:rPr lang="cs-CZ" dirty="0"/>
              <a:t> </a:t>
            </a:r>
            <a:r>
              <a:rPr lang="cs-CZ" dirty="0" err="1"/>
              <a:t>notochord</a:t>
            </a:r>
            <a:endParaRPr lang="cs-CZ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097280" y="3348917"/>
            <a:ext cx="5208270" cy="8897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cartilaginous</a:t>
            </a:r>
            <a:r>
              <a:rPr lang="cs-CZ" dirty="0"/>
              <a:t> </a:t>
            </a:r>
            <a:r>
              <a:rPr lang="cs-CZ" dirty="0" err="1"/>
              <a:t>vertebral</a:t>
            </a:r>
            <a:r>
              <a:rPr lang="cs-CZ" dirty="0"/>
              <a:t> </a:t>
            </a:r>
            <a:r>
              <a:rPr lang="cs-CZ" dirty="0" err="1"/>
              <a:t>deposits</a:t>
            </a:r>
            <a:r>
              <a:rPr lang="cs-CZ" dirty="0"/>
              <a:t> → </a:t>
            </a:r>
            <a:r>
              <a:rPr lang="cs-CZ" dirty="0" err="1"/>
              <a:t>compression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/>
              <a:t>notochord</a:t>
            </a:r>
            <a:r>
              <a:rPr lang="cs-CZ" dirty="0"/>
              <a:t> </a:t>
            </a:r>
            <a:r>
              <a:rPr lang="cs-CZ" dirty="0" err="1"/>
              <a:t>followed</a:t>
            </a:r>
            <a:r>
              <a:rPr lang="cs-CZ" dirty="0"/>
              <a:t> by </a:t>
            </a:r>
            <a:r>
              <a:rPr lang="cs-CZ" b="1" dirty="0" err="1"/>
              <a:t>dissapperance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following</a:t>
            </a:r>
            <a:r>
              <a:rPr lang="cs-CZ" dirty="0"/>
              <a:t> </a:t>
            </a:r>
            <a:r>
              <a:rPr lang="cs-CZ" b="1" dirty="0" err="1"/>
              <a:t>ossification</a:t>
            </a:r>
            <a:endParaRPr lang="cs-CZ" b="1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097280" y="4486199"/>
            <a:ext cx="5208270" cy="8897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notochord</a:t>
            </a:r>
            <a:r>
              <a:rPr lang="cs-CZ" dirty="0"/>
              <a:t> </a:t>
            </a:r>
            <a:r>
              <a:rPr lang="cs-CZ" dirty="0" err="1"/>
              <a:t>remnants</a:t>
            </a:r>
            <a:r>
              <a:rPr lang="cs-CZ" dirty="0"/>
              <a:t> – soft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intervetebral</a:t>
            </a:r>
            <a:r>
              <a:rPr lang="cs-CZ" dirty="0"/>
              <a:t> </a:t>
            </a:r>
            <a:r>
              <a:rPr lang="cs-CZ" dirty="0" err="1"/>
              <a:t>discs</a:t>
            </a:r>
            <a:r>
              <a:rPr lang="cs-CZ" dirty="0"/>
              <a:t> (</a:t>
            </a:r>
            <a:r>
              <a:rPr lang="cs-CZ" dirty="0" err="1"/>
              <a:t>nuclei</a:t>
            </a:r>
            <a:r>
              <a:rPr lang="cs-CZ" dirty="0"/>
              <a:t> </a:t>
            </a:r>
            <a:r>
              <a:rPr lang="cs-CZ" dirty="0" err="1"/>
              <a:t>pulposi</a:t>
            </a:r>
            <a:r>
              <a:rPr lang="cs-CZ" dirty="0"/>
              <a:t>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985091" y="6036639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Introduction</a:t>
            </a:r>
            <a:r>
              <a:rPr lang="cs-CZ" sz="1050" dirty="0"/>
              <a:t> to Anatomy and </a:t>
            </a:r>
            <a:r>
              <a:rPr lang="cs-CZ" sz="1050" dirty="0" err="1"/>
              <a:t>Development</a:t>
            </a:r>
            <a:r>
              <a:rPr lang="cs-CZ" sz="1050" dirty="0"/>
              <a:t>, University </a:t>
            </a:r>
            <a:r>
              <a:rPr lang="cs-CZ" sz="1050" dirty="0" err="1"/>
              <a:t>College</a:t>
            </a:r>
            <a:r>
              <a:rPr lang="cs-CZ" sz="1050" dirty="0"/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10414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881091" y="2519649"/>
            <a:ext cx="4319790" cy="3409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2101" y="739485"/>
            <a:ext cx="9601196" cy="1303867"/>
          </a:xfrm>
        </p:spPr>
        <p:txBody>
          <a:bodyPr/>
          <a:lstStyle/>
          <a:p>
            <a:r>
              <a:rPr lang="cs-CZ" dirty="0" err="1"/>
              <a:t>Ribs</a:t>
            </a:r>
            <a:r>
              <a:rPr lang="cs-CZ" dirty="0"/>
              <a:t> </a:t>
            </a:r>
            <a:r>
              <a:rPr lang="cs-CZ" dirty="0" err="1"/>
              <a:t>development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22</a:t>
            </a:fld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t="11821" r="58713" b="72666"/>
          <a:stretch/>
        </p:blipFill>
        <p:spPr>
          <a:xfrm>
            <a:off x="7012221" y="2707742"/>
            <a:ext cx="1916581" cy="978077"/>
          </a:xfrm>
          <a:prstGeom prst="rect">
            <a:avLst/>
          </a:prstGeom>
        </p:spPr>
      </p:pic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9029523" y="2571678"/>
            <a:ext cx="2347066" cy="1526157"/>
            <a:chOff x="8784797" y="2117466"/>
            <a:chExt cx="2159610" cy="1404265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1" t="19057" r="39840" b="56288"/>
            <a:stretch/>
          </p:blipFill>
          <p:spPr>
            <a:xfrm>
              <a:off x="8851601" y="2155472"/>
              <a:ext cx="1771650" cy="1295400"/>
            </a:xfrm>
            <a:prstGeom prst="rect">
              <a:avLst/>
            </a:prstGeom>
          </p:spPr>
        </p:pic>
        <p:sp>
          <p:nvSpPr>
            <p:cNvPr id="22" name="Obdélník 21"/>
            <p:cNvSpPr/>
            <p:nvPr/>
          </p:nvSpPr>
          <p:spPr>
            <a:xfrm rot="20319327">
              <a:off x="8784797" y="2117466"/>
              <a:ext cx="426290" cy="288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10518117" y="3233429"/>
              <a:ext cx="426290" cy="288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>
            <a:grpSpLocks noChangeAspect="1"/>
          </p:cNvGrpSpPr>
          <p:nvPr/>
        </p:nvGrpSpPr>
        <p:grpSpPr>
          <a:xfrm>
            <a:off x="7693115" y="4097835"/>
            <a:ext cx="2471373" cy="1658600"/>
            <a:chOff x="8865214" y="4058002"/>
            <a:chExt cx="2051095" cy="1376541"/>
          </a:xfrm>
        </p:grpSpPr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04" t="30051" r="16354" b="43750"/>
            <a:stretch/>
          </p:blipFill>
          <p:spPr>
            <a:xfrm>
              <a:off x="9147983" y="4058002"/>
              <a:ext cx="1768326" cy="1376541"/>
            </a:xfrm>
            <a:prstGeom prst="rect">
              <a:avLst/>
            </a:prstGeom>
          </p:spPr>
        </p:pic>
        <p:sp>
          <p:nvSpPr>
            <p:cNvPr id="25" name="Obdélník 24"/>
            <p:cNvSpPr/>
            <p:nvPr/>
          </p:nvSpPr>
          <p:spPr>
            <a:xfrm rot="19021546">
              <a:off x="8865214" y="4075114"/>
              <a:ext cx="591269" cy="4015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Zástupný symbol pro obsah 2"/>
          <p:cNvSpPr txBox="1">
            <a:spLocks/>
          </p:cNvSpPr>
          <p:nvPr/>
        </p:nvSpPr>
        <p:spPr>
          <a:xfrm>
            <a:off x="1127074" y="2436519"/>
            <a:ext cx="5208270" cy="6383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ribs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/>
              <a:t>transversal</a:t>
            </a:r>
            <a:r>
              <a:rPr lang="cs-CZ" b="1" dirty="0"/>
              <a:t> </a:t>
            </a:r>
            <a:r>
              <a:rPr lang="cs-CZ" b="1" dirty="0" err="1"/>
              <a:t>processes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thoracic</a:t>
            </a:r>
            <a:r>
              <a:rPr lang="cs-CZ" dirty="0"/>
              <a:t> </a:t>
            </a:r>
            <a:r>
              <a:rPr lang="cs-CZ" dirty="0" err="1"/>
              <a:t>vertebrae</a:t>
            </a:r>
            <a:endParaRPr lang="cs-CZ" b="1" dirty="0"/>
          </a:p>
        </p:txBody>
      </p:sp>
      <p:sp>
        <p:nvSpPr>
          <p:cNvPr id="28" name="Zástupný symbol pro obsah 2"/>
          <p:cNvSpPr txBox="1">
            <a:spLocks/>
          </p:cNvSpPr>
          <p:nvPr/>
        </p:nvSpPr>
        <p:spPr>
          <a:xfrm>
            <a:off x="1097280" y="3103832"/>
            <a:ext cx="5208270" cy="6383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mesenchymal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permeate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hypomers</a:t>
            </a:r>
            <a:r>
              <a:rPr lang="cs-CZ" dirty="0"/>
              <a:t> (</a:t>
            </a:r>
            <a:r>
              <a:rPr lang="cs-CZ" dirty="0" err="1"/>
              <a:t>myotome</a:t>
            </a:r>
            <a:r>
              <a:rPr lang="cs-CZ" dirty="0"/>
              <a:t> part) and </a:t>
            </a:r>
            <a:r>
              <a:rPr lang="cs-CZ" dirty="0" err="1"/>
              <a:t>differentiate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cartilage</a:t>
            </a:r>
            <a:endParaRPr lang="cs-CZ" b="1" dirty="0"/>
          </a:p>
        </p:txBody>
      </p:sp>
      <p:sp>
        <p:nvSpPr>
          <p:cNvPr id="29" name="Zástupný symbol pro obsah 2"/>
          <p:cNvSpPr txBox="1">
            <a:spLocks/>
          </p:cNvSpPr>
          <p:nvPr/>
        </p:nvSpPr>
        <p:spPr>
          <a:xfrm>
            <a:off x="1097280" y="3871245"/>
            <a:ext cx="5208270" cy="9378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later</a:t>
            </a:r>
            <a:r>
              <a:rPr lang="cs-CZ" dirty="0"/>
              <a:t> </a:t>
            </a:r>
            <a:r>
              <a:rPr lang="cs-CZ" dirty="0" err="1"/>
              <a:t>cartilage</a:t>
            </a:r>
            <a:r>
              <a:rPr lang="cs-CZ" dirty="0"/>
              <a:t> </a:t>
            </a:r>
            <a:r>
              <a:rPr lang="cs-CZ" dirty="0" err="1"/>
              <a:t>ossifies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b="1" dirty="0" err="1"/>
              <a:t>endochondral</a:t>
            </a:r>
            <a:r>
              <a:rPr lang="cs-CZ" b="1" dirty="0"/>
              <a:t> </a:t>
            </a:r>
            <a:r>
              <a:rPr lang="cs-CZ" dirty="0" err="1"/>
              <a:t>ossification</a:t>
            </a:r>
            <a:r>
              <a:rPr lang="cs-CZ" dirty="0"/>
              <a:t>,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cartilage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ossify</a:t>
            </a:r>
            <a:r>
              <a:rPr lang="cs-CZ" dirty="0"/>
              <a:t> – </a:t>
            </a:r>
            <a:r>
              <a:rPr lang="cs-CZ" b="1" dirty="0" err="1"/>
              <a:t>rib</a:t>
            </a:r>
            <a:r>
              <a:rPr lang="cs-CZ" b="1" dirty="0"/>
              <a:t> </a:t>
            </a:r>
            <a:r>
              <a:rPr lang="cs-CZ" b="1" dirty="0" err="1"/>
              <a:t>cartilage</a:t>
            </a:r>
            <a:r>
              <a:rPr lang="cs-CZ" dirty="0"/>
              <a:t> (</a:t>
            </a:r>
            <a:r>
              <a:rPr lang="cs-CZ" dirty="0" err="1"/>
              <a:t>connection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 smtClean="0"/>
              <a:t>ribs</a:t>
            </a:r>
            <a:r>
              <a:rPr lang="cs-CZ" dirty="0" smtClean="0"/>
              <a:t> </a:t>
            </a:r>
            <a:r>
              <a:rPr lang="cs-CZ" dirty="0"/>
              <a:t>and sternum)</a:t>
            </a:r>
            <a:endParaRPr lang="cs-CZ" b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7378015" y="600581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Development</a:t>
            </a:r>
            <a:r>
              <a:rPr lang="cs-CZ" sz="1050" dirty="0"/>
              <a:t> </a:t>
            </a:r>
            <a:r>
              <a:rPr lang="cs-CZ" sz="1050" dirty="0" err="1"/>
              <a:t>of</a:t>
            </a:r>
            <a:r>
              <a:rPr lang="cs-CZ" sz="1050" dirty="0"/>
              <a:t> </a:t>
            </a:r>
            <a:r>
              <a:rPr lang="cs-CZ" sz="1050" dirty="0" err="1"/>
              <a:t>the</a:t>
            </a:r>
            <a:r>
              <a:rPr lang="cs-CZ" sz="1050" dirty="0"/>
              <a:t> </a:t>
            </a:r>
            <a:r>
              <a:rPr lang="cs-CZ" sz="1050" dirty="0" err="1"/>
              <a:t>Vertebral</a:t>
            </a:r>
            <a:r>
              <a:rPr lang="cs-CZ" sz="1050" dirty="0"/>
              <a:t> </a:t>
            </a:r>
            <a:r>
              <a:rPr lang="cs-CZ" sz="1050" dirty="0" err="1"/>
              <a:t>Column</a:t>
            </a:r>
            <a:r>
              <a:rPr lang="cs-CZ" sz="1050" dirty="0"/>
              <a:t>. Dr. </a:t>
            </a:r>
            <a:r>
              <a:rPr lang="cs-CZ" sz="1050" dirty="0" err="1"/>
              <a:t>Károly</a:t>
            </a:r>
            <a:r>
              <a:rPr lang="cs-CZ" sz="1050" dirty="0"/>
              <a:t> </a:t>
            </a:r>
            <a:r>
              <a:rPr lang="cs-CZ" sz="1050" dirty="0" err="1"/>
              <a:t>Altdorfer</a:t>
            </a:r>
            <a:r>
              <a:rPr lang="cs-CZ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5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518879"/>
            <a:ext cx="9601196" cy="1303867"/>
          </a:xfrm>
        </p:spPr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sternum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4817" y="3181337"/>
            <a:ext cx="5393245" cy="688386"/>
          </a:xfrm>
        </p:spPr>
        <p:txBody>
          <a:bodyPr>
            <a:normAutofit fontScale="925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mesenchymal</a:t>
            </a:r>
            <a:r>
              <a:rPr lang="cs-CZ" dirty="0"/>
              <a:t> </a:t>
            </a:r>
            <a:r>
              <a:rPr lang="cs-CZ" dirty="0" err="1"/>
              <a:t>condensation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on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– </a:t>
            </a:r>
            <a:r>
              <a:rPr lang="cs-CZ" dirty="0" err="1"/>
              <a:t>cartilage</a:t>
            </a:r>
            <a:r>
              <a:rPr lang="cs-CZ" dirty="0"/>
              <a:t> </a:t>
            </a:r>
            <a:r>
              <a:rPr lang="cs-CZ" dirty="0" err="1"/>
              <a:t>differentiation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23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58133" r="58563" b="6894"/>
          <a:stretch/>
        </p:blipFill>
        <p:spPr>
          <a:xfrm>
            <a:off x="6807331" y="2013910"/>
            <a:ext cx="1428750" cy="1837484"/>
          </a:xfrm>
          <a:prstGeom prst="rect">
            <a:avLst/>
          </a:prstGeom>
        </p:spPr>
      </p:pic>
      <p:grpSp>
        <p:nvGrpSpPr>
          <p:cNvPr id="45" name="Skupina 44"/>
          <p:cNvGrpSpPr/>
          <p:nvPr/>
        </p:nvGrpSpPr>
        <p:grpSpPr>
          <a:xfrm>
            <a:off x="1097280" y="2030954"/>
            <a:ext cx="8823154" cy="2852218"/>
            <a:chOff x="1077304" y="1874098"/>
            <a:chExt cx="8823154" cy="285221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8" t="58133" r="36601" b="5444"/>
            <a:stretch/>
          </p:blipFill>
          <p:spPr>
            <a:xfrm>
              <a:off x="8509808" y="1874098"/>
              <a:ext cx="1390650" cy="1913683"/>
            </a:xfrm>
            <a:prstGeom prst="rect">
              <a:avLst/>
            </a:prstGeom>
          </p:spPr>
        </p:pic>
        <p:sp>
          <p:nvSpPr>
            <p:cNvPr id="31" name="Zástupný symbol pro obsah 2"/>
            <p:cNvSpPr txBox="1">
              <a:spLocks/>
            </p:cNvSpPr>
            <p:nvPr/>
          </p:nvSpPr>
          <p:spPr>
            <a:xfrm>
              <a:off x="1077304" y="4070554"/>
              <a:ext cx="5393245" cy="655762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50000"/>
                <a:buFont typeface="Courier New" panose="02070309020205020404" pitchFamily="49" charset="0"/>
                <a:buChar char="o"/>
              </a:pPr>
              <a:r>
                <a:rPr lang="cs-CZ" dirty="0" err="1"/>
                <a:t>medial</a:t>
              </a:r>
              <a:r>
                <a:rPr lang="cs-CZ" dirty="0"/>
                <a:t> </a:t>
              </a:r>
              <a:r>
                <a:rPr lang="cs-CZ" b="1" dirty="0" err="1"/>
                <a:t>fusion</a:t>
              </a:r>
              <a:r>
                <a:rPr lang="cs-CZ" dirty="0"/>
                <a:t> – </a:t>
              </a:r>
              <a:r>
                <a:rPr lang="cs-CZ" dirty="0" err="1"/>
                <a:t>begins</a:t>
              </a:r>
              <a:r>
                <a:rPr lang="cs-CZ" dirty="0"/>
                <a:t> </a:t>
              </a:r>
              <a:r>
                <a:rPr lang="cs-CZ" dirty="0" err="1" smtClean="0"/>
                <a:t>cranially</a:t>
              </a:r>
              <a:r>
                <a:rPr lang="cs-CZ" dirty="0" smtClean="0"/>
                <a:t>, </a:t>
              </a:r>
              <a:r>
                <a:rPr lang="cs-CZ" dirty="0" err="1"/>
                <a:t>formation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cartilaginous</a:t>
              </a:r>
              <a:r>
                <a:rPr lang="cs-CZ" dirty="0"/>
                <a:t> </a:t>
              </a:r>
              <a:r>
                <a:rPr lang="cs-CZ" dirty="0" err="1"/>
                <a:t>basis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sternum</a:t>
              </a:r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1037746" y="2020919"/>
            <a:ext cx="10299549" cy="3865236"/>
            <a:chOff x="1139346" y="1845734"/>
            <a:chExt cx="10299549" cy="386523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49" t="58133" r="19197" b="5443"/>
            <a:stretch/>
          </p:blipFill>
          <p:spPr>
            <a:xfrm>
              <a:off x="10237240" y="1845734"/>
              <a:ext cx="1201655" cy="1913754"/>
            </a:xfrm>
            <a:prstGeom prst="rect">
              <a:avLst/>
            </a:prstGeom>
          </p:spPr>
        </p:pic>
        <p:sp>
          <p:nvSpPr>
            <p:cNvPr id="32" name="Zástupný symbol pro obsah 2"/>
            <p:cNvSpPr txBox="1">
              <a:spLocks/>
            </p:cNvSpPr>
            <p:nvPr/>
          </p:nvSpPr>
          <p:spPr>
            <a:xfrm>
              <a:off x="1139346" y="4988023"/>
              <a:ext cx="5396634" cy="722947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50000"/>
                <a:buFont typeface="Courier New" panose="02070309020205020404" pitchFamily="49" charset="0"/>
                <a:buChar char="o"/>
              </a:pPr>
              <a:r>
                <a:rPr lang="cs-CZ" dirty="0" err="1"/>
                <a:t>after</a:t>
              </a:r>
              <a:r>
                <a:rPr lang="cs-CZ" dirty="0"/>
                <a:t> </a:t>
              </a:r>
              <a:r>
                <a:rPr lang="cs-CZ" dirty="0" err="1"/>
                <a:t>fusion</a:t>
              </a:r>
              <a:r>
                <a:rPr lang="cs-CZ" dirty="0"/>
                <a:t> – </a:t>
              </a:r>
              <a:r>
                <a:rPr lang="cs-CZ" dirty="0" err="1"/>
                <a:t>ossification</a:t>
              </a:r>
              <a:r>
                <a:rPr lang="cs-CZ" dirty="0"/>
                <a:t> </a:t>
              </a:r>
              <a:r>
                <a:rPr lang="cs-CZ" dirty="0" err="1"/>
                <a:t>centers</a:t>
              </a:r>
              <a:r>
                <a:rPr lang="cs-CZ" dirty="0"/>
                <a:t> </a:t>
              </a:r>
              <a:r>
                <a:rPr lang="cs-CZ" dirty="0" err="1"/>
                <a:t>formation</a:t>
              </a:r>
              <a:r>
                <a:rPr lang="cs-CZ" dirty="0"/>
                <a:t> – </a:t>
              </a:r>
              <a:r>
                <a:rPr lang="cs-CZ" b="1" dirty="0" err="1"/>
                <a:t>endochondral</a:t>
              </a:r>
              <a:r>
                <a:rPr lang="cs-CZ" b="1" dirty="0"/>
                <a:t> </a:t>
              </a:r>
              <a:r>
                <a:rPr lang="cs-CZ" b="1" dirty="0" err="1"/>
                <a:t>ossification</a:t>
              </a:r>
              <a:endParaRPr lang="cs-CZ" b="1" dirty="0"/>
            </a:p>
          </p:txBody>
        </p:sp>
      </p:grpSp>
      <p:grpSp>
        <p:nvGrpSpPr>
          <p:cNvPr id="44" name="Skupina 43"/>
          <p:cNvGrpSpPr/>
          <p:nvPr/>
        </p:nvGrpSpPr>
        <p:grpSpPr>
          <a:xfrm>
            <a:off x="1077305" y="1800246"/>
            <a:ext cx="10078375" cy="4321202"/>
            <a:chOff x="1077305" y="1800246"/>
            <a:chExt cx="10078375" cy="4321202"/>
          </a:xfrm>
        </p:grpSpPr>
        <p:sp>
          <p:nvSpPr>
            <p:cNvPr id="30" name="Zástupný symbol pro obsah 2"/>
            <p:cNvSpPr txBox="1">
              <a:spLocks/>
            </p:cNvSpPr>
            <p:nvPr/>
          </p:nvSpPr>
          <p:spPr>
            <a:xfrm>
              <a:off x="1077305" y="1800246"/>
              <a:ext cx="5208270" cy="1118856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50000"/>
                <a:buFont typeface="Courier New" panose="02070309020205020404" pitchFamily="49" charset="0"/>
                <a:buChar char="o"/>
              </a:pPr>
              <a:r>
                <a:rPr lang="cs-CZ" dirty="0"/>
                <a:t>sternum </a:t>
              </a:r>
              <a:r>
                <a:rPr lang="cs-CZ" dirty="0" err="1"/>
                <a:t>originates</a:t>
              </a:r>
              <a:r>
                <a:rPr lang="cs-CZ" dirty="0"/>
                <a:t> </a:t>
              </a:r>
              <a:r>
                <a:rPr lang="cs-CZ" dirty="0" err="1"/>
                <a:t>from</a:t>
              </a:r>
              <a:r>
                <a:rPr lang="cs-CZ" dirty="0"/>
                <a:t> </a:t>
              </a:r>
              <a:r>
                <a:rPr lang="cs-CZ" dirty="0" err="1"/>
                <a:t>lateral</a:t>
              </a:r>
              <a:r>
                <a:rPr lang="cs-CZ" dirty="0"/>
                <a:t> plate mesoderm→ </a:t>
              </a:r>
              <a:r>
                <a:rPr lang="cs-CZ" b="1" dirty="0" err="1"/>
                <a:t>somatic</a:t>
              </a:r>
              <a:r>
                <a:rPr lang="cs-CZ" b="1" dirty="0"/>
                <a:t> </a:t>
              </a:r>
              <a:r>
                <a:rPr lang="cs-CZ" b="1" dirty="0" smtClean="0"/>
                <a:t>mesoderm (somatopleura)</a:t>
              </a:r>
              <a:endParaRPr lang="cs-CZ" b="1" dirty="0"/>
            </a:p>
            <a:p>
              <a:pPr>
                <a:buSzPct val="50000"/>
                <a:buFont typeface="Courier New" panose="02070309020205020404" pitchFamily="49" charset="0"/>
                <a:buChar char="o"/>
              </a:pPr>
              <a:r>
                <a:rPr lang="cs-CZ" dirty="0" err="1"/>
                <a:t>cells</a:t>
              </a:r>
              <a:r>
                <a:rPr lang="cs-CZ" dirty="0"/>
                <a:t> </a:t>
              </a:r>
              <a:r>
                <a:rPr lang="cs-CZ" dirty="0" err="1"/>
                <a:t>migrate</a:t>
              </a:r>
              <a:r>
                <a:rPr lang="cs-CZ" dirty="0"/>
                <a:t> </a:t>
              </a:r>
              <a:r>
                <a:rPr lang="cs-CZ" dirty="0" err="1"/>
                <a:t>ventrally</a:t>
              </a:r>
              <a:endParaRPr lang="cs-CZ" dirty="0"/>
            </a:p>
          </p:txBody>
        </p:sp>
        <p:grpSp>
          <p:nvGrpSpPr>
            <p:cNvPr id="42" name="Skupina 41"/>
            <p:cNvGrpSpPr/>
            <p:nvPr/>
          </p:nvGrpSpPr>
          <p:grpSpPr>
            <a:xfrm>
              <a:off x="6826372" y="3970811"/>
              <a:ext cx="4329308" cy="2150637"/>
              <a:chOff x="6826372" y="3970811"/>
              <a:chExt cx="4329308" cy="2150637"/>
            </a:xfrm>
          </p:grpSpPr>
          <p:grpSp>
            <p:nvGrpSpPr>
              <p:cNvPr id="36" name="Skupina 35"/>
              <p:cNvGrpSpPr/>
              <p:nvPr/>
            </p:nvGrpSpPr>
            <p:grpSpPr>
              <a:xfrm>
                <a:off x="6826372" y="3970811"/>
                <a:ext cx="4329308" cy="2150637"/>
                <a:chOff x="6826372" y="3970811"/>
                <a:chExt cx="4329308" cy="2150637"/>
              </a:xfrm>
            </p:grpSpPr>
            <p:pic>
              <p:nvPicPr>
                <p:cNvPr id="12" name="Obrázek 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1353"/>
                <a:stretch/>
              </p:blipFill>
              <p:spPr>
                <a:xfrm>
                  <a:off x="7165272" y="4099569"/>
                  <a:ext cx="3990408" cy="2021879"/>
                </a:xfrm>
                <a:prstGeom prst="rect">
                  <a:avLst/>
                </a:prstGeom>
              </p:spPr>
            </p:pic>
            <p:cxnSp>
              <p:nvCxnSpPr>
                <p:cNvPr id="21" name="Přímá spojnice 20"/>
                <p:cNvCxnSpPr>
                  <a:stCxn id="28" idx="2"/>
                </p:cNvCxnSpPr>
                <p:nvPr/>
              </p:nvCxnSpPr>
              <p:spPr>
                <a:xfrm flipH="1" flipV="1">
                  <a:off x="7571381" y="4238156"/>
                  <a:ext cx="2001244" cy="1124419"/>
                </a:xfrm>
                <a:prstGeom prst="line">
                  <a:avLst/>
                </a:prstGeom>
                <a:ln w="38100">
                  <a:solidFill>
                    <a:srgbClr val="FD97A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ovéPole 25"/>
                <p:cNvSpPr txBox="1"/>
                <p:nvPr/>
              </p:nvSpPr>
              <p:spPr>
                <a:xfrm>
                  <a:off x="6826372" y="3970811"/>
                  <a:ext cx="1447800" cy="26161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D95AC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dirty="0" err="1"/>
                    <a:t>Somatic</a:t>
                  </a:r>
                  <a:r>
                    <a:rPr lang="cs-CZ" sz="1100" dirty="0"/>
                    <a:t> mesoderm</a:t>
                  </a:r>
                </a:p>
              </p:txBody>
            </p:sp>
            <p:sp>
              <p:nvSpPr>
                <p:cNvPr id="28" name="Volný tvar 27"/>
                <p:cNvSpPr/>
                <p:nvPr/>
              </p:nvSpPr>
              <p:spPr>
                <a:xfrm>
                  <a:off x="9439275" y="5095875"/>
                  <a:ext cx="514350" cy="400050"/>
                </a:xfrm>
                <a:custGeom>
                  <a:avLst/>
                  <a:gdLst>
                    <a:gd name="connsiteX0" fmla="*/ 342900 w 514350"/>
                    <a:gd name="connsiteY0" fmla="*/ 95250 h 400050"/>
                    <a:gd name="connsiteX1" fmla="*/ 247650 w 514350"/>
                    <a:gd name="connsiteY1" fmla="*/ 200025 h 400050"/>
                    <a:gd name="connsiteX2" fmla="*/ 133350 w 514350"/>
                    <a:gd name="connsiteY2" fmla="*/ 266700 h 400050"/>
                    <a:gd name="connsiteX3" fmla="*/ 9525 w 514350"/>
                    <a:gd name="connsiteY3" fmla="*/ 304800 h 400050"/>
                    <a:gd name="connsiteX4" fmla="*/ 0 w 514350"/>
                    <a:gd name="connsiteY4" fmla="*/ 390525 h 400050"/>
                    <a:gd name="connsiteX5" fmla="*/ 123825 w 514350"/>
                    <a:gd name="connsiteY5" fmla="*/ 400050 h 400050"/>
                    <a:gd name="connsiteX6" fmla="*/ 304800 w 514350"/>
                    <a:gd name="connsiteY6" fmla="*/ 333375 h 400050"/>
                    <a:gd name="connsiteX7" fmla="*/ 409575 w 514350"/>
                    <a:gd name="connsiteY7" fmla="*/ 228600 h 400050"/>
                    <a:gd name="connsiteX8" fmla="*/ 514350 w 514350"/>
                    <a:gd name="connsiteY8" fmla="*/ 76200 h 400050"/>
                    <a:gd name="connsiteX9" fmla="*/ 504825 w 514350"/>
                    <a:gd name="connsiteY9" fmla="*/ 0 h 400050"/>
                    <a:gd name="connsiteX10" fmla="*/ 409575 w 514350"/>
                    <a:gd name="connsiteY10" fmla="*/ 19050 h 400050"/>
                    <a:gd name="connsiteX11" fmla="*/ 342900 w 514350"/>
                    <a:gd name="connsiteY11" fmla="*/ 9525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4350" h="400050">
                      <a:moveTo>
                        <a:pt x="342900" y="95250"/>
                      </a:moveTo>
                      <a:lnTo>
                        <a:pt x="247650" y="200025"/>
                      </a:lnTo>
                      <a:lnTo>
                        <a:pt x="133350" y="266700"/>
                      </a:lnTo>
                      <a:lnTo>
                        <a:pt x="9525" y="304800"/>
                      </a:lnTo>
                      <a:lnTo>
                        <a:pt x="0" y="390525"/>
                      </a:lnTo>
                      <a:lnTo>
                        <a:pt x="123825" y="400050"/>
                      </a:lnTo>
                      <a:lnTo>
                        <a:pt x="304800" y="333375"/>
                      </a:lnTo>
                      <a:lnTo>
                        <a:pt x="409575" y="228600"/>
                      </a:lnTo>
                      <a:lnTo>
                        <a:pt x="514350" y="76200"/>
                      </a:lnTo>
                      <a:lnTo>
                        <a:pt x="504825" y="0"/>
                      </a:lnTo>
                      <a:lnTo>
                        <a:pt x="409575" y="19050"/>
                      </a:lnTo>
                      <a:lnTo>
                        <a:pt x="342900" y="9525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E98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7" name="Ovál 36"/>
              <p:cNvSpPr/>
              <p:nvPr/>
            </p:nvSpPr>
            <p:spPr>
              <a:xfrm>
                <a:off x="9304421" y="5514219"/>
                <a:ext cx="198577" cy="9525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D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Ovál 37"/>
              <p:cNvSpPr/>
              <p:nvPr/>
            </p:nvSpPr>
            <p:spPr>
              <a:xfrm>
                <a:off x="9115486" y="5588945"/>
                <a:ext cx="198577" cy="9525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D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Ovál 38"/>
              <p:cNvSpPr/>
              <p:nvPr/>
            </p:nvSpPr>
            <p:spPr>
              <a:xfrm>
                <a:off x="8879156" y="5616756"/>
                <a:ext cx="198577" cy="9525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D97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4" name="TextovéPole 13"/>
          <p:cNvSpPr txBox="1"/>
          <p:nvPr/>
        </p:nvSpPr>
        <p:spPr>
          <a:xfrm>
            <a:off x="7378015" y="600581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Marieb</a:t>
            </a:r>
            <a:r>
              <a:rPr lang="cs-CZ" sz="1050" dirty="0"/>
              <a:t> et al. </a:t>
            </a:r>
            <a:r>
              <a:rPr lang="cs-CZ" sz="1050" dirty="0" err="1"/>
              <a:t>Human</a:t>
            </a:r>
            <a:r>
              <a:rPr lang="cs-CZ" sz="1050" dirty="0"/>
              <a:t> Anatomy. 7th </a:t>
            </a:r>
            <a:r>
              <a:rPr lang="cs-CZ" sz="1050" dirty="0" err="1"/>
              <a:t>edition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3818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487990"/>
            <a:ext cx="9601196" cy="1303867"/>
          </a:xfrm>
        </p:spPr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trunk</a:t>
            </a:r>
            <a:r>
              <a:rPr lang="cs-CZ" dirty="0"/>
              <a:t> </a:t>
            </a:r>
            <a:r>
              <a:rPr lang="cs-CZ" dirty="0" err="1"/>
              <a:t>bones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971" y="1590010"/>
            <a:ext cx="5255895" cy="887941"/>
          </a:xfrm>
        </p:spPr>
        <p:txBody>
          <a:bodyPr>
            <a:normAutofit fontScale="850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Pectus</a:t>
            </a:r>
            <a:r>
              <a:rPr lang="cs-CZ" b="1" dirty="0"/>
              <a:t> </a:t>
            </a:r>
            <a:r>
              <a:rPr lang="cs-CZ" b="1" dirty="0" err="1"/>
              <a:t>excavatum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sunken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uneven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ribs</a:t>
            </a:r>
            <a:r>
              <a:rPr lang="cs-CZ" dirty="0"/>
              <a:t> and sternum, 90 %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24</a:t>
            </a:fld>
            <a:endParaRPr lang="cs-CZ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097279" y="2733674"/>
            <a:ext cx="5255895" cy="8879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Pectus</a:t>
            </a:r>
            <a:r>
              <a:rPr lang="cs-CZ" b="1" dirty="0"/>
              <a:t> </a:t>
            </a:r>
            <a:r>
              <a:rPr lang="cs-CZ" b="1" dirty="0" err="1"/>
              <a:t>carinatum</a:t>
            </a:r>
            <a:r>
              <a:rPr lang="cs-CZ" b="1" dirty="0"/>
              <a:t> </a:t>
            </a:r>
            <a:r>
              <a:rPr lang="cs-CZ" dirty="0"/>
              <a:t>– „</a:t>
            </a:r>
            <a:r>
              <a:rPr lang="cs-CZ" dirty="0" err="1"/>
              <a:t>Bird</a:t>
            </a:r>
            <a:r>
              <a:rPr lang="en-US" dirty="0"/>
              <a:t>`</a:t>
            </a:r>
            <a:r>
              <a:rPr lang="cs-CZ" dirty="0"/>
              <a:t>s </a:t>
            </a:r>
            <a:r>
              <a:rPr lang="cs-CZ" dirty="0" err="1"/>
              <a:t>chest</a:t>
            </a:r>
            <a:r>
              <a:rPr lang="cs-CZ" dirty="0"/>
              <a:t>“, </a:t>
            </a:r>
            <a:r>
              <a:rPr lang="cs-CZ" dirty="0" err="1"/>
              <a:t>abnormal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rib</a:t>
            </a:r>
            <a:r>
              <a:rPr lang="cs-CZ" dirty="0"/>
              <a:t> </a:t>
            </a:r>
            <a:r>
              <a:rPr lang="cs-CZ" dirty="0" err="1"/>
              <a:t>cartilages</a:t>
            </a:r>
            <a:r>
              <a:rPr lang="cs-CZ" dirty="0"/>
              <a:t> cause sternum </a:t>
            </a:r>
            <a:r>
              <a:rPr lang="cs-CZ" dirty="0" err="1"/>
              <a:t>elevation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t="50928" r="4522"/>
          <a:stretch/>
        </p:blipFill>
        <p:spPr>
          <a:xfrm>
            <a:off x="7305281" y="1815129"/>
            <a:ext cx="2966096" cy="1813087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1097278" y="3800474"/>
            <a:ext cx="5255895" cy="14097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Jeune</a:t>
            </a:r>
            <a:r>
              <a:rPr lang="cs-CZ" b="1" dirty="0"/>
              <a:t> syndrome </a:t>
            </a:r>
            <a:r>
              <a:rPr lang="cs-CZ" dirty="0"/>
              <a:t>– </a:t>
            </a:r>
            <a:r>
              <a:rPr lang="cs-CZ" dirty="0" err="1"/>
              <a:t>trunk</a:t>
            </a:r>
            <a:r>
              <a:rPr lang="cs-CZ" dirty="0"/>
              <a:t> </a:t>
            </a:r>
            <a:r>
              <a:rPr lang="cs-CZ" dirty="0" err="1"/>
              <a:t>dystrophy</a:t>
            </a:r>
            <a:r>
              <a:rPr lang="cs-CZ" dirty="0"/>
              <a:t>, </a:t>
            </a:r>
            <a:r>
              <a:rPr lang="cs-CZ" dirty="0" err="1"/>
              <a:t>mutations</a:t>
            </a:r>
            <a:r>
              <a:rPr lang="cs-CZ" dirty="0"/>
              <a:t> in </a:t>
            </a:r>
            <a:r>
              <a:rPr lang="cs-CZ" dirty="0" err="1"/>
              <a:t>wide</a:t>
            </a:r>
            <a:r>
              <a:rPr lang="cs-CZ" dirty="0"/>
              <a:t> </a:t>
            </a:r>
            <a:r>
              <a:rPr lang="cs-CZ" dirty="0" err="1"/>
              <a:t>spectrum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genes</a:t>
            </a:r>
            <a:r>
              <a:rPr lang="cs-CZ" dirty="0"/>
              <a:t>,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,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risb</a:t>
            </a:r>
            <a:r>
              <a:rPr lang="cs-CZ" dirty="0"/>
              <a:t>, </a:t>
            </a:r>
            <a:r>
              <a:rPr lang="cs-CZ" dirty="0" err="1"/>
              <a:t>short</a:t>
            </a:r>
            <a:r>
              <a:rPr lang="cs-CZ" dirty="0"/>
              <a:t> limb </a:t>
            </a:r>
            <a:r>
              <a:rPr lang="cs-CZ" dirty="0" err="1"/>
              <a:t>bones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0"/>
          <a:stretch/>
        </p:blipFill>
        <p:spPr>
          <a:xfrm>
            <a:off x="7416728" y="3640469"/>
            <a:ext cx="2743200" cy="2037199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012834" y="5726876"/>
            <a:ext cx="15509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Tüysüzet</a:t>
            </a:r>
            <a:r>
              <a:rPr lang="cs-CZ" sz="1050" dirty="0"/>
              <a:t> al. 2009. AJMG</a:t>
            </a: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097277" y="5145617"/>
            <a:ext cx="5255895" cy="8879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Sternal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insufficient</a:t>
            </a:r>
            <a:r>
              <a:rPr lang="cs-CZ" dirty="0"/>
              <a:t> </a:t>
            </a:r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sternal</a:t>
            </a:r>
            <a:r>
              <a:rPr lang="cs-CZ" dirty="0"/>
              <a:t> </a:t>
            </a:r>
            <a:r>
              <a:rPr lang="cs-CZ" dirty="0" err="1"/>
              <a:t>basis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midline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65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6179142" y="1649036"/>
            <a:ext cx="5378882" cy="182989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631582"/>
            <a:ext cx="9601196" cy="1303867"/>
          </a:xfrm>
        </p:spPr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bones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5217795" cy="1235878"/>
          </a:xfrm>
        </p:spPr>
        <p:txBody>
          <a:bodyPr>
            <a:normAutofit fontScale="77500" lnSpcReduction="20000"/>
          </a:bodyPr>
          <a:lstStyle/>
          <a:p>
            <a:pPr marL="0" indent="0">
              <a:buSzPct val="50000"/>
              <a:buNone/>
            </a:pPr>
            <a:r>
              <a:rPr lang="cs-CZ" dirty="0" err="1"/>
              <a:t>Bones</a:t>
            </a:r>
            <a:r>
              <a:rPr lang="cs-CZ" dirty="0"/>
              <a:t> and </a:t>
            </a:r>
            <a:r>
              <a:rPr lang="cs-CZ" dirty="0" err="1"/>
              <a:t>cartilages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F37ABF"/>
                </a:solidFill>
              </a:rPr>
              <a:t>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0070C0"/>
                </a:solidFill>
              </a:rPr>
              <a:t>n</a:t>
            </a:r>
            <a:r>
              <a:rPr lang="cs-CZ" smtClean="0">
                <a:solidFill>
                  <a:srgbClr val="0070C0"/>
                </a:solidFill>
              </a:rPr>
              <a:t>eural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crest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25</a:t>
            </a:fld>
            <a:endParaRPr lang="cs-CZ"/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6531330" y="2571750"/>
            <a:ext cx="4757353" cy="2737415"/>
            <a:chOff x="1097280" y="182880"/>
            <a:chExt cx="10019899" cy="5765533"/>
          </a:xfrm>
        </p:grpSpPr>
        <p:sp>
          <p:nvSpPr>
            <p:cNvPr id="7" name="Volný tvar 6"/>
            <p:cNvSpPr/>
            <p:nvPr/>
          </p:nvSpPr>
          <p:spPr>
            <a:xfrm>
              <a:off x="1722922" y="3513221"/>
              <a:ext cx="6140918" cy="2435192"/>
            </a:xfrm>
            <a:custGeom>
              <a:avLst/>
              <a:gdLst>
                <a:gd name="connsiteX0" fmla="*/ 2175310 w 6140918"/>
                <a:gd name="connsiteY0" fmla="*/ 577516 h 2435192"/>
                <a:gd name="connsiteX1" fmla="*/ 2271562 w 6140918"/>
                <a:gd name="connsiteY1" fmla="*/ 885524 h 2435192"/>
                <a:gd name="connsiteX2" fmla="*/ 2223436 w 6140918"/>
                <a:gd name="connsiteY2" fmla="*/ 962526 h 2435192"/>
                <a:gd name="connsiteX3" fmla="*/ 1992430 w 6140918"/>
                <a:gd name="connsiteY3" fmla="*/ 1299411 h 2435192"/>
                <a:gd name="connsiteX4" fmla="*/ 1838425 w 6140918"/>
                <a:gd name="connsiteY4" fmla="*/ 1337912 h 2435192"/>
                <a:gd name="connsiteX5" fmla="*/ 1617044 w 6140918"/>
                <a:gd name="connsiteY5" fmla="*/ 1299411 h 2435192"/>
                <a:gd name="connsiteX6" fmla="*/ 1318661 w 6140918"/>
                <a:gd name="connsiteY6" fmla="*/ 1126156 h 2435192"/>
                <a:gd name="connsiteX7" fmla="*/ 1183907 w 6140918"/>
                <a:gd name="connsiteY7" fmla="*/ 1049154 h 2435192"/>
                <a:gd name="connsiteX8" fmla="*/ 1029903 w 6140918"/>
                <a:gd name="connsiteY8" fmla="*/ 1020278 h 2435192"/>
                <a:gd name="connsiteX9" fmla="*/ 731520 w 6140918"/>
                <a:gd name="connsiteY9" fmla="*/ 644893 h 2435192"/>
                <a:gd name="connsiteX10" fmla="*/ 433137 w 6140918"/>
                <a:gd name="connsiteY10" fmla="*/ 471638 h 2435192"/>
                <a:gd name="connsiteX11" fmla="*/ 240632 w 6140918"/>
                <a:gd name="connsiteY11" fmla="*/ 279133 h 2435192"/>
                <a:gd name="connsiteX12" fmla="*/ 0 w 6140918"/>
                <a:gd name="connsiteY12" fmla="*/ 0 h 2435192"/>
                <a:gd name="connsiteX13" fmla="*/ 9625 w 6140918"/>
                <a:gd name="connsiteY13" fmla="*/ 182880 h 2435192"/>
                <a:gd name="connsiteX14" fmla="*/ 134754 w 6140918"/>
                <a:gd name="connsiteY14" fmla="*/ 548640 h 2435192"/>
                <a:gd name="connsiteX15" fmla="*/ 308009 w 6140918"/>
                <a:gd name="connsiteY15" fmla="*/ 991402 h 2435192"/>
                <a:gd name="connsiteX16" fmla="*/ 644893 w 6140918"/>
                <a:gd name="connsiteY16" fmla="*/ 1414914 h 2435192"/>
                <a:gd name="connsiteX17" fmla="*/ 1058779 w 6140918"/>
                <a:gd name="connsiteY17" fmla="*/ 1809550 h 2435192"/>
                <a:gd name="connsiteX18" fmla="*/ 1289785 w 6140918"/>
                <a:gd name="connsiteY18" fmla="*/ 2002055 h 2435192"/>
                <a:gd name="connsiteX19" fmla="*/ 1722922 w 6140918"/>
                <a:gd name="connsiteY19" fmla="*/ 2184935 h 2435192"/>
                <a:gd name="connsiteX20" fmla="*/ 2252312 w 6140918"/>
                <a:gd name="connsiteY20" fmla="*/ 2300438 h 2435192"/>
                <a:gd name="connsiteX21" fmla="*/ 2579571 w 6140918"/>
                <a:gd name="connsiteY21" fmla="*/ 2300438 h 2435192"/>
                <a:gd name="connsiteX22" fmla="*/ 2810577 w 6140918"/>
                <a:gd name="connsiteY22" fmla="*/ 2261937 h 2435192"/>
                <a:gd name="connsiteX23" fmla="*/ 3224463 w 6140918"/>
                <a:gd name="connsiteY23" fmla="*/ 2146434 h 2435192"/>
                <a:gd name="connsiteX24" fmla="*/ 3638350 w 6140918"/>
                <a:gd name="connsiteY24" fmla="*/ 2079057 h 2435192"/>
                <a:gd name="connsiteX25" fmla="*/ 3946358 w 6140918"/>
                <a:gd name="connsiteY25" fmla="*/ 2088682 h 2435192"/>
                <a:gd name="connsiteX26" fmla="*/ 4273617 w 6140918"/>
                <a:gd name="connsiteY26" fmla="*/ 2165684 h 2435192"/>
                <a:gd name="connsiteX27" fmla="*/ 4697129 w 6140918"/>
                <a:gd name="connsiteY27" fmla="*/ 2319688 h 2435192"/>
                <a:gd name="connsiteX28" fmla="*/ 4995512 w 6140918"/>
                <a:gd name="connsiteY28" fmla="*/ 2415941 h 2435192"/>
                <a:gd name="connsiteX29" fmla="*/ 5216893 w 6140918"/>
                <a:gd name="connsiteY29" fmla="*/ 2435192 h 2435192"/>
                <a:gd name="connsiteX30" fmla="*/ 5457524 w 6140918"/>
                <a:gd name="connsiteY30" fmla="*/ 2377440 h 2435192"/>
                <a:gd name="connsiteX31" fmla="*/ 5601903 w 6140918"/>
                <a:gd name="connsiteY31" fmla="*/ 2252312 h 2435192"/>
                <a:gd name="connsiteX32" fmla="*/ 5592278 w 6140918"/>
                <a:gd name="connsiteY32" fmla="*/ 2165684 h 2435192"/>
                <a:gd name="connsiteX33" fmla="*/ 5351646 w 6140918"/>
                <a:gd name="connsiteY33" fmla="*/ 1992430 h 2435192"/>
                <a:gd name="connsiteX34" fmla="*/ 5178392 w 6140918"/>
                <a:gd name="connsiteY34" fmla="*/ 1819175 h 2435192"/>
                <a:gd name="connsiteX35" fmla="*/ 5139891 w 6140918"/>
                <a:gd name="connsiteY35" fmla="*/ 1501541 h 2435192"/>
                <a:gd name="connsiteX36" fmla="*/ 5322771 w 6140918"/>
                <a:gd name="connsiteY36" fmla="*/ 1106905 h 2435192"/>
                <a:gd name="connsiteX37" fmla="*/ 5515276 w 6140918"/>
                <a:gd name="connsiteY37" fmla="*/ 895150 h 2435192"/>
                <a:gd name="connsiteX38" fmla="*/ 5688531 w 6140918"/>
                <a:gd name="connsiteY38" fmla="*/ 779646 h 2435192"/>
                <a:gd name="connsiteX39" fmla="*/ 5823284 w 6140918"/>
                <a:gd name="connsiteY39" fmla="*/ 702644 h 2435192"/>
                <a:gd name="connsiteX40" fmla="*/ 5986914 w 6140918"/>
                <a:gd name="connsiteY40" fmla="*/ 683394 h 2435192"/>
                <a:gd name="connsiteX41" fmla="*/ 6102417 w 6140918"/>
                <a:gd name="connsiteY41" fmla="*/ 673768 h 2435192"/>
                <a:gd name="connsiteX42" fmla="*/ 6140918 w 6140918"/>
                <a:gd name="connsiteY42" fmla="*/ 606392 h 2435192"/>
                <a:gd name="connsiteX43" fmla="*/ 6102417 w 6140918"/>
                <a:gd name="connsiteY43" fmla="*/ 404261 h 2435192"/>
                <a:gd name="connsiteX44" fmla="*/ 5996539 w 6140918"/>
                <a:gd name="connsiteY44" fmla="*/ 221381 h 2435192"/>
                <a:gd name="connsiteX45" fmla="*/ 5784783 w 6140918"/>
                <a:gd name="connsiteY45" fmla="*/ 86627 h 2435192"/>
                <a:gd name="connsiteX46" fmla="*/ 5563402 w 6140918"/>
                <a:gd name="connsiteY46" fmla="*/ 57752 h 2435192"/>
                <a:gd name="connsiteX47" fmla="*/ 4976261 w 6140918"/>
                <a:gd name="connsiteY47" fmla="*/ 269507 h 2435192"/>
                <a:gd name="connsiteX48" fmla="*/ 4649002 w 6140918"/>
                <a:gd name="connsiteY48" fmla="*/ 336884 h 2435192"/>
                <a:gd name="connsiteX49" fmla="*/ 4389120 w 6140918"/>
                <a:gd name="connsiteY49" fmla="*/ 394636 h 2435192"/>
                <a:gd name="connsiteX50" fmla="*/ 4196615 w 6140918"/>
                <a:gd name="connsiteY50" fmla="*/ 423512 h 2435192"/>
                <a:gd name="connsiteX51" fmla="*/ 4052236 w 6140918"/>
                <a:gd name="connsiteY51" fmla="*/ 365760 h 2435192"/>
                <a:gd name="connsiteX52" fmla="*/ 4042611 w 6140918"/>
                <a:gd name="connsiteY52" fmla="*/ 308008 h 2435192"/>
                <a:gd name="connsiteX53" fmla="*/ 4090737 w 6140918"/>
                <a:gd name="connsiteY53" fmla="*/ 221381 h 2435192"/>
                <a:gd name="connsiteX54" fmla="*/ 4023360 w 6140918"/>
                <a:gd name="connsiteY54" fmla="*/ 154004 h 2435192"/>
                <a:gd name="connsiteX55" fmla="*/ 3715352 w 6140918"/>
                <a:gd name="connsiteY55" fmla="*/ 356135 h 2435192"/>
                <a:gd name="connsiteX56" fmla="*/ 3561347 w 6140918"/>
                <a:gd name="connsiteY56" fmla="*/ 558265 h 2435192"/>
                <a:gd name="connsiteX57" fmla="*/ 3445844 w 6140918"/>
                <a:gd name="connsiteY57" fmla="*/ 779646 h 2435192"/>
                <a:gd name="connsiteX58" fmla="*/ 3311091 w 6140918"/>
                <a:gd name="connsiteY58" fmla="*/ 750771 h 2435192"/>
                <a:gd name="connsiteX59" fmla="*/ 3137836 w 6140918"/>
                <a:gd name="connsiteY59" fmla="*/ 693019 h 2435192"/>
                <a:gd name="connsiteX60" fmla="*/ 3031958 w 6140918"/>
                <a:gd name="connsiteY60" fmla="*/ 712270 h 2435192"/>
                <a:gd name="connsiteX61" fmla="*/ 2897204 w 6140918"/>
                <a:gd name="connsiteY61" fmla="*/ 673768 h 2435192"/>
                <a:gd name="connsiteX62" fmla="*/ 2820202 w 6140918"/>
                <a:gd name="connsiteY62" fmla="*/ 693019 h 2435192"/>
                <a:gd name="connsiteX63" fmla="*/ 2695074 w 6140918"/>
                <a:gd name="connsiteY63" fmla="*/ 596766 h 2435192"/>
                <a:gd name="connsiteX64" fmla="*/ 2579571 w 6140918"/>
                <a:gd name="connsiteY64" fmla="*/ 664143 h 2435192"/>
                <a:gd name="connsiteX65" fmla="*/ 2512194 w 6140918"/>
                <a:gd name="connsiteY65" fmla="*/ 606392 h 2435192"/>
                <a:gd name="connsiteX66" fmla="*/ 2415941 w 6140918"/>
                <a:gd name="connsiteY66" fmla="*/ 596766 h 2435192"/>
                <a:gd name="connsiteX67" fmla="*/ 2387065 w 6140918"/>
                <a:gd name="connsiteY67" fmla="*/ 644893 h 2435192"/>
                <a:gd name="connsiteX68" fmla="*/ 2252312 w 6140918"/>
                <a:gd name="connsiteY68" fmla="*/ 567891 h 2435192"/>
                <a:gd name="connsiteX69" fmla="*/ 2175310 w 6140918"/>
                <a:gd name="connsiteY69" fmla="*/ 577516 h 243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40918" h="2435192">
                  <a:moveTo>
                    <a:pt x="2175310" y="577516"/>
                  </a:moveTo>
                  <a:lnTo>
                    <a:pt x="2271562" y="885524"/>
                  </a:lnTo>
                  <a:lnTo>
                    <a:pt x="2223436" y="962526"/>
                  </a:lnTo>
                  <a:lnTo>
                    <a:pt x="1992430" y="1299411"/>
                  </a:lnTo>
                  <a:lnTo>
                    <a:pt x="1838425" y="1337912"/>
                  </a:lnTo>
                  <a:lnTo>
                    <a:pt x="1617044" y="1299411"/>
                  </a:lnTo>
                  <a:lnTo>
                    <a:pt x="1318661" y="1126156"/>
                  </a:lnTo>
                  <a:lnTo>
                    <a:pt x="1183907" y="1049154"/>
                  </a:lnTo>
                  <a:lnTo>
                    <a:pt x="1029903" y="1020278"/>
                  </a:lnTo>
                  <a:lnTo>
                    <a:pt x="731520" y="644893"/>
                  </a:lnTo>
                  <a:lnTo>
                    <a:pt x="433137" y="471638"/>
                  </a:lnTo>
                  <a:lnTo>
                    <a:pt x="240632" y="279133"/>
                  </a:lnTo>
                  <a:lnTo>
                    <a:pt x="0" y="0"/>
                  </a:lnTo>
                  <a:lnTo>
                    <a:pt x="9625" y="182880"/>
                  </a:lnTo>
                  <a:lnTo>
                    <a:pt x="134754" y="548640"/>
                  </a:lnTo>
                  <a:lnTo>
                    <a:pt x="308009" y="991402"/>
                  </a:lnTo>
                  <a:lnTo>
                    <a:pt x="644893" y="1414914"/>
                  </a:lnTo>
                  <a:lnTo>
                    <a:pt x="1058779" y="1809550"/>
                  </a:lnTo>
                  <a:lnTo>
                    <a:pt x="1289785" y="2002055"/>
                  </a:lnTo>
                  <a:lnTo>
                    <a:pt x="1722922" y="2184935"/>
                  </a:lnTo>
                  <a:lnTo>
                    <a:pt x="2252312" y="2300438"/>
                  </a:lnTo>
                  <a:lnTo>
                    <a:pt x="2579571" y="2300438"/>
                  </a:lnTo>
                  <a:lnTo>
                    <a:pt x="2810577" y="2261937"/>
                  </a:lnTo>
                  <a:lnTo>
                    <a:pt x="3224463" y="2146434"/>
                  </a:lnTo>
                  <a:lnTo>
                    <a:pt x="3638350" y="2079057"/>
                  </a:lnTo>
                  <a:lnTo>
                    <a:pt x="3946358" y="2088682"/>
                  </a:lnTo>
                  <a:lnTo>
                    <a:pt x="4273617" y="2165684"/>
                  </a:lnTo>
                  <a:lnTo>
                    <a:pt x="4697129" y="2319688"/>
                  </a:lnTo>
                  <a:lnTo>
                    <a:pt x="4995512" y="2415941"/>
                  </a:lnTo>
                  <a:lnTo>
                    <a:pt x="5216893" y="2435192"/>
                  </a:lnTo>
                  <a:lnTo>
                    <a:pt x="5457524" y="2377440"/>
                  </a:lnTo>
                  <a:lnTo>
                    <a:pt x="5601903" y="2252312"/>
                  </a:lnTo>
                  <a:lnTo>
                    <a:pt x="5592278" y="2165684"/>
                  </a:lnTo>
                  <a:lnTo>
                    <a:pt x="5351646" y="1992430"/>
                  </a:lnTo>
                  <a:lnTo>
                    <a:pt x="5178392" y="1819175"/>
                  </a:lnTo>
                  <a:lnTo>
                    <a:pt x="5139891" y="1501541"/>
                  </a:lnTo>
                  <a:lnTo>
                    <a:pt x="5322771" y="1106905"/>
                  </a:lnTo>
                  <a:lnTo>
                    <a:pt x="5515276" y="895150"/>
                  </a:lnTo>
                  <a:lnTo>
                    <a:pt x="5688531" y="779646"/>
                  </a:lnTo>
                  <a:lnTo>
                    <a:pt x="5823284" y="702644"/>
                  </a:lnTo>
                  <a:lnTo>
                    <a:pt x="5986914" y="683394"/>
                  </a:lnTo>
                  <a:lnTo>
                    <a:pt x="6102417" y="673768"/>
                  </a:lnTo>
                  <a:lnTo>
                    <a:pt x="6140918" y="606392"/>
                  </a:lnTo>
                  <a:lnTo>
                    <a:pt x="6102417" y="404261"/>
                  </a:lnTo>
                  <a:lnTo>
                    <a:pt x="5996539" y="221381"/>
                  </a:lnTo>
                  <a:lnTo>
                    <a:pt x="5784783" y="86627"/>
                  </a:lnTo>
                  <a:lnTo>
                    <a:pt x="5563402" y="57752"/>
                  </a:lnTo>
                  <a:lnTo>
                    <a:pt x="4976261" y="269507"/>
                  </a:lnTo>
                  <a:lnTo>
                    <a:pt x="4649002" y="336884"/>
                  </a:lnTo>
                  <a:lnTo>
                    <a:pt x="4389120" y="394636"/>
                  </a:lnTo>
                  <a:lnTo>
                    <a:pt x="4196615" y="423512"/>
                  </a:lnTo>
                  <a:lnTo>
                    <a:pt x="4052236" y="365760"/>
                  </a:lnTo>
                  <a:lnTo>
                    <a:pt x="4042611" y="308008"/>
                  </a:lnTo>
                  <a:lnTo>
                    <a:pt x="4090737" y="221381"/>
                  </a:lnTo>
                  <a:lnTo>
                    <a:pt x="4023360" y="154004"/>
                  </a:lnTo>
                  <a:lnTo>
                    <a:pt x="3715352" y="356135"/>
                  </a:lnTo>
                  <a:lnTo>
                    <a:pt x="3561347" y="558265"/>
                  </a:lnTo>
                  <a:lnTo>
                    <a:pt x="3445844" y="779646"/>
                  </a:lnTo>
                  <a:lnTo>
                    <a:pt x="3311091" y="750771"/>
                  </a:lnTo>
                  <a:lnTo>
                    <a:pt x="3137836" y="693019"/>
                  </a:lnTo>
                  <a:lnTo>
                    <a:pt x="3031958" y="712270"/>
                  </a:lnTo>
                  <a:lnTo>
                    <a:pt x="2897204" y="673768"/>
                  </a:lnTo>
                  <a:lnTo>
                    <a:pt x="2820202" y="693019"/>
                  </a:lnTo>
                  <a:lnTo>
                    <a:pt x="2695074" y="596766"/>
                  </a:lnTo>
                  <a:lnTo>
                    <a:pt x="2579571" y="664143"/>
                  </a:lnTo>
                  <a:lnTo>
                    <a:pt x="2512194" y="606392"/>
                  </a:lnTo>
                  <a:lnTo>
                    <a:pt x="2415941" y="596766"/>
                  </a:lnTo>
                  <a:lnTo>
                    <a:pt x="2387065" y="644893"/>
                  </a:lnTo>
                  <a:lnTo>
                    <a:pt x="2252312" y="567891"/>
                  </a:lnTo>
                  <a:lnTo>
                    <a:pt x="2175310" y="577516"/>
                  </a:lnTo>
                  <a:close/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Volný tvar 7"/>
            <p:cNvSpPr/>
            <p:nvPr/>
          </p:nvSpPr>
          <p:spPr>
            <a:xfrm>
              <a:off x="1097280" y="182880"/>
              <a:ext cx="10019899" cy="3493971"/>
            </a:xfrm>
            <a:custGeom>
              <a:avLst/>
              <a:gdLst>
                <a:gd name="connsiteX0" fmla="*/ 490888 w 10019899"/>
                <a:gd name="connsiteY0" fmla="*/ 2252312 h 3493971"/>
                <a:gd name="connsiteX1" fmla="*/ 567891 w 10019899"/>
                <a:gd name="connsiteY1" fmla="*/ 2550695 h 3493971"/>
                <a:gd name="connsiteX2" fmla="*/ 683394 w 10019899"/>
                <a:gd name="connsiteY2" fmla="*/ 2858703 h 3493971"/>
                <a:gd name="connsiteX3" fmla="*/ 808522 w 10019899"/>
                <a:gd name="connsiteY3" fmla="*/ 3099335 h 3493971"/>
                <a:gd name="connsiteX4" fmla="*/ 943276 w 10019899"/>
                <a:gd name="connsiteY4" fmla="*/ 3272589 h 3493971"/>
                <a:gd name="connsiteX5" fmla="*/ 1116531 w 10019899"/>
                <a:gd name="connsiteY5" fmla="*/ 3368842 h 3493971"/>
                <a:gd name="connsiteX6" fmla="*/ 1116531 w 10019899"/>
                <a:gd name="connsiteY6" fmla="*/ 3368842 h 3493971"/>
                <a:gd name="connsiteX7" fmla="*/ 1116531 w 10019899"/>
                <a:gd name="connsiteY7" fmla="*/ 3022333 h 3493971"/>
                <a:gd name="connsiteX8" fmla="*/ 1174282 w 10019899"/>
                <a:gd name="connsiteY8" fmla="*/ 2666198 h 3493971"/>
                <a:gd name="connsiteX9" fmla="*/ 1116531 w 10019899"/>
                <a:gd name="connsiteY9" fmla="*/ 2512194 h 3493971"/>
                <a:gd name="connsiteX10" fmla="*/ 1193533 w 10019899"/>
                <a:gd name="connsiteY10" fmla="*/ 2396691 h 3493971"/>
                <a:gd name="connsiteX11" fmla="*/ 1328286 w 10019899"/>
                <a:gd name="connsiteY11" fmla="*/ 2271562 h 3493971"/>
                <a:gd name="connsiteX12" fmla="*/ 1472665 w 10019899"/>
                <a:gd name="connsiteY12" fmla="*/ 2233061 h 3493971"/>
                <a:gd name="connsiteX13" fmla="*/ 1828800 w 10019899"/>
                <a:gd name="connsiteY13" fmla="*/ 2213811 h 3493971"/>
                <a:gd name="connsiteX14" fmla="*/ 2088682 w 10019899"/>
                <a:gd name="connsiteY14" fmla="*/ 2175309 h 3493971"/>
                <a:gd name="connsiteX15" fmla="*/ 2367815 w 10019899"/>
                <a:gd name="connsiteY15" fmla="*/ 2136808 h 3493971"/>
                <a:gd name="connsiteX16" fmla="*/ 2704699 w 10019899"/>
                <a:gd name="connsiteY16" fmla="*/ 2165684 h 3493971"/>
                <a:gd name="connsiteX17" fmla="*/ 3041583 w 10019899"/>
                <a:gd name="connsiteY17" fmla="*/ 2252312 h 3493971"/>
                <a:gd name="connsiteX18" fmla="*/ 3455469 w 10019899"/>
                <a:gd name="connsiteY18" fmla="*/ 2338939 h 3493971"/>
                <a:gd name="connsiteX19" fmla="*/ 3638349 w 10019899"/>
                <a:gd name="connsiteY19" fmla="*/ 2464067 h 3493971"/>
                <a:gd name="connsiteX20" fmla="*/ 3686476 w 10019899"/>
                <a:gd name="connsiteY20" fmla="*/ 2512194 h 3493971"/>
                <a:gd name="connsiteX21" fmla="*/ 3801979 w 10019899"/>
                <a:gd name="connsiteY21" fmla="*/ 2521819 h 3493971"/>
                <a:gd name="connsiteX22" fmla="*/ 3821229 w 10019899"/>
                <a:gd name="connsiteY22" fmla="*/ 2820202 h 3493971"/>
                <a:gd name="connsiteX23" fmla="*/ 3965608 w 10019899"/>
                <a:gd name="connsiteY23" fmla="*/ 2839453 h 3493971"/>
                <a:gd name="connsiteX24" fmla="*/ 4013735 w 10019899"/>
                <a:gd name="connsiteY24" fmla="*/ 2800952 h 3493971"/>
                <a:gd name="connsiteX25" fmla="*/ 4071486 w 10019899"/>
                <a:gd name="connsiteY25" fmla="*/ 2868328 h 3493971"/>
                <a:gd name="connsiteX26" fmla="*/ 4158114 w 10019899"/>
                <a:gd name="connsiteY26" fmla="*/ 2858703 h 3493971"/>
                <a:gd name="connsiteX27" fmla="*/ 4244741 w 10019899"/>
                <a:gd name="connsiteY27" fmla="*/ 2810577 h 3493971"/>
                <a:gd name="connsiteX28" fmla="*/ 4321743 w 10019899"/>
                <a:gd name="connsiteY28" fmla="*/ 2849078 h 3493971"/>
                <a:gd name="connsiteX29" fmla="*/ 4437246 w 10019899"/>
                <a:gd name="connsiteY29" fmla="*/ 2820202 h 3493971"/>
                <a:gd name="connsiteX30" fmla="*/ 4523874 w 10019899"/>
                <a:gd name="connsiteY30" fmla="*/ 2810577 h 3493971"/>
                <a:gd name="connsiteX31" fmla="*/ 4523874 w 10019899"/>
                <a:gd name="connsiteY31" fmla="*/ 2810577 h 3493971"/>
                <a:gd name="connsiteX32" fmla="*/ 4658627 w 10019899"/>
                <a:gd name="connsiteY32" fmla="*/ 2829827 h 3493971"/>
                <a:gd name="connsiteX33" fmla="*/ 4658627 w 10019899"/>
                <a:gd name="connsiteY33" fmla="*/ 2829827 h 3493971"/>
                <a:gd name="connsiteX34" fmla="*/ 4745255 w 10019899"/>
                <a:gd name="connsiteY34" fmla="*/ 2877954 h 3493971"/>
                <a:gd name="connsiteX35" fmla="*/ 4831882 w 10019899"/>
                <a:gd name="connsiteY35" fmla="*/ 2868328 h 3493971"/>
                <a:gd name="connsiteX36" fmla="*/ 4831882 w 10019899"/>
                <a:gd name="connsiteY36" fmla="*/ 2868328 h 3493971"/>
                <a:gd name="connsiteX37" fmla="*/ 5024387 w 10019899"/>
                <a:gd name="connsiteY37" fmla="*/ 2926080 h 3493971"/>
                <a:gd name="connsiteX38" fmla="*/ 5101389 w 10019899"/>
                <a:gd name="connsiteY38" fmla="*/ 2897204 h 3493971"/>
                <a:gd name="connsiteX39" fmla="*/ 5120640 w 10019899"/>
                <a:gd name="connsiteY39" fmla="*/ 2800952 h 3493971"/>
                <a:gd name="connsiteX40" fmla="*/ 5111015 w 10019899"/>
                <a:gd name="connsiteY40" fmla="*/ 2743200 h 3493971"/>
                <a:gd name="connsiteX41" fmla="*/ 5303520 w 10019899"/>
                <a:gd name="connsiteY41" fmla="*/ 2752825 h 3493971"/>
                <a:gd name="connsiteX42" fmla="*/ 5832909 w 10019899"/>
                <a:gd name="connsiteY42" fmla="*/ 2887579 h 3493971"/>
                <a:gd name="connsiteX43" fmla="*/ 6140918 w 10019899"/>
                <a:gd name="connsiteY43" fmla="*/ 3089709 h 3493971"/>
                <a:gd name="connsiteX44" fmla="*/ 6420051 w 10019899"/>
                <a:gd name="connsiteY44" fmla="*/ 3243714 h 3493971"/>
                <a:gd name="connsiteX45" fmla="*/ 6708808 w 10019899"/>
                <a:gd name="connsiteY45" fmla="*/ 3349592 h 3493971"/>
                <a:gd name="connsiteX46" fmla="*/ 6853187 w 10019899"/>
                <a:gd name="connsiteY46" fmla="*/ 3359217 h 3493971"/>
                <a:gd name="connsiteX47" fmla="*/ 6939815 w 10019899"/>
                <a:gd name="connsiteY47" fmla="*/ 3359217 h 3493971"/>
                <a:gd name="connsiteX48" fmla="*/ 6949440 w 10019899"/>
                <a:gd name="connsiteY48" fmla="*/ 3291840 h 3493971"/>
                <a:gd name="connsiteX49" fmla="*/ 6949440 w 10019899"/>
                <a:gd name="connsiteY49" fmla="*/ 3291840 h 3493971"/>
                <a:gd name="connsiteX50" fmla="*/ 6891688 w 10019899"/>
                <a:gd name="connsiteY50" fmla="*/ 3195587 h 3493971"/>
                <a:gd name="connsiteX51" fmla="*/ 6843562 w 10019899"/>
                <a:gd name="connsiteY51" fmla="*/ 3157086 h 3493971"/>
                <a:gd name="connsiteX52" fmla="*/ 6843562 w 10019899"/>
                <a:gd name="connsiteY52" fmla="*/ 3089709 h 3493971"/>
                <a:gd name="connsiteX53" fmla="*/ 6968691 w 10019899"/>
                <a:gd name="connsiteY53" fmla="*/ 3108960 h 3493971"/>
                <a:gd name="connsiteX54" fmla="*/ 7074568 w 10019899"/>
                <a:gd name="connsiteY54" fmla="*/ 3272589 h 3493971"/>
                <a:gd name="connsiteX55" fmla="*/ 7151571 w 10019899"/>
                <a:gd name="connsiteY55" fmla="*/ 3368842 h 3493971"/>
                <a:gd name="connsiteX56" fmla="*/ 7267074 w 10019899"/>
                <a:gd name="connsiteY56" fmla="*/ 3436219 h 3493971"/>
                <a:gd name="connsiteX57" fmla="*/ 7449954 w 10019899"/>
                <a:gd name="connsiteY57" fmla="*/ 3474720 h 3493971"/>
                <a:gd name="connsiteX58" fmla="*/ 7680960 w 10019899"/>
                <a:gd name="connsiteY58" fmla="*/ 3493971 h 3493971"/>
                <a:gd name="connsiteX59" fmla="*/ 7940842 w 10019899"/>
                <a:gd name="connsiteY59" fmla="*/ 3445844 h 3493971"/>
                <a:gd name="connsiteX60" fmla="*/ 8219975 w 10019899"/>
                <a:gd name="connsiteY60" fmla="*/ 3368842 h 3493971"/>
                <a:gd name="connsiteX61" fmla="*/ 8422105 w 10019899"/>
                <a:gd name="connsiteY61" fmla="*/ 3272589 h 3493971"/>
                <a:gd name="connsiteX62" fmla="*/ 8518358 w 10019899"/>
                <a:gd name="connsiteY62" fmla="*/ 3157086 h 3493971"/>
                <a:gd name="connsiteX63" fmla="*/ 8662737 w 10019899"/>
                <a:gd name="connsiteY63" fmla="*/ 3272589 h 3493971"/>
                <a:gd name="connsiteX64" fmla="*/ 8778240 w 10019899"/>
                <a:gd name="connsiteY64" fmla="*/ 3388093 h 3493971"/>
                <a:gd name="connsiteX65" fmla="*/ 8903368 w 10019899"/>
                <a:gd name="connsiteY65" fmla="*/ 3416968 h 3493971"/>
                <a:gd name="connsiteX66" fmla="*/ 9038122 w 10019899"/>
                <a:gd name="connsiteY66" fmla="*/ 3426594 h 3493971"/>
                <a:gd name="connsiteX67" fmla="*/ 9182501 w 10019899"/>
                <a:gd name="connsiteY67" fmla="*/ 3349592 h 3493971"/>
                <a:gd name="connsiteX68" fmla="*/ 9384632 w 10019899"/>
                <a:gd name="connsiteY68" fmla="*/ 3253339 h 3493971"/>
                <a:gd name="connsiteX69" fmla="*/ 9548261 w 10019899"/>
                <a:gd name="connsiteY69" fmla="*/ 3108960 h 3493971"/>
                <a:gd name="connsiteX70" fmla="*/ 9577137 w 10019899"/>
                <a:gd name="connsiteY70" fmla="*/ 2974206 h 3493971"/>
                <a:gd name="connsiteX71" fmla="*/ 9548261 w 10019899"/>
                <a:gd name="connsiteY71" fmla="*/ 2714324 h 3493971"/>
                <a:gd name="connsiteX72" fmla="*/ 9538636 w 10019899"/>
                <a:gd name="connsiteY72" fmla="*/ 2541069 h 3493971"/>
                <a:gd name="connsiteX73" fmla="*/ 9606013 w 10019899"/>
                <a:gd name="connsiteY73" fmla="*/ 2473693 h 3493971"/>
                <a:gd name="connsiteX74" fmla="*/ 9769642 w 10019899"/>
                <a:gd name="connsiteY74" fmla="*/ 2387065 h 3493971"/>
                <a:gd name="connsiteX75" fmla="*/ 9914021 w 10019899"/>
                <a:gd name="connsiteY75" fmla="*/ 2281187 h 3493971"/>
                <a:gd name="connsiteX76" fmla="*/ 10019899 w 10019899"/>
                <a:gd name="connsiteY76" fmla="*/ 2146434 h 3493971"/>
                <a:gd name="connsiteX77" fmla="*/ 9991023 w 10019899"/>
                <a:gd name="connsiteY77" fmla="*/ 1896177 h 3493971"/>
                <a:gd name="connsiteX78" fmla="*/ 9952522 w 10019899"/>
                <a:gd name="connsiteY78" fmla="*/ 1588168 h 3493971"/>
                <a:gd name="connsiteX79" fmla="*/ 9808143 w 10019899"/>
                <a:gd name="connsiteY79" fmla="*/ 1183907 h 3493971"/>
                <a:gd name="connsiteX80" fmla="*/ 9683015 w 10019899"/>
                <a:gd name="connsiteY80" fmla="*/ 943276 h 3493971"/>
                <a:gd name="connsiteX81" fmla="*/ 9606013 w 10019899"/>
                <a:gd name="connsiteY81" fmla="*/ 837398 h 3493971"/>
                <a:gd name="connsiteX82" fmla="*/ 9288379 w 10019899"/>
                <a:gd name="connsiteY82" fmla="*/ 702644 h 3493971"/>
                <a:gd name="connsiteX83" fmla="*/ 8835992 w 10019899"/>
                <a:gd name="connsiteY83" fmla="*/ 471638 h 3493971"/>
                <a:gd name="connsiteX84" fmla="*/ 8441356 w 10019899"/>
                <a:gd name="connsiteY84" fmla="*/ 327259 h 3493971"/>
                <a:gd name="connsiteX85" fmla="*/ 7960093 w 10019899"/>
                <a:gd name="connsiteY85" fmla="*/ 173255 h 3493971"/>
                <a:gd name="connsiteX86" fmla="*/ 7517331 w 10019899"/>
                <a:gd name="connsiteY86" fmla="*/ 77002 h 3493971"/>
                <a:gd name="connsiteX87" fmla="*/ 6901314 w 10019899"/>
                <a:gd name="connsiteY87" fmla="*/ 28876 h 3493971"/>
                <a:gd name="connsiteX88" fmla="*/ 6285297 w 10019899"/>
                <a:gd name="connsiteY88" fmla="*/ 0 h 3493971"/>
                <a:gd name="connsiteX89" fmla="*/ 5534526 w 10019899"/>
                <a:gd name="connsiteY89" fmla="*/ 9625 h 3493971"/>
                <a:gd name="connsiteX90" fmla="*/ 4591251 w 10019899"/>
                <a:gd name="connsiteY90" fmla="*/ 0 h 3493971"/>
                <a:gd name="connsiteX91" fmla="*/ 4148488 w 10019899"/>
                <a:gd name="connsiteY91" fmla="*/ 9625 h 3493971"/>
                <a:gd name="connsiteX92" fmla="*/ 3657600 w 10019899"/>
                <a:gd name="connsiteY92" fmla="*/ 28876 h 3493971"/>
                <a:gd name="connsiteX93" fmla="*/ 3195587 w 10019899"/>
                <a:gd name="connsiteY93" fmla="*/ 67377 h 3493971"/>
                <a:gd name="connsiteX94" fmla="*/ 2887579 w 10019899"/>
                <a:gd name="connsiteY94" fmla="*/ 86627 h 3493971"/>
                <a:gd name="connsiteX95" fmla="*/ 2550695 w 10019899"/>
                <a:gd name="connsiteY95" fmla="*/ 144379 h 3493971"/>
                <a:gd name="connsiteX96" fmla="*/ 2069432 w 10019899"/>
                <a:gd name="connsiteY96" fmla="*/ 259882 h 3493971"/>
                <a:gd name="connsiteX97" fmla="*/ 1540042 w 10019899"/>
                <a:gd name="connsiteY97" fmla="*/ 385011 h 3493971"/>
                <a:gd name="connsiteX98" fmla="*/ 1058779 w 10019899"/>
                <a:gd name="connsiteY98" fmla="*/ 519764 h 3493971"/>
                <a:gd name="connsiteX99" fmla="*/ 529389 w 10019899"/>
                <a:gd name="connsiteY99" fmla="*/ 712269 h 3493971"/>
                <a:gd name="connsiteX100" fmla="*/ 250257 w 10019899"/>
                <a:gd name="connsiteY100" fmla="*/ 827773 h 3493971"/>
                <a:gd name="connsiteX101" fmla="*/ 96253 w 10019899"/>
                <a:gd name="connsiteY101" fmla="*/ 875899 h 3493971"/>
                <a:gd name="connsiteX102" fmla="*/ 19251 w 10019899"/>
                <a:gd name="connsiteY102" fmla="*/ 933651 h 3493971"/>
                <a:gd name="connsiteX103" fmla="*/ 19251 w 10019899"/>
                <a:gd name="connsiteY103" fmla="*/ 1020278 h 3493971"/>
                <a:gd name="connsiteX104" fmla="*/ 0 w 10019899"/>
                <a:gd name="connsiteY104" fmla="*/ 1126156 h 3493971"/>
                <a:gd name="connsiteX105" fmla="*/ 105878 w 10019899"/>
                <a:gd name="connsiteY105" fmla="*/ 1241659 h 3493971"/>
                <a:gd name="connsiteX106" fmla="*/ 173255 w 10019899"/>
                <a:gd name="connsiteY106" fmla="*/ 1241659 h 3493971"/>
                <a:gd name="connsiteX107" fmla="*/ 327259 w 10019899"/>
                <a:gd name="connsiteY107" fmla="*/ 1241659 h 3493971"/>
                <a:gd name="connsiteX108" fmla="*/ 327259 w 10019899"/>
                <a:gd name="connsiteY108" fmla="*/ 1280160 h 3493971"/>
                <a:gd name="connsiteX109" fmla="*/ 134754 w 10019899"/>
                <a:gd name="connsiteY109" fmla="*/ 1366787 h 3493971"/>
                <a:gd name="connsiteX110" fmla="*/ 77002 w 10019899"/>
                <a:gd name="connsiteY110" fmla="*/ 1395663 h 3493971"/>
                <a:gd name="connsiteX111" fmla="*/ 86627 w 10019899"/>
                <a:gd name="connsiteY111" fmla="*/ 1443789 h 3493971"/>
                <a:gd name="connsiteX112" fmla="*/ 182880 w 10019899"/>
                <a:gd name="connsiteY112" fmla="*/ 1588168 h 3493971"/>
                <a:gd name="connsiteX113" fmla="*/ 298383 w 10019899"/>
                <a:gd name="connsiteY113" fmla="*/ 1703672 h 3493971"/>
                <a:gd name="connsiteX114" fmla="*/ 423512 w 10019899"/>
                <a:gd name="connsiteY114" fmla="*/ 1819175 h 3493971"/>
                <a:gd name="connsiteX115" fmla="*/ 423512 w 10019899"/>
                <a:gd name="connsiteY115" fmla="*/ 1905802 h 3493971"/>
                <a:gd name="connsiteX116" fmla="*/ 452387 w 10019899"/>
                <a:gd name="connsiteY116" fmla="*/ 2127183 h 3493971"/>
                <a:gd name="connsiteX117" fmla="*/ 490888 w 10019899"/>
                <a:gd name="connsiteY117" fmla="*/ 2252312 h 349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0019899" h="3493971">
                  <a:moveTo>
                    <a:pt x="490888" y="2252312"/>
                  </a:moveTo>
                  <a:lnTo>
                    <a:pt x="567891" y="2550695"/>
                  </a:lnTo>
                  <a:lnTo>
                    <a:pt x="683394" y="2858703"/>
                  </a:lnTo>
                  <a:lnTo>
                    <a:pt x="808522" y="3099335"/>
                  </a:lnTo>
                  <a:lnTo>
                    <a:pt x="943276" y="3272589"/>
                  </a:lnTo>
                  <a:lnTo>
                    <a:pt x="1116531" y="3368842"/>
                  </a:lnTo>
                  <a:lnTo>
                    <a:pt x="1116531" y="3368842"/>
                  </a:lnTo>
                  <a:lnTo>
                    <a:pt x="1116531" y="3022333"/>
                  </a:lnTo>
                  <a:lnTo>
                    <a:pt x="1174282" y="2666198"/>
                  </a:lnTo>
                  <a:lnTo>
                    <a:pt x="1116531" y="2512194"/>
                  </a:lnTo>
                  <a:lnTo>
                    <a:pt x="1193533" y="2396691"/>
                  </a:lnTo>
                  <a:lnTo>
                    <a:pt x="1328286" y="2271562"/>
                  </a:lnTo>
                  <a:lnTo>
                    <a:pt x="1472665" y="2233061"/>
                  </a:lnTo>
                  <a:lnTo>
                    <a:pt x="1828800" y="2213811"/>
                  </a:lnTo>
                  <a:lnTo>
                    <a:pt x="2088682" y="2175309"/>
                  </a:lnTo>
                  <a:lnTo>
                    <a:pt x="2367815" y="2136808"/>
                  </a:lnTo>
                  <a:lnTo>
                    <a:pt x="2704699" y="2165684"/>
                  </a:lnTo>
                  <a:lnTo>
                    <a:pt x="3041583" y="2252312"/>
                  </a:lnTo>
                  <a:lnTo>
                    <a:pt x="3455469" y="2338939"/>
                  </a:lnTo>
                  <a:lnTo>
                    <a:pt x="3638349" y="2464067"/>
                  </a:lnTo>
                  <a:lnTo>
                    <a:pt x="3686476" y="2512194"/>
                  </a:lnTo>
                  <a:lnTo>
                    <a:pt x="3801979" y="2521819"/>
                  </a:lnTo>
                  <a:lnTo>
                    <a:pt x="3821229" y="2820202"/>
                  </a:lnTo>
                  <a:lnTo>
                    <a:pt x="3965608" y="2839453"/>
                  </a:lnTo>
                  <a:lnTo>
                    <a:pt x="4013735" y="2800952"/>
                  </a:lnTo>
                  <a:lnTo>
                    <a:pt x="4071486" y="2868328"/>
                  </a:lnTo>
                  <a:lnTo>
                    <a:pt x="4158114" y="2858703"/>
                  </a:lnTo>
                  <a:lnTo>
                    <a:pt x="4244741" y="2810577"/>
                  </a:lnTo>
                  <a:lnTo>
                    <a:pt x="4321743" y="2849078"/>
                  </a:lnTo>
                  <a:lnTo>
                    <a:pt x="4437246" y="2820202"/>
                  </a:lnTo>
                  <a:lnTo>
                    <a:pt x="4523874" y="2810577"/>
                  </a:lnTo>
                  <a:lnTo>
                    <a:pt x="4523874" y="2810577"/>
                  </a:lnTo>
                  <a:lnTo>
                    <a:pt x="4658627" y="2829827"/>
                  </a:lnTo>
                  <a:lnTo>
                    <a:pt x="4658627" y="2829827"/>
                  </a:lnTo>
                  <a:lnTo>
                    <a:pt x="4745255" y="2877954"/>
                  </a:lnTo>
                  <a:lnTo>
                    <a:pt x="4831882" y="2868328"/>
                  </a:lnTo>
                  <a:lnTo>
                    <a:pt x="4831882" y="2868328"/>
                  </a:lnTo>
                  <a:lnTo>
                    <a:pt x="5024387" y="2926080"/>
                  </a:lnTo>
                  <a:lnTo>
                    <a:pt x="5101389" y="2897204"/>
                  </a:lnTo>
                  <a:lnTo>
                    <a:pt x="5120640" y="2800952"/>
                  </a:lnTo>
                  <a:lnTo>
                    <a:pt x="5111015" y="2743200"/>
                  </a:lnTo>
                  <a:lnTo>
                    <a:pt x="5303520" y="2752825"/>
                  </a:lnTo>
                  <a:lnTo>
                    <a:pt x="5832909" y="2887579"/>
                  </a:lnTo>
                  <a:lnTo>
                    <a:pt x="6140918" y="3089709"/>
                  </a:lnTo>
                  <a:lnTo>
                    <a:pt x="6420051" y="3243714"/>
                  </a:lnTo>
                  <a:lnTo>
                    <a:pt x="6708808" y="3349592"/>
                  </a:lnTo>
                  <a:lnTo>
                    <a:pt x="6853187" y="3359217"/>
                  </a:lnTo>
                  <a:lnTo>
                    <a:pt x="6939815" y="3359217"/>
                  </a:lnTo>
                  <a:lnTo>
                    <a:pt x="6949440" y="3291840"/>
                  </a:lnTo>
                  <a:lnTo>
                    <a:pt x="6949440" y="3291840"/>
                  </a:lnTo>
                  <a:lnTo>
                    <a:pt x="6891688" y="3195587"/>
                  </a:lnTo>
                  <a:lnTo>
                    <a:pt x="6843562" y="3157086"/>
                  </a:lnTo>
                  <a:lnTo>
                    <a:pt x="6843562" y="3089709"/>
                  </a:lnTo>
                  <a:lnTo>
                    <a:pt x="6968691" y="3108960"/>
                  </a:lnTo>
                  <a:lnTo>
                    <a:pt x="7074568" y="3272589"/>
                  </a:lnTo>
                  <a:lnTo>
                    <a:pt x="7151571" y="3368842"/>
                  </a:lnTo>
                  <a:lnTo>
                    <a:pt x="7267074" y="3436219"/>
                  </a:lnTo>
                  <a:lnTo>
                    <a:pt x="7449954" y="3474720"/>
                  </a:lnTo>
                  <a:lnTo>
                    <a:pt x="7680960" y="3493971"/>
                  </a:lnTo>
                  <a:lnTo>
                    <a:pt x="7940842" y="3445844"/>
                  </a:lnTo>
                  <a:lnTo>
                    <a:pt x="8219975" y="3368842"/>
                  </a:lnTo>
                  <a:lnTo>
                    <a:pt x="8422105" y="3272589"/>
                  </a:lnTo>
                  <a:lnTo>
                    <a:pt x="8518358" y="3157086"/>
                  </a:lnTo>
                  <a:lnTo>
                    <a:pt x="8662737" y="3272589"/>
                  </a:lnTo>
                  <a:lnTo>
                    <a:pt x="8778240" y="3388093"/>
                  </a:lnTo>
                  <a:lnTo>
                    <a:pt x="8903368" y="3416968"/>
                  </a:lnTo>
                  <a:lnTo>
                    <a:pt x="9038122" y="3426594"/>
                  </a:lnTo>
                  <a:lnTo>
                    <a:pt x="9182501" y="3349592"/>
                  </a:lnTo>
                  <a:lnTo>
                    <a:pt x="9384632" y="3253339"/>
                  </a:lnTo>
                  <a:lnTo>
                    <a:pt x="9548261" y="3108960"/>
                  </a:lnTo>
                  <a:lnTo>
                    <a:pt x="9577137" y="2974206"/>
                  </a:lnTo>
                  <a:lnTo>
                    <a:pt x="9548261" y="2714324"/>
                  </a:lnTo>
                  <a:lnTo>
                    <a:pt x="9538636" y="2541069"/>
                  </a:lnTo>
                  <a:lnTo>
                    <a:pt x="9606013" y="2473693"/>
                  </a:lnTo>
                  <a:lnTo>
                    <a:pt x="9769642" y="2387065"/>
                  </a:lnTo>
                  <a:lnTo>
                    <a:pt x="9914021" y="2281187"/>
                  </a:lnTo>
                  <a:lnTo>
                    <a:pt x="10019899" y="2146434"/>
                  </a:lnTo>
                  <a:lnTo>
                    <a:pt x="9991023" y="1896177"/>
                  </a:lnTo>
                  <a:lnTo>
                    <a:pt x="9952522" y="1588168"/>
                  </a:lnTo>
                  <a:lnTo>
                    <a:pt x="9808143" y="1183907"/>
                  </a:lnTo>
                  <a:lnTo>
                    <a:pt x="9683015" y="943276"/>
                  </a:lnTo>
                  <a:lnTo>
                    <a:pt x="9606013" y="837398"/>
                  </a:lnTo>
                  <a:lnTo>
                    <a:pt x="9288379" y="702644"/>
                  </a:lnTo>
                  <a:lnTo>
                    <a:pt x="8835992" y="471638"/>
                  </a:lnTo>
                  <a:lnTo>
                    <a:pt x="8441356" y="327259"/>
                  </a:lnTo>
                  <a:lnTo>
                    <a:pt x="7960093" y="173255"/>
                  </a:lnTo>
                  <a:lnTo>
                    <a:pt x="7517331" y="77002"/>
                  </a:lnTo>
                  <a:lnTo>
                    <a:pt x="6901314" y="28876"/>
                  </a:lnTo>
                  <a:lnTo>
                    <a:pt x="6285297" y="0"/>
                  </a:lnTo>
                  <a:lnTo>
                    <a:pt x="5534526" y="9625"/>
                  </a:lnTo>
                  <a:lnTo>
                    <a:pt x="4591251" y="0"/>
                  </a:lnTo>
                  <a:lnTo>
                    <a:pt x="4148488" y="9625"/>
                  </a:lnTo>
                  <a:lnTo>
                    <a:pt x="3657600" y="28876"/>
                  </a:lnTo>
                  <a:lnTo>
                    <a:pt x="3195587" y="67377"/>
                  </a:lnTo>
                  <a:lnTo>
                    <a:pt x="2887579" y="86627"/>
                  </a:lnTo>
                  <a:lnTo>
                    <a:pt x="2550695" y="144379"/>
                  </a:lnTo>
                  <a:lnTo>
                    <a:pt x="2069432" y="259882"/>
                  </a:lnTo>
                  <a:lnTo>
                    <a:pt x="1540042" y="385011"/>
                  </a:lnTo>
                  <a:lnTo>
                    <a:pt x="1058779" y="519764"/>
                  </a:lnTo>
                  <a:lnTo>
                    <a:pt x="529389" y="712269"/>
                  </a:lnTo>
                  <a:lnTo>
                    <a:pt x="250257" y="827773"/>
                  </a:lnTo>
                  <a:lnTo>
                    <a:pt x="96253" y="875899"/>
                  </a:lnTo>
                  <a:lnTo>
                    <a:pt x="19251" y="933651"/>
                  </a:lnTo>
                  <a:lnTo>
                    <a:pt x="19251" y="1020278"/>
                  </a:lnTo>
                  <a:lnTo>
                    <a:pt x="0" y="1126156"/>
                  </a:lnTo>
                  <a:lnTo>
                    <a:pt x="105878" y="1241659"/>
                  </a:lnTo>
                  <a:lnTo>
                    <a:pt x="173255" y="1241659"/>
                  </a:lnTo>
                  <a:lnTo>
                    <a:pt x="327259" y="1241659"/>
                  </a:lnTo>
                  <a:lnTo>
                    <a:pt x="327259" y="1280160"/>
                  </a:lnTo>
                  <a:lnTo>
                    <a:pt x="134754" y="1366787"/>
                  </a:lnTo>
                  <a:lnTo>
                    <a:pt x="77002" y="1395663"/>
                  </a:lnTo>
                  <a:lnTo>
                    <a:pt x="86627" y="1443789"/>
                  </a:lnTo>
                  <a:lnTo>
                    <a:pt x="182880" y="1588168"/>
                  </a:lnTo>
                  <a:lnTo>
                    <a:pt x="298383" y="1703672"/>
                  </a:lnTo>
                  <a:lnTo>
                    <a:pt x="423512" y="1819175"/>
                  </a:lnTo>
                  <a:lnTo>
                    <a:pt x="423512" y="1905802"/>
                  </a:lnTo>
                  <a:lnTo>
                    <a:pt x="452387" y="2127183"/>
                  </a:lnTo>
                  <a:lnTo>
                    <a:pt x="490888" y="2252312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097280" y="3338068"/>
            <a:ext cx="5120068" cy="1119719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2200" dirty="0" err="1"/>
              <a:t>Bones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head</a:t>
            </a:r>
            <a:r>
              <a:rPr lang="cs-CZ" sz="2200" dirty="0"/>
              <a:t> </a:t>
            </a:r>
            <a:r>
              <a:rPr lang="cs-CZ" sz="2200" dirty="0" err="1"/>
              <a:t>form</a:t>
            </a:r>
            <a:r>
              <a:rPr lang="cs-CZ" sz="2200" dirty="0"/>
              <a:t> </a:t>
            </a:r>
            <a:r>
              <a:rPr lang="cs-CZ" sz="2200" dirty="0" err="1"/>
              <a:t>two</a:t>
            </a:r>
            <a:r>
              <a:rPr lang="cs-CZ" sz="2200" dirty="0"/>
              <a:t> </a:t>
            </a:r>
            <a:r>
              <a:rPr lang="cs-CZ" sz="2200" dirty="0" err="1"/>
              <a:t>parts</a:t>
            </a:r>
            <a:r>
              <a:rPr lang="cs-CZ" sz="22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900" dirty="0" err="1">
                <a:solidFill>
                  <a:srgbClr val="00B050"/>
                </a:solidFill>
              </a:rPr>
              <a:t>n</a:t>
            </a:r>
            <a:r>
              <a:rPr lang="cs-CZ" sz="1900" dirty="0" err="1" smtClean="0">
                <a:solidFill>
                  <a:srgbClr val="00B050"/>
                </a:solidFill>
              </a:rPr>
              <a:t>eurocranium</a:t>
            </a:r>
            <a:r>
              <a:rPr lang="cs-CZ" sz="1900" dirty="0" smtClean="0">
                <a:solidFill>
                  <a:srgbClr val="00B050"/>
                </a:solidFill>
              </a:rPr>
              <a:t> </a:t>
            </a:r>
            <a:r>
              <a:rPr lang="cs-CZ" sz="1900" dirty="0">
                <a:solidFill>
                  <a:srgbClr val="00B050"/>
                </a:solidFill>
              </a:rPr>
              <a:t>– </a:t>
            </a:r>
            <a:r>
              <a:rPr lang="cs-CZ" sz="1900" dirty="0" err="1">
                <a:solidFill>
                  <a:srgbClr val="00B050"/>
                </a:solidFill>
              </a:rPr>
              <a:t>surrounds</a:t>
            </a:r>
            <a:r>
              <a:rPr lang="cs-CZ" sz="1900" dirty="0">
                <a:solidFill>
                  <a:srgbClr val="00B050"/>
                </a:solidFill>
              </a:rPr>
              <a:t> brain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900" dirty="0" err="1">
                <a:solidFill>
                  <a:srgbClr val="E77B09"/>
                </a:solidFill>
              </a:rPr>
              <a:t>v</a:t>
            </a:r>
            <a:r>
              <a:rPr lang="cs-CZ" sz="1900" smtClean="0">
                <a:solidFill>
                  <a:srgbClr val="E77B09"/>
                </a:solidFill>
              </a:rPr>
              <a:t>iscerocranium</a:t>
            </a:r>
            <a:r>
              <a:rPr lang="cs-CZ" sz="1900" dirty="0" smtClean="0">
                <a:solidFill>
                  <a:srgbClr val="E77B09"/>
                </a:solidFill>
              </a:rPr>
              <a:t> </a:t>
            </a:r>
            <a:r>
              <a:rPr lang="cs-CZ" sz="1900" dirty="0">
                <a:solidFill>
                  <a:srgbClr val="E77B09"/>
                </a:solidFill>
              </a:rPr>
              <a:t>– </a:t>
            </a:r>
            <a:r>
              <a:rPr lang="cs-CZ" sz="1900" dirty="0" err="1">
                <a:solidFill>
                  <a:srgbClr val="E77B09"/>
                </a:solidFill>
              </a:rPr>
              <a:t>surrounds</a:t>
            </a:r>
            <a:r>
              <a:rPr lang="cs-CZ" sz="1900" dirty="0">
                <a:solidFill>
                  <a:srgbClr val="E77B09"/>
                </a:solidFill>
              </a:rPr>
              <a:t> oral </a:t>
            </a:r>
            <a:r>
              <a:rPr lang="cs-CZ" sz="1900" dirty="0" err="1">
                <a:solidFill>
                  <a:srgbClr val="E77B09"/>
                </a:solidFill>
              </a:rPr>
              <a:t>cavity</a:t>
            </a:r>
            <a:r>
              <a:rPr lang="cs-CZ" sz="1900" dirty="0">
                <a:solidFill>
                  <a:srgbClr val="E77B09"/>
                </a:solidFill>
              </a:rPr>
              <a:t> and </a:t>
            </a:r>
            <a:r>
              <a:rPr lang="cs-CZ" sz="1900" dirty="0" err="1">
                <a:solidFill>
                  <a:srgbClr val="E77B09"/>
                </a:solidFill>
              </a:rPr>
              <a:t>pharynx</a:t>
            </a:r>
            <a:endParaRPr lang="cs-CZ" sz="1900" dirty="0">
              <a:solidFill>
                <a:srgbClr val="E77B09"/>
              </a:solidFill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097281" y="4806123"/>
            <a:ext cx="4983008" cy="13213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Bones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are </a:t>
            </a:r>
            <a:r>
              <a:rPr lang="cs-CZ" dirty="0" err="1"/>
              <a:t>formed</a:t>
            </a:r>
            <a:r>
              <a:rPr lang="cs-CZ" dirty="0"/>
              <a:t> by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ossification</a:t>
            </a:r>
            <a:r>
              <a:rPr lang="cs-CZ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C00000"/>
                </a:solidFill>
              </a:rPr>
              <a:t>membraneous</a:t>
            </a:r>
            <a:r>
              <a:rPr lang="cs-CZ" dirty="0">
                <a:solidFill>
                  <a:srgbClr val="C00000"/>
                </a:solidFill>
              </a:rPr>
              <a:t> – </a:t>
            </a:r>
            <a:r>
              <a:rPr lang="cs-CZ" dirty="0" err="1">
                <a:solidFill>
                  <a:srgbClr val="C00000"/>
                </a:solidFill>
              </a:rPr>
              <a:t>from</a:t>
            </a:r>
            <a:r>
              <a:rPr lang="cs-CZ" dirty="0">
                <a:solidFill>
                  <a:srgbClr val="C00000"/>
                </a:solidFill>
              </a:rPr>
              <a:t> mesenchyme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00B0F0"/>
                </a:solidFill>
              </a:rPr>
              <a:t>endochondral</a:t>
            </a:r>
            <a:r>
              <a:rPr lang="cs-CZ" dirty="0">
                <a:solidFill>
                  <a:srgbClr val="00B0F0"/>
                </a:solidFill>
              </a:rPr>
              <a:t> – </a:t>
            </a:r>
            <a:r>
              <a:rPr lang="cs-CZ" dirty="0" err="1">
                <a:solidFill>
                  <a:srgbClr val="00B0F0"/>
                </a:solidFill>
              </a:rPr>
              <a:t>from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cartilage</a:t>
            </a:r>
            <a:endParaRPr lang="cs-CZ" dirty="0">
              <a:solidFill>
                <a:srgbClr val="00B0F0"/>
              </a:solidFill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5858223" y="2176075"/>
            <a:ext cx="5674267" cy="3456855"/>
            <a:chOff x="5858223" y="2176075"/>
            <a:chExt cx="5674267" cy="3456855"/>
          </a:xfrm>
        </p:grpSpPr>
        <p:grpSp>
          <p:nvGrpSpPr>
            <p:cNvPr id="13" name="Skupina 12"/>
            <p:cNvGrpSpPr/>
            <p:nvPr/>
          </p:nvGrpSpPr>
          <p:grpSpPr>
            <a:xfrm>
              <a:off x="9674031" y="2391332"/>
              <a:ext cx="1858459" cy="1432007"/>
              <a:chOff x="9674031" y="2391332"/>
              <a:chExt cx="1858459" cy="1432007"/>
            </a:xfrm>
            <a:solidFill>
              <a:srgbClr val="F37ABF">
                <a:alpha val="50000"/>
              </a:srgbClr>
            </a:solidFill>
          </p:grpSpPr>
          <p:sp>
            <p:nvSpPr>
              <p:cNvPr id="11" name="Ovál 10"/>
              <p:cNvSpPr/>
              <p:nvPr/>
            </p:nvSpPr>
            <p:spPr>
              <a:xfrm rot="1948828">
                <a:off x="9674031" y="2391332"/>
                <a:ext cx="1858459" cy="1432007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10201423" y="2433250"/>
                <a:ext cx="8858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mesoderm</a:t>
                </a:r>
              </a:p>
            </p:txBody>
          </p:sp>
        </p:grpSp>
        <p:grpSp>
          <p:nvGrpSpPr>
            <p:cNvPr id="16" name="Skupina 15"/>
            <p:cNvGrpSpPr/>
            <p:nvPr/>
          </p:nvGrpSpPr>
          <p:grpSpPr>
            <a:xfrm>
              <a:off x="5858223" y="2176075"/>
              <a:ext cx="4972050" cy="3456855"/>
              <a:chOff x="5858223" y="2176075"/>
              <a:chExt cx="4972050" cy="3456855"/>
            </a:xfrm>
          </p:grpSpPr>
          <p:sp>
            <p:nvSpPr>
              <p:cNvPr id="14" name="Ovál 13"/>
              <p:cNvSpPr/>
              <p:nvPr/>
            </p:nvSpPr>
            <p:spPr>
              <a:xfrm rot="2498905">
                <a:off x="5858223" y="2253974"/>
                <a:ext cx="4972050" cy="3378956"/>
              </a:xfrm>
              <a:prstGeom prst="ellipse">
                <a:avLst/>
              </a:prstGeom>
              <a:solidFill>
                <a:srgbClr val="8BD0EF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7392067" y="2176075"/>
                <a:ext cx="11169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 err="1"/>
                  <a:t>Neural</a:t>
                </a:r>
                <a:r>
                  <a:rPr lang="cs-CZ" sz="1200" dirty="0"/>
                  <a:t> </a:t>
                </a:r>
                <a:r>
                  <a:rPr lang="cs-CZ" sz="1200" dirty="0" err="1"/>
                  <a:t>crest</a:t>
                </a:r>
                <a:endParaRPr lang="cs-CZ" sz="1200" dirty="0"/>
              </a:p>
            </p:txBody>
          </p:sp>
        </p:grpSp>
      </p:grpSp>
      <p:grpSp>
        <p:nvGrpSpPr>
          <p:cNvPr id="22" name="Skupina 21"/>
          <p:cNvGrpSpPr/>
          <p:nvPr/>
        </p:nvGrpSpPr>
        <p:grpSpPr>
          <a:xfrm>
            <a:off x="6160176" y="2138117"/>
            <a:ext cx="5554164" cy="3052340"/>
            <a:chOff x="6160176" y="2138117"/>
            <a:chExt cx="5554164" cy="3052340"/>
          </a:xfrm>
        </p:grpSpPr>
        <p:sp>
          <p:nvSpPr>
            <p:cNvPr id="18" name="Ovál 17"/>
            <p:cNvSpPr/>
            <p:nvPr/>
          </p:nvSpPr>
          <p:spPr>
            <a:xfrm rot="1740001">
              <a:off x="8411771" y="2324647"/>
              <a:ext cx="3302569" cy="1767222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9000088" y="2138117"/>
              <a:ext cx="1082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/>
                <a:t>neurocranium</a:t>
              </a:r>
              <a:endParaRPr lang="cs-CZ" sz="1200" dirty="0"/>
            </a:p>
          </p:txBody>
        </p:sp>
        <p:sp>
          <p:nvSpPr>
            <p:cNvPr id="20" name="Ovál 19"/>
            <p:cNvSpPr/>
            <p:nvPr/>
          </p:nvSpPr>
          <p:spPr>
            <a:xfrm rot="2640940">
              <a:off x="6160176" y="2990182"/>
              <a:ext cx="3833853" cy="2200275"/>
            </a:xfrm>
            <a:prstGeom prst="ellipse">
              <a:avLst/>
            </a:prstGeom>
            <a:solidFill>
              <a:srgbClr val="E78115">
                <a:alpha val="5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205466" y="3100653"/>
              <a:ext cx="11620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/>
                <a:t>viscerocranium</a:t>
              </a:r>
              <a:endParaRPr lang="cs-CZ" sz="1200" dirty="0"/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6719872" y="2234251"/>
            <a:ext cx="4592919" cy="3809389"/>
            <a:chOff x="6719872" y="2234251"/>
            <a:chExt cx="4592919" cy="3809389"/>
          </a:xfrm>
        </p:grpSpPr>
        <p:sp>
          <p:nvSpPr>
            <p:cNvPr id="23" name="Ovál 22"/>
            <p:cNvSpPr/>
            <p:nvPr/>
          </p:nvSpPr>
          <p:spPr>
            <a:xfrm rot="20821903">
              <a:off x="9270570" y="3004006"/>
              <a:ext cx="2042221" cy="1162141"/>
            </a:xfrm>
            <a:prstGeom prst="ellipse">
              <a:avLst/>
            </a:prstGeom>
            <a:solidFill>
              <a:srgbClr val="00B0F0">
                <a:alpha val="5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/>
            <p:cNvSpPr/>
            <p:nvPr/>
          </p:nvSpPr>
          <p:spPr>
            <a:xfrm rot="2858120">
              <a:off x="6153837" y="2813685"/>
              <a:ext cx="3795990" cy="266392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/>
            <p:cNvSpPr/>
            <p:nvPr/>
          </p:nvSpPr>
          <p:spPr>
            <a:xfrm rot="21446475">
              <a:off x="7351152" y="2234251"/>
              <a:ext cx="3417995" cy="102366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7951776" y="4867460"/>
              <a:ext cx="11144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/>
                <a:t>membraneous</a:t>
              </a:r>
              <a:endParaRPr lang="cs-CZ" sz="120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10023765" y="3232358"/>
              <a:ext cx="11961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/>
                <a:t>endochondral</a:t>
              </a:r>
              <a:endParaRPr lang="cs-CZ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49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5679" y="291958"/>
            <a:ext cx="9601196" cy="1303867"/>
          </a:xfrm>
        </p:spPr>
        <p:txBody>
          <a:bodyPr/>
          <a:lstStyle/>
          <a:p>
            <a:r>
              <a:rPr lang="cs-CZ" dirty="0" err="1"/>
              <a:t>Neurocranium</a:t>
            </a:r>
            <a:r>
              <a:rPr lang="cs-CZ" dirty="0"/>
              <a:t> vs. </a:t>
            </a:r>
            <a:r>
              <a:rPr lang="cs-CZ" dirty="0" err="1"/>
              <a:t>viscerocranium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0330" y="1566899"/>
            <a:ext cx="1886552" cy="67608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cs-CZ" dirty="0" err="1"/>
              <a:t>Neurocranium</a:t>
            </a:r>
            <a:endParaRPr lang="cs-CZ" dirty="0"/>
          </a:p>
          <a:p>
            <a:pPr algn="ctr">
              <a:buSzPct val="50000"/>
              <a:buFont typeface="Courier New" panose="02070309020205020404" pitchFamily="49" charset="0"/>
              <a:buChar char="o"/>
            </a:pPr>
            <a:r>
              <a:rPr lang="cs-CZ" sz="1500" dirty="0" err="1"/>
              <a:t>Surrounds</a:t>
            </a:r>
            <a:r>
              <a:rPr lang="cs-CZ" sz="1500" dirty="0"/>
              <a:t> brain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26</a:t>
            </a:fld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7975650" y="1562101"/>
            <a:ext cx="2688828" cy="8493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err="1"/>
              <a:t>Viscerocranium</a:t>
            </a:r>
            <a:endParaRPr lang="cs-CZ" dirty="0"/>
          </a:p>
          <a:p>
            <a:pPr algn="ctr">
              <a:buSzPct val="50000"/>
              <a:buFont typeface="Courier New" panose="02070309020205020404" pitchFamily="49" charset="0"/>
              <a:buChar char="o"/>
            </a:pPr>
            <a:r>
              <a:rPr lang="cs-CZ" sz="1500" dirty="0" err="1"/>
              <a:t>Surrounds</a:t>
            </a:r>
            <a:r>
              <a:rPr lang="cs-CZ" sz="1500" dirty="0"/>
              <a:t> oral </a:t>
            </a:r>
            <a:r>
              <a:rPr lang="cs-CZ" sz="1500" dirty="0" err="1"/>
              <a:t>cavity</a:t>
            </a:r>
            <a:r>
              <a:rPr lang="cs-CZ" sz="1500" dirty="0"/>
              <a:t> and </a:t>
            </a:r>
            <a:r>
              <a:rPr lang="cs-CZ" sz="1500" dirty="0" err="1"/>
              <a:t>pharynx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46509" y="3165786"/>
            <a:ext cx="1896177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membraneous</a:t>
            </a:r>
            <a:r>
              <a:rPr lang="cs-CZ" sz="1400" dirty="0"/>
              <a:t> </a:t>
            </a:r>
            <a:r>
              <a:rPr lang="cs-CZ" sz="1400" dirty="0" err="1"/>
              <a:t>neurocranium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367528" y="3165785"/>
            <a:ext cx="1896177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cartilaginous</a:t>
            </a:r>
            <a:r>
              <a:rPr lang="cs-CZ" sz="1400" dirty="0"/>
              <a:t> </a:t>
            </a:r>
            <a:r>
              <a:rPr lang="cs-CZ" sz="1400" dirty="0" err="1"/>
              <a:t>neurocranium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707204" y="3165785"/>
            <a:ext cx="1896177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membraneous</a:t>
            </a:r>
            <a:r>
              <a:rPr lang="cs-CZ" sz="1400" dirty="0"/>
              <a:t> </a:t>
            </a:r>
            <a:r>
              <a:rPr lang="cs-CZ" sz="1400" dirty="0" err="1" smtClean="0"/>
              <a:t>viscerocranium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608381" y="3165785"/>
            <a:ext cx="1896177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cartilaginous</a:t>
            </a:r>
            <a:r>
              <a:rPr lang="cs-CZ" sz="1400" dirty="0"/>
              <a:t> </a:t>
            </a:r>
            <a:r>
              <a:rPr lang="cs-CZ" sz="1400" smtClean="0"/>
              <a:t>viscerocranium</a:t>
            </a:r>
            <a:endParaRPr lang="cs-CZ" sz="1400" dirty="0"/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1305389" y="2496883"/>
            <a:ext cx="1448312" cy="5589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2742909" y="2495965"/>
            <a:ext cx="1397705" cy="56486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7753293" y="2540459"/>
            <a:ext cx="1448312" cy="5589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9201605" y="2534587"/>
            <a:ext cx="1397705" cy="56486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434292" y="2417215"/>
            <a:ext cx="1386038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Membraneous</a:t>
            </a:r>
            <a:r>
              <a:rPr lang="cs-CZ" sz="1000" dirty="0"/>
              <a:t> </a:t>
            </a:r>
            <a:r>
              <a:rPr lang="cs-CZ" sz="1000" dirty="0" err="1"/>
              <a:t>ossification</a:t>
            </a:r>
            <a:endParaRPr lang="cs-CZ" sz="10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7110880" y="2398399"/>
            <a:ext cx="1386038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Membraneous</a:t>
            </a:r>
            <a:r>
              <a:rPr lang="cs-CZ" sz="1000" dirty="0"/>
              <a:t> </a:t>
            </a:r>
            <a:r>
              <a:rPr lang="cs-CZ" sz="1000" dirty="0" err="1"/>
              <a:t>ossification</a:t>
            </a:r>
            <a:endParaRPr lang="cs-CZ" sz="10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530281" y="2526394"/>
            <a:ext cx="1580729" cy="2462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Endochondral</a:t>
            </a:r>
            <a:r>
              <a:rPr lang="cs-CZ" sz="1000" dirty="0"/>
              <a:t> </a:t>
            </a:r>
            <a:r>
              <a:rPr lang="cs-CZ" sz="1000" dirty="0" err="1"/>
              <a:t>ossification</a:t>
            </a:r>
            <a:endParaRPr lang="cs-CZ" sz="10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9904579" y="2517261"/>
            <a:ext cx="1580729" cy="2462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Endochondral</a:t>
            </a:r>
            <a:r>
              <a:rPr lang="cs-CZ" sz="1000" dirty="0"/>
              <a:t> </a:t>
            </a:r>
            <a:r>
              <a:rPr lang="cs-CZ" sz="1000" dirty="0" err="1"/>
              <a:t>ossification</a:t>
            </a:r>
            <a:endParaRPr lang="cs-CZ" sz="1000" dirty="0"/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1395679" y="4176647"/>
            <a:ext cx="3120390" cy="1795495"/>
            <a:chOff x="1097280" y="182880"/>
            <a:chExt cx="10019899" cy="5765533"/>
          </a:xfrm>
        </p:grpSpPr>
        <p:sp>
          <p:nvSpPr>
            <p:cNvPr id="25" name="Volný tvar 24"/>
            <p:cNvSpPr/>
            <p:nvPr/>
          </p:nvSpPr>
          <p:spPr>
            <a:xfrm>
              <a:off x="1722922" y="3513221"/>
              <a:ext cx="6140918" cy="2435192"/>
            </a:xfrm>
            <a:custGeom>
              <a:avLst/>
              <a:gdLst>
                <a:gd name="connsiteX0" fmla="*/ 2175310 w 6140918"/>
                <a:gd name="connsiteY0" fmla="*/ 577516 h 2435192"/>
                <a:gd name="connsiteX1" fmla="*/ 2271562 w 6140918"/>
                <a:gd name="connsiteY1" fmla="*/ 885524 h 2435192"/>
                <a:gd name="connsiteX2" fmla="*/ 2223436 w 6140918"/>
                <a:gd name="connsiteY2" fmla="*/ 962526 h 2435192"/>
                <a:gd name="connsiteX3" fmla="*/ 1992430 w 6140918"/>
                <a:gd name="connsiteY3" fmla="*/ 1299411 h 2435192"/>
                <a:gd name="connsiteX4" fmla="*/ 1838425 w 6140918"/>
                <a:gd name="connsiteY4" fmla="*/ 1337912 h 2435192"/>
                <a:gd name="connsiteX5" fmla="*/ 1617044 w 6140918"/>
                <a:gd name="connsiteY5" fmla="*/ 1299411 h 2435192"/>
                <a:gd name="connsiteX6" fmla="*/ 1318661 w 6140918"/>
                <a:gd name="connsiteY6" fmla="*/ 1126156 h 2435192"/>
                <a:gd name="connsiteX7" fmla="*/ 1183907 w 6140918"/>
                <a:gd name="connsiteY7" fmla="*/ 1049154 h 2435192"/>
                <a:gd name="connsiteX8" fmla="*/ 1029903 w 6140918"/>
                <a:gd name="connsiteY8" fmla="*/ 1020278 h 2435192"/>
                <a:gd name="connsiteX9" fmla="*/ 731520 w 6140918"/>
                <a:gd name="connsiteY9" fmla="*/ 644893 h 2435192"/>
                <a:gd name="connsiteX10" fmla="*/ 433137 w 6140918"/>
                <a:gd name="connsiteY10" fmla="*/ 471638 h 2435192"/>
                <a:gd name="connsiteX11" fmla="*/ 240632 w 6140918"/>
                <a:gd name="connsiteY11" fmla="*/ 279133 h 2435192"/>
                <a:gd name="connsiteX12" fmla="*/ 0 w 6140918"/>
                <a:gd name="connsiteY12" fmla="*/ 0 h 2435192"/>
                <a:gd name="connsiteX13" fmla="*/ 9625 w 6140918"/>
                <a:gd name="connsiteY13" fmla="*/ 182880 h 2435192"/>
                <a:gd name="connsiteX14" fmla="*/ 134754 w 6140918"/>
                <a:gd name="connsiteY14" fmla="*/ 548640 h 2435192"/>
                <a:gd name="connsiteX15" fmla="*/ 308009 w 6140918"/>
                <a:gd name="connsiteY15" fmla="*/ 991402 h 2435192"/>
                <a:gd name="connsiteX16" fmla="*/ 644893 w 6140918"/>
                <a:gd name="connsiteY16" fmla="*/ 1414914 h 2435192"/>
                <a:gd name="connsiteX17" fmla="*/ 1058779 w 6140918"/>
                <a:gd name="connsiteY17" fmla="*/ 1809550 h 2435192"/>
                <a:gd name="connsiteX18" fmla="*/ 1289785 w 6140918"/>
                <a:gd name="connsiteY18" fmla="*/ 2002055 h 2435192"/>
                <a:gd name="connsiteX19" fmla="*/ 1722922 w 6140918"/>
                <a:gd name="connsiteY19" fmla="*/ 2184935 h 2435192"/>
                <a:gd name="connsiteX20" fmla="*/ 2252312 w 6140918"/>
                <a:gd name="connsiteY20" fmla="*/ 2300438 h 2435192"/>
                <a:gd name="connsiteX21" fmla="*/ 2579571 w 6140918"/>
                <a:gd name="connsiteY21" fmla="*/ 2300438 h 2435192"/>
                <a:gd name="connsiteX22" fmla="*/ 2810577 w 6140918"/>
                <a:gd name="connsiteY22" fmla="*/ 2261937 h 2435192"/>
                <a:gd name="connsiteX23" fmla="*/ 3224463 w 6140918"/>
                <a:gd name="connsiteY23" fmla="*/ 2146434 h 2435192"/>
                <a:gd name="connsiteX24" fmla="*/ 3638350 w 6140918"/>
                <a:gd name="connsiteY24" fmla="*/ 2079057 h 2435192"/>
                <a:gd name="connsiteX25" fmla="*/ 3946358 w 6140918"/>
                <a:gd name="connsiteY25" fmla="*/ 2088682 h 2435192"/>
                <a:gd name="connsiteX26" fmla="*/ 4273617 w 6140918"/>
                <a:gd name="connsiteY26" fmla="*/ 2165684 h 2435192"/>
                <a:gd name="connsiteX27" fmla="*/ 4697129 w 6140918"/>
                <a:gd name="connsiteY27" fmla="*/ 2319688 h 2435192"/>
                <a:gd name="connsiteX28" fmla="*/ 4995512 w 6140918"/>
                <a:gd name="connsiteY28" fmla="*/ 2415941 h 2435192"/>
                <a:gd name="connsiteX29" fmla="*/ 5216893 w 6140918"/>
                <a:gd name="connsiteY29" fmla="*/ 2435192 h 2435192"/>
                <a:gd name="connsiteX30" fmla="*/ 5457524 w 6140918"/>
                <a:gd name="connsiteY30" fmla="*/ 2377440 h 2435192"/>
                <a:gd name="connsiteX31" fmla="*/ 5601903 w 6140918"/>
                <a:gd name="connsiteY31" fmla="*/ 2252312 h 2435192"/>
                <a:gd name="connsiteX32" fmla="*/ 5592278 w 6140918"/>
                <a:gd name="connsiteY32" fmla="*/ 2165684 h 2435192"/>
                <a:gd name="connsiteX33" fmla="*/ 5351646 w 6140918"/>
                <a:gd name="connsiteY33" fmla="*/ 1992430 h 2435192"/>
                <a:gd name="connsiteX34" fmla="*/ 5178392 w 6140918"/>
                <a:gd name="connsiteY34" fmla="*/ 1819175 h 2435192"/>
                <a:gd name="connsiteX35" fmla="*/ 5139891 w 6140918"/>
                <a:gd name="connsiteY35" fmla="*/ 1501541 h 2435192"/>
                <a:gd name="connsiteX36" fmla="*/ 5322771 w 6140918"/>
                <a:gd name="connsiteY36" fmla="*/ 1106905 h 2435192"/>
                <a:gd name="connsiteX37" fmla="*/ 5515276 w 6140918"/>
                <a:gd name="connsiteY37" fmla="*/ 895150 h 2435192"/>
                <a:gd name="connsiteX38" fmla="*/ 5688531 w 6140918"/>
                <a:gd name="connsiteY38" fmla="*/ 779646 h 2435192"/>
                <a:gd name="connsiteX39" fmla="*/ 5823284 w 6140918"/>
                <a:gd name="connsiteY39" fmla="*/ 702644 h 2435192"/>
                <a:gd name="connsiteX40" fmla="*/ 5986914 w 6140918"/>
                <a:gd name="connsiteY40" fmla="*/ 683394 h 2435192"/>
                <a:gd name="connsiteX41" fmla="*/ 6102417 w 6140918"/>
                <a:gd name="connsiteY41" fmla="*/ 673768 h 2435192"/>
                <a:gd name="connsiteX42" fmla="*/ 6140918 w 6140918"/>
                <a:gd name="connsiteY42" fmla="*/ 606392 h 2435192"/>
                <a:gd name="connsiteX43" fmla="*/ 6102417 w 6140918"/>
                <a:gd name="connsiteY43" fmla="*/ 404261 h 2435192"/>
                <a:gd name="connsiteX44" fmla="*/ 5996539 w 6140918"/>
                <a:gd name="connsiteY44" fmla="*/ 221381 h 2435192"/>
                <a:gd name="connsiteX45" fmla="*/ 5784783 w 6140918"/>
                <a:gd name="connsiteY45" fmla="*/ 86627 h 2435192"/>
                <a:gd name="connsiteX46" fmla="*/ 5563402 w 6140918"/>
                <a:gd name="connsiteY46" fmla="*/ 57752 h 2435192"/>
                <a:gd name="connsiteX47" fmla="*/ 4976261 w 6140918"/>
                <a:gd name="connsiteY47" fmla="*/ 269507 h 2435192"/>
                <a:gd name="connsiteX48" fmla="*/ 4649002 w 6140918"/>
                <a:gd name="connsiteY48" fmla="*/ 336884 h 2435192"/>
                <a:gd name="connsiteX49" fmla="*/ 4389120 w 6140918"/>
                <a:gd name="connsiteY49" fmla="*/ 394636 h 2435192"/>
                <a:gd name="connsiteX50" fmla="*/ 4196615 w 6140918"/>
                <a:gd name="connsiteY50" fmla="*/ 423512 h 2435192"/>
                <a:gd name="connsiteX51" fmla="*/ 4052236 w 6140918"/>
                <a:gd name="connsiteY51" fmla="*/ 365760 h 2435192"/>
                <a:gd name="connsiteX52" fmla="*/ 4042611 w 6140918"/>
                <a:gd name="connsiteY52" fmla="*/ 308008 h 2435192"/>
                <a:gd name="connsiteX53" fmla="*/ 4090737 w 6140918"/>
                <a:gd name="connsiteY53" fmla="*/ 221381 h 2435192"/>
                <a:gd name="connsiteX54" fmla="*/ 4023360 w 6140918"/>
                <a:gd name="connsiteY54" fmla="*/ 154004 h 2435192"/>
                <a:gd name="connsiteX55" fmla="*/ 3715352 w 6140918"/>
                <a:gd name="connsiteY55" fmla="*/ 356135 h 2435192"/>
                <a:gd name="connsiteX56" fmla="*/ 3561347 w 6140918"/>
                <a:gd name="connsiteY56" fmla="*/ 558265 h 2435192"/>
                <a:gd name="connsiteX57" fmla="*/ 3445844 w 6140918"/>
                <a:gd name="connsiteY57" fmla="*/ 779646 h 2435192"/>
                <a:gd name="connsiteX58" fmla="*/ 3311091 w 6140918"/>
                <a:gd name="connsiteY58" fmla="*/ 750771 h 2435192"/>
                <a:gd name="connsiteX59" fmla="*/ 3137836 w 6140918"/>
                <a:gd name="connsiteY59" fmla="*/ 693019 h 2435192"/>
                <a:gd name="connsiteX60" fmla="*/ 3031958 w 6140918"/>
                <a:gd name="connsiteY60" fmla="*/ 712270 h 2435192"/>
                <a:gd name="connsiteX61" fmla="*/ 2897204 w 6140918"/>
                <a:gd name="connsiteY61" fmla="*/ 673768 h 2435192"/>
                <a:gd name="connsiteX62" fmla="*/ 2820202 w 6140918"/>
                <a:gd name="connsiteY62" fmla="*/ 693019 h 2435192"/>
                <a:gd name="connsiteX63" fmla="*/ 2695074 w 6140918"/>
                <a:gd name="connsiteY63" fmla="*/ 596766 h 2435192"/>
                <a:gd name="connsiteX64" fmla="*/ 2579571 w 6140918"/>
                <a:gd name="connsiteY64" fmla="*/ 664143 h 2435192"/>
                <a:gd name="connsiteX65" fmla="*/ 2512194 w 6140918"/>
                <a:gd name="connsiteY65" fmla="*/ 606392 h 2435192"/>
                <a:gd name="connsiteX66" fmla="*/ 2415941 w 6140918"/>
                <a:gd name="connsiteY66" fmla="*/ 596766 h 2435192"/>
                <a:gd name="connsiteX67" fmla="*/ 2387065 w 6140918"/>
                <a:gd name="connsiteY67" fmla="*/ 644893 h 2435192"/>
                <a:gd name="connsiteX68" fmla="*/ 2252312 w 6140918"/>
                <a:gd name="connsiteY68" fmla="*/ 567891 h 2435192"/>
                <a:gd name="connsiteX69" fmla="*/ 2175310 w 6140918"/>
                <a:gd name="connsiteY69" fmla="*/ 577516 h 243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40918" h="2435192">
                  <a:moveTo>
                    <a:pt x="2175310" y="577516"/>
                  </a:moveTo>
                  <a:lnTo>
                    <a:pt x="2271562" y="885524"/>
                  </a:lnTo>
                  <a:lnTo>
                    <a:pt x="2223436" y="962526"/>
                  </a:lnTo>
                  <a:lnTo>
                    <a:pt x="1992430" y="1299411"/>
                  </a:lnTo>
                  <a:lnTo>
                    <a:pt x="1838425" y="1337912"/>
                  </a:lnTo>
                  <a:lnTo>
                    <a:pt x="1617044" y="1299411"/>
                  </a:lnTo>
                  <a:lnTo>
                    <a:pt x="1318661" y="1126156"/>
                  </a:lnTo>
                  <a:lnTo>
                    <a:pt x="1183907" y="1049154"/>
                  </a:lnTo>
                  <a:lnTo>
                    <a:pt x="1029903" y="1020278"/>
                  </a:lnTo>
                  <a:lnTo>
                    <a:pt x="731520" y="644893"/>
                  </a:lnTo>
                  <a:lnTo>
                    <a:pt x="433137" y="471638"/>
                  </a:lnTo>
                  <a:lnTo>
                    <a:pt x="240632" y="279133"/>
                  </a:lnTo>
                  <a:lnTo>
                    <a:pt x="0" y="0"/>
                  </a:lnTo>
                  <a:lnTo>
                    <a:pt x="9625" y="182880"/>
                  </a:lnTo>
                  <a:lnTo>
                    <a:pt x="134754" y="548640"/>
                  </a:lnTo>
                  <a:lnTo>
                    <a:pt x="308009" y="991402"/>
                  </a:lnTo>
                  <a:lnTo>
                    <a:pt x="644893" y="1414914"/>
                  </a:lnTo>
                  <a:lnTo>
                    <a:pt x="1058779" y="1809550"/>
                  </a:lnTo>
                  <a:lnTo>
                    <a:pt x="1289785" y="2002055"/>
                  </a:lnTo>
                  <a:lnTo>
                    <a:pt x="1722922" y="2184935"/>
                  </a:lnTo>
                  <a:lnTo>
                    <a:pt x="2252312" y="2300438"/>
                  </a:lnTo>
                  <a:lnTo>
                    <a:pt x="2579571" y="2300438"/>
                  </a:lnTo>
                  <a:lnTo>
                    <a:pt x="2810577" y="2261937"/>
                  </a:lnTo>
                  <a:lnTo>
                    <a:pt x="3224463" y="2146434"/>
                  </a:lnTo>
                  <a:lnTo>
                    <a:pt x="3638350" y="2079057"/>
                  </a:lnTo>
                  <a:lnTo>
                    <a:pt x="3946358" y="2088682"/>
                  </a:lnTo>
                  <a:lnTo>
                    <a:pt x="4273617" y="2165684"/>
                  </a:lnTo>
                  <a:lnTo>
                    <a:pt x="4697129" y="2319688"/>
                  </a:lnTo>
                  <a:lnTo>
                    <a:pt x="4995512" y="2415941"/>
                  </a:lnTo>
                  <a:lnTo>
                    <a:pt x="5216893" y="2435192"/>
                  </a:lnTo>
                  <a:lnTo>
                    <a:pt x="5457524" y="2377440"/>
                  </a:lnTo>
                  <a:lnTo>
                    <a:pt x="5601903" y="2252312"/>
                  </a:lnTo>
                  <a:lnTo>
                    <a:pt x="5592278" y="2165684"/>
                  </a:lnTo>
                  <a:lnTo>
                    <a:pt x="5351646" y="1992430"/>
                  </a:lnTo>
                  <a:lnTo>
                    <a:pt x="5178392" y="1819175"/>
                  </a:lnTo>
                  <a:lnTo>
                    <a:pt x="5139891" y="1501541"/>
                  </a:lnTo>
                  <a:lnTo>
                    <a:pt x="5322771" y="1106905"/>
                  </a:lnTo>
                  <a:lnTo>
                    <a:pt x="5515276" y="895150"/>
                  </a:lnTo>
                  <a:lnTo>
                    <a:pt x="5688531" y="779646"/>
                  </a:lnTo>
                  <a:lnTo>
                    <a:pt x="5823284" y="702644"/>
                  </a:lnTo>
                  <a:lnTo>
                    <a:pt x="5986914" y="683394"/>
                  </a:lnTo>
                  <a:lnTo>
                    <a:pt x="6102417" y="673768"/>
                  </a:lnTo>
                  <a:lnTo>
                    <a:pt x="6140918" y="606392"/>
                  </a:lnTo>
                  <a:lnTo>
                    <a:pt x="6102417" y="404261"/>
                  </a:lnTo>
                  <a:lnTo>
                    <a:pt x="5996539" y="221381"/>
                  </a:lnTo>
                  <a:lnTo>
                    <a:pt x="5784783" y="86627"/>
                  </a:lnTo>
                  <a:lnTo>
                    <a:pt x="5563402" y="57752"/>
                  </a:lnTo>
                  <a:lnTo>
                    <a:pt x="4976261" y="269507"/>
                  </a:lnTo>
                  <a:lnTo>
                    <a:pt x="4649002" y="336884"/>
                  </a:lnTo>
                  <a:lnTo>
                    <a:pt x="4389120" y="394636"/>
                  </a:lnTo>
                  <a:lnTo>
                    <a:pt x="4196615" y="423512"/>
                  </a:lnTo>
                  <a:lnTo>
                    <a:pt x="4052236" y="365760"/>
                  </a:lnTo>
                  <a:lnTo>
                    <a:pt x="4042611" y="308008"/>
                  </a:lnTo>
                  <a:lnTo>
                    <a:pt x="4090737" y="221381"/>
                  </a:lnTo>
                  <a:lnTo>
                    <a:pt x="4023360" y="154004"/>
                  </a:lnTo>
                  <a:lnTo>
                    <a:pt x="3715352" y="356135"/>
                  </a:lnTo>
                  <a:lnTo>
                    <a:pt x="3561347" y="558265"/>
                  </a:lnTo>
                  <a:lnTo>
                    <a:pt x="3445844" y="779646"/>
                  </a:lnTo>
                  <a:lnTo>
                    <a:pt x="3311091" y="750771"/>
                  </a:lnTo>
                  <a:lnTo>
                    <a:pt x="3137836" y="693019"/>
                  </a:lnTo>
                  <a:lnTo>
                    <a:pt x="3031958" y="712270"/>
                  </a:lnTo>
                  <a:lnTo>
                    <a:pt x="2897204" y="673768"/>
                  </a:lnTo>
                  <a:lnTo>
                    <a:pt x="2820202" y="693019"/>
                  </a:lnTo>
                  <a:lnTo>
                    <a:pt x="2695074" y="596766"/>
                  </a:lnTo>
                  <a:lnTo>
                    <a:pt x="2579571" y="664143"/>
                  </a:lnTo>
                  <a:lnTo>
                    <a:pt x="2512194" y="606392"/>
                  </a:lnTo>
                  <a:lnTo>
                    <a:pt x="2415941" y="596766"/>
                  </a:lnTo>
                  <a:lnTo>
                    <a:pt x="2387065" y="644893"/>
                  </a:lnTo>
                  <a:lnTo>
                    <a:pt x="2252312" y="567891"/>
                  </a:lnTo>
                  <a:lnTo>
                    <a:pt x="2175310" y="577516"/>
                  </a:lnTo>
                  <a:close/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1097280" y="182880"/>
              <a:ext cx="10019899" cy="3493971"/>
            </a:xfrm>
            <a:custGeom>
              <a:avLst/>
              <a:gdLst>
                <a:gd name="connsiteX0" fmla="*/ 490888 w 10019899"/>
                <a:gd name="connsiteY0" fmla="*/ 2252312 h 3493971"/>
                <a:gd name="connsiteX1" fmla="*/ 567891 w 10019899"/>
                <a:gd name="connsiteY1" fmla="*/ 2550695 h 3493971"/>
                <a:gd name="connsiteX2" fmla="*/ 683394 w 10019899"/>
                <a:gd name="connsiteY2" fmla="*/ 2858703 h 3493971"/>
                <a:gd name="connsiteX3" fmla="*/ 808522 w 10019899"/>
                <a:gd name="connsiteY3" fmla="*/ 3099335 h 3493971"/>
                <a:gd name="connsiteX4" fmla="*/ 943276 w 10019899"/>
                <a:gd name="connsiteY4" fmla="*/ 3272589 h 3493971"/>
                <a:gd name="connsiteX5" fmla="*/ 1116531 w 10019899"/>
                <a:gd name="connsiteY5" fmla="*/ 3368842 h 3493971"/>
                <a:gd name="connsiteX6" fmla="*/ 1116531 w 10019899"/>
                <a:gd name="connsiteY6" fmla="*/ 3368842 h 3493971"/>
                <a:gd name="connsiteX7" fmla="*/ 1116531 w 10019899"/>
                <a:gd name="connsiteY7" fmla="*/ 3022333 h 3493971"/>
                <a:gd name="connsiteX8" fmla="*/ 1174282 w 10019899"/>
                <a:gd name="connsiteY8" fmla="*/ 2666198 h 3493971"/>
                <a:gd name="connsiteX9" fmla="*/ 1116531 w 10019899"/>
                <a:gd name="connsiteY9" fmla="*/ 2512194 h 3493971"/>
                <a:gd name="connsiteX10" fmla="*/ 1193533 w 10019899"/>
                <a:gd name="connsiteY10" fmla="*/ 2396691 h 3493971"/>
                <a:gd name="connsiteX11" fmla="*/ 1328286 w 10019899"/>
                <a:gd name="connsiteY11" fmla="*/ 2271562 h 3493971"/>
                <a:gd name="connsiteX12" fmla="*/ 1472665 w 10019899"/>
                <a:gd name="connsiteY12" fmla="*/ 2233061 h 3493971"/>
                <a:gd name="connsiteX13" fmla="*/ 1828800 w 10019899"/>
                <a:gd name="connsiteY13" fmla="*/ 2213811 h 3493971"/>
                <a:gd name="connsiteX14" fmla="*/ 2088682 w 10019899"/>
                <a:gd name="connsiteY14" fmla="*/ 2175309 h 3493971"/>
                <a:gd name="connsiteX15" fmla="*/ 2367815 w 10019899"/>
                <a:gd name="connsiteY15" fmla="*/ 2136808 h 3493971"/>
                <a:gd name="connsiteX16" fmla="*/ 2704699 w 10019899"/>
                <a:gd name="connsiteY16" fmla="*/ 2165684 h 3493971"/>
                <a:gd name="connsiteX17" fmla="*/ 3041583 w 10019899"/>
                <a:gd name="connsiteY17" fmla="*/ 2252312 h 3493971"/>
                <a:gd name="connsiteX18" fmla="*/ 3455469 w 10019899"/>
                <a:gd name="connsiteY18" fmla="*/ 2338939 h 3493971"/>
                <a:gd name="connsiteX19" fmla="*/ 3638349 w 10019899"/>
                <a:gd name="connsiteY19" fmla="*/ 2464067 h 3493971"/>
                <a:gd name="connsiteX20" fmla="*/ 3686476 w 10019899"/>
                <a:gd name="connsiteY20" fmla="*/ 2512194 h 3493971"/>
                <a:gd name="connsiteX21" fmla="*/ 3801979 w 10019899"/>
                <a:gd name="connsiteY21" fmla="*/ 2521819 h 3493971"/>
                <a:gd name="connsiteX22" fmla="*/ 3821229 w 10019899"/>
                <a:gd name="connsiteY22" fmla="*/ 2820202 h 3493971"/>
                <a:gd name="connsiteX23" fmla="*/ 3965608 w 10019899"/>
                <a:gd name="connsiteY23" fmla="*/ 2839453 h 3493971"/>
                <a:gd name="connsiteX24" fmla="*/ 4013735 w 10019899"/>
                <a:gd name="connsiteY24" fmla="*/ 2800952 h 3493971"/>
                <a:gd name="connsiteX25" fmla="*/ 4071486 w 10019899"/>
                <a:gd name="connsiteY25" fmla="*/ 2868328 h 3493971"/>
                <a:gd name="connsiteX26" fmla="*/ 4158114 w 10019899"/>
                <a:gd name="connsiteY26" fmla="*/ 2858703 h 3493971"/>
                <a:gd name="connsiteX27" fmla="*/ 4244741 w 10019899"/>
                <a:gd name="connsiteY27" fmla="*/ 2810577 h 3493971"/>
                <a:gd name="connsiteX28" fmla="*/ 4321743 w 10019899"/>
                <a:gd name="connsiteY28" fmla="*/ 2849078 h 3493971"/>
                <a:gd name="connsiteX29" fmla="*/ 4437246 w 10019899"/>
                <a:gd name="connsiteY29" fmla="*/ 2820202 h 3493971"/>
                <a:gd name="connsiteX30" fmla="*/ 4523874 w 10019899"/>
                <a:gd name="connsiteY30" fmla="*/ 2810577 h 3493971"/>
                <a:gd name="connsiteX31" fmla="*/ 4523874 w 10019899"/>
                <a:gd name="connsiteY31" fmla="*/ 2810577 h 3493971"/>
                <a:gd name="connsiteX32" fmla="*/ 4658627 w 10019899"/>
                <a:gd name="connsiteY32" fmla="*/ 2829827 h 3493971"/>
                <a:gd name="connsiteX33" fmla="*/ 4658627 w 10019899"/>
                <a:gd name="connsiteY33" fmla="*/ 2829827 h 3493971"/>
                <a:gd name="connsiteX34" fmla="*/ 4745255 w 10019899"/>
                <a:gd name="connsiteY34" fmla="*/ 2877954 h 3493971"/>
                <a:gd name="connsiteX35" fmla="*/ 4831882 w 10019899"/>
                <a:gd name="connsiteY35" fmla="*/ 2868328 h 3493971"/>
                <a:gd name="connsiteX36" fmla="*/ 4831882 w 10019899"/>
                <a:gd name="connsiteY36" fmla="*/ 2868328 h 3493971"/>
                <a:gd name="connsiteX37" fmla="*/ 5024387 w 10019899"/>
                <a:gd name="connsiteY37" fmla="*/ 2926080 h 3493971"/>
                <a:gd name="connsiteX38" fmla="*/ 5101389 w 10019899"/>
                <a:gd name="connsiteY38" fmla="*/ 2897204 h 3493971"/>
                <a:gd name="connsiteX39" fmla="*/ 5120640 w 10019899"/>
                <a:gd name="connsiteY39" fmla="*/ 2800952 h 3493971"/>
                <a:gd name="connsiteX40" fmla="*/ 5111015 w 10019899"/>
                <a:gd name="connsiteY40" fmla="*/ 2743200 h 3493971"/>
                <a:gd name="connsiteX41" fmla="*/ 5303520 w 10019899"/>
                <a:gd name="connsiteY41" fmla="*/ 2752825 h 3493971"/>
                <a:gd name="connsiteX42" fmla="*/ 5832909 w 10019899"/>
                <a:gd name="connsiteY42" fmla="*/ 2887579 h 3493971"/>
                <a:gd name="connsiteX43" fmla="*/ 6140918 w 10019899"/>
                <a:gd name="connsiteY43" fmla="*/ 3089709 h 3493971"/>
                <a:gd name="connsiteX44" fmla="*/ 6420051 w 10019899"/>
                <a:gd name="connsiteY44" fmla="*/ 3243714 h 3493971"/>
                <a:gd name="connsiteX45" fmla="*/ 6708808 w 10019899"/>
                <a:gd name="connsiteY45" fmla="*/ 3349592 h 3493971"/>
                <a:gd name="connsiteX46" fmla="*/ 6853187 w 10019899"/>
                <a:gd name="connsiteY46" fmla="*/ 3359217 h 3493971"/>
                <a:gd name="connsiteX47" fmla="*/ 6939815 w 10019899"/>
                <a:gd name="connsiteY47" fmla="*/ 3359217 h 3493971"/>
                <a:gd name="connsiteX48" fmla="*/ 6949440 w 10019899"/>
                <a:gd name="connsiteY48" fmla="*/ 3291840 h 3493971"/>
                <a:gd name="connsiteX49" fmla="*/ 6949440 w 10019899"/>
                <a:gd name="connsiteY49" fmla="*/ 3291840 h 3493971"/>
                <a:gd name="connsiteX50" fmla="*/ 6891688 w 10019899"/>
                <a:gd name="connsiteY50" fmla="*/ 3195587 h 3493971"/>
                <a:gd name="connsiteX51" fmla="*/ 6843562 w 10019899"/>
                <a:gd name="connsiteY51" fmla="*/ 3157086 h 3493971"/>
                <a:gd name="connsiteX52" fmla="*/ 6843562 w 10019899"/>
                <a:gd name="connsiteY52" fmla="*/ 3089709 h 3493971"/>
                <a:gd name="connsiteX53" fmla="*/ 6968691 w 10019899"/>
                <a:gd name="connsiteY53" fmla="*/ 3108960 h 3493971"/>
                <a:gd name="connsiteX54" fmla="*/ 7074568 w 10019899"/>
                <a:gd name="connsiteY54" fmla="*/ 3272589 h 3493971"/>
                <a:gd name="connsiteX55" fmla="*/ 7151571 w 10019899"/>
                <a:gd name="connsiteY55" fmla="*/ 3368842 h 3493971"/>
                <a:gd name="connsiteX56" fmla="*/ 7267074 w 10019899"/>
                <a:gd name="connsiteY56" fmla="*/ 3436219 h 3493971"/>
                <a:gd name="connsiteX57" fmla="*/ 7449954 w 10019899"/>
                <a:gd name="connsiteY57" fmla="*/ 3474720 h 3493971"/>
                <a:gd name="connsiteX58" fmla="*/ 7680960 w 10019899"/>
                <a:gd name="connsiteY58" fmla="*/ 3493971 h 3493971"/>
                <a:gd name="connsiteX59" fmla="*/ 7940842 w 10019899"/>
                <a:gd name="connsiteY59" fmla="*/ 3445844 h 3493971"/>
                <a:gd name="connsiteX60" fmla="*/ 8219975 w 10019899"/>
                <a:gd name="connsiteY60" fmla="*/ 3368842 h 3493971"/>
                <a:gd name="connsiteX61" fmla="*/ 8422105 w 10019899"/>
                <a:gd name="connsiteY61" fmla="*/ 3272589 h 3493971"/>
                <a:gd name="connsiteX62" fmla="*/ 8518358 w 10019899"/>
                <a:gd name="connsiteY62" fmla="*/ 3157086 h 3493971"/>
                <a:gd name="connsiteX63" fmla="*/ 8662737 w 10019899"/>
                <a:gd name="connsiteY63" fmla="*/ 3272589 h 3493971"/>
                <a:gd name="connsiteX64" fmla="*/ 8778240 w 10019899"/>
                <a:gd name="connsiteY64" fmla="*/ 3388093 h 3493971"/>
                <a:gd name="connsiteX65" fmla="*/ 8903368 w 10019899"/>
                <a:gd name="connsiteY65" fmla="*/ 3416968 h 3493971"/>
                <a:gd name="connsiteX66" fmla="*/ 9038122 w 10019899"/>
                <a:gd name="connsiteY66" fmla="*/ 3426594 h 3493971"/>
                <a:gd name="connsiteX67" fmla="*/ 9182501 w 10019899"/>
                <a:gd name="connsiteY67" fmla="*/ 3349592 h 3493971"/>
                <a:gd name="connsiteX68" fmla="*/ 9384632 w 10019899"/>
                <a:gd name="connsiteY68" fmla="*/ 3253339 h 3493971"/>
                <a:gd name="connsiteX69" fmla="*/ 9548261 w 10019899"/>
                <a:gd name="connsiteY69" fmla="*/ 3108960 h 3493971"/>
                <a:gd name="connsiteX70" fmla="*/ 9577137 w 10019899"/>
                <a:gd name="connsiteY70" fmla="*/ 2974206 h 3493971"/>
                <a:gd name="connsiteX71" fmla="*/ 9548261 w 10019899"/>
                <a:gd name="connsiteY71" fmla="*/ 2714324 h 3493971"/>
                <a:gd name="connsiteX72" fmla="*/ 9538636 w 10019899"/>
                <a:gd name="connsiteY72" fmla="*/ 2541069 h 3493971"/>
                <a:gd name="connsiteX73" fmla="*/ 9606013 w 10019899"/>
                <a:gd name="connsiteY73" fmla="*/ 2473693 h 3493971"/>
                <a:gd name="connsiteX74" fmla="*/ 9769642 w 10019899"/>
                <a:gd name="connsiteY74" fmla="*/ 2387065 h 3493971"/>
                <a:gd name="connsiteX75" fmla="*/ 9914021 w 10019899"/>
                <a:gd name="connsiteY75" fmla="*/ 2281187 h 3493971"/>
                <a:gd name="connsiteX76" fmla="*/ 10019899 w 10019899"/>
                <a:gd name="connsiteY76" fmla="*/ 2146434 h 3493971"/>
                <a:gd name="connsiteX77" fmla="*/ 9991023 w 10019899"/>
                <a:gd name="connsiteY77" fmla="*/ 1896177 h 3493971"/>
                <a:gd name="connsiteX78" fmla="*/ 9952522 w 10019899"/>
                <a:gd name="connsiteY78" fmla="*/ 1588168 h 3493971"/>
                <a:gd name="connsiteX79" fmla="*/ 9808143 w 10019899"/>
                <a:gd name="connsiteY79" fmla="*/ 1183907 h 3493971"/>
                <a:gd name="connsiteX80" fmla="*/ 9683015 w 10019899"/>
                <a:gd name="connsiteY80" fmla="*/ 943276 h 3493971"/>
                <a:gd name="connsiteX81" fmla="*/ 9606013 w 10019899"/>
                <a:gd name="connsiteY81" fmla="*/ 837398 h 3493971"/>
                <a:gd name="connsiteX82" fmla="*/ 9288379 w 10019899"/>
                <a:gd name="connsiteY82" fmla="*/ 702644 h 3493971"/>
                <a:gd name="connsiteX83" fmla="*/ 8835992 w 10019899"/>
                <a:gd name="connsiteY83" fmla="*/ 471638 h 3493971"/>
                <a:gd name="connsiteX84" fmla="*/ 8441356 w 10019899"/>
                <a:gd name="connsiteY84" fmla="*/ 327259 h 3493971"/>
                <a:gd name="connsiteX85" fmla="*/ 7960093 w 10019899"/>
                <a:gd name="connsiteY85" fmla="*/ 173255 h 3493971"/>
                <a:gd name="connsiteX86" fmla="*/ 7517331 w 10019899"/>
                <a:gd name="connsiteY86" fmla="*/ 77002 h 3493971"/>
                <a:gd name="connsiteX87" fmla="*/ 6901314 w 10019899"/>
                <a:gd name="connsiteY87" fmla="*/ 28876 h 3493971"/>
                <a:gd name="connsiteX88" fmla="*/ 6285297 w 10019899"/>
                <a:gd name="connsiteY88" fmla="*/ 0 h 3493971"/>
                <a:gd name="connsiteX89" fmla="*/ 5534526 w 10019899"/>
                <a:gd name="connsiteY89" fmla="*/ 9625 h 3493971"/>
                <a:gd name="connsiteX90" fmla="*/ 4591251 w 10019899"/>
                <a:gd name="connsiteY90" fmla="*/ 0 h 3493971"/>
                <a:gd name="connsiteX91" fmla="*/ 4148488 w 10019899"/>
                <a:gd name="connsiteY91" fmla="*/ 9625 h 3493971"/>
                <a:gd name="connsiteX92" fmla="*/ 3657600 w 10019899"/>
                <a:gd name="connsiteY92" fmla="*/ 28876 h 3493971"/>
                <a:gd name="connsiteX93" fmla="*/ 3195587 w 10019899"/>
                <a:gd name="connsiteY93" fmla="*/ 67377 h 3493971"/>
                <a:gd name="connsiteX94" fmla="*/ 2887579 w 10019899"/>
                <a:gd name="connsiteY94" fmla="*/ 86627 h 3493971"/>
                <a:gd name="connsiteX95" fmla="*/ 2550695 w 10019899"/>
                <a:gd name="connsiteY95" fmla="*/ 144379 h 3493971"/>
                <a:gd name="connsiteX96" fmla="*/ 2069432 w 10019899"/>
                <a:gd name="connsiteY96" fmla="*/ 259882 h 3493971"/>
                <a:gd name="connsiteX97" fmla="*/ 1540042 w 10019899"/>
                <a:gd name="connsiteY97" fmla="*/ 385011 h 3493971"/>
                <a:gd name="connsiteX98" fmla="*/ 1058779 w 10019899"/>
                <a:gd name="connsiteY98" fmla="*/ 519764 h 3493971"/>
                <a:gd name="connsiteX99" fmla="*/ 529389 w 10019899"/>
                <a:gd name="connsiteY99" fmla="*/ 712269 h 3493971"/>
                <a:gd name="connsiteX100" fmla="*/ 250257 w 10019899"/>
                <a:gd name="connsiteY100" fmla="*/ 827773 h 3493971"/>
                <a:gd name="connsiteX101" fmla="*/ 96253 w 10019899"/>
                <a:gd name="connsiteY101" fmla="*/ 875899 h 3493971"/>
                <a:gd name="connsiteX102" fmla="*/ 19251 w 10019899"/>
                <a:gd name="connsiteY102" fmla="*/ 933651 h 3493971"/>
                <a:gd name="connsiteX103" fmla="*/ 19251 w 10019899"/>
                <a:gd name="connsiteY103" fmla="*/ 1020278 h 3493971"/>
                <a:gd name="connsiteX104" fmla="*/ 0 w 10019899"/>
                <a:gd name="connsiteY104" fmla="*/ 1126156 h 3493971"/>
                <a:gd name="connsiteX105" fmla="*/ 105878 w 10019899"/>
                <a:gd name="connsiteY105" fmla="*/ 1241659 h 3493971"/>
                <a:gd name="connsiteX106" fmla="*/ 173255 w 10019899"/>
                <a:gd name="connsiteY106" fmla="*/ 1241659 h 3493971"/>
                <a:gd name="connsiteX107" fmla="*/ 327259 w 10019899"/>
                <a:gd name="connsiteY107" fmla="*/ 1241659 h 3493971"/>
                <a:gd name="connsiteX108" fmla="*/ 327259 w 10019899"/>
                <a:gd name="connsiteY108" fmla="*/ 1280160 h 3493971"/>
                <a:gd name="connsiteX109" fmla="*/ 134754 w 10019899"/>
                <a:gd name="connsiteY109" fmla="*/ 1366787 h 3493971"/>
                <a:gd name="connsiteX110" fmla="*/ 77002 w 10019899"/>
                <a:gd name="connsiteY110" fmla="*/ 1395663 h 3493971"/>
                <a:gd name="connsiteX111" fmla="*/ 86627 w 10019899"/>
                <a:gd name="connsiteY111" fmla="*/ 1443789 h 3493971"/>
                <a:gd name="connsiteX112" fmla="*/ 182880 w 10019899"/>
                <a:gd name="connsiteY112" fmla="*/ 1588168 h 3493971"/>
                <a:gd name="connsiteX113" fmla="*/ 298383 w 10019899"/>
                <a:gd name="connsiteY113" fmla="*/ 1703672 h 3493971"/>
                <a:gd name="connsiteX114" fmla="*/ 423512 w 10019899"/>
                <a:gd name="connsiteY114" fmla="*/ 1819175 h 3493971"/>
                <a:gd name="connsiteX115" fmla="*/ 423512 w 10019899"/>
                <a:gd name="connsiteY115" fmla="*/ 1905802 h 3493971"/>
                <a:gd name="connsiteX116" fmla="*/ 452387 w 10019899"/>
                <a:gd name="connsiteY116" fmla="*/ 2127183 h 3493971"/>
                <a:gd name="connsiteX117" fmla="*/ 490888 w 10019899"/>
                <a:gd name="connsiteY117" fmla="*/ 2252312 h 349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0019899" h="3493971">
                  <a:moveTo>
                    <a:pt x="490888" y="2252312"/>
                  </a:moveTo>
                  <a:lnTo>
                    <a:pt x="567891" y="2550695"/>
                  </a:lnTo>
                  <a:lnTo>
                    <a:pt x="683394" y="2858703"/>
                  </a:lnTo>
                  <a:lnTo>
                    <a:pt x="808522" y="3099335"/>
                  </a:lnTo>
                  <a:lnTo>
                    <a:pt x="943276" y="3272589"/>
                  </a:lnTo>
                  <a:lnTo>
                    <a:pt x="1116531" y="3368842"/>
                  </a:lnTo>
                  <a:lnTo>
                    <a:pt x="1116531" y="3368842"/>
                  </a:lnTo>
                  <a:lnTo>
                    <a:pt x="1116531" y="3022333"/>
                  </a:lnTo>
                  <a:lnTo>
                    <a:pt x="1174282" y="2666198"/>
                  </a:lnTo>
                  <a:lnTo>
                    <a:pt x="1116531" y="2512194"/>
                  </a:lnTo>
                  <a:lnTo>
                    <a:pt x="1193533" y="2396691"/>
                  </a:lnTo>
                  <a:lnTo>
                    <a:pt x="1328286" y="2271562"/>
                  </a:lnTo>
                  <a:lnTo>
                    <a:pt x="1472665" y="2233061"/>
                  </a:lnTo>
                  <a:lnTo>
                    <a:pt x="1828800" y="2213811"/>
                  </a:lnTo>
                  <a:lnTo>
                    <a:pt x="2088682" y="2175309"/>
                  </a:lnTo>
                  <a:lnTo>
                    <a:pt x="2367815" y="2136808"/>
                  </a:lnTo>
                  <a:lnTo>
                    <a:pt x="2704699" y="2165684"/>
                  </a:lnTo>
                  <a:lnTo>
                    <a:pt x="3041583" y="2252312"/>
                  </a:lnTo>
                  <a:lnTo>
                    <a:pt x="3455469" y="2338939"/>
                  </a:lnTo>
                  <a:lnTo>
                    <a:pt x="3638349" y="2464067"/>
                  </a:lnTo>
                  <a:lnTo>
                    <a:pt x="3686476" y="2512194"/>
                  </a:lnTo>
                  <a:lnTo>
                    <a:pt x="3801979" y="2521819"/>
                  </a:lnTo>
                  <a:lnTo>
                    <a:pt x="3821229" y="2820202"/>
                  </a:lnTo>
                  <a:lnTo>
                    <a:pt x="3965608" y="2839453"/>
                  </a:lnTo>
                  <a:lnTo>
                    <a:pt x="4013735" y="2800952"/>
                  </a:lnTo>
                  <a:lnTo>
                    <a:pt x="4071486" y="2868328"/>
                  </a:lnTo>
                  <a:lnTo>
                    <a:pt x="4158114" y="2858703"/>
                  </a:lnTo>
                  <a:lnTo>
                    <a:pt x="4244741" y="2810577"/>
                  </a:lnTo>
                  <a:lnTo>
                    <a:pt x="4321743" y="2849078"/>
                  </a:lnTo>
                  <a:lnTo>
                    <a:pt x="4437246" y="2820202"/>
                  </a:lnTo>
                  <a:lnTo>
                    <a:pt x="4523874" y="2810577"/>
                  </a:lnTo>
                  <a:lnTo>
                    <a:pt x="4523874" y="2810577"/>
                  </a:lnTo>
                  <a:lnTo>
                    <a:pt x="4658627" y="2829827"/>
                  </a:lnTo>
                  <a:lnTo>
                    <a:pt x="4658627" y="2829827"/>
                  </a:lnTo>
                  <a:lnTo>
                    <a:pt x="4745255" y="2877954"/>
                  </a:lnTo>
                  <a:lnTo>
                    <a:pt x="4831882" y="2868328"/>
                  </a:lnTo>
                  <a:lnTo>
                    <a:pt x="4831882" y="2868328"/>
                  </a:lnTo>
                  <a:lnTo>
                    <a:pt x="5024387" y="2926080"/>
                  </a:lnTo>
                  <a:lnTo>
                    <a:pt x="5101389" y="2897204"/>
                  </a:lnTo>
                  <a:lnTo>
                    <a:pt x="5120640" y="2800952"/>
                  </a:lnTo>
                  <a:lnTo>
                    <a:pt x="5111015" y="2743200"/>
                  </a:lnTo>
                  <a:lnTo>
                    <a:pt x="5303520" y="2752825"/>
                  </a:lnTo>
                  <a:lnTo>
                    <a:pt x="5832909" y="2887579"/>
                  </a:lnTo>
                  <a:lnTo>
                    <a:pt x="6140918" y="3089709"/>
                  </a:lnTo>
                  <a:lnTo>
                    <a:pt x="6420051" y="3243714"/>
                  </a:lnTo>
                  <a:lnTo>
                    <a:pt x="6708808" y="3349592"/>
                  </a:lnTo>
                  <a:lnTo>
                    <a:pt x="6853187" y="3359217"/>
                  </a:lnTo>
                  <a:lnTo>
                    <a:pt x="6939815" y="3359217"/>
                  </a:lnTo>
                  <a:lnTo>
                    <a:pt x="6949440" y="3291840"/>
                  </a:lnTo>
                  <a:lnTo>
                    <a:pt x="6949440" y="3291840"/>
                  </a:lnTo>
                  <a:lnTo>
                    <a:pt x="6891688" y="3195587"/>
                  </a:lnTo>
                  <a:lnTo>
                    <a:pt x="6843562" y="3157086"/>
                  </a:lnTo>
                  <a:lnTo>
                    <a:pt x="6843562" y="3089709"/>
                  </a:lnTo>
                  <a:lnTo>
                    <a:pt x="6968691" y="3108960"/>
                  </a:lnTo>
                  <a:lnTo>
                    <a:pt x="7074568" y="3272589"/>
                  </a:lnTo>
                  <a:lnTo>
                    <a:pt x="7151571" y="3368842"/>
                  </a:lnTo>
                  <a:lnTo>
                    <a:pt x="7267074" y="3436219"/>
                  </a:lnTo>
                  <a:lnTo>
                    <a:pt x="7449954" y="3474720"/>
                  </a:lnTo>
                  <a:lnTo>
                    <a:pt x="7680960" y="3493971"/>
                  </a:lnTo>
                  <a:lnTo>
                    <a:pt x="7940842" y="3445844"/>
                  </a:lnTo>
                  <a:lnTo>
                    <a:pt x="8219975" y="3368842"/>
                  </a:lnTo>
                  <a:lnTo>
                    <a:pt x="8422105" y="3272589"/>
                  </a:lnTo>
                  <a:lnTo>
                    <a:pt x="8518358" y="3157086"/>
                  </a:lnTo>
                  <a:lnTo>
                    <a:pt x="8662737" y="3272589"/>
                  </a:lnTo>
                  <a:lnTo>
                    <a:pt x="8778240" y="3388093"/>
                  </a:lnTo>
                  <a:lnTo>
                    <a:pt x="8903368" y="3416968"/>
                  </a:lnTo>
                  <a:lnTo>
                    <a:pt x="9038122" y="3426594"/>
                  </a:lnTo>
                  <a:lnTo>
                    <a:pt x="9182501" y="3349592"/>
                  </a:lnTo>
                  <a:lnTo>
                    <a:pt x="9384632" y="3253339"/>
                  </a:lnTo>
                  <a:lnTo>
                    <a:pt x="9548261" y="3108960"/>
                  </a:lnTo>
                  <a:lnTo>
                    <a:pt x="9577137" y="2974206"/>
                  </a:lnTo>
                  <a:lnTo>
                    <a:pt x="9548261" y="2714324"/>
                  </a:lnTo>
                  <a:lnTo>
                    <a:pt x="9538636" y="2541069"/>
                  </a:lnTo>
                  <a:lnTo>
                    <a:pt x="9606013" y="2473693"/>
                  </a:lnTo>
                  <a:lnTo>
                    <a:pt x="9769642" y="2387065"/>
                  </a:lnTo>
                  <a:lnTo>
                    <a:pt x="9914021" y="2281187"/>
                  </a:lnTo>
                  <a:lnTo>
                    <a:pt x="10019899" y="2146434"/>
                  </a:lnTo>
                  <a:lnTo>
                    <a:pt x="9991023" y="1896177"/>
                  </a:lnTo>
                  <a:lnTo>
                    <a:pt x="9952522" y="1588168"/>
                  </a:lnTo>
                  <a:lnTo>
                    <a:pt x="9808143" y="1183907"/>
                  </a:lnTo>
                  <a:lnTo>
                    <a:pt x="9683015" y="943276"/>
                  </a:lnTo>
                  <a:lnTo>
                    <a:pt x="9606013" y="837398"/>
                  </a:lnTo>
                  <a:lnTo>
                    <a:pt x="9288379" y="702644"/>
                  </a:lnTo>
                  <a:lnTo>
                    <a:pt x="8835992" y="471638"/>
                  </a:lnTo>
                  <a:lnTo>
                    <a:pt x="8441356" y="327259"/>
                  </a:lnTo>
                  <a:lnTo>
                    <a:pt x="7960093" y="173255"/>
                  </a:lnTo>
                  <a:lnTo>
                    <a:pt x="7517331" y="77002"/>
                  </a:lnTo>
                  <a:lnTo>
                    <a:pt x="6901314" y="28876"/>
                  </a:lnTo>
                  <a:lnTo>
                    <a:pt x="6285297" y="0"/>
                  </a:lnTo>
                  <a:lnTo>
                    <a:pt x="5534526" y="9625"/>
                  </a:lnTo>
                  <a:lnTo>
                    <a:pt x="4591251" y="0"/>
                  </a:lnTo>
                  <a:lnTo>
                    <a:pt x="4148488" y="9625"/>
                  </a:lnTo>
                  <a:lnTo>
                    <a:pt x="3657600" y="28876"/>
                  </a:lnTo>
                  <a:lnTo>
                    <a:pt x="3195587" y="67377"/>
                  </a:lnTo>
                  <a:lnTo>
                    <a:pt x="2887579" y="86627"/>
                  </a:lnTo>
                  <a:lnTo>
                    <a:pt x="2550695" y="144379"/>
                  </a:lnTo>
                  <a:lnTo>
                    <a:pt x="2069432" y="259882"/>
                  </a:lnTo>
                  <a:lnTo>
                    <a:pt x="1540042" y="385011"/>
                  </a:lnTo>
                  <a:lnTo>
                    <a:pt x="1058779" y="519764"/>
                  </a:lnTo>
                  <a:lnTo>
                    <a:pt x="529389" y="712269"/>
                  </a:lnTo>
                  <a:lnTo>
                    <a:pt x="250257" y="827773"/>
                  </a:lnTo>
                  <a:lnTo>
                    <a:pt x="96253" y="875899"/>
                  </a:lnTo>
                  <a:lnTo>
                    <a:pt x="19251" y="933651"/>
                  </a:lnTo>
                  <a:lnTo>
                    <a:pt x="19251" y="1020278"/>
                  </a:lnTo>
                  <a:lnTo>
                    <a:pt x="0" y="1126156"/>
                  </a:lnTo>
                  <a:lnTo>
                    <a:pt x="105878" y="1241659"/>
                  </a:lnTo>
                  <a:lnTo>
                    <a:pt x="173255" y="1241659"/>
                  </a:lnTo>
                  <a:lnTo>
                    <a:pt x="327259" y="1241659"/>
                  </a:lnTo>
                  <a:lnTo>
                    <a:pt x="327259" y="1280160"/>
                  </a:lnTo>
                  <a:lnTo>
                    <a:pt x="134754" y="1366787"/>
                  </a:lnTo>
                  <a:lnTo>
                    <a:pt x="77002" y="1395663"/>
                  </a:lnTo>
                  <a:lnTo>
                    <a:pt x="86627" y="1443789"/>
                  </a:lnTo>
                  <a:lnTo>
                    <a:pt x="182880" y="1588168"/>
                  </a:lnTo>
                  <a:lnTo>
                    <a:pt x="298383" y="1703672"/>
                  </a:lnTo>
                  <a:lnTo>
                    <a:pt x="423512" y="1819175"/>
                  </a:lnTo>
                  <a:lnTo>
                    <a:pt x="423512" y="1905802"/>
                  </a:lnTo>
                  <a:lnTo>
                    <a:pt x="452387" y="2127183"/>
                  </a:lnTo>
                  <a:lnTo>
                    <a:pt x="490888" y="2252312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" name="Skupina 26"/>
          <p:cNvGrpSpPr>
            <a:grpSpLocks noChangeAspect="1"/>
          </p:cNvGrpSpPr>
          <p:nvPr/>
        </p:nvGrpSpPr>
        <p:grpSpPr>
          <a:xfrm>
            <a:off x="7655292" y="4176647"/>
            <a:ext cx="3120390" cy="1795495"/>
            <a:chOff x="1097280" y="182880"/>
            <a:chExt cx="10019899" cy="5765533"/>
          </a:xfrm>
        </p:grpSpPr>
        <p:sp>
          <p:nvSpPr>
            <p:cNvPr id="28" name="Volný tvar 27"/>
            <p:cNvSpPr/>
            <p:nvPr/>
          </p:nvSpPr>
          <p:spPr>
            <a:xfrm>
              <a:off x="1722922" y="3513221"/>
              <a:ext cx="6140918" cy="2435192"/>
            </a:xfrm>
            <a:custGeom>
              <a:avLst/>
              <a:gdLst>
                <a:gd name="connsiteX0" fmla="*/ 2175310 w 6140918"/>
                <a:gd name="connsiteY0" fmla="*/ 577516 h 2435192"/>
                <a:gd name="connsiteX1" fmla="*/ 2271562 w 6140918"/>
                <a:gd name="connsiteY1" fmla="*/ 885524 h 2435192"/>
                <a:gd name="connsiteX2" fmla="*/ 2223436 w 6140918"/>
                <a:gd name="connsiteY2" fmla="*/ 962526 h 2435192"/>
                <a:gd name="connsiteX3" fmla="*/ 1992430 w 6140918"/>
                <a:gd name="connsiteY3" fmla="*/ 1299411 h 2435192"/>
                <a:gd name="connsiteX4" fmla="*/ 1838425 w 6140918"/>
                <a:gd name="connsiteY4" fmla="*/ 1337912 h 2435192"/>
                <a:gd name="connsiteX5" fmla="*/ 1617044 w 6140918"/>
                <a:gd name="connsiteY5" fmla="*/ 1299411 h 2435192"/>
                <a:gd name="connsiteX6" fmla="*/ 1318661 w 6140918"/>
                <a:gd name="connsiteY6" fmla="*/ 1126156 h 2435192"/>
                <a:gd name="connsiteX7" fmla="*/ 1183907 w 6140918"/>
                <a:gd name="connsiteY7" fmla="*/ 1049154 h 2435192"/>
                <a:gd name="connsiteX8" fmla="*/ 1029903 w 6140918"/>
                <a:gd name="connsiteY8" fmla="*/ 1020278 h 2435192"/>
                <a:gd name="connsiteX9" fmla="*/ 731520 w 6140918"/>
                <a:gd name="connsiteY9" fmla="*/ 644893 h 2435192"/>
                <a:gd name="connsiteX10" fmla="*/ 433137 w 6140918"/>
                <a:gd name="connsiteY10" fmla="*/ 471638 h 2435192"/>
                <a:gd name="connsiteX11" fmla="*/ 240632 w 6140918"/>
                <a:gd name="connsiteY11" fmla="*/ 279133 h 2435192"/>
                <a:gd name="connsiteX12" fmla="*/ 0 w 6140918"/>
                <a:gd name="connsiteY12" fmla="*/ 0 h 2435192"/>
                <a:gd name="connsiteX13" fmla="*/ 9625 w 6140918"/>
                <a:gd name="connsiteY13" fmla="*/ 182880 h 2435192"/>
                <a:gd name="connsiteX14" fmla="*/ 134754 w 6140918"/>
                <a:gd name="connsiteY14" fmla="*/ 548640 h 2435192"/>
                <a:gd name="connsiteX15" fmla="*/ 308009 w 6140918"/>
                <a:gd name="connsiteY15" fmla="*/ 991402 h 2435192"/>
                <a:gd name="connsiteX16" fmla="*/ 644893 w 6140918"/>
                <a:gd name="connsiteY16" fmla="*/ 1414914 h 2435192"/>
                <a:gd name="connsiteX17" fmla="*/ 1058779 w 6140918"/>
                <a:gd name="connsiteY17" fmla="*/ 1809550 h 2435192"/>
                <a:gd name="connsiteX18" fmla="*/ 1289785 w 6140918"/>
                <a:gd name="connsiteY18" fmla="*/ 2002055 h 2435192"/>
                <a:gd name="connsiteX19" fmla="*/ 1722922 w 6140918"/>
                <a:gd name="connsiteY19" fmla="*/ 2184935 h 2435192"/>
                <a:gd name="connsiteX20" fmla="*/ 2252312 w 6140918"/>
                <a:gd name="connsiteY20" fmla="*/ 2300438 h 2435192"/>
                <a:gd name="connsiteX21" fmla="*/ 2579571 w 6140918"/>
                <a:gd name="connsiteY21" fmla="*/ 2300438 h 2435192"/>
                <a:gd name="connsiteX22" fmla="*/ 2810577 w 6140918"/>
                <a:gd name="connsiteY22" fmla="*/ 2261937 h 2435192"/>
                <a:gd name="connsiteX23" fmla="*/ 3224463 w 6140918"/>
                <a:gd name="connsiteY23" fmla="*/ 2146434 h 2435192"/>
                <a:gd name="connsiteX24" fmla="*/ 3638350 w 6140918"/>
                <a:gd name="connsiteY24" fmla="*/ 2079057 h 2435192"/>
                <a:gd name="connsiteX25" fmla="*/ 3946358 w 6140918"/>
                <a:gd name="connsiteY25" fmla="*/ 2088682 h 2435192"/>
                <a:gd name="connsiteX26" fmla="*/ 4273617 w 6140918"/>
                <a:gd name="connsiteY26" fmla="*/ 2165684 h 2435192"/>
                <a:gd name="connsiteX27" fmla="*/ 4697129 w 6140918"/>
                <a:gd name="connsiteY27" fmla="*/ 2319688 h 2435192"/>
                <a:gd name="connsiteX28" fmla="*/ 4995512 w 6140918"/>
                <a:gd name="connsiteY28" fmla="*/ 2415941 h 2435192"/>
                <a:gd name="connsiteX29" fmla="*/ 5216893 w 6140918"/>
                <a:gd name="connsiteY29" fmla="*/ 2435192 h 2435192"/>
                <a:gd name="connsiteX30" fmla="*/ 5457524 w 6140918"/>
                <a:gd name="connsiteY30" fmla="*/ 2377440 h 2435192"/>
                <a:gd name="connsiteX31" fmla="*/ 5601903 w 6140918"/>
                <a:gd name="connsiteY31" fmla="*/ 2252312 h 2435192"/>
                <a:gd name="connsiteX32" fmla="*/ 5592278 w 6140918"/>
                <a:gd name="connsiteY32" fmla="*/ 2165684 h 2435192"/>
                <a:gd name="connsiteX33" fmla="*/ 5351646 w 6140918"/>
                <a:gd name="connsiteY33" fmla="*/ 1992430 h 2435192"/>
                <a:gd name="connsiteX34" fmla="*/ 5178392 w 6140918"/>
                <a:gd name="connsiteY34" fmla="*/ 1819175 h 2435192"/>
                <a:gd name="connsiteX35" fmla="*/ 5139891 w 6140918"/>
                <a:gd name="connsiteY35" fmla="*/ 1501541 h 2435192"/>
                <a:gd name="connsiteX36" fmla="*/ 5322771 w 6140918"/>
                <a:gd name="connsiteY36" fmla="*/ 1106905 h 2435192"/>
                <a:gd name="connsiteX37" fmla="*/ 5515276 w 6140918"/>
                <a:gd name="connsiteY37" fmla="*/ 895150 h 2435192"/>
                <a:gd name="connsiteX38" fmla="*/ 5688531 w 6140918"/>
                <a:gd name="connsiteY38" fmla="*/ 779646 h 2435192"/>
                <a:gd name="connsiteX39" fmla="*/ 5823284 w 6140918"/>
                <a:gd name="connsiteY39" fmla="*/ 702644 h 2435192"/>
                <a:gd name="connsiteX40" fmla="*/ 5986914 w 6140918"/>
                <a:gd name="connsiteY40" fmla="*/ 683394 h 2435192"/>
                <a:gd name="connsiteX41" fmla="*/ 6102417 w 6140918"/>
                <a:gd name="connsiteY41" fmla="*/ 673768 h 2435192"/>
                <a:gd name="connsiteX42" fmla="*/ 6140918 w 6140918"/>
                <a:gd name="connsiteY42" fmla="*/ 606392 h 2435192"/>
                <a:gd name="connsiteX43" fmla="*/ 6102417 w 6140918"/>
                <a:gd name="connsiteY43" fmla="*/ 404261 h 2435192"/>
                <a:gd name="connsiteX44" fmla="*/ 5996539 w 6140918"/>
                <a:gd name="connsiteY44" fmla="*/ 221381 h 2435192"/>
                <a:gd name="connsiteX45" fmla="*/ 5784783 w 6140918"/>
                <a:gd name="connsiteY45" fmla="*/ 86627 h 2435192"/>
                <a:gd name="connsiteX46" fmla="*/ 5563402 w 6140918"/>
                <a:gd name="connsiteY46" fmla="*/ 57752 h 2435192"/>
                <a:gd name="connsiteX47" fmla="*/ 4976261 w 6140918"/>
                <a:gd name="connsiteY47" fmla="*/ 269507 h 2435192"/>
                <a:gd name="connsiteX48" fmla="*/ 4649002 w 6140918"/>
                <a:gd name="connsiteY48" fmla="*/ 336884 h 2435192"/>
                <a:gd name="connsiteX49" fmla="*/ 4389120 w 6140918"/>
                <a:gd name="connsiteY49" fmla="*/ 394636 h 2435192"/>
                <a:gd name="connsiteX50" fmla="*/ 4196615 w 6140918"/>
                <a:gd name="connsiteY50" fmla="*/ 423512 h 2435192"/>
                <a:gd name="connsiteX51" fmla="*/ 4052236 w 6140918"/>
                <a:gd name="connsiteY51" fmla="*/ 365760 h 2435192"/>
                <a:gd name="connsiteX52" fmla="*/ 4042611 w 6140918"/>
                <a:gd name="connsiteY52" fmla="*/ 308008 h 2435192"/>
                <a:gd name="connsiteX53" fmla="*/ 4090737 w 6140918"/>
                <a:gd name="connsiteY53" fmla="*/ 221381 h 2435192"/>
                <a:gd name="connsiteX54" fmla="*/ 4023360 w 6140918"/>
                <a:gd name="connsiteY54" fmla="*/ 154004 h 2435192"/>
                <a:gd name="connsiteX55" fmla="*/ 3715352 w 6140918"/>
                <a:gd name="connsiteY55" fmla="*/ 356135 h 2435192"/>
                <a:gd name="connsiteX56" fmla="*/ 3561347 w 6140918"/>
                <a:gd name="connsiteY56" fmla="*/ 558265 h 2435192"/>
                <a:gd name="connsiteX57" fmla="*/ 3445844 w 6140918"/>
                <a:gd name="connsiteY57" fmla="*/ 779646 h 2435192"/>
                <a:gd name="connsiteX58" fmla="*/ 3311091 w 6140918"/>
                <a:gd name="connsiteY58" fmla="*/ 750771 h 2435192"/>
                <a:gd name="connsiteX59" fmla="*/ 3137836 w 6140918"/>
                <a:gd name="connsiteY59" fmla="*/ 693019 h 2435192"/>
                <a:gd name="connsiteX60" fmla="*/ 3031958 w 6140918"/>
                <a:gd name="connsiteY60" fmla="*/ 712270 h 2435192"/>
                <a:gd name="connsiteX61" fmla="*/ 2897204 w 6140918"/>
                <a:gd name="connsiteY61" fmla="*/ 673768 h 2435192"/>
                <a:gd name="connsiteX62" fmla="*/ 2820202 w 6140918"/>
                <a:gd name="connsiteY62" fmla="*/ 693019 h 2435192"/>
                <a:gd name="connsiteX63" fmla="*/ 2695074 w 6140918"/>
                <a:gd name="connsiteY63" fmla="*/ 596766 h 2435192"/>
                <a:gd name="connsiteX64" fmla="*/ 2579571 w 6140918"/>
                <a:gd name="connsiteY64" fmla="*/ 664143 h 2435192"/>
                <a:gd name="connsiteX65" fmla="*/ 2512194 w 6140918"/>
                <a:gd name="connsiteY65" fmla="*/ 606392 h 2435192"/>
                <a:gd name="connsiteX66" fmla="*/ 2415941 w 6140918"/>
                <a:gd name="connsiteY66" fmla="*/ 596766 h 2435192"/>
                <a:gd name="connsiteX67" fmla="*/ 2387065 w 6140918"/>
                <a:gd name="connsiteY67" fmla="*/ 644893 h 2435192"/>
                <a:gd name="connsiteX68" fmla="*/ 2252312 w 6140918"/>
                <a:gd name="connsiteY68" fmla="*/ 567891 h 2435192"/>
                <a:gd name="connsiteX69" fmla="*/ 2175310 w 6140918"/>
                <a:gd name="connsiteY69" fmla="*/ 577516 h 243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40918" h="2435192">
                  <a:moveTo>
                    <a:pt x="2175310" y="577516"/>
                  </a:moveTo>
                  <a:lnTo>
                    <a:pt x="2271562" y="885524"/>
                  </a:lnTo>
                  <a:lnTo>
                    <a:pt x="2223436" y="962526"/>
                  </a:lnTo>
                  <a:lnTo>
                    <a:pt x="1992430" y="1299411"/>
                  </a:lnTo>
                  <a:lnTo>
                    <a:pt x="1838425" y="1337912"/>
                  </a:lnTo>
                  <a:lnTo>
                    <a:pt x="1617044" y="1299411"/>
                  </a:lnTo>
                  <a:lnTo>
                    <a:pt x="1318661" y="1126156"/>
                  </a:lnTo>
                  <a:lnTo>
                    <a:pt x="1183907" y="1049154"/>
                  </a:lnTo>
                  <a:lnTo>
                    <a:pt x="1029903" y="1020278"/>
                  </a:lnTo>
                  <a:lnTo>
                    <a:pt x="731520" y="644893"/>
                  </a:lnTo>
                  <a:lnTo>
                    <a:pt x="433137" y="471638"/>
                  </a:lnTo>
                  <a:lnTo>
                    <a:pt x="240632" y="279133"/>
                  </a:lnTo>
                  <a:lnTo>
                    <a:pt x="0" y="0"/>
                  </a:lnTo>
                  <a:lnTo>
                    <a:pt x="9625" y="182880"/>
                  </a:lnTo>
                  <a:lnTo>
                    <a:pt x="134754" y="548640"/>
                  </a:lnTo>
                  <a:lnTo>
                    <a:pt x="308009" y="991402"/>
                  </a:lnTo>
                  <a:lnTo>
                    <a:pt x="644893" y="1414914"/>
                  </a:lnTo>
                  <a:lnTo>
                    <a:pt x="1058779" y="1809550"/>
                  </a:lnTo>
                  <a:lnTo>
                    <a:pt x="1289785" y="2002055"/>
                  </a:lnTo>
                  <a:lnTo>
                    <a:pt x="1722922" y="2184935"/>
                  </a:lnTo>
                  <a:lnTo>
                    <a:pt x="2252312" y="2300438"/>
                  </a:lnTo>
                  <a:lnTo>
                    <a:pt x="2579571" y="2300438"/>
                  </a:lnTo>
                  <a:lnTo>
                    <a:pt x="2810577" y="2261937"/>
                  </a:lnTo>
                  <a:lnTo>
                    <a:pt x="3224463" y="2146434"/>
                  </a:lnTo>
                  <a:lnTo>
                    <a:pt x="3638350" y="2079057"/>
                  </a:lnTo>
                  <a:lnTo>
                    <a:pt x="3946358" y="2088682"/>
                  </a:lnTo>
                  <a:lnTo>
                    <a:pt x="4273617" y="2165684"/>
                  </a:lnTo>
                  <a:lnTo>
                    <a:pt x="4697129" y="2319688"/>
                  </a:lnTo>
                  <a:lnTo>
                    <a:pt x="4995512" y="2415941"/>
                  </a:lnTo>
                  <a:lnTo>
                    <a:pt x="5216893" y="2435192"/>
                  </a:lnTo>
                  <a:lnTo>
                    <a:pt x="5457524" y="2377440"/>
                  </a:lnTo>
                  <a:lnTo>
                    <a:pt x="5601903" y="2252312"/>
                  </a:lnTo>
                  <a:lnTo>
                    <a:pt x="5592278" y="2165684"/>
                  </a:lnTo>
                  <a:lnTo>
                    <a:pt x="5351646" y="1992430"/>
                  </a:lnTo>
                  <a:lnTo>
                    <a:pt x="5178392" y="1819175"/>
                  </a:lnTo>
                  <a:lnTo>
                    <a:pt x="5139891" y="1501541"/>
                  </a:lnTo>
                  <a:lnTo>
                    <a:pt x="5322771" y="1106905"/>
                  </a:lnTo>
                  <a:lnTo>
                    <a:pt x="5515276" y="895150"/>
                  </a:lnTo>
                  <a:lnTo>
                    <a:pt x="5688531" y="779646"/>
                  </a:lnTo>
                  <a:lnTo>
                    <a:pt x="5823284" y="702644"/>
                  </a:lnTo>
                  <a:lnTo>
                    <a:pt x="5986914" y="683394"/>
                  </a:lnTo>
                  <a:lnTo>
                    <a:pt x="6102417" y="673768"/>
                  </a:lnTo>
                  <a:lnTo>
                    <a:pt x="6140918" y="606392"/>
                  </a:lnTo>
                  <a:lnTo>
                    <a:pt x="6102417" y="404261"/>
                  </a:lnTo>
                  <a:lnTo>
                    <a:pt x="5996539" y="221381"/>
                  </a:lnTo>
                  <a:lnTo>
                    <a:pt x="5784783" y="86627"/>
                  </a:lnTo>
                  <a:lnTo>
                    <a:pt x="5563402" y="57752"/>
                  </a:lnTo>
                  <a:lnTo>
                    <a:pt x="4976261" y="269507"/>
                  </a:lnTo>
                  <a:lnTo>
                    <a:pt x="4649002" y="336884"/>
                  </a:lnTo>
                  <a:lnTo>
                    <a:pt x="4389120" y="394636"/>
                  </a:lnTo>
                  <a:lnTo>
                    <a:pt x="4196615" y="423512"/>
                  </a:lnTo>
                  <a:lnTo>
                    <a:pt x="4052236" y="365760"/>
                  </a:lnTo>
                  <a:lnTo>
                    <a:pt x="4042611" y="308008"/>
                  </a:lnTo>
                  <a:lnTo>
                    <a:pt x="4090737" y="221381"/>
                  </a:lnTo>
                  <a:lnTo>
                    <a:pt x="4023360" y="154004"/>
                  </a:lnTo>
                  <a:lnTo>
                    <a:pt x="3715352" y="356135"/>
                  </a:lnTo>
                  <a:lnTo>
                    <a:pt x="3561347" y="558265"/>
                  </a:lnTo>
                  <a:lnTo>
                    <a:pt x="3445844" y="779646"/>
                  </a:lnTo>
                  <a:lnTo>
                    <a:pt x="3311091" y="750771"/>
                  </a:lnTo>
                  <a:lnTo>
                    <a:pt x="3137836" y="693019"/>
                  </a:lnTo>
                  <a:lnTo>
                    <a:pt x="3031958" y="712270"/>
                  </a:lnTo>
                  <a:lnTo>
                    <a:pt x="2897204" y="673768"/>
                  </a:lnTo>
                  <a:lnTo>
                    <a:pt x="2820202" y="693019"/>
                  </a:lnTo>
                  <a:lnTo>
                    <a:pt x="2695074" y="596766"/>
                  </a:lnTo>
                  <a:lnTo>
                    <a:pt x="2579571" y="664143"/>
                  </a:lnTo>
                  <a:lnTo>
                    <a:pt x="2512194" y="606392"/>
                  </a:lnTo>
                  <a:lnTo>
                    <a:pt x="2415941" y="596766"/>
                  </a:lnTo>
                  <a:lnTo>
                    <a:pt x="2387065" y="644893"/>
                  </a:lnTo>
                  <a:lnTo>
                    <a:pt x="2252312" y="567891"/>
                  </a:lnTo>
                  <a:lnTo>
                    <a:pt x="2175310" y="577516"/>
                  </a:lnTo>
                  <a:close/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1097280" y="182880"/>
              <a:ext cx="10019899" cy="3493971"/>
            </a:xfrm>
            <a:custGeom>
              <a:avLst/>
              <a:gdLst>
                <a:gd name="connsiteX0" fmla="*/ 490888 w 10019899"/>
                <a:gd name="connsiteY0" fmla="*/ 2252312 h 3493971"/>
                <a:gd name="connsiteX1" fmla="*/ 567891 w 10019899"/>
                <a:gd name="connsiteY1" fmla="*/ 2550695 h 3493971"/>
                <a:gd name="connsiteX2" fmla="*/ 683394 w 10019899"/>
                <a:gd name="connsiteY2" fmla="*/ 2858703 h 3493971"/>
                <a:gd name="connsiteX3" fmla="*/ 808522 w 10019899"/>
                <a:gd name="connsiteY3" fmla="*/ 3099335 h 3493971"/>
                <a:gd name="connsiteX4" fmla="*/ 943276 w 10019899"/>
                <a:gd name="connsiteY4" fmla="*/ 3272589 h 3493971"/>
                <a:gd name="connsiteX5" fmla="*/ 1116531 w 10019899"/>
                <a:gd name="connsiteY5" fmla="*/ 3368842 h 3493971"/>
                <a:gd name="connsiteX6" fmla="*/ 1116531 w 10019899"/>
                <a:gd name="connsiteY6" fmla="*/ 3368842 h 3493971"/>
                <a:gd name="connsiteX7" fmla="*/ 1116531 w 10019899"/>
                <a:gd name="connsiteY7" fmla="*/ 3022333 h 3493971"/>
                <a:gd name="connsiteX8" fmla="*/ 1174282 w 10019899"/>
                <a:gd name="connsiteY8" fmla="*/ 2666198 h 3493971"/>
                <a:gd name="connsiteX9" fmla="*/ 1116531 w 10019899"/>
                <a:gd name="connsiteY9" fmla="*/ 2512194 h 3493971"/>
                <a:gd name="connsiteX10" fmla="*/ 1193533 w 10019899"/>
                <a:gd name="connsiteY10" fmla="*/ 2396691 h 3493971"/>
                <a:gd name="connsiteX11" fmla="*/ 1328286 w 10019899"/>
                <a:gd name="connsiteY11" fmla="*/ 2271562 h 3493971"/>
                <a:gd name="connsiteX12" fmla="*/ 1472665 w 10019899"/>
                <a:gd name="connsiteY12" fmla="*/ 2233061 h 3493971"/>
                <a:gd name="connsiteX13" fmla="*/ 1828800 w 10019899"/>
                <a:gd name="connsiteY13" fmla="*/ 2213811 h 3493971"/>
                <a:gd name="connsiteX14" fmla="*/ 2088682 w 10019899"/>
                <a:gd name="connsiteY14" fmla="*/ 2175309 h 3493971"/>
                <a:gd name="connsiteX15" fmla="*/ 2367815 w 10019899"/>
                <a:gd name="connsiteY15" fmla="*/ 2136808 h 3493971"/>
                <a:gd name="connsiteX16" fmla="*/ 2704699 w 10019899"/>
                <a:gd name="connsiteY16" fmla="*/ 2165684 h 3493971"/>
                <a:gd name="connsiteX17" fmla="*/ 3041583 w 10019899"/>
                <a:gd name="connsiteY17" fmla="*/ 2252312 h 3493971"/>
                <a:gd name="connsiteX18" fmla="*/ 3455469 w 10019899"/>
                <a:gd name="connsiteY18" fmla="*/ 2338939 h 3493971"/>
                <a:gd name="connsiteX19" fmla="*/ 3638349 w 10019899"/>
                <a:gd name="connsiteY19" fmla="*/ 2464067 h 3493971"/>
                <a:gd name="connsiteX20" fmla="*/ 3686476 w 10019899"/>
                <a:gd name="connsiteY20" fmla="*/ 2512194 h 3493971"/>
                <a:gd name="connsiteX21" fmla="*/ 3801979 w 10019899"/>
                <a:gd name="connsiteY21" fmla="*/ 2521819 h 3493971"/>
                <a:gd name="connsiteX22" fmla="*/ 3821229 w 10019899"/>
                <a:gd name="connsiteY22" fmla="*/ 2820202 h 3493971"/>
                <a:gd name="connsiteX23" fmla="*/ 3965608 w 10019899"/>
                <a:gd name="connsiteY23" fmla="*/ 2839453 h 3493971"/>
                <a:gd name="connsiteX24" fmla="*/ 4013735 w 10019899"/>
                <a:gd name="connsiteY24" fmla="*/ 2800952 h 3493971"/>
                <a:gd name="connsiteX25" fmla="*/ 4071486 w 10019899"/>
                <a:gd name="connsiteY25" fmla="*/ 2868328 h 3493971"/>
                <a:gd name="connsiteX26" fmla="*/ 4158114 w 10019899"/>
                <a:gd name="connsiteY26" fmla="*/ 2858703 h 3493971"/>
                <a:gd name="connsiteX27" fmla="*/ 4244741 w 10019899"/>
                <a:gd name="connsiteY27" fmla="*/ 2810577 h 3493971"/>
                <a:gd name="connsiteX28" fmla="*/ 4321743 w 10019899"/>
                <a:gd name="connsiteY28" fmla="*/ 2849078 h 3493971"/>
                <a:gd name="connsiteX29" fmla="*/ 4437246 w 10019899"/>
                <a:gd name="connsiteY29" fmla="*/ 2820202 h 3493971"/>
                <a:gd name="connsiteX30" fmla="*/ 4523874 w 10019899"/>
                <a:gd name="connsiteY30" fmla="*/ 2810577 h 3493971"/>
                <a:gd name="connsiteX31" fmla="*/ 4523874 w 10019899"/>
                <a:gd name="connsiteY31" fmla="*/ 2810577 h 3493971"/>
                <a:gd name="connsiteX32" fmla="*/ 4658627 w 10019899"/>
                <a:gd name="connsiteY32" fmla="*/ 2829827 h 3493971"/>
                <a:gd name="connsiteX33" fmla="*/ 4658627 w 10019899"/>
                <a:gd name="connsiteY33" fmla="*/ 2829827 h 3493971"/>
                <a:gd name="connsiteX34" fmla="*/ 4745255 w 10019899"/>
                <a:gd name="connsiteY34" fmla="*/ 2877954 h 3493971"/>
                <a:gd name="connsiteX35" fmla="*/ 4831882 w 10019899"/>
                <a:gd name="connsiteY35" fmla="*/ 2868328 h 3493971"/>
                <a:gd name="connsiteX36" fmla="*/ 4831882 w 10019899"/>
                <a:gd name="connsiteY36" fmla="*/ 2868328 h 3493971"/>
                <a:gd name="connsiteX37" fmla="*/ 5024387 w 10019899"/>
                <a:gd name="connsiteY37" fmla="*/ 2926080 h 3493971"/>
                <a:gd name="connsiteX38" fmla="*/ 5101389 w 10019899"/>
                <a:gd name="connsiteY38" fmla="*/ 2897204 h 3493971"/>
                <a:gd name="connsiteX39" fmla="*/ 5120640 w 10019899"/>
                <a:gd name="connsiteY39" fmla="*/ 2800952 h 3493971"/>
                <a:gd name="connsiteX40" fmla="*/ 5111015 w 10019899"/>
                <a:gd name="connsiteY40" fmla="*/ 2743200 h 3493971"/>
                <a:gd name="connsiteX41" fmla="*/ 5303520 w 10019899"/>
                <a:gd name="connsiteY41" fmla="*/ 2752825 h 3493971"/>
                <a:gd name="connsiteX42" fmla="*/ 5832909 w 10019899"/>
                <a:gd name="connsiteY42" fmla="*/ 2887579 h 3493971"/>
                <a:gd name="connsiteX43" fmla="*/ 6140918 w 10019899"/>
                <a:gd name="connsiteY43" fmla="*/ 3089709 h 3493971"/>
                <a:gd name="connsiteX44" fmla="*/ 6420051 w 10019899"/>
                <a:gd name="connsiteY44" fmla="*/ 3243714 h 3493971"/>
                <a:gd name="connsiteX45" fmla="*/ 6708808 w 10019899"/>
                <a:gd name="connsiteY45" fmla="*/ 3349592 h 3493971"/>
                <a:gd name="connsiteX46" fmla="*/ 6853187 w 10019899"/>
                <a:gd name="connsiteY46" fmla="*/ 3359217 h 3493971"/>
                <a:gd name="connsiteX47" fmla="*/ 6939815 w 10019899"/>
                <a:gd name="connsiteY47" fmla="*/ 3359217 h 3493971"/>
                <a:gd name="connsiteX48" fmla="*/ 6949440 w 10019899"/>
                <a:gd name="connsiteY48" fmla="*/ 3291840 h 3493971"/>
                <a:gd name="connsiteX49" fmla="*/ 6949440 w 10019899"/>
                <a:gd name="connsiteY49" fmla="*/ 3291840 h 3493971"/>
                <a:gd name="connsiteX50" fmla="*/ 6891688 w 10019899"/>
                <a:gd name="connsiteY50" fmla="*/ 3195587 h 3493971"/>
                <a:gd name="connsiteX51" fmla="*/ 6843562 w 10019899"/>
                <a:gd name="connsiteY51" fmla="*/ 3157086 h 3493971"/>
                <a:gd name="connsiteX52" fmla="*/ 6843562 w 10019899"/>
                <a:gd name="connsiteY52" fmla="*/ 3089709 h 3493971"/>
                <a:gd name="connsiteX53" fmla="*/ 6968691 w 10019899"/>
                <a:gd name="connsiteY53" fmla="*/ 3108960 h 3493971"/>
                <a:gd name="connsiteX54" fmla="*/ 7074568 w 10019899"/>
                <a:gd name="connsiteY54" fmla="*/ 3272589 h 3493971"/>
                <a:gd name="connsiteX55" fmla="*/ 7151571 w 10019899"/>
                <a:gd name="connsiteY55" fmla="*/ 3368842 h 3493971"/>
                <a:gd name="connsiteX56" fmla="*/ 7267074 w 10019899"/>
                <a:gd name="connsiteY56" fmla="*/ 3436219 h 3493971"/>
                <a:gd name="connsiteX57" fmla="*/ 7449954 w 10019899"/>
                <a:gd name="connsiteY57" fmla="*/ 3474720 h 3493971"/>
                <a:gd name="connsiteX58" fmla="*/ 7680960 w 10019899"/>
                <a:gd name="connsiteY58" fmla="*/ 3493971 h 3493971"/>
                <a:gd name="connsiteX59" fmla="*/ 7940842 w 10019899"/>
                <a:gd name="connsiteY59" fmla="*/ 3445844 h 3493971"/>
                <a:gd name="connsiteX60" fmla="*/ 8219975 w 10019899"/>
                <a:gd name="connsiteY60" fmla="*/ 3368842 h 3493971"/>
                <a:gd name="connsiteX61" fmla="*/ 8422105 w 10019899"/>
                <a:gd name="connsiteY61" fmla="*/ 3272589 h 3493971"/>
                <a:gd name="connsiteX62" fmla="*/ 8518358 w 10019899"/>
                <a:gd name="connsiteY62" fmla="*/ 3157086 h 3493971"/>
                <a:gd name="connsiteX63" fmla="*/ 8662737 w 10019899"/>
                <a:gd name="connsiteY63" fmla="*/ 3272589 h 3493971"/>
                <a:gd name="connsiteX64" fmla="*/ 8778240 w 10019899"/>
                <a:gd name="connsiteY64" fmla="*/ 3388093 h 3493971"/>
                <a:gd name="connsiteX65" fmla="*/ 8903368 w 10019899"/>
                <a:gd name="connsiteY65" fmla="*/ 3416968 h 3493971"/>
                <a:gd name="connsiteX66" fmla="*/ 9038122 w 10019899"/>
                <a:gd name="connsiteY66" fmla="*/ 3426594 h 3493971"/>
                <a:gd name="connsiteX67" fmla="*/ 9182501 w 10019899"/>
                <a:gd name="connsiteY67" fmla="*/ 3349592 h 3493971"/>
                <a:gd name="connsiteX68" fmla="*/ 9384632 w 10019899"/>
                <a:gd name="connsiteY68" fmla="*/ 3253339 h 3493971"/>
                <a:gd name="connsiteX69" fmla="*/ 9548261 w 10019899"/>
                <a:gd name="connsiteY69" fmla="*/ 3108960 h 3493971"/>
                <a:gd name="connsiteX70" fmla="*/ 9577137 w 10019899"/>
                <a:gd name="connsiteY70" fmla="*/ 2974206 h 3493971"/>
                <a:gd name="connsiteX71" fmla="*/ 9548261 w 10019899"/>
                <a:gd name="connsiteY71" fmla="*/ 2714324 h 3493971"/>
                <a:gd name="connsiteX72" fmla="*/ 9538636 w 10019899"/>
                <a:gd name="connsiteY72" fmla="*/ 2541069 h 3493971"/>
                <a:gd name="connsiteX73" fmla="*/ 9606013 w 10019899"/>
                <a:gd name="connsiteY73" fmla="*/ 2473693 h 3493971"/>
                <a:gd name="connsiteX74" fmla="*/ 9769642 w 10019899"/>
                <a:gd name="connsiteY74" fmla="*/ 2387065 h 3493971"/>
                <a:gd name="connsiteX75" fmla="*/ 9914021 w 10019899"/>
                <a:gd name="connsiteY75" fmla="*/ 2281187 h 3493971"/>
                <a:gd name="connsiteX76" fmla="*/ 10019899 w 10019899"/>
                <a:gd name="connsiteY76" fmla="*/ 2146434 h 3493971"/>
                <a:gd name="connsiteX77" fmla="*/ 9991023 w 10019899"/>
                <a:gd name="connsiteY77" fmla="*/ 1896177 h 3493971"/>
                <a:gd name="connsiteX78" fmla="*/ 9952522 w 10019899"/>
                <a:gd name="connsiteY78" fmla="*/ 1588168 h 3493971"/>
                <a:gd name="connsiteX79" fmla="*/ 9808143 w 10019899"/>
                <a:gd name="connsiteY79" fmla="*/ 1183907 h 3493971"/>
                <a:gd name="connsiteX80" fmla="*/ 9683015 w 10019899"/>
                <a:gd name="connsiteY80" fmla="*/ 943276 h 3493971"/>
                <a:gd name="connsiteX81" fmla="*/ 9606013 w 10019899"/>
                <a:gd name="connsiteY81" fmla="*/ 837398 h 3493971"/>
                <a:gd name="connsiteX82" fmla="*/ 9288379 w 10019899"/>
                <a:gd name="connsiteY82" fmla="*/ 702644 h 3493971"/>
                <a:gd name="connsiteX83" fmla="*/ 8835992 w 10019899"/>
                <a:gd name="connsiteY83" fmla="*/ 471638 h 3493971"/>
                <a:gd name="connsiteX84" fmla="*/ 8441356 w 10019899"/>
                <a:gd name="connsiteY84" fmla="*/ 327259 h 3493971"/>
                <a:gd name="connsiteX85" fmla="*/ 7960093 w 10019899"/>
                <a:gd name="connsiteY85" fmla="*/ 173255 h 3493971"/>
                <a:gd name="connsiteX86" fmla="*/ 7517331 w 10019899"/>
                <a:gd name="connsiteY86" fmla="*/ 77002 h 3493971"/>
                <a:gd name="connsiteX87" fmla="*/ 6901314 w 10019899"/>
                <a:gd name="connsiteY87" fmla="*/ 28876 h 3493971"/>
                <a:gd name="connsiteX88" fmla="*/ 6285297 w 10019899"/>
                <a:gd name="connsiteY88" fmla="*/ 0 h 3493971"/>
                <a:gd name="connsiteX89" fmla="*/ 5534526 w 10019899"/>
                <a:gd name="connsiteY89" fmla="*/ 9625 h 3493971"/>
                <a:gd name="connsiteX90" fmla="*/ 4591251 w 10019899"/>
                <a:gd name="connsiteY90" fmla="*/ 0 h 3493971"/>
                <a:gd name="connsiteX91" fmla="*/ 4148488 w 10019899"/>
                <a:gd name="connsiteY91" fmla="*/ 9625 h 3493971"/>
                <a:gd name="connsiteX92" fmla="*/ 3657600 w 10019899"/>
                <a:gd name="connsiteY92" fmla="*/ 28876 h 3493971"/>
                <a:gd name="connsiteX93" fmla="*/ 3195587 w 10019899"/>
                <a:gd name="connsiteY93" fmla="*/ 67377 h 3493971"/>
                <a:gd name="connsiteX94" fmla="*/ 2887579 w 10019899"/>
                <a:gd name="connsiteY94" fmla="*/ 86627 h 3493971"/>
                <a:gd name="connsiteX95" fmla="*/ 2550695 w 10019899"/>
                <a:gd name="connsiteY95" fmla="*/ 144379 h 3493971"/>
                <a:gd name="connsiteX96" fmla="*/ 2069432 w 10019899"/>
                <a:gd name="connsiteY96" fmla="*/ 259882 h 3493971"/>
                <a:gd name="connsiteX97" fmla="*/ 1540042 w 10019899"/>
                <a:gd name="connsiteY97" fmla="*/ 385011 h 3493971"/>
                <a:gd name="connsiteX98" fmla="*/ 1058779 w 10019899"/>
                <a:gd name="connsiteY98" fmla="*/ 519764 h 3493971"/>
                <a:gd name="connsiteX99" fmla="*/ 529389 w 10019899"/>
                <a:gd name="connsiteY99" fmla="*/ 712269 h 3493971"/>
                <a:gd name="connsiteX100" fmla="*/ 250257 w 10019899"/>
                <a:gd name="connsiteY100" fmla="*/ 827773 h 3493971"/>
                <a:gd name="connsiteX101" fmla="*/ 96253 w 10019899"/>
                <a:gd name="connsiteY101" fmla="*/ 875899 h 3493971"/>
                <a:gd name="connsiteX102" fmla="*/ 19251 w 10019899"/>
                <a:gd name="connsiteY102" fmla="*/ 933651 h 3493971"/>
                <a:gd name="connsiteX103" fmla="*/ 19251 w 10019899"/>
                <a:gd name="connsiteY103" fmla="*/ 1020278 h 3493971"/>
                <a:gd name="connsiteX104" fmla="*/ 0 w 10019899"/>
                <a:gd name="connsiteY104" fmla="*/ 1126156 h 3493971"/>
                <a:gd name="connsiteX105" fmla="*/ 105878 w 10019899"/>
                <a:gd name="connsiteY105" fmla="*/ 1241659 h 3493971"/>
                <a:gd name="connsiteX106" fmla="*/ 173255 w 10019899"/>
                <a:gd name="connsiteY106" fmla="*/ 1241659 h 3493971"/>
                <a:gd name="connsiteX107" fmla="*/ 327259 w 10019899"/>
                <a:gd name="connsiteY107" fmla="*/ 1241659 h 3493971"/>
                <a:gd name="connsiteX108" fmla="*/ 327259 w 10019899"/>
                <a:gd name="connsiteY108" fmla="*/ 1280160 h 3493971"/>
                <a:gd name="connsiteX109" fmla="*/ 134754 w 10019899"/>
                <a:gd name="connsiteY109" fmla="*/ 1366787 h 3493971"/>
                <a:gd name="connsiteX110" fmla="*/ 77002 w 10019899"/>
                <a:gd name="connsiteY110" fmla="*/ 1395663 h 3493971"/>
                <a:gd name="connsiteX111" fmla="*/ 86627 w 10019899"/>
                <a:gd name="connsiteY111" fmla="*/ 1443789 h 3493971"/>
                <a:gd name="connsiteX112" fmla="*/ 182880 w 10019899"/>
                <a:gd name="connsiteY112" fmla="*/ 1588168 h 3493971"/>
                <a:gd name="connsiteX113" fmla="*/ 298383 w 10019899"/>
                <a:gd name="connsiteY113" fmla="*/ 1703672 h 3493971"/>
                <a:gd name="connsiteX114" fmla="*/ 423512 w 10019899"/>
                <a:gd name="connsiteY114" fmla="*/ 1819175 h 3493971"/>
                <a:gd name="connsiteX115" fmla="*/ 423512 w 10019899"/>
                <a:gd name="connsiteY115" fmla="*/ 1905802 h 3493971"/>
                <a:gd name="connsiteX116" fmla="*/ 452387 w 10019899"/>
                <a:gd name="connsiteY116" fmla="*/ 2127183 h 3493971"/>
                <a:gd name="connsiteX117" fmla="*/ 490888 w 10019899"/>
                <a:gd name="connsiteY117" fmla="*/ 2252312 h 349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0019899" h="3493971">
                  <a:moveTo>
                    <a:pt x="490888" y="2252312"/>
                  </a:moveTo>
                  <a:lnTo>
                    <a:pt x="567891" y="2550695"/>
                  </a:lnTo>
                  <a:lnTo>
                    <a:pt x="683394" y="2858703"/>
                  </a:lnTo>
                  <a:lnTo>
                    <a:pt x="808522" y="3099335"/>
                  </a:lnTo>
                  <a:lnTo>
                    <a:pt x="943276" y="3272589"/>
                  </a:lnTo>
                  <a:lnTo>
                    <a:pt x="1116531" y="3368842"/>
                  </a:lnTo>
                  <a:lnTo>
                    <a:pt x="1116531" y="3368842"/>
                  </a:lnTo>
                  <a:lnTo>
                    <a:pt x="1116531" y="3022333"/>
                  </a:lnTo>
                  <a:lnTo>
                    <a:pt x="1174282" y="2666198"/>
                  </a:lnTo>
                  <a:lnTo>
                    <a:pt x="1116531" y="2512194"/>
                  </a:lnTo>
                  <a:lnTo>
                    <a:pt x="1193533" y="2396691"/>
                  </a:lnTo>
                  <a:lnTo>
                    <a:pt x="1328286" y="2271562"/>
                  </a:lnTo>
                  <a:lnTo>
                    <a:pt x="1472665" y="2233061"/>
                  </a:lnTo>
                  <a:lnTo>
                    <a:pt x="1828800" y="2213811"/>
                  </a:lnTo>
                  <a:lnTo>
                    <a:pt x="2088682" y="2175309"/>
                  </a:lnTo>
                  <a:lnTo>
                    <a:pt x="2367815" y="2136808"/>
                  </a:lnTo>
                  <a:lnTo>
                    <a:pt x="2704699" y="2165684"/>
                  </a:lnTo>
                  <a:lnTo>
                    <a:pt x="3041583" y="2252312"/>
                  </a:lnTo>
                  <a:lnTo>
                    <a:pt x="3455469" y="2338939"/>
                  </a:lnTo>
                  <a:lnTo>
                    <a:pt x="3638349" y="2464067"/>
                  </a:lnTo>
                  <a:lnTo>
                    <a:pt x="3686476" y="2512194"/>
                  </a:lnTo>
                  <a:lnTo>
                    <a:pt x="3801979" y="2521819"/>
                  </a:lnTo>
                  <a:lnTo>
                    <a:pt x="3821229" y="2820202"/>
                  </a:lnTo>
                  <a:lnTo>
                    <a:pt x="3965608" y="2839453"/>
                  </a:lnTo>
                  <a:lnTo>
                    <a:pt x="4013735" y="2800952"/>
                  </a:lnTo>
                  <a:lnTo>
                    <a:pt x="4071486" y="2868328"/>
                  </a:lnTo>
                  <a:lnTo>
                    <a:pt x="4158114" y="2858703"/>
                  </a:lnTo>
                  <a:lnTo>
                    <a:pt x="4244741" y="2810577"/>
                  </a:lnTo>
                  <a:lnTo>
                    <a:pt x="4321743" y="2849078"/>
                  </a:lnTo>
                  <a:lnTo>
                    <a:pt x="4437246" y="2820202"/>
                  </a:lnTo>
                  <a:lnTo>
                    <a:pt x="4523874" y="2810577"/>
                  </a:lnTo>
                  <a:lnTo>
                    <a:pt x="4523874" y="2810577"/>
                  </a:lnTo>
                  <a:lnTo>
                    <a:pt x="4658627" y="2829827"/>
                  </a:lnTo>
                  <a:lnTo>
                    <a:pt x="4658627" y="2829827"/>
                  </a:lnTo>
                  <a:lnTo>
                    <a:pt x="4745255" y="2877954"/>
                  </a:lnTo>
                  <a:lnTo>
                    <a:pt x="4831882" y="2868328"/>
                  </a:lnTo>
                  <a:lnTo>
                    <a:pt x="4831882" y="2868328"/>
                  </a:lnTo>
                  <a:lnTo>
                    <a:pt x="5024387" y="2926080"/>
                  </a:lnTo>
                  <a:lnTo>
                    <a:pt x="5101389" y="2897204"/>
                  </a:lnTo>
                  <a:lnTo>
                    <a:pt x="5120640" y="2800952"/>
                  </a:lnTo>
                  <a:lnTo>
                    <a:pt x="5111015" y="2743200"/>
                  </a:lnTo>
                  <a:lnTo>
                    <a:pt x="5303520" y="2752825"/>
                  </a:lnTo>
                  <a:lnTo>
                    <a:pt x="5832909" y="2887579"/>
                  </a:lnTo>
                  <a:lnTo>
                    <a:pt x="6140918" y="3089709"/>
                  </a:lnTo>
                  <a:lnTo>
                    <a:pt x="6420051" y="3243714"/>
                  </a:lnTo>
                  <a:lnTo>
                    <a:pt x="6708808" y="3349592"/>
                  </a:lnTo>
                  <a:lnTo>
                    <a:pt x="6853187" y="3359217"/>
                  </a:lnTo>
                  <a:lnTo>
                    <a:pt x="6939815" y="3359217"/>
                  </a:lnTo>
                  <a:lnTo>
                    <a:pt x="6949440" y="3291840"/>
                  </a:lnTo>
                  <a:lnTo>
                    <a:pt x="6949440" y="3291840"/>
                  </a:lnTo>
                  <a:lnTo>
                    <a:pt x="6891688" y="3195587"/>
                  </a:lnTo>
                  <a:lnTo>
                    <a:pt x="6843562" y="3157086"/>
                  </a:lnTo>
                  <a:lnTo>
                    <a:pt x="6843562" y="3089709"/>
                  </a:lnTo>
                  <a:lnTo>
                    <a:pt x="6968691" y="3108960"/>
                  </a:lnTo>
                  <a:lnTo>
                    <a:pt x="7074568" y="3272589"/>
                  </a:lnTo>
                  <a:lnTo>
                    <a:pt x="7151571" y="3368842"/>
                  </a:lnTo>
                  <a:lnTo>
                    <a:pt x="7267074" y="3436219"/>
                  </a:lnTo>
                  <a:lnTo>
                    <a:pt x="7449954" y="3474720"/>
                  </a:lnTo>
                  <a:lnTo>
                    <a:pt x="7680960" y="3493971"/>
                  </a:lnTo>
                  <a:lnTo>
                    <a:pt x="7940842" y="3445844"/>
                  </a:lnTo>
                  <a:lnTo>
                    <a:pt x="8219975" y="3368842"/>
                  </a:lnTo>
                  <a:lnTo>
                    <a:pt x="8422105" y="3272589"/>
                  </a:lnTo>
                  <a:lnTo>
                    <a:pt x="8518358" y="3157086"/>
                  </a:lnTo>
                  <a:lnTo>
                    <a:pt x="8662737" y="3272589"/>
                  </a:lnTo>
                  <a:lnTo>
                    <a:pt x="8778240" y="3388093"/>
                  </a:lnTo>
                  <a:lnTo>
                    <a:pt x="8903368" y="3416968"/>
                  </a:lnTo>
                  <a:lnTo>
                    <a:pt x="9038122" y="3426594"/>
                  </a:lnTo>
                  <a:lnTo>
                    <a:pt x="9182501" y="3349592"/>
                  </a:lnTo>
                  <a:lnTo>
                    <a:pt x="9384632" y="3253339"/>
                  </a:lnTo>
                  <a:lnTo>
                    <a:pt x="9548261" y="3108960"/>
                  </a:lnTo>
                  <a:lnTo>
                    <a:pt x="9577137" y="2974206"/>
                  </a:lnTo>
                  <a:lnTo>
                    <a:pt x="9548261" y="2714324"/>
                  </a:lnTo>
                  <a:lnTo>
                    <a:pt x="9538636" y="2541069"/>
                  </a:lnTo>
                  <a:lnTo>
                    <a:pt x="9606013" y="2473693"/>
                  </a:lnTo>
                  <a:lnTo>
                    <a:pt x="9769642" y="2387065"/>
                  </a:lnTo>
                  <a:lnTo>
                    <a:pt x="9914021" y="2281187"/>
                  </a:lnTo>
                  <a:lnTo>
                    <a:pt x="10019899" y="2146434"/>
                  </a:lnTo>
                  <a:lnTo>
                    <a:pt x="9991023" y="1896177"/>
                  </a:lnTo>
                  <a:lnTo>
                    <a:pt x="9952522" y="1588168"/>
                  </a:lnTo>
                  <a:lnTo>
                    <a:pt x="9808143" y="1183907"/>
                  </a:lnTo>
                  <a:lnTo>
                    <a:pt x="9683015" y="943276"/>
                  </a:lnTo>
                  <a:lnTo>
                    <a:pt x="9606013" y="837398"/>
                  </a:lnTo>
                  <a:lnTo>
                    <a:pt x="9288379" y="702644"/>
                  </a:lnTo>
                  <a:lnTo>
                    <a:pt x="8835992" y="471638"/>
                  </a:lnTo>
                  <a:lnTo>
                    <a:pt x="8441356" y="327259"/>
                  </a:lnTo>
                  <a:lnTo>
                    <a:pt x="7960093" y="173255"/>
                  </a:lnTo>
                  <a:lnTo>
                    <a:pt x="7517331" y="77002"/>
                  </a:lnTo>
                  <a:lnTo>
                    <a:pt x="6901314" y="28876"/>
                  </a:lnTo>
                  <a:lnTo>
                    <a:pt x="6285297" y="0"/>
                  </a:lnTo>
                  <a:lnTo>
                    <a:pt x="5534526" y="9625"/>
                  </a:lnTo>
                  <a:lnTo>
                    <a:pt x="4591251" y="0"/>
                  </a:lnTo>
                  <a:lnTo>
                    <a:pt x="4148488" y="9625"/>
                  </a:lnTo>
                  <a:lnTo>
                    <a:pt x="3657600" y="28876"/>
                  </a:lnTo>
                  <a:lnTo>
                    <a:pt x="3195587" y="67377"/>
                  </a:lnTo>
                  <a:lnTo>
                    <a:pt x="2887579" y="86627"/>
                  </a:lnTo>
                  <a:lnTo>
                    <a:pt x="2550695" y="144379"/>
                  </a:lnTo>
                  <a:lnTo>
                    <a:pt x="2069432" y="259882"/>
                  </a:lnTo>
                  <a:lnTo>
                    <a:pt x="1540042" y="385011"/>
                  </a:lnTo>
                  <a:lnTo>
                    <a:pt x="1058779" y="519764"/>
                  </a:lnTo>
                  <a:lnTo>
                    <a:pt x="529389" y="712269"/>
                  </a:lnTo>
                  <a:lnTo>
                    <a:pt x="250257" y="827773"/>
                  </a:lnTo>
                  <a:lnTo>
                    <a:pt x="96253" y="875899"/>
                  </a:lnTo>
                  <a:lnTo>
                    <a:pt x="19251" y="933651"/>
                  </a:lnTo>
                  <a:lnTo>
                    <a:pt x="19251" y="1020278"/>
                  </a:lnTo>
                  <a:lnTo>
                    <a:pt x="0" y="1126156"/>
                  </a:lnTo>
                  <a:lnTo>
                    <a:pt x="105878" y="1241659"/>
                  </a:lnTo>
                  <a:lnTo>
                    <a:pt x="173255" y="1241659"/>
                  </a:lnTo>
                  <a:lnTo>
                    <a:pt x="327259" y="1241659"/>
                  </a:lnTo>
                  <a:lnTo>
                    <a:pt x="327259" y="1280160"/>
                  </a:lnTo>
                  <a:lnTo>
                    <a:pt x="134754" y="1366787"/>
                  </a:lnTo>
                  <a:lnTo>
                    <a:pt x="77002" y="1395663"/>
                  </a:lnTo>
                  <a:lnTo>
                    <a:pt x="86627" y="1443789"/>
                  </a:lnTo>
                  <a:lnTo>
                    <a:pt x="182880" y="1588168"/>
                  </a:lnTo>
                  <a:lnTo>
                    <a:pt x="298383" y="1703672"/>
                  </a:lnTo>
                  <a:lnTo>
                    <a:pt x="423512" y="1819175"/>
                  </a:lnTo>
                  <a:lnTo>
                    <a:pt x="423512" y="1905802"/>
                  </a:lnTo>
                  <a:lnTo>
                    <a:pt x="452387" y="2127183"/>
                  </a:lnTo>
                  <a:lnTo>
                    <a:pt x="490888" y="2252312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3" name="Ovál 32"/>
          <p:cNvSpPr/>
          <p:nvPr/>
        </p:nvSpPr>
        <p:spPr>
          <a:xfrm>
            <a:off x="2546716" y="4176647"/>
            <a:ext cx="634634" cy="376303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 rot="620783">
            <a:off x="3210991" y="4187440"/>
            <a:ext cx="771525" cy="399924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 rot="884613">
            <a:off x="3974993" y="4373365"/>
            <a:ext cx="407443" cy="288598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 rot="945757">
            <a:off x="4043628" y="4672726"/>
            <a:ext cx="337355" cy="504720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 rot="836092">
            <a:off x="3050057" y="4912246"/>
            <a:ext cx="483310" cy="182722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 rot="3354971">
            <a:off x="3451856" y="4681219"/>
            <a:ext cx="611165" cy="482134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2426388" y="4445792"/>
            <a:ext cx="367238" cy="190601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/>
          <p:cNvSpPr txBox="1"/>
          <p:nvPr/>
        </p:nvSpPr>
        <p:spPr>
          <a:xfrm>
            <a:off x="2661414" y="4243587"/>
            <a:ext cx="580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frontal</a:t>
            </a:r>
            <a:endParaRPr lang="cs-CZ" sz="10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3316699" y="4260957"/>
            <a:ext cx="62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parietal</a:t>
            </a:r>
            <a:endParaRPr lang="cs-CZ" sz="1000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866910" y="4416238"/>
            <a:ext cx="676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occipital</a:t>
            </a:r>
            <a:endParaRPr lang="cs-CZ" sz="10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3952814" y="4788286"/>
            <a:ext cx="713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occipital</a:t>
            </a:r>
            <a:endParaRPr lang="cs-CZ" sz="1000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2920558" y="4836513"/>
            <a:ext cx="691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sphenoid</a:t>
            </a:r>
            <a:endParaRPr lang="cs-CZ" sz="10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3430318" y="4788830"/>
            <a:ext cx="752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temporal</a:t>
            </a:r>
            <a:endParaRPr lang="cs-CZ" sz="1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290605" y="4420901"/>
            <a:ext cx="65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ethmoid</a:t>
            </a:r>
            <a:endParaRPr lang="cs-CZ" sz="1000" dirty="0"/>
          </a:p>
        </p:txBody>
      </p:sp>
      <p:sp>
        <p:nvSpPr>
          <p:cNvPr id="50" name="Ovál 49"/>
          <p:cNvSpPr/>
          <p:nvPr/>
        </p:nvSpPr>
        <p:spPr>
          <a:xfrm rot="513323">
            <a:off x="8491346" y="4719787"/>
            <a:ext cx="911624" cy="255038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 rot="733193">
            <a:off x="9137180" y="4621777"/>
            <a:ext cx="628196" cy="220346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TextovéPole 48"/>
          <p:cNvSpPr txBox="1"/>
          <p:nvPr/>
        </p:nvSpPr>
        <p:spPr>
          <a:xfrm>
            <a:off x="9120033" y="4572024"/>
            <a:ext cx="738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zygomatic</a:t>
            </a:r>
            <a:endParaRPr lang="cs-CZ" sz="1000" dirty="0"/>
          </a:p>
        </p:txBody>
      </p:sp>
      <p:sp>
        <p:nvSpPr>
          <p:cNvPr id="52" name="Ovál 51"/>
          <p:cNvSpPr/>
          <p:nvPr/>
        </p:nvSpPr>
        <p:spPr>
          <a:xfrm rot="20993049">
            <a:off x="8508797" y="5452958"/>
            <a:ext cx="965047" cy="379182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7814112" y="4653396"/>
            <a:ext cx="663335" cy="193451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 rot="20564213">
            <a:off x="7798205" y="4319365"/>
            <a:ext cx="908756" cy="175620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9900457" y="4816540"/>
            <a:ext cx="119843" cy="10574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10060399" y="4853237"/>
            <a:ext cx="119843" cy="10574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9960361" y="4946625"/>
            <a:ext cx="119843" cy="10574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TextovéPole 61"/>
          <p:cNvSpPr txBox="1"/>
          <p:nvPr/>
        </p:nvSpPr>
        <p:spPr>
          <a:xfrm>
            <a:off x="8656807" y="5517965"/>
            <a:ext cx="760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mandible</a:t>
            </a:r>
            <a:endParaRPr lang="cs-CZ" sz="1000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8560002" y="4736551"/>
            <a:ext cx="760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maxilla</a:t>
            </a:r>
            <a:endParaRPr lang="cs-CZ" sz="1000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7765749" y="4633114"/>
            <a:ext cx="760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premaxilla</a:t>
            </a:r>
            <a:endParaRPr lang="cs-CZ" sz="1000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7872552" y="4280473"/>
            <a:ext cx="760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nasal</a:t>
            </a:r>
            <a:endParaRPr lang="cs-CZ" sz="1000" dirty="0"/>
          </a:p>
        </p:txBody>
      </p:sp>
      <p:sp>
        <p:nvSpPr>
          <p:cNvPr id="66" name="Ovál 65"/>
          <p:cNvSpPr/>
          <p:nvPr/>
        </p:nvSpPr>
        <p:spPr>
          <a:xfrm rot="888463">
            <a:off x="9172918" y="4859198"/>
            <a:ext cx="467709" cy="191573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TextovéPole 66"/>
          <p:cNvSpPr txBox="1"/>
          <p:nvPr/>
        </p:nvSpPr>
        <p:spPr>
          <a:xfrm>
            <a:off x="9026741" y="4819382"/>
            <a:ext cx="760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palatine</a:t>
            </a:r>
          </a:p>
        </p:txBody>
      </p:sp>
      <p:sp>
        <p:nvSpPr>
          <p:cNvPr id="68" name="Ovál 67"/>
          <p:cNvSpPr/>
          <p:nvPr/>
        </p:nvSpPr>
        <p:spPr>
          <a:xfrm>
            <a:off x="8579574" y="4638791"/>
            <a:ext cx="560975" cy="149495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TextovéPole 68"/>
          <p:cNvSpPr txBox="1"/>
          <p:nvPr/>
        </p:nvSpPr>
        <p:spPr>
          <a:xfrm>
            <a:off x="8477447" y="4593220"/>
            <a:ext cx="760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vomer</a:t>
            </a:r>
            <a:endParaRPr lang="cs-CZ" sz="1000" dirty="0"/>
          </a:p>
        </p:txBody>
      </p:sp>
      <p:sp>
        <p:nvSpPr>
          <p:cNvPr id="61" name="Ovál 60"/>
          <p:cNvSpPr/>
          <p:nvPr/>
        </p:nvSpPr>
        <p:spPr>
          <a:xfrm rot="3876047">
            <a:off x="1831355" y="4201504"/>
            <a:ext cx="264046" cy="660818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/>
          <p:cNvSpPr txBox="1"/>
          <p:nvPr/>
        </p:nvSpPr>
        <p:spPr>
          <a:xfrm>
            <a:off x="1636358" y="4240665"/>
            <a:ext cx="675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nasal</a:t>
            </a:r>
            <a:r>
              <a:rPr lang="cs-CZ" sz="1000" dirty="0"/>
              <a:t> </a:t>
            </a:r>
            <a:r>
              <a:rPr lang="cs-CZ" sz="1000" dirty="0" err="1"/>
              <a:t>capsule</a:t>
            </a:r>
            <a:r>
              <a:rPr lang="cs-CZ" sz="1000" dirty="0"/>
              <a:t> </a:t>
            </a:r>
            <a:r>
              <a:rPr lang="cs-CZ" sz="1000" dirty="0" err="1"/>
              <a:t>cartilage</a:t>
            </a:r>
            <a:endParaRPr lang="cs-CZ" sz="1000" dirty="0"/>
          </a:p>
        </p:txBody>
      </p:sp>
      <p:sp>
        <p:nvSpPr>
          <p:cNvPr id="70" name="TextovéPole 69"/>
          <p:cNvSpPr txBox="1"/>
          <p:nvPr/>
        </p:nvSpPr>
        <p:spPr>
          <a:xfrm>
            <a:off x="10004063" y="4493346"/>
            <a:ext cx="76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ear</a:t>
            </a:r>
            <a:r>
              <a:rPr lang="cs-CZ" sz="1000" dirty="0"/>
              <a:t> </a:t>
            </a:r>
            <a:r>
              <a:rPr lang="cs-CZ" sz="1000" dirty="0" err="1"/>
              <a:t>ossicles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7921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376043"/>
            <a:ext cx="9601196" cy="1303867"/>
          </a:xfrm>
        </p:spPr>
        <p:txBody>
          <a:bodyPr/>
          <a:lstStyle/>
          <a:p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5077277" cy="4236842"/>
          </a:xfrm>
        </p:spPr>
        <p:txBody>
          <a:bodyPr>
            <a:normAutofit fontScale="850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Neural</a:t>
            </a:r>
            <a:r>
              <a:rPr lang="cs-CZ" b="1" dirty="0"/>
              <a:t> </a:t>
            </a:r>
            <a:r>
              <a:rPr lang="cs-CZ" b="1" dirty="0" err="1"/>
              <a:t>crest</a:t>
            </a:r>
            <a:r>
              <a:rPr lang="cs-CZ" dirty="0"/>
              <a:t>–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ectoderm</a:t>
            </a:r>
            <a:r>
              <a:rPr lang="cs-CZ" dirty="0"/>
              <a:t>,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b="1" dirty="0" err="1"/>
              <a:t>fold</a:t>
            </a:r>
            <a:r>
              <a:rPr lang="cs-CZ" dirty="0"/>
              <a:t> in 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tube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Neural</a:t>
            </a:r>
            <a:r>
              <a:rPr lang="cs-CZ" b="1" dirty="0"/>
              <a:t> </a:t>
            </a:r>
            <a:r>
              <a:rPr lang="cs-CZ" b="1" dirty="0" err="1"/>
              <a:t>crest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r>
              <a:rPr lang="cs-CZ" dirty="0"/>
              <a:t> – </a:t>
            </a:r>
            <a:r>
              <a:rPr lang="cs-CZ" dirty="0" err="1"/>
              <a:t>transform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epithelial</a:t>
            </a:r>
            <a:r>
              <a:rPr lang="cs-CZ" dirty="0"/>
              <a:t> to </a:t>
            </a:r>
            <a:r>
              <a:rPr lang="cs-CZ" dirty="0" err="1"/>
              <a:t>mesenchymal</a:t>
            </a:r>
            <a:r>
              <a:rPr lang="cs-CZ" dirty="0"/>
              <a:t> (</a:t>
            </a:r>
            <a:r>
              <a:rPr lang="cs-CZ" dirty="0" err="1"/>
              <a:t>epithelial-mesenchymal</a:t>
            </a:r>
            <a:r>
              <a:rPr lang="cs-CZ" dirty="0"/>
              <a:t> </a:t>
            </a:r>
            <a:r>
              <a:rPr lang="cs-CZ" dirty="0" err="1"/>
              <a:t>transition</a:t>
            </a:r>
            <a:r>
              <a:rPr lang="cs-CZ" dirty="0"/>
              <a:t> - </a:t>
            </a:r>
            <a:r>
              <a:rPr lang="cs-CZ" b="1" dirty="0"/>
              <a:t>EMT</a:t>
            </a:r>
            <a:r>
              <a:rPr lang="cs-CZ" dirty="0"/>
              <a:t>) → </a:t>
            </a:r>
            <a:r>
              <a:rPr lang="cs-CZ" b="1" dirty="0" err="1"/>
              <a:t>migration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Migration</a:t>
            </a:r>
            <a:r>
              <a:rPr lang="cs-CZ" dirty="0"/>
              <a:t> to </a:t>
            </a:r>
            <a:r>
              <a:rPr lang="cs-CZ" dirty="0" err="1"/>
              <a:t>final</a:t>
            </a:r>
            <a:r>
              <a:rPr lang="cs-CZ" dirty="0"/>
              <a:t> </a:t>
            </a:r>
            <a:r>
              <a:rPr lang="cs-CZ" dirty="0" err="1"/>
              <a:t>destinations</a:t>
            </a:r>
            <a:r>
              <a:rPr lang="cs-CZ" dirty="0"/>
              <a:t> – </a:t>
            </a:r>
            <a:r>
              <a:rPr lang="cs-CZ" dirty="0" err="1"/>
              <a:t>different</a:t>
            </a:r>
            <a:r>
              <a:rPr lang="cs-CZ" dirty="0"/>
              <a:t> cell </a:t>
            </a:r>
            <a:r>
              <a:rPr lang="cs-CZ" dirty="0" err="1"/>
              <a:t>types</a:t>
            </a:r>
            <a:r>
              <a:rPr lang="cs-CZ" dirty="0"/>
              <a:t> and </a:t>
            </a:r>
            <a:r>
              <a:rPr lang="cs-CZ" dirty="0" err="1"/>
              <a:t>tissues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Regions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cranial</a:t>
            </a:r>
            <a:r>
              <a:rPr lang="cs-CZ" dirty="0"/>
              <a:t> + </a:t>
            </a:r>
            <a:r>
              <a:rPr lang="cs-CZ" b="1" dirty="0" err="1"/>
              <a:t>cardiac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vagal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truncal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sacral</a:t>
            </a: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27</a:t>
            </a:fld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432436-FD11-4B3C-AFDF-B69442672E17}"/>
              </a:ext>
            </a:extLst>
          </p:cNvPr>
          <p:cNvSpPr txBox="1"/>
          <p:nvPr/>
        </p:nvSpPr>
        <p:spPr>
          <a:xfrm>
            <a:off x="6054804" y="6082576"/>
            <a:ext cx="2079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Green et al. 2015. </a:t>
            </a:r>
            <a:r>
              <a:rPr lang="cs-CZ" sz="1050" dirty="0" err="1"/>
              <a:t>Nature</a:t>
            </a:r>
            <a:endParaRPr lang="cs-CZ" sz="105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24E7DEE-BBC0-4F99-A569-039B60525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r="33398"/>
          <a:stretch/>
        </p:blipFill>
        <p:spPr>
          <a:xfrm>
            <a:off x="6566217" y="1740212"/>
            <a:ext cx="1925608" cy="417200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48162" b="2765"/>
          <a:stretch/>
        </p:blipFill>
        <p:spPr>
          <a:xfrm>
            <a:off x="8678326" y="885152"/>
            <a:ext cx="1847653" cy="24623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0" t="4440" b="2495"/>
          <a:stretch/>
        </p:blipFill>
        <p:spPr>
          <a:xfrm>
            <a:off x="8883485" y="3520320"/>
            <a:ext cx="1437337" cy="235670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353901" y="2244436"/>
            <a:ext cx="542697" cy="29556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8491825" y="2244436"/>
            <a:ext cx="186501" cy="29556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1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538051"/>
            <a:ext cx="9601196" cy="1303867"/>
          </a:xfrm>
        </p:spPr>
        <p:txBody>
          <a:bodyPr/>
          <a:lstStyle/>
          <a:p>
            <a:r>
              <a:rPr lang="cs-CZ" dirty="0"/>
              <a:t>Cranial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6755" y="1494753"/>
            <a:ext cx="5332481" cy="4023360"/>
          </a:xfrm>
        </p:spPr>
        <p:txBody>
          <a:bodyPr>
            <a:normAutofit fontScale="925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regions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dirty="0" err="1"/>
              <a:t>prosencephalon</a:t>
            </a:r>
            <a:r>
              <a:rPr lang="cs-CZ" dirty="0"/>
              <a:t> (</a:t>
            </a:r>
            <a:r>
              <a:rPr lang="cs-CZ" dirty="0" err="1"/>
              <a:t>forebrain</a:t>
            </a:r>
            <a:r>
              <a:rPr lang="cs-CZ" dirty="0"/>
              <a:t>), </a:t>
            </a:r>
            <a:r>
              <a:rPr lang="cs-CZ" dirty="0" err="1"/>
              <a:t>mesencephalon</a:t>
            </a:r>
            <a:r>
              <a:rPr lang="cs-CZ" dirty="0"/>
              <a:t> (</a:t>
            </a:r>
            <a:r>
              <a:rPr lang="cs-CZ" dirty="0" err="1"/>
              <a:t>midbrain</a:t>
            </a:r>
            <a:r>
              <a:rPr lang="cs-CZ" dirty="0"/>
              <a:t>) a </a:t>
            </a:r>
            <a:r>
              <a:rPr lang="cs-CZ" dirty="0" err="1"/>
              <a:t>rhombencephalon</a:t>
            </a:r>
            <a:r>
              <a:rPr lang="cs-CZ" dirty="0"/>
              <a:t> (</a:t>
            </a:r>
            <a:r>
              <a:rPr lang="cs-CZ" dirty="0" err="1"/>
              <a:t>hindbrain</a:t>
            </a:r>
            <a:r>
              <a:rPr lang="cs-CZ" dirty="0"/>
              <a:t>)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mesencephalic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and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frontal</a:t>
            </a:r>
            <a:r>
              <a:rPr lang="cs-CZ" dirty="0"/>
              <a:t> </a:t>
            </a:r>
            <a:r>
              <a:rPr lang="cs-CZ" dirty="0" err="1"/>
              <a:t>segments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rhombencephalon</a:t>
            </a:r>
            <a:r>
              <a:rPr lang="cs-CZ" dirty="0"/>
              <a:t> </a:t>
            </a:r>
            <a:r>
              <a:rPr lang="cs-CZ" dirty="0" err="1"/>
              <a:t>migrate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prosencephalon</a:t>
            </a:r>
            <a:r>
              <a:rPr lang="cs-CZ" dirty="0"/>
              <a:t> → </a:t>
            </a:r>
            <a:r>
              <a:rPr lang="cs-CZ" b="1" dirty="0" err="1"/>
              <a:t>frontal</a:t>
            </a:r>
            <a:r>
              <a:rPr lang="cs-CZ" dirty="0"/>
              <a:t> bone,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/>
              <a:t>temporal</a:t>
            </a:r>
            <a:r>
              <a:rPr lang="cs-CZ" dirty="0"/>
              <a:t>, </a:t>
            </a:r>
            <a:r>
              <a:rPr lang="cs-CZ" b="1" dirty="0" err="1"/>
              <a:t>sphenoid</a:t>
            </a:r>
            <a:r>
              <a:rPr lang="cs-CZ" b="1" dirty="0"/>
              <a:t> </a:t>
            </a:r>
            <a:r>
              <a:rPr lang="cs-CZ" dirty="0"/>
              <a:t>and</a:t>
            </a:r>
            <a:r>
              <a:rPr lang="cs-CZ" b="1" dirty="0"/>
              <a:t> </a:t>
            </a:r>
            <a:r>
              <a:rPr lang="cs-CZ" b="1" dirty="0" err="1"/>
              <a:t>occipital</a:t>
            </a:r>
            <a:r>
              <a:rPr lang="cs-CZ" dirty="0"/>
              <a:t> </a:t>
            </a:r>
            <a:r>
              <a:rPr lang="cs-CZ" dirty="0" err="1"/>
              <a:t>bones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mesencephalic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and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rhombencephalic</a:t>
            </a:r>
            <a:r>
              <a:rPr lang="cs-CZ" dirty="0"/>
              <a:t> </a:t>
            </a:r>
            <a:r>
              <a:rPr lang="cs-CZ" dirty="0" err="1"/>
              <a:t>regions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(R1,2,3) → </a:t>
            </a:r>
            <a:r>
              <a:rPr lang="cs-CZ" dirty="0" err="1"/>
              <a:t>migrate</a:t>
            </a:r>
            <a:r>
              <a:rPr lang="cs-CZ" dirty="0"/>
              <a:t> to </a:t>
            </a:r>
            <a:r>
              <a:rPr lang="cs-CZ" dirty="0" err="1"/>
              <a:t>frontonasal</a:t>
            </a:r>
            <a:r>
              <a:rPr lang="cs-CZ" dirty="0"/>
              <a:t> prominence and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pharyngeal</a:t>
            </a:r>
            <a:r>
              <a:rPr lang="cs-CZ" dirty="0"/>
              <a:t> (</a:t>
            </a:r>
            <a:r>
              <a:rPr lang="cs-CZ" dirty="0" err="1"/>
              <a:t>branchyal</a:t>
            </a:r>
            <a:r>
              <a:rPr lang="cs-CZ" dirty="0"/>
              <a:t>) arch → </a:t>
            </a:r>
            <a:r>
              <a:rPr lang="cs-CZ" dirty="0" err="1" smtClean="0"/>
              <a:t>form</a:t>
            </a:r>
            <a:r>
              <a:rPr lang="cs-CZ" dirty="0" smtClean="0"/>
              <a:t> </a:t>
            </a:r>
            <a:r>
              <a:rPr lang="cs-CZ" dirty="0" err="1" smtClean="0"/>
              <a:t>bones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cartilage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/>
              <a:t>nasal</a:t>
            </a:r>
            <a:r>
              <a:rPr lang="cs-CZ" b="1" dirty="0"/>
              <a:t> </a:t>
            </a:r>
            <a:r>
              <a:rPr lang="cs-CZ" b="1" dirty="0" err="1"/>
              <a:t>capsule</a:t>
            </a:r>
            <a:r>
              <a:rPr lang="cs-CZ" dirty="0"/>
              <a:t>, </a:t>
            </a:r>
            <a:r>
              <a:rPr lang="cs-CZ" b="1" dirty="0"/>
              <a:t>maxila </a:t>
            </a:r>
            <a:r>
              <a:rPr lang="cs-CZ" dirty="0"/>
              <a:t>and</a:t>
            </a:r>
            <a:r>
              <a:rPr lang="cs-CZ" b="1" dirty="0"/>
              <a:t> </a:t>
            </a:r>
            <a:r>
              <a:rPr lang="cs-CZ" b="1" dirty="0" err="1"/>
              <a:t>mandible</a:t>
            </a:r>
            <a:r>
              <a:rPr lang="cs-CZ" b="1" dirty="0"/>
              <a:t>, </a:t>
            </a:r>
            <a:r>
              <a:rPr lang="cs-CZ" dirty="0" err="1"/>
              <a:t>ear</a:t>
            </a:r>
            <a:r>
              <a:rPr lang="cs-CZ" dirty="0"/>
              <a:t> </a:t>
            </a:r>
            <a:r>
              <a:rPr lang="cs-CZ" b="1" dirty="0" err="1"/>
              <a:t>ossicles</a:t>
            </a: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28</a:t>
            </a:fld>
            <a:endParaRPr lang="cs-CZ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7BC5D56-1175-49B9-B41E-ED55D0FBDA59}"/>
              </a:ext>
            </a:extLst>
          </p:cNvPr>
          <p:cNvGrpSpPr/>
          <p:nvPr/>
        </p:nvGrpSpPr>
        <p:grpSpPr>
          <a:xfrm>
            <a:off x="8811453" y="1845734"/>
            <a:ext cx="2455292" cy="4269316"/>
            <a:chOff x="8811453" y="1845734"/>
            <a:chExt cx="2455292" cy="4269316"/>
          </a:xfrm>
        </p:grpSpPr>
        <p:pic>
          <p:nvPicPr>
            <p:cNvPr id="7" name="Obrázek 6" descr="Obsah obrázku mapa&#10;&#10;Popis byl vytvořen automaticky">
              <a:extLst>
                <a:ext uri="{FF2B5EF4-FFF2-40B4-BE49-F238E27FC236}">
                  <a16:creationId xmlns:a16="http://schemas.microsoft.com/office/drawing/2014/main" id="{FC1E5A09-60A9-47D3-8620-2233B9B89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6" b="49028"/>
            <a:stretch/>
          </p:blipFill>
          <p:spPr>
            <a:xfrm>
              <a:off x="8811453" y="1845734"/>
              <a:ext cx="2455292" cy="4269316"/>
            </a:xfrm>
            <a:prstGeom prst="rect">
              <a:avLst/>
            </a:prstGeom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D78D2343-1E16-47EB-9525-AA02D9F408DA}"/>
                </a:ext>
              </a:extLst>
            </p:cNvPr>
            <p:cNvSpPr/>
            <p:nvPr/>
          </p:nvSpPr>
          <p:spPr>
            <a:xfrm>
              <a:off x="8848725" y="1933575"/>
              <a:ext cx="200025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2FEFE51B-2A50-48EC-9881-97FD287E3941}"/>
              </a:ext>
            </a:extLst>
          </p:cNvPr>
          <p:cNvCxnSpPr>
            <a:cxnSpLocks/>
          </p:cNvCxnSpPr>
          <p:nvPr/>
        </p:nvCxnSpPr>
        <p:spPr>
          <a:xfrm flipH="1">
            <a:off x="10010775" y="1737360"/>
            <a:ext cx="80297" cy="29146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ADEC37B-0253-474C-8601-44C75584DAEA}"/>
              </a:ext>
            </a:extLst>
          </p:cNvPr>
          <p:cNvCxnSpPr>
            <a:cxnSpLocks/>
          </p:cNvCxnSpPr>
          <p:nvPr/>
        </p:nvCxnSpPr>
        <p:spPr>
          <a:xfrm flipH="1">
            <a:off x="8324850" y="2781441"/>
            <a:ext cx="723901" cy="16178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23A50BB2-11A5-4692-AC6D-F441B83D9532}"/>
              </a:ext>
            </a:extLst>
          </p:cNvPr>
          <p:cNvCxnSpPr>
            <a:cxnSpLocks/>
          </p:cNvCxnSpPr>
          <p:nvPr/>
        </p:nvCxnSpPr>
        <p:spPr>
          <a:xfrm flipH="1">
            <a:off x="10763251" y="1744945"/>
            <a:ext cx="171449" cy="58963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1C5CE1A1-279C-47B6-840D-7F4E306C671F}"/>
              </a:ext>
            </a:extLst>
          </p:cNvPr>
          <p:cNvSpPr txBox="1"/>
          <p:nvPr/>
        </p:nvSpPr>
        <p:spPr>
          <a:xfrm>
            <a:off x="9963248" y="1703895"/>
            <a:ext cx="1144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prosencephalon</a:t>
            </a:r>
            <a:endParaRPr lang="en-US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DBB9C35-5F7B-46D8-BC4F-42F8FB52D9DC}"/>
              </a:ext>
            </a:extLst>
          </p:cNvPr>
          <p:cNvSpPr txBox="1"/>
          <p:nvPr/>
        </p:nvSpPr>
        <p:spPr>
          <a:xfrm>
            <a:off x="8144262" y="1916650"/>
            <a:ext cx="10707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mesencephalon</a:t>
            </a:r>
            <a:endParaRPr lang="en-US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B4108D7-74A7-47F4-A8F5-A0733D1C135C}"/>
              </a:ext>
            </a:extLst>
          </p:cNvPr>
          <p:cNvSpPr txBox="1"/>
          <p:nvPr/>
        </p:nvSpPr>
        <p:spPr>
          <a:xfrm>
            <a:off x="7843102" y="3971047"/>
            <a:ext cx="1196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rhombencephalon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23636" y="2133600"/>
            <a:ext cx="10076873" cy="42386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591543"/>
            <a:ext cx="9601196" cy="1303867"/>
          </a:xfrm>
        </p:spPr>
        <p:txBody>
          <a:bodyPr/>
          <a:lstStyle/>
          <a:p>
            <a:r>
              <a:rPr lang="cs-CZ" dirty="0" err="1"/>
              <a:t>Pharyngeal</a:t>
            </a:r>
            <a:r>
              <a:rPr lang="cs-CZ" dirty="0"/>
              <a:t> </a:t>
            </a:r>
            <a:r>
              <a:rPr lang="cs-CZ" dirty="0" err="1"/>
              <a:t>arches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34" y="2624018"/>
            <a:ext cx="7831531" cy="3317875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29</a:t>
            </a:fld>
            <a:endParaRPr lang="cs-CZ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8AFACA2E-6531-4D35-8B5A-2876090C4E33}"/>
              </a:ext>
            </a:extLst>
          </p:cNvPr>
          <p:cNvSpPr txBox="1">
            <a:spLocks/>
          </p:cNvSpPr>
          <p:nvPr/>
        </p:nvSpPr>
        <p:spPr>
          <a:xfrm>
            <a:off x="1069149" y="1589027"/>
            <a:ext cx="5322771" cy="1089146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migrate</a:t>
            </a:r>
            <a:r>
              <a:rPr lang="cs-CZ" dirty="0"/>
              <a:t> to </a:t>
            </a:r>
            <a:r>
              <a:rPr lang="cs-CZ" dirty="0" err="1"/>
              <a:t>regions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and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ectoderm</a:t>
            </a:r>
            <a:r>
              <a:rPr lang="cs-CZ" dirty="0"/>
              <a:t> and </a:t>
            </a:r>
            <a:r>
              <a:rPr lang="cs-CZ" dirty="0" smtClean="0"/>
              <a:t>primitive </a:t>
            </a:r>
            <a:r>
              <a:rPr lang="cs-CZ" dirty="0"/>
              <a:t>gut endoderm → 6 </a:t>
            </a:r>
            <a:r>
              <a:rPr lang="cs-CZ" dirty="0" err="1"/>
              <a:t>pairs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/>
              <a:t>pharyngeal</a:t>
            </a:r>
            <a:r>
              <a:rPr lang="cs-CZ" b="1" dirty="0"/>
              <a:t> </a:t>
            </a:r>
            <a:r>
              <a:rPr lang="cs-CZ" b="1" dirty="0" err="1"/>
              <a:t>arches</a:t>
            </a:r>
            <a:endParaRPr lang="cs-CZ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8AFACA2E-6531-4D35-8B5A-2876090C4E33}"/>
              </a:ext>
            </a:extLst>
          </p:cNvPr>
          <p:cNvSpPr txBox="1">
            <a:spLocks/>
          </p:cNvSpPr>
          <p:nvPr/>
        </p:nvSpPr>
        <p:spPr>
          <a:xfrm>
            <a:off x="1097279" y="3176006"/>
            <a:ext cx="4591252" cy="973044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pharyngeal</a:t>
            </a:r>
            <a:r>
              <a:rPr lang="cs-CZ" b="1" dirty="0"/>
              <a:t> </a:t>
            </a:r>
            <a:r>
              <a:rPr lang="cs-CZ" b="1" dirty="0" err="1"/>
              <a:t>clefts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ectoderm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external</a:t>
            </a:r>
            <a:r>
              <a:rPr lang="cs-CZ" dirty="0"/>
              <a:t> auditory </a:t>
            </a:r>
            <a:r>
              <a:rPr lang="cs-CZ" dirty="0" err="1"/>
              <a:t>canal</a:t>
            </a:r>
            <a:endParaRPr lang="cs-CZ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8AFACA2E-6531-4D35-8B5A-2876090C4E33}"/>
              </a:ext>
            </a:extLst>
          </p:cNvPr>
          <p:cNvSpPr txBox="1">
            <a:spLocks/>
          </p:cNvSpPr>
          <p:nvPr/>
        </p:nvSpPr>
        <p:spPr>
          <a:xfrm>
            <a:off x="1097279" y="4403666"/>
            <a:ext cx="4800614" cy="1643260"/>
          </a:xfrm>
          <a:prstGeom prst="rect">
            <a:avLst/>
          </a:prstGeom>
          <a:ln w="38100">
            <a:solidFill>
              <a:srgbClr val="E78115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pharyngeal</a:t>
            </a:r>
            <a:r>
              <a:rPr lang="cs-CZ" b="1" dirty="0"/>
              <a:t> </a:t>
            </a:r>
            <a:r>
              <a:rPr lang="cs-CZ" b="1" dirty="0" err="1"/>
              <a:t>pouches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primitive gut </a:t>
            </a:r>
            <a:r>
              <a:rPr lang="cs-CZ" dirty="0" err="1"/>
              <a:t>endodermal</a:t>
            </a:r>
            <a:r>
              <a:rPr lang="cs-CZ" dirty="0"/>
              <a:t> </a:t>
            </a:r>
            <a:r>
              <a:rPr lang="cs-CZ" dirty="0" err="1"/>
              <a:t>protrusions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Eustachian</a:t>
            </a:r>
            <a:r>
              <a:rPr lang="cs-CZ" dirty="0"/>
              <a:t> tube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lymphatic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(</a:t>
            </a:r>
            <a:r>
              <a:rPr lang="cs-CZ" dirty="0" err="1"/>
              <a:t>palatal</a:t>
            </a:r>
            <a:r>
              <a:rPr lang="cs-CZ" dirty="0"/>
              <a:t> </a:t>
            </a:r>
            <a:r>
              <a:rPr lang="cs-CZ" dirty="0" err="1"/>
              <a:t>tonsils</a:t>
            </a:r>
            <a:r>
              <a:rPr lang="cs-CZ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endocrine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(</a:t>
            </a:r>
            <a:r>
              <a:rPr lang="cs-CZ" dirty="0" err="1"/>
              <a:t>parathyroid</a:t>
            </a:r>
            <a:r>
              <a:rPr lang="cs-CZ" dirty="0"/>
              <a:t> </a:t>
            </a:r>
            <a:r>
              <a:rPr lang="cs-CZ" dirty="0" err="1"/>
              <a:t>glands</a:t>
            </a:r>
            <a:r>
              <a:rPr lang="cs-CZ" dirty="0"/>
              <a:t>, 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8AFACA2E-6531-4D35-8B5A-2876090C4E33}"/>
              </a:ext>
            </a:extLst>
          </p:cNvPr>
          <p:cNvSpPr txBox="1">
            <a:spLocks/>
          </p:cNvSpPr>
          <p:nvPr/>
        </p:nvSpPr>
        <p:spPr>
          <a:xfrm>
            <a:off x="7122693" y="5278346"/>
            <a:ext cx="4726800" cy="76858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Pharyngeal</a:t>
            </a:r>
            <a:r>
              <a:rPr lang="cs-CZ" sz="1600" b="1" dirty="0"/>
              <a:t> </a:t>
            </a:r>
            <a:r>
              <a:rPr lang="cs-CZ" sz="1600" b="1" dirty="0" err="1"/>
              <a:t>membrane</a:t>
            </a:r>
            <a:r>
              <a:rPr lang="cs-CZ" sz="1600" dirty="0"/>
              <a:t> – </a:t>
            </a:r>
            <a:r>
              <a:rPr lang="cs-CZ" sz="1600" dirty="0" err="1"/>
              <a:t>broken</a:t>
            </a:r>
            <a:r>
              <a:rPr lang="cs-CZ" sz="1600" dirty="0"/>
              <a:t> in </a:t>
            </a:r>
            <a:r>
              <a:rPr lang="cs-CZ" sz="1600" dirty="0" err="1"/>
              <a:t>fish</a:t>
            </a:r>
            <a:r>
              <a:rPr lang="cs-CZ" sz="1600" dirty="0"/>
              <a:t>, </a:t>
            </a:r>
            <a:r>
              <a:rPr lang="cs-CZ" sz="1600" dirty="0" err="1"/>
              <a:t>communication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oral (</a:t>
            </a:r>
            <a:r>
              <a:rPr lang="cs-CZ" sz="1600" dirty="0" err="1"/>
              <a:t>pharyngeal</a:t>
            </a:r>
            <a:r>
              <a:rPr lang="cs-CZ" sz="1600" dirty="0"/>
              <a:t>) </a:t>
            </a:r>
            <a:r>
              <a:rPr lang="cs-CZ" sz="1600" dirty="0" err="1"/>
              <a:t>cavity</a:t>
            </a:r>
            <a:r>
              <a:rPr lang="cs-CZ" sz="1600" dirty="0"/>
              <a:t> and </a:t>
            </a:r>
            <a:r>
              <a:rPr lang="cs-CZ" sz="1600" dirty="0" err="1"/>
              <a:t>external</a:t>
            </a:r>
            <a:r>
              <a:rPr lang="cs-CZ" sz="1600" dirty="0"/>
              <a:t> </a:t>
            </a:r>
            <a:r>
              <a:rPr lang="cs-CZ" sz="1600" dirty="0" err="1"/>
              <a:t>environment</a:t>
            </a:r>
            <a:endParaRPr lang="cs-CZ" sz="1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374595" y="6046926"/>
            <a:ext cx="29587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sp>
        <p:nvSpPr>
          <p:cNvPr id="12" name="Ovál 11"/>
          <p:cNvSpPr/>
          <p:nvPr/>
        </p:nvSpPr>
        <p:spPr>
          <a:xfrm>
            <a:off x="7850700" y="4430625"/>
            <a:ext cx="125129" cy="866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853565" y="4253789"/>
            <a:ext cx="125129" cy="866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7834315" y="4100421"/>
            <a:ext cx="125129" cy="866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se šipkou 15"/>
          <p:cNvCxnSpPr>
            <a:endCxn id="12" idx="4"/>
          </p:cNvCxnSpPr>
          <p:nvPr/>
        </p:nvCxnSpPr>
        <p:spPr>
          <a:xfrm flipH="1" flipV="1">
            <a:off x="7913265" y="4517252"/>
            <a:ext cx="115898" cy="1014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8758988" y="4403665"/>
            <a:ext cx="1317885" cy="29870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3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1180" y="321810"/>
            <a:ext cx="9601196" cy="1303867"/>
          </a:xfrm>
        </p:spPr>
        <p:txBody>
          <a:bodyPr/>
          <a:lstStyle/>
          <a:p>
            <a:r>
              <a:rPr lang="cs-CZ" dirty="0" err="1"/>
              <a:t>Musculoskeletal</a:t>
            </a:r>
            <a:r>
              <a:rPr lang="cs-CZ" dirty="0"/>
              <a:t> </a:t>
            </a:r>
            <a:r>
              <a:rPr lang="cs-CZ" dirty="0" err="1" smtClean="0"/>
              <a:t>system´s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2990" y="3111538"/>
            <a:ext cx="3048302" cy="38103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SzPct val="50000"/>
              <a:buNone/>
            </a:pPr>
            <a:r>
              <a:rPr lang="cs-CZ" dirty="0" err="1"/>
              <a:t>locomotion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</a:t>
            </a:fld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878641" y="3466065"/>
            <a:ext cx="1360173" cy="3975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50000"/>
              <a:buNone/>
            </a:pPr>
            <a:r>
              <a:rPr lang="cs-CZ" dirty="0"/>
              <a:t>support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9057189" y="3688821"/>
            <a:ext cx="1228189" cy="4012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50000"/>
              <a:buNone/>
            </a:pPr>
            <a:r>
              <a:rPr lang="cs-CZ" dirty="0"/>
              <a:t>body </a:t>
            </a:r>
            <a:r>
              <a:rPr lang="cs-CZ" dirty="0" err="1"/>
              <a:t>shape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011687" y="5640608"/>
            <a:ext cx="1674498" cy="39871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50000"/>
              <a:buNone/>
            </a:pPr>
            <a:r>
              <a:rPr lang="cs-CZ" dirty="0" err="1"/>
              <a:t>voice</a:t>
            </a:r>
            <a:endParaRPr lang="cs-CZ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5684200" y="5623366"/>
            <a:ext cx="826773" cy="39871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50000"/>
              <a:buNone/>
            </a:pPr>
            <a:r>
              <a:rPr lang="cs-CZ" dirty="0" err="1"/>
              <a:t>mimic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43471" r="11413" b="16734"/>
          <a:stretch/>
        </p:blipFill>
        <p:spPr>
          <a:xfrm>
            <a:off x="1237241" y="1804501"/>
            <a:ext cx="3579801" cy="123989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4028" r="10972" b="12639"/>
          <a:stretch/>
        </p:blipFill>
        <p:spPr>
          <a:xfrm>
            <a:off x="5591175" y="1822754"/>
            <a:ext cx="1935106" cy="17317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2537"/>
          <a:stretch/>
        </p:blipFill>
        <p:spPr>
          <a:xfrm>
            <a:off x="7863606" y="1795399"/>
            <a:ext cx="3350463" cy="1893422"/>
          </a:xfrm>
          <a:prstGeom prst="rect">
            <a:avLst/>
          </a:prstGeom>
        </p:spPr>
      </p:pic>
      <p:sp>
        <p:nvSpPr>
          <p:cNvPr id="13" name="Zástupný symbol pro obsah 2"/>
          <p:cNvSpPr txBox="1">
            <a:spLocks/>
          </p:cNvSpPr>
          <p:nvPr/>
        </p:nvSpPr>
        <p:spPr>
          <a:xfrm>
            <a:off x="9123862" y="5640608"/>
            <a:ext cx="1075940" cy="39871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50000"/>
              <a:buNone/>
            </a:pPr>
            <a:r>
              <a:rPr lang="cs-CZ" dirty="0" err="1"/>
              <a:t>breathing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t="17361" r="18051" b="25139"/>
          <a:stretch/>
        </p:blipFill>
        <p:spPr>
          <a:xfrm>
            <a:off x="1814082" y="3462154"/>
            <a:ext cx="2246184" cy="22088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36" y="3974976"/>
            <a:ext cx="3009900" cy="164371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20" y="4090070"/>
            <a:ext cx="3074859" cy="15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364" y="426560"/>
            <a:ext cx="11737107" cy="1303867"/>
          </a:xfrm>
        </p:spPr>
        <p:txBody>
          <a:bodyPr>
            <a:normAutofit fontScale="90000"/>
          </a:bodyPr>
          <a:lstStyle/>
          <a:p>
            <a:r>
              <a:rPr lang="cs-CZ" dirty="0"/>
              <a:t>Bony and </a:t>
            </a:r>
            <a:r>
              <a:rPr lang="cs-CZ" dirty="0" err="1"/>
              <a:t>cartilaginous</a:t>
            </a:r>
            <a:r>
              <a:rPr lang="cs-CZ" dirty="0"/>
              <a:t> </a:t>
            </a:r>
            <a:r>
              <a:rPr lang="cs-CZ" dirty="0" err="1"/>
              <a:t>derivatives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pharyngeal</a:t>
            </a:r>
            <a:r>
              <a:rPr lang="cs-CZ" dirty="0"/>
              <a:t> </a:t>
            </a:r>
            <a:r>
              <a:rPr lang="cs-CZ" dirty="0" err="1"/>
              <a:t>arches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8" y="1580080"/>
            <a:ext cx="5043638" cy="685710"/>
          </a:xfrm>
        </p:spPr>
        <p:txBody>
          <a:bodyPr>
            <a:normAutofit fontScale="925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and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mesenchyme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each</a:t>
            </a:r>
            <a:r>
              <a:rPr lang="cs-CZ" dirty="0"/>
              <a:t> arch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85" y="2048715"/>
            <a:ext cx="4216998" cy="3820379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1097278" y="2492943"/>
            <a:ext cx="5982251" cy="857023"/>
          </a:xfrm>
          <a:prstGeom prst="rect">
            <a:avLst/>
          </a:prstGeom>
          <a:ln w="38100">
            <a:solidFill>
              <a:srgbClr val="CF6F74"/>
            </a:solidFill>
          </a:ln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1. arch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bones</a:t>
            </a:r>
            <a:r>
              <a:rPr lang="cs-CZ" dirty="0"/>
              <a:t>: maxila (</a:t>
            </a:r>
            <a:r>
              <a:rPr lang="cs-CZ" dirty="0" err="1"/>
              <a:t>Mx</a:t>
            </a:r>
            <a:r>
              <a:rPr lang="cs-CZ" dirty="0"/>
              <a:t>), </a:t>
            </a:r>
            <a:r>
              <a:rPr lang="cs-CZ" dirty="0" err="1"/>
              <a:t>premaxila</a:t>
            </a:r>
            <a:r>
              <a:rPr lang="cs-CZ" dirty="0"/>
              <a:t> (p), </a:t>
            </a:r>
            <a:r>
              <a:rPr lang="cs-CZ" dirty="0" err="1"/>
              <a:t>mandible</a:t>
            </a:r>
            <a:r>
              <a:rPr lang="cs-CZ" dirty="0"/>
              <a:t> (</a:t>
            </a:r>
            <a:r>
              <a:rPr lang="cs-CZ" dirty="0" err="1"/>
              <a:t>Mn</a:t>
            </a:r>
            <a:r>
              <a:rPr lang="cs-CZ" dirty="0"/>
              <a:t>), </a:t>
            </a:r>
            <a:r>
              <a:rPr lang="cs-CZ" dirty="0" err="1"/>
              <a:t>zygomatic</a:t>
            </a:r>
            <a:r>
              <a:rPr lang="cs-CZ" dirty="0"/>
              <a:t> (Z), </a:t>
            </a:r>
            <a:r>
              <a:rPr lang="cs-CZ" dirty="0" err="1"/>
              <a:t>temporal</a:t>
            </a:r>
            <a:r>
              <a:rPr lang="cs-CZ" dirty="0"/>
              <a:t> (t)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cartilage</a:t>
            </a:r>
            <a:r>
              <a:rPr lang="cs-CZ" dirty="0"/>
              <a:t>: </a:t>
            </a:r>
            <a:r>
              <a:rPr lang="cs-CZ" dirty="0" err="1"/>
              <a:t>Meckel</a:t>
            </a:r>
            <a:r>
              <a:rPr lang="en-US" dirty="0"/>
              <a:t>`</a:t>
            </a:r>
            <a:r>
              <a:rPr lang="cs-CZ" dirty="0"/>
              <a:t>s, </a:t>
            </a:r>
            <a:r>
              <a:rPr lang="cs-CZ" dirty="0" err="1"/>
              <a:t>malleus</a:t>
            </a:r>
            <a:r>
              <a:rPr lang="cs-CZ" dirty="0"/>
              <a:t>, </a:t>
            </a:r>
            <a:r>
              <a:rPr lang="cs-CZ" dirty="0" err="1"/>
              <a:t>incus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9182501" y="3783863"/>
            <a:ext cx="356135" cy="369332"/>
            <a:chOff x="9182501" y="3783863"/>
            <a:chExt cx="356135" cy="369332"/>
          </a:xfrm>
        </p:grpSpPr>
        <p:sp>
          <p:nvSpPr>
            <p:cNvPr id="9" name="Ovál 8"/>
            <p:cNvSpPr/>
            <p:nvPr/>
          </p:nvSpPr>
          <p:spPr>
            <a:xfrm>
              <a:off x="9182501" y="3819338"/>
              <a:ext cx="356135" cy="279132"/>
            </a:xfrm>
            <a:prstGeom prst="ellipse">
              <a:avLst/>
            </a:prstGeom>
            <a:solidFill>
              <a:srgbClr val="CF6F7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9235440" y="3783863"/>
              <a:ext cx="211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Z</a:t>
              </a: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9437571" y="4129244"/>
            <a:ext cx="269507" cy="369332"/>
            <a:chOff x="9182501" y="3581123"/>
            <a:chExt cx="356135" cy="648293"/>
          </a:xfrm>
        </p:grpSpPr>
        <p:sp>
          <p:nvSpPr>
            <p:cNvPr id="14" name="Ovál 13"/>
            <p:cNvSpPr/>
            <p:nvPr/>
          </p:nvSpPr>
          <p:spPr>
            <a:xfrm>
              <a:off x="9182501" y="3819338"/>
              <a:ext cx="356135" cy="279132"/>
            </a:xfrm>
            <a:prstGeom prst="ellipse">
              <a:avLst/>
            </a:prstGeom>
            <a:solidFill>
              <a:srgbClr val="CF6F7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9210003" y="3581123"/>
              <a:ext cx="211755" cy="648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747849" y="4089914"/>
            <a:ext cx="712270" cy="369332"/>
            <a:chOff x="8747849" y="4089914"/>
            <a:chExt cx="712270" cy="369332"/>
          </a:xfrm>
        </p:grpSpPr>
        <p:sp>
          <p:nvSpPr>
            <p:cNvPr id="16" name="Ovál 15"/>
            <p:cNvSpPr/>
            <p:nvPr/>
          </p:nvSpPr>
          <p:spPr>
            <a:xfrm rot="512475">
              <a:off x="8747849" y="4185825"/>
              <a:ext cx="712270" cy="182875"/>
            </a:xfrm>
            <a:prstGeom prst="ellipse">
              <a:avLst/>
            </a:prstGeom>
            <a:solidFill>
              <a:srgbClr val="CF6F7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870722" y="4089914"/>
              <a:ext cx="515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Mx</a:t>
              </a:r>
              <a:endParaRPr lang="cs-CZ" dirty="0"/>
            </a:p>
          </p:txBody>
        </p:sp>
      </p:grpSp>
      <p:grpSp>
        <p:nvGrpSpPr>
          <p:cNvPr id="19" name="Skupina 18"/>
          <p:cNvGrpSpPr/>
          <p:nvPr/>
        </p:nvGrpSpPr>
        <p:grpSpPr>
          <a:xfrm rot="960216">
            <a:off x="8389075" y="4451841"/>
            <a:ext cx="873487" cy="516401"/>
            <a:chOff x="8747849" y="4105969"/>
            <a:chExt cx="734525" cy="369332"/>
          </a:xfrm>
        </p:grpSpPr>
        <p:sp>
          <p:nvSpPr>
            <p:cNvPr id="20" name="Ovál 19"/>
            <p:cNvSpPr/>
            <p:nvPr/>
          </p:nvSpPr>
          <p:spPr>
            <a:xfrm rot="512475">
              <a:off x="8747849" y="4185825"/>
              <a:ext cx="712270" cy="182875"/>
            </a:xfrm>
            <a:prstGeom prst="ellipse">
              <a:avLst/>
            </a:prstGeom>
            <a:solidFill>
              <a:srgbClr val="CF6F74">
                <a:alpha val="55000"/>
              </a:srgbClr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/>
            <p:cNvSpPr txBox="1"/>
            <p:nvPr/>
          </p:nvSpPr>
          <p:spPr>
            <a:xfrm rot="20639784">
              <a:off x="8892977" y="4105969"/>
              <a:ext cx="589397" cy="369332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Mn</a:t>
              </a:r>
              <a:endParaRPr lang="cs-CZ" dirty="0"/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7869705" y="6052041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Scott</a:t>
            </a:r>
            <a:r>
              <a:rPr lang="cs-CZ" sz="1050" dirty="0"/>
              <a:t> Gilbert. </a:t>
            </a:r>
            <a:r>
              <a:rPr lang="cs-CZ" sz="1050" dirty="0" err="1"/>
              <a:t>Developmental</a:t>
            </a:r>
            <a:r>
              <a:rPr lang="cs-CZ" sz="1050" dirty="0"/>
              <a:t> Biology 10th </a:t>
            </a:r>
            <a:r>
              <a:rPr lang="cs-CZ" sz="1050" dirty="0" err="1"/>
              <a:t>edition</a:t>
            </a:r>
            <a:endParaRPr lang="cs-CZ" sz="1050" dirty="0"/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1097279" y="3532913"/>
            <a:ext cx="5601904" cy="863283"/>
          </a:xfrm>
          <a:prstGeom prst="rect">
            <a:avLst/>
          </a:prstGeom>
          <a:ln w="38100">
            <a:solidFill>
              <a:srgbClr val="F7E1B8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700" dirty="0"/>
              <a:t>2. arch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500" dirty="0" err="1"/>
              <a:t>bones</a:t>
            </a:r>
            <a:r>
              <a:rPr lang="cs-CZ" sz="1500" dirty="0"/>
              <a:t>: </a:t>
            </a:r>
            <a:r>
              <a:rPr lang="cs-CZ" sz="1500" dirty="0" err="1"/>
              <a:t>styloid</a:t>
            </a:r>
            <a:r>
              <a:rPr lang="cs-CZ" sz="1500" dirty="0"/>
              <a:t> proces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temporal</a:t>
            </a:r>
            <a:r>
              <a:rPr lang="cs-CZ" sz="1500" dirty="0"/>
              <a:t> bone (t)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500" dirty="0" err="1"/>
              <a:t>cartilage</a:t>
            </a:r>
            <a:r>
              <a:rPr lang="cs-CZ" sz="1500" dirty="0"/>
              <a:t>: </a:t>
            </a:r>
            <a:r>
              <a:rPr lang="cs-CZ" sz="1500" dirty="0" err="1"/>
              <a:t>stapes</a:t>
            </a:r>
            <a:r>
              <a:rPr lang="cs-CZ" sz="1500" dirty="0"/>
              <a:t>, part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hyoid</a:t>
            </a:r>
            <a:r>
              <a:rPr lang="cs-CZ" sz="1500" dirty="0"/>
              <a:t> bone (</a:t>
            </a:r>
            <a:r>
              <a:rPr lang="cs-CZ" sz="1500" dirty="0" err="1"/>
              <a:t>cartilage</a:t>
            </a:r>
            <a:r>
              <a:rPr lang="cs-CZ" sz="1500" dirty="0"/>
              <a:t>)</a:t>
            </a:r>
          </a:p>
        </p:txBody>
      </p:sp>
      <p:grpSp>
        <p:nvGrpSpPr>
          <p:cNvPr id="27" name="Skupina 26"/>
          <p:cNvGrpSpPr/>
          <p:nvPr/>
        </p:nvGrpSpPr>
        <p:grpSpPr>
          <a:xfrm>
            <a:off x="8268358" y="3532470"/>
            <a:ext cx="477238" cy="414932"/>
            <a:chOff x="8393484" y="3445845"/>
            <a:chExt cx="477238" cy="414932"/>
          </a:xfrm>
        </p:grpSpPr>
        <p:sp>
          <p:nvSpPr>
            <p:cNvPr id="24" name="Ovál 23"/>
            <p:cNvSpPr/>
            <p:nvPr/>
          </p:nvSpPr>
          <p:spPr>
            <a:xfrm>
              <a:off x="8508989" y="3445845"/>
              <a:ext cx="361733" cy="338018"/>
            </a:xfrm>
            <a:prstGeom prst="ellipse">
              <a:avLst/>
            </a:prstGeom>
            <a:solidFill>
              <a:srgbClr val="CF6F7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/>
            <p:cNvSpPr/>
            <p:nvPr/>
          </p:nvSpPr>
          <p:spPr>
            <a:xfrm>
              <a:off x="8393484" y="3522759"/>
              <a:ext cx="361733" cy="338018"/>
            </a:xfrm>
            <a:prstGeom prst="ellipse">
              <a:avLst/>
            </a:prstGeom>
            <a:solidFill>
              <a:srgbClr val="F7E1B8">
                <a:alpha val="46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8529440" y="3455913"/>
              <a:ext cx="1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t</a:t>
              </a:r>
            </a:p>
          </p:txBody>
        </p:sp>
      </p:grpSp>
      <p:sp>
        <p:nvSpPr>
          <p:cNvPr id="28" name="Zástupný symbol pro obsah 2"/>
          <p:cNvSpPr txBox="1">
            <a:spLocks/>
          </p:cNvSpPr>
          <p:nvPr/>
        </p:nvSpPr>
        <p:spPr>
          <a:xfrm>
            <a:off x="1097279" y="4579144"/>
            <a:ext cx="5601904" cy="628124"/>
          </a:xfrm>
          <a:prstGeom prst="rect">
            <a:avLst/>
          </a:prstGeom>
          <a:ln w="38100">
            <a:solidFill>
              <a:srgbClr val="C28B62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700" dirty="0"/>
              <a:t>3. arch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500" dirty="0"/>
              <a:t>part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hyoid</a:t>
            </a:r>
            <a:r>
              <a:rPr lang="cs-CZ" sz="1500" dirty="0"/>
              <a:t> bone (</a:t>
            </a:r>
            <a:r>
              <a:rPr lang="cs-CZ" sz="1500" dirty="0" err="1"/>
              <a:t>cartilage</a:t>
            </a:r>
            <a:r>
              <a:rPr lang="cs-CZ" sz="1500" dirty="0"/>
              <a:t>)</a:t>
            </a:r>
          </a:p>
        </p:txBody>
      </p:sp>
      <p:sp>
        <p:nvSpPr>
          <p:cNvPr id="29" name="Zástupný symbol pro obsah 2"/>
          <p:cNvSpPr txBox="1">
            <a:spLocks/>
          </p:cNvSpPr>
          <p:nvPr/>
        </p:nvSpPr>
        <p:spPr>
          <a:xfrm>
            <a:off x="1097279" y="5370546"/>
            <a:ext cx="5601904" cy="628124"/>
          </a:xfrm>
          <a:prstGeom prst="rect">
            <a:avLst/>
          </a:prstGeom>
          <a:ln w="38100">
            <a:solidFill>
              <a:srgbClr val="516AA2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700" dirty="0"/>
              <a:t>4. arch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500" dirty="0" err="1"/>
              <a:t>Laryngeal</a:t>
            </a:r>
            <a:r>
              <a:rPr lang="cs-CZ" sz="1500" dirty="0"/>
              <a:t> </a:t>
            </a:r>
            <a:r>
              <a:rPr lang="cs-CZ" sz="1500" dirty="0" err="1"/>
              <a:t>cartilage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2283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8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491914"/>
            <a:ext cx="9601196" cy="1303867"/>
          </a:xfrm>
        </p:spPr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4025" y="1845734"/>
            <a:ext cx="5736657" cy="4023360"/>
          </a:xfrm>
        </p:spPr>
        <p:txBody>
          <a:bodyPr>
            <a:normAutofit fontScale="92500"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Craniosynostosis</a:t>
            </a:r>
            <a:r>
              <a:rPr lang="cs-CZ" dirty="0"/>
              <a:t> – </a:t>
            </a:r>
            <a:r>
              <a:rPr lang="cs-CZ" dirty="0" err="1"/>
              <a:t>premature</a:t>
            </a:r>
            <a:r>
              <a:rPr lang="cs-CZ" dirty="0"/>
              <a:t> </a:t>
            </a:r>
            <a:r>
              <a:rPr lang="cs-CZ" dirty="0" err="1"/>
              <a:t>ossification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sutures</a:t>
            </a:r>
            <a:r>
              <a:rPr lang="cs-CZ" dirty="0"/>
              <a:t> (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deformities</a:t>
            </a:r>
            <a:r>
              <a:rPr lang="cs-CZ" dirty="0"/>
              <a:t>, brain and </a:t>
            </a:r>
            <a:r>
              <a:rPr lang="cs-CZ" dirty="0" err="1"/>
              <a:t>eye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)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Hemifacial</a:t>
            </a:r>
            <a:r>
              <a:rPr lang="cs-CZ" b="1" dirty="0"/>
              <a:t> </a:t>
            </a:r>
            <a:r>
              <a:rPr lang="cs-CZ" b="1" dirty="0" err="1"/>
              <a:t>microsomy</a:t>
            </a:r>
            <a:r>
              <a:rPr lang="cs-CZ" dirty="0"/>
              <a:t> – </a:t>
            </a:r>
            <a:r>
              <a:rPr lang="cs-CZ" dirty="0" err="1"/>
              <a:t>one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face </a:t>
            </a:r>
            <a:r>
              <a:rPr lang="cs-CZ" dirty="0" err="1"/>
              <a:t>incompletely</a:t>
            </a:r>
            <a:r>
              <a:rPr lang="cs-CZ" dirty="0"/>
              <a:t> </a:t>
            </a:r>
            <a:r>
              <a:rPr lang="cs-CZ" dirty="0" err="1"/>
              <a:t>developed</a:t>
            </a:r>
            <a:r>
              <a:rPr lang="cs-CZ" dirty="0"/>
              <a:t> (</a:t>
            </a:r>
            <a:r>
              <a:rPr lang="cs-CZ" dirty="0" err="1"/>
              <a:t>eye</a:t>
            </a:r>
            <a:r>
              <a:rPr lang="cs-CZ" dirty="0"/>
              <a:t>, </a:t>
            </a:r>
            <a:r>
              <a:rPr lang="cs-CZ" dirty="0" err="1"/>
              <a:t>ear</a:t>
            </a:r>
            <a:r>
              <a:rPr lang="cs-CZ" dirty="0"/>
              <a:t>, </a:t>
            </a:r>
            <a:r>
              <a:rPr lang="cs-CZ" dirty="0" err="1"/>
              <a:t>facial</a:t>
            </a:r>
            <a:r>
              <a:rPr lang="cs-CZ" dirty="0"/>
              <a:t> </a:t>
            </a:r>
            <a:r>
              <a:rPr lang="cs-CZ" dirty="0" err="1"/>
              <a:t>bones</a:t>
            </a:r>
            <a:r>
              <a:rPr lang="cs-CZ" dirty="0"/>
              <a:t> and </a:t>
            </a:r>
            <a:r>
              <a:rPr lang="cs-CZ" dirty="0" err="1"/>
              <a:t>muscles</a:t>
            </a:r>
            <a:r>
              <a:rPr lang="cs-CZ" dirty="0"/>
              <a:t>)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Cleft</a:t>
            </a:r>
            <a:r>
              <a:rPr lang="cs-CZ" b="1" dirty="0"/>
              <a:t> lip and/</a:t>
            </a:r>
            <a:r>
              <a:rPr lang="cs-CZ" b="1" dirty="0" err="1"/>
              <a:t>or</a:t>
            </a:r>
            <a:r>
              <a:rPr lang="cs-CZ" b="1" dirty="0"/>
              <a:t> </a:t>
            </a:r>
            <a:r>
              <a:rPr lang="cs-CZ" b="1" dirty="0" err="1"/>
              <a:t>palate</a:t>
            </a:r>
            <a:r>
              <a:rPr lang="cs-CZ" dirty="0"/>
              <a:t> –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, </a:t>
            </a:r>
            <a:r>
              <a:rPr lang="cs-CZ" dirty="0" err="1"/>
              <a:t>isolated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combined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31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19171" r="5404" b="17513"/>
          <a:stretch/>
        </p:blipFill>
        <p:spPr>
          <a:xfrm>
            <a:off x="6680808" y="1838806"/>
            <a:ext cx="3219650" cy="150651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3D4E5D9-130D-41F6-852D-8EA2DE25F226}"/>
              </a:ext>
            </a:extLst>
          </p:cNvPr>
          <p:cNvSpPr txBox="1"/>
          <p:nvPr/>
        </p:nvSpPr>
        <p:spPr>
          <a:xfrm>
            <a:off x="7039133" y="3380888"/>
            <a:ext cx="2462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Centers</a:t>
            </a:r>
            <a:r>
              <a:rPr lang="cs-CZ" sz="1000" dirty="0"/>
              <a:t> </a:t>
            </a:r>
            <a:r>
              <a:rPr lang="cs-CZ" sz="1000" dirty="0" err="1"/>
              <a:t>for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 </a:t>
            </a:r>
            <a:r>
              <a:rPr lang="cs-CZ" sz="1000" dirty="0" err="1"/>
              <a:t>Control</a:t>
            </a:r>
            <a:r>
              <a:rPr lang="cs-CZ" sz="1000" dirty="0"/>
              <a:t> and </a:t>
            </a:r>
            <a:r>
              <a:rPr lang="cs-CZ" sz="1000" dirty="0" err="1"/>
              <a:t>Prevention</a:t>
            </a:r>
            <a:endParaRPr lang="cs-CZ" sz="1000" dirty="0"/>
          </a:p>
        </p:txBody>
      </p:sp>
      <p:grpSp>
        <p:nvGrpSpPr>
          <p:cNvPr id="10" name="Skupina 9"/>
          <p:cNvGrpSpPr/>
          <p:nvPr/>
        </p:nvGrpSpPr>
        <p:grpSpPr>
          <a:xfrm>
            <a:off x="10039076" y="1838806"/>
            <a:ext cx="1136730" cy="3289914"/>
            <a:chOff x="10018950" y="1975894"/>
            <a:chExt cx="1136730" cy="3289914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5230" r="53610" b="13615"/>
            <a:stretch/>
          </p:blipFill>
          <p:spPr>
            <a:xfrm>
              <a:off x="10018950" y="1975894"/>
              <a:ext cx="1136730" cy="1651215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9" t="5230" r="7544" b="13615"/>
            <a:stretch/>
          </p:blipFill>
          <p:spPr>
            <a:xfrm>
              <a:off x="10018950" y="3614593"/>
              <a:ext cx="1136730" cy="1651215"/>
            </a:xfrm>
            <a:prstGeom prst="rect">
              <a:avLst/>
            </a:prstGeom>
          </p:spPr>
        </p:pic>
      </p:grp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887" r="2187" b="4717"/>
          <a:stretch/>
        </p:blipFill>
        <p:spPr>
          <a:xfrm>
            <a:off x="7240887" y="3851342"/>
            <a:ext cx="2059238" cy="21319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3D4E5D9-130D-41F6-852D-8EA2DE25F226}"/>
              </a:ext>
            </a:extLst>
          </p:cNvPr>
          <p:cNvSpPr txBox="1"/>
          <p:nvPr/>
        </p:nvSpPr>
        <p:spPr>
          <a:xfrm>
            <a:off x="7072510" y="5989331"/>
            <a:ext cx="2462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Mayo</a:t>
            </a:r>
            <a:r>
              <a:rPr lang="cs-CZ" sz="1000" dirty="0"/>
              <a:t> </a:t>
            </a:r>
            <a:r>
              <a:rPr lang="cs-CZ" sz="1000" dirty="0" err="1"/>
              <a:t>Clinic</a:t>
            </a:r>
            <a:r>
              <a:rPr lang="cs-CZ" sz="1000" dirty="0"/>
              <a:t> </a:t>
            </a:r>
            <a:r>
              <a:rPr lang="cs-CZ" sz="1000" dirty="0" err="1"/>
              <a:t>Family</a:t>
            </a:r>
            <a:r>
              <a:rPr lang="cs-CZ" sz="1000" dirty="0"/>
              <a:t> </a:t>
            </a:r>
            <a:r>
              <a:rPr lang="cs-CZ" sz="1000" dirty="0" err="1"/>
              <a:t>Healt</a:t>
            </a:r>
            <a:r>
              <a:rPr lang="cs-CZ" sz="1000" dirty="0"/>
              <a:t> </a:t>
            </a:r>
            <a:r>
              <a:rPr lang="cs-CZ" sz="1000" dirty="0" err="1"/>
              <a:t>Book</a:t>
            </a:r>
            <a:r>
              <a:rPr lang="cs-CZ" sz="1000" dirty="0"/>
              <a:t>, 5th </a:t>
            </a:r>
            <a:r>
              <a:rPr lang="cs-CZ" sz="1000" dirty="0" err="1"/>
              <a:t>Edition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86670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/>
          <p:cNvGrpSpPr/>
          <p:nvPr/>
        </p:nvGrpSpPr>
        <p:grpSpPr>
          <a:xfrm>
            <a:off x="6342702" y="1895475"/>
            <a:ext cx="5075308" cy="3984871"/>
            <a:chOff x="6342702" y="1895475"/>
            <a:chExt cx="5075308" cy="3984871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5" t="14861" r="5278" b="13333"/>
            <a:stretch/>
          </p:blipFill>
          <p:spPr>
            <a:xfrm>
              <a:off x="6473589" y="2001339"/>
              <a:ext cx="4944421" cy="3879007"/>
            </a:xfrm>
            <a:prstGeom prst="rect">
              <a:avLst/>
            </a:prstGeom>
          </p:spPr>
        </p:pic>
        <p:sp>
          <p:nvSpPr>
            <p:cNvPr id="34" name="Obdélník 33"/>
            <p:cNvSpPr/>
            <p:nvPr/>
          </p:nvSpPr>
          <p:spPr>
            <a:xfrm>
              <a:off x="6342702" y="1895475"/>
              <a:ext cx="2349332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9068678" y="1910851"/>
              <a:ext cx="2349332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bones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417234"/>
            <a:ext cx="4674870" cy="792691"/>
          </a:xfrm>
          <a:ln w="381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Membraneous</a:t>
            </a:r>
            <a:r>
              <a:rPr lang="cs-CZ" b="1" dirty="0"/>
              <a:t> </a:t>
            </a:r>
            <a:r>
              <a:rPr lang="cs-CZ" b="1" dirty="0" err="1"/>
              <a:t>ossification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Bone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mesenchyme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32</a:t>
            </a:fld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097280" y="3741210"/>
            <a:ext cx="4674870" cy="992716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Endochondral</a:t>
            </a:r>
            <a:r>
              <a:rPr lang="cs-CZ" b="1" dirty="0"/>
              <a:t> </a:t>
            </a:r>
            <a:r>
              <a:rPr lang="cs-CZ" b="1" dirty="0" err="1"/>
              <a:t>ossification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Cartilage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formed</a:t>
            </a:r>
            <a:r>
              <a:rPr lang="cs-CZ" dirty="0"/>
              <a:t> and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replaced</a:t>
            </a:r>
            <a:r>
              <a:rPr lang="cs-CZ" dirty="0"/>
              <a:t> by bone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6526297" y="2551969"/>
            <a:ext cx="1141327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cranial</a:t>
            </a:r>
            <a:r>
              <a:rPr lang="cs-CZ" sz="1100" dirty="0"/>
              <a:t> </a:t>
            </a:r>
            <a:r>
              <a:rPr lang="cs-CZ" sz="1100" dirty="0" err="1"/>
              <a:t>vault</a:t>
            </a:r>
            <a:endParaRPr lang="cs-CZ" sz="11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6502851" y="3022876"/>
            <a:ext cx="1229670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facial</a:t>
            </a:r>
            <a:r>
              <a:rPr lang="cs-CZ" sz="1100" dirty="0"/>
              <a:t> </a:t>
            </a:r>
            <a:r>
              <a:rPr lang="cs-CZ" sz="1100" dirty="0" err="1"/>
              <a:t>bones</a:t>
            </a:r>
            <a:endParaRPr lang="cs-CZ" sz="11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6428427" y="3493783"/>
            <a:ext cx="1141327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clavicles</a:t>
            </a:r>
            <a:endParaRPr lang="cs-CZ" sz="11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10357965" y="2682774"/>
            <a:ext cx="1141327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skull</a:t>
            </a:r>
            <a:r>
              <a:rPr lang="cs-CZ" sz="1100" dirty="0"/>
              <a:t> base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10396065" y="3136809"/>
            <a:ext cx="1141327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vertebra</a:t>
            </a:r>
            <a:endParaRPr lang="cs-CZ" sz="11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10480272" y="3505486"/>
            <a:ext cx="1141327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long </a:t>
            </a:r>
            <a:r>
              <a:rPr lang="cs-CZ" sz="1100" dirty="0" err="1"/>
              <a:t>bones</a:t>
            </a:r>
            <a:endParaRPr lang="cs-CZ" sz="11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10482889" y="3912268"/>
            <a:ext cx="1141327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pelvis</a:t>
            </a:r>
          </a:p>
        </p:txBody>
      </p:sp>
      <p:sp>
        <p:nvSpPr>
          <p:cNvPr id="18" name="Volný tvar 17"/>
          <p:cNvSpPr/>
          <p:nvPr/>
        </p:nvSpPr>
        <p:spPr>
          <a:xfrm>
            <a:off x="8372476" y="3323976"/>
            <a:ext cx="419100" cy="238125"/>
          </a:xfrm>
          <a:custGeom>
            <a:avLst/>
            <a:gdLst>
              <a:gd name="connsiteX0" fmla="*/ 266700 w 285750"/>
              <a:gd name="connsiteY0" fmla="*/ 0 h 238125"/>
              <a:gd name="connsiteX1" fmla="*/ 152400 w 285750"/>
              <a:gd name="connsiteY1" fmla="*/ 9525 h 238125"/>
              <a:gd name="connsiteX2" fmla="*/ 28575 w 285750"/>
              <a:gd name="connsiteY2" fmla="*/ 47625 h 238125"/>
              <a:gd name="connsiteX3" fmla="*/ 0 w 285750"/>
              <a:gd name="connsiteY3" fmla="*/ 104775 h 238125"/>
              <a:gd name="connsiteX4" fmla="*/ 0 w 285750"/>
              <a:gd name="connsiteY4" fmla="*/ 104775 h 238125"/>
              <a:gd name="connsiteX5" fmla="*/ 28575 w 285750"/>
              <a:gd name="connsiteY5" fmla="*/ 200025 h 238125"/>
              <a:gd name="connsiteX6" fmla="*/ 76200 w 285750"/>
              <a:gd name="connsiteY6" fmla="*/ 219075 h 238125"/>
              <a:gd name="connsiteX7" fmla="*/ 161925 w 285750"/>
              <a:gd name="connsiteY7" fmla="*/ 228600 h 238125"/>
              <a:gd name="connsiteX8" fmla="*/ 257175 w 285750"/>
              <a:gd name="connsiteY8" fmla="*/ 238125 h 238125"/>
              <a:gd name="connsiteX9" fmla="*/ 257175 w 285750"/>
              <a:gd name="connsiteY9" fmla="*/ 238125 h 238125"/>
              <a:gd name="connsiteX10" fmla="*/ 285750 w 285750"/>
              <a:gd name="connsiteY10" fmla="*/ 200025 h 238125"/>
              <a:gd name="connsiteX11" fmla="*/ 285750 w 285750"/>
              <a:gd name="connsiteY11" fmla="*/ 200025 h 238125"/>
              <a:gd name="connsiteX12" fmla="*/ 180975 w 285750"/>
              <a:gd name="connsiteY12" fmla="*/ 190500 h 238125"/>
              <a:gd name="connsiteX13" fmla="*/ 180975 w 285750"/>
              <a:gd name="connsiteY13" fmla="*/ 190500 h 238125"/>
              <a:gd name="connsiteX14" fmla="*/ 76200 w 285750"/>
              <a:gd name="connsiteY14" fmla="*/ 161925 h 238125"/>
              <a:gd name="connsiteX15" fmla="*/ 47625 w 285750"/>
              <a:gd name="connsiteY15" fmla="*/ 123825 h 238125"/>
              <a:gd name="connsiteX16" fmla="*/ 47625 w 285750"/>
              <a:gd name="connsiteY16" fmla="*/ 123825 h 238125"/>
              <a:gd name="connsiteX17" fmla="*/ 76200 w 285750"/>
              <a:gd name="connsiteY17" fmla="*/ 66675 h 238125"/>
              <a:gd name="connsiteX18" fmla="*/ 133350 w 285750"/>
              <a:gd name="connsiteY18" fmla="*/ 66675 h 238125"/>
              <a:gd name="connsiteX19" fmla="*/ 200025 w 285750"/>
              <a:gd name="connsiteY19" fmla="*/ 47625 h 238125"/>
              <a:gd name="connsiteX20" fmla="*/ 266700 w 285750"/>
              <a:gd name="connsiteY2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50" h="238125">
                <a:moveTo>
                  <a:pt x="266700" y="0"/>
                </a:moveTo>
                <a:lnTo>
                  <a:pt x="152400" y="9525"/>
                </a:lnTo>
                <a:lnTo>
                  <a:pt x="28575" y="47625"/>
                </a:lnTo>
                <a:lnTo>
                  <a:pt x="0" y="104775"/>
                </a:lnTo>
                <a:lnTo>
                  <a:pt x="0" y="104775"/>
                </a:lnTo>
                <a:lnTo>
                  <a:pt x="28575" y="200025"/>
                </a:lnTo>
                <a:lnTo>
                  <a:pt x="76200" y="219075"/>
                </a:lnTo>
                <a:lnTo>
                  <a:pt x="161925" y="228600"/>
                </a:lnTo>
                <a:lnTo>
                  <a:pt x="257175" y="238125"/>
                </a:lnTo>
                <a:lnTo>
                  <a:pt x="257175" y="238125"/>
                </a:lnTo>
                <a:lnTo>
                  <a:pt x="285750" y="200025"/>
                </a:lnTo>
                <a:lnTo>
                  <a:pt x="285750" y="200025"/>
                </a:lnTo>
                <a:lnTo>
                  <a:pt x="180975" y="190500"/>
                </a:lnTo>
                <a:lnTo>
                  <a:pt x="180975" y="190500"/>
                </a:lnTo>
                <a:lnTo>
                  <a:pt x="76200" y="161925"/>
                </a:lnTo>
                <a:lnTo>
                  <a:pt x="47625" y="123825"/>
                </a:lnTo>
                <a:lnTo>
                  <a:pt x="47625" y="123825"/>
                </a:lnTo>
                <a:lnTo>
                  <a:pt x="76200" y="66675"/>
                </a:lnTo>
                <a:lnTo>
                  <a:pt x="133350" y="66675"/>
                </a:lnTo>
                <a:lnTo>
                  <a:pt x="200025" y="47625"/>
                </a:lnTo>
                <a:lnTo>
                  <a:pt x="2667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 16"/>
          <p:cNvSpPr/>
          <p:nvPr/>
        </p:nvSpPr>
        <p:spPr>
          <a:xfrm>
            <a:off x="8439150" y="3204914"/>
            <a:ext cx="352425" cy="238125"/>
          </a:xfrm>
          <a:custGeom>
            <a:avLst/>
            <a:gdLst>
              <a:gd name="connsiteX0" fmla="*/ 266700 w 285750"/>
              <a:gd name="connsiteY0" fmla="*/ 0 h 238125"/>
              <a:gd name="connsiteX1" fmla="*/ 152400 w 285750"/>
              <a:gd name="connsiteY1" fmla="*/ 9525 h 238125"/>
              <a:gd name="connsiteX2" fmla="*/ 28575 w 285750"/>
              <a:gd name="connsiteY2" fmla="*/ 47625 h 238125"/>
              <a:gd name="connsiteX3" fmla="*/ 0 w 285750"/>
              <a:gd name="connsiteY3" fmla="*/ 104775 h 238125"/>
              <a:gd name="connsiteX4" fmla="*/ 0 w 285750"/>
              <a:gd name="connsiteY4" fmla="*/ 104775 h 238125"/>
              <a:gd name="connsiteX5" fmla="*/ 28575 w 285750"/>
              <a:gd name="connsiteY5" fmla="*/ 200025 h 238125"/>
              <a:gd name="connsiteX6" fmla="*/ 76200 w 285750"/>
              <a:gd name="connsiteY6" fmla="*/ 219075 h 238125"/>
              <a:gd name="connsiteX7" fmla="*/ 161925 w 285750"/>
              <a:gd name="connsiteY7" fmla="*/ 228600 h 238125"/>
              <a:gd name="connsiteX8" fmla="*/ 257175 w 285750"/>
              <a:gd name="connsiteY8" fmla="*/ 238125 h 238125"/>
              <a:gd name="connsiteX9" fmla="*/ 257175 w 285750"/>
              <a:gd name="connsiteY9" fmla="*/ 238125 h 238125"/>
              <a:gd name="connsiteX10" fmla="*/ 285750 w 285750"/>
              <a:gd name="connsiteY10" fmla="*/ 200025 h 238125"/>
              <a:gd name="connsiteX11" fmla="*/ 285750 w 285750"/>
              <a:gd name="connsiteY11" fmla="*/ 200025 h 238125"/>
              <a:gd name="connsiteX12" fmla="*/ 180975 w 285750"/>
              <a:gd name="connsiteY12" fmla="*/ 190500 h 238125"/>
              <a:gd name="connsiteX13" fmla="*/ 180975 w 285750"/>
              <a:gd name="connsiteY13" fmla="*/ 190500 h 238125"/>
              <a:gd name="connsiteX14" fmla="*/ 76200 w 285750"/>
              <a:gd name="connsiteY14" fmla="*/ 161925 h 238125"/>
              <a:gd name="connsiteX15" fmla="*/ 47625 w 285750"/>
              <a:gd name="connsiteY15" fmla="*/ 123825 h 238125"/>
              <a:gd name="connsiteX16" fmla="*/ 47625 w 285750"/>
              <a:gd name="connsiteY16" fmla="*/ 123825 h 238125"/>
              <a:gd name="connsiteX17" fmla="*/ 76200 w 285750"/>
              <a:gd name="connsiteY17" fmla="*/ 66675 h 238125"/>
              <a:gd name="connsiteX18" fmla="*/ 133350 w 285750"/>
              <a:gd name="connsiteY18" fmla="*/ 66675 h 238125"/>
              <a:gd name="connsiteX19" fmla="*/ 200025 w 285750"/>
              <a:gd name="connsiteY19" fmla="*/ 47625 h 238125"/>
              <a:gd name="connsiteX20" fmla="*/ 266700 w 285750"/>
              <a:gd name="connsiteY2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50" h="238125">
                <a:moveTo>
                  <a:pt x="266700" y="0"/>
                </a:moveTo>
                <a:lnTo>
                  <a:pt x="152400" y="9525"/>
                </a:lnTo>
                <a:lnTo>
                  <a:pt x="28575" y="47625"/>
                </a:lnTo>
                <a:lnTo>
                  <a:pt x="0" y="104775"/>
                </a:lnTo>
                <a:lnTo>
                  <a:pt x="0" y="104775"/>
                </a:lnTo>
                <a:lnTo>
                  <a:pt x="28575" y="200025"/>
                </a:lnTo>
                <a:lnTo>
                  <a:pt x="76200" y="219075"/>
                </a:lnTo>
                <a:lnTo>
                  <a:pt x="161925" y="228600"/>
                </a:lnTo>
                <a:lnTo>
                  <a:pt x="257175" y="238125"/>
                </a:lnTo>
                <a:lnTo>
                  <a:pt x="257175" y="238125"/>
                </a:lnTo>
                <a:lnTo>
                  <a:pt x="285750" y="200025"/>
                </a:lnTo>
                <a:lnTo>
                  <a:pt x="285750" y="200025"/>
                </a:lnTo>
                <a:lnTo>
                  <a:pt x="180975" y="190500"/>
                </a:lnTo>
                <a:lnTo>
                  <a:pt x="180975" y="190500"/>
                </a:lnTo>
                <a:lnTo>
                  <a:pt x="76200" y="161925"/>
                </a:lnTo>
                <a:lnTo>
                  <a:pt x="47625" y="123825"/>
                </a:lnTo>
                <a:lnTo>
                  <a:pt x="47625" y="123825"/>
                </a:lnTo>
                <a:lnTo>
                  <a:pt x="76200" y="66675"/>
                </a:lnTo>
                <a:lnTo>
                  <a:pt x="133350" y="66675"/>
                </a:lnTo>
                <a:lnTo>
                  <a:pt x="200025" y="47625"/>
                </a:lnTo>
                <a:lnTo>
                  <a:pt x="2667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8505825" y="3124200"/>
            <a:ext cx="285750" cy="238125"/>
          </a:xfrm>
          <a:custGeom>
            <a:avLst/>
            <a:gdLst>
              <a:gd name="connsiteX0" fmla="*/ 266700 w 285750"/>
              <a:gd name="connsiteY0" fmla="*/ 0 h 238125"/>
              <a:gd name="connsiteX1" fmla="*/ 152400 w 285750"/>
              <a:gd name="connsiteY1" fmla="*/ 9525 h 238125"/>
              <a:gd name="connsiteX2" fmla="*/ 28575 w 285750"/>
              <a:gd name="connsiteY2" fmla="*/ 47625 h 238125"/>
              <a:gd name="connsiteX3" fmla="*/ 0 w 285750"/>
              <a:gd name="connsiteY3" fmla="*/ 104775 h 238125"/>
              <a:gd name="connsiteX4" fmla="*/ 0 w 285750"/>
              <a:gd name="connsiteY4" fmla="*/ 104775 h 238125"/>
              <a:gd name="connsiteX5" fmla="*/ 28575 w 285750"/>
              <a:gd name="connsiteY5" fmla="*/ 200025 h 238125"/>
              <a:gd name="connsiteX6" fmla="*/ 76200 w 285750"/>
              <a:gd name="connsiteY6" fmla="*/ 219075 h 238125"/>
              <a:gd name="connsiteX7" fmla="*/ 161925 w 285750"/>
              <a:gd name="connsiteY7" fmla="*/ 228600 h 238125"/>
              <a:gd name="connsiteX8" fmla="*/ 257175 w 285750"/>
              <a:gd name="connsiteY8" fmla="*/ 238125 h 238125"/>
              <a:gd name="connsiteX9" fmla="*/ 257175 w 285750"/>
              <a:gd name="connsiteY9" fmla="*/ 238125 h 238125"/>
              <a:gd name="connsiteX10" fmla="*/ 285750 w 285750"/>
              <a:gd name="connsiteY10" fmla="*/ 200025 h 238125"/>
              <a:gd name="connsiteX11" fmla="*/ 285750 w 285750"/>
              <a:gd name="connsiteY11" fmla="*/ 200025 h 238125"/>
              <a:gd name="connsiteX12" fmla="*/ 180975 w 285750"/>
              <a:gd name="connsiteY12" fmla="*/ 190500 h 238125"/>
              <a:gd name="connsiteX13" fmla="*/ 180975 w 285750"/>
              <a:gd name="connsiteY13" fmla="*/ 190500 h 238125"/>
              <a:gd name="connsiteX14" fmla="*/ 76200 w 285750"/>
              <a:gd name="connsiteY14" fmla="*/ 161925 h 238125"/>
              <a:gd name="connsiteX15" fmla="*/ 47625 w 285750"/>
              <a:gd name="connsiteY15" fmla="*/ 123825 h 238125"/>
              <a:gd name="connsiteX16" fmla="*/ 47625 w 285750"/>
              <a:gd name="connsiteY16" fmla="*/ 123825 h 238125"/>
              <a:gd name="connsiteX17" fmla="*/ 76200 w 285750"/>
              <a:gd name="connsiteY17" fmla="*/ 66675 h 238125"/>
              <a:gd name="connsiteX18" fmla="*/ 133350 w 285750"/>
              <a:gd name="connsiteY18" fmla="*/ 66675 h 238125"/>
              <a:gd name="connsiteX19" fmla="*/ 200025 w 285750"/>
              <a:gd name="connsiteY19" fmla="*/ 47625 h 238125"/>
              <a:gd name="connsiteX20" fmla="*/ 266700 w 285750"/>
              <a:gd name="connsiteY2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50" h="238125">
                <a:moveTo>
                  <a:pt x="266700" y="0"/>
                </a:moveTo>
                <a:lnTo>
                  <a:pt x="152400" y="9525"/>
                </a:lnTo>
                <a:lnTo>
                  <a:pt x="28575" y="47625"/>
                </a:lnTo>
                <a:lnTo>
                  <a:pt x="0" y="104775"/>
                </a:lnTo>
                <a:lnTo>
                  <a:pt x="0" y="104775"/>
                </a:lnTo>
                <a:lnTo>
                  <a:pt x="28575" y="200025"/>
                </a:lnTo>
                <a:lnTo>
                  <a:pt x="76200" y="219075"/>
                </a:lnTo>
                <a:lnTo>
                  <a:pt x="161925" y="228600"/>
                </a:lnTo>
                <a:lnTo>
                  <a:pt x="257175" y="238125"/>
                </a:lnTo>
                <a:lnTo>
                  <a:pt x="257175" y="238125"/>
                </a:lnTo>
                <a:lnTo>
                  <a:pt x="285750" y="200025"/>
                </a:lnTo>
                <a:lnTo>
                  <a:pt x="285750" y="200025"/>
                </a:lnTo>
                <a:lnTo>
                  <a:pt x="180975" y="190500"/>
                </a:lnTo>
                <a:lnTo>
                  <a:pt x="180975" y="190500"/>
                </a:lnTo>
                <a:lnTo>
                  <a:pt x="76200" y="161925"/>
                </a:lnTo>
                <a:lnTo>
                  <a:pt x="47625" y="123825"/>
                </a:lnTo>
                <a:lnTo>
                  <a:pt x="47625" y="123825"/>
                </a:lnTo>
                <a:lnTo>
                  <a:pt x="76200" y="66675"/>
                </a:lnTo>
                <a:lnTo>
                  <a:pt x="133350" y="66675"/>
                </a:lnTo>
                <a:lnTo>
                  <a:pt x="200025" y="47625"/>
                </a:lnTo>
                <a:lnTo>
                  <a:pt x="2667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 21"/>
          <p:cNvSpPr/>
          <p:nvPr/>
        </p:nvSpPr>
        <p:spPr>
          <a:xfrm>
            <a:off x="8358659" y="3534725"/>
            <a:ext cx="419100" cy="238125"/>
          </a:xfrm>
          <a:custGeom>
            <a:avLst/>
            <a:gdLst>
              <a:gd name="connsiteX0" fmla="*/ 266700 w 285750"/>
              <a:gd name="connsiteY0" fmla="*/ 0 h 238125"/>
              <a:gd name="connsiteX1" fmla="*/ 152400 w 285750"/>
              <a:gd name="connsiteY1" fmla="*/ 9525 h 238125"/>
              <a:gd name="connsiteX2" fmla="*/ 28575 w 285750"/>
              <a:gd name="connsiteY2" fmla="*/ 47625 h 238125"/>
              <a:gd name="connsiteX3" fmla="*/ 0 w 285750"/>
              <a:gd name="connsiteY3" fmla="*/ 104775 h 238125"/>
              <a:gd name="connsiteX4" fmla="*/ 0 w 285750"/>
              <a:gd name="connsiteY4" fmla="*/ 104775 h 238125"/>
              <a:gd name="connsiteX5" fmla="*/ 28575 w 285750"/>
              <a:gd name="connsiteY5" fmla="*/ 200025 h 238125"/>
              <a:gd name="connsiteX6" fmla="*/ 76200 w 285750"/>
              <a:gd name="connsiteY6" fmla="*/ 219075 h 238125"/>
              <a:gd name="connsiteX7" fmla="*/ 161925 w 285750"/>
              <a:gd name="connsiteY7" fmla="*/ 228600 h 238125"/>
              <a:gd name="connsiteX8" fmla="*/ 257175 w 285750"/>
              <a:gd name="connsiteY8" fmla="*/ 238125 h 238125"/>
              <a:gd name="connsiteX9" fmla="*/ 257175 w 285750"/>
              <a:gd name="connsiteY9" fmla="*/ 238125 h 238125"/>
              <a:gd name="connsiteX10" fmla="*/ 285750 w 285750"/>
              <a:gd name="connsiteY10" fmla="*/ 200025 h 238125"/>
              <a:gd name="connsiteX11" fmla="*/ 285750 w 285750"/>
              <a:gd name="connsiteY11" fmla="*/ 200025 h 238125"/>
              <a:gd name="connsiteX12" fmla="*/ 180975 w 285750"/>
              <a:gd name="connsiteY12" fmla="*/ 190500 h 238125"/>
              <a:gd name="connsiteX13" fmla="*/ 180975 w 285750"/>
              <a:gd name="connsiteY13" fmla="*/ 190500 h 238125"/>
              <a:gd name="connsiteX14" fmla="*/ 76200 w 285750"/>
              <a:gd name="connsiteY14" fmla="*/ 161925 h 238125"/>
              <a:gd name="connsiteX15" fmla="*/ 47625 w 285750"/>
              <a:gd name="connsiteY15" fmla="*/ 123825 h 238125"/>
              <a:gd name="connsiteX16" fmla="*/ 47625 w 285750"/>
              <a:gd name="connsiteY16" fmla="*/ 123825 h 238125"/>
              <a:gd name="connsiteX17" fmla="*/ 76200 w 285750"/>
              <a:gd name="connsiteY17" fmla="*/ 66675 h 238125"/>
              <a:gd name="connsiteX18" fmla="*/ 133350 w 285750"/>
              <a:gd name="connsiteY18" fmla="*/ 66675 h 238125"/>
              <a:gd name="connsiteX19" fmla="*/ 200025 w 285750"/>
              <a:gd name="connsiteY19" fmla="*/ 47625 h 238125"/>
              <a:gd name="connsiteX20" fmla="*/ 266700 w 285750"/>
              <a:gd name="connsiteY2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50" h="238125">
                <a:moveTo>
                  <a:pt x="266700" y="0"/>
                </a:moveTo>
                <a:lnTo>
                  <a:pt x="152400" y="9525"/>
                </a:lnTo>
                <a:lnTo>
                  <a:pt x="28575" y="47625"/>
                </a:lnTo>
                <a:lnTo>
                  <a:pt x="0" y="104775"/>
                </a:lnTo>
                <a:lnTo>
                  <a:pt x="0" y="104775"/>
                </a:lnTo>
                <a:lnTo>
                  <a:pt x="28575" y="200025"/>
                </a:lnTo>
                <a:lnTo>
                  <a:pt x="76200" y="219075"/>
                </a:lnTo>
                <a:lnTo>
                  <a:pt x="161925" y="228600"/>
                </a:lnTo>
                <a:lnTo>
                  <a:pt x="257175" y="238125"/>
                </a:lnTo>
                <a:lnTo>
                  <a:pt x="257175" y="238125"/>
                </a:lnTo>
                <a:lnTo>
                  <a:pt x="285750" y="200025"/>
                </a:lnTo>
                <a:lnTo>
                  <a:pt x="285750" y="200025"/>
                </a:lnTo>
                <a:lnTo>
                  <a:pt x="180975" y="190500"/>
                </a:lnTo>
                <a:lnTo>
                  <a:pt x="180975" y="190500"/>
                </a:lnTo>
                <a:lnTo>
                  <a:pt x="76200" y="161925"/>
                </a:lnTo>
                <a:lnTo>
                  <a:pt x="47625" y="123825"/>
                </a:lnTo>
                <a:lnTo>
                  <a:pt x="47625" y="123825"/>
                </a:lnTo>
                <a:lnTo>
                  <a:pt x="76200" y="66675"/>
                </a:lnTo>
                <a:lnTo>
                  <a:pt x="133350" y="66675"/>
                </a:lnTo>
                <a:lnTo>
                  <a:pt x="200025" y="47625"/>
                </a:lnTo>
                <a:lnTo>
                  <a:pt x="2667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olný tvar 20"/>
          <p:cNvSpPr/>
          <p:nvPr/>
        </p:nvSpPr>
        <p:spPr>
          <a:xfrm flipH="1">
            <a:off x="8948417" y="3323975"/>
            <a:ext cx="419100" cy="238125"/>
          </a:xfrm>
          <a:custGeom>
            <a:avLst/>
            <a:gdLst>
              <a:gd name="connsiteX0" fmla="*/ 266700 w 285750"/>
              <a:gd name="connsiteY0" fmla="*/ 0 h 238125"/>
              <a:gd name="connsiteX1" fmla="*/ 152400 w 285750"/>
              <a:gd name="connsiteY1" fmla="*/ 9525 h 238125"/>
              <a:gd name="connsiteX2" fmla="*/ 28575 w 285750"/>
              <a:gd name="connsiteY2" fmla="*/ 47625 h 238125"/>
              <a:gd name="connsiteX3" fmla="*/ 0 w 285750"/>
              <a:gd name="connsiteY3" fmla="*/ 104775 h 238125"/>
              <a:gd name="connsiteX4" fmla="*/ 0 w 285750"/>
              <a:gd name="connsiteY4" fmla="*/ 104775 h 238125"/>
              <a:gd name="connsiteX5" fmla="*/ 28575 w 285750"/>
              <a:gd name="connsiteY5" fmla="*/ 200025 h 238125"/>
              <a:gd name="connsiteX6" fmla="*/ 76200 w 285750"/>
              <a:gd name="connsiteY6" fmla="*/ 219075 h 238125"/>
              <a:gd name="connsiteX7" fmla="*/ 161925 w 285750"/>
              <a:gd name="connsiteY7" fmla="*/ 228600 h 238125"/>
              <a:gd name="connsiteX8" fmla="*/ 257175 w 285750"/>
              <a:gd name="connsiteY8" fmla="*/ 238125 h 238125"/>
              <a:gd name="connsiteX9" fmla="*/ 257175 w 285750"/>
              <a:gd name="connsiteY9" fmla="*/ 238125 h 238125"/>
              <a:gd name="connsiteX10" fmla="*/ 285750 w 285750"/>
              <a:gd name="connsiteY10" fmla="*/ 200025 h 238125"/>
              <a:gd name="connsiteX11" fmla="*/ 285750 w 285750"/>
              <a:gd name="connsiteY11" fmla="*/ 200025 h 238125"/>
              <a:gd name="connsiteX12" fmla="*/ 180975 w 285750"/>
              <a:gd name="connsiteY12" fmla="*/ 190500 h 238125"/>
              <a:gd name="connsiteX13" fmla="*/ 180975 w 285750"/>
              <a:gd name="connsiteY13" fmla="*/ 190500 h 238125"/>
              <a:gd name="connsiteX14" fmla="*/ 76200 w 285750"/>
              <a:gd name="connsiteY14" fmla="*/ 161925 h 238125"/>
              <a:gd name="connsiteX15" fmla="*/ 47625 w 285750"/>
              <a:gd name="connsiteY15" fmla="*/ 123825 h 238125"/>
              <a:gd name="connsiteX16" fmla="*/ 47625 w 285750"/>
              <a:gd name="connsiteY16" fmla="*/ 123825 h 238125"/>
              <a:gd name="connsiteX17" fmla="*/ 76200 w 285750"/>
              <a:gd name="connsiteY17" fmla="*/ 66675 h 238125"/>
              <a:gd name="connsiteX18" fmla="*/ 133350 w 285750"/>
              <a:gd name="connsiteY18" fmla="*/ 66675 h 238125"/>
              <a:gd name="connsiteX19" fmla="*/ 200025 w 285750"/>
              <a:gd name="connsiteY19" fmla="*/ 47625 h 238125"/>
              <a:gd name="connsiteX20" fmla="*/ 266700 w 285750"/>
              <a:gd name="connsiteY2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50" h="238125">
                <a:moveTo>
                  <a:pt x="266700" y="0"/>
                </a:moveTo>
                <a:lnTo>
                  <a:pt x="152400" y="9525"/>
                </a:lnTo>
                <a:lnTo>
                  <a:pt x="28575" y="47625"/>
                </a:lnTo>
                <a:lnTo>
                  <a:pt x="0" y="104775"/>
                </a:lnTo>
                <a:lnTo>
                  <a:pt x="0" y="104775"/>
                </a:lnTo>
                <a:lnTo>
                  <a:pt x="28575" y="200025"/>
                </a:lnTo>
                <a:lnTo>
                  <a:pt x="76200" y="219075"/>
                </a:lnTo>
                <a:lnTo>
                  <a:pt x="161925" y="228600"/>
                </a:lnTo>
                <a:lnTo>
                  <a:pt x="257175" y="238125"/>
                </a:lnTo>
                <a:lnTo>
                  <a:pt x="257175" y="238125"/>
                </a:lnTo>
                <a:lnTo>
                  <a:pt x="285750" y="200025"/>
                </a:lnTo>
                <a:lnTo>
                  <a:pt x="285750" y="200025"/>
                </a:lnTo>
                <a:lnTo>
                  <a:pt x="180975" y="190500"/>
                </a:lnTo>
                <a:lnTo>
                  <a:pt x="180975" y="190500"/>
                </a:lnTo>
                <a:lnTo>
                  <a:pt x="76200" y="161925"/>
                </a:lnTo>
                <a:lnTo>
                  <a:pt x="47625" y="123825"/>
                </a:lnTo>
                <a:lnTo>
                  <a:pt x="47625" y="123825"/>
                </a:lnTo>
                <a:lnTo>
                  <a:pt x="76200" y="66675"/>
                </a:lnTo>
                <a:lnTo>
                  <a:pt x="133350" y="66675"/>
                </a:lnTo>
                <a:lnTo>
                  <a:pt x="200025" y="47625"/>
                </a:lnTo>
                <a:lnTo>
                  <a:pt x="2667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22"/>
          <p:cNvSpPr/>
          <p:nvPr/>
        </p:nvSpPr>
        <p:spPr>
          <a:xfrm flipH="1">
            <a:off x="8934600" y="3534725"/>
            <a:ext cx="419100" cy="238125"/>
          </a:xfrm>
          <a:custGeom>
            <a:avLst/>
            <a:gdLst>
              <a:gd name="connsiteX0" fmla="*/ 266700 w 285750"/>
              <a:gd name="connsiteY0" fmla="*/ 0 h 238125"/>
              <a:gd name="connsiteX1" fmla="*/ 152400 w 285750"/>
              <a:gd name="connsiteY1" fmla="*/ 9525 h 238125"/>
              <a:gd name="connsiteX2" fmla="*/ 28575 w 285750"/>
              <a:gd name="connsiteY2" fmla="*/ 47625 h 238125"/>
              <a:gd name="connsiteX3" fmla="*/ 0 w 285750"/>
              <a:gd name="connsiteY3" fmla="*/ 104775 h 238125"/>
              <a:gd name="connsiteX4" fmla="*/ 0 w 285750"/>
              <a:gd name="connsiteY4" fmla="*/ 104775 h 238125"/>
              <a:gd name="connsiteX5" fmla="*/ 28575 w 285750"/>
              <a:gd name="connsiteY5" fmla="*/ 200025 h 238125"/>
              <a:gd name="connsiteX6" fmla="*/ 76200 w 285750"/>
              <a:gd name="connsiteY6" fmla="*/ 219075 h 238125"/>
              <a:gd name="connsiteX7" fmla="*/ 161925 w 285750"/>
              <a:gd name="connsiteY7" fmla="*/ 228600 h 238125"/>
              <a:gd name="connsiteX8" fmla="*/ 257175 w 285750"/>
              <a:gd name="connsiteY8" fmla="*/ 238125 h 238125"/>
              <a:gd name="connsiteX9" fmla="*/ 257175 w 285750"/>
              <a:gd name="connsiteY9" fmla="*/ 238125 h 238125"/>
              <a:gd name="connsiteX10" fmla="*/ 285750 w 285750"/>
              <a:gd name="connsiteY10" fmla="*/ 200025 h 238125"/>
              <a:gd name="connsiteX11" fmla="*/ 285750 w 285750"/>
              <a:gd name="connsiteY11" fmla="*/ 200025 h 238125"/>
              <a:gd name="connsiteX12" fmla="*/ 180975 w 285750"/>
              <a:gd name="connsiteY12" fmla="*/ 190500 h 238125"/>
              <a:gd name="connsiteX13" fmla="*/ 180975 w 285750"/>
              <a:gd name="connsiteY13" fmla="*/ 190500 h 238125"/>
              <a:gd name="connsiteX14" fmla="*/ 76200 w 285750"/>
              <a:gd name="connsiteY14" fmla="*/ 161925 h 238125"/>
              <a:gd name="connsiteX15" fmla="*/ 47625 w 285750"/>
              <a:gd name="connsiteY15" fmla="*/ 123825 h 238125"/>
              <a:gd name="connsiteX16" fmla="*/ 47625 w 285750"/>
              <a:gd name="connsiteY16" fmla="*/ 123825 h 238125"/>
              <a:gd name="connsiteX17" fmla="*/ 76200 w 285750"/>
              <a:gd name="connsiteY17" fmla="*/ 66675 h 238125"/>
              <a:gd name="connsiteX18" fmla="*/ 133350 w 285750"/>
              <a:gd name="connsiteY18" fmla="*/ 66675 h 238125"/>
              <a:gd name="connsiteX19" fmla="*/ 200025 w 285750"/>
              <a:gd name="connsiteY19" fmla="*/ 47625 h 238125"/>
              <a:gd name="connsiteX20" fmla="*/ 266700 w 285750"/>
              <a:gd name="connsiteY2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50" h="238125">
                <a:moveTo>
                  <a:pt x="266700" y="0"/>
                </a:moveTo>
                <a:lnTo>
                  <a:pt x="152400" y="9525"/>
                </a:lnTo>
                <a:lnTo>
                  <a:pt x="28575" y="47625"/>
                </a:lnTo>
                <a:lnTo>
                  <a:pt x="0" y="104775"/>
                </a:lnTo>
                <a:lnTo>
                  <a:pt x="0" y="104775"/>
                </a:lnTo>
                <a:lnTo>
                  <a:pt x="28575" y="200025"/>
                </a:lnTo>
                <a:lnTo>
                  <a:pt x="76200" y="219075"/>
                </a:lnTo>
                <a:lnTo>
                  <a:pt x="161925" y="228600"/>
                </a:lnTo>
                <a:lnTo>
                  <a:pt x="257175" y="238125"/>
                </a:lnTo>
                <a:lnTo>
                  <a:pt x="257175" y="238125"/>
                </a:lnTo>
                <a:lnTo>
                  <a:pt x="285750" y="200025"/>
                </a:lnTo>
                <a:lnTo>
                  <a:pt x="285750" y="200025"/>
                </a:lnTo>
                <a:lnTo>
                  <a:pt x="180975" y="190500"/>
                </a:lnTo>
                <a:lnTo>
                  <a:pt x="180975" y="190500"/>
                </a:lnTo>
                <a:lnTo>
                  <a:pt x="76200" y="161925"/>
                </a:lnTo>
                <a:lnTo>
                  <a:pt x="47625" y="123825"/>
                </a:lnTo>
                <a:lnTo>
                  <a:pt x="47625" y="123825"/>
                </a:lnTo>
                <a:lnTo>
                  <a:pt x="76200" y="66675"/>
                </a:lnTo>
                <a:lnTo>
                  <a:pt x="133350" y="66675"/>
                </a:lnTo>
                <a:lnTo>
                  <a:pt x="200025" y="47625"/>
                </a:lnTo>
                <a:lnTo>
                  <a:pt x="2667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 flipH="1">
            <a:off x="8912784" y="3204914"/>
            <a:ext cx="352425" cy="238125"/>
          </a:xfrm>
          <a:custGeom>
            <a:avLst/>
            <a:gdLst>
              <a:gd name="connsiteX0" fmla="*/ 266700 w 285750"/>
              <a:gd name="connsiteY0" fmla="*/ 0 h 238125"/>
              <a:gd name="connsiteX1" fmla="*/ 152400 w 285750"/>
              <a:gd name="connsiteY1" fmla="*/ 9525 h 238125"/>
              <a:gd name="connsiteX2" fmla="*/ 28575 w 285750"/>
              <a:gd name="connsiteY2" fmla="*/ 47625 h 238125"/>
              <a:gd name="connsiteX3" fmla="*/ 0 w 285750"/>
              <a:gd name="connsiteY3" fmla="*/ 104775 h 238125"/>
              <a:gd name="connsiteX4" fmla="*/ 0 w 285750"/>
              <a:gd name="connsiteY4" fmla="*/ 104775 h 238125"/>
              <a:gd name="connsiteX5" fmla="*/ 28575 w 285750"/>
              <a:gd name="connsiteY5" fmla="*/ 200025 h 238125"/>
              <a:gd name="connsiteX6" fmla="*/ 76200 w 285750"/>
              <a:gd name="connsiteY6" fmla="*/ 219075 h 238125"/>
              <a:gd name="connsiteX7" fmla="*/ 161925 w 285750"/>
              <a:gd name="connsiteY7" fmla="*/ 228600 h 238125"/>
              <a:gd name="connsiteX8" fmla="*/ 257175 w 285750"/>
              <a:gd name="connsiteY8" fmla="*/ 238125 h 238125"/>
              <a:gd name="connsiteX9" fmla="*/ 257175 w 285750"/>
              <a:gd name="connsiteY9" fmla="*/ 238125 h 238125"/>
              <a:gd name="connsiteX10" fmla="*/ 285750 w 285750"/>
              <a:gd name="connsiteY10" fmla="*/ 200025 h 238125"/>
              <a:gd name="connsiteX11" fmla="*/ 285750 w 285750"/>
              <a:gd name="connsiteY11" fmla="*/ 200025 h 238125"/>
              <a:gd name="connsiteX12" fmla="*/ 180975 w 285750"/>
              <a:gd name="connsiteY12" fmla="*/ 190500 h 238125"/>
              <a:gd name="connsiteX13" fmla="*/ 180975 w 285750"/>
              <a:gd name="connsiteY13" fmla="*/ 190500 h 238125"/>
              <a:gd name="connsiteX14" fmla="*/ 76200 w 285750"/>
              <a:gd name="connsiteY14" fmla="*/ 161925 h 238125"/>
              <a:gd name="connsiteX15" fmla="*/ 47625 w 285750"/>
              <a:gd name="connsiteY15" fmla="*/ 123825 h 238125"/>
              <a:gd name="connsiteX16" fmla="*/ 47625 w 285750"/>
              <a:gd name="connsiteY16" fmla="*/ 123825 h 238125"/>
              <a:gd name="connsiteX17" fmla="*/ 76200 w 285750"/>
              <a:gd name="connsiteY17" fmla="*/ 66675 h 238125"/>
              <a:gd name="connsiteX18" fmla="*/ 133350 w 285750"/>
              <a:gd name="connsiteY18" fmla="*/ 66675 h 238125"/>
              <a:gd name="connsiteX19" fmla="*/ 200025 w 285750"/>
              <a:gd name="connsiteY19" fmla="*/ 47625 h 238125"/>
              <a:gd name="connsiteX20" fmla="*/ 266700 w 285750"/>
              <a:gd name="connsiteY2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50" h="238125">
                <a:moveTo>
                  <a:pt x="266700" y="0"/>
                </a:moveTo>
                <a:lnTo>
                  <a:pt x="152400" y="9525"/>
                </a:lnTo>
                <a:lnTo>
                  <a:pt x="28575" y="47625"/>
                </a:lnTo>
                <a:lnTo>
                  <a:pt x="0" y="104775"/>
                </a:lnTo>
                <a:lnTo>
                  <a:pt x="0" y="104775"/>
                </a:lnTo>
                <a:lnTo>
                  <a:pt x="28575" y="200025"/>
                </a:lnTo>
                <a:lnTo>
                  <a:pt x="76200" y="219075"/>
                </a:lnTo>
                <a:lnTo>
                  <a:pt x="161925" y="228600"/>
                </a:lnTo>
                <a:lnTo>
                  <a:pt x="257175" y="238125"/>
                </a:lnTo>
                <a:lnTo>
                  <a:pt x="257175" y="238125"/>
                </a:lnTo>
                <a:lnTo>
                  <a:pt x="285750" y="200025"/>
                </a:lnTo>
                <a:lnTo>
                  <a:pt x="285750" y="200025"/>
                </a:lnTo>
                <a:lnTo>
                  <a:pt x="180975" y="190500"/>
                </a:lnTo>
                <a:lnTo>
                  <a:pt x="180975" y="190500"/>
                </a:lnTo>
                <a:lnTo>
                  <a:pt x="76200" y="161925"/>
                </a:lnTo>
                <a:lnTo>
                  <a:pt x="47625" y="123825"/>
                </a:lnTo>
                <a:lnTo>
                  <a:pt x="47625" y="123825"/>
                </a:lnTo>
                <a:lnTo>
                  <a:pt x="76200" y="66675"/>
                </a:lnTo>
                <a:lnTo>
                  <a:pt x="133350" y="66675"/>
                </a:lnTo>
                <a:lnTo>
                  <a:pt x="200025" y="47625"/>
                </a:lnTo>
                <a:lnTo>
                  <a:pt x="2667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 flipH="1">
            <a:off x="8896350" y="3124199"/>
            <a:ext cx="285750" cy="238125"/>
          </a:xfrm>
          <a:custGeom>
            <a:avLst/>
            <a:gdLst>
              <a:gd name="connsiteX0" fmla="*/ 266700 w 285750"/>
              <a:gd name="connsiteY0" fmla="*/ 0 h 238125"/>
              <a:gd name="connsiteX1" fmla="*/ 152400 w 285750"/>
              <a:gd name="connsiteY1" fmla="*/ 9525 h 238125"/>
              <a:gd name="connsiteX2" fmla="*/ 28575 w 285750"/>
              <a:gd name="connsiteY2" fmla="*/ 47625 h 238125"/>
              <a:gd name="connsiteX3" fmla="*/ 0 w 285750"/>
              <a:gd name="connsiteY3" fmla="*/ 104775 h 238125"/>
              <a:gd name="connsiteX4" fmla="*/ 0 w 285750"/>
              <a:gd name="connsiteY4" fmla="*/ 104775 h 238125"/>
              <a:gd name="connsiteX5" fmla="*/ 28575 w 285750"/>
              <a:gd name="connsiteY5" fmla="*/ 200025 h 238125"/>
              <a:gd name="connsiteX6" fmla="*/ 76200 w 285750"/>
              <a:gd name="connsiteY6" fmla="*/ 219075 h 238125"/>
              <a:gd name="connsiteX7" fmla="*/ 161925 w 285750"/>
              <a:gd name="connsiteY7" fmla="*/ 228600 h 238125"/>
              <a:gd name="connsiteX8" fmla="*/ 257175 w 285750"/>
              <a:gd name="connsiteY8" fmla="*/ 238125 h 238125"/>
              <a:gd name="connsiteX9" fmla="*/ 257175 w 285750"/>
              <a:gd name="connsiteY9" fmla="*/ 238125 h 238125"/>
              <a:gd name="connsiteX10" fmla="*/ 285750 w 285750"/>
              <a:gd name="connsiteY10" fmla="*/ 200025 h 238125"/>
              <a:gd name="connsiteX11" fmla="*/ 285750 w 285750"/>
              <a:gd name="connsiteY11" fmla="*/ 200025 h 238125"/>
              <a:gd name="connsiteX12" fmla="*/ 180975 w 285750"/>
              <a:gd name="connsiteY12" fmla="*/ 190500 h 238125"/>
              <a:gd name="connsiteX13" fmla="*/ 180975 w 285750"/>
              <a:gd name="connsiteY13" fmla="*/ 190500 h 238125"/>
              <a:gd name="connsiteX14" fmla="*/ 76200 w 285750"/>
              <a:gd name="connsiteY14" fmla="*/ 161925 h 238125"/>
              <a:gd name="connsiteX15" fmla="*/ 47625 w 285750"/>
              <a:gd name="connsiteY15" fmla="*/ 123825 h 238125"/>
              <a:gd name="connsiteX16" fmla="*/ 47625 w 285750"/>
              <a:gd name="connsiteY16" fmla="*/ 123825 h 238125"/>
              <a:gd name="connsiteX17" fmla="*/ 76200 w 285750"/>
              <a:gd name="connsiteY17" fmla="*/ 66675 h 238125"/>
              <a:gd name="connsiteX18" fmla="*/ 133350 w 285750"/>
              <a:gd name="connsiteY18" fmla="*/ 66675 h 238125"/>
              <a:gd name="connsiteX19" fmla="*/ 200025 w 285750"/>
              <a:gd name="connsiteY19" fmla="*/ 47625 h 238125"/>
              <a:gd name="connsiteX20" fmla="*/ 266700 w 285750"/>
              <a:gd name="connsiteY20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50" h="238125">
                <a:moveTo>
                  <a:pt x="266700" y="0"/>
                </a:moveTo>
                <a:lnTo>
                  <a:pt x="152400" y="9525"/>
                </a:lnTo>
                <a:lnTo>
                  <a:pt x="28575" y="47625"/>
                </a:lnTo>
                <a:lnTo>
                  <a:pt x="0" y="104775"/>
                </a:lnTo>
                <a:lnTo>
                  <a:pt x="0" y="104775"/>
                </a:lnTo>
                <a:lnTo>
                  <a:pt x="28575" y="200025"/>
                </a:lnTo>
                <a:lnTo>
                  <a:pt x="76200" y="219075"/>
                </a:lnTo>
                <a:lnTo>
                  <a:pt x="161925" y="228600"/>
                </a:lnTo>
                <a:lnTo>
                  <a:pt x="257175" y="238125"/>
                </a:lnTo>
                <a:lnTo>
                  <a:pt x="257175" y="238125"/>
                </a:lnTo>
                <a:lnTo>
                  <a:pt x="285750" y="200025"/>
                </a:lnTo>
                <a:lnTo>
                  <a:pt x="285750" y="200025"/>
                </a:lnTo>
                <a:lnTo>
                  <a:pt x="180975" y="190500"/>
                </a:lnTo>
                <a:lnTo>
                  <a:pt x="180975" y="190500"/>
                </a:lnTo>
                <a:lnTo>
                  <a:pt x="76200" y="161925"/>
                </a:lnTo>
                <a:lnTo>
                  <a:pt x="47625" y="123825"/>
                </a:lnTo>
                <a:lnTo>
                  <a:pt x="47625" y="123825"/>
                </a:lnTo>
                <a:lnTo>
                  <a:pt x="76200" y="66675"/>
                </a:lnTo>
                <a:lnTo>
                  <a:pt x="133350" y="66675"/>
                </a:lnTo>
                <a:lnTo>
                  <a:pt x="200025" y="47625"/>
                </a:lnTo>
                <a:lnTo>
                  <a:pt x="2667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9265209" y="3562100"/>
            <a:ext cx="88491" cy="91687"/>
          </a:xfrm>
          <a:prstGeom prst="ellips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/>
          <p:cNvCxnSpPr>
            <a:stCxn id="24" idx="5"/>
          </p:cNvCxnSpPr>
          <p:nvPr/>
        </p:nvCxnSpPr>
        <p:spPr>
          <a:xfrm>
            <a:off x="9340741" y="3640360"/>
            <a:ext cx="1125714" cy="9159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10541987" y="4472316"/>
            <a:ext cx="1141327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ribs</a:t>
            </a:r>
            <a:endParaRPr lang="cs-CZ" sz="1100" dirty="0"/>
          </a:p>
        </p:txBody>
      </p:sp>
      <p:sp>
        <p:nvSpPr>
          <p:cNvPr id="29" name="Zaoblený obdélník 28"/>
          <p:cNvSpPr/>
          <p:nvPr/>
        </p:nvSpPr>
        <p:spPr>
          <a:xfrm>
            <a:off x="8791575" y="3398419"/>
            <a:ext cx="104775" cy="368677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 flipH="1">
            <a:off x="8780286" y="3592428"/>
            <a:ext cx="88491" cy="91687"/>
          </a:xfrm>
          <a:prstGeom prst="ellips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1" name="Přímá spojnice 30"/>
          <p:cNvCxnSpPr/>
          <p:nvPr/>
        </p:nvCxnSpPr>
        <p:spPr>
          <a:xfrm flipH="1">
            <a:off x="7613828" y="3667968"/>
            <a:ext cx="1188287" cy="9159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6473045" y="4573245"/>
            <a:ext cx="1141327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sternum</a:t>
            </a:r>
          </a:p>
        </p:txBody>
      </p:sp>
    </p:spTree>
    <p:extLst>
      <p:ext uri="{BB962C8B-B14F-4D97-AF65-F5344CB8AC3E}">
        <p14:creationId xmlns:p14="http://schemas.microsoft.com/office/powerpoint/2010/main" val="7634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420255"/>
            <a:ext cx="9601196" cy="1303867"/>
          </a:xfrm>
        </p:spPr>
        <p:txBody>
          <a:bodyPr/>
          <a:lstStyle/>
          <a:p>
            <a:r>
              <a:rPr lang="cs-CZ" dirty="0" err="1"/>
              <a:t>Membraneous</a:t>
            </a:r>
            <a:r>
              <a:rPr lang="cs-CZ" dirty="0"/>
              <a:t> </a:t>
            </a:r>
            <a:r>
              <a:rPr lang="cs-CZ" dirty="0" err="1"/>
              <a:t>ossification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152" y="1755770"/>
            <a:ext cx="3587842" cy="397845"/>
          </a:xfrm>
        </p:spPr>
        <p:txBody>
          <a:bodyPr>
            <a:normAutofit fontScale="925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/>
              <a:t>Bone</a:t>
            </a:r>
            <a:r>
              <a:rPr lang="cs-CZ" sz="1800" dirty="0"/>
              <a:t> </a:t>
            </a:r>
            <a:r>
              <a:rPr lang="cs-CZ" sz="1800" dirty="0" err="1"/>
              <a:t>develops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b="1" dirty="0"/>
              <a:t>mesenchyme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33</a:t>
            </a:fld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097280" y="2102177"/>
            <a:ext cx="3587842" cy="15554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mesenchymal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</a:t>
            </a:r>
            <a:r>
              <a:rPr lang="cs-CZ" sz="1800" dirty="0" err="1"/>
              <a:t>condensation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differentiation</a:t>
            </a:r>
            <a:r>
              <a:rPr lang="cs-CZ" dirty="0"/>
              <a:t> - </a:t>
            </a:r>
            <a:r>
              <a:rPr lang="cs-CZ" b="1" dirty="0" err="1"/>
              <a:t>osteoblasts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ossification</a:t>
            </a:r>
            <a:r>
              <a:rPr lang="cs-CZ" b="1" dirty="0"/>
              <a:t> center</a:t>
            </a:r>
            <a:r>
              <a:rPr lang="cs-CZ" dirty="0"/>
              <a:t> </a:t>
            </a:r>
            <a:r>
              <a:rPr lang="cs-CZ" dirty="0" err="1"/>
              <a:t>formation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097280" y="3454981"/>
            <a:ext cx="3587842" cy="39784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osteoblasts</a:t>
            </a:r>
            <a:r>
              <a:rPr lang="cs-CZ" sz="1800" dirty="0"/>
              <a:t> </a:t>
            </a:r>
            <a:r>
              <a:rPr lang="cs-CZ" sz="1800" dirty="0" err="1"/>
              <a:t>produce</a:t>
            </a:r>
            <a:r>
              <a:rPr lang="cs-CZ" sz="1800" dirty="0"/>
              <a:t> </a:t>
            </a:r>
            <a:r>
              <a:rPr lang="cs-CZ" sz="1800" b="1" dirty="0" err="1"/>
              <a:t>minerals</a:t>
            </a:r>
            <a:endParaRPr lang="cs-CZ" sz="1800" b="1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097280" y="3884474"/>
            <a:ext cx="3587842" cy="8162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osteoblasts</a:t>
            </a:r>
            <a:r>
              <a:rPr lang="cs-CZ" sz="1800" dirty="0"/>
              <a:t> </a:t>
            </a:r>
            <a:r>
              <a:rPr lang="cs-CZ" sz="1800" dirty="0" err="1"/>
              <a:t>differentiate</a:t>
            </a:r>
            <a:r>
              <a:rPr lang="cs-CZ" sz="1800" dirty="0"/>
              <a:t> in </a:t>
            </a:r>
            <a:r>
              <a:rPr lang="cs-CZ" sz="1800" dirty="0" err="1"/>
              <a:t>ossification</a:t>
            </a:r>
            <a:r>
              <a:rPr lang="cs-CZ" sz="1800" dirty="0"/>
              <a:t> center - </a:t>
            </a:r>
            <a:r>
              <a:rPr lang="cs-CZ" sz="1800" b="1" dirty="0" err="1"/>
              <a:t>osteocytes</a:t>
            </a:r>
            <a:endParaRPr lang="cs-CZ" sz="1800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097280" y="4554091"/>
            <a:ext cx="3587842" cy="81045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edges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ossification</a:t>
            </a:r>
            <a:r>
              <a:rPr lang="cs-CZ" sz="1800" dirty="0"/>
              <a:t> center – </a:t>
            </a:r>
            <a:r>
              <a:rPr lang="cs-CZ" sz="1800" dirty="0" err="1"/>
              <a:t>osteogenic</a:t>
            </a:r>
            <a:r>
              <a:rPr lang="cs-CZ" sz="1800" dirty="0"/>
              <a:t> </a:t>
            </a:r>
            <a:r>
              <a:rPr lang="cs-CZ" sz="1800" dirty="0" err="1"/>
              <a:t>progenitors</a:t>
            </a:r>
            <a:r>
              <a:rPr lang="cs-CZ" sz="1800" dirty="0"/>
              <a:t> </a:t>
            </a:r>
            <a:r>
              <a:rPr lang="cs-CZ" sz="1800" dirty="0" err="1"/>
              <a:t>differentiate</a:t>
            </a:r>
            <a:r>
              <a:rPr lang="cs-CZ" sz="1800" dirty="0"/>
              <a:t> </a:t>
            </a:r>
            <a:r>
              <a:rPr lang="cs-CZ" sz="1800" dirty="0" err="1"/>
              <a:t>into</a:t>
            </a:r>
            <a:r>
              <a:rPr lang="cs-CZ" sz="1800" dirty="0"/>
              <a:t> </a:t>
            </a:r>
            <a:r>
              <a:rPr lang="cs-CZ" sz="1800" b="1" dirty="0" err="1"/>
              <a:t>osteoblasts</a:t>
            </a:r>
            <a:endParaRPr lang="cs-CZ" sz="18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r="49251" b="56251"/>
          <a:stretch/>
        </p:blipFill>
        <p:spPr>
          <a:xfrm>
            <a:off x="5912457" y="1981565"/>
            <a:ext cx="2726081" cy="168306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6" b="55778"/>
          <a:stretch/>
        </p:blipFill>
        <p:spPr>
          <a:xfrm>
            <a:off x="8930768" y="2002815"/>
            <a:ext cx="2711335" cy="170124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51334" r="50426" b="4069"/>
          <a:stretch/>
        </p:blipFill>
        <p:spPr>
          <a:xfrm>
            <a:off x="5921884" y="4080330"/>
            <a:ext cx="2659858" cy="171567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6" t="51427" b="4221"/>
          <a:stretch/>
        </p:blipFill>
        <p:spPr>
          <a:xfrm>
            <a:off x="8930768" y="4083726"/>
            <a:ext cx="2701729" cy="1706251"/>
          </a:xfrm>
          <a:prstGeom prst="rect">
            <a:avLst/>
          </a:prstGeom>
        </p:spPr>
      </p:pic>
      <p:sp>
        <p:nvSpPr>
          <p:cNvPr id="35" name="Zástupný symbol pro obsah 2"/>
          <p:cNvSpPr txBox="1">
            <a:spLocks/>
          </p:cNvSpPr>
          <p:nvPr/>
        </p:nvSpPr>
        <p:spPr>
          <a:xfrm>
            <a:off x="1102918" y="5436164"/>
            <a:ext cx="4638006" cy="8283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inside</a:t>
            </a:r>
            <a:r>
              <a:rPr lang="cs-CZ" sz="1800" dirty="0"/>
              <a:t> – </a:t>
            </a:r>
            <a:r>
              <a:rPr lang="cs-CZ" sz="1800" b="1" dirty="0" err="1"/>
              <a:t>trabecular</a:t>
            </a:r>
            <a:r>
              <a:rPr lang="cs-CZ" sz="1800" b="1" dirty="0"/>
              <a:t>/</a:t>
            </a:r>
            <a:r>
              <a:rPr lang="cs-CZ" sz="1800" b="1" dirty="0" err="1"/>
              <a:t>spongy</a:t>
            </a:r>
            <a:r>
              <a:rPr lang="cs-CZ" sz="1800" b="1" dirty="0"/>
              <a:t> </a:t>
            </a:r>
            <a:r>
              <a:rPr lang="cs-CZ" sz="1800" b="1" dirty="0" err="1"/>
              <a:t>bones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osteocytes</a:t>
            </a:r>
            <a:r>
              <a:rPr lang="cs-CZ" sz="1800" dirty="0"/>
              <a:t>)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surface</a:t>
            </a:r>
            <a:r>
              <a:rPr lang="cs-CZ" sz="1800" dirty="0"/>
              <a:t> – </a:t>
            </a:r>
            <a:r>
              <a:rPr lang="cs-CZ" sz="1800" b="1" dirty="0" err="1"/>
              <a:t>compact</a:t>
            </a:r>
            <a:r>
              <a:rPr lang="cs-CZ" sz="1800" b="1" dirty="0"/>
              <a:t> bone </a:t>
            </a:r>
            <a:r>
              <a:rPr lang="cs-CZ" sz="1800" dirty="0"/>
              <a:t>(</a:t>
            </a:r>
            <a:r>
              <a:rPr lang="cs-CZ" sz="1800" dirty="0" err="1"/>
              <a:t>periosteum</a:t>
            </a:r>
            <a:r>
              <a:rPr lang="cs-CZ" sz="1800" dirty="0"/>
              <a:t>, </a:t>
            </a:r>
            <a:r>
              <a:rPr lang="cs-CZ" sz="1800" dirty="0" err="1"/>
              <a:t>osteoblasts</a:t>
            </a:r>
            <a:r>
              <a:rPr lang="cs-CZ" sz="1800" dirty="0"/>
              <a:t>)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43D4E5D9-130D-41F6-852D-8EA2DE25F226}"/>
              </a:ext>
            </a:extLst>
          </p:cNvPr>
          <p:cNvSpPr txBox="1"/>
          <p:nvPr/>
        </p:nvSpPr>
        <p:spPr>
          <a:xfrm>
            <a:off x="6636897" y="5966814"/>
            <a:ext cx="3602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Bone </a:t>
            </a:r>
            <a:r>
              <a:rPr lang="cs-CZ" sz="1000" dirty="0" err="1"/>
              <a:t>formation</a:t>
            </a:r>
            <a:r>
              <a:rPr lang="cs-CZ" sz="1000" dirty="0"/>
              <a:t> and </a:t>
            </a:r>
            <a:r>
              <a:rPr lang="cs-CZ" sz="1000" dirty="0" err="1"/>
              <a:t>development</a:t>
            </a:r>
            <a:r>
              <a:rPr lang="cs-CZ" sz="1000" dirty="0"/>
              <a:t>. Oregon </a:t>
            </a:r>
            <a:r>
              <a:rPr lang="cs-CZ" sz="1000" dirty="0" err="1"/>
              <a:t>State</a:t>
            </a:r>
            <a:r>
              <a:rPr lang="cs-CZ" sz="1000" dirty="0"/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23495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6569" y="545115"/>
            <a:ext cx="9601196" cy="1303867"/>
          </a:xfrm>
        </p:spPr>
        <p:txBody>
          <a:bodyPr/>
          <a:lstStyle/>
          <a:p>
            <a:r>
              <a:rPr lang="cs-CZ" dirty="0" err="1"/>
              <a:t>Endochondral</a:t>
            </a:r>
            <a:r>
              <a:rPr lang="cs-CZ" dirty="0"/>
              <a:t> </a:t>
            </a:r>
            <a:r>
              <a:rPr lang="cs-CZ" dirty="0" err="1"/>
              <a:t>ossification</a:t>
            </a:r>
            <a:r>
              <a:rPr lang="cs-CZ" dirty="0"/>
              <a:t> – part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3903" y="1636974"/>
            <a:ext cx="3889499" cy="369565"/>
          </a:xfrm>
        </p:spPr>
        <p:txBody>
          <a:bodyPr>
            <a:normAutofit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Hyaline</a:t>
            </a:r>
            <a:r>
              <a:rPr lang="cs-CZ" sz="1800" dirty="0"/>
              <a:t> </a:t>
            </a:r>
            <a:r>
              <a:rPr lang="cs-CZ" sz="1800" dirty="0" err="1"/>
              <a:t>cartilage</a:t>
            </a:r>
            <a:r>
              <a:rPr lang="cs-CZ" sz="1800" dirty="0"/>
              <a:t> </a:t>
            </a:r>
            <a:r>
              <a:rPr lang="cs-CZ" sz="1800" dirty="0" err="1"/>
              <a:t>transforms</a:t>
            </a:r>
            <a:r>
              <a:rPr lang="cs-CZ" sz="1800" dirty="0"/>
              <a:t> </a:t>
            </a:r>
            <a:r>
              <a:rPr lang="cs-CZ" sz="1800" dirty="0" err="1"/>
              <a:t>into</a:t>
            </a:r>
            <a:r>
              <a:rPr lang="cs-CZ" sz="1800" dirty="0"/>
              <a:t> bone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34</a:t>
            </a:fld>
            <a:endParaRPr lang="cs-CZ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823903" y="2058223"/>
            <a:ext cx="5143264" cy="4053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mesenchymal</a:t>
            </a:r>
            <a:r>
              <a:rPr lang="cs-CZ" sz="1800" dirty="0"/>
              <a:t> </a:t>
            </a:r>
            <a:r>
              <a:rPr lang="cs-CZ" sz="1800" dirty="0" err="1" smtClean="0"/>
              <a:t>cells</a:t>
            </a:r>
            <a:r>
              <a:rPr lang="cs-CZ" sz="1800" dirty="0" smtClean="0"/>
              <a:t> </a:t>
            </a:r>
            <a:r>
              <a:rPr lang="cs-CZ" sz="1800" smtClean="0"/>
              <a:t>condensation </a:t>
            </a:r>
            <a:r>
              <a:rPr lang="cs-CZ" sz="1800" dirty="0"/>
              <a:t>- </a:t>
            </a:r>
            <a:r>
              <a:rPr lang="cs-CZ" sz="1800" b="1" dirty="0" err="1"/>
              <a:t>chondroblasts</a:t>
            </a:r>
            <a:endParaRPr lang="cs-CZ" sz="1800" b="1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23903" y="2681472"/>
            <a:ext cx="5143264" cy="4053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chondroblasts</a:t>
            </a:r>
            <a:r>
              <a:rPr lang="cs-CZ" sz="1800" dirty="0"/>
              <a:t> </a:t>
            </a:r>
            <a:r>
              <a:rPr lang="cs-CZ" sz="1800" dirty="0" err="1"/>
              <a:t>produce</a:t>
            </a:r>
            <a:r>
              <a:rPr lang="cs-CZ" sz="1800" dirty="0"/>
              <a:t> matrix - </a:t>
            </a:r>
            <a:r>
              <a:rPr lang="cs-CZ" sz="1800" b="1" dirty="0" err="1"/>
              <a:t>chondrocytes</a:t>
            </a:r>
            <a:endParaRPr lang="cs-CZ" sz="1800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823903" y="3119365"/>
            <a:ext cx="5143264" cy="5900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cartilage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not </a:t>
            </a:r>
            <a:r>
              <a:rPr lang="cs-CZ" sz="1800" dirty="0" err="1"/>
              <a:t>vascularized</a:t>
            </a:r>
            <a:r>
              <a:rPr lang="cs-CZ" sz="1800" dirty="0"/>
              <a:t> – </a:t>
            </a:r>
            <a:r>
              <a:rPr lang="cs-CZ" sz="1800" dirty="0" err="1"/>
              <a:t>supplied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b="1" dirty="0"/>
              <a:t>perichondrium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823903" y="3669218"/>
            <a:ext cx="5143264" cy="5900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sz="1800" b="1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823903" y="3697510"/>
            <a:ext cx="5143264" cy="92162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osteoblasts</a:t>
            </a:r>
            <a:r>
              <a:rPr lang="cs-CZ" sz="1800" dirty="0"/>
              <a:t> </a:t>
            </a:r>
            <a:r>
              <a:rPr lang="cs-CZ" sz="1800" dirty="0" err="1"/>
              <a:t>migrate</a:t>
            </a:r>
            <a:r>
              <a:rPr lang="cs-CZ" sz="1800" dirty="0"/>
              <a:t> </a:t>
            </a:r>
            <a:r>
              <a:rPr lang="cs-CZ" sz="1800" dirty="0" err="1"/>
              <a:t>through</a:t>
            </a:r>
            <a:r>
              <a:rPr lang="cs-CZ" sz="1800" dirty="0"/>
              <a:t> </a:t>
            </a:r>
            <a:r>
              <a:rPr lang="cs-CZ" sz="1800" dirty="0" err="1"/>
              <a:t>vessels</a:t>
            </a:r>
            <a:r>
              <a:rPr lang="cs-CZ" sz="1800" dirty="0"/>
              <a:t> in perichondrium to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edge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cartilage</a:t>
            </a:r>
            <a:r>
              <a:rPr lang="cs-CZ" sz="1800" dirty="0"/>
              <a:t> – bone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produced</a:t>
            </a:r>
            <a:r>
              <a:rPr lang="cs-CZ" sz="1800" dirty="0"/>
              <a:t> in </a:t>
            </a:r>
            <a:r>
              <a:rPr lang="cs-CZ" sz="1800" dirty="0" err="1"/>
              <a:t>diaphysis</a:t>
            </a:r>
            <a:r>
              <a:rPr lang="cs-CZ" sz="1800" dirty="0"/>
              <a:t> - </a:t>
            </a:r>
            <a:r>
              <a:rPr lang="cs-CZ" sz="1800" b="1" dirty="0"/>
              <a:t>bone </a:t>
            </a:r>
            <a:r>
              <a:rPr lang="cs-CZ" sz="1800" b="1" dirty="0" err="1"/>
              <a:t>collar</a:t>
            </a:r>
            <a:endParaRPr lang="cs-CZ" sz="1800" b="1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823903" y="4526888"/>
            <a:ext cx="5143264" cy="5834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bone </a:t>
            </a:r>
            <a:r>
              <a:rPr lang="cs-CZ" sz="1800" dirty="0" err="1"/>
              <a:t>collar</a:t>
            </a:r>
            <a:r>
              <a:rPr lang="cs-CZ" sz="1800" dirty="0"/>
              <a:t> </a:t>
            </a:r>
            <a:r>
              <a:rPr lang="cs-CZ" sz="1800" dirty="0" err="1"/>
              <a:t>prevents</a:t>
            </a:r>
            <a:r>
              <a:rPr lang="cs-CZ" sz="1800" dirty="0"/>
              <a:t> </a:t>
            </a:r>
            <a:r>
              <a:rPr lang="cs-CZ" sz="1800" dirty="0" err="1"/>
              <a:t>penetration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material</a:t>
            </a:r>
            <a:r>
              <a:rPr lang="cs-CZ" sz="1800" dirty="0"/>
              <a:t> to </a:t>
            </a:r>
            <a:r>
              <a:rPr lang="cs-CZ" sz="1800" dirty="0" err="1"/>
              <a:t>cartilage</a:t>
            </a:r>
            <a:r>
              <a:rPr lang="cs-CZ" sz="1800" dirty="0"/>
              <a:t> – </a:t>
            </a:r>
            <a:r>
              <a:rPr lang="cs-CZ" sz="1800" dirty="0" err="1"/>
              <a:t>chondrocytes</a:t>
            </a:r>
            <a:r>
              <a:rPr lang="cs-CZ" sz="1800" dirty="0"/>
              <a:t> are </a:t>
            </a:r>
            <a:r>
              <a:rPr lang="cs-CZ" sz="1800" dirty="0" err="1"/>
              <a:t>dying</a:t>
            </a:r>
            <a:r>
              <a:rPr lang="cs-CZ" sz="1800" b="1" dirty="0"/>
              <a:t> </a:t>
            </a:r>
            <a:r>
              <a:rPr lang="cs-CZ" sz="1800" dirty="0"/>
              <a:t>and </a:t>
            </a:r>
            <a:r>
              <a:rPr lang="cs-CZ" sz="1800" b="1" dirty="0" err="1"/>
              <a:t>cartilage</a:t>
            </a:r>
            <a:r>
              <a:rPr lang="cs-CZ" sz="1800" dirty="0"/>
              <a:t> </a:t>
            </a:r>
            <a:r>
              <a:rPr lang="cs-CZ" sz="1800" b="1" dirty="0" err="1"/>
              <a:t>degrades</a:t>
            </a:r>
            <a:endParaRPr lang="cs-CZ" sz="1800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823903" y="5308748"/>
            <a:ext cx="5143264" cy="5834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space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vessels</a:t>
            </a:r>
            <a:r>
              <a:rPr lang="cs-CZ" sz="1800" dirty="0"/>
              <a:t> – region </a:t>
            </a:r>
            <a:r>
              <a:rPr lang="cs-CZ" sz="1800" dirty="0" err="1"/>
              <a:t>settled</a:t>
            </a:r>
            <a:r>
              <a:rPr lang="cs-CZ" sz="1800" dirty="0"/>
              <a:t> by </a:t>
            </a:r>
            <a:r>
              <a:rPr lang="cs-CZ" sz="1800" dirty="0" err="1"/>
              <a:t>osteoblasts</a:t>
            </a:r>
            <a:r>
              <a:rPr lang="cs-CZ" sz="1800" dirty="0"/>
              <a:t>, </a:t>
            </a: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primary</a:t>
            </a:r>
            <a:r>
              <a:rPr lang="cs-CZ" sz="1800" b="1" dirty="0"/>
              <a:t> </a:t>
            </a:r>
            <a:r>
              <a:rPr lang="cs-CZ" sz="1800" b="1" dirty="0" err="1"/>
              <a:t>ossification</a:t>
            </a:r>
            <a:r>
              <a:rPr lang="cs-CZ" sz="1800" b="1" dirty="0"/>
              <a:t> center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3D4E5D9-130D-41F6-852D-8EA2DE25F226}"/>
              </a:ext>
            </a:extLst>
          </p:cNvPr>
          <p:cNvSpPr txBox="1"/>
          <p:nvPr/>
        </p:nvSpPr>
        <p:spPr>
          <a:xfrm>
            <a:off x="7162438" y="5999308"/>
            <a:ext cx="3602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Bone </a:t>
            </a:r>
            <a:r>
              <a:rPr lang="cs-CZ" sz="1000" dirty="0" err="1"/>
              <a:t>formation</a:t>
            </a:r>
            <a:r>
              <a:rPr lang="cs-CZ" sz="1000" dirty="0"/>
              <a:t> and </a:t>
            </a:r>
            <a:r>
              <a:rPr lang="cs-CZ" sz="1000" dirty="0" err="1"/>
              <a:t>development</a:t>
            </a:r>
            <a:r>
              <a:rPr lang="cs-CZ" sz="1000" dirty="0"/>
              <a:t>. Oregon </a:t>
            </a:r>
            <a:r>
              <a:rPr lang="cs-CZ" sz="1000" dirty="0" err="1"/>
              <a:t>State</a:t>
            </a:r>
            <a:r>
              <a:rPr lang="cs-CZ" sz="1000" dirty="0"/>
              <a:t> University</a:t>
            </a:r>
          </a:p>
        </p:txBody>
      </p:sp>
      <p:grpSp>
        <p:nvGrpSpPr>
          <p:cNvPr id="27" name="Skupina 26"/>
          <p:cNvGrpSpPr/>
          <p:nvPr/>
        </p:nvGrpSpPr>
        <p:grpSpPr>
          <a:xfrm>
            <a:off x="6455097" y="2406918"/>
            <a:ext cx="5182430" cy="2917657"/>
            <a:chOff x="6455097" y="2406918"/>
            <a:chExt cx="5182430" cy="2917657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27" b="70997"/>
            <a:stretch/>
          </p:blipFill>
          <p:spPr>
            <a:xfrm>
              <a:off x="6455097" y="2406918"/>
              <a:ext cx="5017324" cy="2917657"/>
            </a:xfrm>
            <a:prstGeom prst="rect">
              <a:avLst/>
            </a:prstGeom>
          </p:spPr>
        </p:pic>
        <p:sp>
          <p:nvSpPr>
            <p:cNvPr id="25" name="Obdélník 24"/>
            <p:cNvSpPr/>
            <p:nvPr/>
          </p:nvSpPr>
          <p:spPr>
            <a:xfrm>
              <a:off x="11062043" y="4892511"/>
              <a:ext cx="485792" cy="43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 rot="900000">
              <a:off x="10533968" y="3849256"/>
              <a:ext cx="1103559" cy="262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8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6929" y="532631"/>
            <a:ext cx="9601196" cy="1303867"/>
          </a:xfrm>
        </p:spPr>
        <p:txBody>
          <a:bodyPr/>
          <a:lstStyle/>
          <a:p>
            <a:r>
              <a:rPr lang="cs-CZ" dirty="0" err="1"/>
              <a:t>Endochondral</a:t>
            </a:r>
            <a:r>
              <a:rPr lang="cs-CZ" dirty="0"/>
              <a:t> </a:t>
            </a:r>
            <a:r>
              <a:rPr lang="cs-CZ" dirty="0" err="1"/>
              <a:t>ossification</a:t>
            </a:r>
            <a:r>
              <a:rPr lang="cs-CZ" dirty="0"/>
              <a:t> – part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8880" y="1642023"/>
            <a:ext cx="6044665" cy="640080"/>
          </a:xfrm>
        </p:spPr>
        <p:txBody>
          <a:bodyPr>
            <a:noAutofit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 smtClean="0"/>
              <a:t>Longitudinal</a:t>
            </a:r>
            <a:r>
              <a:rPr lang="cs-CZ" sz="1800" dirty="0" smtClean="0"/>
              <a:t> </a:t>
            </a:r>
            <a:r>
              <a:rPr lang="cs-CZ" sz="1800" dirty="0" err="1" smtClean="0"/>
              <a:t>growth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bone - </a:t>
            </a:r>
            <a:r>
              <a:rPr lang="cs-CZ" sz="1800" dirty="0" err="1" smtClean="0"/>
              <a:t>cartilage</a:t>
            </a:r>
            <a:r>
              <a:rPr lang="cs-CZ" sz="1800" dirty="0" smtClean="0"/>
              <a:t> </a:t>
            </a:r>
            <a:r>
              <a:rPr lang="cs-CZ" sz="1800" dirty="0" err="1"/>
              <a:t>grows</a:t>
            </a:r>
            <a:r>
              <a:rPr lang="cs-CZ" sz="1800" dirty="0"/>
              <a:t> on </a:t>
            </a:r>
            <a:r>
              <a:rPr lang="cs-CZ" sz="1800" dirty="0" err="1"/>
              <a:t>both</a:t>
            </a:r>
            <a:r>
              <a:rPr lang="cs-CZ" sz="1800" dirty="0"/>
              <a:t> </a:t>
            </a:r>
            <a:r>
              <a:rPr lang="cs-CZ" sz="1800" dirty="0" err="1"/>
              <a:t>ends</a:t>
            </a:r>
            <a:r>
              <a:rPr lang="cs-CZ" sz="1800" dirty="0"/>
              <a:t> (</a:t>
            </a:r>
            <a:r>
              <a:rPr lang="cs-CZ" sz="1800" dirty="0" err="1"/>
              <a:t>future</a:t>
            </a:r>
            <a:r>
              <a:rPr lang="cs-CZ" sz="1800" dirty="0"/>
              <a:t> </a:t>
            </a:r>
            <a:r>
              <a:rPr lang="cs-CZ" sz="1800" b="1" dirty="0" err="1"/>
              <a:t>epiphysis</a:t>
            </a:r>
            <a:r>
              <a:rPr lang="cs-CZ" sz="1800" dirty="0" smtClean="0"/>
              <a:t>),</a:t>
            </a:r>
          </a:p>
          <a:p>
            <a:pPr marL="0" indent="0">
              <a:buSzPct val="50000"/>
              <a:buNone/>
            </a:pPr>
            <a:r>
              <a:rPr lang="cs-CZ" sz="1800" dirty="0" smtClean="0"/>
              <a:t>     </a:t>
            </a:r>
            <a:r>
              <a:rPr lang="cs-CZ" sz="1800" dirty="0" err="1" smtClean="0"/>
              <a:t>concurrently</a:t>
            </a:r>
            <a:r>
              <a:rPr lang="cs-CZ" sz="1800" dirty="0" smtClean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replaced</a:t>
            </a:r>
            <a:r>
              <a:rPr lang="cs-CZ" sz="1800" dirty="0"/>
              <a:t> by bone in </a:t>
            </a:r>
            <a:r>
              <a:rPr lang="cs-CZ" sz="1800" dirty="0" err="1"/>
              <a:t>diaphysis</a:t>
            </a:r>
            <a:endParaRPr lang="cs-CZ" sz="18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35</a:t>
            </a:fld>
            <a:endParaRPr lang="cs-CZ"/>
          </a:p>
        </p:txBody>
      </p:sp>
      <p:grpSp>
        <p:nvGrpSpPr>
          <p:cNvPr id="10" name="Skupina 9"/>
          <p:cNvGrpSpPr/>
          <p:nvPr/>
        </p:nvGrpSpPr>
        <p:grpSpPr>
          <a:xfrm>
            <a:off x="8354727" y="1977659"/>
            <a:ext cx="2800953" cy="4197550"/>
            <a:chOff x="8354727" y="1977659"/>
            <a:chExt cx="2800953" cy="419755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24" t="17404" b="3017"/>
            <a:stretch/>
          </p:blipFill>
          <p:spPr>
            <a:xfrm>
              <a:off x="8354728" y="1977659"/>
              <a:ext cx="2800952" cy="4197550"/>
            </a:xfrm>
            <a:prstGeom prst="rect">
              <a:avLst/>
            </a:prstGeom>
          </p:spPr>
        </p:pic>
        <p:grpSp>
          <p:nvGrpSpPr>
            <p:cNvPr id="9" name="Skupina 8"/>
            <p:cNvGrpSpPr/>
            <p:nvPr/>
          </p:nvGrpSpPr>
          <p:grpSpPr>
            <a:xfrm>
              <a:off x="8354727" y="1977659"/>
              <a:ext cx="1819175" cy="807240"/>
              <a:chOff x="8354727" y="1977659"/>
              <a:chExt cx="1819175" cy="807240"/>
            </a:xfrm>
            <a:solidFill>
              <a:schemeClr val="bg1"/>
            </a:solidFill>
          </p:grpSpPr>
          <p:sp>
            <p:nvSpPr>
              <p:cNvPr id="7" name="Obdélník 6"/>
              <p:cNvSpPr/>
              <p:nvPr/>
            </p:nvSpPr>
            <p:spPr>
              <a:xfrm>
                <a:off x="8354727" y="1977659"/>
                <a:ext cx="1263039" cy="8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Obdélník 7"/>
              <p:cNvSpPr/>
              <p:nvPr/>
            </p:nvSpPr>
            <p:spPr>
              <a:xfrm>
                <a:off x="9134097" y="1977659"/>
                <a:ext cx="1039805" cy="2072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097279" y="2792224"/>
            <a:ext cx="6044665" cy="6273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Primary</a:t>
            </a:r>
            <a:r>
              <a:rPr lang="cs-CZ" sz="1800" dirty="0"/>
              <a:t> </a:t>
            </a:r>
            <a:r>
              <a:rPr lang="cs-CZ" sz="1800" dirty="0" err="1" smtClean="0"/>
              <a:t>ossification</a:t>
            </a:r>
            <a:r>
              <a:rPr lang="cs-CZ" sz="1800" dirty="0" smtClean="0"/>
              <a:t> </a:t>
            </a:r>
            <a:r>
              <a:rPr lang="cs-CZ" sz="1800" b="1" dirty="0" err="1"/>
              <a:t>terminated</a:t>
            </a:r>
            <a:r>
              <a:rPr lang="cs-CZ" sz="1800" dirty="0"/>
              <a:t> – </a:t>
            </a:r>
            <a:r>
              <a:rPr lang="cs-CZ" sz="1800" dirty="0" err="1"/>
              <a:t>diaphysis</a:t>
            </a:r>
            <a:r>
              <a:rPr lang="cs-CZ" sz="1800" dirty="0"/>
              <a:t> </a:t>
            </a:r>
            <a:r>
              <a:rPr lang="cs-CZ" sz="1800" dirty="0" err="1"/>
              <a:t>ossified</a:t>
            </a:r>
            <a:r>
              <a:rPr lang="cs-CZ" sz="1800" dirty="0"/>
              <a:t>, </a:t>
            </a:r>
            <a:r>
              <a:rPr lang="cs-CZ" sz="1800" dirty="0" err="1"/>
              <a:t>epiphysis</a:t>
            </a:r>
            <a:r>
              <a:rPr lang="cs-CZ" sz="1800" dirty="0"/>
              <a:t> </a:t>
            </a:r>
            <a:r>
              <a:rPr lang="cs-CZ" sz="1800" dirty="0" err="1"/>
              <a:t>cartilaginous</a:t>
            </a:r>
            <a:endParaRPr lang="cs-CZ" sz="1800" b="1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106515" y="3681350"/>
            <a:ext cx="6044665" cy="6273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Epiphysal</a:t>
            </a:r>
            <a:r>
              <a:rPr lang="cs-CZ" sz="1800" dirty="0"/>
              <a:t> </a:t>
            </a:r>
            <a:r>
              <a:rPr lang="cs-CZ" sz="1800" dirty="0" err="1"/>
              <a:t>cartilage</a:t>
            </a:r>
            <a:r>
              <a:rPr lang="cs-CZ" sz="1800" dirty="0"/>
              <a:t> – </a:t>
            </a:r>
            <a:r>
              <a:rPr lang="cs-CZ" sz="1800" dirty="0" err="1"/>
              <a:t>ossified</a:t>
            </a:r>
            <a:r>
              <a:rPr lang="cs-CZ" sz="1800" dirty="0"/>
              <a:t> </a:t>
            </a:r>
            <a:r>
              <a:rPr lang="cs-CZ" sz="1800" dirty="0" err="1"/>
              <a:t>later</a:t>
            </a:r>
            <a:r>
              <a:rPr lang="cs-CZ" sz="1800" dirty="0"/>
              <a:t>, </a:t>
            </a: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secondary</a:t>
            </a:r>
            <a:r>
              <a:rPr lang="cs-CZ" sz="1800" b="1" dirty="0"/>
              <a:t> </a:t>
            </a:r>
            <a:r>
              <a:rPr lang="cs-CZ" sz="1800" b="1" dirty="0" err="1"/>
              <a:t>ossification</a:t>
            </a:r>
            <a:r>
              <a:rPr lang="cs-CZ" sz="1800" b="1" dirty="0"/>
              <a:t> center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097279" y="4615088"/>
            <a:ext cx="6044665" cy="6273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during</a:t>
            </a:r>
            <a:r>
              <a:rPr lang="cs-CZ" sz="1800" dirty="0"/>
              <a:t> </a:t>
            </a:r>
            <a:r>
              <a:rPr lang="cs-CZ" sz="1800" dirty="0" err="1"/>
              <a:t>development</a:t>
            </a:r>
            <a:r>
              <a:rPr lang="cs-CZ" sz="1800" dirty="0"/>
              <a:t>, </a:t>
            </a:r>
            <a:r>
              <a:rPr lang="cs-CZ" sz="1800" dirty="0" err="1"/>
              <a:t>cartilage</a:t>
            </a:r>
            <a:r>
              <a:rPr lang="cs-CZ" sz="1800" dirty="0"/>
              <a:t> </a:t>
            </a:r>
            <a:r>
              <a:rPr lang="cs-CZ" sz="1800" dirty="0" err="1"/>
              <a:t>remains</a:t>
            </a:r>
            <a:r>
              <a:rPr lang="cs-CZ" sz="1800" dirty="0"/>
              <a:t> </a:t>
            </a:r>
            <a:r>
              <a:rPr lang="cs-CZ" sz="1800" dirty="0" err="1"/>
              <a:t>between</a:t>
            </a:r>
            <a:r>
              <a:rPr lang="cs-CZ" sz="1800" dirty="0"/>
              <a:t> </a:t>
            </a:r>
            <a:r>
              <a:rPr lang="cs-CZ" sz="1800" dirty="0" err="1"/>
              <a:t>epiphysis</a:t>
            </a:r>
            <a:r>
              <a:rPr lang="cs-CZ" sz="1800" dirty="0"/>
              <a:t> and </a:t>
            </a:r>
            <a:r>
              <a:rPr lang="cs-CZ" sz="1800" dirty="0" err="1"/>
              <a:t>diaphysis</a:t>
            </a:r>
            <a:r>
              <a:rPr lang="cs-CZ" sz="1800" dirty="0"/>
              <a:t> in </a:t>
            </a:r>
            <a:r>
              <a:rPr lang="cs-CZ" sz="1800" dirty="0" err="1"/>
              <a:t>form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 smtClean="0"/>
              <a:t>epiphyseal</a:t>
            </a:r>
            <a:r>
              <a:rPr lang="cs-CZ" sz="1800" dirty="0"/>
              <a:t>/</a:t>
            </a:r>
            <a:r>
              <a:rPr lang="cs-CZ" sz="1800" b="1" dirty="0" err="1" smtClean="0"/>
              <a:t>growth</a:t>
            </a:r>
            <a:r>
              <a:rPr lang="cs-CZ" sz="1800" dirty="0" smtClean="0"/>
              <a:t> </a:t>
            </a:r>
            <a:r>
              <a:rPr lang="cs-CZ" sz="1800" dirty="0"/>
              <a:t>plate</a:t>
            </a:r>
            <a:endParaRPr lang="cs-CZ" sz="18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3D4E5D9-130D-41F6-852D-8EA2DE25F226}"/>
              </a:ext>
            </a:extLst>
          </p:cNvPr>
          <p:cNvSpPr txBox="1"/>
          <p:nvPr/>
        </p:nvSpPr>
        <p:spPr>
          <a:xfrm>
            <a:off x="5433983" y="6037589"/>
            <a:ext cx="3415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Bone </a:t>
            </a:r>
            <a:r>
              <a:rPr lang="cs-CZ" sz="1000" dirty="0" err="1"/>
              <a:t>formation</a:t>
            </a:r>
            <a:r>
              <a:rPr lang="cs-CZ" sz="1000" dirty="0"/>
              <a:t> and </a:t>
            </a:r>
            <a:r>
              <a:rPr lang="cs-CZ" sz="1000" dirty="0" err="1"/>
              <a:t>development</a:t>
            </a:r>
            <a:r>
              <a:rPr lang="cs-CZ" sz="1000" dirty="0"/>
              <a:t>. Oregon </a:t>
            </a:r>
            <a:r>
              <a:rPr lang="cs-CZ" sz="1000" dirty="0" err="1"/>
              <a:t>State</a:t>
            </a:r>
            <a:r>
              <a:rPr lang="cs-CZ" sz="1000" dirty="0"/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4000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830" y="427068"/>
            <a:ext cx="9601196" cy="1303867"/>
          </a:xfrm>
        </p:spPr>
        <p:txBody>
          <a:bodyPr/>
          <a:lstStyle/>
          <a:p>
            <a:r>
              <a:rPr lang="cs-CZ" dirty="0" err="1"/>
              <a:t>Growth</a:t>
            </a:r>
            <a:r>
              <a:rPr lang="cs-CZ" dirty="0"/>
              <a:t> plate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36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3D4E5D9-130D-41F6-852D-8EA2DE25F226}"/>
              </a:ext>
            </a:extLst>
          </p:cNvPr>
          <p:cNvSpPr txBox="1"/>
          <p:nvPr/>
        </p:nvSpPr>
        <p:spPr>
          <a:xfrm>
            <a:off x="7934484" y="6139381"/>
            <a:ext cx="3602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Bone </a:t>
            </a:r>
            <a:r>
              <a:rPr lang="cs-CZ" sz="1000" dirty="0" err="1"/>
              <a:t>formation</a:t>
            </a:r>
            <a:r>
              <a:rPr lang="cs-CZ" sz="1000" dirty="0"/>
              <a:t> and </a:t>
            </a:r>
            <a:r>
              <a:rPr lang="cs-CZ" sz="1000" dirty="0" err="1"/>
              <a:t>development</a:t>
            </a:r>
            <a:r>
              <a:rPr lang="cs-CZ" sz="1000" dirty="0"/>
              <a:t>. Oregon </a:t>
            </a:r>
            <a:r>
              <a:rPr lang="cs-CZ" sz="1000" dirty="0" err="1"/>
              <a:t>State</a:t>
            </a:r>
            <a:r>
              <a:rPr lang="cs-CZ" sz="1000" dirty="0"/>
              <a:t> University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07" y="1759790"/>
            <a:ext cx="2819904" cy="4392000"/>
          </a:xfrm>
          <a:prstGeom prst="rect">
            <a:avLst/>
          </a:prstGeom>
        </p:spPr>
      </p:pic>
      <p:sp>
        <p:nvSpPr>
          <p:cNvPr id="22" name="Zástupný symbol pro obsah 2"/>
          <p:cNvSpPr txBox="1">
            <a:spLocks/>
          </p:cNvSpPr>
          <p:nvPr/>
        </p:nvSpPr>
        <p:spPr>
          <a:xfrm>
            <a:off x="1222707" y="1785823"/>
            <a:ext cx="4870383" cy="697832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Reserve</a:t>
            </a:r>
            <a:r>
              <a:rPr lang="cs-CZ" sz="1800" b="1" dirty="0"/>
              <a:t> </a:t>
            </a:r>
            <a:r>
              <a:rPr lang="cs-CZ" sz="1800" b="1" dirty="0" err="1"/>
              <a:t>zone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chondrocytes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Matrix </a:t>
            </a:r>
            <a:r>
              <a:rPr lang="cs-CZ" sz="1600" dirty="0" err="1"/>
              <a:t>production</a:t>
            </a:r>
            <a:endParaRPr lang="cs-CZ" sz="1600" dirty="0"/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1219830" y="2560902"/>
            <a:ext cx="4059182" cy="91831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500" b="1" dirty="0" err="1"/>
              <a:t>Proliferative</a:t>
            </a:r>
            <a:r>
              <a:rPr lang="cs-CZ" sz="1500" b="1" dirty="0"/>
              <a:t> </a:t>
            </a:r>
            <a:r>
              <a:rPr lang="cs-CZ" sz="1500" b="1" dirty="0" err="1"/>
              <a:t>zone</a:t>
            </a:r>
            <a:endParaRPr lang="cs-CZ" sz="15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chondrocytes</a:t>
            </a:r>
            <a:r>
              <a:rPr lang="cs-CZ" sz="1400" dirty="0"/>
              <a:t> </a:t>
            </a:r>
            <a:r>
              <a:rPr lang="cs-CZ" sz="1400" dirty="0" err="1"/>
              <a:t>grow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chondrocytes</a:t>
            </a:r>
            <a:r>
              <a:rPr lang="cs-CZ" sz="1400" dirty="0"/>
              <a:t> </a:t>
            </a:r>
            <a:r>
              <a:rPr lang="cs-CZ" sz="1400" dirty="0" err="1"/>
              <a:t>proliferate</a:t>
            </a:r>
            <a:r>
              <a:rPr lang="cs-CZ" sz="1400" dirty="0"/>
              <a:t> (</a:t>
            </a:r>
            <a:r>
              <a:rPr lang="cs-CZ" sz="1400" dirty="0" err="1"/>
              <a:t>mitosis</a:t>
            </a:r>
            <a:r>
              <a:rPr lang="cs-CZ" sz="1400" dirty="0"/>
              <a:t>)</a:t>
            </a:r>
          </a:p>
        </p:txBody>
      </p:sp>
      <p:sp>
        <p:nvSpPr>
          <p:cNvPr id="24" name="Zástupný symbol pro obsah 2"/>
          <p:cNvSpPr txBox="1">
            <a:spLocks/>
          </p:cNvSpPr>
          <p:nvPr/>
        </p:nvSpPr>
        <p:spPr>
          <a:xfrm>
            <a:off x="1221012" y="3508069"/>
            <a:ext cx="5690019" cy="90833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500" b="1" dirty="0" err="1"/>
              <a:t>Hypertrophic</a:t>
            </a:r>
            <a:r>
              <a:rPr lang="cs-CZ" sz="1500" b="1" dirty="0"/>
              <a:t> </a:t>
            </a:r>
            <a:r>
              <a:rPr lang="cs-CZ" sz="1500" b="1" dirty="0" err="1"/>
              <a:t>zone</a:t>
            </a:r>
            <a:endParaRPr lang="cs-CZ" sz="15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chondrocytes</a:t>
            </a:r>
            <a:r>
              <a:rPr lang="cs-CZ" sz="1400" dirty="0"/>
              <a:t> </a:t>
            </a:r>
            <a:r>
              <a:rPr lang="cs-CZ" sz="1400" dirty="0" err="1"/>
              <a:t>grow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chondrocytes</a:t>
            </a:r>
            <a:r>
              <a:rPr lang="cs-CZ" sz="1400" dirty="0"/>
              <a:t> </a:t>
            </a:r>
            <a:r>
              <a:rPr lang="cs-CZ" sz="1400" dirty="0" err="1"/>
              <a:t>maturation</a:t>
            </a:r>
            <a:endParaRPr lang="cs-CZ" sz="1400" dirty="0"/>
          </a:p>
        </p:txBody>
      </p:sp>
      <p:sp>
        <p:nvSpPr>
          <p:cNvPr id="25" name="Zástupný symbol pro obsah 2"/>
          <p:cNvSpPr txBox="1">
            <a:spLocks/>
          </p:cNvSpPr>
          <p:nvPr/>
        </p:nvSpPr>
        <p:spPr>
          <a:xfrm>
            <a:off x="1219830" y="4427481"/>
            <a:ext cx="5690019" cy="8622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500" b="1" dirty="0" err="1"/>
              <a:t>Calcification</a:t>
            </a:r>
            <a:r>
              <a:rPr lang="cs-CZ" sz="1500" b="1" dirty="0"/>
              <a:t> </a:t>
            </a:r>
            <a:r>
              <a:rPr lang="cs-CZ" sz="1500" b="1" dirty="0" err="1"/>
              <a:t>zone</a:t>
            </a:r>
            <a:endParaRPr lang="cs-CZ" sz="15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calcification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matrix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chondrocytes</a:t>
            </a:r>
            <a:r>
              <a:rPr lang="cs-CZ" sz="1400" dirty="0"/>
              <a:t> </a:t>
            </a:r>
            <a:r>
              <a:rPr lang="cs-CZ" sz="1400" dirty="0" err="1"/>
              <a:t>dying</a:t>
            </a:r>
            <a:endParaRPr lang="cs-CZ" sz="1400" dirty="0"/>
          </a:p>
        </p:txBody>
      </p:sp>
      <p:sp>
        <p:nvSpPr>
          <p:cNvPr id="26" name="Zástupný symbol pro obsah 2"/>
          <p:cNvSpPr txBox="1">
            <a:spLocks/>
          </p:cNvSpPr>
          <p:nvPr/>
        </p:nvSpPr>
        <p:spPr>
          <a:xfrm>
            <a:off x="1219830" y="5302963"/>
            <a:ext cx="5690019" cy="85527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500" b="1" dirty="0" err="1"/>
              <a:t>Ossification</a:t>
            </a:r>
            <a:r>
              <a:rPr lang="cs-CZ" sz="1500" b="1" dirty="0"/>
              <a:t> </a:t>
            </a:r>
            <a:r>
              <a:rPr lang="cs-CZ" sz="1500" b="1" dirty="0" err="1"/>
              <a:t>zone</a:t>
            </a:r>
            <a:endParaRPr lang="cs-CZ" sz="15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vascularization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osteoblasts</a:t>
            </a:r>
            <a:r>
              <a:rPr lang="cs-CZ" sz="1400" dirty="0"/>
              <a:t> </a:t>
            </a:r>
            <a:r>
              <a:rPr lang="cs-CZ" sz="1400" dirty="0" err="1"/>
              <a:t>form</a:t>
            </a:r>
            <a:r>
              <a:rPr lang="cs-CZ" sz="1400" dirty="0"/>
              <a:t> bone</a:t>
            </a:r>
          </a:p>
        </p:txBody>
      </p:sp>
    </p:spTree>
    <p:extLst>
      <p:ext uri="{BB962C8B-B14F-4D97-AF65-F5344CB8AC3E}">
        <p14:creationId xmlns:p14="http://schemas.microsoft.com/office/powerpoint/2010/main" val="182354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3"/>
            <a:ext cx="5001862" cy="1849573"/>
          </a:xfrm>
        </p:spPr>
        <p:txBody>
          <a:bodyPr>
            <a:normAutofit fontScale="775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Achondroplasia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dwarfism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reduced</a:t>
            </a:r>
            <a:r>
              <a:rPr lang="cs-CZ" dirty="0"/>
              <a:t> </a:t>
            </a:r>
            <a:r>
              <a:rPr lang="cs-CZ" dirty="0" err="1"/>
              <a:t>proliferation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chondrocytes</a:t>
            </a:r>
            <a:r>
              <a:rPr lang="cs-CZ" dirty="0"/>
              <a:t> in </a:t>
            </a:r>
            <a:r>
              <a:rPr lang="cs-CZ" dirty="0" err="1"/>
              <a:t>growth</a:t>
            </a:r>
            <a:r>
              <a:rPr lang="cs-CZ" dirty="0"/>
              <a:t> plate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growth</a:t>
            </a:r>
            <a:r>
              <a:rPr lang="cs-CZ" dirty="0"/>
              <a:t> plate </a:t>
            </a:r>
            <a:r>
              <a:rPr lang="cs-CZ" dirty="0" err="1"/>
              <a:t>disorganized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bones</a:t>
            </a:r>
            <a:r>
              <a:rPr lang="cs-CZ" dirty="0"/>
              <a:t>, </a:t>
            </a:r>
            <a:r>
              <a:rPr lang="cs-CZ" dirty="0" err="1"/>
              <a:t>macrocephaly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37</a:t>
            </a:fld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097280" y="4072031"/>
            <a:ext cx="5001862" cy="17684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Thanatophoric</a:t>
            </a:r>
            <a:r>
              <a:rPr lang="cs-CZ" b="1" dirty="0"/>
              <a:t> </a:t>
            </a:r>
            <a:r>
              <a:rPr lang="cs-CZ" b="1" dirty="0" err="1"/>
              <a:t>dysplasia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more severe </a:t>
            </a:r>
            <a:r>
              <a:rPr lang="cs-CZ" dirty="0" err="1"/>
              <a:t>form</a:t>
            </a:r>
            <a:r>
              <a:rPr lang="cs-CZ" dirty="0"/>
              <a:t>, </a:t>
            </a:r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lethal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limbs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narrow</a:t>
            </a:r>
            <a:r>
              <a:rPr lang="cs-CZ" dirty="0"/>
              <a:t> </a:t>
            </a:r>
            <a:r>
              <a:rPr lang="cs-CZ" dirty="0" err="1"/>
              <a:t>chest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macrocephaly</a:t>
            </a:r>
            <a:r>
              <a:rPr lang="cs-CZ" dirty="0"/>
              <a:t>, brain </a:t>
            </a:r>
            <a:r>
              <a:rPr lang="cs-CZ" dirty="0" err="1"/>
              <a:t>defects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b="3780"/>
          <a:stretch/>
        </p:blipFill>
        <p:spPr>
          <a:xfrm>
            <a:off x="6867027" y="1845733"/>
            <a:ext cx="1546255" cy="422320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3D4E5D9-130D-41F6-852D-8EA2DE25F226}"/>
              </a:ext>
            </a:extLst>
          </p:cNvPr>
          <p:cNvSpPr txBox="1"/>
          <p:nvPr/>
        </p:nvSpPr>
        <p:spPr>
          <a:xfrm>
            <a:off x="6435735" y="6027004"/>
            <a:ext cx="2408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Ornitz</a:t>
            </a:r>
            <a:r>
              <a:rPr lang="cs-CZ" sz="1000" dirty="0"/>
              <a:t> and </a:t>
            </a:r>
            <a:r>
              <a:rPr lang="cs-CZ" sz="1000" dirty="0" err="1"/>
              <a:t>Legeai-Mallet</a:t>
            </a:r>
            <a:r>
              <a:rPr lang="cs-CZ" sz="1000" dirty="0"/>
              <a:t>, 2017. </a:t>
            </a:r>
            <a:r>
              <a:rPr lang="cs-CZ" sz="1000" dirty="0" err="1"/>
              <a:t>Dev</a:t>
            </a:r>
            <a:r>
              <a:rPr lang="cs-CZ" sz="1000" dirty="0"/>
              <a:t> Dyn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8882040" y="2522644"/>
            <a:ext cx="1983080" cy="3054193"/>
            <a:chOff x="8882040" y="2522644"/>
            <a:chExt cx="1983080" cy="3054193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796" y="2522644"/>
              <a:ext cx="1929324" cy="2796121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43D4E5D9-130D-41F6-852D-8EA2DE25F226}"/>
                </a:ext>
              </a:extLst>
            </p:cNvPr>
            <p:cNvSpPr txBox="1"/>
            <p:nvPr/>
          </p:nvSpPr>
          <p:spPr>
            <a:xfrm>
              <a:off x="8882040" y="5330616"/>
              <a:ext cx="19608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Carrol</a:t>
              </a:r>
              <a:r>
                <a:rPr lang="cs-CZ" sz="1000" dirty="0"/>
                <a:t> et al. 2020. Pal Med </a:t>
              </a:r>
              <a:r>
                <a:rPr lang="cs-CZ" sz="1000" dirty="0" err="1"/>
                <a:t>Rep</a:t>
              </a:r>
              <a:endParaRPr lang="cs-CZ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69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7DAB2-1ACB-44C5-BCB8-9EEB96FC2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77332"/>
            <a:ext cx="9601196" cy="1303867"/>
          </a:xfrm>
        </p:spPr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apendicular</a:t>
            </a:r>
            <a:r>
              <a:rPr lang="cs-CZ" dirty="0"/>
              <a:t> skeleton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A2AB4C-925E-4544-8E97-5CF84C55C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560" y="2834640"/>
            <a:ext cx="4998720" cy="4023360"/>
          </a:xfrm>
        </p:spPr>
        <p:txBody>
          <a:bodyPr/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Limb </a:t>
            </a:r>
            <a:r>
              <a:rPr lang="cs-CZ" dirty="0" err="1"/>
              <a:t>bones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development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B94070-88A5-4EEE-A1BE-A0320383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38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E0AD3C-93D4-4C11-B2DC-30A66C4CA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150" r="6492" b="2519"/>
          <a:stretch/>
        </p:blipFill>
        <p:spPr>
          <a:xfrm>
            <a:off x="5421076" y="3908697"/>
            <a:ext cx="3087913" cy="20936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C8EBC60-A434-40FE-A820-C16042448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02" y="1833428"/>
            <a:ext cx="2219078" cy="41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9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92F3F1-1EF5-4568-9CAB-A5B8F949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Formation</a:t>
            </a:r>
            <a:r>
              <a:rPr lang="cs-CZ" dirty="0"/>
              <a:t> and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limbs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4A681B-2952-435C-895D-3EB8924B6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929" y="1951248"/>
            <a:ext cx="6613846" cy="1161417"/>
          </a:xfrm>
        </p:spPr>
        <p:txBody>
          <a:bodyPr>
            <a:normAutofit fontScale="850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/>
              <a:t>limb </a:t>
            </a:r>
            <a:r>
              <a:rPr lang="cs-CZ" b="1" dirty="0" err="1"/>
              <a:t>buds</a:t>
            </a:r>
            <a:r>
              <a:rPr lang="cs-CZ" dirty="0" smtClean="0"/>
              <a:t>: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0" indent="0">
              <a:buSzPct val="50000"/>
              <a:buNone/>
            </a:pPr>
            <a:r>
              <a:rPr lang="cs-CZ" dirty="0"/>
              <a:t>mesenchyme (mesoderm) </a:t>
            </a:r>
            <a:r>
              <a:rPr lang="cs-CZ" dirty="0" err="1"/>
              <a:t>covered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epithelium</a:t>
            </a:r>
            <a:r>
              <a:rPr lang="cs-CZ" dirty="0"/>
              <a:t> (</a:t>
            </a:r>
            <a:r>
              <a:rPr lang="cs-CZ" dirty="0" err="1"/>
              <a:t>ectoderm</a:t>
            </a:r>
            <a:r>
              <a:rPr lang="cs-CZ" dirty="0"/>
              <a:t>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AAB1AC-E213-4519-A6D4-363A601F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E78FD8-1A3B-453E-A6BD-9E0B6845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39</a:t>
            </a:fld>
            <a:endParaRPr lang="cs-CZ"/>
          </a:p>
        </p:txBody>
      </p:sp>
      <p:pic>
        <p:nvPicPr>
          <p:cNvPr id="9" name="Obrázek 8" descr="Obsah obrázku text, různé&#10;&#10;Popis byl vytvořen automaticky">
            <a:extLst>
              <a:ext uri="{FF2B5EF4-FFF2-40B4-BE49-F238E27FC236}">
                <a16:creationId xmlns:a16="http://schemas.microsoft.com/office/drawing/2014/main" id="{2584C3CD-5720-4034-B2A1-BBC071CD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32"/>
          <a:stretch/>
        </p:blipFill>
        <p:spPr>
          <a:xfrm>
            <a:off x="2724346" y="3131961"/>
            <a:ext cx="3289012" cy="2660233"/>
          </a:xfrm>
          <a:prstGeom prst="rect">
            <a:avLst/>
          </a:prstGeom>
        </p:spPr>
      </p:pic>
      <p:pic>
        <p:nvPicPr>
          <p:cNvPr id="10" name="Obrázek 9" descr="Obsah obrázku text, různé&#10;&#10;Popis byl vytvořen automaticky">
            <a:extLst>
              <a:ext uri="{FF2B5EF4-FFF2-40B4-BE49-F238E27FC236}">
                <a16:creationId xmlns:a16="http://schemas.microsoft.com/office/drawing/2014/main" id="{B89E8B12-CE7E-4428-9933-B532E593F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2"/>
          <a:stretch/>
        </p:blipFill>
        <p:spPr>
          <a:xfrm>
            <a:off x="6013357" y="3131961"/>
            <a:ext cx="4357785" cy="266023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3D4E5D9-130D-41F6-852D-8EA2DE25F226}"/>
              </a:ext>
            </a:extLst>
          </p:cNvPr>
          <p:cNvSpPr txBox="1"/>
          <p:nvPr/>
        </p:nvSpPr>
        <p:spPr>
          <a:xfrm>
            <a:off x="5143493" y="6007592"/>
            <a:ext cx="1960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Hamburger and </a:t>
            </a:r>
            <a:r>
              <a:rPr lang="cs-CZ" sz="1000" dirty="0" err="1"/>
              <a:t>Hamilton</a:t>
            </a:r>
            <a:r>
              <a:rPr lang="cs-CZ" sz="1000" dirty="0"/>
              <a:t>, 1951.</a:t>
            </a:r>
          </a:p>
        </p:txBody>
      </p:sp>
    </p:spTree>
    <p:extLst>
      <p:ext uri="{BB962C8B-B14F-4D97-AF65-F5344CB8AC3E}">
        <p14:creationId xmlns:p14="http://schemas.microsoft.com/office/powerpoint/2010/main" val="93505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6419" y="376564"/>
            <a:ext cx="9601196" cy="1303867"/>
          </a:xfrm>
        </p:spPr>
        <p:txBody>
          <a:bodyPr/>
          <a:lstStyle/>
          <a:p>
            <a:r>
              <a:rPr lang="cs-CZ" dirty="0"/>
              <a:t>Body </a:t>
            </a:r>
            <a:r>
              <a:rPr lang="cs-CZ" dirty="0" err="1" smtClean="0"/>
              <a:t>axes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</a:t>
            </a:fld>
            <a:endParaRPr lang="cs-CZ"/>
          </a:p>
        </p:txBody>
      </p:sp>
      <p:grpSp>
        <p:nvGrpSpPr>
          <p:cNvPr id="30" name="Skupina 29"/>
          <p:cNvGrpSpPr/>
          <p:nvPr/>
        </p:nvGrpSpPr>
        <p:grpSpPr>
          <a:xfrm>
            <a:off x="2813857" y="3884895"/>
            <a:ext cx="4887646" cy="2409563"/>
            <a:chOff x="3902850" y="3777942"/>
            <a:chExt cx="4887646" cy="2409563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2" r="17435"/>
            <a:stretch/>
          </p:blipFill>
          <p:spPr>
            <a:xfrm>
              <a:off x="4949073" y="4051924"/>
              <a:ext cx="2468108" cy="2053814"/>
            </a:xfrm>
            <a:prstGeom prst="rect">
              <a:avLst/>
            </a:prstGeom>
          </p:spPr>
        </p:pic>
        <p:cxnSp>
          <p:nvCxnSpPr>
            <p:cNvPr id="10" name="Přímá spojnice se šipkou 9"/>
            <p:cNvCxnSpPr/>
            <p:nvPr/>
          </p:nvCxnSpPr>
          <p:spPr>
            <a:xfrm>
              <a:off x="6721312" y="5506466"/>
              <a:ext cx="216816" cy="37707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/>
            <p:cNvCxnSpPr>
              <a:endCxn id="8" idx="0"/>
            </p:cNvCxnSpPr>
            <p:nvPr/>
          </p:nvCxnSpPr>
          <p:spPr>
            <a:xfrm flipH="1" flipV="1">
              <a:off x="6183127" y="4051924"/>
              <a:ext cx="188536" cy="49179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 flipV="1">
              <a:off x="7417181" y="4543720"/>
              <a:ext cx="482481" cy="2922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>
              <a:endCxn id="26" idx="3"/>
            </p:cNvCxnSpPr>
            <p:nvPr/>
          </p:nvCxnSpPr>
          <p:spPr>
            <a:xfrm flipH="1">
              <a:off x="5019926" y="5562221"/>
              <a:ext cx="674018" cy="27211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/>
            <p:cNvCxnSpPr/>
            <p:nvPr/>
          </p:nvCxnSpPr>
          <p:spPr>
            <a:xfrm>
              <a:off x="6683605" y="5033913"/>
              <a:ext cx="492336" cy="12659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 flipH="1" flipV="1">
              <a:off x="5627802" y="4835951"/>
              <a:ext cx="395926" cy="942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ovéPole 22"/>
            <p:cNvSpPr txBox="1"/>
            <p:nvPr/>
          </p:nvSpPr>
          <p:spPr>
            <a:xfrm>
              <a:off x="6683605" y="5879728"/>
              <a:ext cx="989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/>
                <a:t>posterior</a:t>
              </a:r>
              <a:endParaRPr lang="cs-CZ" sz="1400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678706" y="3777942"/>
              <a:ext cx="10048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/>
                <a:t>anterior</a:t>
              </a:r>
              <a:endParaRPr lang="cs-CZ" sz="1400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7894949" y="4356931"/>
              <a:ext cx="895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/>
                <a:t>distal</a:t>
              </a:r>
              <a:endParaRPr lang="cs-CZ" sz="1400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902850" y="5680451"/>
              <a:ext cx="11170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/>
                <a:t>proximal</a:t>
              </a:r>
              <a:endParaRPr lang="cs-CZ" sz="1400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4807670" y="4561969"/>
              <a:ext cx="895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err="1"/>
                <a:t>dorsal</a:t>
              </a:r>
              <a:endParaRPr lang="cs-CZ" sz="1400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175941" y="5045389"/>
              <a:ext cx="895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err="1"/>
                <a:t>ventral</a:t>
              </a:r>
              <a:endParaRPr lang="cs-CZ" sz="1400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108441" y="1790384"/>
            <a:ext cx="4174229" cy="2258540"/>
            <a:chOff x="1389893" y="1827179"/>
            <a:chExt cx="4174229" cy="225854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469" y="1854998"/>
              <a:ext cx="3790950" cy="2105025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/>
          </p:nvSpPr>
          <p:spPr>
            <a:xfrm>
              <a:off x="2710559" y="3774925"/>
              <a:ext cx="7022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ventral</a:t>
              </a:r>
              <a:endParaRPr lang="cs-CZ" sz="140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683572" y="3491412"/>
              <a:ext cx="7022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lateral</a:t>
              </a:r>
              <a:endParaRPr lang="cs-CZ" sz="140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1846916" y="2276512"/>
              <a:ext cx="7022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lateral</a:t>
              </a:r>
              <a:endParaRPr lang="cs-CZ" sz="140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2710558" y="1999513"/>
              <a:ext cx="7022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dorsal</a:t>
              </a:r>
              <a:endParaRPr lang="cs-CZ" sz="1400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4687342" y="1827179"/>
              <a:ext cx="8767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Hind (</a:t>
              </a:r>
              <a:r>
                <a:rPr lang="cs-CZ" sz="1200" dirty="0" err="1"/>
                <a:t>posterior</a:t>
              </a:r>
              <a:r>
                <a:rPr lang="cs-CZ" sz="1200" dirty="0"/>
                <a:t>/</a:t>
              </a:r>
              <a:r>
                <a:rPr lang="cs-CZ" sz="1200" dirty="0" err="1"/>
                <a:t>caudal</a:t>
              </a:r>
              <a:r>
                <a:rPr lang="cs-CZ" sz="1200" dirty="0"/>
                <a:t>)</a:t>
              </a:r>
              <a:endParaRPr lang="cs-CZ" sz="14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1389893" y="3254722"/>
              <a:ext cx="73062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Frontal</a:t>
              </a:r>
              <a:r>
                <a:rPr lang="cs-CZ" sz="1200" dirty="0"/>
                <a:t> (</a:t>
              </a:r>
              <a:r>
                <a:rPr lang="cs-CZ" sz="1200" dirty="0" err="1"/>
                <a:t>anterior</a:t>
              </a:r>
              <a:r>
                <a:rPr lang="cs-CZ" sz="1200" dirty="0"/>
                <a:t>/</a:t>
              </a:r>
              <a:r>
                <a:rPr lang="cs-CZ" sz="1200" dirty="0" err="1"/>
                <a:t>rostral</a:t>
              </a:r>
              <a:r>
                <a:rPr lang="cs-CZ" sz="1200" dirty="0"/>
                <a:t>/</a:t>
              </a:r>
              <a:r>
                <a:rPr lang="cs-CZ" sz="1200" dirty="0" err="1"/>
                <a:t>cranial</a:t>
              </a:r>
              <a:r>
                <a:rPr lang="cs-CZ" sz="1200" dirty="0"/>
                <a:t>)</a:t>
              </a:r>
              <a:endParaRPr lang="cs-CZ" sz="1400" dirty="0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3233394" y="2424438"/>
              <a:ext cx="433634" cy="215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026" name="Picture 2" descr="Sagittal plane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10" y="1229551"/>
            <a:ext cx="3860126" cy="386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5282670" y="2239717"/>
            <a:ext cx="2142640" cy="362993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5849135" y="2089592"/>
            <a:ext cx="0" cy="15438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>
            <a:off x="6742892" y="2172227"/>
            <a:ext cx="1" cy="14611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468972" y="1567895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Ascent</a:t>
            </a:r>
            <a:r>
              <a:rPr lang="cs-CZ" dirty="0" smtClean="0"/>
              <a:t>      </a:t>
            </a:r>
            <a:r>
              <a:rPr lang="cs-CZ" dirty="0" err="1" smtClean="0"/>
              <a:t>Descent</a:t>
            </a:r>
            <a:endParaRPr lang="cs-CZ" dirty="0" smtClean="0"/>
          </a:p>
          <a:p>
            <a:r>
              <a:rPr lang="cs-CZ" dirty="0" err="1" smtClean="0"/>
              <a:t>Afferent</a:t>
            </a:r>
            <a:r>
              <a:rPr lang="cs-CZ" dirty="0" smtClean="0"/>
              <a:t>    </a:t>
            </a:r>
            <a:r>
              <a:rPr lang="cs-CZ" dirty="0" err="1" smtClean="0"/>
              <a:t>Efferent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69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4DE3C-5EB7-43DA-962C-3646D402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31703"/>
            <a:ext cx="9601196" cy="1303867"/>
          </a:xfrm>
        </p:spPr>
        <p:txBody>
          <a:bodyPr/>
          <a:lstStyle/>
          <a:p>
            <a:r>
              <a:rPr lang="cs-CZ" dirty="0" err="1"/>
              <a:t>Embryonic</a:t>
            </a:r>
            <a:r>
              <a:rPr lang="cs-CZ" dirty="0"/>
              <a:t> </a:t>
            </a:r>
            <a:r>
              <a:rPr lang="cs-CZ" dirty="0" err="1"/>
              <a:t>origin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limbs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E3C1BC-263C-4327-A0D7-B95352B6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328333"/>
            <a:ext cx="6215836" cy="437665"/>
          </a:xfrm>
          <a:ln w="38100"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bones</a:t>
            </a:r>
            <a:r>
              <a:rPr lang="cs-CZ" dirty="0"/>
              <a:t> and </a:t>
            </a:r>
            <a:r>
              <a:rPr lang="cs-CZ" dirty="0" err="1"/>
              <a:t>cartilage</a:t>
            </a:r>
            <a:r>
              <a:rPr lang="cs-CZ" dirty="0"/>
              <a:t> – </a:t>
            </a:r>
            <a:r>
              <a:rPr lang="cs-CZ" dirty="0" err="1"/>
              <a:t>lateral</a:t>
            </a:r>
            <a:r>
              <a:rPr lang="cs-CZ" dirty="0"/>
              <a:t> plate mesoderm, </a:t>
            </a:r>
            <a:r>
              <a:rPr lang="cs-CZ" dirty="0" smtClean="0"/>
              <a:t>somatopleura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877BB2-6168-45D9-A0AC-52DDBD9F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40</a:t>
            </a:fld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7EE2A9-6B1C-4D1E-B33B-3DD84B405A9A}"/>
              </a:ext>
            </a:extLst>
          </p:cNvPr>
          <p:cNvSpPr txBox="1"/>
          <p:nvPr/>
        </p:nvSpPr>
        <p:spPr>
          <a:xfrm>
            <a:off x="10637881" y="4633365"/>
            <a:ext cx="1377752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limb </a:t>
            </a:r>
            <a:r>
              <a:rPr lang="cs-CZ" sz="1100" dirty="0" err="1"/>
              <a:t>skeletal</a:t>
            </a:r>
            <a:r>
              <a:rPr lang="cs-CZ" sz="1100" dirty="0"/>
              <a:t> </a:t>
            </a:r>
            <a:r>
              <a:rPr lang="cs-CZ" sz="1100" dirty="0" err="1"/>
              <a:t>precursors</a:t>
            </a:r>
            <a:endParaRPr lang="cs-CZ" sz="11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9FADB8C-66A0-4167-A025-62DA3A96AC1B}"/>
              </a:ext>
            </a:extLst>
          </p:cNvPr>
          <p:cNvSpPr txBox="1"/>
          <p:nvPr/>
        </p:nvSpPr>
        <p:spPr>
          <a:xfrm>
            <a:off x="5297737" y="5992369"/>
            <a:ext cx="2708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Marieb</a:t>
            </a:r>
            <a:r>
              <a:rPr lang="cs-CZ" sz="1050" dirty="0"/>
              <a:t> et al. </a:t>
            </a:r>
            <a:r>
              <a:rPr lang="cs-CZ" sz="1050" dirty="0" err="1"/>
              <a:t>Human</a:t>
            </a:r>
            <a:r>
              <a:rPr lang="cs-CZ" sz="1050" dirty="0"/>
              <a:t> Anatomy. 7th </a:t>
            </a:r>
            <a:r>
              <a:rPr lang="cs-CZ" sz="1050" dirty="0" err="1"/>
              <a:t>edition</a:t>
            </a:r>
            <a:endParaRPr lang="cs-CZ" sz="1050" dirty="0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8A5FBA9A-61A4-4F8A-AC92-CB17E685AB0C}"/>
              </a:ext>
            </a:extLst>
          </p:cNvPr>
          <p:cNvSpPr txBox="1">
            <a:spLocks/>
          </p:cNvSpPr>
          <p:nvPr/>
        </p:nvSpPr>
        <p:spPr>
          <a:xfrm>
            <a:off x="1097280" y="2562597"/>
            <a:ext cx="4766192" cy="1079220"/>
          </a:xfrm>
          <a:prstGeom prst="rect">
            <a:avLst/>
          </a:prstGeom>
          <a:ln w="38100">
            <a:solidFill>
              <a:srgbClr val="FDA4B9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Muscles</a:t>
            </a:r>
            <a:r>
              <a:rPr lang="cs-CZ" dirty="0"/>
              <a:t> and dermis – </a:t>
            </a:r>
            <a:r>
              <a:rPr lang="cs-CZ" dirty="0" err="1"/>
              <a:t>paraxial</a:t>
            </a:r>
            <a:r>
              <a:rPr lang="cs-CZ" dirty="0"/>
              <a:t> 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myotome</a:t>
            </a:r>
            <a:r>
              <a:rPr lang="cs-CZ" dirty="0"/>
              <a:t> – </a:t>
            </a:r>
            <a:r>
              <a:rPr lang="cs-CZ" dirty="0" err="1"/>
              <a:t>hypaxial</a:t>
            </a:r>
            <a:r>
              <a:rPr lang="cs-CZ" dirty="0"/>
              <a:t> part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dermatome</a:t>
            </a:r>
            <a:endParaRPr lang="en-US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EAE57B5A-9EF8-4E4C-9D13-C7572755F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0641" r="38769" b="1110"/>
          <a:stretch/>
        </p:blipFill>
        <p:spPr>
          <a:xfrm>
            <a:off x="7865442" y="2034997"/>
            <a:ext cx="2765795" cy="42605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739E2E-8E23-424C-955E-5305A547ADA9}"/>
              </a:ext>
            </a:extLst>
          </p:cNvPr>
          <p:cNvSpPr txBox="1"/>
          <p:nvPr/>
        </p:nvSpPr>
        <p:spPr>
          <a:xfrm>
            <a:off x="9830563" y="2214486"/>
            <a:ext cx="973883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FD9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hypaxial</a:t>
            </a:r>
            <a:endParaRPr lang="cs-CZ" sz="1100" dirty="0"/>
          </a:p>
          <a:p>
            <a:pPr algn="ctr"/>
            <a:r>
              <a:rPr lang="cs-CZ" sz="1100" dirty="0" err="1"/>
              <a:t>myotome</a:t>
            </a:r>
            <a:endParaRPr lang="cs-CZ" sz="11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F2097A84-C04E-44D5-A775-3F1AD98DF9D6}"/>
              </a:ext>
            </a:extLst>
          </p:cNvPr>
          <p:cNvSpPr txBox="1"/>
          <p:nvPr/>
        </p:nvSpPr>
        <p:spPr>
          <a:xfrm>
            <a:off x="10169091" y="2844226"/>
            <a:ext cx="1178675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FD9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limb </a:t>
            </a:r>
            <a:r>
              <a:rPr lang="cs-CZ" sz="1100" dirty="0" err="1"/>
              <a:t>muscle</a:t>
            </a:r>
            <a:r>
              <a:rPr lang="cs-CZ" sz="1100" dirty="0"/>
              <a:t> </a:t>
            </a:r>
            <a:r>
              <a:rPr lang="cs-CZ" sz="1100" dirty="0" err="1"/>
              <a:t>cells</a:t>
            </a:r>
            <a:r>
              <a:rPr lang="cs-CZ" sz="1100" dirty="0"/>
              <a:t> </a:t>
            </a:r>
            <a:r>
              <a:rPr lang="cs-CZ" sz="1100" dirty="0" err="1"/>
              <a:t>precursors</a:t>
            </a:r>
            <a:endParaRPr lang="cs-CZ" sz="11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B94E1DB-F738-4FCC-B4E8-90F5C95B901F}"/>
              </a:ext>
            </a:extLst>
          </p:cNvPr>
          <p:cNvSpPr txBox="1"/>
          <p:nvPr/>
        </p:nvSpPr>
        <p:spPr>
          <a:xfrm>
            <a:off x="10342242" y="3393239"/>
            <a:ext cx="84132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Limb bud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A5BC18C-6253-457D-B212-8A87845BB151}"/>
              </a:ext>
            </a:extLst>
          </p:cNvPr>
          <p:cNvSpPr txBox="1"/>
          <p:nvPr/>
        </p:nvSpPr>
        <p:spPr>
          <a:xfrm>
            <a:off x="10466804" y="5640441"/>
            <a:ext cx="1377752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lateral</a:t>
            </a:r>
            <a:r>
              <a:rPr lang="cs-CZ" sz="1100" dirty="0"/>
              <a:t> plate mesoderm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AF07FF58-FF76-496C-B307-E871613D9428}"/>
              </a:ext>
            </a:extLst>
          </p:cNvPr>
          <p:cNvSpPr txBox="1"/>
          <p:nvPr/>
        </p:nvSpPr>
        <p:spPr>
          <a:xfrm>
            <a:off x="7045485" y="4933447"/>
            <a:ext cx="84704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endoderm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F9E938C-20D2-4BB5-A5B4-C392BB3AE4CE}"/>
              </a:ext>
            </a:extLst>
          </p:cNvPr>
          <p:cNvSpPr txBox="1"/>
          <p:nvPr/>
        </p:nvSpPr>
        <p:spPr>
          <a:xfrm>
            <a:off x="9240923" y="1822071"/>
            <a:ext cx="928168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FD9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dermatome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A894A65-4C03-4C23-8856-E194093FFFD0}"/>
              </a:ext>
            </a:extLst>
          </p:cNvPr>
          <p:cNvSpPr txBox="1"/>
          <p:nvPr/>
        </p:nvSpPr>
        <p:spPr>
          <a:xfrm>
            <a:off x="7641696" y="1888712"/>
            <a:ext cx="14951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Epaxial</a:t>
            </a:r>
            <a:r>
              <a:rPr lang="cs-CZ" sz="1100" dirty="0"/>
              <a:t> </a:t>
            </a:r>
            <a:r>
              <a:rPr lang="cs-CZ" sz="1100" dirty="0" err="1"/>
              <a:t>myotome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05270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Syndetome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2634333"/>
            <a:ext cx="4651437" cy="2546093"/>
          </a:xfrm>
        </p:spPr>
        <p:txBody>
          <a:bodyPr>
            <a:normAutofit fontScale="850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junction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and </a:t>
            </a:r>
            <a:r>
              <a:rPr lang="cs-CZ" dirty="0" err="1"/>
              <a:t>bones</a:t>
            </a:r>
            <a:r>
              <a:rPr lang="cs-CZ" dirty="0"/>
              <a:t> – </a:t>
            </a:r>
            <a:r>
              <a:rPr lang="cs-CZ" b="1" dirty="0" err="1"/>
              <a:t>tendons</a:t>
            </a:r>
            <a:r>
              <a:rPr lang="cs-CZ" dirty="0"/>
              <a:t> </a:t>
            </a:r>
            <a:r>
              <a:rPr lang="cs-CZ" dirty="0" err="1"/>
              <a:t>formation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originates</a:t>
            </a:r>
            <a:r>
              <a:rPr lang="cs-CZ" dirty="0"/>
              <a:t> in </a:t>
            </a:r>
            <a:r>
              <a:rPr lang="cs-CZ" dirty="0" err="1"/>
              <a:t>paraxial</a:t>
            </a:r>
            <a:r>
              <a:rPr lang="cs-CZ" dirty="0"/>
              <a:t> mesoderm – </a:t>
            </a:r>
            <a:r>
              <a:rPr lang="cs-CZ" b="1" dirty="0" err="1"/>
              <a:t>somites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dorsal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sclerotome</a:t>
            </a:r>
            <a:r>
              <a:rPr lang="cs-CZ" dirty="0"/>
              <a:t> - </a:t>
            </a:r>
            <a:r>
              <a:rPr lang="cs-CZ" b="1" dirty="0" err="1"/>
              <a:t>syndetome</a:t>
            </a: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41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t="9791" r="61991" b="7984"/>
          <a:stretch/>
        </p:blipFill>
        <p:spPr>
          <a:xfrm>
            <a:off x="7594493" y="2285999"/>
            <a:ext cx="2437772" cy="3385220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10032265" y="2285999"/>
            <a:ext cx="864333" cy="3244188"/>
            <a:chOff x="9769101" y="2318624"/>
            <a:chExt cx="864333" cy="324418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00" t="8912" r="1806" b="65933"/>
            <a:stretch/>
          </p:blipFill>
          <p:spPr>
            <a:xfrm rot="5400000">
              <a:off x="8617854" y="3547232"/>
              <a:ext cx="3166827" cy="864333"/>
            </a:xfrm>
            <a:prstGeom prst="rect">
              <a:avLst/>
            </a:prstGeom>
          </p:spPr>
        </p:pic>
        <p:sp>
          <p:nvSpPr>
            <p:cNvPr id="15" name="Obdélník 14"/>
            <p:cNvSpPr/>
            <p:nvPr/>
          </p:nvSpPr>
          <p:spPr>
            <a:xfrm>
              <a:off x="10397766" y="2318624"/>
              <a:ext cx="186985" cy="405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7495607" y="5855227"/>
            <a:ext cx="2730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Nakamichi</a:t>
            </a:r>
            <a:r>
              <a:rPr lang="cs-CZ" sz="1200" dirty="0"/>
              <a:t> and </a:t>
            </a:r>
            <a:r>
              <a:rPr lang="cs-CZ" sz="1200" dirty="0" err="1"/>
              <a:t>Asahara</a:t>
            </a:r>
            <a:r>
              <a:rPr lang="cs-CZ" sz="1200" dirty="0"/>
              <a:t>, 2021. Bone</a:t>
            </a:r>
          </a:p>
        </p:txBody>
      </p:sp>
    </p:spTree>
    <p:extLst>
      <p:ext uri="{BB962C8B-B14F-4D97-AF65-F5344CB8AC3E}">
        <p14:creationId xmlns:p14="http://schemas.microsoft.com/office/powerpoint/2010/main" val="9818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F5727F-B204-41DF-80C1-550C9220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77" y="541867"/>
            <a:ext cx="9601196" cy="1303867"/>
          </a:xfrm>
        </p:spPr>
        <p:txBody>
          <a:bodyPr/>
          <a:lstStyle/>
          <a:p>
            <a:r>
              <a:rPr lang="cs-CZ" dirty="0" err="1"/>
              <a:t>Beginning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limb </a:t>
            </a:r>
            <a:r>
              <a:rPr lang="cs-CZ" dirty="0" err="1"/>
              <a:t>development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F3148D-50D2-422C-B015-EB70EF838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418389"/>
            <a:ext cx="4010748" cy="1971573"/>
          </a:xfrm>
        </p:spPr>
        <p:txBody>
          <a:bodyPr>
            <a:normAutofit fontScale="85000"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/>
              <a:t>limb </a:t>
            </a:r>
            <a:r>
              <a:rPr lang="cs-CZ" b="1" dirty="0" err="1"/>
              <a:t>field</a:t>
            </a:r>
            <a:r>
              <a:rPr lang="cs-CZ" dirty="0"/>
              <a:t> – </a:t>
            </a:r>
            <a:r>
              <a:rPr lang="cs-CZ" dirty="0" err="1"/>
              <a:t>lateral</a:t>
            </a:r>
            <a:r>
              <a:rPr lang="cs-CZ" dirty="0"/>
              <a:t> plate mesoderm </a:t>
            </a:r>
            <a:r>
              <a:rPr lang="cs-CZ" dirty="0" err="1"/>
              <a:t>cells</a:t>
            </a:r>
            <a:r>
              <a:rPr lang="cs-CZ" dirty="0"/>
              <a:t> and </a:t>
            </a:r>
            <a:r>
              <a:rPr lang="cs-CZ" dirty="0" err="1"/>
              <a:t>paraxial</a:t>
            </a:r>
            <a:r>
              <a:rPr lang="cs-CZ" dirty="0"/>
              <a:t> mesoderm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migrate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limb </a:t>
            </a:r>
            <a:r>
              <a:rPr lang="cs-CZ" dirty="0" err="1"/>
              <a:t>field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accumulate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ectoderm</a:t>
            </a:r>
            <a:r>
              <a:rPr lang="cs-CZ" dirty="0"/>
              <a:t> – </a:t>
            </a: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/>
              <a:t>limb bud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F5A9AD-187A-4F06-B926-EE1BE9A2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42</a:t>
            </a:fld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86BEFE6-9F38-47B8-9170-35587C340A08}"/>
              </a:ext>
            </a:extLst>
          </p:cNvPr>
          <p:cNvGrpSpPr/>
          <p:nvPr/>
        </p:nvGrpSpPr>
        <p:grpSpPr>
          <a:xfrm>
            <a:off x="6129575" y="2144697"/>
            <a:ext cx="2506836" cy="1971573"/>
            <a:chOff x="7905498" y="1845734"/>
            <a:chExt cx="2506836" cy="1971573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7FF752E-D39C-4819-899B-D06574B93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1" t="7763" r="3811" b="9554"/>
            <a:stretch/>
          </p:blipFill>
          <p:spPr>
            <a:xfrm>
              <a:off x="7905498" y="1845734"/>
              <a:ext cx="2506836" cy="1680644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2D63528F-A54C-430D-8D63-1092991E6FD8}"/>
                </a:ext>
              </a:extLst>
            </p:cNvPr>
            <p:cNvSpPr txBox="1"/>
            <p:nvPr/>
          </p:nvSpPr>
          <p:spPr>
            <a:xfrm>
              <a:off x="8189878" y="3563391"/>
              <a:ext cx="2079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err="1"/>
                <a:t>Stocum</a:t>
              </a:r>
              <a:r>
                <a:rPr lang="cs-CZ" sz="1050" dirty="0"/>
                <a:t> and </a:t>
              </a:r>
              <a:r>
                <a:rPr lang="cs-CZ" sz="1050" dirty="0" err="1"/>
                <a:t>Fallon</a:t>
              </a:r>
              <a:r>
                <a:rPr lang="cs-CZ" sz="1050" dirty="0"/>
                <a:t>, 1982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B7CD243-26C4-43D2-B71A-CC23308EEABC}"/>
              </a:ext>
            </a:extLst>
          </p:cNvPr>
          <p:cNvGrpSpPr/>
          <p:nvPr/>
        </p:nvGrpSpPr>
        <p:grpSpPr>
          <a:xfrm>
            <a:off x="8750316" y="1770970"/>
            <a:ext cx="2365248" cy="2472258"/>
            <a:chOff x="8047086" y="3857414"/>
            <a:chExt cx="2365248" cy="2472258"/>
          </a:xfrm>
        </p:grpSpPr>
        <p:pic>
          <p:nvPicPr>
            <p:cNvPr id="1026" name="Picture 2" descr="Mouse foetus, SEM">
              <a:extLst>
                <a:ext uri="{FF2B5EF4-FFF2-40B4-BE49-F238E27FC236}">
                  <a16:creationId xmlns:a16="http://schemas.microsoft.com/office/drawing/2014/main" id="{9F5D75BA-2930-45E8-91F2-CE555E2A4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7086" y="3857414"/>
              <a:ext cx="2365248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8E773E5-3319-4218-AB52-52E1BF52B1C7}"/>
                </a:ext>
              </a:extLst>
            </p:cNvPr>
            <p:cNvSpPr txBox="1"/>
            <p:nvPr/>
          </p:nvSpPr>
          <p:spPr>
            <a:xfrm>
              <a:off x="8274896" y="6075756"/>
              <a:ext cx="2079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>
                  <a:solidFill>
                    <a:schemeClr val="bg1"/>
                  </a:solidFill>
                </a:rPr>
                <a:t>Science </a:t>
              </a:r>
              <a:r>
                <a:rPr lang="cs-CZ" sz="1050" dirty="0" err="1">
                  <a:solidFill>
                    <a:schemeClr val="bg1"/>
                  </a:solidFill>
                </a:rPr>
                <a:t>Photo</a:t>
              </a:r>
              <a:r>
                <a:rPr lang="cs-CZ" sz="1050" dirty="0">
                  <a:solidFill>
                    <a:schemeClr val="bg1"/>
                  </a:solidFill>
                </a:rPr>
                <a:t> </a:t>
              </a:r>
              <a:r>
                <a:rPr lang="cs-CZ" sz="1050" dirty="0" err="1">
                  <a:solidFill>
                    <a:schemeClr val="bg1"/>
                  </a:solidFill>
                </a:rPr>
                <a:t>Library</a:t>
              </a:r>
              <a:endParaRPr lang="cs-CZ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130E1C62-2162-4A3B-B87C-0125A6DE53D7}"/>
              </a:ext>
            </a:extLst>
          </p:cNvPr>
          <p:cNvSpPr txBox="1">
            <a:spLocks/>
          </p:cNvSpPr>
          <p:nvPr/>
        </p:nvSpPr>
        <p:spPr>
          <a:xfrm>
            <a:off x="1181175" y="4116270"/>
            <a:ext cx="4360840" cy="23314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Apical</a:t>
            </a:r>
            <a:r>
              <a:rPr lang="cs-CZ" b="1" dirty="0"/>
              <a:t> </a:t>
            </a:r>
            <a:r>
              <a:rPr lang="cs-CZ" b="1" dirty="0" err="1"/>
              <a:t>ectodermal</a:t>
            </a:r>
            <a:r>
              <a:rPr lang="cs-CZ" b="1" dirty="0"/>
              <a:t> </a:t>
            </a:r>
            <a:r>
              <a:rPr lang="cs-CZ" b="1" dirty="0" err="1"/>
              <a:t>ridge</a:t>
            </a:r>
            <a:r>
              <a:rPr lang="cs-CZ" b="1" dirty="0"/>
              <a:t> (AER) </a:t>
            </a:r>
            <a:r>
              <a:rPr lang="cs-CZ" dirty="0" err="1"/>
              <a:t>formation</a:t>
            </a:r>
            <a:endParaRPr lang="cs-CZ" dirty="0"/>
          </a:p>
          <a:p>
            <a:pPr lvl="1">
              <a:buSzPct val="50000"/>
            </a:pPr>
            <a:r>
              <a:rPr lang="cs-CZ" dirty="0" err="1"/>
              <a:t>thickening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ectoderm</a:t>
            </a:r>
            <a:r>
              <a:rPr lang="cs-CZ" dirty="0"/>
              <a:t> in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limb bud</a:t>
            </a:r>
          </a:p>
          <a:p>
            <a:pPr lvl="1">
              <a:buSzPct val="50000"/>
            </a:pP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→ </a:t>
            </a:r>
            <a:r>
              <a:rPr lang="cs-CZ" dirty="0" err="1"/>
              <a:t>mesenchymal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stimulated</a:t>
            </a:r>
            <a:r>
              <a:rPr lang="cs-CZ" dirty="0"/>
              <a:t> (</a:t>
            </a:r>
            <a:r>
              <a:rPr lang="cs-CZ" dirty="0" err="1"/>
              <a:t>proliferation</a:t>
            </a:r>
            <a:r>
              <a:rPr lang="cs-CZ" dirty="0"/>
              <a:t>, </a:t>
            </a:r>
            <a:r>
              <a:rPr lang="cs-CZ" dirty="0" err="1"/>
              <a:t>migration</a:t>
            </a:r>
            <a:r>
              <a:rPr lang="cs-CZ" dirty="0"/>
              <a:t>, </a:t>
            </a:r>
            <a:r>
              <a:rPr lang="cs-CZ" dirty="0" err="1"/>
              <a:t>differentiation</a:t>
            </a:r>
            <a:r>
              <a:rPr lang="cs-CZ" dirty="0"/>
              <a:t>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6EDC84A-C9C9-4496-89CD-5865E94E5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9"/>
          <a:stretch/>
        </p:blipFill>
        <p:spPr>
          <a:xfrm>
            <a:off x="6293299" y="4232678"/>
            <a:ext cx="4880853" cy="194246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B77B423-EB55-4D16-9FE4-22B22C41DE02}"/>
              </a:ext>
            </a:extLst>
          </p:cNvPr>
          <p:cNvSpPr txBox="1"/>
          <p:nvPr/>
        </p:nvSpPr>
        <p:spPr>
          <a:xfrm>
            <a:off x="8018708" y="6127792"/>
            <a:ext cx="9498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Sadler</a:t>
            </a:r>
            <a:r>
              <a:rPr lang="cs-CZ" sz="1000" dirty="0"/>
              <a:t>, 2010.</a:t>
            </a:r>
          </a:p>
        </p:txBody>
      </p:sp>
    </p:spTree>
    <p:extLst>
      <p:ext uri="{BB962C8B-B14F-4D97-AF65-F5344CB8AC3E}">
        <p14:creationId xmlns:p14="http://schemas.microsoft.com/office/powerpoint/2010/main" val="316833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566438"/>
            <a:ext cx="9601196" cy="1303867"/>
          </a:xfrm>
        </p:spPr>
        <p:txBody>
          <a:bodyPr/>
          <a:lstStyle/>
          <a:p>
            <a:r>
              <a:rPr lang="cs-CZ" dirty="0" err="1"/>
              <a:t>Zone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polarizing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(ZPA)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4773" y="2566989"/>
            <a:ext cx="5883935" cy="4023360"/>
          </a:xfrm>
        </p:spPr>
        <p:txBody>
          <a:bodyPr/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mesenchyme in </a:t>
            </a:r>
            <a:r>
              <a:rPr lang="cs-CZ" b="1" dirty="0" err="1"/>
              <a:t>posterior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limb bud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mutual</a:t>
            </a:r>
            <a:r>
              <a:rPr lang="cs-CZ" dirty="0"/>
              <a:t> influence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apical</a:t>
            </a:r>
            <a:r>
              <a:rPr lang="cs-CZ" dirty="0"/>
              <a:t> </a:t>
            </a:r>
            <a:r>
              <a:rPr lang="cs-CZ" dirty="0" err="1"/>
              <a:t>ectodermal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determines</a:t>
            </a:r>
            <a:r>
              <a:rPr lang="cs-CZ" dirty="0"/>
              <a:t> </a:t>
            </a:r>
            <a:r>
              <a:rPr lang="cs-CZ" dirty="0" err="1"/>
              <a:t>differentiation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smtClean="0"/>
              <a:t>limb </a:t>
            </a:r>
            <a:r>
              <a:rPr lang="cs-CZ" dirty="0" err="1" smtClean="0"/>
              <a:t>along</a:t>
            </a:r>
            <a:r>
              <a:rPr lang="cs-CZ" dirty="0" smtClean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/>
              <a:t>anterio-posterior</a:t>
            </a:r>
            <a:r>
              <a:rPr lang="cs-CZ" dirty="0"/>
              <a:t> axis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43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2950" r="11671" b="2226"/>
          <a:stretch/>
        </p:blipFill>
        <p:spPr>
          <a:xfrm>
            <a:off x="6638708" y="1814697"/>
            <a:ext cx="2187020" cy="42514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2" t="29375" r="5149" b="21720"/>
          <a:stretch/>
        </p:blipFill>
        <p:spPr>
          <a:xfrm>
            <a:off x="8825728" y="2413262"/>
            <a:ext cx="2837468" cy="24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1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6493" y="852488"/>
            <a:ext cx="9601196" cy="1303867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Signaling</a:t>
            </a:r>
            <a:endParaRPr lang="cs-CZ" altLang="cs-CZ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0" y="2733314"/>
            <a:ext cx="3251200" cy="3954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 dirty="0" err="1"/>
              <a:t>Shh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specific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zone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polarizing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activity</a:t>
            </a:r>
            <a:r>
              <a:rPr lang="cs-CZ" altLang="cs-CZ" sz="1800" dirty="0"/>
              <a:t> (ZPA)</a:t>
            </a:r>
            <a:endParaRPr lang="en-US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dirty="0" smtClean="0"/>
              <a:t>En-1 </a:t>
            </a:r>
            <a:r>
              <a:rPr lang="cs-CZ" altLang="cs-CZ" sz="1800" dirty="0" err="1" smtClean="0"/>
              <a:t>expression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blocks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development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of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dorsal</a:t>
            </a:r>
            <a:r>
              <a:rPr lang="cs-CZ" altLang="cs-CZ" sz="1800" dirty="0" smtClean="0"/>
              <a:t> part (Wnt7) in </a:t>
            </a:r>
            <a:r>
              <a:rPr lang="cs-CZ" altLang="cs-CZ" sz="1800" dirty="0" err="1" smtClean="0"/>
              <a:t>ventral</a:t>
            </a:r>
            <a:r>
              <a:rPr lang="cs-CZ" altLang="cs-CZ" sz="1800" dirty="0" smtClean="0"/>
              <a:t> part </a:t>
            </a:r>
            <a:r>
              <a:rPr lang="cs-CZ" altLang="cs-CZ" sz="1800" dirty="0" err="1" smtClean="0"/>
              <a:t>of</a:t>
            </a:r>
            <a:r>
              <a:rPr lang="cs-CZ" altLang="cs-CZ" sz="1800" dirty="0" smtClean="0"/>
              <a:t> hand</a:t>
            </a: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dirty="0" smtClean="0"/>
              <a:t>AER (source </a:t>
            </a:r>
            <a:r>
              <a:rPr lang="cs-CZ" altLang="cs-CZ" sz="1800" dirty="0" err="1" smtClean="0"/>
              <a:t>of</a:t>
            </a:r>
            <a:r>
              <a:rPr lang="cs-CZ" altLang="cs-CZ" sz="1800" dirty="0" smtClean="0"/>
              <a:t> FGF) </a:t>
            </a:r>
            <a:r>
              <a:rPr lang="cs-CZ" altLang="cs-CZ" sz="1800" dirty="0" err="1" smtClean="0"/>
              <a:t>is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formed</a:t>
            </a:r>
            <a:r>
              <a:rPr lang="cs-CZ" altLang="cs-CZ" sz="1800" dirty="0" smtClean="0"/>
              <a:t> on </a:t>
            </a:r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edge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of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cells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producing</a:t>
            </a:r>
            <a:r>
              <a:rPr lang="cs-CZ" altLang="cs-CZ" sz="1800" dirty="0" smtClean="0"/>
              <a:t> and not </a:t>
            </a:r>
            <a:r>
              <a:rPr lang="cs-CZ" altLang="cs-CZ" sz="1800" dirty="0" err="1" smtClean="0"/>
              <a:t>producing</a:t>
            </a:r>
            <a:r>
              <a:rPr lang="cs-CZ" altLang="cs-CZ" sz="1800" dirty="0" smtClean="0"/>
              <a:t> r-</a:t>
            </a:r>
            <a:r>
              <a:rPr lang="cs-CZ" altLang="cs-CZ" sz="1800" dirty="0" err="1" smtClean="0"/>
              <a:t>fng</a:t>
            </a:r>
            <a:endParaRPr lang="cs-CZ" altLang="cs-CZ" sz="1800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97" y="1231756"/>
            <a:ext cx="48958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8650288" y="6583364"/>
            <a:ext cx="20177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 sz="1200"/>
              <a:t>http://www.evol.nw.ru/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9317038" y="852488"/>
            <a:ext cx="696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AER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1542473" y="4710545"/>
            <a:ext cx="1126836" cy="4433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669309" y="4969225"/>
            <a:ext cx="60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ZPA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6852083" y="4202545"/>
            <a:ext cx="2144135" cy="304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927273" y="2733314"/>
            <a:ext cx="2738221" cy="60101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927273" y="3833091"/>
            <a:ext cx="794327" cy="3694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8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17DE7-8A6A-4380-A835-DB1F927C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Growth</a:t>
            </a:r>
            <a:r>
              <a:rPr lang="cs-CZ" dirty="0"/>
              <a:t> and </a:t>
            </a:r>
            <a:r>
              <a:rPr lang="cs-CZ" dirty="0" err="1"/>
              <a:t>differentiation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limb bud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C00AA7-A104-4B0A-A443-71BC287FC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585" y="2564240"/>
            <a:ext cx="5095415" cy="1261984"/>
          </a:xfrm>
        </p:spPr>
        <p:txBody>
          <a:bodyPr>
            <a:normAutofit fontScale="925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Progressive</a:t>
            </a:r>
            <a:r>
              <a:rPr lang="cs-CZ" b="1" dirty="0"/>
              <a:t> </a:t>
            </a:r>
            <a:r>
              <a:rPr lang="cs-CZ" b="1" dirty="0" err="1"/>
              <a:t>zone</a:t>
            </a:r>
            <a:r>
              <a:rPr lang="cs-CZ" b="1" dirty="0"/>
              <a:t> model</a:t>
            </a:r>
            <a:r>
              <a:rPr lang="cs-CZ" dirty="0"/>
              <a:t> – </a:t>
            </a:r>
            <a:r>
              <a:rPr lang="cs-CZ" dirty="0" err="1"/>
              <a:t>faith</a:t>
            </a:r>
            <a:r>
              <a:rPr lang="cs-CZ" dirty="0"/>
              <a:t> and </a:t>
            </a:r>
            <a:r>
              <a:rPr lang="cs-CZ" dirty="0" err="1"/>
              <a:t>differentiation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mesenchymal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determined</a:t>
            </a:r>
            <a:r>
              <a:rPr lang="cs-CZ" dirty="0"/>
              <a:t> by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in </a:t>
            </a:r>
            <a:r>
              <a:rPr lang="cs-CZ" dirty="0" err="1"/>
              <a:t>progressive</a:t>
            </a:r>
            <a:r>
              <a:rPr lang="cs-CZ" dirty="0"/>
              <a:t> </a:t>
            </a:r>
            <a:r>
              <a:rPr lang="cs-CZ" dirty="0" err="1"/>
              <a:t>zone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891D45-67AE-45D1-B1E8-C44D9C9C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45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843997E-1977-469D-9795-E26D16982FFC}"/>
              </a:ext>
            </a:extLst>
          </p:cNvPr>
          <p:cNvSpPr txBox="1">
            <a:spLocks/>
          </p:cNvSpPr>
          <p:nvPr/>
        </p:nvSpPr>
        <p:spPr>
          <a:xfrm>
            <a:off x="1097279" y="3977115"/>
            <a:ext cx="5095415" cy="1344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/>
              <a:t>Early </a:t>
            </a:r>
            <a:r>
              <a:rPr lang="cs-CZ" b="1" dirty="0" err="1"/>
              <a:t>specification</a:t>
            </a:r>
            <a:r>
              <a:rPr lang="cs-CZ" b="1" dirty="0"/>
              <a:t> model</a:t>
            </a:r>
            <a:r>
              <a:rPr lang="cs-CZ" dirty="0"/>
              <a:t> – </a:t>
            </a:r>
            <a:r>
              <a:rPr lang="cs-CZ" dirty="0" err="1"/>
              <a:t>faith</a:t>
            </a:r>
            <a:r>
              <a:rPr lang="cs-CZ" dirty="0"/>
              <a:t> and </a:t>
            </a:r>
            <a:r>
              <a:rPr lang="cs-CZ" dirty="0" err="1"/>
              <a:t>differentiation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mesenchymal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already</a:t>
            </a:r>
            <a:r>
              <a:rPr lang="cs-CZ" dirty="0"/>
              <a:t> </a:t>
            </a:r>
            <a:r>
              <a:rPr lang="cs-CZ" dirty="0" err="1"/>
              <a:t>determined</a:t>
            </a:r>
            <a:r>
              <a:rPr lang="cs-CZ" dirty="0"/>
              <a:t> by </a:t>
            </a: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cell </a:t>
            </a:r>
            <a:r>
              <a:rPr lang="cs-CZ" dirty="0" err="1"/>
              <a:t>groups</a:t>
            </a:r>
            <a:r>
              <a:rPr lang="cs-CZ" dirty="0"/>
              <a:t> in </a:t>
            </a:r>
            <a:r>
              <a:rPr lang="cs-CZ" dirty="0" err="1"/>
              <a:t>progressive</a:t>
            </a:r>
            <a:r>
              <a:rPr lang="cs-CZ" dirty="0"/>
              <a:t> </a:t>
            </a:r>
            <a:r>
              <a:rPr lang="cs-CZ" dirty="0" err="1"/>
              <a:t>zone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E8D3C7-4915-4E98-8542-ED6D20506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996"/>
          <a:stretch/>
        </p:blipFill>
        <p:spPr>
          <a:xfrm>
            <a:off x="6192693" y="1921633"/>
            <a:ext cx="5769907" cy="17383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0061FA8-0C10-41E4-9D7C-55CAEF9DD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96"/>
          <a:stretch/>
        </p:blipFill>
        <p:spPr>
          <a:xfrm>
            <a:off x="6126480" y="3877025"/>
            <a:ext cx="5742854" cy="173018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6941731" y="5934021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</p:spTree>
    <p:extLst>
      <p:ext uri="{BB962C8B-B14F-4D97-AF65-F5344CB8AC3E}">
        <p14:creationId xmlns:p14="http://schemas.microsoft.com/office/powerpoint/2010/main" val="118632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68F73-1083-46B9-B6B5-57FC09A59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20075"/>
            <a:ext cx="9601196" cy="1303867"/>
          </a:xfrm>
        </p:spPr>
        <p:txBody>
          <a:bodyPr/>
          <a:lstStyle/>
          <a:p>
            <a:r>
              <a:rPr lang="cs-CZ" dirty="0" err="1"/>
              <a:t>Bones</a:t>
            </a:r>
            <a:r>
              <a:rPr lang="cs-CZ" dirty="0"/>
              <a:t> and </a:t>
            </a:r>
            <a:r>
              <a:rPr lang="cs-CZ" dirty="0" err="1"/>
              <a:t>cartilage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limb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DEFB1F-8C03-49B2-9EDA-00719D3C2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852" y="1509582"/>
            <a:ext cx="5606218" cy="4023360"/>
          </a:xfrm>
        </p:spPr>
        <p:txBody>
          <a:bodyPr/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variation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building</a:t>
            </a:r>
            <a:r>
              <a:rPr lang="cs-CZ" dirty="0"/>
              <a:t> </a:t>
            </a:r>
            <a:r>
              <a:rPr lang="cs-CZ" dirty="0" err="1"/>
              <a:t>plan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vertebral</a:t>
            </a:r>
            <a:r>
              <a:rPr lang="cs-CZ" dirty="0"/>
              <a:t> </a:t>
            </a:r>
            <a:r>
              <a:rPr lang="cs-CZ" dirty="0" err="1"/>
              <a:t>limbs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3 </a:t>
            </a:r>
            <a:r>
              <a:rPr lang="cs-CZ" dirty="0" err="1"/>
              <a:t>zones</a:t>
            </a:r>
            <a:r>
              <a:rPr lang="cs-CZ" dirty="0"/>
              <a:t> on </a:t>
            </a:r>
            <a:r>
              <a:rPr lang="cs-CZ" dirty="0" err="1"/>
              <a:t>developing</a:t>
            </a:r>
            <a:r>
              <a:rPr lang="cs-CZ" dirty="0"/>
              <a:t> limb: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stylopodium</a:t>
            </a:r>
            <a:r>
              <a:rPr lang="cs-CZ" dirty="0"/>
              <a:t> (</a:t>
            </a:r>
            <a:r>
              <a:rPr lang="cs-CZ" dirty="0" err="1"/>
              <a:t>proximal</a:t>
            </a:r>
            <a:r>
              <a:rPr lang="cs-CZ" dirty="0"/>
              <a:t>) – humerus, resp. femur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zeugopodium</a:t>
            </a:r>
            <a:r>
              <a:rPr lang="cs-CZ" dirty="0"/>
              <a:t> (</a:t>
            </a:r>
            <a:r>
              <a:rPr lang="cs-CZ" dirty="0" err="1"/>
              <a:t>middle</a:t>
            </a:r>
            <a:r>
              <a:rPr lang="cs-CZ" dirty="0"/>
              <a:t>) – </a:t>
            </a:r>
            <a:r>
              <a:rPr lang="cs-CZ" dirty="0" err="1"/>
              <a:t>radius</a:t>
            </a:r>
            <a:r>
              <a:rPr lang="cs-CZ" dirty="0"/>
              <a:t>, ulna, resp. </a:t>
            </a:r>
            <a:r>
              <a:rPr lang="cs-CZ" dirty="0" err="1"/>
              <a:t>tibia</a:t>
            </a:r>
            <a:r>
              <a:rPr lang="cs-CZ" dirty="0"/>
              <a:t>, fibula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autopodium</a:t>
            </a:r>
            <a:r>
              <a:rPr lang="cs-CZ" dirty="0"/>
              <a:t> (</a:t>
            </a:r>
            <a:r>
              <a:rPr lang="cs-CZ" dirty="0" err="1"/>
              <a:t>distal</a:t>
            </a:r>
            <a:r>
              <a:rPr lang="cs-CZ" dirty="0"/>
              <a:t>) – </a:t>
            </a:r>
            <a:r>
              <a:rPr lang="cs-CZ" dirty="0" err="1"/>
              <a:t>metacarpal</a:t>
            </a:r>
            <a:r>
              <a:rPr lang="cs-CZ" dirty="0"/>
              <a:t> </a:t>
            </a:r>
            <a:r>
              <a:rPr lang="cs-CZ" dirty="0" err="1"/>
              <a:t>bones</a:t>
            </a:r>
            <a:r>
              <a:rPr lang="cs-CZ" dirty="0"/>
              <a:t> and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bones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2F35B0-BE90-4C82-ABB2-2525CC80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46</a:t>
            </a:fld>
            <a:endParaRPr lang="cs-CZ"/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1F773C64-0B85-41DA-A4CD-618319B74DA3}"/>
              </a:ext>
            </a:extLst>
          </p:cNvPr>
          <p:cNvGrpSpPr/>
          <p:nvPr/>
        </p:nvGrpSpPr>
        <p:grpSpPr>
          <a:xfrm>
            <a:off x="7094208" y="2470694"/>
            <a:ext cx="4300362" cy="1050568"/>
            <a:chOff x="7182770" y="1154036"/>
            <a:chExt cx="4300362" cy="1050568"/>
          </a:xfrm>
        </p:grpSpPr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4A1FDC5C-7EA7-42DE-9AB6-7ADDCB23368E}"/>
                </a:ext>
              </a:extLst>
            </p:cNvPr>
            <p:cNvSpPr/>
            <p:nvPr/>
          </p:nvSpPr>
          <p:spPr>
            <a:xfrm>
              <a:off x="10335874" y="1280160"/>
              <a:ext cx="236483" cy="23648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6AD5EBC4-1B76-4F89-B593-9C40F366872E}"/>
                </a:ext>
              </a:extLst>
            </p:cNvPr>
            <p:cNvGrpSpPr/>
            <p:nvPr/>
          </p:nvGrpSpPr>
          <p:grpSpPr>
            <a:xfrm>
              <a:off x="7182770" y="1154036"/>
              <a:ext cx="4300362" cy="1050568"/>
              <a:chOff x="7182770" y="1154036"/>
              <a:chExt cx="4300362" cy="1050568"/>
            </a:xfrm>
          </p:grpSpPr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756B9439-C491-4241-BAAF-5E7E0245B56D}"/>
                  </a:ext>
                </a:extLst>
              </p:cNvPr>
              <p:cNvSpPr/>
              <p:nvPr/>
            </p:nvSpPr>
            <p:spPr>
              <a:xfrm>
                <a:off x="7182770" y="1570246"/>
                <a:ext cx="1519796" cy="167114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7D1A764A-873C-43AB-985E-CDECD147E97B}"/>
                  </a:ext>
                </a:extLst>
              </p:cNvPr>
              <p:cNvSpPr/>
              <p:nvPr/>
            </p:nvSpPr>
            <p:spPr>
              <a:xfrm>
                <a:off x="8721484" y="1381059"/>
                <a:ext cx="1563939" cy="167114"/>
              </a:xfrm>
              <a:prstGeom prst="rect">
                <a:avLst/>
              </a:prstGeom>
              <a:solidFill>
                <a:srgbClr val="8BF357"/>
              </a:solidFill>
              <a:ln>
                <a:solidFill>
                  <a:srgbClr val="8BF3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11C953AF-2BA8-466D-94C1-EA7ADEBA12F9}"/>
                  </a:ext>
                </a:extLst>
              </p:cNvPr>
              <p:cNvSpPr/>
              <p:nvPr/>
            </p:nvSpPr>
            <p:spPr>
              <a:xfrm>
                <a:off x="8721484" y="1746293"/>
                <a:ext cx="1563939" cy="167114"/>
              </a:xfrm>
              <a:prstGeom prst="rect">
                <a:avLst/>
              </a:prstGeom>
              <a:solidFill>
                <a:srgbClr val="8BF357"/>
              </a:solidFill>
              <a:ln>
                <a:solidFill>
                  <a:srgbClr val="8BF3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ál 13">
                <a:extLst>
                  <a:ext uri="{FF2B5EF4-FFF2-40B4-BE49-F238E27FC236}">
                    <a16:creationId xmlns:a16="http://schemas.microsoft.com/office/drawing/2014/main" id="{666A8D2C-2B82-4BE3-9E7E-053DC40881C3}"/>
                  </a:ext>
                </a:extLst>
              </p:cNvPr>
              <p:cNvSpPr/>
              <p:nvPr/>
            </p:nvSpPr>
            <p:spPr>
              <a:xfrm>
                <a:off x="10337198" y="1541868"/>
                <a:ext cx="236483" cy="23648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ál 14">
                <a:extLst>
                  <a:ext uri="{FF2B5EF4-FFF2-40B4-BE49-F238E27FC236}">
                    <a16:creationId xmlns:a16="http://schemas.microsoft.com/office/drawing/2014/main" id="{2B14D3F5-8CC3-4C86-88CF-13245B35C7D6}"/>
                  </a:ext>
                </a:extLst>
              </p:cNvPr>
              <p:cNvSpPr/>
              <p:nvPr/>
            </p:nvSpPr>
            <p:spPr>
              <a:xfrm>
                <a:off x="10337197" y="1801007"/>
                <a:ext cx="236483" cy="23648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Přímá spojnice 16">
                <a:extLst>
                  <a:ext uri="{FF2B5EF4-FFF2-40B4-BE49-F238E27FC236}">
                    <a16:creationId xmlns:a16="http://schemas.microsoft.com/office/drawing/2014/main" id="{5C7D9D59-75DA-4206-8CFA-834C1C0310ED}"/>
                  </a:ext>
                </a:extLst>
              </p:cNvPr>
              <p:cNvCxnSpPr/>
              <p:nvPr/>
            </p:nvCxnSpPr>
            <p:spPr>
              <a:xfrm flipV="1">
                <a:off x="10644877" y="1154036"/>
                <a:ext cx="567606" cy="176574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BD011060-DEA9-434B-8BCC-0B8E9C4246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74725" y="1398401"/>
                <a:ext cx="758428" cy="124549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Přímá spojnice 19">
                <a:extLst>
                  <a:ext uri="{FF2B5EF4-FFF2-40B4-BE49-F238E27FC236}">
                    <a16:creationId xmlns:a16="http://schemas.microsoft.com/office/drawing/2014/main" id="{4742217A-B949-4C5F-A24F-163306A4D7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90442" y="1679028"/>
                <a:ext cx="792690" cy="1869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3938559C-9DDC-438F-903F-1A111B9C3C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7314" y="1829850"/>
                <a:ext cx="795818" cy="63588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>
                <a:extLst>
                  <a:ext uri="{FF2B5EF4-FFF2-40B4-BE49-F238E27FC236}">
                    <a16:creationId xmlns:a16="http://schemas.microsoft.com/office/drawing/2014/main" id="{4DC9D498-21DE-4853-9563-009FFB522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70102" y="1973843"/>
                <a:ext cx="662152" cy="230761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ECC9150-99E9-4BE1-B48A-56C3F6C5B232}"/>
              </a:ext>
            </a:extLst>
          </p:cNvPr>
          <p:cNvSpPr txBox="1"/>
          <p:nvPr/>
        </p:nvSpPr>
        <p:spPr>
          <a:xfrm>
            <a:off x="7116210" y="2038827"/>
            <a:ext cx="441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stylopodium</a:t>
            </a:r>
            <a:r>
              <a:rPr lang="cs-CZ" dirty="0"/>
              <a:t>        </a:t>
            </a:r>
            <a:r>
              <a:rPr lang="cs-CZ" dirty="0" err="1"/>
              <a:t>zeugopodium</a:t>
            </a:r>
            <a:r>
              <a:rPr lang="cs-CZ" dirty="0"/>
              <a:t>    </a:t>
            </a:r>
            <a:r>
              <a:rPr lang="cs-CZ" dirty="0" err="1"/>
              <a:t>autopodium</a:t>
            </a:r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43DF183-074C-4118-974B-EE81A01FA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0" r="41328"/>
          <a:stretch/>
        </p:blipFill>
        <p:spPr>
          <a:xfrm>
            <a:off x="6780339" y="4025036"/>
            <a:ext cx="4750216" cy="20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674" y="654820"/>
            <a:ext cx="9601196" cy="1303867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Source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limb </a:t>
            </a:r>
            <a:r>
              <a:rPr lang="cs-CZ" altLang="cs-CZ" dirty="0" err="1" smtClean="0"/>
              <a:t>cells</a:t>
            </a:r>
            <a:endParaRPr lang="cs-CZ" altLang="cs-CZ" dirty="0" smtClean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1818" y="4340407"/>
            <a:ext cx="3313112" cy="1922462"/>
          </a:xfrm>
        </p:spPr>
      </p:pic>
      <p:pic>
        <p:nvPicPr>
          <p:cNvPr id="4096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682411"/>
            <a:ext cx="255587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10"/>
          <p:cNvSpPr>
            <a:spLocks noChangeArrowheads="1"/>
          </p:cNvSpPr>
          <p:nvPr/>
        </p:nvSpPr>
        <p:spPr bwMode="auto">
          <a:xfrm>
            <a:off x="1703388" y="6567489"/>
            <a:ext cx="2451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 sz="1200"/>
              <a:t>http://www.utm.utoronto.ca/</a:t>
            </a:r>
          </a:p>
        </p:txBody>
      </p:sp>
      <p:pic>
        <p:nvPicPr>
          <p:cNvPr id="4096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2144317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/>
          <p:cNvSpPr>
            <a:spLocks noChangeArrowheads="1"/>
          </p:cNvSpPr>
          <p:nvPr/>
        </p:nvSpPr>
        <p:spPr bwMode="auto">
          <a:xfrm>
            <a:off x="8536781" y="-74179"/>
            <a:ext cx="3760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 sz="1200" dirty="0"/>
              <a:t>http://www.cmrb.eu/media/upload/imatges/</a:t>
            </a:r>
          </a:p>
          <a:p>
            <a:pPr eaLnBrk="1" hangingPunct="1"/>
            <a:r>
              <a:rPr lang="cs-CZ" altLang="cs-CZ" sz="1200" dirty="0"/>
              <a:t>centre-</a:t>
            </a:r>
            <a:r>
              <a:rPr lang="cs-CZ" altLang="cs-CZ" sz="1200" dirty="0" err="1"/>
              <a:t>investigacio</a:t>
            </a:r>
            <a:r>
              <a:rPr lang="cs-CZ" altLang="cs-CZ" sz="1200" dirty="0"/>
              <a:t>/</a:t>
            </a:r>
            <a:r>
              <a:rPr lang="cs-CZ" altLang="cs-CZ" sz="1200" dirty="0" err="1"/>
              <a:t>linies_treball</a:t>
            </a:r>
            <a:r>
              <a:rPr lang="cs-CZ" altLang="cs-CZ" sz="1200" dirty="0"/>
              <a:t>/6_1_limb.jpg</a:t>
            </a:r>
          </a:p>
        </p:txBody>
      </p:sp>
      <p:grpSp>
        <p:nvGrpSpPr>
          <p:cNvPr id="40968" name="Group 16"/>
          <p:cNvGrpSpPr>
            <a:grpSpLocks/>
          </p:cNvGrpSpPr>
          <p:nvPr/>
        </p:nvGrpSpPr>
        <p:grpSpPr bwMode="auto">
          <a:xfrm>
            <a:off x="1335088" y="2145507"/>
            <a:ext cx="4294188" cy="3048000"/>
            <a:chOff x="340" y="1510"/>
            <a:chExt cx="2705" cy="1920"/>
          </a:xfrm>
        </p:grpSpPr>
        <p:pic>
          <p:nvPicPr>
            <p:cNvPr id="4097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510"/>
              <a:ext cx="148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510"/>
              <a:ext cx="1254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3" name="Rectangle 13"/>
            <p:cNvSpPr>
              <a:spLocks noChangeArrowheads="1"/>
            </p:cNvSpPr>
            <p:nvPr/>
          </p:nvSpPr>
          <p:spPr bwMode="auto">
            <a:xfrm>
              <a:off x="340" y="1525"/>
              <a:ext cx="2676" cy="19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0969" name="Rectangle 14"/>
          <p:cNvSpPr>
            <a:spLocks noChangeArrowheads="1"/>
          </p:cNvSpPr>
          <p:nvPr/>
        </p:nvSpPr>
        <p:spPr bwMode="auto">
          <a:xfrm>
            <a:off x="5570538" y="2143812"/>
            <a:ext cx="3313112" cy="21965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0970" name="Rectangle 15"/>
          <p:cNvSpPr>
            <a:spLocks noChangeArrowheads="1"/>
          </p:cNvSpPr>
          <p:nvPr/>
        </p:nvSpPr>
        <p:spPr bwMode="auto">
          <a:xfrm>
            <a:off x="8222456" y="4317677"/>
            <a:ext cx="3279774" cy="19446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845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limb </a:t>
            </a:r>
            <a:r>
              <a:rPr lang="cs-CZ" dirty="0" err="1"/>
              <a:t>bones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6780" y="3446024"/>
            <a:ext cx="5189220" cy="692448"/>
          </a:xfrm>
        </p:spPr>
        <p:txBody>
          <a:bodyPr>
            <a:normAutofit fontScale="925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Polydactyly</a:t>
            </a:r>
            <a:r>
              <a:rPr lang="cs-CZ" dirty="0"/>
              <a:t> – more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five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formed</a:t>
            </a:r>
            <a:r>
              <a:rPr lang="cs-CZ" dirty="0"/>
              <a:t> on </a:t>
            </a:r>
            <a:r>
              <a:rPr lang="cs-CZ" dirty="0" err="1"/>
              <a:t>one</a:t>
            </a:r>
            <a:r>
              <a:rPr lang="cs-CZ" dirty="0"/>
              <a:t> limb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48</a:t>
            </a:fld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211648" y="2557301"/>
            <a:ext cx="5189220" cy="5732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2200" b="1" dirty="0" err="1"/>
              <a:t>Syndactyly</a:t>
            </a:r>
            <a:r>
              <a:rPr lang="cs-CZ" sz="2200" dirty="0"/>
              <a:t> – </a:t>
            </a:r>
            <a:r>
              <a:rPr lang="cs-CZ" sz="2200" dirty="0" err="1"/>
              <a:t>connection</a:t>
            </a:r>
            <a:r>
              <a:rPr lang="cs-CZ" sz="2200" dirty="0"/>
              <a:t> </a:t>
            </a:r>
            <a:r>
              <a:rPr lang="cs-CZ" sz="2200" dirty="0" err="1"/>
              <a:t>between</a:t>
            </a:r>
            <a:r>
              <a:rPr lang="cs-CZ" sz="2200" dirty="0"/>
              <a:t> </a:t>
            </a:r>
            <a:r>
              <a:rPr lang="cs-CZ" sz="2200" dirty="0" err="1"/>
              <a:t>two</a:t>
            </a:r>
            <a:r>
              <a:rPr lang="cs-CZ" sz="2200" dirty="0"/>
              <a:t> </a:t>
            </a:r>
            <a:r>
              <a:rPr lang="cs-CZ" sz="2200" dirty="0" err="1"/>
              <a:t>or</a:t>
            </a:r>
            <a:r>
              <a:rPr lang="cs-CZ" sz="2200" dirty="0"/>
              <a:t> more </a:t>
            </a:r>
            <a:r>
              <a:rPr lang="cs-CZ" sz="2200" dirty="0" err="1"/>
              <a:t>fingers</a:t>
            </a:r>
            <a:endParaRPr lang="cs-CZ" sz="22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211648" y="4830537"/>
            <a:ext cx="5189220" cy="44639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Phocomelia</a:t>
            </a:r>
            <a:r>
              <a:rPr lang="cs-CZ" dirty="0"/>
              <a:t> – </a:t>
            </a:r>
            <a:r>
              <a:rPr lang="cs-CZ" dirty="0" err="1"/>
              <a:t>missing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limb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" r="26326" b="10313"/>
          <a:stretch/>
        </p:blipFill>
        <p:spPr>
          <a:xfrm>
            <a:off x="7470102" y="1987193"/>
            <a:ext cx="3278505" cy="11402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77243"/>
            <a:ext cx="2078989" cy="15224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32" y="3377243"/>
            <a:ext cx="1754451" cy="266966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410990" y="6046911"/>
            <a:ext cx="1853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J </a:t>
            </a:r>
            <a:r>
              <a:rPr lang="cs-CZ" sz="1200" dirty="0" err="1"/>
              <a:t>Integr</a:t>
            </a:r>
            <a:r>
              <a:rPr lang="cs-CZ" sz="1200" dirty="0"/>
              <a:t> </a:t>
            </a:r>
            <a:r>
              <a:rPr lang="cs-CZ" sz="1200" dirty="0" err="1"/>
              <a:t>Health</a:t>
            </a:r>
            <a:r>
              <a:rPr lang="cs-CZ" sz="1200" dirty="0"/>
              <a:t> </a:t>
            </a:r>
            <a:r>
              <a:rPr lang="cs-CZ" sz="1200" dirty="0" err="1"/>
              <a:t>Sci</a:t>
            </a:r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427997" y="4899702"/>
            <a:ext cx="1966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Kapoor</a:t>
            </a:r>
            <a:r>
              <a:rPr lang="cs-CZ" sz="1200" dirty="0"/>
              <a:t> and Johnson, 2011.</a:t>
            </a:r>
          </a:p>
          <a:p>
            <a:pPr algn="ctr"/>
            <a:r>
              <a:rPr lang="cs-CZ" sz="1200" dirty="0"/>
              <a:t>N </a:t>
            </a:r>
            <a:r>
              <a:rPr lang="cs-CZ" sz="1200" dirty="0" err="1"/>
              <a:t>Eng</a:t>
            </a:r>
            <a:r>
              <a:rPr lang="cs-CZ" sz="1200" dirty="0"/>
              <a:t> J Med</a:t>
            </a:r>
          </a:p>
        </p:txBody>
      </p:sp>
    </p:spTree>
    <p:extLst>
      <p:ext uri="{BB962C8B-B14F-4D97-AF65-F5344CB8AC3E}">
        <p14:creationId xmlns:p14="http://schemas.microsoft.com/office/powerpoint/2010/main" val="13848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3603" y="345629"/>
            <a:ext cx="9601196" cy="1303867"/>
          </a:xfrm>
        </p:spPr>
        <p:txBody>
          <a:bodyPr/>
          <a:lstStyle/>
          <a:p>
            <a:r>
              <a:rPr lang="cs-CZ" dirty="0"/>
              <a:t>Development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trunk</a:t>
            </a:r>
            <a:r>
              <a:rPr lang="cs-CZ" dirty="0"/>
              <a:t> </a:t>
            </a:r>
            <a:r>
              <a:rPr lang="cs-CZ" dirty="0" err="1"/>
              <a:t>skeletal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7573" y="1264083"/>
            <a:ext cx="5130265" cy="1511039"/>
          </a:xfrm>
        </p:spPr>
        <p:txBody>
          <a:bodyPr>
            <a:normAutofit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trunk</a:t>
            </a:r>
            <a:r>
              <a:rPr lang="cs-CZ" sz="1800" dirty="0"/>
              <a:t> </a:t>
            </a:r>
            <a:r>
              <a:rPr lang="cs-CZ" sz="1800" dirty="0" err="1"/>
              <a:t>muscles</a:t>
            </a:r>
            <a:r>
              <a:rPr lang="cs-CZ" sz="1800" dirty="0"/>
              <a:t> </a:t>
            </a:r>
            <a:r>
              <a:rPr lang="cs-CZ" sz="1800" dirty="0" err="1"/>
              <a:t>have</a:t>
            </a:r>
            <a:r>
              <a:rPr lang="cs-CZ" sz="1800" dirty="0"/>
              <a:t> </a:t>
            </a:r>
            <a:r>
              <a:rPr lang="cs-CZ" sz="1800" dirty="0" err="1"/>
              <a:t>two</a:t>
            </a:r>
            <a:r>
              <a:rPr lang="cs-CZ" sz="1800" dirty="0"/>
              <a:t> </a:t>
            </a:r>
            <a:r>
              <a:rPr lang="cs-CZ" sz="1800" dirty="0" err="1"/>
              <a:t>origins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800" b="1" err="1"/>
              <a:t>Paraxial</a:t>
            </a:r>
            <a:r>
              <a:rPr lang="cs-CZ" sz="1800" b="1"/>
              <a:t> </a:t>
            </a:r>
            <a:r>
              <a:rPr lang="cs-CZ" sz="1800" b="1" smtClean="0"/>
              <a:t>mesoderm (somites)</a:t>
            </a:r>
            <a:endParaRPr lang="cs-CZ" sz="18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Lateral</a:t>
            </a:r>
            <a:r>
              <a:rPr lang="cs-CZ" sz="1800" b="1" dirty="0"/>
              <a:t> plate 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cs-CZ" sz="18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49</a:t>
            </a:fld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093603" y="1910375"/>
            <a:ext cx="7279418" cy="1472852"/>
            <a:chOff x="1093603" y="1910375"/>
            <a:chExt cx="7279418" cy="1472852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7" t="28309" r="22447" b="16268"/>
            <a:stretch/>
          </p:blipFill>
          <p:spPr>
            <a:xfrm>
              <a:off x="6830055" y="1910375"/>
              <a:ext cx="1542966" cy="1472852"/>
            </a:xfrm>
            <a:prstGeom prst="rect">
              <a:avLst/>
            </a:prstGeom>
          </p:spPr>
        </p:pic>
        <p:sp>
          <p:nvSpPr>
            <p:cNvPr id="8" name="Zástupný symbol pro obsah 2"/>
            <p:cNvSpPr txBox="1">
              <a:spLocks/>
            </p:cNvSpPr>
            <p:nvPr/>
          </p:nvSpPr>
          <p:spPr>
            <a:xfrm>
              <a:off x="1093603" y="2750021"/>
              <a:ext cx="6094275" cy="365125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84138">
                <a:buSzPct val="50000"/>
                <a:buFont typeface="Courier New" panose="02070309020205020404" pitchFamily="49" charset="0"/>
                <a:buChar char="o"/>
              </a:pPr>
              <a:r>
                <a:rPr lang="cs-CZ" dirty="0" err="1"/>
                <a:t>somites</a:t>
              </a:r>
              <a:r>
                <a:rPr lang="cs-CZ" dirty="0"/>
                <a:t> </a:t>
              </a:r>
              <a:r>
                <a:rPr lang="cs-CZ" dirty="0" err="1"/>
                <a:t>differentiate</a:t>
              </a:r>
              <a:r>
                <a:rPr lang="cs-CZ" dirty="0"/>
                <a:t> </a:t>
              </a:r>
              <a:r>
                <a:rPr lang="cs-CZ" dirty="0" err="1"/>
                <a:t>into</a:t>
              </a:r>
              <a:r>
                <a:rPr lang="cs-CZ" dirty="0"/>
                <a:t> </a:t>
              </a:r>
              <a:r>
                <a:rPr lang="cs-CZ" dirty="0" err="1"/>
                <a:t>sclerotome</a:t>
              </a:r>
              <a:r>
                <a:rPr lang="cs-CZ" dirty="0"/>
                <a:t> and </a:t>
              </a:r>
              <a:r>
                <a:rPr lang="cs-CZ" b="1" dirty="0" err="1"/>
                <a:t>dermamyotome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1084126" y="1859623"/>
            <a:ext cx="9941371" cy="1876963"/>
            <a:chOff x="1084126" y="1859623"/>
            <a:chExt cx="9941371" cy="187696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86" t="23681" r="10986" b="17268"/>
            <a:stretch/>
          </p:blipFill>
          <p:spPr>
            <a:xfrm>
              <a:off x="9072919" y="1859623"/>
              <a:ext cx="1952578" cy="1574356"/>
            </a:xfrm>
            <a:prstGeom prst="rect">
              <a:avLst/>
            </a:prstGeom>
          </p:spPr>
        </p:pic>
        <p:sp>
          <p:nvSpPr>
            <p:cNvPr id="9" name="Zástupný symbol pro obsah 2"/>
            <p:cNvSpPr txBox="1">
              <a:spLocks/>
            </p:cNvSpPr>
            <p:nvPr/>
          </p:nvSpPr>
          <p:spPr>
            <a:xfrm>
              <a:off x="1084126" y="3316332"/>
              <a:ext cx="5932230" cy="420254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84138">
                <a:buSzPct val="50000"/>
                <a:buFont typeface="Courier New" panose="02070309020205020404" pitchFamily="49" charset="0"/>
                <a:buChar char="o"/>
              </a:pPr>
              <a:r>
                <a:rPr lang="cs-CZ" dirty="0" err="1"/>
                <a:t>dermamyotome</a:t>
              </a:r>
              <a:r>
                <a:rPr lang="cs-CZ" dirty="0"/>
                <a:t> </a:t>
              </a:r>
              <a:r>
                <a:rPr lang="cs-CZ" dirty="0" err="1"/>
                <a:t>differentiates</a:t>
              </a:r>
              <a:r>
                <a:rPr lang="cs-CZ" dirty="0"/>
                <a:t> </a:t>
              </a:r>
              <a:r>
                <a:rPr lang="cs-CZ" dirty="0" err="1"/>
                <a:t>into</a:t>
              </a:r>
              <a:r>
                <a:rPr lang="cs-CZ" dirty="0"/>
                <a:t> dermatome and </a:t>
              </a:r>
              <a:r>
                <a:rPr lang="cs-CZ" b="1" dirty="0" err="1"/>
                <a:t>myotome</a:t>
              </a:r>
              <a:endParaRPr lang="cs-CZ" b="1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1084126" y="2725776"/>
            <a:ext cx="9281321" cy="3136527"/>
            <a:chOff x="1115274" y="3555863"/>
            <a:chExt cx="9281321" cy="313652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115274" y="3555863"/>
              <a:ext cx="9281321" cy="3136527"/>
              <a:chOff x="1115274" y="3555863"/>
              <a:chExt cx="9281321" cy="3136527"/>
            </a:xfrm>
          </p:grpSpPr>
          <p:sp>
            <p:nvSpPr>
              <p:cNvPr id="10" name="Zástupný symbol pro obsah 2"/>
              <p:cNvSpPr txBox="1">
                <a:spLocks/>
              </p:cNvSpPr>
              <p:nvPr/>
            </p:nvSpPr>
            <p:spPr>
              <a:xfrm>
                <a:off x="1115274" y="4646169"/>
                <a:ext cx="3738279" cy="204622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84138">
                  <a:buSzPct val="50000"/>
                  <a:buFont typeface="Courier New" panose="02070309020205020404" pitchFamily="49" charset="0"/>
                  <a:buChar char="o"/>
                </a:pPr>
                <a:r>
                  <a:rPr lang="cs-CZ" dirty="0" err="1"/>
                  <a:t>myotome</a:t>
                </a:r>
                <a:r>
                  <a:rPr lang="cs-CZ" dirty="0"/>
                  <a:t> </a:t>
                </a:r>
                <a:r>
                  <a:rPr lang="cs-CZ" dirty="0" err="1"/>
                  <a:t>is</a:t>
                </a:r>
                <a:r>
                  <a:rPr lang="cs-CZ" dirty="0"/>
                  <a:t> </a:t>
                </a:r>
                <a:r>
                  <a:rPr lang="cs-CZ" dirty="0" err="1"/>
                  <a:t>divided</a:t>
                </a:r>
                <a:r>
                  <a:rPr lang="cs-CZ" dirty="0"/>
                  <a:t> </a:t>
                </a:r>
                <a:r>
                  <a:rPr lang="cs-CZ" dirty="0" err="1"/>
                  <a:t>into</a:t>
                </a:r>
                <a:r>
                  <a:rPr lang="cs-CZ" dirty="0"/>
                  <a:t>:</a:t>
                </a:r>
              </a:p>
              <a:p>
                <a:pPr marL="182880" lvl="2" indent="84138">
                  <a:buSzPct val="50000"/>
                  <a:buFont typeface="Courier New" panose="02070309020205020404" pitchFamily="49" charset="0"/>
                  <a:buChar char="o"/>
                </a:pPr>
                <a:r>
                  <a:rPr lang="cs-CZ" sz="1800" b="1" dirty="0" err="1"/>
                  <a:t>Epaxial</a:t>
                </a:r>
                <a:r>
                  <a:rPr lang="cs-CZ" sz="1800" b="1" dirty="0"/>
                  <a:t> </a:t>
                </a:r>
                <a:r>
                  <a:rPr lang="cs-CZ" sz="1800" b="1" dirty="0" err="1"/>
                  <a:t>myotome</a:t>
                </a:r>
                <a:r>
                  <a:rPr lang="cs-CZ" sz="1800" b="1" dirty="0"/>
                  <a:t>:</a:t>
                </a:r>
              </a:p>
              <a:p>
                <a:pPr marL="365760" lvl="3" indent="84138">
                  <a:buSzPct val="50000"/>
                  <a:buFont typeface="Courier New" panose="02070309020205020404" pitchFamily="49" charset="0"/>
                  <a:buChar char="o"/>
                </a:pPr>
                <a:r>
                  <a:rPr lang="cs-CZ" sz="1800" dirty="0" err="1"/>
                  <a:t>some</a:t>
                </a:r>
                <a:r>
                  <a:rPr lang="cs-CZ" sz="1800" dirty="0"/>
                  <a:t> </a:t>
                </a:r>
                <a:r>
                  <a:rPr lang="cs-CZ" sz="1800" dirty="0" err="1"/>
                  <a:t>trunk</a:t>
                </a:r>
                <a:r>
                  <a:rPr lang="cs-CZ" sz="1800" dirty="0"/>
                  <a:t> </a:t>
                </a:r>
                <a:r>
                  <a:rPr lang="cs-CZ" sz="1800" dirty="0" err="1"/>
                  <a:t>muscles</a:t>
                </a:r>
                <a:r>
                  <a:rPr lang="cs-CZ" sz="1800" dirty="0"/>
                  <a:t> (</a:t>
                </a:r>
                <a:r>
                  <a:rPr lang="cs-CZ" sz="1800" dirty="0" err="1"/>
                  <a:t>dorsal</a:t>
                </a:r>
                <a:r>
                  <a:rPr lang="cs-CZ" sz="1800" dirty="0"/>
                  <a:t>)</a:t>
                </a:r>
                <a:endParaRPr lang="cs-CZ" sz="1800" b="1" dirty="0"/>
              </a:p>
              <a:p>
                <a:pPr marL="182880" lvl="2" indent="84138">
                  <a:buSzPct val="50000"/>
                  <a:buFont typeface="Courier New" panose="02070309020205020404" pitchFamily="49" charset="0"/>
                  <a:buChar char="o"/>
                </a:pPr>
                <a:r>
                  <a:rPr lang="cs-CZ" sz="1800" b="1" dirty="0" err="1"/>
                  <a:t>Hypaxial</a:t>
                </a:r>
                <a:r>
                  <a:rPr lang="cs-CZ" sz="1800" b="1" dirty="0"/>
                  <a:t> </a:t>
                </a:r>
                <a:r>
                  <a:rPr lang="cs-CZ" sz="1800" b="1" dirty="0" err="1"/>
                  <a:t>myotome</a:t>
                </a:r>
                <a:r>
                  <a:rPr lang="cs-CZ" sz="1800" b="1" dirty="0"/>
                  <a:t>:</a:t>
                </a:r>
              </a:p>
              <a:p>
                <a:pPr lvl="1">
                  <a:buSzPct val="50000"/>
                  <a:buFont typeface="Courier New" panose="02070309020205020404" pitchFamily="49" charset="0"/>
                  <a:buChar char="o"/>
                </a:pPr>
                <a:r>
                  <a:rPr lang="cs-CZ" dirty="0" err="1"/>
                  <a:t>some</a:t>
                </a:r>
                <a:r>
                  <a:rPr lang="cs-CZ" dirty="0"/>
                  <a:t> </a:t>
                </a:r>
                <a:r>
                  <a:rPr lang="cs-CZ" dirty="0" err="1"/>
                  <a:t>trunk</a:t>
                </a:r>
                <a:r>
                  <a:rPr lang="cs-CZ" dirty="0"/>
                  <a:t> </a:t>
                </a:r>
                <a:r>
                  <a:rPr lang="cs-CZ" dirty="0" err="1"/>
                  <a:t>muscles</a:t>
                </a:r>
                <a:r>
                  <a:rPr lang="cs-CZ" dirty="0"/>
                  <a:t> (</a:t>
                </a:r>
                <a:r>
                  <a:rPr lang="cs-CZ" dirty="0" err="1"/>
                  <a:t>ventral</a:t>
                </a:r>
                <a:r>
                  <a:rPr lang="cs-CZ" dirty="0"/>
                  <a:t>)</a:t>
                </a:r>
              </a:p>
              <a:p>
                <a:pPr lvl="1">
                  <a:buSzPct val="50000"/>
                  <a:buFont typeface="Courier New" panose="02070309020205020404" pitchFamily="49" charset="0"/>
                  <a:buChar char="o"/>
                </a:pPr>
                <a:r>
                  <a:rPr lang="cs-CZ" dirty="0"/>
                  <a:t>limb </a:t>
                </a:r>
                <a:r>
                  <a:rPr lang="cs-CZ" dirty="0" err="1"/>
                  <a:t>muscles</a:t>
                </a:r>
                <a:endParaRPr lang="en-US" dirty="0"/>
              </a:p>
              <a:p>
                <a:pPr marL="365760" lvl="3" indent="84138">
                  <a:buSzPct val="50000"/>
                  <a:buFont typeface="Courier New" panose="02070309020205020404" pitchFamily="49" charset="0"/>
                  <a:buChar char="o"/>
                </a:pPr>
                <a:endParaRPr lang="cs-CZ" sz="1800" b="1" dirty="0"/>
              </a:p>
            </p:txBody>
          </p:sp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45FF269B-4D9A-40E3-8B4B-799108342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53" t="7089" r="19244"/>
              <a:stretch/>
            </p:blipFill>
            <p:spPr>
              <a:xfrm>
                <a:off x="7594333" y="3555863"/>
                <a:ext cx="2802262" cy="2730907"/>
              </a:xfrm>
              <a:prstGeom prst="rect">
                <a:avLst/>
              </a:prstGeom>
            </p:spPr>
          </p:pic>
        </p:grpSp>
        <p:sp>
          <p:nvSpPr>
            <p:cNvPr id="15" name="Obdélník 14"/>
            <p:cNvSpPr/>
            <p:nvPr/>
          </p:nvSpPr>
          <p:spPr>
            <a:xfrm>
              <a:off x="9644515" y="4360244"/>
              <a:ext cx="486950" cy="317634"/>
            </a:xfrm>
            <a:prstGeom prst="rect">
              <a:avLst/>
            </a:prstGeom>
            <a:noFill/>
            <a:ln w="38100">
              <a:solidFill>
                <a:srgbClr val="E77B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9711891" y="5669280"/>
              <a:ext cx="462014" cy="327259"/>
            </a:xfrm>
            <a:prstGeom prst="rect">
              <a:avLst/>
            </a:prstGeom>
            <a:noFill/>
            <a:ln w="38100">
              <a:solidFill>
                <a:srgbClr val="E77B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1766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9075" y="690303"/>
            <a:ext cx="9601196" cy="1303867"/>
          </a:xfrm>
        </p:spPr>
        <p:txBody>
          <a:bodyPr/>
          <a:lstStyle/>
          <a:p>
            <a:r>
              <a:rPr lang="cs-CZ" dirty="0" smtClean="0"/>
              <a:t>Video </a:t>
            </a:r>
            <a:r>
              <a:rPr lang="cs-CZ" dirty="0" err="1" smtClean="0"/>
              <a:t>time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</a:t>
            </a:fld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295402" y="2285999"/>
            <a:ext cx="9852496" cy="301558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295402" y="1994170"/>
            <a:ext cx="97661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GASTRULATION</a:t>
            </a:r>
            <a:r>
              <a:rPr lang="cs-CZ" sz="2400" dirty="0"/>
              <a:t> </a:t>
            </a:r>
            <a:r>
              <a:rPr lang="cs-CZ" sz="2400" dirty="0" smtClean="0"/>
              <a:t>– </a:t>
            </a:r>
            <a:r>
              <a:rPr lang="cs-CZ" sz="2400" dirty="0" err="1" smtClean="0"/>
              <a:t>three</a:t>
            </a:r>
            <a:r>
              <a:rPr lang="cs-CZ" sz="2400" dirty="0" smtClean="0"/>
              <a:t> </a:t>
            </a:r>
            <a:r>
              <a:rPr lang="cs-CZ" sz="2400" dirty="0" err="1" smtClean="0"/>
              <a:t>laminar</a:t>
            </a:r>
            <a:r>
              <a:rPr lang="cs-CZ" sz="2400" dirty="0" smtClean="0"/>
              <a:t> embryo body</a:t>
            </a:r>
            <a:r>
              <a:rPr lang="cs-CZ" sz="2400" b="1" dirty="0"/>
              <a:t>	</a:t>
            </a:r>
            <a:r>
              <a:rPr lang="cs-CZ" sz="2400" u="sng" dirty="0" smtClean="0">
                <a:hlinkClick r:id="rId2"/>
              </a:rPr>
              <a:t>https</a:t>
            </a:r>
            <a:r>
              <a:rPr lang="cs-CZ" sz="2400" u="sng" dirty="0">
                <a:hlinkClick r:id="rId2"/>
              </a:rPr>
              <a:t>://</a:t>
            </a:r>
            <a:r>
              <a:rPr lang="cs-CZ" sz="2400" u="sng" dirty="0" smtClean="0">
                <a:hlinkClick r:id="rId2"/>
              </a:rPr>
              <a:t>www.youtube.com/watch?v=ADlYn0ImTNg</a:t>
            </a:r>
            <a:endParaRPr lang="cs-CZ" sz="2400" u="sng" dirty="0" smtClean="0"/>
          </a:p>
          <a:p>
            <a:pPr algn="ctr"/>
            <a:endParaRPr lang="cs-CZ" sz="2400" b="1" u="sng" dirty="0"/>
          </a:p>
          <a:p>
            <a:pPr algn="ctr"/>
            <a:r>
              <a:rPr lang="cs-CZ" sz="2400" b="1" dirty="0" smtClean="0"/>
              <a:t>NOTOCHORD FORMATION  </a:t>
            </a:r>
            <a:r>
              <a:rPr lang="cs-CZ" sz="2400" dirty="0" smtClean="0"/>
              <a:t>- </a:t>
            </a:r>
            <a:r>
              <a:rPr lang="cs-CZ" sz="2400" dirty="0" err="1" smtClean="0"/>
              <a:t>first</a:t>
            </a:r>
            <a:r>
              <a:rPr lang="cs-CZ" sz="2400" dirty="0" smtClean="0"/>
              <a:t> axis</a:t>
            </a:r>
          </a:p>
          <a:p>
            <a:pPr algn="ctr"/>
            <a:r>
              <a:rPr lang="cs-CZ" sz="2400" u="sng" dirty="0">
                <a:hlinkClick r:id="rId3"/>
              </a:rPr>
              <a:t>https://</a:t>
            </a:r>
            <a:r>
              <a:rPr lang="cs-CZ" sz="2400" u="sng" dirty="0" smtClean="0">
                <a:hlinkClick r:id="rId3"/>
              </a:rPr>
              <a:t>www.youtube.com/watch?v=73k0k8qXAow</a:t>
            </a:r>
            <a:endParaRPr lang="cs-CZ" sz="2400" u="sng" dirty="0" smtClean="0"/>
          </a:p>
          <a:p>
            <a:pPr algn="ctr"/>
            <a:endParaRPr lang="cs-CZ" sz="2400" b="1" u="sng" dirty="0"/>
          </a:p>
          <a:p>
            <a:pPr algn="ctr"/>
            <a:r>
              <a:rPr lang="cs-CZ" sz="2400" b="1" dirty="0" smtClean="0"/>
              <a:t>NEURULATION – </a:t>
            </a:r>
            <a:r>
              <a:rPr lang="cs-CZ" sz="2400" dirty="0" err="1" smtClean="0"/>
              <a:t>neural</a:t>
            </a:r>
            <a:r>
              <a:rPr lang="cs-CZ" sz="2400" dirty="0" smtClean="0"/>
              <a:t> tube and </a:t>
            </a:r>
            <a:r>
              <a:rPr lang="cs-CZ" sz="2400" dirty="0" err="1" smtClean="0"/>
              <a:t>crest</a:t>
            </a:r>
            <a:r>
              <a:rPr lang="cs-CZ" sz="2400" dirty="0"/>
              <a:t> </a:t>
            </a:r>
            <a:r>
              <a:rPr lang="cs-CZ" sz="2400" dirty="0" err="1" smtClean="0"/>
              <a:t>formation</a:t>
            </a:r>
            <a:endParaRPr lang="cs-CZ" sz="2400" dirty="0" smtClean="0"/>
          </a:p>
          <a:p>
            <a:pPr algn="ctr"/>
            <a:r>
              <a:rPr lang="cs-CZ" sz="2400" dirty="0">
                <a:hlinkClick r:id="rId4"/>
              </a:rPr>
              <a:t>https://</a:t>
            </a:r>
            <a:r>
              <a:rPr lang="cs-CZ" sz="2400" dirty="0" smtClean="0">
                <a:hlinkClick r:id="rId4"/>
              </a:rPr>
              <a:t>www.youtube.com/watch?v=lGLexQR9xGs</a:t>
            </a:r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b="1" dirty="0" smtClean="0"/>
              <a:t>EMBRYO FOLDING</a:t>
            </a:r>
            <a:r>
              <a:rPr lang="cs-CZ" sz="2400" dirty="0" smtClean="0"/>
              <a:t> – </a:t>
            </a:r>
            <a:r>
              <a:rPr lang="cs-CZ" sz="2400" dirty="0" err="1" smtClean="0"/>
              <a:t>final</a:t>
            </a:r>
            <a:r>
              <a:rPr lang="cs-CZ" sz="2400" dirty="0" smtClean="0"/>
              <a:t> </a:t>
            </a:r>
            <a:r>
              <a:rPr lang="cs-CZ" sz="2400" dirty="0" err="1" smtClean="0"/>
              <a:t>shape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embryo</a:t>
            </a:r>
          </a:p>
          <a:p>
            <a:pPr algn="ctr"/>
            <a:r>
              <a:rPr lang="cs-CZ" sz="2400" dirty="0">
                <a:hlinkClick r:id="rId5"/>
              </a:rPr>
              <a:t>https://</a:t>
            </a:r>
            <a:r>
              <a:rPr lang="cs-CZ" sz="2400" dirty="0" smtClean="0">
                <a:hlinkClick r:id="rId5"/>
              </a:rPr>
              <a:t>www.youtube.com/watch?v=4lGq4DkTNko</a:t>
            </a:r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endParaRPr lang="cs-CZ" sz="2400" b="1" u="sng" dirty="0"/>
          </a:p>
        </p:txBody>
      </p:sp>
    </p:spTree>
    <p:extLst>
      <p:ext uri="{BB962C8B-B14F-4D97-AF65-F5344CB8AC3E}">
        <p14:creationId xmlns:p14="http://schemas.microsoft.com/office/powerpoint/2010/main" val="6521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541867"/>
            <a:ext cx="9601196" cy="1303867"/>
          </a:xfrm>
        </p:spPr>
        <p:txBody>
          <a:bodyPr/>
          <a:lstStyle/>
          <a:p>
            <a:r>
              <a:rPr lang="cs-CZ" dirty="0" err="1"/>
              <a:t>Epaxial</a:t>
            </a:r>
            <a:r>
              <a:rPr lang="cs-CZ" dirty="0"/>
              <a:t> and </a:t>
            </a:r>
            <a:r>
              <a:rPr lang="cs-CZ" dirty="0" err="1"/>
              <a:t>hypaxial</a:t>
            </a:r>
            <a:r>
              <a:rPr lang="cs-CZ" dirty="0"/>
              <a:t> </a:t>
            </a:r>
            <a:r>
              <a:rPr lang="cs-CZ" dirty="0" err="1"/>
              <a:t>trunk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6515" y="1785507"/>
            <a:ext cx="5467149" cy="4023360"/>
          </a:xfrm>
        </p:spPr>
        <p:txBody>
          <a:bodyPr>
            <a:normAutofit fontScale="850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proliferation</a:t>
            </a:r>
            <a:r>
              <a:rPr lang="cs-CZ" dirty="0"/>
              <a:t> and </a:t>
            </a:r>
            <a:r>
              <a:rPr lang="cs-CZ" dirty="0" err="1"/>
              <a:t>migration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myotome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– </a:t>
            </a:r>
            <a:r>
              <a:rPr lang="cs-CZ" dirty="0" err="1"/>
              <a:t>muscle</a:t>
            </a:r>
            <a:r>
              <a:rPr lang="cs-CZ" dirty="0"/>
              <a:t> cell </a:t>
            </a:r>
            <a:r>
              <a:rPr lang="cs-CZ" dirty="0" err="1"/>
              <a:t>progenitors</a:t>
            </a:r>
            <a:r>
              <a:rPr lang="cs-CZ" dirty="0"/>
              <a:t> </a:t>
            </a:r>
            <a:r>
              <a:rPr lang="cs-CZ" dirty="0" err="1"/>
              <a:t>formation</a:t>
            </a:r>
            <a:r>
              <a:rPr lang="cs-CZ" dirty="0"/>
              <a:t> - </a:t>
            </a:r>
            <a:r>
              <a:rPr lang="cs-CZ" b="1" dirty="0" err="1"/>
              <a:t>myoblasts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Epaxial</a:t>
            </a:r>
            <a:r>
              <a:rPr lang="cs-CZ" b="1" dirty="0"/>
              <a:t> </a:t>
            </a:r>
            <a:r>
              <a:rPr lang="cs-CZ" dirty="0" err="1"/>
              <a:t>muscles</a:t>
            </a:r>
            <a:r>
              <a:rPr lang="cs-CZ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back</a:t>
            </a:r>
            <a:r>
              <a:rPr lang="cs-CZ" dirty="0"/>
              <a:t> (</a:t>
            </a:r>
            <a:r>
              <a:rPr lang="cs-CZ" dirty="0" err="1"/>
              <a:t>dorsal</a:t>
            </a:r>
            <a:r>
              <a:rPr lang="cs-CZ" dirty="0"/>
              <a:t>)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formation</a:t>
            </a:r>
            <a:r>
              <a:rPr lang="cs-CZ" dirty="0"/>
              <a:t> –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connective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b="1" dirty="0" err="1"/>
              <a:t>somites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segments</a:t>
            </a:r>
            <a:r>
              <a:rPr lang="cs-CZ" dirty="0"/>
              <a:t> are </a:t>
            </a:r>
            <a:r>
              <a:rPr lang="cs-CZ" b="1" dirty="0" err="1"/>
              <a:t>fusing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Hypaxial</a:t>
            </a:r>
            <a:r>
              <a:rPr lang="cs-CZ" b="1" dirty="0"/>
              <a:t> </a:t>
            </a:r>
            <a:r>
              <a:rPr lang="cs-CZ" dirty="0" err="1"/>
              <a:t>muscles</a:t>
            </a:r>
            <a:r>
              <a:rPr lang="cs-CZ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intercostal</a:t>
            </a:r>
            <a:r>
              <a:rPr lang="cs-CZ" b="1" dirty="0"/>
              <a:t> </a:t>
            </a:r>
            <a:r>
              <a:rPr lang="cs-CZ" dirty="0" err="1"/>
              <a:t>muscles</a:t>
            </a:r>
            <a:r>
              <a:rPr lang="cs-CZ" dirty="0"/>
              <a:t> –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connective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b="1" dirty="0" err="1"/>
              <a:t>somites</a:t>
            </a:r>
            <a:r>
              <a:rPr lang="cs-CZ" dirty="0"/>
              <a:t>,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b="1" dirty="0"/>
              <a:t>do not </a:t>
            </a:r>
            <a:r>
              <a:rPr lang="cs-CZ" b="1" dirty="0" err="1"/>
              <a:t>fuse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abdominal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ventral</a:t>
            </a:r>
            <a:r>
              <a:rPr lang="cs-CZ" dirty="0"/>
              <a:t>) </a:t>
            </a:r>
            <a:r>
              <a:rPr lang="cs-CZ" dirty="0" err="1"/>
              <a:t>muscles</a:t>
            </a:r>
            <a:r>
              <a:rPr lang="cs-CZ" b="1" dirty="0"/>
              <a:t> –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connective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plate mesoderm,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b="1" dirty="0" err="1"/>
              <a:t>fuse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cs-CZ" b="1" dirty="0"/>
          </a:p>
          <a:p>
            <a:pPr marL="0" indent="0">
              <a:buSzPct val="50000"/>
              <a:buNone/>
            </a:pPr>
            <a:endParaRPr lang="cs-CZ" b="1" dirty="0"/>
          </a:p>
          <a:p>
            <a:pPr marL="0" indent="0">
              <a:buSzPct val="50000"/>
              <a:buNone/>
            </a:pP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50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7" y="2328051"/>
            <a:ext cx="4876800" cy="348081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12128" y="6007368"/>
            <a:ext cx="29204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Sefton</a:t>
            </a:r>
            <a:r>
              <a:rPr lang="cs-CZ" sz="1050" dirty="0"/>
              <a:t> and </a:t>
            </a:r>
            <a:r>
              <a:rPr lang="cs-CZ" sz="1050" dirty="0" err="1"/>
              <a:t>Kardon</a:t>
            </a:r>
            <a:r>
              <a:rPr lang="cs-CZ" sz="1050" dirty="0"/>
              <a:t>, 2019. </a:t>
            </a:r>
            <a:r>
              <a:rPr lang="cs-CZ" sz="1050" dirty="0" err="1"/>
              <a:t>Curr</a:t>
            </a:r>
            <a:r>
              <a:rPr lang="cs-CZ" sz="1050" dirty="0"/>
              <a:t> Top </a:t>
            </a:r>
            <a:r>
              <a:rPr lang="cs-CZ" sz="1050" dirty="0" err="1"/>
              <a:t>Dev</a:t>
            </a:r>
            <a:r>
              <a:rPr lang="cs-CZ" sz="1050" dirty="0"/>
              <a:t> </a:t>
            </a:r>
            <a:r>
              <a:rPr lang="cs-CZ" sz="1050" dirty="0" err="1"/>
              <a:t>Biol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1863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Development </a:t>
            </a:r>
            <a:r>
              <a:rPr lang="cs-CZ" dirty="0" err="1"/>
              <a:t>of</a:t>
            </a:r>
            <a:r>
              <a:rPr lang="cs-CZ" dirty="0"/>
              <a:t> limb </a:t>
            </a:r>
            <a:r>
              <a:rPr lang="cs-CZ" dirty="0" err="1"/>
              <a:t>muscles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692757"/>
            <a:ext cx="5505651" cy="2206502"/>
          </a:xfrm>
        </p:spPr>
        <p:txBody>
          <a:bodyPr/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Hypaxial</a:t>
            </a:r>
            <a:r>
              <a:rPr lang="cs-CZ" b="1" dirty="0"/>
              <a:t> </a:t>
            </a:r>
            <a:r>
              <a:rPr lang="cs-CZ" b="1" dirty="0" err="1"/>
              <a:t>myotome</a:t>
            </a:r>
            <a:r>
              <a:rPr lang="cs-CZ" dirty="0"/>
              <a:t> – source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myoblasts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limb </a:t>
            </a:r>
            <a:r>
              <a:rPr lang="cs-CZ" dirty="0" err="1"/>
              <a:t>muscles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myoblasts</a:t>
            </a:r>
            <a:r>
              <a:rPr lang="cs-CZ" dirty="0"/>
              <a:t> </a:t>
            </a:r>
            <a:r>
              <a:rPr lang="cs-CZ" dirty="0" err="1"/>
              <a:t>emigrate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myotome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limb </a:t>
            </a:r>
            <a:r>
              <a:rPr lang="cs-CZ" dirty="0" err="1"/>
              <a:t>field</a:t>
            </a:r>
            <a:r>
              <a:rPr lang="cs-CZ" dirty="0"/>
              <a:t> to </a:t>
            </a:r>
            <a:r>
              <a:rPr lang="cs-CZ" dirty="0" err="1"/>
              <a:t>developing</a:t>
            </a:r>
            <a:r>
              <a:rPr lang="cs-CZ" dirty="0"/>
              <a:t> limb bud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51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3" t="36765" b="22846"/>
          <a:stretch/>
        </p:blipFill>
        <p:spPr>
          <a:xfrm>
            <a:off x="7032261" y="2610613"/>
            <a:ext cx="4123419" cy="275065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452010" y="3205213"/>
            <a:ext cx="1395662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Hypaxial</a:t>
            </a:r>
            <a:r>
              <a:rPr lang="cs-CZ" sz="1200" dirty="0"/>
              <a:t> </a:t>
            </a:r>
            <a:r>
              <a:rPr lang="cs-CZ" sz="1200" dirty="0" err="1"/>
              <a:t>myotome</a:t>
            </a:r>
            <a:endParaRPr lang="cs-CZ" sz="1200" dirty="0"/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9230627" y="3482212"/>
            <a:ext cx="221383" cy="2427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378015" y="600581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Deries</a:t>
            </a:r>
            <a:r>
              <a:rPr lang="cs-CZ" sz="1050" dirty="0"/>
              <a:t> and </a:t>
            </a:r>
            <a:r>
              <a:rPr lang="cs-CZ" sz="1050" dirty="0" err="1"/>
              <a:t>Thorsteinsdóttir</a:t>
            </a:r>
            <a:r>
              <a:rPr lang="cs-CZ" sz="1050" dirty="0"/>
              <a:t>, 2016. Cell Mol </a:t>
            </a:r>
            <a:r>
              <a:rPr lang="cs-CZ" sz="1050" dirty="0" err="1"/>
              <a:t>Life</a:t>
            </a:r>
            <a:r>
              <a:rPr lang="cs-CZ" sz="1050" dirty="0"/>
              <a:t> </a:t>
            </a:r>
            <a:r>
              <a:rPr lang="cs-CZ" sz="1050" dirty="0" err="1"/>
              <a:t>Sci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1282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3B620-7EDF-4FF2-9C3E-C51440E4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71340"/>
            <a:ext cx="9601196" cy="1303867"/>
          </a:xfrm>
        </p:spPr>
        <p:txBody>
          <a:bodyPr/>
          <a:lstStyle/>
          <a:p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49C69-5579-4C04-9943-C73A0E72C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96" y="3605366"/>
            <a:ext cx="5109312" cy="2410368"/>
          </a:xfrm>
        </p:spPr>
        <p:txBody>
          <a:bodyPr>
            <a:normAutofit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3 </a:t>
            </a:r>
            <a:r>
              <a:rPr lang="cs-CZ" dirty="0" err="1"/>
              <a:t>groups</a:t>
            </a:r>
            <a:r>
              <a:rPr lang="cs-CZ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extraocular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– CM, CNC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b="1" dirty="0" err="1"/>
              <a:t>originating</a:t>
            </a:r>
            <a:r>
              <a:rPr lang="cs-CZ" dirty="0"/>
              <a:t> in </a:t>
            </a:r>
            <a:r>
              <a:rPr lang="cs-CZ" b="1" dirty="0" err="1"/>
              <a:t>pharyngeal</a:t>
            </a:r>
            <a:r>
              <a:rPr lang="cs-CZ" b="1" dirty="0"/>
              <a:t> arch </a:t>
            </a:r>
            <a:r>
              <a:rPr lang="cs-CZ" dirty="0"/>
              <a:t>- CM, CNC</a:t>
            </a:r>
          </a:p>
          <a:p>
            <a:pPr lvl="2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Facial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, jaw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tongue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– </a:t>
            </a:r>
            <a:r>
              <a:rPr lang="cs-CZ" dirty="0" smtClean="0"/>
              <a:t>PM, </a:t>
            </a:r>
            <a:r>
              <a:rPr lang="cs-CZ" dirty="0"/>
              <a:t>CNC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E13DFFB-1C70-4B81-AB49-2E994FAA3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52</a:t>
            </a:fld>
            <a:endParaRPr lang="cs-CZ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0649C69-5579-4C04-9943-C73A0E72C5F5}"/>
              </a:ext>
            </a:extLst>
          </p:cNvPr>
          <p:cNvSpPr txBox="1">
            <a:spLocks/>
          </p:cNvSpPr>
          <p:nvPr/>
        </p:nvSpPr>
        <p:spPr>
          <a:xfrm>
            <a:off x="772128" y="2174013"/>
            <a:ext cx="3965608" cy="129816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3 </a:t>
            </a:r>
            <a:r>
              <a:rPr lang="cs-CZ" dirty="0" err="1"/>
              <a:t>sources</a:t>
            </a:r>
            <a:r>
              <a:rPr lang="cs-CZ" dirty="0"/>
              <a:t>:</a:t>
            </a:r>
          </a:p>
          <a:p>
            <a:pPr lvl="1"/>
            <a:r>
              <a:rPr lang="cs-CZ" b="1" dirty="0" err="1"/>
              <a:t>nonsegmented</a:t>
            </a:r>
            <a:r>
              <a:rPr lang="cs-CZ" b="1" dirty="0"/>
              <a:t> </a:t>
            </a:r>
            <a:r>
              <a:rPr lang="cs-CZ" b="1" dirty="0" err="1"/>
              <a:t>cranial</a:t>
            </a:r>
            <a:r>
              <a:rPr lang="cs-CZ" b="1" dirty="0"/>
              <a:t> mesoderm (CM)</a:t>
            </a:r>
          </a:p>
          <a:p>
            <a:pPr lvl="1"/>
            <a:r>
              <a:rPr lang="cs-CZ" b="1" dirty="0" err="1"/>
              <a:t>Paraxial</a:t>
            </a:r>
            <a:r>
              <a:rPr lang="cs-CZ" b="1" dirty="0"/>
              <a:t> mesoderm - </a:t>
            </a:r>
            <a:r>
              <a:rPr lang="cs-CZ" b="1" dirty="0" err="1"/>
              <a:t>somites</a:t>
            </a:r>
            <a:r>
              <a:rPr lang="cs-CZ" b="1" dirty="0"/>
              <a:t> (PM)</a:t>
            </a:r>
          </a:p>
          <a:p>
            <a:pPr lvl="1"/>
            <a:r>
              <a:rPr lang="cs-CZ" b="1" dirty="0"/>
              <a:t>Cranial </a:t>
            </a:r>
            <a:r>
              <a:rPr lang="cs-CZ" b="1" dirty="0" err="1"/>
              <a:t>neural</a:t>
            </a:r>
            <a:r>
              <a:rPr lang="cs-CZ" b="1" dirty="0"/>
              <a:t> </a:t>
            </a:r>
            <a:r>
              <a:rPr lang="cs-CZ" b="1" dirty="0" err="1"/>
              <a:t>crest</a:t>
            </a:r>
            <a:r>
              <a:rPr lang="cs-CZ" b="1" dirty="0"/>
              <a:t> (CNC)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5394356" y="2183024"/>
            <a:ext cx="2124566" cy="3832710"/>
            <a:chOff x="5124886" y="1910779"/>
            <a:chExt cx="2124566" cy="383271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407"/>
            <a:stretch/>
          </p:blipFill>
          <p:spPr>
            <a:xfrm>
              <a:off x="5490089" y="1910779"/>
              <a:ext cx="1394159" cy="3521097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88B8200F-807E-473D-BC07-A82F3C9E2C2B}"/>
                </a:ext>
              </a:extLst>
            </p:cNvPr>
            <p:cNvSpPr txBox="1"/>
            <p:nvPr/>
          </p:nvSpPr>
          <p:spPr>
            <a:xfrm>
              <a:off x="5124886" y="5489573"/>
              <a:ext cx="21245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err="1"/>
                <a:t>Randolph</a:t>
              </a:r>
              <a:r>
                <a:rPr lang="cs-CZ" sz="1050" dirty="0"/>
                <a:t> and </a:t>
              </a:r>
              <a:r>
                <a:rPr lang="cs-CZ" sz="1050" dirty="0" err="1"/>
                <a:t>Pavlath</a:t>
              </a:r>
              <a:r>
                <a:rPr lang="cs-CZ" sz="1050" dirty="0"/>
                <a:t>, 2015</a:t>
              </a: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7153718" y="1728673"/>
            <a:ext cx="4360786" cy="4405333"/>
            <a:chOff x="5062887" y="1807233"/>
            <a:chExt cx="4360786" cy="440533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887" y="1807233"/>
              <a:ext cx="4360786" cy="4170001"/>
            </a:xfrm>
            <a:prstGeom prst="rect">
              <a:avLst/>
            </a:prstGeom>
          </p:spPr>
        </p:pic>
        <p:sp>
          <p:nvSpPr>
            <p:cNvPr id="10" name="TextovéPole 9"/>
            <p:cNvSpPr txBox="1"/>
            <p:nvPr/>
          </p:nvSpPr>
          <p:spPr>
            <a:xfrm>
              <a:off x="5783071" y="5958650"/>
              <a:ext cx="292041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err="1"/>
                <a:t>Sefton</a:t>
              </a:r>
              <a:r>
                <a:rPr lang="cs-CZ" sz="1050" dirty="0"/>
                <a:t> and </a:t>
              </a:r>
              <a:r>
                <a:rPr lang="cs-CZ" sz="1050" dirty="0" err="1"/>
                <a:t>Kardon</a:t>
              </a:r>
              <a:r>
                <a:rPr lang="cs-CZ" sz="1050" dirty="0"/>
                <a:t>, 2019. </a:t>
              </a:r>
              <a:r>
                <a:rPr lang="cs-CZ" sz="1050" dirty="0" err="1"/>
                <a:t>Curr</a:t>
              </a:r>
              <a:r>
                <a:rPr lang="cs-CZ" sz="1050" dirty="0"/>
                <a:t> Top </a:t>
              </a:r>
              <a:r>
                <a:rPr lang="cs-CZ" sz="1050" dirty="0" err="1"/>
                <a:t>Dev</a:t>
              </a:r>
              <a:r>
                <a:rPr lang="cs-CZ" sz="1050" dirty="0"/>
                <a:t> </a:t>
              </a:r>
              <a:r>
                <a:rPr lang="cs-CZ" sz="1050" dirty="0" err="1"/>
                <a:t>Biol</a:t>
              </a:r>
              <a:endParaRPr lang="cs-CZ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17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Differentiation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skeletal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53</a:t>
            </a:fld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1845466" y="3310659"/>
            <a:ext cx="8859288" cy="1093509"/>
            <a:chOff x="1977441" y="2931736"/>
            <a:chExt cx="8859288" cy="1093509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2" r="74277" b="3887"/>
            <a:stretch/>
          </p:blipFill>
          <p:spPr>
            <a:xfrm>
              <a:off x="1977441" y="2931736"/>
              <a:ext cx="2274048" cy="1093509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0" t="4282" b="5470"/>
            <a:stretch/>
          </p:blipFill>
          <p:spPr>
            <a:xfrm>
              <a:off x="4251489" y="2931737"/>
              <a:ext cx="6585240" cy="1074656"/>
            </a:xfrm>
            <a:prstGeom prst="rect">
              <a:avLst/>
            </a:prstGeom>
          </p:spPr>
        </p:pic>
      </p:grpSp>
      <p:sp>
        <p:nvSpPr>
          <p:cNvPr id="9" name="TextovéPole 8"/>
          <p:cNvSpPr txBox="1"/>
          <p:nvPr/>
        </p:nvSpPr>
        <p:spPr>
          <a:xfrm>
            <a:off x="3224272" y="2848993"/>
            <a:ext cx="84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Myotome</a:t>
            </a:r>
            <a:r>
              <a:rPr lang="cs-CZ" sz="1200" dirty="0"/>
              <a:t> </a:t>
            </a:r>
            <a:r>
              <a:rPr lang="cs-CZ" sz="1200" dirty="0" err="1"/>
              <a:t>cells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17314" y="3014809"/>
            <a:ext cx="848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myoblasts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517313" y="4385316"/>
            <a:ext cx="848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mitosis</a:t>
            </a:r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87554" y="3014809"/>
            <a:ext cx="1041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myocytes</a:t>
            </a: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87554" y="4385316"/>
            <a:ext cx="100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extension</a:t>
            </a:r>
            <a:r>
              <a:rPr lang="cs-CZ" sz="1200" dirty="0"/>
              <a:t> </a:t>
            </a:r>
            <a:r>
              <a:rPr lang="cs-CZ" sz="1200" dirty="0" err="1"/>
              <a:t>connection</a:t>
            </a:r>
            <a:endParaRPr lang="cs-CZ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055187" y="2825470"/>
            <a:ext cx="112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Multinuclear</a:t>
            </a:r>
            <a:r>
              <a:rPr lang="cs-CZ" sz="1200" dirty="0"/>
              <a:t> </a:t>
            </a:r>
            <a:r>
              <a:rPr lang="cs-CZ" sz="1200" dirty="0" err="1"/>
              <a:t>myotubules</a:t>
            </a:r>
            <a:endParaRPr lang="cs-CZ" sz="12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27184" y="4385315"/>
            <a:ext cx="115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fusion</a:t>
            </a:r>
            <a:r>
              <a:rPr lang="cs-CZ" sz="1200" dirty="0"/>
              <a:t> </a:t>
            </a:r>
            <a:r>
              <a:rPr lang="cs-CZ" sz="1200" dirty="0" err="1"/>
              <a:t>differentiation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483018" y="3010136"/>
            <a:ext cx="1041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myotubules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8508989" y="4385315"/>
            <a:ext cx="91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maturation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9774964" y="2848993"/>
            <a:ext cx="1041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Muscle</a:t>
            </a:r>
            <a:r>
              <a:rPr lang="cs-CZ" sz="1200" dirty="0"/>
              <a:t> </a:t>
            </a:r>
            <a:r>
              <a:rPr lang="cs-CZ" sz="1200" dirty="0" err="1"/>
              <a:t>fiber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856341" y="4385315"/>
            <a:ext cx="944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maturation</a:t>
            </a:r>
            <a:endParaRPr lang="cs-CZ" sz="1200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1936083" y="3615617"/>
            <a:ext cx="8704416" cy="1938787"/>
            <a:chOff x="1936083" y="3615617"/>
            <a:chExt cx="8704416" cy="1938787"/>
          </a:xfrm>
        </p:grpSpPr>
        <p:sp>
          <p:nvSpPr>
            <p:cNvPr id="21" name="TextovéPole 20"/>
            <p:cNvSpPr txBox="1"/>
            <p:nvPr/>
          </p:nvSpPr>
          <p:spPr>
            <a:xfrm>
              <a:off x="1936083" y="5215850"/>
              <a:ext cx="8704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/>
                <a:t>Growth</a:t>
              </a:r>
              <a:r>
                <a:rPr lang="cs-CZ" sz="1600" dirty="0"/>
                <a:t> and </a:t>
              </a:r>
              <a:r>
                <a:rPr lang="cs-CZ" sz="1600" dirty="0" err="1"/>
                <a:t>renewal</a:t>
              </a:r>
              <a:r>
                <a:rPr lang="cs-CZ" sz="1600" dirty="0"/>
                <a:t> </a:t>
              </a:r>
              <a:r>
                <a:rPr lang="cs-CZ" sz="1600" dirty="0" err="1"/>
                <a:t>of</a:t>
              </a:r>
              <a:r>
                <a:rPr lang="cs-CZ" sz="1600" dirty="0"/>
                <a:t> </a:t>
              </a:r>
              <a:r>
                <a:rPr lang="cs-CZ" sz="1600" dirty="0" err="1"/>
                <a:t>muscles</a:t>
              </a:r>
              <a:r>
                <a:rPr lang="cs-CZ" sz="1600" dirty="0"/>
                <a:t> – </a:t>
              </a:r>
              <a:r>
                <a:rPr lang="cs-CZ" sz="1600" dirty="0" err="1"/>
                <a:t>progenitor</a:t>
              </a:r>
              <a:r>
                <a:rPr lang="cs-CZ" sz="1600" dirty="0"/>
                <a:t> and </a:t>
              </a:r>
              <a:r>
                <a:rPr lang="cs-CZ" sz="1600" dirty="0" err="1"/>
                <a:t>muscle</a:t>
              </a:r>
              <a:r>
                <a:rPr lang="cs-CZ" sz="1600" dirty="0"/>
                <a:t> stem </a:t>
              </a:r>
              <a:r>
                <a:rPr lang="cs-CZ" sz="1600" dirty="0" err="1"/>
                <a:t>cells</a:t>
              </a:r>
              <a:r>
                <a:rPr lang="cs-CZ" sz="1600" dirty="0"/>
                <a:t> -  </a:t>
              </a:r>
              <a:r>
                <a:rPr lang="cs-CZ" sz="1600" b="1" dirty="0" err="1"/>
                <a:t>satellite</a:t>
              </a:r>
              <a:r>
                <a:rPr lang="cs-CZ" sz="1600" b="1" dirty="0"/>
                <a:t> </a:t>
              </a:r>
              <a:r>
                <a:rPr lang="cs-CZ" sz="1600" b="1" dirty="0" err="1"/>
                <a:t>muscle</a:t>
              </a:r>
              <a:r>
                <a:rPr lang="cs-CZ" sz="1600" b="1" dirty="0"/>
                <a:t> </a:t>
              </a:r>
              <a:r>
                <a:rPr lang="cs-CZ" sz="1600" b="1" dirty="0" err="1"/>
                <a:t>cells</a:t>
              </a:r>
              <a:endParaRPr lang="cs-CZ" sz="1600" b="1" dirty="0"/>
            </a:p>
          </p:txBody>
        </p:sp>
        <p:cxnSp>
          <p:nvCxnSpPr>
            <p:cNvPr id="23" name="Přímá spojnice se šipkou 22"/>
            <p:cNvCxnSpPr/>
            <p:nvPr/>
          </p:nvCxnSpPr>
          <p:spPr>
            <a:xfrm flipV="1">
              <a:off x="9524074" y="3615617"/>
              <a:ext cx="864893" cy="16002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23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7855" y="400267"/>
            <a:ext cx="11628581" cy="130386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and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dystrophy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752" y="2026103"/>
            <a:ext cx="5203159" cy="4023360"/>
          </a:xfrm>
        </p:spPr>
        <p:txBody>
          <a:bodyPr>
            <a:normAutofit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Duchene</a:t>
            </a:r>
            <a:r>
              <a:rPr lang="cs-CZ" b="1" dirty="0"/>
              <a:t> </a:t>
            </a:r>
            <a:r>
              <a:rPr lang="cs-CZ" b="1" dirty="0" err="1"/>
              <a:t>muscle</a:t>
            </a:r>
            <a:r>
              <a:rPr lang="cs-CZ" b="1" dirty="0"/>
              <a:t> </a:t>
            </a:r>
            <a:r>
              <a:rPr lang="cs-CZ" b="1" dirty="0" err="1"/>
              <a:t>dystrophy</a:t>
            </a:r>
            <a:r>
              <a:rPr lang="cs-CZ" dirty="0"/>
              <a:t> – </a:t>
            </a:r>
            <a:endParaRPr lang="cs-CZ" dirty="0" smtClean="0"/>
          </a:p>
          <a:p>
            <a:pPr marL="0" indent="0">
              <a:buSzPct val="50000"/>
              <a:buNone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/>
              <a:t>most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dystrophy</a:t>
            </a:r>
            <a:r>
              <a:rPr lang="cs-CZ" dirty="0"/>
              <a:t>, </a:t>
            </a:r>
            <a:r>
              <a:rPr lang="cs-CZ" dirty="0" err="1"/>
              <a:t>gradual</a:t>
            </a:r>
            <a:r>
              <a:rPr lang="cs-CZ" dirty="0"/>
              <a:t> </a:t>
            </a:r>
            <a:r>
              <a:rPr lang="cs-CZ" dirty="0" err="1"/>
              <a:t>loose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mutation</a:t>
            </a:r>
            <a:r>
              <a:rPr lang="cs-CZ" dirty="0"/>
              <a:t> in gene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dystrophin</a:t>
            </a:r>
            <a:r>
              <a:rPr lang="cs-CZ" dirty="0"/>
              <a:t> – </a:t>
            </a:r>
            <a:r>
              <a:rPr lang="cs-CZ" dirty="0" err="1"/>
              <a:t>stabilization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Becker</a:t>
            </a:r>
            <a:r>
              <a:rPr lang="en-US" b="1" dirty="0"/>
              <a:t>`</a:t>
            </a:r>
            <a:r>
              <a:rPr lang="cs-CZ" b="1" dirty="0"/>
              <a:t>s </a:t>
            </a:r>
            <a:r>
              <a:rPr lang="cs-CZ" b="1" dirty="0" err="1"/>
              <a:t>muscle</a:t>
            </a:r>
            <a:r>
              <a:rPr lang="cs-CZ" b="1" dirty="0"/>
              <a:t> </a:t>
            </a:r>
            <a:r>
              <a:rPr lang="cs-CZ" b="1" dirty="0" err="1"/>
              <a:t>dystrophy</a:t>
            </a:r>
            <a:r>
              <a:rPr lang="cs-CZ" dirty="0"/>
              <a:t> – </a:t>
            </a:r>
            <a:r>
              <a:rPr lang="cs-CZ" dirty="0" err="1"/>
              <a:t>less</a:t>
            </a:r>
            <a:r>
              <a:rPr lang="cs-CZ" dirty="0"/>
              <a:t> severe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Duchene</a:t>
            </a:r>
            <a:r>
              <a:rPr lang="cs-CZ" dirty="0"/>
              <a:t> </a:t>
            </a:r>
            <a:r>
              <a:rPr lang="cs-CZ" dirty="0" err="1"/>
              <a:t>dystrophy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Poland</a:t>
            </a:r>
            <a:r>
              <a:rPr lang="cs-CZ" b="1" dirty="0"/>
              <a:t> syndrome</a:t>
            </a:r>
            <a:r>
              <a:rPr lang="cs-CZ" dirty="0"/>
              <a:t> – </a:t>
            </a:r>
            <a:r>
              <a:rPr lang="cs-CZ" dirty="0" err="1"/>
              <a:t>missing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breast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connected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 </a:t>
            </a:r>
            <a:r>
              <a:rPr lang="cs-CZ" dirty="0" err="1"/>
              <a:t>hypoplasia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limb </a:t>
            </a:r>
            <a:r>
              <a:rPr lang="cs-CZ" dirty="0" err="1"/>
              <a:t>bones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54</a:t>
            </a:fld>
            <a:endParaRPr lang="cs-CZ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D893DD26-1465-4E0E-89A0-2C4D99610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4" b="34147"/>
          <a:stretch/>
        </p:blipFill>
        <p:spPr>
          <a:xfrm>
            <a:off x="7535280" y="1754087"/>
            <a:ext cx="2764559" cy="1959279"/>
          </a:xfrm>
          <a:prstGeom prst="rect">
            <a:avLst/>
          </a:prstGeom>
        </p:spPr>
      </p:pic>
      <p:pic>
        <p:nvPicPr>
          <p:cNvPr id="9" name="Obrázek 8" descr="Obsah obrázku oblečení, osoba, slipy&#10;&#10;Popis byl vytvořen automaticky">
            <a:extLst>
              <a:ext uri="{FF2B5EF4-FFF2-40B4-BE49-F238E27FC236}">
                <a16:creationId xmlns:a16="http://schemas.microsoft.com/office/drawing/2014/main" id="{C340D9CA-0FF1-4DF6-84A7-6539D827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2276" r="1045" b="2276"/>
          <a:stretch/>
        </p:blipFill>
        <p:spPr>
          <a:xfrm>
            <a:off x="6880989" y="3730093"/>
            <a:ext cx="4073139" cy="234175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A30EF52-5FFA-4149-A951-9CEF5E34F619}"/>
              </a:ext>
            </a:extLst>
          </p:cNvPr>
          <p:cNvSpPr txBox="1"/>
          <p:nvPr/>
        </p:nvSpPr>
        <p:spPr>
          <a:xfrm>
            <a:off x="7636053" y="6088576"/>
            <a:ext cx="29204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Shahi</a:t>
            </a:r>
            <a:r>
              <a:rPr lang="cs-CZ" sz="1050" dirty="0"/>
              <a:t> et al. 2020. </a:t>
            </a:r>
            <a:r>
              <a:rPr lang="cs-CZ" sz="1050" dirty="0" err="1"/>
              <a:t>Cureus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5732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E7A27-8531-44A7-A773-51727A2C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Fun</a:t>
            </a:r>
            <a:r>
              <a:rPr lang="cs-CZ" dirty="0" smtClean="0"/>
              <a:t> </a:t>
            </a:r>
            <a:r>
              <a:rPr lang="cs-CZ" dirty="0" err="1" smtClean="0"/>
              <a:t>facts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305BB3-6164-4616-A89B-A5E43D143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 smtClean="0"/>
              <a:t>How</a:t>
            </a:r>
            <a:r>
              <a:rPr lang="cs-CZ" dirty="0" smtClean="0"/>
              <a:t> many </a:t>
            </a:r>
            <a:r>
              <a:rPr lang="cs-CZ" dirty="0" err="1" smtClean="0"/>
              <a:t>bones</a:t>
            </a:r>
            <a:r>
              <a:rPr lang="cs-CZ" dirty="0" smtClean="0"/>
              <a:t> are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adult</a:t>
            </a:r>
            <a:r>
              <a:rPr lang="cs-CZ" dirty="0" smtClean="0"/>
              <a:t> </a:t>
            </a:r>
            <a:r>
              <a:rPr lang="cs-CZ" dirty="0" err="1" smtClean="0"/>
              <a:t>human</a:t>
            </a:r>
            <a:r>
              <a:rPr lang="cs-CZ" dirty="0" smtClean="0"/>
              <a:t> body? 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 smtClean="0"/>
              <a:t>How</a:t>
            </a:r>
            <a:r>
              <a:rPr lang="cs-CZ" dirty="0" smtClean="0"/>
              <a:t> many </a:t>
            </a:r>
            <a:r>
              <a:rPr lang="cs-CZ" dirty="0" err="1" smtClean="0"/>
              <a:t>bones</a:t>
            </a:r>
            <a:r>
              <a:rPr lang="cs-CZ" dirty="0" smtClean="0"/>
              <a:t> has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newborn</a:t>
            </a:r>
            <a:r>
              <a:rPr lang="cs-CZ" dirty="0" smtClean="0"/>
              <a:t>? 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skull</a:t>
            </a:r>
            <a:r>
              <a:rPr lang="cs-CZ" dirty="0" smtClean="0"/>
              <a:t>? 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smalest</a:t>
            </a:r>
            <a:r>
              <a:rPr lang="cs-CZ" dirty="0" smtClean="0"/>
              <a:t> bone? 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68B98F-5387-4E39-A01A-1F466290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55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788366" y="5924034"/>
            <a:ext cx="5641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https://www.bioexplorer.net/skeletal-system-fun-facts.html/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89" y="2876996"/>
            <a:ext cx="2678808" cy="26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1758156" y="190873"/>
            <a:ext cx="8610600" cy="1293028"/>
          </a:xfrm>
        </p:spPr>
        <p:txBody>
          <a:bodyPr/>
          <a:lstStyle/>
          <a:p>
            <a:r>
              <a:rPr lang="cs-CZ" altLang="cs-CZ" dirty="0" err="1" smtClean="0"/>
              <a:t>Information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sources</a:t>
            </a:r>
            <a:endParaRPr lang="cs-CZ" altLang="cs-CZ" dirty="0" smtClean="0"/>
          </a:p>
        </p:txBody>
      </p:sp>
      <p:sp>
        <p:nvSpPr>
          <p:cNvPr id="33795" name="Obdélník 2"/>
          <p:cNvSpPr>
            <a:spLocks noChangeArrowheads="1"/>
          </p:cNvSpPr>
          <p:nvPr/>
        </p:nvSpPr>
        <p:spPr bwMode="auto">
          <a:xfrm>
            <a:off x="2087562" y="3188642"/>
            <a:ext cx="86407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Atlas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mouse</a:t>
            </a:r>
            <a:r>
              <a:rPr lang="cs-CZ" altLang="cs-CZ" sz="1800" dirty="0"/>
              <a:t> embryo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>
                <a:hlinkClick r:id="rId2"/>
              </a:rPr>
              <a:t>http://</a:t>
            </a:r>
            <a:r>
              <a:rPr lang="cs-CZ" altLang="cs-CZ" sz="1200" dirty="0" smtClean="0">
                <a:hlinkClick r:id="rId2"/>
              </a:rPr>
              <a:t>www.emouseatlas.org/eAtlasViewer_ema/application/ema/kaufman/plate_25a.php</a:t>
            </a:r>
            <a:endParaRPr lang="cs-CZ" altLang="cs-CZ" sz="12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/>
          </a:p>
        </p:txBody>
      </p:sp>
      <p:sp>
        <p:nvSpPr>
          <p:cNvPr id="33796" name="Obdélník 3"/>
          <p:cNvSpPr>
            <a:spLocks noChangeArrowheads="1"/>
          </p:cNvSpPr>
          <p:nvPr/>
        </p:nvSpPr>
        <p:spPr bwMode="auto">
          <a:xfrm>
            <a:off x="2087562" y="3916529"/>
            <a:ext cx="8353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Chick</a:t>
            </a:r>
            <a:r>
              <a:rPr lang="cs-CZ" altLang="cs-CZ" sz="1800" dirty="0"/>
              <a:t> embryo </a:t>
            </a:r>
            <a:r>
              <a:rPr lang="cs-CZ" altLang="cs-CZ" sz="1800" dirty="0" err="1"/>
              <a:t>developmental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stages</a:t>
            </a:r>
            <a:r>
              <a:rPr lang="cs-CZ" altLang="cs-CZ" sz="1800" dirty="0"/>
              <a:t> (</a:t>
            </a:r>
            <a:r>
              <a:rPr lang="cs-CZ" altLang="cs-CZ" sz="1800" b="1" dirty="0"/>
              <a:t>21 d</a:t>
            </a:r>
            <a:r>
              <a:rPr lang="cs-CZ" altLang="cs-CZ" sz="1800" dirty="0"/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>
                <a:hlinkClick r:id="rId3"/>
              </a:rPr>
              <a:t>https://embryology.med.unsw.edu.au/embryology/index.php/Hamburger_Hamilton_Stages</a:t>
            </a:r>
            <a:endParaRPr lang="cs-CZ" altLang="cs-CZ" sz="1200" dirty="0"/>
          </a:p>
        </p:txBody>
      </p:sp>
      <p:sp>
        <p:nvSpPr>
          <p:cNvPr id="33797" name="Obdélník 4"/>
          <p:cNvSpPr>
            <a:spLocks noChangeArrowheads="1"/>
          </p:cNvSpPr>
          <p:nvPr/>
        </p:nvSpPr>
        <p:spPr bwMode="auto">
          <a:xfrm>
            <a:off x="2087562" y="2520117"/>
            <a:ext cx="82089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Comparison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human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mouse</a:t>
            </a:r>
            <a:r>
              <a:rPr lang="cs-CZ" altLang="cs-CZ" sz="1800" dirty="0"/>
              <a:t> embryo (</a:t>
            </a:r>
            <a:r>
              <a:rPr lang="cs-CZ" altLang="cs-CZ" sz="1800" b="1" dirty="0"/>
              <a:t>21 d)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>
                <a:hlinkClick r:id="rId4"/>
              </a:rPr>
              <a:t>https://</a:t>
            </a:r>
            <a:r>
              <a:rPr lang="cs-CZ" altLang="cs-CZ" sz="1200" dirty="0" smtClean="0">
                <a:hlinkClick r:id="rId4"/>
              </a:rPr>
              <a:t>embryology.med.unsw.edu.au/embryology/index.php/Category:Mouse_E12</a:t>
            </a:r>
            <a:endParaRPr lang="cs-CZ" altLang="cs-CZ" sz="12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/>
          </a:p>
        </p:txBody>
      </p:sp>
      <p:pic>
        <p:nvPicPr>
          <p:cNvPr id="33798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76" y="1236147"/>
            <a:ext cx="6985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Obdélník 6"/>
          <p:cNvSpPr>
            <a:spLocks noChangeArrowheads="1"/>
          </p:cNvSpPr>
          <p:nvPr/>
        </p:nvSpPr>
        <p:spPr bwMode="auto">
          <a:xfrm>
            <a:off x="2087562" y="4655177"/>
            <a:ext cx="8588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European</a:t>
            </a:r>
            <a:r>
              <a:rPr lang="cs-CZ" altLang="cs-CZ" sz="1800" dirty="0"/>
              <a:t> mole </a:t>
            </a:r>
            <a:r>
              <a:rPr lang="cs-CZ" altLang="cs-CZ" sz="1800" dirty="0" err="1"/>
              <a:t>developmental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stages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talpa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europea</a:t>
            </a:r>
            <a:r>
              <a:rPr lang="cs-CZ" altLang="cs-CZ" sz="1800" dirty="0"/>
              <a:t>) </a:t>
            </a:r>
            <a:r>
              <a:rPr lang="cs-CZ" altLang="cs-CZ" sz="2000" dirty="0"/>
              <a:t>(</a:t>
            </a:r>
            <a:r>
              <a:rPr lang="cs-CZ" altLang="cs-CZ" sz="2000" b="1" dirty="0"/>
              <a:t>28 d</a:t>
            </a:r>
            <a:r>
              <a:rPr lang="cs-CZ" altLang="cs-CZ" sz="2000" dirty="0"/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>
                <a:hlinkClick r:id="rId6"/>
              </a:rPr>
              <a:t>https://www.researchgate.net/publication/250068036_Developmental_Stages_and_Growth_Rate_of_the_Mole_Talpa_occidentals_Insectivora_Mammalia</a:t>
            </a: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/>
          </a:p>
        </p:txBody>
      </p:sp>
      <p:sp>
        <p:nvSpPr>
          <p:cNvPr id="2" name="Obdélník 1"/>
          <p:cNvSpPr/>
          <p:nvPr/>
        </p:nvSpPr>
        <p:spPr>
          <a:xfrm>
            <a:off x="2087562" y="5978597"/>
            <a:ext cx="22029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Verdana" panose="020B0604030504040204" pitchFamily="34" charset="0"/>
                <a:hlinkClick r:id="rId7"/>
              </a:rPr>
              <a:t>https://bio-atlas.psu.edu</a:t>
            </a:r>
            <a:r>
              <a:rPr lang="cs-CZ" sz="1200" dirty="0">
                <a:latin typeface="Verdana" panose="020B0604030504040204" pitchFamily="34" charset="0"/>
                <a:hlinkClick r:id="rId7"/>
              </a:rPr>
              <a:t>/</a:t>
            </a:r>
            <a:endParaRPr lang="cs-CZ" sz="1200" dirty="0">
              <a:latin typeface="Verdana" panose="020B0604030504040204" pitchFamily="34" charset="0"/>
            </a:endParaRPr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087562" y="5609265"/>
            <a:ext cx="734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dirty="0">
                <a:latin typeface="Verdana" panose="020B0604030504040204" pitchFamily="34" charset="0"/>
              </a:rPr>
              <a:t>Atlas </a:t>
            </a:r>
            <a:r>
              <a:rPr lang="cs-CZ" altLang="cs-CZ" dirty="0" err="1">
                <a:latin typeface="Verdana" panose="020B0604030504040204" pitchFamily="34" charset="0"/>
              </a:rPr>
              <a:t>of</a:t>
            </a:r>
            <a:r>
              <a:rPr lang="cs-CZ" altLang="cs-CZ" dirty="0">
                <a:latin typeface="Verdana" panose="020B0604030504040204" pitchFamily="34" charset="0"/>
              </a:rPr>
              <a:t> </a:t>
            </a:r>
            <a:r>
              <a:rPr lang="cs-CZ" altLang="cs-CZ" dirty="0" err="1">
                <a:latin typeface="Verdana" panose="020B0604030504040204" pitchFamily="34" charset="0"/>
              </a:rPr>
              <a:t>danio</a:t>
            </a:r>
            <a:r>
              <a:rPr lang="cs-CZ" altLang="cs-CZ" dirty="0">
                <a:latin typeface="Verdana" panose="020B0604030504040204" pitchFamily="34" charset="0"/>
              </a:rPr>
              <a:t> </a:t>
            </a:r>
            <a:r>
              <a:rPr lang="cs-CZ" altLang="cs-CZ" dirty="0" err="1">
                <a:latin typeface="Verdana" panose="020B0604030504040204" pitchFamily="34" charset="0"/>
              </a:rPr>
              <a:t>rerio</a:t>
            </a:r>
            <a:r>
              <a:rPr lang="cs-CZ" altLang="cs-CZ" dirty="0">
                <a:latin typeface="Verdana" panose="020B0604030504040204" pitchFamily="34" charset="0"/>
              </a:rPr>
              <a:t> </a:t>
            </a:r>
            <a:r>
              <a:rPr lang="cs-CZ" altLang="cs-CZ" dirty="0" err="1" smtClean="0">
                <a:latin typeface="Verdana" panose="020B0604030504040204" pitchFamily="34" charset="0"/>
              </a:rPr>
              <a:t>development</a:t>
            </a:r>
            <a:r>
              <a:rPr lang="cs-CZ" altLang="cs-CZ" dirty="0" smtClean="0">
                <a:latin typeface="Verdana" panose="020B0604030504040204" pitchFamily="34" charset="0"/>
              </a:rPr>
              <a:t> (</a:t>
            </a:r>
            <a:r>
              <a:rPr lang="cs-CZ" altLang="cs-CZ" b="1" dirty="0" smtClean="0">
                <a:latin typeface="Verdana" panose="020B0604030504040204" pitchFamily="34" charset="0"/>
              </a:rPr>
              <a:t>3 d</a:t>
            </a:r>
            <a:r>
              <a:rPr lang="cs-CZ" altLang="cs-CZ" dirty="0" smtClean="0">
                <a:latin typeface="Verdana" panose="020B0604030504040204" pitchFamily="34" charset="0"/>
              </a:rPr>
              <a:t> </a:t>
            </a:r>
            <a:r>
              <a:rPr lang="cs-CZ" altLang="cs-CZ" dirty="0" err="1" smtClean="0">
                <a:latin typeface="Verdana" panose="020B0604030504040204" pitchFamily="34" charset="0"/>
              </a:rPr>
              <a:t>till</a:t>
            </a:r>
            <a:r>
              <a:rPr lang="cs-CZ" altLang="cs-CZ" dirty="0" smtClean="0">
                <a:latin typeface="Verdana" panose="020B0604030504040204" pitchFamily="34" charset="0"/>
              </a:rPr>
              <a:t> </a:t>
            </a:r>
            <a:r>
              <a:rPr lang="cs-CZ" altLang="cs-CZ" dirty="0" err="1" smtClean="0">
                <a:latin typeface="Verdana" panose="020B0604030504040204" pitchFamily="34" charset="0"/>
              </a:rPr>
              <a:t>the</a:t>
            </a:r>
            <a:r>
              <a:rPr lang="cs-CZ" altLang="cs-CZ" dirty="0" smtClean="0">
                <a:latin typeface="Verdana" panose="020B0604030504040204" pitchFamily="34" charset="0"/>
              </a:rPr>
              <a:t> </a:t>
            </a:r>
            <a:r>
              <a:rPr lang="cs-CZ" altLang="cs-CZ" dirty="0" err="1" smtClean="0">
                <a:latin typeface="Verdana" panose="020B0604030504040204" pitchFamily="34" charset="0"/>
              </a:rPr>
              <a:t>egg</a:t>
            </a:r>
            <a:r>
              <a:rPr lang="cs-CZ" altLang="cs-CZ" dirty="0" smtClean="0">
                <a:latin typeface="Verdana" panose="020B0604030504040204" pitchFamily="34" charset="0"/>
              </a:rPr>
              <a:t> </a:t>
            </a:r>
            <a:r>
              <a:rPr lang="cs-CZ" altLang="cs-CZ" dirty="0" err="1" smtClean="0">
                <a:latin typeface="Verdana" panose="020B0604030504040204" pitchFamily="34" charset="0"/>
              </a:rPr>
              <a:t>is</a:t>
            </a:r>
            <a:r>
              <a:rPr lang="cs-CZ" altLang="cs-CZ" dirty="0" smtClean="0">
                <a:latin typeface="Verdana" panose="020B0604030504040204" pitchFamily="34" charset="0"/>
              </a:rPr>
              <a:t> </a:t>
            </a:r>
            <a:r>
              <a:rPr lang="cs-CZ" altLang="cs-CZ" dirty="0" err="1" smtClean="0">
                <a:latin typeface="Verdana" panose="020B0604030504040204" pitchFamily="34" charset="0"/>
              </a:rPr>
              <a:t>hatching</a:t>
            </a:r>
            <a:r>
              <a:rPr lang="cs-CZ" altLang="cs-CZ" dirty="0" smtClean="0">
                <a:latin typeface="Verdana" panose="020B0604030504040204" pitchFamily="34" charset="0"/>
              </a:rPr>
              <a:t>)</a:t>
            </a:r>
            <a:endParaRPr lang="cs-CZ" altLang="cs-CZ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31" y="905691"/>
            <a:ext cx="8313284" cy="52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>
          <a:xfrm>
            <a:off x="1295402" y="396346"/>
            <a:ext cx="9601196" cy="1303867"/>
          </a:xfrm>
        </p:spPr>
        <p:txBody>
          <a:bodyPr/>
          <a:lstStyle/>
          <a:p>
            <a:r>
              <a:rPr lang="cs-CZ" altLang="cs-CZ" dirty="0" err="1" smtClean="0"/>
              <a:t>Samples</a:t>
            </a:r>
            <a:endParaRPr lang="cs-CZ" altLang="cs-CZ" dirty="0" smtClean="0"/>
          </a:p>
        </p:txBody>
      </p:sp>
      <p:sp>
        <p:nvSpPr>
          <p:cNvPr id="2" name="Obdélník 1"/>
          <p:cNvSpPr/>
          <p:nvPr/>
        </p:nvSpPr>
        <p:spPr>
          <a:xfrm>
            <a:off x="1295402" y="2159726"/>
            <a:ext cx="9601196" cy="50509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95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2323011" y="1377996"/>
            <a:ext cx="7772400" cy="4824412"/>
          </a:xfrm>
        </p:spPr>
        <p:txBody>
          <a:bodyPr>
            <a:normAutofit fontScale="55000" lnSpcReduction="2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cs-CZ" altLang="cs-CZ" b="1" dirty="0" smtClean="0"/>
              <a:t>Homo Sapiens </a:t>
            </a:r>
            <a:r>
              <a:rPr lang="cs-CZ" altLang="cs-CZ" b="1" dirty="0" err="1" smtClean="0"/>
              <a:t>Sapiens</a:t>
            </a:r>
            <a:endParaRPr lang="cs-CZ" altLang="cs-CZ" b="1" dirty="0" smtClean="0"/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H.S.S. </a:t>
            </a:r>
            <a:r>
              <a:rPr lang="cs-CZ" altLang="cs-CZ" dirty="0" err="1" smtClean="0"/>
              <a:t>embryos</a:t>
            </a:r>
            <a:r>
              <a:rPr lang="cs-CZ" altLang="cs-CZ" dirty="0" smtClean="0"/>
              <a:t> 6th – 22nd </a:t>
            </a:r>
            <a:r>
              <a:rPr lang="cs-CZ" altLang="cs-CZ" dirty="0" err="1" smtClean="0"/>
              <a:t>week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iud</a:t>
            </a:r>
            <a:r>
              <a:rPr lang="cs-CZ" altLang="cs-CZ" dirty="0" smtClean="0"/>
              <a:t>  (46 </a:t>
            </a:r>
            <a:r>
              <a:rPr lang="cs-CZ" altLang="cs-CZ" dirty="0" err="1" smtClean="0"/>
              <a:t>weeks</a:t>
            </a:r>
            <a:r>
              <a:rPr lang="cs-CZ" altLang="cs-CZ" dirty="0" smtClean="0"/>
              <a:t>)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altLang="cs-CZ" dirty="0" smtClean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altLang="cs-CZ" b="1" dirty="0" err="1" smtClean="0"/>
              <a:t>Mus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Musculus</a:t>
            </a:r>
            <a:r>
              <a:rPr lang="cs-CZ" altLang="cs-CZ" b="1" dirty="0" smtClean="0"/>
              <a:t> (</a:t>
            </a:r>
            <a:r>
              <a:rPr lang="cs-CZ" altLang="cs-CZ" b="1" dirty="0" err="1" smtClean="0"/>
              <a:t>mouse</a:t>
            </a:r>
            <a:r>
              <a:rPr lang="cs-CZ" altLang="cs-CZ" b="1" dirty="0" smtClean="0"/>
              <a:t>)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M.M. E12 = 5-6th </a:t>
            </a:r>
            <a:r>
              <a:rPr lang="cs-CZ" altLang="cs-CZ" dirty="0" err="1" smtClean="0"/>
              <a:t>week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iud</a:t>
            </a:r>
            <a:r>
              <a:rPr lang="cs-CZ" altLang="cs-CZ" dirty="0" smtClean="0"/>
              <a:t> H.S.S. (21 </a:t>
            </a:r>
            <a:r>
              <a:rPr lang="cs-CZ" altLang="cs-CZ" dirty="0" err="1" smtClean="0"/>
              <a:t>days</a:t>
            </a:r>
            <a:r>
              <a:rPr lang="cs-CZ" altLang="cs-CZ" dirty="0" smtClean="0"/>
              <a:t>)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M.M. E14,5 = 7.-8. </a:t>
            </a:r>
            <a:r>
              <a:rPr lang="cs-CZ" altLang="cs-CZ" dirty="0" err="1" smtClean="0"/>
              <a:t>week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iud</a:t>
            </a:r>
            <a:r>
              <a:rPr lang="cs-CZ" altLang="cs-CZ" dirty="0" smtClean="0"/>
              <a:t> </a:t>
            </a:r>
            <a:r>
              <a:rPr lang="cs-CZ" altLang="cs-CZ" dirty="0"/>
              <a:t>H.S.S.</a:t>
            </a:r>
          </a:p>
          <a:p>
            <a:pPr>
              <a:spcAft>
                <a:spcPts val="0"/>
              </a:spcAft>
              <a:defRPr/>
            </a:pPr>
            <a:endParaRPr lang="cs-CZ" altLang="cs-CZ" dirty="0" smtClean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altLang="cs-CZ" b="1" dirty="0" err="1" smtClean="0"/>
              <a:t>Gallus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Gallus</a:t>
            </a:r>
            <a:r>
              <a:rPr lang="cs-CZ" altLang="cs-CZ" b="1" dirty="0" smtClean="0"/>
              <a:t> (</a:t>
            </a:r>
            <a:r>
              <a:rPr lang="cs-CZ" altLang="cs-CZ" b="1" dirty="0" err="1" smtClean="0"/>
              <a:t>chicken</a:t>
            </a:r>
            <a:r>
              <a:rPr lang="cs-CZ" altLang="cs-CZ" b="1" dirty="0" smtClean="0"/>
              <a:t>)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G.G. HH10 (1,5 d) = 3rd </a:t>
            </a:r>
            <a:r>
              <a:rPr lang="cs-CZ" altLang="cs-CZ" dirty="0" err="1" smtClean="0"/>
              <a:t>week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iud</a:t>
            </a:r>
            <a:r>
              <a:rPr lang="cs-CZ" altLang="cs-CZ" dirty="0" smtClean="0"/>
              <a:t> H.S.S. (21 </a:t>
            </a:r>
            <a:r>
              <a:rPr lang="cs-CZ" altLang="cs-CZ" dirty="0" err="1" smtClean="0"/>
              <a:t>days</a:t>
            </a:r>
            <a:r>
              <a:rPr lang="cs-CZ" altLang="cs-CZ" dirty="0" smtClean="0"/>
              <a:t>)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G.G. HH20 (3,5 d) = 5th </a:t>
            </a:r>
            <a:r>
              <a:rPr lang="cs-CZ" altLang="cs-CZ" dirty="0" err="1" smtClean="0"/>
              <a:t>week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iud</a:t>
            </a:r>
            <a:r>
              <a:rPr lang="cs-CZ" altLang="cs-CZ" dirty="0" smtClean="0"/>
              <a:t> H.S.S.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G.G. HH24 (4,5 d) = 6th </a:t>
            </a:r>
            <a:r>
              <a:rPr lang="cs-CZ" altLang="cs-CZ" dirty="0" err="1"/>
              <a:t>week</a:t>
            </a:r>
            <a:r>
              <a:rPr lang="cs-CZ" altLang="cs-CZ" dirty="0"/>
              <a:t> </a:t>
            </a:r>
            <a:r>
              <a:rPr lang="cs-CZ" altLang="cs-CZ" dirty="0" err="1"/>
              <a:t>iud</a:t>
            </a:r>
            <a:r>
              <a:rPr lang="cs-CZ" altLang="cs-CZ" dirty="0"/>
              <a:t> </a:t>
            </a:r>
            <a:r>
              <a:rPr lang="cs-CZ" altLang="cs-CZ" dirty="0" smtClean="0"/>
              <a:t>H.S.S.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G.G. HH26   (5D)  = 6,5th </a:t>
            </a:r>
            <a:r>
              <a:rPr lang="cs-CZ" altLang="cs-CZ" dirty="0" err="1"/>
              <a:t>week</a:t>
            </a:r>
            <a:r>
              <a:rPr lang="cs-CZ" altLang="cs-CZ" dirty="0"/>
              <a:t> </a:t>
            </a:r>
            <a:r>
              <a:rPr lang="cs-CZ" altLang="cs-CZ" dirty="0" err="1"/>
              <a:t>iud</a:t>
            </a:r>
            <a:r>
              <a:rPr lang="cs-CZ" altLang="cs-CZ" dirty="0"/>
              <a:t> </a:t>
            </a:r>
            <a:r>
              <a:rPr lang="cs-CZ" altLang="cs-CZ" dirty="0" smtClean="0"/>
              <a:t>H.S.S.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G.G. Hh28 (5,5-6D) = 7th </a:t>
            </a:r>
            <a:r>
              <a:rPr lang="cs-CZ" altLang="cs-CZ" dirty="0" err="1"/>
              <a:t>week</a:t>
            </a:r>
            <a:r>
              <a:rPr lang="cs-CZ" altLang="cs-CZ" dirty="0"/>
              <a:t> </a:t>
            </a:r>
            <a:r>
              <a:rPr lang="cs-CZ" altLang="cs-CZ" dirty="0" err="1"/>
              <a:t>iud</a:t>
            </a:r>
            <a:r>
              <a:rPr lang="cs-CZ" altLang="cs-CZ" dirty="0" smtClean="0"/>
              <a:t> H.S.S</a:t>
            </a:r>
            <a:r>
              <a:rPr lang="cs-CZ" altLang="cs-CZ" dirty="0"/>
              <a:t>.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altLang="cs-CZ" dirty="0" smtClean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altLang="cs-CZ" b="1" dirty="0" smtClean="0"/>
              <a:t>Talpa </a:t>
            </a:r>
            <a:r>
              <a:rPr lang="cs-CZ" altLang="cs-CZ" b="1" dirty="0" err="1" smtClean="0"/>
              <a:t>Europea</a:t>
            </a:r>
            <a:r>
              <a:rPr lang="cs-CZ" altLang="cs-CZ" b="1" dirty="0" smtClean="0"/>
              <a:t> (Mole)</a:t>
            </a:r>
            <a:endParaRPr lang="cs-CZ" altLang="cs-CZ" b="1" dirty="0"/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T.E. 16D = </a:t>
            </a:r>
            <a:r>
              <a:rPr lang="en-US" altLang="cs-CZ" dirty="0" smtClean="0"/>
              <a:t>beginning of organogenesis </a:t>
            </a:r>
            <a:r>
              <a:rPr lang="cs-CZ" altLang="cs-CZ" dirty="0" smtClean="0"/>
              <a:t>(29 </a:t>
            </a:r>
            <a:r>
              <a:rPr lang="cs-CZ" altLang="cs-CZ" dirty="0" err="1" smtClean="0"/>
              <a:t>days</a:t>
            </a:r>
            <a:r>
              <a:rPr lang="cs-CZ" altLang="cs-CZ" dirty="0" smtClean="0"/>
              <a:t>)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T.E. 27d =  just </a:t>
            </a:r>
            <a:r>
              <a:rPr lang="cs-CZ" altLang="cs-CZ" dirty="0" err="1" smtClean="0"/>
              <a:t>before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birth</a:t>
            </a:r>
            <a:endParaRPr lang="cs-CZ" altLang="cs-CZ" dirty="0" smtClean="0"/>
          </a:p>
          <a:p>
            <a:pPr marL="0" indent="0">
              <a:spcAft>
                <a:spcPts val="0"/>
              </a:spcAft>
              <a:buNone/>
              <a:defRPr/>
            </a:pPr>
            <a:endParaRPr lang="cs-CZ" altLang="cs-CZ" b="1" dirty="0" smtClean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b="1" dirty="0" err="1"/>
              <a:t>Mesocricetus</a:t>
            </a:r>
            <a:r>
              <a:rPr lang="cs-CZ" b="1" dirty="0"/>
              <a:t> </a:t>
            </a:r>
            <a:r>
              <a:rPr lang="cs-CZ" b="1" dirty="0" err="1" smtClean="0"/>
              <a:t>Auratus</a:t>
            </a:r>
            <a:r>
              <a:rPr lang="cs-CZ" b="1" dirty="0" smtClean="0"/>
              <a:t> (</a:t>
            </a:r>
            <a:r>
              <a:rPr lang="cs-CZ" b="1" dirty="0" err="1" smtClean="0"/>
              <a:t>hamster</a:t>
            </a:r>
            <a:r>
              <a:rPr lang="cs-CZ" b="1" dirty="0" smtClean="0"/>
              <a:t>)</a:t>
            </a:r>
            <a:endParaRPr lang="cs-CZ" altLang="cs-CZ" b="1" dirty="0"/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M.A. 13,5D= 6. týden </a:t>
            </a:r>
            <a:r>
              <a:rPr lang="cs-CZ" altLang="cs-CZ" dirty="0" err="1"/>
              <a:t>iuv</a:t>
            </a:r>
            <a:r>
              <a:rPr lang="cs-CZ" altLang="cs-CZ" dirty="0"/>
              <a:t> H.S.S</a:t>
            </a:r>
            <a:r>
              <a:rPr lang="cs-CZ" altLang="cs-CZ" dirty="0" smtClean="0"/>
              <a:t>. (17days)</a:t>
            </a:r>
          </a:p>
          <a:p>
            <a:pPr>
              <a:spcAft>
                <a:spcPts val="0"/>
              </a:spcAft>
              <a:defRPr/>
            </a:pPr>
            <a:r>
              <a:rPr lang="cs-CZ" altLang="cs-CZ" dirty="0" smtClean="0"/>
              <a:t>M.A. 15D= just </a:t>
            </a:r>
            <a:r>
              <a:rPr lang="cs-CZ" altLang="cs-CZ" dirty="0" err="1" smtClean="0"/>
              <a:t>before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birth</a:t>
            </a:r>
            <a:endParaRPr lang="cs-CZ" altLang="cs-CZ" dirty="0" smtClean="0"/>
          </a:p>
          <a:p>
            <a:pPr marL="0" indent="0">
              <a:spcAft>
                <a:spcPts val="0"/>
              </a:spcAft>
              <a:buNone/>
              <a:defRPr/>
            </a:pPr>
            <a:endParaRPr lang="cs-CZ" altLang="cs-CZ" dirty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altLang="cs-CZ" b="1" dirty="0" err="1"/>
              <a:t>Danio</a:t>
            </a:r>
            <a:r>
              <a:rPr lang="cs-CZ" altLang="cs-CZ" b="1" dirty="0"/>
              <a:t> </a:t>
            </a:r>
            <a:r>
              <a:rPr lang="cs-CZ" altLang="cs-CZ" b="1" dirty="0" err="1"/>
              <a:t>Rerio</a:t>
            </a:r>
            <a:r>
              <a:rPr lang="cs-CZ" altLang="cs-CZ" b="1" dirty="0"/>
              <a:t> (</a:t>
            </a:r>
            <a:r>
              <a:rPr lang="cs-CZ" altLang="cs-CZ" b="1" dirty="0" err="1" smtClean="0"/>
              <a:t>zebrafish</a:t>
            </a:r>
            <a:r>
              <a:rPr lang="cs-CZ" altLang="cs-CZ" b="1" dirty="0" smtClean="0"/>
              <a:t>)</a:t>
            </a:r>
            <a:endParaRPr lang="cs-CZ" altLang="cs-CZ" b="1" dirty="0"/>
          </a:p>
          <a:p>
            <a:pPr>
              <a:spcAft>
                <a:spcPts val="0"/>
              </a:spcAft>
              <a:defRPr/>
            </a:pPr>
            <a:r>
              <a:rPr lang="cs-CZ" altLang="cs-CZ" dirty="0" err="1"/>
              <a:t>Zebrafish</a:t>
            </a:r>
            <a:r>
              <a:rPr lang="cs-CZ" altLang="cs-CZ" dirty="0"/>
              <a:t> 5 </a:t>
            </a:r>
            <a:r>
              <a:rPr lang="cs-CZ" altLang="cs-CZ" dirty="0" err="1" smtClean="0"/>
              <a:t>days</a:t>
            </a:r>
            <a:r>
              <a:rPr lang="cs-CZ" altLang="cs-CZ" dirty="0" smtClean="0"/>
              <a:t> </a:t>
            </a:r>
            <a:r>
              <a:rPr lang="cs-CZ" altLang="cs-CZ" dirty="0"/>
              <a:t>– </a:t>
            </a:r>
            <a:r>
              <a:rPr lang="cs-CZ" altLang="cs-CZ" dirty="0" err="1" smtClean="0"/>
              <a:t>larval</a:t>
            </a:r>
            <a:r>
              <a:rPr lang="cs-CZ" altLang="cs-CZ" dirty="0" smtClean="0"/>
              <a:t> stadium (</a:t>
            </a:r>
            <a:r>
              <a:rPr lang="cs-CZ" altLang="cs-CZ" dirty="0" err="1" smtClean="0"/>
              <a:t>hatching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embryo in 3rd </a:t>
            </a:r>
            <a:r>
              <a:rPr lang="cs-CZ" altLang="cs-CZ" dirty="0" err="1" smtClean="0"/>
              <a:t>day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>
              <a:spcAft>
                <a:spcPts val="0"/>
              </a:spcAft>
              <a:defRPr/>
            </a:pPr>
            <a:endParaRPr lang="cs-CZ" altLang="cs-CZ" dirty="0"/>
          </a:p>
          <a:p>
            <a:pPr marL="0" indent="0">
              <a:spcAft>
                <a:spcPts val="0"/>
              </a:spcAft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54795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7D878-7ABC-4C37-B5B4-5769F166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dirty="0" err="1" smtClean="0"/>
              <a:t>Sources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bones</a:t>
            </a:r>
            <a:endParaRPr lang="en-US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594A3D87-7C16-4D5D-A56D-B22AE7FB9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866156"/>
            <a:ext cx="4184621" cy="3009070"/>
          </a:xfrm>
        </p:spPr>
        <p:txBody>
          <a:bodyPr>
            <a:normAutofit fontScale="92500" lnSpcReduction="10000"/>
          </a:bodyPr>
          <a:lstStyle/>
          <a:p>
            <a:r>
              <a:rPr lang="cs-CZ" b="1" u="sng" dirty="0" err="1"/>
              <a:t>Bones</a:t>
            </a:r>
            <a:r>
              <a:rPr lang="cs-CZ" b="1" u="sng" dirty="0"/>
              <a:t> </a:t>
            </a:r>
            <a:r>
              <a:rPr lang="cs-CZ" b="1" u="sng" dirty="0" err="1"/>
              <a:t>formed</a:t>
            </a:r>
            <a:r>
              <a:rPr lang="cs-CZ" b="1" u="sng" dirty="0"/>
              <a:t> </a:t>
            </a:r>
            <a:r>
              <a:rPr lang="cs-CZ" b="1" u="sng" dirty="0" err="1"/>
              <a:t>from</a:t>
            </a:r>
            <a:r>
              <a:rPr lang="cs-CZ" b="1" u="sng" dirty="0"/>
              <a:t> 3 </a:t>
            </a:r>
            <a:r>
              <a:rPr lang="cs-CZ" b="1" u="sng" dirty="0" err="1"/>
              <a:t>sources</a:t>
            </a:r>
            <a:r>
              <a:rPr lang="cs-CZ" dirty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paraxial</a:t>
            </a:r>
            <a:r>
              <a:rPr lang="cs-CZ" b="1" dirty="0"/>
              <a:t> mesoderm</a:t>
            </a:r>
            <a:r>
              <a:rPr lang="cs-CZ" dirty="0"/>
              <a:t> – </a:t>
            </a:r>
            <a:r>
              <a:rPr lang="cs-CZ" dirty="0" err="1"/>
              <a:t>trunk</a:t>
            </a:r>
            <a:r>
              <a:rPr lang="cs-CZ" dirty="0"/>
              <a:t> </a:t>
            </a:r>
            <a:r>
              <a:rPr lang="cs-CZ" dirty="0" err="1"/>
              <a:t>bones</a:t>
            </a:r>
            <a:r>
              <a:rPr lang="cs-CZ" dirty="0"/>
              <a:t>,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bones</a:t>
            </a: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lateral</a:t>
            </a:r>
            <a:r>
              <a:rPr lang="cs-CZ" b="1" dirty="0"/>
              <a:t> plate mesoderm </a:t>
            </a:r>
            <a:r>
              <a:rPr lang="cs-CZ" dirty="0"/>
              <a:t>– long </a:t>
            </a:r>
            <a:r>
              <a:rPr lang="cs-CZ" dirty="0" err="1"/>
              <a:t>bones</a:t>
            </a:r>
            <a:r>
              <a:rPr lang="cs-CZ" dirty="0"/>
              <a:t>, sternum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/>
              <a:t>Cranial </a:t>
            </a:r>
            <a:r>
              <a:rPr lang="cs-CZ" b="1" dirty="0" err="1"/>
              <a:t>neural</a:t>
            </a:r>
            <a:r>
              <a:rPr lang="cs-CZ" b="1" dirty="0"/>
              <a:t> </a:t>
            </a:r>
            <a:r>
              <a:rPr lang="cs-CZ" b="1" dirty="0" err="1"/>
              <a:t>crest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bones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9D6B1E-D112-4295-A423-AC66CDEC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916E11C-1DE0-40CF-B1D3-70695CA386C9}"/>
              </a:ext>
            </a:extLst>
          </p:cNvPr>
          <p:cNvSpPr txBox="1">
            <a:spLocks/>
          </p:cNvSpPr>
          <p:nvPr/>
        </p:nvSpPr>
        <p:spPr>
          <a:xfrm>
            <a:off x="6573755" y="2866156"/>
            <a:ext cx="4455970" cy="30090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1" u="sng" dirty="0" err="1"/>
              <a:t>Muscles</a:t>
            </a:r>
            <a:r>
              <a:rPr lang="cs-CZ" sz="2200" b="1" u="sng" dirty="0"/>
              <a:t> </a:t>
            </a:r>
            <a:r>
              <a:rPr lang="cs-CZ" sz="2200" b="1" u="sng" dirty="0" err="1"/>
              <a:t>formed</a:t>
            </a:r>
            <a:r>
              <a:rPr lang="cs-CZ" sz="2200" b="1" u="sng" dirty="0"/>
              <a:t> </a:t>
            </a:r>
            <a:r>
              <a:rPr lang="cs-CZ" sz="2200" b="1" u="sng" dirty="0" err="1"/>
              <a:t>from</a:t>
            </a:r>
            <a:r>
              <a:rPr lang="cs-CZ" sz="2200" b="1" u="sng" dirty="0"/>
              <a:t> 3 </a:t>
            </a:r>
            <a:r>
              <a:rPr lang="cs-CZ" sz="2200" b="1" u="sng" dirty="0" err="1"/>
              <a:t>sources</a:t>
            </a:r>
            <a:r>
              <a:rPr lang="cs-CZ" sz="2200" dirty="0"/>
              <a:t>:</a:t>
            </a:r>
          </a:p>
          <a:p>
            <a:endParaRPr lang="cs-CZ" sz="2200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sz="2200" b="1" dirty="0" err="1"/>
              <a:t>paraxial</a:t>
            </a:r>
            <a:r>
              <a:rPr lang="cs-CZ" sz="2200" b="1" dirty="0"/>
              <a:t> mesoderm</a:t>
            </a:r>
            <a:r>
              <a:rPr lang="cs-CZ" sz="2200" dirty="0"/>
              <a:t> – </a:t>
            </a:r>
            <a:r>
              <a:rPr lang="cs-CZ" sz="2200" dirty="0" err="1"/>
              <a:t>trunk</a:t>
            </a:r>
            <a:r>
              <a:rPr lang="cs-CZ" sz="2200" dirty="0"/>
              <a:t> and limb </a:t>
            </a:r>
            <a:r>
              <a:rPr lang="cs-CZ" sz="2200" dirty="0" err="1"/>
              <a:t>muscles</a:t>
            </a:r>
            <a:r>
              <a:rPr lang="cs-CZ" sz="2200" dirty="0"/>
              <a:t>, </a:t>
            </a:r>
            <a:r>
              <a:rPr lang="cs-CZ" sz="2200" dirty="0" err="1"/>
              <a:t>head</a:t>
            </a:r>
            <a:r>
              <a:rPr lang="cs-CZ" sz="2200" dirty="0"/>
              <a:t> </a:t>
            </a:r>
            <a:r>
              <a:rPr lang="cs-CZ" sz="2200" dirty="0" err="1"/>
              <a:t>muscles</a:t>
            </a:r>
            <a:endParaRPr lang="cs-CZ" sz="2200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sz="2200" b="1" dirty="0" err="1"/>
              <a:t>lateral</a:t>
            </a:r>
            <a:r>
              <a:rPr lang="cs-CZ" sz="2200" b="1" dirty="0"/>
              <a:t> plate mesoderm</a:t>
            </a:r>
            <a:r>
              <a:rPr lang="cs-CZ" sz="2200" dirty="0"/>
              <a:t> – </a:t>
            </a:r>
            <a:r>
              <a:rPr lang="cs-CZ" sz="2200" dirty="0" err="1"/>
              <a:t>muscle</a:t>
            </a:r>
            <a:r>
              <a:rPr lang="cs-CZ" sz="2200" dirty="0"/>
              <a:t> </a:t>
            </a:r>
            <a:r>
              <a:rPr lang="cs-CZ" sz="2200" dirty="0" err="1"/>
              <a:t>connective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endParaRPr lang="cs-CZ" sz="2200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sz="2200" b="1" dirty="0"/>
              <a:t>Cranial </a:t>
            </a:r>
            <a:r>
              <a:rPr lang="cs-CZ" sz="2200" b="1" dirty="0" err="1"/>
              <a:t>neural</a:t>
            </a:r>
            <a:r>
              <a:rPr lang="cs-CZ" sz="2200" b="1" dirty="0"/>
              <a:t> </a:t>
            </a:r>
            <a:r>
              <a:rPr lang="cs-CZ" sz="2200" b="1" dirty="0" err="1"/>
              <a:t>crest</a:t>
            </a:r>
            <a:r>
              <a:rPr lang="cs-CZ" sz="2200" dirty="0"/>
              <a:t> – </a:t>
            </a:r>
            <a:r>
              <a:rPr lang="cs-CZ" sz="2200" dirty="0" err="1"/>
              <a:t>head</a:t>
            </a:r>
            <a:r>
              <a:rPr lang="cs-CZ" sz="2200" dirty="0"/>
              <a:t> </a:t>
            </a:r>
            <a:r>
              <a:rPr lang="cs-CZ" sz="2200" dirty="0" err="1"/>
              <a:t>muscles</a:t>
            </a:r>
            <a:endParaRPr lang="cs-CZ" sz="2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72613" r="2771" b="1052"/>
          <a:stretch/>
        </p:blipFill>
        <p:spPr>
          <a:xfrm>
            <a:off x="6192937" y="633175"/>
            <a:ext cx="5217607" cy="18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554566"/>
            <a:ext cx="9601196" cy="1303867"/>
          </a:xfrm>
        </p:spPr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axial</a:t>
            </a:r>
            <a:r>
              <a:rPr lang="cs-CZ" dirty="0"/>
              <a:t> skeleton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4419" y="2540488"/>
            <a:ext cx="9601196" cy="3318936"/>
          </a:xfrm>
        </p:spPr>
        <p:txBody>
          <a:bodyPr>
            <a:noAutofit/>
          </a:bodyPr>
          <a:lstStyle/>
          <a:p>
            <a:r>
              <a:rPr lang="cs-CZ" sz="1400" dirty="0"/>
              <a:t>Bone </a:t>
            </a:r>
            <a:r>
              <a:rPr lang="cs-CZ" sz="1400" dirty="0" err="1"/>
              <a:t>development</a:t>
            </a:r>
            <a:r>
              <a:rPr lang="cs-CZ" sz="1400" dirty="0"/>
              <a:t>:</a:t>
            </a:r>
          </a:p>
          <a:p>
            <a:pPr lvl="1"/>
            <a:r>
              <a:rPr lang="cs-CZ" sz="1400" dirty="0"/>
              <a:t>mesoderm, </a:t>
            </a:r>
            <a:r>
              <a:rPr lang="cs-CZ" sz="1400" dirty="0" err="1"/>
              <a:t>development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somites</a:t>
            </a:r>
            <a:endParaRPr lang="cs-CZ" sz="1400" dirty="0"/>
          </a:p>
          <a:p>
            <a:r>
              <a:rPr lang="cs-CZ" sz="1400" dirty="0" err="1"/>
              <a:t>Trunk</a:t>
            </a:r>
            <a:r>
              <a:rPr lang="cs-CZ" sz="1400" dirty="0"/>
              <a:t> </a:t>
            </a:r>
            <a:r>
              <a:rPr lang="cs-CZ" sz="1400" dirty="0" err="1"/>
              <a:t>bones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development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defects</a:t>
            </a:r>
            <a:endParaRPr lang="cs-CZ" sz="1400" dirty="0"/>
          </a:p>
          <a:p>
            <a:r>
              <a:rPr lang="cs-CZ" sz="1400" dirty="0" err="1"/>
              <a:t>Head</a:t>
            </a:r>
            <a:r>
              <a:rPr lang="cs-CZ" sz="1400" dirty="0"/>
              <a:t> </a:t>
            </a:r>
            <a:r>
              <a:rPr lang="cs-CZ" sz="1400" dirty="0" err="1"/>
              <a:t>bones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development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defects</a:t>
            </a:r>
            <a:endParaRPr lang="cs-CZ" sz="1400" dirty="0"/>
          </a:p>
          <a:p>
            <a:pPr marL="84138" lvl="1" indent="0">
              <a:buSzPct val="50000"/>
              <a:buNone/>
            </a:pPr>
            <a:r>
              <a:rPr lang="cs-CZ" sz="1400" dirty="0" err="1" smtClean="0"/>
              <a:t>Ossification</a:t>
            </a:r>
            <a:endParaRPr lang="cs-CZ" sz="1400" dirty="0"/>
          </a:p>
          <a:p>
            <a:pPr marL="358775" lvl="1" indent="-179388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Membraneous</a:t>
            </a:r>
            <a:endParaRPr lang="cs-CZ" sz="1400" dirty="0"/>
          </a:p>
          <a:p>
            <a:pPr marL="358775" lvl="1" indent="-179388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Endochondral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cs-CZ" sz="1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E4AF9F-B65E-4081-A0E0-42AD7558C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r="20896" b="29841"/>
          <a:stretch/>
        </p:blipFill>
        <p:spPr>
          <a:xfrm>
            <a:off x="7034760" y="2328051"/>
            <a:ext cx="3728022" cy="32004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9C481FF-CC3A-41FA-B158-67937826E1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99" r="5684" b="45515"/>
          <a:stretch/>
        </p:blipFill>
        <p:spPr>
          <a:xfrm>
            <a:off x="3277956" y="3264252"/>
            <a:ext cx="3492495" cy="22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5934" y="514509"/>
            <a:ext cx="9601196" cy="1303867"/>
          </a:xfrm>
        </p:spPr>
        <p:txBody>
          <a:bodyPr/>
          <a:lstStyle/>
          <a:p>
            <a:r>
              <a:rPr lang="cs-CZ" dirty="0" err="1"/>
              <a:t>Axial</a:t>
            </a:r>
            <a:r>
              <a:rPr lang="cs-CZ" dirty="0"/>
              <a:t> mesoderm – </a:t>
            </a:r>
            <a:r>
              <a:rPr lang="cs-CZ" dirty="0" err="1"/>
              <a:t>Notochord</a:t>
            </a:r>
            <a:r>
              <a:rPr lang="cs-CZ" dirty="0"/>
              <a:t> </a:t>
            </a:r>
            <a:r>
              <a:rPr lang="cs-CZ" dirty="0" err="1"/>
              <a:t>formation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65190"/>
            <a:ext cx="6160770" cy="4023360"/>
          </a:xfrm>
        </p:spPr>
        <p:txBody>
          <a:bodyPr/>
          <a:lstStyle/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Notochord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formed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axial</a:t>
            </a:r>
            <a:r>
              <a:rPr lang="cs-CZ" dirty="0"/>
              <a:t> mesoderm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Formation</a:t>
            </a:r>
            <a:r>
              <a:rPr lang="cs-CZ" b="1" dirty="0"/>
              <a:t>:</a:t>
            </a:r>
            <a:r>
              <a:rPr lang="cs-CZ" dirty="0"/>
              <a:t> epiblast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emigrate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node </a:t>
            </a:r>
            <a:r>
              <a:rPr lang="cs-CZ" dirty="0" err="1"/>
              <a:t>between</a:t>
            </a:r>
            <a:r>
              <a:rPr lang="cs-CZ" dirty="0"/>
              <a:t> epiblast and endoderm and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notochord</a:t>
            </a:r>
            <a:r>
              <a:rPr lang="cs-CZ" dirty="0"/>
              <a:t> and </a:t>
            </a:r>
            <a:r>
              <a:rPr lang="cs-CZ" dirty="0" err="1"/>
              <a:t>prechordal</a:t>
            </a:r>
            <a:r>
              <a:rPr lang="cs-CZ" dirty="0"/>
              <a:t> mesoderm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Rod-</a:t>
            </a:r>
            <a:r>
              <a:rPr lang="cs-CZ" dirty="0" err="1"/>
              <a:t>shaped</a:t>
            </a:r>
            <a:r>
              <a:rPr lang="cs-CZ" dirty="0"/>
              <a:t> </a:t>
            </a:r>
            <a:r>
              <a:rPr lang="cs-CZ" dirty="0" err="1"/>
              <a:t>rigid</a:t>
            </a:r>
            <a:r>
              <a:rPr lang="cs-CZ" dirty="0"/>
              <a:t> unit </a:t>
            </a:r>
            <a:r>
              <a:rPr lang="cs-CZ" dirty="0" err="1"/>
              <a:t>stretching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rostro-caudal</a:t>
            </a:r>
            <a:r>
              <a:rPr lang="cs-CZ" dirty="0"/>
              <a:t> </a:t>
            </a:r>
            <a:r>
              <a:rPr lang="cs-CZ" dirty="0" err="1"/>
              <a:t>embryonic</a:t>
            </a:r>
            <a:r>
              <a:rPr lang="cs-CZ" dirty="0"/>
              <a:t> axis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notochord</a:t>
            </a:r>
            <a:r>
              <a:rPr lang="cs-CZ" dirty="0"/>
              <a:t> </a:t>
            </a:r>
            <a:r>
              <a:rPr lang="cs-CZ" dirty="0" err="1"/>
              <a:t>neighbours</a:t>
            </a:r>
            <a:r>
              <a:rPr lang="cs-CZ" dirty="0"/>
              <a:t> </a:t>
            </a:r>
            <a:r>
              <a:rPr lang="cs-CZ" dirty="0" err="1"/>
              <a:t>dorsaly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tube and </a:t>
            </a:r>
            <a:r>
              <a:rPr lang="cs-CZ" dirty="0" err="1"/>
              <a:t>lateraly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paraxial</a:t>
            </a:r>
            <a:r>
              <a:rPr lang="cs-CZ" dirty="0"/>
              <a:t> mesoderm</a:t>
            </a:r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9504385" y="4204907"/>
            <a:ext cx="179294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Larsen</a:t>
            </a:r>
            <a:r>
              <a:rPr lang="cs-CZ" sz="1050" dirty="0"/>
              <a:t>, </a:t>
            </a:r>
            <a:r>
              <a:rPr lang="cs-CZ" sz="1050" dirty="0" err="1"/>
              <a:t>Human</a:t>
            </a:r>
            <a:r>
              <a:rPr lang="cs-CZ" sz="1050" dirty="0"/>
              <a:t> Embryology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8604239" y="1968654"/>
            <a:ext cx="578450" cy="24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7720104" y="1818376"/>
            <a:ext cx="3568562" cy="3638841"/>
            <a:chOff x="8322652" y="1749900"/>
            <a:chExt cx="3008366" cy="2786885"/>
          </a:xfrm>
        </p:grpSpPr>
        <p:grpSp>
          <p:nvGrpSpPr>
            <p:cNvPr id="16" name="Skupina 15"/>
            <p:cNvGrpSpPr/>
            <p:nvPr/>
          </p:nvGrpSpPr>
          <p:grpSpPr>
            <a:xfrm>
              <a:off x="8322652" y="1749900"/>
              <a:ext cx="3008366" cy="2786885"/>
              <a:chOff x="8322652" y="1749900"/>
              <a:chExt cx="3008366" cy="2786885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14" t="71683" r="39499" b="2046"/>
              <a:stretch/>
            </p:blipFill>
            <p:spPr>
              <a:xfrm>
                <a:off x="8455843" y="1749900"/>
                <a:ext cx="2667786" cy="2786885"/>
              </a:xfrm>
              <a:prstGeom prst="rect">
                <a:avLst/>
              </a:prstGeom>
            </p:spPr>
          </p:pic>
          <p:sp>
            <p:nvSpPr>
              <p:cNvPr id="9" name="Obdélník 8"/>
              <p:cNvSpPr/>
              <p:nvPr/>
            </p:nvSpPr>
            <p:spPr>
              <a:xfrm>
                <a:off x="8322652" y="1896338"/>
                <a:ext cx="414779" cy="1312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Obdélník 11"/>
              <p:cNvSpPr/>
              <p:nvPr/>
            </p:nvSpPr>
            <p:spPr>
              <a:xfrm>
                <a:off x="10916239" y="2892662"/>
                <a:ext cx="414779" cy="1312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 12"/>
              <p:cNvSpPr/>
              <p:nvPr/>
            </p:nvSpPr>
            <p:spPr>
              <a:xfrm>
                <a:off x="10737130" y="1896338"/>
                <a:ext cx="414779" cy="3200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5" name="Obdélník 14"/>
            <p:cNvSpPr/>
            <p:nvPr/>
          </p:nvSpPr>
          <p:spPr>
            <a:xfrm>
              <a:off x="8663232" y="1896338"/>
              <a:ext cx="519457" cy="44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098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166" y="424713"/>
            <a:ext cx="9601196" cy="1303867"/>
          </a:xfrm>
        </p:spPr>
        <p:txBody>
          <a:bodyPr/>
          <a:lstStyle/>
          <a:p>
            <a:r>
              <a:rPr lang="cs-CZ" dirty="0" err="1"/>
              <a:t>Notochord</a:t>
            </a:r>
            <a:r>
              <a:rPr lang="cs-CZ" dirty="0"/>
              <a:t> – </a:t>
            </a:r>
            <a:r>
              <a:rPr lang="cs-CZ" dirty="0" err="1"/>
              <a:t>interspecies</a:t>
            </a:r>
            <a:r>
              <a:rPr lang="cs-CZ" dirty="0"/>
              <a:t> </a:t>
            </a:r>
            <a:r>
              <a:rPr lang="cs-CZ" dirty="0" err="1"/>
              <a:t>comparison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3585" y="2437793"/>
            <a:ext cx="5732145" cy="4023360"/>
          </a:xfrm>
        </p:spPr>
        <p:txBody>
          <a:bodyPr>
            <a:normAutofit fontScale="92500" lnSpcReduction="20000"/>
          </a:bodyPr>
          <a:lstStyle/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fish</a:t>
            </a:r>
            <a:r>
              <a:rPr lang="cs-CZ" b="1" dirty="0"/>
              <a:t> and </a:t>
            </a:r>
            <a:r>
              <a:rPr lang="cs-CZ" b="1" dirty="0" err="1"/>
              <a:t>amphibians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formed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big </a:t>
            </a:r>
            <a:r>
              <a:rPr lang="cs-CZ" dirty="0" err="1"/>
              <a:t>vacuoles</a:t>
            </a:r>
            <a:r>
              <a:rPr lang="cs-CZ" dirty="0"/>
              <a:t>, </a:t>
            </a:r>
            <a:r>
              <a:rPr lang="cs-CZ" dirty="0" err="1"/>
              <a:t>covered</a:t>
            </a:r>
            <a:r>
              <a:rPr lang="cs-CZ" dirty="0"/>
              <a:t> by </a:t>
            </a:r>
            <a:r>
              <a:rPr lang="cs-CZ" dirty="0" err="1"/>
              <a:t>collagen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</a:t>
            </a:r>
            <a:r>
              <a:rPr lang="cs-CZ" dirty="0" err="1"/>
              <a:t>sheath</a:t>
            </a:r>
            <a:r>
              <a:rPr lang="cs-CZ" dirty="0"/>
              <a:t>, </a:t>
            </a:r>
            <a:r>
              <a:rPr lang="cs-CZ" dirty="0" err="1"/>
              <a:t>rigid</a:t>
            </a:r>
            <a:r>
              <a:rPr lang="cs-CZ" dirty="0"/>
              <a:t> and </a:t>
            </a:r>
            <a:r>
              <a:rPr lang="cs-CZ" dirty="0" err="1"/>
              <a:t>flexible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enabling</a:t>
            </a:r>
            <a:r>
              <a:rPr lang="cs-CZ" dirty="0"/>
              <a:t> support and </a:t>
            </a:r>
            <a:r>
              <a:rPr lang="cs-CZ" dirty="0" err="1"/>
              <a:t>movement</a:t>
            </a: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reptiles</a:t>
            </a:r>
            <a:r>
              <a:rPr lang="cs-CZ" b="1" dirty="0"/>
              <a:t>, </a:t>
            </a:r>
            <a:r>
              <a:rPr lang="cs-CZ" b="1" dirty="0" err="1"/>
              <a:t>birds</a:t>
            </a:r>
            <a:r>
              <a:rPr lang="cs-CZ" b="1" dirty="0"/>
              <a:t>, </a:t>
            </a:r>
            <a:r>
              <a:rPr lang="cs-CZ" b="1" dirty="0" err="1"/>
              <a:t>mammals</a:t>
            </a:r>
            <a:r>
              <a:rPr lang="cs-CZ" dirty="0"/>
              <a:t> – </a:t>
            </a:r>
            <a:r>
              <a:rPr lang="cs-CZ" dirty="0" err="1"/>
              <a:t>small</a:t>
            </a:r>
            <a:r>
              <a:rPr lang="cs-CZ" dirty="0"/>
              <a:t> and </a:t>
            </a:r>
            <a:r>
              <a:rPr lang="cs-CZ" dirty="0" err="1"/>
              <a:t>thin</a:t>
            </a:r>
            <a:r>
              <a:rPr lang="cs-CZ" dirty="0"/>
              <a:t> </a:t>
            </a:r>
            <a:r>
              <a:rPr lang="cs-CZ" dirty="0" err="1"/>
              <a:t>notochord</a:t>
            </a:r>
            <a:r>
              <a:rPr lang="cs-CZ" dirty="0"/>
              <a:t>, no </a:t>
            </a:r>
            <a:r>
              <a:rPr lang="cs-CZ" dirty="0" err="1"/>
              <a:t>supportive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180975" indent="-180975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majority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notochord</a:t>
            </a:r>
            <a:r>
              <a:rPr lang="cs-CZ" dirty="0"/>
              <a:t> </a:t>
            </a:r>
            <a:r>
              <a:rPr lang="cs-CZ" dirty="0" err="1"/>
              <a:t>degrades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replaced</a:t>
            </a:r>
            <a:r>
              <a:rPr lang="cs-CZ" dirty="0"/>
              <a:t> by </a:t>
            </a:r>
            <a:r>
              <a:rPr lang="cs-CZ" dirty="0" err="1"/>
              <a:t>axial</a:t>
            </a:r>
            <a:r>
              <a:rPr lang="cs-CZ" dirty="0"/>
              <a:t> skeleton, </a:t>
            </a:r>
            <a:r>
              <a:rPr lang="cs-CZ" dirty="0" err="1"/>
              <a:t>notochordal</a:t>
            </a:r>
            <a:r>
              <a:rPr lang="cs-CZ" dirty="0"/>
              <a:t> </a:t>
            </a:r>
            <a:r>
              <a:rPr lang="cs-CZ" dirty="0" err="1"/>
              <a:t>residues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b="1" dirty="0" err="1"/>
              <a:t>nucleus</a:t>
            </a:r>
            <a:r>
              <a:rPr lang="cs-CZ" b="1" dirty="0"/>
              <a:t> </a:t>
            </a:r>
            <a:r>
              <a:rPr lang="cs-CZ" b="1" dirty="0" err="1"/>
              <a:t>pulposus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b="1" dirty="0" err="1"/>
              <a:t>intervertebral</a:t>
            </a:r>
            <a:r>
              <a:rPr lang="cs-CZ" b="1" dirty="0"/>
              <a:t> </a:t>
            </a:r>
            <a:r>
              <a:rPr lang="cs-CZ" b="1" dirty="0" err="1"/>
              <a:t>discs</a:t>
            </a: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65278" r="2449"/>
          <a:stretch/>
        </p:blipFill>
        <p:spPr>
          <a:xfrm>
            <a:off x="6916130" y="1893786"/>
            <a:ext cx="4791075" cy="238125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8008621" y="4241724"/>
            <a:ext cx="28537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Introduction</a:t>
            </a:r>
            <a:r>
              <a:rPr lang="cs-CZ" sz="1050" dirty="0"/>
              <a:t> to Anatomy and </a:t>
            </a:r>
            <a:r>
              <a:rPr lang="cs-CZ" sz="1050" dirty="0" err="1"/>
              <a:t>Development</a:t>
            </a:r>
            <a:r>
              <a:rPr lang="cs-CZ" sz="1050" dirty="0"/>
              <a:t>, University </a:t>
            </a:r>
            <a:r>
              <a:rPr lang="cs-CZ" sz="1050" dirty="0" err="1"/>
              <a:t>College</a:t>
            </a:r>
            <a:r>
              <a:rPr lang="cs-CZ" sz="1050" dirty="0"/>
              <a:t> London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5849" r="8569" b="29114"/>
          <a:stretch/>
        </p:blipFill>
        <p:spPr>
          <a:xfrm>
            <a:off x="9886680" y="4973778"/>
            <a:ext cx="1735512" cy="9504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 t="7374" r="9708" b="3272"/>
          <a:stretch/>
        </p:blipFill>
        <p:spPr>
          <a:xfrm>
            <a:off x="6725730" y="4967611"/>
            <a:ext cx="1864356" cy="95329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48" y="4987633"/>
            <a:ext cx="986470" cy="9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15751</TotalTime>
  <Words>3619</Words>
  <Application>Microsoft Office PowerPoint</Application>
  <PresentationFormat>Širokoúhlá obrazovka</PresentationFormat>
  <Paragraphs>649</Paragraphs>
  <Slides>58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4" baseType="lpstr">
      <vt:lpstr>Arial</vt:lpstr>
      <vt:lpstr>Calibri</vt:lpstr>
      <vt:lpstr>Courier New</vt:lpstr>
      <vt:lpstr>Garamond</vt:lpstr>
      <vt:lpstr>Verdana</vt:lpstr>
      <vt:lpstr>Organika</vt:lpstr>
      <vt:lpstr>Summer school   „From gametes to organisms“ Part II. </vt:lpstr>
      <vt:lpstr>Musculoskeletal system</vt:lpstr>
      <vt:lpstr>Musculoskeletal system´s functions</vt:lpstr>
      <vt:lpstr>Body axes</vt:lpstr>
      <vt:lpstr>Video time</vt:lpstr>
      <vt:lpstr>Sources of cells for  bones</vt:lpstr>
      <vt:lpstr>Development of the axial skeleton</vt:lpstr>
      <vt:lpstr>Axial mesoderm – Notochord formation</vt:lpstr>
      <vt:lpstr>Notochord – interspecies comparison</vt:lpstr>
      <vt:lpstr>Development of axial skeleton structures</vt:lpstr>
      <vt:lpstr>Paraxial mesoderm</vt:lpstr>
      <vt:lpstr>Axial mesoderm – formation of prechordal mesoderm</vt:lpstr>
      <vt:lpstr>Formation of somites - somitogenesis</vt:lpstr>
      <vt:lpstr>Somitogenesis – interspecies comparison</vt:lpstr>
      <vt:lpstr>Clock and wavefront model</vt:lpstr>
      <vt:lpstr>Segmentation of somites - part 1</vt:lpstr>
      <vt:lpstr>Segmentation of somites – part 2</vt:lpstr>
      <vt:lpstr>Development of sclerotome – part 1</vt:lpstr>
      <vt:lpstr>Development of sclerotome – part 2</vt:lpstr>
      <vt:lpstr>Cranial and caudal sclerotome – part 1</vt:lpstr>
      <vt:lpstr>Cranial and caudal sclerotome – part 2</vt:lpstr>
      <vt:lpstr>Ribs development</vt:lpstr>
      <vt:lpstr>Development of sternum</vt:lpstr>
      <vt:lpstr>Developmental defects of trunk bones</vt:lpstr>
      <vt:lpstr>Development of head bones</vt:lpstr>
      <vt:lpstr>Neurocranium vs. viscerocranium</vt:lpstr>
      <vt:lpstr>Neural crest</vt:lpstr>
      <vt:lpstr>Cranial neural crest</vt:lpstr>
      <vt:lpstr>Pharyngeal arches</vt:lpstr>
      <vt:lpstr>Bony and cartilaginous derivatives of pharyngeal arches</vt:lpstr>
      <vt:lpstr>Developmental defects of head</vt:lpstr>
      <vt:lpstr>Formation of bones</vt:lpstr>
      <vt:lpstr>Membraneous ossification</vt:lpstr>
      <vt:lpstr>Endochondral ossification – part 1</vt:lpstr>
      <vt:lpstr>Endochondral ossification – part 2</vt:lpstr>
      <vt:lpstr>Growth plate</vt:lpstr>
      <vt:lpstr>Growth defects</vt:lpstr>
      <vt:lpstr>Development of apendicular skeleton</vt:lpstr>
      <vt:lpstr>Formation and development of limbs</vt:lpstr>
      <vt:lpstr>Embryonic origin of limbs</vt:lpstr>
      <vt:lpstr>Syndetome</vt:lpstr>
      <vt:lpstr>Beginning of limb development</vt:lpstr>
      <vt:lpstr>Zone of polarizing activity (ZPA)</vt:lpstr>
      <vt:lpstr>Signaling</vt:lpstr>
      <vt:lpstr>Growth and differentiation of limb bud</vt:lpstr>
      <vt:lpstr>Bones and cartilage of limb</vt:lpstr>
      <vt:lpstr>Source of limb cells</vt:lpstr>
      <vt:lpstr>Developmental defects of limb bones</vt:lpstr>
      <vt:lpstr>Development of trunk skeletal muscles</vt:lpstr>
      <vt:lpstr>Epaxial and hypaxial trunk muscles</vt:lpstr>
      <vt:lpstr>Development of limb muscles</vt:lpstr>
      <vt:lpstr>Head muscles</vt:lpstr>
      <vt:lpstr>Differentiation of skeletal muscle cells</vt:lpstr>
      <vt:lpstr>Developmental defects of muscles and muscle dystrophy</vt:lpstr>
      <vt:lpstr>Fun facts</vt:lpstr>
      <vt:lpstr>Information sources</vt:lpstr>
      <vt:lpstr>Prezentace aplikace PowerPoint</vt:lpstr>
      <vt:lpstr>Samples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skeletální a svalové soustavy</dc:title>
  <dc:creator>Marek</dc:creator>
  <cp:lastModifiedBy>jipro@email.cz</cp:lastModifiedBy>
  <cp:revision>1249</cp:revision>
  <dcterms:created xsi:type="dcterms:W3CDTF">2021-02-05T14:33:48Z</dcterms:created>
  <dcterms:modified xsi:type="dcterms:W3CDTF">2023-07-17T06:43:27Z</dcterms:modified>
</cp:coreProperties>
</file>