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bryology.med.unsw.edu.au/embryology/index.php/Hamburger_Hamilton_Stages" TargetMode="External"/><Relationship Id="rId7" Type="http://schemas.openxmlformats.org/officeDocument/2006/relationships/hyperlink" Target="https://bio-atlas.psu.edu/" TargetMode="External"/><Relationship Id="rId2" Type="http://schemas.openxmlformats.org/officeDocument/2006/relationships/hyperlink" Target="http://www.emouseatlas.org/eAtlasViewer_ema/application/ema/kaufman/plate_25a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researchgate.net/publication/250068036_Developmental_Stages_and_Growth_Rate_of_the_Mole_Talpa_occidentals_Insectivora_Mammalia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embryology.med.unsw.edu.au/embryology/index.php/Category:Mouse_E1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Papers</a:t>
            </a:r>
            <a:r>
              <a:rPr lang="cs-CZ" dirty="0" smtClean="0"/>
              <a:t> ETC.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2nd </a:t>
            </a:r>
            <a:r>
              <a:rPr lang="cs-CZ" dirty="0" err="1" smtClean="0"/>
              <a:t>batch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embryologic</a:t>
            </a:r>
            <a:r>
              <a:rPr lang="cs-CZ" dirty="0" smtClean="0"/>
              <a:t> </a:t>
            </a:r>
            <a:r>
              <a:rPr lang="cs-CZ" dirty="0" err="1" smtClean="0"/>
              <a:t>papers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35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papers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Tarazi</a:t>
            </a:r>
            <a:r>
              <a:rPr lang="cs-CZ" b="1" dirty="0"/>
              <a:t> 2022 </a:t>
            </a:r>
            <a:r>
              <a:rPr lang="cs-CZ" dirty="0" smtClean="0"/>
              <a:t>- Post-</a:t>
            </a:r>
            <a:r>
              <a:rPr lang="cs-CZ" dirty="0" err="1" smtClean="0"/>
              <a:t>gastrulation</a:t>
            </a:r>
            <a:r>
              <a:rPr lang="cs-CZ" dirty="0" smtClean="0"/>
              <a:t> </a:t>
            </a:r>
            <a:r>
              <a:rPr lang="cs-CZ" dirty="0" err="1"/>
              <a:t>synthetic</a:t>
            </a:r>
            <a:r>
              <a:rPr lang="cs-CZ" dirty="0"/>
              <a:t> </a:t>
            </a:r>
            <a:r>
              <a:rPr lang="cs-CZ" dirty="0" err="1"/>
              <a:t>embryos</a:t>
            </a:r>
            <a:r>
              <a:rPr lang="cs-CZ" dirty="0"/>
              <a:t> </a:t>
            </a:r>
            <a:r>
              <a:rPr lang="cs-CZ" dirty="0" err="1"/>
              <a:t>generated</a:t>
            </a:r>
            <a:r>
              <a:rPr lang="cs-CZ" dirty="0"/>
              <a:t> ex </a:t>
            </a:r>
            <a:r>
              <a:rPr lang="cs-CZ" dirty="0" err="1"/>
              <a:t>utero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mouse</a:t>
            </a:r>
            <a:r>
              <a:rPr lang="cs-CZ" dirty="0"/>
              <a:t> </a:t>
            </a:r>
            <a:r>
              <a:rPr lang="cs-CZ" dirty="0" err="1"/>
              <a:t>naive</a:t>
            </a:r>
            <a:r>
              <a:rPr lang="cs-CZ" dirty="0"/>
              <a:t> </a:t>
            </a:r>
            <a:r>
              <a:rPr lang="cs-CZ" dirty="0" err="1" smtClean="0"/>
              <a:t>ESCs</a:t>
            </a:r>
            <a:r>
              <a:rPr lang="cs-CZ" dirty="0" smtClean="0"/>
              <a:t> Filippo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experimental</a:t>
            </a:r>
            <a:r>
              <a:rPr lang="cs-CZ" dirty="0" smtClean="0"/>
              <a:t> </a:t>
            </a:r>
            <a:r>
              <a:rPr lang="cs-CZ" dirty="0" err="1" smtClean="0"/>
              <a:t>manuscript</a:t>
            </a:r>
            <a:r>
              <a:rPr lang="cs-CZ" dirty="0" smtClean="0"/>
              <a:t>, </a:t>
            </a:r>
            <a:r>
              <a:rPr lang="cs-CZ" dirty="0" err="1" smtClean="0"/>
              <a:t>differentiation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, </a:t>
            </a:r>
            <a:r>
              <a:rPr lang="cs-CZ" dirty="0" err="1" smtClean="0"/>
              <a:t>molecular</a:t>
            </a:r>
            <a:r>
              <a:rPr lang="cs-CZ" dirty="0" smtClean="0"/>
              <a:t> biology</a:t>
            </a:r>
          </a:p>
          <a:p>
            <a:r>
              <a:rPr lang="cs-CZ" b="1" dirty="0" err="1" smtClean="0"/>
              <a:t>Shindo</a:t>
            </a:r>
            <a:r>
              <a:rPr lang="cs-CZ" b="1" dirty="0" smtClean="0"/>
              <a:t> 2022 </a:t>
            </a:r>
            <a:r>
              <a:rPr lang="cs-CZ" dirty="0" smtClean="0"/>
              <a:t>- </a:t>
            </a:r>
            <a:r>
              <a:rPr lang="en-US" dirty="0" smtClean="0"/>
              <a:t>Versatile </a:t>
            </a:r>
            <a:r>
              <a:rPr lang="en-US" dirty="0"/>
              <a:t>roles for histones in early </a:t>
            </a:r>
            <a:r>
              <a:rPr lang="en-US" dirty="0" smtClean="0"/>
              <a:t>development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review</a:t>
            </a:r>
            <a:r>
              <a:rPr lang="cs-CZ" dirty="0" smtClean="0"/>
              <a:t>,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smtClean="0"/>
              <a:t>biology Lana</a:t>
            </a:r>
            <a:endParaRPr lang="cs-CZ" dirty="0" smtClean="0"/>
          </a:p>
          <a:p>
            <a:r>
              <a:rPr lang="en-US" b="1" dirty="0" err="1" smtClean="0"/>
              <a:t>Paloviita</a:t>
            </a:r>
            <a:r>
              <a:rPr lang="cs-CZ" b="1" dirty="0" smtClean="0"/>
              <a:t> 2021 </a:t>
            </a:r>
            <a:r>
              <a:rPr lang="cs-CZ" dirty="0" smtClean="0"/>
              <a:t>- </a:t>
            </a:r>
            <a:r>
              <a:rPr lang="en-US" dirty="0" smtClean="0"/>
              <a:t>The </a:t>
            </a:r>
            <a:r>
              <a:rPr lang="en-US" dirty="0"/>
              <a:t>non-coding genome in early human </a:t>
            </a:r>
            <a:r>
              <a:rPr lang="en-US" dirty="0" smtClean="0"/>
              <a:t>development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review</a:t>
            </a:r>
            <a:r>
              <a:rPr lang="cs-CZ" dirty="0" smtClean="0"/>
              <a:t>,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smtClean="0"/>
              <a:t>biology </a:t>
            </a:r>
            <a:r>
              <a:rPr lang="cs-CZ" dirty="0" err="1" smtClean="0"/>
              <a:t>Jorge</a:t>
            </a:r>
            <a:endParaRPr lang="cs-CZ" dirty="0" smtClean="0"/>
          </a:p>
          <a:p>
            <a:r>
              <a:rPr lang="cs-CZ" b="1" dirty="0" err="1" smtClean="0"/>
              <a:t>Noli</a:t>
            </a:r>
            <a:r>
              <a:rPr lang="cs-CZ" b="1" dirty="0" smtClean="0"/>
              <a:t> </a:t>
            </a:r>
            <a:r>
              <a:rPr lang="cs-CZ" dirty="0" smtClean="0"/>
              <a:t>2016 - </a:t>
            </a:r>
            <a:r>
              <a:rPr lang="en-US" dirty="0" smtClean="0"/>
              <a:t>Potential </a:t>
            </a:r>
            <a:r>
              <a:rPr lang="en-US" dirty="0"/>
              <a:t>of human twin embryos generated by embryo splitting in assisted reproduction and </a:t>
            </a:r>
            <a:r>
              <a:rPr lang="en-US" dirty="0" smtClean="0"/>
              <a:t>research</a:t>
            </a:r>
            <a:r>
              <a:rPr lang="cs-CZ" dirty="0" smtClean="0"/>
              <a:t> Denise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review</a:t>
            </a:r>
            <a:r>
              <a:rPr lang="cs-CZ" dirty="0" smtClean="0"/>
              <a:t>, </a:t>
            </a:r>
            <a:r>
              <a:rPr lang="cs-CZ" dirty="0" err="1" smtClean="0"/>
              <a:t>interesting</a:t>
            </a:r>
            <a:r>
              <a:rPr lang="cs-CZ" dirty="0" smtClean="0"/>
              <a:t> embryo </a:t>
            </a:r>
            <a:r>
              <a:rPr lang="cs-CZ" dirty="0" err="1" smtClean="0"/>
              <a:t>manipulation</a:t>
            </a:r>
            <a:endParaRPr lang="cs-CZ" dirty="0"/>
          </a:p>
          <a:p>
            <a:r>
              <a:rPr lang="cs-CZ" b="1" dirty="0" err="1" smtClean="0"/>
              <a:t>Hoekzema</a:t>
            </a:r>
            <a:r>
              <a:rPr lang="cs-CZ" dirty="0" smtClean="0"/>
              <a:t> 2017 - </a:t>
            </a:r>
            <a:r>
              <a:rPr lang="en-US" dirty="0" smtClean="0"/>
              <a:t>Pregnancy </a:t>
            </a:r>
            <a:r>
              <a:rPr lang="en-US" dirty="0"/>
              <a:t>leads to long-lasting changes in human brain </a:t>
            </a:r>
            <a:r>
              <a:rPr lang="en-US" dirty="0" smtClean="0"/>
              <a:t>structure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experimental</a:t>
            </a:r>
            <a:r>
              <a:rPr lang="cs-CZ" dirty="0" smtClean="0"/>
              <a:t> </a:t>
            </a:r>
            <a:r>
              <a:rPr lang="cs-CZ" dirty="0" err="1" smtClean="0"/>
              <a:t>manuscript</a:t>
            </a:r>
            <a:r>
              <a:rPr lang="cs-CZ" dirty="0" smtClean="0"/>
              <a:t>, NMR </a:t>
            </a:r>
            <a:r>
              <a:rPr lang="cs-CZ" dirty="0" err="1" smtClean="0"/>
              <a:t>Brina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8111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Graves 2013 </a:t>
            </a:r>
            <a:r>
              <a:rPr lang="cs-CZ" dirty="0"/>
              <a:t>- </a:t>
            </a:r>
            <a:r>
              <a:rPr lang="cs-CZ" dirty="0" err="1"/>
              <a:t>Newborn</a:t>
            </a:r>
            <a:r>
              <a:rPr lang="cs-CZ" dirty="0"/>
              <a:t> </a:t>
            </a:r>
            <a:r>
              <a:rPr lang="cs-CZ" dirty="0" err="1"/>
              <a:t>Transition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review</a:t>
            </a:r>
            <a:r>
              <a:rPr lang="cs-CZ" dirty="0"/>
              <a:t>,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Ximena</a:t>
            </a:r>
            <a:endParaRPr lang="cs-CZ" dirty="0"/>
          </a:p>
          <a:p>
            <a:r>
              <a:rPr lang="cs-CZ" b="1" dirty="0" err="1" smtClean="0"/>
              <a:t>Einspieler</a:t>
            </a:r>
            <a:r>
              <a:rPr lang="cs-CZ" b="1" dirty="0" smtClean="0"/>
              <a:t> 2021</a:t>
            </a:r>
            <a:r>
              <a:rPr lang="cs-CZ" dirty="0" smtClean="0"/>
              <a:t>- </a:t>
            </a:r>
            <a:r>
              <a:rPr lang="en-US" dirty="0"/>
              <a:t>Fetal movements: the origin of human </a:t>
            </a:r>
            <a:r>
              <a:rPr lang="en-US" dirty="0" smtClean="0"/>
              <a:t>behavior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review</a:t>
            </a:r>
            <a:r>
              <a:rPr lang="cs-CZ" dirty="0" smtClean="0"/>
              <a:t>,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smtClean="0"/>
              <a:t>Kun</a:t>
            </a:r>
            <a:endParaRPr lang="cs-CZ" dirty="0" smtClean="0"/>
          </a:p>
          <a:p>
            <a:r>
              <a:rPr lang="cs-CZ" b="1" dirty="0" err="1" smtClean="0"/>
              <a:t>Cavaliere</a:t>
            </a:r>
            <a:r>
              <a:rPr lang="cs-CZ" b="1" dirty="0" smtClean="0"/>
              <a:t> 2017</a:t>
            </a:r>
            <a:r>
              <a:rPr lang="cs-CZ" dirty="0" smtClean="0"/>
              <a:t> - </a:t>
            </a:r>
            <a:r>
              <a:rPr lang="en-US" dirty="0" smtClean="0"/>
              <a:t>A </a:t>
            </a:r>
            <a:r>
              <a:rPr lang="en-US" dirty="0"/>
              <a:t>14-day limit for bioethics: the debate over human embryo </a:t>
            </a:r>
            <a:r>
              <a:rPr lang="en-US" dirty="0" smtClean="0"/>
              <a:t>research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 smtClean="0"/>
              <a:t>review</a:t>
            </a:r>
            <a:r>
              <a:rPr lang="cs-CZ" dirty="0" smtClean="0"/>
              <a:t>, </a:t>
            </a:r>
            <a:r>
              <a:rPr lang="cs-CZ" dirty="0" err="1" smtClean="0"/>
              <a:t>ethical</a:t>
            </a:r>
            <a:endParaRPr lang="cs-CZ" dirty="0" smtClean="0"/>
          </a:p>
          <a:p>
            <a:pPr marL="228600" lvl="1">
              <a:spcBef>
                <a:spcPts val="1000"/>
              </a:spcBef>
            </a:pPr>
            <a:r>
              <a:rPr lang="cs-CZ" b="1" dirty="0" err="1" smtClean="0"/>
              <a:t>Ayala</a:t>
            </a:r>
            <a:r>
              <a:rPr lang="cs-CZ" b="1" dirty="0" smtClean="0"/>
              <a:t> 2015 </a:t>
            </a:r>
            <a:r>
              <a:rPr lang="cs-CZ" dirty="0" smtClean="0"/>
              <a:t>- </a:t>
            </a:r>
            <a:r>
              <a:rPr lang="en-US" dirty="0" smtClean="0"/>
              <a:t>Cloning </a:t>
            </a:r>
            <a:r>
              <a:rPr lang="en-US" dirty="0"/>
              <a:t>humans? Biological, ethical, and social considerations</a:t>
            </a:r>
            <a:r>
              <a:rPr lang="cs-CZ" dirty="0" smtClean="0"/>
              <a:t>	</a:t>
            </a:r>
            <a:r>
              <a:rPr lang="cs-CZ" dirty="0" err="1"/>
              <a:t>review</a:t>
            </a:r>
            <a:r>
              <a:rPr lang="cs-CZ" dirty="0"/>
              <a:t>, </a:t>
            </a:r>
            <a:r>
              <a:rPr lang="cs-CZ" dirty="0" err="1"/>
              <a:t>ethical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048000" y="9167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papers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70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628775"/>
            <a:ext cx="7186613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406"/>
          <p:cNvSpPr>
            <a:spLocks noChangeArrowheads="1"/>
          </p:cNvSpPr>
          <p:nvPr/>
        </p:nvSpPr>
        <p:spPr bwMode="auto">
          <a:xfrm>
            <a:off x="1612900" y="6491288"/>
            <a:ext cx="9055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http://php.med.unsw.edu.au/embryology/index.php?title=File:Human-critical_periods.jpg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25783" y="0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Timing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0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4"/>
    </mc:Choice>
    <mc:Fallback xmlns="">
      <p:transition spd="slow" advTm="1148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604" x="5099050" y="6851650"/>
          <p14:tracePt t="4612" x="4997450" y="6851650"/>
          <p14:tracePt t="4630" x="4768850" y="6851650"/>
          <p14:tracePt t="4650" x="4229100" y="6851650"/>
          <p14:tracePt t="4664" x="3790950" y="6851650"/>
          <p14:tracePt t="4680" x="3397250" y="6851650"/>
          <p14:tracePt t="4699" x="2813050" y="6851650"/>
          <p14:tracePt t="4728" x="2298700" y="6851650"/>
          <p14:tracePt t="4764" x="1993900" y="6851650"/>
          <p14:tracePt t="4795" x="2044700" y="6851650"/>
          <p14:tracePt t="4803" x="2057400" y="6851650"/>
          <p14:tracePt t="4814" x="2241550" y="6851650"/>
          <p14:tracePt t="4830" x="2438400" y="6851650"/>
          <p14:tracePt t="4845" x="2628900" y="6819900"/>
          <p14:tracePt t="4866" x="3079750" y="6635750"/>
          <p14:tracePt t="4880" x="3321050" y="6413500"/>
          <p14:tracePt t="4902" x="3606800" y="6146800"/>
          <p14:tracePt t="4915" x="3886200" y="5607050"/>
          <p14:tracePt t="4929" x="4064000" y="5276850"/>
          <p14:tracePt t="4950" x="4165600" y="4965700"/>
          <p14:tracePt t="4968" x="4184650" y="4457700"/>
          <p14:tracePt t="4978" x="4127500" y="4235450"/>
          <p14:tracePt t="4994" x="4019550" y="4000500"/>
          <p14:tracePt t="5011" x="3898900" y="3759200"/>
          <p14:tracePt t="5031" x="3733800" y="3600450"/>
          <p14:tracePt t="5049" x="3511550" y="3530600"/>
          <p14:tracePt t="5064" x="3467100" y="3530600"/>
          <p14:tracePt t="5526" x="3371850" y="3517900"/>
          <p14:tracePt t="5544" x="3187700" y="3511550"/>
          <p14:tracePt t="5568" x="2978150" y="3479800"/>
          <p14:tracePt t="5583" x="2800350" y="3460750"/>
          <p14:tracePt t="5597" x="2692400" y="3460750"/>
          <p14:tracePt t="5611" x="2609850" y="3492500"/>
          <p14:tracePt t="5627" x="2514600" y="3549650"/>
          <p14:tracePt t="5648" x="2432050" y="3651250"/>
          <p14:tracePt t="5661" x="2387600" y="3746500"/>
          <p14:tracePt t="5678" x="2387600" y="3854450"/>
          <p14:tracePt t="5694" x="2470150" y="4038600"/>
          <p14:tracePt t="5711" x="2559050" y="4114800"/>
          <p14:tracePt t="5728" x="2667000" y="4191000"/>
          <p14:tracePt t="5745" x="2971800" y="4279900"/>
          <p14:tracePt t="5761" x="3143250" y="4298950"/>
          <p14:tracePt t="5777" x="3289300" y="4298950"/>
          <p14:tracePt t="5796" x="3606800" y="4267200"/>
          <p14:tracePt t="5805" x="3670300" y="4235450"/>
          <p14:tracePt t="5817" x="3835400" y="4171950"/>
          <p14:tracePt t="5828" x="3937000" y="4140200"/>
          <p14:tracePt t="5846" x="4044950" y="4102100"/>
          <p14:tracePt t="5867" x="4121150" y="4038600"/>
          <p14:tracePt t="5883" x="4146550" y="4013200"/>
          <p14:tracePt t="5894" x="4159250" y="3987800"/>
          <p14:tracePt t="7403" x="4133850" y="4019550"/>
          <p14:tracePt t="7418" x="4051300" y="4159250"/>
          <p14:tracePt t="7433" x="3987800" y="4260850"/>
          <p14:tracePt t="7447" x="3911600" y="4387850"/>
          <p14:tracePt t="7461" x="3848100" y="4552950"/>
          <p14:tracePt t="7476" x="3790950" y="4705350"/>
          <p14:tracePt t="7508" x="3695700" y="5029200"/>
          <p14:tracePt t="7543" x="3625850" y="5378450"/>
          <p14:tracePt t="7559" x="3600450" y="5505450"/>
          <p14:tracePt t="7575" x="3581400" y="5619750"/>
          <p14:tracePt t="7592" x="3568700" y="5683250"/>
          <p14:tracePt t="7609" x="3549650" y="5829300"/>
          <p14:tracePt t="7626" x="3543300" y="5861050"/>
          <p14:tracePt t="7642" x="3543300" y="5930900"/>
          <p14:tracePt t="7661" x="3568700" y="6051550"/>
          <p14:tracePt t="7676" x="3581400" y="6134100"/>
          <p14:tracePt t="7692" x="3632200" y="6254750"/>
          <p14:tracePt t="7710" x="3663950" y="6413500"/>
          <p14:tracePt t="7732" x="3702050" y="6534150"/>
          <p14:tracePt t="7747" x="3752850" y="6648450"/>
          <p14:tracePt t="7762" x="3765550" y="6680200"/>
          <p14:tracePt t="7778" x="3771900" y="6699250"/>
          <p14:tracePt t="7792" x="3790950" y="6737350"/>
          <p14:tracePt t="7805" x="3797300" y="6750050"/>
          <p14:tracePt t="7821" x="3810000" y="6762750"/>
          <p14:tracePt t="7827" x="3810000" y="6775450"/>
          <p14:tracePt t="7843" x="3816350" y="6781800"/>
          <p14:tracePt t="7859" x="3816350" y="6788150"/>
          <p14:tracePt t="7884" x="3822700" y="6800850"/>
          <p14:tracePt t="8653" x="3943350" y="6699250"/>
          <p14:tracePt t="8672" x="4171950" y="6508750"/>
          <p14:tracePt t="8688" x="4286250" y="6400800"/>
          <p14:tracePt t="8704" x="4445000" y="6242050"/>
          <p14:tracePt t="8714" x="4610100" y="6108700"/>
          <p14:tracePt t="8732" x="4730750" y="5988050"/>
          <p14:tracePt t="8744" x="4800600" y="5899150"/>
          <p14:tracePt t="8758" x="4851400" y="5829300"/>
          <p14:tracePt t="8774" x="4959350" y="5715000"/>
          <p14:tracePt t="8791" x="5060950" y="5645150"/>
          <p14:tracePt t="8807" x="5168900" y="5594350"/>
          <p14:tracePt t="8824" x="5213350" y="5594350"/>
          <p14:tracePt t="8841" x="5295900" y="5613400"/>
          <p14:tracePt t="8859" x="5410200" y="5664200"/>
          <p14:tracePt t="8874" x="5473700" y="5695950"/>
          <p14:tracePt t="8890" x="5549900" y="5727700"/>
          <p14:tracePt t="8907" x="5607050" y="5753100"/>
          <p14:tracePt t="8928" x="5695950" y="5822950"/>
          <p14:tracePt t="8940" x="5784850" y="5873750"/>
          <p14:tracePt t="8960" x="5943600" y="5994400"/>
          <p14:tracePt t="8979" x="6038850" y="6051550"/>
          <p14:tracePt t="8990" x="6108700" y="6121400"/>
          <p14:tracePt t="9007" x="6203950" y="6197600"/>
          <p14:tracePt t="9024" x="6350000" y="6292850"/>
          <p14:tracePt t="9040" x="6432550" y="6350000"/>
          <p14:tracePt t="9057" x="6508750" y="6400800"/>
          <p14:tracePt t="9074" x="6559550" y="6432550"/>
          <p14:tracePt t="9090" x="6673850" y="6527800"/>
          <p14:tracePt t="9107" x="6731000" y="6559550"/>
          <p14:tracePt t="9123" x="6819900" y="6591300"/>
          <p14:tracePt t="9140" x="6851650" y="66230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Books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C3EA-E2EC-40AA-BF67-C4C476FA0C99}" type="slidenum">
              <a:rPr lang="cs-CZ" smtClean="0"/>
              <a:t>5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38466" t="13598" r="26485" b="7459"/>
          <a:stretch/>
        </p:blipFill>
        <p:spPr>
          <a:xfrm>
            <a:off x="1097280" y="1983055"/>
            <a:ext cx="3022433" cy="38292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7203" t="20594" r="33540" b="13267"/>
          <a:stretch/>
        </p:blipFill>
        <p:spPr>
          <a:xfrm>
            <a:off x="4617267" y="1984435"/>
            <a:ext cx="3010355" cy="38278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36684" t="21387" r="37475" b="19339"/>
          <a:stretch/>
        </p:blipFill>
        <p:spPr>
          <a:xfrm>
            <a:off x="8125176" y="1983055"/>
            <a:ext cx="2992456" cy="38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2895600" y="262722"/>
            <a:ext cx="8610600" cy="1293028"/>
          </a:xfrm>
        </p:spPr>
        <p:txBody>
          <a:bodyPr/>
          <a:lstStyle/>
          <a:p>
            <a:r>
              <a:rPr lang="cs-CZ" altLang="cs-CZ" dirty="0" err="1" smtClean="0"/>
              <a:t>Information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sources</a:t>
            </a:r>
            <a:endParaRPr lang="cs-CZ" altLang="cs-CZ" dirty="0" smtClean="0"/>
          </a:p>
        </p:txBody>
      </p:sp>
      <p:sp>
        <p:nvSpPr>
          <p:cNvPr id="33795" name="Obdélník 2"/>
          <p:cNvSpPr>
            <a:spLocks noChangeArrowheads="1"/>
          </p:cNvSpPr>
          <p:nvPr/>
        </p:nvSpPr>
        <p:spPr bwMode="auto">
          <a:xfrm>
            <a:off x="2054226" y="3284539"/>
            <a:ext cx="8640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Atlas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mouse</a:t>
            </a:r>
            <a:r>
              <a:rPr lang="cs-CZ" altLang="cs-CZ" sz="1800" dirty="0"/>
              <a:t> embryo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hlinkClick r:id="rId2"/>
              </a:rPr>
              <a:t>http://</a:t>
            </a:r>
            <a:r>
              <a:rPr lang="cs-CZ" altLang="cs-CZ" sz="1200" dirty="0" smtClean="0">
                <a:hlinkClick r:id="rId2"/>
              </a:rPr>
              <a:t>www.emouseatlas.org/eAtlasViewer_ema/application/ema/kaufman/plate_25a.php</a:t>
            </a:r>
            <a:endParaRPr lang="cs-CZ" altLang="cs-CZ" sz="12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</p:txBody>
      </p:sp>
      <p:sp>
        <p:nvSpPr>
          <p:cNvPr id="33796" name="Obdélník 3"/>
          <p:cNvSpPr>
            <a:spLocks noChangeArrowheads="1"/>
          </p:cNvSpPr>
          <p:nvPr/>
        </p:nvSpPr>
        <p:spPr bwMode="auto">
          <a:xfrm>
            <a:off x="2015331" y="4116387"/>
            <a:ext cx="8353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Chick</a:t>
            </a:r>
            <a:r>
              <a:rPr lang="cs-CZ" altLang="cs-CZ" sz="1800" dirty="0"/>
              <a:t> embryo </a:t>
            </a:r>
            <a:r>
              <a:rPr lang="cs-CZ" altLang="cs-CZ" sz="1800" dirty="0" err="1"/>
              <a:t>developmental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stages</a:t>
            </a:r>
            <a:r>
              <a:rPr lang="cs-CZ" altLang="cs-CZ" sz="1800" dirty="0"/>
              <a:t> (</a:t>
            </a:r>
            <a:r>
              <a:rPr lang="cs-CZ" altLang="cs-CZ" sz="1800" b="1" dirty="0"/>
              <a:t>21 d</a:t>
            </a:r>
            <a:r>
              <a:rPr lang="cs-CZ" altLang="cs-CZ" sz="1800" dirty="0"/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hlinkClick r:id="rId3"/>
              </a:rPr>
              <a:t>https://embryology.med.unsw.edu.au/embryology/index.php/Hamburger_Hamilton_Stages</a:t>
            </a:r>
            <a:endParaRPr lang="cs-CZ" altLang="cs-CZ" sz="1200" dirty="0"/>
          </a:p>
        </p:txBody>
      </p:sp>
      <p:sp>
        <p:nvSpPr>
          <p:cNvPr id="33797" name="Obdélník 4"/>
          <p:cNvSpPr>
            <a:spLocks noChangeArrowheads="1"/>
          </p:cNvSpPr>
          <p:nvPr/>
        </p:nvSpPr>
        <p:spPr bwMode="auto">
          <a:xfrm>
            <a:off x="2087563" y="2640014"/>
            <a:ext cx="82089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Comparison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human</a:t>
            </a:r>
            <a:r>
              <a:rPr lang="cs-CZ" altLang="cs-CZ" sz="1800" dirty="0"/>
              <a:t> and </a:t>
            </a:r>
            <a:r>
              <a:rPr lang="cs-CZ" altLang="cs-CZ" sz="1800" dirty="0" err="1"/>
              <a:t>mouse</a:t>
            </a:r>
            <a:r>
              <a:rPr lang="cs-CZ" altLang="cs-CZ" sz="1800" dirty="0"/>
              <a:t> embryo (</a:t>
            </a:r>
            <a:r>
              <a:rPr lang="cs-CZ" altLang="cs-CZ" sz="1800" b="1" dirty="0"/>
              <a:t>21 d)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hlinkClick r:id="rId4"/>
              </a:rPr>
              <a:t>https://</a:t>
            </a:r>
            <a:r>
              <a:rPr lang="cs-CZ" altLang="cs-CZ" sz="1200" dirty="0" smtClean="0">
                <a:hlinkClick r:id="rId4"/>
              </a:rPr>
              <a:t>embryology.med.unsw.edu.au/embryology/index.php/Category:Mouse_E12</a:t>
            </a:r>
            <a:endParaRPr lang="cs-CZ" altLang="cs-CZ" sz="12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</p:txBody>
      </p:sp>
      <p:pic>
        <p:nvPicPr>
          <p:cNvPr id="33798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67" y="1303673"/>
            <a:ext cx="6985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Obdélník 6"/>
          <p:cNvSpPr>
            <a:spLocks noChangeArrowheads="1"/>
          </p:cNvSpPr>
          <p:nvPr/>
        </p:nvSpPr>
        <p:spPr bwMode="auto">
          <a:xfrm>
            <a:off x="2015331" y="5090321"/>
            <a:ext cx="858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European</a:t>
            </a:r>
            <a:r>
              <a:rPr lang="cs-CZ" altLang="cs-CZ" sz="1800" dirty="0"/>
              <a:t> mole </a:t>
            </a:r>
            <a:r>
              <a:rPr lang="cs-CZ" altLang="cs-CZ" sz="1800" dirty="0" err="1"/>
              <a:t>developmental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stages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talpa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europea</a:t>
            </a:r>
            <a:r>
              <a:rPr lang="cs-CZ" altLang="cs-CZ" sz="1800" dirty="0"/>
              <a:t>) </a:t>
            </a:r>
            <a:r>
              <a:rPr lang="cs-CZ" altLang="cs-CZ" sz="2000" dirty="0"/>
              <a:t>(</a:t>
            </a:r>
            <a:r>
              <a:rPr lang="cs-CZ" altLang="cs-CZ" sz="2000" b="1" dirty="0"/>
              <a:t>28 d</a:t>
            </a:r>
            <a:r>
              <a:rPr lang="cs-CZ" altLang="cs-CZ" sz="2000" dirty="0"/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hlinkClick r:id="rId6"/>
              </a:rPr>
              <a:t>https://www.researchgate.net/publication/250068036_Developmental_Stages_and_Growth_Rate_of_the_Mole_Talpa_occidentals_Insectivora_Mammalia</a:t>
            </a:r>
            <a:endParaRPr lang="cs-CZ" altLang="cs-CZ" sz="12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/>
          </a:p>
        </p:txBody>
      </p:sp>
      <p:sp>
        <p:nvSpPr>
          <p:cNvPr id="2" name="Obdélník 1"/>
          <p:cNvSpPr/>
          <p:nvPr/>
        </p:nvSpPr>
        <p:spPr>
          <a:xfrm>
            <a:off x="2015331" y="6370711"/>
            <a:ext cx="22029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Verdana" panose="020B0604030504040204" pitchFamily="34" charset="0"/>
                <a:hlinkClick r:id="rId7"/>
              </a:rPr>
              <a:t>https://bio-atlas.psu.edu/</a:t>
            </a:r>
            <a:endParaRPr lang="cs-CZ" sz="1200" dirty="0">
              <a:latin typeface="Verdan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015331" y="6022894"/>
            <a:ext cx="734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latin typeface="Verdana" panose="020B0604030504040204" pitchFamily="34" charset="0"/>
              </a:rPr>
              <a:t>Atlas </a:t>
            </a:r>
            <a:r>
              <a:rPr lang="cs-CZ" altLang="cs-CZ" dirty="0" err="1">
                <a:latin typeface="Verdana" panose="020B0604030504040204" pitchFamily="34" charset="0"/>
              </a:rPr>
              <a:t>of</a:t>
            </a:r>
            <a:r>
              <a:rPr lang="cs-CZ" altLang="cs-CZ" dirty="0">
                <a:latin typeface="Verdana" panose="020B0604030504040204" pitchFamily="34" charset="0"/>
              </a:rPr>
              <a:t> </a:t>
            </a:r>
            <a:r>
              <a:rPr lang="cs-CZ" altLang="cs-CZ" dirty="0" err="1">
                <a:latin typeface="Verdana" panose="020B0604030504040204" pitchFamily="34" charset="0"/>
              </a:rPr>
              <a:t>danio</a:t>
            </a:r>
            <a:r>
              <a:rPr lang="cs-CZ" altLang="cs-CZ" dirty="0">
                <a:latin typeface="Verdana" panose="020B0604030504040204" pitchFamily="34" charset="0"/>
              </a:rPr>
              <a:t> </a:t>
            </a:r>
            <a:r>
              <a:rPr lang="cs-CZ" altLang="cs-CZ" dirty="0" err="1">
                <a:latin typeface="Verdana" panose="020B0604030504040204" pitchFamily="34" charset="0"/>
              </a:rPr>
              <a:t>rerio</a:t>
            </a:r>
            <a:r>
              <a:rPr lang="cs-CZ" altLang="cs-CZ" dirty="0">
                <a:latin typeface="Verdana" panose="020B0604030504040204" pitchFamily="34" charset="0"/>
              </a:rPr>
              <a:t> </a:t>
            </a:r>
            <a:r>
              <a:rPr lang="cs-CZ" altLang="cs-CZ" dirty="0" err="1" smtClean="0">
                <a:latin typeface="Verdana" panose="020B0604030504040204" pitchFamily="34" charset="0"/>
              </a:rPr>
              <a:t>development</a:t>
            </a:r>
            <a:r>
              <a:rPr lang="cs-CZ" altLang="cs-CZ" dirty="0" smtClean="0">
                <a:latin typeface="Verdana" panose="020B0604030504040204" pitchFamily="34" charset="0"/>
              </a:rPr>
              <a:t> (</a:t>
            </a:r>
            <a:r>
              <a:rPr lang="cs-CZ" altLang="cs-CZ" b="1" dirty="0" smtClean="0">
                <a:latin typeface="Verdana" panose="020B0604030504040204" pitchFamily="34" charset="0"/>
              </a:rPr>
              <a:t>3 d</a:t>
            </a:r>
            <a:r>
              <a:rPr lang="cs-CZ" altLang="cs-CZ" dirty="0" smtClean="0">
                <a:latin typeface="Verdana" panose="020B0604030504040204" pitchFamily="34" charset="0"/>
              </a:rPr>
              <a:t> </a:t>
            </a:r>
            <a:r>
              <a:rPr lang="cs-CZ" altLang="cs-CZ" dirty="0" err="1" smtClean="0">
                <a:latin typeface="Verdana" panose="020B0604030504040204" pitchFamily="34" charset="0"/>
              </a:rPr>
              <a:t>till</a:t>
            </a:r>
            <a:r>
              <a:rPr lang="cs-CZ" altLang="cs-CZ" dirty="0" smtClean="0">
                <a:latin typeface="Verdana" panose="020B0604030504040204" pitchFamily="34" charset="0"/>
              </a:rPr>
              <a:t> </a:t>
            </a:r>
            <a:r>
              <a:rPr lang="cs-CZ" altLang="cs-CZ" dirty="0" err="1" smtClean="0">
                <a:latin typeface="Verdana" panose="020B0604030504040204" pitchFamily="34" charset="0"/>
              </a:rPr>
              <a:t>the</a:t>
            </a:r>
            <a:r>
              <a:rPr lang="cs-CZ" altLang="cs-CZ" dirty="0" smtClean="0">
                <a:latin typeface="Verdana" panose="020B0604030504040204" pitchFamily="34" charset="0"/>
              </a:rPr>
              <a:t> </a:t>
            </a:r>
            <a:r>
              <a:rPr lang="cs-CZ" altLang="cs-CZ" dirty="0" err="1" smtClean="0">
                <a:latin typeface="Verdana" panose="020B0604030504040204" pitchFamily="34" charset="0"/>
              </a:rPr>
              <a:t>egg</a:t>
            </a:r>
            <a:r>
              <a:rPr lang="cs-CZ" altLang="cs-CZ" dirty="0" smtClean="0">
                <a:latin typeface="Verdana" panose="020B0604030504040204" pitchFamily="34" charset="0"/>
              </a:rPr>
              <a:t> </a:t>
            </a:r>
            <a:r>
              <a:rPr lang="cs-CZ" altLang="cs-CZ" dirty="0" err="1" smtClean="0">
                <a:latin typeface="Verdana" panose="020B0604030504040204" pitchFamily="34" charset="0"/>
              </a:rPr>
              <a:t>is</a:t>
            </a:r>
            <a:r>
              <a:rPr lang="cs-CZ" altLang="cs-CZ" dirty="0" smtClean="0">
                <a:latin typeface="Verdana" panose="020B0604030504040204" pitchFamily="34" charset="0"/>
              </a:rPr>
              <a:t> </a:t>
            </a:r>
            <a:r>
              <a:rPr lang="cs-CZ" altLang="cs-CZ" dirty="0" err="1" smtClean="0">
                <a:latin typeface="Verdana" panose="020B0604030504040204" pitchFamily="34" charset="0"/>
              </a:rPr>
              <a:t>hatching</a:t>
            </a:r>
            <a:r>
              <a:rPr lang="cs-CZ" altLang="cs-CZ" dirty="0" smtClean="0">
                <a:latin typeface="Verdana" panose="020B0604030504040204" pitchFamily="34" charset="0"/>
              </a:rPr>
              <a:t>)</a:t>
            </a:r>
            <a:endParaRPr lang="cs-CZ" altLang="cs-CZ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9" y="1208997"/>
            <a:ext cx="7829005" cy="49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Samples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2209800" y="1700213"/>
            <a:ext cx="7772400" cy="48244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  <a:defRPr/>
            </a:pPr>
            <a:r>
              <a:rPr lang="cs-CZ" altLang="cs-CZ" dirty="0" smtClean="0"/>
              <a:t>Homo Sapiens </a:t>
            </a:r>
            <a:r>
              <a:rPr lang="cs-CZ" altLang="cs-CZ" dirty="0" err="1" smtClean="0"/>
              <a:t>Sapiens</a:t>
            </a: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H.S.S. </a:t>
            </a:r>
            <a:r>
              <a:rPr lang="cs-CZ" altLang="cs-CZ" dirty="0" err="1" smtClean="0"/>
              <a:t>embryos</a:t>
            </a:r>
            <a:r>
              <a:rPr lang="cs-CZ" altLang="cs-CZ" dirty="0" smtClean="0"/>
              <a:t> 6th – 22nd </a:t>
            </a:r>
            <a:r>
              <a:rPr lang="cs-CZ" altLang="cs-CZ" dirty="0" err="1" smtClean="0"/>
              <a:t>week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iud</a:t>
            </a:r>
            <a:r>
              <a:rPr lang="cs-CZ" altLang="cs-CZ" dirty="0" smtClean="0"/>
              <a:t>  (46 </a:t>
            </a:r>
            <a:r>
              <a:rPr lang="cs-CZ" altLang="cs-CZ" dirty="0" err="1" smtClean="0"/>
              <a:t>weeks</a:t>
            </a:r>
            <a:r>
              <a:rPr lang="cs-CZ" altLang="cs-CZ" dirty="0" smtClean="0"/>
              <a:t>)</a:t>
            </a:r>
          </a:p>
          <a:p>
            <a:pPr marL="0" indent="0">
              <a:buNone/>
              <a:defRPr/>
            </a:pPr>
            <a:endParaRPr lang="cs-CZ" altLang="cs-CZ" dirty="0" smtClean="0"/>
          </a:p>
          <a:p>
            <a:pPr marL="0" indent="0">
              <a:buNone/>
              <a:defRPr/>
            </a:pPr>
            <a:r>
              <a:rPr lang="cs-CZ" altLang="cs-CZ" dirty="0" err="1" smtClean="0"/>
              <a:t>Mus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Musculus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mouse</a:t>
            </a:r>
            <a:r>
              <a:rPr lang="cs-CZ" altLang="cs-CZ" dirty="0" smtClean="0"/>
              <a:t>)</a:t>
            </a:r>
          </a:p>
          <a:p>
            <a:pPr>
              <a:defRPr/>
            </a:pPr>
            <a:r>
              <a:rPr lang="cs-CZ" altLang="cs-CZ" dirty="0" smtClean="0"/>
              <a:t>M.M. E12 = 5-6th </a:t>
            </a:r>
            <a:r>
              <a:rPr lang="cs-CZ" altLang="cs-CZ" dirty="0" err="1" smtClean="0"/>
              <a:t>week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iud</a:t>
            </a:r>
            <a:r>
              <a:rPr lang="cs-CZ" altLang="cs-CZ" dirty="0" smtClean="0"/>
              <a:t> H.S.S. (21 </a:t>
            </a:r>
            <a:r>
              <a:rPr lang="cs-CZ" altLang="cs-CZ" dirty="0" err="1" smtClean="0"/>
              <a:t>days</a:t>
            </a:r>
            <a:r>
              <a:rPr lang="cs-CZ" altLang="cs-CZ" dirty="0" smtClean="0"/>
              <a:t>)</a:t>
            </a:r>
          </a:p>
          <a:p>
            <a:pPr>
              <a:defRPr/>
            </a:pPr>
            <a:r>
              <a:rPr lang="cs-CZ" altLang="cs-CZ" dirty="0" smtClean="0"/>
              <a:t>M.M. E14,5 = 7.-8. </a:t>
            </a:r>
            <a:r>
              <a:rPr lang="cs-CZ" altLang="cs-CZ" dirty="0" err="1" smtClean="0"/>
              <a:t>week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iud</a:t>
            </a:r>
            <a:r>
              <a:rPr lang="cs-CZ" altLang="cs-CZ" dirty="0" smtClean="0"/>
              <a:t> </a:t>
            </a:r>
            <a:r>
              <a:rPr lang="cs-CZ" altLang="cs-CZ" dirty="0"/>
              <a:t>H.S.S.</a:t>
            </a:r>
          </a:p>
          <a:p>
            <a:pPr>
              <a:defRPr/>
            </a:pPr>
            <a:endParaRPr lang="cs-CZ" altLang="cs-CZ" dirty="0" smtClean="0"/>
          </a:p>
          <a:p>
            <a:pPr marL="0" indent="0">
              <a:buNone/>
              <a:defRPr/>
            </a:pPr>
            <a:r>
              <a:rPr lang="cs-CZ" altLang="cs-CZ" dirty="0" err="1" smtClean="0"/>
              <a:t>Gallus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Gallus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chicken</a:t>
            </a:r>
            <a:r>
              <a:rPr lang="cs-CZ" altLang="cs-CZ" dirty="0" smtClean="0"/>
              <a:t>)</a:t>
            </a:r>
          </a:p>
          <a:p>
            <a:pPr>
              <a:defRPr/>
            </a:pPr>
            <a:r>
              <a:rPr lang="cs-CZ" altLang="cs-CZ" dirty="0" smtClean="0"/>
              <a:t>G.G. HH10 (1,5 d) = 3rd </a:t>
            </a:r>
            <a:r>
              <a:rPr lang="cs-CZ" altLang="cs-CZ" dirty="0" err="1" smtClean="0"/>
              <a:t>week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iud</a:t>
            </a:r>
            <a:r>
              <a:rPr lang="cs-CZ" altLang="cs-CZ" dirty="0" smtClean="0"/>
              <a:t> H.S.S. (21 </a:t>
            </a:r>
            <a:r>
              <a:rPr lang="cs-CZ" altLang="cs-CZ" dirty="0" err="1" smtClean="0"/>
              <a:t>days</a:t>
            </a:r>
            <a:r>
              <a:rPr lang="cs-CZ" altLang="cs-CZ" dirty="0" smtClean="0"/>
              <a:t>)</a:t>
            </a:r>
          </a:p>
          <a:p>
            <a:pPr>
              <a:defRPr/>
            </a:pPr>
            <a:r>
              <a:rPr lang="cs-CZ" altLang="cs-CZ" dirty="0" smtClean="0"/>
              <a:t>G.G. HH20 (3,5 d) = 5th </a:t>
            </a:r>
            <a:r>
              <a:rPr lang="cs-CZ" altLang="cs-CZ" dirty="0" err="1" smtClean="0"/>
              <a:t>week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iud</a:t>
            </a:r>
            <a:r>
              <a:rPr lang="cs-CZ" altLang="cs-CZ" dirty="0" smtClean="0"/>
              <a:t> H.S.S.</a:t>
            </a:r>
          </a:p>
          <a:p>
            <a:pPr>
              <a:defRPr/>
            </a:pPr>
            <a:r>
              <a:rPr lang="cs-CZ" altLang="cs-CZ" dirty="0" smtClean="0"/>
              <a:t>G.G. HH24 (4,5 d) = 6th </a:t>
            </a:r>
            <a:r>
              <a:rPr lang="cs-CZ" altLang="cs-CZ" dirty="0" err="1"/>
              <a:t>week</a:t>
            </a:r>
            <a:r>
              <a:rPr lang="cs-CZ" altLang="cs-CZ" dirty="0"/>
              <a:t> </a:t>
            </a:r>
            <a:r>
              <a:rPr lang="cs-CZ" altLang="cs-CZ" dirty="0" err="1"/>
              <a:t>iud</a:t>
            </a:r>
            <a:r>
              <a:rPr lang="cs-CZ" altLang="cs-CZ" dirty="0"/>
              <a:t> </a:t>
            </a:r>
            <a:r>
              <a:rPr lang="cs-CZ" altLang="cs-CZ" dirty="0" smtClean="0"/>
              <a:t>H.S.S.</a:t>
            </a:r>
          </a:p>
          <a:p>
            <a:pPr>
              <a:defRPr/>
            </a:pPr>
            <a:r>
              <a:rPr lang="cs-CZ" altLang="cs-CZ" dirty="0" smtClean="0"/>
              <a:t>G.G. HH26   (5D)  = 6,5th </a:t>
            </a:r>
            <a:r>
              <a:rPr lang="cs-CZ" altLang="cs-CZ" dirty="0" err="1"/>
              <a:t>week</a:t>
            </a:r>
            <a:r>
              <a:rPr lang="cs-CZ" altLang="cs-CZ" dirty="0"/>
              <a:t> </a:t>
            </a:r>
            <a:r>
              <a:rPr lang="cs-CZ" altLang="cs-CZ" dirty="0" err="1"/>
              <a:t>iud</a:t>
            </a:r>
            <a:r>
              <a:rPr lang="cs-CZ" altLang="cs-CZ" dirty="0"/>
              <a:t> </a:t>
            </a:r>
            <a:r>
              <a:rPr lang="cs-CZ" altLang="cs-CZ" dirty="0" smtClean="0"/>
              <a:t>H.S.S.</a:t>
            </a:r>
          </a:p>
          <a:p>
            <a:pPr>
              <a:defRPr/>
            </a:pPr>
            <a:r>
              <a:rPr lang="cs-CZ" altLang="cs-CZ" dirty="0" smtClean="0"/>
              <a:t>G.G. Hh28 (5,5-6D) = 7th </a:t>
            </a:r>
            <a:r>
              <a:rPr lang="cs-CZ" altLang="cs-CZ" dirty="0" err="1"/>
              <a:t>week</a:t>
            </a:r>
            <a:r>
              <a:rPr lang="cs-CZ" altLang="cs-CZ" dirty="0"/>
              <a:t> </a:t>
            </a:r>
            <a:r>
              <a:rPr lang="cs-CZ" altLang="cs-CZ" dirty="0" err="1"/>
              <a:t>iud</a:t>
            </a:r>
            <a:r>
              <a:rPr lang="cs-CZ" altLang="cs-CZ" dirty="0" smtClean="0"/>
              <a:t> H.S.S</a:t>
            </a:r>
            <a:r>
              <a:rPr lang="cs-CZ" altLang="cs-CZ" dirty="0"/>
              <a:t>.</a:t>
            </a:r>
          </a:p>
          <a:p>
            <a:pPr marL="0" indent="0">
              <a:buNone/>
              <a:defRPr/>
            </a:pPr>
            <a:endParaRPr lang="cs-CZ" altLang="cs-CZ" dirty="0" smtClean="0"/>
          </a:p>
          <a:p>
            <a:pPr marL="0" indent="0">
              <a:buNone/>
              <a:defRPr/>
            </a:pPr>
            <a:r>
              <a:rPr lang="cs-CZ" altLang="cs-CZ" dirty="0" smtClean="0"/>
              <a:t>Talpa </a:t>
            </a:r>
            <a:r>
              <a:rPr lang="cs-CZ" altLang="cs-CZ" dirty="0" err="1" smtClean="0"/>
              <a:t>Europea</a:t>
            </a:r>
            <a:r>
              <a:rPr lang="cs-CZ" altLang="cs-CZ" dirty="0" smtClean="0"/>
              <a:t> (Mole)</a:t>
            </a: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T.E. 16D = </a:t>
            </a:r>
            <a:r>
              <a:rPr lang="en-US" altLang="cs-CZ" dirty="0" smtClean="0"/>
              <a:t>beginning of organogenesis </a:t>
            </a:r>
            <a:r>
              <a:rPr lang="cs-CZ" altLang="cs-CZ" dirty="0" smtClean="0"/>
              <a:t>(29 </a:t>
            </a:r>
            <a:r>
              <a:rPr lang="cs-CZ" altLang="cs-CZ" dirty="0" err="1" smtClean="0"/>
              <a:t>days</a:t>
            </a:r>
            <a:r>
              <a:rPr lang="cs-CZ" altLang="cs-CZ" dirty="0" smtClean="0"/>
              <a:t>)</a:t>
            </a:r>
          </a:p>
          <a:p>
            <a:pPr>
              <a:defRPr/>
            </a:pPr>
            <a:r>
              <a:rPr lang="cs-CZ" altLang="cs-CZ" dirty="0" smtClean="0"/>
              <a:t>T.E. 27d =  just </a:t>
            </a:r>
            <a:r>
              <a:rPr lang="cs-CZ" altLang="cs-CZ" dirty="0" err="1" smtClean="0"/>
              <a:t>before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birth</a:t>
            </a:r>
            <a:endParaRPr lang="cs-CZ" altLang="cs-CZ" dirty="0" smtClean="0"/>
          </a:p>
          <a:p>
            <a:pPr marL="0" indent="0">
              <a:buNone/>
              <a:defRPr/>
            </a:pPr>
            <a:endParaRPr lang="cs-CZ" altLang="cs-CZ" dirty="0" smtClean="0"/>
          </a:p>
          <a:p>
            <a:pPr marL="0" indent="0">
              <a:buNone/>
              <a:defRPr/>
            </a:pPr>
            <a:r>
              <a:rPr lang="cs-CZ" dirty="0" err="1"/>
              <a:t>Mesocricetus</a:t>
            </a:r>
            <a:r>
              <a:rPr lang="cs-CZ" dirty="0"/>
              <a:t> </a:t>
            </a:r>
            <a:r>
              <a:rPr lang="cs-CZ" dirty="0" err="1" smtClean="0"/>
              <a:t>Auratus</a:t>
            </a:r>
            <a:r>
              <a:rPr lang="cs-CZ" dirty="0" smtClean="0"/>
              <a:t> (</a:t>
            </a:r>
            <a:r>
              <a:rPr lang="cs-CZ" dirty="0" err="1" smtClean="0"/>
              <a:t>hamster</a:t>
            </a:r>
            <a:r>
              <a:rPr lang="cs-CZ" dirty="0" smtClean="0"/>
              <a:t>)</a:t>
            </a: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M.A. 13,5D= 6. týden </a:t>
            </a:r>
            <a:r>
              <a:rPr lang="cs-CZ" altLang="cs-CZ" dirty="0" err="1"/>
              <a:t>iuv</a:t>
            </a:r>
            <a:r>
              <a:rPr lang="cs-CZ" altLang="cs-CZ" dirty="0"/>
              <a:t> H.S.S</a:t>
            </a:r>
            <a:r>
              <a:rPr lang="cs-CZ" altLang="cs-CZ" dirty="0" smtClean="0"/>
              <a:t>. (17days)</a:t>
            </a:r>
          </a:p>
          <a:p>
            <a:pPr>
              <a:defRPr/>
            </a:pPr>
            <a:r>
              <a:rPr lang="cs-CZ" altLang="cs-CZ" dirty="0" smtClean="0"/>
              <a:t>M.A. 15D= just </a:t>
            </a:r>
            <a:r>
              <a:rPr lang="cs-CZ" altLang="cs-CZ" dirty="0" err="1" smtClean="0"/>
              <a:t>before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birth</a:t>
            </a:r>
            <a:endParaRPr lang="cs-CZ" altLang="cs-CZ" dirty="0" smtClean="0"/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 err="1"/>
              <a:t>Danio</a:t>
            </a:r>
            <a:r>
              <a:rPr lang="cs-CZ" altLang="cs-CZ" dirty="0"/>
              <a:t> </a:t>
            </a:r>
            <a:r>
              <a:rPr lang="cs-CZ" altLang="cs-CZ" dirty="0" err="1"/>
              <a:t>Rerio</a:t>
            </a:r>
            <a:r>
              <a:rPr lang="cs-CZ" altLang="cs-CZ" dirty="0"/>
              <a:t> (</a:t>
            </a:r>
            <a:r>
              <a:rPr lang="cs-CZ" altLang="cs-CZ" dirty="0" err="1" smtClean="0"/>
              <a:t>zebrafish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Zebrafish</a:t>
            </a:r>
            <a:r>
              <a:rPr lang="cs-CZ" altLang="cs-CZ" dirty="0"/>
              <a:t> 5 </a:t>
            </a:r>
            <a:r>
              <a:rPr lang="cs-CZ" altLang="cs-CZ" dirty="0" err="1" smtClean="0"/>
              <a:t>days</a:t>
            </a:r>
            <a:r>
              <a:rPr lang="cs-CZ" altLang="cs-CZ" dirty="0" smtClean="0"/>
              <a:t> </a:t>
            </a:r>
            <a:r>
              <a:rPr lang="cs-CZ" altLang="cs-CZ" dirty="0"/>
              <a:t>– </a:t>
            </a:r>
            <a:r>
              <a:rPr lang="cs-CZ" altLang="cs-CZ" dirty="0" err="1" smtClean="0"/>
              <a:t>larval</a:t>
            </a:r>
            <a:r>
              <a:rPr lang="cs-CZ" altLang="cs-CZ" dirty="0" smtClean="0"/>
              <a:t> stadium (</a:t>
            </a:r>
            <a:r>
              <a:rPr lang="cs-CZ" altLang="cs-CZ" dirty="0" err="1" smtClean="0"/>
              <a:t>hatching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embryo in 3rd </a:t>
            </a:r>
            <a:r>
              <a:rPr lang="cs-CZ" altLang="cs-CZ" dirty="0" err="1" smtClean="0"/>
              <a:t>day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0146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1434</TotalTime>
  <Words>431</Words>
  <Application>Microsoft Office PowerPoint</Application>
  <PresentationFormat>Širokoúhlá obrazovka</PresentationFormat>
  <Paragraphs>61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Verdana</vt:lpstr>
      <vt:lpstr>Kondenzační stopa</vt:lpstr>
      <vt:lpstr>Papers ETC.</vt:lpstr>
      <vt:lpstr>List of papers</vt:lpstr>
      <vt:lpstr>Prezentace aplikace PowerPoint</vt:lpstr>
      <vt:lpstr>Prezentace aplikace PowerPoint</vt:lpstr>
      <vt:lpstr>Books</vt:lpstr>
      <vt:lpstr>Information sources</vt:lpstr>
      <vt:lpstr>Prezentace aplikace PowerPoint</vt:lpstr>
      <vt:lpstr>Samples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Papers ETC.</dc:title>
  <dc:creator>jipro@email.cz</dc:creator>
  <cp:lastModifiedBy>muni</cp:lastModifiedBy>
  <cp:revision>8</cp:revision>
  <dcterms:created xsi:type="dcterms:W3CDTF">2023-07-16T07:08:33Z</dcterms:created>
  <dcterms:modified xsi:type="dcterms:W3CDTF">2023-07-17T07:32:41Z</dcterms:modified>
</cp:coreProperties>
</file>