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22"/>
  </p:notesMasterIdLst>
  <p:handoutMasterIdLst>
    <p:handoutMasterId r:id="rId23"/>
  </p:handoutMasterIdLst>
  <p:sldIdLst>
    <p:sldId id="256" r:id="rId2"/>
    <p:sldId id="288" r:id="rId3"/>
    <p:sldId id="263" r:id="rId4"/>
    <p:sldId id="275" r:id="rId5"/>
    <p:sldId id="276" r:id="rId6"/>
    <p:sldId id="278" r:id="rId7"/>
    <p:sldId id="286" r:id="rId8"/>
    <p:sldId id="283" r:id="rId9"/>
    <p:sldId id="266" r:id="rId10"/>
    <p:sldId id="279" r:id="rId11"/>
    <p:sldId id="287" r:id="rId12"/>
    <p:sldId id="289" r:id="rId13"/>
    <p:sldId id="267" r:id="rId14"/>
    <p:sldId id="282" r:id="rId15"/>
    <p:sldId id="270" r:id="rId16"/>
    <p:sldId id="277" r:id="rId17"/>
    <p:sldId id="265" r:id="rId18"/>
    <p:sldId id="268" r:id="rId19"/>
    <p:sldId id="285" r:id="rId20"/>
    <p:sldId id="280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62437" autoAdjust="0"/>
  </p:normalViewPr>
  <p:slideViewPr>
    <p:cSldViewPr snapToGrid="0">
      <p:cViewPr varScale="1">
        <p:scale>
          <a:sx n="71" d="100"/>
          <a:sy n="71" d="100"/>
        </p:scale>
        <p:origin x="2478" y="6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Svaly jsou tkáně s elastickými vlastnostmi, schopné po dodání vzrušivého podnětu stahovat a následně relaxovat. Přeměňují tak chemickou energii v pohybovou, a proto zajišťují pohyb jak uvnitř organismu, tak i pohyb celého organismu. Svaly patří k pohybové soustavě a dělíme je do několika tříd – svalstvo příčně pruhované, hladká svalovina, svalovina srdce myokard. Všechny tyto soustavy obsahují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-apple-system"/>
              </a:rPr>
              <a:t>kontrakceschopné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 bílkoviny.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07814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b="1" i="0" dirty="0">
                <a:solidFill>
                  <a:srgbClr val="451717"/>
                </a:solidFill>
                <a:effectLst/>
                <a:latin typeface="Verdana" panose="020B0604030504040204" pitchFamily="34" charset="0"/>
              </a:rPr>
              <a:t>Hladká svalová </a:t>
            </a:r>
            <a:r>
              <a:rPr lang="sk-SK" b="1" i="0" dirty="0" err="1">
                <a:solidFill>
                  <a:srgbClr val="451717"/>
                </a:solidFill>
                <a:effectLst/>
                <a:latin typeface="Verdana" panose="020B0604030504040204" pitchFamily="34" charset="0"/>
              </a:rPr>
              <a:t>tkáň</a:t>
            </a:r>
            <a:r>
              <a:rPr lang="sk-SK" b="1" i="0" dirty="0">
                <a:solidFill>
                  <a:srgbClr val="451717"/>
                </a:solidFill>
                <a:effectLst/>
                <a:latin typeface="Verdana" panose="020B0604030504040204" pitchFamily="34" charset="0"/>
              </a:rPr>
              <a:t> (HEŠ)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b="0" i="0" dirty="0">
                <a:solidFill>
                  <a:srgbClr val="451717"/>
                </a:solidFill>
                <a:effectLst/>
                <a:latin typeface="Verdana" panose="020B0604030504040204" pitchFamily="34" charset="0"/>
              </a:rPr>
              <a:t>= </a:t>
            </a:r>
            <a:r>
              <a:rPr lang="sk-SK" b="0" i="0" dirty="0" err="1">
                <a:solidFill>
                  <a:srgbClr val="451717"/>
                </a:solidFill>
                <a:effectLst/>
                <a:latin typeface="Verdana" panose="020B0604030504040204" pitchFamily="34" charset="0"/>
              </a:rPr>
              <a:t>viscerálna</a:t>
            </a:r>
            <a:endParaRPr lang="sk-SK" b="0" i="0" dirty="0">
              <a:solidFill>
                <a:srgbClr val="451717"/>
              </a:solidFill>
              <a:effectLst/>
              <a:latin typeface="Verdana" panose="020B0604030504040204" pitchFamily="34" charset="0"/>
            </a:endParaRPr>
          </a:p>
          <a:p>
            <a:r>
              <a:rPr lang="sk-SK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Hladká svalová </a:t>
            </a:r>
            <a:r>
              <a:rPr lang="sk-SK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tkáň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skládá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z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jednojaderných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buněk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vřetenovitého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tvaru o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průměru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3-10 µm a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délce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20 µm (v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tepénkách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) až 500 µm (v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děloze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těhotné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ženy), zvaných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leiomyocyty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(ř.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leios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= hladký).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62640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Sliznice </a:t>
            </a:r>
            <a:r>
              <a:rPr lang="sk-SK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tlustého</a:t>
            </a:r>
            <a:r>
              <a:rPr lang="sk-SK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střeva</a:t>
            </a:r>
            <a:r>
              <a:rPr lang="sk-SK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je hladká, bez </a:t>
            </a:r>
            <a:r>
              <a:rPr lang="sk-SK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klků</a:t>
            </a:r>
            <a:r>
              <a:rPr lang="sk-SK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sk-SK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Lieberkühnovy</a:t>
            </a:r>
            <a:r>
              <a:rPr lang="sk-SK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krypty </a:t>
            </a:r>
            <a:r>
              <a:rPr lang="sk-SK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prostupují</a:t>
            </a:r>
            <a:r>
              <a:rPr lang="sk-SK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celou </a:t>
            </a:r>
            <a:r>
              <a:rPr lang="sk-SK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tloušťkou</a:t>
            </a:r>
            <a:r>
              <a:rPr lang="sk-SK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sliznice. V epitelu </a:t>
            </a:r>
            <a:r>
              <a:rPr lang="sk-SK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jsou</a:t>
            </a:r>
            <a:r>
              <a:rPr lang="sk-SK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velmi</a:t>
            </a:r>
            <a:r>
              <a:rPr lang="sk-SK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četné</a:t>
            </a:r>
            <a:r>
              <a:rPr lang="sk-SK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pohárkové</a:t>
            </a:r>
            <a:r>
              <a:rPr lang="sk-SK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buňky</a:t>
            </a:r>
            <a:r>
              <a:rPr lang="sk-SK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sk-SK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mezi</a:t>
            </a:r>
            <a:r>
              <a:rPr lang="sk-SK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nimi </a:t>
            </a:r>
            <a:r>
              <a:rPr lang="sk-SK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se</a:t>
            </a:r>
            <a:r>
              <a:rPr lang="sk-SK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nacházejí</a:t>
            </a:r>
            <a:r>
              <a:rPr lang="sk-SK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roztroušeně</a:t>
            </a:r>
            <a:r>
              <a:rPr lang="sk-SK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kolonocyty</a:t>
            </a:r>
            <a:r>
              <a:rPr lang="sk-SK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a endokrinní </a:t>
            </a:r>
            <a:r>
              <a:rPr lang="sk-SK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buňky</a:t>
            </a:r>
            <a:r>
              <a:rPr lang="sk-SK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sk-SK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Panethovy</a:t>
            </a:r>
            <a:r>
              <a:rPr lang="sk-SK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buňky</a:t>
            </a:r>
            <a:r>
              <a:rPr lang="sk-SK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chybí. Lymfatické folikuly </a:t>
            </a:r>
            <a:r>
              <a:rPr lang="sk-SK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mohou</a:t>
            </a:r>
            <a:r>
              <a:rPr lang="sk-SK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zasahovat</a:t>
            </a:r>
            <a:r>
              <a:rPr lang="sk-SK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i do </a:t>
            </a:r>
            <a:r>
              <a:rPr lang="sk-SK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submukózy</a:t>
            </a:r>
            <a:r>
              <a:rPr lang="sk-SK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</a:t>
            </a:r>
          </a:p>
          <a:p>
            <a:r>
              <a:rPr lang="sk-SK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Šipka</a:t>
            </a:r>
            <a:r>
              <a:rPr lang="sk-SK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– slizniční svalová vrstva,  nakopenie buniek je </a:t>
            </a:r>
            <a:r>
              <a:rPr lang="sk-SK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lymfaticka</a:t>
            </a:r>
            <a:r>
              <a:rPr lang="sk-SK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tkan</a:t>
            </a:r>
            <a:r>
              <a:rPr lang="sk-SK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pod svalovinou je </a:t>
            </a:r>
            <a:r>
              <a:rPr lang="sk-SK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podsliznični</a:t>
            </a:r>
            <a:r>
              <a:rPr lang="sk-SK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vazivo</a:t>
            </a:r>
            <a:r>
              <a:rPr lang="sk-SK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epitel-  </a:t>
            </a:r>
            <a:r>
              <a:rPr lang="sk-SK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jednovrstevny</a:t>
            </a:r>
            <a:r>
              <a:rPr lang="sk-SK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cylindricky</a:t>
            </a:r>
            <a:endParaRPr lang="sk-SK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NEJSOU KLKY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LK,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lymfatická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tkáň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Tunica mucosa –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epitel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enterocyty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pohárkové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buňky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panethovy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většinou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chybí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), lamina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propria, lamina muscularis mucosae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Tunica submucosa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Tunica muscularis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Tunica serosa (4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vrstvy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  <a:r>
              <a:rPr lang="en-US" dirty="0"/>
              <a:t> </a:t>
            </a:r>
            <a:br>
              <a:rPr lang="en-US" dirty="0"/>
            </a:b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20025-67B8-46EC-AC20-E2A2A350A1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23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2800" b="0" i="0" dirty="0" err="1">
                <a:solidFill>
                  <a:srgbClr val="202124"/>
                </a:solidFill>
                <a:effectLst/>
                <a:latin typeface="Google Sans"/>
              </a:rPr>
              <a:t>červovitý</a:t>
            </a:r>
            <a:r>
              <a:rPr lang="sk-SK" sz="2800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sk-SK" sz="2800" b="0" i="0" dirty="0" err="1">
                <a:solidFill>
                  <a:srgbClr val="202124"/>
                </a:solidFill>
                <a:effectLst/>
                <a:latin typeface="Google Sans"/>
              </a:rPr>
              <a:t>výběžek</a:t>
            </a:r>
            <a:r>
              <a:rPr lang="sk-SK" sz="2800" b="0" i="0" dirty="0">
                <a:solidFill>
                  <a:srgbClr val="202124"/>
                </a:solidFill>
                <a:effectLst/>
                <a:latin typeface="Google Sans"/>
              </a:rPr>
              <a:t> slepého </a:t>
            </a:r>
            <a:r>
              <a:rPr lang="sk-SK" sz="2800" b="0" i="0" dirty="0" err="1">
                <a:solidFill>
                  <a:srgbClr val="202124"/>
                </a:solidFill>
                <a:effectLst/>
                <a:latin typeface="Google Sans"/>
              </a:rPr>
              <a:t>střeva</a:t>
            </a:r>
            <a:r>
              <a:rPr lang="sk-SK" sz="2800" b="0" i="0" dirty="0">
                <a:solidFill>
                  <a:srgbClr val="202124"/>
                </a:solidFill>
                <a:effectLst/>
                <a:latin typeface="Google Sans"/>
              </a:rPr>
              <a:t>,</a:t>
            </a:r>
          </a:p>
          <a:p>
            <a:r>
              <a:rPr lang="sk-SK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 </a:t>
            </a:r>
            <a:r>
              <a:rPr lang="sk-SK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obrazku</a:t>
            </a:r>
            <a:r>
              <a:rPr lang="sk-SK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sliznica s LK, a </a:t>
            </a:r>
            <a:r>
              <a:rPr lang="sk-SK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lymfatickymi</a:t>
            </a:r>
            <a:r>
              <a:rPr lang="sk-SK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sk-SK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uzlikmi</a:t>
            </a:r>
            <a:r>
              <a:rPr lang="sk-SK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potom žlte </a:t>
            </a:r>
            <a:r>
              <a:rPr lang="sk-SK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podsliznične</a:t>
            </a:r>
            <a:r>
              <a:rPr lang="sk-SK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sk-SK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vazivo</a:t>
            </a:r>
            <a:r>
              <a:rPr lang="sk-SK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potom </a:t>
            </a:r>
            <a:r>
              <a:rPr lang="sk-SK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vnejší</a:t>
            </a:r>
            <a:r>
              <a:rPr lang="sk-SK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sk-SK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svalova</a:t>
            </a:r>
            <a:r>
              <a:rPr lang="sk-SK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vrstva, a potom </a:t>
            </a:r>
            <a:r>
              <a:rPr lang="sk-SK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rozstrusene</a:t>
            </a:r>
            <a:r>
              <a:rPr lang="sk-SK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- </a:t>
            </a:r>
            <a:r>
              <a:rPr lang="sk-SK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seroza</a:t>
            </a:r>
            <a:endParaRPr lang="sk-SK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Všechny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vrstvy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když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apendix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Nahromadění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lymfatické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tkáně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uzlíky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Tunica mucosa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Tunica submucosa,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!!Tunica muscularis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Tunica serosa</a:t>
            </a:r>
            <a:r>
              <a:rPr lang="en-US" dirty="0"/>
              <a:t> </a:t>
            </a:r>
            <a:br>
              <a:rPr lang="en-US" dirty="0"/>
            </a:b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Appendix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vermiformis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je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částí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tlustého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střeva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s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velmi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četnými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lymfatickými uzlíky. Uzlíky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jsou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nakupené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v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mukóze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i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submukóze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a v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těchto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místech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je stavba jednotlivých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vrstev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úplně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setřelá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V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místech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mezi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uzlíky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najdeme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typické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Lieberkühnovy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krypty s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panethovými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buňkami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20025-67B8-46EC-AC20-E2A2A350A1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04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"/>
            <a:r>
              <a:rPr lang="sk-SK" b="1" dirty="0" err="1">
                <a:solidFill>
                  <a:srgbClr val="000000"/>
                </a:solidFill>
                <a:effectLst/>
              </a:rPr>
              <a:t>Leiomyocyty</a:t>
            </a:r>
            <a:r>
              <a:rPr lang="sk-SK" dirty="0">
                <a:effectLst/>
              </a:rPr>
              <a:t> </a:t>
            </a:r>
            <a:r>
              <a:rPr lang="sk-SK" dirty="0" err="1">
                <a:effectLst/>
              </a:rPr>
              <a:t>mají</a:t>
            </a:r>
            <a:r>
              <a:rPr lang="sk-SK" dirty="0">
                <a:effectLst/>
              </a:rPr>
              <a:t> tyčinkovité </a:t>
            </a:r>
            <a:r>
              <a:rPr lang="sk-SK" dirty="0" err="1">
                <a:effectLst/>
              </a:rPr>
              <a:t>jádro</a:t>
            </a:r>
            <a:r>
              <a:rPr lang="sk-SK" dirty="0">
                <a:effectLst/>
              </a:rPr>
              <a:t> s </a:t>
            </a:r>
            <a:r>
              <a:rPr lang="sk-SK" dirty="0" err="1">
                <a:effectLst/>
              </a:rPr>
              <a:t>několika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jadérky</a:t>
            </a:r>
            <a:r>
              <a:rPr lang="sk-SK" dirty="0">
                <a:effectLst/>
              </a:rPr>
              <a:t>, </a:t>
            </a:r>
            <a:r>
              <a:rPr lang="sk-SK" dirty="0" err="1">
                <a:effectLst/>
              </a:rPr>
              <a:t>které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se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rozkládá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uprostřed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nejširšího</a:t>
            </a:r>
            <a:r>
              <a:rPr lang="sk-SK" dirty="0">
                <a:effectLst/>
              </a:rPr>
              <a:t> úseku </a:t>
            </a:r>
            <a:r>
              <a:rPr lang="sk-SK" dirty="0" err="1">
                <a:effectLst/>
              </a:rPr>
              <a:t>buňky</a:t>
            </a:r>
            <a:r>
              <a:rPr lang="sk-SK" dirty="0">
                <a:effectLst/>
              </a:rPr>
              <a:t>. </a:t>
            </a:r>
            <a:r>
              <a:rPr lang="sk-SK" dirty="0" err="1">
                <a:effectLst/>
              </a:rPr>
              <a:t>Buněčné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organely</a:t>
            </a:r>
            <a:r>
              <a:rPr lang="sk-SK" dirty="0">
                <a:effectLst/>
              </a:rPr>
              <a:t> a </a:t>
            </a:r>
            <a:r>
              <a:rPr lang="sk-SK" dirty="0" err="1">
                <a:effectLst/>
              </a:rPr>
              <a:t>inkluze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se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nacházejí</a:t>
            </a:r>
            <a:r>
              <a:rPr lang="sk-SK" dirty="0">
                <a:effectLst/>
              </a:rPr>
              <a:t> v okolí </a:t>
            </a:r>
            <a:r>
              <a:rPr lang="sk-SK" dirty="0" err="1">
                <a:effectLst/>
              </a:rPr>
              <a:t>jádra</a:t>
            </a:r>
            <a:r>
              <a:rPr lang="sk-SK" dirty="0">
                <a:effectLst/>
              </a:rPr>
              <a:t> a </a:t>
            </a:r>
            <a:r>
              <a:rPr lang="sk-SK" dirty="0" err="1">
                <a:effectLst/>
              </a:rPr>
              <a:t>okrscích</a:t>
            </a:r>
            <a:r>
              <a:rPr lang="sk-SK" dirty="0">
                <a:effectLst/>
              </a:rPr>
              <a:t> sarkoplazmy </a:t>
            </a:r>
            <a:r>
              <a:rPr lang="sk-SK" dirty="0" err="1">
                <a:effectLst/>
              </a:rPr>
              <a:t>při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pólech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jádra</a:t>
            </a:r>
            <a:r>
              <a:rPr lang="sk-SK" dirty="0">
                <a:effectLst/>
              </a:rPr>
              <a:t>. </a:t>
            </a:r>
            <a:r>
              <a:rPr lang="sk-SK" dirty="0" err="1">
                <a:effectLst/>
              </a:rPr>
              <a:t>Jde</a:t>
            </a:r>
            <a:r>
              <a:rPr lang="sk-SK" dirty="0">
                <a:effectLst/>
              </a:rPr>
              <a:t> o mitochondrie, </a:t>
            </a:r>
            <a:r>
              <a:rPr lang="sk-SK" dirty="0" err="1">
                <a:effectLst/>
              </a:rPr>
              <a:t>volné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monosomy</a:t>
            </a:r>
            <a:r>
              <a:rPr lang="sk-SK" dirty="0">
                <a:effectLst/>
              </a:rPr>
              <a:t> a </a:t>
            </a:r>
            <a:r>
              <a:rPr lang="sk-SK" dirty="0" err="1">
                <a:effectLst/>
              </a:rPr>
              <a:t>polysomy</a:t>
            </a:r>
            <a:r>
              <a:rPr lang="sk-SK" dirty="0">
                <a:effectLst/>
              </a:rPr>
              <a:t>, cisterny drsného </a:t>
            </a:r>
            <a:r>
              <a:rPr lang="sk-SK" dirty="0" err="1">
                <a:effectLst/>
              </a:rPr>
              <a:t>endoplazmatického</a:t>
            </a:r>
            <a:r>
              <a:rPr lang="sk-SK" dirty="0">
                <a:effectLst/>
              </a:rPr>
              <a:t> retikula, </a:t>
            </a:r>
            <a:r>
              <a:rPr lang="sk-SK" dirty="0" err="1">
                <a:effectLst/>
              </a:rPr>
              <a:t>Golgiho</a:t>
            </a:r>
            <a:r>
              <a:rPr lang="sk-SK" dirty="0">
                <a:effectLst/>
              </a:rPr>
              <a:t> aparát, zrnka </a:t>
            </a:r>
            <a:r>
              <a:rPr lang="sk-SK" dirty="0" err="1">
                <a:effectLst/>
              </a:rPr>
              <a:t>glykogenu</a:t>
            </a:r>
            <a:r>
              <a:rPr lang="sk-SK" dirty="0">
                <a:effectLst/>
              </a:rPr>
              <a:t>, a </a:t>
            </a:r>
            <a:r>
              <a:rPr lang="sk-SK" dirty="0" err="1">
                <a:effectLst/>
              </a:rPr>
              <a:t>vzácněji</a:t>
            </a:r>
            <a:r>
              <a:rPr lang="sk-SK" dirty="0">
                <a:effectLst/>
              </a:rPr>
              <a:t> i </a:t>
            </a:r>
            <a:r>
              <a:rPr lang="sk-SK" dirty="0" err="1">
                <a:effectLst/>
              </a:rPr>
              <a:t>lipidové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kapky</a:t>
            </a:r>
            <a:r>
              <a:rPr lang="sk-SK" dirty="0">
                <a:effectLst/>
              </a:rPr>
              <a:t>. Sarkoplazmatické retikulum </a:t>
            </a:r>
            <a:r>
              <a:rPr lang="sk-SK" dirty="0" err="1">
                <a:effectLst/>
              </a:rPr>
              <a:t>obsahují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leiomyocyty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pouze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ve</a:t>
            </a:r>
            <a:r>
              <a:rPr lang="sk-SK" dirty="0">
                <a:effectLst/>
              </a:rPr>
              <a:t> stopách a </a:t>
            </a:r>
            <a:r>
              <a:rPr lang="sk-SK" dirty="0" err="1">
                <a:effectLst/>
              </a:rPr>
              <a:t>nemají</a:t>
            </a:r>
            <a:r>
              <a:rPr lang="sk-SK" dirty="0">
                <a:effectLst/>
              </a:rPr>
              <a:t> T-</a:t>
            </a:r>
            <a:r>
              <a:rPr lang="sk-SK" dirty="0" err="1">
                <a:effectLst/>
              </a:rPr>
              <a:t>tubuly</a:t>
            </a:r>
            <a:r>
              <a:rPr lang="sk-SK" dirty="0">
                <a:effectLst/>
              </a:rPr>
              <a:t>, za </a:t>
            </a:r>
            <a:r>
              <a:rPr lang="sk-SK" dirty="0" err="1">
                <a:effectLst/>
              </a:rPr>
              <a:t>jejichž</a:t>
            </a:r>
            <a:r>
              <a:rPr lang="sk-SK" dirty="0">
                <a:effectLst/>
              </a:rPr>
              <a:t> obdobu </a:t>
            </a:r>
            <a:r>
              <a:rPr lang="sk-SK" dirty="0" err="1">
                <a:effectLst/>
              </a:rPr>
              <a:t>jsou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pokládány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vezikulární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invaginace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sarkolemy</a:t>
            </a:r>
            <a:r>
              <a:rPr lang="sk-SK" dirty="0">
                <a:effectLst/>
              </a:rPr>
              <a:t>, označované </a:t>
            </a:r>
            <a:r>
              <a:rPr lang="sk-SK" dirty="0" err="1">
                <a:effectLst/>
              </a:rPr>
              <a:t>jako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kaveoly</a:t>
            </a:r>
            <a:r>
              <a:rPr lang="sk-SK" dirty="0">
                <a:effectLst/>
              </a:rPr>
              <a:t>.</a:t>
            </a:r>
          </a:p>
          <a:p>
            <a:pPr algn="l" fontAlgn="b"/>
            <a:r>
              <a:rPr lang="sk-SK" dirty="0">
                <a:effectLst/>
              </a:rPr>
              <a:t>Na </a:t>
            </a:r>
            <a:r>
              <a:rPr lang="sk-SK" dirty="0" err="1">
                <a:effectLst/>
              </a:rPr>
              <a:t>obr</a:t>
            </a:r>
            <a:r>
              <a:rPr lang="sk-SK" dirty="0">
                <a:effectLst/>
              </a:rPr>
              <a:t>: priečny (hore) a pozdĺžny (dole) rez </a:t>
            </a:r>
            <a:r>
              <a:rPr lang="sk-SK" dirty="0" err="1">
                <a:effectLst/>
              </a:rPr>
              <a:t>leiomyocytom</a:t>
            </a:r>
            <a:endParaRPr lang="sk-SK" dirty="0">
              <a:effectLst/>
            </a:endParaRPr>
          </a:p>
          <a:p>
            <a:pPr algn="l" fontAlgn="b"/>
            <a:r>
              <a:rPr lang="sk-SK" dirty="0" err="1">
                <a:effectLst/>
              </a:rPr>
              <a:t>Denzné</a:t>
            </a:r>
            <a:r>
              <a:rPr lang="sk-SK" dirty="0">
                <a:effectLst/>
              </a:rPr>
              <a:t> telieska – aktínové </a:t>
            </a:r>
            <a:r>
              <a:rPr lang="sk-SK" dirty="0" err="1">
                <a:effectLst/>
              </a:rPr>
              <a:t>filamentá</a:t>
            </a:r>
            <a:r>
              <a:rPr lang="sk-SK" dirty="0">
                <a:effectLst/>
              </a:rPr>
              <a:t> sa upínajú na kotviace cytoplazmatické alebo k </a:t>
            </a:r>
            <a:r>
              <a:rPr lang="sk-SK" dirty="0" err="1">
                <a:effectLst/>
              </a:rPr>
              <a:t>plazmaléme</a:t>
            </a:r>
            <a:r>
              <a:rPr lang="sk-SK" dirty="0">
                <a:effectLst/>
              </a:rPr>
              <a:t> pridružené </a:t>
            </a:r>
            <a:r>
              <a:rPr lang="sk-SK" dirty="0" err="1">
                <a:effectLst/>
              </a:rPr>
              <a:t>denzné</a:t>
            </a:r>
            <a:r>
              <a:rPr lang="sk-SK" dirty="0">
                <a:effectLst/>
              </a:rPr>
              <a:t> telieska (podobné Z prúžkom)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35687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Srovnání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– </a:t>
            </a:r>
            <a:r>
              <a:rPr lang="sk-SK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hladká svalovina: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více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jader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ne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ohraničené</a:t>
            </a:r>
            <a:r>
              <a:rPr lang="sk-SK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snopce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sk-SK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</a:t>
            </a:r>
            <a:r>
              <a:rPr lang="sk-SK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příčné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pruhovnání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20025-67B8-46EC-AC20-E2A2A350A1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490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b="1" i="0" dirty="0">
                <a:solidFill>
                  <a:srgbClr val="451717"/>
                </a:solidFill>
                <a:effectLst/>
                <a:latin typeface="Verdana" panose="020B0604030504040204" pitchFamily="34" charset="0"/>
              </a:rPr>
              <a:t>Srdeční svalová </a:t>
            </a:r>
            <a:r>
              <a:rPr lang="sk-SK" b="1" i="0" dirty="0" err="1">
                <a:solidFill>
                  <a:srgbClr val="451717"/>
                </a:solidFill>
                <a:effectLst/>
                <a:latin typeface="Verdana" panose="020B0604030504040204" pitchFamily="34" charset="0"/>
              </a:rPr>
              <a:t>tkáň</a:t>
            </a:r>
            <a:r>
              <a:rPr lang="sk-SK" b="1" i="0" dirty="0">
                <a:solidFill>
                  <a:srgbClr val="451717"/>
                </a:solidFill>
                <a:effectLst/>
                <a:latin typeface="Verdana" panose="020B0604030504040204" pitchFamily="34" charset="0"/>
              </a:rPr>
              <a:t> (HE)</a:t>
            </a:r>
          </a:p>
          <a:p>
            <a:pPr algn="l"/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Pracovní (kontraktilní) </a:t>
            </a:r>
            <a:r>
              <a:rPr lang="sk-SK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kardiomyocyty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tvoří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střední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vrstvu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stěny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srdce (myokard). Kontraktilní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kardiomyocyty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jsou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buňky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válcovitého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tvaru,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tloušťky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10-15 µm a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délky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85-100 µm, obvykle s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jedním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centrálně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uloženým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jádrem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Prostor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mezi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jádrem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a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sarkolemou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kterou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podobně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jako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u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rhabdomyocytů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kryje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lamina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basalis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vyplňují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žíhané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myofibrily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probíhající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od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jednoho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konce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buňky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druhému.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Intersticium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mezi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kardiomyocyty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obsahuje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četné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krevní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vlásečnice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tenká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nemyelinizovaná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nervová vlákna a zakončení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nervů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autonomního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nervstva.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Buňky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nemají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schopnost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regenerace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a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jsou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-li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zničeny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nebo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poškozeny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,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jsou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nahrazeny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vazivem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(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jizvy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na myokardu).</a:t>
            </a:r>
          </a:p>
          <a:p>
            <a:pPr algn="l"/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Rozvětvené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kardiomyocyty</a:t>
            </a:r>
            <a:r>
              <a:rPr lang="sk-SK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(tvar X alebo Y)</a:t>
            </a:r>
            <a:b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Sipky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=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kapilary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nervova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vlakna</a:t>
            </a:r>
            <a:r>
              <a:rPr lang="en-US" dirty="0"/>
              <a:t> </a:t>
            </a:r>
            <a:endParaRPr lang="sk-SK" dirty="0"/>
          </a:p>
          <a:p>
            <a:pPr algn="l"/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032225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b="1" i="0" dirty="0">
                <a:solidFill>
                  <a:srgbClr val="451717"/>
                </a:solidFill>
                <a:effectLst/>
                <a:latin typeface="Verdana" panose="020B0604030504040204" pitchFamily="34" charset="0"/>
              </a:rPr>
              <a:t>Srdeční svalová </a:t>
            </a:r>
            <a:r>
              <a:rPr lang="sk-SK" b="1" i="0" dirty="0" err="1">
                <a:solidFill>
                  <a:srgbClr val="451717"/>
                </a:solidFill>
                <a:effectLst/>
                <a:latin typeface="Verdana" panose="020B0604030504040204" pitchFamily="34" charset="0"/>
              </a:rPr>
              <a:t>tkáň</a:t>
            </a:r>
            <a:r>
              <a:rPr lang="sk-SK" b="1" i="0" dirty="0">
                <a:solidFill>
                  <a:srgbClr val="451717"/>
                </a:solidFill>
                <a:effectLst/>
                <a:latin typeface="Verdana" panose="020B0604030504040204" pitchFamily="34" charset="0"/>
              </a:rPr>
              <a:t> (HE)</a:t>
            </a:r>
          </a:p>
          <a:p>
            <a:pPr algn="l"/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Pracovní (kontraktilní) </a:t>
            </a:r>
            <a:r>
              <a:rPr lang="sk-SK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kardiomyocyty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tvoří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střední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vrstvu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stěny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srdce (myokard). Kontraktilní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kardiomyocyty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jsou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buňky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válcovitého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tvaru,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tloušťky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10-15 µm a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délky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85-100 µm, obvykle s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jedním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centrálně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uloženým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jádrem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Prostor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mezi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jádrem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a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sarkolemou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kterou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podobně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jako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u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rhabdomyocytů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kryje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lamina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basalis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vyplňují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žíhané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myofibrily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probíhající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od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jednoho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konce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buňky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druhému.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Intersticium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mezi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kardiomyocyty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obsahuje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četné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krevní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vlásečnice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tenká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nemyelinizovaná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nervová vlákna a zakončení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nervů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autonomního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nervstva.</a:t>
            </a:r>
          </a:p>
          <a:p>
            <a:pPr algn="l"/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Buňky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nemají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schopnost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regenerace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a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jsou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-li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zničeny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nebo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poškozeny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jsou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nahrazeny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vazivem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(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jizvy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na myokardu).</a:t>
            </a:r>
          </a:p>
          <a:p>
            <a:r>
              <a:rPr lang="sk-SK" dirty="0"/>
              <a:t>Na </a:t>
            </a:r>
            <a:r>
              <a:rPr lang="sk-SK" dirty="0" err="1"/>
              <a:t>obr</a:t>
            </a:r>
            <a:r>
              <a:rPr lang="sk-SK" dirty="0"/>
              <a:t>: jadrá </a:t>
            </a:r>
            <a:r>
              <a:rPr lang="sk-SK" dirty="0" err="1"/>
              <a:t>kardiomyocytov</a:t>
            </a:r>
            <a:r>
              <a:rPr lang="sk-SK" dirty="0"/>
              <a:t>, kapiláry, a </a:t>
            </a:r>
            <a:r>
              <a:rPr lang="sk-SK" dirty="0" err="1"/>
              <a:t>vazivo</a:t>
            </a:r>
            <a:endParaRPr lang="sk-SK" dirty="0"/>
          </a:p>
          <a:p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Obdobně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jako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příčně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pruhovaná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ale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jádra</a:t>
            </a:r>
            <a:r>
              <a:rPr lang="sk-SK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centrálně</a:t>
            </a:r>
            <a:r>
              <a:rPr lang="en-US" dirty="0"/>
              <a:t> 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73644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b="1" i="0" dirty="0" err="1">
                <a:solidFill>
                  <a:srgbClr val="451717"/>
                </a:solidFill>
                <a:effectLst/>
                <a:latin typeface="Verdana" panose="020B0604030504040204" pitchFamily="34" charset="0"/>
              </a:rPr>
              <a:t>Myofibrily</a:t>
            </a:r>
            <a:r>
              <a:rPr lang="sk-SK" b="1" i="0" dirty="0">
                <a:solidFill>
                  <a:srgbClr val="451717"/>
                </a:solidFill>
                <a:effectLst/>
                <a:latin typeface="Verdana" panose="020B0604030504040204" pitchFamily="34" charset="0"/>
              </a:rPr>
              <a:t> a </a:t>
            </a:r>
            <a:r>
              <a:rPr lang="sk-SK" b="1" i="0" dirty="0" err="1">
                <a:solidFill>
                  <a:srgbClr val="451717"/>
                </a:solidFill>
                <a:effectLst/>
                <a:latin typeface="Verdana" panose="020B0604030504040204" pitchFamily="34" charset="0"/>
              </a:rPr>
              <a:t>inerkalární</a:t>
            </a:r>
            <a:r>
              <a:rPr lang="sk-SK" b="1" i="0" dirty="0">
                <a:solidFill>
                  <a:srgbClr val="451717"/>
                </a:solidFill>
                <a:effectLst/>
                <a:latin typeface="Verdana" panose="020B0604030504040204" pitchFamily="34" charset="0"/>
              </a:rPr>
              <a:t> disky </a:t>
            </a:r>
            <a:r>
              <a:rPr lang="sk-SK" b="1" i="0" dirty="0" err="1">
                <a:solidFill>
                  <a:srgbClr val="451717"/>
                </a:solidFill>
                <a:effectLst/>
                <a:latin typeface="Verdana" panose="020B0604030504040204" pitchFamily="34" charset="0"/>
              </a:rPr>
              <a:t>kardiomyocytů</a:t>
            </a:r>
            <a:r>
              <a:rPr lang="sk-SK" b="1" i="0" dirty="0">
                <a:solidFill>
                  <a:srgbClr val="451717"/>
                </a:solidFill>
                <a:effectLst/>
                <a:latin typeface="Verdana" panose="020B0604030504040204" pitchFamily="34" charset="0"/>
              </a:rPr>
              <a:t> (</a:t>
            </a:r>
            <a:r>
              <a:rPr lang="sk-SK" b="1" i="0" dirty="0" err="1">
                <a:solidFill>
                  <a:srgbClr val="451717"/>
                </a:solidFill>
                <a:effectLst/>
                <a:latin typeface="Verdana" panose="020B0604030504040204" pitchFamily="34" charset="0"/>
              </a:rPr>
              <a:t>Heidenhainův</a:t>
            </a:r>
            <a:r>
              <a:rPr lang="sk-SK" b="1" i="0" dirty="0">
                <a:solidFill>
                  <a:srgbClr val="451717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1" i="0" dirty="0" err="1">
                <a:solidFill>
                  <a:srgbClr val="451717"/>
                </a:solidFill>
                <a:effectLst/>
                <a:latin typeface="Verdana" panose="020B0604030504040204" pitchFamily="34" charset="0"/>
              </a:rPr>
              <a:t>hematoxylin</a:t>
            </a:r>
            <a:r>
              <a:rPr lang="sk-SK" b="1" i="0" dirty="0">
                <a:solidFill>
                  <a:srgbClr val="451717"/>
                </a:solidFill>
                <a:effectLst/>
                <a:latin typeface="Verdana" panose="020B0604030504040204" pitchFamily="34" charset="0"/>
              </a:rPr>
              <a:t>)</a:t>
            </a:r>
          </a:p>
          <a:p>
            <a:r>
              <a:rPr lang="sk-SK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Interkalární</a:t>
            </a:r>
            <a:r>
              <a:rPr lang="sk-SK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disky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jeví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jako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příčné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nebo stupňovité tmavší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linie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na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srdečních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vláknech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které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jsou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rozmístěny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v nepravidelných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vzdálenostech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Disky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skutečnosti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odpovídají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místům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kontaktu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mezi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kardiomyocyty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; vždy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jsou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tvořeny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dvojicí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membrán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sousedících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buněk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a spoji typu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dezmosomů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zajišťujících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soudržnost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kardiomyocytů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fascia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adhaerens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jež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slouží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k úponu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aktinových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filament koncových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sarkomer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a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nexusů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skrze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které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přestupují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ionty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mezi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kardiomyocyty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</a:t>
            </a:r>
          </a:p>
          <a:p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Na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obr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viditeľné bunky,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interkalárne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disky a svetlejšie sú kapiláry s erytrocytmi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Pruhování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interkalární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disky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–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hranice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buněk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–</a:t>
            </a:r>
            <a:r>
              <a:rPr lang="sk-SK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sarkolemy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desmozomy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adherentní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spoje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nexy</a:t>
            </a:r>
            <a:r>
              <a:rPr lang="sk-SK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komunikace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468729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b="1" i="0" dirty="0">
                <a:solidFill>
                  <a:srgbClr val="451717"/>
                </a:solidFill>
                <a:effectLst/>
                <a:latin typeface="Verdana" panose="020B0604030504040204" pitchFamily="34" charset="0"/>
              </a:rPr>
              <a:t>Pracovní </a:t>
            </a:r>
            <a:r>
              <a:rPr lang="sk-SK" b="1" i="0" dirty="0" err="1">
                <a:solidFill>
                  <a:srgbClr val="451717"/>
                </a:solidFill>
                <a:effectLst/>
                <a:latin typeface="Verdana" panose="020B0604030504040204" pitchFamily="34" charset="0"/>
              </a:rPr>
              <a:t>kardiomyocyt</a:t>
            </a:r>
            <a:r>
              <a:rPr lang="sk-SK" b="1" i="0" dirty="0">
                <a:solidFill>
                  <a:srgbClr val="451717"/>
                </a:solidFill>
                <a:effectLst/>
                <a:latin typeface="Verdana" panose="020B0604030504040204" pitchFamily="34" charset="0"/>
              </a:rPr>
              <a:t> (TEM)</a:t>
            </a:r>
          </a:p>
          <a:p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Jádro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pracovních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sk-SK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kardiomyocytů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je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oválné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obsahuje jedno až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dvě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jadérka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a leží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uprostřed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buňky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V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sarkoplazmě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okolo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jádra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zejména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na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pólech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lze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zastihnout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profily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Golgiho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aparátu, zrna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lipofuscinu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a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částice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glykogenu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Kardiomyocyty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srdečních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síní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navíc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v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sarkoplazmě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obsahují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denzní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granula o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velikosti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200-300 nm s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prekurzorem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atriového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natriuretického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faktoru, zvaného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aurikulin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Faktor stimuluje v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ledvinách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vylučování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vody a sodíku.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Oválné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jádro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uprostřed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buňky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nahoře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  <a:b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Pruhované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myofibrily</a:t>
            </a:r>
            <a:b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Mitochondrie</a:t>
            </a:r>
            <a:b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Glykogenová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granula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69383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77990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Příčně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pruhovaná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svalovina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vrstevnatý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epitel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</a:t>
            </a:r>
            <a:r>
              <a:rPr lang="sk-SK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papilami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smíšená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slinná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žláza</a:t>
            </a:r>
            <a:r>
              <a:rPr lang="en-US" dirty="0"/>
              <a:t> </a:t>
            </a:r>
            <a:br>
              <a:rPr lang="en-US" dirty="0"/>
            </a:b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Jazyk je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anatomicky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členěn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na hrot (na snímku),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tělo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a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kořen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Základem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jazyka je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příčně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pruhovaná svalovina, s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vlákny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uspořádanými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vzájemně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kolmých rovinách. V hrotu jazyka je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uložena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malá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smíšená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slinná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žláza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(</a:t>
            </a:r>
            <a:r>
              <a:rPr lang="sk-SK" b="0" i="1" dirty="0" err="1">
                <a:solidFill>
                  <a:srgbClr val="640707"/>
                </a:solidFill>
                <a:effectLst/>
                <a:latin typeface="Verdana" panose="020B0604030504040204" pitchFamily="34" charset="0"/>
              </a:rPr>
              <a:t>gl</a:t>
            </a:r>
            <a:r>
              <a:rPr lang="sk-SK" b="0" i="1" dirty="0">
                <a:solidFill>
                  <a:srgbClr val="640707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sk-SK" b="0" i="1" dirty="0" err="1">
                <a:solidFill>
                  <a:srgbClr val="640707"/>
                </a:solidFill>
                <a:effectLst/>
                <a:latin typeface="Verdana" panose="020B0604030504040204" pitchFamily="34" charset="0"/>
              </a:rPr>
              <a:t>apicis</a:t>
            </a:r>
            <a:r>
              <a:rPr lang="sk-SK" b="0" i="1" dirty="0">
                <a:solidFill>
                  <a:srgbClr val="640707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1" dirty="0" err="1">
                <a:solidFill>
                  <a:srgbClr val="640707"/>
                </a:solidFill>
                <a:effectLst/>
                <a:latin typeface="Verdana" panose="020B0604030504040204" pitchFamily="34" charset="0"/>
              </a:rPr>
              <a:t>linguae</a:t>
            </a:r>
            <a:r>
              <a:rPr lang="sk-SK" b="0" i="1" dirty="0">
                <a:solidFill>
                  <a:srgbClr val="640707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1" dirty="0" err="1">
                <a:solidFill>
                  <a:srgbClr val="640707"/>
                </a:solidFill>
                <a:effectLst/>
                <a:latin typeface="Verdana" panose="020B0604030504040204" pitchFamily="34" charset="0"/>
              </a:rPr>
              <a:t>Blandini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).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Dorsální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povrch jazyka je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tvořen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sliznicí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s vysokými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vazivovými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papilami.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Specializovaná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sliznice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papil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obsahuje chuťové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pohárky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20025-67B8-46EC-AC20-E2A2A350A1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2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Jednotlivá </a:t>
            </a:r>
            <a:r>
              <a:rPr lang="sk-SK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svalová vlákna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jsou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obklopena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vazivovým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obalem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(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endomysium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). Svalová vlákna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sdružují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do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svazků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oddělených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perimysiem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Celý sval je potom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obalen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epimysiem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a svalovou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fascií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Vazivová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složka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kosterních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svalů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hraje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důležitou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roli v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přenosu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biomechanických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sil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</a:t>
            </a:r>
          </a:p>
          <a:p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Svalovina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se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střídá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kolmém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směru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0086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1200" b="1" i="0" dirty="0">
                <a:solidFill>
                  <a:srgbClr val="451717"/>
                </a:solidFill>
                <a:effectLst/>
                <a:latin typeface="Verdana" panose="020B0604030504040204" pitchFamily="34" charset="0"/>
              </a:rPr>
              <a:t>Svalová vlákna - </a:t>
            </a:r>
            <a:r>
              <a:rPr lang="sk-SK" sz="1200" b="1" i="0" dirty="0" err="1">
                <a:solidFill>
                  <a:srgbClr val="451717"/>
                </a:solidFill>
                <a:effectLst/>
                <a:latin typeface="Verdana" panose="020B0604030504040204" pitchFamily="34" charset="0"/>
              </a:rPr>
              <a:t>rhabdomyocyty</a:t>
            </a:r>
            <a:r>
              <a:rPr lang="sk-SK" sz="1200" b="1" i="0" dirty="0">
                <a:solidFill>
                  <a:srgbClr val="451717"/>
                </a:solidFill>
                <a:effectLst/>
                <a:latin typeface="Verdana" panose="020B0604030504040204" pitchFamily="34" charset="0"/>
              </a:rPr>
              <a:t> (HE)</a:t>
            </a:r>
          </a:p>
          <a:p>
            <a:r>
              <a:rPr lang="sk-SK" sz="12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Morfologickou a funkční jednotkou </a:t>
            </a:r>
            <a:r>
              <a:rPr lang="sk-SK" sz="1200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kosterní</a:t>
            </a:r>
            <a:r>
              <a:rPr lang="sk-SK" sz="12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svalové </a:t>
            </a:r>
            <a:r>
              <a:rPr lang="sk-SK" sz="1200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tkáně</a:t>
            </a:r>
            <a:r>
              <a:rPr lang="sk-SK" sz="12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je obrovská </a:t>
            </a:r>
            <a:r>
              <a:rPr lang="sk-SK" sz="12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mnohojaderná</a:t>
            </a:r>
            <a:r>
              <a:rPr lang="sk-SK" sz="12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sz="12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buňka</a:t>
            </a:r>
            <a:r>
              <a:rPr lang="sk-SK" sz="12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označovaná </a:t>
            </a:r>
            <a:r>
              <a:rPr lang="sk-SK" sz="12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jako</a:t>
            </a:r>
            <a:r>
              <a:rPr lang="sk-SK" sz="12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svalové vlákno neboli </a:t>
            </a:r>
            <a:r>
              <a:rPr lang="sk-SK" sz="12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rhabdomyocyt</a:t>
            </a:r>
            <a:r>
              <a:rPr lang="sk-SK" sz="12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(ř. </a:t>
            </a:r>
            <a:r>
              <a:rPr lang="sk-SK" sz="12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rhabdos</a:t>
            </a:r>
            <a:r>
              <a:rPr lang="sk-SK" sz="12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= tyčinka). Je to útvar </a:t>
            </a:r>
            <a:r>
              <a:rPr lang="sk-SK" sz="12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dlouhý</a:t>
            </a:r>
            <a:r>
              <a:rPr lang="sk-SK" sz="12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1-15 cm a </a:t>
            </a:r>
            <a:r>
              <a:rPr lang="sk-SK" sz="12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tlustý</a:t>
            </a:r>
            <a:r>
              <a:rPr lang="sk-SK" sz="12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10 až 100 µm, </a:t>
            </a:r>
            <a:r>
              <a:rPr lang="sk-SK" sz="12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který</a:t>
            </a:r>
            <a:r>
              <a:rPr lang="sk-SK" sz="12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vykazuje na </a:t>
            </a:r>
            <a:r>
              <a:rPr lang="sk-SK" sz="12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podélných</a:t>
            </a:r>
            <a:r>
              <a:rPr lang="sk-SK" sz="12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sz="12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řezech</a:t>
            </a:r>
            <a:r>
              <a:rPr lang="sk-SK" sz="12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sz="12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zřetelné</a:t>
            </a:r>
            <a:r>
              <a:rPr lang="sk-SK" sz="12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sz="12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příčné</a:t>
            </a:r>
            <a:r>
              <a:rPr lang="sk-SK" sz="12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sz="12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pruhování</a:t>
            </a:r>
            <a:r>
              <a:rPr lang="sk-SK" sz="12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</a:t>
            </a:r>
          </a:p>
          <a:p>
            <a:r>
              <a:rPr lang="sk-SK" sz="12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Obrázok – priečny aj </a:t>
            </a:r>
            <a:r>
              <a:rPr lang="sk-SK" sz="12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pozdlzny</a:t>
            </a:r>
            <a:r>
              <a:rPr lang="sk-SK" sz="12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rez, jadra buniek </a:t>
            </a:r>
            <a:r>
              <a:rPr lang="sk-SK" sz="12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periferne</a:t>
            </a:r>
            <a:endParaRPr lang="sk-SK" sz="1200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51401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Na povrchu </a:t>
            </a:r>
            <a:r>
              <a:rPr lang="sk-SK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svalového vlákna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je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sarkolema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obalená tenkou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lamina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basalis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Sarkolema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kolmo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vychlipuje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v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podobě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úzkých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trubiček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do svalového vlákna, a to vždy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mezi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dvě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terminální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cisterny sarkoplazmatického retikula (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viz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dále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).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Tyto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tubulární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invaginace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sarkolemy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označují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T-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tubuly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(T-systém) a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slouží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k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propagaci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akčních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potenciálů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ze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sarkolemy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do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nitra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svalového vlákna.</a:t>
            </a:r>
          </a:p>
          <a:p>
            <a:pPr algn="l"/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Každý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rhabdomyocyt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obsahuje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několik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desítek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až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stovek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buněčných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jader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tyčinkovitého tvaru,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která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leží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hned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pod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sarkolemou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Uvádí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že v 1 mm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dlouhém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úseku svalového vlákna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jich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je 25-40.</a:t>
            </a:r>
          </a:p>
          <a:p>
            <a:pPr algn="l"/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Centrální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část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svalového vlákna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zaujímá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sarkoplazma,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obsahující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svalové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barvivo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myoglobin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a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příčně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pruhovaná, 1-2 µm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tlustá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vlákenka, zvaná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myofibrily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Rozložení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myofibril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v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sarkoplazmě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může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být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difúzní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(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bílá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vlákna)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anebo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myofibrily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sdružují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do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svazečků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(červená vlákna),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kterým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na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příčných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řezech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odpovídají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tzv.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Cohnheimova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políčka.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Organely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jsou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zastoupeny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mitochondriemi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a sarkoplazmatickým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retikulem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které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nacházejí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v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sarkoplazmě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mezi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myofibrilami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a násobnými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Golgiho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aparáty, situovanými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při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povrchu vlákna v blízkosti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buněčných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jader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Z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inkluzí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jsou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přítomna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zrna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glykogenu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a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lipidové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kapky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02686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Termín </a:t>
            </a:r>
            <a:r>
              <a:rPr lang="sk-SK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sarkomera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označuje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pravidelně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opakující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úsek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myofibrily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ohraničený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dvěma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sousedními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Z-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liniemi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Délka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sarkomery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pohybuje v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rozmezí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2,5 až 4,0 µm.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Sarkomera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je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složena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ze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dvou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sad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pravidelně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střídajících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tenkých a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tlustých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myofilament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</a:t>
            </a:r>
          </a:p>
          <a:p>
            <a:pPr algn="l"/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Tlustá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myofilamenta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jsou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přítomná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výlučně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v rozsahu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anizotropních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A-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proužků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Jsou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tvořena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proteinem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myozinem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Mají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tloušťku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asi 15 nm,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dlouhá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jsou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1,6-1,8 µm a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všechna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jsou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uprostřed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mírně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ztluštělá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Prostřední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zesílená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část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koresponduje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s M-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linií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která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protíná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každý anizotropní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proužek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a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dělí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H-zónu. Jedna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sarkomera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obsahuje asi 1000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tlustých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filament.</a:t>
            </a:r>
          </a:p>
          <a:p>
            <a:pPr algn="l"/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Tenká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myofilamenta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vyskytují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v rozsahu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izotropních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I-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proužků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Vlákenka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skládají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z F-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aktinu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a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regulačních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proteinů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Průměr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tenkých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myofilament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činí 6 nm a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jejich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délka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je asi 1,5 µm. V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porovnání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s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myozinovými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filamenty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jsou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v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sarkomerách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přítomny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dvojnásobném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počtu. Každé tenké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filamentum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je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zakotveno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v Z-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linii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uprostřed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I-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proužku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</a:t>
            </a:r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54273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Mechanismus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– Ca se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váže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troponin,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dojde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ke</a:t>
            </a:r>
            <a:r>
              <a:rPr lang="sk-SK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změně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konformace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tropomyosinu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odhalení</a:t>
            </a:r>
            <a:r>
              <a:rPr lang="sk-SK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vazebného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místa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pro myosin. Za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spotřeby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ATP</a:t>
            </a:r>
            <a:r>
              <a:rPr lang="sk-SK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dochází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k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vazbě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ohnutí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uvolnění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myos</a:t>
            </a:r>
            <a:r>
              <a:rPr lang="sk-SK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nové</a:t>
            </a:r>
            <a:r>
              <a:rPr lang="sk-SK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hlavičky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→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kontrakce</a:t>
            </a:r>
            <a:b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0356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k-SK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Myofibrily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jsou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tenká vlákna v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sarkoplazmě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rhabdomyocytu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která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paralelně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probíhají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od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jednoho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jeho konce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druhému.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Jsou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tlustá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asi 1-2 µm.</a:t>
            </a:r>
          </a:p>
          <a:p>
            <a:pPr algn="l"/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Každá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myofibrila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skládá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z 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pravidelně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střídajících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světlejších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(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izotropních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- I) a tmavších (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anizotropních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- A)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úseků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Každý I-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proužek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je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uprostřed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rozdělen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příčnou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ploténkou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která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nazývá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Z-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linie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(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telofragma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); analogická tenčí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ploténka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přepažující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A-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proužek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je M-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linie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(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mesofragma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).</a:t>
            </a:r>
          </a:p>
          <a:p>
            <a:pPr algn="l"/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Termín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sarkomera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označuje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pravidelně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se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opakující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úsek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myofibrily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ohraničený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dvěma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sousedními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Z-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liniemi</a:t>
            </a:r>
            <a:r>
              <a:rPr lang="sk-SK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56471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Sarkoplaazmaticke</a:t>
            </a:r>
            <a:r>
              <a:rPr lang="sk-SK" dirty="0"/>
              <a:t> retikulum: 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Cisterna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naléhá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stranou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odvrácenou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od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vústění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tubulů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retikula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ke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kolmo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probíhajícímu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T-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tubulu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sarkolemy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.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Ke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každému T-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tubuly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naléhají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2 cisterny (z každé strany jedna) = komplexní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struktura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(cisterna-T-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tubulus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-cisterna)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tvoří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 </a:t>
            </a:r>
            <a:r>
              <a:rPr lang="sk-SK" b="1" i="0" dirty="0">
                <a:solidFill>
                  <a:srgbClr val="212529"/>
                </a:solidFill>
                <a:effectLst/>
                <a:latin typeface="-apple-system"/>
              </a:rPr>
              <a:t>triádu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. 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14363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1541" y="413999"/>
            <a:ext cx="1555861" cy="107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74DDF7C9-2EC9-479B-ABD7-99841A0828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B891A06-2362-48CB-B8C7-150561D27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1541" y="413999"/>
            <a:ext cx="1555861" cy="107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0D15B711-0016-6944-9560-4857C59819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5968"/>
            <a:ext cx="1555861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1D2F6F49-1B9A-4440-8306-2F6A10422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5968"/>
            <a:ext cx="1555861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96880896-0D08-C441-97BA-B2A12F8B19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6" y="6050570"/>
            <a:ext cx="876596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800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2626" y="2731338"/>
            <a:ext cx="5378748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03EDC-BD3A-46D1-8C1C-96F0F40E9E6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FD80-AF3B-4D15-BA10-80982385A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51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8303803E-85B6-4F0F-82F5-E307C79DBF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25D6031E-ADF9-4848-9898-66224BC41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BF859A01-CA85-4196-A73B-391EAD035D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27B71FF1-6349-4B74-AD1A-A4728AEB15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CAD29719-5A68-4154-86D7-62577D74A5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35CD4C23-1EA7-4EF1-877D-56B71C80C5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F991E4F8-0689-45C0-8765-EEBAED7BFB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7860261-4803-41A4-842D-282F78D88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372530-64B8-5D43-8517-E94647492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47" y="2843210"/>
            <a:ext cx="8508677" cy="1171580"/>
          </a:xfrm>
        </p:spPr>
        <p:txBody>
          <a:bodyPr/>
          <a:lstStyle/>
          <a:p>
            <a:r>
              <a:rPr lang="cs-CZ" sz="3200" dirty="0"/>
              <a:t>Svalová tkáň</a:t>
            </a:r>
            <a:br>
              <a:rPr lang="cs-CZ" sz="3200" dirty="0"/>
            </a:br>
            <a:br>
              <a:rPr lang="en-US" sz="3200" dirty="0"/>
            </a:br>
            <a:br>
              <a:rPr lang="cs-CZ" sz="3200" dirty="0"/>
            </a:br>
            <a:endParaRPr lang="en-GB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7D72D84-5A84-6E4E-A582-2F3CF5FFA1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924" y="3600773"/>
            <a:ext cx="8521200" cy="698497"/>
          </a:xfrm>
        </p:spPr>
        <p:txBody>
          <a:bodyPr/>
          <a:lstStyle/>
          <a:p>
            <a:r>
              <a:rPr lang="cs-CZ" sz="2400" dirty="0"/>
              <a:t>Kosterní svalovina – </a:t>
            </a:r>
            <a:r>
              <a:rPr lang="cs-CZ" sz="2400" dirty="0" err="1"/>
              <a:t>rhabdomyocyty</a:t>
            </a:r>
            <a:endParaRPr lang="cs-CZ" sz="2400" dirty="0"/>
          </a:p>
          <a:p>
            <a:r>
              <a:rPr lang="cs-CZ" sz="2400" dirty="0"/>
              <a:t>Srdeční svalovina  </a:t>
            </a:r>
            <a:r>
              <a:rPr lang="cs-CZ" sz="2400"/>
              <a:t>-  kardiomyocyty</a:t>
            </a:r>
            <a:endParaRPr lang="cs-CZ" sz="2400" dirty="0"/>
          </a:p>
          <a:p>
            <a:r>
              <a:rPr lang="cs-CZ" sz="2400" dirty="0"/>
              <a:t>Hladká svalovina  -   </a:t>
            </a:r>
            <a:r>
              <a:rPr lang="cs-CZ" sz="2400" dirty="0" err="1"/>
              <a:t>leiomyocyty</a:t>
            </a:r>
            <a:endParaRPr lang="cs-CZ" sz="2400" dirty="0"/>
          </a:p>
          <a:p>
            <a:pPr algn="ctr"/>
            <a:endParaRPr lang="en-GB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5130DC6-8D38-4B94-B7F5-2DBEA0A94035}"/>
              </a:ext>
            </a:extLst>
          </p:cNvPr>
          <p:cNvSpPr txBox="1"/>
          <p:nvPr/>
        </p:nvSpPr>
        <p:spPr>
          <a:xfrm>
            <a:off x="311399" y="5225092"/>
            <a:ext cx="4401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Opakování tkání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298BFA7-AAA3-42CA-ACD6-404C4DF41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980" y="3041136"/>
            <a:ext cx="2974312" cy="251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2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0602"/>
            <a:ext cx="9144000" cy="578165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92740" y="224256"/>
            <a:ext cx="8727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0000DC"/>
                </a:solidFill>
                <a:latin typeface="+mj-lt"/>
              </a:rPr>
              <a:t>Hladká svalová tkáň – </a:t>
            </a:r>
            <a:r>
              <a:rPr lang="cs-CZ" sz="2800" i="1" dirty="0">
                <a:solidFill>
                  <a:srgbClr val="0000DC"/>
                </a:solidFill>
                <a:latin typeface="+mj-lt"/>
              </a:rPr>
              <a:t>Intestinum </a:t>
            </a:r>
            <a:r>
              <a:rPr lang="cs-CZ" sz="2800" i="1" dirty="0" err="1">
                <a:solidFill>
                  <a:srgbClr val="0000DC"/>
                </a:solidFill>
                <a:latin typeface="+mj-lt"/>
              </a:rPr>
              <a:t>tenue</a:t>
            </a:r>
            <a:endParaRPr lang="en-US" sz="2800" i="1" dirty="0">
              <a:solidFill>
                <a:srgbClr val="0000DC"/>
              </a:solidFill>
              <a:latin typeface="+mj-lt"/>
            </a:endParaRPr>
          </a:p>
        </p:txBody>
      </p:sp>
      <p:pic>
        <p:nvPicPr>
          <p:cNvPr id="4" name="Picture 4" descr="Smooth Muscle">
            <a:extLst>
              <a:ext uri="{FF2B5EF4-FFF2-40B4-BE49-F238E27FC236}">
                <a16:creationId xmlns:a16="http://schemas.microsoft.com/office/drawing/2014/main" id="{54E93E5D-DEB1-4E79-932C-5BFBB5980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841" y="5136151"/>
            <a:ext cx="1715639" cy="1640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673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B6D84E30-6DF0-49EA-B428-7918825C0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sp>
        <p:nvSpPr>
          <p:cNvPr id="6" name="TextovéPole 2">
            <a:extLst>
              <a:ext uri="{FF2B5EF4-FFF2-40B4-BE49-F238E27FC236}">
                <a16:creationId xmlns:a16="http://schemas.microsoft.com/office/drawing/2014/main" id="{A4448E9F-5523-40D4-A6BA-F4DCA2310E7A}"/>
              </a:ext>
            </a:extLst>
          </p:cNvPr>
          <p:cNvSpPr txBox="1"/>
          <p:nvPr/>
        </p:nvSpPr>
        <p:spPr>
          <a:xfrm>
            <a:off x="192740" y="224256"/>
            <a:ext cx="678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Hladká svalovina – Intestinum </a:t>
            </a:r>
            <a:r>
              <a:rPr lang="cs-CZ" sz="2400" dirty="0" err="1"/>
              <a:t>crassum</a:t>
            </a:r>
            <a:endParaRPr lang="en-US" sz="2400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3D322974-F5A4-4D47-9975-1E2E301E1FD0}"/>
              </a:ext>
            </a:extLst>
          </p:cNvPr>
          <p:cNvSpPr/>
          <p:nvPr/>
        </p:nvSpPr>
        <p:spPr>
          <a:xfrm rot="2878314">
            <a:off x="7073589" y="4274545"/>
            <a:ext cx="462708" cy="4627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656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423772-768B-45CD-A157-E99EF7C98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83255"/>
            <a:ext cx="7315200" cy="5486400"/>
          </a:xfrm>
          <a:prstGeom prst="rect">
            <a:avLst/>
          </a:prstGeom>
        </p:spPr>
      </p:pic>
      <p:sp>
        <p:nvSpPr>
          <p:cNvPr id="4" name="TextovéPole 2">
            <a:extLst>
              <a:ext uri="{FF2B5EF4-FFF2-40B4-BE49-F238E27FC236}">
                <a16:creationId xmlns:a16="http://schemas.microsoft.com/office/drawing/2014/main" id="{1CE37A4F-8B33-4F86-93CA-1057DB859CD6}"/>
              </a:ext>
            </a:extLst>
          </p:cNvPr>
          <p:cNvSpPr txBox="1"/>
          <p:nvPr/>
        </p:nvSpPr>
        <p:spPr>
          <a:xfrm>
            <a:off x="192740" y="224256"/>
            <a:ext cx="678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Appendix</a:t>
            </a:r>
            <a:r>
              <a:rPr lang="cs-CZ" sz="2400" dirty="0"/>
              <a:t> </a:t>
            </a:r>
            <a:r>
              <a:rPr lang="cs-CZ" sz="2400" dirty="0" err="1"/>
              <a:t>vermiformis</a:t>
            </a:r>
            <a:endParaRPr lang="en-US" sz="2400" dirty="0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F8570AA8-EFCE-4B97-9E7C-9833807A82C8}"/>
              </a:ext>
            </a:extLst>
          </p:cNvPr>
          <p:cNvSpPr/>
          <p:nvPr/>
        </p:nvSpPr>
        <p:spPr>
          <a:xfrm rot="2878314">
            <a:off x="6995489" y="3197645"/>
            <a:ext cx="462708" cy="4627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13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123" y="78760"/>
            <a:ext cx="829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err="1">
                <a:solidFill>
                  <a:srgbClr val="0000DC"/>
                </a:solidFill>
                <a:latin typeface="+mj-lt"/>
              </a:rPr>
              <a:t>Leiomyocyt</a:t>
            </a:r>
            <a:r>
              <a:rPr lang="cs-CZ" sz="2800" i="1" dirty="0">
                <a:solidFill>
                  <a:srgbClr val="0000DC"/>
                </a:solidFill>
                <a:latin typeface="+mj-lt"/>
              </a:rPr>
              <a:t> </a:t>
            </a:r>
            <a:endParaRPr lang="en-US" sz="2800" i="1" dirty="0">
              <a:solidFill>
                <a:srgbClr val="0000DC"/>
              </a:solidFill>
              <a:latin typeface="+mj-lt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23" y="661106"/>
            <a:ext cx="8294976" cy="61341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7ABF28C-6989-4FBD-9F79-2DDD2A6345F5}"/>
              </a:ext>
            </a:extLst>
          </p:cNvPr>
          <p:cNvSpPr txBox="1"/>
          <p:nvPr/>
        </p:nvSpPr>
        <p:spPr>
          <a:xfrm>
            <a:off x="7160756" y="2228133"/>
            <a:ext cx="16613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1800" dirty="0" err="1">
                <a:latin typeface="+mn-lt"/>
              </a:rPr>
              <a:t>denzní</a:t>
            </a:r>
            <a:r>
              <a:rPr lang="cs-CZ" sz="1800" dirty="0">
                <a:latin typeface="+mn-lt"/>
              </a:rPr>
              <a:t> tělíska</a:t>
            </a:r>
            <a:endParaRPr lang="en-US" sz="1800" dirty="0" err="1">
              <a:latin typeface="+mn-lt"/>
            </a:endParaRP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DD554886-7DE9-4670-B190-971C05C7D854}"/>
              </a:ext>
            </a:extLst>
          </p:cNvPr>
          <p:cNvCxnSpPr/>
          <p:nvPr/>
        </p:nvCxnSpPr>
        <p:spPr bwMode="auto">
          <a:xfrm flipH="1">
            <a:off x="7687267" y="2547257"/>
            <a:ext cx="219060" cy="2569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6C32C7D9-4BDA-4CFE-BE38-2AFAA499D0DD}"/>
              </a:ext>
            </a:extLst>
          </p:cNvPr>
          <p:cNvCxnSpPr/>
          <p:nvPr/>
        </p:nvCxnSpPr>
        <p:spPr bwMode="auto">
          <a:xfrm>
            <a:off x="7906327" y="2547257"/>
            <a:ext cx="115282" cy="4657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71037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8E50F0CA-B85A-4706-8A77-67925CD480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r="23029"/>
          <a:stretch/>
        </p:blipFill>
        <p:spPr>
          <a:xfrm>
            <a:off x="55085" y="566159"/>
            <a:ext cx="4472848" cy="5725682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074FBB2E-22B0-4F7F-9CC4-E2CFBF8CAB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7" r="26613"/>
          <a:stretch/>
        </p:blipFill>
        <p:spPr>
          <a:xfrm>
            <a:off x="4616067" y="566159"/>
            <a:ext cx="4472848" cy="5725682"/>
          </a:xfrm>
          <a:prstGeom prst="rect">
            <a:avLst/>
          </a:prstGeom>
        </p:spPr>
      </p:pic>
      <p:sp>
        <p:nvSpPr>
          <p:cNvPr id="6" name="TextovéPole 1">
            <a:extLst>
              <a:ext uri="{FF2B5EF4-FFF2-40B4-BE49-F238E27FC236}">
                <a16:creationId xmlns:a16="http://schemas.microsoft.com/office/drawing/2014/main" id="{C78AE83F-63E9-40CD-A635-C1D549499998}"/>
              </a:ext>
            </a:extLst>
          </p:cNvPr>
          <p:cNvSpPr txBox="1"/>
          <p:nvPr/>
        </p:nvSpPr>
        <p:spPr>
          <a:xfrm>
            <a:off x="1265730" y="104494"/>
            <a:ext cx="2051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Podélný řez</a:t>
            </a:r>
            <a:endParaRPr lang="en-US" sz="2400" dirty="0"/>
          </a:p>
        </p:txBody>
      </p:sp>
      <p:sp>
        <p:nvSpPr>
          <p:cNvPr id="7" name="TextovéPole 1">
            <a:extLst>
              <a:ext uri="{FF2B5EF4-FFF2-40B4-BE49-F238E27FC236}">
                <a16:creationId xmlns:a16="http://schemas.microsoft.com/office/drawing/2014/main" id="{43DEEF84-4E59-43C8-B40C-86D293864FE6}"/>
              </a:ext>
            </a:extLst>
          </p:cNvPr>
          <p:cNvSpPr txBox="1"/>
          <p:nvPr/>
        </p:nvSpPr>
        <p:spPr>
          <a:xfrm>
            <a:off x="5826712" y="104494"/>
            <a:ext cx="2051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Příčný řez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0D5B97-5041-49E9-9192-96AC5BA0ABC0}"/>
              </a:ext>
            </a:extLst>
          </p:cNvPr>
          <p:cNvSpPr txBox="1"/>
          <p:nvPr/>
        </p:nvSpPr>
        <p:spPr>
          <a:xfrm>
            <a:off x="4093283" y="5640636"/>
            <a:ext cx="173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Hladká svalovina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436AD2-ECBD-4811-8A79-B75F6FFCF33D}"/>
              </a:ext>
            </a:extLst>
          </p:cNvPr>
          <p:cNvSpPr txBox="1"/>
          <p:nvPr/>
        </p:nvSpPr>
        <p:spPr>
          <a:xfrm>
            <a:off x="3241876" y="2071171"/>
            <a:ext cx="2748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Příčně pruhovaná svalovina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F78407C-7DAA-47F6-B85E-B8D453918E31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5990257" y="2255837"/>
            <a:ext cx="862234" cy="542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FBD7BE-B2BD-4A8E-B316-72220F063146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2638540" y="2255837"/>
            <a:ext cx="603336" cy="1324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8EBC717-A085-47EE-895C-F8E9F57FD6D7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3453765" y="5079820"/>
            <a:ext cx="639518" cy="745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D2013D3-E5DA-49D2-A1F9-5C0B84E86E72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5832221" y="4704202"/>
            <a:ext cx="589153" cy="1121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262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900"/>
            <a:ext cx="9144000" cy="590549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43840" y="64139"/>
            <a:ext cx="8656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0000DC"/>
                </a:solidFill>
                <a:latin typeface="+mj-lt"/>
              </a:rPr>
              <a:t>Srdeční svalová tkáň (HE) – podélný řez</a:t>
            </a:r>
            <a:endParaRPr lang="en-US" sz="2800" dirty="0">
              <a:solidFill>
                <a:srgbClr val="0000DC"/>
              </a:solidFill>
              <a:latin typeface="+mj-lt"/>
            </a:endParaRPr>
          </a:p>
        </p:txBody>
      </p:sp>
      <p:cxnSp>
        <p:nvCxnSpPr>
          <p:cNvPr id="5" name="Přímá spojnice se šipkou 4"/>
          <p:cNvCxnSpPr/>
          <p:nvPr/>
        </p:nvCxnSpPr>
        <p:spPr>
          <a:xfrm flipV="1">
            <a:off x="6949440" y="1502797"/>
            <a:ext cx="294198" cy="23853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 flipV="1">
            <a:off x="502258" y="5050404"/>
            <a:ext cx="294198" cy="23853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V="1">
            <a:off x="2060713" y="4931134"/>
            <a:ext cx="294198" cy="23853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V="1">
            <a:off x="1640619" y="2427799"/>
            <a:ext cx="294198" cy="23853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 descr="C:\Users\Janka\Pictures\ZL-lectures-img\kardio02.png">
            <a:extLst>
              <a:ext uri="{FF2B5EF4-FFF2-40B4-BE49-F238E27FC236}">
                <a16:creationId xmlns:a16="http://schemas.microsoft.com/office/drawing/2014/main" id="{55A072AA-8318-4CB3-A161-8F8D7B2AC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99" y="587359"/>
            <a:ext cx="236271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Svalová tkáň - 17 Srdeční svalovina">
            <a:extLst>
              <a:ext uri="{FF2B5EF4-FFF2-40B4-BE49-F238E27FC236}">
                <a16:creationId xmlns:a16="http://schemas.microsoft.com/office/drawing/2014/main" id="{8CF330F0-D4BB-4B19-921E-C966B7641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453" y="4481832"/>
            <a:ext cx="1731346" cy="232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339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558795"/>
            <a:ext cx="8808720" cy="620939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41872" y="35575"/>
            <a:ext cx="8724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0000DC"/>
                </a:solidFill>
                <a:latin typeface="+mj-lt"/>
              </a:rPr>
              <a:t>Srdeční svalová tkáň (HE) – příčný řez</a:t>
            </a:r>
            <a:endParaRPr lang="en-US" sz="2800" dirty="0">
              <a:solidFill>
                <a:srgbClr val="0000D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2991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7602" y="13808"/>
            <a:ext cx="8622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0000DC"/>
                </a:solidFill>
                <a:latin typeface="+mj-lt"/>
              </a:rPr>
              <a:t>Srdeční svalová tkáň (</a:t>
            </a:r>
            <a:r>
              <a:rPr lang="cs-CZ" sz="2800" dirty="0" err="1">
                <a:solidFill>
                  <a:srgbClr val="0000DC"/>
                </a:solidFill>
                <a:latin typeface="+mj-lt"/>
              </a:rPr>
              <a:t>Heidenhein</a:t>
            </a:r>
            <a:r>
              <a:rPr lang="cs-CZ" sz="2800" dirty="0">
                <a:solidFill>
                  <a:srgbClr val="0000DC"/>
                </a:solidFill>
                <a:latin typeface="+mj-lt"/>
              </a:rPr>
              <a:t>)</a:t>
            </a:r>
            <a:endParaRPr lang="en-US" sz="2800" dirty="0">
              <a:solidFill>
                <a:srgbClr val="0000DC"/>
              </a:solidFill>
              <a:latin typeface="+mj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02" y="537028"/>
            <a:ext cx="8556588" cy="625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99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9316" y="13721"/>
            <a:ext cx="865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err="1">
                <a:solidFill>
                  <a:srgbClr val="0000DC"/>
                </a:solidFill>
                <a:latin typeface="+mj-lt"/>
              </a:rPr>
              <a:t>Kardiomyocyt</a:t>
            </a:r>
            <a:endParaRPr lang="en-US" sz="2800" dirty="0">
              <a:solidFill>
                <a:srgbClr val="0000DC"/>
              </a:solidFill>
              <a:latin typeface="+mj-lt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85" y="515256"/>
            <a:ext cx="8501300" cy="625118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7470F69-C971-4B29-B28E-DB45269E5A50}"/>
              </a:ext>
            </a:extLst>
          </p:cNvPr>
          <p:cNvSpPr txBox="1"/>
          <p:nvPr/>
        </p:nvSpPr>
        <p:spPr>
          <a:xfrm>
            <a:off x="7206608" y="287066"/>
            <a:ext cx="17710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kontrahovaný</a:t>
            </a:r>
            <a:endParaRPr lang="en-US" sz="1800" dirty="0" err="1">
              <a:latin typeface="+mn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DD211A0-FA9C-476E-84D8-751D92961412}"/>
              </a:ext>
            </a:extLst>
          </p:cNvPr>
          <p:cNvSpPr txBox="1"/>
          <p:nvPr/>
        </p:nvSpPr>
        <p:spPr>
          <a:xfrm>
            <a:off x="872948" y="6262255"/>
            <a:ext cx="1773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kapilára</a:t>
            </a:r>
            <a:endParaRPr lang="en-US" sz="2000" dirty="0" err="1">
              <a:latin typeface="+mn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0DBFD78-2068-466D-A2A2-5FEC1BB9A816}"/>
              </a:ext>
            </a:extLst>
          </p:cNvPr>
          <p:cNvSpPr txBox="1"/>
          <p:nvPr/>
        </p:nvSpPr>
        <p:spPr>
          <a:xfrm>
            <a:off x="5735781" y="775855"/>
            <a:ext cx="2733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jádro</a:t>
            </a:r>
            <a:endParaRPr lang="en-US" sz="2000" dirty="0" err="1">
              <a:latin typeface="+mn-lt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E0D1B49-07BB-473E-82F7-E228F7BC389D}"/>
              </a:ext>
            </a:extLst>
          </p:cNvPr>
          <p:cNvSpPr txBox="1"/>
          <p:nvPr/>
        </p:nvSpPr>
        <p:spPr>
          <a:xfrm rot="1134532">
            <a:off x="1963972" y="755854"/>
            <a:ext cx="1417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myofibrila</a:t>
            </a:r>
            <a:endParaRPr lang="en-US" sz="2000" dirty="0" err="1">
              <a:latin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7307F34-79B3-48C0-BA75-5C4E1EC8E8B7}"/>
              </a:ext>
            </a:extLst>
          </p:cNvPr>
          <p:cNvSpPr txBox="1"/>
          <p:nvPr/>
        </p:nvSpPr>
        <p:spPr>
          <a:xfrm rot="18061239">
            <a:off x="4273491" y="5632306"/>
            <a:ext cx="1939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T-tubulus</a:t>
            </a:r>
            <a:endParaRPr lang="en-US" sz="20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8081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48562" y="54419"/>
            <a:ext cx="8622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err="1">
                <a:solidFill>
                  <a:srgbClr val="0000DC"/>
                </a:solidFill>
                <a:latin typeface="+mj-lt"/>
              </a:rPr>
              <a:t>Kardiomyocyt</a:t>
            </a:r>
            <a:r>
              <a:rPr lang="cs-CZ" sz="2800" dirty="0">
                <a:solidFill>
                  <a:srgbClr val="0000DC"/>
                </a:solidFill>
                <a:latin typeface="+mj-lt"/>
              </a:rPr>
              <a:t> – interkalární disk</a:t>
            </a:r>
            <a:endParaRPr lang="en-US" sz="2800" dirty="0">
              <a:solidFill>
                <a:srgbClr val="0000DC"/>
              </a:solidFill>
              <a:latin typeface="+mj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49A6D2-7F51-40FF-A5C6-DA00859ECF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48" y="615696"/>
            <a:ext cx="6242304" cy="624230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D71DBCB-BEE7-4356-9DD1-609C117C23C4}"/>
              </a:ext>
            </a:extLst>
          </p:cNvPr>
          <p:cNvSpPr txBox="1"/>
          <p:nvPr/>
        </p:nvSpPr>
        <p:spPr>
          <a:xfrm rot="1318196" flipH="1">
            <a:off x="1949381" y="1513040"/>
            <a:ext cx="1401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nexus</a:t>
            </a:r>
            <a:endParaRPr lang="en-US" sz="2000" dirty="0" err="1">
              <a:latin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86F26B4-DD00-4F6E-BB59-891DD61FE1A3}"/>
              </a:ext>
            </a:extLst>
          </p:cNvPr>
          <p:cNvSpPr txBox="1"/>
          <p:nvPr/>
        </p:nvSpPr>
        <p:spPr>
          <a:xfrm>
            <a:off x="4098074" y="5064421"/>
            <a:ext cx="9478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nexus</a:t>
            </a:r>
            <a:endParaRPr lang="en-US" sz="2000" dirty="0" err="1">
              <a:latin typeface="+mn-lt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49A820B-9F61-4022-8554-02C4B15B2641}"/>
              </a:ext>
            </a:extLst>
          </p:cNvPr>
          <p:cNvSpPr txBox="1"/>
          <p:nvPr/>
        </p:nvSpPr>
        <p:spPr>
          <a:xfrm rot="17488234">
            <a:off x="2182389" y="3536793"/>
            <a:ext cx="2532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 err="1">
                <a:latin typeface="+mn-lt"/>
              </a:rPr>
              <a:t>fascia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adherens</a:t>
            </a:r>
            <a:endParaRPr lang="en-US" sz="2000" dirty="0" err="1">
              <a:latin typeface="+mn-lt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195428A-0D37-4CF8-B5FE-121E9D5185D5}"/>
              </a:ext>
            </a:extLst>
          </p:cNvPr>
          <p:cNvSpPr txBox="1"/>
          <p:nvPr/>
        </p:nvSpPr>
        <p:spPr>
          <a:xfrm>
            <a:off x="5164853" y="4844321"/>
            <a:ext cx="188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 err="1">
                <a:latin typeface="+mn-lt"/>
              </a:rPr>
              <a:t>desmosom</a:t>
            </a:r>
            <a:endParaRPr lang="en-US" sz="2000" dirty="0" err="1">
              <a:latin typeface="+mn-lt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4CC39770-88E4-44DF-8A4D-922EEE5C4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62" y="4844321"/>
            <a:ext cx="1697008" cy="180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47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97539" y="138900"/>
            <a:ext cx="6956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Kosterní svalovina – Apex linguae</a:t>
            </a:r>
            <a:endParaRPr lang="en-US" sz="2400" dirty="0"/>
          </a:p>
        </p:txBody>
      </p:sp>
      <p:pic>
        <p:nvPicPr>
          <p:cNvPr id="5" name="Picture 4" descr="A picture containing underpants&#10;&#10;Description automatically generated">
            <a:extLst>
              <a:ext uri="{FF2B5EF4-FFF2-40B4-BE49-F238E27FC236}">
                <a16:creationId xmlns:a16="http://schemas.microsoft.com/office/drawing/2014/main" id="{2B39C94F-A222-40E6-9DE4-771627BEF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0603"/>
            <a:ext cx="9144000" cy="511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96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88794" y="1820766"/>
            <a:ext cx="73746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00DC"/>
                </a:solidFill>
                <a:latin typeface="+mj-lt"/>
              </a:rPr>
              <a:t>Svalová tkáň</a:t>
            </a:r>
          </a:p>
          <a:p>
            <a:endParaRPr lang="cs-CZ" sz="2400" u="sng" dirty="0">
              <a:latin typeface="+mj-lt"/>
            </a:endParaRPr>
          </a:p>
          <a:p>
            <a:r>
              <a:rPr lang="cs-CZ" sz="2000" u="sng" dirty="0">
                <a:latin typeface="+mj-lt"/>
              </a:rPr>
              <a:t>Preparáty</a:t>
            </a:r>
            <a:r>
              <a:rPr lang="cs-CZ" sz="2000" dirty="0">
                <a:latin typeface="+mj-lt"/>
              </a:rPr>
              <a:t>:</a:t>
            </a:r>
            <a:endParaRPr lang="en-US" sz="2000" dirty="0">
              <a:latin typeface="+mj-lt"/>
            </a:endParaRPr>
          </a:p>
          <a:p>
            <a:r>
              <a:rPr lang="cs-CZ" sz="2000" dirty="0">
                <a:latin typeface="+mj-lt"/>
              </a:rPr>
              <a:t>Kosterní svalová tkáň (2. Apex linguae)</a:t>
            </a:r>
            <a:endParaRPr lang="en-US" sz="2000" dirty="0">
              <a:latin typeface="+mj-lt"/>
            </a:endParaRPr>
          </a:p>
          <a:p>
            <a:r>
              <a:rPr lang="cs-CZ" sz="2000" dirty="0">
                <a:latin typeface="+mj-lt"/>
              </a:rPr>
              <a:t>Hladká svalová tkáň (16. Intestinum </a:t>
            </a:r>
            <a:r>
              <a:rPr lang="cs-CZ" sz="2000" dirty="0" err="1">
                <a:latin typeface="+mj-lt"/>
              </a:rPr>
              <a:t>tenue</a:t>
            </a:r>
            <a:r>
              <a:rPr lang="cs-CZ" sz="2000" dirty="0">
                <a:latin typeface="+mj-lt"/>
              </a:rPr>
              <a:t>)</a:t>
            </a:r>
            <a:endParaRPr lang="en-US" sz="2000" dirty="0">
              <a:latin typeface="+mj-lt"/>
            </a:endParaRPr>
          </a:p>
          <a:p>
            <a:r>
              <a:rPr lang="cs-CZ" sz="2000" dirty="0">
                <a:latin typeface="+mj-lt"/>
              </a:rPr>
              <a:t>Srdeční svalová tkáň (64, 65. </a:t>
            </a:r>
            <a:r>
              <a:rPr lang="cs-CZ" sz="2000" dirty="0" err="1">
                <a:latin typeface="+mj-lt"/>
              </a:rPr>
              <a:t>Myocardium</a:t>
            </a:r>
            <a:r>
              <a:rPr lang="cs-CZ" sz="2000" dirty="0">
                <a:latin typeface="+mj-lt"/>
              </a:rPr>
              <a:t>)</a:t>
            </a:r>
            <a:endParaRPr lang="en-US" sz="2000" dirty="0">
              <a:latin typeface="+mj-lt"/>
            </a:endParaRPr>
          </a:p>
          <a:p>
            <a:r>
              <a:rPr lang="cs-CZ" sz="2000" dirty="0">
                <a:latin typeface="+mj-lt"/>
              </a:rPr>
              <a:t> </a:t>
            </a:r>
            <a:endParaRPr lang="en-US" sz="2000" dirty="0">
              <a:latin typeface="+mj-lt"/>
            </a:endParaRPr>
          </a:p>
          <a:p>
            <a:r>
              <a:rPr lang="cs-CZ" sz="2000" dirty="0">
                <a:latin typeface="+mj-lt"/>
              </a:rPr>
              <a:t>Schéma </a:t>
            </a:r>
            <a:r>
              <a:rPr lang="cs-CZ" sz="2000" dirty="0" err="1">
                <a:latin typeface="+mj-lt"/>
              </a:rPr>
              <a:t>sarkomery</a:t>
            </a:r>
            <a:r>
              <a:rPr lang="cs-CZ" sz="2000" dirty="0">
                <a:latin typeface="+mj-lt"/>
              </a:rPr>
              <a:t> </a:t>
            </a:r>
          </a:p>
          <a:p>
            <a:endParaRPr lang="cs-CZ" sz="2000" dirty="0">
              <a:latin typeface="+mj-lt"/>
            </a:endParaRPr>
          </a:p>
          <a:p>
            <a:r>
              <a:rPr lang="cs-CZ" sz="2000" u="sng" dirty="0">
                <a:latin typeface="+mj-lt"/>
              </a:rPr>
              <a:t>Atlas EM</a:t>
            </a:r>
            <a:r>
              <a:rPr lang="cs-CZ" sz="2000" dirty="0">
                <a:latin typeface="+mj-lt"/>
              </a:rPr>
              <a:t>:</a:t>
            </a:r>
            <a:endParaRPr lang="en-US" sz="2000" dirty="0">
              <a:latin typeface="+mj-lt"/>
            </a:endParaRPr>
          </a:p>
          <a:p>
            <a:r>
              <a:rPr lang="cs-CZ" sz="2000" dirty="0" err="1">
                <a:latin typeface="+mj-lt"/>
              </a:rPr>
              <a:t>Rhabdomyocyt</a:t>
            </a:r>
            <a:r>
              <a:rPr lang="cs-CZ" sz="2000" dirty="0">
                <a:latin typeface="+mj-lt"/>
              </a:rPr>
              <a:t> (42-43)</a:t>
            </a:r>
            <a:endParaRPr lang="en-US" sz="2000" dirty="0">
              <a:latin typeface="+mj-lt"/>
            </a:endParaRPr>
          </a:p>
          <a:p>
            <a:r>
              <a:rPr lang="cs-CZ" sz="2000" dirty="0" err="1">
                <a:latin typeface="+mj-lt"/>
              </a:rPr>
              <a:t>Leiomyocyt</a:t>
            </a:r>
            <a:r>
              <a:rPr lang="cs-CZ" sz="2000" dirty="0">
                <a:latin typeface="+mj-lt"/>
              </a:rPr>
              <a:t> (47)</a:t>
            </a:r>
            <a:endParaRPr lang="en-US" sz="2000" dirty="0">
              <a:latin typeface="+mj-lt"/>
            </a:endParaRPr>
          </a:p>
          <a:p>
            <a:r>
              <a:rPr lang="cs-CZ" sz="2000" dirty="0" err="1">
                <a:latin typeface="+mj-lt"/>
              </a:rPr>
              <a:t>Kardiomyocyt</a:t>
            </a:r>
            <a:r>
              <a:rPr lang="cs-CZ" sz="2000" dirty="0">
                <a:latin typeface="+mj-lt"/>
              </a:rPr>
              <a:t> (44-46)</a:t>
            </a: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9128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482"/>
            <a:ext cx="9144000" cy="597977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97539" y="138900"/>
            <a:ext cx="8592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0000DC"/>
                </a:solidFill>
                <a:latin typeface="+mj-lt"/>
              </a:rPr>
              <a:t>Kosterní svalová tkáň – </a:t>
            </a:r>
            <a:r>
              <a:rPr lang="cs-CZ" sz="2800" i="1" dirty="0">
                <a:solidFill>
                  <a:srgbClr val="0000DC"/>
                </a:solidFill>
                <a:latin typeface="+mj-lt"/>
              </a:rPr>
              <a:t>Apex linguae</a:t>
            </a:r>
            <a:endParaRPr lang="en-US" sz="2800" i="1" dirty="0">
              <a:solidFill>
                <a:srgbClr val="0000D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36947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39" y="595742"/>
            <a:ext cx="8476343" cy="619546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24960" y="89111"/>
            <a:ext cx="8548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0000DC"/>
                </a:solidFill>
                <a:latin typeface="+mj-lt"/>
              </a:rPr>
              <a:t>Kosterní svalová tkáň (příčně pruhovaná)</a:t>
            </a:r>
            <a:endParaRPr lang="en-US" sz="2800" dirty="0">
              <a:solidFill>
                <a:srgbClr val="0000D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5940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3" y="174171"/>
            <a:ext cx="9010043" cy="6604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5313" y="72573"/>
            <a:ext cx="90100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 err="1">
                <a:solidFill>
                  <a:srgbClr val="0000DC"/>
                </a:solidFill>
                <a:latin typeface="+mj-lt"/>
              </a:rPr>
              <a:t>Rhabdomyocyty</a:t>
            </a:r>
            <a:r>
              <a:rPr lang="cs-CZ" sz="2800" dirty="0">
                <a:solidFill>
                  <a:srgbClr val="0000DC"/>
                </a:solidFill>
                <a:latin typeface="+mj-lt"/>
              </a:rPr>
              <a:t> – okohybný sval potkana (TEM)</a:t>
            </a:r>
            <a:endParaRPr lang="en-US" sz="2800" dirty="0">
              <a:solidFill>
                <a:srgbClr val="0000DC"/>
              </a:solidFill>
              <a:latin typeface="+mj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5312" y="1197429"/>
            <a:ext cx="17025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800" dirty="0">
                <a:latin typeface="+mn-lt"/>
              </a:rPr>
              <a:t>mitochondrie</a:t>
            </a:r>
            <a:endParaRPr lang="en-US" sz="1800" dirty="0">
              <a:latin typeface="+mn-lt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5313" y="1814286"/>
            <a:ext cx="13062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800" dirty="0">
                <a:latin typeface="+mn-lt"/>
              </a:rPr>
              <a:t>myofibrily</a:t>
            </a:r>
            <a:endParaRPr lang="en-US" sz="1800" dirty="0">
              <a:latin typeface="+mn-lt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0" y="2663764"/>
            <a:ext cx="151674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800" dirty="0" err="1">
                <a:latin typeface="+mn-lt"/>
              </a:rPr>
              <a:t>sarcolemma</a:t>
            </a:r>
            <a:r>
              <a:rPr lang="cs-CZ" sz="1800" dirty="0">
                <a:latin typeface="+mn-lt"/>
              </a:rPr>
              <a:t> a lamina </a:t>
            </a:r>
            <a:r>
              <a:rPr lang="cs-CZ" sz="1800" dirty="0" err="1">
                <a:latin typeface="+mn-lt"/>
              </a:rPr>
              <a:t>basalis</a:t>
            </a:r>
            <a:endParaRPr lang="en-US" sz="1800" dirty="0">
              <a:latin typeface="+mn-lt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2656" y="3766457"/>
            <a:ext cx="16031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800" dirty="0">
                <a:latin typeface="+mn-lt"/>
              </a:rPr>
              <a:t>mitochondrie</a:t>
            </a:r>
            <a:endParaRPr lang="en-US" sz="1800" dirty="0">
              <a:latin typeface="+mn-l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5312" y="4452061"/>
            <a:ext cx="9175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800" dirty="0">
                <a:latin typeface="+mn-lt"/>
              </a:rPr>
              <a:t>jádro</a:t>
            </a:r>
            <a:endParaRPr lang="en-US" sz="1800" dirty="0">
              <a:latin typeface="+mn-lt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255" y="5406963"/>
            <a:ext cx="12322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800" dirty="0">
                <a:latin typeface="+mn-lt"/>
              </a:rPr>
              <a:t>myofibrily</a:t>
            </a:r>
            <a:endParaRPr lang="en-US" sz="1800" dirty="0">
              <a:latin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006F51A-6066-4344-B3B9-85B8D55C7ACA}"/>
              </a:ext>
            </a:extLst>
          </p:cNvPr>
          <p:cNvSpPr txBox="1"/>
          <p:nvPr/>
        </p:nvSpPr>
        <p:spPr>
          <a:xfrm>
            <a:off x="7529804" y="595793"/>
            <a:ext cx="16036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kontrahovaný</a:t>
            </a:r>
            <a:endParaRPr lang="en-US" sz="1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3957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462" y="774422"/>
            <a:ext cx="4999814" cy="1745218"/>
          </a:xfrm>
          <a:prstGeom prst="rect">
            <a:avLst/>
          </a:prstGeom>
        </p:spPr>
      </p:pic>
      <p:grpSp>
        <p:nvGrpSpPr>
          <p:cNvPr id="10" name="Skupina 9"/>
          <p:cNvGrpSpPr/>
          <p:nvPr/>
        </p:nvGrpSpPr>
        <p:grpSpPr>
          <a:xfrm>
            <a:off x="4887172" y="3090446"/>
            <a:ext cx="4022725" cy="3600450"/>
            <a:chOff x="369661" y="2268538"/>
            <a:chExt cx="4022725" cy="3600450"/>
          </a:xfrm>
        </p:grpSpPr>
        <p:pic>
          <p:nvPicPr>
            <p:cNvPr id="3" name="Picture 4" descr="myofibril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61" y="2633663"/>
              <a:ext cx="4022725" cy="3235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7"/>
            <p:cNvSpPr txBox="1">
              <a:spLocks noChangeArrowheads="1"/>
            </p:cNvSpPr>
            <p:nvPr/>
          </p:nvSpPr>
          <p:spPr bwMode="auto">
            <a:xfrm>
              <a:off x="1522185" y="2268538"/>
              <a:ext cx="203562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en-US" sz="1800" dirty="0">
                  <a:latin typeface="+mn-lt"/>
                </a:rPr>
                <a:t>myofilamenta</a:t>
              </a:r>
            </a:p>
          </p:txBody>
        </p:sp>
        <p:sp>
          <p:nvSpPr>
            <p:cNvPr id="5" name="Line 8"/>
            <p:cNvSpPr>
              <a:spLocks noChangeShapeType="1"/>
            </p:cNvSpPr>
            <p:nvPr/>
          </p:nvSpPr>
          <p:spPr bwMode="auto">
            <a:xfrm>
              <a:off x="2673123" y="2628900"/>
              <a:ext cx="288925" cy="287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9"/>
            <p:cNvSpPr>
              <a:spLocks noChangeShapeType="1"/>
            </p:cNvSpPr>
            <p:nvPr/>
          </p:nvSpPr>
          <p:spPr bwMode="auto">
            <a:xfrm>
              <a:off x="2385786" y="2628900"/>
              <a:ext cx="144462" cy="647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2" descr="0106_0001"/>
          <p:cNvPicPr>
            <a:picLocks noChangeAspect="1" noChangeArrowheads="1"/>
          </p:cNvPicPr>
          <p:nvPr/>
        </p:nvPicPr>
        <p:blipFill>
          <a:blip r:embed="rId5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" t="21599" b="23497"/>
          <a:stretch>
            <a:fillRect/>
          </a:stretch>
        </p:blipFill>
        <p:spPr bwMode="auto">
          <a:xfrm>
            <a:off x="234103" y="3429000"/>
            <a:ext cx="4481905" cy="341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333828" y="138410"/>
            <a:ext cx="8501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err="1">
                <a:solidFill>
                  <a:srgbClr val="0000DC"/>
                </a:solidFill>
                <a:latin typeface="+mj-lt"/>
              </a:rPr>
              <a:t>Rhabdomyocyt</a:t>
            </a:r>
            <a:endParaRPr lang="en-US" sz="2800" dirty="0">
              <a:solidFill>
                <a:srgbClr val="0000DC"/>
              </a:solidFill>
              <a:latin typeface="+mj-l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40558" y="3163219"/>
            <a:ext cx="2975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Z                  H-M-H                  Z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333829" y="2905780"/>
            <a:ext cx="4185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I-proužek     A-proužek     I-proužek  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700293A-F5A5-4780-8DA0-681C95B31184}"/>
              </a:ext>
            </a:extLst>
          </p:cNvPr>
          <p:cNvSpPr txBox="1"/>
          <p:nvPr/>
        </p:nvSpPr>
        <p:spPr>
          <a:xfrm>
            <a:off x="333828" y="1047770"/>
            <a:ext cx="2175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solidFill>
                  <a:srgbClr val="0000DC"/>
                </a:solidFill>
                <a:latin typeface="+mn-lt"/>
              </a:rPr>
              <a:t>Svalové vlákno</a:t>
            </a:r>
          </a:p>
          <a:p>
            <a:pPr algn="l"/>
            <a:r>
              <a:rPr lang="cs-CZ" sz="1800" dirty="0">
                <a:solidFill>
                  <a:srgbClr val="0000DC"/>
                </a:solidFill>
                <a:latin typeface="+mn-lt"/>
              </a:rPr>
              <a:t>Myofibrila</a:t>
            </a:r>
          </a:p>
          <a:p>
            <a:pPr algn="l"/>
            <a:r>
              <a:rPr lang="cs-CZ" sz="1800" dirty="0">
                <a:solidFill>
                  <a:srgbClr val="0000DC"/>
                </a:solidFill>
                <a:latin typeface="+mn-lt"/>
              </a:rPr>
              <a:t>Myofilamentum</a:t>
            </a:r>
            <a:endParaRPr lang="en-US" sz="1800" dirty="0" err="1">
              <a:solidFill>
                <a:srgbClr val="0000D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3142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97539" y="229788"/>
            <a:ext cx="8548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0000DC"/>
                </a:solidFill>
                <a:latin typeface="+mj-lt"/>
              </a:rPr>
              <a:t>Svalová kontrakce </a:t>
            </a:r>
            <a:endParaRPr lang="en-US" sz="2800" dirty="0">
              <a:solidFill>
                <a:srgbClr val="0000DC"/>
              </a:solidFill>
              <a:latin typeface="+mj-lt"/>
            </a:endParaRPr>
          </a:p>
        </p:txBody>
      </p:sp>
      <p:pic>
        <p:nvPicPr>
          <p:cNvPr id="5" name="Obrázek 5" descr="contraction muscle.gif">
            <a:extLst>
              <a:ext uri="{FF2B5EF4-FFF2-40B4-BE49-F238E27FC236}">
                <a16:creationId xmlns:a16="http://schemas.microsoft.com/office/drawing/2014/main" id="{A767D8A8-CE0F-4F07-9492-0D40B083F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026" y="1341120"/>
            <a:ext cx="6411897" cy="400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063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24960" y="89111"/>
            <a:ext cx="8548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err="1">
                <a:solidFill>
                  <a:srgbClr val="0000DC"/>
                </a:solidFill>
                <a:latin typeface="+mj-lt"/>
              </a:rPr>
              <a:t>Rhabdomyocyt</a:t>
            </a:r>
            <a:r>
              <a:rPr lang="cs-CZ" sz="2800" dirty="0">
                <a:solidFill>
                  <a:srgbClr val="0000DC"/>
                </a:solidFill>
                <a:latin typeface="+mj-lt"/>
              </a:rPr>
              <a:t> – člověk (TEM)</a:t>
            </a:r>
            <a:endParaRPr lang="en-US" sz="2800" dirty="0">
              <a:solidFill>
                <a:srgbClr val="0000DC"/>
              </a:solidFill>
              <a:latin typeface="+mj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EF36B81-AFAD-44FE-AFD0-A42B03FC5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786" y="626704"/>
            <a:ext cx="6397012" cy="624230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0F854EB-2031-4793-B2DF-141E6796A0CB}"/>
              </a:ext>
            </a:extLst>
          </p:cNvPr>
          <p:cNvSpPr txBox="1"/>
          <p:nvPr/>
        </p:nvSpPr>
        <p:spPr>
          <a:xfrm>
            <a:off x="7898154" y="509862"/>
            <a:ext cx="1570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relaxovaný</a:t>
            </a:r>
            <a:endParaRPr lang="en-US" sz="1800" dirty="0" err="1">
              <a:latin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14A9164-BC60-4A37-9658-1BF2A9822D75}"/>
              </a:ext>
            </a:extLst>
          </p:cNvPr>
          <p:cNvSpPr txBox="1"/>
          <p:nvPr/>
        </p:nvSpPr>
        <p:spPr>
          <a:xfrm>
            <a:off x="224960" y="3429000"/>
            <a:ext cx="1225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800" dirty="0">
                <a:solidFill>
                  <a:srgbClr val="0000DC"/>
                </a:solidFill>
                <a:latin typeface="+mn-lt"/>
              </a:rPr>
              <a:t>myofibrily </a:t>
            </a: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C262DED0-D99C-48C4-976F-D85481CB2A53}"/>
              </a:ext>
            </a:extLst>
          </p:cNvPr>
          <p:cNvCxnSpPr/>
          <p:nvPr/>
        </p:nvCxnSpPr>
        <p:spPr bwMode="auto">
          <a:xfrm flipV="1">
            <a:off x="1296140" y="3429000"/>
            <a:ext cx="559293" cy="1664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9CF243ED-0D3E-4502-BFC5-7D7F0FABEF2C}"/>
              </a:ext>
            </a:extLst>
          </p:cNvPr>
          <p:cNvCxnSpPr/>
          <p:nvPr/>
        </p:nvCxnSpPr>
        <p:spPr bwMode="auto">
          <a:xfrm>
            <a:off x="1308717" y="3591298"/>
            <a:ext cx="724269" cy="591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E74649C6-88BA-4126-8629-4741A98DED86}"/>
              </a:ext>
            </a:extLst>
          </p:cNvPr>
          <p:cNvCxnSpPr/>
          <p:nvPr/>
        </p:nvCxnSpPr>
        <p:spPr bwMode="auto">
          <a:xfrm>
            <a:off x="1308717" y="3595456"/>
            <a:ext cx="826362" cy="2772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61925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62685" y="32429"/>
            <a:ext cx="8301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err="1">
                <a:solidFill>
                  <a:srgbClr val="0000DC"/>
                </a:solidFill>
                <a:latin typeface="+mj-lt"/>
              </a:rPr>
              <a:t>Rhabdomyocyt</a:t>
            </a:r>
            <a:r>
              <a:rPr lang="cs-CZ" sz="2800" dirty="0">
                <a:solidFill>
                  <a:srgbClr val="0000DC"/>
                </a:solidFill>
                <a:latin typeface="+mj-lt"/>
              </a:rPr>
              <a:t> </a:t>
            </a:r>
            <a:endParaRPr lang="en-US" sz="2800" dirty="0">
              <a:solidFill>
                <a:srgbClr val="0000DC"/>
              </a:solidFill>
              <a:latin typeface="+mj-lt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D21A6D3-B94D-4076-AF1C-14F9FBAE33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79212" y="614949"/>
            <a:ext cx="6199406" cy="6199406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5DAC3142-4540-4FC5-B0F7-16C41684E1A0}"/>
              </a:ext>
            </a:extLst>
          </p:cNvPr>
          <p:cNvSpPr/>
          <p:nvPr/>
        </p:nvSpPr>
        <p:spPr bwMode="auto">
          <a:xfrm>
            <a:off x="2824019" y="3542145"/>
            <a:ext cx="840510" cy="794327"/>
          </a:xfrm>
          <a:prstGeom prst="ellipse">
            <a:avLst/>
          </a:prstGeom>
          <a:noFill/>
          <a:ln w="19050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0DC22D3F-DC26-431D-8C7C-7BB2217CDA00}"/>
              </a:ext>
            </a:extLst>
          </p:cNvPr>
          <p:cNvSpPr/>
          <p:nvPr/>
        </p:nvSpPr>
        <p:spPr bwMode="auto">
          <a:xfrm>
            <a:off x="5093855" y="3856182"/>
            <a:ext cx="840510" cy="794327"/>
          </a:xfrm>
          <a:prstGeom prst="ellipse">
            <a:avLst/>
          </a:prstGeom>
          <a:noFill/>
          <a:ln w="19050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3F2D8D6-B50B-49C4-A96E-F301BFE893B0}"/>
              </a:ext>
            </a:extLst>
          </p:cNvPr>
          <p:cNvSpPr txBox="1"/>
          <p:nvPr/>
        </p:nvSpPr>
        <p:spPr>
          <a:xfrm>
            <a:off x="879765" y="3656127"/>
            <a:ext cx="968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solidFill>
                  <a:srgbClr val="0000DC"/>
                </a:solidFill>
                <a:latin typeface="+mn-lt"/>
              </a:rPr>
              <a:t>triáda</a:t>
            </a:r>
            <a:endParaRPr lang="en-US" sz="2000" dirty="0" err="1">
              <a:solidFill>
                <a:srgbClr val="0000DC"/>
              </a:solidFill>
              <a:latin typeface="+mn-lt"/>
            </a:endParaRP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86833FDE-0C28-45E3-BA45-103B4F3EDD46}"/>
              </a:ext>
            </a:extLst>
          </p:cNvPr>
          <p:cNvCxnSpPr/>
          <p:nvPr/>
        </p:nvCxnSpPr>
        <p:spPr bwMode="auto">
          <a:xfrm flipV="1">
            <a:off x="3823855" y="1927720"/>
            <a:ext cx="1270000" cy="5106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41E4663A-279F-48AC-B926-868B6F469CF6}"/>
              </a:ext>
            </a:extLst>
          </p:cNvPr>
          <p:cNvCxnSpPr/>
          <p:nvPr/>
        </p:nvCxnSpPr>
        <p:spPr bwMode="auto">
          <a:xfrm flipV="1">
            <a:off x="3212482" y="2611303"/>
            <a:ext cx="578507" cy="2540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1EE4F7B5-E1F1-4F9A-90F5-696FB54A6703}"/>
              </a:ext>
            </a:extLst>
          </p:cNvPr>
          <p:cNvSpPr txBox="1"/>
          <p:nvPr/>
        </p:nvSpPr>
        <p:spPr>
          <a:xfrm rot="20082626">
            <a:off x="2767343" y="2418697"/>
            <a:ext cx="119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I-proužek</a:t>
            </a:r>
            <a:endParaRPr lang="en-US" sz="1800" dirty="0" err="1">
              <a:latin typeface="+mn-lt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35EB53F-6E78-4F78-A5B3-2C4EF32845FE}"/>
              </a:ext>
            </a:extLst>
          </p:cNvPr>
          <p:cNvSpPr txBox="1"/>
          <p:nvPr/>
        </p:nvSpPr>
        <p:spPr>
          <a:xfrm rot="20430032">
            <a:off x="3786749" y="1814093"/>
            <a:ext cx="1344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A-proužek</a:t>
            </a:r>
            <a:endParaRPr lang="en-US" sz="1800" dirty="0" err="1">
              <a:latin typeface="+mn-lt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FADA22D0-CAF5-1427-D8A5-39AF4F504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62" y="4355927"/>
            <a:ext cx="2677057" cy="2464913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21B4503C-A4B8-69F1-8DA8-F00081AF9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1214" y="32429"/>
            <a:ext cx="2730687" cy="217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88434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4-3-en.potx" id="{5AE07DE6-1E8E-4495-8F63-88B953E27670}" vid="{21CD9479-5209-4457-A0F4-6F4640893454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muni-med-prezentace-4-3-en</Template>
  <TotalTime>541</TotalTime>
  <Words>1801</Words>
  <Application>Microsoft Office PowerPoint</Application>
  <PresentationFormat>Předvádění na obrazovce (4:3)</PresentationFormat>
  <Paragraphs>133</Paragraphs>
  <Slides>20</Slides>
  <Notes>19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8" baseType="lpstr">
      <vt:lpstr>-apple-system</vt:lpstr>
      <vt:lpstr>Arial</vt:lpstr>
      <vt:lpstr>Calibri</vt:lpstr>
      <vt:lpstr>Google Sans</vt:lpstr>
      <vt:lpstr>Tahoma</vt:lpstr>
      <vt:lpstr>Verdana</vt:lpstr>
      <vt:lpstr>Wingdings</vt:lpstr>
      <vt:lpstr>Presentation_MU_EN</vt:lpstr>
      <vt:lpstr>Svalová tkáň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Muscle tissue</dc:title>
  <dc:creator>Jana Dumková</dc:creator>
  <cp:lastModifiedBy>Denisa Belisová</cp:lastModifiedBy>
  <cp:revision>32</cp:revision>
  <dcterms:created xsi:type="dcterms:W3CDTF">2021-05-11T05:38:06Z</dcterms:created>
  <dcterms:modified xsi:type="dcterms:W3CDTF">2023-04-17T09:26:09Z</dcterms:modified>
</cp:coreProperties>
</file>