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275" r:id="rId2"/>
    <p:sldId id="278" r:id="rId3"/>
    <p:sldId id="315" r:id="rId4"/>
    <p:sldId id="316" r:id="rId5"/>
    <p:sldId id="282" r:id="rId6"/>
    <p:sldId id="259" r:id="rId7"/>
    <p:sldId id="276" r:id="rId8"/>
    <p:sldId id="277" r:id="rId9"/>
    <p:sldId id="283" r:id="rId10"/>
    <p:sldId id="313" r:id="rId11"/>
    <p:sldId id="279" r:id="rId12"/>
    <p:sldId id="262" r:id="rId13"/>
    <p:sldId id="293" r:id="rId14"/>
    <p:sldId id="280" r:id="rId15"/>
    <p:sldId id="267" r:id="rId16"/>
    <p:sldId id="281" r:id="rId17"/>
    <p:sldId id="284" r:id="rId18"/>
    <p:sldId id="294" r:id="rId1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754" autoAdjust="0"/>
  </p:normalViewPr>
  <p:slideViewPr>
    <p:cSldViewPr snapToGrid="0">
      <p:cViewPr varScale="1">
        <p:scale>
          <a:sx n="114" d="100"/>
          <a:sy n="114" d="100"/>
        </p:scale>
        <p:origin x="300" y="102"/>
      </p:cViewPr>
      <p:guideLst>
        <p:guide orient="horz" pos="1120"/>
        <p:guide orient="horz" pos="1272"/>
        <p:guide orient="horz" pos="715"/>
        <p:guide orient="horz" pos="3861"/>
        <p:guide orient="horz" pos="3944"/>
        <p:guide pos="428"/>
        <p:guide pos="7224"/>
        <p:guide pos="909"/>
        <p:guide pos="3688"/>
        <p:guide pos="3968"/>
        <p:guide orient="horz" pos="70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Nyvltova Fisakova" userId="576c3c43732462a5" providerId="LiveId" clId="{BDFEC53B-A8A6-46A7-A174-5A1811581D00}"/>
    <pc:docChg chg="custSel modSld">
      <pc:chgData name="Miriam Nyvltova Fisakova" userId="576c3c43732462a5" providerId="LiveId" clId="{BDFEC53B-A8A6-46A7-A174-5A1811581D00}" dt="2023-02-21T08:51:43.992" v="59" actId="20577"/>
      <pc:docMkLst>
        <pc:docMk/>
      </pc:docMkLst>
      <pc:sldChg chg="modSp mod">
        <pc:chgData name="Miriam Nyvltova Fisakova" userId="576c3c43732462a5" providerId="LiveId" clId="{BDFEC53B-A8A6-46A7-A174-5A1811581D00}" dt="2023-02-21T08:43:46.661" v="2" actId="255"/>
        <pc:sldMkLst>
          <pc:docMk/>
          <pc:sldMk cId="1046195673" sldId="259"/>
        </pc:sldMkLst>
        <pc:spChg chg="mod">
          <ac:chgData name="Miriam Nyvltova Fisakova" userId="576c3c43732462a5" providerId="LiveId" clId="{BDFEC53B-A8A6-46A7-A174-5A1811581D00}" dt="2023-02-21T08:43:46.661" v="2" actId="255"/>
          <ac:spMkLst>
            <pc:docMk/>
            <pc:sldMk cId="1046195673" sldId="259"/>
            <ac:spMk id="5" creationId="{00000000-0000-0000-0000-000000000000}"/>
          </ac:spMkLst>
        </pc:spChg>
      </pc:sldChg>
      <pc:sldChg chg="modSp mod">
        <pc:chgData name="Miriam Nyvltova Fisakova" userId="576c3c43732462a5" providerId="LiveId" clId="{BDFEC53B-A8A6-46A7-A174-5A1811581D00}" dt="2023-02-21T08:51:43.992" v="59" actId="20577"/>
        <pc:sldMkLst>
          <pc:docMk/>
          <pc:sldMk cId="1110565687" sldId="277"/>
        </pc:sldMkLst>
        <pc:spChg chg="mod">
          <ac:chgData name="Miriam Nyvltova Fisakova" userId="576c3c43732462a5" providerId="LiveId" clId="{BDFEC53B-A8A6-46A7-A174-5A1811581D00}" dt="2023-02-21T08:51:43.992" v="59" actId="20577"/>
          <ac:spMkLst>
            <pc:docMk/>
            <pc:sldMk cId="1110565687" sldId="277"/>
            <ac:spMk id="5" creationId="{00000000-0000-0000-0000-000000000000}"/>
          </ac:spMkLst>
        </pc:spChg>
      </pc:sldChg>
      <pc:sldChg chg="modSp mod">
        <pc:chgData name="Miriam Nyvltova Fisakova" userId="576c3c43732462a5" providerId="LiveId" clId="{BDFEC53B-A8A6-46A7-A174-5A1811581D00}" dt="2023-02-21T08:43:34.505" v="0" actId="1076"/>
        <pc:sldMkLst>
          <pc:docMk/>
          <pc:sldMk cId="1117801175" sldId="282"/>
        </pc:sldMkLst>
        <pc:picChg chg="mod">
          <ac:chgData name="Miriam Nyvltova Fisakova" userId="576c3c43732462a5" providerId="LiveId" clId="{BDFEC53B-A8A6-46A7-A174-5A1811581D00}" dt="2023-02-21T08:43:34.505" v="0" actId="1076"/>
          <ac:picMkLst>
            <pc:docMk/>
            <pc:sldMk cId="1117801175" sldId="282"/>
            <ac:picMk id="6"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99B22-0325-429A-8ED3-0B06735A4C85}" type="doc">
      <dgm:prSet loTypeId="urn:microsoft.com/office/officeart/2005/8/layout/hierarchy3" loCatId="hierarchy" qsTypeId="urn:microsoft.com/office/officeart/2005/8/quickstyle/simple2" qsCatId="simple" csTypeId="urn:microsoft.com/office/officeart/2005/8/colors/accent2_2" csCatId="accent2" phldr="1"/>
      <dgm:spPr/>
      <dgm:t>
        <a:bodyPr/>
        <a:lstStyle/>
        <a:p>
          <a:endParaRPr lang="en-US"/>
        </a:p>
      </dgm:t>
    </dgm:pt>
    <dgm:pt modelId="{5F41E502-4C38-437D-ACFE-662875B195FD}">
      <dgm:prSet/>
      <dgm:spPr/>
      <dgm:t>
        <a:bodyPr/>
        <a:lstStyle/>
        <a:p>
          <a:r>
            <a:rPr lang="cs-CZ" dirty="0"/>
            <a:t>Princip: </a:t>
          </a:r>
        </a:p>
        <a:p>
          <a:r>
            <a:rPr lang="cs-CZ" dirty="0"/>
            <a:t>spotřeba O</a:t>
          </a:r>
          <a:r>
            <a:rPr lang="cs-CZ" baseline="-25000" dirty="0"/>
            <a:t>2</a:t>
          </a:r>
          <a:r>
            <a:rPr lang="cs-CZ" dirty="0"/>
            <a:t>, výdej CO</a:t>
          </a:r>
          <a:r>
            <a:rPr lang="cs-CZ" baseline="-25000" dirty="0"/>
            <a:t>2</a:t>
          </a:r>
          <a:r>
            <a:rPr lang="cs-CZ" dirty="0"/>
            <a:t> a vznik dusíkatých metabolitů jsou ve vztahu ke spotřebě energie</a:t>
          </a:r>
          <a:endParaRPr lang="en-US" dirty="0"/>
        </a:p>
      </dgm:t>
    </dgm:pt>
    <dgm:pt modelId="{0CA2B7D0-C221-42AD-8429-8B8EE82B4A89}" type="parTrans" cxnId="{5A54FFE1-80D3-427D-81BA-9738CA243AFE}">
      <dgm:prSet/>
      <dgm:spPr/>
      <dgm:t>
        <a:bodyPr/>
        <a:lstStyle/>
        <a:p>
          <a:endParaRPr lang="en-US"/>
        </a:p>
      </dgm:t>
    </dgm:pt>
    <dgm:pt modelId="{0C0BB335-3BA4-4773-ACAA-59B451A07F1D}" type="sibTrans" cxnId="{5A54FFE1-80D3-427D-81BA-9738CA243AFE}">
      <dgm:prSet/>
      <dgm:spPr/>
      <dgm:t>
        <a:bodyPr/>
        <a:lstStyle/>
        <a:p>
          <a:endParaRPr lang="en-US"/>
        </a:p>
      </dgm:t>
    </dgm:pt>
    <dgm:pt modelId="{EC2518D7-8B50-4F14-AF2E-38BC15CCF0AA}">
      <dgm:prSet/>
      <dgm:spPr/>
      <dgm:t>
        <a:bodyPr/>
        <a:lstStyle/>
        <a:p>
          <a:r>
            <a:rPr lang="cs-CZ" dirty="0"/>
            <a:t>Nepřímá </a:t>
          </a:r>
          <a:r>
            <a:rPr lang="cs-CZ" dirty="0" err="1"/>
            <a:t>kalolimterie</a:t>
          </a:r>
          <a:r>
            <a:rPr lang="cs-CZ" dirty="0"/>
            <a:t> lze měřit v otevřeném či uzavřeném systému</a:t>
          </a:r>
          <a:endParaRPr lang="en-US" dirty="0"/>
        </a:p>
      </dgm:t>
    </dgm:pt>
    <dgm:pt modelId="{B8C45DAF-95C0-4606-A8F9-0EA8692132BE}" type="parTrans" cxnId="{A048FDF5-5009-45DA-AFF0-7FCD672632CD}">
      <dgm:prSet/>
      <dgm:spPr/>
      <dgm:t>
        <a:bodyPr/>
        <a:lstStyle/>
        <a:p>
          <a:endParaRPr lang="en-US"/>
        </a:p>
      </dgm:t>
    </dgm:pt>
    <dgm:pt modelId="{09A95226-8A4B-46FE-8BBC-EDE5E39A2F60}" type="sibTrans" cxnId="{A048FDF5-5009-45DA-AFF0-7FCD672632CD}">
      <dgm:prSet/>
      <dgm:spPr/>
      <dgm:t>
        <a:bodyPr/>
        <a:lstStyle/>
        <a:p>
          <a:endParaRPr lang="en-US"/>
        </a:p>
      </dgm:t>
    </dgm:pt>
    <dgm:pt modelId="{0C9B6E9C-C408-4815-A192-71A85D1D0D2B}">
      <dgm:prSet/>
      <dgm:spPr/>
      <dgm:t>
        <a:bodyPr/>
        <a:lstStyle/>
        <a:p>
          <a:r>
            <a:rPr lang="cs-CZ"/>
            <a:t>v praktiku otevřený systém – Kroghův spirometr </a:t>
          </a:r>
          <a:endParaRPr lang="en-US"/>
        </a:p>
      </dgm:t>
    </dgm:pt>
    <dgm:pt modelId="{12517D57-FFEB-47FD-844E-5A98144786DD}" type="parTrans" cxnId="{4FACAAF4-8173-463C-A9CD-220431C0E4EA}">
      <dgm:prSet/>
      <dgm:spPr/>
      <dgm:t>
        <a:bodyPr/>
        <a:lstStyle/>
        <a:p>
          <a:endParaRPr lang="en-US"/>
        </a:p>
      </dgm:t>
    </dgm:pt>
    <dgm:pt modelId="{8876C6E0-D8AF-4976-8D06-6FC6FA190264}" type="sibTrans" cxnId="{4FACAAF4-8173-463C-A9CD-220431C0E4EA}">
      <dgm:prSet/>
      <dgm:spPr/>
      <dgm:t>
        <a:bodyPr/>
        <a:lstStyle/>
        <a:p>
          <a:endParaRPr lang="en-US"/>
        </a:p>
      </dgm:t>
    </dgm:pt>
    <dgm:pt modelId="{268C0D66-E3E0-40A2-B11D-E8A6D91CE5CB}">
      <dgm:prSet/>
      <dgm:spPr/>
      <dgm:t>
        <a:bodyPr/>
        <a:lstStyle/>
        <a:p>
          <a:r>
            <a:rPr lang="cs-CZ"/>
            <a:t>vybavený natronovým vápnem – vychytává CO</a:t>
          </a:r>
          <a:r>
            <a:rPr lang="cs-CZ" baseline="-25000"/>
            <a:t>2</a:t>
          </a:r>
          <a:endParaRPr lang="en-US"/>
        </a:p>
      </dgm:t>
    </dgm:pt>
    <dgm:pt modelId="{08BDD043-BE89-4AE5-86BF-4F2CC5D2B353}" type="parTrans" cxnId="{CDA41416-3312-4F3B-8F4F-DCB85E3BE8A6}">
      <dgm:prSet/>
      <dgm:spPr/>
      <dgm:t>
        <a:bodyPr/>
        <a:lstStyle/>
        <a:p>
          <a:endParaRPr lang="en-US"/>
        </a:p>
      </dgm:t>
    </dgm:pt>
    <dgm:pt modelId="{B53582F4-33F1-450D-BC99-55E54CA32CEC}" type="sibTrans" cxnId="{CDA41416-3312-4F3B-8F4F-DCB85E3BE8A6}">
      <dgm:prSet/>
      <dgm:spPr/>
      <dgm:t>
        <a:bodyPr/>
        <a:lstStyle/>
        <a:p>
          <a:endParaRPr lang="en-US"/>
        </a:p>
      </dgm:t>
    </dgm:pt>
    <dgm:pt modelId="{ECAF872D-020E-4A21-9CF6-05F91D67EF4C}">
      <dgm:prSet/>
      <dgm:spPr/>
      <dgm:t>
        <a:bodyPr/>
        <a:lstStyle/>
        <a:p>
          <a:r>
            <a:rPr lang="cs-CZ" b="1" dirty="0"/>
            <a:t>Energetický ekvivalent kyslíku (EE)</a:t>
          </a:r>
          <a:r>
            <a:rPr lang="cs-CZ" dirty="0"/>
            <a:t> – energie vztažená na 1 l kyslíku</a:t>
          </a:r>
          <a:endParaRPr lang="en-US" dirty="0"/>
        </a:p>
      </dgm:t>
    </dgm:pt>
    <dgm:pt modelId="{D8714312-6A6B-4366-ACDD-56A09D90690E}" type="parTrans" cxnId="{D916C80B-E24F-4E24-92C8-F412EB50CC5C}">
      <dgm:prSet/>
      <dgm:spPr/>
      <dgm:t>
        <a:bodyPr/>
        <a:lstStyle/>
        <a:p>
          <a:endParaRPr lang="en-US"/>
        </a:p>
      </dgm:t>
    </dgm:pt>
    <dgm:pt modelId="{0245E6CB-13CE-4564-AE8C-728B3E9BBB6B}" type="sibTrans" cxnId="{D916C80B-E24F-4E24-92C8-F412EB50CC5C}">
      <dgm:prSet/>
      <dgm:spPr/>
      <dgm:t>
        <a:bodyPr/>
        <a:lstStyle/>
        <a:p>
          <a:endParaRPr lang="en-US"/>
        </a:p>
      </dgm:t>
    </dgm:pt>
    <dgm:pt modelId="{E6D73F09-81C0-463F-9083-BF97E9AAB3F5}">
      <dgm:prSet/>
      <dgm:spPr/>
      <dgm:t>
        <a:bodyPr/>
        <a:lstStyle/>
        <a:p>
          <a:r>
            <a:rPr lang="cs-CZ"/>
            <a:t>množství energie, které se uvolní při spotřebě 1 l kyslíku</a:t>
          </a:r>
          <a:endParaRPr lang="en-US"/>
        </a:p>
      </dgm:t>
    </dgm:pt>
    <dgm:pt modelId="{8B195E07-6C68-43C8-96FD-ED1696B1A577}" type="parTrans" cxnId="{421A7646-1067-4E6E-A973-877926DE12C5}">
      <dgm:prSet/>
      <dgm:spPr/>
      <dgm:t>
        <a:bodyPr/>
        <a:lstStyle/>
        <a:p>
          <a:endParaRPr lang="en-US"/>
        </a:p>
      </dgm:t>
    </dgm:pt>
    <dgm:pt modelId="{E24333B9-C9B3-4576-A715-C6FCDD398F08}" type="sibTrans" cxnId="{421A7646-1067-4E6E-A973-877926DE12C5}">
      <dgm:prSet/>
      <dgm:spPr/>
      <dgm:t>
        <a:bodyPr/>
        <a:lstStyle/>
        <a:p>
          <a:endParaRPr lang="en-US"/>
        </a:p>
      </dgm:t>
    </dgm:pt>
    <dgm:pt modelId="{3A489A7A-4813-4230-B545-A0966B09DC0E}">
      <dgm:prSet/>
      <dgm:spPr/>
      <dgm:t>
        <a:bodyPr/>
        <a:lstStyle/>
        <a:p>
          <a:r>
            <a:rPr lang="cs-CZ"/>
            <a:t>univerzální konstanta pro výpočet energetického výdeje při smíšené stravě</a:t>
          </a:r>
          <a:endParaRPr lang="en-US"/>
        </a:p>
      </dgm:t>
    </dgm:pt>
    <dgm:pt modelId="{93F1FE2A-8301-400C-89B8-3DEAC47B7C09}" type="parTrans" cxnId="{84A46075-6E63-40E8-951E-DBF82359339F}">
      <dgm:prSet/>
      <dgm:spPr/>
      <dgm:t>
        <a:bodyPr/>
        <a:lstStyle/>
        <a:p>
          <a:endParaRPr lang="en-US"/>
        </a:p>
      </dgm:t>
    </dgm:pt>
    <dgm:pt modelId="{FE97AE01-9ACE-4D4C-82E6-D534D53AAA16}" type="sibTrans" cxnId="{84A46075-6E63-40E8-951E-DBF82359339F}">
      <dgm:prSet/>
      <dgm:spPr/>
      <dgm:t>
        <a:bodyPr/>
        <a:lstStyle/>
        <a:p>
          <a:endParaRPr lang="en-US"/>
        </a:p>
      </dgm:t>
    </dgm:pt>
    <dgm:pt modelId="{F34352CA-2557-4D17-95B7-B54BAFB3954A}">
      <dgm:prSet/>
      <dgm:spPr/>
      <dgm:t>
        <a:bodyPr/>
        <a:lstStyle/>
        <a:p>
          <a:r>
            <a:rPr lang="cs-CZ"/>
            <a:t>EE = 20,19 kJ / litr O</a:t>
          </a:r>
          <a:r>
            <a:rPr lang="cs-CZ" baseline="-25000"/>
            <a:t>2</a:t>
          </a:r>
          <a:endParaRPr lang="en-US"/>
        </a:p>
      </dgm:t>
    </dgm:pt>
    <dgm:pt modelId="{2CCF8218-FB78-4D5E-9C28-997A023F24FC}" type="parTrans" cxnId="{BA4E34EA-63D1-452D-9FBE-2C4C3FEF0D9C}">
      <dgm:prSet/>
      <dgm:spPr/>
      <dgm:t>
        <a:bodyPr/>
        <a:lstStyle/>
        <a:p>
          <a:endParaRPr lang="en-US"/>
        </a:p>
      </dgm:t>
    </dgm:pt>
    <dgm:pt modelId="{B5A88D1D-A0C1-44C1-B22A-D33D2CB088C9}" type="sibTrans" cxnId="{BA4E34EA-63D1-452D-9FBE-2C4C3FEF0D9C}">
      <dgm:prSet/>
      <dgm:spPr/>
      <dgm:t>
        <a:bodyPr/>
        <a:lstStyle/>
        <a:p>
          <a:endParaRPr lang="en-US"/>
        </a:p>
      </dgm:t>
    </dgm:pt>
    <dgm:pt modelId="{933C82A1-9B30-425F-B11E-7E13E7997363}">
      <dgm:prSet/>
      <dgm:spPr/>
      <dgm:t>
        <a:bodyPr/>
        <a:lstStyle/>
        <a:p>
          <a:r>
            <a:rPr lang="cs-CZ" b="1"/>
            <a:t>EE živin:</a:t>
          </a:r>
          <a:endParaRPr lang="en-US"/>
        </a:p>
      </dgm:t>
    </dgm:pt>
    <dgm:pt modelId="{86DFC519-8F1F-4E8C-960E-51127357ED85}" type="parTrans" cxnId="{4FF0D962-AF07-40F0-A98A-0325EB8357A5}">
      <dgm:prSet/>
      <dgm:spPr/>
      <dgm:t>
        <a:bodyPr/>
        <a:lstStyle/>
        <a:p>
          <a:endParaRPr lang="en-US"/>
        </a:p>
      </dgm:t>
    </dgm:pt>
    <dgm:pt modelId="{C58C97FC-794D-4B7F-A67C-05F067DC9CC8}" type="sibTrans" cxnId="{4FF0D962-AF07-40F0-A98A-0325EB8357A5}">
      <dgm:prSet/>
      <dgm:spPr/>
      <dgm:t>
        <a:bodyPr/>
        <a:lstStyle/>
        <a:p>
          <a:endParaRPr lang="en-US"/>
        </a:p>
      </dgm:t>
    </dgm:pt>
    <dgm:pt modelId="{6FF33C5D-B929-4B4A-9B3E-24B18225BE8C}">
      <dgm:prSet/>
      <dgm:spPr/>
      <dgm:t>
        <a:bodyPr/>
        <a:lstStyle/>
        <a:p>
          <a:r>
            <a:rPr lang="cs-CZ"/>
            <a:t>Glukóza 21,4 kJ / litr O</a:t>
          </a:r>
          <a:r>
            <a:rPr lang="cs-CZ" baseline="-25000"/>
            <a:t>2</a:t>
          </a:r>
          <a:endParaRPr lang="en-US"/>
        </a:p>
      </dgm:t>
    </dgm:pt>
    <dgm:pt modelId="{E7EB67BC-2D1D-45E4-94F4-A48EBD518714}" type="parTrans" cxnId="{758290D1-7833-4D62-8302-A3E414AF4B10}">
      <dgm:prSet/>
      <dgm:spPr/>
      <dgm:t>
        <a:bodyPr/>
        <a:lstStyle/>
        <a:p>
          <a:endParaRPr lang="en-US"/>
        </a:p>
      </dgm:t>
    </dgm:pt>
    <dgm:pt modelId="{98BF3839-3B91-4DC4-88B0-73EED6E1AA96}" type="sibTrans" cxnId="{758290D1-7833-4D62-8302-A3E414AF4B10}">
      <dgm:prSet/>
      <dgm:spPr/>
      <dgm:t>
        <a:bodyPr/>
        <a:lstStyle/>
        <a:p>
          <a:endParaRPr lang="en-US"/>
        </a:p>
      </dgm:t>
    </dgm:pt>
    <dgm:pt modelId="{8506D69A-A8B8-4786-B49B-36355EA90E06}">
      <dgm:prSet/>
      <dgm:spPr/>
      <dgm:t>
        <a:bodyPr/>
        <a:lstStyle/>
        <a:p>
          <a:r>
            <a:rPr lang="cs-CZ"/>
            <a:t>Proteiny 18,8 kJ / litr O</a:t>
          </a:r>
          <a:r>
            <a:rPr lang="cs-CZ" baseline="-25000"/>
            <a:t>2</a:t>
          </a:r>
          <a:endParaRPr lang="en-US"/>
        </a:p>
      </dgm:t>
    </dgm:pt>
    <dgm:pt modelId="{601ABA15-A344-450B-BE34-3E10D705C13A}" type="parTrans" cxnId="{7A72CE1C-85AE-40D5-95E2-96F645248D5B}">
      <dgm:prSet/>
      <dgm:spPr/>
      <dgm:t>
        <a:bodyPr/>
        <a:lstStyle/>
        <a:p>
          <a:endParaRPr lang="en-US"/>
        </a:p>
      </dgm:t>
    </dgm:pt>
    <dgm:pt modelId="{E88A65DD-C60D-464C-BCC0-FE39EAD08BA3}" type="sibTrans" cxnId="{7A72CE1C-85AE-40D5-95E2-96F645248D5B}">
      <dgm:prSet/>
      <dgm:spPr/>
      <dgm:t>
        <a:bodyPr/>
        <a:lstStyle/>
        <a:p>
          <a:endParaRPr lang="en-US"/>
        </a:p>
      </dgm:t>
    </dgm:pt>
    <dgm:pt modelId="{98E4A1FC-FA4D-4D4E-B40C-6DF5CDB635AA}">
      <dgm:prSet/>
      <dgm:spPr/>
      <dgm:t>
        <a:bodyPr/>
        <a:lstStyle/>
        <a:p>
          <a:r>
            <a:rPr lang="cs-CZ"/>
            <a:t>Lipidy 19,6 kJ / litr O</a:t>
          </a:r>
          <a:r>
            <a:rPr lang="cs-CZ" baseline="-25000"/>
            <a:t>2</a:t>
          </a:r>
          <a:endParaRPr lang="en-US"/>
        </a:p>
      </dgm:t>
    </dgm:pt>
    <dgm:pt modelId="{B94A4056-9CEE-4522-8F48-81681A17B27A}" type="parTrans" cxnId="{F9B818D7-1C51-41D6-B4B8-BF0048EBE58F}">
      <dgm:prSet/>
      <dgm:spPr/>
      <dgm:t>
        <a:bodyPr/>
        <a:lstStyle/>
        <a:p>
          <a:endParaRPr lang="en-US"/>
        </a:p>
      </dgm:t>
    </dgm:pt>
    <dgm:pt modelId="{62BCDB0C-7A7F-49CF-A4B2-9D2957D0C344}" type="sibTrans" cxnId="{F9B818D7-1C51-41D6-B4B8-BF0048EBE58F}">
      <dgm:prSet/>
      <dgm:spPr/>
      <dgm:t>
        <a:bodyPr/>
        <a:lstStyle/>
        <a:p>
          <a:endParaRPr lang="en-US"/>
        </a:p>
      </dgm:t>
    </dgm:pt>
    <dgm:pt modelId="{62F43332-B0C6-45CA-AA28-D9FF9FC56728}" type="pres">
      <dgm:prSet presAssocID="{09999B22-0325-429A-8ED3-0B06735A4C85}" presName="diagram" presStyleCnt="0">
        <dgm:presLayoutVars>
          <dgm:chPref val="1"/>
          <dgm:dir/>
          <dgm:animOne val="branch"/>
          <dgm:animLvl val="lvl"/>
          <dgm:resizeHandles/>
        </dgm:presLayoutVars>
      </dgm:prSet>
      <dgm:spPr/>
    </dgm:pt>
    <dgm:pt modelId="{8F3B8B25-45AE-4FDF-B4BD-07130AAC0CA8}" type="pres">
      <dgm:prSet presAssocID="{5F41E502-4C38-437D-ACFE-662875B195FD}" presName="root" presStyleCnt="0"/>
      <dgm:spPr/>
    </dgm:pt>
    <dgm:pt modelId="{003AF39F-9E8C-4038-B0A8-9E97ED024131}" type="pres">
      <dgm:prSet presAssocID="{5F41E502-4C38-437D-ACFE-662875B195FD}" presName="rootComposite" presStyleCnt="0"/>
      <dgm:spPr/>
    </dgm:pt>
    <dgm:pt modelId="{7D43D680-6B0B-404C-A88B-605F2824F308}" type="pres">
      <dgm:prSet presAssocID="{5F41E502-4C38-437D-ACFE-662875B195FD}" presName="rootText" presStyleLbl="node1" presStyleIdx="0" presStyleCnt="5"/>
      <dgm:spPr/>
    </dgm:pt>
    <dgm:pt modelId="{0B5006C7-9827-477C-80F8-796116CF77FD}" type="pres">
      <dgm:prSet presAssocID="{5F41E502-4C38-437D-ACFE-662875B195FD}" presName="rootConnector" presStyleLbl="node1" presStyleIdx="0" presStyleCnt="5"/>
      <dgm:spPr/>
    </dgm:pt>
    <dgm:pt modelId="{993CB937-2A6B-4D33-A39F-EA591F303784}" type="pres">
      <dgm:prSet presAssocID="{5F41E502-4C38-437D-ACFE-662875B195FD}" presName="childShape" presStyleCnt="0"/>
      <dgm:spPr/>
    </dgm:pt>
    <dgm:pt modelId="{C0E7E4D6-017C-4A7E-9E90-D953FF1676CD}" type="pres">
      <dgm:prSet presAssocID="{EC2518D7-8B50-4F14-AF2E-38BC15CCF0AA}" presName="root" presStyleCnt="0"/>
      <dgm:spPr/>
    </dgm:pt>
    <dgm:pt modelId="{501F6E9D-7E27-4950-ABD2-B24ADCD57B0E}" type="pres">
      <dgm:prSet presAssocID="{EC2518D7-8B50-4F14-AF2E-38BC15CCF0AA}" presName="rootComposite" presStyleCnt="0"/>
      <dgm:spPr/>
    </dgm:pt>
    <dgm:pt modelId="{AA309613-0BB7-421E-AF0C-6C86BD8D3F31}" type="pres">
      <dgm:prSet presAssocID="{EC2518D7-8B50-4F14-AF2E-38BC15CCF0AA}" presName="rootText" presStyleLbl="node1" presStyleIdx="1" presStyleCnt="5"/>
      <dgm:spPr/>
    </dgm:pt>
    <dgm:pt modelId="{499DA30C-1561-48DA-B830-973E72505D20}" type="pres">
      <dgm:prSet presAssocID="{EC2518D7-8B50-4F14-AF2E-38BC15CCF0AA}" presName="rootConnector" presStyleLbl="node1" presStyleIdx="1" presStyleCnt="5"/>
      <dgm:spPr/>
    </dgm:pt>
    <dgm:pt modelId="{9E8B0CF0-F7FB-4672-A401-F6576B9ED6D8}" type="pres">
      <dgm:prSet presAssocID="{EC2518D7-8B50-4F14-AF2E-38BC15CCF0AA}" presName="childShape" presStyleCnt="0"/>
      <dgm:spPr/>
    </dgm:pt>
    <dgm:pt modelId="{3D369012-3F82-4D2F-BDEF-AE0F78518D92}" type="pres">
      <dgm:prSet presAssocID="{0C9B6E9C-C408-4815-A192-71A85D1D0D2B}" presName="root" presStyleCnt="0"/>
      <dgm:spPr/>
    </dgm:pt>
    <dgm:pt modelId="{46AF4BA7-2887-4D8D-9FA8-FE856A639AC5}" type="pres">
      <dgm:prSet presAssocID="{0C9B6E9C-C408-4815-A192-71A85D1D0D2B}" presName="rootComposite" presStyleCnt="0"/>
      <dgm:spPr/>
    </dgm:pt>
    <dgm:pt modelId="{2CA28CE9-55D9-4D15-8665-AE6EA91A238E}" type="pres">
      <dgm:prSet presAssocID="{0C9B6E9C-C408-4815-A192-71A85D1D0D2B}" presName="rootText" presStyleLbl="node1" presStyleIdx="2" presStyleCnt="5"/>
      <dgm:spPr/>
    </dgm:pt>
    <dgm:pt modelId="{8A8ACD73-1714-4D56-84CF-4EC2AF4B37CF}" type="pres">
      <dgm:prSet presAssocID="{0C9B6E9C-C408-4815-A192-71A85D1D0D2B}" presName="rootConnector" presStyleLbl="node1" presStyleIdx="2" presStyleCnt="5"/>
      <dgm:spPr/>
    </dgm:pt>
    <dgm:pt modelId="{68F819E2-7A7D-4BF1-B4ED-F29550145D37}" type="pres">
      <dgm:prSet presAssocID="{0C9B6E9C-C408-4815-A192-71A85D1D0D2B}" presName="childShape" presStyleCnt="0"/>
      <dgm:spPr/>
    </dgm:pt>
    <dgm:pt modelId="{2EC1503F-F11B-45BA-B9BF-1EAEA3DBABB2}" type="pres">
      <dgm:prSet presAssocID="{08BDD043-BE89-4AE5-86BF-4F2CC5D2B353}" presName="Name13" presStyleLbl="parChTrans1D2" presStyleIdx="0" presStyleCnt="6"/>
      <dgm:spPr/>
    </dgm:pt>
    <dgm:pt modelId="{721B736E-54AA-443B-9D7C-D17C7AADD352}" type="pres">
      <dgm:prSet presAssocID="{268C0D66-E3E0-40A2-B11D-E8A6D91CE5CB}" presName="childText" presStyleLbl="bgAcc1" presStyleIdx="0" presStyleCnt="6">
        <dgm:presLayoutVars>
          <dgm:bulletEnabled val="1"/>
        </dgm:presLayoutVars>
      </dgm:prSet>
      <dgm:spPr/>
    </dgm:pt>
    <dgm:pt modelId="{62558BDD-D82D-4070-99CA-792286B8EA22}" type="pres">
      <dgm:prSet presAssocID="{ECAF872D-020E-4A21-9CF6-05F91D67EF4C}" presName="root" presStyleCnt="0"/>
      <dgm:spPr/>
    </dgm:pt>
    <dgm:pt modelId="{CC2F5A52-E029-466D-92A6-CDBA5F9C1758}" type="pres">
      <dgm:prSet presAssocID="{ECAF872D-020E-4A21-9CF6-05F91D67EF4C}" presName="rootComposite" presStyleCnt="0"/>
      <dgm:spPr/>
    </dgm:pt>
    <dgm:pt modelId="{007E1F9D-DCB0-49D2-B4D8-66850CBD56C0}" type="pres">
      <dgm:prSet presAssocID="{ECAF872D-020E-4A21-9CF6-05F91D67EF4C}" presName="rootText" presStyleLbl="node1" presStyleIdx="3" presStyleCnt="5"/>
      <dgm:spPr/>
    </dgm:pt>
    <dgm:pt modelId="{D3DC71CE-6ABC-4C76-A9BD-BF3D23FC4FE0}" type="pres">
      <dgm:prSet presAssocID="{ECAF872D-020E-4A21-9CF6-05F91D67EF4C}" presName="rootConnector" presStyleLbl="node1" presStyleIdx="3" presStyleCnt="5"/>
      <dgm:spPr/>
    </dgm:pt>
    <dgm:pt modelId="{4EE203F8-55A8-44B1-9568-9C726FE40DF3}" type="pres">
      <dgm:prSet presAssocID="{ECAF872D-020E-4A21-9CF6-05F91D67EF4C}" presName="childShape" presStyleCnt="0"/>
      <dgm:spPr/>
    </dgm:pt>
    <dgm:pt modelId="{7FF06E1E-F595-4A9F-82A0-101A01C838B8}" type="pres">
      <dgm:prSet presAssocID="{8B195E07-6C68-43C8-96FD-ED1696B1A577}" presName="Name13" presStyleLbl="parChTrans1D2" presStyleIdx="1" presStyleCnt="6"/>
      <dgm:spPr/>
    </dgm:pt>
    <dgm:pt modelId="{759C9CA2-2DEB-450D-9965-D198CAFB66E1}" type="pres">
      <dgm:prSet presAssocID="{E6D73F09-81C0-463F-9083-BF97E9AAB3F5}" presName="childText" presStyleLbl="bgAcc1" presStyleIdx="1" presStyleCnt="6">
        <dgm:presLayoutVars>
          <dgm:bulletEnabled val="1"/>
        </dgm:presLayoutVars>
      </dgm:prSet>
      <dgm:spPr/>
    </dgm:pt>
    <dgm:pt modelId="{243D552A-3863-4852-B445-8866F54F896B}" type="pres">
      <dgm:prSet presAssocID="{93F1FE2A-8301-400C-89B8-3DEAC47B7C09}" presName="Name13" presStyleLbl="parChTrans1D2" presStyleIdx="2" presStyleCnt="6"/>
      <dgm:spPr/>
    </dgm:pt>
    <dgm:pt modelId="{38F0AFBC-C7AB-438D-A340-7834C4A79A3F}" type="pres">
      <dgm:prSet presAssocID="{3A489A7A-4813-4230-B545-A0966B09DC0E}" presName="childText" presStyleLbl="bgAcc1" presStyleIdx="2" presStyleCnt="6">
        <dgm:presLayoutVars>
          <dgm:bulletEnabled val="1"/>
        </dgm:presLayoutVars>
      </dgm:prSet>
      <dgm:spPr/>
    </dgm:pt>
    <dgm:pt modelId="{5FA2158E-7A12-4565-AD33-9733DE344E90}" type="pres">
      <dgm:prSet presAssocID="{933C82A1-9B30-425F-B11E-7E13E7997363}" presName="root" presStyleCnt="0"/>
      <dgm:spPr/>
    </dgm:pt>
    <dgm:pt modelId="{F2AEFB54-F72B-4BE6-B4F0-AC69C1D760EB}" type="pres">
      <dgm:prSet presAssocID="{933C82A1-9B30-425F-B11E-7E13E7997363}" presName="rootComposite" presStyleCnt="0"/>
      <dgm:spPr/>
    </dgm:pt>
    <dgm:pt modelId="{30C2DB75-ED02-45DC-8435-DED4426A66E5}" type="pres">
      <dgm:prSet presAssocID="{933C82A1-9B30-425F-B11E-7E13E7997363}" presName="rootText" presStyleLbl="node1" presStyleIdx="4" presStyleCnt="5"/>
      <dgm:spPr/>
    </dgm:pt>
    <dgm:pt modelId="{D155575D-16E4-4C57-AD06-5E1870BBE51F}" type="pres">
      <dgm:prSet presAssocID="{933C82A1-9B30-425F-B11E-7E13E7997363}" presName="rootConnector" presStyleLbl="node1" presStyleIdx="4" presStyleCnt="5"/>
      <dgm:spPr/>
    </dgm:pt>
    <dgm:pt modelId="{28614FFE-9E9F-4A7E-9CCE-26516AB40B21}" type="pres">
      <dgm:prSet presAssocID="{933C82A1-9B30-425F-B11E-7E13E7997363}" presName="childShape" presStyleCnt="0"/>
      <dgm:spPr/>
    </dgm:pt>
    <dgm:pt modelId="{7DD60B23-E371-429A-B0F4-E1CBB7543321}" type="pres">
      <dgm:prSet presAssocID="{E7EB67BC-2D1D-45E4-94F4-A48EBD518714}" presName="Name13" presStyleLbl="parChTrans1D2" presStyleIdx="3" presStyleCnt="6"/>
      <dgm:spPr/>
    </dgm:pt>
    <dgm:pt modelId="{BD2A5388-39C8-437F-A735-4163365C1B58}" type="pres">
      <dgm:prSet presAssocID="{6FF33C5D-B929-4B4A-9B3E-24B18225BE8C}" presName="childText" presStyleLbl="bgAcc1" presStyleIdx="3" presStyleCnt="6">
        <dgm:presLayoutVars>
          <dgm:bulletEnabled val="1"/>
        </dgm:presLayoutVars>
      </dgm:prSet>
      <dgm:spPr/>
    </dgm:pt>
    <dgm:pt modelId="{BC953EDF-8CFC-431A-B648-F1FF42BA1A0B}" type="pres">
      <dgm:prSet presAssocID="{601ABA15-A344-450B-BE34-3E10D705C13A}" presName="Name13" presStyleLbl="parChTrans1D2" presStyleIdx="4" presStyleCnt="6"/>
      <dgm:spPr/>
    </dgm:pt>
    <dgm:pt modelId="{5F5649B2-98DA-4310-9DD5-498467C43FFA}" type="pres">
      <dgm:prSet presAssocID="{8506D69A-A8B8-4786-B49B-36355EA90E06}" presName="childText" presStyleLbl="bgAcc1" presStyleIdx="4" presStyleCnt="6">
        <dgm:presLayoutVars>
          <dgm:bulletEnabled val="1"/>
        </dgm:presLayoutVars>
      </dgm:prSet>
      <dgm:spPr/>
    </dgm:pt>
    <dgm:pt modelId="{CC770F5B-5A75-4D1D-B33C-A406BAEC1279}" type="pres">
      <dgm:prSet presAssocID="{B94A4056-9CEE-4522-8F48-81681A17B27A}" presName="Name13" presStyleLbl="parChTrans1D2" presStyleIdx="5" presStyleCnt="6"/>
      <dgm:spPr/>
    </dgm:pt>
    <dgm:pt modelId="{7374D415-C41D-45C5-A406-654CB54E2C27}" type="pres">
      <dgm:prSet presAssocID="{98E4A1FC-FA4D-4D4E-B40C-6DF5CDB635AA}" presName="childText" presStyleLbl="bgAcc1" presStyleIdx="5" presStyleCnt="6">
        <dgm:presLayoutVars>
          <dgm:bulletEnabled val="1"/>
        </dgm:presLayoutVars>
      </dgm:prSet>
      <dgm:spPr/>
    </dgm:pt>
  </dgm:ptLst>
  <dgm:cxnLst>
    <dgm:cxn modelId="{546BF400-3297-4749-A69B-63E02D6BD9CF}" type="presOf" srcId="{268C0D66-E3E0-40A2-B11D-E8A6D91CE5CB}" destId="{721B736E-54AA-443B-9D7C-D17C7AADD352}" srcOrd="0" destOrd="0" presId="urn:microsoft.com/office/officeart/2005/8/layout/hierarchy3"/>
    <dgm:cxn modelId="{039F8005-F4E8-4A38-89CE-94BF7F31F0FA}" type="presOf" srcId="{ECAF872D-020E-4A21-9CF6-05F91D67EF4C}" destId="{D3DC71CE-6ABC-4C76-A9BD-BF3D23FC4FE0}" srcOrd="1" destOrd="0" presId="urn:microsoft.com/office/officeart/2005/8/layout/hierarchy3"/>
    <dgm:cxn modelId="{D916C80B-E24F-4E24-92C8-F412EB50CC5C}" srcId="{09999B22-0325-429A-8ED3-0B06735A4C85}" destId="{ECAF872D-020E-4A21-9CF6-05F91D67EF4C}" srcOrd="3" destOrd="0" parTransId="{D8714312-6A6B-4366-ACDD-56A09D90690E}" sibTransId="{0245E6CB-13CE-4564-AE8C-728B3E9BBB6B}"/>
    <dgm:cxn modelId="{6D97B513-702A-4133-B2A1-383797F6B396}" type="presOf" srcId="{E7EB67BC-2D1D-45E4-94F4-A48EBD518714}" destId="{7DD60B23-E371-429A-B0F4-E1CBB7543321}" srcOrd="0" destOrd="0" presId="urn:microsoft.com/office/officeart/2005/8/layout/hierarchy3"/>
    <dgm:cxn modelId="{CDA41416-3312-4F3B-8F4F-DCB85E3BE8A6}" srcId="{0C9B6E9C-C408-4815-A192-71A85D1D0D2B}" destId="{268C0D66-E3E0-40A2-B11D-E8A6D91CE5CB}" srcOrd="0" destOrd="0" parTransId="{08BDD043-BE89-4AE5-86BF-4F2CC5D2B353}" sibTransId="{B53582F4-33F1-450D-BC99-55E54CA32CEC}"/>
    <dgm:cxn modelId="{83098516-4A97-4E2C-A7B6-88DEBA4A029E}" type="presOf" srcId="{3A489A7A-4813-4230-B545-A0966B09DC0E}" destId="{38F0AFBC-C7AB-438D-A340-7834C4A79A3F}" srcOrd="0" destOrd="0" presId="urn:microsoft.com/office/officeart/2005/8/layout/hierarchy3"/>
    <dgm:cxn modelId="{AB349B17-A2E2-47C2-83A3-1098E45A49D8}" type="presOf" srcId="{E6D73F09-81C0-463F-9083-BF97E9AAB3F5}" destId="{759C9CA2-2DEB-450D-9965-D198CAFB66E1}" srcOrd="0" destOrd="0" presId="urn:microsoft.com/office/officeart/2005/8/layout/hierarchy3"/>
    <dgm:cxn modelId="{7A72CE1C-85AE-40D5-95E2-96F645248D5B}" srcId="{933C82A1-9B30-425F-B11E-7E13E7997363}" destId="{8506D69A-A8B8-4786-B49B-36355EA90E06}" srcOrd="1" destOrd="0" parTransId="{601ABA15-A344-450B-BE34-3E10D705C13A}" sibTransId="{E88A65DD-C60D-464C-BCC0-FE39EAD08BA3}"/>
    <dgm:cxn modelId="{AFCEBD28-63B4-4763-9889-C6243C7A9898}" type="presOf" srcId="{93F1FE2A-8301-400C-89B8-3DEAC47B7C09}" destId="{243D552A-3863-4852-B445-8866F54F896B}" srcOrd="0" destOrd="0" presId="urn:microsoft.com/office/officeart/2005/8/layout/hierarchy3"/>
    <dgm:cxn modelId="{9B7B7B30-0001-4E04-945A-A7C7EBEF0CC7}" type="presOf" srcId="{08BDD043-BE89-4AE5-86BF-4F2CC5D2B353}" destId="{2EC1503F-F11B-45BA-B9BF-1EAEA3DBABB2}" srcOrd="0" destOrd="0" presId="urn:microsoft.com/office/officeart/2005/8/layout/hierarchy3"/>
    <dgm:cxn modelId="{2F8C845E-7F14-4DC9-8D39-C9FB2965EE6E}" type="presOf" srcId="{601ABA15-A344-450B-BE34-3E10D705C13A}" destId="{BC953EDF-8CFC-431A-B648-F1FF42BA1A0B}" srcOrd="0" destOrd="0" presId="urn:microsoft.com/office/officeart/2005/8/layout/hierarchy3"/>
    <dgm:cxn modelId="{4FF0D962-AF07-40F0-A98A-0325EB8357A5}" srcId="{09999B22-0325-429A-8ED3-0B06735A4C85}" destId="{933C82A1-9B30-425F-B11E-7E13E7997363}" srcOrd="4" destOrd="0" parTransId="{86DFC519-8F1F-4E8C-960E-51127357ED85}" sibTransId="{C58C97FC-794D-4B7F-A67C-05F067DC9CC8}"/>
    <dgm:cxn modelId="{8C133666-14B4-4AD5-B866-A5B0439D5D34}" type="presOf" srcId="{B94A4056-9CEE-4522-8F48-81681A17B27A}" destId="{CC770F5B-5A75-4D1D-B33C-A406BAEC1279}" srcOrd="0" destOrd="0" presId="urn:microsoft.com/office/officeart/2005/8/layout/hierarchy3"/>
    <dgm:cxn modelId="{421A7646-1067-4E6E-A973-877926DE12C5}" srcId="{ECAF872D-020E-4A21-9CF6-05F91D67EF4C}" destId="{E6D73F09-81C0-463F-9083-BF97E9AAB3F5}" srcOrd="0" destOrd="0" parTransId="{8B195E07-6C68-43C8-96FD-ED1696B1A577}" sibTransId="{E24333B9-C9B3-4576-A715-C6FCDD398F08}"/>
    <dgm:cxn modelId="{93D50347-57D9-452D-873A-46DACE4774A7}" type="presOf" srcId="{98E4A1FC-FA4D-4D4E-B40C-6DF5CDB635AA}" destId="{7374D415-C41D-45C5-A406-654CB54E2C27}" srcOrd="0" destOrd="0" presId="urn:microsoft.com/office/officeart/2005/8/layout/hierarchy3"/>
    <dgm:cxn modelId="{8D3C0567-E65F-4729-9B9E-4EE959462F8C}" type="presOf" srcId="{0C9B6E9C-C408-4815-A192-71A85D1D0D2B}" destId="{2CA28CE9-55D9-4D15-8665-AE6EA91A238E}" srcOrd="0" destOrd="0" presId="urn:microsoft.com/office/officeart/2005/8/layout/hierarchy3"/>
    <dgm:cxn modelId="{84A46075-6E63-40E8-951E-DBF82359339F}" srcId="{ECAF872D-020E-4A21-9CF6-05F91D67EF4C}" destId="{3A489A7A-4813-4230-B545-A0966B09DC0E}" srcOrd="1" destOrd="0" parTransId="{93F1FE2A-8301-400C-89B8-3DEAC47B7C09}" sibTransId="{FE97AE01-9ACE-4D4C-82E6-D534D53AAA16}"/>
    <dgm:cxn modelId="{72E67F75-0485-445E-8AEE-7CCE4F84DF21}" type="presOf" srcId="{933C82A1-9B30-425F-B11E-7E13E7997363}" destId="{30C2DB75-ED02-45DC-8435-DED4426A66E5}" srcOrd="0" destOrd="0" presId="urn:microsoft.com/office/officeart/2005/8/layout/hierarchy3"/>
    <dgm:cxn modelId="{5ADF5A8F-A0F4-473D-A7F9-8A751F3A9B33}" type="presOf" srcId="{5F41E502-4C38-437D-ACFE-662875B195FD}" destId="{7D43D680-6B0B-404C-A88B-605F2824F308}" srcOrd="0" destOrd="0" presId="urn:microsoft.com/office/officeart/2005/8/layout/hierarchy3"/>
    <dgm:cxn modelId="{FCF84DC1-137A-406E-9958-FE1CAC9AA1ED}" type="presOf" srcId="{EC2518D7-8B50-4F14-AF2E-38BC15CCF0AA}" destId="{AA309613-0BB7-421E-AF0C-6C86BD8D3F31}" srcOrd="0" destOrd="0" presId="urn:microsoft.com/office/officeart/2005/8/layout/hierarchy3"/>
    <dgm:cxn modelId="{C2DEA0C4-2E19-4748-8FF5-1A89B0712E7B}" type="presOf" srcId="{8B195E07-6C68-43C8-96FD-ED1696B1A577}" destId="{7FF06E1E-F595-4A9F-82A0-101A01C838B8}" srcOrd="0" destOrd="0" presId="urn:microsoft.com/office/officeart/2005/8/layout/hierarchy3"/>
    <dgm:cxn modelId="{843A45CA-FEEC-4635-A692-C4EFFB9050F8}" type="presOf" srcId="{ECAF872D-020E-4A21-9CF6-05F91D67EF4C}" destId="{007E1F9D-DCB0-49D2-B4D8-66850CBD56C0}" srcOrd="0" destOrd="0" presId="urn:microsoft.com/office/officeart/2005/8/layout/hierarchy3"/>
    <dgm:cxn modelId="{758290D1-7833-4D62-8302-A3E414AF4B10}" srcId="{933C82A1-9B30-425F-B11E-7E13E7997363}" destId="{6FF33C5D-B929-4B4A-9B3E-24B18225BE8C}" srcOrd="0" destOrd="0" parTransId="{E7EB67BC-2D1D-45E4-94F4-A48EBD518714}" sibTransId="{98BF3839-3B91-4DC4-88B0-73EED6E1AA96}"/>
    <dgm:cxn modelId="{856CEBD1-C7A8-460E-83A2-545BF42DFF6E}" type="presOf" srcId="{6FF33C5D-B929-4B4A-9B3E-24B18225BE8C}" destId="{BD2A5388-39C8-437F-A735-4163365C1B58}" srcOrd="0" destOrd="0" presId="urn:microsoft.com/office/officeart/2005/8/layout/hierarchy3"/>
    <dgm:cxn modelId="{F9B818D7-1C51-41D6-B4B8-BF0048EBE58F}" srcId="{933C82A1-9B30-425F-B11E-7E13E7997363}" destId="{98E4A1FC-FA4D-4D4E-B40C-6DF5CDB635AA}" srcOrd="2" destOrd="0" parTransId="{B94A4056-9CEE-4522-8F48-81681A17B27A}" sibTransId="{62BCDB0C-7A7F-49CF-A4B2-9D2957D0C344}"/>
    <dgm:cxn modelId="{D8C19DDC-2026-4CC9-8C8D-C53DB71C886B}" type="presOf" srcId="{8506D69A-A8B8-4786-B49B-36355EA90E06}" destId="{5F5649B2-98DA-4310-9DD5-498467C43FFA}" srcOrd="0" destOrd="0" presId="urn:microsoft.com/office/officeart/2005/8/layout/hierarchy3"/>
    <dgm:cxn modelId="{FE34ADDD-6B10-4643-82AE-782FBE22B99F}" type="presOf" srcId="{5F41E502-4C38-437D-ACFE-662875B195FD}" destId="{0B5006C7-9827-477C-80F8-796116CF77FD}" srcOrd="1" destOrd="0" presId="urn:microsoft.com/office/officeart/2005/8/layout/hierarchy3"/>
    <dgm:cxn modelId="{5A54FFE1-80D3-427D-81BA-9738CA243AFE}" srcId="{09999B22-0325-429A-8ED3-0B06735A4C85}" destId="{5F41E502-4C38-437D-ACFE-662875B195FD}" srcOrd="0" destOrd="0" parTransId="{0CA2B7D0-C221-42AD-8429-8B8EE82B4A89}" sibTransId="{0C0BB335-3BA4-4773-ACAA-59B451A07F1D}"/>
    <dgm:cxn modelId="{BA4E34EA-63D1-452D-9FBE-2C4C3FEF0D9C}" srcId="{3A489A7A-4813-4230-B545-A0966B09DC0E}" destId="{F34352CA-2557-4D17-95B7-B54BAFB3954A}" srcOrd="0" destOrd="0" parTransId="{2CCF8218-FB78-4D5E-9C28-997A023F24FC}" sibTransId="{B5A88D1D-A0C1-44C1-B22A-D33D2CB088C9}"/>
    <dgm:cxn modelId="{AE27A6EA-8FB6-4D86-96B3-068FA7DB6E44}" type="presOf" srcId="{EC2518D7-8B50-4F14-AF2E-38BC15CCF0AA}" destId="{499DA30C-1561-48DA-B830-973E72505D20}" srcOrd="1" destOrd="0" presId="urn:microsoft.com/office/officeart/2005/8/layout/hierarchy3"/>
    <dgm:cxn modelId="{E79D97ED-8BC2-4355-BBF5-5171BC218108}" type="presOf" srcId="{0C9B6E9C-C408-4815-A192-71A85D1D0D2B}" destId="{8A8ACD73-1714-4D56-84CF-4EC2AF4B37CF}" srcOrd="1" destOrd="0" presId="urn:microsoft.com/office/officeart/2005/8/layout/hierarchy3"/>
    <dgm:cxn modelId="{4FACAAF4-8173-463C-A9CD-220431C0E4EA}" srcId="{09999B22-0325-429A-8ED3-0B06735A4C85}" destId="{0C9B6E9C-C408-4815-A192-71A85D1D0D2B}" srcOrd="2" destOrd="0" parTransId="{12517D57-FFEB-47FD-844E-5A98144786DD}" sibTransId="{8876C6E0-D8AF-4976-8D06-6FC6FA190264}"/>
    <dgm:cxn modelId="{A048FDF5-5009-45DA-AFF0-7FCD672632CD}" srcId="{09999B22-0325-429A-8ED3-0B06735A4C85}" destId="{EC2518D7-8B50-4F14-AF2E-38BC15CCF0AA}" srcOrd="1" destOrd="0" parTransId="{B8C45DAF-95C0-4606-A8F9-0EA8692132BE}" sibTransId="{09A95226-8A4B-46FE-8BBC-EDE5E39A2F60}"/>
    <dgm:cxn modelId="{FB6E7AF7-E744-4A42-A097-FC267B43FA98}" type="presOf" srcId="{933C82A1-9B30-425F-B11E-7E13E7997363}" destId="{D155575D-16E4-4C57-AD06-5E1870BBE51F}" srcOrd="1" destOrd="0" presId="urn:microsoft.com/office/officeart/2005/8/layout/hierarchy3"/>
    <dgm:cxn modelId="{F0A544FF-507C-4D03-B8CD-6B27A242FCFB}" type="presOf" srcId="{09999B22-0325-429A-8ED3-0B06735A4C85}" destId="{62F43332-B0C6-45CA-AA28-D9FF9FC56728}" srcOrd="0" destOrd="0" presId="urn:microsoft.com/office/officeart/2005/8/layout/hierarchy3"/>
    <dgm:cxn modelId="{43BE9FFF-9130-4CAD-98AC-FA3924E2BF25}" type="presOf" srcId="{F34352CA-2557-4D17-95B7-B54BAFB3954A}" destId="{38F0AFBC-C7AB-438D-A340-7834C4A79A3F}" srcOrd="0" destOrd="1" presId="urn:microsoft.com/office/officeart/2005/8/layout/hierarchy3"/>
    <dgm:cxn modelId="{F3CE9741-9D8B-4656-AE39-B19D35E983DE}" type="presParOf" srcId="{62F43332-B0C6-45CA-AA28-D9FF9FC56728}" destId="{8F3B8B25-45AE-4FDF-B4BD-07130AAC0CA8}" srcOrd="0" destOrd="0" presId="urn:microsoft.com/office/officeart/2005/8/layout/hierarchy3"/>
    <dgm:cxn modelId="{C0EC0ABA-3D42-4BDF-AB72-0F8AD98CABE4}" type="presParOf" srcId="{8F3B8B25-45AE-4FDF-B4BD-07130AAC0CA8}" destId="{003AF39F-9E8C-4038-B0A8-9E97ED024131}" srcOrd="0" destOrd="0" presId="urn:microsoft.com/office/officeart/2005/8/layout/hierarchy3"/>
    <dgm:cxn modelId="{4C87DF67-6A18-4B7D-9C02-80672477DF61}" type="presParOf" srcId="{003AF39F-9E8C-4038-B0A8-9E97ED024131}" destId="{7D43D680-6B0B-404C-A88B-605F2824F308}" srcOrd="0" destOrd="0" presId="urn:microsoft.com/office/officeart/2005/8/layout/hierarchy3"/>
    <dgm:cxn modelId="{5A4EB504-7371-49BC-9EB2-DBAC6ECAE63F}" type="presParOf" srcId="{003AF39F-9E8C-4038-B0A8-9E97ED024131}" destId="{0B5006C7-9827-477C-80F8-796116CF77FD}" srcOrd="1" destOrd="0" presId="urn:microsoft.com/office/officeart/2005/8/layout/hierarchy3"/>
    <dgm:cxn modelId="{F76AE556-3288-4BA7-BB78-DB6E2841A703}" type="presParOf" srcId="{8F3B8B25-45AE-4FDF-B4BD-07130AAC0CA8}" destId="{993CB937-2A6B-4D33-A39F-EA591F303784}" srcOrd="1" destOrd="0" presId="urn:microsoft.com/office/officeart/2005/8/layout/hierarchy3"/>
    <dgm:cxn modelId="{B711A405-8018-421F-B869-3AAD6BB82F81}" type="presParOf" srcId="{62F43332-B0C6-45CA-AA28-D9FF9FC56728}" destId="{C0E7E4D6-017C-4A7E-9E90-D953FF1676CD}" srcOrd="1" destOrd="0" presId="urn:microsoft.com/office/officeart/2005/8/layout/hierarchy3"/>
    <dgm:cxn modelId="{3473F944-3173-4153-A505-392F24601415}" type="presParOf" srcId="{C0E7E4D6-017C-4A7E-9E90-D953FF1676CD}" destId="{501F6E9D-7E27-4950-ABD2-B24ADCD57B0E}" srcOrd="0" destOrd="0" presId="urn:microsoft.com/office/officeart/2005/8/layout/hierarchy3"/>
    <dgm:cxn modelId="{EA97A0FD-64C0-4B61-9D79-5BB966FC02FD}" type="presParOf" srcId="{501F6E9D-7E27-4950-ABD2-B24ADCD57B0E}" destId="{AA309613-0BB7-421E-AF0C-6C86BD8D3F31}" srcOrd="0" destOrd="0" presId="urn:microsoft.com/office/officeart/2005/8/layout/hierarchy3"/>
    <dgm:cxn modelId="{79E5C60D-A1F4-4F13-8D3C-A59BCC407AB4}" type="presParOf" srcId="{501F6E9D-7E27-4950-ABD2-B24ADCD57B0E}" destId="{499DA30C-1561-48DA-B830-973E72505D20}" srcOrd="1" destOrd="0" presId="urn:microsoft.com/office/officeart/2005/8/layout/hierarchy3"/>
    <dgm:cxn modelId="{DA4A9BA0-1B78-4195-BFCB-F95518BDF367}" type="presParOf" srcId="{C0E7E4D6-017C-4A7E-9E90-D953FF1676CD}" destId="{9E8B0CF0-F7FB-4672-A401-F6576B9ED6D8}" srcOrd="1" destOrd="0" presId="urn:microsoft.com/office/officeart/2005/8/layout/hierarchy3"/>
    <dgm:cxn modelId="{0D965FF1-E1CC-43B2-B831-B0C5A3552804}" type="presParOf" srcId="{62F43332-B0C6-45CA-AA28-D9FF9FC56728}" destId="{3D369012-3F82-4D2F-BDEF-AE0F78518D92}" srcOrd="2" destOrd="0" presId="urn:microsoft.com/office/officeart/2005/8/layout/hierarchy3"/>
    <dgm:cxn modelId="{EADA18B9-815C-4ACC-A008-3E4B9AA0DC5B}" type="presParOf" srcId="{3D369012-3F82-4D2F-BDEF-AE0F78518D92}" destId="{46AF4BA7-2887-4D8D-9FA8-FE856A639AC5}" srcOrd="0" destOrd="0" presId="urn:microsoft.com/office/officeart/2005/8/layout/hierarchy3"/>
    <dgm:cxn modelId="{01436884-5770-4ECA-A790-BA81D3122024}" type="presParOf" srcId="{46AF4BA7-2887-4D8D-9FA8-FE856A639AC5}" destId="{2CA28CE9-55D9-4D15-8665-AE6EA91A238E}" srcOrd="0" destOrd="0" presId="urn:microsoft.com/office/officeart/2005/8/layout/hierarchy3"/>
    <dgm:cxn modelId="{7ECE8F39-C1AD-46B0-88C8-6A44575F4B05}" type="presParOf" srcId="{46AF4BA7-2887-4D8D-9FA8-FE856A639AC5}" destId="{8A8ACD73-1714-4D56-84CF-4EC2AF4B37CF}" srcOrd="1" destOrd="0" presId="urn:microsoft.com/office/officeart/2005/8/layout/hierarchy3"/>
    <dgm:cxn modelId="{31AF7984-7459-41A4-9365-668BD2068223}" type="presParOf" srcId="{3D369012-3F82-4D2F-BDEF-AE0F78518D92}" destId="{68F819E2-7A7D-4BF1-B4ED-F29550145D37}" srcOrd="1" destOrd="0" presId="urn:microsoft.com/office/officeart/2005/8/layout/hierarchy3"/>
    <dgm:cxn modelId="{FCBD67F6-5D29-4436-8D76-99E2788B69EC}" type="presParOf" srcId="{68F819E2-7A7D-4BF1-B4ED-F29550145D37}" destId="{2EC1503F-F11B-45BA-B9BF-1EAEA3DBABB2}" srcOrd="0" destOrd="0" presId="urn:microsoft.com/office/officeart/2005/8/layout/hierarchy3"/>
    <dgm:cxn modelId="{430FE729-114E-40AA-B4E8-3FDD8D910A60}" type="presParOf" srcId="{68F819E2-7A7D-4BF1-B4ED-F29550145D37}" destId="{721B736E-54AA-443B-9D7C-D17C7AADD352}" srcOrd="1" destOrd="0" presId="urn:microsoft.com/office/officeart/2005/8/layout/hierarchy3"/>
    <dgm:cxn modelId="{B2C40B42-9ABB-46CA-909A-A39138364204}" type="presParOf" srcId="{62F43332-B0C6-45CA-AA28-D9FF9FC56728}" destId="{62558BDD-D82D-4070-99CA-792286B8EA22}" srcOrd="3" destOrd="0" presId="urn:microsoft.com/office/officeart/2005/8/layout/hierarchy3"/>
    <dgm:cxn modelId="{91B68BF6-830D-4D6C-A0C9-D4F1527D9A4A}" type="presParOf" srcId="{62558BDD-D82D-4070-99CA-792286B8EA22}" destId="{CC2F5A52-E029-466D-92A6-CDBA5F9C1758}" srcOrd="0" destOrd="0" presId="urn:microsoft.com/office/officeart/2005/8/layout/hierarchy3"/>
    <dgm:cxn modelId="{77D9F588-8904-442F-9495-4FEE19F7D19A}" type="presParOf" srcId="{CC2F5A52-E029-466D-92A6-CDBA5F9C1758}" destId="{007E1F9D-DCB0-49D2-B4D8-66850CBD56C0}" srcOrd="0" destOrd="0" presId="urn:microsoft.com/office/officeart/2005/8/layout/hierarchy3"/>
    <dgm:cxn modelId="{AB37C8C4-03F8-443C-942E-D82CBA88003E}" type="presParOf" srcId="{CC2F5A52-E029-466D-92A6-CDBA5F9C1758}" destId="{D3DC71CE-6ABC-4C76-A9BD-BF3D23FC4FE0}" srcOrd="1" destOrd="0" presId="urn:microsoft.com/office/officeart/2005/8/layout/hierarchy3"/>
    <dgm:cxn modelId="{3EE8DBFE-7757-4863-9D11-4184B35A0810}" type="presParOf" srcId="{62558BDD-D82D-4070-99CA-792286B8EA22}" destId="{4EE203F8-55A8-44B1-9568-9C726FE40DF3}" srcOrd="1" destOrd="0" presId="urn:microsoft.com/office/officeart/2005/8/layout/hierarchy3"/>
    <dgm:cxn modelId="{CFE14CB6-7F0A-4442-88AB-939F222E7644}" type="presParOf" srcId="{4EE203F8-55A8-44B1-9568-9C726FE40DF3}" destId="{7FF06E1E-F595-4A9F-82A0-101A01C838B8}" srcOrd="0" destOrd="0" presId="urn:microsoft.com/office/officeart/2005/8/layout/hierarchy3"/>
    <dgm:cxn modelId="{90BD5F57-0E0F-4EAF-82BF-C9CE42BC729B}" type="presParOf" srcId="{4EE203F8-55A8-44B1-9568-9C726FE40DF3}" destId="{759C9CA2-2DEB-450D-9965-D198CAFB66E1}" srcOrd="1" destOrd="0" presId="urn:microsoft.com/office/officeart/2005/8/layout/hierarchy3"/>
    <dgm:cxn modelId="{5C102282-DB3D-44F1-98F5-1E61C860BC74}" type="presParOf" srcId="{4EE203F8-55A8-44B1-9568-9C726FE40DF3}" destId="{243D552A-3863-4852-B445-8866F54F896B}" srcOrd="2" destOrd="0" presId="urn:microsoft.com/office/officeart/2005/8/layout/hierarchy3"/>
    <dgm:cxn modelId="{AB7F766C-788D-4C65-9DA4-9369A212D90E}" type="presParOf" srcId="{4EE203F8-55A8-44B1-9568-9C726FE40DF3}" destId="{38F0AFBC-C7AB-438D-A340-7834C4A79A3F}" srcOrd="3" destOrd="0" presId="urn:microsoft.com/office/officeart/2005/8/layout/hierarchy3"/>
    <dgm:cxn modelId="{DF157F11-22BB-4431-9EA6-B1D6E2D950D6}" type="presParOf" srcId="{62F43332-B0C6-45CA-AA28-D9FF9FC56728}" destId="{5FA2158E-7A12-4565-AD33-9733DE344E90}" srcOrd="4" destOrd="0" presId="urn:microsoft.com/office/officeart/2005/8/layout/hierarchy3"/>
    <dgm:cxn modelId="{3730595E-5092-4A73-8D08-47CF4D93830A}" type="presParOf" srcId="{5FA2158E-7A12-4565-AD33-9733DE344E90}" destId="{F2AEFB54-F72B-4BE6-B4F0-AC69C1D760EB}" srcOrd="0" destOrd="0" presId="urn:microsoft.com/office/officeart/2005/8/layout/hierarchy3"/>
    <dgm:cxn modelId="{5F1371DD-8D3F-414A-AC5B-82C6DDAD2A3B}" type="presParOf" srcId="{F2AEFB54-F72B-4BE6-B4F0-AC69C1D760EB}" destId="{30C2DB75-ED02-45DC-8435-DED4426A66E5}" srcOrd="0" destOrd="0" presId="urn:microsoft.com/office/officeart/2005/8/layout/hierarchy3"/>
    <dgm:cxn modelId="{A5D47611-2C67-4C57-8CAB-D73894661A3E}" type="presParOf" srcId="{F2AEFB54-F72B-4BE6-B4F0-AC69C1D760EB}" destId="{D155575D-16E4-4C57-AD06-5E1870BBE51F}" srcOrd="1" destOrd="0" presId="urn:microsoft.com/office/officeart/2005/8/layout/hierarchy3"/>
    <dgm:cxn modelId="{DBDDC795-3DDB-4CE6-AE63-853489AA54DE}" type="presParOf" srcId="{5FA2158E-7A12-4565-AD33-9733DE344E90}" destId="{28614FFE-9E9F-4A7E-9CCE-26516AB40B21}" srcOrd="1" destOrd="0" presId="urn:microsoft.com/office/officeart/2005/8/layout/hierarchy3"/>
    <dgm:cxn modelId="{C10067AA-9B32-4C9D-89C9-22FAAB78BB50}" type="presParOf" srcId="{28614FFE-9E9F-4A7E-9CCE-26516AB40B21}" destId="{7DD60B23-E371-429A-B0F4-E1CBB7543321}" srcOrd="0" destOrd="0" presId="urn:microsoft.com/office/officeart/2005/8/layout/hierarchy3"/>
    <dgm:cxn modelId="{48DEA7F8-CD2F-448F-B654-3748F3AFEA89}" type="presParOf" srcId="{28614FFE-9E9F-4A7E-9CCE-26516AB40B21}" destId="{BD2A5388-39C8-437F-A735-4163365C1B58}" srcOrd="1" destOrd="0" presId="urn:microsoft.com/office/officeart/2005/8/layout/hierarchy3"/>
    <dgm:cxn modelId="{7010F38E-3627-4EE1-8C27-2CDCA54A9A85}" type="presParOf" srcId="{28614FFE-9E9F-4A7E-9CCE-26516AB40B21}" destId="{BC953EDF-8CFC-431A-B648-F1FF42BA1A0B}" srcOrd="2" destOrd="0" presId="urn:microsoft.com/office/officeart/2005/8/layout/hierarchy3"/>
    <dgm:cxn modelId="{C72147D3-AE10-420C-8E2B-1E4ACD8704EB}" type="presParOf" srcId="{28614FFE-9E9F-4A7E-9CCE-26516AB40B21}" destId="{5F5649B2-98DA-4310-9DD5-498467C43FFA}" srcOrd="3" destOrd="0" presId="urn:microsoft.com/office/officeart/2005/8/layout/hierarchy3"/>
    <dgm:cxn modelId="{2747C8AB-95F7-42F6-A6EF-26465E350754}" type="presParOf" srcId="{28614FFE-9E9F-4A7E-9CCE-26516AB40B21}" destId="{CC770F5B-5A75-4D1D-B33C-A406BAEC1279}" srcOrd="4" destOrd="0" presId="urn:microsoft.com/office/officeart/2005/8/layout/hierarchy3"/>
    <dgm:cxn modelId="{D597DD7E-F438-4C85-A117-DE5C09CB5294}" type="presParOf" srcId="{28614FFE-9E9F-4A7E-9CCE-26516AB40B21}" destId="{7374D415-C41D-45C5-A406-654CB54E2C2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3D680-6B0B-404C-A88B-605F2824F308}">
      <dsp:nvSpPr>
        <dsp:cNvPr id="0" name=""/>
        <dsp:cNvSpPr/>
      </dsp:nvSpPr>
      <dsp:spPr>
        <a:xfrm>
          <a:off x="5762"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dirty="0"/>
            <a:t>Princip: </a:t>
          </a:r>
        </a:p>
        <a:p>
          <a:pPr marL="0" lvl="0" indent="0" algn="ctr" defTabSz="533400">
            <a:lnSpc>
              <a:spcPct val="90000"/>
            </a:lnSpc>
            <a:spcBef>
              <a:spcPct val="0"/>
            </a:spcBef>
            <a:spcAft>
              <a:spcPct val="35000"/>
            </a:spcAft>
            <a:buNone/>
          </a:pPr>
          <a:r>
            <a:rPr lang="cs-CZ" sz="1200" kern="1200" dirty="0"/>
            <a:t>spotřeba O</a:t>
          </a:r>
          <a:r>
            <a:rPr lang="cs-CZ" sz="1200" kern="1200" baseline="-25000" dirty="0"/>
            <a:t>2</a:t>
          </a:r>
          <a:r>
            <a:rPr lang="cs-CZ" sz="1200" kern="1200" dirty="0"/>
            <a:t>, výdej CO</a:t>
          </a:r>
          <a:r>
            <a:rPr lang="cs-CZ" sz="1200" kern="1200" baseline="-25000" dirty="0"/>
            <a:t>2</a:t>
          </a:r>
          <a:r>
            <a:rPr lang="cs-CZ" sz="1200" kern="1200" dirty="0"/>
            <a:t> a vznik dusíkatých metabolitů jsou ve vztahu ke spotřebě energie</a:t>
          </a:r>
          <a:endParaRPr lang="en-US" sz="1200" kern="1200" dirty="0"/>
        </a:p>
      </dsp:txBody>
      <dsp:txXfrm>
        <a:off x="34539" y="152343"/>
        <a:ext cx="1907472" cy="924959"/>
      </dsp:txXfrm>
    </dsp:sp>
    <dsp:sp modelId="{AA309613-0BB7-421E-AF0C-6C86BD8D3F31}">
      <dsp:nvSpPr>
        <dsp:cNvPr id="0" name=""/>
        <dsp:cNvSpPr/>
      </dsp:nvSpPr>
      <dsp:spPr>
        <a:xfrm>
          <a:off x="2462045"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dirty="0"/>
            <a:t>Nepřímá </a:t>
          </a:r>
          <a:r>
            <a:rPr lang="cs-CZ" sz="1200" kern="1200" dirty="0" err="1"/>
            <a:t>kalolimterie</a:t>
          </a:r>
          <a:r>
            <a:rPr lang="cs-CZ" sz="1200" kern="1200" dirty="0"/>
            <a:t> lze měřit v otevřeném či uzavřeném systému</a:t>
          </a:r>
          <a:endParaRPr lang="en-US" sz="1200" kern="1200" dirty="0"/>
        </a:p>
      </dsp:txBody>
      <dsp:txXfrm>
        <a:off x="2490822" y="152343"/>
        <a:ext cx="1907472" cy="924959"/>
      </dsp:txXfrm>
    </dsp:sp>
    <dsp:sp modelId="{2CA28CE9-55D9-4D15-8665-AE6EA91A238E}">
      <dsp:nvSpPr>
        <dsp:cNvPr id="0" name=""/>
        <dsp:cNvSpPr/>
      </dsp:nvSpPr>
      <dsp:spPr>
        <a:xfrm>
          <a:off x="4918327"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v praktiku otevřený systém – Kroghův spirometr </a:t>
          </a:r>
          <a:endParaRPr lang="en-US" sz="1200" kern="1200"/>
        </a:p>
      </dsp:txBody>
      <dsp:txXfrm>
        <a:off x="4947104" y="152343"/>
        <a:ext cx="1907472" cy="924959"/>
      </dsp:txXfrm>
    </dsp:sp>
    <dsp:sp modelId="{2EC1503F-F11B-45BA-B9BF-1EAEA3DBABB2}">
      <dsp:nvSpPr>
        <dsp:cNvPr id="0" name=""/>
        <dsp:cNvSpPr/>
      </dsp:nvSpPr>
      <dsp:spPr>
        <a:xfrm>
          <a:off x="5114830" y="1106080"/>
          <a:ext cx="196502" cy="736884"/>
        </a:xfrm>
        <a:custGeom>
          <a:avLst/>
          <a:gdLst/>
          <a:ahLst/>
          <a:cxnLst/>
          <a:rect l="0" t="0" r="0" b="0"/>
          <a:pathLst>
            <a:path>
              <a:moveTo>
                <a:pt x="0" y="0"/>
              </a:moveTo>
              <a:lnTo>
                <a:pt x="0" y="736884"/>
              </a:lnTo>
              <a:lnTo>
                <a:pt x="196502" y="7368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B736E-54AA-443B-9D7C-D17C7AADD352}">
      <dsp:nvSpPr>
        <dsp:cNvPr id="0" name=""/>
        <dsp:cNvSpPr/>
      </dsp:nvSpPr>
      <dsp:spPr>
        <a:xfrm>
          <a:off x="5311333" y="1351708"/>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vybavený natronovým vápnem – vychytává CO</a:t>
          </a:r>
          <a:r>
            <a:rPr lang="cs-CZ" sz="1200" kern="1200" baseline="-25000"/>
            <a:t>2</a:t>
          </a:r>
          <a:endParaRPr lang="en-US" sz="1200" kern="1200"/>
        </a:p>
      </dsp:txBody>
      <dsp:txXfrm>
        <a:off x="5340110" y="1380485"/>
        <a:ext cx="1514466" cy="924959"/>
      </dsp:txXfrm>
    </dsp:sp>
    <dsp:sp modelId="{007E1F9D-DCB0-49D2-B4D8-66850CBD56C0}">
      <dsp:nvSpPr>
        <dsp:cNvPr id="0" name=""/>
        <dsp:cNvSpPr/>
      </dsp:nvSpPr>
      <dsp:spPr>
        <a:xfrm>
          <a:off x="7374610"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t>Energetický ekvivalent kyslíku (EE)</a:t>
          </a:r>
          <a:r>
            <a:rPr lang="cs-CZ" sz="1200" kern="1200" dirty="0"/>
            <a:t> – energie vztažená na 1 l kyslíku</a:t>
          </a:r>
          <a:endParaRPr lang="en-US" sz="1200" kern="1200" dirty="0"/>
        </a:p>
      </dsp:txBody>
      <dsp:txXfrm>
        <a:off x="7403387" y="152343"/>
        <a:ext cx="1907472" cy="924959"/>
      </dsp:txXfrm>
    </dsp:sp>
    <dsp:sp modelId="{7FF06E1E-F595-4A9F-82A0-101A01C838B8}">
      <dsp:nvSpPr>
        <dsp:cNvPr id="0" name=""/>
        <dsp:cNvSpPr/>
      </dsp:nvSpPr>
      <dsp:spPr>
        <a:xfrm>
          <a:off x="7571113" y="1106080"/>
          <a:ext cx="196502" cy="736884"/>
        </a:xfrm>
        <a:custGeom>
          <a:avLst/>
          <a:gdLst/>
          <a:ahLst/>
          <a:cxnLst/>
          <a:rect l="0" t="0" r="0" b="0"/>
          <a:pathLst>
            <a:path>
              <a:moveTo>
                <a:pt x="0" y="0"/>
              </a:moveTo>
              <a:lnTo>
                <a:pt x="0" y="736884"/>
              </a:lnTo>
              <a:lnTo>
                <a:pt x="196502" y="7368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C9CA2-2DEB-450D-9965-D198CAFB66E1}">
      <dsp:nvSpPr>
        <dsp:cNvPr id="0" name=""/>
        <dsp:cNvSpPr/>
      </dsp:nvSpPr>
      <dsp:spPr>
        <a:xfrm>
          <a:off x="7767615" y="1351708"/>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množství energie, které se uvolní při spotřebě 1 l kyslíku</a:t>
          </a:r>
          <a:endParaRPr lang="en-US" sz="1200" kern="1200"/>
        </a:p>
      </dsp:txBody>
      <dsp:txXfrm>
        <a:off x="7796392" y="1380485"/>
        <a:ext cx="1514466" cy="924959"/>
      </dsp:txXfrm>
    </dsp:sp>
    <dsp:sp modelId="{243D552A-3863-4852-B445-8866F54F896B}">
      <dsp:nvSpPr>
        <dsp:cNvPr id="0" name=""/>
        <dsp:cNvSpPr/>
      </dsp:nvSpPr>
      <dsp:spPr>
        <a:xfrm>
          <a:off x="7571113" y="1106080"/>
          <a:ext cx="196502" cy="1965026"/>
        </a:xfrm>
        <a:custGeom>
          <a:avLst/>
          <a:gdLst/>
          <a:ahLst/>
          <a:cxnLst/>
          <a:rect l="0" t="0" r="0" b="0"/>
          <a:pathLst>
            <a:path>
              <a:moveTo>
                <a:pt x="0" y="0"/>
              </a:moveTo>
              <a:lnTo>
                <a:pt x="0" y="1965026"/>
              </a:lnTo>
              <a:lnTo>
                <a:pt x="196502" y="19650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0AFBC-C7AB-438D-A340-7834C4A79A3F}">
      <dsp:nvSpPr>
        <dsp:cNvPr id="0" name=""/>
        <dsp:cNvSpPr/>
      </dsp:nvSpPr>
      <dsp:spPr>
        <a:xfrm>
          <a:off x="7767615" y="2579849"/>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cs-CZ" sz="1200" kern="1200"/>
            <a:t>univerzální konstanta pro výpočet energetického výdeje při smíšené stravě</a:t>
          </a:r>
          <a:endParaRPr lang="en-US" sz="1200" kern="1200"/>
        </a:p>
        <a:p>
          <a:pPr marL="57150" lvl="1" indent="-57150" algn="l" defTabSz="400050">
            <a:lnSpc>
              <a:spcPct val="90000"/>
            </a:lnSpc>
            <a:spcBef>
              <a:spcPct val="0"/>
            </a:spcBef>
            <a:spcAft>
              <a:spcPct val="15000"/>
            </a:spcAft>
            <a:buChar char="•"/>
          </a:pPr>
          <a:r>
            <a:rPr lang="cs-CZ" sz="900" kern="1200"/>
            <a:t>EE = 20,19 kJ / litr O</a:t>
          </a:r>
          <a:r>
            <a:rPr lang="cs-CZ" sz="900" kern="1200" baseline="-25000"/>
            <a:t>2</a:t>
          </a:r>
          <a:endParaRPr lang="en-US" sz="900" kern="1200"/>
        </a:p>
      </dsp:txBody>
      <dsp:txXfrm>
        <a:off x="7796392" y="2608626"/>
        <a:ext cx="1514466" cy="924959"/>
      </dsp:txXfrm>
    </dsp:sp>
    <dsp:sp modelId="{30C2DB75-ED02-45DC-8435-DED4426A66E5}">
      <dsp:nvSpPr>
        <dsp:cNvPr id="0" name=""/>
        <dsp:cNvSpPr/>
      </dsp:nvSpPr>
      <dsp:spPr>
        <a:xfrm>
          <a:off x="9830893" y="123566"/>
          <a:ext cx="1965026" cy="9825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b="1" kern="1200"/>
            <a:t>EE živin:</a:t>
          </a:r>
          <a:endParaRPr lang="en-US" sz="1200" kern="1200"/>
        </a:p>
      </dsp:txBody>
      <dsp:txXfrm>
        <a:off x="9859670" y="152343"/>
        <a:ext cx="1907472" cy="924959"/>
      </dsp:txXfrm>
    </dsp:sp>
    <dsp:sp modelId="{7DD60B23-E371-429A-B0F4-E1CBB7543321}">
      <dsp:nvSpPr>
        <dsp:cNvPr id="0" name=""/>
        <dsp:cNvSpPr/>
      </dsp:nvSpPr>
      <dsp:spPr>
        <a:xfrm>
          <a:off x="10027395" y="1106080"/>
          <a:ext cx="196502" cy="736884"/>
        </a:xfrm>
        <a:custGeom>
          <a:avLst/>
          <a:gdLst/>
          <a:ahLst/>
          <a:cxnLst/>
          <a:rect l="0" t="0" r="0" b="0"/>
          <a:pathLst>
            <a:path>
              <a:moveTo>
                <a:pt x="0" y="0"/>
              </a:moveTo>
              <a:lnTo>
                <a:pt x="0" y="736884"/>
              </a:lnTo>
              <a:lnTo>
                <a:pt x="196502" y="73688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A5388-39C8-437F-A735-4163365C1B58}">
      <dsp:nvSpPr>
        <dsp:cNvPr id="0" name=""/>
        <dsp:cNvSpPr/>
      </dsp:nvSpPr>
      <dsp:spPr>
        <a:xfrm>
          <a:off x="10223898" y="1351708"/>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Glukóza 21,4 kJ / litr O</a:t>
          </a:r>
          <a:r>
            <a:rPr lang="cs-CZ" sz="1200" kern="1200" baseline="-25000"/>
            <a:t>2</a:t>
          </a:r>
          <a:endParaRPr lang="en-US" sz="1200" kern="1200"/>
        </a:p>
      </dsp:txBody>
      <dsp:txXfrm>
        <a:off x="10252675" y="1380485"/>
        <a:ext cx="1514466" cy="924959"/>
      </dsp:txXfrm>
    </dsp:sp>
    <dsp:sp modelId="{BC953EDF-8CFC-431A-B648-F1FF42BA1A0B}">
      <dsp:nvSpPr>
        <dsp:cNvPr id="0" name=""/>
        <dsp:cNvSpPr/>
      </dsp:nvSpPr>
      <dsp:spPr>
        <a:xfrm>
          <a:off x="10027395" y="1106080"/>
          <a:ext cx="196502" cy="1965026"/>
        </a:xfrm>
        <a:custGeom>
          <a:avLst/>
          <a:gdLst/>
          <a:ahLst/>
          <a:cxnLst/>
          <a:rect l="0" t="0" r="0" b="0"/>
          <a:pathLst>
            <a:path>
              <a:moveTo>
                <a:pt x="0" y="0"/>
              </a:moveTo>
              <a:lnTo>
                <a:pt x="0" y="1965026"/>
              </a:lnTo>
              <a:lnTo>
                <a:pt x="196502" y="19650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649B2-98DA-4310-9DD5-498467C43FFA}">
      <dsp:nvSpPr>
        <dsp:cNvPr id="0" name=""/>
        <dsp:cNvSpPr/>
      </dsp:nvSpPr>
      <dsp:spPr>
        <a:xfrm>
          <a:off x="10223898" y="2579849"/>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Proteiny 18,8 kJ / litr O</a:t>
          </a:r>
          <a:r>
            <a:rPr lang="cs-CZ" sz="1200" kern="1200" baseline="-25000"/>
            <a:t>2</a:t>
          </a:r>
          <a:endParaRPr lang="en-US" sz="1200" kern="1200"/>
        </a:p>
      </dsp:txBody>
      <dsp:txXfrm>
        <a:off x="10252675" y="2608626"/>
        <a:ext cx="1514466" cy="924959"/>
      </dsp:txXfrm>
    </dsp:sp>
    <dsp:sp modelId="{CC770F5B-5A75-4D1D-B33C-A406BAEC1279}">
      <dsp:nvSpPr>
        <dsp:cNvPr id="0" name=""/>
        <dsp:cNvSpPr/>
      </dsp:nvSpPr>
      <dsp:spPr>
        <a:xfrm>
          <a:off x="10027395" y="1106080"/>
          <a:ext cx="196502" cy="3193167"/>
        </a:xfrm>
        <a:custGeom>
          <a:avLst/>
          <a:gdLst/>
          <a:ahLst/>
          <a:cxnLst/>
          <a:rect l="0" t="0" r="0" b="0"/>
          <a:pathLst>
            <a:path>
              <a:moveTo>
                <a:pt x="0" y="0"/>
              </a:moveTo>
              <a:lnTo>
                <a:pt x="0" y="3193167"/>
              </a:lnTo>
              <a:lnTo>
                <a:pt x="196502" y="31931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4D415-C41D-45C5-A406-654CB54E2C27}">
      <dsp:nvSpPr>
        <dsp:cNvPr id="0" name=""/>
        <dsp:cNvSpPr/>
      </dsp:nvSpPr>
      <dsp:spPr>
        <a:xfrm>
          <a:off x="10223898" y="3807990"/>
          <a:ext cx="1572020" cy="9825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a:t>Lipidy 19,6 kJ / litr O</a:t>
          </a:r>
          <a:r>
            <a:rPr lang="cs-CZ" sz="1200" kern="1200" baseline="-25000"/>
            <a:t>2</a:t>
          </a:r>
          <a:endParaRPr lang="en-US" sz="1200" kern="1200"/>
        </a:p>
      </dsp:txBody>
      <dsp:txXfrm>
        <a:off x="10252675" y="3836767"/>
        <a:ext cx="1514466" cy="9249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BB4DA3-68E5-2647-53F4-B4B938809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646121-9116-4BC3-A04E-438627E9CDEF}" type="slidenum">
              <a:rPr lang="cs-CZ" altLang="cs-CZ"/>
              <a:pPr>
                <a:spcBef>
                  <a:spcPct val="0"/>
                </a:spcBef>
              </a:pPr>
              <a:t>12</a:t>
            </a:fld>
            <a:endParaRPr lang="cs-CZ" altLang="cs-CZ"/>
          </a:p>
        </p:txBody>
      </p:sp>
      <p:sp>
        <p:nvSpPr>
          <p:cNvPr id="37891" name="Rectangle 2">
            <a:extLst>
              <a:ext uri="{FF2B5EF4-FFF2-40B4-BE49-F238E27FC236}">
                <a16:creationId xmlns:a16="http://schemas.microsoft.com/office/drawing/2014/main" id="{84BE1279-75C2-8E35-231D-9A893D40718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ECD524F-2802-2F50-CA03-03A2A0F107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B833748-BC64-B249-5987-D8E6F34C5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AFFE1A-C063-411E-AEF9-37CEFF111895}" type="slidenum">
              <a:rPr lang="cs-CZ" altLang="cs-CZ"/>
              <a:pPr>
                <a:spcBef>
                  <a:spcPct val="0"/>
                </a:spcBef>
              </a:pPr>
              <a:t>13</a:t>
            </a:fld>
            <a:endParaRPr lang="cs-CZ" altLang="cs-CZ"/>
          </a:p>
        </p:txBody>
      </p:sp>
      <p:sp>
        <p:nvSpPr>
          <p:cNvPr id="39939" name="Rectangle 2">
            <a:extLst>
              <a:ext uri="{FF2B5EF4-FFF2-40B4-BE49-F238E27FC236}">
                <a16:creationId xmlns:a16="http://schemas.microsoft.com/office/drawing/2014/main" id="{DA2D07F5-A2AF-FC3A-3627-0A0B027929B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B9B460B-F417-4628-59AB-EBA8BA41D66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CBAC866-BACF-4965-96E5-E8ED23FB6F52}" type="datetimeFigureOut">
              <a:rPr lang="cs-CZ" smtClean="0"/>
              <a:t>21.02.2023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1798199-0A0F-49AD-92EA-AC58534A34B0}" type="slidenum">
              <a:rPr lang="cs-CZ" smtClean="0"/>
              <a:t>‹#›</a:t>
            </a:fld>
            <a:endParaRPr lang="cs-CZ" dirty="0"/>
          </a:p>
        </p:txBody>
      </p:sp>
    </p:spTree>
    <p:extLst>
      <p:ext uri="{BB962C8B-B14F-4D97-AF65-F5344CB8AC3E}">
        <p14:creationId xmlns:p14="http://schemas.microsoft.com/office/powerpoint/2010/main" val="115880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Stanovení energetického výdeje nepřímou kalorimetrií a výpočtem</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10337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1259009" y="152212"/>
            <a:ext cx="10753200" cy="451576"/>
          </a:xfrm>
        </p:spPr>
        <p:txBody>
          <a:bodyPr/>
          <a:lstStyle/>
          <a:p>
            <a:pPr algn="ctr"/>
            <a:r>
              <a:rPr lang="cs-CZ" dirty="0"/>
              <a:t>Respirační kvocient (RQ)</a:t>
            </a:r>
          </a:p>
        </p:txBody>
      </p:sp>
      <p:sp>
        <p:nvSpPr>
          <p:cNvPr id="5" name="Zástupný symbol pro obsah 4"/>
          <p:cNvSpPr>
            <a:spLocks noGrp="1"/>
          </p:cNvSpPr>
          <p:nvPr>
            <p:ph idx="1"/>
          </p:nvPr>
        </p:nvSpPr>
        <p:spPr>
          <a:xfrm>
            <a:off x="270578" y="592604"/>
            <a:ext cx="11482893" cy="4855190"/>
          </a:xfrm>
        </p:spPr>
        <p:txBody>
          <a:bodyPr/>
          <a:lstStyle/>
          <a:p>
            <a:pPr marL="72000" indent="0">
              <a:lnSpc>
                <a:spcPct val="100000"/>
              </a:lnSpc>
              <a:buNone/>
            </a:pPr>
            <a:r>
              <a:rPr lang="cs-CZ" b="1" dirty="0"/>
              <a:t>Poměr: </a:t>
            </a:r>
            <a:r>
              <a:rPr lang="cs-CZ" sz="2400" dirty="0"/>
              <a:t>vyprodukovaný CO</a:t>
            </a:r>
            <a:r>
              <a:rPr lang="cs-CZ" sz="2400" baseline="-25000" dirty="0"/>
              <a:t>2</a:t>
            </a:r>
            <a:r>
              <a:rPr lang="cs-CZ" sz="2400" dirty="0"/>
              <a:t> / přijatý O</a:t>
            </a:r>
            <a:r>
              <a:rPr lang="cs-CZ" sz="2400" baseline="-25000" dirty="0"/>
              <a:t>2</a:t>
            </a:r>
          </a:p>
          <a:p>
            <a:pPr marL="72000" indent="0">
              <a:lnSpc>
                <a:spcPct val="100000"/>
              </a:lnSpc>
              <a:buNone/>
            </a:pPr>
            <a:endParaRPr lang="cs-CZ" sz="1200" dirty="0"/>
          </a:p>
          <a:p>
            <a:pPr marL="72000" indent="0">
              <a:lnSpc>
                <a:spcPct val="100000"/>
              </a:lnSpc>
              <a:buNone/>
            </a:pPr>
            <a:r>
              <a:rPr lang="cs-CZ" sz="2400" b="1" dirty="0"/>
              <a:t>Poskytuje informaci ohledně zpracovaného substrátu</a:t>
            </a:r>
          </a:p>
          <a:p>
            <a:pPr marL="72000" indent="0">
              <a:lnSpc>
                <a:spcPct val="100000"/>
              </a:lnSpc>
              <a:buNone/>
            </a:pPr>
            <a:r>
              <a:rPr lang="cs-CZ" sz="2000" dirty="0"/>
              <a:t>Sacharidy: RQ = 1 – stejný poměr C a O jako ve vodě</a:t>
            </a:r>
          </a:p>
          <a:p>
            <a:pPr marL="72000" indent="0">
              <a:lnSpc>
                <a:spcPct val="100000"/>
              </a:lnSpc>
              <a:buNone/>
            </a:pPr>
            <a:r>
              <a:rPr lang="cs-CZ" sz="2000" dirty="0"/>
              <a:t>Lipidy: RQ = 0,7 – obsahují méně kyslíku</a:t>
            </a:r>
          </a:p>
          <a:p>
            <a:pPr marL="72000" indent="0">
              <a:lnSpc>
                <a:spcPct val="100000"/>
              </a:lnSpc>
              <a:buNone/>
            </a:pPr>
            <a:r>
              <a:rPr lang="cs-CZ" sz="2000" dirty="0"/>
              <a:t>Proteiny: RQ = 0,8 - 0,9 – komplikovanější, protože se musí počítat i s močí</a:t>
            </a:r>
          </a:p>
          <a:p>
            <a:pPr marL="72000" indent="0">
              <a:lnSpc>
                <a:spcPct val="100000"/>
              </a:lnSpc>
              <a:buNone/>
            </a:pPr>
            <a:r>
              <a:rPr lang="cs-CZ" sz="2000" dirty="0"/>
              <a:t>Běžná smíšená potrava: RQ=0,85</a:t>
            </a:r>
          </a:p>
          <a:p>
            <a:pPr marL="72000" indent="0">
              <a:lnSpc>
                <a:spcPct val="100000"/>
              </a:lnSpc>
              <a:buNone/>
            </a:pPr>
            <a:r>
              <a:rPr lang="cs-CZ" sz="2000" dirty="0" err="1"/>
              <a:t>Glukogeneze</a:t>
            </a:r>
            <a:r>
              <a:rPr lang="cs-CZ" sz="2000" dirty="0"/>
              <a:t>: RQ </a:t>
            </a:r>
            <a:r>
              <a:rPr lang="cs-CZ" sz="2000" dirty="0">
                <a:latin typeface="Arial"/>
                <a:cs typeface="Arial"/>
              </a:rPr>
              <a:t>≈ 0,4</a:t>
            </a:r>
          </a:p>
          <a:p>
            <a:pPr marL="72000" indent="0">
              <a:lnSpc>
                <a:spcPct val="100000"/>
              </a:lnSpc>
              <a:buNone/>
            </a:pPr>
            <a:r>
              <a:rPr lang="cs-CZ" sz="2000" dirty="0"/>
              <a:t>Lipolýza : RQ </a:t>
            </a:r>
            <a:r>
              <a:rPr lang="cs-CZ" sz="2000" dirty="0">
                <a:cs typeface="Arial"/>
              </a:rPr>
              <a:t>≈ 0,7</a:t>
            </a:r>
          </a:p>
          <a:p>
            <a:pPr marL="72000" indent="0">
              <a:lnSpc>
                <a:spcPct val="100000"/>
              </a:lnSpc>
              <a:buNone/>
            </a:pPr>
            <a:r>
              <a:rPr lang="cs-CZ" sz="2000" dirty="0" err="1"/>
              <a:t>Lipogeneze</a:t>
            </a:r>
            <a:r>
              <a:rPr lang="cs-CZ" sz="2000" dirty="0"/>
              <a:t> : RQ </a:t>
            </a:r>
            <a:r>
              <a:rPr lang="cs-CZ" sz="2000" dirty="0">
                <a:cs typeface="Arial"/>
              </a:rPr>
              <a:t>≈ 2,75</a:t>
            </a:r>
          </a:p>
          <a:p>
            <a:pPr marL="72000" indent="0">
              <a:lnSpc>
                <a:spcPct val="100000"/>
              </a:lnSpc>
              <a:buNone/>
            </a:pPr>
            <a:r>
              <a:rPr lang="cs-CZ" sz="2000" dirty="0"/>
              <a:t>Na lačno, při hladovění: RQ &lt; 0,85 – </a:t>
            </a:r>
            <a:r>
              <a:rPr lang="cs-CZ" sz="2000" dirty="0" err="1"/>
              <a:t>lypolýza</a:t>
            </a:r>
            <a:r>
              <a:rPr lang="cs-CZ" sz="2000" dirty="0"/>
              <a:t>, glukoneogeneze</a:t>
            </a:r>
          </a:p>
          <a:p>
            <a:pPr marL="72000" indent="0">
              <a:lnSpc>
                <a:spcPct val="100000"/>
              </a:lnSpc>
              <a:buNone/>
            </a:pPr>
            <a:endParaRPr lang="cs-CZ" sz="1200" dirty="0"/>
          </a:p>
          <a:p>
            <a:pPr marL="72000" indent="0">
              <a:lnSpc>
                <a:spcPct val="100000"/>
              </a:lnSpc>
              <a:buNone/>
            </a:pPr>
            <a:r>
              <a:rPr lang="cs-CZ" sz="2400" b="1" dirty="0"/>
              <a:t>Jiné faktory ovlivňující RQ</a:t>
            </a:r>
          </a:p>
          <a:p>
            <a:pPr lvl="1">
              <a:buFont typeface="Wingdings" panose="05000000000000000000" pitchFamily="2" charset="2"/>
              <a:buChar char="Ø"/>
            </a:pPr>
            <a:r>
              <a:rPr lang="cs-CZ" dirty="0"/>
              <a:t> hyperventilace RQ &gt; 1 je vydýcháván CO2</a:t>
            </a:r>
          </a:p>
          <a:p>
            <a:pPr lvl="1">
              <a:buFont typeface="Wingdings" panose="05000000000000000000" pitchFamily="2" charset="2"/>
              <a:buChar char="Ø"/>
            </a:pPr>
            <a:r>
              <a:rPr lang="cs-CZ" dirty="0"/>
              <a:t> během zátěže nebo při metabolické acidóze RQ &gt; 1</a:t>
            </a:r>
          </a:p>
          <a:p>
            <a:pPr lvl="1">
              <a:buFont typeface="Wingdings" panose="05000000000000000000" pitchFamily="2" charset="2"/>
              <a:buChar char="Ø"/>
            </a:pPr>
            <a:r>
              <a:rPr lang="cs-CZ" dirty="0"/>
              <a:t> volní hypoventilace nebo metabolická alkalóza může  RQ &lt; 0,7 </a:t>
            </a:r>
          </a:p>
          <a:p>
            <a:pPr lvl="1">
              <a:buFont typeface="Wingdings" panose="05000000000000000000" pitchFamily="2" charset="2"/>
              <a:buChar char="Ø"/>
            </a:pPr>
            <a:r>
              <a:rPr lang="cs-CZ" dirty="0"/>
              <a:t> dle orgánů – mozek RQ=1 (jí sacharidy), žaludek RQ &lt; 1</a:t>
            </a:r>
          </a:p>
        </p:txBody>
      </p:sp>
    </p:spTree>
    <p:extLst>
      <p:ext uri="{BB962C8B-B14F-4D97-AF65-F5344CB8AC3E}">
        <p14:creationId xmlns:p14="http://schemas.microsoft.com/office/powerpoint/2010/main" val="338933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666000" y="152212"/>
            <a:ext cx="10753200" cy="451576"/>
          </a:xfrm>
        </p:spPr>
        <p:txBody>
          <a:bodyPr/>
          <a:lstStyle/>
          <a:p>
            <a:pPr algn="ctr"/>
            <a:r>
              <a:rPr lang="cs-CZ" dirty="0"/>
              <a:t>Dusíková bilance</a:t>
            </a:r>
          </a:p>
        </p:txBody>
      </p:sp>
      <p:sp>
        <p:nvSpPr>
          <p:cNvPr id="5" name="Zástupný symbol pro obsah 4"/>
          <p:cNvSpPr>
            <a:spLocks noGrp="1"/>
          </p:cNvSpPr>
          <p:nvPr>
            <p:ph idx="1"/>
          </p:nvPr>
        </p:nvSpPr>
        <p:spPr>
          <a:xfrm>
            <a:off x="301153" y="901798"/>
            <a:ext cx="11482893" cy="4174055"/>
          </a:xfrm>
        </p:spPr>
        <p:txBody>
          <a:bodyPr/>
          <a:lstStyle/>
          <a:p>
            <a:pPr marL="72000" indent="0">
              <a:lnSpc>
                <a:spcPct val="100000"/>
              </a:lnSpc>
              <a:buNone/>
            </a:pPr>
            <a:r>
              <a:rPr lang="cs-CZ" sz="2400" dirty="0"/>
              <a:t>Jedná se o poměr (nebo rozdíl) mezi dusíkem přijatým v potravě (bílkoviny, aminokyseliny) a dusíkem vyloučeným (především močí, ve stolici je dusíku minimálně). Je to i indikátor rozpadu bílkovin a aminokyselin nebo tvorby nové tkáně (zabudovávání bílkovin).</a:t>
            </a:r>
          </a:p>
          <a:p>
            <a:pPr lvl="1"/>
            <a:endParaRPr lang="cs-CZ" dirty="0"/>
          </a:p>
          <a:p>
            <a:pPr marL="72000" indent="0">
              <a:lnSpc>
                <a:spcPct val="100000"/>
              </a:lnSpc>
              <a:buNone/>
            </a:pPr>
            <a:r>
              <a:rPr lang="cs-CZ" sz="2400" b="1" dirty="0"/>
              <a:t>Negativní dusíková bilance</a:t>
            </a:r>
          </a:p>
          <a:p>
            <a:pPr lvl="1">
              <a:buFont typeface="Wingdings" panose="05000000000000000000" pitchFamily="2" charset="2"/>
              <a:buChar char="Ø"/>
            </a:pPr>
            <a:r>
              <a:rPr lang="cs-CZ" dirty="0"/>
              <a:t> dusík je více vylučován než přijímán</a:t>
            </a:r>
          </a:p>
          <a:p>
            <a:pPr lvl="1">
              <a:buFont typeface="Wingdings" panose="05000000000000000000" pitchFamily="2" charset="2"/>
              <a:buChar char="Ø"/>
            </a:pPr>
            <a:r>
              <a:rPr lang="cs-CZ" dirty="0"/>
              <a:t> znak degradace bílkovin a aminokyselin</a:t>
            </a:r>
          </a:p>
          <a:p>
            <a:pPr lvl="1">
              <a:buFont typeface="Wingdings" panose="05000000000000000000" pitchFamily="2" charset="2"/>
              <a:buChar char="Ø"/>
            </a:pPr>
            <a:r>
              <a:rPr lang="cs-CZ" dirty="0"/>
              <a:t> hladovění, nucená dlouhodobá nehybnost, nedostatek některé esenciální aminokyseliny, rozpad tkání (rozsáhlá zranění, popáleniny, rozpad nádorů, pooperační stavy)</a:t>
            </a:r>
          </a:p>
          <a:p>
            <a:pPr lvl="1">
              <a:buFont typeface="Wingdings" panose="05000000000000000000" pitchFamily="2" charset="2"/>
              <a:buChar char="Ø"/>
            </a:pPr>
            <a:endParaRPr lang="cs-CZ" sz="2400" b="1" dirty="0"/>
          </a:p>
          <a:p>
            <a:pPr marL="324000" lvl="1" indent="0">
              <a:buNone/>
            </a:pPr>
            <a:r>
              <a:rPr lang="cs-CZ" sz="2400" b="1" dirty="0"/>
              <a:t>Pozitivní dusíková bilance</a:t>
            </a:r>
          </a:p>
          <a:p>
            <a:pPr lvl="1">
              <a:buFont typeface="Wingdings" panose="05000000000000000000" pitchFamily="2" charset="2"/>
              <a:buChar char="Ø"/>
            </a:pPr>
            <a:r>
              <a:rPr lang="cs-CZ" dirty="0"/>
              <a:t> dusík je více přijímán než vylučován</a:t>
            </a:r>
          </a:p>
          <a:p>
            <a:pPr lvl="1">
              <a:buFont typeface="Wingdings" panose="05000000000000000000" pitchFamily="2" charset="2"/>
              <a:buChar char="Ø"/>
            </a:pPr>
            <a:r>
              <a:rPr lang="cs-CZ" dirty="0"/>
              <a:t> růst, těhotenství</a:t>
            </a:r>
          </a:p>
        </p:txBody>
      </p:sp>
    </p:spTree>
    <p:extLst>
      <p:ext uri="{BB962C8B-B14F-4D97-AF65-F5344CB8AC3E}">
        <p14:creationId xmlns:p14="http://schemas.microsoft.com/office/powerpoint/2010/main" val="164646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2E77FD3-2C9E-AE29-766D-BE1A900C4BCD}"/>
              </a:ext>
            </a:extLst>
          </p:cNvPr>
          <p:cNvSpPr>
            <a:spLocks noChangeArrowheads="1"/>
          </p:cNvSpPr>
          <p:nvPr/>
        </p:nvSpPr>
        <p:spPr bwMode="auto">
          <a:xfrm>
            <a:off x="256528" y="937915"/>
            <a:ext cx="483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b="1" dirty="0">
                <a:solidFill>
                  <a:srgbClr val="0000DC"/>
                </a:solidFill>
              </a:rPr>
              <a:t>Poměr stabilních izotopů</a:t>
            </a:r>
            <a:r>
              <a:rPr lang="en-GB" altLang="cs-CZ" sz="1800" b="1" dirty="0">
                <a:solidFill>
                  <a:srgbClr val="0000DC"/>
                </a:solidFill>
              </a:rPr>
              <a:t> (</a:t>
            </a:r>
            <a:r>
              <a:rPr lang="en-GB" altLang="cs-CZ" sz="1800" b="1" baseline="30000" dirty="0">
                <a:solidFill>
                  <a:srgbClr val="0000DC"/>
                </a:solidFill>
              </a:rPr>
              <a:t>1</a:t>
            </a:r>
            <a:r>
              <a:rPr lang="cs-CZ" altLang="cs-CZ" sz="1800" b="1" baseline="30000" dirty="0">
                <a:solidFill>
                  <a:srgbClr val="0000DC"/>
                </a:solidFill>
              </a:rPr>
              <a:t>5</a:t>
            </a:r>
            <a:r>
              <a:rPr lang="en-GB" altLang="cs-CZ" sz="1800" b="1" dirty="0">
                <a:solidFill>
                  <a:srgbClr val="0000DC"/>
                </a:solidFill>
              </a:rPr>
              <a:t>N/</a:t>
            </a:r>
            <a:r>
              <a:rPr lang="en-GB" altLang="cs-CZ" sz="1800" b="1" baseline="30000" dirty="0">
                <a:solidFill>
                  <a:srgbClr val="0000DC"/>
                </a:solidFill>
              </a:rPr>
              <a:t>1</a:t>
            </a:r>
            <a:r>
              <a:rPr lang="cs-CZ" altLang="cs-CZ" sz="1800" b="1" baseline="30000" dirty="0">
                <a:solidFill>
                  <a:srgbClr val="0000DC"/>
                </a:solidFill>
              </a:rPr>
              <a:t>4</a:t>
            </a:r>
            <a:r>
              <a:rPr lang="en-GB" altLang="cs-CZ" sz="1800" b="1" dirty="0">
                <a:solidFill>
                  <a:srgbClr val="0000DC"/>
                </a:solidFill>
              </a:rPr>
              <a:t>N a </a:t>
            </a:r>
            <a:r>
              <a:rPr lang="en-GB" altLang="cs-CZ" sz="1800" b="1" baseline="30000" dirty="0">
                <a:solidFill>
                  <a:srgbClr val="0000DC"/>
                </a:solidFill>
              </a:rPr>
              <a:t>13</a:t>
            </a:r>
            <a:r>
              <a:rPr lang="en-GB" altLang="cs-CZ" sz="1800" b="1" dirty="0">
                <a:solidFill>
                  <a:srgbClr val="0000DC"/>
                </a:solidFill>
              </a:rPr>
              <a:t>C/</a:t>
            </a:r>
            <a:r>
              <a:rPr lang="en-GB" altLang="cs-CZ" sz="1800" b="1" baseline="30000" dirty="0">
                <a:solidFill>
                  <a:srgbClr val="0000DC"/>
                </a:solidFill>
              </a:rPr>
              <a:t>12</a:t>
            </a:r>
            <a:r>
              <a:rPr lang="en-GB" altLang="cs-CZ" sz="1800" b="1" dirty="0">
                <a:solidFill>
                  <a:srgbClr val="0000DC"/>
                </a:solidFill>
              </a:rPr>
              <a:t>C)</a:t>
            </a:r>
          </a:p>
        </p:txBody>
      </p:sp>
      <p:sp>
        <p:nvSpPr>
          <p:cNvPr id="36867" name="Text Box 3">
            <a:extLst>
              <a:ext uri="{FF2B5EF4-FFF2-40B4-BE49-F238E27FC236}">
                <a16:creationId xmlns:a16="http://schemas.microsoft.com/office/drawing/2014/main" id="{D0B4BF59-4046-ED0F-6A73-28A651EBC775}"/>
              </a:ext>
            </a:extLst>
          </p:cNvPr>
          <p:cNvSpPr txBox="1">
            <a:spLocks noChangeArrowheads="1"/>
          </p:cNvSpPr>
          <p:nvPr/>
        </p:nvSpPr>
        <p:spPr bwMode="auto">
          <a:xfrm>
            <a:off x="376238" y="183124"/>
            <a:ext cx="406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800" b="1" u="sng" dirty="0">
                <a:solidFill>
                  <a:srgbClr val="0000DC"/>
                </a:solidFill>
              </a:rPr>
              <a:t>Výživa a paleoekologie</a:t>
            </a:r>
            <a:endParaRPr lang="en-GB" altLang="cs-CZ" sz="2800" b="1" u="sng" dirty="0">
              <a:solidFill>
                <a:srgbClr val="0000DC"/>
              </a:solidFill>
            </a:endParaRPr>
          </a:p>
        </p:txBody>
      </p:sp>
      <p:pic>
        <p:nvPicPr>
          <p:cNvPr id="36869" name="Picture 5" descr="dusikovapyramida">
            <a:extLst>
              <a:ext uri="{FF2B5EF4-FFF2-40B4-BE49-F238E27FC236}">
                <a16:creationId xmlns:a16="http://schemas.microsoft.com/office/drawing/2014/main" id="{0BFE71F6-B504-7085-0EB9-4B7E7D378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4" y="1331674"/>
            <a:ext cx="25209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c3c4rostliny">
            <a:extLst>
              <a:ext uri="{FF2B5EF4-FFF2-40B4-BE49-F238E27FC236}">
                <a16:creationId xmlns:a16="http://schemas.microsoft.com/office/drawing/2014/main" id="{DC00E893-1CF9-1619-7C70-08B134A3A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364" y="0"/>
            <a:ext cx="446563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potrava1">
            <a:extLst>
              <a:ext uri="{FF2B5EF4-FFF2-40B4-BE49-F238E27FC236}">
                <a16:creationId xmlns:a16="http://schemas.microsoft.com/office/drawing/2014/main" id="{EC2E8223-34D0-EF5F-257A-85EE6A359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614" y="3381375"/>
            <a:ext cx="4897437"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a:extLst>
              <a:ext uri="{FF2B5EF4-FFF2-40B4-BE49-F238E27FC236}">
                <a16:creationId xmlns:a16="http://schemas.microsoft.com/office/drawing/2014/main" id="{8AE0E191-7845-1387-4E5C-7008956DA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164" y="1700214"/>
            <a:ext cx="1222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a:extLst>
              <a:ext uri="{FF2B5EF4-FFF2-40B4-BE49-F238E27FC236}">
                <a16:creationId xmlns:a16="http://schemas.microsoft.com/office/drawing/2014/main" id="{85BFBDB6-D9B4-5FC6-DCC5-D2F85AA5D1EA}"/>
              </a:ext>
            </a:extLst>
          </p:cNvPr>
          <p:cNvSpPr>
            <a:spLocks noChangeArrowheads="1"/>
          </p:cNvSpPr>
          <p:nvPr/>
        </p:nvSpPr>
        <p:spPr bwMode="auto">
          <a:xfrm>
            <a:off x="6888163" y="2349500"/>
            <a:ext cx="316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cs-CZ" sz="1600" b="1" dirty="0">
                <a:solidFill>
                  <a:srgbClr val="0000DC"/>
                </a:solidFill>
              </a:rPr>
              <a:t>δ</a:t>
            </a:r>
            <a:r>
              <a:rPr lang="en-GB" altLang="cs-CZ" sz="1600" b="1" baseline="30000" dirty="0">
                <a:solidFill>
                  <a:srgbClr val="0000DC"/>
                </a:solidFill>
              </a:rPr>
              <a:t>13</a:t>
            </a:r>
            <a:r>
              <a:rPr lang="en-GB" altLang="cs-CZ" sz="1600" b="1" dirty="0">
                <a:solidFill>
                  <a:srgbClr val="0000DC"/>
                </a:solidFill>
              </a:rPr>
              <a:t>C=((</a:t>
            </a:r>
            <a:r>
              <a:rPr lang="en-GB" altLang="cs-CZ" sz="1600" b="1" dirty="0" err="1">
                <a:solidFill>
                  <a:srgbClr val="0000DC"/>
                </a:solidFill>
              </a:rPr>
              <a:t>R</a:t>
            </a:r>
            <a:r>
              <a:rPr lang="en-GB" altLang="cs-CZ" sz="1600" b="1" baseline="-25000" dirty="0" err="1">
                <a:solidFill>
                  <a:srgbClr val="0000DC"/>
                </a:solidFill>
              </a:rPr>
              <a:t>sample</a:t>
            </a:r>
            <a:r>
              <a:rPr lang="en-GB" altLang="cs-CZ" sz="1600" b="1" dirty="0">
                <a:solidFill>
                  <a:srgbClr val="0000DC"/>
                </a:solidFill>
              </a:rPr>
              <a:t>/R</a:t>
            </a:r>
            <a:r>
              <a:rPr lang="en-GB" altLang="cs-CZ" sz="1600" b="1" baseline="-25000" dirty="0">
                <a:solidFill>
                  <a:srgbClr val="0000DC"/>
                </a:solidFill>
              </a:rPr>
              <a:t>standard</a:t>
            </a:r>
            <a:r>
              <a:rPr lang="en-GB" altLang="cs-CZ" sz="1600" b="1" dirty="0">
                <a:solidFill>
                  <a:srgbClr val="0000DC"/>
                </a:solidFill>
              </a:rPr>
              <a:t>-1)x1000</a:t>
            </a:r>
          </a:p>
        </p:txBody>
      </p:sp>
      <p:grpSp>
        <p:nvGrpSpPr>
          <p:cNvPr id="36874" name="Group 10">
            <a:extLst>
              <a:ext uri="{FF2B5EF4-FFF2-40B4-BE49-F238E27FC236}">
                <a16:creationId xmlns:a16="http://schemas.microsoft.com/office/drawing/2014/main" id="{CA1004C9-E66F-9A06-92CC-57A3C141ED8E}"/>
              </a:ext>
            </a:extLst>
          </p:cNvPr>
          <p:cNvGrpSpPr>
            <a:grpSpLocks/>
          </p:cNvGrpSpPr>
          <p:nvPr/>
        </p:nvGrpSpPr>
        <p:grpSpPr bwMode="auto">
          <a:xfrm>
            <a:off x="750886" y="3822138"/>
            <a:ext cx="4067175" cy="2852738"/>
            <a:chOff x="3470" y="2696"/>
            <a:chExt cx="2290" cy="1519"/>
          </a:xfrm>
        </p:grpSpPr>
        <p:pic>
          <p:nvPicPr>
            <p:cNvPr id="36876" name="Picture 11">
              <a:extLst>
                <a:ext uri="{FF2B5EF4-FFF2-40B4-BE49-F238E27FC236}">
                  <a16:creationId xmlns:a16="http://schemas.microsoft.com/office/drawing/2014/main" id="{2B1BB222-26F9-7177-B486-5FA6F5984A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 y="2696"/>
              <a:ext cx="2290"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Oval 12">
              <a:extLst>
                <a:ext uri="{FF2B5EF4-FFF2-40B4-BE49-F238E27FC236}">
                  <a16:creationId xmlns:a16="http://schemas.microsoft.com/office/drawing/2014/main" id="{493BA2FB-4988-CB09-AD13-148101A17E55}"/>
                </a:ext>
              </a:extLst>
            </p:cNvPr>
            <p:cNvSpPr>
              <a:spLocks noChangeArrowheads="1"/>
            </p:cNvSpPr>
            <p:nvPr/>
          </p:nvSpPr>
          <p:spPr bwMode="auto">
            <a:xfrm>
              <a:off x="4604" y="3612"/>
              <a:ext cx="136" cy="13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36875" name="Text Box 13">
            <a:extLst>
              <a:ext uri="{FF2B5EF4-FFF2-40B4-BE49-F238E27FC236}">
                <a16:creationId xmlns:a16="http://schemas.microsoft.com/office/drawing/2014/main" id="{BD88BB4B-4C90-D912-D7AF-E4132489E478}"/>
              </a:ext>
            </a:extLst>
          </p:cNvPr>
          <p:cNvSpPr txBox="1">
            <a:spLocks noChangeArrowheads="1"/>
          </p:cNvSpPr>
          <p:nvPr/>
        </p:nvSpPr>
        <p:spPr bwMode="auto">
          <a:xfrm>
            <a:off x="6527801" y="2852738"/>
            <a:ext cx="3941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cs-CZ" sz="1400" b="1" dirty="0">
                <a:solidFill>
                  <a:srgbClr val="0000DC"/>
                </a:solidFill>
              </a:rPr>
              <a:t>δ</a:t>
            </a:r>
            <a:r>
              <a:rPr lang="cs-CZ" altLang="cs-CZ" sz="1400" dirty="0">
                <a:solidFill>
                  <a:srgbClr val="0000DC"/>
                </a:solidFill>
              </a:rPr>
              <a:t> </a:t>
            </a:r>
            <a:r>
              <a:rPr lang="cs-CZ" altLang="cs-CZ" sz="1400" b="1" baseline="30000" dirty="0">
                <a:solidFill>
                  <a:srgbClr val="0000DC"/>
                </a:solidFill>
              </a:rPr>
              <a:t>15</a:t>
            </a:r>
            <a:r>
              <a:rPr lang="cs-CZ" altLang="cs-CZ" sz="1400" b="1" dirty="0">
                <a:solidFill>
                  <a:srgbClr val="0000DC"/>
                </a:solidFill>
              </a:rPr>
              <a:t>N </a:t>
            </a:r>
            <a:r>
              <a:rPr lang="en-GB" altLang="cs-CZ" sz="1400" b="1" dirty="0">
                <a:solidFill>
                  <a:srgbClr val="0000DC"/>
                </a:solidFill>
              </a:rPr>
              <a:t>=((</a:t>
            </a:r>
            <a:r>
              <a:rPr lang="en-GB" altLang="cs-CZ" sz="1400" b="1" dirty="0" err="1">
                <a:solidFill>
                  <a:srgbClr val="0000DC"/>
                </a:solidFill>
              </a:rPr>
              <a:t>Rsample</a:t>
            </a:r>
            <a:r>
              <a:rPr lang="en-GB" altLang="cs-CZ" sz="1400" b="1" dirty="0">
                <a:solidFill>
                  <a:srgbClr val="0000DC"/>
                </a:solidFill>
              </a:rPr>
              <a:t>/Rstandard-1)x1000</a:t>
            </a:r>
            <a:r>
              <a:rPr lang="cs-CZ" altLang="cs-CZ" sz="1400" b="1" dirty="0">
                <a:solidFill>
                  <a:srgbClr val="0000DC"/>
                </a:solidFill>
              </a:rPr>
              <a:t> per mil</a:t>
            </a:r>
            <a:endParaRPr lang="cs-CZ" altLang="cs-CZ" sz="1400" dirty="0">
              <a:solidFill>
                <a:srgbClr val="0000D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2555E14-1878-94F2-404C-55ACA8FB6DA2}"/>
              </a:ext>
            </a:extLst>
          </p:cNvPr>
          <p:cNvSpPr>
            <a:spLocks noChangeArrowheads="1"/>
          </p:cNvSpPr>
          <p:nvPr/>
        </p:nvSpPr>
        <p:spPr bwMode="auto">
          <a:xfrm>
            <a:off x="1524000" y="188914"/>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b="1">
              <a:solidFill>
                <a:srgbClr val="FF0000"/>
              </a:solidFill>
              <a:latin typeface="Times New Roman" panose="02020603050405020304" pitchFamily="18" charset="0"/>
            </a:endParaRPr>
          </a:p>
        </p:txBody>
      </p:sp>
      <p:sp>
        <p:nvSpPr>
          <p:cNvPr id="38915" name="Text Box 3">
            <a:extLst>
              <a:ext uri="{FF2B5EF4-FFF2-40B4-BE49-F238E27FC236}">
                <a16:creationId xmlns:a16="http://schemas.microsoft.com/office/drawing/2014/main" id="{B9868DBB-CBCE-5931-869F-C22620FFA10D}"/>
              </a:ext>
            </a:extLst>
          </p:cNvPr>
          <p:cNvSpPr txBox="1">
            <a:spLocks noChangeArrowheads="1"/>
          </p:cNvSpPr>
          <p:nvPr/>
        </p:nvSpPr>
        <p:spPr bwMode="auto">
          <a:xfrm>
            <a:off x="223707" y="-84832"/>
            <a:ext cx="392045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cs-CZ" altLang="cs-CZ" sz="1000" b="1" u="sng" dirty="0">
              <a:solidFill>
                <a:srgbClr val="FFFF00"/>
              </a:solidFill>
              <a:latin typeface="Times New Roman" panose="02020603050405020304" pitchFamily="18" charset="0"/>
            </a:endParaRPr>
          </a:p>
          <a:p>
            <a:pPr eaLnBrk="1" hangingPunct="1">
              <a:spcBef>
                <a:spcPct val="0"/>
              </a:spcBef>
              <a:buFontTx/>
              <a:buNone/>
            </a:pPr>
            <a:r>
              <a:rPr lang="cs-CZ" altLang="cs-CZ" sz="2000" b="1" u="sng" dirty="0">
                <a:solidFill>
                  <a:srgbClr val="0000DC"/>
                </a:solidFill>
              </a:rPr>
              <a:t>Izotop kyslíku</a:t>
            </a:r>
          </a:p>
          <a:p>
            <a:pPr eaLnBrk="1" hangingPunct="1">
              <a:spcBef>
                <a:spcPct val="0"/>
              </a:spcBef>
              <a:buFontTx/>
              <a:buNone/>
            </a:pPr>
            <a:endParaRPr lang="cs-CZ" altLang="cs-CZ" sz="2000" b="1" dirty="0">
              <a:solidFill>
                <a:srgbClr val="0000DC"/>
              </a:solidFill>
            </a:endParaRPr>
          </a:p>
          <a:p>
            <a:pPr eaLnBrk="1" hangingPunct="1">
              <a:spcBef>
                <a:spcPct val="0"/>
              </a:spcBef>
              <a:buFontTx/>
              <a:buNone/>
            </a:pPr>
            <a:r>
              <a:rPr lang="cs-CZ" altLang="cs-CZ" sz="1400" b="1" dirty="0">
                <a:solidFill>
                  <a:srgbClr val="0000DC"/>
                </a:solidFill>
              </a:rPr>
              <a:t>Poměr izotopů kyslíku </a:t>
            </a:r>
            <a:r>
              <a:rPr lang="cs-CZ" altLang="cs-CZ" sz="1400" b="1" baseline="30000" dirty="0">
                <a:solidFill>
                  <a:srgbClr val="0000DC"/>
                </a:solidFill>
              </a:rPr>
              <a:t>18</a:t>
            </a:r>
            <a:r>
              <a:rPr lang="cs-CZ" altLang="cs-CZ" sz="1400" b="1" dirty="0">
                <a:solidFill>
                  <a:srgbClr val="0000DC"/>
                </a:solidFill>
              </a:rPr>
              <a:t>O/</a:t>
            </a:r>
            <a:r>
              <a:rPr lang="cs-CZ" altLang="cs-CZ" sz="1400" b="1" baseline="30000" dirty="0">
                <a:solidFill>
                  <a:srgbClr val="0000DC"/>
                </a:solidFill>
              </a:rPr>
              <a:t>16</a:t>
            </a:r>
            <a:r>
              <a:rPr lang="cs-CZ" altLang="cs-CZ" sz="1400" b="1" dirty="0">
                <a:solidFill>
                  <a:srgbClr val="0000DC"/>
                </a:solidFill>
              </a:rPr>
              <a:t>O nám řekne o klimatu během života člověka a vodě kterou dané zvíře či člověk pil. Izotop </a:t>
            </a:r>
            <a:r>
              <a:rPr lang="cs-CZ" altLang="cs-CZ" sz="1400" b="1" baseline="30000" dirty="0">
                <a:solidFill>
                  <a:srgbClr val="0000DC"/>
                </a:solidFill>
              </a:rPr>
              <a:t>18</a:t>
            </a:r>
            <a:r>
              <a:rPr lang="cs-CZ" altLang="cs-CZ" sz="1400" b="1" dirty="0">
                <a:solidFill>
                  <a:srgbClr val="0000DC"/>
                </a:solidFill>
              </a:rPr>
              <a:t>O se velmi snadno váže do fosforečnanu vápenatého (tvořícího kost) a do </a:t>
            </a:r>
            <a:r>
              <a:rPr lang="cs-CZ" altLang="cs-CZ" sz="1400" b="1" dirty="0" err="1">
                <a:solidFill>
                  <a:srgbClr val="0000DC"/>
                </a:solidFill>
              </a:rPr>
              <a:t>fluoroapatitu</a:t>
            </a:r>
            <a:r>
              <a:rPr lang="cs-CZ" altLang="cs-CZ" sz="1400" b="1" dirty="0">
                <a:solidFill>
                  <a:srgbClr val="0000DC"/>
                </a:solidFill>
              </a:rPr>
              <a:t> (tvoří sklovinu zubu). Podle izotopového složení lze zjistit nejen klima v době života zvířete či člověka, tak rovněž lze zjistit migrace v raném věku.</a:t>
            </a:r>
          </a:p>
        </p:txBody>
      </p:sp>
      <p:pic>
        <p:nvPicPr>
          <p:cNvPr id="3" name="Obrázek 2">
            <a:extLst>
              <a:ext uri="{FF2B5EF4-FFF2-40B4-BE49-F238E27FC236}">
                <a16:creationId xmlns:a16="http://schemas.microsoft.com/office/drawing/2014/main" id="{4DC01914-A860-40BB-B978-D47DE2910B9D}"/>
              </a:ext>
            </a:extLst>
          </p:cNvPr>
          <p:cNvPicPr>
            <a:picLocks noChangeAspect="1"/>
          </p:cNvPicPr>
          <p:nvPr/>
        </p:nvPicPr>
        <p:blipFill>
          <a:blip r:embed="rId3"/>
          <a:stretch>
            <a:fillRect/>
          </a:stretch>
        </p:blipFill>
        <p:spPr>
          <a:xfrm>
            <a:off x="4461371" y="386863"/>
            <a:ext cx="4762500" cy="1857375"/>
          </a:xfrm>
          <a:prstGeom prst="rect">
            <a:avLst/>
          </a:prstGeom>
        </p:spPr>
      </p:pic>
      <p:pic>
        <p:nvPicPr>
          <p:cNvPr id="4" name="Obrázek 3">
            <a:extLst>
              <a:ext uri="{FF2B5EF4-FFF2-40B4-BE49-F238E27FC236}">
                <a16:creationId xmlns:a16="http://schemas.microsoft.com/office/drawing/2014/main" id="{F4EF113D-CF13-4EAF-8C67-DBE6146F92EE}"/>
              </a:ext>
            </a:extLst>
          </p:cNvPr>
          <p:cNvPicPr>
            <a:picLocks noChangeAspect="1"/>
          </p:cNvPicPr>
          <p:nvPr/>
        </p:nvPicPr>
        <p:blipFill>
          <a:blip r:embed="rId4"/>
          <a:stretch>
            <a:fillRect/>
          </a:stretch>
        </p:blipFill>
        <p:spPr>
          <a:xfrm>
            <a:off x="35082" y="2715935"/>
            <a:ext cx="6102864" cy="3393740"/>
          </a:xfrm>
          <a:prstGeom prst="rect">
            <a:avLst/>
          </a:prstGeom>
        </p:spPr>
      </p:pic>
      <p:pic>
        <p:nvPicPr>
          <p:cNvPr id="5" name="Obrázek 4">
            <a:extLst>
              <a:ext uri="{FF2B5EF4-FFF2-40B4-BE49-F238E27FC236}">
                <a16:creationId xmlns:a16="http://schemas.microsoft.com/office/drawing/2014/main" id="{011DD603-91D7-4234-884B-E62264C2ED7F}"/>
              </a:ext>
            </a:extLst>
          </p:cNvPr>
          <p:cNvPicPr>
            <a:picLocks noChangeAspect="1"/>
          </p:cNvPicPr>
          <p:nvPr/>
        </p:nvPicPr>
        <p:blipFill>
          <a:blip r:embed="rId5"/>
          <a:stretch>
            <a:fillRect/>
          </a:stretch>
        </p:blipFill>
        <p:spPr>
          <a:xfrm>
            <a:off x="6270946" y="2804013"/>
            <a:ext cx="5124450" cy="3619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Bazální metabolismus</a:t>
            </a:r>
          </a:p>
        </p:txBody>
      </p:sp>
      <p:sp>
        <p:nvSpPr>
          <p:cNvPr id="5" name="Zástupný symbol pro obsah 4"/>
          <p:cNvSpPr>
            <a:spLocks noGrp="1"/>
          </p:cNvSpPr>
          <p:nvPr>
            <p:ph idx="1"/>
          </p:nvPr>
        </p:nvSpPr>
        <p:spPr>
          <a:xfrm>
            <a:off x="436963" y="1135063"/>
            <a:ext cx="11482893" cy="4888232"/>
          </a:xfrm>
        </p:spPr>
        <p:txBody>
          <a:bodyPr/>
          <a:lstStyle/>
          <a:p>
            <a:pPr marL="72000" indent="0">
              <a:lnSpc>
                <a:spcPct val="100000"/>
              </a:lnSpc>
              <a:buNone/>
            </a:pPr>
            <a:r>
              <a:rPr lang="cs-CZ" dirty="0"/>
              <a:t>Množství energie nezbytné pro zachování základních životních funkcí</a:t>
            </a:r>
          </a:p>
          <a:p>
            <a:pPr marL="72000" indent="0">
              <a:lnSpc>
                <a:spcPct val="100000"/>
              </a:lnSpc>
              <a:buNone/>
            </a:pPr>
            <a:endParaRPr lang="cs-CZ" dirty="0"/>
          </a:p>
          <a:p>
            <a:pPr marL="72000" indent="0">
              <a:lnSpc>
                <a:spcPct val="100000"/>
              </a:lnSpc>
              <a:buNone/>
            </a:pPr>
            <a:r>
              <a:rPr lang="cs-CZ" sz="2400" b="1" dirty="0"/>
              <a:t>Bazální energetický výdej (BEE</a:t>
            </a:r>
            <a:r>
              <a:rPr lang="cs-CZ" sz="2000" b="1" dirty="0"/>
              <a:t>): </a:t>
            </a:r>
            <a:r>
              <a:rPr lang="cs-CZ" sz="2000" dirty="0"/>
              <a:t>energetický výdej organismu za definovaných - tzv. bazálních podmínek:</a:t>
            </a:r>
          </a:p>
          <a:p>
            <a:pPr lvl="1">
              <a:buFont typeface="Wingdings" panose="05000000000000000000" pitchFamily="2" charset="2"/>
              <a:buChar char="Ø"/>
            </a:pPr>
            <a:r>
              <a:rPr lang="cs-CZ" dirty="0"/>
              <a:t> </a:t>
            </a:r>
            <a:r>
              <a:rPr lang="cs-CZ" dirty="0" err="1"/>
              <a:t>termoneutrální</a:t>
            </a:r>
            <a:r>
              <a:rPr lang="cs-CZ" dirty="0"/>
              <a:t> prostředí</a:t>
            </a:r>
          </a:p>
          <a:p>
            <a:pPr lvl="1">
              <a:buFont typeface="Wingdings" panose="05000000000000000000" pitchFamily="2" charset="2"/>
              <a:buChar char="Ø"/>
            </a:pPr>
            <a:r>
              <a:rPr lang="cs-CZ" dirty="0"/>
              <a:t> tělesný a duševní klid (ráno než vstaneme z lůžka)</a:t>
            </a:r>
          </a:p>
          <a:p>
            <a:pPr lvl="1">
              <a:buFont typeface="Wingdings" panose="05000000000000000000" pitchFamily="2" charset="2"/>
              <a:buChar char="Ø"/>
            </a:pPr>
            <a:r>
              <a:rPr lang="cs-CZ" dirty="0"/>
              <a:t> dieta bez bílkovin 12-18 hodin před měřením</a:t>
            </a:r>
          </a:p>
          <a:p>
            <a:pPr marL="324000" lvl="1" indent="0">
              <a:buNone/>
            </a:pPr>
            <a:endParaRPr lang="cs-CZ" sz="1200" dirty="0"/>
          </a:p>
          <a:p>
            <a:pPr marL="72000" indent="0">
              <a:lnSpc>
                <a:spcPct val="100000"/>
              </a:lnSpc>
              <a:buNone/>
            </a:pPr>
            <a:r>
              <a:rPr lang="cs-CZ" sz="2400" b="1" dirty="0"/>
              <a:t>BEE se mění v závislosti na mnoha faktorech </a:t>
            </a:r>
            <a:r>
              <a:rPr lang="cs-CZ" sz="2400" dirty="0"/>
              <a:t>(</a:t>
            </a:r>
            <a:r>
              <a:rPr lang="cs-CZ" sz="1800" dirty="0"/>
              <a:t>např. svalová tkán zvyšuje BEE, opakovaná hubnutí ho snižuje)</a:t>
            </a:r>
          </a:p>
          <a:p>
            <a:pPr marL="72000" indent="0">
              <a:lnSpc>
                <a:spcPct val="100000"/>
              </a:lnSpc>
              <a:buNone/>
            </a:pPr>
            <a:endParaRPr lang="cs-CZ" sz="1400" dirty="0"/>
          </a:p>
          <a:p>
            <a:pPr marL="72000" indent="0">
              <a:lnSpc>
                <a:spcPct val="100000"/>
              </a:lnSpc>
              <a:buNone/>
            </a:pPr>
            <a:r>
              <a:rPr lang="cs-CZ" sz="2000" dirty="0"/>
              <a:t>I přes splnění podmínek je získaná hodnota pouze odhadem skutečné energie spojené s bazálním metabolismem.</a:t>
            </a:r>
          </a:p>
          <a:p>
            <a:pPr marL="72000" indent="0">
              <a:lnSpc>
                <a:spcPct val="100000"/>
              </a:lnSpc>
              <a:buNone/>
            </a:pPr>
            <a:r>
              <a:rPr lang="cs-CZ" sz="2400" b="1" dirty="0"/>
              <a:t>Klidový energetický výdej </a:t>
            </a:r>
            <a:r>
              <a:rPr lang="cs-CZ" dirty="0"/>
              <a:t>– </a:t>
            </a:r>
            <a:r>
              <a:rPr lang="cs-CZ" sz="2000" dirty="0"/>
              <a:t>měření výdeje za klinických podmínek, kdy není možní dodržet všechny bazální podmínky – slouží k odhadu BEE</a:t>
            </a:r>
          </a:p>
          <a:p>
            <a:pPr lvl="1"/>
            <a:endParaRPr lang="cs-CZ" dirty="0"/>
          </a:p>
        </p:txBody>
      </p:sp>
    </p:spTree>
    <p:extLst>
      <p:ext uri="{BB962C8B-B14F-4D97-AF65-F5344CB8AC3E}">
        <p14:creationId xmlns:p14="http://schemas.microsoft.com/office/powerpoint/2010/main" val="164646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spotřeby O</a:t>
            </a:r>
            <a:r>
              <a:rPr lang="cs-CZ" baseline="-25000" dirty="0"/>
              <a:t>2</a:t>
            </a:r>
            <a:r>
              <a:rPr lang="cs-CZ" dirty="0"/>
              <a:t> v praktiku</a:t>
            </a:r>
          </a:p>
        </p:txBody>
      </p:sp>
      <p:grpSp>
        <p:nvGrpSpPr>
          <p:cNvPr id="7" name="Skupina 6"/>
          <p:cNvGrpSpPr/>
          <p:nvPr/>
        </p:nvGrpSpPr>
        <p:grpSpPr>
          <a:xfrm>
            <a:off x="455033" y="1033822"/>
            <a:ext cx="10199179" cy="5249149"/>
            <a:chOff x="1055605" y="304673"/>
            <a:chExt cx="13337650" cy="7825180"/>
          </a:xfrm>
        </p:grpSpPr>
        <p:grpSp>
          <p:nvGrpSpPr>
            <p:cNvPr id="8" name="Skupina 7"/>
            <p:cNvGrpSpPr/>
            <p:nvPr/>
          </p:nvGrpSpPr>
          <p:grpSpPr>
            <a:xfrm>
              <a:off x="2065237" y="1010433"/>
              <a:ext cx="7299505" cy="2733658"/>
              <a:chOff x="3575713" y="1010434"/>
              <a:chExt cx="8937978" cy="4170879"/>
            </a:xfrm>
          </p:grpSpPr>
          <p:cxnSp>
            <p:nvCxnSpPr>
              <p:cNvPr id="32" name="Přímá spojnice 31"/>
              <p:cNvCxnSpPr/>
              <p:nvPr/>
            </p:nvCxnSpPr>
            <p:spPr>
              <a:xfrm>
                <a:off x="3600500" y="1656260"/>
                <a:ext cx="8867261"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3575713" y="1010434"/>
                <a:ext cx="8937978" cy="417087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59102"/>
                  <a:gd name="connsiteY0" fmla="*/ 463528 h 4173528"/>
                  <a:gd name="connsiteX1" fmla="*/ 313899 w 8959102"/>
                  <a:gd name="connsiteY1" fmla="*/ 54096 h 4173528"/>
                  <a:gd name="connsiteX2" fmla="*/ 627797 w 8959102"/>
                  <a:gd name="connsiteY2" fmla="*/ 1364281 h 4173528"/>
                  <a:gd name="connsiteX3" fmla="*/ 1187356 w 8959102"/>
                  <a:gd name="connsiteY3" fmla="*/ 559063 h 4173528"/>
                  <a:gd name="connsiteX4" fmla="*/ 1514902 w 8959102"/>
                  <a:gd name="connsiteY4" fmla="*/ 1746418 h 4173528"/>
                  <a:gd name="connsiteX5" fmla="*/ 2101756 w 8959102"/>
                  <a:gd name="connsiteY5" fmla="*/ 900256 h 4173528"/>
                  <a:gd name="connsiteX6" fmla="*/ 2524836 w 8959102"/>
                  <a:gd name="connsiteY6" fmla="*/ 2101260 h 4173528"/>
                  <a:gd name="connsiteX7" fmla="*/ 2934269 w 8959102"/>
                  <a:gd name="connsiteY7" fmla="*/ 1159564 h 4173528"/>
                  <a:gd name="connsiteX8" fmla="*/ 3452884 w 8959102"/>
                  <a:gd name="connsiteY8" fmla="*/ 2578931 h 4173528"/>
                  <a:gd name="connsiteX9" fmla="*/ 3848669 w 8959102"/>
                  <a:gd name="connsiteY9" fmla="*/ 1514406 h 4173528"/>
                  <a:gd name="connsiteX10" fmla="*/ 4258102 w 8959102"/>
                  <a:gd name="connsiteY10" fmla="*/ 2715409 h 4173528"/>
                  <a:gd name="connsiteX11" fmla="*/ 4708478 w 8959102"/>
                  <a:gd name="connsiteY11" fmla="*/ 1746418 h 4173528"/>
                  <a:gd name="connsiteX12" fmla="*/ 5104263 w 8959102"/>
                  <a:gd name="connsiteY12" fmla="*/ 3097546 h 4173528"/>
                  <a:gd name="connsiteX13" fmla="*/ 5663821 w 8959102"/>
                  <a:gd name="connsiteY13" fmla="*/ 2169499 h 4173528"/>
                  <a:gd name="connsiteX14" fmla="*/ 6196084 w 8959102"/>
                  <a:gd name="connsiteY14" fmla="*/ 3452388 h 4173528"/>
                  <a:gd name="connsiteX15" fmla="*/ 6564574 w 8959102"/>
                  <a:gd name="connsiteY15" fmla="*/ 2510693 h 4173528"/>
                  <a:gd name="connsiteX16" fmla="*/ 6987654 w 8959102"/>
                  <a:gd name="connsiteY16" fmla="*/ 3629809 h 4173528"/>
                  <a:gd name="connsiteX17" fmla="*/ 7492621 w 8959102"/>
                  <a:gd name="connsiteY17" fmla="*/ 2770000 h 4173528"/>
                  <a:gd name="connsiteX18" fmla="*/ 8024884 w 8959102"/>
                  <a:gd name="connsiteY18" fmla="*/ 4025594 h 4173528"/>
                  <a:gd name="connsiteX19" fmla="*/ 8420669 w 8959102"/>
                  <a:gd name="connsiteY19" fmla="*/ 3193080 h 4173528"/>
                  <a:gd name="connsiteX20" fmla="*/ 8720920 w 8959102"/>
                  <a:gd name="connsiteY20" fmla="*/ 4162071 h 4173528"/>
                  <a:gd name="connsiteX21" fmla="*/ 8959102 w 8959102"/>
                  <a:gd name="connsiteY21" fmla="*/ 3751180 h 4173528"/>
                  <a:gd name="connsiteX0" fmla="*/ 0 w 8937978"/>
                  <a:gd name="connsiteY0" fmla="*/ 463528 h 4170879"/>
                  <a:gd name="connsiteX1" fmla="*/ 313899 w 8937978"/>
                  <a:gd name="connsiteY1" fmla="*/ 54096 h 4170879"/>
                  <a:gd name="connsiteX2" fmla="*/ 627797 w 8937978"/>
                  <a:gd name="connsiteY2" fmla="*/ 1364281 h 4170879"/>
                  <a:gd name="connsiteX3" fmla="*/ 1187356 w 8937978"/>
                  <a:gd name="connsiteY3" fmla="*/ 559063 h 4170879"/>
                  <a:gd name="connsiteX4" fmla="*/ 1514902 w 8937978"/>
                  <a:gd name="connsiteY4" fmla="*/ 1746418 h 4170879"/>
                  <a:gd name="connsiteX5" fmla="*/ 2101756 w 8937978"/>
                  <a:gd name="connsiteY5" fmla="*/ 900256 h 4170879"/>
                  <a:gd name="connsiteX6" fmla="*/ 2524836 w 8937978"/>
                  <a:gd name="connsiteY6" fmla="*/ 2101260 h 4170879"/>
                  <a:gd name="connsiteX7" fmla="*/ 2934269 w 8937978"/>
                  <a:gd name="connsiteY7" fmla="*/ 1159564 h 4170879"/>
                  <a:gd name="connsiteX8" fmla="*/ 3452884 w 8937978"/>
                  <a:gd name="connsiteY8" fmla="*/ 2578931 h 4170879"/>
                  <a:gd name="connsiteX9" fmla="*/ 3848669 w 8937978"/>
                  <a:gd name="connsiteY9" fmla="*/ 1514406 h 4170879"/>
                  <a:gd name="connsiteX10" fmla="*/ 4258102 w 8937978"/>
                  <a:gd name="connsiteY10" fmla="*/ 2715409 h 4170879"/>
                  <a:gd name="connsiteX11" fmla="*/ 4708478 w 8937978"/>
                  <a:gd name="connsiteY11" fmla="*/ 1746418 h 4170879"/>
                  <a:gd name="connsiteX12" fmla="*/ 5104263 w 8937978"/>
                  <a:gd name="connsiteY12" fmla="*/ 3097546 h 4170879"/>
                  <a:gd name="connsiteX13" fmla="*/ 5663821 w 8937978"/>
                  <a:gd name="connsiteY13" fmla="*/ 2169499 h 4170879"/>
                  <a:gd name="connsiteX14" fmla="*/ 6196084 w 8937978"/>
                  <a:gd name="connsiteY14" fmla="*/ 3452388 h 4170879"/>
                  <a:gd name="connsiteX15" fmla="*/ 6564574 w 8937978"/>
                  <a:gd name="connsiteY15" fmla="*/ 2510693 h 4170879"/>
                  <a:gd name="connsiteX16" fmla="*/ 6987654 w 8937978"/>
                  <a:gd name="connsiteY16" fmla="*/ 3629809 h 4170879"/>
                  <a:gd name="connsiteX17" fmla="*/ 7492621 w 8937978"/>
                  <a:gd name="connsiteY17" fmla="*/ 2770000 h 4170879"/>
                  <a:gd name="connsiteX18" fmla="*/ 8024884 w 8937978"/>
                  <a:gd name="connsiteY18" fmla="*/ 4025594 h 4170879"/>
                  <a:gd name="connsiteX19" fmla="*/ 8420669 w 8937978"/>
                  <a:gd name="connsiteY19" fmla="*/ 3193080 h 4170879"/>
                  <a:gd name="connsiteX20" fmla="*/ 8720920 w 8937978"/>
                  <a:gd name="connsiteY20" fmla="*/ 4162071 h 4170879"/>
                  <a:gd name="connsiteX21" fmla="*/ 8937978 w 8937978"/>
                  <a:gd name="connsiteY21" fmla="*/ 3698533 h 41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978" h="4170879">
                    <a:moveTo>
                      <a:pt x="0" y="463528"/>
                    </a:moveTo>
                    <a:cubicBezTo>
                      <a:pt x="104633" y="74566"/>
                      <a:pt x="209266" y="-96029"/>
                      <a:pt x="313899" y="54096"/>
                    </a:cubicBezTo>
                    <a:cubicBezTo>
                      <a:pt x="418532" y="204221"/>
                      <a:pt x="482221" y="1280120"/>
                      <a:pt x="627797" y="1364281"/>
                    </a:cubicBezTo>
                    <a:cubicBezTo>
                      <a:pt x="773373" y="1448442"/>
                      <a:pt x="1039505" y="495374"/>
                      <a:pt x="1187356" y="559063"/>
                    </a:cubicBezTo>
                    <a:cubicBezTo>
                      <a:pt x="1335207" y="622753"/>
                      <a:pt x="1362502" y="1689553"/>
                      <a:pt x="1514902" y="1746418"/>
                    </a:cubicBezTo>
                    <a:cubicBezTo>
                      <a:pt x="1667302" y="1803283"/>
                      <a:pt x="1933434" y="841116"/>
                      <a:pt x="2101756" y="900256"/>
                    </a:cubicBezTo>
                    <a:cubicBezTo>
                      <a:pt x="2270078" y="959396"/>
                      <a:pt x="2386084" y="2058042"/>
                      <a:pt x="2524836" y="2101260"/>
                    </a:cubicBezTo>
                    <a:cubicBezTo>
                      <a:pt x="2663588" y="2144478"/>
                      <a:pt x="2779594" y="1079952"/>
                      <a:pt x="2934269" y="1159564"/>
                    </a:cubicBezTo>
                    <a:cubicBezTo>
                      <a:pt x="3088944" y="1239176"/>
                      <a:pt x="3300484" y="2519791"/>
                      <a:pt x="3452884" y="2578931"/>
                    </a:cubicBezTo>
                    <a:cubicBezTo>
                      <a:pt x="3605284" y="2638071"/>
                      <a:pt x="3714466" y="1491660"/>
                      <a:pt x="3848669" y="1514406"/>
                    </a:cubicBezTo>
                    <a:cubicBezTo>
                      <a:pt x="3982872" y="1537152"/>
                      <a:pt x="4114801" y="2676740"/>
                      <a:pt x="4258102" y="2715409"/>
                    </a:cubicBezTo>
                    <a:cubicBezTo>
                      <a:pt x="4401403" y="2754078"/>
                      <a:pt x="4567451" y="1682729"/>
                      <a:pt x="4708478" y="1746418"/>
                    </a:cubicBezTo>
                    <a:cubicBezTo>
                      <a:pt x="4849505" y="1810108"/>
                      <a:pt x="4945039" y="3027033"/>
                      <a:pt x="5104263" y="3097546"/>
                    </a:cubicBezTo>
                    <a:cubicBezTo>
                      <a:pt x="5263487" y="3168060"/>
                      <a:pt x="5481851" y="2110359"/>
                      <a:pt x="5663821" y="2169499"/>
                    </a:cubicBezTo>
                    <a:cubicBezTo>
                      <a:pt x="5845791" y="2228639"/>
                      <a:pt x="6045959" y="3395522"/>
                      <a:pt x="6196084" y="3452388"/>
                    </a:cubicBezTo>
                    <a:cubicBezTo>
                      <a:pt x="6346209" y="3509254"/>
                      <a:pt x="6432646" y="2481123"/>
                      <a:pt x="6564574" y="2510693"/>
                    </a:cubicBezTo>
                    <a:cubicBezTo>
                      <a:pt x="6696502" y="2540263"/>
                      <a:pt x="6832980" y="3586591"/>
                      <a:pt x="6987654" y="3629809"/>
                    </a:cubicBezTo>
                    <a:cubicBezTo>
                      <a:pt x="7142328" y="3673027"/>
                      <a:pt x="7319749" y="2704036"/>
                      <a:pt x="7492621" y="2770000"/>
                    </a:cubicBezTo>
                    <a:cubicBezTo>
                      <a:pt x="7665493" y="2835964"/>
                      <a:pt x="7870209" y="3955081"/>
                      <a:pt x="8024884" y="4025594"/>
                    </a:cubicBezTo>
                    <a:cubicBezTo>
                      <a:pt x="8179559" y="4096107"/>
                      <a:pt x="8304663" y="3170334"/>
                      <a:pt x="8420669" y="3193080"/>
                    </a:cubicBezTo>
                    <a:cubicBezTo>
                      <a:pt x="8536675" y="3215826"/>
                      <a:pt x="8634702" y="4077829"/>
                      <a:pt x="8720920" y="4162071"/>
                    </a:cubicBezTo>
                    <a:cubicBezTo>
                      <a:pt x="8807138" y="4246313"/>
                      <a:pt x="8937978" y="3698533"/>
                      <a:pt x="8937978" y="36985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nvGrpSpPr>
            <p:cNvPr id="9" name="Skupina 8"/>
            <p:cNvGrpSpPr/>
            <p:nvPr/>
          </p:nvGrpSpPr>
          <p:grpSpPr>
            <a:xfrm>
              <a:off x="9327232" y="3242151"/>
              <a:ext cx="4463920" cy="3878091"/>
              <a:chOff x="3467723" y="1231728"/>
              <a:chExt cx="9313789" cy="3941429"/>
            </a:xfrm>
          </p:grpSpPr>
          <p:cxnSp>
            <p:nvCxnSpPr>
              <p:cNvPr id="30" name="Přímá spojnice 29"/>
              <p:cNvCxnSpPr/>
              <p:nvPr/>
            </p:nvCxnSpPr>
            <p:spPr>
              <a:xfrm>
                <a:off x="3636495" y="1656259"/>
                <a:ext cx="9145017"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Volný tvar 30"/>
              <p:cNvSpPr/>
              <p:nvPr/>
            </p:nvSpPr>
            <p:spPr>
              <a:xfrm>
                <a:off x="3467723" y="1231728"/>
                <a:ext cx="9052224" cy="394142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80228"/>
                  <a:gd name="connsiteY0" fmla="*/ 280653 h 3988616"/>
                  <a:gd name="connsiteX1" fmla="*/ 367895 w 8980228"/>
                  <a:gd name="connsiteY1" fmla="*/ 125473 h 3988616"/>
                  <a:gd name="connsiteX2" fmla="*/ 627797 w 8980228"/>
                  <a:gd name="connsiteY2" fmla="*/ 1181406 h 3988616"/>
                  <a:gd name="connsiteX3" fmla="*/ 1187356 w 8980228"/>
                  <a:gd name="connsiteY3" fmla="*/ 376188 h 3988616"/>
                  <a:gd name="connsiteX4" fmla="*/ 1514902 w 8980228"/>
                  <a:gd name="connsiteY4" fmla="*/ 1563543 h 3988616"/>
                  <a:gd name="connsiteX5" fmla="*/ 2101756 w 8980228"/>
                  <a:gd name="connsiteY5" fmla="*/ 717381 h 3988616"/>
                  <a:gd name="connsiteX6" fmla="*/ 2524836 w 8980228"/>
                  <a:gd name="connsiteY6" fmla="*/ 1918385 h 3988616"/>
                  <a:gd name="connsiteX7" fmla="*/ 2934269 w 8980228"/>
                  <a:gd name="connsiteY7" fmla="*/ 976689 h 3988616"/>
                  <a:gd name="connsiteX8" fmla="*/ 3452884 w 8980228"/>
                  <a:gd name="connsiteY8" fmla="*/ 2396056 h 3988616"/>
                  <a:gd name="connsiteX9" fmla="*/ 3848669 w 8980228"/>
                  <a:gd name="connsiteY9" fmla="*/ 1331531 h 3988616"/>
                  <a:gd name="connsiteX10" fmla="*/ 4258102 w 8980228"/>
                  <a:gd name="connsiteY10" fmla="*/ 2532534 h 3988616"/>
                  <a:gd name="connsiteX11" fmla="*/ 4708478 w 8980228"/>
                  <a:gd name="connsiteY11" fmla="*/ 1563543 h 3988616"/>
                  <a:gd name="connsiteX12" fmla="*/ 5104263 w 8980228"/>
                  <a:gd name="connsiteY12" fmla="*/ 2914671 h 3988616"/>
                  <a:gd name="connsiteX13" fmla="*/ 5663821 w 8980228"/>
                  <a:gd name="connsiteY13" fmla="*/ 1986624 h 3988616"/>
                  <a:gd name="connsiteX14" fmla="*/ 6196084 w 8980228"/>
                  <a:gd name="connsiteY14" fmla="*/ 3269513 h 3988616"/>
                  <a:gd name="connsiteX15" fmla="*/ 6564574 w 8980228"/>
                  <a:gd name="connsiteY15" fmla="*/ 2327818 h 3988616"/>
                  <a:gd name="connsiteX16" fmla="*/ 6987654 w 8980228"/>
                  <a:gd name="connsiteY16" fmla="*/ 3446934 h 3988616"/>
                  <a:gd name="connsiteX17" fmla="*/ 7492621 w 8980228"/>
                  <a:gd name="connsiteY17" fmla="*/ 2587125 h 3988616"/>
                  <a:gd name="connsiteX18" fmla="*/ 8024884 w 8980228"/>
                  <a:gd name="connsiteY18" fmla="*/ 3842719 h 3988616"/>
                  <a:gd name="connsiteX19" fmla="*/ 8420669 w 8980228"/>
                  <a:gd name="connsiteY19" fmla="*/ 3010205 h 3988616"/>
                  <a:gd name="connsiteX20" fmla="*/ 8720920 w 8980228"/>
                  <a:gd name="connsiteY20" fmla="*/ 3979196 h 3988616"/>
                  <a:gd name="connsiteX21" fmla="*/ 8980228 w 8980228"/>
                  <a:gd name="connsiteY21" fmla="*/ 3528820 h 3988616"/>
                  <a:gd name="connsiteX0" fmla="*/ 0 w 9034223"/>
                  <a:gd name="connsiteY0" fmla="*/ 307925 h 3963284"/>
                  <a:gd name="connsiteX1" fmla="*/ 421890 w 9034223"/>
                  <a:gd name="connsiteY1" fmla="*/ 100141 h 3963284"/>
                  <a:gd name="connsiteX2" fmla="*/ 681792 w 9034223"/>
                  <a:gd name="connsiteY2" fmla="*/ 1156074 h 3963284"/>
                  <a:gd name="connsiteX3" fmla="*/ 1241351 w 9034223"/>
                  <a:gd name="connsiteY3" fmla="*/ 350856 h 3963284"/>
                  <a:gd name="connsiteX4" fmla="*/ 1568897 w 9034223"/>
                  <a:gd name="connsiteY4" fmla="*/ 1538211 h 3963284"/>
                  <a:gd name="connsiteX5" fmla="*/ 2155751 w 9034223"/>
                  <a:gd name="connsiteY5" fmla="*/ 692049 h 3963284"/>
                  <a:gd name="connsiteX6" fmla="*/ 2578831 w 9034223"/>
                  <a:gd name="connsiteY6" fmla="*/ 1893053 h 3963284"/>
                  <a:gd name="connsiteX7" fmla="*/ 2988264 w 9034223"/>
                  <a:gd name="connsiteY7" fmla="*/ 951357 h 3963284"/>
                  <a:gd name="connsiteX8" fmla="*/ 3506879 w 9034223"/>
                  <a:gd name="connsiteY8" fmla="*/ 2370724 h 3963284"/>
                  <a:gd name="connsiteX9" fmla="*/ 3902664 w 9034223"/>
                  <a:gd name="connsiteY9" fmla="*/ 1306199 h 3963284"/>
                  <a:gd name="connsiteX10" fmla="*/ 4312097 w 9034223"/>
                  <a:gd name="connsiteY10" fmla="*/ 2507202 h 3963284"/>
                  <a:gd name="connsiteX11" fmla="*/ 4762473 w 9034223"/>
                  <a:gd name="connsiteY11" fmla="*/ 1538211 h 3963284"/>
                  <a:gd name="connsiteX12" fmla="*/ 5158258 w 9034223"/>
                  <a:gd name="connsiteY12" fmla="*/ 2889339 h 3963284"/>
                  <a:gd name="connsiteX13" fmla="*/ 5717816 w 9034223"/>
                  <a:gd name="connsiteY13" fmla="*/ 1961292 h 3963284"/>
                  <a:gd name="connsiteX14" fmla="*/ 6250079 w 9034223"/>
                  <a:gd name="connsiteY14" fmla="*/ 3244181 h 3963284"/>
                  <a:gd name="connsiteX15" fmla="*/ 6618569 w 9034223"/>
                  <a:gd name="connsiteY15" fmla="*/ 2302486 h 3963284"/>
                  <a:gd name="connsiteX16" fmla="*/ 7041649 w 9034223"/>
                  <a:gd name="connsiteY16" fmla="*/ 3421602 h 3963284"/>
                  <a:gd name="connsiteX17" fmla="*/ 7546616 w 9034223"/>
                  <a:gd name="connsiteY17" fmla="*/ 2561793 h 3963284"/>
                  <a:gd name="connsiteX18" fmla="*/ 8078879 w 9034223"/>
                  <a:gd name="connsiteY18" fmla="*/ 3817387 h 3963284"/>
                  <a:gd name="connsiteX19" fmla="*/ 8474664 w 9034223"/>
                  <a:gd name="connsiteY19" fmla="*/ 2984873 h 3963284"/>
                  <a:gd name="connsiteX20" fmla="*/ 8774915 w 9034223"/>
                  <a:gd name="connsiteY20" fmla="*/ 3953864 h 3963284"/>
                  <a:gd name="connsiteX21" fmla="*/ 9034223 w 9034223"/>
                  <a:gd name="connsiteY21" fmla="*/ 3503488 h 3963284"/>
                  <a:gd name="connsiteX0" fmla="*/ 0 w 9106218"/>
                  <a:gd name="connsiteY0" fmla="*/ 312828 h 3959419"/>
                  <a:gd name="connsiteX1" fmla="*/ 493885 w 9106218"/>
                  <a:gd name="connsiteY1" fmla="*/ 96276 h 3959419"/>
                  <a:gd name="connsiteX2" fmla="*/ 753787 w 9106218"/>
                  <a:gd name="connsiteY2" fmla="*/ 1152209 h 3959419"/>
                  <a:gd name="connsiteX3" fmla="*/ 1313346 w 9106218"/>
                  <a:gd name="connsiteY3" fmla="*/ 346991 h 3959419"/>
                  <a:gd name="connsiteX4" fmla="*/ 1640892 w 9106218"/>
                  <a:gd name="connsiteY4" fmla="*/ 1534346 h 3959419"/>
                  <a:gd name="connsiteX5" fmla="*/ 2227746 w 9106218"/>
                  <a:gd name="connsiteY5" fmla="*/ 688184 h 3959419"/>
                  <a:gd name="connsiteX6" fmla="*/ 2650826 w 9106218"/>
                  <a:gd name="connsiteY6" fmla="*/ 1889188 h 3959419"/>
                  <a:gd name="connsiteX7" fmla="*/ 3060259 w 9106218"/>
                  <a:gd name="connsiteY7" fmla="*/ 947492 h 3959419"/>
                  <a:gd name="connsiteX8" fmla="*/ 3578874 w 9106218"/>
                  <a:gd name="connsiteY8" fmla="*/ 2366859 h 3959419"/>
                  <a:gd name="connsiteX9" fmla="*/ 3974659 w 9106218"/>
                  <a:gd name="connsiteY9" fmla="*/ 1302334 h 3959419"/>
                  <a:gd name="connsiteX10" fmla="*/ 4384092 w 9106218"/>
                  <a:gd name="connsiteY10" fmla="*/ 2503337 h 3959419"/>
                  <a:gd name="connsiteX11" fmla="*/ 4834468 w 9106218"/>
                  <a:gd name="connsiteY11" fmla="*/ 1534346 h 3959419"/>
                  <a:gd name="connsiteX12" fmla="*/ 5230253 w 9106218"/>
                  <a:gd name="connsiteY12" fmla="*/ 2885474 h 3959419"/>
                  <a:gd name="connsiteX13" fmla="*/ 5789811 w 9106218"/>
                  <a:gd name="connsiteY13" fmla="*/ 1957427 h 3959419"/>
                  <a:gd name="connsiteX14" fmla="*/ 6322074 w 9106218"/>
                  <a:gd name="connsiteY14" fmla="*/ 3240316 h 3959419"/>
                  <a:gd name="connsiteX15" fmla="*/ 6690564 w 9106218"/>
                  <a:gd name="connsiteY15" fmla="*/ 2298621 h 3959419"/>
                  <a:gd name="connsiteX16" fmla="*/ 7113644 w 9106218"/>
                  <a:gd name="connsiteY16" fmla="*/ 3417737 h 3959419"/>
                  <a:gd name="connsiteX17" fmla="*/ 7618611 w 9106218"/>
                  <a:gd name="connsiteY17" fmla="*/ 2557928 h 3959419"/>
                  <a:gd name="connsiteX18" fmla="*/ 8150874 w 9106218"/>
                  <a:gd name="connsiteY18" fmla="*/ 3813522 h 3959419"/>
                  <a:gd name="connsiteX19" fmla="*/ 8546659 w 9106218"/>
                  <a:gd name="connsiteY19" fmla="*/ 2981008 h 3959419"/>
                  <a:gd name="connsiteX20" fmla="*/ 8846910 w 9106218"/>
                  <a:gd name="connsiteY20" fmla="*/ 3949999 h 3959419"/>
                  <a:gd name="connsiteX21" fmla="*/ 9106218 w 9106218"/>
                  <a:gd name="connsiteY21" fmla="*/ 3499623 h 3959419"/>
                  <a:gd name="connsiteX0" fmla="*/ 0 w 9106218"/>
                  <a:gd name="connsiteY0" fmla="*/ 291665 h 3938256"/>
                  <a:gd name="connsiteX1" fmla="*/ 493885 w 9106218"/>
                  <a:gd name="connsiteY1" fmla="*/ 75113 h 3938256"/>
                  <a:gd name="connsiteX2" fmla="*/ 753787 w 9106218"/>
                  <a:gd name="connsiteY2" fmla="*/ 1131046 h 3938256"/>
                  <a:gd name="connsiteX3" fmla="*/ 1313346 w 9106218"/>
                  <a:gd name="connsiteY3" fmla="*/ 325828 h 3938256"/>
                  <a:gd name="connsiteX4" fmla="*/ 1640892 w 9106218"/>
                  <a:gd name="connsiteY4" fmla="*/ 1513183 h 3938256"/>
                  <a:gd name="connsiteX5" fmla="*/ 2227746 w 9106218"/>
                  <a:gd name="connsiteY5" fmla="*/ 667021 h 3938256"/>
                  <a:gd name="connsiteX6" fmla="*/ 2650826 w 9106218"/>
                  <a:gd name="connsiteY6" fmla="*/ 1868025 h 3938256"/>
                  <a:gd name="connsiteX7" fmla="*/ 3060259 w 9106218"/>
                  <a:gd name="connsiteY7" fmla="*/ 926329 h 3938256"/>
                  <a:gd name="connsiteX8" fmla="*/ 3578874 w 9106218"/>
                  <a:gd name="connsiteY8" fmla="*/ 2345696 h 3938256"/>
                  <a:gd name="connsiteX9" fmla="*/ 3974659 w 9106218"/>
                  <a:gd name="connsiteY9" fmla="*/ 1281171 h 3938256"/>
                  <a:gd name="connsiteX10" fmla="*/ 4384092 w 9106218"/>
                  <a:gd name="connsiteY10" fmla="*/ 2482174 h 3938256"/>
                  <a:gd name="connsiteX11" fmla="*/ 4834468 w 9106218"/>
                  <a:gd name="connsiteY11" fmla="*/ 1513183 h 3938256"/>
                  <a:gd name="connsiteX12" fmla="*/ 5230253 w 9106218"/>
                  <a:gd name="connsiteY12" fmla="*/ 2864311 h 3938256"/>
                  <a:gd name="connsiteX13" fmla="*/ 5789811 w 9106218"/>
                  <a:gd name="connsiteY13" fmla="*/ 1936264 h 3938256"/>
                  <a:gd name="connsiteX14" fmla="*/ 6322074 w 9106218"/>
                  <a:gd name="connsiteY14" fmla="*/ 3219153 h 3938256"/>
                  <a:gd name="connsiteX15" fmla="*/ 6690564 w 9106218"/>
                  <a:gd name="connsiteY15" fmla="*/ 2277458 h 3938256"/>
                  <a:gd name="connsiteX16" fmla="*/ 7113644 w 9106218"/>
                  <a:gd name="connsiteY16" fmla="*/ 3396574 h 3938256"/>
                  <a:gd name="connsiteX17" fmla="*/ 7618611 w 9106218"/>
                  <a:gd name="connsiteY17" fmla="*/ 2536765 h 3938256"/>
                  <a:gd name="connsiteX18" fmla="*/ 8150874 w 9106218"/>
                  <a:gd name="connsiteY18" fmla="*/ 3792359 h 3938256"/>
                  <a:gd name="connsiteX19" fmla="*/ 8546659 w 9106218"/>
                  <a:gd name="connsiteY19" fmla="*/ 2959845 h 3938256"/>
                  <a:gd name="connsiteX20" fmla="*/ 8846910 w 9106218"/>
                  <a:gd name="connsiteY20" fmla="*/ 3928836 h 3938256"/>
                  <a:gd name="connsiteX21" fmla="*/ 9106218 w 9106218"/>
                  <a:gd name="connsiteY21" fmla="*/ 3478460 h 3938256"/>
                  <a:gd name="connsiteX0" fmla="*/ 0 w 9052223"/>
                  <a:gd name="connsiteY0" fmla="*/ 291665 h 3938256"/>
                  <a:gd name="connsiteX1" fmla="*/ 439890 w 9052223"/>
                  <a:gd name="connsiteY1" fmla="*/ 75113 h 3938256"/>
                  <a:gd name="connsiteX2" fmla="*/ 699792 w 9052223"/>
                  <a:gd name="connsiteY2" fmla="*/ 1131046 h 3938256"/>
                  <a:gd name="connsiteX3" fmla="*/ 1259351 w 9052223"/>
                  <a:gd name="connsiteY3" fmla="*/ 325828 h 3938256"/>
                  <a:gd name="connsiteX4" fmla="*/ 1586897 w 9052223"/>
                  <a:gd name="connsiteY4" fmla="*/ 1513183 h 3938256"/>
                  <a:gd name="connsiteX5" fmla="*/ 2173751 w 9052223"/>
                  <a:gd name="connsiteY5" fmla="*/ 667021 h 3938256"/>
                  <a:gd name="connsiteX6" fmla="*/ 2596831 w 9052223"/>
                  <a:gd name="connsiteY6" fmla="*/ 1868025 h 3938256"/>
                  <a:gd name="connsiteX7" fmla="*/ 3006264 w 9052223"/>
                  <a:gd name="connsiteY7" fmla="*/ 926329 h 3938256"/>
                  <a:gd name="connsiteX8" fmla="*/ 3524879 w 9052223"/>
                  <a:gd name="connsiteY8" fmla="*/ 2345696 h 3938256"/>
                  <a:gd name="connsiteX9" fmla="*/ 3920664 w 9052223"/>
                  <a:gd name="connsiteY9" fmla="*/ 1281171 h 3938256"/>
                  <a:gd name="connsiteX10" fmla="*/ 4330097 w 9052223"/>
                  <a:gd name="connsiteY10" fmla="*/ 2482174 h 3938256"/>
                  <a:gd name="connsiteX11" fmla="*/ 4780473 w 9052223"/>
                  <a:gd name="connsiteY11" fmla="*/ 1513183 h 3938256"/>
                  <a:gd name="connsiteX12" fmla="*/ 5176258 w 9052223"/>
                  <a:gd name="connsiteY12" fmla="*/ 2864311 h 3938256"/>
                  <a:gd name="connsiteX13" fmla="*/ 5735816 w 9052223"/>
                  <a:gd name="connsiteY13" fmla="*/ 1936264 h 3938256"/>
                  <a:gd name="connsiteX14" fmla="*/ 6268079 w 9052223"/>
                  <a:gd name="connsiteY14" fmla="*/ 3219153 h 3938256"/>
                  <a:gd name="connsiteX15" fmla="*/ 6636569 w 9052223"/>
                  <a:gd name="connsiteY15" fmla="*/ 2277458 h 3938256"/>
                  <a:gd name="connsiteX16" fmla="*/ 7059649 w 9052223"/>
                  <a:gd name="connsiteY16" fmla="*/ 3396574 h 3938256"/>
                  <a:gd name="connsiteX17" fmla="*/ 7564616 w 9052223"/>
                  <a:gd name="connsiteY17" fmla="*/ 2536765 h 3938256"/>
                  <a:gd name="connsiteX18" fmla="*/ 8096879 w 9052223"/>
                  <a:gd name="connsiteY18" fmla="*/ 3792359 h 3938256"/>
                  <a:gd name="connsiteX19" fmla="*/ 8492664 w 9052223"/>
                  <a:gd name="connsiteY19" fmla="*/ 2959845 h 3938256"/>
                  <a:gd name="connsiteX20" fmla="*/ 8792915 w 9052223"/>
                  <a:gd name="connsiteY20" fmla="*/ 3928836 h 3938256"/>
                  <a:gd name="connsiteX21" fmla="*/ 9052223 w 9052223"/>
                  <a:gd name="connsiteY21" fmla="*/ 3478460 h 3938256"/>
                  <a:gd name="connsiteX0" fmla="*/ 0 w 9052223"/>
                  <a:gd name="connsiteY0" fmla="*/ 286070 h 3941429"/>
                  <a:gd name="connsiteX1" fmla="*/ 439890 w 9052223"/>
                  <a:gd name="connsiteY1" fmla="*/ 78286 h 3941429"/>
                  <a:gd name="connsiteX2" fmla="*/ 699792 w 9052223"/>
                  <a:gd name="connsiteY2" fmla="*/ 1134219 h 3941429"/>
                  <a:gd name="connsiteX3" fmla="*/ 1259351 w 9052223"/>
                  <a:gd name="connsiteY3" fmla="*/ 329001 h 3941429"/>
                  <a:gd name="connsiteX4" fmla="*/ 1586897 w 9052223"/>
                  <a:gd name="connsiteY4" fmla="*/ 1516356 h 3941429"/>
                  <a:gd name="connsiteX5" fmla="*/ 2173751 w 9052223"/>
                  <a:gd name="connsiteY5" fmla="*/ 670194 h 3941429"/>
                  <a:gd name="connsiteX6" fmla="*/ 2596831 w 9052223"/>
                  <a:gd name="connsiteY6" fmla="*/ 1871198 h 3941429"/>
                  <a:gd name="connsiteX7" fmla="*/ 3006264 w 9052223"/>
                  <a:gd name="connsiteY7" fmla="*/ 929502 h 3941429"/>
                  <a:gd name="connsiteX8" fmla="*/ 3524879 w 9052223"/>
                  <a:gd name="connsiteY8" fmla="*/ 2348869 h 3941429"/>
                  <a:gd name="connsiteX9" fmla="*/ 3920664 w 9052223"/>
                  <a:gd name="connsiteY9" fmla="*/ 1284344 h 3941429"/>
                  <a:gd name="connsiteX10" fmla="*/ 4330097 w 9052223"/>
                  <a:gd name="connsiteY10" fmla="*/ 2485347 h 3941429"/>
                  <a:gd name="connsiteX11" fmla="*/ 4780473 w 9052223"/>
                  <a:gd name="connsiteY11" fmla="*/ 1516356 h 3941429"/>
                  <a:gd name="connsiteX12" fmla="*/ 5176258 w 9052223"/>
                  <a:gd name="connsiteY12" fmla="*/ 2867484 h 3941429"/>
                  <a:gd name="connsiteX13" fmla="*/ 5735816 w 9052223"/>
                  <a:gd name="connsiteY13" fmla="*/ 1939437 h 3941429"/>
                  <a:gd name="connsiteX14" fmla="*/ 6268079 w 9052223"/>
                  <a:gd name="connsiteY14" fmla="*/ 3222326 h 3941429"/>
                  <a:gd name="connsiteX15" fmla="*/ 6636569 w 9052223"/>
                  <a:gd name="connsiteY15" fmla="*/ 2280631 h 3941429"/>
                  <a:gd name="connsiteX16" fmla="*/ 7059649 w 9052223"/>
                  <a:gd name="connsiteY16" fmla="*/ 3399747 h 3941429"/>
                  <a:gd name="connsiteX17" fmla="*/ 7564616 w 9052223"/>
                  <a:gd name="connsiteY17" fmla="*/ 2539938 h 3941429"/>
                  <a:gd name="connsiteX18" fmla="*/ 8096879 w 9052223"/>
                  <a:gd name="connsiteY18" fmla="*/ 3795532 h 3941429"/>
                  <a:gd name="connsiteX19" fmla="*/ 8492664 w 9052223"/>
                  <a:gd name="connsiteY19" fmla="*/ 2963018 h 3941429"/>
                  <a:gd name="connsiteX20" fmla="*/ 8792915 w 9052223"/>
                  <a:gd name="connsiteY20" fmla="*/ 3932009 h 3941429"/>
                  <a:gd name="connsiteX21" fmla="*/ 9052223 w 9052223"/>
                  <a:gd name="connsiteY21" fmla="*/ 3481633 h 394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52223" h="3941429">
                    <a:moveTo>
                      <a:pt x="0" y="286070"/>
                    </a:moveTo>
                    <a:cubicBezTo>
                      <a:pt x="284620" y="-23986"/>
                      <a:pt x="323258" y="-63072"/>
                      <a:pt x="439890" y="78286"/>
                    </a:cubicBezTo>
                    <a:cubicBezTo>
                      <a:pt x="556522" y="219644"/>
                      <a:pt x="563215" y="1092433"/>
                      <a:pt x="699792" y="1134219"/>
                    </a:cubicBezTo>
                    <a:cubicBezTo>
                      <a:pt x="836369" y="1176005"/>
                      <a:pt x="1111500" y="265312"/>
                      <a:pt x="1259351" y="329001"/>
                    </a:cubicBezTo>
                    <a:cubicBezTo>
                      <a:pt x="1407202" y="392691"/>
                      <a:pt x="1434497" y="1459491"/>
                      <a:pt x="1586897" y="1516356"/>
                    </a:cubicBezTo>
                    <a:cubicBezTo>
                      <a:pt x="1739297" y="1573221"/>
                      <a:pt x="2005429" y="611054"/>
                      <a:pt x="2173751" y="670194"/>
                    </a:cubicBezTo>
                    <a:cubicBezTo>
                      <a:pt x="2342073" y="729334"/>
                      <a:pt x="2458079" y="1827980"/>
                      <a:pt x="2596831" y="1871198"/>
                    </a:cubicBezTo>
                    <a:cubicBezTo>
                      <a:pt x="2735583" y="1914416"/>
                      <a:pt x="2851589" y="849890"/>
                      <a:pt x="3006264" y="929502"/>
                    </a:cubicBezTo>
                    <a:cubicBezTo>
                      <a:pt x="3160939" y="1009114"/>
                      <a:pt x="3372479" y="2289729"/>
                      <a:pt x="3524879" y="2348869"/>
                    </a:cubicBezTo>
                    <a:cubicBezTo>
                      <a:pt x="3677279" y="2408009"/>
                      <a:pt x="3786461" y="1261598"/>
                      <a:pt x="3920664" y="1284344"/>
                    </a:cubicBezTo>
                    <a:cubicBezTo>
                      <a:pt x="4054867" y="1307090"/>
                      <a:pt x="4186796" y="2446678"/>
                      <a:pt x="4330097" y="2485347"/>
                    </a:cubicBezTo>
                    <a:cubicBezTo>
                      <a:pt x="4473398" y="2524016"/>
                      <a:pt x="4639446" y="1452667"/>
                      <a:pt x="4780473" y="1516356"/>
                    </a:cubicBezTo>
                    <a:cubicBezTo>
                      <a:pt x="4921500" y="1580046"/>
                      <a:pt x="5017034" y="2796971"/>
                      <a:pt x="5176258" y="2867484"/>
                    </a:cubicBezTo>
                    <a:cubicBezTo>
                      <a:pt x="5335482" y="2937998"/>
                      <a:pt x="5553846" y="1880297"/>
                      <a:pt x="5735816" y="1939437"/>
                    </a:cubicBezTo>
                    <a:cubicBezTo>
                      <a:pt x="5917786" y="1998577"/>
                      <a:pt x="6117954" y="3165460"/>
                      <a:pt x="6268079" y="3222326"/>
                    </a:cubicBezTo>
                    <a:cubicBezTo>
                      <a:pt x="6418204" y="3279192"/>
                      <a:pt x="6504641" y="2251061"/>
                      <a:pt x="6636569" y="2280631"/>
                    </a:cubicBezTo>
                    <a:cubicBezTo>
                      <a:pt x="6768497" y="2310201"/>
                      <a:pt x="6904975" y="3356529"/>
                      <a:pt x="7059649" y="3399747"/>
                    </a:cubicBezTo>
                    <a:cubicBezTo>
                      <a:pt x="7214323" y="3442965"/>
                      <a:pt x="7391744" y="2473974"/>
                      <a:pt x="7564616" y="2539938"/>
                    </a:cubicBezTo>
                    <a:cubicBezTo>
                      <a:pt x="7737488" y="2605902"/>
                      <a:pt x="7942204" y="3725019"/>
                      <a:pt x="8096879" y="3795532"/>
                    </a:cubicBezTo>
                    <a:cubicBezTo>
                      <a:pt x="8251554" y="3866045"/>
                      <a:pt x="8376658" y="2940272"/>
                      <a:pt x="8492664" y="2963018"/>
                    </a:cubicBezTo>
                    <a:cubicBezTo>
                      <a:pt x="8608670" y="2985764"/>
                      <a:pt x="8699655" y="3845573"/>
                      <a:pt x="8792915" y="3932009"/>
                    </a:cubicBezTo>
                    <a:cubicBezTo>
                      <a:pt x="8886175" y="4018445"/>
                      <a:pt x="9052223" y="3481633"/>
                      <a:pt x="9052223" y="34816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cxnSp>
          <p:nvCxnSpPr>
            <p:cNvPr id="10" name="Přímá spojnice 9"/>
            <p:cNvCxnSpPr/>
            <p:nvPr/>
          </p:nvCxnSpPr>
          <p:spPr>
            <a:xfrm flipH="1" flipV="1">
              <a:off x="1621668" y="7504673"/>
              <a:ext cx="124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flipV="1">
              <a:off x="1633190" y="309396"/>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ové pole 2"/>
            <p:cNvSpPr/>
            <p:nvPr/>
          </p:nvSpPr>
          <p:spPr>
            <a:xfrm>
              <a:off x="2085481" y="2542803"/>
              <a:ext cx="2498774" cy="1996816"/>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výdech</a:t>
              </a:r>
              <a:r>
                <a:rPr lang="cs-CZ" sz="1800" dirty="0">
                  <a:ea typeface="Calibri"/>
                  <a:cs typeface="Times New Roman"/>
                </a:rPr>
                <a:t> (rezervoár respirometru stoupá)</a:t>
              </a:r>
              <a:endParaRPr lang="cs-CZ" sz="2000" dirty="0">
                <a:effectLst/>
                <a:ea typeface="Calibri"/>
                <a:cs typeface="Times New Roman"/>
              </a:endParaRPr>
            </a:p>
          </p:txBody>
        </p:sp>
        <p:sp>
          <p:nvSpPr>
            <p:cNvPr id="13" name="Textové pole 2"/>
            <p:cNvSpPr/>
            <p:nvPr/>
          </p:nvSpPr>
          <p:spPr>
            <a:xfrm>
              <a:off x="4176564" y="576137"/>
              <a:ext cx="3312366" cy="1047063"/>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nádech</a:t>
              </a:r>
              <a:r>
                <a:rPr lang="cs-CZ" sz="1800" dirty="0">
                  <a:ea typeface="Calibri"/>
                  <a:cs typeface="Times New Roman"/>
                </a:rPr>
                <a:t> (rezervoár respirometru klesá)</a:t>
              </a:r>
              <a:endParaRPr lang="cs-CZ" sz="2000" dirty="0">
                <a:effectLst/>
                <a:ea typeface="Calibri"/>
                <a:cs typeface="Times New Roman"/>
              </a:endParaRPr>
            </a:p>
          </p:txBody>
        </p:sp>
        <p:sp>
          <p:nvSpPr>
            <p:cNvPr id="14" name="Textové pole 2"/>
            <p:cNvSpPr/>
            <p:nvPr/>
          </p:nvSpPr>
          <p:spPr>
            <a:xfrm>
              <a:off x="3792055" y="5461666"/>
              <a:ext cx="4969929" cy="94593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600" dirty="0">
                  <a:effectLst/>
                  <a:ea typeface="Calibri"/>
                  <a:cs typeface="Times New Roman"/>
                </a:rPr>
                <a:t>Křivka objemových změn v </a:t>
              </a:r>
              <a:r>
                <a:rPr lang="cs-CZ" sz="1600" dirty="0" err="1">
                  <a:effectLst/>
                  <a:ea typeface="Calibri"/>
                  <a:cs typeface="Times New Roman"/>
                </a:rPr>
                <a:t>Kroghově</a:t>
              </a:r>
              <a:r>
                <a:rPr lang="cs-CZ" sz="1600" dirty="0">
                  <a:effectLst/>
                  <a:ea typeface="Calibri"/>
                  <a:cs typeface="Times New Roman"/>
                </a:rPr>
                <a:t> respirometru během dýchání</a:t>
              </a:r>
              <a:endParaRPr lang="cs-CZ" sz="2000" dirty="0">
                <a:effectLst/>
                <a:ea typeface="Calibri"/>
                <a:cs typeface="Times New Roman"/>
              </a:endParaRPr>
            </a:p>
          </p:txBody>
        </p:sp>
        <p:sp>
          <p:nvSpPr>
            <p:cNvPr id="15" name="Textové pole 2"/>
            <p:cNvSpPr/>
            <p:nvPr/>
          </p:nvSpPr>
          <p:spPr>
            <a:xfrm>
              <a:off x="6975188" y="1205649"/>
              <a:ext cx="2497189"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v leže</a:t>
              </a:r>
            </a:p>
          </p:txBody>
        </p:sp>
        <p:cxnSp>
          <p:nvCxnSpPr>
            <p:cNvPr id="16" name="Přímá spojnice 15"/>
            <p:cNvCxnSpPr/>
            <p:nvPr/>
          </p:nvCxnSpPr>
          <p:spPr>
            <a:xfrm flipH="1" flipV="1">
              <a:off x="1621668" y="1005465"/>
              <a:ext cx="1249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9705142" y="3453748"/>
              <a:ext cx="453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flipV="1">
              <a:off x="9353102" y="304673"/>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 pole 2"/>
            <p:cNvSpPr/>
            <p:nvPr/>
          </p:nvSpPr>
          <p:spPr>
            <a:xfrm>
              <a:off x="1775829" y="6829045"/>
              <a:ext cx="6122057"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během ležení</a:t>
              </a:r>
              <a:endParaRPr lang="cs-CZ" sz="4000" dirty="0">
                <a:solidFill>
                  <a:srgbClr val="0000FF"/>
                </a:solidFill>
                <a:ea typeface="Calibri"/>
                <a:cs typeface="Times New Roman"/>
              </a:endParaRPr>
            </a:p>
          </p:txBody>
        </p:sp>
        <p:sp>
          <p:nvSpPr>
            <p:cNvPr id="20" name="Textové pole 2"/>
            <p:cNvSpPr/>
            <p:nvPr/>
          </p:nvSpPr>
          <p:spPr>
            <a:xfrm>
              <a:off x="9412632" y="6829045"/>
              <a:ext cx="4605932"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po fyzické aktivitě</a:t>
              </a:r>
              <a:endParaRPr lang="cs-CZ" sz="4000" dirty="0">
                <a:solidFill>
                  <a:srgbClr val="0000FF"/>
                </a:solidFill>
                <a:ea typeface="Calibri"/>
                <a:cs typeface="Times New Roman"/>
              </a:endParaRPr>
            </a:p>
          </p:txBody>
        </p:sp>
        <p:cxnSp>
          <p:nvCxnSpPr>
            <p:cNvPr id="21" name="Přímá spojnice se šipkou 20"/>
            <p:cNvCxnSpPr/>
            <p:nvPr/>
          </p:nvCxnSpPr>
          <p:spPr>
            <a:xfrm>
              <a:off x="9194031" y="1010432"/>
              <a:ext cx="0" cy="2649427"/>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ové pole 2"/>
            <p:cNvSpPr/>
            <p:nvPr/>
          </p:nvSpPr>
          <p:spPr>
            <a:xfrm>
              <a:off x="12673508" y="7509396"/>
              <a:ext cx="1424417" cy="62045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a typeface="Calibri"/>
                  <a:cs typeface="Times New Roman"/>
                </a:rPr>
                <a:t>čas</a:t>
              </a:r>
              <a:r>
                <a:rPr lang="cs-CZ" sz="2000" dirty="0">
                  <a:effectLst/>
                  <a:ea typeface="Calibri"/>
                  <a:cs typeface="Times New Roman"/>
                </a:rPr>
                <a:t> (s)</a:t>
              </a:r>
              <a:endParaRPr lang="cs-CZ" sz="3600" dirty="0">
                <a:ea typeface="Calibri"/>
                <a:cs typeface="Times New Roman"/>
              </a:endParaRPr>
            </a:p>
          </p:txBody>
        </p:sp>
        <p:sp>
          <p:nvSpPr>
            <p:cNvPr id="23" name="Textové pole 2"/>
            <p:cNvSpPr/>
            <p:nvPr/>
          </p:nvSpPr>
          <p:spPr>
            <a:xfrm rot="16200000">
              <a:off x="404619" y="1347542"/>
              <a:ext cx="1846250" cy="54427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ffectLst/>
                  <a:ea typeface="Calibri"/>
                  <a:cs typeface="Times New Roman"/>
                </a:rPr>
                <a:t>objem (l)</a:t>
              </a:r>
              <a:endParaRPr lang="cs-CZ" sz="3600" dirty="0">
                <a:ea typeface="Calibri"/>
                <a:cs typeface="Times New Roman"/>
              </a:endParaRPr>
            </a:p>
          </p:txBody>
        </p:sp>
        <p:sp>
          <p:nvSpPr>
            <p:cNvPr id="24" name="Textové pole 2"/>
            <p:cNvSpPr/>
            <p:nvPr/>
          </p:nvSpPr>
          <p:spPr>
            <a:xfrm>
              <a:off x="11709183" y="3642310"/>
              <a:ext cx="2684072"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po aktivitě</a:t>
              </a:r>
            </a:p>
          </p:txBody>
        </p:sp>
        <p:cxnSp>
          <p:nvCxnSpPr>
            <p:cNvPr id="25" name="Přímá spojnice se šipkou 24"/>
            <p:cNvCxnSpPr/>
            <p:nvPr/>
          </p:nvCxnSpPr>
          <p:spPr>
            <a:xfrm>
              <a:off x="13929984" y="3500723"/>
              <a:ext cx="0" cy="3384000"/>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ové pole 2"/>
            <p:cNvSpPr/>
            <p:nvPr/>
          </p:nvSpPr>
          <p:spPr>
            <a:xfrm>
              <a:off x="4097229" y="3528468"/>
              <a:ext cx="5096803" cy="1468219"/>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800" dirty="0">
                  <a:ea typeface="Calibri"/>
                  <a:cs typeface="Times New Roman"/>
                </a:rPr>
                <a:t>Sklon poklesu objemu ve respirometru </a:t>
              </a:r>
              <a:r>
                <a:rPr lang="cs-CZ" sz="2000" b="1" dirty="0" err="1">
                  <a:solidFill>
                    <a:srgbClr val="FF0000"/>
                  </a:solidFill>
                  <a:ea typeface="Calibri"/>
                  <a:cs typeface="Times New Roman"/>
                </a:rPr>
                <a:t>v</a:t>
              </a:r>
              <a:r>
                <a:rPr lang="cs-CZ" sz="2000" b="1" baseline="-25000" dirty="0" err="1">
                  <a:solidFill>
                    <a:srgbClr val="FF0000"/>
                  </a:solidFill>
                  <a:ea typeface="Calibri"/>
                  <a:cs typeface="Times New Roman"/>
                </a:rPr>
                <a:t>n</a:t>
              </a:r>
              <a:r>
                <a:rPr lang="cs-CZ" sz="2000" b="1" baseline="-25000" dirty="0">
                  <a:solidFill>
                    <a:srgbClr val="FF0000"/>
                  </a:solidFill>
                  <a:ea typeface="Calibri"/>
                  <a:cs typeface="Times New Roman"/>
                </a:rPr>
                <a:t> </a:t>
              </a:r>
              <a:r>
                <a:rPr lang="cs-CZ" sz="2000" b="1" dirty="0">
                  <a:solidFill>
                    <a:srgbClr val="FF0000"/>
                  </a:solidFill>
                  <a:ea typeface="Calibri"/>
                  <a:cs typeface="Times New Roman"/>
                </a:rPr>
                <a:t>(l/s)</a:t>
              </a:r>
              <a:br>
                <a:rPr lang="cs-CZ" sz="2000" dirty="0">
                  <a:ea typeface="Calibri"/>
                  <a:cs typeface="Times New Roman"/>
                </a:rPr>
              </a:br>
              <a:r>
                <a:rPr lang="cs-CZ" sz="2000" dirty="0">
                  <a:effectLst/>
                  <a:ea typeface="Calibri"/>
                  <a:cs typeface="Times New Roman"/>
                </a:rPr>
                <a:t>= </a:t>
              </a:r>
              <a:r>
                <a:rPr lang="cs-CZ" sz="2000" b="1" dirty="0">
                  <a:effectLst/>
                  <a:ea typeface="Calibri"/>
                  <a:cs typeface="Times New Roman"/>
                </a:rPr>
                <a:t>spotřeba kyslíku za čas</a:t>
              </a:r>
            </a:p>
          </p:txBody>
        </p:sp>
        <p:cxnSp>
          <p:nvCxnSpPr>
            <p:cNvPr id="27" name="Přímá spojnice 26"/>
            <p:cNvCxnSpPr/>
            <p:nvPr/>
          </p:nvCxnSpPr>
          <p:spPr>
            <a:xfrm flipV="1">
              <a:off x="5613868" y="2590103"/>
              <a:ext cx="275122" cy="98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endCxn id="33" idx="3"/>
            </p:cNvCxnSpPr>
            <p:nvPr/>
          </p:nvCxnSpPr>
          <p:spPr>
            <a:xfrm flipV="1">
              <a:off x="2567677" y="1376850"/>
              <a:ext cx="467254" cy="119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33" idx="6"/>
            </p:cNvCxnSpPr>
            <p:nvPr/>
          </p:nvCxnSpPr>
          <p:spPr>
            <a:xfrm flipH="1" flipV="1">
              <a:off x="4097229" y="1258592"/>
              <a:ext cx="30002" cy="1129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ové pole 2"/>
          <p:cNvSpPr/>
          <p:nvPr/>
        </p:nvSpPr>
        <p:spPr>
          <a:xfrm>
            <a:off x="6937254" y="1623510"/>
            <a:ext cx="4687594" cy="83099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effectLst/>
                <a:ea typeface="Calibri"/>
                <a:cs typeface="Times New Roman"/>
              </a:rPr>
              <a:t>kyslík ze spirometru je metabolizován, CO</a:t>
            </a:r>
            <a:r>
              <a:rPr lang="cs-CZ" sz="1600" baseline="-25000" dirty="0">
                <a:effectLst/>
                <a:ea typeface="Calibri"/>
                <a:cs typeface="Times New Roman"/>
              </a:rPr>
              <a:t>2</a:t>
            </a:r>
            <a:r>
              <a:rPr lang="cs-CZ" sz="1600" dirty="0">
                <a:effectLst/>
                <a:ea typeface="Calibri"/>
                <a:cs typeface="Times New Roman"/>
              </a:rPr>
              <a:t> je zachytáváno natronovým vápnem </a:t>
            </a:r>
            <a:r>
              <a:rPr lang="cs-CZ" sz="1600" dirty="0">
                <a:effectLst/>
                <a:latin typeface="Arial"/>
                <a:ea typeface="Calibri"/>
                <a:cs typeface="Arial"/>
              </a:rPr>
              <a:t>→ </a:t>
            </a:r>
            <a:r>
              <a:rPr lang="cs-CZ" sz="1600" dirty="0">
                <a:effectLst/>
                <a:ea typeface="Calibri"/>
                <a:cs typeface="Times New Roman"/>
              </a:rPr>
              <a:t>spotřeba O</a:t>
            </a:r>
            <a:r>
              <a:rPr lang="cs-CZ" sz="1600" baseline="-25000" dirty="0">
                <a:ea typeface="Calibri"/>
                <a:cs typeface="Times New Roman"/>
              </a:rPr>
              <a:t>2</a:t>
            </a:r>
            <a:r>
              <a:rPr lang="cs-CZ" sz="1600" dirty="0">
                <a:effectLst/>
                <a:ea typeface="Calibri"/>
                <a:cs typeface="Times New Roman"/>
              </a:rPr>
              <a:t> se měří jako úbytek O</a:t>
            </a:r>
            <a:r>
              <a:rPr lang="cs-CZ" sz="1600" baseline="-25000" dirty="0">
                <a:ea typeface="Calibri"/>
                <a:cs typeface="Times New Roman"/>
              </a:rPr>
              <a:t>2</a:t>
            </a:r>
            <a:r>
              <a:rPr lang="cs-CZ" sz="1600" dirty="0">
                <a:effectLst/>
                <a:ea typeface="Calibri"/>
                <a:cs typeface="Times New Roman"/>
              </a:rPr>
              <a:t> ve spirometru</a:t>
            </a:r>
          </a:p>
        </p:txBody>
      </p:sp>
    </p:spTree>
    <p:extLst>
      <p:ext uri="{BB962C8B-B14F-4D97-AF65-F5344CB8AC3E}">
        <p14:creationId xmlns:p14="http://schemas.microsoft.com/office/powerpoint/2010/main" val="137625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570879" y="248498"/>
            <a:ext cx="11050242" cy="451576"/>
          </a:xfrm>
        </p:spPr>
        <p:txBody>
          <a:bodyPr/>
          <a:lstStyle/>
          <a:p>
            <a:pPr algn="ctr"/>
            <a:r>
              <a:rPr lang="cs-CZ" sz="3600" dirty="0"/>
              <a:t>Aktuální energetický výdej (AEE)</a:t>
            </a:r>
            <a:endParaRPr lang="cs-CZ" sz="3200" dirty="0"/>
          </a:p>
        </p:txBody>
      </p:sp>
      <p:sp>
        <p:nvSpPr>
          <p:cNvPr id="5" name="Zástupný symbol pro obsah 4"/>
          <p:cNvSpPr>
            <a:spLocks noGrp="1"/>
          </p:cNvSpPr>
          <p:nvPr>
            <p:ph idx="1"/>
          </p:nvPr>
        </p:nvSpPr>
        <p:spPr>
          <a:xfrm>
            <a:off x="441384" y="1230800"/>
            <a:ext cx="11482893" cy="5243966"/>
          </a:xfrm>
        </p:spPr>
        <p:txBody>
          <a:bodyPr/>
          <a:lstStyle/>
          <a:p>
            <a:pPr marL="72000" indent="0">
              <a:lnSpc>
                <a:spcPct val="100000"/>
              </a:lnSpc>
              <a:buNone/>
            </a:pPr>
            <a:r>
              <a:rPr lang="cs-CZ" sz="2400" dirty="0"/>
              <a:t>Výdej měřený za aktuálních podmínek</a:t>
            </a:r>
          </a:p>
          <a:p>
            <a:pPr marL="72000" indent="0">
              <a:lnSpc>
                <a:spcPct val="100000"/>
              </a:lnSpc>
              <a:buNone/>
            </a:pPr>
            <a:endParaRPr lang="cs-CZ" sz="1400" dirty="0"/>
          </a:p>
          <a:p>
            <a:pPr marL="72000" indent="0">
              <a:lnSpc>
                <a:spcPct val="100000"/>
              </a:lnSpc>
              <a:buNone/>
            </a:pPr>
            <a:r>
              <a:rPr lang="cs-CZ" dirty="0"/>
              <a:t>V praktiku: AEE</a:t>
            </a:r>
          </a:p>
          <a:p>
            <a:pPr lvl="1">
              <a:buFont typeface="Wingdings" panose="05000000000000000000" pitchFamily="2" charset="2"/>
              <a:buChar char="Ø"/>
            </a:pPr>
            <a:r>
              <a:rPr lang="cs-CZ" sz="1600" dirty="0"/>
              <a:t> v klidu (</a:t>
            </a:r>
            <a:r>
              <a:rPr lang="cs-CZ" sz="1600" dirty="0">
                <a:latin typeface="Arial" panose="020B0604020202020204" pitchFamily="34" charset="0"/>
                <a:cs typeface="Arial" panose="020B0604020202020204" pitchFamily="34" charset="0"/>
              </a:rPr>
              <a:t>≠ klidový výdej!</a:t>
            </a:r>
            <a:r>
              <a:rPr lang="cs-CZ" sz="1600" dirty="0"/>
              <a:t>) – v leže</a:t>
            </a:r>
          </a:p>
          <a:p>
            <a:pPr lvl="1">
              <a:buFont typeface="Wingdings" panose="05000000000000000000" pitchFamily="2" charset="2"/>
              <a:buChar char="Ø"/>
            </a:pPr>
            <a:r>
              <a:rPr lang="cs-CZ" sz="1600" dirty="0"/>
              <a:t> ve stoje </a:t>
            </a:r>
          </a:p>
          <a:p>
            <a:pPr lvl="1">
              <a:buFont typeface="Wingdings" panose="05000000000000000000" pitchFamily="2" charset="2"/>
              <a:buChar char="Ø"/>
            </a:pPr>
            <a:r>
              <a:rPr lang="cs-CZ" sz="1600" dirty="0"/>
              <a:t> po fyzické zátěži – chůze na schůdcích po dobu 5 min</a:t>
            </a:r>
            <a:endParaRPr lang="cs-CZ" sz="1600" baseline="-25000" dirty="0"/>
          </a:p>
          <a:p>
            <a:pPr marL="72000" indent="0">
              <a:lnSpc>
                <a:spcPct val="100000"/>
              </a:lnSpc>
              <a:buNone/>
            </a:pPr>
            <a:endParaRPr lang="cs-CZ" sz="2400" dirty="0"/>
          </a:p>
          <a:p>
            <a:pPr marL="72000" indent="0">
              <a:lnSpc>
                <a:spcPct val="100000"/>
              </a:lnSpc>
              <a:buNone/>
            </a:pPr>
            <a:r>
              <a:rPr lang="cs-CZ" sz="2400" dirty="0"/>
              <a:t>Stanovte </a:t>
            </a:r>
          </a:p>
          <a:p>
            <a:pPr lvl="1">
              <a:buFont typeface="Wingdings" panose="05000000000000000000" pitchFamily="2" charset="2"/>
              <a:buChar char="Ø"/>
            </a:pPr>
            <a:r>
              <a:rPr lang="cs-CZ" dirty="0"/>
              <a:t> </a:t>
            </a:r>
            <a:r>
              <a:rPr lang="cs-CZ" dirty="0" err="1"/>
              <a:t>v</a:t>
            </a:r>
            <a:r>
              <a:rPr lang="cs-CZ" baseline="-25000" dirty="0" err="1"/>
              <a:t>n</a:t>
            </a:r>
            <a:r>
              <a:rPr lang="cs-CZ" dirty="0"/>
              <a:t> - odečtená spotřeba O</a:t>
            </a:r>
            <a:r>
              <a:rPr lang="cs-CZ" baseline="-25000" dirty="0"/>
              <a:t>2</a:t>
            </a:r>
            <a:r>
              <a:rPr lang="cs-CZ" dirty="0"/>
              <a:t> (l/s)</a:t>
            </a:r>
          </a:p>
          <a:p>
            <a:pPr lvl="1">
              <a:buFont typeface="Wingdings" panose="05000000000000000000" pitchFamily="2" charset="2"/>
              <a:buChar char="Ø"/>
            </a:pPr>
            <a:r>
              <a:rPr lang="cs-CZ" dirty="0"/>
              <a:t> </a:t>
            </a:r>
            <a:r>
              <a:rPr lang="cs-CZ" dirty="0" err="1"/>
              <a:t>v</a:t>
            </a:r>
            <a:r>
              <a:rPr lang="cs-CZ" baseline="-25000" dirty="0" err="1"/>
              <a:t>r</a:t>
            </a:r>
            <a:r>
              <a:rPr lang="cs-CZ" dirty="0"/>
              <a:t> – hodnota korigovaná na 0°C a 101,325 </a:t>
            </a:r>
            <a:r>
              <a:rPr lang="cs-CZ" dirty="0" err="1"/>
              <a:t>kP</a:t>
            </a:r>
            <a:r>
              <a:rPr lang="cs-CZ" dirty="0"/>
              <a:t> (l/s)</a:t>
            </a:r>
          </a:p>
          <a:p>
            <a:pPr lvl="2"/>
            <a:endParaRPr lang="cs-CZ" sz="1300" dirty="0"/>
          </a:p>
          <a:p>
            <a:pPr lvl="2"/>
            <a:r>
              <a:rPr lang="cs-CZ" sz="1300" dirty="0"/>
              <a:t>t: Teplota místnosti °C, B: barometrický tlak </a:t>
            </a:r>
            <a:r>
              <a:rPr lang="cs-CZ" sz="1300" dirty="0" err="1"/>
              <a:t>kPa</a:t>
            </a:r>
            <a:r>
              <a:rPr lang="cs-CZ" sz="1300" dirty="0"/>
              <a:t> (1 </a:t>
            </a:r>
            <a:r>
              <a:rPr lang="cs-CZ" sz="1300" dirty="0" err="1"/>
              <a:t>mmHg</a:t>
            </a:r>
            <a:r>
              <a:rPr lang="cs-CZ" sz="1300" dirty="0"/>
              <a:t> = 0,133 </a:t>
            </a:r>
            <a:r>
              <a:rPr lang="cs-CZ" sz="1300" dirty="0" err="1"/>
              <a:t>kPa</a:t>
            </a:r>
            <a:r>
              <a:rPr lang="cs-CZ" sz="1300" dirty="0"/>
              <a:t>), e - napětí vodních par v </a:t>
            </a:r>
            <a:r>
              <a:rPr lang="cs-CZ" sz="1300" dirty="0" err="1"/>
              <a:t>kPa</a:t>
            </a:r>
            <a:r>
              <a:rPr lang="cs-CZ" sz="1300" dirty="0"/>
              <a:t> (podle tabulky)</a:t>
            </a:r>
          </a:p>
          <a:p>
            <a:pPr marL="72000" indent="0">
              <a:lnSpc>
                <a:spcPct val="100000"/>
              </a:lnSpc>
              <a:buNone/>
            </a:pPr>
            <a:r>
              <a:rPr lang="cs-CZ" sz="2400" dirty="0"/>
              <a:t>Vypočítejte AEE</a:t>
            </a:r>
            <a:r>
              <a:rPr lang="cs-CZ" sz="1800" dirty="0"/>
              <a:t> (chyba výpočtu je asi 8%)</a:t>
            </a:r>
            <a:endParaRPr lang="cs-CZ" sz="2400" dirty="0"/>
          </a:p>
          <a:p>
            <a:pPr lvl="1">
              <a:buFont typeface="Wingdings" panose="05000000000000000000" pitchFamily="2" charset="2"/>
              <a:buChar char="Ø"/>
            </a:pPr>
            <a:r>
              <a:rPr lang="cs-CZ" sz="1800" dirty="0"/>
              <a:t> AEE (</a:t>
            </a:r>
            <a:r>
              <a:rPr lang="cs-CZ" sz="1800" dirty="0" err="1"/>
              <a:t>kJ</a:t>
            </a:r>
            <a:r>
              <a:rPr lang="cs-CZ" sz="1800" dirty="0"/>
              <a:t>/s) = 20,19 . </a:t>
            </a:r>
            <a:r>
              <a:rPr lang="cs-CZ" sz="1800" dirty="0" err="1"/>
              <a:t>v</a:t>
            </a:r>
            <a:r>
              <a:rPr lang="cs-CZ" sz="1800" baseline="-25000" dirty="0" err="1"/>
              <a:t>r</a:t>
            </a:r>
            <a:r>
              <a:rPr lang="cs-CZ" sz="1800" dirty="0"/>
              <a:t> </a:t>
            </a:r>
          </a:p>
          <a:p>
            <a:pPr lvl="1">
              <a:buFont typeface="Wingdings" panose="05000000000000000000" pitchFamily="2" charset="2"/>
              <a:buChar char="Ø"/>
            </a:pPr>
            <a:r>
              <a:rPr lang="cs-CZ" sz="1800" dirty="0"/>
              <a:t> AEE (</a:t>
            </a:r>
            <a:r>
              <a:rPr lang="cs-CZ" sz="1800" dirty="0" err="1"/>
              <a:t>kJ</a:t>
            </a:r>
            <a:r>
              <a:rPr lang="cs-CZ" sz="1800" dirty="0"/>
              <a:t>/den) = 20,19 . </a:t>
            </a:r>
            <a:r>
              <a:rPr lang="cs-CZ" sz="1800" dirty="0" err="1"/>
              <a:t>v</a:t>
            </a:r>
            <a:r>
              <a:rPr lang="cs-CZ" sz="1800" baseline="-25000" dirty="0" err="1"/>
              <a:t>r</a:t>
            </a:r>
            <a:r>
              <a:rPr lang="cs-CZ" sz="1800" dirty="0"/>
              <a:t> . 86400</a:t>
            </a:r>
          </a:p>
        </p:txBody>
      </p:sp>
      <mc:AlternateContent xmlns:mc="http://schemas.openxmlformats.org/markup-compatibility/2006" xmlns:a14="http://schemas.microsoft.com/office/drawing/2010/main">
        <mc:Choice Requires="a14">
          <p:sp>
            <p:nvSpPr>
              <p:cNvPr id="6" name="TextovéPole 5"/>
              <p:cNvSpPr txBox="1"/>
              <p:nvPr/>
            </p:nvSpPr>
            <p:spPr>
              <a:xfrm>
                <a:off x="6182831" y="3471531"/>
                <a:ext cx="3207032" cy="70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00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𝑟</m:t>
                          </m:r>
                        </m:sub>
                      </m:sSub>
                      <m:r>
                        <a:rPr lang="cs-CZ" sz="2000" b="0" i="1" smtClean="0">
                          <a:latin typeface="Cambria Math"/>
                        </a:rPr>
                        <m:t>=</m:t>
                      </m:r>
                      <m:sSub>
                        <m:sSubPr>
                          <m:ctrlPr>
                            <a:rPr lang="cs-CZ" sz="2000" b="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𝑛</m:t>
                          </m:r>
                        </m:sub>
                      </m:sSub>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273</m:t>
                          </m:r>
                        </m:num>
                        <m:den>
                          <m:r>
                            <a:rPr lang="cs-CZ" sz="2000" b="0" i="1" smtClean="0">
                              <a:latin typeface="Cambria Math"/>
                              <a:ea typeface="Cambria Math"/>
                            </a:rPr>
                            <m:t>273−</m:t>
                          </m:r>
                          <m:r>
                            <a:rPr lang="cs-CZ" sz="2000" b="0" i="1" smtClean="0">
                              <a:latin typeface="Cambria Math"/>
                              <a:ea typeface="Cambria Math"/>
                            </a:rPr>
                            <m:t>𝑡</m:t>
                          </m:r>
                        </m:den>
                      </m:f>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𝐵</m:t>
                          </m:r>
                          <m:r>
                            <a:rPr lang="cs-CZ" sz="2000" b="0" i="1" smtClean="0">
                              <a:latin typeface="Cambria Math"/>
                              <a:ea typeface="Cambria Math"/>
                            </a:rPr>
                            <m:t>−</m:t>
                          </m:r>
                          <m:r>
                            <a:rPr lang="cs-CZ" sz="2000" b="0" i="1" smtClean="0">
                              <a:latin typeface="Cambria Math"/>
                              <a:ea typeface="Cambria Math"/>
                            </a:rPr>
                            <m:t>𝑒</m:t>
                          </m:r>
                        </m:num>
                        <m:den>
                          <m:r>
                            <a:rPr lang="cs-CZ" sz="2000" b="0" i="1" smtClean="0">
                              <a:latin typeface="Cambria Math"/>
                              <a:ea typeface="Cambria Math"/>
                            </a:rPr>
                            <m:t>101,325</m:t>
                          </m:r>
                        </m:den>
                      </m:f>
                    </m:oMath>
                  </m:oMathPara>
                </a14:m>
                <a:endParaRPr lang="cs-CZ" sz="20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182831" y="3471531"/>
                <a:ext cx="3207032" cy="703078"/>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646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540000" y="318427"/>
            <a:ext cx="10753200" cy="451576"/>
          </a:xfrm>
        </p:spPr>
        <p:txBody>
          <a:bodyPr/>
          <a:lstStyle/>
          <a:p>
            <a:pPr algn="ctr"/>
            <a:r>
              <a:rPr lang="cs-CZ" dirty="0"/>
              <a:t>Výpočet energetického výdeje rovnicí</a:t>
            </a:r>
          </a:p>
        </p:txBody>
      </p:sp>
      <p:sp>
        <p:nvSpPr>
          <p:cNvPr id="5" name="Zástupný symbol pro obsah 4"/>
          <p:cNvSpPr>
            <a:spLocks noGrp="1"/>
          </p:cNvSpPr>
          <p:nvPr>
            <p:ph idx="1"/>
          </p:nvPr>
        </p:nvSpPr>
        <p:spPr>
          <a:xfrm>
            <a:off x="354553" y="877019"/>
            <a:ext cx="11482893" cy="3543980"/>
          </a:xfrm>
        </p:spPr>
        <p:txBody>
          <a:bodyPr/>
          <a:lstStyle/>
          <a:p>
            <a:pPr marL="72000" indent="0">
              <a:lnSpc>
                <a:spcPct val="100000"/>
              </a:lnSpc>
              <a:buNone/>
            </a:pPr>
            <a:r>
              <a:rPr lang="cs-CZ" sz="2400" dirty="0"/>
              <a:t>Bazální energetický výdej (BEE) – </a:t>
            </a:r>
            <a:r>
              <a:rPr lang="cs-CZ" sz="2400" b="1" i="1" dirty="0" err="1"/>
              <a:t>Harris-Benedictova</a:t>
            </a:r>
            <a:r>
              <a:rPr lang="cs-CZ" sz="2400" b="1" i="1" dirty="0"/>
              <a:t> rovnice</a:t>
            </a:r>
          </a:p>
          <a:p>
            <a:pPr lvl="1">
              <a:buFont typeface="Wingdings" panose="05000000000000000000" pitchFamily="2" charset="2"/>
              <a:buChar char="Ø"/>
            </a:pPr>
            <a:endParaRPr lang="cs-CZ" sz="2400" dirty="0"/>
          </a:p>
          <a:p>
            <a:pPr lvl="1">
              <a:buFont typeface="Wingdings" panose="05000000000000000000" pitchFamily="2" charset="2"/>
              <a:buChar char="Ø"/>
            </a:pPr>
            <a:r>
              <a:rPr lang="cs-CZ" sz="2400" dirty="0"/>
              <a:t> muži (kcal/den)</a:t>
            </a:r>
          </a:p>
          <a:p>
            <a:pPr lvl="1">
              <a:buFont typeface="Wingdings" panose="05000000000000000000" pitchFamily="2" charset="2"/>
              <a:buChar char="Ø"/>
            </a:pPr>
            <a:r>
              <a:rPr lang="cs-CZ" sz="2400" dirty="0"/>
              <a:t> ženy (kcal/den)</a:t>
            </a:r>
          </a:p>
          <a:p>
            <a:pPr marL="324000" lvl="1" indent="0">
              <a:buNone/>
            </a:pPr>
            <a:endParaRPr lang="cs-CZ" sz="1200" dirty="0"/>
          </a:p>
          <a:p>
            <a:pPr marL="324000" lvl="1" indent="0">
              <a:buNone/>
            </a:pPr>
            <a:r>
              <a:rPr lang="cs-CZ" sz="1600" dirty="0"/>
              <a:t>m: hmotnost v kg, h: výška v cm, r věk v letech</a:t>
            </a:r>
          </a:p>
          <a:p>
            <a:pPr>
              <a:lnSpc>
                <a:spcPct val="100000"/>
              </a:lnSpc>
            </a:pPr>
            <a:endParaRPr lang="cs-CZ" sz="1200" dirty="0"/>
          </a:p>
          <a:p>
            <a:pPr marL="72000" indent="0">
              <a:lnSpc>
                <a:spcPct val="100000"/>
              </a:lnSpc>
              <a:buNone/>
            </a:pPr>
            <a:r>
              <a:rPr lang="cs-CZ" sz="2400" dirty="0"/>
              <a:t>BEE (</a:t>
            </a:r>
            <a:r>
              <a:rPr lang="cs-CZ" sz="2400" dirty="0" err="1"/>
              <a:t>kJ</a:t>
            </a:r>
            <a:r>
              <a:rPr lang="cs-CZ" sz="2400" dirty="0"/>
              <a:t>/den) = BEE (kcal/den) . 4,184</a:t>
            </a:r>
          </a:p>
          <a:p>
            <a:pPr marL="72000" indent="0">
              <a:lnSpc>
                <a:spcPct val="100000"/>
              </a:lnSpc>
              <a:buNone/>
            </a:pPr>
            <a:r>
              <a:rPr lang="cs-CZ" sz="2400" dirty="0">
                <a:latin typeface="Arial" panose="020B0604020202020204" pitchFamily="34" charset="0"/>
                <a:cs typeface="Arial" panose="020B0604020202020204" pitchFamily="34" charset="0"/>
              </a:rPr>
              <a:t>AEE (</a:t>
            </a:r>
            <a:r>
              <a:rPr lang="cs-CZ" sz="2400" dirty="0" err="1">
                <a:latin typeface="Arial" panose="020B0604020202020204" pitchFamily="34" charset="0"/>
                <a:cs typeface="Arial" panose="020B0604020202020204" pitchFamily="34" charset="0"/>
              </a:rPr>
              <a:t>kJ</a:t>
            </a:r>
            <a:r>
              <a:rPr lang="cs-CZ" sz="2400" dirty="0">
                <a:latin typeface="Arial" panose="020B0604020202020204" pitchFamily="34" charset="0"/>
                <a:cs typeface="Arial" panose="020B0604020202020204" pitchFamily="34" charset="0"/>
              </a:rPr>
              <a:t>/den) = BEE. AF . TF . IF</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bazální energetický výdej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aktivita (</a:t>
            </a:r>
            <a:r>
              <a:rPr lang="cs-CZ" dirty="0" err="1">
                <a:latin typeface="Arial" panose="020B0604020202020204" pitchFamily="34" charset="0"/>
                <a:cs typeface="Arial" panose="020B0604020202020204" pitchFamily="34" charset="0"/>
              </a:rPr>
              <a:t>activity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AF)  - v praktiku: zdravý lehce pracující (AF = ženy 1,55; muži 1,6)</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tělesná teplota (</a:t>
            </a:r>
            <a:r>
              <a:rPr lang="cs-CZ" dirty="0" err="1">
                <a:latin typeface="Arial" panose="020B0604020202020204" pitchFamily="34" charset="0"/>
                <a:cs typeface="Arial" panose="020B0604020202020204" pitchFamily="34" charset="0"/>
              </a:rPr>
              <a:t>temperature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TF) – v praktiku: normální (TF = 1)</a:t>
            </a:r>
          </a:p>
          <a:p>
            <a:pPr lvl="1">
              <a:buFont typeface="Wingdings" panose="05000000000000000000" pitchFamily="2" charset="2"/>
              <a:buChar char="Ø"/>
            </a:pPr>
            <a:r>
              <a:rPr lang="cs-CZ" dirty="0">
                <a:latin typeface="Arial" panose="020B0604020202020204" pitchFamily="34" charset="0"/>
                <a:cs typeface="Arial" panose="020B0604020202020204" pitchFamily="34" charset="0"/>
              </a:rPr>
              <a:t> poškození (</a:t>
            </a:r>
            <a:r>
              <a:rPr lang="cs-CZ" dirty="0" err="1">
                <a:latin typeface="Arial" panose="020B0604020202020204" pitchFamily="34" charset="0"/>
                <a:cs typeface="Arial" panose="020B0604020202020204" pitchFamily="34" charset="0"/>
              </a:rPr>
              <a:t>injury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IF) – v praktiku: žádné (IF = 1)</a:t>
            </a:r>
          </a:p>
          <a:p>
            <a:pPr marL="324000" lvl="1" indent="0">
              <a:buNone/>
            </a:pPr>
            <a:endParaRPr lang="cs-CZ" dirty="0">
              <a:latin typeface="Arial" panose="020B0604020202020204" pitchFamily="34" charset="0"/>
              <a:cs typeface="Arial" panose="020B0604020202020204" pitchFamily="34" charset="0"/>
            </a:endParaRPr>
          </a:p>
          <a:p>
            <a:pPr marL="324000" lvl="1" indent="0">
              <a:buNone/>
            </a:pPr>
            <a:r>
              <a:rPr lang="cs-CZ" b="1" dirty="0">
                <a:latin typeface="Arial" panose="020B0604020202020204" pitchFamily="34" charset="0"/>
                <a:cs typeface="Arial" panose="020B0604020202020204" pitchFamily="34" charset="0"/>
              </a:rPr>
              <a:t>Zvýšení teploty a poškození zvyšuje AEE!</a:t>
            </a:r>
          </a:p>
          <a:p>
            <a:pPr marL="72000" indent="0">
              <a:lnSpc>
                <a:spcPct val="100000"/>
              </a:lnSpc>
              <a:buNone/>
            </a:pPr>
            <a:endParaRPr lang="cs-CZ" sz="1400" dirty="0">
              <a:latin typeface="Arial" panose="020B0604020202020204" pitchFamily="34" charset="0"/>
              <a:cs typeface="Arial" panose="020B0604020202020204" pitchFamily="34" charset="0"/>
            </a:endParaRPr>
          </a:p>
          <a:p>
            <a:pPr marL="72000" indent="0">
              <a:lnSpc>
                <a:spcPct val="100000"/>
              </a:lnSpc>
              <a:buNone/>
            </a:pPr>
            <a:r>
              <a:rPr lang="cs-CZ" sz="1400" dirty="0">
                <a:latin typeface="Arial" panose="020B0604020202020204" pitchFamily="34" charset="0"/>
                <a:cs typeface="Arial" panose="020B0604020202020204" pitchFamily="34" charset="0"/>
              </a:rPr>
              <a:t>BEE a AEE představuje jen odhad vaší reálné hodnoty. Rovnice byla zjištěna na základě vyhodnocení mnoha lidí, ale dva lidé se stejnými parametry nikdy nebudou mít stejný výdej, pouze podobný. Rovnice například nepočítá se složením tělesné hmoty, podílem svalů a tuků, nastavením metabolismu</a:t>
            </a:r>
          </a:p>
        </p:txBody>
      </p:sp>
      <mc:AlternateContent xmlns:mc="http://schemas.openxmlformats.org/markup-compatibility/2006" xmlns:a14="http://schemas.microsoft.com/office/drawing/2010/main">
        <mc:Choice Requires="a14">
          <p:sp>
            <p:nvSpPr>
              <p:cNvPr id="6" name="TextovéPole 5"/>
              <p:cNvSpPr txBox="1"/>
              <p:nvPr/>
            </p:nvSpPr>
            <p:spPr>
              <a:xfrm>
                <a:off x="3269579" y="1871299"/>
                <a:ext cx="50915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=66+13,7∙</m:t>
                      </m:r>
                      <m:r>
                        <a:rPr lang="cs-CZ" i="1">
                          <a:latin typeface="Cambria Math"/>
                          <a:ea typeface="Cambria Math"/>
                        </a:rPr>
                        <m:t>𝑚</m:t>
                      </m:r>
                      <m:r>
                        <a:rPr lang="cs-CZ" i="1">
                          <a:latin typeface="Cambria Math"/>
                          <a:ea typeface="Cambria Math"/>
                        </a:rPr>
                        <m:t>+5∙</m:t>
                      </m:r>
                      <m:r>
                        <a:rPr lang="cs-CZ" i="1">
                          <a:latin typeface="Cambria Math"/>
                          <a:ea typeface="Cambria Math"/>
                        </a:rPr>
                        <m:t>h</m:t>
                      </m:r>
                      <m:r>
                        <a:rPr lang="cs-CZ" b="0" i="1" smtClean="0">
                          <a:latin typeface="Cambria Math"/>
                        </a:rPr>
                        <m:t>−6,8</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269579" y="1871299"/>
                <a:ext cx="5091586" cy="461665"/>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3119698" y="2203103"/>
                <a:ext cx="5391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=655+9,6∙</m:t>
                      </m:r>
                      <m:r>
                        <a:rPr lang="cs-CZ" i="1">
                          <a:latin typeface="Cambria Math"/>
                          <a:ea typeface="Cambria Math"/>
                        </a:rPr>
                        <m:t>𝑚</m:t>
                      </m:r>
                      <m:r>
                        <a:rPr lang="cs-CZ" i="1" smtClean="0">
                          <a:latin typeface="Cambria Math"/>
                          <a:ea typeface="Cambria Math"/>
                        </a:rPr>
                        <m:t>+</m:t>
                      </m:r>
                      <m:r>
                        <a:rPr lang="cs-CZ" b="0" i="1" smtClean="0">
                          <a:latin typeface="Cambria Math"/>
                          <a:ea typeface="Cambria Math"/>
                        </a:rPr>
                        <m:t>1,7</m:t>
                      </m:r>
                      <m:r>
                        <a:rPr lang="cs-CZ" i="1">
                          <a:latin typeface="Cambria Math"/>
                          <a:ea typeface="Cambria Math"/>
                        </a:rPr>
                        <m:t>∙</m:t>
                      </m:r>
                      <m:r>
                        <a:rPr lang="cs-CZ" i="1">
                          <a:latin typeface="Cambria Math"/>
                          <a:ea typeface="Cambria Math"/>
                        </a:rPr>
                        <m:t>h</m:t>
                      </m:r>
                      <m:r>
                        <a:rPr lang="cs-CZ" b="0" i="1" smtClean="0">
                          <a:latin typeface="Cambria Math"/>
                        </a:rPr>
                        <m:t> −4,7</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119698" y="2203103"/>
                <a:ext cx="5391348" cy="461665"/>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2873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Závěry </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Porovnejte spočítaný BEE a naměřený AEE v leže a po zátěži</a:t>
            </a:r>
          </a:p>
          <a:p>
            <a:pPr marL="72000" indent="0">
              <a:lnSpc>
                <a:spcPct val="100000"/>
              </a:lnSpc>
              <a:buNone/>
            </a:pPr>
            <a:endParaRPr lang="cs-CZ" sz="2400" dirty="0"/>
          </a:p>
          <a:p>
            <a:pPr marL="72000" indent="0">
              <a:lnSpc>
                <a:spcPct val="100000"/>
              </a:lnSpc>
              <a:buNone/>
            </a:pPr>
            <a:r>
              <a:rPr lang="cs-CZ" sz="2400" dirty="0"/>
              <a:t>Očekáváme: </a:t>
            </a:r>
          </a:p>
          <a:p>
            <a:pPr marL="72000" indent="0">
              <a:lnSpc>
                <a:spcPct val="100000"/>
              </a:lnSpc>
              <a:buNone/>
            </a:pPr>
            <a:r>
              <a:rPr lang="cs-CZ" sz="2400" dirty="0"/>
              <a:t>             BEE &lt; AEE klid &lt; AEE po zátěži</a:t>
            </a:r>
          </a:p>
          <a:p>
            <a:pPr marL="72000" indent="0">
              <a:lnSpc>
                <a:spcPct val="100000"/>
              </a:lnSpc>
              <a:buNone/>
            </a:pPr>
            <a:r>
              <a:rPr lang="cs-CZ" sz="2400" dirty="0"/>
              <a:t>Vysvětlete pozorované rozdíly</a:t>
            </a:r>
          </a:p>
          <a:p>
            <a:pPr marL="72000" indent="0">
              <a:lnSpc>
                <a:spcPct val="100000"/>
              </a:lnSpc>
              <a:buNone/>
            </a:pPr>
            <a:endParaRPr lang="cs-CZ" sz="2400" dirty="0"/>
          </a:p>
          <a:p>
            <a:pPr marL="72000" indent="0">
              <a:lnSpc>
                <a:spcPct val="100000"/>
              </a:lnSpc>
              <a:buNone/>
            </a:pPr>
            <a:r>
              <a:rPr lang="cs-CZ" sz="2400" dirty="0"/>
              <a:t>Může se stát:</a:t>
            </a:r>
          </a:p>
          <a:p>
            <a:pPr marL="72000" indent="0">
              <a:lnSpc>
                <a:spcPct val="100000"/>
              </a:lnSpc>
              <a:buNone/>
            </a:pPr>
            <a:r>
              <a:rPr lang="cs-CZ" sz="2400" dirty="0"/>
              <a:t>             BEE </a:t>
            </a:r>
            <a:r>
              <a:rPr lang="cs-CZ" sz="2400" dirty="0">
                <a:latin typeface="Arial"/>
                <a:cs typeface="Arial"/>
              </a:rPr>
              <a:t>≥</a:t>
            </a:r>
            <a:r>
              <a:rPr lang="cs-CZ" sz="2400" dirty="0"/>
              <a:t> AEE klid</a:t>
            </a:r>
          </a:p>
          <a:p>
            <a:pPr marL="72000" indent="0">
              <a:lnSpc>
                <a:spcPct val="100000"/>
              </a:lnSpc>
              <a:buNone/>
            </a:pPr>
            <a:endParaRPr lang="cs-CZ" sz="2400" dirty="0"/>
          </a:p>
          <a:p>
            <a:pPr marL="72000" indent="0">
              <a:lnSpc>
                <a:spcPct val="100000"/>
              </a:lnSpc>
              <a:buNone/>
            </a:pPr>
            <a:r>
              <a:rPr lang="cs-CZ" sz="2400" dirty="0"/>
              <a:t>Vysvětlete tuto situaci</a:t>
            </a:r>
          </a:p>
        </p:txBody>
      </p:sp>
      <p:pic>
        <p:nvPicPr>
          <p:cNvPr id="6" name="Obrázek 5">
            <a:extLst>
              <a:ext uri="{FF2B5EF4-FFF2-40B4-BE49-F238E27FC236}">
                <a16:creationId xmlns:a16="http://schemas.microsoft.com/office/drawing/2014/main" id="{FB621EF6-1DB9-47D5-A6FD-1C0A6AC4C8C3}"/>
              </a:ext>
            </a:extLst>
          </p:cNvPr>
          <p:cNvPicPr>
            <a:picLocks noChangeAspect="1"/>
          </p:cNvPicPr>
          <p:nvPr/>
        </p:nvPicPr>
        <p:blipFill>
          <a:blip r:embed="rId2"/>
          <a:stretch>
            <a:fillRect/>
          </a:stretch>
        </p:blipFill>
        <p:spPr>
          <a:xfrm>
            <a:off x="6096000" y="1850892"/>
            <a:ext cx="5578766" cy="3716316"/>
          </a:xfrm>
          <a:prstGeom prst="rect">
            <a:avLst/>
          </a:prstGeom>
        </p:spPr>
      </p:pic>
    </p:spTree>
    <p:extLst>
      <p:ext uri="{BB962C8B-B14F-4D97-AF65-F5344CB8AC3E}">
        <p14:creationId xmlns:p14="http://schemas.microsoft.com/office/powerpoint/2010/main" val="66265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sz="2000" dirty="0"/>
              <a:t>Všechny chemické a energetické děje probíhající v těle při zpracování potravy, tj. energetické a chemické přeměny, které probíhají v organismu po přijetí potravy (zahrnuje zpracování, trávení, vstřebávání a distribuci k buňkám) </a:t>
            </a:r>
          </a:p>
          <a:p>
            <a:pPr marL="72000" indent="0">
              <a:lnSpc>
                <a:spcPct val="100000"/>
              </a:lnSpc>
              <a:buNone/>
            </a:pPr>
            <a:endParaRPr lang="cs-CZ" sz="2000" dirty="0"/>
          </a:p>
          <a:p>
            <a:pPr marL="72000" indent="0">
              <a:lnSpc>
                <a:spcPct val="100000"/>
              </a:lnSpc>
              <a:buNone/>
            </a:pPr>
            <a:r>
              <a:rPr lang="cs-CZ" sz="2000" dirty="0"/>
              <a:t>Živý aerobní organismus oxiduje živiny za vzniku H</a:t>
            </a:r>
            <a:r>
              <a:rPr lang="cs-CZ" sz="2000" baseline="-25000" dirty="0"/>
              <a:t>2</a:t>
            </a:r>
            <a:r>
              <a:rPr lang="cs-CZ" sz="2000" dirty="0"/>
              <a:t>O, CO</a:t>
            </a:r>
            <a:r>
              <a:rPr lang="cs-CZ" sz="2000" baseline="-25000" dirty="0"/>
              <a:t>2</a:t>
            </a:r>
            <a:r>
              <a:rPr lang="cs-CZ" sz="2000" dirty="0"/>
              <a:t> a energie potřebné pro životní procesy.</a:t>
            </a:r>
          </a:p>
          <a:p>
            <a:pPr marL="72000" indent="0">
              <a:lnSpc>
                <a:spcPct val="100000"/>
              </a:lnSpc>
              <a:buNone/>
            </a:pPr>
            <a:r>
              <a:rPr lang="cs-CZ" sz="2000" dirty="0"/>
              <a:t>Rozlišujeme následující druhy:</a:t>
            </a:r>
          </a:p>
          <a:p>
            <a:pPr marL="72000" indent="0">
              <a:lnSpc>
                <a:spcPct val="100000"/>
              </a:lnSpc>
              <a:buNone/>
            </a:pPr>
            <a:endParaRPr lang="cs-CZ" sz="2000" dirty="0"/>
          </a:p>
          <a:p>
            <a:pPr lvl="1">
              <a:buFont typeface="Wingdings" panose="05000000000000000000" pitchFamily="2" charset="2"/>
              <a:buChar char="Ø"/>
            </a:pPr>
            <a:r>
              <a:rPr lang="cs-CZ" dirty="0"/>
              <a:t> </a:t>
            </a:r>
            <a:r>
              <a:rPr lang="cs-CZ" b="1" dirty="0"/>
              <a:t>katabolismus: </a:t>
            </a:r>
            <a:r>
              <a:rPr lang="cs-CZ" dirty="0"/>
              <a:t>komplexní, postupný proces rozkladu látek na jednodušší sloučeniny, při němž se uvolňuje energie. Energie se uvolňuje jako teplo nebo jako chemická energie (uložená do makroergních sloučenin, např. ATP; glykolýza; lipolýza, …)</a:t>
            </a:r>
          </a:p>
          <a:p>
            <a:pPr lvl="1">
              <a:buFont typeface="Wingdings" panose="05000000000000000000" pitchFamily="2" charset="2"/>
              <a:buChar char="Ø"/>
            </a:pPr>
            <a:endParaRPr lang="cs-CZ" dirty="0"/>
          </a:p>
          <a:p>
            <a:pPr lvl="1">
              <a:buFont typeface="Wingdings" panose="05000000000000000000" pitchFamily="2" charset="2"/>
              <a:buChar char="Ø"/>
            </a:pPr>
            <a:r>
              <a:rPr lang="cs-CZ" dirty="0"/>
              <a:t> </a:t>
            </a:r>
            <a:r>
              <a:rPr lang="cs-CZ" b="1" dirty="0"/>
              <a:t>anabolismus: </a:t>
            </a:r>
            <a:r>
              <a:rPr lang="cs-CZ" dirty="0"/>
              <a:t>proces tvorby složitějších látek z jednodušších, energie se spotřebovává (např. glukoneogeneze, syntéza glykogenu, </a:t>
            </a:r>
            <a:r>
              <a:rPr lang="cs-CZ" dirty="0" err="1"/>
              <a:t>lipogeneze</a:t>
            </a:r>
            <a:r>
              <a:rPr lang="cs-CZ" dirty="0"/>
              <a:t>, …)</a:t>
            </a:r>
          </a:p>
        </p:txBody>
      </p:sp>
    </p:spTree>
    <p:extLst>
      <p:ext uri="{BB962C8B-B14F-4D97-AF65-F5344CB8AC3E}">
        <p14:creationId xmlns:p14="http://schemas.microsoft.com/office/powerpoint/2010/main" val="164646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955582-979B-69F1-A55B-943804D4C35E}"/>
              </a:ext>
            </a:extLst>
          </p:cNvPr>
          <p:cNvSpPr>
            <a:spLocks noGrp="1"/>
          </p:cNvSpPr>
          <p:nvPr>
            <p:ph type="ftr" sz="quarter" idx="10"/>
          </p:nvPr>
        </p:nvSpPr>
        <p:spPr/>
        <p:txBody>
          <a:bodyPr/>
          <a:lstStyle/>
          <a:p>
            <a:endParaRPr lang="cs-CZ" altLang="cs-CZ" dirty="0"/>
          </a:p>
        </p:txBody>
      </p:sp>
      <p:sp>
        <p:nvSpPr>
          <p:cNvPr id="3" name="Zástupný symbol pro číslo snímku 2">
            <a:extLst>
              <a:ext uri="{FF2B5EF4-FFF2-40B4-BE49-F238E27FC236}">
                <a16:creationId xmlns:a16="http://schemas.microsoft.com/office/drawing/2014/main" id="{A65A6FAD-11D3-7CD9-772F-05A8266A4E78}"/>
              </a:ext>
            </a:extLst>
          </p:cNvPr>
          <p:cNvSpPr>
            <a:spLocks noGrp="1"/>
          </p:cNvSpPr>
          <p:nvPr>
            <p:ph type="sldNum" sz="quarter" idx="11"/>
          </p:nvPr>
        </p:nvSpPr>
        <p:spPr/>
        <p:txBody>
          <a:bodyPr/>
          <a:lstStyle/>
          <a:p>
            <a:endParaRPr lang="cs-CZ" altLang="cs-CZ" dirty="0"/>
          </a:p>
        </p:txBody>
      </p:sp>
      <p:sp>
        <p:nvSpPr>
          <p:cNvPr id="4" name="TextovéPole 3">
            <a:extLst>
              <a:ext uri="{FF2B5EF4-FFF2-40B4-BE49-F238E27FC236}">
                <a16:creationId xmlns:a16="http://schemas.microsoft.com/office/drawing/2014/main" id="{672B0A51-2D96-917E-4B32-62C45CC4ED28}"/>
              </a:ext>
            </a:extLst>
          </p:cNvPr>
          <p:cNvSpPr txBox="1"/>
          <p:nvPr/>
        </p:nvSpPr>
        <p:spPr>
          <a:xfrm>
            <a:off x="289249" y="116390"/>
            <a:ext cx="5486400" cy="523220"/>
          </a:xfrm>
          <a:prstGeom prst="rect">
            <a:avLst/>
          </a:prstGeom>
          <a:noFill/>
        </p:spPr>
        <p:txBody>
          <a:bodyPr wrap="square" rtlCol="0">
            <a:spAutoFit/>
          </a:bodyPr>
          <a:lstStyle/>
          <a:p>
            <a:r>
              <a:rPr lang="cs-CZ" sz="2800" b="1" dirty="0">
                <a:solidFill>
                  <a:schemeClr val="accent1">
                    <a:lumMod val="60000"/>
                    <a:lumOff val="40000"/>
                  </a:schemeClr>
                </a:solidFill>
              </a:rPr>
              <a:t>Evoluční okénko</a:t>
            </a:r>
          </a:p>
        </p:txBody>
      </p:sp>
      <p:sp>
        <p:nvSpPr>
          <p:cNvPr id="5" name="TextovéPole 4">
            <a:extLst>
              <a:ext uri="{FF2B5EF4-FFF2-40B4-BE49-F238E27FC236}">
                <a16:creationId xmlns:a16="http://schemas.microsoft.com/office/drawing/2014/main" id="{7993BD3E-9AD2-BE95-156C-DC0A37F9B16E}"/>
              </a:ext>
            </a:extLst>
          </p:cNvPr>
          <p:cNvSpPr txBox="1"/>
          <p:nvPr/>
        </p:nvSpPr>
        <p:spPr>
          <a:xfrm>
            <a:off x="289249" y="882017"/>
            <a:ext cx="4459383" cy="2031325"/>
          </a:xfrm>
          <a:prstGeom prst="rect">
            <a:avLst/>
          </a:prstGeom>
          <a:noFill/>
        </p:spPr>
        <p:txBody>
          <a:bodyPr wrap="square" rtlCol="0">
            <a:spAutoFit/>
          </a:bodyPr>
          <a:lstStyle/>
          <a:p>
            <a:r>
              <a:rPr lang="cs-CZ" sz="1800" dirty="0">
                <a:latin typeface="+mn-lt"/>
              </a:rPr>
              <a:t>V Archaiku v období před </a:t>
            </a:r>
            <a:r>
              <a:rPr lang="cs-CZ" sz="1800" dirty="0">
                <a:latin typeface="+mn-lt"/>
                <a:cs typeface="Times New Roman" panose="02020603050405020304" pitchFamily="18" charset="0"/>
              </a:rPr>
              <a:t>3,8 až 2,5 miliardami let vznikl život. Jeho první doklady jsou fosilní prokaryotické bakterie, </a:t>
            </a:r>
            <a:r>
              <a:rPr lang="cs-CZ" sz="1800" dirty="0" err="1">
                <a:latin typeface="+mn-lt"/>
                <a:cs typeface="Times New Roman" panose="02020603050405020304" pitchFamily="18" charset="0"/>
              </a:rPr>
              <a:t>Archea</a:t>
            </a:r>
            <a:r>
              <a:rPr lang="cs-CZ" sz="1800" dirty="0">
                <a:latin typeface="+mn-lt"/>
                <a:cs typeface="Times New Roman" panose="02020603050405020304" pitchFamily="18" charset="0"/>
              </a:rPr>
              <a:t> a sinice, které jsou nalézány v nejstarších známých horninách po celém světě</a:t>
            </a:r>
            <a:r>
              <a:rPr lang="cs-CZ" sz="1800" dirty="0">
                <a:latin typeface="+mn-lt"/>
              </a:rPr>
              <a:t>.</a:t>
            </a:r>
            <a:endParaRPr lang="cs-CZ" sz="1800" dirty="0">
              <a:latin typeface="+mn-lt"/>
              <a:cs typeface="Times New Roman" panose="02020603050405020304" pitchFamily="18" charset="0"/>
            </a:endParaRPr>
          </a:p>
          <a:p>
            <a:endParaRPr lang="cs-CZ" sz="1800" dirty="0"/>
          </a:p>
        </p:txBody>
      </p:sp>
      <p:pic>
        <p:nvPicPr>
          <p:cNvPr id="6" name="Obrázek 5">
            <a:extLst>
              <a:ext uri="{FF2B5EF4-FFF2-40B4-BE49-F238E27FC236}">
                <a16:creationId xmlns:a16="http://schemas.microsoft.com/office/drawing/2014/main" id="{98672955-6491-CEC2-3202-A6AC2FFEBBD9}"/>
              </a:ext>
            </a:extLst>
          </p:cNvPr>
          <p:cNvPicPr>
            <a:picLocks noChangeAspect="1"/>
          </p:cNvPicPr>
          <p:nvPr/>
        </p:nvPicPr>
        <p:blipFill>
          <a:blip r:embed="rId2"/>
          <a:stretch>
            <a:fillRect/>
          </a:stretch>
        </p:blipFill>
        <p:spPr>
          <a:xfrm>
            <a:off x="268357" y="2932045"/>
            <a:ext cx="3926541" cy="3624499"/>
          </a:xfrm>
          <a:prstGeom prst="rect">
            <a:avLst/>
          </a:prstGeom>
        </p:spPr>
      </p:pic>
      <p:pic>
        <p:nvPicPr>
          <p:cNvPr id="7" name="Obrázek 6">
            <a:extLst>
              <a:ext uri="{FF2B5EF4-FFF2-40B4-BE49-F238E27FC236}">
                <a16:creationId xmlns:a16="http://schemas.microsoft.com/office/drawing/2014/main" id="{A3813BEE-69F2-85A9-8CE5-E4442BC14C6A}"/>
              </a:ext>
            </a:extLst>
          </p:cNvPr>
          <p:cNvPicPr>
            <a:picLocks noChangeAspect="1"/>
          </p:cNvPicPr>
          <p:nvPr/>
        </p:nvPicPr>
        <p:blipFill>
          <a:blip r:embed="rId3"/>
          <a:stretch>
            <a:fillRect/>
          </a:stretch>
        </p:blipFill>
        <p:spPr>
          <a:xfrm>
            <a:off x="4416103" y="404987"/>
            <a:ext cx="4000500" cy="2638425"/>
          </a:xfrm>
          <a:prstGeom prst="rect">
            <a:avLst/>
          </a:prstGeom>
        </p:spPr>
      </p:pic>
      <p:pic>
        <p:nvPicPr>
          <p:cNvPr id="8" name="Obrázek 7">
            <a:extLst>
              <a:ext uri="{FF2B5EF4-FFF2-40B4-BE49-F238E27FC236}">
                <a16:creationId xmlns:a16="http://schemas.microsoft.com/office/drawing/2014/main" id="{41A4B27D-2811-42F8-5FC4-6263D868E41F}"/>
              </a:ext>
            </a:extLst>
          </p:cNvPr>
          <p:cNvPicPr>
            <a:picLocks noChangeAspect="1"/>
          </p:cNvPicPr>
          <p:nvPr/>
        </p:nvPicPr>
        <p:blipFill>
          <a:blip r:embed="rId4"/>
          <a:stretch>
            <a:fillRect/>
          </a:stretch>
        </p:blipFill>
        <p:spPr>
          <a:xfrm>
            <a:off x="6667732" y="3270629"/>
            <a:ext cx="4232181" cy="2816324"/>
          </a:xfrm>
          <a:prstGeom prst="rect">
            <a:avLst/>
          </a:prstGeom>
        </p:spPr>
      </p:pic>
    </p:spTree>
    <p:extLst>
      <p:ext uri="{BB962C8B-B14F-4D97-AF65-F5344CB8AC3E}">
        <p14:creationId xmlns:p14="http://schemas.microsoft.com/office/powerpoint/2010/main" val="237719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21A4E370-ADA7-CF6A-8CA0-C0C9F865B89B}"/>
              </a:ext>
            </a:extLst>
          </p:cNvPr>
          <p:cNvSpPr>
            <a:spLocks noGrp="1"/>
          </p:cNvSpPr>
          <p:nvPr>
            <p:ph type="sldNum" sz="quarter" idx="11"/>
          </p:nvPr>
        </p:nvSpPr>
        <p:spPr>
          <a:xfrm>
            <a:off x="414000" y="6228000"/>
            <a:ext cx="252000" cy="252000"/>
          </a:xfrm>
        </p:spPr>
        <p:txBody>
          <a:bodyPr/>
          <a:lstStyle/>
          <a:p>
            <a:pPr>
              <a:spcAft>
                <a:spcPts val="600"/>
              </a:spcAft>
            </a:pPr>
            <a:endParaRPr lang="cs-CZ" altLang="cs-CZ" dirty="0"/>
          </a:p>
        </p:txBody>
      </p:sp>
      <p:pic>
        <p:nvPicPr>
          <p:cNvPr id="4" name="Obrázek 3">
            <a:extLst>
              <a:ext uri="{FF2B5EF4-FFF2-40B4-BE49-F238E27FC236}">
                <a16:creationId xmlns:a16="http://schemas.microsoft.com/office/drawing/2014/main" id="{3164FD41-2566-C6CB-8E2D-E53956B87A62}"/>
              </a:ext>
            </a:extLst>
          </p:cNvPr>
          <p:cNvPicPr>
            <a:picLocks noChangeAspect="1"/>
          </p:cNvPicPr>
          <p:nvPr/>
        </p:nvPicPr>
        <p:blipFill rotWithShape="1">
          <a:blip r:embed="rId2"/>
          <a:srcRect t="1175" r="2" b="2"/>
          <a:stretch/>
        </p:blipFill>
        <p:spPr>
          <a:xfrm>
            <a:off x="6272212" y="692150"/>
            <a:ext cx="5200987" cy="5139850"/>
          </a:xfrm>
          <a:prstGeom prst="rect">
            <a:avLst/>
          </a:prstGeom>
          <a:noFill/>
        </p:spPr>
      </p:pic>
      <p:sp>
        <p:nvSpPr>
          <p:cNvPr id="3" name="TextovéPole 2"/>
          <p:cNvSpPr txBox="1"/>
          <p:nvPr/>
        </p:nvSpPr>
        <p:spPr>
          <a:xfrm>
            <a:off x="719137" y="692150"/>
            <a:ext cx="5218413" cy="4899635"/>
          </a:xfrm>
          <a:prstGeom prst="rect">
            <a:avLst/>
          </a:prstGeom>
        </p:spPr>
        <p:txBody>
          <a:bodyPr vert="horz" lIns="0" tIns="0" rIns="0" bIns="0" rtlCol="0">
            <a:normAutofit/>
          </a:bodyPr>
          <a:lstStyle/>
          <a:p>
            <a:pPr>
              <a:lnSpc>
                <a:spcPct val="90000"/>
              </a:lnSpc>
              <a:spcBef>
                <a:spcPts val="0"/>
              </a:spcBef>
              <a:spcAft>
                <a:spcPts val="600"/>
              </a:spcAft>
              <a:buClr>
                <a:schemeClr val="tx2"/>
              </a:buClr>
              <a:buSzPct val="100000"/>
            </a:pPr>
            <a:r>
              <a:rPr lang="cs-CZ" sz="2200" b="0">
                <a:latin typeface="+mn-lt"/>
                <a:ea typeface="+mn-ea"/>
                <a:cs typeface="+mn-cs"/>
              </a:rPr>
              <a:t>V Proterozoiku (jinak také starohory- 2,5 miliardami až 542 miliónů let). V tomto období vznikly první eukaryota a první mnohobuněčné organismy, řasy. Na konci proterozoika se už rozvíjely i mnohobuněčné organismy (láčkovci, kroužkovci, členovci) – úplně první výskyt je z období před 2 miliardami let ze západního Texasu. Dvě velké ledové periody přinesly útlum ve vývoji a začátkem kambria začíná populační exploze. Ze starohor je známý i první organismus se sexuálním mechanismem rozmnožování (tj. rozdílné orgány samčích a samičích rostlin) – červená řasa </a:t>
            </a:r>
            <a:r>
              <a:rPr lang="cs-CZ" sz="2200" b="0" i="1">
                <a:latin typeface="+mn-lt"/>
                <a:ea typeface="+mn-ea"/>
                <a:cs typeface="+mn-cs"/>
              </a:rPr>
              <a:t>Bangiomorpha pubescens</a:t>
            </a:r>
            <a:r>
              <a:rPr lang="cs-CZ" sz="2200" b="0">
                <a:latin typeface="+mn-lt"/>
                <a:ea typeface="+mn-ea"/>
                <a:cs typeface="+mn-cs"/>
              </a:rPr>
              <a:t>.</a:t>
            </a:r>
          </a:p>
        </p:txBody>
      </p:sp>
      <p:sp>
        <p:nvSpPr>
          <p:cNvPr id="13" name="Text Placeholder 5">
            <a:extLst>
              <a:ext uri="{FF2B5EF4-FFF2-40B4-BE49-F238E27FC236}">
                <a16:creationId xmlns:a16="http://schemas.microsoft.com/office/drawing/2014/main" id="{E8334413-5C61-D7C4-C600-73B26726896F}"/>
              </a:ext>
            </a:extLst>
          </p:cNvPr>
          <p:cNvSpPr>
            <a:spLocks noGrp="1"/>
          </p:cNvSpPr>
          <p:nvPr>
            <p:ph type="body" sz="quarter" idx="19"/>
          </p:nvPr>
        </p:nvSpPr>
        <p:spPr>
          <a:xfrm>
            <a:off x="720725" y="5599670"/>
            <a:ext cx="5218412" cy="216000"/>
          </a:xfrm>
        </p:spPr>
        <p:txBody>
          <a:bodyPr/>
          <a:lstStyle/>
          <a:p>
            <a:endParaRPr lang="en-US"/>
          </a:p>
        </p:txBody>
      </p:sp>
    </p:spTree>
    <p:extLst>
      <p:ext uri="{BB962C8B-B14F-4D97-AF65-F5344CB8AC3E}">
        <p14:creationId xmlns:p14="http://schemas.microsoft.com/office/powerpoint/2010/main" val="160707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uvisející obráze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 name="Obrázek 2"/>
          <p:cNvPicPr>
            <a:picLocks noChangeAspect="1"/>
          </p:cNvPicPr>
          <p:nvPr/>
        </p:nvPicPr>
        <p:blipFill>
          <a:blip r:embed="rId2"/>
          <a:stretch>
            <a:fillRect/>
          </a:stretch>
        </p:blipFill>
        <p:spPr>
          <a:xfrm>
            <a:off x="268710" y="302046"/>
            <a:ext cx="2261961" cy="1694287"/>
          </a:xfrm>
          <a:prstGeom prst="rect">
            <a:avLst/>
          </a:prstGeom>
        </p:spPr>
      </p:pic>
      <p:sp>
        <p:nvSpPr>
          <p:cNvPr id="4" name="TextovéPole 3"/>
          <p:cNvSpPr txBox="1"/>
          <p:nvPr/>
        </p:nvSpPr>
        <p:spPr>
          <a:xfrm>
            <a:off x="164076" y="1965306"/>
            <a:ext cx="2818079" cy="369332"/>
          </a:xfrm>
          <a:prstGeom prst="rect">
            <a:avLst/>
          </a:prstGeom>
          <a:noFill/>
        </p:spPr>
        <p:txBody>
          <a:bodyPr wrap="none" rtlCol="0">
            <a:spAutoFit/>
          </a:bodyPr>
          <a:lstStyle/>
          <a:p>
            <a:r>
              <a:rPr lang="cs-CZ" dirty="0">
                <a:solidFill>
                  <a:srgbClr val="C00000"/>
                </a:solidFill>
                <a:latin typeface="Times New Roman" panose="02020603050405020304" pitchFamily="18" charset="0"/>
                <a:cs typeface="Times New Roman" panose="02020603050405020304" pitchFamily="18" charset="0"/>
              </a:rPr>
              <a:t>Bakterie rodu </a:t>
            </a:r>
            <a:r>
              <a:rPr lang="cs-CZ" i="1" dirty="0" err="1">
                <a:solidFill>
                  <a:srgbClr val="C00000"/>
                </a:solidFill>
                <a:latin typeface="Times New Roman" panose="02020603050405020304" pitchFamily="18" charset="0"/>
                <a:cs typeface="Times New Roman" panose="02020603050405020304" pitchFamily="18" charset="0"/>
              </a:rPr>
              <a:t>Schyzomectes</a:t>
            </a:r>
            <a:endParaRPr lang="cs-CZ" i="1" dirty="0">
              <a:solidFill>
                <a:srgbClr val="C00000"/>
              </a:solidFill>
              <a:latin typeface="Times New Roman" panose="02020603050405020304" pitchFamily="18" charset="0"/>
              <a:cs typeface="Times New Roman" panose="02020603050405020304" pitchFamily="18" charset="0"/>
            </a:endParaRPr>
          </a:p>
        </p:txBody>
      </p:sp>
      <p:sp>
        <p:nvSpPr>
          <p:cNvPr id="5" name="AutoShape 4" descr="Výsledek obrázku pro Cyanophyta"/>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3"/>
          <a:stretch>
            <a:fillRect/>
          </a:stretch>
        </p:blipFill>
        <p:spPr>
          <a:xfrm>
            <a:off x="3469487" y="353111"/>
            <a:ext cx="2862444" cy="1838325"/>
          </a:xfrm>
          <a:prstGeom prst="rect">
            <a:avLst/>
          </a:prstGeom>
        </p:spPr>
      </p:pic>
      <p:sp>
        <p:nvSpPr>
          <p:cNvPr id="7" name="TextovéPole 6"/>
          <p:cNvSpPr txBox="1"/>
          <p:nvPr/>
        </p:nvSpPr>
        <p:spPr>
          <a:xfrm>
            <a:off x="4011677" y="-63146"/>
            <a:ext cx="1326004"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Cyanophyta</a:t>
            </a:r>
            <a:endParaRPr lang="cs-CZ" b="1" i="1" dirty="0">
              <a:solidFill>
                <a:srgbClr val="C00000"/>
              </a:solidFill>
              <a:latin typeface="Times New Roman" panose="02020603050405020304" pitchFamily="18" charset="0"/>
              <a:cs typeface="Times New Roman" panose="02020603050405020304" pitchFamily="18" charset="0"/>
            </a:endParaRPr>
          </a:p>
        </p:txBody>
      </p:sp>
      <p:sp>
        <p:nvSpPr>
          <p:cNvPr id="8" name="AutoShape 6" descr="Výsledek obrázku pro Proterozoikum"/>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4"/>
          <a:stretch>
            <a:fillRect/>
          </a:stretch>
        </p:blipFill>
        <p:spPr>
          <a:xfrm>
            <a:off x="204575" y="3765111"/>
            <a:ext cx="4182504" cy="2766887"/>
          </a:xfrm>
          <a:prstGeom prst="rect">
            <a:avLst/>
          </a:prstGeom>
        </p:spPr>
      </p:pic>
      <p:sp>
        <p:nvSpPr>
          <p:cNvPr id="10" name="AutoShape 8" descr="Výsledek obrázku pro život v Proterozoiku"/>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Obrázek 10"/>
          <p:cNvPicPr>
            <a:picLocks noChangeAspect="1"/>
          </p:cNvPicPr>
          <p:nvPr/>
        </p:nvPicPr>
        <p:blipFill>
          <a:blip r:embed="rId5"/>
          <a:stretch>
            <a:fillRect/>
          </a:stretch>
        </p:blipFill>
        <p:spPr>
          <a:xfrm>
            <a:off x="7732385" y="3813793"/>
            <a:ext cx="4095925" cy="2718205"/>
          </a:xfrm>
          <a:prstGeom prst="rect">
            <a:avLst/>
          </a:prstGeom>
        </p:spPr>
      </p:pic>
      <p:sp>
        <p:nvSpPr>
          <p:cNvPr id="12" name="TextovéPole 11"/>
          <p:cNvSpPr txBox="1"/>
          <p:nvPr/>
        </p:nvSpPr>
        <p:spPr>
          <a:xfrm>
            <a:off x="9354391" y="3364468"/>
            <a:ext cx="1351652"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Dickinsonia</a:t>
            </a:r>
            <a:endParaRPr lang="cs-CZ" b="1" i="1" dirty="0">
              <a:solidFill>
                <a:srgbClr val="C00000"/>
              </a:solidFill>
              <a:latin typeface="Times New Roman" panose="02020603050405020304" pitchFamily="18" charset="0"/>
              <a:cs typeface="Times New Roman" panose="02020603050405020304" pitchFamily="18" charset="0"/>
            </a:endParaRPr>
          </a:p>
        </p:txBody>
      </p:sp>
      <p:sp>
        <p:nvSpPr>
          <p:cNvPr id="13" name="AutoShape 10" descr="Výsledek obrázku pro život v Proterozoiku"/>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 name="Obrázek 13"/>
          <p:cNvPicPr>
            <a:picLocks noChangeAspect="1"/>
          </p:cNvPicPr>
          <p:nvPr/>
        </p:nvPicPr>
        <p:blipFill>
          <a:blip r:embed="rId6"/>
          <a:stretch>
            <a:fillRect/>
          </a:stretch>
        </p:blipFill>
        <p:spPr>
          <a:xfrm>
            <a:off x="4704028" y="4666129"/>
            <a:ext cx="2477615" cy="1855219"/>
          </a:xfrm>
          <a:prstGeom prst="rect">
            <a:avLst/>
          </a:prstGeom>
        </p:spPr>
      </p:pic>
      <p:sp>
        <p:nvSpPr>
          <p:cNvPr id="15" name="TextovéPole 14"/>
          <p:cNvSpPr txBox="1"/>
          <p:nvPr/>
        </p:nvSpPr>
        <p:spPr>
          <a:xfrm>
            <a:off x="5228684" y="4100462"/>
            <a:ext cx="1172116"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Kimberela</a:t>
            </a:r>
            <a:endParaRPr lang="cs-CZ" b="1" i="1" dirty="0">
              <a:solidFill>
                <a:srgbClr val="C00000"/>
              </a:solidFill>
              <a:latin typeface="Times New Roman" panose="02020603050405020304" pitchFamily="18" charset="0"/>
              <a:cs typeface="Times New Roman" panose="02020603050405020304" pitchFamily="18" charset="0"/>
            </a:endParaRPr>
          </a:p>
        </p:txBody>
      </p:sp>
      <p:pic>
        <p:nvPicPr>
          <p:cNvPr id="16" name="Obrázek 15"/>
          <p:cNvPicPr>
            <a:picLocks noChangeAspect="1"/>
          </p:cNvPicPr>
          <p:nvPr/>
        </p:nvPicPr>
        <p:blipFill>
          <a:blip r:embed="rId7"/>
          <a:stretch>
            <a:fillRect/>
          </a:stretch>
        </p:blipFill>
        <p:spPr>
          <a:xfrm>
            <a:off x="7658340" y="546823"/>
            <a:ext cx="3637356" cy="2287807"/>
          </a:xfrm>
          <a:prstGeom prst="rect">
            <a:avLst/>
          </a:prstGeom>
        </p:spPr>
      </p:pic>
      <p:sp>
        <p:nvSpPr>
          <p:cNvPr id="17" name="TextovéPole 16"/>
          <p:cNvSpPr txBox="1"/>
          <p:nvPr/>
        </p:nvSpPr>
        <p:spPr>
          <a:xfrm>
            <a:off x="9009529" y="69119"/>
            <a:ext cx="1146468" cy="369332"/>
          </a:xfrm>
          <a:prstGeom prst="rect">
            <a:avLst/>
          </a:prstGeom>
          <a:noFill/>
        </p:spPr>
        <p:txBody>
          <a:bodyPr wrap="none" rtlCol="0">
            <a:spAutoFit/>
          </a:bodyPr>
          <a:lstStyle/>
          <a:p>
            <a:r>
              <a:rPr lang="cs-CZ" b="1" i="1" dirty="0" err="1">
                <a:solidFill>
                  <a:srgbClr val="C00000"/>
                </a:solidFill>
                <a:latin typeface="Times New Roman" panose="02020603050405020304" pitchFamily="18" charset="0"/>
                <a:cs typeface="Times New Roman" panose="02020603050405020304" pitchFamily="18" charset="0"/>
              </a:rPr>
              <a:t>Spriggina</a:t>
            </a:r>
            <a:endParaRPr lang="cs-CZ" b="1" i="1" dirty="0">
              <a:solidFill>
                <a:srgbClr val="C00000"/>
              </a:solidFill>
              <a:latin typeface="Times New Roman" panose="02020603050405020304" pitchFamily="18" charset="0"/>
              <a:cs typeface="Times New Roman" panose="02020603050405020304" pitchFamily="18" charset="0"/>
            </a:endParaRPr>
          </a:p>
        </p:txBody>
      </p:sp>
      <p:sp>
        <p:nvSpPr>
          <p:cNvPr id="18" name="TextovéPole 17"/>
          <p:cNvSpPr txBox="1"/>
          <p:nvPr/>
        </p:nvSpPr>
        <p:spPr>
          <a:xfrm>
            <a:off x="3594322" y="2482931"/>
            <a:ext cx="3825669" cy="461665"/>
          </a:xfrm>
          <a:prstGeom prst="rect">
            <a:avLst/>
          </a:prstGeom>
          <a:noFill/>
        </p:spPr>
        <p:txBody>
          <a:bodyPr wrap="square" rtlCol="0">
            <a:spAutoFit/>
          </a:bodyPr>
          <a:lstStyle/>
          <a:p>
            <a:r>
              <a:rPr lang="cs-CZ" sz="2400" b="1" dirty="0" err="1">
                <a:solidFill>
                  <a:srgbClr val="C00000"/>
                </a:solidFill>
                <a:latin typeface="Times New Roman" panose="02020603050405020304" pitchFamily="18" charset="0"/>
                <a:cs typeface="Times New Roman" panose="02020603050405020304" pitchFamily="18" charset="0"/>
              </a:rPr>
              <a:t>Ediakarská</a:t>
            </a:r>
            <a:r>
              <a:rPr lang="cs-CZ" sz="2400" b="1" dirty="0">
                <a:solidFill>
                  <a:srgbClr val="C00000"/>
                </a:solidFill>
                <a:latin typeface="Times New Roman" panose="02020603050405020304" pitchFamily="18" charset="0"/>
                <a:cs typeface="Times New Roman" panose="02020603050405020304" pitchFamily="18" charset="0"/>
              </a:rPr>
              <a:t> fauna</a:t>
            </a:r>
          </a:p>
        </p:txBody>
      </p:sp>
      <p:cxnSp>
        <p:nvCxnSpPr>
          <p:cNvPr id="20" name="Přímá spojnice se šipkou 19"/>
          <p:cNvCxnSpPr/>
          <p:nvPr/>
        </p:nvCxnSpPr>
        <p:spPr>
          <a:xfrm flipV="1">
            <a:off x="5964360" y="1872960"/>
            <a:ext cx="1574219" cy="6955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cxnSpLocks/>
          </p:cNvCxnSpPr>
          <p:nvPr/>
        </p:nvCxnSpPr>
        <p:spPr>
          <a:xfrm>
            <a:off x="5814742" y="2920254"/>
            <a:ext cx="1691198" cy="100812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cxnSpLocks/>
          </p:cNvCxnSpPr>
          <p:nvPr/>
        </p:nvCxnSpPr>
        <p:spPr>
          <a:xfrm flipH="1">
            <a:off x="5210190" y="3021109"/>
            <a:ext cx="97482" cy="14074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a:cxnSpLocks/>
          </p:cNvCxnSpPr>
          <p:nvPr/>
        </p:nvCxnSpPr>
        <p:spPr>
          <a:xfrm flipH="1">
            <a:off x="3249402" y="2900021"/>
            <a:ext cx="1486662" cy="6813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0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540000" y="447981"/>
            <a:ext cx="10753200" cy="451576"/>
          </a:xfrm>
        </p:spPr>
        <p:txBody>
          <a:bodyPr/>
          <a:lstStyle/>
          <a:p>
            <a:r>
              <a:rPr lang="cs-CZ" dirty="0"/>
              <a:t>Kalorimetrie</a:t>
            </a:r>
          </a:p>
        </p:txBody>
      </p:sp>
      <p:sp>
        <p:nvSpPr>
          <p:cNvPr id="5" name="Zástupný symbol pro obsah 4"/>
          <p:cNvSpPr>
            <a:spLocks noGrp="1"/>
          </p:cNvSpPr>
          <p:nvPr>
            <p:ph idx="1"/>
          </p:nvPr>
        </p:nvSpPr>
        <p:spPr>
          <a:xfrm>
            <a:off x="436963" y="1135063"/>
            <a:ext cx="11482893" cy="4621925"/>
          </a:xfrm>
        </p:spPr>
        <p:txBody>
          <a:bodyPr/>
          <a:lstStyle/>
          <a:p>
            <a:pPr marL="72000" indent="0">
              <a:lnSpc>
                <a:spcPct val="100000"/>
              </a:lnSpc>
              <a:buNone/>
            </a:pPr>
            <a:r>
              <a:rPr lang="cs-CZ" b="1" dirty="0"/>
              <a:t>Kalorimetrie</a:t>
            </a:r>
            <a:r>
              <a:rPr lang="cs-CZ" dirty="0"/>
              <a:t> – </a:t>
            </a:r>
            <a:r>
              <a:rPr lang="cs-CZ" sz="2000" dirty="0"/>
              <a:t>měření tepla, které se uvolní ve studovaném systému při určitém ději (chemickém, fyzikálním, biologickém)- teplo = energie ( jednotka joul-J)</a:t>
            </a:r>
          </a:p>
          <a:p>
            <a:pPr marL="72000" indent="0">
              <a:lnSpc>
                <a:spcPct val="100000"/>
              </a:lnSpc>
              <a:buNone/>
            </a:pPr>
            <a:endParaRPr lang="cs-CZ" dirty="0"/>
          </a:p>
          <a:p>
            <a:pPr marL="72000" indent="0">
              <a:lnSpc>
                <a:spcPct val="100000"/>
              </a:lnSpc>
              <a:buNone/>
            </a:pPr>
            <a:r>
              <a:rPr lang="cs-CZ" b="1" dirty="0"/>
              <a:t>Hodnocení metabolismu živočicha: </a:t>
            </a:r>
          </a:p>
          <a:p>
            <a:pPr marL="72000" indent="0">
              <a:lnSpc>
                <a:spcPct val="100000"/>
              </a:lnSpc>
              <a:buNone/>
            </a:pPr>
            <a:endParaRPr lang="cs-CZ" sz="2000" b="1" dirty="0"/>
          </a:p>
          <a:p>
            <a:pPr>
              <a:lnSpc>
                <a:spcPct val="100000"/>
              </a:lnSpc>
              <a:buFont typeface="Wingdings" panose="05000000000000000000" pitchFamily="2" charset="2"/>
              <a:buChar char="Ø"/>
            </a:pPr>
            <a:r>
              <a:rPr lang="cs-CZ" sz="2000" b="1" dirty="0"/>
              <a:t> </a:t>
            </a:r>
            <a:r>
              <a:rPr lang="cs-CZ" sz="2000" dirty="0"/>
              <a:t>vychází z předpokladu, že všechny metabolické děje jsou provázeny tvorbou tepla, tj. metabolizování potravy je téměř ekvivalentní přímému spálení (shoření) potravy</a:t>
            </a:r>
          </a:p>
          <a:p>
            <a:pPr>
              <a:lnSpc>
                <a:spcPct val="100000"/>
              </a:lnSpc>
              <a:buFont typeface="Wingdings" panose="05000000000000000000" pitchFamily="2" charset="2"/>
              <a:buChar char="Ø"/>
            </a:pPr>
            <a:endParaRPr lang="cs-CZ" dirty="0"/>
          </a:p>
          <a:p>
            <a:pPr marL="72000" indent="0">
              <a:lnSpc>
                <a:spcPct val="100000"/>
              </a:lnSpc>
              <a:buNone/>
            </a:pPr>
            <a:r>
              <a:rPr lang="cs-CZ" b="1" dirty="0"/>
              <a:t>Přímá kalorimetrie </a:t>
            </a:r>
          </a:p>
          <a:p>
            <a:pPr marL="72000" indent="0">
              <a:lnSpc>
                <a:spcPct val="100000"/>
              </a:lnSpc>
              <a:buNone/>
            </a:pPr>
            <a:endParaRPr lang="cs-CZ" sz="1200" b="1" dirty="0"/>
          </a:p>
          <a:p>
            <a:pPr>
              <a:lnSpc>
                <a:spcPct val="100000"/>
              </a:lnSpc>
              <a:buFont typeface="Wingdings" panose="05000000000000000000" pitchFamily="2" charset="2"/>
              <a:buChar char="Ø"/>
            </a:pPr>
            <a:r>
              <a:rPr lang="cs-CZ" sz="2000" dirty="0"/>
              <a:t> přímé měření tepla kalorimetrem</a:t>
            </a:r>
          </a:p>
          <a:p>
            <a:pPr>
              <a:lnSpc>
                <a:spcPct val="100000"/>
              </a:lnSpc>
              <a:buFont typeface="Wingdings" panose="05000000000000000000" pitchFamily="2" charset="2"/>
              <a:buChar char="Ø"/>
            </a:pPr>
            <a:r>
              <a:rPr lang="cs-CZ" sz="2000" dirty="0"/>
              <a:t> vzniklého spálením potravy za dostatečného přísunu kyslíku vydávaného metabolizujícím živočichem za dostatečného přísunu kyslíku</a:t>
            </a:r>
          </a:p>
          <a:p>
            <a:pPr marL="324000" lvl="1" indent="0">
              <a:buNone/>
            </a:pPr>
            <a:endParaRPr lang="cs-CZ" dirty="0"/>
          </a:p>
        </p:txBody>
      </p:sp>
    </p:spTree>
    <p:extLst>
      <p:ext uri="{BB962C8B-B14F-4D97-AF65-F5344CB8AC3E}">
        <p14:creationId xmlns:p14="http://schemas.microsoft.com/office/powerpoint/2010/main" val="10461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Přímá kalorimetrie</a:t>
            </a:r>
          </a:p>
        </p:txBody>
      </p:sp>
      <p:sp>
        <p:nvSpPr>
          <p:cNvPr id="5" name="Zástupný symbol pro obsah 4"/>
          <p:cNvSpPr>
            <a:spLocks noGrp="1"/>
          </p:cNvSpPr>
          <p:nvPr>
            <p:ph idx="1"/>
          </p:nvPr>
        </p:nvSpPr>
        <p:spPr>
          <a:xfrm>
            <a:off x="436963" y="1135063"/>
            <a:ext cx="5134497" cy="4430850"/>
          </a:xfrm>
        </p:spPr>
        <p:txBody>
          <a:bodyPr/>
          <a:lstStyle/>
          <a:p>
            <a:pPr>
              <a:lnSpc>
                <a:spcPct val="100000"/>
              </a:lnSpc>
              <a:buFont typeface="Wingdings" panose="05000000000000000000" pitchFamily="2" charset="2"/>
              <a:buChar char="Ø"/>
            </a:pPr>
            <a:r>
              <a:rPr lang="cs-CZ" dirty="0"/>
              <a:t> technicky je náročnější</a:t>
            </a:r>
          </a:p>
          <a:p>
            <a:pPr>
              <a:lnSpc>
                <a:spcPct val="100000"/>
              </a:lnSpc>
              <a:buFont typeface="Wingdings" panose="05000000000000000000" pitchFamily="2" charset="2"/>
              <a:buChar char="Ø"/>
            </a:pPr>
            <a:r>
              <a:rPr lang="cs-CZ" dirty="0"/>
              <a:t> pokud se používá u živočichů, tak jen u malých</a:t>
            </a:r>
          </a:p>
          <a:p>
            <a:pPr>
              <a:lnSpc>
                <a:spcPct val="100000"/>
              </a:lnSpc>
              <a:buFont typeface="Wingdings" panose="05000000000000000000" pitchFamily="2" charset="2"/>
              <a:buChar char="Ø"/>
            </a:pPr>
            <a:r>
              <a:rPr lang="cs-CZ" dirty="0"/>
              <a:t> izotermní kalorimetr</a:t>
            </a:r>
          </a:p>
          <a:p>
            <a:pPr>
              <a:lnSpc>
                <a:spcPct val="100000"/>
              </a:lnSpc>
              <a:buFont typeface="Wingdings" panose="05000000000000000000" pitchFamily="2" charset="2"/>
              <a:buChar char="Ø"/>
            </a:pPr>
            <a:endParaRPr lang="cs-CZ" i="1" dirty="0"/>
          </a:p>
          <a:p>
            <a:pPr marL="72000" indent="0">
              <a:lnSpc>
                <a:spcPct val="100000"/>
              </a:lnSpc>
              <a:buNone/>
            </a:pPr>
            <a:r>
              <a:rPr lang="cs-CZ" i="1" u="sng" dirty="0"/>
              <a:t>Teplota se po celou dobu experimentu nemění.</a:t>
            </a:r>
            <a:r>
              <a:rPr lang="cs-CZ" u="sng" dirty="0"/>
              <a:t> </a:t>
            </a:r>
            <a:r>
              <a:rPr lang="cs-CZ" dirty="0"/>
              <a:t>Vzniklé teplo je odváděno a v další fázi např. působí fázovou přeměnu čisté látky (např. led ve vodu)</a:t>
            </a:r>
          </a:p>
          <a:p>
            <a:pPr lvl="1"/>
            <a:endParaRPr lang="cs-CZ" dirty="0"/>
          </a:p>
        </p:txBody>
      </p:sp>
      <p:grpSp>
        <p:nvGrpSpPr>
          <p:cNvPr id="6" name="Skupina 5"/>
          <p:cNvGrpSpPr/>
          <p:nvPr/>
        </p:nvGrpSpPr>
        <p:grpSpPr>
          <a:xfrm>
            <a:off x="5855852" y="1674932"/>
            <a:ext cx="6212108" cy="3564090"/>
            <a:chOff x="4127767" y="3787035"/>
            <a:chExt cx="4985459" cy="2758045"/>
          </a:xfrm>
        </p:grpSpPr>
        <p:sp>
          <p:nvSpPr>
            <p:cNvPr id="7" name="Obdélník 6"/>
            <p:cNvSpPr/>
            <p:nvPr/>
          </p:nvSpPr>
          <p:spPr>
            <a:xfrm>
              <a:off x="4705080" y="3787035"/>
              <a:ext cx="3533797" cy="270232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113691" y="4136152"/>
              <a:ext cx="2748232" cy="1968723"/>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rot="3775261">
              <a:off x="7221505" y="2878571"/>
              <a:ext cx="112021" cy="1941365"/>
              <a:chOff x="1907704" y="976960"/>
              <a:chExt cx="216024" cy="5300056"/>
            </a:xfrm>
          </p:grpSpPr>
          <p:sp>
            <p:nvSpPr>
              <p:cNvPr id="23" name="Zaoblený obdélník 22"/>
              <p:cNvSpPr/>
              <p:nvPr/>
            </p:nvSpPr>
            <p:spPr>
              <a:xfrm>
                <a:off x="1907704" y="976960"/>
                <a:ext cx="216024" cy="5040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 name="Přímá spojnice 23"/>
              <p:cNvCxnSpPr/>
              <p:nvPr/>
            </p:nvCxnSpPr>
            <p:spPr>
              <a:xfrm flipH="1" flipV="1">
                <a:off x="2015716" y="1124744"/>
                <a:ext cx="0" cy="489600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flipV="1">
                <a:off x="2015716" y="4509288"/>
                <a:ext cx="0" cy="151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1977331" y="5989016"/>
                <a:ext cx="75153" cy="28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7" name="Skupina 26"/>
              <p:cNvGrpSpPr/>
              <p:nvPr/>
            </p:nvGrpSpPr>
            <p:grpSpPr>
              <a:xfrm>
                <a:off x="1944930" y="1203635"/>
                <a:ext cx="117994" cy="4716394"/>
                <a:chOff x="1475656" y="1203634"/>
                <a:chExt cx="117994" cy="2915479"/>
              </a:xfrm>
            </p:grpSpPr>
            <p:grpSp>
              <p:nvGrpSpPr>
                <p:cNvPr id="28" name="Skupina 27"/>
                <p:cNvGrpSpPr/>
                <p:nvPr/>
              </p:nvGrpSpPr>
              <p:grpSpPr>
                <a:xfrm>
                  <a:off x="1475656" y="3737908"/>
                  <a:ext cx="117994" cy="381205"/>
                  <a:chOff x="1475656" y="5136027"/>
                  <a:chExt cx="117994" cy="381205"/>
                </a:xfrm>
              </p:grpSpPr>
              <p:cxnSp>
                <p:nvCxnSpPr>
                  <p:cNvPr id="95" name="Přímá spojnice 9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Skupina 28"/>
                <p:cNvGrpSpPr/>
                <p:nvPr/>
              </p:nvGrpSpPr>
              <p:grpSpPr>
                <a:xfrm>
                  <a:off x="1475656" y="3315529"/>
                  <a:ext cx="117994" cy="381205"/>
                  <a:chOff x="1475656" y="5136027"/>
                  <a:chExt cx="117994" cy="381205"/>
                </a:xfrm>
              </p:grpSpPr>
              <p:cxnSp>
                <p:nvCxnSpPr>
                  <p:cNvPr id="85" name="Přímá spojnice 8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Skupina 29"/>
                <p:cNvGrpSpPr/>
                <p:nvPr/>
              </p:nvGrpSpPr>
              <p:grpSpPr>
                <a:xfrm>
                  <a:off x="1475656" y="2893150"/>
                  <a:ext cx="117994" cy="381205"/>
                  <a:chOff x="1475656" y="5136027"/>
                  <a:chExt cx="117994" cy="381205"/>
                </a:xfrm>
              </p:grpSpPr>
              <p:cxnSp>
                <p:nvCxnSpPr>
                  <p:cNvPr id="75" name="Přímá spojnice 7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Skupina 30"/>
                <p:cNvGrpSpPr/>
                <p:nvPr/>
              </p:nvGrpSpPr>
              <p:grpSpPr>
                <a:xfrm>
                  <a:off x="1475656" y="2470771"/>
                  <a:ext cx="117994" cy="381205"/>
                  <a:chOff x="1475656" y="5136027"/>
                  <a:chExt cx="117994" cy="381205"/>
                </a:xfrm>
              </p:grpSpPr>
              <p:cxnSp>
                <p:nvCxnSpPr>
                  <p:cNvPr id="65" name="Přímá spojnice 6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Skupina 31"/>
                <p:cNvGrpSpPr/>
                <p:nvPr/>
              </p:nvGrpSpPr>
              <p:grpSpPr>
                <a:xfrm>
                  <a:off x="1475656" y="2048392"/>
                  <a:ext cx="117994" cy="381205"/>
                  <a:chOff x="1475656" y="5136027"/>
                  <a:chExt cx="117994" cy="381205"/>
                </a:xfrm>
              </p:grpSpPr>
              <p:cxnSp>
                <p:nvCxnSpPr>
                  <p:cNvPr id="55" name="Přímá spojnice 5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Skupina 32"/>
                <p:cNvGrpSpPr/>
                <p:nvPr/>
              </p:nvGrpSpPr>
              <p:grpSpPr>
                <a:xfrm>
                  <a:off x="1475656" y="1626013"/>
                  <a:ext cx="117994" cy="381205"/>
                  <a:chOff x="1475656" y="5136027"/>
                  <a:chExt cx="117994" cy="381205"/>
                </a:xfrm>
              </p:grpSpPr>
              <p:cxnSp>
                <p:nvCxnSpPr>
                  <p:cNvPr id="45" name="Přímá spojnice 4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Skupina 33"/>
                <p:cNvGrpSpPr/>
                <p:nvPr/>
              </p:nvGrpSpPr>
              <p:grpSpPr>
                <a:xfrm>
                  <a:off x="1475656" y="1203634"/>
                  <a:ext cx="117994" cy="381205"/>
                  <a:chOff x="1475656" y="5136027"/>
                  <a:chExt cx="117994" cy="381205"/>
                </a:xfrm>
              </p:grpSpPr>
              <p:cxnSp>
                <p:nvCxnSpPr>
                  <p:cNvPr id="35" name="Přímá spojnice 3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TextovéPole 9"/>
            <p:cNvSpPr txBox="1"/>
            <p:nvPr/>
          </p:nvSpPr>
          <p:spPr>
            <a:xfrm>
              <a:off x="5744544" y="5777029"/>
              <a:ext cx="1385623" cy="266545"/>
            </a:xfrm>
            <a:prstGeom prst="rect">
              <a:avLst/>
            </a:prstGeom>
            <a:noFill/>
          </p:spPr>
          <p:txBody>
            <a:bodyPr wrap="square" rtlCol="0">
              <a:spAutoFit/>
            </a:bodyPr>
            <a:lstStyle/>
            <a:p>
              <a:pPr algn="ctr"/>
              <a:r>
                <a:rPr lang="cs-CZ" dirty="0"/>
                <a:t>voda</a:t>
              </a:r>
            </a:p>
          </p:txBody>
        </p:sp>
        <p:sp>
          <p:nvSpPr>
            <p:cNvPr id="11" name="TextovéPole 10"/>
            <p:cNvSpPr txBox="1"/>
            <p:nvPr/>
          </p:nvSpPr>
          <p:spPr>
            <a:xfrm>
              <a:off x="5257669" y="6175748"/>
              <a:ext cx="2349051" cy="369332"/>
            </a:xfrm>
            <a:prstGeom prst="rect">
              <a:avLst/>
            </a:prstGeom>
            <a:noFill/>
          </p:spPr>
          <p:txBody>
            <a:bodyPr wrap="square" rtlCol="0">
              <a:spAutoFit/>
            </a:bodyPr>
            <a:lstStyle/>
            <a:p>
              <a:pPr algn="ctr"/>
              <a:r>
                <a:rPr lang="cs-CZ" dirty="0">
                  <a:solidFill>
                    <a:schemeClr val="bg1"/>
                  </a:solidFill>
                </a:rPr>
                <a:t>tepelná izolace</a:t>
              </a:r>
            </a:p>
          </p:txBody>
        </p:sp>
        <p:pic>
          <p:nvPicPr>
            <p:cNvPr id="12" name="Obrázek 11"/>
            <p:cNvPicPr>
              <a:picLocks noChangeAspect="1"/>
            </p:cNvPicPr>
            <p:nvPr/>
          </p:nvPicPr>
          <p:blipFill rotWithShape="1">
            <a:blip r:embed="rId2" cstate="print">
              <a:extLst>
                <a:ext uri="{28A0092B-C50C-407E-A947-70E740481C1C}">
                  <a14:useLocalDpi xmlns:a14="http://schemas.microsoft.com/office/drawing/2010/main" val="0"/>
                </a:ext>
              </a:extLst>
            </a:blip>
            <a:srcRect l="20434" t="11940" r="11489"/>
            <a:stretch/>
          </p:blipFill>
          <p:spPr>
            <a:xfrm>
              <a:off x="5760318" y="4472736"/>
              <a:ext cx="1527331" cy="1308085"/>
            </a:xfrm>
            <a:prstGeom prst="rect">
              <a:avLst/>
            </a:prstGeom>
            <a:ln w="38100">
              <a:solidFill>
                <a:schemeClr val="tx1"/>
              </a:solidFill>
            </a:ln>
          </p:spPr>
        </p:pic>
        <p:grpSp>
          <p:nvGrpSpPr>
            <p:cNvPr id="13" name="Skupina 12"/>
            <p:cNvGrpSpPr/>
            <p:nvPr/>
          </p:nvGrpSpPr>
          <p:grpSpPr>
            <a:xfrm>
              <a:off x="4422973" y="4652804"/>
              <a:ext cx="1431453" cy="259839"/>
              <a:chOff x="2616408" y="2060848"/>
              <a:chExt cx="1739568" cy="216024"/>
            </a:xfrm>
          </p:grpSpPr>
          <p:sp>
            <p:nvSpPr>
              <p:cNvPr id="20" name="Obdélník 19"/>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20"/>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a:off x="2616408"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7198989" y="4655723"/>
              <a:ext cx="1247759" cy="300317"/>
              <a:chOff x="2627041" y="2060848"/>
              <a:chExt cx="1728935" cy="216024"/>
            </a:xfrm>
          </p:grpSpPr>
          <p:sp>
            <p:nvSpPr>
              <p:cNvPr id="17" name="Obdélník 16"/>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2627041"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ovéPole 14"/>
            <p:cNvSpPr txBox="1"/>
            <p:nvPr/>
          </p:nvSpPr>
          <p:spPr>
            <a:xfrm>
              <a:off x="4127767" y="4586708"/>
              <a:ext cx="1974116" cy="369332"/>
            </a:xfrm>
            <a:prstGeom prst="rect">
              <a:avLst/>
            </a:prstGeom>
            <a:noFill/>
          </p:spPr>
          <p:txBody>
            <a:bodyPr wrap="square" rtlCol="0">
              <a:spAutoFit/>
            </a:bodyPr>
            <a:lstStyle/>
            <a:p>
              <a:r>
                <a:rPr lang="cs-CZ" dirty="0"/>
                <a:t>přívod vzduchu</a:t>
              </a:r>
            </a:p>
          </p:txBody>
        </p:sp>
        <p:sp>
          <p:nvSpPr>
            <p:cNvPr id="16" name="TextovéPole 15"/>
            <p:cNvSpPr txBox="1"/>
            <p:nvPr/>
          </p:nvSpPr>
          <p:spPr>
            <a:xfrm>
              <a:off x="7164713" y="4621446"/>
              <a:ext cx="1948513" cy="369332"/>
            </a:xfrm>
            <a:prstGeom prst="rect">
              <a:avLst/>
            </a:prstGeom>
            <a:noFill/>
          </p:spPr>
          <p:txBody>
            <a:bodyPr wrap="square" rtlCol="0">
              <a:spAutoFit/>
            </a:bodyPr>
            <a:lstStyle/>
            <a:p>
              <a:r>
                <a:rPr lang="cs-CZ" dirty="0"/>
                <a:t>odvod vzduchu</a:t>
              </a:r>
            </a:p>
          </p:txBody>
        </p:sp>
      </p:grpSp>
    </p:spTree>
    <p:extLst>
      <p:ext uri="{BB962C8B-B14F-4D97-AF65-F5344CB8AC3E}">
        <p14:creationId xmlns:p14="http://schemas.microsoft.com/office/powerpoint/2010/main" val="393448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Spalné teplo</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Teplo/energie vzniklé oxidací 1 g substrátu za dostatečného přísunu kyslíku</a:t>
            </a:r>
            <a:r>
              <a:rPr lang="cs-CZ" sz="2000" dirty="0"/>
              <a:t> – energie vztažená na g substrátu</a:t>
            </a:r>
          </a:p>
          <a:p>
            <a:pPr lvl="1">
              <a:buFont typeface="Wingdings" panose="05000000000000000000" pitchFamily="2" charset="2"/>
              <a:buChar char="Ø"/>
            </a:pPr>
            <a:r>
              <a:rPr lang="cs-CZ" dirty="0"/>
              <a:t> </a:t>
            </a:r>
            <a:r>
              <a:rPr lang="cs-CZ" b="1" i="1" dirty="0"/>
              <a:t>fyzikální spalné teplo </a:t>
            </a:r>
            <a:r>
              <a:rPr lang="cs-CZ" dirty="0"/>
              <a:t>– energie vzniklá hořením substrátu</a:t>
            </a:r>
          </a:p>
          <a:p>
            <a:pPr lvl="1">
              <a:buFont typeface="Wingdings" panose="05000000000000000000" pitchFamily="2" charset="2"/>
              <a:buChar char="Ø"/>
            </a:pPr>
            <a:r>
              <a:rPr lang="cs-CZ" dirty="0"/>
              <a:t> </a:t>
            </a:r>
            <a:r>
              <a:rPr lang="cs-CZ" b="1" i="1" dirty="0"/>
              <a:t>fyziologické spalné teplo </a:t>
            </a:r>
            <a:r>
              <a:rPr lang="cs-CZ" dirty="0"/>
              <a:t>– energie vzniklá oxidací substrátu živým organismem</a:t>
            </a:r>
          </a:p>
          <a:p>
            <a:pPr>
              <a:lnSpc>
                <a:spcPct val="100000"/>
              </a:lnSpc>
            </a:pPr>
            <a:endParaRPr lang="cs-CZ" sz="2000" dirty="0"/>
          </a:p>
          <a:p>
            <a:pPr marL="72000" indent="0">
              <a:lnSpc>
                <a:spcPct val="100000"/>
              </a:lnSpc>
              <a:buNone/>
            </a:pPr>
            <a:r>
              <a:rPr lang="cs-CZ" sz="2400" dirty="0"/>
              <a:t>Cukry a tuky: fyziologické = fyzikální spalné teplo</a:t>
            </a:r>
          </a:p>
          <a:p>
            <a:pPr marL="72000" indent="0">
              <a:lnSpc>
                <a:spcPct val="100000"/>
              </a:lnSpc>
              <a:buNone/>
            </a:pPr>
            <a:r>
              <a:rPr lang="cs-CZ" sz="2400" dirty="0"/>
              <a:t>Bílkoviny: fyzikální &gt; fyziologické spalné teplo  (hořením bílkovin vznikají oxidy dusíku, metabolizováním bílkovin vzniká močovina, která v sobě část chemické energie uchovává).</a:t>
            </a:r>
          </a:p>
          <a:p>
            <a:pPr marL="72000" indent="0">
              <a:lnSpc>
                <a:spcPct val="100000"/>
              </a:lnSpc>
              <a:buNone/>
            </a:pPr>
            <a:r>
              <a:rPr lang="cs-CZ" sz="2400" dirty="0"/>
              <a:t>S</a:t>
            </a:r>
            <a:r>
              <a:rPr lang="cs-CZ" dirty="0"/>
              <a:t>palné teplo živin</a:t>
            </a:r>
          </a:p>
          <a:p>
            <a:pPr>
              <a:lnSpc>
                <a:spcPct val="100000"/>
              </a:lnSpc>
              <a:buFont typeface="Wingdings" panose="05000000000000000000" pitchFamily="2" charset="2"/>
              <a:buChar char="Ø"/>
            </a:pPr>
            <a:r>
              <a:rPr lang="cs-CZ" sz="2000" dirty="0"/>
              <a:t> cukry 17,1 </a:t>
            </a:r>
            <a:r>
              <a:rPr lang="cs-CZ" sz="2000" dirty="0" err="1"/>
              <a:t>kJ</a:t>
            </a:r>
            <a:r>
              <a:rPr lang="cs-CZ" sz="2000" dirty="0"/>
              <a:t>/g</a:t>
            </a:r>
          </a:p>
          <a:p>
            <a:pPr>
              <a:lnSpc>
                <a:spcPct val="100000"/>
              </a:lnSpc>
              <a:buFont typeface="Wingdings" panose="05000000000000000000" pitchFamily="2" charset="2"/>
              <a:buChar char="Ø"/>
            </a:pPr>
            <a:r>
              <a:rPr lang="cs-CZ" sz="2000" dirty="0"/>
              <a:t> tuky 38,9 </a:t>
            </a:r>
            <a:r>
              <a:rPr lang="cs-CZ" sz="2000" dirty="0" err="1"/>
              <a:t>kJ</a:t>
            </a:r>
            <a:r>
              <a:rPr lang="cs-CZ" sz="2000" dirty="0"/>
              <a:t>/g</a:t>
            </a:r>
          </a:p>
          <a:p>
            <a:pPr>
              <a:lnSpc>
                <a:spcPct val="100000"/>
              </a:lnSpc>
              <a:buFont typeface="Wingdings" panose="05000000000000000000" pitchFamily="2" charset="2"/>
              <a:buChar char="Ø"/>
            </a:pPr>
            <a:r>
              <a:rPr lang="cs-CZ" sz="2000" dirty="0"/>
              <a:t> fyzikální spalné teplo bílkovin: 23 </a:t>
            </a:r>
            <a:r>
              <a:rPr lang="cs-CZ" sz="2000" dirty="0" err="1"/>
              <a:t>kJ</a:t>
            </a:r>
            <a:r>
              <a:rPr lang="cs-CZ" sz="2000" dirty="0"/>
              <a:t>/g</a:t>
            </a:r>
            <a:br>
              <a:rPr lang="cs-CZ" sz="2000"/>
            </a:br>
            <a:r>
              <a:rPr lang="cs-CZ" sz="2000"/>
              <a:t> fyziologické </a:t>
            </a:r>
            <a:r>
              <a:rPr lang="cs-CZ" sz="2000" dirty="0"/>
              <a:t>spalné teplo bílkovin: 17,1 </a:t>
            </a:r>
            <a:r>
              <a:rPr lang="cs-CZ" sz="2000" dirty="0" err="1"/>
              <a:t>kJ</a:t>
            </a:r>
            <a:r>
              <a:rPr lang="cs-CZ" sz="2000" dirty="0"/>
              <a:t>/g</a:t>
            </a:r>
          </a:p>
        </p:txBody>
      </p:sp>
    </p:spTree>
    <p:extLst>
      <p:ext uri="{BB962C8B-B14F-4D97-AF65-F5344CB8AC3E}">
        <p14:creationId xmlns:p14="http://schemas.microsoft.com/office/powerpoint/2010/main" val="111056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28000"/>
            <a:ext cx="7920000" cy="252000"/>
          </a:xfrm>
        </p:spPr>
        <p:txBody>
          <a:bodyPr wrap="square" anchor="ctr">
            <a:normAutofit/>
          </a:bodyPr>
          <a:lstStyle/>
          <a:p>
            <a:pPr>
              <a:spcAft>
                <a:spcPts val="600"/>
              </a:spcAft>
            </a:pPr>
            <a:endParaRPr lang="cs-CZ" dirty="0"/>
          </a:p>
        </p:txBody>
      </p:sp>
      <p:sp>
        <p:nvSpPr>
          <p:cNvPr id="3" name="Zástupný symbol pro číslo snímku 2"/>
          <p:cNvSpPr>
            <a:spLocks noGrp="1"/>
          </p:cNvSpPr>
          <p:nvPr>
            <p:ph type="sldNum" sz="quarter" idx="11"/>
          </p:nvPr>
        </p:nvSpPr>
        <p:spPr>
          <a:xfrm>
            <a:off x="414000" y="6228000"/>
            <a:ext cx="252000" cy="252000"/>
          </a:xfrm>
        </p:spPr>
        <p:txBody>
          <a:bodyPr wrap="none" anchor="ctr">
            <a:normAutofit/>
          </a:bodyPr>
          <a:lstStyle/>
          <a:p>
            <a:pPr>
              <a:spcAft>
                <a:spcPts val="600"/>
              </a:spcAft>
            </a:pPr>
            <a:endParaRPr lang="cs-CZ" altLang="cs-CZ" dirty="0"/>
          </a:p>
        </p:txBody>
      </p:sp>
      <p:sp>
        <p:nvSpPr>
          <p:cNvPr id="4" name="Nadpis 3"/>
          <p:cNvSpPr>
            <a:spLocks noGrp="1"/>
          </p:cNvSpPr>
          <p:nvPr>
            <p:ph type="title"/>
          </p:nvPr>
        </p:nvSpPr>
        <p:spPr>
          <a:xfrm>
            <a:off x="666000" y="223044"/>
            <a:ext cx="10753200" cy="451576"/>
          </a:xfrm>
        </p:spPr>
        <p:txBody>
          <a:bodyPr anchor="t">
            <a:normAutofit/>
          </a:bodyPr>
          <a:lstStyle/>
          <a:p>
            <a:pPr algn="ctr"/>
            <a:r>
              <a:rPr lang="cs-CZ" sz="2400" dirty="0"/>
              <a:t>Nepřímá kalorimetrie</a:t>
            </a:r>
          </a:p>
        </p:txBody>
      </p:sp>
      <p:graphicFrame>
        <p:nvGraphicFramePr>
          <p:cNvPr id="8" name="Zástupný symbol pro obsah 4">
            <a:extLst>
              <a:ext uri="{FF2B5EF4-FFF2-40B4-BE49-F238E27FC236}">
                <a16:creationId xmlns:a16="http://schemas.microsoft.com/office/drawing/2014/main" id="{B137C32F-9EBA-08C3-749E-693AA0743B2F}"/>
              </a:ext>
            </a:extLst>
          </p:cNvPr>
          <p:cNvGraphicFramePr>
            <a:graphicFrameLocks noGrp="1"/>
          </p:cNvGraphicFramePr>
          <p:nvPr>
            <p:ph idx="1"/>
            <p:extLst>
              <p:ext uri="{D42A27DB-BD31-4B8C-83A1-F6EECF244321}">
                <p14:modId xmlns:p14="http://schemas.microsoft.com/office/powerpoint/2010/main" val="2776191788"/>
              </p:ext>
            </p:extLst>
          </p:nvPr>
        </p:nvGraphicFramePr>
        <p:xfrm>
          <a:off x="79224" y="689919"/>
          <a:ext cx="11801682" cy="491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62900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6149</TotalTime>
  <Words>1612</Words>
  <Application>Microsoft Office PowerPoint</Application>
  <PresentationFormat>Širokoúhlá obrazovka</PresentationFormat>
  <Paragraphs>181</Paragraphs>
  <Slides>18</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Cambria Math</vt:lpstr>
      <vt:lpstr>Tahoma</vt:lpstr>
      <vt:lpstr>Times New Roman</vt:lpstr>
      <vt:lpstr>Wingdings</vt:lpstr>
      <vt:lpstr>Prezentace_MU_CZ</vt:lpstr>
      <vt:lpstr>Stanovení energetického výdeje nepřímou kalorimetrií a výpočtem</vt:lpstr>
      <vt:lpstr>Metabolismus</vt:lpstr>
      <vt:lpstr>Prezentace aplikace PowerPoint</vt:lpstr>
      <vt:lpstr>Prezentace aplikace PowerPoint</vt:lpstr>
      <vt:lpstr>Prezentace aplikace PowerPoint</vt:lpstr>
      <vt:lpstr>Kalorimetrie</vt:lpstr>
      <vt:lpstr>Přímá kalorimetrie</vt:lpstr>
      <vt:lpstr>Spalné teplo</vt:lpstr>
      <vt:lpstr>Nepřímá kalorimetrie</vt:lpstr>
      <vt:lpstr>Respirační kvocient (RQ)</vt:lpstr>
      <vt:lpstr>Dusíková bilance</vt:lpstr>
      <vt:lpstr>Prezentace aplikace PowerPoint</vt:lpstr>
      <vt:lpstr>Prezentace aplikace PowerPoint</vt:lpstr>
      <vt:lpstr>Bazální metabolismus</vt:lpstr>
      <vt:lpstr>Měření spotřeby O2 v praktiku</vt:lpstr>
      <vt:lpstr>Aktuální energetický výdej (AEE)</vt:lpstr>
      <vt:lpstr>Výpočet energetického výdeje rovnicí</vt:lpstr>
      <vt:lpstr>Závěry </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Miriam Nývltová Fišáková</cp:lastModifiedBy>
  <cp:revision>326</cp:revision>
  <cp:lastPrinted>1601-01-01T00:00:00Z</cp:lastPrinted>
  <dcterms:created xsi:type="dcterms:W3CDTF">2018-10-05T10:13:37Z</dcterms:created>
  <dcterms:modified xsi:type="dcterms:W3CDTF">2023-02-21T08:51:59Z</dcterms:modified>
</cp:coreProperties>
</file>