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7"/>
  </p:notesMasterIdLst>
  <p:handoutMasterIdLst>
    <p:handoutMasterId r:id="rId8"/>
  </p:handoutMasterIdLst>
  <p:sldIdLst>
    <p:sldId id="257" r:id="rId2"/>
    <p:sldId id="275" r:id="rId3"/>
    <p:sldId id="277" r:id="rId4"/>
    <p:sldId id="259" r:id="rId5"/>
    <p:sldId id="274" r:id="rId6"/>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42"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6754" autoAdjust="0"/>
  </p:normalViewPr>
  <p:slideViewPr>
    <p:cSldViewPr snapToGrid="0">
      <p:cViewPr varScale="1">
        <p:scale>
          <a:sx n="113" d="100"/>
          <a:sy n="113" d="100"/>
        </p:scale>
        <p:origin x="336" y="102"/>
      </p:cViewPr>
      <p:guideLst>
        <p:guide orient="horz" pos="1120"/>
        <p:guide orient="horz" pos="1272"/>
        <p:guide orient="horz" pos="715"/>
        <p:guide orient="horz" pos="3861"/>
        <p:guide orient="horz" pos="3944"/>
        <p:guide pos="428"/>
        <p:guide pos="7242"/>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414000" y="414000"/>
            <a:ext cx="1546943" cy="1067390"/>
          </a:xfrm>
          <a:prstGeom prst="rect">
            <a:avLst/>
          </a:prstGeom>
        </p:spPr>
      </p:pic>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Upravte styly předlohy textu.</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F01928"/>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lstStyle>
            <a:lvl1pPr>
              <a:defRPr>
                <a:solidFill>
                  <a:schemeClr val="bg1"/>
                </a:solidFill>
              </a:defRPr>
            </a:lvl1pPr>
          </a:lstStyle>
          <a:p>
            <a:r>
              <a:rPr lang="cs-CZ"/>
              <a:t>Kliknutím na ikonu přidáte obrázek.</a:t>
            </a:r>
            <a:endParaRPr lang="cs-CZ" dirty="0"/>
          </a:p>
        </p:txBody>
      </p:sp>
      <p:pic>
        <p:nvPicPr>
          <p:cNvPr id="2" name="Obrázek 1"/>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81277" y="6048047"/>
            <a:ext cx="865419" cy="597600"/>
          </a:xfrm>
          <a:prstGeom prst="rect">
            <a:avLst/>
          </a:prstGeom>
        </p:spPr>
      </p:pic>
    </p:spTree>
    <p:extLst>
      <p:ext uri="{BB962C8B-B14F-4D97-AF65-F5344CB8AC3E}">
        <p14:creationId xmlns:p14="http://schemas.microsoft.com/office/powerpoint/2010/main" val="31638545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ředělový snímek MUNI MED">
    <p:bg>
      <p:bgPr>
        <a:solidFill>
          <a:srgbClr val="F01928"/>
        </a:solidFill>
        <a:effectLst/>
      </p:bgPr>
    </p:bg>
    <p:spTree>
      <p:nvGrpSpPr>
        <p:cNvPr id="1" name=""/>
        <p:cNvGrpSpPr/>
        <p:nvPr/>
      </p:nvGrpSpPr>
      <p:grpSpPr>
        <a:xfrm>
          <a:off x="0" y="0"/>
          <a:ext cx="0" cy="0"/>
          <a:chOff x="0" y="0"/>
          <a:chExt cx="0" cy="0"/>
        </a:xfrm>
      </p:grpSpPr>
      <p:pic>
        <p:nvPicPr>
          <p:cNvPr id="6" name="Grafický objekt 5">
            <a:extLst>
              <a:ext uri="{FF2B5EF4-FFF2-40B4-BE49-F238E27FC236}">
                <a16:creationId xmlns:a16="http://schemas.microsoft.com/office/drawing/2014/main" id="{D6FB5EA9-F874-4F06-97A8-C555AC1A0C3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ředělový snímek MUNI">
    <p:bg>
      <p:bgRef idx="1001">
        <a:schemeClr val="bg2"/>
      </p:bgRef>
    </p:bg>
    <p:spTree>
      <p:nvGrpSpPr>
        <p:cNvPr id="1" name=""/>
        <p:cNvGrpSpPr/>
        <p:nvPr/>
      </p:nvGrpSpPr>
      <p:grpSpPr>
        <a:xfrm>
          <a:off x="0" y="0"/>
          <a:ext cx="0" cy="0"/>
          <a:chOff x="0" y="0"/>
          <a:chExt cx="0" cy="0"/>
        </a:xfrm>
      </p:grpSpPr>
      <p:pic>
        <p:nvPicPr>
          <p:cNvPr id="3" name="Grafický objekt 2">
            <a:extLst>
              <a:ext uri="{FF2B5EF4-FFF2-40B4-BE49-F238E27FC236}">
                <a16:creationId xmlns:a16="http://schemas.microsoft.com/office/drawing/2014/main" id="{92B68BC3-67A3-A244-8F7B-2ACD0926D39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53304" y="1950397"/>
            <a:ext cx="8685390" cy="2957206"/>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Úvodní snímek – červený">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5019" y="415570"/>
            <a:ext cx="1544906" cy="1064250"/>
          </a:xfrm>
          <a:prstGeom prst="rect">
            <a:avLst/>
          </a:prstGeom>
        </p:spPr>
      </p:pic>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81277" y="6048047"/>
            <a:ext cx="867342" cy="598465"/>
          </a:xfrm>
          <a:prstGeom prst="rect">
            <a:avLst/>
          </a:prstGeom>
        </p:spPr>
      </p:pic>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81277" y="6048047"/>
            <a:ext cx="867342" cy="598465"/>
          </a:xfrm>
          <a:prstGeom prst="rect">
            <a:avLst/>
          </a:prstGeom>
        </p:spPr>
      </p:pic>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81277" y="6048047"/>
            <a:ext cx="867342" cy="598465"/>
          </a:xfrm>
          <a:prstGeom prst="rect">
            <a:avLst/>
          </a:prstGeom>
        </p:spPr>
      </p:pic>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spTree>
    <p:extLst>
      <p:ext uri="{BB962C8B-B14F-4D97-AF65-F5344CB8AC3E}">
        <p14:creationId xmlns:p14="http://schemas.microsoft.com/office/powerpoint/2010/main" val="2117383761"/>
      </p:ext>
    </p:extLst>
  </p:cSld>
  <p:clrMapOvr>
    <a:masterClrMapping/>
  </p:clrMapOvr>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90" r:id="rId2"/>
    <p:sldLayoutId id="2147483684"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emf"/><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emf"/><Relationship Id="rId1" Type="http://schemas.openxmlformats.org/officeDocument/2006/relationships/slideLayout" Target="../slideLayouts/slideLayout3.xml"/><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emf"/><Relationship Id="rId1" Type="http://schemas.openxmlformats.org/officeDocument/2006/relationships/slideLayout" Target="../slideLayouts/slideLayout3.xml"/><Relationship Id="rId6" Type="http://schemas.openxmlformats.org/officeDocument/2006/relationships/image" Target="../media/image12.gif"/><Relationship Id="rId5" Type="http://schemas.openxmlformats.org/officeDocument/2006/relationships/image" Target="../media/image11.jpeg"/><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pPr algn="ctr"/>
            <a:r>
              <a:rPr lang="cs-CZ" dirty="0"/>
              <a:t>Pletysmografie:</a:t>
            </a:r>
            <a:br>
              <a:rPr lang="cs-CZ" dirty="0"/>
            </a:br>
            <a:r>
              <a:rPr lang="cs-CZ" sz="3600" dirty="0"/>
              <a:t>Měření</a:t>
            </a:r>
            <a:r>
              <a:rPr lang="cs-CZ" dirty="0"/>
              <a:t> průtoku krve předloktím </a:t>
            </a:r>
          </a:p>
        </p:txBody>
      </p:sp>
    </p:spTree>
    <p:extLst>
      <p:ext uri="{BB962C8B-B14F-4D97-AF65-F5344CB8AC3E}">
        <p14:creationId xmlns:p14="http://schemas.microsoft.com/office/powerpoint/2010/main" val="225898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62467" y="152212"/>
            <a:ext cx="11473200" cy="451576"/>
          </a:xfrm>
        </p:spPr>
        <p:txBody>
          <a:bodyPr/>
          <a:lstStyle/>
          <a:p>
            <a:pPr algn="ctr"/>
            <a:r>
              <a:rPr lang="cs-CZ" dirty="0"/>
              <a:t>Metoda měření krevního průtoku</a:t>
            </a:r>
            <a:endParaRPr lang="cs-CZ" sz="1800" dirty="0">
              <a:solidFill>
                <a:srgbClr val="FF0000"/>
              </a:solidFill>
            </a:endParaRPr>
          </a:p>
        </p:txBody>
      </p:sp>
      <p:sp>
        <p:nvSpPr>
          <p:cNvPr id="5" name="Zástupný symbol pro obsah 4"/>
          <p:cNvSpPr>
            <a:spLocks noGrp="1"/>
          </p:cNvSpPr>
          <p:nvPr>
            <p:ph idx="1"/>
          </p:nvPr>
        </p:nvSpPr>
        <p:spPr>
          <a:xfrm>
            <a:off x="436963" y="940526"/>
            <a:ext cx="11482893" cy="2708365"/>
          </a:xfrm>
        </p:spPr>
        <p:txBody>
          <a:bodyPr/>
          <a:lstStyle/>
          <a:p>
            <a:pPr marL="72000" indent="0">
              <a:lnSpc>
                <a:spcPct val="100000"/>
              </a:lnSpc>
              <a:buNone/>
            </a:pPr>
            <a:r>
              <a:rPr lang="cs-CZ" b="1" dirty="0"/>
              <a:t>Pletysmografie</a:t>
            </a:r>
          </a:p>
          <a:p>
            <a:pPr lvl="1">
              <a:buFont typeface="Wingdings" panose="05000000000000000000" pitchFamily="2" charset="2"/>
              <a:buChar char="Ø"/>
            </a:pPr>
            <a:r>
              <a:rPr lang="cs-CZ" dirty="0"/>
              <a:t> stanovuje změny objemu končetiny (čím větší je průtok krve končetinou, tím je rychlejší nárůst jejího objemu při uzavření odtoku)</a:t>
            </a:r>
          </a:p>
          <a:p>
            <a:pPr marL="324000" lvl="1" indent="0">
              <a:buNone/>
            </a:pPr>
            <a:r>
              <a:rPr lang="cs-CZ" b="1" dirty="0">
                <a:solidFill>
                  <a:srgbClr val="FF0000"/>
                </a:solidFill>
              </a:rPr>
              <a:t>Venózní okluzivní pletysmografie </a:t>
            </a:r>
            <a:r>
              <a:rPr lang="cs-CZ" dirty="0"/>
              <a:t>využívá dvou manžet:</a:t>
            </a:r>
          </a:p>
          <a:p>
            <a:pPr lvl="1">
              <a:buFont typeface="Wingdings" panose="05000000000000000000" pitchFamily="2" charset="2"/>
              <a:buChar char="Ø"/>
            </a:pPr>
            <a:r>
              <a:rPr lang="cs-CZ" dirty="0"/>
              <a:t> okluzivní manžetou (OM) uzavíráme (=okludujeme) odtok krve vénami</a:t>
            </a:r>
          </a:p>
          <a:p>
            <a:pPr lvl="1">
              <a:buFont typeface="Wingdings" panose="05000000000000000000" pitchFamily="2" charset="2"/>
              <a:buChar char="Ø"/>
            </a:pPr>
            <a:r>
              <a:rPr lang="cs-CZ" dirty="0"/>
              <a:t> snímací manžetou (SM) detekujeme změny objemu končetiny</a:t>
            </a:r>
          </a:p>
        </p:txBody>
      </p:sp>
      <p:sp>
        <p:nvSpPr>
          <p:cNvPr id="6" name="Zástupný symbol pro obsah 4">
            <a:extLst>
              <a:ext uri="{FF2B5EF4-FFF2-40B4-BE49-F238E27FC236}">
                <a16:creationId xmlns:a16="http://schemas.microsoft.com/office/drawing/2014/main" id="{55D750C3-4CB8-4F4B-9C60-D5C02911C6D0}"/>
              </a:ext>
            </a:extLst>
          </p:cNvPr>
          <p:cNvSpPr txBox="1">
            <a:spLocks/>
          </p:cNvSpPr>
          <p:nvPr/>
        </p:nvSpPr>
        <p:spPr>
          <a:xfrm>
            <a:off x="720000" y="3031955"/>
            <a:ext cx="5682000" cy="2925235"/>
          </a:xfrm>
          <a:prstGeom prst="rect">
            <a:avLst/>
          </a:prstGeom>
        </p:spPr>
        <p:txBody>
          <a:bodyPr vert="horz" lIns="0" tIns="0" rIns="0" bIns="0" rtlCol="0">
            <a:noAutofit/>
          </a:bodyPr>
          <a:lstStyle>
            <a:lvl1pPr marL="252000" indent="-180000" algn="l" rtl="0" eaLnBrk="1" fontAlgn="base" hangingPunct="1">
              <a:lnSpc>
                <a:spcPct val="150000"/>
              </a:lnSpc>
              <a:spcBef>
                <a:spcPts val="0"/>
              </a:spcBef>
              <a:spcAft>
                <a:spcPct val="0"/>
              </a:spcAft>
              <a:buClr>
                <a:schemeClr val="tx2"/>
              </a:buClr>
              <a:buSzPct val="100000"/>
              <a:buFont typeface="Arial" panose="020B0604020202020204" pitchFamily="34" charset="0"/>
              <a:buChar char="̶"/>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marL="72000" indent="0">
              <a:lnSpc>
                <a:spcPct val="100000"/>
              </a:lnSpc>
              <a:buNone/>
            </a:pPr>
            <a:endParaRPr lang="cs-CZ" sz="2400" kern="0" dirty="0"/>
          </a:p>
          <a:p>
            <a:pPr marL="72000" indent="0">
              <a:lnSpc>
                <a:spcPct val="100000"/>
              </a:lnSpc>
              <a:buNone/>
            </a:pPr>
            <a:r>
              <a:rPr lang="cs-CZ" sz="2400" b="1" kern="0" dirty="0"/>
              <a:t>Praktické využití:</a:t>
            </a:r>
          </a:p>
          <a:p>
            <a:pPr lvl="1">
              <a:buFont typeface="Wingdings" panose="05000000000000000000" pitchFamily="2" charset="2"/>
              <a:buChar char="Ø"/>
            </a:pPr>
            <a:r>
              <a:rPr lang="cs-CZ" sz="1800" kern="0" dirty="0"/>
              <a:t> hodnocení endotelové funkce a dysfunkce (ve výzkumu </a:t>
            </a:r>
            <a:r>
              <a:rPr lang="cs-CZ" sz="1800" i="1" kern="0" dirty="0"/>
              <a:t>tzv. metoda FMD </a:t>
            </a:r>
            <a:r>
              <a:rPr lang="cs-CZ" sz="1800" kern="0" dirty="0"/>
              <a:t>= </a:t>
            </a:r>
            <a:r>
              <a:rPr lang="cs-CZ" sz="1800" kern="0" dirty="0" err="1"/>
              <a:t>flow-mediated</a:t>
            </a:r>
            <a:r>
              <a:rPr lang="cs-CZ" sz="1800" kern="0" dirty="0"/>
              <a:t> </a:t>
            </a:r>
            <a:r>
              <a:rPr lang="cs-CZ" sz="1800" kern="0" dirty="0" err="1"/>
              <a:t>dilation</a:t>
            </a:r>
            <a:r>
              <a:rPr lang="cs-CZ" sz="1800" kern="0" dirty="0"/>
              <a:t> </a:t>
            </a:r>
            <a:r>
              <a:rPr lang="cs-CZ" sz="1800" kern="0" dirty="0" err="1"/>
              <a:t>of</a:t>
            </a:r>
            <a:r>
              <a:rPr lang="cs-CZ" sz="1800" kern="0" dirty="0"/>
              <a:t> </a:t>
            </a:r>
            <a:r>
              <a:rPr lang="cs-CZ" sz="1800" kern="0" dirty="0" err="1"/>
              <a:t>brachial</a:t>
            </a:r>
            <a:r>
              <a:rPr lang="cs-CZ" sz="1800" kern="0" dirty="0"/>
              <a:t> </a:t>
            </a:r>
            <a:r>
              <a:rPr lang="cs-CZ" sz="1800" kern="0" dirty="0" err="1"/>
              <a:t>artery</a:t>
            </a:r>
            <a:r>
              <a:rPr lang="cs-CZ" sz="1800" kern="0" dirty="0"/>
              <a:t>, odráží zejména funkci endotelové NO-</a:t>
            </a:r>
            <a:r>
              <a:rPr lang="cs-CZ" sz="1800" kern="0" dirty="0" err="1"/>
              <a:t>syntázy</a:t>
            </a:r>
            <a:r>
              <a:rPr lang="cs-CZ" sz="1800" kern="0" dirty="0"/>
              <a:t>),</a:t>
            </a:r>
          </a:p>
          <a:p>
            <a:pPr marL="324000" lvl="1" indent="0">
              <a:buNone/>
            </a:pPr>
            <a:endParaRPr lang="cs-CZ" sz="1800" kern="0" dirty="0"/>
          </a:p>
          <a:p>
            <a:pPr lvl="1">
              <a:buFont typeface="Wingdings" panose="05000000000000000000" pitchFamily="2" charset="2"/>
              <a:buChar char="Ø"/>
            </a:pPr>
            <a:r>
              <a:rPr lang="cs-CZ" sz="1800" kern="0" dirty="0"/>
              <a:t> hodnocení závažnosti ischemické choroby dolních končetin (více rozšířené využití v USA, zejména pak experimentálně nebo v podobě segmentálního měření krevního tlaku, který udává informaci o pozici okluzivní léze – viz obrázek)</a:t>
            </a:r>
          </a:p>
        </p:txBody>
      </p:sp>
      <p:pic>
        <p:nvPicPr>
          <p:cNvPr id="7" name="Picture 2" descr="https://www.perimed-instruments.com/upl/images/377677_464_333_2_0_thumb/segmental-pressures-perimed.jpg">
            <a:extLst>
              <a:ext uri="{FF2B5EF4-FFF2-40B4-BE49-F238E27FC236}">
                <a16:creationId xmlns:a16="http://schemas.microsoft.com/office/drawing/2014/main" id="{D644F10F-E918-4516-ABE8-3CC8A3E3D29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47172" y="3136954"/>
            <a:ext cx="3627512" cy="2603366"/>
          </a:xfrm>
          <a:prstGeom prst="rect">
            <a:avLst/>
          </a:prstGeom>
          <a:noFill/>
          <a:extLst>
            <a:ext uri="{909E8E84-426E-40DD-AFC4-6F175D3DCCD1}">
              <a14:hiddenFill xmlns:a14="http://schemas.microsoft.com/office/drawing/2010/main">
                <a:solidFill>
                  <a:srgbClr val="FFFFFF"/>
                </a:solidFill>
              </a14:hiddenFill>
            </a:ext>
          </a:extLst>
        </p:spPr>
      </p:pic>
      <p:sp>
        <p:nvSpPr>
          <p:cNvPr id="8" name="Obdélník 7">
            <a:extLst>
              <a:ext uri="{FF2B5EF4-FFF2-40B4-BE49-F238E27FC236}">
                <a16:creationId xmlns:a16="http://schemas.microsoft.com/office/drawing/2014/main" id="{E8F45F55-07D3-4E04-BBBA-4DB0B2F678D2}"/>
              </a:ext>
            </a:extLst>
          </p:cNvPr>
          <p:cNvSpPr/>
          <p:nvPr/>
        </p:nvSpPr>
        <p:spPr>
          <a:xfrm>
            <a:off x="7347172" y="5787913"/>
            <a:ext cx="3600400" cy="169277"/>
          </a:xfrm>
          <a:prstGeom prst="rect">
            <a:avLst/>
          </a:prstGeom>
        </p:spPr>
        <p:txBody>
          <a:bodyPr wrap="square">
            <a:spAutoFit/>
          </a:bodyPr>
          <a:lstStyle/>
          <a:p>
            <a:r>
              <a:rPr lang="cs-CZ" sz="500" dirty="0"/>
              <a:t>https://www.perimed-instruments.com/upl/images/377677_464_333_2_0_thumb/segmental-pressures-perimed.jpg</a:t>
            </a:r>
          </a:p>
        </p:txBody>
      </p:sp>
    </p:spTree>
    <p:extLst>
      <p:ext uri="{BB962C8B-B14F-4D97-AF65-F5344CB8AC3E}">
        <p14:creationId xmlns:p14="http://schemas.microsoft.com/office/powerpoint/2010/main" val="79883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Obdélník 40">
            <a:extLst>
              <a:ext uri="{FF2B5EF4-FFF2-40B4-BE49-F238E27FC236}">
                <a16:creationId xmlns:a16="http://schemas.microsoft.com/office/drawing/2014/main" id="{A750F44B-6AE5-4904-8024-C0D414B1682D}"/>
              </a:ext>
            </a:extLst>
          </p:cNvPr>
          <p:cNvSpPr/>
          <p:nvPr/>
        </p:nvSpPr>
        <p:spPr bwMode="auto">
          <a:xfrm>
            <a:off x="9265920" y="3979817"/>
            <a:ext cx="2756974" cy="2795452"/>
          </a:xfrm>
          <a:prstGeom prst="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cs-CZ" sz="2400" b="0" i="0" u="none" strike="noStrike" cap="none" normalizeH="0" baseline="0">
              <a:ln>
                <a:noFill/>
              </a:ln>
              <a:solidFill>
                <a:schemeClr val="tx1"/>
              </a:solidFill>
              <a:effectLst/>
              <a:latin typeface="Tahoma" pitchFamily="34" charset="0"/>
            </a:endParaRPr>
          </a:p>
        </p:txBody>
      </p:sp>
      <p:sp>
        <p:nvSpPr>
          <p:cNvPr id="4" name="Nadpis 3"/>
          <p:cNvSpPr>
            <a:spLocks noGrp="1"/>
          </p:cNvSpPr>
          <p:nvPr>
            <p:ph type="title"/>
          </p:nvPr>
        </p:nvSpPr>
        <p:spPr>
          <a:xfrm>
            <a:off x="720000" y="291093"/>
            <a:ext cx="10753200" cy="451576"/>
          </a:xfrm>
        </p:spPr>
        <p:txBody>
          <a:bodyPr/>
          <a:lstStyle/>
          <a:p>
            <a:pPr algn="ctr"/>
            <a:r>
              <a:rPr lang="cs-CZ" dirty="0"/>
              <a:t>Průtok krve kosterním svalem</a:t>
            </a:r>
          </a:p>
        </p:txBody>
      </p:sp>
      <p:sp>
        <p:nvSpPr>
          <p:cNvPr id="5" name="Zástupný symbol pro obsah 4"/>
          <p:cNvSpPr>
            <a:spLocks noGrp="1"/>
          </p:cNvSpPr>
          <p:nvPr>
            <p:ph idx="1"/>
          </p:nvPr>
        </p:nvSpPr>
        <p:spPr>
          <a:xfrm>
            <a:off x="436963" y="940526"/>
            <a:ext cx="11482893" cy="5438503"/>
          </a:xfrm>
        </p:spPr>
        <p:txBody>
          <a:bodyPr/>
          <a:lstStyle/>
          <a:p>
            <a:pPr>
              <a:lnSpc>
                <a:spcPct val="100000"/>
              </a:lnSpc>
              <a:buFont typeface="Wingdings" panose="05000000000000000000" pitchFamily="2" charset="2"/>
              <a:buChar char="Ø"/>
            </a:pPr>
            <a:r>
              <a:rPr lang="cs-CZ" dirty="0"/>
              <a:t> v klidu dominuje nervová regulace cév – sympatická </a:t>
            </a:r>
            <a:r>
              <a:rPr lang="el-GR" dirty="0"/>
              <a:t>α</a:t>
            </a:r>
            <a:r>
              <a:rPr lang="cs-CZ" dirty="0"/>
              <a:t>-adrenergní vlákna udržují stálý tonus cév</a:t>
            </a:r>
          </a:p>
          <a:p>
            <a:pPr>
              <a:lnSpc>
                <a:spcPct val="100000"/>
              </a:lnSpc>
              <a:buFont typeface="Wingdings" panose="05000000000000000000" pitchFamily="2" charset="2"/>
              <a:buChar char="Ø"/>
            </a:pPr>
            <a:r>
              <a:rPr lang="cs-CZ" dirty="0">
                <a:solidFill>
                  <a:srgbClr val="FF0000"/>
                </a:solidFill>
              </a:rPr>
              <a:t> během svalové práce je průtok krve zajištěn dominantně metabolickou autoregulací</a:t>
            </a:r>
          </a:p>
          <a:p>
            <a:pPr>
              <a:lnSpc>
                <a:spcPct val="100000"/>
              </a:lnSpc>
              <a:buFont typeface="Wingdings" panose="05000000000000000000" pitchFamily="2" charset="2"/>
              <a:buChar char="Ø"/>
            </a:pPr>
            <a:r>
              <a:rPr lang="cs-CZ" sz="2400" dirty="0"/>
              <a:t> ẞ2 receptory v arteriolách – navázání adrenalinu → vazodilatace. Tato regulace je užitečná především v iniciální fázi zátěže</a:t>
            </a:r>
          </a:p>
        </p:txBody>
      </p:sp>
      <p:sp>
        <p:nvSpPr>
          <p:cNvPr id="6" name="Zástupný symbol pro obsah 4">
            <a:extLst>
              <a:ext uri="{FF2B5EF4-FFF2-40B4-BE49-F238E27FC236}">
                <a16:creationId xmlns:a16="http://schemas.microsoft.com/office/drawing/2014/main" id="{6BDB9BA1-2B31-41FD-B205-08C64BCBEE3B}"/>
              </a:ext>
            </a:extLst>
          </p:cNvPr>
          <p:cNvSpPr txBox="1">
            <a:spLocks/>
          </p:cNvSpPr>
          <p:nvPr/>
        </p:nvSpPr>
        <p:spPr>
          <a:xfrm>
            <a:off x="357519" y="3907747"/>
            <a:ext cx="8744157" cy="2210561"/>
          </a:xfrm>
          <a:prstGeom prst="rect">
            <a:avLst/>
          </a:prstGeom>
        </p:spPr>
        <p:txBody>
          <a:bodyPr vert="horz" lIns="0" tIns="0" rIns="0" bIns="0" rtlCol="0">
            <a:noAutofit/>
          </a:bodyPr>
          <a:lstStyle>
            <a:lvl1pPr marL="252000" indent="-180000" algn="l" rtl="0" eaLnBrk="1" fontAlgn="base" hangingPunct="1">
              <a:lnSpc>
                <a:spcPct val="150000"/>
              </a:lnSpc>
              <a:spcBef>
                <a:spcPts val="0"/>
              </a:spcBef>
              <a:spcAft>
                <a:spcPct val="0"/>
              </a:spcAft>
              <a:buClr>
                <a:schemeClr val="tx2"/>
              </a:buClr>
              <a:buSzPct val="100000"/>
              <a:buFont typeface="Arial" panose="020B0604020202020204" pitchFamily="34" charset="0"/>
              <a:buChar char="̶"/>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a:lnSpc>
                <a:spcPct val="100000"/>
              </a:lnSpc>
              <a:buFont typeface="Wingdings" panose="05000000000000000000" pitchFamily="2" charset="2"/>
              <a:buChar char="Ø"/>
            </a:pPr>
            <a:r>
              <a:rPr lang="cs-CZ" sz="2400" kern="0" dirty="0"/>
              <a:t> v pracujícím svalu může průtok krve vzrůst více jak 20x</a:t>
            </a:r>
          </a:p>
          <a:p>
            <a:pPr>
              <a:lnSpc>
                <a:spcPct val="100000"/>
              </a:lnSpc>
              <a:buFont typeface="Wingdings" panose="05000000000000000000" pitchFamily="2" charset="2"/>
              <a:buChar char="Ø"/>
            </a:pPr>
            <a:r>
              <a:rPr lang="cs-CZ" sz="2400" kern="0" dirty="0"/>
              <a:t> izometrická kontrakce svalu může až zastavit tok krve svalem</a:t>
            </a:r>
          </a:p>
          <a:p>
            <a:pPr>
              <a:lnSpc>
                <a:spcPct val="100000"/>
              </a:lnSpc>
              <a:buFont typeface="Wingdings" panose="05000000000000000000" pitchFamily="2" charset="2"/>
              <a:buChar char="Ø"/>
            </a:pPr>
            <a:r>
              <a:rPr lang="cs-CZ" sz="2400" kern="0" dirty="0"/>
              <a:t> rytmické kontrakce vedou k uzavření cév během stahu a naplnění cév během relaxace. Pomáhají tak pumpování krve v tkáni dopředným směrem</a:t>
            </a:r>
          </a:p>
          <a:p>
            <a:pPr>
              <a:lnSpc>
                <a:spcPct val="100000"/>
              </a:lnSpc>
            </a:pPr>
            <a:endParaRPr lang="cs-CZ" kern="0" dirty="0"/>
          </a:p>
        </p:txBody>
      </p:sp>
      <p:grpSp>
        <p:nvGrpSpPr>
          <p:cNvPr id="7" name="Skupina 6">
            <a:extLst>
              <a:ext uri="{FF2B5EF4-FFF2-40B4-BE49-F238E27FC236}">
                <a16:creationId xmlns:a16="http://schemas.microsoft.com/office/drawing/2014/main" id="{EE3622A3-01CE-497D-85BB-B1ED23F01E66}"/>
              </a:ext>
            </a:extLst>
          </p:cNvPr>
          <p:cNvGrpSpPr/>
          <p:nvPr/>
        </p:nvGrpSpPr>
        <p:grpSpPr>
          <a:xfrm>
            <a:off x="9400361" y="3811179"/>
            <a:ext cx="2377639" cy="2879189"/>
            <a:chOff x="5886138" y="3601899"/>
            <a:chExt cx="3011307" cy="3226590"/>
          </a:xfrm>
        </p:grpSpPr>
        <p:cxnSp>
          <p:nvCxnSpPr>
            <p:cNvPr id="8" name="Přímá spojnice 7">
              <a:extLst>
                <a:ext uri="{FF2B5EF4-FFF2-40B4-BE49-F238E27FC236}">
                  <a16:creationId xmlns:a16="http://schemas.microsoft.com/office/drawing/2014/main" id="{C6882817-DA13-4B9D-B76F-C12AA0924BE7}"/>
                </a:ext>
              </a:extLst>
            </p:cNvPr>
            <p:cNvCxnSpPr/>
            <p:nvPr/>
          </p:nvCxnSpPr>
          <p:spPr>
            <a:xfrm flipH="1">
              <a:off x="6365274" y="3898597"/>
              <a:ext cx="0" cy="253214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Přímá spojnice 8">
              <a:extLst>
                <a:ext uri="{FF2B5EF4-FFF2-40B4-BE49-F238E27FC236}">
                  <a16:creationId xmlns:a16="http://schemas.microsoft.com/office/drawing/2014/main" id="{7F0BBD5A-BD8F-45B6-8ADF-3F6BC1C02507}"/>
                </a:ext>
              </a:extLst>
            </p:cNvPr>
            <p:cNvCxnSpPr/>
            <p:nvPr/>
          </p:nvCxnSpPr>
          <p:spPr>
            <a:xfrm flipH="1">
              <a:off x="6359990" y="6430745"/>
              <a:ext cx="2537455"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Přímá spojnice 9">
              <a:extLst>
                <a:ext uri="{FF2B5EF4-FFF2-40B4-BE49-F238E27FC236}">
                  <a16:creationId xmlns:a16="http://schemas.microsoft.com/office/drawing/2014/main" id="{57B16F6E-6FC4-4B00-8800-DF40D2ED5153}"/>
                </a:ext>
              </a:extLst>
            </p:cNvPr>
            <p:cNvCxnSpPr/>
            <p:nvPr/>
          </p:nvCxnSpPr>
          <p:spPr>
            <a:xfrm flipH="1">
              <a:off x="6365274" y="6076244"/>
              <a:ext cx="140676" cy="7442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Přímá spojnice 10">
              <a:extLst>
                <a:ext uri="{FF2B5EF4-FFF2-40B4-BE49-F238E27FC236}">
                  <a16:creationId xmlns:a16="http://schemas.microsoft.com/office/drawing/2014/main" id="{A97BF804-AA47-4DB2-A32D-1D88E326E6F0}"/>
                </a:ext>
              </a:extLst>
            </p:cNvPr>
            <p:cNvCxnSpPr/>
            <p:nvPr/>
          </p:nvCxnSpPr>
          <p:spPr>
            <a:xfrm flipH="1" flipV="1">
              <a:off x="6496499" y="6100029"/>
              <a:ext cx="140676" cy="50643"/>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Přímá spojnice 11">
              <a:extLst>
                <a:ext uri="{FF2B5EF4-FFF2-40B4-BE49-F238E27FC236}">
                  <a16:creationId xmlns:a16="http://schemas.microsoft.com/office/drawing/2014/main" id="{BB7DB9AA-EA1D-40FF-822F-2903FBA0C902}"/>
                </a:ext>
              </a:extLst>
            </p:cNvPr>
            <p:cNvCxnSpPr/>
            <p:nvPr/>
          </p:nvCxnSpPr>
          <p:spPr>
            <a:xfrm flipH="1">
              <a:off x="6643000" y="6089822"/>
              <a:ext cx="140676" cy="7655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Přímá spojnice 12">
              <a:extLst>
                <a:ext uri="{FF2B5EF4-FFF2-40B4-BE49-F238E27FC236}">
                  <a16:creationId xmlns:a16="http://schemas.microsoft.com/office/drawing/2014/main" id="{D57968A2-C66B-44DD-9EFC-9362F4753AB7}"/>
                </a:ext>
              </a:extLst>
            </p:cNvPr>
            <p:cNvCxnSpPr/>
            <p:nvPr/>
          </p:nvCxnSpPr>
          <p:spPr>
            <a:xfrm flipH="1" flipV="1">
              <a:off x="6795093" y="6082835"/>
              <a:ext cx="232626" cy="6313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Přímá spojnice 13">
              <a:extLst>
                <a:ext uri="{FF2B5EF4-FFF2-40B4-BE49-F238E27FC236}">
                  <a16:creationId xmlns:a16="http://schemas.microsoft.com/office/drawing/2014/main" id="{BC1DDC91-21CE-41BE-935E-0586ADDCDC87}"/>
                </a:ext>
              </a:extLst>
            </p:cNvPr>
            <p:cNvCxnSpPr>
              <a:cxnSpLocks noChangeAspect="1"/>
            </p:cNvCxnSpPr>
            <p:nvPr/>
          </p:nvCxnSpPr>
          <p:spPr>
            <a:xfrm>
              <a:off x="7074611" y="5439422"/>
              <a:ext cx="68924" cy="64557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Přímá spojnice 14">
              <a:extLst>
                <a:ext uri="{FF2B5EF4-FFF2-40B4-BE49-F238E27FC236}">
                  <a16:creationId xmlns:a16="http://schemas.microsoft.com/office/drawing/2014/main" id="{B19BE894-AEFB-4EE6-B681-BEA60280A21D}"/>
                </a:ext>
              </a:extLst>
            </p:cNvPr>
            <p:cNvCxnSpPr>
              <a:cxnSpLocks noChangeAspect="1"/>
            </p:cNvCxnSpPr>
            <p:nvPr/>
          </p:nvCxnSpPr>
          <p:spPr>
            <a:xfrm flipH="1">
              <a:off x="7027719" y="5475161"/>
              <a:ext cx="46892" cy="69136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Přímá spojnice 15">
              <a:extLst>
                <a:ext uri="{FF2B5EF4-FFF2-40B4-BE49-F238E27FC236}">
                  <a16:creationId xmlns:a16="http://schemas.microsoft.com/office/drawing/2014/main" id="{59D94634-DE0C-4C4F-9CE2-61B7588C3569}"/>
                </a:ext>
              </a:extLst>
            </p:cNvPr>
            <p:cNvCxnSpPr>
              <a:cxnSpLocks noChangeAspect="1"/>
            </p:cNvCxnSpPr>
            <p:nvPr/>
          </p:nvCxnSpPr>
          <p:spPr>
            <a:xfrm>
              <a:off x="7166412" y="4948762"/>
              <a:ext cx="69247" cy="107143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Přímá spojnice 16">
              <a:extLst>
                <a:ext uri="{FF2B5EF4-FFF2-40B4-BE49-F238E27FC236}">
                  <a16:creationId xmlns:a16="http://schemas.microsoft.com/office/drawing/2014/main" id="{E8C65000-E3E3-412C-B60A-5BF19B8D73E4}"/>
                </a:ext>
              </a:extLst>
            </p:cNvPr>
            <p:cNvCxnSpPr>
              <a:cxnSpLocks noChangeAspect="1"/>
            </p:cNvCxnSpPr>
            <p:nvPr/>
          </p:nvCxnSpPr>
          <p:spPr>
            <a:xfrm flipH="1">
              <a:off x="7156960" y="4867101"/>
              <a:ext cx="11723" cy="119748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Přímá spojnice 17">
              <a:extLst>
                <a:ext uri="{FF2B5EF4-FFF2-40B4-BE49-F238E27FC236}">
                  <a16:creationId xmlns:a16="http://schemas.microsoft.com/office/drawing/2014/main" id="{E07AA72E-B181-4116-92E6-1F0E9B072C82}"/>
                </a:ext>
              </a:extLst>
            </p:cNvPr>
            <p:cNvCxnSpPr>
              <a:cxnSpLocks noChangeAspect="1"/>
            </p:cNvCxnSpPr>
            <p:nvPr/>
          </p:nvCxnSpPr>
          <p:spPr>
            <a:xfrm>
              <a:off x="7293664" y="4598744"/>
              <a:ext cx="55233" cy="133438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Přímá spojnice 18">
              <a:extLst>
                <a:ext uri="{FF2B5EF4-FFF2-40B4-BE49-F238E27FC236}">
                  <a16:creationId xmlns:a16="http://schemas.microsoft.com/office/drawing/2014/main" id="{A86E8E93-6C74-4F3D-BE53-4926D3532080}"/>
                </a:ext>
              </a:extLst>
            </p:cNvPr>
            <p:cNvCxnSpPr>
              <a:cxnSpLocks noChangeAspect="1"/>
            </p:cNvCxnSpPr>
            <p:nvPr/>
          </p:nvCxnSpPr>
          <p:spPr>
            <a:xfrm flipH="1">
              <a:off x="7246771" y="4497376"/>
              <a:ext cx="46892" cy="149964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Přímá spojnice 19">
              <a:extLst>
                <a:ext uri="{FF2B5EF4-FFF2-40B4-BE49-F238E27FC236}">
                  <a16:creationId xmlns:a16="http://schemas.microsoft.com/office/drawing/2014/main" id="{C8FC8F12-1776-4DD5-97AF-10F1D0F0F7E7}"/>
                </a:ext>
              </a:extLst>
            </p:cNvPr>
            <p:cNvCxnSpPr>
              <a:cxnSpLocks noChangeAspect="1"/>
            </p:cNvCxnSpPr>
            <p:nvPr/>
          </p:nvCxnSpPr>
          <p:spPr>
            <a:xfrm flipH="1">
              <a:off x="7452683" y="4051119"/>
              <a:ext cx="68925" cy="18149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Přímá spojnice 20">
              <a:extLst>
                <a:ext uri="{FF2B5EF4-FFF2-40B4-BE49-F238E27FC236}">
                  <a16:creationId xmlns:a16="http://schemas.microsoft.com/office/drawing/2014/main" id="{A7EB5015-7F99-4493-9C92-E212E515F1E4}"/>
                </a:ext>
              </a:extLst>
            </p:cNvPr>
            <p:cNvCxnSpPr>
              <a:cxnSpLocks noChangeAspect="1"/>
            </p:cNvCxnSpPr>
            <p:nvPr/>
          </p:nvCxnSpPr>
          <p:spPr>
            <a:xfrm flipH="1">
              <a:off x="7353517" y="4124936"/>
              <a:ext cx="53288" cy="181734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Přímá spojnice 21">
              <a:extLst>
                <a:ext uri="{FF2B5EF4-FFF2-40B4-BE49-F238E27FC236}">
                  <a16:creationId xmlns:a16="http://schemas.microsoft.com/office/drawing/2014/main" id="{7D87B31C-242C-42EE-9009-ADF3C7A69668}"/>
                </a:ext>
              </a:extLst>
            </p:cNvPr>
            <p:cNvCxnSpPr>
              <a:cxnSpLocks noChangeAspect="1"/>
            </p:cNvCxnSpPr>
            <p:nvPr/>
          </p:nvCxnSpPr>
          <p:spPr>
            <a:xfrm>
              <a:off x="7408515" y="4189927"/>
              <a:ext cx="32752" cy="170498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Přímá spojnice 22">
              <a:extLst>
                <a:ext uri="{FF2B5EF4-FFF2-40B4-BE49-F238E27FC236}">
                  <a16:creationId xmlns:a16="http://schemas.microsoft.com/office/drawing/2014/main" id="{D0512BED-F05F-4EBC-BFBE-34BF03D9E033}"/>
                </a:ext>
              </a:extLst>
            </p:cNvPr>
            <p:cNvCxnSpPr>
              <a:cxnSpLocks noChangeAspect="1"/>
            </p:cNvCxnSpPr>
            <p:nvPr/>
          </p:nvCxnSpPr>
          <p:spPr>
            <a:xfrm>
              <a:off x="7528559" y="4051119"/>
              <a:ext cx="33134" cy="168267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Přímá spojnice 23">
              <a:extLst>
                <a:ext uri="{FF2B5EF4-FFF2-40B4-BE49-F238E27FC236}">
                  <a16:creationId xmlns:a16="http://schemas.microsoft.com/office/drawing/2014/main" id="{A6B0107E-D334-40CB-B06F-7B824C080E76}"/>
                </a:ext>
              </a:extLst>
            </p:cNvPr>
            <p:cNvCxnSpPr>
              <a:cxnSpLocks noChangeAspect="1"/>
            </p:cNvCxnSpPr>
            <p:nvPr/>
          </p:nvCxnSpPr>
          <p:spPr>
            <a:xfrm flipH="1">
              <a:off x="7568143" y="4004163"/>
              <a:ext cx="68925" cy="18149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Přímá spojnice 24">
              <a:extLst>
                <a:ext uri="{FF2B5EF4-FFF2-40B4-BE49-F238E27FC236}">
                  <a16:creationId xmlns:a16="http://schemas.microsoft.com/office/drawing/2014/main" id="{E5047C09-E3DC-419D-9550-3E29D55ED9B0}"/>
                </a:ext>
              </a:extLst>
            </p:cNvPr>
            <p:cNvCxnSpPr>
              <a:cxnSpLocks noChangeAspect="1"/>
            </p:cNvCxnSpPr>
            <p:nvPr/>
          </p:nvCxnSpPr>
          <p:spPr>
            <a:xfrm>
              <a:off x="7644020" y="4004163"/>
              <a:ext cx="33134" cy="168267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Přímá spojnice 25">
              <a:extLst>
                <a:ext uri="{FF2B5EF4-FFF2-40B4-BE49-F238E27FC236}">
                  <a16:creationId xmlns:a16="http://schemas.microsoft.com/office/drawing/2014/main" id="{6E444EF1-F76C-400B-A15F-274E9904FF90}"/>
                </a:ext>
              </a:extLst>
            </p:cNvPr>
            <p:cNvCxnSpPr>
              <a:cxnSpLocks noChangeAspect="1"/>
            </p:cNvCxnSpPr>
            <p:nvPr/>
          </p:nvCxnSpPr>
          <p:spPr>
            <a:xfrm flipH="1">
              <a:off x="7690282" y="3966052"/>
              <a:ext cx="68925" cy="18149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Přímá spojnice 26">
              <a:extLst>
                <a:ext uri="{FF2B5EF4-FFF2-40B4-BE49-F238E27FC236}">
                  <a16:creationId xmlns:a16="http://schemas.microsoft.com/office/drawing/2014/main" id="{015B1242-7F7D-4595-BB52-FEB7CB668B7D}"/>
                </a:ext>
              </a:extLst>
            </p:cNvPr>
            <p:cNvCxnSpPr>
              <a:cxnSpLocks noChangeAspect="1"/>
            </p:cNvCxnSpPr>
            <p:nvPr/>
          </p:nvCxnSpPr>
          <p:spPr>
            <a:xfrm>
              <a:off x="7766159" y="3966052"/>
              <a:ext cx="33134" cy="168267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Přímá spojnice 27">
              <a:extLst>
                <a:ext uri="{FF2B5EF4-FFF2-40B4-BE49-F238E27FC236}">
                  <a16:creationId xmlns:a16="http://schemas.microsoft.com/office/drawing/2014/main" id="{E9593BD9-3FE3-4FFF-9CF4-C423026E524A}"/>
                </a:ext>
              </a:extLst>
            </p:cNvPr>
            <p:cNvCxnSpPr>
              <a:cxnSpLocks noChangeAspect="1"/>
            </p:cNvCxnSpPr>
            <p:nvPr/>
          </p:nvCxnSpPr>
          <p:spPr>
            <a:xfrm flipH="1">
              <a:off x="7789109" y="3946287"/>
              <a:ext cx="68925" cy="18149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Přímá spojnice 28">
              <a:extLst>
                <a:ext uri="{FF2B5EF4-FFF2-40B4-BE49-F238E27FC236}">
                  <a16:creationId xmlns:a16="http://schemas.microsoft.com/office/drawing/2014/main" id="{9097E8E8-64E7-4061-AAA3-2C66D8429293}"/>
                </a:ext>
              </a:extLst>
            </p:cNvPr>
            <p:cNvCxnSpPr>
              <a:cxnSpLocks noChangeAspect="1"/>
            </p:cNvCxnSpPr>
            <p:nvPr/>
          </p:nvCxnSpPr>
          <p:spPr>
            <a:xfrm>
              <a:off x="7864986" y="3946287"/>
              <a:ext cx="33134" cy="168267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Přímá spojnice 29">
              <a:extLst>
                <a:ext uri="{FF2B5EF4-FFF2-40B4-BE49-F238E27FC236}">
                  <a16:creationId xmlns:a16="http://schemas.microsoft.com/office/drawing/2014/main" id="{56FF1AE7-FC13-4305-8669-9BABC723248F}"/>
                </a:ext>
              </a:extLst>
            </p:cNvPr>
            <p:cNvCxnSpPr>
              <a:cxnSpLocks noChangeAspect="1"/>
            </p:cNvCxnSpPr>
            <p:nvPr/>
          </p:nvCxnSpPr>
          <p:spPr>
            <a:xfrm flipH="1">
              <a:off x="7905473" y="3919896"/>
              <a:ext cx="68925" cy="18149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Přímá spojnice 30">
              <a:extLst>
                <a:ext uri="{FF2B5EF4-FFF2-40B4-BE49-F238E27FC236}">
                  <a16:creationId xmlns:a16="http://schemas.microsoft.com/office/drawing/2014/main" id="{9EC852FF-8579-40FD-AC27-57EE5BE5A189}"/>
                </a:ext>
              </a:extLst>
            </p:cNvPr>
            <p:cNvCxnSpPr>
              <a:cxnSpLocks noChangeAspect="1"/>
            </p:cNvCxnSpPr>
            <p:nvPr/>
          </p:nvCxnSpPr>
          <p:spPr>
            <a:xfrm>
              <a:off x="7981350" y="3919896"/>
              <a:ext cx="33134" cy="168267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Přímá spojnice 31">
              <a:extLst>
                <a:ext uri="{FF2B5EF4-FFF2-40B4-BE49-F238E27FC236}">
                  <a16:creationId xmlns:a16="http://schemas.microsoft.com/office/drawing/2014/main" id="{B08110CA-3241-4C38-95FE-534CDA46E8D8}"/>
                </a:ext>
              </a:extLst>
            </p:cNvPr>
            <p:cNvCxnSpPr>
              <a:cxnSpLocks noChangeAspect="1"/>
            </p:cNvCxnSpPr>
            <p:nvPr/>
          </p:nvCxnSpPr>
          <p:spPr>
            <a:xfrm flipH="1">
              <a:off x="7999989" y="3908805"/>
              <a:ext cx="68925" cy="18149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Přímá spojnice 32">
              <a:extLst>
                <a:ext uri="{FF2B5EF4-FFF2-40B4-BE49-F238E27FC236}">
                  <a16:creationId xmlns:a16="http://schemas.microsoft.com/office/drawing/2014/main" id="{78DB1FA6-5961-41B3-8BFD-4711635A03EB}"/>
                </a:ext>
              </a:extLst>
            </p:cNvPr>
            <p:cNvCxnSpPr>
              <a:cxnSpLocks noChangeAspect="1"/>
            </p:cNvCxnSpPr>
            <p:nvPr/>
          </p:nvCxnSpPr>
          <p:spPr>
            <a:xfrm>
              <a:off x="8075866" y="3908805"/>
              <a:ext cx="33134" cy="168267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Přímá spojnice 33">
              <a:extLst>
                <a:ext uri="{FF2B5EF4-FFF2-40B4-BE49-F238E27FC236}">
                  <a16:creationId xmlns:a16="http://schemas.microsoft.com/office/drawing/2014/main" id="{BE673EEC-15AA-4616-B8D9-BF669350543D}"/>
                </a:ext>
              </a:extLst>
            </p:cNvPr>
            <p:cNvCxnSpPr>
              <a:cxnSpLocks noChangeAspect="1"/>
            </p:cNvCxnSpPr>
            <p:nvPr/>
          </p:nvCxnSpPr>
          <p:spPr>
            <a:xfrm flipH="1">
              <a:off x="8103591" y="3953349"/>
              <a:ext cx="68925" cy="181490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Přímá spojnice 34">
              <a:extLst>
                <a:ext uri="{FF2B5EF4-FFF2-40B4-BE49-F238E27FC236}">
                  <a16:creationId xmlns:a16="http://schemas.microsoft.com/office/drawing/2014/main" id="{356CC1EA-4DDE-4F3A-AE3D-3D3E8890ABC5}"/>
                </a:ext>
              </a:extLst>
            </p:cNvPr>
            <p:cNvCxnSpPr>
              <a:cxnSpLocks noChangeAspect="1"/>
            </p:cNvCxnSpPr>
            <p:nvPr/>
          </p:nvCxnSpPr>
          <p:spPr>
            <a:xfrm>
              <a:off x="8179467" y="3922726"/>
              <a:ext cx="89478" cy="122854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Přímá spojnice 35">
              <a:extLst>
                <a:ext uri="{FF2B5EF4-FFF2-40B4-BE49-F238E27FC236}">
                  <a16:creationId xmlns:a16="http://schemas.microsoft.com/office/drawing/2014/main" id="{1B0C230B-9C00-4D71-A9B0-12106025EC4A}"/>
                </a:ext>
              </a:extLst>
            </p:cNvPr>
            <p:cNvCxnSpPr/>
            <p:nvPr/>
          </p:nvCxnSpPr>
          <p:spPr>
            <a:xfrm>
              <a:off x="8268945" y="5121365"/>
              <a:ext cx="216290" cy="39604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Přímá spojnice 36">
              <a:extLst>
                <a:ext uri="{FF2B5EF4-FFF2-40B4-BE49-F238E27FC236}">
                  <a16:creationId xmlns:a16="http://schemas.microsoft.com/office/drawing/2014/main" id="{9BE965B8-3E9F-4662-801F-25CE91CD5683}"/>
                </a:ext>
              </a:extLst>
            </p:cNvPr>
            <p:cNvCxnSpPr/>
            <p:nvPr/>
          </p:nvCxnSpPr>
          <p:spPr>
            <a:xfrm>
              <a:off x="8678136" y="5629461"/>
              <a:ext cx="190954" cy="4163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8" name="Přímá spojnice 37">
              <a:extLst>
                <a:ext uri="{FF2B5EF4-FFF2-40B4-BE49-F238E27FC236}">
                  <a16:creationId xmlns:a16="http://schemas.microsoft.com/office/drawing/2014/main" id="{3B4FAB7B-F2D3-4EC4-AA65-5F96C52F8B77}"/>
                </a:ext>
              </a:extLst>
            </p:cNvPr>
            <p:cNvCxnSpPr/>
            <p:nvPr/>
          </p:nvCxnSpPr>
          <p:spPr>
            <a:xfrm>
              <a:off x="8475784" y="5510000"/>
              <a:ext cx="202353" cy="11541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39" name="TextovéPole 38">
              <a:extLst>
                <a:ext uri="{FF2B5EF4-FFF2-40B4-BE49-F238E27FC236}">
                  <a16:creationId xmlns:a16="http://schemas.microsoft.com/office/drawing/2014/main" id="{4BD7DA43-C3E5-4547-8093-8FFF03F21C57}"/>
                </a:ext>
              </a:extLst>
            </p:cNvPr>
            <p:cNvSpPr txBox="1"/>
            <p:nvPr/>
          </p:nvSpPr>
          <p:spPr>
            <a:xfrm>
              <a:off x="5886138" y="3601899"/>
              <a:ext cx="623685" cy="2783197"/>
            </a:xfrm>
            <a:prstGeom prst="rect">
              <a:avLst/>
            </a:prstGeom>
            <a:noFill/>
          </p:spPr>
          <p:txBody>
            <a:bodyPr vert="vert270" wrap="square" rtlCol="0">
              <a:spAutoFit/>
            </a:bodyPr>
            <a:lstStyle/>
            <a:p>
              <a:r>
                <a:rPr lang="cs-CZ" sz="2000" dirty="0"/>
                <a:t>průtok krve svalem</a:t>
              </a:r>
            </a:p>
          </p:txBody>
        </p:sp>
        <p:sp>
          <p:nvSpPr>
            <p:cNvPr id="40" name="TextovéPole 39">
              <a:extLst>
                <a:ext uri="{FF2B5EF4-FFF2-40B4-BE49-F238E27FC236}">
                  <a16:creationId xmlns:a16="http://schemas.microsoft.com/office/drawing/2014/main" id="{9FB7DF34-47CC-428D-9FFC-9F9A03856216}"/>
                </a:ext>
              </a:extLst>
            </p:cNvPr>
            <p:cNvSpPr txBox="1"/>
            <p:nvPr/>
          </p:nvSpPr>
          <p:spPr>
            <a:xfrm>
              <a:off x="7479283" y="6380102"/>
              <a:ext cx="700185" cy="448387"/>
            </a:xfrm>
            <a:prstGeom prst="rect">
              <a:avLst/>
            </a:prstGeom>
            <a:noFill/>
          </p:spPr>
          <p:txBody>
            <a:bodyPr vert="horz" wrap="square" rtlCol="0">
              <a:spAutoFit/>
            </a:bodyPr>
            <a:lstStyle/>
            <a:p>
              <a:r>
                <a:rPr lang="cs-CZ" sz="2000" dirty="0"/>
                <a:t>čas</a:t>
              </a:r>
            </a:p>
          </p:txBody>
        </p:sp>
      </p:grpSp>
    </p:spTree>
    <p:extLst>
      <p:ext uri="{BB962C8B-B14F-4D97-AF65-F5344CB8AC3E}">
        <p14:creationId xmlns:p14="http://schemas.microsoft.com/office/powerpoint/2010/main" val="1698796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720000" y="291093"/>
            <a:ext cx="10753200" cy="451576"/>
          </a:xfrm>
        </p:spPr>
        <p:txBody>
          <a:bodyPr/>
          <a:lstStyle/>
          <a:p>
            <a:pPr algn="ctr"/>
            <a:r>
              <a:rPr lang="cs-CZ" dirty="0"/>
              <a:t>Další metody měření krevního průtoku </a:t>
            </a:r>
          </a:p>
        </p:txBody>
      </p:sp>
      <p:sp>
        <p:nvSpPr>
          <p:cNvPr id="5" name="Zástupný symbol pro obsah 4"/>
          <p:cNvSpPr>
            <a:spLocks noGrp="1"/>
          </p:cNvSpPr>
          <p:nvPr>
            <p:ph idx="1"/>
          </p:nvPr>
        </p:nvSpPr>
        <p:spPr>
          <a:xfrm>
            <a:off x="436963" y="940526"/>
            <a:ext cx="11482893" cy="2220685"/>
          </a:xfrm>
        </p:spPr>
        <p:txBody>
          <a:bodyPr/>
          <a:lstStyle/>
          <a:p>
            <a:pPr marL="72000" indent="0">
              <a:lnSpc>
                <a:spcPct val="100000"/>
              </a:lnSpc>
              <a:buNone/>
            </a:pPr>
            <a:r>
              <a:rPr lang="cs-CZ" b="1" dirty="0"/>
              <a:t>Radioizotopová metoda</a:t>
            </a:r>
          </a:p>
          <a:p>
            <a:pPr lvl="1">
              <a:buFont typeface="Wingdings" panose="05000000000000000000" pitchFamily="2" charset="2"/>
              <a:buChar char="Ø"/>
            </a:pPr>
            <a:r>
              <a:rPr lang="cs-CZ" dirty="0"/>
              <a:t>do těla pacienta je vpravena radioaktivní látka (= radiofarmakum) s krátkým poločasem rozpadu (= rychle se z těla eliminuje = malá zátěž pacienta)</a:t>
            </a:r>
          </a:p>
          <a:p>
            <a:pPr lvl="1">
              <a:buFont typeface="Wingdings" panose="05000000000000000000" pitchFamily="2" charset="2"/>
              <a:buChar char="Ø"/>
            </a:pPr>
            <a:r>
              <a:rPr lang="cs-CZ" dirty="0"/>
              <a:t>čím větší je průtok krve daným orgánem, tím více radiofarmaka je v této tkáni vychytáno a tím více radioaktivního záření (uvolněného rozpadem daného radiofarmaka) je zachyceno na detektoru</a:t>
            </a:r>
          </a:p>
        </p:txBody>
      </p:sp>
      <p:sp>
        <p:nvSpPr>
          <p:cNvPr id="6" name="Zástupný symbol pro obsah 4">
            <a:extLst>
              <a:ext uri="{FF2B5EF4-FFF2-40B4-BE49-F238E27FC236}">
                <a16:creationId xmlns:a16="http://schemas.microsoft.com/office/drawing/2014/main" id="{BAA9F754-38F0-44F1-8817-09346E4FE344}"/>
              </a:ext>
            </a:extLst>
          </p:cNvPr>
          <p:cNvSpPr txBox="1">
            <a:spLocks/>
          </p:cNvSpPr>
          <p:nvPr/>
        </p:nvSpPr>
        <p:spPr>
          <a:xfrm>
            <a:off x="589686" y="3017521"/>
            <a:ext cx="6742932" cy="3327717"/>
          </a:xfrm>
          <a:prstGeom prst="rect">
            <a:avLst/>
          </a:prstGeom>
        </p:spPr>
        <p:txBody>
          <a:bodyPr vert="horz" lIns="0" tIns="0" rIns="0" bIns="0" rtlCol="0">
            <a:noAutofit/>
          </a:bodyPr>
          <a:lstStyle>
            <a:lvl1pPr marL="252000" indent="-180000" algn="l" rtl="0" eaLnBrk="1" fontAlgn="base" hangingPunct="1">
              <a:lnSpc>
                <a:spcPct val="150000"/>
              </a:lnSpc>
              <a:spcBef>
                <a:spcPts val="0"/>
              </a:spcBef>
              <a:spcAft>
                <a:spcPct val="0"/>
              </a:spcAft>
              <a:buClr>
                <a:schemeClr val="tx2"/>
              </a:buClr>
              <a:buSzPct val="100000"/>
              <a:buFont typeface="Arial" panose="020B0604020202020204" pitchFamily="34" charset="0"/>
              <a:buChar char="̶"/>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marL="72000" indent="0">
              <a:lnSpc>
                <a:spcPct val="100000"/>
              </a:lnSpc>
              <a:buFont typeface="Arial" panose="020B0604020202020204" pitchFamily="34" charset="0"/>
              <a:buNone/>
            </a:pPr>
            <a:r>
              <a:rPr lang="cs-CZ" sz="2400" b="1" kern="0" dirty="0"/>
              <a:t>Praktické využití:</a:t>
            </a:r>
          </a:p>
          <a:p>
            <a:pPr lvl="1">
              <a:buFont typeface="Wingdings" panose="05000000000000000000" pitchFamily="2" charset="2"/>
              <a:buChar char="Ø"/>
            </a:pPr>
            <a:r>
              <a:rPr lang="cs-CZ" kern="0" dirty="0"/>
              <a:t>Scintigrafie plic</a:t>
            </a:r>
          </a:p>
          <a:p>
            <a:pPr marL="1200150" lvl="2" indent="-285750">
              <a:buFont typeface="Wingdings" panose="05000000000000000000" pitchFamily="2" charset="2"/>
              <a:buChar char="Ø"/>
            </a:pPr>
            <a:r>
              <a:rPr lang="cs-CZ" kern="0" dirty="0"/>
              <a:t>využívá se v diagnostice plicní embolizace (= situace, kdy embolus (vmetek) ucpe část plicního řečiště a touto oblastí neprotéká krev (krevní průtok je nulový))</a:t>
            </a:r>
          </a:p>
          <a:p>
            <a:pPr lvl="1">
              <a:buFont typeface="Wingdings" panose="05000000000000000000" pitchFamily="2" charset="2"/>
              <a:buChar char="Ø"/>
            </a:pPr>
            <a:r>
              <a:rPr lang="cs-CZ" kern="0" dirty="0"/>
              <a:t>Scintigrafie myokardu</a:t>
            </a:r>
          </a:p>
          <a:p>
            <a:pPr marL="1200150" lvl="2" indent="-285750">
              <a:buFont typeface="Wingdings" panose="05000000000000000000" pitchFamily="2" charset="2"/>
              <a:buChar char="Ø"/>
            </a:pPr>
            <a:r>
              <a:rPr lang="cs-CZ" kern="0" dirty="0"/>
              <a:t>využívá se v diagnostice ischemické choroby srdeční při nejasném nálezu na EKG</a:t>
            </a:r>
          </a:p>
          <a:p>
            <a:pPr marL="1200150" lvl="2" indent="-285750">
              <a:buFont typeface="Wingdings" panose="05000000000000000000" pitchFamily="2" charset="2"/>
              <a:buChar char="Ø"/>
            </a:pPr>
            <a:r>
              <a:rPr lang="cs-CZ" kern="0" dirty="0"/>
              <a:t>aplikované radiofarmakum se rozvrství v srdci a místa s nízkou koncentrací radiofarmaka odpovídají místům špatně prokrveným („hibernující myokard“, ischemická místa za zúžením tepny) nebo místům po již proběhlém infarktu myokardu (jizva tvořená vazivem je méně prokrvená než okolní pracovní myokard)</a:t>
            </a:r>
          </a:p>
        </p:txBody>
      </p:sp>
      <p:pic>
        <p:nvPicPr>
          <p:cNvPr id="7" name="Picture 2">
            <a:extLst>
              <a:ext uri="{FF2B5EF4-FFF2-40B4-BE49-F238E27FC236}">
                <a16:creationId xmlns:a16="http://schemas.microsoft.com/office/drawing/2014/main" id="{42382B8D-CC2E-4ADC-AEEE-69FA048B8975}"/>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2830" t="7255"/>
          <a:stretch/>
        </p:blipFill>
        <p:spPr bwMode="auto">
          <a:xfrm>
            <a:off x="8031060" y="2937419"/>
            <a:ext cx="1109845" cy="10495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2">
            <a:extLst>
              <a:ext uri="{FF2B5EF4-FFF2-40B4-BE49-F238E27FC236}">
                <a16:creationId xmlns:a16="http://schemas.microsoft.com/office/drawing/2014/main" id="{B29C18AB-3F65-48F5-A21C-F32DB997FA6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06" t="9539" r="55924" b="6846"/>
          <a:stretch/>
        </p:blipFill>
        <p:spPr bwMode="auto">
          <a:xfrm>
            <a:off x="9275070" y="2937418"/>
            <a:ext cx="1153037" cy="10495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4" descr="http://img.medscapestatic.com/pi/meds/ckb/39/26839tn.jpg">
            <a:extLst>
              <a:ext uri="{FF2B5EF4-FFF2-40B4-BE49-F238E27FC236}">
                <a16:creationId xmlns:a16="http://schemas.microsoft.com/office/drawing/2014/main" id="{AABE5383-1B05-466D-BE9E-B67E469E2BFB}"/>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57359" b="56687"/>
          <a:stretch/>
        </p:blipFill>
        <p:spPr bwMode="auto">
          <a:xfrm>
            <a:off x="9275071" y="4377578"/>
            <a:ext cx="1119879" cy="114655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http://img.medscapestatic.com/pi/meds/ckb/39/26839tn.jpg">
            <a:extLst>
              <a:ext uri="{FF2B5EF4-FFF2-40B4-BE49-F238E27FC236}">
                <a16:creationId xmlns:a16="http://schemas.microsoft.com/office/drawing/2014/main" id="{8BD619BF-E400-43B4-A80F-DC39B1EFA05F}"/>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57741" t="44494" b="12193"/>
          <a:stretch/>
        </p:blipFill>
        <p:spPr bwMode="auto">
          <a:xfrm>
            <a:off x="8031060" y="4377578"/>
            <a:ext cx="1109845" cy="1146553"/>
          </a:xfrm>
          <a:prstGeom prst="rect">
            <a:avLst/>
          </a:prstGeom>
          <a:noFill/>
          <a:extLst>
            <a:ext uri="{909E8E84-426E-40DD-AFC4-6F175D3DCCD1}">
              <a14:hiddenFill xmlns:a14="http://schemas.microsoft.com/office/drawing/2010/main">
                <a:solidFill>
                  <a:srgbClr val="FFFFFF"/>
                </a:solidFill>
              </a14:hiddenFill>
            </a:ext>
          </a:extLst>
        </p:spPr>
      </p:pic>
      <p:sp>
        <p:nvSpPr>
          <p:cNvPr id="11" name="Obdélník 10">
            <a:extLst>
              <a:ext uri="{FF2B5EF4-FFF2-40B4-BE49-F238E27FC236}">
                <a16:creationId xmlns:a16="http://schemas.microsoft.com/office/drawing/2014/main" id="{25CAFF15-CA5B-48D9-BBD5-403E08D5CE06}"/>
              </a:ext>
            </a:extLst>
          </p:cNvPr>
          <p:cNvSpPr/>
          <p:nvPr/>
        </p:nvSpPr>
        <p:spPr>
          <a:xfrm>
            <a:off x="8031060" y="3984322"/>
            <a:ext cx="3812598" cy="276999"/>
          </a:xfrm>
          <a:prstGeom prst="rect">
            <a:avLst/>
          </a:prstGeom>
        </p:spPr>
        <p:txBody>
          <a:bodyPr wrap="square">
            <a:spAutoFit/>
          </a:bodyPr>
          <a:lstStyle/>
          <a:p>
            <a:r>
              <a:rPr lang="cs-CZ" sz="1200" dirty="0"/>
              <a:t>Zdravá plíce	        Šipky = defekt průtoku = embolie</a:t>
            </a:r>
          </a:p>
        </p:txBody>
      </p:sp>
      <p:sp>
        <p:nvSpPr>
          <p:cNvPr id="12" name="Obdélník 11">
            <a:extLst>
              <a:ext uri="{FF2B5EF4-FFF2-40B4-BE49-F238E27FC236}">
                <a16:creationId xmlns:a16="http://schemas.microsoft.com/office/drawing/2014/main" id="{01AD40A0-46ED-4D3D-BD38-7C9FD8BE4398}"/>
              </a:ext>
            </a:extLst>
          </p:cNvPr>
          <p:cNvSpPr/>
          <p:nvPr/>
        </p:nvSpPr>
        <p:spPr>
          <a:xfrm>
            <a:off x="8031241" y="5540739"/>
            <a:ext cx="3916920" cy="276999"/>
          </a:xfrm>
          <a:prstGeom prst="rect">
            <a:avLst/>
          </a:prstGeom>
        </p:spPr>
        <p:txBody>
          <a:bodyPr wrap="square">
            <a:spAutoFit/>
          </a:bodyPr>
          <a:lstStyle/>
          <a:p>
            <a:r>
              <a:rPr lang="cs-CZ" sz="1200" dirty="0"/>
              <a:t>Zdravé srdce	        Šipka = defekt průtoku = ischemie</a:t>
            </a:r>
          </a:p>
        </p:txBody>
      </p:sp>
      <p:sp>
        <p:nvSpPr>
          <p:cNvPr id="13" name="TextovéPole 12">
            <a:extLst>
              <a:ext uri="{FF2B5EF4-FFF2-40B4-BE49-F238E27FC236}">
                <a16:creationId xmlns:a16="http://schemas.microsoft.com/office/drawing/2014/main" id="{63E4FB61-1D84-48B6-A1C3-F9DC80532239}"/>
              </a:ext>
            </a:extLst>
          </p:cNvPr>
          <p:cNvSpPr txBox="1"/>
          <p:nvPr/>
        </p:nvSpPr>
        <p:spPr>
          <a:xfrm>
            <a:off x="679450" y="6443796"/>
            <a:ext cx="3345788" cy="246221"/>
          </a:xfrm>
          <a:prstGeom prst="rect">
            <a:avLst/>
          </a:prstGeom>
          <a:noFill/>
        </p:spPr>
        <p:txBody>
          <a:bodyPr wrap="none" rtlCol="0">
            <a:spAutoFit/>
          </a:bodyPr>
          <a:lstStyle/>
          <a:p>
            <a:r>
              <a:rPr lang="cs-CZ" sz="500" dirty="0"/>
              <a:t>Obrázek 1: http://web.carteret.edu/keoughp/LFreshwater/CPAP/V-Q%20Relationships/VQClassNotes_files/image006.jpg</a:t>
            </a:r>
          </a:p>
          <a:p>
            <a:r>
              <a:rPr lang="cs-CZ" sz="500" dirty="0"/>
              <a:t>Obrázek 2: http://img.medscapestatic.com/pi/meds/ckb/39/26839tn.jpg</a:t>
            </a:r>
          </a:p>
        </p:txBody>
      </p:sp>
    </p:spTree>
    <p:extLst>
      <p:ext uri="{BB962C8B-B14F-4D97-AF65-F5344CB8AC3E}">
        <p14:creationId xmlns:p14="http://schemas.microsoft.com/office/powerpoint/2010/main" val="950477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720000" y="291093"/>
            <a:ext cx="10753200" cy="451576"/>
          </a:xfrm>
        </p:spPr>
        <p:txBody>
          <a:bodyPr/>
          <a:lstStyle/>
          <a:p>
            <a:r>
              <a:rPr lang="cs-CZ" dirty="0"/>
              <a:t>Další metody měření krevního průtoku </a:t>
            </a:r>
          </a:p>
        </p:txBody>
      </p:sp>
      <p:sp>
        <p:nvSpPr>
          <p:cNvPr id="5" name="Zástupný symbol pro obsah 4"/>
          <p:cNvSpPr>
            <a:spLocks noGrp="1"/>
          </p:cNvSpPr>
          <p:nvPr>
            <p:ph idx="1"/>
          </p:nvPr>
        </p:nvSpPr>
        <p:spPr>
          <a:xfrm>
            <a:off x="436963" y="940527"/>
            <a:ext cx="7392043" cy="1402080"/>
          </a:xfrm>
        </p:spPr>
        <p:txBody>
          <a:bodyPr/>
          <a:lstStyle/>
          <a:p>
            <a:pPr marL="72000" indent="0">
              <a:lnSpc>
                <a:spcPct val="100000"/>
              </a:lnSpc>
              <a:buNone/>
            </a:pPr>
            <a:r>
              <a:rPr lang="cs-CZ" sz="2400" b="1" dirty="0"/>
              <a:t>Dopplerovské měření</a:t>
            </a:r>
          </a:p>
          <a:p>
            <a:pPr lvl="1">
              <a:buFont typeface="Wingdings" panose="05000000000000000000" pitchFamily="2" charset="2"/>
              <a:buChar char="Ø"/>
            </a:pPr>
            <a:r>
              <a:rPr lang="cs-CZ" dirty="0"/>
              <a:t> </a:t>
            </a:r>
            <a:r>
              <a:rPr lang="cs-CZ" sz="1600" dirty="0"/>
              <a:t>vychází z Dopplerova jevu (změna frekvence a vlnové délky vysílaného a přijímaného signálu při vzájemném pohybu vysílače a přijímače)</a:t>
            </a:r>
          </a:p>
        </p:txBody>
      </p:sp>
      <p:sp>
        <p:nvSpPr>
          <p:cNvPr id="6" name="Zástupný symbol pro obsah 4">
            <a:extLst>
              <a:ext uri="{FF2B5EF4-FFF2-40B4-BE49-F238E27FC236}">
                <a16:creationId xmlns:a16="http://schemas.microsoft.com/office/drawing/2014/main" id="{A696FFD0-0BA7-43CA-8611-938094E64FBA}"/>
              </a:ext>
            </a:extLst>
          </p:cNvPr>
          <p:cNvSpPr txBox="1">
            <a:spLocks/>
          </p:cNvSpPr>
          <p:nvPr/>
        </p:nvSpPr>
        <p:spPr>
          <a:xfrm>
            <a:off x="272144" y="2530305"/>
            <a:ext cx="11075125" cy="1402080"/>
          </a:xfrm>
          <a:prstGeom prst="rect">
            <a:avLst/>
          </a:prstGeom>
        </p:spPr>
        <p:txBody>
          <a:bodyPr vert="horz" lIns="0" tIns="0" rIns="0" bIns="0" rtlCol="0">
            <a:noAutofit/>
          </a:bodyPr>
          <a:lstStyle>
            <a:lvl1pPr marL="252000" indent="-180000" algn="l" rtl="0" eaLnBrk="1" fontAlgn="base" hangingPunct="1">
              <a:lnSpc>
                <a:spcPct val="150000"/>
              </a:lnSpc>
              <a:spcBef>
                <a:spcPts val="0"/>
              </a:spcBef>
              <a:spcAft>
                <a:spcPct val="0"/>
              </a:spcAft>
              <a:buClr>
                <a:schemeClr val="tx2"/>
              </a:buClr>
              <a:buSzPct val="100000"/>
              <a:buFont typeface="Arial" panose="020B0604020202020204" pitchFamily="34" charset="0"/>
              <a:buChar char="̶"/>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marL="72000" indent="0">
              <a:lnSpc>
                <a:spcPct val="100000"/>
              </a:lnSpc>
              <a:buNone/>
            </a:pPr>
            <a:r>
              <a:rPr lang="cs-CZ" sz="2000" b="1" kern="0" dirty="0"/>
              <a:t>Praktické využití:</a:t>
            </a:r>
          </a:p>
          <a:p>
            <a:pPr lvl="1">
              <a:buFont typeface="Wingdings" panose="05000000000000000000" pitchFamily="2" charset="2"/>
              <a:buChar char="Ø"/>
            </a:pPr>
            <a:r>
              <a:rPr lang="cs-CZ" sz="1800" kern="0" dirty="0"/>
              <a:t> </a:t>
            </a:r>
            <a:r>
              <a:rPr lang="cs-CZ" sz="1600" kern="0" dirty="0"/>
              <a:t>UZ žil a tepen končetin (posouzení trombózy, míry ischémie, toků v končetinách)</a:t>
            </a:r>
          </a:p>
          <a:p>
            <a:pPr lvl="1">
              <a:buFont typeface="Wingdings" panose="05000000000000000000" pitchFamily="2" charset="2"/>
              <a:buChar char="Ø"/>
            </a:pPr>
            <a:r>
              <a:rPr lang="cs-CZ" sz="1600" kern="0" dirty="0"/>
              <a:t> echokardiografie (posouzení toků přes chlopně, chlopenní vady…)</a:t>
            </a:r>
          </a:p>
          <a:p>
            <a:pPr lvl="1">
              <a:buFont typeface="Wingdings" panose="05000000000000000000" pitchFamily="2" charset="2"/>
              <a:buChar char="Ø"/>
            </a:pPr>
            <a:r>
              <a:rPr lang="cs-CZ" sz="1600" kern="0" dirty="0"/>
              <a:t> </a:t>
            </a:r>
            <a:r>
              <a:rPr lang="cs-CZ" sz="1600" kern="0" dirty="0" err="1"/>
              <a:t>transkraniální</a:t>
            </a:r>
            <a:r>
              <a:rPr lang="cs-CZ" sz="1600" kern="0" dirty="0"/>
              <a:t> </a:t>
            </a:r>
            <a:r>
              <a:rPr lang="cs-CZ" sz="1600" kern="0" dirty="0" err="1"/>
              <a:t>doppler</a:t>
            </a:r>
            <a:r>
              <a:rPr lang="cs-CZ" sz="1600" kern="0" dirty="0"/>
              <a:t> (posouzení rychlosti toků v mozkových tepnách)</a:t>
            </a:r>
          </a:p>
        </p:txBody>
      </p:sp>
      <p:sp>
        <p:nvSpPr>
          <p:cNvPr id="8" name="Obdélník 7">
            <a:extLst>
              <a:ext uri="{FF2B5EF4-FFF2-40B4-BE49-F238E27FC236}">
                <a16:creationId xmlns:a16="http://schemas.microsoft.com/office/drawing/2014/main" id="{AE88C3ED-279C-4269-BF49-42E14FD0E04B}"/>
              </a:ext>
            </a:extLst>
          </p:cNvPr>
          <p:cNvSpPr/>
          <p:nvPr/>
        </p:nvSpPr>
        <p:spPr>
          <a:xfrm>
            <a:off x="588057" y="5760006"/>
            <a:ext cx="9152348" cy="369332"/>
          </a:xfrm>
          <a:prstGeom prst="rect">
            <a:avLst/>
          </a:prstGeom>
        </p:spPr>
        <p:txBody>
          <a:bodyPr wrap="square">
            <a:spAutoFit/>
          </a:bodyPr>
          <a:lstStyle/>
          <a:p>
            <a:r>
              <a:rPr lang="cs-CZ" sz="600" dirty="0"/>
              <a:t>Obrázek tepen DKK: http://pacificvascular.com/wp-content/uploads/2014/02/PAEvaluations2.png</a:t>
            </a:r>
          </a:p>
          <a:p>
            <a:r>
              <a:rPr lang="cs-CZ" sz="600" dirty="0"/>
              <a:t>Obrázek </a:t>
            </a:r>
            <a:r>
              <a:rPr lang="cs-CZ" sz="600" dirty="0" err="1"/>
              <a:t>echokardioagrafie</a:t>
            </a:r>
            <a:r>
              <a:rPr lang="cs-CZ" sz="600" dirty="0"/>
              <a:t>: https://web.stanford.edu/group/ccm_echocardio/wikiupload/thumb/f/f9/A4C_MR_moderate.jpg/480px-A4C_MR_moderate.jpg</a:t>
            </a:r>
          </a:p>
          <a:p>
            <a:r>
              <a:rPr lang="cs-CZ" sz="600" dirty="0"/>
              <a:t>Obrázek TCD: http://www.swedish.org/~/media/Images/Swedish/I/Image3CircleofWillis.JPG</a:t>
            </a:r>
          </a:p>
        </p:txBody>
      </p:sp>
      <p:pic>
        <p:nvPicPr>
          <p:cNvPr id="9" name="Picture 4" descr="http://pacificvascular.com/wp-content/uploads/2014/02/PAEvaluations2.png">
            <a:extLst>
              <a:ext uri="{FF2B5EF4-FFF2-40B4-BE49-F238E27FC236}">
                <a16:creationId xmlns:a16="http://schemas.microsoft.com/office/drawing/2014/main" id="{B1BB6911-7AF9-4DCB-9659-A6BFFD55A9CD}"/>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11359" b="8726"/>
          <a:stretch/>
        </p:blipFill>
        <p:spPr bwMode="auto">
          <a:xfrm>
            <a:off x="844731" y="3799685"/>
            <a:ext cx="3072454" cy="1841514"/>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6" descr="https://web.stanford.edu/group/ccm_echocardio/wikiupload/thumb/f/f9/A4C_MR_moderate.jpg/480px-A4C_MR_moderate.jpg">
            <a:extLst>
              <a:ext uri="{FF2B5EF4-FFF2-40B4-BE49-F238E27FC236}">
                <a16:creationId xmlns:a16="http://schemas.microsoft.com/office/drawing/2014/main" id="{9180ECD4-89F9-4B33-8C2A-BF814D3B4E17}"/>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11796"/>
          <a:stretch/>
        </p:blipFill>
        <p:spPr bwMode="auto">
          <a:xfrm>
            <a:off x="4007928" y="3801947"/>
            <a:ext cx="2912010" cy="182470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8" descr="http://www.swedish.org/%7E/media/Images/Swedish/I/Image3CircleofWillis.JPG">
            <a:extLst>
              <a:ext uri="{FF2B5EF4-FFF2-40B4-BE49-F238E27FC236}">
                <a16:creationId xmlns:a16="http://schemas.microsoft.com/office/drawing/2014/main" id="{06509805-1A00-4112-B0C8-6CE29E2B09F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04273" y="3814354"/>
            <a:ext cx="2662408" cy="1802831"/>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RADAR a jeho využití">
            <a:extLst>
              <a:ext uri="{FF2B5EF4-FFF2-40B4-BE49-F238E27FC236}">
                <a16:creationId xmlns:a16="http://schemas.microsoft.com/office/drawing/2014/main" id="{FC8D3F41-6F48-4156-9A75-FEC61CB4FDB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178799" y="979216"/>
            <a:ext cx="3842656" cy="19213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7541444"/>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MED-CZ-v6.potx" id="{97EFCD77-9C4E-4C7F-B5A1-8993D087E5E5}" vid="{FF9757C8-6D5C-48A5-8A1A-93F5EE3A3CAC}"/>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Prezentace-MED-CZ-v6</Template>
  <TotalTime>183</TotalTime>
  <Words>624</Words>
  <Application>Microsoft Office PowerPoint</Application>
  <PresentationFormat>Širokoúhlá obrazovka</PresentationFormat>
  <Paragraphs>46</Paragraphs>
  <Slides>5</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5</vt:i4>
      </vt:variant>
    </vt:vector>
  </HeadingPairs>
  <TitlesOfParts>
    <vt:vector size="9" baseType="lpstr">
      <vt:lpstr>Arial</vt:lpstr>
      <vt:lpstr>Tahoma</vt:lpstr>
      <vt:lpstr>Wingdings</vt:lpstr>
      <vt:lpstr>Prezentace_MU_CZ</vt:lpstr>
      <vt:lpstr>Pletysmografie: Měření průtoku krve předloktím </vt:lpstr>
      <vt:lpstr>Metoda měření krevního průtoku</vt:lpstr>
      <vt:lpstr>Průtok krve kosterním svalem</vt:lpstr>
      <vt:lpstr>Další metody měření krevního průtoku </vt:lpstr>
      <vt:lpstr>Další metody měření krevního průtoku </vt:lpstr>
    </vt:vector>
  </TitlesOfParts>
  <Company>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Ukázka prezentace LF MU  v jednotném vizuálním stylu MU</dc:title>
  <dc:creator>Martin Komenda</dc:creator>
  <cp:lastModifiedBy>Miriam Nývltová Fišáková</cp:lastModifiedBy>
  <cp:revision>37</cp:revision>
  <cp:lastPrinted>1601-01-01T00:00:00Z</cp:lastPrinted>
  <dcterms:created xsi:type="dcterms:W3CDTF">2018-10-05T10:13:37Z</dcterms:created>
  <dcterms:modified xsi:type="dcterms:W3CDTF">2023-04-11T08:57:07Z</dcterms:modified>
</cp:coreProperties>
</file>