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1C8F-A037-4EFD-98A1-B54E7DF01336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122D5-4A0D-47F9-9804-338457511C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9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D046C-E605-4700-8504-3BDF3D119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Elektroforéza</a:t>
            </a:r>
          </a:p>
        </p:txBody>
      </p:sp>
    </p:spTree>
    <p:extLst>
      <p:ext uri="{BB962C8B-B14F-4D97-AF65-F5344CB8AC3E}">
        <p14:creationId xmlns:p14="http://schemas.microsoft.com/office/powerpoint/2010/main" val="11093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25AB2-E58E-49E4-9620-13D5CB0F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proteinů na základě pohyblivosti v el. poli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AF15D70-DBBB-4028-9D5E-50C4765E8605}"/>
              </a:ext>
            </a:extLst>
          </p:cNvPr>
          <p:cNvSpPr/>
          <p:nvPr/>
        </p:nvSpPr>
        <p:spPr>
          <a:xfrm>
            <a:off x="1465007" y="2290364"/>
            <a:ext cx="841641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FFC000"/>
                </a:solidFill>
                <a:latin typeface="Calibri"/>
              </a:rPr>
              <a:t>K realizaci je nutné mít: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solidFill>
                  <a:prstClr val="black"/>
                </a:solidFill>
                <a:latin typeface="Calibri"/>
              </a:rPr>
              <a:t>Stejnosměrný el. proud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solidFill>
                  <a:prstClr val="black"/>
                </a:solidFill>
                <a:latin typeface="Calibri"/>
              </a:rPr>
              <a:t>Speciální elektroforetické vany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solidFill>
                  <a:prstClr val="black"/>
                </a:solidFill>
                <a:latin typeface="Calibri"/>
              </a:rPr>
              <a:t>Vhodný pufr a nosič (dříve papír, </a:t>
            </a:r>
            <a:r>
              <a:rPr lang="cs-CZ" sz="3600" dirty="0" err="1">
                <a:solidFill>
                  <a:prstClr val="black"/>
                </a:solidFill>
                <a:latin typeface="Calibri"/>
              </a:rPr>
              <a:t>acetátcelulóza</a:t>
            </a:r>
            <a:r>
              <a:rPr lang="cs-CZ" sz="3600" dirty="0">
                <a:solidFill>
                  <a:prstClr val="black"/>
                </a:solidFill>
                <a:latin typeface="Calibri"/>
              </a:rPr>
              <a:t>, agar) nyní </a:t>
            </a:r>
            <a:r>
              <a:rPr lang="cs-CZ" sz="3600" dirty="0" err="1">
                <a:solidFill>
                  <a:prstClr val="black"/>
                </a:solidFill>
                <a:latin typeface="Calibri"/>
              </a:rPr>
              <a:t>agaróza</a:t>
            </a:r>
            <a:r>
              <a:rPr lang="cs-CZ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3600" dirty="0" err="1">
                <a:solidFill>
                  <a:prstClr val="black"/>
                </a:solidFill>
                <a:latin typeface="Calibri"/>
              </a:rPr>
              <a:t>polyakrylamidový</a:t>
            </a:r>
            <a:r>
              <a:rPr lang="cs-CZ" sz="3600" dirty="0">
                <a:solidFill>
                  <a:prstClr val="black"/>
                </a:solidFill>
                <a:latin typeface="Calibri"/>
              </a:rPr>
              <a:t> gel</a:t>
            </a:r>
          </a:p>
        </p:txBody>
      </p:sp>
    </p:spTree>
    <p:extLst>
      <p:ext uri="{BB962C8B-B14F-4D97-AF65-F5344CB8AC3E}">
        <p14:creationId xmlns:p14="http://schemas.microsoft.com/office/powerpoint/2010/main" val="221929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9534A-4BF5-4DFC-8AAB-93E53BB1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metod elektroforetických a </a:t>
            </a:r>
            <a:r>
              <a:rPr lang="cs-CZ" dirty="0" err="1"/>
              <a:t>imunodifúzních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1C60AD6-C9CC-4E66-AD66-033664E0803C}"/>
              </a:ext>
            </a:extLst>
          </p:cNvPr>
          <p:cNvSpPr/>
          <p:nvPr/>
        </p:nvSpPr>
        <p:spPr>
          <a:xfrm>
            <a:off x="1012723" y="2529480"/>
            <a:ext cx="9404722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se dělí v závislosti na molekulové váze a elektrickém náboji jednotlivých molekul v přítomnosti vhodného pufru a na vhodném nosiči.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C000"/>
                </a:solidFill>
                <a:latin typeface="Calibri"/>
              </a:rPr>
              <a:t>Dělení  séra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/>
              </a:rPr>
              <a:t>- jednotlivé obloučky znamenají jednotlivé bílkoviny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cs-CZ" altLang="cs-CZ" sz="2800" dirty="0">
                <a:solidFill>
                  <a:prstClr val="black"/>
                </a:solidFill>
                <a:latin typeface="Calibri"/>
              </a:rPr>
              <a:t> detekce až 35 sérových proteinů </a:t>
            </a:r>
          </a:p>
        </p:txBody>
      </p:sp>
    </p:spTree>
    <p:extLst>
      <p:ext uri="{BB962C8B-B14F-4D97-AF65-F5344CB8AC3E}">
        <p14:creationId xmlns:p14="http://schemas.microsoft.com/office/powerpoint/2010/main" val="25470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BEED72B-1484-4724-9B49-E6A16F1427AB}"/>
              </a:ext>
            </a:extLst>
          </p:cNvPr>
          <p:cNvSpPr/>
          <p:nvPr/>
        </p:nvSpPr>
        <p:spPr>
          <a:xfrm>
            <a:off x="4851884" y="1858550"/>
            <a:ext cx="65679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běžné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sérum dělí na zónu </a:t>
            </a:r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albuminu,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2,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ulinů. Stanovení zastoupení jednotlivých frakcí může mít význam při hodnocení stádia zánětlivého procesu</a:t>
            </a:r>
            <a:r>
              <a:rPr lang="cs-CZ" sz="2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Při akutních zánětech 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stoupá zastoupení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albumínů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 později i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 globulinů, při chronických zánětech dochází ke zvýšení zastoupení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globulinů a poklesu albuminu</a:t>
            </a:r>
            <a:endParaRPr lang="cs-C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84704F-E494-41FA-B26A-1038BD33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7" y="167357"/>
            <a:ext cx="3627434" cy="65232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5A2DCEF-54A6-4206-975B-A8D9A1773D51}"/>
              </a:ext>
            </a:extLst>
          </p:cNvPr>
          <p:cNvSpPr/>
          <p:nvPr/>
        </p:nvSpPr>
        <p:spPr>
          <a:xfrm>
            <a:off x="4896465" y="1012723"/>
            <a:ext cx="546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err="1"/>
              <a:t>Elfo</a:t>
            </a:r>
            <a:r>
              <a:rPr lang="cs-CZ" sz="3600" dirty="0"/>
              <a:t> sérových proteinů</a:t>
            </a:r>
          </a:p>
        </p:txBody>
      </p:sp>
    </p:spTree>
    <p:extLst>
      <p:ext uri="{BB962C8B-B14F-4D97-AF65-F5344CB8AC3E}">
        <p14:creationId xmlns:p14="http://schemas.microsoft.com/office/powerpoint/2010/main" val="49935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8699B-A227-42E4-9888-F0CAEF32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1" y="115737"/>
            <a:ext cx="9550794" cy="1737511"/>
          </a:xfrm>
        </p:spPr>
        <p:txBody>
          <a:bodyPr/>
          <a:lstStyle/>
          <a:p>
            <a:r>
              <a:rPr lang="cs-CZ" dirty="0"/>
              <a:t>Imunoelektroforéza podle WILLIAMSE a GRABARA: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16D0E9B-8EF1-4F43-92F3-0E9F3C15A284}"/>
              </a:ext>
            </a:extLst>
          </p:cNvPr>
          <p:cNvSpPr/>
          <p:nvPr/>
        </p:nvSpPr>
        <p:spPr>
          <a:xfrm>
            <a:off x="403122" y="1853248"/>
            <a:ext cx="78854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1953 </a:t>
            </a:r>
            <a:r>
              <a:rPr lang="cs-CZ" altLang="cs-CZ" sz="3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Williams</a:t>
            </a:r>
            <a:r>
              <a:rPr lang="cs-CZ" altLang="cs-CZ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a </a:t>
            </a:r>
            <a:r>
              <a:rPr lang="cs-CZ" altLang="cs-CZ" sz="28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Grabar</a:t>
            </a:r>
            <a:endParaRPr lang="cs-CZ" alt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charset="2"/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2 stupně: 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1. 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</a:t>
            </a:r>
            <a:r>
              <a:rPr lang="cs-CZ" altLang="cs-CZ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nalití destičky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( </a:t>
            </a:r>
            <a:r>
              <a:rPr lang="cs-CZ" alt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agarózní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gel s pufrem )</a:t>
            </a:r>
          </a:p>
          <a:p>
            <a:pPr lvl="0" defTabSz="914400" fontAlgn="base">
              <a:spcAft>
                <a:spcPct val="0"/>
              </a:spcAft>
              <a:defRPr/>
            </a:pP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  vytvoření 2 žlábků a nanesení </a:t>
            </a:r>
            <a:r>
              <a:rPr lang="cs-CZ" alt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Ag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mezi ně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rozdělení elektroforézou se do žlábků 2. </a:t>
            </a:r>
            <a:r>
              <a:rPr lang="cs-CZ" alt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napipetují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protilátky</a:t>
            </a:r>
            <a:endParaRPr lang="cs-CZ" altLang="cs-CZ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inkubace 48 hodin v lednici   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dochází </a:t>
            </a:r>
            <a:r>
              <a:rPr lang="cs-CZ" altLang="cs-CZ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 DIFUZI</a:t>
            </a:r>
            <a:endParaRPr lang="cs-CZ" altLang="cs-CZ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 v místě ekvivalence se vytváří </a:t>
            </a:r>
            <a:r>
              <a:rPr lang="cs-CZ" altLang="cs-CZ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Monotype Sorts" charset="2"/>
              </a:rPr>
              <a:t>PRECIPITAČNÍ obloučky</a:t>
            </a:r>
            <a:endParaRPr lang="cs-CZ" altLang="cs-CZ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Monotype Sorts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7E6916-2ACD-4BE0-BE30-33F05921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437" y="2629070"/>
            <a:ext cx="1499746" cy="17375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23961B-3B56-4368-A6F2-1819D7730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122" y="2629070"/>
            <a:ext cx="1432684" cy="1755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E7D1B11-34F7-4239-9395-4A0D8D188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540" y="4779676"/>
            <a:ext cx="142658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8E238-16F9-4CB5-9A69-FA17CC46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Raketová </a:t>
            </a:r>
            <a:r>
              <a:rPr lang="cs-CZ" dirty="0" err="1"/>
              <a:t>elfo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19801C2-8BF4-4111-BA8B-A195A85FB05F}"/>
              </a:ext>
            </a:extLst>
          </p:cNvPr>
          <p:cNvSpPr/>
          <p:nvPr/>
        </p:nvSpPr>
        <p:spPr>
          <a:xfrm>
            <a:off x="276097" y="1779639"/>
            <a:ext cx="67244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cs-CZ" altLang="cs-CZ" sz="3200" i="1" dirty="0" err="1">
                <a:solidFill>
                  <a:prstClr val="black"/>
                </a:solidFill>
                <a:latin typeface="Calibri"/>
              </a:rPr>
              <a:t>Laurell</a:t>
            </a:r>
            <a:r>
              <a:rPr lang="cs-CZ" altLang="cs-CZ" sz="3200" i="1" dirty="0">
                <a:solidFill>
                  <a:prstClr val="black"/>
                </a:solidFill>
                <a:latin typeface="Calibri"/>
              </a:rPr>
              <a:t> 1966</a:t>
            </a:r>
            <a:endParaRPr lang="cs-CZ" altLang="cs-CZ" sz="3200" dirty="0">
              <a:solidFill>
                <a:prstClr val="black"/>
              </a:solidFill>
              <a:latin typeface="Calibri"/>
            </a:endParaRPr>
          </a:p>
          <a:p>
            <a:pPr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prstClr val="black"/>
                </a:solidFill>
                <a:latin typeface="Calibri"/>
              </a:rPr>
              <a:t>- kombinace jednoduché radiální </a:t>
            </a:r>
            <a:r>
              <a:rPr lang="cs-CZ" altLang="cs-CZ" sz="3200" dirty="0" err="1">
                <a:solidFill>
                  <a:prstClr val="black"/>
                </a:solidFill>
                <a:latin typeface="Calibri"/>
              </a:rPr>
              <a:t>imunodifúze</a:t>
            </a:r>
            <a:r>
              <a:rPr lang="cs-CZ" altLang="cs-CZ" sz="3200" dirty="0">
                <a:solidFill>
                  <a:prstClr val="black"/>
                </a:solidFill>
                <a:latin typeface="Calibri"/>
              </a:rPr>
              <a:t> s elektroforézou</a:t>
            </a:r>
          </a:p>
          <a:p>
            <a:pPr lvl="0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cs-CZ" altLang="cs-CZ" sz="3200" u="sng" dirty="0" err="1">
                <a:solidFill>
                  <a:prstClr val="black"/>
                </a:solidFill>
                <a:latin typeface="Calibri"/>
              </a:rPr>
              <a:t>monospecifická</a:t>
            </a:r>
            <a:r>
              <a:rPr lang="cs-CZ" altLang="cs-CZ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altLang="cs-CZ" sz="3200" i="1" dirty="0">
                <a:solidFill>
                  <a:prstClr val="black"/>
                </a:solidFill>
                <a:latin typeface="Calibri"/>
              </a:rPr>
              <a:t>Ab + jeden </a:t>
            </a:r>
            <a:r>
              <a:rPr lang="cs-CZ" altLang="cs-CZ" sz="3200" i="1" dirty="0" err="1">
                <a:solidFill>
                  <a:prstClr val="black"/>
                </a:solidFill>
                <a:latin typeface="Calibri"/>
              </a:rPr>
              <a:t>Ag</a:t>
            </a:r>
            <a:r>
              <a:rPr lang="cs-CZ" altLang="cs-CZ" sz="3200" i="1" dirty="0">
                <a:solidFill>
                  <a:prstClr val="black"/>
                </a:solidFill>
                <a:latin typeface="Calibri"/>
              </a:rPr>
              <a:t> /či směs </a:t>
            </a:r>
            <a:r>
              <a:rPr lang="cs-CZ" altLang="cs-CZ" sz="3200" i="1" dirty="0" err="1">
                <a:solidFill>
                  <a:prstClr val="black"/>
                </a:solidFill>
                <a:latin typeface="Calibri"/>
              </a:rPr>
              <a:t>Ag</a:t>
            </a:r>
            <a:r>
              <a:rPr lang="cs-CZ" altLang="cs-CZ" sz="3200" i="1" dirty="0">
                <a:solidFill>
                  <a:prstClr val="black"/>
                </a:solidFill>
                <a:latin typeface="Calibri"/>
              </a:rPr>
              <a:t>/</a:t>
            </a:r>
            <a:endParaRPr lang="cs-CZ" altLang="cs-CZ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609DA6-854C-4C23-B886-7B684E8F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6" y="4611462"/>
            <a:ext cx="6724471" cy="20484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FE0F81-6362-49B1-BCBF-DF0FA6E1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44" y="2294331"/>
            <a:ext cx="1219306" cy="107908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18E282D-5003-4D51-96EF-B0561E65DFE4}"/>
              </a:ext>
            </a:extLst>
          </p:cNvPr>
          <p:cNvSpPr/>
          <p:nvPr/>
        </p:nvSpPr>
        <p:spPr>
          <a:xfrm>
            <a:off x="7243895" y="5266347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Ab v gelu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407B7AE-C8CF-48F3-B40C-AF9907BBEF21}"/>
              </a:ext>
            </a:extLst>
          </p:cNvPr>
          <p:cNvSpPr/>
          <p:nvPr/>
        </p:nvSpPr>
        <p:spPr>
          <a:xfrm>
            <a:off x="7344697" y="3858217"/>
            <a:ext cx="5191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užívá se pro zjišťování koncentrace </a:t>
            </a:r>
            <a:r>
              <a:rPr lang="cs-CZ" dirty="0" err="1"/>
              <a:t>Ag</a:t>
            </a:r>
            <a:r>
              <a:rPr lang="cs-CZ" dirty="0"/>
              <a:t> – koncentrace je přímo úměrná výšce „raketky“</a:t>
            </a:r>
          </a:p>
        </p:txBody>
      </p:sp>
    </p:spTree>
    <p:extLst>
      <p:ext uri="{BB962C8B-B14F-4D97-AF65-F5344CB8AC3E}">
        <p14:creationId xmlns:p14="http://schemas.microsoft.com/office/powerpoint/2010/main" val="155429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7540C-9B39-4229-BD7F-D10B9B75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67583"/>
            <a:ext cx="9404723" cy="1400530"/>
          </a:xfrm>
        </p:spPr>
        <p:txBody>
          <a:bodyPr/>
          <a:lstStyle/>
          <a:p>
            <a:r>
              <a:rPr lang="cs-CZ" dirty="0"/>
              <a:t>                    </a:t>
            </a:r>
            <a:r>
              <a:rPr lang="cs-CZ" dirty="0" err="1"/>
              <a:t>Imunofixace</a:t>
            </a:r>
            <a:r>
              <a:rPr lang="cs-CZ" dirty="0"/>
              <a:t> I.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B9976AA-8695-4A9A-889C-B6E34DAD8418}"/>
              </a:ext>
            </a:extLst>
          </p:cNvPr>
          <p:cNvSpPr/>
          <p:nvPr/>
        </p:nvSpPr>
        <p:spPr>
          <a:xfrm>
            <a:off x="311814" y="1152983"/>
            <a:ext cx="47616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Rozdělení různých proteinů na základě jejich pohyblivosti v el. poli modifikační metodou</a:t>
            </a:r>
          </a:p>
          <a:p>
            <a:pPr marL="457200" lvl="0" indent="-457200" defTabSz="914400">
              <a:buFontTx/>
              <a:buAutoNum type="arabicPeriod"/>
              <a:defRPr/>
            </a:pPr>
            <a:r>
              <a:rPr lang="cs-CZ" sz="2800" b="1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stupeň: </a:t>
            </a:r>
            <a:r>
              <a:rPr lang="cs-CZ" sz="28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Elfo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vyšetřovaného séra</a:t>
            </a:r>
          </a:p>
          <a:p>
            <a:pPr marL="457200" lvl="0" indent="-457200" defTabSz="914400">
              <a:buFontTx/>
              <a:buAutoNum type="arabicPeriod"/>
              <a:defRPr/>
            </a:pPr>
            <a:r>
              <a:rPr lang="cs-CZ" sz="2800" b="1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Stupeň: 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na </a:t>
            </a:r>
            <a:r>
              <a:rPr lang="cs-CZ" sz="28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agarózu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se položí </a:t>
            </a:r>
            <a:r>
              <a:rPr lang="cs-CZ" sz="28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plastikované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maska s výřezy, naplní se s antiséry (</a:t>
            </a:r>
            <a:r>
              <a:rPr lang="cs-CZ" sz="2800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anti </a:t>
            </a:r>
            <a:r>
              <a:rPr lang="cs-CZ" sz="2800" dirty="0" err="1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IgG</a:t>
            </a:r>
            <a:r>
              <a:rPr lang="cs-CZ" sz="2800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cs-CZ" sz="2800" dirty="0" err="1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IgA</a:t>
            </a:r>
            <a:r>
              <a:rPr lang="cs-CZ" sz="2800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cs-CZ" sz="2800" dirty="0" err="1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IgM</a:t>
            </a:r>
            <a:r>
              <a:rPr lang="cs-CZ" sz="2800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, anti kappa, anti lambda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), pak porovnání s </a:t>
            </a:r>
            <a:r>
              <a:rPr lang="cs-CZ" sz="28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precip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reakce s normálním sérem, </a:t>
            </a:r>
            <a:r>
              <a:rPr lang="cs-CZ" sz="2800" dirty="0"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TSP</a:t>
            </a:r>
            <a:r>
              <a:rPr lang="cs-CZ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– testovaná séra pacientů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A31C0F-371A-4320-ADCA-4CF17CD0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588" y="2341972"/>
            <a:ext cx="6892412" cy="392565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CF994E3-4288-4AFA-8EC7-A57CECBDA913}"/>
              </a:ext>
            </a:extLst>
          </p:cNvPr>
          <p:cNvSpPr/>
          <p:nvPr/>
        </p:nvSpPr>
        <p:spPr>
          <a:xfrm>
            <a:off x="6007510" y="110644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/>
              <a:t>Hodnocení</a:t>
            </a:r>
          </a:p>
          <a:p>
            <a:r>
              <a:rPr lang="cs-CZ" sz="2000" dirty="0"/>
              <a:t>a)</a:t>
            </a:r>
            <a:r>
              <a:rPr lang="cs-CZ" sz="2000" dirty="0" err="1"/>
              <a:t>Okometricky</a:t>
            </a:r>
            <a:endParaRPr lang="cs-CZ" sz="2000" dirty="0"/>
          </a:p>
          <a:p>
            <a:r>
              <a:rPr lang="cs-CZ" sz="2000" dirty="0"/>
              <a:t>b)denzitometricky</a:t>
            </a:r>
          </a:p>
        </p:txBody>
      </p:sp>
    </p:spTree>
    <p:extLst>
      <p:ext uri="{BB962C8B-B14F-4D97-AF65-F5344CB8AC3E}">
        <p14:creationId xmlns:p14="http://schemas.microsoft.com/office/powerpoint/2010/main" val="3667309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329</Words>
  <Application>Microsoft Office PowerPoint</Application>
  <PresentationFormat>Širokoúhlá obrazovka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Monotype Sorts</vt:lpstr>
      <vt:lpstr>Symbol</vt:lpstr>
      <vt:lpstr>Wingdings 3</vt:lpstr>
      <vt:lpstr>Ion</vt:lpstr>
      <vt:lpstr>Elektroforéza</vt:lpstr>
      <vt:lpstr>Rozdělení proteinů na základě pohyblivosti v el. poli </vt:lpstr>
      <vt:lpstr>kombinace metod elektroforetických a imunodifúzních </vt:lpstr>
      <vt:lpstr>Prezentace aplikace PowerPoint</vt:lpstr>
      <vt:lpstr>Imunoelektroforéza podle WILLIAMSE a GRABARA: </vt:lpstr>
      <vt:lpstr>Raketová elfo</vt:lpstr>
      <vt:lpstr>                    Imunofixace 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Elektroforéza</dc:title>
  <dc:creator>Alena Žákovská</dc:creator>
  <cp:lastModifiedBy>Alena Žákovská</cp:lastModifiedBy>
  <cp:revision>4</cp:revision>
  <dcterms:created xsi:type="dcterms:W3CDTF">2023-04-25T17:51:50Z</dcterms:created>
  <dcterms:modified xsi:type="dcterms:W3CDTF">2023-04-25T18:13:24Z</dcterms:modified>
</cp:coreProperties>
</file>