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1" r:id="rId6"/>
    <p:sldId id="258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7F756-8BF1-C145-CEA4-6B309A91C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267DEB-BA20-F300-6FD1-502CE860C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0E34DB-A900-7461-F586-4688D012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62E-2B17-4E43-B99D-9ED79649D7EB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F6D722-D363-D793-E277-BB1EB02C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408326-8C79-7DD5-73DE-49457503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5C0-759E-4C63-A82A-4F25CD919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18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03998-492D-ABE1-661A-28B97C76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8938AF3-4551-6C63-4DC9-FFADE07E2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B2854E-A81E-3FBE-D2AF-BA1AB955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62E-2B17-4E43-B99D-9ED79649D7EB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3F84A4-1188-5AB0-DF25-1303F484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D57352-DDA1-27F1-602C-5A3C0ACB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5C0-759E-4C63-A82A-4F25CD919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96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67B8F1-EE78-E0D4-CBEA-70757A09D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63D6B1-E44C-CA0A-9E87-452332E84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254A3C-7099-D8BB-2D29-E1B1D5C3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62E-2B17-4E43-B99D-9ED79649D7EB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353EE0-4662-B3D5-AD42-37965AD4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E83E0-C9C1-AF65-A7FF-B6C00980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5C0-759E-4C63-A82A-4F25CD919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17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63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7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84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51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39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070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91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59B6E-EA31-59A4-E079-F295F9BE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46059C-605F-2344-7E57-C85DFC4F7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5C6245-A046-0669-C417-77D41E8B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62E-2B17-4E43-B99D-9ED79649D7EB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A727C9-6764-4D99-4CE4-C7B53FC3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B19025-207D-5933-458C-1EB696B6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5C0-759E-4C63-A82A-4F25CD919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052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81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089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98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62A29-5B84-6168-9172-6C414A2E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64F7FB-8877-2CF5-A651-6DEB4826D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ACE5F7-FC28-F18E-28E6-DE659337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62E-2B17-4E43-B99D-9ED79649D7EB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626178-9F01-B854-457F-0FFF621F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D2E5E7-A148-F983-38EC-8C448BBA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5C0-759E-4C63-A82A-4F25CD919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40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6D3C2-9245-0004-DD90-ADCA0531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0FFCE3-F26E-C8AC-7F71-F01EB6B18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1B4088-2929-DB5D-A3A7-30CE9A06D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BE8FD8-0292-E48D-CD28-E9E27F81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62E-2B17-4E43-B99D-9ED79649D7EB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F03E73-5100-5BC0-5480-1F46D7C1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343A22-2645-D356-05F0-3A640AE6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5C0-759E-4C63-A82A-4F25CD919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73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DEB1E-5C15-0FB9-BCD5-BF551048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49CDA3-DA8B-1AA9-4AF3-4088FC0EA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9D7726-E763-41E9-1677-AA80536BC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D5822B-529A-25A2-34F4-D49AEB976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76B4D0D-0998-31C2-7BBA-A0C3A9C38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0FACE1-CD18-CAF5-51E9-6D7BC2B8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62E-2B17-4E43-B99D-9ED79649D7EB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ADB67A7-0518-FC5C-3E94-89EEC19C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28E5EB7-65EF-E04C-4326-0D9AA56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5C0-759E-4C63-A82A-4F25CD919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71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DF6C0-7F3B-FB63-367D-64C51266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59EE91-AFAD-5C32-980A-4204AE16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62E-2B17-4E43-B99D-9ED79649D7EB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E20A7A-17D4-1421-B013-51E0B737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C7784F-ED6E-653F-DFF6-A7732FDD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5C0-759E-4C63-A82A-4F25CD919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17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CA3FEE2-0C5F-B67D-6C6D-E0500C56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62E-2B17-4E43-B99D-9ED79649D7EB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CF077C-C295-2A9B-08C5-AF76EA4E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DCAD3B-0760-F83E-E6FC-4D660717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5C0-759E-4C63-A82A-4F25CD919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45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FA696-0000-E7E5-64CF-AC7A7E3C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DF69D-A76B-2757-128F-ACD49C6F4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F70D9E-7459-7537-34EE-E1A722939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13AD39-BD33-87A8-E5C9-84BF7580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62E-2B17-4E43-B99D-9ED79649D7EB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051659-8E74-002C-75D7-EF2FE11F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609A6-72D3-37FF-A6B7-14F7376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5C0-759E-4C63-A82A-4F25CD919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73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D2308-FA0F-0886-66C7-87CDCFF6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053A385-DE05-CF0B-536A-5B68CA30E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07DCBF-4CCE-004F-2187-7AA85A19B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E5F3FB-FD8B-49A4-586C-D0AFF897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62E-2B17-4E43-B99D-9ED79649D7EB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BF0F66-53A9-6A4D-6415-7E9E7B51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F092F9-E940-9754-93D1-7F3CE869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15C0-759E-4C63-A82A-4F25CD919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6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D45949-EF65-A0D0-416D-C52FA963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483324-B553-C4D4-B77D-DE10AEDC0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C2B05B-C2A4-55FC-802F-3808C7738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6B62E-2B17-4E43-B99D-9ED79649D7EB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903945-0433-D15D-54D9-5ED4BB199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83806E-2416-8DE0-B1B9-A25BD9C42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15C0-759E-4C63-A82A-4F25CD919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01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766A-F682-4DF9-882B-7AA7700E89F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A27A7-266B-9CB6-C75D-C3F303754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Hemaglutinace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321C79-EC95-63BE-205A-51BCCA512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82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836613"/>
          </a:xfrm>
        </p:spPr>
        <p:txBody>
          <a:bodyPr/>
          <a:lstStyle/>
          <a:p>
            <a:pPr eaLnBrk="1" hangingPunct="1"/>
            <a:r>
              <a:rPr lang="cs-CZ" sz="3200" b="1" i="1">
                <a:solidFill>
                  <a:schemeClr val="folHlink"/>
                </a:solidFill>
              </a:rPr>
              <a:t>Aglutinační metody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5176"/>
            <a:ext cx="9144000" cy="6092825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cs-CZ" sz="2400" dirty="0" err="1"/>
              <a:t>Ag</a:t>
            </a:r>
            <a:r>
              <a:rPr lang="cs-CZ" sz="2400" dirty="0"/>
              <a:t>                    +   Ab                </a:t>
            </a:r>
            <a:r>
              <a:rPr lang="cs-CZ" sz="2400" dirty="0">
                <a:sym typeface="Symbol" pitchFamily="18" charset="2"/>
              </a:rPr>
              <a:t></a:t>
            </a:r>
            <a:r>
              <a:rPr lang="cs-CZ" sz="2400" dirty="0"/>
              <a:t>  </a:t>
            </a:r>
            <a:r>
              <a:rPr lang="cs-CZ" sz="2400" dirty="0" err="1"/>
              <a:t>Ag</a:t>
            </a:r>
            <a:r>
              <a:rPr lang="cs-CZ" sz="2400" dirty="0"/>
              <a:t>-Ab</a:t>
            </a:r>
            <a:endParaRPr lang="cs-CZ" sz="2400" i="1" dirty="0"/>
          </a:p>
          <a:p>
            <a:pPr marL="381000" indent="-381000">
              <a:lnSpc>
                <a:spcPct val="80000"/>
              </a:lnSpc>
            </a:pPr>
            <a:r>
              <a:rPr lang="cs-CZ" sz="2400" i="1" dirty="0"/>
              <a:t>aglutinogen                aglutinin             </a:t>
            </a:r>
            <a:r>
              <a:rPr lang="cs-CZ" sz="2400" i="1" dirty="0" err="1"/>
              <a:t>aglutinát</a:t>
            </a:r>
            <a:endParaRPr lang="cs-CZ" sz="2400" dirty="0"/>
          </a:p>
          <a:p>
            <a:pPr marL="381000" indent="-381000">
              <a:lnSpc>
                <a:spcPct val="80000"/>
              </a:lnSpc>
              <a:buFontTx/>
              <a:buChar char="-"/>
            </a:pPr>
            <a:r>
              <a:rPr lang="cs-CZ" sz="2400" dirty="0"/>
              <a:t>korpuskulární- </a:t>
            </a:r>
          </a:p>
          <a:p>
            <a:pPr marL="381000" indent="-381000">
              <a:lnSpc>
                <a:spcPct val="80000"/>
              </a:lnSpc>
              <a:buFontTx/>
              <a:buChar char="-"/>
            </a:pPr>
            <a:r>
              <a:rPr lang="cs-CZ" sz="2400" i="1" dirty="0"/>
              <a:t>princip :</a:t>
            </a:r>
            <a:r>
              <a:rPr lang="cs-CZ" sz="2400" dirty="0"/>
              <a:t> </a:t>
            </a:r>
            <a:r>
              <a:rPr lang="cs-CZ" sz="2400" b="1" dirty="0"/>
              <a:t>KORPUSKULÁRNÍ</a:t>
            </a:r>
            <a:r>
              <a:rPr lang="cs-CZ" sz="2400" dirty="0"/>
              <a:t> / částicový / </a:t>
            </a:r>
            <a:r>
              <a:rPr lang="cs-CZ" sz="2400" dirty="0" err="1"/>
              <a:t>Ag</a:t>
            </a:r>
            <a:endParaRPr lang="cs-CZ" sz="2400" dirty="0"/>
          </a:p>
          <a:p>
            <a:pPr marL="381000" indent="-381000">
              <a:lnSpc>
                <a:spcPct val="80000"/>
              </a:lnSpc>
            </a:pPr>
            <a:r>
              <a:rPr lang="cs-CZ" sz="2400" dirty="0"/>
              <a:t>při reakci dochází ke shlukování </a:t>
            </a:r>
            <a:r>
              <a:rPr lang="cs-CZ" sz="2400" dirty="0" err="1"/>
              <a:t>Ag</a:t>
            </a:r>
            <a:r>
              <a:rPr lang="cs-CZ" sz="2400" dirty="0"/>
              <a:t> a Ab na základě vytváření můstků - Ab mezi buňkami za vzniku shluků</a:t>
            </a:r>
            <a:endParaRPr lang="cs-CZ" sz="2400" b="1" dirty="0"/>
          </a:p>
          <a:p>
            <a:pPr marL="381000" indent="-381000">
              <a:lnSpc>
                <a:spcPct val="80000"/>
              </a:lnSpc>
            </a:pPr>
            <a:r>
              <a:rPr lang="cs-CZ" sz="2400" b="1" dirty="0">
                <a:solidFill>
                  <a:schemeClr val="folHlink"/>
                </a:solidFill>
              </a:rPr>
              <a:t>přímá</a:t>
            </a:r>
            <a:r>
              <a:rPr lang="cs-CZ" sz="2400" b="1" dirty="0">
                <a:solidFill>
                  <a:schemeClr val="accent1"/>
                </a:solidFill>
              </a:rPr>
              <a:t> </a:t>
            </a:r>
            <a:r>
              <a:rPr lang="cs-CZ" sz="2400" b="1" dirty="0"/>
              <a:t>– použití bakterií, buněk</a:t>
            </a:r>
          </a:p>
          <a:p>
            <a:pPr marL="381000" indent="-381000">
              <a:lnSpc>
                <a:spcPct val="80000"/>
              </a:lnSpc>
            </a:pPr>
            <a:r>
              <a:rPr lang="cs-CZ" sz="2400" b="1" dirty="0">
                <a:solidFill>
                  <a:schemeClr val="folHlink"/>
                </a:solidFill>
              </a:rPr>
              <a:t>nepřímá, pasivní</a:t>
            </a:r>
            <a:r>
              <a:rPr lang="cs-CZ" sz="2400" b="1" dirty="0">
                <a:solidFill>
                  <a:schemeClr val="accent1"/>
                </a:solidFill>
              </a:rPr>
              <a:t> </a:t>
            </a:r>
            <a:r>
              <a:rPr lang="cs-CZ" sz="2400" b="1" dirty="0"/>
              <a:t>– na jejich povrch je </a:t>
            </a:r>
            <a:r>
              <a:rPr lang="cs-CZ" sz="2400" b="1" dirty="0" err="1"/>
              <a:t>Ag</a:t>
            </a:r>
            <a:r>
              <a:rPr lang="cs-CZ" sz="2400" b="1" dirty="0"/>
              <a:t> uměle navázán, </a:t>
            </a:r>
            <a:r>
              <a:rPr lang="cs-CZ" sz="1600" b="1" dirty="0" err="1">
                <a:solidFill>
                  <a:schemeClr val="folHlink"/>
                </a:solidFill>
              </a:rPr>
              <a:t>př.latex</a:t>
            </a:r>
            <a:r>
              <a:rPr lang="cs-CZ" sz="1600" b="1" dirty="0">
                <a:solidFill>
                  <a:schemeClr val="folHlink"/>
                </a:solidFill>
              </a:rPr>
              <a:t>-fixační test, HIT</a:t>
            </a:r>
            <a:endParaRPr lang="cs-CZ" sz="1600" b="1" dirty="0"/>
          </a:p>
          <a:p>
            <a:pPr marL="381000" indent="-381000">
              <a:lnSpc>
                <a:spcPct val="80000"/>
              </a:lnSpc>
            </a:pPr>
            <a:r>
              <a:rPr lang="cs-CZ" sz="2400" b="1" dirty="0"/>
              <a:t>Předpoklady ke vzniku vazeb: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cs-CZ" sz="2000" b="1" dirty="0"/>
              <a:t>1. dostatek Ab 2. vzdálenost mezi částicemi co největší 3. Ab funkčně </a:t>
            </a:r>
            <a:r>
              <a:rPr lang="cs-CZ" sz="2000" b="1" dirty="0" err="1"/>
              <a:t>jednovazebné</a:t>
            </a:r>
            <a:r>
              <a:rPr lang="cs-CZ" sz="2000" b="1" dirty="0"/>
              <a:t> nevytváří aglutinaci (</a:t>
            </a:r>
            <a:r>
              <a:rPr lang="cs-CZ" sz="2000" b="1" dirty="0" err="1"/>
              <a:t>IgA</a:t>
            </a:r>
            <a:r>
              <a:rPr lang="cs-CZ" sz="2000" b="1" dirty="0"/>
              <a:t>, </a:t>
            </a:r>
            <a:r>
              <a:rPr lang="cs-CZ" sz="2000" b="1" dirty="0" err="1"/>
              <a:t>IgE</a:t>
            </a:r>
            <a:r>
              <a:rPr lang="cs-CZ" sz="2000" b="1" dirty="0"/>
              <a:t>) –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inkompletní Ab </a:t>
            </a:r>
            <a:r>
              <a:rPr lang="cs-CZ" sz="2000" b="1" dirty="0"/>
              <a:t>viz hemaglutinace</a:t>
            </a:r>
            <a:endParaRPr lang="cs-CZ" sz="2000" dirty="0"/>
          </a:p>
          <a:p>
            <a:pPr marL="381000" indent="-381000">
              <a:lnSpc>
                <a:spcPct val="80000"/>
              </a:lnSpc>
              <a:buNone/>
            </a:pPr>
            <a:endParaRPr lang="cs-CZ" sz="2400" b="1" dirty="0"/>
          </a:p>
          <a:p>
            <a:pPr marL="381000" indent="-381000">
              <a:lnSpc>
                <a:spcPct val="80000"/>
              </a:lnSpc>
            </a:pPr>
            <a:r>
              <a:rPr lang="cs-CZ" sz="2400" i="1" dirty="0">
                <a:solidFill>
                  <a:schemeClr val="folHlink"/>
                </a:solidFill>
              </a:rPr>
              <a:t>- hodnocení:</a:t>
            </a:r>
            <a:r>
              <a:rPr lang="cs-CZ" sz="2400" dirty="0"/>
              <a:t>   </a:t>
            </a:r>
            <a:r>
              <a:rPr lang="cs-CZ" sz="2400" b="1" dirty="0"/>
              <a:t>kvalitativně - </a:t>
            </a:r>
            <a:r>
              <a:rPr lang="cs-CZ" sz="2400" dirty="0"/>
              <a:t>odečtení okem</a:t>
            </a:r>
            <a:endParaRPr lang="cs-CZ" sz="2400" b="1" dirty="0"/>
          </a:p>
          <a:p>
            <a:pPr marL="381000" indent="-381000">
              <a:lnSpc>
                <a:spcPct val="80000"/>
              </a:lnSpc>
            </a:pPr>
            <a:r>
              <a:rPr lang="cs-CZ" sz="2400" b="1" dirty="0"/>
              <a:t>  kvantitativně </a:t>
            </a:r>
            <a:r>
              <a:rPr lang="cs-CZ" sz="2400" dirty="0"/>
              <a:t>: a, </a:t>
            </a:r>
            <a:r>
              <a:rPr lang="cs-CZ" sz="2000" dirty="0"/>
              <a:t>zjištěním </a:t>
            </a:r>
            <a:r>
              <a:rPr lang="cs-CZ" sz="2000" b="1" i="1" dirty="0"/>
              <a:t>množství </a:t>
            </a:r>
            <a:r>
              <a:rPr lang="cs-CZ" sz="2000" b="1" i="1" dirty="0" err="1"/>
              <a:t>aglutinátu</a:t>
            </a:r>
            <a:endParaRPr lang="cs-CZ" sz="2000" dirty="0"/>
          </a:p>
          <a:p>
            <a:pPr marL="381000" indent="-381000">
              <a:lnSpc>
                <a:spcPct val="80000"/>
              </a:lnSpc>
            </a:pPr>
            <a:r>
              <a:rPr lang="cs-CZ" sz="2000" dirty="0"/>
              <a:t>b, zjištěním </a:t>
            </a:r>
            <a:r>
              <a:rPr lang="cs-CZ" sz="2000" b="1" i="1" dirty="0"/>
              <a:t>množství </a:t>
            </a:r>
            <a:r>
              <a:rPr lang="cs-CZ" sz="2000" b="1" i="1" dirty="0" err="1"/>
              <a:t>Ag</a:t>
            </a:r>
            <a:r>
              <a:rPr lang="cs-CZ" sz="2000" dirty="0"/>
              <a:t> v </a:t>
            </a:r>
            <a:r>
              <a:rPr lang="cs-CZ" sz="2000" dirty="0" err="1"/>
              <a:t>aglutinátu</a:t>
            </a:r>
            <a:r>
              <a:rPr lang="cs-CZ" sz="2000" dirty="0"/>
              <a:t> či supernatantu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24001" y="2596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832850" y="4868864"/>
          <a:ext cx="18351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1571844" imgH="1448002" progId="PBrush">
                  <p:embed/>
                </p:oleObj>
              </mc:Choice>
              <mc:Fallback>
                <p:oleObj name="Rastrový obrázek" r:id="rId2" imgW="1571844" imgH="1448002" progId="PBrush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850" y="4868864"/>
                        <a:ext cx="18351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107" y="1628801"/>
            <a:ext cx="5122854" cy="51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548680"/>
            <a:ext cx="3395782" cy="33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783633" y="836712"/>
            <a:ext cx="344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  <a:latin typeface="Calibri"/>
              </a:rPr>
              <a:t>Rozdíl mezi aglutinací a precipitací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950" y="2143126"/>
            <a:ext cx="10972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dirty="0">
                <a:solidFill>
                  <a:schemeClr val="folHlink"/>
                </a:solidFill>
              </a:rPr>
              <a:t>Latexová aglutinace, latex-fixační test</a:t>
            </a:r>
            <a:r>
              <a:rPr lang="cs-CZ" b="1" dirty="0"/>
              <a:t> </a:t>
            </a:r>
          </a:p>
          <a:p>
            <a:pPr eaLnBrk="1" hangingPunct="1"/>
            <a:r>
              <a:rPr lang="cs-CZ" b="1" dirty="0"/>
              <a:t>rychlé kvalitativní stanovení</a:t>
            </a:r>
          </a:p>
          <a:p>
            <a:pPr eaLnBrk="1" hangingPunct="1"/>
            <a:r>
              <a:rPr lang="cs-CZ" b="1" dirty="0" err="1"/>
              <a:t>Ag</a:t>
            </a:r>
            <a:r>
              <a:rPr lang="cs-CZ" b="1" dirty="0"/>
              <a:t> nebo Ab imobilizován na latexových kuličkách</a:t>
            </a:r>
          </a:p>
          <a:p>
            <a:pPr eaLnBrk="1" hangingPunct="1"/>
            <a:r>
              <a:rPr lang="cs-CZ" b="1" dirty="0"/>
              <a:t>Stanovení Ab proti </a:t>
            </a:r>
            <a:r>
              <a:rPr lang="cs-CZ" b="1" dirty="0" err="1"/>
              <a:t>IgG</a:t>
            </a:r>
            <a:r>
              <a:rPr lang="cs-CZ" b="1" dirty="0"/>
              <a:t> – revmatoidní faktor</a:t>
            </a:r>
          </a:p>
          <a:p>
            <a:pPr eaLnBrk="1" hangingPunct="1"/>
            <a:r>
              <a:rPr lang="cs-CZ" b="1" dirty="0"/>
              <a:t>Průkaz patogenních Antigenů (</a:t>
            </a:r>
            <a:r>
              <a:rPr lang="cs-CZ" b="1" dirty="0" err="1"/>
              <a:t>Helicobacter</a:t>
            </a:r>
            <a:r>
              <a:rPr lang="cs-CZ" b="1" dirty="0"/>
              <a:t> </a:t>
            </a:r>
            <a:r>
              <a:rPr lang="cs-CZ" b="1" dirty="0" err="1"/>
              <a:t>pylori</a:t>
            </a:r>
            <a:r>
              <a:rPr lang="cs-CZ" b="1" dirty="0"/>
              <a:t>, </a:t>
            </a:r>
            <a:r>
              <a:rPr lang="cs-CZ" b="1" dirty="0" err="1"/>
              <a:t>Adeno</a:t>
            </a:r>
            <a:r>
              <a:rPr lang="cs-CZ" b="1" dirty="0"/>
              <a:t>- a </a:t>
            </a:r>
            <a:r>
              <a:rPr lang="cs-CZ" b="1" dirty="0" err="1"/>
              <a:t>Rotavirus</a:t>
            </a:r>
            <a:r>
              <a:rPr lang="cs-CZ" b="1" dirty="0"/>
              <a:t>)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DCF5BBC-B64D-A7F6-5D2D-920672595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264" y="174991"/>
            <a:ext cx="4281842" cy="29388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777875"/>
          </a:xfrm>
        </p:spPr>
        <p:txBody>
          <a:bodyPr/>
          <a:lstStyle/>
          <a:p>
            <a:pPr eaLnBrk="1" hangingPunct="1"/>
            <a:r>
              <a:rPr lang="cs-CZ" sz="3200" b="1" i="1">
                <a:solidFill>
                  <a:schemeClr val="folHlink"/>
                </a:solidFill>
              </a:rPr>
              <a:t>Aglutinace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927893"/>
            <a:ext cx="6600825" cy="500221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využití :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 stanovení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Ab, H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(viz precipitační metody)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 určování izolovaných bakteriálních kmenů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 průkazu Ab proti patogenům –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Widalova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reakce – průkaz tyfu, paratyfu,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Weil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-Felixova – skvrnitého tyfu, Ab proti </a:t>
            </a:r>
            <a:r>
              <a:rPr kumimoji="0" lang="cs-CZ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Francisella</a:t>
            </a: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tularensis</a:t>
            </a:r>
            <a:endParaRPr kumimoji="0" lang="cs-CZ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 Průkazu Treponema p., EBV – mononukleóza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Nepřímá -  k průkazu auto Ab proti štítné žláze, Ab  proti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autoAg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</a:t>
            </a:r>
          </a:p>
          <a:p>
            <a:pPr eaLnBrk="1" hangingPunct="1">
              <a:buFontTx/>
              <a:buNone/>
            </a:pPr>
            <a:r>
              <a:rPr lang="cs-CZ" sz="2800" dirty="0"/>
              <a:t> </a:t>
            </a:r>
          </a:p>
          <a:p>
            <a:pPr eaLnBrk="1" hangingPunct="1"/>
            <a:endParaRPr lang="cs-CZ" sz="2000" b="1" dirty="0"/>
          </a:p>
          <a:p>
            <a:pPr eaLnBrk="1" hangingPunct="1"/>
            <a:endParaRPr lang="cs-CZ" sz="2000" b="1" dirty="0"/>
          </a:p>
          <a:p>
            <a:pPr eaLnBrk="1" hangingPunct="1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220FFBA-28C2-5E15-0CC3-16670608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3429000"/>
            <a:ext cx="51435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cs-CZ" sz="3200" b="1" i="1">
                <a:solidFill>
                  <a:schemeClr val="folHlink"/>
                </a:solidFill>
              </a:rPr>
              <a:t>Hemaglutinační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6394" y="1206501"/>
            <a:ext cx="9401175" cy="527208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err="1"/>
              <a:t>Ag</a:t>
            </a:r>
            <a:r>
              <a:rPr lang="cs-CZ" sz="2400" dirty="0"/>
              <a:t>                       +   </a:t>
            </a:r>
            <a:r>
              <a:rPr lang="cs-CZ" sz="2400" b="1" i="1" dirty="0"/>
              <a:t>Ab    </a:t>
            </a:r>
            <a:r>
              <a:rPr lang="cs-CZ" sz="2400" dirty="0"/>
              <a:t>            </a:t>
            </a:r>
            <a:r>
              <a:rPr lang="cs-CZ" sz="2400" dirty="0">
                <a:sym typeface="Symbol" pitchFamily="18" charset="2"/>
              </a:rPr>
              <a:t></a:t>
            </a:r>
            <a:r>
              <a:rPr lang="cs-CZ" sz="2400" dirty="0"/>
              <a:t>  </a:t>
            </a:r>
            <a:r>
              <a:rPr lang="cs-CZ" sz="2400" dirty="0" err="1"/>
              <a:t>Ag</a:t>
            </a:r>
            <a:r>
              <a:rPr lang="cs-CZ" sz="2400" dirty="0"/>
              <a:t>-Ab</a:t>
            </a:r>
            <a:endParaRPr lang="cs-CZ" sz="2400" i="1" dirty="0"/>
          </a:p>
          <a:p>
            <a:pPr eaLnBrk="1" hangingPunct="1">
              <a:lnSpc>
                <a:spcPct val="90000"/>
              </a:lnSpc>
            </a:pPr>
            <a:r>
              <a:rPr lang="cs-CZ" sz="2400" i="1" dirty="0" err="1"/>
              <a:t>hemaglutinogen</a:t>
            </a:r>
            <a:r>
              <a:rPr lang="cs-CZ" sz="2400" i="1" dirty="0"/>
              <a:t>      </a:t>
            </a:r>
            <a:r>
              <a:rPr lang="cs-CZ" sz="2400" i="1" dirty="0" err="1"/>
              <a:t>hemaglutin</a:t>
            </a:r>
            <a:r>
              <a:rPr lang="cs-CZ" sz="2400" i="1" dirty="0"/>
              <a:t>         </a:t>
            </a:r>
            <a:r>
              <a:rPr lang="cs-CZ" sz="2400" i="1" dirty="0" err="1"/>
              <a:t>hemaglutinát</a:t>
            </a: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- savčí krvinky (i části)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- dochází ke </a:t>
            </a:r>
            <a:r>
              <a:rPr lang="cs-CZ" sz="2400" b="1" i="1" dirty="0"/>
              <a:t>shlukování krvinek</a:t>
            </a:r>
            <a:r>
              <a:rPr lang="cs-CZ" sz="2400" dirty="0"/>
              <a:t>, vlivem komplementu či virové částice pak dochází k </a:t>
            </a:r>
            <a:r>
              <a:rPr lang="cs-CZ" sz="2400" b="1" i="1" dirty="0"/>
              <a:t>LYZI.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/>
              <a:t>Ke zviditelnění aglutinačních reakcí při použití inkompletních Ab je možno použít </a:t>
            </a:r>
            <a:r>
              <a:rPr lang="cs-CZ" sz="2400" dirty="0">
                <a:solidFill>
                  <a:schemeClr val="folHlink"/>
                </a:solidFill>
              </a:rPr>
              <a:t>a)</a:t>
            </a:r>
            <a:r>
              <a:rPr lang="cs-CZ" sz="2400" dirty="0"/>
              <a:t> aglutinaci v bílkovinném prostředí </a:t>
            </a:r>
            <a:r>
              <a:rPr lang="cs-CZ" sz="2400" dirty="0">
                <a:solidFill>
                  <a:schemeClr val="folHlink"/>
                </a:solidFill>
              </a:rPr>
              <a:t>b)</a:t>
            </a:r>
            <a:r>
              <a:rPr lang="cs-CZ" sz="2400" dirty="0"/>
              <a:t> v prostředí s proteolytickými enzymy </a:t>
            </a:r>
            <a:r>
              <a:rPr lang="cs-CZ" sz="2400" dirty="0">
                <a:solidFill>
                  <a:schemeClr val="folHlink"/>
                </a:solidFill>
              </a:rPr>
              <a:t>c)</a:t>
            </a:r>
            <a:r>
              <a:rPr lang="cs-CZ" sz="2400" dirty="0"/>
              <a:t> použitím antiglobulinového </a:t>
            </a:r>
            <a:r>
              <a:rPr lang="cs-CZ" sz="2400" dirty="0" err="1"/>
              <a:t>Coombsova</a:t>
            </a:r>
            <a:r>
              <a:rPr lang="cs-CZ" sz="2400" dirty="0"/>
              <a:t> séra - králičí ab proti lidským </a:t>
            </a:r>
            <a:r>
              <a:rPr lang="cs-CZ" sz="2400" dirty="0" err="1"/>
              <a:t>Ig</a:t>
            </a:r>
            <a:endParaRPr lang="cs-CZ" sz="2400" dirty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9264650" y="404814"/>
          <a:ext cx="947738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2" imgW="666667" imgH="1066667" progId="PBrush">
                  <p:embed/>
                </p:oleObj>
              </mc:Choice>
              <mc:Fallback>
                <p:oleObj name="Rastrový obraz" r:id="rId2" imgW="666667" imgH="1066667" progId="PBrush">
                  <p:embed/>
                  <p:pic>
                    <p:nvPicPr>
                      <p:cNvPr id="92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0" y="404814"/>
                        <a:ext cx="947738" cy="151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cs-CZ" sz="3200" b="1" i="1">
                <a:solidFill>
                  <a:schemeClr val="folHlink"/>
                </a:solidFill>
              </a:rPr>
              <a:t>Hemaglutinace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400" i="1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400" i="1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i="1" dirty="0">
                <a:solidFill>
                  <a:schemeClr val="folHlink"/>
                </a:solidFill>
              </a:rPr>
              <a:t>využití:</a:t>
            </a:r>
            <a:r>
              <a:rPr lang="cs-CZ" sz="2400" dirty="0"/>
              <a:t> K zjišťování krevních skupin a průkaz Ab proti krevním elementům</a:t>
            </a:r>
            <a:r>
              <a:rPr lang="cs-CZ" sz="2400"/>
              <a:t>.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chemeClr val="folHlink"/>
                </a:solidFill>
              </a:rPr>
              <a:t>Přímý </a:t>
            </a:r>
            <a:r>
              <a:rPr lang="cs-CZ" sz="2400" dirty="0" err="1">
                <a:solidFill>
                  <a:schemeClr val="folHlink"/>
                </a:solidFill>
              </a:rPr>
              <a:t>Coombsův</a:t>
            </a:r>
            <a:r>
              <a:rPr lang="cs-CZ" sz="2400" dirty="0">
                <a:solidFill>
                  <a:schemeClr val="folHlink"/>
                </a:solidFill>
              </a:rPr>
              <a:t> test</a:t>
            </a:r>
            <a:r>
              <a:rPr lang="cs-CZ" sz="2400" dirty="0"/>
              <a:t> – k průkazu navázaných </a:t>
            </a:r>
            <a:r>
              <a:rPr lang="cs-CZ" sz="2400" dirty="0" err="1"/>
              <a:t>antierytrocytárních</a:t>
            </a:r>
            <a:r>
              <a:rPr lang="cs-CZ" sz="2400" dirty="0"/>
              <a:t> Ab, reakce pacientových </a:t>
            </a:r>
            <a:r>
              <a:rPr lang="cs-CZ" sz="2400" dirty="0" err="1"/>
              <a:t>ery</a:t>
            </a:r>
            <a:r>
              <a:rPr lang="cs-CZ" sz="2400" dirty="0"/>
              <a:t> s </a:t>
            </a:r>
            <a:r>
              <a:rPr lang="cs-CZ" sz="2400" dirty="0" err="1"/>
              <a:t>Coombsovým</a:t>
            </a:r>
            <a:r>
              <a:rPr lang="cs-CZ" sz="2400" dirty="0"/>
              <a:t> antisérem, přítomnost navázaných Ab se projeví </a:t>
            </a:r>
            <a:r>
              <a:rPr lang="cs-CZ" sz="2400" dirty="0" err="1"/>
              <a:t>hemaglutinátem</a:t>
            </a:r>
            <a:endParaRPr lang="cs-CZ" sz="2400" dirty="0"/>
          </a:p>
          <a:p>
            <a:pPr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FFC000"/>
                </a:solidFill>
              </a:rPr>
              <a:t>Tyfus </a:t>
            </a:r>
            <a:r>
              <a:rPr lang="cs-CZ" i="1" dirty="0"/>
              <a:t>- </a:t>
            </a:r>
            <a:r>
              <a:rPr lang="cs-CZ" i="1" dirty="0" err="1"/>
              <a:t>Salmonella</a:t>
            </a:r>
            <a:r>
              <a:rPr lang="cs-CZ" i="1" dirty="0"/>
              <a:t> </a:t>
            </a:r>
            <a:r>
              <a:rPr lang="cs-CZ" i="1" dirty="0" err="1"/>
              <a:t>typhimurium</a:t>
            </a:r>
            <a:endParaRPr lang="cs-CZ" i="1" dirty="0"/>
          </a:p>
          <a:p>
            <a:r>
              <a:rPr lang="cs-CZ" i="1" dirty="0">
                <a:solidFill>
                  <a:srgbClr val="FFC000"/>
                </a:solidFill>
              </a:rPr>
              <a:t>Paratyfus</a:t>
            </a:r>
            <a:r>
              <a:rPr lang="cs-CZ" i="1" dirty="0"/>
              <a:t> - </a:t>
            </a:r>
            <a:r>
              <a:rPr lang="cs-CZ" i="1" dirty="0" err="1"/>
              <a:t>Salmonella</a:t>
            </a:r>
            <a:r>
              <a:rPr lang="cs-CZ" i="1" dirty="0"/>
              <a:t> </a:t>
            </a:r>
            <a:r>
              <a:rPr lang="cs-CZ" i="1" dirty="0" err="1"/>
              <a:t>paratyphi</a:t>
            </a:r>
            <a:r>
              <a:rPr lang="cs-CZ" i="1" dirty="0"/>
              <a:t> A,B,C </a:t>
            </a:r>
            <a:r>
              <a:rPr lang="cs-CZ" dirty="0"/>
              <a:t>podobné příznaky jako tyfus</a:t>
            </a:r>
          </a:p>
          <a:p>
            <a:r>
              <a:rPr lang="cs-CZ" i="1" dirty="0">
                <a:solidFill>
                  <a:srgbClr val="FFC000"/>
                </a:solidFill>
              </a:rPr>
              <a:t>Skvrnitý tyfus</a:t>
            </a:r>
            <a:r>
              <a:rPr lang="cs-CZ" dirty="0"/>
              <a:t>, blechy, veš šatní, klíště - </a:t>
            </a:r>
            <a:r>
              <a:rPr lang="cs-CZ" i="1" dirty="0" err="1"/>
              <a:t>Rickettsia</a:t>
            </a:r>
            <a:r>
              <a:rPr lang="cs-CZ" i="1" dirty="0"/>
              <a:t> </a:t>
            </a:r>
            <a:r>
              <a:rPr lang="cs-CZ" i="1" dirty="0" err="1"/>
              <a:t>prowazekii</a:t>
            </a:r>
            <a:r>
              <a:rPr lang="cs-CZ" i="1" dirty="0"/>
              <a:t> -Proteus </a:t>
            </a:r>
            <a:r>
              <a:rPr lang="cs-CZ" i="1" dirty="0" err="1"/>
              <a:t>vulgaris</a:t>
            </a:r>
            <a:r>
              <a:rPr lang="cs-CZ" i="1" dirty="0"/>
              <a:t>, </a:t>
            </a:r>
            <a:r>
              <a:rPr lang="cs-CZ" dirty="0"/>
              <a:t>horečka, třesavka, vyrážka</a:t>
            </a:r>
          </a:p>
          <a:p>
            <a:r>
              <a:rPr lang="cs-CZ" i="1" dirty="0"/>
              <a:t>Adenovirus, </a:t>
            </a:r>
            <a:r>
              <a:rPr lang="cs-CZ" i="1" dirty="0" err="1"/>
              <a:t>Rotavirus</a:t>
            </a:r>
            <a:r>
              <a:rPr lang="cs-CZ" i="1" dirty="0"/>
              <a:t>  </a:t>
            </a:r>
            <a:r>
              <a:rPr lang="cs-CZ" i="1" dirty="0">
                <a:solidFill>
                  <a:srgbClr val="FFC000"/>
                </a:solidFill>
              </a:rPr>
              <a:t>gastrointestinální infekce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371</Words>
  <Application>Microsoft Office PowerPoint</Application>
  <PresentationFormat>Širokoúhlá obrazovka</PresentationFormat>
  <Paragraphs>45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Motiv sady Office</vt:lpstr>
      <vt:lpstr>Rastrový obrázek</vt:lpstr>
      <vt:lpstr>Rastrový obraz</vt:lpstr>
      <vt:lpstr>Hemaglutinace</vt:lpstr>
      <vt:lpstr>Aglutinační metody</vt:lpstr>
      <vt:lpstr>Prezentace aplikace PowerPoint</vt:lpstr>
      <vt:lpstr>Prezentace aplikace PowerPoint</vt:lpstr>
      <vt:lpstr>Aglutinace</vt:lpstr>
      <vt:lpstr>Hemaglutinační</vt:lpstr>
      <vt:lpstr>Hemaglutinace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Hemaglutinace</dc:title>
  <dc:creator>Alena Žákovská</dc:creator>
  <cp:lastModifiedBy>Alena Žákovská</cp:lastModifiedBy>
  <cp:revision>1</cp:revision>
  <dcterms:created xsi:type="dcterms:W3CDTF">2023-04-18T10:55:59Z</dcterms:created>
  <dcterms:modified xsi:type="dcterms:W3CDTF">2023-04-18T11:09:29Z</dcterms:modified>
</cp:coreProperties>
</file>