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57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16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Metody stanovení protilátek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3E139-11D1-41DE-1696-271326B1D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Metody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1190EB-CFE7-B5E7-6ADC-F890123E7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cs-CZ" dirty="0">
                <a:ea typeface="Calibri"/>
                <a:cs typeface="Calibri"/>
              </a:rPr>
              <a:t>Stanovení protilátek - základní imunologická vyšetření. </a:t>
            </a:r>
            <a:endParaRPr lang="cs-CZ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stanovení kvantitativní, kvalitativní a stanovení specifických protilátek</a:t>
            </a:r>
          </a:p>
          <a:p>
            <a:r>
              <a:rPr lang="cs-CZ" dirty="0">
                <a:ea typeface="Calibri"/>
                <a:cs typeface="Calibri"/>
              </a:rPr>
              <a:t>Metody: </a:t>
            </a:r>
            <a:r>
              <a:rPr lang="cs-CZ" dirty="0" err="1">
                <a:ea typeface="Calibri"/>
                <a:cs typeface="Calibri"/>
              </a:rPr>
              <a:t>Imunodifúze</a:t>
            </a:r>
            <a:r>
              <a:rPr lang="cs-CZ" dirty="0">
                <a:ea typeface="Calibri"/>
                <a:cs typeface="Calibri"/>
              </a:rPr>
              <a:t> - radiální ID</a:t>
            </a: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Aglutinace</a:t>
            </a: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RIA? FIA, EIA – ELISA</a:t>
            </a: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Western </a:t>
            </a:r>
            <a:r>
              <a:rPr lang="cs-CZ" dirty="0" err="1">
                <a:ea typeface="Calibri"/>
                <a:cs typeface="Calibri"/>
              </a:rPr>
              <a:t>blot</a:t>
            </a:r>
            <a:endParaRPr lang="cs-CZ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Nefelometrie, turbidimetrie</a:t>
            </a: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Fyziologické hodnoty množství protilátek v séru u člověka:</a:t>
            </a: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 </a:t>
            </a:r>
            <a:r>
              <a:rPr lang="cs-CZ" dirty="0" err="1">
                <a:ea typeface="Calibri"/>
                <a:cs typeface="Calibri"/>
              </a:rPr>
              <a:t>IgG</a:t>
            </a:r>
            <a:r>
              <a:rPr lang="cs-CZ" dirty="0">
                <a:ea typeface="Calibri"/>
                <a:cs typeface="Calibri"/>
              </a:rPr>
              <a:t> 8 – 18 g/l; </a:t>
            </a:r>
            <a:r>
              <a:rPr lang="cs-CZ" dirty="0" err="1">
                <a:ea typeface="Calibri"/>
                <a:cs typeface="Calibri"/>
              </a:rPr>
              <a:t>IgA</a:t>
            </a:r>
            <a:r>
              <a:rPr lang="cs-CZ" dirty="0">
                <a:ea typeface="Calibri"/>
                <a:cs typeface="Calibri"/>
              </a:rPr>
              <a:t> 0,9 – 3,5 g/l; </a:t>
            </a:r>
            <a:r>
              <a:rPr lang="cs-CZ" dirty="0" err="1">
                <a:ea typeface="Calibri"/>
                <a:cs typeface="Calibri"/>
              </a:rPr>
              <a:t>IgM</a:t>
            </a:r>
            <a:r>
              <a:rPr lang="cs-CZ" dirty="0">
                <a:ea typeface="Calibri"/>
                <a:cs typeface="Calibri"/>
              </a:rPr>
              <a:t> 0,9 – 2,5 g/l; IgD 0,1 g/l; </a:t>
            </a:r>
            <a:r>
              <a:rPr lang="cs-CZ" dirty="0" err="1">
                <a:ea typeface="Calibri"/>
                <a:cs typeface="Calibri"/>
              </a:rPr>
              <a:t>IgE</a:t>
            </a:r>
            <a:r>
              <a:rPr lang="cs-CZ" dirty="0">
                <a:ea typeface="Calibri"/>
                <a:cs typeface="Calibri"/>
              </a:rPr>
              <a:t> 0,0003 g/l </a:t>
            </a:r>
            <a:endParaRPr lang="cs-CZ">
              <a:ea typeface="Calibri"/>
              <a:cs typeface="Calibri"/>
            </a:endParaRPr>
          </a:p>
          <a:p>
            <a:pPr marL="0" indent="0">
              <a:buNone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992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9F1EA-50A6-D94F-4409-8544A3F25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protilátek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29BED0-BC4B-BA7E-3B91-D558DE1A9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SÉROLOGICKÉ METODY - všechna stanovení protilátek v krevním séru. </a:t>
            </a:r>
          </a:p>
          <a:p>
            <a:r>
              <a:rPr lang="cs-CZ" dirty="0">
                <a:ea typeface="Calibri"/>
                <a:cs typeface="Calibri"/>
              </a:rPr>
              <a:t>Příklady sérologických reakcí a způsobů vizualizace: </a:t>
            </a:r>
          </a:p>
          <a:p>
            <a:r>
              <a:rPr lang="cs-CZ" dirty="0">
                <a:ea typeface="Calibri"/>
                <a:cs typeface="Calibri"/>
              </a:rPr>
              <a:t>Aglutinace vizuálně hodnotitelný </a:t>
            </a:r>
            <a:r>
              <a:rPr lang="cs-CZ" err="1">
                <a:ea typeface="Calibri"/>
                <a:cs typeface="Calibri"/>
              </a:rPr>
              <a:t>aglutinát</a:t>
            </a:r>
            <a:r>
              <a:rPr lang="cs-CZ" dirty="0">
                <a:ea typeface="Calibri"/>
                <a:cs typeface="Calibri"/>
              </a:rPr>
              <a:t> </a:t>
            </a:r>
          </a:p>
          <a:p>
            <a:r>
              <a:rPr lang="cs-CZ" dirty="0">
                <a:ea typeface="Calibri"/>
                <a:cs typeface="Calibri"/>
              </a:rPr>
              <a:t>Precipitace vizuálně hodnotitelný precipitát nefelometrické, </a:t>
            </a:r>
            <a:r>
              <a:rPr lang="cs-CZ" dirty="0" err="1">
                <a:ea typeface="Calibri"/>
                <a:cs typeface="Calibri"/>
              </a:rPr>
              <a:t>resp</a:t>
            </a:r>
            <a:r>
              <a:rPr lang="cs-CZ" dirty="0">
                <a:ea typeface="Calibri"/>
                <a:cs typeface="Calibri"/>
              </a:rPr>
              <a:t>, turbidimetrické hodnocení </a:t>
            </a:r>
            <a:endParaRPr lang="cs-CZ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Komplement fixační reakce hemolýza erytrocytů </a:t>
            </a:r>
            <a:endParaRPr lang="cs-CZ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Imunoelektroforéza precipitát antigenů nebo protilátek rozdělený v elektrickém poli</a:t>
            </a:r>
          </a:p>
        </p:txBody>
      </p:sp>
    </p:spTree>
    <p:extLst>
      <p:ext uri="{BB962C8B-B14F-4D97-AF65-F5344CB8AC3E}">
        <p14:creationId xmlns:p14="http://schemas.microsoft.com/office/powerpoint/2010/main" val="355104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9" y="1350362"/>
            <a:ext cx="4625975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74" y="4149080"/>
            <a:ext cx="4625975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774825" y="549275"/>
            <a:ext cx="7253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</a:rPr>
              <a:t>Imunoprecipitační křivka (Ag – antigen, Ab – protilátka) 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6743700" y="1052513"/>
            <a:ext cx="360045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Oblast ekvivalence</a:t>
            </a:r>
          </a:p>
          <a:p>
            <a:r>
              <a:rPr lang="cs-CZ" i="1"/>
              <a:t>Precipitační metody</a:t>
            </a:r>
          </a:p>
          <a:p>
            <a:r>
              <a:rPr lang="cs-CZ" b="1"/>
              <a:t>Oblast nadbytku protilátky</a:t>
            </a:r>
          </a:p>
          <a:p>
            <a:r>
              <a:rPr lang="cs-CZ" i="1"/>
              <a:t>Nekompetitivní metody</a:t>
            </a:r>
          </a:p>
          <a:p>
            <a:pPr>
              <a:buFontTx/>
              <a:buChar char="•"/>
            </a:pPr>
            <a:r>
              <a:rPr lang="cs-CZ"/>
              <a:t> zákalové nefelometrie</a:t>
            </a:r>
          </a:p>
          <a:p>
            <a:r>
              <a:rPr lang="cs-CZ"/>
              <a:t>                 turbidimetrie</a:t>
            </a:r>
          </a:p>
          <a:p>
            <a:pPr>
              <a:buFontTx/>
              <a:buChar char="•"/>
            </a:pPr>
            <a:r>
              <a:rPr lang="cs-CZ"/>
              <a:t> s markerem EIA, IRMA..</a:t>
            </a:r>
          </a:p>
          <a:p>
            <a:r>
              <a:rPr lang="cs-CZ" b="1"/>
              <a:t>Oblast nadbytku antigenu</a:t>
            </a:r>
          </a:p>
          <a:p>
            <a:r>
              <a:rPr lang="cs-CZ" i="1"/>
              <a:t>Kompetitivní metody</a:t>
            </a:r>
          </a:p>
          <a:p>
            <a:pPr>
              <a:buFontTx/>
              <a:buChar char="•"/>
            </a:pPr>
            <a:r>
              <a:rPr lang="cs-CZ"/>
              <a:t> heterogenní RIA, ELISA..</a:t>
            </a:r>
          </a:p>
          <a:p>
            <a:pPr>
              <a:buFontTx/>
              <a:buChar char="•"/>
            </a:pPr>
            <a:r>
              <a:rPr lang="cs-CZ"/>
              <a:t> homogenní EMIT…</a:t>
            </a:r>
          </a:p>
          <a:p>
            <a:endParaRPr lang="cs-CZ">
              <a:latin typeface="Times New Roman" pitchFamily="18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6672264" y="4478338"/>
            <a:ext cx="3995737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b="1" i="1"/>
              <a:t>faktory</a:t>
            </a:r>
            <a:r>
              <a:rPr lang="cs-CZ"/>
              <a:t> ovlivňující precipitaci:</a:t>
            </a:r>
            <a:endParaRPr lang="cs-CZ">
              <a:sym typeface="Symbol" pitchFamily="18" charset="2"/>
            </a:endParaRPr>
          </a:p>
          <a:p>
            <a:r>
              <a:rPr lang="cs-CZ">
                <a:sym typeface="Symbol" pitchFamily="18" charset="2"/>
              </a:rPr>
              <a:t></a:t>
            </a:r>
            <a:r>
              <a:rPr lang="cs-CZ"/>
              <a:t> typ </a:t>
            </a:r>
            <a:r>
              <a:rPr lang="cs-CZ" b="1" i="1"/>
              <a:t>Ab</a:t>
            </a:r>
            <a:r>
              <a:rPr lang="cs-CZ"/>
              <a:t> </a:t>
            </a:r>
            <a:r>
              <a:rPr lang="cs-CZ" i="1"/>
              <a:t>/např. IgG/</a:t>
            </a:r>
            <a:endParaRPr lang="cs-CZ">
              <a:sym typeface="Symbol" pitchFamily="18" charset="2"/>
            </a:endParaRPr>
          </a:p>
          <a:p>
            <a:r>
              <a:rPr lang="cs-CZ">
                <a:sym typeface="Symbol" pitchFamily="18" charset="2"/>
              </a:rPr>
              <a:t></a:t>
            </a:r>
            <a:r>
              <a:rPr lang="cs-CZ"/>
              <a:t> </a:t>
            </a:r>
            <a:r>
              <a:rPr lang="cs-CZ" b="1" i="1"/>
              <a:t>teplota </a:t>
            </a:r>
            <a:r>
              <a:rPr lang="cs-CZ"/>
              <a:t>– se zvyšující se teplotou se urychluje precipitace /např. 38°C/</a:t>
            </a:r>
            <a:endParaRPr lang="cs-CZ">
              <a:sym typeface="Symbol" pitchFamily="18" charset="2"/>
            </a:endParaRPr>
          </a:p>
          <a:p>
            <a:r>
              <a:rPr lang="cs-CZ">
                <a:sym typeface="Symbol" pitchFamily="18" charset="2"/>
              </a:rPr>
              <a:t></a:t>
            </a:r>
            <a:r>
              <a:rPr lang="cs-CZ"/>
              <a:t> </a:t>
            </a:r>
            <a:r>
              <a:rPr lang="cs-CZ" b="1" i="1"/>
              <a:t>vzájemná koncentrace</a:t>
            </a:r>
            <a:r>
              <a:rPr lang="cs-CZ"/>
              <a:t> Ag a Ab</a:t>
            </a:r>
            <a:endParaRPr lang="cs-CZ">
              <a:sym typeface="Symbol" pitchFamily="18" charset="2"/>
            </a:endParaRPr>
          </a:p>
          <a:p>
            <a:r>
              <a:rPr lang="cs-CZ">
                <a:sym typeface="Symbol" pitchFamily="18" charset="2"/>
              </a:rPr>
              <a:t></a:t>
            </a:r>
            <a:r>
              <a:rPr lang="cs-CZ"/>
              <a:t> </a:t>
            </a:r>
            <a:r>
              <a:rPr lang="cs-CZ" b="1" i="1"/>
              <a:t>pH</a:t>
            </a:r>
            <a:endParaRPr lang="cs-CZ">
              <a:sym typeface="Symbol" pitchFamily="18" charset="2"/>
            </a:endParaRPr>
          </a:p>
          <a:p>
            <a:r>
              <a:rPr lang="cs-CZ">
                <a:sym typeface="Symbol" pitchFamily="18" charset="2"/>
              </a:rPr>
              <a:t></a:t>
            </a:r>
            <a:r>
              <a:rPr lang="cs-CZ"/>
              <a:t> iontový </a:t>
            </a:r>
            <a:r>
              <a:rPr lang="cs-CZ" b="1" i="1"/>
              <a:t>náboj</a:t>
            </a:r>
            <a:endParaRPr lang="cs-CZ">
              <a:sym typeface="Symbol" pitchFamily="18" charset="2"/>
            </a:endParaRPr>
          </a:p>
          <a:p>
            <a:r>
              <a:rPr lang="cs-CZ">
                <a:sym typeface="Symbol" pitchFamily="18" charset="2"/>
              </a:rPr>
              <a:t></a:t>
            </a:r>
            <a:r>
              <a:rPr lang="cs-CZ"/>
              <a:t> </a:t>
            </a:r>
            <a:r>
              <a:rPr lang="cs-CZ" b="1" i="1"/>
              <a:t>tvar a velikost</a:t>
            </a:r>
            <a:r>
              <a:rPr lang="cs-CZ"/>
              <a:t> části</a:t>
            </a: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4151314" y="1"/>
            <a:ext cx="5731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i="1" dirty="0">
                <a:solidFill>
                  <a:schemeClr val="folHlink"/>
                </a:solidFill>
              </a:rPr>
              <a:t>Serologické metody – precipitace, aglutinace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5E811-EC68-D034-D183-C337A7D5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Důležité pojmy z oblasti sérologie jsou: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7B2492-0D33-6404-F426-CC47DF86F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endParaRPr lang="cs-CZ" dirty="0">
              <a:ea typeface="Calibri"/>
              <a:cs typeface="Calibri"/>
            </a:endParaRPr>
          </a:p>
          <a:p>
            <a:r>
              <a:rPr lang="cs-CZ" dirty="0" err="1">
                <a:ea typeface="Calibri"/>
                <a:cs typeface="Calibri"/>
              </a:rPr>
              <a:t>sérokonverze</a:t>
            </a:r>
            <a:r>
              <a:rPr lang="cs-CZ" dirty="0">
                <a:ea typeface="Calibri"/>
                <a:cs typeface="Calibri"/>
              </a:rPr>
              <a:t> – zvýšení hladiny specifických protilátek, tento pojem zahrnuje dynamiku tvorby protilátek </a:t>
            </a:r>
          </a:p>
          <a:p>
            <a:r>
              <a:rPr lang="cs-CZ" dirty="0">
                <a:ea typeface="Calibri"/>
                <a:cs typeface="Calibri"/>
              </a:rPr>
              <a:t> </a:t>
            </a:r>
            <a:r>
              <a:rPr lang="cs-CZ" dirty="0" err="1">
                <a:ea typeface="Calibri"/>
                <a:cs typeface="Calibri"/>
              </a:rPr>
              <a:t>séropozitivita</a:t>
            </a:r>
            <a:r>
              <a:rPr lang="cs-CZ" dirty="0">
                <a:ea typeface="Calibri"/>
                <a:cs typeface="Calibri"/>
              </a:rPr>
              <a:t>, </a:t>
            </a:r>
          </a:p>
          <a:p>
            <a:r>
              <a:rPr lang="cs-CZ" dirty="0" err="1">
                <a:ea typeface="Calibri"/>
                <a:cs typeface="Calibri"/>
              </a:rPr>
              <a:t>séronegativita</a:t>
            </a:r>
            <a:r>
              <a:rPr lang="cs-CZ" dirty="0">
                <a:ea typeface="Calibri"/>
                <a:cs typeface="Calibri"/>
              </a:rPr>
              <a:t> – přítomnost, resp. nepřítomnost specifických protilátek v séru</a:t>
            </a:r>
          </a:p>
          <a:p>
            <a:r>
              <a:rPr lang="cs-CZ" dirty="0">
                <a:ea typeface="Calibri"/>
                <a:cs typeface="Calibri"/>
              </a:rPr>
              <a:t> </a:t>
            </a:r>
            <a:r>
              <a:rPr lang="cs-CZ" dirty="0" err="1">
                <a:ea typeface="Calibri"/>
                <a:cs typeface="Calibri"/>
              </a:rPr>
              <a:t>sérorezistence</a:t>
            </a:r>
            <a:r>
              <a:rPr lang="cs-CZ" dirty="0">
                <a:ea typeface="Calibri"/>
                <a:cs typeface="Calibri"/>
              </a:rPr>
              <a:t> – stav, kdy při léčbě zůstává </a:t>
            </a:r>
            <a:r>
              <a:rPr lang="cs-CZ" dirty="0" err="1">
                <a:ea typeface="Calibri"/>
                <a:cs typeface="Calibri"/>
              </a:rPr>
              <a:t>séropozitivita</a:t>
            </a:r>
            <a:r>
              <a:rPr lang="cs-CZ" dirty="0">
                <a:ea typeface="Calibri"/>
                <a:cs typeface="Calibri"/>
              </a:rPr>
              <a:t> bez klinických příznaků </a:t>
            </a:r>
            <a:r>
              <a:rPr lang="cs-CZ" dirty="0" err="1">
                <a:ea typeface="Calibri"/>
                <a:cs typeface="Calibri"/>
              </a:rPr>
              <a:t>sérorecidiva</a:t>
            </a:r>
            <a:r>
              <a:rPr lang="cs-CZ" dirty="0">
                <a:ea typeface="Calibri"/>
                <a:cs typeface="Calibri"/>
              </a:rPr>
              <a:t> – znovuobjevení pozitivity séra po přechodném vymizení specifických protilátek • </a:t>
            </a:r>
          </a:p>
          <a:p>
            <a:r>
              <a:rPr lang="cs-CZ" dirty="0">
                <a:ea typeface="Calibri"/>
                <a:cs typeface="Calibri"/>
              </a:rPr>
              <a:t>sérotyp (</a:t>
            </a:r>
            <a:r>
              <a:rPr lang="cs-CZ" dirty="0" err="1">
                <a:ea typeface="Calibri"/>
                <a:cs typeface="Calibri"/>
              </a:rPr>
              <a:t>sérovar</a:t>
            </a:r>
            <a:r>
              <a:rPr lang="cs-CZ" dirty="0">
                <a:ea typeface="Calibri"/>
                <a:cs typeface="Calibri"/>
              </a:rPr>
              <a:t>) skupina původců onemocnění (obvykle podmnožinu bakteriálního druhu), která se od jiných zástupců téhož bakteriálního druhu dá odlišit právě na základě sérologické reakce. Vykazuje tedy určitou antigenní specifitu v rámci druhu.</a:t>
            </a:r>
          </a:p>
        </p:txBody>
      </p:sp>
    </p:spTree>
    <p:extLst>
      <p:ext uri="{BB962C8B-B14F-4D97-AF65-F5344CB8AC3E}">
        <p14:creationId xmlns:p14="http://schemas.microsoft.com/office/powerpoint/2010/main" val="337459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24B33-45A0-10D9-3227-C4346C2F4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1874A7-4039-2EAF-EFFE-D06D607C2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Stanovení </a:t>
            </a:r>
            <a:r>
              <a:rPr lang="cs-CZ" dirty="0" err="1">
                <a:ea typeface="Calibri"/>
                <a:cs typeface="Calibri"/>
              </a:rPr>
              <a:t>IgE</a:t>
            </a:r>
          </a:p>
          <a:p>
            <a:r>
              <a:rPr lang="cs-CZ" dirty="0">
                <a:ea typeface="Calibri"/>
                <a:cs typeface="Calibri"/>
              </a:rPr>
              <a:t>Stanovení monoklonální (patologické) komponenty: při podezření na monoklonální </a:t>
            </a:r>
            <a:r>
              <a:rPr lang="cs-CZ" dirty="0" err="1">
                <a:ea typeface="Calibri"/>
                <a:cs typeface="Calibri"/>
              </a:rPr>
              <a:t>gamapatie</a:t>
            </a:r>
            <a:r>
              <a:rPr lang="cs-CZ" dirty="0">
                <a:ea typeface="Calibri"/>
                <a:cs typeface="Calibri"/>
              </a:rPr>
              <a:t> se stanovuje množství mono-, </a:t>
            </a:r>
            <a:r>
              <a:rPr lang="cs-CZ" dirty="0" err="1">
                <a:ea typeface="Calibri"/>
                <a:cs typeface="Calibri"/>
              </a:rPr>
              <a:t>bi</a:t>
            </a:r>
            <a:r>
              <a:rPr lang="cs-CZ" dirty="0">
                <a:ea typeface="Calibri"/>
                <a:cs typeface="Calibri"/>
              </a:rPr>
              <a:t>- nebo </a:t>
            </a:r>
            <a:r>
              <a:rPr lang="cs-CZ" dirty="0" err="1">
                <a:ea typeface="Calibri"/>
                <a:cs typeface="Calibri"/>
              </a:rPr>
              <a:t>oligoklonálních</a:t>
            </a:r>
            <a:r>
              <a:rPr lang="cs-CZ" dirty="0">
                <a:ea typeface="Calibri"/>
                <a:cs typeface="Calibri"/>
              </a:rPr>
              <a:t> protilátek, které jsou produkty jednoho nebo několika málo patologicky zmnožených klonů B lymfocytů. </a:t>
            </a:r>
          </a:p>
          <a:p>
            <a:r>
              <a:rPr lang="cs-CZ" dirty="0">
                <a:ea typeface="Calibri"/>
                <a:cs typeface="Calibri"/>
              </a:rPr>
              <a:t>Stanovení </a:t>
            </a:r>
            <a:r>
              <a:rPr lang="cs-CZ" dirty="0" err="1">
                <a:ea typeface="Calibri"/>
                <a:cs typeface="Calibri"/>
              </a:rPr>
              <a:t>kryoglobulinů</a:t>
            </a:r>
            <a:r>
              <a:rPr lang="cs-CZ" dirty="0">
                <a:ea typeface="Calibri"/>
                <a:cs typeface="Calibri"/>
              </a:rPr>
              <a:t> (např. hematologické malignity, revmatoidní artritida, vaskulitidy, chronické zánětlivé stavy, vleklé infekce apod.)</a:t>
            </a:r>
          </a:p>
        </p:txBody>
      </p:sp>
    </p:spTree>
    <p:extLst>
      <p:ext uri="{BB962C8B-B14F-4D97-AF65-F5344CB8AC3E}">
        <p14:creationId xmlns:p14="http://schemas.microsoft.com/office/powerpoint/2010/main" val="3797587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i="1">
                <a:solidFill>
                  <a:schemeClr val="folHlink"/>
                </a:solidFill>
              </a:rPr>
              <a:t>Zákalové reakce</a:t>
            </a:r>
            <a:br>
              <a:rPr lang="cs-CZ" b="1" i="1">
                <a:solidFill>
                  <a:schemeClr val="folHlink"/>
                </a:solidFill>
              </a:rPr>
            </a:br>
            <a:r>
              <a:rPr lang="cs-CZ" sz="1800" b="1" i="1">
                <a:solidFill>
                  <a:schemeClr val="folHlink"/>
                </a:solidFill>
              </a:rPr>
              <a:t>metoda probíhající v roztoku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5" y="1052514"/>
            <a:ext cx="864235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b="1">
                <a:solidFill>
                  <a:schemeClr val="folHlink"/>
                </a:solidFill>
              </a:rPr>
              <a:t>Princip:</a:t>
            </a:r>
            <a:r>
              <a:rPr lang="cs-CZ" sz="1800" b="1"/>
              <a:t> při reakci Ag a Ab vzniká zákal-precipitát, jehož intenzita je při konstantním množstvím mn. Ab úměrná koncentraci vyšetřovaného Ag </a:t>
            </a:r>
          </a:p>
        </p:txBody>
      </p:sp>
      <p:pic>
        <p:nvPicPr>
          <p:cNvPr id="43012" name="Picture 5" descr="F4k46-o4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49900" y="2060575"/>
            <a:ext cx="5118100" cy="1944688"/>
          </a:xfrm>
          <a:noFill/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1703512" y="1700809"/>
            <a:ext cx="4067944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 pitchFamily="18" charset="2"/>
              <a:buChar char="*"/>
            </a:pPr>
            <a:r>
              <a:rPr lang="cs-CZ" sz="2400" b="1" dirty="0">
                <a:solidFill>
                  <a:srgbClr val="7030A0"/>
                </a:solidFill>
              </a:rPr>
              <a:t>NEFELOMETRIE </a:t>
            </a:r>
            <a:r>
              <a:rPr lang="cs-CZ" sz="2400" dirty="0"/>
              <a:t>– rozptyl monochrom. světla měřeného pod úhlem, měří se intenzita záblesků světla odraženého od IK (</a:t>
            </a:r>
            <a:r>
              <a:rPr lang="cs-CZ" sz="2400" dirty="0" err="1"/>
              <a:t>Tyndal</a:t>
            </a:r>
            <a:r>
              <a:rPr lang="cs-CZ" sz="2400" dirty="0"/>
              <a:t>. efekt), výbojka nebo laser</a:t>
            </a:r>
            <a:endParaRPr lang="cs-CZ" sz="2400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1703388" y="4221089"/>
            <a:ext cx="89646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TURBIDIMETRIE </a:t>
            </a:r>
            <a:r>
              <a:rPr lang="cs-CZ" sz="2400" dirty="0">
                <a:solidFill>
                  <a:srgbClr val="7030A0"/>
                </a:solidFill>
              </a:rPr>
              <a:t>– </a:t>
            </a:r>
            <a:r>
              <a:rPr lang="cs-CZ" sz="2400" dirty="0"/>
              <a:t>úbytek monochrom. světla o 320nm při průchodu vzorkem v kyvetě měřeného ve stejné rovině </a:t>
            </a:r>
          </a:p>
          <a:p>
            <a:r>
              <a:rPr lang="cs-CZ" sz="2400" dirty="0"/>
              <a:t>Výhoda: možnost automatizace, rychlost provedení, přesnost, ale vyšší cena, dioda, méně přesná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/>
          <p:cNvSpPr>
            <a:spLocks noGrp="1" noChangeArrowheads="1"/>
          </p:cNvSpPr>
          <p:nvPr>
            <p:ph type="body" idx="1"/>
          </p:nvPr>
        </p:nvSpPr>
        <p:spPr>
          <a:xfrm>
            <a:off x="1774825" y="333375"/>
            <a:ext cx="8497888" cy="5792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chemeClr val="folHlink"/>
                </a:solidFill>
              </a:rPr>
              <a:t>Využití:</a:t>
            </a:r>
            <a:r>
              <a:rPr lang="cs-CZ" dirty="0"/>
              <a:t> Stanovení c </a:t>
            </a:r>
            <a:r>
              <a:rPr lang="cs-CZ" dirty="0" err="1"/>
              <a:t>Ig</a:t>
            </a:r>
            <a:r>
              <a:rPr lang="cs-CZ" dirty="0"/>
              <a:t>, hlavních sérových proteinů, stanovení sérových </a:t>
            </a:r>
            <a:r>
              <a:rPr lang="cs-CZ" dirty="0" err="1"/>
              <a:t>bílk</a:t>
            </a:r>
            <a:r>
              <a:rPr lang="cs-CZ" dirty="0"/>
              <a:t>.(složky C, proteiny akut. fáze (CRP – </a:t>
            </a:r>
            <a:r>
              <a:rPr lang="cs-CZ" sz="2400" dirty="0" err="1"/>
              <a:t>stand</a:t>
            </a:r>
            <a:r>
              <a:rPr lang="cs-CZ" sz="2400" dirty="0"/>
              <a:t>. 2mg/l</a:t>
            </a:r>
            <a:r>
              <a:rPr lang="cs-CZ" dirty="0"/>
              <a:t>, transferin, alfa2 – </a:t>
            </a:r>
            <a:r>
              <a:rPr lang="cs-CZ" dirty="0" err="1"/>
              <a:t>makroglobulin</a:t>
            </a:r>
            <a:r>
              <a:rPr lang="cs-CZ" dirty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chemeClr val="folHlink"/>
                </a:solidFill>
              </a:rPr>
              <a:t>Úskalí:</a:t>
            </a:r>
            <a:r>
              <a:rPr lang="cs-CZ" dirty="0"/>
              <a:t> V </a:t>
            </a:r>
            <a:r>
              <a:rPr lang="cs-CZ" dirty="0" err="1"/>
              <a:t>prec</a:t>
            </a:r>
            <a:r>
              <a:rPr lang="cs-CZ" dirty="0"/>
              <a:t>. křivce je třeba vymezit oblasti: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>
                <a:solidFill>
                  <a:schemeClr val="hlink"/>
                </a:solidFill>
              </a:rPr>
              <a:t>a)</a:t>
            </a:r>
            <a:r>
              <a:rPr lang="cs-CZ" dirty="0"/>
              <a:t>zóna využitelná pro měření Ab, </a:t>
            </a:r>
            <a:r>
              <a:rPr lang="cs-CZ" sz="1800" dirty="0" err="1"/>
              <a:t>tj</a:t>
            </a:r>
            <a:r>
              <a:rPr lang="cs-CZ" sz="1800" dirty="0"/>
              <a:t> oblast nadbytku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>
                <a:solidFill>
                  <a:schemeClr val="hlink"/>
                </a:solidFill>
              </a:rPr>
              <a:t>b)Kritický  bod, oblast ekvivalence, </a:t>
            </a:r>
            <a:r>
              <a:rPr lang="cs-CZ" sz="1800" dirty="0">
                <a:solidFill>
                  <a:schemeClr val="hlink"/>
                </a:solidFill>
              </a:rPr>
              <a:t>zde leží nejvyšší </a:t>
            </a:r>
            <a:r>
              <a:rPr lang="cs-CZ" sz="1800" dirty="0" err="1">
                <a:solidFill>
                  <a:schemeClr val="hlink"/>
                </a:solidFill>
              </a:rPr>
              <a:t>konc</a:t>
            </a:r>
            <a:r>
              <a:rPr lang="cs-CZ" sz="1800" dirty="0">
                <a:solidFill>
                  <a:schemeClr val="hlink"/>
                </a:solidFill>
              </a:rPr>
              <a:t>. </a:t>
            </a:r>
            <a:r>
              <a:rPr lang="cs-CZ" sz="1800" dirty="0" err="1">
                <a:solidFill>
                  <a:schemeClr val="hlink"/>
                </a:solidFill>
              </a:rPr>
              <a:t>Ag</a:t>
            </a:r>
            <a:r>
              <a:rPr lang="cs-CZ" sz="1800" dirty="0">
                <a:solidFill>
                  <a:schemeClr val="hlink"/>
                </a:solidFill>
              </a:rPr>
              <a:t>, kterou lze ještě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>
                <a:solidFill>
                  <a:schemeClr val="hlink"/>
                </a:solidFill>
              </a:rPr>
              <a:t>c)</a:t>
            </a:r>
            <a:r>
              <a:rPr lang="cs-CZ" dirty="0"/>
              <a:t>oblast za </a:t>
            </a:r>
            <a:r>
              <a:rPr lang="cs-CZ" dirty="0" err="1"/>
              <a:t>krit</a:t>
            </a:r>
            <a:r>
              <a:rPr lang="cs-CZ" dirty="0"/>
              <a:t>. bodem pro </a:t>
            </a:r>
            <a:r>
              <a:rPr lang="cs-CZ" dirty="0" err="1"/>
              <a:t>Ag</a:t>
            </a:r>
            <a:r>
              <a:rPr lang="cs-CZ" dirty="0"/>
              <a:t>, </a:t>
            </a:r>
            <a:r>
              <a:rPr lang="cs-CZ" sz="1800" dirty="0"/>
              <a:t>zde nelze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z="1800" dirty="0"/>
              <a:t>Dva režimy stanovení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>
                <a:solidFill>
                  <a:srgbClr val="FF0000"/>
                </a:solidFill>
              </a:rPr>
              <a:t>End</a:t>
            </a:r>
            <a:r>
              <a:rPr lang="cs-CZ" sz="2000" dirty="0">
                <a:solidFill>
                  <a:srgbClr val="FF0000"/>
                </a:solidFill>
              </a:rPr>
              <a:t> point – měří se v prostředí </a:t>
            </a:r>
            <a:r>
              <a:rPr lang="cs-CZ" sz="2000" dirty="0" err="1">
                <a:solidFill>
                  <a:srgbClr val="FF0000"/>
                </a:solidFill>
              </a:rPr>
              <a:t>polyetylénglykolu</a:t>
            </a:r>
            <a:endParaRPr lang="cs-CZ" sz="2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>
                <a:solidFill>
                  <a:srgbClr val="FF0000"/>
                </a:solidFill>
              </a:rPr>
              <a:t>Rate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kynetický</a:t>
            </a:r>
            <a:r>
              <a:rPr lang="cs-CZ" sz="2000" dirty="0">
                <a:solidFill>
                  <a:srgbClr val="FF0000"/>
                </a:solidFill>
              </a:rPr>
              <a:t> systém – měří se kineticky , v krátkých časových intervalech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590</Words>
  <Application>Microsoft Office PowerPoint</Application>
  <PresentationFormat>Širokoúhlá obrazovka</PresentationFormat>
  <Paragraphs>62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Motiv systému Office</vt:lpstr>
      <vt:lpstr>Metody stanovení protilátek</vt:lpstr>
      <vt:lpstr>Metody</vt:lpstr>
      <vt:lpstr>Stanovení protilátek</vt:lpstr>
      <vt:lpstr>Prezentace aplikace PowerPoint</vt:lpstr>
      <vt:lpstr>Důležité pojmy z oblasti sérologie jsou: </vt:lpstr>
      <vt:lpstr>Další stanovení</vt:lpstr>
      <vt:lpstr>Zákalové reakce metoda probíhající v roztoku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65</cp:revision>
  <dcterms:created xsi:type="dcterms:W3CDTF">2023-05-03T11:25:20Z</dcterms:created>
  <dcterms:modified xsi:type="dcterms:W3CDTF">2023-05-03T11:42:01Z</dcterms:modified>
</cp:coreProperties>
</file>