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50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8B6D2-719F-4EF0-AC6D-5837F9B9FB72}" type="datetimeFigureOut">
              <a:rPr lang="uk-UA" smtClean="0"/>
              <a:t>25.04.2023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E6EB9-C1BA-46AA-B931-589842D694E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19624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8B6D2-719F-4EF0-AC6D-5837F9B9FB72}" type="datetimeFigureOut">
              <a:rPr lang="uk-UA" smtClean="0"/>
              <a:t>25.04.2023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E6EB9-C1BA-46AA-B931-589842D694E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47179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8B6D2-719F-4EF0-AC6D-5837F9B9FB72}" type="datetimeFigureOut">
              <a:rPr lang="uk-UA" smtClean="0"/>
              <a:t>25.04.2023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E6EB9-C1BA-46AA-B931-589842D694E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82895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8B6D2-719F-4EF0-AC6D-5837F9B9FB72}" type="datetimeFigureOut">
              <a:rPr lang="uk-UA" smtClean="0"/>
              <a:t>25.04.2023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E6EB9-C1BA-46AA-B931-589842D694E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69139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8B6D2-719F-4EF0-AC6D-5837F9B9FB72}" type="datetimeFigureOut">
              <a:rPr lang="uk-UA" smtClean="0"/>
              <a:t>25.04.2023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E6EB9-C1BA-46AA-B931-589842D694E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63190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8B6D2-719F-4EF0-AC6D-5837F9B9FB72}" type="datetimeFigureOut">
              <a:rPr lang="uk-UA" smtClean="0"/>
              <a:t>25.04.2023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E6EB9-C1BA-46AA-B931-589842D694E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20402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8B6D2-719F-4EF0-AC6D-5837F9B9FB72}" type="datetimeFigureOut">
              <a:rPr lang="uk-UA" smtClean="0"/>
              <a:t>25.04.2023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E6EB9-C1BA-46AA-B931-589842D694E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53453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8B6D2-719F-4EF0-AC6D-5837F9B9FB72}" type="datetimeFigureOut">
              <a:rPr lang="uk-UA" smtClean="0"/>
              <a:t>25.04.2023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E6EB9-C1BA-46AA-B931-589842D694E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58267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8B6D2-719F-4EF0-AC6D-5837F9B9FB72}" type="datetimeFigureOut">
              <a:rPr lang="uk-UA" smtClean="0"/>
              <a:t>25.04.2023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E6EB9-C1BA-46AA-B931-589842D694E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08104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8B6D2-719F-4EF0-AC6D-5837F9B9FB72}" type="datetimeFigureOut">
              <a:rPr lang="uk-UA" smtClean="0"/>
              <a:t>25.04.2023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E6EB9-C1BA-46AA-B931-589842D694E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50372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8B6D2-719F-4EF0-AC6D-5837F9B9FB72}" type="datetimeFigureOut">
              <a:rPr lang="uk-UA" smtClean="0"/>
              <a:t>25.04.2023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E6EB9-C1BA-46AA-B931-589842D694E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50460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8B6D2-719F-4EF0-AC6D-5837F9B9FB72}" type="datetimeFigureOut">
              <a:rPr lang="uk-UA" smtClean="0"/>
              <a:t>25.04.2023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2E6EB9-C1BA-46AA-B931-589842D694E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98697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553518"/>
            <a:ext cx="799288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lphaUcPeriod"/>
            </a:pPr>
            <a:r>
              <a:rPr lang="en-US" dirty="0" smtClean="0"/>
              <a:t>Dependence </a:t>
            </a:r>
            <a:r>
              <a:rPr lang="en-US" dirty="0"/>
              <a:t>of THC concentration in blood on the amount of cannabis smoked was analyzed </a:t>
            </a:r>
            <a:r>
              <a:rPr lang="en-US" dirty="0" smtClean="0"/>
              <a:t>in one </a:t>
            </a:r>
            <a:r>
              <a:rPr lang="en-US" dirty="0"/>
              <a:t>person who smoked different amounts of dried cannabis of the same source</a:t>
            </a:r>
            <a:r>
              <a:rPr lang="en-US" dirty="0" smtClean="0"/>
              <a:t>. </a:t>
            </a:r>
            <a:r>
              <a:rPr lang="en-US" dirty="0"/>
              <a:t>The </a:t>
            </a:r>
            <a:r>
              <a:rPr lang="en-US" dirty="0" smtClean="0"/>
              <a:t>intervals between </a:t>
            </a:r>
            <a:r>
              <a:rPr lang="en-US" dirty="0"/>
              <a:t>measurements were long enough to decrease of THC concentration to 0 before each trial</a:t>
            </a:r>
            <a:r>
              <a:rPr lang="en-US" dirty="0" smtClean="0"/>
              <a:t>.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Does THC concentration in blood depend on the amount of cannabis smoked?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Perform a statistical analysis and illustrate it with a figure.</a:t>
            </a:r>
            <a:endParaRPr lang="uk-UA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411760" y="2924944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dirty="0" smtClean="0"/>
              <a:t>THC	DW</a:t>
            </a:r>
          </a:p>
          <a:p>
            <a:r>
              <a:rPr lang="pl-PL" dirty="0" smtClean="0"/>
              <a:t>10.1	5.3</a:t>
            </a:r>
          </a:p>
          <a:p>
            <a:r>
              <a:rPr lang="pl-PL" dirty="0" smtClean="0"/>
              <a:t>3	1.2</a:t>
            </a:r>
          </a:p>
          <a:p>
            <a:r>
              <a:rPr lang="pl-PL" dirty="0" smtClean="0"/>
              <a:t>8.7	3.8</a:t>
            </a:r>
          </a:p>
          <a:p>
            <a:r>
              <a:rPr lang="pl-PL" dirty="0" smtClean="0"/>
              <a:t>12.3	8.5</a:t>
            </a:r>
          </a:p>
          <a:p>
            <a:r>
              <a:rPr lang="pl-PL" dirty="0" smtClean="0"/>
              <a:t>20.8	9.1</a:t>
            </a:r>
          </a:p>
          <a:p>
            <a:r>
              <a:rPr lang="pl-PL" dirty="0" smtClean="0"/>
              <a:t>5.9	3.1</a:t>
            </a:r>
          </a:p>
          <a:p>
            <a:r>
              <a:rPr lang="pl-PL" dirty="0" smtClean="0"/>
              <a:t>10.1	4.5</a:t>
            </a:r>
          </a:p>
          <a:p>
            <a:r>
              <a:rPr lang="pl-PL" dirty="0" smtClean="0"/>
              <a:t>12.3	8.5</a:t>
            </a:r>
          </a:p>
          <a:p>
            <a:r>
              <a:rPr lang="pl-PL" dirty="0" smtClean="0"/>
              <a:t>5.9	6.5</a:t>
            </a:r>
          </a:p>
          <a:p>
            <a:r>
              <a:rPr lang="pl-PL" dirty="0" smtClean="0"/>
              <a:t>10.1	7.8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75055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1582340"/>
            <a:ext cx="799288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Results: </a:t>
            </a:r>
          </a:p>
          <a:p>
            <a:r>
              <a:rPr lang="en-US" dirty="0" smtClean="0"/>
              <a:t>Response: DW</a:t>
            </a:r>
          </a:p>
          <a:p>
            <a:r>
              <a:rPr lang="en-US" dirty="0" smtClean="0"/>
              <a:t>          </a:t>
            </a:r>
            <a:r>
              <a:rPr lang="en-US" dirty="0" err="1" smtClean="0"/>
              <a:t>Df</a:t>
            </a:r>
            <a:r>
              <a:rPr lang="en-US" dirty="0" smtClean="0"/>
              <a:t> Sum </a:t>
            </a:r>
            <a:r>
              <a:rPr lang="en-US" dirty="0" err="1" smtClean="0"/>
              <a:t>Sq</a:t>
            </a:r>
            <a:r>
              <a:rPr lang="en-US" dirty="0" smtClean="0"/>
              <a:t> Mean </a:t>
            </a:r>
            <a:r>
              <a:rPr lang="en-US" dirty="0" err="1" smtClean="0"/>
              <a:t>Sq</a:t>
            </a:r>
            <a:r>
              <a:rPr lang="en-US" dirty="0" smtClean="0"/>
              <a:t> F value   </a:t>
            </a:r>
            <a:r>
              <a:rPr lang="en-US" dirty="0" err="1" smtClean="0"/>
              <a:t>Pr</a:t>
            </a:r>
            <a:r>
              <a:rPr lang="en-US" dirty="0" smtClean="0"/>
              <a:t>(&gt;F)   </a:t>
            </a:r>
          </a:p>
          <a:p>
            <a:r>
              <a:rPr lang="en-US" dirty="0" smtClean="0"/>
              <a:t>THC        1 39.244  39.244  12.509 0.007655 **</a:t>
            </a:r>
          </a:p>
          <a:p>
            <a:r>
              <a:rPr lang="en-US" dirty="0" smtClean="0"/>
              <a:t>Residuals  8 25.097   3.137 </a:t>
            </a:r>
            <a:endParaRPr lang="uk-UA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08" t="44614" r="11401" b="4909"/>
          <a:stretch/>
        </p:blipFill>
        <p:spPr bwMode="auto">
          <a:xfrm>
            <a:off x="323528" y="3140968"/>
            <a:ext cx="4119824" cy="3461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588" t="50000" r="31868" b="5348"/>
          <a:stretch/>
        </p:blipFill>
        <p:spPr bwMode="auto">
          <a:xfrm>
            <a:off x="4926102" y="3429000"/>
            <a:ext cx="4089679" cy="30622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7818" y="-24294"/>
            <a:ext cx="4386248" cy="3672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34929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76</Words>
  <Application>Microsoft Office PowerPoint</Application>
  <PresentationFormat>Экран (4:3)</PresentationFormat>
  <Paragraphs>18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</cp:revision>
  <dcterms:created xsi:type="dcterms:W3CDTF">2023-04-25T10:22:55Z</dcterms:created>
  <dcterms:modified xsi:type="dcterms:W3CDTF">2023-04-25T10:31:17Z</dcterms:modified>
</cp:coreProperties>
</file>