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256" r:id="rId2"/>
    <p:sldId id="282" r:id="rId3"/>
    <p:sldId id="257" r:id="rId4"/>
    <p:sldId id="261" r:id="rId5"/>
    <p:sldId id="262" r:id="rId6"/>
    <p:sldId id="258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0" r:id="rId26"/>
    <p:sldId id="281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5260" autoAdjust="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68D3-F9D6-448E-95C6-8D4ABCFB681F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BE974-A817-4B54-A8B8-D9785B957C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75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E974-A817-4B54-A8B8-D9785B957C0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0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0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40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29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9537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980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4466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29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94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06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72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4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17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05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34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06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84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39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9DFCE4-ABF0-4D12-816F-E9875226BC7C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744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te2biotech.cz/" TargetMode="External"/><Relationship Id="rId2" Type="http://schemas.openxmlformats.org/officeDocument/2006/relationships/hyperlink" Target="http://www.biotrin.cz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antcelltechnology.com/blog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10032" y="1844611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b="1" dirty="0"/>
              <a:t> </a:t>
            </a:r>
            <a:r>
              <a:rPr lang="cs-CZ" sz="3600" b="1" dirty="0"/>
              <a:t>Rostlinné explantáty (kultury </a:t>
            </a:r>
            <a:r>
              <a:rPr lang="cs-CZ" sz="3600" b="1" i="1" dirty="0"/>
              <a:t>in vitro</a:t>
            </a:r>
            <a:r>
              <a:rPr lang="cs-CZ" sz="3600" b="1" dirty="0"/>
              <a:t>)</a:t>
            </a:r>
            <a:br>
              <a:rPr lang="cs-CZ" sz="3600" b="1" dirty="0"/>
            </a:br>
            <a:r>
              <a:rPr lang="cs-CZ" sz="3600" b="1" dirty="0"/>
              <a:t>Úvod</a:t>
            </a:r>
            <a:br>
              <a:rPr lang="cs-CZ" sz="3600" b="1" dirty="0"/>
            </a:br>
            <a:r>
              <a:rPr lang="cs-CZ" sz="3600" dirty="0"/>
              <a:t>Hana Cempírková</a:t>
            </a:r>
            <a:br>
              <a:rPr lang="cs-CZ" sz="3600" dirty="0"/>
            </a:br>
            <a:br>
              <a:rPr lang="cs-CZ" sz="3600" dirty="0"/>
            </a:br>
            <a:r>
              <a:rPr lang="cs-CZ" sz="1800" dirty="0">
                <a:solidFill>
                  <a:schemeClr val="bg1"/>
                </a:solidFill>
              </a:rPr>
              <a:t>Ústav experimentální biologie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Oddělení fyziologie a anatomie rostlin 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Přírodovědecká fakulta, Masarykova univerzita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02B695-1C86-285E-CBFD-0E85F40DF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8" y="5339158"/>
            <a:ext cx="3368233" cy="10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67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65499" y="754522"/>
            <a:ext cx="6958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Kultivační nádoby pro kultury </a:t>
            </a:r>
            <a:r>
              <a:rPr lang="cs-CZ" sz="2400" b="1" i="1" u="none" strike="noStrike" baseline="0" dirty="0">
                <a:latin typeface="Century" panose="02040604050505020304" pitchFamily="18" charset="0"/>
              </a:rPr>
              <a:t>in vitro  </a:t>
            </a:r>
            <a:r>
              <a:rPr lang="cs-CZ" sz="2400" b="1" i="0" u="none" strike="noStrike" baseline="0" dirty="0">
                <a:latin typeface="Century" panose="02040604050505020304" pitchFamily="18" charset="0"/>
              </a:rPr>
              <a:t>(plasty)</a:t>
            </a:r>
            <a:endParaRPr lang="cs-CZ" sz="2400" dirty="0"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49" y="1391516"/>
            <a:ext cx="6372001" cy="23122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73" y="3348896"/>
            <a:ext cx="2708100" cy="3289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524" y="4009722"/>
            <a:ext cx="3902850" cy="23222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329" y="3971445"/>
            <a:ext cx="3329501" cy="266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2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96867" y="633337"/>
            <a:ext cx="3711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i="0" u="none" strike="noStrike" baseline="0" dirty="0">
                <a:latin typeface="Century" panose="02040604050505020304" pitchFamily="18" charset="0"/>
              </a:rPr>
              <a:t>Suspenzní kultury</a:t>
            </a:r>
            <a:endParaRPr lang="cs-CZ" sz="32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64461" y="1430661"/>
            <a:ext cx="29033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média tekutá 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1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(nutné</a:t>
            </a:r>
            <a:r>
              <a:rPr lang="cs-CZ" sz="1400" b="0" i="0" u="none" strike="noStrike" dirty="0">
                <a:solidFill>
                  <a:srgbClr val="000000"/>
                </a:solidFill>
                <a:latin typeface="Century" panose="02040604050505020304" pitchFamily="18" charset="0"/>
              </a:rPr>
              <a:t> zajištění provzdušňování)</a:t>
            </a:r>
            <a:endParaRPr lang="cs-CZ" sz="1400" dirty="0">
              <a:latin typeface="Century" panose="020406040505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569" y="2869963"/>
            <a:ext cx="2508975" cy="339863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731586" y="6003140"/>
            <a:ext cx="7827644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50" b="0" i="0" u="none" strike="noStrike" baseline="0" dirty="0"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		laboratorní bioreaktor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422920" y="5653453"/>
            <a:ext cx="2444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laboratorní třepačka </a:t>
            </a:r>
            <a:endParaRPr lang="cs-CZ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Bioreactor Types For Plant Cell Suspension Culture">
            <a:extLst>
              <a:ext uri="{FF2B5EF4-FFF2-40B4-BE49-F238E27FC236}">
                <a16:creationId xmlns:a16="http://schemas.microsoft.com/office/drawing/2014/main" id="{5AF66B97-C6F7-142F-0C98-666AEE811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04" y="127802"/>
            <a:ext cx="4280530" cy="283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ll cultivation in the bioreactor - what should be considered | INFORS HT">
            <a:extLst>
              <a:ext uri="{FF2B5EF4-FFF2-40B4-BE49-F238E27FC236}">
                <a16:creationId xmlns:a16="http://schemas.microsoft.com/office/drawing/2014/main" id="{47FA48DF-7F95-F074-55D6-042D713A1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8" r="24491"/>
          <a:stretch/>
        </p:blipFill>
        <p:spPr bwMode="auto">
          <a:xfrm>
            <a:off x="6266884" y="2668211"/>
            <a:ext cx="25089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aking Cells to Produce Novel Products | Labcompare.com">
            <a:extLst>
              <a:ext uri="{FF2B5EF4-FFF2-40B4-BE49-F238E27FC236}">
                <a16:creationId xmlns:a16="http://schemas.microsoft.com/office/drawing/2014/main" id="{041883AE-3B68-2C77-A17E-89A2C43D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22" y="2504984"/>
            <a:ext cx="3810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69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06361" y="225712"/>
            <a:ext cx="7511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Systém Rita® dočasně zaplavované kultury 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38699" y="1387203"/>
            <a:ext cx="3551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technická modifikace pro pěstování explantátů v tekutém médiu </a:t>
            </a:r>
            <a:endParaRPr lang="cs-CZ" dirty="0">
              <a:latin typeface="Century" panose="020406040505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62" y="2310533"/>
            <a:ext cx="2508975" cy="39368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28" y="870333"/>
            <a:ext cx="5594112" cy="448434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056830" y="5291415"/>
            <a:ext cx="1827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www.vitropic.fr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2670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1" name="Group 3090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092" name="Straight Connector 3091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3" name="Straight Connector 3092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4" name="Straight Connector 3093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5" name="Straight Connector 3094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6" name="Straight Connector 3095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98" name="Rectangle 3097">
            <a:extLst>
              <a:ext uri="{FF2B5EF4-FFF2-40B4-BE49-F238E27FC236}">
                <a16:creationId xmlns:a16="http://schemas.microsoft.com/office/drawing/2014/main" id="{BADDD09E-8094-4188-9090-C1C7840F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délník 2"/>
          <p:cNvSpPr/>
          <p:nvPr/>
        </p:nvSpPr>
        <p:spPr>
          <a:xfrm>
            <a:off x="6218497" y="406264"/>
            <a:ext cx="4205003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200" b="1" i="0" u="none" strike="noStrike" cap="all" baseline="0">
                <a:ln w="3175" cmpd="sng">
                  <a:noFill/>
                </a:ln>
                <a:latin typeface="+mj-lt"/>
                <a:ea typeface="+mj-ea"/>
                <a:cs typeface="+mj-cs"/>
              </a:rPr>
              <a:t>Rostlinné explantáty</a:t>
            </a:r>
            <a:endParaRPr lang="en-US" sz="3200" b="0" i="0" u="none" strike="noStrike" cap="all" baseline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3100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lant Tissue Culture &amp; Plant Biotechnology | FarmERP">
            <a:extLst>
              <a:ext uri="{FF2B5EF4-FFF2-40B4-BE49-F238E27FC236}">
                <a16:creationId xmlns:a16="http://schemas.microsoft.com/office/drawing/2014/main" id="{66F48AD7-8F08-BC27-9952-89FA6936D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r="17384" b="2"/>
          <a:stretch/>
        </p:blipFill>
        <p:spPr bwMode="auto"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973504" y="1857667"/>
            <a:ext cx="6045898" cy="429254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zpočátku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obor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rostlinné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fyziologie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odlišující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se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svou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vlastní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metodologií</a:t>
            </a:r>
            <a:endParaRPr lang="en-US" b="1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v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současnosti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jsou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metodickou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základnou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rostlinných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biotechnologií</a:t>
            </a:r>
            <a:endParaRPr lang="en-US" b="1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později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četné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aplikace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v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genetice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a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šlechtitelství</a:t>
            </a:r>
            <a:endParaRPr lang="en-US" b="1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mají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využití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i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v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molekulární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biologii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–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jsou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součástí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metod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množení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rostlin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transformace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selekce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…</a:t>
            </a:r>
          </a:p>
        </p:txBody>
      </p:sp>
      <p:grpSp>
        <p:nvGrpSpPr>
          <p:cNvPr id="3102" name="Group 3101">
            <a:extLst>
              <a:ext uri="{FF2B5EF4-FFF2-40B4-BE49-F238E27FC236}">
                <a16:creationId xmlns:a16="http://schemas.microsoft.com/office/drawing/2014/main" id="{D8025A22-9C86-4108-A289-BD5650A8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03" name="Straight Connector 3102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4" name="Straight Connector 3103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5" name="Straight Connector 3104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6" name="Straight Connector 3105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7" name="Straight Connector 3106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255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03103" y="1703874"/>
            <a:ext cx="559289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UcPeriod"/>
            </a:pPr>
            <a:r>
              <a:rPr lang="cs-CZ" sz="2400" b="1" i="0" u="none" strike="noStrike" baseline="0" dirty="0">
                <a:latin typeface="Century" panose="02040604050505020304" pitchFamily="18" charset="0"/>
              </a:rPr>
              <a:t>Získání teoretických </a:t>
            </a:r>
            <a:r>
              <a:rPr lang="cs-CZ" sz="2400" b="1" i="0" u="none" strike="noStrike" baseline="0" dirty="0">
                <a:latin typeface="Century" panose="02040604050505020304" pitchFamily="18" charset="0"/>
                <a:cs typeface="Calibri" panose="020F0502020204030204" pitchFamily="34" charset="0"/>
              </a:rPr>
              <a:t>poznatků</a:t>
            </a:r>
          </a:p>
          <a:p>
            <a:endParaRPr lang="cs-CZ" sz="2400" b="1" dirty="0">
              <a:solidFill>
                <a:srgbClr val="000000"/>
              </a:solidFill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endParaRPr lang="cs-CZ" sz="32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buněčné dělení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totipotence rostlinné buňky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diferenciace rostlinné buňky a pletiva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metabolismus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regulační mechanismy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transformace a mutageneze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880329" y="534185"/>
            <a:ext cx="4253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i="0" u="none" strike="noStrike" baseline="0" dirty="0">
                <a:latin typeface="Century" panose="02040604050505020304" pitchFamily="18" charset="0"/>
              </a:rPr>
              <a:t>Využití explantátů</a:t>
            </a:r>
            <a:endParaRPr lang="cs-CZ" sz="3600" b="0" i="0" u="none" strike="noStrike" baseline="0" dirty="0">
              <a:latin typeface="Century" panose="020406040505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8FC932F-14A7-73A8-4384-782EEF9A89FB}"/>
              </a:ext>
            </a:extLst>
          </p:cNvPr>
          <p:cNvSpPr/>
          <p:nvPr/>
        </p:nvSpPr>
        <p:spPr>
          <a:xfrm>
            <a:off x="5849956" y="1703874"/>
            <a:ext cx="573978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B. Praktické aplikace</a:t>
            </a:r>
          </a:p>
          <a:p>
            <a:endParaRPr lang="cs-CZ" sz="32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rychlé množení ve velkých kvantech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urychlování šlechtitelských cyklů</a:t>
            </a:r>
          </a:p>
          <a:p>
            <a:pPr marL="285750" indent="-285750">
              <a:buFontTx/>
              <a:buChar char="-"/>
            </a:pP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získávání vzdálených hybridů („embryo </a:t>
            </a:r>
            <a:r>
              <a:rPr lang="cs-CZ" sz="240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rescue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“, opylení </a:t>
            </a:r>
            <a:r>
              <a:rPr lang="cs-CZ" sz="240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in vitro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získávání haploidů a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dihaploidů</a:t>
            </a:r>
            <a:endParaRPr lang="cs-CZ" sz="240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ozdravování od virů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umělá semena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genové banky,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kryoprezervace</a:t>
            </a:r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83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78084" y="369155"/>
            <a:ext cx="6662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Příklady výzkumných laboratoří v ČR:</a:t>
            </a:r>
            <a:endParaRPr lang="cs-CZ" sz="2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C9AB86F-55A1-4E45-9D72-6836DACC30F4}"/>
              </a:ext>
            </a:extLst>
          </p:cNvPr>
          <p:cNvSpPr txBox="1"/>
          <p:nvPr/>
        </p:nvSpPr>
        <p:spPr>
          <a:xfrm>
            <a:off x="977644" y="1067931"/>
            <a:ext cx="7675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Univerzita Karlova (Praha): </a:t>
            </a:r>
            <a:r>
              <a:rPr lang="cs-CZ" dirty="0"/>
              <a:t>https://sites.google.com/a/natur.cuni.cz/lab007/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CD22283-97CD-4085-9F3F-6AF215890AB6}"/>
              </a:ext>
            </a:extLst>
          </p:cNvPr>
          <p:cNvSpPr txBox="1"/>
          <p:nvPr/>
        </p:nvSpPr>
        <p:spPr>
          <a:xfrm>
            <a:off x="899964" y="2538877"/>
            <a:ext cx="10349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Univerzita Palackého (Olomouc</a:t>
            </a:r>
            <a:r>
              <a:rPr lang="cs-CZ" dirty="0"/>
              <a:t>): http://www.rustreg.upol.cz/o-nas/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09F9FA-5CBC-46AD-880C-57A14C638102}"/>
              </a:ext>
            </a:extLst>
          </p:cNvPr>
          <p:cNvSpPr txBox="1"/>
          <p:nvPr/>
        </p:nvSpPr>
        <p:spPr>
          <a:xfrm>
            <a:off x="899964" y="1803404"/>
            <a:ext cx="10101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ČZU, Fakulta tropického zemědělství (Praha</a:t>
            </a:r>
            <a:r>
              <a:rPr lang="cs-CZ" dirty="0"/>
              <a:t>): https://www.ftz.czu.cz/en/r-9419-departments/r-10236-laboratories/r-10239-laboratory-of-plant-tissue-cultures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ADF65C0-E74B-47EE-9D2E-E20B38FBD0C1}"/>
              </a:ext>
            </a:extLst>
          </p:cNvPr>
          <p:cNvSpPr txBox="1"/>
          <p:nvPr/>
        </p:nvSpPr>
        <p:spPr>
          <a:xfrm>
            <a:off x="1778084" y="3945797"/>
            <a:ext cx="10017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https://ucb.af.mendelu.cz/veda-a-vyzkum/vyzkumna-skupina-nanobiotech-rostlin-a-mikroras/laborator-rostlin/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6C3B1DD-93B3-46AE-BA3B-7070EB999E32}"/>
              </a:ext>
            </a:extLst>
          </p:cNvPr>
          <p:cNvSpPr txBox="1"/>
          <p:nvPr/>
        </p:nvSpPr>
        <p:spPr>
          <a:xfrm flipH="1">
            <a:off x="789465" y="3197766"/>
            <a:ext cx="1108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Laboratoř tkáňových kultur rostlin na </a:t>
            </a:r>
            <a:r>
              <a:rPr lang="cs-CZ" b="1" dirty="0"/>
              <a:t>MENDELU</a:t>
            </a:r>
            <a:r>
              <a:rPr lang="cs-CZ" dirty="0"/>
              <a:t>: </a:t>
            </a:r>
            <a:r>
              <a:rPr lang="cs-CZ" b="1" dirty="0"/>
              <a:t>Agronomická fakulta (Brno), Zahradnická fakulta (Lednice), Botanická zahrada a arboretum </a:t>
            </a:r>
            <a:r>
              <a:rPr lang="cs-CZ" dirty="0"/>
              <a:t>(Brno: https://web2.mendelu.cz/arboretum/)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B53CA7A-8B43-4C0B-B26A-F78871A4B0A3}"/>
              </a:ext>
            </a:extLst>
          </p:cNvPr>
          <p:cNvSpPr txBox="1"/>
          <p:nvPr/>
        </p:nvSpPr>
        <p:spPr>
          <a:xfrm>
            <a:off x="899964" y="5143738"/>
            <a:ext cx="10017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Výzkumný ústav bramborářský Havlíčkův Brod  </a:t>
            </a:r>
            <a:r>
              <a:rPr lang="cs-CZ" dirty="0"/>
              <a:t>- https://www.vubhb.cz/cs/laborator-tkanovych-kultur</a:t>
            </a:r>
          </a:p>
        </p:txBody>
      </p:sp>
    </p:spTree>
    <p:extLst>
      <p:ext uri="{BB962C8B-B14F-4D97-AF65-F5344CB8AC3E}">
        <p14:creationId xmlns:p14="http://schemas.microsoft.com/office/powerpoint/2010/main" val="1924531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13663" y="2499268"/>
            <a:ext cx="100495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i="0" u="none" strike="noStrike" baseline="0" dirty="0">
                <a:latin typeface="Century" panose="02040604050505020304" pitchFamily="18" charset="0"/>
              </a:rPr>
              <a:t>Historický přehled </a:t>
            </a:r>
          </a:p>
          <a:p>
            <a:r>
              <a:rPr lang="cs-CZ" sz="4400" b="1" i="0" u="none" strike="noStrike" baseline="0" dirty="0">
                <a:latin typeface="Century" panose="02040604050505020304" pitchFamily="18" charset="0"/>
              </a:rPr>
              <a:t>počátků rostlinných tkáňových kultur</a:t>
            </a:r>
            <a:endParaRPr lang="cs-CZ" sz="4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69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30265" y="422105"/>
            <a:ext cx="4148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Gottlieb</a:t>
            </a:r>
            <a:r>
              <a:rPr lang="cs-CZ" sz="32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sz="32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Haberlandt</a:t>
            </a:r>
            <a:endParaRPr lang="cs-CZ" sz="32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050" y="92737"/>
            <a:ext cx="2110725" cy="28006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5919" y="2898186"/>
            <a:ext cx="1852065" cy="267876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01407" y="1266857"/>
            <a:ext cx="724158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* 1854 </a:t>
            </a:r>
            <a:r>
              <a:rPr lang="cs-CZ" b="1" dirty="0" err="1">
                <a:solidFill>
                  <a:srgbClr val="000000"/>
                </a:solidFill>
                <a:latin typeface="Century" panose="02040604050505020304" pitchFamily="18" charset="0"/>
              </a:rPr>
              <a:t>Altenburg</a:t>
            </a:r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 (</a:t>
            </a:r>
            <a:r>
              <a:rPr lang="cs-CZ" b="1" dirty="0" err="1">
                <a:solidFill>
                  <a:srgbClr val="000000"/>
                </a:solidFill>
                <a:latin typeface="Century" panose="02040604050505020304" pitchFamily="18" charset="0"/>
              </a:rPr>
              <a:t>Mosonmagyaróvár</a:t>
            </a:r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) </a:t>
            </a:r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† 1945 Berlín</a:t>
            </a:r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</a:t>
            </a:r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považovaný za </a:t>
            </a:r>
            <a:r>
              <a:rPr lang="cs-CZ" sz="2400" b="1" dirty="0">
                <a:solidFill>
                  <a:srgbClr val="000000"/>
                </a:solidFill>
                <a:latin typeface="Century" panose="02040604050505020304" pitchFamily="18" charset="0"/>
              </a:rPr>
              <a:t>otce kultur rostlinných explantátů</a:t>
            </a:r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Kultivoval explantáty: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parenchym listů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dřeň stonku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svěrací buňky průduchů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</a:t>
            </a:r>
            <a:r>
              <a:rPr lang="cs-CZ" dirty="0" err="1">
                <a:solidFill>
                  <a:srgbClr val="000000"/>
                </a:solidFill>
                <a:latin typeface="Century" panose="02040604050505020304" pitchFamily="18" charset="0"/>
              </a:rPr>
              <a:t>trichomy</a:t>
            </a: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Century" panose="02040604050505020304" pitchFamily="18" charset="0"/>
              </a:rPr>
              <a:t>Tradescantia</a:t>
            </a:r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ale i sběratel prvních zklamání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71940" y="4302342"/>
            <a:ext cx="1020001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1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neznalost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výživy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Knoppův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roztok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sacharóza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asparagin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a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pepton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 a </a:t>
            </a:r>
            <a:r>
              <a:rPr lang="en-US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fytohormonů</a:t>
            </a:r>
            <a:endParaRPr lang="en-US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  nesterilní kultura 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  vysoce diferencované buňky v kultuře</a:t>
            </a: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			krátkodobé přežívání kultur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přesto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Haberlandt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věřil v budoucnost kultur 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in vitro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l"/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formuloval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1902 teorii o totipotenci rostlinné buňky </a:t>
            </a:r>
          </a:p>
          <a:p>
            <a:pPr algn="l"/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</a:t>
            </a:r>
            <a:r>
              <a:rPr lang="cs-CZ" sz="1800" b="0" i="0" u="none" strike="noStrike" baseline="0" dirty="0">
                <a:latin typeface="Times-Roman"/>
              </a:rPr>
              <a:t>“</a:t>
            </a:r>
            <a:r>
              <a:rPr lang="cs-CZ" sz="1800" b="0" i="0" u="none" strike="noStrike" baseline="0" dirty="0" err="1">
                <a:latin typeface="Times-Roman"/>
              </a:rPr>
              <a:t>one</a:t>
            </a:r>
            <a:r>
              <a:rPr lang="cs-CZ" sz="1800" b="0" i="0" u="none" strike="noStrike" baseline="0" dirty="0">
                <a:latin typeface="Times-Roman"/>
              </a:rPr>
              <a:t> </a:t>
            </a:r>
            <a:r>
              <a:rPr lang="cs-CZ" sz="1800" b="0" i="0" u="none" strike="noStrike" baseline="0" dirty="0" err="1">
                <a:latin typeface="Times-Roman"/>
              </a:rPr>
              <a:t>could</a:t>
            </a:r>
            <a:r>
              <a:rPr lang="cs-CZ" sz="1800" b="0" i="0" u="none" strike="noStrike" baseline="0" dirty="0">
                <a:latin typeface="Times-Roman"/>
              </a:rPr>
              <a:t> </a:t>
            </a:r>
            <a:r>
              <a:rPr lang="cs-CZ" sz="1800" b="0" i="0" u="none" strike="noStrike" baseline="0" dirty="0" err="1">
                <a:latin typeface="Times-Roman"/>
              </a:rPr>
              <a:t>successfully</a:t>
            </a:r>
            <a:r>
              <a:rPr lang="cs-CZ" sz="1800" b="0" i="0" u="none" strike="noStrike" baseline="0" dirty="0">
                <a:latin typeface="Times-Roman"/>
              </a:rPr>
              <a:t> </a:t>
            </a:r>
            <a:r>
              <a:rPr lang="pt-BR" sz="1800" b="0" i="0" u="none" strike="noStrike" baseline="0" dirty="0">
                <a:latin typeface="Times-Roman"/>
              </a:rPr>
              <a:t>cultivate artificial embryos from vegetative cells.”</a:t>
            </a:r>
            <a:r>
              <a:rPr lang="cs-CZ" sz="1800" b="0" i="0" u="none" strike="noStrike" baseline="0" dirty="0">
                <a:latin typeface="Times-Roman"/>
              </a:rPr>
              <a:t>)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Kulturversuche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mit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isolierten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Pflanzenzellen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2923059" y="5337956"/>
            <a:ext cx="616944" cy="253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70C2F5A-6598-0D98-3218-7A143420DBE3}"/>
              </a:ext>
            </a:extLst>
          </p:cNvPr>
          <p:cNvSpPr/>
          <p:nvPr/>
        </p:nvSpPr>
        <p:spPr>
          <a:xfrm>
            <a:off x="2295766" y="1728655"/>
            <a:ext cx="6654633" cy="2800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cs-CZ" sz="1800" b="0" i="0" u="none" strike="noStrike" baseline="0" dirty="0">
              <a:solidFill>
                <a:schemeClr val="tx1"/>
              </a:solidFill>
              <a:latin typeface="Times-Roman"/>
            </a:endParaRPr>
          </a:p>
          <a:p>
            <a:pPr algn="l"/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“my knowledge, no systematically organized attempts to culture isolated vegetative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cells from higher plants have been made. Yet the results of such culture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experiments should give some interesting insight to the properties and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potentialities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which the cell as an elementary organism possesses. Moreover, it would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provide information about the inter-relationships and complementary influences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to which cells within a multicellular whole organism are exposed” (from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the English translation by Krikorian &amp; </a:t>
            </a:r>
            <a:r>
              <a:rPr lang="en-US" sz="1800" b="0" i="0" u="none" strike="noStrike" baseline="0" dirty="0" err="1">
                <a:solidFill>
                  <a:schemeClr val="tx1"/>
                </a:solidFill>
                <a:latin typeface="Times-Roman"/>
              </a:rPr>
              <a:t>Berquam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, 1969)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49447" y="10455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1922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Knudson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výsevy orchidejí 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in vitro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1925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Laibach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– izolovaná embrya lnu (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Linum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44953" y="2082477"/>
            <a:ext cx="5104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„Totipotence“ rostlinné buňky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49447" y="2974022"/>
            <a:ext cx="74841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totipotence diferencovaných rostlinných buněk předpovězena v roce 1902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Gottliebem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Haberlandtem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(1854 –1945) 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v roce 1958 experimentálně potvrzena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Reinertem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Stewardem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somatickou embryogenezí u mrkve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dnes se doporučuje termín totipotence nepoužívat nahradit jeho význam termínem </a:t>
            </a:r>
            <a:r>
              <a:rPr lang="cs-CZ" sz="2400" b="1" i="0" u="none" strike="noStrike" baseline="0" dirty="0" err="1">
                <a:latin typeface="Century" panose="02040604050505020304" pitchFamily="18" charset="0"/>
              </a:rPr>
              <a:t>pluripotence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5C381C1-5446-4884-9998-044278965950}"/>
              </a:ext>
            </a:extLst>
          </p:cNvPr>
          <p:cNvSpPr txBox="1"/>
          <p:nvPr/>
        </p:nvSpPr>
        <p:spPr>
          <a:xfrm>
            <a:off x="9188067" y="199567"/>
            <a:ext cx="2907559" cy="258532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Totipotence</a:t>
            </a:r>
            <a:r>
              <a:rPr 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= </a:t>
            </a:r>
          </a:p>
          <a:p>
            <a:r>
              <a:rPr 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schopnost jedné buňky dát vznik všem typům buněk</a:t>
            </a:r>
          </a:p>
          <a:p>
            <a:endParaRPr lang="cs-CZ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cs-CZ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Pluripotence</a:t>
            </a:r>
            <a:r>
              <a:rPr 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= schopnost dělení kmenové buňky a její schopnost diferenciace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254A9E-5B86-019C-235D-C91D42843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33" t="29541" r="6845" b="31511"/>
          <a:stretch/>
        </p:blipFill>
        <p:spPr>
          <a:xfrm>
            <a:off x="8482988" y="3167162"/>
            <a:ext cx="3158717" cy="34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1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80860" y="666387"/>
            <a:ext cx="4523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První pravé „tkáňové kultury“</a:t>
            </a:r>
            <a:endParaRPr lang="cs-CZ" sz="2400" dirty="0"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07" y="1351712"/>
            <a:ext cx="2907225" cy="36478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370023" y="1530423"/>
            <a:ext cx="7351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americký rostlinný fyziolog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Philip Robert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White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(1901 –1968)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546294" y="250776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</a:rPr>
              <a:t>1935 </a:t>
            </a:r>
            <a:r>
              <a:rPr lang="cs-CZ" b="1" i="0" u="none" strike="noStrike" baseline="0" dirty="0" err="1">
                <a:solidFill>
                  <a:srgbClr val="FFFF00"/>
                </a:solidFill>
              </a:rPr>
              <a:t>P.R.White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</a:rPr>
              <a:t>– kultura izolovaných kořenů rajčat</a:t>
            </a:r>
          </a:p>
          <a:p>
            <a:endParaRPr lang="cs-CZ" b="0" i="0" u="none" strike="noStrike" baseline="0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-   </a:t>
            </a:r>
            <a:r>
              <a:rPr lang="cs-CZ" b="0" i="0" u="none" strike="noStrike" baseline="0" dirty="0">
                <a:solidFill>
                  <a:srgbClr val="000000"/>
                </a:solidFill>
              </a:rPr>
              <a:t>cukry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</a:rPr>
              <a:t>- </a:t>
            </a:r>
            <a:r>
              <a:rPr lang="fi-FI" b="1" i="0" u="none" strike="noStrike" baseline="0" dirty="0">
                <a:solidFill>
                  <a:srgbClr val="000000"/>
                </a:solidFill>
              </a:rPr>
              <a:t>vitamíny -B1, B6, kyselina nikotinová </a:t>
            </a:r>
            <a:endParaRPr lang="fi-FI" b="0" i="0" u="none" strike="noStrike" baseline="0" dirty="0">
              <a:solidFill>
                <a:srgbClr val="000000"/>
              </a:solidFill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</a:rPr>
              <a:t>- glycin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</a:rPr>
              <a:t>- meristém kořenové špičky</a:t>
            </a:r>
          </a:p>
        </p:txBody>
      </p:sp>
      <p:sp>
        <p:nvSpPr>
          <p:cNvPr id="6" name="Obdélník 5"/>
          <p:cNvSpPr/>
          <p:nvPr/>
        </p:nvSpPr>
        <p:spPr>
          <a:xfrm>
            <a:off x="8242085" y="4844354"/>
            <a:ext cx="2400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</a:rPr>
              <a:t>produkce fytohormonů</a:t>
            </a:r>
            <a:endParaRPr lang="cs-CZ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 rot="1946844">
            <a:off x="7633075" y="4220474"/>
            <a:ext cx="914400" cy="410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279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95B552A-93AA-59C4-D6F9-48D53169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01771"/>
            <a:ext cx="8534400" cy="1507067"/>
          </a:xfrm>
        </p:spPr>
        <p:txBody>
          <a:bodyPr/>
          <a:lstStyle/>
          <a:p>
            <a:r>
              <a:rPr lang="cs-CZ" dirty="0"/>
              <a:t>Cíle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25C2A76-7F33-BB44-E6FA-F8E22EED1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116" y="1702309"/>
            <a:ext cx="8873592" cy="3615267"/>
          </a:xfrm>
        </p:spPr>
        <p:txBody>
          <a:bodyPr>
            <a:normAutofit lnSpcReduction="10000"/>
          </a:bodyPr>
          <a:lstStyle/>
          <a:p>
            <a:r>
              <a:rPr lang="cs-CZ" sz="3200" b="1" dirty="0"/>
              <a:t>   Vysvětlení základních pojmů a principů používaných v oblasti rostlinných explantátů</a:t>
            </a:r>
          </a:p>
          <a:p>
            <a:pPr marL="0" indent="0">
              <a:buNone/>
            </a:pPr>
            <a:endParaRPr lang="cs-CZ" sz="3200" dirty="0"/>
          </a:p>
          <a:p>
            <a:r>
              <a:rPr lang="cs-CZ" sz="3200" b="1" dirty="0"/>
              <a:t>  Shrnutí základních metod v přehledu historického vývoje rostlinných tkáňových kultur</a:t>
            </a:r>
          </a:p>
        </p:txBody>
      </p:sp>
    </p:spTree>
    <p:extLst>
      <p:ext uri="{BB962C8B-B14F-4D97-AF65-F5344CB8AC3E}">
        <p14:creationId xmlns:p14="http://schemas.microsoft.com/office/powerpoint/2010/main" val="180218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34208" y="501134"/>
            <a:ext cx="2658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Kalusové kultury</a:t>
            </a:r>
            <a:endParaRPr lang="cs-CZ" sz="24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09031" y="207077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1939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R. J.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Gautheret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kalus vrby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109031" y="1305365"/>
            <a:ext cx="3782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1938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P.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Nobécourt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kalus tabáku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09031" y="1701439"/>
            <a:ext cx="6075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1938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White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– kalus tabáku (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N. 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glauca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x 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N. 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langsdorfii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207133" y="2624769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Meristémové kultury</a:t>
            </a:r>
            <a:endParaRPr lang="cs-CZ" sz="2400" dirty="0">
              <a:latin typeface="Century" panose="020406040505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96079" y="3236941"/>
            <a:ext cx="7487861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5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1944 -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Ernest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Ball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regenerace rostliny z izolovaného meristému (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Lupinus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1949 –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Limmaset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Cornuet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rozdílné koncentrace virových částic v rostlinných orgánech, meristémy téměř 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viruprosté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1952 –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Morrel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Martin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-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ozdravování virózních jiřin (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Dahlia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			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meriklonové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množení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8" name="Šipka doprava 7"/>
          <p:cNvSpPr/>
          <p:nvPr/>
        </p:nvSpPr>
        <p:spPr>
          <a:xfrm>
            <a:off x="2118713" y="5618581"/>
            <a:ext cx="881573" cy="253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 descr="Different stages of in vitro callus induction and plant regeneration... |  Download Scientific Diagram">
            <a:extLst>
              <a:ext uri="{FF2B5EF4-FFF2-40B4-BE49-F238E27FC236}">
                <a16:creationId xmlns:a16="http://schemas.microsoft.com/office/drawing/2014/main" id="{566D20B0-DFCA-477C-88BC-0C536A7B5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931" y="132896"/>
            <a:ext cx="3671861" cy="285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DF] In vitro plant production through apical meristem culture of Gentiana  kurroo Royle | Semantic Scholar">
            <a:extLst>
              <a:ext uri="{FF2B5EF4-FFF2-40B4-BE49-F238E27FC236}">
                <a16:creationId xmlns:a16="http://schemas.microsoft.com/office/drawing/2014/main" id="{8ADB92CC-E77B-41E8-9582-618F4F30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48" y="3236941"/>
            <a:ext cx="3223482" cy="344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29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3860" y="1568519"/>
            <a:ext cx="6822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1958 – </a:t>
            </a:r>
            <a:r>
              <a:rPr lang="cs-CZ" sz="24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Steward a </a:t>
            </a:r>
            <a:r>
              <a:rPr lang="cs-CZ" sz="24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Reinert</a:t>
            </a:r>
            <a:r>
              <a:rPr lang="cs-CZ" sz="24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tekuté médium, třepané kultury buněk a buněčných shluků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sz="2400" b="1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sz="2400" b="1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dirty="0">
                <a:latin typeface="Century" panose="02040604050505020304" pitchFamily="18" charset="0"/>
              </a:rPr>
              <a:t>S</a:t>
            </a:r>
            <a:r>
              <a:rPr lang="cs-CZ" sz="2400" b="1" i="0" u="none" strike="noStrike" baseline="0" dirty="0">
                <a:latin typeface="Century" panose="02040604050505020304" pitchFamily="18" charset="0"/>
              </a:rPr>
              <a:t>omatická embryogeneze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pokusné potvrzení platnosti buněčné teorie </a:t>
            </a:r>
            <a:r>
              <a:rPr lang="cs-CZ" sz="24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Schleidena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(1838) a </a:t>
            </a:r>
            <a:r>
              <a:rPr lang="cs-CZ" sz="24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Schwanna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(1839) i </a:t>
            </a:r>
            <a:r>
              <a:rPr lang="cs-CZ" sz="24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Haberladtovy</a:t>
            </a:r>
            <a:r>
              <a:rPr lang="cs-CZ" sz="24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teorie o totipotenci somatických buněk</a:t>
            </a:r>
            <a:endParaRPr lang="cs-CZ" sz="24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625026" y="281715"/>
            <a:ext cx="3267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Suspenzní kultury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33056" y="2643916"/>
            <a:ext cx="3962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kalusy i regenerace rostlin</a:t>
            </a:r>
            <a:endParaRPr lang="cs-CZ" sz="2400" dirty="0">
              <a:latin typeface="Century" panose="02040604050505020304" pitchFamily="18" charset="0"/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849063" y="2830159"/>
            <a:ext cx="1156771" cy="275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2050" name="Picture 2" descr="Initiation, growth and cryopreservation of plant cell suspension cultures |  Nature Protocols">
            <a:extLst>
              <a:ext uri="{FF2B5EF4-FFF2-40B4-BE49-F238E27FC236}">
                <a16:creationId xmlns:a16="http://schemas.microsoft.com/office/drawing/2014/main" id="{279DC8CF-B731-4D86-9275-1D2F91E7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83871"/>
            <a:ext cx="4109624" cy="389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Does a Single Somatic Cell Become a Whole Plant?">
            <a:extLst>
              <a:ext uri="{FF2B5EF4-FFF2-40B4-BE49-F238E27FC236}">
                <a16:creationId xmlns:a16="http://schemas.microsoft.com/office/drawing/2014/main" id="{67B76D85-367E-4C81-8AC8-FF24594D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385" y="4271750"/>
            <a:ext cx="4676932" cy="21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74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43349" y="3981930"/>
            <a:ext cx="7825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1960 -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fi-FI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indická škola: </a:t>
            </a:r>
            <a:r>
              <a:rPr lang="fi-FI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Kanta, Maheshwari, Rangaswami</a:t>
            </a:r>
            <a:endParaRPr lang="fi-FI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různé metody aplikace pylu na explantát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1965 - polská škola: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Zenkteler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– </a:t>
            </a:r>
            <a:r>
              <a:rPr lang="cs-CZ" b="1" i="0" u="none" strike="noStrike" baseline="0" dirty="0">
                <a:latin typeface="Century" panose="02040604050505020304" pitchFamily="18" charset="0"/>
              </a:rPr>
              <a:t>společná kultivace pylových zrn a vajíček – vznik mezidruhových a mezirodových hybridů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1965 - české pokusy: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Tupý, Balatková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(ČSAV Praha),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Sladký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(MU Brno)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955139" y="3096932"/>
            <a:ext cx="5202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i="0" u="none" strike="noStrike" baseline="0" dirty="0">
                <a:latin typeface="Century" panose="02040604050505020304" pitchFamily="18" charset="0"/>
              </a:rPr>
              <a:t>Opylení a oplození </a:t>
            </a:r>
            <a:r>
              <a:rPr lang="it-IT" sz="3200" b="1" i="1" u="none" strike="noStrike" baseline="0" dirty="0">
                <a:latin typeface="Century" panose="02040604050505020304" pitchFamily="18" charset="0"/>
              </a:rPr>
              <a:t>in vitro</a:t>
            </a:r>
            <a:endParaRPr lang="it-IT" sz="3200" b="0" i="0" u="none" strike="noStrike" baseline="0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A calcium influx is triggered and propagates in the zygote as a wavefront  during in vitro fertilization of flowering plants | PNAS">
            <a:extLst>
              <a:ext uri="{FF2B5EF4-FFF2-40B4-BE49-F238E27FC236}">
                <a16:creationId xmlns:a16="http://schemas.microsoft.com/office/drawing/2014/main" id="{4FA8A8BF-7138-48F8-959A-9B2DF1C6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188" y="3096932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800C6BD-A162-11A6-8BDF-36BFF21941F7}"/>
              </a:ext>
            </a:extLst>
          </p:cNvPr>
          <p:cNvSpPr/>
          <p:nvPr/>
        </p:nvSpPr>
        <p:spPr>
          <a:xfrm>
            <a:off x="3315854" y="228988"/>
            <a:ext cx="3833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latin typeface="Century" panose="02040604050505020304" pitchFamily="18" charset="0"/>
              </a:rPr>
              <a:t>Haploidní techniky</a:t>
            </a:r>
            <a:endParaRPr lang="it-IT" sz="3200" b="0" i="0" u="none" strike="noStrike" baseline="0" dirty="0">
              <a:latin typeface="Century" panose="020406040505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733181-2CC5-5E7F-8106-2EA1590144E5}"/>
              </a:ext>
            </a:extLst>
          </p:cNvPr>
          <p:cNvSpPr/>
          <p:nvPr/>
        </p:nvSpPr>
        <p:spPr>
          <a:xfrm>
            <a:off x="1467048" y="986667"/>
            <a:ext cx="78256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42</a:t>
            </a:r>
            <a:r>
              <a:rPr lang="fi-FI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–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entury" panose="02040604050505020304" pitchFamily="18" charset="0"/>
              </a:rPr>
              <a:t>L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eRue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latin typeface="Century" panose="02040604050505020304" pitchFamily="18" charset="0"/>
              </a:rPr>
              <a:t>– první pokus o kulturu vajíček</a:t>
            </a:r>
            <a:endParaRPr lang="cs-CZ" b="1" i="0" u="none" strike="noStrike" baseline="0" dirty="0">
              <a:latin typeface="Century" panose="02040604050505020304" pitchFamily="18" charset="0"/>
            </a:endParaRP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1949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-  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LaRue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– </a:t>
            </a:r>
            <a:r>
              <a:rPr lang="cs-CZ" b="0" i="0" u="none" strike="noStrike" baseline="0" dirty="0">
                <a:latin typeface="Century" panose="02040604050505020304" pitchFamily="18" charset="0"/>
              </a:rPr>
              <a:t>první kontinuálně rostoucí pletivo z endospermu nezralých semen kukuřice</a:t>
            </a:r>
            <a:endParaRPr lang="cs-CZ" b="1" i="0" u="none" strike="noStrike" baseline="0" dirty="0">
              <a:latin typeface="Century" panose="02040604050505020304" pitchFamily="18" charset="0"/>
            </a:endParaRP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1965 – </a:t>
            </a:r>
            <a:r>
              <a:rPr lang="cs-CZ" dirty="0">
                <a:latin typeface="Century" panose="02040604050505020304" pitchFamily="18" charset="0"/>
              </a:rPr>
              <a:t>úspěšná regenerace rostlinek organogenezí</a:t>
            </a:r>
          </a:p>
        </p:txBody>
      </p:sp>
      <p:pic>
        <p:nvPicPr>
          <p:cNvPr id="2050" name="Picture 2" descr="Schematic of a flower - Lizzie Harper">
            <a:extLst>
              <a:ext uri="{FF2B5EF4-FFF2-40B4-BE49-F238E27FC236}">
                <a16:creationId xmlns:a16="http://schemas.microsoft.com/office/drawing/2014/main" id="{118D05C3-8CA5-C064-8F71-5556417B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996" y="403949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19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63267" y="88304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1970 - </a:t>
            </a:r>
            <a:r>
              <a:rPr lang="cs-CZ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Takebe</a:t>
            </a:r>
            <a:r>
              <a:rPr lang="cs-CZ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a </a:t>
            </a:r>
            <a:r>
              <a:rPr lang="cs-CZ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Nagata</a:t>
            </a:r>
            <a:r>
              <a:rPr lang="cs-CZ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regenerace rostlinek tabáku z izolovaných protoplastů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</a:t>
            </a:r>
            <a:r>
              <a:rPr lang="cs-CZ" dirty="0" err="1">
                <a:solidFill>
                  <a:schemeClr val="bg1"/>
                </a:solidFill>
                <a:latin typeface="Century" panose="02040604050505020304" pitchFamily="18" charset="0"/>
              </a:rPr>
              <a:t>fůze</a:t>
            </a:r>
            <a:r>
              <a:rPr lang="cs-CZ" dirty="0">
                <a:solidFill>
                  <a:schemeClr val="bg1"/>
                </a:solidFill>
                <a:latin typeface="Century" panose="02040604050505020304" pitchFamily="18" charset="0"/>
              </a:rPr>
              <a:t> protoplastů - somatická hybridizace = </a:t>
            </a:r>
            <a:r>
              <a:rPr lang="cs-CZ" dirty="0" err="1">
                <a:solidFill>
                  <a:schemeClr val="bg1"/>
                </a:solidFill>
                <a:latin typeface="Century" panose="02040604050505020304" pitchFamily="18" charset="0"/>
              </a:rPr>
              <a:t>cybridy</a:t>
            </a:r>
            <a:endParaRPr lang="cs-CZ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11376" y="139143"/>
            <a:ext cx="3760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Rostlinné protoplasty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824" y="369975"/>
            <a:ext cx="4261276" cy="2541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33539" y="2697677"/>
            <a:ext cx="75375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1974 - důkaz </a:t>
            </a:r>
            <a:r>
              <a:rPr lang="cs-CZ" i="0" u="none" strike="noStrike" baseline="0" dirty="0">
                <a:latin typeface="Century" panose="02040604050505020304" pitchFamily="18" charset="0"/>
              </a:rPr>
              <a:t>integrace Ti </a:t>
            </a:r>
            <a:r>
              <a:rPr lang="cs-CZ" i="0" u="none" strike="noStrike" baseline="0" dirty="0" err="1">
                <a:latin typeface="Century" panose="02040604050505020304" pitchFamily="18" charset="0"/>
              </a:rPr>
              <a:t>plasmidu</a:t>
            </a:r>
            <a:r>
              <a:rPr lang="cs-CZ" i="0" u="none" strike="noStrike" baseline="0" dirty="0">
                <a:latin typeface="Century" panose="02040604050505020304" pitchFamily="18" charset="0"/>
              </a:rPr>
              <a:t> </a:t>
            </a: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do rostlinného genomu</a:t>
            </a:r>
          </a:p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1984 - </a:t>
            </a:r>
            <a:r>
              <a:rPr lang="cs-CZ" i="0" u="none" strike="noStrike" baseline="0" dirty="0">
                <a:latin typeface="Century" panose="02040604050505020304" pitchFamily="18" charset="0"/>
              </a:rPr>
              <a:t>přímý přenos DNA</a:t>
            </a: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do rostlinného protoplastu (</a:t>
            </a:r>
            <a:r>
              <a:rPr lang="cs-CZ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mikroinjekce</a:t>
            </a: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</a:p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1986 - přímý přenos DNA do rostlinných buněk</a:t>
            </a:r>
          </a:p>
          <a:p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Geneticky modifikované organismy = GMO</a:t>
            </a:r>
            <a:endParaRPr lang="cs-CZ" sz="2400" b="1" dirty="0">
              <a:latin typeface="Century" panose="020406040505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13203" y="1996285"/>
            <a:ext cx="3919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Transformace rostlinného genomu</a:t>
            </a:r>
          </a:p>
        </p:txBody>
      </p:sp>
      <p:sp>
        <p:nvSpPr>
          <p:cNvPr id="7" name="Šipka doprava 6"/>
          <p:cNvSpPr/>
          <p:nvPr/>
        </p:nvSpPr>
        <p:spPr>
          <a:xfrm rot="5400000">
            <a:off x="3462458" y="4351007"/>
            <a:ext cx="749147" cy="407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953203" y="1928862"/>
            <a:ext cx="2702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Marc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van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Montagu</a:t>
            </a:r>
            <a:endParaRPr lang="cs-CZ" b="0" i="0" u="none" strike="noStrike" baseline="0" dirty="0">
              <a:solidFill>
                <a:srgbClr val="FFFF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s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Jeffem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Schellem</a:t>
            </a:r>
            <a:endParaRPr lang="cs-CZ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84541" y="6017283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Ti …. Tumor indukující (</a:t>
            </a:r>
            <a:r>
              <a:rPr lang="cs-CZ" sz="1200" i="1" dirty="0" err="1"/>
              <a:t>Agrobacillus</a:t>
            </a:r>
            <a:r>
              <a:rPr lang="cs-CZ" sz="1200" i="1" dirty="0"/>
              <a:t> </a:t>
            </a:r>
            <a:r>
              <a:rPr lang="cs-CZ" sz="1200" i="1" dirty="0" err="1"/>
              <a:t>tumefaciens</a:t>
            </a:r>
            <a:r>
              <a:rPr lang="cs-CZ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301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668B175-E587-A84E-67D3-CD685D06A6FD}"/>
              </a:ext>
            </a:extLst>
          </p:cNvPr>
          <p:cNvSpPr/>
          <p:nvPr/>
        </p:nvSpPr>
        <p:spPr>
          <a:xfrm>
            <a:off x="1111376" y="613705"/>
            <a:ext cx="3517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latin typeface="Century" panose="02040604050505020304" pitchFamily="18" charset="0"/>
              </a:rPr>
              <a:t>Vývoj živných médií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1304743-B648-3EFB-8861-6E8AE79D8A76}"/>
              </a:ext>
            </a:extLst>
          </p:cNvPr>
          <p:cNvSpPr/>
          <p:nvPr/>
        </p:nvSpPr>
        <p:spPr>
          <a:xfrm>
            <a:off x="1205393" y="1519655"/>
            <a:ext cx="90733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V počátcích živné roztoky (např. Knopův), které obsahovaly méně než 200 mg/l solí (minerálních)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Heller (1953) zdvojnásobil množství na základě zkušeností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entury" panose="02040604050505020304" pitchFamily="18" charset="0"/>
              </a:rPr>
              <a:t>Nitsch</a:t>
            </a: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a </a:t>
            </a:r>
            <a:r>
              <a:rPr lang="cs-CZ" dirty="0" err="1">
                <a:solidFill>
                  <a:srgbClr val="000000"/>
                </a:solidFill>
                <a:latin typeface="Century" panose="02040604050505020304" pitchFamily="18" charset="0"/>
              </a:rPr>
              <a:t>Nitsch</a:t>
            </a: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(1956) zvýšili až na ca 4 g/l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nebylo to pořád optimální: proto přídavky kvasničného extraktu, bílkovinných hydrolysátů, kokosové vody</a:t>
            </a:r>
          </a:p>
          <a:p>
            <a:pPr algn="l"/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   </a:t>
            </a:r>
          </a:p>
          <a:p>
            <a:pPr marL="285750" indent="-285750" algn="l">
              <a:buFontTx/>
              <a:buChar char="-"/>
            </a:pPr>
            <a:r>
              <a:rPr lang="cs-CZ" b="1" dirty="0" err="1">
                <a:solidFill>
                  <a:srgbClr val="000000"/>
                </a:solidFill>
                <a:latin typeface="Century" panose="02040604050505020304" pitchFamily="18" charset="0"/>
              </a:rPr>
              <a:t>Murashige</a:t>
            </a:r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 a </a:t>
            </a:r>
            <a:r>
              <a:rPr lang="cs-CZ" b="1" dirty="0" err="1">
                <a:solidFill>
                  <a:srgbClr val="000000"/>
                </a:solidFill>
                <a:latin typeface="Century" panose="02040604050505020304" pitchFamily="18" charset="0"/>
              </a:rPr>
              <a:t>Skoog</a:t>
            </a: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(1962) – mj. analýza popela z kalusu tabáku: médium s koncentrací některých solí 25x větším než Knopův roztok, vysoká koncentrace </a:t>
            </a:r>
            <a:r>
              <a:rPr lang="cs-CZ" sz="1800" b="0" i="0" u="none" strike="noStrike" baseline="0" dirty="0">
                <a:latin typeface="Times-Roman"/>
              </a:rPr>
              <a:t>NO</a:t>
            </a:r>
            <a:r>
              <a:rPr lang="cs-CZ" sz="1800" b="0" i="0" u="none" strike="noStrike" baseline="-25000" dirty="0">
                <a:latin typeface="Times-Roman"/>
              </a:rPr>
              <a:t>3</a:t>
            </a:r>
            <a:r>
              <a:rPr lang="cs-CZ" sz="1800" b="0" i="0" u="none" strike="noStrike" baseline="30000" dirty="0">
                <a:latin typeface="Times-Roman"/>
              </a:rPr>
              <a:t>-</a:t>
            </a:r>
            <a:r>
              <a:rPr lang="cs-CZ" sz="1800" b="0" i="0" u="none" strike="noStrike" baseline="0" dirty="0">
                <a:latin typeface="Times-Roman"/>
              </a:rPr>
              <a:t> </a:t>
            </a:r>
            <a:r>
              <a:rPr lang="cs-CZ" dirty="0">
                <a:latin typeface="Times-Roman"/>
              </a:rPr>
              <a:t>a </a:t>
            </a:r>
            <a:r>
              <a:rPr lang="cs-CZ" sz="1800" b="0" i="0" u="none" strike="noStrike" baseline="0" dirty="0">
                <a:latin typeface="Times-Roman"/>
              </a:rPr>
              <a:t> NH</a:t>
            </a:r>
            <a:r>
              <a:rPr lang="cs-CZ" sz="1800" b="0" i="0" u="none" strike="noStrike" baseline="-25000" dirty="0">
                <a:latin typeface="Times-Roman"/>
              </a:rPr>
              <a:t>4</a:t>
            </a:r>
            <a:r>
              <a:rPr lang="cs-CZ" sz="1800" b="0" i="0" u="none" strike="noStrike" baseline="30000" dirty="0">
                <a:latin typeface="Times-Roman"/>
              </a:rPr>
              <a:t>+</a:t>
            </a:r>
            <a:r>
              <a:rPr lang="cs-CZ" sz="1800" b="0" i="0" u="none" strike="noStrike" baseline="0" dirty="0">
                <a:latin typeface="Times-Roman"/>
              </a:rPr>
              <a:t>  a více druhů </a:t>
            </a:r>
            <a:r>
              <a:rPr lang="cs-CZ" sz="1800" b="0" i="0" u="none" strike="noStrike" baseline="0" dirty="0" err="1">
                <a:latin typeface="Times-Roman"/>
              </a:rPr>
              <a:t>mikroprvků</a:t>
            </a:r>
            <a:endParaRPr lang="cs-CZ" sz="1800" b="0" i="0" u="none" strike="noStrike" baseline="0" dirty="0">
              <a:latin typeface="Times-Roman"/>
            </a:endParaRPr>
          </a:p>
          <a:p>
            <a:pPr marL="285750" indent="-285750" algn="l">
              <a:buFontTx/>
              <a:buChar char="-"/>
            </a:pPr>
            <a:endParaRPr lang="cs-CZ" dirty="0">
              <a:solidFill>
                <a:schemeClr val="bg1"/>
              </a:solidFill>
              <a:latin typeface="Times-Roman"/>
            </a:endParaRPr>
          </a:p>
          <a:p>
            <a:pPr algn="l"/>
            <a:r>
              <a:rPr lang="cs-CZ" dirty="0">
                <a:solidFill>
                  <a:schemeClr val="bg1"/>
                </a:solidFill>
                <a:latin typeface="Times-Roman"/>
              </a:rPr>
              <a:t>		tzv. MS médium</a:t>
            </a:r>
          </a:p>
          <a:p>
            <a:pPr algn="l"/>
            <a:r>
              <a:rPr lang="cs-CZ" dirty="0">
                <a:latin typeface="Times-Roman"/>
              </a:rPr>
              <a:t>(makro- a mikroživiny, zdroj uhlíku, redukovaný dusík, B vitamíny, příp. růstové regulátory)</a:t>
            </a:r>
            <a:endParaRPr lang="cs-CZ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35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74209" y="1543537"/>
            <a:ext cx="770029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„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Biotrend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“ BIOTRIN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je česká nezisková organizace 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vytvořená vědeckými pracovníky pro šíření </a:t>
            </a: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informací o moderních biotechnologiích</a:t>
            </a:r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cs-CZ" b="1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  <a:hlinkClick r:id="rId2"/>
              </a:rPr>
              <a:t>http://www.biotrin.cz/</a:t>
            </a:r>
            <a:endParaRPr lang="cs-CZ" b="1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cs-CZ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informace nejen o českých biotechnologiích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  <a:hlinkClick r:id="rId3"/>
              </a:rPr>
              <a:t>http://www.gate2biotech.cz/</a:t>
            </a:r>
            <a:endParaRPr lang="cs-CZ" b="1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cs-CZ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6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70042" y="1451194"/>
            <a:ext cx="913298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Doporučená literatura –skripta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KOVÁČ, J.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(1992):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Explantátové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kultury rostlin. -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Ústí n. Labem (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Skriptum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UJEP).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VOTRUBA, 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cs-CZ" b="1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et al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(1987):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Explantátové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techniky (pro biotechnology a šlechtitele).-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Praha (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Skriptum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VŠZ Praha).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ŠEBÁNEK, J. </a:t>
            </a:r>
            <a:r>
              <a:rPr lang="cs-CZ" b="1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et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SLADKÝ, Z.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(1988):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Biotechnologie rostlinných explantátů.-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Brno (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Skriptum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VŠZ). (nyní MZLU)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035CE2D-2510-A4F0-746A-E6B434D39452}"/>
              </a:ext>
            </a:extLst>
          </p:cNvPr>
          <p:cNvSpPr txBox="1"/>
          <p:nvPr/>
        </p:nvSpPr>
        <p:spPr>
          <a:xfrm>
            <a:off x="2104221" y="4629850"/>
            <a:ext cx="7282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Užitečné stránky (angl.):</a:t>
            </a:r>
          </a:p>
          <a:p>
            <a:r>
              <a:rPr lang="cs-CZ" sz="1800" dirty="0">
                <a:hlinkClick r:id="rId2"/>
              </a:rPr>
              <a:t>https://www.plantcelltechnology.com/blog/</a:t>
            </a:r>
            <a:endParaRPr lang="cs-CZ" sz="1800" dirty="0"/>
          </a:p>
          <a:p>
            <a:endParaRPr lang="cs-CZ" sz="1800" dirty="0"/>
          </a:p>
          <a:p>
            <a:r>
              <a:rPr lang="cs-CZ" b="1" dirty="0"/>
              <a:t>„Plant </a:t>
            </a:r>
            <a:r>
              <a:rPr lang="cs-CZ" b="1" dirty="0" err="1"/>
              <a:t>tissue</a:t>
            </a:r>
            <a:r>
              <a:rPr lang="cs-CZ" b="1" dirty="0"/>
              <a:t> </a:t>
            </a:r>
            <a:r>
              <a:rPr lang="cs-CZ" b="1" dirty="0" err="1"/>
              <a:t>culture</a:t>
            </a:r>
            <a:r>
              <a:rPr lang="cs-CZ" b="1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86248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10019" y="1595642"/>
            <a:ext cx="97719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Explantát</a:t>
            </a:r>
            <a:r>
              <a:rPr lang="cs-CZ" sz="28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</a:p>
          <a:p>
            <a:endParaRPr lang="cs-CZ" sz="2800" b="1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</a:t>
            </a:r>
            <a:r>
              <a:rPr lang="cs-CZ" sz="28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Bauer </a:t>
            </a:r>
            <a:r>
              <a:rPr lang="cs-CZ" sz="28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1939) </a:t>
            </a:r>
          </a:p>
          <a:p>
            <a:endParaRPr lang="cs-CZ" sz="2800" b="1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je každý fragment živého pletiva, celý orgán nebo soubor orgánů, který je vytržen z korelačních vztahů celku a je pěstován v umělých podmínkách. </a:t>
            </a:r>
            <a:endParaRPr lang="cs-CZ" sz="28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100396" y="425058"/>
            <a:ext cx="3001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Definice termínů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5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29634" y="275206"/>
            <a:ext cx="6096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1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Úrovně organizace explantátu</a:t>
            </a:r>
            <a:endParaRPr lang="cs-CZ" sz="2800" dirty="0"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97" y="1210962"/>
            <a:ext cx="9038968" cy="438253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21297" y="4022083"/>
            <a:ext cx="10379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Dospělá rostlina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427436" y="4022082"/>
            <a:ext cx="10379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Dospělá rostlina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742797" y="1155001"/>
            <a:ext cx="1104545" cy="539942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Embryo, klíční rostlina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960506" y="2508301"/>
            <a:ext cx="669128" cy="324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Orgán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60506" y="3666806"/>
            <a:ext cx="566478" cy="324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Pletivo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60506" y="4795899"/>
            <a:ext cx="566478" cy="324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Buňka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56" y="137443"/>
            <a:ext cx="1833281" cy="175509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093" y="323567"/>
            <a:ext cx="1667625" cy="20986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436" y="5151175"/>
            <a:ext cx="2471700" cy="14705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12" y="5151175"/>
            <a:ext cx="2467917" cy="162647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417705" y="5802163"/>
            <a:ext cx="4770705" cy="7553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Buňka: mikrospory, pylová zrna, buněčné suspenze</a:t>
            </a:r>
          </a:p>
          <a:p>
            <a:endParaRPr lang="cs-CZ" sz="1400" dirty="0"/>
          </a:p>
          <a:p>
            <a:r>
              <a:rPr lang="cs-CZ" sz="1400" dirty="0"/>
              <a:t>Izolovaný protoplast</a:t>
            </a:r>
          </a:p>
        </p:txBody>
      </p:sp>
    </p:spTree>
    <p:extLst>
      <p:ext uri="{BB962C8B-B14F-4D97-AF65-F5344CB8AC3E}">
        <p14:creationId xmlns:p14="http://schemas.microsoft.com/office/powerpoint/2010/main" val="2041534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09815" y="-25873"/>
            <a:ext cx="6096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1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Příklady různých typů kultur</a:t>
            </a:r>
            <a:endParaRPr lang="cs-CZ" sz="2800" dirty="0"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2" y="881427"/>
            <a:ext cx="2027666" cy="295241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15" y="897139"/>
            <a:ext cx="2964141" cy="28909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766" y="817981"/>
            <a:ext cx="4428185" cy="295521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62272" y="3434176"/>
            <a:ext cx="8865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1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sz="1100" b="0" i="0" u="none" strike="noStrike" baseline="0" dirty="0"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kalusová kultura   	kultura prýtů		prašníková kultura tabáku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13552" y="6318299"/>
            <a:ext cx="9438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suspenze buněk vojtěšky               		    rostlinné protoplasty mezofylu tabáku</a:t>
            </a:r>
            <a:endParaRPr lang="cs-CZ" b="0" i="0" u="none" strike="noStrike" baseline="0" dirty="0">
              <a:latin typeface="Century" panose="020406040505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72" y="4281487"/>
            <a:ext cx="3227429" cy="20368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299" y="4293419"/>
            <a:ext cx="3444112" cy="20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03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31902" y="1413424"/>
            <a:ext cx="88281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u="none" strike="noStrike" baseline="0" dirty="0">
                <a:latin typeface="Century" panose="02040604050505020304" pitchFamily="18" charset="0"/>
              </a:rPr>
              <a:t>ex </a:t>
            </a:r>
            <a:r>
              <a:rPr lang="cs-CZ" sz="2400" b="1" i="1" u="none" strike="noStrike" baseline="0" dirty="0" err="1">
                <a:latin typeface="Century" panose="02040604050505020304" pitchFamily="18" charset="0"/>
              </a:rPr>
              <a:t>plantare</a:t>
            </a:r>
            <a:r>
              <a:rPr lang="cs-CZ" sz="2400" b="1" i="1" u="none" strike="noStrike" baseline="0" dirty="0">
                <a:latin typeface="Century" panose="02040604050505020304" pitchFamily="18" charset="0"/>
              </a:rPr>
              <a:t>  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pěstovat mimo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es-ES" sz="2400" b="1" i="1" u="none" strike="noStrike" baseline="0" dirty="0">
                <a:latin typeface="Century" panose="02040604050505020304" pitchFamily="18" charset="0"/>
              </a:rPr>
              <a:t>in vitro</a:t>
            </a:r>
            <a:r>
              <a:rPr lang="cs-CZ" sz="2400" b="1" i="1" u="none" strike="noStrike" baseline="0" dirty="0">
                <a:latin typeface="Century" panose="02040604050505020304" pitchFamily="18" charset="0"/>
              </a:rPr>
              <a:t> </a:t>
            </a:r>
            <a:r>
              <a:rPr lang="es-ES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ve skle, v umělých podmínkách</a:t>
            </a:r>
            <a:endParaRPr lang="cs-CZ" sz="240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es-ES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aseptická kultura 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bez infekce (bakterie, kvasinky, plísně)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axenická kultura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kultura jednoho organismu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tkáňová kultura 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historický pojem, přeneseno z oblasti 				fyziologie živočichů </a:t>
            </a:r>
          </a:p>
        </p:txBody>
      </p:sp>
      <p:sp>
        <p:nvSpPr>
          <p:cNvPr id="5" name="Obdélník 4"/>
          <p:cNvSpPr/>
          <p:nvPr/>
        </p:nvSpPr>
        <p:spPr>
          <a:xfrm>
            <a:off x="4948695" y="623362"/>
            <a:ext cx="3001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Definice termínů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3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79932" y="244653"/>
            <a:ext cx="4366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i="0" u="none" strike="noStrike" baseline="0" dirty="0">
                <a:latin typeface="Century" panose="02040604050505020304" pitchFamily="18" charset="0"/>
              </a:rPr>
              <a:t>Infekce v kulturách</a:t>
            </a:r>
            <a:endParaRPr lang="cs-CZ" sz="3600" dirty="0">
              <a:latin typeface="Century" panose="02040604050505020304" pitchFamily="18" charset="0"/>
            </a:endParaRPr>
          </a:p>
        </p:txBody>
      </p:sp>
      <p:pic>
        <p:nvPicPr>
          <p:cNvPr id="7" name="Obrázek 6" descr="Obsah obrázku rostlina, interiér, zelenina, zavřít&#10;&#10;Popis byl vytvořen automaticky">
            <a:extLst>
              <a:ext uri="{FF2B5EF4-FFF2-40B4-BE49-F238E27FC236}">
                <a16:creationId xmlns:a16="http://schemas.microsoft.com/office/drawing/2014/main" id="{E224A904-8E8A-8CD2-26D5-2EEB0BB92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69" y="1243419"/>
            <a:ext cx="2950882" cy="3934509"/>
          </a:xfrm>
          <a:prstGeom prst="rect">
            <a:avLst/>
          </a:prstGeom>
        </p:spPr>
      </p:pic>
      <p:pic>
        <p:nvPicPr>
          <p:cNvPr id="9" name="Obrázek 8" descr="Obsah obrázku jídlo, talíř, polévka, snězeno&#10;&#10;Popis byl vytvořen automaticky">
            <a:extLst>
              <a:ext uri="{FF2B5EF4-FFF2-40B4-BE49-F238E27FC236}">
                <a16:creationId xmlns:a16="http://schemas.microsoft.com/office/drawing/2014/main" id="{1759AC8B-9727-6E68-1EE3-9FA3FAF4B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4"/>
          <a:stretch/>
        </p:blipFill>
        <p:spPr>
          <a:xfrm>
            <a:off x="2350298" y="3599920"/>
            <a:ext cx="2771511" cy="3156016"/>
          </a:xfrm>
          <a:prstGeom prst="rect">
            <a:avLst/>
          </a:prstGeom>
        </p:spPr>
      </p:pic>
      <p:pic>
        <p:nvPicPr>
          <p:cNvPr id="13" name="Obrázek 12" descr="Obsah obrázku interiér, kiwi&#10;&#10;Popis byl vytvořen automaticky">
            <a:extLst>
              <a:ext uri="{FF2B5EF4-FFF2-40B4-BE49-F238E27FC236}">
                <a16:creationId xmlns:a16="http://schemas.microsoft.com/office/drawing/2014/main" id="{0DFC29E7-F147-1BD3-1F5C-D4D69D44E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98" y="1243419"/>
            <a:ext cx="4208021" cy="315601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A40FA41-58B8-E011-0286-274077DF1B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38" y="2951032"/>
            <a:ext cx="4922283" cy="3691712"/>
          </a:xfrm>
          <a:prstGeom prst="rect">
            <a:avLst/>
          </a:prstGeom>
        </p:spPr>
      </p:pic>
      <p:pic>
        <p:nvPicPr>
          <p:cNvPr id="17" name="Obrázek 16" descr="Obsah obrázku hrníček, interiér&#10;&#10;Popis byl vytvořen automaticky">
            <a:extLst>
              <a:ext uri="{FF2B5EF4-FFF2-40B4-BE49-F238E27FC236}">
                <a16:creationId xmlns:a16="http://schemas.microsoft.com/office/drawing/2014/main" id="{A3249BF5-BC88-45CE-CCC2-C7060D66A5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00" y="538549"/>
            <a:ext cx="3739526" cy="280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5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1" y="153253"/>
            <a:ext cx="3743550" cy="27209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4" y="3103876"/>
            <a:ext cx="3703725" cy="33687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720" y="841443"/>
            <a:ext cx="4978126" cy="39468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824027" y="153253"/>
            <a:ext cx="5035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Příklady infikovaných kultur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096000" y="53274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kultura infikovaná kvasinkami a bakteriemi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kultury infikované houbami 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8" name="Ovál 7"/>
          <p:cNvSpPr/>
          <p:nvPr/>
        </p:nvSpPr>
        <p:spPr>
          <a:xfrm>
            <a:off x="1372606" y="4817422"/>
            <a:ext cx="2700000" cy="143338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8172941" y="5789141"/>
            <a:ext cx="1094627" cy="54369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2718485" y="522585"/>
            <a:ext cx="1904403" cy="143338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9638271" y="1346886"/>
            <a:ext cx="1294576" cy="2042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8172941" y="5267480"/>
            <a:ext cx="1294576" cy="5397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063864" y="2884937"/>
            <a:ext cx="403653" cy="43787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9705860" y="5245443"/>
            <a:ext cx="1234768" cy="51991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68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2255" y="22413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Kultivační nádoby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pro kultury </a:t>
            </a:r>
            <a:r>
              <a:rPr lang="cs-CZ" sz="2800" b="1" i="1" u="none" strike="noStrike" baseline="0" dirty="0">
                <a:latin typeface="Century" panose="02040604050505020304" pitchFamily="18" charset="0"/>
              </a:rPr>
              <a:t>in vitro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(sklo i plasty)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73996" y="1900276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média ztužená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003932" y="6003271"/>
            <a:ext cx="6779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zkumavky,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Petriho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misky,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Erlenmayerovy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baňky, 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zavařovací lahve, sklenice od dětské výživy, Magenta boxy…</a:t>
            </a:r>
            <a:endParaRPr lang="cs-CZ" dirty="0">
              <a:latin typeface="Century" panose="020406040505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16" y="2452848"/>
            <a:ext cx="3680668" cy="27067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632" y="80333"/>
            <a:ext cx="3435174" cy="4009218"/>
          </a:xfrm>
          <a:prstGeom prst="rect">
            <a:avLst/>
          </a:prstGeom>
        </p:spPr>
      </p:pic>
      <p:pic>
        <p:nvPicPr>
          <p:cNvPr id="7" name="Picture 4" descr="Výsledek obrázku pro petri dish pla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373" y="3593805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text, interiér, přeplněné, jídelní stůl&#10;&#10;Popis byl vytvořen automaticky">
            <a:extLst>
              <a:ext uri="{FF2B5EF4-FFF2-40B4-BE49-F238E27FC236}">
                <a16:creationId xmlns:a16="http://schemas.microsoft.com/office/drawing/2014/main" id="{08D04612-A04D-7771-F46A-CDA051964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59218" r="63470" b="24760"/>
          <a:stretch/>
        </p:blipFill>
        <p:spPr>
          <a:xfrm>
            <a:off x="4353697" y="2786122"/>
            <a:ext cx="4689116" cy="260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38556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13220</TotalTime>
  <Words>1374</Words>
  <Application>Microsoft Office PowerPoint</Application>
  <PresentationFormat>Širokoúhlá obrazovka</PresentationFormat>
  <Paragraphs>225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</vt:lpstr>
      <vt:lpstr>Century Gothic</vt:lpstr>
      <vt:lpstr>Comic Sans MS</vt:lpstr>
      <vt:lpstr>Times-Roman</vt:lpstr>
      <vt:lpstr>Wingdings 3</vt:lpstr>
      <vt:lpstr>Řez</vt:lpstr>
      <vt:lpstr>  Rostlinné explantáty (kultury in vitro) Úvod Hana Cempírková  Ústav experimentální biologie Oddělení fyziologie a anatomie rostlin  Přírodovědecká fakulta, Masarykova univerzita</vt:lpstr>
      <vt:lpstr>Cíle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Rostlinné explantáty (kultury in vitro) 1. Hana Cempírková  Ústav experimentální biologie Oddělení fyziologie a anatomie rostlin  Přírodovědecká fakulta, Masarykova univerzita</dc:title>
  <dc:creator>Admin</dc:creator>
  <cp:lastModifiedBy>Hana Cempírková</cp:lastModifiedBy>
  <cp:revision>41</cp:revision>
  <dcterms:created xsi:type="dcterms:W3CDTF">2017-02-08T09:59:53Z</dcterms:created>
  <dcterms:modified xsi:type="dcterms:W3CDTF">2023-02-16T11:32:58Z</dcterms:modified>
</cp:coreProperties>
</file>