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handoutMasterIdLst>
    <p:handoutMasterId r:id="rId49"/>
  </p:handoutMasterIdLst>
  <p:sldIdLst>
    <p:sldId id="258" r:id="rId2"/>
    <p:sldId id="298" r:id="rId3"/>
    <p:sldId id="260" r:id="rId4"/>
    <p:sldId id="261" r:id="rId5"/>
    <p:sldId id="262" r:id="rId6"/>
    <p:sldId id="263" r:id="rId7"/>
    <p:sldId id="264" r:id="rId8"/>
    <p:sldId id="303" r:id="rId9"/>
    <p:sldId id="306" r:id="rId10"/>
    <p:sldId id="313" r:id="rId11"/>
    <p:sldId id="299" r:id="rId12"/>
    <p:sldId id="300" r:id="rId13"/>
    <p:sldId id="265" r:id="rId14"/>
    <p:sldId id="266" r:id="rId15"/>
    <p:sldId id="267" r:id="rId16"/>
    <p:sldId id="268" r:id="rId17"/>
    <p:sldId id="272" r:id="rId18"/>
    <p:sldId id="274" r:id="rId19"/>
    <p:sldId id="275" r:id="rId20"/>
    <p:sldId id="276" r:id="rId21"/>
    <p:sldId id="277" r:id="rId22"/>
    <p:sldId id="305" r:id="rId23"/>
    <p:sldId id="301" r:id="rId24"/>
    <p:sldId id="304" r:id="rId25"/>
    <p:sldId id="278" r:id="rId26"/>
    <p:sldId id="279" r:id="rId27"/>
    <p:sldId id="280" r:id="rId28"/>
    <p:sldId id="281" r:id="rId29"/>
    <p:sldId id="282" r:id="rId30"/>
    <p:sldId id="283" r:id="rId31"/>
    <p:sldId id="284" r:id="rId32"/>
    <p:sldId id="285" r:id="rId33"/>
    <p:sldId id="286" r:id="rId34"/>
    <p:sldId id="287" r:id="rId35"/>
    <p:sldId id="288" r:id="rId36"/>
    <p:sldId id="290" r:id="rId37"/>
    <p:sldId id="302" r:id="rId38"/>
    <p:sldId id="291" r:id="rId39"/>
    <p:sldId id="314" r:id="rId40"/>
    <p:sldId id="307" r:id="rId41"/>
    <p:sldId id="308" r:id="rId42"/>
    <p:sldId id="309" r:id="rId43"/>
    <p:sldId id="310" r:id="rId44"/>
    <p:sldId id="311" r:id="rId45"/>
    <p:sldId id="312" r:id="rId46"/>
    <p:sldId id="297" r:id="rId4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94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4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03E03E-4D0B-4099-9519-22372DFFA034}" type="datetimeFigureOut">
              <a:rPr lang="cs-CZ" smtClean="0"/>
              <a:t>15.02.2023</a:t>
            </a:fld>
            <a:endParaRPr lang="cs-CZ"/>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5D8DEB-4FF9-4D6D-80D1-35D78A2E1EF5}" type="slidenum">
              <a:rPr lang="cs-CZ" smtClean="0"/>
              <a:t>‹#›</a:t>
            </a:fld>
            <a:endParaRPr lang="cs-CZ"/>
          </a:p>
        </p:txBody>
      </p:sp>
    </p:spTree>
    <p:extLst>
      <p:ext uri="{BB962C8B-B14F-4D97-AF65-F5344CB8AC3E}">
        <p14:creationId xmlns:p14="http://schemas.microsoft.com/office/powerpoint/2010/main" val="10374737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8033D-73D7-4C7D-B193-1AF676137CA8}" type="datetimeFigureOut">
              <a:rPr lang="cs-CZ" smtClean="0"/>
              <a:t>15.02.2023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722A9-D8D5-4CAA-826C-F9E49B0E5A00}" type="slidenum">
              <a:rPr lang="cs-CZ" smtClean="0"/>
              <a:t>‹#›</a:t>
            </a:fld>
            <a:endParaRPr lang="cs-CZ"/>
          </a:p>
        </p:txBody>
      </p:sp>
    </p:spTree>
    <p:extLst>
      <p:ext uri="{BB962C8B-B14F-4D97-AF65-F5344CB8AC3E}">
        <p14:creationId xmlns:p14="http://schemas.microsoft.com/office/powerpoint/2010/main" val="2631051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ChangeArrowheads="1" noTextEdit="1"/>
          </p:cNvSpPr>
          <p:nvPr>
            <p:ph type="sldImg"/>
          </p:nvPr>
        </p:nvSpPr>
        <p:spPr>
          <a:ln/>
        </p:spPr>
      </p:sp>
      <p:sp>
        <p:nvSpPr>
          <p:cNvPr id="51203" name="Zástupný symbol pro poznámky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mtClean="0">
                <a:latin typeface="Arial" panose="020B0604020202020204" pitchFamily="34" charset="0"/>
                <a:cs typeface="Arial" panose="020B0604020202020204" pitchFamily="34" charset="0"/>
              </a:rPr>
              <a:t>v roce 1876: oplodnění zahrnuje pronikání spermie do vaječné buňky.</a:t>
            </a:r>
          </a:p>
        </p:txBody>
      </p:sp>
      <p:sp>
        <p:nvSpPr>
          <p:cNvPr id="51204" name="Zástupný symbol pro číslo snímku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Comic Sans MS" panose="030F0702030302020204" pitchFamily="66" charset="0"/>
                <a:cs typeface="Arial" panose="020B0604020202020204" pitchFamily="34" charset="0"/>
              </a:defRPr>
            </a:lvl1pPr>
            <a:lvl2pPr marL="742950" indent="-285750" defTabSz="906463">
              <a:defRPr>
                <a:solidFill>
                  <a:schemeClr val="tx1"/>
                </a:solidFill>
                <a:latin typeface="Comic Sans MS" panose="030F0702030302020204" pitchFamily="66" charset="0"/>
                <a:cs typeface="Arial" panose="020B0604020202020204" pitchFamily="34" charset="0"/>
              </a:defRPr>
            </a:lvl2pPr>
            <a:lvl3pPr marL="1143000" indent="-228600" defTabSz="906463">
              <a:defRPr>
                <a:solidFill>
                  <a:schemeClr val="tx1"/>
                </a:solidFill>
                <a:latin typeface="Comic Sans MS" panose="030F0702030302020204" pitchFamily="66" charset="0"/>
                <a:cs typeface="Arial" panose="020B0604020202020204" pitchFamily="34" charset="0"/>
              </a:defRPr>
            </a:lvl3pPr>
            <a:lvl4pPr marL="1600200" indent="-228600" defTabSz="906463">
              <a:defRPr>
                <a:solidFill>
                  <a:schemeClr val="tx1"/>
                </a:solidFill>
                <a:latin typeface="Comic Sans MS" panose="030F0702030302020204" pitchFamily="66" charset="0"/>
                <a:cs typeface="Arial" panose="020B0604020202020204" pitchFamily="34" charset="0"/>
              </a:defRPr>
            </a:lvl4pPr>
            <a:lvl5pPr marL="2057400" indent="-228600" defTabSz="906463">
              <a:defRPr>
                <a:solidFill>
                  <a:schemeClr val="tx1"/>
                </a:solidFill>
                <a:latin typeface="Comic Sans MS" panose="030F0702030302020204" pitchFamily="66" charset="0"/>
                <a:cs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475A4023-3E8B-49DA-AA3A-553ED8A48E6E}" type="slidenum">
              <a:rPr lang="cs-CZ" altLang="cs-CZ">
                <a:latin typeface="Arial" panose="020B0604020202020204" pitchFamily="34" charset="0"/>
              </a:rPr>
              <a:pPr/>
              <a:t>6</a:t>
            </a:fld>
            <a:endParaRPr lang="cs-CZ" altLang="cs-CZ">
              <a:latin typeface="Arial" panose="020B0604020202020204" pitchFamily="34" charset="0"/>
            </a:endParaRPr>
          </a:p>
        </p:txBody>
      </p:sp>
    </p:spTree>
    <p:extLst>
      <p:ext uri="{BB962C8B-B14F-4D97-AF65-F5344CB8AC3E}">
        <p14:creationId xmlns:p14="http://schemas.microsoft.com/office/powerpoint/2010/main" val="4025234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obrázek snímku 1"/>
          <p:cNvSpPr>
            <a:spLocks noGrp="1" noRot="1" noChangeAspect="1" noChangeArrowheads="1" noTextEdit="1"/>
          </p:cNvSpPr>
          <p:nvPr>
            <p:ph type="sldImg"/>
          </p:nvPr>
        </p:nvSpPr>
        <p:spPr>
          <a:ln/>
        </p:spPr>
      </p:sp>
      <p:sp>
        <p:nvSpPr>
          <p:cNvPr id="5222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smtClean="0">
                <a:latin typeface="Arial" panose="020B0604020202020204" pitchFamily="34" charset="0"/>
                <a:cs typeface="Arial" panose="020B0604020202020204" pitchFamily="34" charset="0"/>
              </a:rPr>
              <a:t>http://www.jove.com/science-education/5110/c-elegans-development-and-reproduction</a:t>
            </a:r>
          </a:p>
          <a:p>
            <a:r>
              <a:rPr lang="cs-CZ" altLang="cs-CZ" dirty="0" smtClean="0">
                <a:latin typeface="Arial" panose="020B0604020202020204" pitchFamily="34" charset="0"/>
                <a:cs typeface="Arial" panose="020B0604020202020204" pitchFamily="34" charset="0"/>
              </a:rPr>
              <a:t>http://www.jove.com/video/2852/time-lapse-microscopy-of-early-embryogenesis-in-caenorhabditis-elegans</a:t>
            </a:r>
          </a:p>
        </p:txBody>
      </p:sp>
      <p:sp>
        <p:nvSpPr>
          <p:cNvPr id="5222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64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64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64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64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A3B72A8-FF3C-4186-A380-37C16E4B852A}" type="slidenum">
              <a:rPr lang="cs-CZ" altLang="cs-CZ"/>
              <a:pPr>
                <a:spcBef>
                  <a:spcPct val="0"/>
                </a:spcBef>
              </a:pPr>
              <a:t>7</a:t>
            </a:fld>
            <a:endParaRPr lang="cs-CZ" altLang="cs-CZ"/>
          </a:p>
        </p:txBody>
      </p:sp>
    </p:spTree>
    <p:extLst>
      <p:ext uri="{BB962C8B-B14F-4D97-AF65-F5344CB8AC3E}">
        <p14:creationId xmlns:p14="http://schemas.microsoft.com/office/powerpoint/2010/main" val="301096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ChangeArrowheads="1" noTextEdit="1"/>
          </p:cNvSpPr>
          <p:nvPr>
            <p:ph type="sldImg"/>
          </p:nvPr>
        </p:nvSpPr>
        <p:spPr>
          <a:ln/>
        </p:spPr>
      </p:sp>
      <p:sp>
        <p:nvSpPr>
          <p:cNvPr id="5427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mtClean="0">
                <a:latin typeface="Arial" panose="020B0604020202020204" pitchFamily="34" charset="0"/>
                <a:cs typeface="Arial" panose="020B0604020202020204" pitchFamily="34" charset="0"/>
              </a:rPr>
              <a:t>hermafrodismus: simultánní, geografický, sukcesní – proterogynie, proterandrie</a:t>
            </a:r>
          </a:p>
          <a:p>
            <a:endParaRPr lang="cs-CZ" altLang="cs-CZ" smtClean="0">
              <a:latin typeface="Arial" panose="020B0604020202020204" pitchFamily="34" charset="0"/>
              <a:cs typeface="Arial" panose="020B0604020202020204" pitchFamily="34" charset="0"/>
            </a:endParaRPr>
          </a:p>
          <a:p>
            <a:r>
              <a:rPr lang="cs-CZ" altLang="cs-CZ" smtClean="0">
                <a:latin typeface="Arial" panose="020B0604020202020204" pitchFamily="34" charset="0"/>
                <a:cs typeface="Arial" panose="020B0604020202020204" pitchFamily="34" charset="0"/>
              </a:rPr>
              <a:t>Oocyt má oocyt má zásobu všech typů RNA a může v průběhu dlouhé profáze syntetizovat proteiny z prekurzorů v cytolazmě</a:t>
            </a:r>
          </a:p>
          <a:p>
            <a:endParaRPr lang="cs-CZ" altLang="cs-CZ" smtClean="0">
              <a:latin typeface="Arial" panose="020B0604020202020204" pitchFamily="34" charset="0"/>
              <a:cs typeface="Arial" panose="020B0604020202020204" pitchFamily="34" charset="0"/>
            </a:endParaRPr>
          </a:p>
        </p:txBody>
      </p:sp>
      <p:sp>
        <p:nvSpPr>
          <p:cNvPr id="5427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64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64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64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64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F3D6962-E136-44E6-9D88-F51DA07F7580}" type="slidenum">
              <a:rPr lang="cs-CZ" altLang="cs-CZ"/>
              <a:pPr>
                <a:spcBef>
                  <a:spcPct val="0"/>
                </a:spcBef>
              </a:pPr>
              <a:t>17</a:t>
            </a:fld>
            <a:endParaRPr lang="cs-CZ" altLang="cs-CZ"/>
          </a:p>
        </p:txBody>
      </p:sp>
    </p:spTree>
    <p:extLst>
      <p:ext uri="{BB962C8B-B14F-4D97-AF65-F5344CB8AC3E}">
        <p14:creationId xmlns:p14="http://schemas.microsoft.com/office/powerpoint/2010/main" val="2003487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obrázek snímku 1"/>
          <p:cNvSpPr>
            <a:spLocks noGrp="1" noRot="1" noChangeAspect="1" noChangeArrowheads="1" noTextEdit="1"/>
          </p:cNvSpPr>
          <p:nvPr>
            <p:ph type="sldImg"/>
          </p:nvPr>
        </p:nvSpPr>
        <p:spPr>
          <a:ln/>
        </p:spPr>
      </p:sp>
      <p:sp>
        <p:nvSpPr>
          <p:cNvPr id="5529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mtClean="0">
                <a:latin typeface="Arial" panose="020B0604020202020204" pitchFamily="34" charset="0"/>
                <a:cs typeface="Arial" panose="020B0604020202020204" pitchFamily="34" charset="0"/>
              </a:rPr>
              <a:t>video meióza, nejčastější příčiny abortů: Turnerův s., trisomie 16, triploidie</a:t>
            </a:r>
          </a:p>
        </p:txBody>
      </p:sp>
      <p:sp>
        <p:nvSpPr>
          <p:cNvPr id="5530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64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64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64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64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70E53F1-92CE-4D7C-A43D-7191529915BC}" type="slidenum">
              <a:rPr lang="cs-CZ" altLang="cs-CZ"/>
              <a:pPr>
                <a:spcBef>
                  <a:spcPct val="0"/>
                </a:spcBef>
              </a:pPr>
              <a:t>18</a:t>
            </a:fld>
            <a:endParaRPr lang="cs-CZ" altLang="cs-CZ"/>
          </a:p>
        </p:txBody>
      </p:sp>
    </p:spTree>
    <p:extLst>
      <p:ext uri="{BB962C8B-B14F-4D97-AF65-F5344CB8AC3E}">
        <p14:creationId xmlns:p14="http://schemas.microsoft.com/office/powerpoint/2010/main" val="1657448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p:cNvSpPr>
            <a:spLocks noGrp="1" noRot="1" noChangeAspect="1" noChangeArrowheads="1" noTextEdit="1"/>
          </p:cNvSpPr>
          <p:nvPr>
            <p:ph type="sldImg"/>
          </p:nvPr>
        </p:nvSpPr>
        <p:spPr>
          <a:ln/>
        </p:spPr>
      </p:sp>
      <p:sp>
        <p:nvSpPr>
          <p:cNvPr id="56323" name="Zástupný symbol pro poznámky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b="1" smtClean="0">
                <a:latin typeface="Arial" panose="020B0604020202020204" pitchFamily="34" charset="0"/>
                <a:cs typeface="Arial" panose="020B0604020202020204" pitchFamily="34" charset="0"/>
              </a:rPr>
              <a:t>Savčí typ (typ Drosophila)</a:t>
            </a:r>
          </a:p>
          <a:p>
            <a:r>
              <a:rPr lang="cs-CZ" altLang="cs-CZ" b="1" smtClean="0">
                <a:latin typeface="Arial" panose="020B0604020202020204" pitchFamily="34" charset="0"/>
                <a:cs typeface="Arial" panose="020B0604020202020204" pitchFamily="34" charset="0"/>
              </a:rPr>
              <a:t>savci včetně člověka</a:t>
            </a:r>
            <a:r>
              <a:rPr lang="cs-CZ" altLang="cs-CZ" smtClean="0">
                <a:latin typeface="Arial" panose="020B0604020202020204" pitchFamily="34" charset="0"/>
                <a:cs typeface="Arial" panose="020B0604020202020204" pitchFamily="34" charset="0"/>
              </a:rPr>
              <a:t>, někteří obojživelníci, plazi, většina řádů hmyzu a většina dvoudomých rostlin</a:t>
            </a:r>
          </a:p>
          <a:p>
            <a:r>
              <a:rPr lang="cs-CZ" altLang="cs-CZ" smtClean="0">
                <a:latin typeface="Arial" panose="020B0604020202020204" pitchFamily="34" charset="0"/>
                <a:cs typeface="Arial" panose="020B0604020202020204" pitchFamily="34" charset="0"/>
              </a:rPr>
              <a:t>pohlaví: </a:t>
            </a:r>
            <a:r>
              <a:rPr lang="cs-CZ" altLang="cs-CZ" b="1" smtClean="0">
                <a:latin typeface="Arial" panose="020B0604020202020204" pitchFamily="34" charset="0"/>
                <a:cs typeface="Arial" panose="020B0604020202020204" pitchFamily="34" charset="0"/>
              </a:rPr>
              <a:t>XX</a:t>
            </a:r>
            <a:r>
              <a:rPr lang="cs-CZ" altLang="cs-CZ" smtClean="0">
                <a:latin typeface="Arial" panose="020B0604020202020204" pitchFamily="34" charset="0"/>
                <a:cs typeface="Arial" panose="020B0604020202020204" pitchFamily="34" charset="0"/>
              </a:rPr>
              <a:t> (homogametní) tvoří vajíčka pouze s chromozomem X (samice)</a:t>
            </a:r>
          </a:p>
          <a:p>
            <a:r>
              <a:rPr lang="cs-CZ" altLang="cs-CZ" smtClean="0">
                <a:latin typeface="Arial" panose="020B0604020202020204" pitchFamily="34" charset="0"/>
                <a:cs typeface="Arial" panose="020B0604020202020204" pitchFamily="34" charset="0"/>
              </a:rPr>
              <a:t>pohlaví: </a:t>
            </a:r>
            <a:r>
              <a:rPr lang="cs-CZ" altLang="cs-CZ" b="1" smtClean="0">
                <a:latin typeface="Arial" panose="020B0604020202020204" pitchFamily="34" charset="0"/>
                <a:cs typeface="Arial" panose="020B0604020202020204" pitchFamily="34" charset="0"/>
              </a:rPr>
              <a:t>XY</a:t>
            </a:r>
            <a:r>
              <a:rPr lang="cs-CZ" altLang="cs-CZ" smtClean="0">
                <a:latin typeface="Arial" panose="020B0604020202020204" pitchFamily="34" charset="0"/>
                <a:cs typeface="Arial" panose="020B0604020202020204" pitchFamily="34" charset="0"/>
              </a:rPr>
              <a:t> (heterogametní) tvoří spermie buď s chromozomem X nebo s Y v poměru 1 : 1 (samci)</a:t>
            </a:r>
          </a:p>
          <a:p>
            <a:r>
              <a:rPr lang="cs-CZ" altLang="cs-CZ" b="1" smtClean="0">
                <a:latin typeface="Arial" panose="020B0604020202020204" pitchFamily="34" charset="0"/>
                <a:cs typeface="Arial" panose="020B0604020202020204" pitchFamily="34" charset="0"/>
              </a:rPr>
              <a:t>Ptačí typ (typ Abraxas)</a:t>
            </a:r>
          </a:p>
          <a:p>
            <a:r>
              <a:rPr lang="cs-CZ" altLang="cs-CZ" smtClean="0">
                <a:latin typeface="Arial" panose="020B0604020202020204" pitchFamily="34" charset="0"/>
                <a:cs typeface="Arial" panose="020B0604020202020204" pitchFamily="34" charset="0"/>
              </a:rPr>
              <a:t>ptáci, některé ryby, někteří obojživelníci a motýli</a:t>
            </a:r>
          </a:p>
          <a:p>
            <a:r>
              <a:rPr lang="cs-CZ" altLang="cs-CZ" smtClean="0">
                <a:latin typeface="Arial" panose="020B0604020202020204" pitchFamily="34" charset="0"/>
                <a:cs typeface="Arial" panose="020B0604020202020204" pitchFamily="34" charset="0"/>
              </a:rPr>
              <a:t>pohlaví: ZW (samice)</a:t>
            </a:r>
          </a:p>
          <a:p>
            <a:r>
              <a:rPr lang="cs-CZ" altLang="cs-CZ" smtClean="0">
                <a:latin typeface="Arial" panose="020B0604020202020204" pitchFamily="34" charset="0"/>
                <a:cs typeface="Arial" panose="020B0604020202020204" pitchFamily="34" charset="0"/>
              </a:rPr>
              <a:t>pohlaví: ZZ (samci)</a:t>
            </a:r>
          </a:p>
          <a:p>
            <a:endParaRPr lang="cs-CZ" altLang="cs-CZ" smtClean="0">
              <a:latin typeface="Arial" panose="020B0604020202020204" pitchFamily="34" charset="0"/>
              <a:cs typeface="Arial" panose="020B0604020202020204" pitchFamily="34" charset="0"/>
            </a:endParaRPr>
          </a:p>
        </p:txBody>
      </p:sp>
      <p:sp>
        <p:nvSpPr>
          <p:cNvPr id="56324" name="Zástupný symbol pro číslo snímku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Comic Sans MS" panose="030F0702030302020204" pitchFamily="66" charset="0"/>
                <a:cs typeface="Arial" panose="020B0604020202020204" pitchFamily="34" charset="0"/>
              </a:defRPr>
            </a:lvl1pPr>
            <a:lvl2pPr marL="742950" indent="-285750" defTabSz="906463">
              <a:defRPr>
                <a:solidFill>
                  <a:schemeClr val="tx1"/>
                </a:solidFill>
                <a:latin typeface="Comic Sans MS" panose="030F0702030302020204" pitchFamily="66" charset="0"/>
                <a:cs typeface="Arial" panose="020B0604020202020204" pitchFamily="34" charset="0"/>
              </a:defRPr>
            </a:lvl2pPr>
            <a:lvl3pPr marL="1143000" indent="-228600" defTabSz="906463">
              <a:defRPr>
                <a:solidFill>
                  <a:schemeClr val="tx1"/>
                </a:solidFill>
                <a:latin typeface="Comic Sans MS" panose="030F0702030302020204" pitchFamily="66" charset="0"/>
                <a:cs typeface="Arial" panose="020B0604020202020204" pitchFamily="34" charset="0"/>
              </a:defRPr>
            </a:lvl3pPr>
            <a:lvl4pPr marL="1600200" indent="-228600" defTabSz="906463">
              <a:defRPr>
                <a:solidFill>
                  <a:schemeClr val="tx1"/>
                </a:solidFill>
                <a:latin typeface="Comic Sans MS" panose="030F0702030302020204" pitchFamily="66" charset="0"/>
                <a:cs typeface="Arial" panose="020B0604020202020204" pitchFamily="34" charset="0"/>
              </a:defRPr>
            </a:lvl4pPr>
            <a:lvl5pPr marL="2057400" indent="-228600" defTabSz="906463">
              <a:defRPr>
                <a:solidFill>
                  <a:schemeClr val="tx1"/>
                </a:solidFill>
                <a:latin typeface="Comic Sans MS" panose="030F0702030302020204" pitchFamily="66" charset="0"/>
                <a:cs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A8E140FD-0E5D-4B9A-B17D-786D7A9919B4}" type="slidenum">
              <a:rPr lang="cs-CZ" altLang="cs-CZ">
                <a:latin typeface="Arial" panose="020B0604020202020204" pitchFamily="34" charset="0"/>
              </a:rPr>
              <a:pPr/>
              <a:t>23</a:t>
            </a:fld>
            <a:endParaRPr lang="cs-CZ" altLang="cs-CZ">
              <a:latin typeface="Arial" panose="020B0604020202020204" pitchFamily="34" charset="0"/>
            </a:endParaRPr>
          </a:p>
        </p:txBody>
      </p:sp>
    </p:spTree>
    <p:extLst>
      <p:ext uri="{BB962C8B-B14F-4D97-AF65-F5344CB8AC3E}">
        <p14:creationId xmlns:p14="http://schemas.microsoft.com/office/powerpoint/2010/main" val="3410599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p:cNvSpPr>
            <a:spLocks noGrp="1" noRot="1" noChangeAspect="1" noChangeArrowheads="1" noTextEdit="1"/>
          </p:cNvSpPr>
          <p:nvPr>
            <p:ph type="sldImg"/>
          </p:nvPr>
        </p:nvSpPr>
        <p:spPr>
          <a:ln/>
        </p:spPr>
      </p:sp>
      <p:sp>
        <p:nvSpPr>
          <p:cNvPr id="56323" name="Zástupný symbol pro poznámky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b="1" smtClean="0">
                <a:latin typeface="Arial" panose="020B0604020202020204" pitchFamily="34" charset="0"/>
                <a:cs typeface="Arial" panose="020B0604020202020204" pitchFamily="34" charset="0"/>
              </a:rPr>
              <a:t>Savčí typ (typ Drosophila)</a:t>
            </a:r>
          </a:p>
          <a:p>
            <a:r>
              <a:rPr lang="cs-CZ" altLang="cs-CZ" b="1" smtClean="0">
                <a:latin typeface="Arial" panose="020B0604020202020204" pitchFamily="34" charset="0"/>
                <a:cs typeface="Arial" panose="020B0604020202020204" pitchFamily="34" charset="0"/>
              </a:rPr>
              <a:t>savci včetně člověka</a:t>
            </a:r>
            <a:r>
              <a:rPr lang="cs-CZ" altLang="cs-CZ" smtClean="0">
                <a:latin typeface="Arial" panose="020B0604020202020204" pitchFamily="34" charset="0"/>
                <a:cs typeface="Arial" panose="020B0604020202020204" pitchFamily="34" charset="0"/>
              </a:rPr>
              <a:t>, někteří obojživelníci, plazi, většina řádů hmyzu a většina dvoudomých rostlin</a:t>
            </a:r>
          </a:p>
          <a:p>
            <a:r>
              <a:rPr lang="cs-CZ" altLang="cs-CZ" smtClean="0">
                <a:latin typeface="Arial" panose="020B0604020202020204" pitchFamily="34" charset="0"/>
                <a:cs typeface="Arial" panose="020B0604020202020204" pitchFamily="34" charset="0"/>
              </a:rPr>
              <a:t>pohlaví: </a:t>
            </a:r>
            <a:r>
              <a:rPr lang="cs-CZ" altLang="cs-CZ" b="1" smtClean="0">
                <a:latin typeface="Arial" panose="020B0604020202020204" pitchFamily="34" charset="0"/>
                <a:cs typeface="Arial" panose="020B0604020202020204" pitchFamily="34" charset="0"/>
              </a:rPr>
              <a:t>XX</a:t>
            </a:r>
            <a:r>
              <a:rPr lang="cs-CZ" altLang="cs-CZ" smtClean="0">
                <a:latin typeface="Arial" panose="020B0604020202020204" pitchFamily="34" charset="0"/>
                <a:cs typeface="Arial" panose="020B0604020202020204" pitchFamily="34" charset="0"/>
              </a:rPr>
              <a:t> (homogametní) tvoří vajíčka pouze s chromozomem X (samice)</a:t>
            </a:r>
          </a:p>
          <a:p>
            <a:r>
              <a:rPr lang="cs-CZ" altLang="cs-CZ" smtClean="0">
                <a:latin typeface="Arial" panose="020B0604020202020204" pitchFamily="34" charset="0"/>
                <a:cs typeface="Arial" panose="020B0604020202020204" pitchFamily="34" charset="0"/>
              </a:rPr>
              <a:t>pohlaví: </a:t>
            </a:r>
            <a:r>
              <a:rPr lang="cs-CZ" altLang="cs-CZ" b="1" smtClean="0">
                <a:latin typeface="Arial" panose="020B0604020202020204" pitchFamily="34" charset="0"/>
                <a:cs typeface="Arial" panose="020B0604020202020204" pitchFamily="34" charset="0"/>
              </a:rPr>
              <a:t>XY</a:t>
            </a:r>
            <a:r>
              <a:rPr lang="cs-CZ" altLang="cs-CZ" smtClean="0">
                <a:latin typeface="Arial" panose="020B0604020202020204" pitchFamily="34" charset="0"/>
                <a:cs typeface="Arial" panose="020B0604020202020204" pitchFamily="34" charset="0"/>
              </a:rPr>
              <a:t> (heterogametní) tvoří spermie buď s chromozomem X nebo s Y v poměru 1 : 1 (samci)</a:t>
            </a:r>
          </a:p>
          <a:p>
            <a:r>
              <a:rPr lang="cs-CZ" altLang="cs-CZ" b="1" smtClean="0">
                <a:latin typeface="Arial" panose="020B0604020202020204" pitchFamily="34" charset="0"/>
                <a:cs typeface="Arial" panose="020B0604020202020204" pitchFamily="34" charset="0"/>
              </a:rPr>
              <a:t>Ptačí typ (typ Abraxas)</a:t>
            </a:r>
          </a:p>
          <a:p>
            <a:r>
              <a:rPr lang="cs-CZ" altLang="cs-CZ" smtClean="0">
                <a:latin typeface="Arial" panose="020B0604020202020204" pitchFamily="34" charset="0"/>
                <a:cs typeface="Arial" panose="020B0604020202020204" pitchFamily="34" charset="0"/>
              </a:rPr>
              <a:t>ptáci, některé ryby, někteří obojživelníci a motýli</a:t>
            </a:r>
          </a:p>
          <a:p>
            <a:r>
              <a:rPr lang="cs-CZ" altLang="cs-CZ" smtClean="0">
                <a:latin typeface="Arial" panose="020B0604020202020204" pitchFamily="34" charset="0"/>
                <a:cs typeface="Arial" panose="020B0604020202020204" pitchFamily="34" charset="0"/>
              </a:rPr>
              <a:t>pohlaví: ZW (samice)</a:t>
            </a:r>
          </a:p>
          <a:p>
            <a:r>
              <a:rPr lang="cs-CZ" altLang="cs-CZ" smtClean="0">
                <a:latin typeface="Arial" panose="020B0604020202020204" pitchFamily="34" charset="0"/>
                <a:cs typeface="Arial" panose="020B0604020202020204" pitchFamily="34" charset="0"/>
              </a:rPr>
              <a:t>pohlaví: ZZ (samci)</a:t>
            </a:r>
          </a:p>
          <a:p>
            <a:endParaRPr lang="cs-CZ" altLang="cs-CZ" smtClean="0">
              <a:latin typeface="Arial" panose="020B0604020202020204" pitchFamily="34" charset="0"/>
              <a:cs typeface="Arial" panose="020B0604020202020204" pitchFamily="34" charset="0"/>
            </a:endParaRPr>
          </a:p>
        </p:txBody>
      </p:sp>
      <p:sp>
        <p:nvSpPr>
          <p:cNvPr id="56324" name="Zástupný symbol pro číslo snímku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Comic Sans MS" panose="030F0702030302020204" pitchFamily="66" charset="0"/>
                <a:cs typeface="Arial" panose="020B0604020202020204" pitchFamily="34" charset="0"/>
              </a:defRPr>
            </a:lvl1pPr>
            <a:lvl2pPr marL="742950" indent="-285750" defTabSz="906463">
              <a:defRPr>
                <a:solidFill>
                  <a:schemeClr val="tx1"/>
                </a:solidFill>
                <a:latin typeface="Comic Sans MS" panose="030F0702030302020204" pitchFamily="66" charset="0"/>
                <a:cs typeface="Arial" panose="020B0604020202020204" pitchFamily="34" charset="0"/>
              </a:defRPr>
            </a:lvl2pPr>
            <a:lvl3pPr marL="1143000" indent="-228600" defTabSz="906463">
              <a:defRPr>
                <a:solidFill>
                  <a:schemeClr val="tx1"/>
                </a:solidFill>
                <a:latin typeface="Comic Sans MS" panose="030F0702030302020204" pitchFamily="66" charset="0"/>
                <a:cs typeface="Arial" panose="020B0604020202020204" pitchFamily="34" charset="0"/>
              </a:defRPr>
            </a:lvl3pPr>
            <a:lvl4pPr marL="1600200" indent="-228600" defTabSz="906463">
              <a:defRPr>
                <a:solidFill>
                  <a:schemeClr val="tx1"/>
                </a:solidFill>
                <a:latin typeface="Comic Sans MS" panose="030F0702030302020204" pitchFamily="66" charset="0"/>
                <a:cs typeface="Arial" panose="020B0604020202020204" pitchFamily="34" charset="0"/>
              </a:defRPr>
            </a:lvl4pPr>
            <a:lvl5pPr marL="2057400" indent="-228600" defTabSz="906463">
              <a:defRPr>
                <a:solidFill>
                  <a:schemeClr val="tx1"/>
                </a:solidFill>
                <a:latin typeface="Comic Sans MS" panose="030F0702030302020204" pitchFamily="66" charset="0"/>
                <a:cs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A8E140FD-0E5D-4B9A-B17D-786D7A9919B4}" type="slidenum">
              <a:rPr lang="cs-CZ" altLang="cs-CZ">
                <a:latin typeface="Arial" panose="020B0604020202020204" pitchFamily="34" charset="0"/>
              </a:rPr>
              <a:pPr/>
              <a:t>24</a:t>
            </a:fld>
            <a:endParaRPr lang="cs-CZ" altLang="cs-CZ">
              <a:latin typeface="Arial" panose="020B0604020202020204" pitchFamily="34" charset="0"/>
            </a:endParaRPr>
          </a:p>
        </p:txBody>
      </p:sp>
    </p:spTree>
    <p:extLst>
      <p:ext uri="{BB962C8B-B14F-4D97-AF65-F5344CB8AC3E}">
        <p14:creationId xmlns:p14="http://schemas.microsoft.com/office/powerpoint/2010/main" val="70546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p:cNvSpPr>
            <a:spLocks noGrp="1" noRot="1" noChangeAspect="1" noChangeArrowheads="1" noTextEdit="1"/>
          </p:cNvSpPr>
          <p:nvPr>
            <p:ph type="sldImg"/>
          </p:nvPr>
        </p:nvSpPr>
        <p:spPr>
          <a:ln/>
        </p:spPr>
      </p:sp>
      <p:sp>
        <p:nvSpPr>
          <p:cNvPr id="56323" name="Zástupný symbol pro poznámky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b="1" smtClean="0">
                <a:latin typeface="Arial" panose="020B0604020202020204" pitchFamily="34" charset="0"/>
                <a:cs typeface="Arial" panose="020B0604020202020204" pitchFamily="34" charset="0"/>
              </a:rPr>
              <a:t>Savčí typ (typ Drosophila)</a:t>
            </a:r>
          </a:p>
          <a:p>
            <a:r>
              <a:rPr lang="cs-CZ" altLang="cs-CZ" b="1" smtClean="0">
                <a:latin typeface="Arial" panose="020B0604020202020204" pitchFamily="34" charset="0"/>
                <a:cs typeface="Arial" panose="020B0604020202020204" pitchFamily="34" charset="0"/>
              </a:rPr>
              <a:t>savci včetně člověka</a:t>
            </a:r>
            <a:r>
              <a:rPr lang="cs-CZ" altLang="cs-CZ" smtClean="0">
                <a:latin typeface="Arial" panose="020B0604020202020204" pitchFamily="34" charset="0"/>
                <a:cs typeface="Arial" panose="020B0604020202020204" pitchFamily="34" charset="0"/>
              </a:rPr>
              <a:t>, někteří obojživelníci, plazi, většina řádů hmyzu a většina dvoudomých rostlin</a:t>
            </a:r>
          </a:p>
          <a:p>
            <a:r>
              <a:rPr lang="cs-CZ" altLang="cs-CZ" smtClean="0">
                <a:latin typeface="Arial" panose="020B0604020202020204" pitchFamily="34" charset="0"/>
                <a:cs typeface="Arial" panose="020B0604020202020204" pitchFamily="34" charset="0"/>
              </a:rPr>
              <a:t>pohlaví: </a:t>
            </a:r>
            <a:r>
              <a:rPr lang="cs-CZ" altLang="cs-CZ" b="1" smtClean="0">
                <a:latin typeface="Arial" panose="020B0604020202020204" pitchFamily="34" charset="0"/>
                <a:cs typeface="Arial" panose="020B0604020202020204" pitchFamily="34" charset="0"/>
              </a:rPr>
              <a:t>XX</a:t>
            </a:r>
            <a:r>
              <a:rPr lang="cs-CZ" altLang="cs-CZ" smtClean="0">
                <a:latin typeface="Arial" panose="020B0604020202020204" pitchFamily="34" charset="0"/>
                <a:cs typeface="Arial" panose="020B0604020202020204" pitchFamily="34" charset="0"/>
              </a:rPr>
              <a:t> (homogametní) tvoří vajíčka pouze s chromozomem X (samice)</a:t>
            </a:r>
          </a:p>
          <a:p>
            <a:r>
              <a:rPr lang="cs-CZ" altLang="cs-CZ" smtClean="0">
                <a:latin typeface="Arial" panose="020B0604020202020204" pitchFamily="34" charset="0"/>
                <a:cs typeface="Arial" panose="020B0604020202020204" pitchFamily="34" charset="0"/>
              </a:rPr>
              <a:t>pohlaví: </a:t>
            </a:r>
            <a:r>
              <a:rPr lang="cs-CZ" altLang="cs-CZ" b="1" smtClean="0">
                <a:latin typeface="Arial" panose="020B0604020202020204" pitchFamily="34" charset="0"/>
                <a:cs typeface="Arial" panose="020B0604020202020204" pitchFamily="34" charset="0"/>
              </a:rPr>
              <a:t>XY</a:t>
            </a:r>
            <a:r>
              <a:rPr lang="cs-CZ" altLang="cs-CZ" smtClean="0">
                <a:latin typeface="Arial" panose="020B0604020202020204" pitchFamily="34" charset="0"/>
                <a:cs typeface="Arial" panose="020B0604020202020204" pitchFamily="34" charset="0"/>
              </a:rPr>
              <a:t> (heterogametní) tvoří spermie buď s chromozomem X nebo s Y v poměru 1 : 1 (samci)</a:t>
            </a:r>
          </a:p>
          <a:p>
            <a:r>
              <a:rPr lang="cs-CZ" altLang="cs-CZ" b="1" smtClean="0">
                <a:latin typeface="Arial" panose="020B0604020202020204" pitchFamily="34" charset="0"/>
                <a:cs typeface="Arial" panose="020B0604020202020204" pitchFamily="34" charset="0"/>
              </a:rPr>
              <a:t>Ptačí typ (typ Abraxas)</a:t>
            </a:r>
          </a:p>
          <a:p>
            <a:r>
              <a:rPr lang="cs-CZ" altLang="cs-CZ" smtClean="0">
                <a:latin typeface="Arial" panose="020B0604020202020204" pitchFamily="34" charset="0"/>
                <a:cs typeface="Arial" panose="020B0604020202020204" pitchFamily="34" charset="0"/>
              </a:rPr>
              <a:t>ptáci, některé ryby, někteří obojživelníci a motýli</a:t>
            </a:r>
          </a:p>
          <a:p>
            <a:r>
              <a:rPr lang="cs-CZ" altLang="cs-CZ" smtClean="0">
                <a:latin typeface="Arial" panose="020B0604020202020204" pitchFamily="34" charset="0"/>
                <a:cs typeface="Arial" panose="020B0604020202020204" pitchFamily="34" charset="0"/>
              </a:rPr>
              <a:t>pohlaví: ZW (samice)</a:t>
            </a:r>
          </a:p>
          <a:p>
            <a:r>
              <a:rPr lang="cs-CZ" altLang="cs-CZ" smtClean="0">
                <a:latin typeface="Arial" panose="020B0604020202020204" pitchFamily="34" charset="0"/>
                <a:cs typeface="Arial" panose="020B0604020202020204" pitchFamily="34" charset="0"/>
              </a:rPr>
              <a:t>pohlaví: ZZ (samci)</a:t>
            </a:r>
          </a:p>
          <a:p>
            <a:endParaRPr lang="cs-CZ" altLang="cs-CZ" smtClean="0">
              <a:latin typeface="Arial" panose="020B0604020202020204" pitchFamily="34" charset="0"/>
              <a:cs typeface="Arial" panose="020B0604020202020204" pitchFamily="34" charset="0"/>
            </a:endParaRPr>
          </a:p>
        </p:txBody>
      </p:sp>
      <p:sp>
        <p:nvSpPr>
          <p:cNvPr id="56324" name="Zástupný symbol pro číslo snímku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defRPr>
                <a:solidFill>
                  <a:schemeClr val="tx1"/>
                </a:solidFill>
                <a:latin typeface="Comic Sans MS" panose="030F0702030302020204" pitchFamily="66" charset="0"/>
                <a:cs typeface="Arial" panose="020B0604020202020204" pitchFamily="34" charset="0"/>
              </a:defRPr>
            </a:lvl1pPr>
            <a:lvl2pPr marL="742950" indent="-285750" defTabSz="906463">
              <a:defRPr>
                <a:solidFill>
                  <a:schemeClr val="tx1"/>
                </a:solidFill>
                <a:latin typeface="Comic Sans MS" panose="030F0702030302020204" pitchFamily="66" charset="0"/>
                <a:cs typeface="Arial" panose="020B0604020202020204" pitchFamily="34" charset="0"/>
              </a:defRPr>
            </a:lvl2pPr>
            <a:lvl3pPr marL="1143000" indent="-228600" defTabSz="906463">
              <a:defRPr>
                <a:solidFill>
                  <a:schemeClr val="tx1"/>
                </a:solidFill>
                <a:latin typeface="Comic Sans MS" panose="030F0702030302020204" pitchFamily="66" charset="0"/>
                <a:cs typeface="Arial" panose="020B0604020202020204" pitchFamily="34" charset="0"/>
              </a:defRPr>
            </a:lvl3pPr>
            <a:lvl4pPr marL="1600200" indent="-228600" defTabSz="906463">
              <a:defRPr>
                <a:solidFill>
                  <a:schemeClr val="tx1"/>
                </a:solidFill>
                <a:latin typeface="Comic Sans MS" panose="030F0702030302020204" pitchFamily="66" charset="0"/>
                <a:cs typeface="Arial" panose="020B0604020202020204" pitchFamily="34" charset="0"/>
              </a:defRPr>
            </a:lvl4pPr>
            <a:lvl5pPr marL="2057400" indent="-228600" defTabSz="906463">
              <a:defRPr>
                <a:solidFill>
                  <a:schemeClr val="tx1"/>
                </a:solidFill>
                <a:latin typeface="Comic Sans MS" panose="030F0702030302020204" pitchFamily="66" charset="0"/>
                <a:cs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A8E140FD-0E5D-4B9A-B17D-786D7A9919B4}" type="slidenum">
              <a:rPr lang="cs-CZ" altLang="cs-CZ">
                <a:latin typeface="Arial" panose="020B0604020202020204" pitchFamily="34" charset="0"/>
              </a:rPr>
              <a:pPr/>
              <a:t>25</a:t>
            </a:fld>
            <a:endParaRPr lang="cs-CZ" altLang="cs-CZ">
              <a:latin typeface="Arial" panose="020B0604020202020204" pitchFamily="34" charset="0"/>
            </a:endParaRPr>
          </a:p>
        </p:txBody>
      </p:sp>
    </p:spTree>
    <p:extLst>
      <p:ext uri="{BB962C8B-B14F-4D97-AF65-F5344CB8AC3E}">
        <p14:creationId xmlns:p14="http://schemas.microsoft.com/office/powerpoint/2010/main" val="81885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ChangeArrowheads="1" noTextEdit="1"/>
          </p:cNvSpPr>
          <p:nvPr>
            <p:ph type="sldImg"/>
          </p:nvPr>
        </p:nvSpPr>
        <p:spPr>
          <a:ln/>
        </p:spPr>
      </p:sp>
      <p:sp>
        <p:nvSpPr>
          <p:cNvPr id="5734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latin typeface="Arial" panose="020B0604020202020204" pitchFamily="34" charset="0"/>
              <a:cs typeface="Arial" panose="020B0604020202020204" pitchFamily="34" charset="0"/>
            </a:endParaRPr>
          </a:p>
        </p:txBody>
      </p:sp>
      <p:sp>
        <p:nvSpPr>
          <p:cNvPr id="5734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64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64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64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64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4022BC4-24AD-4877-9FAF-95847BFA2F8D}" type="slidenum">
              <a:rPr lang="cs-CZ" altLang="cs-CZ"/>
              <a:pPr>
                <a:spcBef>
                  <a:spcPct val="0"/>
                </a:spcBef>
              </a:pPr>
              <a:t>28</a:t>
            </a:fld>
            <a:endParaRPr lang="cs-CZ" altLang="cs-CZ"/>
          </a:p>
        </p:txBody>
      </p:sp>
    </p:spTree>
    <p:extLst>
      <p:ext uri="{BB962C8B-B14F-4D97-AF65-F5344CB8AC3E}">
        <p14:creationId xmlns:p14="http://schemas.microsoft.com/office/powerpoint/2010/main" val="3816731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p:cNvSpPr>
            <a:spLocks noGrp="1" noRot="1" noChangeAspect="1" noChangeArrowheads="1" noTextEdit="1"/>
          </p:cNvSpPr>
          <p:nvPr>
            <p:ph type="sldImg"/>
          </p:nvPr>
        </p:nvSpPr>
        <p:spPr>
          <a:ln/>
        </p:spPr>
      </p:sp>
      <p:sp>
        <p:nvSpPr>
          <p:cNvPr id="5837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mtClean="0">
                <a:latin typeface="Arial" panose="020B0604020202020204" pitchFamily="34" charset="0"/>
                <a:cs typeface="Arial" panose="020B0604020202020204" pitchFamily="34" charset="0"/>
              </a:rPr>
              <a:t>FSH ovlivňuje přeměnu spermatid ve spermie, hypotalamus tvoří LHRH, ten ovlivní tvorbu  LH, Sertoliho buňky tvoří androgeny vázající protein ABP, ten se naváže natestosteron a je vylučován do lumina semenotvorných kanálků, skrze hypotalamus působí na varle i limbický systém</a:t>
            </a:r>
          </a:p>
        </p:txBody>
      </p:sp>
      <p:sp>
        <p:nvSpPr>
          <p:cNvPr id="5837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6463">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6463">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6463">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6463">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6463"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4CB0BE9-30EC-4B7E-BF68-D5C10177309D}" type="slidenum">
              <a:rPr lang="cs-CZ" altLang="cs-CZ"/>
              <a:pPr>
                <a:spcBef>
                  <a:spcPct val="0"/>
                </a:spcBef>
              </a:pPr>
              <a:t>31</a:t>
            </a:fld>
            <a:endParaRPr lang="cs-CZ" altLang="cs-CZ"/>
          </a:p>
        </p:txBody>
      </p:sp>
    </p:spTree>
    <p:extLst>
      <p:ext uri="{BB962C8B-B14F-4D97-AF65-F5344CB8AC3E}">
        <p14:creationId xmlns:p14="http://schemas.microsoft.com/office/powerpoint/2010/main" val="2162896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smtClean="0"/>
              <a:t>Kliknutím lze upravit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EE3692DF-B93F-4B89-8E81-6182AE655F73}" type="datetime1">
              <a:rPr lang="cs-CZ" smtClean="0"/>
              <a:t>15.02.2023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194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55431EE9-94F7-48BB-9219-21837AFCFEE6}" type="datetime1">
              <a:rPr lang="cs-CZ" smtClean="0"/>
              <a:t>15.02.2023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2385793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0CFD73CF-A441-42FE-883C-3F8202E8EEEA}" type="datetime1">
              <a:rPr lang="cs-CZ" smtClean="0"/>
              <a:t>15.02.2023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4285085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B6AC5F3C-0088-4E6E-AA8D-690A3F8D0CF5}" type="datetime1">
              <a:rPr lang="cs-CZ" smtClean="0"/>
              <a:t>15.02.2023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207578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smtClean="0"/>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FE844A56-BC50-4075-9821-9FFFC409C413}" type="datetime1">
              <a:rPr lang="cs-CZ" smtClean="0"/>
              <a:t>15.02.2023</a:t>
            </a:fld>
            <a:endParaRPr lang="cs-CZ"/>
          </a:p>
        </p:txBody>
      </p:sp>
      <p:sp>
        <p:nvSpPr>
          <p:cNvPr id="5" name="Footer Placeholder 4"/>
          <p:cNvSpPr>
            <a:spLocks noGrp="1"/>
          </p:cNvSpPr>
          <p:nvPr>
            <p:ph type="ftr" sz="quarter" idx="11"/>
          </p:nvPr>
        </p:nvSpPr>
        <p:spPr/>
        <p:txBody>
          <a:bodyPr/>
          <a:lstStyle/>
          <a:p>
            <a:r>
              <a:rPr lang="cs-CZ" smtClean="0"/>
              <a:t>Bi6140 Embryologie</a:t>
            </a:r>
            <a:endParaRPr lang="cs-CZ"/>
          </a:p>
        </p:txBody>
      </p:sp>
      <p:sp>
        <p:nvSpPr>
          <p:cNvPr id="6" name="Slide Number Placeholder 5"/>
          <p:cNvSpPr>
            <a:spLocks noGrp="1"/>
          </p:cNvSpPr>
          <p:nvPr>
            <p:ph type="sldNum" sz="quarter" idx="12"/>
          </p:nvPr>
        </p:nvSpPr>
        <p:spPr/>
        <p:txBody>
          <a:bodyPr/>
          <a:lstStyle/>
          <a:p>
            <a:fld id="{452BC3EA-E2EC-40AA-BF67-C4C476FA0C99}"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880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smtClean="0"/>
              <a:t>Kliknutím lze upravit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47E414BE-9CDA-4A96-ABE9-FC0B8DD44E7B}" type="datetime1">
              <a:rPr lang="cs-CZ" smtClean="0"/>
              <a:t>15.02.2023</a:t>
            </a:fld>
            <a:endParaRPr lang="cs-CZ"/>
          </a:p>
        </p:txBody>
      </p:sp>
      <p:sp>
        <p:nvSpPr>
          <p:cNvPr id="6" name="Footer Placeholder 5"/>
          <p:cNvSpPr>
            <a:spLocks noGrp="1"/>
          </p:cNvSpPr>
          <p:nvPr>
            <p:ph type="ftr" sz="quarter" idx="11"/>
          </p:nvPr>
        </p:nvSpPr>
        <p:spPr/>
        <p:txBody>
          <a:bodyPr/>
          <a:lstStyle/>
          <a:p>
            <a:r>
              <a:rPr lang="cs-CZ" smtClean="0"/>
              <a:t>Bi6140 Embryologie</a:t>
            </a:r>
            <a:endParaRPr lang="cs-CZ"/>
          </a:p>
        </p:txBody>
      </p:sp>
      <p:sp>
        <p:nvSpPr>
          <p:cNvPr id="7" name="Slide Number Placeholder 6"/>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2126684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1097280" y="2582334"/>
            <a:ext cx="4937760" cy="33782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217920" y="2582334"/>
            <a:ext cx="4937760" cy="33782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F71131D1-49F6-4F49-89B4-20CB849B43E3}" type="datetime1">
              <a:rPr lang="cs-CZ" smtClean="0"/>
              <a:t>15.02.2023</a:t>
            </a:fld>
            <a:endParaRPr lang="cs-CZ"/>
          </a:p>
        </p:txBody>
      </p:sp>
      <p:sp>
        <p:nvSpPr>
          <p:cNvPr id="8" name="Footer Placeholder 7"/>
          <p:cNvSpPr>
            <a:spLocks noGrp="1"/>
          </p:cNvSpPr>
          <p:nvPr>
            <p:ph type="ftr" sz="quarter" idx="11"/>
          </p:nvPr>
        </p:nvSpPr>
        <p:spPr/>
        <p:txBody>
          <a:bodyPr/>
          <a:lstStyle/>
          <a:p>
            <a:r>
              <a:rPr lang="cs-CZ" smtClean="0"/>
              <a:t>Bi6140 Embryologie</a:t>
            </a:r>
            <a:endParaRPr lang="cs-CZ"/>
          </a:p>
        </p:txBody>
      </p:sp>
      <p:sp>
        <p:nvSpPr>
          <p:cNvPr id="9" name="Slide Number Placeholder 8"/>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573290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3942E33F-FA6A-448D-A342-5FD53C5AB074}" type="datetime1">
              <a:rPr lang="cs-CZ" smtClean="0"/>
              <a:t>15.02.2023</a:t>
            </a:fld>
            <a:endParaRPr lang="cs-CZ"/>
          </a:p>
        </p:txBody>
      </p:sp>
      <p:sp>
        <p:nvSpPr>
          <p:cNvPr id="4" name="Footer Placeholder 3"/>
          <p:cNvSpPr>
            <a:spLocks noGrp="1"/>
          </p:cNvSpPr>
          <p:nvPr>
            <p:ph type="ftr" sz="quarter" idx="11"/>
          </p:nvPr>
        </p:nvSpPr>
        <p:spPr/>
        <p:txBody>
          <a:bodyPr/>
          <a:lstStyle/>
          <a:p>
            <a:r>
              <a:rPr lang="cs-CZ" smtClean="0"/>
              <a:t>Bi6140 Embryologie</a:t>
            </a:r>
            <a:endParaRPr lang="cs-CZ"/>
          </a:p>
        </p:txBody>
      </p:sp>
      <p:sp>
        <p:nvSpPr>
          <p:cNvPr id="5" name="Slide Number Placeholder 4"/>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3756714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0840619-C455-47D7-BFA9-F011A393A428}" type="datetime1">
              <a:rPr lang="cs-CZ" smtClean="0"/>
              <a:t>15.02.2023</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r>
              <a:rPr lang="cs-CZ" smtClean="0"/>
              <a:t>Bi6140 Embryologie</a:t>
            </a:r>
            <a:endParaRPr lang="cs-CZ"/>
          </a:p>
        </p:txBody>
      </p:sp>
      <p:sp>
        <p:nvSpPr>
          <p:cNvPr id="9" name="Slide Number Placeholder 8"/>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3587997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smtClean="0"/>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6ED06D5-CC1C-4548-8BCC-5FC5265FF982}" type="datetime1">
              <a:rPr lang="cs-CZ" smtClean="0"/>
              <a:t>15.02.2023</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cs-CZ" smtClean="0"/>
              <a:t>Bi6140 Embryologie</a:t>
            </a:r>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52BC3EA-E2EC-40AA-BF67-C4C476FA0C99}" type="slidenum">
              <a:rPr lang="cs-CZ" smtClean="0"/>
              <a:t>‹#›</a:t>
            </a:fld>
            <a:endParaRPr lang="cs-CZ"/>
          </a:p>
        </p:txBody>
      </p:sp>
    </p:spTree>
    <p:extLst>
      <p:ext uri="{BB962C8B-B14F-4D97-AF65-F5344CB8AC3E}">
        <p14:creationId xmlns:p14="http://schemas.microsoft.com/office/powerpoint/2010/main" val="3504893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Upravte styly předlohy textu.</a:t>
            </a:r>
          </a:p>
        </p:txBody>
      </p:sp>
      <p:sp>
        <p:nvSpPr>
          <p:cNvPr id="5" name="Date Placeholder 4"/>
          <p:cNvSpPr>
            <a:spLocks noGrp="1"/>
          </p:cNvSpPr>
          <p:nvPr>
            <p:ph type="dt" sz="half" idx="10"/>
          </p:nvPr>
        </p:nvSpPr>
        <p:spPr/>
        <p:txBody>
          <a:bodyPr/>
          <a:lstStyle/>
          <a:p>
            <a:fld id="{44BAD02B-1320-43A4-8C33-DCA8EDE28EC5}" type="datetime1">
              <a:rPr lang="cs-CZ" smtClean="0"/>
              <a:t>15.02.2023</a:t>
            </a:fld>
            <a:endParaRPr lang="cs-CZ"/>
          </a:p>
        </p:txBody>
      </p:sp>
      <p:sp>
        <p:nvSpPr>
          <p:cNvPr id="6" name="Footer Placeholder 5"/>
          <p:cNvSpPr>
            <a:spLocks noGrp="1"/>
          </p:cNvSpPr>
          <p:nvPr>
            <p:ph type="ftr" sz="quarter" idx="11"/>
          </p:nvPr>
        </p:nvSpPr>
        <p:spPr/>
        <p:txBody>
          <a:bodyPr/>
          <a:lstStyle/>
          <a:p>
            <a:r>
              <a:rPr lang="cs-CZ" smtClean="0"/>
              <a:t>Bi6140 Embryologie</a:t>
            </a:r>
            <a:endParaRPr lang="cs-CZ"/>
          </a:p>
        </p:txBody>
      </p:sp>
      <p:sp>
        <p:nvSpPr>
          <p:cNvPr id="7" name="Slide Number Placeholder 6"/>
          <p:cNvSpPr>
            <a:spLocks noGrp="1"/>
          </p:cNvSpPr>
          <p:nvPr>
            <p:ph type="sldNum" sz="quarter" idx="12"/>
          </p:nvPr>
        </p:nvSpPr>
        <p:spPr/>
        <p:txBody>
          <a:bodyPr/>
          <a:lstStyle/>
          <a:p>
            <a:fld id="{452BC3EA-E2EC-40AA-BF67-C4C476FA0C99}" type="slidenum">
              <a:rPr lang="cs-CZ" smtClean="0"/>
              <a:t>‹#›</a:t>
            </a:fld>
            <a:endParaRPr lang="cs-CZ"/>
          </a:p>
        </p:txBody>
      </p:sp>
    </p:spTree>
    <p:extLst>
      <p:ext uri="{BB962C8B-B14F-4D97-AF65-F5344CB8AC3E}">
        <p14:creationId xmlns:p14="http://schemas.microsoft.com/office/powerpoint/2010/main" val="1578525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smtClean="0"/>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8332787-0878-4D1D-8A73-81664EFCBE24}" type="datetime1">
              <a:rPr lang="cs-CZ" smtClean="0"/>
              <a:t>15.02.2023</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cs-CZ" smtClean="0"/>
              <a:t>Bi6140 Embryologie</a:t>
            </a:r>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52BC3EA-E2EC-40AA-BF67-C4C476FA0C99}" type="slidenum">
              <a:rPr lang="cs-CZ" smtClean="0"/>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660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hyperlink" Target="http://www.wikiskripta.eu/index.php/Soubor:Spermatogeneze.jpg" TargetMode="External"/><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hyperlink" Target="https://commons.wikimedia.org/wiki/File:Aristotle_Altemps_Inv8575.jpg"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hyperlink" Target="http://www.google.cz/url?sa=i&amp;rct=j&amp;q=&amp;esrc=s&amp;frm=1&amp;source=images&amp;cd=&amp;cad=rja&amp;docid=I16QLNoBYrwKzM&amp;tbnid=M4vUMRdIZ6aWVM:&amp;ved=0CAUQjRw&amp;url=http://castleofcostamesa.com/waldorf-days/foundation-studies/tuesdays-ancient-history-september-20-2011&amp;ei=fuE6Uq7EI8fcsgaX84GwDw&amp;bvm=bv.52288139,d.d2k&amp;psig=AFQjCNHNG-SZ__CnGsa-nJayIKm0Gnf5nA&amp;ust=1379676906858276"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hyperlink" Target="http://2.bp.blogspot.com/-vOmyjI1tYQI/UVweLkciAjI/AAAAAAAAINo/mYJz-92JARY/s1600/Timeline+(1).gif" TargetMode="External"/><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p:cNvPr>
          <p:cNvSpPr>
            <a:spLocks noGrp="1" noChangeArrowheads="1"/>
          </p:cNvSpPr>
          <p:nvPr>
            <p:ph type="ctrTitle"/>
          </p:nvPr>
        </p:nvSpPr>
        <p:spPr>
          <a:xfrm>
            <a:off x="550606" y="2514600"/>
            <a:ext cx="11090788" cy="2514600"/>
          </a:xfrm>
        </p:spPr>
        <p:txBody>
          <a:bodyPr>
            <a:normAutofit fontScale="90000"/>
          </a:bodyPr>
          <a:lstStyle/>
          <a:p>
            <a:pPr algn="ctr">
              <a:defRPr/>
            </a:pPr>
            <a:r>
              <a:rPr lang="cs-CZ" sz="7300" dirty="0" smtClean="0"/>
              <a:t/>
            </a:r>
            <a:br>
              <a:rPr lang="cs-CZ" sz="7300" dirty="0" smtClean="0"/>
            </a:br>
            <a:r>
              <a:rPr lang="cs-CZ" sz="7300" dirty="0" smtClean="0"/>
              <a:t>Úvod</a:t>
            </a:r>
            <a:r>
              <a:rPr lang="cs-CZ" sz="7300" dirty="0"/>
              <a:t>, obecné termíny, rozmnožování, gametogeneze, </a:t>
            </a:r>
            <a:r>
              <a:rPr lang="cs-CZ" sz="4000" dirty="0">
                <a:solidFill>
                  <a:schemeClr val="tx1"/>
                </a:solidFill>
                <a:latin typeface="+mn-lt"/>
              </a:rPr>
              <a:t/>
            </a:r>
            <a:br>
              <a:rPr lang="cs-CZ" sz="4000" dirty="0">
                <a:solidFill>
                  <a:schemeClr val="tx1"/>
                </a:solidFill>
                <a:latin typeface="+mn-lt"/>
              </a:rPr>
            </a:br>
            <a:r>
              <a:rPr lang="cs-CZ" sz="4000" b="1" dirty="0">
                <a:solidFill>
                  <a:schemeClr val="tx1"/>
                </a:solidFill>
                <a:latin typeface="Arial" panose="020B0604020202020204" pitchFamily="34" charset="0"/>
              </a:rPr>
              <a:t/>
            </a:r>
            <a:br>
              <a:rPr lang="cs-CZ" sz="4000" b="1" dirty="0">
                <a:solidFill>
                  <a:schemeClr val="tx1"/>
                </a:solidFill>
                <a:latin typeface="Arial" panose="020B0604020202020204" pitchFamily="34" charset="0"/>
              </a:rPr>
            </a:br>
            <a:r>
              <a:rPr lang="cs-CZ" sz="2700" dirty="0" smtClean="0">
                <a:solidFill>
                  <a:schemeClr val="tx1"/>
                </a:solidFill>
                <a:latin typeface="+mn-lt"/>
              </a:rPr>
              <a:t>HELENA NEJEZCHLEBOVÁ</a:t>
            </a:r>
            <a:br>
              <a:rPr lang="cs-CZ" sz="2700" dirty="0" smtClean="0">
                <a:solidFill>
                  <a:schemeClr val="tx1"/>
                </a:solidFill>
                <a:latin typeface="+mn-lt"/>
              </a:rPr>
            </a:br>
            <a:endParaRPr lang="cs-CZ" sz="2700" dirty="0">
              <a:solidFill>
                <a:schemeClr val="tx1"/>
              </a:solidFill>
              <a:latin typeface="+mn-lt"/>
            </a:endParaRPr>
          </a:p>
        </p:txBody>
      </p:sp>
      <p:sp>
        <p:nvSpPr>
          <p:cNvPr id="4" name="Zástupný symbol pro zápatí 3"/>
          <p:cNvSpPr>
            <a:spLocks noGrp="1"/>
          </p:cNvSpPr>
          <p:nvPr>
            <p:ph type="ftr" sz="quarter" idx="11"/>
          </p:nvPr>
        </p:nvSpPr>
        <p:spPr>
          <a:xfrm>
            <a:off x="3686185" y="6459785"/>
            <a:ext cx="4822804" cy="365125"/>
          </a:xfrm>
        </p:spPr>
        <p:txBody>
          <a:bodyPr/>
          <a:lstStyle/>
          <a:p>
            <a:r>
              <a:rPr lang="cs-CZ" sz="1400" dirty="0" smtClean="0"/>
              <a:t>Bi6140 Embryologie</a:t>
            </a:r>
            <a:endParaRPr lang="cs-CZ" sz="1400" dirty="0"/>
          </a:p>
        </p:txBody>
      </p:sp>
    </p:spTree>
    <p:extLst>
      <p:ext uri="{BB962C8B-B14F-4D97-AF65-F5344CB8AC3E}">
        <p14:creationId xmlns:p14="http://schemas.microsoft.com/office/powerpoint/2010/main" val="132152964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Bi6140 Embryologie</a:t>
            </a:r>
            <a:endParaRPr lang="cs-CZ"/>
          </a:p>
        </p:txBody>
      </p:sp>
      <p:sp>
        <p:nvSpPr>
          <p:cNvPr id="3" name="Zástupný symbol pro číslo snímku 2"/>
          <p:cNvSpPr>
            <a:spLocks noGrp="1"/>
          </p:cNvSpPr>
          <p:nvPr>
            <p:ph type="sldNum" sz="quarter" idx="12"/>
          </p:nvPr>
        </p:nvSpPr>
        <p:spPr/>
        <p:txBody>
          <a:bodyPr/>
          <a:lstStyle/>
          <a:p>
            <a:fld id="{452BC3EA-E2EC-40AA-BF67-C4C476FA0C99}" type="slidenum">
              <a:rPr lang="cs-CZ" smtClean="0"/>
              <a:t>10</a:t>
            </a:fld>
            <a:endParaRPr lang="cs-CZ"/>
          </a:p>
        </p:txBody>
      </p:sp>
      <p:pic>
        <p:nvPicPr>
          <p:cNvPr id="4" name="Obrázek 3"/>
          <p:cNvPicPr/>
          <p:nvPr/>
        </p:nvPicPr>
        <p:blipFill rotWithShape="1">
          <a:blip r:embed="rId2">
            <a:extLst>
              <a:ext uri="{28A0092B-C50C-407E-A947-70E740481C1C}">
                <a14:useLocalDpi xmlns:a14="http://schemas.microsoft.com/office/drawing/2010/main" val="0"/>
              </a:ext>
            </a:extLst>
          </a:blip>
          <a:srcRect l="2388" t="18874" r="12825" b="9774"/>
          <a:stretch/>
        </p:blipFill>
        <p:spPr bwMode="auto">
          <a:xfrm>
            <a:off x="1219201" y="949234"/>
            <a:ext cx="9927770" cy="47026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820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a:xfrm>
            <a:off x="1097280" y="1877645"/>
            <a:ext cx="10249989" cy="4441855"/>
          </a:xfrm>
        </p:spPr>
        <p:txBody>
          <a:bodyPr>
            <a:normAutofit fontScale="85000" lnSpcReduction="20000"/>
          </a:bodyPr>
          <a:lstStyle/>
          <a:p>
            <a:pPr>
              <a:buFont typeface="Wingdings" panose="05000000000000000000" pitchFamily="2" charset="2"/>
              <a:buChar char="§"/>
            </a:pPr>
            <a:r>
              <a:rPr lang="cs-CZ" dirty="0" smtClean="0"/>
              <a:t> </a:t>
            </a:r>
            <a:r>
              <a:rPr lang="cs-CZ" altLang="cs-CZ" dirty="0"/>
              <a:t> vývoj = kvalitativní </a:t>
            </a:r>
            <a:r>
              <a:rPr lang="cs-CZ" altLang="cs-CZ" dirty="0" smtClean="0"/>
              <a:t>změna</a:t>
            </a:r>
            <a:r>
              <a:rPr lang="cs-CZ" dirty="0" smtClean="0"/>
              <a:t> </a:t>
            </a:r>
          </a:p>
          <a:p>
            <a:pPr>
              <a:buFont typeface="Wingdings" panose="05000000000000000000" pitchFamily="2" charset="2"/>
              <a:buChar char="§"/>
            </a:pPr>
            <a:r>
              <a:rPr lang="cs-CZ" dirty="0" smtClean="0"/>
              <a:t> ontogeneze = vývoj jedince</a:t>
            </a:r>
          </a:p>
          <a:p>
            <a:pPr>
              <a:buFont typeface="Wingdings" panose="05000000000000000000" pitchFamily="2" charset="2"/>
              <a:buChar char="§"/>
            </a:pPr>
            <a:r>
              <a:rPr lang="cs-CZ" dirty="0" smtClean="0"/>
              <a:t> fylogeneze = vývoj druhů</a:t>
            </a:r>
          </a:p>
          <a:p>
            <a:pPr>
              <a:buFont typeface="Wingdings" panose="05000000000000000000" pitchFamily="2" charset="2"/>
              <a:buChar char="§"/>
            </a:pPr>
            <a:r>
              <a:rPr lang="cs-CZ" dirty="0" smtClean="0"/>
              <a:t> gameta = zralá pohlavní buňka</a:t>
            </a:r>
          </a:p>
          <a:p>
            <a:pPr>
              <a:buFont typeface="Wingdings" panose="05000000000000000000" pitchFamily="2" charset="2"/>
              <a:buChar char="§"/>
            </a:pPr>
            <a:r>
              <a:rPr lang="cs-CZ" dirty="0"/>
              <a:t> </a:t>
            </a:r>
            <a:r>
              <a:rPr lang="cs-CZ" dirty="0" smtClean="0"/>
              <a:t>zygota = buňka vzniklá oplozením</a:t>
            </a:r>
          </a:p>
          <a:p>
            <a:pPr>
              <a:buFont typeface="Wingdings" panose="05000000000000000000" pitchFamily="2" charset="2"/>
              <a:buChar char="§"/>
            </a:pPr>
            <a:r>
              <a:rPr lang="cs-CZ" dirty="0"/>
              <a:t> </a:t>
            </a:r>
            <a:r>
              <a:rPr lang="cs-CZ" dirty="0" smtClean="0"/>
              <a:t>proliferace = dělení buněk</a:t>
            </a:r>
          </a:p>
          <a:p>
            <a:pPr>
              <a:buFont typeface="Wingdings" panose="05000000000000000000" pitchFamily="2" charset="2"/>
              <a:buChar char="§"/>
            </a:pPr>
            <a:r>
              <a:rPr lang="cs-CZ" dirty="0" smtClean="0"/>
              <a:t> růst </a:t>
            </a:r>
            <a:r>
              <a:rPr lang="cs-CZ" dirty="0"/>
              <a:t>buněk </a:t>
            </a:r>
            <a:r>
              <a:rPr lang="cs-CZ" dirty="0" smtClean="0"/>
              <a:t>= </a:t>
            </a:r>
            <a:r>
              <a:rPr lang="cs-CZ" altLang="cs-CZ" dirty="0"/>
              <a:t>změna kvantitativní, </a:t>
            </a:r>
            <a:r>
              <a:rPr lang="cs-CZ" altLang="cs-CZ" b="1" dirty="0"/>
              <a:t> </a:t>
            </a:r>
            <a:r>
              <a:rPr lang="cs-CZ" altLang="cs-CZ" dirty="0"/>
              <a:t>anabolismus/katabolismus  &gt; </a:t>
            </a:r>
            <a:r>
              <a:rPr lang="cs-CZ" altLang="cs-CZ" dirty="0" smtClean="0"/>
              <a:t>1</a:t>
            </a:r>
          </a:p>
          <a:p>
            <a:pPr>
              <a:buFont typeface="Wingdings" panose="05000000000000000000" pitchFamily="2" charset="2"/>
              <a:buChar char="§"/>
            </a:pPr>
            <a:r>
              <a:rPr lang="cs-CZ" dirty="0" smtClean="0"/>
              <a:t> diferenciace = rozrůzňování buněk</a:t>
            </a:r>
          </a:p>
          <a:p>
            <a:pPr>
              <a:buFont typeface="Wingdings" panose="05000000000000000000" pitchFamily="2" charset="2"/>
              <a:buChar char="§"/>
            </a:pPr>
            <a:r>
              <a:rPr lang="cs-CZ" dirty="0" smtClean="0"/>
              <a:t> migrace = přesun buněk</a:t>
            </a:r>
          </a:p>
          <a:p>
            <a:pPr>
              <a:buFont typeface="Wingdings" panose="05000000000000000000" pitchFamily="2" charset="2"/>
              <a:buChar char="§"/>
            </a:pPr>
            <a:r>
              <a:rPr lang="cs-CZ" dirty="0" smtClean="0"/>
              <a:t> morfogeneze = tvarový a strukturální vývoj</a:t>
            </a:r>
          </a:p>
          <a:p>
            <a:pPr>
              <a:buFont typeface="Wingdings" panose="05000000000000000000" pitchFamily="2" charset="2"/>
              <a:buChar char="§"/>
            </a:pPr>
            <a:r>
              <a:rPr lang="cs-CZ" dirty="0"/>
              <a:t> </a:t>
            </a:r>
            <a:r>
              <a:rPr lang="cs-CZ" dirty="0" smtClean="0"/>
              <a:t>asociace = přesun buněk do větších celků</a:t>
            </a:r>
          </a:p>
          <a:p>
            <a:pPr>
              <a:buFont typeface="Wingdings" panose="05000000000000000000" pitchFamily="2" charset="2"/>
              <a:buChar char="§"/>
            </a:pPr>
            <a:r>
              <a:rPr lang="cs-CZ" dirty="0"/>
              <a:t> </a:t>
            </a:r>
            <a:r>
              <a:rPr lang="cs-CZ" dirty="0" err="1" smtClean="0"/>
              <a:t>apoptóza</a:t>
            </a:r>
            <a:r>
              <a:rPr lang="cs-CZ" dirty="0" smtClean="0"/>
              <a:t> = programovaná buněčná smrt</a:t>
            </a:r>
            <a:endParaRPr lang="cs-CZ" dirty="0"/>
          </a:p>
          <a:p>
            <a:endParaRPr lang="cs-CZ" dirty="0"/>
          </a:p>
        </p:txBody>
      </p:sp>
      <p:sp>
        <p:nvSpPr>
          <p:cNvPr id="4" name="Zástupný symbol pro zápatí 3"/>
          <p:cNvSpPr>
            <a:spLocks noGrp="1"/>
          </p:cNvSpPr>
          <p:nvPr>
            <p:ph type="ftr" sz="quarter" idx="11"/>
          </p:nvPr>
        </p:nvSpPr>
        <p:spPr/>
        <p:txBody>
          <a:bodyPr/>
          <a:lstStyle/>
          <a:p>
            <a:r>
              <a:rPr lang="cs-CZ" smtClean="0"/>
              <a:t>Bi6140 Embryologie</a:t>
            </a:r>
            <a:endParaRPr lang="cs-CZ"/>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11</a:t>
            </a:fld>
            <a:endParaRPr lang="cs-CZ"/>
          </a:p>
        </p:txBody>
      </p:sp>
    </p:spTree>
    <p:extLst>
      <p:ext uri="{BB962C8B-B14F-4D97-AF65-F5344CB8AC3E}">
        <p14:creationId xmlns:p14="http://schemas.microsoft.com/office/powerpoint/2010/main" val="406321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Orientace na těle živočicha</a:t>
            </a:r>
            <a:endParaRPr lang="cs-CZ" dirty="0"/>
          </a:p>
        </p:txBody>
      </p:sp>
      <p:sp>
        <p:nvSpPr>
          <p:cNvPr id="4" name="Zástupný symbol pro zápatí 3"/>
          <p:cNvSpPr>
            <a:spLocks noGrp="1"/>
          </p:cNvSpPr>
          <p:nvPr>
            <p:ph type="ftr" sz="quarter" idx="11"/>
          </p:nvPr>
        </p:nvSpPr>
        <p:spPr/>
        <p:txBody>
          <a:bodyPr/>
          <a:lstStyle/>
          <a:p>
            <a:r>
              <a:rPr lang="cs-CZ" smtClean="0"/>
              <a:t>Bi6140 Embryologie</a:t>
            </a:r>
            <a:endParaRPr lang="cs-CZ"/>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12</a:t>
            </a:fld>
            <a:endParaRPr lang="cs-CZ"/>
          </a:p>
        </p:txBody>
      </p:sp>
      <p:pic>
        <p:nvPicPr>
          <p:cNvPr id="6" name="Obrázek 5"/>
          <p:cNvPicPr>
            <a:picLocks noChangeAspect="1"/>
          </p:cNvPicPr>
          <p:nvPr/>
        </p:nvPicPr>
        <p:blipFill rotWithShape="1">
          <a:blip r:embed="rId2"/>
          <a:srcRect l="1167" t="42593" r="8584" b="10741"/>
          <a:stretch/>
        </p:blipFill>
        <p:spPr>
          <a:xfrm>
            <a:off x="412157" y="1724250"/>
            <a:ext cx="6366642" cy="1860198"/>
          </a:xfrm>
          <a:prstGeom prst="rect">
            <a:avLst/>
          </a:prstGeom>
        </p:spPr>
      </p:pic>
      <p:sp>
        <p:nvSpPr>
          <p:cNvPr id="7" name="Obdélník 6"/>
          <p:cNvSpPr/>
          <p:nvPr/>
        </p:nvSpPr>
        <p:spPr>
          <a:xfrm>
            <a:off x="8747760" y="6056717"/>
            <a:ext cx="6096000" cy="215444"/>
          </a:xfrm>
          <a:prstGeom prst="rect">
            <a:avLst/>
          </a:prstGeom>
        </p:spPr>
        <p:txBody>
          <a:bodyPr>
            <a:spAutoFit/>
          </a:bodyPr>
          <a:lstStyle/>
          <a:p>
            <a:r>
              <a:rPr lang="cs-CZ" sz="800" dirty="0"/>
              <a:t>http://rocek.gli.cas.cz/Courses/Microsoft%20Word%20-%20Morfologie2.pdf</a:t>
            </a:r>
          </a:p>
        </p:txBody>
      </p:sp>
      <p:pic>
        <p:nvPicPr>
          <p:cNvPr id="8" name="Obrázek 7"/>
          <p:cNvPicPr>
            <a:picLocks noChangeAspect="1"/>
          </p:cNvPicPr>
          <p:nvPr/>
        </p:nvPicPr>
        <p:blipFill>
          <a:blip r:embed="rId3"/>
          <a:stretch>
            <a:fillRect/>
          </a:stretch>
        </p:blipFill>
        <p:spPr>
          <a:xfrm>
            <a:off x="1726247" y="3502152"/>
            <a:ext cx="2876587" cy="2603284"/>
          </a:xfrm>
          <a:prstGeom prst="rect">
            <a:avLst/>
          </a:prstGeom>
        </p:spPr>
      </p:pic>
      <p:graphicFrame>
        <p:nvGraphicFramePr>
          <p:cNvPr id="10" name="Tabulka 9"/>
          <p:cNvGraphicFramePr>
            <a:graphicFrameLocks noGrp="1"/>
          </p:cNvGraphicFramePr>
          <p:nvPr>
            <p:extLst>
              <p:ext uri="{D42A27DB-BD31-4B8C-83A1-F6EECF244321}">
                <p14:modId xmlns:p14="http://schemas.microsoft.com/office/powerpoint/2010/main" val="3005148670"/>
              </p:ext>
            </p:extLst>
          </p:nvPr>
        </p:nvGraphicFramePr>
        <p:xfrm>
          <a:off x="7758903" y="245141"/>
          <a:ext cx="4311177" cy="5810446"/>
        </p:xfrm>
        <a:graphic>
          <a:graphicData uri="http://schemas.openxmlformats.org/drawingml/2006/table">
            <a:tbl>
              <a:tblPr/>
              <a:tblGrid>
                <a:gridCol w="1105428">
                  <a:extLst>
                    <a:ext uri="{9D8B030D-6E8A-4147-A177-3AD203B41FA5}">
                      <a16:colId xmlns:a16="http://schemas.microsoft.com/office/drawing/2014/main" val="3377741250"/>
                    </a:ext>
                  </a:extLst>
                </a:gridCol>
                <a:gridCol w="3205749">
                  <a:extLst>
                    <a:ext uri="{9D8B030D-6E8A-4147-A177-3AD203B41FA5}">
                      <a16:colId xmlns:a16="http://schemas.microsoft.com/office/drawing/2014/main" val="2969671166"/>
                    </a:ext>
                  </a:extLst>
                </a:gridCol>
              </a:tblGrid>
              <a:tr h="243617">
                <a:tc>
                  <a:txBody>
                    <a:bodyPr/>
                    <a:lstStyle/>
                    <a:p>
                      <a:pPr fontAlgn="t"/>
                      <a:r>
                        <a:rPr lang="cs-CZ" sz="1000" b="0">
                          <a:solidFill>
                            <a:srgbClr val="495354"/>
                          </a:solidFill>
                          <a:effectLst/>
                          <a:latin typeface="var(--medium)"/>
                        </a:rPr>
                        <a:t>Anterior</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000">
                          <a:solidFill>
                            <a:srgbClr val="495354"/>
                          </a:solidFill>
                          <a:effectLst/>
                        </a:rPr>
                        <a:t>In front of or front</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425832195"/>
                  </a:ext>
                </a:extLst>
              </a:tr>
              <a:tr h="243617">
                <a:tc>
                  <a:txBody>
                    <a:bodyPr/>
                    <a:lstStyle/>
                    <a:p>
                      <a:pPr fontAlgn="t"/>
                      <a:r>
                        <a:rPr lang="cs-CZ" sz="1000" b="0">
                          <a:solidFill>
                            <a:srgbClr val="495354"/>
                          </a:solidFill>
                          <a:effectLst/>
                          <a:latin typeface="var(--medium)"/>
                        </a:rPr>
                        <a:t>Posterior</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000">
                          <a:solidFill>
                            <a:srgbClr val="495354"/>
                          </a:solidFill>
                          <a:effectLst/>
                        </a:rPr>
                        <a:t>In behind of or behind</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393314793"/>
                  </a:ext>
                </a:extLst>
              </a:tr>
              <a:tr h="243617">
                <a:tc>
                  <a:txBody>
                    <a:bodyPr/>
                    <a:lstStyle/>
                    <a:p>
                      <a:pPr fontAlgn="t"/>
                      <a:r>
                        <a:rPr lang="cs-CZ" sz="1000" b="0">
                          <a:solidFill>
                            <a:srgbClr val="495354"/>
                          </a:solidFill>
                          <a:effectLst/>
                          <a:latin typeface="var(--medium)"/>
                        </a:rPr>
                        <a:t>Ventral</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000">
                          <a:solidFill>
                            <a:srgbClr val="495354"/>
                          </a:solidFill>
                          <a:effectLst/>
                        </a:rPr>
                        <a:t>Towards the front of the body</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471705690"/>
                  </a:ext>
                </a:extLst>
              </a:tr>
              <a:tr h="243617">
                <a:tc>
                  <a:txBody>
                    <a:bodyPr/>
                    <a:lstStyle/>
                    <a:p>
                      <a:pPr fontAlgn="t"/>
                      <a:r>
                        <a:rPr lang="cs-CZ" sz="1000" b="0">
                          <a:solidFill>
                            <a:srgbClr val="495354"/>
                          </a:solidFill>
                          <a:effectLst/>
                          <a:latin typeface="var(--medium)"/>
                        </a:rPr>
                        <a:t>Dorsal</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000">
                          <a:solidFill>
                            <a:srgbClr val="495354"/>
                          </a:solidFill>
                          <a:effectLst/>
                        </a:rPr>
                        <a:t>Towards the back of the body</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4046712999"/>
                  </a:ext>
                </a:extLst>
              </a:tr>
              <a:tr h="400228">
                <a:tc>
                  <a:txBody>
                    <a:bodyPr/>
                    <a:lstStyle/>
                    <a:p>
                      <a:pPr fontAlgn="t"/>
                      <a:r>
                        <a:rPr lang="cs-CZ" sz="1000" b="0" dirty="0" err="1">
                          <a:solidFill>
                            <a:srgbClr val="495354"/>
                          </a:solidFill>
                          <a:effectLst/>
                          <a:latin typeface="var(--medium)"/>
                        </a:rPr>
                        <a:t>Distal</a:t>
                      </a:r>
                      <a:endParaRPr lang="cs-CZ" sz="1000" b="0" dirty="0">
                        <a:solidFill>
                          <a:srgbClr val="495354"/>
                        </a:solidFill>
                        <a:effectLst/>
                        <a:latin typeface="var(--medium)"/>
                      </a:endParaRP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000" dirty="0">
                          <a:solidFill>
                            <a:srgbClr val="495354"/>
                          </a:solidFill>
                          <a:effectLst/>
                        </a:rPr>
                        <a:t>Away or farthest away from the trunk or the point of origin of the body part</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438587410"/>
                  </a:ext>
                </a:extLst>
              </a:tr>
              <a:tr h="400228">
                <a:tc>
                  <a:txBody>
                    <a:bodyPr/>
                    <a:lstStyle/>
                    <a:p>
                      <a:pPr fontAlgn="t"/>
                      <a:r>
                        <a:rPr lang="cs-CZ" sz="1000" b="0">
                          <a:solidFill>
                            <a:srgbClr val="495354"/>
                          </a:solidFill>
                          <a:effectLst/>
                          <a:latin typeface="var(--medium)"/>
                        </a:rPr>
                        <a:t>Proximal</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000">
                          <a:solidFill>
                            <a:srgbClr val="495354"/>
                          </a:solidFill>
                          <a:effectLst/>
                        </a:rPr>
                        <a:t>Closer or towards the trunk or the point of origin of the body part</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543445924"/>
                  </a:ext>
                </a:extLst>
              </a:tr>
              <a:tr h="243617">
                <a:tc>
                  <a:txBody>
                    <a:bodyPr/>
                    <a:lstStyle/>
                    <a:p>
                      <a:pPr fontAlgn="t"/>
                      <a:r>
                        <a:rPr lang="cs-CZ" sz="1000" b="0">
                          <a:solidFill>
                            <a:srgbClr val="495354"/>
                          </a:solidFill>
                          <a:effectLst/>
                          <a:latin typeface="var(--medium)"/>
                        </a:rPr>
                        <a:t>Median</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cs-CZ" sz="1000">
                          <a:solidFill>
                            <a:srgbClr val="495354"/>
                          </a:solidFill>
                          <a:effectLst/>
                        </a:rPr>
                        <a:t>Midline of the body</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961953850"/>
                  </a:ext>
                </a:extLst>
              </a:tr>
              <a:tr h="218418">
                <a:tc>
                  <a:txBody>
                    <a:bodyPr/>
                    <a:lstStyle/>
                    <a:p>
                      <a:pPr fontAlgn="t"/>
                      <a:r>
                        <a:rPr lang="cs-CZ" sz="1000" b="0">
                          <a:solidFill>
                            <a:srgbClr val="495354"/>
                          </a:solidFill>
                          <a:effectLst/>
                          <a:latin typeface="var(--medium)"/>
                        </a:rPr>
                        <a:t>Medial</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cs-CZ" sz="1000" dirty="0" err="1">
                          <a:solidFill>
                            <a:srgbClr val="495354"/>
                          </a:solidFill>
                          <a:effectLst/>
                        </a:rPr>
                        <a:t>Towards</a:t>
                      </a:r>
                      <a:r>
                        <a:rPr lang="cs-CZ" sz="1000" dirty="0">
                          <a:solidFill>
                            <a:srgbClr val="495354"/>
                          </a:solidFill>
                          <a:effectLst/>
                        </a:rPr>
                        <a:t> </a:t>
                      </a:r>
                      <a:r>
                        <a:rPr lang="cs-CZ" sz="1000" dirty="0" err="1">
                          <a:solidFill>
                            <a:srgbClr val="495354"/>
                          </a:solidFill>
                          <a:effectLst/>
                        </a:rPr>
                        <a:t>the</a:t>
                      </a:r>
                      <a:r>
                        <a:rPr lang="cs-CZ" sz="1000" dirty="0">
                          <a:solidFill>
                            <a:srgbClr val="495354"/>
                          </a:solidFill>
                          <a:effectLst/>
                        </a:rPr>
                        <a:t> </a:t>
                      </a:r>
                      <a:r>
                        <a:rPr lang="cs-CZ" sz="1000" dirty="0" err="1">
                          <a:solidFill>
                            <a:srgbClr val="495354"/>
                          </a:solidFill>
                          <a:effectLst/>
                        </a:rPr>
                        <a:t>median</a:t>
                      </a:r>
                      <a:endParaRPr lang="cs-CZ" sz="1000" dirty="0">
                        <a:solidFill>
                          <a:srgbClr val="495354"/>
                        </a:solidFill>
                        <a:effectLst/>
                      </a:endParaRP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45101434"/>
                  </a:ext>
                </a:extLst>
              </a:tr>
              <a:tr h="243617">
                <a:tc>
                  <a:txBody>
                    <a:bodyPr/>
                    <a:lstStyle/>
                    <a:p>
                      <a:pPr fontAlgn="t"/>
                      <a:r>
                        <a:rPr lang="cs-CZ" sz="1000" b="0" dirty="0" err="1">
                          <a:solidFill>
                            <a:srgbClr val="495354"/>
                          </a:solidFill>
                          <a:effectLst/>
                          <a:latin typeface="var(--medium)"/>
                        </a:rPr>
                        <a:t>Lateral</a:t>
                      </a:r>
                      <a:endParaRPr lang="cs-CZ" sz="1000" b="0" dirty="0">
                        <a:solidFill>
                          <a:srgbClr val="495354"/>
                        </a:solidFill>
                        <a:effectLst/>
                        <a:latin typeface="var(--medium)"/>
                      </a:endParaRP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cs-CZ" sz="1000" dirty="0" err="1">
                          <a:solidFill>
                            <a:srgbClr val="495354"/>
                          </a:solidFill>
                          <a:effectLst/>
                        </a:rPr>
                        <a:t>Away</a:t>
                      </a:r>
                      <a:r>
                        <a:rPr lang="cs-CZ" sz="1000" dirty="0">
                          <a:solidFill>
                            <a:srgbClr val="495354"/>
                          </a:solidFill>
                          <a:effectLst/>
                        </a:rPr>
                        <a:t> </a:t>
                      </a:r>
                      <a:r>
                        <a:rPr lang="cs-CZ" sz="1000" dirty="0" err="1">
                          <a:solidFill>
                            <a:srgbClr val="495354"/>
                          </a:solidFill>
                          <a:effectLst/>
                        </a:rPr>
                        <a:t>from</a:t>
                      </a:r>
                      <a:r>
                        <a:rPr lang="cs-CZ" sz="1000" dirty="0">
                          <a:solidFill>
                            <a:srgbClr val="495354"/>
                          </a:solidFill>
                          <a:effectLst/>
                        </a:rPr>
                        <a:t> </a:t>
                      </a:r>
                      <a:r>
                        <a:rPr lang="cs-CZ" sz="1000" dirty="0" err="1">
                          <a:solidFill>
                            <a:srgbClr val="495354"/>
                          </a:solidFill>
                          <a:effectLst/>
                        </a:rPr>
                        <a:t>median</a:t>
                      </a:r>
                      <a:endParaRPr lang="cs-CZ" sz="1000" dirty="0">
                        <a:solidFill>
                          <a:srgbClr val="495354"/>
                        </a:solidFill>
                        <a:effectLst/>
                      </a:endParaRP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731391085"/>
                  </a:ext>
                </a:extLst>
              </a:tr>
              <a:tr h="245601">
                <a:tc>
                  <a:txBody>
                    <a:bodyPr/>
                    <a:lstStyle/>
                    <a:p>
                      <a:pPr fontAlgn="t"/>
                      <a:r>
                        <a:rPr lang="cs-CZ" sz="1000" b="0">
                          <a:solidFill>
                            <a:srgbClr val="495354"/>
                          </a:solidFill>
                          <a:effectLst/>
                          <a:latin typeface="var(--medium)"/>
                        </a:rPr>
                        <a:t>Superior</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000" dirty="0">
                          <a:solidFill>
                            <a:srgbClr val="495354"/>
                          </a:solidFill>
                          <a:effectLst/>
                        </a:rPr>
                        <a:t>Towards the top of the head</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364438884"/>
                  </a:ext>
                </a:extLst>
              </a:tr>
              <a:tr h="243617">
                <a:tc>
                  <a:txBody>
                    <a:bodyPr/>
                    <a:lstStyle/>
                    <a:p>
                      <a:pPr fontAlgn="t"/>
                      <a:r>
                        <a:rPr lang="cs-CZ" sz="1000" b="0">
                          <a:solidFill>
                            <a:srgbClr val="495354"/>
                          </a:solidFill>
                          <a:effectLst/>
                          <a:latin typeface="var(--medium)"/>
                        </a:rPr>
                        <a:t>Inferior</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cs-CZ" sz="1000" dirty="0" err="1">
                          <a:solidFill>
                            <a:srgbClr val="495354"/>
                          </a:solidFill>
                          <a:effectLst/>
                        </a:rPr>
                        <a:t>Towards</a:t>
                      </a:r>
                      <a:r>
                        <a:rPr lang="cs-CZ" sz="1000" dirty="0">
                          <a:solidFill>
                            <a:srgbClr val="495354"/>
                          </a:solidFill>
                          <a:effectLst/>
                        </a:rPr>
                        <a:t> </a:t>
                      </a:r>
                      <a:r>
                        <a:rPr lang="cs-CZ" sz="1000" dirty="0" err="1">
                          <a:solidFill>
                            <a:srgbClr val="495354"/>
                          </a:solidFill>
                          <a:effectLst/>
                        </a:rPr>
                        <a:t>the</a:t>
                      </a:r>
                      <a:r>
                        <a:rPr lang="cs-CZ" sz="1000" dirty="0">
                          <a:solidFill>
                            <a:srgbClr val="495354"/>
                          </a:solidFill>
                          <a:effectLst/>
                        </a:rPr>
                        <a:t> </a:t>
                      </a:r>
                      <a:r>
                        <a:rPr lang="cs-CZ" sz="1000" dirty="0" err="1">
                          <a:solidFill>
                            <a:srgbClr val="495354"/>
                          </a:solidFill>
                          <a:effectLst/>
                        </a:rPr>
                        <a:t>feet</a:t>
                      </a:r>
                      <a:endParaRPr lang="cs-CZ" sz="1000" dirty="0">
                        <a:solidFill>
                          <a:srgbClr val="495354"/>
                        </a:solidFill>
                        <a:effectLst/>
                      </a:endParaRP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393754548"/>
                  </a:ext>
                </a:extLst>
              </a:tr>
              <a:tr h="243617">
                <a:tc>
                  <a:txBody>
                    <a:bodyPr/>
                    <a:lstStyle/>
                    <a:p>
                      <a:pPr fontAlgn="t"/>
                      <a:r>
                        <a:rPr lang="cs-CZ" sz="1000" b="0">
                          <a:solidFill>
                            <a:srgbClr val="495354"/>
                          </a:solidFill>
                          <a:effectLst/>
                          <a:latin typeface="var(--medium)"/>
                        </a:rPr>
                        <a:t>Cranial</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cs-CZ" sz="1000" dirty="0" err="1">
                          <a:solidFill>
                            <a:srgbClr val="495354"/>
                          </a:solidFill>
                          <a:effectLst/>
                        </a:rPr>
                        <a:t>Towards</a:t>
                      </a:r>
                      <a:r>
                        <a:rPr lang="cs-CZ" sz="1000" dirty="0">
                          <a:solidFill>
                            <a:srgbClr val="495354"/>
                          </a:solidFill>
                          <a:effectLst/>
                        </a:rPr>
                        <a:t> </a:t>
                      </a:r>
                      <a:r>
                        <a:rPr lang="cs-CZ" sz="1000" dirty="0" err="1">
                          <a:solidFill>
                            <a:srgbClr val="495354"/>
                          </a:solidFill>
                          <a:effectLst/>
                        </a:rPr>
                        <a:t>the</a:t>
                      </a:r>
                      <a:r>
                        <a:rPr lang="cs-CZ" sz="1000" dirty="0">
                          <a:solidFill>
                            <a:srgbClr val="495354"/>
                          </a:solidFill>
                          <a:effectLst/>
                        </a:rPr>
                        <a:t> </a:t>
                      </a:r>
                      <a:r>
                        <a:rPr lang="cs-CZ" sz="1000" dirty="0" err="1">
                          <a:solidFill>
                            <a:srgbClr val="495354"/>
                          </a:solidFill>
                          <a:effectLst/>
                        </a:rPr>
                        <a:t>head</a:t>
                      </a:r>
                      <a:endParaRPr lang="cs-CZ" sz="1000" dirty="0">
                        <a:solidFill>
                          <a:srgbClr val="495354"/>
                        </a:solidFill>
                        <a:effectLst/>
                      </a:endParaRP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851181665"/>
                  </a:ext>
                </a:extLst>
              </a:tr>
              <a:tr h="243617">
                <a:tc>
                  <a:txBody>
                    <a:bodyPr/>
                    <a:lstStyle/>
                    <a:p>
                      <a:pPr fontAlgn="t"/>
                      <a:r>
                        <a:rPr lang="cs-CZ" sz="1000" b="0">
                          <a:solidFill>
                            <a:srgbClr val="495354"/>
                          </a:solidFill>
                          <a:effectLst/>
                          <a:latin typeface="var(--medium)"/>
                        </a:rPr>
                        <a:t>Caudal</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cs-CZ" sz="1000" dirty="0" err="1">
                          <a:solidFill>
                            <a:srgbClr val="495354"/>
                          </a:solidFill>
                          <a:effectLst/>
                        </a:rPr>
                        <a:t>Towards</a:t>
                      </a:r>
                      <a:r>
                        <a:rPr lang="cs-CZ" sz="1000" dirty="0">
                          <a:solidFill>
                            <a:srgbClr val="495354"/>
                          </a:solidFill>
                          <a:effectLst/>
                        </a:rPr>
                        <a:t> </a:t>
                      </a:r>
                      <a:r>
                        <a:rPr lang="cs-CZ" sz="1000" dirty="0" err="1">
                          <a:solidFill>
                            <a:srgbClr val="495354"/>
                          </a:solidFill>
                          <a:effectLst/>
                        </a:rPr>
                        <a:t>the</a:t>
                      </a:r>
                      <a:r>
                        <a:rPr lang="cs-CZ" sz="1000" dirty="0">
                          <a:solidFill>
                            <a:srgbClr val="495354"/>
                          </a:solidFill>
                          <a:effectLst/>
                        </a:rPr>
                        <a:t> </a:t>
                      </a:r>
                      <a:r>
                        <a:rPr lang="cs-CZ" sz="1000" dirty="0" err="1">
                          <a:solidFill>
                            <a:srgbClr val="495354"/>
                          </a:solidFill>
                          <a:effectLst/>
                        </a:rPr>
                        <a:t>tail</a:t>
                      </a:r>
                      <a:endParaRPr lang="cs-CZ" sz="1000" dirty="0">
                        <a:solidFill>
                          <a:srgbClr val="495354"/>
                        </a:solidFill>
                        <a:effectLst/>
                      </a:endParaRP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605013065"/>
                  </a:ext>
                </a:extLst>
              </a:tr>
              <a:tr h="243617">
                <a:tc>
                  <a:txBody>
                    <a:bodyPr/>
                    <a:lstStyle/>
                    <a:p>
                      <a:pPr fontAlgn="t"/>
                      <a:r>
                        <a:rPr lang="cs-CZ" sz="1000" b="0">
                          <a:solidFill>
                            <a:srgbClr val="495354"/>
                          </a:solidFill>
                          <a:effectLst/>
                          <a:latin typeface="var(--medium)"/>
                        </a:rPr>
                        <a:t>External</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cs-CZ" sz="1000">
                          <a:solidFill>
                            <a:srgbClr val="495354"/>
                          </a:solidFill>
                          <a:effectLst/>
                        </a:rPr>
                        <a:t>Towards the surface, superficial</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3270338017"/>
                  </a:ext>
                </a:extLst>
              </a:tr>
              <a:tr h="243617">
                <a:tc>
                  <a:txBody>
                    <a:bodyPr/>
                    <a:lstStyle/>
                    <a:p>
                      <a:pPr fontAlgn="t"/>
                      <a:r>
                        <a:rPr lang="cs-CZ" sz="1000" b="0">
                          <a:solidFill>
                            <a:srgbClr val="495354"/>
                          </a:solidFill>
                          <a:effectLst/>
                          <a:latin typeface="var(--medium)"/>
                        </a:rPr>
                        <a:t>Internal</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000">
                          <a:solidFill>
                            <a:srgbClr val="495354"/>
                          </a:solidFill>
                          <a:effectLst/>
                        </a:rPr>
                        <a:t>Away from the surface, deep</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253582088"/>
                  </a:ext>
                </a:extLst>
              </a:tr>
              <a:tr h="243617">
                <a:tc>
                  <a:txBody>
                    <a:bodyPr/>
                    <a:lstStyle/>
                    <a:p>
                      <a:pPr fontAlgn="t"/>
                      <a:r>
                        <a:rPr lang="cs-CZ" sz="1000" b="0">
                          <a:solidFill>
                            <a:srgbClr val="495354"/>
                          </a:solidFill>
                          <a:effectLst/>
                          <a:latin typeface="var(--medium)"/>
                        </a:rPr>
                        <a:t>Superficial</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cs-CZ" sz="1000">
                          <a:solidFill>
                            <a:srgbClr val="495354"/>
                          </a:solidFill>
                          <a:effectLst/>
                        </a:rPr>
                        <a:t>Nearer to the surface</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138423704"/>
                  </a:ext>
                </a:extLst>
              </a:tr>
              <a:tr h="243617">
                <a:tc>
                  <a:txBody>
                    <a:bodyPr/>
                    <a:lstStyle/>
                    <a:p>
                      <a:pPr fontAlgn="t"/>
                      <a:r>
                        <a:rPr lang="cs-CZ" sz="1000" b="0">
                          <a:solidFill>
                            <a:srgbClr val="495354"/>
                          </a:solidFill>
                          <a:effectLst/>
                          <a:latin typeface="var(--medium)"/>
                        </a:rPr>
                        <a:t>Deep</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cs-CZ" sz="1000">
                          <a:solidFill>
                            <a:srgbClr val="495354"/>
                          </a:solidFill>
                          <a:effectLst/>
                        </a:rPr>
                        <a:t>Farther from the surface</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942464265"/>
                  </a:ext>
                </a:extLst>
              </a:tr>
              <a:tr h="334877">
                <a:tc>
                  <a:txBody>
                    <a:bodyPr/>
                    <a:lstStyle/>
                    <a:p>
                      <a:pPr fontAlgn="t"/>
                      <a:r>
                        <a:rPr lang="cs-CZ" sz="1000" b="0">
                          <a:solidFill>
                            <a:srgbClr val="495354"/>
                          </a:solidFill>
                          <a:effectLst/>
                          <a:latin typeface="var(--medium)"/>
                        </a:rPr>
                        <a:t>Palmar</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000">
                          <a:solidFill>
                            <a:srgbClr val="495354"/>
                          </a:solidFill>
                          <a:effectLst/>
                        </a:rPr>
                        <a:t>Anterior hand or palm of hand (palmar)</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093844526"/>
                  </a:ext>
                </a:extLst>
              </a:tr>
              <a:tr h="400228">
                <a:tc>
                  <a:txBody>
                    <a:bodyPr/>
                    <a:lstStyle/>
                    <a:p>
                      <a:pPr fontAlgn="t"/>
                      <a:r>
                        <a:rPr lang="cs-CZ" sz="1000" b="0">
                          <a:solidFill>
                            <a:srgbClr val="495354"/>
                          </a:solidFill>
                          <a:effectLst/>
                          <a:latin typeface="var(--medium)"/>
                        </a:rPr>
                        <a:t>Dorsal (of hand)</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000">
                          <a:solidFill>
                            <a:srgbClr val="495354"/>
                          </a:solidFill>
                          <a:effectLst/>
                        </a:rPr>
                        <a:t>Posterior surface of hand (dorsum)</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722933982"/>
                  </a:ext>
                </a:extLst>
              </a:tr>
              <a:tr h="243617">
                <a:tc>
                  <a:txBody>
                    <a:bodyPr/>
                    <a:lstStyle/>
                    <a:p>
                      <a:pPr fontAlgn="t"/>
                      <a:r>
                        <a:rPr lang="cs-CZ" sz="1000" b="0">
                          <a:solidFill>
                            <a:srgbClr val="495354"/>
                          </a:solidFill>
                          <a:effectLst/>
                          <a:latin typeface="var(--medium)"/>
                        </a:rPr>
                        <a:t>Plantar</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000">
                          <a:solidFill>
                            <a:srgbClr val="495354"/>
                          </a:solidFill>
                          <a:effectLst/>
                        </a:rPr>
                        <a:t>Inferior surface of foot (sole)</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80291127"/>
                  </a:ext>
                </a:extLst>
              </a:tr>
              <a:tr h="400228">
                <a:tc>
                  <a:txBody>
                    <a:bodyPr/>
                    <a:lstStyle/>
                    <a:p>
                      <a:pPr fontAlgn="t"/>
                      <a:r>
                        <a:rPr lang="cs-CZ" sz="1000" b="0">
                          <a:solidFill>
                            <a:srgbClr val="495354"/>
                          </a:solidFill>
                          <a:effectLst/>
                          <a:latin typeface="var(--medium)"/>
                        </a:rPr>
                        <a:t>Dorsal (of foot)</a:t>
                      </a:r>
                    </a:p>
                  </a:txBody>
                  <a:tcPr marL="45713" marR="45713" marT="30475" marB="30475">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a:noFill/>
                    </a:lnB>
                    <a:solidFill>
                      <a:srgbClr val="F7F7F7"/>
                    </a:solidFill>
                  </a:tcPr>
                </a:tc>
                <a:tc>
                  <a:txBody>
                    <a:bodyPr/>
                    <a:lstStyle/>
                    <a:p>
                      <a:pPr fontAlgn="t"/>
                      <a:r>
                        <a:rPr lang="en-US" sz="1000" dirty="0">
                          <a:solidFill>
                            <a:srgbClr val="495354"/>
                          </a:solidFill>
                          <a:effectLst/>
                        </a:rPr>
                        <a:t>Superior surface of foot (dorsum</a:t>
                      </a:r>
                    </a:p>
                  </a:txBody>
                  <a:tcPr marL="45713" marR="45713" marT="30475" marB="30475">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a:noFill/>
                    </a:lnB>
                    <a:solidFill>
                      <a:srgbClr val="F7F7F7"/>
                    </a:solidFill>
                  </a:tcPr>
                </a:tc>
                <a:extLst>
                  <a:ext uri="{0D108BD9-81ED-4DB2-BD59-A6C34878D82A}">
                    <a16:rowId xmlns:a16="http://schemas.microsoft.com/office/drawing/2014/main" val="2411677825"/>
                  </a:ext>
                </a:extLst>
              </a:tr>
            </a:tbl>
          </a:graphicData>
        </a:graphic>
      </p:graphicFrame>
    </p:spTree>
    <p:extLst>
      <p:ext uri="{BB962C8B-B14F-4D97-AF65-F5344CB8AC3E}">
        <p14:creationId xmlns:p14="http://schemas.microsoft.com/office/powerpoint/2010/main" val="2499563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84366" y="1056968"/>
            <a:ext cx="6870700" cy="609600"/>
          </a:xfrm>
        </p:spPr>
        <p:txBody>
          <a:bodyPr>
            <a:noAutofit/>
          </a:bodyPr>
          <a:lstStyle/>
          <a:p>
            <a:pPr eaLnBrk="1" hangingPunct="1"/>
            <a:r>
              <a:rPr lang="cs-CZ" altLang="cs-CZ" dirty="0">
                <a:latin typeface="+mn-lt"/>
              </a:rPr>
              <a:t>Rozmnožování </a:t>
            </a:r>
          </a:p>
        </p:txBody>
      </p:sp>
      <p:sp>
        <p:nvSpPr>
          <p:cNvPr id="9219" name="Rectangle 3">
            <a:extLst/>
          </p:cNvPr>
          <p:cNvSpPr>
            <a:spLocks noGrp="1" noChangeArrowheads="1"/>
          </p:cNvSpPr>
          <p:nvPr>
            <p:ph type="body" idx="1"/>
          </p:nvPr>
        </p:nvSpPr>
        <p:spPr>
          <a:xfrm>
            <a:off x="1184365" y="1776548"/>
            <a:ext cx="10040983" cy="3938451"/>
          </a:xfrm>
        </p:spPr>
        <p:txBody>
          <a:bodyPr>
            <a:normAutofit fontScale="92500"/>
          </a:bodyPr>
          <a:lstStyle/>
          <a:p>
            <a:pPr algn="just" eaLnBrk="1" hangingPunct="1">
              <a:lnSpc>
                <a:spcPct val="114000"/>
              </a:lnSpc>
              <a:buFont typeface="Wingdings" panose="05000000000000000000" pitchFamily="2" charset="2"/>
              <a:buChar char="§"/>
              <a:defRPr/>
            </a:pPr>
            <a:r>
              <a:rPr lang="cs-CZ" altLang="cs-CZ" sz="2400" dirty="0">
                <a:latin typeface="Arial" pitchFamily="34" charset="0"/>
              </a:rPr>
              <a:t> </a:t>
            </a:r>
            <a:r>
              <a:rPr lang="cs-CZ" altLang="cs-CZ" sz="2400" dirty="0" smtClean="0">
                <a:latin typeface="Arial" pitchFamily="34" charset="0"/>
              </a:rPr>
              <a:t>základní </a:t>
            </a:r>
            <a:r>
              <a:rPr lang="cs-CZ" altLang="cs-CZ" sz="2400" dirty="0">
                <a:latin typeface="Arial" pitchFamily="34" charset="0"/>
              </a:rPr>
              <a:t>vlastnost živých organismů, schopnost vytvořit základ pro systém, stejný jako </a:t>
            </a:r>
            <a:r>
              <a:rPr lang="cs-CZ" altLang="cs-CZ" sz="2400" dirty="0" smtClean="0">
                <a:latin typeface="Arial" pitchFamily="34" charset="0"/>
              </a:rPr>
              <a:t>zakládající</a:t>
            </a:r>
          </a:p>
          <a:p>
            <a:pPr algn="just" eaLnBrk="1" hangingPunct="1">
              <a:lnSpc>
                <a:spcPct val="114000"/>
              </a:lnSpc>
              <a:buFont typeface="Wingdings" panose="05000000000000000000" pitchFamily="2" charset="2"/>
              <a:buChar char="§"/>
              <a:defRPr/>
            </a:pPr>
            <a:r>
              <a:rPr lang="cs-CZ" altLang="cs-CZ" sz="2400" dirty="0">
                <a:latin typeface="Arial" pitchFamily="34" charset="0"/>
              </a:rPr>
              <a:t> </a:t>
            </a:r>
            <a:r>
              <a:rPr lang="cs-CZ" altLang="cs-CZ" sz="2400" dirty="0" smtClean="0">
                <a:latin typeface="Arial" pitchFamily="34" charset="0"/>
              </a:rPr>
              <a:t>umožňuje </a:t>
            </a:r>
            <a:r>
              <a:rPr lang="cs-CZ" altLang="cs-CZ" sz="2400" dirty="0">
                <a:latin typeface="Arial" pitchFamily="34" charset="0"/>
              </a:rPr>
              <a:t>zachovat druh a časovou kontinuitu života, vyvíjet se, zvyšovat počet </a:t>
            </a:r>
            <a:r>
              <a:rPr lang="cs-CZ" altLang="cs-CZ" sz="2400" dirty="0" smtClean="0">
                <a:latin typeface="Arial" pitchFamily="34" charset="0"/>
              </a:rPr>
              <a:t>jedinců, zajišťuje přežití genetických linií</a:t>
            </a:r>
          </a:p>
          <a:p>
            <a:pPr algn="just" eaLnBrk="1" hangingPunct="1">
              <a:lnSpc>
                <a:spcPct val="114000"/>
              </a:lnSpc>
              <a:buFont typeface="Wingdings" panose="05000000000000000000" pitchFamily="2" charset="2"/>
              <a:buChar char="§"/>
              <a:defRPr/>
            </a:pPr>
            <a:r>
              <a:rPr lang="cs-CZ" altLang="cs-CZ" sz="2400" dirty="0" smtClean="0">
                <a:latin typeface="Arial" pitchFamily="34" charset="0"/>
              </a:rPr>
              <a:t> pohlavní </a:t>
            </a:r>
            <a:r>
              <a:rPr lang="cs-CZ" altLang="cs-CZ" sz="2400" dirty="0">
                <a:latin typeface="Arial" pitchFamily="34" charset="0"/>
              </a:rPr>
              <a:t>(sexuální) a nepohlavní (</a:t>
            </a:r>
            <a:r>
              <a:rPr lang="cs-CZ" altLang="cs-CZ" sz="2400" dirty="0" err="1">
                <a:latin typeface="Arial" pitchFamily="34" charset="0"/>
              </a:rPr>
              <a:t>asex</a:t>
            </a:r>
            <a:r>
              <a:rPr lang="cs-CZ" altLang="cs-CZ" sz="2400" dirty="0">
                <a:latin typeface="Arial" pitchFamily="34" charset="0"/>
              </a:rPr>
              <a:t>.), případně jejich střídání (</a:t>
            </a:r>
            <a:r>
              <a:rPr lang="cs-CZ" altLang="cs-CZ" sz="2400" dirty="0" smtClean="0">
                <a:latin typeface="Arial" pitchFamily="34" charset="0"/>
              </a:rPr>
              <a:t>rodozměna-metageneze)</a:t>
            </a:r>
          </a:p>
          <a:p>
            <a:pPr algn="just" eaLnBrk="1" hangingPunct="1">
              <a:lnSpc>
                <a:spcPct val="114000"/>
              </a:lnSpc>
              <a:buFont typeface="Wingdings" panose="05000000000000000000" pitchFamily="2" charset="2"/>
              <a:buChar char="§"/>
              <a:defRPr/>
            </a:pPr>
            <a:r>
              <a:rPr lang="cs-CZ" altLang="cs-CZ" sz="2400" dirty="0" smtClean="0">
                <a:latin typeface="Arial" pitchFamily="34" charset="0"/>
              </a:rPr>
              <a:t> úroveň </a:t>
            </a:r>
            <a:r>
              <a:rPr lang="cs-CZ" altLang="cs-CZ" sz="2400" dirty="0">
                <a:latin typeface="Arial" pitchFamily="34" charset="0"/>
              </a:rPr>
              <a:t>reprodukce je ukazatelem pohody organismu v daném </a:t>
            </a:r>
            <a:r>
              <a:rPr lang="cs-CZ" altLang="cs-CZ" sz="2400" dirty="0" smtClean="0">
                <a:latin typeface="Arial" pitchFamily="34" charset="0"/>
              </a:rPr>
              <a:t>prostředí, je </a:t>
            </a:r>
            <a:r>
              <a:rPr lang="cs-CZ" altLang="cs-CZ" sz="2400" dirty="0">
                <a:latin typeface="Arial" pitchFamily="34" charset="0"/>
              </a:rPr>
              <a:t>ukazatelem vyrovnanosti podmínek vnějšího a vnitřního prostředí organismu</a:t>
            </a:r>
          </a:p>
          <a:p>
            <a:pPr eaLnBrk="1" hangingPunct="1">
              <a:lnSpc>
                <a:spcPct val="90000"/>
              </a:lnSpc>
              <a:defRPr/>
            </a:pPr>
            <a:endParaRPr lang="cs-CZ" altLang="cs-CZ" sz="2800" dirty="0">
              <a:latin typeface="Arial" pitchFamily="34" charset="0"/>
            </a:endParaRPr>
          </a:p>
          <a:p>
            <a:pPr eaLnBrk="1" hangingPunct="1">
              <a:lnSpc>
                <a:spcPct val="90000"/>
              </a:lnSpc>
              <a:buFontTx/>
              <a:buNone/>
              <a:defRPr/>
            </a:pPr>
            <a:endParaRPr lang="cs-CZ" altLang="cs-CZ" sz="2800" dirty="0">
              <a:latin typeface="Arial" pitchFamily="34" charset="0"/>
            </a:endParaRPr>
          </a:p>
          <a:p>
            <a:pPr eaLnBrk="1" hangingPunct="1">
              <a:lnSpc>
                <a:spcPct val="90000"/>
              </a:lnSpc>
              <a:defRPr/>
            </a:pPr>
            <a:endParaRPr lang="cs-CZ" altLang="cs-CZ" sz="2800" dirty="0">
              <a:latin typeface="Arial" pitchFamily="34" charset="0"/>
            </a:endParaRP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6" y="3184526"/>
            <a:ext cx="487363" cy="487363"/>
          </a:xfrm>
          <a:prstGeom prst="rect">
            <a:avLst/>
          </a:prstGeom>
        </p:spPr>
      </p:pic>
      <p:sp>
        <p:nvSpPr>
          <p:cNvPr id="5"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931093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171303" y="822326"/>
            <a:ext cx="7756797" cy="922338"/>
          </a:xfrm>
        </p:spPr>
        <p:txBody>
          <a:bodyPr>
            <a:noAutofit/>
          </a:bodyPr>
          <a:lstStyle/>
          <a:p>
            <a:pPr eaLnBrk="1" hangingPunct="1"/>
            <a:r>
              <a:rPr lang="cs-CZ" altLang="cs-CZ" dirty="0">
                <a:latin typeface="+mn-lt"/>
              </a:rPr>
              <a:t>Rozmnožovací </a:t>
            </a:r>
            <a:r>
              <a:rPr lang="cs-CZ" altLang="cs-CZ" dirty="0" smtClean="0">
                <a:latin typeface="+mn-lt"/>
              </a:rPr>
              <a:t>soustava</a:t>
            </a:r>
            <a:endParaRPr lang="cs-CZ" altLang="cs-CZ" sz="4400" dirty="0">
              <a:latin typeface="+mn-lt"/>
            </a:endParaRPr>
          </a:p>
        </p:txBody>
      </p:sp>
      <p:sp>
        <p:nvSpPr>
          <p:cNvPr id="10243" name="Rectangle 3"/>
          <p:cNvSpPr>
            <a:spLocks noGrp="1" noChangeArrowheads="1"/>
          </p:cNvSpPr>
          <p:nvPr>
            <p:ph type="body" idx="1"/>
          </p:nvPr>
        </p:nvSpPr>
        <p:spPr>
          <a:xfrm>
            <a:off x="1171302" y="1881051"/>
            <a:ext cx="9959171" cy="4267199"/>
          </a:xfrm>
        </p:spPr>
        <p:txBody>
          <a:bodyPr>
            <a:normAutofit lnSpcReduction="10000"/>
          </a:bodyPr>
          <a:lstStyle/>
          <a:p>
            <a:pPr eaLnBrk="1" hangingPunct="1">
              <a:lnSpc>
                <a:spcPct val="90000"/>
              </a:lnSpc>
              <a:buFont typeface="Wingdings" panose="05000000000000000000" pitchFamily="2" charset="2"/>
              <a:buChar char="§"/>
            </a:pPr>
            <a:r>
              <a:rPr lang="cs-CZ" altLang="cs-CZ" sz="1800" dirty="0" smtClean="0"/>
              <a:t> soustava </a:t>
            </a:r>
            <a:r>
              <a:rPr lang="cs-CZ" altLang="cs-CZ" sz="1800" dirty="0"/>
              <a:t>orgánů zajišťujících rozmnožování (tzv. generativní orgány</a:t>
            </a:r>
            <a:r>
              <a:rPr lang="cs-CZ" altLang="cs-CZ" sz="1800" dirty="0" smtClean="0"/>
              <a:t>)</a:t>
            </a:r>
            <a:endParaRPr lang="cs-CZ" altLang="cs-CZ" sz="1800" dirty="0"/>
          </a:p>
          <a:p>
            <a:pPr eaLnBrk="1" hangingPunct="1">
              <a:lnSpc>
                <a:spcPct val="90000"/>
              </a:lnSpc>
              <a:buFont typeface="Wingdings" panose="05000000000000000000" pitchFamily="2" charset="2"/>
              <a:buChar char="§"/>
            </a:pPr>
            <a:r>
              <a:rPr lang="cs-CZ" altLang="cs-CZ" sz="1800" dirty="0" smtClean="0"/>
              <a:t> žlázy </a:t>
            </a:r>
            <a:r>
              <a:rPr lang="cs-CZ" altLang="cs-CZ" sz="1800" dirty="0"/>
              <a:t>+ vývody (urogenitální soustava) + přídatné žlázy (žloutkové, endokrinní, semenné schránky u ♀, semenné váčky u ♂)+ kopulační </a:t>
            </a:r>
            <a:r>
              <a:rPr lang="cs-CZ" altLang="cs-CZ" sz="1800" dirty="0" smtClean="0"/>
              <a:t>orgány</a:t>
            </a:r>
            <a:endParaRPr lang="cs-CZ" altLang="cs-CZ" sz="1800" dirty="0"/>
          </a:p>
          <a:p>
            <a:pPr eaLnBrk="1" hangingPunct="1">
              <a:lnSpc>
                <a:spcPct val="90000"/>
              </a:lnSpc>
              <a:buFont typeface="Wingdings" panose="05000000000000000000" pitchFamily="2" charset="2"/>
              <a:buChar char="§"/>
            </a:pPr>
            <a:r>
              <a:rPr lang="cs-CZ" altLang="cs-CZ" sz="1800" dirty="0" smtClean="0"/>
              <a:t> orgány </a:t>
            </a:r>
            <a:r>
              <a:rPr lang="cs-CZ" altLang="cs-CZ" sz="1800" dirty="0"/>
              <a:t>sloužící k sexuální selekci (peří, signály zvukové, pachové, </a:t>
            </a:r>
            <a:r>
              <a:rPr lang="cs-CZ" altLang="cs-CZ" sz="1800" dirty="0" smtClean="0"/>
              <a:t>…)</a:t>
            </a:r>
          </a:p>
          <a:p>
            <a:pPr eaLnBrk="1" hangingPunct="1">
              <a:lnSpc>
                <a:spcPct val="90000"/>
              </a:lnSpc>
              <a:buFont typeface="Wingdings" panose="05000000000000000000" pitchFamily="2" charset="2"/>
              <a:buChar char="§"/>
            </a:pPr>
            <a:r>
              <a:rPr lang="cs-CZ" altLang="cs-CZ" sz="1800" dirty="0" smtClean="0"/>
              <a:t> primitivní rozmnožovací orgány lze nalézt už u žahavců</a:t>
            </a:r>
          </a:p>
          <a:p>
            <a:pPr eaLnBrk="1" hangingPunct="1">
              <a:lnSpc>
                <a:spcPct val="90000"/>
              </a:lnSpc>
              <a:buFont typeface="Wingdings" panose="05000000000000000000" pitchFamily="2" charset="2"/>
              <a:buChar char="§"/>
            </a:pPr>
            <a:endParaRPr lang="cs-CZ" altLang="cs-CZ" sz="1800" dirty="0" smtClean="0"/>
          </a:p>
          <a:p>
            <a:pPr marL="0" indent="0">
              <a:buNone/>
            </a:pPr>
            <a:r>
              <a:rPr lang="cs-CZ" altLang="cs-CZ" sz="1800" b="1" dirty="0" smtClean="0"/>
              <a:t>Plodnost (</a:t>
            </a:r>
            <a:r>
              <a:rPr lang="cs-CZ" altLang="cs-CZ" sz="1800" b="1" i="1" dirty="0" err="1" smtClean="0"/>
              <a:t>fertilitas</a:t>
            </a:r>
            <a:r>
              <a:rPr lang="cs-CZ" altLang="cs-CZ" sz="1800" b="1" dirty="0" smtClean="0"/>
              <a:t>):</a:t>
            </a:r>
          </a:p>
          <a:p>
            <a:pPr>
              <a:buFont typeface="Wingdings" panose="05000000000000000000" pitchFamily="2" charset="2"/>
              <a:buChar char="§"/>
            </a:pPr>
            <a:r>
              <a:rPr lang="cs-CZ" altLang="cs-CZ" sz="1800" dirty="0" smtClean="0"/>
              <a:t> základní </a:t>
            </a:r>
            <a:r>
              <a:rPr lang="cs-CZ" altLang="cs-CZ" sz="1800" dirty="0"/>
              <a:t>biologická vlastnost, je předpokladem pro zachování  druhu</a:t>
            </a:r>
          </a:p>
          <a:p>
            <a:pPr>
              <a:buFont typeface="Wingdings" panose="05000000000000000000" pitchFamily="2" charset="2"/>
              <a:buChar char="§"/>
            </a:pPr>
            <a:r>
              <a:rPr lang="cs-CZ" altLang="cs-CZ" sz="1800" dirty="0" smtClean="0"/>
              <a:t> komplexní </a:t>
            </a:r>
            <a:r>
              <a:rPr lang="cs-CZ" altLang="cs-CZ" sz="1800" dirty="0"/>
              <a:t>vlastnost založená na schopnosti mít zdravé potomky v optimálním počtu (v daném časové </a:t>
            </a:r>
            <a:r>
              <a:rPr lang="cs-CZ" altLang="cs-CZ" sz="1800" dirty="0" smtClean="0"/>
              <a:t>období)</a:t>
            </a:r>
          </a:p>
          <a:p>
            <a:pPr>
              <a:buFont typeface="Wingdings" panose="05000000000000000000" pitchFamily="2" charset="2"/>
              <a:buChar char="§"/>
            </a:pPr>
            <a:r>
              <a:rPr lang="cs-CZ" sz="1800" dirty="0"/>
              <a:t> </a:t>
            </a:r>
            <a:r>
              <a:rPr lang="cs-CZ" sz="1800" dirty="0" smtClean="0"/>
              <a:t>je </a:t>
            </a:r>
            <a:r>
              <a:rPr lang="cs-CZ" sz="1800" dirty="0"/>
              <a:t>dána více geny (polygenní </a:t>
            </a:r>
            <a:r>
              <a:rPr lang="cs-CZ" sz="1800" dirty="0" smtClean="0"/>
              <a:t>dědičnosti), </a:t>
            </a:r>
            <a:r>
              <a:rPr lang="cs-CZ" sz="1800" dirty="0" err="1" smtClean="0"/>
              <a:t>dědivost</a:t>
            </a:r>
            <a:r>
              <a:rPr lang="cs-CZ" sz="1800" dirty="0" smtClean="0"/>
              <a:t> (</a:t>
            </a:r>
            <a:r>
              <a:rPr lang="cs-CZ" sz="1800" dirty="0" err="1" smtClean="0"/>
              <a:t>heritabilita</a:t>
            </a:r>
            <a:r>
              <a:rPr lang="cs-CZ" sz="1800" dirty="0" smtClean="0"/>
              <a:t>, h</a:t>
            </a:r>
            <a:r>
              <a:rPr lang="cs-CZ" sz="1800" baseline="30000" dirty="0" smtClean="0"/>
              <a:t>2</a:t>
            </a:r>
            <a:r>
              <a:rPr lang="cs-CZ" sz="1800" dirty="0" smtClean="0"/>
              <a:t>) </a:t>
            </a:r>
            <a:r>
              <a:rPr lang="cs-CZ" sz="1800" dirty="0"/>
              <a:t>ukazatelů plodnosti je nízká, o </a:t>
            </a:r>
            <a:r>
              <a:rPr lang="cs-CZ" sz="1800" dirty="0" smtClean="0"/>
              <a:t>plodnosti </a:t>
            </a:r>
            <a:r>
              <a:rPr lang="cs-CZ" sz="1800" dirty="0"/>
              <a:t>zvířat rozhodují zejména podmínky prostředí </a:t>
            </a:r>
            <a:r>
              <a:rPr lang="cs-CZ" sz="1800" dirty="0" smtClean="0"/>
              <a:t>(např. podmínky </a:t>
            </a:r>
            <a:r>
              <a:rPr lang="cs-CZ" sz="1800" dirty="0"/>
              <a:t>chovu)</a:t>
            </a:r>
          </a:p>
          <a:p>
            <a:pPr>
              <a:buFont typeface="Wingdings" panose="05000000000000000000" pitchFamily="2" charset="2"/>
              <a:buChar char="§"/>
            </a:pPr>
            <a:endParaRPr lang="cs-CZ" altLang="cs-CZ" sz="1800" dirty="0"/>
          </a:p>
          <a:p>
            <a:pPr eaLnBrk="1" hangingPunct="1">
              <a:lnSpc>
                <a:spcPct val="90000"/>
              </a:lnSpc>
              <a:buFont typeface="Wingdings" panose="05000000000000000000" pitchFamily="2" charset="2"/>
              <a:buChar char="§"/>
            </a:pPr>
            <a:endParaRPr lang="cs-CZ" altLang="cs-CZ" sz="1800" dirty="0" smtClean="0"/>
          </a:p>
          <a:p>
            <a:pPr eaLnBrk="1" hangingPunct="1">
              <a:lnSpc>
                <a:spcPct val="90000"/>
              </a:lnSpc>
            </a:pPr>
            <a:endParaRPr lang="cs-CZ" altLang="cs-CZ" sz="2800" b="1" dirty="0"/>
          </a:p>
        </p:txBody>
      </p:sp>
      <p:pic>
        <p:nvPicPr>
          <p:cNvPr id="10244" name="Picture 6" descr="https://upload.wikimedia.org/wikipedia/commons/thumb/a/af/PeackockSide.jpg/258px-PeackockS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0903" y="228600"/>
            <a:ext cx="1729571" cy="1428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Obdélník 1"/>
          <p:cNvSpPr>
            <a:spLocks noChangeArrowheads="1"/>
          </p:cNvSpPr>
          <p:nvPr/>
        </p:nvSpPr>
        <p:spPr bwMode="auto">
          <a:xfrm>
            <a:off x="7245532" y="6070325"/>
            <a:ext cx="56388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800" dirty="0">
                <a:latin typeface="Arial" panose="020B0604020202020204" pitchFamily="34" charset="0"/>
              </a:rPr>
              <a:t>https://upload.wikimedia.org/wikipedia/commons/thumb/a/af/PeackockSide.jpg/258px-PeackockSide.jpg</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
        <p:nvSpPr>
          <p:cNvPr id="7"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25927531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175657" y="452845"/>
            <a:ext cx="9144000" cy="1262743"/>
          </a:xfrm>
          <a:solidFill>
            <a:schemeClr val="bg1"/>
          </a:solidFill>
        </p:spPr>
        <p:txBody>
          <a:bodyPr>
            <a:normAutofit fontScale="90000"/>
          </a:bodyPr>
          <a:lstStyle/>
          <a:p>
            <a:pPr eaLnBrk="1" hangingPunct="1"/>
            <a:r>
              <a:rPr lang="cs-CZ" altLang="cs-CZ" sz="4000" b="1" dirty="0">
                <a:latin typeface="Arial" panose="020B0604020202020204" pitchFamily="34" charset="0"/>
              </a:rPr>
              <a:t/>
            </a:r>
            <a:br>
              <a:rPr lang="cs-CZ" altLang="cs-CZ" sz="4000" b="1" dirty="0">
                <a:latin typeface="Arial" panose="020B0604020202020204" pitchFamily="34" charset="0"/>
              </a:rPr>
            </a:br>
            <a:r>
              <a:rPr lang="cs-CZ" altLang="cs-CZ" sz="5300" dirty="0">
                <a:latin typeface="+mn-lt"/>
              </a:rPr>
              <a:t>Nepohlavní </a:t>
            </a:r>
            <a:r>
              <a:rPr lang="cs-CZ" altLang="cs-CZ" sz="5300" dirty="0" smtClean="0">
                <a:latin typeface="+mn-lt"/>
              </a:rPr>
              <a:t>rozmnožování</a:t>
            </a:r>
            <a:endParaRPr lang="cs-CZ" altLang="cs-CZ" sz="2800" dirty="0">
              <a:latin typeface="Arial" panose="020B0604020202020204" pitchFamily="34" charset="0"/>
            </a:endParaRPr>
          </a:p>
        </p:txBody>
      </p:sp>
      <p:sp>
        <p:nvSpPr>
          <p:cNvPr id="11267" name="Rectangle 3"/>
          <p:cNvSpPr>
            <a:spLocks noGrp="1" noChangeArrowheads="1"/>
          </p:cNvSpPr>
          <p:nvPr>
            <p:ph type="body" idx="1"/>
          </p:nvPr>
        </p:nvSpPr>
        <p:spPr>
          <a:xfrm>
            <a:off x="1175657" y="1785257"/>
            <a:ext cx="9562012" cy="4284618"/>
          </a:xfrm>
          <a:solidFill>
            <a:schemeClr val="bg1"/>
          </a:solidFill>
        </p:spPr>
        <p:txBody>
          <a:bodyPr>
            <a:normAutofit lnSpcReduction="10000"/>
          </a:bodyPr>
          <a:lstStyle/>
          <a:p>
            <a:pPr algn="just" eaLnBrk="1" hangingPunct="1">
              <a:lnSpc>
                <a:spcPct val="90000"/>
              </a:lnSpc>
              <a:buFont typeface="Wingdings" panose="05000000000000000000" pitchFamily="2" charset="2"/>
              <a:buChar char="§"/>
            </a:pPr>
            <a:r>
              <a:rPr lang="cs-CZ" altLang="cs-CZ" sz="2400" dirty="0" smtClean="0"/>
              <a:t> z </a:t>
            </a:r>
            <a:r>
              <a:rPr lang="cs-CZ" altLang="cs-CZ" dirty="0"/>
              <a:t>x mil. druhů živočichů se jich nepohlavně rozmnožuje jen cca 1000, u 15 000 druhů: střídání </a:t>
            </a:r>
            <a:r>
              <a:rPr lang="cs-CZ" altLang="cs-CZ" dirty="0" err="1"/>
              <a:t>pohl</a:t>
            </a:r>
            <a:r>
              <a:rPr lang="cs-CZ" altLang="cs-CZ" dirty="0"/>
              <a:t>. a nepohlavního </a:t>
            </a:r>
            <a:r>
              <a:rPr lang="cs-CZ" altLang="cs-CZ" dirty="0" err="1"/>
              <a:t>rozmn</a:t>
            </a:r>
            <a:r>
              <a:rPr lang="cs-CZ" altLang="cs-CZ" dirty="0"/>
              <a:t>. = </a:t>
            </a:r>
            <a:r>
              <a:rPr lang="cs-CZ" altLang="cs-CZ" i="1" dirty="0"/>
              <a:t>rodozměna (</a:t>
            </a:r>
            <a:r>
              <a:rPr lang="cs-CZ" altLang="cs-CZ" i="1" dirty="0" smtClean="0"/>
              <a:t>metageneze)</a:t>
            </a:r>
          </a:p>
          <a:p>
            <a:pPr algn="just" eaLnBrk="1" hangingPunct="1">
              <a:lnSpc>
                <a:spcPct val="90000"/>
              </a:lnSpc>
              <a:buFont typeface="Wingdings" panose="05000000000000000000" pitchFamily="2" charset="2"/>
              <a:buChar char="§"/>
            </a:pPr>
            <a:r>
              <a:rPr lang="cs-CZ" altLang="cs-CZ" i="1" dirty="0"/>
              <a:t> </a:t>
            </a:r>
            <a:r>
              <a:rPr lang="cs-CZ" altLang="cs-CZ" dirty="0" smtClean="0"/>
              <a:t>potomci = „genetické kopie“ jednoho jedince</a:t>
            </a:r>
            <a:endParaRPr lang="cs-CZ" altLang="cs-CZ" dirty="0"/>
          </a:p>
          <a:p>
            <a:pPr algn="just" eaLnBrk="1" hangingPunct="1">
              <a:lnSpc>
                <a:spcPct val="90000"/>
              </a:lnSpc>
              <a:buFont typeface="Wingdings" panose="05000000000000000000" pitchFamily="2" charset="2"/>
              <a:buChar char="§"/>
            </a:pPr>
            <a:r>
              <a:rPr lang="cs-CZ" altLang="cs-CZ" i="1" dirty="0"/>
              <a:t> </a:t>
            </a:r>
            <a:r>
              <a:rPr lang="cs-CZ" altLang="cs-CZ" dirty="0" smtClean="0"/>
              <a:t>podstata</a:t>
            </a:r>
            <a:r>
              <a:rPr lang="cs-CZ" altLang="cs-CZ" dirty="0">
                <a:solidFill>
                  <a:schemeClr val="tx1"/>
                </a:solidFill>
              </a:rPr>
              <a:t>: regenerace, </a:t>
            </a:r>
            <a:r>
              <a:rPr lang="cs-CZ" altLang="cs-CZ" b="1" dirty="0" smtClean="0">
                <a:solidFill>
                  <a:schemeClr val="tx1"/>
                </a:solidFill>
              </a:rPr>
              <a:t>mitóza </a:t>
            </a:r>
            <a:r>
              <a:rPr lang="cs-CZ" altLang="cs-CZ" dirty="0" smtClean="0">
                <a:solidFill>
                  <a:schemeClr val="tx1"/>
                </a:solidFill>
              </a:rPr>
              <a:t>(a její modifikace)</a:t>
            </a:r>
            <a:endParaRPr lang="cs-CZ" altLang="cs-CZ" dirty="0">
              <a:solidFill>
                <a:schemeClr val="tx1"/>
              </a:solidFill>
            </a:endParaRPr>
          </a:p>
          <a:p>
            <a:pPr algn="just" eaLnBrk="1" hangingPunct="1">
              <a:lnSpc>
                <a:spcPct val="90000"/>
              </a:lnSpc>
              <a:buFont typeface="Wingdings" panose="05000000000000000000" pitchFamily="2" charset="2"/>
              <a:buChar char="§"/>
            </a:pPr>
            <a:r>
              <a:rPr lang="cs-CZ" altLang="cs-CZ" dirty="0">
                <a:solidFill>
                  <a:schemeClr val="tx1"/>
                </a:solidFill>
              </a:rPr>
              <a:t> </a:t>
            </a:r>
            <a:r>
              <a:rPr lang="cs-CZ" altLang="cs-CZ" dirty="0" smtClean="0">
                <a:solidFill>
                  <a:schemeClr val="tx1"/>
                </a:solidFill>
              </a:rPr>
              <a:t>vedle </a:t>
            </a:r>
            <a:r>
              <a:rPr lang="cs-CZ" altLang="cs-CZ" dirty="0">
                <a:solidFill>
                  <a:schemeClr val="tx1"/>
                </a:solidFill>
              </a:rPr>
              <a:t>mitózy se setkáváme s </a:t>
            </a:r>
            <a:r>
              <a:rPr lang="cs-CZ" altLang="cs-CZ" dirty="0" err="1">
                <a:solidFill>
                  <a:schemeClr val="tx1"/>
                </a:solidFill>
              </a:rPr>
              <a:t>promitózou</a:t>
            </a:r>
            <a:r>
              <a:rPr lang="cs-CZ" altLang="cs-CZ" dirty="0">
                <a:solidFill>
                  <a:schemeClr val="tx1"/>
                </a:solidFill>
              </a:rPr>
              <a:t>, multipolární mitózou a mnohonásobným dělením vícejaderných buněk </a:t>
            </a:r>
            <a:endParaRPr lang="cs-CZ" altLang="cs-CZ" dirty="0" smtClean="0">
              <a:solidFill>
                <a:schemeClr val="tx1"/>
              </a:solidFill>
            </a:endParaRPr>
          </a:p>
          <a:p>
            <a:pPr algn="just" eaLnBrk="1" hangingPunct="1">
              <a:lnSpc>
                <a:spcPct val="90000"/>
              </a:lnSpc>
              <a:buFont typeface="Wingdings" panose="05000000000000000000" pitchFamily="2" charset="2"/>
              <a:buChar char="§"/>
            </a:pPr>
            <a:r>
              <a:rPr lang="cs-CZ" altLang="cs-CZ" dirty="0" smtClean="0">
                <a:solidFill>
                  <a:schemeClr val="tx1"/>
                </a:solidFill>
              </a:rPr>
              <a:t> u </a:t>
            </a:r>
            <a:r>
              <a:rPr lang="cs-CZ" altLang="cs-CZ" dirty="0">
                <a:solidFill>
                  <a:schemeClr val="tx1"/>
                </a:solidFill>
              </a:rPr>
              <a:t>jednobuněčných a primitivních mnohobuněčných, </a:t>
            </a:r>
            <a:r>
              <a:rPr lang="cs-CZ" altLang="cs-CZ" dirty="0" smtClean="0">
                <a:solidFill>
                  <a:schemeClr val="tx1"/>
                </a:solidFill>
              </a:rPr>
              <a:t>vede ke vzniku klonů</a:t>
            </a:r>
            <a:endParaRPr lang="cs-CZ" altLang="cs-CZ" dirty="0">
              <a:solidFill>
                <a:schemeClr val="tx1"/>
              </a:solidFill>
            </a:endParaRPr>
          </a:p>
          <a:p>
            <a:pPr algn="just" eaLnBrk="1" hangingPunct="1">
              <a:lnSpc>
                <a:spcPct val="90000"/>
              </a:lnSpc>
              <a:buFont typeface="Wingdings" panose="05000000000000000000" pitchFamily="2" charset="2"/>
              <a:buChar char="§"/>
            </a:pPr>
            <a:r>
              <a:rPr lang="cs-CZ" altLang="cs-CZ" dirty="0">
                <a:solidFill>
                  <a:schemeClr val="tx1"/>
                </a:solidFill>
              </a:rPr>
              <a:t> </a:t>
            </a:r>
            <a:r>
              <a:rPr lang="cs-CZ" altLang="cs-CZ" dirty="0" err="1" smtClean="0">
                <a:solidFill>
                  <a:schemeClr val="tx1"/>
                </a:solidFill>
              </a:rPr>
              <a:t>somat</a:t>
            </a:r>
            <a:r>
              <a:rPr lang="cs-CZ" altLang="cs-CZ" dirty="0">
                <a:solidFill>
                  <a:schemeClr val="tx1"/>
                </a:solidFill>
              </a:rPr>
              <a:t>. buňky mateřského jedince  →</a:t>
            </a:r>
            <a:r>
              <a:rPr lang="cs-CZ" altLang="cs-CZ" dirty="0" smtClean="0">
                <a:solidFill>
                  <a:schemeClr val="tx1"/>
                </a:solidFill>
              </a:rPr>
              <a:t> </a:t>
            </a:r>
            <a:r>
              <a:rPr lang="cs-CZ" altLang="cs-CZ" dirty="0" err="1">
                <a:solidFill>
                  <a:schemeClr val="tx1"/>
                </a:solidFill>
              </a:rPr>
              <a:t>dceřinný</a:t>
            </a:r>
            <a:r>
              <a:rPr lang="cs-CZ" altLang="cs-CZ" dirty="0">
                <a:solidFill>
                  <a:schemeClr val="tx1"/>
                </a:solidFill>
              </a:rPr>
              <a:t> </a:t>
            </a:r>
            <a:r>
              <a:rPr lang="cs-CZ" altLang="cs-CZ" dirty="0" smtClean="0">
                <a:solidFill>
                  <a:schemeClr val="tx1"/>
                </a:solidFill>
              </a:rPr>
              <a:t>jedinec</a:t>
            </a:r>
            <a:endParaRPr lang="cs-CZ" altLang="cs-CZ" dirty="0">
              <a:solidFill>
                <a:schemeClr val="tx1"/>
              </a:solidFill>
            </a:endParaRPr>
          </a:p>
          <a:p>
            <a:pPr algn="just" eaLnBrk="1" hangingPunct="1">
              <a:lnSpc>
                <a:spcPct val="90000"/>
              </a:lnSpc>
              <a:buFont typeface="Wingdings" panose="05000000000000000000" pitchFamily="2" charset="2"/>
              <a:buChar char="§"/>
            </a:pPr>
            <a:r>
              <a:rPr lang="cs-CZ" altLang="cs-CZ" dirty="0">
                <a:solidFill>
                  <a:schemeClr val="tx1"/>
                </a:solidFill>
              </a:rPr>
              <a:t> </a:t>
            </a:r>
            <a:r>
              <a:rPr lang="cs-CZ" altLang="cs-CZ" dirty="0" smtClean="0">
                <a:solidFill>
                  <a:schemeClr val="tx1"/>
                </a:solidFill>
              </a:rPr>
              <a:t>nevýhody: nevede </a:t>
            </a:r>
            <a:r>
              <a:rPr lang="cs-CZ" altLang="cs-CZ" dirty="0">
                <a:solidFill>
                  <a:schemeClr val="tx1"/>
                </a:solidFill>
              </a:rPr>
              <a:t>k dědičné různorodosti mezi potomky, ale genetické uniformitě a  omezené schopnosti </a:t>
            </a:r>
            <a:r>
              <a:rPr lang="cs-CZ" altLang="cs-CZ" dirty="0" smtClean="0">
                <a:solidFill>
                  <a:schemeClr val="tx1"/>
                </a:solidFill>
              </a:rPr>
              <a:t>adaptace</a:t>
            </a:r>
            <a:endParaRPr lang="cs-CZ" altLang="cs-CZ" dirty="0">
              <a:solidFill>
                <a:schemeClr val="tx1"/>
              </a:solidFill>
            </a:endParaRPr>
          </a:p>
          <a:p>
            <a:pPr algn="just" eaLnBrk="1" hangingPunct="1">
              <a:lnSpc>
                <a:spcPct val="90000"/>
              </a:lnSpc>
              <a:buFont typeface="Wingdings" panose="05000000000000000000" pitchFamily="2" charset="2"/>
              <a:buChar char="§"/>
            </a:pPr>
            <a:r>
              <a:rPr lang="cs-CZ" altLang="cs-CZ" dirty="0" smtClean="0">
                <a:solidFill>
                  <a:schemeClr val="tx1"/>
                </a:solidFill>
              </a:rPr>
              <a:t> výhody: stačí </a:t>
            </a:r>
            <a:r>
              <a:rPr lang="cs-CZ" altLang="cs-CZ" dirty="0">
                <a:solidFill>
                  <a:schemeClr val="tx1"/>
                </a:solidFill>
              </a:rPr>
              <a:t>jeden jedinec, rychlé namnožení </a:t>
            </a:r>
          </a:p>
          <a:p>
            <a:pPr eaLnBrk="1" hangingPunct="1">
              <a:lnSpc>
                <a:spcPct val="90000"/>
              </a:lnSpc>
            </a:pPr>
            <a:endParaRPr lang="cs-CZ" altLang="cs-CZ" sz="2400" dirty="0"/>
          </a:p>
          <a:p>
            <a:pPr eaLnBrk="1" hangingPunct="1">
              <a:lnSpc>
                <a:spcPct val="90000"/>
              </a:lnSpc>
            </a:pPr>
            <a:endParaRPr lang="cs-CZ" altLang="cs-CZ" sz="2400" dirty="0"/>
          </a:p>
          <a:p>
            <a:pPr eaLnBrk="1" hangingPunct="1">
              <a:lnSpc>
                <a:spcPct val="90000"/>
              </a:lnSpc>
              <a:buFontTx/>
              <a:buNone/>
            </a:pPr>
            <a:endParaRPr lang="cs-CZ" altLang="cs-CZ" sz="2400" dirty="0"/>
          </a:p>
        </p:txBody>
      </p:sp>
      <p:pic>
        <p:nvPicPr>
          <p:cNvPr id="3"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6" y="3184526"/>
            <a:ext cx="487363" cy="487363"/>
          </a:xfrm>
          <a:prstGeom prst="rect">
            <a:avLst/>
          </a:prstGeom>
        </p:spPr>
      </p:pic>
      <p:sp>
        <p:nvSpPr>
          <p:cNvPr id="5"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490498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58240" y="1132115"/>
            <a:ext cx="8686800" cy="609600"/>
          </a:xfrm>
          <a:solidFill>
            <a:schemeClr val="bg1"/>
          </a:solidFill>
        </p:spPr>
        <p:txBody>
          <a:bodyPr>
            <a:noAutofit/>
          </a:bodyPr>
          <a:lstStyle/>
          <a:p>
            <a:pPr eaLnBrk="1" hangingPunct="1"/>
            <a:r>
              <a:rPr lang="cs-CZ" altLang="cs-CZ" dirty="0">
                <a:latin typeface="+mn-lt"/>
              </a:rPr>
              <a:t>Mitóza a její modifikace</a:t>
            </a:r>
          </a:p>
        </p:txBody>
      </p:sp>
      <p:sp>
        <p:nvSpPr>
          <p:cNvPr id="12291" name="Rectangle 3"/>
          <p:cNvSpPr>
            <a:spLocks noGrp="1" noChangeArrowheads="1"/>
          </p:cNvSpPr>
          <p:nvPr>
            <p:ph type="body" idx="1"/>
          </p:nvPr>
        </p:nvSpPr>
        <p:spPr>
          <a:xfrm>
            <a:off x="1158239" y="1872342"/>
            <a:ext cx="10040983" cy="4362995"/>
          </a:xfrm>
          <a:solidFill>
            <a:schemeClr val="bg1"/>
          </a:solidFill>
        </p:spPr>
        <p:txBody>
          <a:bodyPr>
            <a:normAutofit fontScale="92500" lnSpcReduction="10000"/>
          </a:bodyPr>
          <a:lstStyle/>
          <a:p>
            <a:pPr algn="just" eaLnBrk="1" hangingPunct="1">
              <a:lnSpc>
                <a:spcPct val="80000"/>
              </a:lnSpc>
              <a:buFont typeface="Wingdings" panose="05000000000000000000" pitchFamily="2" charset="2"/>
              <a:buChar char="§"/>
            </a:pPr>
            <a:r>
              <a:rPr lang="cs-CZ" altLang="cs-CZ" sz="1600" b="1" dirty="0" smtClean="0"/>
              <a:t> endomitóza</a:t>
            </a:r>
            <a:r>
              <a:rPr lang="cs-CZ" altLang="cs-CZ" sz="1600" dirty="0" smtClean="0"/>
              <a:t>: zkrácená </a:t>
            </a:r>
            <a:r>
              <a:rPr lang="cs-CZ" altLang="cs-CZ" sz="1600" dirty="0"/>
              <a:t>karyokineze,  </a:t>
            </a:r>
            <a:r>
              <a:rPr lang="cs-CZ" altLang="cs-CZ" sz="1600" b="1" dirty="0">
                <a:solidFill>
                  <a:srgbClr val="7030A0"/>
                </a:solidFill>
              </a:rPr>
              <a:t>buňka vstupuje  do pozměněné profáze</a:t>
            </a:r>
            <a:r>
              <a:rPr lang="cs-CZ" altLang="cs-CZ" sz="1600" dirty="0">
                <a:solidFill>
                  <a:srgbClr val="7030A0"/>
                </a:solidFill>
              </a:rPr>
              <a:t>: </a:t>
            </a:r>
            <a:r>
              <a:rPr lang="cs-CZ" altLang="cs-CZ" sz="1600" dirty="0"/>
              <a:t>v  jádru se tvoří a  podélně </a:t>
            </a:r>
            <a:r>
              <a:rPr lang="cs-CZ" altLang="cs-CZ" sz="1600" dirty="0" smtClean="0"/>
              <a:t>dělí </a:t>
            </a:r>
            <a:r>
              <a:rPr lang="cs-CZ" altLang="cs-CZ" sz="1600" dirty="0"/>
              <a:t>chromozómy, </a:t>
            </a:r>
            <a:r>
              <a:rPr lang="cs-CZ" altLang="cs-CZ" sz="1600" b="1" dirty="0">
                <a:solidFill>
                  <a:srgbClr val="7030A0"/>
                </a:solidFill>
              </a:rPr>
              <a:t>ALE  nenavazuje jejich rozestup</a:t>
            </a:r>
            <a:r>
              <a:rPr lang="cs-CZ" altLang="cs-CZ" sz="1600" dirty="0">
                <a:solidFill>
                  <a:srgbClr val="7030A0"/>
                </a:solidFill>
              </a:rPr>
              <a:t>, </a:t>
            </a:r>
            <a:r>
              <a:rPr lang="cs-CZ" altLang="cs-CZ" sz="1600" dirty="0"/>
              <a:t>jádro se nedělí, zmnožené chromozomy se opět </a:t>
            </a:r>
            <a:r>
              <a:rPr lang="cs-CZ" altLang="cs-CZ" sz="1600" dirty="0" err="1"/>
              <a:t>despiralizují</a:t>
            </a:r>
            <a:r>
              <a:rPr lang="cs-CZ" altLang="cs-CZ" sz="1600" dirty="0"/>
              <a:t> a mizí, jádro přechází do klidové </a:t>
            </a:r>
            <a:r>
              <a:rPr lang="cs-CZ" altLang="cs-CZ" sz="1600" dirty="0" smtClean="0"/>
              <a:t>fáze</a:t>
            </a:r>
            <a:endParaRPr lang="cs-CZ" altLang="cs-CZ" sz="1600" dirty="0"/>
          </a:p>
          <a:p>
            <a:pPr algn="just" eaLnBrk="1" hangingPunct="1">
              <a:lnSpc>
                <a:spcPct val="80000"/>
              </a:lnSpc>
              <a:buFontTx/>
              <a:buNone/>
            </a:pPr>
            <a:r>
              <a:rPr lang="cs-CZ" altLang="cs-CZ" sz="1600" dirty="0"/>
              <a:t>      - zvyšuje funkci buněk, </a:t>
            </a:r>
            <a:r>
              <a:rPr lang="cs-CZ" altLang="cs-CZ" sz="1600" b="1" dirty="0">
                <a:solidFill>
                  <a:srgbClr val="7030A0"/>
                </a:solidFill>
              </a:rPr>
              <a:t>vede k polyploidii</a:t>
            </a:r>
            <a:r>
              <a:rPr lang="cs-CZ" altLang="cs-CZ" sz="1600" dirty="0">
                <a:solidFill>
                  <a:srgbClr val="7030A0"/>
                </a:solidFill>
              </a:rPr>
              <a:t>, </a:t>
            </a:r>
            <a:r>
              <a:rPr lang="cs-CZ" altLang="cs-CZ" sz="1600" dirty="0"/>
              <a:t>zpět: somatická </a:t>
            </a:r>
            <a:r>
              <a:rPr lang="cs-CZ" altLang="cs-CZ" sz="1600" dirty="0" smtClean="0"/>
              <a:t>redukce</a:t>
            </a:r>
            <a:endParaRPr lang="cs-CZ" altLang="cs-CZ" sz="1600" dirty="0"/>
          </a:p>
          <a:p>
            <a:pPr algn="just" eaLnBrk="1" hangingPunct="1">
              <a:lnSpc>
                <a:spcPct val="80000"/>
              </a:lnSpc>
              <a:buFont typeface="Wingdings" panose="05000000000000000000" pitchFamily="2" charset="2"/>
              <a:buChar char="§"/>
            </a:pPr>
            <a:r>
              <a:rPr lang="cs-CZ" altLang="cs-CZ" sz="1600" b="1" dirty="0" smtClean="0"/>
              <a:t> </a:t>
            </a:r>
            <a:r>
              <a:rPr lang="cs-CZ" altLang="cs-CZ" sz="1600" b="1" dirty="0" err="1" smtClean="0"/>
              <a:t>polytenie</a:t>
            </a:r>
            <a:r>
              <a:rPr lang="cs-CZ" altLang="cs-CZ" sz="1600" dirty="0"/>
              <a:t>:</a:t>
            </a:r>
            <a:r>
              <a:rPr lang="cs-CZ" altLang="cs-CZ" sz="1600" dirty="0" smtClean="0"/>
              <a:t> </a:t>
            </a:r>
            <a:r>
              <a:rPr lang="cs-CZ" altLang="cs-CZ" sz="1600" dirty="0"/>
              <a:t>chromatin syntetizovaný v S fázích se ukládá v tzv. </a:t>
            </a:r>
            <a:r>
              <a:rPr lang="cs-CZ" altLang="cs-CZ" sz="1600" dirty="0" err="1"/>
              <a:t>polytenních</a:t>
            </a:r>
            <a:r>
              <a:rPr lang="cs-CZ" altLang="cs-CZ" sz="1600" dirty="0"/>
              <a:t> (mnohovláknových) chromozomech, v každé  S fázi se se zdvojnásobí počet chromozómů, ale nedochází k rozdělení do chromatid</a:t>
            </a:r>
          </a:p>
          <a:p>
            <a:pPr algn="just" eaLnBrk="1" hangingPunct="1">
              <a:lnSpc>
                <a:spcPct val="80000"/>
              </a:lnSpc>
              <a:buFontTx/>
              <a:buNone/>
            </a:pPr>
            <a:r>
              <a:rPr lang="cs-CZ" altLang="cs-CZ" sz="1600" dirty="0"/>
              <a:t>      - zvyšuje funkci buněk - </a:t>
            </a:r>
            <a:r>
              <a:rPr lang="cs-CZ" altLang="cs-CZ" sz="1600" b="1" dirty="0">
                <a:solidFill>
                  <a:srgbClr val="7030A0"/>
                </a:solidFill>
              </a:rPr>
              <a:t>nevede však k </a:t>
            </a:r>
            <a:r>
              <a:rPr lang="cs-CZ" altLang="cs-CZ" sz="1600" b="1" dirty="0" err="1">
                <a:solidFill>
                  <a:srgbClr val="7030A0"/>
                </a:solidFill>
              </a:rPr>
              <a:t>polyploidizaci</a:t>
            </a:r>
            <a:r>
              <a:rPr lang="cs-CZ" altLang="cs-CZ" sz="1600" dirty="0"/>
              <a:t>, zpět: somatickou redukcí </a:t>
            </a:r>
            <a:endParaRPr lang="cs-CZ" altLang="cs-CZ" sz="1600" dirty="0" smtClean="0"/>
          </a:p>
          <a:p>
            <a:pPr algn="just" eaLnBrk="1" hangingPunct="1">
              <a:lnSpc>
                <a:spcPct val="80000"/>
              </a:lnSpc>
              <a:buFont typeface="Wingdings" panose="05000000000000000000" pitchFamily="2" charset="2"/>
              <a:buChar char="§"/>
            </a:pPr>
            <a:r>
              <a:rPr lang="cs-CZ" altLang="cs-CZ" sz="1600" b="1" dirty="0" smtClean="0"/>
              <a:t> somatická redukce</a:t>
            </a:r>
            <a:r>
              <a:rPr lang="cs-CZ" altLang="cs-CZ" sz="1600" dirty="0"/>
              <a:t>:</a:t>
            </a:r>
            <a:r>
              <a:rPr lang="cs-CZ" altLang="cs-CZ" sz="1600" dirty="0" smtClean="0"/>
              <a:t> </a:t>
            </a:r>
            <a:r>
              <a:rPr lang="cs-CZ" altLang="cs-CZ" sz="1600" dirty="0"/>
              <a:t>buňka vstupuje do typické mitózy bez předchozí S </a:t>
            </a:r>
            <a:r>
              <a:rPr lang="cs-CZ" altLang="cs-CZ" sz="1600" dirty="0" smtClean="0"/>
              <a:t>fáze</a:t>
            </a:r>
            <a:endParaRPr lang="cs-CZ" altLang="cs-CZ" sz="1600" dirty="0"/>
          </a:p>
          <a:p>
            <a:pPr algn="just" eaLnBrk="1" hangingPunct="1">
              <a:lnSpc>
                <a:spcPct val="80000"/>
              </a:lnSpc>
              <a:buFont typeface="Wingdings" panose="05000000000000000000" pitchFamily="2" charset="2"/>
              <a:buChar char="§"/>
            </a:pPr>
            <a:r>
              <a:rPr lang="cs-CZ" altLang="cs-CZ" sz="1600" b="1" dirty="0"/>
              <a:t> </a:t>
            </a:r>
            <a:r>
              <a:rPr lang="cs-CZ" altLang="cs-CZ" sz="1600" b="1" dirty="0" smtClean="0"/>
              <a:t>restituční </a:t>
            </a:r>
            <a:r>
              <a:rPr lang="cs-CZ" altLang="cs-CZ" sz="1600" b="1" dirty="0"/>
              <a:t>dělení </a:t>
            </a:r>
            <a:r>
              <a:rPr lang="cs-CZ" altLang="cs-CZ" sz="1600" b="1" dirty="0" smtClean="0"/>
              <a:t>jádra:</a:t>
            </a:r>
            <a:r>
              <a:rPr lang="cs-CZ" altLang="cs-CZ" sz="1600" dirty="0" smtClean="0"/>
              <a:t> </a:t>
            </a:r>
            <a:r>
              <a:rPr lang="cs-CZ" altLang="cs-CZ" sz="1600" dirty="0"/>
              <a:t>po metafázi navazuje ihned </a:t>
            </a:r>
            <a:r>
              <a:rPr lang="cs-CZ" altLang="cs-CZ" sz="1600" dirty="0" err="1"/>
              <a:t>telofázní</a:t>
            </a:r>
            <a:r>
              <a:rPr lang="cs-CZ" altLang="cs-CZ" sz="1600" dirty="0"/>
              <a:t> rekonstrukce jediného jádra, výsledek: buňka s dvojnásobným počtem </a:t>
            </a:r>
            <a:r>
              <a:rPr lang="cs-CZ" altLang="cs-CZ" sz="1600" dirty="0" smtClean="0"/>
              <a:t>chromozómů, </a:t>
            </a:r>
            <a:r>
              <a:rPr lang="cs-CZ" altLang="cs-CZ" sz="1600" b="1" dirty="0" smtClean="0">
                <a:solidFill>
                  <a:schemeClr val="tx1"/>
                </a:solidFill>
              </a:rPr>
              <a:t>u </a:t>
            </a:r>
            <a:r>
              <a:rPr lang="cs-CZ" altLang="cs-CZ" sz="1600" b="1" dirty="0">
                <a:solidFill>
                  <a:schemeClr val="tx1"/>
                </a:solidFill>
              </a:rPr>
              <a:t>partenogenetického vývoje vajíček upravuje haploidní stav vajíčka na </a:t>
            </a:r>
            <a:r>
              <a:rPr lang="cs-CZ" altLang="cs-CZ" sz="1600" b="1" dirty="0" smtClean="0">
                <a:solidFill>
                  <a:schemeClr val="tx1"/>
                </a:solidFill>
              </a:rPr>
              <a:t>diploidní</a:t>
            </a:r>
            <a:endParaRPr lang="cs-CZ" altLang="cs-CZ" sz="1600" b="1" dirty="0">
              <a:solidFill>
                <a:schemeClr val="tx1"/>
              </a:solidFill>
            </a:endParaRPr>
          </a:p>
          <a:p>
            <a:pPr algn="just" eaLnBrk="1" hangingPunct="1">
              <a:lnSpc>
                <a:spcPct val="80000"/>
              </a:lnSpc>
              <a:buFont typeface="Wingdings" panose="05000000000000000000" pitchFamily="2" charset="2"/>
              <a:buChar char="§"/>
            </a:pPr>
            <a:r>
              <a:rPr lang="cs-CZ" altLang="cs-CZ" sz="1600" b="1" dirty="0" smtClean="0"/>
              <a:t> </a:t>
            </a:r>
            <a:r>
              <a:rPr lang="cs-CZ" altLang="cs-CZ" sz="1600" b="1" dirty="0" err="1" smtClean="0"/>
              <a:t>promitóza</a:t>
            </a:r>
            <a:r>
              <a:rPr lang="cs-CZ" altLang="cs-CZ" sz="1600" b="1" dirty="0" smtClean="0"/>
              <a:t> </a:t>
            </a:r>
            <a:r>
              <a:rPr lang="cs-CZ" altLang="cs-CZ" sz="1600" b="1" dirty="0"/>
              <a:t>(</a:t>
            </a:r>
            <a:r>
              <a:rPr lang="cs-CZ" altLang="cs-CZ" sz="1600" b="1" dirty="0" err="1" smtClean="0"/>
              <a:t>pseudomitóza</a:t>
            </a:r>
            <a:r>
              <a:rPr lang="cs-CZ" altLang="cs-CZ" sz="1600" b="1" dirty="0" smtClean="0"/>
              <a:t>)</a:t>
            </a:r>
            <a:r>
              <a:rPr lang="cs-CZ" altLang="cs-CZ" sz="1600" dirty="0" smtClean="0"/>
              <a:t>: všechny </a:t>
            </a:r>
            <a:r>
              <a:rPr lang="cs-CZ" altLang="cs-CZ" sz="1600" dirty="0"/>
              <a:t>karyokinetické fáze se odehrávají uvnitř jádra, které se obvykle dělí  </a:t>
            </a:r>
            <a:r>
              <a:rPr lang="cs-CZ" altLang="cs-CZ" sz="1600" b="1" dirty="0" err="1">
                <a:solidFill>
                  <a:srgbClr val="7030A0"/>
                </a:solidFill>
              </a:rPr>
              <a:t>piškotovitým</a:t>
            </a:r>
            <a:r>
              <a:rPr lang="cs-CZ" altLang="cs-CZ" sz="1600" b="1" dirty="0">
                <a:solidFill>
                  <a:srgbClr val="7030A0"/>
                </a:solidFill>
              </a:rPr>
              <a:t> zaškrcením</a:t>
            </a:r>
          </a:p>
          <a:p>
            <a:pPr algn="just" eaLnBrk="1" hangingPunct="1">
              <a:lnSpc>
                <a:spcPct val="80000"/>
              </a:lnSpc>
              <a:buFontTx/>
              <a:buNone/>
            </a:pPr>
            <a:r>
              <a:rPr lang="cs-CZ" altLang="cs-CZ" sz="1600" dirty="0"/>
              <a:t>      </a:t>
            </a:r>
            <a:r>
              <a:rPr lang="cs-CZ" altLang="cs-CZ" sz="1600" dirty="0">
                <a:solidFill>
                  <a:schemeClr val="tx1"/>
                </a:solidFill>
              </a:rPr>
              <a:t>-  fylogenetický předstupeň mitózy, zejména u </a:t>
            </a:r>
            <a:r>
              <a:rPr lang="cs-CZ" altLang="cs-CZ" sz="1600" dirty="0" smtClean="0">
                <a:solidFill>
                  <a:schemeClr val="tx1"/>
                </a:solidFill>
              </a:rPr>
              <a:t>prvoků</a:t>
            </a:r>
            <a:endParaRPr lang="cs-CZ" altLang="cs-CZ" sz="1600" dirty="0">
              <a:solidFill>
                <a:schemeClr val="tx1"/>
              </a:solidFill>
            </a:endParaRPr>
          </a:p>
          <a:p>
            <a:pPr algn="just" eaLnBrk="1" hangingPunct="1">
              <a:lnSpc>
                <a:spcPct val="80000"/>
              </a:lnSpc>
              <a:buFont typeface="Wingdings" panose="05000000000000000000" pitchFamily="2" charset="2"/>
              <a:buChar char="§"/>
            </a:pPr>
            <a:r>
              <a:rPr lang="cs-CZ" altLang="cs-CZ" sz="1600" b="1" dirty="0" smtClean="0"/>
              <a:t> vznik </a:t>
            </a:r>
            <a:r>
              <a:rPr lang="cs-CZ" altLang="cs-CZ" sz="1600" b="1" dirty="0"/>
              <a:t>plazmodií (mnohojaderných </a:t>
            </a:r>
            <a:r>
              <a:rPr lang="cs-CZ" altLang="cs-CZ" sz="1600" b="1" dirty="0" smtClean="0"/>
              <a:t>buněk)</a:t>
            </a:r>
            <a:r>
              <a:rPr lang="cs-CZ" altLang="cs-CZ" sz="1600" dirty="0" smtClean="0"/>
              <a:t>: plazmodia </a:t>
            </a:r>
            <a:r>
              <a:rPr lang="cs-CZ" altLang="cs-CZ" sz="1600" dirty="0"/>
              <a:t>vznikají opakovanou karyokinezí uvnitř jediné buňky (př. výtrusovci), může následovat rozpad mnohojaderné buňky na </a:t>
            </a:r>
            <a:r>
              <a:rPr lang="cs-CZ" altLang="cs-CZ" sz="1600" dirty="0" smtClean="0"/>
              <a:t>jednojaderné</a:t>
            </a:r>
            <a:endParaRPr lang="cs-CZ" altLang="cs-CZ" sz="1600" dirty="0"/>
          </a:p>
          <a:p>
            <a:pPr algn="just" eaLnBrk="1" hangingPunct="1">
              <a:lnSpc>
                <a:spcPct val="80000"/>
              </a:lnSpc>
              <a:buFont typeface="Wingdings" panose="05000000000000000000" pitchFamily="2" charset="2"/>
              <a:buChar char="§"/>
            </a:pPr>
            <a:r>
              <a:rPr lang="cs-CZ" altLang="cs-CZ" sz="1600" b="1" dirty="0"/>
              <a:t> </a:t>
            </a:r>
            <a:r>
              <a:rPr lang="cs-CZ" altLang="cs-CZ" sz="1600" b="1" dirty="0" smtClean="0"/>
              <a:t>multipolární </a:t>
            </a:r>
            <a:r>
              <a:rPr lang="cs-CZ" altLang="cs-CZ" sz="1600" b="1" dirty="0"/>
              <a:t>mitóza</a:t>
            </a:r>
            <a:r>
              <a:rPr lang="cs-CZ" altLang="cs-CZ" sz="1600" dirty="0"/>
              <a:t>:  u vajíček při polyspermii: zde však nejsou chromozomy rozděleny do dceřiných buněk rovnoměrně a vývoj nepokračuje </a:t>
            </a:r>
          </a:p>
        </p:txBody>
      </p:sp>
      <p:pic>
        <p:nvPicPr>
          <p:cNvPr id="3"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6" y="3184526"/>
            <a:ext cx="487363" cy="487363"/>
          </a:xfrm>
          <a:prstGeom prst="rect">
            <a:avLst/>
          </a:prstGeom>
        </p:spPr>
      </p:pic>
      <p:sp>
        <p:nvSpPr>
          <p:cNvPr id="5"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3128928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73480" y="988423"/>
            <a:ext cx="6870700" cy="685800"/>
          </a:xfrm>
        </p:spPr>
        <p:txBody>
          <a:bodyPr>
            <a:noAutofit/>
          </a:bodyPr>
          <a:lstStyle/>
          <a:p>
            <a:pPr eaLnBrk="1" hangingPunct="1"/>
            <a:r>
              <a:rPr lang="cs-CZ" altLang="cs-CZ" dirty="0">
                <a:latin typeface="+mn-lt"/>
              </a:rPr>
              <a:t>Pohlavní rozmnožování</a:t>
            </a:r>
          </a:p>
        </p:txBody>
      </p:sp>
      <p:sp>
        <p:nvSpPr>
          <p:cNvPr id="16387" name="Rectangle 3"/>
          <p:cNvSpPr>
            <a:spLocks noGrp="1" noChangeArrowheads="1"/>
          </p:cNvSpPr>
          <p:nvPr>
            <p:ph type="body" idx="1"/>
          </p:nvPr>
        </p:nvSpPr>
        <p:spPr>
          <a:xfrm>
            <a:off x="1297577" y="1767840"/>
            <a:ext cx="9884229" cy="4502331"/>
          </a:xfrm>
          <a:solidFill>
            <a:schemeClr val="bg1"/>
          </a:solidFill>
        </p:spPr>
        <p:txBody>
          <a:bodyPr>
            <a:normAutofit/>
          </a:bodyPr>
          <a:lstStyle/>
          <a:p>
            <a:pPr algn="just" eaLnBrk="1" hangingPunct="1">
              <a:lnSpc>
                <a:spcPct val="110000"/>
              </a:lnSpc>
              <a:spcBef>
                <a:spcPts val="0"/>
              </a:spcBef>
              <a:spcAft>
                <a:spcPts val="0"/>
              </a:spcAft>
              <a:buFont typeface="Wingdings" panose="05000000000000000000" pitchFamily="2" charset="2"/>
              <a:buChar char="§"/>
            </a:pPr>
            <a:r>
              <a:rPr lang="cs-CZ" altLang="cs-CZ" sz="1700" dirty="0"/>
              <a:t> </a:t>
            </a:r>
            <a:r>
              <a:rPr lang="cs-CZ" altLang="cs-CZ" sz="1700" dirty="0" smtClean="0"/>
              <a:t>kombinace </a:t>
            </a:r>
            <a:r>
              <a:rPr lang="cs-CZ" altLang="cs-CZ" sz="1700" dirty="0"/>
              <a:t>genetického materiálu 2 organismů ─</a:t>
            </a:r>
            <a:r>
              <a:rPr lang="en-US" altLang="cs-CZ" sz="1700" dirty="0"/>
              <a:t>&gt;</a:t>
            </a:r>
            <a:r>
              <a:rPr lang="cs-CZ" altLang="cs-CZ" sz="1700" dirty="0"/>
              <a:t> geneticky variabilní </a:t>
            </a:r>
            <a:r>
              <a:rPr lang="cs-CZ" altLang="cs-CZ" sz="1700" dirty="0" smtClean="0"/>
              <a:t>potomstvo, relativně pomalý způsob reprodukce</a:t>
            </a:r>
          </a:p>
          <a:p>
            <a:pPr marL="0" algn="just">
              <a:lnSpc>
                <a:spcPct val="110000"/>
              </a:lnSpc>
              <a:spcBef>
                <a:spcPts val="0"/>
              </a:spcBef>
              <a:spcAft>
                <a:spcPts val="0"/>
              </a:spcAft>
              <a:buFont typeface="Wingdings" panose="05000000000000000000" pitchFamily="2" charset="2"/>
              <a:buChar char="§"/>
            </a:pPr>
            <a:r>
              <a:rPr lang="cs-CZ" sz="1700" dirty="0" smtClean="0"/>
              <a:t> chromozomy </a:t>
            </a:r>
            <a:r>
              <a:rPr lang="cs-CZ" sz="1700" dirty="0"/>
              <a:t>dvou rodičů jsou </a:t>
            </a:r>
            <a:r>
              <a:rPr lang="cs-CZ" sz="1700" dirty="0" smtClean="0"/>
              <a:t>rekombinovány segregovány </a:t>
            </a:r>
            <a:r>
              <a:rPr lang="cs-CZ" sz="1700" dirty="0"/>
              <a:t>→ žádní dva potomci nejsou identičtí </a:t>
            </a:r>
            <a:r>
              <a:rPr lang="cs-CZ" sz="1700" dirty="0" smtClean="0"/>
              <a:t>navzájem, </a:t>
            </a:r>
            <a:r>
              <a:rPr lang="cs-CZ" sz="1700" dirty="0"/>
              <a:t>ani s jedním z rodičů </a:t>
            </a:r>
            <a:endParaRPr lang="cs-CZ" altLang="cs-CZ" sz="1700" dirty="0" smtClean="0"/>
          </a:p>
          <a:p>
            <a:pPr marL="0" algn="just" eaLnBrk="1" hangingPunct="1">
              <a:lnSpc>
                <a:spcPct val="110000"/>
              </a:lnSpc>
              <a:spcBef>
                <a:spcPts val="0"/>
              </a:spcBef>
              <a:spcAft>
                <a:spcPts val="0"/>
              </a:spcAft>
              <a:buFont typeface="Wingdings" panose="05000000000000000000" pitchFamily="2" charset="2"/>
              <a:buChar char="§"/>
            </a:pPr>
            <a:r>
              <a:rPr lang="cs-CZ" altLang="cs-CZ" sz="1700" dirty="0"/>
              <a:t> </a:t>
            </a:r>
            <a:r>
              <a:rPr lang="cs-CZ" altLang="cs-CZ" sz="1700" dirty="0" smtClean="0"/>
              <a:t>vnější </a:t>
            </a:r>
            <a:r>
              <a:rPr lang="cs-CZ" altLang="cs-CZ" sz="1700" dirty="0"/>
              <a:t>a vnitřní oplodnění </a:t>
            </a:r>
            <a:endParaRPr lang="cs-CZ" altLang="cs-CZ" sz="1700" dirty="0" smtClean="0"/>
          </a:p>
          <a:p>
            <a:pPr marL="0" algn="just" eaLnBrk="1" hangingPunct="1">
              <a:lnSpc>
                <a:spcPct val="110000"/>
              </a:lnSpc>
              <a:spcBef>
                <a:spcPts val="0"/>
              </a:spcBef>
              <a:spcAft>
                <a:spcPts val="0"/>
              </a:spcAft>
              <a:buFont typeface="Wingdings" panose="05000000000000000000" pitchFamily="2" charset="2"/>
              <a:buChar char="§"/>
            </a:pPr>
            <a:r>
              <a:rPr lang="cs-CZ" altLang="cs-CZ" sz="1700" b="1" dirty="0"/>
              <a:t> </a:t>
            </a:r>
            <a:r>
              <a:rPr lang="cs-CZ" altLang="cs-CZ" sz="1700" b="1" dirty="0" err="1" smtClean="0"/>
              <a:t>hologamie</a:t>
            </a:r>
            <a:r>
              <a:rPr lang="cs-CZ" altLang="cs-CZ" sz="1700" dirty="0" smtClean="0"/>
              <a:t> </a:t>
            </a:r>
            <a:r>
              <a:rPr lang="cs-CZ" altLang="cs-CZ" sz="1700" dirty="0"/>
              <a:t>(u 1buněčných: splývání celých těl, tj. </a:t>
            </a:r>
            <a:r>
              <a:rPr lang="cs-CZ" altLang="cs-CZ" sz="1700" dirty="0" smtClean="0"/>
              <a:t>buněk)</a:t>
            </a:r>
          </a:p>
          <a:p>
            <a:pPr marL="0" algn="just" eaLnBrk="1" hangingPunct="1">
              <a:lnSpc>
                <a:spcPct val="110000"/>
              </a:lnSpc>
              <a:spcBef>
                <a:spcPts val="0"/>
              </a:spcBef>
              <a:spcAft>
                <a:spcPts val="0"/>
              </a:spcAft>
              <a:buFont typeface="Wingdings" panose="05000000000000000000" pitchFamily="2" charset="2"/>
              <a:buChar char="§"/>
            </a:pPr>
            <a:r>
              <a:rPr lang="cs-CZ" altLang="cs-CZ" sz="1700" b="1" dirty="0"/>
              <a:t> </a:t>
            </a:r>
            <a:r>
              <a:rPr lang="cs-CZ" altLang="cs-CZ" sz="1700" b="1" dirty="0" smtClean="0"/>
              <a:t>oogamie</a:t>
            </a:r>
            <a:r>
              <a:rPr lang="cs-CZ" altLang="cs-CZ" sz="1700" dirty="0" smtClean="0"/>
              <a:t> </a:t>
            </a:r>
            <a:r>
              <a:rPr lang="cs-CZ" altLang="cs-CZ" sz="1700" dirty="0"/>
              <a:t>(u </a:t>
            </a:r>
            <a:r>
              <a:rPr lang="cs-CZ" altLang="cs-CZ" sz="1700" dirty="0" smtClean="0"/>
              <a:t>mnohobuněčných, vznikají pohlavní buňky odlišené od somatických buněk)</a:t>
            </a:r>
          </a:p>
          <a:p>
            <a:pPr marL="0" algn="just" eaLnBrk="1" hangingPunct="1">
              <a:lnSpc>
                <a:spcPct val="110000"/>
              </a:lnSpc>
              <a:spcBef>
                <a:spcPts val="0"/>
              </a:spcBef>
              <a:spcAft>
                <a:spcPts val="0"/>
              </a:spcAft>
              <a:buFont typeface="Wingdings" panose="05000000000000000000" pitchFamily="2" charset="2"/>
              <a:buChar char="§"/>
            </a:pPr>
            <a:r>
              <a:rPr lang="cs-CZ" altLang="cs-CZ" sz="1700" b="1" dirty="0"/>
              <a:t> </a:t>
            </a:r>
            <a:r>
              <a:rPr lang="cs-CZ" altLang="cs-CZ" sz="1700" b="1" dirty="0" smtClean="0"/>
              <a:t>gametická </a:t>
            </a:r>
            <a:r>
              <a:rPr lang="cs-CZ" altLang="cs-CZ" sz="1700" b="1" dirty="0"/>
              <a:t>redukce </a:t>
            </a:r>
            <a:r>
              <a:rPr lang="cs-CZ" altLang="cs-CZ" sz="1700" dirty="0"/>
              <a:t>(gamety 1n, jinak 2n </a:t>
            </a:r>
            <a:r>
              <a:rPr lang="cs-CZ" altLang="cs-CZ" sz="1700" dirty="0" smtClean="0"/>
              <a:t>fáze)</a:t>
            </a:r>
          </a:p>
          <a:p>
            <a:pPr marL="0" algn="just" eaLnBrk="1" hangingPunct="1">
              <a:lnSpc>
                <a:spcPct val="110000"/>
              </a:lnSpc>
              <a:spcBef>
                <a:spcPts val="0"/>
              </a:spcBef>
              <a:spcAft>
                <a:spcPts val="0"/>
              </a:spcAft>
              <a:buFont typeface="Wingdings" panose="05000000000000000000" pitchFamily="2" charset="2"/>
              <a:buChar char="§"/>
            </a:pPr>
            <a:r>
              <a:rPr lang="cs-CZ" altLang="cs-CZ" sz="1700" b="1" dirty="0"/>
              <a:t> </a:t>
            </a:r>
            <a:r>
              <a:rPr lang="cs-CZ" altLang="cs-CZ" sz="1700" b="1" dirty="0" smtClean="0"/>
              <a:t>zygotická </a:t>
            </a:r>
            <a:r>
              <a:rPr lang="cs-CZ" altLang="cs-CZ" sz="1700" b="1" dirty="0"/>
              <a:t>redukce </a:t>
            </a:r>
            <a:r>
              <a:rPr lang="cs-CZ" altLang="cs-CZ" sz="1700" dirty="0"/>
              <a:t>(2n jen krátce u zygoty do konce  redukčního </a:t>
            </a:r>
            <a:r>
              <a:rPr lang="cs-CZ" altLang="cs-CZ" sz="1700" dirty="0" smtClean="0"/>
              <a:t>dělení)</a:t>
            </a:r>
          </a:p>
          <a:p>
            <a:pPr marL="0" algn="just" eaLnBrk="1" hangingPunct="1">
              <a:lnSpc>
                <a:spcPct val="110000"/>
              </a:lnSpc>
              <a:spcBef>
                <a:spcPts val="0"/>
              </a:spcBef>
              <a:spcAft>
                <a:spcPts val="0"/>
              </a:spcAft>
              <a:buFont typeface="Wingdings" panose="05000000000000000000" pitchFamily="2" charset="2"/>
              <a:buChar char="§"/>
            </a:pPr>
            <a:r>
              <a:rPr lang="cs-CZ" altLang="cs-CZ" sz="1700" b="1" dirty="0"/>
              <a:t> </a:t>
            </a:r>
            <a:r>
              <a:rPr lang="cs-CZ" altLang="cs-CZ" sz="1700" b="1" dirty="0" smtClean="0"/>
              <a:t>gonochorismus</a:t>
            </a:r>
            <a:r>
              <a:rPr lang="cs-CZ" altLang="cs-CZ" sz="1700" dirty="0" smtClean="0"/>
              <a:t>: jedinci odlišného pohlaví</a:t>
            </a:r>
            <a:endParaRPr lang="cs-CZ" altLang="cs-CZ" sz="1700" dirty="0"/>
          </a:p>
          <a:p>
            <a:pPr marL="0">
              <a:lnSpc>
                <a:spcPct val="110000"/>
              </a:lnSpc>
              <a:spcBef>
                <a:spcPts val="0"/>
              </a:spcBef>
              <a:spcAft>
                <a:spcPts val="0"/>
              </a:spcAft>
              <a:buFont typeface="Wingdings" panose="05000000000000000000" pitchFamily="2" charset="2"/>
              <a:buChar char="§"/>
            </a:pPr>
            <a:r>
              <a:rPr lang="cs-CZ" altLang="cs-CZ" sz="1700" b="1" dirty="0"/>
              <a:t> </a:t>
            </a:r>
            <a:r>
              <a:rPr lang="cs-CZ" altLang="cs-CZ" sz="1700" b="1" dirty="0" err="1" smtClean="0"/>
              <a:t>hermafrodismus</a:t>
            </a:r>
            <a:r>
              <a:rPr lang="cs-CZ" altLang="cs-CZ" sz="1700" b="1" dirty="0" smtClean="0"/>
              <a:t>: </a:t>
            </a:r>
            <a:r>
              <a:rPr lang="cs-CZ" altLang="cs-CZ" sz="1700" dirty="0" smtClean="0"/>
              <a:t>jedinec má samčí i samičí orgány</a:t>
            </a:r>
          </a:p>
          <a:p>
            <a:pPr marL="0">
              <a:lnSpc>
                <a:spcPct val="110000"/>
              </a:lnSpc>
              <a:spcBef>
                <a:spcPts val="0"/>
              </a:spcBef>
              <a:spcAft>
                <a:spcPts val="0"/>
              </a:spcAft>
              <a:buFont typeface="Wingdings" panose="05000000000000000000" pitchFamily="2" charset="2"/>
              <a:buChar char="§"/>
            </a:pPr>
            <a:r>
              <a:rPr lang="cs-CZ" altLang="cs-CZ" sz="1700" dirty="0" smtClean="0"/>
              <a:t> </a:t>
            </a:r>
            <a:r>
              <a:rPr lang="cs-CZ" altLang="cs-CZ" sz="1700" b="1" dirty="0" smtClean="0"/>
              <a:t>partenogeneze: </a:t>
            </a:r>
            <a:r>
              <a:rPr lang="cs-CZ" altLang="cs-CZ" sz="1700" dirty="0" smtClean="0"/>
              <a:t>vývoj jedince z neplozené vaječné buňky bez účasti samčí gamety (některé strašilky, pakobylky, kobylky), partenogeneze na bázi spermie není známa</a:t>
            </a:r>
            <a:endParaRPr lang="cs-CZ" altLang="cs-CZ" sz="1700" dirty="0"/>
          </a:p>
          <a:p>
            <a:pPr marL="0">
              <a:lnSpc>
                <a:spcPct val="110000"/>
              </a:lnSpc>
              <a:spcBef>
                <a:spcPts val="0"/>
              </a:spcBef>
              <a:spcAft>
                <a:spcPts val="0"/>
              </a:spcAft>
              <a:buFont typeface="Wingdings" panose="05000000000000000000" pitchFamily="2" charset="2"/>
              <a:buChar char="§"/>
            </a:pPr>
            <a:r>
              <a:rPr lang="cs-CZ" altLang="cs-CZ" sz="1700" dirty="0"/>
              <a:t> </a:t>
            </a:r>
            <a:r>
              <a:rPr lang="cs-CZ" altLang="cs-CZ" sz="1700" b="1" dirty="0"/>
              <a:t>heterogonie: </a:t>
            </a:r>
            <a:r>
              <a:rPr lang="cs-CZ" altLang="cs-CZ" sz="1700" dirty="0"/>
              <a:t>střídání pohlavního a partenogenetického rozmnožování (dle vnějších podmínek; mšice, perloočky)</a:t>
            </a:r>
          </a:p>
          <a:p>
            <a:pPr algn="just" eaLnBrk="1" hangingPunct="1">
              <a:lnSpc>
                <a:spcPct val="114000"/>
              </a:lnSpc>
              <a:spcBef>
                <a:spcPct val="0"/>
              </a:spcBef>
              <a:buFont typeface="Wingdings" panose="05000000000000000000" pitchFamily="2" charset="2"/>
              <a:buChar char="§"/>
            </a:pPr>
            <a:endParaRPr lang="cs-CZ" altLang="cs-CZ" sz="1800" b="1" dirty="0"/>
          </a:p>
        </p:txBody>
      </p:sp>
      <p:sp>
        <p:nvSpPr>
          <p:cNvPr id="4"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3641060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67096" y="942703"/>
            <a:ext cx="9736183" cy="685800"/>
          </a:xfrm>
          <a:solidFill>
            <a:schemeClr val="bg1"/>
          </a:solidFill>
        </p:spPr>
        <p:txBody>
          <a:bodyPr>
            <a:noAutofit/>
          </a:bodyPr>
          <a:lstStyle/>
          <a:p>
            <a:pPr eaLnBrk="1" hangingPunct="1"/>
            <a:r>
              <a:rPr lang="cs-CZ" altLang="cs-CZ" dirty="0" smtClean="0">
                <a:latin typeface="+mn-lt"/>
              </a:rPr>
              <a:t>Meióza (zrací dělení pohlavních buněk)</a:t>
            </a:r>
            <a:endParaRPr lang="cs-CZ" altLang="cs-CZ" dirty="0">
              <a:latin typeface="+mn-lt"/>
            </a:endParaRPr>
          </a:p>
        </p:txBody>
      </p:sp>
      <p:sp>
        <p:nvSpPr>
          <p:cNvPr id="19459" name="Rectangle 3">
            <a:extLst/>
          </p:cNvPr>
          <p:cNvSpPr>
            <a:spLocks noGrp="1" noChangeArrowheads="1"/>
          </p:cNvSpPr>
          <p:nvPr>
            <p:ph type="body" idx="1"/>
          </p:nvPr>
        </p:nvSpPr>
        <p:spPr>
          <a:xfrm>
            <a:off x="775064" y="1881052"/>
            <a:ext cx="5486399" cy="4267199"/>
          </a:xfrm>
          <a:solidFill>
            <a:schemeClr val="bg1"/>
          </a:solidFill>
        </p:spPr>
        <p:txBody>
          <a:bodyPr>
            <a:normAutofit fontScale="25000" lnSpcReduction="20000"/>
          </a:bodyPr>
          <a:lstStyle/>
          <a:p>
            <a:pPr>
              <a:lnSpc>
                <a:spcPct val="170000"/>
              </a:lnSpc>
              <a:spcBef>
                <a:spcPts val="0"/>
              </a:spcBef>
              <a:buFont typeface="Wingdings" panose="05000000000000000000" pitchFamily="2" charset="2"/>
              <a:buChar char="§"/>
              <a:defRPr/>
            </a:pPr>
            <a:r>
              <a:rPr lang="cs-CZ" sz="4800" dirty="0" smtClean="0"/>
              <a:t> </a:t>
            </a:r>
            <a:r>
              <a:rPr lang="cs-CZ" sz="5600" dirty="0" smtClean="0"/>
              <a:t>zajišťuje </a:t>
            </a:r>
            <a:r>
              <a:rPr lang="cs-CZ" sz="5600" dirty="0"/>
              <a:t>vznik  gamet v pohlavně se rozmnožujících </a:t>
            </a:r>
            <a:r>
              <a:rPr lang="cs-CZ" sz="5600" dirty="0" smtClean="0"/>
              <a:t>organismech a </a:t>
            </a:r>
            <a:r>
              <a:rPr lang="cs-CZ" sz="5600" dirty="0"/>
              <a:t>přesný přenos genetických informací do </a:t>
            </a:r>
            <a:r>
              <a:rPr lang="cs-CZ" sz="5600" dirty="0" smtClean="0"/>
              <a:t>nich redukční </a:t>
            </a:r>
            <a:r>
              <a:rPr lang="cs-CZ" sz="5600" dirty="0"/>
              <a:t>dělení jádra 2n →</a:t>
            </a:r>
            <a:r>
              <a:rPr lang="cs-CZ" sz="5600" dirty="0" smtClean="0"/>
              <a:t> 1n</a:t>
            </a:r>
          </a:p>
          <a:p>
            <a:pPr>
              <a:lnSpc>
                <a:spcPct val="170000"/>
              </a:lnSpc>
              <a:spcBef>
                <a:spcPts val="0"/>
              </a:spcBef>
              <a:buFont typeface="Wingdings" panose="05000000000000000000" pitchFamily="2" charset="2"/>
              <a:buChar char="§"/>
              <a:defRPr/>
            </a:pPr>
            <a:r>
              <a:rPr lang="cs-CZ" sz="5600" dirty="0" smtClean="0"/>
              <a:t> klíčová </a:t>
            </a:r>
            <a:r>
              <a:rPr lang="cs-CZ" sz="5600" dirty="0"/>
              <a:t>událost u </a:t>
            </a:r>
            <a:r>
              <a:rPr lang="cs-CZ" sz="5600" dirty="0" err="1"/>
              <a:t>eukaryot</a:t>
            </a:r>
            <a:r>
              <a:rPr lang="cs-CZ" sz="5600" dirty="0"/>
              <a:t>; </a:t>
            </a:r>
            <a:endParaRPr lang="cs-CZ" sz="5600" dirty="0" smtClean="0"/>
          </a:p>
          <a:p>
            <a:pPr>
              <a:lnSpc>
                <a:spcPct val="170000"/>
              </a:lnSpc>
              <a:spcBef>
                <a:spcPts val="0"/>
              </a:spcBef>
              <a:buFont typeface="Wingdings" panose="05000000000000000000" pitchFamily="2" charset="2"/>
              <a:buChar char="§"/>
              <a:defRPr/>
            </a:pPr>
            <a:r>
              <a:rPr lang="cs-CZ" sz="5600" dirty="0" smtClean="0"/>
              <a:t> rekombinace </a:t>
            </a:r>
            <a:r>
              <a:rPr lang="cs-CZ" sz="5600" dirty="0"/>
              <a:t>částí párových homologických (mateřských a otcovských) chromozomů </a:t>
            </a:r>
            <a:r>
              <a:rPr lang="cs-CZ" sz="5600" b="1" dirty="0"/>
              <a:t>→ </a:t>
            </a:r>
            <a:r>
              <a:rPr lang="cs-CZ" sz="5600" b="1" dirty="0" smtClean="0"/>
              <a:t> </a:t>
            </a:r>
            <a:r>
              <a:rPr lang="cs-CZ" sz="5600" dirty="0" smtClean="0"/>
              <a:t>genetická </a:t>
            </a:r>
            <a:r>
              <a:rPr lang="cs-CZ" sz="5600" dirty="0"/>
              <a:t>variabilita a </a:t>
            </a:r>
            <a:r>
              <a:rPr lang="cs-CZ" sz="5600" dirty="0" smtClean="0"/>
              <a:t>proměnlivost</a:t>
            </a:r>
          </a:p>
          <a:p>
            <a:pPr>
              <a:lnSpc>
                <a:spcPct val="170000"/>
              </a:lnSpc>
              <a:spcBef>
                <a:spcPts val="0"/>
              </a:spcBef>
              <a:buFont typeface="Wingdings" panose="05000000000000000000" pitchFamily="2" charset="2"/>
              <a:buChar char="§"/>
              <a:defRPr/>
            </a:pPr>
            <a:r>
              <a:rPr lang="cs-CZ" sz="5600" dirty="0"/>
              <a:t> zajišťuje u potomstva stejný počet chromozomů jako v mateřském organismu</a:t>
            </a:r>
          </a:p>
          <a:p>
            <a:pPr>
              <a:lnSpc>
                <a:spcPct val="170000"/>
              </a:lnSpc>
              <a:spcBef>
                <a:spcPts val="0"/>
              </a:spcBef>
              <a:buFont typeface="Wingdings" panose="05000000000000000000" pitchFamily="2" charset="2"/>
              <a:buChar char="§"/>
              <a:defRPr/>
            </a:pPr>
            <a:r>
              <a:rPr lang="cs-CZ" sz="5600" dirty="0"/>
              <a:t>  </a:t>
            </a:r>
            <a:r>
              <a:rPr lang="cs-CZ" sz="5600" b="1" dirty="0"/>
              <a:t>první meiotické </a:t>
            </a:r>
            <a:r>
              <a:rPr lang="cs-CZ" sz="5600" b="1" dirty="0" smtClean="0"/>
              <a:t>dělení:  </a:t>
            </a:r>
            <a:r>
              <a:rPr lang="cs-CZ" sz="5600" dirty="0"/>
              <a:t>odděluje páry homologních chromozomů na polovinu počtu chromozomů (2n → </a:t>
            </a:r>
            <a:r>
              <a:rPr lang="cs-CZ" sz="5600" dirty="0" smtClean="0"/>
              <a:t>1n)</a:t>
            </a:r>
          </a:p>
          <a:p>
            <a:pPr>
              <a:lnSpc>
                <a:spcPct val="170000"/>
              </a:lnSpc>
              <a:spcBef>
                <a:spcPts val="0"/>
              </a:spcBef>
              <a:buFont typeface="Wingdings" panose="05000000000000000000" pitchFamily="2" charset="2"/>
              <a:buChar char="§"/>
              <a:defRPr/>
            </a:pPr>
            <a:r>
              <a:rPr lang="cs-CZ" sz="5600" dirty="0"/>
              <a:t> </a:t>
            </a:r>
            <a:r>
              <a:rPr lang="cs-CZ" sz="5600" dirty="0" smtClean="0"/>
              <a:t>bezprostředně poté: druhé </a:t>
            </a:r>
            <a:r>
              <a:rPr lang="cs-CZ" sz="5600" dirty="0"/>
              <a:t>meiotické dělení - odděluje sesterské chromatidy</a:t>
            </a:r>
          </a:p>
          <a:p>
            <a:pPr>
              <a:lnSpc>
                <a:spcPct val="170000"/>
              </a:lnSpc>
              <a:spcBef>
                <a:spcPts val="0"/>
              </a:spcBef>
              <a:buFont typeface="Wingdings" panose="05000000000000000000" pitchFamily="2" charset="2"/>
              <a:buChar char="§"/>
              <a:defRPr/>
            </a:pPr>
            <a:r>
              <a:rPr lang="cs-CZ" sz="5600" dirty="0"/>
              <a:t>  Poruchy → vážné následky (viz </a:t>
            </a:r>
            <a:r>
              <a:rPr lang="cs-CZ" sz="5600" dirty="0" smtClean="0"/>
              <a:t>dále)</a:t>
            </a:r>
            <a:endParaRPr lang="cs-CZ" sz="4800" dirty="0"/>
          </a:p>
          <a:p>
            <a:pPr eaLnBrk="1" hangingPunct="1">
              <a:lnSpc>
                <a:spcPct val="80000"/>
              </a:lnSpc>
              <a:defRPr/>
            </a:pPr>
            <a:endParaRPr lang="cs-CZ" sz="4800" b="1" dirty="0">
              <a:solidFill>
                <a:srgbClr val="00B050"/>
              </a:solidFill>
            </a:endParaRPr>
          </a:p>
        </p:txBody>
      </p:sp>
      <p:sp>
        <p:nvSpPr>
          <p:cNvPr id="4"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pic>
        <p:nvPicPr>
          <p:cNvPr id="5" name="Picture 2" descr="meiosis compl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804" y="1757498"/>
            <a:ext cx="5612196" cy="451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210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p:cNvPr>
          <p:cNvSpPr>
            <a:spLocks noGrp="1" noChangeArrowheads="1"/>
          </p:cNvSpPr>
          <p:nvPr>
            <p:ph type="body" idx="1"/>
          </p:nvPr>
        </p:nvSpPr>
        <p:spPr>
          <a:xfrm>
            <a:off x="1193075" y="1907176"/>
            <a:ext cx="10241280" cy="4197533"/>
          </a:xfrm>
          <a:solidFill>
            <a:schemeClr val="bg1"/>
          </a:solidFill>
        </p:spPr>
        <p:txBody>
          <a:bodyPr>
            <a:normAutofit fontScale="25000" lnSpcReduction="20000"/>
          </a:bodyPr>
          <a:lstStyle/>
          <a:p>
            <a:pPr marL="0">
              <a:lnSpc>
                <a:spcPct val="150000"/>
              </a:lnSpc>
              <a:spcBef>
                <a:spcPts val="0"/>
              </a:spcBef>
              <a:buNone/>
              <a:defRPr/>
            </a:pPr>
            <a:r>
              <a:rPr lang="cs-CZ" altLang="cs-CZ" sz="4800" u="sng" dirty="0" smtClean="0"/>
              <a:t> </a:t>
            </a:r>
            <a:r>
              <a:rPr lang="cs-CZ" altLang="cs-CZ" sz="4800" b="1" u="sng" dirty="0" smtClean="0"/>
              <a:t>I. ZRACÍ DĚLENÍ - </a:t>
            </a:r>
            <a:r>
              <a:rPr lang="cs-CZ" altLang="cs-CZ" sz="4800" b="1" u="sng" dirty="0" smtClean="0">
                <a:solidFill>
                  <a:srgbClr val="7030A0"/>
                </a:solidFill>
              </a:rPr>
              <a:t>HETEROTYPICKÉ (REDUKČNÍ)</a:t>
            </a:r>
          </a:p>
          <a:p>
            <a:pPr marL="0">
              <a:lnSpc>
                <a:spcPct val="150000"/>
              </a:lnSpc>
              <a:spcBef>
                <a:spcPts val="0"/>
              </a:spcBef>
              <a:buNone/>
              <a:defRPr/>
            </a:pPr>
            <a:r>
              <a:rPr lang="cs-CZ" altLang="cs-CZ" sz="4800" b="1" dirty="0" smtClean="0"/>
              <a:t>I</a:t>
            </a:r>
            <a:r>
              <a:rPr lang="cs-CZ" altLang="cs-CZ" sz="4800" b="1" dirty="0"/>
              <a:t>. </a:t>
            </a:r>
            <a:r>
              <a:rPr lang="cs-CZ" altLang="cs-CZ" sz="4800" b="1" dirty="0" smtClean="0"/>
              <a:t>PROFÁZE</a:t>
            </a:r>
            <a:endParaRPr lang="cs-CZ" altLang="cs-CZ" sz="4800" b="1" i="1" dirty="0" smtClean="0"/>
          </a:p>
          <a:p>
            <a:pPr marL="0">
              <a:lnSpc>
                <a:spcPct val="150000"/>
              </a:lnSpc>
              <a:spcBef>
                <a:spcPts val="0"/>
              </a:spcBef>
              <a:defRPr/>
            </a:pPr>
            <a:r>
              <a:rPr lang="cs-CZ" altLang="cs-CZ" sz="4800" b="1" i="1" dirty="0" smtClean="0"/>
              <a:t>1) leptoten</a:t>
            </a:r>
            <a:r>
              <a:rPr lang="cs-CZ" altLang="cs-CZ" sz="4800" b="1" dirty="0" smtClean="0"/>
              <a:t>: </a:t>
            </a:r>
            <a:r>
              <a:rPr lang="cs-CZ" altLang="cs-CZ" sz="4800" dirty="0" smtClean="0"/>
              <a:t>chromozómy </a:t>
            </a:r>
            <a:r>
              <a:rPr lang="cs-CZ" altLang="cs-CZ" sz="4800" dirty="0"/>
              <a:t>spiralizují, svými konci se orient. k povrchu jádra v místě centriolu  - buketové stádium</a:t>
            </a:r>
            <a:endParaRPr lang="cs-CZ" altLang="cs-CZ" sz="4800" b="1" i="1" dirty="0"/>
          </a:p>
          <a:p>
            <a:pPr marL="0">
              <a:lnSpc>
                <a:spcPct val="150000"/>
              </a:lnSpc>
              <a:spcBef>
                <a:spcPts val="0"/>
              </a:spcBef>
              <a:defRPr/>
            </a:pPr>
            <a:r>
              <a:rPr lang="cs-CZ" altLang="cs-CZ" sz="4800" b="1" i="1" dirty="0" smtClean="0"/>
              <a:t>2) </a:t>
            </a:r>
            <a:r>
              <a:rPr lang="cs-CZ" altLang="cs-CZ" sz="4800" b="1" i="1" dirty="0" err="1" smtClean="0"/>
              <a:t>zygoten</a:t>
            </a:r>
            <a:r>
              <a:rPr lang="cs-CZ" altLang="cs-CZ" sz="4800" b="1" dirty="0" smtClean="0"/>
              <a:t>: </a:t>
            </a:r>
            <a:r>
              <a:rPr lang="cs-CZ" altLang="cs-CZ" sz="4800" dirty="0" smtClean="0"/>
              <a:t>  </a:t>
            </a:r>
            <a:r>
              <a:rPr lang="cs-CZ" altLang="cs-CZ" sz="4800" dirty="0"/>
              <a:t>homologické chromozómy se spojí za pomoci </a:t>
            </a:r>
            <a:r>
              <a:rPr lang="cs-CZ" altLang="cs-CZ" sz="4800" b="1" dirty="0" err="1"/>
              <a:t>synaptonemálního</a:t>
            </a:r>
            <a:r>
              <a:rPr lang="cs-CZ" altLang="cs-CZ" sz="4800" b="1" dirty="0"/>
              <a:t> komplexu.</a:t>
            </a:r>
            <a:r>
              <a:rPr lang="cs-CZ" altLang="cs-CZ" sz="4800" dirty="0"/>
              <a:t> Vzniklé páry = </a:t>
            </a:r>
            <a:r>
              <a:rPr lang="cs-CZ" altLang="cs-CZ" sz="4800" dirty="0" err="1"/>
              <a:t>bivalenty</a:t>
            </a:r>
            <a:r>
              <a:rPr lang="cs-CZ" altLang="cs-CZ" sz="4800" dirty="0"/>
              <a:t> - mezi nimi tzv. redukční štěrbina</a:t>
            </a:r>
          </a:p>
          <a:p>
            <a:pPr marL="0">
              <a:lnSpc>
                <a:spcPct val="150000"/>
              </a:lnSpc>
              <a:spcBef>
                <a:spcPts val="0"/>
              </a:spcBef>
              <a:buNone/>
              <a:defRPr/>
            </a:pPr>
            <a:r>
              <a:rPr lang="cs-CZ" altLang="cs-CZ" sz="4800" dirty="0"/>
              <a:t>     - u oocytů se konjugují oba chromozomy X po celé délce</a:t>
            </a:r>
          </a:p>
          <a:p>
            <a:pPr marL="0">
              <a:lnSpc>
                <a:spcPct val="150000"/>
              </a:lnSpc>
              <a:spcBef>
                <a:spcPts val="0"/>
              </a:spcBef>
              <a:buNone/>
              <a:defRPr/>
            </a:pPr>
            <a:r>
              <a:rPr lang="cs-CZ" altLang="cs-CZ" sz="4800" dirty="0"/>
              <a:t>     - u </a:t>
            </a:r>
            <a:r>
              <a:rPr lang="cs-CZ" altLang="cs-CZ" sz="4800" dirty="0" smtClean="0"/>
              <a:t>spermatocytů </a:t>
            </a:r>
            <a:r>
              <a:rPr lang="cs-CZ" altLang="cs-CZ" sz="4800" dirty="0"/>
              <a:t>párování chromozomů X a Y není úplné, heterologní úsek chromozomu Y nese </a:t>
            </a:r>
            <a:r>
              <a:rPr lang="cs-CZ" altLang="cs-CZ" sz="4800" dirty="0" err="1"/>
              <a:t>lokus</a:t>
            </a:r>
            <a:r>
              <a:rPr lang="cs-CZ" altLang="cs-CZ" sz="4800" dirty="0"/>
              <a:t> pro SRY (sex-</a:t>
            </a:r>
            <a:r>
              <a:rPr lang="cs-CZ" altLang="cs-CZ" sz="4800" dirty="0" err="1"/>
              <a:t>determining</a:t>
            </a:r>
            <a:r>
              <a:rPr lang="cs-CZ" altLang="cs-CZ" sz="4800" dirty="0"/>
              <a:t> region), transkripční faktor </a:t>
            </a:r>
            <a:r>
              <a:rPr lang="cs-CZ" altLang="cs-CZ" sz="4800" dirty="0" smtClean="0"/>
              <a:t>  exprimovaný </a:t>
            </a:r>
            <a:r>
              <a:rPr lang="cs-CZ" altLang="cs-CZ" sz="4800" dirty="0"/>
              <a:t>SRY-genem podmiňuje diferenciaci </a:t>
            </a:r>
            <a:r>
              <a:rPr lang="cs-CZ" altLang="cs-CZ" sz="4800" i="1" dirty="0" err="1"/>
              <a:t>testis</a:t>
            </a:r>
            <a:endParaRPr lang="cs-CZ" altLang="cs-CZ" sz="4800" i="1" dirty="0"/>
          </a:p>
          <a:p>
            <a:pPr marL="0">
              <a:lnSpc>
                <a:spcPct val="150000"/>
              </a:lnSpc>
              <a:spcBef>
                <a:spcPts val="0"/>
              </a:spcBef>
              <a:buNone/>
              <a:defRPr/>
            </a:pPr>
            <a:r>
              <a:rPr lang="cs-CZ" altLang="cs-CZ" sz="4800" dirty="0"/>
              <a:t>     - místy jsou chromatinová vlákna více nahromaděna a stočena – chromomery (intenzivní transkripce genů) —› </a:t>
            </a:r>
            <a:r>
              <a:rPr lang="cs-CZ" altLang="cs-CZ" sz="4800" dirty="0" err="1"/>
              <a:t>štětečkovité</a:t>
            </a:r>
            <a:r>
              <a:rPr lang="cs-CZ" altLang="cs-CZ" sz="4800" dirty="0"/>
              <a:t> chromozomy </a:t>
            </a:r>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r>
              <a:rPr lang="cs-CZ" altLang="cs-CZ" sz="1400" dirty="0"/>
              <a:t>                                                                                                                            </a:t>
            </a:r>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r>
              <a:rPr lang="cs-CZ" altLang="cs-CZ" sz="1400" dirty="0"/>
              <a:t>                                                                                                                                           </a:t>
            </a:r>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endParaRPr lang="cs-CZ" altLang="cs-CZ" sz="1400" dirty="0"/>
          </a:p>
          <a:p>
            <a:pPr eaLnBrk="1" hangingPunct="1">
              <a:lnSpc>
                <a:spcPct val="80000"/>
              </a:lnSpc>
              <a:buFontTx/>
              <a:buNone/>
              <a:defRPr/>
            </a:pPr>
            <a:r>
              <a:rPr lang="cs-CZ" altLang="cs-CZ" sz="1400" dirty="0"/>
              <a:t>                 </a:t>
            </a:r>
          </a:p>
          <a:p>
            <a:pPr eaLnBrk="1" hangingPunct="1">
              <a:lnSpc>
                <a:spcPct val="80000"/>
              </a:lnSpc>
              <a:buFontTx/>
              <a:buNone/>
              <a:defRPr/>
            </a:pPr>
            <a:endParaRPr lang="cs-CZ" altLang="cs-CZ" sz="1400" dirty="0"/>
          </a:p>
        </p:txBody>
      </p:sp>
      <p:pic>
        <p:nvPicPr>
          <p:cNvPr id="19459" name="Picture 5" descr="http://facstaff.cbu.edu/~aross/embryo/meiosis/04leptote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225" y="4082145"/>
            <a:ext cx="2488655" cy="218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descr="http://facstaff.cbu.edu/~aross/embryo/meiosis/05zygoten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474" y="4082146"/>
            <a:ext cx="3218949" cy="210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1193074" y="1012372"/>
            <a:ext cx="9144000" cy="685800"/>
          </a:xfrm>
          <a:solidFill>
            <a:schemeClr val="bg1"/>
          </a:solidFill>
        </p:spPr>
        <p:txBody>
          <a:bodyPr>
            <a:noAutofit/>
          </a:bodyPr>
          <a:lstStyle/>
          <a:p>
            <a:pPr eaLnBrk="1" hangingPunct="1"/>
            <a:r>
              <a:rPr lang="cs-CZ" altLang="cs-CZ" dirty="0" smtClean="0">
                <a:latin typeface="+mn-lt"/>
              </a:rPr>
              <a:t>Meióza</a:t>
            </a:r>
            <a:endParaRPr lang="cs-CZ" altLang="cs-CZ" dirty="0">
              <a:latin typeface="+mn-lt"/>
            </a:endParaRPr>
          </a:p>
        </p:txBody>
      </p:sp>
      <p:sp>
        <p:nvSpPr>
          <p:cNvPr id="6" name="Obdélník 5"/>
          <p:cNvSpPr/>
          <p:nvPr/>
        </p:nvSpPr>
        <p:spPr>
          <a:xfrm>
            <a:off x="11312434" y="6106979"/>
            <a:ext cx="752129" cy="215444"/>
          </a:xfrm>
          <a:prstGeom prst="rect">
            <a:avLst/>
          </a:prstGeom>
        </p:spPr>
        <p:txBody>
          <a:bodyPr wrap="none">
            <a:spAutoFit/>
          </a:bodyPr>
          <a:lstStyle/>
          <a:p>
            <a:r>
              <a:rPr lang="cs-CZ" sz="800" i="1" dirty="0" err="1" smtClean="0"/>
              <a:t>anonymu</a:t>
            </a:r>
            <a:r>
              <a:rPr lang="cs-CZ" sz="800" dirty="0" err="1" smtClean="0"/>
              <a:t>s</a:t>
            </a:r>
            <a:r>
              <a:rPr lang="cs-CZ" sz="800" dirty="0" smtClean="0"/>
              <a:t> (2)</a:t>
            </a:r>
            <a:endParaRPr lang="cs-CZ" sz="800" dirty="0"/>
          </a:p>
        </p:txBody>
      </p:sp>
      <p:sp>
        <p:nvSpPr>
          <p:cNvPr id="7"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1481203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3"/>
            <a:ext cx="10058400" cy="1402860"/>
          </a:xfrm>
        </p:spPr>
        <p:txBody>
          <a:bodyPr/>
          <a:lstStyle/>
          <a:p>
            <a:r>
              <a:rPr lang="cs-CZ" dirty="0" smtClean="0"/>
              <a:t>Embryologie</a:t>
            </a:r>
            <a:endParaRPr lang="cs-CZ" dirty="0"/>
          </a:p>
        </p:txBody>
      </p:sp>
      <p:sp>
        <p:nvSpPr>
          <p:cNvPr id="3" name="Zástupný symbol pro obsah 2"/>
          <p:cNvSpPr>
            <a:spLocks noGrp="1"/>
          </p:cNvSpPr>
          <p:nvPr>
            <p:ph idx="1"/>
          </p:nvPr>
        </p:nvSpPr>
        <p:spPr>
          <a:xfrm>
            <a:off x="1097280" y="1845733"/>
            <a:ext cx="10058400" cy="4424437"/>
          </a:xfrm>
        </p:spPr>
        <p:txBody>
          <a:bodyPr>
            <a:normAutofit fontScale="77500" lnSpcReduction="20000"/>
          </a:bodyPr>
          <a:lstStyle/>
          <a:p>
            <a:pPr>
              <a:buFont typeface="Wingdings" panose="05000000000000000000" pitchFamily="2" charset="2"/>
              <a:buChar char="§"/>
            </a:pPr>
            <a:r>
              <a:rPr lang="cs-CZ" altLang="cs-CZ" dirty="0" smtClean="0">
                <a:solidFill>
                  <a:schemeClr val="tx1"/>
                </a:solidFill>
              </a:rPr>
              <a:t>  zabývá se individuálním vývojem jedince (ontogenezí)  uvnitř vaječných obalů nebo v těle matky (tzv. prenatální vývoj)</a:t>
            </a:r>
          </a:p>
          <a:p>
            <a:pPr>
              <a:buFont typeface="Wingdings" panose="05000000000000000000" pitchFamily="2" charset="2"/>
              <a:buChar char="§"/>
            </a:pPr>
            <a:r>
              <a:rPr lang="cs-CZ" altLang="cs-CZ" dirty="0">
                <a:solidFill>
                  <a:schemeClr val="tx1"/>
                </a:solidFill>
              </a:rPr>
              <a:t> </a:t>
            </a:r>
            <a:r>
              <a:rPr lang="cs-CZ" altLang="cs-CZ" dirty="0" smtClean="0">
                <a:solidFill>
                  <a:schemeClr val="tx1"/>
                </a:solidFill>
              </a:rPr>
              <a:t>studuje embrya, plody a jejich vývoj </a:t>
            </a:r>
          </a:p>
          <a:p>
            <a:pPr>
              <a:buFont typeface="Wingdings" panose="05000000000000000000" pitchFamily="2" charset="2"/>
              <a:buChar char="§"/>
            </a:pPr>
            <a:r>
              <a:rPr lang="cs-CZ" dirty="0">
                <a:solidFill>
                  <a:schemeClr val="tx1"/>
                </a:solidFill>
              </a:rPr>
              <a:t> </a:t>
            </a:r>
            <a:r>
              <a:rPr lang="cs-CZ" b="1" dirty="0" err="1" smtClean="0">
                <a:solidFill>
                  <a:schemeClr val="tx1"/>
                </a:solidFill>
              </a:rPr>
              <a:t>pozn</a:t>
            </a:r>
            <a:r>
              <a:rPr lang="cs-CZ" dirty="0" smtClean="0">
                <a:solidFill>
                  <a:schemeClr val="tx1"/>
                </a:solidFill>
              </a:rPr>
              <a:t>: </a:t>
            </a:r>
            <a:r>
              <a:rPr lang="cs-CZ" dirty="0" smtClean="0"/>
              <a:t>ř</a:t>
            </a:r>
            <a:r>
              <a:rPr lang="cs-CZ" dirty="0"/>
              <a:t>. „</a:t>
            </a:r>
            <a:r>
              <a:rPr lang="cs-CZ" i="1" dirty="0" err="1"/>
              <a:t>embryon</a:t>
            </a:r>
            <a:r>
              <a:rPr lang="cs-CZ" dirty="0"/>
              <a:t>“ = </a:t>
            </a:r>
            <a:r>
              <a:rPr lang="cs-CZ" dirty="0" smtClean="0"/>
              <a:t>zárodek; embryo = </a:t>
            </a:r>
            <a:r>
              <a:rPr lang="cs-CZ" b="1" dirty="0"/>
              <a:t> </a:t>
            </a:r>
            <a:r>
              <a:rPr lang="cs-CZ" dirty="0" smtClean="0"/>
              <a:t>zárodek </a:t>
            </a:r>
            <a:r>
              <a:rPr lang="cs-CZ" dirty="0"/>
              <a:t>organismu, vyvíjející se z oplozené vaječné buňky, útvar vzniklý první mitózou </a:t>
            </a:r>
            <a:r>
              <a:rPr lang="cs-CZ" dirty="0" smtClean="0"/>
              <a:t>zygoty; l. „</a:t>
            </a:r>
            <a:r>
              <a:rPr lang="cs-CZ" i="1" dirty="0" err="1" smtClean="0"/>
              <a:t>foetus</a:t>
            </a:r>
            <a:r>
              <a:rPr lang="cs-CZ" i="1" dirty="0" smtClean="0"/>
              <a:t>“ </a:t>
            </a:r>
            <a:r>
              <a:rPr lang="cs-CZ" dirty="0" smtClean="0"/>
              <a:t>= plod;  plod = nenarozený jedinec obratlovce (savce), fetální období následuje po embryonálním</a:t>
            </a:r>
            <a:endParaRPr lang="cs-CZ" altLang="cs-CZ" dirty="0" smtClean="0">
              <a:solidFill>
                <a:schemeClr val="tx1"/>
              </a:solidFill>
            </a:endParaRPr>
          </a:p>
          <a:p>
            <a:pPr>
              <a:buFont typeface="Wingdings" panose="05000000000000000000" pitchFamily="2" charset="2"/>
              <a:buChar char="§"/>
            </a:pPr>
            <a:r>
              <a:rPr lang="cs-CZ" altLang="cs-CZ" dirty="0">
                <a:solidFill>
                  <a:schemeClr val="tx1"/>
                </a:solidFill>
              </a:rPr>
              <a:t> </a:t>
            </a:r>
            <a:r>
              <a:rPr lang="cs-CZ" altLang="cs-CZ" dirty="0" smtClean="0">
                <a:solidFill>
                  <a:schemeClr val="tx1"/>
                </a:solidFill>
              </a:rPr>
              <a:t>embryologie deskriptivní (popisná), srovnávací, experimentální embryologie</a:t>
            </a:r>
          </a:p>
          <a:p>
            <a:pPr>
              <a:buFont typeface="Wingdings" panose="05000000000000000000" pitchFamily="2" charset="2"/>
              <a:buChar char="§"/>
            </a:pPr>
            <a:r>
              <a:rPr lang="cs-CZ" dirty="0"/>
              <a:t> </a:t>
            </a:r>
            <a:r>
              <a:rPr lang="cs-CZ" dirty="0" smtClean="0"/>
              <a:t>zabývá </a:t>
            </a:r>
            <a:r>
              <a:rPr lang="cs-CZ" dirty="0"/>
              <a:t>se </a:t>
            </a:r>
            <a:r>
              <a:rPr lang="cs-CZ" dirty="0" smtClean="0"/>
              <a:t>vývojem </a:t>
            </a:r>
            <a:r>
              <a:rPr lang="cs-CZ" dirty="0"/>
              <a:t>jedince od oplození </a:t>
            </a:r>
            <a:r>
              <a:rPr lang="cs-CZ" dirty="0" smtClean="0"/>
              <a:t>až do porodu či do vylíhnutí</a:t>
            </a:r>
          </a:p>
          <a:p>
            <a:pPr marL="0" indent="0">
              <a:buNone/>
            </a:pPr>
            <a:r>
              <a:rPr lang="cs-CZ" altLang="cs-CZ" b="1" dirty="0" smtClean="0">
                <a:solidFill>
                  <a:schemeClr val="tx1"/>
                </a:solidFill>
              </a:rPr>
              <a:t>Význam embryologie: </a:t>
            </a:r>
          </a:p>
          <a:p>
            <a:pPr marL="0" indent="0">
              <a:buNone/>
            </a:pPr>
            <a:r>
              <a:rPr lang="cs-CZ" altLang="cs-CZ" dirty="0" smtClean="0">
                <a:solidFill>
                  <a:schemeClr val="tx1"/>
                </a:solidFill>
              </a:rPr>
              <a:t>a) </a:t>
            </a:r>
            <a:r>
              <a:rPr lang="cs-CZ" altLang="cs-CZ" dirty="0" smtClean="0">
                <a:solidFill>
                  <a:schemeClr val="tx2"/>
                </a:solidFill>
              </a:rPr>
              <a:t>rozšíření a prohloubení poznání</a:t>
            </a:r>
            <a:endParaRPr lang="cs-CZ" altLang="cs-CZ" dirty="0" smtClean="0">
              <a:solidFill>
                <a:schemeClr val="tx1"/>
              </a:solidFill>
            </a:endParaRPr>
          </a:p>
          <a:p>
            <a:pPr marL="0" indent="0">
              <a:buNone/>
            </a:pPr>
            <a:r>
              <a:rPr lang="cs-CZ" altLang="cs-CZ" dirty="0" smtClean="0">
                <a:solidFill>
                  <a:schemeClr val="tx1"/>
                </a:solidFill>
              </a:rPr>
              <a:t>b) poznání faktorů, mechanismů, zákonitostí  a kritických období v ontogenezi má velký význam pro zdravý vývoj jedinců (předcházení vzniku vrozených vývojových vad, řešení neplodnosti, …)</a:t>
            </a:r>
          </a:p>
          <a:p>
            <a:pPr marL="0" indent="0">
              <a:buNone/>
            </a:pPr>
            <a:r>
              <a:rPr lang="cs-CZ" altLang="cs-CZ" dirty="0" smtClean="0">
                <a:solidFill>
                  <a:schemeClr val="tx1"/>
                </a:solidFill>
              </a:rPr>
              <a:t>c) objasňuje, jak se vyvíjejí normální a abnormální struktury</a:t>
            </a:r>
          </a:p>
          <a:p>
            <a:pPr marL="0" indent="0">
              <a:buNone/>
            </a:pPr>
            <a:r>
              <a:rPr lang="cs-CZ" altLang="cs-CZ" dirty="0" smtClean="0">
                <a:solidFill>
                  <a:schemeClr val="tx1"/>
                </a:solidFill>
              </a:rPr>
              <a:t>c) znalost prenatálního vývoje je nutná pro výkon řady profesí: zootechnik, veterinární lékař, vědecký pracovník, embryolog, porodník, pediatr, chirurg,…</a:t>
            </a:r>
            <a:endParaRPr lang="cs-CZ" altLang="cs-CZ" dirty="0">
              <a:solidFill>
                <a:schemeClr val="tx1"/>
              </a:solidFill>
            </a:endParaRPr>
          </a:p>
          <a:p>
            <a:endParaRPr lang="cs-CZ" dirty="0"/>
          </a:p>
        </p:txBody>
      </p:sp>
      <p:sp>
        <p:nvSpPr>
          <p:cNvPr id="4" name="Zástupný symbol pro zápatí 3"/>
          <p:cNvSpPr>
            <a:spLocks noGrp="1"/>
          </p:cNvSpPr>
          <p:nvPr>
            <p:ph type="ftr" sz="quarter" idx="11"/>
          </p:nvPr>
        </p:nvSpPr>
        <p:spPr/>
        <p:txBody>
          <a:bodyPr/>
          <a:lstStyle/>
          <a:p>
            <a:r>
              <a:rPr lang="cs-CZ" dirty="0" smtClean="0"/>
              <a:t>Bi6140 Embryologie</a:t>
            </a:r>
            <a:endParaRPr lang="cs-CZ" dirty="0"/>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2</a:t>
            </a:fld>
            <a:endParaRPr lang="cs-CZ"/>
          </a:p>
        </p:txBody>
      </p:sp>
      <p:pic>
        <p:nvPicPr>
          <p:cNvPr id="6"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879348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5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sah 2">
            <a:extLst/>
          </p:cNvPr>
          <p:cNvSpPr>
            <a:spLocks noGrp="1"/>
          </p:cNvSpPr>
          <p:nvPr>
            <p:ph idx="1"/>
          </p:nvPr>
        </p:nvSpPr>
        <p:spPr>
          <a:xfrm>
            <a:off x="1160417" y="1785259"/>
            <a:ext cx="10023565" cy="4432662"/>
          </a:xfrm>
          <a:solidFill>
            <a:schemeClr val="bg1"/>
          </a:solidFill>
        </p:spPr>
        <p:txBody>
          <a:bodyPr/>
          <a:lstStyle/>
          <a:p>
            <a:pPr marL="0" indent="0" eaLnBrk="1" hangingPunct="1">
              <a:lnSpc>
                <a:spcPct val="114000"/>
              </a:lnSpc>
              <a:buNone/>
              <a:defRPr/>
            </a:pPr>
            <a:r>
              <a:rPr lang="cs-CZ" altLang="cs-CZ" sz="1600" b="1" i="1" dirty="0" smtClean="0">
                <a:latin typeface="Arial" pitchFamily="34" charset="0"/>
              </a:rPr>
              <a:t>3) </a:t>
            </a:r>
            <a:r>
              <a:rPr lang="cs-CZ" altLang="cs-CZ" sz="1600" b="1" i="1" dirty="0" err="1" smtClean="0">
                <a:latin typeface="Arial" pitchFamily="34" charset="0"/>
              </a:rPr>
              <a:t>pachyten</a:t>
            </a:r>
            <a:r>
              <a:rPr lang="cs-CZ" altLang="cs-CZ" sz="1600" b="1" dirty="0">
                <a:latin typeface="Arial" pitchFamily="34" charset="0"/>
              </a:rPr>
              <a:t>:</a:t>
            </a:r>
            <a:r>
              <a:rPr lang="cs-CZ" altLang="cs-CZ" sz="1600" dirty="0" smtClean="0">
                <a:latin typeface="Arial" pitchFamily="34" charset="0"/>
              </a:rPr>
              <a:t> </a:t>
            </a:r>
            <a:r>
              <a:rPr lang="cs-CZ" altLang="cs-CZ" sz="1600" dirty="0">
                <a:latin typeface="Arial" pitchFamily="34" charset="0"/>
              </a:rPr>
              <a:t>homol. chromozómy se proplétají,  každý se podél štěpí na 2 chromatidy, spojené </a:t>
            </a:r>
            <a:r>
              <a:rPr lang="cs-CZ" altLang="cs-CZ" sz="1600" dirty="0" err="1">
                <a:latin typeface="Arial" pitchFamily="34" charset="0"/>
              </a:rPr>
              <a:t>centromérou</a:t>
            </a:r>
            <a:r>
              <a:rPr lang="cs-CZ" altLang="cs-CZ" sz="1600" dirty="0">
                <a:latin typeface="Arial" pitchFamily="34" charset="0"/>
              </a:rPr>
              <a:t> (+ tzv. </a:t>
            </a:r>
            <a:r>
              <a:rPr lang="cs-CZ" altLang="cs-CZ" sz="1600" dirty="0" err="1">
                <a:latin typeface="Arial" pitchFamily="34" charset="0"/>
              </a:rPr>
              <a:t>ekvační</a:t>
            </a:r>
            <a:r>
              <a:rPr lang="cs-CZ" altLang="cs-CZ" sz="1600" dirty="0">
                <a:latin typeface="Arial" pitchFamily="34" charset="0"/>
              </a:rPr>
              <a:t> štěrbina), čtveřice chromatid = tetrády.</a:t>
            </a:r>
          </a:p>
          <a:p>
            <a:pPr eaLnBrk="1" hangingPunct="1">
              <a:lnSpc>
                <a:spcPct val="114000"/>
              </a:lnSpc>
              <a:buFontTx/>
              <a:buNone/>
              <a:defRPr/>
            </a:pPr>
            <a:r>
              <a:rPr lang="cs-CZ" altLang="cs-CZ" sz="1600" dirty="0">
                <a:latin typeface="Arial" pitchFamily="34" charset="0"/>
              </a:rPr>
              <a:t>            -  překřížení </a:t>
            </a:r>
            <a:r>
              <a:rPr lang="cs-CZ" altLang="cs-CZ" sz="1600" dirty="0" err="1">
                <a:latin typeface="Arial" pitchFamily="34" charset="0"/>
              </a:rPr>
              <a:t>nesesterských</a:t>
            </a:r>
            <a:r>
              <a:rPr lang="cs-CZ" altLang="cs-CZ" sz="1600" dirty="0">
                <a:latin typeface="Arial" pitchFamily="34" charset="0"/>
              </a:rPr>
              <a:t> chromatid (tzv. crossing-over): kombinace mateřského a otcovského genetického materiálu ─› originální genotypická podoba </a:t>
            </a:r>
            <a:r>
              <a:rPr lang="cs-CZ" altLang="cs-CZ" sz="1600" dirty="0" smtClean="0">
                <a:latin typeface="Arial" pitchFamily="34" charset="0"/>
              </a:rPr>
              <a:t>chromatid</a:t>
            </a:r>
            <a:r>
              <a:rPr lang="cs-CZ" altLang="cs-CZ" sz="1600" b="1" i="1" dirty="0" smtClean="0">
                <a:latin typeface="Arial" pitchFamily="34" charset="0"/>
              </a:rPr>
              <a:t>                                                                                                                                                                                                                                                                                                </a:t>
            </a:r>
            <a:endParaRPr lang="cs-CZ" altLang="cs-CZ" sz="1600" b="1" i="1" dirty="0">
              <a:latin typeface="Arial" pitchFamily="34" charset="0"/>
            </a:endParaRPr>
          </a:p>
          <a:p>
            <a:pPr marL="0" indent="0" eaLnBrk="1" hangingPunct="1">
              <a:lnSpc>
                <a:spcPct val="114000"/>
              </a:lnSpc>
              <a:buNone/>
              <a:defRPr/>
            </a:pPr>
            <a:r>
              <a:rPr lang="cs-CZ" altLang="cs-CZ" sz="1600" b="1" i="1" dirty="0" smtClean="0">
                <a:latin typeface="Arial" pitchFamily="34" charset="0"/>
              </a:rPr>
              <a:t>4) </a:t>
            </a:r>
            <a:r>
              <a:rPr lang="cs-CZ" altLang="cs-CZ" sz="1600" b="1" i="1" dirty="0" err="1" smtClean="0">
                <a:latin typeface="Arial" pitchFamily="34" charset="0"/>
              </a:rPr>
              <a:t>diploten</a:t>
            </a:r>
            <a:r>
              <a:rPr lang="cs-CZ" altLang="cs-CZ" sz="1600" b="1" dirty="0" smtClean="0">
                <a:latin typeface="Arial" pitchFamily="34" charset="0"/>
              </a:rPr>
              <a:t>: </a:t>
            </a:r>
            <a:r>
              <a:rPr lang="cs-CZ" altLang="cs-CZ" sz="1600" dirty="0" smtClean="0">
                <a:latin typeface="Arial" pitchFamily="34" charset="0"/>
              </a:rPr>
              <a:t> </a:t>
            </a:r>
            <a:r>
              <a:rPr lang="cs-CZ" altLang="cs-CZ" sz="1600" dirty="0">
                <a:latin typeface="Arial" pitchFamily="34" charset="0"/>
              </a:rPr>
              <a:t>rozestup tetrád, v určitých místech zůstávají překřížené -  tzv. chiasmata</a:t>
            </a:r>
          </a:p>
          <a:p>
            <a:pPr eaLnBrk="1" hangingPunct="1">
              <a:lnSpc>
                <a:spcPct val="114000"/>
              </a:lnSpc>
              <a:buFontTx/>
              <a:buNone/>
              <a:defRPr/>
            </a:pPr>
            <a:r>
              <a:rPr lang="cs-CZ" altLang="cs-CZ" sz="1600" b="1" i="1" dirty="0" smtClean="0">
                <a:latin typeface="Arial" pitchFamily="34" charset="0"/>
              </a:rPr>
              <a:t>5) diakineze</a:t>
            </a:r>
            <a:r>
              <a:rPr lang="cs-CZ" altLang="cs-CZ" sz="1600" b="1" dirty="0">
                <a:latin typeface="Arial" pitchFamily="34" charset="0"/>
              </a:rPr>
              <a:t>:</a:t>
            </a:r>
            <a:r>
              <a:rPr lang="cs-CZ" altLang="cs-CZ" sz="1600" dirty="0" smtClean="0">
                <a:latin typeface="Arial" pitchFamily="34" charset="0"/>
              </a:rPr>
              <a:t> </a:t>
            </a:r>
            <a:r>
              <a:rPr lang="cs-CZ" altLang="cs-CZ" sz="1600" dirty="0">
                <a:latin typeface="Arial" pitchFamily="34" charset="0"/>
              </a:rPr>
              <a:t> rozpad jaderné membrány, vymizení jadérka a vznik dělícího vřeténka  </a:t>
            </a:r>
            <a:endParaRPr lang="cs-CZ" altLang="cs-CZ" sz="1600" b="1" dirty="0">
              <a:latin typeface="Arial" pitchFamily="34" charset="0"/>
            </a:endParaRPr>
          </a:p>
          <a:p>
            <a:pPr>
              <a:defRPr/>
            </a:pPr>
            <a:endParaRPr lang="cs-CZ" altLang="cs-CZ" dirty="0">
              <a:latin typeface="Arial" pitchFamily="34" charset="0"/>
            </a:endParaRPr>
          </a:p>
        </p:txBody>
      </p:sp>
      <p:pic>
        <p:nvPicPr>
          <p:cNvPr id="20483" name="Picture 2" descr="http://facstaff.cbu.edu/~aross/embryo/meiosis/06pachyten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417" y="4206240"/>
            <a:ext cx="27622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http://facstaff.cbu.edu/~aross/embryo/meiosis/07diploten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759" y="4138749"/>
            <a:ext cx="27432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http://facstaff.cbu.edu/~aross/embryo/meiosis/08diakinesi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680" y="4130040"/>
            <a:ext cx="2133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AutoShape 10" descr="data:image/jpeg;base64,/9j/4AAQSkZJRgABAQAAAQABAAD/2wCEAAkGBxQTEhUUExQWFhUXGBwbGBgYGBcZHBocHhwYGB4YGhcYHSggGBwlHBcYIjEhJSkrLi4uFx8zODMsNygtLisBCgoKDg0OGxAQGywkICQsLCwsLCwsLCwsLCwsLCwsLCwsLCwsLCwsNCwsLCwsLCwsLCwsLCwsLCwsLCwsLCwsLP/AABEIAMMBAwMBIgACEQEDEQH/xAAbAAACAgMBAAAAAAAAAAAAAAAEBQMGAAECB//EAD0QAAEDAgQDBQcCBgEEAwEAAAECAxEAIQQSMUEFUWEGInGBkRMyobHB0fBC4QcUI1Jy8WIzQ4KSJKKyFf/EABgBAAMBAQAAAAAAAAAAAAAAAAECAwAE/8QAJxEAAgICAgICAgIDAQAAAAAAAAECESExAxJBURNhIjJxgZGh4QT/2gAMAwEAAhEDEQA/APPcNwIIsp2yk6n9I1PnaoeG8HQ4ohp3uAZlLINgLARTLjTWRSmlgIWkBJ5Em8qkyCRQDbvskqGuawg6gb+EzXNbOlpE7TbYWtCSSRAKojMnY+IrbILLS3QCVr/pNg/2z3lekCs7OYNDqv6j6WRn0yqUVdAAPiTT8JS3i8OVI9qwg5VomYSZ7x5ak+VaOxbFjXB1ewWEpKTEZZEwO8RPp6UqwzOHcZeSW1F8KT7NRV3Ut2zSndWsHrVt4/xTDKfb9igBsETdQBvNhyuR1ql+2CSpSRBzHT+06COlL2dumByTWDnFwiMoAJ1AMkHkeVotUSWUqgLMAnXrtQzrgS4vcAzPMmpuJpyQReUgieRpqZKs2MGEpKhBHeEKAEQZg+NhRfE8IhKWkDQkzGsEfekmEWtSgEAA7Rv40Y6F5kphRUfeTv6baTSNZLRmmmNeDtKVigCkYlKFplJMBw6gEG8QJPhR38QVF3FqCUq7sZTpYnRWyQNAKjw+dl1xhmAoj/q5gCAIWAMtpMC87Chv/wCnkbcK++txWaCZ15npS8jaSaWQ9l1pCzjOBLSEZ15nCokpGgBvrXeCbLSUuLspSVFsCJzRYqGwqfgDAdd/qmLEnfWwgGmfF+zwOZwYjMDYSBNhsNhtTRTSpiqCbtlTdnImdYoVLBIJ0SNTTc4PIUpJCoTNr3N48pqHjBzpCpKlK2AjKBtbWmjKnRF8Yx4HjF4fBvuTOZxDaUk2/uWQOeWBRmH4y2vfKeunrS7iuGUnD4VnTul1f+Szb0SKARgzWckSdFvavdPwNSa66/l5qoNtuJIKcwjlIo9HFHhqjMN519aCbWgYZYAiD4/k0PjUiL7adeld8PxgdHukEDcGpsZhCEjeY/PGqONq0LdYBcMuBJMRr0qIYJxaysvKQFaITplGmYGxO9MVYJAQi5K7lcxl17oHgNSdz0rXt0+POPvUpxY0ZEGM4YhxICyo5dCDB+AoPBcOUwMQsrcADRS0GgMyyop7ird1NpJEU4QZpjg8MtZCWxmUdANT60kbX2UuzzlnB4hY7jBnmRA/+xoV1l5KlJdVlUmO7IMzyi1ek8Qwq0HKtJSeRsaRu8MbvLaRfrJ62p1IGiqKUdZvvb5ChVN7k/CrLiuDA3bMdDf0O1K8Pw8l5KHAQCfgLxTppC5ZcezX8MXcUH0uOJbeQ22ptHdUlYUJBUpMwDEWuDrVG4vhHWHFMuoKFoMKSY+Y1HhXovCe1C2FuOHXJlkToDb0CjSf+JfBfZFLgd9rmSlSide+CoEc07Tzminfga01gowWedZRSMASASUg8jrWVu0RcnqfaptpfDlYtSB7Z19awrcAqypTPRIFqpHEMItCcriQlSIGoEjW/OJr1THcSw+Ma4bgGYgvpDqNCkMpKlT4ka9aUfxe7K+xWnEpTnbJANiSlRsJ6daSnVrR1XRSeEpQlC3Uzmb/AEq/uIOWDvQWKxkNpIJC1KvygTYjzNqYYptCWg2DdPeUAJOYiRPgKX4lpsqbDqgkKTMgglCh/cPpTeaKOqFq1n2uYzeOenOpDikShBE65z0Ktudq3hsUlKgFiQJAIiZOniKCW1JcvCkwQOe9MlZO6G2A4SHXciVwsHuFQkGDYK5WqxYHgqXlS8Ar2fcJH6iCZi3uiqtw7FqbWFpN0kGfhVv4RjglvvECFEk6bzM+dTk8pMSUqjS2Q8Z4YhhsraTluJy6wATr4SY6Umx763lJUCFKgAEAAm2pI1plxbjgU4r2bZW3GXvmACQZJAPe6UL2dwiiwFkAQI6kSY/3U5qvyQrjUVZxh+GPpQsJbSvNHeEFSSN0nadKTP4J45u4tRQJUIUco0kgaCSLnnV/4FjocDNglaVXMXUIKbn/AMhHWo+IcRYYxgLwcLRRD4aUpKimFQmxEiSD4CKHHNvYllGD/sTJguZQEp/ttqrr0q08A4kh5sJeAzRqdDG/SkgwGGcU6tsukgktpOUgpzWBIkzl501f7JYz2QdaSy62Uz/TXdNphSTF6tXbWxpLsRcY4YllYUmSlQMCdPPzrvhWDQ6rIUKJCSbEmw8Bypd/MrKAhZ93QcrXAmrN2RaKSpw+7lCZ5Tfzsk1Pr2tiW1hnWKwjbhlSATAAOY6AQBAtUaeGNj9JHWZHxrvtL2jSMQPZI7gSnMDAKlbnu6HSi8Jj2n7oVB/sV7w+/lSNOLDhkAwY/uH/AK/MzUamSNcnpR6m4rbgCgRvTfJL2DqgVhsj+2KLcfQEkKBJ/TGk7AmgIIAn8H5FC410pSSDBt8xW+SdA6xAsfjFFWVSSDsP0/DWuVKDaockf8094Dx5UywTslMqIv0pvi+Hyk5d9RqDPSpqUnmshpIToZJALagoazP2ozCYhaCFCQQdjcHnSjHcGWghTByKnQGATyg2n50fguIBwZXklp0cxAV1BNj4U0ZORsIdY3jq3yC6oEpTE5R7vWNaCRi2CTLqEcgq0+EitJT5jSRrXCEA90gEciNfpRftjWSZEq0ynqI9bUrc4IhDntC4Qde+RHxiKnd7LsLkpSWlRqgkX/xmKrOJwCky24rOJ7pmR4jlpcUVG/IrY04jh4zaFOspII5XilmMxaltpSvvBsZBOuWSoAneJIFSNL0J5Qfka020ZWI5fOnpiWLfYqN+dZRimL1lLkw27M484bGpfKCpDSZcI1AWC2FxzvpV+4x2pdWVtLyLw62p71zJuCI20rzDheEUpxyCoDvCTcqASd+VMcNKUlBOef7tgNgBaKScFHkU0/FV4Z2uaqmS4x72bZtKlhQUQnNY6Dpaqy9hFqUcyFFUgm2u21WZAUSLQelEGQOu5NH5vSFfIIWuGNpUn+i4ocioRPM2otIRnynCm8945I05gUdFYKD5GybmBcHdwi1lPsy0rQghN+lWlPDsMpOWBGwI5baXpI7hUqBzCeuh9aGTjVsKCHJLeiHNSOQV96bYOy8DnEdncIogkkKGuWR8NPUVGcOhtHs0GeU856dLVE4rN3rzHrXDeKMRa/5rS9vAG72dvcJBIVKgRcKB/VsLC1H9quwrpUXEuhwrSLWBzRaD+pPhfpQ2ExykKmZHX0p7he0mkoCQLCNPSsqRlR5BicI6wopUCkzVy7O8djCKbS8tLskKQUgpUk/qCo7p2NHdtXQ+lSiFZjBgySb7E9425zVUZwTkdxLg/wDEgepiqd08s11omU2c2knbe/OnmB4q1h2IdCl5yo5dL2Ak2sAPjSBPBH1aBIO0q+0xVhxfY5SmgoLaWgAJCgVyg6yU2nNe+nwop3oRR9lUxuIzFSgNbgfShG8SIBFiDarfhexwA77hP+Ij4maLHZTDDRBnmVHXwpXJLZkhfwLjyzCH77JVuP8ALmOtPHrWPl0/alWN7OgA5Ledj471vBOrQn2btoslRvPSeXKp4eUZt+QlbkLAVY6etBcYakDofW371M6nOMn6hdJ5/wDH7VvFslxAUDB1PSLGuiEe0WkTbyAYF3voEj3hc/Or83GUfmtq8tfWUkDeZ8KtvCONqWuFQG8sJ523Pj9KHG0ndBlkd43DJUlQESN+R2Jqu8Qedy2sBrG/7VFxPFuJWS2oAzB/OV64w2NVEOJkHUp+1Sm1J3oaOEL8Y+7lzNKIWNRNiPDSfnSV3tHiD/3MvgBHytViS1MqRcTAOht0NJsZwEqWogpCSZA5TtT8OcSQW0jrh3aPEBQJcJnmAR+1M33UulSwnKrVQGk2uPGq5iOBuoHdIV4W+Bqbh2PWleRyeUxEjkefSqSjWUZxtYYyw6LLB2Vbz/cU0YZlAJ3g/ClxaOYxoQPO9j8aYcSXlR7JOptPIbnx5U3G08iMAfx7CVFJWJGtifjWVG3w1AAAGnOt0K+g2hilBTvlMR1g9K5Q9lUAEzG6jA9Bc0J7ck2+GvrU7TR3rkcrKLAcl0mYA8hWgPLwrmQLfn7VuTEJjz/YVtgs7LYqRDAGpNAusPGIcSADeE3PSTNDPcMeWf8ArrSOQn6GnSNgdZBzt1ramJkKuPURS5nhDiZ/+S4q2v7KnSmmEZyjvLUo7KhIPoBBqka8iNeiLC8OgKGa0ynpzE8qEW3kVEQOXWnbC41E9Rb1FS4zhvtUykyfjzg0XCLVxNbWxMQAmTz/ACaJ4fupU5QNR8uvhUHFUKSlsRJIJjrMfeggtWiiY5fmlRniWBlkxCz7ZTokE2AJkgciaL9sVWMkeg9aESsbCPia04sxYyrYHT12pLvYSXE4rKLVnCO0YQqAtImykqiD660mxj7/ALQJShRBIHu2JO+c2A9KX4gJJIWnKeY+32qqg9haaPRmsaF+76T8uYqYKnWK80wnDVKI9msagSFQRJiYmav2AT3QkFRCREqMk9STvQn292KqC1nkaKwnD1YhJygAj3pgigS0SelF4RxTapQSnnG45VNRbY1oWYns+qSUupQRci8HwGoPWu2ig5myYUYnlf7xp1orFvBIW4o6D8FK22Dlzq1X3ldJ0A8BAqilOGhWosg4nwRMzmA8b/AUuS0EmJJ8B99KbEEEm56G/wAKNfwC0hKlJKMwt/o3Fb5LdrAOonw5Gcykm1rixHOmSGUnaohwtJMkXmbKUJ8QDeh8Vwh0qKmnlAT7hmB0BB+dGrQyQxVhR++n+6Ddwh5g+IpdisVjWE5vZhwDWDm+GtGcP4uh8W7qh7yDtTflD+ASimDYpgpEkQOY0pPjEZ7ZZ3H3qzOXtoeW3rS7ENA9D8P2oSm/AqVHXAmVLIBSZTJHXf51mNGU94pnxn5UJhcSpC4m19qPdyudFdKfiV/iCTFuY/3H0rVSOMuAkR+etZTfGvRrNMpjlapTiRHPwoRSpEGDBnSukIrjoqyVLhPWikTzqJtBP3/aimWxqbga8vCN6eKEZ0g+PwohAGxzGdB9xahVPTyCeQrlt8Jkk+McqLlWjJDgAJGZbiUJ3OvlfU+FCq9usZ2kq9iTAdcGUH/FI184rvgfDEYhYexBlCT/AE2v0xzVz+sV6BxN1CsKsRACe6BlsRoIGgFVjByV2NgobTriRrm6wK6d4gpsJIWkkiYSJI6Hka0InmaWY0hS+4DI1vMnWoytATQxwvFUuOD+ZW4G7yWgnNvFjtO1D4j2bmbIoOtz3VEXI68jQBRMEVzw4ezeKT7rtx0X+8fCtTaDfg6ewZT7unL9/vXKNb2PWnKka0G5hc2uoNDqwMccL4fLNxdyQCFJAMiYIOnOkGK4enMUrSCQY/Ip1w95z3YKgNYBOm8U+4vg0qaStKsxMSIEctdj4118cFJCNvwedvcL9mUuNH3SDlPTkatPCuKB9s5ozg8gCOYMcqVY1ME0qMpVmTY7Ea0OWNZiaEn5LwhJ0ANQhfI+J+9VNfGsQmMhQeci/wA4mhBxR11Ki6rKhOqUgJBI2IFyOlQbdFlDyMuP8QLhQw3cqVtv18AKs2Fw0wnkKpvZJtLmJU9JORFuhJiPQH1q54N0e0AUYT+o9OQ6nSrcXHjJPlxKgnEcL9mkOKBCSSARcmN45a36UdxBbLyGiXjISAAR7p8v02A8qdu4ht1hQ0AEAWsALRy5VR22bwbZj3fW3zoT4+jx5DeDtxvKoiZjcfStpxOWUr0OihYgcjzqPENlCoOhFjULozJI3GnjSdcWhe2SXGWNtIt16g1XuLcPCle0bhDw0Vz6HnTdC+7OsGCPkRQ7ogTqDoeX2oKVhAsM6Vp7whQ1HXmKx24g+RqPFImL2n5bVKoZhIrdbVr+wWBlsSCrQHzrvEi2ZO1Tvgb1phMf4n8+FaCp0ZkbXEkwM1jvW6xeBSTrHSsrq+XkJ0gFtCth+edHYJhJMEyrcbDx61EkK0SLnQ/M0ThWggQNdzz6k1yccLyy0nRIEX50I+7mNrJGn1NFYpcIVGpgeRqBLXdHr5VSUfCJ35BXVwAOd/tW0sla0okZdV3v0EfmtaUdVHa/0AqfhqMqcx95VyaVJNhukO8NiI000imzbxUhSemk6iDoZvtaq80uPHemeFevFUbAgXDC55ClmDMnMOc1ZsPwZbq4SQExm8d9qRs4JSFKQRBSSCOUdPCka7NVoOUjbrMK6H8I/OdBY4ZVJOnXkZkH1py60cum9Lcc1nSas4fi0KnTscqxHtgFIbjnF77+AqfhPCy67lgwQSCBuIBPhSbslxdSAtlVguB4EWkeOnpXpWF4YWXGr/8AZ5A6kBVp60OKPdW/7KONMCawKcIpDqFEqSoZov3DYi3rUvajiTKzomf7kiFHxI1HjQfF5KlQrMCfD1qvPLKzKjJ/BVL6tpAcsUK8cgHSZNLzhSf1X5aVJ2h4g4wtPdSptQ3kGRqJHSKXDtM3IBaWLTIUn6ioNOwKN6On8P1IIqDtXiCgoSSMxQlSo6/tRr/Gwhgu5MpPuSZPTYAVTVJW4oqWSSdSTWilJ2/BeEeuy7dj/wDoOKAElwAn/wAZFWbAs5lXE+FK+CJwjWHShp0uPKGZ2DABGyQYiAfhVq4AW21AuZlEicoB+J2p4vNEuSD7Wx48yWsORlCcwkyATA1vcgmqZjsTmMjyq68dP9IKVCSq5TYwNkzrykc6814nxNLTjTZF1nn7o2PrR5XbM1Wh6vEZ0X/DS4mDH50rplcW2k1rKZqeUJsjiF+P+6hUDMaTp4/vRD6a4eHqLih18msWPI9OVcMuxamzrIPmKUvNZT9aCb45WHZJik2tEnaosKqxHp+fmlVftLjiXgEEj2YgESL6mKs3DF5m2lk3UPKdD8RVXx07WgtUjrNNZXS2r2rVLkXAS44DBCEo/wARHnfeuAY01OlRqVvr0qdKbTvRXpBlJydsjdb7h6kVy6e6AN67Wq6RyF/P9hQuPxQaaU6dSSEDmra3Ia0POAJWDujOtLY0BlX28qa5eVL+CYZSQSrWB4ybknrR6iPKlWAyVOjhpBBv5zTLBACSdQKCTGpqQ4m5I2A9AKjNvSCqL32ebhQWCItM7G6h5UL20wozJeTBUvuuRurZfp3fIUj7EdonHUOIWRZcpkD3SDA0uRePGrFxSVNKC4JIAERbkoHxHwrq441CgydqisPO7cqBdQb1ppZBhWu/7UTlBFWWiBTsa97LEAi2avX+AdpA8lrOe8ltSF6XFiD5x615J2rZ91W4JrXZ3jKk2B7ydOo5VDs4S7LXk6I5jR62jEJCxBSpBOhEEdDsaR4hEOKPM/GgeHcVSsBaTrtuCNQRUy8ZJJtVvxkrJNvQB2ow3tMOsfqR30+Wo8xNef4LDl1xKYkamb2r0lWIGp05VSvZDDocNgcxSnfcx8PnUeSXrZXiXsB4ziUuOZRORuwg2J3PwoXNXCXsxgRbQBOX/ddxRUUlQZvJIy8pCgpCilQMgjY16Zwft1hyQpYyLI70wBPQjUGvMDYVsCh9oU9R492tYVCy8lQvlbQoEk9dk33Neal9eJxSHJHtFvIShsTYSIvsNB1vQLrMCokuFtSVpPeCgoHqDI+NUis2WSVHrbjdzbQ12ofGhOG472+Hbd1UpPe/ymDRrQmRbSg6p2cjVOiF0SKjItUeI4g2hSEk++vKPGCft60QpBvSRqgtM4T7ifzeq/i3y3iShau49BROytDfqfmKshTttpVd7ZYErYzD3mjmB6b/AH8q1J4Y0NibtJw+QHBqLL6jn5fWjez+Ilr2ehTdPUG/wPzrfCsenEMnN76RDnXYKjqNetIHMWphaUzJSq55jl5ihDt+r8FatUXVYvWqquI7TnMcqe7tWVTq/QnxsacU4mlpNiFLOg2nrRvZ3EKcw4UsySpUnoDoKo6cVaMuaat3Z/GJThFKcIQELIPOIBFtyZit1pDzglHAwGhUTA3J2HjSDjK1uuIAT/SChlO4FpzX1rTasTjM6WwEMEXKoShI/wCSz+roK4ZDOGVlAOIWe7fMhoE2kjVfhYVlGinHx9cssuETlaTO8k+ZmKjcMjqdvrRbhsB8vpUGTeoy9HK3bslWbBPn9B9ahxSgGnljdJTrue79aKZE6wRbXa1K+1GJ9mhpqLrJUegFh6k/CorMsDpE3YBwh1YFhCTI8x9auHFHCEgGLaRB85BqjdiMRGJWmBdEX5gzVrfMkn5V18ZOQAlvnz/IqSNiakCOehPxrsNBVgZjW4tVfAhV+14hvTUimX8OuBtZfbk5nFSkAfoG8zaTa/Kh+2QHsSeRH2jxqyfw5Qr+TTIgEqKTa4nX1n0rm5m0nR1/+ZWxti8GkpKYFxqAAQeemtVHE4NbS4UfAjQj6eFWfjbuQdDrzJ6UqxDaoTnPvGwjTqOdhXA+brKmdk+BTja2aHCVLaBSYUbieXiL1RO0BcbcyKGloIsevUda9PaxhEJWgotY6gjmFD5VUe1uJaeaUdHmF5SkwFQTBsfeGhBFdHE25WyE4qKwVFLST7vdPI/Q1w4kixEVyTUqMTAhQzJ5H6HaunJC0yBwaVlSusZgFNGRqUn3gPqKiNMCSozW1Rpw8LTyrHJg+FaCVFHUb/vRQYui49mHcqC0DqcyQfIGge0XGyXPZtmzZlSv+XLypQcUWlIUiJCFJk+QzGepnyoLD2KQb5lCT50vXyM0rsZY9D7mR1RuCMoE23zeM1deBY8vMJUoELSrKqQRMQQrzB+dJGn0nQimHDMUEqUCdUz6VL5KwxG7QwxOOShaEHVZMeX3rt0gggiygQfCqlj8UXF5oiNByA086d4PiAcRP6gBm+9ZyEoqWG/ou50GYkEf3CdD6fKguPj+r0gQeaTcHyBjyptjMCW3VNlQWAbLTcHrO4vQuOwufLNikRzmCT9apCauyqdEf8kn+3YVlYor5Vla37GtAOTu2UAeQI+lMeF49tltYW0XFkgpk90KE95Q6A6b0Qp5LWVxKU5r5UkDUiJM7CaUN4ZawpUWTr18OdUu1kssD5XaPMlKbJAPu8zqV6QmTtThPEQ+YeEuo7xcIyqygQEkixGl+lUNTVaceVGWTHKT+Reh09MMuRtFyxPHmwopR/UV/wAfdHnv5Ufwd8vIzHXNHKqAwpSRIHwq39iuISktn3gcwtqPqQfnSThSwc8oJRwWDBkFSkmBB35edUTjfEw7iVq0Snuo37qZE+J186c8dxYcPsm1wMxzq5x+m201WcRw4pV7wM38N70OKKV35DDjdWMeG4stuJcTePiK9GwLyXEBaTY15m2NKfdm+KlpYQo/01W8Cd6aLpkJIuaU6zVDc4oprEKeSo3J7uxHXwp32v417FGRPvLnyGk1QCvMRy3p5ZeCvDDFvyW/tHi0YnC5kGe8kkbjnI86Z/wz44Gkqw61AXBbJ1UVEym9uXrVBW6oGETBAChsd712jEEHr0/aklFtUPFODwe9vtodTC9JnrIpevCDMCVZgnS2p5/OvOOCdqHGgqSXEkWCj7qucmrTwztS242SqUrTGYRN+h5Vxy4VdsvHn8FpeQmcn6T8K8x7eYYJxIVIOZAmInMnumesZa1xj+ITi84ZQEXgLJkgf4xE1Un31rUVLUZNzN1HrXTx8TWSXI+xOFyYAJP5eo8Rh1qMCSNoBg+dDKfOibfEnxovA4hxM3NxEGwq1NZESS2EYLKmJSSrnpA8RRuIKF+8QCdFfRQGvjSoOKkz5GpXHhHOKRrIOy0zh9CkriLRcza+9EobtAoPCOlXMbc/CmMKCe972/7eVaeBZL0RuMBQhW1d4BpDhKcsW135fWoHXDNt4t5UTw9pTS86wUpgyf2pXoVNo4c4WUd5MW2Ip/wV9LqJgAixEflq4wmMS4gqA0JBG/5EUm4LjQ28YnIr1ESZily7vwHY74jhxqPzxobhGaVhAk79Ei5JJ0F6KOKBURIKSAQZG9K/bgYoqJVBGUjxgQeYpI3lIFDJ5QCQs61Dj0hUKTvrRHFnkgQTFreIGlJ8LiMwABuNjTyVAirydEVlS28K1U7GCF+yV/20kjwt+3SgsU+kwhO237UjOOWkFMjyAn1rhLMJzkm8x1rp+N+WdXZBuJaIPWhcQiwveo0YtXP4CugApQBn99adJrYLTOELVoBROFxC21hWeNRpNjratuJSm0GeulaZwzjhAbGad9I8zWuwMbuMsISAFKccI7uQQPAzetcZBQlJ9mluQkwpYUoyTcpkxppaKA/k0IzBxSioAQGoiZ0JO0VLxn2JyhrD+wgAQVlxSuaiTYeApeqWx3PANh8SQoAgGTt9qOctQeEwilA5E6C6jaB40YvCD2eQq3EEdOU+MUskrIuHZ2D8Q40pZMpbOwUUZjAEWKtPIUDhUnlRjuDSo3JPW0+fOpcPhgIGieetM5KqRn6RDltFQKZvCYnYc/DrVg4JxHBt4hSnWluISB7NE6qG6jvEaaGaUYxOeTpJJ8LzQWBcx2BYRSs3zqw9nm4S4ZmSKTNJI1uab8BflC770nNmLCssrjrgBOXWTc/QVEo0Q+zJJSJ51E0i4N/KuhVQUcsi9zEflqZsLzaULijm70Qdx05xQ6XiBE2oNdgSVhuLUAQFAnfWPWu0iaAxCiTfWBRbBgClapCyWBzwfChCATqdPCj1sE1DwNBUCtWmgpqCAYO9ck7cmxCt41v2agQAOu/xpzhHg4gHnYih+IYUvuo9me6mQo7bWNT4DhJbUcpN9jofOjLK+zMTpP8AL4gpuG3NzpMWjzpdhRaTqSasfHcIS0ZTp7pOx8fWq8EWqsJdkNeCdCykV17a6SdZEnw+tDyajW4CTsNt6bqAvfAeANY7CPvuYgNvIcyttmIIIBHUkmdOVVvtf2UxGCyqcCShfuqSZBtOhuDQjLiMgKpJCgQgSAoXnMoXG1hes4jxBx8JDqisp90nUD+0dN6Sp901VeUUjKKjTBmXyAJzT+GsrgNdTW6pgFxAHVySeZrS1kxO2lH4Xh4cFpQeaoIPkLp+NHN8Fbiyy6dw3EDxOtVtIpTEbKJUBzowMQok6HSmBwSQQAkDnqSPM0SWEb0kpjKImcyplRGbodPPnXTGMUqSZJ5aJA5ACisW2FKKWwmUxJNhPIdaWPOLT3T3SNedZZQHhh3DmVvE5coy3IJj/dTYpjdxxII2Tc+tL8HiyhKoFzFzy5VLh2FOmTpRccmVBS+IkpyIFvy1R4WVElWxo9GGSmwjrUQQCaSVJGlIwqA86GUokZHSBJlJE93r4dKKU0LdKWSS7BMxSwonFpEzTITYevPrUprcVug2Tbs5ipcC7BI0mo5qTDYZSz3dtzpQesmToAOOUYQALGKIabjSmq+DJIzSArwqRrhSdyfkKL5E9BcxK+2Dvf8ALVAcGBr+1PcR7JGjYURuZ+tJ31yTIA6AQB5U0ZMybohGEE3NThq0TF5/ahQpQPdv0o1K+YI8reopnZrY74diQ2yCo7mB9qAxfEFKcKkmAAQPv40I65MX0ECo6mogLd2WaAZ6lRJ5naaZYRYzFP5zqrdm8XkWsHRSdeUX+tN+D4vO4pQ0kR8BSyxkVoOdxCFlTSyAqNDyOhHOqZjcP7NWU6g/hpx2xRDiFixg+lIlZnCkkykAwJ8bU0UFLFhHCuFOYhRbby5jeVKSgAdZufKueM4QoXJ9mM36WySkR3bTsSCfOlywtKu8YPQ/atsqJuYIqlMNYOhXQqRlmbmpyyJilbFJm+IkAANpgeNZUqQBWUtI1iZoEmCbchYfvRntko/4jaPkKFccDWveVy5U4wvEm3WzLYCxZIiQZsL1Srydd0KXuLrz6yLDvAG1MVPiCSnQbEj51DxXhQaKV6pmFCdetQ4l8BM87CjL6MmBfzAm2bWTJGvlUYUCsqiBXJUiBAIO+tSoYUd9bAAX9NqahbtHGYEgAd0fkmmjDalaKAoRDwbPWLgj50ywrqSkOEE6gQYg6mbeFLJ4D/JwkkW9TuftUoAArptRcVlSO+YASN+dDvGDlXYzAHOptdtE5flo1nUcwGux6HehUskLk8tedHM4gweh9etcqWCqBrEwOVFrqsBcUokdczUihXEVMidMNgqg6b08ZPpl/wBfKkrQhQ6/6pxh1wQTsPqaSWwBY96SYAA+N/tWiCu2iRp9zUU5jYd2im3MqSowcuwrLIBPimQoH+4b0pxDRBvzAjmToB8abZ5knXXxrjEN5kkb2Uk8lDT5mjCVPJRMVDCkGZSQDsRfcgeU0UUhJIkWiPA6X5/tQ7CVZYhKTJtBtaJ1115054ZwtxxtS0gEFaUk+m3K6fWryoONAx4WTBgevh9xULmCUAbDQEXuQasWD4W+6g5cuVKwg+9JyknMkAd5NtfCp8VwDFhXutKjOAMyRKiciZzH3TlVYciKSKfkEY5KYlJzRoTI6W1k8qbcKbKVplUX05zlj/8AQpi12WxYUCpCE7CT1i1+szyEih8fw7EJyqWhIzLCBee9AI0JNggGeo50zjYGL+MYlx9zLKYE5Li94KetCq/plIABFgYO5BP0qxjs1iWsygG7EkrmU6KXM8iAT4ETQD3AcU2CpTTcIkmTEZBdXvaQtInTvJ506X0NWNC95hSknSI5iZIkAdYpSMOoiREC2up3jnrVrwfA8S42FpylK0pVAMwII70lOWyd5mU86kPYzFJQMraFXUYBnLlsTM6kpNhOnlWWDLBXOHoUk5TEHeRrMRRzkCLiCJBmRuNfKt4vgeJS8ppKUkpCVnYQSCDc2k7HYaDSoXuAYm2ZKUpSndQ0zC5AN5Lg/wDYUZQvJnG8k81lFhte67/4j80rK5e5usPf+v8ApTlKJJJuasuDbCS1Ai4rKyunk2gyGfa9sZRb9FU9RnINorKymLS2QLME+NOeHq0O51PlWVlaf6k2C8TaGYGNVX+FFZAkkJsJ0rKykl+qA/1HvA2gHXhFggxra43obB4pX8xlmUlUEEA7jmK1WUoY6QsS0P5hSI7oJtViDQSO6AI0itVlS5tiT2LeIjShALVlZQjomyZ5IyNnfvfOi9h4/SsrKR6/yEMYZSYt+QKW9on1JbQAYBIn51usqkP2QI7J2Vf0jUaNBWqypjADyjn8aJDqkkBKiAZNiRtWVlW9GIOGqMRJtYXNhAMeFFuLPM771uspZfsGTtgDb6iCSo68zXIcIQIJ97meZrKyrAJMWohNiRfYkbHlSZbhg3OsanTlWVlNAaGh9wRRiZM5RufD5U0UoxqfU1lZUOTZMW4hRk3N9bm9CESpKZOVSgFCTBGsHzv41lZTRYUOiqsrKyuYx//Z"/>
          <p:cNvSpPr>
            <a:spLocks noChangeAspect="1" noChangeArrowheads="1"/>
          </p:cNvSpPr>
          <p:nvPr/>
        </p:nvSpPr>
        <p:spPr bwMode="auto">
          <a:xfrm>
            <a:off x="15240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0487" name="AutoShape 12" descr="data:image/jpeg;base64,/9j/4AAQSkZJRgABAQAAAQABAAD/2wCEAAkGBxQTEhUUExQWFhUXGBwbGBgYGBcZHBocHhwYGB4YGhcYHSggGBwlHBcYIjEhJSkrLi4uFx8zODMsNygtLisBCgoKDg0OGxAQGywkICQsLCwsLCwsLCwsLCwsLCwsLCwsLCwsLCwsNCwsLCwsLCwsLCwsLCwsLCwsLCwsLCwsLP/AABEIAMMBAwMBIgACEQEDEQH/xAAbAAACAgMBAAAAAAAAAAAAAAAEBQMGAAECB//EAD0QAAEDAgQDBQcCBgEEAwEAAAECAxEAIQQSMUEFUWEGInGBkRMyobHB0fBC4QcUI1Jy8WIzQ4KSJKKyFf/EABgBAAMBAQAAAAAAAAAAAAAAAAECAwAE/8QAJxEAAgICAgICAgIDAQAAAAAAAAECESExAxJBURNhIjJxgZGh4QT/2gAMAwEAAhEDEQA/APPcNwIIsp2yk6n9I1PnaoeG8HQ4ohp3uAZlLINgLARTLjTWRSmlgIWkBJ5Em8qkyCRQDbvskqGuawg6gb+EzXNbOlpE7TbYWtCSSRAKojMnY+IrbILLS3QCVr/pNg/2z3lekCs7OYNDqv6j6WRn0yqUVdAAPiTT8JS3i8OVI9qwg5VomYSZ7x5ak+VaOxbFjXB1ewWEpKTEZZEwO8RPp6UqwzOHcZeSW1F8KT7NRV3Ut2zSndWsHrVt4/xTDKfb9igBsETdQBvNhyuR1ql+2CSpSRBzHT+06COlL2dumByTWDnFwiMoAJ1AMkHkeVotUSWUqgLMAnXrtQzrgS4vcAzPMmpuJpyQReUgieRpqZKs2MGEpKhBHeEKAEQZg+NhRfE8IhKWkDQkzGsEfekmEWtSgEAA7Rv40Y6F5kphRUfeTv6baTSNZLRmmmNeDtKVigCkYlKFplJMBw6gEG8QJPhR38QVF3FqCUq7sZTpYnRWyQNAKjw+dl1xhmAoj/q5gCAIWAMtpMC87Chv/wCnkbcK++txWaCZ15npS8jaSaWQ9l1pCzjOBLSEZ15nCokpGgBvrXeCbLSUuLspSVFsCJzRYqGwqfgDAdd/qmLEnfWwgGmfF+zwOZwYjMDYSBNhsNhtTRTSpiqCbtlTdnImdYoVLBIJ0SNTTc4PIUpJCoTNr3N48pqHjBzpCpKlK2AjKBtbWmjKnRF8Yx4HjF4fBvuTOZxDaUk2/uWQOeWBRmH4y2vfKeunrS7iuGUnD4VnTul1f+Szb0SKARgzWckSdFvavdPwNSa66/l5qoNtuJIKcwjlIo9HFHhqjMN519aCbWgYZYAiD4/k0PjUiL7adeld8PxgdHukEDcGpsZhCEjeY/PGqONq0LdYBcMuBJMRr0qIYJxaysvKQFaITplGmYGxO9MVYJAQi5K7lcxl17oHgNSdz0rXt0+POPvUpxY0ZEGM4YhxICyo5dCDB+AoPBcOUwMQsrcADRS0GgMyyop7ird1NpJEU4QZpjg8MtZCWxmUdANT60kbX2UuzzlnB4hY7jBnmRA/+xoV1l5KlJdVlUmO7IMzyi1ek8Qwq0HKtJSeRsaRu8MbvLaRfrJ62p1IGiqKUdZvvb5ChVN7k/CrLiuDA3bMdDf0O1K8Pw8l5KHAQCfgLxTppC5ZcezX8MXcUH0uOJbeQ22ptHdUlYUJBUpMwDEWuDrVG4vhHWHFMuoKFoMKSY+Y1HhXovCe1C2FuOHXJlkToDb0CjSf+JfBfZFLgd9rmSlSide+CoEc07Tzminfga01gowWedZRSMASASUg8jrWVu0RcnqfaptpfDlYtSB7Z19awrcAqypTPRIFqpHEMItCcriQlSIGoEjW/OJr1THcSw+Ma4bgGYgvpDqNCkMpKlT4ka9aUfxe7K+xWnEpTnbJANiSlRsJ6daSnVrR1XRSeEpQlC3Uzmb/AEq/uIOWDvQWKxkNpIJC1KvygTYjzNqYYptCWg2DdPeUAJOYiRPgKX4lpsqbDqgkKTMgglCh/cPpTeaKOqFq1n2uYzeOenOpDikShBE65z0Ktudq3hsUlKgFiQJAIiZOniKCW1JcvCkwQOe9MlZO6G2A4SHXciVwsHuFQkGDYK5WqxYHgqXlS8Ar2fcJH6iCZi3uiqtw7FqbWFpN0kGfhVv4RjglvvECFEk6bzM+dTk8pMSUqjS2Q8Z4YhhsraTluJy6wATr4SY6Umx763lJUCFKgAEAAm2pI1plxbjgU4r2bZW3GXvmACQZJAPe6UL2dwiiwFkAQI6kSY/3U5qvyQrjUVZxh+GPpQsJbSvNHeEFSSN0nadKTP4J45u4tRQJUIUco0kgaCSLnnV/4FjocDNglaVXMXUIKbn/AMhHWo+IcRYYxgLwcLRRD4aUpKimFQmxEiSD4CKHHNvYllGD/sTJguZQEp/ttqrr0q08A4kh5sJeAzRqdDG/SkgwGGcU6tsukgktpOUgpzWBIkzl501f7JYz2QdaSy62Uz/TXdNphSTF6tXbWxpLsRcY4YllYUmSlQMCdPPzrvhWDQ6rIUKJCSbEmw8Bypd/MrKAhZ93QcrXAmrN2RaKSpw+7lCZ5Tfzsk1Pr2tiW1hnWKwjbhlSATAAOY6AQBAtUaeGNj9JHWZHxrvtL2jSMQPZI7gSnMDAKlbnu6HSi8Jj2n7oVB/sV7w+/lSNOLDhkAwY/uH/AK/MzUamSNcnpR6m4rbgCgRvTfJL2DqgVhsj+2KLcfQEkKBJ/TGk7AmgIIAn8H5FC410pSSDBt8xW+SdA6xAsfjFFWVSSDsP0/DWuVKDaockf8094Dx5UywTslMqIv0pvi+Hyk5d9RqDPSpqUnmshpIToZJALagoazP2ozCYhaCFCQQdjcHnSjHcGWghTByKnQGATyg2n50fguIBwZXklp0cxAV1BNj4U0ZORsIdY3jq3yC6oEpTE5R7vWNaCRi2CTLqEcgq0+EitJT5jSRrXCEA90gEciNfpRftjWSZEq0ynqI9bUrc4IhDntC4Qde+RHxiKnd7LsLkpSWlRqgkX/xmKrOJwCky24rOJ7pmR4jlpcUVG/IrY04jh4zaFOspII5XilmMxaltpSvvBsZBOuWSoAneJIFSNL0J5Qfka020ZWI5fOnpiWLfYqN+dZRimL1lLkw27M484bGpfKCpDSZcI1AWC2FxzvpV+4x2pdWVtLyLw62p71zJuCI20rzDheEUpxyCoDvCTcqASd+VMcNKUlBOef7tgNgBaKScFHkU0/FV4Z2uaqmS4x72bZtKlhQUQnNY6Dpaqy9hFqUcyFFUgm2u21WZAUSLQelEGQOu5NH5vSFfIIWuGNpUn+i4ocioRPM2otIRnynCm8945I05gUdFYKD5GybmBcHdwi1lPsy0rQghN+lWlPDsMpOWBGwI5baXpI7hUqBzCeuh9aGTjVsKCHJLeiHNSOQV96bYOy8DnEdncIogkkKGuWR8NPUVGcOhtHs0GeU856dLVE4rN3rzHrXDeKMRa/5rS9vAG72dvcJBIVKgRcKB/VsLC1H9quwrpUXEuhwrSLWBzRaD+pPhfpQ2ExykKmZHX0p7he0mkoCQLCNPSsqRlR5BicI6wopUCkzVy7O8djCKbS8tLskKQUgpUk/qCo7p2NHdtXQ+lSiFZjBgySb7E9425zVUZwTkdxLg/wDEgepiqd08s11omU2c2knbe/OnmB4q1h2IdCl5yo5dL2Ak2sAPjSBPBH1aBIO0q+0xVhxfY5SmgoLaWgAJCgVyg6yU2nNe+nwop3oRR9lUxuIzFSgNbgfShG8SIBFiDarfhexwA77hP+Ij4maLHZTDDRBnmVHXwpXJLZkhfwLjyzCH77JVuP8ALmOtPHrWPl0/alWN7OgA5Ledj471vBOrQn2btoslRvPSeXKp4eUZt+QlbkLAVY6etBcYakDofW371M6nOMn6hdJ5/wDH7VvFslxAUDB1PSLGuiEe0WkTbyAYF3voEj3hc/Or83GUfmtq8tfWUkDeZ8KtvCONqWuFQG8sJ523Pj9KHG0ndBlkd43DJUlQESN+R2Jqu8Qedy2sBrG/7VFxPFuJWS2oAzB/OV64w2NVEOJkHUp+1Sm1J3oaOEL8Y+7lzNKIWNRNiPDSfnSV3tHiD/3MvgBHytViS1MqRcTAOht0NJsZwEqWogpCSZA5TtT8OcSQW0jrh3aPEBQJcJnmAR+1M33UulSwnKrVQGk2uPGq5iOBuoHdIV4W+Bqbh2PWleRyeUxEjkefSqSjWUZxtYYyw6LLB2Vbz/cU0YZlAJ3g/ClxaOYxoQPO9j8aYcSXlR7JOptPIbnx5U3G08iMAfx7CVFJWJGtifjWVG3w1AAAGnOt0K+g2hilBTvlMR1g9K5Q9lUAEzG6jA9Bc0J7ck2+GvrU7TR3rkcrKLAcl0mYA8hWgPLwrmQLfn7VuTEJjz/YVtgs7LYqRDAGpNAusPGIcSADeE3PSTNDPcMeWf8ArrSOQn6GnSNgdZBzt1ramJkKuPURS5nhDiZ/+S4q2v7KnSmmEZyjvLUo7KhIPoBBqka8iNeiLC8OgKGa0ynpzE8qEW3kVEQOXWnbC41E9Rb1FS4zhvtUykyfjzg0XCLVxNbWxMQAmTz/ACaJ4fupU5QNR8uvhUHFUKSlsRJIJjrMfeggtWiiY5fmlRniWBlkxCz7ZTokE2AJkgciaL9sVWMkeg9aESsbCPia04sxYyrYHT12pLvYSXE4rKLVnCO0YQqAtImykqiD660mxj7/ALQJShRBIHu2JO+c2A9KX4gJJIWnKeY+32qqg9haaPRmsaF+76T8uYqYKnWK80wnDVKI9msagSFQRJiYmav2AT3QkFRCREqMk9STvQn292KqC1nkaKwnD1YhJygAj3pgigS0SelF4RxTapQSnnG45VNRbY1oWYns+qSUupQRci8HwGoPWu2ig5myYUYnlf7xp1orFvBIW4o6D8FK22Dlzq1X3ldJ0A8BAqilOGhWosg4nwRMzmA8b/AUuS0EmJJ8B99KbEEEm56G/wAKNfwC0hKlJKMwt/o3Fb5LdrAOonw5Gcykm1rixHOmSGUnaohwtJMkXmbKUJ8QDeh8Vwh0qKmnlAT7hmB0BB+dGrQyQxVhR++n+6Ddwh5g+IpdisVjWE5vZhwDWDm+GtGcP4uh8W7qh7yDtTflD+ASimDYpgpEkQOY0pPjEZ7ZZ3H3qzOXtoeW3rS7ENA9D8P2oSm/AqVHXAmVLIBSZTJHXf51mNGU94pnxn5UJhcSpC4m19qPdyudFdKfiV/iCTFuY/3H0rVSOMuAkR+etZTfGvRrNMpjlapTiRHPwoRSpEGDBnSukIrjoqyVLhPWikTzqJtBP3/aimWxqbga8vCN6eKEZ0g+PwohAGxzGdB9xahVPTyCeQrlt8Jkk+McqLlWjJDgAJGZbiUJ3OvlfU+FCq9usZ2kq9iTAdcGUH/FI184rvgfDEYhYexBlCT/AE2v0xzVz+sV6BxN1CsKsRACe6BlsRoIGgFVjByV2NgobTriRrm6wK6d4gpsJIWkkiYSJI6Hka0InmaWY0hS+4DI1vMnWoytATQxwvFUuOD+ZW4G7yWgnNvFjtO1D4j2bmbIoOtz3VEXI68jQBRMEVzw4ezeKT7rtx0X+8fCtTaDfg6ewZT7unL9/vXKNb2PWnKka0G5hc2uoNDqwMccL4fLNxdyQCFJAMiYIOnOkGK4enMUrSCQY/Ip1w95z3YKgNYBOm8U+4vg0qaStKsxMSIEctdj4118cFJCNvwedvcL9mUuNH3SDlPTkatPCuKB9s5ozg8gCOYMcqVY1ME0qMpVmTY7Ea0OWNZiaEn5LwhJ0ANQhfI+J+9VNfGsQmMhQeci/wA4mhBxR11Ki6rKhOqUgJBI2IFyOlQbdFlDyMuP8QLhQw3cqVtv18AKs2Fw0wnkKpvZJtLmJU9JORFuhJiPQH1q54N0e0AUYT+o9OQ6nSrcXHjJPlxKgnEcL9mkOKBCSSARcmN45a36UdxBbLyGiXjISAAR7p8v02A8qdu4ht1hQ0AEAWsALRy5VR22bwbZj3fW3zoT4+jx5DeDtxvKoiZjcfStpxOWUr0OihYgcjzqPENlCoOhFjULozJI3GnjSdcWhe2SXGWNtIt16g1XuLcPCle0bhDw0Vz6HnTdC+7OsGCPkRQ7ogTqDoeX2oKVhAsM6Vp7whQ1HXmKx24g+RqPFImL2n5bVKoZhIrdbVr+wWBlsSCrQHzrvEi2ZO1Tvgb1phMf4n8+FaCp0ZkbXEkwM1jvW6xeBSTrHSsrq+XkJ0gFtCth+edHYJhJMEyrcbDx61EkK0SLnQ/M0ThWggQNdzz6k1yccLyy0nRIEX50I+7mNrJGn1NFYpcIVGpgeRqBLXdHr5VSUfCJ35BXVwAOd/tW0sla0okZdV3v0EfmtaUdVHa/0AqfhqMqcx95VyaVJNhukO8NiI000imzbxUhSemk6iDoZvtaq80uPHemeFevFUbAgXDC55ClmDMnMOc1ZsPwZbq4SQExm8d9qRs4JSFKQRBSSCOUdPCka7NVoOUjbrMK6H8I/OdBY4ZVJOnXkZkH1py60cum9Lcc1nSas4fi0KnTscqxHtgFIbjnF77+AqfhPCy67lgwQSCBuIBPhSbslxdSAtlVguB4EWkeOnpXpWF4YWXGr/8AZ5A6kBVp60OKPdW/7KONMCawKcIpDqFEqSoZov3DYi3rUvajiTKzomf7kiFHxI1HjQfF5KlQrMCfD1qvPLKzKjJ/BVL6tpAcsUK8cgHSZNLzhSf1X5aVJ2h4g4wtPdSptQ3kGRqJHSKXDtM3IBaWLTIUn6ioNOwKN6On8P1IIqDtXiCgoSSMxQlSo6/tRr/Gwhgu5MpPuSZPTYAVTVJW4oqWSSdSTWilJ2/BeEeuy7dj/wDoOKAElwAn/wAZFWbAs5lXE+FK+CJwjWHShp0uPKGZ2DABGyQYiAfhVq4AW21AuZlEicoB+J2p4vNEuSD7Wx48yWsORlCcwkyATA1vcgmqZjsTmMjyq68dP9IKVCSq5TYwNkzrykc6814nxNLTjTZF1nn7o2PrR5XbM1Wh6vEZ0X/DS4mDH50rplcW2k1rKZqeUJsjiF+P+6hUDMaTp4/vRD6a4eHqLih18msWPI9OVcMuxamzrIPmKUvNZT9aCb45WHZJik2tEnaosKqxHp+fmlVftLjiXgEEj2YgESL6mKs3DF5m2lk3UPKdD8RVXx07WgtUjrNNZXS2r2rVLkXAS44DBCEo/wARHnfeuAY01OlRqVvr0qdKbTvRXpBlJydsjdb7h6kVy6e6AN67Wq6RyF/P9hQuPxQaaU6dSSEDmra3Ia0POAJWDujOtLY0BlX28qa5eVL+CYZSQSrWB4ybknrR6iPKlWAyVOjhpBBv5zTLBACSdQKCTGpqQ4m5I2A9AKjNvSCqL32ebhQWCItM7G6h5UL20wozJeTBUvuuRurZfp3fIUj7EdonHUOIWRZcpkD3SDA0uRePGrFxSVNKC4JIAERbkoHxHwrq441CgydqisPO7cqBdQb1ppZBhWu/7UTlBFWWiBTsa97LEAi2avX+AdpA8lrOe8ltSF6XFiD5x615J2rZ91W4JrXZ3jKk2B7ydOo5VDs4S7LXk6I5jR62jEJCxBSpBOhEEdDsaR4hEOKPM/GgeHcVSsBaTrtuCNQRUy8ZJJtVvxkrJNvQB2ow3tMOsfqR30+Wo8xNef4LDl1xKYkamb2r0lWIGp05VSvZDDocNgcxSnfcx8PnUeSXrZXiXsB4ziUuOZRORuwg2J3PwoXNXCXsxgRbQBOX/ddxRUUlQZvJIy8pCgpCilQMgjY16Zwft1hyQpYyLI70wBPQjUGvMDYVsCh9oU9R492tYVCy8lQvlbQoEk9dk33Neal9eJxSHJHtFvIShsTYSIvsNB1vQLrMCokuFtSVpPeCgoHqDI+NUis2WSVHrbjdzbQ12ofGhOG472+Hbd1UpPe/ymDRrQmRbSg6p2cjVOiF0SKjItUeI4g2hSEk++vKPGCft60QpBvSRqgtM4T7ifzeq/i3y3iShau49BROytDfqfmKshTttpVd7ZYErYzD3mjmB6b/AH8q1J4Y0NibtJw+QHBqLL6jn5fWjez+Ilr2ehTdPUG/wPzrfCsenEMnN76RDnXYKjqNetIHMWphaUzJSq55jl5ihDt+r8FatUXVYvWqquI7TnMcqe7tWVTq/QnxsacU4mlpNiFLOg2nrRvZ3EKcw4UsySpUnoDoKo6cVaMuaat3Z/GJThFKcIQELIPOIBFtyZit1pDzglHAwGhUTA3J2HjSDjK1uuIAT/SChlO4FpzX1rTasTjM6WwEMEXKoShI/wCSz+roK4ZDOGVlAOIWe7fMhoE2kjVfhYVlGinHx9cssuETlaTO8k+ZmKjcMjqdvrRbhsB8vpUGTeoy9HK3bslWbBPn9B9ahxSgGnljdJTrue79aKZE6wRbXa1K+1GJ9mhpqLrJUegFh6k/CorMsDpE3YBwh1YFhCTI8x9auHFHCEgGLaRB85BqjdiMRGJWmBdEX5gzVrfMkn5V18ZOQAlvnz/IqSNiakCOehPxrsNBVgZjW4tVfAhV+14hvTUimX8OuBtZfbk5nFSkAfoG8zaTa/Kh+2QHsSeRH2jxqyfw5Qr+TTIgEqKTa4nX1n0rm5m0nR1/+ZWxti8GkpKYFxqAAQeemtVHE4NbS4UfAjQj6eFWfjbuQdDrzJ6UqxDaoTnPvGwjTqOdhXA+brKmdk+BTja2aHCVLaBSYUbieXiL1RO0BcbcyKGloIsevUda9PaxhEJWgotY6gjmFD5VUe1uJaeaUdHmF5SkwFQTBsfeGhBFdHE25WyE4qKwVFLST7vdPI/Q1w4kixEVyTUqMTAhQzJ5H6HaunJC0yBwaVlSusZgFNGRqUn3gPqKiNMCSozW1Rpw8LTyrHJg+FaCVFHUb/vRQYui49mHcqC0DqcyQfIGge0XGyXPZtmzZlSv+XLypQcUWlIUiJCFJk+QzGepnyoLD2KQb5lCT50vXyM0rsZY9D7mR1RuCMoE23zeM1deBY8vMJUoELSrKqQRMQQrzB+dJGn0nQimHDMUEqUCdUz6VL5KwxG7QwxOOShaEHVZMeX3rt0gggiygQfCqlj8UXF5oiNByA086d4PiAcRP6gBm+9ZyEoqWG/ou50GYkEf3CdD6fKguPj+r0gQeaTcHyBjyptjMCW3VNlQWAbLTcHrO4vQuOwufLNikRzmCT9apCauyqdEf8kn+3YVlYor5Vla37GtAOTu2UAeQI+lMeF49tltYW0XFkgpk90KE95Q6A6b0Qp5LWVxKU5r5UkDUiJM7CaUN4ZawpUWTr18OdUu1kssD5XaPMlKbJAPu8zqV6QmTtThPEQ+YeEuo7xcIyqygQEkixGl+lUNTVaceVGWTHKT+Reh09MMuRtFyxPHmwopR/UV/wAfdHnv5Ufwd8vIzHXNHKqAwpSRIHwq39iuISktn3gcwtqPqQfnSThSwc8oJRwWDBkFSkmBB35edUTjfEw7iVq0Snuo37qZE+J186c8dxYcPsm1wMxzq5x+m201WcRw4pV7wM38N70OKKV35DDjdWMeG4stuJcTePiK9GwLyXEBaTY15m2NKfdm+KlpYQo/01W8Cd6aLpkJIuaU6zVDc4oprEKeSo3J7uxHXwp32v417FGRPvLnyGk1QCvMRy3p5ZeCvDDFvyW/tHi0YnC5kGe8kkbjnI86Z/wz44Gkqw61AXBbJ1UVEym9uXrVBW6oGETBAChsd712jEEHr0/aklFtUPFODwe9vtodTC9JnrIpevCDMCVZgnS2p5/OvOOCdqHGgqSXEkWCj7qucmrTwztS242SqUrTGYRN+h5Vxy4VdsvHn8FpeQmcn6T8K8x7eYYJxIVIOZAmInMnumesZa1xj+ITi84ZQEXgLJkgf4xE1Un31rUVLUZNzN1HrXTx8TWSXI+xOFyYAJP5eo8Rh1qMCSNoBg+dDKfOibfEnxovA4hxM3NxEGwq1NZESS2EYLKmJSSrnpA8RRuIKF+8QCdFfRQGvjSoOKkz5GpXHhHOKRrIOy0zh9CkriLRcza+9EobtAoPCOlXMbc/CmMKCe972/7eVaeBZL0RuMBQhW1d4BpDhKcsW135fWoHXDNt4t5UTw9pTS86wUpgyf2pXoVNo4c4WUd5MW2Ip/wV9LqJgAixEflq4wmMS4gqA0JBG/5EUm4LjQ28YnIr1ESZily7vwHY74jhxqPzxobhGaVhAk79Ei5JJ0F6KOKBURIKSAQZG9K/bgYoqJVBGUjxgQeYpI3lIFDJ5QCQs61Dj0hUKTvrRHFnkgQTFreIGlJ8LiMwABuNjTyVAirydEVlS28K1U7GCF+yV/20kjwt+3SgsU+kwhO237UjOOWkFMjyAn1rhLMJzkm8x1rp+N+WdXZBuJaIPWhcQiwveo0YtXP4CugApQBn99adJrYLTOELVoBROFxC21hWeNRpNjratuJSm0GeulaZwzjhAbGad9I8zWuwMbuMsISAFKccI7uQQPAzetcZBQlJ9mluQkwpYUoyTcpkxppaKA/k0IzBxSioAQGoiZ0JO0VLxn2JyhrD+wgAQVlxSuaiTYeApeqWx3PANh8SQoAgGTt9qOctQeEwilA5E6C6jaB40YvCD2eQq3EEdOU+MUskrIuHZ2D8Q40pZMpbOwUUZjAEWKtPIUDhUnlRjuDSo3JPW0+fOpcPhgIGieetM5KqRn6RDltFQKZvCYnYc/DrVg4JxHBt4hSnWluISB7NE6qG6jvEaaGaUYxOeTpJJ8LzQWBcx2BYRSs3zqw9nm4S4ZmSKTNJI1uab8BflC770nNmLCssrjrgBOXWTc/QVEo0Q+zJJSJ51E0i4N/KuhVQUcsi9zEflqZsLzaULijm70Qdx05xQ6XiBE2oNdgSVhuLUAQFAnfWPWu0iaAxCiTfWBRbBgClapCyWBzwfChCATqdPCj1sE1DwNBUCtWmgpqCAYO9ck7cmxCt41v2agQAOu/xpzhHg4gHnYih+IYUvuo9me6mQo7bWNT4DhJbUcpN9jofOjLK+zMTpP8AL4gpuG3NzpMWjzpdhRaTqSasfHcIS0ZTp7pOx8fWq8EWqsJdkNeCdCykV17a6SdZEnw+tDyajW4CTsNt6bqAvfAeANY7CPvuYgNvIcyttmIIIBHUkmdOVVvtf2UxGCyqcCShfuqSZBtOhuDQjLiMgKpJCgQgSAoXnMoXG1hes4jxBx8JDqisp90nUD+0dN6Sp901VeUUjKKjTBmXyAJzT+GsrgNdTW6pgFxAHVySeZrS1kxO2lH4Xh4cFpQeaoIPkLp+NHN8Fbiyy6dw3EDxOtVtIpTEbKJUBzowMQok6HSmBwSQQAkDnqSPM0SWEb0kpjKImcyplRGbodPPnXTGMUqSZJ5aJA5ACisW2FKKWwmUxJNhPIdaWPOLT3T3SNedZZQHhh3DmVvE5coy3IJj/dTYpjdxxII2Tc+tL8HiyhKoFzFzy5VLh2FOmTpRccmVBS+IkpyIFvy1R4WVElWxo9GGSmwjrUQQCaSVJGlIwqA86GUokZHSBJlJE93r4dKKU0LdKWSS7BMxSwonFpEzTITYevPrUprcVug2Tbs5ipcC7BI0mo5qTDYZSz3dtzpQesmToAOOUYQALGKIabjSmq+DJIzSArwqRrhSdyfkKL5E9BcxK+2Dvf8ALVAcGBr+1PcR7JGjYURuZ+tJ31yTIA6AQB5U0ZMybohGEE3NThq0TF5/ahQpQPdv0o1K+YI8reopnZrY74diQ2yCo7mB9qAxfEFKcKkmAAQPv40I65MX0ECo6mogLd2WaAZ6lRJ5naaZYRYzFP5zqrdm8XkWsHRSdeUX+tN+D4vO4pQ0kR8BSyxkVoOdxCFlTSyAqNDyOhHOqZjcP7NWU6g/hpx2xRDiFixg+lIlZnCkkykAwJ8bU0UFLFhHCuFOYhRbby5jeVKSgAdZufKueM4QoXJ9mM36WySkR3bTsSCfOlywtKu8YPQ/atsqJuYIqlMNYOhXQqRlmbmpyyJilbFJm+IkAANpgeNZUqQBWUtI1iZoEmCbchYfvRntko/4jaPkKFccDWveVy5U4wvEm3WzLYCxZIiQZsL1Srydd0KXuLrz6yLDvAG1MVPiCSnQbEj51DxXhQaKV6pmFCdetQ4l8BM87CjL6MmBfzAm2bWTJGvlUYUCsqiBXJUiBAIO+tSoYUd9bAAX9NqahbtHGYEgAd0fkmmjDalaKAoRDwbPWLgj50ywrqSkOEE6gQYg6mbeFLJ4D/JwkkW9TuftUoAArptRcVlSO+YASN+dDvGDlXYzAHOptdtE5flo1nUcwGux6HehUskLk8tedHM4gweh9etcqWCqBrEwOVFrqsBcUokdczUihXEVMidMNgqg6b08ZPpl/wBfKkrQhQ6/6pxh1wQTsPqaSWwBY96SYAA+N/tWiCu2iRp9zUU5jYd2im3MqSowcuwrLIBPimQoH+4b0pxDRBvzAjmToB8abZ5knXXxrjEN5kkb2Uk8lDT5mjCVPJRMVDCkGZSQDsRfcgeU0UUhJIkWiPA6X5/tQ7CVZYhKTJtBtaJ1115054ZwtxxtS0gEFaUk+m3K6fWryoONAx4WTBgevh9xULmCUAbDQEXuQasWD4W+6g5cuVKwg+9JyknMkAd5NtfCp8VwDFhXutKjOAMyRKiciZzH3TlVYciKSKfkEY5KYlJzRoTI6W1k8qbcKbKVplUX05zlj/8AQpi12WxYUCpCE7CT1i1+szyEih8fw7EJyqWhIzLCBee9AI0JNggGeo50zjYGL+MYlx9zLKYE5Li94KetCq/plIABFgYO5BP0qxjs1iWsygG7EkrmU6KXM8iAT4ETQD3AcU2CpTTcIkmTEZBdXvaQtInTvJ506X0NWNC95hSknSI5iZIkAdYpSMOoiREC2up3jnrVrwfA8S42FpylK0pVAMwII70lOWyd5mU86kPYzFJQMraFXUYBnLlsTM6kpNhOnlWWDLBXOHoUk5TEHeRrMRRzkCLiCJBmRuNfKt4vgeJS8ppKUkpCVnYQSCDc2k7HYaDSoXuAYm2ZKUpSndQ0zC5AN5Lg/wDYUZQvJnG8k81lFhte67/4j80rK5e5usPf+v8ApTlKJJJuasuDbCS1Ai4rKyunk2gyGfa9sZRb9FU9RnINorKymLS2QLME+NOeHq0O51PlWVlaf6k2C8TaGYGNVX+FFZAkkJsJ0rKykl+qA/1HvA2gHXhFggxra43obB4pX8xlmUlUEEA7jmK1WUoY6QsS0P5hSI7oJtViDQSO6AI0itVlS5tiT2LeIjShALVlZQjomyZ5IyNnfvfOi9h4/SsrKR6/yEMYZSYt+QKW9on1JbQAYBIn51usqkP2QI7J2Vf0jUaNBWqypjADyjn8aJDqkkBKiAZNiRtWVlW9GIOGqMRJtYXNhAMeFFuLPM771uspZfsGTtgDb6iCSo68zXIcIQIJ97meZrKyrAJMWohNiRfYkbHlSZbhg3OsanTlWVlNAaGh9wRRiZM5RufD5U0UoxqfU1lZUOTZMW4hRk3N9bm9CESpKZOVSgFCTBGsHzv41lZTRYUOiqsrKyuYx//Z"/>
          <p:cNvSpPr>
            <a:spLocks noChangeAspect="1" noChangeArrowheads="1"/>
          </p:cNvSpPr>
          <p:nvPr/>
        </p:nvSpPr>
        <p:spPr bwMode="auto">
          <a:xfrm>
            <a:off x="15240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20488" name="AutoShape 14" descr="data:image/jpeg;base64,/9j/4AAQSkZJRgABAQAAAQABAAD/2wCEAAkGBxQTEhUUExQWFhUXGBwbGBgYGBcZHBocHhwYGB4YGhcYHSggGBwlHBcYIjEhJSkrLi4uFx8zODMsNygtLisBCgoKDg0OGxAQGywkICQsLCwsLCwsLCwsLCwsLCwsLCwsLCwsLCwsNCwsLCwsLCwsLCwsLCwsLCwsLCwsLCwsLP/AABEIAMMBAwMBIgACEQEDEQH/xAAbAAACAgMBAAAAAAAAAAAAAAAEBQMGAAECB//EAD0QAAEDAgQDBQcCBgEEAwEAAAECAxEAIQQSMUEFUWEGInGBkRMyobHB0fBC4QcUI1Jy8WIzQ4KSJKKyFf/EABgBAAMBAQAAAAAAAAAAAAAAAAECAwAE/8QAJxEAAgICAgICAgIDAQAAAAAAAAECESExAxJBURNhIjJxgZGh4QT/2gAMAwEAAhEDEQA/APPcNwIIsp2yk6n9I1PnaoeG8HQ4ohp3uAZlLINgLARTLjTWRSmlgIWkBJ5Em8qkyCRQDbvskqGuawg6gb+EzXNbOlpE7TbYWtCSSRAKojMnY+IrbILLS3QCVr/pNg/2z3lekCs7OYNDqv6j6WRn0yqUVdAAPiTT8JS3i8OVI9qwg5VomYSZ7x5ak+VaOxbFjXB1ewWEpKTEZZEwO8RPp6UqwzOHcZeSW1F8KT7NRV3Ut2zSndWsHrVt4/xTDKfb9igBsETdQBvNhyuR1ql+2CSpSRBzHT+06COlL2dumByTWDnFwiMoAJ1AMkHkeVotUSWUqgLMAnXrtQzrgS4vcAzPMmpuJpyQReUgieRpqZKs2MGEpKhBHeEKAEQZg+NhRfE8IhKWkDQkzGsEfekmEWtSgEAA7Rv40Y6F5kphRUfeTv6baTSNZLRmmmNeDtKVigCkYlKFplJMBw6gEG8QJPhR38QVF3FqCUq7sZTpYnRWyQNAKjw+dl1xhmAoj/q5gCAIWAMtpMC87Chv/wCnkbcK++txWaCZ15npS8jaSaWQ9l1pCzjOBLSEZ15nCokpGgBvrXeCbLSUuLspSVFsCJzRYqGwqfgDAdd/qmLEnfWwgGmfF+zwOZwYjMDYSBNhsNhtTRTSpiqCbtlTdnImdYoVLBIJ0SNTTc4PIUpJCoTNr3N48pqHjBzpCpKlK2AjKBtbWmjKnRF8Yx4HjF4fBvuTOZxDaUk2/uWQOeWBRmH4y2vfKeunrS7iuGUnD4VnTul1f+Szb0SKARgzWckSdFvavdPwNSa66/l5qoNtuJIKcwjlIo9HFHhqjMN519aCbWgYZYAiD4/k0PjUiL7adeld8PxgdHukEDcGpsZhCEjeY/PGqONq0LdYBcMuBJMRr0qIYJxaysvKQFaITplGmYGxO9MVYJAQi5K7lcxl17oHgNSdz0rXt0+POPvUpxY0ZEGM4YhxICyo5dCDB+AoPBcOUwMQsrcADRS0GgMyyop7ird1NpJEU4QZpjg8MtZCWxmUdANT60kbX2UuzzlnB4hY7jBnmRA/+xoV1l5KlJdVlUmO7IMzyi1ek8Qwq0HKtJSeRsaRu8MbvLaRfrJ62p1IGiqKUdZvvb5ChVN7k/CrLiuDA3bMdDf0O1K8Pw8l5KHAQCfgLxTppC5ZcezX8MXcUH0uOJbeQ22ptHdUlYUJBUpMwDEWuDrVG4vhHWHFMuoKFoMKSY+Y1HhXovCe1C2FuOHXJlkToDb0CjSf+JfBfZFLgd9rmSlSide+CoEc07Tzminfga01gowWedZRSMASASUg8jrWVu0RcnqfaptpfDlYtSB7Z19awrcAqypTPRIFqpHEMItCcriQlSIGoEjW/OJr1THcSw+Ma4bgGYgvpDqNCkMpKlT4ka9aUfxe7K+xWnEpTnbJANiSlRsJ6daSnVrR1XRSeEpQlC3Uzmb/AEq/uIOWDvQWKxkNpIJC1KvygTYjzNqYYptCWg2DdPeUAJOYiRPgKX4lpsqbDqgkKTMgglCh/cPpTeaKOqFq1n2uYzeOenOpDikShBE65z0Ktudq3hsUlKgFiQJAIiZOniKCW1JcvCkwQOe9MlZO6G2A4SHXciVwsHuFQkGDYK5WqxYHgqXlS8Ar2fcJH6iCZi3uiqtw7FqbWFpN0kGfhVv4RjglvvECFEk6bzM+dTk8pMSUqjS2Q8Z4YhhsraTluJy6wATr4SY6Umx763lJUCFKgAEAAm2pI1plxbjgU4r2bZW3GXvmACQZJAPe6UL2dwiiwFkAQI6kSY/3U5qvyQrjUVZxh+GPpQsJbSvNHeEFSSN0nadKTP4J45u4tRQJUIUco0kgaCSLnnV/4FjocDNglaVXMXUIKbn/AMhHWo+IcRYYxgLwcLRRD4aUpKimFQmxEiSD4CKHHNvYllGD/sTJguZQEp/ttqrr0q08A4kh5sJeAzRqdDG/SkgwGGcU6tsukgktpOUgpzWBIkzl501f7JYz2QdaSy62Uz/TXdNphSTF6tXbWxpLsRcY4YllYUmSlQMCdPPzrvhWDQ6rIUKJCSbEmw8Bypd/MrKAhZ93QcrXAmrN2RaKSpw+7lCZ5Tfzsk1Pr2tiW1hnWKwjbhlSATAAOY6AQBAtUaeGNj9JHWZHxrvtL2jSMQPZI7gSnMDAKlbnu6HSi8Jj2n7oVB/sV7w+/lSNOLDhkAwY/uH/AK/MzUamSNcnpR6m4rbgCgRvTfJL2DqgVhsj+2KLcfQEkKBJ/TGk7AmgIIAn8H5FC410pSSDBt8xW+SdA6xAsfjFFWVSSDsP0/DWuVKDaockf8094Dx5UywTslMqIv0pvi+Hyk5d9RqDPSpqUnmshpIToZJALagoazP2ozCYhaCFCQQdjcHnSjHcGWghTByKnQGATyg2n50fguIBwZXklp0cxAV1BNj4U0ZORsIdY3jq3yC6oEpTE5R7vWNaCRi2CTLqEcgq0+EitJT5jSRrXCEA90gEciNfpRftjWSZEq0ynqI9bUrc4IhDntC4Qde+RHxiKnd7LsLkpSWlRqgkX/xmKrOJwCky24rOJ7pmR4jlpcUVG/IrY04jh4zaFOspII5XilmMxaltpSvvBsZBOuWSoAneJIFSNL0J5Qfka020ZWI5fOnpiWLfYqN+dZRimL1lLkw27M484bGpfKCpDSZcI1AWC2FxzvpV+4x2pdWVtLyLw62p71zJuCI20rzDheEUpxyCoDvCTcqASd+VMcNKUlBOef7tgNgBaKScFHkU0/FV4Z2uaqmS4x72bZtKlhQUQnNY6Dpaqy9hFqUcyFFUgm2u21WZAUSLQelEGQOu5NH5vSFfIIWuGNpUn+i4ocioRPM2otIRnynCm8945I05gUdFYKD5GybmBcHdwi1lPsy0rQghN+lWlPDsMpOWBGwI5baXpI7hUqBzCeuh9aGTjVsKCHJLeiHNSOQV96bYOy8DnEdncIogkkKGuWR8NPUVGcOhtHs0GeU856dLVE4rN3rzHrXDeKMRa/5rS9vAG72dvcJBIVKgRcKB/VsLC1H9quwrpUXEuhwrSLWBzRaD+pPhfpQ2ExykKmZHX0p7he0mkoCQLCNPSsqRlR5BicI6wopUCkzVy7O8djCKbS8tLskKQUgpUk/qCo7p2NHdtXQ+lSiFZjBgySb7E9425zVUZwTkdxLg/wDEgepiqd08s11omU2c2knbe/OnmB4q1h2IdCl5yo5dL2Ak2sAPjSBPBH1aBIO0q+0xVhxfY5SmgoLaWgAJCgVyg6yU2nNe+nwop3oRR9lUxuIzFSgNbgfShG8SIBFiDarfhexwA77hP+Ij4maLHZTDDRBnmVHXwpXJLZkhfwLjyzCH77JVuP8ALmOtPHrWPl0/alWN7OgA5Ledj471vBOrQn2btoslRvPSeXKp4eUZt+QlbkLAVY6etBcYakDofW371M6nOMn6hdJ5/wDH7VvFslxAUDB1PSLGuiEe0WkTbyAYF3voEj3hc/Or83GUfmtq8tfWUkDeZ8KtvCONqWuFQG8sJ523Pj9KHG0ndBlkd43DJUlQESN+R2Jqu8Qedy2sBrG/7VFxPFuJWS2oAzB/OV64w2NVEOJkHUp+1Sm1J3oaOEL8Y+7lzNKIWNRNiPDSfnSV3tHiD/3MvgBHytViS1MqRcTAOht0NJsZwEqWogpCSZA5TtT8OcSQW0jrh3aPEBQJcJnmAR+1M33UulSwnKrVQGk2uPGq5iOBuoHdIV4W+Bqbh2PWleRyeUxEjkefSqSjWUZxtYYyw6LLB2Vbz/cU0YZlAJ3g/ClxaOYxoQPO9j8aYcSXlR7JOptPIbnx5U3G08iMAfx7CVFJWJGtifjWVG3w1AAAGnOt0K+g2hilBTvlMR1g9K5Q9lUAEzG6jA9Bc0J7ck2+GvrU7TR3rkcrKLAcl0mYA8hWgPLwrmQLfn7VuTEJjz/YVtgs7LYqRDAGpNAusPGIcSADeE3PSTNDPcMeWf8ArrSOQn6GnSNgdZBzt1ramJkKuPURS5nhDiZ/+S4q2v7KnSmmEZyjvLUo7KhIPoBBqka8iNeiLC8OgKGa0ynpzE8qEW3kVEQOXWnbC41E9Rb1FS4zhvtUykyfjzg0XCLVxNbWxMQAmTz/ACaJ4fupU5QNR8uvhUHFUKSlsRJIJjrMfeggtWiiY5fmlRniWBlkxCz7ZTokE2AJkgciaL9sVWMkeg9aESsbCPia04sxYyrYHT12pLvYSXE4rKLVnCO0YQqAtImykqiD660mxj7/ALQJShRBIHu2JO+c2A9KX4gJJIWnKeY+32qqg9haaPRmsaF+76T8uYqYKnWK80wnDVKI9msagSFQRJiYmav2AT3QkFRCREqMk9STvQn292KqC1nkaKwnD1YhJygAj3pgigS0SelF4RxTapQSnnG45VNRbY1oWYns+qSUupQRci8HwGoPWu2ig5myYUYnlf7xp1orFvBIW4o6D8FK22Dlzq1X3ldJ0A8BAqilOGhWosg4nwRMzmA8b/AUuS0EmJJ8B99KbEEEm56G/wAKNfwC0hKlJKMwt/o3Fb5LdrAOonw5Gcykm1rixHOmSGUnaohwtJMkXmbKUJ8QDeh8Vwh0qKmnlAT7hmB0BB+dGrQyQxVhR++n+6Ddwh5g+IpdisVjWE5vZhwDWDm+GtGcP4uh8W7qh7yDtTflD+ASimDYpgpEkQOY0pPjEZ7ZZ3H3qzOXtoeW3rS7ENA9D8P2oSm/AqVHXAmVLIBSZTJHXf51mNGU94pnxn5UJhcSpC4m19qPdyudFdKfiV/iCTFuY/3H0rVSOMuAkR+etZTfGvRrNMpjlapTiRHPwoRSpEGDBnSukIrjoqyVLhPWikTzqJtBP3/aimWxqbga8vCN6eKEZ0g+PwohAGxzGdB9xahVPTyCeQrlt8Jkk+McqLlWjJDgAJGZbiUJ3OvlfU+FCq9usZ2kq9iTAdcGUH/FI184rvgfDEYhYexBlCT/AE2v0xzVz+sV6BxN1CsKsRACe6BlsRoIGgFVjByV2NgobTriRrm6wK6d4gpsJIWkkiYSJI6Hka0InmaWY0hS+4DI1vMnWoytATQxwvFUuOD+ZW4G7yWgnNvFjtO1D4j2bmbIoOtz3VEXI68jQBRMEVzw4ezeKT7rtx0X+8fCtTaDfg6ewZT7unL9/vXKNb2PWnKka0G5hc2uoNDqwMccL4fLNxdyQCFJAMiYIOnOkGK4enMUrSCQY/Ip1w95z3YKgNYBOm8U+4vg0qaStKsxMSIEctdj4118cFJCNvwedvcL9mUuNH3SDlPTkatPCuKB9s5ozg8gCOYMcqVY1ME0qMpVmTY7Ea0OWNZiaEn5LwhJ0ANQhfI+J+9VNfGsQmMhQeci/wA4mhBxR11Ki6rKhOqUgJBI2IFyOlQbdFlDyMuP8QLhQw3cqVtv18AKs2Fw0wnkKpvZJtLmJU9JORFuhJiPQH1q54N0e0AUYT+o9OQ6nSrcXHjJPlxKgnEcL9mkOKBCSSARcmN45a36UdxBbLyGiXjISAAR7p8v02A8qdu4ht1hQ0AEAWsALRy5VR22bwbZj3fW3zoT4+jx5DeDtxvKoiZjcfStpxOWUr0OihYgcjzqPENlCoOhFjULozJI3GnjSdcWhe2SXGWNtIt16g1XuLcPCle0bhDw0Vz6HnTdC+7OsGCPkRQ7ogTqDoeX2oKVhAsM6Vp7whQ1HXmKx24g+RqPFImL2n5bVKoZhIrdbVr+wWBlsSCrQHzrvEi2ZO1Tvgb1phMf4n8+FaCp0ZkbXEkwM1jvW6xeBSTrHSsrq+XkJ0gFtCth+edHYJhJMEyrcbDx61EkK0SLnQ/M0ThWggQNdzz6k1yccLyy0nRIEX50I+7mNrJGn1NFYpcIVGpgeRqBLXdHr5VSUfCJ35BXVwAOd/tW0sla0okZdV3v0EfmtaUdVHa/0AqfhqMqcx95VyaVJNhukO8NiI000imzbxUhSemk6iDoZvtaq80uPHemeFevFUbAgXDC55ClmDMnMOc1ZsPwZbq4SQExm8d9qRs4JSFKQRBSSCOUdPCka7NVoOUjbrMK6H8I/OdBY4ZVJOnXkZkH1py60cum9Lcc1nSas4fi0KnTscqxHtgFIbjnF77+AqfhPCy67lgwQSCBuIBPhSbslxdSAtlVguB4EWkeOnpXpWF4YWXGr/8AZ5A6kBVp60OKPdW/7KONMCawKcIpDqFEqSoZov3DYi3rUvajiTKzomf7kiFHxI1HjQfF5KlQrMCfD1qvPLKzKjJ/BVL6tpAcsUK8cgHSZNLzhSf1X5aVJ2h4g4wtPdSptQ3kGRqJHSKXDtM3IBaWLTIUn6ioNOwKN6On8P1IIqDtXiCgoSSMxQlSo6/tRr/Gwhgu5MpPuSZPTYAVTVJW4oqWSSdSTWilJ2/BeEeuy7dj/wDoOKAElwAn/wAZFWbAs5lXE+FK+CJwjWHShp0uPKGZ2DABGyQYiAfhVq4AW21AuZlEicoB+J2p4vNEuSD7Wx48yWsORlCcwkyATA1vcgmqZjsTmMjyq68dP9IKVCSq5TYwNkzrykc6814nxNLTjTZF1nn7o2PrR5XbM1Wh6vEZ0X/DS4mDH50rplcW2k1rKZqeUJsjiF+P+6hUDMaTp4/vRD6a4eHqLih18msWPI9OVcMuxamzrIPmKUvNZT9aCb45WHZJik2tEnaosKqxHp+fmlVftLjiXgEEj2YgESL6mKs3DF5m2lk3UPKdD8RVXx07WgtUjrNNZXS2r2rVLkXAS44DBCEo/wARHnfeuAY01OlRqVvr0qdKbTvRXpBlJydsjdb7h6kVy6e6AN67Wq6RyF/P9hQuPxQaaU6dSSEDmra3Ia0POAJWDujOtLY0BlX28qa5eVL+CYZSQSrWB4ybknrR6iPKlWAyVOjhpBBv5zTLBACSdQKCTGpqQ4m5I2A9AKjNvSCqL32ebhQWCItM7G6h5UL20wozJeTBUvuuRurZfp3fIUj7EdonHUOIWRZcpkD3SDA0uRePGrFxSVNKC4JIAERbkoHxHwrq441CgydqisPO7cqBdQb1ppZBhWu/7UTlBFWWiBTsa97LEAi2avX+AdpA8lrOe8ltSF6XFiD5x615J2rZ91W4JrXZ3jKk2B7ydOo5VDs4S7LXk6I5jR62jEJCxBSpBOhEEdDsaR4hEOKPM/GgeHcVSsBaTrtuCNQRUy8ZJJtVvxkrJNvQB2ow3tMOsfqR30+Wo8xNef4LDl1xKYkamb2r0lWIGp05VSvZDDocNgcxSnfcx8PnUeSXrZXiXsB4ziUuOZRORuwg2J3PwoXNXCXsxgRbQBOX/ddxRUUlQZvJIy8pCgpCilQMgjY16Zwft1hyQpYyLI70wBPQjUGvMDYVsCh9oU9R492tYVCy8lQvlbQoEk9dk33Neal9eJxSHJHtFvIShsTYSIvsNB1vQLrMCokuFtSVpPeCgoHqDI+NUis2WSVHrbjdzbQ12ofGhOG472+Hbd1UpPe/ymDRrQmRbSg6p2cjVOiF0SKjItUeI4g2hSEk++vKPGCft60QpBvSRqgtM4T7ifzeq/i3y3iShau49BROytDfqfmKshTttpVd7ZYErYzD3mjmB6b/AH8q1J4Y0NibtJw+QHBqLL6jn5fWjez+Ilr2ehTdPUG/wPzrfCsenEMnN76RDnXYKjqNetIHMWphaUzJSq55jl5ihDt+r8FatUXVYvWqquI7TnMcqe7tWVTq/QnxsacU4mlpNiFLOg2nrRvZ3EKcw4UsySpUnoDoKo6cVaMuaat3Z/GJThFKcIQELIPOIBFtyZit1pDzglHAwGhUTA3J2HjSDjK1uuIAT/SChlO4FpzX1rTasTjM6WwEMEXKoShI/wCSz+roK4ZDOGVlAOIWe7fMhoE2kjVfhYVlGinHx9cssuETlaTO8k+ZmKjcMjqdvrRbhsB8vpUGTeoy9HK3bslWbBPn9B9ahxSgGnljdJTrue79aKZE6wRbXa1K+1GJ9mhpqLrJUegFh6k/CorMsDpE3YBwh1YFhCTI8x9auHFHCEgGLaRB85BqjdiMRGJWmBdEX5gzVrfMkn5V18ZOQAlvnz/IqSNiakCOehPxrsNBVgZjW4tVfAhV+14hvTUimX8OuBtZfbk5nFSkAfoG8zaTa/Kh+2QHsSeRH2jxqyfw5Qr+TTIgEqKTa4nX1n0rm5m0nR1/+ZWxti8GkpKYFxqAAQeemtVHE4NbS4UfAjQj6eFWfjbuQdDrzJ6UqxDaoTnPvGwjTqOdhXA+brKmdk+BTja2aHCVLaBSYUbieXiL1RO0BcbcyKGloIsevUda9PaxhEJWgotY6gjmFD5VUe1uJaeaUdHmF5SkwFQTBsfeGhBFdHE25WyE4qKwVFLST7vdPI/Q1w4kixEVyTUqMTAhQzJ5H6HaunJC0yBwaVlSusZgFNGRqUn3gPqKiNMCSozW1Rpw8LTyrHJg+FaCVFHUb/vRQYui49mHcqC0DqcyQfIGge0XGyXPZtmzZlSv+XLypQcUWlIUiJCFJk+QzGepnyoLD2KQb5lCT50vXyM0rsZY9D7mR1RuCMoE23zeM1deBY8vMJUoELSrKqQRMQQrzB+dJGn0nQimHDMUEqUCdUz6VL5KwxG7QwxOOShaEHVZMeX3rt0gggiygQfCqlj8UXF5oiNByA086d4PiAcRP6gBm+9ZyEoqWG/ou50GYkEf3CdD6fKguPj+r0gQeaTcHyBjyptjMCW3VNlQWAbLTcHrO4vQuOwufLNikRzmCT9apCauyqdEf8kn+3YVlYor5Vla37GtAOTu2UAeQI+lMeF49tltYW0XFkgpk90KE95Q6A6b0Qp5LWVxKU5r5UkDUiJM7CaUN4ZawpUWTr18OdUu1kssD5XaPMlKbJAPu8zqV6QmTtThPEQ+YeEuo7xcIyqygQEkixGl+lUNTVaceVGWTHKT+Reh09MMuRtFyxPHmwopR/UV/wAfdHnv5Ufwd8vIzHXNHKqAwpSRIHwq39iuISktn3gcwtqPqQfnSThSwc8oJRwWDBkFSkmBB35edUTjfEw7iVq0Snuo37qZE+J186c8dxYcPsm1wMxzq5x+m201WcRw4pV7wM38N70OKKV35DDjdWMeG4stuJcTePiK9GwLyXEBaTY15m2NKfdm+KlpYQo/01W8Cd6aLpkJIuaU6zVDc4oprEKeSo3J7uxHXwp32v417FGRPvLnyGk1QCvMRy3p5ZeCvDDFvyW/tHi0YnC5kGe8kkbjnI86Z/wz44Gkqw61AXBbJ1UVEym9uXrVBW6oGETBAChsd712jEEHr0/aklFtUPFODwe9vtodTC9JnrIpevCDMCVZgnS2p5/OvOOCdqHGgqSXEkWCj7qucmrTwztS242SqUrTGYRN+h5Vxy4VdsvHn8FpeQmcn6T8K8x7eYYJxIVIOZAmInMnumesZa1xj+ITi84ZQEXgLJkgf4xE1Un31rUVLUZNzN1HrXTx8TWSXI+xOFyYAJP5eo8Rh1qMCSNoBg+dDKfOibfEnxovA4hxM3NxEGwq1NZESS2EYLKmJSSrnpA8RRuIKF+8QCdFfRQGvjSoOKkz5GpXHhHOKRrIOy0zh9CkriLRcza+9EobtAoPCOlXMbc/CmMKCe972/7eVaeBZL0RuMBQhW1d4BpDhKcsW135fWoHXDNt4t5UTw9pTS86wUpgyf2pXoVNo4c4WUd5MW2Ip/wV9LqJgAixEflq4wmMS4gqA0JBG/5EUm4LjQ28YnIr1ESZily7vwHY74jhxqPzxobhGaVhAk79Ei5JJ0F6KOKBURIKSAQZG9K/bgYoqJVBGUjxgQeYpI3lIFDJ5QCQs61Dj0hUKTvrRHFnkgQTFreIGlJ8LiMwABuNjTyVAirydEVlS28K1U7GCF+yV/20kjwt+3SgsU+kwhO237UjOOWkFMjyAn1rhLMJzkm8x1rp+N+WdXZBuJaIPWhcQiwveo0YtXP4CugApQBn99adJrYLTOELVoBROFxC21hWeNRpNjratuJSm0GeulaZwzjhAbGad9I8zWuwMbuMsISAFKccI7uQQPAzetcZBQlJ9mluQkwpYUoyTcpkxppaKA/k0IzBxSioAQGoiZ0JO0VLxn2JyhrD+wgAQVlxSuaiTYeApeqWx3PANh8SQoAgGTt9qOctQeEwilA5E6C6jaB40YvCD2eQq3EEdOU+MUskrIuHZ2D8Q40pZMpbOwUUZjAEWKtPIUDhUnlRjuDSo3JPW0+fOpcPhgIGieetM5KqRn6RDltFQKZvCYnYc/DrVg4JxHBt4hSnWluISB7NE6qG6jvEaaGaUYxOeTpJJ8LzQWBcx2BYRSs3zqw9nm4S4ZmSKTNJI1uab8BflC770nNmLCssrjrgBOXWTc/QVEo0Q+zJJSJ51E0i4N/KuhVQUcsi9zEflqZsLzaULijm70Qdx05xQ6XiBE2oNdgSVhuLUAQFAnfWPWu0iaAxCiTfWBRbBgClapCyWBzwfChCATqdPCj1sE1DwNBUCtWmgpqCAYO9ck7cmxCt41v2agQAOu/xpzhHg4gHnYih+IYUvuo9me6mQo7bWNT4DhJbUcpN9jofOjLK+zMTpP8AL4gpuG3NzpMWjzpdhRaTqSasfHcIS0ZTp7pOx8fWq8EWqsJdkNeCdCykV17a6SdZEnw+tDyajW4CTsNt6bqAvfAeANY7CPvuYgNvIcyttmIIIBHUkmdOVVvtf2UxGCyqcCShfuqSZBtOhuDQjLiMgKpJCgQgSAoXnMoXG1hes4jxBx8JDqisp90nUD+0dN6Sp901VeUUjKKjTBmXyAJzT+GsrgNdTW6pgFxAHVySeZrS1kxO2lH4Xh4cFpQeaoIPkLp+NHN8Fbiyy6dw3EDxOtVtIpTEbKJUBzowMQok6HSmBwSQQAkDnqSPM0SWEb0kpjKImcyplRGbodPPnXTGMUqSZJ5aJA5ACisW2FKKWwmUxJNhPIdaWPOLT3T3SNedZZQHhh3DmVvE5coy3IJj/dTYpjdxxII2Tc+tL8HiyhKoFzFzy5VLh2FOmTpRccmVBS+IkpyIFvy1R4WVElWxo9GGSmwjrUQQCaSVJGlIwqA86GUokZHSBJlJE93r4dKKU0LdKWSS7BMxSwonFpEzTITYevPrUprcVug2Tbs5ipcC7BI0mo5qTDYZSz3dtzpQesmToAOOUYQALGKIabjSmq+DJIzSArwqRrhSdyfkKL5E9BcxK+2Dvf8ALVAcGBr+1PcR7JGjYURuZ+tJ31yTIA6AQB5U0ZMybohGEE3NThq0TF5/ahQpQPdv0o1K+YI8reopnZrY74diQ2yCo7mB9qAxfEFKcKkmAAQPv40I65MX0ECo6mogLd2WaAZ6lRJ5naaZYRYzFP5zqrdm8XkWsHRSdeUX+tN+D4vO4pQ0kR8BSyxkVoOdxCFlTSyAqNDyOhHOqZjcP7NWU6g/hpx2xRDiFixg+lIlZnCkkykAwJ8bU0UFLFhHCuFOYhRbby5jeVKSgAdZufKueM4QoXJ9mM36WySkR3bTsSCfOlywtKu8YPQ/atsqJuYIqlMNYOhXQqRlmbmpyyJilbFJm+IkAANpgeNZUqQBWUtI1iZoEmCbchYfvRntko/4jaPkKFccDWveVy5U4wvEm3WzLYCxZIiQZsL1Srydd0KXuLrz6yLDvAG1MVPiCSnQbEj51DxXhQaKV6pmFCdetQ4l8BM87CjL6MmBfzAm2bWTJGvlUYUCsqiBXJUiBAIO+tSoYUd9bAAX9NqahbtHGYEgAd0fkmmjDalaKAoRDwbPWLgj50ywrqSkOEE6gQYg6mbeFLJ4D/JwkkW9TuftUoAArptRcVlSO+YASN+dDvGDlXYzAHOptdtE5flo1nUcwGux6HehUskLk8tedHM4gweh9etcqWCqBrEwOVFrqsBcUokdczUihXEVMidMNgqg6b08ZPpl/wBfKkrQhQ6/6pxh1wQTsPqaSWwBY96SYAA+N/tWiCu2iRp9zUU5jYd2im3MqSowcuwrLIBPimQoH+4b0pxDRBvzAjmToB8abZ5knXXxrjEN5kkb2Uk8lDT5mjCVPJRMVDCkGZSQDsRfcgeU0UUhJIkWiPA6X5/tQ7CVZYhKTJtBtaJ1115054ZwtxxtS0gEFaUk+m3K6fWryoONAx4WTBgevh9xULmCUAbDQEXuQasWD4W+6g5cuVKwg+9JyknMkAd5NtfCp8VwDFhXutKjOAMyRKiciZzH3TlVYciKSKfkEY5KYlJzRoTI6W1k8qbcKbKVplUX05zlj/8AQpi12WxYUCpCE7CT1i1+szyEih8fw7EJyqWhIzLCBee9AI0JNggGeo50zjYGL+MYlx9zLKYE5Li94KetCq/plIABFgYO5BP0qxjs1iWsygG7EkrmU6KXM8iAT4ETQD3AcU2CpTTcIkmTEZBdXvaQtInTvJ506X0NWNC95hSknSI5iZIkAdYpSMOoiREC2up3jnrVrwfA8S42FpylK0pVAMwII70lOWyd5mU86kPYzFJQMraFXUYBnLlsTM6kpNhOnlWWDLBXOHoUk5TEHeRrMRRzkCLiCJBmRuNfKt4vgeJS8ppKUkpCVnYQSCDc2k7HYaDSoXuAYm2ZKUpSndQ0zC5AN5Lg/wDYUZQvJnG8k81lFhte67/4j80rK5e5usPf+v8ApTlKJJJuasuDbCS1Ai4rKyunk2gyGfa9sZRb9FU9RnINorKymLS2QLME+NOeHq0O51PlWVlaf6k2C8TaGYGNVX+FFZAkkJsJ0rKykl+qA/1HvA2gHXhFggxra43obB4pX8xlmUlUEEA7jmK1WUoY6QsS0P5hSI7oJtViDQSO6AI0itVlS5tiT2LeIjShALVlZQjomyZ5IyNnfvfOi9h4/SsrKR6/yEMYZSYt+QKW9on1JbQAYBIn51usqkP2QI7J2Vf0jUaNBWqypjADyjn8aJDqkkBKiAZNiRtWVlW9GIOGqMRJtYXNhAMeFFuLPM771uspZfsGTtgDb6iCSo68zXIcIQIJ97meZrKyrAJMWohNiRfYkbHlSZbhg3OsanTlWVlNAaGh9wRRiZM5RufD5U0UoxqfU1lZUOTZMW4hRk3N9bm9CESpKZOVSgFCTBGsHzv41lZTRYUOiqsrKyuYx//Z"/>
          <p:cNvSpPr>
            <a:spLocks noChangeAspect="1" noChangeArrowheads="1"/>
          </p:cNvSpPr>
          <p:nvPr/>
        </p:nvSpPr>
        <p:spPr bwMode="auto">
          <a:xfrm>
            <a:off x="152400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Arial" panose="020B0604020202020204" pitchFamily="34" charset="0"/>
            </a:endParaRPr>
          </a:p>
        </p:txBody>
      </p:sp>
      <p:sp>
        <p:nvSpPr>
          <p:cNvPr id="3" name="Obdélník 2"/>
          <p:cNvSpPr/>
          <p:nvPr/>
        </p:nvSpPr>
        <p:spPr>
          <a:xfrm>
            <a:off x="1088572" y="954261"/>
            <a:ext cx="3093881" cy="830997"/>
          </a:xfrm>
          <a:prstGeom prst="rect">
            <a:avLst/>
          </a:prstGeom>
        </p:spPr>
        <p:txBody>
          <a:bodyPr wrap="square">
            <a:spAutoFit/>
          </a:bodyPr>
          <a:lstStyle/>
          <a:p>
            <a:r>
              <a:rPr lang="cs-CZ" altLang="cs-CZ" sz="4800" dirty="0"/>
              <a:t>Meióza</a:t>
            </a:r>
            <a:endParaRPr lang="cs-CZ" sz="4800" dirty="0"/>
          </a:p>
        </p:txBody>
      </p:sp>
      <p:sp>
        <p:nvSpPr>
          <p:cNvPr id="10" name="Obdélník 9"/>
          <p:cNvSpPr/>
          <p:nvPr/>
        </p:nvSpPr>
        <p:spPr>
          <a:xfrm>
            <a:off x="11312434" y="6106979"/>
            <a:ext cx="752129" cy="215444"/>
          </a:xfrm>
          <a:prstGeom prst="rect">
            <a:avLst/>
          </a:prstGeom>
        </p:spPr>
        <p:txBody>
          <a:bodyPr wrap="none">
            <a:spAutoFit/>
          </a:bodyPr>
          <a:lstStyle/>
          <a:p>
            <a:r>
              <a:rPr lang="cs-CZ" sz="800" i="1" dirty="0" err="1" smtClean="0"/>
              <a:t>anonymu</a:t>
            </a:r>
            <a:r>
              <a:rPr lang="cs-CZ" sz="800" dirty="0" err="1" smtClean="0"/>
              <a:t>s</a:t>
            </a:r>
            <a:r>
              <a:rPr lang="cs-CZ" sz="800" dirty="0" smtClean="0"/>
              <a:t> (3)</a:t>
            </a:r>
            <a:endParaRPr lang="cs-CZ" sz="800" dirty="0"/>
          </a:p>
        </p:txBody>
      </p:sp>
      <p:sp>
        <p:nvSpPr>
          <p:cNvPr id="11"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254768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p:cNvPr>
          <p:cNvSpPr>
            <a:spLocks noGrp="1"/>
          </p:cNvSpPr>
          <p:nvPr>
            <p:ph idx="1"/>
          </p:nvPr>
        </p:nvSpPr>
        <p:spPr>
          <a:xfrm>
            <a:off x="1097280" y="1306284"/>
            <a:ext cx="10232571" cy="4963887"/>
          </a:xfrm>
          <a:solidFill>
            <a:schemeClr val="bg1"/>
          </a:solidFill>
        </p:spPr>
        <p:txBody>
          <a:bodyPr>
            <a:normAutofit fontScale="25000" lnSpcReduction="20000"/>
          </a:bodyPr>
          <a:lstStyle/>
          <a:p>
            <a:pPr marL="0" indent="0">
              <a:lnSpc>
                <a:spcPct val="170000"/>
              </a:lnSpc>
              <a:spcBef>
                <a:spcPts val="0"/>
              </a:spcBef>
              <a:buNone/>
              <a:defRPr/>
            </a:pPr>
            <a:r>
              <a:rPr lang="cs-CZ" sz="6400" b="1" dirty="0" smtClean="0"/>
              <a:t>I. METAFÁZE: </a:t>
            </a:r>
            <a:r>
              <a:rPr lang="cs-CZ" sz="6400" dirty="0" smtClean="0"/>
              <a:t>homologické </a:t>
            </a:r>
            <a:r>
              <a:rPr lang="cs-CZ" sz="6400" dirty="0"/>
              <a:t>chromozómy ─</a:t>
            </a:r>
            <a:r>
              <a:rPr lang="en-US" sz="6400" dirty="0"/>
              <a:t>&gt;</a:t>
            </a:r>
            <a:r>
              <a:rPr lang="cs-CZ" sz="6400" dirty="0"/>
              <a:t> ekvatoriální rovina,  mikrotubuly dělícího vřeténka se náhodně napojí na </a:t>
            </a:r>
            <a:r>
              <a:rPr lang="cs-CZ" sz="6400" dirty="0" err="1"/>
              <a:t>kinetochory</a:t>
            </a:r>
            <a:r>
              <a:rPr lang="cs-CZ" sz="6400" dirty="0"/>
              <a:t> centromer tak, že z každého pólu dosahují vždy k jednomu z homologických chromozomů </a:t>
            </a:r>
          </a:p>
          <a:p>
            <a:pPr marL="0" indent="0">
              <a:lnSpc>
                <a:spcPct val="170000"/>
              </a:lnSpc>
              <a:spcBef>
                <a:spcPts val="0"/>
              </a:spcBef>
              <a:buNone/>
              <a:defRPr/>
            </a:pPr>
            <a:r>
              <a:rPr lang="cs-CZ" sz="6400" b="1" dirty="0" smtClean="0"/>
              <a:t>I. ANAFÁZE</a:t>
            </a:r>
            <a:r>
              <a:rPr lang="cs-CZ" sz="6400" dirty="0" smtClean="0"/>
              <a:t>:  rozchod </a:t>
            </a:r>
            <a:r>
              <a:rPr lang="cs-CZ" sz="6400" dirty="0"/>
              <a:t>celých homologických chromozómů k opačným pólům jádra (redukci počtu chromozomů),  u každého pólu se shromáždí sada chromozomů (kombinace chromozomů mateřských a otcovských, s rekombinovanými chromatidami v důsledku crossing-overu</a:t>
            </a:r>
            <a:r>
              <a:rPr lang="cs-CZ" sz="6400" dirty="0" smtClean="0"/>
              <a:t>)</a:t>
            </a:r>
            <a:endParaRPr lang="cs-CZ" sz="6400" dirty="0"/>
          </a:p>
          <a:p>
            <a:pPr marL="0" indent="0">
              <a:lnSpc>
                <a:spcPct val="170000"/>
              </a:lnSpc>
              <a:spcBef>
                <a:spcPts val="0"/>
              </a:spcBef>
              <a:buNone/>
              <a:defRPr/>
            </a:pPr>
            <a:r>
              <a:rPr lang="cs-CZ" sz="6400" b="1" dirty="0" smtClean="0"/>
              <a:t>I. TELOFÁZE: </a:t>
            </a:r>
            <a:r>
              <a:rPr lang="cs-CZ" sz="6400" dirty="0" smtClean="0"/>
              <a:t>zakončena </a:t>
            </a:r>
            <a:r>
              <a:rPr lang="cs-CZ" sz="6400" dirty="0"/>
              <a:t>dělením buňky, jehož výsledkem je vznik dvou haploidních </a:t>
            </a:r>
            <a:r>
              <a:rPr lang="cs-CZ" sz="6400" dirty="0" smtClean="0"/>
              <a:t>buněk</a:t>
            </a:r>
          </a:p>
          <a:p>
            <a:pPr marL="0" indent="0">
              <a:lnSpc>
                <a:spcPct val="170000"/>
              </a:lnSpc>
              <a:spcBef>
                <a:spcPts val="0"/>
              </a:spcBef>
              <a:buNone/>
              <a:defRPr/>
            </a:pPr>
            <a:endParaRPr lang="cs-CZ" sz="6400" dirty="0" smtClean="0"/>
          </a:p>
          <a:p>
            <a:pPr marL="0" indent="0">
              <a:lnSpc>
                <a:spcPct val="170000"/>
              </a:lnSpc>
              <a:spcBef>
                <a:spcPts val="0"/>
              </a:spcBef>
              <a:buNone/>
              <a:defRPr/>
            </a:pPr>
            <a:r>
              <a:rPr lang="cs-CZ" sz="6400" b="1" dirty="0" smtClean="0"/>
              <a:t> </a:t>
            </a:r>
            <a:r>
              <a:rPr lang="cs-CZ" sz="6400" b="1" u="sng" dirty="0" smtClean="0"/>
              <a:t>II. ZRACÍ DĚLENÍ</a:t>
            </a:r>
            <a:r>
              <a:rPr lang="cs-CZ" sz="6400" b="1" dirty="0" smtClean="0"/>
              <a:t> </a:t>
            </a:r>
            <a:r>
              <a:rPr lang="cs-CZ" sz="6400" dirty="0" smtClean="0"/>
              <a:t>- </a:t>
            </a:r>
            <a:r>
              <a:rPr lang="cs-CZ" sz="6400" b="1" dirty="0" smtClean="0">
                <a:solidFill>
                  <a:srgbClr val="7030A0"/>
                </a:solidFill>
              </a:rPr>
              <a:t>HOMEOTYPICKÉ (EKVAČNÍ): </a:t>
            </a:r>
            <a:r>
              <a:rPr lang="cs-CZ" sz="6400" dirty="0" smtClean="0">
                <a:solidFill>
                  <a:schemeClr val="tx1"/>
                </a:solidFill>
              </a:rPr>
              <a:t>až na haploidní počet chromozomů se neliší od mitózy</a:t>
            </a:r>
            <a:r>
              <a:rPr lang="cs-CZ" sz="6400" dirty="0">
                <a:solidFill>
                  <a:schemeClr val="tx1"/>
                </a:solidFill>
              </a:rPr>
              <a:t>    </a:t>
            </a:r>
          </a:p>
          <a:p>
            <a:pPr marL="0" indent="0">
              <a:lnSpc>
                <a:spcPct val="170000"/>
              </a:lnSpc>
              <a:spcBef>
                <a:spcPts val="0"/>
              </a:spcBef>
              <a:buNone/>
              <a:defRPr/>
            </a:pPr>
            <a:r>
              <a:rPr lang="cs-CZ" sz="6400" dirty="0"/>
              <a:t>     </a:t>
            </a:r>
            <a:endParaRPr lang="cs-CZ" sz="6400" dirty="0" smtClean="0"/>
          </a:p>
          <a:p>
            <a:pPr marL="0" indent="0">
              <a:lnSpc>
                <a:spcPct val="170000"/>
              </a:lnSpc>
              <a:spcBef>
                <a:spcPts val="0"/>
              </a:spcBef>
              <a:buNone/>
              <a:defRPr/>
            </a:pPr>
            <a:r>
              <a:rPr lang="cs-CZ" sz="6400" b="1" dirty="0" smtClean="0"/>
              <a:t>Poznámka k meióze:  </a:t>
            </a:r>
            <a:endParaRPr lang="cs-CZ" sz="6400" b="1" dirty="0"/>
          </a:p>
          <a:p>
            <a:pPr marL="0" indent="0">
              <a:lnSpc>
                <a:spcPct val="170000"/>
              </a:lnSpc>
              <a:spcBef>
                <a:spcPts val="0"/>
              </a:spcBef>
              <a:buNone/>
              <a:defRPr/>
            </a:pPr>
            <a:r>
              <a:rPr lang="cs-CZ" sz="6400" dirty="0"/>
              <a:t> - nastane crossing-over: 4 různé rekombinované gamety</a:t>
            </a:r>
          </a:p>
          <a:p>
            <a:pPr marL="0" indent="0">
              <a:lnSpc>
                <a:spcPct val="170000"/>
              </a:lnSpc>
              <a:spcBef>
                <a:spcPts val="0"/>
              </a:spcBef>
              <a:buNone/>
              <a:defRPr/>
            </a:pPr>
            <a:r>
              <a:rPr lang="cs-CZ" sz="6400" dirty="0"/>
              <a:t>-  nenastane crossing-over:  4 gamety, díky náhodné segregaci po dvou stejné        </a:t>
            </a:r>
          </a:p>
          <a:p>
            <a:pPr>
              <a:defRPr/>
            </a:pPr>
            <a:endParaRPr lang="cs-CZ" sz="4800" dirty="0"/>
          </a:p>
        </p:txBody>
      </p:sp>
      <p:sp>
        <p:nvSpPr>
          <p:cNvPr id="2" name="Obdélník 1"/>
          <p:cNvSpPr/>
          <p:nvPr/>
        </p:nvSpPr>
        <p:spPr>
          <a:xfrm>
            <a:off x="1097280" y="553384"/>
            <a:ext cx="2003369" cy="830997"/>
          </a:xfrm>
          <a:prstGeom prst="rect">
            <a:avLst/>
          </a:prstGeom>
        </p:spPr>
        <p:txBody>
          <a:bodyPr wrap="none">
            <a:spAutoFit/>
          </a:bodyPr>
          <a:lstStyle/>
          <a:p>
            <a:r>
              <a:rPr lang="cs-CZ" altLang="cs-CZ" sz="4800" dirty="0"/>
              <a:t>Meióza</a:t>
            </a:r>
            <a:endParaRPr lang="cs-CZ" sz="4800" dirty="0"/>
          </a:p>
        </p:txBody>
      </p:sp>
      <p:sp>
        <p:nvSpPr>
          <p:cNvPr id="4"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1576226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zápatí 1"/>
          <p:cNvSpPr>
            <a:spLocks noGrp="1"/>
          </p:cNvSpPr>
          <p:nvPr>
            <p:ph type="ftr" sz="quarter" idx="11"/>
          </p:nvPr>
        </p:nvSpPr>
        <p:spPr>
          <a:xfrm>
            <a:off x="3686185" y="6459785"/>
            <a:ext cx="4822804" cy="365125"/>
          </a:xfrm>
        </p:spPr>
        <p:txBody>
          <a:bodyPr/>
          <a:lstStyle/>
          <a:p>
            <a:r>
              <a:rPr lang="cs-CZ" smtClean="0"/>
              <a:t>Bi6140 Embryologie</a:t>
            </a:r>
            <a:endParaRPr lang="cs-CZ"/>
          </a:p>
        </p:txBody>
      </p:sp>
      <p:sp>
        <p:nvSpPr>
          <p:cNvPr id="9" name="Zástupný symbol pro číslo snímku 2"/>
          <p:cNvSpPr>
            <a:spLocks noGrp="1"/>
          </p:cNvSpPr>
          <p:nvPr>
            <p:ph type="sldNum" sz="quarter" idx="12"/>
          </p:nvPr>
        </p:nvSpPr>
        <p:spPr>
          <a:xfrm>
            <a:off x="9900458" y="6459785"/>
            <a:ext cx="1312025" cy="365125"/>
          </a:xfrm>
        </p:spPr>
        <p:txBody>
          <a:bodyPr/>
          <a:lstStyle/>
          <a:p>
            <a:fld id="{452BC3EA-E2EC-40AA-BF67-C4C476FA0C99}" type="slidenum">
              <a:rPr lang="cs-CZ" smtClean="0"/>
              <a:t>22</a:t>
            </a:fld>
            <a:endParaRPr lang="cs-CZ"/>
          </a:p>
        </p:txBody>
      </p:sp>
      <p:sp>
        <p:nvSpPr>
          <p:cNvPr id="10" name="Obdélník 9"/>
          <p:cNvSpPr/>
          <p:nvPr/>
        </p:nvSpPr>
        <p:spPr>
          <a:xfrm>
            <a:off x="260667" y="6015686"/>
            <a:ext cx="6096000" cy="215444"/>
          </a:xfrm>
          <a:prstGeom prst="rect">
            <a:avLst/>
          </a:prstGeom>
        </p:spPr>
        <p:txBody>
          <a:bodyPr>
            <a:spAutoFit/>
          </a:bodyPr>
          <a:lstStyle/>
          <a:p>
            <a:r>
              <a:rPr lang="cs-CZ" sz="800" dirty="0"/>
              <a:t>https://ib.bioninja.com.au/standard-level/topic-3-genetics/33-meiosis/meiotic-division.html</a:t>
            </a:r>
          </a:p>
        </p:txBody>
      </p:sp>
      <p:pic>
        <p:nvPicPr>
          <p:cNvPr id="11" name="Obrázek 10"/>
          <p:cNvPicPr>
            <a:picLocks noChangeAspect="1"/>
          </p:cNvPicPr>
          <p:nvPr/>
        </p:nvPicPr>
        <p:blipFill rotWithShape="1">
          <a:blip r:embed="rId2"/>
          <a:srcRect l="32000" t="19037" r="17167" b="7036"/>
          <a:stretch/>
        </p:blipFill>
        <p:spPr>
          <a:xfrm>
            <a:off x="1097280" y="2004493"/>
            <a:ext cx="4763705" cy="3896866"/>
          </a:xfrm>
          <a:prstGeom prst="rect">
            <a:avLst/>
          </a:prstGeom>
        </p:spPr>
      </p:pic>
      <p:sp>
        <p:nvSpPr>
          <p:cNvPr id="12" name="Obdélník 11"/>
          <p:cNvSpPr/>
          <p:nvPr/>
        </p:nvSpPr>
        <p:spPr>
          <a:xfrm>
            <a:off x="1203604" y="309113"/>
            <a:ext cx="2003369" cy="830997"/>
          </a:xfrm>
          <a:prstGeom prst="rect">
            <a:avLst/>
          </a:prstGeom>
        </p:spPr>
        <p:txBody>
          <a:bodyPr wrap="none">
            <a:spAutoFit/>
          </a:bodyPr>
          <a:lstStyle/>
          <a:p>
            <a:r>
              <a:rPr lang="cs-CZ" altLang="cs-CZ" sz="4800" dirty="0" smtClean="0"/>
              <a:t>Meióza</a:t>
            </a:r>
            <a:endParaRPr lang="cs-CZ" sz="4800" dirty="0"/>
          </a:p>
        </p:txBody>
      </p:sp>
      <p:pic>
        <p:nvPicPr>
          <p:cNvPr id="13" name="Picture 2" descr="Crossing 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636" y="2657904"/>
            <a:ext cx="4585768" cy="2458482"/>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p:cNvSpPr/>
          <p:nvPr/>
        </p:nvSpPr>
        <p:spPr>
          <a:xfrm>
            <a:off x="7772400" y="5965612"/>
            <a:ext cx="4149634" cy="215444"/>
          </a:xfrm>
          <a:prstGeom prst="rect">
            <a:avLst/>
          </a:prstGeom>
        </p:spPr>
        <p:txBody>
          <a:bodyPr wrap="square">
            <a:spAutoFit/>
          </a:bodyPr>
          <a:lstStyle/>
          <a:p>
            <a:r>
              <a:rPr lang="cs-CZ" sz="800" dirty="0"/>
              <a:t>https://ib.bioninja.com.au/standard-level/topic-3-genetics/33-meiosis/crossing-over.html</a:t>
            </a:r>
          </a:p>
        </p:txBody>
      </p:sp>
      <p:sp>
        <p:nvSpPr>
          <p:cNvPr id="15" name="Obdélník 14"/>
          <p:cNvSpPr/>
          <p:nvPr/>
        </p:nvSpPr>
        <p:spPr>
          <a:xfrm>
            <a:off x="5871599" y="309113"/>
            <a:ext cx="6096000" cy="1448217"/>
          </a:xfrm>
          <a:prstGeom prst="rect">
            <a:avLst/>
          </a:prstGeom>
        </p:spPr>
        <p:txBody>
          <a:bodyPr>
            <a:spAutoFit/>
          </a:bodyPr>
          <a:lstStyle/>
          <a:p>
            <a:pPr>
              <a:lnSpc>
                <a:spcPct val="170000"/>
              </a:lnSpc>
              <a:defRPr/>
            </a:pPr>
            <a:r>
              <a:rPr lang="cs-CZ" b="1" dirty="0" smtClean="0"/>
              <a:t>Crossing-over NE </a:t>
            </a:r>
            <a:r>
              <a:rPr lang="cs-CZ" b="1" dirty="0"/>
              <a:t>(vlevo): </a:t>
            </a:r>
            <a:r>
              <a:rPr lang="cs-CZ" dirty="0"/>
              <a:t>4 gamety, díky náhodné segregaci jsou 2 gamety vždy navzájem identické </a:t>
            </a:r>
            <a:endParaRPr lang="cs-CZ" dirty="0" smtClean="0"/>
          </a:p>
          <a:p>
            <a:pPr>
              <a:lnSpc>
                <a:spcPct val="170000"/>
              </a:lnSpc>
              <a:defRPr/>
            </a:pPr>
            <a:r>
              <a:rPr lang="cs-CZ" b="1" dirty="0" err="1" smtClean="0"/>
              <a:t>Crossing</a:t>
            </a:r>
            <a:r>
              <a:rPr lang="cs-CZ" b="1" dirty="0" smtClean="0"/>
              <a:t> </a:t>
            </a:r>
            <a:r>
              <a:rPr lang="cs-CZ" b="1" dirty="0" err="1" smtClean="0"/>
              <a:t>over</a:t>
            </a:r>
            <a:r>
              <a:rPr lang="cs-CZ" b="1" dirty="0" smtClean="0"/>
              <a:t> ANO </a:t>
            </a:r>
            <a:r>
              <a:rPr lang="cs-CZ" b="1" dirty="0"/>
              <a:t>(vpravo): </a:t>
            </a:r>
            <a:r>
              <a:rPr lang="cs-CZ" dirty="0"/>
              <a:t>4 různé rekombinantní gamety </a:t>
            </a:r>
          </a:p>
        </p:txBody>
      </p:sp>
      <p:sp>
        <p:nvSpPr>
          <p:cNvPr id="6" name="Obdélník 5"/>
          <p:cNvSpPr/>
          <p:nvPr/>
        </p:nvSpPr>
        <p:spPr>
          <a:xfrm>
            <a:off x="6958149" y="5021875"/>
            <a:ext cx="4845954" cy="646331"/>
          </a:xfrm>
          <a:prstGeom prst="rect">
            <a:avLst/>
          </a:prstGeom>
        </p:spPr>
        <p:txBody>
          <a:bodyPr wrap="square">
            <a:spAutoFit/>
          </a:bodyPr>
          <a:lstStyle/>
          <a:p>
            <a:r>
              <a:rPr lang="cs-CZ" dirty="0"/>
              <a:t>→ </a:t>
            </a:r>
            <a:r>
              <a:rPr lang="cs-CZ" dirty="0" smtClean="0"/>
              <a:t> rozdělení sesterských chromatid → 4 </a:t>
            </a:r>
            <a:r>
              <a:rPr lang="cs-CZ" dirty="0"/>
              <a:t>různé rekombinantní gamety </a:t>
            </a:r>
          </a:p>
        </p:txBody>
      </p:sp>
    </p:spTree>
    <p:extLst>
      <p:ext uri="{BB962C8B-B14F-4D97-AF65-F5344CB8AC3E}">
        <p14:creationId xmlns:p14="http://schemas.microsoft.com/office/powerpoint/2010/main" val="1389723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984069" y="582749"/>
            <a:ext cx="9144000" cy="965200"/>
          </a:xfrm>
          <a:solidFill>
            <a:schemeClr val="bg1"/>
          </a:solidFill>
        </p:spPr>
        <p:txBody>
          <a:bodyPr>
            <a:normAutofit/>
          </a:bodyPr>
          <a:lstStyle/>
          <a:p>
            <a:pPr eaLnBrk="1" hangingPunct="1"/>
            <a:r>
              <a:rPr lang="cs-CZ" altLang="cs-CZ" dirty="0">
                <a:latin typeface="+mn-lt"/>
              </a:rPr>
              <a:t>Gametogeneze</a:t>
            </a:r>
          </a:p>
        </p:txBody>
      </p:sp>
      <p:sp>
        <p:nvSpPr>
          <p:cNvPr id="22531" name="Rectangle 3"/>
          <p:cNvSpPr>
            <a:spLocks noGrp="1" noChangeArrowheads="1"/>
          </p:cNvSpPr>
          <p:nvPr>
            <p:ph type="body" idx="1"/>
          </p:nvPr>
        </p:nvSpPr>
        <p:spPr>
          <a:xfrm>
            <a:off x="1184367" y="1907179"/>
            <a:ext cx="9945188" cy="4458788"/>
          </a:xfrm>
          <a:solidFill>
            <a:schemeClr val="bg1"/>
          </a:solidFill>
        </p:spPr>
        <p:txBody>
          <a:bodyPr>
            <a:normAutofit/>
          </a:bodyPr>
          <a:lstStyle/>
          <a:p>
            <a:pPr marL="36000" indent="0">
              <a:lnSpc>
                <a:spcPct val="100000"/>
              </a:lnSpc>
              <a:spcBef>
                <a:spcPts val="0"/>
              </a:spcBef>
              <a:spcAft>
                <a:spcPts val="0"/>
              </a:spcAft>
              <a:buFont typeface="Wingdings" panose="05000000000000000000" pitchFamily="2" charset="2"/>
              <a:buChar char="§"/>
            </a:pPr>
            <a:r>
              <a:rPr lang="cs-CZ" altLang="cs-CZ" dirty="0"/>
              <a:t> </a:t>
            </a:r>
            <a:r>
              <a:rPr lang="cs-CZ" altLang="cs-CZ" dirty="0" smtClean="0"/>
              <a:t>tvorba gamet (</a:t>
            </a:r>
            <a:r>
              <a:rPr lang="cs-CZ" dirty="0" smtClean="0"/>
              <a:t>pohlavních buněk, tj. vysoce  specializované buňky → nový jedinec </a:t>
            </a:r>
            <a:r>
              <a:rPr lang="cs-CZ" dirty="0"/>
              <a:t>v procesu pohlavního </a:t>
            </a:r>
            <a:r>
              <a:rPr lang="cs-CZ" dirty="0" smtClean="0"/>
              <a:t>rozmnožování)</a:t>
            </a:r>
            <a:endParaRPr lang="cs-CZ" altLang="cs-CZ" dirty="0" smtClean="0"/>
          </a:p>
          <a:p>
            <a:pPr marL="36000" indent="0">
              <a:lnSpc>
                <a:spcPct val="100000"/>
              </a:lnSpc>
              <a:spcBef>
                <a:spcPts val="0"/>
              </a:spcBef>
              <a:spcAft>
                <a:spcPts val="0"/>
              </a:spcAft>
              <a:buFont typeface="Wingdings" panose="05000000000000000000" pitchFamily="2" charset="2"/>
              <a:buChar char="§"/>
            </a:pPr>
            <a:r>
              <a:rPr lang="cs-CZ" altLang="cs-CZ" dirty="0" smtClean="0"/>
              <a:t>u vývojově nižších živočichů: gamety vznikají z nediferencovaných buňkách v tkáních a přeměna na gamety je dána vnějšími vlivy (např. nepříznivými </a:t>
            </a:r>
            <a:r>
              <a:rPr lang="cs-CZ" altLang="cs-CZ" dirty="0"/>
              <a:t>podmínkami). </a:t>
            </a:r>
            <a:r>
              <a:rPr lang="cs-CZ" altLang="cs-CZ" dirty="0" smtClean="0"/>
              <a:t>Nediferencují </a:t>
            </a:r>
            <a:r>
              <a:rPr lang="cs-CZ" altLang="cs-CZ" dirty="0"/>
              <a:t>se speciální rozmnožovací </a:t>
            </a:r>
            <a:r>
              <a:rPr lang="cs-CZ" altLang="cs-CZ" dirty="0" smtClean="0"/>
              <a:t>orgány, např. houbovci (</a:t>
            </a:r>
            <a:r>
              <a:rPr lang="cs-CZ" altLang="cs-CZ" i="1" dirty="0" err="1"/>
              <a:t>P</a:t>
            </a:r>
            <a:r>
              <a:rPr lang="cs-CZ" altLang="cs-CZ" i="1" dirty="0" err="1" smtClean="0"/>
              <a:t>orifera</a:t>
            </a:r>
            <a:r>
              <a:rPr lang="cs-CZ" altLang="cs-CZ" dirty="0" smtClean="0"/>
              <a:t>)</a:t>
            </a:r>
          </a:p>
          <a:p>
            <a:pPr marL="36000" indent="0">
              <a:lnSpc>
                <a:spcPct val="100000"/>
              </a:lnSpc>
              <a:spcBef>
                <a:spcPts val="0"/>
              </a:spcBef>
              <a:spcAft>
                <a:spcPts val="0"/>
              </a:spcAft>
              <a:buFont typeface="Wingdings" panose="05000000000000000000" pitchFamily="2" charset="2"/>
              <a:buChar char="§"/>
            </a:pPr>
            <a:r>
              <a:rPr lang="cs-CZ" altLang="cs-CZ" dirty="0" smtClean="0"/>
              <a:t> většina živočichů však obsahuje již na začátku vývoje prvopohlavní zárodečné buňky, ze kterých vznikají buňky pohlavní. </a:t>
            </a:r>
            <a:r>
              <a:rPr lang="cs-CZ" altLang="cs-CZ" dirty="0"/>
              <a:t>V</a:t>
            </a:r>
            <a:r>
              <a:rPr lang="cs-CZ" dirty="0" smtClean="0"/>
              <a:t>e </a:t>
            </a:r>
            <a:r>
              <a:rPr lang="cs-CZ" dirty="0"/>
              <a:t>většině případů </a:t>
            </a:r>
            <a:r>
              <a:rPr lang="cs-CZ" dirty="0" smtClean="0"/>
              <a:t>se vyvíjejí  rozmnožovací orgány, </a:t>
            </a:r>
            <a:r>
              <a:rPr lang="cs-CZ" dirty="0"/>
              <a:t>které produkují pohlavní buňky (gamety, </a:t>
            </a:r>
            <a:r>
              <a:rPr lang="cs-CZ" dirty="0" smtClean="0"/>
              <a:t>spermie a </a:t>
            </a:r>
            <a:r>
              <a:rPr lang="cs-CZ" dirty="0"/>
              <a:t>vajíčka) a umožňují jejich splynutí v </a:t>
            </a:r>
            <a:r>
              <a:rPr lang="cs-CZ" dirty="0" smtClean="0"/>
              <a:t> zygotu. Rozmnožovací orgány </a:t>
            </a:r>
            <a:r>
              <a:rPr lang="cs-CZ" dirty="0"/>
              <a:t>většinou vznikají ze speciálního zárodečného </a:t>
            </a:r>
            <a:r>
              <a:rPr lang="cs-CZ" dirty="0" smtClean="0"/>
              <a:t>epitelu </a:t>
            </a:r>
            <a:r>
              <a:rPr lang="cs-CZ" dirty="0"/>
              <a:t>stěny coelomu. </a:t>
            </a:r>
            <a:endParaRPr lang="cs-CZ" dirty="0" smtClean="0"/>
          </a:p>
          <a:p>
            <a:pPr marL="36000" indent="0">
              <a:lnSpc>
                <a:spcPct val="100000"/>
              </a:lnSpc>
              <a:spcBef>
                <a:spcPts val="0"/>
              </a:spcBef>
              <a:spcAft>
                <a:spcPts val="0"/>
              </a:spcAft>
              <a:buFont typeface="Wingdings" panose="05000000000000000000" pitchFamily="2" charset="2"/>
              <a:buChar char="§"/>
            </a:pPr>
            <a:r>
              <a:rPr lang="cs-CZ" dirty="0"/>
              <a:t> p</a:t>
            </a:r>
            <a:r>
              <a:rPr lang="cs-CZ" dirty="0" smtClean="0"/>
              <a:t>rimitivní </a:t>
            </a:r>
            <a:r>
              <a:rPr lang="cs-CZ" dirty="0"/>
              <a:t>speciální reprodukční orgány lze nalézt již u </a:t>
            </a:r>
            <a:r>
              <a:rPr lang="cs-CZ" dirty="0" smtClean="0"/>
              <a:t>žahavců (</a:t>
            </a:r>
            <a:r>
              <a:rPr lang="cs-CZ" i="1" dirty="0" err="1" smtClean="0"/>
              <a:t>Cnidaria</a:t>
            </a:r>
            <a:r>
              <a:rPr lang="cs-CZ" i="1" dirty="0" smtClean="0"/>
              <a:t>;</a:t>
            </a:r>
            <a:r>
              <a:rPr lang="cs-CZ" dirty="0" smtClean="0"/>
              <a:t> </a:t>
            </a:r>
            <a:r>
              <a:rPr lang="cs-CZ" i="1" dirty="0" err="1" smtClean="0"/>
              <a:t>Diblatica</a:t>
            </a:r>
            <a:r>
              <a:rPr lang="cs-CZ" dirty="0" smtClean="0"/>
              <a:t>, tj. tzv. „dvojlistí“ živočichové).</a:t>
            </a:r>
            <a:endParaRPr lang="cs-CZ" altLang="cs-CZ" dirty="0" smtClean="0"/>
          </a:p>
          <a:p>
            <a:pPr eaLnBrk="1" hangingPunct="1">
              <a:lnSpc>
                <a:spcPct val="80000"/>
              </a:lnSpc>
            </a:pPr>
            <a:endParaRPr lang="cs-CZ" altLang="cs-CZ" dirty="0"/>
          </a:p>
        </p:txBody>
      </p:sp>
      <p:sp>
        <p:nvSpPr>
          <p:cNvPr id="4"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3798930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984069" y="582749"/>
            <a:ext cx="9144000" cy="965200"/>
          </a:xfrm>
          <a:solidFill>
            <a:schemeClr val="bg1"/>
          </a:solidFill>
        </p:spPr>
        <p:txBody>
          <a:bodyPr>
            <a:normAutofit/>
          </a:bodyPr>
          <a:lstStyle/>
          <a:p>
            <a:pPr eaLnBrk="1" hangingPunct="1"/>
            <a:r>
              <a:rPr lang="cs-CZ" altLang="cs-CZ" dirty="0">
                <a:latin typeface="+mn-lt"/>
              </a:rPr>
              <a:t>Gametogeneze</a:t>
            </a:r>
          </a:p>
        </p:txBody>
      </p:sp>
      <p:sp>
        <p:nvSpPr>
          <p:cNvPr id="22531" name="Rectangle 3"/>
          <p:cNvSpPr>
            <a:spLocks noGrp="1" noChangeArrowheads="1"/>
          </p:cNvSpPr>
          <p:nvPr>
            <p:ph type="body" idx="1"/>
          </p:nvPr>
        </p:nvSpPr>
        <p:spPr>
          <a:xfrm>
            <a:off x="1184367" y="1907179"/>
            <a:ext cx="9945188" cy="4458788"/>
          </a:xfrm>
          <a:solidFill>
            <a:schemeClr val="bg1"/>
          </a:solidFill>
        </p:spPr>
        <p:txBody>
          <a:bodyPr>
            <a:normAutofit/>
          </a:bodyPr>
          <a:lstStyle/>
          <a:p>
            <a:pPr lvl="0">
              <a:buFont typeface="Wingdings" panose="05000000000000000000" pitchFamily="2" charset="2"/>
              <a:buChar char="§"/>
            </a:pPr>
            <a:r>
              <a:rPr lang="cs-CZ" dirty="0"/>
              <a:t> </a:t>
            </a:r>
            <a:r>
              <a:rPr lang="cs-CZ" b="1" dirty="0" smtClean="0"/>
              <a:t>fáze </a:t>
            </a:r>
            <a:r>
              <a:rPr lang="cs-CZ" b="1" dirty="0"/>
              <a:t>rozmnožovací: </a:t>
            </a:r>
            <a:r>
              <a:rPr lang="cs-CZ" dirty="0"/>
              <a:t>mitotické dělení primordiálních oogonií a </a:t>
            </a:r>
            <a:r>
              <a:rPr lang="cs-CZ" dirty="0" smtClean="0"/>
              <a:t>spermatogonií</a:t>
            </a:r>
          </a:p>
          <a:p>
            <a:pPr lvl="0">
              <a:buFont typeface="Wingdings" panose="05000000000000000000" pitchFamily="2" charset="2"/>
              <a:buChar char="§"/>
            </a:pPr>
            <a:r>
              <a:rPr lang="cs-CZ" b="1" dirty="0"/>
              <a:t> </a:t>
            </a:r>
            <a:r>
              <a:rPr lang="cs-CZ" b="1" dirty="0" smtClean="0"/>
              <a:t>fáze </a:t>
            </a:r>
            <a:r>
              <a:rPr lang="cs-CZ" b="1" dirty="0"/>
              <a:t>růstová: </a:t>
            </a:r>
            <a:r>
              <a:rPr lang="cs-CZ" dirty="0"/>
              <a:t>zvětšování objemu cytoplasmy, vznik primárních spermatocytů a </a:t>
            </a:r>
            <a:r>
              <a:rPr lang="cs-CZ" dirty="0" err="1" smtClean="0"/>
              <a:t>oocytů</a:t>
            </a:r>
            <a:endParaRPr lang="cs-CZ" dirty="0"/>
          </a:p>
          <a:p>
            <a:pPr lvl="0">
              <a:buFont typeface="Wingdings" panose="05000000000000000000" pitchFamily="2" charset="2"/>
              <a:buChar char="§"/>
            </a:pPr>
            <a:r>
              <a:rPr lang="cs-CZ" b="1" dirty="0"/>
              <a:t> </a:t>
            </a:r>
            <a:r>
              <a:rPr lang="cs-CZ" b="1" dirty="0" smtClean="0"/>
              <a:t>fáze </a:t>
            </a:r>
            <a:r>
              <a:rPr lang="cs-CZ" b="1" dirty="0"/>
              <a:t>zrání: </a:t>
            </a:r>
            <a:r>
              <a:rPr lang="cs-CZ" dirty="0"/>
              <a:t>vznik haploidních sekundárních spermatocytů a </a:t>
            </a:r>
            <a:r>
              <a:rPr lang="cs-CZ" dirty="0" err="1"/>
              <a:t>oocytů</a:t>
            </a:r>
            <a:r>
              <a:rPr lang="cs-CZ" dirty="0"/>
              <a:t> (1. meiotickým </a:t>
            </a:r>
            <a:r>
              <a:rPr lang="cs-CZ" dirty="0" smtClean="0"/>
              <a:t>dělením)</a:t>
            </a:r>
          </a:p>
          <a:p>
            <a:pPr lvl="0">
              <a:buFont typeface="Wingdings" panose="05000000000000000000" pitchFamily="2" charset="2"/>
              <a:buChar char="§"/>
            </a:pPr>
            <a:r>
              <a:rPr lang="cs-CZ" dirty="0"/>
              <a:t> </a:t>
            </a:r>
            <a:r>
              <a:rPr lang="cs-CZ" dirty="0" smtClean="0"/>
              <a:t>druhým </a:t>
            </a:r>
            <a:r>
              <a:rPr lang="cs-CZ" dirty="0"/>
              <a:t>meiotickým dělením se vytvářejí haploidní spermatidy a ovulovaný sekundární </a:t>
            </a:r>
            <a:r>
              <a:rPr lang="cs-CZ" dirty="0" err="1" smtClean="0"/>
              <a:t>oocyt</a:t>
            </a:r>
            <a:endParaRPr lang="cs-CZ" dirty="0"/>
          </a:p>
          <a:p>
            <a:pPr lvl="0">
              <a:buFont typeface="Wingdings" panose="05000000000000000000" pitchFamily="2" charset="2"/>
              <a:buChar char="§"/>
            </a:pPr>
            <a:r>
              <a:rPr lang="cs-CZ" dirty="0"/>
              <a:t> </a:t>
            </a:r>
            <a:r>
              <a:rPr lang="cs-CZ" dirty="0" smtClean="0"/>
              <a:t>zatímco </a:t>
            </a:r>
            <a:r>
              <a:rPr lang="cs-CZ" dirty="0"/>
              <a:t>spermatidy musí projít dalším procesem diferenciace, tzv. </a:t>
            </a:r>
            <a:r>
              <a:rPr lang="cs-CZ" dirty="0" err="1" smtClean="0"/>
              <a:t>spermateliozou</a:t>
            </a:r>
            <a:r>
              <a:rPr lang="cs-CZ" dirty="0" smtClean="0"/>
              <a:t> (průběh závisí na tom, jaký typ spermií vzniká, nejrozšířenější typ jsou bičíkaté)  </a:t>
            </a:r>
            <a:r>
              <a:rPr lang="cs-CZ" dirty="0" err="1"/>
              <a:t>oocyt</a:t>
            </a:r>
            <a:r>
              <a:rPr lang="cs-CZ" dirty="0"/>
              <a:t> je po druhém meiotickém dělení zralou vaječnou </a:t>
            </a:r>
            <a:r>
              <a:rPr lang="cs-CZ" dirty="0" smtClean="0"/>
              <a:t>buňkou</a:t>
            </a:r>
          </a:p>
          <a:p>
            <a:pPr lvl="0">
              <a:buFont typeface="Wingdings" panose="05000000000000000000" pitchFamily="2" charset="2"/>
              <a:buChar char="§"/>
            </a:pPr>
            <a:r>
              <a:rPr lang="cs-CZ" dirty="0"/>
              <a:t> </a:t>
            </a:r>
            <a:r>
              <a:rPr lang="cs-CZ" dirty="0" smtClean="0"/>
              <a:t>v </a:t>
            </a:r>
            <a:r>
              <a:rPr lang="cs-CZ" dirty="0"/>
              <a:t>procesu spermatogeneze → 4 zralé spermie, v procesu oogeneze 1 zralý </a:t>
            </a:r>
            <a:r>
              <a:rPr lang="cs-CZ" dirty="0" err="1"/>
              <a:t>oocyt</a:t>
            </a:r>
            <a:r>
              <a:rPr lang="cs-CZ" dirty="0"/>
              <a:t> a 3 pólová </a:t>
            </a:r>
            <a:r>
              <a:rPr lang="cs-CZ" dirty="0" smtClean="0"/>
              <a:t>tělíska (nebo 2, pokud se první pólové tělísko již dále nedělí (jako u člověka))</a:t>
            </a:r>
            <a:endParaRPr lang="cs-CZ" dirty="0"/>
          </a:p>
          <a:p>
            <a:pPr eaLnBrk="1" hangingPunct="1">
              <a:lnSpc>
                <a:spcPct val="80000"/>
              </a:lnSpc>
            </a:pPr>
            <a:endParaRPr lang="cs-CZ" altLang="cs-CZ" dirty="0"/>
          </a:p>
        </p:txBody>
      </p:sp>
      <p:sp>
        <p:nvSpPr>
          <p:cNvPr id="4"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27568285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984069" y="582749"/>
            <a:ext cx="9144000" cy="965200"/>
          </a:xfrm>
          <a:solidFill>
            <a:schemeClr val="bg1"/>
          </a:solidFill>
        </p:spPr>
        <p:txBody>
          <a:bodyPr>
            <a:normAutofit/>
          </a:bodyPr>
          <a:lstStyle/>
          <a:p>
            <a:pPr eaLnBrk="1" hangingPunct="1"/>
            <a:r>
              <a:rPr lang="cs-CZ" altLang="cs-CZ" dirty="0">
                <a:latin typeface="+mn-lt"/>
              </a:rPr>
              <a:t>Gametogeneze</a:t>
            </a:r>
          </a:p>
        </p:txBody>
      </p:sp>
      <p:sp>
        <p:nvSpPr>
          <p:cNvPr id="22531" name="Rectangle 3"/>
          <p:cNvSpPr>
            <a:spLocks noGrp="1" noChangeArrowheads="1"/>
          </p:cNvSpPr>
          <p:nvPr>
            <p:ph type="body" idx="1"/>
          </p:nvPr>
        </p:nvSpPr>
        <p:spPr>
          <a:xfrm>
            <a:off x="984069" y="1672047"/>
            <a:ext cx="10415451" cy="4458788"/>
          </a:xfrm>
          <a:solidFill>
            <a:schemeClr val="bg1"/>
          </a:solidFill>
        </p:spPr>
        <p:txBody>
          <a:bodyPr>
            <a:normAutofit/>
          </a:bodyPr>
          <a:lstStyle/>
          <a:p>
            <a:pPr eaLnBrk="1" hangingPunct="1">
              <a:lnSpc>
                <a:spcPct val="80000"/>
              </a:lnSpc>
              <a:buFontTx/>
              <a:buNone/>
            </a:pPr>
            <a:endParaRPr lang="cs-CZ" altLang="cs-CZ" dirty="0"/>
          </a:p>
          <a:p>
            <a:pPr eaLnBrk="1" hangingPunct="1">
              <a:lnSpc>
                <a:spcPct val="80000"/>
              </a:lnSpc>
              <a:buFontTx/>
              <a:buChar char="-"/>
            </a:pPr>
            <a:r>
              <a:rPr lang="cs-CZ" altLang="cs-CZ" dirty="0" smtClean="0"/>
              <a:t> vývoj </a:t>
            </a:r>
            <a:r>
              <a:rPr lang="cs-CZ" altLang="cs-CZ" dirty="0"/>
              <a:t>zárodečných buněk (</a:t>
            </a:r>
            <a:r>
              <a:rPr lang="cs-CZ" altLang="cs-CZ" dirty="0" err="1"/>
              <a:t>extraembryonálního</a:t>
            </a:r>
            <a:r>
              <a:rPr lang="cs-CZ" altLang="cs-CZ" dirty="0"/>
              <a:t> původu) a jejich migrace do gonád</a:t>
            </a:r>
          </a:p>
          <a:p>
            <a:pPr eaLnBrk="1" hangingPunct="1">
              <a:lnSpc>
                <a:spcPct val="80000"/>
              </a:lnSpc>
              <a:buFontTx/>
              <a:buChar char="-"/>
            </a:pPr>
            <a:endParaRPr lang="cs-CZ" altLang="cs-CZ" u="sng" dirty="0"/>
          </a:p>
          <a:p>
            <a:pPr>
              <a:lnSpc>
                <a:spcPct val="80000"/>
              </a:lnSpc>
              <a:buNone/>
            </a:pPr>
            <a:r>
              <a:rPr lang="cs-CZ" altLang="cs-CZ" u="sng" dirty="0"/>
              <a:t>a dále vývoj podle odlišných schémat u </a:t>
            </a:r>
            <a:r>
              <a:rPr lang="cs-CZ" u="sng" dirty="0"/>
              <a:t>♂ a </a:t>
            </a:r>
            <a:r>
              <a:rPr lang="cs-CZ" u="sng" dirty="0" smtClean="0"/>
              <a:t>♀</a:t>
            </a:r>
            <a:r>
              <a:rPr lang="cs-CZ" altLang="cs-CZ" u="sng" dirty="0" smtClean="0"/>
              <a:t>:</a:t>
            </a:r>
            <a:endParaRPr lang="cs-CZ" altLang="cs-CZ" dirty="0"/>
          </a:p>
          <a:p>
            <a:pPr eaLnBrk="1" hangingPunct="1">
              <a:lnSpc>
                <a:spcPct val="80000"/>
              </a:lnSpc>
              <a:buFont typeface="Wingdings" panose="05000000000000000000" pitchFamily="2" charset="2"/>
              <a:buChar char="§"/>
            </a:pPr>
            <a:r>
              <a:rPr lang="cs-CZ" altLang="cs-CZ" dirty="0">
                <a:solidFill>
                  <a:srgbClr val="7030A0"/>
                </a:solidFill>
              </a:rPr>
              <a:t> </a:t>
            </a:r>
            <a:r>
              <a:rPr lang="cs-CZ" altLang="cs-CZ" dirty="0" smtClean="0"/>
              <a:t>mitotické </a:t>
            </a:r>
            <a:r>
              <a:rPr lang="cs-CZ" altLang="cs-CZ" dirty="0"/>
              <a:t>množení zárodečných buněk v zárodečném epitelu </a:t>
            </a:r>
            <a:r>
              <a:rPr lang="cs-CZ" altLang="cs-CZ" dirty="0" smtClean="0"/>
              <a:t>gonád</a:t>
            </a:r>
            <a:endParaRPr lang="cs-CZ" altLang="cs-CZ" dirty="0"/>
          </a:p>
          <a:p>
            <a:pPr eaLnBrk="1" hangingPunct="1">
              <a:lnSpc>
                <a:spcPct val="80000"/>
              </a:lnSpc>
              <a:buFont typeface="Wingdings" panose="05000000000000000000" pitchFamily="2" charset="2"/>
              <a:buChar char="§"/>
            </a:pPr>
            <a:r>
              <a:rPr lang="cs-CZ" altLang="cs-CZ" dirty="0">
                <a:solidFill>
                  <a:srgbClr val="7030A0"/>
                </a:solidFill>
              </a:rPr>
              <a:t> </a:t>
            </a:r>
            <a:r>
              <a:rPr lang="cs-CZ" altLang="cs-CZ" dirty="0" err="1" smtClean="0"/>
              <a:t>oogonie</a:t>
            </a:r>
            <a:r>
              <a:rPr lang="cs-CZ" altLang="cs-CZ" dirty="0" smtClean="0"/>
              <a:t> </a:t>
            </a:r>
            <a:r>
              <a:rPr lang="cs-CZ" altLang="cs-CZ" dirty="0"/>
              <a:t>se  u množí u ♀ do konce 5. měsíce těhotenství, vzniká až 7 mil. zárodečných buněk, dále až do menopauzy jejich úbytek (atresií ), XX = </a:t>
            </a:r>
            <a:r>
              <a:rPr lang="cs-CZ" altLang="cs-CZ" dirty="0" err="1"/>
              <a:t>homogametní</a:t>
            </a:r>
            <a:r>
              <a:rPr lang="cs-CZ" altLang="cs-CZ" dirty="0"/>
              <a:t> </a:t>
            </a:r>
            <a:r>
              <a:rPr lang="cs-CZ" altLang="cs-CZ" dirty="0" smtClean="0"/>
              <a:t>pohlaví</a:t>
            </a:r>
            <a:endParaRPr lang="cs-CZ" altLang="cs-CZ" dirty="0"/>
          </a:p>
          <a:p>
            <a:pPr>
              <a:lnSpc>
                <a:spcPct val="80000"/>
              </a:lnSpc>
              <a:buFont typeface="Wingdings" panose="05000000000000000000" pitchFamily="2" charset="2"/>
              <a:buChar char="§"/>
            </a:pPr>
            <a:r>
              <a:rPr lang="cs-CZ" altLang="cs-CZ" dirty="0"/>
              <a:t> </a:t>
            </a:r>
            <a:r>
              <a:rPr lang="cs-CZ" altLang="cs-CZ" dirty="0" smtClean="0"/>
              <a:t>spermatogonie </a:t>
            </a:r>
            <a:r>
              <a:rPr lang="cs-CZ" altLang="cs-CZ" dirty="0"/>
              <a:t>si zachovávají  schopnost množení po celý život, jejich zrání nastává až od puberty</a:t>
            </a:r>
            <a:r>
              <a:rPr lang="cs-CZ" altLang="cs-CZ" dirty="0" smtClean="0"/>
              <a:t>, </a:t>
            </a:r>
            <a:r>
              <a:rPr lang="cs-CZ" altLang="cs-CZ" dirty="0" err="1" smtClean="0"/>
              <a:t>haploidizace</a:t>
            </a:r>
            <a:endParaRPr lang="cs-CZ" altLang="cs-CZ" dirty="0"/>
          </a:p>
          <a:p>
            <a:pPr eaLnBrk="1" hangingPunct="1">
              <a:lnSpc>
                <a:spcPct val="80000"/>
              </a:lnSpc>
              <a:buFont typeface="Wingdings" panose="05000000000000000000" pitchFamily="2" charset="2"/>
              <a:buChar char="§"/>
            </a:pPr>
            <a:r>
              <a:rPr lang="cs-CZ" altLang="cs-CZ" dirty="0" smtClean="0"/>
              <a:t> strukturální </a:t>
            </a:r>
            <a:r>
              <a:rPr lang="cs-CZ" altLang="cs-CZ" dirty="0"/>
              <a:t>a funkční maturace gamet</a:t>
            </a:r>
          </a:p>
          <a:p>
            <a:pPr eaLnBrk="1" hangingPunct="1">
              <a:lnSpc>
                <a:spcPct val="80000"/>
              </a:lnSpc>
              <a:buFontTx/>
              <a:buNone/>
            </a:pPr>
            <a:endParaRPr lang="cs-CZ" altLang="cs-CZ" dirty="0"/>
          </a:p>
          <a:p>
            <a:pPr eaLnBrk="1" hangingPunct="1">
              <a:lnSpc>
                <a:spcPct val="80000"/>
              </a:lnSpc>
            </a:pPr>
            <a:endParaRPr lang="cs-CZ" altLang="cs-CZ"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
        <p:nvSpPr>
          <p:cNvPr id="5"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2135109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21424" y="634819"/>
            <a:ext cx="11669486" cy="958850"/>
          </a:xfrm>
          <a:solidFill>
            <a:schemeClr val="bg1"/>
          </a:solidFill>
        </p:spPr>
        <p:txBody>
          <a:bodyPr>
            <a:noAutofit/>
          </a:bodyPr>
          <a:lstStyle/>
          <a:p>
            <a:pPr eaLnBrk="1" hangingPunct="1"/>
            <a:r>
              <a:rPr lang="cs-CZ" altLang="cs-CZ" dirty="0">
                <a:latin typeface="+mn-lt"/>
              </a:rPr>
              <a:t>Primordiální (prvopohlavní) zárodečné buňky </a:t>
            </a:r>
          </a:p>
        </p:txBody>
      </p:sp>
      <p:sp>
        <p:nvSpPr>
          <p:cNvPr id="24579" name="Rectangle 3">
            <a:extLst/>
          </p:cNvPr>
          <p:cNvSpPr>
            <a:spLocks noGrp="1" noChangeArrowheads="1"/>
          </p:cNvSpPr>
          <p:nvPr>
            <p:ph type="body" idx="1"/>
          </p:nvPr>
        </p:nvSpPr>
        <p:spPr>
          <a:xfrm>
            <a:off x="1027610" y="1811384"/>
            <a:ext cx="10371909" cy="4180114"/>
          </a:xfrm>
          <a:solidFill>
            <a:schemeClr val="bg1"/>
          </a:solidFill>
        </p:spPr>
        <p:txBody>
          <a:bodyPr>
            <a:normAutofit lnSpcReduction="10000"/>
          </a:bodyPr>
          <a:lstStyle/>
          <a:p>
            <a:pPr eaLnBrk="1" hangingPunct="1">
              <a:lnSpc>
                <a:spcPct val="150000"/>
              </a:lnSpc>
              <a:buFont typeface="Wingdings" panose="05000000000000000000" pitchFamily="2" charset="2"/>
              <a:buChar char="§"/>
              <a:defRPr/>
            </a:pPr>
            <a:r>
              <a:rPr lang="cs-CZ" altLang="cs-CZ" dirty="0"/>
              <a:t> </a:t>
            </a:r>
            <a:r>
              <a:rPr lang="cs-CZ" altLang="cs-CZ" sz="1700" dirty="0" smtClean="0"/>
              <a:t>dávají </a:t>
            </a:r>
            <a:r>
              <a:rPr lang="cs-CZ" altLang="cs-CZ" sz="1700" dirty="0"/>
              <a:t>vzniknout pohlavním buňkám, jejich izolací a kultivací vznikají embryonální zárodečné buňky </a:t>
            </a:r>
            <a:r>
              <a:rPr lang="cs-CZ" altLang="cs-CZ" sz="1700" dirty="0" smtClean="0"/>
              <a:t>(„</a:t>
            </a:r>
            <a:r>
              <a:rPr lang="cs-CZ" altLang="cs-CZ" sz="1700" dirty="0" err="1" smtClean="0"/>
              <a:t>embryonic</a:t>
            </a:r>
            <a:r>
              <a:rPr lang="cs-CZ" altLang="cs-CZ" sz="1700" dirty="0" smtClean="0"/>
              <a:t> </a:t>
            </a:r>
            <a:r>
              <a:rPr lang="cs-CZ" altLang="cs-CZ" sz="1700" dirty="0" err="1" smtClean="0"/>
              <a:t>germ</a:t>
            </a:r>
            <a:r>
              <a:rPr lang="cs-CZ" altLang="cs-CZ" sz="1700" dirty="0" smtClean="0"/>
              <a:t> </a:t>
            </a:r>
            <a:r>
              <a:rPr lang="cs-CZ" altLang="cs-CZ" sz="1700" dirty="0" err="1" smtClean="0"/>
              <a:t>cells</a:t>
            </a:r>
            <a:r>
              <a:rPr lang="cs-CZ" altLang="cs-CZ" sz="1700" dirty="0" smtClean="0"/>
              <a:t>“, </a:t>
            </a:r>
            <a:r>
              <a:rPr lang="cs-CZ" altLang="cs-CZ" sz="1700" dirty="0" err="1" smtClean="0"/>
              <a:t>EGCs</a:t>
            </a:r>
            <a:r>
              <a:rPr lang="cs-CZ" altLang="cs-CZ" sz="1700" dirty="0" smtClean="0"/>
              <a:t>, léčebný </a:t>
            </a:r>
            <a:r>
              <a:rPr lang="cs-CZ" altLang="cs-CZ" sz="1700" dirty="0"/>
              <a:t>potenciál</a:t>
            </a:r>
            <a:r>
              <a:rPr lang="cs-CZ" altLang="cs-CZ" sz="1700" dirty="0" smtClean="0"/>
              <a:t>)</a:t>
            </a:r>
            <a:endParaRPr lang="cs-CZ" altLang="cs-CZ" sz="1700" dirty="0"/>
          </a:p>
          <a:p>
            <a:pPr eaLnBrk="1" hangingPunct="1">
              <a:lnSpc>
                <a:spcPct val="150000"/>
              </a:lnSpc>
              <a:buFont typeface="Wingdings" panose="05000000000000000000" pitchFamily="2" charset="2"/>
              <a:buChar char="§"/>
              <a:defRPr/>
            </a:pPr>
            <a:r>
              <a:rPr lang="cs-CZ" altLang="cs-CZ" sz="1700" b="1" dirty="0" smtClean="0">
                <a:solidFill>
                  <a:srgbClr val="7030A0"/>
                </a:solidFill>
              </a:rPr>
              <a:t> = </a:t>
            </a:r>
            <a:r>
              <a:rPr lang="cs-CZ" altLang="cs-CZ" sz="1700" b="1" dirty="0" err="1" smtClean="0">
                <a:solidFill>
                  <a:srgbClr val="7030A0"/>
                </a:solidFill>
              </a:rPr>
              <a:t>gonocyty</a:t>
            </a:r>
            <a:r>
              <a:rPr lang="cs-CZ" altLang="cs-CZ" sz="1700" b="1" dirty="0">
                <a:solidFill>
                  <a:srgbClr val="7030A0"/>
                </a:solidFill>
              </a:rPr>
              <a:t>, mitoticky se dělí→ </a:t>
            </a:r>
            <a:r>
              <a:rPr lang="cs-CZ" altLang="cs-CZ" sz="1700" b="1" dirty="0" err="1">
                <a:solidFill>
                  <a:srgbClr val="7030A0"/>
                </a:solidFill>
              </a:rPr>
              <a:t>spermiogonie</a:t>
            </a:r>
            <a:r>
              <a:rPr lang="cs-CZ" altLang="cs-CZ" sz="1700" b="1" dirty="0">
                <a:solidFill>
                  <a:srgbClr val="7030A0"/>
                </a:solidFill>
              </a:rPr>
              <a:t> (spermatogonie) a </a:t>
            </a:r>
            <a:r>
              <a:rPr lang="cs-CZ" altLang="cs-CZ" sz="1700" b="1" dirty="0" err="1" smtClean="0">
                <a:solidFill>
                  <a:srgbClr val="7030A0"/>
                </a:solidFill>
              </a:rPr>
              <a:t>oogonie</a:t>
            </a:r>
            <a:endParaRPr lang="cs-CZ" altLang="cs-CZ" sz="1700" b="1" dirty="0">
              <a:solidFill>
                <a:srgbClr val="7030A0"/>
              </a:solidFill>
            </a:endParaRPr>
          </a:p>
          <a:p>
            <a:pPr eaLnBrk="1" hangingPunct="1">
              <a:lnSpc>
                <a:spcPct val="150000"/>
              </a:lnSpc>
              <a:buFont typeface="Wingdings" panose="05000000000000000000" pitchFamily="2" charset="2"/>
              <a:buChar char="§"/>
              <a:defRPr/>
            </a:pPr>
            <a:r>
              <a:rPr lang="cs-CZ" altLang="cs-CZ" sz="1700" b="1" dirty="0">
                <a:solidFill>
                  <a:srgbClr val="7030A0"/>
                </a:solidFill>
              </a:rPr>
              <a:t> </a:t>
            </a:r>
            <a:r>
              <a:rPr lang="cs-CZ" altLang="cs-CZ" sz="1700" dirty="0" smtClean="0"/>
              <a:t>v </a:t>
            </a:r>
            <a:r>
              <a:rPr lang="cs-CZ" altLang="cs-CZ" sz="1700" dirty="0"/>
              <a:t>lidském embryu detekovatelné 24 dní po fertilizaci v oblasti žloutkového váčku, ve 4.-6. týdnu migrují (aktivní pohyb?, růstové síly a směrovaná proliferace?) do genitálních lišt, stávají se součástí zárodečného epitelu ovárií/semenotvorného epitelu stočených kanálků, →</a:t>
            </a:r>
            <a:r>
              <a:rPr lang="cs-CZ" altLang="cs-CZ" sz="1700" dirty="0" smtClean="0"/>
              <a:t> </a:t>
            </a:r>
            <a:r>
              <a:rPr lang="cs-CZ" altLang="cs-CZ" sz="1700" dirty="0" err="1" smtClean="0"/>
              <a:t>oogonie</a:t>
            </a:r>
            <a:r>
              <a:rPr lang="cs-CZ" altLang="cs-CZ" sz="1700" dirty="0" smtClean="0"/>
              <a:t>/spermatogonie</a:t>
            </a:r>
          </a:p>
          <a:p>
            <a:pPr eaLnBrk="1" hangingPunct="1">
              <a:lnSpc>
                <a:spcPct val="150000"/>
              </a:lnSpc>
              <a:buFont typeface="Wingdings" panose="05000000000000000000" pitchFamily="2" charset="2"/>
              <a:buChar char="§"/>
              <a:defRPr/>
            </a:pPr>
            <a:r>
              <a:rPr lang="cs-CZ" altLang="cs-CZ" sz="1700" dirty="0"/>
              <a:t> </a:t>
            </a:r>
            <a:r>
              <a:rPr lang="cs-CZ" altLang="cs-CZ" sz="1700" dirty="0" smtClean="0"/>
              <a:t>tyto </a:t>
            </a:r>
            <a:r>
              <a:rPr lang="cs-CZ" altLang="cs-CZ" sz="1700" dirty="0"/>
              <a:t>buňky v </a:t>
            </a:r>
            <a:r>
              <a:rPr lang="cs-CZ" altLang="cs-CZ" sz="1700" dirty="0" err="1"/>
              <a:t>mimogonadálních</a:t>
            </a:r>
            <a:r>
              <a:rPr lang="cs-CZ" altLang="cs-CZ" sz="1700" dirty="0"/>
              <a:t> oblastech →</a:t>
            </a:r>
            <a:r>
              <a:rPr lang="cs-CZ" altLang="cs-CZ" sz="1700" dirty="0" smtClean="0"/>
              <a:t> teratomy</a:t>
            </a:r>
          </a:p>
          <a:p>
            <a:pPr eaLnBrk="1" hangingPunct="1">
              <a:lnSpc>
                <a:spcPct val="150000"/>
              </a:lnSpc>
              <a:buFont typeface="Wingdings" panose="05000000000000000000" pitchFamily="2" charset="2"/>
              <a:buChar char="§"/>
              <a:defRPr/>
            </a:pPr>
            <a:r>
              <a:rPr lang="cs-CZ" altLang="cs-CZ" sz="1700" dirty="0"/>
              <a:t> </a:t>
            </a:r>
            <a:r>
              <a:rPr lang="cs-CZ" altLang="cs-CZ" sz="1700" dirty="0" smtClean="0"/>
              <a:t>základy </a:t>
            </a:r>
            <a:r>
              <a:rPr lang="cs-CZ" altLang="cs-CZ" sz="1700" dirty="0"/>
              <a:t>gonád </a:t>
            </a:r>
            <a:r>
              <a:rPr lang="cs-CZ" altLang="cs-CZ" sz="1700" dirty="0" smtClean="0"/>
              <a:t>u člověka získávají </a:t>
            </a:r>
            <a:r>
              <a:rPr lang="cs-CZ" altLang="cs-CZ" sz="1700" dirty="0"/>
              <a:t>M/F charakter ve 12. týdnu: vývoj determinován gonozomy, TDF </a:t>
            </a:r>
            <a:r>
              <a:rPr lang="cs-CZ" altLang="cs-CZ" sz="1700" dirty="0" smtClean="0"/>
              <a:t>(„</a:t>
            </a:r>
            <a:r>
              <a:rPr lang="cs-CZ" altLang="cs-CZ" sz="1700" dirty="0" err="1" smtClean="0"/>
              <a:t>testis-determining</a:t>
            </a:r>
            <a:r>
              <a:rPr lang="cs-CZ" altLang="cs-CZ" sz="1700" dirty="0" smtClean="0"/>
              <a:t> </a:t>
            </a:r>
            <a:r>
              <a:rPr lang="cs-CZ" altLang="cs-CZ" sz="1700" dirty="0" err="1" smtClean="0"/>
              <a:t>factor</a:t>
            </a:r>
            <a:r>
              <a:rPr lang="cs-CZ" altLang="cs-CZ" sz="1700" dirty="0" smtClean="0"/>
              <a:t>“) </a:t>
            </a:r>
            <a:r>
              <a:rPr lang="cs-CZ" altLang="cs-CZ" sz="1700" dirty="0"/>
              <a:t>na krátkém raménku Y chromozomu) a MIF (M</a:t>
            </a:r>
            <a:r>
              <a:rPr lang="en-US" altLang="cs-CZ" sz="1700" dirty="0"/>
              <a:t>ü</a:t>
            </a:r>
            <a:r>
              <a:rPr lang="cs-CZ" altLang="cs-CZ" sz="1700" dirty="0" err="1"/>
              <a:t>llerian</a:t>
            </a:r>
            <a:r>
              <a:rPr lang="cs-CZ" altLang="cs-CZ" sz="1700" dirty="0"/>
              <a:t> </a:t>
            </a:r>
            <a:r>
              <a:rPr lang="cs-CZ" altLang="cs-CZ" sz="1700" dirty="0" err="1"/>
              <a:t>inhibiting</a:t>
            </a:r>
            <a:r>
              <a:rPr lang="cs-CZ" altLang="cs-CZ" sz="1700" dirty="0"/>
              <a:t> </a:t>
            </a:r>
            <a:r>
              <a:rPr lang="cs-CZ" altLang="cs-CZ" sz="1700" dirty="0" err="1"/>
              <a:t>factor</a:t>
            </a:r>
            <a:r>
              <a:rPr lang="cs-CZ" altLang="cs-CZ" sz="1700" dirty="0"/>
              <a:t>; produkován </a:t>
            </a:r>
            <a:r>
              <a:rPr lang="cs-CZ" altLang="cs-CZ" sz="1700" dirty="0" err="1"/>
              <a:t>Sertoliho</a:t>
            </a:r>
            <a:r>
              <a:rPr lang="cs-CZ" altLang="cs-CZ" sz="1700" dirty="0"/>
              <a:t> b.)</a:t>
            </a:r>
            <a:endParaRPr lang="en-US" altLang="cs-CZ" sz="1700" dirty="0"/>
          </a:p>
          <a:p>
            <a:pPr eaLnBrk="1" hangingPunct="1">
              <a:lnSpc>
                <a:spcPct val="150000"/>
              </a:lnSpc>
              <a:defRPr/>
            </a:pPr>
            <a:endParaRPr lang="cs-CZ" altLang="cs-CZ" dirty="0"/>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12486" y="3184527"/>
            <a:ext cx="487363" cy="487363"/>
          </a:xfrm>
          <a:prstGeom prst="rect">
            <a:avLst/>
          </a:prstGeom>
        </p:spPr>
      </p:pic>
      <p:sp>
        <p:nvSpPr>
          <p:cNvPr id="5"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4153549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254034" y="918754"/>
            <a:ext cx="6870700" cy="685800"/>
          </a:xfrm>
        </p:spPr>
        <p:txBody>
          <a:bodyPr>
            <a:noAutofit/>
          </a:bodyPr>
          <a:lstStyle/>
          <a:p>
            <a:pPr eaLnBrk="1" hangingPunct="1"/>
            <a:r>
              <a:rPr lang="cs-CZ" altLang="cs-CZ" dirty="0">
                <a:latin typeface="+mn-lt"/>
              </a:rPr>
              <a:t>Spermatogeneze</a:t>
            </a:r>
          </a:p>
        </p:txBody>
      </p:sp>
      <p:sp>
        <p:nvSpPr>
          <p:cNvPr id="24579" name="Rectangle 3"/>
          <p:cNvSpPr>
            <a:spLocks noGrp="1" noChangeArrowheads="1"/>
          </p:cNvSpPr>
          <p:nvPr>
            <p:ph type="body" idx="1"/>
          </p:nvPr>
        </p:nvSpPr>
        <p:spPr>
          <a:xfrm>
            <a:off x="1254033" y="1785256"/>
            <a:ext cx="9945189" cy="4493624"/>
          </a:xfrm>
        </p:spPr>
        <p:txBody>
          <a:bodyPr/>
          <a:lstStyle/>
          <a:p>
            <a:pPr eaLnBrk="1" hangingPunct="1">
              <a:lnSpc>
                <a:spcPct val="150000"/>
              </a:lnSpc>
              <a:buFont typeface="Wingdings" panose="05000000000000000000" pitchFamily="2" charset="2"/>
              <a:buChar char="§"/>
            </a:pPr>
            <a:r>
              <a:rPr lang="cs-CZ" altLang="cs-CZ" sz="1600" b="1" dirty="0" smtClean="0">
                <a:latin typeface="Arial" panose="020B0604020202020204" pitchFamily="34" charset="0"/>
              </a:rPr>
              <a:t> spermie</a:t>
            </a:r>
            <a:r>
              <a:rPr lang="cs-CZ" altLang="cs-CZ" sz="1600" b="1" dirty="0">
                <a:latin typeface="Arial" panose="020B0604020202020204" pitchFamily="34" charset="0"/>
              </a:rPr>
              <a:t>:</a:t>
            </a:r>
            <a:r>
              <a:rPr lang="cs-CZ" altLang="cs-CZ" sz="1600" dirty="0">
                <a:latin typeface="Arial" panose="020B0604020202020204" pitchFamily="34" charset="0"/>
              </a:rPr>
              <a:t> se vyvíjejí v </a:t>
            </a:r>
            <a:r>
              <a:rPr lang="cs-CZ" altLang="cs-CZ" sz="1600" b="1" dirty="0">
                <a:latin typeface="Arial" panose="020B0604020202020204" pitchFamily="34" charset="0"/>
              </a:rPr>
              <a:t>semenotvorných kanálcích varlete</a:t>
            </a:r>
            <a:r>
              <a:rPr lang="cs-CZ" altLang="cs-CZ" sz="1600" dirty="0">
                <a:latin typeface="Arial" panose="020B0604020202020204" pitchFamily="34" charset="0"/>
              </a:rPr>
              <a:t> (typ tubulózních </a:t>
            </a:r>
            <a:r>
              <a:rPr lang="cs-CZ" altLang="cs-CZ" sz="1600" dirty="0" err="1">
                <a:latin typeface="Arial" panose="020B0604020202020204" pitchFamily="34" charset="0"/>
              </a:rPr>
              <a:t>žlaz</a:t>
            </a:r>
            <a:r>
              <a:rPr lang="cs-CZ" altLang="cs-CZ" sz="1600" dirty="0">
                <a:latin typeface="Arial" panose="020B0604020202020204" pitchFamily="34" charset="0"/>
              </a:rPr>
              <a:t>), zrání začíná vlivem pohlavních hormonů v </a:t>
            </a:r>
            <a:r>
              <a:rPr lang="cs-CZ" altLang="cs-CZ" sz="1600" dirty="0" smtClean="0">
                <a:latin typeface="Arial" panose="020B0604020202020204" pitchFamily="34" charset="0"/>
              </a:rPr>
              <a:t>pubertě</a:t>
            </a:r>
          </a:p>
          <a:p>
            <a:pPr eaLnBrk="1" hangingPunct="1">
              <a:lnSpc>
                <a:spcPct val="150000"/>
              </a:lnSpc>
              <a:buFont typeface="Wingdings" panose="05000000000000000000" pitchFamily="2" charset="2"/>
              <a:buChar char="§"/>
            </a:pPr>
            <a:r>
              <a:rPr lang="cs-CZ" altLang="cs-CZ" sz="1600" dirty="0">
                <a:latin typeface="Arial" panose="020B0604020202020204" pitchFamily="34" charset="0"/>
              </a:rPr>
              <a:t> </a:t>
            </a:r>
            <a:r>
              <a:rPr lang="cs-CZ" altLang="cs-CZ" sz="1600" dirty="0" smtClean="0">
                <a:latin typeface="Arial" panose="020B0604020202020204" pitchFamily="34" charset="0"/>
              </a:rPr>
              <a:t>spermatogonie </a:t>
            </a:r>
            <a:r>
              <a:rPr lang="cs-CZ" altLang="cs-CZ" sz="1600" dirty="0">
                <a:latin typeface="Arial" panose="020B0604020202020204" pitchFamily="34" charset="0"/>
              </a:rPr>
              <a:t>(kmenové buňky)  a z nich vzniklé buňky bývají spojené cytoplazmatickými můstky – synchronní vývoj skupiny buněk, zpočátku závislý na </a:t>
            </a:r>
            <a:r>
              <a:rPr lang="cs-CZ" altLang="cs-CZ" sz="1600" dirty="0" err="1">
                <a:latin typeface="Arial" panose="020B0604020202020204" pitchFamily="34" charset="0"/>
              </a:rPr>
              <a:t>Sertoliho</a:t>
            </a:r>
            <a:r>
              <a:rPr lang="cs-CZ" altLang="cs-CZ" sz="1600" dirty="0">
                <a:latin typeface="Arial" panose="020B0604020202020204" pitchFamily="34" charset="0"/>
              </a:rPr>
              <a:t> </a:t>
            </a:r>
            <a:r>
              <a:rPr lang="cs-CZ" altLang="cs-CZ" sz="1600" dirty="0" smtClean="0">
                <a:latin typeface="Arial" panose="020B0604020202020204" pitchFamily="34" charset="0"/>
              </a:rPr>
              <a:t>buňkách, které </a:t>
            </a:r>
            <a:r>
              <a:rPr lang="cs-CZ" altLang="cs-CZ" sz="1600" dirty="0">
                <a:latin typeface="Arial" panose="020B0604020202020204" pitchFamily="34" charset="0"/>
              </a:rPr>
              <a:t>vytvářejí prostředí pro vývoj, bariéru regulující výměnu molekul a chrání před imunologickou destrukcí </a:t>
            </a:r>
            <a:r>
              <a:rPr lang="cs-CZ" altLang="cs-CZ" sz="1600" dirty="0" smtClean="0">
                <a:latin typeface="Arial" panose="020B0604020202020204" pitchFamily="34" charset="0"/>
              </a:rPr>
              <a:t>(</a:t>
            </a:r>
            <a:r>
              <a:rPr lang="cs-CZ" altLang="cs-CZ" sz="1600" dirty="0" err="1" smtClean="0">
                <a:latin typeface="Arial" panose="020B0604020202020204" pitchFamily="34" charset="0"/>
              </a:rPr>
              <a:t>hematotestikulární</a:t>
            </a:r>
            <a:r>
              <a:rPr lang="cs-CZ" altLang="cs-CZ" sz="1600" dirty="0" smtClean="0">
                <a:latin typeface="Arial" panose="020B0604020202020204" pitchFamily="34" charset="0"/>
              </a:rPr>
              <a:t> bariéra, podobně </a:t>
            </a:r>
            <a:r>
              <a:rPr lang="cs-CZ" altLang="cs-CZ" sz="1600" dirty="0">
                <a:latin typeface="Arial" panose="020B0604020202020204" pitchFamily="34" charset="0"/>
              </a:rPr>
              <a:t>jako krevně-mozková </a:t>
            </a:r>
            <a:r>
              <a:rPr lang="cs-CZ" altLang="cs-CZ" sz="1600" dirty="0" smtClean="0">
                <a:latin typeface="Arial" panose="020B0604020202020204" pitchFamily="34" charset="0"/>
              </a:rPr>
              <a:t>bariéra)</a:t>
            </a:r>
          </a:p>
          <a:p>
            <a:pPr eaLnBrk="1" hangingPunct="1">
              <a:lnSpc>
                <a:spcPct val="150000"/>
              </a:lnSpc>
              <a:buFont typeface="Wingdings" panose="05000000000000000000" pitchFamily="2" charset="2"/>
              <a:buChar char="§"/>
            </a:pPr>
            <a:r>
              <a:rPr lang="cs-CZ" altLang="cs-CZ" sz="1600" dirty="0">
                <a:latin typeface="Arial" panose="020B0604020202020204" pitchFamily="34" charset="0"/>
              </a:rPr>
              <a:t> </a:t>
            </a:r>
            <a:r>
              <a:rPr lang="cs-CZ" altLang="cs-CZ" sz="1600" dirty="0" smtClean="0">
                <a:latin typeface="Arial" panose="020B0604020202020204" pitchFamily="34" charset="0"/>
              </a:rPr>
              <a:t>produkce spermií u muže: </a:t>
            </a:r>
            <a:r>
              <a:rPr lang="cs-CZ" altLang="cs-CZ" sz="1600" dirty="0">
                <a:latin typeface="Arial" panose="020B0604020202020204" pitchFamily="34" charset="0"/>
              </a:rPr>
              <a:t>cca 2 </a:t>
            </a:r>
            <a:r>
              <a:rPr lang="cs-CZ" altLang="cs-CZ" sz="1600" dirty="0" smtClean="0">
                <a:latin typeface="Arial" panose="020B0604020202020204" pitchFamily="34" charset="0"/>
              </a:rPr>
              <a:t>triliony/život, </a:t>
            </a:r>
            <a:r>
              <a:rPr lang="cs-CZ" altLang="cs-CZ" sz="1600" dirty="0">
                <a:latin typeface="Arial" panose="020B0604020202020204" pitchFamily="34" charset="0"/>
              </a:rPr>
              <a:t>jejich </a:t>
            </a:r>
            <a:r>
              <a:rPr lang="cs-CZ" altLang="cs-CZ" sz="1600" b="1" dirty="0">
                <a:latin typeface="Arial" panose="020B0604020202020204" pitchFamily="34" charset="0"/>
              </a:rPr>
              <a:t>vývoj trvá 64 dní, pozor: </a:t>
            </a:r>
            <a:r>
              <a:rPr lang="cs-CZ" altLang="cs-CZ" sz="1600" dirty="0">
                <a:latin typeface="Arial" panose="020B0604020202020204" pitchFamily="34" charset="0"/>
              </a:rPr>
              <a:t>např. na antibiotika, antimitotická léčba</a:t>
            </a:r>
            <a:r>
              <a:rPr lang="cs-CZ" altLang="cs-CZ" sz="1600" dirty="0" smtClean="0">
                <a:latin typeface="Arial" panose="020B0604020202020204" pitchFamily="34" charset="0"/>
              </a:rPr>
              <a:t>!!!</a:t>
            </a:r>
          </a:p>
          <a:p>
            <a:pPr eaLnBrk="1" hangingPunct="1">
              <a:lnSpc>
                <a:spcPct val="150000"/>
              </a:lnSpc>
              <a:buFont typeface="Wingdings" panose="05000000000000000000" pitchFamily="2" charset="2"/>
              <a:buChar char="§"/>
            </a:pPr>
            <a:r>
              <a:rPr lang="cs-CZ" altLang="cs-CZ" sz="1600" dirty="0">
                <a:latin typeface="Arial" panose="020B0604020202020204" pitchFamily="34" charset="0"/>
              </a:rPr>
              <a:t> </a:t>
            </a:r>
            <a:r>
              <a:rPr lang="cs-CZ" altLang="cs-CZ" sz="1600" dirty="0" smtClean="0">
                <a:latin typeface="Arial" panose="020B0604020202020204" pitchFamily="34" charset="0"/>
              </a:rPr>
              <a:t>spermie patří k nejmenším buňkám těla, nejrozšířenější typ u živočichů jsou bičíkaté</a:t>
            </a:r>
            <a:endParaRPr lang="cs-CZ" altLang="cs-CZ" sz="1600" dirty="0">
              <a:latin typeface="Arial" panose="020B0604020202020204" pitchFamily="34" charset="0"/>
            </a:endParaRPr>
          </a:p>
          <a:p>
            <a:pPr eaLnBrk="1" hangingPunct="1">
              <a:lnSpc>
                <a:spcPct val="80000"/>
              </a:lnSpc>
            </a:pPr>
            <a:endParaRPr lang="cs-CZ" altLang="cs-CZ" sz="1600" dirty="0">
              <a:latin typeface="Arial" panose="020B0604020202020204" pitchFamily="34" charset="0"/>
            </a:endParaRPr>
          </a:p>
          <a:p>
            <a:pPr eaLnBrk="1" hangingPunct="1">
              <a:lnSpc>
                <a:spcPct val="110000"/>
              </a:lnSpc>
            </a:pPr>
            <a:endParaRPr lang="cs-CZ" altLang="cs-CZ" sz="1600" dirty="0">
              <a:latin typeface="Arial" panose="020B0604020202020204" pitchFamily="34" charset="0"/>
            </a:endParaRPr>
          </a:p>
        </p:txBody>
      </p:sp>
      <p:sp>
        <p:nvSpPr>
          <p:cNvPr id="4"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1459940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noChangeArrowheads="1"/>
          </p:cNvSpPr>
          <p:nvPr>
            <p:ph type="title"/>
          </p:nvPr>
        </p:nvSpPr>
        <p:spPr>
          <a:xfrm>
            <a:off x="1236617" y="1025889"/>
            <a:ext cx="9144000" cy="609600"/>
          </a:xfrm>
          <a:solidFill>
            <a:schemeClr val="bg1"/>
          </a:solidFill>
        </p:spPr>
        <p:txBody>
          <a:bodyPr>
            <a:noAutofit/>
          </a:bodyPr>
          <a:lstStyle/>
          <a:p>
            <a:pPr eaLnBrk="1" hangingPunct="1"/>
            <a:r>
              <a:rPr lang="cs-CZ" altLang="cs-CZ" dirty="0">
                <a:latin typeface="+mn-lt"/>
              </a:rPr>
              <a:t>Spermatogeneze</a:t>
            </a:r>
          </a:p>
        </p:txBody>
      </p:sp>
      <p:sp>
        <p:nvSpPr>
          <p:cNvPr id="3" name="Zástupný symbol pro obsah 2">
            <a:extLst/>
          </p:cNvPr>
          <p:cNvSpPr>
            <a:spLocks noGrp="1"/>
          </p:cNvSpPr>
          <p:nvPr>
            <p:ph idx="1"/>
          </p:nvPr>
        </p:nvSpPr>
        <p:spPr>
          <a:xfrm>
            <a:off x="949235" y="1849801"/>
            <a:ext cx="5782492" cy="4411662"/>
          </a:xfrm>
          <a:solidFill>
            <a:schemeClr val="bg1"/>
          </a:solidFill>
        </p:spPr>
        <p:txBody>
          <a:bodyPr>
            <a:noAutofit/>
          </a:bodyPr>
          <a:lstStyle/>
          <a:p>
            <a:pPr eaLnBrk="1" hangingPunct="1">
              <a:lnSpc>
                <a:spcPct val="134000"/>
              </a:lnSpc>
              <a:buFont typeface="Wingdings" panose="05000000000000000000" pitchFamily="2" charset="2"/>
              <a:buChar char="§"/>
              <a:defRPr/>
            </a:pPr>
            <a:r>
              <a:rPr lang="cs-CZ" sz="1500" dirty="0" smtClean="0"/>
              <a:t> </a:t>
            </a:r>
            <a:r>
              <a:rPr lang="cs-CZ" sz="1500" b="1" dirty="0" smtClean="0">
                <a:solidFill>
                  <a:schemeClr val="tx1"/>
                </a:solidFill>
              </a:rPr>
              <a:t>spermatogonie</a:t>
            </a:r>
            <a:r>
              <a:rPr lang="cs-CZ" sz="1500" b="1" dirty="0">
                <a:solidFill>
                  <a:schemeClr val="tx1"/>
                </a:solidFill>
              </a:rPr>
              <a:t>: </a:t>
            </a:r>
            <a:r>
              <a:rPr lang="cs-CZ" sz="1500" dirty="0">
                <a:solidFill>
                  <a:schemeClr val="tx1"/>
                </a:solidFill>
              </a:rPr>
              <a:t>u bazální membrány kanálků → vývojová stádia  typu A (liší se od kmenových buněk strukturou jádra, tvoří klony) , IM a B. Typ B vystupuje z bazálního </a:t>
            </a:r>
            <a:r>
              <a:rPr lang="cs-CZ" sz="1500" dirty="0" err="1">
                <a:solidFill>
                  <a:schemeClr val="tx1"/>
                </a:solidFill>
              </a:rPr>
              <a:t>kompartmentu</a:t>
            </a:r>
            <a:r>
              <a:rPr lang="cs-CZ" sz="1500" dirty="0">
                <a:solidFill>
                  <a:schemeClr val="tx1"/>
                </a:solidFill>
              </a:rPr>
              <a:t> do </a:t>
            </a:r>
            <a:r>
              <a:rPr lang="cs-CZ" sz="1500" dirty="0" err="1">
                <a:solidFill>
                  <a:schemeClr val="tx1"/>
                </a:solidFill>
              </a:rPr>
              <a:t>adluminálního</a:t>
            </a:r>
            <a:r>
              <a:rPr lang="cs-CZ" sz="1500" dirty="0">
                <a:solidFill>
                  <a:schemeClr val="tx1"/>
                </a:solidFill>
              </a:rPr>
              <a:t> mezi </a:t>
            </a:r>
            <a:r>
              <a:rPr lang="cs-CZ" sz="1500" dirty="0" err="1">
                <a:solidFill>
                  <a:schemeClr val="tx1"/>
                </a:solidFill>
              </a:rPr>
              <a:t>Sertoliho</a:t>
            </a:r>
            <a:r>
              <a:rPr lang="cs-CZ" sz="1500" dirty="0">
                <a:solidFill>
                  <a:schemeClr val="tx1"/>
                </a:solidFill>
              </a:rPr>
              <a:t> buňkami a  mitózou se dělí na 2 spermatocyty I. </a:t>
            </a:r>
            <a:r>
              <a:rPr lang="cs-CZ" sz="1500" dirty="0" smtClean="0">
                <a:solidFill>
                  <a:schemeClr val="tx1"/>
                </a:solidFill>
              </a:rPr>
              <a:t>řádu. Spermatogonie se tedy </a:t>
            </a:r>
            <a:r>
              <a:rPr lang="cs-CZ" sz="1500" dirty="0">
                <a:solidFill>
                  <a:schemeClr val="tx1"/>
                </a:solidFill>
              </a:rPr>
              <a:t>opakovaně se dělí (rozmnožovací zóna), obohacují se živinami a mitoticky se dělí na </a:t>
            </a:r>
            <a:r>
              <a:rPr lang="cs-CZ" sz="1500" b="1" dirty="0">
                <a:solidFill>
                  <a:schemeClr val="tx1"/>
                </a:solidFill>
              </a:rPr>
              <a:t>spermatocyty I. řádu</a:t>
            </a:r>
            <a:r>
              <a:rPr lang="cs-CZ" sz="1500" dirty="0">
                <a:solidFill>
                  <a:schemeClr val="tx1"/>
                </a:solidFill>
              </a:rPr>
              <a:t>. Toto stadium označujeme jako stadium růstu.</a:t>
            </a:r>
            <a:r>
              <a:rPr lang="cs-CZ" sz="1500" dirty="0">
                <a:solidFill>
                  <a:schemeClr val="tx1"/>
                </a:solidFill>
                <a:hlinkClick r:id="rId5" tooltip="Spermatogeneze"/>
              </a:rPr>
              <a:t>  </a:t>
            </a:r>
            <a:endParaRPr lang="cs-CZ" sz="1500" dirty="0">
              <a:solidFill>
                <a:schemeClr val="tx1"/>
              </a:solidFill>
            </a:endParaRPr>
          </a:p>
          <a:p>
            <a:pPr eaLnBrk="1" hangingPunct="1">
              <a:lnSpc>
                <a:spcPct val="134000"/>
              </a:lnSpc>
              <a:buFont typeface="Wingdings" panose="05000000000000000000" pitchFamily="2" charset="2"/>
              <a:buChar char="§"/>
              <a:defRPr/>
            </a:pPr>
            <a:r>
              <a:rPr lang="cs-CZ" sz="1500" dirty="0">
                <a:solidFill>
                  <a:schemeClr val="tx1"/>
                </a:solidFill>
              </a:rPr>
              <a:t> </a:t>
            </a:r>
            <a:r>
              <a:rPr lang="cs-CZ" sz="1500" dirty="0" smtClean="0">
                <a:solidFill>
                  <a:schemeClr val="tx1"/>
                </a:solidFill>
              </a:rPr>
              <a:t>vstoupí-li </a:t>
            </a:r>
            <a:r>
              <a:rPr lang="cs-CZ" sz="1500" dirty="0">
                <a:solidFill>
                  <a:schemeClr val="tx1"/>
                </a:solidFill>
              </a:rPr>
              <a:t>buňka do stadia zrání, nastává první meiotické dělení. Vznikají </a:t>
            </a:r>
            <a:r>
              <a:rPr lang="cs-CZ" sz="1500" b="1" dirty="0">
                <a:solidFill>
                  <a:schemeClr val="tx1"/>
                </a:solidFill>
              </a:rPr>
              <a:t>spermatocyty II. řádu (</a:t>
            </a:r>
            <a:r>
              <a:rPr lang="cs-CZ" sz="1500" b="1" dirty="0" err="1">
                <a:solidFill>
                  <a:schemeClr val="tx1"/>
                </a:solidFill>
              </a:rPr>
              <a:t>prespermatidy</a:t>
            </a:r>
            <a:r>
              <a:rPr lang="cs-CZ" sz="1500" b="1" dirty="0">
                <a:solidFill>
                  <a:schemeClr val="tx1"/>
                </a:solidFill>
              </a:rPr>
              <a:t>, relativně nejkratší doba existence v rámci </a:t>
            </a:r>
            <a:r>
              <a:rPr lang="cs-CZ" sz="1500" b="1" dirty="0" err="1">
                <a:solidFill>
                  <a:schemeClr val="tx1"/>
                </a:solidFill>
              </a:rPr>
              <a:t>spermiogenetického</a:t>
            </a:r>
            <a:r>
              <a:rPr lang="cs-CZ" sz="1500" b="1" dirty="0">
                <a:solidFill>
                  <a:schemeClr val="tx1"/>
                </a:solidFill>
              </a:rPr>
              <a:t> cyklu).</a:t>
            </a:r>
            <a:r>
              <a:rPr lang="cs-CZ" sz="1500" dirty="0">
                <a:solidFill>
                  <a:schemeClr val="tx1"/>
                </a:solidFill>
              </a:rPr>
              <a:t> Druhým meiotickým dělením se vytváří sférické </a:t>
            </a:r>
            <a:r>
              <a:rPr lang="cs-CZ" sz="1500" b="1" dirty="0">
                <a:solidFill>
                  <a:schemeClr val="tx1"/>
                </a:solidFill>
              </a:rPr>
              <a:t>spermatidy</a:t>
            </a:r>
            <a:r>
              <a:rPr lang="cs-CZ" sz="1500" dirty="0">
                <a:solidFill>
                  <a:schemeClr val="tx1"/>
                </a:solidFill>
              </a:rPr>
              <a:t>  s haploidními sadami chromozómů. </a:t>
            </a:r>
            <a:endParaRPr lang="cs-CZ" sz="1500" dirty="0" smtClean="0">
              <a:solidFill>
                <a:schemeClr val="tx1"/>
              </a:solidFill>
            </a:endParaRPr>
          </a:p>
          <a:p>
            <a:pPr eaLnBrk="1" hangingPunct="1">
              <a:lnSpc>
                <a:spcPct val="134000"/>
              </a:lnSpc>
              <a:buFont typeface="Wingdings" panose="05000000000000000000" pitchFamily="2" charset="2"/>
              <a:buChar char="§"/>
              <a:defRPr/>
            </a:pPr>
            <a:r>
              <a:rPr lang="cs-CZ" sz="1500" dirty="0">
                <a:solidFill>
                  <a:schemeClr val="tx1"/>
                </a:solidFill>
              </a:rPr>
              <a:t> </a:t>
            </a:r>
            <a:r>
              <a:rPr lang="cs-CZ" sz="1500" dirty="0" smtClean="0">
                <a:solidFill>
                  <a:schemeClr val="tx1"/>
                </a:solidFill>
              </a:rPr>
              <a:t>vznikem </a:t>
            </a:r>
            <a:r>
              <a:rPr lang="cs-CZ" sz="1500" dirty="0">
                <a:solidFill>
                  <a:schemeClr val="tx1"/>
                </a:solidFill>
              </a:rPr>
              <a:t>spermatid končí </a:t>
            </a:r>
            <a:r>
              <a:rPr lang="cs-CZ" sz="1500" dirty="0" err="1" smtClean="0">
                <a:solidFill>
                  <a:schemeClr val="tx1"/>
                </a:solidFill>
              </a:rPr>
              <a:t>spermatocytogeneze</a:t>
            </a:r>
            <a:r>
              <a:rPr lang="cs-CZ" sz="1500" dirty="0" smtClean="0">
                <a:solidFill>
                  <a:schemeClr val="tx1"/>
                </a:solidFill>
              </a:rPr>
              <a:t> </a:t>
            </a:r>
            <a:r>
              <a:rPr lang="cs-CZ" sz="1500" dirty="0">
                <a:solidFill>
                  <a:schemeClr val="tx1"/>
                </a:solidFill>
              </a:rPr>
              <a:t>a nastupuje </a:t>
            </a:r>
            <a:r>
              <a:rPr lang="cs-CZ" sz="1500" dirty="0" err="1">
                <a:solidFill>
                  <a:schemeClr val="tx1"/>
                </a:solidFill>
              </a:rPr>
              <a:t>spermiohistogeneze</a:t>
            </a:r>
            <a:r>
              <a:rPr lang="cs-CZ" sz="1500" dirty="0">
                <a:solidFill>
                  <a:schemeClr val="tx1"/>
                </a:solidFill>
              </a:rPr>
              <a:t>  (metamorfóza</a:t>
            </a:r>
            <a:r>
              <a:rPr lang="cs-CZ" sz="1500" dirty="0" smtClean="0">
                <a:solidFill>
                  <a:schemeClr val="tx1"/>
                </a:solidFill>
              </a:rPr>
              <a:t>)</a:t>
            </a:r>
            <a:endParaRPr lang="cs-CZ" sz="1500" dirty="0">
              <a:solidFill>
                <a:schemeClr val="tx1"/>
              </a:solidFill>
            </a:endParaRPr>
          </a:p>
        </p:txBody>
      </p:sp>
      <p:sp>
        <p:nvSpPr>
          <p:cNvPr id="25605" name="AutoShape 6" descr="data:image/jpeg;base64,/9j/4AAQSkZJRgABAQAAAQABAAD/2wCEAAkGBxQTEhUUExQWFhUXGBwbGBgYGBcZHBocHhwYGB4YGhcYHSggGBwlHBcYIjEhJSkrLi4uFx8zODMsNygtLisBCgoKDg0OGxAQGywkICQsLCwsLCwsLCwsLCwsLCwsLCwsLCwsLCwsNCwsLCwsLCwsLCwsLCwsLCwsLCwsLCwsLP/AABEIAMMBAwMBIgACEQEDEQH/xAAbAAACAgMBAAAAAAAAAAAAAAAEBQMGAAECB//EAD0QAAEDAgQDBQcCBgEEAwEAAAECAxEAIQQSMUEFUWEGInGBkRMyobHB0fBC4QcUI1Jy8WIzQ4KSJKKyFf/EABgBAAMBAQAAAAAAAAAAAAAAAAECAwAE/8QAJxEAAgICAgICAgIDAQAAAAAAAAECESExAxJBURNhIjJxgZGh4QT/2gAMAwEAAhEDEQA/APPcNwIIsp2yk6n9I1PnaoeG8HQ4ohp3uAZlLINgLARTLjTWRSmlgIWkBJ5Em8qkyCRQDbvskqGuawg6gb+EzXNbOlpE7TbYWtCSSRAKojMnY+IrbILLS3QCVr/pNg/2z3lekCs7OYNDqv6j6WRn0yqUVdAAPiTT8JS3i8OVI9qwg5VomYSZ7x5ak+VaOxbFjXB1ewWEpKTEZZEwO8RPp6UqwzOHcZeSW1F8KT7NRV3Ut2zSndWsHrVt4/xTDKfb9igBsETdQBvNhyuR1ql+2CSpSRBzHT+06COlL2dumByTWDnFwiMoAJ1AMkHkeVotUSWUqgLMAnXrtQzrgS4vcAzPMmpuJpyQReUgieRpqZKs2MGEpKhBHeEKAEQZg+NhRfE8IhKWkDQkzGsEfekmEWtSgEAA7Rv40Y6F5kphRUfeTv6baTSNZLRmmmNeDtKVigCkYlKFplJMBw6gEG8QJPhR38QVF3FqCUq7sZTpYnRWyQNAKjw+dl1xhmAoj/q5gCAIWAMtpMC87Chv/wCnkbcK++txWaCZ15npS8jaSaWQ9l1pCzjOBLSEZ15nCokpGgBvrXeCbLSUuLspSVFsCJzRYqGwqfgDAdd/qmLEnfWwgGmfF+zwOZwYjMDYSBNhsNhtTRTSpiqCbtlTdnImdYoVLBIJ0SNTTc4PIUpJCoTNr3N48pqHjBzpCpKlK2AjKBtbWmjKnRF8Yx4HjF4fBvuTOZxDaUk2/uWQOeWBRmH4y2vfKeunrS7iuGUnD4VnTul1f+Szb0SKARgzWckSdFvavdPwNSa66/l5qoNtuJIKcwjlIo9HFHhqjMN519aCbWgYZYAiD4/k0PjUiL7adeld8PxgdHukEDcGpsZhCEjeY/PGqONq0LdYBcMuBJMRr0qIYJxaysvKQFaITplGmYGxO9MVYJAQi5K7lcxl17oHgNSdz0rXt0+POPvUpxY0ZEGM4YhxICyo5dCDB+AoPBcOUwMQsrcADRS0GgMyyop7ird1NpJEU4QZpjg8MtZCWxmUdANT60kbX2UuzzlnB4hY7jBnmRA/+xoV1l5KlJdVlUmO7IMzyi1ek8Qwq0HKtJSeRsaRu8MbvLaRfrJ62p1IGiqKUdZvvb5ChVN7k/CrLiuDA3bMdDf0O1K8Pw8l5KHAQCfgLxTppC5ZcezX8MXcUH0uOJbeQ22ptHdUlYUJBUpMwDEWuDrVG4vhHWHFMuoKFoMKSY+Y1HhXovCe1C2FuOHXJlkToDb0CjSf+JfBfZFLgd9rmSlSide+CoEc07Tzminfga01gowWedZRSMASASUg8jrWVu0RcnqfaptpfDlYtSB7Z19awrcAqypTPRIFqpHEMItCcriQlSIGoEjW/OJr1THcSw+Ma4bgGYgvpDqNCkMpKlT4ka9aUfxe7K+xWnEpTnbJANiSlRsJ6daSnVrR1XRSeEpQlC3Uzmb/AEq/uIOWDvQWKxkNpIJC1KvygTYjzNqYYptCWg2DdPeUAJOYiRPgKX4lpsqbDqgkKTMgglCh/cPpTeaKOqFq1n2uYzeOenOpDikShBE65z0Ktudq3hsUlKgFiQJAIiZOniKCW1JcvCkwQOe9MlZO6G2A4SHXciVwsHuFQkGDYK5WqxYHgqXlS8Ar2fcJH6iCZi3uiqtw7FqbWFpN0kGfhVv4RjglvvECFEk6bzM+dTk8pMSUqjS2Q8Z4YhhsraTluJy6wATr4SY6Umx763lJUCFKgAEAAm2pI1plxbjgU4r2bZW3GXvmACQZJAPe6UL2dwiiwFkAQI6kSY/3U5qvyQrjUVZxh+GPpQsJbSvNHeEFSSN0nadKTP4J45u4tRQJUIUco0kgaCSLnnV/4FjocDNglaVXMXUIKbn/AMhHWo+IcRYYxgLwcLRRD4aUpKimFQmxEiSD4CKHHNvYllGD/sTJguZQEp/ttqrr0q08A4kh5sJeAzRqdDG/SkgwGGcU6tsukgktpOUgpzWBIkzl501f7JYz2QdaSy62Uz/TXdNphSTF6tXbWxpLsRcY4YllYUmSlQMCdPPzrvhWDQ6rIUKJCSbEmw8Bypd/MrKAhZ93QcrXAmrN2RaKSpw+7lCZ5Tfzsk1Pr2tiW1hnWKwjbhlSATAAOY6AQBAtUaeGNj9JHWZHxrvtL2jSMQPZI7gSnMDAKlbnu6HSi8Jj2n7oVB/sV7w+/lSNOLDhkAwY/uH/AK/MzUamSNcnpR6m4rbgCgRvTfJL2DqgVhsj+2KLcfQEkKBJ/TGk7AmgIIAn8H5FC410pSSDBt8xW+SdA6xAsfjFFWVSSDsP0/DWuVKDaockf8094Dx5UywTslMqIv0pvi+Hyk5d9RqDPSpqUnmshpIToZJALagoazP2ozCYhaCFCQQdjcHnSjHcGWghTByKnQGATyg2n50fguIBwZXklp0cxAV1BNj4U0ZORsIdY3jq3yC6oEpTE5R7vWNaCRi2CTLqEcgq0+EitJT5jSRrXCEA90gEciNfpRftjWSZEq0ynqI9bUrc4IhDntC4Qde+RHxiKnd7LsLkpSWlRqgkX/xmKrOJwCky24rOJ7pmR4jlpcUVG/IrY04jh4zaFOspII5XilmMxaltpSvvBsZBOuWSoAneJIFSNL0J5Qfka020ZWI5fOnpiWLfYqN+dZRimL1lLkw27M484bGpfKCpDSZcI1AWC2FxzvpV+4x2pdWVtLyLw62p71zJuCI20rzDheEUpxyCoDvCTcqASd+VMcNKUlBOef7tgNgBaKScFHkU0/FV4Z2uaqmS4x72bZtKlhQUQnNY6Dpaqy9hFqUcyFFUgm2u21WZAUSLQelEGQOu5NH5vSFfIIWuGNpUn+i4ocioRPM2otIRnynCm8945I05gUdFYKD5GybmBcHdwi1lPsy0rQghN+lWlPDsMpOWBGwI5baXpI7hUqBzCeuh9aGTjVsKCHJLeiHNSOQV96bYOy8DnEdncIogkkKGuWR8NPUVGcOhtHs0GeU856dLVE4rN3rzHrXDeKMRa/5rS9vAG72dvcJBIVKgRcKB/VsLC1H9quwrpUXEuhwrSLWBzRaD+pPhfpQ2ExykKmZHX0p7he0mkoCQLCNPSsqRlR5BicI6wopUCkzVy7O8djCKbS8tLskKQUgpUk/qCo7p2NHdtXQ+lSiFZjBgySb7E9425zVUZwTkdxLg/wDEgepiqd08s11omU2c2knbe/OnmB4q1h2IdCl5yo5dL2Ak2sAPjSBPBH1aBIO0q+0xVhxfY5SmgoLaWgAJCgVyg6yU2nNe+nwop3oRR9lUxuIzFSgNbgfShG8SIBFiDarfhexwA77hP+Ij4maLHZTDDRBnmVHXwpXJLZkhfwLjyzCH77JVuP8ALmOtPHrWPl0/alWN7OgA5Ledj471vBOrQn2btoslRvPSeXKp4eUZt+QlbkLAVY6etBcYakDofW371M6nOMn6hdJ5/wDH7VvFslxAUDB1PSLGuiEe0WkTbyAYF3voEj3hc/Or83GUfmtq8tfWUkDeZ8KtvCONqWuFQG8sJ523Pj9KHG0ndBlkd43DJUlQESN+R2Jqu8Qedy2sBrG/7VFxPFuJWS2oAzB/OV64w2NVEOJkHUp+1Sm1J3oaOEL8Y+7lzNKIWNRNiPDSfnSV3tHiD/3MvgBHytViS1MqRcTAOht0NJsZwEqWogpCSZA5TtT8OcSQW0jrh3aPEBQJcJnmAR+1M33UulSwnKrVQGk2uPGq5iOBuoHdIV4W+Bqbh2PWleRyeUxEjkefSqSjWUZxtYYyw6LLB2Vbz/cU0YZlAJ3g/ClxaOYxoQPO9j8aYcSXlR7JOptPIbnx5U3G08iMAfx7CVFJWJGtifjWVG3w1AAAGnOt0K+g2hilBTvlMR1g9K5Q9lUAEzG6jA9Bc0J7ck2+GvrU7TR3rkcrKLAcl0mYA8hWgPLwrmQLfn7VuTEJjz/YVtgs7LYqRDAGpNAusPGIcSADeE3PSTNDPcMeWf8ArrSOQn6GnSNgdZBzt1ramJkKuPURS5nhDiZ/+S4q2v7KnSmmEZyjvLUo7KhIPoBBqka8iNeiLC8OgKGa0ynpzE8qEW3kVEQOXWnbC41E9Rb1FS4zhvtUykyfjzg0XCLVxNbWxMQAmTz/ACaJ4fupU5QNR8uvhUHFUKSlsRJIJjrMfeggtWiiY5fmlRniWBlkxCz7ZTokE2AJkgciaL9sVWMkeg9aESsbCPia04sxYyrYHT12pLvYSXE4rKLVnCO0YQqAtImykqiD660mxj7/ALQJShRBIHu2JO+c2A9KX4gJJIWnKeY+32qqg9haaPRmsaF+76T8uYqYKnWK80wnDVKI9msagSFQRJiYmav2AT3QkFRCREqMk9STvQn292KqC1nkaKwnD1YhJygAj3pgigS0SelF4RxTapQSnnG45VNRbY1oWYns+qSUupQRci8HwGoPWu2ig5myYUYnlf7xp1orFvBIW4o6D8FK22Dlzq1X3ldJ0A8BAqilOGhWosg4nwRMzmA8b/AUuS0EmJJ8B99KbEEEm56G/wAKNfwC0hKlJKMwt/o3Fb5LdrAOonw5Gcykm1rixHOmSGUnaohwtJMkXmbKUJ8QDeh8Vwh0qKmnlAT7hmB0BB+dGrQyQxVhR++n+6Ddwh5g+IpdisVjWE5vZhwDWDm+GtGcP4uh8W7qh7yDtTflD+ASimDYpgpEkQOY0pPjEZ7ZZ3H3qzOXtoeW3rS7ENA9D8P2oSm/AqVHXAmVLIBSZTJHXf51mNGU94pnxn5UJhcSpC4m19qPdyudFdKfiV/iCTFuY/3H0rVSOMuAkR+etZTfGvRrNMpjlapTiRHPwoRSpEGDBnSukIrjoqyVLhPWikTzqJtBP3/aimWxqbga8vCN6eKEZ0g+PwohAGxzGdB9xahVPTyCeQrlt8Jkk+McqLlWjJDgAJGZbiUJ3OvlfU+FCq9usZ2kq9iTAdcGUH/FI184rvgfDEYhYexBlCT/AE2v0xzVz+sV6BxN1CsKsRACe6BlsRoIGgFVjByV2NgobTriRrm6wK6d4gpsJIWkkiYSJI6Hka0InmaWY0hS+4DI1vMnWoytATQxwvFUuOD+ZW4G7yWgnNvFjtO1D4j2bmbIoOtz3VEXI68jQBRMEVzw4ezeKT7rtx0X+8fCtTaDfg6ewZT7unL9/vXKNb2PWnKka0G5hc2uoNDqwMccL4fLNxdyQCFJAMiYIOnOkGK4enMUrSCQY/Ip1w95z3YKgNYBOm8U+4vg0qaStKsxMSIEctdj4118cFJCNvwedvcL9mUuNH3SDlPTkatPCuKB9s5ozg8gCOYMcqVY1ME0qMpVmTY7Ea0OWNZiaEn5LwhJ0ANQhfI+J+9VNfGsQmMhQeci/wA4mhBxR11Ki6rKhOqUgJBI2IFyOlQbdFlDyMuP8QLhQw3cqVtv18AKs2Fw0wnkKpvZJtLmJU9JORFuhJiPQH1q54N0e0AUYT+o9OQ6nSrcXHjJPlxKgnEcL9mkOKBCSSARcmN45a36UdxBbLyGiXjISAAR7p8v02A8qdu4ht1hQ0AEAWsALRy5VR22bwbZj3fW3zoT4+jx5DeDtxvKoiZjcfStpxOWUr0OihYgcjzqPENlCoOhFjULozJI3GnjSdcWhe2SXGWNtIt16g1XuLcPCle0bhDw0Vz6HnTdC+7OsGCPkRQ7ogTqDoeX2oKVhAsM6Vp7whQ1HXmKx24g+RqPFImL2n5bVKoZhIrdbVr+wWBlsSCrQHzrvEi2ZO1Tvgb1phMf4n8+FaCp0ZkbXEkwM1jvW6xeBSTrHSsrq+XkJ0gFtCth+edHYJhJMEyrcbDx61EkK0SLnQ/M0ThWggQNdzz6k1yccLyy0nRIEX50I+7mNrJGn1NFYpcIVGpgeRqBLXdHr5VSUfCJ35BXVwAOd/tW0sla0okZdV3v0EfmtaUdVHa/0AqfhqMqcx95VyaVJNhukO8NiI000imzbxUhSemk6iDoZvtaq80uPHemeFevFUbAgXDC55ClmDMnMOc1ZsPwZbq4SQExm8d9qRs4JSFKQRBSSCOUdPCka7NVoOUjbrMK6H8I/OdBY4ZVJOnXkZkH1py60cum9Lcc1nSas4fi0KnTscqxHtgFIbjnF77+AqfhPCy67lgwQSCBuIBPhSbslxdSAtlVguB4EWkeOnpXpWF4YWXGr/8AZ5A6kBVp60OKPdW/7KONMCawKcIpDqFEqSoZov3DYi3rUvajiTKzomf7kiFHxI1HjQfF5KlQrMCfD1qvPLKzKjJ/BVL6tpAcsUK8cgHSZNLzhSf1X5aVJ2h4g4wtPdSptQ3kGRqJHSKXDtM3IBaWLTIUn6ioNOwKN6On8P1IIqDtXiCgoSSMxQlSo6/tRr/Gwhgu5MpPuSZPTYAVTVJW4oqWSSdSTWilJ2/BeEeuy7dj/wDoOKAElwAn/wAZFWbAs5lXE+FK+CJwjWHShp0uPKGZ2DABGyQYiAfhVq4AW21AuZlEicoB+J2p4vNEuSD7Wx48yWsORlCcwkyATA1vcgmqZjsTmMjyq68dP9IKVCSq5TYwNkzrykc6814nxNLTjTZF1nn7o2PrR5XbM1Wh6vEZ0X/DS4mDH50rplcW2k1rKZqeUJsjiF+P+6hUDMaTp4/vRD6a4eHqLih18msWPI9OVcMuxamzrIPmKUvNZT9aCb45WHZJik2tEnaosKqxHp+fmlVftLjiXgEEj2YgESL6mKs3DF5m2lk3UPKdD8RVXx07WgtUjrNNZXS2r2rVLkXAS44DBCEo/wARHnfeuAY01OlRqVvr0qdKbTvRXpBlJydsjdb7h6kVy6e6AN67Wq6RyF/P9hQuPxQaaU6dSSEDmra3Ia0POAJWDujOtLY0BlX28qa5eVL+CYZSQSrWB4ybknrR6iPKlWAyVOjhpBBv5zTLBACSdQKCTGpqQ4m5I2A9AKjNvSCqL32ebhQWCItM7G6h5UL20wozJeTBUvuuRurZfp3fIUj7EdonHUOIWRZcpkD3SDA0uRePGrFxSVNKC4JIAERbkoHxHwrq441CgydqisPO7cqBdQb1ppZBhWu/7UTlBFWWiBTsa97LEAi2avX+AdpA8lrOe8ltSF6XFiD5x615J2rZ91W4JrXZ3jKk2B7ydOo5VDs4S7LXk6I5jR62jEJCxBSpBOhEEdDsaR4hEOKPM/GgeHcVSsBaTrtuCNQRUy8ZJJtVvxkrJNvQB2ow3tMOsfqR30+Wo8xNef4LDl1xKYkamb2r0lWIGp05VSvZDDocNgcxSnfcx8PnUeSXrZXiXsB4ziUuOZRORuwg2J3PwoXNXCXsxgRbQBOX/ddxRUUlQZvJIy8pCgpCilQMgjY16Zwft1hyQpYyLI70wBPQjUGvMDYVsCh9oU9R492tYVCy8lQvlbQoEk9dk33Neal9eJxSHJHtFvIShsTYSIvsNB1vQLrMCokuFtSVpPeCgoHqDI+NUis2WSVHrbjdzbQ12ofGhOG472+Hbd1UpPe/ymDRrQmRbSg6p2cjVOiF0SKjItUeI4g2hSEk++vKPGCft60QpBvSRqgtM4T7ifzeq/i3y3iShau49BROytDfqfmKshTttpVd7ZYErYzD3mjmB6b/AH8q1J4Y0NibtJw+QHBqLL6jn5fWjez+Ilr2ehTdPUG/wPzrfCsenEMnN76RDnXYKjqNetIHMWphaUzJSq55jl5ihDt+r8FatUXVYvWqquI7TnMcqe7tWVTq/QnxsacU4mlpNiFLOg2nrRvZ3EKcw4UsySpUnoDoKo6cVaMuaat3Z/GJThFKcIQELIPOIBFtyZit1pDzglHAwGhUTA3J2HjSDjK1uuIAT/SChlO4FpzX1rTasTjM6WwEMEXKoShI/wCSz+roK4ZDOGVlAOIWe7fMhoE2kjVfhYVlGinHx9cssuETlaTO8k+ZmKjcMjqdvrRbhsB8vpUGTeoy9HK3bslWbBPn9B9ahxSgGnljdJTrue79aKZE6wRbXa1K+1GJ9mhpqLrJUegFh6k/CorMsDpE3YBwh1YFhCTI8x9auHFHCEgGLaRB85BqjdiMRGJWmBdEX5gzVrfMkn5V18ZOQAlvnz/IqSNiakCOehPxrsNBVgZjW4tVfAhV+14hvTUimX8OuBtZfbk5nFSkAfoG8zaTa/Kh+2QHsSeRH2jxqyfw5Qr+TTIgEqKTa4nX1n0rm5m0nR1/+ZWxti8GkpKYFxqAAQeemtVHE4NbS4UfAjQj6eFWfjbuQdDrzJ6UqxDaoTnPvGwjTqOdhXA+brKmdk+BTja2aHCVLaBSYUbieXiL1RO0BcbcyKGloIsevUda9PaxhEJWgotY6gjmFD5VUe1uJaeaUdHmF5SkwFQTBsfeGhBFdHE25WyE4qKwVFLST7vdPI/Q1w4kixEVyTUqMTAhQzJ5H6HaunJC0yBwaVlSusZgFNGRqUn3gPqKiNMCSozW1Rpw8LTyrHJg+FaCVFHUb/vRQYui49mHcqC0DqcyQfIGge0XGyXPZtmzZlSv+XLypQcUWlIUiJCFJk+QzGepnyoLD2KQb5lCT50vXyM0rsZY9D7mR1RuCMoE23zeM1deBY8vMJUoELSrKqQRMQQrzB+dJGn0nQimHDMUEqUCdUz6VL5KwxG7QwxOOShaEHVZMeX3rt0gggiygQfCqlj8UXF5oiNByA086d4PiAcRP6gBm+9ZyEoqWG/ou50GYkEf3CdD6fKguPj+r0gQeaTcHyBjyptjMCW3VNlQWAbLTcHrO4vQuOwufLNikRzmCT9apCauyqdEf8kn+3YVlYor5Vla37GtAOTu2UAeQI+lMeF49tltYW0XFkgpk90KE95Q6A6b0Qp5LWVxKU5r5UkDUiJM7CaUN4ZawpUWTr18OdUu1kssD5XaPMlKbJAPu8zqV6QmTtThPEQ+YeEuo7xcIyqygQEkixGl+lUNTVaceVGWTHKT+Reh09MMuRtFyxPHmwopR/UV/wAfdHnv5Ufwd8vIzHXNHKqAwpSRIHwq39iuISktn3gcwtqPqQfnSThSwc8oJRwWDBkFSkmBB35edUTjfEw7iVq0Snuo37qZE+J186c8dxYcPsm1wMxzq5x+m201WcRw4pV7wM38N70OKKV35DDjdWMeG4stuJcTePiK9GwLyXEBaTY15m2NKfdm+KlpYQo/01W8Cd6aLpkJIuaU6zVDc4oprEKeSo3J7uxHXwp32v417FGRPvLnyGk1QCvMRy3p5ZeCvDDFvyW/tHi0YnC5kGe8kkbjnI86Z/wz44Gkqw61AXBbJ1UVEym9uXrVBW6oGETBAChsd712jEEHr0/aklFtUPFODwe9vtodTC9JnrIpevCDMCVZgnS2p5/OvOOCdqHGgqSXEkWCj7qucmrTwztS242SqUrTGYRN+h5Vxy4VdsvHn8FpeQmcn6T8K8x7eYYJxIVIOZAmInMnumesZa1xj+ITi84ZQEXgLJkgf4xE1Un31rUVLUZNzN1HrXTx8TWSXI+xOFyYAJP5eo8Rh1qMCSNoBg+dDKfOibfEnxovA4hxM3NxEGwq1NZESS2EYLKmJSSrnpA8RRuIKF+8QCdFfRQGvjSoOKkz5GpXHhHOKRrIOy0zh9CkriLRcza+9EobtAoPCOlXMbc/CmMKCe972/7eVaeBZL0RuMBQhW1d4BpDhKcsW135fWoHXDNt4t5UTw9pTS86wUpgyf2pXoVNo4c4WUd5MW2Ip/wV9LqJgAixEflq4wmMS4gqA0JBG/5EUm4LjQ28YnIr1ESZily7vwHY74jhxqPzxobhGaVhAk79Ei5JJ0F6KOKBURIKSAQZG9K/bgYoqJVBGUjxgQeYpI3lIFDJ5QCQs61Dj0hUKTvrRHFnkgQTFreIGlJ8LiMwABuNjTyVAirydEVlS28K1U7GCF+yV/20kjwt+3SgsU+kwhO237UjOOWkFMjyAn1rhLMJzkm8x1rp+N+WdXZBuJaIPWhcQiwveo0YtXP4CugApQBn99adJrYLTOELVoBROFxC21hWeNRpNjratuJSm0GeulaZwzjhAbGad9I8zWuwMbuMsISAFKccI7uQQPAzetcZBQlJ9mluQkwpYUoyTcpkxppaKA/k0IzBxSioAQGoiZ0JO0VLxn2JyhrD+wgAQVlxSuaiTYeApeqWx3PANh8SQoAgGTt9qOctQeEwilA5E6C6jaB40YvCD2eQq3EEdOU+MUskrIuHZ2D8Q40pZMpbOwUUZjAEWKtPIUDhUnlRjuDSo3JPW0+fOpcPhgIGieetM5KqRn6RDltFQKZvCYnYc/DrVg4JxHBt4hSnWluISB7NE6qG6jvEaaGaUYxOeTpJJ8LzQWBcx2BYRSs3zqw9nm4S4ZmSKTNJI1uab8BflC770nNmLCssrjrgBOXWTc/QVEo0Q+zJJSJ51E0i4N/KuhVQUcsi9zEflqZsLzaULijm70Qdx05xQ6XiBE2oNdgSVhuLUAQFAnfWPWu0iaAxCiTfWBRbBgClapCyWBzwfChCATqdPCj1sE1DwNBUCtWmgpqCAYO9ck7cmxCt41v2agQAOu/xpzhHg4gHnYih+IYUvuo9me6mQo7bWNT4DhJbUcpN9jofOjLK+zMTpP8AL4gpuG3NzpMWjzpdhRaTqSasfHcIS0ZTp7pOx8fWq8EWqsJdkNeCdCykV17a6SdZEnw+tDyajW4CTsNt6bqAvfAeANY7CPvuYgNvIcyttmIIIBHUkmdOVVvtf2UxGCyqcCShfuqSZBtOhuDQjLiMgKpJCgQgSAoXnMoXG1hes4jxBx8JDqisp90nUD+0dN6Sp901VeUUjKKjTBmXyAJzT+GsrgNdTW6pgFxAHVySeZrS1kxO2lH4Xh4cFpQeaoIPkLp+NHN8Fbiyy6dw3EDxOtVtIpTEbKJUBzowMQok6HSmBwSQQAkDnqSPM0SWEb0kpjKImcyplRGbodPPnXTGMUqSZJ5aJA5ACisW2FKKWwmUxJNhPIdaWPOLT3T3SNedZZQHhh3DmVvE5coy3IJj/dTYpjdxxII2Tc+tL8HiyhKoFzFzy5VLh2FOmTpRccmVBS+IkpyIFvy1R4WVElWxo9GGSmwjrUQQCaSVJGlIwqA86GUokZHSBJlJE93r4dKKU0LdKWSS7BMxSwonFpEzTITYevPrUprcVug2Tbs5ipcC7BI0mo5qTDYZSz3dtzpQesmToAOOUYQALGKIabjSmq+DJIzSArwqRrhSdyfkKL5E9BcxK+2Dvf8ALVAcGBr+1PcR7JGjYURuZ+tJ31yTIA6AQB5U0ZMybohGEE3NThq0TF5/ahQpQPdv0o1K+YI8reopnZrY74diQ2yCo7mB9qAxfEFKcKkmAAQPv40I65MX0ECo6mogLd2WaAZ6lRJ5naaZYRYzFP5zqrdm8XkWsHRSdeUX+tN+D4vO4pQ0kR8BSyxkVoOdxCFlTSyAqNDyOhHOqZjcP7NWU6g/hpx2xRDiFixg+lIlZnCkkykAwJ8bU0UFLFhHCuFOYhRbby5jeVKSgAdZufKueM4QoXJ9mM36WySkR3bTsSCfOlywtKu8YPQ/atsqJuYIqlMNYOhXQqRlmbmpyyJilbFJm+IkAANpgeNZUqQBWUtI1iZoEmCbchYfvRntko/4jaPkKFccDWveVy5U4wvEm3WzLYCxZIiQZsL1Srydd0KXuLrz6yLDvAG1MVPiCSnQbEj51DxXhQaKV6pmFCdetQ4l8BM87CjL6MmBfzAm2bWTJGvlUYUCsqiBXJUiBAIO+tSoYUd9bAAX9NqahbtHGYEgAd0fkmmjDalaKAoRDwbPWLgj50ywrqSkOEE6gQYg6mbeFLJ4D/JwkkW9TuftUoAArptRcVlSO+YASN+dDvGDlXYzAHOptdtE5flo1nUcwGux6HehUskLk8tedHM4gweh9etcqWCqBrEwOVFrqsBcUokdczUihXEVMidMNgqg6b08ZPpl/wBfKkrQhQ6/6pxh1wQTsPqaSWwBY96SYAA+N/tWiCu2iRp9zUU5jYd2im3MqSowcuwrLIBPimQoH+4b0pxDRBvzAjmToB8abZ5knXXxrjEN5kkb2Uk8lDT5mjCVPJRMVDCkGZSQDsRfcgeU0UUhJIkWiPA6X5/tQ7CVZYhKTJtBtaJ1115054ZwtxxtS0gEFaUk+m3K6fWryoONAx4WTBgevh9xULmCUAbDQEXuQasWD4W+6g5cuVKwg+9JyknMkAd5NtfCp8VwDFhXutKjOAMyRKiciZzH3TlVYciKSKfkEY5KYlJzRoTI6W1k8qbcKbKVplUX05zlj/8AQpi12WxYUCpCE7CT1i1+szyEih8fw7EJyqWhIzLCBee9AI0JNggGeo50zjYGL+MYlx9zLKYE5Li94KetCq/plIABFgYO5BP0qxjs1iWsygG7EkrmU6KXM8iAT4ETQD3AcU2CpTTcIkmTEZBdXvaQtInTvJ506X0NWNC95hSknSI5iZIkAdYpSMOoiREC2up3jnrVrwfA8S42FpylK0pVAMwII70lOWyd5mU86kPYzFJQMraFXUYBnLlsTM6kpNhOnlWWDLBXOHoUk5TEHeRrMRRzkCLiCJBmRuNfKt4vgeJS8ppKUkpCVnYQSCDc2k7HYaDSoXuAYm2ZKUpSndQ0zC5AN5Lg/wDYUZQvJnG8k81lFhte67/4j80rK5e5usPf+v8ApTlKJJJuasuDbCS1Ai4rKyunk2gyGfa9sZRb9FU9RnINorKymLS2QLME+NOeHq0O51PlWVlaf6k2C8TaGYGNVX+FFZAkkJsJ0rKykl+qA/1HvA2gHXhFggxra43obB4pX8xlmUlUEEA7jmK1WUoY6QsS0P5hSI7oJtViDQSO6AI0itVlS5tiT2LeIjShALVlZQjomyZ5IyNnfvfOi9h4/SsrKR6/yEMYZSYt+QKW9on1JbQAYBIn51usqkP2QI7J2Vf0jUaNBWqypjADyjn8aJDqkkBKiAZNiRtWVlW9GIOGqMRJtYXNhAMeFFuLPM771uspZfsGTtgDb6iCSo68zXIcIQIJ97meZrKyrAJMWohNiRfYkbHlSZbhg3OsanTlWVlNAaGh9wRRiZM5RufD5U0UoxqfU1lZUOTZMW4hRk3N9bm9CESpKZOVSgFCTBGsHzv41lZTRYUOiqsrKyuYx//Z"/>
          <p:cNvSpPr>
            <a:spLocks noChangeAspect="1" noChangeArrowheads="1"/>
          </p:cNvSpPr>
          <p:nvPr/>
        </p:nvSpPr>
        <p:spPr bwMode="auto">
          <a:xfrm>
            <a:off x="1236617" y="1545000"/>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64143" y="4873989"/>
            <a:ext cx="487363" cy="487363"/>
          </a:xfrm>
          <a:prstGeom prst="rect">
            <a:avLst/>
          </a:prstGeom>
        </p:spPr>
      </p:pic>
      <p:pic>
        <p:nvPicPr>
          <p:cNvPr id="7" name="Picture 8"/>
          <p:cNvPicPr/>
          <p:nvPr/>
        </p:nvPicPr>
        <p:blipFill rotWithShape="1">
          <a:blip r:embed="rId7">
            <a:extLst>
              <a:ext uri="{28A0092B-C50C-407E-A947-70E740481C1C}">
                <a14:useLocalDpi xmlns:a14="http://schemas.microsoft.com/office/drawing/2010/main" val="0"/>
              </a:ext>
            </a:extLst>
          </a:blip>
          <a:srcRect l="1811"/>
          <a:stretch/>
        </p:blipFill>
        <p:spPr bwMode="auto">
          <a:xfrm>
            <a:off x="7132318" y="2107474"/>
            <a:ext cx="4772297" cy="3149375"/>
          </a:xfrm>
          <a:prstGeom prst="rect">
            <a:avLst/>
          </a:prstGeom>
          <a:noFill/>
          <a:ln>
            <a:noFill/>
          </a:ln>
          <a:extLst>
            <a:ext uri="{53640926-AAD7-44D8-BBD7-CCE9431645EC}">
              <a14:shadowObscured xmlns:a14="http://schemas.microsoft.com/office/drawing/2010/main"/>
            </a:ext>
          </a:extLst>
        </p:spPr>
      </p:pic>
      <p:sp>
        <p:nvSpPr>
          <p:cNvPr id="8" name="Rectangle 6"/>
          <p:cNvSpPr>
            <a:spLocks noChangeArrowheads="1"/>
          </p:cNvSpPr>
          <p:nvPr/>
        </p:nvSpPr>
        <p:spPr bwMode="auto">
          <a:xfrm>
            <a:off x="10707681" y="6015242"/>
            <a:ext cx="1351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1000" dirty="0" smtClean="0">
                <a:latin typeface="+mn-lt"/>
              </a:rPr>
              <a:t> </a:t>
            </a:r>
            <a:r>
              <a:rPr lang="cs-CZ" altLang="cs-CZ" sz="1000" dirty="0" err="1" smtClean="0">
                <a:latin typeface="+mn-lt"/>
              </a:rPr>
              <a:t>Junqueira</a:t>
            </a:r>
            <a:r>
              <a:rPr lang="cs-CZ" altLang="cs-CZ" sz="1000" dirty="0" smtClean="0">
                <a:latin typeface="+mn-lt"/>
              </a:rPr>
              <a:t> a kol., 1997</a:t>
            </a:r>
            <a:endParaRPr lang="cs-CZ" altLang="cs-CZ" sz="1000" dirty="0">
              <a:latin typeface="+mn-lt"/>
            </a:endParaRPr>
          </a:p>
        </p:txBody>
      </p:sp>
      <p:sp>
        <p:nvSpPr>
          <p:cNvPr id="9"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3617590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036320" y="973796"/>
            <a:ext cx="9144000" cy="609600"/>
          </a:xfrm>
          <a:solidFill>
            <a:schemeClr val="bg1"/>
          </a:solidFill>
        </p:spPr>
        <p:txBody>
          <a:bodyPr>
            <a:noAutofit/>
          </a:bodyPr>
          <a:lstStyle/>
          <a:p>
            <a:pPr eaLnBrk="1" hangingPunct="1"/>
            <a:r>
              <a:rPr lang="cs-CZ" altLang="cs-CZ" dirty="0" err="1">
                <a:latin typeface="+mn-lt"/>
              </a:rPr>
              <a:t>Spermiohistogeneze</a:t>
            </a:r>
            <a:endParaRPr lang="cs-CZ" altLang="cs-CZ" dirty="0">
              <a:latin typeface="+mn-lt"/>
            </a:endParaRPr>
          </a:p>
        </p:txBody>
      </p:sp>
      <p:sp>
        <p:nvSpPr>
          <p:cNvPr id="26627" name="Rectangle 3"/>
          <p:cNvSpPr>
            <a:spLocks noGrp="1" noChangeArrowheads="1"/>
          </p:cNvSpPr>
          <p:nvPr>
            <p:ph type="body" idx="1"/>
          </p:nvPr>
        </p:nvSpPr>
        <p:spPr>
          <a:xfrm>
            <a:off x="1210491" y="1761922"/>
            <a:ext cx="7219406" cy="4310742"/>
          </a:xfrm>
          <a:solidFill>
            <a:schemeClr val="bg1"/>
          </a:solidFill>
        </p:spPr>
        <p:txBody>
          <a:bodyPr/>
          <a:lstStyle/>
          <a:p>
            <a:pPr eaLnBrk="1" hangingPunct="1">
              <a:buFont typeface="Wingdings" panose="05000000000000000000" pitchFamily="2" charset="2"/>
              <a:buChar char="§"/>
            </a:pPr>
            <a:r>
              <a:rPr lang="cs-CZ" altLang="cs-CZ" sz="1800" b="1" dirty="0" smtClean="0"/>
              <a:t> </a:t>
            </a:r>
            <a:r>
              <a:rPr lang="cs-CZ" altLang="cs-CZ" sz="1600" b="1" dirty="0" smtClean="0"/>
              <a:t>redukce </a:t>
            </a:r>
            <a:r>
              <a:rPr lang="cs-CZ" altLang="cs-CZ" sz="1600" b="1" dirty="0"/>
              <a:t>jádra</a:t>
            </a:r>
            <a:r>
              <a:rPr lang="cs-CZ" altLang="cs-CZ" sz="1600" dirty="0"/>
              <a:t>: kondenzace </a:t>
            </a:r>
            <a:r>
              <a:rPr lang="cs-CZ" altLang="cs-CZ" sz="1600" dirty="0" smtClean="0"/>
              <a:t>chromatinu</a:t>
            </a:r>
          </a:p>
          <a:p>
            <a:pPr eaLnBrk="1" hangingPunct="1">
              <a:buFont typeface="Wingdings" panose="05000000000000000000" pitchFamily="2" charset="2"/>
              <a:buChar char="§"/>
            </a:pPr>
            <a:r>
              <a:rPr lang="cs-CZ" altLang="cs-CZ" sz="1600" b="1" dirty="0"/>
              <a:t> </a:t>
            </a:r>
            <a:r>
              <a:rPr lang="cs-CZ" altLang="cs-CZ" sz="1600" b="1" dirty="0" smtClean="0"/>
              <a:t>redukce </a:t>
            </a:r>
            <a:r>
              <a:rPr lang="cs-CZ" altLang="cs-CZ" sz="1600" b="1" dirty="0"/>
              <a:t>cytoplazmy</a:t>
            </a:r>
            <a:r>
              <a:rPr lang="cs-CZ" altLang="cs-CZ" sz="1600" dirty="0"/>
              <a:t>: oddělování reziduálních tělísek (</a:t>
            </a:r>
            <a:r>
              <a:rPr lang="cs-CZ" altLang="cs-CZ" sz="1600" dirty="0" err="1"/>
              <a:t>fagoytóza</a:t>
            </a:r>
            <a:r>
              <a:rPr lang="cs-CZ" altLang="cs-CZ" sz="1600" dirty="0"/>
              <a:t> </a:t>
            </a:r>
            <a:r>
              <a:rPr lang="cs-CZ" altLang="cs-CZ" sz="1600" dirty="0" err="1"/>
              <a:t>Sertoliho</a:t>
            </a:r>
            <a:r>
              <a:rPr lang="cs-CZ" altLang="cs-CZ" sz="1600" dirty="0"/>
              <a:t> </a:t>
            </a:r>
            <a:r>
              <a:rPr lang="cs-CZ" altLang="cs-CZ" sz="1600" dirty="0" smtClean="0"/>
              <a:t>buňkami)</a:t>
            </a:r>
          </a:p>
          <a:p>
            <a:pPr eaLnBrk="1" hangingPunct="1">
              <a:buFont typeface="Wingdings" panose="05000000000000000000" pitchFamily="2" charset="2"/>
              <a:buChar char="§"/>
            </a:pPr>
            <a:r>
              <a:rPr lang="cs-CZ" altLang="cs-CZ" sz="1600" dirty="0"/>
              <a:t> </a:t>
            </a:r>
            <a:r>
              <a:rPr lang="cs-CZ" altLang="cs-CZ" sz="1600" dirty="0" smtClean="0"/>
              <a:t>kondenzace </a:t>
            </a:r>
            <a:r>
              <a:rPr lang="cs-CZ" altLang="cs-CZ" sz="1600" dirty="0"/>
              <a:t>Golgiho aparátu ─</a:t>
            </a:r>
            <a:r>
              <a:rPr lang="cs-CZ" altLang="cs-CZ" sz="1600" b="1" dirty="0"/>
              <a:t>› akrozom</a:t>
            </a:r>
            <a:r>
              <a:rPr lang="cs-CZ" altLang="cs-CZ" sz="1600" dirty="0"/>
              <a:t>: </a:t>
            </a:r>
            <a:r>
              <a:rPr lang="cs-CZ" altLang="cs-CZ" sz="1600" dirty="0" err="1"/>
              <a:t>hyaluronidáza</a:t>
            </a:r>
            <a:r>
              <a:rPr lang="cs-CZ" altLang="cs-CZ" sz="1600" dirty="0"/>
              <a:t>, </a:t>
            </a:r>
            <a:r>
              <a:rPr lang="cs-CZ" altLang="cs-CZ" sz="1600" dirty="0" err="1"/>
              <a:t>akrosin</a:t>
            </a:r>
            <a:r>
              <a:rPr lang="cs-CZ" altLang="cs-CZ" sz="1600" dirty="0"/>
              <a:t>, </a:t>
            </a:r>
            <a:r>
              <a:rPr lang="cs-CZ" altLang="cs-CZ" sz="1600" dirty="0" err="1"/>
              <a:t>proakrosin</a:t>
            </a:r>
            <a:r>
              <a:rPr lang="cs-CZ" altLang="cs-CZ" sz="1600" dirty="0"/>
              <a:t>, </a:t>
            </a:r>
            <a:r>
              <a:rPr lang="cs-CZ" altLang="cs-CZ" sz="1600" dirty="0" err="1" smtClean="0"/>
              <a:t>kolagenáza</a:t>
            </a:r>
            <a:endParaRPr lang="cs-CZ" altLang="cs-CZ" sz="1600" dirty="0"/>
          </a:p>
          <a:p>
            <a:pPr eaLnBrk="1" hangingPunct="1">
              <a:buFont typeface="Wingdings" panose="05000000000000000000" pitchFamily="2" charset="2"/>
              <a:buChar char="§"/>
            </a:pPr>
            <a:r>
              <a:rPr lang="cs-CZ" altLang="cs-CZ" sz="1600" b="1" dirty="0"/>
              <a:t> </a:t>
            </a:r>
            <a:r>
              <a:rPr lang="cs-CZ" altLang="cs-CZ" sz="1600" b="1" dirty="0" smtClean="0"/>
              <a:t>vývoj </a:t>
            </a:r>
            <a:r>
              <a:rPr lang="cs-CZ" altLang="cs-CZ" sz="1600" b="1" dirty="0"/>
              <a:t>bičíku</a:t>
            </a:r>
            <a:r>
              <a:rPr lang="cs-CZ" altLang="cs-CZ" sz="1600" dirty="0"/>
              <a:t>: mitochondrie spirálně uspořádány v proximální části </a:t>
            </a:r>
            <a:endParaRPr lang="cs-CZ" altLang="cs-CZ" sz="1600" dirty="0" smtClean="0"/>
          </a:p>
          <a:p>
            <a:pPr eaLnBrk="1" hangingPunct="1">
              <a:buFont typeface="Wingdings" panose="05000000000000000000" pitchFamily="2" charset="2"/>
              <a:buChar char="§"/>
            </a:pPr>
            <a:r>
              <a:rPr lang="cs-CZ" altLang="cs-CZ" sz="1600" dirty="0"/>
              <a:t> </a:t>
            </a:r>
            <a:r>
              <a:rPr lang="cs-CZ" altLang="cs-CZ" sz="1600" dirty="0" smtClean="0"/>
              <a:t>až </a:t>
            </a:r>
            <a:r>
              <a:rPr lang="cs-CZ" altLang="cs-CZ" sz="1600" dirty="0"/>
              <a:t>do stádia spermatid jsou buňky spojeny cytoplazmatickými můstky</a:t>
            </a:r>
          </a:p>
          <a:p>
            <a:pPr eaLnBrk="1" hangingPunct="1"/>
            <a:endParaRPr lang="cs-CZ" altLang="cs-CZ" sz="1600" dirty="0"/>
          </a:p>
          <a:p>
            <a:pPr eaLnBrk="1" hangingPunct="1"/>
            <a:endParaRPr lang="cs-CZ" altLang="cs-CZ" sz="1600" dirty="0"/>
          </a:p>
          <a:p>
            <a:pPr eaLnBrk="1" hangingPunct="1"/>
            <a:endParaRPr lang="cs-CZ" altLang="cs-CZ" dirty="0"/>
          </a:p>
          <a:p>
            <a:pPr eaLnBrk="1" hangingPunct="1"/>
            <a:endParaRPr lang="cs-CZ" altLang="cs-CZ" sz="1800" dirty="0"/>
          </a:p>
          <a:p>
            <a:pPr eaLnBrk="1" hangingPunct="1">
              <a:lnSpc>
                <a:spcPct val="80000"/>
              </a:lnSpc>
            </a:pPr>
            <a:endParaRPr lang="cs-CZ" altLang="cs-CZ" sz="1800" dirty="0"/>
          </a:p>
        </p:txBody>
      </p:sp>
      <p:pic>
        <p:nvPicPr>
          <p:cNvPr id="26628" name="Picture 5" descr="http://www.embryology.ch/images/cimggametogen/03spermato/c3h_spermiogenes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8989" y="514420"/>
            <a:ext cx="3601981" cy="233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6"/>
          <p:cNvSpPr>
            <a:spLocks noChangeArrowheads="1"/>
          </p:cNvSpPr>
          <p:nvPr/>
        </p:nvSpPr>
        <p:spPr bwMode="auto">
          <a:xfrm>
            <a:off x="1524000" y="-323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1800">
                <a:latin typeface="+mn-lt"/>
              </a:rPr>
              <a:t/>
            </a:r>
            <a:br>
              <a:rPr lang="cs-CZ" altLang="cs-CZ" sz="1800">
                <a:latin typeface="+mn-lt"/>
              </a:rPr>
            </a:br>
            <a:endParaRPr lang="cs-CZ" altLang="cs-CZ" sz="1800">
              <a:latin typeface="+mn-lt"/>
            </a:endParaRPr>
          </a:p>
        </p:txBody>
      </p:sp>
      <p:sp>
        <p:nvSpPr>
          <p:cNvPr id="26634" name="Rectangle 7"/>
          <p:cNvSpPr>
            <a:spLocks noChangeArrowheads="1"/>
          </p:cNvSpPr>
          <p:nvPr/>
        </p:nvSpPr>
        <p:spPr bwMode="auto">
          <a:xfrm>
            <a:off x="1524000" y="-323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1800">
                <a:latin typeface="+mn-lt"/>
              </a:rPr>
              <a:t/>
            </a:r>
            <a:br>
              <a:rPr lang="cs-CZ" altLang="cs-CZ" sz="1800">
                <a:latin typeface="+mn-lt"/>
              </a:rPr>
            </a:br>
            <a:endParaRPr lang="cs-CZ" altLang="cs-CZ" sz="1800">
              <a:latin typeface="+mn-lt"/>
            </a:endParaRPr>
          </a:p>
        </p:txBody>
      </p:sp>
      <p:sp>
        <p:nvSpPr>
          <p:cNvPr id="9" name="Obdélník 8"/>
          <p:cNvSpPr/>
          <p:nvPr/>
        </p:nvSpPr>
        <p:spPr>
          <a:xfrm>
            <a:off x="11312434" y="6106979"/>
            <a:ext cx="752129" cy="215444"/>
          </a:xfrm>
          <a:prstGeom prst="rect">
            <a:avLst/>
          </a:prstGeom>
        </p:spPr>
        <p:txBody>
          <a:bodyPr wrap="none">
            <a:spAutoFit/>
          </a:bodyPr>
          <a:lstStyle/>
          <a:p>
            <a:r>
              <a:rPr lang="cs-CZ" sz="800" i="1" dirty="0" err="1" smtClean="0"/>
              <a:t>anonymu</a:t>
            </a:r>
            <a:r>
              <a:rPr lang="cs-CZ" sz="800" dirty="0" err="1" smtClean="0"/>
              <a:t>s</a:t>
            </a:r>
            <a:r>
              <a:rPr lang="cs-CZ" sz="800" dirty="0" smtClean="0"/>
              <a:t> (2)</a:t>
            </a:r>
            <a:endParaRPr lang="cs-CZ" sz="800" dirty="0"/>
          </a:p>
        </p:txBody>
      </p:sp>
      <p:sp>
        <p:nvSpPr>
          <p:cNvPr id="11"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graphicFrame>
        <p:nvGraphicFramePr>
          <p:cNvPr id="12" name="Tabulka 11"/>
          <p:cNvGraphicFramePr>
            <a:graphicFrameLocks noGrp="1"/>
          </p:cNvGraphicFramePr>
          <p:nvPr>
            <p:extLst>
              <p:ext uri="{D42A27DB-BD31-4B8C-83A1-F6EECF244321}">
                <p14:modId xmlns:p14="http://schemas.microsoft.com/office/powerpoint/2010/main" val="2518439483"/>
              </p:ext>
            </p:extLst>
          </p:nvPr>
        </p:nvGraphicFramePr>
        <p:xfrm>
          <a:off x="8955603" y="3060328"/>
          <a:ext cx="3108960" cy="2834640"/>
        </p:xfrm>
        <a:graphic>
          <a:graphicData uri="http://schemas.openxmlformats.org/drawingml/2006/table">
            <a:tbl>
              <a:tblPr/>
              <a:tblGrid>
                <a:gridCol w="133719">
                  <a:extLst>
                    <a:ext uri="{9D8B030D-6E8A-4147-A177-3AD203B41FA5}">
                      <a16:colId xmlns:a16="http://schemas.microsoft.com/office/drawing/2014/main" val="830497960"/>
                    </a:ext>
                  </a:extLst>
                </a:gridCol>
                <a:gridCol w="2975241">
                  <a:extLst>
                    <a:ext uri="{9D8B030D-6E8A-4147-A177-3AD203B41FA5}">
                      <a16:colId xmlns:a16="http://schemas.microsoft.com/office/drawing/2014/main" val="3615540330"/>
                    </a:ext>
                  </a:extLst>
                </a:gridCol>
              </a:tblGrid>
              <a:tr h="2108842">
                <a:tc>
                  <a:txBody>
                    <a:bodyPr/>
                    <a:lstStyle/>
                    <a:p>
                      <a:endParaRPr lang="cs-CZ"/>
                    </a:p>
                  </a:txBody>
                  <a:tcPr marL="0" marR="0" marT="0" marB="0">
                    <a:lnL>
                      <a:noFill/>
                    </a:lnL>
                    <a:lnR>
                      <a:noFill/>
                    </a:lnR>
                    <a:lnT>
                      <a:noFill/>
                    </a:lnT>
                    <a:lnB>
                      <a:noFill/>
                    </a:lnB>
                    <a:solidFill>
                      <a:srgbClr val="FFFFF0"/>
                    </a:solidFill>
                  </a:tcPr>
                </a:tc>
                <a:tc>
                  <a:txBody>
                    <a:bodyPr/>
                    <a:lstStyle/>
                    <a:p>
                      <a:pPr algn="l"/>
                      <a:r>
                        <a:rPr lang="cs-CZ" sz="1400" b="0" dirty="0" smtClean="0">
                          <a:latin typeface="Arial"/>
                        </a:rPr>
                        <a:t>1 </a:t>
                      </a:r>
                      <a:r>
                        <a:rPr lang="cs-CZ" sz="1400" b="0" dirty="0" err="1" smtClean="0">
                          <a:latin typeface="Arial"/>
                        </a:rPr>
                        <a:t>Axonemal</a:t>
                      </a:r>
                      <a:r>
                        <a:rPr lang="cs-CZ" sz="1400" b="0" dirty="0" smtClean="0">
                          <a:latin typeface="Arial"/>
                        </a:rPr>
                        <a:t> </a:t>
                      </a:r>
                      <a:r>
                        <a:rPr lang="cs-CZ" sz="1400" b="0" dirty="0" err="1" smtClean="0">
                          <a:latin typeface="Arial"/>
                        </a:rPr>
                        <a:t>structure,first</a:t>
                      </a:r>
                      <a:r>
                        <a:rPr lang="cs-CZ" sz="1400" b="0" dirty="0" smtClean="0">
                          <a:latin typeface="Arial"/>
                        </a:rPr>
                        <a:t> </a:t>
                      </a:r>
                      <a:r>
                        <a:rPr lang="cs-CZ" sz="1400" b="0" dirty="0" err="1">
                          <a:latin typeface="Arial"/>
                        </a:rPr>
                        <a:t>flagellar</a:t>
                      </a:r>
                      <a:r>
                        <a:rPr lang="cs-CZ" sz="1400" b="0" dirty="0">
                          <a:latin typeface="Arial"/>
                        </a:rPr>
                        <a:t> </a:t>
                      </a:r>
                      <a:r>
                        <a:rPr lang="cs-CZ" sz="1400" b="0" baseline="0" dirty="0" smtClean="0">
                          <a:latin typeface="Arial"/>
                        </a:rPr>
                        <a:t> </a:t>
                      </a:r>
                      <a:r>
                        <a:rPr lang="cs-CZ" sz="1400" b="0" dirty="0" smtClean="0">
                          <a:latin typeface="Arial"/>
                        </a:rPr>
                        <a:t>primordium</a:t>
                      </a:r>
                      <a:r>
                        <a:rPr lang="cs-CZ" sz="1400" b="0" dirty="0">
                          <a:latin typeface="Arial"/>
                        </a:rPr>
                        <a:t/>
                      </a:r>
                      <a:br>
                        <a:rPr lang="cs-CZ" sz="1400" b="0" dirty="0">
                          <a:latin typeface="Arial"/>
                        </a:rPr>
                      </a:br>
                      <a:r>
                        <a:rPr lang="cs-CZ" sz="1400" b="0" dirty="0" smtClean="0">
                          <a:latin typeface="Arial"/>
                        </a:rPr>
                        <a:t>2 Golgi </a:t>
                      </a:r>
                      <a:r>
                        <a:rPr lang="cs-CZ" sz="1400" b="0" dirty="0" err="1">
                          <a:latin typeface="Arial"/>
                        </a:rPr>
                        <a:t>complex</a:t>
                      </a:r>
                      <a:r>
                        <a:rPr lang="cs-CZ" sz="1400" b="0" dirty="0">
                          <a:latin typeface="Arial"/>
                        </a:rPr>
                        <a:t/>
                      </a:r>
                      <a:br>
                        <a:rPr lang="cs-CZ" sz="1400" b="0" dirty="0">
                          <a:latin typeface="Arial"/>
                        </a:rPr>
                      </a:br>
                      <a:r>
                        <a:rPr lang="cs-CZ" sz="1400" b="0" dirty="0" smtClean="0">
                          <a:latin typeface="Arial"/>
                        </a:rPr>
                        <a:t>3 </a:t>
                      </a:r>
                      <a:r>
                        <a:rPr lang="cs-CZ" sz="1400" b="0" dirty="0" err="1" smtClean="0">
                          <a:latin typeface="Arial"/>
                        </a:rPr>
                        <a:t>Acrosomal</a:t>
                      </a:r>
                      <a:r>
                        <a:rPr lang="cs-CZ" sz="1400" b="0" dirty="0" smtClean="0">
                          <a:latin typeface="Arial"/>
                        </a:rPr>
                        <a:t> </a:t>
                      </a:r>
                      <a:r>
                        <a:rPr lang="cs-CZ" sz="1400" b="0" dirty="0" err="1">
                          <a:latin typeface="Arial"/>
                        </a:rPr>
                        <a:t>vesicle</a:t>
                      </a:r>
                      <a:r>
                        <a:rPr lang="cs-CZ" sz="1400" b="0" dirty="0">
                          <a:latin typeface="Arial"/>
                        </a:rPr>
                        <a:t> </a:t>
                      </a:r>
                      <a:br>
                        <a:rPr lang="cs-CZ" sz="1400" b="0" dirty="0">
                          <a:latin typeface="Arial"/>
                        </a:rPr>
                      </a:br>
                      <a:r>
                        <a:rPr lang="cs-CZ" sz="1400" b="0" dirty="0" smtClean="0">
                          <a:latin typeface="Arial"/>
                        </a:rPr>
                        <a:t>4 Pair </a:t>
                      </a:r>
                      <a:r>
                        <a:rPr lang="cs-CZ" sz="1400" b="0" dirty="0" err="1">
                          <a:latin typeface="Arial"/>
                        </a:rPr>
                        <a:t>of</a:t>
                      </a:r>
                      <a:r>
                        <a:rPr lang="cs-CZ" sz="1400" b="0" dirty="0">
                          <a:latin typeface="Arial"/>
                        </a:rPr>
                        <a:t> </a:t>
                      </a:r>
                      <a:r>
                        <a:rPr lang="cs-CZ" sz="1400" b="0" dirty="0" err="1">
                          <a:latin typeface="Arial"/>
                        </a:rPr>
                        <a:t>centrioles</a:t>
                      </a:r>
                      <a:r>
                        <a:rPr lang="cs-CZ" sz="1400" b="0" dirty="0">
                          <a:latin typeface="Arial"/>
                        </a:rPr>
                        <a:t> (</a:t>
                      </a:r>
                      <a:r>
                        <a:rPr lang="cs-CZ" sz="1400" b="0" dirty="0" err="1">
                          <a:latin typeface="Arial"/>
                        </a:rPr>
                        <a:t>distal</a:t>
                      </a:r>
                      <a:r>
                        <a:rPr lang="cs-CZ" sz="1400" b="0" dirty="0">
                          <a:latin typeface="Arial"/>
                        </a:rPr>
                        <a:t> and </a:t>
                      </a:r>
                      <a:r>
                        <a:rPr lang="cs-CZ" sz="1400" b="0" dirty="0" err="1">
                          <a:latin typeface="Arial"/>
                        </a:rPr>
                        <a:t>proximal</a:t>
                      </a:r>
                      <a:r>
                        <a:rPr lang="cs-CZ" sz="1400" b="0" dirty="0">
                          <a:latin typeface="Arial"/>
                        </a:rPr>
                        <a:t>)</a:t>
                      </a:r>
                      <a:br>
                        <a:rPr lang="cs-CZ" sz="1400" b="0" dirty="0">
                          <a:latin typeface="Arial"/>
                        </a:rPr>
                      </a:br>
                      <a:r>
                        <a:rPr lang="cs-CZ" sz="1400" b="0" dirty="0" smtClean="0">
                          <a:latin typeface="Arial"/>
                        </a:rPr>
                        <a:t>5 </a:t>
                      </a:r>
                      <a:r>
                        <a:rPr lang="cs-CZ" sz="1400" b="0" dirty="0" err="1" smtClean="0">
                          <a:latin typeface="Arial"/>
                        </a:rPr>
                        <a:t>Mitochondrion</a:t>
                      </a:r>
                      <a:r>
                        <a:rPr lang="cs-CZ" sz="1400" b="0" dirty="0">
                          <a:latin typeface="Arial"/>
                        </a:rPr>
                        <a:t/>
                      </a:r>
                      <a:br>
                        <a:rPr lang="cs-CZ" sz="1400" b="0" dirty="0">
                          <a:latin typeface="Arial"/>
                        </a:rPr>
                      </a:br>
                      <a:r>
                        <a:rPr lang="cs-CZ" sz="1400" b="0" dirty="0" smtClean="0">
                          <a:latin typeface="Arial"/>
                        </a:rPr>
                        <a:t>6 </a:t>
                      </a:r>
                      <a:r>
                        <a:rPr lang="cs-CZ" sz="1400" b="0" dirty="0" err="1" smtClean="0">
                          <a:latin typeface="Arial"/>
                        </a:rPr>
                        <a:t>Nucleus</a:t>
                      </a:r>
                      <a:r>
                        <a:rPr lang="cs-CZ" sz="1400" b="0" dirty="0">
                          <a:latin typeface="Arial"/>
                        </a:rPr>
                        <a:t/>
                      </a:r>
                      <a:br>
                        <a:rPr lang="cs-CZ" sz="1400" b="0" dirty="0">
                          <a:latin typeface="Arial"/>
                        </a:rPr>
                      </a:br>
                      <a:r>
                        <a:rPr lang="cs-CZ" sz="1400" b="0" dirty="0" smtClean="0">
                          <a:latin typeface="Arial"/>
                        </a:rPr>
                        <a:t>7 </a:t>
                      </a:r>
                      <a:r>
                        <a:rPr lang="cs-CZ" sz="1400" b="0" dirty="0" err="1" smtClean="0">
                          <a:latin typeface="Arial"/>
                        </a:rPr>
                        <a:t>Flagellar</a:t>
                      </a:r>
                      <a:r>
                        <a:rPr lang="cs-CZ" sz="1400" b="0" dirty="0" smtClean="0">
                          <a:latin typeface="Arial"/>
                        </a:rPr>
                        <a:t> </a:t>
                      </a:r>
                      <a:r>
                        <a:rPr lang="cs-CZ" sz="1400" b="0" dirty="0">
                          <a:latin typeface="Arial"/>
                        </a:rPr>
                        <a:t>primordium </a:t>
                      </a:r>
                      <a:br>
                        <a:rPr lang="cs-CZ" sz="1400" b="0" dirty="0">
                          <a:latin typeface="Arial"/>
                        </a:rPr>
                      </a:br>
                      <a:r>
                        <a:rPr lang="cs-CZ" sz="1400" b="0" dirty="0" smtClean="0">
                          <a:latin typeface="Arial"/>
                        </a:rPr>
                        <a:t>8 </a:t>
                      </a:r>
                      <a:r>
                        <a:rPr lang="cs-CZ" sz="1400" b="0" dirty="0" err="1" smtClean="0">
                          <a:latin typeface="Arial"/>
                        </a:rPr>
                        <a:t>Microtubules</a:t>
                      </a:r>
                      <a:endParaRPr lang="cs-CZ" sz="1400" b="0" dirty="0">
                        <a:latin typeface="Arial"/>
                      </a:endParaRPr>
                    </a:p>
                    <a:p>
                      <a:pPr algn="l"/>
                      <a:r>
                        <a:rPr lang="cs-CZ" sz="1400" b="0" dirty="0" smtClean="0">
                          <a:latin typeface="Arial"/>
                        </a:rPr>
                        <a:t>9</a:t>
                      </a:r>
                      <a:r>
                        <a:rPr lang="cs-CZ" sz="1400" b="0" baseline="0" dirty="0" smtClean="0">
                          <a:latin typeface="Arial"/>
                        </a:rPr>
                        <a:t> </a:t>
                      </a:r>
                      <a:r>
                        <a:rPr lang="cs-CZ" sz="1400" b="0" dirty="0" err="1" smtClean="0">
                          <a:latin typeface="Arial"/>
                        </a:rPr>
                        <a:t>Sperm</a:t>
                      </a:r>
                      <a:r>
                        <a:rPr lang="cs-CZ" sz="1400" b="0" dirty="0" smtClean="0">
                          <a:latin typeface="Arial"/>
                        </a:rPr>
                        <a:t> </a:t>
                      </a:r>
                      <a:r>
                        <a:rPr lang="cs-CZ" sz="1400" b="0" dirty="0" err="1">
                          <a:latin typeface="Arial"/>
                        </a:rPr>
                        <a:t>cells</a:t>
                      </a:r>
                      <a:r>
                        <a:rPr lang="cs-CZ" sz="1400" b="0" dirty="0">
                          <a:latin typeface="Arial"/>
                        </a:rPr>
                        <a:t> </a:t>
                      </a:r>
                      <a:r>
                        <a:rPr lang="cs-CZ" sz="1400" b="0" dirty="0" err="1" smtClean="0">
                          <a:latin typeface="Arial"/>
                        </a:rPr>
                        <a:t>tail</a:t>
                      </a:r>
                      <a:endParaRPr lang="cs-CZ" sz="1400" b="0" dirty="0">
                        <a:latin typeface="Arial"/>
                      </a:endParaRPr>
                    </a:p>
                    <a:p>
                      <a:pPr algn="l"/>
                      <a:r>
                        <a:rPr lang="cs-CZ" sz="1400" b="0" dirty="0" smtClean="0">
                          <a:latin typeface="Arial"/>
                        </a:rPr>
                        <a:t>10</a:t>
                      </a:r>
                      <a:r>
                        <a:rPr lang="cs-CZ" sz="1400" b="0" baseline="0" dirty="0" smtClean="0">
                          <a:latin typeface="Arial"/>
                        </a:rPr>
                        <a:t> </a:t>
                      </a:r>
                      <a:r>
                        <a:rPr lang="cs-CZ" sz="1400" b="0" dirty="0" err="1" smtClean="0">
                          <a:latin typeface="Arial"/>
                        </a:rPr>
                        <a:t>Acrosomal</a:t>
                      </a:r>
                      <a:r>
                        <a:rPr lang="cs-CZ" sz="1400" b="0" dirty="0" smtClean="0">
                          <a:latin typeface="Arial"/>
                        </a:rPr>
                        <a:t> </a:t>
                      </a:r>
                      <a:r>
                        <a:rPr lang="cs-CZ" sz="1400" b="0" dirty="0">
                          <a:latin typeface="Arial"/>
                        </a:rPr>
                        <a:t>cap</a:t>
                      </a:r>
                    </a:p>
                  </a:txBody>
                  <a:tcPr marL="0" marR="0" marT="0" marB="0">
                    <a:lnL>
                      <a:noFill/>
                    </a:lnL>
                    <a:lnR>
                      <a:noFill/>
                    </a:lnR>
                    <a:lnT>
                      <a:noFill/>
                    </a:lnT>
                    <a:lnB>
                      <a:noFill/>
                    </a:lnB>
                    <a:solidFill>
                      <a:srgbClr val="FFFFF0"/>
                    </a:solidFill>
                  </a:tcPr>
                </a:tc>
                <a:extLst>
                  <a:ext uri="{0D108BD9-81ED-4DB2-BD59-A6C34878D82A}">
                    <a16:rowId xmlns:a16="http://schemas.microsoft.com/office/drawing/2014/main" val="2882968625"/>
                  </a:ext>
                </a:extLst>
              </a:tr>
              <a:tr h="246488">
                <a:tc gridSpan="2">
                  <a:txBody>
                    <a:bodyPr/>
                    <a:lstStyle/>
                    <a:p>
                      <a:pPr algn="l"/>
                      <a:endParaRPr lang="cs-CZ" sz="1800" b="0" dirty="0">
                        <a:latin typeface="Arial"/>
                      </a:endParaRPr>
                    </a:p>
                  </a:txBody>
                  <a:tcPr marL="0" marR="0" marT="0" marB="0">
                    <a:lnL>
                      <a:noFill/>
                    </a:lnL>
                    <a:lnR>
                      <a:noFill/>
                    </a:lnR>
                    <a:lnT>
                      <a:noFill/>
                    </a:lnT>
                    <a:lnB>
                      <a:noFill/>
                    </a:lnB>
                    <a:solidFill>
                      <a:srgbClr val="FFFFF0"/>
                    </a:solidFill>
                  </a:tcPr>
                </a:tc>
                <a:tc hMerge="1">
                  <a:txBody>
                    <a:bodyPr/>
                    <a:lstStyle/>
                    <a:p>
                      <a:endParaRPr lang="cs-CZ"/>
                    </a:p>
                  </a:txBody>
                  <a:tcPr/>
                </a:tc>
                <a:extLst>
                  <a:ext uri="{0D108BD9-81ED-4DB2-BD59-A6C34878D82A}">
                    <a16:rowId xmlns:a16="http://schemas.microsoft.com/office/drawing/2014/main" val="2034809763"/>
                  </a:ext>
                </a:extLst>
              </a:tr>
            </a:tbl>
          </a:graphicData>
        </a:graphic>
      </p:graphicFrame>
    </p:spTree>
    <p:extLst>
      <p:ext uri="{BB962C8B-B14F-4D97-AF65-F5344CB8AC3E}">
        <p14:creationId xmlns:p14="http://schemas.microsoft.com/office/powerpoint/2010/main" val="4141409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99536" y="988501"/>
            <a:ext cx="7556500" cy="609600"/>
          </a:xfrm>
        </p:spPr>
        <p:txBody>
          <a:bodyPr>
            <a:noAutofit/>
          </a:bodyPr>
          <a:lstStyle/>
          <a:p>
            <a:pPr eaLnBrk="1" hangingPunct="1"/>
            <a:r>
              <a:rPr lang="cs-CZ" altLang="cs-CZ" dirty="0">
                <a:solidFill>
                  <a:srgbClr val="839495"/>
                </a:solidFill>
                <a:latin typeface="+mn-lt"/>
              </a:rPr>
              <a:t>Síň slávy</a:t>
            </a:r>
          </a:p>
        </p:txBody>
      </p:sp>
      <p:sp>
        <p:nvSpPr>
          <p:cNvPr id="5123" name="Rectangle 3">
            <a:extLst/>
          </p:cNvPr>
          <p:cNvSpPr>
            <a:spLocks noGrp="1" noChangeArrowheads="1"/>
          </p:cNvSpPr>
          <p:nvPr>
            <p:ph type="body" idx="1"/>
          </p:nvPr>
        </p:nvSpPr>
        <p:spPr>
          <a:xfrm>
            <a:off x="1122210" y="1822287"/>
            <a:ext cx="9340645" cy="3925027"/>
          </a:xfrm>
          <a:solidFill>
            <a:schemeClr val="bg1"/>
          </a:solidFill>
        </p:spPr>
        <p:txBody>
          <a:bodyPr>
            <a:normAutofit fontScale="70000" lnSpcReduction="20000"/>
          </a:bodyPr>
          <a:lstStyle/>
          <a:p>
            <a:pPr marL="990600" lvl="1" indent="-533400" algn="just">
              <a:lnSpc>
                <a:spcPct val="124000"/>
              </a:lnSpc>
              <a:spcBef>
                <a:spcPct val="0"/>
              </a:spcBef>
              <a:buNone/>
              <a:defRPr/>
            </a:pPr>
            <a:r>
              <a:rPr lang="cs-CZ" altLang="cs-CZ" sz="2200" b="1" u="sng" dirty="0">
                <a:solidFill>
                  <a:srgbClr val="839495"/>
                </a:solidFill>
              </a:rPr>
              <a:t>Aristoteles</a:t>
            </a:r>
            <a:r>
              <a:rPr lang="cs-CZ" altLang="cs-CZ" sz="2200" dirty="0">
                <a:solidFill>
                  <a:srgbClr val="839495"/>
                </a:solidFill>
              </a:rPr>
              <a:t> (384-22 př. n. l.): </a:t>
            </a:r>
          </a:p>
          <a:p>
            <a:pPr lvl="1" algn="just" eaLnBrk="1" hangingPunct="1">
              <a:lnSpc>
                <a:spcPct val="124000"/>
              </a:lnSpc>
              <a:spcBef>
                <a:spcPct val="0"/>
              </a:spcBef>
              <a:buFont typeface="Wingdings" panose="05000000000000000000" pitchFamily="2" charset="2"/>
              <a:buChar char="§"/>
              <a:defRPr/>
            </a:pPr>
            <a:r>
              <a:rPr lang="cs-CZ" altLang="cs-CZ" sz="2200" dirty="0">
                <a:solidFill>
                  <a:srgbClr val="839495"/>
                </a:solidFill>
              </a:rPr>
              <a:t> zakladatel biologie jako vědy</a:t>
            </a:r>
          </a:p>
          <a:p>
            <a:pPr lvl="1" algn="just" eaLnBrk="1" hangingPunct="1">
              <a:lnSpc>
                <a:spcPct val="124000"/>
              </a:lnSpc>
              <a:spcBef>
                <a:spcPct val="0"/>
              </a:spcBef>
              <a:buFont typeface="Wingdings" panose="05000000000000000000" pitchFamily="2" charset="2"/>
              <a:buChar char="§"/>
              <a:defRPr/>
            </a:pPr>
            <a:r>
              <a:rPr lang="cs-CZ" altLang="cs-CZ" sz="2200" dirty="0">
                <a:solidFill>
                  <a:srgbClr val="839495"/>
                </a:solidFill>
              </a:rPr>
              <a:t>1. učebnice reprodukční biologie</a:t>
            </a:r>
            <a:r>
              <a:rPr lang="cs-CZ" altLang="cs-CZ" sz="2200" i="1" dirty="0">
                <a:solidFill>
                  <a:srgbClr val="839495"/>
                </a:solidFill>
              </a:rPr>
              <a:t> De </a:t>
            </a:r>
            <a:r>
              <a:rPr lang="cs-CZ" altLang="cs-CZ" sz="2200" i="1" dirty="0" err="1">
                <a:solidFill>
                  <a:srgbClr val="839495"/>
                </a:solidFill>
              </a:rPr>
              <a:t>generatione</a:t>
            </a:r>
            <a:r>
              <a:rPr lang="cs-CZ" altLang="cs-CZ" sz="2200" i="1" dirty="0">
                <a:solidFill>
                  <a:srgbClr val="839495"/>
                </a:solidFill>
              </a:rPr>
              <a:t> </a:t>
            </a:r>
            <a:r>
              <a:rPr lang="cs-CZ" altLang="cs-CZ" sz="2200" i="1" dirty="0" err="1">
                <a:solidFill>
                  <a:srgbClr val="839495"/>
                </a:solidFill>
              </a:rPr>
              <a:t>animalium</a:t>
            </a:r>
            <a:r>
              <a:rPr lang="cs-CZ" altLang="cs-CZ" sz="2200" dirty="0">
                <a:solidFill>
                  <a:srgbClr val="839495"/>
                </a:solidFill>
              </a:rPr>
              <a:t> (O rozmnožování živočichů)</a:t>
            </a:r>
          </a:p>
          <a:p>
            <a:pPr lvl="1" algn="just" eaLnBrk="1" hangingPunct="1">
              <a:lnSpc>
                <a:spcPct val="124000"/>
              </a:lnSpc>
              <a:spcBef>
                <a:spcPct val="0"/>
              </a:spcBef>
              <a:buFont typeface="Wingdings" panose="05000000000000000000" pitchFamily="2" charset="2"/>
              <a:buChar char="§"/>
              <a:defRPr/>
            </a:pPr>
            <a:r>
              <a:rPr lang="cs-CZ" altLang="cs-CZ" sz="2200" dirty="0">
                <a:solidFill>
                  <a:srgbClr val="839495"/>
                </a:solidFill>
              </a:rPr>
              <a:t>1. písemné záznamy o vývoji organismů: inkuboval a preparoval kuřecí vejce v různých stádiích vývoje, tak popsal </a:t>
            </a:r>
            <a:r>
              <a:rPr lang="cs-CZ" altLang="cs-CZ" sz="2200" dirty="0" err="1">
                <a:solidFill>
                  <a:srgbClr val="839495"/>
                </a:solidFill>
              </a:rPr>
              <a:t>morfogenezu</a:t>
            </a:r>
            <a:r>
              <a:rPr lang="cs-CZ" altLang="cs-CZ" sz="2200" dirty="0">
                <a:solidFill>
                  <a:srgbClr val="839495"/>
                </a:solidFill>
              </a:rPr>
              <a:t>  (postupné formování tvaru z bezstrukturní hmoty)</a:t>
            </a:r>
          </a:p>
          <a:p>
            <a:pPr lvl="1" algn="just" eaLnBrk="1" hangingPunct="1">
              <a:lnSpc>
                <a:spcPct val="124000"/>
              </a:lnSpc>
              <a:spcBef>
                <a:spcPct val="0"/>
              </a:spcBef>
              <a:buFont typeface="Wingdings" panose="05000000000000000000" pitchFamily="2" charset="2"/>
              <a:buChar char="§"/>
              <a:defRPr/>
            </a:pPr>
            <a:r>
              <a:rPr lang="cs-CZ" altLang="cs-CZ" sz="2200" dirty="0">
                <a:solidFill>
                  <a:srgbClr val="839495"/>
                </a:solidFill>
              </a:rPr>
              <a:t>Aristotelova teorie o vzniku a vývoji živočichů je velmi komplexní, pojímá rostliny, živočichy, ale také spontánní rození z bahna nebo jako v případě motýlů  z kapek rosy</a:t>
            </a:r>
          </a:p>
          <a:p>
            <a:pPr lvl="1" algn="just" eaLnBrk="1" hangingPunct="1">
              <a:lnSpc>
                <a:spcPct val="124000"/>
              </a:lnSpc>
              <a:spcBef>
                <a:spcPct val="0"/>
              </a:spcBef>
              <a:buFont typeface="Wingdings" panose="05000000000000000000" pitchFamily="2" charset="2"/>
              <a:buChar char="§"/>
              <a:defRPr/>
            </a:pPr>
            <a:r>
              <a:rPr lang="cs-CZ" altLang="cs-CZ" sz="2200" b="1" dirty="0">
                <a:solidFill>
                  <a:srgbClr val="839495"/>
                </a:solidFill>
              </a:rPr>
              <a:t>Zajímavý článek o Aristotelově představě o rozmnožování:</a:t>
            </a:r>
          </a:p>
          <a:p>
            <a:pPr marL="457200" lvl="1" indent="0" algn="just">
              <a:lnSpc>
                <a:spcPct val="124000"/>
              </a:lnSpc>
              <a:spcBef>
                <a:spcPct val="0"/>
              </a:spcBef>
              <a:buNone/>
              <a:defRPr/>
            </a:pPr>
            <a:r>
              <a:rPr lang="cs-CZ" altLang="cs-CZ" sz="2200" dirty="0">
                <a:solidFill>
                  <a:srgbClr val="839495"/>
                </a:solidFill>
              </a:rPr>
              <a:t> https://vesmir.cz/cz/on-line-clanky/2015/02/jak-se-dela-potomek-aristoteles-rozmnozovani-zivocichu.html</a:t>
            </a:r>
          </a:p>
          <a:p>
            <a:pPr lvl="1" algn="just" eaLnBrk="1" hangingPunct="1">
              <a:lnSpc>
                <a:spcPct val="124000"/>
              </a:lnSpc>
              <a:spcBef>
                <a:spcPct val="0"/>
              </a:spcBef>
              <a:buFont typeface="Wingdings" panose="05000000000000000000" pitchFamily="2" charset="2"/>
              <a:buChar char="§"/>
              <a:defRPr/>
            </a:pPr>
            <a:endParaRPr lang="cs-CZ" altLang="cs-CZ" sz="2200" dirty="0">
              <a:solidFill>
                <a:srgbClr val="839495"/>
              </a:solidFill>
            </a:endParaRPr>
          </a:p>
          <a:p>
            <a:pPr marL="457200" lvl="1" indent="0" algn="just">
              <a:lnSpc>
                <a:spcPct val="124000"/>
              </a:lnSpc>
              <a:spcBef>
                <a:spcPct val="0"/>
              </a:spcBef>
              <a:buNone/>
              <a:defRPr/>
            </a:pPr>
            <a:r>
              <a:rPr lang="cs-CZ" altLang="cs-CZ" sz="2200" b="1" u="sng" dirty="0">
                <a:solidFill>
                  <a:srgbClr val="839495"/>
                </a:solidFill>
              </a:rPr>
              <a:t>Klaudius </a:t>
            </a:r>
            <a:r>
              <a:rPr lang="cs-CZ" altLang="cs-CZ" sz="2200" b="1" u="sng" dirty="0" err="1">
                <a:solidFill>
                  <a:srgbClr val="839495"/>
                </a:solidFill>
              </a:rPr>
              <a:t>Galén</a:t>
            </a:r>
            <a:r>
              <a:rPr lang="cs-CZ" altLang="cs-CZ" sz="2200" dirty="0">
                <a:solidFill>
                  <a:srgbClr val="839495"/>
                </a:solidFill>
              </a:rPr>
              <a:t> (130-200 n. l.):</a:t>
            </a:r>
          </a:p>
          <a:p>
            <a:pPr lvl="1" algn="just" eaLnBrk="1" hangingPunct="1">
              <a:lnSpc>
                <a:spcPct val="124000"/>
              </a:lnSpc>
              <a:spcBef>
                <a:spcPct val="0"/>
              </a:spcBef>
              <a:buFont typeface="Wingdings" panose="05000000000000000000" pitchFamily="2" charset="2"/>
              <a:buChar char="§"/>
              <a:defRPr/>
            </a:pPr>
            <a:r>
              <a:rPr lang="cs-CZ" altLang="cs-CZ" sz="2200" dirty="0">
                <a:solidFill>
                  <a:srgbClr val="839495"/>
                </a:solidFill>
              </a:rPr>
              <a:t>teorie mužského a ženského </a:t>
            </a:r>
            <a:r>
              <a:rPr lang="cs-CZ" altLang="cs-CZ" sz="2200" dirty="0" smtClean="0">
                <a:solidFill>
                  <a:srgbClr val="839495"/>
                </a:solidFill>
              </a:rPr>
              <a:t>semene</a:t>
            </a:r>
            <a:endParaRPr lang="cs-CZ" altLang="cs-CZ" dirty="0">
              <a:solidFill>
                <a:srgbClr val="839495"/>
              </a:solidFill>
            </a:endParaRPr>
          </a:p>
        </p:txBody>
      </p:sp>
      <p:pic>
        <p:nvPicPr>
          <p:cNvPr id="4100" name="Picture 7" descr="https://upload.wikimedia.org/wikipedia/commons/thumb/a/ae/Aristotle_Altemps_Inv8575.jpg/220px-Aristotle_Altemps_Inv8575.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0949" y="1293301"/>
            <a:ext cx="889819" cy="118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2533" y="3105664"/>
            <a:ext cx="487363" cy="487363"/>
          </a:xfrm>
          <a:prstGeom prst="rect">
            <a:avLst/>
          </a:prstGeom>
        </p:spPr>
      </p:pic>
      <p:sp>
        <p:nvSpPr>
          <p:cNvPr id="6" name="Obdélník 5"/>
          <p:cNvSpPr/>
          <p:nvPr/>
        </p:nvSpPr>
        <p:spPr>
          <a:xfrm>
            <a:off x="9831480" y="6060856"/>
            <a:ext cx="2191626" cy="215444"/>
          </a:xfrm>
          <a:prstGeom prst="rect">
            <a:avLst/>
          </a:prstGeom>
        </p:spPr>
        <p:txBody>
          <a:bodyPr wrap="none">
            <a:spAutoFit/>
          </a:bodyPr>
          <a:lstStyle/>
          <a:p>
            <a:r>
              <a:rPr lang="cs-CZ" sz="800" dirty="0"/>
              <a:t>https://cs.wikipedia.org/wiki/Aristotel%C3%A9s</a:t>
            </a:r>
          </a:p>
        </p:txBody>
      </p:sp>
      <p:sp>
        <p:nvSpPr>
          <p:cNvPr id="8" name="Obdélník 7"/>
          <p:cNvSpPr/>
          <p:nvPr/>
        </p:nvSpPr>
        <p:spPr>
          <a:xfrm>
            <a:off x="5422103" y="6478209"/>
            <a:ext cx="1228221" cy="230832"/>
          </a:xfrm>
          <a:prstGeom prst="rect">
            <a:avLst/>
          </a:prstGeom>
        </p:spPr>
        <p:txBody>
          <a:bodyPr wrap="none">
            <a:spAutoFit/>
          </a:bodyPr>
          <a:lstStyle/>
          <a:p>
            <a:pPr lvl="0" algn="ctr"/>
            <a:r>
              <a:rPr lang="cs-CZ" sz="900" cap="all" dirty="0">
                <a:solidFill>
                  <a:srgbClr val="FFFFFF"/>
                </a:solidFill>
              </a:rPr>
              <a:t>Bi6140 Embryologie</a:t>
            </a:r>
          </a:p>
        </p:txBody>
      </p:sp>
    </p:spTree>
    <p:extLst>
      <p:ext uri="{BB962C8B-B14F-4D97-AF65-F5344CB8AC3E}">
        <p14:creationId xmlns:p14="http://schemas.microsoft.com/office/powerpoint/2010/main" val="3223609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noChangeArrowheads="1"/>
          </p:cNvSpPr>
          <p:nvPr>
            <p:ph type="title"/>
          </p:nvPr>
        </p:nvSpPr>
        <p:spPr>
          <a:xfrm>
            <a:off x="1166813" y="1004206"/>
            <a:ext cx="7556500" cy="685800"/>
          </a:xfrm>
        </p:spPr>
        <p:txBody>
          <a:bodyPr/>
          <a:lstStyle/>
          <a:p>
            <a:pPr algn="l"/>
            <a:r>
              <a:rPr lang="cs-CZ" altLang="cs-CZ" sz="4400" dirty="0" smtClean="0">
                <a:latin typeface="+mn-lt"/>
              </a:rPr>
              <a:t>Spermie</a:t>
            </a:r>
            <a:endParaRPr lang="cs-CZ" altLang="cs-CZ" sz="4400" dirty="0">
              <a:latin typeface="+mn-lt"/>
            </a:endParaRPr>
          </a:p>
        </p:txBody>
      </p:sp>
      <p:sp>
        <p:nvSpPr>
          <p:cNvPr id="3" name="Zástupný symbol pro obsah 2">
            <a:extLst/>
          </p:cNvPr>
          <p:cNvSpPr>
            <a:spLocks noGrp="1"/>
          </p:cNvSpPr>
          <p:nvPr>
            <p:ph idx="1"/>
          </p:nvPr>
        </p:nvSpPr>
        <p:spPr>
          <a:xfrm>
            <a:off x="1236617" y="1854926"/>
            <a:ext cx="7080069" cy="2891245"/>
          </a:xfrm>
        </p:spPr>
        <p:txBody>
          <a:bodyPr>
            <a:normAutofit fontScale="70000" lnSpcReduction="20000"/>
          </a:bodyPr>
          <a:lstStyle/>
          <a:p>
            <a:pPr>
              <a:lnSpc>
                <a:spcPct val="160000"/>
              </a:lnSpc>
              <a:spcBef>
                <a:spcPts val="0"/>
              </a:spcBef>
              <a:buFont typeface="Wingdings" panose="05000000000000000000" pitchFamily="2" charset="2"/>
              <a:buChar char="§"/>
              <a:defRPr/>
            </a:pPr>
            <a:r>
              <a:rPr lang="cs-CZ" dirty="0" smtClean="0">
                <a:latin typeface="Arial" panose="020B0604020202020204" pitchFamily="34" charset="0"/>
              </a:rPr>
              <a:t> spermie </a:t>
            </a:r>
            <a:r>
              <a:rPr lang="cs-CZ" dirty="0">
                <a:latin typeface="Arial" panose="020B0604020202020204" pitchFamily="34" charset="0"/>
              </a:rPr>
              <a:t>v semenotvorných kanálcích: pouze morfologická zralost, nepohyblivé, neschopné oplodnění, do nadvarlat se dostávají proudem tekutiny produkované kanálky, biologická maturace během transportu ♂ reprodukčním </a:t>
            </a:r>
            <a:r>
              <a:rPr lang="cs-CZ" dirty="0" smtClean="0">
                <a:latin typeface="Arial" panose="020B0604020202020204" pitchFamily="34" charset="0"/>
              </a:rPr>
              <a:t>traktem</a:t>
            </a:r>
          </a:p>
          <a:p>
            <a:pPr>
              <a:lnSpc>
                <a:spcPct val="160000"/>
              </a:lnSpc>
              <a:spcBef>
                <a:spcPts val="0"/>
              </a:spcBef>
              <a:buFont typeface="Wingdings" panose="05000000000000000000" pitchFamily="2" charset="2"/>
              <a:buChar char="§"/>
              <a:defRPr/>
            </a:pPr>
            <a:r>
              <a:rPr lang="cs-CZ" dirty="0">
                <a:latin typeface="Arial" panose="020B0604020202020204" pitchFamily="34" charset="0"/>
              </a:rPr>
              <a:t> </a:t>
            </a:r>
            <a:r>
              <a:rPr lang="cs-CZ" dirty="0" smtClean="0">
                <a:latin typeface="Arial" panose="020B0604020202020204" pitchFamily="34" charset="0"/>
              </a:rPr>
              <a:t>v ♀ reproduktivním </a:t>
            </a:r>
            <a:r>
              <a:rPr lang="cs-CZ" dirty="0">
                <a:latin typeface="Arial" panose="020B0604020202020204" pitchFamily="34" charset="0"/>
              </a:rPr>
              <a:t>traktu: kapacitace: změny v CM,  nabytí oplodňovací </a:t>
            </a:r>
            <a:r>
              <a:rPr lang="cs-CZ" dirty="0" smtClean="0">
                <a:latin typeface="Arial" panose="020B0604020202020204" pitchFamily="34" charset="0"/>
              </a:rPr>
              <a:t>schopnosti</a:t>
            </a:r>
          </a:p>
          <a:p>
            <a:pPr>
              <a:lnSpc>
                <a:spcPct val="160000"/>
              </a:lnSpc>
              <a:spcBef>
                <a:spcPts val="0"/>
              </a:spcBef>
              <a:buFont typeface="Wingdings" panose="05000000000000000000" pitchFamily="2" charset="2"/>
              <a:buChar char="§"/>
              <a:defRPr/>
            </a:pPr>
            <a:r>
              <a:rPr lang="cs-CZ" dirty="0">
                <a:latin typeface="Arial" panose="020B0604020202020204" pitchFamily="34" charset="0"/>
              </a:rPr>
              <a:t> </a:t>
            </a:r>
            <a:r>
              <a:rPr lang="cs-CZ" dirty="0" smtClean="0">
                <a:latin typeface="Arial" panose="020B0604020202020204" pitchFamily="34" charset="0"/>
              </a:rPr>
              <a:t>spermie </a:t>
            </a:r>
            <a:r>
              <a:rPr lang="cs-CZ" dirty="0">
                <a:latin typeface="Arial" panose="020B0604020202020204" pitchFamily="34" charset="0"/>
              </a:rPr>
              <a:t>člověka: pohyb 1 až 4 mm/min., málo zásobních látek, výživa difůzí</a:t>
            </a:r>
          </a:p>
          <a:p>
            <a:pPr marL="0">
              <a:lnSpc>
                <a:spcPct val="160000"/>
              </a:lnSpc>
              <a:spcBef>
                <a:spcPts val="0"/>
              </a:spcBef>
              <a:defRPr/>
            </a:pPr>
            <a:r>
              <a:rPr lang="cs-CZ" dirty="0">
                <a:latin typeface="Arial" panose="020B0604020202020204" pitchFamily="34" charset="0"/>
              </a:rPr>
              <a:t>omezená životnost, </a:t>
            </a:r>
            <a:r>
              <a:rPr lang="cs-CZ" dirty="0" err="1">
                <a:latin typeface="Arial" panose="020B0604020202020204" pitchFamily="34" charset="0"/>
              </a:rPr>
              <a:t>Ca</a:t>
            </a:r>
            <a:r>
              <a:rPr lang="cs-CZ" baseline="30000" dirty="0" err="1">
                <a:latin typeface="Arial" panose="020B0604020202020204" pitchFamily="34" charset="0"/>
              </a:rPr>
              <a:t>II</a:t>
            </a:r>
            <a:r>
              <a:rPr lang="cs-CZ" dirty="0">
                <a:latin typeface="Arial" panose="020B0604020202020204" pitchFamily="34" charset="0"/>
              </a:rPr>
              <a:t> zásadně ovlivňuje funkčnost</a:t>
            </a:r>
          </a:p>
          <a:p>
            <a:pPr>
              <a:defRPr/>
            </a:pPr>
            <a:endParaRPr lang="cs-CZ" dirty="0">
              <a:latin typeface="Arial" panose="020B0604020202020204" pitchFamily="34" charset="0"/>
            </a:endParaRPr>
          </a:p>
        </p:txBody>
      </p:sp>
      <p:pic>
        <p:nvPicPr>
          <p:cNvPr id="27652" name="Picture 7" descr="C:\Users\Nejezchleb\Desktop\Bailey0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7887" y="493940"/>
            <a:ext cx="35782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Obdélník 7"/>
          <p:cNvSpPr>
            <a:spLocks noChangeArrowheads="1"/>
          </p:cNvSpPr>
          <p:nvPr/>
        </p:nvSpPr>
        <p:spPr bwMode="auto">
          <a:xfrm>
            <a:off x="1287917" y="5523140"/>
            <a:ext cx="10788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1800" b="1" dirty="0" smtClean="0">
                <a:latin typeface="Arial" panose="020B0604020202020204" pitchFamily="34" charset="0"/>
              </a:rPr>
              <a:t>Spermie různých skupin živočichů: </a:t>
            </a:r>
            <a:r>
              <a:rPr lang="en-GB" altLang="cs-CZ" sz="1800" b="1" dirty="0" smtClean="0">
                <a:latin typeface="Arial" panose="020B0604020202020204" pitchFamily="34" charset="0"/>
              </a:rPr>
              <a:t>A</a:t>
            </a:r>
            <a:r>
              <a:rPr lang="en-GB" altLang="cs-CZ" sz="1800" b="1" dirty="0">
                <a:latin typeface="Arial" panose="020B0604020202020204" pitchFamily="34" charset="0"/>
              </a:rPr>
              <a:t>, B</a:t>
            </a:r>
            <a:r>
              <a:rPr lang="cs-CZ" altLang="cs-CZ" sz="1800" b="1" dirty="0">
                <a:latin typeface="Arial" panose="020B0604020202020204" pitchFamily="34" charset="0"/>
              </a:rPr>
              <a:t> </a:t>
            </a:r>
            <a:r>
              <a:rPr lang="cs-CZ" altLang="cs-CZ" sz="1800" dirty="0">
                <a:latin typeface="Arial" panose="020B0604020202020204" pitchFamily="34" charset="0"/>
              </a:rPr>
              <a:t>ryby;</a:t>
            </a:r>
            <a:r>
              <a:rPr lang="en-GB" altLang="cs-CZ" sz="1800" dirty="0">
                <a:latin typeface="Arial" panose="020B0604020202020204" pitchFamily="34" charset="0"/>
              </a:rPr>
              <a:t> </a:t>
            </a:r>
            <a:r>
              <a:rPr lang="en-GB" altLang="cs-CZ" sz="1800" b="1" dirty="0">
                <a:latin typeface="Arial" panose="020B0604020202020204" pitchFamily="34" charset="0"/>
              </a:rPr>
              <a:t>C, D</a:t>
            </a:r>
            <a:r>
              <a:rPr lang="cs-CZ" altLang="cs-CZ" sz="1800" b="1" dirty="0">
                <a:latin typeface="Arial" panose="020B0604020202020204" pitchFamily="34" charset="0"/>
              </a:rPr>
              <a:t> </a:t>
            </a:r>
            <a:r>
              <a:rPr lang="cs-CZ" altLang="cs-CZ" sz="1800" dirty="0">
                <a:latin typeface="Arial" panose="020B0604020202020204" pitchFamily="34" charset="0"/>
              </a:rPr>
              <a:t>ptáci</a:t>
            </a:r>
            <a:r>
              <a:rPr lang="en-GB" altLang="cs-CZ" sz="1800" dirty="0">
                <a:latin typeface="Arial" panose="020B0604020202020204" pitchFamily="34" charset="0"/>
              </a:rPr>
              <a:t>; </a:t>
            </a:r>
            <a:r>
              <a:rPr lang="en-GB" altLang="cs-CZ" sz="1800" b="1" dirty="0">
                <a:latin typeface="Arial" panose="020B0604020202020204" pitchFamily="34" charset="0"/>
              </a:rPr>
              <a:t>E, F</a:t>
            </a:r>
            <a:r>
              <a:rPr lang="cs-CZ" altLang="cs-CZ" sz="1800" b="1" dirty="0">
                <a:latin typeface="Arial" panose="020B0604020202020204" pitchFamily="34" charset="0"/>
              </a:rPr>
              <a:t> </a:t>
            </a:r>
            <a:r>
              <a:rPr lang="cs-CZ" altLang="cs-CZ" sz="1800" dirty="0">
                <a:latin typeface="Arial" panose="020B0604020202020204" pitchFamily="34" charset="0"/>
              </a:rPr>
              <a:t>hadi</a:t>
            </a:r>
            <a:r>
              <a:rPr lang="en-GB" altLang="cs-CZ" sz="1800" dirty="0">
                <a:latin typeface="Arial" panose="020B0604020202020204" pitchFamily="34" charset="0"/>
              </a:rPr>
              <a:t>; </a:t>
            </a:r>
            <a:r>
              <a:rPr lang="en-GB" altLang="cs-CZ" sz="1800" b="1" dirty="0">
                <a:latin typeface="Arial" panose="020B0604020202020204" pitchFamily="34" charset="0"/>
              </a:rPr>
              <a:t>G</a:t>
            </a:r>
            <a:r>
              <a:rPr lang="cs-CZ" altLang="cs-CZ" sz="1800" dirty="0">
                <a:latin typeface="Arial" panose="020B0604020202020204" pitchFamily="34" charset="0"/>
              </a:rPr>
              <a:t> škrkavky</a:t>
            </a:r>
            <a:r>
              <a:rPr lang="en-GB" altLang="cs-CZ" sz="1800" dirty="0">
                <a:latin typeface="Arial" panose="020B0604020202020204" pitchFamily="34" charset="0"/>
              </a:rPr>
              <a:t>; </a:t>
            </a:r>
            <a:r>
              <a:rPr lang="en-GB" altLang="cs-CZ" sz="1800" b="1" dirty="0">
                <a:latin typeface="Arial" panose="020B0604020202020204" pitchFamily="34" charset="0"/>
              </a:rPr>
              <a:t>H</a:t>
            </a:r>
            <a:r>
              <a:rPr lang="cs-CZ" altLang="cs-CZ" sz="1800" dirty="0">
                <a:latin typeface="Arial" panose="020B0604020202020204" pitchFamily="34" charset="0"/>
              </a:rPr>
              <a:t> netopýři</a:t>
            </a:r>
            <a:r>
              <a:rPr lang="en-GB" altLang="cs-CZ" sz="1800" dirty="0">
                <a:latin typeface="Arial" panose="020B0604020202020204" pitchFamily="34" charset="0"/>
              </a:rPr>
              <a:t>; </a:t>
            </a:r>
            <a:r>
              <a:rPr lang="en-GB" altLang="cs-CZ" sz="1800" b="1" dirty="0">
                <a:latin typeface="Arial" panose="020B0604020202020204" pitchFamily="34" charset="0"/>
              </a:rPr>
              <a:t>K</a:t>
            </a:r>
            <a:r>
              <a:rPr lang="cs-CZ" altLang="cs-CZ" sz="1800" dirty="0">
                <a:latin typeface="Arial" panose="020B0604020202020204" pitchFamily="34" charset="0"/>
              </a:rPr>
              <a:t> krysy</a:t>
            </a:r>
            <a:r>
              <a:rPr lang="en-GB" altLang="cs-CZ" sz="1800" dirty="0">
                <a:latin typeface="Arial" panose="020B0604020202020204" pitchFamily="34" charset="0"/>
              </a:rPr>
              <a:t>; </a:t>
            </a:r>
            <a:r>
              <a:rPr lang="en-GB" altLang="cs-CZ" sz="1800" b="1" dirty="0">
                <a:latin typeface="Arial" panose="020B0604020202020204" pitchFamily="34" charset="0"/>
              </a:rPr>
              <a:t>L</a:t>
            </a:r>
            <a:r>
              <a:rPr lang="cs-CZ" altLang="cs-CZ" sz="1800" dirty="0">
                <a:latin typeface="Arial" panose="020B0604020202020204" pitchFamily="34" charset="0"/>
              </a:rPr>
              <a:t> čolek</a:t>
            </a:r>
            <a:r>
              <a:rPr lang="en-GB" altLang="cs-CZ" sz="1800" dirty="0">
                <a:latin typeface="Arial" panose="020B0604020202020204" pitchFamily="34" charset="0"/>
              </a:rPr>
              <a:t>; </a:t>
            </a:r>
            <a:r>
              <a:rPr lang="en-GB" altLang="cs-CZ" sz="1800" b="1" dirty="0">
                <a:latin typeface="Arial" panose="020B0604020202020204" pitchFamily="34" charset="0"/>
              </a:rPr>
              <a:t>M, N, O, P</a:t>
            </a:r>
            <a:r>
              <a:rPr lang="cs-CZ" altLang="cs-CZ" sz="1800" b="1" dirty="0">
                <a:latin typeface="Arial" panose="020B0604020202020204" pitchFamily="34" charset="0"/>
              </a:rPr>
              <a:t> </a:t>
            </a:r>
            <a:r>
              <a:rPr lang="cs-CZ" altLang="cs-CZ" sz="1800" dirty="0" smtClean="0">
                <a:latin typeface="Arial" panose="020B0604020202020204" pitchFamily="34" charset="0"/>
              </a:rPr>
              <a:t>korýši; </a:t>
            </a:r>
            <a:r>
              <a:rPr lang="en-GB" altLang="cs-CZ" sz="1800" b="1" dirty="0" smtClean="0">
                <a:latin typeface="Arial" panose="020B0604020202020204" pitchFamily="34" charset="0"/>
              </a:rPr>
              <a:t>u</a:t>
            </a:r>
            <a:r>
              <a:rPr lang="cs-CZ" altLang="cs-CZ" sz="1800" dirty="0" smtClean="0">
                <a:latin typeface="Arial" panose="020B0604020202020204" pitchFamily="34" charset="0"/>
              </a:rPr>
              <a:t>:  </a:t>
            </a:r>
            <a:r>
              <a:rPr lang="cs-CZ" altLang="cs-CZ" sz="1800" dirty="0" err="1">
                <a:latin typeface="Arial" panose="020B0604020202020204" pitchFamily="34" charset="0"/>
              </a:rPr>
              <a:t>undulující</a:t>
            </a:r>
            <a:r>
              <a:rPr lang="cs-CZ" altLang="cs-CZ" sz="1800" dirty="0">
                <a:latin typeface="Arial" panose="020B0604020202020204" pitchFamily="34" charset="0"/>
              </a:rPr>
              <a:t> membrána</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
        <p:nvSpPr>
          <p:cNvPr id="7" name="Rectangle 6"/>
          <p:cNvSpPr>
            <a:spLocks noChangeArrowheads="1"/>
          </p:cNvSpPr>
          <p:nvPr/>
        </p:nvSpPr>
        <p:spPr bwMode="auto">
          <a:xfrm>
            <a:off x="11017997" y="6053888"/>
            <a:ext cx="9220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1000" dirty="0" smtClean="0">
                <a:latin typeface="+mn-lt"/>
              </a:rPr>
              <a:t> </a:t>
            </a:r>
            <a:r>
              <a:rPr lang="cs-CZ" altLang="cs-CZ" sz="1000" dirty="0" err="1">
                <a:latin typeface="+mn-lt"/>
              </a:rPr>
              <a:t>Knoz</a:t>
            </a:r>
            <a:r>
              <a:rPr lang="cs-CZ" altLang="cs-CZ" sz="1000" dirty="0">
                <a:latin typeface="+mn-lt"/>
              </a:rPr>
              <a:t> J</a:t>
            </a:r>
            <a:r>
              <a:rPr lang="cs-CZ" altLang="cs-CZ" sz="1000" dirty="0" smtClean="0">
                <a:latin typeface="+mn-lt"/>
              </a:rPr>
              <a:t>.,  1979</a:t>
            </a:r>
            <a:endParaRPr lang="cs-CZ" altLang="cs-CZ" sz="1000" dirty="0">
              <a:latin typeface="+mn-lt"/>
            </a:endParaRPr>
          </a:p>
        </p:txBody>
      </p:sp>
      <p:sp>
        <p:nvSpPr>
          <p:cNvPr id="8"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24724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914" y="1917120"/>
            <a:ext cx="3651793" cy="302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Grp="1" noChangeArrowheads="1"/>
          </p:cNvSpPr>
          <p:nvPr>
            <p:ph type="title"/>
          </p:nvPr>
        </p:nvSpPr>
        <p:spPr>
          <a:xfrm>
            <a:off x="1193075" y="663706"/>
            <a:ext cx="7556500" cy="914400"/>
          </a:xfrm>
        </p:spPr>
        <p:txBody>
          <a:bodyPr>
            <a:normAutofit/>
          </a:bodyPr>
          <a:lstStyle/>
          <a:p>
            <a:pPr algn="l" eaLnBrk="1" hangingPunct="1"/>
            <a:r>
              <a:rPr lang="cs-CZ" altLang="cs-CZ" dirty="0">
                <a:latin typeface="+mn-lt"/>
              </a:rPr>
              <a:t>Řízení </a:t>
            </a:r>
            <a:r>
              <a:rPr lang="cs-CZ" altLang="cs-CZ" dirty="0" smtClean="0">
                <a:latin typeface="+mn-lt"/>
              </a:rPr>
              <a:t>spermatogeneze</a:t>
            </a:r>
            <a:endParaRPr lang="cs-CZ" altLang="cs-CZ" sz="2000" b="1" dirty="0">
              <a:latin typeface="+mn-lt"/>
            </a:endParaRPr>
          </a:p>
        </p:txBody>
      </p:sp>
      <p:sp>
        <p:nvSpPr>
          <p:cNvPr id="28676" name="Zástupný symbol pro obsah 3"/>
          <p:cNvSpPr>
            <a:spLocks noGrp="1" noChangeArrowheads="1"/>
          </p:cNvSpPr>
          <p:nvPr>
            <p:ph idx="1"/>
          </p:nvPr>
        </p:nvSpPr>
        <p:spPr>
          <a:xfrm>
            <a:off x="1523207" y="5108494"/>
            <a:ext cx="9144000" cy="994954"/>
          </a:xfrm>
          <a:solidFill>
            <a:schemeClr val="bg1"/>
          </a:solidFill>
        </p:spPr>
        <p:txBody>
          <a:bodyPr>
            <a:normAutofit/>
          </a:bodyPr>
          <a:lstStyle/>
          <a:p>
            <a:pPr>
              <a:buFontTx/>
              <a:buNone/>
            </a:pPr>
            <a:r>
              <a:rPr lang="cs-CZ" altLang="cs-CZ" sz="1400" b="1" dirty="0" err="1"/>
              <a:t>S</a:t>
            </a:r>
            <a:r>
              <a:rPr lang="cs-CZ" altLang="cs-CZ" sz="1400" b="1" dirty="0" err="1" smtClean="0"/>
              <a:t>ertoliho</a:t>
            </a:r>
            <a:r>
              <a:rPr lang="cs-CZ" altLang="cs-CZ" sz="1400" b="1" dirty="0" smtClean="0"/>
              <a:t> </a:t>
            </a:r>
            <a:r>
              <a:rPr lang="cs-CZ" altLang="cs-CZ" sz="1400" b="1" dirty="0"/>
              <a:t>buňky</a:t>
            </a:r>
            <a:r>
              <a:rPr lang="cs-CZ" altLang="cs-CZ" sz="1400" dirty="0"/>
              <a:t> (7 na barevném obrázku) jsou spojené těsnými spojeními (</a:t>
            </a:r>
            <a:r>
              <a:rPr lang="cs-CZ" altLang="cs-CZ" sz="1400" i="1" dirty="0" err="1"/>
              <a:t>zonulae</a:t>
            </a:r>
            <a:r>
              <a:rPr lang="cs-CZ" altLang="cs-CZ" sz="1400" i="1" dirty="0"/>
              <a:t> </a:t>
            </a:r>
            <a:r>
              <a:rPr lang="cs-CZ" altLang="cs-CZ" sz="1400" i="1" dirty="0" err="1"/>
              <a:t>occludentes</a:t>
            </a:r>
            <a:r>
              <a:rPr lang="cs-CZ" altLang="cs-CZ" sz="1400" i="1" dirty="0"/>
              <a:t>, </a:t>
            </a:r>
            <a:r>
              <a:rPr lang="cs-CZ" altLang="cs-CZ" sz="1400" dirty="0" err="1"/>
              <a:t>tight</a:t>
            </a:r>
            <a:r>
              <a:rPr lang="cs-CZ" altLang="cs-CZ" sz="1400" dirty="0"/>
              <a:t> </a:t>
            </a:r>
            <a:r>
              <a:rPr lang="cs-CZ" altLang="cs-CZ" sz="1400" dirty="0" err="1"/>
              <a:t>junctions</a:t>
            </a:r>
            <a:r>
              <a:rPr lang="cs-CZ" altLang="cs-CZ" sz="1400" dirty="0"/>
              <a:t>,  8): tvoří bariéru mezi vyvíjejícími se </a:t>
            </a:r>
            <a:r>
              <a:rPr lang="cs-CZ" altLang="cs-CZ" sz="1400" dirty="0" err="1"/>
              <a:t>pohl</a:t>
            </a:r>
            <a:r>
              <a:rPr lang="cs-CZ" altLang="cs-CZ" sz="1400" dirty="0"/>
              <a:t>. buňkami a </a:t>
            </a:r>
            <a:r>
              <a:rPr lang="cs-CZ" altLang="cs-CZ" sz="1400" dirty="0" err="1"/>
              <a:t>extratubulárním</a:t>
            </a:r>
            <a:r>
              <a:rPr lang="cs-CZ" altLang="cs-CZ" sz="1400" dirty="0"/>
              <a:t> prostorem (bariéra mezi krví a vyvíjejícími se pohlavními buňkami, látky jimi produkované tak nemohou pronikat do krve a indukovat tvorbu protilátek, v případě porušení této </a:t>
            </a:r>
            <a:r>
              <a:rPr lang="cs-CZ" altLang="cs-CZ" sz="1400" b="1" dirty="0" err="1"/>
              <a:t>hematotestikulární</a:t>
            </a:r>
            <a:r>
              <a:rPr lang="cs-CZ" altLang="cs-CZ" sz="1400" b="1" dirty="0"/>
              <a:t> bariéry </a:t>
            </a:r>
            <a:r>
              <a:rPr lang="cs-CZ" altLang="cs-CZ" sz="1400" dirty="0"/>
              <a:t>může vzniknout autoimunitní neplodnost)</a:t>
            </a:r>
          </a:p>
        </p:txBody>
      </p:sp>
      <p:pic>
        <p:nvPicPr>
          <p:cNvPr id="3"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6" y="3184526"/>
            <a:ext cx="487363" cy="487363"/>
          </a:xfrm>
          <a:prstGeom prst="rect">
            <a:avLst/>
          </a:prstGeom>
        </p:spPr>
      </p:pic>
      <p:pic>
        <p:nvPicPr>
          <p:cNvPr id="2" name="Obrázek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6575" y="1991953"/>
            <a:ext cx="2857500" cy="2505075"/>
          </a:xfrm>
          <a:prstGeom prst="rect">
            <a:avLst/>
          </a:prstGeom>
        </p:spPr>
      </p:pic>
      <p:sp>
        <p:nvSpPr>
          <p:cNvPr id="5" name="Obdélník 4"/>
          <p:cNvSpPr/>
          <p:nvPr/>
        </p:nvSpPr>
        <p:spPr>
          <a:xfrm>
            <a:off x="6981784" y="6057204"/>
            <a:ext cx="4572000" cy="215444"/>
          </a:xfrm>
          <a:prstGeom prst="rect">
            <a:avLst/>
          </a:prstGeom>
        </p:spPr>
        <p:txBody>
          <a:bodyPr>
            <a:spAutoFit/>
          </a:bodyPr>
          <a:lstStyle/>
          <a:p>
            <a:r>
              <a:rPr lang="cs-CZ" sz="800" dirty="0" err="1" smtClean="0"/>
              <a:t>Jungueira</a:t>
            </a:r>
            <a:r>
              <a:rPr lang="cs-CZ" sz="800" dirty="0" smtClean="0"/>
              <a:t> et al.,  1997, https</a:t>
            </a:r>
            <a:r>
              <a:rPr lang="cs-CZ" sz="800" dirty="0"/>
              <a:t>://www.wikiskripta.eu/w/Hematotestikul%C3%A1rn%C3%AD_bari%C3%A9ra</a:t>
            </a:r>
          </a:p>
        </p:txBody>
      </p:sp>
      <p:sp>
        <p:nvSpPr>
          <p:cNvPr id="8"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2755103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9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062446" y="672931"/>
            <a:ext cx="800469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4800" dirty="0">
                <a:latin typeface="+mn-lt"/>
              </a:rPr>
              <a:t>Vaječné buňky</a:t>
            </a:r>
          </a:p>
        </p:txBody>
      </p:sp>
      <p:sp>
        <p:nvSpPr>
          <p:cNvPr id="29699" name="Rectangle 3"/>
          <p:cNvSpPr>
            <a:spLocks noChangeArrowheads="1"/>
          </p:cNvSpPr>
          <p:nvPr/>
        </p:nvSpPr>
        <p:spPr bwMode="auto">
          <a:xfrm>
            <a:off x="957943" y="1576546"/>
            <a:ext cx="10136777" cy="48068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nSpc>
                <a:spcPct val="80000"/>
              </a:lnSpc>
              <a:buFont typeface="Wingdings" panose="05000000000000000000" pitchFamily="2" charset="2"/>
              <a:buChar char="§"/>
            </a:pPr>
            <a:r>
              <a:rPr lang="cs-CZ" altLang="cs-CZ" sz="2000" dirty="0" smtClean="0">
                <a:latin typeface="+mn-lt"/>
              </a:rPr>
              <a:t>jednobuněčné  </a:t>
            </a:r>
            <a:r>
              <a:rPr lang="cs-CZ" altLang="cs-CZ" sz="2000" dirty="0">
                <a:latin typeface="+mn-lt"/>
              </a:rPr>
              <a:t>útvary,  které  obsahují  genetickou  informaci  a  materiál  pro  </a:t>
            </a:r>
            <a:r>
              <a:rPr lang="cs-CZ" altLang="cs-CZ" sz="2000" dirty="0" smtClean="0">
                <a:latin typeface="+mn-lt"/>
              </a:rPr>
              <a:t>výživu embrya v časných fázích vývoje</a:t>
            </a:r>
          </a:p>
          <a:p>
            <a:pPr>
              <a:lnSpc>
                <a:spcPct val="80000"/>
              </a:lnSpc>
              <a:buFont typeface="Wingdings" panose="05000000000000000000" pitchFamily="2" charset="2"/>
              <a:buChar char="§"/>
            </a:pPr>
            <a:r>
              <a:rPr lang="cs-CZ" altLang="cs-CZ" sz="2000" dirty="0" smtClean="0">
                <a:latin typeface="+mn-lt"/>
              </a:rPr>
              <a:t>sférické</a:t>
            </a:r>
            <a:r>
              <a:rPr lang="cs-CZ" altLang="cs-CZ" sz="2000" dirty="0">
                <a:latin typeface="+mn-lt"/>
              </a:rPr>
              <a:t>, s asymetrickou vnitřní </a:t>
            </a:r>
            <a:r>
              <a:rPr lang="cs-CZ" altLang="cs-CZ" sz="2000" dirty="0" smtClean="0">
                <a:latin typeface="+mn-lt"/>
              </a:rPr>
              <a:t>strukturou</a:t>
            </a:r>
            <a:endParaRPr lang="cs-CZ" altLang="cs-CZ" sz="2000" dirty="0">
              <a:latin typeface="+mn-lt"/>
            </a:endParaRPr>
          </a:p>
          <a:p>
            <a:pPr>
              <a:lnSpc>
                <a:spcPct val="80000"/>
              </a:lnSpc>
              <a:buFont typeface="Wingdings" panose="05000000000000000000" pitchFamily="2" charset="2"/>
              <a:buChar char="§"/>
            </a:pPr>
            <a:r>
              <a:rPr lang="cs-CZ" altLang="cs-CZ" sz="2000" dirty="0" smtClean="0">
                <a:latin typeface="+mn-lt"/>
              </a:rPr>
              <a:t>místo </a:t>
            </a:r>
            <a:r>
              <a:rPr lang="cs-CZ" altLang="cs-CZ" sz="2000" dirty="0">
                <a:latin typeface="+mn-lt"/>
              </a:rPr>
              <a:t>odštěpení polárního tělíska od vaječné buňky: animální </a:t>
            </a:r>
            <a:r>
              <a:rPr lang="cs-CZ" altLang="cs-CZ" sz="2000" dirty="0" smtClean="0">
                <a:latin typeface="+mn-lt"/>
              </a:rPr>
              <a:t>pól</a:t>
            </a:r>
            <a:endParaRPr lang="cs-CZ" altLang="cs-CZ" sz="2000" dirty="0">
              <a:latin typeface="+mn-lt"/>
            </a:endParaRPr>
          </a:p>
          <a:p>
            <a:pPr>
              <a:lnSpc>
                <a:spcPct val="80000"/>
              </a:lnSpc>
              <a:buFont typeface="Wingdings" panose="05000000000000000000" pitchFamily="2" charset="2"/>
              <a:buChar char="§"/>
            </a:pPr>
            <a:r>
              <a:rPr lang="cs-CZ" altLang="cs-CZ" sz="2000" dirty="0" smtClean="0">
                <a:latin typeface="+mn-lt"/>
              </a:rPr>
              <a:t>na </a:t>
            </a:r>
            <a:r>
              <a:rPr lang="cs-CZ" altLang="cs-CZ" sz="2000" dirty="0">
                <a:latin typeface="+mn-lt"/>
              </a:rPr>
              <a:t>opačné straně vegetativní </a:t>
            </a:r>
            <a:r>
              <a:rPr lang="cs-CZ" altLang="cs-CZ" sz="2000" dirty="0" smtClean="0">
                <a:latin typeface="+mn-lt"/>
              </a:rPr>
              <a:t>pól</a:t>
            </a:r>
            <a:endParaRPr lang="cs-CZ" altLang="cs-CZ" sz="2000" dirty="0">
              <a:latin typeface="+mn-lt"/>
            </a:endParaRPr>
          </a:p>
          <a:p>
            <a:pPr>
              <a:lnSpc>
                <a:spcPct val="80000"/>
              </a:lnSpc>
              <a:buFont typeface="Wingdings" panose="05000000000000000000" pitchFamily="2" charset="2"/>
              <a:buChar char="§"/>
            </a:pPr>
            <a:r>
              <a:rPr lang="cs-CZ" altLang="cs-CZ" sz="2000" dirty="0" smtClean="0">
                <a:latin typeface="+mn-lt"/>
              </a:rPr>
              <a:t>osa </a:t>
            </a:r>
            <a:r>
              <a:rPr lang="cs-CZ" altLang="cs-CZ" sz="2000" dirty="0">
                <a:latin typeface="+mn-lt"/>
              </a:rPr>
              <a:t>mezi póly: animálně-vegetativní </a:t>
            </a:r>
            <a:r>
              <a:rPr lang="cs-CZ" altLang="cs-CZ" sz="2000" dirty="0" smtClean="0">
                <a:latin typeface="+mn-lt"/>
              </a:rPr>
              <a:t>osa</a:t>
            </a:r>
            <a:endParaRPr lang="cs-CZ" altLang="cs-CZ" sz="2000" dirty="0">
              <a:latin typeface="+mn-lt"/>
            </a:endParaRPr>
          </a:p>
          <a:p>
            <a:pPr>
              <a:lnSpc>
                <a:spcPct val="80000"/>
              </a:lnSpc>
              <a:buFont typeface="Wingdings" panose="05000000000000000000" pitchFamily="2" charset="2"/>
              <a:buChar char="§"/>
            </a:pPr>
            <a:r>
              <a:rPr lang="cs-CZ" altLang="cs-CZ" sz="2000" dirty="0" smtClean="0">
                <a:latin typeface="+mn-lt"/>
              </a:rPr>
              <a:t>stabilizační obaly </a:t>
            </a:r>
            <a:r>
              <a:rPr lang="cs-CZ" altLang="cs-CZ" sz="2000" dirty="0">
                <a:latin typeface="+mn-lt"/>
              </a:rPr>
              <a:t>vajíček: </a:t>
            </a:r>
            <a:r>
              <a:rPr lang="cs-CZ" altLang="cs-CZ" sz="2000" dirty="0" smtClean="0">
                <a:latin typeface="+mn-lt"/>
              </a:rPr>
              <a:t>z hmyzu chorion (zde tuhý </a:t>
            </a:r>
            <a:r>
              <a:rPr lang="cs-CZ" altLang="cs-CZ" sz="2000" dirty="0" err="1">
                <a:latin typeface="+mn-lt"/>
              </a:rPr>
              <a:t>chitinoidní</a:t>
            </a:r>
            <a:r>
              <a:rPr lang="cs-CZ" altLang="cs-CZ" sz="2000" dirty="0">
                <a:latin typeface="+mn-lt"/>
              </a:rPr>
              <a:t> obal </a:t>
            </a:r>
            <a:r>
              <a:rPr lang="cs-CZ" altLang="cs-CZ" sz="2000" dirty="0" smtClean="0">
                <a:latin typeface="+mn-lt"/>
              </a:rPr>
              <a:t>vajíček);</a:t>
            </a:r>
            <a:r>
              <a:rPr lang="cs-CZ" altLang="cs-CZ" sz="2000" dirty="0" err="1" smtClean="0">
                <a:latin typeface="+mn-lt"/>
              </a:rPr>
              <a:t>rosolovovité</a:t>
            </a:r>
            <a:r>
              <a:rPr lang="cs-CZ" altLang="cs-CZ" sz="2000" dirty="0" smtClean="0">
                <a:latin typeface="+mn-lt"/>
              </a:rPr>
              <a:t> obaly u obojživelníků; kožovité obaly u plazů; u ptáků </a:t>
            </a:r>
            <a:r>
              <a:rPr lang="cs-CZ" altLang="cs-CZ" sz="2000" i="1" dirty="0" smtClean="0">
                <a:latin typeface="+mn-lt"/>
              </a:rPr>
              <a:t>membrána </a:t>
            </a:r>
            <a:r>
              <a:rPr lang="cs-CZ" altLang="cs-CZ" sz="2000" i="1" dirty="0" err="1" smtClean="0">
                <a:latin typeface="+mn-lt"/>
              </a:rPr>
              <a:t>vitellina</a:t>
            </a:r>
            <a:r>
              <a:rPr lang="cs-CZ" altLang="cs-CZ" sz="2000" i="1" dirty="0">
                <a:latin typeface="+mn-lt"/>
              </a:rPr>
              <a:t> </a:t>
            </a:r>
            <a:r>
              <a:rPr lang="cs-CZ" altLang="cs-CZ" sz="2000" dirty="0" smtClean="0">
                <a:latin typeface="+mn-lt"/>
              </a:rPr>
              <a:t>(obaluje žloutek), bílek, vnitřní a vnější papírová membrána, vápenatá skořápka; </a:t>
            </a:r>
            <a:r>
              <a:rPr lang="cs-CZ" altLang="cs-CZ" sz="2000" i="1" dirty="0" err="1" smtClean="0">
                <a:latin typeface="+mn-lt"/>
              </a:rPr>
              <a:t>zona</a:t>
            </a:r>
            <a:r>
              <a:rPr lang="cs-CZ" altLang="cs-CZ" sz="2000" i="1" dirty="0" smtClean="0">
                <a:latin typeface="+mn-lt"/>
              </a:rPr>
              <a:t> </a:t>
            </a:r>
            <a:r>
              <a:rPr lang="cs-CZ" altLang="cs-CZ" sz="2000" i="1" dirty="0" err="1" smtClean="0">
                <a:latin typeface="+mn-lt"/>
              </a:rPr>
              <a:t>pellucida</a:t>
            </a:r>
            <a:r>
              <a:rPr lang="cs-CZ" altLang="cs-CZ" sz="2000" i="1" dirty="0" smtClean="0">
                <a:latin typeface="+mn-lt"/>
              </a:rPr>
              <a:t> </a:t>
            </a:r>
            <a:r>
              <a:rPr lang="cs-CZ" altLang="cs-CZ" sz="2000" dirty="0" smtClean="0">
                <a:latin typeface="+mn-lt"/>
              </a:rPr>
              <a:t>u savců</a:t>
            </a:r>
            <a:endParaRPr lang="cs-CZ" altLang="cs-CZ" sz="2000" dirty="0">
              <a:latin typeface="+mn-lt"/>
            </a:endParaRPr>
          </a:p>
          <a:p>
            <a:pPr>
              <a:lnSpc>
                <a:spcPct val="80000"/>
              </a:lnSpc>
              <a:buFont typeface="Wingdings" panose="05000000000000000000" pitchFamily="2" charset="2"/>
              <a:buChar char="§"/>
            </a:pPr>
            <a:r>
              <a:rPr lang="cs-CZ" altLang="cs-CZ" sz="2000" b="1" dirty="0" smtClean="0">
                <a:latin typeface="+mn-lt"/>
              </a:rPr>
              <a:t>fertilizace </a:t>
            </a:r>
            <a:r>
              <a:rPr lang="cs-CZ" altLang="cs-CZ" sz="2000" dirty="0">
                <a:latin typeface="+mn-lt"/>
              </a:rPr>
              <a:t>→</a:t>
            </a:r>
            <a:r>
              <a:rPr lang="cs-CZ" altLang="cs-CZ" sz="2000" dirty="0" smtClean="0">
                <a:latin typeface="+mn-lt"/>
              </a:rPr>
              <a:t> </a:t>
            </a:r>
            <a:r>
              <a:rPr lang="cs-CZ" altLang="cs-CZ" sz="2000" b="1" dirty="0" err="1">
                <a:solidFill>
                  <a:srgbClr val="7030A0"/>
                </a:solidFill>
                <a:latin typeface="+mn-lt"/>
              </a:rPr>
              <a:t>holoblastické</a:t>
            </a:r>
            <a:r>
              <a:rPr lang="cs-CZ" altLang="cs-CZ" sz="2000" b="1" dirty="0">
                <a:solidFill>
                  <a:srgbClr val="7030A0"/>
                </a:solidFill>
                <a:latin typeface="+mn-lt"/>
              </a:rPr>
              <a:t> (totální) rýhování </a:t>
            </a:r>
            <a:r>
              <a:rPr lang="cs-CZ" altLang="cs-CZ" sz="2000" dirty="0">
                <a:latin typeface="+mn-lt"/>
              </a:rPr>
              <a:t>(ježovka, žába, …)</a:t>
            </a:r>
          </a:p>
          <a:p>
            <a:pPr>
              <a:lnSpc>
                <a:spcPct val="80000"/>
              </a:lnSpc>
              <a:buNone/>
            </a:pPr>
            <a:r>
              <a:rPr lang="cs-CZ" altLang="cs-CZ" sz="2000" dirty="0">
                <a:latin typeface="+mn-lt"/>
              </a:rPr>
              <a:t> </a:t>
            </a:r>
            <a:r>
              <a:rPr lang="cs-CZ" altLang="cs-CZ" sz="2000" dirty="0" smtClean="0">
                <a:latin typeface="+mn-lt"/>
              </a:rPr>
              <a:t>                       → </a:t>
            </a:r>
            <a:r>
              <a:rPr lang="cs-CZ" altLang="cs-CZ" sz="2000" b="1" dirty="0" err="1">
                <a:solidFill>
                  <a:srgbClr val="7030A0"/>
                </a:solidFill>
                <a:latin typeface="+mn-lt"/>
              </a:rPr>
              <a:t>meroblastické</a:t>
            </a:r>
            <a:r>
              <a:rPr lang="cs-CZ" altLang="cs-CZ" sz="2000" b="1" dirty="0">
                <a:solidFill>
                  <a:srgbClr val="7030A0"/>
                </a:solidFill>
                <a:latin typeface="+mn-lt"/>
              </a:rPr>
              <a:t> (částečné) rýhování </a:t>
            </a:r>
            <a:r>
              <a:rPr lang="cs-CZ" altLang="cs-CZ" sz="2000" dirty="0">
                <a:latin typeface="+mn-lt"/>
              </a:rPr>
              <a:t>(superficiální u hmyzu, diskovité u ryb, plazů a </a:t>
            </a:r>
            <a:r>
              <a:rPr lang="cs-CZ" altLang="cs-CZ" sz="2000" dirty="0" smtClean="0">
                <a:latin typeface="+mn-lt"/>
              </a:rPr>
              <a:t>ptáků)</a:t>
            </a:r>
            <a:endParaRPr lang="cs-CZ" altLang="cs-CZ" sz="2000" dirty="0">
              <a:latin typeface="+mn-lt"/>
            </a:endParaRPr>
          </a:p>
          <a:p>
            <a:pPr>
              <a:lnSpc>
                <a:spcPct val="80000"/>
              </a:lnSpc>
              <a:buFont typeface="Wingdings" panose="05000000000000000000" pitchFamily="2" charset="2"/>
              <a:buChar char="§"/>
            </a:pPr>
            <a:r>
              <a:rPr lang="cs-CZ" altLang="cs-CZ" sz="2000" b="1" dirty="0" smtClean="0">
                <a:latin typeface="+mn-lt"/>
              </a:rPr>
              <a:t>pokud se vyvíjí vajíčko za účasti folikulárních buněk, </a:t>
            </a:r>
            <a:r>
              <a:rPr lang="cs-CZ" altLang="cs-CZ" sz="2000" dirty="0" smtClean="0">
                <a:latin typeface="+mn-lt"/>
              </a:rPr>
              <a:t>je </a:t>
            </a:r>
            <a:r>
              <a:rPr lang="cs-CZ" altLang="cs-CZ" sz="2000" dirty="0" err="1" smtClean="0">
                <a:latin typeface="+mn-lt"/>
              </a:rPr>
              <a:t>oocyt</a:t>
            </a:r>
            <a:r>
              <a:rPr lang="cs-CZ" altLang="cs-CZ" sz="2000" dirty="0" smtClean="0">
                <a:latin typeface="+mn-lt"/>
              </a:rPr>
              <a:t> obklopen jednou nebo více vrstvami epiteliálně uspořádaných buněk, které nejsou jeho sesterskými buňkami. Jde o somatické buňky, které vytvářejí kolem </a:t>
            </a:r>
            <a:r>
              <a:rPr lang="cs-CZ" altLang="cs-CZ" sz="2000" dirty="0" err="1" smtClean="0">
                <a:latin typeface="+mn-lt"/>
              </a:rPr>
              <a:t>oocytu</a:t>
            </a:r>
            <a:r>
              <a:rPr lang="cs-CZ" altLang="cs-CZ" sz="2000" dirty="0" smtClean="0">
                <a:latin typeface="+mn-lt"/>
              </a:rPr>
              <a:t> váček (folikul). S tímto vývojem se setkáváme např. </a:t>
            </a:r>
            <a:r>
              <a:rPr lang="cs-CZ" altLang="cs-CZ" sz="2000" smtClean="0">
                <a:latin typeface="+mn-lt"/>
              </a:rPr>
              <a:t>u </a:t>
            </a:r>
            <a:r>
              <a:rPr lang="cs-CZ" altLang="cs-CZ" sz="2000" dirty="0" smtClean="0">
                <a:latin typeface="+mn-lt"/>
              </a:rPr>
              <a:t>hmyzu, plazů, ptáků a savců vč. člověka</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0566" y="3315154"/>
            <a:ext cx="567802" cy="487363"/>
          </a:xfrm>
          <a:prstGeom prst="rect">
            <a:avLst/>
          </a:prstGeom>
        </p:spPr>
      </p:pic>
      <p:sp>
        <p:nvSpPr>
          <p:cNvPr id="5" name="Zástupný symbol pro zápatí 3"/>
          <p:cNvSpPr>
            <a:spLocks noGrp="1"/>
          </p:cNvSpPr>
          <p:nvPr>
            <p:ph type="ftr" sz="quarter" idx="11"/>
          </p:nvPr>
        </p:nvSpPr>
        <p:spPr>
          <a:xfrm>
            <a:off x="3625225" y="6590413"/>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17129048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6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21920" y="0"/>
            <a:ext cx="1173044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cs-CZ" altLang="cs-CZ" sz="4800" dirty="0">
                <a:solidFill>
                  <a:srgbClr val="000000"/>
                </a:solidFill>
                <a:latin typeface="+mn-lt"/>
              </a:rPr>
              <a:t>Vajíčka dle rozložení žloutku v cytoplazmě</a:t>
            </a:r>
          </a:p>
        </p:txBody>
      </p:sp>
      <p:sp>
        <p:nvSpPr>
          <p:cNvPr id="30723" name="Rectangle 3"/>
          <p:cNvSpPr>
            <a:spLocks noChangeArrowheads="1"/>
          </p:cNvSpPr>
          <p:nvPr/>
        </p:nvSpPr>
        <p:spPr bwMode="auto">
          <a:xfrm>
            <a:off x="1524000" y="762000"/>
            <a:ext cx="5486400" cy="541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lnSpc>
                <a:spcPct val="114000"/>
              </a:lnSpc>
              <a:buFontTx/>
              <a:buNone/>
            </a:pPr>
            <a:r>
              <a:rPr lang="cs-CZ" altLang="cs-CZ" sz="1600" b="1" u="sng" dirty="0" err="1">
                <a:solidFill>
                  <a:srgbClr val="000000"/>
                </a:solidFill>
                <a:latin typeface="+mn-lt"/>
              </a:rPr>
              <a:t>Holoblastická</a:t>
            </a:r>
            <a:r>
              <a:rPr lang="cs-CZ" altLang="cs-CZ" sz="1600" b="1" u="sng" dirty="0">
                <a:solidFill>
                  <a:srgbClr val="000000"/>
                </a:solidFill>
                <a:latin typeface="+mn-lt"/>
              </a:rPr>
              <a:t> (</a:t>
            </a:r>
            <a:r>
              <a:rPr lang="cs-CZ" altLang="cs-CZ" sz="1600" b="1" u="sng" dirty="0" err="1">
                <a:solidFill>
                  <a:srgbClr val="000000"/>
                </a:solidFill>
                <a:latin typeface="+mn-lt"/>
              </a:rPr>
              <a:t>oligolecitální</a:t>
            </a:r>
            <a:r>
              <a:rPr lang="cs-CZ" altLang="cs-CZ" sz="1600" b="1" u="sng" dirty="0">
                <a:solidFill>
                  <a:srgbClr val="000000"/>
                </a:solidFill>
                <a:latin typeface="+mn-lt"/>
              </a:rPr>
              <a:t>) vajíčka</a:t>
            </a:r>
          </a:p>
          <a:p>
            <a:pPr eaLnBrk="1" hangingPunct="1">
              <a:lnSpc>
                <a:spcPct val="114000"/>
              </a:lnSpc>
            </a:pPr>
            <a:r>
              <a:rPr lang="cs-CZ" altLang="cs-CZ" sz="1600" b="1" u="sng" dirty="0" err="1" smtClean="0">
                <a:solidFill>
                  <a:srgbClr val="000000"/>
                </a:solidFill>
                <a:latin typeface="+mn-lt"/>
              </a:rPr>
              <a:t>alecitální</a:t>
            </a:r>
            <a:r>
              <a:rPr lang="cs-CZ" altLang="cs-CZ" sz="1600" b="1" u="sng" dirty="0">
                <a:solidFill>
                  <a:srgbClr val="000000"/>
                </a:solidFill>
                <a:latin typeface="+mn-lt"/>
              </a:rPr>
              <a:t>:</a:t>
            </a:r>
            <a:r>
              <a:rPr lang="cs-CZ" altLang="cs-CZ" sz="1600" dirty="0" smtClean="0">
                <a:solidFill>
                  <a:srgbClr val="000000"/>
                </a:solidFill>
                <a:latin typeface="+mn-lt"/>
              </a:rPr>
              <a:t> </a:t>
            </a:r>
            <a:r>
              <a:rPr lang="cs-CZ" altLang="cs-CZ" sz="1600" dirty="0">
                <a:solidFill>
                  <a:srgbClr val="000000"/>
                </a:solidFill>
                <a:latin typeface="+mn-lt"/>
              </a:rPr>
              <a:t>bez žloutku</a:t>
            </a:r>
          </a:p>
          <a:p>
            <a:pPr eaLnBrk="1" hangingPunct="1">
              <a:lnSpc>
                <a:spcPct val="114000"/>
              </a:lnSpc>
            </a:pPr>
            <a:r>
              <a:rPr lang="cs-CZ" altLang="cs-CZ" sz="1600" b="1" u="sng" dirty="0" err="1" smtClean="0">
                <a:solidFill>
                  <a:srgbClr val="000000"/>
                </a:solidFill>
                <a:latin typeface="+mn-lt"/>
              </a:rPr>
              <a:t>izolecitální</a:t>
            </a:r>
            <a:r>
              <a:rPr lang="cs-CZ" altLang="cs-CZ" sz="1600" b="1" u="sng" dirty="0" smtClean="0">
                <a:solidFill>
                  <a:srgbClr val="000000"/>
                </a:solidFill>
                <a:latin typeface="+mn-lt"/>
              </a:rPr>
              <a:t>:</a:t>
            </a:r>
            <a:r>
              <a:rPr lang="cs-CZ" altLang="cs-CZ" sz="1600" dirty="0" smtClean="0">
                <a:solidFill>
                  <a:srgbClr val="000000"/>
                </a:solidFill>
                <a:latin typeface="+mn-lt"/>
              </a:rPr>
              <a:t> </a:t>
            </a:r>
            <a:r>
              <a:rPr lang="cs-CZ" altLang="cs-CZ" sz="1600" dirty="0">
                <a:solidFill>
                  <a:srgbClr val="000000"/>
                </a:solidFill>
                <a:latin typeface="+mn-lt"/>
              </a:rPr>
              <a:t>rovnoměrné rozložení žloutku, rýhování totální → stejně velké blastomery, </a:t>
            </a:r>
            <a:r>
              <a:rPr lang="cs-CZ" altLang="cs-CZ" sz="1600" dirty="0" err="1">
                <a:solidFill>
                  <a:srgbClr val="000000"/>
                </a:solidFill>
                <a:latin typeface="+mn-lt"/>
              </a:rPr>
              <a:t>ekvální</a:t>
            </a:r>
            <a:r>
              <a:rPr lang="cs-CZ" altLang="cs-CZ" sz="1600" dirty="0">
                <a:solidFill>
                  <a:srgbClr val="000000"/>
                </a:solidFill>
                <a:latin typeface="+mn-lt"/>
              </a:rPr>
              <a:t> rýhování (</a:t>
            </a:r>
            <a:r>
              <a:rPr lang="cs-CZ" altLang="cs-CZ" sz="1600" dirty="0" err="1">
                <a:solidFill>
                  <a:srgbClr val="000000"/>
                </a:solidFill>
                <a:latin typeface="+mn-lt"/>
              </a:rPr>
              <a:t>oligolecitální</a:t>
            </a:r>
            <a:r>
              <a:rPr lang="cs-CZ" altLang="cs-CZ" sz="1600" dirty="0">
                <a:solidFill>
                  <a:srgbClr val="000000"/>
                </a:solidFill>
                <a:latin typeface="+mn-lt"/>
              </a:rPr>
              <a:t> vajíčka savců, bezobratlí)</a:t>
            </a:r>
          </a:p>
          <a:p>
            <a:pPr eaLnBrk="1" hangingPunct="1">
              <a:lnSpc>
                <a:spcPct val="114000"/>
              </a:lnSpc>
            </a:pPr>
            <a:r>
              <a:rPr lang="cs-CZ" altLang="cs-CZ" sz="1600" b="1" u="sng" dirty="0" err="1" smtClean="0">
                <a:solidFill>
                  <a:srgbClr val="000000"/>
                </a:solidFill>
                <a:latin typeface="+mn-lt"/>
              </a:rPr>
              <a:t>heterolecitální</a:t>
            </a:r>
            <a:r>
              <a:rPr lang="cs-CZ" altLang="cs-CZ" sz="1600" dirty="0">
                <a:solidFill>
                  <a:srgbClr val="000000"/>
                </a:solidFill>
                <a:latin typeface="+mn-lt"/>
              </a:rPr>
              <a:t>:</a:t>
            </a:r>
            <a:r>
              <a:rPr lang="cs-CZ" altLang="cs-CZ" sz="1600" dirty="0" smtClean="0">
                <a:solidFill>
                  <a:srgbClr val="000000"/>
                </a:solidFill>
                <a:latin typeface="+mn-lt"/>
              </a:rPr>
              <a:t> </a:t>
            </a:r>
            <a:r>
              <a:rPr lang="cs-CZ" altLang="cs-CZ" sz="1600" dirty="0">
                <a:solidFill>
                  <a:srgbClr val="000000"/>
                </a:solidFill>
                <a:latin typeface="+mn-lt"/>
              </a:rPr>
              <a:t>žloutek u veget. pólu (obojživelníci)</a:t>
            </a:r>
          </a:p>
          <a:p>
            <a:pPr eaLnBrk="1" hangingPunct="1">
              <a:lnSpc>
                <a:spcPct val="114000"/>
              </a:lnSpc>
            </a:pPr>
            <a:endParaRPr lang="cs-CZ" altLang="cs-CZ" sz="1600" dirty="0">
              <a:solidFill>
                <a:srgbClr val="000000"/>
              </a:solidFill>
              <a:latin typeface="+mn-lt"/>
            </a:endParaRPr>
          </a:p>
          <a:p>
            <a:pPr eaLnBrk="1" hangingPunct="1">
              <a:lnSpc>
                <a:spcPct val="114000"/>
              </a:lnSpc>
              <a:buFontTx/>
              <a:buNone/>
            </a:pPr>
            <a:r>
              <a:rPr lang="cs-CZ" altLang="cs-CZ" sz="1600" b="1" u="sng" dirty="0" err="1">
                <a:solidFill>
                  <a:srgbClr val="000000"/>
                </a:solidFill>
                <a:latin typeface="+mn-lt"/>
              </a:rPr>
              <a:t>Meroblastická</a:t>
            </a:r>
            <a:r>
              <a:rPr lang="cs-CZ" altLang="cs-CZ" sz="1600" b="1" u="sng" dirty="0">
                <a:solidFill>
                  <a:srgbClr val="000000"/>
                </a:solidFill>
                <a:latin typeface="+mn-lt"/>
              </a:rPr>
              <a:t> (</a:t>
            </a:r>
            <a:r>
              <a:rPr lang="cs-CZ" altLang="cs-CZ" sz="1600" b="1" u="sng" dirty="0" err="1">
                <a:solidFill>
                  <a:srgbClr val="000000"/>
                </a:solidFill>
                <a:latin typeface="+mn-lt"/>
              </a:rPr>
              <a:t>polylecitální</a:t>
            </a:r>
            <a:r>
              <a:rPr lang="cs-CZ" altLang="cs-CZ" sz="1600" b="1" u="sng" dirty="0">
                <a:solidFill>
                  <a:srgbClr val="000000"/>
                </a:solidFill>
                <a:latin typeface="+mn-lt"/>
              </a:rPr>
              <a:t>)</a:t>
            </a:r>
            <a:r>
              <a:rPr lang="cs-CZ" altLang="cs-CZ" sz="1600" dirty="0">
                <a:solidFill>
                  <a:srgbClr val="000000"/>
                </a:solidFill>
                <a:latin typeface="+mn-lt"/>
              </a:rPr>
              <a:t> </a:t>
            </a:r>
          </a:p>
          <a:p>
            <a:pPr eaLnBrk="1" hangingPunct="1">
              <a:lnSpc>
                <a:spcPct val="114000"/>
              </a:lnSpc>
            </a:pPr>
            <a:r>
              <a:rPr lang="cs-CZ" altLang="cs-CZ" sz="1600" b="1" u="sng" dirty="0" smtClean="0">
                <a:solidFill>
                  <a:srgbClr val="000000"/>
                </a:solidFill>
                <a:latin typeface="+mn-lt"/>
              </a:rPr>
              <a:t>telolecitální</a:t>
            </a:r>
            <a:r>
              <a:rPr lang="cs-CZ" altLang="cs-CZ" sz="1600" dirty="0">
                <a:solidFill>
                  <a:srgbClr val="000000"/>
                </a:solidFill>
                <a:latin typeface="+mn-lt"/>
              </a:rPr>
              <a:t>:</a:t>
            </a:r>
            <a:r>
              <a:rPr lang="cs-CZ" altLang="cs-CZ" sz="1600" dirty="0" smtClean="0">
                <a:solidFill>
                  <a:srgbClr val="000000"/>
                </a:solidFill>
                <a:latin typeface="+mn-lt"/>
              </a:rPr>
              <a:t> </a:t>
            </a:r>
            <a:r>
              <a:rPr lang="cs-CZ" altLang="cs-CZ" sz="1600" dirty="0">
                <a:solidFill>
                  <a:srgbClr val="000000"/>
                </a:solidFill>
                <a:latin typeface="+mn-lt"/>
              </a:rPr>
              <a:t>plazi a ptáci, žloutek nahromaděn na </a:t>
            </a:r>
            <a:r>
              <a:rPr lang="cs-CZ" altLang="cs-CZ" sz="1600" dirty="0" err="1">
                <a:solidFill>
                  <a:srgbClr val="000000"/>
                </a:solidFill>
                <a:latin typeface="+mn-lt"/>
              </a:rPr>
              <a:t>vegetat</a:t>
            </a:r>
            <a:r>
              <a:rPr lang="cs-CZ" altLang="cs-CZ" sz="1600" dirty="0">
                <a:solidFill>
                  <a:srgbClr val="000000"/>
                </a:solidFill>
                <a:latin typeface="+mn-lt"/>
              </a:rPr>
              <a:t>. pólu (těžší), animální pól obsahuje jádro </a:t>
            </a:r>
            <a:r>
              <a:rPr lang="cs-CZ" altLang="cs-CZ" sz="1600" dirty="0" err="1">
                <a:solidFill>
                  <a:srgbClr val="000000"/>
                </a:solidFill>
                <a:latin typeface="+mn-lt"/>
              </a:rPr>
              <a:t>oocytu</a:t>
            </a:r>
            <a:r>
              <a:rPr lang="cs-CZ" altLang="cs-CZ" sz="1600" dirty="0">
                <a:solidFill>
                  <a:srgbClr val="000000"/>
                </a:solidFill>
                <a:latin typeface="+mn-lt"/>
              </a:rPr>
              <a:t> - rýhování </a:t>
            </a:r>
            <a:r>
              <a:rPr lang="cs-CZ" altLang="cs-CZ" sz="1600" dirty="0" err="1">
                <a:solidFill>
                  <a:srgbClr val="000000"/>
                </a:solidFill>
                <a:latin typeface="+mn-lt"/>
              </a:rPr>
              <a:t>inekvální</a:t>
            </a:r>
            <a:r>
              <a:rPr lang="cs-CZ" altLang="cs-CZ" sz="1600" dirty="0">
                <a:solidFill>
                  <a:srgbClr val="000000"/>
                </a:solidFill>
                <a:latin typeface="+mn-lt"/>
              </a:rPr>
              <a:t>: animální </a:t>
            </a:r>
            <a:r>
              <a:rPr lang="cs-CZ" altLang="cs-CZ" sz="1600" dirty="0" err="1">
                <a:solidFill>
                  <a:srgbClr val="000000"/>
                </a:solidFill>
                <a:latin typeface="+mn-lt"/>
              </a:rPr>
              <a:t>pól→mikromery</a:t>
            </a:r>
            <a:r>
              <a:rPr lang="cs-CZ" altLang="cs-CZ" sz="1600" dirty="0">
                <a:solidFill>
                  <a:srgbClr val="000000"/>
                </a:solidFill>
                <a:latin typeface="+mn-lt"/>
              </a:rPr>
              <a:t>, vegetativní </a:t>
            </a:r>
            <a:r>
              <a:rPr lang="cs-CZ" altLang="cs-CZ" sz="1600" dirty="0" err="1">
                <a:solidFill>
                  <a:srgbClr val="000000"/>
                </a:solidFill>
                <a:latin typeface="+mn-lt"/>
              </a:rPr>
              <a:t>pól→makromery</a:t>
            </a:r>
            <a:r>
              <a:rPr lang="cs-CZ" altLang="cs-CZ" sz="1600" dirty="0">
                <a:solidFill>
                  <a:srgbClr val="000000"/>
                </a:solidFill>
                <a:latin typeface="+mn-lt"/>
              </a:rPr>
              <a:t>;  zvláštní typ: </a:t>
            </a:r>
            <a:r>
              <a:rPr lang="cs-CZ" altLang="cs-CZ" sz="1600" dirty="0" err="1">
                <a:solidFill>
                  <a:srgbClr val="000000"/>
                </a:solidFill>
                <a:latin typeface="+mn-lt"/>
              </a:rPr>
              <a:t>diskoidální</a:t>
            </a:r>
            <a:r>
              <a:rPr lang="cs-CZ" altLang="cs-CZ" sz="1600" dirty="0">
                <a:solidFill>
                  <a:srgbClr val="000000"/>
                </a:solidFill>
                <a:latin typeface="+mn-lt"/>
              </a:rPr>
              <a:t> rýhování</a:t>
            </a:r>
          </a:p>
          <a:p>
            <a:pPr eaLnBrk="1" hangingPunct="1">
              <a:lnSpc>
                <a:spcPct val="114000"/>
              </a:lnSpc>
            </a:pPr>
            <a:r>
              <a:rPr lang="cs-CZ" altLang="cs-CZ" sz="1600" b="1" u="sng" dirty="0" err="1" smtClean="0">
                <a:solidFill>
                  <a:srgbClr val="000000"/>
                </a:solidFill>
                <a:latin typeface="+mn-lt"/>
              </a:rPr>
              <a:t>centroleciální</a:t>
            </a:r>
            <a:r>
              <a:rPr lang="cs-CZ" altLang="cs-CZ" sz="1600" dirty="0">
                <a:solidFill>
                  <a:srgbClr val="000000"/>
                </a:solidFill>
                <a:latin typeface="+mn-lt"/>
              </a:rPr>
              <a:t>:</a:t>
            </a:r>
            <a:r>
              <a:rPr lang="cs-CZ" altLang="cs-CZ" sz="1600" dirty="0" smtClean="0">
                <a:solidFill>
                  <a:srgbClr val="000000"/>
                </a:solidFill>
                <a:latin typeface="+mn-lt"/>
              </a:rPr>
              <a:t> </a:t>
            </a:r>
            <a:r>
              <a:rPr lang="cs-CZ" altLang="cs-CZ" sz="1600" dirty="0">
                <a:solidFill>
                  <a:srgbClr val="000000"/>
                </a:solidFill>
                <a:latin typeface="+mn-lt"/>
              </a:rPr>
              <a:t>členovci, rýhování superficiální (povrchové)</a:t>
            </a:r>
          </a:p>
          <a:p>
            <a:pPr eaLnBrk="1" hangingPunct="1">
              <a:lnSpc>
                <a:spcPct val="114000"/>
              </a:lnSpc>
            </a:pPr>
            <a:endParaRPr lang="cs-CZ" altLang="cs-CZ" sz="1600" dirty="0">
              <a:solidFill>
                <a:srgbClr val="000000"/>
              </a:solidFill>
              <a:latin typeface="+mn-lt"/>
            </a:endParaRPr>
          </a:p>
          <a:p>
            <a:pPr eaLnBrk="1" hangingPunct="1">
              <a:lnSpc>
                <a:spcPct val="114000"/>
              </a:lnSpc>
            </a:pPr>
            <a:r>
              <a:rPr lang="cs-CZ" altLang="cs-CZ" sz="1600" b="1" u="sng" dirty="0">
                <a:solidFill>
                  <a:srgbClr val="000000"/>
                </a:solidFill>
                <a:latin typeface="+mn-lt"/>
              </a:rPr>
              <a:t>člověk</a:t>
            </a:r>
            <a:r>
              <a:rPr lang="cs-CZ" altLang="cs-CZ" sz="1600" b="1" dirty="0">
                <a:solidFill>
                  <a:srgbClr val="000000"/>
                </a:solidFill>
                <a:latin typeface="+mn-lt"/>
              </a:rPr>
              <a:t>:</a:t>
            </a:r>
            <a:r>
              <a:rPr lang="cs-CZ" altLang="cs-CZ" sz="1600" dirty="0">
                <a:solidFill>
                  <a:srgbClr val="000000"/>
                </a:solidFill>
                <a:latin typeface="+mn-lt"/>
              </a:rPr>
              <a:t> </a:t>
            </a:r>
            <a:r>
              <a:rPr lang="cs-CZ" altLang="cs-CZ" sz="1600" dirty="0" err="1">
                <a:solidFill>
                  <a:srgbClr val="000000"/>
                </a:solidFill>
                <a:latin typeface="+mn-lt"/>
              </a:rPr>
              <a:t>oligolecitální</a:t>
            </a:r>
            <a:r>
              <a:rPr lang="cs-CZ" altLang="cs-CZ" sz="1600" dirty="0">
                <a:solidFill>
                  <a:srgbClr val="000000"/>
                </a:solidFill>
                <a:latin typeface="+mn-lt"/>
              </a:rPr>
              <a:t>, </a:t>
            </a:r>
            <a:r>
              <a:rPr lang="cs-CZ" altLang="cs-CZ" sz="1600" dirty="0" err="1">
                <a:solidFill>
                  <a:srgbClr val="000000"/>
                </a:solidFill>
                <a:latin typeface="+mn-lt"/>
              </a:rPr>
              <a:t>izolecitální</a:t>
            </a:r>
            <a:r>
              <a:rPr lang="cs-CZ" altLang="cs-CZ" sz="1600" dirty="0">
                <a:solidFill>
                  <a:srgbClr val="000000"/>
                </a:solidFill>
                <a:latin typeface="+mn-lt"/>
              </a:rPr>
              <a:t> </a:t>
            </a:r>
            <a:r>
              <a:rPr lang="cs-CZ" altLang="cs-CZ" sz="1600" dirty="0" err="1">
                <a:solidFill>
                  <a:srgbClr val="000000"/>
                </a:solidFill>
                <a:latin typeface="+mn-lt"/>
              </a:rPr>
              <a:t>oocyty</a:t>
            </a:r>
            <a:r>
              <a:rPr lang="cs-CZ" altLang="cs-CZ" sz="1600" dirty="0">
                <a:solidFill>
                  <a:srgbClr val="000000"/>
                </a:solidFill>
                <a:latin typeface="+mn-lt"/>
              </a:rPr>
              <a:t>, rýhování totální a </a:t>
            </a:r>
            <a:r>
              <a:rPr lang="cs-CZ" altLang="cs-CZ" sz="1600" dirty="0" err="1" smtClean="0">
                <a:solidFill>
                  <a:srgbClr val="000000"/>
                </a:solidFill>
                <a:latin typeface="+mn-lt"/>
              </a:rPr>
              <a:t>ekvální</a:t>
            </a:r>
            <a:endParaRPr lang="cs-CZ" altLang="cs-CZ" sz="1600" dirty="0">
              <a:solidFill>
                <a:srgbClr val="000000"/>
              </a:solidFill>
              <a:latin typeface="+mn-lt"/>
            </a:endParaRPr>
          </a:p>
        </p:txBody>
      </p:sp>
      <p:sp>
        <p:nvSpPr>
          <p:cNvPr id="30724" name="Oval 7"/>
          <p:cNvSpPr>
            <a:spLocks noChangeArrowheads="1"/>
          </p:cNvSpPr>
          <p:nvPr/>
        </p:nvSpPr>
        <p:spPr bwMode="auto">
          <a:xfrm>
            <a:off x="7848600" y="685800"/>
            <a:ext cx="1371600" cy="1219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25" name="Oval 8"/>
          <p:cNvSpPr>
            <a:spLocks noChangeArrowheads="1"/>
          </p:cNvSpPr>
          <p:nvPr/>
        </p:nvSpPr>
        <p:spPr bwMode="auto">
          <a:xfrm>
            <a:off x="8458200" y="1295400"/>
            <a:ext cx="228600" cy="152400"/>
          </a:xfrm>
          <a:prstGeom prst="ellipse">
            <a:avLst/>
          </a:prstGeom>
          <a:solidFill>
            <a:srgbClr val="F06730"/>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26" name="Oval 9"/>
          <p:cNvSpPr>
            <a:spLocks noChangeArrowheads="1"/>
          </p:cNvSpPr>
          <p:nvPr/>
        </p:nvSpPr>
        <p:spPr bwMode="auto">
          <a:xfrm>
            <a:off x="8534400" y="12954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27" name="Oval 10"/>
          <p:cNvSpPr>
            <a:spLocks noChangeArrowheads="1"/>
          </p:cNvSpPr>
          <p:nvPr/>
        </p:nvSpPr>
        <p:spPr bwMode="auto">
          <a:xfrm>
            <a:off x="8001000" y="129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28" name="Oval 11"/>
          <p:cNvSpPr>
            <a:spLocks noChangeArrowheads="1"/>
          </p:cNvSpPr>
          <p:nvPr/>
        </p:nvSpPr>
        <p:spPr bwMode="auto">
          <a:xfrm>
            <a:off x="8229600" y="1676400"/>
            <a:ext cx="152400" cy="152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29" name="Oval 12"/>
          <p:cNvSpPr>
            <a:spLocks noChangeArrowheads="1"/>
          </p:cNvSpPr>
          <p:nvPr/>
        </p:nvSpPr>
        <p:spPr bwMode="auto">
          <a:xfrm>
            <a:off x="8839200" y="1524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30" name="Oval 13"/>
          <p:cNvSpPr>
            <a:spLocks noChangeArrowheads="1"/>
          </p:cNvSpPr>
          <p:nvPr/>
        </p:nvSpPr>
        <p:spPr bwMode="auto">
          <a:xfrm>
            <a:off x="8458200" y="83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31" name="Oval 14"/>
          <p:cNvSpPr>
            <a:spLocks noChangeArrowheads="1"/>
          </p:cNvSpPr>
          <p:nvPr/>
        </p:nvSpPr>
        <p:spPr bwMode="auto">
          <a:xfrm>
            <a:off x="8534400" y="1676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32" name="Oval 15"/>
          <p:cNvSpPr>
            <a:spLocks noChangeArrowheads="1"/>
          </p:cNvSpPr>
          <p:nvPr/>
        </p:nvSpPr>
        <p:spPr bwMode="auto">
          <a:xfrm>
            <a:off x="8077200" y="914400"/>
            <a:ext cx="152400" cy="152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33" name="Oval 16"/>
          <p:cNvSpPr>
            <a:spLocks noChangeArrowheads="1"/>
          </p:cNvSpPr>
          <p:nvPr/>
        </p:nvSpPr>
        <p:spPr bwMode="auto">
          <a:xfrm>
            <a:off x="8991600" y="129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34" name="Oval 17"/>
          <p:cNvSpPr>
            <a:spLocks noChangeArrowheads="1"/>
          </p:cNvSpPr>
          <p:nvPr/>
        </p:nvSpPr>
        <p:spPr bwMode="auto">
          <a:xfrm>
            <a:off x="7924800" y="2133600"/>
            <a:ext cx="1371600" cy="1219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35" name="Oval 18"/>
          <p:cNvSpPr>
            <a:spLocks noChangeArrowheads="1"/>
          </p:cNvSpPr>
          <p:nvPr/>
        </p:nvSpPr>
        <p:spPr bwMode="auto">
          <a:xfrm>
            <a:off x="8534400" y="114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36" name="Oval 21"/>
          <p:cNvSpPr>
            <a:spLocks noChangeArrowheads="1"/>
          </p:cNvSpPr>
          <p:nvPr/>
        </p:nvSpPr>
        <p:spPr bwMode="auto">
          <a:xfrm>
            <a:off x="8458200" y="2667000"/>
            <a:ext cx="228600" cy="152400"/>
          </a:xfrm>
          <a:prstGeom prst="ellipse">
            <a:avLst/>
          </a:prstGeom>
          <a:solidFill>
            <a:srgbClr val="F06730"/>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37" name="Oval 19"/>
          <p:cNvSpPr>
            <a:spLocks noChangeArrowheads="1"/>
          </p:cNvSpPr>
          <p:nvPr/>
        </p:nvSpPr>
        <p:spPr bwMode="auto">
          <a:xfrm>
            <a:off x="8534400" y="26670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38" name="Oval 22"/>
          <p:cNvSpPr>
            <a:spLocks noChangeArrowheads="1"/>
          </p:cNvSpPr>
          <p:nvPr/>
        </p:nvSpPr>
        <p:spPr bwMode="auto">
          <a:xfrm>
            <a:off x="8382000" y="3124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39" name="Oval 23"/>
          <p:cNvSpPr>
            <a:spLocks noChangeArrowheads="1"/>
          </p:cNvSpPr>
          <p:nvPr/>
        </p:nvSpPr>
        <p:spPr bwMode="auto">
          <a:xfrm>
            <a:off x="8534400" y="2971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40" name="Oval 24"/>
          <p:cNvSpPr>
            <a:spLocks noChangeArrowheads="1"/>
          </p:cNvSpPr>
          <p:nvPr/>
        </p:nvSpPr>
        <p:spPr bwMode="auto">
          <a:xfrm>
            <a:off x="9144000" y="2895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41" name="Oval 25"/>
          <p:cNvSpPr>
            <a:spLocks noChangeArrowheads="1"/>
          </p:cNvSpPr>
          <p:nvPr/>
        </p:nvSpPr>
        <p:spPr bwMode="auto">
          <a:xfrm>
            <a:off x="8915400" y="3048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42" name="Oval 26"/>
          <p:cNvSpPr>
            <a:spLocks noChangeArrowheads="1"/>
          </p:cNvSpPr>
          <p:nvPr/>
        </p:nvSpPr>
        <p:spPr bwMode="auto">
          <a:xfrm>
            <a:off x="8915400" y="2895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43" name="Oval 27"/>
          <p:cNvSpPr>
            <a:spLocks noChangeArrowheads="1"/>
          </p:cNvSpPr>
          <p:nvPr/>
        </p:nvSpPr>
        <p:spPr bwMode="auto">
          <a:xfrm>
            <a:off x="8610600" y="3124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44" name="Oval 28"/>
          <p:cNvSpPr>
            <a:spLocks noChangeArrowheads="1"/>
          </p:cNvSpPr>
          <p:nvPr/>
        </p:nvSpPr>
        <p:spPr bwMode="auto">
          <a:xfrm>
            <a:off x="8458200" y="2895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45" name="Oval 29"/>
          <p:cNvSpPr>
            <a:spLocks noChangeArrowheads="1"/>
          </p:cNvSpPr>
          <p:nvPr/>
        </p:nvSpPr>
        <p:spPr bwMode="auto">
          <a:xfrm>
            <a:off x="8229600" y="3124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46" name="Oval 30"/>
          <p:cNvSpPr>
            <a:spLocks noChangeArrowheads="1"/>
          </p:cNvSpPr>
          <p:nvPr/>
        </p:nvSpPr>
        <p:spPr bwMode="auto">
          <a:xfrm>
            <a:off x="8686800" y="3048000"/>
            <a:ext cx="1524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47" name="Oval 31"/>
          <p:cNvSpPr>
            <a:spLocks noChangeArrowheads="1"/>
          </p:cNvSpPr>
          <p:nvPr/>
        </p:nvSpPr>
        <p:spPr bwMode="auto">
          <a:xfrm>
            <a:off x="8534400" y="3276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48" name="Oval 32"/>
          <p:cNvSpPr>
            <a:spLocks noChangeArrowheads="1"/>
          </p:cNvSpPr>
          <p:nvPr/>
        </p:nvSpPr>
        <p:spPr bwMode="auto">
          <a:xfrm>
            <a:off x="8763000" y="2895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49" name="Oval 33"/>
          <p:cNvSpPr>
            <a:spLocks noChangeArrowheads="1"/>
          </p:cNvSpPr>
          <p:nvPr/>
        </p:nvSpPr>
        <p:spPr bwMode="auto">
          <a:xfrm>
            <a:off x="8229600" y="2895600"/>
            <a:ext cx="152400" cy="152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50" name="Oval 34"/>
          <p:cNvSpPr>
            <a:spLocks noChangeArrowheads="1"/>
          </p:cNvSpPr>
          <p:nvPr/>
        </p:nvSpPr>
        <p:spPr bwMode="auto">
          <a:xfrm>
            <a:off x="7467600" y="3810000"/>
            <a:ext cx="1371600" cy="1905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51" name="Oval 36"/>
          <p:cNvSpPr>
            <a:spLocks noChangeArrowheads="1"/>
          </p:cNvSpPr>
          <p:nvPr/>
        </p:nvSpPr>
        <p:spPr bwMode="auto">
          <a:xfrm>
            <a:off x="8001000" y="3886200"/>
            <a:ext cx="228600" cy="152400"/>
          </a:xfrm>
          <a:prstGeom prst="ellipse">
            <a:avLst/>
          </a:prstGeom>
          <a:solidFill>
            <a:srgbClr val="F06730"/>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52" name="Oval 35"/>
          <p:cNvSpPr>
            <a:spLocks noChangeArrowheads="1"/>
          </p:cNvSpPr>
          <p:nvPr/>
        </p:nvSpPr>
        <p:spPr bwMode="auto">
          <a:xfrm>
            <a:off x="8077200" y="38862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53" name="Oval 37"/>
          <p:cNvSpPr>
            <a:spLocks noChangeArrowheads="1"/>
          </p:cNvSpPr>
          <p:nvPr/>
        </p:nvSpPr>
        <p:spPr bwMode="auto">
          <a:xfrm>
            <a:off x="79248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54" name="Oval 38"/>
          <p:cNvSpPr>
            <a:spLocks noChangeArrowheads="1"/>
          </p:cNvSpPr>
          <p:nvPr/>
        </p:nvSpPr>
        <p:spPr bwMode="auto">
          <a:xfrm>
            <a:off x="80772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55" name="Oval 39"/>
          <p:cNvSpPr>
            <a:spLocks noChangeArrowheads="1"/>
          </p:cNvSpPr>
          <p:nvPr/>
        </p:nvSpPr>
        <p:spPr bwMode="auto">
          <a:xfrm>
            <a:off x="82296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56" name="Oval 40"/>
          <p:cNvSpPr>
            <a:spLocks noChangeArrowheads="1"/>
          </p:cNvSpPr>
          <p:nvPr/>
        </p:nvSpPr>
        <p:spPr bwMode="auto">
          <a:xfrm>
            <a:off x="83820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57" name="Oval 41"/>
          <p:cNvSpPr>
            <a:spLocks noChangeArrowheads="1"/>
          </p:cNvSpPr>
          <p:nvPr/>
        </p:nvSpPr>
        <p:spPr bwMode="auto">
          <a:xfrm>
            <a:off x="85344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58" name="Oval 42"/>
          <p:cNvSpPr>
            <a:spLocks noChangeArrowheads="1"/>
          </p:cNvSpPr>
          <p:nvPr/>
        </p:nvSpPr>
        <p:spPr bwMode="auto">
          <a:xfrm>
            <a:off x="76200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59" name="Oval 43"/>
          <p:cNvSpPr>
            <a:spLocks noChangeArrowheads="1"/>
          </p:cNvSpPr>
          <p:nvPr/>
        </p:nvSpPr>
        <p:spPr bwMode="auto">
          <a:xfrm>
            <a:off x="77724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60" name="Oval 44"/>
          <p:cNvSpPr>
            <a:spLocks noChangeArrowheads="1"/>
          </p:cNvSpPr>
          <p:nvPr/>
        </p:nvSpPr>
        <p:spPr bwMode="auto">
          <a:xfrm>
            <a:off x="7848600" y="4800600"/>
            <a:ext cx="152400" cy="152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61" name="Oval 45"/>
          <p:cNvSpPr>
            <a:spLocks noChangeArrowheads="1"/>
          </p:cNvSpPr>
          <p:nvPr/>
        </p:nvSpPr>
        <p:spPr bwMode="auto">
          <a:xfrm>
            <a:off x="80772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62" name="Oval 46"/>
          <p:cNvSpPr>
            <a:spLocks noChangeArrowheads="1"/>
          </p:cNvSpPr>
          <p:nvPr/>
        </p:nvSpPr>
        <p:spPr bwMode="auto">
          <a:xfrm>
            <a:off x="82296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63" name="Oval 47"/>
          <p:cNvSpPr>
            <a:spLocks noChangeArrowheads="1"/>
          </p:cNvSpPr>
          <p:nvPr/>
        </p:nvSpPr>
        <p:spPr bwMode="auto">
          <a:xfrm>
            <a:off x="77724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64" name="Oval 48"/>
          <p:cNvSpPr>
            <a:spLocks noChangeArrowheads="1"/>
          </p:cNvSpPr>
          <p:nvPr/>
        </p:nvSpPr>
        <p:spPr bwMode="auto">
          <a:xfrm>
            <a:off x="79248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65" name="Oval 49"/>
          <p:cNvSpPr>
            <a:spLocks noChangeArrowheads="1"/>
          </p:cNvSpPr>
          <p:nvPr/>
        </p:nvSpPr>
        <p:spPr bwMode="auto">
          <a:xfrm>
            <a:off x="80772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66" name="Oval 50"/>
          <p:cNvSpPr>
            <a:spLocks noChangeArrowheads="1"/>
          </p:cNvSpPr>
          <p:nvPr/>
        </p:nvSpPr>
        <p:spPr bwMode="auto">
          <a:xfrm>
            <a:off x="8153400" y="4495800"/>
            <a:ext cx="152400" cy="152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67" name="Oval 51"/>
          <p:cNvSpPr>
            <a:spLocks noChangeArrowheads="1"/>
          </p:cNvSpPr>
          <p:nvPr/>
        </p:nvSpPr>
        <p:spPr bwMode="auto">
          <a:xfrm>
            <a:off x="83820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68" name="Oval 52"/>
          <p:cNvSpPr>
            <a:spLocks noChangeArrowheads="1"/>
          </p:cNvSpPr>
          <p:nvPr/>
        </p:nvSpPr>
        <p:spPr bwMode="auto">
          <a:xfrm>
            <a:off x="84582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69" name="Oval 53"/>
          <p:cNvSpPr>
            <a:spLocks noChangeArrowheads="1"/>
          </p:cNvSpPr>
          <p:nvPr/>
        </p:nvSpPr>
        <p:spPr bwMode="auto">
          <a:xfrm>
            <a:off x="8610600" y="4419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endParaRPr lang="cs-CZ" altLang="cs-CZ" sz="1800">
              <a:latin typeface="+mn-lt"/>
            </a:endParaRPr>
          </a:p>
        </p:txBody>
      </p:sp>
      <p:sp>
        <p:nvSpPr>
          <p:cNvPr id="30770" name="Oval 54"/>
          <p:cNvSpPr>
            <a:spLocks noChangeArrowheads="1"/>
          </p:cNvSpPr>
          <p:nvPr/>
        </p:nvSpPr>
        <p:spPr bwMode="auto">
          <a:xfrm>
            <a:off x="87630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71" name="Oval 55"/>
          <p:cNvSpPr>
            <a:spLocks noChangeArrowheads="1"/>
          </p:cNvSpPr>
          <p:nvPr/>
        </p:nvSpPr>
        <p:spPr bwMode="auto">
          <a:xfrm>
            <a:off x="7620000" y="4267200"/>
            <a:ext cx="152400" cy="152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72" name="Oval 56"/>
          <p:cNvSpPr>
            <a:spLocks noChangeArrowheads="1"/>
          </p:cNvSpPr>
          <p:nvPr/>
        </p:nvSpPr>
        <p:spPr bwMode="auto">
          <a:xfrm>
            <a:off x="77724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73" name="Oval 57"/>
          <p:cNvSpPr>
            <a:spLocks noChangeArrowheads="1"/>
          </p:cNvSpPr>
          <p:nvPr/>
        </p:nvSpPr>
        <p:spPr bwMode="auto">
          <a:xfrm>
            <a:off x="79248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74" name="Oval 58"/>
          <p:cNvSpPr>
            <a:spLocks noChangeArrowheads="1"/>
          </p:cNvSpPr>
          <p:nvPr/>
        </p:nvSpPr>
        <p:spPr bwMode="auto">
          <a:xfrm>
            <a:off x="80772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75" name="Oval 59"/>
          <p:cNvSpPr>
            <a:spLocks noChangeArrowheads="1"/>
          </p:cNvSpPr>
          <p:nvPr/>
        </p:nvSpPr>
        <p:spPr bwMode="auto">
          <a:xfrm>
            <a:off x="82296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76" name="Oval 60"/>
          <p:cNvSpPr>
            <a:spLocks noChangeArrowheads="1"/>
          </p:cNvSpPr>
          <p:nvPr/>
        </p:nvSpPr>
        <p:spPr bwMode="auto">
          <a:xfrm>
            <a:off x="83820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77" name="Oval 61"/>
          <p:cNvSpPr>
            <a:spLocks noChangeArrowheads="1"/>
          </p:cNvSpPr>
          <p:nvPr/>
        </p:nvSpPr>
        <p:spPr bwMode="auto">
          <a:xfrm>
            <a:off x="8534400" y="5257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78" name="Oval 62"/>
          <p:cNvSpPr>
            <a:spLocks noChangeArrowheads="1"/>
          </p:cNvSpPr>
          <p:nvPr/>
        </p:nvSpPr>
        <p:spPr bwMode="auto">
          <a:xfrm>
            <a:off x="81534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79" name="Oval 63"/>
          <p:cNvSpPr>
            <a:spLocks noChangeArrowheads="1"/>
          </p:cNvSpPr>
          <p:nvPr/>
        </p:nvSpPr>
        <p:spPr bwMode="auto">
          <a:xfrm>
            <a:off x="83058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80" name="Oval 64"/>
          <p:cNvSpPr>
            <a:spLocks noChangeArrowheads="1"/>
          </p:cNvSpPr>
          <p:nvPr/>
        </p:nvSpPr>
        <p:spPr bwMode="auto">
          <a:xfrm>
            <a:off x="84582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81" name="Oval 66"/>
          <p:cNvSpPr>
            <a:spLocks noChangeArrowheads="1"/>
          </p:cNvSpPr>
          <p:nvPr/>
        </p:nvSpPr>
        <p:spPr bwMode="auto">
          <a:xfrm>
            <a:off x="86106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82" name="Oval 67"/>
          <p:cNvSpPr>
            <a:spLocks noChangeArrowheads="1"/>
          </p:cNvSpPr>
          <p:nvPr/>
        </p:nvSpPr>
        <p:spPr bwMode="auto">
          <a:xfrm>
            <a:off x="87630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83" name="Oval 68"/>
          <p:cNvSpPr>
            <a:spLocks noChangeArrowheads="1"/>
          </p:cNvSpPr>
          <p:nvPr/>
        </p:nvSpPr>
        <p:spPr bwMode="auto">
          <a:xfrm>
            <a:off x="85344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84" name="Oval 69"/>
          <p:cNvSpPr>
            <a:spLocks noChangeArrowheads="1"/>
          </p:cNvSpPr>
          <p:nvPr/>
        </p:nvSpPr>
        <p:spPr bwMode="auto">
          <a:xfrm>
            <a:off x="8382000" y="5257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85" name="Oval 70"/>
          <p:cNvSpPr>
            <a:spLocks noChangeArrowheads="1"/>
          </p:cNvSpPr>
          <p:nvPr/>
        </p:nvSpPr>
        <p:spPr bwMode="auto">
          <a:xfrm>
            <a:off x="8534400" y="5410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86" name="Oval 71"/>
          <p:cNvSpPr>
            <a:spLocks noChangeArrowheads="1"/>
          </p:cNvSpPr>
          <p:nvPr/>
        </p:nvSpPr>
        <p:spPr bwMode="auto">
          <a:xfrm>
            <a:off x="83820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87" name="Oval 72"/>
          <p:cNvSpPr>
            <a:spLocks noChangeArrowheads="1"/>
          </p:cNvSpPr>
          <p:nvPr/>
        </p:nvSpPr>
        <p:spPr bwMode="auto">
          <a:xfrm>
            <a:off x="8305800" y="4191000"/>
            <a:ext cx="228600" cy="152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88" name="Oval 73"/>
          <p:cNvSpPr>
            <a:spLocks noChangeArrowheads="1"/>
          </p:cNvSpPr>
          <p:nvPr/>
        </p:nvSpPr>
        <p:spPr bwMode="auto">
          <a:xfrm>
            <a:off x="76962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89" name="Oval 74"/>
          <p:cNvSpPr>
            <a:spLocks noChangeArrowheads="1"/>
          </p:cNvSpPr>
          <p:nvPr/>
        </p:nvSpPr>
        <p:spPr bwMode="auto">
          <a:xfrm>
            <a:off x="78486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90" name="Oval 75"/>
          <p:cNvSpPr>
            <a:spLocks noChangeArrowheads="1"/>
          </p:cNvSpPr>
          <p:nvPr/>
        </p:nvSpPr>
        <p:spPr bwMode="auto">
          <a:xfrm>
            <a:off x="8001000" y="5181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91" name="Oval 76"/>
          <p:cNvSpPr>
            <a:spLocks noChangeArrowheads="1"/>
          </p:cNvSpPr>
          <p:nvPr/>
        </p:nvSpPr>
        <p:spPr bwMode="auto">
          <a:xfrm>
            <a:off x="8153400" y="5334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92" name="Oval 77"/>
          <p:cNvSpPr>
            <a:spLocks noChangeArrowheads="1"/>
          </p:cNvSpPr>
          <p:nvPr/>
        </p:nvSpPr>
        <p:spPr bwMode="auto">
          <a:xfrm>
            <a:off x="76200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93" name="Oval 78"/>
          <p:cNvSpPr>
            <a:spLocks noChangeArrowheads="1"/>
          </p:cNvSpPr>
          <p:nvPr/>
        </p:nvSpPr>
        <p:spPr bwMode="auto">
          <a:xfrm>
            <a:off x="75438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94" name="Oval 79"/>
          <p:cNvSpPr>
            <a:spLocks noChangeArrowheads="1"/>
          </p:cNvSpPr>
          <p:nvPr/>
        </p:nvSpPr>
        <p:spPr bwMode="auto">
          <a:xfrm>
            <a:off x="7696200" y="5181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95" name="Oval 80"/>
          <p:cNvSpPr>
            <a:spLocks noChangeArrowheads="1"/>
          </p:cNvSpPr>
          <p:nvPr/>
        </p:nvSpPr>
        <p:spPr bwMode="auto">
          <a:xfrm>
            <a:off x="7772400" y="5257800"/>
            <a:ext cx="152400" cy="152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96" name="Oval 81"/>
          <p:cNvSpPr>
            <a:spLocks noChangeArrowheads="1"/>
          </p:cNvSpPr>
          <p:nvPr/>
        </p:nvSpPr>
        <p:spPr bwMode="auto">
          <a:xfrm>
            <a:off x="8001000" y="5486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97" name="Oval 82"/>
          <p:cNvSpPr>
            <a:spLocks noChangeArrowheads="1"/>
          </p:cNvSpPr>
          <p:nvPr/>
        </p:nvSpPr>
        <p:spPr bwMode="auto">
          <a:xfrm>
            <a:off x="76200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98" name="Oval 83"/>
          <p:cNvSpPr>
            <a:spLocks noChangeArrowheads="1"/>
          </p:cNvSpPr>
          <p:nvPr/>
        </p:nvSpPr>
        <p:spPr bwMode="auto">
          <a:xfrm>
            <a:off x="77724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799" name="Oval 84"/>
          <p:cNvSpPr>
            <a:spLocks noChangeArrowheads="1"/>
          </p:cNvSpPr>
          <p:nvPr/>
        </p:nvSpPr>
        <p:spPr bwMode="auto">
          <a:xfrm>
            <a:off x="7924800" y="5181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00" name="Oval 85"/>
          <p:cNvSpPr>
            <a:spLocks noChangeArrowheads="1"/>
          </p:cNvSpPr>
          <p:nvPr/>
        </p:nvSpPr>
        <p:spPr bwMode="auto">
          <a:xfrm>
            <a:off x="8229600" y="5181600"/>
            <a:ext cx="152400" cy="152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01" name="Oval 86"/>
          <p:cNvSpPr>
            <a:spLocks noChangeArrowheads="1"/>
          </p:cNvSpPr>
          <p:nvPr/>
        </p:nvSpPr>
        <p:spPr bwMode="auto">
          <a:xfrm>
            <a:off x="8229600" y="5486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02" name="Oval 87"/>
          <p:cNvSpPr>
            <a:spLocks noChangeArrowheads="1"/>
          </p:cNvSpPr>
          <p:nvPr/>
        </p:nvSpPr>
        <p:spPr bwMode="auto">
          <a:xfrm>
            <a:off x="8991600" y="3810000"/>
            <a:ext cx="1371600" cy="19050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03" name="Oval 88"/>
          <p:cNvSpPr>
            <a:spLocks noChangeArrowheads="1"/>
          </p:cNvSpPr>
          <p:nvPr/>
        </p:nvSpPr>
        <p:spPr bwMode="auto">
          <a:xfrm>
            <a:off x="9601200" y="4648200"/>
            <a:ext cx="228600" cy="152400"/>
          </a:xfrm>
          <a:prstGeom prst="ellipse">
            <a:avLst/>
          </a:prstGeom>
          <a:solidFill>
            <a:srgbClr val="F06730"/>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04" name="Oval 89"/>
          <p:cNvSpPr>
            <a:spLocks noChangeArrowheads="1"/>
          </p:cNvSpPr>
          <p:nvPr/>
        </p:nvSpPr>
        <p:spPr bwMode="auto">
          <a:xfrm>
            <a:off x="9677400" y="4648200"/>
            <a:ext cx="76200" cy="762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05" name="Oval 90"/>
          <p:cNvSpPr>
            <a:spLocks noChangeArrowheads="1"/>
          </p:cNvSpPr>
          <p:nvPr/>
        </p:nvSpPr>
        <p:spPr bwMode="auto">
          <a:xfrm>
            <a:off x="92202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06" name="Oval 91"/>
          <p:cNvSpPr>
            <a:spLocks noChangeArrowheads="1"/>
          </p:cNvSpPr>
          <p:nvPr/>
        </p:nvSpPr>
        <p:spPr bwMode="auto">
          <a:xfrm>
            <a:off x="9220200" y="4876800"/>
            <a:ext cx="152400" cy="152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07" name="Oval 92"/>
          <p:cNvSpPr>
            <a:spLocks noChangeArrowheads="1"/>
          </p:cNvSpPr>
          <p:nvPr/>
        </p:nvSpPr>
        <p:spPr bwMode="auto">
          <a:xfrm>
            <a:off x="94488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08" name="Oval 93"/>
          <p:cNvSpPr>
            <a:spLocks noChangeArrowheads="1"/>
          </p:cNvSpPr>
          <p:nvPr/>
        </p:nvSpPr>
        <p:spPr bwMode="auto">
          <a:xfrm>
            <a:off x="96012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09" name="Oval 94"/>
          <p:cNvSpPr>
            <a:spLocks noChangeArrowheads="1"/>
          </p:cNvSpPr>
          <p:nvPr/>
        </p:nvSpPr>
        <p:spPr bwMode="auto">
          <a:xfrm>
            <a:off x="9753600" y="5029200"/>
            <a:ext cx="152400" cy="152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10" name="Oval 95"/>
          <p:cNvSpPr>
            <a:spLocks noChangeArrowheads="1"/>
          </p:cNvSpPr>
          <p:nvPr/>
        </p:nvSpPr>
        <p:spPr bwMode="auto">
          <a:xfrm>
            <a:off x="99060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11" name="Oval 96"/>
          <p:cNvSpPr>
            <a:spLocks noChangeArrowheads="1"/>
          </p:cNvSpPr>
          <p:nvPr/>
        </p:nvSpPr>
        <p:spPr bwMode="auto">
          <a:xfrm>
            <a:off x="99822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12" name="Oval 97"/>
          <p:cNvSpPr>
            <a:spLocks noChangeArrowheads="1"/>
          </p:cNvSpPr>
          <p:nvPr/>
        </p:nvSpPr>
        <p:spPr bwMode="auto">
          <a:xfrm>
            <a:off x="92202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13" name="Oval 98"/>
          <p:cNvSpPr>
            <a:spLocks noChangeArrowheads="1"/>
          </p:cNvSpPr>
          <p:nvPr/>
        </p:nvSpPr>
        <p:spPr bwMode="auto">
          <a:xfrm>
            <a:off x="97536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14" name="Oval 99"/>
          <p:cNvSpPr>
            <a:spLocks noChangeArrowheads="1"/>
          </p:cNvSpPr>
          <p:nvPr/>
        </p:nvSpPr>
        <p:spPr bwMode="auto">
          <a:xfrm>
            <a:off x="9448800" y="4191000"/>
            <a:ext cx="1524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15" name="Oval 100"/>
          <p:cNvSpPr>
            <a:spLocks noChangeArrowheads="1"/>
          </p:cNvSpPr>
          <p:nvPr/>
        </p:nvSpPr>
        <p:spPr bwMode="auto">
          <a:xfrm>
            <a:off x="99822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16" name="Oval 101"/>
          <p:cNvSpPr>
            <a:spLocks noChangeArrowheads="1"/>
          </p:cNvSpPr>
          <p:nvPr/>
        </p:nvSpPr>
        <p:spPr bwMode="auto">
          <a:xfrm>
            <a:off x="98298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17" name="Oval 102"/>
          <p:cNvSpPr>
            <a:spLocks noChangeArrowheads="1"/>
          </p:cNvSpPr>
          <p:nvPr/>
        </p:nvSpPr>
        <p:spPr bwMode="auto">
          <a:xfrm>
            <a:off x="92964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18" name="Oval 103"/>
          <p:cNvSpPr>
            <a:spLocks noChangeArrowheads="1"/>
          </p:cNvSpPr>
          <p:nvPr/>
        </p:nvSpPr>
        <p:spPr bwMode="auto">
          <a:xfrm>
            <a:off x="92964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19" name="Oval 104"/>
          <p:cNvSpPr>
            <a:spLocks noChangeArrowheads="1"/>
          </p:cNvSpPr>
          <p:nvPr/>
        </p:nvSpPr>
        <p:spPr bwMode="auto">
          <a:xfrm>
            <a:off x="9906000" y="4419600"/>
            <a:ext cx="1524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20" name="Oval 105"/>
          <p:cNvSpPr>
            <a:spLocks noChangeArrowheads="1"/>
          </p:cNvSpPr>
          <p:nvPr/>
        </p:nvSpPr>
        <p:spPr bwMode="auto">
          <a:xfrm>
            <a:off x="96012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21" name="Oval 107"/>
          <p:cNvSpPr>
            <a:spLocks noChangeArrowheads="1"/>
          </p:cNvSpPr>
          <p:nvPr/>
        </p:nvSpPr>
        <p:spPr bwMode="auto">
          <a:xfrm>
            <a:off x="9982200" y="457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22" name="Oval 108"/>
          <p:cNvSpPr>
            <a:spLocks noChangeArrowheads="1"/>
          </p:cNvSpPr>
          <p:nvPr/>
        </p:nvSpPr>
        <p:spPr bwMode="auto">
          <a:xfrm>
            <a:off x="9677400" y="4191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23" name="Oval 109"/>
          <p:cNvSpPr>
            <a:spLocks noChangeArrowheads="1"/>
          </p:cNvSpPr>
          <p:nvPr/>
        </p:nvSpPr>
        <p:spPr bwMode="auto">
          <a:xfrm>
            <a:off x="100584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24" name="Oval 110"/>
          <p:cNvSpPr>
            <a:spLocks noChangeArrowheads="1"/>
          </p:cNvSpPr>
          <p:nvPr/>
        </p:nvSpPr>
        <p:spPr bwMode="auto">
          <a:xfrm>
            <a:off x="94488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25" name="Oval 111"/>
          <p:cNvSpPr>
            <a:spLocks noChangeArrowheads="1"/>
          </p:cNvSpPr>
          <p:nvPr/>
        </p:nvSpPr>
        <p:spPr bwMode="auto">
          <a:xfrm>
            <a:off x="9753600" y="5181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26" name="Oval 112"/>
          <p:cNvSpPr>
            <a:spLocks noChangeArrowheads="1"/>
          </p:cNvSpPr>
          <p:nvPr/>
        </p:nvSpPr>
        <p:spPr bwMode="auto">
          <a:xfrm>
            <a:off x="8839200" y="990600"/>
            <a:ext cx="152400" cy="1524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27" name="Oval 113"/>
          <p:cNvSpPr>
            <a:spLocks noChangeArrowheads="1"/>
          </p:cNvSpPr>
          <p:nvPr/>
        </p:nvSpPr>
        <p:spPr bwMode="auto">
          <a:xfrm>
            <a:off x="8382000" y="1447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28" name="Oval 114"/>
          <p:cNvSpPr>
            <a:spLocks noChangeArrowheads="1"/>
          </p:cNvSpPr>
          <p:nvPr/>
        </p:nvSpPr>
        <p:spPr bwMode="auto">
          <a:xfrm>
            <a:off x="8305800" y="114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29" name="Oval 115"/>
          <p:cNvSpPr>
            <a:spLocks noChangeArrowheads="1"/>
          </p:cNvSpPr>
          <p:nvPr/>
        </p:nvSpPr>
        <p:spPr bwMode="auto">
          <a:xfrm>
            <a:off x="8686800" y="762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30" name="Oval 116"/>
          <p:cNvSpPr>
            <a:spLocks noChangeArrowheads="1"/>
          </p:cNvSpPr>
          <p:nvPr/>
        </p:nvSpPr>
        <p:spPr bwMode="auto">
          <a:xfrm>
            <a:off x="8077200" y="1600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31" name="Oval 117"/>
          <p:cNvSpPr>
            <a:spLocks noChangeArrowheads="1"/>
          </p:cNvSpPr>
          <p:nvPr/>
        </p:nvSpPr>
        <p:spPr bwMode="auto">
          <a:xfrm>
            <a:off x="8839200" y="1676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32" name="Oval 118"/>
          <p:cNvSpPr>
            <a:spLocks noChangeArrowheads="1"/>
          </p:cNvSpPr>
          <p:nvPr/>
        </p:nvSpPr>
        <p:spPr bwMode="auto">
          <a:xfrm>
            <a:off x="7924800" y="5486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33" name="Oval 119"/>
          <p:cNvSpPr>
            <a:spLocks noChangeArrowheads="1"/>
          </p:cNvSpPr>
          <p:nvPr/>
        </p:nvSpPr>
        <p:spPr bwMode="auto">
          <a:xfrm>
            <a:off x="80010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endParaRPr lang="cs-CZ" altLang="cs-CZ" sz="1800">
              <a:latin typeface="+mn-lt"/>
            </a:endParaRPr>
          </a:p>
        </p:txBody>
      </p:sp>
      <p:sp>
        <p:nvSpPr>
          <p:cNvPr id="30834" name="Oval 120"/>
          <p:cNvSpPr>
            <a:spLocks noChangeArrowheads="1"/>
          </p:cNvSpPr>
          <p:nvPr/>
        </p:nvSpPr>
        <p:spPr bwMode="auto">
          <a:xfrm>
            <a:off x="8153400" y="5638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35" name="Oval 121"/>
          <p:cNvSpPr>
            <a:spLocks noChangeArrowheads="1"/>
          </p:cNvSpPr>
          <p:nvPr/>
        </p:nvSpPr>
        <p:spPr bwMode="auto">
          <a:xfrm>
            <a:off x="85344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endParaRPr lang="cs-CZ" altLang="cs-CZ" sz="1800" b="1">
              <a:latin typeface="+mn-lt"/>
            </a:endParaRPr>
          </a:p>
        </p:txBody>
      </p:sp>
      <p:sp>
        <p:nvSpPr>
          <p:cNvPr id="30836" name="Oval 122"/>
          <p:cNvSpPr>
            <a:spLocks noChangeArrowheads="1"/>
          </p:cNvSpPr>
          <p:nvPr/>
        </p:nvSpPr>
        <p:spPr bwMode="auto">
          <a:xfrm>
            <a:off x="80010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37" name="Oval 123"/>
          <p:cNvSpPr>
            <a:spLocks noChangeArrowheads="1"/>
          </p:cNvSpPr>
          <p:nvPr/>
        </p:nvSpPr>
        <p:spPr bwMode="auto">
          <a:xfrm>
            <a:off x="8458200" y="4038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38" name="Oval 124"/>
          <p:cNvSpPr>
            <a:spLocks noChangeArrowheads="1"/>
          </p:cNvSpPr>
          <p:nvPr/>
        </p:nvSpPr>
        <p:spPr bwMode="auto">
          <a:xfrm>
            <a:off x="86106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39" name="Oval 125"/>
          <p:cNvSpPr>
            <a:spLocks noChangeArrowheads="1"/>
          </p:cNvSpPr>
          <p:nvPr/>
        </p:nvSpPr>
        <p:spPr bwMode="auto">
          <a:xfrm>
            <a:off x="8305800" y="4343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40" name="Oval 126"/>
          <p:cNvSpPr>
            <a:spLocks noChangeArrowheads="1"/>
          </p:cNvSpPr>
          <p:nvPr/>
        </p:nvSpPr>
        <p:spPr bwMode="auto">
          <a:xfrm>
            <a:off x="7772400" y="4267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41" name="Oval 127"/>
          <p:cNvSpPr>
            <a:spLocks noChangeArrowheads="1"/>
          </p:cNvSpPr>
          <p:nvPr/>
        </p:nvSpPr>
        <p:spPr bwMode="auto">
          <a:xfrm>
            <a:off x="85344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42" name="Oval 128"/>
          <p:cNvSpPr>
            <a:spLocks noChangeArrowheads="1"/>
          </p:cNvSpPr>
          <p:nvPr/>
        </p:nvSpPr>
        <p:spPr bwMode="auto">
          <a:xfrm>
            <a:off x="8382000" y="5486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43" name="Oval 129"/>
          <p:cNvSpPr>
            <a:spLocks noChangeArrowheads="1"/>
          </p:cNvSpPr>
          <p:nvPr/>
        </p:nvSpPr>
        <p:spPr bwMode="auto">
          <a:xfrm>
            <a:off x="83058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44" name="Oval 130"/>
          <p:cNvSpPr>
            <a:spLocks noChangeArrowheads="1"/>
          </p:cNvSpPr>
          <p:nvPr/>
        </p:nvSpPr>
        <p:spPr bwMode="auto">
          <a:xfrm>
            <a:off x="8001000" y="4495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45" name="Oval 131"/>
          <p:cNvSpPr>
            <a:spLocks noChangeArrowheads="1"/>
          </p:cNvSpPr>
          <p:nvPr/>
        </p:nvSpPr>
        <p:spPr bwMode="auto">
          <a:xfrm>
            <a:off x="8229600" y="4648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46" name="Oval 132"/>
          <p:cNvSpPr>
            <a:spLocks noChangeArrowheads="1"/>
          </p:cNvSpPr>
          <p:nvPr/>
        </p:nvSpPr>
        <p:spPr bwMode="auto">
          <a:xfrm>
            <a:off x="7543800" y="4876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47" name="Oval 133"/>
          <p:cNvSpPr>
            <a:spLocks noChangeArrowheads="1"/>
          </p:cNvSpPr>
          <p:nvPr/>
        </p:nvSpPr>
        <p:spPr bwMode="auto">
          <a:xfrm>
            <a:off x="7467600" y="4724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48" name="Oval 134"/>
          <p:cNvSpPr>
            <a:spLocks noChangeArrowheads="1"/>
          </p:cNvSpPr>
          <p:nvPr/>
        </p:nvSpPr>
        <p:spPr bwMode="auto">
          <a:xfrm>
            <a:off x="7772400" y="4800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49" name="Oval 135"/>
          <p:cNvSpPr>
            <a:spLocks noChangeArrowheads="1"/>
          </p:cNvSpPr>
          <p:nvPr/>
        </p:nvSpPr>
        <p:spPr bwMode="auto">
          <a:xfrm>
            <a:off x="8001000" y="49530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50" name="Oval 136"/>
          <p:cNvSpPr>
            <a:spLocks noChangeArrowheads="1"/>
          </p:cNvSpPr>
          <p:nvPr/>
        </p:nvSpPr>
        <p:spPr bwMode="auto">
          <a:xfrm>
            <a:off x="8077200" y="5105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51" name="Oval 137"/>
          <p:cNvSpPr>
            <a:spLocks noChangeArrowheads="1"/>
          </p:cNvSpPr>
          <p:nvPr/>
        </p:nvSpPr>
        <p:spPr bwMode="auto">
          <a:xfrm>
            <a:off x="8610600" y="50292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latin typeface="+mn-lt"/>
            </a:endParaRPr>
          </a:p>
        </p:txBody>
      </p:sp>
      <p:sp>
        <p:nvSpPr>
          <p:cNvPr id="30852" name="Line 138"/>
          <p:cNvSpPr>
            <a:spLocks noChangeShapeType="1"/>
          </p:cNvSpPr>
          <p:nvPr/>
        </p:nvSpPr>
        <p:spPr bwMode="auto">
          <a:xfrm flipV="1">
            <a:off x="6629400" y="1371600"/>
            <a:ext cx="1143000" cy="304800"/>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cs-CZ"/>
          </a:p>
        </p:txBody>
      </p:sp>
      <p:sp>
        <p:nvSpPr>
          <p:cNvPr id="30853" name="Line 139"/>
          <p:cNvSpPr>
            <a:spLocks noChangeShapeType="1"/>
          </p:cNvSpPr>
          <p:nvPr/>
        </p:nvSpPr>
        <p:spPr bwMode="auto">
          <a:xfrm>
            <a:off x="6248400" y="2514600"/>
            <a:ext cx="1447800" cy="152400"/>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cs-CZ"/>
          </a:p>
        </p:txBody>
      </p:sp>
      <p:sp>
        <p:nvSpPr>
          <p:cNvPr id="30854" name="Line 140"/>
          <p:cNvSpPr>
            <a:spLocks noChangeShapeType="1"/>
          </p:cNvSpPr>
          <p:nvPr/>
        </p:nvSpPr>
        <p:spPr bwMode="auto">
          <a:xfrm>
            <a:off x="6934200" y="3810000"/>
            <a:ext cx="609600" cy="152400"/>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cs-CZ"/>
          </a:p>
        </p:txBody>
      </p:sp>
      <p:sp>
        <p:nvSpPr>
          <p:cNvPr id="30855" name="Line 141"/>
          <p:cNvSpPr>
            <a:spLocks noChangeShapeType="1"/>
          </p:cNvSpPr>
          <p:nvPr/>
        </p:nvSpPr>
        <p:spPr bwMode="auto">
          <a:xfrm>
            <a:off x="6400800" y="4953000"/>
            <a:ext cx="1981200" cy="1295400"/>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cs-CZ"/>
          </a:p>
        </p:txBody>
      </p:sp>
      <p:sp>
        <p:nvSpPr>
          <p:cNvPr id="30856" name="Line 142"/>
          <p:cNvSpPr>
            <a:spLocks noChangeShapeType="1"/>
          </p:cNvSpPr>
          <p:nvPr/>
        </p:nvSpPr>
        <p:spPr bwMode="auto">
          <a:xfrm flipV="1">
            <a:off x="8382000" y="5638800"/>
            <a:ext cx="838200" cy="533400"/>
          </a:xfrm>
          <a:prstGeom prst="line">
            <a:avLst/>
          </a:prstGeom>
          <a:noFill/>
          <a:ln w="254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cs-CZ"/>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6" y="3184526"/>
            <a:ext cx="487363" cy="487363"/>
          </a:xfrm>
          <a:prstGeom prst="rect">
            <a:avLst/>
          </a:prstGeom>
        </p:spPr>
      </p:pic>
      <p:sp>
        <p:nvSpPr>
          <p:cNvPr id="3" name="Obdélník 2"/>
          <p:cNvSpPr/>
          <p:nvPr/>
        </p:nvSpPr>
        <p:spPr>
          <a:xfrm>
            <a:off x="10572135" y="5927623"/>
            <a:ext cx="1056700" cy="369332"/>
          </a:xfrm>
          <a:prstGeom prst="rect">
            <a:avLst/>
          </a:prstGeom>
        </p:spPr>
        <p:txBody>
          <a:bodyPr wrap="none">
            <a:spAutoFit/>
          </a:bodyPr>
          <a:lstStyle/>
          <a:p>
            <a:pPr>
              <a:spcBef>
                <a:spcPct val="0"/>
              </a:spcBef>
            </a:pPr>
            <a:r>
              <a:rPr lang="cs-CZ" altLang="cs-CZ" dirty="0"/>
              <a:t> </a:t>
            </a:r>
            <a:r>
              <a:rPr lang="cs-CZ" altLang="cs-CZ" sz="800" dirty="0" smtClean="0"/>
              <a:t>podle </a:t>
            </a:r>
            <a:r>
              <a:rPr lang="cs-CZ" altLang="cs-CZ" sz="800" dirty="0" err="1" smtClean="0"/>
              <a:t>Knoz</a:t>
            </a:r>
            <a:r>
              <a:rPr lang="cs-CZ" altLang="cs-CZ" sz="800" dirty="0" smtClean="0"/>
              <a:t> </a:t>
            </a:r>
            <a:r>
              <a:rPr lang="cs-CZ" altLang="cs-CZ" sz="800" dirty="0"/>
              <a:t>J.,  1979</a:t>
            </a:r>
          </a:p>
        </p:txBody>
      </p:sp>
      <p:sp>
        <p:nvSpPr>
          <p:cNvPr id="139"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1222547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1001484" y="1872345"/>
            <a:ext cx="6662057" cy="41919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marL="285750" indent="-285750" eaLnBrk="1" hangingPunct="1">
              <a:lnSpc>
                <a:spcPct val="150000"/>
              </a:lnSpc>
              <a:spcBef>
                <a:spcPct val="0"/>
              </a:spcBef>
              <a:buFont typeface="Wingdings" panose="05000000000000000000" pitchFamily="2" charset="2"/>
              <a:buChar char="§"/>
            </a:pPr>
            <a:r>
              <a:rPr lang="cs-CZ" altLang="cs-CZ" sz="1200" b="1" dirty="0" smtClean="0">
                <a:solidFill>
                  <a:srgbClr val="7030A0"/>
                </a:solidFill>
                <a:latin typeface="+mn-lt"/>
              </a:rPr>
              <a:t>množení </a:t>
            </a:r>
            <a:r>
              <a:rPr lang="cs-CZ" altLang="cs-CZ" sz="1200" b="1" dirty="0">
                <a:solidFill>
                  <a:srgbClr val="7030A0"/>
                </a:solidFill>
                <a:latin typeface="+mn-lt"/>
              </a:rPr>
              <a:t>oogonií</a:t>
            </a:r>
            <a:r>
              <a:rPr lang="cs-CZ" altLang="cs-CZ" sz="1200" dirty="0">
                <a:solidFill>
                  <a:srgbClr val="7030A0"/>
                </a:solidFill>
                <a:latin typeface="+mn-lt"/>
              </a:rPr>
              <a:t> </a:t>
            </a:r>
            <a:r>
              <a:rPr lang="cs-CZ" altLang="cs-CZ" sz="1200" dirty="0">
                <a:latin typeface="+mn-lt"/>
              </a:rPr>
              <a:t>mitózou začíná </a:t>
            </a:r>
            <a:r>
              <a:rPr lang="cs-CZ" altLang="cs-CZ" sz="1200" dirty="0" smtClean="0">
                <a:latin typeface="+mn-lt"/>
              </a:rPr>
              <a:t>prenatálně (u člověka koncem </a:t>
            </a:r>
            <a:r>
              <a:rPr lang="cs-CZ" altLang="cs-CZ" sz="1200" dirty="0">
                <a:latin typeface="+mn-lt"/>
              </a:rPr>
              <a:t>2. měsíce </a:t>
            </a:r>
            <a:r>
              <a:rPr lang="cs-CZ" altLang="cs-CZ" sz="1200" dirty="0" smtClean="0">
                <a:latin typeface="+mn-lt"/>
              </a:rPr>
              <a:t>a končí </a:t>
            </a:r>
            <a:r>
              <a:rPr lang="cs-CZ" altLang="cs-CZ" sz="1200" dirty="0">
                <a:latin typeface="+mn-lt"/>
              </a:rPr>
              <a:t>v 5. měsíci intrauterinního </a:t>
            </a:r>
            <a:r>
              <a:rPr lang="cs-CZ" altLang="cs-CZ" sz="1200" dirty="0" smtClean="0">
                <a:latin typeface="+mn-lt"/>
              </a:rPr>
              <a:t>vývoje). </a:t>
            </a:r>
            <a:r>
              <a:rPr lang="cs-CZ" altLang="cs-CZ" sz="1200" dirty="0">
                <a:latin typeface="+mn-lt"/>
              </a:rPr>
              <a:t>K oogoniím se přikládají v jedné vrstvě buňky epitelu, vznikají tzv. </a:t>
            </a:r>
            <a:r>
              <a:rPr lang="cs-CZ" altLang="cs-CZ" sz="1200" b="1" dirty="0">
                <a:solidFill>
                  <a:srgbClr val="7030A0"/>
                </a:solidFill>
                <a:latin typeface="+mn-lt"/>
              </a:rPr>
              <a:t>primordiální </a:t>
            </a:r>
            <a:r>
              <a:rPr lang="cs-CZ" altLang="cs-CZ" sz="1200" b="1" dirty="0" smtClean="0">
                <a:solidFill>
                  <a:srgbClr val="7030A0"/>
                </a:solidFill>
                <a:latin typeface="+mn-lt"/>
              </a:rPr>
              <a:t>folikuly (např. u savců)</a:t>
            </a:r>
            <a:r>
              <a:rPr lang="cs-CZ" altLang="cs-CZ" sz="1200" dirty="0" smtClean="0">
                <a:solidFill>
                  <a:srgbClr val="7030A0"/>
                </a:solidFill>
                <a:latin typeface="+mn-lt"/>
              </a:rPr>
              <a:t>. </a:t>
            </a:r>
            <a:r>
              <a:rPr lang="cs-CZ" altLang="cs-CZ" sz="1200" b="1" dirty="0">
                <a:solidFill>
                  <a:srgbClr val="7030A0"/>
                </a:solidFill>
                <a:latin typeface="+mn-lt"/>
              </a:rPr>
              <a:t>Z oogonií vzniknou mitózou </a:t>
            </a:r>
            <a:r>
              <a:rPr lang="cs-CZ" altLang="cs-CZ" sz="1200" b="1" dirty="0" err="1">
                <a:solidFill>
                  <a:srgbClr val="7030A0"/>
                </a:solidFill>
                <a:latin typeface="+mn-lt"/>
              </a:rPr>
              <a:t>oocyty</a:t>
            </a:r>
            <a:r>
              <a:rPr lang="cs-CZ" altLang="cs-CZ" sz="1200" b="1" dirty="0">
                <a:solidFill>
                  <a:srgbClr val="7030A0"/>
                </a:solidFill>
                <a:latin typeface="+mn-lt"/>
              </a:rPr>
              <a:t> I. </a:t>
            </a:r>
            <a:r>
              <a:rPr lang="cs-CZ" altLang="cs-CZ" sz="1200" b="1" dirty="0" smtClean="0">
                <a:solidFill>
                  <a:srgbClr val="7030A0"/>
                </a:solidFill>
                <a:latin typeface="+mn-lt"/>
              </a:rPr>
              <a:t>řádu</a:t>
            </a:r>
            <a:endParaRPr lang="cs-CZ" altLang="cs-CZ" sz="1200" dirty="0">
              <a:solidFill>
                <a:srgbClr val="7030A0"/>
              </a:solidFill>
              <a:latin typeface="+mn-lt"/>
            </a:endParaRPr>
          </a:p>
          <a:p>
            <a:pPr marL="285750" indent="-285750" eaLnBrk="1" hangingPunct="1">
              <a:lnSpc>
                <a:spcPct val="150000"/>
              </a:lnSpc>
              <a:spcBef>
                <a:spcPct val="0"/>
              </a:spcBef>
              <a:buFont typeface="Wingdings" panose="05000000000000000000" pitchFamily="2" charset="2"/>
              <a:buChar char="§"/>
            </a:pPr>
            <a:r>
              <a:rPr lang="cs-CZ" altLang="cs-CZ" sz="1200" b="1" dirty="0" err="1" smtClean="0">
                <a:solidFill>
                  <a:srgbClr val="7030A0"/>
                </a:solidFill>
                <a:latin typeface="+mn-lt"/>
              </a:rPr>
              <a:t>oocyty</a:t>
            </a:r>
            <a:r>
              <a:rPr lang="cs-CZ" altLang="cs-CZ" sz="1200" b="1" dirty="0" smtClean="0">
                <a:solidFill>
                  <a:srgbClr val="7030A0"/>
                </a:solidFill>
                <a:latin typeface="+mn-lt"/>
              </a:rPr>
              <a:t> </a:t>
            </a:r>
            <a:r>
              <a:rPr lang="cs-CZ" altLang="cs-CZ" sz="1200" b="1" dirty="0">
                <a:solidFill>
                  <a:srgbClr val="7030A0"/>
                </a:solidFill>
                <a:latin typeface="+mn-lt"/>
              </a:rPr>
              <a:t>I. řádu vstupují do </a:t>
            </a:r>
            <a:r>
              <a:rPr lang="cs-CZ" altLang="cs-CZ" sz="1200" b="1" dirty="0" err="1">
                <a:solidFill>
                  <a:srgbClr val="7030A0"/>
                </a:solidFill>
                <a:latin typeface="+mn-lt"/>
              </a:rPr>
              <a:t>meiosy</a:t>
            </a:r>
            <a:r>
              <a:rPr lang="cs-CZ" altLang="cs-CZ" sz="1200" b="1" dirty="0">
                <a:solidFill>
                  <a:srgbClr val="7030A0"/>
                </a:solidFill>
                <a:latin typeface="+mn-lt"/>
              </a:rPr>
              <a:t>. Profáze 1. zracího dělení probíhá do diplotenního stadia, ve kterém </a:t>
            </a:r>
            <a:r>
              <a:rPr lang="cs-CZ" altLang="cs-CZ" sz="1200" b="1" dirty="0" err="1">
                <a:solidFill>
                  <a:srgbClr val="7030A0"/>
                </a:solidFill>
                <a:latin typeface="+mn-lt"/>
              </a:rPr>
              <a:t>oocyty</a:t>
            </a:r>
            <a:r>
              <a:rPr lang="cs-CZ" altLang="cs-CZ" sz="1200" b="1" dirty="0">
                <a:solidFill>
                  <a:srgbClr val="7030A0"/>
                </a:solidFill>
                <a:latin typeface="+mn-lt"/>
              </a:rPr>
              <a:t> setrvávají až do hormonální iniciace dalšího </a:t>
            </a:r>
            <a:r>
              <a:rPr lang="cs-CZ" altLang="cs-CZ" sz="1200" b="1" dirty="0" smtClean="0">
                <a:solidFill>
                  <a:srgbClr val="7030A0"/>
                </a:solidFill>
                <a:latin typeface="+mn-lt"/>
              </a:rPr>
              <a:t>zrání. </a:t>
            </a:r>
            <a:r>
              <a:rPr lang="cs-CZ" altLang="cs-CZ" sz="1200" b="1" dirty="0">
                <a:solidFill>
                  <a:srgbClr val="7030A0"/>
                </a:solidFill>
                <a:latin typeface="+mn-lt"/>
              </a:rPr>
              <a:t>T</a:t>
            </a:r>
            <a:r>
              <a:rPr lang="cs-CZ" altLang="cs-CZ" sz="1200" b="1" dirty="0" smtClean="0">
                <a:solidFill>
                  <a:srgbClr val="7030A0"/>
                </a:solidFill>
                <a:latin typeface="+mn-lt"/>
              </a:rPr>
              <a:t>zv</a:t>
            </a:r>
            <a:r>
              <a:rPr lang="cs-CZ" altLang="cs-CZ" sz="1200" b="1" dirty="0">
                <a:solidFill>
                  <a:srgbClr val="7030A0"/>
                </a:solidFill>
                <a:latin typeface="+mn-lt"/>
              </a:rPr>
              <a:t>. </a:t>
            </a:r>
            <a:r>
              <a:rPr lang="cs-CZ" altLang="cs-CZ" sz="1200" b="1" dirty="0" err="1">
                <a:solidFill>
                  <a:srgbClr val="7030A0"/>
                </a:solidFill>
                <a:latin typeface="+mn-lt"/>
              </a:rPr>
              <a:t>diktyotenní</a:t>
            </a:r>
            <a:r>
              <a:rPr lang="cs-CZ" altLang="cs-CZ" sz="1200" b="1" dirty="0">
                <a:solidFill>
                  <a:srgbClr val="7030A0"/>
                </a:solidFill>
                <a:latin typeface="+mn-lt"/>
              </a:rPr>
              <a:t> stadium </a:t>
            </a:r>
            <a:r>
              <a:rPr lang="cs-CZ" altLang="cs-CZ" sz="1200" b="1" dirty="0" smtClean="0">
                <a:solidFill>
                  <a:srgbClr val="7030A0"/>
                </a:solidFill>
                <a:latin typeface="+mn-lt"/>
              </a:rPr>
              <a:t>trvá </a:t>
            </a:r>
            <a:r>
              <a:rPr lang="cs-CZ" altLang="cs-CZ" sz="1200" b="1" dirty="0">
                <a:solidFill>
                  <a:srgbClr val="7030A0"/>
                </a:solidFill>
                <a:latin typeface="+mn-lt"/>
              </a:rPr>
              <a:t>i desítky let! →  </a:t>
            </a:r>
            <a:r>
              <a:rPr lang="cs-CZ" altLang="cs-CZ" sz="1200" b="1" dirty="0" err="1">
                <a:solidFill>
                  <a:srgbClr val="7030A0"/>
                </a:solidFill>
                <a:latin typeface="+mn-lt"/>
              </a:rPr>
              <a:t>nondisjunkce</a:t>
            </a:r>
            <a:r>
              <a:rPr lang="cs-CZ" altLang="cs-CZ" sz="1200" b="1" dirty="0">
                <a:solidFill>
                  <a:srgbClr val="7030A0"/>
                </a:solidFill>
                <a:latin typeface="+mn-lt"/>
              </a:rPr>
              <a:t> a aneuploidie </a:t>
            </a:r>
            <a:r>
              <a:rPr lang="cs-CZ" altLang="cs-CZ" sz="1200" b="1" dirty="0" smtClean="0">
                <a:solidFill>
                  <a:srgbClr val="7030A0"/>
                </a:solidFill>
                <a:latin typeface="+mn-lt"/>
              </a:rPr>
              <a:t>plodu - </a:t>
            </a:r>
            <a:r>
              <a:rPr lang="cs-CZ" altLang="cs-CZ" sz="1200" dirty="0" smtClean="0">
                <a:latin typeface="+mn-lt"/>
              </a:rPr>
              <a:t>způsobeno </a:t>
            </a:r>
            <a:r>
              <a:rPr lang="cs-CZ" altLang="cs-CZ" sz="1200" dirty="0">
                <a:latin typeface="+mn-lt"/>
              </a:rPr>
              <a:t>inhibičním faktorem </a:t>
            </a:r>
            <a:r>
              <a:rPr lang="cs-CZ" altLang="cs-CZ" sz="1200" dirty="0" smtClean="0">
                <a:latin typeface="+mn-lt"/>
              </a:rPr>
              <a:t>OMI </a:t>
            </a:r>
            <a:r>
              <a:rPr lang="cs-CZ" sz="1200" dirty="0" smtClean="0">
                <a:latin typeface="+mn-lt"/>
              </a:rPr>
              <a:t>(„</a:t>
            </a:r>
            <a:r>
              <a:rPr lang="cs-CZ" sz="1200" dirty="0" err="1" smtClean="0">
                <a:latin typeface="+mn-lt"/>
              </a:rPr>
              <a:t>oocyte</a:t>
            </a:r>
            <a:r>
              <a:rPr lang="cs-CZ" sz="1200" dirty="0" smtClean="0">
                <a:latin typeface="+mn-lt"/>
              </a:rPr>
              <a:t> </a:t>
            </a:r>
            <a:r>
              <a:rPr lang="cs-CZ" sz="1200" dirty="0" err="1" smtClean="0">
                <a:latin typeface="+mn-lt"/>
              </a:rPr>
              <a:t>maturation</a:t>
            </a:r>
            <a:r>
              <a:rPr lang="cs-CZ" sz="1200" dirty="0" smtClean="0">
                <a:latin typeface="+mn-lt"/>
              </a:rPr>
              <a:t> inhibitor“)</a:t>
            </a:r>
            <a:r>
              <a:rPr lang="cs-CZ" altLang="cs-CZ" sz="1200" dirty="0" smtClean="0">
                <a:latin typeface="+mn-lt"/>
              </a:rPr>
              <a:t>, </a:t>
            </a:r>
            <a:r>
              <a:rPr lang="cs-CZ" altLang="cs-CZ" sz="1200" dirty="0">
                <a:latin typeface="+mn-lt"/>
              </a:rPr>
              <a:t>produkovaným folikulárními </a:t>
            </a:r>
            <a:r>
              <a:rPr lang="cs-CZ" altLang="cs-CZ" sz="1200" dirty="0" smtClean="0">
                <a:latin typeface="+mn-lt"/>
              </a:rPr>
              <a:t>buňkami</a:t>
            </a:r>
          </a:p>
          <a:p>
            <a:pPr marL="285750" indent="-285750">
              <a:lnSpc>
                <a:spcPct val="150000"/>
              </a:lnSpc>
              <a:spcBef>
                <a:spcPct val="0"/>
              </a:spcBef>
              <a:buFont typeface="Wingdings" panose="05000000000000000000" pitchFamily="2" charset="2"/>
              <a:buChar char="§"/>
            </a:pPr>
            <a:r>
              <a:rPr lang="cs-CZ" altLang="cs-CZ" sz="1200" b="1" u="sng" dirty="0">
                <a:solidFill>
                  <a:srgbClr val="7030A0"/>
                </a:solidFill>
                <a:latin typeface="+mn-lt"/>
              </a:rPr>
              <a:t>n</a:t>
            </a:r>
            <a:r>
              <a:rPr lang="cs-CZ" altLang="cs-CZ" sz="1200" b="1" u="sng" dirty="0" smtClean="0">
                <a:solidFill>
                  <a:srgbClr val="7030A0"/>
                </a:solidFill>
                <a:latin typeface="+mn-lt"/>
              </a:rPr>
              <a:t>a obrázku </a:t>
            </a:r>
            <a:r>
              <a:rPr lang="cs-CZ" altLang="cs-CZ" sz="1200" b="1" u="sng" dirty="0">
                <a:solidFill>
                  <a:srgbClr val="7030A0"/>
                </a:solidFill>
                <a:latin typeface="+mn-lt"/>
              </a:rPr>
              <a:t>s</a:t>
            </a:r>
            <a:r>
              <a:rPr lang="cs-CZ" altLang="cs-CZ" sz="1200" b="1" u="sng" dirty="0" smtClean="0">
                <a:solidFill>
                  <a:srgbClr val="7030A0"/>
                </a:solidFill>
                <a:latin typeface="+mn-lt"/>
              </a:rPr>
              <a:t>i všimněte vývoje </a:t>
            </a:r>
            <a:r>
              <a:rPr lang="cs-CZ" altLang="cs-CZ" sz="1200" b="1" u="sng" dirty="0" err="1" smtClean="0">
                <a:solidFill>
                  <a:srgbClr val="7030A0"/>
                </a:solidFill>
                <a:latin typeface="+mn-lt"/>
              </a:rPr>
              <a:t>oocytů</a:t>
            </a:r>
            <a:r>
              <a:rPr lang="cs-CZ" altLang="cs-CZ" sz="1200" b="1" u="sng" dirty="0" smtClean="0">
                <a:solidFill>
                  <a:srgbClr val="7030A0"/>
                </a:solidFill>
                <a:latin typeface="+mn-lt"/>
              </a:rPr>
              <a:t>/folikulů v čase!</a:t>
            </a:r>
            <a:endParaRPr lang="cs-CZ" altLang="cs-CZ" sz="1200" b="1" u="sng" dirty="0">
              <a:solidFill>
                <a:srgbClr val="7030A0"/>
              </a:solidFill>
              <a:latin typeface="+mn-lt"/>
            </a:endParaRPr>
          </a:p>
          <a:p>
            <a:pPr>
              <a:lnSpc>
                <a:spcPct val="170000"/>
              </a:lnSpc>
              <a:spcBef>
                <a:spcPct val="0"/>
              </a:spcBef>
              <a:buNone/>
            </a:pPr>
            <a:r>
              <a:rPr lang="cs-CZ" altLang="cs-CZ" sz="1200" b="1" dirty="0" smtClean="0">
                <a:latin typeface="+mn-lt"/>
              </a:rPr>
              <a:t>Poznámka – savci vč. člověka:</a:t>
            </a:r>
          </a:p>
          <a:p>
            <a:pPr marL="285750" indent="-285750">
              <a:lnSpc>
                <a:spcPct val="170000"/>
              </a:lnSpc>
              <a:spcBef>
                <a:spcPct val="0"/>
              </a:spcBef>
              <a:buFont typeface="Wingdings" panose="05000000000000000000" pitchFamily="2" charset="2"/>
              <a:buChar char="§"/>
            </a:pPr>
            <a:r>
              <a:rPr lang="cs-CZ" altLang="cs-CZ" sz="1200" dirty="0" smtClean="0">
                <a:latin typeface="+mn-lt"/>
              </a:rPr>
              <a:t>primordiální folikul = </a:t>
            </a:r>
            <a:r>
              <a:rPr lang="cs-CZ" altLang="cs-CZ" sz="1200" dirty="0" err="1" smtClean="0">
                <a:latin typeface="+mn-lt"/>
              </a:rPr>
              <a:t>oocyt</a:t>
            </a:r>
            <a:r>
              <a:rPr lang="cs-CZ" altLang="cs-CZ" sz="1200" dirty="0" smtClean="0">
                <a:latin typeface="+mn-lt"/>
              </a:rPr>
              <a:t> ohraničený plochými folikulárními buňkami (klidové stádium, největší frakce folikulů)</a:t>
            </a:r>
            <a:endParaRPr lang="cs-CZ" altLang="cs-CZ" sz="1200" dirty="0">
              <a:latin typeface="+mn-lt"/>
            </a:endParaRPr>
          </a:p>
          <a:p>
            <a:pPr marL="194310" indent="-285750">
              <a:lnSpc>
                <a:spcPct val="170000"/>
              </a:lnSpc>
              <a:spcBef>
                <a:spcPct val="0"/>
              </a:spcBef>
              <a:buFont typeface="Wingdings" panose="05000000000000000000" pitchFamily="2" charset="2"/>
              <a:buChar char="§"/>
            </a:pPr>
            <a:r>
              <a:rPr lang="cs-CZ" altLang="cs-CZ" sz="1200" dirty="0" smtClean="0">
                <a:latin typeface="+mn-lt"/>
              </a:rPr>
              <a:t>1 </a:t>
            </a:r>
            <a:r>
              <a:rPr lang="cs-CZ" altLang="cs-CZ" sz="1200" dirty="0">
                <a:latin typeface="+mn-lt"/>
              </a:rPr>
              <a:t>vrstva folikulárních buněk kubických nebo cylindrických: primární folikul</a:t>
            </a:r>
          </a:p>
          <a:p>
            <a:pPr marL="194310" indent="-285750">
              <a:lnSpc>
                <a:spcPct val="170000"/>
              </a:lnSpc>
              <a:spcBef>
                <a:spcPct val="0"/>
              </a:spcBef>
              <a:buFont typeface="Wingdings" panose="05000000000000000000" pitchFamily="2" charset="2"/>
              <a:buChar char="§"/>
            </a:pPr>
            <a:r>
              <a:rPr lang="cs-CZ" altLang="cs-CZ" sz="1200" dirty="0">
                <a:latin typeface="+mn-lt"/>
              </a:rPr>
              <a:t> více než 1 vrstva </a:t>
            </a:r>
            <a:r>
              <a:rPr lang="cs-CZ" altLang="cs-CZ" sz="1200" dirty="0" err="1">
                <a:latin typeface="+mn-lt"/>
              </a:rPr>
              <a:t>granulózních</a:t>
            </a:r>
            <a:r>
              <a:rPr lang="cs-CZ" altLang="cs-CZ" sz="1200" dirty="0">
                <a:latin typeface="+mn-lt"/>
              </a:rPr>
              <a:t> buněk: sekundární folikul</a:t>
            </a:r>
          </a:p>
          <a:p>
            <a:pPr marL="194310" indent="-285750">
              <a:lnSpc>
                <a:spcPct val="170000"/>
              </a:lnSpc>
              <a:spcBef>
                <a:spcPct val="0"/>
              </a:spcBef>
              <a:buFont typeface="Wingdings" panose="05000000000000000000" pitchFamily="2" charset="2"/>
              <a:buChar char="§"/>
            </a:pPr>
            <a:r>
              <a:rPr lang="cs-CZ" altLang="cs-CZ" sz="1200" dirty="0" smtClean="0">
                <a:latin typeface="+mn-lt"/>
              </a:rPr>
              <a:t>dále </a:t>
            </a:r>
            <a:r>
              <a:rPr lang="cs-CZ" altLang="cs-CZ" sz="1200" dirty="0">
                <a:latin typeface="+mn-lt"/>
              </a:rPr>
              <a:t>terciální (antrální folikul) před </a:t>
            </a:r>
            <a:r>
              <a:rPr lang="cs-CZ" altLang="cs-CZ" sz="1200" dirty="0" smtClean="0">
                <a:latin typeface="+mn-lt"/>
              </a:rPr>
              <a:t>ovulací</a:t>
            </a:r>
            <a:endParaRPr lang="cs-CZ" altLang="cs-CZ" sz="1200" dirty="0">
              <a:latin typeface="+mn-lt"/>
            </a:endParaRPr>
          </a:p>
        </p:txBody>
      </p:sp>
      <p:sp>
        <p:nvSpPr>
          <p:cNvPr id="31747" name="Rectangle 5"/>
          <p:cNvSpPr>
            <a:spLocks noGrp="1" noChangeArrowheads="1"/>
          </p:cNvSpPr>
          <p:nvPr>
            <p:ph type="title"/>
          </p:nvPr>
        </p:nvSpPr>
        <p:spPr>
          <a:xfrm>
            <a:off x="1264127" y="940526"/>
            <a:ext cx="8077200" cy="533400"/>
          </a:xfrm>
          <a:solidFill>
            <a:schemeClr val="bg1"/>
          </a:solidFill>
        </p:spPr>
        <p:txBody>
          <a:bodyPr>
            <a:noAutofit/>
          </a:bodyPr>
          <a:lstStyle/>
          <a:p>
            <a:pPr eaLnBrk="1" hangingPunct="1"/>
            <a:r>
              <a:rPr lang="cs-CZ" altLang="cs-CZ" dirty="0">
                <a:latin typeface="+mn-lt"/>
              </a:rPr>
              <a:t>Oogeneze</a:t>
            </a:r>
          </a:p>
        </p:txBody>
      </p:sp>
      <p:pic>
        <p:nvPicPr>
          <p:cNvPr id="317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95" r="4580"/>
          <a:stretch/>
        </p:blipFill>
        <p:spPr bwMode="auto">
          <a:xfrm>
            <a:off x="7663541" y="0"/>
            <a:ext cx="4397829" cy="62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30200" y="3376115"/>
            <a:ext cx="487363" cy="487363"/>
          </a:xfrm>
          <a:prstGeom prst="rect">
            <a:avLst/>
          </a:prstGeom>
        </p:spPr>
      </p:pic>
      <p:sp>
        <p:nvSpPr>
          <p:cNvPr id="6" name="Obdélník 5"/>
          <p:cNvSpPr/>
          <p:nvPr/>
        </p:nvSpPr>
        <p:spPr>
          <a:xfrm>
            <a:off x="11312434" y="6106979"/>
            <a:ext cx="639919" cy="215444"/>
          </a:xfrm>
          <a:prstGeom prst="rect">
            <a:avLst/>
          </a:prstGeom>
        </p:spPr>
        <p:txBody>
          <a:bodyPr wrap="none">
            <a:spAutoFit/>
          </a:bodyPr>
          <a:lstStyle/>
          <a:p>
            <a:r>
              <a:rPr lang="cs-CZ" sz="800" i="1" dirty="0" err="1" smtClean="0"/>
              <a:t>anonymu</a:t>
            </a:r>
            <a:r>
              <a:rPr lang="cs-CZ" sz="800" dirty="0" err="1" smtClean="0"/>
              <a:t>s</a:t>
            </a:r>
            <a:r>
              <a:rPr lang="cs-CZ" sz="800" dirty="0" smtClean="0"/>
              <a:t> </a:t>
            </a:r>
            <a:endParaRPr lang="cs-CZ" sz="800" dirty="0"/>
          </a:p>
        </p:txBody>
      </p:sp>
      <p:sp>
        <p:nvSpPr>
          <p:cNvPr id="7"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3299991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noChangeArrowheads="1"/>
          </p:cNvSpPr>
          <p:nvPr>
            <p:ph type="title"/>
          </p:nvPr>
        </p:nvSpPr>
        <p:spPr>
          <a:xfrm>
            <a:off x="1138646" y="1014548"/>
            <a:ext cx="6870700" cy="609600"/>
          </a:xfrm>
        </p:spPr>
        <p:txBody>
          <a:bodyPr>
            <a:noAutofit/>
          </a:bodyPr>
          <a:lstStyle/>
          <a:p>
            <a:pPr eaLnBrk="1" hangingPunct="1"/>
            <a:r>
              <a:rPr lang="cs-CZ" altLang="cs-CZ" dirty="0">
                <a:latin typeface="+mn-lt"/>
              </a:rPr>
              <a:t>Oogeneze</a:t>
            </a:r>
          </a:p>
        </p:txBody>
      </p:sp>
      <p:sp>
        <p:nvSpPr>
          <p:cNvPr id="32771" name="Zástupný symbol pro obsah 2"/>
          <p:cNvSpPr>
            <a:spLocks noGrp="1" noChangeArrowheads="1"/>
          </p:cNvSpPr>
          <p:nvPr>
            <p:ph idx="1"/>
          </p:nvPr>
        </p:nvSpPr>
        <p:spPr>
          <a:xfrm>
            <a:off x="1138646" y="1872343"/>
            <a:ext cx="6870700" cy="4389120"/>
          </a:xfrm>
        </p:spPr>
        <p:txBody>
          <a:bodyPr>
            <a:normAutofit lnSpcReduction="10000"/>
          </a:bodyPr>
          <a:lstStyle/>
          <a:p>
            <a:pPr marL="194310" indent="-285750">
              <a:lnSpc>
                <a:spcPct val="170000"/>
              </a:lnSpc>
              <a:spcBef>
                <a:spcPct val="0"/>
              </a:spcBef>
              <a:buFont typeface="Wingdings" panose="05000000000000000000" pitchFamily="2" charset="2"/>
              <a:buChar char="§"/>
            </a:pPr>
            <a:r>
              <a:rPr lang="cs-CZ" altLang="cs-CZ" sz="1400" b="1" dirty="0">
                <a:solidFill>
                  <a:srgbClr val="7030A0"/>
                </a:solidFill>
              </a:rPr>
              <a:t>zrání</a:t>
            </a:r>
            <a:r>
              <a:rPr lang="cs-CZ" altLang="cs-CZ" sz="1400" dirty="0"/>
              <a:t> jednotlivých folikulů tedy pokračuje </a:t>
            </a:r>
            <a:r>
              <a:rPr lang="cs-CZ" altLang="cs-CZ" sz="1400" b="1" dirty="0">
                <a:solidFill>
                  <a:srgbClr val="7030A0"/>
                </a:solidFill>
              </a:rPr>
              <a:t>až v a  po pubertě </a:t>
            </a:r>
            <a:r>
              <a:rPr lang="cs-CZ" altLang="cs-CZ" sz="1400" dirty="0"/>
              <a:t>vlivem </a:t>
            </a:r>
            <a:r>
              <a:rPr lang="cs-CZ" altLang="cs-CZ" sz="1400" b="1" dirty="0"/>
              <a:t>hormonů</a:t>
            </a:r>
            <a:r>
              <a:rPr lang="cs-CZ" altLang="cs-CZ" sz="1400" dirty="0"/>
              <a:t>. První meiotickým dělením z vyvíjejícího se </a:t>
            </a:r>
            <a:r>
              <a:rPr lang="cs-CZ" altLang="cs-CZ" sz="1400" dirty="0" err="1"/>
              <a:t>oocytu</a:t>
            </a:r>
            <a:r>
              <a:rPr lang="cs-CZ" altLang="cs-CZ" sz="1400" dirty="0"/>
              <a:t> vzniknou dvě haploidní buňky: </a:t>
            </a:r>
            <a:r>
              <a:rPr lang="cs-CZ" altLang="cs-CZ" sz="1400" b="1" dirty="0">
                <a:solidFill>
                  <a:srgbClr val="7030A0"/>
                </a:solidFill>
              </a:rPr>
              <a:t>jeden </a:t>
            </a:r>
            <a:r>
              <a:rPr lang="cs-CZ" altLang="cs-CZ" sz="1400" b="1" dirty="0" err="1">
                <a:solidFill>
                  <a:srgbClr val="7030A0"/>
                </a:solidFill>
              </a:rPr>
              <a:t>oocyt</a:t>
            </a:r>
            <a:r>
              <a:rPr lang="cs-CZ" altLang="cs-CZ" sz="1400" b="1" dirty="0">
                <a:solidFill>
                  <a:srgbClr val="7030A0"/>
                </a:solidFill>
              </a:rPr>
              <a:t> II. řádu a  pólové tělísko</a:t>
            </a:r>
            <a:r>
              <a:rPr lang="cs-CZ" altLang="cs-CZ" sz="1400" dirty="0"/>
              <a:t>. </a:t>
            </a:r>
            <a:endParaRPr lang="cs-CZ" altLang="cs-CZ" sz="1400" dirty="0" smtClean="0"/>
          </a:p>
          <a:p>
            <a:pPr marL="194310" indent="-285750">
              <a:lnSpc>
                <a:spcPct val="170000"/>
              </a:lnSpc>
              <a:spcBef>
                <a:spcPct val="0"/>
              </a:spcBef>
              <a:buFont typeface="Wingdings" panose="05000000000000000000" pitchFamily="2" charset="2"/>
              <a:buChar char="§"/>
            </a:pPr>
            <a:r>
              <a:rPr lang="cs-CZ" altLang="cs-CZ" sz="1400" b="1" dirty="0" smtClean="0">
                <a:solidFill>
                  <a:srgbClr val="7030A0"/>
                </a:solidFill>
              </a:rPr>
              <a:t>druhé </a:t>
            </a:r>
            <a:r>
              <a:rPr lang="cs-CZ" altLang="cs-CZ" sz="1400" b="1" dirty="0">
                <a:solidFill>
                  <a:srgbClr val="7030A0"/>
                </a:solidFill>
              </a:rPr>
              <a:t>meiotické dělení </a:t>
            </a:r>
            <a:r>
              <a:rPr lang="cs-CZ" altLang="cs-CZ" sz="1400" dirty="0"/>
              <a:t>je iniciováno </a:t>
            </a:r>
            <a:r>
              <a:rPr lang="cs-CZ" altLang="cs-CZ" sz="1400" dirty="0" smtClean="0"/>
              <a:t>v čase ovulace </a:t>
            </a:r>
            <a:r>
              <a:rPr lang="cs-CZ" altLang="cs-CZ" sz="1400" dirty="0"/>
              <a:t> </a:t>
            </a:r>
            <a:r>
              <a:rPr lang="cs-CZ" altLang="cs-CZ" sz="1400" dirty="0" smtClean="0"/>
              <a:t>(u většiny savců)a </a:t>
            </a:r>
            <a:r>
              <a:rPr lang="cs-CZ" altLang="cs-CZ" sz="1400" dirty="0">
                <a:solidFill>
                  <a:srgbClr val="7030A0"/>
                </a:solidFill>
              </a:rPr>
              <a:t>dokončeno </a:t>
            </a:r>
            <a:r>
              <a:rPr lang="cs-CZ" altLang="cs-CZ" sz="1400" b="1" dirty="0">
                <a:solidFill>
                  <a:srgbClr val="7030A0"/>
                </a:solidFill>
              </a:rPr>
              <a:t>až po proniknutí spermie do vajíčka</a:t>
            </a:r>
            <a:r>
              <a:rPr lang="cs-CZ" altLang="cs-CZ" sz="1400" dirty="0"/>
              <a:t>, kdy z </a:t>
            </a:r>
            <a:r>
              <a:rPr lang="cs-CZ" altLang="cs-CZ" sz="1400" dirty="0" err="1"/>
              <a:t>oocytu</a:t>
            </a:r>
            <a:r>
              <a:rPr lang="cs-CZ" altLang="cs-CZ" sz="1400" dirty="0"/>
              <a:t> II. řádu, vznikne jedno vajíčko a druhé pólové tělísko. Zároveň 1. </a:t>
            </a:r>
            <a:r>
              <a:rPr lang="cs-CZ" altLang="cs-CZ" sz="1400" dirty="0" err="1"/>
              <a:t>pólocyt</a:t>
            </a:r>
            <a:r>
              <a:rPr lang="cs-CZ" altLang="cs-CZ" sz="1400" dirty="0"/>
              <a:t> prochází ještě mitózou, dělí se ve dvě a všechna 3 pólová tělíska záhy zaniknou a jsou </a:t>
            </a:r>
            <a:r>
              <a:rPr lang="cs-CZ" altLang="cs-CZ" sz="1400" dirty="0" smtClean="0"/>
              <a:t>resorbována</a:t>
            </a:r>
            <a:r>
              <a:rPr lang="cs-CZ" altLang="cs-CZ" sz="1400" dirty="0"/>
              <a:t> </a:t>
            </a:r>
            <a:r>
              <a:rPr lang="cs-CZ" altLang="cs-CZ" sz="1400" dirty="0" smtClean="0"/>
              <a:t>(platí obecně,  u člověka se první pólové tělísko nedělí a zaniká)</a:t>
            </a:r>
            <a:endParaRPr lang="cs-CZ" altLang="cs-CZ" sz="1400" dirty="0"/>
          </a:p>
          <a:p>
            <a:pPr marL="0">
              <a:lnSpc>
                <a:spcPct val="170000"/>
              </a:lnSpc>
              <a:spcBef>
                <a:spcPct val="0"/>
              </a:spcBef>
            </a:pPr>
            <a:r>
              <a:rPr lang="cs-CZ" altLang="cs-CZ" sz="1400" b="1" dirty="0" smtClean="0"/>
              <a:t>Poznámka:</a:t>
            </a:r>
            <a:endParaRPr lang="cs-CZ" altLang="cs-CZ" sz="1400" b="1" dirty="0"/>
          </a:p>
          <a:p>
            <a:pPr>
              <a:lnSpc>
                <a:spcPct val="170000"/>
              </a:lnSpc>
              <a:spcBef>
                <a:spcPct val="0"/>
              </a:spcBef>
              <a:buFont typeface="Wingdings" panose="05000000000000000000" pitchFamily="2" charset="2"/>
              <a:buChar char="§"/>
            </a:pPr>
            <a:r>
              <a:rPr lang="cs-CZ" altLang="cs-CZ" sz="1400" b="1" dirty="0"/>
              <a:t> </a:t>
            </a:r>
            <a:r>
              <a:rPr lang="cs-CZ" altLang="cs-CZ" sz="1400" dirty="0" smtClean="0"/>
              <a:t>na obrázku je nejvýraznější (největší) terciální (antrální) folikul -  před ovulací</a:t>
            </a:r>
          </a:p>
          <a:p>
            <a:pPr>
              <a:lnSpc>
                <a:spcPct val="170000"/>
              </a:lnSpc>
              <a:spcBef>
                <a:spcPct val="0"/>
              </a:spcBef>
              <a:buFont typeface="Wingdings" panose="05000000000000000000" pitchFamily="2" charset="2"/>
              <a:buChar char="§"/>
            </a:pPr>
            <a:r>
              <a:rPr lang="cs-CZ" altLang="cs-CZ" sz="1400" dirty="0"/>
              <a:t> </a:t>
            </a:r>
            <a:r>
              <a:rPr lang="cs-CZ" altLang="cs-CZ" sz="1400" dirty="0" smtClean="0"/>
              <a:t>u </a:t>
            </a:r>
            <a:r>
              <a:rPr lang="cs-CZ" altLang="cs-CZ" sz="1400" dirty="0" err="1" smtClean="0"/>
              <a:t>uniparních</a:t>
            </a:r>
            <a:r>
              <a:rPr lang="cs-CZ" altLang="cs-CZ" sz="1400" dirty="0" smtClean="0"/>
              <a:t> živočichů ovuluje jediné vajíčko (člověk, lidoopi, sloni, …)</a:t>
            </a:r>
          </a:p>
          <a:p>
            <a:pPr>
              <a:lnSpc>
                <a:spcPct val="170000"/>
              </a:lnSpc>
              <a:spcBef>
                <a:spcPct val="0"/>
              </a:spcBef>
              <a:buFont typeface="Wingdings" panose="05000000000000000000" pitchFamily="2" charset="2"/>
              <a:buChar char="§"/>
            </a:pPr>
            <a:r>
              <a:rPr lang="cs-CZ" altLang="cs-CZ" sz="1400" dirty="0"/>
              <a:t> u </a:t>
            </a:r>
            <a:r>
              <a:rPr lang="cs-CZ" altLang="cs-CZ" sz="1400" dirty="0" err="1" smtClean="0"/>
              <a:t>multiparních</a:t>
            </a:r>
            <a:r>
              <a:rPr lang="cs-CZ" altLang="cs-CZ" sz="1400" dirty="0" smtClean="0"/>
              <a:t> </a:t>
            </a:r>
            <a:r>
              <a:rPr lang="cs-CZ" altLang="cs-CZ" sz="1400" dirty="0"/>
              <a:t>živočichů ovuluje </a:t>
            </a:r>
            <a:r>
              <a:rPr lang="cs-CZ" altLang="cs-CZ" sz="1400" dirty="0" smtClean="0"/>
              <a:t>více vajíček (hlodavci, šelmy, …)</a:t>
            </a:r>
          </a:p>
          <a:p>
            <a:pPr>
              <a:lnSpc>
                <a:spcPct val="170000"/>
              </a:lnSpc>
              <a:spcBef>
                <a:spcPct val="0"/>
              </a:spcBef>
              <a:buFont typeface="Wingdings" panose="05000000000000000000" pitchFamily="2" charset="2"/>
              <a:buChar char="§"/>
            </a:pPr>
            <a:endParaRPr lang="cs-CZ" altLang="cs-CZ" sz="1400" dirty="0" smtClean="0"/>
          </a:p>
          <a:p>
            <a:pPr>
              <a:lnSpc>
                <a:spcPct val="170000"/>
              </a:lnSpc>
              <a:spcBef>
                <a:spcPct val="0"/>
              </a:spcBef>
              <a:buFont typeface="Wingdings" panose="05000000000000000000" pitchFamily="2" charset="2"/>
              <a:buChar char="§"/>
            </a:pPr>
            <a:endParaRPr lang="cs-CZ" altLang="cs-CZ" sz="1400" dirty="0"/>
          </a:p>
        </p:txBody>
      </p:sp>
      <p:pic>
        <p:nvPicPr>
          <p:cNvPr id="2050" name="Picture 2" descr="graafian foll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4245" y="2536722"/>
            <a:ext cx="3771491" cy="2828618"/>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9296446" y="6046019"/>
            <a:ext cx="2605200" cy="215444"/>
          </a:xfrm>
          <a:prstGeom prst="rect">
            <a:avLst/>
          </a:prstGeom>
        </p:spPr>
        <p:txBody>
          <a:bodyPr wrap="none">
            <a:spAutoFit/>
          </a:bodyPr>
          <a:lstStyle/>
          <a:p>
            <a:r>
              <a:rPr lang="cs-CZ" sz="800" dirty="0"/>
              <a:t>http://medcell.med.yale.edu/histology/ovary_follicle.php</a:t>
            </a:r>
          </a:p>
        </p:txBody>
      </p:sp>
      <p:sp>
        <p:nvSpPr>
          <p:cNvPr id="6"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1237563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5842" name="Rectangle 2"/>
          <p:cNvSpPr>
            <a:spLocks noGrp="1" noChangeArrowheads="1"/>
          </p:cNvSpPr>
          <p:nvPr>
            <p:ph type="title"/>
          </p:nvPr>
        </p:nvSpPr>
        <p:spPr>
          <a:xfrm>
            <a:off x="1389016" y="992481"/>
            <a:ext cx="9144000" cy="623888"/>
          </a:xfrm>
        </p:spPr>
        <p:txBody>
          <a:bodyPr>
            <a:noAutofit/>
          </a:bodyPr>
          <a:lstStyle/>
          <a:p>
            <a:pPr eaLnBrk="1" hangingPunct="1"/>
            <a:r>
              <a:rPr lang="cs-CZ" altLang="cs-CZ" dirty="0">
                <a:latin typeface="+mn-lt"/>
              </a:rPr>
              <a:t>Oogeneze</a:t>
            </a:r>
          </a:p>
        </p:txBody>
      </p:sp>
      <p:sp useBgFill="1">
        <p:nvSpPr>
          <p:cNvPr id="36867" name="Rectangle 3">
            <a:extLst/>
          </p:cNvPr>
          <p:cNvSpPr>
            <a:spLocks noGrp="1" noChangeArrowheads="1"/>
          </p:cNvSpPr>
          <p:nvPr>
            <p:ph type="body" idx="1"/>
          </p:nvPr>
        </p:nvSpPr>
        <p:spPr>
          <a:xfrm>
            <a:off x="478971" y="1931125"/>
            <a:ext cx="10964091" cy="4138749"/>
          </a:xfrm>
        </p:spPr>
        <p:txBody>
          <a:bodyPr>
            <a:normAutofit lnSpcReduction="10000"/>
          </a:bodyPr>
          <a:lstStyle/>
          <a:p>
            <a:pPr>
              <a:lnSpc>
                <a:spcPct val="150000"/>
              </a:lnSpc>
              <a:spcBef>
                <a:spcPts val="0"/>
              </a:spcBef>
              <a:buFont typeface="Wingdings" panose="05000000000000000000" pitchFamily="2" charset="2"/>
              <a:buChar char="§"/>
              <a:defRPr/>
            </a:pPr>
            <a:r>
              <a:rPr lang="cs-CZ" altLang="cs-CZ" sz="1600" dirty="0" smtClean="0"/>
              <a:t> ovulace </a:t>
            </a:r>
            <a:r>
              <a:rPr lang="cs-CZ" altLang="cs-CZ" sz="1600" dirty="0"/>
              <a:t>je vyvolána </a:t>
            </a:r>
            <a:r>
              <a:rPr lang="cs-CZ" altLang="cs-CZ" sz="1600" dirty="0" err="1"/>
              <a:t>peakem</a:t>
            </a:r>
            <a:r>
              <a:rPr lang="cs-CZ" altLang="cs-CZ" sz="1600" dirty="0"/>
              <a:t> </a:t>
            </a:r>
            <a:r>
              <a:rPr lang="cs-CZ" altLang="cs-CZ" sz="1600" dirty="0" smtClean="0"/>
              <a:t>LH: </a:t>
            </a:r>
            <a:r>
              <a:rPr lang="cs-CZ" altLang="cs-CZ" sz="1600" b="1" dirty="0" smtClean="0">
                <a:solidFill>
                  <a:srgbClr val="7030A0"/>
                </a:solidFill>
              </a:rPr>
              <a:t>ovulovaný </a:t>
            </a:r>
            <a:r>
              <a:rPr lang="cs-CZ" altLang="cs-CZ" sz="1600" b="1" dirty="0" err="1">
                <a:solidFill>
                  <a:srgbClr val="7030A0"/>
                </a:solidFill>
              </a:rPr>
              <a:t>oocyt</a:t>
            </a:r>
            <a:r>
              <a:rPr lang="cs-CZ" altLang="cs-CZ" sz="1600" b="1" dirty="0">
                <a:solidFill>
                  <a:srgbClr val="7030A0"/>
                </a:solidFill>
              </a:rPr>
              <a:t> (člověk): </a:t>
            </a:r>
            <a:r>
              <a:rPr lang="cs-CZ" altLang="cs-CZ" sz="1600" dirty="0"/>
              <a:t>omezená životnost (!), nemá zásobní látky, výživa difuzní, zdroj energie:  pyruvát, neprobíhá syntéza nukleových kyselin, ale obsahuje </a:t>
            </a:r>
            <a:r>
              <a:rPr lang="cs-CZ" altLang="cs-CZ" sz="1600" dirty="0" smtClean="0"/>
              <a:t>je</a:t>
            </a:r>
          </a:p>
          <a:p>
            <a:pPr>
              <a:lnSpc>
                <a:spcPct val="150000"/>
              </a:lnSpc>
              <a:spcBef>
                <a:spcPts val="0"/>
              </a:spcBef>
              <a:buFont typeface="Wingdings" panose="05000000000000000000" pitchFamily="2" charset="2"/>
              <a:buChar char="§"/>
              <a:defRPr/>
            </a:pPr>
            <a:r>
              <a:rPr lang="cs-CZ" altLang="cs-CZ" sz="1600" dirty="0" smtClean="0"/>
              <a:t> u </a:t>
            </a:r>
            <a:r>
              <a:rPr lang="cs-CZ" altLang="cs-CZ" sz="1600" dirty="0"/>
              <a:t>člověka: </a:t>
            </a:r>
            <a:r>
              <a:rPr lang="cs-CZ" altLang="cs-CZ" sz="1600" b="1" dirty="0"/>
              <a:t>na začátku cyklu</a:t>
            </a:r>
            <a:r>
              <a:rPr lang="cs-CZ" altLang="cs-CZ" sz="1600" dirty="0"/>
              <a:t> započne svůj </a:t>
            </a:r>
            <a:r>
              <a:rPr lang="cs-CZ" altLang="cs-CZ" sz="1600" dirty="0" smtClean="0"/>
              <a:t>vývoj kohorta </a:t>
            </a:r>
            <a:r>
              <a:rPr lang="cs-CZ" altLang="cs-CZ" sz="1600" dirty="0"/>
              <a:t>cca </a:t>
            </a:r>
            <a:r>
              <a:rPr lang="cs-CZ" altLang="cs-CZ" sz="1600" dirty="0" smtClean="0"/>
              <a:t>20 časných antrálních </a:t>
            </a:r>
            <a:r>
              <a:rPr lang="cs-CZ" altLang="cs-CZ" sz="1600" dirty="0"/>
              <a:t>folikulů, ale jen cca 3 dosáhnou </a:t>
            </a:r>
            <a:r>
              <a:rPr lang="en-US" altLang="cs-CZ" sz="1600" dirty="0"/>
              <a:t>Ø</a:t>
            </a:r>
            <a:r>
              <a:rPr lang="cs-CZ" altLang="cs-CZ" sz="1600" dirty="0"/>
              <a:t> 8 mm: jeden z rostoucích folikulů (nejvíce citlivý na </a:t>
            </a:r>
            <a:r>
              <a:rPr lang="cs-CZ" altLang="cs-CZ" sz="1600" dirty="0" smtClean="0"/>
              <a:t>gonadotropiny) dospěje k ovulaci jako tzv. dominantní folikul, ostatní podléhají procesu atresie (</a:t>
            </a:r>
            <a:r>
              <a:rPr lang="cs-CZ" altLang="cs-CZ" sz="1600" dirty="0" err="1" smtClean="0"/>
              <a:t>apoptóza</a:t>
            </a:r>
            <a:r>
              <a:rPr lang="cs-CZ" altLang="cs-CZ" sz="1600" dirty="0" smtClean="0"/>
              <a:t>)</a:t>
            </a:r>
            <a:endParaRPr lang="cs-CZ" altLang="cs-CZ" sz="1600" dirty="0"/>
          </a:p>
          <a:p>
            <a:pPr>
              <a:lnSpc>
                <a:spcPct val="150000"/>
              </a:lnSpc>
              <a:spcBef>
                <a:spcPts val="0"/>
              </a:spcBef>
              <a:buFont typeface="Wingdings" panose="05000000000000000000" pitchFamily="2" charset="2"/>
              <a:buChar char="§"/>
              <a:defRPr/>
            </a:pPr>
            <a:r>
              <a:rPr lang="cs-CZ" altLang="cs-CZ" sz="1600" b="1" dirty="0">
                <a:solidFill>
                  <a:srgbClr val="00B050"/>
                </a:solidFill>
              </a:rPr>
              <a:t> </a:t>
            </a:r>
            <a:r>
              <a:rPr lang="cs-CZ" altLang="cs-CZ" sz="1600" b="1" dirty="0" smtClean="0">
                <a:solidFill>
                  <a:srgbClr val="7030A0"/>
                </a:solidFill>
              </a:rPr>
              <a:t>AMH</a:t>
            </a:r>
            <a:r>
              <a:rPr lang="cs-CZ" altLang="cs-CZ" sz="1600" dirty="0" smtClean="0"/>
              <a:t> („</a:t>
            </a:r>
            <a:r>
              <a:rPr lang="cs-CZ" altLang="cs-CZ" sz="1600" dirty="0"/>
              <a:t>a</a:t>
            </a:r>
            <a:r>
              <a:rPr lang="cs-CZ" sz="1600" dirty="0" smtClean="0"/>
              <a:t>nti-</a:t>
            </a:r>
            <a:r>
              <a:rPr lang="cs-CZ" sz="1600" dirty="0" err="1" smtClean="0"/>
              <a:t>Müllerian</a:t>
            </a:r>
            <a:r>
              <a:rPr lang="cs-CZ" sz="1600" dirty="0" smtClean="0"/>
              <a:t> hormon“):</a:t>
            </a:r>
            <a:r>
              <a:rPr lang="cs-CZ" altLang="cs-CZ" sz="1600" dirty="0" smtClean="0"/>
              <a:t> </a:t>
            </a:r>
            <a:r>
              <a:rPr lang="cs-CZ" altLang="cs-CZ" sz="1600" dirty="0"/>
              <a:t>významná role ve vývoji oocytů - produkován buňkami </a:t>
            </a:r>
            <a:r>
              <a:rPr lang="cs-CZ" altLang="cs-CZ" sz="1600" dirty="0" err="1"/>
              <a:t>granulózy</a:t>
            </a:r>
            <a:r>
              <a:rPr lang="cs-CZ" altLang="cs-CZ" sz="1600" dirty="0"/>
              <a:t> </a:t>
            </a:r>
            <a:r>
              <a:rPr lang="cs-CZ" altLang="cs-CZ" sz="1600" dirty="0" err="1"/>
              <a:t>preantrálních</a:t>
            </a:r>
            <a:r>
              <a:rPr lang="cs-CZ" altLang="cs-CZ" sz="1600" dirty="0"/>
              <a:t>  a časných antrálních folikulů, jeho koncentrace koreluje s ovariální rezervou (diagnostický </a:t>
            </a:r>
            <a:r>
              <a:rPr lang="cs-CZ" altLang="cs-CZ" sz="1600" dirty="0" smtClean="0"/>
              <a:t>význam)</a:t>
            </a:r>
          </a:p>
          <a:p>
            <a:pPr>
              <a:lnSpc>
                <a:spcPct val="150000"/>
              </a:lnSpc>
              <a:spcBef>
                <a:spcPts val="0"/>
              </a:spcBef>
              <a:buFont typeface="Wingdings" panose="05000000000000000000" pitchFamily="2" charset="2"/>
              <a:buChar char="§"/>
              <a:defRPr/>
            </a:pPr>
            <a:r>
              <a:rPr lang="cs-CZ" altLang="cs-CZ" sz="1600" dirty="0"/>
              <a:t> </a:t>
            </a:r>
            <a:r>
              <a:rPr lang="cs-CZ" altLang="cs-CZ" sz="1600" dirty="0" smtClean="0"/>
              <a:t>po </a:t>
            </a:r>
            <a:r>
              <a:rPr lang="cs-CZ" altLang="cs-CZ" sz="1600" dirty="0"/>
              <a:t>ovulaci: </a:t>
            </a:r>
            <a:r>
              <a:rPr lang="cs-CZ" altLang="cs-CZ" sz="1600" dirty="0" err="1"/>
              <a:t>luteinizace</a:t>
            </a:r>
            <a:r>
              <a:rPr lang="cs-CZ" altLang="cs-CZ" sz="1600" dirty="0"/>
              <a:t> </a:t>
            </a:r>
            <a:r>
              <a:rPr lang="cs-CZ" altLang="cs-CZ" sz="1600" dirty="0" err="1"/>
              <a:t>granulózních</a:t>
            </a:r>
            <a:r>
              <a:rPr lang="cs-CZ" altLang="cs-CZ" sz="1600" dirty="0"/>
              <a:t> buněk </a:t>
            </a:r>
            <a:r>
              <a:rPr lang="cs-CZ" altLang="cs-CZ" sz="1600" dirty="0" smtClean="0"/>
              <a:t>→ </a:t>
            </a:r>
            <a:r>
              <a:rPr lang="cs-CZ" altLang="cs-CZ" sz="1600" i="1" dirty="0" smtClean="0"/>
              <a:t>corpus </a:t>
            </a:r>
            <a:r>
              <a:rPr lang="cs-CZ" altLang="cs-CZ" sz="1600" i="1" dirty="0"/>
              <a:t>luteum</a:t>
            </a:r>
            <a:r>
              <a:rPr lang="cs-CZ" altLang="cs-CZ" sz="1600" dirty="0"/>
              <a:t> → </a:t>
            </a:r>
            <a:r>
              <a:rPr lang="cs-CZ" altLang="cs-CZ" sz="1600" dirty="0" smtClean="0"/>
              <a:t>progesteron (ovlivňuje diferenciaci tkání reprodukčního systému)</a:t>
            </a:r>
            <a:endParaRPr lang="cs-CZ" altLang="cs-CZ" sz="1600" dirty="0"/>
          </a:p>
          <a:p>
            <a:pPr>
              <a:lnSpc>
                <a:spcPct val="150000"/>
              </a:lnSpc>
              <a:spcBef>
                <a:spcPts val="0"/>
              </a:spcBef>
              <a:buFont typeface="Wingdings" panose="05000000000000000000" pitchFamily="2" charset="2"/>
              <a:buChar char="§"/>
              <a:defRPr/>
            </a:pPr>
            <a:r>
              <a:rPr lang="cs-CZ" altLang="cs-CZ" sz="1600" dirty="0" smtClean="0"/>
              <a:t> absence </a:t>
            </a:r>
            <a:r>
              <a:rPr lang="cs-CZ" altLang="cs-CZ" sz="1600" dirty="0"/>
              <a:t>fertilizace: </a:t>
            </a:r>
            <a:r>
              <a:rPr lang="cs-CZ" altLang="cs-CZ" sz="1600" dirty="0" err="1"/>
              <a:t>luteolýza</a:t>
            </a:r>
            <a:r>
              <a:rPr lang="cs-CZ" altLang="cs-CZ" sz="1600" dirty="0"/>
              <a:t> (</a:t>
            </a:r>
            <a:r>
              <a:rPr lang="cs-CZ" altLang="cs-CZ" sz="1600" dirty="0" err="1" smtClean="0"/>
              <a:t>apoptóza</a:t>
            </a:r>
            <a:r>
              <a:rPr lang="cs-CZ" altLang="cs-CZ" sz="1600" dirty="0" smtClean="0"/>
              <a:t>) a </a:t>
            </a:r>
            <a:r>
              <a:rPr lang="cs-CZ" altLang="cs-CZ" sz="1600" dirty="0" err="1" smtClean="0"/>
              <a:t>kolagenózní</a:t>
            </a:r>
            <a:r>
              <a:rPr lang="cs-CZ" altLang="cs-CZ" sz="1600" dirty="0" smtClean="0"/>
              <a:t> </a:t>
            </a:r>
            <a:r>
              <a:rPr lang="cs-CZ" altLang="cs-CZ" sz="1600" dirty="0"/>
              <a:t>degenerace </a:t>
            </a:r>
            <a:r>
              <a:rPr lang="cs-CZ" altLang="cs-CZ" sz="1600" i="1" dirty="0"/>
              <a:t>corpus luteum</a:t>
            </a:r>
            <a:r>
              <a:rPr lang="cs-CZ" altLang="cs-CZ" sz="1600" dirty="0"/>
              <a:t> na </a:t>
            </a:r>
            <a:r>
              <a:rPr lang="cs-CZ" altLang="cs-CZ" sz="1600" i="1" dirty="0"/>
              <a:t>corpus </a:t>
            </a:r>
            <a:r>
              <a:rPr lang="cs-CZ" altLang="cs-CZ" sz="1600" i="1" dirty="0" err="1" smtClean="0"/>
              <a:t>albicans</a:t>
            </a:r>
            <a:endParaRPr lang="cs-CZ" altLang="cs-CZ" sz="1600" i="1" dirty="0"/>
          </a:p>
          <a:p>
            <a:pPr>
              <a:lnSpc>
                <a:spcPct val="150000"/>
              </a:lnSpc>
              <a:spcBef>
                <a:spcPts val="0"/>
              </a:spcBef>
              <a:buFont typeface="Wingdings" panose="05000000000000000000" pitchFamily="2" charset="2"/>
              <a:buChar char="§"/>
              <a:defRPr/>
            </a:pPr>
            <a:r>
              <a:rPr lang="cs-CZ" altLang="cs-CZ" sz="1600" dirty="0" smtClean="0"/>
              <a:t> fertilizace</a:t>
            </a:r>
            <a:r>
              <a:rPr lang="cs-CZ" altLang="cs-CZ" sz="1600" dirty="0"/>
              <a:t>: </a:t>
            </a:r>
            <a:r>
              <a:rPr lang="cs-CZ" altLang="cs-CZ" sz="1600" dirty="0" err="1"/>
              <a:t>hCG</a:t>
            </a:r>
            <a:r>
              <a:rPr lang="cs-CZ" altLang="cs-CZ" sz="1600" dirty="0"/>
              <a:t> </a:t>
            </a:r>
            <a:r>
              <a:rPr lang="cs-CZ" altLang="cs-CZ" sz="1600" dirty="0" smtClean="0"/>
              <a:t>(lidský choriový gonadotropin, produkovaný </a:t>
            </a:r>
            <a:r>
              <a:rPr lang="cs-CZ" altLang="cs-CZ" sz="1600" dirty="0" err="1" smtClean="0"/>
              <a:t>syncytiotrofoblastem</a:t>
            </a:r>
            <a:r>
              <a:rPr lang="cs-CZ" altLang="cs-CZ" sz="1600" dirty="0" smtClean="0"/>
              <a:t> blastocysty), </a:t>
            </a:r>
            <a:r>
              <a:rPr lang="cs-CZ" altLang="cs-CZ" sz="1600" dirty="0" err="1" smtClean="0"/>
              <a:t>hCG</a:t>
            </a:r>
            <a:r>
              <a:rPr lang="cs-CZ" altLang="cs-CZ" sz="1600" dirty="0" smtClean="0"/>
              <a:t> podporuje činnost  </a:t>
            </a:r>
            <a:r>
              <a:rPr lang="cs-CZ" altLang="cs-CZ" sz="1600" i="1" dirty="0"/>
              <a:t>corpus luteum </a:t>
            </a:r>
            <a:r>
              <a:rPr lang="cs-CZ" altLang="cs-CZ" sz="1600" i="1" dirty="0" err="1"/>
              <a:t>graviditatis</a:t>
            </a:r>
            <a:r>
              <a:rPr lang="cs-CZ" altLang="cs-CZ" sz="1600" i="1" dirty="0"/>
              <a:t> </a:t>
            </a:r>
            <a:r>
              <a:rPr lang="cs-CZ" altLang="cs-CZ" sz="1600" i="1" dirty="0" smtClean="0"/>
              <a:t>(</a:t>
            </a:r>
            <a:r>
              <a:rPr lang="cs-CZ" altLang="cs-CZ" sz="1600" dirty="0" smtClean="0"/>
              <a:t>produkuje </a:t>
            </a:r>
            <a:r>
              <a:rPr lang="cs-CZ" altLang="cs-CZ" sz="1600" dirty="0"/>
              <a:t>progesteron zejména v prvních 2 měsících </a:t>
            </a:r>
            <a:r>
              <a:rPr lang="cs-CZ" altLang="cs-CZ" sz="1600" dirty="0" smtClean="0"/>
              <a:t>gravidity)</a:t>
            </a:r>
            <a:endParaRPr lang="cs-CZ" altLang="cs-CZ" sz="1600" dirty="0"/>
          </a:p>
        </p:txBody>
      </p:sp>
      <p:pic>
        <p:nvPicPr>
          <p:cNvPr id="3"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6" y="3184526"/>
            <a:ext cx="487363" cy="487363"/>
          </a:xfrm>
          <a:prstGeom prst="rect">
            <a:avLst/>
          </a:prstGeom>
        </p:spPr>
      </p:pic>
      <p:sp>
        <p:nvSpPr>
          <p:cNvPr id="5"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623371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5842" name="Rectangle 2"/>
          <p:cNvSpPr>
            <a:spLocks noGrp="1" noChangeArrowheads="1"/>
          </p:cNvSpPr>
          <p:nvPr>
            <p:ph type="title"/>
          </p:nvPr>
        </p:nvSpPr>
        <p:spPr>
          <a:xfrm>
            <a:off x="1110341" y="992481"/>
            <a:ext cx="9144000" cy="623888"/>
          </a:xfrm>
        </p:spPr>
        <p:txBody>
          <a:bodyPr>
            <a:noAutofit/>
          </a:bodyPr>
          <a:lstStyle/>
          <a:p>
            <a:pPr eaLnBrk="1" hangingPunct="1"/>
            <a:r>
              <a:rPr lang="cs-CZ" altLang="cs-CZ" dirty="0" smtClean="0">
                <a:latin typeface="+mn-lt"/>
              </a:rPr>
              <a:t>Poruchy gametogeneze (meiózy)</a:t>
            </a:r>
            <a:endParaRPr lang="cs-CZ" altLang="cs-CZ" dirty="0">
              <a:latin typeface="+mn-lt"/>
            </a:endParaRPr>
          </a:p>
        </p:txBody>
      </p:sp>
      <p:sp useBgFill="1">
        <p:nvSpPr>
          <p:cNvPr id="36867" name="Rectangle 3">
            <a:extLst/>
          </p:cNvPr>
          <p:cNvSpPr>
            <a:spLocks noGrp="1" noChangeArrowheads="1"/>
          </p:cNvSpPr>
          <p:nvPr>
            <p:ph type="body" idx="1"/>
          </p:nvPr>
        </p:nvSpPr>
        <p:spPr>
          <a:xfrm>
            <a:off x="365761" y="1931125"/>
            <a:ext cx="11695610" cy="4286795"/>
          </a:xfrm>
        </p:spPr>
        <p:txBody>
          <a:bodyPr>
            <a:noAutofit/>
          </a:bodyPr>
          <a:lstStyle/>
          <a:p>
            <a:pPr marL="194310" indent="-285750">
              <a:lnSpc>
                <a:spcPct val="114000"/>
              </a:lnSpc>
              <a:spcBef>
                <a:spcPts val="0"/>
              </a:spcBef>
              <a:spcAft>
                <a:spcPts val="0"/>
              </a:spcAft>
              <a:buFont typeface="Wingdings" panose="05000000000000000000" pitchFamily="2" charset="2"/>
              <a:buChar char="§"/>
              <a:defRPr/>
            </a:pPr>
            <a:r>
              <a:rPr lang="cs-CZ" altLang="cs-CZ" sz="1400" dirty="0" smtClean="0"/>
              <a:t>teratomy: nádory z části nejasného původu, některé zřejmě mohou vzniknout z prvopohlavních zárodečných buněk, které se odchýlili od své migrační dráhy</a:t>
            </a:r>
          </a:p>
          <a:p>
            <a:pPr marL="194310" indent="-285750">
              <a:lnSpc>
                <a:spcPct val="114000"/>
              </a:lnSpc>
              <a:spcBef>
                <a:spcPts val="0"/>
              </a:spcBef>
              <a:spcAft>
                <a:spcPts val="0"/>
              </a:spcAft>
              <a:buFont typeface="Wingdings" panose="05000000000000000000" pitchFamily="2" charset="2"/>
              <a:buChar char="§"/>
              <a:defRPr/>
            </a:pPr>
            <a:endParaRPr lang="cs-CZ" altLang="cs-CZ" sz="1400" dirty="0" smtClean="0"/>
          </a:p>
          <a:p>
            <a:pPr marL="0" indent="0">
              <a:lnSpc>
                <a:spcPct val="114000"/>
              </a:lnSpc>
              <a:spcBef>
                <a:spcPts val="0"/>
              </a:spcBef>
              <a:spcAft>
                <a:spcPts val="0"/>
              </a:spcAft>
              <a:buNone/>
              <a:defRPr/>
            </a:pPr>
            <a:r>
              <a:rPr lang="cs-CZ" sz="1400" b="1" dirty="0"/>
              <a:t>P</a:t>
            </a:r>
            <a:r>
              <a:rPr lang="cs-CZ" sz="1400" b="1" dirty="0" smtClean="0"/>
              <a:t>oruchy  gametogeneze  (meiózy)  ─</a:t>
            </a:r>
            <a:r>
              <a:rPr lang="en-US" sz="1400" b="1" dirty="0" smtClean="0"/>
              <a:t>→</a:t>
            </a:r>
            <a:r>
              <a:rPr lang="cs-CZ" sz="1400" b="1" dirty="0" smtClean="0"/>
              <a:t>  </a:t>
            </a:r>
            <a:r>
              <a:rPr lang="cs-CZ" sz="1400" u="sng" dirty="0">
                <a:solidFill>
                  <a:srgbClr val="7030A0"/>
                </a:solidFill>
              </a:rPr>
              <a:t>chromozomální </a:t>
            </a:r>
            <a:r>
              <a:rPr lang="cs-CZ" sz="1400" u="sng" dirty="0" smtClean="0">
                <a:solidFill>
                  <a:srgbClr val="7030A0"/>
                </a:solidFill>
              </a:rPr>
              <a:t>abnormality </a:t>
            </a:r>
            <a:r>
              <a:rPr lang="cs-CZ" sz="1400" u="sng" dirty="0">
                <a:solidFill>
                  <a:srgbClr val="7030A0"/>
                </a:solidFill>
              </a:rPr>
              <a:t>(strukturní a numerické</a:t>
            </a:r>
            <a:r>
              <a:rPr lang="cs-CZ" sz="1400" u="sng" dirty="0" smtClean="0">
                <a:solidFill>
                  <a:srgbClr val="7030A0"/>
                </a:solidFill>
              </a:rPr>
              <a:t>):</a:t>
            </a:r>
            <a:endParaRPr lang="cs-CZ" altLang="cs-CZ" sz="1400" dirty="0" smtClean="0"/>
          </a:p>
          <a:p>
            <a:pPr marL="194310" indent="-285750">
              <a:lnSpc>
                <a:spcPct val="114000"/>
              </a:lnSpc>
              <a:spcBef>
                <a:spcPts val="0"/>
              </a:spcBef>
              <a:spcAft>
                <a:spcPts val="0"/>
              </a:spcAft>
              <a:buFont typeface="Wingdings" panose="05000000000000000000" pitchFamily="2" charset="2"/>
              <a:buChar char="§"/>
              <a:defRPr/>
            </a:pPr>
            <a:r>
              <a:rPr lang="cs-CZ" sz="1400" b="1" i="1" dirty="0" smtClean="0"/>
              <a:t>vznik </a:t>
            </a:r>
            <a:r>
              <a:rPr lang="cs-CZ" sz="1400" b="1" i="1" dirty="0"/>
              <a:t>aneuploidií </a:t>
            </a:r>
            <a:r>
              <a:rPr lang="cs-CZ" sz="1400" dirty="0"/>
              <a:t>(abnormality v počtu </a:t>
            </a:r>
            <a:r>
              <a:rPr lang="cs-CZ" sz="1400" dirty="0" smtClean="0"/>
              <a:t>chromozomů, obvykle </a:t>
            </a:r>
            <a:r>
              <a:rPr lang="cs-CZ" sz="1400" dirty="0" err="1" smtClean="0"/>
              <a:t>trisomie</a:t>
            </a:r>
            <a:r>
              <a:rPr lang="cs-CZ" sz="1400" dirty="0" smtClean="0"/>
              <a:t> nebo </a:t>
            </a:r>
            <a:r>
              <a:rPr lang="cs-CZ" sz="1400" dirty="0" err="1" smtClean="0"/>
              <a:t>monosomie</a:t>
            </a:r>
            <a:r>
              <a:rPr lang="cs-CZ" sz="1400" dirty="0" smtClean="0"/>
              <a:t> = v chromozomovém páru je chromozom navíc, nebo chybí</a:t>
            </a:r>
            <a:r>
              <a:rPr lang="cs-CZ" sz="1400" i="1" dirty="0" smtClean="0"/>
              <a:t>):</a:t>
            </a:r>
            <a:r>
              <a:rPr lang="cs-CZ" sz="1400" dirty="0" smtClean="0"/>
              <a:t> </a:t>
            </a:r>
            <a:endParaRPr lang="cs-CZ" sz="1400" dirty="0"/>
          </a:p>
          <a:p>
            <a:pPr marL="0">
              <a:lnSpc>
                <a:spcPct val="114000"/>
              </a:lnSpc>
              <a:spcBef>
                <a:spcPts val="0"/>
              </a:spcBef>
              <a:spcAft>
                <a:spcPts val="0"/>
              </a:spcAft>
              <a:buNone/>
              <a:defRPr/>
            </a:pPr>
            <a:r>
              <a:rPr lang="cs-CZ" sz="1400" dirty="0"/>
              <a:t>     </a:t>
            </a:r>
            <a:r>
              <a:rPr lang="cs-CZ" sz="1400" dirty="0" smtClean="0"/>
              <a:t>  • </a:t>
            </a:r>
            <a:r>
              <a:rPr lang="cs-CZ" sz="1400" dirty="0"/>
              <a:t>non-disjunkce </a:t>
            </a:r>
            <a:r>
              <a:rPr lang="cs-CZ" sz="1400" dirty="0" smtClean="0"/>
              <a:t>(=chybná segregace)  chromozomu (chromatidy</a:t>
            </a:r>
            <a:r>
              <a:rPr lang="cs-CZ" sz="1400" dirty="0"/>
              <a:t>) během 1. (2.) meiotického dělení</a:t>
            </a:r>
          </a:p>
          <a:p>
            <a:pPr marL="0">
              <a:lnSpc>
                <a:spcPct val="114000"/>
              </a:lnSpc>
              <a:spcBef>
                <a:spcPts val="0"/>
              </a:spcBef>
              <a:spcAft>
                <a:spcPts val="0"/>
              </a:spcAft>
              <a:buNone/>
              <a:defRPr/>
            </a:pPr>
            <a:r>
              <a:rPr lang="cs-CZ" sz="1400" dirty="0"/>
              <a:t>      </a:t>
            </a:r>
            <a:r>
              <a:rPr lang="cs-CZ" sz="1400" dirty="0" smtClean="0"/>
              <a:t> • </a:t>
            </a:r>
            <a:r>
              <a:rPr lang="cs-CZ" sz="1400" dirty="0"/>
              <a:t>chybná  (předčasná) separace sesterské </a:t>
            </a:r>
            <a:r>
              <a:rPr lang="cs-CZ" sz="1400" dirty="0" smtClean="0"/>
              <a:t>chromatidy v průběhu 1 meiotického dělení </a:t>
            </a:r>
            <a:r>
              <a:rPr lang="cs-CZ" sz="1400" dirty="0"/>
              <a:t>(dominantní způsob</a:t>
            </a:r>
            <a:r>
              <a:rPr lang="cs-CZ" sz="1400" dirty="0" smtClean="0"/>
              <a:t>?)</a:t>
            </a:r>
          </a:p>
          <a:p>
            <a:pPr marL="0">
              <a:lnSpc>
                <a:spcPct val="114000"/>
              </a:lnSpc>
              <a:spcBef>
                <a:spcPts val="0"/>
              </a:spcBef>
              <a:spcAft>
                <a:spcPts val="0"/>
              </a:spcAft>
              <a:buNone/>
              <a:defRPr/>
            </a:pPr>
            <a:r>
              <a:rPr lang="cs-CZ" sz="1400" dirty="0"/>
              <a:t>       • další příčiny: </a:t>
            </a:r>
            <a:r>
              <a:rPr lang="cs-CZ" sz="1400" dirty="0" smtClean="0"/>
              <a:t>propustnost </a:t>
            </a:r>
            <a:r>
              <a:rPr lang="cs-CZ" sz="1400" dirty="0"/>
              <a:t>kontrolního bodu buněčného dělení (</a:t>
            </a:r>
            <a:r>
              <a:rPr lang="cs-CZ" sz="1400" dirty="0" err="1"/>
              <a:t>Spindle</a:t>
            </a:r>
            <a:r>
              <a:rPr lang="cs-CZ" sz="1400" dirty="0"/>
              <a:t> </a:t>
            </a:r>
            <a:r>
              <a:rPr lang="cs-CZ" sz="1400" dirty="0" err="1"/>
              <a:t>Assembly</a:t>
            </a:r>
            <a:r>
              <a:rPr lang="cs-CZ" sz="1400" dirty="0"/>
              <a:t> </a:t>
            </a:r>
            <a:r>
              <a:rPr lang="cs-CZ" sz="1400" dirty="0" err="1" smtClean="0"/>
              <a:t>Checkpoint</a:t>
            </a:r>
            <a:r>
              <a:rPr lang="cs-CZ" sz="1400" dirty="0" smtClean="0"/>
              <a:t>, SAC), nestabilita dělícího vřeténka</a:t>
            </a:r>
          </a:p>
          <a:p>
            <a:pPr marL="0" indent="0">
              <a:lnSpc>
                <a:spcPct val="114000"/>
              </a:lnSpc>
              <a:spcBef>
                <a:spcPts val="0"/>
              </a:spcBef>
              <a:spcAft>
                <a:spcPts val="0"/>
              </a:spcAft>
              <a:buNone/>
              <a:defRPr/>
            </a:pPr>
            <a:r>
              <a:rPr lang="cs-CZ" sz="1400" dirty="0" smtClean="0"/>
              <a:t>      • Downův syndrom (</a:t>
            </a:r>
            <a:r>
              <a:rPr lang="cs-CZ" sz="1400" dirty="0" err="1" smtClean="0"/>
              <a:t>trisomie</a:t>
            </a:r>
            <a:r>
              <a:rPr lang="cs-CZ" sz="1400" dirty="0" smtClean="0"/>
              <a:t> 21), </a:t>
            </a:r>
            <a:r>
              <a:rPr lang="cs-CZ" sz="1400" dirty="0" err="1" smtClean="0"/>
              <a:t>Edwardsův</a:t>
            </a:r>
            <a:r>
              <a:rPr lang="cs-CZ" sz="1400" dirty="0" smtClean="0"/>
              <a:t> s. (</a:t>
            </a:r>
            <a:r>
              <a:rPr lang="cs-CZ" sz="1400" dirty="0" err="1" smtClean="0"/>
              <a:t>trisomie</a:t>
            </a:r>
            <a:r>
              <a:rPr lang="cs-CZ" sz="1400" dirty="0" smtClean="0"/>
              <a:t> 18), </a:t>
            </a:r>
            <a:r>
              <a:rPr lang="cs-CZ" sz="1400" dirty="0" err="1" smtClean="0"/>
              <a:t>Patauův</a:t>
            </a:r>
            <a:r>
              <a:rPr lang="cs-CZ" sz="1400" dirty="0" smtClean="0"/>
              <a:t> s. (</a:t>
            </a:r>
            <a:r>
              <a:rPr lang="cs-CZ" sz="1400" dirty="0" err="1" smtClean="0"/>
              <a:t>trisomie</a:t>
            </a:r>
            <a:r>
              <a:rPr lang="cs-CZ" sz="1400" dirty="0" smtClean="0"/>
              <a:t> 13), </a:t>
            </a:r>
            <a:r>
              <a:rPr lang="cs-CZ" sz="1400" dirty="0" err="1" smtClean="0"/>
              <a:t>Klinefelterův</a:t>
            </a:r>
            <a:r>
              <a:rPr lang="cs-CZ" sz="1400" dirty="0" smtClean="0"/>
              <a:t> s.(47, XXY, někdy i 48, XXXY), </a:t>
            </a:r>
            <a:r>
              <a:rPr lang="cs-CZ" sz="1400" dirty="0" err="1" smtClean="0"/>
              <a:t>Turnerův</a:t>
            </a:r>
            <a:r>
              <a:rPr lang="cs-CZ" sz="1400" dirty="0" smtClean="0"/>
              <a:t> s. (45, X), syndrom trojího X, …, nejčastěji </a:t>
            </a:r>
            <a:r>
              <a:rPr lang="cs-CZ" sz="1400" dirty="0" err="1" smtClean="0"/>
              <a:t>maternálního</a:t>
            </a:r>
            <a:r>
              <a:rPr lang="cs-CZ" sz="1400" dirty="0" smtClean="0"/>
              <a:t> </a:t>
            </a:r>
            <a:r>
              <a:rPr lang="cs-CZ" sz="1400" dirty="0"/>
              <a:t>původu, výskyt ↑  s </a:t>
            </a:r>
            <a:r>
              <a:rPr lang="cs-CZ" sz="1400" dirty="0" smtClean="0"/>
              <a:t>věkem</a:t>
            </a:r>
          </a:p>
          <a:p>
            <a:pPr>
              <a:lnSpc>
                <a:spcPct val="114000"/>
              </a:lnSpc>
              <a:spcBef>
                <a:spcPts val="0"/>
              </a:spcBef>
              <a:spcAft>
                <a:spcPts val="0"/>
              </a:spcAft>
              <a:buFont typeface="Wingdings" panose="05000000000000000000" pitchFamily="2" charset="2"/>
              <a:buChar char="§"/>
              <a:defRPr/>
            </a:pPr>
            <a:r>
              <a:rPr lang="cs-CZ" sz="1400" b="1" i="1" dirty="0" smtClean="0"/>
              <a:t>      vznik strukturních chromozomových abnormalit</a:t>
            </a:r>
            <a:r>
              <a:rPr lang="cs-CZ" sz="1400" i="1" dirty="0" smtClean="0"/>
              <a:t>: </a:t>
            </a:r>
            <a:r>
              <a:rPr lang="cs-CZ" sz="1400" dirty="0" smtClean="0">
                <a:solidFill>
                  <a:schemeClr val="tx1"/>
                </a:solidFill>
              </a:rPr>
              <a:t>translokace </a:t>
            </a:r>
            <a:r>
              <a:rPr lang="cs-CZ" sz="1400" dirty="0">
                <a:solidFill>
                  <a:schemeClr val="tx1"/>
                </a:solidFill>
              </a:rPr>
              <a:t>části chromozomu na </a:t>
            </a:r>
            <a:r>
              <a:rPr lang="cs-CZ" sz="1400" dirty="0" smtClean="0">
                <a:solidFill>
                  <a:schemeClr val="tx1"/>
                </a:solidFill>
              </a:rPr>
              <a:t>jiný (běžné pro chromozomy 13, 14, 15, 21, 22, které se během meiózy shlukují); ztráta </a:t>
            </a:r>
            <a:r>
              <a:rPr lang="cs-CZ" sz="1400" dirty="0">
                <a:solidFill>
                  <a:schemeClr val="tx1"/>
                </a:solidFill>
              </a:rPr>
              <a:t>části </a:t>
            </a:r>
            <a:r>
              <a:rPr lang="cs-CZ" sz="1400" dirty="0" smtClean="0">
                <a:solidFill>
                  <a:schemeClr val="tx1"/>
                </a:solidFill>
              </a:rPr>
              <a:t>chromozomu (syndrom </a:t>
            </a:r>
            <a:r>
              <a:rPr lang="cs-CZ" sz="1400" dirty="0" err="1" smtClean="0">
                <a:solidFill>
                  <a:schemeClr val="tx1"/>
                </a:solidFill>
              </a:rPr>
              <a:t>cri</a:t>
            </a:r>
            <a:r>
              <a:rPr lang="cs-CZ" sz="1400" dirty="0" smtClean="0">
                <a:solidFill>
                  <a:schemeClr val="tx1"/>
                </a:solidFill>
              </a:rPr>
              <a:t>-</a:t>
            </a:r>
            <a:r>
              <a:rPr lang="cs-CZ" sz="1400" dirty="0" err="1" smtClean="0">
                <a:solidFill>
                  <a:schemeClr val="tx1"/>
                </a:solidFill>
              </a:rPr>
              <a:t>du</a:t>
            </a:r>
            <a:r>
              <a:rPr lang="cs-CZ" sz="1400" dirty="0" smtClean="0">
                <a:solidFill>
                  <a:schemeClr val="tx1"/>
                </a:solidFill>
              </a:rPr>
              <a:t>-chat = syndrom kočičího křiku = částečná delece krátkého raménka chromozomu 5), </a:t>
            </a:r>
            <a:r>
              <a:rPr lang="cs-CZ" sz="1400" dirty="0">
                <a:solidFill>
                  <a:schemeClr val="tx1"/>
                </a:solidFill>
              </a:rPr>
              <a:t>inverze</a:t>
            </a:r>
            <a:r>
              <a:rPr lang="cs-CZ" sz="1400" dirty="0" smtClean="0">
                <a:solidFill>
                  <a:schemeClr val="tx1"/>
                </a:solidFill>
              </a:rPr>
              <a:t>,…</a:t>
            </a:r>
          </a:p>
          <a:p>
            <a:pPr>
              <a:lnSpc>
                <a:spcPct val="114000"/>
              </a:lnSpc>
              <a:spcBef>
                <a:spcPts val="0"/>
              </a:spcBef>
              <a:spcAft>
                <a:spcPts val="0"/>
              </a:spcAft>
              <a:buFont typeface="Wingdings" panose="05000000000000000000" pitchFamily="2" charset="2"/>
              <a:buChar char="§"/>
              <a:defRPr/>
            </a:pPr>
            <a:endParaRPr lang="cs-CZ" sz="1400" dirty="0" smtClean="0">
              <a:solidFill>
                <a:schemeClr val="tx1"/>
              </a:solidFill>
            </a:endParaRPr>
          </a:p>
          <a:p>
            <a:pPr marL="194310" indent="-285750">
              <a:lnSpc>
                <a:spcPct val="114000"/>
              </a:lnSpc>
              <a:spcBef>
                <a:spcPts val="0"/>
              </a:spcBef>
              <a:spcAft>
                <a:spcPts val="0"/>
              </a:spcAft>
              <a:buFont typeface="Wingdings" panose="05000000000000000000" pitchFamily="2" charset="2"/>
              <a:buChar char="§"/>
              <a:defRPr/>
            </a:pPr>
            <a:r>
              <a:rPr lang="cs-CZ" sz="1400" b="1" i="1" dirty="0" smtClean="0">
                <a:solidFill>
                  <a:schemeClr val="tx1"/>
                </a:solidFill>
              </a:rPr>
              <a:t>genové mutace</a:t>
            </a:r>
          </a:p>
          <a:p>
            <a:pPr marL="194310" indent="-285750">
              <a:lnSpc>
                <a:spcPct val="114000"/>
              </a:lnSpc>
              <a:spcBef>
                <a:spcPts val="0"/>
              </a:spcBef>
              <a:spcAft>
                <a:spcPts val="0"/>
              </a:spcAft>
              <a:buFont typeface="Wingdings" panose="05000000000000000000" pitchFamily="2" charset="2"/>
              <a:buChar char="§"/>
              <a:defRPr/>
            </a:pPr>
            <a:endParaRPr lang="cs-CZ" sz="1400" i="1" dirty="0">
              <a:solidFill>
                <a:schemeClr val="tx1"/>
              </a:solidFill>
            </a:endParaRPr>
          </a:p>
          <a:p>
            <a:pPr marL="194310" indent="-285750">
              <a:lnSpc>
                <a:spcPct val="114000"/>
              </a:lnSpc>
              <a:spcBef>
                <a:spcPts val="0"/>
              </a:spcBef>
              <a:spcAft>
                <a:spcPts val="0"/>
              </a:spcAft>
              <a:buFont typeface="Wingdings" panose="05000000000000000000" pitchFamily="2" charset="2"/>
              <a:buChar char="§"/>
              <a:defRPr/>
            </a:pPr>
            <a:r>
              <a:rPr lang="cs-CZ" sz="1400" dirty="0" smtClean="0"/>
              <a:t>více </a:t>
            </a:r>
            <a:r>
              <a:rPr lang="cs-CZ" sz="1400" dirty="0"/>
              <a:t>než 75% spontánních potratů během prvních 2 týdnů a více než </a:t>
            </a:r>
            <a:r>
              <a:rPr lang="cs-CZ" sz="1400" dirty="0" smtClean="0"/>
              <a:t>60 % </a:t>
            </a:r>
            <a:r>
              <a:rPr lang="cs-CZ" sz="1400" dirty="0"/>
              <a:t>v prvním trimestru těhotenství je způsobeno chromozomálními </a:t>
            </a:r>
            <a:r>
              <a:rPr lang="cs-CZ" sz="1400" dirty="0" smtClean="0"/>
              <a:t>abnormalitami (nejčastější jsou 45, X (</a:t>
            </a:r>
            <a:r>
              <a:rPr lang="cs-CZ" sz="1400" dirty="0" err="1" smtClean="0"/>
              <a:t>Turnerův</a:t>
            </a:r>
            <a:r>
              <a:rPr lang="cs-CZ" sz="1400" dirty="0" smtClean="0"/>
              <a:t> syndrom), </a:t>
            </a:r>
            <a:r>
              <a:rPr lang="cs-CZ" sz="1400" dirty="0" err="1" smtClean="0"/>
              <a:t>triploidie</a:t>
            </a:r>
            <a:r>
              <a:rPr lang="cs-CZ" sz="1400" dirty="0" smtClean="0"/>
              <a:t>, </a:t>
            </a:r>
            <a:r>
              <a:rPr lang="cs-CZ" sz="1400" dirty="0" err="1" smtClean="0"/>
              <a:t>trisomie</a:t>
            </a:r>
            <a:r>
              <a:rPr lang="cs-CZ" sz="1400" dirty="0" smtClean="0"/>
              <a:t> 16).</a:t>
            </a:r>
          </a:p>
          <a:p>
            <a:pPr marL="194310" indent="-285750">
              <a:lnSpc>
                <a:spcPct val="114000"/>
              </a:lnSpc>
              <a:spcBef>
                <a:spcPts val="0"/>
              </a:spcBef>
              <a:spcAft>
                <a:spcPts val="0"/>
              </a:spcAft>
              <a:buFont typeface="Wingdings" panose="05000000000000000000" pitchFamily="2" charset="2"/>
              <a:buChar char="§"/>
              <a:defRPr/>
            </a:pPr>
            <a:r>
              <a:rPr lang="cs-CZ" sz="1400" dirty="0" smtClean="0"/>
              <a:t>chromozomové abnormality způsobují 7 % vrozených vývojových vad (VVV) a genové mutace dalších 8 % VVV</a:t>
            </a:r>
            <a:endParaRPr lang="cs-CZ" sz="1400" dirty="0"/>
          </a:p>
        </p:txBody>
      </p:sp>
      <p:sp>
        <p:nvSpPr>
          <p:cNvPr id="4"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3449573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262743" y="152399"/>
            <a:ext cx="86973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4800" dirty="0">
                <a:latin typeface="+mn-lt"/>
              </a:rPr>
              <a:t>Úloha hormonů v reprodukci</a:t>
            </a:r>
          </a:p>
        </p:txBody>
      </p:sp>
      <p:sp>
        <p:nvSpPr>
          <p:cNvPr id="1028" name="Rectangle 6">
            <a:extLst/>
          </p:cNvPr>
          <p:cNvSpPr>
            <a:spLocks noChangeArrowheads="1"/>
          </p:cNvSpPr>
          <p:nvPr/>
        </p:nvSpPr>
        <p:spPr bwMode="auto">
          <a:xfrm>
            <a:off x="1262743" y="1854925"/>
            <a:ext cx="9751423" cy="309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marL="0" algn="just" eaLnBrk="1" hangingPunct="1">
              <a:lnSpc>
                <a:spcPct val="150000"/>
              </a:lnSpc>
              <a:defRPr/>
            </a:pPr>
            <a:r>
              <a:rPr lang="cs-CZ" altLang="cs-CZ" sz="2000" b="1" dirty="0">
                <a:latin typeface="+mn-lt"/>
                <a:cs typeface="Arial" panose="020B0604020202020204" pitchFamily="34" charset="0"/>
              </a:rPr>
              <a:t>Stres</a:t>
            </a:r>
            <a:r>
              <a:rPr lang="cs-CZ" altLang="cs-CZ" sz="2000" dirty="0">
                <a:latin typeface="+mn-lt"/>
                <a:cs typeface="Arial" panose="020B0604020202020204" pitchFamily="34" charset="0"/>
              </a:rPr>
              <a:t> → zvýšení hladiny stresových hormonů (kortizol) → pokles </a:t>
            </a:r>
            <a:r>
              <a:rPr lang="cs-CZ" altLang="cs-CZ" sz="2000" dirty="0" err="1">
                <a:latin typeface="+mn-lt"/>
                <a:cs typeface="Arial" panose="020B0604020202020204" pitchFamily="34" charset="0"/>
              </a:rPr>
              <a:t>GnRH</a:t>
            </a:r>
            <a:r>
              <a:rPr lang="cs-CZ" altLang="cs-CZ" sz="2000" dirty="0">
                <a:latin typeface="+mn-lt"/>
                <a:cs typeface="Arial" panose="020B0604020202020204" pitchFamily="34" charset="0"/>
              </a:rPr>
              <a:t> a nárůst </a:t>
            </a:r>
            <a:r>
              <a:rPr lang="cs-CZ" altLang="cs-CZ" sz="2000" dirty="0" err="1">
                <a:latin typeface="+mn-lt"/>
                <a:cs typeface="Arial" panose="020B0604020202020204" pitchFamily="34" charset="0"/>
              </a:rPr>
              <a:t>GnIH</a:t>
            </a:r>
            <a:r>
              <a:rPr lang="cs-CZ" altLang="cs-CZ" sz="2000" dirty="0">
                <a:latin typeface="+mn-lt"/>
                <a:cs typeface="Arial" panose="020B0604020202020204" pitchFamily="34" charset="0"/>
              </a:rPr>
              <a:t> → pokles počtu spermií/narušení ovulace, …  </a:t>
            </a:r>
          </a:p>
          <a:p>
            <a:pPr eaLnBrk="1" hangingPunct="1">
              <a:lnSpc>
                <a:spcPct val="80000"/>
              </a:lnSpc>
              <a:spcBef>
                <a:spcPct val="20000"/>
              </a:spcBef>
              <a:buFontTx/>
              <a:buChar char="•"/>
              <a:defRPr/>
            </a:pPr>
            <a:endParaRPr lang="cs-CZ" altLang="cs-CZ" sz="2000" dirty="0">
              <a:latin typeface="+mn-lt"/>
              <a:cs typeface="Arial" panose="020B0604020202020204" pitchFamily="34" charset="0"/>
            </a:endParaRPr>
          </a:p>
        </p:txBody>
      </p:sp>
      <p:pic>
        <p:nvPicPr>
          <p:cNvPr id="3789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6451" y="2751636"/>
            <a:ext cx="2095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703" y="2751636"/>
            <a:ext cx="19145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497" y="2754696"/>
            <a:ext cx="32004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6"/>
          <p:cNvSpPr/>
          <p:nvPr/>
        </p:nvSpPr>
        <p:spPr>
          <a:xfrm>
            <a:off x="10572135" y="5927623"/>
            <a:ext cx="808235" cy="369332"/>
          </a:xfrm>
          <a:prstGeom prst="rect">
            <a:avLst/>
          </a:prstGeom>
        </p:spPr>
        <p:txBody>
          <a:bodyPr wrap="none">
            <a:spAutoFit/>
          </a:bodyPr>
          <a:lstStyle/>
          <a:p>
            <a:pPr>
              <a:spcBef>
                <a:spcPct val="0"/>
              </a:spcBef>
            </a:pPr>
            <a:r>
              <a:rPr lang="cs-CZ" altLang="cs-CZ" dirty="0"/>
              <a:t> </a:t>
            </a:r>
            <a:r>
              <a:rPr lang="cs-CZ" altLang="cs-CZ" sz="800" dirty="0" err="1" smtClean="0"/>
              <a:t>anonymus</a:t>
            </a:r>
            <a:r>
              <a:rPr lang="cs-CZ" altLang="cs-CZ" sz="800" dirty="0" smtClean="0"/>
              <a:t> (3)</a:t>
            </a:r>
            <a:endParaRPr lang="cs-CZ" altLang="cs-CZ" sz="800" dirty="0"/>
          </a:p>
        </p:txBody>
      </p:sp>
      <p:sp>
        <p:nvSpPr>
          <p:cNvPr id="8"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2701680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6720" y="240883"/>
            <a:ext cx="10058400" cy="1450757"/>
          </a:xfrm>
        </p:spPr>
        <p:txBody>
          <a:bodyPr/>
          <a:lstStyle/>
          <a:p>
            <a:r>
              <a:rPr lang="cs-CZ" i="1" dirty="0" err="1" smtClean="0"/>
              <a:t>Coenorhabditis</a:t>
            </a:r>
            <a:r>
              <a:rPr lang="cs-CZ" i="1" dirty="0" smtClean="0"/>
              <a:t> </a:t>
            </a:r>
            <a:r>
              <a:rPr lang="cs-CZ" i="1" dirty="0" err="1" smtClean="0"/>
              <a:t>elegans</a:t>
            </a:r>
            <a:endParaRPr lang="cs-CZ" i="1" dirty="0"/>
          </a:p>
        </p:txBody>
      </p:sp>
      <p:sp>
        <p:nvSpPr>
          <p:cNvPr id="3" name="Zástupný symbol pro obsah 2"/>
          <p:cNvSpPr>
            <a:spLocks noGrp="1"/>
          </p:cNvSpPr>
          <p:nvPr>
            <p:ph idx="1"/>
          </p:nvPr>
        </p:nvSpPr>
        <p:spPr>
          <a:xfrm>
            <a:off x="670560" y="1845734"/>
            <a:ext cx="7879080" cy="4023360"/>
          </a:xfrm>
        </p:spPr>
        <p:txBody>
          <a:bodyPr/>
          <a:lstStyle/>
          <a:p>
            <a:pPr>
              <a:buFont typeface="Wingdings" panose="05000000000000000000" pitchFamily="2" charset="2"/>
              <a:buChar char="§"/>
            </a:pPr>
            <a:r>
              <a:rPr lang="cs-CZ" dirty="0" smtClean="0"/>
              <a:t> hermafroditní jedinci + samci </a:t>
            </a:r>
          </a:p>
          <a:p>
            <a:pPr>
              <a:buFont typeface="Wingdings" panose="05000000000000000000" pitchFamily="2" charset="2"/>
              <a:buChar char="§"/>
            </a:pPr>
            <a:r>
              <a:rPr lang="cs-CZ" dirty="0" smtClean="0"/>
              <a:t>modelový organismus pro genetiku, buněčnou biologii, studium infertility a reprodukčního zdraví </a:t>
            </a:r>
          </a:p>
          <a:p>
            <a:pPr>
              <a:buFont typeface="Wingdings" panose="05000000000000000000" pitchFamily="2" charset="2"/>
              <a:buChar char="§"/>
            </a:pPr>
            <a:r>
              <a:rPr lang="cs-CZ" dirty="0"/>
              <a:t> </a:t>
            </a:r>
            <a:r>
              <a:rPr lang="cs-CZ" dirty="0" err="1" smtClean="0"/>
              <a:t>ameboidní</a:t>
            </a:r>
            <a:r>
              <a:rPr lang="cs-CZ" dirty="0" smtClean="0"/>
              <a:t> spermie</a:t>
            </a:r>
          </a:p>
          <a:p>
            <a:pPr>
              <a:buFont typeface="Wingdings" panose="05000000000000000000" pitchFamily="2" charset="2"/>
              <a:buChar char="§"/>
            </a:pPr>
            <a:r>
              <a:rPr lang="cs-CZ" dirty="0" smtClean="0"/>
              <a:t> </a:t>
            </a:r>
            <a:r>
              <a:rPr lang="en-US" dirty="0" smtClean="0"/>
              <a:t>posterior</a:t>
            </a:r>
            <a:r>
              <a:rPr lang="cs-CZ" dirty="0" smtClean="0"/>
              <a:t>ní</a:t>
            </a:r>
            <a:r>
              <a:rPr lang="en-US" dirty="0" smtClean="0"/>
              <a:t> p</a:t>
            </a:r>
            <a:r>
              <a:rPr lang="cs-CZ" dirty="0" err="1" smtClean="0"/>
              <a:t>ól</a:t>
            </a:r>
            <a:r>
              <a:rPr lang="cs-CZ" dirty="0" smtClean="0"/>
              <a:t> určený místem penetrace spermie do vajíčka při fertilizaci</a:t>
            </a:r>
            <a:endParaRPr lang="cs-CZ" dirty="0"/>
          </a:p>
          <a:p>
            <a:pPr>
              <a:buFont typeface="Wingdings" panose="05000000000000000000" pitchFamily="2" charset="2"/>
              <a:buChar char="§"/>
            </a:pPr>
            <a:r>
              <a:rPr lang="cs-CZ" dirty="0"/>
              <a:t> </a:t>
            </a:r>
            <a:r>
              <a:rPr lang="cs-CZ" dirty="0" smtClean="0"/>
              <a:t>první mitóza zygoty je </a:t>
            </a:r>
            <a:r>
              <a:rPr lang="cs-CZ" dirty="0" err="1" smtClean="0"/>
              <a:t>inekvální</a:t>
            </a:r>
            <a:r>
              <a:rPr lang="cs-CZ" dirty="0" smtClean="0"/>
              <a:t> →</a:t>
            </a:r>
            <a:r>
              <a:rPr lang="en-US" dirty="0" smtClean="0"/>
              <a:t>  </a:t>
            </a:r>
            <a:r>
              <a:rPr lang="cs-CZ" dirty="0" smtClean="0"/>
              <a:t>větší A</a:t>
            </a:r>
            <a:r>
              <a:rPr lang="en-US" dirty="0" smtClean="0"/>
              <a:t> </a:t>
            </a:r>
            <a:r>
              <a:rPr lang="cs-CZ" dirty="0" smtClean="0"/>
              <a:t>buňka (</a:t>
            </a:r>
            <a:r>
              <a:rPr lang="en-US" dirty="0" smtClean="0"/>
              <a:t>AB</a:t>
            </a:r>
            <a:r>
              <a:rPr lang="cs-CZ" dirty="0" smtClean="0"/>
              <a:t>)</a:t>
            </a:r>
            <a:r>
              <a:rPr lang="en-US" dirty="0" smtClean="0"/>
              <a:t> a</a:t>
            </a:r>
            <a:r>
              <a:rPr lang="cs-CZ" dirty="0" smtClean="0"/>
              <a:t> menší P buňka</a:t>
            </a:r>
            <a:r>
              <a:rPr lang="en-US" dirty="0" smtClean="0"/>
              <a:t> </a:t>
            </a:r>
            <a:r>
              <a:rPr lang="cs-CZ" dirty="0" smtClean="0"/>
              <a:t>(</a:t>
            </a:r>
            <a:r>
              <a:rPr lang="en-US" dirty="0" smtClean="0"/>
              <a:t>P</a:t>
            </a:r>
            <a:r>
              <a:rPr lang="en-US" baseline="-25000" dirty="0" smtClean="0"/>
              <a:t>1</a:t>
            </a:r>
            <a:r>
              <a:rPr lang="cs-CZ" dirty="0"/>
              <a:t>)</a:t>
            </a:r>
          </a:p>
        </p:txBody>
      </p:sp>
      <p:sp>
        <p:nvSpPr>
          <p:cNvPr id="4" name="Zástupný symbol pro zápatí 3"/>
          <p:cNvSpPr>
            <a:spLocks noGrp="1"/>
          </p:cNvSpPr>
          <p:nvPr>
            <p:ph type="ftr" sz="quarter" idx="11"/>
          </p:nvPr>
        </p:nvSpPr>
        <p:spPr/>
        <p:txBody>
          <a:bodyPr/>
          <a:lstStyle/>
          <a:p>
            <a:r>
              <a:rPr lang="cs-CZ" smtClean="0"/>
              <a:t>Bi6140 Embryologie</a:t>
            </a:r>
            <a:endParaRPr lang="cs-CZ"/>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39</a:t>
            </a:fld>
            <a:endParaRPr lang="cs-CZ"/>
          </a:p>
        </p:txBody>
      </p:sp>
      <p:pic>
        <p:nvPicPr>
          <p:cNvPr id="2050" name="Picture 2" descr="https://ars.els-cdn.com/content/image/1-s2.0-S1534580702002265-gr1.jpg"/>
          <p:cNvPicPr>
            <a:picLocks noChangeAspect="1" noChangeArrowheads="1"/>
          </p:cNvPicPr>
          <p:nvPr/>
        </p:nvPicPr>
        <p:blipFill rotWithShape="1">
          <a:blip r:embed="rId2">
            <a:extLst>
              <a:ext uri="{28A0092B-C50C-407E-A947-70E740481C1C}">
                <a14:useLocalDpi xmlns:a14="http://schemas.microsoft.com/office/drawing/2010/main" val="0"/>
              </a:ext>
            </a:extLst>
          </a:blip>
          <a:srcRect b="25814"/>
          <a:stretch/>
        </p:blipFill>
        <p:spPr bwMode="auto">
          <a:xfrm>
            <a:off x="8798756" y="2236978"/>
            <a:ext cx="2851052" cy="41802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rs.els-cdn.com/content/image/1-s2.0-S1095643322000101-ga1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198" y="286630"/>
            <a:ext cx="3247802" cy="1779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400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258529" y="1789470"/>
            <a:ext cx="9979741" cy="4424517"/>
          </a:xfrm>
        </p:spPr>
        <p:txBody>
          <a:bodyPr>
            <a:normAutofit fontScale="70000" lnSpcReduction="20000"/>
          </a:bodyPr>
          <a:lstStyle/>
          <a:p>
            <a:pPr marL="990600" lvl="1" indent="-533400">
              <a:lnSpc>
                <a:spcPct val="124000"/>
              </a:lnSpc>
              <a:spcBef>
                <a:spcPct val="0"/>
              </a:spcBef>
              <a:buNone/>
              <a:defRPr/>
            </a:pPr>
            <a:r>
              <a:rPr lang="cs-CZ" altLang="cs-CZ" b="1" u="sng" dirty="0">
                <a:solidFill>
                  <a:srgbClr val="839495"/>
                </a:solidFill>
              </a:rPr>
              <a:t>William Harvey</a:t>
            </a:r>
            <a:r>
              <a:rPr lang="cs-CZ" altLang="cs-CZ" b="1" dirty="0">
                <a:solidFill>
                  <a:srgbClr val="839495"/>
                </a:solidFill>
              </a:rPr>
              <a:t> </a:t>
            </a:r>
            <a:r>
              <a:rPr lang="cs-CZ" altLang="cs-CZ" dirty="0">
                <a:solidFill>
                  <a:srgbClr val="839495"/>
                </a:solidFill>
              </a:rPr>
              <a:t>(1578-1657): </a:t>
            </a:r>
          </a:p>
          <a:p>
            <a:pPr lvl="1" algn="just">
              <a:lnSpc>
                <a:spcPct val="124000"/>
              </a:lnSpc>
              <a:spcBef>
                <a:spcPct val="0"/>
              </a:spcBef>
              <a:buFont typeface="Wingdings" panose="05000000000000000000" pitchFamily="2" charset="2"/>
              <a:buChar char="§"/>
              <a:defRPr/>
            </a:pPr>
            <a:r>
              <a:rPr lang="cs-CZ" altLang="cs-CZ" dirty="0">
                <a:solidFill>
                  <a:srgbClr val="839495"/>
                </a:solidFill>
              </a:rPr>
              <a:t>objevitel krevního </a:t>
            </a:r>
            <a:r>
              <a:rPr lang="cs-CZ" altLang="cs-CZ" dirty="0" smtClean="0">
                <a:solidFill>
                  <a:srgbClr val="839495"/>
                </a:solidFill>
              </a:rPr>
              <a:t>oběhu, </a:t>
            </a:r>
            <a:r>
              <a:rPr lang="cs-CZ" altLang="cs-CZ" dirty="0">
                <a:solidFill>
                  <a:srgbClr val="839495"/>
                </a:solidFill>
              </a:rPr>
              <a:t>odmítl teorii samoplození, formulovanou </a:t>
            </a:r>
            <a:r>
              <a:rPr lang="cs-CZ" altLang="cs-CZ" dirty="0" smtClean="0">
                <a:solidFill>
                  <a:srgbClr val="839495"/>
                </a:solidFill>
              </a:rPr>
              <a:t>Aristotelem</a:t>
            </a:r>
            <a:endParaRPr lang="cs-CZ" altLang="cs-CZ" dirty="0">
              <a:solidFill>
                <a:srgbClr val="839495"/>
              </a:solidFill>
            </a:endParaRPr>
          </a:p>
          <a:p>
            <a:pPr lvl="1" algn="just" eaLnBrk="1" hangingPunct="1">
              <a:lnSpc>
                <a:spcPct val="124000"/>
              </a:lnSpc>
              <a:spcBef>
                <a:spcPct val="0"/>
              </a:spcBef>
              <a:buFont typeface="Wingdings" panose="05000000000000000000" pitchFamily="2" charset="2"/>
              <a:buChar char="§"/>
              <a:defRPr/>
            </a:pPr>
            <a:r>
              <a:rPr lang="cs-CZ" altLang="cs-CZ" dirty="0">
                <a:solidFill>
                  <a:schemeClr val="tx2"/>
                </a:solidFill>
              </a:rPr>
              <a:t> „</a:t>
            </a:r>
            <a:r>
              <a:rPr lang="cs-CZ" altLang="cs-CZ" i="1" dirty="0">
                <a:solidFill>
                  <a:schemeClr val="tx2"/>
                </a:solidFill>
              </a:rPr>
              <a:t>Omne </a:t>
            </a:r>
            <a:r>
              <a:rPr lang="cs-CZ" altLang="cs-CZ" i="1" dirty="0" err="1">
                <a:solidFill>
                  <a:schemeClr val="tx2"/>
                </a:solidFill>
              </a:rPr>
              <a:t>vivum</a:t>
            </a:r>
            <a:r>
              <a:rPr lang="cs-CZ" altLang="cs-CZ" i="1" dirty="0">
                <a:solidFill>
                  <a:schemeClr val="tx2"/>
                </a:solidFill>
              </a:rPr>
              <a:t> ex </a:t>
            </a:r>
            <a:r>
              <a:rPr lang="cs-CZ" altLang="cs-CZ" i="1" dirty="0" err="1">
                <a:solidFill>
                  <a:schemeClr val="tx2"/>
                </a:solidFill>
              </a:rPr>
              <a:t>ovo</a:t>
            </a:r>
            <a:r>
              <a:rPr lang="cs-CZ" altLang="cs-CZ" dirty="0">
                <a:solidFill>
                  <a:schemeClr val="tx2"/>
                </a:solidFill>
              </a:rPr>
              <a:t>“ (všichni živočichové se vyvíjejí z vajíčka, jeho existenci však nebyl schopen dokázat)</a:t>
            </a:r>
          </a:p>
          <a:p>
            <a:pPr lvl="1" algn="just" eaLnBrk="1" hangingPunct="1">
              <a:lnSpc>
                <a:spcPct val="124000"/>
              </a:lnSpc>
              <a:spcBef>
                <a:spcPct val="0"/>
              </a:spcBef>
              <a:buFont typeface="Wingdings" panose="05000000000000000000" pitchFamily="2" charset="2"/>
              <a:buChar char="§"/>
              <a:defRPr/>
            </a:pPr>
            <a:r>
              <a:rPr lang="cs-CZ" altLang="cs-CZ" dirty="0" smtClean="0">
                <a:solidFill>
                  <a:srgbClr val="839495"/>
                </a:solidFill>
              </a:rPr>
              <a:t>kniha </a:t>
            </a:r>
            <a:r>
              <a:rPr lang="cs-CZ" altLang="cs-CZ" i="1" dirty="0">
                <a:solidFill>
                  <a:srgbClr val="839495"/>
                </a:solidFill>
              </a:rPr>
              <a:t>De </a:t>
            </a:r>
            <a:r>
              <a:rPr lang="cs-CZ" altLang="cs-CZ" i="1" dirty="0" err="1">
                <a:solidFill>
                  <a:srgbClr val="839495"/>
                </a:solidFill>
              </a:rPr>
              <a:t>Generatione</a:t>
            </a:r>
            <a:r>
              <a:rPr lang="cs-CZ" altLang="cs-CZ" i="1" dirty="0">
                <a:solidFill>
                  <a:srgbClr val="839495"/>
                </a:solidFill>
              </a:rPr>
              <a:t> </a:t>
            </a:r>
            <a:r>
              <a:rPr lang="cs-CZ" altLang="cs-CZ" i="1" dirty="0" err="1">
                <a:solidFill>
                  <a:srgbClr val="839495"/>
                </a:solidFill>
              </a:rPr>
              <a:t>Animalium</a:t>
            </a:r>
            <a:r>
              <a:rPr lang="cs-CZ" altLang="cs-CZ" i="1" dirty="0">
                <a:solidFill>
                  <a:srgbClr val="839495"/>
                </a:solidFill>
              </a:rPr>
              <a:t> </a:t>
            </a:r>
            <a:r>
              <a:rPr lang="cs-CZ" altLang="cs-CZ" dirty="0">
                <a:solidFill>
                  <a:srgbClr val="839495"/>
                </a:solidFill>
              </a:rPr>
              <a:t>(1651):  začátek „embryologické revoluce“, WH  věřil, že spermie po vstupu do dělohy se metamorfují tak, že vznikne embryo</a:t>
            </a:r>
            <a:endParaRPr lang="cs-CZ" altLang="cs-CZ" b="1" u="sng" dirty="0">
              <a:solidFill>
                <a:srgbClr val="839495"/>
              </a:solidFill>
            </a:endParaRPr>
          </a:p>
          <a:p>
            <a:pPr lvl="1" algn="just" eaLnBrk="1" hangingPunct="1">
              <a:lnSpc>
                <a:spcPct val="150000"/>
              </a:lnSpc>
              <a:spcBef>
                <a:spcPct val="0"/>
              </a:spcBef>
              <a:buFontTx/>
              <a:buNone/>
              <a:defRPr/>
            </a:pPr>
            <a:r>
              <a:rPr lang="cs-CZ" altLang="cs-CZ" b="1" u="sng" dirty="0">
                <a:solidFill>
                  <a:srgbClr val="839495"/>
                </a:solidFill>
              </a:rPr>
              <a:t>Antony van </a:t>
            </a:r>
            <a:r>
              <a:rPr lang="cs-CZ" altLang="cs-CZ" b="1" u="sng" dirty="0" err="1">
                <a:solidFill>
                  <a:srgbClr val="839495"/>
                </a:solidFill>
              </a:rPr>
              <a:t>Leeuwenhoek</a:t>
            </a:r>
            <a:r>
              <a:rPr lang="cs-CZ" altLang="cs-CZ" b="1" dirty="0">
                <a:solidFill>
                  <a:srgbClr val="839495"/>
                </a:solidFill>
              </a:rPr>
              <a:t> </a:t>
            </a:r>
            <a:r>
              <a:rPr lang="cs-CZ" altLang="cs-CZ" dirty="0">
                <a:solidFill>
                  <a:srgbClr val="839495"/>
                </a:solidFill>
              </a:rPr>
              <a:t>(1632-1723):</a:t>
            </a:r>
          </a:p>
          <a:p>
            <a:pPr lvl="1" algn="just" eaLnBrk="1" hangingPunct="1">
              <a:lnSpc>
                <a:spcPct val="150000"/>
              </a:lnSpc>
              <a:spcBef>
                <a:spcPct val="0"/>
              </a:spcBef>
              <a:buFont typeface="Wingdings" panose="05000000000000000000" pitchFamily="2" charset="2"/>
              <a:buChar char="§"/>
              <a:defRPr/>
            </a:pPr>
            <a:r>
              <a:rPr lang="cs-CZ" altLang="cs-CZ" dirty="0">
                <a:solidFill>
                  <a:srgbClr val="839495"/>
                </a:solidFill>
              </a:rPr>
              <a:t>amatérský </a:t>
            </a:r>
            <a:r>
              <a:rPr lang="cs-CZ" altLang="cs-CZ" dirty="0" smtClean="0">
                <a:solidFill>
                  <a:srgbClr val="839495"/>
                </a:solidFill>
              </a:rPr>
              <a:t>badatel, zakladatel </a:t>
            </a:r>
            <a:r>
              <a:rPr lang="cs-CZ" altLang="cs-CZ" dirty="0">
                <a:solidFill>
                  <a:srgbClr val="839495"/>
                </a:solidFill>
              </a:rPr>
              <a:t>mikroskopické anatomie, otec </a:t>
            </a:r>
            <a:r>
              <a:rPr lang="cs-CZ" altLang="cs-CZ" dirty="0" smtClean="0">
                <a:solidFill>
                  <a:srgbClr val="839495"/>
                </a:solidFill>
              </a:rPr>
              <a:t>mikrobiologie, </a:t>
            </a:r>
            <a:r>
              <a:rPr lang="cs-CZ" altLang="cs-CZ" dirty="0" smtClean="0">
                <a:solidFill>
                  <a:schemeClr val="tx1"/>
                </a:solidFill>
              </a:rPr>
              <a:t>objevil </a:t>
            </a:r>
            <a:r>
              <a:rPr lang="cs-CZ" altLang="cs-CZ" dirty="0">
                <a:solidFill>
                  <a:schemeClr val="tx1"/>
                </a:solidFill>
              </a:rPr>
              <a:t>spermie </a:t>
            </a:r>
            <a:r>
              <a:rPr lang="cs-CZ" altLang="cs-CZ" dirty="0">
                <a:solidFill>
                  <a:srgbClr val="839495"/>
                </a:solidFill>
              </a:rPr>
              <a:t>- stoupenec preformismu: prý pozorovat všechny části člověka v embryu i ve spermiích (</a:t>
            </a:r>
            <a:r>
              <a:rPr lang="cs-CZ" altLang="cs-CZ" i="1" dirty="0" err="1">
                <a:solidFill>
                  <a:srgbClr val="839495"/>
                </a:solidFill>
              </a:rPr>
              <a:t>homunculi</a:t>
            </a:r>
            <a:r>
              <a:rPr lang="cs-CZ" altLang="cs-CZ" dirty="0">
                <a:solidFill>
                  <a:srgbClr val="839495"/>
                </a:solidFill>
              </a:rPr>
              <a:t>), obdobně byly listy/květy preformovány v semenech (ontogeneze je rozbalováním </a:t>
            </a:r>
            <a:r>
              <a:rPr lang="cs-CZ" altLang="cs-CZ" dirty="0" err="1">
                <a:solidFill>
                  <a:srgbClr val="839495"/>
                </a:solidFill>
              </a:rPr>
              <a:t>předtvořených</a:t>
            </a:r>
            <a:r>
              <a:rPr lang="cs-CZ" altLang="cs-CZ" dirty="0">
                <a:solidFill>
                  <a:srgbClr val="839495"/>
                </a:solidFill>
              </a:rPr>
              <a:t> forem)</a:t>
            </a:r>
          </a:p>
          <a:p>
            <a:pPr lvl="1" algn="just" eaLnBrk="1" hangingPunct="1">
              <a:lnSpc>
                <a:spcPct val="150000"/>
              </a:lnSpc>
              <a:spcBef>
                <a:spcPct val="0"/>
              </a:spcBef>
              <a:buFontTx/>
              <a:buNone/>
              <a:defRPr/>
            </a:pPr>
            <a:r>
              <a:rPr lang="cs-CZ" altLang="cs-CZ" b="1" u="sng" dirty="0">
                <a:solidFill>
                  <a:srgbClr val="839495"/>
                </a:solidFill>
              </a:rPr>
              <a:t>Marcello </a:t>
            </a:r>
            <a:r>
              <a:rPr lang="cs-CZ" altLang="cs-CZ" b="1" u="sng" dirty="0" err="1">
                <a:solidFill>
                  <a:srgbClr val="839495"/>
                </a:solidFill>
              </a:rPr>
              <a:t>Malpighi</a:t>
            </a:r>
            <a:r>
              <a:rPr lang="cs-CZ" altLang="cs-CZ" b="1" dirty="0">
                <a:solidFill>
                  <a:srgbClr val="839495"/>
                </a:solidFill>
              </a:rPr>
              <a:t> </a:t>
            </a:r>
            <a:r>
              <a:rPr lang="cs-CZ" altLang="cs-CZ" dirty="0">
                <a:solidFill>
                  <a:srgbClr val="839495"/>
                </a:solidFill>
              </a:rPr>
              <a:t>(1628-1694): </a:t>
            </a:r>
          </a:p>
          <a:p>
            <a:pPr lvl="1" algn="just" eaLnBrk="1" hangingPunct="1">
              <a:lnSpc>
                <a:spcPct val="150000"/>
              </a:lnSpc>
              <a:spcBef>
                <a:spcPct val="0"/>
              </a:spcBef>
              <a:buFont typeface="Wingdings" panose="05000000000000000000" pitchFamily="2" charset="2"/>
              <a:buChar char="§"/>
              <a:defRPr/>
            </a:pPr>
            <a:r>
              <a:rPr lang="cs-CZ" altLang="cs-CZ" dirty="0">
                <a:solidFill>
                  <a:srgbClr val="839495"/>
                </a:solidFill>
              </a:rPr>
              <a:t>pozoroval </a:t>
            </a:r>
            <a:r>
              <a:rPr lang="cs-CZ" altLang="cs-CZ" i="1" dirty="0" err="1">
                <a:solidFill>
                  <a:srgbClr val="839495"/>
                </a:solidFill>
              </a:rPr>
              <a:t>homunculi</a:t>
            </a:r>
            <a:r>
              <a:rPr lang="cs-CZ" altLang="cs-CZ" i="1" dirty="0">
                <a:solidFill>
                  <a:srgbClr val="839495"/>
                </a:solidFill>
              </a:rPr>
              <a:t> </a:t>
            </a:r>
            <a:r>
              <a:rPr lang="cs-CZ" altLang="cs-CZ" dirty="0">
                <a:solidFill>
                  <a:srgbClr val="839495"/>
                </a:solidFill>
              </a:rPr>
              <a:t>ve vajíčkách </a:t>
            </a:r>
            <a:r>
              <a:rPr lang="cs-CZ" altLang="cs-CZ" dirty="0">
                <a:solidFill>
                  <a:srgbClr val="839495"/>
                </a:solidFill>
                <a:sym typeface="Wingdings" pitchFamily="2" charset="2"/>
              </a:rPr>
              <a:t>, myslel si, že neoplozená slepičí vajíčka obsahují  miniaturní kuřata</a:t>
            </a:r>
          </a:p>
          <a:p>
            <a:pPr lvl="1" algn="just" eaLnBrk="1" hangingPunct="1">
              <a:lnSpc>
                <a:spcPct val="150000"/>
              </a:lnSpc>
              <a:spcBef>
                <a:spcPct val="0"/>
              </a:spcBef>
              <a:buFontTx/>
              <a:buNone/>
              <a:defRPr/>
            </a:pPr>
            <a:r>
              <a:rPr lang="cs-CZ" altLang="cs-CZ" b="1" u="sng" dirty="0" err="1">
                <a:solidFill>
                  <a:srgbClr val="839495"/>
                </a:solidFill>
              </a:rPr>
              <a:t>Lazarro</a:t>
            </a:r>
            <a:r>
              <a:rPr lang="cs-CZ" altLang="cs-CZ" b="1" u="sng" dirty="0">
                <a:solidFill>
                  <a:srgbClr val="839495"/>
                </a:solidFill>
              </a:rPr>
              <a:t> </a:t>
            </a:r>
            <a:r>
              <a:rPr lang="cs-CZ" altLang="cs-CZ" b="1" u="sng" dirty="0" err="1">
                <a:solidFill>
                  <a:srgbClr val="839495"/>
                </a:solidFill>
              </a:rPr>
              <a:t>Spallanzani</a:t>
            </a:r>
            <a:r>
              <a:rPr lang="cs-CZ" altLang="cs-CZ" b="1" dirty="0">
                <a:solidFill>
                  <a:srgbClr val="839495"/>
                </a:solidFill>
              </a:rPr>
              <a:t> </a:t>
            </a:r>
            <a:r>
              <a:rPr lang="cs-CZ" altLang="cs-CZ" dirty="0">
                <a:solidFill>
                  <a:srgbClr val="839495"/>
                </a:solidFill>
              </a:rPr>
              <a:t>(1729-1799): </a:t>
            </a:r>
          </a:p>
          <a:p>
            <a:pPr lvl="1" algn="just" eaLnBrk="1" hangingPunct="1">
              <a:lnSpc>
                <a:spcPct val="150000"/>
              </a:lnSpc>
              <a:spcBef>
                <a:spcPct val="0"/>
              </a:spcBef>
              <a:buFont typeface="Wingdings" panose="05000000000000000000" pitchFamily="2" charset="2"/>
              <a:buChar char="§"/>
              <a:defRPr/>
            </a:pPr>
            <a:r>
              <a:rPr lang="cs-CZ" altLang="cs-CZ" dirty="0">
                <a:solidFill>
                  <a:srgbClr val="839495"/>
                </a:solidFill>
              </a:rPr>
              <a:t>1. umělá fertilizace (žába) a inseminace (</a:t>
            </a:r>
            <a:r>
              <a:rPr lang="cs-CZ" altLang="cs-CZ" dirty="0" smtClean="0">
                <a:solidFill>
                  <a:srgbClr val="839495"/>
                </a:solidFill>
              </a:rPr>
              <a:t>pes), prokázán </a:t>
            </a:r>
            <a:r>
              <a:rPr lang="cs-CZ" altLang="cs-CZ" dirty="0">
                <a:solidFill>
                  <a:srgbClr val="839495"/>
                </a:solidFill>
              </a:rPr>
              <a:t>význam vajíčka a spermie, vyvrácena teorie </a:t>
            </a:r>
            <a:r>
              <a:rPr lang="cs-CZ" altLang="cs-CZ" dirty="0" err="1">
                <a:solidFill>
                  <a:srgbClr val="839495"/>
                </a:solidFill>
              </a:rPr>
              <a:t>preformisnu</a:t>
            </a:r>
            <a:r>
              <a:rPr lang="cs-CZ" altLang="cs-CZ" dirty="0">
                <a:solidFill>
                  <a:srgbClr val="839495"/>
                </a:solidFill>
              </a:rPr>
              <a:t> a samoplození</a:t>
            </a:r>
          </a:p>
          <a:p>
            <a:pPr lvl="1" algn="just" eaLnBrk="1" hangingPunct="1">
              <a:lnSpc>
                <a:spcPct val="150000"/>
              </a:lnSpc>
              <a:spcBef>
                <a:spcPct val="0"/>
              </a:spcBef>
              <a:buFontTx/>
              <a:buNone/>
              <a:defRPr/>
            </a:pPr>
            <a:r>
              <a:rPr lang="cs-CZ" altLang="cs-CZ" b="1" u="sng" dirty="0">
                <a:solidFill>
                  <a:srgbClr val="839495"/>
                </a:solidFill>
              </a:rPr>
              <a:t>Carl Linné</a:t>
            </a:r>
            <a:r>
              <a:rPr lang="cs-CZ" altLang="cs-CZ" b="1" dirty="0">
                <a:solidFill>
                  <a:srgbClr val="839495"/>
                </a:solidFill>
              </a:rPr>
              <a:t> </a:t>
            </a:r>
            <a:r>
              <a:rPr lang="cs-CZ" altLang="cs-CZ" dirty="0">
                <a:solidFill>
                  <a:srgbClr val="839495"/>
                </a:solidFill>
              </a:rPr>
              <a:t>(1707-1778): </a:t>
            </a:r>
          </a:p>
          <a:p>
            <a:pPr lvl="1" algn="just" eaLnBrk="1" hangingPunct="1">
              <a:lnSpc>
                <a:spcPct val="150000"/>
              </a:lnSpc>
              <a:spcBef>
                <a:spcPct val="0"/>
              </a:spcBef>
              <a:buFont typeface="Wingdings" panose="05000000000000000000" pitchFamily="2" charset="2"/>
              <a:buChar char="§"/>
              <a:defRPr/>
            </a:pPr>
            <a:r>
              <a:rPr lang="cs-CZ" altLang="cs-CZ" dirty="0">
                <a:solidFill>
                  <a:srgbClr val="839495"/>
                </a:solidFill>
              </a:rPr>
              <a:t>pokusy s opylováním rostlin (1740)</a:t>
            </a:r>
            <a:endParaRPr lang="en-US" altLang="cs-CZ" dirty="0">
              <a:solidFill>
                <a:srgbClr val="839495"/>
              </a:solidFill>
            </a:endParaRPr>
          </a:p>
          <a:p>
            <a:pPr lvl="1" algn="just" eaLnBrk="1" hangingPunct="1">
              <a:lnSpc>
                <a:spcPct val="124000"/>
              </a:lnSpc>
              <a:spcBef>
                <a:spcPct val="0"/>
              </a:spcBef>
              <a:buFont typeface="Wingdings" panose="05000000000000000000" pitchFamily="2" charset="2"/>
              <a:buChar char="§"/>
              <a:defRPr/>
            </a:pPr>
            <a:endParaRPr lang="cs-CZ" altLang="cs-CZ" dirty="0">
              <a:solidFill>
                <a:srgbClr val="839495"/>
              </a:solidFill>
            </a:endParaRPr>
          </a:p>
          <a:p>
            <a:pPr>
              <a:defRPr/>
            </a:pPr>
            <a:endParaRPr lang="cs-CZ" dirty="0">
              <a:solidFill>
                <a:srgbClr val="839495"/>
              </a:solidFill>
            </a:endParaRPr>
          </a:p>
        </p:txBody>
      </p:sp>
      <p:pic>
        <p:nvPicPr>
          <p:cNvPr id="5124" name="Picture 6" descr="http://freethoughtblogs.com/pharyngula/files/2015/02/leeuwenhoe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61734"/>
            <a:ext cx="1049237" cy="46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Obdélník 1"/>
          <p:cNvSpPr>
            <a:spLocks noChangeArrowheads="1"/>
          </p:cNvSpPr>
          <p:nvPr/>
        </p:nvSpPr>
        <p:spPr bwMode="auto">
          <a:xfrm>
            <a:off x="6338889" y="5998543"/>
            <a:ext cx="58772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spcBef>
                <a:spcPct val="0"/>
              </a:spcBef>
              <a:buNone/>
            </a:pPr>
            <a:r>
              <a:rPr lang="cs-CZ" altLang="cs-CZ" sz="800" dirty="0">
                <a:solidFill>
                  <a:srgbClr val="839495"/>
                </a:solidFill>
                <a:latin typeface="+mn-lt"/>
              </a:rPr>
              <a:t>http://</a:t>
            </a:r>
            <a:r>
              <a:rPr lang="cs-CZ" altLang="cs-CZ" sz="800" dirty="0" smtClean="0">
                <a:solidFill>
                  <a:srgbClr val="839495"/>
                </a:solidFill>
                <a:latin typeface="+mn-lt"/>
              </a:rPr>
              <a:t>freethoughtblogs.com/</a:t>
            </a:r>
            <a:r>
              <a:rPr lang="cs-CZ" altLang="cs-CZ" sz="800" dirty="0" err="1" smtClean="0">
                <a:solidFill>
                  <a:srgbClr val="839495"/>
                </a:solidFill>
                <a:latin typeface="+mn-lt"/>
              </a:rPr>
              <a:t>pharyngula</a:t>
            </a:r>
            <a:r>
              <a:rPr lang="cs-CZ" altLang="cs-CZ" sz="800" dirty="0" smtClean="0">
                <a:solidFill>
                  <a:srgbClr val="839495"/>
                </a:solidFill>
                <a:latin typeface="+mn-lt"/>
              </a:rPr>
              <a:t>/</a:t>
            </a:r>
            <a:r>
              <a:rPr lang="cs-CZ" altLang="cs-CZ" sz="800" dirty="0" err="1" smtClean="0">
                <a:solidFill>
                  <a:srgbClr val="839495"/>
                </a:solidFill>
                <a:latin typeface="+mn-lt"/>
              </a:rPr>
              <a:t>files</a:t>
            </a:r>
            <a:r>
              <a:rPr lang="cs-CZ" altLang="cs-CZ" sz="800" dirty="0" smtClean="0">
                <a:solidFill>
                  <a:srgbClr val="839495"/>
                </a:solidFill>
                <a:latin typeface="+mn-lt"/>
              </a:rPr>
              <a:t>/2015/02/leeuwenhoek.jpg, </a:t>
            </a:r>
            <a:r>
              <a:rPr lang="cs-CZ" altLang="cs-CZ" sz="800" dirty="0">
                <a:solidFill>
                  <a:srgbClr val="839495"/>
                </a:solidFill>
                <a:latin typeface="+mn-lt"/>
              </a:rPr>
              <a:t>https://cs.wikipedia.org/wiki/William_Harvey</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6" y="3184526"/>
            <a:ext cx="487363" cy="487363"/>
          </a:xfrm>
          <a:prstGeom prst="rect">
            <a:avLst/>
          </a:prstGeom>
        </p:spPr>
      </p:pic>
      <p:sp>
        <p:nvSpPr>
          <p:cNvPr id="7" name="Rectangle 2"/>
          <p:cNvSpPr>
            <a:spLocks noGrp="1" noChangeArrowheads="1"/>
          </p:cNvSpPr>
          <p:nvPr>
            <p:ph type="title"/>
          </p:nvPr>
        </p:nvSpPr>
        <p:spPr>
          <a:xfrm>
            <a:off x="1258529" y="1067363"/>
            <a:ext cx="7556500" cy="609600"/>
          </a:xfrm>
        </p:spPr>
        <p:txBody>
          <a:bodyPr>
            <a:noAutofit/>
          </a:bodyPr>
          <a:lstStyle/>
          <a:p>
            <a:pPr eaLnBrk="1" hangingPunct="1"/>
            <a:r>
              <a:rPr lang="cs-CZ" altLang="cs-CZ" dirty="0">
                <a:solidFill>
                  <a:srgbClr val="839495"/>
                </a:solidFill>
                <a:latin typeface="+mn-lt"/>
              </a:rPr>
              <a:t>Síň slávy</a:t>
            </a:r>
          </a:p>
        </p:txBody>
      </p:sp>
      <p:pic>
        <p:nvPicPr>
          <p:cNvPr id="512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785" y="1789470"/>
            <a:ext cx="823452" cy="149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3697273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4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Bi6140 Embryologie</a:t>
            </a:r>
            <a:endParaRPr lang="cs-CZ"/>
          </a:p>
        </p:txBody>
      </p:sp>
      <p:sp>
        <p:nvSpPr>
          <p:cNvPr id="3" name="Zástupný symbol pro číslo snímku 2"/>
          <p:cNvSpPr>
            <a:spLocks noGrp="1"/>
          </p:cNvSpPr>
          <p:nvPr>
            <p:ph type="sldNum" sz="quarter" idx="12"/>
          </p:nvPr>
        </p:nvSpPr>
        <p:spPr/>
        <p:txBody>
          <a:bodyPr/>
          <a:lstStyle/>
          <a:p>
            <a:fld id="{452BC3EA-E2EC-40AA-BF67-C4C476FA0C99}" type="slidenum">
              <a:rPr lang="cs-CZ" smtClean="0"/>
              <a:t>40</a:t>
            </a:fld>
            <a:endParaRPr lang="cs-CZ"/>
          </a:p>
        </p:txBody>
      </p:sp>
      <p:sp>
        <p:nvSpPr>
          <p:cNvPr id="4" name="Nadpis 1"/>
          <p:cNvSpPr txBox="1">
            <a:spLocks/>
          </p:cNvSpPr>
          <p:nvPr/>
        </p:nvSpPr>
        <p:spPr>
          <a:xfrm>
            <a:off x="775063" y="232136"/>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cs-CZ" i="1" smtClean="0"/>
              <a:t>Drosophila melanogaster</a:t>
            </a:r>
            <a:endParaRPr lang="cs-CZ" i="1" dirty="0"/>
          </a:p>
        </p:txBody>
      </p:sp>
      <p:sp>
        <p:nvSpPr>
          <p:cNvPr id="5" name="Zástupný symbol pro obsah 2"/>
          <p:cNvSpPr txBox="1">
            <a:spLocks/>
          </p:cNvSpPr>
          <p:nvPr/>
        </p:nvSpPr>
        <p:spPr>
          <a:xfrm>
            <a:off x="219808" y="1116623"/>
            <a:ext cx="6972300" cy="5249343"/>
          </a:xfrm>
          <a:prstGeom prst="rect">
            <a:avLst/>
          </a:prstGeom>
        </p:spPr>
        <p:txBody>
          <a:bodyPr>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34000"/>
              </a:lnSpc>
              <a:spcBef>
                <a:spcPts val="0"/>
              </a:spcBef>
              <a:buFont typeface="Wingdings" panose="05000000000000000000" pitchFamily="2" charset="2"/>
              <a:buChar char="§"/>
            </a:pPr>
            <a:r>
              <a:rPr lang="cs-CZ" dirty="0" smtClean="0"/>
              <a:t> </a:t>
            </a:r>
            <a:r>
              <a:rPr lang="cs-CZ" dirty="0" err="1" smtClean="0"/>
              <a:t>centrolecitální</a:t>
            </a:r>
            <a:r>
              <a:rPr lang="cs-CZ" dirty="0" smtClean="0"/>
              <a:t> </a:t>
            </a:r>
            <a:r>
              <a:rPr lang="cs-CZ" dirty="0" smtClean="0"/>
              <a:t>vajíčka ve </a:t>
            </a:r>
            <a:r>
              <a:rPr lang="cs-CZ" dirty="0" err="1" smtClean="0"/>
              <a:t>vaječnícíh</a:t>
            </a:r>
            <a:r>
              <a:rPr lang="cs-CZ" dirty="0" smtClean="0"/>
              <a:t> </a:t>
            </a:r>
            <a:r>
              <a:rPr lang="cs-CZ" dirty="0" smtClean="0"/>
              <a:t>z </a:t>
            </a:r>
            <a:r>
              <a:rPr lang="cs-CZ" dirty="0" err="1" smtClean="0"/>
              <a:t>ovariol</a:t>
            </a:r>
            <a:endParaRPr lang="cs-CZ" dirty="0" smtClean="0"/>
          </a:p>
          <a:p>
            <a:pPr>
              <a:lnSpc>
                <a:spcPct val="134000"/>
              </a:lnSpc>
              <a:spcBef>
                <a:spcPts val="0"/>
              </a:spcBef>
              <a:buFont typeface="Wingdings" panose="05000000000000000000" pitchFamily="2" charset="2"/>
              <a:buChar char="§"/>
            </a:pPr>
            <a:r>
              <a:rPr lang="cs-CZ" dirty="0"/>
              <a:t> </a:t>
            </a:r>
            <a:r>
              <a:rPr lang="cs-CZ" dirty="0" smtClean="0"/>
              <a:t>k </a:t>
            </a:r>
            <a:r>
              <a:rPr lang="cs-CZ" dirty="0"/>
              <a:t>oplodnění dochází pouze v oblasti </a:t>
            </a:r>
            <a:r>
              <a:rPr lang="cs-CZ" dirty="0" err="1"/>
              <a:t>oocytu</a:t>
            </a:r>
            <a:r>
              <a:rPr lang="cs-CZ" dirty="0"/>
              <a:t>, který se stane přední částí embrya </a:t>
            </a:r>
            <a:endParaRPr lang="cs-CZ" dirty="0" smtClean="0"/>
          </a:p>
          <a:p>
            <a:pPr>
              <a:lnSpc>
                <a:spcPct val="134000"/>
              </a:lnSpc>
              <a:spcBef>
                <a:spcPts val="0"/>
              </a:spcBef>
              <a:buFont typeface="Wingdings" panose="05000000000000000000" pitchFamily="2" charset="2"/>
              <a:buChar char="§"/>
            </a:pPr>
            <a:r>
              <a:rPr lang="cs-CZ" dirty="0"/>
              <a:t> </a:t>
            </a:r>
            <a:r>
              <a:rPr lang="cs-CZ" dirty="0" smtClean="0"/>
              <a:t>spermie </a:t>
            </a:r>
            <a:r>
              <a:rPr lang="cs-CZ" dirty="0"/>
              <a:t>jsou uloženy v těle </a:t>
            </a:r>
            <a:r>
              <a:rPr lang="cs-CZ" dirty="0" smtClean="0"/>
              <a:t>samice </a:t>
            </a:r>
            <a:r>
              <a:rPr lang="cs-CZ" dirty="0"/>
              <a:t>v semenné schránce a párových spermatékách </a:t>
            </a:r>
            <a:endParaRPr lang="cs-CZ" dirty="0" smtClean="0"/>
          </a:p>
          <a:p>
            <a:pPr>
              <a:lnSpc>
                <a:spcPct val="134000"/>
              </a:lnSpc>
              <a:spcBef>
                <a:spcPts val="0"/>
              </a:spcBef>
              <a:buFont typeface="Wingdings" panose="05000000000000000000" pitchFamily="2" charset="2"/>
              <a:buChar char="§"/>
            </a:pPr>
            <a:r>
              <a:rPr lang="cs-CZ" dirty="0"/>
              <a:t> </a:t>
            </a:r>
            <a:r>
              <a:rPr lang="cs-CZ" dirty="0" smtClean="0"/>
              <a:t>vaječná komora </a:t>
            </a:r>
            <a:r>
              <a:rPr lang="cs-CZ" dirty="0"/>
              <a:t>= mnohobuněčná struktura ve </a:t>
            </a:r>
            <a:r>
              <a:rPr lang="cs-CZ" dirty="0" smtClean="0"/>
              <a:t>vaječnících; </a:t>
            </a:r>
            <a:r>
              <a:rPr lang="cs-CZ" dirty="0"/>
              <a:t>v </a:t>
            </a:r>
            <a:r>
              <a:rPr lang="cs-CZ" dirty="0" smtClean="0"/>
              <a:t>každé </a:t>
            </a:r>
            <a:r>
              <a:rPr lang="cs-CZ" dirty="0"/>
              <a:t>se vyprodukuje jedno </a:t>
            </a:r>
            <a:r>
              <a:rPr lang="cs-CZ" dirty="0" smtClean="0"/>
              <a:t>vajíčko</a:t>
            </a:r>
          </a:p>
          <a:p>
            <a:pPr>
              <a:lnSpc>
                <a:spcPct val="134000"/>
              </a:lnSpc>
              <a:spcBef>
                <a:spcPts val="0"/>
              </a:spcBef>
              <a:buFont typeface="Wingdings" panose="05000000000000000000" pitchFamily="2" charset="2"/>
              <a:buChar char="§"/>
            </a:pPr>
            <a:r>
              <a:rPr lang="cs-CZ" dirty="0"/>
              <a:t> </a:t>
            </a:r>
            <a:r>
              <a:rPr lang="cs-CZ" dirty="0" smtClean="0"/>
              <a:t>vaječná </a:t>
            </a:r>
            <a:r>
              <a:rPr lang="cs-CZ" dirty="0"/>
              <a:t>komora = vnitřní shluk zárodečných buněk složený z 15 </a:t>
            </a:r>
            <a:r>
              <a:rPr lang="cs-CZ" dirty="0" smtClean="0"/>
              <a:t>„</a:t>
            </a:r>
            <a:r>
              <a:rPr lang="cs-CZ" dirty="0" err="1" smtClean="0"/>
              <a:t>nurse</a:t>
            </a:r>
            <a:r>
              <a:rPr lang="cs-CZ" dirty="0" smtClean="0"/>
              <a:t> </a:t>
            </a:r>
            <a:r>
              <a:rPr lang="cs-CZ" dirty="0" err="1" smtClean="0"/>
              <a:t>cells</a:t>
            </a:r>
            <a:r>
              <a:rPr lang="cs-CZ" dirty="0" smtClean="0"/>
              <a:t>“ </a:t>
            </a:r>
            <a:r>
              <a:rPr lang="cs-CZ" dirty="0"/>
              <a:t>a jednoho </a:t>
            </a:r>
            <a:r>
              <a:rPr lang="cs-CZ" dirty="0" err="1"/>
              <a:t>oocytu</a:t>
            </a:r>
            <a:r>
              <a:rPr lang="cs-CZ" dirty="0"/>
              <a:t>, </a:t>
            </a:r>
            <a:endParaRPr lang="cs-CZ" dirty="0" smtClean="0"/>
          </a:p>
          <a:p>
            <a:pPr>
              <a:lnSpc>
                <a:spcPct val="134000"/>
              </a:lnSpc>
              <a:spcBef>
                <a:spcPts val="0"/>
              </a:spcBef>
              <a:buFont typeface="Wingdings" panose="05000000000000000000" pitchFamily="2" charset="2"/>
              <a:buChar char="§"/>
            </a:pPr>
            <a:r>
              <a:rPr lang="cs-CZ" dirty="0"/>
              <a:t> </a:t>
            </a:r>
            <a:r>
              <a:rPr lang="cs-CZ" dirty="0" smtClean="0"/>
              <a:t>oplodnění</a:t>
            </a:r>
            <a:r>
              <a:rPr lang="cs-CZ" dirty="0"/>
              <a:t>: vnitřní; dochází </a:t>
            </a:r>
            <a:r>
              <a:rPr lang="cs-CZ" dirty="0" smtClean="0"/>
              <a:t>k němu po </a:t>
            </a:r>
            <a:r>
              <a:rPr lang="cs-CZ" dirty="0"/>
              <a:t>ovulaci v děloze </a:t>
            </a:r>
            <a:endParaRPr lang="cs-CZ" dirty="0" smtClean="0"/>
          </a:p>
          <a:p>
            <a:pPr>
              <a:lnSpc>
                <a:spcPct val="134000"/>
              </a:lnSpc>
              <a:spcBef>
                <a:spcPts val="0"/>
              </a:spcBef>
              <a:buFont typeface="Wingdings" panose="05000000000000000000" pitchFamily="2" charset="2"/>
              <a:buChar char="§"/>
            </a:pPr>
            <a:r>
              <a:rPr lang="cs-CZ" b="1" dirty="0"/>
              <a:t>tvorba osy A-P</a:t>
            </a:r>
            <a:r>
              <a:rPr lang="cs-CZ" dirty="0"/>
              <a:t>: geny </a:t>
            </a:r>
            <a:r>
              <a:rPr lang="cs-CZ" dirty="0" smtClean="0"/>
              <a:t>s </a:t>
            </a:r>
            <a:r>
              <a:rPr lang="cs-CZ" dirty="0" err="1" smtClean="0"/>
              <a:t>maternálním</a:t>
            </a:r>
            <a:r>
              <a:rPr lang="cs-CZ" dirty="0" smtClean="0"/>
              <a:t> účinkem </a:t>
            </a:r>
            <a:r>
              <a:rPr lang="cs-CZ" dirty="0"/>
              <a:t>exprimované ve vaječnících → messenger RNA, které </a:t>
            </a:r>
            <a:r>
              <a:rPr lang="cs-CZ" dirty="0" smtClean="0"/>
              <a:t>jsou deponovány </a:t>
            </a:r>
            <a:r>
              <a:rPr lang="cs-CZ" dirty="0"/>
              <a:t>v různých oblastech vajíčka → translace těchto </a:t>
            </a:r>
            <a:r>
              <a:rPr lang="cs-CZ" dirty="0" err="1"/>
              <a:t>mRNA</a:t>
            </a:r>
            <a:r>
              <a:rPr lang="cs-CZ" dirty="0"/>
              <a:t> po oplodnění:  </a:t>
            </a:r>
            <a:r>
              <a:rPr lang="cs-CZ" dirty="0" err="1" smtClean="0"/>
              <a:t>bicoid</a:t>
            </a:r>
            <a:r>
              <a:rPr lang="cs-CZ" dirty="0" smtClean="0"/>
              <a:t> protein </a:t>
            </a:r>
            <a:r>
              <a:rPr lang="cs-CZ" dirty="0"/>
              <a:t>řídí </a:t>
            </a:r>
            <a:r>
              <a:rPr lang="cs-CZ" dirty="0" smtClean="0"/>
              <a:t>tvorbu A </a:t>
            </a:r>
            <a:r>
              <a:rPr lang="cs-CZ" dirty="0"/>
              <a:t>embryonálních částí, nanos protein řídí tvorbu P</a:t>
            </a:r>
            <a:r>
              <a:rPr lang="cs-CZ" dirty="0" smtClean="0"/>
              <a:t> </a:t>
            </a:r>
            <a:r>
              <a:rPr lang="cs-CZ" dirty="0"/>
              <a:t>částí </a:t>
            </a:r>
          </a:p>
          <a:p>
            <a:pPr>
              <a:lnSpc>
                <a:spcPct val="134000"/>
              </a:lnSpc>
              <a:spcBef>
                <a:spcPts val="0"/>
              </a:spcBef>
              <a:buFont typeface="Wingdings" panose="05000000000000000000" pitchFamily="2" charset="2"/>
              <a:buChar char="§"/>
            </a:pPr>
            <a:r>
              <a:rPr lang="cs-CZ" b="1" dirty="0"/>
              <a:t>D-V polarita: </a:t>
            </a:r>
            <a:r>
              <a:rPr lang="cs-CZ" dirty="0"/>
              <a:t>během oogeneze se jádro </a:t>
            </a:r>
            <a:r>
              <a:rPr lang="cs-CZ" dirty="0" err="1"/>
              <a:t>oocytu</a:t>
            </a:r>
            <a:r>
              <a:rPr lang="cs-CZ" dirty="0"/>
              <a:t> pohybuje z centrální zadní do asymetrické přední polohy; </a:t>
            </a:r>
            <a:r>
              <a:rPr lang="cs-CZ" dirty="0" smtClean="0"/>
              <a:t> pohyb jádra </a:t>
            </a:r>
            <a:r>
              <a:rPr lang="cs-CZ" dirty="0"/>
              <a:t>= </a:t>
            </a:r>
            <a:r>
              <a:rPr lang="cs-CZ" dirty="0" smtClean="0"/>
              <a:t>významný krok </a:t>
            </a:r>
            <a:r>
              <a:rPr lang="cs-CZ" dirty="0"/>
              <a:t>narušující symetrii → </a:t>
            </a:r>
            <a:r>
              <a:rPr lang="cs-CZ" dirty="0" smtClean="0"/>
              <a:t>A-P </a:t>
            </a:r>
            <a:r>
              <a:rPr lang="cs-CZ" dirty="0"/>
              <a:t>a </a:t>
            </a:r>
            <a:r>
              <a:rPr lang="cs-CZ" dirty="0" smtClean="0"/>
              <a:t>D-V </a:t>
            </a:r>
            <a:r>
              <a:rPr lang="cs-CZ" dirty="0"/>
              <a:t>osa</a:t>
            </a:r>
            <a:r>
              <a:rPr lang="cs-CZ" dirty="0" smtClean="0"/>
              <a:t>. </a:t>
            </a:r>
            <a:r>
              <a:rPr lang="cs-CZ" dirty="0"/>
              <a:t>Asymetricky umístěné jádro definuje oblast v </a:t>
            </a:r>
            <a:r>
              <a:rPr lang="cs-CZ" dirty="0" err="1"/>
              <a:t>oocytu</a:t>
            </a:r>
            <a:r>
              <a:rPr lang="cs-CZ" dirty="0"/>
              <a:t>, která akumuluje vysoké hladiny </a:t>
            </a:r>
            <a:r>
              <a:rPr lang="cs-CZ" dirty="0" err="1"/>
              <a:t>gurken</a:t>
            </a:r>
            <a:r>
              <a:rPr lang="cs-CZ" dirty="0"/>
              <a:t> </a:t>
            </a:r>
            <a:r>
              <a:rPr lang="cs-CZ" dirty="0" err="1"/>
              <a:t>mRNA</a:t>
            </a:r>
            <a:r>
              <a:rPr lang="cs-CZ" dirty="0"/>
              <a:t> a proteinu; </a:t>
            </a:r>
            <a:r>
              <a:rPr lang="cs-CZ" dirty="0" err="1"/>
              <a:t>gurken</a:t>
            </a:r>
            <a:r>
              <a:rPr lang="cs-CZ" dirty="0"/>
              <a:t> = ovariální specifický člen rodiny </a:t>
            </a:r>
            <a:r>
              <a:rPr lang="cs-CZ" dirty="0" err="1"/>
              <a:t>secernovaných</a:t>
            </a:r>
            <a:r>
              <a:rPr lang="cs-CZ" dirty="0"/>
              <a:t> ligandů TGF-</a:t>
            </a:r>
            <a:r>
              <a:rPr lang="el-GR" dirty="0"/>
              <a:t>α → </a:t>
            </a:r>
            <a:r>
              <a:rPr lang="cs-CZ" dirty="0" smtClean="0"/>
              <a:t>koncentrační gradient → D-V gradient aktivace receptoru EGF (resp. jeho homologu </a:t>
            </a:r>
            <a:r>
              <a:rPr lang="cs-CZ" dirty="0" err="1" smtClean="0"/>
              <a:t>Torpedo</a:t>
            </a:r>
            <a:r>
              <a:rPr lang="cs-CZ" dirty="0" smtClean="0"/>
              <a:t>) ve folikulových buňkách obklopujících </a:t>
            </a:r>
            <a:r>
              <a:rPr lang="cs-CZ" dirty="0" err="1" smtClean="0"/>
              <a:t>oocyt</a:t>
            </a:r>
            <a:r>
              <a:rPr lang="cs-CZ" dirty="0" smtClean="0"/>
              <a:t>.</a:t>
            </a:r>
            <a:endParaRPr lang="cs-CZ" dirty="0"/>
          </a:p>
        </p:txBody>
      </p:sp>
      <p:sp>
        <p:nvSpPr>
          <p:cNvPr id="6" name="Zástupný symbol pro zápatí 3"/>
          <p:cNvSpPr txBox="1">
            <a:spLocks/>
          </p:cNvSpPr>
          <p:nvPr/>
        </p:nvSpPr>
        <p:spPr>
          <a:xfrm>
            <a:off x="3686185" y="64597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mtClean="0"/>
              <a:t>Bi6140 Embryologie</a:t>
            </a:r>
            <a:endParaRPr lang="cs-CZ"/>
          </a:p>
        </p:txBody>
      </p:sp>
      <p:sp>
        <p:nvSpPr>
          <p:cNvPr id="7" name="Zástupný symbol pro číslo snímku 4"/>
          <p:cNvSpPr txBox="1">
            <a:spLocks/>
          </p:cNvSpPr>
          <p:nvPr/>
        </p:nvSpPr>
        <p:spPr>
          <a:xfrm>
            <a:off x="9900458" y="6459785"/>
            <a:ext cx="1312025" cy="365125"/>
          </a:xfrm>
          <a:prstGeom prst="rect">
            <a:avLst/>
          </a:prstGeom>
        </p:spPr>
        <p:txBody>
          <a:bodyPr vert="horz" lIns="91440" tIns="45720" rIns="91440" bIns="45720" rtlCol="0" anchor="ctr"/>
          <a:lstStyle>
            <a:defPPr>
              <a:defRPr lang="cs-CZ"/>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2BC3EA-E2EC-40AA-BF67-C4C476FA0C99}" type="slidenum">
              <a:rPr lang="cs-CZ" smtClean="0"/>
              <a:pPr/>
              <a:t>40</a:t>
            </a:fld>
            <a:endParaRPr lang="cs-CZ"/>
          </a:p>
        </p:txBody>
      </p:sp>
      <p:pic>
        <p:nvPicPr>
          <p:cNvPr id="8" name="Obrázek 7"/>
          <p:cNvPicPr>
            <a:picLocks noChangeAspect="1"/>
          </p:cNvPicPr>
          <p:nvPr/>
        </p:nvPicPr>
        <p:blipFill rotWithShape="1">
          <a:blip r:embed="rId2"/>
          <a:srcRect l="21154" t="24416" r="51923" b="34558"/>
          <a:stretch/>
        </p:blipFill>
        <p:spPr>
          <a:xfrm>
            <a:off x="9970477" y="4852031"/>
            <a:ext cx="1591408" cy="1364063"/>
          </a:xfrm>
          <a:prstGeom prst="rect">
            <a:avLst/>
          </a:prstGeom>
        </p:spPr>
      </p:pic>
      <p:pic>
        <p:nvPicPr>
          <p:cNvPr id="1026" name="Picture 2" descr="Cells | Free Full-Text | Murder on the Ovarian Express: A Tale of  Non-Autonomous Cell Death in the Drosophila Ovary | HTM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3316" y="77094"/>
            <a:ext cx="4668716" cy="26221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www.prirodovedci.cz/storage/images/800x600/5387.png"/>
          <p:cNvPicPr>
            <a:picLocks noChangeAspect="1" noChangeArrowheads="1"/>
          </p:cNvPicPr>
          <p:nvPr/>
        </p:nvPicPr>
        <p:blipFill rotWithShape="1">
          <a:blip r:embed="rId4">
            <a:extLst>
              <a:ext uri="{28A0092B-C50C-407E-A947-70E740481C1C}">
                <a14:useLocalDpi xmlns:a14="http://schemas.microsoft.com/office/drawing/2010/main" val="0"/>
              </a:ext>
            </a:extLst>
          </a:blip>
          <a:srcRect l="10756" t="24202" r="12758"/>
          <a:stretch/>
        </p:blipFill>
        <p:spPr bwMode="auto">
          <a:xfrm>
            <a:off x="7925039" y="2766085"/>
            <a:ext cx="3704253" cy="1207868"/>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6861164" y="3042138"/>
            <a:ext cx="3030181" cy="276999"/>
          </a:xfrm>
          <a:prstGeom prst="rect">
            <a:avLst/>
          </a:prstGeom>
          <a:noFill/>
        </p:spPr>
        <p:txBody>
          <a:bodyPr wrap="square" lIns="91440" tIns="45720" rIns="91440" bIns="45720">
            <a:spAutoFit/>
          </a:bodyPr>
          <a:lstStyle/>
          <a:p>
            <a:pPr algn="ctr"/>
            <a:r>
              <a:rPr lang="cs-CZ" sz="1200" dirty="0" smtClean="0">
                <a:ln w="0"/>
                <a:effectLst>
                  <a:outerShdw blurRad="38100" dist="19050" dir="2700000" algn="tl" rotWithShape="0">
                    <a:schemeClr val="dk1">
                      <a:alpha val="40000"/>
                    </a:schemeClr>
                  </a:outerShdw>
                </a:effectLst>
              </a:rPr>
              <a:t>HLAVA</a:t>
            </a:r>
            <a:endParaRPr lang="cs-CZ" sz="1200" b="0" cap="none" spc="0" dirty="0">
              <a:ln w="0"/>
              <a:solidFill>
                <a:schemeClr val="tx1"/>
              </a:solidFill>
              <a:effectLst>
                <a:outerShdw blurRad="38100" dist="19050" dir="2700000" algn="tl" rotWithShape="0">
                  <a:schemeClr val="dk1">
                    <a:alpha val="40000"/>
                  </a:schemeClr>
                </a:outerShdw>
              </a:effectLst>
            </a:endParaRPr>
          </a:p>
        </p:txBody>
      </p:sp>
      <p:sp>
        <p:nvSpPr>
          <p:cNvPr id="13" name="Obdélník 12"/>
          <p:cNvSpPr/>
          <p:nvPr/>
        </p:nvSpPr>
        <p:spPr>
          <a:xfrm>
            <a:off x="8851156" y="3045069"/>
            <a:ext cx="3030181" cy="276999"/>
          </a:xfrm>
          <a:prstGeom prst="rect">
            <a:avLst/>
          </a:prstGeom>
          <a:noFill/>
        </p:spPr>
        <p:txBody>
          <a:bodyPr wrap="square" lIns="91440" tIns="45720" rIns="91440" bIns="45720">
            <a:spAutoFit/>
          </a:bodyPr>
          <a:lstStyle/>
          <a:p>
            <a:pPr algn="ctr"/>
            <a:r>
              <a:rPr lang="cs-CZ" sz="1200" dirty="0" smtClean="0">
                <a:ln w="0"/>
                <a:effectLst>
                  <a:outerShdw blurRad="38100" dist="19050" dir="2700000" algn="tl" rotWithShape="0">
                    <a:schemeClr val="dk1">
                      <a:alpha val="40000"/>
                    </a:schemeClr>
                  </a:outerShdw>
                </a:effectLst>
              </a:rPr>
              <a:t>HLAVA</a:t>
            </a:r>
            <a:endParaRPr lang="cs-CZ" sz="1200" b="0" cap="none" spc="0" dirty="0">
              <a:ln w="0"/>
              <a:solidFill>
                <a:schemeClr val="tx1"/>
              </a:solidFill>
              <a:effectLst>
                <a:outerShdw blurRad="38100" dist="19050" dir="2700000" algn="tl" rotWithShape="0">
                  <a:schemeClr val="dk1">
                    <a:alpha val="40000"/>
                  </a:schemeClr>
                </a:outerShdw>
              </a:effectLst>
            </a:endParaRPr>
          </a:p>
        </p:txBody>
      </p:sp>
      <p:pic>
        <p:nvPicPr>
          <p:cNvPr id="14" name="Picture 4" descr="Oocyte nucleus migration and dorsoventral axis formation. Schematic drawings of stage 7 oocytes (left) and mature eggs. Top: Wild type. The posterior-to-anterior movement of the oocyte nucleus forces the nucleus to acquire an asymmetrical position, which determines the dorsal side of the egg and establishes orthogonality between the AP and the DVaxes. Middle: If nuclear movement does not occur, AP and DVaxes are parallel to each other. Bottom: In binuclear oocytes, both nuclei move to the anterior pole to adopt random position at the anterior cortex. Both nuclei induce dorsal egg shell structures."/>
          <p:cNvPicPr>
            <a:picLocks noChangeAspect="1" noChangeArrowheads="1"/>
          </p:cNvPicPr>
          <p:nvPr/>
        </p:nvPicPr>
        <p:blipFill rotWithShape="1">
          <a:blip r:embed="rId5">
            <a:extLst>
              <a:ext uri="{28A0092B-C50C-407E-A947-70E740481C1C}">
                <a14:useLocalDpi xmlns:a14="http://schemas.microsoft.com/office/drawing/2010/main" val="0"/>
              </a:ext>
            </a:extLst>
          </a:blip>
          <a:srcRect b="60842"/>
          <a:stretch/>
        </p:blipFill>
        <p:spPr bwMode="auto">
          <a:xfrm>
            <a:off x="7762108" y="3541933"/>
            <a:ext cx="4234929" cy="13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043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Bi6140 Embryologie</a:t>
            </a:r>
            <a:endParaRPr lang="cs-CZ"/>
          </a:p>
        </p:txBody>
      </p:sp>
      <p:sp>
        <p:nvSpPr>
          <p:cNvPr id="3" name="Zástupný symbol pro číslo snímku 2"/>
          <p:cNvSpPr>
            <a:spLocks noGrp="1"/>
          </p:cNvSpPr>
          <p:nvPr>
            <p:ph type="sldNum" sz="quarter" idx="12"/>
          </p:nvPr>
        </p:nvSpPr>
        <p:spPr/>
        <p:txBody>
          <a:bodyPr/>
          <a:lstStyle/>
          <a:p>
            <a:fld id="{452BC3EA-E2EC-40AA-BF67-C4C476FA0C99}" type="slidenum">
              <a:rPr lang="cs-CZ" smtClean="0"/>
              <a:t>41</a:t>
            </a:fld>
            <a:endParaRPr lang="cs-CZ"/>
          </a:p>
        </p:txBody>
      </p:sp>
      <p:sp>
        <p:nvSpPr>
          <p:cNvPr id="4" name="Nadpis 1"/>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cs-CZ" i="1" smtClean="0"/>
              <a:t>Danio rerio</a:t>
            </a:r>
            <a:endParaRPr lang="cs-CZ" i="1" dirty="0"/>
          </a:p>
        </p:txBody>
      </p:sp>
      <p:sp>
        <p:nvSpPr>
          <p:cNvPr id="5" name="Zástupný symbol pro obsah 2"/>
          <p:cNvSpPr txBox="1">
            <a:spLocks/>
          </p:cNvSpPr>
          <p:nvPr/>
        </p:nvSpPr>
        <p:spPr>
          <a:xfrm>
            <a:off x="252550" y="1845734"/>
            <a:ext cx="6159572" cy="402336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cs-CZ" dirty="0" smtClean="0"/>
              <a:t> průhledná </a:t>
            </a:r>
            <a:r>
              <a:rPr lang="cs-CZ" dirty="0"/>
              <a:t>embrya </a:t>
            </a:r>
            <a:endParaRPr lang="cs-CZ" dirty="0" smtClean="0"/>
          </a:p>
          <a:p>
            <a:pPr>
              <a:buFont typeface="Wingdings" panose="05000000000000000000" pitchFamily="2" charset="2"/>
              <a:buChar char="§"/>
            </a:pPr>
            <a:r>
              <a:rPr lang="cs-CZ" dirty="0" smtClean="0"/>
              <a:t> telolecitální </a:t>
            </a:r>
            <a:r>
              <a:rPr lang="cs-CZ" dirty="0"/>
              <a:t>vajíčka: blastoderm + velké množství žloutku </a:t>
            </a:r>
            <a:endParaRPr lang="cs-CZ" dirty="0" smtClean="0"/>
          </a:p>
          <a:p>
            <a:pPr>
              <a:buFont typeface="Wingdings" panose="05000000000000000000" pitchFamily="2" charset="2"/>
              <a:buChar char="§"/>
            </a:pPr>
            <a:r>
              <a:rPr lang="cs-CZ" dirty="0"/>
              <a:t> </a:t>
            </a:r>
            <a:r>
              <a:rPr lang="cs-CZ" dirty="0" smtClean="0"/>
              <a:t>neúplné </a:t>
            </a:r>
            <a:r>
              <a:rPr lang="cs-CZ" dirty="0"/>
              <a:t>(</a:t>
            </a:r>
            <a:r>
              <a:rPr lang="cs-CZ" dirty="0" err="1"/>
              <a:t>meroblastické</a:t>
            </a:r>
            <a:r>
              <a:rPr lang="cs-CZ" dirty="0"/>
              <a:t>) </a:t>
            </a:r>
            <a:r>
              <a:rPr lang="cs-CZ" dirty="0" smtClean="0"/>
              <a:t>rýhování</a:t>
            </a:r>
          </a:p>
          <a:p>
            <a:pPr>
              <a:buFont typeface="Wingdings" panose="05000000000000000000" pitchFamily="2" charset="2"/>
              <a:buChar char="§"/>
            </a:pPr>
            <a:r>
              <a:rPr lang="cs-CZ" dirty="0"/>
              <a:t> </a:t>
            </a:r>
            <a:r>
              <a:rPr lang="cs-CZ" dirty="0" smtClean="0"/>
              <a:t>rychlý </a:t>
            </a:r>
            <a:r>
              <a:rPr lang="cs-CZ" dirty="0"/>
              <a:t>vývoj </a:t>
            </a:r>
            <a:endParaRPr lang="cs-CZ" dirty="0" smtClean="0"/>
          </a:p>
          <a:p>
            <a:pPr>
              <a:buFont typeface="Wingdings" panose="05000000000000000000" pitchFamily="2" charset="2"/>
              <a:buChar char="§"/>
            </a:pPr>
            <a:r>
              <a:rPr lang="cs-CZ" dirty="0"/>
              <a:t> </a:t>
            </a:r>
            <a:r>
              <a:rPr lang="cs-CZ" dirty="0" smtClean="0"/>
              <a:t>bičíkaté spermie </a:t>
            </a:r>
          </a:p>
          <a:p>
            <a:pPr>
              <a:buFont typeface="Wingdings" panose="05000000000000000000" pitchFamily="2" charset="2"/>
              <a:buChar char="§"/>
            </a:pPr>
            <a:r>
              <a:rPr lang="cs-CZ" dirty="0" smtClean="0"/>
              <a:t> </a:t>
            </a:r>
            <a:r>
              <a:rPr lang="cs-CZ" dirty="0"/>
              <a:t>vnější </a:t>
            </a:r>
            <a:r>
              <a:rPr lang="cs-CZ" dirty="0" err="1" smtClean="0"/>
              <a:t>olození</a:t>
            </a:r>
            <a:endParaRPr lang="cs-CZ" dirty="0" smtClean="0"/>
          </a:p>
          <a:p>
            <a:pPr>
              <a:buFont typeface="Wingdings" panose="05000000000000000000" pitchFamily="2" charset="2"/>
              <a:buChar char="§"/>
            </a:pPr>
            <a:r>
              <a:rPr lang="cs-CZ" dirty="0" smtClean="0"/>
              <a:t> </a:t>
            </a:r>
            <a:r>
              <a:rPr lang="cs-CZ" dirty="0"/>
              <a:t>https://www.jove.com/v/5151/zebrafish-reproduction-and-development </a:t>
            </a:r>
          </a:p>
        </p:txBody>
      </p:sp>
      <p:sp>
        <p:nvSpPr>
          <p:cNvPr id="6" name="Zástupný symbol pro zápatí 3"/>
          <p:cNvSpPr txBox="1">
            <a:spLocks/>
          </p:cNvSpPr>
          <p:nvPr/>
        </p:nvSpPr>
        <p:spPr>
          <a:xfrm>
            <a:off x="3686185" y="64597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mtClean="0"/>
              <a:t>Bi6140 Embryologie</a:t>
            </a:r>
            <a:endParaRPr lang="cs-CZ"/>
          </a:p>
        </p:txBody>
      </p:sp>
      <p:sp>
        <p:nvSpPr>
          <p:cNvPr id="7" name="Zástupný symbol pro číslo snímku 4"/>
          <p:cNvSpPr txBox="1">
            <a:spLocks/>
          </p:cNvSpPr>
          <p:nvPr/>
        </p:nvSpPr>
        <p:spPr>
          <a:xfrm>
            <a:off x="9900458" y="6459785"/>
            <a:ext cx="1312025" cy="365125"/>
          </a:xfrm>
          <a:prstGeom prst="rect">
            <a:avLst/>
          </a:prstGeom>
        </p:spPr>
        <p:txBody>
          <a:bodyPr vert="horz" lIns="91440" tIns="45720" rIns="91440" bIns="45720" rtlCol="0" anchor="ctr"/>
          <a:lstStyle>
            <a:defPPr>
              <a:defRPr lang="cs-CZ"/>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2BC3EA-E2EC-40AA-BF67-C4C476FA0C99}" type="slidenum">
              <a:rPr lang="cs-CZ" smtClean="0"/>
              <a:pPr/>
              <a:t>41</a:t>
            </a:fld>
            <a:endParaRPr lang="cs-CZ"/>
          </a:p>
        </p:txBody>
      </p:sp>
      <p:pic>
        <p:nvPicPr>
          <p:cNvPr id="8" name="Picture 6" descr="Zebrafish take no time at all to develop--one of their many advantages as a model organis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5986" y="2114470"/>
            <a:ext cx="4186014" cy="40499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representative image showing sperm suspensions prepared in the present study are mainly composed of mature spermatozoa (1000Â magnifi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1383" y="178229"/>
            <a:ext cx="2502358" cy="1342441"/>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p:cNvPicPr>
            <a:picLocks noChangeAspect="1"/>
          </p:cNvPicPr>
          <p:nvPr/>
        </p:nvPicPr>
        <p:blipFill rotWithShape="1">
          <a:blip r:embed="rId4"/>
          <a:srcRect l="20833" t="24518" r="41667" b="8815"/>
          <a:stretch/>
        </p:blipFill>
        <p:spPr>
          <a:xfrm>
            <a:off x="6412121" y="-3679"/>
            <a:ext cx="2505456" cy="2505456"/>
          </a:xfrm>
          <a:prstGeom prst="rect">
            <a:avLst/>
          </a:prstGeom>
        </p:spPr>
      </p:pic>
    </p:spTree>
    <p:extLst>
      <p:ext uri="{BB962C8B-B14F-4D97-AF65-F5344CB8AC3E}">
        <p14:creationId xmlns:p14="http://schemas.microsoft.com/office/powerpoint/2010/main" val="695242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Bi6140 Embryologie</a:t>
            </a:r>
            <a:endParaRPr lang="cs-CZ"/>
          </a:p>
        </p:txBody>
      </p:sp>
      <p:sp>
        <p:nvSpPr>
          <p:cNvPr id="3" name="Zástupný symbol pro číslo snímku 2"/>
          <p:cNvSpPr>
            <a:spLocks noGrp="1"/>
          </p:cNvSpPr>
          <p:nvPr>
            <p:ph type="sldNum" sz="quarter" idx="12"/>
          </p:nvPr>
        </p:nvSpPr>
        <p:spPr/>
        <p:txBody>
          <a:bodyPr/>
          <a:lstStyle/>
          <a:p>
            <a:fld id="{452BC3EA-E2EC-40AA-BF67-C4C476FA0C99}" type="slidenum">
              <a:rPr lang="cs-CZ" smtClean="0"/>
              <a:t>42</a:t>
            </a:fld>
            <a:endParaRPr lang="cs-CZ"/>
          </a:p>
        </p:txBody>
      </p:sp>
      <p:sp>
        <p:nvSpPr>
          <p:cNvPr id="4" name="Nadpis 1"/>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cs-CZ" i="1" smtClean="0"/>
              <a:t>Xenopus laevis</a:t>
            </a:r>
            <a:endParaRPr lang="cs-CZ" i="1" dirty="0"/>
          </a:p>
        </p:txBody>
      </p:sp>
      <p:sp>
        <p:nvSpPr>
          <p:cNvPr id="5" name="Zástupný symbol pro obsah 2"/>
          <p:cNvSpPr txBox="1">
            <a:spLocks/>
          </p:cNvSpPr>
          <p:nvPr/>
        </p:nvSpPr>
        <p:spPr>
          <a:xfrm>
            <a:off x="1154083" y="1806046"/>
            <a:ext cx="5063837" cy="4023360"/>
          </a:xfrm>
          <a:prstGeom prst="rect">
            <a:avLst/>
          </a:prstGeom>
        </p:spPr>
        <p:txBody>
          <a:bodyPr>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cs-CZ" dirty="0" smtClean="0"/>
              <a:t> velké </a:t>
            </a:r>
            <a:r>
              <a:rPr lang="cs-CZ" dirty="0" err="1"/>
              <a:t>heterolecitální</a:t>
            </a:r>
            <a:r>
              <a:rPr lang="cs-CZ" dirty="0"/>
              <a:t>/</a:t>
            </a:r>
            <a:r>
              <a:rPr lang="cs-CZ" dirty="0" err="1"/>
              <a:t>mezolecitální</a:t>
            </a:r>
            <a:r>
              <a:rPr lang="cs-CZ" dirty="0"/>
              <a:t> </a:t>
            </a:r>
            <a:r>
              <a:rPr lang="cs-CZ" dirty="0" err="1"/>
              <a:t>oocyty</a:t>
            </a:r>
            <a:r>
              <a:rPr lang="cs-CZ" dirty="0"/>
              <a:t> (&gt;1 mm v průměru: velké jádro/</a:t>
            </a:r>
            <a:r>
              <a:rPr lang="cs-CZ" dirty="0" err="1"/>
              <a:t>germinální</a:t>
            </a:r>
            <a:r>
              <a:rPr lang="cs-CZ" dirty="0"/>
              <a:t> váček (100 000krát větší než nukleus v somatických </a:t>
            </a:r>
            <a:r>
              <a:rPr lang="cs-CZ" dirty="0" smtClean="0"/>
              <a:t>buňkách, </a:t>
            </a:r>
            <a:r>
              <a:rPr lang="cs-CZ" dirty="0"/>
              <a:t>1/3 objemu </a:t>
            </a:r>
            <a:r>
              <a:rPr lang="cs-CZ" dirty="0" err="1"/>
              <a:t>oocytu</a:t>
            </a:r>
            <a:r>
              <a:rPr lang="cs-CZ" dirty="0"/>
              <a:t>) </a:t>
            </a:r>
            <a:endParaRPr lang="cs-CZ" dirty="0" smtClean="0"/>
          </a:p>
          <a:p>
            <a:pPr>
              <a:buFont typeface="Wingdings" panose="05000000000000000000" pitchFamily="2" charset="2"/>
              <a:buChar char="§"/>
            </a:pPr>
            <a:r>
              <a:rPr lang="cs-CZ" dirty="0"/>
              <a:t> </a:t>
            </a:r>
            <a:r>
              <a:rPr lang="cs-CZ" dirty="0" err="1" smtClean="0"/>
              <a:t>oocyty</a:t>
            </a:r>
            <a:r>
              <a:rPr lang="cs-CZ" dirty="0" smtClean="0"/>
              <a:t> </a:t>
            </a:r>
            <a:r>
              <a:rPr lang="cs-CZ" dirty="0"/>
              <a:t>se synchronním buněčným cyklem → lze snadno získat velké množství oplozených </a:t>
            </a:r>
            <a:r>
              <a:rPr lang="cs-CZ" dirty="0" smtClean="0"/>
              <a:t>vajíček</a:t>
            </a:r>
          </a:p>
          <a:p>
            <a:pPr>
              <a:buFont typeface="Wingdings" panose="05000000000000000000" pitchFamily="2" charset="2"/>
              <a:buChar char="§"/>
            </a:pPr>
            <a:r>
              <a:rPr lang="cs-CZ" dirty="0" smtClean="0"/>
              <a:t> </a:t>
            </a:r>
            <a:r>
              <a:rPr lang="cs-CZ" dirty="0" err="1" smtClean="0"/>
              <a:t>oocyt</a:t>
            </a:r>
            <a:r>
              <a:rPr lang="cs-CZ" dirty="0" smtClean="0"/>
              <a:t> připravený k oplození: </a:t>
            </a:r>
            <a:r>
              <a:rPr lang="cs-CZ" dirty="0"/>
              <a:t>200 000krát více ribozomů než průměrná somatická </a:t>
            </a:r>
            <a:r>
              <a:rPr lang="cs-CZ" dirty="0" smtClean="0"/>
              <a:t>buňka</a:t>
            </a:r>
          </a:p>
          <a:p>
            <a:pPr>
              <a:buFont typeface="Wingdings" panose="05000000000000000000" pitchFamily="2" charset="2"/>
              <a:buChar char="§"/>
            </a:pPr>
            <a:r>
              <a:rPr lang="cs-CZ" dirty="0"/>
              <a:t> </a:t>
            </a:r>
            <a:r>
              <a:rPr lang="cs-CZ" dirty="0" smtClean="0"/>
              <a:t>zástava vývoje v MI </a:t>
            </a:r>
            <a:r>
              <a:rPr lang="cs-CZ" dirty="0"/>
              <a:t>až do aktivace progesteronem → meiotické zrání </a:t>
            </a:r>
            <a:r>
              <a:rPr lang="cs-CZ" dirty="0" err="1"/>
              <a:t>oocytů</a:t>
            </a:r>
            <a:r>
              <a:rPr lang="cs-CZ" dirty="0"/>
              <a:t> </a:t>
            </a:r>
            <a:endParaRPr lang="cs-CZ" dirty="0" smtClean="0"/>
          </a:p>
          <a:p>
            <a:pPr>
              <a:buFont typeface="Wingdings" panose="05000000000000000000" pitchFamily="2" charset="2"/>
              <a:buChar char="§"/>
            </a:pPr>
            <a:r>
              <a:rPr lang="cs-CZ" dirty="0" smtClean="0"/>
              <a:t> vajíčka s </a:t>
            </a:r>
            <a:r>
              <a:rPr lang="cs-CZ" dirty="0" err="1" smtClean="0"/>
              <a:t>vitelinní</a:t>
            </a:r>
            <a:r>
              <a:rPr lang="cs-CZ" dirty="0" smtClean="0"/>
              <a:t> </a:t>
            </a:r>
            <a:r>
              <a:rPr lang="cs-CZ" dirty="0"/>
              <a:t>membránou + rosolový </a:t>
            </a:r>
            <a:r>
              <a:rPr lang="cs-CZ" dirty="0" smtClean="0"/>
              <a:t>obal</a:t>
            </a:r>
          </a:p>
          <a:p>
            <a:pPr>
              <a:buFont typeface="Wingdings" panose="05000000000000000000" pitchFamily="2" charset="2"/>
              <a:buChar char="§"/>
            </a:pPr>
            <a:r>
              <a:rPr lang="cs-CZ" dirty="0" smtClean="0"/>
              <a:t> </a:t>
            </a:r>
            <a:r>
              <a:rPr lang="cs-CZ" dirty="0"/>
              <a:t>spermie s </a:t>
            </a:r>
            <a:r>
              <a:rPr lang="cs-CZ" dirty="0" smtClean="0"/>
              <a:t>bičíkem, </a:t>
            </a:r>
            <a:r>
              <a:rPr lang="cs-CZ" dirty="0"/>
              <a:t>30 </a:t>
            </a:r>
            <a:r>
              <a:rPr lang="el-GR" dirty="0"/>
              <a:t>μ</a:t>
            </a:r>
            <a:r>
              <a:rPr lang="cs-CZ" dirty="0"/>
              <a:t>m </a:t>
            </a:r>
            <a:r>
              <a:rPr lang="cs-CZ" dirty="0" smtClean="0"/>
              <a:t>dlouhou</a:t>
            </a:r>
          </a:p>
          <a:p>
            <a:pPr>
              <a:buFont typeface="Wingdings" panose="05000000000000000000" pitchFamily="2" charset="2"/>
              <a:buChar char="§"/>
            </a:pPr>
            <a:r>
              <a:rPr lang="cs-CZ" dirty="0"/>
              <a:t> </a:t>
            </a:r>
            <a:r>
              <a:rPr lang="cs-CZ" dirty="0" smtClean="0"/>
              <a:t> </a:t>
            </a:r>
            <a:r>
              <a:rPr lang="cs-CZ" dirty="0"/>
              <a:t>vnější </a:t>
            </a:r>
            <a:r>
              <a:rPr lang="cs-CZ" dirty="0" smtClean="0"/>
              <a:t>oplození</a:t>
            </a:r>
            <a:endParaRPr lang="cs-CZ" dirty="0"/>
          </a:p>
        </p:txBody>
      </p:sp>
      <p:sp>
        <p:nvSpPr>
          <p:cNvPr id="6" name="Zástupný symbol pro zápatí 3"/>
          <p:cNvSpPr txBox="1">
            <a:spLocks/>
          </p:cNvSpPr>
          <p:nvPr/>
        </p:nvSpPr>
        <p:spPr>
          <a:xfrm>
            <a:off x="3686185" y="64597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mtClean="0"/>
              <a:t>Bi6140 Embryologie</a:t>
            </a:r>
            <a:endParaRPr lang="cs-CZ"/>
          </a:p>
        </p:txBody>
      </p:sp>
      <p:sp>
        <p:nvSpPr>
          <p:cNvPr id="7" name="Zástupný symbol pro číslo snímku 4"/>
          <p:cNvSpPr txBox="1">
            <a:spLocks/>
          </p:cNvSpPr>
          <p:nvPr/>
        </p:nvSpPr>
        <p:spPr>
          <a:xfrm>
            <a:off x="9900458" y="6459785"/>
            <a:ext cx="1312025" cy="365125"/>
          </a:xfrm>
          <a:prstGeom prst="rect">
            <a:avLst/>
          </a:prstGeom>
        </p:spPr>
        <p:txBody>
          <a:bodyPr vert="horz" lIns="91440" tIns="45720" rIns="91440" bIns="45720" rtlCol="0" anchor="ctr"/>
          <a:lstStyle>
            <a:defPPr>
              <a:defRPr lang="cs-CZ"/>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2BC3EA-E2EC-40AA-BF67-C4C476FA0C99}" type="slidenum">
              <a:rPr lang="cs-CZ" smtClean="0"/>
              <a:pPr/>
              <a:t>42</a:t>
            </a:fld>
            <a:endParaRPr lang="cs-CZ"/>
          </a:p>
        </p:txBody>
      </p:sp>
      <p:pic>
        <p:nvPicPr>
          <p:cNvPr id="8" name="Picture 4" descr="https://onlinesciencenotes.com/wp-content/uploads/2021/05/sperm-and-egg-of-fr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4160" y="3737292"/>
            <a:ext cx="4661841" cy="25114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he Physiology of the Xenopus laevis Ovary | Springer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400" y="37803"/>
            <a:ext cx="5188930" cy="3771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770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Bi6140 Embryologie</a:t>
            </a:r>
            <a:endParaRPr lang="cs-CZ"/>
          </a:p>
        </p:txBody>
      </p:sp>
      <p:sp>
        <p:nvSpPr>
          <p:cNvPr id="3" name="Zástupný symbol pro číslo snímku 2"/>
          <p:cNvSpPr>
            <a:spLocks noGrp="1"/>
          </p:cNvSpPr>
          <p:nvPr>
            <p:ph type="sldNum" sz="quarter" idx="12"/>
          </p:nvPr>
        </p:nvSpPr>
        <p:spPr/>
        <p:txBody>
          <a:bodyPr/>
          <a:lstStyle/>
          <a:p>
            <a:fld id="{452BC3EA-E2EC-40AA-BF67-C4C476FA0C99}" type="slidenum">
              <a:rPr lang="cs-CZ" smtClean="0"/>
              <a:t>43</a:t>
            </a:fld>
            <a:endParaRPr lang="cs-CZ"/>
          </a:p>
        </p:txBody>
      </p:sp>
      <p:sp>
        <p:nvSpPr>
          <p:cNvPr id="4" name="Nadpis 1"/>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i="1" smtClean="0"/>
              <a:t>Gallus gallus</a:t>
            </a:r>
            <a:endParaRPr lang="cs-CZ" dirty="0"/>
          </a:p>
        </p:txBody>
      </p:sp>
      <p:sp>
        <p:nvSpPr>
          <p:cNvPr id="5" name="Zástupný symbol pro obsah 2"/>
          <p:cNvSpPr txBox="1">
            <a:spLocks/>
          </p:cNvSpPr>
          <p:nvPr/>
        </p:nvSpPr>
        <p:spPr>
          <a:xfrm>
            <a:off x="1097279" y="1845734"/>
            <a:ext cx="7131785" cy="2340186"/>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a:lnSpc>
                <a:spcPct val="120000"/>
              </a:lnSpc>
              <a:spcBef>
                <a:spcPts val="0"/>
              </a:spcBef>
              <a:spcAft>
                <a:spcPts val="0"/>
              </a:spcAft>
              <a:buFont typeface="Wingdings" panose="05000000000000000000" pitchFamily="2" charset="2"/>
              <a:buChar char="§"/>
            </a:pPr>
            <a:r>
              <a:rPr lang="cs-CZ" dirty="0"/>
              <a:t>jeden z modelových druhů </a:t>
            </a:r>
            <a:r>
              <a:rPr lang="cs-CZ" dirty="0" err="1"/>
              <a:t>amniotů</a:t>
            </a:r>
            <a:r>
              <a:rPr lang="cs-CZ" dirty="0"/>
              <a:t> pro experimentální embryologii a </a:t>
            </a:r>
            <a:r>
              <a:rPr lang="cs-CZ" dirty="0" smtClean="0"/>
              <a:t>studium vývoje </a:t>
            </a:r>
            <a:r>
              <a:rPr lang="cs-CZ" dirty="0" err="1"/>
              <a:t>extraembryonálních</a:t>
            </a:r>
            <a:r>
              <a:rPr lang="cs-CZ" dirty="0"/>
              <a:t> </a:t>
            </a:r>
            <a:r>
              <a:rPr lang="cs-CZ" dirty="0" smtClean="0"/>
              <a:t>obalů</a:t>
            </a:r>
          </a:p>
          <a:p>
            <a:pPr marL="0">
              <a:lnSpc>
                <a:spcPct val="120000"/>
              </a:lnSpc>
              <a:spcBef>
                <a:spcPts val="0"/>
              </a:spcBef>
              <a:spcAft>
                <a:spcPts val="0"/>
              </a:spcAft>
              <a:buFont typeface="Wingdings" panose="05000000000000000000" pitchFamily="2" charset="2"/>
              <a:buChar char="§"/>
            </a:pPr>
            <a:r>
              <a:rPr lang="cs-CZ" dirty="0" smtClean="0"/>
              <a:t> </a:t>
            </a:r>
            <a:r>
              <a:rPr lang="cs-CZ" dirty="0"/>
              <a:t>telolecitální </a:t>
            </a:r>
            <a:r>
              <a:rPr lang="cs-CZ" dirty="0" smtClean="0"/>
              <a:t>vajíčka</a:t>
            </a:r>
          </a:p>
          <a:p>
            <a:pPr marL="0">
              <a:lnSpc>
                <a:spcPct val="120000"/>
              </a:lnSpc>
              <a:spcBef>
                <a:spcPts val="0"/>
              </a:spcBef>
              <a:spcAft>
                <a:spcPts val="0"/>
              </a:spcAft>
              <a:buFont typeface="Wingdings" panose="05000000000000000000" pitchFamily="2" charset="2"/>
              <a:buChar char="§"/>
            </a:pPr>
            <a:r>
              <a:rPr lang="cs-CZ" dirty="0" smtClean="0"/>
              <a:t> čerstvě </a:t>
            </a:r>
            <a:r>
              <a:rPr lang="cs-CZ" dirty="0"/>
              <a:t>ovulované vajíčko: </a:t>
            </a:r>
            <a:r>
              <a:rPr lang="cs-CZ" dirty="0" err="1" smtClean="0"/>
              <a:t>blastodisk</a:t>
            </a:r>
            <a:r>
              <a:rPr lang="cs-CZ" dirty="0" smtClean="0"/>
              <a:t> </a:t>
            </a:r>
            <a:r>
              <a:rPr lang="cs-CZ" dirty="0"/>
              <a:t>+ </a:t>
            </a:r>
            <a:r>
              <a:rPr lang="cs-CZ" dirty="0" smtClean="0"/>
              <a:t>mnoho žloutku; </a:t>
            </a:r>
            <a:r>
              <a:rPr lang="cs-CZ" dirty="0" err="1" smtClean="0"/>
              <a:t>vitelinní</a:t>
            </a:r>
            <a:r>
              <a:rPr lang="cs-CZ" dirty="0" smtClean="0"/>
              <a:t> membrána; </a:t>
            </a:r>
            <a:r>
              <a:rPr lang="cs-CZ" dirty="0"/>
              <a:t>velké množství bílku („vaječný bílek“) obklopuje </a:t>
            </a:r>
            <a:r>
              <a:rPr lang="cs-CZ" dirty="0" err="1"/>
              <a:t>vitelinní</a:t>
            </a:r>
            <a:r>
              <a:rPr lang="cs-CZ" dirty="0"/>
              <a:t> membránu a je </a:t>
            </a:r>
            <a:r>
              <a:rPr lang="cs-CZ" dirty="0" smtClean="0"/>
              <a:t>obklopen papírovými membránami a  skořápkou</a:t>
            </a:r>
          </a:p>
          <a:p>
            <a:pPr marL="0">
              <a:lnSpc>
                <a:spcPct val="120000"/>
              </a:lnSpc>
              <a:spcBef>
                <a:spcPts val="0"/>
              </a:spcBef>
              <a:spcAft>
                <a:spcPts val="0"/>
              </a:spcAft>
              <a:buFont typeface="Wingdings" panose="05000000000000000000" pitchFamily="2" charset="2"/>
              <a:buChar char="§"/>
            </a:pPr>
            <a:r>
              <a:rPr lang="cs-CZ" dirty="0"/>
              <a:t> </a:t>
            </a:r>
            <a:r>
              <a:rPr lang="cs-CZ" dirty="0" smtClean="0"/>
              <a:t>vnitřní </a:t>
            </a:r>
            <a:r>
              <a:rPr lang="cs-CZ" dirty="0"/>
              <a:t>oplodnění </a:t>
            </a:r>
          </a:p>
        </p:txBody>
      </p:sp>
      <p:sp>
        <p:nvSpPr>
          <p:cNvPr id="6" name="Zástupný symbol pro zápatí 3"/>
          <p:cNvSpPr txBox="1">
            <a:spLocks/>
          </p:cNvSpPr>
          <p:nvPr/>
        </p:nvSpPr>
        <p:spPr>
          <a:xfrm>
            <a:off x="3686185" y="64597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mtClean="0"/>
              <a:t>Bi6140 Embryologie</a:t>
            </a:r>
            <a:endParaRPr lang="cs-CZ"/>
          </a:p>
        </p:txBody>
      </p:sp>
      <p:sp>
        <p:nvSpPr>
          <p:cNvPr id="7" name="Zástupný symbol pro číslo snímku 4"/>
          <p:cNvSpPr txBox="1">
            <a:spLocks/>
          </p:cNvSpPr>
          <p:nvPr/>
        </p:nvSpPr>
        <p:spPr>
          <a:xfrm>
            <a:off x="9900458" y="6459785"/>
            <a:ext cx="1312025" cy="365125"/>
          </a:xfrm>
          <a:prstGeom prst="rect">
            <a:avLst/>
          </a:prstGeom>
        </p:spPr>
        <p:txBody>
          <a:bodyPr vert="horz" lIns="91440" tIns="45720" rIns="91440" bIns="45720" rtlCol="0" anchor="ctr"/>
          <a:lstStyle>
            <a:defPPr>
              <a:defRPr lang="cs-CZ"/>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2BC3EA-E2EC-40AA-BF67-C4C476FA0C99}" type="slidenum">
              <a:rPr lang="cs-CZ" smtClean="0"/>
              <a:pPr/>
              <a:t>43</a:t>
            </a:fld>
            <a:endParaRPr lang="cs-CZ"/>
          </a:p>
        </p:txBody>
      </p:sp>
      <p:pic>
        <p:nvPicPr>
          <p:cNvPr id="8" name="Obrázek 7"/>
          <p:cNvPicPr>
            <a:picLocks noChangeAspect="1"/>
          </p:cNvPicPr>
          <p:nvPr/>
        </p:nvPicPr>
        <p:blipFill rotWithShape="1">
          <a:blip r:embed="rId2"/>
          <a:srcRect l="25641" t="25327" r="42949" b="12678"/>
          <a:stretch/>
        </p:blipFill>
        <p:spPr>
          <a:xfrm>
            <a:off x="5709920" y="3789680"/>
            <a:ext cx="2104190" cy="2336080"/>
          </a:xfrm>
          <a:prstGeom prst="rect">
            <a:avLst/>
          </a:prstGeom>
        </p:spPr>
      </p:pic>
      <p:pic>
        <p:nvPicPr>
          <p:cNvPr id="9" name="Picture 4" descr="Chicken oviduct segments (A) and egg components (B).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065" y="2286000"/>
            <a:ext cx="3935264" cy="399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026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Bi6140 Embryologie</a:t>
            </a:r>
            <a:endParaRPr lang="cs-CZ"/>
          </a:p>
        </p:txBody>
      </p:sp>
      <p:sp>
        <p:nvSpPr>
          <p:cNvPr id="3" name="Zástupný symbol pro číslo snímku 2"/>
          <p:cNvSpPr>
            <a:spLocks noGrp="1"/>
          </p:cNvSpPr>
          <p:nvPr>
            <p:ph type="sldNum" sz="quarter" idx="12"/>
          </p:nvPr>
        </p:nvSpPr>
        <p:spPr/>
        <p:txBody>
          <a:bodyPr/>
          <a:lstStyle/>
          <a:p>
            <a:fld id="{452BC3EA-E2EC-40AA-BF67-C4C476FA0C99}" type="slidenum">
              <a:rPr lang="cs-CZ" smtClean="0"/>
              <a:t>44</a:t>
            </a:fld>
            <a:endParaRPr lang="cs-CZ"/>
          </a:p>
        </p:txBody>
      </p:sp>
      <p:sp>
        <p:nvSpPr>
          <p:cNvPr id="4" name="Nadpis 1"/>
          <p:cNvSpPr txBox="1">
            <a:spLocks/>
          </p:cNvSpPr>
          <p:nvPr/>
        </p:nvSpPr>
        <p:spPr>
          <a:xfrm>
            <a:off x="1097280" y="2866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cs-CZ" i="1" smtClean="0"/>
              <a:t>Mus musculus</a:t>
            </a:r>
            <a:endParaRPr lang="cs-CZ" i="1" dirty="0"/>
          </a:p>
        </p:txBody>
      </p:sp>
      <p:sp>
        <p:nvSpPr>
          <p:cNvPr id="5" name="Zástupný symbol pro obsah 2"/>
          <p:cNvSpPr txBox="1">
            <a:spLocks/>
          </p:cNvSpPr>
          <p:nvPr/>
        </p:nvSpPr>
        <p:spPr>
          <a:xfrm>
            <a:off x="1097280" y="1184366"/>
            <a:ext cx="5982789" cy="468472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cs-CZ" dirty="0" smtClean="0"/>
              <a:t> </a:t>
            </a:r>
            <a:r>
              <a:rPr lang="cs-CZ" dirty="0" err="1" smtClean="0"/>
              <a:t>oligolecitální</a:t>
            </a:r>
            <a:r>
              <a:rPr lang="cs-CZ" dirty="0" smtClean="0"/>
              <a:t> </a:t>
            </a:r>
            <a:r>
              <a:rPr lang="cs-CZ" dirty="0" err="1" smtClean="0"/>
              <a:t>vajčíka</a:t>
            </a:r>
            <a:r>
              <a:rPr lang="cs-CZ" dirty="0" smtClean="0"/>
              <a:t> (obecně u placentálních savců)</a:t>
            </a:r>
          </a:p>
          <a:p>
            <a:pPr>
              <a:buFont typeface="Wingdings" panose="05000000000000000000" pitchFamily="2" charset="2"/>
              <a:buChar char="§"/>
            </a:pPr>
            <a:r>
              <a:rPr lang="cs-CZ" dirty="0" smtClean="0"/>
              <a:t> bičíkaté spermie</a:t>
            </a:r>
          </a:p>
          <a:p>
            <a:pPr>
              <a:buFont typeface="Wingdings" panose="05000000000000000000" pitchFamily="2" charset="2"/>
              <a:buChar char="§"/>
            </a:pPr>
            <a:r>
              <a:rPr lang="cs-CZ" dirty="0"/>
              <a:t> </a:t>
            </a:r>
            <a:r>
              <a:rPr lang="cs-CZ" dirty="0" smtClean="0"/>
              <a:t>https://www.jove.com/v/5159/development-and-reproduction-of-the-laboratory-mouse</a:t>
            </a:r>
          </a:p>
          <a:p>
            <a:pPr>
              <a:buFont typeface="Wingdings" panose="05000000000000000000" pitchFamily="2" charset="2"/>
              <a:buChar char="§"/>
            </a:pPr>
            <a:r>
              <a:rPr lang="cs-CZ" i="1" dirty="0" smtClean="0"/>
              <a:t>  </a:t>
            </a:r>
            <a:r>
              <a:rPr lang="cs-CZ" dirty="0" smtClean="0"/>
              <a:t>pomník </a:t>
            </a:r>
            <a:r>
              <a:rPr lang="cs-CZ" dirty="0" err="1" smtClean="0"/>
              <a:t>laboratotrní</a:t>
            </a:r>
            <a:r>
              <a:rPr lang="cs-CZ" dirty="0" smtClean="0"/>
              <a:t> myši (bronzová myš plete DNA, </a:t>
            </a:r>
            <a:r>
              <a:rPr lang="ru-RU" i="1" dirty="0" smtClean="0"/>
              <a:t>Памятник лабораторной мыши</a:t>
            </a:r>
            <a:r>
              <a:rPr lang="cs-CZ" i="1" dirty="0" smtClean="0"/>
              <a:t>, </a:t>
            </a:r>
            <a:r>
              <a:rPr lang="cs-CZ" dirty="0" smtClean="0"/>
              <a:t>Rusko</a:t>
            </a:r>
            <a:r>
              <a:rPr lang="ru-RU" dirty="0" smtClean="0"/>
              <a:t>)</a:t>
            </a:r>
            <a:r>
              <a:rPr lang="cs-CZ" dirty="0" smtClean="0"/>
              <a:t> </a:t>
            </a:r>
            <a:endParaRPr lang="cs-CZ" dirty="0"/>
          </a:p>
        </p:txBody>
      </p:sp>
      <p:sp>
        <p:nvSpPr>
          <p:cNvPr id="6" name="Zástupný symbol pro zápatí 3"/>
          <p:cNvSpPr txBox="1">
            <a:spLocks/>
          </p:cNvSpPr>
          <p:nvPr/>
        </p:nvSpPr>
        <p:spPr>
          <a:xfrm>
            <a:off x="3686185" y="64597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mtClean="0"/>
              <a:t>Bi6140 Embryologie</a:t>
            </a:r>
            <a:endParaRPr lang="cs-CZ"/>
          </a:p>
        </p:txBody>
      </p:sp>
      <p:sp>
        <p:nvSpPr>
          <p:cNvPr id="7" name="Zástupný symbol pro číslo snímku 4"/>
          <p:cNvSpPr txBox="1">
            <a:spLocks/>
          </p:cNvSpPr>
          <p:nvPr/>
        </p:nvSpPr>
        <p:spPr>
          <a:xfrm>
            <a:off x="9900458" y="6459785"/>
            <a:ext cx="1312025" cy="365125"/>
          </a:xfrm>
          <a:prstGeom prst="rect">
            <a:avLst/>
          </a:prstGeom>
        </p:spPr>
        <p:txBody>
          <a:bodyPr vert="horz" lIns="91440" tIns="45720" rIns="91440" bIns="45720" rtlCol="0" anchor="ctr"/>
          <a:lstStyle>
            <a:defPPr>
              <a:defRPr lang="cs-CZ"/>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2BC3EA-E2EC-40AA-BF67-C4C476FA0C99}" type="slidenum">
              <a:rPr lang="cs-CZ" smtClean="0"/>
              <a:pPr/>
              <a:t>44</a:t>
            </a:fld>
            <a:endParaRPr lang="cs-CZ"/>
          </a:p>
        </p:txBody>
      </p:sp>
      <p:pic>
        <p:nvPicPr>
          <p:cNvPr id="8" name="Picture 2" descr="Pro lékařské pokusy zemřely miliony myší. V Rusku pro ně stojí pomník - Extra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 y="3747932"/>
            <a:ext cx="3219132" cy="2416507"/>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1182083" y="5909044"/>
            <a:ext cx="944489" cy="215444"/>
          </a:xfrm>
          <a:prstGeom prst="rect">
            <a:avLst/>
          </a:prstGeom>
        </p:spPr>
        <p:txBody>
          <a:bodyPr wrap="none">
            <a:spAutoFit/>
          </a:bodyPr>
          <a:lstStyle/>
          <a:p>
            <a:r>
              <a:rPr lang="cs-CZ" sz="800" dirty="0" smtClean="0"/>
              <a:t>www.wikipedie.cz</a:t>
            </a:r>
            <a:endParaRPr lang="cs-CZ" sz="800" dirty="0"/>
          </a:p>
        </p:txBody>
      </p:sp>
      <p:pic>
        <p:nvPicPr>
          <p:cNvPr id="10" name="Obrázek 9"/>
          <p:cNvPicPr>
            <a:picLocks noChangeAspect="1"/>
          </p:cNvPicPr>
          <p:nvPr/>
        </p:nvPicPr>
        <p:blipFill rotWithShape="1">
          <a:blip r:embed="rId3"/>
          <a:srcRect l="14333" t="30296" r="39583" b="10593"/>
          <a:stretch/>
        </p:blipFill>
        <p:spPr>
          <a:xfrm>
            <a:off x="8202040" y="140526"/>
            <a:ext cx="3961624" cy="2858387"/>
          </a:xfrm>
          <a:prstGeom prst="rect">
            <a:avLst/>
          </a:prstGeom>
        </p:spPr>
      </p:pic>
      <p:pic>
        <p:nvPicPr>
          <p:cNvPr id="11" name="Picture 2" descr="Figure 1 from Why is chromosome segregation error in oocytes increased with  maternal aging? | Semantic Schol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1891" y="3589604"/>
            <a:ext cx="3906355" cy="2338388"/>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p:cNvPicPr>
            <a:picLocks noChangeAspect="1"/>
          </p:cNvPicPr>
          <p:nvPr/>
        </p:nvPicPr>
        <p:blipFill rotWithShape="1">
          <a:blip r:embed="rId5"/>
          <a:srcRect b="10233"/>
          <a:stretch/>
        </p:blipFill>
        <p:spPr>
          <a:xfrm>
            <a:off x="4630091" y="4325288"/>
            <a:ext cx="2381250" cy="1727169"/>
          </a:xfrm>
          <a:prstGeom prst="rect">
            <a:avLst/>
          </a:prstGeom>
        </p:spPr>
      </p:pic>
    </p:spTree>
    <p:extLst>
      <p:ext uri="{BB962C8B-B14F-4D97-AF65-F5344CB8AC3E}">
        <p14:creationId xmlns:p14="http://schemas.microsoft.com/office/powerpoint/2010/main" val="2095921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Shrnutí</a:t>
            </a:r>
            <a:endParaRPr lang="cs-CZ" dirty="0"/>
          </a:p>
        </p:txBody>
      </p:sp>
      <p:sp>
        <p:nvSpPr>
          <p:cNvPr id="3" name="Zástupný symbol pro obsah 2"/>
          <p:cNvSpPr>
            <a:spLocks noGrp="1"/>
          </p:cNvSpPr>
          <p:nvPr>
            <p:ph idx="1"/>
          </p:nvPr>
        </p:nvSpPr>
        <p:spPr/>
        <p:txBody>
          <a:bodyPr>
            <a:normAutofit fontScale="77500" lnSpcReduction="20000"/>
          </a:bodyPr>
          <a:lstStyle/>
          <a:p>
            <a:r>
              <a:rPr lang="cs-CZ" b="1" dirty="0"/>
              <a:t>Spermie (← spermatogeneze): </a:t>
            </a:r>
            <a:endParaRPr lang="cs-CZ" b="1" dirty="0" smtClean="0"/>
          </a:p>
          <a:p>
            <a:pPr>
              <a:buFont typeface="Wingdings" panose="05000000000000000000" pitchFamily="2" charset="2"/>
              <a:buChar char="§"/>
            </a:pPr>
            <a:r>
              <a:rPr lang="cs-CZ" dirty="0"/>
              <a:t> </a:t>
            </a:r>
            <a:r>
              <a:rPr lang="cs-CZ" dirty="0" smtClean="0"/>
              <a:t>velmi </a:t>
            </a:r>
            <a:r>
              <a:rPr lang="cs-CZ" dirty="0"/>
              <a:t>malé buňky, které postrádají </a:t>
            </a:r>
            <a:r>
              <a:rPr lang="cs-CZ" dirty="0" smtClean="0"/>
              <a:t>většinu </a:t>
            </a:r>
            <a:r>
              <a:rPr lang="cs-CZ" dirty="0"/>
              <a:t>cytoplazmy </a:t>
            </a:r>
            <a:endParaRPr lang="cs-CZ" dirty="0" smtClean="0"/>
          </a:p>
          <a:p>
            <a:pPr>
              <a:buFont typeface="Wingdings" panose="05000000000000000000" pitchFamily="2" charset="2"/>
              <a:buChar char="§"/>
            </a:pPr>
            <a:r>
              <a:rPr lang="cs-CZ" dirty="0"/>
              <a:t> </a:t>
            </a:r>
            <a:r>
              <a:rPr lang="cs-CZ" dirty="0" smtClean="0"/>
              <a:t>schopnost </a:t>
            </a:r>
            <a:r>
              <a:rPr lang="cs-CZ" dirty="0"/>
              <a:t>cestovat (vnitřním nebo vnějším</a:t>
            </a:r>
            <a:r>
              <a:rPr lang="cs-CZ" dirty="0" smtClean="0"/>
              <a:t>) </a:t>
            </a:r>
            <a:r>
              <a:rPr lang="cs-CZ" dirty="0"/>
              <a:t>prostředím </a:t>
            </a:r>
            <a:r>
              <a:rPr lang="cs-CZ" dirty="0" smtClean="0"/>
              <a:t>na vodní bázi k </a:t>
            </a:r>
            <a:r>
              <a:rPr lang="cs-CZ" dirty="0"/>
              <a:t>dosažení vaječné </a:t>
            </a:r>
            <a:r>
              <a:rPr lang="cs-CZ" dirty="0" smtClean="0"/>
              <a:t>buňky</a:t>
            </a:r>
          </a:p>
          <a:p>
            <a:pPr>
              <a:buFont typeface="Wingdings" panose="05000000000000000000" pitchFamily="2" charset="2"/>
              <a:buChar char="§"/>
            </a:pPr>
            <a:r>
              <a:rPr lang="cs-CZ" dirty="0"/>
              <a:t> </a:t>
            </a:r>
            <a:r>
              <a:rPr lang="cs-CZ" dirty="0" smtClean="0"/>
              <a:t>bičík → 3 základních </a:t>
            </a:r>
            <a:r>
              <a:rPr lang="cs-CZ" dirty="0"/>
              <a:t>částí: hlavička (obsahuje genetický materiál </a:t>
            </a:r>
            <a:r>
              <a:rPr lang="cs-CZ" dirty="0" smtClean="0"/>
              <a:t>a akrozomem </a:t>
            </a:r>
            <a:r>
              <a:rPr lang="cs-CZ" dirty="0"/>
              <a:t>(s enzymy potřebnými k tomu, aby spermie pronikla do vajíčka); </a:t>
            </a:r>
            <a:r>
              <a:rPr lang="cs-CZ" dirty="0" smtClean="0"/>
              <a:t>střední úsek </a:t>
            </a:r>
            <a:r>
              <a:rPr lang="cs-CZ" dirty="0"/>
              <a:t>(s </a:t>
            </a:r>
            <a:r>
              <a:rPr lang="cs-CZ" dirty="0" smtClean="0"/>
              <a:t>mitochondriemi); </a:t>
            </a:r>
            <a:r>
              <a:rPr lang="cs-CZ" dirty="0"/>
              <a:t>bičík </a:t>
            </a:r>
          </a:p>
          <a:p>
            <a:pPr>
              <a:buFont typeface="Wingdings" panose="05000000000000000000" pitchFamily="2" charset="2"/>
              <a:buChar char="§"/>
            </a:pPr>
            <a:r>
              <a:rPr lang="cs-CZ" b="1" dirty="0" smtClean="0"/>
              <a:t> </a:t>
            </a:r>
            <a:r>
              <a:rPr lang="cs-CZ" b="1" dirty="0" err="1" smtClean="0"/>
              <a:t>Oocyty</a:t>
            </a:r>
            <a:r>
              <a:rPr lang="cs-CZ" b="1" dirty="0" smtClean="0"/>
              <a:t> </a:t>
            </a:r>
            <a:r>
              <a:rPr lang="cs-CZ" b="1" dirty="0"/>
              <a:t>( ← oogeneze): </a:t>
            </a:r>
          </a:p>
          <a:p>
            <a:pPr>
              <a:buFont typeface="Wingdings" panose="05000000000000000000" pitchFamily="2" charset="2"/>
              <a:buChar char="§"/>
            </a:pPr>
            <a:r>
              <a:rPr lang="cs-CZ" dirty="0" smtClean="0"/>
              <a:t> poskytují živiny  </a:t>
            </a:r>
            <a:r>
              <a:rPr lang="cs-CZ" dirty="0"/>
              <a:t>vyvíjejícímu se embryu </a:t>
            </a:r>
            <a:endParaRPr lang="cs-CZ" dirty="0" smtClean="0"/>
          </a:p>
          <a:p>
            <a:pPr>
              <a:buFont typeface="Wingdings" panose="05000000000000000000" pitchFamily="2" charset="2"/>
              <a:buChar char="§"/>
            </a:pPr>
            <a:r>
              <a:rPr lang="cs-CZ" dirty="0"/>
              <a:t> </a:t>
            </a:r>
            <a:r>
              <a:rPr lang="cs-CZ" dirty="0" smtClean="0"/>
              <a:t>obsahují </a:t>
            </a:r>
            <a:r>
              <a:rPr lang="cs-CZ" dirty="0"/>
              <a:t>žloutek (lipidy, bílkoviny, glykogen pro výživu embryí) </a:t>
            </a:r>
            <a:endParaRPr lang="cs-CZ" dirty="0" smtClean="0"/>
          </a:p>
          <a:p>
            <a:pPr>
              <a:buFont typeface="Wingdings" panose="05000000000000000000" pitchFamily="2" charset="2"/>
              <a:buChar char="§"/>
            </a:pPr>
            <a:r>
              <a:rPr lang="cs-CZ" dirty="0"/>
              <a:t> </a:t>
            </a:r>
            <a:r>
              <a:rPr lang="cs-CZ" dirty="0" smtClean="0"/>
              <a:t>klasifikovány </a:t>
            </a:r>
            <a:r>
              <a:rPr lang="cs-CZ" dirty="0"/>
              <a:t>podle množství a rozložení žloutku </a:t>
            </a:r>
          </a:p>
          <a:p>
            <a:pPr>
              <a:buFont typeface="Wingdings" panose="05000000000000000000" pitchFamily="2" charset="2"/>
              <a:buChar char="§"/>
            </a:pPr>
            <a:r>
              <a:rPr lang="cs-CZ" dirty="0" smtClean="0"/>
              <a:t> </a:t>
            </a:r>
            <a:r>
              <a:rPr lang="cs-CZ" dirty="0"/>
              <a:t>množství žloutku a jeho distribuce ve </a:t>
            </a:r>
            <a:r>
              <a:rPr lang="cs-CZ" dirty="0" smtClean="0"/>
              <a:t>vajíčku </a:t>
            </a:r>
            <a:r>
              <a:rPr lang="cs-CZ" dirty="0"/>
              <a:t>→ různé typy </a:t>
            </a:r>
            <a:r>
              <a:rPr lang="cs-CZ" dirty="0" smtClean="0"/>
              <a:t>rýhování embrya</a:t>
            </a:r>
          </a:p>
          <a:p>
            <a:pPr>
              <a:buFont typeface="Wingdings" panose="05000000000000000000" pitchFamily="2" charset="2"/>
              <a:buChar char="§"/>
            </a:pPr>
            <a:r>
              <a:rPr lang="cs-CZ" dirty="0"/>
              <a:t> </a:t>
            </a:r>
            <a:r>
              <a:rPr lang="cs-CZ" dirty="0" smtClean="0"/>
              <a:t>množství </a:t>
            </a:r>
            <a:r>
              <a:rPr lang="cs-CZ" dirty="0"/>
              <a:t>žloutku je </a:t>
            </a:r>
            <a:r>
              <a:rPr lang="cs-CZ" dirty="0" smtClean="0"/>
              <a:t>v </a:t>
            </a:r>
            <a:r>
              <a:rPr lang="cs-CZ" dirty="0" err="1" smtClean="0"/>
              <a:t>oocytech</a:t>
            </a:r>
            <a:r>
              <a:rPr lang="cs-CZ" dirty="0" smtClean="0"/>
              <a:t>  </a:t>
            </a:r>
            <a:r>
              <a:rPr lang="cs-CZ" dirty="0"/>
              <a:t>savců minimální, pro další vývoj embrya je nutný vývoj placenty </a:t>
            </a:r>
            <a:endParaRPr lang="cs-CZ" dirty="0" smtClean="0"/>
          </a:p>
          <a:p>
            <a:pPr>
              <a:buFont typeface="Wingdings" panose="05000000000000000000" pitchFamily="2" charset="2"/>
              <a:buChar char="§"/>
            </a:pPr>
            <a:r>
              <a:rPr lang="cs-CZ" dirty="0"/>
              <a:t> </a:t>
            </a:r>
            <a:r>
              <a:rPr lang="cs-CZ" smtClean="0"/>
              <a:t>velká vajíčka </a:t>
            </a:r>
            <a:r>
              <a:rPr lang="cs-CZ" dirty="0"/>
              <a:t>(ptáci, plazi) mají velké množství žloutku pro podporu embryonálního vývoje do pokročilých stádií </a:t>
            </a:r>
          </a:p>
        </p:txBody>
      </p:sp>
      <p:sp>
        <p:nvSpPr>
          <p:cNvPr id="4" name="Zástupný symbol pro zápatí 3"/>
          <p:cNvSpPr>
            <a:spLocks noGrp="1"/>
          </p:cNvSpPr>
          <p:nvPr>
            <p:ph type="ftr" sz="quarter" idx="11"/>
          </p:nvPr>
        </p:nvSpPr>
        <p:spPr/>
        <p:txBody>
          <a:bodyPr/>
          <a:lstStyle/>
          <a:p>
            <a:r>
              <a:rPr lang="cs-CZ" smtClean="0"/>
              <a:t>Bi6140 Embryologie</a:t>
            </a:r>
            <a:endParaRPr lang="cs-CZ"/>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45</a:t>
            </a:fld>
            <a:endParaRPr lang="cs-CZ"/>
          </a:p>
        </p:txBody>
      </p:sp>
    </p:spTree>
    <p:extLst>
      <p:ext uri="{BB962C8B-B14F-4D97-AF65-F5344CB8AC3E}">
        <p14:creationId xmlns:p14="http://schemas.microsoft.com/office/powerpoint/2010/main" val="26042345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184365" y="923108"/>
            <a:ext cx="9962606" cy="762000"/>
          </a:xfrm>
        </p:spPr>
        <p:txBody>
          <a:bodyPr>
            <a:noAutofit/>
          </a:bodyPr>
          <a:lstStyle/>
          <a:p>
            <a:pPr algn="l" eaLnBrk="1" hangingPunct="1"/>
            <a:r>
              <a:rPr lang="cs-CZ" altLang="cs-CZ" dirty="0" smtClean="0">
                <a:latin typeface="+mn-lt"/>
              </a:rPr>
              <a:t>Použité </a:t>
            </a:r>
            <a:r>
              <a:rPr lang="cs-CZ" altLang="cs-CZ" dirty="0">
                <a:latin typeface="+mn-lt"/>
              </a:rPr>
              <a:t>a </a:t>
            </a:r>
            <a:r>
              <a:rPr lang="cs-CZ" altLang="cs-CZ" dirty="0" smtClean="0">
                <a:latin typeface="+mn-lt"/>
              </a:rPr>
              <a:t>doporučené </a:t>
            </a:r>
            <a:r>
              <a:rPr lang="cs-CZ" altLang="cs-CZ" dirty="0">
                <a:latin typeface="+mn-lt"/>
              </a:rPr>
              <a:t>zdroje</a:t>
            </a:r>
          </a:p>
        </p:txBody>
      </p:sp>
      <p:sp>
        <p:nvSpPr>
          <p:cNvPr id="49155" name="Rectangle 3"/>
          <p:cNvSpPr>
            <a:spLocks noGrp="1" noChangeArrowheads="1"/>
          </p:cNvSpPr>
          <p:nvPr>
            <p:ph type="body" idx="1"/>
          </p:nvPr>
        </p:nvSpPr>
        <p:spPr>
          <a:xfrm>
            <a:off x="1524000" y="1889759"/>
            <a:ext cx="8610600" cy="4275909"/>
          </a:xfrm>
        </p:spPr>
        <p:txBody>
          <a:bodyPr>
            <a:normAutofit fontScale="55000" lnSpcReduction="20000"/>
          </a:bodyPr>
          <a:lstStyle/>
          <a:p>
            <a:endParaRPr lang="cs-CZ" altLang="cs-CZ" sz="1400" dirty="0"/>
          </a:p>
          <a:p>
            <a:pPr>
              <a:lnSpc>
                <a:spcPct val="120000"/>
              </a:lnSpc>
              <a:spcBef>
                <a:spcPts val="0"/>
              </a:spcBef>
              <a:spcAft>
                <a:spcPts val="0"/>
              </a:spcAft>
            </a:pPr>
            <a:r>
              <a:rPr lang="cs-CZ" altLang="cs-CZ" sz="1400" dirty="0"/>
              <a:t>L. W. </a:t>
            </a:r>
            <a:r>
              <a:rPr lang="cs-CZ" altLang="cs-CZ" sz="1400" dirty="0" err="1"/>
              <a:t>Browder</a:t>
            </a:r>
            <a:r>
              <a:rPr lang="cs-CZ" altLang="cs-CZ" sz="1400" dirty="0"/>
              <a:t>, C.A. </a:t>
            </a:r>
            <a:r>
              <a:rPr lang="cs-CZ" altLang="cs-CZ" sz="1400" dirty="0" err="1"/>
              <a:t>Ericson</a:t>
            </a:r>
            <a:r>
              <a:rPr lang="cs-CZ" altLang="cs-CZ" sz="1400" dirty="0"/>
              <a:t>, W.R. </a:t>
            </a:r>
            <a:r>
              <a:rPr lang="cs-CZ" altLang="cs-CZ" sz="1400" dirty="0" err="1"/>
              <a:t>Jeffery</a:t>
            </a:r>
            <a:r>
              <a:rPr lang="cs-CZ" altLang="cs-CZ" sz="1400" dirty="0"/>
              <a:t>. </a:t>
            </a:r>
            <a:r>
              <a:rPr lang="cs-CZ" altLang="cs-CZ" sz="1400" i="1" dirty="0" err="1"/>
              <a:t>Developmental</a:t>
            </a:r>
            <a:r>
              <a:rPr lang="cs-CZ" altLang="cs-CZ" sz="1400" i="1" dirty="0"/>
              <a:t> Biology. </a:t>
            </a:r>
            <a:r>
              <a:rPr lang="cs-CZ" altLang="cs-CZ" sz="1400" dirty="0"/>
              <a:t>3rd </a:t>
            </a:r>
            <a:r>
              <a:rPr lang="cs-CZ" altLang="cs-CZ" sz="1400" dirty="0" err="1"/>
              <a:t>edition</a:t>
            </a:r>
            <a:r>
              <a:rPr lang="cs-CZ" altLang="cs-CZ" sz="1400" dirty="0"/>
              <a:t>, 1991. ISBN 0-03013514-1.</a:t>
            </a:r>
          </a:p>
          <a:p>
            <a:pPr>
              <a:lnSpc>
                <a:spcPct val="120000"/>
              </a:lnSpc>
              <a:spcBef>
                <a:spcPts val="0"/>
              </a:spcBef>
              <a:spcAft>
                <a:spcPts val="0"/>
              </a:spcAft>
            </a:pPr>
            <a:r>
              <a:rPr lang="cs-CZ" altLang="cs-CZ" sz="1400" dirty="0"/>
              <a:t>B. M. </a:t>
            </a:r>
            <a:r>
              <a:rPr lang="cs-CZ" altLang="cs-CZ" sz="1400" dirty="0" err="1"/>
              <a:t>Carlson</a:t>
            </a:r>
            <a:r>
              <a:rPr lang="cs-CZ" altLang="cs-CZ" sz="1400" dirty="0"/>
              <a:t>: </a:t>
            </a:r>
            <a:r>
              <a:rPr lang="cs-CZ" altLang="cs-CZ" sz="1400" i="1" dirty="0" err="1"/>
              <a:t>Human</a:t>
            </a:r>
            <a:r>
              <a:rPr lang="cs-CZ" altLang="cs-CZ" sz="1400" i="1" dirty="0"/>
              <a:t> embryology and </a:t>
            </a:r>
            <a:r>
              <a:rPr lang="cs-CZ" altLang="cs-CZ" sz="1400" i="1" dirty="0" err="1"/>
              <a:t>developmental</a:t>
            </a:r>
            <a:r>
              <a:rPr lang="cs-CZ" altLang="cs-CZ" sz="1400" i="1" dirty="0"/>
              <a:t> biology</a:t>
            </a:r>
            <a:r>
              <a:rPr lang="cs-CZ" altLang="cs-CZ" sz="1400" dirty="0"/>
              <a:t>. 4th </a:t>
            </a:r>
            <a:r>
              <a:rPr lang="cs-CZ" altLang="cs-CZ" sz="1400" dirty="0" err="1"/>
              <a:t>edition</a:t>
            </a:r>
            <a:r>
              <a:rPr lang="cs-CZ" altLang="cs-CZ" sz="1400" dirty="0"/>
              <a:t>, 2009. ISBN 978-323-05385-3.</a:t>
            </a:r>
          </a:p>
          <a:p>
            <a:pPr>
              <a:lnSpc>
                <a:spcPct val="120000"/>
              </a:lnSpc>
              <a:spcBef>
                <a:spcPts val="0"/>
              </a:spcBef>
              <a:spcAft>
                <a:spcPts val="0"/>
              </a:spcAft>
            </a:pPr>
            <a:r>
              <a:rPr lang="cs-CZ" altLang="cs-CZ" sz="1400" dirty="0"/>
              <a:t>G. </a:t>
            </a:r>
            <a:r>
              <a:rPr lang="en-US" altLang="cs-CZ" sz="1400" dirty="0"/>
              <a:t>German, </a:t>
            </a:r>
            <a:r>
              <a:rPr lang="cs-CZ" altLang="cs-CZ" sz="1400" dirty="0"/>
              <a:t> T.</a:t>
            </a:r>
            <a:r>
              <a:rPr lang="en-US" altLang="cs-CZ" sz="1400" dirty="0"/>
              <a:t> Child. </a:t>
            </a:r>
            <a:r>
              <a:rPr lang="en-US" altLang="cs-CZ" sz="1400" i="1" dirty="0"/>
              <a:t>In vitro maturation of oocytes</a:t>
            </a:r>
            <a:r>
              <a:rPr lang="en-US" altLang="cs-CZ" sz="1400" dirty="0"/>
              <a:t>. In K. Coward &amp; D. Wells (Eds.), Textbook of Clinical Embryology (pp. 300-312). </a:t>
            </a:r>
            <a:r>
              <a:rPr lang="cs-CZ" altLang="cs-CZ" sz="1400" dirty="0"/>
              <a:t>2013. </a:t>
            </a:r>
            <a:r>
              <a:rPr lang="en-US" altLang="cs-CZ" sz="1400" dirty="0"/>
              <a:t>Cambridge: Cambridge University Press. doi:10.1017/CBO9781139192736.031</a:t>
            </a:r>
            <a:endParaRPr lang="cs-CZ" altLang="cs-CZ" sz="1400" dirty="0"/>
          </a:p>
          <a:p>
            <a:pPr>
              <a:lnSpc>
                <a:spcPct val="120000"/>
              </a:lnSpc>
              <a:spcBef>
                <a:spcPts val="0"/>
              </a:spcBef>
              <a:spcAft>
                <a:spcPts val="0"/>
              </a:spcAft>
            </a:pPr>
            <a:r>
              <a:rPr lang="cs-CZ" altLang="cs-CZ" sz="1400" dirty="0"/>
              <a:t>R. </a:t>
            </a:r>
            <a:r>
              <a:rPr lang="cs-CZ" altLang="cs-CZ" sz="1400" dirty="0" err="1"/>
              <a:t>Hodge</a:t>
            </a:r>
            <a:r>
              <a:rPr lang="cs-CZ" altLang="cs-CZ" sz="1400" dirty="0"/>
              <a:t>: </a:t>
            </a:r>
            <a:r>
              <a:rPr lang="cs-CZ" altLang="cs-CZ" sz="1400" i="1" dirty="0" err="1"/>
              <a:t>Developmental</a:t>
            </a:r>
            <a:r>
              <a:rPr lang="cs-CZ" altLang="cs-CZ" sz="1400" i="1" dirty="0"/>
              <a:t> Biology : </a:t>
            </a:r>
            <a:r>
              <a:rPr lang="cs-CZ" altLang="cs-CZ" sz="1400" i="1" dirty="0" err="1"/>
              <a:t>from</a:t>
            </a:r>
            <a:r>
              <a:rPr lang="cs-CZ" altLang="cs-CZ" sz="1400" i="1" dirty="0"/>
              <a:t> a Cell to </a:t>
            </a:r>
            <a:r>
              <a:rPr lang="cs-CZ" altLang="cs-CZ" sz="1400" i="1" dirty="0" err="1"/>
              <a:t>an</a:t>
            </a:r>
            <a:r>
              <a:rPr lang="cs-CZ" altLang="cs-CZ" sz="1400" i="1" dirty="0"/>
              <a:t> </a:t>
            </a:r>
            <a:r>
              <a:rPr lang="cs-CZ" altLang="cs-CZ" sz="1400" i="1" dirty="0" err="1"/>
              <a:t>Organism</a:t>
            </a:r>
            <a:r>
              <a:rPr lang="cs-CZ" altLang="cs-CZ" sz="1400" dirty="0"/>
              <a:t>. 1st </a:t>
            </a:r>
            <a:r>
              <a:rPr lang="cs-CZ" altLang="cs-CZ" sz="1400" dirty="0" err="1"/>
              <a:t>edition</a:t>
            </a:r>
            <a:r>
              <a:rPr lang="cs-CZ" altLang="cs-CZ" sz="1400" dirty="0"/>
              <a:t>, 2010. ISBN 978-0-8160-6683-4.</a:t>
            </a:r>
          </a:p>
          <a:p>
            <a:pPr>
              <a:lnSpc>
                <a:spcPct val="120000"/>
              </a:lnSpc>
              <a:spcBef>
                <a:spcPts val="0"/>
              </a:spcBef>
              <a:spcAft>
                <a:spcPts val="0"/>
              </a:spcAft>
            </a:pPr>
            <a:r>
              <a:rPr lang="cs-CZ" sz="1400" dirty="0"/>
              <a:t>S. Horne-</a:t>
            </a:r>
            <a:r>
              <a:rPr lang="cs-CZ" sz="1400" dirty="0" err="1"/>
              <a:t>Badovinac</a:t>
            </a:r>
            <a:r>
              <a:rPr lang="cs-CZ" sz="1400" dirty="0"/>
              <a:t> . </a:t>
            </a:r>
            <a:r>
              <a:rPr lang="cs-CZ" sz="1400" dirty="0" err="1"/>
              <a:t>The</a:t>
            </a:r>
            <a:r>
              <a:rPr lang="cs-CZ" sz="1400" dirty="0"/>
              <a:t> </a:t>
            </a:r>
            <a:r>
              <a:rPr lang="cs-CZ" sz="1400" dirty="0" err="1"/>
              <a:t>Drosophila</a:t>
            </a:r>
            <a:r>
              <a:rPr lang="cs-CZ" sz="1400" dirty="0"/>
              <a:t> </a:t>
            </a:r>
            <a:r>
              <a:rPr lang="cs-CZ" sz="1400" dirty="0" err="1"/>
              <a:t>egg</a:t>
            </a:r>
            <a:r>
              <a:rPr lang="cs-CZ" sz="1400" dirty="0"/>
              <a:t> </a:t>
            </a:r>
            <a:r>
              <a:rPr lang="cs-CZ" sz="1400" dirty="0" err="1"/>
              <a:t>chamber</a:t>
            </a:r>
            <a:r>
              <a:rPr lang="cs-CZ" sz="1400" dirty="0"/>
              <a:t>-a </a:t>
            </a:r>
            <a:r>
              <a:rPr lang="cs-CZ" sz="1400" dirty="0" err="1"/>
              <a:t>new</a:t>
            </a:r>
            <a:r>
              <a:rPr lang="cs-CZ" sz="1400" dirty="0"/>
              <a:t> spin on </a:t>
            </a:r>
            <a:r>
              <a:rPr lang="cs-CZ" sz="1400" dirty="0" err="1"/>
              <a:t>how</a:t>
            </a:r>
            <a:r>
              <a:rPr lang="cs-CZ" sz="1400" dirty="0"/>
              <a:t> </a:t>
            </a:r>
            <a:r>
              <a:rPr lang="cs-CZ" sz="1400" dirty="0" err="1"/>
              <a:t>tissues</a:t>
            </a:r>
            <a:r>
              <a:rPr lang="cs-CZ" sz="1400" dirty="0"/>
              <a:t> </a:t>
            </a:r>
            <a:r>
              <a:rPr lang="cs-CZ" sz="1400" dirty="0" err="1"/>
              <a:t>elongate</a:t>
            </a:r>
            <a:r>
              <a:rPr lang="cs-CZ" sz="1400" dirty="0"/>
              <a:t>. </a:t>
            </a:r>
            <a:r>
              <a:rPr lang="cs-CZ" sz="1400" i="1" dirty="0" err="1"/>
              <a:t>Integr</a:t>
            </a:r>
            <a:r>
              <a:rPr lang="cs-CZ" sz="1400" i="1" dirty="0"/>
              <a:t> </a:t>
            </a:r>
            <a:r>
              <a:rPr lang="cs-CZ" sz="1400" i="1" dirty="0" err="1"/>
              <a:t>Comp</a:t>
            </a:r>
            <a:r>
              <a:rPr lang="cs-CZ" sz="1400" i="1" dirty="0"/>
              <a:t> </a:t>
            </a:r>
            <a:r>
              <a:rPr lang="cs-CZ" sz="1400" i="1" dirty="0" err="1"/>
              <a:t>Biol</a:t>
            </a:r>
            <a:r>
              <a:rPr lang="cs-CZ" sz="1400" dirty="0"/>
              <a:t>. 2014;54(4):667-676. doi:10.1093/</a:t>
            </a:r>
            <a:r>
              <a:rPr lang="cs-CZ" sz="1400" dirty="0" err="1"/>
              <a:t>icb</a:t>
            </a:r>
            <a:r>
              <a:rPr lang="cs-CZ" sz="1400" dirty="0"/>
              <a:t>/icu067</a:t>
            </a:r>
            <a:endParaRPr lang="cs-CZ" altLang="cs-CZ" sz="1400" dirty="0"/>
          </a:p>
          <a:p>
            <a:pPr>
              <a:lnSpc>
                <a:spcPct val="120000"/>
              </a:lnSpc>
              <a:spcBef>
                <a:spcPts val="0"/>
              </a:spcBef>
              <a:spcAft>
                <a:spcPts val="0"/>
              </a:spcAft>
            </a:pPr>
            <a:r>
              <a:rPr lang="cs-CZ" altLang="cs-CZ" sz="1400" dirty="0"/>
              <a:t>J. </a:t>
            </a:r>
            <a:r>
              <a:rPr lang="cs-CZ" altLang="cs-CZ" sz="1400" dirty="0" err="1"/>
              <a:t>Knoz</a:t>
            </a:r>
            <a:r>
              <a:rPr lang="cs-CZ" altLang="cs-CZ" sz="1400" dirty="0"/>
              <a:t>. </a:t>
            </a:r>
            <a:r>
              <a:rPr lang="cs-CZ" altLang="cs-CZ" sz="1400" i="1" dirty="0"/>
              <a:t>Obecná zoologie. I Taxonomie, látkové složení, cytologie a histologie. II Organologie, rozmnožování, vývoj živočichů a základy biologie</a:t>
            </a:r>
            <a:r>
              <a:rPr lang="cs-CZ" altLang="cs-CZ" sz="1400" dirty="0"/>
              <a:t>. </a:t>
            </a:r>
            <a:r>
              <a:rPr lang="cs-CZ" altLang="cs-CZ" sz="1400" dirty="0" err="1"/>
              <a:t>PřF</a:t>
            </a:r>
            <a:r>
              <a:rPr lang="cs-CZ" altLang="cs-CZ" sz="1400" dirty="0"/>
              <a:t> UJEP, Brno. 1979.</a:t>
            </a:r>
          </a:p>
          <a:p>
            <a:pPr>
              <a:lnSpc>
                <a:spcPct val="120000"/>
              </a:lnSpc>
              <a:spcBef>
                <a:spcPts val="0"/>
              </a:spcBef>
              <a:spcAft>
                <a:spcPts val="0"/>
              </a:spcAft>
            </a:pPr>
            <a:r>
              <a:rPr lang="cs-CZ" altLang="cs-CZ" sz="1400" dirty="0"/>
              <a:t>L. C. </a:t>
            </a:r>
            <a:r>
              <a:rPr lang="cs-CZ" altLang="cs-CZ" sz="1400" dirty="0" err="1"/>
              <a:t>Junqueira</a:t>
            </a:r>
            <a:r>
              <a:rPr lang="cs-CZ" altLang="cs-CZ" sz="1400" dirty="0"/>
              <a:t>, J. </a:t>
            </a:r>
            <a:r>
              <a:rPr lang="cs-CZ" altLang="cs-CZ" sz="1400" dirty="0" err="1"/>
              <a:t>Carneiro</a:t>
            </a:r>
            <a:r>
              <a:rPr lang="cs-CZ" altLang="cs-CZ" sz="1400" dirty="0"/>
              <a:t> J, R. </a:t>
            </a:r>
            <a:r>
              <a:rPr lang="cs-CZ" altLang="cs-CZ" sz="1400" dirty="0" err="1"/>
              <a:t>Kelly</a:t>
            </a:r>
            <a:r>
              <a:rPr lang="cs-CZ" altLang="cs-CZ" sz="1400" dirty="0"/>
              <a:t> R. </a:t>
            </a:r>
            <a:r>
              <a:rPr lang="cs-CZ" altLang="cs-CZ" sz="1400" i="1" dirty="0"/>
              <a:t>Základy histologie</a:t>
            </a:r>
            <a:r>
              <a:rPr lang="cs-CZ" altLang="cs-CZ" sz="1400" dirty="0"/>
              <a:t>. 1997. ISBN 80-85787-37-7.</a:t>
            </a:r>
          </a:p>
          <a:p>
            <a:pPr>
              <a:lnSpc>
                <a:spcPct val="120000"/>
              </a:lnSpc>
              <a:spcBef>
                <a:spcPts val="0"/>
              </a:spcBef>
              <a:spcAft>
                <a:spcPts val="0"/>
              </a:spcAft>
            </a:pPr>
            <a:r>
              <a:rPr lang="cs-CZ" altLang="cs-CZ" sz="1400" dirty="0"/>
              <a:t>R. </a:t>
            </a:r>
            <a:r>
              <a:rPr lang="cs-CZ" altLang="cs-CZ" sz="1400" dirty="0" err="1"/>
              <a:t>Lüllmann-Rauch</a:t>
            </a:r>
            <a:r>
              <a:rPr lang="cs-CZ" altLang="cs-CZ" sz="1400" dirty="0"/>
              <a:t> . </a:t>
            </a:r>
            <a:r>
              <a:rPr lang="cs-CZ" altLang="cs-CZ" sz="1400" i="1" dirty="0"/>
              <a:t>Histologie</a:t>
            </a:r>
            <a:r>
              <a:rPr lang="cs-CZ" altLang="cs-CZ" sz="1400" dirty="0"/>
              <a:t>. Překlad 3. vydání. </a:t>
            </a:r>
            <a:r>
              <a:rPr lang="cs-CZ" altLang="cs-CZ" sz="1400" dirty="0" err="1"/>
              <a:t>Grada</a:t>
            </a:r>
            <a:r>
              <a:rPr lang="cs-CZ" altLang="cs-CZ" sz="1400" dirty="0"/>
              <a:t>, Praha. 2012, 556 s. </a:t>
            </a:r>
          </a:p>
          <a:p>
            <a:pPr>
              <a:lnSpc>
                <a:spcPct val="120000"/>
              </a:lnSpc>
              <a:spcBef>
                <a:spcPts val="0"/>
              </a:spcBef>
              <a:spcAft>
                <a:spcPts val="0"/>
              </a:spcAft>
            </a:pPr>
            <a:r>
              <a:rPr lang="cs-CZ" altLang="cs-CZ" sz="1400" dirty="0"/>
              <a:t>K. L. </a:t>
            </a:r>
            <a:r>
              <a:rPr lang="cs-CZ" altLang="cs-CZ" sz="1400" dirty="0" err="1"/>
              <a:t>Moore</a:t>
            </a:r>
            <a:r>
              <a:rPr lang="cs-CZ" altLang="cs-CZ" sz="1400" dirty="0"/>
              <a:t>, T. V.N </a:t>
            </a:r>
            <a:r>
              <a:rPr lang="cs-CZ" altLang="cs-CZ" sz="1400" dirty="0" err="1"/>
              <a:t>Persaud</a:t>
            </a:r>
            <a:r>
              <a:rPr lang="cs-CZ" altLang="cs-CZ" sz="1400" dirty="0"/>
              <a:t>: </a:t>
            </a:r>
            <a:r>
              <a:rPr lang="cs-CZ" altLang="cs-CZ" sz="1400" i="1" dirty="0" err="1"/>
              <a:t>The</a:t>
            </a:r>
            <a:r>
              <a:rPr lang="cs-CZ" altLang="cs-CZ" sz="1400" i="1" dirty="0"/>
              <a:t> </a:t>
            </a:r>
            <a:r>
              <a:rPr lang="cs-CZ" altLang="cs-CZ" sz="1400" i="1" dirty="0" err="1"/>
              <a:t>developing</a:t>
            </a:r>
            <a:r>
              <a:rPr lang="cs-CZ" altLang="cs-CZ" sz="1400" i="1" dirty="0"/>
              <a:t> </a:t>
            </a:r>
            <a:r>
              <a:rPr lang="cs-CZ" altLang="cs-CZ" sz="1400" i="1" dirty="0" err="1"/>
              <a:t>human</a:t>
            </a:r>
            <a:r>
              <a:rPr lang="cs-CZ" altLang="cs-CZ" sz="1400" i="1" dirty="0"/>
              <a:t>. </a:t>
            </a:r>
            <a:r>
              <a:rPr lang="cs-CZ" altLang="cs-CZ" sz="1400" i="1" dirty="0" err="1"/>
              <a:t>Clinically</a:t>
            </a:r>
            <a:r>
              <a:rPr lang="cs-CZ" altLang="cs-CZ" sz="1400" i="1" dirty="0"/>
              <a:t> </a:t>
            </a:r>
            <a:r>
              <a:rPr lang="cs-CZ" altLang="cs-CZ" sz="1400" i="1" dirty="0" err="1"/>
              <a:t>oriented</a:t>
            </a:r>
            <a:r>
              <a:rPr lang="cs-CZ" altLang="cs-CZ" sz="1400" i="1" dirty="0"/>
              <a:t> embryology</a:t>
            </a:r>
            <a:r>
              <a:rPr lang="cs-CZ" altLang="cs-CZ" sz="1400" dirty="0"/>
              <a:t>. 8th </a:t>
            </a:r>
            <a:r>
              <a:rPr lang="cs-CZ" altLang="cs-CZ" sz="1400" dirty="0" err="1"/>
              <a:t>edition</a:t>
            </a:r>
            <a:r>
              <a:rPr lang="cs-CZ" altLang="cs-CZ" sz="1400" dirty="0"/>
              <a:t>, 2008. ISBN 978-0-8089-2387-9.</a:t>
            </a:r>
          </a:p>
          <a:p>
            <a:pPr>
              <a:lnSpc>
                <a:spcPct val="120000"/>
              </a:lnSpc>
              <a:spcBef>
                <a:spcPts val="0"/>
              </a:spcBef>
              <a:spcAft>
                <a:spcPts val="0"/>
              </a:spcAft>
            </a:pPr>
            <a:r>
              <a:rPr lang="cs-CZ" altLang="cs-CZ" sz="1400" dirty="0"/>
              <a:t>J. M. W </a:t>
            </a:r>
            <a:r>
              <a:rPr lang="cs-CZ" altLang="cs-CZ" sz="1400" dirty="0" err="1"/>
              <a:t>Slack</a:t>
            </a:r>
            <a:r>
              <a:rPr lang="cs-CZ" altLang="cs-CZ" sz="1400" dirty="0"/>
              <a:t>: </a:t>
            </a:r>
            <a:r>
              <a:rPr lang="cs-CZ" altLang="cs-CZ" sz="1400" i="1" dirty="0" err="1"/>
              <a:t>Essential</a:t>
            </a:r>
            <a:r>
              <a:rPr lang="cs-CZ" altLang="cs-CZ" sz="1400" i="1" dirty="0"/>
              <a:t> </a:t>
            </a:r>
            <a:r>
              <a:rPr lang="cs-CZ" altLang="cs-CZ" sz="1400" i="1" dirty="0" err="1"/>
              <a:t>developmental</a:t>
            </a:r>
            <a:r>
              <a:rPr lang="cs-CZ" altLang="cs-CZ" sz="1400" i="1" dirty="0"/>
              <a:t> biology</a:t>
            </a:r>
            <a:r>
              <a:rPr lang="cs-CZ" altLang="cs-CZ" sz="1400" dirty="0"/>
              <a:t>. 2nd </a:t>
            </a:r>
            <a:r>
              <a:rPr lang="cs-CZ" altLang="cs-CZ" sz="1400" dirty="0" err="1"/>
              <a:t>edition</a:t>
            </a:r>
            <a:r>
              <a:rPr lang="cs-CZ" altLang="cs-CZ" sz="1400" dirty="0"/>
              <a:t>, 2006. ISBN 978-4051-2216-0.</a:t>
            </a:r>
          </a:p>
          <a:p>
            <a:pPr>
              <a:lnSpc>
                <a:spcPct val="120000"/>
              </a:lnSpc>
              <a:spcBef>
                <a:spcPts val="0"/>
              </a:spcBef>
              <a:spcAft>
                <a:spcPts val="0"/>
              </a:spcAft>
            </a:pPr>
            <a:r>
              <a:rPr lang="cs-CZ" altLang="cs-CZ" sz="1400" b="1" dirty="0">
                <a:solidFill>
                  <a:schemeClr val="tx1"/>
                </a:solidFill>
              </a:rPr>
              <a:t>Z. Vacek: </a:t>
            </a:r>
            <a:r>
              <a:rPr lang="cs-CZ" altLang="cs-CZ" sz="1400" b="1" i="1" dirty="0">
                <a:solidFill>
                  <a:schemeClr val="tx1"/>
                </a:solidFill>
              </a:rPr>
              <a:t>Embryologie. </a:t>
            </a:r>
            <a:r>
              <a:rPr lang="cs-CZ" altLang="cs-CZ" sz="1400" b="1" dirty="0">
                <a:solidFill>
                  <a:schemeClr val="tx1"/>
                </a:solidFill>
              </a:rPr>
              <a:t>2006. ISBN 978 -80-247-1267-3. </a:t>
            </a:r>
          </a:p>
          <a:p>
            <a:pPr>
              <a:lnSpc>
                <a:spcPct val="120000"/>
              </a:lnSpc>
              <a:spcBef>
                <a:spcPts val="0"/>
              </a:spcBef>
              <a:spcAft>
                <a:spcPts val="0"/>
              </a:spcAft>
            </a:pPr>
            <a:r>
              <a:rPr lang="cs-CZ" altLang="cs-CZ" sz="1400" dirty="0"/>
              <a:t>Z. Věžník: </a:t>
            </a:r>
            <a:r>
              <a:rPr lang="cs-CZ" altLang="cs-CZ" sz="1400" i="1" dirty="0"/>
              <a:t>Repetitorium </a:t>
            </a:r>
            <a:r>
              <a:rPr lang="cs-CZ" altLang="cs-CZ" sz="1400" i="1" dirty="0" err="1"/>
              <a:t>spermatologie</a:t>
            </a:r>
            <a:r>
              <a:rPr lang="cs-CZ" altLang="cs-CZ" sz="1400" i="1" dirty="0"/>
              <a:t> a </a:t>
            </a:r>
            <a:r>
              <a:rPr lang="cs-CZ" altLang="cs-CZ" sz="1400" i="1" dirty="0" err="1"/>
              <a:t>andrologie</a:t>
            </a:r>
            <a:r>
              <a:rPr lang="cs-CZ" altLang="cs-CZ" sz="1400" i="1" dirty="0"/>
              <a:t>, metodiky </a:t>
            </a:r>
            <a:r>
              <a:rPr lang="cs-CZ" altLang="cs-CZ" sz="1400" i="1" dirty="0" err="1"/>
              <a:t>spermatoanalýzy</a:t>
            </a:r>
            <a:r>
              <a:rPr lang="cs-CZ" altLang="cs-CZ" sz="1400" dirty="0"/>
              <a:t>. Brno : Výzkumný ústav veterinárního lékařství, 2004. 1 sv. (různé stránkování).</a:t>
            </a:r>
          </a:p>
          <a:p>
            <a:pPr marL="0" indent="0">
              <a:lnSpc>
                <a:spcPct val="120000"/>
              </a:lnSpc>
              <a:spcBef>
                <a:spcPts val="0"/>
              </a:spcBef>
              <a:spcAft>
                <a:spcPts val="0"/>
              </a:spcAft>
              <a:buNone/>
            </a:pPr>
            <a:endParaRPr lang="cs-CZ" altLang="cs-CZ" sz="1400" b="1" dirty="0"/>
          </a:p>
          <a:p>
            <a:pPr>
              <a:lnSpc>
                <a:spcPct val="120000"/>
              </a:lnSpc>
              <a:spcBef>
                <a:spcPts val="0"/>
              </a:spcBef>
              <a:spcAft>
                <a:spcPts val="0"/>
              </a:spcAft>
            </a:pPr>
            <a:r>
              <a:rPr lang="cs-CZ" altLang="cs-CZ" sz="1400" dirty="0"/>
              <a:t>http://www.are.cz/data/file/gametogeneze_mitoza_a_meioza.pdf</a:t>
            </a:r>
          </a:p>
          <a:p>
            <a:pPr>
              <a:lnSpc>
                <a:spcPct val="120000"/>
              </a:lnSpc>
              <a:spcBef>
                <a:spcPts val="0"/>
              </a:spcBef>
              <a:spcAft>
                <a:spcPts val="0"/>
              </a:spcAft>
            </a:pPr>
            <a:r>
              <a:rPr lang="cs-CZ" altLang="cs-CZ" sz="1400" dirty="0"/>
              <a:t>https://ib.bioninja.com.au/standard-level/topic-3-genetics/33-meiosis/stages-of-meiosis.html</a:t>
            </a:r>
          </a:p>
          <a:p>
            <a:pPr>
              <a:lnSpc>
                <a:spcPct val="120000"/>
              </a:lnSpc>
              <a:spcBef>
                <a:spcPts val="0"/>
              </a:spcBef>
              <a:spcAft>
                <a:spcPts val="0"/>
              </a:spcAft>
            </a:pPr>
            <a:r>
              <a:rPr lang="cs-CZ" altLang="cs-CZ" sz="1400" dirty="0"/>
              <a:t>https://owlcation.com/stem/The-why-and-how-of-breeding-zebrafish-for-research</a:t>
            </a:r>
          </a:p>
          <a:p>
            <a:pPr>
              <a:lnSpc>
                <a:spcPct val="120000"/>
              </a:lnSpc>
              <a:spcBef>
                <a:spcPts val="0"/>
              </a:spcBef>
              <a:spcAft>
                <a:spcPts val="0"/>
              </a:spcAft>
            </a:pPr>
            <a:r>
              <a:rPr lang="cs-CZ" altLang="cs-CZ" sz="1400" dirty="0"/>
              <a:t>https://sunlab.pnb.uconn.edu/research/</a:t>
            </a:r>
          </a:p>
          <a:p>
            <a:pPr>
              <a:lnSpc>
                <a:spcPct val="120000"/>
              </a:lnSpc>
              <a:spcBef>
                <a:spcPts val="0"/>
              </a:spcBef>
              <a:spcAft>
                <a:spcPts val="0"/>
              </a:spcAft>
            </a:pPr>
            <a:r>
              <a:rPr lang="cs-CZ" altLang="cs-CZ" sz="1400" dirty="0"/>
              <a:t>www.sci.muni.cz/ptacek</a:t>
            </a:r>
          </a:p>
          <a:p>
            <a:pPr>
              <a:lnSpc>
                <a:spcPct val="120000"/>
              </a:lnSpc>
              <a:spcBef>
                <a:spcPts val="0"/>
              </a:spcBef>
              <a:spcAft>
                <a:spcPts val="0"/>
              </a:spcAft>
            </a:pPr>
            <a:r>
              <a:rPr lang="cs-CZ" altLang="cs-CZ" sz="1400" dirty="0"/>
              <a:t>https://link.springer.com/protocol/10.1007/978-1-59745-000-3_2</a:t>
            </a:r>
          </a:p>
          <a:p>
            <a:pPr>
              <a:lnSpc>
                <a:spcPct val="120000"/>
              </a:lnSpc>
              <a:spcBef>
                <a:spcPts val="0"/>
              </a:spcBef>
              <a:spcAft>
                <a:spcPts val="0"/>
              </a:spcAft>
            </a:pPr>
            <a:r>
              <a:rPr lang="cs-CZ" altLang="cs-CZ" sz="1400" dirty="0"/>
              <a:t>https://onlinesciencenotes.com/sequential-events-and-stages-in-the-development-of-frog-pre-embryonic-embryonic-and-post-embryonic-development/</a:t>
            </a:r>
          </a:p>
          <a:p>
            <a:pPr>
              <a:lnSpc>
                <a:spcPct val="120000"/>
              </a:lnSpc>
              <a:spcBef>
                <a:spcPts val="0"/>
              </a:spcBef>
              <a:spcAft>
                <a:spcPts val="0"/>
              </a:spcAft>
            </a:pPr>
            <a:r>
              <a:rPr lang="cs-CZ" altLang="cs-CZ" sz="1400" dirty="0"/>
              <a:t>http://web.as.uky.edu/Biology/faculty/cooper/Population%20dynamics%20examples%20with%20fruit%20flies/08Drosophila.pdf</a:t>
            </a:r>
          </a:p>
          <a:p>
            <a:pPr>
              <a:lnSpc>
                <a:spcPct val="120000"/>
              </a:lnSpc>
              <a:spcBef>
                <a:spcPts val="0"/>
              </a:spcBef>
              <a:spcAft>
                <a:spcPts val="0"/>
              </a:spcAft>
            </a:pPr>
            <a:r>
              <a:rPr lang="cs-CZ" altLang="cs-CZ" sz="1400" dirty="0"/>
              <a:t>https://www.mdpi.com/2073-4409/10/6/1454/htm</a:t>
            </a:r>
          </a:p>
          <a:p>
            <a:pPr>
              <a:lnSpc>
                <a:spcPct val="120000"/>
              </a:lnSpc>
              <a:spcBef>
                <a:spcPts val="0"/>
              </a:spcBef>
              <a:spcAft>
                <a:spcPts val="0"/>
              </a:spcAft>
            </a:pPr>
            <a:r>
              <a:rPr lang="cs-CZ" altLang="cs-CZ" sz="1400" dirty="0"/>
              <a:t>https://www.pacc.in/e-learning-portal/ec/admin/contents/60_BZO%2052_2020111502214594.pdf</a:t>
            </a:r>
          </a:p>
          <a:p>
            <a:pPr>
              <a:lnSpc>
                <a:spcPct val="120000"/>
              </a:lnSpc>
              <a:spcBef>
                <a:spcPts val="0"/>
              </a:spcBef>
              <a:spcAft>
                <a:spcPts val="0"/>
              </a:spcAft>
            </a:pPr>
            <a:r>
              <a:rPr lang="cs-CZ" altLang="cs-CZ" sz="1400" dirty="0"/>
              <a:t>https://www.researchgate.net/figure/General-structure-of-the-zebrafish-egg-The-zebrafish-egg-is-approximately-07mm-in_fig3_328858072</a:t>
            </a:r>
          </a:p>
          <a:p>
            <a:pPr>
              <a:lnSpc>
                <a:spcPct val="120000"/>
              </a:lnSpc>
              <a:spcBef>
                <a:spcPts val="0"/>
              </a:spcBef>
              <a:spcAft>
                <a:spcPts val="0"/>
              </a:spcAft>
            </a:pPr>
            <a:r>
              <a:rPr lang="cs-CZ" altLang="cs-CZ" sz="1400" dirty="0"/>
              <a:t>https://www.researchgate.net/figure/A-representative-image-showing-sperm-suspensions-prepared-in-the-present-study-are-mainly_fig1_282244810</a:t>
            </a:r>
          </a:p>
          <a:p>
            <a:pPr>
              <a:lnSpc>
                <a:spcPct val="120000"/>
              </a:lnSpc>
              <a:spcBef>
                <a:spcPts val="0"/>
              </a:spcBef>
              <a:spcAft>
                <a:spcPts val="0"/>
              </a:spcAft>
            </a:pPr>
            <a:r>
              <a:rPr lang="cs-CZ" altLang="cs-CZ" sz="1400" dirty="0"/>
              <a:t>https://www.researchgate.net/figure/Non-passerine-a-and-Passerine-b-Spermatozoa-a-Non-passerines-Filiform-head_fig5_326827104</a:t>
            </a:r>
          </a:p>
          <a:p>
            <a:pPr>
              <a:lnSpc>
                <a:spcPct val="120000"/>
              </a:lnSpc>
              <a:spcBef>
                <a:spcPts val="0"/>
              </a:spcBef>
              <a:spcAft>
                <a:spcPts val="0"/>
              </a:spcAft>
            </a:pPr>
            <a:r>
              <a:rPr lang="cs-CZ" altLang="cs-CZ" sz="1400" dirty="0"/>
              <a:t>https://www.researchgate.net/figure/Chicken-oviduct-segments-A-and-egg-components-B_fig1_41110738</a:t>
            </a:r>
          </a:p>
          <a:p>
            <a:pPr>
              <a:lnSpc>
                <a:spcPct val="120000"/>
              </a:lnSpc>
              <a:spcBef>
                <a:spcPts val="0"/>
              </a:spcBef>
              <a:spcAft>
                <a:spcPts val="0"/>
              </a:spcAft>
            </a:pPr>
            <a:r>
              <a:rPr lang="cs-CZ" altLang="cs-CZ" sz="1400" dirty="0"/>
              <a:t>https://www.researchgate.net/figure/Germinal-vesicle-GV-transfer-a-GV-stage-mouse-oocyte-with-opened-zona-b-GV_fig1_12355102</a:t>
            </a:r>
          </a:p>
          <a:p>
            <a:pPr>
              <a:lnSpc>
                <a:spcPct val="120000"/>
              </a:lnSpc>
              <a:spcBef>
                <a:spcPts val="0"/>
              </a:spcBef>
              <a:spcAft>
                <a:spcPts val="0"/>
              </a:spcAft>
            </a:pPr>
            <a:r>
              <a:rPr lang="cs-CZ" altLang="cs-CZ" sz="1400" dirty="0"/>
              <a:t>https://www.sciencedirect.com/topics/agricultural-and-biological-sciences/gallus-gallus</a:t>
            </a:r>
          </a:p>
          <a:p>
            <a:pPr>
              <a:lnSpc>
                <a:spcPct val="120000"/>
              </a:lnSpc>
              <a:spcBef>
                <a:spcPts val="0"/>
              </a:spcBef>
              <a:spcAft>
                <a:spcPts val="0"/>
              </a:spcAft>
            </a:pPr>
            <a:r>
              <a:rPr lang="cs-CZ" altLang="cs-CZ" sz="1400" dirty="0"/>
              <a:t>https://www.shsu.edu/~</a:t>
            </a:r>
            <a:r>
              <a:rPr lang="cs-CZ" altLang="cs-CZ" sz="1400" dirty="0" smtClean="0"/>
              <a:t>bio_mlt/Chap5.html</a:t>
            </a:r>
          </a:p>
          <a:p>
            <a:pPr>
              <a:lnSpc>
                <a:spcPct val="120000"/>
              </a:lnSpc>
              <a:spcBef>
                <a:spcPts val="0"/>
              </a:spcBef>
              <a:spcAft>
                <a:spcPts val="0"/>
              </a:spcAft>
            </a:pPr>
            <a:r>
              <a:rPr lang="cs-CZ" altLang="cs-CZ" sz="1400" dirty="0"/>
              <a:t>https://www.xenbase.org/anatomy/intro.do</a:t>
            </a:r>
          </a:p>
          <a:p>
            <a:pPr eaLnBrk="1" hangingPunct="1"/>
            <a:endParaRPr lang="cs-CZ" altLang="cs-CZ" sz="1400" dirty="0">
              <a:solidFill>
                <a:schemeClr val="tx1"/>
              </a:solidFill>
            </a:endParaRPr>
          </a:p>
          <a:p>
            <a:pPr eaLnBrk="1" hangingPunct="1"/>
            <a:endParaRPr lang="cs-CZ" altLang="cs-CZ" sz="1400" dirty="0"/>
          </a:p>
          <a:p>
            <a:pPr eaLnBrk="1" hangingPunct="1">
              <a:buFontTx/>
              <a:buNone/>
            </a:pPr>
            <a:endParaRPr lang="cs-CZ" altLang="cs-CZ" sz="1400" dirty="0"/>
          </a:p>
          <a:p>
            <a:pPr eaLnBrk="1" hangingPunct="1">
              <a:buFontTx/>
              <a:buNone/>
            </a:pPr>
            <a:endParaRPr lang="cs-CZ" altLang="cs-CZ" sz="1400" dirty="0"/>
          </a:p>
        </p:txBody>
      </p:sp>
      <p:sp>
        <p:nvSpPr>
          <p:cNvPr id="4"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3621105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p:cNvPr>
          <p:cNvSpPr>
            <a:spLocks noGrp="1" noChangeArrowheads="1"/>
          </p:cNvSpPr>
          <p:nvPr>
            <p:ph type="body" idx="1"/>
          </p:nvPr>
        </p:nvSpPr>
        <p:spPr>
          <a:xfrm>
            <a:off x="1111045" y="1828800"/>
            <a:ext cx="6878487" cy="4316361"/>
          </a:xfrm>
        </p:spPr>
        <p:txBody>
          <a:bodyPr>
            <a:normAutofit fontScale="85000" lnSpcReduction="20000"/>
          </a:bodyPr>
          <a:lstStyle/>
          <a:p>
            <a:pPr marL="0" lvl="1">
              <a:lnSpc>
                <a:spcPct val="150000"/>
              </a:lnSpc>
              <a:spcBef>
                <a:spcPct val="0"/>
              </a:spcBef>
              <a:buNone/>
              <a:defRPr/>
            </a:pPr>
            <a:r>
              <a:rPr lang="cs-CZ" altLang="cs-CZ" sz="2000" b="1" u="sng" dirty="0">
                <a:solidFill>
                  <a:srgbClr val="839495"/>
                </a:solidFill>
              </a:rPr>
              <a:t>Carl Ernst von </a:t>
            </a:r>
            <a:r>
              <a:rPr lang="cs-CZ" altLang="cs-CZ" sz="2000" b="1" u="sng" dirty="0" err="1">
                <a:solidFill>
                  <a:srgbClr val="839495"/>
                </a:solidFill>
              </a:rPr>
              <a:t>Baer</a:t>
            </a:r>
            <a:r>
              <a:rPr lang="cs-CZ" altLang="cs-CZ" sz="2000" b="1" dirty="0">
                <a:solidFill>
                  <a:srgbClr val="839495"/>
                </a:solidFill>
              </a:rPr>
              <a:t> </a:t>
            </a:r>
            <a:r>
              <a:rPr lang="cs-CZ" altLang="cs-CZ" sz="2000" dirty="0">
                <a:solidFill>
                  <a:srgbClr val="839495"/>
                </a:solidFill>
              </a:rPr>
              <a:t>(1791 – 1876):</a:t>
            </a:r>
          </a:p>
          <a:p>
            <a:pPr marL="57150" lvl="1" indent="-342900">
              <a:lnSpc>
                <a:spcPct val="150000"/>
              </a:lnSpc>
              <a:spcBef>
                <a:spcPct val="0"/>
              </a:spcBef>
              <a:buFont typeface="Wingdings" panose="05000000000000000000" pitchFamily="2" charset="2"/>
              <a:buChar char="§"/>
              <a:defRPr/>
            </a:pPr>
            <a:r>
              <a:rPr lang="cs-CZ" altLang="cs-CZ" sz="2000" dirty="0">
                <a:solidFill>
                  <a:schemeClr val="tx1"/>
                </a:solidFill>
              </a:rPr>
              <a:t>přesný mikroskopický popis vajíčka (1827)</a:t>
            </a:r>
          </a:p>
          <a:p>
            <a:pPr marL="0" lvl="1">
              <a:lnSpc>
                <a:spcPct val="150000"/>
              </a:lnSpc>
              <a:spcBef>
                <a:spcPct val="0"/>
              </a:spcBef>
              <a:buFont typeface="Wingdings" pitchFamily="2" charset="2"/>
              <a:buChar char="§"/>
              <a:defRPr/>
            </a:pPr>
            <a:r>
              <a:rPr lang="cs-CZ" altLang="cs-CZ" sz="2000" dirty="0">
                <a:solidFill>
                  <a:srgbClr val="839495"/>
                </a:solidFill>
              </a:rPr>
              <a:t>komparace embryonálního vývoje u savců → </a:t>
            </a:r>
            <a:r>
              <a:rPr lang="cs-CZ" altLang="cs-CZ" sz="2000" b="1" dirty="0" err="1">
                <a:solidFill>
                  <a:srgbClr val="839495"/>
                </a:solidFill>
              </a:rPr>
              <a:t>Baerův</a:t>
            </a:r>
            <a:r>
              <a:rPr lang="cs-CZ" altLang="cs-CZ" sz="2000" b="1" dirty="0">
                <a:solidFill>
                  <a:srgbClr val="839495"/>
                </a:solidFill>
              </a:rPr>
              <a:t> ontogenetický zákon</a:t>
            </a:r>
            <a:r>
              <a:rPr lang="cs-CZ" altLang="cs-CZ" sz="2000" dirty="0">
                <a:solidFill>
                  <a:srgbClr val="839495"/>
                </a:solidFill>
              </a:rPr>
              <a:t>: </a:t>
            </a:r>
          </a:p>
          <a:p>
            <a:pPr marL="0" lvl="1">
              <a:lnSpc>
                <a:spcPct val="150000"/>
              </a:lnSpc>
              <a:spcBef>
                <a:spcPct val="0"/>
              </a:spcBef>
              <a:buFont typeface="Wingdings" pitchFamily="2" charset="2"/>
              <a:buChar char="§"/>
              <a:defRPr/>
            </a:pPr>
            <a:r>
              <a:rPr lang="cs-CZ" altLang="cs-CZ" sz="2000" dirty="0">
                <a:solidFill>
                  <a:srgbClr val="839495"/>
                </a:solidFill>
              </a:rPr>
              <a:t>obecné znaky společné velkým skupinám se u embryí vyskytují dříve než znaky specializované</a:t>
            </a:r>
          </a:p>
          <a:p>
            <a:pPr marL="0" lvl="1">
              <a:lnSpc>
                <a:spcPct val="150000"/>
              </a:lnSpc>
              <a:spcBef>
                <a:spcPct val="0"/>
              </a:spcBef>
              <a:buFont typeface="Wingdings" pitchFamily="2" charset="2"/>
              <a:buChar char="§"/>
              <a:defRPr/>
            </a:pPr>
            <a:r>
              <a:rPr lang="cs-CZ" altLang="cs-CZ" sz="2000" dirty="0">
                <a:solidFill>
                  <a:srgbClr val="839495"/>
                </a:solidFill>
              </a:rPr>
              <a:t>embrya různých druhů se od sebe v průběhu vývoje odlišují více a více</a:t>
            </a:r>
          </a:p>
          <a:p>
            <a:pPr marL="0" lvl="1">
              <a:lnSpc>
                <a:spcPct val="150000"/>
              </a:lnSpc>
              <a:spcBef>
                <a:spcPct val="0"/>
              </a:spcBef>
              <a:buFont typeface="Wingdings" pitchFamily="2" charset="2"/>
              <a:buChar char="§"/>
              <a:defRPr/>
            </a:pPr>
            <a:r>
              <a:rPr lang="cs-CZ" altLang="cs-CZ" sz="2000" dirty="0">
                <a:solidFill>
                  <a:srgbClr val="839495"/>
                </a:solidFill>
              </a:rPr>
              <a:t>časné embryo vyššího živočicha (</a:t>
            </a:r>
            <a:r>
              <a:rPr lang="cs-CZ" altLang="cs-CZ" sz="2000" dirty="0" err="1">
                <a:solidFill>
                  <a:srgbClr val="839495"/>
                </a:solidFill>
              </a:rPr>
              <a:t>fylotypické</a:t>
            </a:r>
            <a:r>
              <a:rPr lang="cs-CZ" altLang="cs-CZ" sz="2000" dirty="0">
                <a:solidFill>
                  <a:srgbClr val="839495"/>
                </a:solidFill>
              </a:rPr>
              <a:t> stádium) je podobné časnému embryu nižšího živočicha, nikoliv dospělci</a:t>
            </a:r>
          </a:p>
          <a:p>
            <a:pPr marL="0" lvl="1">
              <a:lnSpc>
                <a:spcPct val="150000"/>
              </a:lnSpc>
              <a:spcBef>
                <a:spcPct val="0"/>
              </a:spcBef>
              <a:buFont typeface="Wingdings" pitchFamily="2" charset="2"/>
              <a:buChar char="§"/>
              <a:defRPr/>
            </a:pPr>
            <a:endParaRPr lang="cs-CZ" altLang="cs-CZ" sz="2000" dirty="0">
              <a:solidFill>
                <a:schemeClr val="tx2"/>
              </a:solidFill>
            </a:endParaRPr>
          </a:p>
          <a:p>
            <a:pPr marL="0" lvl="1" indent="0">
              <a:lnSpc>
                <a:spcPct val="150000"/>
              </a:lnSpc>
              <a:spcBef>
                <a:spcPct val="0"/>
              </a:spcBef>
              <a:buNone/>
              <a:defRPr/>
            </a:pPr>
            <a:r>
              <a:rPr lang="cs-CZ" altLang="cs-CZ" sz="2000" b="1" u="sng" dirty="0">
                <a:solidFill>
                  <a:schemeClr val="tx2"/>
                </a:solidFill>
              </a:rPr>
              <a:t>J. E: Purkyně </a:t>
            </a:r>
            <a:r>
              <a:rPr lang="cs-CZ" altLang="cs-CZ" sz="2000">
                <a:solidFill>
                  <a:schemeClr val="tx2"/>
                </a:solidFill>
              </a:rPr>
              <a:t>(</a:t>
            </a:r>
            <a:r>
              <a:rPr lang="cs-CZ" altLang="cs-CZ" sz="2000" smtClean="0">
                <a:solidFill>
                  <a:schemeClr val="tx2"/>
                </a:solidFill>
              </a:rPr>
              <a:t>1787–1869</a:t>
            </a:r>
            <a:r>
              <a:rPr lang="cs-CZ" altLang="cs-CZ" sz="2000" dirty="0">
                <a:solidFill>
                  <a:schemeClr val="tx2"/>
                </a:solidFill>
              </a:rPr>
              <a:t>):</a:t>
            </a:r>
          </a:p>
          <a:p>
            <a:pPr marL="342900" lvl="1" indent="-342900">
              <a:lnSpc>
                <a:spcPct val="150000"/>
              </a:lnSpc>
              <a:spcBef>
                <a:spcPct val="0"/>
              </a:spcBef>
              <a:buFont typeface="Wingdings" panose="05000000000000000000" pitchFamily="2" charset="2"/>
              <a:buChar char="§"/>
              <a:defRPr/>
            </a:pPr>
            <a:r>
              <a:rPr lang="cs-CZ" altLang="cs-CZ" sz="2000" dirty="0">
                <a:solidFill>
                  <a:schemeClr val="tx2"/>
                </a:solidFill>
              </a:rPr>
              <a:t>popis jádra vajíčka („</a:t>
            </a:r>
            <a:r>
              <a:rPr lang="cs-CZ" sz="2000" i="1" dirty="0" err="1">
                <a:solidFill>
                  <a:schemeClr val="tx2"/>
                </a:solidFill>
              </a:rPr>
              <a:t>vescicola</a:t>
            </a:r>
            <a:r>
              <a:rPr lang="cs-CZ" sz="2000" i="1" dirty="0">
                <a:solidFill>
                  <a:schemeClr val="tx2"/>
                </a:solidFill>
              </a:rPr>
              <a:t> </a:t>
            </a:r>
            <a:r>
              <a:rPr lang="cs-CZ" sz="2000" i="1" dirty="0" err="1">
                <a:solidFill>
                  <a:schemeClr val="tx2"/>
                </a:solidFill>
              </a:rPr>
              <a:t>germinale</a:t>
            </a:r>
            <a:r>
              <a:rPr lang="cs-CZ" sz="2000" i="1" dirty="0">
                <a:solidFill>
                  <a:schemeClr val="tx2"/>
                </a:solidFill>
              </a:rPr>
              <a:t>“</a:t>
            </a:r>
            <a:r>
              <a:rPr lang="cs-CZ" sz="1600" dirty="0">
                <a:solidFill>
                  <a:schemeClr val="tx2"/>
                </a:solidFill>
              </a:rPr>
              <a:t>)</a:t>
            </a:r>
            <a:endParaRPr lang="cs-CZ" altLang="cs-CZ" sz="2000" dirty="0">
              <a:solidFill>
                <a:schemeClr val="tx2"/>
              </a:solidFill>
            </a:endParaRPr>
          </a:p>
          <a:p>
            <a:pPr eaLnBrk="1" hangingPunct="1">
              <a:lnSpc>
                <a:spcPct val="90000"/>
              </a:lnSpc>
              <a:defRPr/>
            </a:pPr>
            <a:endParaRPr lang="cs-CZ" altLang="cs-CZ" sz="2400" dirty="0">
              <a:solidFill>
                <a:srgbClr val="839495"/>
              </a:solidFill>
            </a:endParaRPr>
          </a:p>
        </p:txBody>
      </p:sp>
      <p:pic>
        <p:nvPicPr>
          <p:cNvPr id="6148" name="Picture 7" descr="ontogen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9532" y="1758874"/>
            <a:ext cx="3262313"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6" y="3184526"/>
            <a:ext cx="487363" cy="487363"/>
          </a:xfrm>
          <a:prstGeom prst="rect">
            <a:avLst/>
          </a:prstGeom>
        </p:spPr>
      </p:pic>
      <p:sp>
        <p:nvSpPr>
          <p:cNvPr id="3" name="Nadpis 2"/>
          <p:cNvSpPr>
            <a:spLocks noGrp="1"/>
          </p:cNvSpPr>
          <p:nvPr>
            <p:ph type="title"/>
          </p:nvPr>
        </p:nvSpPr>
        <p:spPr/>
        <p:txBody>
          <a:bodyPr/>
          <a:lstStyle/>
          <a:p>
            <a:r>
              <a:rPr lang="cs-CZ" altLang="cs-CZ" dirty="0">
                <a:solidFill>
                  <a:srgbClr val="839495"/>
                </a:solidFill>
              </a:rPr>
              <a:t>Síň slávy</a:t>
            </a:r>
            <a:endParaRPr lang="cs-CZ" dirty="0">
              <a:solidFill>
                <a:srgbClr val="839495"/>
              </a:solidFill>
            </a:endParaRPr>
          </a:p>
        </p:txBody>
      </p:sp>
      <p:sp>
        <p:nvSpPr>
          <p:cNvPr id="5" name="Obdélník 4"/>
          <p:cNvSpPr/>
          <p:nvPr/>
        </p:nvSpPr>
        <p:spPr>
          <a:xfrm>
            <a:off x="8917577" y="6136423"/>
            <a:ext cx="6096000" cy="215444"/>
          </a:xfrm>
          <a:prstGeom prst="rect">
            <a:avLst/>
          </a:prstGeom>
        </p:spPr>
        <p:txBody>
          <a:bodyPr>
            <a:spAutoFit/>
          </a:bodyPr>
          <a:lstStyle/>
          <a:p>
            <a:r>
              <a:rPr lang="cs-CZ" sz="800" dirty="0"/>
              <a:t>http://www.rustreg.upol.cz/_materials/vbi/10_Vyskot_Evodevo.pdf</a:t>
            </a:r>
          </a:p>
        </p:txBody>
      </p:sp>
      <p:sp>
        <p:nvSpPr>
          <p:cNvPr id="7"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1832684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84366" y="911755"/>
            <a:ext cx="8382000" cy="725487"/>
          </a:xfrm>
          <a:solidFill>
            <a:schemeClr val="bg1"/>
          </a:solidFill>
        </p:spPr>
        <p:txBody>
          <a:bodyPr>
            <a:normAutofit/>
          </a:bodyPr>
          <a:lstStyle/>
          <a:p>
            <a:pPr eaLnBrk="1" hangingPunct="1"/>
            <a:r>
              <a:rPr lang="cs-CZ" altLang="cs-CZ" dirty="0">
                <a:solidFill>
                  <a:srgbClr val="839495"/>
                </a:solidFill>
                <a:latin typeface="+mn-lt"/>
              </a:rPr>
              <a:t>Síň slávy</a:t>
            </a:r>
          </a:p>
        </p:txBody>
      </p:sp>
      <p:sp>
        <p:nvSpPr>
          <p:cNvPr id="8195" name="Rectangle 3">
            <a:extLst/>
          </p:cNvPr>
          <p:cNvSpPr>
            <a:spLocks noGrp="1" noChangeArrowheads="1"/>
          </p:cNvSpPr>
          <p:nvPr>
            <p:ph type="body" idx="1"/>
          </p:nvPr>
        </p:nvSpPr>
        <p:spPr>
          <a:xfrm>
            <a:off x="1184366" y="1838632"/>
            <a:ext cx="6757851" cy="4178991"/>
          </a:xfrm>
          <a:solidFill>
            <a:schemeClr val="bg1"/>
          </a:solidFill>
        </p:spPr>
        <p:txBody>
          <a:bodyPr>
            <a:normAutofit fontScale="92500" lnSpcReduction="20000"/>
          </a:bodyPr>
          <a:lstStyle/>
          <a:p>
            <a:pPr marL="0" lvl="1" algn="just">
              <a:lnSpc>
                <a:spcPct val="140000"/>
              </a:lnSpc>
              <a:spcBef>
                <a:spcPct val="0"/>
              </a:spcBef>
              <a:buNone/>
              <a:defRPr/>
            </a:pPr>
            <a:r>
              <a:rPr lang="cs-CZ" altLang="cs-CZ" b="1" u="sng" dirty="0">
                <a:solidFill>
                  <a:schemeClr val="tx1"/>
                </a:solidFill>
              </a:rPr>
              <a:t>Rudolf </a:t>
            </a:r>
            <a:r>
              <a:rPr lang="cs-CZ" altLang="cs-CZ" b="1" u="sng" dirty="0" err="1">
                <a:solidFill>
                  <a:schemeClr val="tx1"/>
                </a:solidFill>
              </a:rPr>
              <a:t>Virchow</a:t>
            </a:r>
            <a:r>
              <a:rPr lang="cs-CZ" altLang="cs-CZ" b="1" dirty="0">
                <a:solidFill>
                  <a:schemeClr val="tx1"/>
                </a:solidFill>
              </a:rPr>
              <a:t> </a:t>
            </a:r>
            <a:r>
              <a:rPr lang="cs-CZ" altLang="cs-CZ" dirty="0">
                <a:solidFill>
                  <a:schemeClr val="tx1"/>
                </a:solidFill>
              </a:rPr>
              <a:t>(1821-1902): buněčná teorie: „</a:t>
            </a:r>
            <a:r>
              <a:rPr lang="cs-CZ" altLang="cs-CZ" i="1" dirty="0" err="1">
                <a:solidFill>
                  <a:schemeClr val="tx1"/>
                </a:solidFill>
              </a:rPr>
              <a:t>Omnis</a:t>
            </a:r>
            <a:r>
              <a:rPr lang="cs-CZ" altLang="cs-CZ" i="1" dirty="0">
                <a:solidFill>
                  <a:schemeClr val="tx1"/>
                </a:solidFill>
              </a:rPr>
              <a:t> </a:t>
            </a:r>
            <a:r>
              <a:rPr lang="cs-CZ" altLang="cs-CZ" i="1" dirty="0" err="1">
                <a:solidFill>
                  <a:schemeClr val="tx1"/>
                </a:solidFill>
              </a:rPr>
              <a:t>cellula</a:t>
            </a:r>
            <a:r>
              <a:rPr lang="cs-CZ" altLang="cs-CZ" i="1" dirty="0">
                <a:solidFill>
                  <a:schemeClr val="tx1"/>
                </a:solidFill>
              </a:rPr>
              <a:t> ex </a:t>
            </a:r>
            <a:r>
              <a:rPr lang="cs-CZ" altLang="cs-CZ" i="1" dirty="0" err="1">
                <a:solidFill>
                  <a:schemeClr val="tx1"/>
                </a:solidFill>
              </a:rPr>
              <a:t>cellula</a:t>
            </a:r>
            <a:r>
              <a:rPr lang="cs-CZ" altLang="cs-CZ" dirty="0">
                <a:solidFill>
                  <a:schemeClr val="tx1"/>
                </a:solidFill>
              </a:rPr>
              <a:t>“</a:t>
            </a:r>
          </a:p>
          <a:p>
            <a:pPr marL="0" lvl="1" algn="just">
              <a:lnSpc>
                <a:spcPct val="140000"/>
              </a:lnSpc>
              <a:spcBef>
                <a:spcPct val="0"/>
              </a:spcBef>
              <a:buNone/>
              <a:defRPr/>
            </a:pPr>
            <a:r>
              <a:rPr lang="cs-CZ" altLang="cs-CZ" b="1" u="sng" dirty="0">
                <a:solidFill>
                  <a:srgbClr val="839495"/>
                </a:solidFill>
              </a:rPr>
              <a:t>Ernst </a:t>
            </a:r>
            <a:r>
              <a:rPr lang="cs-CZ" altLang="cs-CZ" b="1" u="sng" dirty="0" err="1">
                <a:solidFill>
                  <a:srgbClr val="839495"/>
                </a:solidFill>
              </a:rPr>
              <a:t>Haeckel</a:t>
            </a:r>
            <a:r>
              <a:rPr lang="cs-CZ" altLang="cs-CZ" b="1" dirty="0">
                <a:solidFill>
                  <a:srgbClr val="839495"/>
                </a:solidFill>
              </a:rPr>
              <a:t> </a:t>
            </a:r>
            <a:r>
              <a:rPr lang="cs-CZ" altLang="cs-CZ" dirty="0">
                <a:solidFill>
                  <a:srgbClr val="839495"/>
                </a:solidFill>
              </a:rPr>
              <a:t>(1834-1919): </a:t>
            </a:r>
            <a:r>
              <a:rPr lang="cs-CZ" altLang="cs-CZ" dirty="0" smtClean="0">
                <a:solidFill>
                  <a:srgbClr val="839495"/>
                </a:solidFill>
              </a:rPr>
              <a:t>biogenetický/rekapitulační zákon: </a:t>
            </a:r>
            <a:r>
              <a:rPr lang="cs-CZ" altLang="cs-CZ" dirty="0">
                <a:solidFill>
                  <a:srgbClr val="839495"/>
                </a:solidFill>
              </a:rPr>
              <a:t>ontogeneze </a:t>
            </a:r>
            <a:r>
              <a:rPr lang="cs-CZ" altLang="cs-CZ" dirty="0" smtClean="0">
                <a:solidFill>
                  <a:srgbClr val="839495"/>
                </a:solidFill>
              </a:rPr>
              <a:t>je </a:t>
            </a:r>
            <a:r>
              <a:rPr lang="cs-CZ" altLang="cs-CZ" dirty="0">
                <a:solidFill>
                  <a:srgbClr val="839495"/>
                </a:solidFill>
              </a:rPr>
              <a:t>zkrácená fylogeneze </a:t>
            </a:r>
            <a:endParaRPr lang="cs-CZ" altLang="cs-CZ" dirty="0" smtClean="0">
              <a:solidFill>
                <a:srgbClr val="839495"/>
              </a:solidFill>
            </a:endParaRPr>
          </a:p>
          <a:p>
            <a:pPr marL="0" lvl="1" algn="just">
              <a:lnSpc>
                <a:spcPct val="140000"/>
              </a:lnSpc>
              <a:spcBef>
                <a:spcPct val="0"/>
              </a:spcBef>
              <a:buNone/>
              <a:defRPr/>
            </a:pPr>
            <a:r>
              <a:rPr lang="cs-CZ" altLang="cs-CZ" b="1" u="sng" dirty="0" smtClean="0">
                <a:solidFill>
                  <a:srgbClr val="839495"/>
                </a:solidFill>
              </a:rPr>
              <a:t>August </a:t>
            </a:r>
            <a:r>
              <a:rPr lang="cs-CZ" altLang="cs-CZ" b="1" u="sng" dirty="0" err="1">
                <a:solidFill>
                  <a:srgbClr val="839495"/>
                </a:solidFill>
              </a:rPr>
              <a:t>Weismann</a:t>
            </a:r>
            <a:r>
              <a:rPr lang="cs-CZ" altLang="cs-CZ" b="1" dirty="0">
                <a:solidFill>
                  <a:srgbClr val="839495"/>
                </a:solidFill>
              </a:rPr>
              <a:t> </a:t>
            </a:r>
            <a:r>
              <a:rPr lang="cs-CZ" altLang="cs-CZ" dirty="0">
                <a:solidFill>
                  <a:srgbClr val="839495"/>
                </a:solidFill>
              </a:rPr>
              <a:t>(1834-1914): teorie kontinuity zárodečné plazmy, tj. linie pohlavních buněk = nesmrtelné „</a:t>
            </a:r>
            <a:r>
              <a:rPr lang="cs-CZ" altLang="cs-CZ" dirty="0" err="1">
                <a:solidFill>
                  <a:srgbClr val="839495"/>
                </a:solidFill>
              </a:rPr>
              <a:t>germen</a:t>
            </a:r>
            <a:r>
              <a:rPr lang="cs-CZ" altLang="cs-CZ" dirty="0">
                <a:solidFill>
                  <a:srgbClr val="839495"/>
                </a:solidFill>
              </a:rPr>
              <a:t>“, přenášené skrze smrtelné tělo</a:t>
            </a:r>
          </a:p>
          <a:p>
            <a:pPr marL="0" lvl="1" algn="just">
              <a:lnSpc>
                <a:spcPct val="140000"/>
              </a:lnSpc>
              <a:spcBef>
                <a:spcPct val="0"/>
              </a:spcBef>
              <a:buNone/>
              <a:defRPr/>
            </a:pPr>
            <a:r>
              <a:rPr lang="cs-CZ" altLang="cs-CZ" b="1" u="sng" dirty="0">
                <a:solidFill>
                  <a:srgbClr val="839495"/>
                </a:solidFill>
              </a:rPr>
              <a:t>Oscar a Richard </a:t>
            </a:r>
            <a:r>
              <a:rPr lang="cs-CZ" altLang="cs-CZ" b="1" u="sng" dirty="0" err="1">
                <a:solidFill>
                  <a:srgbClr val="839495"/>
                </a:solidFill>
              </a:rPr>
              <a:t>Hertwigovi</a:t>
            </a:r>
            <a:r>
              <a:rPr lang="cs-CZ" altLang="cs-CZ" b="1" u="sng" dirty="0">
                <a:solidFill>
                  <a:srgbClr val="839495"/>
                </a:solidFill>
              </a:rPr>
              <a:t> </a:t>
            </a:r>
            <a:r>
              <a:rPr lang="cs-CZ" altLang="cs-CZ" u="sng" dirty="0">
                <a:solidFill>
                  <a:srgbClr val="839495"/>
                </a:solidFill>
              </a:rPr>
              <a:t>(19./20. stol</a:t>
            </a:r>
            <a:r>
              <a:rPr lang="cs-CZ" altLang="cs-CZ" u="sng" dirty="0" smtClean="0">
                <a:solidFill>
                  <a:srgbClr val="839495"/>
                </a:solidFill>
              </a:rPr>
              <a:t>.)</a:t>
            </a:r>
            <a:r>
              <a:rPr lang="cs-CZ" altLang="cs-CZ" dirty="0" smtClean="0">
                <a:solidFill>
                  <a:srgbClr val="839495"/>
                </a:solidFill>
              </a:rPr>
              <a:t>:  </a:t>
            </a:r>
            <a:r>
              <a:rPr lang="cs-CZ" altLang="cs-CZ" dirty="0">
                <a:solidFill>
                  <a:srgbClr val="839495"/>
                </a:solidFill>
              </a:rPr>
              <a:t>studium fertilizace (modelový organismus mořská ježovka, zygota pochází ze spojení dvou odlišných pohlavních buněk), mezoblast: střední zárodečný list (u některých se nezakládá na způsob epiteliálního listu, ale jako výplň prvotní dutiny tělní - houby a láčkovci)</a:t>
            </a:r>
          </a:p>
          <a:p>
            <a:pPr marL="0" lvl="1" algn="just">
              <a:lnSpc>
                <a:spcPct val="140000"/>
              </a:lnSpc>
              <a:spcBef>
                <a:spcPct val="0"/>
              </a:spcBef>
              <a:buNone/>
              <a:defRPr/>
            </a:pPr>
            <a:r>
              <a:rPr lang="cs-CZ" altLang="cs-CZ" b="1" u="sng" dirty="0">
                <a:solidFill>
                  <a:schemeClr val="tx2"/>
                </a:solidFill>
              </a:rPr>
              <a:t>O. </a:t>
            </a:r>
            <a:r>
              <a:rPr lang="cs-CZ" altLang="cs-CZ" b="1" u="sng" dirty="0" err="1">
                <a:solidFill>
                  <a:schemeClr val="tx2"/>
                </a:solidFill>
              </a:rPr>
              <a:t>Hertwig</a:t>
            </a:r>
            <a:r>
              <a:rPr lang="cs-CZ" altLang="cs-CZ" b="1" u="sng" dirty="0">
                <a:solidFill>
                  <a:schemeClr val="tx2"/>
                </a:solidFill>
              </a:rPr>
              <a:t> </a:t>
            </a:r>
            <a:r>
              <a:rPr lang="cs-CZ" altLang="cs-CZ" u="sng" dirty="0">
                <a:solidFill>
                  <a:schemeClr val="tx2"/>
                </a:solidFill>
              </a:rPr>
              <a:t>1875:</a:t>
            </a:r>
            <a:r>
              <a:rPr lang="cs-CZ" altLang="cs-CZ" dirty="0">
                <a:solidFill>
                  <a:schemeClr val="tx2"/>
                </a:solidFill>
              </a:rPr>
              <a:t> oplození se realizuje jedinou spermií, 1890 popis fází meiózy</a:t>
            </a:r>
          </a:p>
          <a:p>
            <a:pPr lvl="1" eaLnBrk="1" hangingPunct="1">
              <a:lnSpc>
                <a:spcPct val="80000"/>
              </a:lnSpc>
              <a:spcBef>
                <a:spcPct val="0"/>
              </a:spcBef>
              <a:buFontTx/>
              <a:buNone/>
              <a:defRPr/>
            </a:pPr>
            <a:endParaRPr lang="cs-CZ" altLang="cs-CZ" sz="2000" dirty="0">
              <a:solidFill>
                <a:srgbClr val="839495"/>
              </a:solidFill>
            </a:endParaRPr>
          </a:p>
          <a:p>
            <a:pPr eaLnBrk="1" hangingPunct="1">
              <a:lnSpc>
                <a:spcPct val="80000"/>
              </a:lnSpc>
              <a:defRPr/>
            </a:pPr>
            <a:endParaRPr lang="cs-CZ" altLang="cs-CZ" sz="1600" dirty="0">
              <a:solidFill>
                <a:srgbClr val="839495"/>
              </a:solidFill>
            </a:endParaRPr>
          </a:p>
        </p:txBody>
      </p:sp>
      <p:pic>
        <p:nvPicPr>
          <p:cNvPr id="7172" name="Picture 5" descr="cell theor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9405" y="1838632"/>
            <a:ext cx="3684270" cy="188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Oval 6"/>
          <p:cNvSpPr>
            <a:spLocks noChangeArrowheads="1"/>
          </p:cNvSpPr>
          <p:nvPr/>
        </p:nvSpPr>
        <p:spPr bwMode="auto">
          <a:xfrm rot="2251569">
            <a:off x="10062281" y="1549948"/>
            <a:ext cx="1887537" cy="2894012"/>
          </a:xfrm>
          <a:prstGeom prst="ellipse">
            <a:avLst/>
          </a:prstGeom>
          <a:noFill/>
          <a:ln w="254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cs-CZ" altLang="cs-CZ" sz="1800">
              <a:solidFill>
                <a:srgbClr val="839495"/>
              </a:solidFill>
              <a:latin typeface="+mn-lt"/>
            </a:endParaRPr>
          </a:p>
        </p:txBody>
      </p:sp>
      <p:sp>
        <p:nvSpPr>
          <p:cNvPr id="7174" name="Rectangle 7"/>
          <p:cNvSpPr>
            <a:spLocks noChangeArrowheads="1"/>
          </p:cNvSpPr>
          <p:nvPr/>
        </p:nvSpPr>
        <p:spPr bwMode="auto">
          <a:xfrm>
            <a:off x="9237711" y="6109063"/>
            <a:ext cx="25859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cs-CZ" altLang="cs-CZ" sz="800" dirty="0" smtClean="0">
                <a:solidFill>
                  <a:srgbClr val="839495"/>
                </a:solidFill>
                <a:latin typeface="+mn-lt"/>
              </a:rPr>
              <a:t>http</a:t>
            </a:r>
            <a:r>
              <a:rPr lang="cs-CZ" altLang="cs-CZ" sz="800" dirty="0">
                <a:solidFill>
                  <a:srgbClr val="839495"/>
                </a:solidFill>
                <a:latin typeface="+mn-lt"/>
              </a:rPr>
              <a:t>://ezlinking.blogspot.cz/2013/04/cell-theory_22.html</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6" y="3184526"/>
            <a:ext cx="487363" cy="487363"/>
          </a:xfrm>
          <a:prstGeom prst="rect">
            <a:avLst/>
          </a:prstGeom>
        </p:spPr>
      </p:pic>
      <p:sp>
        <p:nvSpPr>
          <p:cNvPr id="8"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1736708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01783" y="1119052"/>
            <a:ext cx="7556500" cy="609600"/>
          </a:xfrm>
        </p:spPr>
        <p:txBody>
          <a:bodyPr>
            <a:noAutofit/>
          </a:bodyPr>
          <a:lstStyle/>
          <a:p>
            <a:pPr eaLnBrk="1" hangingPunct="1"/>
            <a:r>
              <a:rPr lang="cs-CZ" altLang="cs-CZ" dirty="0">
                <a:solidFill>
                  <a:srgbClr val="839495"/>
                </a:solidFill>
                <a:latin typeface="+mn-lt"/>
              </a:rPr>
              <a:t>Síň slávy</a:t>
            </a:r>
          </a:p>
        </p:txBody>
      </p:sp>
      <p:sp>
        <p:nvSpPr>
          <p:cNvPr id="8195" name="Rectangle 3">
            <a:extLst/>
          </p:cNvPr>
          <p:cNvSpPr>
            <a:spLocks noGrp="1" noChangeArrowheads="1"/>
          </p:cNvSpPr>
          <p:nvPr>
            <p:ph type="body" idx="1"/>
          </p:nvPr>
        </p:nvSpPr>
        <p:spPr>
          <a:xfrm>
            <a:off x="1201783" y="1820090"/>
            <a:ext cx="10136777" cy="4258493"/>
          </a:xfrm>
          <a:solidFill>
            <a:schemeClr val="bg1"/>
          </a:solidFill>
        </p:spPr>
        <p:txBody>
          <a:bodyPr>
            <a:normAutofit fontScale="55000" lnSpcReduction="20000"/>
          </a:bodyPr>
          <a:lstStyle/>
          <a:p>
            <a:pPr marL="0" lvl="1" indent="0">
              <a:lnSpc>
                <a:spcPct val="150000"/>
              </a:lnSpc>
              <a:spcBef>
                <a:spcPct val="0"/>
              </a:spcBef>
              <a:buNone/>
              <a:defRPr/>
            </a:pPr>
            <a:r>
              <a:rPr lang="cs-CZ" altLang="cs-CZ" sz="2600" b="1" u="sng" dirty="0">
                <a:solidFill>
                  <a:srgbClr val="839495"/>
                </a:solidFill>
              </a:rPr>
              <a:t>Theodor </a:t>
            </a:r>
            <a:r>
              <a:rPr lang="cs-CZ" altLang="cs-CZ" sz="2600" b="1" u="sng" dirty="0" err="1">
                <a:solidFill>
                  <a:srgbClr val="839495"/>
                </a:solidFill>
              </a:rPr>
              <a:t>Boveri</a:t>
            </a:r>
            <a:r>
              <a:rPr lang="cs-CZ" altLang="cs-CZ" sz="2600" b="1" dirty="0">
                <a:solidFill>
                  <a:srgbClr val="839495"/>
                </a:solidFill>
              </a:rPr>
              <a:t> </a:t>
            </a:r>
            <a:r>
              <a:rPr lang="cs-CZ" altLang="cs-CZ" sz="2600" dirty="0">
                <a:solidFill>
                  <a:srgbClr val="839495"/>
                </a:solidFill>
              </a:rPr>
              <a:t>(1862-1915): chromozómová teorie: definoval jaderné komplexy s odlišnými efekty na různé </a:t>
            </a:r>
            <a:r>
              <a:rPr lang="cs-CZ" altLang="cs-CZ" sz="2600" dirty="0" smtClean="0">
                <a:solidFill>
                  <a:srgbClr val="839495"/>
                </a:solidFill>
              </a:rPr>
              <a:t>buňky</a:t>
            </a:r>
            <a:endParaRPr lang="cs-CZ" altLang="cs-CZ" sz="2600" dirty="0">
              <a:solidFill>
                <a:srgbClr val="839495"/>
              </a:solidFill>
            </a:endParaRPr>
          </a:p>
          <a:p>
            <a:pPr marL="0" lvl="1" indent="0">
              <a:lnSpc>
                <a:spcPct val="150000"/>
              </a:lnSpc>
              <a:spcBef>
                <a:spcPct val="0"/>
              </a:spcBef>
              <a:buNone/>
              <a:defRPr/>
            </a:pPr>
            <a:r>
              <a:rPr lang="cs-CZ" altLang="cs-CZ" sz="2600" b="1" u="sng" dirty="0">
                <a:solidFill>
                  <a:srgbClr val="839495"/>
                </a:solidFill>
              </a:rPr>
              <a:t>Thomas </a:t>
            </a:r>
            <a:r>
              <a:rPr lang="cs-CZ" altLang="cs-CZ" sz="2600" b="1" u="sng" dirty="0" err="1">
                <a:solidFill>
                  <a:srgbClr val="839495"/>
                </a:solidFill>
              </a:rPr>
              <a:t>Hunt</a:t>
            </a:r>
            <a:r>
              <a:rPr lang="cs-CZ" altLang="cs-CZ" sz="2600" b="1" u="sng" dirty="0">
                <a:solidFill>
                  <a:srgbClr val="839495"/>
                </a:solidFill>
              </a:rPr>
              <a:t> Morgan</a:t>
            </a:r>
            <a:r>
              <a:rPr lang="cs-CZ" altLang="cs-CZ" sz="2600" b="1" dirty="0">
                <a:solidFill>
                  <a:srgbClr val="839495"/>
                </a:solidFill>
              </a:rPr>
              <a:t> </a:t>
            </a:r>
            <a:r>
              <a:rPr lang="cs-CZ" altLang="cs-CZ" sz="2600" dirty="0">
                <a:solidFill>
                  <a:srgbClr val="839495"/>
                </a:solidFill>
              </a:rPr>
              <a:t>(1866 – 1945): model </a:t>
            </a:r>
            <a:r>
              <a:rPr lang="cs-CZ" altLang="cs-CZ" sz="2600" i="1" dirty="0" err="1">
                <a:solidFill>
                  <a:srgbClr val="839495"/>
                </a:solidFill>
              </a:rPr>
              <a:t>Drosophila</a:t>
            </a:r>
            <a:r>
              <a:rPr lang="cs-CZ" altLang="cs-CZ" sz="2600" dirty="0">
                <a:solidFill>
                  <a:srgbClr val="839495"/>
                </a:solidFill>
              </a:rPr>
              <a:t>, </a:t>
            </a:r>
            <a:r>
              <a:rPr lang="cs-CZ" altLang="cs-CZ" sz="2600" u="sng" dirty="0">
                <a:solidFill>
                  <a:srgbClr val="839495"/>
                </a:solidFill>
              </a:rPr>
              <a:t>1933: Nobelova cena jako první biolog</a:t>
            </a:r>
            <a:r>
              <a:rPr lang="cs-CZ" altLang="cs-CZ" sz="2600" dirty="0" smtClean="0">
                <a:solidFill>
                  <a:srgbClr val="839495"/>
                </a:solidFill>
              </a:rPr>
              <a:t>!</a:t>
            </a:r>
            <a:endParaRPr lang="cs-CZ" altLang="cs-CZ" sz="2600" dirty="0">
              <a:solidFill>
                <a:srgbClr val="839495"/>
              </a:solidFill>
            </a:endParaRPr>
          </a:p>
          <a:p>
            <a:pPr marL="0" lvl="1" indent="0">
              <a:lnSpc>
                <a:spcPct val="150000"/>
              </a:lnSpc>
              <a:spcBef>
                <a:spcPct val="0"/>
              </a:spcBef>
              <a:buNone/>
              <a:defRPr/>
            </a:pPr>
            <a:r>
              <a:rPr lang="cs-CZ" altLang="cs-CZ" sz="2600" u="sng" dirty="0">
                <a:solidFill>
                  <a:srgbClr val="839495"/>
                </a:solidFill>
              </a:rPr>
              <a:t> </a:t>
            </a:r>
            <a:r>
              <a:rPr lang="cs-CZ" altLang="cs-CZ" sz="2600" b="1" u="sng" dirty="0">
                <a:solidFill>
                  <a:srgbClr val="839495"/>
                </a:solidFill>
              </a:rPr>
              <a:t>Hans </a:t>
            </a:r>
            <a:r>
              <a:rPr lang="cs-CZ" altLang="cs-CZ" sz="2600" b="1" u="sng" dirty="0" err="1">
                <a:solidFill>
                  <a:srgbClr val="839495"/>
                </a:solidFill>
              </a:rPr>
              <a:t>Spemann</a:t>
            </a:r>
            <a:r>
              <a:rPr lang="cs-CZ" altLang="cs-CZ" sz="2600" b="1" dirty="0">
                <a:solidFill>
                  <a:srgbClr val="839495"/>
                </a:solidFill>
              </a:rPr>
              <a:t> </a:t>
            </a:r>
            <a:r>
              <a:rPr lang="cs-CZ" altLang="cs-CZ" sz="2600" dirty="0">
                <a:solidFill>
                  <a:srgbClr val="839495"/>
                </a:solidFill>
              </a:rPr>
              <a:t>(1869-1941): </a:t>
            </a:r>
            <a:r>
              <a:rPr lang="cs-CZ" altLang="cs-CZ" sz="2600" dirty="0" smtClean="0">
                <a:solidFill>
                  <a:srgbClr val="839495"/>
                </a:solidFill>
              </a:rPr>
              <a:t>výzkum obojživelníků, embryonální </a:t>
            </a:r>
            <a:r>
              <a:rPr lang="cs-CZ" altLang="cs-CZ" sz="2600" dirty="0">
                <a:solidFill>
                  <a:srgbClr val="839495"/>
                </a:solidFill>
              </a:rPr>
              <a:t>indukce  (1924) </a:t>
            </a:r>
            <a:r>
              <a:rPr lang="cs-CZ" altLang="cs-CZ" sz="2600" dirty="0" smtClean="0">
                <a:solidFill>
                  <a:srgbClr val="839495"/>
                </a:solidFill>
              </a:rPr>
              <a:t>= </a:t>
            </a:r>
            <a:r>
              <a:rPr lang="cs-CZ" altLang="cs-CZ" sz="2600" dirty="0">
                <a:solidFill>
                  <a:srgbClr val="839495"/>
                </a:solidFill>
              </a:rPr>
              <a:t>schopnost jedné embryonální tkáně indukovat diferenciaci jiné tkáně, 1935: Nobelova cena </a:t>
            </a:r>
          </a:p>
          <a:p>
            <a:pPr marL="0" lvl="1" indent="0">
              <a:lnSpc>
                <a:spcPct val="150000"/>
              </a:lnSpc>
              <a:spcBef>
                <a:spcPct val="0"/>
              </a:spcBef>
              <a:buNone/>
              <a:defRPr/>
            </a:pPr>
            <a:r>
              <a:rPr lang="cs-CZ" altLang="cs-CZ" sz="2600" b="1" u="sng" dirty="0">
                <a:solidFill>
                  <a:srgbClr val="839495"/>
                </a:solidFill>
              </a:rPr>
              <a:t>Sydney </a:t>
            </a:r>
            <a:r>
              <a:rPr lang="cs-CZ" altLang="cs-CZ" sz="2600" b="1" u="sng" dirty="0" err="1">
                <a:solidFill>
                  <a:srgbClr val="839495"/>
                </a:solidFill>
              </a:rPr>
              <a:t>Brenner</a:t>
            </a:r>
            <a:r>
              <a:rPr lang="cs-CZ" altLang="cs-CZ" sz="2600" b="1" dirty="0">
                <a:solidFill>
                  <a:srgbClr val="839495"/>
                </a:solidFill>
              </a:rPr>
              <a:t> </a:t>
            </a:r>
            <a:r>
              <a:rPr lang="cs-CZ" altLang="cs-CZ" sz="2600" dirty="0">
                <a:solidFill>
                  <a:srgbClr val="839495"/>
                </a:solidFill>
              </a:rPr>
              <a:t>(1927): modelový organismus </a:t>
            </a:r>
            <a:r>
              <a:rPr lang="cs-CZ" altLang="cs-CZ" sz="2600" i="1" dirty="0" err="1">
                <a:solidFill>
                  <a:srgbClr val="839495"/>
                </a:solidFill>
              </a:rPr>
              <a:t>Caenorhabditis</a:t>
            </a:r>
            <a:r>
              <a:rPr lang="cs-CZ" altLang="cs-CZ" sz="2600" i="1" dirty="0">
                <a:solidFill>
                  <a:srgbClr val="839495"/>
                </a:solidFill>
              </a:rPr>
              <a:t> </a:t>
            </a:r>
            <a:r>
              <a:rPr lang="cs-CZ" altLang="cs-CZ" sz="2600" i="1" dirty="0" err="1">
                <a:solidFill>
                  <a:srgbClr val="839495"/>
                </a:solidFill>
              </a:rPr>
              <a:t>elegans</a:t>
            </a:r>
            <a:r>
              <a:rPr lang="cs-CZ" altLang="cs-CZ" sz="2600" i="1" dirty="0">
                <a:solidFill>
                  <a:srgbClr val="839495"/>
                </a:solidFill>
              </a:rPr>
              <a:t>, </a:t>
            </a:r>
            <a:r>
              <a:rPr lang="cs-CZ" altLang="cs-CZ" sz="2600" dirty="0">
                <a:solidFill>
                  <a:srgbClr val="839495"/>
                </a:solidFill>
              </a:rPr>
              <a:t>2002: Nobelova cena; </a:t>
            </a:r>
            <a:r>
              <a:rPr lang="cs-CZ" altLang="cs-CZ" sz="2600" dirty="0" smtClean="0">
                <a:solidFill>
                  <a:srgbClr val="839495"/>
                </a:solidFill>
              </a:rPr>
              <a:t>zajímavá videa o úloze </a:t>
            </a:r>
            <a:r>
              <a:rPr lang="cs-CZ" altLang="cs-CZ" sz="2600" dirty="0">
                <a:solidFill>
                  <a:srgbClr val="839495"/>
                </a:solidFill>
              </a:rPr>
              <a:t>organismus </a:t>
            </a:r>
            <a:r>
              <a:rPr lang="cs-CZ" altLang="cs-CZ" sz="2600" i="1" dirty="0" err="1">
                <a:solidFill>
                  <a:srgbClr val="839495"/>
                </a:solidFill>
              </a:rPr>
              <a:t>Caenorhabditis</a:t>
            </a:r>
            <a:r>
              <a:rPr lang="cs-CZ" altLang="cs-CZ" sz="2600" i="1" dirty="0">
                <a:solidFill>
                  <a:srgbClr val="839495"/>
                </a:solidFill>
              </a:rPr>
              <a:t> </a:t>
            </a:r>
            <a:r>
              <a:rPr lang="cs-CZ" altLang="cs-CZ" sz="2600" i="1" dirty="0" err="1">
                <a:solidFill>
                  <a:srgbClr val="839495"/>
                </a:solidFill>
              </a:rPr>
              <a:t>elegans</a:t>
            </a:r>
            <a:r>
              <a:rPr lang="cs-CZ" altLang="cs-CZ" sz="2600" i="1" dirty="0">
                <a:solidFill>
                  <a:srgbClr val="839495"/>
                </a:solidFill>
              </a:rPr>
              <a:t> </a:t>
            </a:r>
            <a:r>
              <a:rPr lang="cs-CZ" altLang="cs-CZ" sz="2600" i="1" dirty="0" smtClean="0">
                <a:solidFill>
                  <a:srgbClr val="839495"/>
                </a:solidFill>
              </a:rPr>
              <a:t> </a:t>
            </a:r>
            <a:r>
              <a:rPr lang="cs-CZ" altLang="cs-CZ" sz="2600" dirty="0" smtClean="0">
                <a:solidFill>
                  <a:srgbClr val="839495"/>
                </a:solidFill>
              </a:rPr>
              <a:t>v biologii</a:t>
            </a:r>
            <a:r>
              <a:rPr lang="cs-CZ" altLang="cs-CZ" sz="2600" i="1" dirty="0" smtClean="0">
                <a:solidFill>
                  <a:srgbClr val="839495"/>
                </a:solidFill>
              </a:rPr>
              <a:t>: </a:t>
            </a:r>
            <a:r>
              <a:rPr lang="cs-CZ" altLang="cs-CZ" sz="2600" dirty="0" smtClean="0">
                <a:solidFill>
                  <a:srgbClr val="839495"/>
                </a:solidFill>
              </a:rPr>
              <a:t>http</a:t>
            </a:r>
            <a:r>
              <a:rPr lang="cs-CZ" altLang="cs-CZ" sz="2600" dirty="0">
                <a:solidFill>
                  <a:srgbClr val="839495"/>
                </a:solidFill>
              </a:rPr>
              <a:t>://www.jove.com/science-education/5110/c-elegans-development-and-reproduction</a:t>
            </a:r>
          </a:p>
          <a:p>
            <a:pPr marL="0" lvl="1" indent="0">
              <a:lnSpc>
                <a:spcPct val="150000"/>
              </a:lnSpc>
              <a:spcBef>
                <a:spcPct val="0"/>
              </a:spcBef>
              <a:buNone/>
              <a:defRPr/>
            </a:pPr>
            <a:r>
              <a:rPr lang="cs-CZ" altLang="cs-CZ" sz="2600" dirty="0">
                <a:solidFill>
                  <a:srgbClr val="839495"/>
                </a:solidFill>
              </a:rPr>
              <a:t>http://</a:t>
            </a:r>
            <a:r>
              <a:rPr lang="cs-CZ" altLang="cs-CZ" sz="2600" dirty="0" smtClean="0">
                <a:solidFill>
                  <a:srgbClr val="839495"/>
                </a:solidFill>
              </a:rPr>
              <a:t>www.jove.com/video/2852/time-lapse-microscopy-of-early-embryogenesis-in-caenorhabditis-elegans</a:t>
            </a:r>
            <a:endParaRPr lang="cs-CZ" altLang="cs-CZ" sz="2600" dirty="0">
              <a:solidFill>
                <a:srgbClr val="839495"/>
              </a:solidFill>
            </a:endParaRPr>
          </a:p>
          <a:p>
            <a:pPr marL="0">
              <a:lnSpc>
                <a:spcPct val="170000"/>
              </a:lnSpc>
              <a:spcBef>
                <a:spcPts val="0"/>
              </a:spcBef>
              <a:buNone/>
              <a:defRPr/>
            </a:pPr>
            <a:r>
              <a:rPr lang="cs-CZ" sz="2600" b="1" u="sng" dirty="0">
                <a:solidFill>
                  <a:schemeClr val="tx2"/>
                </a:solidFill>
              </a:rPr>
              <a:t>Robert Edwards a Patrick Steptoe</a:t>
            </a:r>
            <a:endParaRPr lang="cs-CZ" sz="2600" u="sng" dirty="0">
              <a:solidFill>
                <a:schemeClr val="tx2"/>
              </a:solidFill>
            </a:endParaRPr>
          </a:p>
          <a:p>
            <a:pPr marL="0">
              <a:lnSpc>
                <a:spcPct val="170000"/>
              </a:lnSpc>
              <a:spcBef>
                <a:spcPts val="0"/>
              </a:spcBef>
              <a:buFont typeface="Wingdings" pitchFamily="2" charset="2"/>
              <a:buChar char="§"/>
              <a:defRPr/>
            </a:pPr>
            <a:r>
              <a:rPr lang="cs-CZ" sz="2600" dirty="0">
                <a:solidFill>
                  <a:schemeClr val="tx2"/>
                </a:solidFill>
              </a:rPr>
              <a:t>1978 - Louise Brownová (Velká Británie)  jako první „dítě ze zkumavky“ na světě</a:t>
            </a:r>
          </a:p>
          <a:p>
            <a:pPr marL="0">
              <a:lnSpc>
                <a:spcPct val="170000"/>
              </a:lnSpc>
              <a:spcBef>
                <a:spcPts val="0"/>
              </a:spcBef>
              <a:buFont typeface="Wingdings" pitchFamily="2" charset="2"/>
              <a:buChar char="§"/>
              <a:defRPr/>
            </a:pPr>
            <a:r>
              <a:rPr lang="cs-CZ" sz="2600" dirty="0">
                <a:solidFill>
                  <a:srgbClr val="839495"/>
                </a:solidFill>
              </a:rPr>
              <a:t>R. Edwards obdržel v roce 2010 Nobelovu cenu za fyziologii a lékařství, která ovšem není udělována posmrtně (Steptoe umírá v roce 1988)</a:t>
            </a:r>
          </a:p>
          <a:p>
            <a:pPr marL="0">
              <a:lnSpc>
                <a:spcPct val="170000"/>
              </a:lnSpc>
              <a:spcBef>
                <a:spcPts val="0"/>
              </a:spcBef>
              <a:buFont typeface="Wingdings" pitchFamily="2" charset="2"/>
              <a:buChar char="§"/>
              <a:defRPr/>
            </a:pPr>
            <a:r>
              <a:rPr lang="cs-CZ" sz="2600" dirty="0">
                <a:solidFill>
                  <a:srgbClr val="839495"/>
                </a:solidFill>
              </a:rPr>
              <a:t>narození Luisy vyvolalo velké množství otázek → 1984 </a:t>
            </a:r>
            <a:r>
              <a:rPr lang="cs-CZ" sz="2600" dirty="0" err="1">
                <a:solidFill>
                  <a:srgbClr val="839495"/>
                </a:solidFill>
              </a:rPr>
              <a:t>Warnock</a:t>
            </a:r>
            <a:r>
              <a:rPr lang="cs-CZ" sz="2600" dirty="0">
                <a:solidFill>
                  <a:srgbClr val="839495"/>
                </a:solidFill>
              </a:rPr>
              <a:t> Report (modelový příklad pro právní úpravu asistované reprodukce nejen ve Velké Británii</a:t>
            </a:r>
            <a:r>
              <a:rPr lang="cs-CZ" sz="2600" dirty="0" smtClean="0">
                <a:solidFill>
                  <a:srgbClr val="839495"/>
                </a:solidFill>
              </a:rPr>
              <a:t>)</a:t>
            </a:r>
            <a:endParaRPr lang="cs-CZ" sz="2600" dirty="0">
              <a:solidFill>
                <a:srgbClr val="839495"/>
              </a:solidFill>
            </a:endParaRP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1" y="3200401"/>
            <a:ext cx="487363" cy="487363"/>
          </a:xfrm>
          <a:prstGeom prst="rect">
            <a:avLst/>
          </a:prstGeom>
        </p:spPr>
      </p:pic>
      <p:sp>
        <p:nvSpPr>
          <p:cNvPr id="5" name="Zástupný symbol pro zápatí 3"/>
          <p:cNvSpPr>
            <a:spLocks noGrp="1"/>
          </p:cNvSpPr>
          <p:nvPr>
            <p:ph type="ftr" sz="quarter" idx="11"/>
          </p:nvPr>
        </p:nvSpPr>
        <p:spPr>
          <a:xfrm>
            <a:off x="3686185" y="6459785"/>
            <a:ext cx="4822804" cy="365125"/>
          </a:xfrm>
        </p:spPr>
        <p:txBody>
          <a:bodyPr/>
          <a:lstStyle/>
          <a:p>
            <a:r>
              <a:rPr lang="cs-CZ" dirty="0" smtClean="0"/>
              <a:t>Bi6140 Embryologie</a:t>
            </a:r>
            <a:endParaRPr lang="cs-CZ" dirty="0"/>
          </a:p>
        </p:txBody>
      </p:sp>
    </p:spTree>
    <p:extLst>
      <p:ext uri="{BB962C8B-B14F-4D97-AF65-F5344CB8AC3E}">
        <p14:creationId xmlns:p14="http://schemas.microsoft.com/office/powerpoint/2010/main" val="2796300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8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3"/>
            <a:ext cx="9196251" cy="1278039"/>
          </a:xfrm>
        </p:spPr>
        <p:txBody>
          <a:bodyPr/>
          <a:lstStyle/>
          <a:p>
            <a:r>
              <a:rPr lang="cs-CZ" dirty="0" smtClean="0">
                <a:latin typeface="+mn-lt"/>
              </a:rPr>
              <a:t>Modelové organismy v embryologii</a:t>
            </a:r>
            <a:endParaRPr lang="cs-CZ" dirty="0">
              <a:latin typeface="+mn-lt"/>
            </a:endParaRPr>
          </a:p>
        </p:txBody>
      </p:sp>
      <p:sp>
        <p:nvSpPr>
          <p:cNvPr id="3" name="Zástupný symbol pro obsah 2"/>
          <p:cNvSpPr>
            <a:spLocks noGrp="1"/>
          </p:cNvSpPr>
          <p:nvPr>
            <p:ph idx="1"/>
          </p:nvPr>
        </p:nvSpPr>
        <p:spPr>
          <a:xfrm>
            <a:off x="1097280" y="1848113"/>
            <a:ext cx="6966857" cy="4459272"/>
          </a:xfrm>
        </p:spPr>
        <p:txBody>
          <a:bodyPr>
            <a:normAutofit fontScale="85000" lnSpcReduction="20000"/>
          </a:bodyPr>
          <a:lstStyle/>
          <a:p>
            <a:pPr>
              <a:buFont typeface="Wingdings" panose="05000000000000000000" pitchFamily="2" charset="2"/>
              <a:buChar char="§"/>
            </a:pPr>
            <a:r>
              <a:rPr lang="cs-CZ" dirty="0" smtClean="0"/>
              <a:t> </a:t>
            </a:r>
            <a:r>
              <a:rPr lang="cs-CZ" b="1" dirty="0"/>
              <a:t>Modelový </a:t>
            </a:r>
            <a:r>
              <a:rPr lang="cs-CZ" b="1" dirty="0" smtClean="0"/>
              <a:t>organismus</a:t>
            </a:r>
            <a:r>
              <a:rPr lang="cs-CZ" dirty="0"/>
              <a:t>:</a:t>
            </a:r>
            <a:r>
              <a:rPr lang="cs-CZ" dirty="0" smtClean="0"/>
              <a:t> jeho </a:t>
            </a:r>
            <a:r>
              <a:rPr lang="cs-CZ" dirty="0"/>
              <a:t>zkoumání neslouží jen k poznání jeho samého, ale </a:t>
            </a:r>
            <a:r>
              <a:rPr lang="cs-CZ" dirty="0" smtClean="0"/>
              <a:t>též </a:t>
            </a:r>
            <a:r>
              <a:rPr lang="cs-CZ" dirty="0"/>
              <a:t>ke zkoumání </a:t>
            </a:r>
            <a:r>
              <a:rPr lang="cs-CZ" dirty="0" smtClean="0"/>
              <a:t>obecnějších </a:t>
            </a:r>
            <a:r>
              <a:rPr lang="cs-CZ" dirty="0"/>
              <a:t>jevů a </a:t>
            </a:r>
            <a:r>
              <a:rPr lang="cs-CZ" dirty="0" smtClean="0"/>
              <a:t>odvozování zákonitostí platných pro </a:t>
            </a:r>
            <a:r>
              <a:rPr lang="cs-CZ" dirty="0"/>
              <a:t>jiné organismy. </a:t>
            </a:r>
            <a:r>
              <a:rPr lang="cs-CZ" dirty="0" smtClean="0"/>
              <a:t>Studium těchto organismů </a:t>
            </a:r>
            <a:r>
              <a:rPr lang="cs-CZ" dirty="0"/>
              <a:t>umožnilo významné objevy v </a:t>
            </a:r>
            <a:r>
              <a:rPr lang="cs-CZ" dirty="0" smtClean="0"/>
              <a:t>mnoha vědních oborech včetně embryologie a vývojové biologie s dalekosáhlými důsledky pro praxi  (viz též „Síň slávy“ v této prezentaci). Mezi důležité modelové organismy patří:</a:t>
            </a:r>
          </a:p>
          <a:p>
            <a:pPr>
              <a:buFont typeface="Wingdings" panose="05000000000000000000" pitchFamily="2" charset="2"/>
              <a:buChar char="§"/>
            </a:pPr>
            <a:r>
              <a:rPr lang="cs-CZ" dirty="0" smtClean="0"/>
              <a:t> octomilka  obecná (</a:t>
            </a:r>
            <a:r>
              <a:rPr lang="cs-CZ" i="1" dirty="0" err="1" smtClean="0"/>
              <a:t>Drosophila</a:t>
            </a:r>
            <a:r>
              <a:rPr lang="cs-CZ" dirty="0" smtClean="0"/>
              <a:t> </a:t>
            </a:r>
            <a:r>
              <a:rPr lang="cs-CZ" i="1" dirty="0" err="1" smtClean="0"/>
              <a:t>melanogaster</a:t>
            </a:r>
            <a:r>
              <a:rPr lang="cs-CZ" dirty="0" smtClean="0"/>
              <a:t>)</a:t>
            </a:r>
          </a:p>
          <a:p>
            <a:pPr>
              <a:buFont typeface="Wingdings" panose="05000000000000000000" pitchFamily="2" charset="2"/>
              <a:buChar char="§"/>
            </a:pPr>
            <a:r>
              <a:rPr lang="cs-CZ" dirty="0" smtClean="0"/>
              <a:t> ježovka (rod </a:t>
            </a:r>
            <a:r>
              <a:rPr lang="cs-CZ" i="1" dirty="0" err="1" smtClean="0"/>
              <a:t>Echinus</a:t>
            </a:r>
            <a:r>
              <a:rPr lang="cs-CZ" i="1" dirty="0" smtClean="0"/>
              <a:t>)</a:t>
            </a:r>
            <a:endParaRPr lang="cs-CZ" dirty="0" smtClean="0"/>
          </a:p>
          <a:p>
            <a:pPr>
              <a:buFont typeface="Wingdings" panose="05000000000000000000" pitchFamily="2" charset="2"/>
              <a:buChar char="§"/>
            </a:pPr>
            <a:r>
              <a:rPr lang="cs-CZ" dirty="0" smtClean="0"/>
              <a:t> </a:t>
            </a:r>
            <a:r>
              <a:rPr lang="cs-CZ" dirty="0" err="1" smtClean="0"/>
              <a:t>dánio</a:t>
            </a:r>
            <a:r>
              <a:rPr lang="cs-CZ" dirty="0" smtClean="0"/>
              <a:t>  pruhované  (</a:t>
            </a:r>
            <a:r>
              <a:rPr lang="cs-CZ" i="1" dirty="0" err="1" smtClean="0"/>
              <a:t>Danio</a:t>
            </a:r>
            <a:r>
              <a:rPr lang="cs-CZ" dirty="0" smtClean="0"/>
              <a:t> </a:t>
            </a:r>
            <a:r>
              <a:rPr lang="cs-CZ" i="1" dirty="0" err="1" smtClean="0"/>
              <a:t>rerio</a:t>
            </a:r>
            <a:r>
              <a:rPr lang="cs-CZ" dirty="0" smtClean="0"/>
              <a:t>, ryba)</a:t>
            </a:r>
          </a:p>
          <a:p>
            <a:pPr>
              <a:buFont typeface="Wingdings" panose="05000000000000000000" pitchFamily="2" charset="2"/>
              <a:buChar char="§"/>
            </a:pPr>
            <a:r>
              <a:rPr lang="cs-CZ" dirty="0"/>
              <a:t> </a:t>
            </a:r>
            <a:r>
              <a:rPr lang="cs-CZ" dirty="0" smtClean="0"/>
              <a:t>drápatka vodní  (</a:t>
            </a:r>
            <a:r>
              <a:rPr lang="cs-CZ" i="1" dirty="0" err="1" smtClean="0"/>
              <a:t>Xenopus</a:t>
            </a:r>
            <a:r>
              <a:rPr lang="cs-CZ" i="1" dirty="0" smtClean="0"/>
              <a:t> </a:t>
            </a:r>
            <a:r>
              <a:rPr lang="cs-CZ" i="1" dirty="0" err="1" smtClean="0"/>
              <a:t>laevis</a:t>
            </a:r>
            <a:r>
              <a:rPr lang="cs-CZ" dirty="0" smtClean="0"/>
              <a:t>, žába)</a:t>
            </a:r>
          </a:p>
          <a:p>
            <a:pPr>
              <a:buFont typeface="Wingdings" panose="05000000000000000000" pitchFamily="2" charset="2"/>
              <a:buChar char="§"/>
            </a:pPr>
            <a:r>
              <a:rPr lang="cs-CZ" dirty="0" smtClean="0"/>
              <a:t> kur domácí (</a:t>
            </a:r>
            <a:r>
              <a:rPr lang="cs-CZ" i="1" dirty="0" err="1" smtClean="0"/>
              <a:t>Gallus</a:t>
            </a:r>
            <a:r>
              <a:rPr lang="cs-CZ" i="1" dirty="0" smtClean="0"/>
              <a:t> </a:t>
            </a:r>
            <a:r>
              <a:rPr lang="cs-CZ" i="1" dirty="0" err="1" smtClean="0"/>
              <a:t>gallus</a:t>
            </a:r>
            <a:r>
              <a:rPr lang="cs-CZ" i="1" dirty="0" smtClean="0"/>
              <a:t>)</a:t>
            </a:r>
          </a:p>
          <a:p>
            <a:pPr>
              <a:buFont typeface="Wingdings" panose="05000000000000000000" pitchFamily="2" charset="2"/>
              <a:buChar char="§"/>
            </a:pPr>
            <a:r>
              <a:rPr lang="cs-CZ" i="1" dirty="0"/>
              <a:t> </a:t>
            </a:r>
            <a:r>
              <a:rPr lang="cs-CZ" dirty="0" smtClean="0"/>
              <a:t>myš domácí (</a:t>
            </a:r>
            <a:r>
              <a:rPr lang="cs-CZ" i="1" dirty="0" err="1" smtClean="0"/>
              <a:t>Mus</a:t>
            </a:r>
            <a:r>
              <a:rPr lang="cs-CZ" i="1" dirty="0" smtClean="0"/>
              <a:t> </a:t>
            </a:r>
            <a:r>
              <a:rPr lang="cs-CZ" i="1" dirty="0" err="1" smtClean="0"/>
              <a:t>musculus</a:t>
            </a:r>
            <a:r>
              <a:rPr lang="cs-CZ" dirty="0" smtClean="0"/>
              <a:t>)</a:t>
            </a:r>
          </a:p>
          <a:p>
            <a:pPr>
              <a:buFont typeface="Wingdings" panose="05000000000000000000" pitchFamily="2" charset="2"/>
              <a:buChar char="§"/>
            </a:pPr>
            <a:r>
              <a:rPr lang="cs-CZ" dirty="0"/>
              <a:t> </a:t>
            </a:r>
            <a:r>
              <a:rPr lang="cs-CZ" dirty="0" smtClean="0"/>
              <a:t>potkan  obecný (</a:t>
            </a:r>
            <a:r>
              <a:rPr lang="cs-CZ" i="1" dirty="0" err="1" smtClean="0"/>
              <a:t>Rattus</a:t>
            </a:r>
            <a:r>
              <a:rPr lang="cs-CZ" i="1" dirty="0" smtClean="0"/>
              <a:t> </a:t>
            </a:r>
            <a:r>
              <a:rPr lang="cs-CZ" i="1" dirty="0" err="1" smtClean="0"/>
              <a:t>norvegicus</a:t>
            </a:r>
            <a:r>
              <a:rPr lang="cs-CZ" dirty="0" smtClean="0"/>
              <a:t>) – nesprávně „laboratorní krysa“</a:t>
            </a:r>
          </a:p>
          <a:p>
            <a:pPr>
              <a:buFont typeface="Wingdings" panose="05000000000000000000" pitchFamily="2" charset="2"/>
              <a:buChar char="§"/>
            </a:pPr>
            <a:r>
              <a:rPr lang="cs-CZ" dirty="0" smtClean="0"/>
              <a:t> pes domácí (</a:t>
            </a:r>
            <a:r>
              <a:rPr lang="cs-CZ" i="1" dirty="0" err="1"/>
              <a:t>Canis</a:t>
            </a:r>
            <a:r>
              <a:rPr lang="cs-CZ" i="1" dirty="0"/>
              <a:t> lupus </a:t>
            </a:r>
            <a:r>
              <a:rPr lang="cs-CZ" i="1" dirty="0" err="1"/>
              <a:t>familiaris</a:t>
            </a:r>
            <a:r>
              <a:rPr lang="cs-CZ" dirty="0" smtClean="0"/>
              <a:t>)</a:t>
            </a:r>
          </a:p>
          <a:p>
            <a:pPr>
              <a:buFont typeface="Wingdings" panose="05000000000000000000" pitchFamily="2" charset="2"/>
              <a:buChar char="§"/>
            </a:pPr>
            <a:r>
              <a:rPr lang="cs-CZ" dirty="0" smtClean="0"/>
              <a:t>………………………..</a:t>
            </a:r>
          </a:p>
        </p:txBody>
      </p:sp>
      <p:sp>
        <p:nvSpPr>
          <p:cNvPr id="4" name="Zástupný symbol pro zápatí 3"/>
          <p:cNvSpPr>
            <a:spLocks noGrp="1"/>
          </p:cNvSpPr>
          <p:nvPr>
            <p:ph type="ftr" sz="quarter" idx="11"/>
          </p:nvPr>
        </p:nvSpPr>
        <p:spPr/>
        <p:txBody>
          <a:bodyPr/>
          <a:lstStyle/>
          <a:p>
            <a:r>
              <a:rPr lang="cs-CZ" smtClean="0"/>
              <a:t>Bi6140 Embryologie</a:t>
            </a:r>
            <a:endParaRPr lang="cs-CZ"/>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8</a:t>
            </a:fld>
            <a:endParaRPr lang="cs-CZ"/>
          </a:p>
        </p:txBody>
      </p:sp>
      <p:sp>
        <p:nvSpPr>
          <p:cNvPr id="6" name="Zástupný symbol pro zápatí 3"/>
          <p:cNvSpPr txBox="1">
            <a:spLocks/>
          </p:cNvSpPr>
          <p:nvPr/>
        </p:nvSpPr>
        <p:spPr>
          <a:xfrm>
            <a:off x="3838585" y="6612185"/>
            <a:ext cx="4822804" cy="365125"/>
          </a:xfrm>
          <a:prstGeom prst="rect">
            <a:avLst/>
          </a:prstGeom>
        </p:spPr>
        <p:txBody>
          <a:bodyPr vert="horz" lIns="91440" tIns="45720" rIns="91440" bIns="45720" rtlCol="0" anchor="ctr"/>
          <a:lstStyle>
            <a:defPPr>
              <a:defRPr lang="cs-CZ"/>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mtClean="0"/>
              <a:t>Bi6140 Embryologie</a:t>
            </a:r>
            <a:endParaRPr lang="cs-CZ" dirty="0"/>
          </a:p>
        </p:txBody>
      </p:sp>
      <p:pic>
        <p:nvPicPr>
          <p:cNvPr id="7" name="Picture 2" descr="alternativní popis obrázku chyb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8631" y="2618524"/>
            <a:ext cx="2476500" cy="1857376"/>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4882894" y="6328374"/>
            <a:ext cx="7404591" cy="215444"/>
          </a:xfrm>
          <a:prstGeom prst="rect">
            <a:avLst/>
          </a:prstGeom>
        </p:spPr>
        <p:txBody>
          <a:bodyPr wrap="none">
            <a:spAutoFit/>
          </a:bodyPr>
          <a:lstStyle/>
          <a:p>
            <a:r>
              <a:rPr lang="cs-CZ" sz="800" dirty="0"/>
              <a:t>https://</a:t>
            </a:r>
            <a:r>
              <a:rPr lang="cs-CZ" sz="800" dirty="0" smtClean="0"/>
              <a:t>cs.wikipedia.org/wiki/Dr%C3%A1patka_vodn%C3%AD</a:t>
            </a:r>
            <a:r>
              <a:rPr lang="cs-CZ" sz="800" dirty="0"/>
              <a:t>, https://</a:t>
            </a:r>
            <a:r>
              <a:rPr lang="cs-CZ" sz="800" dirty="0" smtClean="0"/>
              <a:t>cs.wikipedia.org/wiki/D%C3%A1nio_pruhovan%C3%A9</a:t>
            </a:r>
            <a:r>
              <a:rPr lang="cs-CZ" sz="800" dirty="0"/>
              <a:t>, https://en.wikipedia.org/wiki/Laboratory_rat </a:t>
            </a:r>
          </a:p>
        </p:txBody>
      </p:sp>
      <p:pic>
        <p:nvPicPr>
          <p:cNvPr id="9" name="Picture 4" descr="alternativní popis obrázku chyb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8631" y="1406696"/>
            <a:ext cx="2476500" cy="11828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upload.wikimedia.org/wikipedia/commons/1/1d/Albino_R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8631" y="4504921"/>
            <a:ext cx="2476500" cy="1727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342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Modelové </a:t>
            </a:r>
            <a:r>
              <a:rPr lang="cs-CZ" dirty="0" smtClean="0"/>
              <a:t>organismy</a:t>
            </a:r>
            <a:endParaRPr lang="cs-CZ" dirty="0"/>
          </a:p>
        </p:txBody>
      </p:sp>
      <p:sp>
        <p:nvSpPr>
          <p:cNvPr id="3" name="Zástupný symbol pro obsah 2"/>
          <p:cNvSpPr>
            <a:spLocks noGrp="1"/>
          </p:cNvSpPr>
          <p:nvPr>
            <p:ph idx="1"/>
          </p:nvPr>
        </p:nvSpPr>
        <p:spPr>
          <a:xfrm>
            <a:off x="1097280" y="1845734"/>
            <a:ext cx="8133806" cy="4023360"/>
          </a:xfrm>
        </p:spPr>
        <p:txBody>
          <a:bodyPr/>
          <a:lstStyle/>
          <a:p>
            <a:pPr>
              <a:buFont typeface="Wingdings" panose="05000000000000000000" pitchFamily="2" charset="2"/>
              <a:buChar char="§"/>
            </a:pPr>
            <a:r>
              <a:rPr lang="cs-CZ" dirty="0" smtClean="0"/>
              <a:t> Proč </a:t>
            </a:r>
            <a:r>
              <a:rPr lang="cs-CZ" dirty="0"/>
              <a:t>obecně nestudujeme prenatální vývoj u lidí?: pozorování embryí/plodů je v těle obtížné; morálně a eticky problematické; experimentální postupy u lidí velmi omezené </a:t>
            </a:r>
            <a:endParaRPr lang="cs-CZ" dirty="0" smtClean="0"/>
          </a:p>
          <a:p>
            <a:pPr>
              <a:buFont typeface="Wingdings" panose="05000000000000000000" pitchFamily="2" charset="2"/>
              <a:buChar char="§"/>
            </a:pPr>
            <a:r>
              <a:rPr lang="cs-CZ" dirty="0"/>
              <a:t> </a:t>
            </a:r>
            <a:r>
              <a:rPr lang="cs-CZ" dirty="0" smtClean="0"/>
              <a:t>→ </a:t>
            </a:r>
            <a:r>
              <a:rPr lang="cs-CZ" dirty="0"/>
              <a:t>modelové organismy: podobnosti ve vývoji velmi odlišných organismů; vajíčka různých modelových organismů se liší </a:t>
            </a:r>
            <a:r>
              <a:rPr lang="cs-CZ" dirty="0" smtClean="0"/>
              <a:t>velikostí, </a:t>
            </a:r>
            <a:r>
              <a:rPr lang="cs-CZ" dirty="0"/>
              <a:t>ale </a:t>
            </a:r>
            <a:r>
              <a:rPr lang="cs-CZ" dirty="0" smtClean="0"/>
              <a:t>celková </a:t>
            </a:r>
            <a:r>
              <a:rPr lang="cs-CZ" dirty="0" err="1" smtClean="0"/>
              <a:t>stqavba</a:t>
            </a:r>
            <a:r>
              <a:rPr lang="cs-CZ" dirty="0" smtClean="0"/>
              <a:t> a tělesný </a:t>
            </a:r>
            <a:r>
              <a:rPr lang="cs-CZ" dirty="0"/>
              <a:t>plán jsou u embryí velmi podobné; </a:t>
            </a:r>
            <a:endParaRPr lang="cs-CZ" dirty="0" smtClean="0"/>
          </a:p>
          <a:p>
            <a:pPr>
              <a:buFont typeface="Wingdings" panose="05000000000000000000" pitchFamily="2" charset="2"/>
              <a:buChar char="§"/>
            </a:pPr>
            <a:r>
              <a:rPr lang="cs-CZ" dirty="0"/>
              <a:t> </a:t>
            </a:r>
            <a:r>
              <a:rPr lang="cs-CZ" dirty="0" smtClean="0"/>
              <a:t>modelové </a:t>
            </a:r>
            <a:r>
              <a:rPr lang="cs-CZ" dirty="0"/>
              <a:t>organismy umožňují pochopit široké spektrum biologických </a:t>
            </a:r>
            <a:r>
              <a:rPr lang="cs-CZ" dirty="0" smtClean="0"/>
              <a:t>dějů </a:t>
            </a:r>
            <a:r>
              <a:rPr lang="cs-CZ" dirty="0"/>
              <a:t>nebo odpovědět na konkrétní </a:t>
            </a:r>
            <a:r>
              <a:rPr lang="cs-CZ" dirty="0" smtClean="0"/>
              <a:t>otázky, na které by odpovědět bylo jinak obtížné</a:t>
            </a:r>
          </a:p>
          <a:p>
            <a:pPr>
              <a:buFont typeface="Wingdings" panose="05000000000000000000" pitchFamily="2" charset="2"/>
              <a:buChar char="§"/>
            </a:pPr>
            <a:r>
              <a:rPr lang="cs-CZ" dirty="0"/>
              <a:t> </a:t>
            </a:r>
            <a:r>
              <a:rPr lang="cs-CZ" dirty="0" smtClean="0"/>
              <a:t>výhody</a:t>
            </a:r>
            <a:r>
              <a:rPr lang="cs-CZ" dirty="0"/>
              <a:t>: snadný a levný chov v laboratorních podmínkách, snadná manipulace s gametami, embryi, dospělci; embrya se vyvíjejí mimo tělo matky, krátký životní cyklus, jednoduchý genom, … </a:t>
            </a:r>
          </a:p>
        </p:txBody>
      </p:sp>
      <p:sp>
        <p:nvSpPr>
          <p:cNvPr id="4" name="Zástupný symbol pro zápatí 3"/>
          <p:cNvSpPr>
            <a:spLocks noGrp="1"/>
          </p:cNvSpPr>
          <p:nvPr>
            <p:ph type="ftr" sz="quarter" idx="11"/>
          </p:nvPr>
        </p:nvSpPr>
        <p:spPr/>
        <p:txBody>
          <a:bodyPr/>
          <a:lstStyle/>
          <a:p>
            <a:r>
              <a:rPr lang="cs-CZ" smtClean="0"/>
              <a:t>Bi6140 Embryologie</a:t>
            </a:r>
            <a:endParaRPr lang="cs-CZ"/>
          </a:p>
        </p:txBody>
      </p:sp>
      <p:sp>
        <p:nvSpPr>
          <p:cNvPr id="5" name="Zástupný symbol pro číslo snímku 4"/>
          <p:cNvSpPr>
            <a:spLocks noGrp="1"/>
          </p:cNvSpPr>
          <p:nvPr>
            <p:ph type="sldNum" sz="quarter" idx="12"/>
          </p:nvPr>
        </p:nvSpPr>
        <p:spPr/>
        <p:txBody>
          <a:bodyPr/>
          <a:lstStyle/>
          <a:p>
            <a:fld id="{452BC3EA-E2EC-40AA-BF67-C4C476FA0C99}" type="slidenum">
              <a:rPr lang="cs-CZ" smtClean="0"/>
              <a:t>9</a:t>
            </a:fld>
            <a:endParaRPr lang="cs-CZ"/>
          </a:p>
        </p:txBody>
      </p:sp>
      <p:pic>
        <p:nvPicPr>
          <p:cNvPr id="6" name="Picture 2" descr="alternativní popis obrázku chyb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0046" y="1845734"/>
            <a:ext cx="245745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6911039" y="6015531"/>
            <a:ext cx="5102679" cy="215444"/>
          </a:xfrm>
          <a:prstGeom prst="rect">
            <a:avLst/>
          </a:prstGeom>
        </p:spPr>
        <p:txBody>
          <a:bodyPr wrap="none">
            <a:spAutoFit/>
          </a:bodyPr>
          <a:lstStyle/>
          <a:p>
            <a:r>
              <a:rPr lang="cs-CZ" sz="800" dirty="0"/>
              <a:t>https://cs.wikipedia.org/wiki/Octomilka, https://cs.wikipedia.org/wiki/H%C3%A1%C4%8F%C3%A1tko_obecn%C3%A9</a:t>
            </a:r>
          </a:p>
        </p:txBody>
      </p:sp>
      <p:pic>
        <p:nvPicPr>
          <p:cNvPr id="8" name="Picture 4" descr="alternativní popis obrázku chyb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793" y="3859108"/>
            <a:ext cx="2447925"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628465"/>
      </p:ext>
    </p:extLst>
  </p:cSld>
  <p:clrMapOvr>
    <a:masterClrMapping/>
  </p:clrMapOvr>
</p:sld>
</file>

<file path=ppt/theme/theme1.xml><?xml version="1.0" encoding="utf-8"?>
<a:theme xmlns:a="http://schemas.openxmlformats.org/drawingml/2006/main" name="Retrospektiva">
  <a:themeElements>
    <a:clrScheme name="Fialová">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2021" id="{5BD42044-C0B7-46F0-9860-4BF8EC1C0230}" vid="{724CD4A6-4D16-4494-9080-2977465C35FD}"/>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EMB_PŘ1_2021</Template>
  <TotalTime>1697</TotalTime>
  <Words>6285</Words>
  <Application>Microsoft Office PowerPoint</Application>
  <PresentationFormat>Širokoúhlá obrazovka</PresentationFormat>
  <Paragraphs>581</Paragraphs>
  <Slides>46</Slides>
  <Notes>9</Notes>
  <HiddenSlides>0</HiddenSlides>
  <MMClips>19</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46</vt:i4>
      </vt:variant>
    </vt:vector>
  </HeadingPairs>
  <TitlesOfParts>
    <vt:vector size="51" baseType="lpstr">
      <vt:lpstr>Arial</vt:lpstr>
      <vt:lpstr>Calibri</vt:lpstr>
      <vt:lpstr>var(--medium)</vt:lpstr>
      <vt:lpstr>Wingdings</vt:lpstr>
      <vt:lpstr>Retrospektiva</vt:lpstr>
      <vt:lpstr> Úvod, obecné termíny, rozmnožování, gametogeneze,   HELENA NEJEZCHLEBOVÁ </vt:lpstr>
      <vt:lpstr>Embryologie</vt:lpstr>
      <vt:lpstr>Síň slávy</vt:lpstr>
      <vt:lpstr>Síň slávy</vt:lpstr>
      <vt:lpstr>Síň slávy</vt:lpstr>
      <vt:lpstr>Síň slávy</vt:lpstr>
      <vt:lpstr>Síň slávy</vt:lpstr>
      <vt:lpstr>Modelové organismy v embryologii</vt:lpstr>
      <vt:lpstr>Modelové organismy</vt:lpstr>
      <vt:lpstr>Prezentace aplikace PowerPoint</vt:lpstr>
      <vt:lpstr>Základní pojmy</vt:lpstr>
      <vt:lpstr>Orientace na těle živočicha</vt:lpstr>
      <vt:lpstr>Rozmnožování </vt:lpstr>
      <vt:lpstr>Rozmnožovací soustava</vt:lpstr>
      <vt:lpstr> Nepohlavní rozmnožování</vt:lpstr>
      <vt:lpstr>Mitóza a její modifikace</vt:lpstr>
      <vt:lpstr>Pohlavní rozmnožování</vt:lpstr>
      <vt:lpstr>Meióza (zrací dělení pohlavních buněk)</vt:lpstr>
      <vt:lpstr>Meióza</vt:lpstr>
      <vt:lpstr>Prezentace aplikace PowerPoint</vt:lpstr>
      <vt:lpstr>Prezentace aplikace PowerPoint</vt:lpstr>
      <vt:lpstr>Prezentace aplikace PowerPoint</vt:lpstr>
      <vt:lpstr>Gametogeneze</vt:lpstr>
      <vt:lpstr>Gametogeneze</vt:lpstr>
      <vt:lpstr>Gametogeneze</vt:lpstr>
      <vt:lpstr>Primordiální (prvopohlavní) zárodečné buňky </vt:lpstr>
      <vt:lpstr>Spermatogeneze</vt:lpstr>
      <vt:lpstr>Spermatogeneze</vt:lpstr>
      <vt:lpstr>Spermiohistogeneze</vt:lpstr>
      <vt:lpstr>Spermie</vt:lpstr>
      <vt:lpstr>Řízení spermatogeneze</vt:lpstr>
      <vt:lpstr>Prezentace aplikace PowerPoint</vt:lpstr>
      <vt:lpstr>Prezentace aplikace PowerPoint</vt:lpstr>
      <vt:lpstr>Oogeneze</vt:lpstr>
      <vt:lpstr>Oogeneze</vt:lpstr>
      <vt:lpstr>Oogeneze</vt:lpstr>
      <vt:lpstr>Poruchy gametogeneze (meiózy)</vt:lpstr>
      <vt:lpstr>Prezentace aplikace PowerPoint</vt:lpstr>
      <vt:lpstr>Coenorhabditis elegans</vt:lpstr>
      <vt:lpstr>Prezentace aplikace PowerPoint</vt:lpstr>
      <vt:lpstr>Prezentace aplikace PowerPoint</vt:lpstr>
      <vt:lpstr>Prezentace aplikace PowerPoint</vt:lpstr>
      <vt:lpstr>Prezentace aplikace PowerPoint</vt:lpstr>
      <vt:lpstr>Prezentace aplikace PowerPoint</vt:lpstr>
      <vt:lpstr>Shrnutí</vt:lpstr>
      <vt:lpstr>Použité a doporučené zdroje</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obecné termíny, rozmnožování, gametogeneze, oplození  HELENA NEJEZCHLEBOVÁ 3. 3. 2021</dc:title>
  <dc:creator>Helena Nejezchlebová</dc:creator>
  <cp:lastModifiedBy>Helena</cp:lastModifiedBy>
  <cp:revision>120</cp:revision>
  <dcterms:created xsi:type="dcterms:W3CDTF">2021-02-22T10:49:19Z</dcterms:created>
  <dcterms:modified xsi:type="dcterms:W3CDTF">2023-02-15T13:53:35Z</dcterms:modified>
</cp:coreProperties>
</file>