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handoutMasterIdLst>
    <p:handoutMasterId r:id="rId36"/>
  </p:handoutMasterIdLst>
  <p:sldIdLst>
    <p:sldId id="258" r:id="rId2"/>
    <p:sldId id="288" r:id="rId3"/>
    <p:sldId id="289" r:id="rId4"/>
    <p:sldId id="308" r:id="rId5"/>
    <p:sldId id="290" r:id="rId6"/>
    <p:sldId id="272" r:id="rId7"/>
    <p:sldId id="292" r:id="rId8"/>
    <p:sldId id="274" r:id="rId9"/>
    <p:sldId id="276" r:id="rId10"/>
    <p:sldId id="277" r:id="rId11"/>
    <p:sldId id="293" r:id="rId12"/>
    <p:sldId id="296" r:id="rId13"/>
    <p:sldId id="304" r:id="rId14"/>
    <p:sldId id="278" r:id="rId15"/>
    <p:sldId id="297" r:id="rId16"/>
    <p:sldId id="294" r:id="rId17"/>
    <p:sldId id="310" r:id="rId18"/>
    <p:sldId id="311" r:id="rId19"/>
    <p:sldId id="309" r:id="rId20"/>
    <p:sldId id="299" r:id="rId21"/>
    <p:sldId id="305" r:id="rId22"/>
    <p:sldId id="300" r:id="rId23"/>
    <p:sldId id="302" r:id="rId24"/>
    <p:sldId id="306" r:id="rId25"/>
    <p:sldId id="303" r:id="rId26"/>
    <p:sldId id="282" r:id="rId27"/>
    <p:sldId id="312" r:id="rId28"/>
    <p:sldId id="313" r:id="rId29"/>
    <p:sldId id="314" r:id="rId30"/>
    <p:sldId id="284" r:id="rId31"/>
    <p:sldId id="298" r:id="rId32"/>
    <p:sldId id="307" r:id="rId33"/>
    <p:sldId id="285" r:id="rId3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03E03E-4D0B-4099-9519-22372DFFA034}" type="datetimeFigureOut">
              <a:rPr lang="cs-CZ" smtClean="0"/>
              <a:t>01.03.2023</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5D8DEB-4FF9-4D6D-80D1-35D78A2E1EF5}" type="slidenum">
              <a:rPr lang="cs-CZ" smtClean="0"/>
              <a:t>‹#›</a:t>
            </a:fld>
            <a:endParaRPr lang="cs-CZ"/>
          </a:p>
        </p:txBody>
      </p:sp>
    </p:spTree>
    <p:extLst>
      <p:ext uri="{BB962C8B-B14F-4D97-AF65-F5344CB8AC3E}">
        <p14:creationId xmlns:p14="http://schemas.microsoft.com/office/powerpoint/2010/main" val="10374737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8033D-73D7-4C7D-B193-1AF676137CA8}" type="datetimeFigureOut">
              <a:rPr lang="cs-CZ" smtClean="0"/>
              <a:t>01.03.2023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722A9-D8D5-4CAA-826C-F9E49B0E5A00}" type="slidenum">
              <a:rPr lang="cs-CZ" smtClean="0"/>
              <a:t>‹#›</a:t>
            </a:fld>
            <a:endParaRPr lang="cs-CZ"/>
          </a:p>
        </p:txBody>
      </p:sp>
    </p:spTree>
    <p:extLst>
      <p:ext uri="{BB962C8B-B14F-4D97-AF65-F5344CB8AC3E}">
        <p14:creationId xmlns:p14="http://schemas.microsoft.com/office/powerpoint/2010/main" val="2631051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dirty="0" smtClean="0"/>
              <a:t>is the process in which the three germ layers (ectoderm, mesoderm and endoderm) are formed by successive waves of epiblast cells migrating through the primitive streak. Formation of the primitive streak on day 15, marks the first event of gastrulation. Cells from the epiblast migrate into the interior of the embryo, via the primitive streak, in a process termed ingression, which involves a cellular epithelial-to-mesenchymal transition (EMT). The initial wave of migrating cells (day 16) streams through the primitive streak, displacing the hypoblast cells to become definitive endoderm, which ultimately produces the future gut derivatives and gut linings. The second wave of migrating cells populate a layer between the epiblast and the definitive endoderm, thereby forming the mesoderm layer.</a:t>
            </a:r>
            <a:endParaRPr lang="cs-CZ" altLang="cs-CZ" dirty="0" smtClean="0"/>
          </a:p>
        </p:txBody>
      </p:sp>
      <p:sp>
        <p:nvSpPr>
          <p:cNvPr id="4403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200">
                <a:solidFill>
                  <a:schemeClr val="tx1"/>
                </a:solidFill>
                <a:latin typeface="Calibri" panose="020F0502020204030204" pitchFamily="34" charset="0"/>
              </a:defRPr>
            </a:lvl1pPr>
            <a:lvl2pPr marL="742950" indent="-285750" defTabSz="906463" eaLnBrk="0" hangingPunct="0">
              <a:spcBef>
                <a:spcPct val="30000"/>
              </a:spcBef>
              <a:defRPr sz="1200">
                <a:solidFill>
                  <a:schemeClr val="tx1"/>
                </a:solidFill>
                <a:latin typeface="Calibri" panose="020F0502020204030204" pitchFamily="34" charset="0"/>
              </a:defRPr>
            </a:lvl2pPr>
            <a:lvl3pPr marL="1143000" indent="-228600" defTabSz="906463" eaLnBrk="0" hangingPunct="0">
              <a:spcBef>
                <a:spcPct val="30000"/>
              </a:spcBef>
              <a:defRPr sz="1200">
                <a:solidFill>
                  <a:schemeClr val="tx1"/>
                </a:solidFill>
                <a:latin typeface="Calibri" panose="020F0502020204030204" pitchFamily="34" charset="0"/>
              </a:defRPr>
            </a:lvl3pPr>
            <a:lvl4pPr marL="1600200" indent="-228600" defTabSz="906463" eaLnBrk="0" hangingPunct="0">
              <a:spcBef>
                <a:spcPct val="30000"/>
              </a:spcBef>
              <a:defRPr sz="1200">
                <a:solidFill>
                  <a:schemeClr val="tx1"/>
                </a:solidFill>
                <a:latin typeface="Calibri" panose="020F0502020204030204" pitchFamily="34" charset="0"/>
              </a:defRPr>
            </a:lvl4pPr>
            <a:lvl5pPr marL="2057400" indent="-228600" defTabSz="906463" eaLnBrk="0" hangingPunct="0">
              <a:spcBef>
                <a:spcPct val="30000"/>
              </a:spcBef>
              <a:defRPr sz="1200">
                <a:solidFill>
                  <a:schemeClr val="tx1"/>
                </a:solidFill>
                <a:latin typeface="Calibri" panose="020F0502020204030204" pitchFamily="34" charset="0"/>
              </a:defRPr>
            </a:lvl5pPr>
            <a:lvl6pPr marL="2514600" indent="-228600" defTabSz="9064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64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64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6463"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6F58065-585C-4B85-9DC6-25D3214A79C8}" type="slidenum">
              <a:rPr lang="cs-CZ" altLang="cs-CZ">
                <a:latin typeface="Comic Sans MS" panose="030F0702030302020204" pitchFamily="66" charset="0"/>
              </a:rPr>
              <a:pPr eaLnBrk="1" hangingPunct="1">
                <a:spcBef>
                  <a:spcPct val="0"/>
                </a:spcBef>
              </a:pPr>
              <a:t>10</a:t>
            </a:fld>
            <a:endParaRPr lang="cs-CZ" altLang="cs-CZ">
              <a:latin typeface="Comic Sans MS" panose="030F0702030302020204" pitchFamily="66" charset="0"/>
            </a:endParaRPr>
          </a:p>
        </p:txBody>
      </p:sp>
    </p:spTree>
    <p:extLst>
      <p:ext uri="{BB962C8B-B14F-4D97-AF65-F5344CB8AC3E}">
        <p14:creationId xmlns:p14="http://schemas.microsoft.com/office/powerpoint/2010/main" val="91192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smtClean="0"/>
              <a:t>is the process in which the three germ layers (ectoderm, mesoderm and endoderm) are formed by successive waves of epiblast cells migrating through the primitive streak. Formation of the primitive streak on day 15, marks the first event of gastrulation. Cells from the epiblast migrate into the interior of the embryo, via the primitive streak, in a process termed ingression, which involves a cellular epithelial-to-mesenchymal transition (EMT). The initial wave of migrating cells (day 16) streams through the primitive streak, displacing the hypoblast cells to become definitive endoderm, which ultimately produces the future gut derivatives and gut linings. The second wave of migrating cells populate a layer between the epiblast and the definitive endoderm, thereby forming the mesoderm layer.</a:t>
            </a:r>
            <a:endParaRPr lang="cs-CZ" altLang="cs-CZ" smtClean="0"/>
          </a:p>
        </p:txBody>
      </p:sp>
      <p:sp>
        <p:nvSpPr>
          <p:cNvPr id="4506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200">
                <a:solidFill>
                  <a:schemeClr val="tx1"/>
                </a:solidFill>
                <a:latin typeface="Calibri" panose="020F0502020204030204" pitchFamily="34" charset="0"/>
              </a:defRPr>
            </a:lvl1pPr>
            <a:lvl2pPr marL="742950" indent="-285750" defTabSz="906463" eaLnBrk="0" hangingPunct="0">
              <a:spcBef>
                <a:spcPct val="30000"/>
              </a:spcBef>
              <a:defRPr sz="1200">
                <a:solidFill>
                  <a:schemeClr val="tx1"/>
                </a:solidFill>
                <a:latin typeface="Calibri" panose="020F0502020204030204" pitchFamily="34" charset="0"/>
              </a:defRPr>
            </a:lvl2pPr>
            <a:lvl3pPr marL="1143000" indent="-228600" defTabSz="906463" eaLnBrk="0" hangingPunct="0">
              <a:spcBef>
                <a:spcPct val="30000"/>
              </a:spcBef>
              <a:defRPr sz="1200">
                <a:solidFill>
                  <a:schemeClr val="tx1"/>
                </a:solidFill>
                <a:latin typeface="Calibri" panose="020F0502020204030204" pitchFamily="34" charset="0"/>
              </a:defRPr>
            </a:lvl3pPr>
            <a:lvl4pPr marL="1600200" indent="-228600" defTabSz="906463" eaLnBrk="0" hangingPunct="0">
              <a:spcBef>
                <a:spcPct val="30000"/>
              </a:spcBef>
              <a:defRPr sz="1200">
                <a:solidFill>
                  <a:schemeClr val="tx1"/>
                </a:solidFill>
                <a:latin typeface="Calibri" panose="020F0502020204030204" pitchFamily="34" charset="0"/>
              </a:defRPr>
            </a:lvl4pPr>
            <a:lvl5pPr marL="2057400" indent="-228600" defTabSz="906463" eaLnBrk="0" hangingPunct="0">
              <a:spcBef>
                <a:spcPct val="30000"/>
              </a:spcBef>
              <a:defRPr sz="1200">
                <a:solidFill>
                  <a:schemeClr val="tx1"/>
                </a:solidFill>
                <a:latin typeface="Calibri" panose="020F0502020204030204" pitchFamily="34" charset="0"/>
              </a:defRPr>
            </a:lvl5pPr>
            <a:lvl6pPr marL="2514600" indent="-228600" defTabSz="9064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64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64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6463"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5C7689D-E49D-4A21-8A0C-38B4CC43CAA8}" type="slidenum">
              <a:rPr lang="cs-CZ" altLang="cs-CZ">
                <a:latin typeface="Comic Sans MS" panose="030F0702030302020204" pitchFamily="66" charset="0"/>
              </a:rPr>
              <a:pPr eaLnBrk="1" hangingPunct="1">
                <a:spcBef>
                  <a:spcPct val="0"/>
                </a:spcBef>
              </a:pPr>
              <a:t>14</a:t>
            </a:fld>
            <a:endParaRPr lang="cs-CZ" altLang="cs-CZ">
              <a:latin typeface="Comic Sans MS" panose="030F0702030302020204" pitchFamily="66" charset="0"/>
            </a:endParaRPr>
          </a:p>
        </p:txBody>
      </p:sp>
    </p:spTree>
    <p:extLst>
      <p:ext uri="{BB962C8B-B14F-4D97-AF65-F5344CB8AC3E}">
        <p14:creationId xmlns:p14="http://schemas.microsoft.com/office/powerpoint/2010/main" val="3605921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smtClean="0"/>
              <a:t>Kliknutím lze upravit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1BA0C948-A523-4395-B9B9-00C89B8B3EA2}" type="datetime1">
              <a:rPr lang="cs-CZ" smtClean="0"/>
              <a:t>01.03.2023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194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3FE45F01-08BB-4CF4-BB6A-48FC259F1ABF}" type="datetime1">
              <a:rPr lang="cs-CZ" smtClean="0"/>
              <a:t>01.03.2023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238579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A083D0-1B45-4054-82D1-255AA4031C8A}" type="datetime1">
              <a:rPr lang="cs-CZ" smtClean="0"/>
              <a:t>01.03.2023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4285085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C6A35D0A-C456-4CD2-988E-FB40C04FC9F5}" type="datetime1">
              <a:rPr lang="cs-CZ" smtClean="0"/>
              <a:t>01.03.2023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207578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90700AD7-6757-4EAB-800A-D51318B2C05B}" type="datetime1">
              <a:rPr lang="cs-CZ" smtClean="0"/>
              <a:t>01.03.2023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880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smtClean="0"/>
              <a:t>Kliknutím lze upravit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8448069D-7A03-49A9-8A38-0166FC9D40D8}" type="datetime1">
              <a:rPr lang="cs-CZ" smtClean="0"/>
              <a:t>01.03.2023</a:t>
            </a:fld>
            <a:endParaRPr lang="cs-CZ"/>
          </a:p>
        </p:txBody>
      </p:sp>
      <p:sp>
        <p:nvSpPr>
          <p:cNvPr id="6" name="Footer Placeholder 5"/>
          <p:cNvSpPr>
            <a:spLocks noGrp="1"/>
          </p:cNvSpPr>
          <p:nvPr>
            <p:ph type="ftr" sz="quarter" idx="11"/>
          </p:nvPr>
        </p:nvSpPr>
        <p:spPr/>
        <p:txBody>
          <a:bodyPr/>
          <a:lstStyle/>
          <a:p>
            <a:r>
              <a:rPr lang="cs-CZ" smtClean="0"/>
              <a:t>Bi6140 Embryologie</a:t>
            </a:r>
            <a:endParaRPr lang="cs-CZ"/>
          </a:p>
        </p:txBody>
      </p:sp>
      <p:sp>
        <p:nvSpPr>
          <p:cNvPr id="7" name="Slide Number Placeholder 6"/>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2126684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097280" y="2582334"/>
            <a:ext cx="4937760" cy="3378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6217920" y="2582334"/>
            <a:ext cx="4937760" cy="3378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ACC9563F-BA98-4E60-9F04-3CD1D33D0EB5}" type="datetime1">
              <a:rPr lang="cs-CZ" smtClean="0"/>
              <a:t>01.03.2023</a:t>
            </a:fld>
            <a:endParaRPr lang="cs-CZ"/>
          </a:p>
        </p:txBody>
      </p:sp>
      <p:sp>
        <p:nvSpPr>
          <p:cNvPr id="8" name="Footer Placeholder 7"/>
          <p:cNvSpPr>
            <a:spLocks noGrp="1"/>
          </p:cNvSpPr>
          <p:nvPr>
            <p:ph type="ftr" sz="quarter" idx="11"/>
          </p:nvPr>
        </p:nvSpPr>
        <p:spPr/>
        <p:txBody>
          <a:bodyPr/>
          <a:lstStyle/>
          <a:p>
            <a:r>
              <a:rPr lang="cs-CZ" smtClean="0"/>
              <a:t>Bi6140 Embryologie</a:t>
            </a:r>
            <a:endParaRPr lang="cs-CZ"/>
          </a:p>
        </p:txBody>
      </p:sp>
      <p:sp>
        <p:nvSpPr>
          <p:cNvPr id="9" name="Slide Number Placeholder 8"/>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57329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BBB44A37-D986-432A-82D7-EFFE91B015A0}" type="datetime1">
              <a:rPr lang="cs-CZ" smtClean="0"/>
              <a:t>01.03.2023</a:t>
            </a:fld>
            <a:endParaRPr lang="cs-CZ"/>
          </a:p>
        </p:txBody>
      </p:sp>
      <p:sp>
        <p:nvSpPr>
          <p:cNvPr id="4" name="Footer Placeholder 3"/>
          <p:cNvSpPr>
            <a:spLocks noGrp="1"/>
          </p:cNvSpPr>
          <p:nvPr>
            <p:ph type="ftr" sz="quarter" idx="11"/>
          </p:nvPr>
        </p:nvSpPr>
        <p:spPr/>
        <p:txBody>
          <a:bodyPr/>
          <a:lstStyle/>
          <a:p>
            <a:r>
              <a:rPr lang="cs-CZ" smtClean="0"/>
              <a:t>Bi6140 Embryologie</a:t>
            </a:r>
            <a:endParaRPr lang="cs-CZ"/>
          </a:p>
        </p:txBody>
      </p:sp>
      <p:sp>
        <p:nvSpPr>
          <p:cNvPr id="5" name="Slide Number Placeholder 4"/>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3756714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775CA80-E72C-4A8D-AE1B-4AFBD2B2D9B7}" type="datetime1">
              <a:rPr lang="cs-CZ" smtClean="0"/>
              <a:t>01.03.2023</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r>
              <a:rPr lang="cs-CZ" smtClean="0"/>
              <a:t>Bi6140 Embryologie</a:t>
            </a:r>
            <a:endParaRPr lang="cs-CZ"/>
          </a:p>
        </p:txBody>
      </p:sp>
      <p:sp>
        <p:nvSpPr>
          <p:cNvPr id="9" name="Slide Number Placeholder 8"/>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3587997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smtClean="0"/>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E050FB-A57A-40C7-B176-5D8BE2B48F05}" type="datetime1">
              <a:rPr lang="cs-CZ" smtClean="0"/>
              <a:t>01.03.2023</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cs-CZ" smtClean="0"/>
              <a:t>Bi6140 Embryologie</a:t>
            </a:r>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52BC3EA-E2EC-40AA-BF67-C4C476FA0C99}" type="slidenum">
              <a:rPr lang="cs-CZ" smtClean="0"/>
              <a:t>‹#›</a:t>
            </a:fld>
            <a:endParaRPr lang="cs-CZ"/>
          </a:p>
        </p:txBody>
      </p:sp>
    </p:spTree>
    <p:extLst>
      <p:ext uri="{BB962C8B-B14F-4D97-AF65-F5344CB8AC3E}">
        <p14:creationId xmlns:p14="http://schemas.microsoft.com/office/powerpoint/2010/main" val="3504893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87371DD-AD21-46C9-A3B1-2899DE6B9986}" type="datetime1">
              <a:rPr lang="cs-CZ" smtClean="0"/>
              <a:t>01.03.2023</a:t>
            </a:fld>
            <a:endParaRPr lang="cs-CZ"/>
          </a:p>
        </p:txBody>
      </p:sp>
      <p:sp>
        <p:nvSpPr>
          <p:cNvPr id="6" name="Footer Placeholder 5"/>
          <p:cNvSpPr>
            <a:spLocks noGrp="1"/>
          </p:cNvSpPr>
          <p:nvPr>
            <p:ph type="ftr" sz="quarter" idx="11"/>
          </p:nvPr>
        </p:nvSpPr>
        <p:spPr/>
        <p:txBody>
          <a:bodyPr/>
          <a:lstStyle/>
          <a:p>
            <a:r>
              <a:rPr lang="cs-CZ" smtClean="0"/>
              <a:t>Bi6140 Embryologie</a:t>
            </a:r>
            <a:endParaRPr lang="cs-CZ"/>
          </a:p>
        </p:txBody>
      </p:sp>
      <p:sp>
        <p:nvSpPr>
          <p:cNvPr id="7" name="Slide Number Placeholder 6"/>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1578525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smtClean="0"/>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EA7FF3E-BA7D-498D-A3C6-878574B07A79}" type="datetime1">
              <a:rPr lang="cs-CZ" smtClean="0"/>
              <a:t>01.03.2023</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cs-CZ" smtClean="0"/>
              <a:t>Bi6140 Embryologie</a:t>
            </a:r>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52BC3EA-E2EC-40AA-BF67-C4C476FA0C99}" type="slidenum">
              <a:rPr lang="cs-CZ" smtClean="0"/>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660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3" Type="http://schemas.microsoft.com/office/2007/relationships/media" Target="../media/media10.m4a"/><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vmlDrawing" Target="../drawings/vmlDrawing1.vml"/><Relationship Id="rId6" Type="http://schemas.openxmlformats.org/officeDocument/2006/relationships/image" Target="../media/image15.gif"/><Relationship Id="rId5" Type="http://schemas.openxmlformats.org/officeDocument/2006/relationships/image" Target="../media/image14.jpe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2.m4a"/><Relationship Id="rId7" Type="http://schemas.openxmlformats.org/officeDocument/2006/relationships/image" Target="../media/image17.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slideLayout" Target="../slideLayouts/slideLayout4.xml"/><Relationship Id="rId4" Type="http://schemas.openxmlformats.org/officeDocument/2006/relationships/audio" Target="../media/media12.m4a"/><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png"/><Relationship Id="rId5" Type="http://schemas.openxmlformats.org/officeDocument/2006/relationships/hyperlink" Target="http://php.med.unsw.edu.au/embryology/index.php?title=File:Mesoderm_cartoon2.gif" TargetMode="External"/><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gif"/><Relationship Id="rId5" Type="http://schemas.openxmlformats.org/officeDocument/2006/relationships/image" Target="../media/image3.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8.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hyperlink" Target="https://www.researchgate.net/figure/Fetal-membranes-of-the-domestic-pig-Sus-scrofa-Ectoderm-is-in-blue-mesoderm-in-red_fig2_283339790"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youtu.be/BaV63cLO1T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4a"/><Relationship Id="rId7" Type="http://schemas.openxmlformats.org/officeDocument/2006/relationships/image" Target="../media/image6.gi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6.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hyperlink" Target="http://dx.doi.org/10.1038/s41586-021-03372-y" TargetMode="External"/><Relationship Id="rId2" Type="http://schemas.openxmlformats.org/officeDocument/2006/relationships/hyperlink" Target="http://dx.doi.org/10.1038/s41586-021-03416-3" TargetMode="External"/><Relationship Id="rId1" Type="http://schemas.openxmlformats.org/officeDocument/2006/relationships/slideLayout" Target="../slideLayouts/slideLayout2.xml"/><Relationship Id="rId4" Type="http://schemas.openxmlformats.org/officeDocument/2006/relationships/hyperlink" Target="http://dx.doi.org/10.1038/s41586-021-03356-y"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www.sci.muni.cz/ptace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wm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575627" y="2209800"/>
            <a:ext cx="4888345" cy="2273300"/>
          </a:xfrm>
        </p:spPr>
        <p:txBody>
          <a:bodyPr>
            <a:normAutofit fontScale="90000"/>
          </a:bodyPr>
          <a:lstStyle/>
          <a:p>
            <a:pPr eaLnBrk="1" hangingPunct="1">
              <a:defRPr/>
            </a:pPr>
            <a:r>
              <a:rPr lang="cs-CZ" dirty="0" smtClean="0">
                <a:solidFill>
                  <a:schemeClr val="tx1"/>
                </a:solidFill>
                <a:latin typeface="Arial" panose="020B0604020202020204" pitchFamily="34" charset="0"/>
              </a:rPr>
              <a:t>Gastrulace</a:t>
            </a:r>
            <a:br>
              <a:rPr lang="cs-CZ" dirty="0" smtClean="0">
                <a:solidFill>
                  <a:schemeClr val="tx1"/>
                </a:solidFill>
                <a:latin typeface="Arial" panose="020B0604020202020204" pitchFamily="34" charset="0"/>
              </a:rPr>
            </a:br>
            <a:r>
              <a:rPr lang="cs-CZ" sz="1800" dirty="0">
                <a:solidFill>
                  <a:schemeClr val="tx1"/>
                </a:solidFill>
                <a:latin typeface="Arial" panose="020B0604020202020204" pitchFamily="34" charset="0"/>
              </a:rPr>
              <a:t/>
            </a:r>
            <a:br>
              <a:rPr lang="cs-CZ" sz="1800" dirty="0">
                <a:solidFill>
                  <a:schemeClr val="tx1"/>
                </a:solidFill>
                <a:latin typeface="Arial" panose="020B0604020202020204" pitchFamily="34" charset="0"/>
              </a:rPr>
            </a:br>
            <a:endParaRPr lang="cs-CZ" sz="1800" dirty="0">
              <a:solidFill>
                <a:schemeClr val="tx1"/>
              </a:solidFill>
              <a:latin typeface="Arial" panose="020B0604020202020204" pitchFamily="34" charset="0"/>
            </a:endParaRPr>
          </a:p>
        </p:txBody>
      </p:sp>
      <p:sp>
        <p:nvSpPr>
          <p:cNvPr id="2" name="Obdélník 1"/>
          <p:cNvSpPr/>
          <p:nvPr/>
        </p:nvSpPr>
        <p:spPr>
          <a:xfrm>
            <a:off x="2971800" y="4483100"/>
            <a:ext cx="6096000" cy="830997"/>
          </a:xfrm>
          <a:prstGeom prst="rect">
            <a:avLst/>
          </a:prstGeom>
        </p:spPr>
        <p:txBody>
          <a:bodyPr>
            <a:spAutoFit/>
          </a:bodyPr>
          <a:lstStyle/>
          <a:p>
            <a:pPr algn="ctr"/>
            <a:r>
              <a:rPr lang="cs-CZ" sz="2400" dirty="0" smtClean="0"/>
              <a:t>HELENA NEJEZCHLEBOVÁ</a:t>
            </a:r>
          </a:p>
          <a:p>
            <a:pPr algn="ctr"/>
            <a:endParaRPr lang="cs-CZ" sz="2400" dirty="0"/>
          </a:p>
        </p:txBody>
      </p:sp>
      <p:sp>
        <p:nvSpPr>
          <p:cNvPr id="3" name="Zástupný symbol pro číslo snímku 2"/>
          <p:cNvSpPr>
            <a:spLocks noGrp="1"/>
          </p:cNvSpPr>
          <p:nvPr>
            <p:ph type="sldNum" sz="quarter" idx="12"/>
          </p:nvPr>
        </p:nvSpPr>
        <p:spPr/>
        <p:txBody>
          <a:bodyPr/>
          <a:lstStyle/>
          <a:p>
            <a:fld id="{452BC3EA-E2EC-40AA-BF67-C4C476FA0C99}" type="slidenum">
              <a:rPr lang="cs-CZ" smtClean="0"/>
              <a:t>1</a:t>
            </a:fld>
            <a:endParaRPr lang="cs-CZ"/>
          </a:p>
        </p:txBody>
      </p:sp>
      <p:sp>
        <p:nvSpPr>
          <p:cNvPr id="5" name="Zástupný symbol pro zápatí 3"/>
          <p:cNvSpPr>
            <a:spLocks noGrp="1"/>
          </p:cNvSpPr>
          <p:nvPr>
            <p:ph type="ftr" sz="quarter" idx="11"/>
          </p:nvPr>
        </p:nvSpPr>
        <p:spPr>
          <a:xfrm>
            <a:off x="3686185" y="6459785"/>
            <a:ext cx="4822804" cy="365125"/>
          </a:xfrm>
        </p:spPr>
        <p:txBody>
          <a:bodyPr/>
          <a:lstStyle/>
          <a:p>
            <a:r>
              <a:rPr lang="cs-CZ" sz="1400" dirty="0" smtClean="0"/>
              <a:t>Bi6140 Embryologie</a:t>
            </a:r>
            <a:endParaRPr lang="cs-CZ" sz="1400" dirty="0"/>
          </a:p>
        </p:txBody>
      </p:sp>
    </p:spTree>
    <p:extLst>
      <p:ext uri="{BB962C8B-B14F-4D97-AF65-F5344CB8AC3E}">
        <p14:creationId xmlns:p14="http://schemas.microsoft.com/office/powerpoint/2010/main" val="406521644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94893" y="1189183"/>
            <a:ext cx="7556500" cy="381000"/>
          </a:xfrm>
        </p:spPr>
        <p:txBody>
          <a:bodyPr>
            <a:noAutofit/>
          </a:bodyPr>
          <a:lstStyle/>
          <a:p>
            <a:r>
              <a:rPr lang="cs-CZ" altLang="cs-CZ" dirty="0" smtClean="0">
                <a:latin typeface="+mn-lt"/>
              </a:rPr>
              <a:t>Trojvrstevný zárodečný terčík</a:t>
            </a:r>
            <a:endParaRPr lang="cs-CZ" altLang="cs-CZ" dirty="0">
              <a:latin typeface="+mn-lt"/>
            </a:endParaRPr>
          </a:p>
        </p:txBody>
      </p:sp>
      <p:sp>
        <p:nvSpPr>
          <p:cNvPr id="18435" name="Rectangle 3"/>
          <p:cNvSpPr>
            <a:spLocks noGrp="1" noChangeArrowheads="1"/>
          </p:cNvSpPr>
          <p:nvPr>
            <p:ph type="body" idx="1"/>
          </p:nvPr>
        </p:nvSpPr>
        <p:spPr>
          <a:xfrm>
            <a:off x="0" y="1676833"/>
            <a:ext cx="7647709" cy="3990109"/>
          </a:xfrm>
          <a:solidFill>
            <a:schemeClr val="bg1"/>
          </a:solidFill>
        </p:spPr>
        <p:txBody>
          <a:bodyPr>
            <a:normAutofit fontScale="85000" lnSpcReduction="20000"/>
          </a:bodyPr>
          <a:lstStyle/>
          <a:p>
            <a:pPr lvl="1">
              <a:lnSpc>
                <a:spcPct val="150000"/>
              </a:lnSpc>
              <a:buFont typeface="Wingdings" panose="05000000000000000000" pitchFamily="2" charset="2"/>
              <a:buChar char="§"/>
              <a:defRPr/>
            </a:pPr>
            <a:r>
              <a:rPr lang="cs-CZ" altLang="cs-CZ" sz="1600" dirty="0" smtClean="0">
                <a:solidFill>
                  <a:srgbClr val="FF0000"/>
                </a:solidFill>
              </a:rPr>
              <a:t> v </a:t>
            </a:r>
            <a:r>
              <a:rPr lang="cs-CZ" altLang="cs-CZ" sz="1600" dirty="0">
                <a:solidFill>
                  <a:srgbClr val="FF0000"/>
                </a:solidFill>
              </a:rPr>
              <a:t>kaudální oblasti </a:t>
            </a:r>
            <a:r>
              <a:rPr lang="cs-CZ" altLang="cs-CZ" sz="1600" dirty="0"/>
              <a:t>zárodečného terčíku se</a:t>
            </a:r>
            <a:r>
              <a:rPr lang="cs-CZ" altLang="cs-CZ" sz="1600" i="1" dirty="0"/>
              <a:t> </a:t>
            </a:r>
            <a:r>
              <a:rPr lang="cs-CZ" altLang="cs-CZ" sz="1600" dirty="0"/>
              <a:t>buňky</a:t>
            </a:r>
            <a:r>
              <a:rPr lang="cs-CZ" altLang="cs-CZ" sz="1600" i="1" dirty="0"/>
              <a:t> </a:t>
            </a:r>
            <a:r>
              <a:rPr lang="cs-CZ" altLang="cs-CZ" sz="1600" dirty="0"/>
              <a:t>epiblastu posunují do středu  →  ztluštění = </a:t>
            </a:r>
            <a:r>
              <a:rPr lang="cs-CZ" altLang="cs-CZ" sz="1600" b="1" dirty="0"/>
              <a:t>primitivní </a:t>
            </a:r>
            <a:r>
              <a:rPr lang="cs-CZ" altLang="cs-CZ" sz="1600" b="1" dirty="0" smtClean="0"/>
              <a:t>proužek</a:t>
            </a:r>
            <a:r>
              <a:rPr lang="cs-CZ" altLang="cs-CZ" sz="1600" dirty="0" smtClean="0"/>
              <a:t>, </a:t>
            </a:r>
            <a:r>
              <a:rPr lang="cs-CZ" altLang="cs-CZ" sz="1600" dirty="0"/>
              <a:t>v jeho ose je </a:t>
            </a:r>
            <a:r>
              <a:rPr lang="cs-CZ" altLang="cs-CZ" sz="1600" b="1" dirty="0"/>
              <a:t>primitivní brázda</a:t>
            </a:r>
            <a:r>
              <a:rPr lang="cs-CZ" altLang="cs-CZ" sz="1600" dirty="0"/>
              <a:t>, na kraniálním konci primitivní </a:t>
            </a:r>
            <a:r>
              <a:rPr lang="cs-CZ" altLang="cs-CZ" sz="1600" b="1" dirty="0" err="1"/>
              <a:t>Hensenův</a:t>
            </a:r>
            <a:r>
              <a:rPr lang="cs-CZ" altLang="cs-CZ" sz="1600" b="1" dirty="0"/>
              <a:t> uzel s primitivní jamkou</a:t>
            </a:r>
            <a:r>
              <a:rPr lang="cs-CZ" altLang="cs-CZ" sz="1600" dirty="0"/>
              <a:t>. </a:t>
            </a:r>
            <a:endParaRPr lang="cs-CZ" altLang="cs-CZ" sz="1600" dirty="0" smtClean="0"/>
          </a:p>
          <a:p>
            <a:pPr lvl="1">
              <a:lnSpc>
                <a:spcPct val="150000"/>
              </a:lnSpc>
              <a:buFont typeface="Wingdings" panose="05000000000000000000" pitchFamily="2" charset="2"/>
              <a:buChar char="§"/>
              <a:defRPr/>
            </a:pPr>
            <a:r>
              <a:rPr lang="cs-CZ" altLang="cs-CZ" sz="1600" b="1" dirty="0">
                <a:solidFill>
                  <a:srgbClr val="7030A0"/>
                </a:solidFill>
              </a:rPr>
              <a:t>b</a:t>
            </a:r>
            <a:r>
              <a:rPr lang="cs-CZ" altLang="cs-CZ" sz="1600" b="1" dirty="0" smtClean="0">
                <a:solidFill>
                  <a:srgbClr val="7030A0"/>
                </a:solidFill>
              </a:rPr>
              <a:t>uňky </a:t>
            </a:r>
            <a:r>
              <a:rPr lang="cs-CZ" altLang="cs-CZ" sz="1600" b="1" dirty="0">
                <a:solidFill>
                  <a:srgbClr val="7030A0"/>
                </a:solidFill>
              </a:rPr>
              <a:t>primitivního proužku (</a:t>
            </a:r>
            <a:r>
              <a:rPr lang="cs-CZ" altLang="cs-CZ" sz="1600" b="1" u="sng" dirty="0">
                <a:solidFill>
                  <a:srgbClr val="7030A0"/>
                </a:solidFill>
              </a:rPr>
              <a:t>epiblastu</a:t>
            </a:r>
            <a:r>
              <a:rPr lang="cs-CZ" altLang="cs-CZ" sz="1600" b="1" dirty="0">
                <a:solidFill>
                  <a:srgbClr val="7030A0"/>
                </a:solidFill>
              </a:rPr>
              <a:t>) vnikají až do hypoblastu, odtlačují je – vzniká </a:t>
            </a:r>
            <a:r>
              <a:rPr lang="cs-CZ" altLang="cs-CZ" sz="1600" b="1" u="sng" dirty="0" smtClean="0">
                <a:solidFill>
                  <a:srgbClr val="7030A0"/>
                </a:solidFill>
              </a:rPr>
              <a:t>definitivní</a:t>
            </a:r>
            <a:r>
              <a:rPr lang="cs-CZ" altLang="cs-CZ" sz="1600" u="sng" dirty="0" smtClean="0">
                <a:solidFill>
                  <a:srgbClr val="7030A0"/>
                </a:solidFill>
              </a:rPr>
              <a:t> </a:t>
            </a:r>
            <a:r>
              <a:rPr lang="cs-CZ" altLang="cs-CZ" sz="1600" b="1" u="sng" dirty="0" smtClean="0">
                <a:solidFill>
                  <a:srgbClr val="7030A0"/>
                </a:solidFill>
              </a:rPr>
              <a:t>entoderm</a:t>
            </a:r>
            <a:r>
              <a:rPr lang="cs-CZ" altLang="cs-CZ" sz="1600" b="1" dirty="0">
                <a:solidFill>
                  <a:srgbClr val="7030A0"/>
                </a:solidFill>
              </a:rPr>
              <a:t>. </a:t>
            </a:r>
            <a:r>
              <a:rPr lang="cs-CZ" altLang="cs-CZ" sz="1600" dirty="0">
                <a:solidFill>
                  <a:srgbClr val="7030A0"/>
                </a:solidFill>
              </a:rPr>
              <a:t>Odtlačený hypoblast tvoří stěny </a:t>
            </a:r>
            <a:r>
              <a:rPr lang="cs-CZ" altLang="cs-CZ" sz="1600" dirty="0" err="1">
                <a:solidFill>
                  <a:srgbClr val="7030A0"/>
                </a:solidFill>
              </a:rPr>
              <a:t>žl</a:t>
            </a:r>
            <a:r>
              <a:rPr lang="cs-CZ" altLang="cs-CZ" sz="1600" dirty="0">
                <a:solidFill>
                  <a:srgbClr val="7030A0"/>
                </a:solidFill>
              </a:rPr>
              <a:t>. </a:t>
            </a:r>
            <a:r>
              <a:rPr lang="cs-CZ" altLang="cs-CZ" sz="1600" dirty="0" smtClean="0">
                <a:solidFill>
                  <a:srgbClr val="7030A0"/>
                </a:solidFill>
              </a:rPr>
              <a:t>váčku</a:t>
            </a:r>
            <a:endParaRPr lang="cs-CZ" altLang="cs-CZ" sz="1600" dirty="0">
              <a:solidFill>
                <a:srgbClr val="7030A0"/>
              </a:solidFill>
            </a:endParaRPr>
          </a:p>
          <a:p>
            <a:pPr lvl="1">
              <a:lnSpc>
                <a:spcPct val="150000"/>
              </a:lnSpc>
              <a:buFont typeface="Wingdings" panose="05000000000000000000" pitchFamily="2" charset="2"/>
              <a:buChar char="§"/>
              <a:defRPr/>
            </a:pPr>
            <a:r>
              <a:rPr lang="cs-CZ" altLang="cs-CZ" sz="1600" dirty="0">
                <a:solidFill>
                  <a:srgbClr val="7030A0"/>
                </a:solidFill>
              </a:rPr>
              <a:t> </a:t>
            </a:r>
            <a:r>
              <a:rPr lang="cs-CZ" altLang="cs-CZ" sz="1600" b="1" dirty="0" smtClean="0">
                <a:solidFill>
                  <a:srgbClr val="7030A0"/>
                </a:solidFill>
              </a:rPr>
              <a:t>buňky </a:t>
            </a:r>
            <a:r>
              <a:rPr lang="cs-CZ" altLang="cs-CZ" sz="1600" b="1" u="sng" dirty="0">
                <a:solidFill>
                  <a:srgbClr val="7030A0"/>
                </a:solidFill>
              </a:rPr>
              <a:t>epiblastu</a:t>
            </a:r>
            <a:r>
              <a:rPr lang="cs-CZ" altLang="cs-CZ" sz="1600" b="1" dirty="0">
                <a:solidFill>
                  <a:srgbClr val="7030A0"/>
                </a:solidFill>
              </a:rPr>
              <a:t> migrují do hloubi primitivní </a:t>
            </a:r>
            <a:r>
              <a:rPr lang="cs-CZ" altLang="cs-CZ" sz="1600" b="1" dirty="0" smtClean="0">
                <a:solidFill>
                  <a:srgbClr val="7030A0"/>
                </a:solidFill>
              </a:rPr>
              <a:t>brázdy</a:t>
            </a:r>
            <a:r>
              <a:rPr lang="cs-CZ" altLang="cs-CZ" sz="1600" dirty="0" smtClean="0">
                <a:solidFill>
                  <a:srgbClr val="7030A0"/>
                </a:solidFill>
              </a:rPr>
              <a:t>, </a:t>
            </a:r>
            <a:r>
              <a:rPr lang="cs-CZ" altLang="cs-CZ" sz="1600" b="1" dirty="0" smtClean="0">
                <a:solidFill>
                  <a:srgbClr val="7030A0"/>
                </a:solidFill>
              </a:rPr>
              <a:t>vzniká</a:t>
            </a:r>
            <a:r>
              <a:rPr lang="cs-CZ" altLang="cs-CZ" sz="1600" dirty="0" smtClean="0">
                <a:solidFill>
                  <a:srgbClr val="7030A0"/>
                </a:solidFill>
              </a:rPr>
              <a:t> </a:t>
            </a:r>
            <a:r>
              <a:rPr lang="cs-CZ" altLang="cs-CZ" sz="1600" b="1" dirty="0">
                <a:solidFill>
                  <a:srgbClr val="7030A0"/>
                </a:solidFill>
              </a:rPr>
              <a:t>mezoblast</a:t>
            </a:r>
            <a:r>
              <a:rPr lang="cs-CZ" altLang="cs-CZ" sz="1600" dirty="0">
                <a:solidFill>
                  <a:srgbClr val="7030A0"/>
                </a:solidFill>
              </a:rPr>
              <a:t>, šíří se laterálně a </a:t>
            </a:r>
            <a:r>
              <a:rPr lang="cs-CZ" altLang="cs-CZ" sz="1600" dirty="0" smtClean="0">
                <a:solidFill>
                  <a:srgbClr val="7030A0"/>
                </a:solidFill>
              </a:rPr>
              <a:t>kraniálně,  organizuje  se do </a:t>
            </a:r>
            <a:r>
              <a:rPr lang="cs-CZ" altLang="cs-CZ" sz="1600" dirty="0">
                <a:solidFill>
                  <a:srgbClr val="7030A0"/>
                </a:solidFill>
              </a:rPr>
              <a:t>podoby epitelu – vzniká </a:t>
            </a:r>
            <a:r>
              <a:rPr lang="cs-CZ" altLang="cs-CZ" sz="1600" b="1" u="sng" dirty="0">
                <a:solidFill>
                  <a:srgbClr val="7030A0"/>
                </a:solidFill>
              </a:rPr>
              <a:t>intraembryonální mezoderm</a:t>
            </a:r>
            <a:r>
              <a:rPr lang="cs-CZ" altLang="cs-CZ" sz="1600" dirty="0">
                <a:solidFill>
                  <a:srgbClr val="7030A0"/>
                </a:solidFill>
              </a:rPr>
              <a:t>. </a:t>
            </a:r>
            <a:endParaRPr lang="cs-CZ" altLang="cs-CZ" sz="1600" dirty="0" smtClean="0">
              <a:solidFill>
                <a:srgbClr val="7030A0"/>
              </a:solidFill>
            </a:endParaRPr>
          </a:p>
          <a:p>
            <a:pPr lvl="1">
              <a:lnSpc>
                <a:spcPct val="150000"/>
              </a:lnSpc>
              <a:buFont typeface="Wingdings" panose="05000000000000000000" pitchFamily="2" charset="2"/>
              <a:buChar char="§"/>
              <a:defRPr/>
            </a:pPr>
            <a:r>
              <a:rPr lang="cs-CZ" altLang="cs-CZ" sz="1600" b="1" dirty="0" err="1" smtClean="0">
                <a:solidFill>
                  <a:srgbClr val="7030A0"/>
                </a:solidFill>
              </a:rPr>
              <a:t>epiblastové</a:t>
            </a:r>
            <a:r>
              <a:rPr lang="cs-CZ" altLang="cs-CZ" sz="1600" b="1" dirty="0" smtClean="0">
                <a:solidFill>
                  <a:srgbClr val="7030A0"/>
                </a:solidFill>
              </a:rPr>
              <a:t> </a:t>
            </a:r>
            <a:r>
              <a:rPr lang="cs-CZ" altLang="cs-CZ" sz="1600" b="1" dirty="0">
                <a:solidFill>
                  <a:srgbClr val="7030A0"/>
                </a:solidFill>
              </a:rPr>
              <a:t>buňky zůstávající dorzálně → </a:t>
            </a:r>
            <a:r>
              <a:rPr lang="cs-CZ" altLang="cs-CZ" sz="1600" dirty="0">
                <a:solidFill>
                  <a:srgbClr val="7030A0"/>
                </a:solidFill>
              </a:rPr>
              <a:t> </a:t>
            </a:r>
            <a:r>
              <a:rPr lang="cs-CZ" altLang="cs-CZ" sz="1600" b="1" u="sng" dirty="0">
                <a:solidFill>
                  <a:srgbClr val="7030A0"/>
                </a:solidFill>
              </a:rPr>
              <a:t>definitivní </a:t>
            </a:r>
            <a:r>
              <a:rPr lang="cs-CZ" altLang="cs-CZ" sz="1600" b="1" u="sng" dirty="0" smtClean="0">
                <a:solidFill>
                  <a:srgbClr val="7030A0"/>
                </a:solidFill>
              </a:rPr>
              <a:t>ektoderm</a:t>
            </a:r>
            <a:endParaRPr lang="cs-CZ" altLang="cs-CZ" sz="1600" b="1" u="sng" dirty="0">
              <a:solidFill>
                <a:srgbClr val="7030A0"/>
              </a:solidFill>
            </a:endParaRPr>
          </a:p>
          <a:p>
            <a:pPr lvl="1">
              <a:lnSpc>
                <a:spcPct val="150000"/>
              </a:lnSpc>
              <a:buFont typeface="Wingdings" panose="05000000000000000000" pitchFamily="2" charset="2"/>
              <a:buChar char="§"/>
              <a:defRPr/>
            </a:pPr>
            <a:r>
              <a:rPr lang="cs-CZ" altLang="cs-CZ" sz="1600" dirty="0" smtClean="0"/>
              <a:t>primitivní </a:t>
            </a:r>
            <a:r>
              <a:rPr lang="cs-CZ" altLang="cs-CZ" sz="1600" dirty="0"/>
              <a:t>proužek</a:t>
            </a:r>
            <a:r>
              <a:rPr lang="cs-CZ" altLang="cs-CZ" sz="1600" b="1" dirty="0"/>
              <a:t> </a:t>
            </a:r>
            <a:r>
              <a:rPr lang="cs-CZ" altLang="cs-CZ" sz="1600" b="1" dirty="0" smtClean="0"/>
              <a:t>určuje  </a:t>
            </a:r>
            <a:r>
              <a:rPr lang="cs-CZ" altLang="cs-CZ" sz="1600" dirty="0"/>
              <a:t>kraniokaudální a </a:t>
            </a:r>
            <a:r>
              <a:rPr lang="cs-CZ" altLang="cs-CZ" sz="1600" dirty="0" smtClean="0"/>
              <a:t>pravolevou osu zárodku</a:t>
            </a:r>
          </a:p>
          <a:p>
            <a:pPr lvl="1">
              <a:lnSpc>
                <a:spcPct val="150000"/>
              </a:lnSpc>
              <a:buFont typeface="Wingdings" panose="05000000000000000000" pitchFamily="2" charset="2"/>
              <a:buChar char="§"/>
              <a:defRPr/>
            </a:pPr>
            <a:r>
              <a:rPr lang="cs-CZ" altLang="cs-CZ" sz="1600" dirty="0" smtClean="0"/>
              <a:t>primitivní </a:t>
            </a:r>
            <a:r>
              <a:rPr lang="cs-CZ" altLang="cs-CZ" sz="1600" dirty="0"/>
              <a:t>proužek zaniká cca 18. den, jeho regrese je spojena s utvářením tzv. paraxiálního mezodermu (</a:t>
            </a:r>
            <a:r>
              <a:rPr lang="cs-CZ" altLang="cs-CZ" sz="1600" b="1" dirty="0"/>
              <a:t>-</a:t>
            </a:r>
            <a:r>
              <a:rPr lang="en-US" altLang="cs-CZ" sz="1600" b="1" dirty="0"/>
              <a:t>&gt;</a:t>
            </a:r>
            <a:r>
              <a:rPr lang="cs-CZ" altLang="cs-CZ" sz="1600" b="1" dirty="0"/>
              <a:t> </a:t>
            </a:r>
            <a:r>
              <a:rPr lang="cs-CZ" altLang="cs-CZ" sz="1600" dirty="0"/>
              <a:t>somity)</a:t>
            </a:r>
            <a:r>
              <a:rPr lang="cs-CZ" altLang="cs-CZ" sz="1600" b="1" dirty="0"/>
              <a:t> </a:t>
            </a:r>
          </a:p>
          <a:p>
            <a:pPr lvl="1">
              <a:lnSpc>
                <a:spcPct val="150000"/>
              </a:lnSpc>
              <a:buFont typeface="Wingdings" panose="05000000000000000000" pitchFamily="2" charset="2"/>
              <a:buChar char="§"/>
              <a:defRPr/>
            </a:pPr>
            <a:r>
              <a:rPr lang="cs-CZ" altLang="cs-CZ" sz="1600" dirty="0" smtClean="0"/>
              <a:t> vznik </a:t>
            </a:r>
            <a:r>
              <a:rPr lang="cs-CZ" altLang="cs-CZ" sz="1600" dirty="0"/>
              <a:t>3. zárodečného listu (</a:t>
            </a:r>
            <a:r>
              <a:rPr lang="cs-CZ" altLang="cs-CZ" sz="1600" dirty="0" smtClean="0"/>
              <a:t>člověk): </a:t>
            </a:r>
            <a:r>
              <a:rPr lang="cs-CZ" altLang="cs-CZ" sz="1600" dirty="0"/>
              <a:t>3. </a:t>
            </a:r>
            <a:r>
              <a:rPr lang="cs-CZ" altLang="cs-CZ" sz="1600" dirty="0" smtClean="0"/>
              <a:t>týden</a:t>
            </a:r>
            <a:endParaRPr lang="cs-CZ" altLang="cs-CZ" sz="1600" dirty="0"/>
          </a:p>
          <a:p>
            <a:pPr marL="0" indent="0">
              <a:lnSpc>
                <a:spcPct val="150000"/>
              </a:lnSpc>
              <a:buNone/>
              <a:defRPr/>
            </a:pPr>
            <a:endParaRPr lang="cs-CZ" altLang="cs-CZ" sz="1600" b="1" dirty="0"/>
          </a:p>
          <a:p>
            <a:pPr>
              <a:lnSpc>
                <a:spcPct val="150000"/>
              </a:lnSpc>
              <a:defRPr/>
            </a:pPr>
            <a:endParaRPr lang="cs-CZ" altLang="cs-CZ" sz="1600" dirty="0"/>
          </a:p>
        </p:txBody>
      </p:sp>
      <p:pic>
        <p:nvPicPr>
          <p:cNvPr id="2867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4314" y="72641"/>
            <a:ext cx="36544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číslo snímku 2"/>
          <p:cNvSpPr>
            <a:spLocks noGrp="1"/>
          </p:cNvSpPr>
          <p:nvPr>
            <p:ph type="sldNum" sz="quarter" idx="12"/>
          </p:nvPr>
        </p:nvSpPr>
        <p:spPr/>
        <p:txBody>
          <a:bodyPr/>
          <a:lstStyle/>
          <a:p>
            <a:fld id="{452BC3EA-E2EC-40AA-BF67-C4C476FA0C99}" type="slidenum">
              <a:rPr lang="cs-CZ" smtClean="0"/>
              <a:t>10</a:t>
            </a:fld>
            <a:endParaRPr lang="cs-CZ"/>
          </a:p>
        </p:txBody>
      </p:sp>
      <p:sp>
        <p:nvSpPr>
          <p:cNvPr id="4" name="Obdélník 3"/>
          <p:cNvSpPr/>
          <p:nvPr/>
        </p:nvSpPr>
        <p:spPr>
          <a:xfrm>
            <a:off x="9060873" y="5957417"/>
            <a:ext cx="3131127" cy="461665"/>
          </a:xfrm>
          <a:prstGeom prst="rect">
            <a:avLst/>
          </a:prstGeom>
        </p:spPr>
        <p:txBody>
          <a:bodyPr wrap="square">
            <a:spAutoFit/>
          </a:bodyPr>
          <a:lstStyle/>
          <a:p>
            <a:pPr>
              <a:lnSpc>
                <a:spcPct val="150000"/>
              </a:lnSpc>
              <a:defRPr/>
            </a:pPr>
            <a:r>
              <a:rPr lang="en-US" altLang="cs-CZ" sz="800" dirty="0" smtClean="0">
                <a:latin typeface="Arial" panose="020B0604020202020204" pitchFamily="34" charset="0"/>
              </a:rPr>
              <a:t>http</a:t>
            </a:r>
            <a:r>
              <a:rPr lang="en-US" altLang="cs-CZ" sz="800" dirty="0">
                <a:latin typeface="Arial" panose="020B0604020202020204" pitchFamily="34" charset="0"/>
              </a:rPr>
              <a:t>://www.bionalogy.com/human_embryology.htm</a:t>
            </a:r>
            <a:endParaRPr lang="cs-CZ" altLang="cs-CZ" sz="800" dirty="0">
              <a:latin typeface="Arial" panose="020B0604020202020204" pitchFamily="34" charset="0"/>
            </a:endParaRPr>
          </a:p>
          <a:p>
            <a:pPr>
              <a:lnSpc>
                <a:spcPct val="150000"/>
              </a:lnSpc>
              <a:defRPr/>
            </a:pPr>
            <a:r>
              <a:rPr lang="en-US" altLang="cs-CZ" sz="800" dirty="0">
                <a:latin typeface="Arial" panose="020B0604020202020204" pitchFamily="34" charset="0"/>
              </a:rPr>
              <a:t>http://www.biology.iupui.edu/biocourses/N100H/ch38repro.html</a:t>
            </a:r>
          </a:p>
        </p:txBody>
      </p:sp>
      <p:pic>
        <p:nvPicPr>
          <p:cNvPr id="5"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
        <p:nvSpPr>
          <p:cNvPr id="6" name="Ovál 5"/>
          <p:cNvSpPr/>
          <p:nvPr/>
        </p:nvSpPr>
        <p:spPr>
          <a:xfrm>
            <a:off x="9060873" y="3695681"/>
            <a:ext cx="2272145" cy="7562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rot="1702328">
            <a:off x="10431671" y="1120165"/>
            <a:ext cx="1532796" cy="7758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pic>
        <p:nvPicPr>
          <p:cNvPr id="13" name="Obrázek 12"/>
          <p:cNvPicPr>
            <a:picLocks noChangeAspect="1"/>
          </p:cNvPicPr>
          <p:nvPr/>
        </p:nvPicPr>
        <p:blipFill>
          <a:blip r:embed="rId7"/>
          <a:stretch>
            <a:fillRect/>
          </a:stretch>
        </p:blipFill>
        <p:spPr>
          <a:xfrm>
            <a:off x="8122083" y="2447213"/>
            <a:ext cx="3916624" cy="3851564"/>
          </a:xfrm>
          <a:prstGeom prst="rect">
            <a:avLst/>
          </a:prstGeom>
        </p:spPr>
      </p:pic>
    </p:spTree>
    <p:extLst>
      <p:ext uri="{BB962C8B-B14F-4D97-AF65-F5344CB8AC3E}">
        <p14:creationId xmlns:p14="http://schemas.microsoft.com/office/powerpoint/2010/main" val="3332592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stering Embryology: Notocho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1886" y="1082689"/>
            <a:ext cx="4810933" cy="523277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124781" y="1737360"/>
            <a:ext cx="7217105" cy="4023360"/>
          </a:xfrm>
        </p:spPr>
        <p:txBody>
          <a:bodyPr>
            <a:normAutofit/>
          </a:bodyPr>
          <a:lstStyle/>
          <a:p>
            <a:pPr>
              <a:buFont typeface="Wingdings" panose="05000000000000000000" pitchFamily="2" charset="2"/>
              <a:buChar char="§"/>
            </a:pPr>
            <a:r>
              <a:rPr lang="cs-CZ" sz="1300" dirty="0" smtClean="0"/>
              <a:t>migrace diferencujících se </a:t>
            </a:r>
            <a:r>
              <a:rPr lang="cs-CZ" sz="1300" dirty="0" err="1" smtClean="0"/>
              <a:t>mezodermových</a:t>
            </a:r>
            <a:r>
              <a:rPr lang="cs-CZ" sz="1300" dirty="0" smtClean="0"/>
              <a:t> buněk postupuje dále kraniálně i laterálně, oddělí ektoderm  od entodermu s výjimkou 2 míst, kde jsou ektoderm a entoderm srostlé: </a:t>
            </a:r>
            <a:r>
              <a:rPr lang="cs-CZ" sz="1300" dirty="0" err="1" smtClean="0"/>
              <a:t>prechordová</a:t>
            </a:r>
            <a:r>
              <a:rPr lang="cs-CZ" sz="1300" dirty="0" smtClean="0"/>
              <a:t> ploténka (ztluštění v kraniální oblasti vzniklé z buněk hypoblastu, později důležité pro indukci vývoje koncového mozku) a kloakové membrány (políčko kaudálně od primitivního proužku). Takto vzniká </a:t>
            </a:r>
            <a:r>
              <a:rPr lang="cs-CZ" sz="1300" dirty="0" err="1" smtClean="0"/>
              <a:t>intraembryonální</a:t>
            </a:r>
            <a:r>
              <a:rPr lang="cs-CZ" sz="1300" dirty="0" smtClean="0"/>
              <a:t> mezoderm.</a:t>
            </a:r>
          </a:p>
          <a:p>
            <a:pPr>
              <a:buFont typeface="Wingdings" panose="05000000000000000000" pitchFamily="2" charset="2"/>
              <a:buChar char="§"/>
            </a:pPr>
            <a:r>
              <a:rPr lang="cs-CZ" altLang="cs-CZ" sz="1300" dirty="0"/>
              <a:t> </a:t>
            </a:r>
            <a:r>
              <a:rPr lang="cs-CZ" altLang="cs-CZ" sz="1300" dirty="0" smtClean="0"/>
              <a:t>z </a:t>
            </a:r>
            <a:r>
              <a:rPr lang="cs-CZ" altLang="cs-CZ" sz="1300" dirty="0"/>
              <a:t>primitivního uzlu </a:t>
            </a:r>
            <a:r>
              <a:rPr lang="cs-CZ" altLang="cs-CZ" sz="1300" dirty="0" smtClean="0"/>
              <a:t>migrují </a:t>
            </a:r>
            <a:r>
              <a:rPr lang="cs-CZ" altLang="cs-CZ" sz="1300" dirty="0" err="1" smtClean="0"/>
              <a:t>prekurzorové</a:t>
            </a:r>
            <a:r>
              <a:rPr lang="cs-CZ" altLang="cs-CZ" sz="1300" dirty="0" smtClean="0"/>
              <a:t> buňky chordy, zapojují se do entodermu jako </a:t>
            </a:r>
            <a:r>
              <a:rPr lang="cs-CZ" altLang="cs-CZ" sz="1300" dirty="0" err="1" smtClean="0"/>
              <a:t>chordová</a:t>
            </a:r>
            <a:r>
              <a:rPr lang="cs-CZ" altLang="cs-CZ" sz="1300" dirty="0" smtClean="0"/>
              <a:t> ploténka  a konečně se oddělují jako </a:t>
            </a:r>
            <a:r>
              <a:rPr lang="cs-CZ" altLang="cs-CZ" sz="1300" b="1" i="1" dirty="0" smtClean="0"/>
              <a:t>chorda dorsalis </a:t>
            </a:r>
            <a:r>
              <a:rPr lang="cs-CZ" altLang="cs-CZ" sz="1300" dirty="0" smtClean="0"/>
              <a:t>(= </a:t>
            </a:r>
            <a:r>
              <a:rPr lang="cs-CZ" altLang="cs-CZ" sz="1300" dirty="0" err="1" smtClean="0"/>
              <a:t>notochord</a:t>
            </a:r>
            <a:r>
              <a:rPr lang="cs-CZ" altLang="cs-CZ" sz="1300" dirty="0" smtClean="0"/>
              <a:t>, </a:t>
            </a:r>
            <a:r>
              <a:rPr lang="pl-PL" altLang="cs-CZ" sz="1300" dirty="0" smtClean="0"/>
              <a:t>axiální </a:t>
            </a:r>
            <a:r>
              <a:rPr lang="pl-PL" altLang="cs-CZ" sz="1300" dirty="0"/>
              <a:t>struktura zárodku s opornou </a:t>
            </a:r>
            <a:r>
              <a:rPr lang="pl-PL" altLang="cs-CZ" sz="1300" dirty="0" smtClean="0"/>
              <a:t>funkcí). </a:t>
            </a:r>
            <a:r>
              <a:rPr lang="cs-CZ" altLang="cs-CZ" sz="1300" dirty="0" smtClean="0"/>
              <a:t>Kolem </a:t>
            </a:r>
            <a:r>
              <a:rPr lang="cs-CZ" altLang="cs-CZ" sz="1300" dirty="0"/>
              <a:t>se </a:t>
            </a:r>
            <a:r>
              <a:rPr lang="cs-CZ" altLang="cs-CZ" sz="1300" dirty="0" smtClean="0"/>
              <a:t>později tvoří </a:t>
            </a:r>
            <a:r>
              <a:rPr lang="cs-CZ" altLang="cs-CZ" sz="1300" dirty="0"/>
              <a:t>páteř. </a:t>
            </a:r>
            <a:r>
              <a:rPr lang="cs-CZ" altLang="cs-CZ" sz="1300" dirty="0" err="1"/>
              <a:t>Notochord</a:t>
            </a:r>
            <a:r>
              <a:rPr lang="cs-CZ" altLang="cs-CZ" sz="1300" dirty="0"/>
              <a:t> postupně degeneruje, jeho zbytky se zachovávají v meziobratlových ploténkách.</a:t>
            </a:r>
          </a:p>
          <a:p>
            <a:pPr>
              <a:lnSpc>
                <a:spcPct val="150000"/>
              </a:lnSpc>
            </a:pPr>
            <a:endParaRPr lang="cs-CZ" altLang="cs-CZ" dirty="0"/>
          </a:p>
          <a:p>
            <a:pPr>
              <a:buFont typeface="Wingdings" panose="05000000000000000000" pitchFamily="2" charset="2"/>
              <a:buChar char="§"/>
            </a:pPr>
            <a:endParaRPr lang="cs-CZ" dirty="0"/>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11</a:t>
            </a:fld>
            <a:endParaRPr lang="cs-CZ"/>
          </a:p>
        </p:txBody>
      </p:sp>
      <p:sp>
        <p:nvSpPr>
          <p:cNvPr id="5" name="Nadpis 4"/>
          <p:cNvSpPr>
            <a:spLocks noGrp="1"/>
          </p:cNvSpPr>
          <p:nvPr>
            <p:ph type="title"/>
          </p:nvPr>
        </p:nvSpPr>
        <p:spPr>
          <a:xfrm>
            <a:off x="124781" y="111901"/>
            <a:ext cx="10058400" cy="1450757"/>
          </a:xfrm>
        </p:spPr>
        <p:txBody>
          <a:bodyPr/>
          <a:lstStyle/>
          <a:p>
            <a:r>
              <a:rPr lang="cs-CZ" altLang="cs-CZ" dirty="0">
                <a:latin typeface="+mn-lt"/>
              </a:rPr>
              <a:t>Trojvrstevný zárodečný </a:t>
            </a:r>
            <a:r>
              <a:rPr lang="cs-CZ" altLang="cs-CZ" dirty="0" smtClean="0">
                <a:latin typeface="+mn-lt"/>
              </a:rPr>
              <a:t>terčík</a:t>
            </a:r>
            <a:endParaRPr lang="cs-CZ" dirty="0">
              <a:latin typeface="+mn-lt"/>
            </a:endParaRPr>
          </a:p>
        </p:txBody>
      </p:sp>
      <p:sp>
        <p:nvSpPr>
          <p:cNvPr id="7" name="Obdélník 6"/>
          <p:cNvSpPr/>
          <p:nvPr/>
        </p:nvSpPr>
        <p:spPr>
          <a:xfrm>
            <a:off x="281106" y="6076837"/>
            <a:ext cx="6904454" cy="338554"/>
          </a:xfrm>
          <a:prstGeom prst="rect">
            <a:avLst/>
          </a:prstGeom>
        </p:spPr>
        <p:txBody>
          <a:bodyPr wrap="none">
            <a:spAutoFit/>
          </a:bodyPr>
          <a:lstStyle/>
          <a:p>
            <a:r>
              <a:rPr lang="cs-CZ" sz="800" dirty="0"/>
              <a:t>https://</a:t>
            </a:r>
            <a:r>
              <a:rPr lang="cs-CZ" sz="800" dirty="0" smtClean="0"/>
              <a:t>www.med.umich.edu/</a:t>
            </a:r>
            <a:r>
              <a:rPr lang="cs-CZ" sz="800" dirty="0" err="1" smtClean="0"/>
              <a:t>lrc</a:t>
            </a:r>
            <a:r>
              <a:rPr lang="cs-CZ" sz="800" dirty="0" smtClean="0"/>
              <a:t>/</a:t>
            </a:r>
            <a:r>
              <a:rPr lang="cs-CZ" sz="800" dirty="0" err="1" smtClean="0"/>
              <a:t>coursepages</a:t>
            </a:r>
            <a:r>
              <a:rPr lang="cs-CZ" sz="800" dirty="0" smtClean="0"/>
              <a:t>/m1/embryology/embryo/05embryonicperiod.htm</a:t>
            </a:r>
            <a:r>
              <a:rPr lang="cs-CZ" sz="800" dirty="0"/>
              <a:t>, http://</a:t>
            </a:r>
            <a:r>
              <a:rPr lang="cs-CZ" sz="800" dirty="0" smtClean="0"/>
              <a:t>embryocentral.blogspot.com/2014/12/notochord.html,</a:t>
            </a:r>
          </a:p>
          <a:p>
            <a:r>
              <a:rPr lang="cs-CZ" sz="800" dirty="0"/>
              <a:t>https://www.creative-diagnostics.com/gastrulation-and-germ-layer-formation.htm</a:t>
            </a:r>
          </a:p>
        </p:txBody>
      </p:sp>
      <p:pic>
        <p:nvPicPr>
          <p:cNvPr id="1030" name="Picture 6" descr="https://www.med.umich.edu/lrc/coursepages/m1/embryology/embryo/images/gastrulation_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0509" y="3617204"/>
            <a:ext cx="1923472" cy="2372282"/>
          </a:xfrm>
          <a:prstGeom prst="rect">
            <a:avLst/>
          </a:prstGeo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3">
                  <p14:trim end="13726.2607"/>
                </p14:media>
              </p:ext>
            </p:extLst>
          </p:nvPr>
        </p:nvPicPr>
        <p:blipFill>
          <a:blip r:embed="rId7"/>
          <a:stretch>
            <a:fillRect/>
          </a:stretch>
        </p:blipFill>
        <p:spPr>
          <a:xfrm>
            <a:off x="5882798" y="3782728"/>
            <a:ext cx="487363" cy="487363"/>
          </a:xfrm>
          <a:prstGeom prst="rect">
            <a:avLst/>
          </a:prstGeom>
        </p:spPr>
      </p:pic>
      <p:graphicFrame>
        <p:nvGraphicFramePr>
          <p:cNvPr id="9" name="Object 9"/>
          <p:cNvGraphicFramePr>
            <a:graphicFrameLocks noChangeAspect="1"/>
          </p:cNvGraphicFramePr>
          <p:nvPr>
            <p:extLst>
              <p:ext uri="{D42A27DB-BD31-4B8C-83A1-F6EECF244321}">
                <p14:modId xmlns:p14="http://schemas.microsoft.com/office/powerpoint/2010/main" val="1665993732"/>
              </p:ext>
            </p:extLst>
          </p:nvPr>
        </p:nvGraphicFramePr>
        <p:xfrm>
          <a:off x="674255" y="3617204"/>
          <a:ext cx="2015948" cy="2372281"/>
        </p:xfrm>
        <a:graphic>
          <a:graphicData uri="http://schemas.openxmlformats.org/presentationml/2006/ole">
            <mc:AlternateContent xmlns:mc="http://schemas.openxmlformats.org/markup-compatibility/2006">
              <mc:Choice xmlns:v="urn:schemas-microsoft-com:vml" Requires="v">
                <p:oleObj spid="_x0000_s1107" name="Image" r:id="rId8" imgW="1581915" imgH="1860571" progId="Photoshop.Image.9">
                  <p:embed/>
                </p:oleObj>
              </mc:Choice>
              <mc:Fallback>
                <p:oleObj name="Image" r:id="rId8" imgW="1581915" imgH="1860571" progId="Photoshop.Image.9">
                  <p:embed/>
                  <p:pic>
                    <p:nvPicPr>
                      <p:cNvPr id="19461"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255" y="3617204"/>
                        <a:ext cx="2015948" cy="2372281"/>
                      </a:xfrm>
                      <a:prstGeom prst="rect">
                        <a:avLst/>
                      </a:prstGeom>
                      <a:noFill/>
                      <a:ln w="38100" cmpd="sng">
                        <a:solidFill>
                          <a:schemeClr val="tx1"/>
                        </a:solidFill>
                        <a:miter lim="800000"/>
                        <a:headEnd/>
                        <a:tailEnd/>
                      </a:ln>
                      <a:effectLst/>
                      <a:extLst/>
                    </p:spPr>
                  </p:pic>
                </p:oleObj>
              </mc:Fallback>
            </mc:AlternateContent>
          </a:graphicData>
        </a:graphic>
      </p:graphicFrame>
      <p:sp>
        <p:nvSpPr>
          <p:cNvPr id="10"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1296981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57381" y="535709"/>
            <a:ext cx="8460510" cy="1014487"/>
          </a:xfrm>
        </p:spPr>
        <p:txBody>
          <a:bodyPr>
            <a:noAutofit/>
          </a:bodyPr>
          <a:lstStyle/>
          <a:p>
            <a:r>
              <a:rPr lang="cs-CZ" altLang="cs-CZ" dirty="0" err="1" smtClean="0">
                <a:latin typeface="+mn-lt"/>
              </a:rPr>
              <a:t>Neurulace</a:t>
            </a:r>
            <a:endParaRPr lang="cs-CZ" altLang="cs-CZ" dirty="0">
              <a:latin typeface="+mn-lt"/>
            </a:endParaRPr>
          </a:p>
        </p:txBody>
      </p:sp>
      <p:sp>
        <p:nvSpPr>
          <p:cNvPr id="31747" name="Rectangle 3"/>
          <p:cNvSpPr>
            <a:spLocks noGrp="1" noChangeArrowheads="1"/>
          </p:cNvSpPr>
          <p:nvPr>
            <p:ph type="body" sz="half" idx="1"/>
          </p:nvPr>
        </p:nvSpPr>
        <p:spPr>
          <a:xfrm>
            <a:off x="138545" y="1744663"/>
            <a:ext cx="7453746" cy="4507242"/>
          </a:xfrm>
          <a:solidFill>
            <a:schemeClr val="bg1"/>
          </a:solidFill>
        </p:spPr>
        <p:txBody>
          <a:bodyPr>
            <a:normAutofit fontScale="92500" lnSpcReduction="20000"/>
          </a:bodyPr>
          <a:lstStyle/>
          <a:p>
            <a:pPr lvl="1">
              <a:lnSpc>
                <a:spcPct val="120000"/>
              </a:lnSpc>
            </a:pPr>
            <a:r>
              <a:rPr lang="cs-CZ" altLang="cs-CZ" sz="1600" dirty="0" smtClean="0"/>
              <a:t>vytvoření chordy indukuje ztluštění ektodermu nad ní a vznik neurální ploténky, která  dále se vyvíjí v neurální brázdu s vyvýšenými valy</a:t>
            </a:r>
          </a:p>
          <a:p>
            <a:pPr lvl="1">
              <a:lnSpc>
                <a:spcPct val="120000"/>
              </a:lnSpc>
            </a:pPr>
            <a:r>
              <a:rPr lang="cs-CZ" altLang="cs-CZ" sz="1600" dirty="0" smtClean="0"/>
              <a:t>zvýšené okraje neurální brázdy se spojí za vzniku neurální trubice</a:t>
            </a:r>
          </a:p>
          <a:p>
            <a:pPr lvl="1">
              <a:lnSpc>
                <a:spcPct val="120000"/>
              </a:lnSpc>
            </a:pPr>
            <a:r>
              <a:rPr lang="cs-CZ" altLang="cs-CZ" sz="1600" dirty="0" smtClean="0"/>
              <a:t>proces </a:t>
            </a:r>
            <a:r>
              <a:rPr lang="cs-CZ" altLang="cs-CZ" sz="1600" dirty="0" err="1" smtClean="0"/>
              <a:t>neurulace</a:t>
            </a:r>
            <a:r>
              <a:rPr lang="cs-CZ" altLang="cs-CZ" sz="1600" dirty="0" smtClean="0"/>
              <a:t> končí, když se uzavře spojení hlavové a koncové části </a:t>
            </a:r>
            <a:r>
              <a:rPr lang="cs-CZ" altLang="cs-CZ" sz="1600" dirty="0" err="1" smtClean="0"/>
              <a:t>neurové</a:t>
            </a:r>
            <a:r>
              <a:rPr lang="cs-CZ" altLang="cs-CZ" sz="1600" dirty="0" smtClean="0"/>
              <a:t> trubice s  </a:t>
            </a:r>
            <a:r>
              <a:rPr lang="cs-CZ" altLang="cs-CZ" sz="1600" dirty="0" err="1" smtClean="0"/>
              <a:t>amniovou</a:t>
            </a:r>
            <a:r>
              <a:rPr lang="cs-CZ" altLang="cs-CZ" sz="1600" dirty="0" smtClean="0"/>
              <a:t> dutinou v podobě </a:t>
            </a:r>
            <a:r>
              <a:rPr lang="cs-CZ" altLang="cs-CZ" sz="1600" dirty="0" err="1" smtClean="0"/>
              <a:t>neuroporus</a:t>
            </a:r>
            <a:r>
              <a:rPr lang="cs-CZ" altLang="cs-CZ" sz="1600" dirty="0" smtClean="0"/>
              <a:t> </a:t>
            </a:r>
            <a:r>
              <a:rPr lang="cs-CZ" altLang="cs-CZ" sz="1600" dirty="0" err="1" smtClean="0"/>
              <a:t>anterior</a:t>
            </a:r>
            <a:r>
              <a:rPr lang="cs-CZ" altLang="cs-CZ" sz="1600" dirty="0" smtClean="0"/>
              <a:t> a </a:t>
            </a:r>
            <a:r>
              <a:rPr lang="cs-CZ" altLang="cs-CZ" sz="1600" dirty="0" err="1" smtClean="0"/>
              <a:t>neuroporus</a:t>
            </a:r>
            <a:r>
              <a:rPr lang="cs-CZ" altLang="cs-CZ" sz="1600" dirty="0" smtClean="0"/>
              <a:t> </a:t>
            </a:r>
            <a:r>
              <a:rPr lang="cs-CZ" altLang="cs-CZ" sz="1600" dirty="0" err="1" smtClean="0"/>
              <a:t>posterior</a:t>
            </a:r>
            <a:r>
              <a:rPr lang="cs-CZ" altLang="cs-CZ" sz="1600" dirty="0" smtClean="0"/>
              <a:t>. Trubice je nyní tvořena úzkou kaudální částí a širší částí s mozkovými váčky (primitivní </a:t>
            </a:r>
            <a:r>
              <a:rPr lang="cs-CZ" altLang="cs-CZ" sz="1600" dirty="0"/>
              <a:t>mozek): </a:t>
            </a:r>
            <a:r>
              <a:rPr lang="cs-CZ" altLang="cs-CZ" sz="1600" i="1" dirty="0" err="1"/>
              <a:t>prosencephalon</a:t>
            </a:r>
            <a:r>
              <a:rPr lang="cs-CZ" altLang="cs-CZ" sz="1600" dirty="0"/>
              <a:t>, </a:t>
            </a:r>
            <a:r>
              <a:rPr lang="cs-CZ" altLang="cs-CZ" sz="1600" i="1" dirty="0" err="1" smtClean="0"/>
              <a:t>mesencephalon</a:t>
            </a:r>
            <a:r>
              <a:rPr lang="cs-CZ" altLang="cs-CZ" sz="1600" dirty="0" smtClean="0"/>
              <a:t> </a:t>
            </a:r>
            <a:r>
              <a:rPr lang="cs-CZ" altLang="cs-CZ" sz="1600" dirty="0"/>
              <a:t>a </a:t>
            </a:r>
            <a:r>
              <a:rPr lang="cs-CZ" altLang="cs-CZ" sz="1600" i="1" dirty="0" err="1" smtClean="0"/>
              <a:t>rhombencephalon</a:t>
            </a:r>
            <a:r>
              <a:rPr lang="cs-CZ" altLang="cs-CZ" sz="1600" i="1" dirty="0" smtClean="0"/>
              <a:t>)</a:t>
            </a:r>
            <a:endParaRPr lang="cs-CZ" altLang="cs-CZ" sz="1600" dirty="0" smtClean="0"/>
          </a:p>
          <a:p>
            <a:pPr lvl="1">
              <a:lnSpc>
                <a:spcPct val="120000"/>
              </a:lnSpc>
            </a:pPr>
            <a:r>
              <a:rPr lang="cs-CZ" altLang="cs-CZ" sz="1600" dirty="0" smtClean="0"/>
              <a:t>když se neurální valy vyklenou a spojí, začnou se od neurální trubice oddělovat buňky neurální lišty</a:t>
            </a:r>
          </a:p>
          <a:p>
            <a:pPr lvl="1">
              <a:lnSpc>
                <a:spcPct val="120000"/>
              </a:lnSpc>
            </a:pPr>
            <a:r>
              <a:rPr lang="cs-CZ" altLang="cs-CZ" sz="1600" dirty="0" smtClean="0"/>
              <a:t>buňky neurální lišty se procesem </a:t>
            </a:r>
            <a:r>
              <a:rPr lang="cs-CZ" altLang="cs-CZ" sz="1600" dirty="0" err="1" smtClean="0"/>
              <a:t>epitelo</a:t>
            </a:r>
            <a:r>
              <a:rPr lang="cs-CZ" altLang="cs-CZ" sz="1600" dirty="0" smtClean="0"/>
              <a:t>-mezenchymové transformace uvolňují, aktivně migrují a vstupují do mezenchymu pod nimi; </a:t>
            </a:r>
            <a:r>
              <a:rPr lang="cs-CZ" altLang="cs-CZ" sz="1600" dirty="0"/>
              <a:t>→ z neurální lišty pochází: melanocyty, odontoblasty, elementy pia mater a </a:t>
            </a:r>
            <a:r>
              <a:rPr lang="cs-CZ" altLang="cs-CZ" sz="1600" dirty="0" err="1"/>
              <a:t>arachnoidey</a:t>
            </a:r>
            <a:r>
              <a:rPr lang="cs-CZ" altLang="cs-CZ" sz="1600" dirty="0"/>
              <a:t>, senzorické neurony kraniálních a spinálních senzorických ganglií, </a:t>
            </a:r>
            <a:r>
              <a:rPr lang="cs-CZ" altLang="cs-CZ" sz="1600" dirty="0" err="1"/>
              <a:t>Schwannovy</a:t>
            </a:r>
            <a:r>
              <a:rPr lang="cs-CZ" altLang="cs-CZ" sz="1600" dirty="0"/>
              <a:t> buňky, … </a:t>
            </a:r>
            <a:endParaRPr lang="cs-CZ" altLang="cs-CZ" sz="1600" dirty="0" smtClean="0"/>
          </a:p>
          <a:p>
            <a:pPr lvl="1">
              <a:lnSpc>
                <a:spcPct val="120000"/>
              </a:lnSpc>
            </a:pPr>
            <a:r>
              <a:rPr lang="cs-CZ" altLang="cs-CZ" sz="1600" dirty="0"/>
              <a:t>poruchy </a:t>
            </a:r>
            <a:r>
              <a:rPr lang="cs-CZ" altLang="cs-CZ" sz="1600" dirty="0" err="1"/>
              <a:t>neurulace</a:t>
            </a:r>
            <a:r>
              <a:rPr lang="cs-CZ" altLang="cs-CZ" sz="1600" dirty="0"/>
              <a:t>  → </a:t>
            </a:r>
            <a:r>
              <a:rPr lang="cs-CZ" altLang="cs-CZ" sz="1600" dirty="0" smtClean="0"/>
              <a:t>vrozené vývojové vady</a:t>
            </a:r>
            <a:endParaRPr lang="cs-CZ" altLang="cs-CZ" sz="1600" dirty="0"/>
          </a:p>
          <a:p>
            <a:pPr lvl="1">
              <a:lnSpc>
                <a:spcPct val="120000"/>
              </a:lnSpc>
            </a:pPr>
            <a:endParaRPr lang="cs-CZ" altLang="cs-CZ" sz="1600" dirty="0"/>
          </a:p>
          <a:p>
            <a:pPr lvl="1">
              <a:lnSpc>
                <a:spcPct val="120000"/>
              </a:lnSpc>
            </a:pPr>
            <a:r>
              <a:rPr lang="cs-CZ" altLang="cs-CZ" sz="1600" b="1" dirty="0" smtClean="0"/>
              <a:t>Hans </a:t>
            </a:r>
            <a:r>
              <a:rPr lang="cs-CZ" altLang="cs-CZ" sz="1600" b="1" dirty="0" err="1" smtClean="0"/>
              <a:t>Spemann</a:t>
            </a:r>
            <a:r>
              <a:rPr lang="cs-CZ" altLang="cs-CZ" sz="1600" b="1" dirty="0" smtClean="0"/>
              <a:t>: (1869-1941): </a:t>
            </a:r>
            <a:r>
              <a:rPr lang="cs-CZ" altLang="cs-CZ" sz="1600" dirty="0" smtClean="0"/>
              <a:t>princip</a:t>
            </a:r>
            <a:r>
              <a:rPr lang="cs-CZ" altLang="cs-CZ" sz="1600" b="1" dirty="0" smtClean="0"/>
              <a:t> </a:t>
            </a:r>
            <a:r>
              <a:rPr lang="cs-CZ" altLang="cs-CZ" sz="1600" dirty="0" smtClean="0"/>
              <a:t> </a:t>
            </a:r>
            <a:r>
              <a:rPr lang="cs-CZ" altLang="cs-CZ" sz="1600" dirty="0"/>
              <a:t>embryonální </a:t>
            </a:r>
            <a:r>
              <a:rPr lang="cs-CZ" altLang="cs-CZ" sz="1600" dirty="0" smtClean="0"/>
              <a:t>indukce (1935 Nobelova cena)</a:t>
            </a:r>
          </a:p>
        </p:txBody>
      </p:sp>
      <p:pic>
        <p:nvPicPr>
          <p:cNvPr id="31748" name="Picture 4"/>
          <p:cNvPicPr>
            <a:picLocks noGrp="1" noChangeAspect="1" noChangeArrowheads="1"/>
          </p:cNvPicPr>
          <p:nvPr>
            <p:ph type="body" sz="half" idx="2"/>
          </p:nvPr>
        </p:nvPicPr>
        <p:blipFill rotWithShape="1">
          <a:blip r:embed="rId6">
            <a:extLst>
              <a:ext uri="{28A0092B-C50C-407E-A947-70E740481C1C}">
                <a14:useLocalDpi xmlns:a14="http://schemas.microsoft.com/office/drawing/2010/main" val="0"/>
              </a:ext>
            </a:extLst>
          </a:blip>
          <a:srcRect t="5456" b="14677"/>
          <a:stretch/>
        </p:blipFill>
        <p:spPr>
          <a:xfrm>
            <a:off x="8100522" y="1380385"/>
            <a:ext cx="2095500" cy="1708727"/>
          </a:xfrm>
          <a:noFill/>
        </p:spPr>
      </p:pic>
      <p:pic>
        <p:nvPicPr>
          <p:cNvPr id="3174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5509" t="6473" b="4173"/>
          <a:stretch/>
        </p:blipFill>
        <p:spPr bwMode="auto">
          <a:xfrm>
            <a:off x="8218206" y="3089112"/>
            <a:ext cx="1999369" cy="136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5758" t="13937" b="4776"/>
          <a:stretch/>
        </p:blipFill>
        <p:spPr bwMode="auto">
          <a:xfrm>
            <a:off x="8335106" y="4594754"/>
            <a:ext cx="1965632" cy="15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7"/>
          <p:cNvSpPr>
            <a:spLocks noChangeArrowheads="1"/>
          </p:cNvSpPr>
          <p:nvPr/>
        </p:nvSpPr>
        <p:spPr bwMode="auto">
          <a:xfrm>
            <a:off x="10305702" y="1809666"/>
            <a:ext cx="178469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1200" dirty="0">
                <a:latin typeface="Arial" panose="020B0604020202020204" pitchFamily="34" charset="0"/>
              </a:rPr>
              <a:t>1. </a:t>
            </a:r>
            <a:r>
              <a:rPr lang="cs-CZ" altLang="cs-CZ" sz="1200" dirty="0" err="1">
                <a:latin typeface="Arial" panose="020B0604020202020204" pitchFamily="34" charset="0"/>
              </a:rPr>
              <a:t>notochord</a:t>
            </a:r>
            <a:endParaRPr lang="cs-CZ" altLang="cs-CZ" sz="1200" dirty="0">
              <a:latin typeface="Arial" panose="020B0604020202020204" pitchFamily="34" charset="0"/>
            </a:endParaRPr>
          </a:p>
          <a:p>
            <a:pPr eaLnBrk="1" hangingPunct="1">
              <a:spcBef>
                <a:spcPct val="0"/>
              </a:spcBef>
              <a:buFontTx/>
              <a:buNone/>
            </a:pPr>
            <a:r>
              <a:rPr lang="cs-CZ" altLang="cs-CZ" sz="1200" dirty="0">
                <a:latin typeface="Arial" panose="020B0604020202020204" pitchFamily="34" charset="0"/>
              </a:rPr>
              <a:t>2. neurální valy</a:t>
            </a:r>
          </a:p>
          <a:p>
            <a:pPr eaLnBrk="1" hangingPunct="1">
              <a:spcBef>
                <a:spcPct val="0"/>
              </a:spcBef>
              <a:buFontTx/>
              <a:buNone/>
            </a:pPr>
            <a:r>
              <a:rPr lang="cs-CZ" altLang="cs-CZ" sz="1200" dirty="0">
                <a:latin typeface="Arial" panose="020B0604020202020204" pitchFamily="34" charset="0"/>
              </a:rPr>
              <a:t>3.  neurální brázda</a:t>
            </a:r>
          </a:p>
          <a:p>
            <a:pPr eaLnBrk="1" hangingPunct="1">
              <a:spcBef>
                <a:spcPct val="0"/>
              </a:spcBef>
              <a:buFontTx/>
              <a:buNone/>
            </a:pPr>
            <a:r>
              <a:rPr lang="cs-CZ" altLang="cs-CZ" sz="1200" dirty="0">
                <a:latin typeface="Arial" panose="020B0604020202020204" pitchFamily="34" charset="0"/>
              </a:rPr>
              <a:t>4.  povrchový ektoderm</a:t>
            </a:r>
          </a:p>
        </p:txBody>
      </p:sp>
      <p:sp>
        <p:nvSpPr>
          <p:cNvPr id="31752" name="Rectangle 8"/>
          <p:cNvSpPr>
            <a:spLocks noChangeArrowheads="1"/>
          </p:cNvSpPr>
          <p:nvPr/>
        </p:nvSpPr>
        <p:spPr bwMode="auto">
          <a:xfrm>
            <a:off x="10305702" y="3184525"/>
            <a:ext cx="176276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AutoNum type="arabicPeriod"/>
            </a:pPr>
            <a:r>
              <a:rPr lang="cs-CZ" altLang="cs-CZ" sz="1200" dirty="0" err="1">
                <a:latin typeface="Arial" panose="020B0604020202020204" pitchFamily="34" charset="0"/>
              </a:rPr>
              <a:t>notochord</a:t>
            </a:r>
            <a:endParaRPr lang="cs-CZ" altLang="cs-CZ" sz="1200" dirty="0">
              <a:latin typeface="Arial" panose="020B0604020202020204" pitchFamily="34" charset="0"/>
            </a:endParaRPr>
          </a:p>
          <a:p>
            <a:pPr eaLnBrk="1" hangingPunct="1">
              <a:spcBef>
                <a:spcPct val="0"/>
              </a:spcBef>
              <a:buFontTx/>
              <a:buAutoNum type="arabicPeriod" startAt="2"/>
            </a:pPr>
            <a:r>
              <a:rPr lang="cs-CZ" altLang="cs-CZ" sz="1200" dirty="0" smtClean="0">
                <a:latin typeface="Arial" panose="020B0604020202020204" pitchFamily="34" charset="0"/>
              </a:rPr>
              <a:t> </a:t>
            </a:r>
            <a:r>
              <a:rPr lang="cs-CZ" altLang="cs-CZ" sz="1200" dirty="0">
                <a:latin typeface="Arial" panose="020B0604020202020204" pitchFamily="34" charset="0"/>
              </a:rPr>
              <a:t>neurální lišta</a:t>
            </a:r>
          </a:p>
          <a:p>
            <a:pPr eaLnBrk="1" hangingPunct="1">
              <a:spcBef>
                <a:spcPct val="0"/>
              </a:spcBef>
              <a:buFontTx/>
              <a:buAutoNum type="arabicPeriod" startAt="2"/>
            </a:pPr>
            <a:r>
              <a:rPr lang="cs-CZ" altLang="cs-CZ" sz="1200" dirty="0">
                <a:latin typeface="Arial" panose="020B0604020202020204" pitchFamily="34" charset="0"/>
              </a:rPr>
              <a:t>neurální trubice</a:t>
            </a:r>
          </a:p>
          <a:p>
            <a:pPr eaLnBrk="1" hangingPunct="1">
              <a:spcBef>
                <a:spcPct val="0"/>
              </a:spcBef>
              <a:buFontTx/>
              <a:buNone/>
            </a:pPr>
            <a:r>
              <a:rPr lang="cs-CZ" altLang="cs-CZ" sz="1200" dirty="0">
                <a:latin typeface="Arial" panose="020B0604020202020204" pitchFamily="34" charset="0"/>
              </a:rPr>
              <a:t>4.   ektoderm</a:t>
            </a:r>
          </a:p>
        </p:txBody>
      </p:sp>
      <p:sp>
        <p:nvSpPr>
          <p:cNvPr id="31753" name="Rectangle 9"/>
          <p:cNvSpPr>
            <a:spLocks noChangeArrowheads="1"/>
          </p:cNvSpPr>
          <p:nvPr/>
        </p:nvSpPr>
        <p:spPr bwMode="auto">
          <a:xfrm>
            <a:off x="10430164" y="4822155"/>
            <a:ext cx="220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1200" dirty="0">
                <a:latin typeface="Arial" panose="020B0604020202020204" pitchFamily="34" charset="0"/>
              </a:rPr>
              <a:t>1.  </a:t>
            </a:r>
            <a:r>
              <a:rPr lang="cs-CZ" altLang="cs-CZ" sz="1200" dirty="0" err="1">
                <a:latin typeface="Arial" panose="020B0604020202020204" pitchFamily="34" charset="0"/>
              </a:rPr>
              <a:t>notochord</a:t>
            </a:r>
            <a:endParaRPr lang="cs-CZ" altLang="cs-CZ" sz="1200" dirty="0">
              <a:latin typeface="Arial" panose="020B0604020202020204" pitchFamily="34" charset="0"/>
            </a:endParaRPr>
          </a:p>
          <a:p>
            <a:pPr eaLnBrk="1" hangingPunct="1">
              <a:spcBef>
                <a:spcPct val="0"/>
              </a:spcBef>
              <a:buFontTx/>
              <a:buNone/>
            </a:pPr>
            <a:r>
              <a:rPr lang="cs-CZ" altLang="cs-CZ" sz="1200" dirty="0">
                <a:latin typeface="Arial" panose="020B0604020202020204" pitchFamily="34" charset="0"/>
              </a:rPr>
              <a:t>2. formující se ganglia</a:t>
            </a:r>
          </a:p>
          <a:p>
            <a:pPr eaLnBrk="1" hangingPunct="1">
              <a:spcBef>
                <a:spcPct val="0"/>
              </a:spcBef>
              <a:buFontTx/>
              <a:buNone/>
            </a:pPr>
            <a:r>
              <a:rPr lang="cs-CZ" altLang="cs-CZ" sz="1200" dirty="0">
                <a:latin typeface="Arial" panose="020B0604020202020204" pitchFamily="34" charset="0"/>
              </a:rPr>
              <a:t>3. neurální trubice</a:t>
            </a:r>
          </a:p>
          <a:p>
            <a:pPr eaLnBrk="1" hangingPunct="1">
              <a:spcBef>
                <a:spcPct val="0"/>
              </a:spcBef>
              <a:buFontTx/>
              <a:buNone/>
            </a:pPr>
            <a:r>
              <a:rPr lang="cs-CZ" altLang="cs-CZ" sz="1200" dirty="0">
                <a:latin typeface="Arial" panose="020B0604020202020204" pitchFamily="34" charset="0"/>
              </a:rPr>
              <a:t>4. ektoderm</a:t>
            </a:r>
          </a:p>
        </p:txBody>
      </p:sp>
      <p:sp>
        <p:nvSpPr>
          <p:cNvPr id="2" name="Zástupný symbol pro číslo snímku 1"/>
          <p:cNvSpPr>
            <a:spLocks noGrp="1"/>
          </p:cNvSpPr>
          <p:nvPr>
            <p:ph type="sldNum" sz="quarter" idx="12"/>
          </p:nvPr>
        </p:nvSpPr>
        <p:spPr/>
        <p:txBody>
          <a:bodyPr/>
          <a:lstStyle/>
          <a:p>
            <a:fld id="{452BC3EA-E2EC-40AA-BF67-C4C476FA0C99}" type="slidenum">
              <a:rPr lang="cs-CZ" smtClean="0"/>
              <a:t>12</a:t>
            </a:fld>
            <a:endParaRPr lang="cs-CZ"/>
          </a:p>
        </p:txBody>
      </p:sp>
      <p:pic>
        <p:nvPicPr>
          <p:cNvPr id="5" name="Nahraný zvuk">
            <a:hlinkClick r:id="" action="ppaction://media"/>
          </p:cNvPr>
          <p:cNvPicPr>
            <a:picLocks noChangeAspect="1"/>
          </p:cNvPicPr>
          <p:nvPr>
            <a:audioFile r:link="rId1"/>
            <p:extLst>
              <p:ext uri="{DAA4B4D4-6D71-4841-9C94-3DE7FCFB9230}">
                <p14:media xmlns:p14="http://schemas.microsoft.com/office/powerpoint/2010/main" r:embed="rId2">
                  <p14:trim st="5310"/>
                </p14:media>
              </p:ext>
            </p:extLst>
          </p:nvPr>
        </p:nvPicPr>
        <p:blipFill>
          <a:blip r:embed="rId9"/>
          <a:stretch>
            <a:fillRect/>
          </a:stretch>
        </p:blipFill>
        <p:spPr>
          <a:xfrm>
            <a:off x="5289188" y="3241458"/>
            <a:ext cx="487363" cy="487363"/>
          </a:xfrm>
          <a:prstGeom prst="rect">
            <a:avLst/>
          </a:prstGeom>
        </p:spPr>
      </p:pic>
      <p:pic>
        <p:nvPicPr>
          <p:cNvPr id="17"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289188" y="5335525"/>
            <a:ext cx="487363" cy="487363"/>
          </a:xfrm>
          <a:prstGeom prst="rect">
            <a:avLst/>
          </a:prstGeom>
        </p:spPr>
      </p:pic>
      <p:sp>
        <p:nvSpPr>
          <p:cNvPr id="13"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3971054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8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8922"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Poruchy </a:t>
            </a:r>
            <a:r>
              <a:rPr lang="cs-CZ" dirty="0" err="1" smtClean="0"/>
              <a:t>neurulace</a:t>
            </a:r>
            <a:endParaRPr lang="cs-CZ" dirty="0"/>
          </a:p>
        </p:txBody>
      </p:sp>
      <p:sp>
        <p:nvSpPr>
          <p:cNvPr id="3" name="Zástupný symbol pro obsah 2"/>
          <p:cNvSpPr>
            <a:spLocks noGrp="1"/>
          </p:cNvSpPr>
          <p:nvPr>
            <p:ph idx="1"/>
          </p:nvPr>
        </p:nvSpPr>
        <p:spPr>
          <a:xfrm>
            <a:off x="1154083" y="1836125"/>
            <a:ext cx="10058400" cy="4426129"/>
          </a:xfrm>
        </p:spPr>
        <p:txBody>
          <a:bodyPr/>
          <a:lstStyle/>
          <a:p>
            <a:pPr>
              <a:buFont typeface="Wingdings" panose="05000000000000000000" pitchFamily="2" charset="2"/>
              <a:buChar char="§"/>
            </a:pPr>
            <a:r>
              <a:rPr lang="cs-CZ" dirty="0" smtClean="0"/>
              <a:t> </a:t>
            </a:r>
            <a:r>
              <a:rPr lang="cs-CZ" i="1" dirty="0" err="1" smtClean="0"/>
              <a:t>anencephalus</a:t>
            </a:r>
            <a:r>
              <a:rPr lang="cs-CZ" dirty="0" smtClean="0"/>
              <a:t>: </a:t>
            </a:r>
            <a:r>
              <a:rPr lang="cs-CZ" dirty="0"/>
              <a:t> </a:t>
            </a:r>
            <a:r>
              <a:rPr lang="cs-CZ" dirty="0" smtClean="0"/>
              <a:t>absence hlavních částí mozku, (koncového mozku), příčinou je defekt </a:t>
            </a:r>
            <a:r>
              <a:rPr lang="cs-CZ" dirty="0"/>
              <a:t>neurální trubice</a:t>
            </a:r>
            <a:r>
              <a:rPr lang="cs-CZ" dirty="0" smtClean="0"/>
              <a:t>, kdy se </a:t>
            </a:r>
            <a:r>
              <a:rPr lang="cs-CZ" dirty="0"/>
              <a:t>rostrální </a:t>
            </a:r>
            <a:r>
              <a:rPr lang="cs-CZ" dirty="0" smtClean="0"/>
              <a:t>(hlavový) konec neurální trubice </a:t>
            </a:r>
            <a:r>
              <a:rPr lang="cs-CZ" dirty="0">
                <a:solidFill>
                  <a:schemeClr val="tx1"/>
                </a:solidFill>
              </a:rPr>
              <a:t> </a:t>
            </a:r>
            <a:r>
              <a:rPr lang="cs-CZ" dirty="0"/>
              <a:t>neuzavře, </a:t>
            </a:r>
            <a:r>
              <a:rPr lang="cs-CZ" dirty="0" smtClean="0"/>
              <a:t>u člověka cca 25. den </a:t>
            </a:r>
            <a:r>
              <a:rPr lang="cs-CZ" dirty="0"/>
              <a:t>po početí</a:t>
            </a:r>
          </a:p>
          <a:p>
            <a:pPr>
              <a:buFont typeface="Wingdings" panose="05000000000000000000" pitchFamily="2" charset="2"/>
              <a:buChar char="§"/>
            </a:pPr>
            <a:r>
              <a:rPr lang="cs-CZ" dirty="0" smtClean="0"/>
              <a:t> </a:t>
            </a:r>
            <a:r>
              <a:rPr lang="cs-CZ" i="1" dirty="0" smtClean="0"/>
              <a:t>spina </a:t>
            </a:r>
            <a:r>
              <a:rPr lang="cs-CZ" i="1" dirty="0" err="1" smtClean="0"/>
              <a:t>bifida</a:t>
            </a:r>
            <a:r>
              <a:rPr lang="cs-CZ" dirty="0" smtClean="0"/>
              <a:t>: rozštěp páteře, vzniklý v důsledku defektu vývoje neurální trubice</a:t>
            </a:r>
            <a:endParaRPr lang="cs-CZ" dirty="0"/>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13</a:t>
            </a:fld>
            <a:endParaRPr lang="cs-CZ"/>
          </a:p>
        </p:txBody>
      </p:sp>
      <p:pic>
        <p:nvPicPr>
          <p:cNvPr id="5" name="Obrázek 4"/>
          <p:cNvPicPr>
            <a:picLocks noChangeAspect="1"/>
          </p:cNvPicPr>
          <p:nvPr/>
        </p:nvPicPr>
        <p:blipFill>
          <a:blip r:embed="rId2"/>
          <a:stretch>
            <a:fillRect/>
          </a:stretch>
        </p:blipFill>
        <p:spPr>
          <a:xfrm>
            <a:off x="1097280" y="3344290"/>
            <a:ext cx="9704826" cy="3016730"/>
          </a:xfrm>
          <a:prstGeom prst="rect">
            <a:avLst/>
          </a:prstGeom>
        </p:spPr>
      </p:pic>
    </p:spTree>
    <p:extLst>
      <p:ext uri="{BB962C8B-B14F-4D97-AF65-F5344CB8AC3E}">
        <p14:creationId xmlns:p14="http://schemas.microsoft.com/office/powerpoint/2010/main" val="3415758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6832" y="887821"/>
            <a:ext cx="6870700" cy="990600"/>
          </a:xfrm>
          <a:prstGeom prst="rect">
            <a:avLst/>
          </a:prstGeom>
        </p:spPr>
        <p:txBody>
          <a:bodyPr/>
          <a:lstStyle/>
          <a:p>
            <a:pPr algn="ctr" eaLnBrk="0" hangingPunct="0">
              <a:defRPr/>
            </a:pPr>
            <a:r>
              <a:rPr lang="cs-CZ" sz="4800" kern="0" dirty="0">
                <a:ea typeface="+mj-ea"/>
              </a:rPr>
              <a:t>Embryonální mezoderm</a:t>
            </a:r>
          </a:p>
        </p:txBody>
      </p:sp>
      <p:pic>
        <p:nvPicPr>
          <p:cNvPr id="29700" name="Picture 6" descr="Mesoderm cartoon2.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2218" y="2329712"/>
            <a:ext cx="4327236" cy="308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7"/>
          <p:cNvSpPr>
            <a:spLocks noChangeArrowheads="1"/>
          </p:cNvSpPr>
          <p:nvPr/>
        </p:nvSpPr>
        <p:spPr bwMode="auto">
          <a:xfrm>
            <a:off x="7841818" y="5956156"/>
            <a:ext cx="4424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800" dirty="0">
                <a:latin typeface="Arial" panose="020B0604020202020204" pitchFamily="34" charset="0"/>
              </a:rPr>
              <a:t>http://php.med.unsw.edu.au/embryology/index.php?title=Lecture_-_Mesoderm_Development</a:t>
            </a:r>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14</a:t>
            </a:fld>
            <a:endParaRPr lang="cs-CZ"/>
          </a:p>
        </p:txBody>
      </p:sp>
      <p:sp>
        <p:nvSpPr>
          <p:cNvPr id="5" name="Obdélník 4"/>
          <p:cNvSpPr/>
          <p:nvPr/>
        </p:nvSpPr>
        <p:spPr>
          <a:xfrm>
            <a:off x="726676" y="2441385"/>
            <a:ext cx="6096000" cy="2862322"/>
          </a:xfrm>
          <a:prstGeom prst="rect">
            <a:avLst/>
          </a:prstGeom>
        </p:spPr>
        <p:txBody>
          <a:bodyPr>
            <a:spAutoFit/>
          </a:bodyPr>
          <a:lstStyle/>
          <a:p>
            <a:pPr marL="285750" indent="-285750">
              <a:spcAft>
                <a:spcPts val="0"/>
              </a:spcAft>
              <a:buFont typeface="Wingdings" panose="05000000000000000000" pitchFamily="2" charset="2"/>
              <a:buChar char="§"/>
            </a:pPr>
            <a:r>
              <a:rPr lang="cs-CZ" dirty="0" smtClean="0">
                <a:ea typeface="Times New Roman" panose="02020603050405020304" pitchFamily="18" charset="0"/>
              </a:rPr>
              <a:t>buňky </a:t>
            </a:r>
            <a:r>
              <a:rPr lang="cs-CZ" dirty="0" err="1" smtClean="0">
                <a:ea typeface="Times New Roman" panose="02020603050405020304" pitchFamily="18" charset="0"/>
              </a:rPr>
              <a:t>intraembryonálního</a:t>
            </a:r>
            <a:r>
              <a:rPr lang="cs-CZ" dirty="0" smtClean="0">
                <a:ea typeface="Times New Roman" panose="02020603050405020304" pitchFamily="18" charset="0"/>
              </a:rPr>
              <a:t> mezodermu  tvoří zpočátku tenký střední list, proliferací a ztluštěním vznikají 3 </a:t>
            </a:r>
            <a:r>
              <a:rPr lang="cs-CZ" dirty="0" err="1" smtClean="0">
                <a:ea typeface="Times New Roman" panose="02020603050405020304" pitchFamily="18" charset="0"/>
              </a:rPr>
              <a:t>kraniokaudální</a:t>
            </a:r>
            <a:r>
              <a:rPr lang="cs-CZ" dirty="0" smtClean="0">
                <a:ea typeface="Times New Roman" panose="02020603050405020304" pitchFamily="18" charset="0"/>
              </a:rPr>
              <a:t> sloupce (u člověka cca 17 den): </a:t>
            </a:r>
          </a:p>
          <a:p>
            <a:pPr marL="342900" indent="-342900">
              <a:spcAft>
                <a:spcPts val="0"/>
              </a:spcAft>
              <a:buAutoNum type="alphaLcParenR"/>
            </a:pPr>
            <a:r>
              <a:rPr lang="cs-CZ" b="1" dirty="0" err="1" smtClean="0">
                <a:ea typeface="Times New Roman" panose="02020603050405020304" pitchFamily="18" charset="0"/>
              </a:rPr>
              <a:t>paraaxiální</a:t>
            </a:r>
            <a:r>
              <a:rPr lang="cs-CZ" b="1" dirty="0" smtClean="0">
                <a:ea typeface="Times New Roman" panose="02020603050405020304" pitchFamily="18" charset="0"/>
              </a:rPr>
              <a:t> mezoderm: </a:t>
            </a:r>
            <a:r>
              <a:rPr lang="cs-CZ" dirty="0" err="1" smtClean="0">
                <a:ea typeface="Times New Roman" panose="02020603050405020304" pitchFamily="18" charset="0"/>
              </a:rPr>
              <a:t>prekurzorová</a:t>
            </a:r>
            <a:r>
              <a:rPr lang="cs-CZ" dirty="0" smtClean="0">
                <a:ea typeface="Times New Roman" panose="02020603050405020304" pitchFamily="18" charset="0"/>
              </a:rPr>
              <a:t> tkáň pro párové </a:t>
            </a:r>
            <a:r>
              <a:rPr lang="cs-CZ" dirty="0" err="1" smtClean="0">
                <a:ea typeface="Times New Roman" panose="02020603050405020304" pitchFamily="18" charset="0"/>
              </a:rPr>
              <a:t>somity</a:t>
            </a:r>
            <a:r>
              <a:rPr lang="cs-CZ" dirty="0" smtClean="0">
                <a:ea typeface="Times New Roman" panose="02020603050405020304" pitchFamily="18" charset="0"/>
              </a:rPr>
              <a:t> (primitivní segmenty)</a:t>
            </a:r>
          </a:p>
          <a:p>
            <a:pPr marL="342900" indent="-342900">
              <a:spcAft>
                <a:spcPts val="0"/>
              </a:spcAft>
              <a:buAutoNum type="alphaLcParenR"/>
            </a:pPr>
            <a:r>
              <a:rPr lang="cs-CZ" b="1" dirty="0" smtClean="0">
                <a:ea typeface="Times New Roman" panose="02020603050405020304" pitchFamily="18" charset="0"/>
              </a:rPr>
              <a:t>b</a:t>
            </a:r>
            <a:r>
              <a:rPr lang="cs-CZ" b="1" dirty="0">
                <a:ea typeface="Times New Roman" panose="02020603050405020304" pitchFamily="18" charset="0"/>
              </a:rPr>
              <a:t>) </a:t>
            </a:r>
            <a:r>
              <a:rPr lang="cs-CZ" b="1" dirty="0" smtClean="0">
                <a:ea typeface="Times New Roman" panose="02020603050405020304" pitchFamily="18" charset="0"/>
              </a:rPr>
              <a:t>intermediární mezoderm: </a:t>
            </a:r>
            <a:r>
              <a:rPr lang="cs-CZ" dirty="0" smtClean="0">
                <a:ea typeface="Times New Roman" panose="02020603050405020304" pitchFamily="18" charset="0"/>
              </a:rPr>
              <a:t>spojuje </a:t>
            </a:r>
            <a:r>
              <a:rPr lang="cs-CZ" dirty="0" err="1" smtClean="0">
                <a:ea typeface="Times New Roman" panose="02020603050405020304" pitchFamily="18" charset="0"/>
              </a:rPr>
              <a:t>paraxiální</a:t>
            </a:r>
            <a:r>
              <a:rPr lang="cs-CZ" dirty="0" smtClean="0">
                <a:ea typeface="Times New Roman" panose="02020603050405020304" pitchFamily="18" charset="0"/>
              </a:rPr>
              <a:t> mezoderm a mezoderm laterální destičky</a:t>
            </a:r>
            <a:r>
              <a:rPr lang="cs-CZ" b="1" dirty="0" smtClean="0">
                <a:ea typeface="Times New Roman" panose="02020603050405020304" pitchFamily="18" charset="0"/>
              </a:rPr>
              <a:t>, </a:t>
            </a:r>
            <a:r>
              <a:rPr lang="cs-CZ" dirty="0" smtClean="0">
                <a:ea typeface="Times New Roman" panose="02020603050405020304" pitchFamily="18" charset="0"/>
              </a:rPr>
              <a:t> →  </a:t>
            </a:r>
            <a:r>
              <a:rPr lang="cs-CZ" kern="0" dirty="0"/>
              <a:t>vytváří orgány urogenitálního systému</a:t>
            </a:r>
          </a:p>
          <a:p>
            <a:pPr>
              <a:spcAft>
                <a:spcPts val="0"/>
              </a:spcAft>
            </a:pPr>
            <a:r>
              <a:rPr lang="cs-CZ" b="1" dirty="0" smtClean="0">
                <a:ea typeface="Times New Roman" panose="02020603050405020304" pitchFamily="18" charset="0"/>
              </a:rPr>
              <a:t>c</a:t>
            </a:r>
            <a:r>
              <a:rPr lang="cs-CZ" b="1" dirty="0">
                <a:ea typeface="Times New Roman" panose="02020603050405020304" pitchFamily="18" charset="0"/>
              </a:rPr>
              <a:t>) laterální </a:t>
            </a:r>
            <a:r>
              <a:rPr lang="cs-CZ" b="1" dirty="0" smtClean="0">
                <a:ea typeface="Times New Roman" panose="02020603050405020304" pitchFamily="18" charset="0"/>
              </a:rPr>
              <a:t>mezoderm: </a:t>
            </a:r>
            <a:r>
              <a:rPr lang="cs-CZ" dirty="0" smtClean="0">
                <a:ea typeface="Times New Roman" panose="02020603050405020304" pitchFamily="18" charset="0"/>
              </a:rPr>
              <a:t>dává vznik laterálním destičkám (v oblasti hlavy nezřetelné)</a:t>
            </a:r>
            <a:endParaRPr lang="cs-CZ" sz="1600" dirty="0">
              <a:effectLst/>
              <a:ea typeface="Times New Roman" panose="02020603050405020304" pitchFamily="18" charset="0"/>
            </a:endParaRPr>
          </a:p>
        </p:txBody>
      </p:sp>
      <p:pic>
        <p:nvPicPr>
          <p:cNvPr id="6"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
        <p:nvSpPr>
          <p:cNvPr id="8"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628337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12186" y="217205"/>
            <a:ext cx="10058400" cy="1450757"/>
          </a:xfrm>
        </p:spPr>
        <p:txBody>
          <a:bodyPr/>
          <a:lstStyle/>
          <a:p>
            <a:r>
              <a:rPr lang="cs-CZ" dirty="0" err="1" smtClean="0"/>
              <a:t>Paraxiální</a:t>
            </a:r>
            <a:r>
              <a:rPr lang="cs-CZ" dirty="0" smtClean="0"/>
              <a:t> mezoderm</a:t>
            </a:r>
            <a:endParaRPr lang="cs-CZ" dirty="0"/>
          </a:p>
        </p:txBody>
      </p:sp>
      <p:sp>
        <p:nvSpPr>
          <p:cNvPr id="3" name="Zástupný symbol pro obsah 2"/>
          <p:cNvSpPr>
            <a:spLocks noGrp="1"/>
          </p:cNvSpPr>
          <p:nvPr>
            <p:ph idx="1"/>
          </p:nvPr>
        </p:nvSpPr>
        <p:spPr>
          <a:xfrm>
            <a:off x="121171" y="1748290"/>
            <a:ext cx="11971301" cy="2310526"/>
          </a:xfrm>
        </p:spPr>
        <p:txBody>
          <a:bodyPr>
            <a:normAutofit fontScale="62500" lnSpcReduction="20000"/>
          </a:bodyPr>
          <a:lstStyle/>
          <a:p>
            <a:pPr marL="0" lvl="1">
              <a:lnSpc>
                <a:spcPct val="134000"/>
              </a:lnSpc>
              <a:spcBef>
                <a:spcPts val="0"/>
              </a:spcBef>
              <a:spcAft>
                <a:spcPts val="0"/>
              </a:spcAft>
              <a:buFont typeface="Wingdings" panose="05000000000000000000" pitchFamily="2" charset="2"/>
              <a:buChar char="§"/>
            </a:pPr>
            <a:r>
              <a:rPr lang="cs-CZ" sz="2200" dirty="0" smtClean="0"/>
              <a:t>v hlavové části se podílí na vzniku nesegmentovaného hlavového mezodermu   </a:t>
            </a:r>
          </a:p>
          <a:p>
            <a:pPr marL="0" lvl="1">
              <a:lnSpc>
                <a:spcPct val="134000"/>
              </a:lnSpc>
              <a:spcBef>
                <a:spcPts val="0"/>
              </a:spcBef>
              <a:spcAft>
                <a:spcPts val="0"/>
              </a:spcAft>
              <a:buFont typeface="Wingdings" panose="05000000000000000000" pitchFamily="2" charset="2"/>
              <a:buChar char="§"/>
            </a:pPr>
            <a:r>
              <a:rPr lang="cs-CZ" sz="2200" dirty="0" smtClean="0"/>
              <a:t>1. </a:t>
            </a:r>
            <a:r>
              <a:rPr lang="cs-CZ" sz="2200" dirty="0" smtClean="0"/>
              <a:t> </a:t>
            </a:r>
            <a:r>
              <a:rPr lang="cs-CZ" sz="2200" dirty="0" smtClean="0"/>
              <a:t>pár </a:t>
            </a:r>
            <a:r>
              <a:rPr lang="cs-CZ" sz="2200" dirty="0" err="1" smtClean="0"/>
              <a:t>somitů</a:t>
            </a:r>
            <a:r>
              <a:rPr lang="cs-CZ" sz="2200" dirty="0" smtClean="0"/>
              <a:t> (prvosegmentů) vzniká v okcipitální oblasti embrya (u člověka cca 20. den), další vznikají </a:t>
            </a:r>
            <a:r>
              <a:rPr lang="cs-CZ" sz="2200" dirty="0" err="1" smtClean="0"/>
              <a:t>kraniokaudálním</a:t>
            </a:r>
            <a:r>
              <a:rPr lang="cs-CZ" sz="2200" dirty="0" smtClean="0"/>
              <a:t> směrem (tj. od hlavy dolů). </a:t>
            </a:r>
          </a:p>
          <a:p>
            <a:pPr marL="0" lvl="1">
              <a:lnSpc>
                <a:spcPct val="134000"/>
              </a:lnSpc>
              <a:spcBef>
                <a:spcPts val="0"/>
              </a:spcBef>
              <a:spcAft>
                <a:spcPts val="0"/>
              </a:spcAft>
              <a:buFont typeface="Wingdings" panose="05000000000000000000" pitchFamily="2" charset="2"/>
              <a:buChar char="§"/>
            </a:pPr>
            <a:r>
              <a:rPr lang="cs-CZ" sz="2200" dirty="0"/>
              <a:t> </a:t>
            </a:r>
            <a:r>
              <a:rPr lang="cs-CZ" sz="2200" dirty="0" smtClean="0"/>
              <a:t>v dalším vývoji  buňky ventrálního a mediálního okraje </a:t>
            </a:r>
            <a:r>
              <a:rPr lang="cs-CZ" sz="2200" dirty="0" err="1" smtClean="0"/>
              <a:t>somitů</a:t>
            </a:r>
            <a:r>
              <a:rPr lang="cs-CZ" sz="2200" dirty="0" smtClean="0"/>
              <a:t> </a:t>
            </a:r>
            <a:r>
              <a:rPr lang="cs-CZ" sz="2200" dirty="0"/>
              <a:t>→</a:t>
            </a:r>
            <a:r>
              <a:rPr lang="cs-CZ" sz="2200" dirty="0" smtClean="0"/>
              <a:t> </a:t>
            </a:r>
            <a:r>
              <a:rPr lang="cs-CZ" sz="2200" dirty="0" err="1" smtClean="0"/>
              <a:t>sklerotom</a:t>
            </a:r>
            <a:r>
              <a:rPr lang="cs-CZ" sz="2200" dirty="0" smtClean="0"/>
              <a:t> (→ základy </a:t>
            </a:r>
            <a:r>
              <a:rPr lang="cs-CZ" sz="2200" dirty="0" smtClean="0"/>
              <a:t>páteře a míšních </a:t>
            </a:r>
            <a:r>
              <a:rPr lang="cs-CZ" sz="2200" dirty="0" smtClean="0"/>
              <a:t>obalů)</a:t>
            </a:r>
          </a:p>
          <a:p>
            <a:pPr marL="0" lvl="1">
              <a:lnSpc>
                <a:spcPct val="134000"/>
              </a:lnSpc>
              <a:spcBef>
                <a:spcPts val="0"/>
              </a:spcBef>
              <a:spcAft>
                <a:spcPts val="0"/>
              </a:spcAft>
              <a:buFont typeface="Wingdings" panose="05000000000000000000" pitchFamily="2" charset="2"/>
              <a:buChar char="§"/>
            </a:pPr>
            <a:r>
              <a:rPr lang="cs-CZ" sz="2200" dirty="0" smtClean="0"/>
              <a:t> </a:t>
            </a:r>
            <a:r>
              <a:rPr lang="cs-CZ" sz="2200" dirty="0"/>
              <a:t>d</a:t>
            </a:r>
            <a:r>
              <a:rPr lang="cs-CZ" sz="2200" dirty="0" smtClean="0"/>
              <a:t>alší </a:t>
            </a:r>
            <a:r>
              <a:rPr lang="cs-CZ" sz="2200" dirty="0" smtClean="0"/>
              <a:t>přeměnou </a:t>
            </a:r>
            <a:r>
              <a:rPr lang="cs-CZ" sz="2200" dirty="0" err="1" smtClean="0"/>
              <a:t>somitů</a:t>
            </a:r>
            <a:r>
              <a:rPr lang="cs-CZ" sz="2200" dirty="0" smtClean="0"/>
              <a:t> </a:t>
            </a:r>
            <a:r>
              <a:rPr lang="cs-CZ" sz="2200" dirty="0" smtClean="0"/>
              <a:t>→ </a:t>
            </a:r>
            <a:r>
              <a:rPr lang="cs-CZ" sz="2200" dirty="0" smtClean="0"/>
              <a:t> </a:t>
            </a:r>
            <a:r>
              <a:rPr lang="cs-CZ" sz="2200" dirty="0" err="1" smtClean="0"/>
              <a:t>myotom</a:t>
            </a:r>
            <a:r>
              <a:rPr lang="cs-CZ" sz="2200" dirty="0" smtClean="0"/>
              <a:t>, každý </a:t>
            </a:r>
            <a:r>
              <a:rPr lang="cs-CZ" sz="2200" dirty="0" err="1"/>
              <a:t>myotom</a:t>
            </a:r>
            <a:r>
              <a:rPr lang="cs-CZ" sz="2200" dirty="0"/>
              <a:t> </a:t>
            </a:r>
            <a:r>
              <a:rPr lang="cs-CZ" sz="2200" dirty="0" smtClean="0"/>
              <a:t>má</a:t>
            </a:r>
            <a:r>
              <a:rPr lang="cs-CZ" sz="2200" dirty="0" smtClean="0"/>
              <a:t> </a:t>
            </a:r>
            <a:r>
              <a:rPr lang="cs-CZ" sz="2200" dirty="0" err="1"/>
              <a:t>epaxiální</a:t>
            </a:r>
            <a:r>
              <a:rPr lang="cs-CZ" sz="2200" dirty="0"/>
              <a:t> a </a:t>
            </a:r>
            <a:r>
              <a:rPr lang="cs-CZ" sz="2200" dirty="0" err="1"/>
              <a:t>hypaxiální</a:t>
            </a:r>
            <a:r>
              <a:rPr lang="cs-CZ" sz="2200" dirty="0"/>
              <a:t> </a:t>
            </a:r>
            <a:r>
              <a:rPr lang="cs-CZ" sz="2200" dirty="0" smtClean="0"/>
              <a:t>část, </a:t>
            </a:r>
            <a:r>
              <a:rPr lang="cs-CZ" sz="2200" dirty="0"/>
              <a:t>svalstvo končetiny vzniká z </a:t>
            </a:r>
            <a:r>
              <a:rPr lang="cs-CZ" sz="2200" dirty="0" smtClean="0"/>
              <a:t>buněk </a:t>
            </a:r>
            <a:r>
              <a:rPr lang="cs-CZ" sz="2200" dirty="0" err="1" smtClean="0"/>
              <a:t>hypaxiálních</a:t>
            </a:r>
            <a:r>
              <a:rPr lang="cs-CZ" sz="2200" dirty="0" smtClean="0"/>
              <a:t> </a:t>
            </a:r>
            <a:r>
              <a:rPr lang="cs-CZ" sz="2200" dirty="0"/>
              <a:t>myoblastů, které vycestují do končetinového </a:t>
            </a:r>
            <a:r>
              <a:rPr lang="cs-CZ" sz="2200" dirty="0" smtClean="0"/>
              <a:t>základu. Svaly trupy vznikají z buněk </a:t>
            </a:r>
            <a:r>
              <a:rPr lang="cs-CZ" sz="2200" dirty="0" err="1" smtClean="0"/>
              <a:t>epaxiálního</a:t>
            </a:r>
            <a:r>
              <a:rPr lang="cs-CZ" sz="2200" dirty="0" smtClean="0"/>
              <a:t> </a:t>
            </a:r>
            <a:r>
              <a:rPr lang="cs-CZ" sz="2200" dirty="0" err="1" smtClean="0"/>
              <a:t>myotomu</a:t>
            </a:r>
            <a:r>
              <a:rPr lang="cs-CZ" sz="2200" dirty="0" smtClean="0"/>
              <a:t>. Zbývající dorzální epitel tvoří dermatom, která tvoří škáru a podkožní vazivo</a:t>
            </a:r>
          </a:p>
          <a:p>
            <a:pPr marL="0" lvl="1">
              <a:lnSpc>
                <a:spcPct val="134000"/>
              </a:lnSpc>
              <a:spcBef>
                <a:spcPts val="0"/>
              </a:spcBef>
              <a:spcAft>
                <a:spcPts val="0"/>
              </a:spcAft>
              <a:buFont typeface="Wingdings" panose="05000000000000000000" pitchFamily="2" charset="2"/>
              <a:buChar char="§"/>
            </a:pPr>
            <a:r>
              <a:rPr lang="cs-CZ" sz="2200" dirty="0" smtClean="0"/>
              <a:t> od vzniku prvních </a:t>
            </a:r>
            <a:r>
              <a:rPr lang="cs-CZ" sz="2200" dirty="0" err="1" smtClean="0"/>
              <a:t>somitů</a:t>
            </a:r>
            <a:r>
              <a:rPr lang="cs-CZ" sz="2200" dirty="0" smtClean="0"/>
              <a:t> hovoříme o </a:t>
            </a:r>
            <a:r>
              <a:rPr lang="cs-CZ" sz="2200" dirty="0" err="1" smtClean="0"/>
              <a:t>somitovém</a:t>
            </a:r>
            <a:r>
              <a:rPr lang="cs-CZ" sz="2200" dirty="0" smtClean="0"/>
              <a:t> stádiu, bezprostředně mu předcházelo </a:t>
            </a:r>
            <a:r>
              <a:rPr lang="cs-CZ" sz="2200" dirty="0" err="1" smtClean="0"/>
              <a:t>předsomitové</a:t>
            </a:r>
            <a:r>
              <a:rPr lang="cs-CZ" sz="2200" dirty="0" smtClean="0"/>
              <a:t> stádium</a:t>
            </a:r>
          </a:p>
          <a:p>
            <a:pPr marL="0" lvl="1">
              <a:lnSpc>
                <a:spcPct val="134000"/>
              </a:lnSpc>
              <a:spcBef>
                <a:spcPts val="0"/>
              </a:spcBef>
              <a:spcAft>
                <a:spcPts val="0"/>
              </a:spcAft>
              <a:buFont typeface="Wingdings" panose="05000000000000000000" pitchFamily="2" charset="2"/>
              <a:buChar char="§"/>
            </a:pPr>
            <a:r>
              <a:rPr lang="cs-CZ" sz="2200" dirty="0"/>
              <a:t> </a:t>
            </a:r>
            <a:r>
              <a:rPr lang="cs-CZ" sz="2200" dirty="0" smtClean="0"/>
              <a:t>signální molekuly (např. </a:t>
            </a:r>
            <a:r>
              <a:rPr lang="cs-CZ" sz="2200" dirty="0" err="1"/>
              <a:t>Noggin</a:t>
            </a:r>
            <a:r>
              <a:rPr lang="cs-CZ" sz="2200" dirty="0"/>
              <a:t> a </a:t>
            </a:r>
            <a:r>
              <a:rPr lang="cs-CZ" sz="2200" dirty="0" err="1"/>
              <a:t>Sonic</a:t>
            </a:r>
            <a:r>
              <a:rPr lang="cs-CZ" sz="2200" dirty="0"/>
              <a:t> </a:t>
            </a:r>
            <a:r>
              <a:rPr lang="cs-CZ" sz="2200" dirty="0" err="1"/>
              <a:t>Hedgehog</a:t>
            </a:r>
            <a:r>
              <a:rPr lang="cs-CZ" sz="2200" dirty="0" smtClean="0"/>
              <a:t>) </a:t>
            </a:r>
            <a:r>
              <a:rPr lang="cs-CZ" sz="2200" dirty="0" smtClean="0"/>
              <a:t>pro diferenciaci </a:t>
            </a:r>
            <a:r>
              <a:rPr lang="cs-CZ" sz="2200" dirty="0" err="1" smtClean="0"/>
              <a:t>somitů</a:t>
            </a:r>
            <a:r>
              <a:rPr lang="cs-CZ" sz="2200" dirty="0" smtClean="0"/>
              <a:t> vycházejí z okolních struktur: chordy, neurální trubice, epidermis a mezodermu laterální ploténky </a:t>
            </a:r>
          </a:p>
          <a:p>
            <a:pPr>
              <a:buFont typeface="Wingdings" panose="05000000000000000000" pitchFamily="2" charset="2"/>
              <a:buChar char="§"/>
            </a:pPr>
            <a:endParaRPr lang="cs-CZ" dirty="0"/>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15</a:t>
            </a:fld>
            <a:endParaRPr lang="cs-CZ"/>
          </a:p>
        </p:txBody>
      </p:sp>
      <p:pic>
        <p:nvPicPr>
          <p:cNvPr id="2050" name="Picture 2" descr="Somites2color1lb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2278" y="3838766"/>
            <a:ext cx="2852049" cy="238947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312186" y="6285381"/>
            <a:ext cx="4969164" cy="215444"/>
          </a:xfrm>
          <a:prstGeom prst="rect">
            <a:avLst/>
          </a:prstGeom>
        </p:spPr>
        <p:txBody>
          <a:bodyPr wrap="square">
            <a:spAutoFit/>
          </a:bodyPr>
          <a:lstStyle/>
          <a:p>
            <a:r>
              <a:rPr lang="cs-CZ" sz="800" dirty="0"/>
              <a:t>https://</a:t>
            </a:r>
            <a:r>
              <a:rPr lang="cs-CZ" sz="800" dirty="0" smtClean="0"/>
              <a:t>webcampus.drexelmed.edu/</a:t>
            </a:r>
            <a:r>
              <a:rPr lang="cs-CZ" sz="800" dirty="0" err="1" smtClean="0"/>
              <a:t>neurobio</a:t>
            </a:r>
            <a:r>
              <a:rPr lang="cs-CZ" sz="800" dirty="0" smtClean="0"/>
              <a:t>/embryology/page21/page22, embryology.ch/</a:t>
            </a:r>
            <a:endParaRPr lang="cs-CZ" sz="800" dirty="0"/>
          </a:p>
        </p:txBody>
      </p:sp>
      <p:pic>
        <p:nvPicPr>
          <p:cNvPr id="8"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9793" y="2695787"/>
            <a:ext cx="487363" cy="487363"/>
          </a:xfrm>
          <a:prstGeom prst="rect">
            <a:avLst/>
          </a:prstGeom>
        </p:spPr>
      </p:pic>
      <p:pic>
        <p:nvPicPr>
          <p:cNvPr id="2052" name="Picture 4" descr="http://www.embryology.ch/images/mimgmuskel/m3skelett/m3d_Transversalst1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735" y="3804817"/>
            <a:ext cx="3741937" cy="24245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ulka 8"/>
          <p:cNvGraphicFramePr>
            <a:graphicFrameLocks noGrp="1"/>
          </p:cNvGraphicFramePr>
          <p:nvPr>
            <p:extLst>
              <p:ext uri="{D42A27DB-BD31-4B8C-83A1-F6EECF244321}">
                <p14:modId xmlns:p14="http://schemas.microsoft.com/office/powerpoint/2010/main" val="2312863270"/>
              </p:ext>
            </p:extLst>
          </p:nvPr>
        </p:nvGraphicFramePr>
        <p:xfrm>
          <a:off x="4352081" y="3808070"/>
          <a:ext cx="3333509" cy="2468880"/>
        </p:xfrm>
        <a:graphic>
          <a:graphicData uri="http://schemas.openxmlformats.org/drawingml/2006/table">
            <a:tbl>
              <a:tblPr/>
              <a:tblGrid>
                <a:gridCol w="204356">
                  <a:extLst>
                    <a:ext uri="{9D8B030D-6E8A-4147-A177-3AD203B41FA5}">
                      <a16:colId xmlns:a16="http://schemas.microsoft.com/office/drawing/2014/main" val="433106976"/>
                    </a:ext>
                  </a:extLst>
                </a:gridCol>
                <a:gridCol w="3129153">
                  <a:extLst>
                    <a:ext uri="{9D8B030D-6E8A-4147-A177-3AD203B41FA5}">
                      <a16:colId xmlns:a16="http://schemas.microsoft.com/office/drawing/2014/main" val="1615940987"/>
                    </a:ext>
                  </a:extLst>
                </a:gridCol>
              </a:tblGrid>
              <a:tr h="2233915">
                <a:tc>
                  <a:txBody>
                    <a:bodyPr/>
                    <a:lstStyle/>
                    <a:p>
                      <a:pPr algn="l"/>
                      <a:r>
                        <a:rPr lang="cs-CZ" b="1">
                          <a:effectLst/>
                          <a:latin typeface="Verdana" panose="020B0604030504040204" pitchFamily="34" charset="0"/>
                        </a:rPr>
                        <a:t>1</a:t>
                      </a:r>
                      <a:br>
                        <a:rPr lang="cs-CZ" b="1">
                          <a:effectLst/>
                          <a:latin typeface="Verdana" panose="020B0604030504040204" pitchFamily="34" charset="0"/>
                        </a:rPr>
                      </a:br>
                      <a:r>
                        <a:rPr lang="cs-CZ" b="1">
                          <a:effectLst/>
                          <a:latin typeface="Verdana" panose="020B0604030504040204" pitchFamily="34" charset="0"/>
                        </a:rPr>
                        <a:t>2</a:t>
                      </a:r>
                      <a:br>
                        <a:rPr lang="cs-CZ" b="1">
                          <a:effectLst/>
                          <a:latin typeface="Verdana" panose="020B0604030504040204" pitchFamily="34" charset="0"/>
                        </a:rPr>
                      </a:br>
                      <a:r>
                        <a:rPr lang="cs-CZ" b="1">
                          <a:effectLst/>
                          <a:latin typeface="Verdana" panose="020B0604030504040204" pitchFamily="34" charset="0"/>
                        </a:rPr>
                        <a:t>3</a:t>
                      </a:r>
                      <a:br>
                        <a:rPr lang="cs-CZ" b="1">
                          <a:effectLst/>
                          <a:latin typeface="Verdana" panose="020B0604030504040204" pitchFamily="34" charset="0"/>
                        </a:rPr>
                      </a:br>
                      <a:r>
                        <a:rPr lang="cs-CZ" b="1">
                          <a:effectLst/>
                          <a:latin typeface="Verdana" panose="020B0604030504040204" pitchFamily="34" charset="0"/>
                        </a:rPr>
                        <a:t>4</a:t>
                      </a:r>
                      <a:br>
                        <a:rPr lang="cs-CZ" b="1">
                          <a:effectLst/>
                          <a:latin typeface="Verdana" panose="020B0604030504040204" pitchFamily="34" charset="0"/>
                        </a:rPr>
                      </a:br>
                      <a:r>
                        <a:rPr lang="cs-CZ" b="1">
                          <a:effectLst/>
                          <a:latin typeface="Verdana" panose="020B0604030504040204" pitchFamily="34" charset="0"/>
                        </a:rPr>
                        <a:t>5</a:t>
                      </a:r>
                      <a:br>
                        <a:rPr lang="cs-CZ" b="1">
                          <a:effectLst/>
                          <a:latin typeface="Verdana" panose="020B0604030504040204" pitchFamily="34" charset="0"/>
                        </a:rPr>
                      </a:br>
                      <a:r>
                        <a:rPr lang="cs-CZ" b="1">
                          <a:effectLst/>
                          <a:latin typeface="Verdana" panose="020B0604030504040204" pitchFamily="34" charset="0"/>
                        </a:rPr>
                        <a:t>6</a:t>
                      </a:r>
                      <a:br>
                        <a:rPr lang="cs-CZ" b="1">
                          <a:effectLst/>
                          <a:latin typeface="Verdana" panose="020B0604030504040204" pitchFamily="34" charset="0"/>
                        </a:rPr>
                      </a:br>
                      <a:r>
                        <a:rPr lang="cs-CZ" b="1">
                          <a:effectLst/>
                          <a:latin typeface="Verdana" panose="020B0604030504040204" pitchFamily="34" charset="0"/>
                        </a:rPr>
                        <a:t>7</a:t>
                      </a:r>
                      <a:br>
                        <a:rPr lang="cs-CZ" b="1">
                          <a:effectLst/>
                          <a:latin typeface="Verdana" panose="020B0604030504040204" pitchFamily="34" charset="0"/>
                        </a:rPr>
                      </a:br>
                      <a:r>
                        <a:rPr lang="cs-CZ" b="1">
                          <a:effectLst/>
                          <a:latin typeface="Verdana" panose="020B0604030504040204" pitchFamily="34" charset="0"/>
                        </a:rPr>
                        <a:t>8</a:t>
                      </a:r>
                      <a:br>
                        <a:rPr lang="cs-CZ" b="1">
                          <a:effectLst/>
                          <a:latin typeface="Verdana" panose="020B0604030504040204" pitchFamily="34" charset="0"/>
                        </a:rPr>
                      </a:br>
                      <a:endParaRPr lang="cs-CZ" b="0">
                        <a:effectLst/>
                        <a:latin typeface="Arial" panose="020B0604020202020204" pitchFamily="34" charset="0"/>
                      </a:endParaRPr>
                    </a:p>
                  </a:txBody>
                  <a:tcPr marL="0" marR="0" marT="0" marB="0">
                    <a:lnL>
                      <a:noFill/>
                    </a:lnL>
                    <a:lnR>
                      <a:noFill/>
                    </a:lnR>
                    <a:lnT>
                      <a:noFill/>
                    </a:lnT>
                    <a:lnB>
                      <a:noFill/>
                    </a:lnB>
                    <a:solidFill>
                      <a:srgbClr val="FFFFF0"/>
                    </a:solidFill>
                  </a:tcPr>
                </a:tc>
                <a:tc>
                  <a:txBody>
                    <a:bodyPr/>
                    <a:lstStyle/>
                    <a:p>
                      <a:pPr algn="l"/>
                      <a:r>
                        <a:rPr lang="cs-CZ" b="0" dirty="0" smtClean="0">
                          <a:effectLst/>
                          <a:latin typeface="Arial" panose="020B0604020202020204" pitchFamily="34" charset="0"/>
                        </a:rPr>
                        <a:t> </a:t>
                      </a:r>
                      <a:r>
                        <a:rPr lang="cs-CZ" b="0" dirty="0" err="1" smtClean="0">
                          <a:effectLst/>
                          <a:latin typeface="Arial" panose="020B0604020202020204" pitchFamily="34" charset="0"/>
                        </a:rPr>
                        <a:t>somit</a:t>
                      </a:r>
                      <a:r>
                        <a:rPr lang="cs-CZ" b="0" dirty="0">
                          <a:effectLst/>
                          <a:latin typeface="Arial" panose="020B0604020202020204" pitchFamily="34" charset="0"/>
                        </a:rPr>
                        <a:t/>
                      </a:r>
                      <a:br>
                        <a:rPr lang="cs-CZ" b="0" dirty="0">
                          <a:effectLst/>
                          <a:latin typeface="Arial" panose="020B0604020202020204" pitchFamily="34" charset="0"/>
                        </a:rPr>
                      </a:br>
                      <a:r>
                        <a:rPr lang="cs-CZ" b="0" dirty="0" smtClean="0">
                          <a:effectLst/>
                          <a:latin typeface="Arial" panose="020B0604020202020204" pitchFamily="34" charset="0"/>
                        </a:rPr>
                        <a:t> </a:t>
                      </a:r>
                      <a:r>
                        <a:rPr lang="cs-CZ" b="0" dirty="0" err="1" smtClean="0">
                          <a:effectLst/>
                          <a:latin typeface="Arial" panose="020B0604020202020204" pitchFamily="34" charset="0"/>
                        </a:rPr>
                        <a:t>somitocoel</a:t>
                      </a:r>
                      <a:r>
                        <a:rPr lang="cs-CZ" b="0" dirty="0">
                          <a:effectLst/>
                          <a:latin typeface="Arial" panose="020B0604020202020204" pitchFamily="34" charset="0"/>
                        </a:rPr>
                        <a:t/>
                      </a:r>
                      <a:br>
                        <a:rPr lang="cs-CZ" b="0" dirty="0">
                          <a:effectLst/>
                          <a:latin typeface="Arial" panose="020B0604020202020204" pitchFamily="34" charset="0"/>
                        </a:rPr>
                      </a:br>
                      <a:r>
                        <a:rPr lang="cs-CZ" b="0" baseline="0" dirty="0" smtClean="0">
                          <a:effectLst/>
                          <a:latin typeface="Arial" panose="020B0604020202020204" pitchFamily="34" charset="0"/>
                        </a:rPr>
                        <a:t> neurální trubice</a:t>
                      </a:r>
                      <a:r>
                        <a:rPr lang="cs-CZ" b="0" dirty="0">
                          <a:effectLst/>
                          <a:latin typeface="Arial" panose="020B0604020202020204" pitchFamily="34" charset="0"/>
                        </a:rPr>
                        <a:t/>
                      </a:r>
                      <a:br>
                        <a:rPr lang="cs-CZ" b="0" dirty="0">
                          <a:effectLst/>
                          <a:latin typeface="Arial" panose="020B0604020202020204" pitchFamily="34" charset="0"/>
                        </a:rPr>
                      </a:br>
                      <a:r>
                        <a:rPr lang="cs-CZ" b="0" baseline="0" dirty="0" smtClean="0">
                          <a:effectLst/>
                          <a:latin typeface="Arial" panose="020B0604020202020204" pitchFamily="34" charset="0"/>
                        </a:rPr>
                        <a:t> centrální kanál </a:t>
                      </a:r>
                      <a:r>
                        <a:rPr lang="cs-CZ" b="0" baseline="0" dirty="0" err="1" smtClean="0">
                          <a:effectLst/>
                          <a:latin typeface="Arial" panose="020B0604020202020204" pitchFamily="34" charset="0"/>
                        </a:rPr>
                        <a:t>neur</a:t>
                      </a:r>
                      <a:r>
                        <a:rPr lang="cs-CZ" b="0" baseline="0" dirty="0" smtClean="0">
                          <a:effectLst/>
                          <a:latin typeface="Arial" panose="020B0604020202020204" pitchFamily="34" charset="0"/>
                        </a:rPr>
                        <a:t>. trubice</a:t>
                      </a:r>
                      <a:r>
                        <a:rPr lang="cs-CZ" b="0" dirty="0">
                          <a:effectLst/>
                          <a:latin typeface="Arial" panose="020B0604020202020204" pitchFamily="34" charset="0"/>
                        </a:rPr>
                        <a:t/>
                      </a:r>
                      <a:br>
                        <a:rPr lang="cs-CZ" b="0" dirty="0">
                          <a:effectLst/>
                          <a:latin typeface="Arial" panose="020B0604020202020204" pitchFamily="34" charset="0"/>
                        </a:rPr>
                      </a:br>
                      <a:r>
                        <a:rPr lang="cs-CZ" b="0" dirty="0" smtClean="0">
                          <a:effectLst/>
                          <a:latin typeface="Arial" panose="020B0604020202020204" pitchFamily="34" charset="0"/>
                        </a:rPr>
                        <a:t> coelom</a:t>
                      </a:r>
                      <a:r>
                        <a:rPr lang="cs-CZ" b="0" dirty="0">
                          <a:effectLst/>
                          <a:latin typeface="Arial" panose="020B0604020202020204" pitchFamily="34" charset="0"/>
                        </a:rPr>
                        <a:t/>
                      </a:r>
                      <a:br>
                        <a:rPr lang="cs-CZ" b="0" dirty="0">
                          <a:effectLst/>
                          <a:latin typeface="Arial" panose="020B0604020202020204" pitchFamily="34" charset="0"/>
                        </a:rPr>
                      </a:br>
                      <a:r>
                        <a:rPr lang="cs-CZ" b="0" dirty="0" smtClean="0">
                          <a:effectLst/>
                          <a:latin typeface="Arial" panose="020B0604020202020204" pitchFamily="34" charset="0"/>
                        </a:rPr>
                        <a:t>  </a:t>
                      </a:r>
                      <a:r>
                        <a:rPr lang="cs-CZ" b="0" dirty="0" err="1" smtClean="0">
                          <a:effectLst/>
                          <a:latin typeface="Arial" panose="020B0604020202020204" pitchFamily="34" charset="0"/>
                        </a:rPr>
                        <a:t>intermediarní</a:t>
                      </a:r>
                      <a:r>
                        <a:rPr lang="cs-CZ" b="0" dirty="0" smtClean="0">
                          <a:effectLst/>
                          <a:latin typeface="Arial" panose="020B0604020202020204" pitchFamily="34" charset="0"/>
                        </a:rPr>
                        <a:t> </a:t>
                      </a:r>
                      <a:r>
                        <a:rPr lang="cs-CZ" b="0" dirty="0" smtClean="0">
                          <a:effectLst/>
                          <a:latin typeface="Arial" panose="020B0604020202020204" pitchFamily="34" charset="0"/>
                        </a:rPr>
                        <a:t>  mesoderm</a:t>
                      </a:r>
                      <a:r>
                        <a:rPr lang="cs-CZ" b="0" dirty="0">
                          <a:effectLst/>
                          <a:latin typeface="Arial" panose="020B0604020202020204" pitchFamily="34" charset="0"/>
                        </a:rPr>
                        <a:t/>
                      </a:r>
                      <a:br>
                        <a:rPr lang="cs-CZ" b="0" dirty="0">
                          <a:effectLst/>
                          <a:latin typeface="Arial" panose="020B0604020202020204" pitchFamily="34" charset="0"/>
                        </a:rPr>
                      </a:br>
                      <a:r>
                        <a:rPr lang="cs-CZ" b="0" dirty="0" smtClean="0">
                          <a:effectLst/>
                          <a:latin typeface="Arial" panose="020B0604020202020204" pitchFamily="34" charset="0"/>
                        </a:rPr>
                        <a:t>  </a:t>
                      </a:r>
                      <a:r>
                        <a:rPr lang="cs-CZ" b="0" dirty="0" err="1" smtClean="0">
                          <a:effectLst/>
                          <a:latin typeface="Arial" panose="020B0604020202020204" pitchFamily="34" charset="0"/>
                        </a:rPr>
                        <a:t>splanchnopleura</a:t>
                      </a:r>
                      <a:r>
                        <a:rPr lang="cs-CZ" b="0" dirty="0">
                          <a:effectLst/>
                          <a:latin typeface="Arial" panose="020B0604020202020204" pitchFamily="34" charset="0"/>
                        </a:rPr>
                        <a:t/>
                      </a:r>
                      <a:br>
                        <a:rPr lang="cs-CZ" b="0" dirty="0">
                          <a:effectLst/>
                          <a:latin typeface="Arial" panose="020B0604020202020204" pitchFamily="34" charset="0"/>
                        </a:rPr>
                      </a:br>
                      <a:r>
                        <a:rPr lang="cs-CZ" b="0" dirty="0" smtClean="0">
                          <a:effectLst/>
                          <a:latin typeface="Arial" panose="020B0604020202020204" pitchFamily="34" charset="0"/>
                        </a:rPr>
                        <a:t>  somatopleura</a:t>
                      </a:r>
                      <a:endParaRPr lang="cs-CZ" b="0" dirty="0">
                        <a:effectLst/>
                        <a:latin typeface="Arial" panose="020B0604020202020204" pitchFamily="34" charset="0"/>
                      </a:endParaRPr>
                    </a:p>
                  </a:txBody>
                  <a:tcPr marL="0" marR="0" marT="0" marB="0">
                    <a:lnL>
                      <a:noFill/>
                    </a:lnL>
                    <a:lnR>
                      <a:noFill/>
                    </a:lnR>
                    <a:lnT>
                      <a:noFill/>
                    </a:lnT>
                    <a:lnB>
                      <a:noFill/>
                    </a:lnB>
                    <a:solidFill>
                      <a:srgbClr val="FFFFF0"/>
                    </a:solidFill>
                  </a:tcPr>
                </a:tc>
                <a:extLst>
                  <a:ext uri="{0D108BD9-81ED-4DB2-BD59-A6C34878D82A}">
                    <a16:rowId xmlns:a16="http://schemas.microsoft.com/office/drawing/2014/main" val="535204583"/>
                  </a:ext>
                </a:extLst>
              </a:tr>
            </a:tbl>
          </a:graphicData>
        </a:graphic>
      </p:graphicFrame>
      <p:sp>
        <p:nvSpPr>
          <p:cNvPr id="10"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1127744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21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10589" y="1771843"/>
            <a:ext cx="6180975" cy="4023360"/>
          </a:xfrm>
        </p:spPr>
        <p:txBody>
          <a:bodyPr>
            <a:normAutofit lnSpcReduction="10000"/>
          </a:bodyPr>
          <a:lstStyle/>
          <a:p>
            <a:pPr>
              <a:buFont typeface="Wingdings" panose="05000000000000000000" pitchFamily="2" charset="2"/>
              <a:buChar char="§"/>
            </a:pPr>
            <a:r>
              <a:rPr lang="cs-CZ" dirty="0" smtClean="0"/>
              <a:t> </a:t>
            </a:r>
            <a:r>
              <a:rPr lang="cs-CZ" dirty="0"/>
              <a:t> </a:t>
            </a:r>
            <a:r>
              <a:rPr lang="cs-CZ" b="1" dirty="0" smtClean="0"/>
              <a:t>intermediární mezoderm </a:t>
            </a:r>
            <a:r>
              <a:rPr lang="cs-CZ" dirty="0" smtClean="0"/>
              <a:t>dočasně spojuje </a:t>
            </a:r>
            <a:r>
              <a:rPr lang="cs-CZ" dirty="0" err="1" smtClean="0"/>
              <a:t>paraxiální</a:t>
            </a:r>
            <a:r>
              <a:rPr lang="cs-CZ" dirty="0" smtClean="0"/>
              <a:t> mezoderm s laterálními ploténkami. </a:t>
            </a:r>
            <a:r>
              <a:rPr lang="cs-CZ" dirty="0"/>
              <a:t> Po segmentaci </a:t>
            </a:r>
            <a:r>
              <a:rPr lang="cs-CZ" dirty="0" err="1"/>
              <a:t>paraaxiálního</a:t>
            </a:r>
            <a:r>
              <a:rPr lang="cs-CZ" dirty="0"/>
              <a:t> </a:t>
            </a:r>
            <a:r>
              <a:rPr lang="cs-CZ" dirty="0" smtClean="0"/>
              <a:t>mezodermu se </a:t>
            </a:r>
            <a:r>
              <a:rPr lang="cs-CZ" dirty="0"/>
              <a:t>segmentuje i </a:t>
            </a:r>
            <a:r>
              <a:rPr lang="cs-CZ" dirty="0" smtClean="0"/>
              <a:t>intermediární </a:t>
            </a:r>
            <a:r>
              <a:rPr lang="cs-CZ" dirty="0"/>
              <a:t>mezoderm v tzv. </a:t>
            </a:r>
            <a:r>
              <a:rPr lang="cs-CZ" dirty="0" err="1" smtClean="0"/>
              <a:t>nefrotomy</a:t>
            </a:r>
            <a:r>
              <a:rPr lang="cs-CZ" dirty="0"/>
              <a:t>. </a:t>
            </a:r>
            <a:r>
              <a:rPr lang="cs-CZ" dirty="0" err="1"/>
              <a:t>Nefrotomy</a:t>
            </a:r>
            <a:r>
              <a:rPr lang="cs-CZ" dirty="0"/>
              <a:t> </a:t>
            </a:r>
            <a:r>
              <a:rPr lang="cs-CZ" dirty="0" smtClean="0"/>
              <a:t>s nesegmentovaným intermediárním mezodermem jsou základem </a:t>
            </a:r>
            <a:r>
              <a:rPr lang="cs-CZ" dirty="0"/>
              <a:t>urogenitálního systému.</a:t>
            </a:r>
            <a:r>
              <a:rPr lang="cs-CZ" dirty="0" smtClean="0"/>
              <a:t> </a:t>
            </a:r>
          </a:p>
          <a:p>
            <a:pPr>
              <a:buFont typeface="Wingdings" panose="05000000000000000000" pitchFamily="2" charset="2"/>
              <a:buChar char="§"/>
            </a:pPr>
            <a:r>
              <a:rPr lang="cs-CZ" b="1" dirty="0"/>
              <a:t> </a:t>
            </a:r>
            <a:r>
              <a:rPr lang="cs-CZ" b="1" dirty="0" smtClean="0"/>
              <a:t>mezoderm </a:t>
            </a:r>
            <a:r>
              <a:rPr lang="cs-CZ" b="1" dirty="0"/>
              <a:t>laterální  ploténky </a:t>
            </a:r>
            <a:r>
              <a:rPr lang="cs-CZ" dirty="0"/>
              <a:t>se rozestoupí na 2 listy: somatopleuru </a:t>
            </a:r>
            <a:r>
              <a:rPr lang="cs-CZ" dirty="0" smtClean="0"/>
              <a:t>(parietální list) a </a:t>
            </a:r>
            <a:r>
              <a:rPr lang="cs-CZ" dirty="0" err="1" smtClean="0"/>
              <a:t>splanchnopleuru</a:t>
            </a:r>
            <a:r>
              <a:rPr lang="cs-CZ" dirty="0" smtClean="0"/>
              <a:t> (viscerální list), </a:t>
            </a:r>
            <a:r>
              <a:rPr lang="cs-CZ" dirty="0"/>
              <a:t>mezi nimi vzniká </a:t>
            </a:r>
            <a:r>
              <a:rPr lang="cs-CZ" dirty="0" smtClean="0"/>
              <a:t>embryonální coelom. </a:t>
            </a:r>
            <a:endParaRPr lang="cs-CZ" dirty="0" smtClean="0"/>
          </a:p>
          <a:p>
            <a:pPr>
              <a:buFont typeface="Wingdings" panose="05000000000000000000" pitchFamily="2" charset="2"/>
              <a:buChar char="§"/>
            </a:pPr>
            <a:r>
              <a:rPr lang="cs-CZ" dirty="0"/>
              <a:t> b</a:t>
            </a:r>
            <a:r>
              <a:rPr lang="cs-CZ" dirty="0" smtClean="0"/>
              <a:t>uňky </a:t>
            </a:r>
            <a:r>
              <a:rPr lang="cs-CZ" dirty="0" smtClean="0"/>
              <a:t>parietálního listu </a:t>
            </a:r>
            <a:r>
              <a:rPr lang="cs-CZ" dirty="0" smtClean="0"/>
              <a:t>→ </a:t>
            </a:r>
            <a:r>
              <a:rPr lang="cs-CZ" dirty="0" smtClean="0"/>
              <a:t>výstelky peritoneální (břišní), pleurální (hrudní) a perikardové (okolo srdce) </a:t>
            </a:r>
            <a:r>
              <a:rPr lang="cs-CZ" dirty="0" smtClean="0"/>
              <a:t>dutiny</a:t>
            </a:r>
          </a:p>
          <a:p>
            <a:pPr>
              <a:buFont typeface="Wingdings" panose="05000000000000000000" pitchFamily="2" charset="2"/>
              <a:buChar char="§"/>
            </a:pPr>
            <a:r>
              <a:rPr lang="cs-CZ" dirty="0" smtClean="0"/>
              <a:t> </a:t>
            </a:r>
            <a:r>
              <a:rPr lang="cs-CZ" dirty="0"/>
              <a:t>b</a:t>
            </a:r>
            <a:r>
              <a:rPr lang="cs-CZ" dirty="0" smtClean="0"/>
              <a:t>uňky </a:t>
            </a:r>
            <a:r>
              <a:rPr lang="cs-CZ" dirty="0" smtClean="0"/>
              <a:t>viscerálního </a:t>
            </a:r>
            <a:r>
              <a:rPr lang="cs-CZ" dirty="0"/>
              <a:t>listu → </a:t>
            </a:r>
            <a:r>
              <a:rPr lang="cs-CZ" dirty="0" smtClean="0"/>
              <a:t>tenká </a:t>
            </a:r>
            <a:r>
              <a:rPr lang="cs-CZ" dirty="0" smtClean="0"/>
              <a:t>serózní </a:t>
            </a:r>
            <a:r>
              <a:rPr lang="cs-CZ" dirty="0" smtClean="0"/>
              <a:t>blána </a:t>
            </a:r>
            <a:r>
              <a:rPr lang="cs-CZ" dirty="0" smtClean="0"/>
              <a:t>na povrchu orgánů. </a:t>
            </a:r>
            <a:endParaRPr lang="cs-CZ" dirty="0"/>
          </a:p>
          <a:p>
            <a:pPr>
              <a:buFont typeface="Wingdings" panose="05000000000000000000" pitchFamily="2" charset="2"/>
              <a:buChar char="§"/>
            </a:pPr>
            <a:endParaRPr lang="cs-CZ" dirty="0"/>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16</a:t>
            </a:fld>
            <a:endParaRPr lang="cs-CZ"/>
          </a:p>
        </p:txBody>
      </p:sp>
      <p:sp>
        <p:nvSpPr>
          <p:cNvPr id="5" name="Rectangle 2"/>
          <p:cNvSpPr txBox="1">
            <a:spLocks noChangeArrowheads="1"/>
          </p:cNvSpPr>
          <p:nvPr/>
        </p:nvSpPr>
        <p:spPr>
          <a:xfrm>
            <a:off x="131617" y="559789"/>
            <a:ext cx="10323945" cy="990600"/>
          </a:xfrm>
          <a:prstGeom prst="rect">
            <a:avLst/>
          </a:prstGeom>
        </p:spPr>
        <p:txBody>
          <a:bodyPr/>
          <a:lstStyle/>
          <a:p>
            <a:pPr algn="ctr" eaLnBrk="0" hangingPunct="0">
              <a:defRPr/>
            </a:pPr>
            <a:r>
              <a:rPr lang="cs-CZ" sz="4800" kern="0" dirty="0" smtClean="0">
                <a:ea typeface="+mj-ea"/>
              </a:rPr>
              <a:t>Intermediární a laterální mezoderm </a:t>
            </a:r>
            <a:endParaRPr lang="cs-CZ" sz="4800" kern="0" dirty="0">
              <a:ea typeface="+mj-ea"/>
            </a:endParaRP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l="6784" r="4128"/>
          <a:stretch>
            <a:fillRect/>
          </a:stretch>
        </p:blipFill>
        <p:spPr bwMode="auto">
          <a:xfrm>
            <a:off x="6659418" y="2377067"/>
            <a:ext cx="510540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
        <p:nvSpPr>
          <p:cNvPr id="8"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409053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452BC3EA-E2EC-40AA-BF67-C4C476FA0C99}" type="slidenum">
              <a:rPr lang="cs-CZ" smtClean="0"/>
              <a:t>17</a:t>
            </a:fld>
            <a:endParaRPr lang="cs-CZ"/>
          </a:p>
        </p:txBody>
      </p:sp>
      <p:pic>
        <p:nvPicPr>
          <p:cNvPr id="3"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842" y="1376217"/>
            <a:ext cx="5882904" cy="4508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www.science.org/cms/10.1126/science.1250245/asset/bcd95267-fbad-49c5-85da-e10559f1fb9a/assets/graphic/343_736_f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4" y="1806490"/>
            <a:ext cx="5518403" cy="344900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67855" y="535709"/>
            <a:ext cx="5956204" cy="830997"/>
          </a:xfrm>
          <a:prstGeom prst="rect">
            <a:avLst/>
          </a:prstGeom>
        </p:spPr>
        <p:txBody>
          <a:bodyPr wrap="square">
            <a:spAutoFit/>
          </a:bodyPr>
          <a:lstStyle/>
          <a:p>
            <a:pPr algn="ctr" eaLnBrk="0" hangingPunct="0">
              <a:defRPr/>
            </a:pPr>
            <a:r>
              <a:rPr lang="cs-CZ" sz="4800" kern="0" dirty="0" smtClean="0"/>
              <a:t>Mezoderm přehledně I</a:t>
            </a:r>
            <a:endParaRPr lang="cs-CZ" sz="4800" kern="0" dirty="0"/>
          </a:p>
        </p:txBody>
      </p:sp>
    </p:spTree>
    <p:extLst>
      <p:ext uri="{BB962C8B-B14F-4D97-AF65-F5344CB8AC3E}">
        <p14:creationId xmlns:p14="http://schemas.microsoft.com/office/powerpoint/2010/main" val="1497530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kern="0" dirty="0"/>
              <a:t>Mezoderm přehledně </a:t>
            </a:r>
            <a:r>
              <a:rPr lang="cs-CZ" kern="0" dirty="0" smtClean="0"/>
              <a:t>II</a:t>
            </a:r>
            <a:r>
              <a:rPr lang="cs-CZ" kern="0" dirty="0"/>
              <a:t/>
            </a:r>
            <a:br>
              <a:rPr lang="cs-CZ" kern="0" dirty="0"/>
            </a:br>
            <a:endParaRPr lang="cs-CZ" dirty="0"/>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18</a:t>
            </a:fld>
            <a:endParaRPr lang="cs-CZ"/>
          </a:p>
        </p:txBody>
      </p:sp>
      <p:sp>
        <p:nvSpPr>
          <p:cNvPr id="5" name="Zástupný symbol pro číslo snímku 1"/>
          <p:cNvSpPr txBox="1">
            <a:spLocks/>
          </p:cNvSpPr>
          <p:nvPr/>
        </p:nvSpPr>
        <p:spPr>
          <a:xfrm>
            <a:off x="8954030" y="6662686"/>
            <a:ext cx="937653" cy="146506"/>
          </a:xfrm>
          <a:prstGeom prst="rect">
            <a:avLst/>
          </a:prstGeom>
        </p:spPr>
        <p:txBody>
          <a:bodyPr vert="horz" lIns="91440" tIns="45720" rIns="91440" bIns="45720" rtlCol="0" anchor="ctr"/>
          <a:lstStyle>
            <a:defPPr>
              <a:defRPr lang="cs-CZ"/>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2BC3EA-E2EC-40AA-BF67-C4C476FA0C99}" type="slidenum">
              <a:rPr lang="cs-CZ" smtClean="0"/>
              <a:pPr/>
              <a:t>18</a:t>
            </a:fld>
            <a:endParaRPr lang="cs-CZ"/>
          </a:p>
        </p:txBody>
      </p:sp>
      <p:pic>
        <p:nvPicPr>
          <p:cNvPr id="6" name="Obrázek 5"/>
          <p:cNvPicPr>
            <a:picLocks noChangeAspect="1"/>
          </p:cNvPicPr>
          <p:nvPr/>
        </p:nvPicPr>
        <p:blipFill rotWithShape="1">
          <a:blip r:embed="rId2"/>
          <a:srcRect l="49872" t="12108" r="5769" b="29316"/>
          <a:stretch/>
        </p:blipFill>
        <p:spPr>
          <a:xfrm>
            <a:off x="378691" y="1143770"/>
            <a:ext cx="7430135" cy="5518916"/>
          </a:xfrm>
          <a:prstGeom prst="rect">
            <a:avLst/>
          </a:prstGeom>
        </p:spPr>
      </p:pic>
      <p:sp>
        <p:nvSpPr>
          <p:cNvPr id="7" name="Obdélník 6"/>
          <p:cNvSpPr/>
          <p:nvPr/>
        </p:nvSpPr>
        <p:spPr>
          <a:xfrm>
            <a:off x="8406224" y="2225968"/>
            <a:ext cx="3785776" cy="2585323"/>
          </a:xfrm>
          <a:prstGeom prst="rect">
            <a:avLst/>
          </a:prstGeom>
        </p:spPr>
        <p:txBody>
          <a:bodyPr wrap="square">
            <a:spAutoFit/>
          </a:bodyPr>
          <a:lstStyle/>
          <a:p>
            <a:r>
              <a:rPr lang="cs-CZ" dirty="0"/>
              <a:t>Poznámka: vývoj mezodermu a coelomu je u všech obratlovců v podstatě stejný, rychlost vývoje je různá: např. první den ptačího embryonálního vývoje se tvoří obecné struktury ptačího embrya vč. </a:t>
            </a:r>
            <a:r>
              <a:rPr lang="cs-CZ" dirty="0" err="1"/>
              <a:t>somitů</a:t>
            </a:r>
            <a:r>
              <a:rPr lang="cs-CZ" dirty="0"/>
              <a:t>, mozku a míchy, 30 hodin po nasazení začne bít srdce. </a:t>
            </a:r>
          </a:p>
          <a:p>
            <a:endParaRPr lang="cs-CZ" dirty="0"/>
          </a:p>
        </p:txBody>
      </p:sp>
    </p:spTree>
    <p:extLst>
      <p:ext uri="{BB962C8B-B14F-4D97-AF65-F5344CB8AC3E}">
        <p14:creationId xmlns:p14="http://schemas.microsoft.com/office/powerpoint/2010/main" val="437965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452BC3EA-E2EC-40AA-BF67-C4C476FA0C99}" type="slidenum">
              <a:rPr lang="cs-CZ" smtClean="0"/>
              <a:t>19</a:t>
            </a:fld>
            <a:endParaRPr lang="cs-CZ"/>
          </a:p>
        </p:txBody>
      </p:sp>
      <p:sp>
        <p:nvSpPr>
          <p:cNvPr id="3" name="Nadpis 1"/>
          <p:cNvSpPr txBox="1">
            <a:spLocks/>
          </p:cNvSpPr>
          <p:nvPr/>
        </p:nvSpPr>
        <p:spPr>
          <a:xfrm>
            <a:off x="1097280" y="286603"/>
            <a:ext cx="1005840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cs-CZ" dirty="0" smtClean="0"/>
              <a:t>Gastrulace - </a:t>
            </a:r>
            <a:r>
              <a:rPr lang="cs-CZ" i="1" dirty="0" err="1" smtClean="0"/>
              <a:t>Xenopus</a:t>
            </a:r>
            <a:r>
              <a:rPr lang="cs-CZ" dirty="0" smtClean="0"/>
              <a:t/>
            </a:r>
            <a:br>
              <a:rPr lang="cs-CZ" dirty="0" smtClean="0"/>
            </a:br>
            <a:endParaRPr lang="cs-CZ" dirty="0"/>
          </a:p>
        </p:txBody>
      </p:sp>
      <p:sp>
        <p:nvSpPr>
          <p:cNvPr id="4" name="Zástupný symbol pro číslo snímku 3"/>
          <p:cNvSpPr txBox="1">
            <a:spLocks/>
          </p:cNvSpPr>
          <p:nvPr/>
        </p:nvSpPr>
        <p:spPr>
          <a:xfrm>
            <a:off x="9900458" y="6459785"/>
            <a:ext cx="1312025" cy="365125"/>
          </a:xfrm>
          <a:prstGeom prst="rect">
            <a:avLst/>
          </a:prstGeom>
        </p:spPr>
        <p:txBody>
          <a:bodyPr vert="horz" lIns="91440" tIns="45720" rIns="91440" bIns="45720" rtlCol="0" anchor="ctr"/>
          <a:lstStyle>
            <a:defPPr>
              <a:defRPr lang="cs-CZ"/>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2BC3EA-E2EC-40AA-BF67-C4C476FA0C99}" type="slidenum">
              <a:rPr lang="cs-CZ" smtClean="0"/>
              <a:pPr/>
              <a:t>19</a:t>
            </a:fld>
            <a:endParaRPr lang="cs-CZ"/>
          </a:p>
        </p:txBody>
      </p:sp>
      <p:pic>
        <p:nvPicPr>
          <p:cNvPr id="5" name="Picture 4" descr="https://www.macmillanhighered.com/BrainHoney/Resource/6716/digital_first_content/trunk/test/hillis2e/asset/img_ch38/c38_fig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1" y="1217643"/>
            <a:ext cx="9138402" cy="395207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0" y="5265749"/>
            <a:ext cx="12192000" cy="923330"/>
          </a:xfrm>
          <a:prstGeom prst="rect">
            <a:avLst/>
          </a:prstGeom>
        </p:spPr>
        <p:txBody>
          <a:bodyPr wrap="square">
            <a:spAutoFit/>
          </a:bodyPr>
          <a:lstStyle/>
          <a:p>
            <a:r>
              <a:rPr lang="cs-CZ" b="1" dirty="0" smtClean="0"/>
              <a:t>Video: </a:t>
            </a:r>
            <a:r>
              <a:rPr lang="cs-CZ" dirty="0" smtClean="0"/>
              <a:t>https</a:t>
            </a:r>
            <a:r>
              <a:rPr lang="cs-CZ" dirty="0"/>
              <a:t>://www.whfreeman.com/BrainHoney/Resource/6716/SitebuilderUploads/Hillis2e/Student%20Resources/Animated%20Tutorials/pol2e_at_3801_Gastrulation/pol2e_at_3801_Gastrulation.html</a:t>
            </a:r>
          </a:p>
        </p:txBody>
      </p:sp>
    </p:spTree>
    <p:extLst>
      <p:ext uri="{BB962C8B-B14F-4D97-AF65-F5344CB8AC3E}">
        <p14:creationId xmlns:p14="http://schemas.microsoft.com/office/powerpoint/2010/main" val="394049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Blastula, blastocysta … a co bude dál?</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a:t>
            </a:fld>
            <a:endParaRPr lang="cs-CZ"/>
          </a:p>
        </p:txBody>
      </p:sp>
      <p:pic>
        <p:nvPicPr>
          <p:cNvPr id="6" name="Picture 4" descr="&lt;p&gt;&lt;strong&gt;Figure 327&lt;/strong&gt;&lt;/p&gt;&lt;p&gt;Hatching blastocyst (Grade 5:2:1) showing a small triangular ICM being drawn out along with the herniating TE cells at the 1 o'clock position in this view. There are very many TE cells of similar size lining the blastocoel cavity and the ZP is thinned. The blastocyst was transferred but the outcome is unknown.&lt;/p&g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402" y="1861933"/>
            <a:ext cx="4013010" cy="2497306"/>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9850445" y="5977468"/>
            <a:ext cx="1864613" cy="215444"/>
          </a:xfrm>
          <a:prstGeom prst="rect">
            <a:avLst/>
          </a:prstGeom>
        </p:spPr>
        <p:txBody>
          <a:bodyPr wrap="none">
            <a:spAutoFit/>
          </a:bodyPr>
          <a:lstStyle/>
          <a:p>
            <a:r>
              <a:rPr lang="cs-CZ" altLang="cs-CZ" sz="800" dirty="0" err="1" smtClean="0"/>
              <a:t>Purves</a:t>
            </a:r>
            <a:r>
              <a:rPr lang="cs-CZ" altLang="cs-CZ" sz="800" dirty="0" smtClean="0"/>
              <a:t> et al., 1994; www.embryology.ch</a:t>
            </a:r>
            <a:endParaRPr lang="cs-CZ" altLang="cs-CZ" sz="800" dirty="0"/>
          </a:p>
        </p:txBody>
      </p:sp>
      <p:pic>
        <p:nvPicPr>
          <p:cNvPr id="9"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
        <p:nvSpPr>
          <p:cNvPr id="8"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
        <p:nvSpPr>
          <p:cNvPr id="3" name="Obdélník 2"/>
          <p:cNvSpPr/>
          <p:nvPr/>
        </p:nvSpPr>
        <p:spPr>
          <a:xfrm>
            <a:off x="419878" y="5012291"/>
            <a:ext cx="11178072" cy="867930"/>
          </a:xfrm>
          <a:prstGeom prst="rect">
            <a:avLst/>
          </a:prstGeom>
        </p:spPr>
        <p:txBody>
          <a:bodyPr wrap="square">
            <a:spAutoFit/>
          </a:bodyPr>
          <a:lstStyle/>
          <a:p>
            <a:pPr marL="342900" indent="-342900">
              <a:lnSpc>
                <a:spcPct val="80000"/>
              </a:lnSpc>
              <a:spcBef>
                <a:spcPct val="20000"/>
              </a:spcBef>
              <a:buFontTx/>
              <a:buChar char="•"/>
              <a:defRPr/>
            </a:pPr>
            <a:r>
              <a:rPr lang="en-US" dirty="0"/>
              <a:t> "</a:t>
            </a:r>
            <a:r>
              <a:rPr lang="en-US" i="1" dirty="0"/>
              <a:t>It is not birth, marriage, or death, but </a:t>
            </a:r>
            <a:r>
              <a:rPr lang="en-US" b="1" i="1" dirty="0"/>
              <a:t>gastrulation</a:t>
            </a:r>
            <a:r>
              <a:rPr lang="en-US" i="1" dirty="0"/>
              <a:t>, which is truly the most important time of your life</a:t>
            </a:r>
            <a:r>
              <a:rPr lang="en-US" dirty="0"/>
              <a:t>." </a:t>
            </a:r>
            <a:r>
              <a:rPr lang="cs-CZ" dirty="0" smtClean="0"/>
              <a:t>L </a:t>
            </a:r>
            <a:r>
              <a:rPr lang="cs-CZ" dirty="0" err="1" smtClean="0"/>
              <a:t>Wolpert</a:t>
            </a:r>
            <a:endParaRPr lang="cs-CZ" dirty="0" smtClean="0"/>
          </a:p>
          <a:p>
            <a:pPr marL="342900" indent="-342900">
              <a:lnSpc>
                <a:spcPct val="80000"/>
              </a:lnSpc>
              <a:spcBef>
                <a:spcPct val="20000"/>
              </a:spcBef>
              <a:buFontTx/>
              <a:buChar char="•"/>
              <a:defRPr/>
            </a:pPr>
            <a:r>
              <a:rPr lang="en-US" dirty="0"/>
              <a:t>„</a:t>
            </a:r>
            <a:r>
              <a:rPr lang="en-US" i="1" dirty="0"/>
              <a:t>Gastrulation is the time when a vertebrate takes its head out of its anus</a:t>
            </a:r>
            <a:r>
              <a:rPr lang="en-US" dirty="0"/>
              <a:t>“  </a:t>
            </a:r>
            <a:r>
              <a:rPr lang="en-US" dirty="0" smtClean="0"/>
              <a:t>R </a:t>
            </a:r>
            <a:r>
              <a:rPr lang="en-US" dirty="0"/>
              <a:t>Keller</a:t>
            </a:r>
            <a:endParaRPr lang="cs-CZ" dirty="0"/>
          </a:p>
          <a:p>
            <a:pPr marL="342900" indent="-342900">
              <a:lnSpc>
                <a:spcPct val="80000"/>
              </a:lnSpc>
              <a:spcBef>
                <a:spcPct val="20000"/>
              </a:spcBef>
              <a:buFontTx/>
              <a:buChar char="•"/>
              <a:defRPr/>
            </a:pPr>
            <a:endParaRPr lang="cs-CZ" dirty="0"/>
          </a:p>
        </p:txBody>
      </p:sp>
      <p:pic>
        <p:nvPicPr>
          <p:cNvPr id="10" name="Picture 2" descr="https://comenius.susqu.edu/biol/202/dictionary%20of%20terms/ANIMALS/terms/figures/blastula_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252" y="1877305"/>
            <a:ext cx="4337369" cy="2312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747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9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a:t>
            </a:r>
            <a:r>
              <a:rPr lang="cs-CZ" dirty="0" smtClean="0"/>
              <a:t>astrulace ptáků</a:t>
            </a:r>
            <a:endParaRPr lang="cs-CZ" dirty="0"/>
          </a:p>
        </p:txBody>
      </p:sp>
      <p:sp>
        <p:nvSpPr>
          <p:cNvPr id="3" name="Zástupný symbol pro obsah 2"/>
          <p:cNvSpPr>
            <a:spLocks noGrp="1"/>
          </p:cNvSpPr>
          <p:nvPr>
            <p:ph idx="1"/>
          </p:nvPr>
        </p:nvSpPr>
        <p:spPr>
          <a:xfrm>
            <a:off x="457200" y="1753517"/>
            <a:ext cx="5892799" cy="4433904"/>
          </a:xfrm>
        </p:spPr>
        <p:txBody>
          <a:bodyPr>
            <a:noAutofit/>
          </a:bodyPr>
          <a:lstStyle/>
          <a:p>
            <a:pPr marL="0" lvl="1">
              <a:lnSpc>
                <a:spcPct val="100000"/>
              </a:lnSpc>
              <a:spcBef>
                <a:spcPts val="0"/>
              </a:spcBef>
              <a:spcAft>
                <a:spcPts val="0"/>
              </a:spcAft>
              <a:buFont typeface="Wingdings" panose="05000000000000000000" pitchFamily="2" charset="2"/>
              <a:buChar char="§"/>
            </a:pPr>
            <a:r>
              <a:rPr lang="cs-CZ" sz="1400" dirty="0" smtClean="0"/>
              <a:t> po oplození  </a:t>
            </a:r>
            <a:r>
              <a:rPr lang="cs-CZ" sz="1400" dirty="0"/>
              <a:t>(</a:t>
            </a:r>
            <a:r>
              <a:rPr lang="cs-CZ" sz="1400" dirty="0" smtClean="0"/>
              <a:t>vejcovod) </a:t>
            </a:r>
            <a:r>
              <a:rPr lang="cs-CZ" sz="1400" dirty="0" smtClean="0"/>
              <a:t>ze zárodečného  terčíku </a:t>
            </a:r>
            <a:r>
              <a:rPr lang="cs-CZ" sz="1400" dirty="0"/>
              <a:t>→</a:t>
            </a:r>
            <a:r>
              <a:rPr lang="cs-CZ" sz="1400" dirty="0" smtClean="0"/>
              <a:t> </a:t>
            </a:r>
            <a:r>
              <a:rPr lang="cs-CZ" sz="1400" dirty="0" smtClean="0"/>
              <a:t>vícevrstevný  blastoderm </a:t>
            </a:r>
          </a:p>
          <a:p>
            <a:pPr marL="0" lvl="1">
              <a:lnSpc>
                <a:spcPct val="100000"/>
              </a:lnSpc>
              <a:spcBef>
                <a:spcPts val="0"/>
              </a:spcBef>
              <a:spcAft>
                <a:spcPts val="0"/>
              </a:spcAft>
              <a:buFont typeface="Wingdings" panose="05000000000000000000" pitchFamily="2" charset="2"/>
              <a:buChar char="§"/>
            </a:pPr>
            <a:r>
              <a:rPr lang="cs-CZ" sz="1400" dirty="0" smtClean="0"/>
              <a:t>blastoderm:  svrchní epiblast a spodní hypoblast. V této fázi, na rozhraní rýhování a gastrulace, je zárodek snesen</a:t>
            </a:r>
          </a:p>
          <a:p>
            <a:pPr marL="0" lvl="1">
              <a:lnSpc>
                <a:spcPct val="100000"/>
              </a:lnSpc>
              <a:spcBef>
                <a:spcPts val="0"/>
              </a:spcBef>
              <a:spcAft>
                <a:spcPts val="0"/>
              </a:spcAft>
              <a:buFont typeface="Wingdings" panose="05000000000000000000" pitchFamily="2" charset="2"/>
              <a:buChar char="§"/>
            </a:pPr>
            <a:r>
              <a:rPr lang="cs-CZ" sz="1400" dirty="0"/>
              <a:t> </a:t>
            </a:r>
            <a:r>
              <a:rPr lang="cs-CZ" sz="1400" dirty="0" smtClean="0"/>
              <a:t>při inkubační teplota těla kvočny nebo v inkubátoru vývoj pokračuje:</a:t>
            </a:r>
          </a:p>
          <a:p>
            <a:pPr marL="0" lvl="1">
              <a:lnSpc>
                <a:spcPct val="100000"/>
              </a:lnSpc>
              <a:spcBef>
                <a:spcPts val="0"/>
              </a:spcBef>
              <a:spcAft>
                <a:spcPts val="0"/>
              </a:spcAft>
              <a:buFont typeface="Wingdings" panose="05000000000000000000" pitchFamily="2" charset="2"/>
              <a:buChar char="§"/>
            </a:pPr>
            <a:r>
              <a:rPr lang="cs-CZ" sz="1400" dirty="0"/>
              <a:t> </a:t>
            </a:r>
            <a:r>
              <a:rPr lang="cs-CZ" sz="1400" dirty="0" smtClean="0"/>
              <a:t>vlastní tělo embrya vzniká z blastodermu v zárodečném štítu/terčíku  (</a:t>
            </a:r>
            <a:r>
              <a:rPr lang="cs-CZ" sz="1400" i="1" dirty="0" smtClean="0"/>
              <a:t>area </a:t>
            </a:r>
            <a:r>
              <a:rPr lang="cs-CZ" sz="1400" i="1" dirty="0" err="1" smtClean="0"/>
              <a:t>embryonalis</a:t>
            </a:r>
            <a:r>
              <a:rPr lang="cs-CZ" sz="1400" dirty="0" smtClean="0"/>
              <a:t>) → primitivní proužek s vnitřní rýhou s okrajovými valy a vpředu s  </a:t>
            </a:r>
            <a:r>
              <a:rPr lang="cs-CZ" sz="1400" dirty="0" err="1" smtClean="0"/>
              <a:t>Hensenovým</a:t>
            </a:r>
            <a:r>
              <a:rPr lang="cs-CZ" sz="1400" dirty="0" smtClean="0"/>
              <a:t> uzlem</a:t>
            </a:r>
          </a:p>
          <a:p>
            <a:pPr marL="0" lvl="1">
              <a:lnSpc>
                <a:spcPct val="100000"/>
              </a:lnSpc>
              <a:spcBef>
                <a:spcPts val="0"/>
              </a:spcBef>
              <a:spcAft>
                <a:spcPts val="0"/>
              </a:spcAft>
              <a:buFont typeface="Wingdings" panose="05000000000000000000" pitchFamily="2" charset="2"/>
              <a:buChar char="§"/>
            </a:pPr>
            <a:r>
              <a:rPr lang="cs-CZ" sz="1400" dirty="0" smtClean="0"/>
              <a:t>primitivní proužek je </a:t>
            </a:r>
            <a:r>
              <a:rPr lang="cs-CZ" sz="1400" i="1" dirty="0" smtClean="0"/>
              <a:t>de facto </a:t>
            </a:r>
            <a:r>
              <a:rPr lang="cs-CZ" sz="1400" dirty="0" smtClean="0"/>
              <a:t>blastoporem  (prvoústy) zárodku</a:t>
            </a:r>
          </a:p>
          <a:p>
            <a:pPr marL="0" lvl="1">
              <a:lnSpc>
                <a:spcPct val="100000"/>
              </a:lnSpc>
              <a:spcBef>
                <a:spcPts val="0"/>
              </a:spcBef>
              <a:spcAft>
                <a:spcPts val="0"/>
              </a:spcAft>
              <a:buFont typeface="Wingdings" panose="05000000000000000000" pitchFamily="2" charset="2"/>
              <a:buChar char="§"/>
            </a:pPr>
            <a:r>
              <a:rPr lang="cs-CZ" sz="1400" dirty="0"/>
              <a:t> </a:t>
            </a:r>
            <a:r>
              <a:rPr lang="cs-CZ" sz="1400" dirty="0" smtClean="0"/>
              <a:t> </a:t>
            </a:r>
            <a:r>
              <a:rPr lang="cs-CZ" sz="1400" dirty="0" err="1" smtClean="0"/>
              <a:t>Hensenův</a:t>
            </a:r>
            <a:r>
              <a:rPr lang="cs-CZ" sz="1400" dirty="0" smtClean="0"/>
              <a:t> uzel postupuje po primitivním proužku a dochází zde k migraci buněk budoucího mezodermu primitivního proužku mezi epiblast a hypoblast. </a:t>
            </a:r>
          </a:p>
          <a:p>
            <a:pPr marL="0" lvl="1">
              <a:lnSpc>
                <a:spcPct val="100000"/>
              </a:lnSpc>
              <a:spcBef>
                <a:spcPts val="0"/>
              </a:spcBef>
              <a:spcAft>
                <a:spcPts val="0"/>
              </a:spcAft>
              <a:buFont typeface="Wingdings" panose="05000000000000000000" pitchFamily="2" charset="2"/>
              <a:buChar char="§"/>
            </a:pPr>
            <a:r>
              <a:rPr lang="cs-CZ" sz="1400" dirty="0"/>
              <a:t> </a:t>
            </a:r>
            <a:r>
              <a:rPr lang="cs-CZ" sz="1400" dirty="0" smtClean="0"/>
              <a:t>chorda také vzniká migrací buněk primitivního proužku v </a:t>
            </a:r>
            <a:r>
              <a:rPr lang="cs-CZ" sz="1400" dirty="0" err="1" smtClean="0"/>
              <a:t>Hensenově</a:t>
            </a:r>
            <a:r>
              <a:rPr lang="cs-CZ" sz="1400" dirty="0" smtClean="0"/>
              <a:t> uzlu dopředu</a:t>
            </a:r>
          </a:p>
          <a:p>
            <a:pPr marL="0" lvl="1">
              <a:lnSpc>
                <a:spcPct val="100000"/>
              </a:lnSpc>
              <a:spcBef>
                <a:spcPts val="0"/>
              </a:spcBef>
              <a:spcAft>
                <a:spcPts val="0"/>
              </a:spcAft>
              <a:buFont typeface="Wingdings" panose="05000000000000000000" pitchFamily="2" charset="2"/>
              <a:buChar char="§"/>
            </a:pPr>
            <a:r>
              <a:rPr lang="cs-CZ" sz="1400" dirty="0" err="1" smtClean="0"/>
              <a:t>Hensenův</a:t>
            </a:r>
            <a:r>
              <a:rPr lang="cs-CZ" sz="1400" dirty="0" smtClean="0"/>
              <a:t> uzel postupuje v dalším vývoji dozadu, primitivní proužek se zkracuje a neurální indukcí vzniká  z ektodermu vlivem </a:t>
            </a:r>
            <a:r>
              <a:rPr lang="cs-CZ" sz="1400" dirty="0" err="1" smtClean="0"/>
              <a:t>chordomezodermu</a:t>
            </a:r>
            <a:r>
              <a:rPr lang="cs-CZ" sz="1400" dirty="0" smtClean="0"/>
              <a:t> neurální destička ohraničená neurálními </a:t>
            </a:r>
            <a:r>
              <a:rPr lang="cs-CZ" sz="1400" dirty="0"/>
              <a:t>valy </a:t>
            </a:r>
            <a:r>
              <a:rPr lang="cs-CZ" sz="1400" dirty="0" smtClean="0"/>
              <a:t>→ neurální trubice</a:t>
            </a:r>
          </a:p>
          <a:p>
            <a:pPr marL="0" lvl="1">
              <a:lnSpc>
                <a:spcPct val="100000"/>
              </a:lnSpc>
              <a:spcBef>
                <a:spcPts val="0"/>
              </a:spcBef>
              <a:spcAft>
                <a:spcPts val="0"/>
              </a:spcAft>
              <a:buFont typeface="Wingdings" panose="05000000000000000000" pitchFamily="2" charset="2"/>
              <a:buChar char="§"/>
            </a:pPr>
            <a:r>
              <a:rPr lang="cs-CZ" sz="1400" dirty="0" smtClean="0"/>
              <a:t>z části mezodermu přiléhajícího k chordě postupně dozadu vznikají </a:t>
            </a:r>
            <a:r>
              <a:rPr lang="cs-CZ" sz="1400" dirty="0" err="1" smtClean="0"/>
              <a:t>somity</a:t>
            </a:r>
            <a:r>
              <a:rPr lang="cs-CZ" sz="1400" dirty="0" smtClean="0"/>
              <a:t> a laterální destičky s </a:t>
            </a:r>
            <a:r>
              <a:rPr lang="cs-CZ" sz="1400" dirty="0" err="1" smtClean="0"/>
              <a:t>coelomovou</a:t>
            </a:r>
            <a:r>
              <a:rPr lang="cs-CZ" sz="1400" dirty="0" smtClean="0"/>
              <a:t> dutinou</a:t>
            </a:r>
          </a:p>
          <a:p>
            <a:pPr marL="0" lvl="1">
              <a:lnSpc>
                <a:spcPct val="100000"/>
              </a:lnSpc>
              <a:spcBef>
                <a:spcPts val="0"/>
              </a:spcBef>
              <a:spcAft>
                <a:spcPts val="0"/>
              </a:spcAft>
              <a:buFont typeface="Wingdings" panose="05000000000000000000" pitchFamily="2" charset="2"/>
              <a:buChar char="§"/>
            </a:pPr>
            <a:r>
              <a:rPr lang="cs-CZ" sz="1400" dirty="0" smtClean="0"/>
              <a:t>probíhá i tvorba zárodečných obalů  a žloutkového vaku</a:t>
            </a:r>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20</a:t>
            </a:fld>
            <a:endParaRPr lang="cs-CZ"/>
          </a:p>
        </p:txBody>
      </p:sp>
      <p:pic>
        <p:nvPicPr>
          <p:cNvPr id="6"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98715" y="3535009"/>
            <a:ext cx="487363" cy="487363"/>
          </a:xfrm>
          <a:prstGeom prst="rect">
            <a:avLst/>
          </a:prstGeom>
        </p:spPr>
      </p:pic>
      <p:pic>
        <p:nvPicPr>
          <p:cNvPr id="8" name="Obrázek 7"/>
          <p:cNvPicPr>
            <a:picLocks noChangeAspect="1"/>
          </p:cNvPicPr>
          <p:nvPr/>
        </p:nvPicPr>
        <p:blipFill>
          <a:blip r:embed="rId5"/>
          <a:stretch>
            <a:fillRect/>
          </a:stretch>
        </p:blipFill>
        <p:spPr>
          <a:xfrm>
            <a:off x="6539168" y="2444619"/>
            <a:ext cx="5472970" cy="3333217"/>
          </a:xfrm>
          <a:prstGeom prst="rect">
            <a:avLst/>
          </a:prstGeom>
        </p:spPr>
      </p:pic>
      <p:sp>
        <p:nvSpPr>
          <p:cNvPr id="9"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
        <p:nvSpPr>
          <p:cNvPr id="10" name="Obdélník 9"/>
          <p:cNvSpPr/>
          <p:nvPr/>
        </p:nvSpPr>
        <p:spPr>
          <a:xfrm>
            <a:off x="6424229" y="6091941"/>
            <a:ext cx="6952458" cy="215444"/>
          </a:xfrm>
          <a:prstGeom prst="rect">
            <a:avLst/>
          </a:prstGeom>
        </p:spPr>
        <p:txBody>
          <a:bodyPr wrap="square">
            <a:spAutoFit/>
          </a:bodyPr>
          <a:lstStyle/>
          <a:p>
            <a:r>
              <a:rPr lang="cs-CZ" sz="800" dirty="0"/>
              <a:t>https://www.macmillanhighered.com/BrainHoney/Resource/6716/digital_first_content/trunk/test/hillis2e/hillis2e_ch38_4.html</a:t>
            </a:r>
          </a:p>
        </p:txBody>
      </p:sp>
    </p:spTree>
    <p:extLst>
      <p:ext uri="{BB962C8B-B14F-4D97-AF65-F5344CB8AC3E}">
        <p14:creationId xmlns:p14="http://schemas.microsoft.com/office/powerpoint/2010/main" val="2993398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8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Řez kuřecím embryem</a:t>
            </a:r>
            <a:endParaRPr lang="cs-CZ" dirty="0"/>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21</a:t>
            </a:fld>
            <a:endParaRPr lang="cs-CZ"/>
          </a:p>
        </p:txBody>
      </p:sp>
      <p:pic>
        <p:nvPicPr>
          <p:cNvPr id="5" name="Obrázek 4"/>
          <p:cNvPicPr>
            <a:picLocks noChangeAspect="1"/>
          </p:cNvPicPr>
          <p:nvPr/>
        </p:nvPicPr>
        <p:blipFill>
          <a:blip r:embed="rId2"/>
          <a:stretch>
            <a:fillRect/>
          </a:stretch>
        </p:blipFill>
        <p:spPr>
          <a:xfrm>
            <a:off x="975073" y="2100876"/>
            <a:ext cx="9700029" cy="3995393"/>
          </a:xfrm>
          <a:prstGeom prst="rect">
            <a:avLst/>
          </a:prstGeom>
        </p:spPr>
      </p:pic>
      <p:sp>
        <p:nvSpPr>
          <p:cNvPr id="6" name="Obdélník 5"/>
          <p:cNvSpPr/>
          <p:nvPr/>
        </p:nvSpPr>
        <p:spPr>
          <a:xfrm>
            <a:off x="5246255" y="2597836"/>
            <a:ext cx="1071418" cy="646331"/>
          </a:xfrm>
          <a:prstGeom prst="rect">
            <a:avLst/>
          </a:prstGeom>
        </p:spPr>
        <p:txBody>
          <a:bodyPr wrap="square">
            <a:spAutoFit/>
          </a:bodyPr>
          <a:lstStyle/>
          <a:p>
            <a:pPr algn="ctr"/>
            <a:r>
              <a:rPr lang="cs-CZ" b="1" smtClean="0"/>
              <a:t>neurální</a:t>
            </a:r>
          </a:p>
          <a:p>
            <a:pPr algn="ctr"/>
            <a:r>
              <a:rPr lang="cs-CZ" b="1" smtClean="0"/>
              <a:t>trubice</a:t>
            </a:r>
            <a:endParaRPr lang="cs-CZ" b="1" dirty="0"/>
          </a:p>
        </p:txBody>
      </p:sp>
      <p:sp>
        <p:nvSpPr>
          <p:cNvPr id="8" name="Obdélník 7"/>
          <p:cNvSpPr/>
          <p:nvPr/>
        </p:nvSpPr>
        <p:spPr>
          <a:xfrm rot="1077826">
            <a:off x="9145988" y="3913906"/>
            <a:ext cx="1508939" cy="369332"/>
          </a:xfrm>
          <a:prstGeom prst="rect">
            <a:avLst/>
          </a:prstGeom>
        </p:spPr>
        <p:txBody>
          <a:bodyPr wrap="none">
            <a:spAutoFit/>
          </a:bodyPr>
          <a:lstStyle/>
          <a:p>
            <a:r>
              <a:rPr lang="cs-CZ" b="1" dirty="0"/>
              <a:t>somatopleura</a:t>
            </a:r>
          </a:p>
        </p:txBody>
      </p:sp>
      <p:sp>
        <p:nvSpPr>
          <p:cNvPr id="9" name="Obdélník 8"/>
          <p:cNvSpPr/>
          <p:nvPr/>
        </p:nvSpPr>
        <p:spPr>
          <a:xfrm>
            <a:off x="3880678" y="3646938"/>
            <a:ext cx="707245" cy="369332"/>
          </a:xfrm>
          <a:prstGeom prst="rect">
            <a:avLst/>
          </a:prstGeom>
        </p:spPr>
        <p:txBody>
          <a:bodyPr wrap="none">
            <a:spAutoFit/>
          </a:bodyPr>
          <a:lstStyle/>
          <a:p>
            <a:r>
              <a:rPr lang="cs-CZ" b="1" dirty="0" err="1"/>
              <a:t>somi</a:t>
            </a:r>
            <a:r>
              <a:rPr lang="cs-CZ" dirty="0" err="1">
                <a:latin typeface="ArialMT"/>
              </a:rPr>
              <a:t>t</a:t>
            </a:r>
            <a:endParaRPr lang="cs-CZ" dirty="0"/>
          </a:p>
        </p:txBody>
      </p:sp>
      <p:sp>
        <p:nvSpPr>
          <p:cNvPr id="10" name="Obdélník 9"/>
          <p:cNvSpPr/>
          <p:nvPr/>
        </p:nvSpPr>
        <p:spPr>
          <a:xfrm>
            <a:off x="6943807" y="3856114"/>
            <a:ext cx="720069" cy="369332"/>
          </a:xfrm>
          <a:prstGeom prst="rect">
            <a:avLst/>
          </a:prstGeom>
        </p:spPr>
        <p:txBody>
          <a:bodyPr wrap="none">
            <a:spAutoFit/>
          </a:bodyPr>
          <a:lstStyle/>
          <a:p>
            <a:r>
              <a:rPr lang="cs-CZ" b="1" dirty="0" err="1"/>
              <a:t>somi</a:t>
            </a:r>
            <a:r>
              <a:rPr lang="cs-CZ" b="1" dirty="0" err="1">
                <a:latin typeface="ArialMT"/>
              </a:rPr>
              <a:t>t</a:t>
            </a:r>
            <a:endParaRPr lang="cs-CZ" b="1" dirty="0"/>
          </a:p>
        </p:txBody>
      </p:sp>
      <p:sp>
        <p:nvSpPr>
          <p:cNvPr id="12" name="Obdélník 11"/>
          <p:cNvSpPr/>
          <p:nvPr/>
        </p:nvSpPr>
        <p:spPr>
          <a:xfrm rot="1617855">
            <a:off x="8709891" y="4842225"/>
            <a:ext cx="1768176" cy="369332"/>
          </a:xfrm>
          <a:prstGeom prst="rect">
            <a:avLst/>
          </a:prstGeom>
        </p:spPr>
        <p:txBody>
          <a:bodyPr wrap="none">
            <a:spAutoFit/>
          </a:bodyPr>
          <a:lstStyle/>
          <a:p>
            <a:r>
              <a:rPr lang="cs-CZ" b="1" dirty="0" err="1"/>
              <a:t>splanchnopleura</a:t>
            </a:r>
            <a:endParaRPr lang="cs-CZ" b="1" dirty="0"/>
          </a:p>
        </p:txBody>
      </p:sp>
      <p:sp>
        <p:nvSpPr>
          <p:cNvPr id="13" name="Obdélník 12"/>
          <p:cNvSpPr/>
          <p:nvPr/>
        </p:nvSpPr>
        <p:spPr>
          <a:xfrm>
            <a:off x="5246255" y="4657559"/>
            <a:ext cx="843885" cy="369332"/>
          </a:xfrm>
          <a:prstGeom prst="rect">
            <a:avLst/>
          </a:prstGeom>
        </p:spPr>
        <p:txBody>
          <a:bodyPr wrap="none">
            <a:spAutoFit/>
          </a:bodyPr>
          <a:lstStyle/>
          <a:p>
            <a:r>
              <a:rPr lang="cs-CZ" b="1" dirty="0" smtClean="0"/>
              <a:t>chorda</a:t>
            </a:r>
            <a:endParaRPr lang="cs-CZ" b="1" dirty="0"/>
          </a:p>
        </p:txBody>
      </p:sp>
    </p:spTree>
    <p:extLst>
      <p:ext uri="{BB962C8B-B14F-4D97-AF65-F5344CB8AC3E}">
        <p14:creationId xmlns:p14="http://schemas.microsoft.com/office/powerpoint/2010/main" val="398761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4840" y="286603"/>
            <a:ext cx="10828020" cy="1450757"/>
          </a:xfrm>
        </p:spPr>
        <p:txBody>
          <a:bodyPr/>
          <a:lstStyle/>
          <a:p>
            <a:r>
              <a:rPr lang="cs-CZ" dirty="0"/>
              <a:t>P</a:t>
            </a:r>
            <a:r>
              <a:rPr lang="cs-CZ" dirty="0" smtClean="0"/>
              <a:t>řekrývání vývojových stádií, </a:t>
            </a:r>
            <a:r>
              <a:rPr lang="cs-CZ" dirty="0" err="1" smtClean="0"/>
              <a:t>heterochronie</a:t>
            </a:r>
            <a:endParaRPr lang="cs-CZ" dirty="0"/>
          </a:p>
        </p:txBody>
      </p:sp>
      <p:sp>
        <p:nvSpPr>
          <p:cNvPr id="3" name="Zástupný symbol pro obsah 2"/>
          <p:cNvSpPr>
            <a:spLocks noGrp="1"/>
          </p:cNvSpPr>
          <p:nvPr>
            <p:ph idx="1"/>
          </p:nvPr>
        </p:nvSpPr>
        <p:spPr>
          <a:xfrm>
            <a:off x="934720" y="2516294"/>
            <a:ext cx="10058400" cy="2299546"/>
          </a:xfrm>
        </p:spPr>
        <p:txBody>
          <a:bodyPr/>
          <a:lstStyle/>
          <a:p>
            <a:pPr>
              <a:buFont typeface="Wingdings" panose="05000000000000000000" pitchFamily="2" charset="2"/>
              <a:buChar char="§"/>
            </a:pPr>
            <a:r>
              <a:rPr lang="cs-CZ" dirty="0" smtClean="0"/>
              <a:t> v časném vývoji savců, ptáků, plazů i obojživelníků můžeme pozorovat </a:t>
            </a:r>
            <a:r>
              <a:rPr lang="cs-CZ" b="1" dirty="0" smtClean="0"/>
              <a:t>výrazné překrývání fází</a:t>
            </a:r>
            <a:r>
              <a:rPr lang="cs-CZ" dirty="0" smtClean="0"/>
              <a:t>. Např. na předním okraji zárodečného terčíku můžeme pozorovat organogenezi nervové soustavy, zatímco v oblasti </a:t>
            </a:r>
            <a:r>
              <a:rPr lang="cs-CZ" dirty="0" err="1" smtClean="0"/>
              <a:t>Hensenova</a:t>
            </a:r>
            <a:r>
              <a:rPr lang="cs-CZ" dirty="0" smtClean="0"/>
              <a:t> uzlíku pozorujeme u stejného zárodku gastrulaci  a v ocasní části probíhá ještě rýhování. Hovoříme o tzv. </a:t>
            </a:r>
            <a:r>
              <a:rPr lang="cs-CZ" dirty="0" err="1" smtClean="0"/>
              <a:t>heterochronii</a:t>
            </a:r>
            <a:r>
              <a:rPr lang="cs-CZ" dirty="0" smtClean="0"/>
              <a:t> ve vývoji.</a:t>
            </a:r>
            <a:endParaRPr lang="cs-CZ" dirty="0"/>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22</a:t>
            </a:fld>
            <a:endParaRPr lang="cs-CZ"/>
          </a:p>
        </p:txBody>
      </p:sp>
    </p:spTree>
    <p:extLst>
      <p:ext uri="{BB962C8B-B14F-4D97-AF65-F5344CB8AC3E}">
        <p14:creationId xmlns:p14="http://schemas.microsoft.com/office/powerpoint/2010/main" val="382056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2325" y="231442"/>
            <a:ext cx="10058400" cy="1450757"/>
          </a:xfrm>
        </p:spPr>
        <p:txBody>
          <a:bodyPr/>
          <a:lstStyle/>
          <a:p>
            <a:r>
              <a:rPr lang="cs-CZ" dirty="0" smtClean="0"/>
              <a:t>Ochrana zárodku</a:t>
            </a:r>
            <a:endParaRPr lang="cs-CZ" dirty="0"/>
          </a:p>
        </p:txBody>
      </p:sp>
      <p:sp>
        <p:nvSpPr>
          <p:cNvPr id="3" name="Zástupný symbol pro obsah 2"/>
          <p:cNvSpPr>
            <a:spLocks noGrp="1"/>
          </p:cNvSpPr>
          <p:nvPr>
            <p:ph idx="1"/>
          </p:nvPr>
        </p:nvSpPr>
        <p:spPr>
          <a:xfrm>
            <a:off x="88669" y="1799174"/>
            <a:ext cx="12020204" cy="1872714"/>
          </a:xfrm>
        </p:spPr>
        <p:txBody>
          <a:bodyPr>
            <a:normAutofit fontScale="77500" lnSpcReduction="20000"/>
          </a:bodyPr>
          <a:lstStyle/>
          <a:p>
            <a:pPr lvl="1">
              <a:lnSpc>
                <a:spcPct val="110000"/>
              </a:lnSpc>
              <a:buFont typeface="Wingdings" panose="05000000000000000000" pitchFamily="2" charset="2"/>
              <a:buChar char="§"/>
            </a:pPr>
            <a:r>
              <a:rPr lang="cs-CZ" dirty="0" smtClean="0">
                <a:solidFill>
                  <a:schemeClr val="tx1"/>
                </a:solidFill>
              </a:rPr>
              <a:t>určitá ochranu zárodku: už vaječné obaly (např. </a:t>
            </a:r>
            <a:r>
              <a:rPr lang="cs-CZ" dirty="0" err="1" smtClean="0">
                <a:solidFill>
                  <a:schemeClr val="tx1"/>
                </a:solidFill>
              </a:rPr>
              <a:t>vitelinní</a:t>
            </a:r>
            <a:r>
              <a:rPr lang="cs-CZ" dirty="0" smtClean="0">
                <a:solidFill>
                  <a:schemeClr val="tx1"/>
                </a:solidFill>
              </a:rPr>
              <a:t> </a:t>
            </a:r>
            <a:r>
              <a:rPr lang="cs-CZ" dirty="0" err="1" smtClean="0">
                <a:solidFill>
                  <a:schemeClr val="tx1"/>
                </a:solidFill>
              </a:rPr>
              <a:t>membr</a:t>
            </a:r>
            <a:r>
              <a:rPr lang="cs-CZ" dirty="0" smtClean="0">
                <a:solidFill>
                  <a:schemeClr val="tx1"/>
                </a:solidFill>
              </a:rPr>
              <a:t>. a slizové obaly u obojživelníků, obaly vajíček ptáků, </a:t>
            </a:r>
            <a:r>
              <a:rPr lang="cs-CZ" i="1" dirty="0" err="1" smtClean="0">
                <a:solidFill>
                  <a:schemeClr val="tx1"/>
                </a:solidFill>
              </a:rPr>
              <a:t>zona</a:t>
            </a:r>
            <a:r>
              <a:rPr lang="cs-CZ" i="1" dirty="0" smtClean="0">
                <a:solidFill>
                  <a:schemeClr val="tx1"/>
                </a:solidFill>
              </a:rPr>
              <a:t> </a:t>
            </a:r>
            <a:r>
              <a:rPr lang="cs-CZ" i="1" dirty="0" err="1" smtClean="0">
                <a:solidFill>
                  <a:schemeClr val="tx1"/>
                </a:solidFill>
              </a:rPr>
              <a:t>pellucida</a:t>
            </a:r>
            <a:r>
              <a:rPr lang="cs-CZ" i="1" dirty="0" smtClean="0">
                <a:solidFill>
                  <a:schemeClr val="tx1"/>
                </a:solidFill>
              </a:rPr>
              <a:t> </a:t>
            </a:r>
            <a:r>
              <a:rPr lang="cs-CZ" dirty="0" smtClean="0">
                <a:solidFill>
                  <a:schemeClr val="tx1"/>
                </a:solidFill>
              </a:rPr>
              <a:t>savců, …) </a:t>
            </a:r>
          </a:p>
          <a:p>
            <a:pPr lvl="1">
              <a:lnSpc>
                <a:spcPct val="110000"/>
              </a:lnSpc>
              <a:buFont typeface="Wingdings" panose="05000000000000000000" pitchFamily="2" charset="2"/>
              <a:buChar char="§"/>
            </a:pPr>
            <a:r>
              <a:rPr lang="cs-CZ" dirty="0" smtClean="0">
                <a:solidFill>
                  <a:schemeClr val="tx1"/>
                </a:solidFill>
              </a:rPr>
              <a:t> specializované zárodečné obaly: nejdokonaleji vytvořeny u hmyzu a obratlovců</a:t>
            </a:r>
          </a:p>
          <a:p>
            <a:pPr lvl="1">
              <a:lnSpc>
                <a:spcPct val="110000"/>
              </a:lnSpc>
              <a:buFont typeface="Wingdings" panose="05000000000000000000" pitchFamily="2" charset="2"/>
              <a:buChar char="§"/>
            </a:pPr>
            <a:r>
              <a:rPr lang="cs-CZ" dirty="0">
                <a:solidFill>
                  <a:schemeClr val="tx1"/>
                </a:solidFill>
              </a:rPr>
              <a:t> </a:t>
            </a:r>
            <a:r>
              <a:rPr lang="cs-CZ" dirty="0" smtClean="0">
                <a:solidFill>
                  <a:schemeClr val="tx1"/>
                </a:solidFill>
              </a:rPr>
              <a:t>obratlovci: amnion (vnitřní), vnější seróza (=chorion), </a:t>
            </a:r>
            <a:r>
              <a:rPr lang="cs-CZ" dirty="0" err="1" smtClean="0">
                <a:solidFill>
                  <a:schemeClr val="tx1"/>
                </a:solidFill>
              </a:rPr>
              <a:t>allantois</a:t>
            </a:r>
            <a:r>
              <a:rPr lang="cs-CZ" dirty="0" smtClean="0">
                <a:solidFill>
                  <a:schemeClr val="tx1"/>
                </a:solidFill>
              </a:rPr>
              <a:t>; u plazů a ptáků jsou všechny 3 plně diferencovány, u savců je vždy vytvořen amnion, chorion a </a:t>
            </a:r>
            <a:r>
              <a:rPr lang="cs-CZ" dirty="0" err="1" smtClean="0">
                <a:solidFill>
                  <a:schemeClr val="tx1"/>
                </a:solidFill>
              </a:rPr>
              <a:t>allantois</a:t>
            </a:r>
            <a:r>
              <a:rPr lang="cs-CZ" dirty="0" smtClean="0">
                <a:solidFill>
                  <a:schemeClr val="tx1"/>
                </a:solidFill>
              </a:rPr>
              <a:t> mohou být součástí placenty</a:t>
            </a:r>
          </a:p>
          <a:p>
            <a:pPr lvl="1">
              <a:lnSpc>
                <a:spcPct val="110000"/>
              </a:lnSpc>
              <a:buFont typeface="Wingdings" panose="05000000000000000000" pitchFamily="2" charset="2"/>
              <a:buChar char="§"/>
            </a:pPr>
            <a:r>
              <a:rPr lang="cs-CZ" dirty="0" smtClean="0">
                <a:solidFill>
                  <a:schemeClr val="tx1"/>
                </a:solidFill>
              </a:rPr>
              <a:t>plazi a ptáci: z </a:t>
            </a:r>
            <a:r>
              <a:rPr lang="cs-CZ" dirty="0" err="1" smtClean="0">
                <a:solidFill>
                  <a:schemeClr val="tx1"/>
                </a:solidFill>
              </a:rPr>
              <a:t>mimozárodečného</a:t>
            </a:r>
            <a:r>
              <a:rPr lang="cs-CZ" dirty="0" smtClean="0">
                <a:solidFill>
                  <a:schemeClr val="tx1"/>
                </a:solidFill>
              </a:rPr>
              <a:t> ektodermu a somatopleury </a:t>
            </a:r>
            <a:r>
              <a:rPr lang="cs-CZ" dirty="0" err="1" smtClean="0">
                <a:solidFill>
                  <a:schemeClr val="tx1"/>
                </a:solidFill>
              </a:rPr>
              <a:t>mimozárodečného</a:t>
            </a:r>
            <a:r>
              <a:rPr lang="cs-CZ" dirty="0" smtClean="0">
                <a:solidFill>
                  <a:schemeClr val="tx1"/>
                </a:solidFill>
              </a:rPr>
              <a:t> mezodermu se vytvářejí postupně srůstající záhyby. Tak vzniká vnitřní amnion vyplněný </a:t>
            </a:r>
            <a:r>
              <a:rPr lang="cs-CZ" dirty="0" err="1" smtClean="0">
                <a:solidFill>
                  <a:schemeClr val="tx1"/>
                </a:solidFill>
              </a:rPr>
              <a:t>amniovou</a:t>
            </a:r>
            <a:r>
              <a:rPr lang="cs-CZ" dirty="0" smtClean="0">
                <a:solidFill>
                  <a:schemeClr val="tx1"/>
                </a:solidFill>
              </a:rPr>
              <a:t> tekutinou a vnější obal chorion. Chorion obaluje celý zárodek i s </a:t>
            </a:r>
            <a:r>
              <a:rPr lang="cs-CZ" dirty="0" err="1" smtClean="0">
                <a:solidFill>
                  <a:schemeClr val="tx1"/>
                </a:solidFill>
              </a:rPr>
              <a:t>amniem</a:t>
            </a:r>
            <a:r>
              <a:rPr lang="cs-CZ" dirty="0" smtClean="0">
                <a:solidFill>
                  <a:schemeClr val="tx1"/>
                </a:solidFill>
              </a:rPr>
              <a:t> a žloutkovým váčkem, prostor mezi </a:t>
            </a:r>
            <a:r>
              <a:rPr lang="cs-CZ" dirty="0" err="1" smtClean="0">
                <a:solidFill>
                  <a:schemeClr val="tx1"/>
                </a:solidFill>
              </a:rPr>
              <a:t>choriem</a:t>
            </a:r>
            <a:r>
              <a:rPr lang="cs-CZ" dirty="0" smtClean="0">
                <a:solidFill>
                  <a:schemeClr val="tx1"/>
                </a:solidFill>
              </a:rPr>
              <a:t>  a </a:t>
            </a:r>
            <a:r>
              <a:rPr lang="cs-CZ" dirty="0" err="1" smtClean="0">
                <a:solidFill>
                  <a:schemeClr val="tx1"/>
                </a:solidFill>
              </a:rPr>
              <a:t>amniem</a:t>
            </a:r>
            <a:r>
              <a:rPr lang="cs-CZ" dirty="0" smtClean="0">
                <a:solidFill>
                  <a:schemeClr val="tx1"/>
                </a:solidFill>
              </a:rPr>
              <a:t> = </a:t>
            </a:r>
            <a:r>
              <a:rPr lang="cs-CZ" dirty="0" err="1" smtClean="0">
                <a:solidFill>
                  <a:schemeClr val="tx1"/>
                </a:solidFill>
              </a:rPr>
              <a:t>exocoelom</a:t>
            </a:r>
            <a:r>
              <a:rPr lang="cs-CZ" dirty="0" smtClean="0">
                <a:solidFill>
                  <a:schemeClr val="tx1"/>
                </a:solidFill>
              </a:rPr>
              <a:t>. Vychlípení zadní části střeva embrya do </a:t>
            </a:r>
            <a:r>
              <a:rPr lang="cs-CZ" dirty="0" err="1" smtClean="0">
                <a:solidFill>
                  <a:schemeClr val="tx1"/>
                </a:solidFill>
              </a:rPr>
              <a:t>exocoelomu</a:t>
            </a:r>
            <a:r>
              <a:rPr lang="cs-CZ" dirty="0" smtClean="0">
                <a:solidFill>
                  <a:schemeClr val="tx1"/>
                </a:solidFill>
              </a:rPr>
              <a:t> → </a:t>
            </a:r>
            <a:r>
              <a:rPr lang="cs-CZ" dirty="0" err="1" smtClean="0">
                <a:solidFill>
                  <a:schemeClr val="tx1"/>
                </a:solidFill>
              </a:rPr>
              <a:t>allantois</a:t>
            </a:r>
            <a:r>
              <a:rPr lang="cs-CZ" dirty="0" smtClean="0">
                <a:solidFill>
                  <a:schemeClr val="tx1"/>
                </a:solidFill>
              </a:rPr>
              <a:t>, který hromadí exkrety embrya, zajišťuje i dýchání. </a:t>
            </a:r>
            <a:r>
              <a:rPr lang="cs-CZ" dirty="0" err="1" smtClean="0">
                <a:solidFill>
                  <a:schemeClr val="tx1"/>
                </a:solidFill>
              </a:rPr>
              <a:t>Amnion+allantois+žloutkový</a:t>
            </a:r>
            <a:r>
              <a:rPr lang="cs-CZ" dirty="0" smtClean="0">
                <a:solidFill>
                  <a:schemeClr val="tx1"/>
                </a:solidFill>
              </a:rPr>
              <a:t> váček se stýkají tzv. pupkem v břišní části embrya. Po vylíhnutí zůstanou zárodečné obaly ve skořápce.</a:t>
            </a:r>
            <a:endParaRPr lang="cs-CZ" dirty="0">
              <a:solidFill>
                <a:schemeClr val="tx1"/>
              </a:solidFill>
            </a:endParaRPr>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23</a:t>
            </a:fld>
            <a:endParaRPr lang="cs-CZ"/>
          </a:p>
        </p:txBody>
      </p:sp>
      <p:pic>
        <p:nvPicPr>
          <p:cNvPr id="5"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3074" name="Picture 2" descr="CHICK FOETAL EMBRYONIC MEMBRANES thumb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5135" y="3905838"/>
            <a:ext cx="3882692" cy="29094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ETAL MEMBRANES EMBRYONIC CHICK thumb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7827" y="3733702"/>
            <a:ext cx="4133548" cy="30816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ICK: EXTRA EMBRYONIC MEMBRAN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33255"/>
            <a:ext cx="4185135" cy="297244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259782" y="71159"/>
            <a:ext cx="4655127" cy="215444"/>
          </a:xfrm>
          <a:prstGeom prst="rect">
            <a:avLst/>
          </a:prstGeom>
        </p:spPr>
        <p:txBody>
          <a:bodyPr wrap="square">
            <a:spAutoFit/>
          </a:bodyPr>
          <a:lstStyle/>
          <a:p>
            <a:r>
              <a:rPr lang="cs-CZ" sz="800" dirty="0"/>
              <a:t>https://www.bioscience.com.pk/topics/zoology/item/620-chick-extra-embryonic-membranes</a:t>
            </a:r>
          </a:p>
        </p:txBody>
      </p:sp>
    </p:spTree>
    <p:extLst>
      <p:ext uri="{BB962C8B-B14F-4D97-AF65-F5344CB8AC3E}">
        <p14:creationId xmlns:p14="http://schemas.microsoft.com/office/powerpoint/2010/main" val="1133482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Ochrana zárodku přehledně</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24</a:t>
            </a:fld>
            <a:endParaRPr lang="cs-CZ"/>
          </a:p>
        </p:txBody>
      </p:sp>
      <p:pic>
        <p:nvPicPr>
          <p:cNvPr id="2049" name="Picture 1" descr="Origins of the fetal membranes. (A) The amniote egg as found in birds, reptiles, and monotremes. (B) Embryo (EMB) and fetal membranes within the uterus of a generic mammal. The chorion (CHOR) is found beneath the eggshell (ES) in the former and facing the uterine wall (UT) in the latter. In birds and reptiles, the other membranes enclose the amniotic cavity (AM), allantoic vesicle (ALL), and yolk sac (YS). In some marsupials and all placental mammals, the allantois and chorion form a chorioallantoic placenta. Yolk sac and chorion can form a choriovitelline placenta, which may be a temporary or permanent structure or (as in the human) altogether absent. Reprinted from Carter and Mess [68] © 2014 with permission from Elsevi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818" y="1995054"/>
            <a:ext cx="7512683" cy="38182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hlinkClick r:id="rId3"/>
          </p:cNvPr>
          <p:cNvSpPr>
            <a:spLocks noChangeArrowheads="1"/>
          </p:cNvSpPr>
          <p:nvPr/>
        </p:nvSpPr>
        <p:spPr bwMode="auto">
          <a:xfrm>
            <a:off x="4696691" y="-697345"/>
            <a:ext cx="0" cy="0"/>
          </a:xfrm>
          <a:prstGeom prst="rect">
            <a:avLst/>
          </a:prstGeom>
          <a:solidFill>
            <a:srgbClr val="008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rgbClr val="111111"/>
                </a:solidFill>
                <a:effectLst/>
                <a:latin typeface="Roboto"/>
              </a:rPr>
              <a:t/>
            </a:r>
            <a:br>
              <a:rPr kumimoji="0" lang="cs-CZ" altLang="cs-CZ" sz="900" b="0" i="0" u="none" strike="noStrike" cap="none" normalizeH="0" baseline="0" smtClean="0">
                <a:ln>
                  <a:noFill/>
                </a:ln>
                <a:solidFill>
                  <a:srgbClr val="111111"/>
                </a:solidFill>
                <a:effectLst/>
                <a:latin typeface="Roboto"/>
              </a:rPr>
            </a:b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7" name="Zástupný symbol pro obsah 6"/>
          <p:cNvSpPr>
            <a:spLocks noGrp="1"/>
          </p:cNvSpPr>
          <p:nvPr>
            <p:ph sz="half" idx="1"/>
          </p:nvPr>
        </p:nvSpPr>
        <p:spPr>
          <a:xfrm>
            <a:off x="312362" y="1845735"/>
            <a:ext cx="4139565" cy="4023360"/>
          </a:xfrm>
        </p:spPr>
        <p:txBody>
          <a:bodyPr/>
          <a:lstStyle/>
          <a:p>
            <a:pPr>
              <a:buFont typeface="Wingdings" panose="05000000000000000000" pitchFamily="2" charset="2"/>
              <a:buChar char="§"/>
            </a:pPr>
            <a:r>
              <a:rPr lang="cs-CZ" dirty="0" smtClean="0"/>
              <a:t> A = plazi, ptáci</a:t>
            </a:r>
          </a:p>
          <a:p>
            <a:pPr>
              <a:buFont typeface="Wingdings" panose="05000000000000000000" pitchFamily="2" charset="2"/>
              <a:buChar char="§"/>
            </a:pPr>
            <a:r>
              <a:rPr lang="cs-CZ" dirty="0" smtClean="0"/>
              <a:t> B = savci </a:t>
            </a:r>
          </a:p>
          <a:p>
            <a:pPr>
              <a:buFont typeface="Wingdings" panose="05000000000000000000" pitchFamily="2" charset="2"/>
              <a:buChar char="§"/>
            </a:pPr>
            <a:r>
              <a:rPr lang="cs-CZ" dirty="0"/>
              <a:t> </a:t>
            </a:r>
            <a:r>
              <a:rPr lang="cs-CZ" dirty="0" smtClean="0"/>
              <a:t>UT =  děloha, ALL = </a:t>
            </a:r>
            <a:r>
              <a:rPr lang="cs-CZ" dirty="0" err="1" smtClean="0"/>
              <a:t>allantois</a:t>
            </a:r>
            <a:r>
              <a:rPr lang="cs-CZ" dirty="0" smtClean="0"/>
              <a:t>, AM  = amnion, EMB = embryo, YS = žloutkový váček, CHOR = chorion</a:t>
            </a:r>
            <a:endParaRPr lang="cs-CZ" dirty="0"/>
          </a:p>
        </p:txBody>
      </p:sp>
      <p:sp>
        <p:nvSpPr>
          <p:cNvPr id="10" name="Obdélník 9"/>
          <p:cNvSpPr/>
          <p:nvPr/>
        </p:nvSpPr>
        <p:spPr>
          <a:xfrm>
            <a:off x="6096000" y="5998557"/>
            <a:ext cx="6096000" cy="215444"/>
          </a:xfrm>
          <a:prstGeom prst="rect">
            <a:avLst/>
          </a:prstGeom>
        </p:spPr>
        <p:txBody>
          <a:bodyPr>
            <a:spAutoFit/>
          </a:bodyPr>
          <a:lstStyle/>
          <a:p>
            <a:r>
              <a:rPr lang="cs-CZ" sz="800" dirty="0"/>
              <a:t>https://www.researchgate.net/figure/Origins-of-the-fetal-membranes-A-The-amniote-egg-as-found-in-birds-reptiles-and_fig1_283339790</a:t>
            </a:r>
          </a:p>
        </p:txBody>
      </p:sp>
    </p:spTree>
    <p:extLst>
      <p:ext uri="{BB962C8B-B14F-4D97-AF65-F5344CB8AC3E}">
        <p14:creationId xmlns:p14="http://schemas.microsoft.com/office/powerpoint/2010/main" val="2111210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latin typeface="+mn-lt"/>
              </a:rPr>
              <a:t>Ochrana zárodku u savců</a:t>
            </a:r>
            <a:endParaRPr lang="cs-CZ" dirty="0">
              <a:latin typeface="+mn-lt"/>
            </a:endParaRPr>
          </a:p>
        </p:txBody>
      </p:sp>
      <p:sp>
        <p:nvSpPr>
          <p:cNvPr id="3" name="Zástupný symbol pro obsah 2"/>
          <p:cNvSpPr>
            <a:spLocks noGrp="1"/>
          </p:cNvSpPr>
          <p:nvPr>
            <p:ph idx="1"/>
          </p:nvPr>
        </p:nvSpPr>
        <p:spPr>
          <a:xfrm>
            <a:off x="249382" y="1845734"/>
            <a:ext cx="10906298" cy="4023360"/>
          </a:xfrm>
        </p:spPr>
        <p:txBody>
          <a:bodyPr>
            <a:normAutofit lnSpcReduction="10000"/>
          </a:bodyPr>
          <a:lstStyle/>
          <a:p>
            <a:pPr lvl="2">
              <a:lnSpc>
                <a:spcPct val="80000"/>
              </a:lnSpc>
              <a:buFont typeface="Wingdings" panose="05000000000000000000" pitchFamily="2" charset="2"/>
              <a:buChar char="§"/>
              <a:defRPr/>
            </a:pPr>
            <a:r>
              <a:rPr lang="cs-CZ" altLang="cs-CZ" sz="1800" dirty="0" smtClean="0">
                <a:solidFill>
                  <a:schemeClr val="tx1"/>
                </a:solidFill>
              </a:rPr>
              <a:t>amnion </a:t>
            </a:r>
            <a:r>
              <a:rPr lang="cs-CZ" sz="1800" dirty="0" smtClean="0">
                <a:solidFill>
                  <a:schemeClr val="tx1"/>
                </a:solidFill>
              </a:rPr>
              <a:t>= primární (</a:t>
            </a:r>
            <a:r>
              <a:rPr lang="cs-CZ" sz="1800" dirty="0" err="1" smtClean="0">
                <a:solidFill>
                  <a:schemeClr val="tx1"/>
                </a:solidFill>
              </a:rPr>
              <a:t>extraembryonální</a:t>
            </a:r>
            <a:r>
              <a:rPr lang="cs-CZ" sz="1800" dirty="0" smtClean="0">
                <a:solidFill>
                  <a:schemeClr val="tx1"/>
                </a:solidFill>
              </a:rPr>
              <a:t>) </a:t>
            </a:r>
            <a:r>
              <a:rPr lang="cs-CZ" sz="1800" dirty="0">
                <a:solidFill>
                  <a:schemeClr val="tx1"/>
                </a:solidFill>
              </a:rPr>
              <a:t>mesenchym + </a:t>
            </a:r>
            <a:r>
              <a:rPr lang="cs-CZ" sz="1800" dirty="0" err="1">
                <a:solidFill>
                  <a:schemeClr val="tx1"/>
                </a:solidFill>
              </a:rPr>
              <a:t>amniový</a:t>
            </a:r>
            <a:r>
              <a:rPr lang="cs-CZ" sz="1800" dirty="0">
                <a:solidFill>
                  <a:schemeClr val="tx1"/>
                </a:solidFill>
              </a:rPr>
              <a:t> ektoderm z </a:t>
            </a:r>
            <a:r>
              <a:rPr lang="cs-CZ" sz="1800" dirty="0" smtClean="0">
                <a:solidFill>
                  <a:schemeClr val="tx1"/>
                </a:solidFill>
              </a:rPr>
              <a:t>epiblastu;</a:t>
            </a:r>
            <a:r>
              <a:rPr lang="cs-CZ" altLang="cs-CZ" sz="1800" dirty="0" smtClean="0">
                <a:solidFill>
                  <a:schemeClr val="tx1"/>
                </a:solidFill>
              </a:rPr>
              <a:t> </a:t>
            </a:r>
            <a:r>
              <a:rPr lang="cs-CZ" altLang="cs-CZ" sz="1800" dirty="0">
                <a:solidFill>
                  <a:schemeClr val="tx1"/>
                </a:solidFill>
              </a:rPr>
              <a:t>chrání embryo, vyplněn </a:t>
            </a:r>
            <a:r>
              <a:rPr lang="cs-CZ" altLang="cs-CZ" sz="1800" dirty="0" err="1">
                <a:solidFill>
                  <a:schemeClr val="tx1"/>
                </a:solidFill>
              </a:rPr>
              <a:t>amniovou</a:t>
            </a:r>
            <a:r>
              <a:rPr lang="cs-CZ" altLang="cs-CZ" sz="1800" dirty="0">
                <a:solidFill>
                  <a:schemeClr val="tx1"/>
                </a:solidFill>
              </a:rPr>
              <a:t> tekutinou ;  u člověka: 10. týden 30 ml; 37. týden 800-1000 ml;</a:t>
            </a:r>
          </a:p>
          <a:p>
            <a:pPr lvl="2">
              <a:lnSpc>
                <a:spcPct val="80000"/>
              </a:lnSpc>
              <a:buFont typeface="Wingdings" panose="05000000000000000000" pitchFamily="2" charset="2"/>
              <a:buChar char="§"/>
              <a:defRPr/>
            </a:pPr>
            <a:r>
              <a:rPr lang="cs-CZ" altLang="cs-CZ" sz="1800" dirty="0" smtClean="0">
                <a:solidFill>
                  <a:schemeClr val="tx1"/>
                </a:solidFill>
              </a:rPr>
              <a:t> chorion: </a:t>
            </a:r>
            <a:r>
              <a:rPr lang="cs-CZ" sz="1800" dirty="0" err="1">
                <a:solidFill>
                  <a:schemeClr val="tx1"/>
                </a:solidFill>
              </a:rPr>
              <a:t>syncytiotrofoblast</a:t>
            </a:r>
            <a:r>
              <a:rPr lang="cs-CZ" sz="1800" dirty="0">
                <a:solidFill>
                  <a:schemeClr val="tx1"/>
                </a:solidFill>
              </a:rPr>
              <a:t> + </a:t>
            </a:r>
            <a:r>
              <a:rPr lang="cs-CZ" sz="1800" dirty="0" err="1">
                <a:solidFill>
                  <a:schemeClr val="tx1"/>
                </a:solidFill>
              </a:rPr>
              <a:t>cytotrofoblast</a:t>
            </a:r>
            <a:r>
              <a:rPr lang="cs-CZ" sz="1800" dirty="0">
                <a:solidFill>
                  <a:schemeClr val="tx1"/>
                </a:solidFill>
              </a:rPr>
              <a:t> + primární (</a:t>
            </a:r>
            <a:r>
              <a:rPr lang="cs-CZ" sz="1800" dirty="0" err="1">
                <a:solidFill>
                  <a:schemeClr val="tx1"/>
                </a:solidFill>
              </a:rPr>
              <a:t>extraembryonální</a:t>
            </a:r>
            <a:r>
              <a:rPr lang="cs-CZ" sz="1800" dirty="0">
                <a:solidFill>
                  <a:schemeClr val="tx1"/>
                </a:solidFill>
              </a:rPr>
              <a:t>) </a:t>
            </a:r>
            <a:r>
              <a:rPr lang="cs-CZ" sz="1800" dirty="0" smtClean="0">
                <a:solidFill>
                  <a:schemeClr val="tx1"/>
                </a:solidFill>
              </a:rPr>
              <a:t>mesenchym, </a:t>
            </a:r>
            <a:r>
              <a:rPr lang="cs-CZ" altLang="cs-CZ" sz="1800" dirty="0" smtClean="0">
                <a:solidFill>
                  <a:schemeClr val="tx1"/>
                </a:solidFill>
              </a:rPr>
              <a:t>u </a:t>
            </a:r>
            <a:r>
              <a:rPr lang="cs-CZ" altLang="cs-CZ" sz="1800" dirty="0">
                <a:solidFill>
                  <a:schemeClr val="tx1"/>
                </a:solidFill>
              </a:rPr>
              <a:t>nižších </a:t>
            </a:r>
            <a:r>
              <a:rPr lang="cs-CZ" altLang="cs-CZ" sz="1800" dirty="0" err="1">
                <a:solidFill>
                  <a:schemeClr val="tx1"/>
                </a:solidFill>
              </a:rPr>
              <a:t>amniot</a:t>
            </a:r>
            <a:r>
              <a:rPr lang="cs-CZ" altLang="cs-CZ" sz="1800" dirty="0">
                <a:solidFill>
                  <a:schemeClr val="tx1"/>
                </a:solidFill>
              </a:rPr>
              <a:t> se termíny </a:t>
            </a:r>
            <a:r>
              <a:rPr lang="cs-CZ" altLang="cs-CZ" sz="1800" dirty="0" err="1">
                <a:solidFill>
                  <a:schemeClr val="tx1"/>
                </a:solidFill>
              </a:rPr>
              <a:t>serosa</a:t>
            </a:r>
            <a:r>
              <a:rPr lang="cs-CZ" altLang="cs-CZ" sz="1800" dirty="0">
                <a:solidFill>
                  <a:schemeClr val="tx1"/>
                </a:solidFill>
              </a:rPr>
              <a:t> a chorion používají víceméně jako synonyma, u savců se používá výhradně termín </a:t>
            </a:r>
            <a:r>
              <a:rPr lang="cs-CZ" altLang="cs-CZ" sz="1800" dirty="0" smtClean="0">
                <a:solidFill>
                  <a:schemeClr val="tx1"/>
                </a:solidFill>
              </a:rPr>
              <a:t>chorion;  vždy součástí placenty, vytváří klky</a:t>
            </a:r>
            <a:endParaRPr lang="cs-CZ" altLang="cs-CZ" sz="1800" dirty="0">
              <a:solidFill>
                <a:schemeClr val="tx1"/>
              </a:solidFill>
            </a:endParaRPr>
          </a:p>
          <a:p>
            <a:pPr lvl="2">
              <a:lnSpc>
                <a:spcPct val="80000"/>
              </a:lnSpc>
              <a:buFont typeface="Wingdings" panose="05000000000000000000" pitchFamily="2" charset="2"/>
              <a:buChar char="§"/>
              <a:defRPr/>
            </a:pPr>
            <a:r>
              <a:rPr lang="cs-CZ" altLang="cs-CZ" sz="1800" dirty="0" smtClean="0">
                <a:solidFill>
                  <a:schemeClr val="tx1"/>
                </a:solidFill>
              </a:rPr>
              <a:t> </a:t>
            </a:r>
            <a:r>
              <a:rPr lang="cs-CZ" altLang="cs-CZ" sz="1800" dirty="0" err="1" smtClean="0">
                <a:solidFill>
                  <a:schemeClr val="tx1"/>
                </a:solidFill>
              </a:rPr>
              <a:t>allantois</a:t>
            </a:r>
            <a:r>
              <a:rPr lang="cs-CZ" altLang="cs-CZ" sz="1800" dirty="0">
                <a:solidFill>
                  <a:schemeClr val="tx1"/>
                </a:solidFill>
              </a:rPr>
              <a:t>: </a:t>
            </a:r>
            <a:r>
              <a:rPr lang="cs-CZ" altLang="cs-CZ" sz="1800" dirty="0" smtClean="0">
                <a:solidFill>
                  <a:schemeClr val="tx1"/>
                </a:solidFill>
              </a:rPr>
              <a:t>vychlípenina střeva, </a:t>
            </a:r>
            <a:r>
              <a:rPr lang="cs-CZ" altLang="cs-CZ" sz="1800" dirty="0">
                <a:solidFill>
                  <a:schemeClr val="tx1"/>
                </a:solidFill>
              </a:rPr>
              <a:t>participuje na výměně O</a:t>
            </a:r>
            <a:r>
              <a:rPr lang="cs-CZ" altLang="cs-CZ" sz="1800" baseline="-25000" dirty="0">
                <a:solidFill>
                  <a:schemeClr val="tx1"/>
                </a:solidFill>
              </a:rPr>
              <a:t>2</a:t>
            </a:r>
            <a:r>
              <a:rPr lang="cs-CZ" altLang="cs-CZ" sz="1800" dirty="0">
                <a:solidFill>
                  <a:schemeClr val="tx1"/>
                </a:solidFill>
              </a:rPr>
              <a:t> a CO</a:t>
            </a:r>
            <a:r>
              <a:rPr lang="cs-CZ" altLang="cs-CZ" sz="1800" baseline="-25000" dirty="0">
                <a:solidFill>
                  <a:schemeClr val="tx1"/>
                </a:solidFill>
              </a:rPr>
              <a:t>2</a:t>
            </a:r>
            <a:r>
              <a:rPr lang="cs-CZ" altLang="cs-CZ" sz="1800" dirty="0">
                <a:solidFill>
                  <a:schemeClr val="tx1"/>
                </a:solidFill>
              </a:rPr>
              <a:t> mezi embryem a vnějším prostředím;  „fetální močový měchýř“, </a:t>
            </a:r>
            <a:r>
              <a:rPr lang="cs-CZ" altLang="cs-CZ" sz="1800" dirty="0" smtClean="0">
                <a:solidFill>
                  <a:schemeClr val="tx1"/>
                </a:solidFill>
              </a:rPr>
              <a:t>u </a:t>
            </a:r>
            <a:r>
              <a:rPr lang="cs-CZ" sz="1800" dirty="0" smtClean="0">
                <a:solidFill>
                  <a:schemeClr val="tx1"/>
                </a:solidFill>
              </a:rPr>
              <a:t>placentálních </a:t>
            </a:r>
            <a:r>
              <a:rPr lang="cs-CZ" sz="1800" dirty="0">
                <a:solidFill>
                  <a:schemeClr val="tx1"/>
                </a:solidFill>
              </a:rPr>
              <a:t>savců </a:t>
            </a:r>
            <a:r>
              <a:rPr lang="cs-CZ" sz="1800" dirty="0" smtClean="0">
                <a:solidFill>
                  <a:schemeClr val="tx1"/>
                </a:solidFill>
              </a:rPr>
              <a:t>ale ztrácí </a:t>
            </a:r>
            <a:r>
              <a:rPr lang="cs-CZ" sz="1800" dirty="0">
                <a:solidFill>
                  <a:schemeClr val="tx1"/>
                </a:solidFill>
              </a:rPr>
              <a:t>původní význam pro </a:t>
            </a:r>
            <a:r>
              <a:rPr lang="cs-CZ" sz="1800" dirty="0" smtClean="0">
                <a:solidFill>
                  <a:schemeClr val="tx1"/>
                </a:solidFill>
              </a:rPr>
              <a:t>výměnu dýchacích plynů </a:t>
            </a:r>
            <a:r>
              <a:rPr lang="cs-CZ" sz="1800" dirty="0">
                <a:solidFill>
                  <a:schemeClr val="tx1"/>
                </a:solidFill>
              </a:rPr>
              <a:t>a </a:t>
            </a:r>
            <a:r>
              <a:rPr lang="cs-CZ" sz="1800" dirty="0" smtClean="0">
                <a:solidFill>
                  <a:schemeClr val="tx1"/>
                </a:solidFill>
              </a:rPr>
              <a:t>pro skladování odpadních produktů metabolismu</a:t>
            </a:r>
          </a:p>
          <a:p>
            <a:pPr lvl="2">
              <a:lnSpc>
                <a:spcPct val="80000"/>
              </a:lnSpc>
              <a:buFont typeface="Wingdings" panose="05000000000000000000" pitchFamily="2" charset="2"/>
              <a:buChar char="§"/>
              <a:defRPr/>
            </a:pPr>
            <a:r>
              <a:rPr lang="cs-CZ" altLang="cs-CZ" sz="1800" dirty="0">
                <a:solidFill>
                  <a:schemeClr val="tx1"/>
                </a:solidFill>
              </a:rPr>
              <a:t> </a:t>
            </a:r>
            <a:r>
              <a:rPr lang="cs-CZ" altLang="cs-CZ" sz="1800" dirty="0" smtClean="0">
                <a:solidFill>
                  <a:schemeClr val="tx1"/>
                </a:solidFill>
              </a:rPr>
              <a:t>žloutkový váček: vzniká obrůstáním dutiny blastocysty primárním entodermem, zpravidla malý nebo zcela redukovaný</a:t>
            </a:r>
          </a:p>
          <a:p>
            <a:pPr lvl="2">
              <a:lnSpc>
                <a:spcPct val="80000"/>
              </a:lnSpc>
              <a:buFont typeface="Wingdings" panose="05000000000000000000" pitchFamily="2" charset="2"/>
              <a:buChar char="§"/>
              <a:defRPr/>
            </a:pPr>
            <a:r>
              <a:rPr lang="cs-CZ" altLang="cs-CZ" sz="1800" dirty="0" smtClean="0">
                <a:solidFill>
                  <a:schemeClr val="tx1"/>
                </a:solidFill>
              </a:rPr>
              <a:t> všechny </a:t>
            </a:r>
            <a:r>
              <a:rPr lang="cs-CZ" altLang="cs-CZ" sz="1800" dirty="0">
                <a:solidFill>
                  <a:schemeClr val="tx1"/>
                </a:solidFill>
              </a:rPr>
              <a:t>zárodečné obaly jsou prostoupeny cévami a souvisejí tzv. pupečním provazcem s ostatními částmi embrya. </a:t>
            </a:r>
            <a:endParaRPr lang="cs-CZ" altLang="cs-CZ" sz="1800" dirty="0" smtClean="0">
              <a:solidFill>
                <a:schemeClr val="tx1"/>
              </a:solidFill>
            </a:endParaRPr>
          </a:p>
          <a:p>
            <a:pPr marL="475488" lvl="2" indent="0">
              <a:lnSpc>
                <a:spcPct val="80000"/>
              </a:lnSpc>
              <a:buNone/>
              <a:defRPr/>
            </a:pPr>
            <a:endParaRPr lang="cs-CZ" altLang="cs-CZ" sz="1800" dirty="0">
              <a:solidFill>
                <a:schemeClr val="tx1"/>
              </a:solidFill>
            </a:endParaRPr>
          </a:p>
          <a:p>
            <a:pPr lvl="2">
              <a:lnSpc>
                <a:spcPct val="80000"/>
              </a:lnSpc>
              <a:buFont typeface="Wingdings" panose="05000000000000000000" pitchFamily="2" charset="2"/>
              <a:buChar char="§"/>
              <a:defRPr/>
            </a:pPr>
            <a:r>
              <a:rPr lang="cs-CZ" altLang="cs-CZ" sz="1800" b="1" dirty="0" smtClean="0">
                <a:solidFill>
                  <a:schemeClr val="tx1"/>
                </a:solidFill>
              </a:rPr>
              <a:t>placenta</a:t>
            </a:r>
            <a:r>
              <a:rPr lang="cs-CZ" altLang="cs-CZ" sz="1800" dirty="0">
                <a:solidFill>
                  <a:schemeClr val="tx1"/>
                </a:solidFill>
              </a:rPr>
              <a:t>: </a:t>
            </a:r>
            <a:r>
              <a:rPr lang="cs-CZ" altLang="cs-CZ" sz="1800" dirty="0" smtClean="0">
                <a:solidFill>
                  <a:schemeClr val="tx1"/>
                </a:solidFill>
              </a:rPr>
              <a:t>plodové lůžko, místo </a:t>
            </a:r>
            <a:r>
              <a:rPr lang="cs-CZ" altLang="cs-CZ" sz="1800" dirty="0">
                <a:solidFill>
                  <a:schemeClr val="tx1"/>
                </a:solidFill>
              </a:rPr>
              <a:t>spojení klků </a:t>
            </a:r>
            <a:r>
              <a:rPr lang="cs-CZ" altLang="cs-CZ" sz="1800" dirty="0" err="1">
                <a:solidFill>
                  <a:schemeClr val="tx1"/>
                </a:solidFill>
              </a:rPr>
              <a:t>choria</a:t>
            </a:r>
            <a:r>
              <a:rPr lang="cs-CZ" altLang="cs-CZ" sz="1800" dirty="0">
                <a:solidFill>
                  <a:schemeClr val="tx1"/>
                </a:solidFill>
              </a:rPr>
              <a:t> se sliznicí dělohy,  selektivně propustná, bariéra proti patogenům, krevní oběh matky skrze ni vyživuje zárodek, produkuje hormony regulující průběh těhotenství, </a:t>
            </a:r>
            <a:r>
              <a:rPr lang="cs-CZ" altLang="cs-CZ" sz="1800" dirty="0" smtClean="0">
                <a:solidFill>
                  <a:schemeClr val="tx1"/>
                </a:solidFill>
              </a:rPr>
              <a:t>dočasný orgán </a:t>
            </a:r>
            <a:r>
              <a:rPr lang="cs-CZ" altLang="cs-CZ" sz="1800" dirty="0">
                <a:solidFill>
                  <a:schemeClr val="tx1"/>
                </a:solidFill>
              </a:rPr>
              <a:t>původu z části </a:t>
            </a:r>
            <a:r>
              <a:rPr lang="cs-CZ" altLang="cs-CZ" sz="1800" dirty="0" smtClean="0">
                <a:solidFill>
                  <a:schemeClr val="tx1"/>
                </a:solidFill>
              </a:rPr>
              <a:t>mateřského a </a:t>
            </a:r>
            <a:r>
              <a:rPr lang="cs-CZ" altLang="cs-CZ" sz="1800" dirty="0">
                <a:solidFill>
                  <a:schemeClr val="tx1"/>
                </a:solidFill>
              </a:rPr>
              <a:t>z části </a:t>
            </a:r>
            <a:r>
              <a:rPr lang="cs-CZ" altLang="cs-CZ" sz="1800" dirty="0" smtClean="0">
                <a:solidFill>
                  <a:schemeClr val="tx1"/>
                </a:solidFill>
              </a:rPr>
              <a:t>embryonálního</a:t>
            </a:r>
            <a:endParaRPr lang="cs-CZ" altLang="cs-CZ" sz="1800" dirty="0">
              <a:solidFill>
                <a:schemeClr val="tx1"/>
              </a:solidFill>
            </a:endParaRPr>
          </a:p>
          <a:p>
            <a:pPr>
              <a:lnSpc>
                <a:spcPct val="80000"/>
              </a:lnSpc>
              <a:buFont typeface="Wingdings" panose="05000000000000000000" pitchFamily="2" charset="2"/>
              <a:buChar char="§"/>
              <a:defRPr/>
            </a:pPr>
            <a:endParaRPr lang="cs-CZ" altLang="cs-CZ" sz="1800" dirty="0">
              <a:solidFill>
                <a:schemeClr val="tx1"/>
              </a:solidFill>
            </a:endParaRPr>
          </a:p>
          <a:p>
            <a:pPr>
              <a:lnSpc>
                <a:spcPct val="150000"/>
              </a:lnSpc>
              <a:buFont typeface="Wingdings" panose="05000000000000000000" pitchFamily="2" charset="2"/>
              <a:buChar char="§"/>
              <a:defRPr/>
            </a:pPr>
            <a:endParaRPr lang="cs-CZ" sz="1800" dirty="0">
              <a:solidFill>
                <a:schemeClr val="tx1"/>
              </a:solidFill>
            </a:endParaRPr>
          </a:p>
        </p:txBody>
      </p:sp>
      <p:sp>
        <p:nvSpPr>
          <p:cNvPr id="4" name="Zástupný symbol pro číslo snímku 3"/>
          <p:cNvSpPr>
            <a:spLocks noGrp="1"/>
          </p:cNvSpPr>
          <p:nvPr>
            <p:ph type="sldNum" sz="quarter" idx="12"/>
          </p:nvPr>
        </p:nvSpPr>
        <p:spPr/>
        <p:txBody>
          <a:bodyPr/>
          <a:lstStyle/>
          <a:p>
            <a:fld id="{452BC3EA-E2EC-40AA-BF67-C4C476FA0C99}" type="slidenum">
              <a:rPr lang="cs-CZ" sz="1800" smtClean="0"/>
              <a:t>25</a:t>
            </a:fld>
            <a:endParaRPr lang="cs-CZ" sz="1800"/>
          </a:p>
        </p:txBody>
      </p:sp>
      <p:pic>
        <p:nvPicPr>
          <p:cNvPr id="5"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29524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77090" y="765752"/>
            <a:ext cx="9956801" cy="609600"/>
          </a:xfrm>
          <a:prstGeom prst="rect">
            <a:avLst/>
          </a:prstGeom>
          <a:solidFill>
            <a:schemeClr val="bg1"/>
          </a:solidFill>
        </p:spPr>
        <p:txBody>
          <a:bodyPr/>
          <a:lstStyle/>
          <a:p>
            <a:pPr>
              <a:defRPr/>
            </a:pPr>
            <a:r>
              <a:rPr lang="cs-CZ" sz="4800" kern="0" dirty="0" smtClean="0">
                <a:latin typeface="Calibri" panose="020F0502020204030204" pitchFamily="34" charset="0"/>
                <a:ea typeface="+mj-ea"/>
                <a:cs typeface="Calibri" panose="020F0502020204030204" pitchFamily="34" charset="0"/>
              </a:rPr>
              <a:t>Organogeneze obratlovců- shrnutí</a:t>
            </a:r>
            <a:endParaRPr lang="cs-CZ" sz="4800" kern="0" dirty="0">
              <a:latin typeface="Calibri" panose="020F0502020204030204" pitchFamily="34" charset="0"/>
              <a:ea typeface="+mj-ea"/>
              <a:cs typeface="Calibri" panose="020F0502020204030204" pitchFamily="34" charset="0"/>
            </a:endParaRPr>
          </a:p>
        </p:txBody>
      </p:sp>
      <p:sp>
        <p:nvSpPr>
          <p:cNvPr id="5" name="Rectangle 3"/>
          <p:cNvSpPr txBox="1">
            <a:spLocks noChangeArrowheads="1"/>
          </p:cNvSpPr>
          <p:nvPr/>
        </p:nvSpPr>
        <p:spPr>
          <a:xfrm>
            <a:off x="184727" y="1884219"/>
            <a:ext cx="5680364" cy="4165600"/>
          </a:xfrm>
          <a:prstGeom prst="rect">
            <a:avLst/>
          </a:prstGeom>
          <a:solidFill>
            <a:schemeClr val="bg1"/>
          </a:solidFill>
        </p:spPr>
        <p:txBody>
          <a:bodyPr/>
          <a:lstStyle/>
          <a:p>
            <a:pPr marL="285750" indent="-285750">
              <a:spcBef>
                <a:spcPct val="20000"/>
              </a:spcBef>
              <a:buFont typeface="Wingdings" panose="05000000000000000000" pitchFamily="2" charset="2"/>
              <a:buChar char="§"/>
              <a:defRPr/>
            </a:pPr>
            <a:r>
              <a:rPr lang="cs-CZ" sz="1400" b="1" kern="0" dirty="0" smtClean="0">
                <a:latin typeface="Calibri" panose="020F0502020204030204" pitchFamily="34" charset="0"/>
                <a:cs typeface="Calibri" panose="020F0502020204030204" pitchFamily="34" charset="0"/>
              </a:rPr>
              <a:t>organogeneze = tvorba </a:t>
            </a:r>
            <a:r>
              <a:rPr lang="cs-CZ" sz="1400" b="1" kern="0" dirty="0">
                <a:latin typeface="Calibri" panose="020F0502020204030204" pitchFamily="34" charset="0"/>
                <a:cs typeface="Calibri" panose="020F0502020204030204" pitchFamily="34" charset="0"/>
              </a:rPr>
              <a:t>orgánových základ embrya</a:t>
            </a:r>
            <a:r>
              <a:rPr lang="cs-CZ" sz="1400" kern="0" dirty="0">
                <a:latin typeface="Calibri" panose="020F0502020204030204" pitchFamily="34" charset="0"/>
                <a:cs typeface="Calibri" panose="020F0502020204030204" pitchFamily="34" charset="0"/>
              </a:rPr>
              <a:t>; intenzivní růst, diferenciace buněk, vývoj mezibuněčných hmot a </a:t>
            </a:r>
            <a:r>
              <a:rPr lang="cs-CZ" sz="1400" kern="0" dirty="0" smtClean="0">
                <a:latin typeface="Calibri" panose="020F0502020204030204" pitchFamily="34" charset="0"/>
                <a:cs typeface="Calibri" panose="020F0502020204030204" pitchFamily="34" charset="0"/>
              </a:rPr>
              <a:t>tkání</a:t>
            </a:r>
          </a:p>
          <a:p>
            <a:pPr marL="285750" indent="-285750">
              <a:spcBef>
                <a:spcPct val="20000"/>
              </a:spcBef>
              <a:buFont typeface="Wingdings" panose="05000000000000000000" pitchFamily="2" charset="2"/>
              <a:buChar char="§"/>
              <a:defRPr/>
            </a:pPr>
            <a:r>
              <a:rPr lang="cs-CZ" sz="1400" b="1" kern="0" dirty="0" smtClean="0">
                <a:latin typeface="Calibri" panose="020F0502020204030204" pitchFamily="34" charset="0"/>
                <a:cs typeface="Calibri" panose="020F0502020204030204" pitchFamily="34" charset="0"/>
              </a:rPr>
              <a:t>ektoblast</a:t>
            </a:r>
            <a:r>
              <a:rPr lang="cs-CZ" sz="1400" kern="0" dirty="0" smtClean="0">
                <a:latin typeface="Calibri" panose="020F0502020204030204" pitchFamily="34" charset="0"/>
                <a:cs typeface="Calibri" panose="020F0502020204030204" pitchFamily="34" charset="0"/>
              </a:rPr>
              <a:t>  → </a:t>
            </a:r>
            <a:r>
              <a:rPr lang="cs-CZ" sz="1400" kern="0" dirty="0">
                <a:latin typeface="Calibri" panose="020F0502020204030204" pitchFamily="34" charset="0"/>
                <a:cs typeface="Calibri" panose="020F0502020204030204" pitchFamily="34" charset="0"/>
              </a:rPr>
              <a:t>epiblast (→ pokožka a její deriváty) a </a:t>
            </a:r>
            <a:r>
              <a:rPr lang="cs-CZ" sz="1400" kern="0" dirty="0" err="1">
                <a:latin typeface="Calibri" panose="020F0502020204030204" pitchFamily="34" charset="0"/>
                <a:cs typeface="Calibri" panose="020F0502020204030204" pitchFamily="34" charset="0"/>
              </a:rPr>
              <a:t>neuroblast</a:t>
            </a:r>
            <a:r>
              <a:rPr lang="cs-CZ" sz="1400" kern="0" dirty="0">
                <a:latin typeface="Calibri" panose="020F0502020204030204" pitchFamily="34" charset="0"/>
                <a:cs typeface="Calibri" panose="020F0502020204030204" pitchFamily="34" charset="0"/>
              </a:rPr>
              <a:t> (→ NS</a:t>
            </a:r>
            <a:r>
              <a:rPr lang="cs-CZ" sz="1400" kern="0" dirty="0" smtClean="0">
                <a:latin typeface="Calibri" panose="020F0502020204030204" pitchFamily="34" charset="0"/>
                <a:cs typeface="Calibri" panose="020F0502020204030204" pitchFamily="34" charset="0"/>
              </a:rPr>
              <a:t>)</a:t>
            </a:r>
          </a:p>
          <a:p>
            <a:pPr marL="285750" indent="-285750">
              <a:spcBef>
                <a:spcPct val="20000"/>
              </a:spcBef>
              <a:buFont typeface="Wingdings" panose="05000000000000000000" pitchFamily="2" charset="2"/>
              <a:buChar char="§"/>
              <a:defRPr/>
            </a:pPr>
            <a:r>
              <a:rPr lang="cs-CZ" sz="1400" b="1" kern="0" dirty="0" smtClean="0">
                <a:latin typeface="Calibri" panose="020F0502020204030204" pitchFamily="34" charset="0"/>
                <a:cs typeface="Calibri" panose="020F0502020204030204" pitchFamily="34" charset="0"/>
              </a:rPr>
              <a:t>entoblast</a:t>
            </a:r>
            <a:r>
              <a:rPr lang="cs-CZ" sz="1400" kern="0" dirty="0">
                <a:latin typeface="Calibri" panose="020F0502020204030204" pitchFamily="34" charset="0"/>
                <a:cs typeface="Calibri" panose="020F0502020204030204" pitchFamily="34" charset="0"/>
              </a:rPr>
              <a:t>   → trávicí trubice a její žlázy (s výjimkou počátečních a koncových úseků), plíce, někdy </a:t>
            </a:r>
            <a:r>
              <a:rPr lang="cs-CZ" sz="1400" i="1" kern="0" dirty="0">
                <a:latin typeface="Calibri" panose="020F0502020204030204" pitchFamily="34" charset="0"/>
                <a:cs typeface="Calibri" panose="020F0502020204030204" pitchFamily="34" charset="0"/>
              </a:rPr>
              <a:t>chorda </a:t>
            </a:r>
            <a:r>
              <a:rPr lang="cs-CZ" sz="1400" i="1" kern="0" dirty="0" smtClean="0">
                <a:latin typeface="Calibri" panose="020F0502020204030204" pitchFamily="34" charset="0"/>
                <a:cs typeface="Calibri" panose="020F0502020204030204" pitchFamily="34" charset="0"/>
              </a:rPr>
              <a:t>dorsalis</a:t>
            </a:r>
            <a:endParaRPr lang="cs-CZ" sz="1400" i="1" kern="0" dirty="0">
              <a:latin typeface="Calibri" panose="020F0502020204030204" pitchFamily="34" charset="0"/>
              <a:cs typeface="Calibri" panose="020F0502020204030204" pitchFamily="34" charset="0"/>
            </a:endParaRPr>
          </a:p>
          <a:p>
            <a:pPr marL="285750" indent="-285750">
              <a:spcBef>
                <a:spcPct val="20000"/>
              </a:spcBef>
              <a:buFont typeface="Wingdings" panose="05000000000000000000" pitchFamily="2" charset="2"/>
              <a:buChar char="§"/>
              <a:defRPr/>
            </a:pPr>
            <a:r>
              <a:rPr lang="cs-CZ" sz="1400" b="1" kern="0" dirty="0" smtClean="0">
                <a:latin typeface="Calibri" panose="020F0502020204030204" pitchFamily="34" charset="0"/>
                <a:cs typeface="Calibri" panose="020F0502020204030204" pitchFamily="34" charset="0"/>
              </a:rPr>
              <a:t>mezoblast</a:t>
            </a:r>
            <a:r>
              <a:rPr lang="cs-CZ" sz="1400" kern="0" dirty="0">
                <a:latin typeface="Calibri" panose="020F0502020204030204" pitchFamily="34" charset="0"/>
                <a:cs typeface="Calibri" panose="020F0502020204030204" pitchFamily="34" charset="0"/>
              </a:rPr>
              <a:t>  →  </a:t>
            </a:r>
            <a:r>
              <a:rPr lang="cs-CZ" sz="1400" b="1" kern="0" dirty="0" err="1" smtClean="0">
                <a:latin typeface="Calibri" panose="020F0502020204030204" pitchFamily="34" charset="0"/>
                <a:cs typeface="Calibri" panose="020F0502020204030204" pitchFamily="34" charset="0"/>
              </a:rPr>
              <a:t>somity</a:t>
            </a:r>
            <a:r>
              <a:rPr lang="cs-CZ" sz="1400" kern="0" dirty="0" smtClean="0">
                <a:latin typeface="Calibri" panose="020F0502020204030204" pitchFamily="34" charset="0"/>
                <a:cs typeface="Calibri" panose="020F0502020204030204" pitchFamily="34" charset="0"/>
              </a:rPr>
              <a:t> </a:t>
            </a:r>
            <a:r>
              <a:rPr lang="cs-CZ" sz="1400" kern="0" dirty="0">
                <a:latin typeface="Calibri" panose="020F0502020204030204" pitchFamily="34" charset="0"/>
                <a:cs typeface="Calibri" panose="020F0502020204030204" pitchFamily="34" charset="0"/>
              </a:rPr>
              <a:t>(dorzální </a:t>
            </a:r>
            <a:r>
              <a:rPr lang="cs-CZ" sz="1400" kern="0" dirty="0" smtClean="0">
                <a:latin typeface="Calibri" panose="020F0502020204030204" pitchFamily="34" charset="0"/>
                <a:cs typeface="Calibri" panose="020F0502020204030204" pitchFamily="34" charset="0"/>
              </a:rPr>
              <a:t>segmentované oddíly,  </a:t>
            </a:r>
            <a:r>
              <a:rPr lang="cs-CZ" sz="1400" kern="0" dirty="0">
                <a:latin typeface="Calibri" panose="020F0502020204030204" pitchFamily="34" charset="0"/>
                <a:cs typeface="Calibri" panose="020F0502020204030204" pitchFamily="34" charset="0"/>
              </a:rPr>
              <a:t>→  dermatom, </a:t>
            </a:r>
            <a:r>
              <a:rPr lang="cs-CZ" sz="1400" kern="0" dirty="0" err="1">
                <a:latin typeface="Calibri" panose="020F0502020204030204" pitchFamily="34" charset="0"/>
                <a:cs typeface="Calibri" panose="020F0502020204030204" pitchFamily="34" charset="0"/>
              </a:rPr>
              <a:t>sklerotom</a:t>
            </a:r>
            <a:r>
              <a:rPr lang="cs-CZ" sz="1400" kern="0" dirty="0">
                <a:latin typeface="Calibri" panose="020F0502020204030204" pitchFamily="34" charset="0"/>
                <a:cs typeface="Calibri" panose="020F0502020204030204" pitchFamily="34" charset="0"/>
              </a:rPr>
              <a:t>, </a:t>
            </a:r>
            <a:r>
              <a:rPr lang="cs-CZ" sz="1400" kern="0" dirty="0" err="1">
                <a:latin typeface="Calibri" panose="020F0502020204030204" pitchFamily="34" charset="0"/>
                <a:cs typeface="Calibri" panose="020F0502020204030204" pitchFamily="34" charset="0"/>
              </a:rPr>
              <a:t>myotom</a:t>
            </a:r>
            <a:r>
              <a:rPr lang="cs-CZ" sz="1400" kern="0" dirty="0">
                <a:latin typeface="Calibri" panose="020F0502020204030204" pitchFamily="34" charset="0"/>
                <a:cs typeface="Calibri" panose="020F0502020204030204" pitchFamily="34" charset="0"/>
              </a:rPr>
              <a:t>) a </a:t>
            </a:r>
            <a:r>
              <a:rPr lang="cs-CZ" sz="1400" b="1" kern="0" dirty="0">
                <a:latin typeface="Calibri" panose="020F0502020204030204" pitchFamily="34" charset="0"/>
                <a:cs typeface="Calibri" panose="020F0502020204030204" pitchFamily="34" charset="0"/>
              </a:rPr>
              <a:t>laterální destičky </a:t>
            </a:r>
            <a:r>
              <a:rPr lang="cs-CZ" sz="1400" kern="0" dirty="0">
                <a:latin typeface="Calibri" panose="020F0502020204030204" pitchFamily="34" charset="0"/>
                <a:cs typeface="Calibri" panose="020F0502020204030204" pitchFamily="34" charset="0"/>
              </a:rPr>
              <a:t>(ventrální </a:t>
            </a:r>
            <a:r>
              <a:rPr lang="cs-CZ" sz="1400" kern="0" dirty="0" smtClean="0">
                <a:latin typeface="Calibri" panose="020F0502020204030204" pitchFamily="34" charset="0"/>
                <a:cs typeface="Calibri" panose="020F0502020204030204" pitchFamily="34" charset="0"/>
              </a:rPr>
              <a:t>oddíly)</a:t>
            </a:r>
          </a:p>
          <a:p>
            <a:pPr marL="285750" indent="-285750">
              <a:spcBef>
                <a:spcPct val="20000"/>
              </a:spcBef>
              <a:buFont typeface="Wingdings" panose="05000000000000000000" pitchFamily="2" charset="2"/>
              <a:buChar char="§"/>
              <a:defRPr/>
            </a:pPr>
            <a:r>
              <a:rPr lang="cs-CZ" sz="1400" kern="0" dirty="0" smtClean="0">
                <a:latin typeface="Calibri" panose="020F0502020204030204" pitchFamily="34" charset="0"/>
                <a:cs typeface="Calibri" panose="020F0502020204030204" pitchFamily="34" charset="0"/>
              </a:rPr>
              <a:t>rozhraní </a:t>
            </a:r>
            <a:r>
              <a:rPr lang="cs-CZ" sz="1400" kern="0" dirty="0" err="1">
                <a:latin typeface="Calibri" panose="020F0502020204030204" pitchFamily="34" charset="0"/>
                <a:cs typeface="Calibri" panose="020F0502020204030204" pitchFamily="34" charset="0"/>
              </a:rPr>
              <a:t>somitů</a:t>
            </a:r>
            <a:r>
              <a:rPr lang="cs-CZ" sz="1400" kern="0" dirty="0">
                <a:latin typeface="Calibri" panose="020F0502020204030204" pitchFamily="34" charset="0"/>
                <a:cs typeface="Calibri" panose="020F0502020204030204" pitchFamily="34" charset="0"/>
              </a:rPr>
              <a:t> a laterální destičky: </a:t>
            </a:r>
            <a:r>
              <a:rPr lang="cs-CZ" sz="1400" kern="0" dirty="0" err="1" smtClean="0">
                <a:latin typeface="Calibri" panose="020F0502020204030204" pitchFamily="34" charset="0"/>
                <a:cs typeface="Calibri" panose="020F0502020204030204" pitchFamily="34" charset="0"/>
              </a:rPr>
              <a:t>nefrotom</a:t>
            </a:r>
            <a:r>
              <a:rPr lang="cs-CZ" sz="1400" kern="0" dirty="0">
                <a:latin typeface="Calibri" panose="020F0502020204030204" pitchFamily="34" charset="0"/>
                <a:cs typeface="Calibri" panose="020F0502020204030204" pitchFamily="34" charset="0"/>
              </a:rPr>
              <a:t> (</a:t>
            </a:r>
            <a:r>
              <a:rPr lang="cs-CZ" sz="1400" kern="0" dirty="0" smtClean="0">
                <a:latin typeface="Calibri" panose="020F0502020204030204" pitchFamily="34" charset="0"/>
                <a:cs typeface="Calibri" panose="020F0502020204030204" pitchFamily="34" charset="0"/>
              </a:rPr>
              <a:t>→ ledviny, pohlavní vývody ), </a:t>
            </a:r>
            <a:r>
              <a:rPr lang="cs-CZ" sz="1400" kern="0" dirty="0">
                <a:latin typeface="Calibri" panose="020F0502020204030204" pitchFamily="34" charset="0"/>
                <a:cs typeface="Calibri" panose="020F0502020204030204" pitchFamily="34" charset="0"/>
              </a:rPr>
              <a:t>horní strana laterálních destiček: </a:t>
            </a:r>
            <a:r>
              <a:rPr lang="cs-CZ" sz="1400" kern="0" dirty="0" err="1" smtClean="0">
                <a:latin typeface="Calibri" panose="020F0502020204030204" pitchFamily="34" charset="0"/>
                <a:cs typeface="Calibri" panose="020F0502020204030204" pitchFamily="34" charset="0"/>
              </a:rPr>
              <a:t>gonotom</a:t>
            </a:r>
            <a:r>
              <a:rPr lang="cs-CZ" sz="1400" kern="0" dirty="0">
                <a:latin typeface="Calibri" panose="020F0502020204030204" pitchFamily="34" charset="0"/>
                <a:cs typeface="Calibri" panose="020F0502020204030204" pitchFamily="34" charset="0"/>
              </a:rPr>
              <a:t> (</a:t>
            </a:r>
            <a:r>
              <a:rPr lang="cs-CZ" sz="1400" kern="0" dirty="0" smtClean="0">
                <a:latin typeface="Calibri" panose="020F0502020204030204" pitchFamily="34" charset="0"/>
                <a:cs typeface="Calibri" panose="020F0502020204030204" pitchFamily="34" charset="0"/>
              </a:rPr>
              <a:t>→ gonády)</a:t>
            </a:r>
            <a:endParaRPr lang="cs-CZ" sz="1400" kern="0" dirty="0">
              <a:latin typeface="Calibri" panose="020F0502020204030204" pitchFamily="34" charset="0"/>
              <a:cs typeface="Calibri" panose="020F0502020204030204" pitchFamily="34" charset="0"/>
            </a:endParaRPr>
          </a:p>
          <a:p>
            <a:pPr marL="285750" indent="-285750">
              <a:spcBef>
                <a:spcPct val="20000"/>
              </a:spcBef>
              <a:buFont typeface="Wingdings" panose="05000000000000000000" pitchFamily="2" charset="2"/>
              <a:buChar char="§"/>
              <a:defRPr/>
            </a:pPr>
            <a:r>
              <a:rPr lang="cs-CZ" sz="1400" kern="0" dirty="0" smtClean="0">
                <a:latin typeface="Calibri" panose="020F0502020204030204" pitchFamily="34" charset="0"/>
                <a:cs typeface="Calibri" panose="020F0502020204030204" pitchFamily="34" charset="0"/>
              </a:rPr>
              <a:t>dutina </a:t>
            </a:r>
            <a:r>
              <a:rPr lang="cs-CZ" sz="1400" kern="0" dirty="0">
                <a:latin typeface="Calibri" panose="020F0502020204030204" pitchFamily="34" charset="0"/>
                <a:cs typeface="Calibri" panose="020F0502020204030204" pitchFamily="34" charset="0"/>
              </a:rPr>
              <a:t>laterálních destiček: tělní dutiny (hrudní, </a:t>
            </a:r>
            <a:r>
              <a:rPr lang="cs-CZ" sz="1400" kern="0" dirty="0" err="1">
                <a:latin typeface="Calibri" panose="020F0502020204030204" pitchFamily="34" charset="0"/>
                <a:cs typeface="Calibri" panose="020F0502020204030204" pitchFamily="34" charset="0"/>
              </a:rPr>
              <a:t>perikardiální</a:t>
            </a:r>
            <a:r>
              <a:rPr lang="cs-CZ" sz="1400" kern="0" dirty="0">
                <a:latin typeface="Calibri" panose="020F0502020204030204" pitchFamily="34" charset="0"/>
                <a:cs typeface="Calibri" panose="020F0502020204030204" pitchFamily="34" charset="0"/>
              </a:rPr>
              <a:t>, </a:t>
            </a:r>
            <a:r>
              <a:rPr lang="cs-CZ" sz="1400" kern="0" dirty="0" smtClean="0">
                <a:latin typeface="Calibri" panose="020F0502020204030204" pitchFamily="34" charset="0"/>
                <a:cs typeface="Calibri" panose="020F0502020204030204" pitchFamily="34" charset="0"/>
              </a:rPr>
              <a:t>břišní)</a:t>
            </a:r>
          </a:p>
          <a:p>
            <a:pPr marL="285750" indent="-285750">
              <a:spcBef>
                <a:spcPct val="20000"/>
              </a:spcBef>
              <a:buFont typeface="Wingdings" panose="05000000000000000000" pitchFamily="2" charset="2"/>
              <a:buChar char="§"/>
              <a:defRPr/>
            </a:pPr>
            <a:r>
              <a:rPr lang="cs-CZ" sz="1400" kern="0" dirty="0" smtClean="0">
                <a:latin typeface="Calibri" panose="020F0502020204030204" pitchFamily="34" charset="0"/>
                <a:cs typeface="Calibri" panose="020F0502020204030204" pitchFamily="34" charset="0"/>
              </a:rPr>
              <a:t>vnitřní </a:t>
            </a:r>
            <a:r>
              <a:rPr lang="cs-CZ" sz="1400" kern="0" dirty="0">
                <a:latin typeface="Calibri" panose="020F0502020204030204" pitchFamily="34" charset="0"/>
                <a:cs typeface="Calibri" panose="020F0502020204030204" pitchFamily="34" charset="0"/>
              </a:rPr>
              <a:t>stěna lat. destiček:  </a:t>
            </a:r>
            <a:r>
              <a:rPr lang="cs-CZ" sz="1400" kern="0" dirty="0" err="1">
                <a:latin typeface="Calibri" panose="020F0502020204030204" pitchFamily="34" charset="0"/>
                <a:cs typeface="Calibri" panose="020F0502020204030204" pitchFamily="34" charset="0"/>
              </a:rPr>
              <a:t>splanchnopleura</a:t>
            </a:r>
            <a:r>
              <a:rPr lang="cs-CZ" sz="1400" kern="0" dirty="0">
                <a:latin typeface="Calibri" panose="020F0502020204030204" pitchFamily="34" charset="0"/>
                <a:cs typeface="Calibri" panose="020F0502020204030204" pitchFamily="34" charset="0"/>
              </a:rPr>
              <a:t>: tvoří mezotel kryjící vnitřní </a:t>
            </a:r>
            <a:r>
              <a:rPr lang="cs-CZ" sz="1400" kern="0" dirty="0" smtClean="0">
                <a:latin typeface="Calibri" panose="020F0502020204030204" pitchFamily="34" charset="0"/>
                <a:cs typeface="Calibri" panose="020F0502020204030204" pitchFamily="34" charset="0"/>
              </a:rPr>
              <a:t>orgány</a:t>
            </a:r>
          </a:p>
          <a:p>
            <a:pPr marL="285750" indent="-285750">
              <a:spcBef>
                <a:spcPct val="20000"/>
              </a:spcBef>
              <a:buFont typeface="Wingdings" panose="05000000000000000000" pitchFamily="2" charset="2"/>
              <a:buChar char="§"/>
              <a:defRPr/>
            </a:pPr>
            <a:r>
              <a:rPr lang="cs-CZ" sz="1400" kern="0" dirty="0" smtClean="0">
                <a:latin typeface="Calibri" panose="020F0502020204030204" pitchFamily="34" charset="0"/>
                <a:cs typeface="Calibri" panose="020F0502020204030204" pitchFamily="34" charset="0"/>
              </a:rPr>
              <a:t>somatopleura</a:t>
            </a:r>
            <a:r>
              <a:rPr lang="cs-CZ" sz="1400" kern="0" dirty="0">
                <a:latin typeface="Calibri" panose="020F0502020204030204" pitchFamily="34" charset="0"/>
                <a:cs typeface="Calibri" panose="020F0502020204030204" pitchFamily="34" charset="0"/>
              </a:rPr>
              <a:t>: vystýlá druhotnou tělní dutinu při její stěně jako pleura a </a:t>
            </a:r>
            <a:r>
              <a:rPr lang="cs-CZ" sz="1400" kern="0" dirty="0" smtClean="0">
                <a:latin typeface="Calibri" panose="020F0502020204030204" pitchFamily="34" charset="0"/>
                <a:cs typeface="Calibri" panose="020F0502020204030204" pitchFamily="34" charset="0"/>
              </a:rPr>
              <a:t>peritoneum</a:t>
            </a:r>
          </a:p>
          <a:p>
            <a:pPr marL="285750" indent="-285750">
              <a:spcBef>
                <a:spcPct val="20000"/>
              </a:spcBef>
              <a:buFont typeface="Wingdings" panose="05000000000000000000" pitchFamily="2" charset="2"/>
              <a:buChar char="§"/>
              <a:defRPr/>
            </a:pPr>
            <a:r>
              <a:rPr lang="cs-CZ" sz="1400" kern="0" dirty="0" smtClean="0">
                <a:latin typeface="Calibri" panose="020F0502020204030204" pitchFamily="34" charset="0"/>
                <a:cs typeface="Calibri" panose="020F0502020204030204" pitchFamily="34" charset="0"/>
              </a:rPr>
              <a:t>místo </a:t>
            </a:r>
            <a:r>
              <a:rPr lang="cs-CZ" sz="1400" kern="0" dirty="0">
                <a:latin typeface="Calibri" panose="020F0502020204030204" pitchFamily="34" charset="0"/>
                <a:cs typeface="Calibri" panose="020F0502020204030204" pitchFamily="34" charset="0"/>
              </a:rPr>
              <a:t>styku L a P </a:t>
            </a:r>
            <a:r>
              <a:rPr lang="cs-CZ" sz="1400" kern="0" dirty="0" err="1">
                <a:latin typeface="Calibri" panose="020F0502020204030204" pitchFamily="34" charset="0"/>
                <a:cs typeface="Calibri" panose="020F0502020204030204" pitchFamily="34" charset="0"/>
              </a:rPr>
              <a:t>later</a:t>
            </a:r>
            <a:r>
              <a:rPr lang="cs-CZ" sz="1400" kern="0" dirty="0">
                <a:latin typeface="Calibri" panose="020F0502020204030204" pitchFamily="34" charset="0"/>
                <a:cs typeface="Calibri" panose="020F0502020204030204" pitchFamily="34" charset="0"/>
              </a:rPr>
              <a:t>. destičky: střevní závěs (mezenterium) a </a:t>
            </a:r>
            <a:r>
              <a:rPr lang="cs-CZ" sz="1400" kern="0" dirty="0" smtClean="0">
                <a:latin typeface="Calibri" panose="020F0502020204030204" pitchFamily="34" charset="0"/>
                <a:cs typeface="Calibri" panose="020F0502020204030204" pitchFamily="34" charset="0"/>
              </a:rPr>
              <a:t>perikard</a:t>
            </a:r>
          </a:p>
          <a:p>
            <a:pPr marL="285750" indent="-285750">
              <a:spcBef>
                <a:spcPct val="20000"/>
              </a:spcBef>
              <a:buFont typeface="Wingdings" panose="05000000000000000000" pitchFamily="2" charset="2"/>
              <a:buChar char="§"/>
              <a:defRPr/>
            </a:pPr>
            <a:r>
              <a:rPr lang="cs-CZ" sz="1400" kern="0" dirty="0" smtClean="0">
                <a:latin typeface="Calibri" panose="020F0502020204030204" pitchFamily="34" charset="0"/>
                <a:cs typeface="Calibri" panose="020F0502020204030204" pitchFamily="34" charset="0"/>
              </a:rPr>
              <a:t>okraje </a:t>
            </a:r>
            <a:r>
              <a:rPr lang="cs-CZ" sz="1400" kern="0" dirty="0">
                <a:latin typeface="Calibri" panose="020F0502020204030204" pitchFamily="34" charset="0"/>
                <a:cs typeface="Calibri" panose="020F0502020204030204" pitchFamily="34" charset="0"/>
              </a:rPr>
              <a:t>laterálních destiček </a:t>
            </a:r>
            <a:r>
              <a:rPr lang="cs-CZ" sz="1400" kern="0" dirty="0" smtClean="0">
                <a:latin typeface="Calibri" panose="020F0502020204030204" pitchFamily="34" charset="0"/>
                <a:cs typeface="Calibri" panose="020F0502020204030204" pitchFamily="34" charset="0"/>
              </a:rPr>
              <a:t> </a:t>
            </a:r>
            <a:r>
              <a:rPr lang="cs-CZ" sz="1400" kern="0" dirty="0">
                <a:latin typeface="Calibri" panose="020F0502020204030204" pitchFamily="34" charset="0"/>
                <a:cs typeface="Calibri" panose="020F0502020204030204" pitchFamily="34" charset="0"/>
              </a:rPr>
              <a:t>→  srdce, cévy</a:t>
            </a:r>
            <a:endParaRPr lang="en-US" sz="1400" kern="0" dirty="0">
              <a:latin typeface="Calibri" panose="020F0502020204030204" pitchFamily="34" charset="0"/>
              <a:cs typeface="Calibri" panose="020F0502020204030204" pitchFamily="34" charset="0"/>
            </a:endParaRPr>
          </a:p>
          <a:p>
            <a:pPr marL="342900" indent="-342900">
              <a:lnSpc>
                <a:spcPct val="80000"/>
              </a:lnSpc>
              <a:spcBef>
                <a:spcPct val="20000"/>
              </a:spcBef>
              <a:buFontTx/>
              <a:buChar char="•"/>
              <a:defRPr/>
            </a:pPr>
            <a:endParaRPr lang="en-US" sz="1500" kern="0" dirty="0">
              <a:latin typeface="Calibri" panose="020F0502020204030204" pitchFamily="34" charset="0"/>
              <a:cs typeface="Calibri" panose="020F0502020204030204" pitchFamily="34" charset="0"/>
            </a:endParaRPr>
          </a:p>
        </p:txBody>
      </p:sp>
      <p:sp>
        <p:nvSpPr>
          <p:cNvPr id="6" name="Rectangle 5"/>
          <p:cNvSpPr>
            <a:spLocks noChangeArrowheads="1"/>
          </p:cNvSpPr>
          <p:nvPr/>
        </p:nvSpPr>
        <p:spPr bwMode="auto">
          <a:xfrm>
            <a:off x="5689600" y="6049817"/>
            <a:ext cx="6037344"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800" dirty="0">
                <a:latin typeface="Calibri" panose="020F0502020204030204" pitchFamily="34" charset="0"/>
                <a:cs typeface="Calibri" panose="020F0502020204030204" pitchFamily="34" charset="0"/>
              </a:rPr>
              <a:t>http://php.med.unsw.edu.au/embryology/</a:t>
            </a:r>
            <a:r>
              <a:rPr lang="cs-CZ" altLang="cs-CZ" sz="800" dirty="0" err="1">
                <a:latin typeface="Calibri" panose="020F0502020204030204" pitchFamily="34" charset="0"/>
                <a:cs typeface="Calibri" panose="020F0502020204030204" pitchFamily="34" charset="0"/>
              </a:rPr>
              <a:t>index.php?title</a:t>
            </a:r>
            <a:r>
              <a:rPr lang="cs-CZ" altLang="cs-CZ" sz="800" dirty="0">
                <a:latin typeface="Calibri" panose="020F0502020204030204" pitchFamily="34" charset="0"/>
                <a:cs typeface="Calibri" panose="020F0502020204030204" pitchFamily="34" charset="0"/>
              </a:rPr>
              <a:t>=2010_Lab_3http://www.dls.ym.edu.tw/lesson3/org1.htm, sci.muni.cz/</a:t>
            </a:r>
            <a:r>
              <a:rPr lang="cs-CZ" altLang="cs-CZ" sz="800" dirty="0" err="1">
                <a:latin typeface="Calibri" panose="020F0502020204030204" pitchFamily="34" charset="0"/>
                <a:cs typeface="Calibri" panose="020F0502020204030204" pitchFamily="34" charset="0"/>
              </a:rPr>
              <a:t>ptacek</a:t>
            </a:r>
            <a:endParaRPr lang="cs-CZ" altLang="cs-CZ" sz="800" dirty="0">
              <a:latin typeface="Calibri" panose="020F0502020204030204" pitchFamily="34" charset="0"/>
              <a:cs typeface="Calibri" panose="020F0502020204030204" pitchFamily="34"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l="6784" r="4128"/>
          <a:stretch>
            <a:fillRect/>
          </a:stretch>
        </p:blipFill>
        <p:spPr bwMode="auto">
          <a:xfrm>
            <a:off x="5975926" y="2059710"/>
            <a:ext cx="6031615" cy="379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ástupný symbol pro číslo snímku 9"/>
          <p:cNvSpPr>
            <a:spLocks noGrp="1"/>
          </p:cNvSpPr>
          <p:nvPr>
            <p:ph type="sldNum" sz="quarter" idx="12"/>
          </p:nvPr>
        </p:nvSpPr>
        <p:spPr/>
        <p:txBody>
          <a:bodyPr/>
          <a:lstStyle/>
          <a:p>
            <a:fld id="{452BC3EA-E2EC-40AA-BF67-C4C476FA0C99}" type="slidenum">
              <a:rPr lang="cs-CZ" smtClean="0"/>
              <a:t>26</a:t>
            </a:fld>
            <a:endParaRPr lang="cs-CZ"/>
          </a:p>
        </p:txBody>
      </p:sp>
      <p:sp>
        <p:nvSpPr>
          <p:cNvPr id="7"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3056980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452BC3EA-E2EC-40AA-BF67-C4C476FA0C99}" type="slidenum">
              <a:rPr lang="cs-CZ" smtClean="0"/>
              <a:t>27</a:t>
            </a:fld>
            <a:endParaRPr lang="cs-CZ"/>
          </a:p>
        </p:txBody>
      </p:sp>
      <p:sp>
        <p:nvSpPr>
          <p:cNvPr id="3" name="Nadpis 1"/>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cs-CZ" dirty="0" smtClean="0"/>
              <a:t>Gastrulace - </a:t>
            </a:r>
            <a:r>
              <a:rPr lang="cs-CZ" i="1" dirty="0" err="1" smtClean="0"/>
              <a:t>Drosophila</a:t>
            </a:r>
            <a:endParaRPr lang="cs-CZ" i="1" dirty="0"/>
          </a:p>
        </p:txBody>
      </p:sp>
      <p:sp>
        <p:nvSpPr>
          <p:cNvPr id="4" name="Zástupný symbol pro obsah 2"/>
          <p:cNvSpPr txBox="1">
            <a:spLocks/>
          </p:cNvSpPr>
          <p:nvPr/>
        </p:nvSpPr>
        <p:spPr>
          <a:xfrm>
            <a:off x="1097279" y="1845734"/>
            <a:ext cx="7421569" cy="4023360"/>
          </a:xfrm>
          <a:prstGeom prst="rect">
            <a:avLst/>
          </a:prstGeom>
        </p:spPr>
        <p:txBody>
          <a:bodyPr>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cs-CZ" dirty="0" smtClean="0"/>
              <a:t> začíná bezprostředně po </a:t>
            </a:r>
            <a:r>
              <a:rPr lang="cs-CZ" dirty="0" err="1" smtClean="0"/>
              <a:t>celularizaci</a:t>
            </a:r>
            <a:r>
              <a:rPr lang="cs-CZ" dirty="0" smtClean="0"/>
              <a:t> blastuly (25 ° C, 3 </a:t>
            </a:r>
            <a:r>
              <a:rPr lang="cs-CZ" dirty="0" err="1" smtClean="0"/>
              <a:t>hours</a:t>
            </a:r>
            <a:r>
              <a:rPr lang="cs-CZ" dirty="0" smtClean="0"/>
              <a:t>): </a:t>
            </a:r>
            <a:r>
              <a:rPr lang="cs-CZ" dirty="0" err="1" smtClean="0"/>
              <a:t>monovrstva</a:t>
            </a:r>
            <a:r>
              <a:rPr lang="cs-CZ" dirty="0" smtClean="0"/>
              <a:t> → masivní pohyby buněk  → entoderm, mezoderm ektoderm → orgánové základy → </a:t>
            </a:r>
            <a:r>
              <a:rPr lang="cs-CZ" dirty="0" err="1" smtClean="0"/>
              <a:t>larvalní</a:t>
            </a:r>
            <a:r>
              <a:rPr lang="cs-CZ" dirty="0" smtClean="0"/>
              <a:t> orgány </a:t>
            </a:r>
          </a:p>
          <a:p>
            <a:pPr>
              <a:buFont typeface="Wingdings" panose="05000000000000000000" pitchFamily="2" charset="2"/>
              <a:buChar char="§"/>
            </a:pPr>
            <a:r>
              <a:rPr lang="cs-CZ" dirty="0" smtClean="0"/>
              <a:t> v okamžiku započetí gastrulace vývojový osud buněk je již determinován: </a:t>
            </a:r>
            <a:r>
              <a:rPr lang="cs-CZ" dirty="0" err="1" smtClean="0"/>
              <a:t>ventralní</a:t>
            </a:r>
            <a:r>
              <a:rPr lang="cs-CZ" dirty="0" smtClean="0"/>
              <a:t>  buňky → mezoderm, </a:t>
            </a:r>
            <a:r>
              <a:rPr lang="cs-CZ" dirty="0" err="1" smtClean="0"/>
              <a:t>lateralní</a:t>
            </a:r>
            <a:r>
              <a:rPr lang="cs-CZ" dirty="0" smtClean="0"/>
              <a:t> buňky → ektoderm, posteriorní buňky → endoderm</a:t>
            </a:r>
          </a:p>
          <a:p>
            <a:pPr>
              <a:buFont typeface="Wingdings" panose="05000000000000000000" pitchFamily="2" charset="2"/>
              <a:buChar char="§"/>
            </a:pPr>
            <a:r>
              <a:rPr lang="cs-CZ" dirty="0" smtClean="0"/>
              <a:t> buňky přispívající k tvorbě mesodermu a entodermu → invaginace → </a:t>
            </a:r>
            <a:r>
              <a:rPr lang="cs-CZ" dirty="0"/>
              <a:t>poloha uvnitř </a:t>
            </a:r>
            <a:r>
              <a:rPr lang="cs-CZ" dirty="0" smtClean="0"/>
              <a:t>embrya: </a:t>
            </a:r>
          </a:p>
          <a:p>
            <a:pPr>
              <a:buFont typeface="Wingdings" panose="05000000000000000000" pitchFamily="2" charset="2"/>
              <a:buChar char="§"/>
            </a:pPr>
            <a:r>
              <a:rPr lang="cs-CZ" dirty="0" smtClean="0"/>
              <a:t>  entoderm → střední část trávicí trubce</a:t>
            </a:r>
          </a:p>
          <a:p>
            <a:pPr>
              <a:buFont typeface="Wingdings" panose="05000000000000000000" pitchFamily="2" charset="2"/>
              <a:buChar char="§"/>
            </a:pPr>
            <a:r>
              <a:rPr lang="cs-CZ" dirty="0" smtClean="0"/>
              <a:t> mezoderm → svaly</a:t>
            </a:r>
          </a:p>
          <a:p>
            <a:pPr>
              <a:buFont typeface="Wingdings" panose="05000000000000000000" pitchFamily="2" charset="2"/>
              <a:buChar char="§"/>
            </a:pPr>
            <a:r>
              <a:rPr lang="cs-CZ" dirty="0" smtClean="0"/>
              <a:t> ektoderm → počáteční a koncový úsek trávicí trubice, epidermis, NS</a:t>
            </a:r>
          </a:p>
          <a:p>
            <a:pPr>
              <a:buFont typeface="Wingdings" panose="05000000000000000000" pitchFamily="2" charset="2"/>
              <a:buChar char="§"/>
            </a:pPr>
            <a:r>
              <a:rPr lang="cs-CZ" dirty="0" smtClean="0"/>
              <a:t> buňky </a:t>
            </a:r>
            <a:r>
              <a:rPr lang="cs-CZ" dirty="0"/>
              <a:t>vytvářející</a:t>
            </a:r>
            <a:r>
              <a:rPr lang="en-US" dirty="0" smtClean="0"/>
              <a:t> e</a:t>
            </a:r>
            <a:r>
              <a:rPr lang="cs-CZ" dirty="0" smtClean="0"/>
              <a:t>k</a:t>
            </a:r>
            <a:r>
              <a:rPr lang="en-US" dirty="0" err="1" smtClean="0"/>
              <a:t>toderm</a:t>
            </a:r>
            <a:r>
              <a:rPr lang="en-US" dirty="0" smtClean="0"/>
              <a:t> </a:t>
            </a:r>
            <a:r>
              <a:rPr lang="cs-CZ" dirty="0" smtClean="0"/>
              <a:t>→</a:t>
            </a:r>
            <a:r>
              <a:rPr lang="en-US" dirty="0" smtClean="0"/>
              <a:t> </a:t>
            </a:r>
            <a:r>
              <a:rPr lang="en-US" dirty="0" err="1" smtClean="0"/>
              <a:t>migra</a:t>
            </a:r>
            <a:r>
              <a:rPr lang="cs-CZ" dirty="0" err="1" smtClean="0"/>
              <a:t>ce</a:t>
            </a:r>
            <a:r>
              <a:rPr lang="en-US" dirty="0" smtClean="0"/>
              <a:t> a </a:t>
            </a:r>
            <a:r>
              <a:rPr lang="cs-CZ" dirty="0" smtClean="0"/>
              <a:t>reorganizace</a:t>
            </a:r>
            <a:r>
              <a:rPr lang="en-US" dirty="0" smtClean="0"/>
              <a:t> </a:t>
            </a:r>
            <a:r>
              <a:rPr lang="cs-CZ" dirty="0" smtClean="0"/>
              <a:t>→ pokrývají povrch</a:t>
            </a:r>
            <a:endParaRPr lang="cs-CZ" dirty="0" smtClean="0"/>
          </a:p>
        </p:txBody>
      </p:sp>
      <p:sp>
        <p:nvSpPr>
          <p:cNvPr id="5" name="Zástupný symbol pro číslo snímku 3"/>
          <p:cNvSpPr txBox="1">
            <a:spLocks/>
          </p:cNvSpPr>
          <p:nvPr/>
        </p:nvSpPr>
        <p:spPr>
          <a:xfrm>
            <a:off x="9900458" y="6459785"/>
            <a:ext cx="1312025" cy="365125"/>
          </a:xfrm>
          <a:prstGeom prst="rect">
            <a:avLst/>
          </a:prstGeom>
        </p:spPr>
        <p:txBody>
          <a:bodyPr vert="horz" lIns="91440" tIns="45720" rIns="91440" bIns="45720" rtlCol="0" anchor="ctr"/>
          <a:lstStyle>
            <a:defPPr>
              <a:defRPr lang="cs-CZ"/>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2BC3EA-E2EC-40AA-BF67-C4C476FA0C99}" type="slidenum">
              <a:rPr lang="cs-CZ" smtClean="0"/>
              <a:pPr/>
              <a:t>27</a:t>
            </a:fld>
            <a:endParaRPr lang="cs-CZ"/>
          </a:p>
        </p:txBody>
      </p:sp>
      <p:sp>
        <p:nvSpPr>
          <p:cNvPr id="6" name="Obdélník 5"/>
          <p:cNvSpPr/>
          <p:nvPr/>
        </p:nvSpPr>
        <p:spPr>
          <a:xfrm>
            <a:off x="10184693" y="5697042"/>
            <a:ext cx="1682448" cy="369332"/>
          </a:xfrm>
          <a:prstGeom prst="rect">
            <a:avLst/>
          </a:prstGeom>
        </p:spPr>
        <p:txBody>
          <a:bodyPr wrap="none">
            <a:spAutoFit/>
          </a:bodyPr>
          <a:lstStyle/>
          <a:p>
            <a:r>
              <a:rPr lang="cs-CZ" dirty="0" smtClean="0"/>
              <a:t>M </a:t>
            </a:r>
            <a:r>
              <a:rPr lang="cs-CZ" dirty="0" err="1" smtClean="0"/>
              <a:t>Leptin</a:t>
            </a:r>
            <a:r>
              <a:rPr lang="cs-CZ" dirty="0" smtClean="0"/>
              <a:t> (1999)</a:t>
            </a:r>
            <a:endParaRPr lang="cs-CZ" dirty="0"/>
          </a:p>
        </p:txBody>
      </p:sp>
      <p:pic>
        <p:nvPicPr>
          <p:cNvPr id="7" name="Picture 2" descr="Details are in the caption following th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51757"/>
          <a:stretch/>
        </p:blipFill>
        <p:spPr bwMode="auto">
          <a:xfrm>
            <a:off x="8673291" y="701039"/>
            <a:ext cx="1697530" cy="431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071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452BC3EA-E2EC-40AA-BF67-C4C476FA0C99}" type="slidenum">
              <a:rPr lang="cs-CZ" smtClean="0"/>
              <a:t>28</a:t>
            </a:fld>
            <a:endParaRPr lang="cs-CZ"/>
          </a:p>
        </p:txBody>
      </p:sp>
    </p:spTree>
    <p:extLst>
      <p:ext uri="{BB962C8B-B14F-4D97-AF65-F5344CB8AC3E}">
        <p14:creationId xmlns:p14="http://schemas.microsoft.com/office/powerpoint/2010/main" val="3334668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Gastrulace - </a:t>
            </a:r>
            <a:r>
              <a:rPr lang="cs-CZ" i="1" dirty="0" err="1" smtClean="0"/>
              <a:t>Coenorhabditis</a:t>
            </a:r>
            <a:endParaRPr lang="cs-CZ" i="1" dirty="0"/>
          </a:p>
        </p:txBody>
      </p:sp>
      <p:sp>
        <p:nvSpPr>
          <p:cNvPr id="3" name="Zástupný symbol pro obsah 2"/>
          <p:cNvSpPr>
            <a:spLocks noGrp="1"/>
          </p:cNvSpPr>
          <p:nvPr>
            <p:ph idx="1"/>
          </p:nvPr>
        </p:nvSpPr>
        <p:spPr/>
        <p:txBody>
          <a:bodyPr/>
          <a:lstStyle/>
          <a:p>
            <a:pPr>
              <a:buFont typeface="Wingdings" panose="05000000000000000000" pitchFamily="2" charset="2"/>
              <a:buChar char="§"/>
            </a:pPr>
            <a:r>
              <a:rPr lang="cs-CZ" dirty="0" smtClean="0"/>
              <a:t> </a:t>
            </a:r>
            <a:r>
              <a:rPr lang="en-US" dirty="0" smtClean="0"/>
              <a:t> </a:t>
            </a:r>
            <a:r>
              <a:rPr lang="cs-CZ" dirty="0" smtClean="0"/>
              <a:t>začíná ve stádiu ve </a:t>
            </a:r>
            <a:r>
              <a:rPr lang="en-US" dirty="0" smtClean="0"/>
              <a:t> </a:t>
            </a:r>
            <a:r>
              <a:rPr lang="en-US" dirty="0"/>
              <a:t>26 </a:t>
            </a:r>
            <a:r>
              <a:rPr lang="cs-CZ" dirty="0" smtClean="0"/>
              <a:t>buněk</a:t>
            </a:r>
            <a:endParaRPr lang="cs-CZ" dirty="0" smtClean="0"/>
          </a:p>
          <a:p>
            <a:pPr>
              <a:buFont typeface="Wingdings" panose="05000000000000000000" pitchFamily="2" charset="2"/>
              <a:buChar char="§"/>
            </a:pPr>
            <a:r>
              <a:rPr lang="cs-CZ" dirty="0" smtClean="0"/>
              <a:t>masivní pohyby – řada buněk se dostává do nitra embrya</a:t>
            </a:r>
          </a:p>
          <a:p>
            <a:pPr>
              <a:buFont typeface="Wingdings" panose="05000000000000000000" pitchFamily="2" charset="2"/>
              <a:buChar char="§"/>
            </a:pPr>
            <a:r>
              <a:rPr lang="cs-CZ" dirty="0"/>
              <a:t> </a:t>
            </a:r>
            <a:r>
              <a:rPr lang="cs-CZ" dirty="0" smtClean="0"/>
              <a:t>barevně zvýrazněné buňky se dostávají v průběhu gastrulace do nitra embrya</a:t>
            </a:r>
            <a:endParaRPr lang="cs-CZ" dirty="0" smtClean="0"/>
          </a:p>
          <a:p>
            <a:pPr>
              <a:buFont typeface="Wingdings" panose="05000000000000000000" pitchFamily="2" charset="2"/>
              <a:buChar char="§"/>
            </a:pPr>
            <a:r>
              <a:rPr lang="cs-CZ" dirty="0"/>
              <a:t> </a:t>
            </a:r>
            <a:r>
              <a:rPr lang="cs-CZ" dirty="0" smtClean="0">
                <a:solidFill>
                  <a:srgbClr val="00B050"/>
                </a:solidFill>
              </a:rPr>
              <a:t>video: </a:t>
            </a:r>
            <a:r>
              <a:rPr lang="cs-CZ" dirty="0">
                <a:solidFill>
                  <a:srgbClr val="00B050"/>
                </a:solidFill>
              </a:rPr>
              <a:t> </a:t>
            </a:r>
            <a:r>
              <a:rPr lang="cs-CZ" u="sng" dirty="0">
                <a:solidFill>
                  <a:srgbClr val="00B050"/>
                </a:solidFill>
                <a:hlinkClick r:id="rId2"/>
              </a:rPr>
              <a:t>https://youtu.be/BaV63cLO1Tg</a:t>
            </a:r>
            <a:endParaRPr lang="cs-CZ" dirty="0">
              <a:solidFill>
                <a:srgbClr val="00B050"/>
              </a:solidFill>
            </a:endParaRPr>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29</a:t>
            </a:fld>
            <a:endParaRPr lang="cs-CZ"/>
          </a:p>
        </p:txBody>
      </p:sp>
      <p:pic>
        <p:nvPicPr>
          <p:cNvPr id="2050" name="Picture 2" descr="Movement of C. elegans cells from the surface to the interior during gastrulation. Diagram of internal and external tissues of C. elegans at the end of embryogenesis (top). Lineage with all 66 cells identified to gastrulate marked in colors and their cell fates indicated (middle). Horizontal lines are cell divisions and vertical lines are cells. White lines are exterior cells; colored lines are gastrulating cells; and the progeny of gastrulating cells, most or all of which are interior, are in gray. First nine rounds of embryonic cell divisions are drawn to a total of 409 cells, based on cell division timing data from WormBase release WS170. Tracings of one plane of an embryo over time depicting the ventral surface cells at all but the first timepoint (bottom). Times are marked in hours and minutes after the one-cell-stage division. Some anterior AB lineage-derived cells are not shown because they internalize from the side not shown in the embryos at the bottom. Progenitors of cells that will internalize are also colored, except in lineages that produce some external cells (AB and C lineages), which for clarity are left white until the last or second-to-last cell cycle before internalization in the AB lineage. Gray letters in lower right of some illustrations indicate axes: A (anterior) and P (posterior), D (dorsal) and V (ventral), and L (left) and R (right). White represents cells on the exterior and cells that internalize are marked in color. For movie, see https://youtu.be/BaV63cLO1Tg. Modified from Harrell and Goldstein (2011), which can be referred to for more detailed information."/>
          <p:cNvPicPr>
            <a:picLocks noChangeAspect="1" noChangeArrowheads="1"/>
          </p:cNvPicPr>
          <p:nvPr/>
        </p:nvPicPr>
        <p:blipFill rotWithShape="1">
          <a:blip r:embed="rId3">
            <a:extLst>
              <a:ext uri="{28A0092B-C50C-407E-A947-70E740481C1C}">
                <a14:useLocalDpi xmlns:a14="http://schemas.microsoft.com/office/drawing/2010/main" val="0"/>
              </a:ext>
            </a:extLst>
          </a:blip>
          <a:srcRect l="1556" t="65652" r="30054" b="1"/>
          <a:stretch/>
        </p:blipFill>
        <p:spPr bwMode="auto">
          <a:xfrm>
            <a:off x="1147598" y="3738880"/>
            <a:ext cx="3833889" cy="23272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ovement of C. elegans cells from the surface to the interior during gastrulation. Diagram of internal and external tissues of C. elegans at the end of embryogenesis (top). Lineage with all 66 cells identified to gastrulate marked in colors and their cell fates indicated (middle). Horizontal lines are cell divisions and vertical lines are cells. White lines are exterior cells; colored lines are gastrulating cells; and the progeny of gastrulating cells, most or all of which are interior, are in gray. First nine rounds of embryonic cell divisions are drawn to a total of 409 cells, based on cell division timing data from WormBase release WS170. Tracings of one plane of an embryo over time depicting the ventral surface cells at all but the first timepoint (bottom). Times are marked in hours and minutes after the one-cell-stage division. Some anterior AB lineage-derived cells are not shown because they internalize from the side not shown in the embryos at the bottom. Progenitors of cells that will internalize are also colored, except in lineages that produce some external cells (AB and C lineages), which for clarity are left white until the last or second-to-last cell cycle before internalization in the AB lineage. Gray letters in lower right of some illustrations indicate axes: A (anterior) and P (posterior), D (dorsal) and V (ventral), and L (left) and R (right). White represents cells on the exterior and cells that internalize are marked in color. For movie, see https://youtu.be/BaV63cLO1Tg. Modified from Harrell and Goldstein (2011), which can be referred to for more detailed information."/>
          <p:cNvPicPr>
            <a:picLocks noChangeAspect="1" noChangeArrowheads="1"/>
          </p:cNvPicPr>
          <p:nvPr/>
        </p:nvPicPr>
        <p:blipFill rotWithShape="1">
          <a:blip r:embed="rId3">
            <a:extLst>
              <a:ext uri="{28A0092B-C50C-407E-A947-70E740481C1C}">
                <a14:useLocalDpi xmlns:a14="http://schemas.microsoft.com/office/drawing/2010/main" val="0"/>
              </a:ext>
            </a:extLst>
          </a:blip>
          <a:srcRect b="83825"/>
          <a:stretch/>
        </p:blipFill>
        <p:spPr bwMode="auto">
          <a:xfrm>
            <a:off x="5116852" y="4358640"/>
            <a:ext cx="6442640" cy="125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716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fld id="{452BC3EA-E2EC-40AA-BF67-C4C476FA0C99}" type="slidenum">
              <a:rPr lang="cs-CZ" smtClean="0"/>
              <a:t>3</a:t>
            </a:fld>
            <a:endParaRPr lang="cs-CZ"/>
          </a:p>
        </p:txBody>
      </p:sp>
      <p:sp>
        <p:nvSpPr>
          <p:cNvPr id="6" name="Obdélník 5"/>
          <p:cNvSpPr/>
          <p:nvPr/>
        </p:nvSpPr>
        <p:spPr>
          <a:xfrm>
            <a:off x="304800" y="1859459"/>
            <a:ext cx="11887200" cy="1988237"/>
          </a:xfrm>
          <a:prstGeom prst="rect">
            <a:avLst/>
          </a:prstGeom>
        </p:spPr>
        <p:txBody>
          <a:bodyPr wrap="square">
            <a:spAutoFit/>
          </a:bodyPr>
          <a:lstStyle/>
          <a:p>
            <a:pPr marL="342900" indent="-342900">
              <a:lnSpc>
                <a:spcPct val="80000"/>
              </a:lnSpc>
              <a:spcBef>
                <a:spcPct val="20000"/>
              </a:spcBef>
              <a:buFontTx/>
              <a:buChar char="•"/>
              <a:defRPr/>
            </a:pPr>
            <a:r>
              <a:rPr lang="cs-CZ" sz="1400" kern="0" dirty="0"/>
              <a:t>z blastuly </a:t>
            </a:r>
            <a:r>
              <a:rPr lang="cs-CZ" sz="1400" b="1" kern="0" dirty="0"/>
              <a:t>vzniká dvouvrstevný útvar</a:t>
            </a:r>
            <a:r>
              <a:rPr lang="cs-CZ" sz="1400" kern="0" dirty="0"/>
              <a:t>: gastrula s dutinou </a:t>
            </a:r>
            <a:r>
              <a:rPr lang="cs-CZ" sz="1400" kern="0" dirty="0" err="1"/>
              <a:t>gastrocoel</a:t>
            </a:r>
            <a:r>
              <a:rPr lang="cs-CZ" sz="1400" kern="0" dirty="0"/>
              <a:t> (</a:t>
            </a:r>
            <a:r>
              <a:rPr lang="cs-CZ" sz="1400" kern="0" dirty="0" smtClean="0"/>
              <a:t>prvostřevo/ archenteron) </a:t>
            </a:r>
            <a:r>
              <a:rPr lang="cs-CZ" sz="1400" kern="0" dirty="0"/>
              <a:t>vyúsťující navenek otvorem (blastoporus/</a:t>
            </a:r>
            <a:r>
              <a:rPr lang="cs-CZ" sz="1400" kern="0" dirty="0" err="1"/>
              <a:t>gastroporus</a:t>
            </a:r>
            <a:r>
              <a:rPr lang="cs-CZ" sz="1400" kern="0" dirty="0"/>
              <a:t>).</a:t>
            </a:r>
          </a:p>
          <a:p>
            <a:pPr marL="342900" indent="-342900">
              <a:lnSpc>
                <a:spcPct val="80000"/>
              </a:lnSpc>
              <a:spcBef>
                <a:spcPct val="20000"/>
              </a:spcBef>
              <a:buFontTx/>
              <a:buChar char="•"/>
              <a:defRPr/>
            </a:pPr>
            <a:r>
              <a:rPr lang="pt-BR" sz="1400" kern="0" dirty="0" smtClean="0"/>
              <a:t>proces  </a:t>
            </a:r>
            <a:r>
              <a:rPr lang="pt-BR" sz="1400" kern="0" dirty="0"/>
              <a:t>vzniku </a:t>
            </a:r>
            <a:r>
              <a:rPr lang="cs-CZ" sz="1400" kern="0" dirty="0" smtClean="0"/>
              <a:t>gastruly se </a:t>
            </a:r>
            <a:r>
              <a:rPr lang="pt-BR" sz="1400" kern="0" dirty="0" smtClean="0"/>
              <a:t>nazývá gastrulace</a:t>
            </a:r>
            <a:r>
              <a:rPr lang="cs-CZ" sz="1400" kern="0" dirty="0" smtClean="0"/>
              <a:t> → vnější a vnitřní zárodečný list (ektoderm, entoderm, u houbovců a žahavců, tj. </a:t>
            </a:r>
            <a:r>
              <a:rPr lang="cs-CZ" sz="1400" i="1" kern="0" dirty="0" err="1" smtClean="0"/>
              <a:t>Diblastica</a:t>
            </a:r>
            <a:r>
              <a:rPr lang="cs-CZ" sz="1400" kern="0" dirty="0" smtClean="0"/>
              <a:t>) </a:t>
            </a:r>
            <a:r>
              <a:rPr lang="cs-CZ" sz="1400" b="1" kern="0" dirty="0" smtClean="0"/>
              <a:t>a dále 3 </a:t>
            </a:r>
            <a:r>
              <a:rPr lang="cs-CZ" sz="1400" b="1" kern="0" dirty="0"/>
              <a:t>zárodečný list</a:t>
            </a:r>
            <a:r>
              <a:rPr lang="cs-CZ" sz="1400" kern="0" dirty="0"/>
              <a:t>: </a:t>
            </a:r>
            <a:r>
              <a:rPr lang="cs-CZ" sz="1400" kern="0" dirty="0" smtClean="0"/>
              <a:t>mezoderm (platí pro </a:t>
            </a:r>
            <a:r>
              <a:rPr lang="cs-CZ" sz="1400" i="1" kern="0" dirty="0" err="1" smtClean="0"/>
              <a:t>Triblastica</a:t>
            </a:r>
            <a:r>
              <a:rPr lang="cs-CZ" sz="1400" kern="0" dirty="0" smtClean="0"/>
              <a:t> = </a:t>
            </a:r>
            <a:r>
              <a:rPr lang="cs-CZ" sz="1400" i="1" kern="0" dirty="0" err="1" smtClean="0"/>
              <a:t>Coelomata</a:t>
            </a:r>
            <a:r>
              <a:rPr lang="cs-CZ" sz="1400" kern="0" dirty="0" smtClean="0"/>
              <a:t>: živočichové s coelomem – druhotnou, pravou tělní dutinou)</a:t>
            </a:r>
            <a:endParaRPr lang="cs-CZ" sz="1400" kern="0" dirty="0"/>
          </a:p>
          <a:p>
            <a:pPr marL="342900" indent="-342900">
              <a:lnSpc>
                <a:spcPct val="80000"/>
              </a:lnSpc>
              <a:spcBef>
                <a:spcPct val="20000"/>
              </a:spcBef>
              <a:buFontTx/>
              <a:buChar char="•"/>
              <a:defRPr/>
            </a:pPr>
            <a:endParaRPr lang="cs-CZ" sz="1400" kern="0" dirty="0"/>
          </a:p>
          <a:p>
            <a:pPr marL="342900" indent="-342900">
              <a:lnSpc>
                <a:spcPct val="80000"/>
              </a:lnSpc>
              <a:spcBef>
                <a:spcPct val="20000"/>
              </a:spcBef>
              <a:buFontTx/>
              <a:buChar char="•"/>
              <a:defRPr/>
            </a:pPr>
            <a:r>
              <a:rPr lang="cs-CZ" sz="1400" u="sng" kern="0" dirty="0"/>
              <a:t>invaginační gastrula</a:t>
            </a:r>
            <a:r>
              <a:rPr lang="cs-CZ" sz="1400" kern="0" dirty="0"/>
              <a:t>: </a:t>
            </a:r>
            <a:r>
              <a:rPr lang="cs-CZ" sz="1400" kern="0" dirty="0" err="1"/>
              <a:t>vchlípení</a:t>
            </a:r>
            <a:r>
              <a:rPr lang="cs-CZ" sz="1400" kern="0" dirty="0"/>
              <a:t> části blastodermu</a:t>
            </a:r>
          </a:p>
          <a:p>
            <a:pPr marL="342900" indent="-342900">
              <a:lnSpc>
                <a:spcPct val="80000"/>
              </a:lnSpc>
              <a:spcBef>
                <a:spcPct val="20000"/>
              </a:spcBef>
              <a:buFontTx/>
              <a:buChar char="•"/>
              <a:defRPr/>
            </a:pPr>
            <a:r>
              <a:rPr lang="cs-CZ" sz="1400" u="sng" kern="0" dirty="0"/>
              <a:t>imigrační gastrula</a:t>
            </a:r>
            <a:r>
              <a:rPr lang="cs-CZ" sz="1400" kern="0" dirty="0"/>
              <a:t>: uvolnění buněk a jejich migrace do prvotní dutiny tělní (</a:t>
            </a:r>
            <a:r>
              <a:rPr lang="cs-CZ" sz="1400" kern="0" dirty="0" err="1"/>
              <a:t>apolární</a:t>
            </a:r>
            <a:r>
              <a:rPr lang="cs-CZ" sz="1400" kern="0" dirty="0"/>
              <a:t>, multipolární, unipolární migrace)</a:t>
            </a:r>
          </a:p>
          <a:p>
            <a:pPr marL="342900" indent="-342900">
              <a:lnSpc>
                <a:spcPct val="80000"/>
              </a:lnSpc>
              <a:spcBef>
                <a:spcPct val="20000"/>
              </a:spcBef>
              <a:buFontTx/>
              <a:buChar char="•"/>
              <a:defRPr/>
            </a:pPr>
            <a:r>
              <a:rPr lang="cs-CZ" sz="1400" u="sng" kern="0" dirty="0"/>
              <a:t>delaminace (štěpení</a:t>
            </a:r>
            <a:r>
              <a:rPr lang="cs-CZ" sz="1400" kern="0" dirty="0"/>
              <a:t>): všechny buňky blastodermu se dělí napříč</a:t>
            </a:r>
          </a:p>
          <a:p>
            <a:pPr marL="342900" indent="-342900">
              <a:lnSpc>
                <a:spcPct val="80000"/>
              </a:lnSpc>
              <a:spcBef>
                <a:spcPct val="20000"/>
              </a:spcBef>
              <a:buFontTx/>
              <a:buChar char="•"/>
              <a:defRPr/>
            </a:pPr>
            <a:r>
              <a:rPr lang="cs-CZ" sz="1400" u="sng" kern="0" dirty="0" err="1"/>
              <a:t>epibolie</a:t>
            </a:r>
            <a:r>
              <a:rPr lang="cs-CZ" sz="1400" kern="0" dirty="0"/>
              <a:t>: </a:t>
            </a:r>
            <a:r>
              <a:rPr lang="cs-CZ" sz="1400" kern="0" dirty="0" err="1"/>
              <a:t>mikromery</a:t>
            </a:r>
            <a:r>
              <a:rPr lang="cs-CZ" sz="1400" kern="0" dirty="0"/>
              <a:t> se rychle dělí a obrůstají makromery</a:t>
            </a:r>
          </a:p>
          <a:p>
            <a:pPr marL="342900" indent="-342900">
              <a:lnSpc>
                <a:spcPct val="80000"/>
              </a:lnSpc>
              <a:spcBef>
                <a:spcPct val="20000"/>
              </a:spcBef>
              <a:buFontTx/>
              <a:buChar char="•"/>
              <a:defRPr/>
            </a:pPr>
            <a:r>
              <a:rPr lang="cs-CZ" sz="1400" u="sng" kern="0" dirty="0"/>
              <a:t>smíšený typ gastrulace</a:t>
            </a:r>
          </a:p>
        </p:txBody>
      </p:sp>
      <p:pic>
        <p:nvPicPr>
          <p:cNvPr id="7" name="Picture 6" descr="http://studydroid.com/imageCards/0f/8v/card-16023345-back.jpg"/>
          <p:cNvPicPr>
            <a:picLocks noChangeAspect="1" noChangeArrowheads="1"/>
          </p:cNvPicPr>
          <p:nvPr/>
        </p:nvPicPr>
        <p:blipFill rotWithShape="1">
          <a:blip r:embed="rId6">
            <a:extLst>
              <a:ext uri="{28A0092B-C50C-407E-A947-70E740481C1C}">
                <a14:useLocalDpi xmlns:a14="http://schemas.microsoft.com/office/drawing/2010/main" val="0"/>
              </a:ext>
            </a:extLst>
          </a:blip>
          <a:srcRect l="1112" t="13798" r="2312" b="21878"/>
          <a:stretch/>
        </p:blipFill>
        <p:spPr bwMode="auto">
          <a:xfrm>
            <a:off x="2006081" y="3894037"/>
            <a:ext cx="8085465" cy="236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203036" y="841782"/>
            <a:ext cx="6870700" cy="762000"/>
          </a:xfrm>
          <a:prstGeom prst="rect">
            <a:avLst/>
          </a:prstGeom>
        </p:spPr>
        <p:txBody>
          <a:bodyPr/>
          <a:lstStyle/>
          <a:p>
            <a:pPr>
              <a:defRPr/>
            </a:pPr>
            <a:r>
              <a:rPr lang="cs-CZ" sz="4800" kern="0" dirty="0">
                <a:ea typeface="+mj-ea"/>
              </a:rPr>
              <a:t>Gastrulace </a:t>
            </a:r>
          </a:p>
        </p:txBody>
      </p:sp>
      <p:pic>
        <p:nvPicPr>
          <p:cNvPr id="2050" name="Picture 2" descr="image51.gif (14880 bytes)"/>
          <p:cNvPicPr>
            <a:picLocks noChangeAspect="1" noChangeArrowheads="1"/>
          </p:cNvPicPr>
          <p:nvPr/>
        </p:nvPicPr>
        <p:blipFill rotWithShape="1">
          <a:blip r:embed="rId7">
            <a:extLst>
              <a:ext uri="{28A0092B-C50C-407E-A947-70E740481C1C}">
                <a14:useLocalDpi xmlns:a14="http://schemas.microsoft.com/office/drawing/2010/main" val="0"/>
              </a:ext>
            </a:extLst>
          </a:blip>
          <a:srcRect r="10430" b="7788"/>
          <a:stretch/>
        </p:blipFill>
        <p:spPr bwMode="auto">
          <a:xfrm>
            <a:off x="7558065" y="161555"/>
            <a:ext cx="3563393" cy="1634408"/>
          </a:xfrm>
          <a:prstGeom prst="rect">
            <a:avLst/>
          </a:prstGeom>
          <a:noFill/>
          <a:extLst>
            <a:ext uri="{909E8E84-426E-40DD-AFC4-6F175D3DCCD1}">
              <a14:hiddenFill xmlns:a14="http://schemas.microsoft.com/office/drawing/2010/main">
                <a:solidFill>
                  <a:srgbClr val="FFFFFF"/>
                </a:solidFill>
              </a14:hiddenFill>
            </a:ext>
          </a:extLst>
        </p:spPr>
      </p:pic>
      <p:pic>
        <p:nvPicPr>
          <p:cNvPr id="9"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10224" y="1045255"/>
            <a:ext cx="487363" cy="487363"/>
          </a:xfrm>
          <a:prstGeom prst="rect">
            <a:avLst/>
          </a:prstGeom>
        </p:spPr>
      </p:pic>
      <p:pic>
        <p:nvPicPr>
          <p:cNvPr id="10" name="Nahraný zvu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
        <p:nvSpPr>
          <p:cNvPr id="11"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2975043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7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0056"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97527" y="731837"/>
            <a:ext cx="6870700" cy="838200"/>
          </a:xfrm>
        </p:spPr>
        <p:txBody>
          <a:bodyPr/>
          <a:lstStyle/>
          <a:p>
            <a:pPr algn="l"/>
            <a:r>
              <a:rPr lang="cs-CZ" dirty="0" smtClean="0">
                <a:latin typeface="Calibri" panose="020F0502020204030204" pitchFamily="34" charset="0"/>
                <a:cs typeface="Calibri" panose="020F0502020204030204" pitchFamily="34" charset="0"/>
              </a:rPr>
              <a:t>Teratologie</a:t>
            </a:r>
            <a:endParaRPr lang="cs-CZ" dirty="0">
              <a:latin typeface="Calibri" panose="020F0502020204030204" pitchFamily="34" charset="0"/>
              <a:cs typeface="Calibri" panose="020F0502020204030204" pitchFamily="34" charset="0"/>
            </a:endParaRPr>
          </a:p>
        </p:txBody>
      </p:sp>
      <p:sp>
        <p:nvSpPr>
          <p:cNvPr id="3" name="Zástupný symbol pro obsah 2"/>
          <p:cNvSpPr>
            <a:spLocks noGrp="1"/>
          </p:cNvSpPr>
          <p:nvPr>
            <p:ph idx="1"/>
          </p:nvPr>
        </p:nvSpPr>
        <p:spPr>
          <a:xfrm>
            <a:off x="997527" y="1828800"/>
            <a:ext cx="8081819" cy="4419600"/>
          </a:xfrm>
        </p:spPr>
        <p:txBody>
          <a:bodyPr>
            <a:normAutofit fontScale="70000" lnSpcReduction="20000"/>
          </a:bodyPr>
          <a:lstStyle/>
          <a:p>
            <a:pPr>
              <a:buFont typeface="Wingdings" panose="05000000000000000000" pitchFamily="2" charset="2"/>
              <a:buChar char="§"/>
            </a:pPr>
            <a:r>
              <a:rPr lang="cs-CZ" b="1" dirty="0">
                <a:latin typeface="Calibri" panose="020F0502020204030204" pitchFamily="34" charset="0"/>
                <a:cs typeface="Calibri" panose="020F0502020204030204" pitchFamily="34" charset="0"/>
              </a:rPr>
              <a:t> </a:t>
            </a:r>
            <a:r>
              <a:rPr lang="cs-CZ" dirty="0" smtClean="0">
                <a:latin typeface="Calibri" panose="020F0502020204030204" pitchFamily="34" charset="0"/>
                <a:cs typeface="Calibri" panose="020F0502020204030204" pitchFamily="34" charset="0"/>
              </a:rPr>
              <a:t>teratogeny  → mutageny</a:t>
            </a:r>
            <a:r>
              <a:rPr lang="cs-CZ" dirty="0">
                <a:latin typeface="Calibri" panose="020F0502020204030204" pitchFamily="34" charset="0"/>
                <a:cs typeface="Calibri" panose="020F0502020204030204" pitchFamily="34" charset="0"/>
              </a:rPr>
              <a:t>, způsobující vývojové </a:t>
            </a:r>
            <a:r>
              <a:rPr lang="cs-CZ" dirty="0" smtClean="0">
                <a:latin typeface="Calibri" panose="020F0502020204030204" pitchFamily="34" charset="0"/>
                <a:cs typeface="Calibri" panose="020F0502020204030204" pitchFamily="34" charset="0"/>
              </a:rPr>
              <a:t>vady</a:t>
            </a:r>
          </a:p>
          <a:p>
            <a:pPr>
              <a:buFont typeface="Wingdings" panose="05000000000000000000" pitchFamily="2" charset="2"/>
              <a:buChar char="§"/>
            </a:pPr>
            <a:r>
              <a:rPr lang="cs-CZ" dirty="0">
                <a:latin typeface="Calibri" panose="020F0502020204030204" pitchFamily="34" charset="0"/>
                <a:cs typeface="Calibri" panose="020F0502020204030204" pitchFamily="34" charset="0"/>
              </a:rPr>
              <a:t> </a:t>
            </a:r>
            <a:r>
              <a:rPr lang="cs-CZ" dirty="0" smtClean="0">
                <a:latin typeface="Calibri" panose="020F0502020204030204" pitchFamily="34" charset="0"/>
                <a:cs typeface="Calibri" panose="020F0502020204030204" pitchFamily="34" charset="0"/>
              </a:rPr>
              <a:t>teratogeny</a:t>
            </a:r>
            <a:r>
              <a:rPr lang="cs-CZ" dirty="0">
                <a:latin typeface="Calibri" panose="020F0502020204030204" pitchFamily="34" charset="0"/>
                <a:cs typeface="Calibri" panose="020F0502020204030204" pitchFamily="34" charset="0"/>
              </a:rPr>
              <a:t>: léky, návykové látky, infekce, radiace, mykotoxiny (produkty plísní</a:t>
            </a:r>
            <a:r>
              <a:rPr lang="cs-CZ" dirty="0" smtClean="0">
                <a:latin typeface="Calibri" panose="020F0502020204030204" pitchFamily="34" charset="0"/>
                <a:cs typeface="Calibri" panose="020F0502020204030204" pitchFamily="34" charset="0"/>
              </a:rPr>
              <a:t>)…</a:t>
            </a:r>
          </a:p>
          <a:p>
            <a:pPr lvl="0">
              <a:lnSpc>
                <a:spcPct val="120000"/>
              </a:lnSpc>
            </a:pPr>
            <a:r>
              <a:rPr lang="cs-CZ" b="1" dirty="0">
                <a:latin typeface="Calibri" panose="020F0502020204030204" pitchFamily="34" charset="0"/>
                <a:cs typeface="Calibri" panose="020F0502020204030204" pitchFamily="34" charset="0"/>
              </a:rPr>
              <a:t>biologické teratogeny </a:t>
            </a:r>
            <a:r>
              <a:rPr lang="cs-CZ" dirty="0">
                <a:latin typeface="Calibri" panose="020F0502020204030204" pitchFamily="34" charset="0"/>
                <a:cs typeface="Calibri" panose="020F0502020204030204" pitchFamily="34" charset="0"/>
              </a:rPr>
              <a:t> = infekce: rubeola (zarděnky), CMV, </a:t>
            </a:r>
            <a:r>
              <a:rPr lang="cs-CZ" i="1" dirty="0" err="1">
                <a:latin typeface="Calibri" panose="020F0502020204030204" pitchFamily="34" charset="0"/>
                <a:cs typeface="Calibri" panose="020F0502020204030204" pitchFamily="34" charset="0"/>
              </a:rPr>
              <a:t>Toxoplazm</a:t>
            </a:r>
            <a:r>
              <a:rPr lang="cs-CZ" dirty="0" err="1">
                <a:latin typeface="Calibri" panose="020F0502020204030204" pitchFamily="34" charset="0"/>
                <a:cs typeface="Calibri" panose="020F0502020204030204" pitchFamily="34" charset="0"/>
              </a:rPr>
              <a:t>a</a:t>
            </a:r>
            <a:r>
              <a:rPr lang="cs-CZ" dirty="0">
                <a:latin typeface="Calibri" panose="020F0502020204030204" pitchFamily="34" charset="0"/>
                <a:cs typeface="Calibri" panose="020F0502020204030204" pitchFamily="34" charset="0"/>
              </a:rPr>
              <a:t>, </a:t>
            </a:r>
            <a:r>
              <a:rPr lang="cs-CZ" i="1" dirty="0" err="1">
                <a:latin typeface="Calibri" panose="020F0502020204030204" pitchFamily="34" charset="0"/>
                <a:cs typeface="Calibri" panose="020F0502020204030204" pitchFamily="34" charset="0"/>
              </a:rPr>
              <a:t>Listeria</a:t>
            </a:r>
            <a:r>
              <a:rPr lang="cs-CZ" dirty="0">
                <a:latin typeface="Calibri" panose="020F0502020204030204" pitchFamily="34" charset="0"/>
                <a:cs typeface="Calibri" panose="020F0502020204030204" pitchFamily="34" charset="0"/>
              </a:rPr>
              <a:t>, </a:t>
            </a:r>
            <a:r>
              <a:rPr lang="cs-CZ" i="1" dirty="0" err="1">
                <a:latin typeface="Calibri" panose="020F0502020204030204" pitchFamily="34" charset="0"/>
                <a:cs typeface="Calibri" panose="020F0502020204030204" pitchFamily="34" charset="0"/>
              </a:rPr>
              <a:t>Parvovirus</a:t>
            </a:r>
            <a:r>
              <a:rPr lang="cs-CZ" i="1" dirty="0">
                <a:latin typeface="Calibri" panose="020F0502020204030204" pitchFamily="34" charset="0"/>
                <a:cs typeface="Calibri" panose="020F0502020204030204" pitchFamily="34" charset="0"/>
              </a:rPr>
              <a:t>, …</a:t>
            </a:r>
          </a:p>
          <a:p>
            <a:pPr lvl="0">
              <a:lnSpc>
                <a:spcPct val="120000"/>
              </a:lnSpc>
            </a:pPr>
            <a:r>
              <a:rPr lang="cs-CZ" b="1" dirty="0">
                <a:latin typeface="Calibri" panose="020F0502020204030204" pitchFamily="34" charset="0"/>
                <a:cs typeface="Calibri" panose="020F0502020204030204" pitchFamily="34" charset="0"/>
              </a:rPr>
              <a:t>chemické teratogeny: </a:t>
            </a:r>
            <a:r>
              <a:rPr lang="cs-CZ" dirty="0">
                <a:latin typeface="Calibri" panose="020F0502020204030204" pitchFamily="34" charset="0"/>
                <a:cs typeface="Calibri" panose="020F0502020204030204" pitchFamily="34" charset="0"/>
              </a:rPr>
              <a:t>cytostatika (cyklofosfamid, kolchicin), thalidomid (sedativum, úleva od nevolnosti), </a:t>
            </a:r>
            <a:r>
              <a:rPr lang="cs-CZ" dirty="0" err="1">
                <a:latin typeface="Calibri" panose="020F0502020204030204" pitchFamily="34" charset="0"/>
                <a:cs typeface="Calibri" panose="020F0502020204030204" pitchFamily="34" charset="0"/>
              </a:rPr>
              <a:t>synt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retinoidy</a:t>
            </a:r>
            <a:r>
              <a:rPr lang="cs-CZ" dirty="0">
                <a:latin typeface="Calibri" panose="020F0502020204030204" pitchFamily="34" charset="0"/>
                <a:cs typeface="Calibri" panose="020F0502020204030204" pitchFamily="34" charset="0"/>
              </a:rPr>
              <a:t>, progestiny, sedativa, barbituráty, salicyláty (aspirin), antibiotika, alkohol, kokain – poškozuje GIT a CNS, kouření, </a:t>
            </a:r>
          </a:p>
          <a:p>
            <a:pPr lvl="0">
              <a:lnSpc>
                <a:spcPct val="120000"/>
              </a:lnSpc>
            </a:pPr>
            <a:r>
              <a:rPr lang="cs-CZ" b="1" dirty="0" smtClean="0">
                <a:latin typeface="Calibri" panose="020F0502020204030204" pitchFamily="34" charset="0"/>
                <a:cs typeface="Calibri" panose="020F0502020204030204" pitchFamily="34" charset="0"/>
              </a:rPr>
              <a:t>radiace</a:t>
            </a:r>
            <a:endParaRPr lang="cs-CZ" dirty="0" smtClean="0">
              <a:latin typeface="Calibri" panose="020F0502020204030204" pitchFamily="34" charset="0"/>
              <a:cs typeface="Calibri" panose="020F0502020204030204" pitchFamily="34" charset="0"/>
            </a:endParaRPr>
          </a:p>
          <a:p>
            <a:pPr>
              <a:buFont typeface="Wingdings" panose="05000000000000000000" pitchFamily="2" charset="2"/>
              <a:buChar char="§"/>
            </a:pPr>
            <a:r>
              <a:rPr lang="cs-CZ" dirty="0">
                <a:latin typeface="Calibri" panose="020F0502020204030204" pitchFamily="34" charset="0"/>
                <a:cs typeface="Calibri" panose="020F0502020204030204" pitchFamily="34" charset="0"/>
              </a:rPr>
              <a:t> </a:t>
            </a:r>
            <a:r>
              <a:rPr lang="cs-CZ" dirty="0" smtClean="0">
                <a:latin typeface="Calibri" panose="020F0502020204030204" pitchFamily="34" charset="0"/>
                <a:cs typeface="Calibri" panose="020F0502020204030204" pitchFamily="34" charset="0"/>
              </a:rPr>
              <a:t>do </a:t>
            </a:r>
            <a:r>
              <a:rPr lang="cs-CZ" dirty="0">
                <a:latin typeface="Calibri" panose="020F0502020204030204" pitchFamily="34" charset="0"/>
                <a:cs typeface="Calibri" panose="020F0502020204030204" pitchFamily="34" charset="0"/>
              </a:rPr>
              <a:t>cca 15 dne: podvojné zrůdy, ostatní malformace </a:t>
            </a:r>
            <a:r>
              <a:rPr lang="cs-CZ" dirty="0" smtClean="0">
                <a:latin typeface="Calibri" panose="020F0502020204030204" pitchFamily="34" charset="0"/>
                <a:cs typeface="Calibri" panose="020F0502020204030204" pitchFamily="34" charset="0"/>
              </a:rPr>
              <a:t>(anomálie, vady, monstra) vznikají </a:t>
            </a:r>
            <a:r>
              <a:rPr lang="cs-CZ" dirty="0">
                <a:latin typeface="Calibri" panose="020F0502020204030204" pitchFamily="34" charset="0"/>
                <a:cs typeface="Calibri" panose="020F0502020204030204" pitchFamily="34" charset="0"/>
              </a:rPr>
              <a:t>později, kdy se zakládají orgánové </a:t>
            </a:r>
            <a:r>
              <a:rPr lang="cs-CZ" dirty="0" smtClean="0">
                <a:latin typeface="Calibri" panose="020F0502020204030204" pitchFamily="34" charset="0"/>
                <a:cs typeface="Calibri" panose="020F0502020204030204" pitchFamily="34" charset="0"/>
              </a:rPr>
              <a:t>systémy</a:t>
            </a:r>
          </a:p>
          <a:p>
            <a:pPr>
              <a:buFont typeface="Wingdings" panose="05000000000000000000" pitchFamily="2" charset="2"/>
              <a:buChar char="§"/>
            </a:pPr>
            <a:r>
              <a:rPr lang="cs-CZ" b="1" dirty="0">
                <a:solidFill>
                  <a:srgbClr val="7030A0"/>
                </a:solidFill>
                <a:latin typeface="Calibri" panose="020F0502020204030204" pitchFamily="34" charset="0"/>
                <a:cs typeface="Calibri" panose="020F0502020204030204" pitchFamily="34" charset="0"/>
              </a:rPr>
              <a:t> </a:t>
            </a:r>
            <a:r>
              <a:rPr lang="cs-CZ" b="1" dirty="0" smtClean="0">
                <a:solidFill>
                  <a:srgbClr val="7030A0"/>
                </a:solidFill>
                <a:latin typeface="Calibri" panose="020F0502020204030204" pitchFamily="34" charset="0"/>
                <a:cs typeface="Calibri" panose="020F0502020204030204" pitchFamily="34" charset="0"/>
              </a:rPr>
              <a:t>teratogeny </a:t>
            </a:r>
            <a:r>
              <a:rPr lang="cs-CZ" b="1" dirty="0">
                <a:solidFill>
                  <a:srgbClr val="7030A0"/>
                </a:solidFill>
                <a:latin typeface="Calibri" panose="020F0502020204030204" pitchFamily="34" charset="0"/>
                <a:cs typeface="Calibri" panose="020F0502020204030204" pitchFamily="34" charset="0"/>
              </a:rPr>
              <a:t>mají nejsilnější vliv v </a:t>
            </a:r>
            <a:r>
              <a:rPr lang="cs-CZ" b="1" u="sng" dirty="0">
                <a:solidFill>
                  <a:srgbClr val="7030A0"/>
                </a:solidFill>
                <a:latin typeface="Calibri" panose="020F0502020204030204" pitchFamily="34" charset="0"/>
                <a:cs typeface="Calibri" panose="020F0502020204030204" pitchFamily="34" charset="0"/>
              </a:rPr>
              <a:t>tzv. kritickém období </a:t>
            </a:r>
            <a:r>
              <a:rPr lang="cs-CZ" b="1" dirty="0">
                <a:solidFill>
                  <a:srgbClr val="7030A0"/>
                </a:solidFill>
                <a:latin typeface="Calibri" panose="020F0502020204030204" pitchFamily="34" charset="0"/>
                <a:cs typeface="Calibri" panose="020F0502020204030204" pitchFamily="34" charset="0"/>
              </a:rPr>
              <a:t>(doba utváření a diferenciace orgánů, </a:t>
            </a:r>
            <a:r>
              <a:rPr lang="cs-CZ" b="1" u="sng" dirty="0">
                <a:solidFill>
                  <a:srgbClr val="7030A0"/>
                </a:solidFill>
                <a:latin typeface="Calibri" panose="020F0502020204030204" pitchFamily="34" charset="0"/>
                <a:cs typeface="Calibri" panose="020F0502020204030204" pitchFamily="34" charset="0"/>
              </a:rPr>
              <a:t>u člověka 4</a:t>
            </a:r>
            <a:r>
              <a:rPr lang="cs-CZ" b="1" u="sng" dirty="0" smtClean="0">
                <a:solidFill>
                  <a:srgbClr val="7030A0"/>
                </a:solidFill>
                <a:latin typeface="Calibri" panose="020F0502020204030204" pitchFamily="34" charset="0"/>
                <a:cs typeface="Calibri" panose="020F0502020204030204" pitchFamily="34" charset="0"/>
              </a:rPr>
              <a:t>.-</a:t>
            </a:r>
            <a:r>
              <a:rPr lang="cs-CZ" b="1" u="sng" dirty="0">
                <a:solidFill>
                  <a:srgbClr val="7030A0"/>
                </a:solidFill>
                <a:latin typeface="Calibri" panose="020F0502020204030204" pitchFamily="34" charset="0"/>
                <a:cs typeface="Calibri" panose="020F0502020204030204" pitchFamily="34" charset="0"/>
              </a:rPr>
              <a:t>8. týden </a:t>
            </a:r>
            <a:r>
              <a:rPr lang="cs-CZ" b="1" dirty="0">
                <a:solidFill>
                  <a:srgbClr val="7030A0"/>
                </a:solidFill>
                <a:latin typeface="Calibri" panose="020F0502020204030204" pitchFamily="34" charset="0"/>
                <a:cs typeface="Calibri" panose="020F0502020204030204" pitchFamily="34" charset="0"/>
              </a:rPr>
              <a:t>embryonálního </a:t>
            </a:r>
            <a:r>
              <a:rPr lang="cs-CZ" b="1" dirty="0" smtClean="0">
                <a:solidFill>
                  <a:srgbClr val="7030A0"/>
                </a:solidFill>
                <a:latin typeface="Calibri" panose="020F0502020204030204" pitchFamily="34" charset="0"/>
                <a:cs typeface="Calibri" panose="020F0502020204030204" pitchFamily="34" charset="0"/>
              </a:rPr>
              <a:t>vývoje), v tomto období může vzniknout velké množství vrozených vývojových vad</a:t>
            </a:r>
          </a:p>
          <a:p>
            <a:pPr>
              <a:buFont typeface="Wingdings" panose="05000000000000000000" pitchFamily="2" charset="2"/>
              <a:buChar char="§"/>
            </a:pPr>
            <a:r>
              <a:rPr lang="cs-CZ" b="1" dirty="0">
                <a:latin typeface="Calibri" panose="020F0502020204030204" pitchFamily="34" charset="0"/>
                <a:cs typeface="Calibri" panose="020F0502020204030204" pitchFamily="34" charset="0"/>
              </a:rPr>
              <a:t> </a:t>
            </a:r>
            <a:r>
              <a:rPr lang="cs-CZ" b="1" dirty="0" smtClean="0">
                <a:latin typeface="Calibri" panose="020F0502020204030204" pitchFamily="34" charset="0"/>
                <a:cs typeface="Calibri" panose="020F0502020204030204" pitchFamily="34" charset="0"/>
              </a:rPr>
              <a:t>1956 </a:t>
            </a:r>
            <a:r>
              <a:rPr lang="cs-CZ" b="1" dirty="0">
                <a:latin typeface="Calibri" panose="020F0502020204030204" pitchFamily="34" charset="0"/>
                <a:cs typeface="Calibri" panose="020F0502020204030204" pitchFamily="34" charset="0"/>
              </a:rPr>
              <a:t>-</a:t>
            </a:r>
            <a:r>
              <a:rPr lang="cs-CZ" dirty="0">
                <a:latin typeface="Calibri" panose="020F0502020204030204" pitchFamily="34" charset="0"/>
                <a:cs typeface="Calibri" panose="020F0502020204030204" pitchFamily="34" charset="0"/>
              </a:rPr>
              <a:t> </a:t>
            </a:r>
            <a:r>
              <a:rPr lang="cs-CZ" b="1" dirty="0">
                <a:solidFill>
                  <a:srgbClr val="FF0000"/>
                </a:solidFill>
                <a:latin typeface="Calibri" panose="020F0502020204030204" pitchFamily="34" charset="0"/>
                <a:cs typeface="Calibri" panose="020F0502020204030204" pitchFamily="34" charset="0"/>
              </a:rPr>
              <a:t>thalidomid (</a:t>
            </a:r>
            <a:r>
              <a:rPr lang="cs-CZ" b="1" dirty="0" err="1">
                <a:solidFill>
                  <a:srgbClr val="FF0000"/>
                </a:solidFill>
                <a:latin typeface="Calibri" panose="020F0502020204030204" pitchFamily="34" charset="0"/>
                <a:cs typeface="Calibri" panose="020F0502020204030204" pitchFamily="34" charset="0"/>
              </a:rPr>
              <a:t>Contergan</a:t>
            </a:r>
            <a:r>
              <a:rPr lang="cs-CZ" b="1" dirty="0">
                <a:solidFill>
                  <a:srgbClr val="FF0000"/>
                </a:solidFill>
                <a:latin typeface="Calibri" panose="020F0502020204030204" pitchFamily="34" charset="0"/>
                <a:cs typeface="Calibri" panose="020F0502020204030204" pitchFamily="34" charset="0"/>
              </a:rPr>
              <a:t>) </a:t>
            </a:r>
            <a:r>
              <a:rPr lang="cs-CZ" dirty="0">
                <a:latin typeface="Calibri" panose="020F0502020204030204" pitchFamily="34" charset="0"/>
                <a:cs typeface="Calibri" panose="020F0502020204030204" pitchFamily="34" charset="0"/>
              </a:rPr>
              <a:t>- lék na ranní nevolnost těhotných, sedativum (v ČSSR se neprodával) - stačila jednorázová dávka 50-100 mg v kritickém období (21.-36. den po početí) → </a:t>
            </a:r>
            <a:r>
              <a:rPr lang="cs-CZ" b="1" dirty="0">
                <a:solidFill>
                  <a:srgbClr val="FF0000"/>
                </a:solidFill>
                <a:latin typeface="Calibri" panose="020F0502020204030204" pitchFamily="34" charset="0"/>
                <a:cs typeface="Calibri" panose="020F0502020204030204" pitchFamily="34" charset="0"/>
              </a:rPr>
              <a:t>VVV (chybějící končetiny), </a:t>
            </a:r>
            <a:r>
              <a:rPr lang="cs-CZ" dirty="0">
                <a:latin typeface="Calibri" panose="020F0502020204030204" pitchFamily="34" charset="0"/>
                <a:cs typeface="Calibri" panose="020F0502020204030204" pitchFamily="34" charset="0"/>
              </a:rPr>
              <a:t>postiženo cca 15 000 dětí (u člověka je teratogenní dávka pouhých 0,1 mg/kg; u většiny zvířat 20-300 mg/kg!)</a:t>
            </a:r>
          </a:p>
          <a:p>
            <a:pPr lvl="0"/>
            <a:endParaRPr lang="cs-CZ" dirty="0">
              <a:latin typeface="Calibri" panose="020F0502020204030204" pitchFamily="34" charset="0"/>
              <a:cs typeface="Calibri" panose="020F0502020204030204" pitchFamily="34" charset="0"/>
            </a:endParaRPr>
          </a:p>
          <a:p>
            <a:endParaRPr lang="cs-CZ" dirty="0">
              <a:latin typeface="Calibri" panose="020F0502020204030204" pitchFamily="34" charset="0"/>
              <a:cs typeface="Calibri" panose="020F0502020204030204" pitchFamily="34" charset="0"/>
            </a:endParaRPr>
          </a:p>
        </p:txBody>
      </p:sp>
      <p:pic>
        <p:nvPicPr>
          <p:cNvPr id="5"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6" y="3184526"/>
            <a:ext cx="487363" cy="487363"/>
          </a:xfrm>
          <a:prstGeom prst="rect">
            <a:avLst/>
          </a:prstGeom>
        </p:spPr>
      </p:pic>
      <p:sp>
        <p:nvSpPr>
          <p:cNvPr id="4" name="Zástupný symbol pro číslo snímku 3"/>
          <p:cNvSpPr>
            <a:spLocks noGrp="1"/>
          </p:cNvSpPr>
          <p:nvPr>
            <p:ph type="sldNum" sz="quarter" idx="12"/>
          </p:nvPr>
        </p:nvSpPr>
        <p:spPr/>
        <p:txBody>
          <a:bodyPr/>
          <a:lstStyle/>
          <a:p>
            <a:fld id="{452BC3EA-E2EC-40AA-BF67-C4C476FA0C99}" type="slidenum">
              <a:rPr lang="cs-CZ" smtClean="0"/>
              <a:t>30</a:t>
            </a:fld>
            <a:endParaRPr lang="cs-CZ"/>
          </a:p>
        </p:txBody>
      </p:sp>
      <p:sp>
        <p:nvSpPr>
          <p:cNvPr id="6"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pic>
        <p:nvPicPr>
          <p:cNvPr id="8" name="Obrázek 7"/>
          <p:cNvPicPr>
            <a:picLocks noChangeAspect="1"/>
          </p:cNvPicPr>
          <p:nvPr/>
        </p:nvPicPr>
        <p:blipFill>
          <a:blip r:embed="rId5"/>
          <a:stretch>
            <a:fillRect/>
          </a:stretch>
        </p:blipFill>
        <p:spPr>
          <a:xfrm>
            <a:off x="9363233" y="3671889"/>
            <a:ext cx="2720370" cy="2139738"/>
          </a:xfrm>
          <a:prstGeom prst="rect">
            <a:avLst/>
          </a:prstGeom>
        </p:spPr>
      </p:pic>
      <p:sp>
        <p:nvSpPr>
          <p:cNvPr id="10" name="Rectangle 5"/>
          <p:cNvSpPr>
            <a:spLocks noChangeArrowheads="1"/>
          </p:cNvSpPr>
          <p:nvPr/>
        </p:nvSpPr>
        <p:spPr bwMode="auto">
          <a:xfrm>
            <a:off x="10723418" y="6049817"/>
            <a:ext cx="1003525"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800" dirty="0" smtClean="0">
                <a:latin typeface="Calibri" panose="020F0502020204030204" pitchFamily="34" charset="0"/>
                <a:cs typeface="Calibri" panose="020F0502020204030204" pitchFamily="34" charset="0"/>
              </a:rPr>
              <a:t>www.sukl.cz</a:t>
            </a:r>
            <a:endParaRPr lang="cs-CZ" altLang="cs-CZ" sz="800" dirty="0">
              <a:latin typeface="Calibri" panose="020F0502020204030204" pitchFamily="34" charset="0"/>
              <a:cs typeface="Calibri" panose="020F0502020204030204" pitchFamily="34" charset="0"/>
            </a:endParaRPr>
          </a:p>
        </p:txBody>
      </p:sp>
      <p:cxnSp>
        <p:nvCxnSpPr>
          <p:cNvPr id="9" name="Přímá spojnice se šipkou 8"/>
          <p:cNvCxnSpPr/>
          <p:nvPr/>
        </p:nvCxnSpPr>
        <p:spPr>
          <a:xfrm>
            <a:off x="8597480" y="5292654"/>
            <a:ext cx="9732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296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4320" y="152006"/>
            <a:ext cx="10058400" cy="1450757"/>
          </a:xfrm>
        </p:spPr>
        <p:txBody>
          <a:bodyPr/>
          <a:lstStyle/>
          <a:p>
            <a:r>
              <a:rPr lang="cs-CZ" dirty="0" smtClean="0"/>
              <a:t>Reprodukční patologie</a:t>
            </a:r>
            <a:endParaRPr lang="cs-CZ" dirty="0"/>
          </a:p>
        </p:txBody>
      </p:sp>
      <p:sp>
        <p:nvSpPr>
          <p:cNvPr id="3" name="Zástupný symbol pro obsah 2"/>
          <p:cNvSpPr>
            <a:spLocks noGrp="1"/>
          </p:cNvSpPr>
          <p:nvPr>
            <p:ph idx="1"/>
          </p:nvPr>
        </p:nvSpPr>
        <p:spPr>
          <a:xfrm>
            <a:off x="274320" y="1876457"/>
            <a:ext cx="8950960" cy="4342630"/>
          </a:xfrm>
        </p:spPr>
        <p:txBody>
          <a:bodyPr>
            <a:normAutofit fontScale="70000" lnSpcReduction="20000"/>
          </a:bodyPr>
          <a:lstStyle/>
          <a:p>
            <a:pPr>
              <a:buFont typeface="Wingdings" panose="05000000000000000000" pitchFamily="2" charset="2"/>
              <a:buChar char="§"/>
            </a:pPr>
            <a:r>
              <a:rPr lang="cs-CZ" dirty="0" smtClean="0"/>
              <a:t> abnormální zygoty: jejich počet je neznámý</a:t>
            </a:r>
          </a:p>
          <a:p>
            <a:pPr>
              <a:buFont typeface="Wingdings" panose="05000000000000000000" pitchFamily="2" charset="2"/>
              <a:buChar char="§"/>
            </a:pPr>
            <a:r>
              <a:rPr lang="cs-CZ" dirty="0"/>
              <a:t> </a:t>
            </a:r>
            <a:r>
              <a:rPr lang="cs-CZ" dirty="0" smtClean="0"/>
              <a:t>genetické příčiny: viz první přednáška </a:t>
            </a:r>
          </a:p>
          <a:p>
            <a:pPr>
              <a:buFont typeface="Wingdings" panose="05000000000000000000" pitchFamily="2" charset="2"/>
              <a:buChar char="§"/>
            </a:pPr>
            <a:r>
              <a:rPr lang="cs-CZ" dirty="0"/>
              <a:t> </a:t>
            </a:r>
            <a:r>
              <a:rPr lang="cs-CZ" dirty="0" smtClean="0"/>
              <a:t>vypuzení plodového vejce v důsledku imunitní reakce mateřských tkání, např. v případě systémového autoimunitního onemocnění</a:t>
            </a:r>
            <a:r>
              <a:rPr lang="cs-CZ" dirty="0"/>
              <a:t> </a:t>
            </a:r>
            <a:r>
              <a:rPr lang="cs-CZ" i="1" dirty="0"/>
              <a:t>lupus </a:t>
            </a:r>
            <a:r>
              <a:rPr lang="cs-CZ" i="1" dirty="0" err="1"/>
              <a:t>erythematodes</a:t>
            </a:r>
            <a:endParaRPr lang="cs-CZ" i="1" dirty="0" smtClean="0"/>
          </a:p>
          <a:p>
            <a:pPr>
              <a:buFont typeface="Wingdings" panose="05000000000000000000" pitchFamily="2" charset="2"/>
              <a:buChar char="§"/>
            </a:pPr>
            <a:r>
              <a:rPr lang="cs-CZ" dirty="0"/>
              <a:t> </a:t>
            </a:r>
            <a:r>
              <a:rPr lang="cs-CZ" dirty="0" smtClean="0"/>
              <a:t>abnormální implantace na netypickém místě v děloze i mimo dělohu</a:t>
            </a:r>
          </a:p>
          <a:p>
            <a:pPr>
              <a:buFont typeface="Wingdings" panose="05000000000000000000" pitchFamily="2" charset="2"/>
              <a:buChar char="§"/>
            </a:pPr>
            <a:r>
              <a:rPr lang="cs-CZ" dirty="0"/>
              <a:t> </a:t>
            </a:r>
            <a:r>
              <a:rPr lang="cs-CZ" dirty="0" smtClean="0"/>
              <a:t>vývoj abnormální blastocysty: chybění </a:t>
            </a:r>
            <a:r>
              <a:rPr lang="cs-CZ" dirty="0" err="1" smtClean="0"/>
              <a:t>embryoblastu</a:t>
            </a:r>
            <a:r>
              <a:rPr lang="cs-CZ" dirty="0" smtClean="0"/>
              <a:t>,  abnormální orientace zárodečného terčíku, defektní  trofoblast, …</a:t>
            </a:r>
          </a:p>
          <a:p>
            <a:pPr>
              <a:buFont typeface="Wingdings" panose="05000000000000000000" pitchFamily="2" charset="2"/>
              <a:buChar char="§"/>
            </a:pPr>
            <a:r>
              <a:rPr lang="cs-CZ" dirty="0"/>
              <a:t> </a:t>
            </a:r>
            <a:r>
              <a:rPr lang="cs-CZ" i="1" dirty="0"/>
              <a:t>mola </a:t>
            </a:r>
            <a:r>
              <a:rPr lang="cs-CZ" i="1" dirty="0" err="1"/>
              <a:t>hydatidosa</a:t>
            </a:r>
            <a:r>
              <a:rPr lang="cs-CZ" i="1" dirty="0"/>
              <a:t> </a:t>
            </a:r>
            <a:r>
              <a:rPr lang="cs-CZ" dirty="0" smtClean="0"/>
              <a:t>: vyvíjí se cystický útvar s defektním trofoblastem vytvářejícím plodové obaly, beze známek embryonálních tkání. Moly produkují vysoké koncentrace </a:t>
            </a:r>
            <a:r>
              <a:rPr lang="cs-CZ" dirty="0" err="1" smtClean="0"/>
              <a:t>hCG</a:t>
            </a:r>
            <a:r>
              <a:rPr lang="cs-CZ" dirty="0" smtClean="0"/>
              <a:t> a mohou být zdrojem benigního i maligního bujení</a:t>
            </a:r>
          </a:p>
          <a:p>
            <a:pPr>
              <a:buFont typeface="Wingdings" panose="05000000000000000000" pitchFamily="2" charset="2"/>
              <a:buChar char="§"/>
            </a:pPr>
            <a:r>
              <a:rPr lang="cs-CZ" dirty="0"/>
              <a:t> </a:t>
            </a:r>
            <a:r>
              <a:rPr lang="cs-CZ" dirty="0" err="1" smtClean="0"/>
              <a:t>holoprosencefalie</a:t>
            </a:r>
            <a:r>
              <a:rPr lang="cs-CZ" dirty="0" smtClean="0"/>
              <a:t>: nedostatečný vývoj </a:t>
            </a:r>
            <a:r>
              <a:rPr lang="cs-CZ" dirty="0" err="1" smtClean="0"/>
              <a:t>kraniofaciálních</a:t>
            </a:r>
            <a:r>
              <a:rPr lang="cs-CZ" dirty="0" smtClean="0"/>
              <a:t> struktur, např. v důsledku konzumace alkoholu v kritickém období</a:t>
            </a:r>
          </a:p>
          <a:p>
            <a:pPr>
              <a:buFont typeface="Wingdings" panose="05000000000000000000" pitchFamily="2" charset="2"/>
              <a:buChar char="§"/>
            </a:pPr>
            <a:r>
              <a:rPr lang="cs-CZ" dirty="0"/>
              <a:t>kaudální </a:t>
            </a:r>
            <a:r>
              <a:rPr lang="cs-CZ" dirty="0" smtClean="0"/>
              <a:t>dysgeneze: </a:t>
            </a:r>
            <a:r>
              <a:rPr lang="cs-CZ" dirty="0"/>
              <a:t>nedostatečně </a:t>
            </a:r>
            <a:r>
              <a:rPr lang="cs-CZ" dirty="0" smtClean="0"/>
              <a:t>vyvinuté kaudální části embrya v důsledku působení např. toxinů</a:t>
            </a:r>
          </a:p>
          <a:p>
            <a:pPr>
              <a:buFont typeface="Wingdings" panose="05000000000000000000" pitchFamily="2" charset="2"/>
              <a:buChar char="§"/>
            </a:pPr>
            <a:r>
              <a:rPr lang="cs-CZ" dirty="0" smtClean="0"/>
              <a:t> </a:t>
            </a:r>
            <a:r>
              <a:rPr lang="cs-CZ" i="1" dirty="0" err="1" smtClean="0"/>
              <a:t>situm</a:t>
            </a:r>
            <a:r>
              <a:rPr lang="cs-CZ" i="1" dirty="0" smtClean="0"/>
              <a:t> </a:t>
            </a:r>
            <a:r>
              <a:rPr lang="cs-CZ" i="1" dirty="0" err="1" smtClean="0"/>
              <a:t>viscerum</a:t>
            </a:r>
            <a:r>
              <a:rPr lang="cs-CZ" i="1" dirty="0" smtClean="0"/>
              <a:t> </a:t>
            </a:r>
            <a:r>
              <a:rPr lang="cs-CZ" i="1" dirty="0" err="1" smtClean="0"/>
              <a:t>inversus</a:t>
            </a:r>
            <a:r>
              <a:rPr lang="cs-CZ" dirty="0" smtClean="0"/>
              <a:t>: hrudní a břišní orgány jsou uložené v zrcadlově obrácené poloze</a:t>
            </a:r>
          </a:p>
          <a:p>
            <a:pPr>
              <a:buFont typeface="Wingdings" panose="05000000000000000000" pitchFamily="2" charset="2"/>
              <a:buChar char="§"/>
            </a:pPr>
            <a:r>
              <a:rPr lang="cs-CZ" dirty="0" smtClean="0"/>
              <a:t>teratomy: zbytky primitivního proužku mohou přetrvávat v kostrční krajině jako </a:t>
            </a:r>
            <a:r>
              <a:rPr lang="cs-CZ" dirty="0" err="1" smtClean="0"/>
              <a:t>pluripotentní</a:t>
            </a:r>
            <a:r>
              <a:rPr lang="cs-CZ" dirty="0" smtClean="0"/>
              <a:t> buňky, které mohou dát vznik teratomům;  další příčinou mohou být poruchy migrace primordiálních zárodečných buněk, které </a:t>
            </a:r>
            <a:r>
              <a:rPr lang="cs-CZ" dirty="0" err="1" smtClean="0"/>
              <a:t>nedomigrovaly</a:t>
            </a:r>
            <a:r>
              <a:rPr lang="cs-CZ" dirty="0" smtClean="0"/>
              <a:t> do základů gonád</a:t>
            </a:r>
          </a:p>
          <a:p>
            <a:pPr>
              <a:buFont typeface="Wingdings" panose="05000000000000000000" pitchFamily="2" charset="2"/>
              <a:buChar char="§"/>
            </a:pPr>
            <a:endParaRPr lang="cs-CZ" dirty="0"/>
          </a:p>
          <a:p>
            <a:pPr>
              <a:buFont typeface="Wingdings" panose="05000000000000000000" pitchFamily="2" charset="2"/>
              <a:buChar char="§"/>
            </a:pPr>
            <a:endParaRPr lang="cs-CZ" dirty="0" smtClean="0"/>
          </a:p>
          <a:p>
            <a:pPr>
              <a:buFont typeface="Wingdings" panose="05000000000000000000" pitchFamily="2" charset="2"/>
              <a:buChar char="§"/>
            </a:pPr>
            <a:endParaRPr lang="cs-CZ" dirty="0"/>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31</a:t>
            </a:fld>
            <a:endParaRPr lang="cs-CZ"/>
          </a:p>
        </p:txBody>
      </p:sp>
      <p:pic>
        <p:nvPicPr>
          <p:cNvPr id="5" name="Obrázek 4"/>
          <p:cNvPicPr>
            <a:picLocks noChangeAspect="1"/>
          </p:cNvPicPr>
          <p:nvPr/>
        </p:nvPicPr>
        <p:blipFill>
          <a:blip r:embed="rId2"/>
          <a:stretch>
            <a:fillRect/>
          </a:stretch>
        </p:blipFill>
        <p:spPr>
          <a:xfrm>
            <a:off x="9733043" y="2357168"/>
            <a:ext cx="2390775" cy="1914525"/>
          </a:xfrm>
          <a:prstGeom prst="rect">
            <a:avLst/>
          </a:prstGeom>
        </p:spPr>
      </p:pic>
      <p:sp>
        <p:nvSpPr>
          <p:cNvPr id="6" name="Obdélník 5"/>
          <p:cNvSpPr/>
          <p:nvPr/>
        </p:nvSpPr>
        <p:spPr>
          <a:xfrm>
            <a:off x="9768899" y="2059623"/>
            <a:ext cx="2423101" cy="369332"/>
          </a:xfrm>
          <a:prstGeom prst="rect">
            <a:avLst/>
          </a:prstGeom>
        </p:spPr>
        <p:txBody>
          <a:bodyPr wrap="square">
            <a:spAutoFit/>
          </a:bodyPr>
          <a:lstStyle/>
          <a:p>
            <a:r>
              <a:rPr lang="cs-CZ" dirty="0" err="1"/>
              <a:t>holoprosencefalie</a:t>
            </a:r>
            <a:endParaRPr lang="cs-CZ" dirty="0"/>
          </a:p>
        </p:txBody>
      </p:sp>
      <p:pic>
        <p:nvPicPr>
          <p:cNvPr id="2050" name="Picture 2" descr="https://www.jcnonweb.com/articles/2012/1/3/images/JClinNeonatol_2012_1_3_146_101699_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2084" y="4539429"/>
            <a:ext cx="1604644" cy="1720076"/>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9900458" y="4254623"/>
            <a:ext cx="2055947" cy="369332"/>
          </a:xfrm>
          <a:prstGeom prst="rect">
            <a:avLst/>
          </a:prstGeom>
        </p:spPr>
        <p:txBody>
          <a:bodyPr wrap="none">
            <a:spAutoFit/>
          </a:bodyPr>
          <a:lstStyle/>
          <a:p>
            <a:r>
              <a:rPr lang="cs-CZ" dirty="0"/>
              <a:t>kaudální dysgeneze </a:t>
            </a:r>
          </a:p>
        </p:txBody>
      </p:sp>
      <p:pic>
        <p:nvPicPr>
          <p:cNvPr id="2052" name="Picture 4" descr="trofoblasticka-nemoc-priznaky-projevy-symptomy"/>
          <p:cNvPicPr>
            <a:picLocks noChangeAspect="1" noChangeArrowheads="1"/>
          </p:cNvPicPr>
          <p:nvPr/>
        </p:nvPicPr>
        <p:blipFill rotWithShape="1">
          <a:blip r:embed="rId4">
            <a:extLst>
              <a:ext uri="{28A0092B-C50C-407E-A947-70E740481C1C}">
                <a14:useLocalDpi xmlns:a14="http://schemas.microsoft.com/office/drawing/2010/main" val="0"/>
              </a:ext>
            </a:extLst>
          </a:blip>
          <a:srcRect l="37763" b="26789"/>
          <a:stretch/>
        </p:blipFill>
        <p:spPr bwMode="auto">
          <a:xfrm>
            <a:off x="10276465" y="642350"/>
            <a:ext cx="1407968" cy="1321751"/>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9976508" y="152006"/>
            <a:ext cx="1740220" cy="369332"/>
          </a:xfrm>
          <a:prstGeom prst="rect">
            <a:avLst/>
          </a:prstGeom>
        </p:spPr>
        <p:txBody>
          <a:bodyPr wrap="none">
            <a:spAutoFit/>
          </a:bodyPr>
          <a:lstStyle/>
          <a:p>
            <a:r>
              <a:rPr lang="cs-CZ" i="1" dirty="0"/>
              <a:t>mola </a:t>
            </a:r>
            <a:r>
              <a:rPr lang="cs-CZ" i="1" dirty="0" err="1"/>
              <a:t>hydatidosa</a:t>
            </a:r>
            <a:endParaRPr lang="cs-CZ" dirty="0"/>
          </a:p>
        </p:txBody>
      </p:sp>
    </p:spTree>
    <p:extLst>
      <p:ext uri="{BB962C8B-B14F-4D97-AF65-F5344CB8AC3E}">
        <p14:creationId xmlns:p14="http://schemas.microsoft.com/office/powerpoint/2010/main" val="2034711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Nové průlomy v embryologii</a:t>
            </a:r>
            <a:endParaRPr lang="cs-CZ" dirty="0"/>
          </a:p>
        </p:txBody>
      </p:sp>
      <p:sp>
        <p:nvSpPr>
          <p:cNvPr id="3" name="Zástupný symbol pro obsah 2"/>
          <p:cNvSpPr>
            <a:spLocks noGrp="1"/>
          </p:cNvSpPr>
          <p:nvPr>
            <p:ph idx="1"/>
          </p:nvPr>
        </p:nvSpPr>
        <p:spPr/>
        <p:txBody>
          <a:bodyPr/>
          <a:lstStyle/>
          <a:p>
            <a:r>
              <a:rPr lang="cs-CZ" dirty="0" smtClean="0"/>
              <a:t>Kultivace myších embryí ex </a:t>
            </a:r>
            <a:r>
              <a:rPr lang="cs-CZ" dirty="0" err="1" smtClean="0"/>
              <a:t>utero</a:t>
            </a:r>
            <a:r>
              <a:rPr lang="cs-CZ" dirty="0" smtClean="0"/>
              <a:t> do stádia organogeneze</a:t>
            </a:r>
          </a:p>
          <a:p>
            <a:r>
              <a:rPr lang="cs-CZ" dirty="0" smtClean="0"/>
              <a:t>Vytvoření imitace lidské blastocysty ze somatických buněk</a:t>
            </a:r>
          </a:p>
          <a:p>
            <a:endParaRPr lang="cs-CZ" dirty="0"/>
          </a:p>
          <a:p>
            <a:r>
              <a:rPr lang="cs-CZ" dirty="0" err="1"/>
              <a:t>Aguilera-Castrejon</a:t>
            </a:r>
            <a:r>
              <a:rPr lang="cs-CZ" dirty="0"/>
              <a:t> A. et al.: Ex </a:t>
            </a:r>
            <a:r>
              <a:rPr lang="cs-CZ" dirty="0" err="1"/>
              <a:t>utero</a:t>
            </a:r>
            <a:r>
              <a:rPr lang="cs-CZ" dirty="0"/>
              <a:t> </a:t>
            </a:r>
            <a:r>
              <a:rPr lang="cs-CZ" dirty="0" err="1"/>
              <a:t>mouse</a:t>
            </a:r>
            <a:r>
              <a:rPr lang="cs-CZ" dirty="0"/>
              <a:t> </a:t>
            </a:r>
            <a:r>
              <a:rPr lang="cs-CZ" dirty="0" err="1"/>
              <a:t>embryogenesis</a:t>
            </a:r>
            <a:r>
              <a:rPr lang="cs-CZ" dirty="0"/>
              <a:t> </a:t>
            </a:r>
            <a:r>
              <a:rPr lang="cs-CZ" dirty="0" err="1"/>
              <a:t>from</a:t>
            </a:r>
            <a:r>
              <a:rPr lang="cs-CZ" dirty="0"/>
              <a:t> </a:t>
            </a:r>
            <a:r>
              <a:rPr lang="cs-CZ" dirty="0" err="1"/>
              <a:t>pre-gastrulation</a:t>
            </a:r>
            <a:r>
              <a:rPr lang="cs-CZ" dirty="0"/>
              <a:t> to </a:t>
            </a:r>
            <a:r>
              <a:rPr lang="cs-CZ" dirty="0" err="1"/>
              <a:t>late</a:t>
            </a:r>
            <a:r>
              <a:rPr lang="cs-CZ" dirty="0"/>
              <a:t> </a:t>
            </a:r>
            <a:r>
              <a:rPr lang="cs-CZ" dirty="0" err="1"/>
              <a:t>organogenesis</a:t>
            </a:r>
            <a:r>
              <a:rPr lang="cs-CZ" dirty="0"/>
              <a:t>, </a:t>
            </a:r>
            <a:r>
              <a:rPr lang="cs-CZ" dirty="0" err="1"/>
              <a:t>Nature</a:t>
            </a:r>
            <a:r>
              <a:rPr lang="cs-CZ" dirty="0"/>
              <a:t>, 2021, DOI: </a:t>
            </a:r>
            <a:r>
              <a:rPr lang="cs-CZ" dirty="0">
                <a:hlinkClick r:id="rId2" tooltip="Odkaz se otevře v novém okně"/>
              </a:rPr>
              <a:t>10.1038/s41586-021-03416-3</a:t>
            </a:r>
            <a:r>
              <a:rPr lang="cs-CZ" dirty="0"/>
              <a:t>.</a:t>
            </a:r>
          </a:p>
          <a:p>
            <a:r>
              <a:rPr lang="cs-CZ" dirty="0" err="1"/>
              <a:t>Liu</a:t>
            </a:r>
            <a:r>
              <a:rPr lang="cs-CZ" dirty="0"/>
              <a:t> X. et al.: Modelling </a:t>
            </a:r>
            <a:r>
              <a:rPr lang="cs-CZ" dirty="0" err="1"/>
              <a:t>human</a:t>
            </a:r>
            <a:r>
              <a:rPr lang="cs-CZ" dirty="0"/>
              <a:t> </a:t>
            </a:r>
            <a:r>
              <a:rPr lang="cs-CZ" dirty="0" err="1"/>
              <a:t>blastocysts</a:t>
            </a:r>
            <a:r>
              <a:rPr lang="cs-CZ" dirty="0"/>
              <a:t> by </a:t>
            </a:r>
            <a:r>
              <a:rPr lang="cs-CZ" dirty="0" err="1"/>
              <a:t>reprogramming</a:t>
            </a:r>
            <a:r>
              <a:rPr lang="cs-CZ" dirty="0"/>
              <a:t> </a:t>
            </a:r>
            <a:r>
              <a:rPr lang="cs-CZ" dirty="0" err="1"/>
              <a:t>fibroblasts</a:t>
            </a:r>
            <a:r>
              <a:rPr lang="cs-CZ" dirty="0"/>
              <a:t> </a:t>
            </a:r>
            <a:r>
              <a:rPr lang="cs-CZ" dirty="0" err="1"/>
              <a:t>into</a:t>
            </a:r>
            <a:r>
              <a:rPr lang="cs-CZ" dirty="0"/>
              <a:t> </a:t>
            </a:r>
            <a:r>
              <a:rPr lang="cs-CZ" dirty="0" err="1"/>
              <a:t>iBlastoids</a:t>
            </a:r>
            <a:r>
              <a:rPr lang="cs-CZ" dirty="0"/>
              <a:t>, </a:t>
            </a:r>
            <a:r>
              <a:rPr lang="cs-CZ" dirty="0" err="1"/>
              <a:t>Nature</a:t>
            </a:r>
            <a:r>
              <a:rPr lang="cs-CZ" dirty="0"/>
              <a:t>, 2021, DOI: </a:t>
            </a:r>
            <a:r>
              <a:rPr lang="cs-CZ" dirty="0">
                <a:hlinkClick r:id="rId3" tooltip="Odkaz se otevře v novém okně"/>
              </a:rPr>
              <a:t>10.1038/s41586-021-03372-y</a:t>
            </a:r>
            <a:r>
              <a:rPr lang="cs-CZ" dirty="0"/>
              <a:t>.</a:t>
            </a:r>
          </a:p>
          <a:p>
            <a:r>
              <a:rPr lang="cs-CZ" dirty="0" err="1"/>
              <a:t>Yu</a:t>
            </a:r>
            <a:r>
              <a:rPr lang="cs-CZ" dirty="0"/>
              <a:t> L. et al.: Blastocyst-</a:t>
            </a:r>
            <a:r>
              <a:rPr lang="cs-CZ" dirty="0" err="1"/>
              <a:t>like</a:t>
            </a:r>
            <a:r>
              <a:rPr lang="cs-CZ" dirty="0"/>
              <a:t> </a:t>
            </a:r>
            <a:r>
              <a:rPr lang="cs-CZ" dirty="0" err="1"/>
              <a:t>structures</a:t>
            </a:r>
            <a:r>
              <a:rPr lang="cs-CZ" dirty="0"/>
              <a:t> </a:t>
            </a:r>
            <a:r>
              <a:rPr lang="cs-CZ" dirty="0" err="1"/>
              <a:t>generated</a:t>
            </a:r>
            <a:r>
              <a:rPr lang="cs-CZ" dirty="0"/>
              <a:t> </a:t>
            </a:r>
            <a:r>
              <a:rPr lang="cs-CZ" dirty="0" err="1"/>
              <a:t>from</a:t>
            </a:r>
            <a:r>
              <a:rPr lang="cs-CZ" dirty="0"/>
              <a:t> </a:t>
            </a:r>
            <a:r>
              <a:rPr lang="cs-CZ" dirty="0" err="1"/>
              <a:t>human</a:t>
            </a:r>
            <a:r>
              <a:rPr lang="cs-CZ" dirty="0"/>
              <a:t> </a:t>
            </a:r>
            <a:r>
              <a:rPr lang="cs-CZ" dirty="0" err="1"/>
              <a:t>pluripotent</a:t>
            </a:r>
            <a:r>
              <a:rPr lang="cs-CZ" dirty="0"/>
              <a:t> stem </a:t>
            </a:r>
            <a:r>
              <a:rPr lang="cs-CZ" dirty="0" err="1"/>
              <a:t>cells</a:t>
            </a:r>
            <a:r>
              <a:rPr lang="cs-CZ" dirty="0"/>
              <a:t>, </a:t>
            </a:r>
            <a:r>
              <a:rPr lang="cs-CZ" dirty="0" err="1"/>
              <a:t>Nature</a:t>
            </a:r>
            <a:r>
              <a:rPr lang="cs-CZ" dirty="0"/>
              <a:t>, 2021, DOI: </a:t>
            </a:r>
            <a:r>
              <a:rPr lang="cs-CZ" dirty="0">
                <a:hlinkClick r:id="rId4" tooltip="Odkaz se otevře v novém okně"/>
              </a:rPr>
              <a:t>10.1038/s41586-021-03356-y</a:t>
            </a:r>
            <a:r>
              <a:rPr lang="cs-CZ" dirty="0"/>
              <a:t>.</a:t>
            </a:r>
          </a:p>
          <a:p>
            <a:endParaRPr lang="cs-CZ" dirty="0"/>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32</a:t>
            </a:fld>
            <a:endParaRPr lang="cs-CZ"/>
          </a:p>
        </p:txBody>
      </p:sp>
    </p:spTree>
    <p:extLst>
      <p:ext uri="{BB962C8B-B14F-4D97-AF65-F5344CB8AC3E}">
        <p14:creationId xmlns:p14="http://schemas.microsoft.com/office/powerpoint/2010/main" val="2555244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40712" y="869267"/>
            <a:ext cx="8229600" cy="762000"/>
          </a:xfrm>
        </p:spPr>
        <p:txBody>
          <a:bodyPr>
            <a:normAutofit/>
          </a:bodyPr>
          <a:lstStyle/>
          <a:p>
            <a:r>
              <a:rPr lang="cs-CZ" altLang="cs-CZ" dirty="0">
                <a:latin typeface="+mn-lt"/>
              </a:rPr>
              <a:t>Použité a doporučené zdroje</a:t>
            </a:r>
          </a:p>
        </p:txBody>
      </p:sp>
      <p:sp>
        <p:nvSpPr>
          <p:cNvPr id="40963" name="Rectangle 3"/>
          <p:cNvSpPr>
            <a:spLocks noGrp="1" noChangeArrowheads="1"/>
          </p:cNvSpPr>
          <p:nvPr>
            <p:ph type="body" idx="1"/>
          </p:nvPr>
        </p:nvSpPr>
        <p:spPr>
          <a:xfrm>
            <a:off x="1089891" y="1865744"/>
            <a:ext cx="10076873" cy="3696855"/>
          </a:xfrm>
        </p:spPr>
        <p:txBody>
          <a:bodyPr>
            <a:normAutofit fontScale="55000" lnSpcReduction="20000"/>
          </a:bodyPr>
          <a:lstStyle/>
          <a:p>
            <a:pPr marL="0" indent="0">
              <a:lnSpc>
                <a:spcPct val="120000"/>
              </a:lnSpc>
              <a:spcBef>
                <a:spcPts val="0"/>
              </a:spcBef>
              <a:spcAft>
                <a:spcPts val="0"/>
              </a:spcAft>
            </a:pPr>
            <a:r>
              <a:rPr lang="cs-CZ" altLang="cs-CZ" sz="1400" dirty="0">
                <a:solidFill>
                  <a:schemeClr val="tx1"/>
                </a:solidFill>
              </a:rPr>
              <a:t>B. M. </a:t>
            </a:r>
            <a:r>
              <a:rPr lang="cs-CZ" altLang="cs-CZ" sz="1400" dirty="0" err="1">
                <a:solidFill>
                  <a:schemeClr val="tx1"/>
                </a:solidFill>
              </a:rPr>
              <a:t>Carlson</a:t>
            </a:r>
            <a:r>
              <a:rPr lang="cs-CZ" altLang="cs-CZ" sz="1400" dirty="0">
                <a:solidFill>
                  <a:schemeClr val="tx1"/>
                </a:solidFill>
              </a:rPr>
              <a:t>: </a:t>
            </a:r>
            <a:r>
              <a:rPr lang="cs-CZ" altLang="cs-CZ" sz="1400" i="1" dirty="0" err="1">
                <a:solidFill>
                  <a:schemeClr val="tx1"/>
                </a:solidFill>
              </a:rPr>
              <a:t>Human</a:t>
            </a:r>
            <a:r>
              <a:rPr lang="cs-CZ" altLang="cs-CZ" sz="1400" i="1" dirty="0">
                <a:solidFill>
                  <a:schemeClr val="tx1"/>
                </a:solidFill>
              </a:rPr>
              <a:t> embryology and </a:t>
            </a:r>
            <a:r>
              <a:rPr lang="cs-CZ" altLang="cs-CZ" sz="1400" i="1" dirty="0" err="1">
                <a:solidFill>
                  <a:schemeClr val="tx1"/>
                </a:solidFill>
              </a:rPr>
              <a:t>developmental</a:t>
            </a:r>
            <a:r>
              <a:rPr lang="cs-CZ" altLang="cs-CZ" sz="1400" i="1" dirty="0">
                <a:solidFill>
                  <a:schemeClr val="tx1"/>
                </a:solidFill>
              </a:rPr>
              <a:t> biology</a:t>
            </a:r>
            <a:r>
              <a:rPr lang="cs-CZ" altLang="cs-CZ" sz="1400" dirty="0">
                <a:solidFill>
                  <a:schemeClr val="tx1"/>
                </a:solidFill>
              </a:rPr>
              <a:t>. 4th </a:t>
            </a:r>
            <a:r>
              <a:rPr lang="cs-CZ" altLang="cs-CZ" sz="1400" dirty="0" err="1">
                <a:solidFill>
                  <a:schemeClr val="tx1"/>
                </a:solidFill>
              </a:rPr>
              <a:t>edition</a:t>
            </a:r>
            <a:r>
              <a:rPr lang="cs-CZ" altLang="cs-CZ" sz="1400" dirty="0">
                <a:solidFill>
                  <a:schemeClr val="tx1"/>
                </a:solidFill>
              </a:rPr>
              <a:t>, 2009. ISBN 978-323-05385-3.</a:t>
            </a:r>
          </a:p>
          <a:p>
            <a:pPr marL="0" indent="0">
              <a:lnSpc>
                <a:spcPct val="120000"/>
              </a:lnSpc>
              <a:spcBef>
                <a:spcPts val="0"/>
              </a:spcBef>
              <a:spcAft>
                <a:spcPts val="0"/>
              </a:spcAft>
            </a:pPr>
            <a:r>
              <a:rPr lang="cs-CZ" sz="1400" dirty="0">
                <a:solidFill>
                  <a:schemeClr val="tx1"/>
                </a:solidFill>
              </a:rPr>
              <a:t>B. </a:t>
            </a:r>
            <a:r>
              <a:rPr lang="cs-CZ" sz="1400" dirty="0" err="1">
                <a:solidFill>
                  <a:schemeClr val="tx1"/>
                </a:solidFill>
              </a:rPr>
              <a:t>Goldstein</a:t>
            </a:r>
            <a:r>
              <a:rPr lang="cs-CZ" sz="1400" dirty="0">
                <a:solidFill>
                  <a:schemeClr val="tx1"/>
                </a:solidFill>
              </a:rPr>
              <a:t>, J. </a:t>
            </a:r>
            <a:r>
              <a:rPr lang="cs-CZ" sz="1400" dirty="0" err="1">
                <a:solidFill>
                  <a:schemeClr val="tx1"/>
                </a:solidFill>
              </a:rPr>
              <a:t>Nance</a:t>
            </a:r>
            <a:r>
              <a:rPr lang="cs-CZ" sz="1400" dirty="0">
                <a:solidFill>
                  <a:schemeClr val="tx1"/>
                </a:solidFill>
              </a:rPr>
              <a:t>, </a:t>
            </a:r>
            <a:r>
              <a:rPr lang="cs-CZ" sz="1400" i="1" dirty="0" err="1">
                <a:solidFill>
                  <a:schemeClr val="tx1"/>
                </a:solidFill>
              </a:rPr>
              <a:t>Caenorhabditis</a:t>
            </a:r>
            <a:r>
              <a:rPr lang="cs-CZ" sz="1400" i="1" dirty="0">
                <a:solidFill>
                  <a:schemeClr val="tx1"/>
                </a:solidFill>
              </a:rPr>
              <a:t> </a:t>
            </a:r>
            <a:r>
              <a:rPr lang="cs-CZ" sz="1400" i="1" dirty="0" err="1">
                <a:solidFill>
                  <a:schemeClr val="tx1"/>
                </a:solidFill>
              </a:rPr>
              <a:t>elegans</a:t>
            </a:r>
            <a:r>
              <a:rPr lang="cs-CZ" sz="1400" dirty="0">
                <a:solidFill>
                  <a:schemeClr val="tx1"/>
                </a:solidFill>
              </a:rPr>
              <a:t> </a:t>
            </a:r>
            <a:r>
              <a:rPr lang="cs-CZ" sz="1400" dirty="0" err="1">
                <a:solidFill>
                  <a:schemeClr val="tx1"/>
                </a:solidFill>
              </a:rPr>
              <a:t>Gastrulation</a:t>
            </a:r>
            <a:r>
              <a:rPr lang="cs-CZ" sz="1400" dirty="0">
                <a:solidFill>
                  <a:schemeClr val="tx1"/>
                </a:solidFill>
              </a:rPr>
              <a:t>: A Model </a:t>
            </a:r>
            <a:r>
              <a:rPr lang="cs-CZ" sz="1400" dirty="0" err="1">
                <a:solidFill>
                  <a:schemeClr val="tx1"/>
                </a:solidFill>
              </a:rPr>
              <a:t>for</a:t>
            </a:r>
            <a:r>
              <a:rPr lang="cs-CZ" sz="1400" dirty="0">
                <a:solidFill>
                  <a:schemeClr val="tx1"/>
                </a:solidFill>
              </a:rPr>
              <a:t> </a:t>
            </a:r>
            <a:r>
              <a:rPr lang="cs-CZ" sz="1400" dirty="0" err="1">
                <a:solidFill>
                  <a:schemeClr val="tx1"/>
                </a:solidFill>
              </a:rPr>
              <a:t>Understanding</a:t>
            </a:r>
            <a:r>
              <a:rPr lang="cs-CZ" sz="1400" dirty="0">
                <a:solidFill>
                  <a:schemeClr val="tx1"/>
                </a:solidFill>
              </a:rPr>
              <a:t> </a:t>
            </a:r>
            <a:r>
              <a:rPr lang="cs-CZ" sz="1400" dirty="0" err="1">
                <a:solidFill>
                  <a:schemeClr val="tx1"/>
                </a:solidFill>
              </a:rPr>
              <a:t>How</a:t>
            </a:r>
            <a:r>
              <a:rPr lang="cs-CZ" sz="1400" dirty="0">
                <a:solidFill>
                  <a:schemeClr val="tx1"/>
                </a:solidFill>
              </a:rPr>
              <a:t> </a:t>
            </a:r>
            <a:r>
              <a:rPr lang="cs-CZ" sz="1400" dirty="0" err="1">
                <a:solidFill>
                  <a:schemeClr val="tx1"/>
                </a:solidFill>
              </a:rPr>
              <a:t>Cells</a:t>
            </a:r>
            <a:r>
              <a:rPr lang="cs-CZ" sz="1400" dirty="0">
                <a:solidFill>
                  <a:schemeClr val="tx1"/>
                </a:solidFill>
              </a:rPr>
              <a:t> </a:t>
            </a:r>
            <a:r>
              <a:rPr lang="cs-CZ" sz="1400" dirty="0" err="1">
                <a:solidFill>
                  <a:schemeClr val="tx1"/>
                </a:solidFill>
              </a:rPr>
              <a:t>Polarize</a:t>
            </a:r>
            <a:r>
              <a:rPr lang="cs-CZ" sz="1400" dirty="0">
                <a:solidFill>
                  <a:schemeClr val="tx1"/>
                </a:solidFill>
              </a:rPr>
              <a:t>, </a:t>
            </a:r>
            <a:r>
              <a:rPr lang="cs-CZ" sz="1400" dirty="0" err="1">
                <a:solidFill>
                  <a:schemeClr val="tx1"/>
                </a:solidFill>
              </a:rPr>
              <a:t>Change</a:t>
            </a:r>
            <a:r>
              <a:rPr lang="cs-CZ" sz="1400" dirty="0">
                <a:solidFill>
                  <a:schemeClr val="tx1"/>
                </a:solidFill>
              </a:rPr>
              <a:t> </a:t>
            </a:r>
            <a:r>
              <a:rPr lang="cs-CZ" sz="1400" dirty="0" err="1">
                <a:solidFill>
                  <a:schemeClr val="tx1"/>
                </a:solidFill>
              </a:rPr>
              <a:t>Shape</a:t>
            </a:r>
            <a:r>
              <a:rPr lang="cs-CZ" sz="1400" dirty="0">
                <a:solidFill>
                  <a:schemeClr val="tx1"/>
                </a:solidFill>
              </a:rPr>
              <a:t>, and </a:t>
            </a:r>
            <a:r>
              <a:rPr lang="cs-CZ" sz="1400" dirty="0" err="1">
                <a:solidFill>
                  <a:schemeClr val="tx1"/>
                </a:solidFill>
              </a:rPr>
              <a:t>Journey</a:t>
            </a:r>
            <a:r>
              <a:rPr lang="cs-CZ" sz="1400" dirty="0">
                <a:solidFill>
                  <a:schemeClr val="tx1"/>
                </a:solidFill>
              </a:rPr>
              <a:t> </a:t>
            </a:r>
            <a:r>
              <a:rPr lang="cs-CZ" sz="1400" dirty="0" err="1">
                <a:solidFill>
                  <a:schemeClr val="tx1"/>
                </a:solidFill>
              </a:rPr>
              <a:t>Toward</a:t>
            </a:r>
            <a:r>
              <a:rPr lang="cs-CZ" sz="1400" dirty="0">
                <a:solidFill>
                  <a:schemeClr val="tx1"/>
                </a:solidFill>
              </a:rPr>
              <a:t> </a:t>
            </a:r>
            <a:r>
              <a:rPr lang="cs-CZ" sz="1400" dirty="0" err="1">
                <a:solidFill>
                  <a:schemeClr val="tx1"/>
                </a:solidFill>
              </a:rPr>
              <a:t>the</a:t>
            </a:r>
            <a:r>
              <a:rPr lang="cs-CZ" sz="1400" dirty="0">
                <a:solidFill>
                  <a:schemeClr val="tx1"/>
                </a:solidFill>
              </a:rPr>
              <a:t> Center </a:t>
            </a:r>
            <a:r>
              <a:rPr lang="cs-CZ" sz="1400" dirty="0" err="1">
                <a:solidFill>
                  <a:schemeClr val="tx1"/>
                </a:solidFill>
              </a:rPr>
              <a:t>of</a:t>
            </a:r>
            <a:r>
              <a:rPr lang="cs-CZ" sz="1400" dirty="0">
                <a:solidFill>
                  <a:schemeClr val="tx1"/>
                </a:solidFill>
              </a:rPr>
              <a:t> </a:t>
            </a:r>
            <a:r>
              <a:rPr lang="cs-CZ" sz="1400" dirty="0" err="1">
                <a:solidFill>
                  <a:schemeClr val="tx1"/>
                </a:solidFill>
              </a:rPr>
              <a:t>an</a:t>
            </a:r>
            <a:r>
              <a:rPr lang="cs-CZ" sz="1400" dirty="0">
                <a:solidFill>
                  <a:schemeClr val="tx1"/>
                </a:solidFill>
              </a:rPr>
              <a:t> Embryo, </a:t>
            </a:r>
            <a:r>
              <a:rPr lang="cs-CZ" sz="1400" i="1" dirty="0" err="1">
                <a:solidFill>
                  <a:schemeClr val="tx1"/>
                </a:solidFill>
              </a:rPr>
              <a:t>Genetics</a:t>
            </a:r>
            <a:r>
              <a:rPr lang="cs-CZ" sz="1400" dirty="0">
                <a:solidFill>
                  <a:schemeClr val="tx1"/>
                </a:solidFill>
              </a:rPr>
              <a:t>, </a:t>
            </a:r>
            <a:r>
              <a:rPr lang="cs-CZ" sz="1400" dirty="0" err="1">
                <a:solidFill>
                  <a:schemeClr val="tx1"/>
                </a:solidFill>
              </a:rPr>
              <a:t>Volume</a:t>
            </a:r>
            <a:r>
              <a:rPr lang="cs-CZ" sz="1400" dirty="0">
                <a:solidFill>
                  <a:schemeClr val="tx1"/>
                </a:solidFill>
              </a:rPr>
              <a:t> 214, </a:t>
            </a:r>
            <a:r>
              <a:rPr lang="cs-CZ" sz="1400" dirty="0" err="1">
                <a:solidFill>
                  <a:schemeClr val="tx1"/>
                </a:solidFill>
              </a:rPr>
              <a:t>Issue</a:t>
            </a:r>
            <a:r>
              <a:rPr lang="cs-CZ" sz="1400" dirty="0">
                <a:solidFill>
                  <a:schemeClr val="tx1"/>
                </a:solidFill>
              </a:rPr>
              <a:t> 2, 1 </a:t>
            </a:r>
            <a:r>
              <a:rPr lang="cs-CZ" sz="1400" dirty="0" err="1">
                <a:solidFill>
                  <a:schemeClr val="tx1"/>
                </a:solidFill>
              </a:rPr>
              <a:t>February</a:t>
            </a:r>
            <a:r>
              <a:rPr lang="cs-CZ" sz="1400" dirty="0">
                <a:solidFill>
                  <a:schemeClr val="tx1"/>
                </a:solidFill>
              </a:rPr>
              <a:t> 2020, </a:t>
            </a:r>
            <a:r>
              <a:rPr lang="cs-CZ" sz="1400" dirty="0" err="1">
                <a:solidFill>
                  <a:schemeClr val="tx1"/>
                </a:solidFill>
              </a:rPr>
              <a:t>Pages</a:t>
            </a:r>
            <a:r>
              <a:rPr lang="cs-CZ" sz="1400" dirty="0">
                <a:solidFill>
                  <a:schemeClr val="tx1"/>
                </a:solidFill>
              </a:rPr>
              <a:t> 265–277</a:t>
            </a:r>
            <a:endParaRPr lang="cs-CZ" altLang="cs-CZ" sz="1400" dirty="0">
              <a:solidFill>
                <a:schemeClr val="tx1"/>
              </a:solidFill>
            </a:endParaRPr>
          </a:p>
          <a:p>
            <a:pPr marL="0" indent="0">
              <a:lnSpc>
                <a:spcPct val="120000"/>
              </a:lnSpc>
              <a:spcBef>
                <a:spcPts val="0"/>
              </a:spcBef>
              <a:spcAft>
                <a:spcPts val="0"/>
              </a:spcAft>
            </a:pPr>
            <a:r>
              <a:rPr lang="cs-CZ" sz="1400" dirty="0">
                <a:solidFill>
                  <a:schemeClr val="tx1"/>
                </a:solidFill>
              </a:rPr>
              <a:t>E. R. </a:t>
            </a:r>
            <a:r>
              <a:rPr lang="cs-CZ" sz="1400" dirty="0" err="1">
                <a:solidFill>
                  <a:schemeClr val="tx1"/>
                </a:solidFill>
              </a:rPr>
              <a:t>Norwitz</a:t>
            </a:r>
            <a:r>
              <a:rPr lang="cs-CZ" sz="1400" dirty="0">
                <a:solidFill>
                  <a:schemeClr val="tx1"/>
                </a:solidFill>
              </a:rPr>
              <a:t>, D. J. </a:t>
            </a:r>
            <a:r>
              <a:rPr lang="cs-CZ" sz="1400" dirty="0" err="1">
                <a:solidFill>
                  <a:schemeClr val="tx1"/>
                </a:solidFill>
              </a:rPr>
              <a:t>Schust</a:t>
            </a:r>
            <a:r>
              <a:rPr lang="cs-CZ" sz="1400" dirty="0">
                <a:solidFill>
                  <a:schemeClr val="tx1"/>
                </a:solidFill>
              </a:rPr>
              <a:t>, S. J. </a:t>
            </a:r>
            <a:r>
              <a:rPr lang="cs-CZ" sz="1400" dirty="0" err="1">
                <a:solidFill>
                  <a:schemeClr val="tx1"/>
                </a:solidFill>
              </a:rPr>
              <a:t>Fisher</a:t>
            </a:r>
            <a:r>
              <a:rPr lang="cs-CZ" sz="1400" dirty="0">
                <a:solidFill>
                  <a:schemeClr val="tx1"/>
                </a:solidFill>
              </a:rPr>
              <a:t>: </a:t>
            </a:r>
            <a:r>
              <a:rPr lang="en-US" sz="1400" dirty="0">
                <a:solidFill>
                  <a:schemeClr val="tx1"/>
                </a:solidFill>
              </a:rPr>
              <a:t>Implantation and the Survival of Early Pregnancy</a:t>
            </a:r>
            <a:r>
              <a:rPr lang="cs-CZ" sz="1400" dirty="0">
                <a:solidFill>
                  <a:schemeClr val="tx1"/>
                </a:solidFill>
              </a:rPr>
              <a:t>. N </a:t>
            </a:r>
            <a:r>
              <a:rPr lang="cs-CZ" sz="1400" dirty="0" err="1">
                <a:solidFill>
                  <a:schemeClr val="tx1"/>
                </a:solidFill>
              </a:rPr>
              <a:t>Engl</a:t>
            </a:r>
            <a:r>
              <a:rPr lang="cs-CZ" sz="1400" dirty="0">
                <a:solidFill>
                  <a:schemeClr val="tx1"/>
                </a:solidFill>
              </a:rPr>
              <a:t> J Med 2001; 345:1400-1408</a:t>
            </a:r>
            <a:endParaRPr lang="cs-CZ" altLang="cs-CZ" sz="1400" dirty="0">
              <a:solidFill>
                <a:schemeClr val="tx1"/>
              </a:solidFill>
            </a:endParaRPr>
          </a:p>
          <a:p>
            <a:pPr marL="0" indent="0">
              <a:lnSpc>
                <a:spcPct val="120000"/>
              </a:lnSpc>
              <a:spcBef>
                <a:spcPts val="0"/>
              </a:spcBef>
              <a:spcAft>
                <a:spcPts val="0"/>
              </a:spcAft>
            </a:pPr>
            <a:r>
              <a:rPr lang="cs-CZ" altLang="cs-CZ" sz="1400" dirty="0">
                <a:solidFill>
                  <a:schemeClr val="tx1"/>
                </a:solidFill>
              </a:rPr>
              <a:t>R. </a:t>
            </a:r>
            <a:r>
              <a:rPr lang="cs-CZ" altLang="cs-CZ" sz="1400" dirty="0" err="1">
                <a:solidFill>
                  <a:schemeClr val="tx1"/>
                </a:solidFill>
              </a:rPr>
              <a:t>Hodge</a:t>
            </a:r>
            <a:r>
              <a:rPr lang="cs-CZ" altLang="cs-CZ" sz="1400" dirty="0">
                <a:solidFill>
                  <a:schemeClr val="tx1"/>
                </a:solidFill>
              </a:rPr>
              <a:t>: </a:t>
            </a:r>
            <a:r>
              <a:rPr lang="cs-CZ" altLang="cs-CZ" sz="1400" dirty="0" err="1">
                <a:solidFill>
                  <a:schemeClr val="tx1"/>
                </a:solidFill>
              </a:rPr>
              <a:t>Developmental</a:t>
            </a:r>
            <a:r>
              <a:rPr lang="cs-CZ" altLang="cs-CZ" sz="1400" dirty="0">
                <a:solidFill>
                  <a:schemeClr val="tx1"/>
                </a:solidFill>
              </a:rPr>
              <a:t> Biology: </a:t>
            </a:r>
            <a:r>
              <a:rPr lang="cs-CZ" altLang="cs-CZ" sz="1400" dirty="0" err="1">
                <a:solidFill>
                  <a:schemeClr val="tx1"/>
                </a:solidFill>
              </a:rPr>
              <a:t>from</a:t>
            </a:r>
            <a:r>
              <a:rPr lang="cs-CZ" altLang="cs-CZ" sz="1400" dirty="0">
                <a:solidFill>
                  <a:schemeClr val="tx1"/>
                </a:solidFill>
              </a:rPr>
              <a:t> a Cell to </a:t>
            </a:r>
            <a:r>
              <a:rPr lang="cs-CZ" altLang="cs-CZ" sz="1400" dirty="0" err="1">
                <a:solidFill>
                  <a:schemeClr val="tx1"/>
                </a:solidFill>
              </a:rPr>
              <a:t>an</a:t>
            </a:r>
            <a:r>
              <a:rPr lang="cs-CZ" altLang="cs-CZ" sz="1400" dirty="0">
                <a:solidFill>
                  <a:schemeClr val="tx1"/>
                </a:solidFill>
              </a:rPr>
              <a:t> </a:t>
            </a:r>
            <a:r>
              <a:rPr lang="cs-CZ" altLang="cs-CZ" sz="1400" dirty="0" err="1">
                <a:solidFill>
                  <a:schemeClr val="tx1"/>
                </a:solidFill>
              </a:rPr>
              <a:t>Organism</a:t>
            </a:r>
            <a:r>
              <a:rPr lang="cs-CZ" altLang="cs-CZ" sz="1400" dirty="0">
                <a:solidFill>
                  <a:schemeClr val="tx1"/>
                </a:solidFill>
              </a:rPr>
              <a:t>. 1st </a:t>
            </a:r>
            <a:r>
              <a:rPr lang="cs-CZ" altLang="cs-CZ" sz="1400" dirty="0" err="1">
                <a:solidFill>
                  <a:schemeClr val="tx1"/>
                </a:solidFill>
              </a:rPr>
              <a:t>edition</a:t>
            </a:r>
            <a:r>
              <a:rPr lang="cs-CZ" altLang="cs-CZ" sz="1400" dirty="0">
                <a:solidFill>
                  <a:schemeClr val="tx1"/>
                </a:solidFill>
              </a:rPr>
              <a:t>, 2010. ISBN 978-0-8160-6683-4.</a:t>
            </a:r>
          </a:p>
          <a:p>
            <a:pPr marL="0" indent="0">
              <a:lnSpc>
                <a:spcPct val="120000"/>
              </a:lnSpc>
              <a:spcBef>
                <a:spcPts val="0"/>
              </a:spcBef>
              <a:spcAft>
                <a:spcPts val="0"/>
              </a:spcAft>
            </a:pPr>
            <a:r>
              <a:rPr lang="cs-CZ" altLang="cs-CZ" sz="1400" dirty="0">
                <a:solidFill>
                  <a:schemeClr val="tx1"/>
                </a:solidFill>
              </a:rPr>
              <a:t>M </a:t>
            </a:r>
            <a:r>
              <a:rPr lang="cs-CZ" altLang="cs-CZ" sz="1400" dirty="0" err="1">
                <a:solidFill>
                  <a:schemeClr val="tx1"/>
                </a:solidFill>
              </a:rPr>
              <a:t>Leptin</a:t>
            </a:r>
            <a:r>
              <a:rPr lang="cs-CZ" altLang="cs-CZ" sz="1400" dirty="0">
                <a:solidFill>
                  <a:schemeClr val="tx1"/>
                </a:solidFill>
              </a:rPr>
              <a:t>. </a:t>
            </a:r>
            <a:r>
              <a:rPr lang="en-US" altLang="cs-CZ" sz="1400" dirty="0">
                <a:solidFill>
                  <a:schemeClr val="tx1"/>
                </a:solidFill>
              </a:rPr>
              <a:t>Gastrulation in Drosophila: the logic and the cellular mechanisms</a:t>
            </a:r>
            <a:r>
              <a:rPr lang="cs-CZ" altLang="cs-CZ" sz="1400" dirty="0">
                <a:solidFill>
                  <a:schemeClr val="tx1"/>
                </a:solidFill>
              </a:rPr>
              <a:t>. </a:t>
            </a:r>
            <a:r>
              <a:rPr lang="cs-CZ" altLang="cs-CZ" sz="1400" dirty="0" err="1">
                <a:solidFill>
                  <a:schemeClr val="tx1"/>
                </a:solidFill>
              </a:rPr>
              <a:t>The</a:t>
            </a:r>
            <a:r>
              <a:rPr lang="cs-CZ" altLang="cs-CZ" sz="1400" dirty="0">
                <a:solidFill>
                  <a:schemeClr val="tx1"/>
                </a:solidFill>
              </a:rPr>
              <a:t> EMBO </a:t>
            </a:r>
            <a:r>
              <a:rPr lang="cs-CZ" altLang="cs-CZ" sz="1400" dirty="0" err="1">
                <a:solidFill>
                  <a:schemeClr val="tx1"/>
                </a:solidFill>
              </a:rPr>
              <a:t>Journal</a:t>
            </a:r>
            <a:r>
              <a:rPr lang="cs-CZ" altLang="cs-CZ" sz="1400" dirty="0">
                <a:solidFill>
                  <a:schemeClr val="tx1"/>
                </a:solidFill>
              </a:rPr>
              <a:t>. 1999, 18, 3187-3192</a:t>
            </a:r>
          </a:p>
          <a:p>
            <a:pPr marL="0" indent="0">
              <a:lnSpc>
                <a:spcPct val="120000"/>
              </a:lnSpc>
              <a:spcBef>
                <a:spcPts val="0"/>
              </a:spcBef>
              <a:spcAft>
                <a:spcPts val="0"/>
              </a:spcAft>
            </a:pPr>
            <a:r>
              <a:rPr lang="cs-CZ" altLang="cs-CZ" sz="1400" dirty="0">
                <a:solidFill>
                  <a:schemeClr val="tx1"/>
                </a:solidFill>
              </a:rPr>
              <a:t>K. L. </a:t>
            </a:r>
            <a:r>
              <a:rPr lang="cs-CZ" altLang="cs-CZ" sz="1400" dirty="0" err="1">
                <a:solidFill>
                  <a:schemeClr val="tx1"/>
                </a:solidFill>
              </a:rPr>
              <a:t>Moore</a:t>
            </a:r>
            <a:r>
              <a:rPr lang="cs-CZ" altLang="cs-CZ" sz="1400" dirty="0">
                <a:solidFill>
                  <a:schemeClr val="tx1"/>
                </a:solidFill>
              </a:rPr>
              <a:t>, T. V.N </a:t>
            </a:r>
            <a:r>
              <a:rPr lang="cs-CZ" altLang="cs-CZ" sz="1400" dirty="0" err="1">
                <a:solidFill>
                  <a:schemeClr val="tx1"/>
                </a:solidFill>
              </a:rPr>
              <a:t>Persaud</a:t>
            </a:r>
            <a:r>
              <a:rPr lang="cs-CZ" altLang="cs-CZ" sz="1400" dirty="0">
                <a:solidFill>
                  <a:schemeClr val="tx1"/>
                </a:solidFill>
              </a:rPr>
              <a:t>: </a:t>
            </a:r>
            <a:r>
              <a:rPr lang="cs-CZ" altLang="cs-CZ" sz="1400" i="1" dirty="0" err="1">
                <a:solidFill>
                  <a:schemeClr val="tx1"/>
                </a:solidFill>
              </a:rPr>
              <a:t>The</a:t>
            </a:r>
            <a:r>
              <a:rPr lang="cs-CZ" altLang="cs-CZ" sz="1400" i="1" dirty="0">
                <a:solidFill>
                  <a:schemeClr val="tx1"/>
                </a:solidFill>
              </a:rPr>
              <a:t> </a:t>
            </a:r>
            <a:r>
              <a:rPr lang="cs-CZ" altLang="cs-CZ" sz="1400" i="1" dirty="0" err="1">
                <a:solidFill>
                  <a:schemeClr val="tx1"/>
                </a:solidFill>
              </a:rPr>
              <a:t>developing</a:t>
            </a:r>
            <a:r>
              <a:rPr lang="cs-CZ" altLang="cs-CZ" sz="1400" i="1" dirty="0">
                <a:solidFill>
                  <a:schemeClr val="tx1"/>
                </a:solidFill>
              </a:rPr>
              <a:t> </a:t>
            </a:r>
            <a:r>
              <a:rPr lang="cs-CZ" altLang="cs-CZ" sz="1400" i="1" dirty="0" err="1">
                <a:solidFill>
                  <a:schemeClr val="tx1"/>
                </a:solidFill>
              </a:rPr>
              <a:t>human</a:t>
            </a:r>
            <a:r>
              <a:rPr lang="cs-CZ" altLang="cs-CZ" sz="1400" i="1" dirty="0">
                <a:solidFill>
                  <a:schemeClr val="tx1"/>
                </a:solidFill>
              </a:rPr>
              <a:t>. </a:t>
            </a:r>
            <a:r>
              <a:rPr lang="cs-CZ" altLang="cs-CZ" sz="1400" i="1" dirty="0" err="1">
                <a:solidFill>
                  <a:schemeClr val="tx1"/>
                </a:solidFill>
              </a:rPr>
              <a:t>Clinically</a:t>
            </a:r>
            <a:r>
              <a:rPr lang="cs-CZ" altLang="cs-CZ" sz="1400" i="1" dirty="0">
                <a:solidFill>
                  <a:schemeClr val="tx1"/>
                </a:solidFill>
              </a:rPr>
              <a:t> </a:t>
            </a:r>
            <a:r>
              <a:rPr lang="cs-CZ" altLang="cs-CZ" sz="1400" i="1" dirty="0" err="1">
                <a:solidFill>
                  <a:schemeClr val="tx1"/>
                </a:solidFill>
              </a:rPr>
              <a:t>oriented</a:t>
            </a:r>
            <a:r>
              <a:rPr lang="cs-CZ" altLang="cs-CZ" sz="1400" i="1" dirty="0">
                <a:solidFill>
                  <a:schemeClr val="tx1"/>
                </a:solidFill>
              </a:rPr>
              <a:t> embryology</a:t>
            </a:r>
            <a:r>
              <a:rPr lang="cs-CZ" altLang="cs-CZ" sz="1400" dirty="0">
                <a:solidFill>
                  <a:schemeClr val="tx1"/>
                </a:solidFill>
              </a:rPr>
              <a:t>. 8th </a:t>
            </a:r>
            <a:r>
              <a:rPr lang="cs-CZ" altLang="cs-CZ" sz="1400" dirty="0" err="1">
                <a:solidFill>
                  <a:schemeClr val="tx1"/>
                </a:solidFill>
              </a:rPr>
              <a:t>edition</a:t>
            </a:r>
            <a:r>
              <a:rPr lang="cs-CZ" altLang="cs-CZ" sz="1400" dirty="0">
                <a:solidFill>
                  <a:schemeClr val="tx1"/>
                </a:solidFill>
              </a:rPr>
              <a:t>, 2008. ISBN 978-0-8089-2387-9.</a:t>
            </a:r>
          </a:p>
          <a:p>
            <a:pPr marL="0" indent="0">
              <a:lnSpc>
                <a:spcPct val="120000"/>
              </a:lnSpc>
              <a:spcBef>
                <a:spcPts val="0"/>
              </a:spcBef>
              <a:spcAft>
                <a:spcPts val="0"/>
              </a:spcAft>
            </a:pPr>
            <a:r>
              <a:rPr lang="cs-CZ" altLang="cs-CZ" sz="1400" dirty="0">
                <a:solidFill>
                  <a:schemeClr val="tx1"/>
                </a:solidFill>
              </a:rPr>
              <a:t>J. Paleček: Biologie vývoje živočichů. 1994. ISBN 382-146-94.</a:t>
            </a:r>
          </a:p>
          <a:p>
            <a:pPr marL="0" indent="0">
              <a:lnSpc>
                <a:spcPct val="120000"/>
              </a:lnSpc>
              <a:spcBef>
                <a:spcPts val="0"/>
              </a:spcBef>
              <a:spcAft>
                <a:spcPts val="0"/>
              </a:spcAft>
            </a:pPr>
            <a:r>
              <a:rPr lang="cs-CZ" sz="1400" dirty="0">
                <a:solidFill>
                  <a:schemeClr val="tx1"/>
                </a:solidFill>
              </a:rPr>
              <a:t>W. K. </a:t>
            </a:r>
            <a:r>
              <a:rPr lang="en-US" sz="1400" dirty="0">
                <a:solidFill>
                  <a:schemeClr val="tx1"/>
                </a:solidFill>
              </a:rPr>
              <a:t>Purves et al., Life: The Science of Biology, 4th Edition, </a:t>
            </a:r>
            <a:r>
              <a:rPr lang="cs-CZ" sz="1400" dirty="0">
                <a:solidFill>
                  <a:schemeClr val="tx1"/>
                </a:solidFill>
              </a:rPr>
              <a:t>1994. ISBN-13: 978-1429298643</a:t>
            </a:r>
          </a:p>
          <a:p>
            <a:pPr marL="0" indent="0">
              <a:lnSpc>
                <a:spcPct val="120000"/>
              </a:lnSpc>
              <a:spcBef>
                <a:spcPts val="0"/>
              </a:spcBef>
              <a:spcAft>
                <a:spcPts val="0"/>
              </a:spcAft>
            </a:pPr>
            <a:r>
              <a:rPr lang="cs-CZ" altLang="cs-CZ" sz="1400" dirty="0">
                <a:solidFill>
                  <a:schemeClr val="tx1"/>
                </a:solidFill>
              </a:rPr>
              <a:t>T. W. </a:t>
            </a:r>
            <a:r>
              <a:rPr lang="cs-CZ" altLang="cs-CZ" sz="1400" dirty="0" err="1">
                <a:solidFill>
                  <a:schemeClr val="tx1"/>
                </a:solidFill>
              </a:rPr>
              <a:t>Sadler</a:t>
            </a:r>
            <a:r>
              <a:rPr lang="cs-CZ" altLang="cs-CZ" sz="1400" dirty="0">
                <a:solidFill>
                  <a:schemeClr val="tx1"/>
                </a:solidFill>
              </a:rPr>
              <a:t>: </a:t>
            </a:r>
            <a:r>
              <a:rPr lang="cs-CZ" altLang="cs-CZ" sz="1400" i="1" dirty="0" err="1">
                <a:solidFill>
                  <a:schemeClr val="tx1"/>
                </a:solidFill>
              </a:rPr>
              <a:t>Langmanova</a:t>
            </a:r>
            <a:r>
              <a:rPr lang="cs-CZ" altLang="cs-CZ" sz="1400" i="1" dirty="0">
                <a:solidFill>
                  <a:schemeClr val="tx1"/>
                </a:solidFill>
              </a:rPr>
              <a:t> lékařská embryologie</a:t>
            </a:r>
            <a:r>
              <a:rPr lang="cs-CZ" altLang="cs-CZ" sz="1400" dirty="0">
                <a:solidFill>
                  <a:schemeClr val="tx1"/>
                </a:solidFill>
              </a:rPr>
              <a:t>. Praha : </a:t>
            </a:r>
            <a:r>
              <a:rPr lang="cs-CZ" altLang="cs-CZ" sz="1400" dirty="0" err="1">
                <a:solidFill>
                  <a:schemeClr val="tx1"/>
                </a:solidFill>
              </a:rPr>
              <a:t>Grada</a:t>
            </a:r>
            <a:r>
              <a:rPr lang="cs-CZ" altLang="cs-CZ" sz="1400" dirty="0">
                <a:solidFill>
                  <a:schemeClr val="tx1"/>
                </a:solidFill>
              </a:rPr>
              <a:t>. 2013. ISBN 978-80-247-2640-3.</a:t>
            </a:r>
          </a:p>
          <a:p>
            <a:pPr marL="0" indent="0">
              <a:lnSpc>
                <a:spcPct val="120000"/>
              </a:lnSpc>
              <a:spcBef>
                <a:spcPts val="0"/>
              </a:spcBef>
              <a:spcAft>
                <a:spcPts val="0"/>
              </a:spcAft>
            </a:pPr>
            <a:r>
              <a:rPr lang="cs-CZ" altLang="cs-CZ" sz="1400" dirty="0">
                <a:solidFill>
                  <a:schemeClr val="tx1"/>
                </a:solidFill>
              </a:rPr>
              <a:t>J. M. W </a:t>
            </a:r>
            <a:r>
              <a:rPr lang="cs-CZ" altLang="cs-CZ" sz="1400" dirty="0" err="1">
                <a:solidFill>
                  <a:schemeClr val="tx1"/>
                </a:solidFill>
              </a:rPr>
              <a:t>Slack</a:t>
            </a:r>
            <a:r>
              <a:rPr lang="cs-CZ" altLang="cs-CZ" sz="1400" dirty="0">
                <a:solidFill>
                  <a:schemeClr val="tx1"/>
                </a:solidFill>
              </a:rPr>
              <a:t>: </a:t>
            </a:r>
            <a:r>
              <a:rPr lang="cs-CZ" altLang="cs-CZ" sz="1400" i="1" dirty="0" err="1">
                <a:solidFill>
                  <a:schemeClr val="tx1"/>
                </a:solidFill>
              </a:rPr>
              <a:t>Essential</a:t>
            </a:r>
            <a:r>
              <a:rPr lang="cs-CZ" altLang="cs-CZ" sz="1400" i="1" dirty="0">
                <a:solidFill>
                  <a:schemeClr val="tx1"/>
                </a:solidFill>
              </a:rPr>
              <a:t> </a:t>
            </a:r>
            <a:r>
              <a:rPr lang="cs-CZ" altLang="cs-CZ" sz="1400" i="1" dirty="0" err="1">
                <a:solidFill>
                  <a:schemeClr val="tx1"/>
                </a:solidFill>
              </a:rPr>
              <a:t>developmental</a:t>
            </a:r>
            <a:r>
              <a:rPr lang="cs-CZ" altLang="cs-CZ" sz="1400" i="1" dirty="0">
                <a:solidFill>
                  <a:schemeClr val="tx1"/>
                </a:solidFill>
              </a:rPr>
              <a:t> biology</a:t>
            </a:r>
            <a:r>
              <a:rPr lang="cs-CZ" altLang="cs-CZ" sz="1400" dirty="0">
                <a:solidFill>
                  <a:schemeClr val="tx1"/>
                </a:solidFill>
              </a:rPr>
              <a:t>. 2nd </a:t>
            </a:r>
            <a:r>
              <a:rPr lang="cs-CZ" altLang="cs-CZ" sz="1400" dirty="0" err="1">
                <a:solidFill>
                  <a:schemeClr val="tx1"/>
                </a:solidFill>
              </a:rPr>
              <a:t>edition</a:t>
            </a:r>
            <a:r>
              <a:rPr lang="cs-CZ" altLang="cs-CZ" sz="1400" dirty="0">
                <a:solidFill>
                  <a:schemeClr val="tx1"/>
                </a:solidFill>
              </a:rPr>
              <a:t>, 2006. ISBN 978-4051-2216-0.</a:t>
            </a:r>
          </a:p>
          <a:p>
            <a:pPr marL="0" indent="0">
              <a:lnSpc>
                <a:spcPct val="120000"/>
              </a:lnSpc>
              <a:spcBef>
                <a:spcPts val="0"/>
              </a:spcBef>
              <a:spcAft>
                <a:spcPts val="0"/>
              </a:spcAft>
            </a:pPr>
            <a:r>
              <a:rPr lang="cs-CZ" altLang="cs-CZ" sz="1400" b="1" u="sng" dirty="0">
                <a:solidFill>
                  <a:schemeClr val="tx1"/>
                </a:solidFill>
              </a:rPr>
              <a:t>Z. Vacek: </a:t>
            </a:r>
            <a:r>
              <a:rPr lang="cs-CZ" altLang="cs-CZ" sz="1400" b="1" i="1" u="sng" dirty="0">
                <a:solidFill>
                  <a:schemeClr val="tx1"/>
                </a:solidFill>
              </a:rPr>
              <a:t>Embryologie. 2006. </a:t>
            </a:r>
            <a:r>
              <a:rPr lang="cs-CZ" altLang="cs-CZ" sz="1400" b="1" u="sng" dirty="0">
                <a:solidFill>
                  <a:schemeClr val="tx1"/>
                </a:solidFill>
              </a:rPr>
              <a:t>ISBN 978 -80-247-1267-3. </a:t>
            </a:r>
          </a:p>
          <a:p>
            <a:pPr marL="0" indent="0">
              <a:lnSpc>
                <a:spcPct val="120000"/>
              </a:lnSpc>
              <a:spcBef>
                <a:spcPts val="0"/>
              </a:spcBef>
              <a:spcAft>
                <a:spcPts val="0"/>
              </a:spcAft>
            </a:pPr>
            <a:r>
              <a:rPr lang="cs-CZ" altLang="cs-CZ" sz="1400" dirty="0">
                <a:solidFill>
                  <a:schemeClr val="tx1"/>
                </a:solidFill>
              </a:rPr>
              <a:t>Věžník Z: </a:t>
            </a:r>
            <a:r>
              <a:rPr lang="cs-CZ" altLang="cs-CZ" sz="1400" i="1" dirty="0">
                <a:solidFill>
                  <a:schemeClr val="tx1"/>
                </a:solidFill>
              </a:rPr>
              <a:t>Repetitorium </a:t>
            </a:r>
            <a:r>
              <a:rPr lang="cs-CZ" altLang="cs-CZ" sz="1400" i="1" dirty="0" err="1">
                <a:solidFill>
                  <a:schemeClr val="tx1"/>
                </a:solidFill>
              </a:rPr>
              <a:t>spermatologie</a:t>
            </a:r>
            <a:r>
              <a:rPr lang="cs-CZ" altLang="cs-CZ" sz="1400" i="1" dirty="0">
                <a:solidFill>
                  <a:schemeClr val="tx1"/>
                </a:solidFill>
              </a:rPr>
              <a:t> a </a:t>
            </a:r>
            <a:r>
              <a:rPr lang="cs-CZ" altLang="cs-CZ" sz="1400" i="1" dirty="0" err="1">
                <a:solidFill>
                  <a:schemeClr val="tx1"/>
                </a:solidFill>
              </a:rPr>
              <a:t>andrologie</a:t>
            </a:r>
            <a:r>
              <a:rPr lang="cs-CZ" altLang="cs-CZ" sz="1400" i="1" dirty="0">
                <a:solidFill>
                  <a:schemeClr val="tx1"/>
                </a:solidFill>
              </a:rPr>
              <a:t>, metodiky spermatoanalýzy</a:t>
            </a:r>
            <a:r>
              <a:rPr lang="cs-CZ" altLang="cs-CZ" sz="1400" dirty="0">
                <a:solidFill>
                  <a:schemeClr val="tx1"/>
                </a:solidFill>
              </a:rPr>
              <a:t>.2004.  Brno : Výzkumný ústav veterinárního lékařství. </a:t>
            </a:r>
            <a:endParaRPr lang="cs-CZ" altLang="cs-CZ" sz="1400" b="1" dirty="0">
              <a:solidFill>
                <a:schemeClr val="tx1"/>
              </a:solidFill>
            </a:endParaRPr>
          </a:p>
          <a:p>
            <a:pPr marL="0" indent="0">
              <a:lnSpc>
                <a:spcPct val="120000"/>
              </a:lnSpc>
              <a:spcBef>
                <a:spcPts val="0"/>
              </a:spcBef>
              <a:spcAft>
                <a:spcPts val="0"/>
              </a:spcAft>
            </a:pPr>
            <a:endParaRPr lang="cs-CZ" altLang="cs-CZ" sz="1050" b="1" dirty="0">
              <a:solidFill>
                <a:schemeClr val="tx1"/>
              </a:solidFill>
            </a:endParaRPr>
          </a:p>
          <a:p>
            <a:pPr marL="0" indent="0">
              <a:lnSpc>
                <a:spcPct val="120000"/>
              </a:lnSpc>
              <a:spcBef>
                <a:spcPts val="0"/>
              </a:spcBef>
              <a:spcAft>
                <a:spcPts val="0"/>
              </a:spcAft>
            </a:pPr>
            <a:r>
              <a:rPr lang="cs-CZ" altLang="cs-CZ" sz="1050" dirty="0">
                <a:solidFill>
                  <a:schemeClr val="tx1"/>
                </a:solidFill>
              </a:rPr>
              <a:t>http://www.are.cz/</a:t>
            </a:r>
          </a:p>
          <a:p>
            <a:pPr marL="0" indent="0">
              <a:lnSpc>
                <a:spcPct val="120000"/>
              </a:lnSpc>
              <a:spcBef>
                <a:spcPts val="0"/>
              </a:spcBef>
              <a:spcAft>
                <a:spcPts val="0"/>
              </a:spcAft>
            </a:pPr>
            <a:r>
              <a:rPr lang="cs-CZ" altLang="cs-CZ" sz="1050" b="1" dirty="0">
                <a:solidFill>
                  <a:schemeClr val="tx1"/>
                </a:solidFill>
                <a:hlinkClick r:id="rId2"/>
              </a:rPr>
              <a:t>www.sci.muni.cz/ptacek</a:t>
            </a:r>
            <a:endParaRPr lang="cs-CZ" altLang="cs-CZ" sz="1050" b="1" dirty="0">
              <a:solidFill>
                <a:schemeClr val="tx1"/>
              </a:solidFill>
            </a:endParaRPr>
          </a:p>
          <a:p>
            <a:pPr marL="0" indent="0">
              <a:lnSpc>
                <a:spcPct val="120000"/>
              </a:lnSpc>
              <a:spcBef>
                <a:spcPts val="0"/>
              </a:spcBef>
              <a:spcAft>
                <a:spcPts val="0"/>
              </a:spcAft>
            </a:pPr>
            <a:r>
              <a:rPr lang="cs-CZ" altLang="cs-CZ" sz="1050" b="1" dirty="0">
                <a:solidFill>
                  <a:schemeClr val="tx1"/>
                </a:solidFill>
              </a:rPr>
              <a:t>https://biology.kenyon.edu/courses/biol114/Chap14/Chapter_14.html</a:t>
            </a:r>
          </a:p>
          <a:p>
            <a:pPr marL="0" indent="0">
              <a:lnSpc>
                <a:spcPct val="120000"/>
              </a:lnSpc>
              <a:spcBef>
                <a:spcPts val="0"/>
              </a:spcBef>
              <a:spcAft>
                <a:spcPts val="0"/>
              </a:spcAft>
            </a:pPr>
            <a:r>
              <a:rPr lang="cs-CZ" altLang="cs-CZ" sz="1050" b="1" dirty="0">
                <a:solidFill>
                  <a:schemeClr val="tx1"/>
                </a:solidFill>
              </a:rPr>
              <a:t>https://gacbe.ac.in/pdf/ematerial/18BZO51C-U3.pdf</a:t>
            </a:r>
          </a:p>
          <a:p>
            <a:pPr marL="0" indent="0">
              <a:lnSpc>
                <a:spcPct val="120000"/>
              </a:lnSpc>
              <a:spcBef>
                <a:spcPts val="0"/>
              </a:spcBef>
              <a:spcAft>
                <a:spcPts val="0"/>
              </a:spcAft>
            </a:pPr>
            <a:r>
              <a:rPr lang="cs-CZ" altLang="cs-CZ" sz="1050" b="1" dirty="0">
                <a:solidFill>
                  <a:schemeClr val="tx1"/>
                </a:solidFill>
              </a:rPr>
              <a:t>https://organismalbio.biosci.gatech.edu/growth-and-reproduction/animal-development-ii/</a:t>
            </a:r>
          </a:p>
          <a:p>
            <a:pPr marL="0" indent="0">
              <a:lnSpc>
                <a:spcPct val="120000"/>
              </a:lnSpc>
              <a:spcBef>
                <a:spcPts val="0"/>
              </a:spcBef>
              <a:spcAft>
                <a:spcPts val="0"/>
              </a:spcAft>
            </a:pPr>
            <a:r>
              <a:rPr lang="cs-CZ" altLang="cs-CZ" sz="1050" b="1" dirty="0">
                <a:solidFill>
                  <a:schemeClr val="tx1"/>
                </a:solidFill>
              </a:rPr>
              <a:t>https://www.ncbi.nlm.nih.gov/books/NBK10052/</a:t>
            </a:r>
          </a:p>
          <a:p>
            <a:pPr marL="0" indent="0">
              <a:lnSpc>
                <a:spcPct val="120000"/>
              </a:lnSpc>
              <a:spcBef>
                <a:spcPts val="0"/>
              </a:spcBef>
              <a:spcAft>
                <a:spcPts val="0"/>
              </a:spcAft>
            </a:pPr>
            <a:r>
              <a:rPr lang="cs-CZ" altLang="cs-CZ" sz="1050" b="1" dirty="0">
                <a:solidFill>
                  <a:schemeClr val="tx1"/>
                </a:solidFill>
              </a:rPr>
              <a:t>http://www.lsic.ucla.edu/classes/lifesci/central/ps107/lectures/em-slide_12.html</a:t>
            </a:r>
          </a:p>
          <a:p>
            <a:pPr marL="0" indent="0">
              <a:lnSpc>
                <a:spcPct val="120000"/>
              </a:lnSpc>
              <a:spcBef>
                <a:spcPts val="0"/>
              </a:spcBef>
              <a:spcAft>
                <a:spcPts val="0"/>
              </a:spcAft>
            </a:pPr>
            <a:r>
              <a:rPr lang="en-US" altLang="cs-CZ" sz="1050" dirty="0"/>
              <a:t>http://www.biology.iupui.edu/biocourses/N100H/ch38repro.html</a:t>
            </a:r>
            <a:endParaRPr lang="cs-CZ" altLang="cs-CZ" sz="1050" dirty="0"/>
          </a:p>
          <a:p>
            <a:pPr marL="0" indent="0">
              <a:lnSpc>
                <a:spcPct val="120000"/>
              </a:lnSpc>
              <a:spcBef>
                <a:spcPts val="0"/>
              </a:spcBef>
              <a:spcAft>
                <a:spcPts val="0"/>
              </a:spcAft>
            </a:pPr>
            <a:r>
              <a:rPr lang="en-US" altLang="cs-CZ" sz="1050" dirty="0"/>
              <a:t>https://www.quora.com/In-mammalian-gastrulation-how-do-the-endo-mesoderm-get-inside-the-ectoderm-and-the-ectoderm-get-right-side-out-given-that-they-initially-go-out-of-the-cell-mass-through-the-primitive-streak</a:t>
            </a:r>
            <a:endParaRPr lang="cs-CZ" altLang="cs-CZ" sz="1050" dirty="0"/>
          </a:p>
          <a:p>
            <a:pPr marL="0" indent="0">
              <a:lnSpc>
                <a:spcPct val="120000"/>
              </a:lnSpc>
              <a:spcBef>
                <a:spcPts val="0"/>
              </a:spcBef>
              <a:spcAft>
                <a:spcPts val="0"/>
              </a:spcAft>
            </a:pPr>
            <a:r>
              <a:rPr lang="en-US" altLang="cs-CZ" sz="1050" dirty="0"/>
              <a:t>https://ib.bioninja.com.au/options/option-a-neurobiology-and/a1-neural-development/neurulation.html</a:t>
            </a:r>
            <a:endParaRPr lang="cs-CZ" altLang="cs-CZ" sz="1050" dirty="0"/>
          </a:p>
          <a:p>
            <a:pPr marL="0" indent="0">
              <a:lnSpc>
                <a:spcPct val="120000"/>
              </a:lnSpc>
              <a:spcBef>
                <a:spcPts val="0"/>
              </a:spcBef>
              <a:spcAft>
                <a:spcPts val="0"/>
              </a:spcAft>
            </a:pPr>
            <a:r>
              <a:rPr lang="en-US" altLang="cs-CZ" sz="1050" dirty="0"/>
              <a:t>https://www.nobelprize.org/prizes/medicine/1935/spemann/facts/</a:t>
            </a:r>
            <a:endParaRPr lang="cs-CZ" altLang="cs-CZ" sz="1050" dirty="0"/>
          </a:p>
          <a:p>
            <a:pPr marL="0" indent="0">
              <a:lnSpc>
                <a:spcPct val="120000"/>
              </a:lnSpc>
              <a:spcBef>
                <a:spcPts val="0"/>
              </a:spcBef>
              <a:spcAft>
                <a:spcPts val="0"/>
              </a:spcAft>
            </a:pPr>
            <a:r>
              <a:rPr lang="en-US" altLang="cs-CZ" sz="1050" dirty="0"/>
              <a:t>https://www.ncbi.nlm.nih.gov/pmc/articles/PMC4023228/</a:t>
            </a:r>
            <a:endParaRPr lang="cs-CZ" altLang="cs-CZ" sz="1050" dirty="0"/>
          </a:p>
          <a:p>
            <a:pPr marL="0" indent="0">
              <a:lnSpc>
                <a:spcPct val="120000"/>
              </a:lnSpc>
              <a:spcBef>
                <a:spcPts val="0"/>
              </a:spcBef>
              <a:spcAft>
                <a:spcPts val="0"/>
              </a:spcAft>
            </a:pPr>
            <a:r>
              <a:rPr lang="en-US" altLang="cs-CZ" sz="1050" dirty="0"/>
              <a:t>https://pubmed.ncbi.nlm.nih.gov/32310363/</a:t>
            </a:r>
            <a:endParaRPr lang="cs-CZ" altLang="cs-CZ" sz="1050" dirty="0"/>
          </a:p>
          <a:p>
            <a:pPr marL="0" indent="0">
              <a:lnSpc>
                <a:spcPct val="120000"/>
              </a:lnSpc>
              <a:spcBef>
                <a:spcPts val="0"/>
              </a:spcBef>
              <a:spcAft>
                <a:spcPts val="0"/>
              </a:spcAft>
            </a:pPr>
            <a:r>
              <a:rPr lang="en-US" altLang="cs-CZ" sz="1050" dirty="0"/>
              <a:t>https://discovery.lifemapsc.com/in-vivo-development/mesoderm</a:t>
            </a:r>
            <a:endParaRPr lang="cs-CZ" altLang="cs-CZ" sz="1050" dirty="0"/>
          </a:p>
          <a:p>
            <a:pPr marL="0" indent="0">
              <a:lnSpc>
                <a:spcPct val="120000"/>
              </a:lnSpc>
              <a:spcBef>
                <a:spcPts val="0"/>
              </a:spcBef>
              <a:spcAft>
                <a:spcPts val="0"/>
              </a:spcAft>
            </a:pPr>
            <a:r>
              <a:rPr lang="en-US" altLang="cs-CZ" sz="1050" dirty="0"/>
              <a:t>https://www.nature.com/articles/s12276-020-0482-1</a:t>
            </a:r>
            <a:endParaRPr lang="cs-CZ" altLang="cs-CZ" sz="1050" dirty="0"/>
          </a:p>
          <a:p>
            <a:pPr marL="0" indent="0">
              <a:lnSpc>
                <a:spcPct val="120000"/>
              </a:lnSpc>
              <a:spcBef>
                <a:spcPts val="0"/>
              </a:spcBef>
              <a:spcAft>
                <a:spcPts val="0"/>
              </a:spcAft>
            </a:pPr>
            <a:r>
              <a:rPr lang="en-US" altLang="cs-CZ" sz="1050" dirty="0"/>
              <a:t>https://discovery.lifemapsc.com/in-vivo-development/lateral-plate-mesoderm</a:t>
            </a:r>
            <a:endParaRPr lang="cs-CZ" altLang="cs-CZ" sz="1050" dirty="0"/>
          </a:p>
          <a:p>
            <a:pPr marL="0" indent="0">
              <a:lnSpc>
                <a:spcPct val="120000"/>
              </a:lnSpc>
              <a:spcBef>
                <a:spcPts val="0"/>
              </a:spcBef>
              <a:spcAft>
                <a:spcPts val="0"/>
              </a:spcAft>
            </a:pPr>
            <a:r>
              <a:rPr lang="en-US" altLang="cs-CZ" sz="1050" dirty="0"/>
              <a:t>https://bio.libretexts.org/Bookshelves/Introductory_and_General_Biology/Book%3A_Biology_(Kimball)/15%3A_The_Anatomy_and_Physiology_of_Animals/15.07%3A_Sexual_Reproduction/15.7E%3A_Extraembryonic_Membranes_and_the_Physiology_of_the_Placenta</a:t>
            </a:r>
            <a:endParaRPr lang="cs-CZ" altLang="cs-CZ" sz="1050" dirty="0"/>
          </a:p>
          <a:p>
            <a:pPr marL="0" indent="0">
              <a:lnSpc>
                <a:spcPct val="120000"/>
              </a:lnSpc>
              <a:spcBef>
                <a:spcPts val="0"/>
              </a:spcBef>
              <a:spcAft>
                <a:spcPts val="0"/>
              </a:spcAft>
            </a:pPr>
            <a:r>
              <a:rPr lang="en-US" altLang="cs-CZ" sz="1050" dirty="0"/>
              <a:t>https://www.science.org/doi/10.1126/science.1250245</a:t>
            </a:r>
            <a:endParaRPr lang="cs-CZ" altLang="cs-CZ" sz="1050" dirty="0"/>
          </a:p>
          <a:p>
            <a:pPr marL="0" indent="0">
              <a:lnSpc>
                <a:spcPct val="120000"/>
              </a:lnSpc>
              <a:spcBef>
                <a:spcPts val="0"/>
              </a:spcBef>
              <a:spcAft>
                <a:spcPts val="0"/>
              </a:spcAft>
            </a:pPr>
            <a:r>
              <a:rPr lang="en-US" altLang="cs-CZ" sz="1050" dirty="0"/>
              <a:t>https://www.macmillanhighered.com/BrainHoney/Resource/6716/digital_first_content/trunk/test/hillis2e/hillis2e_ch38_4.html</a:t>
            </a:r>
          </a:p>
          <a:p>
            <a:endParaRPr lang="cs-CZ" altLang="cs-CZ" sz="1400" dirty="0" smtClean="0">
              <a:latin typeface="Arial" panose="020B0604020202020204" pitchFamily="34" charset="0"/>
            </a:endParaRPr>
          </a:p>
          <a:p>
            <a:endParaRPr lang="cs-CZ" altLang="cs-CZ" sz="1400" dirty="0">
              <a:latin typeface="Arial" panose="020B0604020202020204" pitchFamily="34" charset="0"/>
            </a:endParaRPr>
          </a:p>
          <a:p>
            <a:pPr>
              <a:buFontTx/>
              <a:buNone/>
            </a:pPr>
            <a:endParaRPr lang="cs-CZ" altLang="cs-CZ" sz="1400" dirty="0">
              <a:latin typeface="Arial" panose="020B0604020202020204" pitchFamily="34" charset="0"/>
            </a:endParaRPr>
          </a:p>
        </p:txBody>
      </p:sp>
      <p:sp>
        <p:nvSpPr>
          <p:cNvPr id="2" name="Zástupný symbol pro číslo snímku 1"/>
          <p:cNvSpPr>
            <a:spLocks noGrp="1"/>
          </p:cNvSpPr>
          <p:nvPr>
            <p:ph type="sldNum" sz="quarter" idx="12"/>
          </p:nvPr>
        </p:nvSpPr>
        <p:spPr/>
        <p:txBody>
          <a:bodyPr/>
          <a:lstStyle/>
          <a:p>
            <a:fld id="{452BC3EA-E2EC-40AA-BF67-C4C476FA0C99}" type="slidenum">
              <a:rPr lang="cs-CZ" smtClean="0"/>
              <a:t>33</a:t>
            </a:fld>
            <a:endParaRPr lang="cs-CZ"/>
          </a:p>
        </p:txBody>
      </p:sp>
      <p:sp>
        <p:nvSpPr>
          <p:cNvPr id="5"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3242263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 čemu vede gastrulace?</a:t>
            </a:r>
            <a:endParaRPr lang="cs-CZ" dirty="0"/>
          </a:p>
        </p:txBody>
      </p:sp>
      <p:sp>
        <p:nvSpPr>
          <p:cNvPr id="3" name="Zástupný symbol pro obsah 2"/>
          <p:cNvSpPr>
            <a:spLocks noGrp="1"/>
          </p:cNvSpPr>
          <p:nvPr>
            <p:ph idx="1"/>
          </p:nvPr>
        </p:nvSpPr>
        <p:spPr>
          <a:xfrm>
            <a:off x="1097280" y="1845734"/>
            <a:ext cx="5442065" cy="4023360"/>
          </a:xfrm>
        </p:spPr>
        <p:txBody>
          <a:bodyPr/>
          <a:lstStyle/>
          <a:p>
            <a:r>
              <a:rPr lang="cs-CZ" dirty="0" smtClean="0"/>
              <a:t>1</a:t>
            </a:r>
            <a:r>
              <a:rPr lang="cs-CZ" dirty="0"/>
              <a:t>) → embryonální tkáně (= zárodečné vrstvy:  endoderm, ektoderm, mezoderm; každá zárodečná vrstva se bude diferencovat v</a:t>
            </a:r>
            <a:r>
              <a:rPr lang="cs-CZ" dirty="0" smtClean="0"/>
              <a:t> </a:t>
            </a:r>
            <a:r>
              <a:rPr lang="cs-CZ" dirty="0"/>
              <a:t>různé tkáně a orgány) </a:t>
            </a:r>
            <a:endParaRPr lang="cs-CZ" dirty="0" smtClean="0"/>
          </a:p>
          <a:p>
            <a:r>
              <a:rPr lang="cs-CZ" dirty="0" smtClean="0"/>
              <a:t>2</a:t>
            </a:r>
            <a:r>
              <a:rPr lang="cs-CZ" dirty="0"/>
              <a:t>) → embryonální střevo, </a:t>
            </a:r>
            <a:r>
              <a:rPr lang="cs-CZ" dirty="0" smtClean="0"/>
              <a:t>archenteron</a:t>
            </a:r>
          </a:p>
          <a:p>
            <a:r>
              <a:rPr lang="cs-CZ" dirty="0" smtClean="0"/>
              <a:t>3</a:t>
            </a:r>
            <a:r>
              <a:rPr lang="cs-CZ" dirty="0"/>
              <a:t>) → hlavní tělesné osy (u některých druhů </a:t>
            </a:r>
            <a:r>
              <a:rPr lang="cs-CZ" dirty="0" smtClean="0"/>
              <a:t>je však informace </a:t>
            </a:r>
            <a:r>
              <a:rPr lang="cs-CZ" dirty="0"/>
              <a:t>určující tělesné osy již </a:t>
            </a:r>
            <a:r>
              <a:rPr lang="cs-CZ" dirty="0" smtClean="0"/>
              <a:t>přítomná </a:t>
            </a:r>
            <a:r>
              <a:rPr lang="cs-CZ" dirty="0"/>
              <a:t>během </a:t>
            </a:r>
            <a:r>
              <a:rPr lang="cs-CZ" dirty="0" smtClean="0"/>
              <a:t>rýhování </a:t>
            </a:r>
            <a:r>
              <a:rPr lang="cs-CZ" dirty="0"/>
              <a:t>v důsledku cytoplazmatických determinant a/nebo polarity žloutku, ale tyto osy se stávají viditelnými v důsledku gastrulace) </a:t>
            </a:r>
            <a:endParaRPr lang="cs-CZ" dirty="0" smtClean="0"/>
          </a:p>
          <a:p>
            <a:r>
              <a:rPr lang="cs-CZ" dirty="0" smtClean="0"/>
              <a:t>4</a:t>
            </a:r>
            <a:r>
              <a:rPr lang="cs-CZ" dirty="0"/>
              <a:t>) embryo je připraveno začít </a:t>
            </a:r>
            <a:r>
              <a:rPr lang="cs-CZ" dirty="0" smtClean="0"/>
              <a:t>vytvářet </a:t>
            </a:r>
            <a:r>
              <a:rPr lang="cs-CZ" dirty="0"/>
              <a:t>orgány nového jedince </a:t>
            </a:r>
          </a:p>
          <a:p>
            <a:pPr marL="0" fontAlgn="base">
              <a:lnSpc>
                <a:spcPct val="100000"/>
              </a:lnSpc>
              <a:spcBef>
                <a:spcPts val="0"/>
              </a:spcBef>
              <a:spcAft>
                <a:spcPts val="0"/>
              </a:spcAft>
            </a:pPr>
            <a:endParaRPr lang="cs-CZ" dirty="0"/>
          </a:p>
        </p:txBody>
      </p:sp>
      <p:sp>
        <p:nvSpPr>
          <p:cNvPr id="4" name="Zástupný symbol pro číslo snímku 3"/>
          <p:cNvSpPr>
            <a:spLocks noGrp="1"/>
          </p:cNvSpPr>
          <p:nvPr>
            <p:ph type="sldNum" sz="quarter" idx="12"/>
          </p:nvPr>
        </p:nvSpPr>
        <p:spPr/>
        <p:txBody>
          <a:bodyPr/>
          <a:lstStyle/>
          <a:p>
            <a:fld id="{452BC3EA-E2EC-40AA-BF67-C4C476FA0C99}" type="slidenum">
              <a:rPr lang="cs-CZ" smtClean="0"/>
              <a:t>4</a:t>
            </a:fld>
            <a:endParaRPr lang="cs-CZ"/>
          </a:p>
        </p:txBody>
      </p:sp>
      <p:pic>
        <p:nvPicPr>
          <p:cNvPr id="5" name="Picture 2" descr="Major Structures Arising Out Of Primary Germ Layers - Embryogenesis - MCAT  Content"/>
          <p:cNvPicPr>
            <a:picLocks noChangeAspect="1" noChangeArrowheads="1"/>
          </p:cNvPicPr>
          <p:nvPr/>
        </p:nvPicPr>
        <p:blipFill rotWithShape="1">
          <a:blip r:embed="rId2">
            <a:extLst>
              <a:ext uri="{28A0092B-C50C-407E-A947-70E740481C1C}">
                <a14:useLocalDpi xmlns:a14="http://schemas.microsoft.com/office/drawing/2010/main" val="0"/>
              </a:ext>
            </a:extLst>
          </a:blip>
          <a:srcRect l="1899" t="62800" r="939" b="7067"/>
          <a:stretch/>
        </p:blipFill>
        <p:spPr bwMode="auto">
          <a:xfrm>
            <a:off x="6770254" y="3114226"/>
            <a:ext cx="5421745" cy="221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690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Morfogenetické (utvářecí) pohyby</a:t>
            </a:r>
            <a:endParaRPr lang="cs-CZ" dirty="0"/>
          </a:p>
        </p:txBody>
      </p:sp>
      <p:sp>
        <p:nvSpPr>
          <p:cNvPr id="3" name="Zástupný symbol pro obsah 2"/>
          <p:cNvSpPr>
            <a:spLocks noGrp="1"/>
          </p:cNvSpPr>
          <p:nvPr>
            <p:ph idx="1"/>
          </p:nvPr>
        </p:nvSpPr>
        <p:spPr/>
        <p:txBody>
          <a:bodyPr>
            <a:normAutofit fontScale="92500"/>
          </a:bodyPr>
          <a:lstStyle/>
          <a:p>
            <a:pPr>
              <a:buFont typeface="Wingdings" panose="05000000000000000000" pitchFamily="2" charset="2"/>
              <a:buChar char="§"/>
            </a:pPr>
            <a:r>
              <a:rPr lang="cs-CZ" dirty="0" smtClean="0"/>
              <a:t> vycházejí z genetické informace a jsou výsledkem buněčné kooperace,  jsou nezbytné pro ontogenezi</a:t>
            </a:r>
          </a:p>
          <a:p>
            <a:pPr>
              <a:buFont typeface="Wingdings" panose="05000000000000000000" pitchFamily="2" charset="2"/>
              <a:buChar char="§"/>
            </a:pPr>
            <a:r>
              <a:rPr lang="cs-CZ" dirty="0"/>
              <a:t> </a:t>
            </a:r>
            <a:r>
              <a:rPr lang="cs-CZ" dirty="0" smtClean="0"/>
              <a:t>spojené s růstem + tvarovým </a:t>
            </a:r>
            <a:r>
              <a:rPr lang="cs-CZ" dirty="0"/>
              <a:t>a </a:t>
            </a:r>
            <a:r>
              <a:rPr lang="cs-CZ" dirty="0" smtClean="0"/>
              <a:t>strukturálním vývojem </a:t>
            </a:r>
            <a:r>
              <a:rPr lang="cs-CZ" dirty="0"/>
              <a:t>tkání, orgánů, </a:t>
            </a:r>
            <a:r>
              <a:rPr lang="cs-CZ" dirty="0" smtClean="0"/>
              <a:t>orgánových systémů </a:t>
            </a:r>
            <a:r>
              <a:rPr lang="cs-CZ" dirty="0"/>
              <a:t>a celého </a:t>
            </a:r>
            <a:r>
              <a:rPr lang="cs-CZ" dirty="0" smtClean="0"/>
              <a:t>organismu. Jsou </a:t>
            </a:r>
            <a:r>
              <a:rPr lang="cs-CZ" dirty="0"/>
              <a:t>výsledkem buněčné spolupráce. </a:t>
            </a:r>
            <a:endParaRPr lang="cs-CZ" dirty="0" smtClean="0"/>
          </a:p>
          <a:p>
            <a:pPr marL="0" indent="0">
              <a:buNone/>
            </a:pPr>
            <a:r>
              <a:rPr lang="cs-CZ" b="1" dirty="0" smtClean="0"/>
              <a:t>4 základní typy: </a:t>
            </a:r>
          </a:p>
          <a:p>
            <a:pPr>
              <a:buFont typeface="Wingdings" panose="05000000000000000000" pitchFamily="2" charset="2"/>
              <a:buChar char="§"/>
            </a:pPr>
            <a:r>
              <a:rPr lang="cs-CZ" dirty="0" smtClean="0"/>
              <a:t> a</a:t>
            </a:r>
            <a:r>
              <a:rPr lang="cs-CZ" dirty="0"/>
              <a:t>) </a:t>
            </a:r>
            <a:r>
              <a:rPr lang="cs-CZ" dirty="0" smtClean="0"/>
              <a:t>buněčná </a:t>
            </a:r>
            <a:r>
              <a:rPr lang="cs-CZ" dirty="0"/>
              <a:t>proliferace = </a:t>
            </a:r>
            <a:r>
              <a:rPr lang="cs-CZ" dirty="0" smtClean="0"/>
              <a:t>buněčné dělení</a:t>
            </a:r>
          </a:p>
          <a:p>
            <a:pPr>
              <a:buFont typeface="Wingdings" panose="05000000000000000000" pitchFamily="2" charset="2"/>
              <a:buChar char="§"/>
            </a:pPr>
            <a:r>
              <a:rPr lang="cs-CZ" dirty="0" smtClean="0"/>
              <a:t> b) buněčná </a:t>
            </a:r>
            <a:r>
              <a:rPr lang="cs-CZ" dirty="0"/>
              <a:t>distribuce = </a:t>
            </a:r>
            <a:r>
              <a:rPr lang="cs-CZ" dirty="0" smtClean="0"/>
              <a:t>migrace, přemísťování buněk; migrovat mohou </a:t>
            </a:r>
            <a:r>
              <a:rPr lang="cs-CZ" dirty="0"/>
              <a:t>jednotlivé </a:t>
            </a:r>
            <a:r>
              <a:rPr lang="cs-CZ" dirty="0" smtClean="0"/>
              <a:t>buňky</a:t>
            </a:r>
            <a:r>
              <a:rPr lang="cs-CZ" dirty="0"/>
              <a:t> </a:t>
            </a:r>
            <a:r>
              <a:rPr lang="cs-CZ" dirty="0" smtClean="0"/>
              <a:t>i </a:t>
            </a:r>
            <a:r>
              <a:rPr lang="cs-CZ" dirty="0"/>
              <a:t>celé </a:t>
            </a:r>
            <a:r>
              <a:rPr lang="cs-CZ" dirty="0" smtClean="0"/>
              <a:t>tkáně </a:t>
            </a:r>
          </a:p>
          <a:p>
            <a:pPr marL="0" indent="0">
              <a:buNone/>
            </a:pPr>
            <a:r>
              <a:rPr lang="cs-CZ" dirty="0" smtClean="0"/>
              <a:t>    Migrace: pasivní (odtlačování starších buněk novými) + aktivní </a:t>
            </a:r>
            <a:r>
              <a:rPr lang="cs-CZ" dirty="0"/>
              <a:t>(zapojení pohybového aparátu buňky</a:t>
            </a:r>
            <a:r>
              <a:rPr lang="cs-CZ" dirty="0" smtClean="0"/>
              <a:t>) </a:t>
            </a:r>
          </a:p>
          <a:p>
            <a:pPr>
              <a:buFont typeface="Wingdings" panose="05000000000000000000" pitchFamily="2" charset="2"/>
              <a:buChar char="§"/>
            </a:pPr>
            <a:r>
              <a:rPr lang="cs-CZ" dirty="0" smtClean="0"/>
              <a:t> c) buněčná </a:t>
            </a:r>
            <a:r>
              <a:rPr lang="cs-CZ" dirty="0"/>
              <a:t>interakce = proces vzniku </a:t>
            </a:r>
            <a:r>
              <a:rPr lang="cs-CZ" dirty="0" smtClean="0"/>
              <a:t>tkání (zahrnuje  mezibuněčnou komunikaci, vytvoření kontaktu buněk, upevnění v mezibuněčné hmotě a tvorbu výsledných tvarů.</a:t>
            </a:r>
          </a:p>
          <a:p>
            <a:pPr>
              <a:buFont typeface="Wingdings" panose="05000000000000000000" pitchFamily="2" charset="2"/>
              <a:buChar char="§"/>
            </a:pPr>
            <a:r>
              <a:rPr lang="cs-CZ" dirty="0" smtClean="0"/>
              <a:t> d) </a:t>
            </a:r>
            <a:r>
              <a:rPr lang="cs-CZ" dirty="0"/>
              <a:t>b</a:t>
            </a:r>
            <a:r>
              <a:rPr lang="cs-CZ" dirty="0" smtClean="0"/>
              <a:t>uněčná redukce = </a:t>
            </a:r>
            <a:r>
              <a:rPr lang="cs-CZ" dirty="0"/>
              <a:t>proces buněčné </a:t>
            </a:r>
            <a:r>
              <a:rPr lang="cs-CZ" dirty="0" smtClean="0"/>
              <a:t>smrti (nekróza, nebo </a:t>
            </a:r>
            <a:r>
              <a:rPr lang="cs-CZ" dirty="0" err="1" smtClean="0"/>
              <a:t>apoptóza</a:t>
            </a:r>
            <a:r>
              <a:rPr lang="cs-CZ" dirty="0" smtClean="0"/>
              <a:t>)</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5</a:t>
            </a:fld>
            <a:endParaRPr lang="cs-CZ"/>
          </a:p>
        </p:txBody>
      </p:sp>
      <p:pic>
        <p:nvPicPr>
          <p:cNvPr id="6"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
        <p:nvSpPr>
          <p:cNvPr id="7"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3621772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3572" r="16215"/>
          <a:stretch/>
        </p:blipFill>
        <p:spPr bwMode="auto">
          <a:xfrm>
            <a:off x="7107810" y="1956558"/>
            <a:ext cx="4681705" cy="41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title"/>
          </p:nvPr>
        </p:nvSpPr>
        <p:spPr>
          <a:xfrm>
            <a:off x="1202634" y="999557"/>
            <a:ext cx="10730345" cy="685800"/>
          </a:xfrm>
        </p:spPr>
        <p:txBody>
          <a:bodyPr>
            <a:normAutofit/>
          </a:bodyPr>
          <a:lstStyle/>
          <a:p>
            <a:pPr eaLnBrk="1" hangingPunct="1"/>
            <a:r>
              <a:rPr lang="cs-CZ" altLang="cs-CZ" sz="4400" dirty="0" smtClean="0">
                <a:solidFill>
                  <a:srgbClr val="000000"/>
                </a:solidFill>
                <a:latin typeface="+mn-lt"/>
              </a:rPr>
              <a:t>Implantace a diferenciace blastocysty</a:t>
            </a:r>
            <a:endParaRPr lang="cs-CZ" altLang="cs-CZ" sz="4400" dirty="0">
              <a:solidFill>
                <a:srgbClr val="000000"/>
              </a:solidFill>
              <a:latin typeface="+mn-lt"/>
            </a:endParaRPr>
          </a:p>
        </p:txBody>
      </p:sp>
      <p:sp useBgFill="1">
        <p:nvSpPr>
          <p:cNvPr id="24579" name="Rectangle 10"/>
          <p:cNvSpPr>
            <a:spLocks noGrp="1" noChangeArrowheads="1"/>
          </p:cNvSpPr>
          <p:nvPr>
            <p:ph type="body" sz="half" idx="2"/>
          </p:nvPr>
        </p:nvSpPr>
        <p:spPr>
          <a:xfrm>
            <a:off x="1202634" y="1801091"/>
            <a:ext cx="5792056" cy="4211782"/>
          </a:xfrm>
        </p:spPr>
        <p:txBody>
          <a:bodyPr/>
          <a:lstStyle/>
          <a:p>
            <a:pPr eaLnBrk="1" hangingPunct="1">
              <a:lnSpc>
                <a:spcPct val="150000"/>
              </a:lnSpc>
              <a:spcBef>
                <a:spcPct val="0"/>
              </a:spcBef>
              <a:buFont typeface="Wingdings" panose="05000000000000000000" pitchFamily="2" charset="2"/>
              <a:buChar char="§"/>
            </a:pPr>
            <a:r>
              <a:rPr lang="cs-CZ" altLang="cs-CZ" sz="1400" dirty="0" smtClean="0">
                <a:solidFill>
                  <a:srgbClr val="000000"/>
                </a:solidFill>
              </a:rPr>
              <a:t> </a:t>
            </a:r>
            <a:r>
              <a:rPr lang="cs-CZ" altLang="cs-CZ" sz="1600" dirty="0" smtClean="0">
                <a:solidFill>
                  <a:srgbClr val="000000"/>
                </a:solidFill>
              </a:rPr>
              <a:t>implantace u člověka nastává cca 6. -7. den vývoje embrya, u myší 4. – 5. den vývoje</a:t>
            </a:r>
          </a:p>
          <a:p>
            <a:pPr eaLnBrk="1" hangingPunct="1">
              <a:lnSpc>
                <a:spcPct val="150000"/>
              </a:lnSpc>
              <a:spcBef>
                <a:spcPct val="0"/>
              </a:spcBef>
              <a:buFont typeface="Wingdings" panose="05000000000000000000" pitchFamily="2" charset="2"/>
              <a:buChar char="§"/>
            </a:pPr>
            <a:r>
              <a:rPr lang="cs-CZ" altLang="cs-CZ" sz="1600" dirty="0" smtClean="0">
                <a:solidFill>
                  <a:srgbClr val="000000"/>
                </a:solidFill>
              </a:rPr>
              <a:t> podmínkou je receptivita dělohy</a:t>
            </a:r>
          </a:p>
          <a:p>
            <a:pPr eaLnBrk="1" hangingPunct="1">
              <a:lnSpc>
                <a:spcPct val="150000"/>
              </a:lnSpc>
              <a:spcBef>
                <a:spcPct val="0"/>
              </a:spcBef>
              <a:buFont typeface="Wingdings" panose="05000000000000000000" pitchFamily="2" charset="2"/>
              <a:buChar char="§"/>
            </a:pPr>
            <a:r>
              <a:rPr lang="cs-CZ" altLang="cs-CZ" sz="1600" dirty="0" smtClean="0">
                <a:solidFill>
                  <a:srgbClr val="000000"/>
                </a:solidFill>
              </a:rPr>
              <a:t> po opuštění obalu </a:t>
            </a:r>
            <a:r>
              <a:rPr lang="cs-CZ" altLang="cs-CZ" sz="1600" i="1" dirty="0" err="1" smtClean="0">
                <a:solidFill>
                  <a:srgbClr val="000000"/>
                </a:solidFill>
              </a:rPr>
              <a:t>zona</a:t>
            </a:r>
            <a:r>
              <a:rPr lang="cs-CZ" altLang="cs-CZ" sz="1600" i="1" dirty="0" smtClean="0">
                <a:solidFill>
                  <a:srgbClr val="000000"/>
                </a:solidFill>
              </a:rPr>
              <a:t> </a:t>
            </a:r>
            <a:r>
              <a:rPr lang="cs-CZ" altLang="cs-CZ" sz="1600" i="1" dirty="0" err="1" smtClean="0">
                <a:solidFill>
                  <a:srgbClr val="000000"/>
                </a:solidFill>
              </a:rPr>
              <a:t>pellucida</a:t>
            </a:r>
            <a:r>
              <a:rPr lang="cs-CZ" altLang="cs-CZ" sz="1600" i="1" dirty="0" smtClean="0">
                <a:solidFill>
                  <a:srgbClr val="000000"/>
                </a:solidFill>
              </a:rPr>
              <a:t> </a:t>
            </a:r>
            <a:r>
              <a:rPr lang="cs-CZ" altLang="cs-CZ" sz="1600" dirty="0" smtClean="0">
                <a:solidFill>
                  <a:srgbClr val="000000"/>
                </a:solidFill>
              </a:rPr>
              <a:t>se blastocysta dostává do kontaktu s děložním epitelem</a:t>
            </a:r>
          </a:p>
          <a:p>
            <a:pPr>
              <a:lnSpc>
                <a:spcPct val="150000"/>
              </a:lnSpc>
              <a:spcBef>
                <a:spcPct val="0"/>
              </a:spcBef>
              <a:buFont typeface="Wingdings" panose="05000000000000000000" pitchFamily="2" charset="2"/>
              <a:buChar char="§"/>
            </a:pPr>
            <a:r>
              <a:rPr lang="cs-CZ" altLang="cs-CZ" sz="1600" dirty="0">
                <a:solidFill>
                  <a:srgbClr val="000000"/>
                </a:solidFill>
              </a:rPr>
              <a:t> </a:t>
            </a:r>
            <a:r>
              <a:rPr lang="cs-CZ" altLang="cs-CZ" sz="1600" dirty="0" smtClean="0">
                <a:solidFill>
                  <a:srgbClr val="000000"/>
                </a:solidFill>
              </a:rPr>
              <a:t>při navázání kontaktu se uplatňují </a:t>
            </a:r>
            <a:r>
              <a:rPr lang="cs-CZ" altLang="cs-CZ" sz="1600" dirty="0" err="1" smtClean="0">
                <a:solidFill>
                  <a:srgbClr val="000000"/>
                </a:solidFill>
              </a:rPr>
              <a:t>integriny</a:t>
            </a:r>
            <a:r>
              <a:rPr lang="cs-CZ" altLang="cs-CZ" sz="1600" dirty="0" smtClean="0">
                <a:solidFill>
                  <a:srgbClr val="000000"/>
                </a:solidFill>
              </a:rPr>
              <a:t> (exprimované trofoblastem) a </a:t>
            </a:r>
            <a:r>
              <a:rPr lang="cs-CZ" altLang="cs-CZ" sz="1600" dirty="0" err="1" smtClean="0">
                <a:solidFill>
                  <a:srgbClr val="000000"/>
                </a:solidFill>
              </a:rPr>
              <a:t>lamininy</a:t>
            </a:r>
            <a:r>
              <a:rPr lang="cs-CZ" altLang="cs-CZ" sz="1600" dirty="0" smtClean="0">
                <a:solidFill>
                  <a:srgbClr val="000000"/>
                </a:solidFill>
              </a:rPr>
              <a:t> (součást mezibuněčné hmoty sliznice dělohy</a:t>
            </a:r>
            <a:r>
              <a:rPr lang="cs-CZ" altLang="cs-CZ" sz="1600" dirty="0">
                <a:solidFill>
                  <a:srgbClr val="000000"/>
                </a:solidFill>
              </a:rPr>
              <a:t>), </a:t>
            </a:r>
            <a:r>
              <a:rPr lang="cs-CZ" altLang="cs-CZ" sz="1600" dirty="0" smtClean="0">
                <a:solidFill>
                  <a:srgbClr val="000000"/>
                </a:solidFill>
              </a:rPr>
              <a:t>vytváří se pevné </a:t>
            </a:r>
            <a:r>
              <a:rPr lang="cs-CZ" altLang="cs-CZ" sz="1600" dirty="0">
                <a:solidFill>
                  <a:srgbClr val="000000"/>
                </a:solidFill>
              </a:rPr>
              <a:t>spojení embryonálního pólu s epitelem hormonálně ovlivněného </a:t>
            </a:r>
            <a:r>
              <a:rPr lang="cs-CZ" altLang="cs-CZ" sz="1600" dirty="0" smtClean="0">
                <a:solidFill>
                  <a:srgbClr val="000000"/>
                </a:solidFill>
              </a:rPr>
              <a:t>endometria</a:t>
            </a:r>
          </a:p>
          <a:p>
            <a:pPr eaLnBrk="1" hangingPunct="1">
              <a:lnSpc>
                <a:spcPct val="150000"/>
              </a:lnSpc>
              <a:spcBef>
                <a:spcPct val="0"/>
              </a:spcBef>
            </a:pPr>
            <a:endParaRPr lang="cs-CZ" altLang="cs-CZ" sz="1400" dirty="0">
              <a:solidFill>
                <a:srgbClr val="000000"/>
              </a:solidFill>
            </a:endParaRPr>
          </a:p>
          <a:p>
            <a:pPr eaLnBrk="1" hangingPunct="1">
              <a:lnSpc>
                <a:spcPct val="90000"/>
              </a:lnSpc>
            </a:pPr>
            <a:endParaRPr lang="cs-CZ" altLang="cs-CZ" dirty="0">
              <a:solidFill>
                <a:srgbClr val="000000"/>
              </a:solidFill>
            </a:endParaRPr>
          </a:p>
          <a:p>
            <a:pPr eaLnBrk="1" hangingPunct="1">
              <a:lnSpc>
                <a:spcPct val="90000"/>
              </a:lnSpc>
            </a:pPr>
            <a:endParaRPr lang="cs-CZ" altLang="cs-CZ" dirty="0">
              <a:solidFill>
                <a:srgbClr val="000000"/>
              </a:solidFill>
            </a:endParaRPr>
          </a:p>
          <a:p>
            <a:pPr eaLnBrk="1" hangingPunct="1">
              <a:lnSpc>
                <a:spcPct val="90000"/>
              </a:lnSpc>
            </a:pPr>
            <a:endParaRPr lang="cs-CZ" altLang="cs-CZ" dirty="0">
              <a:solidFill>
                <a:srgbClr val="000000"/>
              </a:solidFill>
            </a:endParaRPr>
          </a:p>
        </p:txBody>
      </p:sp>
      <p:sp>
        <p:nvSpPr>
          <p:cNvPr id="24582" name="Obdélník 1"/>
          <p:cNvSpPr>
            <a:spLocks noChangeArrowheads="1"/>
          </p:cNvSpPr>
          <p:nvPr/>
        </p:nvSpPr>
        <p:spPr bwMode="auto">
          <a:xfrm>
            <a:off x="6623626" y="6012873"/>
            <a:ext cx="9067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800" dirty="0" smtClean="0">
                <a:latin typeface="+mn-lt"/>
              </a:rPr>
              <a:t>http://mcb.berkeley.edu/courses/mcb135e/Difficult%20Slides.htmhttp://www.utm.utoronto.ca/~w3bio380/lecture12.htm</a:t>
            </a:r>
            <a:r>
              <a:rPr lang="cs-CZ" altLang="cs-CZ" sz="800" b="1" dirty="0" smtClean="0">
                <a:latin typeface="Arial" panose="020B0604020202020204" pitchFamily="34" charset="0"/>
              </a:rPr>
              <a:t> </a:t>
            </a:r>
            <a:endParaRPr lang="cs-CZ" altLang="cs-CZ" sz="800" b="1" dirty="0">
              <a:latin typeface="Arial" panose="020B0604020202020204" pitchFamily="34" charset="0"/>
            </a:endParaRPr>
          </a:p>
        </p:txBody>
      </p:sp>
      <p:pic>
        <p:nvPicPr>
          <p:cNvPr id="3"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
        <p:nvSpPr>
          <p:cNvPr id="4" name="Zástupný symbol pro číslo snímku 3"/>
          <p:cNvSpPr>
            <a:spLocks noGrp="1"/>
          </p:cNvSpPr>
          <p:nvPr>
            <p:ph type="sldNum" sz="quarter" idx="12"/>
          </p:nvPr>
        </p:nvSpPr>
        <p:spPr/>
        <p:txBody>
          <a:bodyPr/>
          <a:lstStyle/>
          <a:p>
            <a:fld id="{452BC3EA-E2EC-40AA-BF67-C4C476FA0C99}" type="slidenum">
              <a:rPr lang="cs-CZ" smtClean="0"/>
              <a:t>6</a:t>
            </a:fld>
            <a:endParaRPr lang="cs-CZ"/>
          </a:p>
        </p:txBody>
      </p:sp>
      <p:sp>
        <p:nvSpPr>
          <p:cNvPr id="8"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381289245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3572" r="16215"/>
          <a:stretch/>
        </p:blipFill>
        <p:spPr bwMode="auto">
          <a:xfrm>
            <a:off x="8694525" y="314406"/>
            <a:ext cx="3169065" cy="281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title"/>
          </p:nvPr>
        </p:nvSpPr>
        <p:spPr>
          <a:xfrm>
            <a:off x="334627" y="756208"/>
            <a:ext cx="10730345" cy="685800"/>
          </a:xfrm>
        </p:spPr>
        <p:txBody>
          <a:bodyPr>
            <a:normAutofit/>
          </a:bodyPr>
          <a:lstStyle/>
          <a:p>
            <a:pPr eaLnBrk="1" hangingPunct="1"/>
            <a:r>
              <a:rPr lang="cs-CZ" altLang="cs-CZ" sz="4400" dirty="0" smtClean="0">
                <a:solidFill>
                  <a:srgbClr val="000000"/>
                </a:solidFill>
                <a:latin typeface="+mn-lt"/>
              </a:rPr>
              <a:t>Implantace a diferenciace blastocysty</a:t>
            </a:r>
            <a:endParaRPr lang="cs-CZ" altLang="cs-CZ" sz="4400" dirty="0">
              <a:solidFill>
                <a:srgbClr val="000000"/>
              </a:solidFill>
              <a:latin typeface="+mn-lt"/>
            </a:endParaRPr>
          </a:p>
        </p:txBody>
      </p:sp>
      <p:sp useBgFill="1">
        <p:nvSpPr>
          <p:cNvPr id="24579" name="Rectangle 10"/>
          <p:cNvSpPr>
            <a:spLocks noGrp="1" noChangeArrowheads="1"/>
          </p:cNvSpPr>
          <p:nvPr>
            <p:ph type="body" sz="half" idx="2"/>
          </p:nvPr>
        </p:nvSpPr>
        <p:spPr>
          <a:xfrm>
            <a:off x="1311566" y="1832344"/>
            <a:ext cx="6715882" cy="4211782"/>
          </a:xfrm>
        </p:spPr>
        <p:txBody>
          <a:bodyPr/>
          <a:lstStyle/>
          <a:p>
            <a:pPr eaLnBrk="1" hangingPunct="1">
              <a:lnSpc>
                <a:spcPct val="150000"/>
              </a:lnSpc>
              <a:spcBef>
                <a:spcPct val="0"/>
              </a:spcBef>
              <a:buFont typeface="Wingdings" panose="05000000000000000000" pitchFamily="2" charset="2"/>
              <a:buChar char="§"/>
            </a:pPr>
            <a:r>
              <a:rPr lang="cs-CZ" altLang="cs-CZ" sz="1400" dirty="0" smtClean="0">
                <a:solidFill>
                  <a:srgbClr val="000000"/>
                </a:solidFill>
              </a:rPr>
              <a:t> </a:t>
            </a:r>
            <a:r>
              <a:rPr lang="cs-CZ" altLang="cs-CZ" sz="1400" dirty="0" err="1" smtClean="0">
                <a:solidFill>
                  <a:srgbClr val="000000"/>
                </a:solidFill>
              </a:rPr>
              <a:t>embryoblast</a:t>
            </a:r>
            <a:r>
              <a:rPr lang="cs-CZ" altLang="cs-CZ" sz="1400" dirty="0" smtClean="0">
                <a:solidFill>
                  <a:srgbClr val="000000"/>
                </a:solidFill>
              </a:rPr>
              <a:t> → primitivní entoderm (</a:t>
            </a:r>
            <a:r>
              <a:rPr lang="cs-CZ" altLang="cs-CZ" sz="1400" b="1" dirty="0" smtClean="0">
                <a:solidFill>
                  <a:srgbClr val="000000"/>
                </a:solidFill>
              </a:rPr>
              <a:t>hypoblast</a:t>
            </a:r>
            <a:r>
              <a:rPr lang="cs-CZ" altLang="cs-CZ" sz="1400" dirty="0" smtClean="0">
                <a:solidFill>
                  <a:srgbClr val="000000"/>
                </a:solidFill>
              </a:rPr>
              <a:t>, nižší buňky, obrácené do </a:t>
            </a:r>
            <a:r>
              <a:rPr lang="cs-CZ" altLang="cs-CZ" sz="1400" dirty="0" err="1" smtClean="0">
                <a:solidFill>
                  <a:srgbClr val="000000"/>
                </a:solidFill>
              </a:rPr>
              <a:t>blastocoelu</a:t>
            </a:r>
            <a:r>
              <a:rPr lang="cs-CZ" altLang="cs-CZ" sz="1400" dirty="0" smtClean="0">
                <a:solidFill>
                  <a:srgbClr val="000000"/>
                </a:solidFill>
              </a:rPr>
              <a:t>) a  primitivní ektoderm (</a:t>
            </a:r>
            <a:r>
              <a:rPr lang="cs-CZ" altLang="cs-CZ" sz="1400" b="1" dirty="0" smtClean="0">
                <a:solidFill>
                  <a:srgbClr val="000000"/>
                </a:solidFill>
              </a:rPr>
              <a:t>epiblast</a:t>
            </a:r>
            <a:r>
              <a:rPr lang="cs-CZ" altLang="cs-CZ" sz="1400" dirty="0" smtClean="0">
                <a:solidFill>
                  <a:srgbClr val="000000"/>
                </a:solidFill>
              </a:rPr>
              <a:t>, vyšší buňky) = dvouvrstevný zárodečný </a:t>
            </a:r>
            <a:r>
              <a:rPr lang="cs-CZ" altLang="cs-CZ" sz="1400" dirty="0" err="1" smtClean="0">
                <a:solidFill>
                  <a:srgbClr val="000000"/>
                </a:solidFill>
              </a:rPr>
              <a:t>terčník</a:t>
            </a:r>
            <a:endParaRPr lang="cs-CZ" altLang="cs-CZ" sz="1400" dirty="0">
              <a:solidFill>
                <a:srgbClr val="000000"/>
              </a:solidFill>
            </a:endParaRPr>
          </a:p>
          <a:p>
            <a:pPr eaLnBrk="1" hangingPunct="1">
              <a:lnSpc>
                <a:spcPct val="150000"/>
              </a:lnSpc>
              <a:spcBef>
                <a:spcPct val="0"/>
              </a:spcBef>
              <a:buFont typeface="Wingdings" panose="05000000000000000000" pitchFamily="2" charset="2"/>
              <a:buChar char="§"/>
            </a:pPr>
            <a:endParaRPr lang="cs-CZ" altLang="cs-CZ" sz="1400" dirty="0" smtClean="0">
              <a:solidFill>
                <a:srgbClr val="000000"/>
              </a:solidFill>
            </a:endParaRPr>
          </a:p>
          <a:p>
            <a:pPr eaLnBrk="1" hangingPunct="1">
              <a:lnSpc>
                <a:spcPct val="150000"/>
              </a:lnSpc>
              <a:spcBef>
                <a:spcPct val="0"/>
              </a:spcBef>
              <a:buFont typeface="Wingdings" panose="05000000000000000000" pitchFamily="2" charset="2"/>
              <a:buChar char="§"/>
            </a:pPr>
            <a:r>
              <a:rPr lang="cs-CZ" altLang="cs-CZ" sz="1400" dirty="0">
                <a:solidFill>
                  <a:srgbClr val="000000"/>
                </a:solidFill>
              </a:rPr>
              <a:t> </a:t>
            </a:r>
            <a:r>
              <a:rPr lang="cs-CZ" altLang="cs-CZ" sz="1400" dirty="0" smtClean="0">
                <a:solidFill>
                  <a:srgbClr val="000000"/>
                </a:solidFill>
              </a:rPr>
              <a:t>imunologická tolerance embrya organismem matky: trofoblast embrya produkuje </a:t>
            </a:r>
            <a:r>
              <a:rPr lang="cs-CZ" altLang="cs-CZ" sz="1400" dirty="0" err="1">
                <a:solidFill>
                  <a:srgbClr val="000000"/>
                </a:solidFill>
              </a:rPr>
              <a:t>hCG</a:t>
            </a:r>
            <a:r>
              <a:rPr lang="cs-CZ" altLang="cs-CZ" sz="1400" dirty="0">
                <a:solidFill>
                  <a:srgbClr val="000000"/>
                </a:solidFill>
              </a:rPr>
              <a:t> a steroidy, </a:t>
            </a:r>
            <a:r>
              <a:rPr lang="cs-CZ" altLang="cs-CZ" sz="1400" dirty="0" smtClean="0">
                <a:solidFill>
                  <a:srgbClr val="000000"/>
                </a:solidFill>
              </a:rPr>
              <a:t>bránící senzibilizaci mateřské tkáně a tvorbě protilátek; ve sliznici dělohy vznikají imunosupresivní </a:t>
            </a:r>
            <a:r>
              <a:rPr lang="cs-CZ" altLang="cs-CZ" sz="1400" dirty="0" err="1" smtClean="0">
                <a:solidFill>
                  <a:srgbClr val="000000"/>
                </a:solidFill>
              </a:rPr>
              <a:t>cytokiny</a:t>
            </a:r>
            <a:r>
              <a:rPr lang="cs-CZ" altLang="cs-CZ" sz="1400" dirty="0" smtClean="0">
                <a:solidFill>
                  <a:srgbClr val="000000"/>
                </a:solidFill>
              </a:rPr>
              <a:t> a další molekuly; chybí </a:t>
            </a:r>
            <a:r>
              <a:rPr lang="cs-CZ" altLang="cs-CZ" sz="1400" dirty="0">
                <a:solidFill>
                  <a:srgbClr val="000000"/>
                </a:solidFill>
              </a:rPr>
              <a:t>antigeny MHC komplexu na </a:t>
            </a:r>
            <a:r>
              <a:rPr lang="cs-CZ" altLang="cs-CZ" sz="1400" dirty="0" err="1">
                <a:solidFill>
                  <a:srgbClr val="000000"/>
                </a:solidFill>
              </a:rPr>
              <a:t>syncytiotrofoblastu</a:t>
            </a:r>
            <a:r>
              <a:rPr lang="cs-CZ" altLang="cs-CZ" sz="1400" dirty="0">
                <a:solidFill>
                  <a:srgbClr val="000000"/>
                </a:solidFill>
              </a:rPr>
              <a:t>, </a:t>
            </a:r>
            <a:r>
              <a:rPr lang="cs-CZ" altLang="cs-CZ" sz="1400" dirty="0" smtClean="0">
                <a:solidFill>
                  <a:srgbClr val="000000"/>
                </a:solidFill>
              </a:rPr>
              <a:t>antigeny </a:t>
            </a:r>
            <a:r>
              <a:rPr lang="cs-CZ" altLang="cs-CZ" sz="1400" dirty="0" err="1" smtClean="0">
                <a:solidFill>
                  <a:srgbClr val="000000"/>
                </a:solidFill>
              </a:rPr>
              <a:t>cytotrofoblastu</a:t>
            </a:r>
            <a:r>
              <a:rPr lang="cs-CZ" altLang="cs-CZ" sz="1400" dirty="0" smtClean="0">
                <a:solidFill>
                  <a:srgbClr val="000000"/>
                </a:solidFill>
              </a:rPr>
              <a:t> </a:t>
            </a:r>
            <a:r>
              <a:rPr lang="cs-CZ" altLang="cs-CZ" sz="1400" dirty="0">
                <a:solidFill>
                  <a:srgbClr val="000000"/>
                </a:solidFill>
              </a:rPr>
              <a:t>špatně rozpoznatelné T </a:t>
            </a:r>
            <a:r>
              <a:rPr lang="cs-CZ" altLang="cs-CZ" sz="1400" dirty="0" smtClean="0">
                <a:solidFill>
                  <a:srgbClr val="000000"/>
                </a:solidFill>
              </a:rPr>
              <a:t>lymfocyty, …</a:t>
            </a:r>
          </a:p>
          <a:p>
            <a:pPr eaLnBrk="1" hangingPunct="1">
              <a:lnSpc>
                <a:spcPct val="150000"/>
              </a:lnSpc>
              <a:spcBef>
                <a:spcPct val="0"/>
              </a:spcBef>
              <a:buFont typeface="Wingdings" panose="05000000000000000000" pitchFamily="2" charset="2"/>
              <a:buChar char="§"/>
            </a:pPr>
            <a:endParaRPr lang="cs-CZ" altLang="cs-CZ" sz="1400" dirty="0">
              <a:solidFill>
                <a:srgbClr val="000000"/>
              </a:solidFill>
            </a:endParaRPr>
          </a:p>
          <a:p>
            <a:pPr eaLnBrk="1" hangingPunct="1">
              <a:lnSpc>
                <a:spcPct val="150000"/>
              </a:lnSpc>
              <a:spcBef>
                <a:spcPct val="0"/>
              </a:spcBef>
              <a:buFont typeface="Wingdings" panose="05000000000000000000" pitchFamily="2" charset="2"/>
              <a:buChar char="§"/>
            </a:pPr>
            <a:r>
              <a:rPr lang="cs-CZ" altLang="cs-CZ" sz="1400" dirty="0" smtClean="0">
                <a:solidFill>
                  <a:srgbClr val="000000"/>
                </a:solidFill>
              </a:rPr>
              <a:t> navození imunologické tolerance je zásadní pro přežití zárodku!</a:t>
            </a:r>
            <a:endParaRPr lang="cs-CZ" altLang="cs-CZ" sz="1400" dirty="0">
              <a:solidFill>
                <a:srgbClr val="000000"/>
              </a:solidFill>
            </a:endParaRPr>
          </a:p>
          <a:p>
            <a:pPr eaLnBrk="1" hangingPunct="1">
              <a:lnSpc>
                <a:spcPct val="90000"/>
              </a:lnSpc>
            </a:pPr>
            <a:endParaRPr lang="cs-CZ" altLang="cs-CZ" dirty="0">
              <a:solidFill>
                <a:srgbClr val="000000"/>
              </a:solidFill>
            </a:endParaRPr>
          </a:p>
          <a:p>
            <a:pPr eaLnBrk="1" hangingPunct="1">
              <a:lnSpc>
                <a:spcPct val="90000"/>
              </a:lnSpc>
            </a:pPr>
            <a:endParaRPr lang="cs-CZ" altLang="cs-CZ" dirty="0">
              <a:solidFill>
                <a:srgbClr val="000000"/>
              </a:solidFill>
            </a:endParaRPr>
          </a:p>
          <a:p>
            <a:pPr eaLnBrk="1" hangingPunct="1">
              <a:lnSpc>
                <a:spcPct val="90000"/>
              </a:lnSpc>
            </a:pPr>
            <a:endParaRPr lang="cs-CZ" altLang="cs-CZ" dirty="0">
              <a:solidFill>
                <a:srgbClr val="000000"/>
              </a:solidFill>
            </a:endParaRPr>
          </a:p>
        </p:txBody>
      </p:sp>
      <p:sp>
        <p:nvSpPr>
          <p:cNvPr id="24582" name="Obdélník 1"/>
          <p:cNvSpPr>
            <a:spLocks noChangeArrowheads="1"/>
          </p:cNvSpPr>
          <p:nvPr/>
        </p:nvSpPr>
        <p:spPr bwMode="auto">
          <a:xfrm>
            <a:off x="832658" y="6079970"/>
            <a:ext cx="9067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800" dirty="0" smtClean="0">
                <a:latin typeface="+mn-lt"/>
              </a:rPr>
              <a:t>http://mcb.berkeley.edu/courses/mcb135e/Difficult%20Slides.htmhttp://www.utm.utoronto.ca/~w3bio380/lecture12.htm</a:t>
            </a:r>
            <a:r>
              <a:rPr lang="cs-CZ" altLang="cs-CZ" sz="800" b="1" dirty="0" smtClean="0">
                <a:latin typeface="Arial" panose="020B0604020202020204" pitchFamily="34" charset="0"/>
              </a:rPr>
              <a:t> </a:t>
            </a:r>
            <a:endParaRPr lang="cs-CZ" altLang="cs-CZ" sz="800" b="1" dirty="0">
              <a:latin typeface="Arial" panose="020B0604020202020204" pitchFamily="34" charset="0"/>
            </a:endParaRPr>
          </a:p>
        </p:txBody>
      </p:sp>
      <p:pic>
        <p:nvPicPr>
          <p:cNvPr id="8"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30" r="7132"/>
          <a:stretch/>
        </p:blipFill>
        <p:spPr bwMode="auto">
          <a:xfrm>
            <a:off x="8357803" y="3220369"/>
            <a:ext cx="3842510" cy="306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
        <p:nvSpPr>
          <p:cNvPr id="3" name="Zástupný symbol pro číslo snímku 2"/>
          <p:cNvSpPr>
            <a:spLocks noGrp="1"/>
          </p:cNvSpPr>
          <p:nvPr>
            <p:ph type="sldNum" sz="quarter" idx="12"/>
          </p:nvPr>
        </p:nvSpPr>
        <p:spPr/>
        <p:txBody>
          <a:bodyPr/>
          <a:lstStyle/>
          <a:p>
            <a:fld id="{452BC3EA-E2EC-40AA-BF67-C4C476FA0C99}" type="slidenum">
              <a:rPr lang="cs-CZ" smtClean="0"/>
              <a:t>7</a:t>
            </a:fld>
            <a:endParaRPr lang="cs-CZ"/>
          </a:p>
        </p:txBody>
      </p:sp>
      <p:sp>
        <p:nvSpPr>
          <p:cNvPr id="10"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138206298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9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7199" y="493944"/>
            <a:ext cx="8977638" cy="990600"/>
          </a:xfrm>
        </p:spPr>
        <p:txBody>
          <a:bodyPr>
            <a:normAutofit fontScale="90000"/>
          </a:bodyPr>
          <a:lstStyle/>
          <a:p>
            <a:r>
              <a:rPr lang="cs-CZ" altLang="cs-CZ" dirty="0">
                <a:solidFill>
                  <a:srgbClr val="000000"/>
                </a:solidFill>
              </a:rPr>
              <a:t>Implantace a diferenciace blastocysty</a:t>
            </a:r>
            <a:endParaRPr lang="cs-CZ" dirty="0">
              <a:latin typeface="+mn-lt"/>
            </a:endParaRPr>
          </a:p>
        </p:txBody>
      </p:sp>
      <p:sp>
        <p:nvSpPr>
          <p:cNvPr id="3" name="Zástupný symbol pro obsah 2"/>
          <p:cNvSpPr>
            <a:spLocks noGrp="1"/>
          </p:cNvSpPr>
          <p:nvPr>
            <p:ph idx="1"/>
          </p:nvPr>
        </p:nvSpPr>
        <p:spPr>
          <a:xfrm>
            <a:off x="0" y="1795282"/>
            <a:ext cx="7878618" cy="4531627"/>
          </a:xfrm>
        </p:spPr>
        <p:txBody>
          <a:bodyPr>
            <a:normAutofit fontScale="25000" lnSpcReduction="20000"/>
          </a:bodyPr>
          <a:lstStyle/>
          <a:p>
            <a:pPr lvl="1">
              <a:lnSpc>
                <a:spcPct val="150000"/>
              </a:lnSpc>
              <a:buFont typeface="Wingdings" panose="05000000000000000000" pitchFamily="2" charset="2"/>
              <a:buChar char="§"/>
              <a:defRPr/>
            </a:pPr>
            <a:r>
              <a:rPr lang="cs-CZ" sz="5600" dirty="0" smtClean="0"/>
              <a:t> </a:t>
            </a:r>
            <a:r>
              <a:rPr lang="cs-CZ" sz="5600" dirty="0" err="1" smtClean="0"/>
              <a:t>embryoblast</a:t>
            </a:r>
            <a:r>
              <a:rPr lang="cs-CZ" sz="5600" dirty="0" smtClean="0"/>
              <a:t> rozdělen na vyšší epiblast (primitivní ektoderm)  </a:t>
            </a:r>
            <a:r>
              <a:rPr lang="cs-CZ" sz="5600" dirty="0"/>
              <a:t>a slabší hypoblast </a:t>
            </a:r>
            <a:r>
              <a:rPr lang="cs-CZ" sz="5600" dirty="0" smtClean="0"/>
              <a:t>(</a:t>
            </a:r>
            <a:r>
              <a:rPr lang="cs-CZ" sz="5600" dirty="0"/>
              <a:t>primitivní </a:t>
            </a:r>
            <a:r>
              <a:rPr lang="cs-CZ" sz="5600" dirty="0" smtClean="0"/>
              <a:t>entoderm), vzniká dvouvrstevný zárodečný terčík (dvouvrstevná ploténka, </a:t>
            </a:r>
            <a:r>
              <a:rPr lang="cs-CZ" sz="5600" dirty="0" err="1" smtClean="0"/>
              <a:t>bilaminární</a:t>
            </a:r>
            <a:r>
              <a:rPr lang="cs-CZ" sz="5600" dirty="0" smtClean="0"/>
              <a:t> disk) </a:t>
            </a:r>
          </a:p>
          <a:p>
            <a:pPr lvl="1">
              <a:lnSpc>
                <a:spcPct val="150000"/>
              </a:lnSpc>
              <a:buFont typeface="Wingdings" panose="05000000000000000000" pitchFamily="2" charset="2"/>
              <a:buChar char="§"/>
              <a:defRPr/>
            </a:pPr>
            <a:r>
              <a:rPr lang="cs-CZ" sz="5600" dirty="0" smtClean="0"/>
              <a:t> </a:t>
            </a:r>
            <a:r>
              <a:rPr lang="cs-CZ" sz="5600" dirty="0"/>
              <a:t>dehiscencí </a:t>
            </a:r>
            <a:r>
              <a:rPr lang="cs-CZ" sz="5600" dirty="0" smtClean="0"/>
              <a:t>a </a:t>
            </a:r>
            <a:r>
              <a:rPr lang="cs-CZ" sz="5600" dirty="0" err="1" smtClean="0"/>
              <a:t>apoptózou</a:t>
            </a:r>
            <a:r>
              <a:rPr lang="cs-CZ" sz="5600" dirty="0" smtClean="0"/>
              <a:t> vzniká </a:t>
            </a:r>
            <a:r>
              <a:rPr lang="cs-CZ" sz="5600" dirty="0"/>
              <a:t>v epiblastu dutina = </a:t>
            </a:r>
            <a:r>
              <a:rPr lang="cs-CZ" sz="5600" dirty="0" smtClean="0"/>
              <a:t>primitivní </a:t>
            </a:r>
            <a:r>
              <a:rPr lang="cs-CZ" sz="5600" dirty="0" err="1" smtClean="0"/>
              <a:t>amniová</a:t>
            </a:r>
            <a:r>
              <a:rPr lang="cs-CZ" sz="5600" dirty="0" smtClean="0"/>
              <a:t> dutina </a:t>
            </a:r>
          </a:p>
          <a:p>
            <a:pPr lvl="1">
              <a:lnSpc>
                <a:spcPct val="150000"/>
              </a:lnSpc>
              <a:buFont typeface="Wingdings" panose="05000000000000000000" pitchFamily="2" charset="2"/>
              <a:buChar char="§"/>
              <a:defRPr/>
            </a:pPr>
            <a:r>
              <a:rPr lang="cs-CZ" sz="5600" dirty="0" smtClean="0"/>
              <a:t> </a:t>
            </a:r>
            <a:r>
              <a:rPr lang="cs-CZ" sz="5600" dirty="0"/>
              <a:t>buňky hypoblastu vytvářejí uvnitř </a:t>
            </a:r>
            <a:r>
              <a:rPr lang="cs-CZ" sz="5600" dirty="0" err="1"/>
              <a:t>extraembryonálního</a:t>
            </a:r>
            <a:r>
              <a:rPr lang="cs-CZ" sz="5600" dirty="0"/>
              <a:t> mesenchymu dutinu = žloutkový </a:t>
            </a:r>
            <a:r>
              <a:rPr lang="cs-CZ" sz="5600" dirty="0" smtClean="0"/>
              <a:t>váček</a:t>
            </a:r>
            <a:endParaRPr lang="cs-CZ" sz="5600" dirty="0">
              <a:solidFill>
                <a:srgbClr val="000000"/>
              </a:solidFill>
            </a:endParaRPr>
          </a:p>
          <a:p>
            <a:pPr lvl="1">
              <a:lnSpc>
                <a:spcPct val="150000"/>
              </a:lnSpc>
              <a:buFont typeface="Wingdings" panose="05000000000000000000" pitchFamily="2" charset="2"/>
              <a:buChar char="§"/>
              <a:defRPr/>
            </a:pPr>
            <a:r>
              <a:rPr lang="cs-CZ" sz="5600" dirty="0" smtClean="0">
                <a:solidFill>
                  <a:srgbClr val="000000"/>
                </a:solidFill>
              </a:rPr>
              <a:t>původní dutina blastocysty se vyplňuje primárním (</a:t>
            </a:r>
            <a:r>
              <a:rPr lang="cs-CZ" sz="5600" dirty="0" err="1" smtClean="0">
                <a:solidFill>
                  <a:srgbClr val="000000"/>
                </a:solidFill>
              </a:rPr>
              <a:t>extraembryonálním</a:t>
            </a:r>
            <a:r>
              <a:rPr lang="cs-CZ" sz="5600" dirty="0" smtClean="0">
                <a:solidFill>
                  <a:srgbClr val="000000"/>
                </a:solidFill>
              </a:rPr>
              <a:t>) mezodermem (hvězdicovité buňky s výběžky), v něm záhy vzniká dutina = primitivní (primární) žloutkový váček, který je ohraničený zbytky </a:t>
            </a:r>
            <a:r>
              <a:rPr lang="cs-CZ" sz="5600" dirty="0" err="1" smtClean="0">
                <a:solidFill>
                  <a:srgbClr val="000000"/>
                </a:solidFill>
              </a:rPr>
              <a:t>extraembrynálního</a:t>
            </a:r>
            <a:r>
              <a:rPr lang="cs-CZ" sz="5600" dirty="0" smtClean="0">
                <a:solidFill>
                  <a:srgbClr val="000000"/>
                </a:solidFill>
              </a:rPr>
              <a:t> mezenchymu v podobě </a:t>
            </a:r>
            <a:r>
              <a:rPr lang="cs-CZ" sz="5600" dirty="0" err="1" smtClean="0">
                <a:solidFill>
                  <a:srgbClr val="000000"/>
                </a:solidFill>
              </a:rPr>
              <a:t>Heuserovy</a:t>
            </a:r>
            <a:r>
              <a:rPr lang="cs-CZ" sz="5600" dirty="0" smtClean="0">
                <a:solidFill>
                  <a:srgbClr val="000000"/>
                </a:solidFill>
              </a:rPr>
              <a:t> membrány. Mezi </a:t>
            </a:r>
            <a:r>
              <a:rPr lang="cs-CZ" sz="5600" dirty="0" err="1" smtClean="0">
                <a:solidFill>
                  <a:srgbClr val="000000"/>
                </a:solidFill>
              </a:rPr>
              <a:t>Heuserovou</a:t>
            </a:r>
            <a:r>
              <a:rPr lang="cs-CZ" sz="5600" dirty="0" smtClean="0">
                <a:solidFill>
                  <a:srgbClr val="000000"/>
                </a:solidFill>
              </a:rPr>
              <a:t> membránou a </a:t>
            </a:r>
            <a:r>
              <a:rPr lang="cs-CZ" sz="5600" dirty="0" err="1" smtClean="0">
                <a:solidFill>
                  <a:srgbClr val="000000"/>
                </a:solidFill>
              </a:rPr>
              <a:t>cytotrofoblastem</a:t>
            </a:r>
            <a:r>
              <a:rPr lang="cs-CZ" sz="5600" dirty="0" smtClean="0">
                <a:solidFill>
                  <a:srgbClr val="000000"/>
                </a:solidFill>
              </a:rPr>
              <a:t> je stále zachován </a:t>
            </a:r>
            <a:r>
              <a:rPr lang="cs-CZ" sz="5600" dirty="0" err="1" smtClean="0">
                <a:solidFill>
                  <a:srgbClr val="000000"/>
                </a:solidFill>
              </a:rPr>
              <a:t>extraembryonální</a:t>
            </a:r>
            <a:r>
              <a:rPr lang="cs-CZ" sz="5600" dirty="0" smtClean="0">
                <a:solidFill>
                  <a:srgbClr val="000000"/>
                </a:solidFill>
              </a:rPr>
              <a:t> mezenchym. </a:t>
            </a:r>
            <a:endParaRPr lang="cs-CZ" sz="5600" dirty="0">
              <a:solidFill>
                <a:srgbClr val="000000"/>
              </a:solidFill>
            </a:endParaRPr>
          </a:p>
          <a:p>
            <a:pPr lvl="1">
              <a:lnSpc>
                <a:spcPct val="150000"/>
              </a:lnSpc>
              <a:buFont typeface="Wingdings" panose="05000000000000000000" pitchFamily="2" charset="2"/>
              <a:buChar char="§"/>
              <a:defRPr/>
            </a:pPr>
            <a:r>
              <a:rPr lang="cs-CZ" sz="5600" dirty="0">
                <a:solidFill>
                  <a:srgbClr val="000000"/>
                </a:solidFill>
              </a:rPr>
              <a:t>d</a:t>
            </a:r>
            <a:r>
              <a:rPr lang="cs-CZ" sz="5600" dirty="0" smtClean="0">
                <a:solidFill>
                  <a:srgbClr val="000000"/>
                </a:solidFill>
              </a:rPr>
              <a:t>ále pokračuje vývoj trofoblastu: v </a:t>
            </a:r>
            <a:r>
              <a:rPr lang="cs-CZ" sz="5600" dirty="0" err="1" smtClean="0">
                <a:solidFill>
                  <a:srgbClr val="000000"/>
                </a:solidFill>
              </a:rPr>
              <a:t>syncytiotrofoblastu</a:t>
            </a:r>
            <a:r>
              <a:rPr lang="cs-CZ" sz="5600" dirty="0" smtClean="0">
                <a:solidFill>
                  <a:srgbClr val="000000"/>
                </a:solidFill>
              </a:rPr>
              <a:t> se objevují lakuny = lakunární studium vývoje trofoblastu. Na periferii pokračuje rozrušování děložní sliznice, produkty rozpadu jsou resorbovány </a:t>
            </a:r>
            <a:r>
              <a:rPr lang="cs-CZ" sz="5600" dirty="0" err="1" smtClean="0">
                <a:solidFill>
                  <a:srgbClr val="000000"/>
                </a:solidFill>
              </a:rPr>
              <a:t>syncytiotrofoblastem</a:t>
            </a:r>
            <a:r>
              <a:rPr lang="cs-CZ" sz="5600" dirty="0" smtClean="0">
                <a:solidFill>
                  <a:srgbClr val="000000"/>
                </a:solidFill>
              </a:rPr>
              <a:t> a slouží k výživě zárodku = </a:t>
            </a:r>
            <a:r>
              <a:rPr lang="cs-CZ" sz="5600" dirty="0" err="1" smtClean="0">
                <a:solidFill>
                  <a:srgbClr val="000000"/>
                </a:solidFill>
              </a:rPr>
              <a:t>histiotrofé</a:t>
            </a:r>
            <a:r>
              <a:rPr lang="cs-CZ" sz="5600" dirty="0">
                <a:solidFill>
                  <a:srgbClr val="000000"/>
                </a:solidFill>
              </a:rPr>
              <a:t> </a:t>
            </a:r>
            <a:r>
              <a:rPr lang="cs-CZ" sz="5600" dirty="0" smtClean="0">
                <a:solidFill>
                  <a:srgbClr val="000000"/>
                </a:solidFill>
              </a:rPr>
              <a:t>(tkáňová výživa). Posléze dojde k rozrušení mateřských cév a mateřská krev začne cirkulovat lakunami = vytvoření základů </a:t>
            </a:r>
            <a:r>
              <a:rPr lang="cs-CZ" sz="5600" dirty="0" err="1" smtClean="0">
                <a:solidFill>
                  <a:srgbClr val="000000"/>
                </a:solidFill>
              </a:rPr>
              <a:t>uteroplacentárního</a:t>
            </a:r>
            <a:r>
              <a:rPr lang="cs-CZ" sz="5600" dirty="0" smtClean="0">
                <a:solidFill>
                  <a:srgbClr val="000000"/>
                </a:solidFill>
              </a:rPr>
              <a:t> oběhu. Výživa zárodku mateřskou krví = </a:t>
            </a:r>
            <a:r>
              <a:rPr lang="cs-CZ" sz="5600" dirty="0" err="1" smtClean="0">
                <a:solidFill>
                  <a:srgbClr val="000000"/>
                </a:solidFill>
              </a:rPr>
              <a:t>hemotrofé</a:t>
            </a:r>
            <a:r>
              <a:rPr lang="cs-CZ" sz="5600" dirty="0" smtClean="0">
                <a:solidFill>
                  <a:srgbClr val="000000"/>
                </a:solidFill>
              </a:rPr>
              <a:t>.</a:t>
            </a:r>
          </a:p>
          <a:p>
            <a:pPr lvl="1">
              <a:lnSpc>
                <a:spcPct val="150000"/>
              </a:lnSpc>
              <a:buFont typeface="Wingdings" panose="05000000000000000000" pitchFamily="2" charset="2"/>
              <a:buChar char="§"/>
              <a:defRPr/>
            </a:pPr>
            <a:r>
              <a:rPr lang="cs-CZ" sz="5600" dirty="0" smtClean="0"/>
              <a:t>místo </a:t>
            </a:r>
            <a:r>
              <a:rPr lang="cs-CZ" sz="5600" dirty="0"/>
              <a:t>penetrace je překryto epiteliální </a:t>
            </a:r>
            <a:r>
              <a:rPr lang="cs-CZ" sz="5600" dirty="0" smtClean="0"/>
              <a:t>vrstvou ou </a:t>
            </a:r>
            <a:r>
              <a:rPr lang="cs-CZ" sz="5600" dirty="0"/>
              <a:t>podobně jako při hojení (kompletně zanořené embryo: 10. - 12. den)</a:t>
            </a:r>
          </a:p>
          <a:p>
            <a:endParaRPr lang="cs-CZ" sz="4800" dirty="0"/>
          </a:p>
        </p:txBody>
      </p:sp>
      <p:pic>
        <p:nvPicPr>
          <p:cNvPr id="4"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46" r="7653"/>
          <a:stretch/>
        </p:blipFill>
        <p:spPr bwMode="auto">
          <a:xfrm>
            <a:off x="7878618" y="2116185"/>
            <a:ext cx="4285674" cy="371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ástupný symbol pro číslo snímku 5"/>
          <p:cNvSpPr>
            <a:spLocks noGrp="1"/>
          </p:cNvSpPr>
          <p:nvPr>
            <p:ph type="sldNum" sz="quarter" idx="12"/>
          </p:nvPr>
        </p:nvSpPr>
        <p:spPr/>
        <p:txBody>
          <a:bodyPr/>
          <a:lstStyle/>
          <a:p>
            <a:fld id="{452BC3EA-E2EC-40AA-BF67-C4C476FA0C99}" type="slidenum">
              <a:rPr lang="cs-CZ" smtClean="0"/>
              <a:t>8</a:t>
            </a:fld>
            <a:endParaRPr lang="cs-CZ"/>
          </a:p>
        </p:txBody>
      </p:sp>
      <p:pic>
        <p:nvPicPr>
          <p:cNvPr id="7"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
        <p:nvSpPr>
          <p:cNvPr id="8"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2675661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6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38839" y="1108802"/>
            <a:ext cx="6870700" cy="457200"/>
          </a:xfrm>
        </p:spPr>
        <p:txBody>
          <a:bodyPr>
            <a:noAutofit/>
          </a:bodyPr>
          <a:lstStyle/>
          <a:p>
            <a:pPr algn="l"/>
            <a:r>
              <a:rPr lang="cs-CZ" altLang="cs-CZ" dirty="0">
                <a:latin typeface="+mn-lt"/>
              </a:rPr>
              <a:t>Zárodečný terčík</a:t>
            </a:r>
          </a:p>
        </p:txBody>
      </p:sp>
      <p:sp>
        <p:nvSpPr>
          <p:cNvPr id="27651" name="Rectangle 3"/>
          <p:cNvSpPr>
            <a:spLocks noGrp="1" noChangeArrowheads="1"/>
          </p:cNvSpPr>
          <p:nvPr>
            <p:ph type="body" idx="1"/>
          </p:nvPr>
        </p:nvSpPr>
        <p:spPr>
          <a:xfrm>
            <a:off x="1035369" y="1891908"/>
            <a:ext cx="5934968" cy="4433824"/>
          </a:xfrm>
          <a:solidFill>
            <a:schemeClr val="bg1"/>
          </a:solidFill>
        </p:spPr>
        <p:txBody>
          <a:bodyPr>
            <a:normAutofit fontScale="92500" lnSpcReduction="20000"/>
          </a:bodyPr>
          <a:lstStyle/>
          <a:p>
            <a:pPr lvl="1">
              <a:lnSpc>
                <a:spcPct val="150000"/>
              </a:lnSpc>
              <a:buFont typeface="Wingdings" panose="05000000000000000000" pitchFamily="2" charset="2"/>
              <a:buChar char="§"/>
            </a:pPr>
            <a:r>
              <a:rPr lang="cs-CZ" altLang="cs-CZ" sz="1400" dirty="0" smtClean="0"/>
              <a:t> v </a:t>
            </a:r>
            <a:r>
              <a:rPr lang="cs-CZ" altLang="cs-CZ" sz="1400" dirty="0" err="1" smtClean="0"/>
              <a:t>extraembryonálním</a:t>
            </a:r>
            <a:r>
              <a:rPr lang="cs-CZ" altLang="cs-CZ" sz="1400" dirty="0" smtClean="0"/>
              <a:t> </a:t>
            </a:r>
            <a:r>
              <a:rPr lang="cs-CZ" altLang="cs-CZ" sz="1400" dirty="0"/>
              <a:t>mezodermu  se dále objevují prostory, které splývají v dutinu </a:t>
            </a:r>
            <a:r>
              <a:rPr lang="cs-CZ" altLang="cs-CZ" sz="1400" dirty="0" smtClean="0"/>
              <a:t>= </a:t>
            </a:r>
            <a:r>
              <a:rPr lang="cs-CZ" altLang="cs-CZ" sz="1400" b="1" dirty="0" err="1"/>
              <a:t>extraembryonální</a:t>
            </a:r>
            <a:r>
              <a:rPr lang="cs-CZ" altLang="cs-CZ" sz="1400" b="1" dirty="0"/>
              <a:t> coelom</a:t>
            </a:r>
            <a:r>
              <a:rPr lang="cs-CZ" altLang="cs-CZ" sz="1400" dirty="0"/>
              <a:t> </a:t>
            </a:r>
            <a:r>
              <a:rPr lang="cs-CZ" altLang="cs-CZ" sz="1400" dirty="0" smtClean="0"/>
              <a:t>(</a:t>
            </a:r>
            <a:r>
              <a:rPr lang="cs-CZ" altLang="cs-CZ" sz="1400" dirty="0" err="1" smtClean="0"/>
              <a:t>exocoelom</a:t>
            </a:r>
            <a:r>
              <a:rPr lang="cs-CZ" altLang="cs-CZ" sz="1400" dirty="0" smtClean="0"/>
              <a:t>, choriová dutina, vyplněná tekutinou), který se rozpíná a utlačuje primární žloutkový váček, který zůstává dočasně zachován v podobě </a:t>
            </a:r>
            <a:r>
              <a:rPr lang="cs-CZ" altLang="cs-CZ" sz="1400" dirty="0" err="1" smtClean="0"/>
              <a:t>exocoelomové</a:t>
            </a:r>
            <a:r>
              <a:rPr lang="cs-CZ" altLang="cs-CZ" sz="1400" dirty="0" smtClean="0"/>
              <a:t> cysty</a:t>
            </a:r>
          </a:p>
          <a:p>
            <a:pPr lvl="1">
              <a:lnSpc>
                <a:spcPct val="150000"/>
              </a:lnSpc>
              <a:buFont typeface="Wingdings" panose="05000000000000000000" pitchFamily="2" charset="2"/>
              <a:buChar char="§"/>
            </a:pPr>
            <a:r>
              <a:rPr lang="cs-CZ" altLang="cs-CZ" sz="1400" dirty="0" smtClean="0"/>
              <a:t>vzniká sekundární žloutkový váček: definitivní, vystlaný entodermem</a:t>
            </a:r>
          </a:p>
          <a:p>
            <a:pPr lvl="1">
              <a:lnSpc>
                <a:spcPct val="150000"/>
              </a:lnSpc>
              <a:buFont typeface="Wingdings" panose="05000000000000000000" pitchFamily="2" charset="2"/>
              <a:buChar char="§"/>
            </a:pPr>
            <a:r>
              <a:rPr lang="cs-CZ" altLang="cs-CZ" sz="1400" dirty="0" smtClean="0"/>
              <a:t>rozpínající se </a:t>
            </a:r>
            <a:r>
              <a:rPr lang="cs-CZ" altLang="cs-CZ" sz="1400" dirty="0" err="1" smtClean="0"/>
              <a:t>exocoelom</a:t>
            </a:r>
            <a:r>
              <a:rPr lang="cs-CZ" altLang="cs-CZ" sz="1400" dirty="0" smtClean="0"/>
              <a:t> zatlačí primární mezoderm k </a:t>
            </a:r>
            <a:r>
              <a:rPr lang="cs-CZ" altLang="cs-CZ" sz="1400" dirty="0" err="1" smtClean="0"/>
              <a:t>cytotrofoblastu</a:t>
            </a:r>
            <a:r>
              <a:rPr lang="cs-CZ" altLang="cs-CZ" sz="1400" dirty="0" smtClean="0"/>
              <a:t>, s nímž vytvoří chorion, a ke stěně </a:t>
            </a:r>
            <a:r>
              <a:rPr lang="cs-CZ" altLang="cs-CZ" sz="1400" dirty="0" err="1" smtClean="0"/>
              <a:t>amniového</a:t>
            </a:r>
            <a:r>
              <a:rPr lang="cs-CZ" altLang="cs-CZ" sz="1400" dirty="0" smtClean="0"/>
              <a:t> váčku</a:t>
            </a:r>
          </a:p>
          <a:p>
            <a:pPr lvl="1">
              <a:lnSpc>
                <a:spcPct val="150000"/>
              </a:lnSpc>
              <a:buFont typeface="Wingdings" panose="05000000000000000000" pitchFamily="2" charset="2"/>
              <a:buChar char="§"/>
            </a:pPr>
            <a:r>
              <a:rPr lang="cs-CZ" altLang="cs-CZ" sz="1400" dirty="0" smtClean="0"/>
              <a:t>zbytky </a:t>
            </a:r>
            <a:r>
              <a:rPr lang="cs-CZ" altLang="cs-CZ" sz="1400" dirty="0" err="1" smtClean="0"/>
              <a:t>extraembryonálního</a:t>
            </a:r>
            <a:r>
              <a:rPr lang="cs-CZ" altLang="cs-CZ" sz="1400" dirty="0" smtClean="0"/>
              <a:t> mezodermu vytváření úponový (zárodečný) stvol, který spojuje </a:t>
            </a:r>
            <a:r>
              <a:rPr lang="cs-CZ" altLang="cs-CZ" sz="1400" dirty="0" err="1" smtClean="0"/>
              <a:t>amniový</a:t>
            </a:r>
            <a:r>
              <a:rPr lang="cs-CZ" altLang="cs-CZ" sz="1400" dirty="0" smtClean="0"/>
              <a:t> a žloutkový váček s </a:t>
            </a:r>
            <a:r>
              <a:rPr lang="cs-CZ" altLang="cs-CZ" sz="1400" dirty="0" err="1" smtClean="0"/>
              <a:t>choriem</a:t>
            </a:r>
            <a:r>
              <a:rPr lang="cs-CZ" altLang="cs-CZ" sz="1400" dirty="0" smtClean="0"/>
              <a:t>, takto vzniká pozdější umbilikální provazec (pupeční šňůra)</a:t>
            </a:r>
          </a:p>
          <a:p>
            <a:pPr lvl="1">
              <a:lnSpc>
                <a:spcPct val="150000"/>
              </a:lnSpc>
              <a:buFont typeface="Wingdings" panose="05000000000000000000" pitchFamily="2" charset="2"/>
              <a:buChar char="§"/>
            </a:pPr>
            <a:r>
              <a:rPr lang="cs-CZ" altLang="cs-CZ" sz="1400" dirty="0"/>
              <a:t> </a:t>
            </a:r>
            <a:r>
              <a:rPr lang="cs-CZ" altLang="cs-CZ" sz="1400" dirty="0" smtClean="0"/>
              <a:t>chorion vytváří klky, které se zpočátku rozrůstají po celé blastocystě (</a:t>
            </a:r>
            <a:r>
              <a:rPr lang="cs-CZ" altLang="cs-CZ" sz="1400" i="1" dirty="0" smtClean="0"/>
              <a:t>chorion </a:t>
            </a:r>
            <a:r>
              <a:rPr lang="cs-CZ" altLang="cs-CZ" sz="1400" i="1" dirty="0" err="1" smtClean="0"/>
              <a:t>frondosum</a:t>
            </a:r>
            <a:r>
              <a:rPr lang="cs-CZ" altLang="cs-CZ" sz="1400" dirty="0" smtClean="0"/>
              <a:t>), klky prorůstající do děložní sliznice jsou zpočátku větší a větvenější než klky na protější straně embrya. Postupně se tak chorion rozliší na hladké chorion (</a:t>
            </a:r>
            <a:r>
              <a:rPr lang="cs-CZ" altLang="cs-CZ" sz="1400" i="1" dirty="0" smtClean="0"/>
              <a:t>chorion </a:t>
            </a:r>
            <a:r>
              <a:rPr lang="cs-CZ" altLang="cs-CZ" sz="1400" i="1" dirty="0" err="1" smtClean="0"/>
              <a:t>leave</a:t>
            </a:r>
            <a:r>
              <a:rPr lang="cs-CZ" altLang="cs-CZ" sz="1400" dirty="0" smtClean="0"/>
              <a:t>) a klkaté </a:t>
            </a:r>
            <a:r>
              <a:rPr lang="cs-CZ" altLang="cs-CZ" sz="1400" dirty="0" err="1" smtClean="0"/>
              <a:t>chrion</a:t>
            </a:r>
            <a:r>
              <a:rPr lang="cs-CZ" altLang="cs-CZ" sz="1400" dirty="0" smtClean="0"/>
              <a:t> (</a:t>
            </a:r>
            <a:r>
              <a:rPr lang="cs-CZ" altLang="cs-CZ" sz="1400" i="1" dirty="0" smtClean="0"/>
              <a:t>chorion </a:t>
            </a:r>
            <a:r>
              <a:rPr lang="cs-CZ" altLang="cs-CZ" sz="1400" i="1" dirty="0" err="1" smtClean="0"/>
              <a:t>frondosum</a:t>
            </a:r>
            <a:r>
              <a:rPr lang="cs-CZ" altLang="cs-CZ" sz="1400" i="1" dirty="0" smtClean="0"/>
              <a:t>). Chorion </a:t>
            </a:r>
            <a:r>
              <a:rPr lang="cs-CZ" altLang="cs-CZ" sz="1400" i="1" dirty="0" err="1" smtClean="0"/>
              <a:t>frondosum</a:t>
            </a:r>
            <a:r>
              <a:rPr lang="cs-CZ" altLang="cs-CZ" sz="1400" i="1" dirty="0" smtClean="0"/>
              <a:t> </a:t>
            </a:r>
            <a:r>
              <a:rPr lang="cs-CZ" altLang="cs-CZ" sz="1400" dirty="0" smtClean="0"/>
              <a:t>spolu s </a:t>
            </a:r>
            <a:r>
              <a:rPr lang="cs-CZ" altLang="cs-CZ" sz="1400" i="1" dirty="0" smtClean="0"/>
              <a:t>decidua </a:t>
            </a:r>
            <a:r>
              <a:rPr lang="cs-CZ" altLang="cs-CZ" sz="1400" i="1" dirty="0" err="1" smtClean="0"/>
              <a:t>basalis</a:t>
            </a:r>
            <a:r>
              <a:rPr lang="cs-CZ" altLang="cs-CZ" sz="1400" i="1" dirty="0" smtClean="0"/>
              <a:t> </a:t>
            </a:r>
            <a:r>
              <a:rPr lang="cs-CZ" altLang="cs-CZ" sz="1400" dirty="0" smtClean="0"/>
              <a:t>(pozměněná děložní sliznice) vytvářejí placentu</a:t>
            </a:r>
          </a:p>
          <a:p>
            <a:pPr>
              <a:lnSpc>
                <a:spcPct val="150000"/>
              </a:lnSpc>
              <a:buFont typeface="Wingdings" panose="05000000000000000000" pitchFamily="2" charset="2"/>
              <a:buChar char="§"/>
            </a:pPr>
            <a:endParaRPr lang="cs-CZ" altLang="cs-CZ" sz="1600" dirty="0" smtClean="0"/>
          </a:p>
          <a:p>
            <a:pPr>
              <a:lnSpc>
                <a:spcPct val="90000"/>
              </a:lnSpc>
            </a:pPr>
            <a:endParaRPr lang="cs-CZ" altLang="cs-CZ" sz="1800" dirty="0"/>
          </a:p>
          <a:p>
            <a:pPr>
              <a:lnSpc>
                <a:spcPct val="90000"/>
              </a:lnSpc>
            </a:pPr>
            <a:endParaRPr lang="cs-CZ" altLang="cs-CZ" sz="1800" dirty="0"/>
          </a:p>
        </p:txBody>
      </p:sp>
      <p:sp>
        <p:nvSpPr>
          <p:cNvPr id="27652" name="Obdélník 5"/>
          <p:cNvSpPr>
            <a:spLocks noChangeArrowheads="1"/>
          </p:cNvSpPr>
          <p:nvPr/>
        </p:nvSpPr>
        <p:spPr bwMode="auto">
          <a:xfrm>
            <a:off x="7522180" y="6194353"/>
            <a:ext cx="47005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800" dirty="0" smtClean="0">
                <a:latin typeface="+mn-lt"/>
              </a:rPr>
              <a:t>http</a:t>
            </a:r>
            <a:r>
              <a:rPr lang="cs-CZ" altLang="cs-CZ" sz="800" dirty="0">
                <a:latin typeface="+mn-lt"/>
              </a:rPr>
              <a:t>://php.med.unsw.edu.au/embryology/index.php?title=BGDA_Practical_3_-_Implantation</a:t>
            </a:r>
          </a:p>
        </p:txBody>
      </p:sp>
      <p:pic>
        <p:nvPicPr>
          <p:cNvPr id="276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2180" y="274958"/>
            <a:ext cx="4322975" cy="339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31"/>
          <p:cNvSpPr>
            <a:spLocks noChangeArrowheads="1"/>
          </p:cNvSpPr>
          <p:nvPr/>
        </p:nvSpPr>
        <p:spPr bwMode="auto">
          <a:xfrm>
            <a:off x="7309658" y="3592972"/>
            <a:ext cx="2590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1400" b="1" dirty="0">
                <a:latin typeface="+mn-lt"/>
              </a:rPr>
              <a:t>13. </a:t>
            </a:r>
            <a:r>
              <a:rPr lang="cs-CZ" altLang="cs-CZ" sz="1400" b="1" dirty="0" smtClean="0">
                <a:latin typeface="+mn-lt"/>
              </a:rPr>
              <a:t>den </a:t>
            </a:r>
            <a:r>
              <a:rPr lang="cs-CZ" altLang="cs-CZ" sz="1400" dirty="0" smtClean="0">
                <a:latin typeface="+mn-lt"/>
              </a:rPr>
              <a:t>(platí pro člověka):                      </a:t>
            </a:r>
            <a:endParaRPr lang="cs-CZ" altLang="cs-CZ" sz="1400" dirty="0">
              <a:latin typeface="+mn-lt"/>
            </a:endParaRPr>
          </a:p>
          <a:p>
            <a:pPr eaLnBrk="1" hangingPunct="1">
              <a:spcBef>
                <a:spcPct val="0"/>
              </a:spcBef>
              <a:buFontTx/>
              <a:buNone/>
            </a:pPr>
            <a:r>
              <a:rPr lang="cs-CZ" altLang="cs-CZ" sz="1400" dirty="0">
                <a:latin typeface="+mn-lt"/>
              </a:rPr>
              <a:t>1 sek. žloutkový váček</a:t>
            </a:r>
            <a:br>
              <a:rPr lang="cs-CZ" altLang="cs-CZ" sz="1400" dirty="0">
                <a:latin typeface="+mn-lt"/>
              </a:rPr>
            </a:br>
            <a:r>
              <a:rPr lang="cs-CZ" altLang="cs-CZ" sz="1400" dirty="0">
                <a:latin typeface="+mn-lt"/>
              </a:rPr>
              <a:t>2. zbytek primárního žloutkového váčku</a:t>
            </a:r>
          </a:p>
          <a:p>
            <a:pPr eaLnBrk="1" hangingPunct="1">
              <a:spcBef>
                <a:spcPct val="0"/>
              </a:spcBef>
              <a:buFontTx/>
              <a:buNone/>
            </a:pPr>
            <a:r>
              <a:rPr lang="cs-CZ" altLang="cs-CZ" sz="1400" dirty="0">
                <a:latin typeface="+mn-lt"/>
              </a:rPr>
              <a:t>3. </a:t>
            </a:r>
            <a:r>
              <a:rPr lang="cs-CZ" altLang="cs-CZ" sz="1400" dirty="0" err="1">
                <a:latin typeface="+mn-lt"/>
              </a:rPr>
              <a:t>amniová</a:t>
            </a:r>
            <a:r>
              <a:rPr lang="cs-CZ" altLang="cs-CZ" sz="1400" dirty="0">
                <a:latin typeface="+mn-lt"/>
              </a:rPr>
              <a:t> dutina</a:t>
            </a:r>
          </a:p>
          <a:p>
            <a:pPr eaLnBrk="1" hangingPunct="1">
              <a:spcBef>
                <a:spcPct val="0"/>
              </a:spcBef>
              <a:buFontTx/>
              <a:buNone/>
            </a:pPr>
            <a:r>
              <a:rPr lang="cs-CZ" altLang="cs-CZ" sz="1400" dirty="0">
                <a:latin typeface="+mn-lt"/>
              </a:rPr>
              <a:t>4. </a:t>
            </a:r>
            <a:r>
              <a:rPr lang="cs-CZ" altLang="cs-CZ" sz="1400" dirty="0" err="1">
                <a:latin typeface="+mn-lt"/>
              </a:rPr>
              <a:t>extraembryonální</a:t>
            </a:r>
            <a:r>
              <a:rPr lang="cs-CZ" altLang="cs-CZ" sz="1400" dirty="0">
                <a:latin typeface="+mn-lt"/>
              </a:rPr>
              <a:t> coelom</a:t>
            </a:r>
          </a:p>
          <a:p>
            <a:pPr eaLnBrk="1" hangingPunct="1">
              <a:spcBef>
                <a:spcPct val="0"/>
              </a:spcBef>
              <a:buFontTx/>
              <a:buNone/>
            </a:pPr>
            <a:r>
              <a:rPr lang="cs-CZ" altLang="cs-CZ" sz="1400" dirty="0">
                <a:latin typeface="+mn-lt"/>
              </a:rPr>
              <a:t>5. epiblast</a:t>
            </a:r>
          </a:p>
        </p:txBody>
      </p:sp>
      <p:sp>
        <p:nvSpPr>
          <p:cNvPr id="27655" name="Rectangle 32"/>
          <p:cNvSpPr>
            <a:spLocks noChangeArrowheads="1"/>
          </p:cNvSpPr>
          <p:nvPr/>
        </p:nvSpPr>
        <p:spPr bwMode="auto">
          <a:xfrm>
            <a:off x="10455276" y="6110288"/>
            <a:ext cx="20313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lvl="4" eaLnBrk="1" hangingPunct="1">
              <a:buFontTx/>
              <a:buNone/>
            </a:pPr>
            <a:endParaRPr lang="cs-CZ" altLang="cs-CZ" sz="800" dirty="0">
              <a:latin typeface="+mn-lt"/>
            </a:endParaRPr>
          </a:p>
        </p:txBody>
      </p:sp>
      <p:sp>
        <p:nvSpPr>
          <p:cNvPr id="27656" name="Rectangle 34"/>
          <p:cNvSpPr>
            <a:spLocks noChangeArrowheads="1"/>
          </p:cNvSpPr>
          <p:nvPr/>
        </p:nvSpPr>
        <p:spPr bwMode="auto">
          <a:xfrm>
            <a:off x="10439400" y="6858001"/>
            <a:ext cx="20129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lvl="4" eaLnBrk="1" hangingPunct="1">
              <a:buFontTx/>
              <a:buNone/>
            </a:pPr>
            <a:endParaRPr lang="cs-CZ" altLang="cs-CZ" sz="800">
              <a:latin typeface="+mn-lt"/>
            </a:endParaRPr>
          </a:p>
        </p:txBody>
      </p:sp>
      <p:sp>
        <p:nvSpPr>
          <p:cNvPr id="27657" name="Rectangle 35"/>
          <p:cNvSpPr>
            <a:spLocks noChangeArrowheads="1"/>
          </p:cNvSpPr>
          <p:nvPr/>
        </p:nvSpPr>
        <p:spPr bwMode="auto">
          <a:xfrm>
            <a:off x="9683667" y="3909596"/>
            <a:ext cx="1977290" cy="1600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eaLnBrk="0" hangingPunct="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eaLnBrk="0" hangingPunct="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eaLnBrk="0" hangingPunct="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1400" dirty="0">
                <a:latin typeface="+mn-lt"/>
              </a:rPr>
              <a:t>6. zárodečný stvol</a:t>
            </a:r>
            <a:br>
              <a:rPr lang="cs-CZ" altLang="cs-CZ" sz="1400" dirty="0">
                <a:latin typeface="+mn-lt"/>
              </a:rPr>
            </a:br>
            <a:r>
              <a:rPr lang="cs-CZ" altLang="cs-CZ" sz="1400" dirty="0">
                <a:latin typeface="+mn-lt"/>
              </a:rPr>
              <a:t>7. hypoblast</a:t>
            </a:r>
            <a:br>
              <a:rPr lang="cs-CZ" altLang="cs-CZ" sz="1400" dirty="0">
                <a:latin typeface="+mn-lt"/>
              </a:rPr>
            </a:br>
            <a:r>
              <a:rPr lang="cs-CZ" altLang="cs-CZ" sz="1400" dirty="0">
                <a:latin typeface="+mn-lt"/>
              </a:rPr>
              <a:t>8. primární klky</a:t>
            </a:r>
            <a:br>
              <a:rPr lang="cs-CZ" altLang="cs-CZ" sz="1400" dirty="0">
                <a:latin typeface="+mn-lt"/>
              </a:rPr>
            </a:br>
            <a:r>
              <a:rPr lang="cs-CZ" altLang="cs-CZ" sz="1400" dirty="0">
                <a:latin typeface="+mn-lt"/>
              </a:rPr>
              <a:t>9. </a:t>
            </a:r>
            <a:r>
              <a:rPr lang="cs-CZ" altLang="cs-CZ" sz="1400" dirty="0" err="1">
                <a:latin typeface="+mn-lt"/>
              </a:rPr>
              <a:t>trofobl</a:t>
            </a:r>
            <a:r>
              <a:rPr lang="cs-CZ" altLang="cs-CZ" sz="1400" dirty="0">
                <a:latin typeface="+mn-lt"/>
              </a:rPr>
              <a:t>. lakuny </a:t>
            </a:r>
            <a:br>
              <a:rPr lang="cs-CZ" altLang="cs-CZ" sz="1400" dirty="0">
                <a:latin typeface="+mn-lt"/>
              </a:rPr>
            </a:br>
            <a:r>
              <a:rPr lang="cs-CZ" altLang="cs-CZ" sz="1400" dirty="0">
                <a:latin typeface="+mn-lt"/>
              </a:rPr>
              <a:t>10+11. </a:t>
            </a:r>
            <a:r>
              <a:rPr lang="cs-CZ" altLang="cs-CZ" sz="1400" dirty="0" err="1">
                <a:latin typeface="+mn-lt"/>
              </a:rPr>
              <a:t>extraembryon</a:t>
            </a:r>
            <a:r>
              <a:rPr lang="cs-CZ" altLang="cs-CZ" sz="1400" dirty="0">
                <a:latin typeface="+mn-lt"/>
              </a:rPr>
              <a:t>. mezoderm</a:t>
            </a:r>
            <a:br>
              <a:rPr lang="cs-CZ" altLang="cs-CZ" sz="1400" dirty="0">
                <a:latin typeface="+mn-lt"/>
              </a:rPr>
            </a:br>
            <a:endParaRPr lang="cs-CZ" altLang="cs-CZ" sz="1400" dirty="0">
              <a:latin typeface="+mn-lt"/>
            </a:endParaRPr>
          </a:p>
        </p:txBody>
      </p:sp>
      <p:sp>
        <p:nvSpPr>
          <p:cNvPr id="2" name="Zástupný symbol pro číslo snímku 1"/>
          <p:cNvSpPr>
            <a:spLocks noGrp="1"/>
          </p:cNvSpPr>
          <p:nvPr>
            <p:ph type="sldNum" sz="quarter" idx="12"/>
          </p:nvPr>
        </p:nvSpPr>
        <p:spPr/>
        <p:txBody>
          <a:bodyPr/>
          <a:lstStyle/>
          <a:p>
            <a:fld id="{452BC3EA-E2EC-40AA-BF67-C4C476FA0C99}" type="slidenum">
              <a:rPr lang="cs-CZ" smtClean="0"/>
              <a:t>9</a:t>
            </a:fld>
            <a:endParaRPr lang="cs-CZ"/>
          </a:p>
        </p:txBody>
      </p:sp>
      <p:pic>
        <p:nvPicPr>
          <p:cNvPr id="3"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13438" y="2904767"/>
            <a:ext cx="487363" cy="487363"/>
          </a:xfrm>
          <a:prstGeom prst="rect">
            <a:avLst/>
          </a:prstGeom>
        </p:spPr>
      </p:pic>
      <p:sp>
        <p:nvSpPr>
          <p:cNvPr id="12" name="Zástupný symbol pro zápatí 3"/>
          <p:cNvSpPr txBox="1">
            <a:spLocks/>
          </p:cNvSpPr>
          <p:nvPr/>
        </p:nvSpPr>
        <p:spPr>
          <a:xfrm>
            <a:off x="3774676" y="63073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dirty="0" smtClean="0"/>
              <a:t>Bi6140 Embryologie</a:t>
            </a:r>
            <a:endParaRPr lang="cs-CZ" dirty="0"/>
          </a:p>
        </p:txBody>
      </p:sp>
    </p:spTree>
    <p:extLst>
      <p:ext uri="{BB962C8B-B14F-4D97-AF65-F5344CB8AC3E}">
        <p14:creationId xmlns:p14="http://schemas.microsoft.com/office/powerpoint/2010/main" val="1379177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etrospektiva">
  <a:themeElements>
    <a:clrScheme name="Fialová">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1650</TotalTime>
  <Words>4186</Words>
  <Application>Microsoft Office PowerPoint</Application>
  <PresentationFormat>Širokoúhlá obrazovka</PresentationFormat>
  <Paragraphs>323</Paragraphs>
  <Slides>33</Slides>
  <Notes>2</Notes>
  <HiddenSlides>0</HiddenSlides>
  <MMClips>19</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1</vt:i4>
      </vt:variant>
      <vt:variant>
        <vt:lpstr>Nadpisy snímků</vt:lpstr>
      </vt:variant>
      <vt:variant>
        <vt:i4>33</vt:i4>
      </vt:variant>
    </vt:vector>
  </HeadingPairs>
  <TitlesOfParts>
    <vt:vector size="43" baseType="lpstr">
      <vt:lpstr>Arial</vt:lpstr>
      <vt:lpstr>ArialMT</vt:lpstr>
      <vt:lpstr>Calibri</vt:lpstr>
      <vt:lpstr>Comic Sans MS</vt:lpstr>
      <vt:lpstr>Roboto</vt:lpstr>
      <vt:lpstr>Times New Roman</vt:lpstr>
      <vt:lpstr>Verdana</vt:lpstr>
      <vt:lpstr>Wingdings</vt:lpstr>
      <vt:lpstr>Retrospektiva</vt:lpstr>
      <vt:lpstr>Image</vt:lpstr>
      <vt:lpstr>Gastrulace  </vt:lpstr>
      <vt:lpstr>Blastula, blastocysta … a co bude dál?</vt:lpstr>
      <vt:lpstr>Prezentace aplikace PowerPoint</vt:lpstr>
      <vt:lpstr>K čemu vede gastrulace?</vt:lpstr>
      <vt:lpstr>Morfogenetické (utvářecí) pohyby</vt:lpstr>
      <vt:lpstr>Implantace a diferenciace blastocysty</vt:lpstr>
      <vt:lpstr>Implantace a diferenciace blastocysty</vt:lpstr>
      <vt:lpstr>Implantace a diferenciace blastocysty</vt:lpstr>
      <vt:lpstr>Zárodečný terčík</vt:lpstr>
      <vt:lpstr>Trojvrstevný zárodečný terčík</vt:lpstr>
      <vt:lpstr>Trojvrstevný zárodečný terčík</vt:lpstr>
      <vt:lpstr>Neurulace</vt:lpstr>
      <vt:lpstr>Poruchy neurulace</vt:lpstr>
      <vt:lpstr>Prezentace aplikace PowerPoint</vt:lpstr>
      <vt:lpstr>Paraxiální mezoderm</vt:lpstr>
      <vt:lpstr>Prezentace aplikace PowerPoint</vt:lpstr>
      <vt:lpstr>Prezentace aplikace PowerPoint</vt:lpstr>
      <vt:lpstr>Mezoderm přehledně II </vt:lpstr>
      <vt:lpstr>Prezentace aplikace PowerPoint</vt:lpstr>
      <vt:lpstr>Gastrulace ptáků</vt:lpstr>
      <vt:lpstr>Řez kuřecím embryem</vt:lpstr>
      <vt:lpstr>Překrývání vývojových stádií, heterochronie</vt:lpstr>
      <vt:lpstr>Ochrana zárodku</vt:lpstr>
      <vt:lpstr>Ochrana zárodku přehledně</vt:lpstr>
      <vt:lpstr>Ochrana zárodku u savců</vt:lpstr>
      <vt:lpstr>Prezentace aplikace PowerPoint</vt:lpstr>
      <vt:lpstr>Prezentace aplikace PowerPoint</vt:lpstr>
      <vt:lpstr>Prezentace aplikace PowerPoint</vt:lpstr>
      <vt:lpstr>Gastrulace - Coenorhabditis</vt:lpstr>
      <vt:lpstr>Teratologie</vt:lpstr>
      <vt:lpstr>Reprodukční patologie</vt:lpstr>
      <vt:lpstr>Nové průlomy v embryologii</vt:lpstr>
      <vt:lpstr>Použité a doporučené zdroje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Vývoj skeletální a svalové soustavy</dc:title>
  <dc:creator>Marek</dc:creator>
  <cp:lastModifiedBy>Helena</cp:lastModifiedBy>
  <cp:revision>147</cp:revision>
  <dcterms:created xsi:type="dcterms:W3CDTF">2021-02-05T14:33:48Z</dcterms:created>
  <dcterms:modified xsi:type="dcterms:W3CDTF">2023-03-01T10:43:58Z</dcterms:modified>
</cp:coreProperties>
</file>