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71" r:id="rId3"/>
    <p:sldId id="279" r:id="rId4"/>
    <p:sldId id="275" r:id="rId5"/>
    <p:sldId id="276" r:id="rId6"/>
    <p:sldId id="259" r:id="rId7"/>
    <p:sldId id="260" r:id="rId8"/>
    <p:sldId id="261" r:id="rId9"/>
    <p:sldId id="262" r:id="rId10"/>
    <p:sldId id="263" r:id="rId11"/>
    <p:sldId id="264" r:id="rId12"/>
    <p:sldId id="265" r:id="rId13"/>
    <p:sldId id="278" r:id="rId14"/>
    <p:sldId id="257"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03E03E-4D0B-4099-9519-22372DFFA034}" type="datetimeFigureOut">
              <a:rPr lang="cs-CZ" smtClean="0"/>
              <a:t>16.02.2023</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5D8DEB-4FF9-4D6D-80D1-35D78A2E1EF5}" type="slidenum">
              <a:rPr lang="cs-CZ" smtClean="0"/>
              <a:t>‹#›</a:t>
            </a:fld>
            <a:endParaRPr lang="cs-CZ"/>
          </a:p>
        </p:txBody>
      </p:sp>
    </p:spTree>
    <p:extLst>
      <p:ext uri="{BB962C8B-B14F-4D97-AF65-F5344CB8AC3E}">
        <p14:creationId xmlns:p14="http://schemas.microsoft.com/office/powerpoint/2010/main" val="1037473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8033D-73D7-4C7D-B193-1AF676137CA8}" type="datetimeFigureOut">
              <a:rPr lang="cs-CZ" smtClean="0"/>
              <a:t>16.02.2023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722A9-D8D5-4CAA-826C-F9E49B0E5A00}" type="slidenum">
              <a:rPr lang="cs-CZ" smtClean="0"/>
              <a:t>‹#›</a:t>
            </a:fld>
            <a:endParaRPr lang="cs-CZ"/>
          </a:p>
        </p:txBody>
      </p:sp>
    </p:spTree>
    <p:extLst>
      <p:ext uri="{BB962C8B-B14F-4D97-AF65-F5344CB8AC3E}">
        <p14:creationId xmlns:p14="http://schemas.microsoft.com/office/powerpoint/2010/main" val="2631051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A6722A9-D8D5-4CAA-826C-F9E49B0E5A00}" type="slidenum">
              <a:rPr lang="cs-CZ" smtClean="0"/>
              <a:t>1</a:t>
            </a:fld>
            <a:endParaRPr lang="cs-CZ"/>
          </a:p>
        </p:txBody>
      </p:sp>
    </p:spTree>
    <p:extLst>
      <p:ext uri="{BB962C8B-B14F-4D97-AF65-F5344CB8AC3E}">
        <p14:creationId xmlns:p14="http://schemas.microsoft.com/office/powerpoint/2010/main" val="330132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6722A9-D8D5-4CAA-826C-F9E49B0E5A00}" type="slidenum">
              <a:rPr lang="cs-CZ" smtClean="0"/>
              <a:t>8</a:t>
            </a:fld>
            <a:endParaRPr lang="cs-CZ"/>
          </a:p>
        </p:txBody>
      </p:sp>
    </p:spTree>
    <p:extLst>
      <p:ext uri="{BB962C8B-B14F-4D97-AF65-F5344CB8AC3E}">
        <p14:creationId xmlns:p14="http://schemas.microsoft.com/office/powerpoint/2010/main" val="218335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9A2AA1B-8E4F-47D1-B098-8A11232C71AF}" type="datetime1">
              <a:rPr lang="cs-CZ" smtClean="0"/>
              <a:t>16.02.2023</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19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A6AF982-2F04-4F7E-9426-A2C11B0BDF17}" type="datetime1">
              <a:rPr lang="cs-CZ" smtClean="0"/>
              <a:t>16.02.2023</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38579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FEE4BF4B-664E-4B38-8B98-820FA43E7EB8}" type="datetime1">
              <a:rPr lang="cs-CZ" smtClean="0"/>
              <a:t>16.02.2023</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42850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32B31F6-2191-494C-8A07-338EAC744445}" type="datetime1">
              <a:rPr lang="cs-CZ" smtClean="0"/>
              <a:t>16.02.2023</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07578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11259091-704A-4B88-BF31-8CCB57B7CECF}" type="datetime1">
              <a:rPr lang="cs-CZ" smtClean="0"/>
              <a:t>16.02.2023</a:t>
            </a:fld>
            <a:endParaRPr lang="cs-CZ"/>
          </a:p>
        </p:txBody>
      </p:sp>
      <p:sp>
        <p:nvSpPr>
          <p:cNvPr id="5" name="Footer Placeholder 4"/>
          <p:cNvSpPr>
            <a:spLocks noGrp="1"/>
          </p:cNvSpPr>
          <p:nvPr>
            <p:ph type="ftr" sz="quarter" idx="11"/>
          </p:nvPr>
        </p:nvSpPr>
        <p:spPr/>
        <p:txBody>
          <a:bodyPr/>
          <a:lstStyle/>
          <a:p>
            <a:r>
              <a:rPr lang="cs-CZ" smtClean="0"/>
              <a:t>Bi6140 Embryologie</a:t>
            </a:r>
            <a:endParaRPr lang="cs-CZ"/>
          </a:p>
        </p:txBody>
      </p:sp>
      <p:sp>
        <p:nvSpPr>
          <p:cNvPr id="6" name="Slide Number Placeholder 5"/>
          <p:cNvSpPr>
            <a:spLocks noGrp="1"/>
          </p:cNvSpPr>
          <p:nvPr>
            <p:ph type="sldNum" sz="quarter" idx="12"/>
          </p:nvPr>
        </p:nvSpPr>
        <p:spPr/>
        <p:txBody>
          <a:bodyPr/>
          <a:lstStyle/>
          <a:p>
            <a:fld id="{452BC3EA-E2EC-40AA-BF67-C4C476FA0C99}"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88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AC9546E-4390-4B4F-B7AE-F2E007482D4E}" type="datetime1">
              <a:rPr lang="cs-CZ" smtClean="0"/>
              <a:t>16.02.2023</a:t>
            </a:fld>
            <a:endParaRPr lang="cs-CZ"/>
          </a:p>
        </p:txBody>
      </p:sp>
      <p:sp>
        <p:nvSpPr>
          <p:cNvPr id="6" name="Footer Placeholder 5"/>
          <p:cNvSpPr>
            <a:spLocks noGrp="1"/>
          </p:cNvSpPr>
          <p:nvPr>
            <p:ph type="ftr" sz="quarter" idx="11"/>
          </p:nvPr>
        </p:nvSpPr>
        <p:spPr/>
        <p:txBody>
          <a:bodyPr/>
          <a:lstStyle/>
          <a:p>
            <a:r>
              <a:rPr lang="cs-CZ" smtClean="0"/>
              <a:t>Bi6140 Embryologie</a:t>
            </a:r>
            <a:endParaRPr lang="cs-CZ"/>
          </a:p>
        </p:txBody>
      </p:sp>
      <p:sp>
        <p:nvSpPr>
          <p:cNvPr id="7" name="Slide Number Placeholder 6"/>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212668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7A3E199-11A4-4954-9CCC-5273D7FE6FF6}" type="datetime1">
              <a:rPr lang="cs-CZ" smtClean="0"/>
              <a:t>16.02.2023</a:t>
            </a:fld>
            <a:endParaRPr lang="cs-CZ"/>
          </a:p>
        </p:txBody>
      </p:sp>
      <p:sp>
        <p:nvSpPr>
          <p:cNvPr id="8" name="Footer Placeholder 7"/>
          <p:cNvSpPr>
            <a:spLocks noGrp="1"/>
          </p:cNvSpPr>
          <p:nvPr>
            <p:ph type="ftr" sz="quarter" idx="11"/>
          </p:nvPr>
        </p:nvSpPr>
        <p:spPr/>
        <p:txBody>
          <a:bodyPr/>
          <a:lstStyle/>
          <a:p>
            <a:r>
              <a:rPr lang="cs-CZ" smtClean="0"/>
              <a:t>Bi6140 Embryologie</a:t>
            </a:r>
            <a:endParaRPr lang="cs-CZ"/>
          </a:p>
        </p:txBody>
      </p:sp>
      <p:sp>
        <p:nvSpPr>
          <p:cNvPr id="9" name="Slide Number Placeholder 8"/>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5732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DC80C93-8091-4241-91B9-EA956D10E2F6}" type="datetime1">
              <a:rPr lang="cs-CZ" smtClean="0"/>
              <a:t>16.02.2023</a:t>
            </a:fld>
            <a:endParaRPr lang="cs-CZ"/>
          </a:p>
        </p:txBody>
      </p:sp>
      <p:sp>
        <p:nvSpPr>
          <p:cNvPr id="4" name="Footer Placeholder 3"/>
          <p:cNvSpPr>
            <a:spLocks noGrp="1"/>
          </p:cNvSpPr>
          <p:nvPr>
            <p:ph type="ftr" sz="quarter" idx="11"/>
          </p:nvPr>
        </p:nvSpPr>
        <p:spPr/>
        <p:txBody>
          <a:bodyPr/>
          <a:lstStyle/>
          <a:p>
            <a:r>
              <a:rPr lang="cs-CZ" smtClean="0"/>
              <a:t>Bi6140 Embryologie</a:t>
            </a:r>
            <a:endParaRPr lang="cs-CZ"/>
          </a:p>
        </p:txBody>
      </p:sp>
      <p:sp>
        <p:nvSpPr>
          <p:cNvPr id="5" name="Slide Number Placeholder 4"/>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375671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7AAB88-1D48-405D-A459-0FACDCBC7E3C}" type="datetime1">
              <a:rPr lang="cs-CZ" smtClean="0"/>
              <a:t>16.02.2023</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r>
              <a:rPr lang="cs-CZ" smtClean="0"/>
              <a:t>Bi6140 Embryologie</a:t>
            </a:r>
            <a:endParaRPr lang="cs-CZ"/>
          </a:p>
        </p:txBody>
      </p:sp>
      <p:sp>
        <p:nvSpPr>
          <p:cNvPr id="9" name="Slide Number Placeholder 8"/>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358799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62491B1-75BB-4AD4-AB29-CD0946304A92}" type="datetime1">
              <a:rPr lang="cs-CZ" smtClean="0"/>
              <a:t>16.02.2023</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cs-CZ" smtClean="0"/>
              <a:t>Bi6140 Embryologie</a:t>
            </a:r>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2BC3EA-E2EC-40AA-BF67-C4C476FA0C99}" type="slidenum">
              <a:rPr lang="cs-CZ" smtClean="0"/>
              <a:t>‹#›</a:t>
            </a:fld>
            <a:endParaRPr lang="cs-CZ"/>
          </a:p>
        </p:txBody>
      </p:sp>
    </p:spTree>
    <p:extLst>
      <p:ext uri="{BB962C8B-B14F-4D97-AF65-F5344CB8AC3E}">
        <p14:creationId xmlns:p14="http://schemas.microsoft.com/office/powerpoint/2010/main" val="350489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CEDE432-5862-4CDA-BBC3-649B196F4E25}" type="datetime1">
              <a:rPr lang="cs-CZ" smtClean="0"/>
              <a:t>16.02.2023</a:t>
            </a:fld>
            <a:endParaRPr lang="cs-CZ"/>
          </a:p>
        </p:txBody>
      </p:sp>
      <p:sp>
        <p:nvSpPr>
          <p:cNvPr id="6" name="Footer Placeholder 5"/>
          <p:cNvSpPr>
            <a:spLocks noGrp="1"/>
          </p:cNvSpPr>
          <p:nvPr>
            <p:ph type="ftr" sz="quarter" idx="11"/>
          </p:nvPr>
        </p:nvSpPr>
        <p:spPr/>
        <p:txBody>
          <a:bodyPr/>
          <a:lstStyle/>
          <a:p>
            <a:r>
              <a:rPr lang="cs-CZ" smtClean="0"/>
              <a:t>Bi6140 Embryologie</a:t>
            </a:r>
            <a:endParaRPr lang="cs-CZ"/>
          </a:p>
        </p:txBody>
      </p:sp>
      <p:sp>
        <p:nvSpPr>
          <p:cNvPr id="7" name="Slide Number Placeholder 6"/>
          <p:cNvSpPr>
            <a:spLocks noGrp="1"/>
          </p:cNvSpPr>
          <p:nvPr>
            <p:ph type="sldNum" sz="quarter" idx="12"/>
          </p:nvPr>
        </p:nvSpPr>
        <p:spPr/>
        <p:txBody>
          <a:bodyPr/>
          <a:lstStyle/>
          <a:p>
            <a:fld id="{452BC3EA-E2EC-40AA-BF67-C4C476FA0C99}" type="slidenum">
              <a:rPr lang="cs-CZ" smtClean="0"/>
              <a:t>‹#›</a:t>
            </a:fld>
            <a:endParaRPr lang="cs-CZ"/>
          </a:p>
        </p:txBody>
      </p:sp>
    </p:spTree>
    <p:extLst>
      <p:ext uri="{BB962C8B-B14F-4D97-AF65-F5344CB8AC3E}">
        <p14:creationId xmlns:p14="http://schemas.microsoft.com/office/powerpoint/2010/main" val="157852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7A6103B-1801-476D-B883-2AA81DAB29B4}" type="datetime1">
              <a:rPr lang="cs-CZ" smtClean="0"/>
              <a:t>16.02.2023</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cs-CZ" smtClean="0"/>
              <a:t>Bi6140 Embryologie</a:t>
            </a:r>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2BC3EA-E2EC-40AA-BF67-C4C476FA0C99}"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660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pPr algn="ctr"/>
            <a:r>
              <a:rPr lang="cs-CZ" sz="6600" dirty="0" err="1" smtClean="0"/>
              <a:t>Oogenesis</a:t>
            </a:r>
            <a:endParaRPr lang="cs-CZ" sz="6600" dirty="0"/>
          </a:p>
        </p:txBody>
      </p:sp>
      <p:sp>
        <p:nvSpPr>
          <p:cNvPr id="3" name="Podnadpis 2"/>
          <p:cNvSpPr>
            <a:spLocks noGrp="1"/>
          </p:cNvSpPr>
          <p:nvPr>
            <p:ph type="subTitle" idx="1"/>
          </p:nvPr>
        </p:nvSpPr>
        <p:spPr/>
        <p:txBody>
          <a:bodyPr/>
          <a:lstStyle/>
          <a:p>
            <a:pPr algn="ctr"/>
            <a:r>
              <a:rPr lang="cs-CZ" dirty="0" smtClean="0"/>
              <a:t>Helena </a:t>
            </a:r>
            <a:r>
              <a:rPr lang="cs-CZ" smtClean="0"/>
              <a:t>nejezchlebová</a:t>
            </a:r>
            <a:endParaRPr lang="cs-CZ" dirty="0" smtClean="0"/>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1</a:t>
            </a:fld>
            <a:endParaRPr lang="cs-CZ"/>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spTree>
    <p:extLst>
      <p:ext uri="{BB962C8B-B14F-4D97-AF65-F5344CB8AC3E}">
        <p14:creationId xmlns:p14="http://schemas.microsoft.com/office/powerpoint/2010/main" val="321789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noChangeArrowheads="1"/>
          </p:cNvSpPr>
          <p:nvPr>
            <p:ph type="title" idx="4294967295"/>
          </p:nvPr>
        </p:nvSpPr>
        <p:spPr>
          <a:xfrm>
            <a:off x="90282" y="61409"/>
            <a:ext cx="10058400" cy="1450757"/>
          </a:xfrm>
        </p:spPr>
        <p:txBody>
          <a:bodyPr anchor="ctr"/>
          <a:lstStyle/>
          <a:p>
            <a:r>
              <a:rPr lang="cs-CZ" altLang="cs-CZ" dirty="0">
                <a:latin typeface="Calibri" panose="020F0502020204030204" pitchFamily="34" charset="0"/>
                <a:cs typeface="Calibri" panose="020F0502020204030204" pitchFamily="34" charset="0"/>
              </a:rPr>
              <a:t>C</a:t>
            </a:r>
            <a:r>
              <a:rPr lang="cs-CZ" altLang="cs-CZ" dirty="0" smtClean="0">
                <a:latin typeface="Calibri" panose="020F0502020204030204" pitchFamily="34" charset="0"/>
                <a:cs typeface="Calibri" panose="020F0502020204030204" pitchFamily="34" charset="0"/>
              </a:rPr>
              <a:t>)</a:t>
            </a:r>
            <a:r>
              <a:rPr lang="cs-CZ" dirty="0"/>
              <a:t> </a:t>
            </a:r>
            <a:r>
              <a:rPr lang="cs-CZ" dirty="0" err="1"/>
              <a:t>Graafian</a:t>
            </a:r>
            <a:r>
              <a:rPr lang="cs-CZ" dirty="0"/>
              <a:t> </a:t>
            </a:r>
            <a:r>
              <a:rPr lang="cs-CZ" dirty="0" smtClean="0"/>
              <a:t>/</a:t>
            </a:r>
            <a:r>
              <a:rPr lang="cs-CZ" dirty="0" err="1" smtClean="0"/>
              <a:t>ovulatory</a:t>
            </a:r>
            <a:r>
              <a:rPr lang="cs-CZ" dirty="0"/>
              <a:t> </a:t>
            </a:r>
            <a:r>
              <a:rPr lang="cs-CZ" dirty="0" smtClean="0"/>
              <a:t>/</a:t>
            </a:r>
            <a:r>
              <a:rPr lang="cs-CZ" dirty="0" err="1" smtClean="0"/>
              <a:t>mature</a:t>
            </a:r>
            <a:r>
              <a:rPr lang="cs-CZ" dirty="0" smtClean="0"/>
              <a:t> f.</a:t>
            </a:r>
            <a:r>
              <a:rPr lang="cs-CZ" altLang="cs-CZ" sz="5400" dirty="0">
                <a:latin typeface="Calibri" panose="020F0502020204030204" pitchFamily="34" charset="0"/>
                <a:cs typeface="Calibri" panose="020F0502020204030204" pitchFamily="34" charset="0"/>
              </a:rPr>
              <a:t/>
            </a:r>
            <a:br>
              <a:rPr lang="cs-CZ" altLang="cs-CZ" sz="5400" dirty="0">
                <a:latin typeface="Calibri" panose="020F0502020204030204" pitchFamily="34" charset="0"/>
                <a:cs typeface="Calibri" panose="020F0502020204030204" pitchFamily="34" charset="0"/>
              </a:rPr>
            </a:br>
            <a:endParaRPr lang="cs-CZ" altLang="cs-CZ" sz="2200" dirty="0">
              <a:latin typeface="Calibri" panose="020F0502020204030204" pitchFamily="34" charset="0"/>
              <a:cs typeface="Calibri" panose="020F0502020204030204" pitchFamily="34" charset="0"/>
            </a:endParaRPr>
          </a:p>
        </p:txBody>
      </p:sp>
      <p:sp>
        <p:nvSpPr>
          <p:cNvPr id="10243" name="Zástupný symbol pro obsah 2"/>
          <p:cNvSpPr>
            <a:spLocks noGrp="1" noChangeArrowheads="1"/>
          </p:cNvSpPr>
          <p:nvPr>
            <p:ph idx="4294967295"/>
          </p:nvPr>
        </p:nvSpPr>
        <p:spPr>
          <a:xfrm>
            <a:off x="1097280" y="1700214"/>
            <a:ext cx="6605847" cy="3786187"/>
          </a:xfrm>
        </p:spPr>
        <p:txBody>
          <a:bodyPr>
            <a:normAutofit/>
          </a:bodyPr>
          <a:lstStyle/>
          <a:p>
            <a:pPr marL="0">
              <a:lnSpc>
                <a:spcPct val="100000"/>
              </a:lnSpc>
              <a:spcBef>
                <a:spcPts val="0"/>
              </a:spcBef>
              <a:spcAft>
                <a:spcPts val="0"/>
              </a:spcAft>
              <a:buFont typeface="Wingdings" panose="05000000000000000000" pitchFamily="2" charset="2"/>
              <a:buChar char="§"/>
            </a:pPr>
            <a:r>
              <a:rPr lang="cs-CZ" altLang="cs-CZ" sz="1600" dirty="0" smtClean="0">
                <a:cs typeface="Calibri" panose="020F0502020204030204" pitchFamily="34" charset="0"/>
              </a:rPr>
              <a:t> a </a:t>
            </a:r>
            <a:r>
              <a:rPr lang="cs-CZ" altLang="cs-CZ" sz="1600" dirty="0" err="1" smtClean="0">
                <a:cs typeface="Calibri" panose="020F0502020204030204" pitchFamily="34" charset="0"/>
              </a:rPr>
              <a:t>large</a:t>
            </a:r>
            <a:r>
              <a:rPr lang="cs-CZ" altLang="cs-CZ" sz="1600" dirty="0" smtClean="0">
                <a:cs typeface="Calibri" panose="020F0502020204030204" pitchFamily="34" charset="0"/>
              </a:rPr>
              <a:t> </a:t>
            </a:r>
            <a:r>
              <a:rPr lang="cs-CZ" altLang="cs-CZ" sz="1600" i="1" dirty="0" err="1" smtClean="0">
                <a:cs typeface="Calibri" panose="020F0502020204030204" pitchFamily="34" charset="0"/>
              </a:rPr>
              <a:t>anthrum</a:t>
            </a:r>
            <a:r>
              <a:rPr lang="cs-CZ" altLang="cs-CZ" sz="1600" i="1" dirty="0" smtClean="0">
                <a:cs typeface="Calibri" panose="020F0502020204030204" pitchFamily="34" charset="0"/>
              </a:rPr>
              <a:t> </a:t>
            </a:r>
            <a:r>
              <a:rPr lang="cs-CZ" altLang="cs-CZ" sz="1600" i="1" dirty="0" err="1" smtClean="0">
                <a:cs typeface="Calibri" panose="020F0502020204030204" pitchFamily="34" charset="0"/>
              </a:rPr>
              <a:t>folliculi</a:t>
            </a:r>
            <a:r>
              <a:rPr lang="cs-CZ" altLang="cs-CZ" sz="1600" i="1" dirty="0" smtClean="0">
                <a:cs typeface="Calibri" panose="020F0502020204030204" pitchFamily="34" charset="0"/>
              </a:rPr>
              <a:t> </a:t>
            </a:r>
            <a:r>
              <a:rPr lang="cs-CZ" altLang="cs-CZ" sz="1600" dirty="0" err="1" smtClean="0">
                <a:cs typeface="Calibri" panose="020F0502020204030204" pitchFamily="34" charset="0"/>
              </a:rPr>
              <a:t>surrounded</a:t>
            </a:r>
            <a:r>
              <a:rPr lang="cs-CZ" altLang="cs-CZ" sz="1600" dirty="0" smtClean="0">
                <a:cs typeface="Calibri" panose="020F0502020204030204" pitchFamily="34" charset="0"/>
              </a:rPr>
              <a:t> by many </a:t>
            </a:r>
            <a:r>
              <a:rPr lang="cs-CZ" altLang="cs-CZ" sz="1600" dirty="0" err="1" smtClean="0">
                <a:cs typeface="Calibri" panose="020F0502020204030204" pitchFamily="34" charset="0"/>
              </a:rPr>
              <a:t>layers</a:t>
            </a:r>
            <a:r>
              <a:rPr lang="cs-CZ" altLang="cs-CZ" sz="1600" dirty="0" smtClean="0">
                <a:cs typeface="Calibri" panose="020F0502020204030204" pitchFamily="34" charset="0"/>
              </a:rPr>
              <a:t> </a:t>
            </a:r>
            <a:r>
              <a:rPr lang="cs-CZ" altLang="cs-CZ" sz="1600" dirty="0" err="1" smtClean="0">
                <a:cs typeface="Calibri" panose="020F0502020204030204" pitchFamily="34" charset="0"/>
              </a:rPr>
              <a:t>of</a:t>
            </a:r>
            <a:r>
              <a:rPr lang="cs-CZ" altLang="cs-CZ" sz="1600" dirty="0" smtClean="0">
                <a:cs typeface="Calibri" panose="020F0502020204030204" pitchFamily="34" charset="0"/>
              </a:rPr>
              <a:t> </a:t>
            </a:r>
            <a:r>
              <a:rPr lang="cs-CZ" altLang="cs-CZ" sz="1600" dirty="0" err="1" smtClean="0">
                <a:cs typeface="Calibri" panose="020F0502020204030204" pitchFamily="34" charset="0"/>
              </a:rPr>
              <a:t>cuboidal</a:t>
            </a:r>
            <a:r>
              <a:rPr lang="cs-CZ" altLang="cs-CZ" sz="1600" dirty="0" smtClean="0">
                <a:cs typeface="Calibri" panose="020F0502020204030204" pitchFamily="34" charset="0"/>
              </a:rPr>
              <a:t> </a:t>
            </a:r>
            <a:r>
              <a:rPr lang="en-US" sz="1600" dirty="0" smtClean="0"/>
              <a:t> </a:t>
            </a:r>
            <a:r>
              <a:rPr lang="en-US" sz="1600" dirty="0"/>
              <a:t>granulosa </a:t>
            </a:r>
            <a:r>
              <a:rPr lang="cs-CZ" sz="1600" dirty="0" smtClean="0"/>
              <a:t>(</a:t>
            </a:r>
            <a:r>
              <a:rPr lang="cs-CZ" sz="1600" dirty="0" err="1" smtClean="0"/>
              <a:t>follicular</a:t>
            </a:r>
            <a:r>
              <a:rPr lang="cs-CZ" sz="1600" dirty="0" smtClean="0"/>
              <a:t>) </a:t>
            </a:r>
            <a:r>
              <a:rPr lang="cs-CZ" sz="1600" dirty="0" err="1" smtClean="0"/>
              <a:t>cells</a:t>
            </a:r>
            <a:endParaRPr lang="cs-CZ" sz="1600" dirty="0" smtClean="0"/>
          </a:p>
          <a:p>
            <a:pPr marL="0">
              <a:lnSpc>
                <a:spcPct val="100000"/>
              </a:lnSpc>
              <a:spcBef>
                <a:spcPts val="0"/>
              </a:spcBef>
              <a:spcAft>
                <a:spcPts val="0"/>
              </a:spcAft>
              <a:buFont typeface="Wingdings" panose="05000000000000000000" pitchFamily="2" charset="2"/>
              <a:buChar char="§"/>
            </a:pPr>
            <a:r>
              <a:rPr lang="cs-CZ" sz="1600" dirty="0"/>
              <a:t> </a:t>
            </a:r>
            <a:r>
              <a:rPr lang="cs-CZ" sz="1600" dirty="0" err="1" smtClean="0"/>
              <a:t>the</a:t>
            </a:r>
            <a:r>
              <a:rPr lang="cs-CZ" sz="1600" dirty="0" smtClean="0"/>
              <a:t> </a:t>
            </a:r>
            <a:r>
              <a:rPr lang="cs-CZ" sz="1600" dirty="0" err="1" smtClean="0"/>
              <a:t>oocyte</a:t>
            </a:r>
            <a:r>
              <a:rPr lang="cs-CZ" sz="1600" dirty="0" smtClean="0"/>
              <a:t> </a:t>
            </a:r>
            <a:r>
              <a:rPr lang="cs-CZ" sz="1600" dirty="0" err="1" smtClean="0"/>
              <a:t>is</a:t>
            </a:r>
            <a:r>
              <a:rPr lang="cs-CZ" sz="1600" dirty="0" smtClean="0"/>
              <a:t> </a:t>
            </a:r>
            <a:r>
              <a:rPr lang="cs-CZ" sz="1600" dirty="0" err="1" smtClean="0"/>
              <a:t>situated</a:t>
            </a:r>
            <a:r>
              <a:rPr lang="cs-CZ" sz="1600" dirty="0" smtClean="0"/>
              <a:t> </a:t>
            </a:r>
            <a:r>
              <a:rPr lang="cs-CZ" sz="1600" dirty="0" err="1" smtClean="0"/>
              <a:t>eccentricaly</a:t>
            </a:r>
            <a:r>
              <a:rPr lang="cs-CZ" sz="1600" dirty="0" smtClean="0"/>
              <a:t> </a:t>
            </a:r>
            <a:r>
              <a:rPr lang="cs-CZ" sz="1600" dirty="0" err="1" smtClean="0"/>
              <a:t>within</a:t>
            </a:r>
            <a:r>
              <a:rPr lang="cs-CZ" sz="1600" dirty="0" smtClean="0"/>
              <a:t> </a:t>
            </a:r>
            <a:r>
              <a:rPr lang="cs-CZ" sz="1600" dirty="0" err="1" smtClean="0"/>
              <a:t>the</a:t>
            </a:r>
            <a:r>
              <a:rPr lang="cs-CZ" sz="1600" dirty="0" smtClean="0"/>
              <a:t> </a:t>
            </a:r>
            <a:r>
              <a:rPr lang="cs-CZ" sz="1600" dirty="0" err="1" smtClean="0"/>
              <a:t>follicle</a:t>
            </a:r>
            <a:r>
              <a:rPr lang="cs-CZ" sz="1600" dirty="0" smtClean="0"/>
              <a:t> </a:t>
            </a:r>
            <a:r>
              <a:rPr lang="en-US" sz="1600" dirty="0"/>
              <a:t>in a small hillock </a:t>
            </a:r>
            <a:r>
              <a:rPr lang="cs-CZ" sz="1600" dirty="0"/>
              <a:t>(</a:t>
            </a:r>
            <a:r>
              <a:rPr lang="en-US" sz="1600" i="1" dirty="0"/>
              <a:t>cumulus </a:t>
            </a:r>
            <a:r>
              <a:rPr lang="en-US" sz="1600" i="1" dirty="0" err="1"/>
              <a:t>oophorus</a:t>
            </a:r>
            <a:r>
              <a:rPr lang="en-US" sz="1600" i="1" dirty="0"/>
              <a:t> </a:t>
            </a:r>
            <a:r>
              <a:rPr lang="en-US" sz="1600" dirty="0"/>
              <a:t>which protrudes into the antrum</a:t>
            </a:r>
            <a:r>
              <a:rPr lang="cs-CZ" sz="1600" dirty="0"/>
              <a:t>)</a:t>
            </a:r>
            <a:endParaRPr lang="cs-CZ" sz="1600" dirty="0" smtClean="0"/>
          </a:p>
          <a:p>
            <a:pPr marL="0">
              <a:lnSpc>
                <a:spcPct val="100000"/>
              </a:lnSpc>
              <a:spcBef>
                <a:spcPts val="0"/>
              </a:spcBef>
              <a:spcAft>
                <a:spcPts val="0"/>
              </a:spcAft>
              <a:buFont typeface="Wingdings" panose="05000000000000000000" pitchFamily="2" charset="2"/>
              <a:buChar char="§"/>
            </a:pPr>
            <a:r>
              <a:rPr lang="cs-CZ" sz="1600" dirty="0" smtClean="0"/>
              <a:t> </a:t>
            </a:r>
            <a:r>
              <a:rPr lang="cs-CZ" sz="1600" dirty="0"/>
              <a:t>t</a:t>
            </a:r>
            <a:r>
              <a:rPr lang="en-US" sz="1600" dirty="0" smtClean="0"/>
              <a:t>he </a:t>
            </a:r>
            <a:r>
              <a:rPr lang="en-US" sz="1600" dirty="0"/>
              <a:t>oocyte </a:t>
            </a:r>
            <a:r>
              <a:rPr lang="cs-CZ" sz="1600" dirty="0" err="1" smtClean="0"/>
              <a:t>is</a:t>
            </a:r>
            <a:r>
              <a:rPr lang="en-US" sz="1600" dirty="0" smtClean="0"/>
              <a:t> </a:t>
            </a:r>
            <a:r>
              <a:rPr lang="cs-CZ" sz="1600" dirty="0" err="1" smtClean="0"/>
              <a:t>of</a:t>
            </a:r>
            <a:r>
              <a:rPr lang="cs-CZ" sz="1600" dirty="0" smtClean="0"/>
              <a:t> </a:t>
            </a:r>
            <a:r>
              <a:rPr lang="en-US" sz="1600" dirty="0" smtClean="0"/>
              <a:t>its </a:t>
            </a:r>
            <a:r>
              <a:rPr lang="en-US" sz="1600" dirty="0"/>
              <a:t>full </a:t>
            </a:r>
            <a:r>
              <a:rPr lang="en-US" sz="1600" dirty="0" smtClean="0"/>
              <a:t>size</a:t>
            </a:r>
            <a:r>
              <a:rPr lang="cs-CZ" sz="1600" dirty="0" smtClean="0"/>
              <a:t>, </a:t>
            </a:r>
            <a:r>
              <a:rPr lang="cs-CZ" sz="1600" dirty="0" err="1" smtClean="0"/>
              <a:t>ready</a:t>
            </a:r>
            <a:r>
              <a:rPr lang="cs-CZ" sz="1600" dirty="0" smtClean="0"/>
              <a:t> </a:t>
            </a:r>
            <a:r>
              <a:rPr lang="cs-CZ" sz="1600" dirty="0" err="1" smtClean="0"/>
              <a:t>for</a:t>
            </a:r>
            <a:r>
              <a:rPr lang="cs-CZ" sz="1600" dirty="0" smtClean="0"/>
              <a:t> </a:t>
            </a:r>
            <a:r>
              <a:rPr lang="cs-CZ" sz="1600" dirty="0" err="1" smtClean="0"/>
              <a:t>ovulation</a:t>
            </a:r>
            <a:endParaRPr lang="cs-CZ" sz="1600" dirty="0" smtClean="0"/>
          </a:p>
          <a:p>
            <a:pPr marL="0">
              <a:lnSpc>
                <a:spcPct val="100000"/>
              </a:lnSpc>
              <a:spcBef>
                <a:spcPts val="0"/>
              </a:spcBef>
              <a:spcAft>
                <a:spcPts val="0"/>
              </a:spcAft>
              <a:buFont typeface="Wingdings" panose="05000000000000000000" pitchFamily="2" charset="2"/>
              <a:buChar char="§"/>
            </a:pPr>
            <a:r>
              <a:rPr lang="cs-CZ" altLang="cs-CZ" sz="1600" dirty="0" smtClean="0">
                <a:cs typeface="Calibri" panose="020F0502020204030204" pitchFamily="34" charset="0"/>
              </a:rPr>
              <a:t> </a:t>
            </a:r>
            <a:r>
              <a:rPr lang="cs-CZ" altLang="cs-CZ" sz="1600" dirty="0">
                <a:cs typeface="Calibri" panose="020F0502020204030204" pitchFamily="34" charset="0"/>
              </a:rPr>
              <a:t>t</a:t>
            </a:r>
            <a:r>
              <a:rPr lang="en-US" altLang="cs-CZ" sz="1600" dirty="0" smtClean="0">
                <a:cs typeface="Calibri" panose="020F0502020204030204" pitchFamily="34" charset="0"/>
              </a:rPr>
              <a:t>he </a:t>
            </a:r>
            <a:r>
              <a:rPr lang="en-US" altLang="cs-CZ" sz="1600" dirty="0">
                <a:cs typeface="Calibri" panose="020F0502020204030204" pitchFamily="34" charset="0"/>
              </a:rPr>
              <a:t>zona </a:t>
            </a:r>
            <a:r>
              <a:rPr lang="en-US" altLang="cs-CZ" sz="1600" dirty="0" err="1">
                <a:cs typeface="Calibri" panose="020F0502020204030204" pitchFamily="34" charset="0"/>
              </a:rPr>
              <a:t>pellucida</a:t>
            </a:r>
            <a:r>
              <a:rPr lang="en-US" altLang="cs-CZ" sz="1600" dirty="0">
                <a:cs typeface="Calibri" panose="020F0502020204030204" pitchFamily="34" charset="0"/>
              </a:rPr>
              <a:t> is </a:t>
            </a:r>
            <a:r>
              <a:rPr lang="cs-CZ" altLang="cs-CZ" sz="1600" dirty="0" err="1" smtClean="0">
                <a:cs typeface="Calibri" panose="020F0502020204030204" pitchFamily="34" charset="0"/>
              </a:rPr>
              <a:t>covered</a:t>
            </a:r>
            <a:r>
              <a:rPr lang="en-US" altLang="cs-CZ" sz="1600" dirty="0" smtClean="0">
                <a:cs typeface="Calibri" panose="020F0502020204030204" pitchFamily="34" charset="0"/>
              </a:rPr>
              <a:t> </a:t>
            </a:r>
            <a:r>
              <a:rPr lang="en-US" altLang="cs-CZ" sz="1600" dirty="0">
                <a:cs typeface="Calibri" panose="020F0502020204030204" pitchFamily="34" charset="0"/>
              </a:rPr>
              <a:t>by </a:t>
            </a:r>
            <a:r>
              <a:rPr lang="en-US" altLang="cs-CZ" sz="1600" dirty="0" smtClean="0">
                <a:cs typeface="Calibri" panose="020F0502020204030204" pitchFamily="34" charset="0"/>
              </a:rPr>
              <a:t>a </a:t>
            </a:r>
            <a:r>
              <a:rPr lang="en-US" altLang="cs-CZ" sz="1600" dirty="0">
                <a:cs typeface="Calibri" panose="020F0502020204030204" pitchFamily="34" charset="0"/>
              </a:rPr>
              <a:t>layer of follicular </a:t>
            </a:r>
            <a:r>
              <a:rPr lang="en-US" altLang="cs-CZ" sz="1600" dirty="0" smtClean="0">
                <a:cs typeface="Calibri" panose="020F0502020204030204" pitchFamily="34" charset="0"/>
              </a:rPr>
              <a:t>cells</a:t>
            </a:r>
            <a:r>
              <a:rPr lang="cs-CZ" altLang="cs-CZ" sz="1600" dirty="0" smtClean="0">
                <a:cs typeface="Calibri" panose="020F0502020204030204" pitchFamily="34" charset="0"/>
              </a:rPr>
              <a:t> (</a:t>
            </a:r>
            <a:r>
              <a:rPr lang="en-US" altLang="cs-CZ" sz="1600" i="1" dirty="0" smtClean="0">
                <a:cs typeface="Calibri" panose="020F0502020204030204" pitchFamily="34" charset="0"/>
              </a:rPr>
              <a:t>corona </a:t>
            </a:r>
            <a:r>
              <a:rPr lang="en-US" altLang="cs-CZ" sz="1600" i="1" dirty="0" err="1" smtClean="0">
                <a:cs typeface="Calibri" panose="020F0502020204030204" pitchFamily="34" charset="0"/>
              </a:rPr>
              <a:t>radiata</a:t>
            </a:r>
            <a:r>
              <a:rPr lang="cs-CZ" altLang="cs-CZ" sz="1600" dirty="0" smtClean="0">
                <a:cs typeface="Calibri" panose="020F0502020204030204" pitchFamily="34" charset="0"/>
              </a:rPr>
              <a:t>)</a:t>
            </a:r>
          </a:p>
          <a:p>
            <a:pPr marL="0">
              <a:lnSpc>
                <a:spcPct val="100000"/>
              </a:lnSpc>
              <a:spcBef>
                <a:spcPts val="0"/>
              </a:spcBef>
              <a:spcAft>
                <a:spcPts val="0"/>
              </a:spcAft>
              <a:buFont typeface="Wingdings" panose="05000000000000000000" pitchFamily="2" charset="2"/>
              <a:buChar char="§"/>
            </a:pPr>
            <a:r>
              <a:rPr lang="cs-CZ" sz="1600" dirty="0" smtClean="0"/>
              <a:t> t</a:t>
            </a:r>
            <a:r>
              <a:rPr lang="en-US" sz="1600" dirty="0" smtClean="0"/>
              <a:t>he </a:t>
            </a:r>
            <a:r>
              <a:rPr lang="en-US" sz="1600" dirty="0"/>
              <a:t>theca </a:t>
            </a:r>
            <a:r>
              <a:rPr lang="en-US" sz="1600" dirty="0" err="1"/>
              <a:t>interna</a:t>
            </a:r>
            <a:r>
              <a:rPr lang="en-US" sz="1600" dirty="0"/>
              <a:t> is separated from the </a:t>
            </a:r>
            <a:r>
              <a:rPr lang="cs-CZ" sz="1600" dirty="0" err="1" smtClean="0"/>
              <a:t>follicle</a:t>
            </a:r>
            <a:r>
              <a:rPr lang="cs-CZ" sz="1600" dirty="0" smtClean="0"/>
              <a:t> </a:t>
            </a:r>
            <a:r>
              <a:rPr lang="en-US" sz="1600" dirty="0" smtClean="0"/>
              <a:t>by </a:t>
            </a:r>
            <a:r>
              <a:rPr lang="en-US" sz="1600" dirty="0"/>
              <a:t>a </a:t>
            </a:r>
            <a:r>
              <a:rPr lang="en-US" sz="1600" dirty="0" smtClean="0"/>
              <a:t> </a:t>
            </a:r>
            <a:r>
              <a:rPr lang="en-US" sz="1600" dirty="0"/>
              <a:t>basement </a:t>
            </a:r>
            <a:r>
              <a:rPr lang="en-US" sz="1600" dirty="0" smtClean="0"/>
              <a:t>membrane</a:t>
            </a:r>
            <a:r>
              <a:rPr lang="cs-CZ" sz="1600" dirty="0" smtClean="0"/>
              <a:t> and has a </a:t>
            </a:r>
            <a:r>
              <a:rPr lang="cs-CZ" sz="1600" dirty="0" err="1" smtClean="0"/>
              <a:t>rich</a:t>
            </a:r>
            <a:r>
              <a:rPr lang="cs-CZ" sz="1600" dirty="0" smtClean="0"/>
              <a:t> </a:t>
            </a:r>
            <a:r>
              <a:rPr lang="cs-CZ" sz="1600" dirty="0" err="1" smtClean="0"/>
              <a:t>vascular</a:t>
            </a:r>
            <a:r>
              <a:rPr lang="cs-CZ" sz="1600" dirty="0" smtClean="0"/>
              <a:t> </a:t>
            </a:r>
            <a:r>
              <a:rPr lang="cs-CZ" sz="1600" dirty="0" err="1" smtClean="0"/>
              <a:t>supply</a:t>
            </a:r>
            <a:endParaRPr lang="cs-CZ" sz="1600" dirty="0" smtClean="0"/>
          </a:p>
          <a:p>
            <a:pPr marL="0">
              <a:lnSpc>
                <a:spcPct val="100000"/>
              </a:lnSpc>
              <a:spcBef>
                <a:spcPts val="0"/>
              </a:spcBef>
              <a:spcAft>
                <a:spcPts val="0"/>
              </a:spcAft>
              <a:buFont typeface="Wingdings" panose="05000000000000000000" pitchFamily="2" charset="2"/>
              <a:buChar char="§"/>
            </a:pPr>
            <a:r>
              <a:rPr lang="cs-CZ" sz="1600" dirty="0" smtClean="0"/>
              <a:t> </a:t>
            </a:r>
            <a:r>
              <a:rPr lang="cs-CZ" sz="1600" dirty="0" err="1" smtClean="0"/>
              <a:t>the</a:t>
            </a:r>
            <a:r>
              <a:rPr lang="cs-CZ" sz="1600" dirty="0" smtClean="0"/>
              <a:t> </a:t>
            </a:r>
            <a:r>
              <a:rPr lang="cs-CZ" sz="1600" dirty="0" err="1" smtClean="0"/>
              <a:t>spindle</a:t>
            </a:r>
            <a:r>
              <a:rPr lang="cs-CZ" sz="1600" dirty="0" err="1"/>
              <a:t>-</a:t>
            </a:r>
            <a:r>
              <a:rPr lang="cs-CZ" sz="1600" dirty="0" err="1" smtClean="0"/>
              <a:t>shaped</a:t>
            </a:r>
            <a:r>
              <a:rPr lang="cs-CZ" sz="1600" dirty="0" smtClean="0"/>
              <a:t> </a:t>
            </a:r>
            <a:r>
              <a:rPr lang="en-US" sz="1600" dirty="0" smtClean="0"/>
              <a:t>cells </a:t>
            </a:r>
            <a:r>
              <a:rPr lang="cs-CZ" sz="1600" dirty="0" smtClean="0"/>
              <a:t>in </a:t>
            </a:r>
            <a:r>
              <a:rPr lang="cs-CZ" sz="1600" dirty="0" err="1" smtClean="0"/>
              <a:t>the</a:t>
            </a:r>
            <a:r>
              <a:rPr lang="cs-CZ" sz="1600" dirty="0" smtClean="0"/>
              <a:t> </a:t>
            </a:r>
            <a:r>
              <a:rPr lang="cs-CZ" sz="1600" dirty="0"/>
              <a:t>t</a:t>
            </a:r>
            <a:r>
              <a:rPr lang="en-US" sz="1600" dirty="0" err="1"/>
              <a:t>heca</a:t>
            </a:r>
            <a:r>
              <a:rPr lang="en-US" sz="1600" dirty="0"/>
              <a:t> externa </a:t>
            </a:r>
            <a:r>
              <a:rPr lang="en-US" sz="1600" dirty="0" smtClean="0"/>
              <a:t>are </a:t>
            </a:r>
            <a:r>
              <a:rPr lang="en-US" sz="1600" dirty="0"/>
              <a:t>densely </a:t>
            </a:r>
            <a:r>
              <a:rPr lang="en-US" sz="1600" dirty="0" smtClean="0"/>
              <a:t>packed</a:t>
            </a:r>
            <a:r>
              <a:rPr lang="cs-CZ" sz="1600" dirty="0" smtClean="0"/>
              <a:t> and </a:t>
            </a:r>
            <a:r>
              <a:rPr lang="cs-CZ" sz="1600" dirty="0" err="1" smtClean="0"/>
              <a:t>is</a:t>
            </a:r>
            <a:r>
              <a:rPr lang="cs-CZ" sz="1600" dirty="0" smtClean="0"/>
              <a:t> </a:t>
            </a:r>
            <a:r>
              <a:rPr lang="en-US" sz="1600" dirty="0" smtClean="0"/>
              <a:t>blend </a:t>
            </a:r>
            <a:r>
              <a:rPr lang="en-US" sz="1600" dirty="0"/>
              <a:t>with the theca </a:t>
            </a:r>
            <a:r>
              <a:rPr lang="en-US" sz="1600" dirty="0" err="1"/>
              <a:t>interna</a:t>
            </a:r>
            <a:r>
              <a:rPr lang="en-US" sz="1600" dirty="0"/>
              <a:t> </a:t>
            </a:r>
            <a:r>
              <a:rPr lang="en-US" sz="1600" dirty="0" smtClean="0"/>
              <a:t>cells</a:t>
            </a:r>
            <a:endParaRPr lang="cs-CZ" altLang="cs-CZ" sz="1600" dirty="0">
              <a:cs typeface="Calibri" panose="020F0502020204030204" pitchFamily="34" charset="0"/>
            </a:endParaRPr>
          </a:p>
        </p:txBody>
      </p:sp>
      <p:pic>
        <p:nvPicPr>
          <p:cNvPr id="10244" name="Picture 4" descr="Follicular His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017" y="3509293"/>
            <a:ext cx="3153329" cy="236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6004601" y="6087269"/>
            <a:ext cx="6178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000" dirty="0">
                <a:latin typeface="Calibri" panose="020F0502020204030204" pitchFamily="34" charset="0"/>
                <a:cs typeface="Calibri" panose="020F0502020204030204" pitchFamily="34" charset="0"/>
              </a:rPr>
              <a:t>http://legacy.owensboro.kctcs.edu/gcaplan/anat2/notes/APIINotes2%20female%20reproductive%20anatomy.htm</a:t>
            </a:r>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10</a:t>
            </a:fld>
            <a:endParaRPr lang="cs-CZ"/>
          </a:p>
        </p:txBody>
      </p:sp>
      <p:pic>
        <p:nvPicPr>
          <p:cNvPr id="6" name="Obrázek 5"/>
          <p:cNvPicPr>
            <a:picLocks noChangeAspect="1"/>
          </p:cNvPicPr>
          <p:nvPr/>
        </p:nvPicPr>
        <p:blipFill rotWithShape="1">
          <a:blip r:embed="rId3"/>
          <a:srcRect l="34487" t="27835" r="34744" b="16553"/>
          <a:stretch/>
        </p:blipFill>
        <p:spPr>
          <a:xfrm>
            <a:off x="8727311" y="61409"/>
            <a:ext cx="3271706" cy="3326234"/>
          </a:xfrm>
          <a:prstGeom prst="rect">
            <a:avLst/>
          </a:prstGeom>
        </p:spPr>
      </p:pic>
      <p:sp>
        <p:nvSpPr>
          <p:cNvPr id="14"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spTree>
    <p:extLst>
      <p:ext uri="{BB962C8B-B14F-4D97-AF65-F5344CB8AC3E}">
        <p14:creationId xmlns:p14="http://schemas.microsoft.com/office/powerpoint/2010/main" val="4275370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noChangeArrowheads="1"/>
          </p:cNvSpPr>
          <p:nvPr>
            <p:ph type="title" idx="4294967295"/>
          </p:nvPr>
        </p:nvSpPr>
        <p:spPr>
          <a:xfrm>
            <a:off x="1258529" y="258700"/>
            <a:ext cx="6870700" cy="1096296"/>
          </a:xfrm>
        </p:spPr>
        <p:txBody>
          <a:bodyPr anchor="ctr">
            <a:noAutofit/>
          </a:bodyPr>
          <a:lstStyle/>
          <a:p>
            <a:pPr eaLnBrk="1" hangingPunct="1"/>
            <a:r>
              <a:rPr lang="cs-CZ" altLang="cs-CZ" dirty="0" err="1" smtClean="0">
                <a:latin typeface="Calibri" panose="020F0502020204030204" pitchFamily="34" charset="0"/>
                <a:cs typeface="Calibri" panose="020F0502020204030204" pitchFamily="34" charset="0"/>
              </a:rPr>
              <a:t>Atresia</a:t>
            </a:r>
            <a:endParaRPr lang="cs-CZ" altLang="cs-CZ" dirty="0">
              <a:latin typeface="Calibri" panose="020F0502020204030204" pitchFamily="34" charset="0"/>
              <a:cs typeface="Calibri" panose="020F0502020204030204" pitchFamily="34" charset="0"/>
            </a:endParaRPr>
          </a:p>
        </p:txBody>
      </p:sp>
      <p:sp>
        <p:nvSpPr>
          <p:cNvPr id="11267" name="Zástupný symbol pro obsah 2"/>
          <p:cNvSpPr>
            <a:spLocks noGrp="1" noChangeArrowheads="1"/>
          </p:cNvSpPr>
          <p:nvPr>
            <p:ph idx="4294967295"/>
          </p:nvPr>
        </p:nvSpPr>
        <p:spPr>
          <a:xfrm>
            <a:off x="1258529" y="1599407"/>
            <a:ext cx="9119911" cy="3657600"/>
          </a:xfrm>
        </p:spPr>
        <p:txBody>
          <a:bodyPr/>
          <a:lstStyle/>
          <a:p>
            <a:pPr>
              <a:buFont typeface="Wingdings" panose="05000000000000000000" pitchFamily="2" charset="2"/>
              <a:buChar char="§"/>
            </a:pPr>
            <a:r>
              <a:rPr lang="cs-CZ" altLang="cs-CZ" dirty="0" smtClean="0">
                <a:latin typeface="Calibri" panose="020F0502020204030204" pitchFamily="34" charset="0"/>
                <a:cs typeface="Calibri" panose="020F0502020204030204" pitchFamily="34" charset="0"/>
              </a:rPr>
              <a:t> </a:t>
            </a:r>
            <a:r>
              <a:rPr lang="en-US" dirty="0"/>
              <a:t>may begin at any stage in follicular </a:t>
            </a:r>
            <a:r>
              <a:rPr lang="en-US" dirty="0" smtClean="0"/>
              <a:t>development</a:t>
            </a:r>
            <a:endParaRPr lang="cs-CZ" dirty="0" smtClean="0"/>
          </a:p>
          <a:p>
            <a:pPr>
              <a:buFont typeface="Wingdings" panose="05000000000000000000" pitchFamily="2" charset="2"/>
              <a:buChar char="§"/>
            </a:pPr>
            <a:r>
              <a:rPr lang="cs-CZ" dirty="0" smtClean="0"/>
              <a:t> </a:t>
            </a:r>
            <a:r>
              <a:rPr lang="en-US" dirty="0" smtClean="0"/>
              <a:t>shrinkage </a:t>
            </a:r>
            <a:r>
              <a:rPr lang="en-US" dirty="0"/>
              <a:t>and lysis of the cytoplasm of the </a:t>
            </a:r>
            <a:r>
              <a:rPr lang="en-US" dirty="0" smtClean="0"/>
              <a:t>oocyte</a:t>
            </a:r>
            <a:r>
              <a:rPr lang="cs-CZ" dirty="0" smtClean="0"/>
              <a:t> and </a:t>
            </a:r>
            <a:r>
              <a:rPr lang="en-US" dirty="0" smtClean="0"/>
              <a:t>granulosa</a:t>
            </a:r>
            <a:r>
              <a:rPr lang="cs-CZ" dirty="0" smtClean="0"/>
              <a:t>/</a:t>
            </a:r>
            <a:r>
              <a:rPr lang="cs-CZ" dirty="0" err="1" smtClean="0"/>
              <a:t>follicular</a:t>
            </a:r>
            <a:r>
              <a:rPr lang="en-US" dirty="0" smtClean="0"/>
              <a:t> cells</a:t>
            </a:r>
            <a:endParaRPr lang="cs-CZ" altLang="cs-CZ" dirty="0">
              <a:latin typeface="Calibri" panose="020F0502020204030204" pitchFamily="34" charset="0"/>
              <a:cs typeface="Calibri" panose="020F0502020204030204" pitchFamily="34" charset="0"/>
            </a:endParaRPr>
          </a:p>
        </p:txBody>
      </p:sp>
      <p:sp>
        <p:nvSpPr>
          <p:cNvPr id="3" name="Zástupný symbol pro číslo snímku 2"/>
          <p:cNvSpPr>
            <a:spLocks noGrp="1"/>
          </p:cNvSpPr>
          <p:nvPr>
            <p:ph type="sldNum" sz="quarter" idx="12"/>
          </p:nvPr>
        </p:nvSpPr>
        <p:spPr/>
        <p:txBody>
          <a:bodyPr/>
          <a:lstStyle/>
          <a:p>
            <a:fld id="{452BC3EA-E2EC-40AA-BF67-C4C476FA0C99}" type="slidenum">
              <a:rPr lang="cs-CZ" smtClean="0"/>
              <a:t>11</a:t>
            </a:fld>
            <a:endParaRPr lang="cs-CZ"/>
          </a:p>
        </p:txBody>
      </p:sp>
      <p:pic>
        <p:nvPicPr>
          <p:cNvPr id="4" name="Obrázek 3"/>
          <p:cNvPicPr>
            <a:picLocks noChangeAspect="1"/>
          </p:cNvPicPr>
          <p:nvPr/>
        </p:nvPicPr>
        <p:blipFill rotWithShape="1">
          <a:blip r:embed="rId2"/>
          <a:srcRect l="24000" t="53407" r="24750" b="7186"/>
          <a:stretch/>
        </p:blipFill>
        <p:spPr>
          <a:xfrm>
            <a:off x="517422" y="2659540"/>
            <a:ext cx="6903720" cy="2985999"/>
          </a:xfrm>
          <a:prstGeom prst="rect">
            <a:avLst/>
          </a:prstGeom>
        </p:spPr>
      </p:pic>
      <p:sp>
        <p:nvSpPr>
          <p:cNvPr id="10"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pic>
        <p:nvPicPr>
          <p:cNvPr id="5" name="Obrázek 4"/>
          <p:cNvPicPr>
            <a:picLocks noChangeAspect="1"/>
          </p:cNvPicPr>
          <p:nvPr/>
        </p:nvPicPr>
        <p:blipFill>
          <a:blip r:embed="rId3"/>
          <a:stretch>
            <a:fillRect/>
          </a:stretch>
        </p:blipFill>
        <p:spPr>
          <a:xfrm>
            <a:off x="7772400" y="2924696"/>
            <a:ext cx="3810000" cy="2857500"/>
          </a:xfrm>
          <a:prstGeom prst="rect">
            <a:avLst/>
          </a:prstGeom>
        </p:spPr>
      </p:pic>
    </p:spTree>
    <p:extLst>
      <p:ext uri="{BB962C8B-B14F-4D97-AF65-F5344CB8AC3E}">
        <p14:creationId xmlns:p14="http://schemas.microsoft.com/office/powerpoint/2010/main" val="2487687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noChangeArrowheads="1"/>
          </p:cNvSpPr>
          <p:nvPr>
            <p:ph type="title" idx="4294967295"/>
          </p:nvPr>
        </p:nvSpPr>
        <p:spPr>
          <a:xfrm>
            <a:off x="376063" y="179603"/>
            <a:ext cx="8458200" cy="765175"/>
          </a:xfrm>
          <a:solidFill>
            <a:schemeClr val="bg1"/>
          </a:solidFill>
        </p:spPr>
        <p:txBody>
          <a:bodyPr anchor="ctr">
            <a:normAutofit/>
          </a:bodyPr>
          <a:lstStyle/>
          <a:p>
            <a:pPr eaLnBrk="1" hangingPunct="1"/>
            <a:r>
              <a:rPr lang="cs-CZ" altLang="cs-CZ" dirty="0" err="1" smtClean="0">
                <a:latin typeface="Calibri" panose="020F0502020204030204" pitchFamily="34" charset="0"/>
                <a:cs typeface="Calibri" panose="020F0502020204030204" pitchFamily="34" charset="0"/>
              </a:rPr>
              <a:t>After</a:t>
            </a:r>
            <a:r>
              <a:rPr lang="cs-CZ" altLang="cs-CZ" dirty="0" smtClean="0">
                <a:latin typeface="Calibri" panose="020F0502020204030204" pitchFamily="34" charset="0"/>
                <a:cs typeface="Calibri" panose="020F0502020204030204" pitchFamily="34" charset="0"/>
              </a:rPr>
              <a:t> </a:t>
            </a:r>
            <a:r>
              <a:rPr lang="cs-CZ" altLang="cs-CZ" dirty="0" err="1">
                <a:latin typeface="Calibri" panose="020F0502020204030204" pitchFamily="34" charset="0"/>
                <a:cs typeface="Calibri" panose="020F0502020204030204" pitchFamily="34" charset="0"/>
              </a:rPr>
              <a:t>o</a:t>
            </a:r>
            <a:r>
              <a:rPr lang="cs-CZ" altLang="cs-CZ" dirty="0" err="1" smtClean="0">
                <a:latin typeface="Calibri" panose="020F0502020204030204" pitchFamily="34" charset="0"/>
                <a:cs typeface="Calibri" panose="020F0502020204030204" pitchFamily="34" charset="0"/>
              </a:rPr>
              <a:t>vulation</a:t>
            </a:r>
            <a:endParaRPr lang="cs-CZ" altLang="cs-CZ" dirty="0">
              <a:latin typeface="Calibri" panose="020F0502020204030204" pitchFamily="34" charset="0"/>
              <a:cs typeface="Calibri" panose="020F0502020204030204" pitchFamily="34" charset="0"/>
            </a:endParaRPr>
          </a:p>
        </p:txBody>
      </p:sp>
      <p:sp>
        <p:nvSpPr>
          <p:cNvPr id="12291" name="Zástupný symbol pro obsah 2"/>
          <p:cNvSpPr>
            <a:spLocks noGrp="1" noChangeArrowheads="1"/>
          </p:cNvSpPr>
          <p:nvPr>
            <p:ph idx="4294967295"/>
          </p:nvPr>
        </p:nvSpPr>
        <p:spPr>
          <a:xfrm>
            <a:off x="142637" y="944778"/>
            <a:ext cx="7934563" cy="3094787"/>
          </a:xfrm>
          <a:solidFill>
            <a:schemeClr val="bg1"/>
          </a:solidFill>
        </p:spPr>
        <p:txBody>
          <a:bodyPr>
            <a:normAutofit/>
          </a:bodyPr>
          <a:lstStyle/>
          <a:p>
            <a:pPr>
              <a:lnSpc>
                <a:spcPct val="80000"/>
              </a:lnSpc>
              <a:buFont typeface="Wingdings" panose="05000000000000000000" pitchFamily="2" charset="2"/>
              <a:buChar char="§"/>
            </a:pPr>
            <a:r>
              <a:rPr lang="cs-CZ" altLang="cs-CZ" sz="1600" dirty="0" smtClean="0">
                <a:cs typeface="Calibri" panose="020F0502020204030204" pitchFamily="34" charset="0"/>
              </a:rPr>
              <a:t> </a:t>
            </a:r>
            <a:r>
              <a:rPr lang="cs-CZ" altLang="cs-CZ" sz="1600" dirty="0"/>
              <a:t>a</a:t>
            </a:r>
            <a:r>
              <a:rPr lang="en-US" sz="1600" dirty="0" err="1" smtClean="0"/>
              <a:t>fter</a:t>
            </a:r>
            <a:r>
              <a:rPr lang="en-US" sz="1600" dirty="0" smtClean="0"/>
              <a:t> </a:t>
            </a:r>
            <a:r>
              <a:rPr lang="en-US" sz="1600" dirty="0"/>
              <a:t>ovulation, the </a:t>
            </a:r>
            <a:r>
              <a:rPr lang="cs-CZ" sz="1600" dirty="0" err="1" smtClean="0"/>
              <a:t>Graffian</a:t>
            </a:r>
            <a:r>
              <a:rPr lang="cs-CZ" sz="1600" dirty="0" smtClean="0"/>
              <a:t> </a:t>
            </a:r>
            <a:r>
              <a:rPr lang="en-US" sz="1600" dirty="0" smtClean="0"/>
              <a:t>follicle collapses</a:t>
            </a:r>
            <a:r>
              <a:rPr lang="cs-CZ" sz="1600" dirty="0" smtClean="0"/>
              <a:t>,</a:t>
            </a:r>
            <a:r>
              <a:rPr lang="en-US" sz="1600" dirty="0" smtClean="0"/>
              <a:t> becomes </a:t>
            </a:r>
            <a:r>
              <a:rPr lang="en-US" sz="1600" dirty="0" err="1"/>
              <a:t>infolded</a:t>
            </a:r>
            <a:r>
              <a:rPr lang="en-US" sz="1600" dirty="0"/>
              <a:t> and invaded by </a:t>
            </a:r>
            <a:r>
              <a:rPr lang="cs-CZ" sz="1600" dirty="0" err="1" smtClean="0"/>
              <a:t>blood</a:t>
            </a:r>
            <a:r>
              <a:rPr lang="cs-CZ" sz="1600" dirty="0" smtClean="0"/>
              <a:t> </a:t>
            </a:r>
            <a:r>
              <a:rPr lang="en-US" sz="1600" dirty="0" smtClean="0"/>
              <a:t>vessels</a:t>
            </a:r>
            <a:r>
              <a:rPr lang="cs-CZ" sz="1600" dirty="0" smtClean="0"/>
              <a:t> → </a:t>
            </a:r>
            <a:r>
              <a:rPr lang="en-US" sz="1600" dirty="0" smtClean="0"/>
              <a:t>corpus </a:t>
            </a:r>
            <a:r>
              <a:rPr lang="en-US" sz="1600" dirty="0"/>
              <a:t>luteum </a:t>
            </a:r>
            <a:r>
              <a:rPr lang="cs-CZ" sz="1600" dirty="0" smtClean="0"/>
              <a:t>(</a:t>
            </a:r>
            <a:r>
              <a:rPr lang="cs-CZ" sz="1600" dirty="0" err="1" smtClean="0"/>
              <a:t>yellow</a:t>
            </a:r>
            <a:r>
              <a:rPr lang="cs-CZ" sz="1600" dirty="0" smtClean="0"/>
              <a:t> body)</a:t>
            </a:r>
          </a:p>
          <a:p>
            <a:pPr>
              <a:lnSpc>
                <a:spcPct val="80000"/>
              </a:lnSpc>
              <a:buFont typeface="Wingdings" panose="05000000000000000000" pitchFamily="2" charset="2"/>
              <a:buChar char="§"/>
            </a:pPr>
            <a:r>
              <a:rPr lang="cs-CZ" sz="1600" dirty="0"/>
              <a:t> </a:t>
            </a:r>
            <a:r>
              <a:rPr lang="cs-CZ" sz="1600" dirty="0" err="1" smtClean="0"/>
              <a:t>during</a:t>
            </a:r>
            <a:r>
              <a:rPr lang="cs-CZ" sz="1600" dirty="0" smtClean="0"/>
              <a:t> </a:t>
            </a:r>
            <a:r>
              <a:rPr lang="cs-CZ" sz="1600" dirty="0" err="1" smtClean="0"/>
              <a:t>the</a:t>
            </a:r>
            <a:r>
              <a:rPr lang="cs-CZ" sz="1600" dirty="0" smtClean="0"/>
              <a:t> </a:t>
            </a:r>
            <a:r>
              <a:rPr lang="cs-CZ" sz="1600" dirty="0" err="1" smtClean="0"/>
              <a:t>luteinisation</a:t>
            </a:r>
            <a:r>
              <a:rPr lang="cs-CZ" sz="1600" dirty="0" smtClean="0"/>
              <a:t>, </a:t>
            </a:r>
            <a:r>
              <a:rPr lang="en-US" sz="1600" dirty="0" smtClean="0"/>
              <a:t>the </a:t>
            </a:r>
            <a:r>
              <a:rPr lang="en-US" sz="1600" dirty="0"/>
              <a:t>granulosa and thecal cells </a:t>
            </a:r>
            <a:r>
              <a:rPr lang="en-US" sz="1600" dirty="0" smtClean="0"/>
              <a:t>undergo hypertrophy</a:t>
            </a:r>
            <a:r>
              <a:rPr lang="cs-CZ" sz="1600" dirty="0" smtClean="0"/>
              <a:t>, </a:t>
            </a:r>
            <a:r>
              <a:rPr lang="cs-CZ" sz="1600" dirty="0" err="1" smtClean="0"/>
              <a:t>this</a:t>
            </a:r>
            <a:r>
              <a:rPr lang="cs-CZ" sz="1600" dirty="0" smtClean="0"/>
              <a:t> </a:t>
            </a:r>
            <a:r>
              <a:rPr lang="cs-CZ" sz="1600" dirty="0" err="1" smtClean="0"/>
              <a:t>is</a:t>
            </a:r>
            <a:r>
              <a:rPr lang="cs-CZ" sz="1600" dirty="0" smtClean="0"/>
              <a:t> </a:t>
            </a:r>
            <a:r>
              <a:rPr lang="en-US" sz="1600" dirty="0" smtClean="0"/>
              <a:t>accompanied </a:t>
            </a:r>
            <a:r>
              <a:rPr lang="en-US" sz="1600" dirty="0"/>
              <a:t>by degeneration of the basement membrane separating the theca </a:t>
            </a:r>
            <a:r>
              <a:rPr lang="en-US" sz="1600" dirty="0" err="1"/>
              <a:t>interna</a:t>
            </a:r>
            <a:r>
              <a:rPr lang="en-US" sz="1600" dirty="0"/>
              <a:t> </a:t>
            </a:r>
            <a:r>
              <a:rPr lang="en-US" sz="1600" dirty="0" smtClean="0"/>
              <a:t>and granulosa</a:t>
            </a:r>
            <a:r>
              <a:rPr lang="cs-CZ" sz="1600" dirty="0" smtClean="0"/>
              <a:t> </a:t>
            </a:r>
            <a:r>
              <a:rPr lang="cs-CZ" sz="1600" dirty="0" err="1" smtClean="0"/>
              <a:t>cells</a:t>
            </a:r>
            <a:r>
              <a:rPr lang="en-US" sz="1600" dirty="0" smtClean="0"/>
              <a:t>, </a:t>
            </a:r>
            <a:r>
              <a:rPr lang="en-US" sz="1600" dirty="0"/>
              <a:t>and infiltration of the postovulatory follicle by blood vessels from the theca </a:t>
            </a:r>
            <a:r>
              <a:rPr lang="en-US" sz="1600" dirty="0" err="1"/>
              <a:t>interna</a:t>
            </a:r>
            <a:r>
              <a:rPr lang="cs-CZ" sz="1600" dirty="0" smtClean="0"/>
              <a:t>)</a:t>
            </a:r>
            <a:r>
              <a:rPr lang="en-US" sz="1600" dirty="0" smtClean="0"/>
              <a:t>. </a:t>
            </a:r>
            <a:endParaRPr lang="cs-CZ" sz="1600" dirty="0" smtClean="0"/>
          </a:p>
          <a:p>
            <a:pPr>
              <a:lnSpc>
                <a:spcPct val="80000"/>
              </a:lnSpc>
              <a:buFont typeface="Wingdings" panose="05000000000000000000" pitchFamily="2" charset="2"/>
              <a:buChar char="§"/>
            </a:pPr>
            <a:r>
              <a:rPr lang="cs-CZ" sz="1600" dirty="0"/>
              <a:t> i</a:t>
            </a:r>
            <a:r>
              <a:rPr lang="en-US" sz="1600" dirty="0" smtClean="0"/>
              <a:t>f </a:t>
            </a:r>
            <a:r>
              <a:rPr lang="en-US" sz="1600" dirty="0"/>
              <a:t>the egg is </a:t>
            </a:r>
            <a:r>
              <a:rPr lang="en-US" sz="1600" dirty="0" smtClean="0"/>
              <a:t>fertilized</a:t>
            </a:r>
            <a:r>
              <a:rPr lang="cs-CZ" sz="1600" dirty="0" smtClean="0"/>
              <a:t>:</a:t>
            </a:r>
            <a:r>
              <a:rPr lang="en-US" sz="1600" dirty="0" smtClean="0"/>
              <a:t> </a:t>
            </a:r>
            <a:r>
              <a:rPr lang="en-US" sz="1600" dirty="0"/>
              <a:t>the corpus </a:t>
            </a:r>
            <a:r>
              <a:rPr lang="en-US" sz="1600" dirty="0" smtClean="0"/>
              <a:t>luteum</a:t>
            </a:r>
            <a:r>
              <a:rPr lang="cs-CZ" sz="1600" dirty="0" smtClean="0"/>
              <a:t> </a:t>
            </a:r>
            <a:r>
              <a:rPr lang="en-US" sz="1600" dirty="0"/>
              <a:t> </a:t>
            </a:r>
            <a:r>
              <a:rPr lang="en-US" sz="1600" dirty="0" smtClean="0"/>
              <a:t>→</a:t>
            </a:r>
            <a:r>
              <a:rPr lang="cs-CZ" sz="1600" dirty="0" smtClean="0"/>
              <a:t> </a:t>
            </a:r>
            <a:r>
              <a:rPr lang="en-US" sz="1600" dirty="0" smtClean="0"/>
              <a:t>corpus </a:t>
            </a:r>
            <a:r>
              <a:rPr lang="en-US" sz="1600" dirty="0"/>
              <a:t>luteum of </a:t>
            </a:r>
            <a:r>
              <a:rPr lang="en-US" sz="1600" dirty="0" smtClean="0"/>
              <a:t>pregnancy</a:t>
            </a:r>
            <a:r>
              <a:rPr lang="cs-CZ" sz="1600" dirty="0" smtClean="0"/>
              <a:t> (</a:t>
            </a:r>
            <a:r>
              <a:rPr lang="cs-CZ" sz="1600" dirty="0" err="1" smtClean="0"/>
              <a:t>supported</a:t>
            </a:r>
            <a:r>
              <a:rPr lang="cs-CZ" sz="1600" dirty="0" smtClean="0"/>
              <a:t> by </a:t>
            </a:r>
            <a:r>
              <a:rPr lang="cs-CZ" sz="1600" dirty="0" err="1" smtClean="0"/>
              <a:t>hCG</a:t>
            </a:r>
            <a:r>
              <a:rPr lang="cs-CZ" sz="1600" dirty="0" smtClean="0"/>
              <a:t>)</a:t>
            </a:r>
          </a:p>
          <a:p>
            <a:pPr>
              <a:lnSpc>
                <a:spcPct val="80000"/>
              </a:lnSpc>
              <a:buFont typeface="Wingdings" panose="05000000000000000000" pitchFamily="2" charset="2"/>
              <a:buChar char="§"/>
            </a:pPr>
            <a:r>
              <a:rPr lang="cs-CZ" sz="1600" dirty="0"/>
              <a:t>i</a:t>
            </a:r>
            <a:r>
              <a:rPr lang="en-US" sz="1600" dirty="0" smtClean="0"/>
              <a:t>f </a:t>
            </a:r>
            <a:r>
              <a:rPr lang="en-US" sz="1600" dirty="0"/>
              <a:t>the egg is not </a:t>
            </a:r>
            <a:r>
              <a:rPr lang="en-US" sz="1600" dirty="0" smtClean="0"/>
              <a:t>fertilized</a:t>
            </a:r>
            <a:r>
              <a:rPr lang="cs-CZ" sz="1600" dirty="0" smtClean="0"/>
              <a:t>:</a:t>
            </a:r>
            <a:r>
              <a:rPr lang="en-US" sz="1600" dirty="0" smtClean="0"/>
              <a:t> </a:t>
            </a:r>
            <a:r>
              <a:rPr lang="en-US" sz="1600" dirty="0" err="1" smtClean="0"/>
              <a:t>th</a:t>
            </a:r>
            <a:r>
              <a:rPr lang="cs-CZ" sz="1600" dirty="0" smtClean="0"/>
              <a:t>e</a:t>
            </a:r>
            <a:r>
              <a:rPr lang="en-US" sz="1600" dirty="0" smtClean="0"/>
              <a:t> </a:t>
            </a:r>
            <a:r>
              <a:rPr lang="en-US" sz="1600" dirty="0"/>
              <a:t>corpus luteum degenerates, </a:t>
            </a:r>
            <a:r>
              <a:rPr lang="cs-CZ" sz="1600" dirty="0" err="1" smtClean="0"/>
              <a:t>is</a:t>
            </a:r>
            <a:r>
              <a:rPr lang="cs-CZ" sz="1600" dirty="0" smtClean="0"/>
              <a:t> </a:t>
            </a:r>
            <a:r>
              <a:rPr lang="en-US" sz="1600" dirty="0" smtClean="0"/>
              <a:t>infiltrated </a:t>
            </a:r>
            <a:r>
              <a:rPr lang="en-US" sz="1600" dirty="0"/>
              <a:t>with collagen </a:t>
            </a:r>
            <a:r>
              <a:rPr lang="cs-CZ" sz="1600" dirty="0" smtClean="0"/>
              <a:t>(</a:t>
            </a:r>
            <a:r>
              <a:rPr lang="en-US" sz="1600" dirty="0" smtClean="0"/>
              <a:t>and </a:t>
            </a:r>
            <a:r>
              <a:rPr lang="en-US" sz="1600" dirty="0"/>
              <a:t>a </a:t>
            </a:r>
            <a:r>
              <a:rPr lang="cs-CZ" sz="1600" dirty="0" err="1" smtClean="0"/>
              <a:t>few</a:t>
            </a:r>
            <a:r>
              <a:rPr lang="en-US" sz="1600" dirty="0" smtClean="0"/>
              <a:t> fibroblasts</a:t>
            </a:r>
            <a:r>
              <a:rPr lang="cs-CZ" sz="1600" dirty="0" smtClean="0"/>
              <a:t>)</a:t>
            </a:r>
            <a:r>
              <a:rPr lang="cs-CZ" sz="1600" dirty="0"/>
              <a:t> </a:t>
            </a:r>
            <a:r>
              <a:rPr lang="en-US" sz="1600" dirty="0"/>
              <a:t>→</a:t>
            </a:r>
            <a:r>
              <a:rPr lang="en-US" sz="1600" dirty="0" smtClean="0"/>
              <a:t> </a:t>
            </a:r>
            <a:r>
              <a:rPr lang="en-US" sz="1600" dirty="0"/>
              <a:t>the corpus </a:t>
            </a:r>
            <a:r>
              <a:rPr lang="en-US" sz="1600" dirty="0" err="1"/>
              <a:t>albicans</a:t>
            </a:r>
            <a:r>
              <a:rPr lang="en-US" sz="1600" dirty="0"/>
              <a:t> </a:t>
            </a:r>
            <a:r>
              <a:rPr lang="en-US" sz="1600" dirty="0" smtClean="0"/>
              <a:t>(white body</a:t>
            </a:r>
            <a:r>
              <a:rPr lang="cs-CZ" sz="1600" dirty="0" smtClean="0"/>
              <a:t>, </a:t>
            </a:r>
            <a:r>
              <a:rPr lang="cs-CZ" sz="1600" dirty="0" err="1" smtClean="0"/>
              <a:t>fibrous</a:t>
            </a:r>
            <a:r>
              <a:rPr lang="cs-CZ" sz="1600" dirty="0" smtClean="0"/>
              <a:t> </a:t>
            </a:r>
            <a:r>
              <a:rPr lang="cs-CZ" sz="1600" dirty="0" err="1" smtClean="0"/>
              <a:t>structure</a:t>
            </a:r>
            <a:r>
              <a:rPr lang="en-US" sz="1600" dirty="0" smtClean="0"/>
              <a:t>)</a:t>
            </a:r>
            <a:endParaRPr lang="cs-CZ" altLang="cs-CZ" sz="1600" dirty="0">
              <a:cs typeface="Calibri" panose="020F0502020204030204" pitchFamily="34" charset="0"/>
            </a:endParaRPr>
          </a:p>
        </p:txBody>
      </p:sp>
      <p:pic>
        <p:nvPicPr>
          <p:cNvPr id="12292" name="Picture 8" descr="http://www.reproduction-online.org/content/142/6/893/F10.lar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8474"/>
          <a:stretch/>
        </p:blipFill>
        <p:spPr bwMode="auto">
          <a:xfrm>
            <a:off x="827847" y="3854803"/>
            <a:ext cx="3086200" cy="25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číslo snímku 1"/>
          <p:cNvSpPr>
            <a:spLocks noGrp="1"/>
          </p:cNvSpPr>
          <p:nvPr>
            <p:ph type="sldNum" sz="quarter" idx="12"/>
          </p:nvPr>
        </p:nvSpPr>
        <p:spPr/>
        <p:txBody>
          <a:bodyPr/>
          <a:lstStyle/>
          <a:p>
            <a:fld id="{452BC3EA-E2EC-40AA-BF67-C4C476FA0C99}" type="slidenum">
              <a:rPr lang="cs-CZ" smtClean="0"/>
              <a:t>12</a:t>
            </a:fld>
            <a:endParaRPr lang="cs-CZ"/>
          </a:p>
        </p:txBody>
      </p:sp>
      <p:pic>
        <p:nvPicPr>
          <p:cNvPr id="3" name="Obrázek 2"/>
          <p:cNvPicPr>
            <a:picLocks noChangeAspect="1"/>
          </p:cNvPicPr>
          <p:nvPr/>
        </p:nvPicPr>
        <p:blipFill rotWithShape="1">
          <a:blip r:embed="rId3"/>
          <a:srcRect l="28026" t="34996" r="27733" b="25092"/>
          <a:stretch/>
        </p:blipFill>
        <p:spPr>
          <a:xfrm>
            <a:off x="3966908" y="3996147"/>
            <a:ext cx="4648200" cy="2358788"/>
          </a:xfrm>
          <a:prstGeom prst="rect">
            <a:avLst/>
          </a:prstGeom>
        </p:spPr>
      </p:pic>
      <p:pic>
        <p:nvPicPr>
          <p:cNvPr id="5" name="Obrázek 4"/>
          <p:cNvPicPr>
            <a:picLocks noChangeAspect="1"/>
          </p:cNvPicPr>
          <p:nvPr/>
        </p:nvPicPr>
        <p:blipFill rotWithShape="1">
          <a:blip r:embed="rId4"/>
          <a:srcRect l="33250" t="27333" r="32334" b="9259"/>
          <a:stretch/>
        </p:blipFill>
        <p:spPr>
          <a:xfrm>
            <a:off x="8366760" y="75394"/>
            <a:ext cx="3825240" cy="3964171"/>
          </a:xfrm>
          <a:prstGeom prst="rect">
            <a:avLst/>
          </a:prstGeom>
        </p:spPr>
      </p:pic>
      <p:sp>
        <p:nvSpPr>
          <p:cNvPr id="11"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pic>
        <p:nvPicPr>
          <p:cNvPr id="1026" name="Picture 2" descr="corpus albic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969" y="4292055"/>
            <a:ext cx="2553653" cy="191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8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of a fertilized </a:t>
            </a:r>
            <a:r>
              <a:rPr lang="en-US" dirty="0" err="1"/>
              <a:t>isolecal</a:t>
            </a:r>
            <a:r>
              <a:rPr lang="en-US" dirty="0"/>
              <a:t> egg - a sea urchin </a:t>
            </a:r>
            <a:endParaRPr lang="cs-CZ" dirty="0"/>
          </a:p>
        </p:txBody>
      </p:sp>
      <p:sp>
        <p:nvSpPr>
          <p:cNvPr id="3" name="Zástupný symbol pro obsah 2"/>
          <p:cNvSpPr>
            <a:spLocks noGrp="1"/>
          </p:cNvSpPr>
          <p:nvPr>
            <p:ph idx="1"/>
          </p:nvPr>
        </p:nvSpPr>
        <p:spPr>
          <a:xfrm>
            <a:off x="858982" y="2032000"/>
            <a:ext cx="3371273" cy="3075709"/>
          </a:xfrm>
        </p:spPr>
        <p:txBody>
          <a:bodyPr>
            <a:normAutofit lnSpcReduction="10000"/>
          </a:bodyPr>
          <a:lstStyle/>
          <a:p>
            <a:pPr>
              <a:buFont typeface="Wingdings" panose="05000000000000000000" pitchFamily="2" charset="2"/>
              <a:buChar char="§"/>
            </a:pPr>
            <a:r>
              <a:rPr lang="cs-CZ" dirty="0" smtClean="0"/>
              <a:t> </a:t>
            </a:r>
            <a:r>
              <a:rPr lang="en-US" dirty="0"/>
              <a:t>sea urchin = a model for studying the </a:t>
            </a:r>
            <a:r>
              <a:rPr lang="cs-CZ" dirty="0" err="1" smtClean="0"/>
              <a:t>cleavage</a:t>
            </a:r>
            <a:r>
              <a:rPr lang="cs-CZ" dirty="0" smtClean="0"/>
              <a:t> </a:t>
            </a:r>
            <a:r>
              <a:rPr lang="en-US" dirty="0" smtClean="0"/>
              <a:t> </a:t>
            </a:r>
            <a:r>
              <a:rPr lang="en-US" dirty="0"/>
              <a:t>of </a:t>
            </a:r>
            <a:r>
              <a:rPr lang="en-US" dirty="0" err="1" smtClean="0"/>
              <a:t>isolec</a:t>
            </a:r>
            <a:r>
              <a:rPr lang="cs-CZ" dirty="0" err="1" smtClean="0"/>
              <a:t>ithal</a:t>
            </a:r>
            <a:r>
              <a:rPr lang="en-US" dirty="0" smtClean="0"/>
              <a:t> </a:t>
            </a:r>
            <a:r>
              <a:rPr lang="en-US" dirty="0"/>
              <a:t>eggs </a:t>
            </a:r>
            <a:endParaRPr lang="cs-CZ" dirty="0" smtClean="0"/>
          </a:p>
          <a:p>
            <a:pPr>
              <a:buFont typeface="Wingdings" panose="05000000000000000000" pitchFamily="2" charset="2"/>
              <a:buChar char="§"/>
            </a:pPr>
            <a:r>
              <a:rPr lang="cs-CZ" dirty="0"/>
              <a:t> </a:t>
            </a:r>
            <a:r>
              <a:rPr lang="en-US" dirty="0" smtClean="0"/>
              <a:t>unfertilized </a:t>
            </a:r>
            <a:r>
              <a:rPr lang="en-US" dirty="0"/>
              <a:t>egg coated with vitelline membrane (A</a:t>
            </a:r>
            <a:r>
              <a:rPr lang="en-US" dirty="0" smtClean="0"/>
              <a:t>)</a:t>
            </a:r>
            <a:endParaRPr lang="cs-CZ" smtClean="0"/>
          </a:p>
          <a:p>
            <a:pPr>
              <a:buFont typeface="Wingdings" panose="05000000000000000000" pitchFamily="2" charset="2"/>
              <a:buChar char="§"/>
            </a:pPr>
            <a:r>
              <a:rPr lang="en-US" smtClean="0"/>
              <a:t> </a:t>
            </a:r>
            <a:r>
              <a:rPr lang="en-US" dirty="0"/>
              <a:t>after fertilization: fertilization membrane, formed immediately after fertilization and prevents the penetration of other sperm (B) </a:t>
            </a:r>
            <a:endParaRPr lang="cs-CZ" dirty="0"/>
          </a:p>
        </p:txBody>
      </p:sp>
      <p:sp>
        <p:nvSpPr>
          <p:cNvPr id="4" name="Zástupný symbol pro číslo snímku 3"/>
          <p:cNvSpPr>
            <a:spLocks noGrp="1"/>
          </p:cNvSpPr>
          <p:nvPr>
            <p:ph type="sldNum" sz="quarter" idx="12"/>
          </p:nvPr>
        </p:nvSpPr>
        <p:spPr/>
        <p:txBody>
          <a:bodyPr/>
          <a:lstStyle/>
          <a:p>
            <a:fld id="{452BC3EA-E2EC-40AA-BF67-C4C476FA0C99}" type="slidenum">
              <a:rPr lang="cs-CZ" smtClean="0"/>
              <a:t>13</a:t>
            </a:fld>
            <a:endParaRPr lang="cs-CZ"/>
          </a:p>
        </p:txBody>
      </p:sp>
      <p:pic>
        <p:nvPicPr>
          <p:cNvPr id="1036" name="Picture 12" descr="https://www.vcbio.science.ru.nl/images/embryology/psammechinus-early-embry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583" y="1928414"/>
            <a:ext cx="5784273" cy="434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49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p:cNvSpPr>
            <a:spLocks noGrp="1" noChangeArrowheads="1"/>
          </p:cNvSpPr>
          <p:nvPr>
            <p:ph type="title"/>
          </p:nvPr>
        </p:nvSpPr>
        <p:spPr>
          <a:xfrm>
            <a:off x="1097280" y="286603"/>
            <a:ext cx="10058400" cy="1450757"/>
          </a:xfrm>
        </p:spPr>
        <p:txBody>
          <a:bodyPr/>
          <a:lstStyle/>
          <a:p>
            <a:r>
              <a:rPr lang="cs-CZ" altLang="cs-CZ" dirty="0" err="1" smtClean="0">
                <a:latin typeface="Calibri" panose="020F0502020204030204" pitchFamily="34" charset="0"/>
                <a:cs typeface="Calibri" panose="020F0502020204030204" pitchFamily="34" charset="0"/>
              </a:rPr>
              <a:t>Used</a:t>
            </a:r>
            <a:r>
              <a:rPr lang="cs-CZ" altLang="cs-CZ" dirty="0" smtClean="0">
                <a:latin typeface="Calibri" panose="020F0502020204030204" pitchFamily="34" charset="0"/>
                <a:cs typeface="Calibri" panose="020F0502020204030204" pitchFamily="34" charset="0"/>
              </a:rPr>
              <a:t> and </a:t>
            </a:r>
            <a:r>
              <a:rPr lang="cs-CZ" altLang="cs-CZ" dirty="0" err="1" smtClean="0">
                <a:latin typeface="Calibri" panose="020F0502020204030204" pitchFamily="34" charset="0"/>
                <a:cs typeface="Calibri" panose="020F0502020204030204" pitchFamily="34" charset="0"/>
              </a:rPr>
              <a:t>recommended</a:t>
            </a:r>
            <a:r>
              <a:rPr lang="cs-CZ" altLang="cs-CZ" dirty="0" smtClean="0">
                <a:latin typeface="Calibri" panose="020F0502020204030204" pitchFamily="34" charset="0"/>
                <a:cs typeface="Calibri" panose="020F0502020204030204" pitchFamily="34" charset="0"/>
              </a:rPr>
              <a:t> </a:t>
            </a:r>
            <a:r>
              <a:rPr lang="cs-CZ" altLang="cs-CZ" dirty="0" err="1" smtClean="0">
                <a:latin typeface="Calibri" panose="020F0502020204030204" pitchFamily="34" charset="0"/>
                <a:cs typeface="Calibri" panose="020F0502020204030204" pitchFamily="34" charset="0"/>
              </a:rPr>
              <a:t>literature</a:t>
            </a:r>
            <a:endParaRPr lang="cs-CZ" altLang="cs-CZ" dirty="0" smtClean="0">
              <a:latin typeface="Calibri" panose="020F0502020204030204" pitchFamily="34" charset="0"/>
              <a:cs typeface="Calibri" panose="020F0502020204030204" pitchFamily="34" charset="0"/>
            </a:endParaRPr>
          </a:p>
        </p:txBody>
      </p:sp>
      <p:sp>
        <p:nvSpPr>
          <p:cNvPr id="10" name="Zástupný symbol pro obsah 2">
            <a:extLst/>
          </p:cNvPr>
          <p:cNvSpPr>
            <a:spLocks noGrp="1"/>
          </p:cNvSpPr>
          <p:nvPr>
            <p:ph idx="1"/>
          </p:nvPr>
        </p:nvSpPr>
        <p:spPr>
          <a:xfrm>
            <a:off x="1097280" y="1845734"/>
            <a:ext cx="10058400" cy="4023360"/>
          </a:xfrm>
        </p:spPr>
        <p:txBody>
          <a:bodyPr>
            <a:normAutofit fontScale="55000" lnSpcReduction="20000"/>
          </a:bodyPr>
          <a:lstStyle/>
          <a:p>
            <a:pPr marL="0" eaLnBrk="1" hangingPunct="1">
              <a:lnSpc>
                <a:spcPct val="120000"/>
              </a:lnSpc>
              <a:spcBef>
                <a:spcPts val="0"/>
              </a:spcBef>
              <a:spcAft>
                <a:spcPts val="0"/>
              </a:spcAft>
              <a:defRPr/>
            </a:pPr>
            <a:r>
              <a:rPr lang="cs-CZ" altLang="cs-CZ" dirty="0"/>
              <a:t>B. M. </a:t>
            </a:r>
            <a:r>
              <a:rPr lang="cs-CZ" altLang="cs-CZ" dirty="0" err="1"/>
              <a:t>Carlson</a:t>
            </a:r>
            <a:r>
              <a:rPr lang="cs-CZ" altLang="cs-CZ" dirty="0"/>
              <a:t>: </a:t>
            </a:r>
            <a:r>
              <a:rPr lang="cs-CZ" altLang="cs-CZ" i="1" dirty="0" err="1"/>
              <a:t>Human</a:t>
            </a:r>
            <a:r>
              <a:rPr lang="cs-CZ" altLang="cs-CZ" i="1" dirty="0"/>
              <a:t> embryology and </a:t>
            </a:r>
            <a:r>
              <a:rPr lang="cs-CZ" altLang="cs-CZ" i="1" dirty="0" err="1"/>
              <a:t>developmental</a:t>
            </a:r>
            <a:r>
              <a:rPr lang="cs-CZ" altLang="cs-CZ" i="1" dirty="0"/>
              <a:t> biology</a:t>
            </a:r>
            <a:r>
              <a:rPr lang="cs-CZ" altLang="cs-CZ" dirty="0"/>
              <a:t>. 4th </a:t>
            </a:r>
            <a:r>
              <a:rPr lang="cs-CZ" altLang="cs-CZ" dirty="0" err="1"/>
              <a:t>edition</a:t>
            </a:r>
            <a:r>
              <a:rPr lang="cs-CZ" altLang="cs-CZ" dirty="0"/>
              <a:t>, 2009. ISBN 978-323-05385-3.</a:t>
            </a:r>
          </a:p>
          <a:p>
            <a:pPr marL="0" eaLnBrk="1" hangingPunct="1">
              <a:lnSpc>
                <a:spcPct val="120000"/>
              </a:lnSpc>
              <a:spcBef>
                <a:spcPts val="0"/>
              </a:spcBef>
              <a:spcAft>
                <a:spcPts val="0"/>
              </a:spcAft>
              <a:defRPr/>
            </a:pPr>
            <a:r>
              <a:rPr lang="cs-CZ" altLang="cs-CZ" dirty="0"/>
              <a:t>R. </a:t>
            </a:r>
            <a:r>
              <a:rPr lang="cs-CZ" altLang="cs-CZ" dirty="0" err="1"/>
              <a:t>Hodge</a:t>
            </a:r>
            <a:r>
              <a:rPr lang="cs-CZ" altLang="cs-CZ" dirty="0"/>
              <a:t>: </a:t>
            </a:r>
            <a:r>
              <a:rPr lang="cs-CZ" altLang="cs-CZ" dirty="0" err="1"/>
              <a:t>Developmental</a:t>
            </a:r>
            <a:r>
              <a:rPr lang="cs-CZ" altLang="cs-CZ" dirty="0"/>
              <a:t> Biology : </a:t>
            </a:r>
            <a:r>
              <a:rPr lang="cs-CZ" altLang="cs-CZ" dirty="0" err="1"/>
              <a:t>from</a:t>
            </a:r>
            <a:r>
              <a:rPr lang="cs-CZ" altLang="cs-CZ" dirty="0"/>
              <a:t> a Cell to </a:t>
            </a:r>
            <a:r>
              <a:rPr lang="cs-CZ" altLang="cs-CZ" dirty="0" err="1"/>
              <a:t>an</a:t>
            </a:r>
            <a:r>
              <a:rPr lang="cs-CZ" altLang="cs-CZ" dirty="0"/>
              <a:t> </a:t>
            </a:r>
            <a:r>
              <a:rPr lang="cs-CZ" altLang="cs-CZ" dirty="0" err="1"/>
              <a:t>Organism</a:t>
            </a:r>
            <a:r>
              <a:rPr lang="cs-CZ" altLang="cs-CZ" dirty="0"/>
              <a:t>. 1st </a:t>
            </a:r>
            <a:r>
              <a:rPr lang="cs-CZ" altLang="cs-CZ" dirty="0" err="1"/>
              <a:t>edition</a:t>
            </a:r>
            <a:r>
              <a:rPr lang="cs-CZ" altLang="cs-CZ" dirty="0"/>
              <a:t>, 2010. ISBN 978-0-8160-6683-4.</a:t>
            </a:r>
          </a:p>
          <a:p>
            <a:pPr marL="0">
              <a:lnSpc>
                <a:spcPct val="120000"/>
              </a:lnSpc>
              <a:spcBef>
                <a:spcPts val="0"/>
              </a:spcBef>
              <a:spcAft>
                <a:spcPts val="0"/>
              </a:spcAft>
            </a:pPr>
            <a:r>
              <a:rPr lang="cs-CZ" altLang="cs-CZ" dirty="0"/>
              <a:t>L. C. </a:t>
            </a:r>
            <a:r>
              <a:rPr lang="cs-CZ" altLang="cs-CZ" dirty="0" err="1"/>
              <a:t>Junqueira</a:t>
            </a:r>
            <a:r>
              <a:rPr lang="cs-CZ" altLang="cs-CZ" dirty="0"/>
              <a:t>, J. </a:t>
            </a:r>
            <a:r>
              <a:rPr lang="cs-CZ" altLang="cs-CZ" dirty="0" err="1"/>
              <a:t>Carneiro,R</a:t>
            </a:r>
            <a:r>
              <a:rPr lang="cs-CZ" altLang="cs-CZ" dirty="0"/>
              <a:t>. </a:t>
            </a:r>
            <a:r>
              <a:rPr lang="cs-CZ" altLang="cs-CZ" dirty="0" err="1"/>
              <a:t>Kelly</a:t>
            </a:r>
            <a:r>
              <a:rPr lang="cs-CZ" altLang="cs-CZ" dirty="0"/>
              <a:t> R. Základy histologie. H+H, Jinočany. 1997, 502 s.</a:t>
            </a:r>
          </a:p>
          <a:p>
            <a:pPr marL="0">
              <a:lnSpc>
                <a:spcPct val="120000"/>
              </a:lnSpc>
              <a:spcBef>
                <a:spcPts val="0"/>
              </a:spcBef>
              <a:spcAft>
                <a:spcPts val="0"/>
              </a:spcAft>
            </a:pPr>
            <a:r>
              <a:rPr lang="cs-CZ" altLang="cs-CZ" dirty="0"/>
              <a:t>R. L</a:t>
            </a:r>
            <a:r>
              <a:rPr lang="en-US" altLang="cs-CZ" dirty="0"/>
              <a:t>ü</a:t>
            </a:r>
            <a:r>
              <a:rPr lang="cs-CZ" altLang="cs-CZ" dirty="0" err="1"/>
              <a:t>llmann-Rauch</a:t>
            </a:r>
            <a:r>
              <a:rPr lang="cs-CZ" altLang="cs-CZ" dirty="0"/>
              <a:t>- Histologie. Překlad 3. vydání. </a:t>
            </a:r>
            <a:r>
              <a:rPr lang="cs-CZ" altLang="cs-CZ" dirty="0" err="1"/>
              <a:t>Grada</a:t>
            </a:r>
            <a:r>
              <a:rPr lang="cs-CZ" altLang="cs-CZ" dirty="0"/>
              <a:t>, Praha. 2012, 556 s. </a:t>
            </a:r>
          </a:p>
          <a:p>
            <a:pPr marL="0" eaLnBrk="1" hangingPunct="1">
              <a:lnSpc>
                <a:spcPct val="120000"/>
              </a:lnSpc>
              <a:spcBef>
                <a:spcPts val="0"/>
              </a:spcBef>
              <a:spcAft>
                <a:spcPts val="0"/>
              </a:spcAft>
              <a:defRPr/>
            </a:pPr>
            <a:r>
              <a:rPr lang="cs-CZ" altLang="cs-CZ" dirty="0"/>
              <a:t>K. L. </a:t>
            </a:r>
            <a:r>
              <a:rPr lang="cs-CZ" altLang="cs-CZ" dirty="0" err="1"/>
              <a:t>Moore</a:t>
            </a:r>
            <a:r>
              <a:rPr lang="cs-CZ" altLang="cs-CZ" dirty="0"/>
              <a:t>, T. V.N </a:t>
            </a:r>
            <a:r>
              <a:rPr lang="cs-CZ" altLang="cs-CZ" dirty="0" err="1"/>
              <a:t>Persaud</a:t>
            </a:r>
            <a:r>
              <a:rPr lang="cs-CZ" altLang="cs-CZ" dirty="0"/>
              <a:t>: </a:t>
            </a:r>
            <a:r>
              <a:rPr lang="cs-CZ" altLang="cs-CZ" i="1" dirty="0" err="1"/>
              <a:t>The</a:t>
            </a:r>
            <a:r>
              <a:rPr lang="cs-CZ" altLang="cs-CZ" i="1" dirty="0"/>
              <a:t> </a:t>
            </a:r>
            <a:r>
              <a:rPr lang="cs-CZ" altLang="cs-CZ" i="1" dirty="0" err="1"/>
              <a:t>developing</a:t>
            </a:r>
            <a:r>
              <a:rPr lang="cs-CZ" altLang="cs-CZ" i="1" dirty="0"/>
              <a:t> </a:t>
            </a:r>
            <a:r>
              <a:rPr lang="cs-CZ" altLang="cs-CZ" i="1" dirty="0" err="1"/>
              <a:t>human</a:t>
            </a:r>
            <a:r>
              <a:rPr lang="cs-CZ" altLang="cs-CZ" i="1" dirty="0"/>
              <a:t>. </a:t>
            </a:r>
            <a:r>
              <a:rPr lang="cs-CZ" altLang="cs-CZ" i="1" dirty="0" err="1"/>
              <a:t>Clinically</a:t>
            </a:r>
            <a:r>
              <a:rPr lang="cs-CZ" altLang="cs-CZ" i="1" dirty="0"/>
              <a:t> </a:t>
            </a:r>
            <a:r>
              <a:rPr lang="cs-CZ" altLang="cs-CZ" i="1" dirty="0" err="1"/>
              <a:t>oriented</a:t>
            </a:r>
            <a:r>
              <a:rPr lang="cs-CZ" altLang="cs-CZ" i="1" dirty="0"/>
              <a:t> embryology</a:t>
            </a:r>
            <a:r>
              <a:rPr lang="cs-CZ" altLang="cs-CZ" dirty="0"/>
              <a:t>. 8th </a:t>
            </a:r>
            <a:r>
              <a:rPr lang="cs-CZ" altLang="cs-CZ" dirty="0" err="1"/>
              <a:t>edition</a:t>
            </a:r>
            <a:r>
              <a:rPr lang="cs-CZ" altLang="cs-CZ" dirty="0"/>
              <a:t>, 2008. ISBN 978-0-8089-2387-9.</a:t>
            </a:r>
          </a:p>
          <a:p>
            <a:pPr marL="0" eaLnBrk="1" hangingPunct="1">
              <a:lnSpc>
                <a:spcPct val="120000"/>
              </a:lnSpc>
              <a:spcBef>
                <a:spcPts val="0"/>
              </a:spcBef>
              <a:spcAft>
                <a:spcPts val="0"/>
              </a:spcAft>
              <a:defRPr/>
            </a:pPr>
            <a:r>
              <a:rPr lang="cs-CZ" altLang="cs-CZ" dirty="0"/>
              <a:t>J. M. W </a:t>
            </a:r>
            <a:r>
              <a:rPr lang="cs-CZ" altLang="cs-CZ" dirty="0" err="1"/>
              <a:t>Slack</a:t>
            </a:r>
            <a:r>
              <a:rPr lang="cs-CZ" altLang="cs-CZ" dirty="0"/>
              <a:t>: </a:t>
            </a:r>
            <a:r>
              <a:rPr lang="cs-CZ" altLang="cs-CZ" i="1" dirty="0" err="1"/>
              <a:t>Essential</a:t>
            </a:r>
            <a:r>
              <a:rPr lang="cs-CZ" altLang="cs-CZ" i="1" dirty="0"/>
              <a:t> </a:t>
            </a:r>
            <a:r>
              <a:rPr lang="cs-CZ" altLang="cs-CZ" i="1" dirty="0" err="1"/>
              <a:t>developmental</a:t>
            </a:r>
            <a:r>
              <a:rPr lang="cs-CZ" altLang="cs-CZ" i="1" dirty="0"/>
              <a:t> biology</a:t>
            </a:r>
            <a:r>
              <a:rPr lang="cs-CZ" altLang="cs-CZ" dirty="0"/>
              <a:t>. 2nd </a:t>
            </a:r>
            <a:r>
              <a:rPr lang="cs-CZ" altLang="cs-CZ" dirty="0" err="1"/>
              <a:t>edition</a:t>
            </a:r>
            <a:r>
              <a:rPr lang="cs-CZ" altLang="cs-CZ" dirty="0"/>
              <a:t>, 2006. ISBN 978-4051-2216-0.</a:t>
            </a:r>
          </a:p>
          <a:p>
            <a:pPr marL="0" eaLnBrk="1" hangingPunct="1">
              <a:lnSpc>
                <a:spcPct val="120000"/>
              </a:lnSpc>
              <a:spcBef>
                <a:spcPts val="0"/>
              </a:spcBef>
              <a:spcAft>
                <a:spcPts val="0"/>
              </a:spcAft>
              <a:defRPr/>
            </a:pPr>
            <a:r>
              <a:rPr lang="cs-CZ" altLang="cs-CZ" dirty="0" smtClean="0"/>
              <a:t>Z</a:t>
            </a:r>
            <a:r>
              <a:rPr lang="cs-CZ" altLang="cs-CZ" dirty="0"/>
              <a:t>. Vacek: </a:t>
            </a:r>
            <a:r>
              <a:rPr lang="cs-CZ" altLang="cs-CZ" i="1" dirty="0"/>
              <a:t>Embryologie. 2006. </a:t>
            </a:r>
            <a:r>
              <a:rPr lang="cs-CZ" altLang="cs-CZ" dirty="0"/>
              <a:t>ISBN 978 -80-247-1267-3. </a:t>
            </a:r>
          </a:p>
          <a:p>
            <a:pPr marL="0" eaLnBrk="1" hangingPunct="1">
              <a:lnSpc>
                <a:spcPct val="120000"/>
              </a:lnSpc>
              <a:spcBef>
                <a:spcPts val="0"/>
              </a:spcBef>
              <a:spcAft>
                <a:spcPts val="0"/>
              </a:spcAft>
              <a:defRPr/>
            </a:pPr>
            <a:endParaRPr lang="cs-CZ" altLang="cs-CZ" dirty="0"/>
          </a:p>
          <a:p>
            <a:pPr marL="0" indent="0">
              <a:lnSpc>
                <a:spcPct val="120000"/>
              </a:lnSpc>
              <a:spcBef>
                <a:spcPts val="0"/>
              </a:spcBef>
              <a:spcAft>
                <a:spcPts val="0"/>
              </a:spcAft>
              <a:defRPr/>
            </a:pPr>
            <a:r>
              <a:rPr lang="cs-CZ" altLang="cs-CZ" dirty="0"/>
              <a:t>www.sci.muni.cz/ptacek</a:t>
            </a:r>
          </a:p>
          <a:p>
            <a:pPr marL="0" indent="0">
              <a:lnSpc>
                <a:spcPct val="120000"/>
              </a:lnSpc>
              <a:spcBef>
                <a:spcPts val="0"/>
              </a:spcBef>
              <a:spcAft>
                <a:spcPts val="0"/>
              </a:spcAft>
              <a:defRPr/>
            </a:pPr>
            <a:r>
              <a:rPr lang="cs-CZ" altLang="cs-CZ" dirty="0"/>
              <a:t>https://www.oecd.org/chemicalsafety/testing/40581066.pdf</a:t>
            </a:r>
          </a:p>
          <a:p>
            <a:pPr marL="0" indent="0">
              <a:lnSpc>
                <a:spcPct val="120000"/>
              </a:lnSpc>
              <a:spcBef>
                <a:spcPts val="0"/>
              </a:spcBef>
              <a:spcAft>
                <a:spcPts val="0"/>
              </a:spcAft>
              <a:defRPr/>
            </a:pPr>
            <a:r>
              <a:rPr lang="cs-CZ" altLang="cs-CZ" dirty="0"/>
              <a:t>http://medcell.med.yale.edu/histology/ovary_follicle.php</a:t>
            </a:r>
          </a:p>
          <a:p>
            <a:pPr marL="0" indent="0">
              <a:lnSpc>
                <a:spcPct val="120000"/>
              </a:lnSpc>
              <a:spcBef>
                <a:spcPts val="0"/>
              </a:spcBef>
              <a:spcAft>
                <a:spcPts val="0"/>
              </a:spcAft>
              <a:defRPr/>
            </a:pPr>
            <a:r>
              <a:rPr lang="cs-CZ" altLang="cs-CZ" dirty="0"/>
              <a:t>http://histol.narod.ru/atlas-en/female-01-en.htm</a:t>
            </a:r>
          </a:p>
          <a:p>
            <a:pPr marL="0" indent="0">
              <a:lnSpc>
                <a:spcPct val="120000"/>
              </a:lnSpc>
              <a:spcBef>
                <a:spcPts val="0"/>
              </a:spcBef>
              <a:spcAft>
                <a:spcPts val="0"/>
              </a:spcAft>
              <a:defRPr/>
            </a:pPr>
            <a:r>
              <a:rPr lang="cs-CZ" altLang="cs-CZ" dirty="0"/>
              <a:t>http://www.reproduction-online.org/content/142/6/893/F10.large.jpg</a:t>
            </a:r>
          </a:p>
          <a:p>
            <a:pPr marL="0" indent="0">
              <a:lnSpc>
                <a:spcPct val="120000"/>
              </a:lnSpc>
              <a:spcBef>
                <a:spcPts val="0"/>
              </a:spcBef>
              <a:spcAft>
                <a:spcPts val="0"/>
              </a:spcAft>
              <a:defRPr/>
            </a:pPr>
            <a:r>
              <a:rPr lang="cs-CZ" altLang="cs-CZ" dirty="0"/>
              <a:t>www.sci.muni.cz/ptacek</a:t>
            </a:r>
          </a:p>
          <a:p>
            <a:pPr marL="0" indent="0">
              <a:lnSpc>
                <a:spcPct val="120000"/>
              </a:lnSpc>
              <a:spcBef>
                <a:spcPts val="0"/>
              </a:spcBef>
              <a:spcAft>
                <a:spcPts val="0"/>
              </a:spcAft>
              <a:defRPr/>
            </a:pPr>
            <a:r>
              <a:rPr lang="cs-CZ" altLang="cs-CZ" dirty="0"/>
              <a:t>https://histology.medicine.umich.edu/</a:t>
            </a:r>
            <a:r>
              <a:rPr lang="cs-CZ" altLang="cs-CZ" dirty="0" err="1"/>
              <a:t>resources</a:t>
            </a:r>
            <a:r>
              <a:rPr lang="cs-CZ" altLang="cs-CZ" dirty="0"/>
              <a:t>/</a:t>
            </a:r>
            <a:r>
              <a:rPr lang="cs-CZ" altLang="cs-CZ" dirty="0" err="1"/>
              <a:t>female</a:t>
            </a:r>
            <a:r>
              <a:rPr lang="cs-CZ" altLang="cs-CZ" dirty="0"/>
              <a:t>-</a:t>
            </a:r>
            <a:r>
              <a:rPr lang="cs-CZ" altLang="cs-CZ" dirty="0" err="1"/>
              <a:t>reproductive</a:t>
            </a:r>
            <a:r>
              <a:rPr lang="cs-CZ" altLang="cs-CZ" dirty="0"/>
              <a:t>-systém</a:t>
            </a:r>
          </a:p>
          <a:p>
            <a:pPr marL="0" indent="0">
              <a:lnSpc>
                <a:spcPct val="120000"/>
              </a:lnSpc>
              <a:spcBef>
                <a:spcPts val="0"/>
              </a:spcBef>
              <a:spcAft>
                <a:spcPts val="0"/>
              </a:spcAft>
              <a:defRPr/>
            </a:pPr>
            <a:r>
              <a:rPr lang="cs-CZ" altLang="cs-CZ" dirty="0"/>
              <a:t>https://www.oecd.org/chemicalsafety/testing/40581066.pdf</a:t>
            </a:r>
          </a:p>
          <a:p>
            <a:pPr marL="0" indent="0">
              <a:lnSpc>
                <a:spcPct val="120000"/>
              </a:lnSpc>
              <a:spcBef>
                <a:spcPts val="0"/>
              </a:spcBef>
              <a:spcAft>
                <a:spcPts val="0"/>
              </a:spcAft>
              <a:defRPr/>
            </a:pPr>
            <a:r>
              <a:rPr lang="cs-CZ" altLang="cs-CZ" dirty="0"/>
              <a:t>https://zoomify.luc.edu/female/dms174/popup.html</a:t>
            </a:r>
          </a:p>
          <a:p>
            <a:pPr marL="0" indent="0">
              <a:lnSpc>
                <a:spcPct val="120000"/>
              </a:lnSpc>
              <a:spcBef>
                <a:spcPts val="0"/>
              </a:spcBef>
              <a:spcAft>
                <a:spcPts val="0"/>
              </a:spcAft>
              <a:defRPr/>
            </a:pPr>
            <a:r>
              <a:rPr lang="cs-CZ" altLang="cs-CZ" dirty="0">
                <a:cs typeface="Calibri" panose="020F0502020204030204" pitchFamily="34" charset="0"/>
              </a:rPr>
              <a:t>http://legacy.owensboro.kctcs.edu/gcaplan/anat2/notes/APIINotes2%20female%20reproductive%20anatomy.htm</a:t>
            </a:r>
          </a:p>
          <a:p>
            <a:pPr marL="0" indent="0">
              <a:lnSpc>
                <a:spcPct val="120000"/>
              </a:lnSpc>
              <a:spcBef>
                <a:spcPts val="0"/>
              </a:spcBef>
              <a:spcAft>
                <a:spcPts val="0"/>
              </a:spcAft>
              <a:defRPr/>
            </a:pPr>
            <a:r>
              <a:rPr lang="cs-CZ" altLang="cs-CZ" dirty="0">
                <a:cs typeface="Calibri" panose="020F0502020204030204" pitchFamily="34" charset="0"/>
              </a:rPr>
              <a:t>http://</a:t>
            </a:r>
            <a:r>
              <a:rPr lang="cs-CZ" altLang="cs-CZ" dirty="0" smtClean="0">
                <a:cs typeface="Calibri" panose="020F0502020204030204" pitchFamily="34" charset="0"/>
              </a:rPr>
              <a:t>sprojects.mmi.mcgill.ca/menstrualcycle/primordialfollicle.html</a:t>
            </a:r>
          </a:p>
          <a:p>
            <a:pPr marL="0" indent="0">
              <a:lnSpc>
                <a:spcPct val="120000"/>
              </a:lnSpc>
              <a:spcBef>
                <a:spcPts val="0"/>
              </a:spcBef>
              <a:spcAft>
                <a:spcPts val="0"/>
              </a:spcAft>
              <a:defRPr/>
            </a:pPr>
            <a:r>
              <a:rPr lang="cs-CZ" altLang="cs-CZ" dirty="0">
                <a:cs typeface="Calibri" panose="020F0502020204030204" pitchFamily="34" charset="0"/>
              </a:rPr>
              <a:t>https://www.vcbio.science.ru.nl/en/virtuallessons/embryology/seaurchinstage</a:t>
            </a:r>
            <a:r>
              <a:rPr lang="cs-CZ" altLang="cs-CZ" dirty="0" smtClean="0">
                <a:cs typeface="Calibri" panose="020F0502020204030204" pitchFamily="34" charset="0"/>
              </a:rPr>
              <a:t>/</a:t>
            </a:r>
          </a:p>
          <a:p>
            <a:pPr marL="0" indent="0">
              <a:lnSpc>
                <a:spcPct val="120000"/>
              </a:lnSpc>
              <a:spcBef>
                <a:spcPts val="0"/>
              </a:spcBef>
              <a:spcAft>
                <a:spcPts val="0"/>
              </a:spcAft>
              <a:defRPr/>
            </a:pPr>
            <a:r>
              <a:rPr lang="cs-CZ" altLang="cs-CZ" dirty="0">
                <a:cs typeface="Calibri" panose="020F0502020204030204" pitchFamily="34" charset="0"/>
              </a:rPr>
              <a:t>https://www2.hawaii.edu/~johnb/micro/m140/syllabus/week/handouts/m140.2.4.html</a:t>
            </a:r>
          </a:p>
          <a:p>
            <a:pPr>
              <a:defRPr/>
            </a:pPr>
            <a:endParaRPr lang="cs-CZ" dirty="0"/>
          </a:p>
        </p:txBody>
      </p:sp>
      <p:sp>
        <p:nvSpPr>
          <p:cNvPr id="2" name="Zástupný symbol pro číslo snímku 1"/>
          <p:cNvSpPr>
            <a:spLocks noGrp="1"/>
          </p:cNvSpPr>
          <p:nvPr>
            <p:ph type="sldNum" sz="quarter" idx="12"/>
          </p:nvPr>
        </p:nvSpPr>
        <p:spPr/>
        <p:txBody>
          <a:bodyPr/>
          <a:lstStyle/>
          <a:p>
            <a:fld id="{452BC3EA-E2EC-40AA-BF67-C4C476FA0C99}" type="slidenum">
              <a:rPr lang="cs-CZ" smtClean="0"/>
              <a:t>14</a:t>
            </a:fld>
            <a:endParaRPr lang="cs-CZ"/>
          </a:p>
        </p:txBody>
      </p:sp>
      <p:sp>
        <p:nvSpPr>
          <p:cNvPr id="7"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spTree>
    <p:extLst>
      <p:ext uri="{BB962C8B-B14F-4D97-AF65-F5344CB8AC3E}">
        <p14:creationId xmlns:p14="http://schemas.microsoft.com/office/powerpoint/2010/main" val="243451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3"/>
            <a:ext cx="10392756" cy="1450757"/>
          </a:xfrm>
        </p:spPr>
        <p:txBody>
          <a:bodyPr/>
          <a:lstStyle/>
          <a:p>
            <a:r>
              <a:rPr lang="en-US" dirty="0"/>
              <a:t>How to successfully complete the course?</a:t>
            </a:r>
            <a:endParaRPr lang="cs-CZ" dirty="0"/>
          </a:p>
        </p:txBody>
      </p:sp>
      <p:sp>
        <p:nvSpPr>
          <p:cNvPr id="3" name="Zástupný symbol pro obsah 2"/>
          <p:cNvSpPr>
            <a:spLocks noGrp="1"/>
          </p:cNvSpPr>
          <p:nvPr>
            <p:ph idx="1"/>
          </p:nvPr>
        </p:nvSpPr>
        <p:spPr/>
        <p:txBody>
          <a:bodyPr/>
          <a:lstStyle/>
          <a:p>
            <a:pPr marL="0" indent="0">
              <a:buNone/>
            </a:pPr>
            <a:endParaRPr lang="cs-CZ" dirty="0" smtClean="0"/>
          </a:p>
          <a:p>
            <a:pPr>
              <a:buFont typeface="Wingdings" panose="05000000000000000000" pitchFamily="2" charset="2"/>
              <a:buChar char="§"/>
            </a:pPr>
            <a:r>
              <a:rPr lang="cs-CZ" dirty="0" smtClean="0"/>
              <a:t>1) </a:t>
            </a:r>
            <a:r>
              <a:rPr lang="cs-CZ" dirty="0" err="1" smtClean="0"/>
              <a:t>the</a:t>
            </a:r>
            <a:r>
              <a:rPr lang="cs-CZ" dirty="0" smtClean="0"/>
              <a:t> </a:t>
            </a:r>
            <a:r>
              <a:rPr lang="en-US" dirty="0" smtClean="0"/>
              <a:t>attendance </a:t>
            </a:r>
            <a:r>
              <a:rPr lang="en-US" dirty="0"/>
              <a:t>is </a:t>
            </a:r>
            <a:r>
              <a:rPr lang="en-US" dirty="0" smtClean="0"/>
              <a:t>compulsory</a:t>
            </a:r>
            <a:r>
              <a:rPr lang="cs-CZ" dirty="0" smtClean="0"/>
              <a:t>. </a:t>
            </a:r>
            <a:r>
              <a:rPr lang="cs-CZ" dirty="0" err="1" smtClean="0"/>
              <a:t>If</a:t>
            </a:r>
            <a:r>
              <a:rPr lang="cs-CZ" dirty="0" smtClean="0"/>
              <a:t> </a:t>
            </a:r>
            <a:r>
              <a:rPr lang="cs-CZ" dirty="0" err="1" smtClean="0"/>
              <a:t>you</a:t>
            </a:r>
            <a:r>
              <a:rPr lang="cs-CZ" dirty="0" smtClean="0"/>
              <a:t> are </a:t>
            </a:r>
            <a:r>
              <a:rPr lang="cs-CZ" dirty="0" err="1" smtClean="0"/>
              <a:t>absent</a:t>
            </a:r>
            <a:r>
              <a:rPr lang="cs-CZ" dirty="0" smtClean="0"/>
              <a:t>, </a:t>
            </a:r>
            <a:r>
              <a:rPr lang="cs-CZ" dirty="0" err="1" smtClean="0"/>
              <a:t>find</a:t>
            </a:r>
            <a:r>
              <a:rPr lang="cs-CZ" dirty="0" smtClean="0"/>
              <a:t> a </a:t>
            </a:r>
            <a:r>
              <a:rPr lang="cs-CZ" dirty="0" err="1" smtClean="0"/>
              <a:t>solution</a:t>
            </a:r>
            <a:r>
              <a:rPr lang="cs-CZ" dirty="0" smtClean="0"/>
              <a:t> </a:t>
            </a:r>
            <a:r>
              <a:rPr lang="cs-CZ" dirty="0" err="1" smtClean="0"/>
              <a:t>of</a:t>
            </a:r>
            <a:r>
              <a:rPr lang="cs-CZ" dirty="0" smtClean="0"/>
              <a:t> </a:t>
            </a:r>
            <a:r>
              <a:rPr lang="cs-CZ" dirty="0" err="1" smtClean="0"/>
              <a:t>this</a:t>
            </a:r>
            <a:r>
              <a:rPr lang="cs-CZ" dirty="0" smtClean="0"/>
              <a:t> </a:t>
            </a:r>
            <a:r>
              <a:rPr lang="cs-CZ" dirty="0" err="1" smtClean="0"/>
              <a:t>situation</a:t>
            </a:r>
            <a:r>
              <a:rPr lang="cs-CZ" dirty="0" smtClean="0"/>
              <a:t> </a:t>
            </a:r>
            <a:r>
              <a:rPr lang="cs-CZ" dirty="0" err="1" smtClean="0"/>
              <a:t>with</a:t>
            </a:r>
            <a:r>
              <a:rPr lang="cs-CZ" dirty="0" smtClean="0"/>
              <a:t> </a:t>
            </a:r>
            <a:r>
              <a:rPr lang="cs-CZ" dirty="0" err="1" smtClean="0"/>
              <a:t>the</a:t>
            </a:r>
            <a:r>
              <a:rPr lang="cs-CZ" dirty="0" smtClean="0"/>
              <a:t> </a:t>
            </a:r>
            <a:r>
              <a:rPr lang="cs-CZ" dirty="0" err="1" smtClean="0"/>
              <a:t>teacher</a:t>
            </a:r>
            <a:r>
              <a:rPr lang="cs-CZ" dirty="0" smtClean="0"/>
              <a:t> </a:t>
            </a:r>
            <a:r>
              <a:rPr lang="cs-CZ" dirty="0" err="1" smtClean="0"/>
              <a:t>individually</a:t>
            </a:r>
            <a:endParaRPr lang="cs-CZ" dirty="0" smtClean="0"/>
          </a:p>
          <a:p>
            <a:pPr>
              <a:buFont typeface="Wingdings" panose="05000000000000000000" pitchFamily="2" charset="2"/>
              <a:buChar char="§"/>
            </a:pPr>
            <a:endParaRPr lang="cs-CZ" dirty="0" smtClean="0"/>
          </a:p>
          <a:p>
            <a:pPr>
              <a:buFont typeface="Wingdings" panose="05000000000000000000" pitchFamily="2" charset="2"/>
              <a:buChar char="§"/>
            </a:pPr>
            <a:r>
              <a:rPr lang="cs-CZ" dirty="0" smtClean="0"/>
              <a:t> 2) </a:t>
            </a:r>
            <a:r>
              <a:rPr lang="en-US" dirty="0" smtClean="0"/>
              <a:t>all </a:t>
            </a:r>
            <a:r>
              <a:rPr lang="en-US" dirty="0"/>
              <a:t>protocols accepted by the </a:t>
            </a:r>
            <a:r>
              <a:rPr lang="en-US" dirty="0" smtClean="0"/>
              <a:t>teacher</a:t>
            </a:r>
            <a:r>
              <a:rPr lang="cs-CZ" dirty="0" smtClean="0"/>
              <a:t>; </a:t>
            </a:r>
            <a:r>
              <a:rPr lang="en-US" dirty="0"/>
              <a:t>always </a:t>
            </a:r>
            <a:r>
              <a:rPr lang="cs-CZ" dirty="0" smtClean="0"/>
              <a:t>hand </a:t>
            </a:r>
            <a:r>
              <a:rPr lang="cs-CZ" dirty="0" err="1" smtClean="0"/>
              <a:t>over</a:t>
            </a:r>
            <a:r>
              <a:rPr lang="en-US" dirty="0" smtClean="0"/>
              <a:t> </a:t>
            </a:r>
            <a:r>
              <a:rPr lang="cs-CZ" dirty="0" err="1" smtClean="0"/>
              <a:t>your</a:t>
            </a:r>
            <a:r>
              <a:rPr lang="en-US" dirty="0" smtClean="0"/>
              <a:t> </a:t>
            </a:r>
            <a:r>
              <a:rPr lang="en-US" dirty="0"/>
              <a:t>protocols regularly at the </a:t>
            </a:r>
            <a:r>
              <a:rPr lang="cs-CZ" dirty="0" err="1" smtClean="0"/>
              <a:t>beginning</a:t>
            </a:r>
            <a:r>
              <a:rPr lang="cs-CZ" dirty="0" smtClean="0"/>
              <a:t> </a:t>
            </a:r>
            <a:r>
              <a:rPr lang="cs-CZ" dirty="0" err="1" smtClean="0"/>
              <a:t>of</a:t>
            </a:r>
            <a:r>
              <a:rPr lang="cs-CZ" dirty="0" smtClean="0"/>
              <a:t> </a:t>
            </a:r>
            <a:r>
              <a:rPr lang="cs-CZ" dirty="0" err="1" smtClean="0"/>
              <a:t>the</a:t>
            </a:r>
            <a:r>
              <a:rPr lang="cs-CZ" dirty="0" smtClean="0"/>
              <a:t> </a:t>
            </a:r>
            <a:r>
              <a:rPr lang="cs-CZ" dirty="0" err="1" smtClean="0"/>
              <a:t>next</a:t>
            </a:r>
            <a:r>
              <a:rPr lang="cs-CZ" dirty="0" smtClean="0"/>
              <a:t> </a:t>
            </a:r>
            <a:r>
              <a:rPr lang="cs-CZ" dirty="0" err="1" smtClean="0"/>
              <a:t>lesson</a:t>
            </a:r>
            <a:endParaRPr lang="cs-CZ" dirty="0" smtClean="0"/>
          </a:p>
          <a:p>
            <a:pPr>
              <a:buFont typeface="Wingdings" panose="05000000000000000000" pitchFamily="2" charset="2"/>
              <a:buChar char="§"/>
            </a:pPr>
            <a:endParaRPr lang="cs-CZ" dirty="0" smtClean="0"/>
          </a:p>
          <a:p>
            <a:pPr>
              <a:buFont typeface="Wingdings" panose="05000000000000000000" pitchFamily="2" charset="2"/>
              <a:buChar char="§"/>
            </a:pPr>
            <a:r>
              <a:rPr lang="cs-CZ" dirty="0" smtClean="0"/>
              <a:t> 3) </a:t>
            </a:r>
            <a:r>
              <a:rPr lang="en-US" dirty="0" smtClean="0"/>
              <a:t>homework </a:t>
            </a:r>
            <a:r>
              <a:rPr lang="cs-CZ" dirty="0" smtClean="0"/>
              <a:t> </a:t>
            </a:r>
            <a:r>
              <a:rPr lang="cs-CZ" dirty="0" err="1" smtClean="0"/>
              <a:t>at</a:t>
            </a:r>
            <a:r>
              <a:rPr lang="cs-CZ" dirty="0" smtClean="0"/>
              <a:t> </a:t>
            </a:r>
            <a:r>
              <a:rPr lang="cs-CZ" dirty="0" err="1" smtClean="0"/>
              <a:t>the</a:t>
            </a:r>
            <a:r>
              <a:rPr lang="cs-CZ" dirty="0" smtClean="0"/>
              <a:t> end </a:t>
            </a:r>
            <a:r>
              <a:rPr lang="cs-CZ" dirty="0" err="1" smtClean="0"/>
              <a:t>of</a:t>
            </a:r>
            <a:r>
              <a:rPr lang="cs-CZ" dirty="0" smtClean="0"/>
              <a:t> </a:t>
            </a:r>
            <a:r>
              <a:rPr lang="cs-CZ" dirty="0" err="1" smtClean="0"/>
              <a:t>the</a:t>
            </a:r>
            <a:r>
              <a:rPr lang="cs-CZ" dirty="0" smtClean="0"/>
              <a:t> </a:t>
            </a:r>
            <a:r>
              <a:rPr lang="cs-CZ" dirty="0" err="1" smtClean="0"/>
              <a:t>semester</a:t>
            </a:r>
            <a:r>
              <a:rPr lang="cs-CZ" dirty="0" smtClean="0"/>
              <a:t>: </a:t>
            </a:r>
            <a:r>
              <a:rPr lang="cs-CZ" dirty="0" err="1" smtClean="0"/>
              <a:t>add</a:t>
            </a:r>
            <a:r>
              <a:rPr lang="cs-CZ" dirty="0" smtClean="0"/>
              <a:t> </a:t>
            </a:r>
            <a:r>
              <a:rPr lang="cs-CZ" dirty="0" err="1" smtClean="0"/>
              <a:t>labels</a:t>
            </a:r>
            <a:r>
              <a:rPr lang="cs-CZ" dirty="0" smtClean="0"/>
              <a:t> to </a:t>
            </a:r>
            <a:r>
              <a:rPr lang="cs-CZ" dirty="0" err="1" smtClean="0"/>
              <a:t>unlabelled</a:t>
            </a:r>
            <a:r>
              <a:rPr lang="en-US" dirty="0" smtClean="0"/>
              <a:t> schemes </a:t>
            </a:r>
            <a:r>
              <a:rPr lang="cs-CZ" dirty="0" smtClean="0">
                <a:sym typeface="Wingdings" panose="05000000000000000000" pitchFamily="2" charset="2"/>
              </a:rPr>
              <a:t></a:t>
            </a:r>
            <a:endParaRPr lang="en-US" dirty="0"/>
          </a:p>
          <a:p>
            <a:pPr>
              <a:buFont typeface="Wingdings" panose="05000000000000000000" pitchFamily="2" charset="2"/>
              <a:buChar char="§"/>
            </a:pPr>
            <a:endParaRPr lang="cs-CZ" dirty="0"/>
          </a:p>
        </p:txBody>
      </p:sp>
      <p:sp>
        <p:nvSpPr>
          <p:cNvPr id="5" name="Zástupný symbol pro číslo snímku 4"/>
          <p:cNvSpPr>
            <a:spLocks noGrp="1"/>
          </p:cNvSpPr>
          <p:nvPr>
            <p:ph type="sldNum" sz="quarter" idx="12"/>
          </p:nvPr>
        </p:nvSpPr>
        <p:spPr/>
        <p:txBody>
          <a:bodyPr/>
          <a:lstStyle/>
          <a:p>
            <a:fld id="{452BC3EA-E2EC-40AA-BF67-C4C476FA0C99}" type="slidenum">
              <a:rPr lang="cs-CZ" smtClean="0"/>
              <a:t>2</a:t>
            </a:fld>
            <a:endParaRPr lang="cs-CZ"/>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spTree>
    <p:extLst>
      <p:ext uri="{BB962C8B-B14F-4D97-AF65-F5344CB8AC3E}">
        <p14:creationId xmlns:p14="http://schemas.microsoft.com/office/powerpoint/2010/main" val="96302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452BC3EA-E2EC-40AA-BF67-C4C476FA0C99}" type="slidenum">
              <a:rPr lang="cs-CZ" smtClean="0"/>
              <a:t>3</a:t>
            </a:fld>
            <a:endParaRPr lang="cs-CZ"/>
          </a:p>
        </p:txBody>
      </p:sp>
      <p:pic>
        <p:nvPicPr>
          <p:cNvPr id="1026" name="Picture 2" descr="https://www2.hawaii.edu/~johnb/micro/m140/graphics/olympusmicrosc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31" y="0"/>
            <a:ext cx="5050769" cy="532014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043055" y="0"/>
            <a:ext cx="7148945" cy="6740307"/>
          </a:xfrm>
          <a:prstGeom prst="rect">
            <a:avLst/>
          </a:prstGeom>
        </p:spPr>
        <p:txBody>
          <a:bodyPr wrap="square">
            <a:spAutoFit/>
          </a:bodyPr>
          <a:lstStyle/>
          <a:p>
            <a:pPr marL="342900" indent="-342900">
              <a:buAutoNum type="arabicPeriod"/>
            </a:pPr>
            <a:r>
              <a:rPr lang="en-US" dirty="0" smtClean="0">
                <a:solidFill>
                  <a:srgbClr val="000000"/>
                </a:solidFill>
              </a:rPr>
              <a:t>Place </a:t>
            </a:r>
            <a:r>
              <a:rPr lang="en-US" dirty="0">
                <a:solidFill>
                  <a:srgbClr val="000000"/>
                </a:solidFill>
              </a:rPr>
              <a:t>the microscope slide with the specimen within the stage clips on the fixed </a:t>
            </a:r>
            <a:r>
              <a:rPr lang="en-US" dirty="0" smtClean="0">
                <a:solidFill>
                  <a:srgbClr val="000000"/>
                </a:solidFill>
              </a:rPr>
              <a:t>stage</a:t>
            </a:r>
            <a:endParaRPr lang="cs-CZ" dirty="0" smtClean="0">
              <a:solidFill>
                <a:srgbClr val="000000"/>
              </a:solidFill>
            </a:endParaRPr>
          </a:p>
          <a:p>
            <a:pPr marL="342900" indent="-342900">
              <a:buAutoNum type="arabicPeriod"/>
            </a:pPr>
            <a:r>
              <a:rPr lang="en-US" dirty="0" smtClean="0">
                <a:solidFill>
                  <a:srgbClr val="000000"/>
                </a:solidFill>
              </a:rPr>
              <a:t> </a:t>
            </a:r>
            <a:r>
              <a:rPr lang="en-US" dirty="0">
                <a:solidFill>
                  <a:srgbClr val="000000"/>
                </a:solidFill>
              </a:rPr>
              <a:t>Rotate the </a:t>
            </a:r>
            <a:r>
              <a:rPr lang="en-US" dirty="0" smtClean="0">
                <a:solidFill>
                  <a:srgbClr val="000000"/>
                </a:solidFill>
              </a:rPr>
              <a:t>low</a:t>
            </a:r>
            <a:r>
              <a:rPr lang="cs-CZ" dirty="0" err="1" smtClean="0">
                <a:solidFill>
                  <a:srgbClr val="000000"/>
                </a:solidFill>
              </a:rPr>
              <a:t>est</a:t>
            </a:r>
            <a:r>
              <a:rPr lang="en-US" dirty="0" smtClean="0">
                <a:solidFill>
                  <a:srgbClr val="000000"/>
                </a:solidFill>
              </a:rPr>
              <a:t> </a:t>
            </a:r>
            <a:r>
              <a:rPr lang="en-US" dirty="0">
                <a:solidFill>
                  <a:srgbClr val="000000"/>
                </a:solidFill>
              </a:rPr>
              <a:t>power lens into </a:t>
            </a:r>
            <a:r>
              <a:rPr lang="en-US" dirty="0" smtClean="0">
                <a:solidFill>
                  <a:srgbClr val="000000"/>
                </a:solidFill>
              </a:rPr>
              <a:t>position</a:t>
            </a:r>
            <a:r>
              <a:rPr lang="cs-CZ" dirty="0" smtClean="0">
                <a:solidFill>
                  <a:srgbClr val="000000"/>
                </a:solidFill>
              </a:rPr>
              <a:t>. </a:t>
            </a:r>
            <a:r>
              <a:rPr lang="en-US" dirty="0" smtClean="0">
                <a:solidFill>
                  <a:srgbClr val="000000"/>
                </a:solidFill>
              </a:rPr>
              <a:t>While </a:t>
            </a:r>
            <a:r>
              <a:rPr lang="en-US" dirty="0">
                <a:solidFill>
                  <a:srgbClr val="000000"/>
                </a:solidFill>
              </a:rPr>
              <a:t>watching from the </a:t>
            </a:r>
            <a:r>
              <a:rPr lang="en-US" dirty="0" smtClean="0">
                <a:solidFill>
                  <a:srgbClr val="000000"/>
                </a:solidFill>
              </a:rPr>
              <a:t>side </a:t>
            </a:r>
            <a:r>
              <a:rPr lang="en-US" dirty="0">
                <a:solidFill>
                  <a:srgbClr val="000000"/>
                </a:solidFill>
              </a:rPr>
              <a:t>to insure that the lens doesn't touch the specimen, turn the coarse focus knob to move the stage as close as it can get to the lens without touching the lens. (Always watch from the side whenever you move a specimen towards any objective lens to make sure the lens doesn't crash through the specimen and get damaged</a:t>
            </a:r>
            <a:r>
              <a:rPr lang="en-US" dirty="0" smtClean="0">
                <a:solidFill>
                  <a:srgbClr val="000000"/>
                </a:solidFill>
              </a:rPr>
              <a:t>!)</a:t>
            </a:r>
            <a:endParaRPr lang="cs-CZ" dirty="0" smtClean="0">
              <a:solidFill>
                <a:srgbClr val="000000"/>
              </a:solidFill>
            </a:endParaRPr>
          </a:p>
          <a:p>
            <a:pPr marL="342900" indent="-342900">
              <a:buAutoNum type="arabicPeriod"/>
            </a:pPr>
            <a:r>
              <a:rPr lang="en-US" dirty="0" smtClean="0">
                <a:solidFill>
                  <a:srgbClr val="000000"/>
                </a:solidFill>
              </a:rPr>
              <a:t> </a:t>
            </a:r>
            <a:r>
              <a:rPr lang="en-US" dirty="0">
                <a:solidFill>
                  <a:srgbClr val="000000"/>
                </a:solidFill>
              </a:rPr>
              <a:t>Now, while looking through the ocular lens, turn the coarse focus knob carefully, and slowly move the stage away from the lens until the specimen comes </a:t>
            </a:r>
            <a:r>
              <a:rPr lang="en-US" dirty="0" smtClean="0">
                <a:solidFill>
                  <a:srgbClr val="000000"/>
                </a:solidFill>
              </a:rPr>
              <a:t>into </a:t>
            </a:r>
            <a:r>
              <a:rPr lang="en-US" dirty="0">
                <a:solidFill>
                  <a:srgbClr val="000000"/>
                </a:solidFill>
              </a:rPr>
              <a:t>focus. Then, use the fine focus knob to bring the specimen into sharp </a:t>
            </a:r>
            <a:r>
              <a:rPr lang="en-US" dirty="0" smtClean="0">
                <a:solidFill>
                  <a:srgbClr val="000000"/>
                </a:solidFill>
              </a:rPr>
              <a:t>focus.</a:t>
            </a:r>
            <a:endParaRPr lang="cs-CZ" dirty="0" smtClean="0">
              <a:solidFill>
                <a:srgbClr val="000000"/>
              </a:solidFill>
            </a:endParaRPr>
          </a:p>
          <a:p>
            <a:pPr marL="342900" indent="-342900">
              <a:buAutoNum type="arabicPeriod"/>
            </a:pPr>
            <a:r>
              <a:rPr lang="en-US" dirty="0" smtClean="0">
                <a:solidFill>
                  <a:srgbClr val="000000"/>
                </a:solidFill>
              </a:rPr>
              <a:t>Routinely </a:t>
            </a:r>
            <a:r>
              <a:rPr lang="en-US" dirty="0">
                <a:solidFill>
                  <a:srgbClr val="000000"/>
                </a:solidFill>
              </a:rPr>
              <a:t>adjust the light </a:t>
            </a:r>
            <a:r>
              <a:rPr lang="en-US" dirty="0" smtClean="0">
                <a:solidFill>
                  <a:srgbClr val="000000"/>
                </a:solidFill>
              </a:rPr>
              <a:t>source </a:t>
            </a:r>
            <a:r>
              <a:rPr lang="en-US" dirty="0">
                <a:solidFill>
                  <a:srgbClr val="000000"/>
                </a:solidFill>
              </a:rPr>
              <a:t>for optimum illumination for each new slide and for each change in </a:t>
            </a:r>
            <a:r>
              <a:rPr lang="en-US" dirty="0" smtClean="0">
                <a:solidFill>
                  <a:srgbClr val="000000"/>
                </a:solidFill>
              </a:rPr>
              <a:t>magnification.</a:t>
            </a:r>
            <a:endParaRPr lang="cs-CZ" dirty="0" smtClean="0">
              <a:solidFill>
                <a:srgbClr val="000000"/>
              </a:solidFill>
            </a:endParaRPr>
          </a:p>
          <a:p>
            <a:pPr marL="342900" indent="-342900">
              <a:buAutoNum type="arabicPeriod"/>
            </a:pPr>
            <a:r>
              <a:rPr lang="en-US" dirty="0" smtClean="0">
                <a:solidFill>
                  <a:srgbClr val="000000"/>
                </a:solidFill>
              </a:rPr>
              <a:t>Once </a:t>
            </a:r>
            <a:r>
              <a:rPr lang="en-US" dirty="0">
                <a:solidFill>
                  <a:srgbClr val="000000"/>
                </a:solidFill>
              </a:rPr>
              <a:t>you have brought the specimen into sharp focus with </a:t>
            </a:r>
            <a:r>
              <a:rPr lang="cs-CZ" dirty="0" err="1" smtClean="0">
                <a:solidFill>
                  <a:srgbClr val="000000"/>
                </a:solidFill>
              </a:rPr>
              <a:t>the</a:t>
            </a:r>
            <a:r>
              <a:rPr lang="cs-CZ" dirty="0" smtClean="0">
                <a:solidFill>
                  <a:srgbClr val="000000"/>
                </a:solidFill>
              </a:rPr>
              <a:t> </a:t>
            </a:r>
            <a:r>
              <a:rPr lang="cs-CZ" dirty="0" err="1" smtClean="0">
                <a:solidFill>
                  <a:srgbClr val="000000"/>
                </a:solidFill>
              </a:rPr>
              <a:t>first</a:t>
            </a:r>
            <a:r>
              <a:rPr lang="cs-CZ" dirty="0" smtClean="0">
                <a:solidFill>
                  <a:srgbClr val="000000"/>
                </a:solidFill>
              </a:rPr>
              <a:t> 3</a:t>
            </a:r>
            <a:r>
              <a:rPr lang="en-US" dirty="0" smtClean="0">
                <a:solidFill>
                  <a:srgbClr val="000000"/>
                </a:solidFill>
              </a:rPr>
              <a:t> lens</a:t>
            </a:r>
            <a:r>
              <a:rPr lang="cs-CZ" dirty="0" smtClean="0">
                <a:solidFill>
                  <a:srgbClr val="000000"/>
                </a:solidFill>
              </a:rPr>
              <a:t>es (</a:t>
            </a:r>
            <a:r>
              <a:rPr lang="cs-CZ" dirty="0" err="1">
                <a:solidFill>
                  <a:srgbClr val="000000"/>
                </a:solidFill>
              </a:rPr>
              <a:t>f</a:t>
            </a:r>
            <a:r>
              <a:rPr lang="cs-CZ" dirty="0" err="1" smtClean="0">
                <a:solidFill>
                  <a:srgbClr val="000000"/>
                </a:solidFill>
              </a:rPr>
              <a:t>rom</a:t>
            </a:r>
            <a:r>
              <a:rPr lang="cs-CZ" dirty="0" smtClean="0">
                <a:solidFill>
                  <a:srgbClr val="000000"/>
                </a:solidFill>
              </a:rPr>
              <a:t> </a:t>
            </a:r>
            <a:r>
              <a:rPr lang="cs-CZ" dirty="0" err="1" smtClean="0">
                <a:solidFill>
                  <a:srgbClr val="000000"/>
                </a:solidFill>
              </a:rPr>
              <a:t>low-power</a:t>
            </a:r>
            <a:r>
              <a:rPr lang="cs-CZ" dirty="0" smtClean="0">
                <a:solidFill>
                  <a:srgbClr val="000000"/>
                </a:solidFill>
              </a:rPr>
              <a:t> to </a:t>
            </a:r>
            <a:r>
              <a:rPr lang="cs-CZ" dirty="0" err="1" smtClean="0">
                <a:solidFill>
                  <a:srgbClr val="000000"/>
                </a:solidFill>
              </a:rPr>
              <a:t>high-power</a:t>
            </a:r>
            <a:r>
              <a:rPr lang="cs-CZ" dirty="0" smtClean="0">
                <a:solidFill>
                  <a:srgbClr val="000000"/>
                </a:solidFill>
              </a:rPr>
              <a:t>)</a:t>
            </a:r>
            <a:r>
              <a:rPr lang="en-US" dirty="0" smtClean="0">
                <a:solidFill>
                  <a:srgbClr val="000000"/>
                </a:solidFill>
              </a:rPr>
              <a:t>, </a:t>
            </a:r>
            <a:r>
              <a:rPr lang="en-US" dirty="0">
                <a:solidFill>
                  <a:srgbClr val="000000"/>
                </a:solidFill>
              </a:rPr>
              <a:t>preparation may be made for visualizing the </a:t>
            </a:r>
            <a:r>
              <a:rPr lang="en-US" dirty="0" smtClean="0">
                <a:solidFill>
                  <a:srgbClr val="000000"/>
                </a:solidFill>
              </a:rPr>
              <a:t>specimen </a:t>
            </a:r>
            <a:r>
              <a:rPr lang="en-US" dirty="0">
                <a:solidFill>
                  <a:srgbClr val="000000"/>
                </a:solidFill>
              </a:rPr>
              <a:t>under oil immersion. Place a drop of oil on the slide directly over the area to be viewed. Rotate the nosepiece until the oil-immersion objective locks into position. Care should be taken not to allow the high-power objective to touch the drop of oil</a:t>
            </a:r>
            <a:r>
              <a:rPr lang="en-US" dirty="0" smtClean="0">
                <a:solidFill>
                  <a:srgbClr val="000000"/>
                </a:solidFill>
              </a:rPr>
              <a:t>.</a:t>
            </a:r>
            <a:r>
              <a:rPr lang="cs-CZ" dirty="0" smtClean="0">
                <a:solidFill>
                  <a:srgbClr val="000000"/>
                </a:solidFill>
              </a:rPr>
              <a:t> </a:t>
            </a:r>
            <a:r>
              <a:rPr lang="en-US" dirty="0" smtClean="0">
                <a:solidFill>
                  <a:srgbClr val="000000"/>
                </a:solidFill>
              </a:rPr>
              <a:t>The </a:t>
            </a:r>
            <a:r>
              <a:rPr lang="en-US" dirty="0">
                <a:solidFill>
                  <a:srgbClr val="000000"/>
                </a:solidFill>
              </a:rPr>
              <a:t>slide is observed from the side as the objective is rotated slowly into position. This will ensure that the objective will be properly immersed in the oil. The fine-adjustment knob is readjusted to bring the image into sharp focus</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37011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62446" y="672931"/>
            <a:ext cx="80046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cs-CZ" altLang="cs-CZ" sz="4800" dirty="0" err="1" smtClean="0">
                <a:latin typeface="+mn-lt"/>
              </a:rPr>
              <a:t>Oocytes</a:t>
            </a:r>
            <a:endParaRPr lang="cs-CZ" altLang="cs-CZ" sz="4800" dirty="0">
              <a:latin typeface="+mn-lt"/>
            </a:endParaRPr>
          </a:p>
        </p:txBody>
      </p:sp>
      <p:sp>
        <p:nvSpPr>
          <p:cNvPr id="29699" name="Rectangle 3"/>
          <p:cNvSpPr>
            <a:spLocks noChangeArrowheads="1"/>
          </p:cNvSpPr>
          <p:nvPr/>
        </p:nvSpPr>
        <p:spPr bwMode="auto">
          <a:xfrm>
            <a:off x="101600" y="1576546"/>
            <a:ext cx="12090399" cy="4554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nSpc>
                <a:spcPct val="80000"/>
              </a:lnSpc>
              <a:buFont typeface="Wingdings" panose="05000000000000000000" pitchFamily="2" charset="2"/>
              <a:buChar char="§"/>
            </a:pPr>
            <a:r>
              <a:rPr lang="cs-CZ" sz="1800" i="1" dirty="0" smtClean="0">
                <a:latin typeface="+mn-lt"/>
              </a:rPr>
              <a:t>ova (</a:t>
            </a:r>
            <a:r>
              <a:rPr lang="cs-CZ" sz="1800" i="1" dirty="0" err="1" smtClean="0">
                <a:latin typeface="+mn-lt"/>
              </a:rPr>
              <a:t>plural</a:t>
            </a:r>
            <a:r>
              <a:rPr lang="cs-CZ" sz="1800" i="1" dirty="0" smtClean="0">
                <a:latin typeface="+mn-lt"/>
              </a:rPr>
              <a:t>, lat.), ovum</a:t>
            </a:r>
            <a:r>
              <a:rPr lang="cs-CZ" sz="1800" dirty="0" smtClean="0">
                <a:latin typeface="+mn-lt"/>
              </a:rPr>
              <a:t> (</a:t>
            </a:r>
            <a:r>
              <a:rPr lang="cs-CZ" sz="1800" dirty="0" err="1" smtClean="0">
                <a:latin typeface="+mn-lt"/>
              </a:rPr>
              <a:t>singular</a:t>
            </a:r>
            <a:r>
              <a:rPr lang="cs-CZ" sz="1800" dirty="0" smtClean="0">
                <a:latin typeface="+mn-lt"/>
              </a:rPr>
              <a:t>, lat.)</a:t>
            </a:r>
          </a:p>
          <a:p>
            <a:pPr>
              <a:lnSpc>
                <a:spcPct val="80000"/>
              </a:lnSpc>
              <a:buFont typeface="Wingdings" panose="05000000000000000000" pitchFamily="2" charset="2"/>
              <a:buChar char="§"/>
            </a:pPr>
            <a:r>
              <a:rPr lang="en-US" sz="1800" dirty="0" smtClean="0">
                <a:latin typeface="+mn-lt"/>
              </a:rPr>
              <a:t>unicellular </a:t>
            </a:r>
            <a:r>
              <a:rPr lang="en-US" sz="1800" dirty="0">
                <a:latin typeface="+mn-lt"/>
              </a:rPr>
              <a:t>formations that contain genetic information and </a:t>
            </a:r>
            <a:r>
              <a:rPr lang="en-US" sz="1800" dirty="0" smtClean="0">
                <a:latin typeface="+mn-lt"/>
              </a:rPr>
              <a:t>nutrition </a:t>
            </a:r>
            <a:r>
              <a:rPr lang="en-US" sz="1800" dirty="0">
                <a:latin typeface="+mn-lt"/>
              </a:rPr>
              <a:t>material </a:t>
            </a:r>
            <a:r>
              <a:rPr lang="cs-CZ" sz="1800" dirty="0" err="1" smtClean="0">
                <a:latin typeface="+mn-lt"/>
              </a:rPr>
              <a:t>for</a:t>
            </a:r>
            <a:r>
              <a:rPr lang="en-US" sz="1800" dirty="0" smtClean="0">
                <a:latin typeface="+mn-lt"/>
              </a:rPr>
              <a:t> </a:t>
            </a:r>
            <a:r>
              <a:rPr lang="en-US" sz="1800" dirty="0">
                <a:latin typeface="+mn-lt"/>
              </a:rPr>
              <a:t>the early stages of embryo development </a:t>
            </a:r>
            <a:endParaRPr lang="cs-CZ" sz="1800" dirty="0" smtClean="0">
              <a:latin typeface="+mn-lt"/>
            </a:endParaRPr>
          </a:p>
          <a:p>
            <a:pPr>
              <a:lnSpc>
                <a:spcPct val="80000"/>
              </a:lnSpc>
              <a:buFont typeface="Wingdings" panose="05000000000000000000" pitchFamily="2" charset="2"/>
              <a:buChar char="§"/>
            </a:pPr>
            <a:r>
              <a:rPr lang="en-US" sz="1800" dirty="0" smtClean="0">
                <a:latin typeface="+mn-lt"/>
              </a:rPr>
              <a:t>spherical</a:t>
            </a:r>
            <a:r>
              <a:rPr lang="en-US" sz="1800" dirty="0">
                <a:latin typeface="+mn-lt"/>
              </a:rPr>
              <a:t>, with an asymmetric internal </a:t>
            </a:r>
            <a:r>
              <a:rPr lang="en-US" sz="1800" dirty="0" smtClean="0">
                <a:latin typeface="+mn-lt"/>
              </a:rPr>
              <a:t>structure</a:t>
            </a:r>
            <a:endParaRPr lang="cs-CZ" sz="1800" dirty="0" smtClean="0">
              <a:latin typeface="+mn-lt"/>
            </a:endParaRPr>
          </a:p>
          <a:p>
            <a:pPr>
              <a:lnSpc>
                <a:spcPct val="80000"/>
              </a:lnSpc>
              <a:buFont typeface="Wingdings" panose="05000000000000000000" pitchFamily="2" charset="2"/>
              <a:buChar char="§"/>
            </a:pPr>
            <a:r>
              <a:rPr lang="cs-CZ" sz="1800" dirty="0" err="1" smtClean="0">
                <a:latin typeface="+mn-lt"/>
              </a:rPr>
              <a:t>during</a:t>
            </a:r>
            <a:r>
              <a:rPr lang="cs-CZ" sz="1800" dirty="0" smtClean="0">
                <a:latin typeface="+mn-lt"/>
              </a:rPr>
              <a:t> </a:t>
            </a:r>
            <a:r>
              <a:rPr lang="cs-CZ" sz="1800" dirty="0" err="1" smtClean="0">
                <a:latin typeface="+mn-lt"/>
              </a:rPr>
              <a:t>oogenesis</a:t>
            </a:r>
            <a:r>
              <a:rPr lang="cs-CZ" sz="1800" dirty="0" smtClean="0">
                <a:latin typeface="+mn-lt"/>
              </a:rPr>
              <a:t>, animal-</a:t>
            </a:r>
            <a:r>
              <a:rPr lang="cs-CZ" sz="1800" dirty="0" err="1" smtClean="0">
                <a:latin typeface="+mn-lt"/>
              </a:rPr>
              <a:t>vegetal</a:t>
            </a:r>
            <a:r>
              <a:rPr lang="cs-CZ" sz="1800" dirty="0" smtClean="0">
                <a:latin typeface="+mn-lt"/>
              </a:rPr>
              <a:t> polarity </a:t>
            </a:r>
            <a:r>
              <a:rPr lang="cs-CZ" sz="1800" dirty="0" err="1" smtClean="0">
                <a:latin typeface="+mn-lt"/>
              </a:rPr>
              <a:t>arises</a:t>
            </a:r>
            <a:r>
              <a:rPr lang="cs-CZ" sz="1800" dirty="0" smtClean="0">
                <a:latin typeface="+mn-lt"/>
              </a:rPr>
              <a:t>, </a:t>
            </a:r>
            <a:r>
              <a:rPr lang="cs-CZ" sz="1800" dirty="0" err="1" smtClean="0">
                <a:latin typeface="+mn-lt"/>
              </a:rPr>
              <a:t>the</a:t>
            </a:r>
            <a:r>
              <a:rPr lang="cs-CZ" sz="1800" dirty="0" smtClean="0">
                <a:latin typeface="+mn-lt"/>
              </a:rPr>
              <a:t> animal pole </a:t>
            </a:r>
            <a:r>
              <a:rPr lang="cs-CZ" sz="1800" dirty="0" err="1" smtClean="0">
                <a:latin typeface="+mn-lt"/>
              </a:rPr>
              <a:t>contains</a:t>
            </a:r>
            <a:r>
              <a:rPr lang="cs-CZ" sz="1800" dirty="0" smtClean="0">
                <a:latin typeface="+mn-lt"/>
              </a:rPr>
              <a:t> </a:t>
            </a:r>
            <a:r>
              <a:rPr lang="cs-CZ" sz="1800" dirty="0" err="1">
                <a:latin typeface="+mn-lt"/>
              </a:rPr>
              <a:t>g</a:t>
            </a:r>
            <a:r>
              <a:rPr lang="cs-CZ" sz="1800" dirty="0" err="1" smtClean="0">
                <a:latin typeface="+mn-lt"/>
              </a:rPr>
              <a:t>erminal</a:t>
            </a:r>
            <a:r>
              <a:rPr lang="cs-CZ" sz="1800" dirty="0" smtClean="0">
                <a:latin typeface="+mn-lt"/>
              </a:rPr>
              <a:t> </a:t>
            </a:r>
            <a:r>
              <a:rPr lang="cs-CZ" sz="1800" dirty="0" err="1" smtClean="0">
                <a:latin typeface="+mn-lt"/>
              </a:rPr>
              <a:t>vesicle</a:t>
            </a:r>
            <a:r>
              <a:rPr lang="cs-CZ" sz="1800" dirty="0" smtClean="0">
                <a:latin typeface="+mn-lt"/>
              </a:rPr>
              <a:t>; </a:t>
            </a:r>
            <a:r>
              <a:rPr lang="cs-CZ" sz="1800" dirty="0" err="1" smtClean="0">
                <a:latin typeface="+mn-lt"/>
              </a:rPr>
              <a:t>vegetal</a:t>
            </a:r>
            <a:r>
              <a:rPr lang="cs-CZ" sz="1800" dirty="0" smtClean="0">
                <a:latin typeface="+mn-lt"/>
              </a:rPr>
              <a:t> pole </a:t>
            </a:r>
            <a:r>
              <a:rPr lang="cs-CZ" sz="1800" dirty="0" err="1" smtClean="0">
                <a:latin typeface="+mn-lt"/>
              </a:rPr>
              <a:t>is</a:t>
            </a:r>
            <a:r>
              <a:rPr lang="cs-CZ" sz="1800" dirty="0" smtClean="0">
                <a:latin typeface="+mn-lt"/>
              </a:rPr>
              <a:t> </a:t>
            </a:r>
            <a:r>
              <a:rPr lang="cs-CZ" sz="1800" dirty="0" err="1" smtClean="0">
                <a:latin typeface="+mn-lt"/>
              </a:rPr>
              <a:t>rich</a:t>
            </a:r>
            <a:r>
              <a:rPr lang="cs-CZ" sz="1800" dirty="0" smtClean="0">
                <a:latin typeface="+mn-lt"/>
              </a:rPr>
              <a:t> in </a:t>
            </a:r>
            <a:r>
              <a:rPr lang="cs-CZ" sz="1800" dirty="0" err="1" smtClean="0">
                <a:latin typeface="+mn-lt"/>
              </a:rPr>
              <a:t>yolk</a:t>
            </a:r>
            <a:r>
              <a:rPr lang="cs-CZ" sz="1800" dirty="0" smtClean="0">
                <a:latin typeface="+mn-lt"/>
              </a:rPr>
              <a:t> </a:t>
            </a:r>
          </a:p>
          <a:p>
            <a:pPr>
              <a:lnSpc>
                <a:spcPct val="80000"/>
              </a:lnSpc>
              <a:buFont typeface="Wingdings" panose="05000000000000000000" pitchFamily="2" charset="2"/>
              <a:buChar char="§"/>
            </a:pPr>
            <a:r>
              <a:rPr lang="cs-CZ" sz="1800" dirty="0" err="1" smtClean="0">
                <a:latin typeface="+mn-lt"/>
              </a:rPr>
              <a:t>the</a:t>
            </a:r>
            <a:r>
              <a:rPr lang="cs-CZ" sz="1800" dirty="0" smtClean="0">
                <a:latin typeface="+mn-lt"/>
              </a:rPr>
              <a:t> </a:t>
            </a:r>
            <a:r>
              <a:rPr lang="cs-CZ" sz="1800" dirty="0" err="1" smtClean="0">
                <a:latin typeface="+mn-lt"/>
              </a:rPr>
              <a:t>amount</a:t>
            </a:r>
            <a:r>
              <a:rPr lang="cs-CZ" sz="1800" dirty="0" smtClean="0">
                <a:latin typeface="+mn-lt"/>
              </a:rPr>
              <a:t> </a:t>
            </a:r>
            <a:r>
              <a:rPr lang="cs-CZ" sz="1800" dirty="0" err="1" smtClean="0">
                <a:latin typeface="+mn-lt"/>
              </a:rPr>
              <a:t>of</a:t>
            </a:r>
            <a:r>
              <a:rPr lang="cs-CZ" sz="1800" dirty="0" smtClean="0">
                <a:latin typeface="+mn-lt"/>
              </a:rPr>
              <a:t> </a:t>
            </a:r>
            <a:r>
              <a:rPr lang="cs-CZ" sz="1800" dirty="0" err="1" smtClean="0">
                <a:latin typeface="+mn-lt"/>
              </a:rPr>
              <a:t>yolk</a:t>
            </a:r>
            <a:r>
              <a:rPr lang="cs-CZ" sz="1800" dirty="0" smtClean="0">
                <a:latin typeface="+mn-lt"/>
              </a:rPr>
              <a:t> (</a:t>
            </a:r>
            <a:r>
              <a:rPr lang="cs-CZ" sz="1800" dirty="0" err="1" smtClean="0">
                <a:latin typeface="+mn-lt"/>
              </a:rPr>
              <a:t>proteins</a:t>
            </a:r>
            <a:r>
              <a:rPr lang="cs-CZ" sz="1800" dirty="0" smtClean="0">
                <a:latin typeface="+mn-lt"/>
              </a:rPr>
              <a:t>, </a:t>
            </a:r>
            <a:r>
              <a:rPr lang="cs-CZ" sz="1800" dirty="0" err="1" smtClean="0">
                <a:latin typeface="+mn-lt"/>
              </a:rPr>
              <a:t>lipids</a:t>
            </a:r>
            <a:r>
              <a:rPr lang="cs-CZ" sz="1800" dirty="0" smtClean="0">
                <a:latin typeface="+mn-lt"/>
              </a:rPr>
              <a:t> and </a:t>
            </a:r>
            <a:r>
              <a:rPr lang="cs-CZ" sz="1800" dirty="0" err="1" smtClean="0">
                <a:latin typeface="+mn-lt"/>
              </a:rPr>
              <a:t>glycogen</a:t>
            </a:r>
            <a:r>
              <a:rPr lang="cs-CZ" sz="1800" dirty="0" smtClean="0">
                <a:latin typeface="+mn-lt"/>
              </a:rPr>
              <a:t> to </a:t>
            </a:r>
            <a:r>
              <a:rPr lang="cs-CZ" sz="1800" dirty="0" err="1" smtClean="0">
                <a:latin typeface="+mn-lt"/>
              </a:rPr>
              <a:t>nourish</a:t>
            </a:r>
            <a:r>
              <a:rPr lang="cs-CZ" sz="1800" dirty="0" smtClean="0">
                <a:latin typeface="+mn-lt"/>
              </a:rPr>
              <a:t> </a:t>
            </a:r>
            <a:r>
              <a:rPr lang="cs-CZ" sz="1800" dirty="0" err="1" smtClean="0">
                <a:latin typeface="+mn-lt"/>
              </a:rPr>
              <a:t>the</a:t>
            </a:r>
            <a:r>
              <a:rPr lang="cs-CZ" sz="1800" dirty="0" smtClean="0">
                <a:latin typeface="+mn-lt"/>
              </a:rPr>
              <a:t> embryo)  </a:t>
            </a:r>
            <a:r>
              <a:rPr lang="cs-CZ" sz="1800" dirty="0" err="1" smtClean="0">
                <a:latin typeface="+mn-lt"/>
              </a:rPr>
              <a:t>correlates</a:t>
            </a:r>
            <a:r>
              <a:rPr lang="cs-CZ" sz="1800" dirty="0" smtClean="0">
                <a:latin typeface="+mn-lt"/>
              </a:rPr>
              <a:t> </a:t>
            </a:r>
            <a:r>
              <a:rPr lang="cs-CZ" sz="1800" dirty="0" err="1" smtClean="0">
                <a:latin typeface="+mn-lt"/>
              </a:rPr>
              <a:t>with</a:t>
            </a:r>
            <a:r>
              <a:rPr lang="cs-CZ" sz="1800" dirty="0" smtClean="0">
                <a:latin typeface="+mn-lt"/>
              </a:rPr>
              <a:t> </a:t>
            </a:r>
            <a:r>
              <a:rPr lang="cs-CZ" sz="1800" dirty="0" err="1" smtClean="0">
                <a:latin typeface="+mn-lt"/>
              </a:rPr>
              <a:t>the</a:t>
            </a:r>
            <a:r>
              <a:rPr lang="cs-CZ" sz="1800" dirty="0" smtClean="0">
                <a:latin typeface="+mn-lt"/>
              </a:rPr>
              <a:t> </a:t>
            </a:r>
            <a:r>
              <a:rPr lang="cs-CZ" sz="1800" dirty="0" err="1" smtClean="0">
                <a:latin typeface="+mn-lt"/>
              </a:rPr>
              <a:t>duration</a:t>
            </a:r>
            <a:r>
              <a:rPr lang="cs-CZ" sz="1800" dirty="0" smtClean="0">
                <a:latin typeface="+mn-lt"/>
              </a:rPr>
              <a:t> </a:t>
            </a:r>
            <a:r>
              <a:rPr lang="cs-CZ" sz="1800" dirty="0" err="1" smtClean="0">
                <a:latin typeface="+mn-lt"/>
              </a:rPr>
              <a:t>of</a:t>
            </a:r>
            <a:r>
              <a:rPr lang="cs-CZ" sz="1800" dirty="0" smtClean="0">
                <a:latin typeface="+mn-lt"/>
              </a:rPr>
              <a:t> </a:t>
            </a:r>
            <a:r>
              <a:rPr lang="cs-CZ" sz="1800" dirty="0" err="1" smtClean="0">
                <a:latin typeface="+mn-lt"/>
              </a:rPr>
              <a:t>development</a:t>
            </a:r>
            <a:r>
              <a:rPr lang="cs-CZ" sz="1800" dirty="0" smtClean="0">
                <a:latin typeface="+mn-lt"/>
              </a:rPr>
              <a:t> </a:t>
            </a:r>
            <a:r>
              <a:rPr lang="cs-CZ" sz="1800" dirty="0" err="1" smtClean="0">
                <a:latin typeface="+mn-lt"/>
              </a:rPr>
              <a:t>reguired</a:t>
            </a:r>
            <a:r>
              <a:rPr lang="cs-CZ" sz="1800" dirty="0" smtClean="0">
                <a:latin typeface="+mn-lt"/>
              </a:rPr>
              <a:t> </a:t>
            </a:r>
            <a:r>
              <a:rPr lang="cs-CZ" sz="1800" dirty="0" err="1" smtClean="0">
                <a:latin typeface="+mn-lt"/>
              </a:rPr>
              <a:t>before</a:t>
            </a:r>
            <a:r>
              <a:rPr lang="cs-CZ" sz="1800" dirty="0" smtClean="0">
                <a:latin typeface="+mn-lt"/>
              </a:rPr>
              <a:t> </a:t>
            </a:r>
            <a:r>
              <a:rPr lang="cs-CZ" sz="1800" dirty="0" err="1" smtClean="0">
                <a:latin typeface="+mn-lt"/>
              </a:rPr>
              <a:t>the</a:t>
            </a:r>
            <a:r>
              <a:rPr lang="cs-CZ" sz="1800" dirty="0" smtClean="0">
                <a:latin typeface="+mn-lt"/>
              </a:rPr>
              <a:t> </a:t>
            </a:r>
            <a:r>
              <a:rPr lang="cs-CZ" sz="1800" dirty="0" err="1" smtClean="0">
                <a:latin typeface="+mn-lt"/>
              </a:rPr>
              <a:t>individual</a:t>
            </a:r>
            <a:r>
              <a:rPr lang="cs-CZ" sz="1800" dirty="0" smtClean="0">
                <a:latin typeface="+mn-lt"/>
              </a:rPr>
              <a:t> </a:t>
            </a:r>
            <a:r>
              <a:rPr lang="cs-CZ" sz="1800" dirty="0" err="1" smtClean="0">
                <a:latin typeface="+mn-lt"/>
              </a:rPr>
              <a:t>can</a:t>
            </a:r>
            <a:r>
              <a:rPr lang="cs-CZ" sz="1800" dirty="0" smtClean="0">
                <a:latin typeface="+mn-lt"/>
              </a:rPr>
              <a:t> </a:t>
            </a:r>
            <a:r>
              <a:rPr lang="cs-CZ" sz="1800" dirty="0" err="1" smtClean="0">
                <a:latin typeface="+mn-lt"/>
              </a:rPr>
              <a:t>feed</a:t>
            </a:r>
            <a:r>
              <a:rPr lang="cs-CZ" sz="1800" dirty="0" smtClean="0">
                <a:latin typeface="+mn-lt"/>
              </a:rPr>
              <a:t> </a:t>
            </a:r>
            <a:r>
              <a:rPr lang="cs-CZ" sz="1800" dirty="0" err="1" smtClean="0">
                <a:latin typeface="+mn-lt"/>
              </a:rPr>
              <a:t>itself</a:t>
            </a:r>
            <a:r>
              <a:rPr lang="cs-CZ" sz="1800" dirty="0" smtClean="0">
                <a:latin typeface="+mn-lt"/>
              </a:rPr>
              <a:t> </a:t>
            </a:r>
            <a:r>
              <a:rPr lang="cs-CZ" sz="1800" dirty="0" err="1" smtClean="0">
                <a:latin typeface="+mn-lt"/>
              </a:rPr>
              <a:t>after</a:t>
            </a:r>
            <a:r>
              <a:rPr lang="cs-CZ" sz="1800" dirty="0" smtClean="0">
                <a:latin typeface="+mn-lt"/>
              </a:rPr>
              <a:t> </a:t>
            </a:r>
            <a:r>
              <a:rPr lang="cs-CZ" sz="1800" dirty="0" err="1" smtClean="0">
                <a:latin typeface="+mn-lt"/>
              </a:rPr>
              <a:t>hatching</a:t>
            </a:r>
            <a:r>
              <a:rPr lang="cs-CZ" sz="1800" dirty="0" smtClean="0">
                <a:latin typeface="+mn-lt"/>
              </a:rPr>
              <a:t> </a:t>
            </a:r>
            <a:r>
              <a:rPr lang="cs-CZ" sz="1800" dirty="0" err="1" smtClean="0">
                <a:latin typeface="+mn-lt"/>
              </a:rPr>
              <a:t>or</a:t>
            </a:r>
            <a:r>
              <a:rPr lang="cs-CZ" sz="1800" dirty="0" smtClean="0">
                <a:latin typeface="+mn-lt"/>
              </a:rPr>
              <a:t> </a:t>
            </a:r>
            <a:r>
              <a:rPr lang="cs-CZ" sz="1800" dirty="0" err="1" smtClean="0">
                <a:latin typeface="+mn-lt"/>
              </a:rPr>
              <a:t>before</a:t>
            </a:r>
            <a:r>
              <a:rPr lang="cs-CZ" sz="1800" dirty="0" smtClean="0">
                <a:latin typeface="+mn-lt"/>
              </a:rPr>
              <a:t> </a:t>
            </a:r>
            <a:r>
              <a:rPr lang="cs-CZ" sz="1800" dirty="0" err="1">
                <a:latin typeface="+mn-lt"/>
              </a:rPr>
              <a:t>placental</a:t>
            </a:r>
            <a:r>
              <a:rPr lang="cs-CZ" sz="1800" dirty="0">
                <a:latin typeface="+mn-lt"/>
              </a:rPr>
              <a:t> </a:t>
            </a:r>
            <a:r>
              <a:rPr lang="cs-CZ" sz="1800" dirty="0" err="1">
                <a:latin typeface="+mn-lt"/>
              </a:rPr>
              <a:t>attachement</a:t>
            </a:r>
            <a:r>
              <a:rPr lang="cs-CZ" sz="1800" dirty="0">
                <a:latin typeface="+mn-lt"/>
              </a:rPr>
              <a:t> </a:t>
            </a:r>
            <a:r>
              <a:rPr lang="cs-CZ" sz="1800" dirty="0" err="1" smtClean="0">
                <a:latin typeface="+mn-lt"/>
              </a:rPr>
              <a:t>with</a:t>
            </a:r>
            <a:r>
              <a:rPr lang="cs-CZ" sz="1800" dirty="0" smtClean="0">
                <a:latin typeface="+mn-lt"/>
              </a:rPr>
              <a:t> </a:t>
            </a:r>
            <a:r>
              <a:rPr lang="cs-CZ" sz="1800" dirty="0" err="1" smtClean="0">
                <a:latin typeface="+mn-lt"/>
              </a:rPr>
              <a:t>mother</a:t>
            </a:r>
            <a:r>
              <a:rPr lang="cs-CZ" sz="1800" dirty="0" smtClean="0">
                <a:latin typeface="+mn-lt"/>
              </a:rPr>
              <a:t> </a:t>
            </a:r>
            <a:r>
              <a:rPr lang="cs-CZ" sz="1800" dirty="0" err="1" smtClean="0">
                <a:latin typeface="+mn-lt"/>
              </a:rPr>
              <a:t>is</a:t>
            </a:r>
            <a:r>
              <a:rPr lang="cs-CZ" sz="1800" dirty="0" smtClean="0">
                <a:latin typeface="+mn-lt"/>
              </a:rPr>
              <a:t>  </a:t>
            </a:r>
            <a:r>
              <a:rPr lang="cs-CZ" sz="1800" dirty="0" err="1" smtClean="0">
                <a:latin typeface="+mn-lt"/>
              </a:rPr>
              <a:t>established</a:t>
            </a:r>
            <a:endParaRPr lang="cs-CZ" sz="1800" dirty="0" smtClean="0">
              <a:latin typeface="+mn-lt"/>
            </a:endParaRPr>
          </a:p>
          <a:p>
            <a:pPr>
              <a:lnSpc>
                <a:spcPct val="80000"/>
              </a:lnSpc>
              <a:buFont typeface="Wingdings" panose="05000000000000000000" pitchFamily="2" charset="2"/>
              <a:buChar char="§"/>
            </a:pPr>
            <a:r>
              <a:rPr lang="cs-CZ" sz="1800" dirty="0" err="1" smtClean="0">
                <a:latin typeface="+mn-lt"/>
              </a:rPr>
              <a:t>the</a:t>
            </a:r>
            <a:r>
              <a:rPr lang="cs-CZ" sz="1800" dirty="0" smtClean="0">
                <a:latin typeface="+mn-lt"/>
              </a:rPr>
              <a:t> </a:t>
            </a:r>
            <a:r>
              <a:rPr lang="cs-CZ" sz="1800" dirty="0" err="1" smtClean="0">
                <a:latin typeface="+mn-lt"/>
              </a:rPr>
              <a:t>envelopes</a:t>
            </a:r>
            <a:r>
              <a:rPr lang="en-US" sz="1800" dirty="0" smtClean="0">
                <a:latin typeface="+mn-lt"/>
              </a:rPr>
              <a:t>: </a:t>
            </a:r>
            <a:r>
              <a:rPr lang="cs-CZ" sz="1800" i="1" dirty="0" err="1" smtClean="0">
                <a:latin typeface="+mn-lt"/>
              </a:rPr>
              <a:t>membrana</a:t>
            </a:r>
            <a:r>
              <a:rPr lang="cs-CZ" sz="1800" i="1" dirty="0" smtClean="0">
                <a:latin typeface="+mn-lt"/>
              </a:rPr>
              <a:t> </a:t>
            </a:r>
            <a:r>
              <a:rPr lang="en-US" sz="1800" i="1" dirty="0" err="1" smtClean="0">
                <a:latin typeface="+mn-lt"/>
              </a:rPr>
              <a:t>vitellina</a:t>
            </a:r>
            <a:r>
              <a:rPr lang="en-US" sz="1800" i="1" dirty="0" smtClean="0">
                <a:latin typeface="+mn-lt"/>
              </a:rPr>
              <a:t> </a:t>
            </a:r>
            <a:r>
              <a:rPr lang="en-US" sz="1800" dirty="0">
                <a:latin typeface="+mn-lt"/>
              </a:rPr>
              <a:t>(vitelline </a:t>
            </a:r>
            <a:r>
              <a:rPr lang="en-US" sz="1800" dirty="0" smtClean="0">
                <a:latin typeface="+mn-lt"/>
              </a:rPr>
              <a:t>envelope), </a:t>
            </a:r>
            <a:r>
              <a:rPr lang="cs-CZ" sz="1800" dirty="0" smtClean="0">
                <a:latin typeface="+mn-lt"/>
              </a:rPr>
              <a:t>albumen („</a:t>
            </a:r>
            <a:r>
              <a:rPr lang="en-US" sz="1800" dirty="0" smtClean="0">
                <a:latin typeface="+mn-lt"/>
              </a:rPr>
              <a:t>egg white</a:t>
            </a:r>
            <a:r>
              <a:rPr lang="cs-CZ" sz="1800" dirty="0" smtClean="0">
                <a:latin typeface="+mn-lt"/>
              </a:rPr>
              <a:t>“)</a:t>
            </a:r>
            <a:r>
              <a:rPr lang="en-US" sz="1800" dirty="0" smtClean="0">
                <a:latin typeface="+mn-lt"/>
              </a:rPr>
              <a:t>, </a:t>
            </a:r>
            <a:r>
              <a:rPr lang="cs-CZ" sz="1800" dirty="0" err="1" smtClean="0">
                <a:latin typeface="+mn-lt"/>
              </a:rPr>
              <a:t>shell</a:t>
            </a:r>
            <a:r>
              <a:rPr lang="cs-CZ" sz="1800" dirty="0" smtClean="0">
                <a:latin typeface="+mn-lt"/>
              </a:rPr>
              <a:t> </a:t>
            </a:r>
            <a:r>
              <a:rPr lang="en-US" sz="1800" dirty="0" smtClean="0">
                <a:latin typeface="+mn-lt"/>
              </a:rPr>
              <a:t>membrane</a:t>
            </a:r>
            <a:r>
              <a:rPr lang="cs-CZ" sz="1800" dirty="0" smtClean="0">
                <a:latin typeface="+mn-lt"/>
              </a:rPr>
              <a:t>s</a:t>
            </a:r>
            <a:r>
              <a:rPr lang="en-US" sz="1800" dirty="0" smtClean="0">
                <a:latin typeface="+mn-lt"/>
              </a:rPr>
              <a:t>, </a:t>
            </a:r>
            <a:r>
              <a:rPr lang="en-US" sz="1800" dirty="0">
                <a:latin typeface="+mn-lt"/>
              </a:rPr>
              <a:t>calcium shell; zona </a:t>
            </a:r>
            <a:r>
              <a:rPr lang="en-US" sz="1800" dirty="0" err="1">
                <a:latin typeface="+mn-lt"/>
              </a:rPr>
              <a:t>pellucida</a:t>
            </a:r>
            <a:r>
              <a:rPr lang="en-US" sz="1800" dirty="0">
                <a:latin typeface="+mn-lt"/>
              </a:rPr>
              <a:t> in </a:t>
            </a:r>
            <a:r>
              <a:rPr lang="en-US" sz="1800" dirty="0" smtClean="0">
                <a:latin typeface="+mn-lt"/>
              </a:rPr>
              <a:t>mammals</a:t>
            </a:r>
            <a:r>
              <a:rPr lang="cs-CZ" sz="1800" dirty="0" smtClean="0">
                <a:latin typeface="+mn-lt"/>
              </a:rPr>
              <a:t>; </a:t>
            </a:r>
          </a:p>
          <a:p>
            <a:pPr>
              <a:lnSpc>
                <a:spcPct val="80000"/>
              </a:lnSpc>
              <a:buFont typeface="Wingdings" panose="05000000000000000000" pitchFamily="2" charset="2"/>
              <a:buChar char="§"/>
            </a:pPr>
            <a:r>
              <a:rPr lang="cs-CZ" sz="1800" dirty="0">
                <a:latin typeface="+mn-lt"/>
              </a:rPr>
              <a:t>t</a:t>
            </a:r>
            <a:r>
              <a:rPr lang="en-US" sz="1800" dirty="0" smtClean="0">
                <a:latin typeface="+mn-lt"/>
              </a:rPr>
              <a:t>he </a:t>
            </a:r>
            <a:r>
              <a:rPr lang="en-US" sz="1800" dirty="0">
                <a:latin typeface="+mn-lt"/>
              </a:rPr>
              <a:t>plasma membrane of </a:t>
            </a:r>
            <a:r>
              <a:rPr lang="cs-CZ" sz="1800" dirty="0" err="1" smtClean="0">
                <a:latin typeface="+mn-lt"/>
              </a:rPr>
              <a:t>an</a:t>
            </a:r>
            <a:r>
              <a:rPr lang="cs-CZ" sz="1800" dirty="0" smtClean="0">
                <a:latin typeface="+mn-lt"/>
              </a:rPr>
              <a:t> </a:t>
            </a:r>
            <a:r>
              <a:rPr lang="en-US" sz="1800" dirty="0" smtClean="0">
                <a:latin typeface="+mn-lt"/>
              </a:rPr>
              <a:t>egg </a:t>
            </a:r>
            <a:r>
              <a:rPr lang="en-US" sz="1800" dirty="0">
                <a:latin typeface="+mn-lt"/>
              </a:rPr>
              <a:t>is covered by a glycoprotein </a:t>
            </a:r>
            <a:r>
              <a:rPr lang="en-US" sz="1800" dirty="0" smtClean="0">
                <a:latin typeface="+mn-lt"/>
              </a:rPr>
              <a:t>layer</a:t>
            </a:r>
            <a:r>
              <a:rPr lang="cs-CZ" sz="1800" dirty="0">
                <a:latin typeface="+mn-lt"/>
              </a:rPr>
              <a:t> in </a:t>
            </a:r>
            <a:r>
              <a:rPr lang="cs-CZ" sz="1800" dirty="0" err="1">
                <a:latin typeface="+mn-lt"/>
              </a:rPr>
              <a:t>mammals</a:t>
            </a:r>
            <a:r>
              <a:rPr lang="cs-CZ" sz="1800" dirty="0">
                <a:latin typeface="+mn-lt"/>
              </a:rPr>
              <a:t> (=</a:t>
            </a:r>
            <a:r>
              <a:rPr lang="en-US" sz="1800" i="1" dirty="0" smtClean="0">
                <a:latin typeface="+mn-lt"/>
              </a:rPr>
              <a:t>zona </a:t>
            </a:r>
            <a:r>
              <a:rPr lang="en-US" sz="1800" i="1" dirty="0" err="1" smtClean="0">
                <a:latin typeface="+mn-lt"/>
              </a:rPr>
              <a:t>pellucida</a:t>
            </a:r>
            <a:r>
              <a:rPr lang="cs-CZ" sz="1800" dirty="0" smtClean="0">
                <a:latin typeface="+mn-lt"/>
              </a:rPr>
              <a:t>)</a:t>
            </a:r>
            <a:r>
              <a:rPr lang="en-US" sz="1800" dirty="0" smtClean="0">
                <a:latin typeface="+mn-lt"/>
              </a:rPr>
              <a:t> and generally </a:t>
            </a:r>
            <a:r>
              <a:rPr lang="en-US" sz="1800" dirty="0">
                <a:latin typeface="+mn-lt"/>
              </a:rPr>
              <a:t>referred to as vitelline envelope which plays an important role in </a:t>
            </a:r>
            <a:r>
              <a:rPr lang="en-US" sz="1800" dirty="0" smtClean="0">
                <a:latin typeface="+mn-lt"/>
              </a:rPr>
              <a:t>fertilization.</a:t>
            </a:r>
            <a:r>
              <a:rPr lang="cs-CZ" sz="1800" dirty="0" smtClean="0">
                <a:latin typeface="+mn-lt"/>
              </a:rPr>
              <a:t> </a:t>
            </a:r>
            <a:r>
              <a:rPr lang="cs-CZ" sz="1800" dirty="0">
                <a:latin typeface="+mn-lt"/>
              </a:rPr>
              <a:t>E</a:t>
            </a:r>
            <a:r>
              <a:rPr lang="en-US" sz="1800" dirty="0" err="1" smtClean="0">
                <a:latin typeface="+mn-lt"/>
              </a:rPr>
              <a:t>ggs</a:t>
            </a:r>
            <a:r>
              <a:rPr lang="en-US" sz="1800" dirty="0" smtClean="0">
                <a:latin typeface="+mn-lt"/>
              </a:rPr>
              <a:t> </a:t>
            </a:r>
            <a:r>
              <a:rPr lang="en-US" sz="1800" dirty="0">
                <a:latin typeface="+mn-lt"/>
              </a:rPr>
              <a:t>deposited on </a:t>
            </a:r>
            <a:r>
              <a:rPr lang="en-US" sz="1800" dirty="0" smtClean="0">
                <a:latin typeface="+mn-lt"/>
              </a:rPr>
              <a:t>land</a:t>
            </a:r>
            <a:r>
              <a:rPr lang="cs-CZ" sz="1800" dirty="0" smtClean="0">
                <a:latin typeface="+mn-lt"/>
              </a:rPr>
              <a:t> (</a:t>
            </a:r>
            <a:r>
              <a:rPr lang="en-US" sz="1800" dirty="0" smtClean="0">
                <a:latin typeface="+mn-lt"/>
              </a:rPr>
              <a:t>reptiles</a:t>
            </a:r>
            <a:r>
              <a:rPr lang="cs-CZ" sz="1800" dirty="0" smtClean="0">
                <a:latin typeface="+mn-lt"/>
              </a:rPr>
              <a:t>, </a:t>
            </a:r>
            <a:r>
              <a:rPr lang="en-US" sz="1800" dirty="0" smtClean="0">
                <a:latin typeface="+mn-lt"/>
              </a:rPr>
              <a:t>birds</a:t>
            </a:r>
            <a:r>
              <a:rPr lang="cs-CZ" sz="1800" dirty="0" smtClean="0">
                <a:latin typeface="+mn-lt"/>
              </a:rPr>
              <a:t>) </a:t>
            </a:r>
            <a:r>
              <a:rPr lang="en-US" sz="1800" dirty="0" smtClean="0">
                <a:latin typeface="+mn-lt"/>
              </a:rPr>
              <a:t>have </a:t>
            </a:r>
            <a:r>
              <a:rPr lang="en-US" sz="1800" dirty="0">
                <a:latin typeface="+mn-lt"/>
              </a:rPr>
              <a:t>hard </a:t>
            </a:r>
            <a:r>
              <a:rPr lang="en-US" sz="1800" dirty="0" smtClean="0">
                <a:latin typeface="+mn-lt"/>
              </a:rPr>
              <a:t>shells.</a:t>
            </a:r>
            <a:r>
              <a:rPr lang="cs-CZ" sz="1800" dirty="0" smtClean="0">
                <a:latin typeface="+mn-lt"/>
              </a:rPr>
              <a:t> Eg.</a:t>
            </a:r>
            <a:r>
              <a:rPr lang="en-US" sz="1800" dirty="0" smtClean="0">
                <a:latin typeface="+mn-lt"/>
              </a:rPr>
              <a:t> </a:t>
            </a:r>
            <a:r>
              <a:rPr lang="en-US" sz="1800" dirty="0">
                <a:latin typeface="+mn-lt"/>
              </a:rPr>
              <a:t>the yolky chicken egg is surrounded initially by a </a:t>
            </a:r>
            <a:r>
              <a:rPr lang="en-US" sz="1800" dirty="0" smtClean="0">
                <a:latin typeface="+mn-lt"/>
              </a:rPr>
              <a:t>vitelline </a:t>
            </a:r>
            <a:r>
              <a:rPr lang="en-US" sz="1800" dirty="0">
                <a:latin typeface="+mn-lt"/>
              </a:rPr>
              <a:t>envelope</a:t>
            </a:r>
            <a:r>
              <a:rPr lang="en-US" sz="1800" dirty="0" smtClean="0">
                <a:latin typeface="+mn-lt"/>
              </a:rPr>
              <a:t>.</a:t>
            </a:r>
            <a:r>
              <a:rPr lang="cs-CZ" sz="1800" dirty="0" smtClean="0">
                <a:latin typeface="+mn-lt"/>
              </a:rPr>
              <a:t> </a:t>
            </a:r>
            <a:r>
              <a:rPr lang="cs-CZ" sz="1800" dirty="0">
                <a:latin typeface="+mn-lt"/>
              </a:rPr>
              <a:t>A</a:t>
            </a:r>
            <a:r>
              <a:rPr lang="en-US" sz="1800" dirty="0" err="1" smtClean="0">
                <a:latin typeface="+mn-lt"/>
              </a:rPr>
              <a:t>bove</a:t>
            </a:r>
            <a:r>
              <a:rPr lang="en-US" sz="1800" dirty="0" smtClean="0">
                <a:latin typeface="+mn-lt"/>
              </a:rPr>
              <a:t> </a:t>
            </a:r>
            <a:r>
              <a:rPr lang="en-US" sz="1800" dirty="0">
                <a:latin typeface="+mn-lt"/>
              </a:rPr>
              <a:t>this </a:t>
            </a:r>
            <a:r>
              <a:rPr lang="en-US" sz="1800" dirty="0" smtClean="0">
                <a:latin typeface="+mn-lt"/>
              </a:rPr>
              <a:t>envelope</a:t>
            </a:r>
            <a:r>
              <a:rPr lang="cs-CZ" sz="1800" dirty="0" smtClean="0">
                <a:latin typeface="+mn-lt"/>
              </a:rPr>
              <a:t>,</a:t>
            </a:r>
            <a:r>
              <a:rPr lang="en-US" sz="1800" dirty="0" smtClean="0">
                <a:latin typeface="+mn-lt"/>
              </a:rPr>
              <a:t>  </a:t>
            </a:r>
            <a:r>
              <a:rPr lang="en-US" sz="1800" dirty="0">
                <a:latin typeface="+mn-lt"/>
              </a:rPr>
              <a:t>“egg white</a:t>
            </a:r>
            <a:r>
              <a:rPr lang="en-US" sz="1800" dirty="0" smtClean="0">
                <a:latin typeface="+mn-lt"/>
              </a:rPr>
              <a:t>” is </a:t>
            </a:r>
            <a:r>
              <a:rPr lang="en-US" sz="1800" dirty="0">
                <a:latin typeface="+mn-lt"/>
              </a:rPr>
              <a:t>deposited </a:t>
            </a:r>
            <a:r>
              <a:rPr lang="cs-CZ" sz="1800" dirty="0">
                <a:latin typeface="+mn-lt"/>
              </a:rPr>
              <a:t>+</a:t>
            </a:r>
            <a:r>
              <a:rPr lang="en-US" sz="1800" dirty="0" smtClean="0">
                <a:latin typeface="+mn-lt"/>
              </a:rPr>
              <a:t> </a:t>
            </a:r>
            <a:r>
              <a:rPr lang="en-US" sz="1800" dirty="0">
                <a:latin typeface="+mn-lt"/>
              </a:rPr>
              <a:t>shell membranes are added</a:t>
            </a:r>
            <a:r>
              <a:rPr lang="en-US" sz="1800" dirty="0" smtClean="0">
                <a:latin typeface="+mn-lt"/>
              </a:rPr>
              <a:t>.</a:t>
            </a:r>
            <a:endParaRPr lang="cs-CZ" sz="1800" dirty="0" smtClean="0">
              <a:latin typeface="+mn-lt"/>
            </a:endParaRPr>
          </a:p>
          <a:p>
            <a:pPr>
              <a:lnSpc>
                <a:spcPct val="80000"/>
              </a:lnSpc>
              <a:buFont typeface="Wingdings" panose="05000000000000000000" pitchFamily="2" charset="2"/>
              <a:buChar char="§"/>
            </a:pPr>
            <a:r>
              <a:rPr lang="cs-CZ" sz="1800" b="1" dirty="0" err="1" smtClean="0">
                <a:latin typeface="+mn-lt"/>
              </a:rPr>
              <a:t>quantity</a:t>
            </a:r>
            <a:r>
              <a:rPr lang="cs-CZ" sz="1800" b="1" dirty="0" smtClean="0">
                <a:latin typeface="+mn-lt"/>
              </a:rPr>
              <a:t> </a:t>
            </a:r>
            <a:r>
              <a:rPr lang="cs-CZ" sz="1800" b="1" dirty="0" err="1" smtClean="0">
                <a:latin typeface="+mn-lt"/>
              </a:rPr>
              <a:t>of</a:t>
            </a:r>
            <a:r>
              <a:rPr lang="cs-CZ" sz="1800" b="1" dirty="0" smtClean="0">
                <a:latin typeface="+mn-lt"/>
              </a:rPr>
              <a:t> </a:t>
            </a:r>
            <a:r>
              <a:rPr lang="cs-CZ" sz="1800" b="1" dirty="0" err="1" smtClean="0">
                <a:latin typeface="+mn-lt"/>
              </a:rPr>
              <a:t>yolk</a:t>
            </a:r>
            <a:r>
              <a:rPr lang="cs-CZ" sz="1800" b="1" dirty="0" smtClean="0">
                <a:latin typeface="+mn-lt"/>
              </a:rPr>
              <a:t> and </a:t>
            </a:r>
            <a:r>
              <a:rPr lang="cs-CZ" sz="1800" b="1" dirty="0" err="1" smtClean="0">
                <a:latin typeface="+mn-lt"/>
              </a:rPr>
              <a:t>its</a:t>
            </a:r>
            <a:r>
              <a:rPr lang="cs-CZ" sz="1800" b="1" dirty="0" smtClean="0">
                <a:latin typeface="+mn-lt"/>
              </a:rPr>
              <a:t> </a:t>
            </a:r>
            <a:r>
              <a:rPr lang="cs-CZ" sz="1800" b="1" dirty="0" err="1" smtClean="0">
                <a:latin typeface="+mn-lt"/>
              </a:rPr>
              <a:t>distribution</a:t>
            </a:r>
            <a:r>
              <a:rPr lang="cs-CZ" sz="1800" b="1" dirty="0" smtClean="0">
                <a:latin typeface="+mn-lt"/>
              </a:rPr>
              <a:t> in </a:t>
            </a:r>
            <a:r>
              <a:rPr lang="cs-CZ" sz="1800" b="1" dirty="0" err="1" smtClean="0">
                <a:latin typeface="+mn-lt"/>
              </a:rPr>
              <a:t>the</a:t>
            </a:r>
            <a:r>
              <a:rPr lang="cs-CZ" sz="1800" b="1" dirty="0" smtClean="0">
                <a:latin typeface="+mn-lt"/>
              </a:rPr>
              <a:t> </a:t>
            </a:r>
            <a:r>
              <a:rPr lang="cs-CZ" sz="1800" b="1" dirty="0" err="1" smtClean="0">
                <a:latin typeface="+mn-lt"/>
              </a:rPr>
              <a:t>eggs</a:t>
            </a:r>
            <a:r>
              <a:rPr lang="cs-CZ" sz="1800" b="1" dirty="0" smtClean="0">
                <a:latin typeface="+mn-lt"/>
              </a:rPr>
              <a:t> </a:t>
            </a:r>
            <a:r>
              <a:rPr lang="en-US" sz="1800" b="1" dirty="0" smtClean="0">
                <a:latin typeface="+mj-lt"/>
              </a:rPr>
              <a:t>→</a:t>
            </a:r>
            <a:r>
              <a:rPr lang="cs-CZ" sz="1800" b="1" dirty="0" smtClean="0"/>
              <a:t> </a:t>
            </a:r>
            <a:r>
              <a:rPr lang="cs-CZ" sz="1800" b="1" dirty="0" err="1" smtClean="0">
                <a:latin typeface="+mn-lt"/>
              </a:rPr>
              <a:t>different</a:t>
            </a:r>
            <a:r>
              <a:rPr lang="cs-CZ" sz="1800" b="1" dirty="0" smtClean="0">
                <a:latin typeface="+mn-lt"/>
              </a:rPr>
              <a:t> </a:t>
            </a:r>
            <a:r>
              <a:rPr lang="cs-CZ" sz="1800" b="1" dirty="0" err="1" smtClean="0">
                <a:latin typeface="+mn-lt"/>
              </a:rPr>
              <a:t>types</a:t>
            </a:r>
            <a:r>
              <a:rPr lang="cs-CZ" sz="1800" b="1" dirty="0" smtClean="0">
                <a:latin typeface="+mn-lt"/>
              </a:rPr>
              <a:t> </a:t>
            </a:r>
            <a:r>
              <a:rPr lang="cs-CZ" sz="1800" b="1" dirty="0" err="1" smtClean="0">
                <a:latin typeface="+mn-lt"/>
              </a:rPr>
              <a:t>of</a:t>
            </a:r>
            <a:r>
              <a:rPr lang="cs-CZ" sz="1800" b="1" dirty="0" smtClean="0">
                <a:latin typeface="+mn-lt"/>
              </a:rPr>
              <a:t> </a:t>
            </a:r>
            <a:r>
              <a:rPr lang="cs-CZ" sz="1800" b="1" dirty="0" err="1" smtClean="0">
                <a:latin typeface="+mn-lt"/>
              </a:rPr>
              <a:t>cleavage</a:t>
            </a:r>
            <a:r>
              <a:rPr lang="cs-CZ" sz="1800" b="1" dirty="0" smtClean="0">
                <a:latin typeface="+mn-lt"/>
              </a:rPr>
              <a:t> </a:t>
            </a:r>
            <a:r>
              <a:rPr lang="cs-CZ" sz="1800" b="1" dirty="0" err="1" smtClean="0">
                <a:latin typeface="+mn-lt"/>
              </a:rPr>
              <a:t>after</a:t>
            </a:r>
            <a:r>
              <a:rPr lang="cs-CZ" sz="1800" b="1" dirty="0" smtClean="0">
                <a:latin typeface="+mn-lt"/>
              </a:rPr>
              <a:t> </a:t>
            </a:r>
            <a:r>
              <a:rPr lang="cs-CZ" sz="1800" b="1" dirty="0" err="1" smtClean="0">
                <a:latin typeface="+mn-lt"/>
              </a:rPr>
              <a:t>fertilization</a:t>
            </a:r>
            <a:endParaRPr lang="cs-CZ" sz="1800" b="1" dirty="0" smtClean="0">
              <a:latin typeface="+mn-lt"/>
            </a:endParaRPr>
          </a:p>
          <a:p>
            <a:pPr>
              <a:lnSpc>
                <a:spcPct val="80000"/>
              </a:lnSpc>
              <a:buFont typeface="Wingdings" panose="05000000000000000000" pitchFamily="2" charset="2"/>
              <a:buChar char="§"/>
            </a:pPr>
            <a:r>
              <a:rPr lang="en-US" sz="1800" dirty="0" smtClean="0">
                <a:latin typeface="+mn-lt"/>
              </a:rPr>
              <a:t> </a:t>
            </a:r>
            <a:r>
              <a:rPr lang="en-US" sz="1800" dirty="0">
                <a:latin typeface="+mn-lt"/>
              </a:rPr>
              <a:t>fertilization → </a:t>
            </a:r>
            <a:r>
              <a:rPr lang="en-US" sz="1800" dirty="0" err="1">
                <a:latin typeface="+mn-lt"/>
              </a:rPr>
              <a:t>holoblastic</a:t>
            </a:r>
            <a:r>
              <a:rPr lang="en-US" sz="1800" dirty="0">
                <a:latin typeface="+mn-lt"/>
              </a:rPr>
              <a:t> (total) </a:t>
            </a:r>
            <a:r>
              <a:rPr lang="cs-CZ" sz="1800" dirty="0" err="1" smtClean="0">
                <a:latin typeface="+mn-lt"/>
              </a:rPr>
              <a:t>cleavage</a:t>
            </a:r>
            <a:r>
              <a:rPr lang="en-US" sz="1800" dirty="0" smtClean="0">
                <a:latin typeface="+mn-lt"/>
              </a:rPr>
              <a:t> </a:t>
            </a:r>
            <a:r>
              <a:rPr lang="en-US" sz="1800" dirty="0">
                <a:latin typeface="+mn-lt"/>
              </a:rPr>
              <a:t>(sea </a:t>
            </a:r>
            <a:r>
              <a:rPr lang="en-US" sz="1800" dirty="0" smtClean="0">
                <a:latin typeface="+mn-lt"/>
              </a:rPr>
              <a:t>urchin</a:t>
            </a:r>
            <a:r>
              <a:rPr lang="cs-CZ" sz="1800" dirty="0" smtClean="0">
                <a:latin typeface="+mn-lt"/>
              </a:rPr>
              <a:t>s</a:t>
            </a:r>
            <a:r>
              <a:rPr lang="en-US" sz="1800" dirty="0" smtClean="0">
                <a:latin typeface="+mn-lt"/>
              </a:rPr>
              <a:t>, </a:t>
            </a:r>
            <a:r>
              <a:rPr lang="cs-CZ" sz="1800" dirty="0" err="1" smtClean="0">
                <a:latin typeface="+mn-lt"/>
              </a:rPr>
              <a:t>amphibians</a:t>
            </a:r>
            <a:r>
              <a:rPr lang="en-US" sz="1800" dirty="0" smtClean="0">
                <a:latin typeface="+mn-lt"/>
              </a:rPr>
              <a:t>,…) </a:t>
            </a:r>
            <a:endParaRPr lang="cs-CZ" sz="1800" dirty="0" smtClean="0">
              <a:latin typeface="+mn-lt"/>
            </a:endParaRPr>
          </a:p>
          <a:p>
            <a:pPr marL="0" indent="0">
              <a:lnSpc>
                <a:spcPct val="80000"/>
              </a:lnSpc>
              <a:buNone/>
            </a:pPr>
            <a:r>
              <a:rPr lang="cs-CZ" sz="1800" dirty="0">
                <a:latin typeface="+mn-lt"/>
              </a:rPr>
              <a:t>	</a:t>
            </a:r>
            <a:r>
              <a:rPr lang="cs-CZ" sz="1800" dirty="0" smtClean="0">
                <a:latin typeface="+mn-lt"/>
              </a:rPr>
              <a:t>            </a:t>
            </a:r>
            <a:r>
              <a:rPr lang="en-US" sz="1800" dirty="0" smtClean="0">
                <a:latin typeface="+mn-lt"/>
              </a:rPr>
              <a:t>→ </a:t>
            </a:r>
            <a:r>
              <a:rPr lang="en-US" sz="1800" dirty="0">
                <a:latin typeface="+mn-lt"/>
              </a:rPr>
              <a:t>meroblastic (partial) </a:t>
            </a:r>
            <a:r>
              <a:rPr lang="cs-CZ" sz="1800" dirty="0" err="1" smtClean="0">
                <a:latin typeface="+mn-lt"/>
              </a:rPr>
              <a:t>cleavage</a:t>
            </a:r>
            <a:r>
              <a:rPr lang="en-US" sz="1800" dirty="0" smtClean="0">
                <a:latin typeface="+mn-lt"/>
              </a:rPr>
              <a:t> </a:t>
            </a:r>
            <a:r>
              <a:rPr lang="en-US" sz="1800" dirty="0">
                <a:latin typeface="+mn-lt"/>
              </a:rPr>
              <a:t>(</a:t>
            </a:r>
            <a:r>
              <a:rPr lang="en-US" sz="1800" dirty="0" smtClean="0">
                <a:latin typeface="+mn-lt"/>
              </a:rPr>
              <a:t>superficial</a:t>
            </a:r>
            <a:r>
              <a:rPr lang="cs-CZ" sz="1800" dirty="0" smtClean="0">
                <a:latin typeface="+mn-lt"/>
              </a:rPr>
              <a:t>;</a:t>
            </a:r>
            <a:r>
              <a:rPr lang="en-US" sz="1800" dirty="0" smtClean="0">
                <a:latin typeface="+mn-lt"/>
              </a:rPr>
              <a:t> </a:t>
            </a:r>
            <a:r>
              <a:rPr lang="en-US" sz="1800" dirty="0">
                <a:latin typeface="+mn-lt"/>
              </a:rPr>
              <a:t>insects, disc-shaped in fish, reptiles and birds) </a:t>
            </a:r>
            <a:endParaRPr lang="cs-CZ" sz="1800" dirty="0" smtClean="0">
              <a:latin typeface="+mn-lt"/>
            </a:endParaRPr>
          </a:p>
          <a:p>
            <a:pPr>
              <a:lnSpc>
                <a:spcPct val="80000"/>
              </a:lnSpc>
              <a:buFont typeface="Wingdings" panose="05000000000000000000" pitchFamily="2" charset="2"/>
              <a:buChar char="§"/>
            </a:pPr>
            <a:r>
              <a:rPr lang="en-US" sz="1800" dirty="0" smtClean="0">
                <a:latin typeface="+mn-lt"/>
              </a:rPr>
              <a:t>when </a:t>
            </a:r>
            <a:r>
              <a:rPr lang="en-US" sz="1800" dirty="0">
                <a:latin typeface="+mn-lt"/>
              </a:rPr>
              <a:t>an egg develops in the presence of follicular cells, the oocyte is surrounded by one or more layers of </a:t>
            </a:r>
            <a:r>
              <a:rPr lang="en-US" sz="1800" dirty="0" err="1">
                <a:latin typeface="+mn-lt"/>
              </a:rPr>
              <a:t>epithelially</a:t>
            </a:r>
            <a:r>
              <a:rPr lang="en-US" sz="1800" dirty="0">
                <a:latin typeface="+mn-lt"/>
              </a:rPr>
              <a:t> arranged cells that are not its sister cells. These are somatic cells </a:t>
            </a:r>
            <a:r>
              <a:rPr lang="en-US" sz="1800" dirty="0" smtClean="0">
                <a:latin typeface="+mn-lt"/>
              </a:rPr>
              <a:t> </a:t>
            </a:r>
            <a:r>
              <a:rPr lang="cs-CZ" sz="1800" dirty="0" smtClean="0">
                <a:latin typeface="+mn-lt"/>
              </a:rPr>
              <a:t>and </a:t>
            </a:r>
            <a:r>
              <a:rPr lang="en-US" sz="1800" dirty="0" smtClean="0">
                <a:latin typeface="+mn-lt"/>
              </a:rPr>
              <a:t>form </a:t>
            </a:r>
            <a:r>
              <a:rPr lang="en-US" sz="1800" dirty="0">
                <a:latin typeface="+mn-lt"/>
              </a:rPr>
              <a:t>a follicle around the oocyte. We encounter this development, for example, in insects, reptiles, birds and mammals, incl. </a:t>
            </a:r>
            <a:r>
              <a:rPr lang="cs-CZ" sz="1800" dirty="0" err="1" smtClean="0">
                <a:latin typeface="+mn-lt"/>
              </a:rPr>
              <a:t>humans</a:t>
            </a:r>
            <a:r>
              <a:rPr lang="cs-CZ" sz="1800" dirty="0" smtClean="0">
                <a:latin typeface="+mn-lt"/>
              </a:rPr>
              <a:t>.</a:t>
            </a:r>
            <a:endParaRPr lang="cs-CZ" altLang="cs-CZ" sz="1800" dirty="0" smtClean="0">
              <a:latin typeface="+mn-lt"/>
            </a:endParaRPr>
          </a:p>
        </p:txBody>
      </p:sp>
      <p:sp>
        <p:nvSpPr>
          <p:cNvPr id="6"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pic>
        <p:nvPicPr>
          <p:cNvPr id="5" name="Picture 4" descr="https://onlinesciencenotes.com/wp-content/uploads/2021/05/sperm-and-egg-of-frog.jpg"/>
          <p:cNvPicPr>
            <a:picLocks noChangeAspect="1" noChangeArrowheads="1"/>
          </p:cNvPicPr>
          <p:nvPr/>
        </p:nvPicPr>
        <p:blipFill rotWithShape="1">
          <a:blip r:embed="rId2">
            <a:extLst>
              <a:ext uri="{28A0092B-C50C-407E-A947-70E740481C1C}">
                <a14:useLocalDpi xmlns:a14="http://schemas.microsoft.com/office/drawing/2010/main" val="0"/>
              </a:ext>
            </a:extLst>
          </a:blip>
          <a:srcRect l="44677"/>
          <a:stretch/>
        </p:blipFill>
        <p:spPr bwMode="auto">
          <a:xfrm>
            <a:off x="5640123" y="143828"/>
            <a:ext cx="1634437" cy="159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9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452BC3EA-E2EC-40AA-BF67-C4C476FA0C99}" type="slidenum">
              <a:rPr lang="cs-CZ" smtClean="0"/>
              <a:t>5</a:t>
            </a:fld>
            <a:endParaRPr lang="cs-CZ"/>
          </a:p>
        </p:txBody>
      </p:sp>
      <p:sp>
        <p:nvSpPr>
          <p:cNvPr id="4" name="Rectangle 2"/>
          <p:cNvSpPr>
            <a:spLocks noChangeArrowheads="1"/>
          </p:cNvSpPr>
          <p:nvPr/>
        </p:nvSpPr>
        <p:spPr bwMode="auto">
          <a:xfrm>
            <a:off x="-1" y="0"/>
            <a:ext cx="1208749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r>
              <a:rPr lang="cs-CZ" altLang="cs-CZ" dirty="0" err="1" smtClean="0">
                <a:solidFill>
                  <a:srgbClr val="000000"/>
                </a:solidFill>
                <a:latin typeface="+mn-lt"/>
              </a:rPr>
              <a:t>Eggs</a:t>
            </a:r>
            <a:r>
              <a:rPr lang="cs-CZ" altLang="cs-CZ" dirty="0" smtClean="0">
                <a:solidFill>
                  <a:srgbClr val="000000"/>
                </a:solidFill>
                <a:latin typeface="+mn-lt"/>
              </a:rPr>
              <a:t> </a:t>
            </a:r>
            <a:r>
              <a:rPr lang="cs-CZ" altLang="cs-CZ" dirty="0" err="1" smtClean="0">
                <a:solidFill>
                  <a:srgbClr val="000000"/>
                </a:solidFill>
                <a:latin typeface="+mn-lt"/>
              </a:rPr>
              <a:t>based</a:t>
            </a:r>
            <a:r>
              <a:rPr lang="cs-CZ" altLang="cs-CZ" dirty="0" smtClean="0">
                <a:solidFill>
                  <a:srgbClr val="000000"/>
                </a:solidFill>
                <a:latin typeface="+mn-lt"/>
              </a:rPr>
              <a:t> on  </a:t>
            </a:r>
            <a:r>
              <a:rPr lang="cs-CZ" altLang="cs-CZ" dirty="0" err="1" smtClean="0">
                <a:solidFill>
                  <a:srgbClr val="000000"/>
                </a:solidFill>
                <a:latin typeface="+mn-lt"/>
              </a:rPr>
              <a:t>yolk</a:t>
            </a:r>
            <a:r>
              <a:rPr lang="cs-CZ" altLang="cs-CZ" dirty="0" smtClean="0">
                <a:solidFill>
                  <a:srgbClr val="000000"/>
                </a:solidFill>
                <a:latin typeface="+mn-lt"/>
              </a:rPr>
              <a:t> </a:t>
            </a:r>
            <a:r>
              <a:rPr lang="cs-CZ" altLang="cs-CZ" dirty="0" err="1" smtClean="0">
                <a:solidFill>
                  <a:srgbClr val="000000"/>
                </a:solidFill>
                <a:latin typeface="+mn-lt"/>
              </a:rPr>
              <a:t>quantity</a:t>
            </a:r>
            <a:r>
              <a:rPr lang="cs-CZ" altLang="cs-CZ" dirty="0" smtClean="0">
                <a:solidFill>
                  <a:srgbClr val="000000"/>
                </a:solidFill>
                <a:latin typeface="+mn-lt"/>
              </a:rPr>
              <a:t> and </a:t>
            </a:r>
            <a:r>
              <a:rPr lang="cs-CZ" altLang="cs-CZ" dirty="0" err="1" smtClean="0">
                <a:solidFill>
                  <a:srgbClr val="000000"/>
                </a:solidFill>
                <a:latin typeface="+mn-lt"/>
              </a:rPr>
              <a:t>its</a:t>
            </a:r>
            <a:r>
              <a:rPr lang="cs-CZ" altLang="cs-CZ" dirty="0" smtClean="0">
                <a:solidFill>
                  <a:srgbClr val="000000"/>
                </a:solidFill>
                <a:latin typeface="+mn-lt"/>
              </a:rPr>
              <a:t> </a:t>
            </a:r>
            <a:r>
              <a:rPr lang="cs-CZ" altLang="cs-CZ" dirty="0" err="1" smtClean="0">
                <a:solidFill>
                  <a:srgbClr val="000000"/>
                </a:solidFill>
                <a:latin typeface="+mn-lt"/>
              </a:rPr>
              <a:t>distribution</a:t>
            </a:r>
            <a:endParaRPr lang="cs-CZ" altLang="cs-CZ" dirty="0">
              <a:solidFill>
                <a:srgbClr val="000000"/>
              </a:solidFill>
              <a:latin typeface="+mn-lt"/>
            </a:endParaRPr>
          </a:p>
        </p:txBody>
      </p:sp>
      <p:sp>
        <p:nvSpPr>
          <p:cNvPr id="5" name="Rectangle 3"/>
          <p:cNvSpPr>
            <a:spLocks noChangeArrowheads="1"/>
          </p:cNvSpPr>
          <p:nvPr/>
        </p:nvSpPr>
        <p:spPr bwMode="auto">
          <a:xfrm>
            <a:off x="113211" y="762000"/>
            <a:ext cx="7125789" cy="541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nSpc>
                <a:spcPct val="114000"/>
              </a:lnSpc>
              <a:buFont typeface="Wingdings" panose="05000000000000000000" pitchFamily="2" charset="2"/>
              <a:buChar char="§"/>
            </a:pPr>
            <a:r>
              <a:rPr lang="cs-CZ" sz="1800" b="1" dirty="0" err="1">
                <a:latin typeface="+mn-lt"/>
              </a:rPr>
              <a:t>Holoblastic</a:t>
            </a:r>
            <a:r>
              <a:rPr lang="cs-CZ" sz="1800" b="1" dirty="0">
                <a:latin typeface="+mn-lt"/>
              </a:rPr>
              <a:t> (</a:t>
            </a:r>
            <a:r>
              <a:rPr lang="cs-CZ" sz="1800" b="1" dirty="0" err="1">
                <a:latin typeface="+mn-lt"/>
              </a:rPr>
              <a:t>oligolecital</a:t>
            </a:r>
            <a:r>
              <a:rPr lang="cs-CZ" sz="1800" b="1" dirty="0">
                <a:latin typeface="+mn-lt"/>
              </a:rPr>
              <a:t>) </a:t>
            </a:r>
            <a:r>
              <a:rPr lang="cs-CZ" sz="1800" b="1" dirty="0" err="1" smtClean="0">
                <a:latin typeface="+mn-lt"/>
              </a:rPr>
              <a:t>eggs</a:t>
            </a:r>
            <a:r>
              <a:rPr lang="cs-CZ" sz="1800" b="1" dirty="0" smtClean="0">
                <a:latin typeface="+mn-lt"/>
              </a:rPr>
              <a:t> </a:t>
            </a:r>
          </a:p>
          <a:p>
            <a:pPr marL="457200" indent="-457200">
              <a:lnSpc>
                <a:spcPct val="114000"/>
              </a:lnSpc>
              <a:buAutoNum type="alphaLcParenR"/>
            </a:pPr>
            <a:r>
              <a:rPr lang="cs-CZ" sz="1800" dirty="0" err="1" smtClean="0">
                <a:latin typeface="+mn-lt"/>
              </a:rPr>
              <a:t>alecital</a:t>
            </a:r>
            <a:r>
              <a:rPr lang="cs-CZ" sz="1800" dirty="0">
                <a:latin typeface="+mn-lt"/>
              </a:rPr>
              <a:t>: </a:t>
            </a:r>
            <a:r>
              <a:rPr lang="cs-CZ" sz="1800" dirty="0" err="1">
                <a:latin typeface="+mn-lt"/>
              </a:rPr>
              <a:t>without</a:t>
            </a:r>
            <a:r>
              <a:rPr lang="cs-CZ" sz="1800" dirty="0">
                <a:latin typeface="+mn-lt"/>
              </a:rPr>
              <a:t> </a:t>
            </a:r>
            <a:r>
              <a:rPr lang="cs-CZ" sz="1800" dirty="0" err="1">
                <a:latin typeface="+mn-lt"/>
              </a:rPr>
              <a:t>yolk</a:t>
            </a:r>
            <a:r>
              <a:rPr lang="cs-CZ" sz="1800" dirty="0">
                <a:latin typeface="+mn-lt"/>
              </a:rPr>
              <a:t> </a:t>
            </a:r>
            <a:endParaRPr lang="cs-CZ" sz="1800" dirty="0" smtClean="0">
              <a:latin typeface="+mn-lt"/>
            </a:endParaRPr>
          </a:p>
          <a:p>
            <a:pPr marL="457200" indent="-457200">
              <a:lnSpc>
                <a:spcPct val="114000"/>
              </a:lnSpc>
              <a:buAutoNum type="alphaLcParenR"/>
            </a:pPr>
            <a:r>
              <a:rPr lang="cs-CZ" sz="1800" dirty="0" err="1" smtClean="0">
                <a:latin typeface="+mn-lt"/>
              </a:rPr>
              <a:t>isolecital</a:t>
            </a:r>
            <a:r>
              <a:rPr lang="cs-CZ" sz="1800" dirty="0">
                <a:latin typeface="+mn-lt"/>
              </a:rPr>
              <a:t>: </a:t>
            </a:r>
            <a:r>
              <a:rPr lang="cs-CZ" sz="1800" dirty="0" err="1">
                <a:latin typeface="+mn-lt"/>
              </a:rPr>
              <a:t>even</a:t>
            </a:r>
            <a:r>
              <a:rPr lang="cs-CZ" sz="1800" dirty="0">
                <a:latin typeface="+mn-lt"/>
              </a:rPr>
              <a:t> </a:t>
            </a:r>
            <a:r>
              <a:rPr lang="cs-CZ" sz="1800" dirty="0" err="1">
                <a:latin typeface="+mn-lt"/>
              </a:rPr>
              <a:t>distribution</a:t>
            </a:r>
            <a:r>
              <a:rPr lang="cs-CZ" sz="1800" dirty="0">
                <a:latin typeface="+mn-lt"/>
              </a:rPr>
              <a:t> </a:t>
            </a:r>
            <a:r>
              <a:rPr lang="cs-CZ" sz="1800" dirty="0" err="1">
                <a:latin typeface="+mn-lt"/>
              </a:rPr>
              <a:t>of</a:t>
            </a:r>
            <a:r>
              <a:rPr lang="cs-CZ" sz="1800" dirty="0">
                <a:latin typeface="+mn-lt"/>
              </a:rPr>
              <a:t> </a:t>
            </a:r>
            <a:r>
              <a:rPr lang="cs-CZ" sz="1800" dirty="0" err="1">
                <a:latin typeface="+mn-lt"/>
              </a:rPr>
              <a:t>yolk</a:t>
            </a:r>
            <a:r>
              <a:rPr lang="cs-CZ" sz="1800" dirty="0">
                <a:latin typeface="+mn-lt"/>
              </a:rPr>
              <a:t>, </a:t>
            </a:r>
            <a:r>
              <a:rPr lang="cs-CZ" sz="1800" dirty="0" err="1">
                <a:latin typeface="+mn-lt"/>
              </a:rPr>
              <a:t>total</a:t>
            </a:r>
            <a:r>
              <a:rPr lang="cs-CZ" sz="1800" dirty="0">
                <a:latin typeface="+mn-lt"/>
              </a:rPr>
              <a:t> </a:t>
            </a:r>
            <a:r>
              <a:rPr lang="cs-CZ" sz="1800" dirty="0" err="1" smtClean="0">
                <a:latin typeface="+mn-lt"/>
              </a:rPr>
              <a:t>cleavage</a:t>
            </a:r>
            <a:r>
              <a:rPr lang="cs-CZ" sz="1800" dirty="0" smtClean="0">
                <a:latin typeface="+mn-lt"/>
              </a:rPr>
              <a:t> </a:t>
            </a:r>
            <a:r>
              <a:rPr lang="cs-CZ" sz="1800" dirty="0">
                <a:latin typeface="+mn-lt"/>
              </a:rPr>
              <a:t>→ </a:t>
            </a:r>
            <a:r>
              <a:rPr lang="cs-CZ" sz="1800" dirty="0" err="1">
                <a:latin typeface="+mn-lt"/>
              </a:rPr>
              <a:t>equally</a:t>
            </a:r>
            <a:r>
              <a:rPr lang="cs-CZ" sz="1800" dirty="0">
                <a:latin typeface="+mn-lt"/>
              </a:rPr>
              <a:t> </a:t>
            </a:r>
            <a:r>
              <a:rPr lang="cs-CZ" sz="1800" dirty="0" err="1">
                <a:latin typeface="+mn-lt"/>
              </a:rPr>
              <a:t>large</a:t>
            </a:r>
            <a:r>
              <a:rPr lang="cs-CZ" sz="1800" dirty="0">
                <a:latin typeface="+mn-lt"/>
              </a:rPr>
              <a:t> </a:t>
            </a:r>
            <a:r>
              <a:rPr lang="cs-CZ" sz="1800" dirty="0" err="1">
                <a:latin typeface="+mn-lt"/>
              </a:rPr>
              <a:t>blastomeres</a:t>
            </a:r>
            <a:r>
              <a:rPr lang="cs-CZ" sz="1800" dirty="0">
                <a:latin typeface="+mn-lt"/>
              </a:rPr>
              <a:t>, </a:t>
            </a:r>
            <a:r>
              <a:rPr lang="cs-CZ" sz="1800" dirty="0" err="1">
                <a:latin typeface="+mn-lt"/>
              </a:rPr>
              <a:t>equal</a:t>
            </a:r>
            <a:r>
              <a:rPr lang="cs-CZ" sz="1800" dirty="0">
                <a:latin typeface="+mn-lt"/>
              </a:rPr>
              <a:t> </a:t>
            </a:r>
            <a:r>
              <a:rPr lang="cs-CZ" sz="1800" dirty="0" err="1" smtClean="0">
                <a:latin typeface="+mn-lt"/>
              </a:rPr>
              <a:t>cleavage</a:t>
            </a:r>
            <a:r>
              <a:rPr lang="cs-CZ" sz="1800" dirty="0" smtClean="0">
                <a:latin typeface="+mn-lt"/>
              </a:rPr>
              <a:t> (</a:t>
            </a:r>
            <a:r>
              <a:rPr lang="cs-CZ" sz="1800" dirty="0" err="1" smtClean="0">
                <a:latin typeface="+mn-lt"/>
              </a:rPr>
              <a:t>mammals</a:t>
            </a:r>
            <a:r>
              <a:rPr lang="cs-CZ" sz="1800" dirty="0">
                <a:latin typeface="+mn-lt"/>
              </a:rPr>
              <a:t>, </a:t>
            </a:r>
            <a:r>
              <a:rPr lang="cs-CZ" sz="1800" dirty="0" err="1" smtClean="0">
                <a:latin typeface="+mn-lt"/>
              </a:rPr>
              <a:t>echinoderms</a:t>
            </a:r>
            <a:r>
              <a:rPr lang="cs-CZ" sz="1800" dirty="0" smtClean="0">
                <a:latin typeface="+mn-lt"/>
              </a:rPr>
              <a:t>) </a:t>
            </a:r>
          </a:p>
          <a:p>
            <a:pPr marL="457200" indent="-457200">
              <a:lnSpc>
                <a:spcPct val="114000"/>
              </a:lnSpc>
              <a:buAutoNum type="alphaLcParenR"/>
            </a:pPr>
            <a:r>
              <a:rPr lang="cs-CZ" sz="1800" dirty="0" err="1" smtClean="0">
                <a:latin typeface="+mn-lt"/>
              </a:rPr>
              <a:t>heterolecital</a:t>
            </a:r>
            <a:r>
              <a:rPr lang="cs-CZ" sz="1800" dirty="0">
                <a:latin typeface="+mn-lt"/>
              </a:rPr>
              <a:t>: </a:t>
            </a:r>
            <a:r>
              <a:rPr lang="cs-CZ" sz="1800" dirty="0" err="1" smtClean="0">
                <a:latin typeface="+mn-lt"/>
              </a:rPr>
              <a:t>moderate</a:t>
            </a:r>
            <a:r>
              <a:rPr lang="cs-CZ" sz="1800" dirty="0" smtClean="0">
                <a:latin typeface="+mn-lt"/>
              </a:rPr>
              <a:t> </a:t>
            </a:r>
            <a:r>
              <a:rPr lang="cs-CZ" sz="1800" dirty="0" err="1" smtClean="0">
                <a:latin typeface="+mn-lt"/>
              </a:rPr>
              <a:t>yolk</a:t>
            </a:r>
            <a:r>
              <a:rPr lang="cs-CZ" sz="1800" dirty="0" smtClean="0">
                <a:latin typeface="+mn-lt"/>
              </a:rPr>
              <a:t> </a:t>
            </a:r>
            <a:r>
              <a:rPr lang="cs-CZ" sz="1800" dirty="0" err="1" smtClean="0">
                <a:latin typeface="+mn-lt"/>
              </a:rPr>
              <a:t>at</a:t>
            </a:r>
            <a:r>
              <a:rPr lang="cs-CZ" sz="1800" dirty="0" smtClean="0">
                <a:latin typeface="+mn-lt"/>
              </a:rPr>
              <a:t> </a:t>
            </a:r>
            <a:r>
              <a:rPr lang="cs-CZ" sz="1800" dirty="0" err="1" smtClean="0">
                <a:latin typeface="+mn-lt"/>
              </a:rPr>
              <a:t>vegetative</a:t>
            </a:r>
            <a:r>
              <a:rPr lang="cs-CZ" sz="1800" dirty="0" smtClean="0">
                <a:latin typeface="+mn-lt"/>
              </a:rPr>
              <a:t> </a:t>
            </a:r>
            <a:r>
              <a:rPr lang="cs-CZ" sz="1800" dirty="0">
                <a:latin typeface="+mn-lt"/>
              </a:rPr>
              <a:t>pole (</a:t>
            </a:r>
            <a:r>
              <a:rPr lang="cs-CZ" sz="1800" dirty="0" err="1">
                <a:latin typeface="+mn-lt"/>
              </a:rPr>
              <a:t>amphibians</a:t>
            </a:r>
            <a:r>
              <a:rPr lang="cs-CZ" sz="1800" dirty="0">
                <a:latin typeface="+mn-lt"/>
              </a:rPr>
              <a:t>) </a:t>
            </a:r>
            <a:endParaRPr lang="cs-CZ" sz="1800" dirty="0" smtClean="0">
              <a:latin typeface="+mn-lt"/>
            </a:endParaRPr>
          </a:p>
          <a:p>
            <a:pPr>
              <a:lnSpc>
                <a:spcPct val="114000"/>
              </a:lnSpc>
              <a:buFont typeface="Wingdings" panose="05000000000000000000" pitchFamily="2" charset="2"/>
              <a:buChar char="§"/>
            </a:pPr>
            <a:r>
              <a:rPr lang="cs-CZ" sz="1800" b="1" dirty="0" err="1" smtClean="0">
                <a:latin typeface="+mn-lt"/>
              </a:rPr>
              <a:t>Meroblastic</a:t>
            </a:r>
            <a:r>
              <a:rPr lang="cs-CZ" sz="1800" b="1" dirty="0" smtClean="0">
                <a:latin typeface="+mn-lt"/>
              </a:rPr>
              <a:t> </a:t>
            </a:r>
            <a:r>
              <a:rPr lang="cs-CZ" sz="1800" b="1" dirty="0">
                <a:latin typeface="+mn-lt"/>
              </a:rPr>
              <a:t>(</a:t>
            </a:r>
            <a:r>
              <a:rPr lang="cs-CZ" sz="1800" b="1" dirty="0" err="1">
                <a:latin typeface="+mn-lt"/>
              </a:rPr>
              <a:t>polylecital</a:t>
            </a:r>
            <a:r>
              <a:rPr lang="cs-CZ" sz="1800" b="1" dirty="0">
                <a:latin typeface="+mn-lt"/>
              </a:rPr>
              <a:t>) </a:t>
            </a:r>
            <a:r>
              <a:rPr lang="cs-CZ" sz="1800" b="1" dirty="0" err="1" smtClean="0">
                <a:latin typeface="+mn-lt"/>
              </a:rPr>
              <a:t>eggs</a:t>
            </a:r>
            <a:endParaRPr lang="cs-CZ" sz="1800" b="1" dirty="0" smtClean="0">
              <a:latin typeface="+mn-lt"/>
            </a:endParaRPr>
          </a:p>
          <a:p>
            <a:pPr marL="457200" indent="-457200">
              <a:lnSpc>
                <a:spcPct val="114000"/>
              </a:lnSpc>
              <a:buAutoNum type="alphaLcParenR"/>
            </a:pPr>
            <a:r>
              <a:rPr lang="cs-CZ" sz="1800" dirty="0" err="1" smtClean="0">
                <a:latin typeface="+mn-lt"/>
              </a:rPr>
              <a:t>telolecital</a:t>
            </a:r>
            <a:r>
              <a:rPr lang="cs-CZ" sz="1800" dirty="0">
                <a:latin typeface="+mn-lt"/>
              </a:rPr>
              <a:t>: </a:t>
            </a:r>
            <a:r>
              <a:rPr lang="cs-CZ" sz="1800" dirty="0" smtClean="0">
                <a:latin typeface="+mn-lt"/>
              </a:rPr>
              <a:t>most </a:t>
            </a:r>
            <a:r>
              <a:rPr lang="cs-CZ" sz="1800" dirty="0" err="1" smtClean="0">
                <a:latin typeface="+mn-lt"/>
              </a:rPr>
              <a:t>vertebrates</a:t>
            </a:r>
            <a:r>
              <a:rPr lang="cs-CZ" sz="1800" dirty="0" smtClean="0">
                <a:latin typeface="+mn-lt"/>
              </a:rPr>
              <a:t> (</a:t>
            </a:r>
            <a:r>
              <a:rPr lang="cs-CZ" sz="1800" dirty="0" err="1" smtClean="0">
                <a:latin typeface="+mn-lt"/>
              </a:rPr>
              <a:t>fishes</a:t>
            </a:r>
            <a:r>
              <a:rPr lang="cs-CZ" sz="1800" dirty="0" smtClean="0">
                <a:latin typeface="+mn-lt"/>
              </a:rPr>
              <a:t>, </a:t>
            </a:r>
            <a:r>
              <a:rPr lang="cs-CZ" sz="1800" dirty="0" err="1" smtClean="0">
                <a:latin typeface="+mn-lt"/>
              </a:rPr>
              <a:t>reptiles</a:t>
            </a:r>
            <a:r>
              <a:rPr lang="cs-CZ" sz="1800" dirty="0">
                <a:latin typeface="+mn-lt"/>
              </a:rPr>
              <a:t>,</a:t>
            </a:r>
            <a:r>
              <a:rPr lang="cs-CZ" sz="1800" dirty="0" smtClean="0">
                <a:latin typeface="+mn-lt"/>
              </a:rPr>
              <a:t> </a:t>
            </a:r>
            <a:r>
              <a:rPr lang="cs-CZ" sz="1800" dirty="0" err="1" smtClean="0">
                <a:latin typeface="+mn-lt"/>
              </a:rPr>
              <a:t>birds</a:t>
            </a:r>
            <a:r>
              <a:rPr lang="cs-CZ" sz="1800" dirty="0" smtClean="0">
                <a:latin typeface="+mn-lt"/>
              </a:rPr>
              <a:t>), </a:t>
            </a:r>
            <a:r>
              <a:rPr lang="cs-CZ" sz="1800" dirty="0" err="1">
                <a:latin typeface="+mn-lt"/>
              </a:rPr>
              <a:t>yolk</a:t>
            </a:r>
            <a:r>
              <a:rPr lang="cs-CZ" sz="1800" dirty="0">
                <a:latin typeface="+mn-lt"/>
              </a:rPr>
              <a:t> </a:t>
            </a:r>
            <a:r>
              <a:rPr lang="cs-CZ" sz="1800" dirty="0" err="1">
                <a:latin typeface="+mn-lt"/>
              </a:rPr>
              <a:t>accumulated</a:t>
            </a:r>
            <a:r>
              <a:rPr lang="cs-CZ" sz="1800" dirty="0">
                <a:latin typeface="+mn-lt"/>
              </a:rPr>
              <a:t> </a:t>
            </a:r>
            <a:r>
              <a:rPr lang="cs-CZ" sz="1800" dirty="0" err="1" smtClean="0">
                <a:latin typeface="+mn-lt"/>
              </a:rPr>
              <a:t>at</a:t>
            </a:r>
            <a:r>
              <a:rPr lang="cs-CZ" sz="1800" dirty="0" smtClean="0">
                <a:latin typeface="+mn-lt"/>
              </a:rPr>
              <a:t> </a:t>
            </a:r>
            <a:r>
              <a:rPr lang="cs-CZ" sz="1800" dirty="0" err="1">
                <a:latin typeface="+mn-lt"/>
              </a:rPr>
              <a:t>the</a:t>
            </a:r>
            <a:r>
              <a:rPr lang="cs-CZ" sz="1800" dirty="0">
                <a:latin typeface="+mn-lt"/>
              </a:rPr>
              <a:t> </a:t>
            </a:r>
            <a:r>
              <a:rPr lang="cs-CZ" sz="1800" dirty="0" err="1" smtClean="0">
                <a:latin typeface="+mn-lt"/>
              </a:rPr>
              <a:t>vegetative</a:t>
            </a:r>
            <a:r>
              <a:rPr lang="cs-CZ" sz="1800" dirty="0" smtClean="0">
                <a:latin typeface="+mn-lt"/>
              </a:rPr>
              <a:t> </a:t>
            </a:r>
            <a:r>
              <a:rPr lang="cs-CZ" sz="1800" dirty="0">
                <a:latin typeface="+mn-lt"/>
              </a:rPr>
              <a:t>pole </a:t>
            </a:r>
            <a:r>
              <a:rPr lang="cs-CZ" sz="1800" dirty="0" smtClean="0">
                <a:latin typeface="+mn-lt"/>
              </a:rPr>
              <a:t>(</a:t>
            </a:r>
            <a:r>
              <a:rPr lang="cs-CZ" sz="1800" dirty="0" err="1" smtClean="0">
                <a:latin typeface="+mn-lt"/>
              </a:rPr>
              <a:t>heavier</a:t>
            </a:r>
            <a:r>
              <a:rPr lang="cs-CZ" sz="1800" dirty="0">
                <a:latin typeface="+mn-lt"/>
              </a:rPr>
              <a:t>), </a:t>
            </a:r>
            <a:r>
              <a:rPr lang="cs-CZ" sz="1800" dirty="0" err="1" smtClean="0">
                <a:latin typeface="+mn-lt"/>
              </a:rPr>
              <a:t>the</a:t>
            </a:r>
            <a:r>
              <a:rPr lang="cs-CZ" sz="1800" dirty="0" smtClean="0">
                <a:latin typeface="+mn-lt"/>
              </a:rPr>
              <a:t> </a:t>
            </a:r>
            <a:r>
              <a:rPr lang="cs-CZ" sz="1800" dirty="0" err="1" smtClean="0">
                <a:latin typeface="+mn-lt"/>
              </a:rPr>
              <a:t>opposite</a:t>
            </a:r>
            <a:r>
              <a:rPr lang="cs-CZ" sz="1800" dirty="0" smtClean="0">
                <a:latin typeface="+mn-lt"/>
              </a:rPr>
              <a:t> animal </a:t>
            </a:r>
            <a:r>
              <a:rPr lang="cs-CZ" sz="1800" dirty="0">
                <a:latin typeface="+mn-lt"/>
              </a:rPr>
              <a:t>pole </a:t>
            </a:r>
            <a:r>
              <a:rPr lang="cs-CZ" sz="1800" dirty="0" err="1">
                <a:latin typeface="+mn-lt"/>
              </a:rPr>
              <a:t>contains</a:t>
            </a:r>
            <a:r>
              <a:rPr lang="cs-CZ" sz="1800" dirty="0">
                <a:latin typeface="+mn-lt"/>
              </a:rPr>
              <a:t> </a:t>
            </a:r>
            <a:r>
              <a:rPr lang="cs-CZ" sz="1800" dirty="0" err="1">
                <a:latin typeface="+mn-lt"/>
              </a:rPr>
              <a:t>the</a:t>
            </a:r>
            <a:r>
              <a:rPr lang="cs-CZ" sz="1800" dirty="0">
                <a:latin typeface="+mn-lt"/>
              </a:rPr>
              <a:t> </a:t>
            </a:r>
            <a:r>
              <a:rPr lang="cs-CZ" sz="1800" dirty="0" err="1">
                <a:latin typeface="+mn-lt"/>
              </a:rPr>
              <a:t>nucleus</a:t>
            </a:r>
            <a:r>
              <a:rPr lang="cs-CZ" sz="1800" dirty="0">
                <a:latin typeface="+mn-lt"/>
              </a:rPr>
              <a:t> </a:t>
            </a:r>
            <a:r>
              <a:rPr lang="cs-CZ" sz="1800" dirty="0" err="1">
                <a:latin typeface="+mn-lt"/>
              </a:rPr>
              <a:t>of</a:t>
            </a:r>
            <a:r>
              <a:rPr lang="cs-CZ" sz="1800" dirty="0">
                <a:latin typeface="+mn-lt"/>
              </a:rPr>
              <a:t> </a:t>
            </a:r>
            <a:r>
              <a:rPr lang="cs-CZ" sz="1800" dirty="0" err="1">
                <a:latin typeface="+mn-lt"/>
              </a:rPr>
              <a:t>the</a:t>
            </a:r>
            <a:r>
              <a:rPr lang="cs-CZ" sz="1800" dirty="0">
                <a:latin typeface="+mn-lt"/>
              </a:rPr>
              <a:t> </a:t>
            </a:r>
            <a:r>
              <a:rPr lang="cs-CZ" sz="1800" dirty="0" err="1">
                <a:latin typeface="+mn-lt"/>
              </a:rPr>
              <a:t>oocyte</a:t>
            </a:r>
            <a:r>
              <a:rPr lang="cs-CZ" sz="1800" dirty="0">
                <a:latin typeface="+mn-lt"/>
              </a:rPr>
              <a:t> </a:t>
            </a:r>
            <a:r>
              <a:rPr lang="cs-CZ" sz="1800" dirty="0"/>
              <a:t>→ </a:t>
            </a:r>
            <a:r>
              <a:rPr lang="cs-CZ" sz="1800" dirty="0" smtClean="0"/>
              <a:t> </a:t>
            </a:r>
            <a:r>
              <a:rPr lang="cs-CZ" sz="1800" dirty="0" err="1" smtClean="0">
                <a:latin typeface="+mn-lt"/>
              </a:rPr>
              <a:t>inequal</a:t>
            </a:r>
            <a:r>
              <a:rPr lang="cs-CZ" sz="1800" dirty="0" smtClean="0">
                <a:latin typeface="+mn-lt"/>
              </a:rPr>
              <a:t> </a:t>
            </a:r>
            <a:r>
              <a:rPr lang="cs-CZ" sz="1800" dirty="0" err="1" smtClean="0">
                <a:latin typeface="+mn-lt"/>
              </a:rPr>
              <a:t>cleavage</a:t>
            </a:r>
            <a:r>
              <a:rPr lang="cs-CZ" sz="1800" dirty="0" smtClean="0">
                <a:latin typeface="+mn-lt"/>
              </a:rPr>
              <a:t>: </a:t>
            </a:r>
            <a:r>
              <a:rPr lang="cs-CZ" sz="1800" dirty="0">
                <a:latin typeface="+mn-lt"/>
              </a:rPr>
              <a:t>animal pole → </a:t>
            </a:r>
            <a:r>
              <a:rPr lang="cs-CZ" sz="1800" dirty="0" err="1">
                <a:latin typeface="+mn-lt"/>
              </a:rPr>
              <a:t>micromers</a:t>
            </a:r>
            <a:r>
              <a:rPr lang="cs-CZ" sz="1800" dirty="0">
                <a:latin typeface="+mn-lt"/>
              </a:rPr>
              <a:t>, </a:t>
            </a:r>
            <a:r>
              <a:rPr lang="cs-CZ" sz="1800" dirty="0" err="1">
                <a:latin typeface="+mn-lt"/>
              </a:rPr>
              <a:t>vegetative</a:t>
            </a:r>
            <a:r>
              <a:rPr lang="cs-CZ" sz="1800" dirty="0">
                <a:latin typeface="+mn-lt"/>
              </a:rPr>
              <a:t> pole → </a:t>
            </a:r>
            <a:r>
              <a:rPr lang="cs-CZ" sz="1800" dirty="0" err="1">
                <a:latin typeface="+mn-lt"/>
              </a:rPr>
              <a:t>macromers</a:t>
            </a:r>
            <a:r>
              <a:rPr lang="cs-CZ" sz="1800" dirty="0">
                <a:latin typeface="+mn-lt"/>
              </a:rPr>
              <a:t>; </a:t>
            </a:r>
            <a:r>
              <a:rPr lang="cs-CZ" sz="1800" dirty="0" err="1">
                <a:latin typeface="+mn-lt"/>
              </a:rPr>
              <a:t>special</a:t>
            </a:r>
            <a:r>
              <a:rPr lang="cs-CZ" sz="1800" dirty="0">
                <a:latin typeface="+mn-lt"/>
              </a:rPr>
              <a:t> type: </a:t>
            </a:r>
            <a:r>
              <a:rPr lang="cs-CZ" sz="1800" dirty="0" err="1">
                <a:latin typeface="+mn-lt"/>
              </a:rPr>
              <a:t>discoidal</a:t>
            </a:r>
            <a:r>
              <a:rPr lang="cs-CZ" sz="1800" dirty="0">
                <a:latin typeface="+mn-lt"/>
              </a:rPr>
              <a:t> </a:t>
            </a:r>
            <a:r>
              <a:rPr lang="cs-CZ" sz="1800" dirty="0" err="1" smtClean="0">
                <a:latin typeface="+mn-lt"/>
              </a:rPr>
              <a:t>cleavage</a:t>
            </a:r>
            <a:r>
              <a:rPr lang="cs-CZ" sz="1800" dirty="0" smtClean="0">
                <a:latin typeface="+mn-lt"/>
              </a:rPr>
              <a:t> </a:t>
            </a:r>
          </a:p>
          <a:p>
            <a:pPr marL="457200" indent="-457200">
              <a:lnSpc>
                <a:spcPct val="114000"/>
              </a:lnSpc>
              <a:buAutoNum type="alphaLcParenR"/>
            </a:pPr>
            <a:r>
              <a:rPr lang="cs-CZ" sz="1800" dirty="0" err="1" smtClean="0">
                <a:latin typeface="+mn-lt"/>
              </a:rPr>
              <a:t>centrolecial</a:t>
            </a:r>
            <a:r>
              <a:rPr lang="cs-CZ" sz="1800" dirty="0">
                <a:latin typeface="+mn-lt"/>
              </a:rPr>
              <a:t>: </a:t>
            </a:r>
            <a:r>
              <a:rPr lang="cs-CZ" sz="1800" dirty="0" err="1">
                <a:latin typeface="+mn-lt"/>
              </a:rPr>
              <a:t>arthropods</a:t>
            </a:r>
            <a:r>
              <a:rPr lang="cs-CZ" sz="1800" dirty="0">
                <a:latin typeface="+mn-lt"/>
              </a:rPr>
              <a:t>, </a:t>
            </a:r>
            <a:r>
              <a:rPr lang="cs-CZ" sz="1800" dirty="0" err="1">
                <a:latin typeface="+mn-lt"/>
              </a:rPr>
              <a:t>superficial</a:t>
            </a:r>
            <a:r>
              <a:rPr lang="cs-CZ" sz="1800" dirty="0">
                <a:latin typeface="+mn-lt"/>
              </a:rPr>
              <a:t> </a:t>
            </a:r>
            <a:r>
              <a:rPr lang="cs-CZ" sz="1800" dirty="0" err="1" smtClean="0">
                <a:latin typeface="+mn-lt"/>
              </a:rPr>
              <a:t>cleavage</a:t>
            </a:r>
            <a:endParaRPr lang="cs-CZ" sz="1800" dirty="0" smtClean="0">
              <a:latin typeface="+mn-lt"/>
            </a:endParaRPr>
          </a:p>
          <a:p>
            <a:pPr marL="457200" indent="-457200">
              <a:lnSpc>
                <a:spcPct val="114000"/>
              </a:lnSpc>
              <a:buAutoNum type="alphaLcParenR"/>
            </a:pPr>
            <a:endParaRPr lang="cs-CZ" sz="1800" dirty="0" smtClean="0">
              <a:latin typeface="+mn-lt"/>
            </a:endParaRPr>
          </a:p>
          <a:p>
            <a:pPr marL="0" indent="0">
              <a:lnSpc>
                <a:spcPct val="114000"/>
              </a:lnSpc>
              <a:buNone/>
            </a:pPr>
            <a:r>
              <a:rPr lang="cs-CZ" sz="1800" dirty="0" err="1" smtClean="0">
                <a:latin typeface="+mn-lt"/>
              </a:rPr>
              <a:t>Note</a:t>
            </a:r>
            <a:r>
              <a:rPr lang="cs-CZ" sz="1800" dirty="0" smtClean="0">
                <a:latin typeface="+mn-lt"/>
              </a:rPr>
              <a:t>: </a:t>
            </a:r>
            <a:r>
              <a:rPr lang="cs-CZ" sz="1800" dirty="0" err="1" smtClean="0">
                <a:latin typeface="+mn-lt"/>
              </a:rPr>
              <a:t>humans</a:t>
            </a:r>
            <a:r>
              <a:rPr lang="cs-CZ" sz="1800" dirty="0" smtClean="0">
                <a:latin typeface="+mn-lt"/>
              </a:rPr>
              <a:t> - </a:t>
            </a:r>
            <a:r>
              <a:rPr lang="cs-CZ" sz="1800" dirty="0" err="1" smtClean="0">
                <a:latin typeface="+mn-lt"/>
              </a:rPr>
              <a:t>oligolecital</a:t>
            </a:r>
            <a:r>
              <a:rPr lang="cs-CZ" sz="1800" dirty="0" smtClean="0">
                <a:latin typeface="+mn-lt"/>
              </a:rPr>
              <a:t>, </a:t>
            </a:r>
            <a:r>
              <a:rPr lang="cs-CZ" sz="1800" dirty="0" err="1">
                <a:latin typeface="+mn-lt"/>
              </a:rPr>
              <a:t>isolecital</a:t>
            </a:r>
            <a:r>
              <a:rPr lang="cs-CZ" sz="1800" dirty="0">
                <a:latin typeface="+mn-lt"/>
              </a:rPr>
              <a:t> </a:t>
            </a:r>
            <a:r>
              <a:rPr lang="cs-CZ" sz="1800" dirty="0" err="1">
                <a:latin typeface="+mn-lt"/>
              </a:rPr>
              <a:t>oocytes</a:t>
            </a:r>
            <a:r>
              <a:rPr lang="cs-CZ" sz="1800" dirty="0">
                <a:latin typeface="+mn-lt"/>
              </a:rPr>
              <a:t>, </a:t>
            </a:r>
            <a:r>
              <a:rPr lang="cs-CZ" sz="1800" dirty="0" err="1">
                <a:latin typeface="+mn-lt"/>
              </a:rPr>
              <a:t>total</a:t>
            </a:r>
            <a:r>
              <a:rPr lang="cs-CZ" sz="1800" dirty="0">
                <a:latin typeface="+mn-lt"/>
              </a:rPr>
              <a:t> and </a:t>
            </a:r>
            <a:r>
              <a:rPr lang="cs-CZ" sz="1800" dirty="0" err="1" smtClean="0">
                <a:latin typeface="+mn-lt"/>
              </a:rPr>
              <a:t>equal</a:t>
            </a:r>
            <a:r>
              <a:rPr lang="cs-CZ" sz="1800" dirty="0" smtClean="0">
                <a:latin typeface="+mn-lt"/>
              </a:rPr>
              <a:t> </a:t>
            </a:r>
            <a:r>
              <a:rPr lang="cs-CZ" sz="1800" dirty="0" err="1">
                <a:latin typeface="+mn-lt"/>
              </a:rPr>
              <a:t>c</a:t>
            </a:r>
            <a:r>
              <a:rPr lang="cs-CZ" sz="1800" dirty="0" err="1" smtClean="0">
                <a:latin typeface="+mn-lt"/>
              </a:rPr>
              <a:t>leavage</a:t>
            </a:r>
            <a:endParaRPr lang="cs-CZ" altLang="cs-CZ" sz="1800" dirty="0">
              <a:solidFill>
                <a:srgbClr val="000000"/>
              </a:solidFill>
              <a:latin typeface="+mn-lt"/>
            </a:endParaRPr>
          </a:p>
        </p:txBody>
      </p:sp>
      <p:sp>
        <p:nvSpPr>
          <p:cNvPr id="6" name="Oval 7"/>
          <p:cNvSpPr>
            <a:spLocks noChangeArrowheads="1"/>
          </p:cNvSpPr>
          <p:nvPr/>
        </p:nvSpPr>
        <p:spPr bwMode="auto">
          <a:xfrm>
            <a:off x="7848600" y="685800"/>
            <a:ext cx="13716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 name="Oval 8"/>
          <p:cNvSpPr>
            <a:spLocks noChangeArrowheads="1"/>
          </p:cNvSpPr>
          <p:nvPr/>
        </p:nvSpPr>
        <p:spPr bwMode="auto">
          <a:xfrm>
            <a:off x="8458200" y="1295400"/>
            <a:ext cx="228600" cy="152400"/>
          </a:xfrm>
          <a:prstGeom prst="ellipse">
            <a:avLst/>
          </a:prstGeom>
          <a:solidFill>
            <a:srgbClr val="F0673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 name="Oval 9"/>
          <p:cNvSpPr>
            <a:spLocks noChangeArrowheads="1"/>
          </p:cNvSpPr>
          <p:nvPr/>
        </p:nvSpPr>
        <p:spPr bwMode="auto">
          <a:xfrm>
            <a:off x="8534400" y="1295400"/>
            <a:ext cx="76200" cy="762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 name="Oval 10"/>
          <p:cNvSpPr>
            <a:spLocks noChangeArrowheads="1"/>
          </p:cNvSpPr>
          <p:nvPr/>
        </p:nvSpPr>
        <p:spPr bwMode="auto">
          <a:xfrm>
            <a:off x="8001000" y="129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 name="Oval 11"/>
          <p:cNvSpPr>
            <a:spLocks noChangeArrowheads="1"/>
          </p:cNvSpPr>
          <p:nvPr/>
        </p:nvSpPr>
        <p:spPr bwMode="auto">
          <a:xfrm>
            <a:off x="8229600" y="16764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 name="Oval 12"/>
          <p:cNvSpPr>
            <a:spLocks noChangeArrowheads="1"/>
          </p:cNvSpPr>
          <p:nvPr/>
        </p:nvSpPr>
        <p:spPr bwMode="auto">
          <a:xfrm>
            <a:off x="8839200" y="1524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 name="Oval 13"/>
          <p:cNvSpPr>
            <a:spLocks noChangeArrowheads="1"/>
          </p:cNvSpPr>
          <p:nvPr/>
        </p:nvSpPr>
        <p:spPr bwMode="auto">
          <a:xfrm>
            <a:off x="8458200" y="83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3" name="Oval 14"/>
          <p:cNvSpPr>
            <a:spLocks noChangeArrowheads="1"/>
          </p:cNvSpPr>
          <p:nvPr/>
        </p:nvSpPr>
        <p:spPr bwMode="auto">
          <a:xfrm>
            <a:off x="8534400" y="167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4" name="Oval 15"/>
          <p:cNvSpPr>
            <a:spLocks noChangeArrowheads="1"/>
          </p:cNvSpPr>
          <p:nvPr/>
        </p:nvSpPr>
        <p:spPr bwMode="auto">
          <a:xfrm>
            <a:off x="8077200" y="9144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5" name="Oval 16"/>
          <p:cNvSpPr>
            <a:spLocks noChangeArrowheads="1"/>
          </p:cNvSpPr>
          <p:nvPr/>
        </p:nvSpPr>
        <p:spPr bwMode="auto">
          <a:xfrm>
            <a:off x="8991600" y="129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6" name="Oval 17"/>
          <p:cNvSpPr>
            <a:spLocks noChangeArrowheads="1"/>
          </p:cNvSpPr>
          <p:nvPr/>
        </p:nvSpPr>
        <p:spPr bwMode="auto">
          <a:xfrm>
            <a:off x="7924800" y="2133600"/>
            <a:ext cx="1371600" cy="1219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7" name="Oval 18"/>
          <p:cNvSpPr>
            <a:spLocks noChangeArrowheads="1"/>
          </p:cNvSpPr>
          <p:nvPr/>
        </p:nvSpPr>
        <p:spPr bwMode="auto">
          <a:xfrm>
            <a:off x="8534400" y="114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8" name="Oval 21"/>
          <p:cNvSpPr>
            <a:spLocks noChangeArrowheads="1"/>
          </p:cNvSpPr>
          <p:nvPr/>
        </p:nvSpPr>
        <p:spPr bwMode="auto">
          <a:xfrm>
            <a:off x="8458200" y="2667000"/>
            <a:ext cx="228600" cy="152400"/>
          </a:xfrm>
          <a:prstGeom prst="ellipse">
            <a:avLst/>
          </a:prstGeom>
          <a:solidFill>
            <a:srgbClr val="F0673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9" name="Oval 19"/>
          <p:cNvSpPr>
            <a:spLocks noChangeArrowheads="1"/>
          </p:cNvSpPr>
          <p:nvPr/>
        </p:nvSpPr>
        <p:spPr bwMode="auto">
          <a:xfrm>
            <a:off x="8534400" y="2667000"/>
            <a:ext cx="76200" cy="762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0" name="Oval 22"/>
          <p:cNvSpPr>
            <a:spLocks noChangeArrowheads="1"/>
          </p:cNvSpPr>
          <p:nvPr/>
        </p:nvSpPr>
        <p:spPr bwMode="auto">
          <a:xfrm>
            <a:off x="8382000" y="3124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1" name="Oval 23"/>
          <p:cNvSpPr>
            <a:spLocks noChangeArrowheads="1"/>
          </p:cNvSpPr>
          <p:nvPr/>
        </p:nvSpPr>
        <p:spPr bwMode="auto">
          <a:xfrm>
            <a:off x="8534400" y="2971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2" name="Oval 24"/>
          <p:cNvSpPr>
            <a:spLocks noChangeArrowheads="1"/>
          </p:cNvSpPr>
          <p:nvPr/>
        </p:nvSpPr>
        <p:spPr bwMode="auto">
          <a:xfrm>
            <a:off x="9144000" y="2895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3" name="Oval 25"/>
          <p:cNvSpPr>
            <a:spLocks noChangeArrowheads="1"/>
          </p:cNvSpPr>
          <p:nvPr/>
        </p:nvSpPr>
        <p:spPr bwMode="auto">
          <a:xfrm>
            <a:off x="8915400" y="3048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4" name="Oval 26"/>
          <p:cNvSpPr>
            <a:spLocks noChangeArrowheads="1"/>
          </p:cNvSpPr>
          <p:nvPr/>
        </p:nvSpPr>
        <p:spPr bwMode="auto">
          <a:xfrm>
            <a:off x="8915400" y="2895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5" name="Oval 27"/>
          <p:cNvSpPr>
            <a:spLocks noChangeArrowheads="1"/>
          </p:cNvSpPr>
          <p:nvPr/>
        </p:nvSpPr>
        <p:spPr bwMode="auto">
          <a:xfrm>
            <a:off x="8610600" y="3124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6" name="Oval 28"/>
          <p:cNvSpPr>
            <a:spLocks noChangeArrowheads="1"/>
          </p:cNvSpPr>
          <p:nvPr/>
        </p:nvSpPr>
        <p:spPr bwMode="auto">
          <a:xfrm>
            <a:off x="8458200" y="2895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7" name="Oval 29"/>
          <p:cNvSpPr>
            <a:spLocks noChangeArrowheads="1"/>
          </p:cNvSpPr>
          <p:nvPr/>
        </p:nvSpPr>
        <p:spPr bwMode="auto">
          <a:xfrm>
            <a:off x="8229600" y="3124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8" name="Oval 30"/>
          <p:cNvSpPr>
            <a:spLocks noChangeArrowheads="1"/>
          </p:cNvSpPr>
          <p:nvPr/>
        </p:nvSpPr>
        <p:spPr bwMode="auto">
          <a:xfrm>
            <a:off x="8686800" y="3048000"/>
            <a:ext cx="1524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29" name="Oval 31"/>
          <p:cNvSpPr>
            <a:spLocks noChangeArrowheads="1"/>
          </p:cNvSpPr>
          <p:nvPr/>
        </p:nvSpPr>
        <p:spPr bwMode="auto">
          <a:xfrm>
            <a:off x="8534400" y="3276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0" name="Oval 32"/>
          <p:cNvSpPr>
            <a:spLocks noChangeArrowheads="1"/>
          </p:cNvSpPr>
          <p:nvPr/>
        </p:nvSpPr>
        <p:spPr bwMode="auto">
          <a:xfrm>
            <a:off x="8763000" y="2895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1" name="Oval 33"/>
          <p:cNvSpPr>
            <a:spLocks noChangeArrowheads="1"/>
          </p:cNvSpPr>
          <p:nvPr/>
        </p:nvSpPr>
        <p:spPr bwMode="auto">
          <a:xfrm>
            <a:off x="8229600" y="2895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2" name="Oval 34"/>
          <p:cNvSpPr>
            <a:spLocks noChangeArrowheads="1"/>
          </p:cNvSpPr>
          <p:nvPr/>
        </p:nvSpPr>
        <p:spPr bwMode="auto">
          <a:xfrm>
            <a:off x="7467600" y="3810000"/>
            <a:ext cx="1371600" cy="1905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3" name="Oval 36"/>
          <p:cNvSpPr>
            <a:spLocks noChangeArrowheads="1"/>
          </p:cNvSpPr>
          <p:nvPr/>
        </p:nvSpPr>
        <p:spPr bwMode="auto">
          <a:xfrm>
            <a:off x="8001000" y="3886200"/>
            <a:ext cx="228600" cy="152400"/>
          </a:xfrm>
          <a:prstGeom prst="ellipse">
            <a:avLst/>
          </a:prstGeom>
          <a:solidFill>
            <a:srgbClr val="F0673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4" name="Oval 35"/>
          <p:cNvSpPr>
            <a:spLocks noChangeArrowheads="1"/>
          </p:cNvSpPr>
          <p:nvPr/>
        </p:nvSpPr>
        <p:spPr bwMode="auto">
          <a:xfrm>
            <a:off x="8077200" y="3886200"/>
            <a:ext cx="76200" cy="762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5" name="Oval 37"/>
          <p:cNvSpPr>
            <a:spLocks noChangeArrowheads="1"/>
          </p:cNvSpPr>
          <p:nvPr/>
        </p:nvSpPr>
        <p:spPr bwMode="auto">
          <a:xfrm>
            <a:off x="7924800" y="4419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6" name="Oval 38"/>
          <p:cNvSpPr>
            <a:spLocks noChangeArrowheads="1"/>
          </p:cNvSpPr>
          <p:nvPr/>
        </p:nvSpPr>
        <p:spPr bwMode="auto">
          <a:xfrm>
            <a:off x="80772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7" name="Oval 39"/>
          <p:cNvSpPr>
            <a:spLocks noChangeArrowheads="1"/>
          </p:cNvSpPr>
          <p:nvPr/>
        </p:nvSpPr>
        <p:spPr bwMode="auto">
          <a:xfrm>
            <a:off x="82296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8" name="Oval 40"/>
          <p:cNvSpPr>
            <a:spLocks noChangeArrowheads="1"/>
          </p:cNvSpPr>
          <p:nvPr/>
        </p:nvSpPr>
        <p:spPr bwMode="auto">
          <a:xfrm>
            <a:off x="83820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39" name="Oval 41"/>
          <p:cNvSpPr>
            <a:spLocks noChangeArrowheads="1"/>
          </p:cNvSpPr>
          <p:nvPr/>
        </p:nvSpPr>
        <p:spPr bwMode="auto">
          <a:xfrm>
            <a:off x="85344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0" name="Oval 42"/>
          <p:cNvSpPr>
            <a:spLocks noChangeArrowheads="1"/>
          </p:cNvSpPr>
          <p:nvPr/>
        </p:nvSpPr>
        <p:spPr bwMode="auto">
          <a:xfrm>
            <a:off x="76200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1" name="Oval 43"/>
          <p:cNvSpPr>
            <a:spLocks noChangeArrowheads="1"/>
          </p:cNvSpPr>
          <p:nvPr/>
        </p:nvSpPr>
        <p:spPr bwMode="auto">
          <a:xfrm>
            <a:off x="77724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2" name="Oval 44"/>
          <p:cNvSpPr>
            <a:spLocks noChangeArrowheads="1"/>
          </p:cNvSpPr>
          <p:nvPr/>
        </p:nvSpPr>
        <p:spPr bwMode="auto">
          <a:xfrm>
            <a:off x="7848600" y="4800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3" name="Oval 45"/>
          <p:cNvSpPr>
            <a:spLocks noChangeArrowheads="1"/>
          </p:cNvSpPr>
          <p:nvPr/>
        </p:nvSpPr>
        <p:spPr bwMode="auto">
          <a:xfrm>
            <a:off x="8077200" y="495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4" name="Oval 46"/>
          <p:cNvSpPr>
            <a:spLocks noChangeArrowheads="1"/>
          </p:cNvSpPr>
          <p:nvPr/>
        </p:nvSpPr>
        <p:spPr bwMode="auto">
          <a:xfrm>
            <a:off x="82296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5" name="Oval 47"/>
          <p:cNvSpPr>
            <a:spLocks noChangeArrowheads="1"/>
          </p:cNvSpPr>
          <p:nvPr/>
        </p:nvSpPr>
        <p:spPr bwMode="auto">
          <a:xfrm>
            <a:off x="7772400" y="4038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6" name="Oval 48"/>
          <p:cNvSpPr>
            <a:spLocks noChangeArrowheads="1"/>
          </p:cNvSpPr>
          <p:nvPr/>
        </p:nvSpPr>
        <p:spPr bwMode="auto">
          <a:xfrm>
            <a:off x="7924800" y="4191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7" name="Oval 49"/>
          <p:cNvSpPr>
            <a:spLocks noChangeArrowheads="1"/>
          </p:cNvSpPr>
          <p:nvPr/>
        </p:nvSpPr>
        <p:spPr bwMode="auto">
          <a:xfrm>
            <a:off x="80772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8" name="Oval 50"/>
          <p:cNvSpPr>
            <a:spLocks noChangeArrowheads="1"/>
          </p:cNvSpPr>
          <p:nvPr/>
        </p:nvSpPr>
        <p:spPr bwMode="auto">
          <a:xfrm>
            <a:off x="8153400" y="4495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49" name="Oval 51"/>
          <p:cNvSpPr>
            <a:spLocks noChangeArrowheads="1"/>
          </p:cNvSpPr>
          <p:nvPr/>
        </p:nvSpPr>
        <p:spPr bwMode="auto">
          <a:xfrm>
            <a:off x="83820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0" name="Oval 52"/>
          <p:cNvSpPr>
            <a:spLocks noChangeArrowheads="1"/>
          </p:cNvSpPr>
          <p:nvPr/>
        </p:nvSpPr>
        <p:spPr bwMode="auto">
          <a:xfrm>
            <a:off x="84582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1" name="Oval 53"/>
          <p:cNvSpPr>
            <a:spLocks noChangeArrowheads="1"/>
          </p:cNvSpPr>
          <p:nvPr/>
        </p:nvSpPr>
        <p:spPr bwMode="auto">
          <a:xfrm>
            <a:off x="8610600" y="4419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cs-CZ" altLang="cs-CZ" sz="1800">
              <a:latin typeface="+mn-lt"/>
            </a:endParaRPr>
          </a:p>
        </p:txBody>
      </p:sp>
      <p:sp>
        <p:nvSpPr>
          <p:cNvPr id="52" name="Oval 54"/>
          <p:cNvSpPr>
            <a:spLocks noChangeArrowheads="1"/>
          </p:cNvSpPr>
          <p:nvPr/>
        </p:nvSpPr>
        <p:spPr bwMode="auto">
          <a:xfrm>
            <a:off x="87630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3" name="Oval 55"/>
          <p:cNvSpPr>
            <a:spLocks noChangeArrowheads="1"/>
          </p:cNvSpPr>
          <p:nvPr/>
        </p:nvSpPr>
        <p:spPr bwMode="auto">
          <a:xfrm>
            <a:off x="7620000" y="42672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4" name="Oval 56"/>
          <p:cNvSpPr>
            <a:spLocks noChangeArrowheads="1"/>
          </p:cNvSpPr>
          <p:nvPr/>
        </p:nvSpPr>
        <p:spPr bwMode="auto">
          <a:xfrm>
            <a:off x="77724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5" name="Oval 57"/>
          <p:cNvSpPr>
            <a:spLocks noChangeArrowheads="1"/>
          </p:cNvSpPr>
          <p:nvPr/>
        </p:nvSpPr>
        <p:spPr bwMode="auto">
          <a:xfrm>
            <a:off x="79248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6" name="Oval 58"/>
          <p:cNvSpPr>
            <a:spLocks noChangeArrowheads="1"/>
          </p:cNvSpPr>
          <p:nvPr/>
        </p:nvSpPr>
        <p:spPr bwMode="auto">
          <a:xfrm>
            <a:off x="8077200" y="4800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7" name="Oval 59"/>
          <p:cNvSpPr>
            <a:spLocks noChangeArrowheads="1"/>
          </p:cNvSpPr>
          <p:nvPr/>
        </p:nvSpPr>
        <p:spPr bwMode="auto">
          <a:xfrm>
            <a:off x="8229600" y="495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8" name="Oval 60"/>
          <p:cNvSpPr>
            <a:spLocks noChangeArrowheads="1"/>
          </p:cNvSpPr>
          <p:nvPr/>
        </p:nvSpPr>
        <p:spPr bwMode="auto">
          <a:xfrm>
            <a:off x="83820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59" name="Oval 61"/>
          <p:cNvSpPr>
            <a:spLocks noChangeArrowheads="1"/>
          </p:cNvSpPr>
          <p:nvPr/>
        </p:nvSpPr>
        <p:spPr bwMode="auto">
          <a:xfrm>
            <a:off x="8534400" y="5257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0" name="Oval 62"/>
          <p:cNvSpPr>
            <a:spLocks noChangeArrowheads="1"/>
          </p:cNvSpPr>
          <p:nvPr/>
        </p:nvSpPr>
        <p:spPr bwMode="auto">
          <a:xfrm>
            <a:off x="8153400" y="4191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1" name="Oval 63"/>
          <p:cNvSpPr>
            <a:spLocks noChangeArrowheads="1"/>
          </p:cNvSpPr>
          <p:nvPr/>
        </p:nvSpPr>
        <p:spPr bwMode="auto">
          <a:xfrm>
            <a:off x="83058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2" name="Oval 64"/>
          <p:cNvSpPr>
            <a:spLocks noChangeArrowheads="1"/>
          </p:cNvSpPr>
          <p:nvPr/>
        </p:nvSpPr>
        <p:spPr bwMode="auto">
          <a:xfrm>
            <a:off x="84582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3" name="Oval 66"/>
          <p:cNvSpPr>
            <a:spLocks noChangeArrowheads="1"/>
          </p:cNvSpPr>
          <p:nvPr/>
        </p:nvSpPr>
        <p:spPr bwMode="auto">
          <a:xfrm>
            <a:off x="86106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4" name="Oval 67"/>
          <p:cNvSpPr>
            <a:spLocks noChangeArrowheads="1"/>
          </p:cNvSpPr>
          <p:nvPr/>
        </p:nvSpPr>
        <p:spPr bwMode="auto">
          <a:xfrm>
            <a:off x="8763000" y="4800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5" name="Oval 68"/>
          <p:cNvSpPr>
            <a:spLocks noChangeArrowheads="1"/>
          </p:cNvSpPr>
          <p:nvPr/>
        </p:nvSpPr>
        <p:spPr bwMode="auto">
          <a:xfrm>
            <a:off x="85344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6" name="Oval 69"/>
          <p:cNvSpPr>
            <a:spLocks noChangeArrowheads="1"/>
          </p:cNvSpPr>
          <p:nvPr/>
        </p:nvSpPr>
        <p:spPr bwMode="auto">
          <a:xfrm>
            <a:off x="8382000" y="5257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7" name="Oval 70"/>
          <p:cNvSpPr>
            <a:spLocks noChangeArrowheads="1"/>
          </p:cNvSpPr>
          <p:nvPr/>
        </p:nvSpPr>
        <p:spPr bwMode="auto">
          <a:xfrm>
            <a:off x="8534400" y="5410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8" name="Oval 71"/>
          <p:cNvSpPr>
            <a:spLocks noChangeArrowheads="1"/>
          </p:cNvSpPr>
          <p:nvPr/>
        </p:nvSpPr>
        <p:spPr bwMode="auto">
          <a:xfrm>
            <a:off x="8382000" y="4038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69" name="Oval 72"/>
          <p:cNvSpPr>
            <a:spLocks noChangeArrowheads="1"/>
          </p:cNvSpPr>
          <p:nvPr/>
        </p:nvSpPr>
        <p:spPr bwMode="auto">
          <a:xfrm>
            <a:off x="8305800" y="4191000"/>
            <a:ext cx="2286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0" name="Oval 73"/>
          <p:cNvSpPr>
            <a:spLocks noChangeArrowheads="1"/>
          </p:cNvSpPr>
          <p:nvPr/>
        </p:nvSpPr>
        <p:spPr bwMode="auto">
          <a:xfrm>
            <a:off x="76962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1" name="Oval 74"/>
          <p:cNvSpPr>
            <a:spLocks noChangeArrowheads="1"/>
          </p:cNvSpPr>
          <p:nvPr/>
        </p:nvSpPr>
        <p:spPr bwMode="auto">
          <a:xfrm>
            <a:off x="78486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2" name="Oval 75"/>
          <p:cNvSpPr>
            <a:spLocks noChangeArrowheads="1"/>
          </p:cNvSpPr>
          <p:nvPr/>
        </p:nvSpPr>
        <p:spPr bwMode="auto">
          <a:xfrm>
            <a:off x="8001000" y="5181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3" name="Oval 76"/>
          <p:cNvSpPr>
            <a:spLocks noChangeArrowheads="1"/>
          </p:cNvSpPr>
          <p:nvPr/>
        </p:nvSpPr>
        <p:spPr bwMode="auto">
          <a:xfrm>
            <a:off x="8153400" y="5334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4" name="Oval 77"/>
          <p:cNvSpPr>
            <a:spLocks noChangeArrowheads="1"/>
          </p:cNvSpPr>
          <p:nvPr/>
        </p:nvSpPr>
        <p:spPr bwMode="auto">
          <a:xfrm>
            <a:off x="76200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5" name="Oval 78"/>
          <p:cNvSpPr>
            <a:spLocks noChangeArrowheads="1"/>
          </p:cNvSpPr>
          <p:nvPr/>
        </p:nvSpPr>
        <p:spPr bwMode="auto">
          <a:xfrm>
            <a:off x="75438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6" name="Oval 79"/>
          <p:cNvSpPr>
            <a:spLocks noChangeArrowheads="1"/>
          </p:cNvSpPr>
          <p:nvPr/>
        </p:nvSpPr>
        <p:spPr bwMode="auto">
          <a:xfrm>
            <a:off x="7696200" y="5181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7" name="Oval 80"/>
          <p:cNvSpPr>
            <a:spLocks noChangeArrowheads="1"/>
          </p:cNvSpPr>
          <p:nvPr/>
        </p:nvSpPr>
        <p:spPr bwMode="auto">
          <a:xfrm>
            <a:off x="7772400" y="5257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8" name="Oval 81"/>
          <p:cNvSpPr>
            <a:spLocks noChangeArrowheads="1"/>
          </p:cNvSpPr>
          <p:nvPr/>
        </p:nvSpPr>
        <p:spPr bwMode="auto">
          <a:xfrm>
            <a:off x="8001000" y="548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79" name="Oval 82"/>
          <p:cNvSpPr>
            <a:spLocks noChangeArrowheads="1"/>
          </p:cNvSpPr>
          <p:nvPr/>
        </p:nvSpPr>
        <p:spPr bwMode="auto">
          <a:xfrm>
            <a:off x="76200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0" name="Oval 83"/>
          <p:cNvSpPr>
            <a:spLocks noChangeArrowheads="1"/>
          </p:cNvSpPr>
          <p:nvPr/>
        </p:nvSpPr>
        <p:spPr bwMode="auto">
          <a:xfrm>
            <a:off x="77724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1" name="Oval 84"/>
          <p:cNvSpPr>
            <a:spLocks noChangeArrowheads="1"/>
          </p:cNvSpPr>
          <p:nvPr/>
        </p:nvSpPr>
        <p:spPr bwMode="auto">
          <a:xfrm>
            <a:off x="7924800" y="5181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2" name="Oval 85"/>
          <p:cNvSpPr>
            <a:spLocks noChangeArrowheads="1"/>
          </p:cNvSpPr>
          <p:nvPr/>
        </p:nvSpPr>
        <p:spPr bwMode="auto">
          <a:xfrm>
            <a:off x="8229600" y="5181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3" name="Oval 86"/>
          <p:cNvSpPr>
            <a:spLocks noChangeArrowheads="1"/>
          </p:cNvSpPr>
          <p:nvPr/>
        </p:nvSpPr>
        <p:spPr bwMode="auto">
          <a:xfrm>
            <a:off x="8229600" y="548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4" name="Oval 87"/>
          <p:cNvSpPr>
            <a:spLocks noChangeArrowheads="1"/>
          </p:cNvSpPr>
          <p:nvPr/>
        </p:nvSpPr>
        <p:spPr bwMode="auto">
          <a:xfrm>
            <a:off x="8991600" y="3810000"/>
            <a:ext cx="1371600" cy="19050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5" name="Oval 88"/>
          <p:cNvSpPr>
            <a:spLocks noChangeArrowheads="1"/>
          </p:cNvSpPr>
          <p:nvPr/>
        </p:nvSpPr>
        <p:spPr bwMode="auto">
          <a:xfrm>
            <a:off x="9601200" y="4648200"/>
            <a:ext cx="228600" cy="152400"/>
          </a:xfrm>
          <a:prstGeom prst="ellipse">
            <a:avLst/>
          </a:prstGeom>
          <a:solidFill>
            <a:srgbClr val="F06730"/>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6" name="Oval 89"/>
          <p:cNvSpPr>
            <a:spLocks noChangeArrowheads="1"/>
          </p:cNvSpPr>
          <p:nvPr/>
        </p:nvSpPr>
        <p:spPr bwMode="auto">
          <a:xfrm>
            <a:off x="9677400" y="4648200"/>
            <a:ext cx="76200" cy="762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7" name="Oval 90"/>
          <p:cNvSpPr>
            <a:spLocks noChangeArrowheads="1"/>
          </p:cNvSpPr>
          <p:nvPr/>
        </p:nvSpPr>
        <p:spPr bwMode="auto">
          <a:xfrm>
            <a:off x="92202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8" name="Oval 91"/>
          <p:cNvSpPr>
            <a:spLocks noChangeArrowheads="1"/>
          </p:cNvSpPr>
          <p:nvPr/>
        </p:nvSpPr>
        <p:spPr bwMode="auto">
          <a:xfrm>
            <a:off x="9220200" y="48768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89" name="Oval 92"/>
          <p:cNvSpPr>
            <a:spLocks noChangeArrowheads="1"/>
          </p:cNvSpPr>
          <p:nvPr/>
        </p:nvSpPr>
        <p:spPr bwMode="auto">
          <a:xfrm>
            <a:off x="94488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0" name="Oval 93"/>
          <p:cNvSpPr>
            <a:spLocks noChangeArrowheads="1"/>
          </p:cNvSpPr>
          <p:nvPr/>
        </p:nvSpPr>
        <p:spPr bwMode="auto">
          <a:xfrm>
            <a:off x="96012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1" name="Oval 94"/>
          <p:cNvSpPr>
            <a:spLocks noChangeArrowheads="1"/>
          </p:cNvSpPr>
          <p:nvPr/>
        </p:nvSpPr>
        <p:spPr bwMode="auto">
          <a:xfrm>
            <a:off x="9753600" y="50292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2" name="Oval 95"/>
          <p:cNvSpPr>
            <a:spLocks noChangeArrowheads="1"/>
          </p:cNvSpPr>
          <p:nvPr/>
        </p:nvSpPr>
        <p:spPr bwMode="auto">
          <a:xfrm>
            <a:off x="99060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3" name="Oval 96"/>
          <p:cNvSpPr>
            <a:spLocks noChangeArrowheads="1"/>
          </p:cNvSpPr>
          <p:nvPr/>
        </p:nvSpPr>
        <p:spPr bwMode="auto">
          <a:xfrm>
            <a:off x="99822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4" name="Oval 97"/>
          <p:cNvSpPr>
            <a:spLocks noChangeArrowheads="1"/>
          </p:cNvSpPr>
          <p:nvPr/>
        </p:nvSpPr>
        <p:spPr bwMode="auto">
          <a:xfrm>
            <a:off x="92202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5" name="Oval 98"/>
          <p:cNvSpPr>
            <a:spLocks noChangeArrowheads="1"/>
          </p:cNvSpPr>
          <p:nvPr/>
        </p:nvSpPr>
        <p:spPr bwMode="auto">
          <a:xfrm>
            <a:off x="9753600" y="4191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6" name="Oval 99"/>
          <p:cNvSpPr>
            <a:spLocks noChangeArrowheads="1"/>
          </p:cNvSpPr>
          <p:nvPr/>
        </p:nvSpPr>
        <p:spPr bwMode="auto">
          <a:xfrm>
            <a:off x="9448800" y="4191000"/>
            <a:ext cx="1524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7" name="Oval 100"/>
          <p:cNvSpPr>
            <a:spLocks noChangeArrowheads="1"/>
          </p:cNvSpPr>
          <p:nvPr/>
        </p:nvSpPr>
        <p:spPr bwMode="auto">
          <a:xfrm>
            <a:off x="99822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8" name="Oval 101"/>
          <p:cNvSpPr>
            <a:spLocks noChangeArrowheads="1"/>
          </p:cNvSpPr>
          <p:nvPr/>
        </p:nvSpPr>
        <p:spPr bwMode="auto">
          <a:xfrm>
            <a:off x="98298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99" name="Oval 102"/>
          <p:cNvSpPr>
            <a:spLocks noChangeArrowheads="1"/>
          </p:cNvSpPr>
          <p:nvPr/>
        </p:nvSpPr>
        <p:spPr bwMode="auto">
          <a:xfrm>
            <a:off x="92964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0" name="Oval 103"/>
          <p:cNvSpPr>
            <a:spLocks noChangeArrowheads="1"/>
          </p:cNvSpPr>
          <p:nvPr/>
        </p:nvSpPr>
        <p:spPr bwMode="auto">
          <a:xfrm>
            <a:off x="92964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1" name="Oval 104"/>
          <p:cNvSpPr>
            <a:spLocks noChangeArrowheads="1"/>
          </p:cNvSpPr>
          <p:nvPr/>
        </p:nvSpPr>
        <p:spPr bwMode="auto">
          <a:xfrm>
            <a:off x="9906000" y="4419600"/>
            <a:ext cx="1524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2" name="Oval 105"/>
          <p:cNvSpPr>
            <a:spLocks noChangeArrowheads="1"/>
          </p:cNvSpPr>
          <p:nvPr/>
        </p:nvSpPr>
        <p:spPr bwMode="auto">
          <a:xfrm>
            <a:off x="96012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3" name="Oval 107"/>
          <p:cNvSpPr>
            <a:spLocks noChangeArrowheads="1"/>
          </p:cNvSpPr>
          <p:nvPr/>
        </p:nvSpPr>
        <p:spPr bwMode="auto">
          <a:xfrm>
            <a:off x="9982200" y="457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4" name="Oval 108"/>
          <p:cNvSpPr>
            <a:spLocks noChangeArrowheads="1"/>
          </p:cNvSpPr>
          <p:nvPr/>
        </p:nvSpPr>
        <p:spPr bwMode="auto">
          <a:xfrm>
            <a:off x="9677400" y="4191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5" name="Oval 109"/>
          <p:cNvSpPr>
            <a:spLocks noChangeArrowheads="1"/>
          </p:cNvSpPr>
          <p:nvPr/>
        </p:nvSpPr>
        <p:spPr bwMode="auto">
          <a:xfrm>
            <a:off x="100584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6" name="Oval 110"/>
          <p:cNvSpPr>
            <a:spLocks noChangeArrowheads="1"/>
          </p:cNvSpPr>
          <p:nvPr/>
        </p:nvSpPr>
        <p:spPr bwMode="auto">
          <a:xfrm>
            <a:off x="94488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7" name="Oval 111"/>
          <p:cNvSpPr>
            <a:spLocks noChangeArrowheads="1"/>
          </p:cNvSpPr>
          <p:nvPr/>
        </p:nvSpPr>
        <p:spPr bwMode="auto">
          <a:xfrm>
            <a:off x="9753600" y="5181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8" name="Oval 112"/>
          <p:cNvSpPr>
            <a:spLocks noChangeArrowheads="1"/>
          </p:cNvSpPr>
          <p:nvPr/>
        </p:nvSpPr>
        <p:spPr bwMode="auto">
          <a:xfrm>
            <a:off x="8839200" y="9906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09" name="Oval 113"/>
          <p:cNvSpPr>
            <a:spLocks noChangeArrowheads="1"/>
          </p:cNvSpPr>
          <p:nvPr/>
        </p:nvSpPr>
        <p:spPr bwMode="auto">
          <a:xfrm>
            <a:off x="8382000" y="1447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0" name="Oval 114"/>
          <p:cNvSpPr>
            <a:spLocks noChangeArrowheads="1"/>
          </p:cNvSpPr>
          <p:nvPr/>
        </p:nvSpPr>
        <p:spPr bwMode="auto">
          <a:xfrm>
            <a:off x="8305800" y="114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1" name="Oval 115"/>
          <p:cNvSpPr>
            <a:spLocks noChangeArrowheads="1"/>
          </p:cNvSpPr>
          <p:nvPr/>
        </p:nvSpPr>
        <p:spPr bwMode="auto">
          <a:xfrm>
            <a:off x="8686800" y="762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2" name="Oval 116"/>
          <p:cNvSpPr>
            <a:spLocks noChangeArrowheads="1"/>
          </p:cNvSpPr>
          <p:nvPr/>
        </p:nvSpPr>
        <p:spPr bwMode="auto">
          <a:xfrm>
            <a:off x="8077200" y="1600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3" name="Oval 117"/>
          <p:cNvSpPr>
            <a:spLocks noChangeArrowheads="1"/>
          </p:cNvSpPr>
          <p:nvPr/>
        </p:nvSpPr>
        <p:spPr bwMode="auto">
          <a:xfrm>
            <a:off x="8839200" y="167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4" name="Oval 118"/>
          <p:cNvSpPr>
            <a:spLocks noChangeArrowheads="1"/>
          </p:cNvSpPr>
          <p:nvPr/>
        </p:nvSpPr>
        <p:spPr bwMode="auto">
          <a:xfrm>
            <a:off x="7924800" y="548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5" name="Oval 119"/>
          <p:cNvSpPr>
            <a:spLocks noChangeArrowheads="1"/>
          </p:cNvSpPr>
          <p:nvPr/>
        </p:nvSpPr>
        <p:spPr bwMode="auto">
          <a:xfrm>
            <a:off x="80010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cs-CZ" altLang="cs-CZ" sz="1800">
              <a:latin typeface="+mn-lt"/>
            </a:endParaRPr>
          </a:p>
        </p:txBody>
      </p:sp>
      <p:sp>
        <p:nvSpPr>
          <p:cNvPr id="116" name="Oval 120"/>
          <p:cNvSpPr>
            <a:spLocks noChangeArrowheads="1"/>
          </p:cNvSpPr>
          <p:nvPr/>
        </p:nvSpPr>
        <p:spPr bwMode="auto">
          <a:xfrm>
            <a:off x="8153400" y="5638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7" name="Oval 121"/>
          <p:cNvSpPr>
            <a:spLocks noChangeArrowheads="1"/>
          </p:cNvSpPr>
          <p:nvPr/>
        </p:nvSpPr>
        <p:spPr bwMode="auto">
          <a:xfrm>
            <a:off x="85344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0"/>
              </a:spcBef>
              <a:buFontTx/>
              <a:buNone/>
            </a:pPr>
            <a:endParaRPr lang="cs-CZ" altLang="cs-CZ" sz="1800" b="1">
              <a:latin typeface="+mn-lt"/>
            </a:endParaRPr>
          </a:p>
        </p:txBody>
      </p:sp>
      <p:sp>
        <p:nvSpPr>
          <p:cNvPr id="118" name="Oval 122"/>
          <p:cNvSpPr>
            <a:spLocks noChangeArrowheads="1"/>
          </p:cNvSpPr>
          <p:nvPr/>
        </p:nvSpPr>
        <p:spPr bwMode="auto">
          <a:xfrm>
            <a:off x="80010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19" name="Oval 123"/>
          <p:cNvSpPr>
            <a:spLocks noChangeArrowheads="1"/>
          </p:cNvSpPr>
          <p:nvPr/>
        </p:nvSpPr>
        <p:spPr bwMode="auto">
          <a:xfrm>
            <a:off x="8458200" y="4038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0" name="Oval 124"/>
          <p:cNvSpPr>
            <a:spLocks noChangeArrowheads="1"/>
          </p:cNvSpPr>
          <p:nvPr/>
        </p:nvSpPr>
        <p:spPr bwMode="auto">
          <a:xfrm>
            <a:off x="86106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1" name="Oval 125"/>
          <p:cNvSpPr>
            <a:spLocks noChangeArrowheads="1"/>
          </p:cNvSpPr>
          <p:nvPr/>
        </p:nvSpPr>
        <p:spPr bwMode="auto">
          <a:xfrm>
            <a:off x="8305800" y="4343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2" name="Oval 126"/>
          <p:cNvSpPr>
            <a:spLocks noChangeArrowheads="1"/>
          </p:cNvSpPr>
          <p:nvPr/>
        </p:nvSpPr>
        <p:spPr bwMode="auto">
          <a:xfrm>
            <a:off x="7772400" y="4267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3" name="Oval 127"/>
          <p:cNvSpPr>
            <a:spLocks noChangeArrowheads="1"/>
          </p:cNvSpPr>
          <p:nvPr/>
        </p:nvSpPr>
        <p:spPr bwMode="auto">
          <a:xfrm>
            <a:off x="85344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4" name="Oval 128"/>
          <p:cNvSpPr>
            <a:spLocks noChangeArrowheads="1"/>
          </p:cNvSpPr>
          <p:nvPr/>
        </p:nvSpPr>
        <p:spPr bwMode="auto">
          <a:xfrm>
            <a:off x="8382000" y="5486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5" name="Oval 129"/>
          <p:cNvSpPr>
            <a:spLocks noChangeArrowheads="1"/>
          </p:cNvSpPr>
          <p:nvPr/>
        </p:nvSpPr>
        <p:spPr bwMode="auto">
          <a:xfrm>
            <a:off x="8305800" y="495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6" name="Oval 130"/>
          <p:cNvSpPr>
            <a:spLocks noChangeArrowheads="1"/>
          </p:cNvSpPr>
          <p:nvPr/>
        </p:nvSpPr>
        <p:spPr bwMode="auto">
          <a:xfrm>
            <a:off x="8001000" y="4495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7" name="Oval 131"/>
          <p:cNvSpPr>
            <a:spLocks noChangeArrowheads="1"/>
          </p:cNvSpPr>
          <p:nvPr/>
        </p:nvSpPr>
        <p:spPr bwMode="auto">
          <a:xfrm>
            <a:off x="8229600" y="4648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8" name="Oval 132"/>
          <p:cNvSpPr>
            <a:spLocks noChangeArrowheads="1"/>
          </p:cNvSpPr>
          <p:nvPr/>
        </p:nvSpPr>
        <p:spPr bwMode="auto">
          <a:xfrm>
            <a:off x="7543800" y="4876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29" name="Oval 133"/>
          <p:cNvSpPr>
            <a:spLocks noChangeArrowheads="1"/>
          </p:cNvSpPr>
          <p:nvPr/>
        </p:nvSpPr>
        <p:spPr bwMode="auto">
          <a:xfrm>
            <a:off x="7467600" y="4724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30" name="Oval 134"/>
          <p:cNvSpPr>
            <a:spLocks noChangeArrowheads="1"/>
          </p:cNvSpPr>
          <p:nvPr/>
        </p:nvSpPr>
        <p:spPr bwMode="auto">
          <a:xfrm>
            <a:off x="7772400" y="48006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31" name="Oval 135"/>
          <p:cNvSpPr>
            <a:spLocks noChangeArrowheads="1"/>
          </p:cNvSpPr>
          <p:nvPr/>
        </p:nvSpPr>
        <p:spPr bwMode="auto">
          <a:xfrm>
            <a:off x="8001000" y="49530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32" name="Oval 136"/>
          <p:cNvSpPr>
            <a:spLocks noChangeArrowheads="1"/>
          </p:cNvSpPr>
          <p:nvPr/>
        </p:nvSpPr>
        <p:spPr bwMode="auto">
          <a:xfrm>
            <a:off x="8077200" y="51054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33" name="Oval 137"/>
          <p:cNvSpPr>
            <a:spLocks noChangeArrowheads="1"/>
          </p:cNvSpPr>
          <p:nvPr/>
        </p:nvSpPr>
        <p:spPr bwMode="auto">
          <a:xfrm>
            <a:off x="8610600" y="50292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endParaRPr lang="cs-CZ" altLang="cs-CZ" sz="1800">
              <a:latin typeface="+mn-lt"/>
            </a:endParaRPr>
          </a:p>
        </p:txBody>
      </p:sp>
      <p:sp>
        <p:nvSpPr>
          <p:cNvPr id="134" name="Line 138"/>
          <p:cNvSpPr>
            <a:spLocks noChangeShapeType="1"/>
          </p:cNvSpPr>
          <p:nvPr/>
        </p:nvSpPr>
        <p:spPr bwMode="auto">
          <a:xfrm flipV="1">
            <a:off x="6557554" y="1371600"/>
            <a:ext cx="1214846" cy="38100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135" name="Line 139"/>
          <p:cNvSpPr>
            <a:spLocks noChangeShapeType="1"/>
          </p:cNvSpPr>
          <p:nvPr/>
        </p:nvSpPr>
        <p:spPr bwMode="auto">
          <a:xfrm>
            <a:off x="6289040" y="2344984"/>
            <a:ext cx="1407160" cy="322016"/>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136" name="Line 140"/>
          <p:cNvSpPr>
            <a:spLocks noChangeShapeType="1"/>
          </p:cNvSpPr>
          <p:nvPr/>
        </p:nvSpPr>
        <p:spPr bwMode="auto">
          <a:xfrm>
            <a:off x="6934200" y="3810000"/>
            <a:ext cx="609600" cy="15240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137" name="Line 141"/>
          <p:cNvSpPr>
            <a:spLocks noChangeShapeType="1"/>
          </p:cNvSpPr>
          <p:nvPr/>
        </p:nvSpPr>
        <p:spPr bwMode="auto">
          <a:xfrm>
            <a:off x="4632960" y="4935786"/>
            <a:ext cx="3749040" cy="1007814"/>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138" name="Line 142"/>
          <p:cNvSpPr>
            <a:spLocks noChangeShapeType="1"/>
          </p:cNvSpPr>
          <p:nvPr/>
        </p:nvSpPr>
        <p:spPr bwMode="auto">
          <a:xfrm flipV="1">
            <a:off x="8458200" y="5410200"/>
            <a:ext cx="838200" cy="53340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cs-CZ"/>
          </a:p>
        </p:txBody>
      </p:sp>
      <p:sp>
        <p:nvSpPr>
          <p:cNvPr id="139" name="Obdélník 138"/>
          <p:cNvSpPr/>
          <p:nvPr/>
        </p:nvSpPr>
        <p:spPr>
          <a:xfrm>
            <a:off x="10572135" y="5927623"/>
            <a:ext cx="1343638" cy="369332"/>
          </a:xfrm>
          <a:prstGeom prst="rect">
            <a:avLst/>
          </a:prstGeom>
        </p:spPr>
        <p:txBody>
          <a:bodyPr wrap="none">
            <a:spAutoFit/>
          </a:bodyPr>
          <a:lstStyle/>
          <a:p>
            <a:pPr>
              <a:spcBef>
                <a:spcPct val="0"/>
              </a:spcBef>
            </a:pPr>
            <a:r>
              <a:rPr lang="cs-CZ" altLang="cs-CZ" dirty="0"/>
              <a:t> </a:t>
            </a:r>
            <a:r>
              <a:rPr lang="cs-CZ" altLang="cs-CZ" sz="800" dirty="0" err="1" smtClean="0"/>
              <a:t>accordint</a:t>
            </a:r>
            <a:r>
              <a:rPr lang="cs-CZ" altLang="cs-CZ" sz="800" dirty="0" smtClean="0"/>
              <a:t> to  </a:t>
            </a:r>
            <a:r>
              <a:rPr lang="cs-CZ" altLang="cs-CZ" sz="800" dirty="0" err="1" smtClean="0"/>
              <a:t>Knoz</a:t>
            </a:r>
            <a:r>
              <a:rPr lang="cs-CZ" altLang="cs-CZ" sz="800" dirty="0" smtClean="0"/>
              <a:t> </a:t>
            </a:r>
            <a:r>
              <a:rPr lang="cs-CZ" altLang="cs-CZ" sz="800" dirty="0"/>
              <a:t>J.,  1979</a:t>
            </a:r>
          </a:p>
        </p:txBody>
      </p:sp>
      <p:sp>
        <p:nvSpPr>
          <p:cNvPr id="141"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spTree>
    <p:extLst>
      <p:ext uri="{BB962C8B-B14F-4D97-AF65-F5344CB8AC3E}">
        <p14:creationId xmlns:p14="http://schemas.microsoft.com/office/powerpoint/2010/main" val="378484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noChangeArrowheads="1"/>
          </p:cNvSpPr>
          <p:nvPr>
            <p:ph type="title" idx="4294967295"/>
          </p:nvPr>
        </p:nvSpPr>
        <p:spPr>
          <a:xfrm>
            <a:off x="1275735" y="693176"/>
            <a:ext cx="8089938" cy="684213"/>
          </a:xfrm>
        </p:spPr>
        <p:txBody>
          <a:bodyPr anchor="ctr">
            <a:noAutofit/>
          </a:bodyPr>
          <a:lstStyle/>
          <a:p>
            <a:pPr eaLnBrk="1" hangingPunct="1"/>
            <a:r>
              <a:rPr lang="cs-CZ" altLang="cs-CZ" i="1" dirty="0" err="1" smtClean="0">
                <a:latin typeface="Calibri" panose="020F0502020204030204" pitchFamily="34" charset="0"/>
                <a:cs typeface="Calibri" panose="020F0502020204030204" pitchFamily="34" charset="0"/>
              </a:rPr>
              <a:t>Mammalian</a:t>
            </a:r>
            <a:r>
              <a:rPr lang="cs-CZ" altLang="cs-CZ" i="1" dirty="0" smtClean="0">
                <a:latin typeface="Calibri" panose="020F0502020204030204" pitchFamily="34" charset="0"/>
                <a:cs typeface="Calibri" panose="020F0502020204030204" pitchFamily="34" charset="0"/>
              </a:rPr>
              <a:t> ovary</a:t>
            </a:r>
            <a:endParaRPr lang="cs-CZ" altLang="cs-CZ" i="1" dirty="0">
              <a:latin typeface="Calibri" panose="020F0502020204030204" pitchFamily="34" charset="0"/>
              <a:cs typeface="Calibri" panose="020F0502020204030204" pitchFamily="34" charset="0"/>
            </a:endParaRPr>
          </a:p>
        </p:txBody>
      </p:sp>
      <p:sp>
        <p:nvSpPr>
          <p:cNvPr id="6147" name="Zástupný symbol pro obsah 2"/>
          <p:cNvSpPr>
            <a:spLocks noGrp="1" noChangeArrowheads="1"/>
          </p:cNvSpPr>
          <p:nvPr>
            <p:ph idx="4294967295"/>
          </p:nvPr>
        </p:nvSpPr>
        <p:spPr>
          <a:xfrm>
            <a:off x="288175" y="1394228"/>
            <a:ext cx="6323035" cy="3688695"/>
          </a:xfrm>
        </p:spPr>
        <p:txBody>
          <a:bodyPr/>
          <a:lstStyle/>
          <a:p>
            <a:pPr>
              <a:buFont typeface="Wingdings" panose="05000000000000000000" pitchFamily="2" charset="2"/>
              <a:buChar char="§"/>
            </a:pPr>
            <a:r>
              <a:rPr lang="en-US" dirty="0"/>
              <a:t> </a:t>
            </a:r>
            <a:r>
              <a:rPr lang="cs-CZ" dirty="0" err="1" smtClean="0"/>
              <a:t>almond</a:t>
            </a:r>
            <a:r>
              <a:rPr lang="cs-CZ" dirty="0" smtClean="0"/>
              <a:t> </a:t>
            </a:r>
            <a:r>
              <a:rPr lang="cs-CZ" dirty="0" err="1" smtClean="0"/>
              <a:t>shaped</a:t>
            </a:r>
            <a:r>
              <a:rPr lang="cs-CZ" dirty="0" smtClean="0"/>
              <a:t> </a:t>
            </a:r>
            <a:r>
              <a:rPr lang="cs-CZ" dirty="0" err="1" smtClean="0"/>
              <a:t>organs</a:t>
            </a:r>
            <a:r>
              <a:rPr lang="cs-CZ" dirty="0" smtClean="0"/>
              <a:t>, </a:t>
            </a:r>
            <a:r>
              <a:rPr lang="en-US" dirty="0" smtClean="0"/>
              <a:t>covered </a:t>
            </a:r>
            <a:r>
              <a:rPr lang="en-US" dirty="0"/>
              <a:t>by </a:t>
            </a:r>
            <a:r>
              <a:rPr lang="cs-CZ" dirty="0" err="1" smtClean="0"/>
              <a:t>ovarian</a:t>
            </a:r>
            <a:r>
              <a:rPr lang="cs-CZ" dirty="0" smtClean="0"/>
              <a:t> </a:t>
            </a:r>
            <a:r>
              <a:rPr lang="cs-CZ" dirty="0" err="1" smtClean="0"/>
              <a:t>surface</a:t>
            </a:r>
            <a:r>
              <a:rPr lang="cs-CZ" dirty="0" smtClean="0"/>
              <a:t> </a:t>
            </a:r>
            <a:r>
              <a:rPr lang="cs-CZ" dirty="0" err="1" smtClean="0"/>
              <a:t>epithelium</a:t>
            </a:r>
            <a:r>
              <a:rPr lang="cs-CZ" dirty="0" smtClean="0"/>
              <a:t> and </a:t>
            </a:r>
            <a:r>
              <a:rPr lang="en-US" dirty="0" smtClean="0"/>
              <a:t>a </a:t>
            </a:r>
            <a:r>
              <a:rPr lang="en-US" dirty="0"/>
              <a:t>thick connective </a:t>
            </a:r>
            <a:r>
              <a:rPr lang="en-US" dirty="0" smtClean="0"/>
              <a:t>tissue</a:t>
            </a:r>
            <a:r>
              <a:rPr lang="cs-CZ" dirty="0" smtClean="0"/>
              <a:t> =</a:t>
            </a:r>
            <a:r>
              <a:rPr lang="en-US" dirty="0" smtClean="0"/>
              <a:t> </a:t>
            </a:r>
            <a:r>
              <a:rPr lang="en-US" dirty="0"/>
              <a:t>the tunica albuginea</a:t>
            </a:r>
            <a:r>
              <a:rPr lang="cs-CZ" dirty="0" smtClean="0"/>
              <a:t> </a:t>
            </a:r>
          </a:p>
          <a:p>
            <a:pPr>
              <a:buFont typeface="Wingdings" panose="05000000000000000000" pitchFamily="2" charset="2"/>
              <a:buChar char="§"/>
            </a:pPr>
            <a:r>
              <a:rPr lang="en-US" dirty="0" smtClean="0"/>
              <a:t>an</a:t>
            </a:r>
            <a:r>
              <a:rPr lang="en-US" dirty="0"/>
              <a:t> outer </a:t>
            </a:r>
            <a:r>
              <a:rPr lang="en-US" dirty="0" smtClean="0"/>
              <a:t>cortex</a:t>
            </a:r>
            <a:r>
              <a:rPr lang="cs-CZ" dirty="0" smtClean="0"/>
              <a:t>: </a:t>
            </a:r>
            <a:r>
              <a:rPr lang="en-US" dirty="0" smtClean="0"/>
              <a:t> </a:t>
            </a:r>
            <a:r>
              <a:rPr lang="en-US" dirty="0"/>
              <a:t>the </a:t>
            </a:r>
            <a:r>
              <a:rPr lang="en-US" dirty="0" smtClean="0"/>
              <a:t>follicles</a:t>
            </a:r>
            <a:r>
              <a:rPr lang="cs-CZ" dirty="0" smtClean="0"/>
              <a:t> </a:t>
            </a:r>
            <a:r>
              <a:rPr lang="cs-CZ" dirty="0" err="1" smtClean="0"/>
              <a:t>with</a:t>
            </a:r>
            <a:r>
              <a:rPr lang="en-US" dirty="0" smtClean="0"/>
              <a:t> oocytes</a:t>
            </a:r>
            <a:endParaRPr lang="cs-CZ" dirty="0" smtClean="0"/>
          </a:p>
          <a:p>
            <a:pPr>
              <a:buFont typeface="Wingdings" panose="05000000000000000000" pitchFamily="2" charset="2"/>
              <a:buChar char="§"/>
            </a:pPr>
            <a:r>
              <a:rPr lang="cs-CZ" dirty="0"/>
              <a:t> </a:t>
            </a:r>
            <a:r>
              <a:rPr lang="en-US" dirty="0" smtClean="0"/>
              <a:t>inner medulla</a:t>
            </a:r>
            <a:r>
              <a:rPr lang="cs-CZ" dirty="0" smtClean="0"/>
              <a:t>: </a:t>
            </a:r>
            <a:r>
              <a:rPr lang="en-US" dirty="0" smtClean="0"/>
              <a:t>fibrous </a:t>
            </a:r>
            <a:r>
              <a:rPr lang="en-US" dirty="0"/>
              <a:t>tissue, </a:t>
            </a:r>
            <a:r>
              <a:rPr lang="cs-CZ" dirty="0" err="1" smtClean="0"/>
              <a:t>rich</a:t>
            </a:r>
            <a:r>
              <a:rPr lang="cs-CZ" dirty="0" smtClean="0"/>
              <a:t> </a:t>
            </a:r>
            <a:r>
              <a:rPr lang="en-US" dirty="0" smtClean="0"/>
              <a:t>blood </a:t>
            </a:r>
            <a:r>
              <a:rPr lang="cs-CZ" dirty="0" err="1" smtClean="0"/>
              <a:t>supply</a:t>
            </a:r>
            <a:r>
              <a:rPr lang="en-US" dirty="0" smtClean="0"/>
              <a:t>, </a:t>
            </a:r>
            <a:r>
              <a:rPr lang="en-US" dirty="0"/>
              <a:t>lymphatic ducts, </a:t>
            </a:r>
            <a:r>
              <a:rPr lang="en-US" dirty="0" smtClean="0"/>
              <a:t>nerves</a:t>
            </a:r>
            <a:endParaRPr lang="cs-CZ" altLang="cs-CZ" sz="2400" dirty="0">
              <a:latin typeface="Calibri" panose="020F0502020204030204" pitchFamily="34" charset="0"/>
              <a:cs typeface="Calibri" panose="020F0502020204030204" pitchFamily="34" charset="0"/>
            </a:endParaRPr>
          </a:p>
        </p:txBody>
      </p:sp>
      <p:pic>
        <p:nvPicPr>
          <p:cNvPr id="6148" name="Picture 5" descr="Ovarian His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593" y="204311"/>
            <a:ext cx="2581700" cy="196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6"/>
          <p:cNvSpPr>
            <a:spLocks noChangeArrowheads="1"/>
          </p:cNvSpPr>
          <p:nvPr/>
        </p:nvSpPr>
        <p:spPr bwMode="auto">
          <a:xfrm>
            <a:off x="5753894" y="5994401"/>
            <a:ext cx="7016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000" dirty="0">
                <a:latin typeface="Calibri" panose="020F0502020204030204" pitchFamily="34" charset="0"/>
                <a:cs typeface="Calibri" panose="020F0502020204030204" pitchFamily="34" charset="0"/>
              </a:rPr>
              <a:t>http://legacy.owensboro.kctcs.edu/gcaplan/anat2/notes/APIINotes2%20female%20reproductive%20anatomy.htm</a:t>
            </a:r>
          </a:p>
        </p:txBody>
      </p:sp>
      <p:sp>
        <p:nvSpPr>
          <p:cNvPr id="2" name="Zástupný symbol pro číslo snímku 1"/>
          <p:cNvSpPr>
            <a:spLocks noGrp="1"/>
          </p:cNvSpPr>
          <p:nvPr>
            <p:ph type="sldNum" sz="quarter" idx="12"/>
          </p:nvPr>
        </p:nvSpPr>
        <p:spPr/>
        <p:txBody>
          <a:bodyPr/>
          <a:lstStyle/>
          <a:p>
            <a:fld id="{452BC3EA-E2EC-40AA-BF67-C4C476FA0C99}" type="slidenum">
              <a:rPr lang="cs-CZ" smtClean="0"/>
              <a:t>6</a:t>
            </a:fld>
            <a:endParaRPr lang="cs-CZ"/>
          </a:p>
        </p:txBody>
      </p:sp>
      <p:sp>
        <p:nvSpPr>
          <p:cNvPr id="9"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pic>
        <p:nvPicPr>
          <p:cNvPr id="6" name="Obrázek 5"/>
          <p:cNvPicPr>
            <a:picLocks noChangeAspect="1"/>
          </p:cNvPicPr>
          <p:nvPr/>
        </p:nvPicPr>
        <p:blipFill rotWithShape="1">
          <a:blip r:embed="rId3"/>
          <a:srcRect l="24083" t="44518" r="22750" b="9852"/>
          <a:stretch/>
        </p:blipFill>
        <p:spPr>
          <a:xfrm>
            <a:off x="6825343" y="3182692"/>
            <a:ext cx="5366657" cy="2590800"/>
          </a:xfrm>
          <a:prstGeom prst="rect">
            <a:avLst/>
          </a:prstGeom>
        </p:spPr>
      </p:pic>
    </p:spTree>
    <p:extLst>
      <p:ext uri="{BB962C8B-B14F-4D97-AF65-F5344CB8AC3E}">
        <p14:creationId xmlns:p14="http://schemas.microsoft.com/office/powerpoint/2010/main" val="3208990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noChangeArrowheads="1"/>
          </p:cNvSpPr>
          <p:nvPr>
            <p:ph type="title" idx="4294967295"/>
          </p:nvPr>
        </p:nvSpPr>
        <p:spPr>
          <a:xfrm>
            <a:off x="1160206" y="188913"/>
            <a:ext cx="7932994" cy="1600200"/>
          </a:xfrm>
          <a:noFill/>
        </p:spPr>
        <p:txBody>
          <a:bodyPr anchor="ctr">
            <a:normAutofit/>
          </a:bodyPr>
          <a:lstStyle/>
          <a:p>
            <a:r>
              <a:rPr lang="cs-CZ" altLang="cs-CZ" dirty="0">
                <a:latin typeface="Calibri" panose="020F0502020204030204" pitchFamily="34" charset="0"/>
                <a:cs typeface="Calibri" panose="020F0502020204030204" pitchFamily="34" charset="0"/>
              </a:rPr>
              <a:t>A</a:t>
            </a:r>
            <a:r>
              <a:rPr lang="cs-CZ" altLang="cs-CZ" dirty="0" smtClean="0">
                <a:latin typeface="Calibri" panose="020F0502020204030204" pitchFamily="34" charset="0"/>
                <a:cs typeface="Calibri" panose="020F0502020204030204" pitchFamily="34" charset="0"/>
              </a:rPr>
              <a:t>)</a:t>
            </a:r>
            <a:r>
              <a:rPr lang="cs-CZ" dirty="0"/>
              <a:t> </a:t>
            </a:r>
            <a:r>
              <a:rPr lang="cs-CZ" dirty="0" err="1"/>
              <a:t>P</a:t>
            </a:r>
            <a:r>
              <a:rPr lang="cs-CZ" dirty="0" err="1" smtClean="0"/>
              <a:t>rimordial</a:t>
            </a:r>
            <a:r>
              <a:rPr lang="cs-CZ" dirty="0" smtClean="0"/>
              <a:t> </a:t>
            </a:r>
            <a:r>
              <a:rPr lang="cs-CZ" dirty="0" err="1"/>
              <a:t>follicles</a:t>
            </a:r>
            <a:endParaRPr lang="cs-CZ" altLang="cs-CZ" dirty="0">
              <a:latin typeface="Calibri" panose="020F0502020204030204" pitchFamily="34" charset="0"/>
              <a:cs typeface="Calibri" panose="020F0502020204030204" pitchFamily="34" charset="0"/>
            </a:endParaRPr>
          </a:p>
        </p:txBody>
      </p:sp>
      <p:sp>
        <p:nvSpPr>
          <p:cNvPr id="7171" name="Zástupný symbol pro obsah 2"/>
          <p:cNvSpPr>
            <a:spLocks noGrp="1" noChangeArrowheads="1"/>
          </p:cNvSpPr>
          <p:nvPr>
            <p:ph idx="4294967295"/>
          </p:nvPr>
        </p:nvSpPr>
        <p:spPr>
          <a:xfrm>
            <a:off x="1536700" y="1865313"/>
            <a:ext cx="5621184" cy="3657600"/>
          </a:xfrm>
          <a:noFill/>
        </p:spPr>
        <p:txBody>
          <a:bodyPr/>
          <a:lstStyle/>
          <a:p>
            <a:pPr>
              <a:buFont typeface="Wingdings" panose="05000000000000000000" pitchFamily="2" charset="2"/>
              <a:buChar char="§"/>
            </a:pPr>
            <a:r>
              <a:rPr lang="cs-CZ" altLang="cs-CZ" dirty="0" smtClean="0">
                <a:latin typeface="Calibri" panose="020F0502020204030204" pitchFamily="34" charset="0"/>
                <a:cs typeface="Calibri" panose="020F0502020204030204" pitchFamily="34" charset="0"/>
              </a:rPr>
              <a:t> </a:t>
            </a:r>
            <a:r>
              <a:rPr lang="en-US" dirty="0"/>
              <a:t> </a:t>
            </a:r>
            <a:r>
              <a:rPr lang="cs-CZ" dirty="0" err="1" smtClean="0"/>
              <a:t>the</a:t>
            </a:r>
            <a:r>
              <a:rPr lang="cs-CZ" dirty="0" smtClean="0"/>
              <a:t> </a:t>
            </a:r>
            <a:r>
              <a:rPr lang="en-US" dirty="0" smtClean="0"/>
              <a:t>earliest </a:t>
            </a:r>
            <a:r>
              <a:rPr lang="en-US" dirty="0"/>
              <a:t>stage of follicular </a:t>
            </a:r>
            <a:r>
              <a:rPr lang="en-US" dirty="0" smtClean="0"/>
              <a:t>development</a:t>
            </a:r>
            <a:endParaRPr lang="cs-CZ" dirty="0" smtClean="0"/>
          </a:p>
          <a:p>
            <a:pPr>
              <a:buFont typeface="Wingdings" panose="05000000000000000000" pitchFamily="2" charset="2"/>
              <a:buChar char="§"/>
            </a:pPr>
            <a:r>
              <a:rPr lang="cs-CZ" dirty="0" smtClean="0"/>
              <a:t> </a:t>
            </a:r>
            <a:r>
              <a:rPr lang="cs-CZ" dirty="0" err="1" smtClean="0"/>
              <a:t>they</a:t>
            </a:r>
            <a:r>
              <a:rPr lang="cs-CZ" dirty="0" smtClean="0"/>
              <a:t> </a:t>
            </a:r>
            <a:r>
              <a:rPr lang="en-US" dirty="0" smtClean="0"/>
              <a:t>form </a:t>
            </a:r>
            <a:r>
              <a:rPr lang="en-US" dirty="0"/>
              <a:t>during early </a:t>
            </a:r>
            <a:r>
              <a:rPr lang="en-US" dirty="0" smtClean="0"/>
              <a:t>fetal development</a:t>
            </a:r>
            <a:endParaRPr lang="cs-CZ" dirty="0" smtClean="0"/>
          </a:p>
          <a:p>
            <a:pPr>
              <a:buFont typeface="Wingdings" panose="05000000000000000000" pitchFamily="2" charset="2"/>
              <a:buChar char="§"/>
            </a:pPr>
            <a:r>
              <a:rPr lang="en-US" dirty="0" smtClean="0"/>
              <a:t> located </a:t>
            </a:r>
            <a:r>
              <a:rPr lang="en-US" dirty="0"/>
              <a:t>within the peripheral </a:t>
            </a:r>
            <a:r>
              <a:rPr lang="en-US" dirty="0" smtClean="0"/>
              <a:t>cortex</a:t>
            </a:r>
            <a:r>
              <a:rPr lang="cs-CZ" dirty="0" smtClean="0"/>
              <a:t> (</a:t>
            </a:r>
            <a:r>
              <a:rPr lang="en-US" dirty="0" smtClean="0"/>
              <a:t>beneath </a:t>
            </a:r>
            <a:r>
              <a:rPr lang="en-US" dirty="0"/>
              <a:t>the tunica </a:t>
            </a:r>
            <a:r>
              <a:rPr lang="en-US" dirty="0" smtClean="0"/>
              <a:t>albuginea)</a:t>
            </a:r>
            <a:endParaRPr lang="cs-CZ" dirty="0"/>
          </a:p>
          <a:p>
            <a:pPr>
              <a:buFont typeface="Wingdings" panose="05000000000000000000" pitchFamily="2" charset="2"/>
              <a:buChar char="§"/>
            </a:pPr>
            <a:r>
              <a:rPr lang="cs-CZ" dirty="0" smtClean="0"/>
              <a:t> </a:t>
            </a:r>
            <a:r>
              <a:rPr lang="en-US" dirty="0" smtClean="0"/>
              <a:t>a </a:t>
            </a:r>
            <a:r>
              <a:rPr lang="en-US" dirty="0"/>
              <a:t>large oocyte </a:t>
            </a:r>
            <a:r>
              <a:rPr lang="cs-CZ" dirty="0" smtClean="0"/>
              <a:t>+ </a:t>
            </a:r>
            <a:r>
              <a:rPr lang="en-US" dirty="0" smtClean="0"/>
              <a:t> </a:t>
            </a:r>
            <a:r>
              <a:rPr lang="en-US" dirty="0"/>
              <a:t>a layer of flattened follicular </a:t>
            </a:r>
            <a:r>
              <a:rPr lang="en-US" dirty="0" smtClean="0"/>
              <a:t>cells</a:t>
            </a:r>
            <a:endParaRPr lang="cs-CZ" dirty="0" smtClean="0"/>
          </a:p>
          <a:p>
            <a:pPr>
              <a:buFont typeface="Wingdings" panose="05000000000000000000" pitchFamily="2" charset="2"/>
              <a:buChar char="§"/>
            </a:pPr>
            <a:r>
              <a:rPr lang="cs-CZ" altLang="cs-CZ" dirty="0" err="1" smtClean="0">
                <a:latin typeface="Calibri" panose="020F0502020204030204" pitchFamily="34" charset="0"/>
                <a:cs typeface="Calibri" panose="020F0502020204030204" pitchFamily="34" charset="0"/>
              </a:rPr>
              <a:t>arrested</a:t>
            </a:r>
            <a:r>
              <a:rPr lang="cs-CZ" altLang="cs-CZ" dirty="0" smtClean="0">
                <a:latin typeface="Calibri" panose="020F0502020204030204" pitchFamily="34" charset="0"/>
                <a:cs typeface="Calibri" panose="020F0502020204030204" pitchFamily="34" charset="0"/>
              </a:rPr>
              <a:t> in </a:t>
            </a:r>
            <a:r>
              <a:rPr lang="cs-CZ" altLang="cs-CZ" dirty="0" err="1">
                <a:latin typeface="Calibri" panose="020F0502020204030204" pitchFamily="34" charset="0"/>
                <a:cs typeface="Calibri" panose="020F0502020204030204" pitchFamily="34" charset="0"/>
              </a:rPr>
              <a:t>p</a:t>
            </a:r>
            <a:r>
              <a:rPr lang="cs-CZ" altLang="cs-CZ" dirty="0" err="1" smtClean="0">
                <a:latin typeface="Calibri" panose="020F0502020204030204" pitchFamily="34" charset="0"/>
                <a:cs typeface="Calibri" panose="020F0502020204030204" pitchFamily="34" charset="0"/>
              </a:rPr>
              <a:t>rophase</a:t>
            </a:r>
            <a:r>
              <a:rPr lang="cs-CZ" altLang="cs-CZ" dirty="0" smtClean="0">
                <a:latin typeface="Calibri" panose="020F0502020204030204" pitchFamily="34" charset="0"/>
                <a:cs typeface="Calibri" panose="020F0502020204030204" pitchFamily="34" charset="0"/>
              </a:rPr>
              <a:t> I</a:t>
            </a:r>
          </a:p>
        </p:txBody>
      </p:sp>
      <p:pic>
        <p:nvPicPr>
          <p:cNvPr id="7172" name="Picture 4" descr="Copy%20of%20spmc_ov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081" y="1697498"/>
            <a:ext cx="4557234" cy="382541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ChangeArrowheads="1"/>
          </p:cNvSpPr>
          <p:nvPr/>
        </p:nvSpPr>
        <p:spPr bwMode="auto">
          <a:xfrm>
            <a:off x="7683399" y="6045048"/>
            <a:ext cx="3908425" cy="2444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000" dirty="0">
                <a:latin typeface="Calibri" panose="020F0502020204030204" pitchFamily="34" charset="0"/>
                <a:cs typeface="Calibri" panose="020F0502020204030204" pitchFamily="34" charset="0"/>
              </a:rPr>
              <a:t>http://sprojects.mmi.mcgill.ca/menstrualcycle/primordialfollicle.html</a:t>
            </a:r>
          </a:p>
        </p:txBody>
      </p:sp>
      <p:sp>
        <p:nvSpPr>
          <p:cNvPr id="3" name="Zástupný symbol pro číslo snímku 2"/>
          <p:cNvSpPr>
            <a:spLocks noGrp="1"/>
          </p:cNvSpPr>
          <p:nvPr>
            <p:ph type="sldNum" sz="quarter" idx="12"/>
          </p:nvPr>
        </p:nvSpPr>
        <p:spPr/>
        <p:txBody>
          <a:bodyPr/>
          <a:lstStyle/>
          <a:p>
            <a:fld id="{452BC3EA-E2EC-40AA-BF67-C4C476FA0C99}" type="slidenum">
              <a:rPr lang="cs-CZ" smtClean="0"/>
              <a:t>7</a:t>
            </a:fld>
            <a:endParaRPr lang="cs-CZ"/>
          </a:p>
        </p:txBody>
      </p:sp>
      <p:sp>
        <p:nvSpPr>
          <p:cNvPr id="9"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spTree>
    <p:extLst>
      <p:ext uri="{BB962C8B-B14F-4D97-AF65-F5344CB8AC3E}">
        <p14:creationId xmlns:p14="http://schemas.microsoft.com/office/powerpoint/2010/main" val="276802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noChangeArrowheads="1"/>
          </p:cNvSpPr>
          <p:nvPr>
            <p:ph type="title" idx="4294967295"/>
          </p:nvPr>
        </p:nvSpPr>
        <p:spPr>
          <a:xfrm>
            <a:off x="1243781" y="304007"/>
            <a:ext cx="8229600" cy="1354137"/>
          </a:xfrm>
        </p:spPr>
        <p:txBody>
          <a:bodyPr anchor="ctr"/>
          <a:lstStyle/>
          <a:p>
            <a:r>
              <a:rPr lang="cs-CZ" altLang="cs-CZ" dirty="0" smtClean="0">
                <a:latin typeface="Calibri" panose="020F0502020204030204" pitchFamily="34" charset="0"/>
                <a:cs typeface="Calibri" panose="020F0502020204030204" pitchFamily="34" charset="0"/>
              </a:rPr>
              <a:t>B) </a:t>
            </a:r>
            <a:r>
              <a:rPr lang="cs-CZ" altLang="cs-CZ" dirty="0" err="1"/>
              <a:t>P</a:t>
            </a:r>
            <a:r>
              <a:rPr lang="cs-CZ" dirty="0" err="1" smtClean="0"/>
              <a:t>rimary</a:t>
            </a:r>
            <a:r>
              <a:rPr lang="cs-CZ" dirty="0" smtClean="0"/>
              <a:t> </a:t>
            </a:r>
            <a:r>
              <a:rPr lang="cs-CZ" dirty="0" err="1"/>
              <a:t>follicles</a:t>
            </a:r>
            <a:r>
              <a:rPr lang="cs-CZ" altLang="cs-CZ" sz="4000" dirty="0">
                <a:latin typeface="Calibri" panose="020F0502020204030204" pitchFamily="34" charset="0"/>
                <a:cs typeface="Calibri" panose="020F0502020204030204" pitchFamily="34" charset="0"/>
              </a:rPr>
              <a:t/>
            </a:r>
            <a:br>
              <a:rPr lang="cs-CZ" altLang="cs-CZ" sz="4000" dirty="0">
                <a:latin typeface="Calibri" panose="020F0502020204030204" pitchFamily="34" charset="0"/>
                <a:cs typeface="Calibri" panose="020F0502020204030204" pitchFamily="34" charset="0"/>
              </a:rPr>
            </a:br>
            <a:endParaRPr lang="cs-CZ" altLang="cs-CZ" sz="2400" dirty="0">
              <a:latin typeface="Calibri" panose="020F0502020204030204" pitchFamily="34" charset="0"/>
              <a:cs typeface="Calibri" panose="020F0502020204030204" pitchFamily="34" charset="0"/>
            </a:endParaRPr>
          </a:p>
        </p:txBody>
      </p:sp>
      <p:sp>
        <p:nvSpPr>
          <p:cNvPr id="8195" name="Zástupný symbol pro obsah 2"/>
          <p:cNvSpPr>
            <a:spLocks noGrp="1" noChangeArrowheads="1"/>
          </p:cNvSpPr>
          <p:nvPr>
            <p:ph idx="4294967295"/>
          </p:nvPr>
        </p:nvSpPr>
        <p:spPr>
          <a:xfrm>
            <a:off x="1164406" y="1847056"/>
            <a:ext cx="6937375" cy="3403369"/>
          </a:xfrm>
        </p:spPr>
        <p:txBody>
          <a:bodyPr/>
          <a:lstStyle/>
          <a:p>
            <a:pPr>
              <a:buFont typeface="Wingdings" panose="05000000000000000000" pitchFamily="2" charset="2"/>
              <a:buChar char="§"/>
            </a:pPr>
            <a:r>
              <a:rPr lang="cs-CZ" altLang="cs-CZ" dirty="0" smtClean="0">
                <a:latin typeface="Calibri" panose="020F0502020204030204" pitchFamily="34" charset="0"/>
                <a:cs typeface="Calibri" panose="020F0502020204030204" pitchFamily="34" charset="0"/>
              </a:rPr>
              <a:t> </a:t>
            </a:r>
            <a:r>
              <a:rPr lang="cs-CZ" altLang="cs-CZ" dirty="0"/>
              <a:t> </a:t>
            </a:r>
            <a:r>
              <a:rPr lang="cs-CZ" altLang="cs-CZ" dirty="0" smtClean="0"/>
              <a:t>a </a:t>
            </a:r>
            <a:r>
              <a:rPr lang="en-US" dirty="0" smtClean="0"/>
              <a:t>oocyte </a:t>
            </a:r>
            <a:r>
              <a:rPr lang="cs-CZ" dirty="0"/>
              <a:t>+</a:t>
            </a:r>
            <a:r>
              <a:rPr lang="en-US" dirty="0" smtClean="0"/>
              <a:t> </a:t>
            </a:r>
            <a:r>
              <a:rPr lang="en-US" dirty="0"/>
              <a:t>a layer of cuboidal follicular </a:t>
            </a:r>
            <a:r>
              <a:rPr lang="en-US" dirty="0" smtClean="0"/>
              <a:t>cells</a:t>
            </a:r>
            <a:endParaRPr lang="cs-CZ" dirty="0" smtClean="0"/>
          </a:p>
          <a:p>
            <a:pPr>
              <a:buFont typeface="Wingdings" panose="05000000000000000000" pitchFamily="2" charset="2"/>
              <a:buChar char="§"/>
            </a:pPr>
            <a:r>
              <a:rPr lang="cs-CZ" dirty="0" smtClean="0"/>
              <a:t> </a:t>
            </a:r>
            <a:r>
              <a:rPr lang="en-US" dirty="0" smtClean="0"/>
              <a:t>the </a:t>
            </a:r>
            <a:r>
              <a:rPr lang="en-US" dirty="0"/>
              <a:t>zona </a:t>
            </a:r>
            <a:r>
              <a:rPr lang="en-US" dirty="0" err="1"/>
              <a:t>pellucida</a:t>
            </a:r>
            <a:r>
              <a:rPr lang="en-US" dirty="0"/>
              <a:t> (clear </a:t>
            </a:r>
            <a:r>
              <a:rPr lang="en-US" dirty="0" smtClean="0"/>
              <a:t>zone</a:t>
            </a:r>
            <a:r>
              <a:rPr lang="cs-CZ" dirty="0" smtClean="0"/>
              <a:t> </a:t>
            </a:r>
            <a:r>
              <a:rPr lang="cs-CZ" dirty="0" err="1" smtClean="0"/>
              <a:t>around</a:t>
            </a:r>
            <a:r>
              <a:rPr lang="cs-CZ" dirty="0" smtClean="0"/>
              <a:t> </a:t>
            </a:r>
            <a:r>
              <a:rPr lang="cs-CZ" dirty="0" err="1" smtClean="0"/>
              <a:t>the</a:t>
            </a:r>
            <a:r>
              <a:rPr lang="cs-CZ" dirty="0" smtClean="0"/>
              <a:t> </a:t>
            </a:r>
            <a:r>
              <a:rPr lang="cs-CZ" dirty="0" err="1" smtClean="0"/>
              <a:t>oocyte</a:t>
            </a:r>
            <a:r>
              <a:rPr lang="cs-CZ" dirty="0" smtClean="0"/>
              <a:t> in </a:t>
            </a:r>
            <a:r>
              <a:rPr lang="cs-CZ" dirty="0" err="1" smtClean="0"/>
              <a:t>the</a:t>
            </a:r>
            <a:r>
              <a:rPr lang="cs-CZ" dirty="0" smtClean="0"/>
              <a:t> </a:t>
            </a:r>
            <a:r>
              <a:rPr lang="cs-CZ" dirty="0" err="1" smtClean="0"/>
              <a:t>photo</a:t>
            </a:r>
            <a:r>
              <a:rPr lang="en-US" dirty="0" smtClean="0"/>
              <a:t>)</a:t>
            </a:r>
            <a:r>
              <a:rPr lang="cs-CZ" dirty="0" smtClean="0"/>
              <a:t> </a:t>
            </a:r>
            <a:r>
              <a:rPr lang="cs-CZ" dirty="0" err="1" smtClean="0"/>
              <a:t>covers</a:t>
            </a:r>
            <a:r>
              <a:rPr lang="cs-CZ" dirty="0" smtClean="0"/>
              <a:t> </a:t>
            </a:r>
            <a:r>
              <a:rPr lang="en-US" dirty="0" smtClean="0"/>
              <a:t>the </a:t>
            </a:r>
            <a:r>
              <a:rPr lang="en-US" dirty="0"/>
              <a:t>oocyte </a:t>
            </a:r>
            <a:r>
              <a:rPr lang="cs-CZ" dirty="0" smtClean="0"/>
              <a:t>and </a:t>
            </a:r>
            <a:r>
              <a:rPr lang="cs-CZ" dirty="0" err="1" smtClean="0"/>
              <a:t>separates</a:t>
            </a:r>
            <a:r>
              <a:rPr lang="cs-CZ" dirty="0" smtClean="0"/>
              <a:t> </a:t>
            </a:r>
            <a:r>
              <a:rPr lang="cs-CZ" dirty="0" err="1" smtClean="0"/>
              <a:t>it</a:t>
            </a:r>
            <a:r>
              <a:rPr lang="cs-CZ" dirty="0" smtClean="0"/>
              <a:t> </a:t>
            </a:r>
            <a:r>
              <a:rPr lang="cs-CZ" dirty="0" err="1" smtClean="0"/>
              <a:t>from</a:t>
            </a:r>
            <a:r>
              <a:rPr lang="cs-CZ" dirty="0" smtClean="0"/>
              <a:t> </a:t>
            </a:r>
            <a:r>
              <a:rPr lang="cs-CZ" dirty="0" err="1" smtClean="0"/>
              <a:t>the</a:t>
            </a:r>
            <a:r>
              <a:rPr lang="cs-CZ" dirty="0" smtClean="0"/>
              <a:t> </a:t>
            </a:r>
            <a:r>
              <a:rPr lang="en-US" dirty="0"/>
              <a:t>cuboidal follicular cells</a:t>
            </a:r>
            <a:endParaRPr lang="cs-CZ" dirty="0"/>
          </a:p>
          <a:p>
            <a:pPr>
              <a:buFont typeface="Wingdings" panose="05000000000000000000" pitchFamily="2" charset="2"/>
              <a:buChar char="§"/>
            </a:pPr>
            <a:endParaRPr lang="cs-CZ" altLang="cs-CZ" dirty="0" smtClean="0">
              <a:latin typeface="Calibri" panose="020F0502020204030204" pitchFamily="34" charset="0"/>
              <a:cs typeface="Calibri" panose="020F0502020204030204" pitchFamily="34" charset="0"/>
            </a:endParaRPr>
          </a:p>
        </p:txBody>
      </p:sp>
      <p:pic>
        <p:nvPicPr>
          <p:cNvPr id="8196" name="Picture 5" descr="developing foll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262" y="1847056"/>
            <a:ext cx="3619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6"/>
          <p:cNvSpPr>
            <a:spLocks noChangeArrowheads="1"/>
          </p:cNvSpPr>
          <p:nvPr/>
        </p:nvSpPr>
        <p:spPr bwMode="auto">
          <a:xfrm>
            <a:off x="6095207" y="6076951"/>
            <a:ext cx="6178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000" dirty="0">
                <a:latin typeface="Calibri" panose="020F0502020204030204" pitchFamily="34" charset="0"/>
                <a:cs typeface="Calibri" panose="020F0502020204030204" pitchFamily="34" charset="0"/>
              </a:rPr>
              <a:t>http://legacy.owensboro.kctcs.edu/gcaplan/anat2/notes/APIINotes2%20female%20reproductive%20anatomy.htm</a:t>
            </a:r>
          </a:p>
        </p:txBody>
      </p:sp>
      <p:sp>
        <p:nvSpPr>
          <p:cNvPr id="3" name="Zástupný symbol pro číslo snímku 2"/>
          <p:cNvSpPr>
            <a:spLocks noGrp="1"/>
          </p:cNvSpPr>
          <p:nvPr>
            <p:ph type="sldNum" sz="quarter" idx="12"/>
          </p:nvPr>
        </p:nvSpPr>
        <p:spPr/>
        <p:txBody>
          <a:bodyPr/>
          <a:lstStyle/>
          <a:p>
            <a:fld id="{452BC3EA-E2EC-40AA-BF67-C4C476FA0C99}" type="slidenum">
              <a:rPr lang="cs-CZ" smtClean="0"/>
              <a:t>8</a:t>
            </a:fld>
            <a:endParaRPr lang="cs-CZ"/>
          </a:p>
        </p:txBody>
      </p:sp>
      <p:pic>
        <p:nvPicPr>
          <p:cNvPr id="4" name="Obrázek 3"/>
          <p:cNvPicPr>
            <a:picLocks noChangeAspect="1"/>
          </p:cNvPicPr>
          <p:nvPr/>
        </p:nvPicPr>
        <p:blipFill rotWithShape="1">
          <a:blip r:embed="rId4"/>
          <a:srcRect l="33462" t="41282" r="34872" b="5156"/>
          <a:stretch/>
        </p:blipFill>
        <p:spPr>
          <a:xfrm>
            <a:off x="4134924" y="2981937"/>
            <a:ext cx="3351503" cy="3188677"/>
          </a:xfrm>
          <a:prstGeom prst="rect">
            <a:avLst/>
          </a:prstGeom>
        </p:spPr>
      </p:pic>
      <p:sp>
        <p:nvSpPr>
          <p:cNvPr id="10"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spTree>
    <p:extLst>
      <p:ext uri="{BB962C8B-B14F-4D97-AF65-F5344CB8AC3E}">
        <p14:creationId xmlns:p14="http://schemas.microsoft.com/office/powerpoint/2010/main" val="404976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noChangeArrowheads="1"/>
          </p:cNvSpPr>
          <p:nvPr>
            <p:ph type="title" idx="4294967295"/>
          </p:nvPr>
        </p:nvSpPr>
        <p:spPr>
          <a:xfrm>
            <a:off x="1167580" y="190503"/>
            <a:ext cx="6870700" cy="1371599"/>
          </a:xfrm>
        </p:spPr>
        <p:txBody>
          <a:bodyPr anchor="ctr">
            <a:normAutofit fontScale="90000"/>
          </a:bodyPr>
          <a:lstStyle/>
          <a:p>
            <a:r>
              <a:rPr lang="cs-CZ" altLang="cs-CZ" sz="2800" b="1" dirty="0" smtClean="0">
                <a:latin typeface="Calibri" panose="020F0502020204030204" pitchFamily="34" charset="0"/>
                <a:cs typeface="Calibri" panose="020F0502020204030204" pitchFamily="34" charset="0"/>
              </a:rPr>
              <a:t/>
            </a:r>
            <a:br>
              <a:rPr lang="cs-CZ" altLang="cs-CZ" sz="2800" b="1" dirty="0" smtClean="0">
                <a:latin typeface="Calibri" panose="020F0502020204030204" pitchFamily="34" charset="0"/>
                <a:cs typeface="Calibri" panose="020F0502020204030204" pitchFamily="34" charset="0"/>
              </a:rPr>
            </a:br>
            <a:r>
              <a:rPr lang="cs-CZ" altLang="cs-CZ" sz="5300" dirty="0" smtClean="0">
                <a:solidFill>
                  <a:prstClr val="black">
                    <a:lumMod val="75000"/>
                    <a:lumOff val="25000"/>
                  </a:prstClr>
                </a:solidFill>
                <a:latin typeface="Calibri" panose="020F0502020204030204" pitchFamily="34" charset="0"/>
                <a:cs typeface="Calibri" panose="020F0502020204030204" pitchFamily="34" charset="0"/>
              </a:rPr>
              <a:t>B) </a:t>
            </a:r>
            <a:r>
              <a:rPr lang="cs-CZ" altLang="cs-CZ" sz="5300" dirty="0" err="1" smtClean="0">
                <a:solidFill>
                  <a:prstClr val="black">
                    <a:lumMod val="75000"/>
                    <a:lumOff val="25000"/>
                  </a:prstClr>
                </a:solidFill>
                <a:latin typeface="Calibri" panose="020F0502020204030204" pitchFamily="34" charset="0"/>
                <a:cs typeface="Calibri" panose="020F0502020204030204" pitchFamily="34" charset="0"/>
              </a:rPr>
              <a:t>Secondary</a:t>
            </a:r>
            <a:r>
              <a:rPr lang="cs-CZ" altLang="cs-CZ" sz="5300" dirty="0" smtClean="0">
                <a:solidFill>
                  <a:prstClr val="black">
                    <a:lumMod val="75000"/>
                    <a:lumOff val="25000"/>
                  </a:prstClr>
                </a:solidFill>
                <a:latin typeface="Calibri" panose="020F0502020204030204" pitchFamily="34" charset="0"/>
                <a:cs typeface="Calibri" panose="020F0502020204030204" pitchFamily="34" charset="0"/>
              </a:rPr>
              <a:t> </a:t>
            </a:r>
            <a:r>
              <a:rPr lang="cs-CZ" altLang="cs-CZ" sz="5300" dirty="0" err="1" smtClean="0">
                <a:solidFill>
                  <a:prstClr val="black">
                    <a:lumMod val="75000"/>
                    <a:lumOff val="25000"/>
                  </a:prstClr>
                </a:solidFill>
                <a:latin typeface="Calibri" panose="020F0502020204030204" pitchFamily="34" charset="0"/>
                <a:cs typeface="Calibri" panose="020F0502020204030204" pitchFamily="34" charset="0"/>
              </a:rPr>
              <a:t>follicles</a:t>
            </a:r>
            <a:r>
              <a:rPr lang="cs-CZ" altLang="cs-CZ" sz="2800" b="1" dirty="0">
                <a:latin typeface="Calibri" panose="020F0502020204030204" pitchFamily="34" charset="0"/>
                <a:cs typeface="Calibri" panose="020F0502020204030204" pitchFamily="34" charset="0"/>
              </a:rPr>
              <a:t/>
            </a:r>
            <a:br>
              <a:rPr lang="cs-CZ" altLang="cs-CZ" sz="2800" b="1" dirty="0">
                <a:latin typeface="Calibri" panose="020F0502020204030204" pitchFamily="34" charset="0"/>
                <a:cs typeface="Calibri" panose="020F0502020204030204" pitchFamily="34" charset="0"/>
              </a:rPr>
            </a:br>
            <a:endParaRPr lang="cs-CZ" altLang="cs-CZ" sz="2400" dirty="0">
              <a:latin typeface="Calibri" panose="020F0502020204030204" pitchFamily="34" charset="0"/>
              <a:cs typeface="Calibri" panose="020F0502020204030204" pitchFamily="34" charset="0"/>
            </a:endParaRPr>
          </a:p>
        </p:txBody>
      </p:sp>
      <p:sp>
        <p:nvSpPr>
          <p:cNvPr id="9219" name="Zástupný symbol pro obsah 2"/>
          <p:cNvSpPr>
            <a:spLocks noGrp="1" noChangeArrowheads="1"/>
          </p:cNvSpPr>
          <p:nvPr>
            <p:ph idx="4294967295"/>
          </p:nvPr>
        </p:nvSpPr>
        <p:spPr>
          <a:xfrm>
            <a:off x="211016" y="1872241"/>
            <a:ext cx="11629292" cy="4089400"/>
          </a:xfrm>
        </p:spPr>
        <p:txBody>
          <a:bodyPr/>
          <a:lstStyle/>
          <a:p>
            <a:pPr>
              <a:buFont typeface="Wingdings" panose="05000000000000000000" pitchFamily="2" charset="2"/>
              <a:buChar char="§"/>
            </a:pPr>
            <a:r>
              <a:rPr lang="cs-CZ" altLang="cs-CZ" dirty="0" smtClean="0">
                <a:cs typeface="Calibri" panose="020F0502020204030204" pitchFamily="34" charset="0"/>
              </a:rPr>
              <a:t> </a:t>
            </a:r>
            <a:r>
              <a:rPr lang="cs-CZ" altLang="cs-CZ" dirty="0">
                <a:cs typeface="Calibri" panose="020F0502020204030204" pitchFamily="34" charset="0"/>
              </a:rPr>
              <a:t> </a:t>
            </a:r>
            <a:r>
              <a:rPr lang="en-US" dirty="0"/>
              <a:t>the stratified granulosa cells there are large </a:t>
            </a:r>
            <a:r>
              <a:rPr lang="cs-CZ" dirty="0" err="1" smtClean="0"/>
              <a:t>with</a:t>
            </a:r>
            <a:r>
              <a:rPr lang="cs-CZ" dirty="0" smtClean="0"/>
              <a:t> </a:t>
            </a:r>
            <a:r>
              <a:rPr lang="en-US" dirty="0" smtClean="0"/>
              <a:t>lacunae</a:t>
            </a:r>
            <a:r>
              <a:rPr lang="cs-CZ" dirty="0" smtClean="0"/>
              <a:t> (</a:t>
            </a:r>
            <a:r>
              <a:rPr lang="cs-CZ" dirty="0" err="1" smtClean="0"/>
              <a:t>later</a:t>
            </a:r>
            <a:r>
              <a:rPr lang="cs-CZ" dirty="0" smtClean="0"/>
              <a:t> → </a:t>
            </a:r>
            <a:r>
              <a:rPr lang="cs-CZ" dirty="0" err="1" smtClean="0"/>
              <a:t>follicular</a:t>
            </a:r>
            <a:r>
              <a:rPr lang="cs-CZ" dirty="0" smtClean="0"/>
              <a:t> </a:t>
            </a:r>
            <a:r>
              <a:rPr lang="cs-CZ" dirty="0" err="1" smtClean="0"/>
              <a:t>antrhum</a:t>
            </a:r>
            <a:r>
              <a:rPr lang="cs-CZ" dirty="0" smtClean="0"/>
              <a:t> - </a:t>
            </a:r>
            <a:r>
              <a:rPr lang="cs-CZ" i="1" dirty="0" smtClean="0"/>
              <a:t>antrum </a:t>
            </a:r>
            <a:r>
              <a:rPr lang="cs-CZ" i="1" dirty="0" err="1" smtClean="0"/>
              <a:t>folliculi</a:t>
            </a:r>
            <a:r>
              <a:rPr lang="cs-CZ" dirty="0" smtClean="0"/>
              <a:t>)</a:t>
            </a:r>
          </a:p>
          <a:p>
            <a:pPr>
              <a:buFont typeface="Wingdings" panose="05000000000000000000" pitchFamily="2" charset="2"/>
              <a:buChar char="§"/>
            </a:pPr>
            <a:r>
              <a:rPr lang="cs-CZ" dirty="0" smtClean="0"/>
              <a:t> t</a:t>
            </a:r>
            <a:r>
              <a:rPr lang="en-US" dirty="0" smtClean="0"/>
              <a:t>he </a:t>
            </a:r>
            <a:r>
              <a:rPr lang="en-US" dirty="0"/>
              <a:t>stromal cells </a:t>
            </a:r>
            <a:r>
              <a:rPr lang="cs-CZ" dirty="0" err="1" smtClean="0"/>
              <a:t>around</a:t>
            </a:r>
            <a:r>
              <a:rPr lang="en-US" dirty="0" smtClean="0"/>
              <a:t> </a:t>
            </a:r>
            <a:r>
              <a:rPr lang="en-US" dirty="0"/>
              <a:t>the follicle </a:t>
            </a:r>
            <a:r>
              <a:rPr lang="cs-CZ" dirty="0"/>
              <a:t>→ </a:t>
            </a:r>
            <a:r>
              <a:rPr lang="cs-CZ" dirty="0" err="1" smtClean="0"/>
              <a:t>an</a:t>
            </a:r>
            <a:r>
              <a:rPr lang="cs-CZ" dirty="0" smtClean="0"/>
              <a:t> </a:t>
            </a:r>
            <a:r>
              <a:rPr lang="en-US" dirty="0" smtClean="0"/>
              <a:t>inner </a:t>
            </a:r>
            <a:r>
              <a:rPr lang="en-US" dirty="0"/>
              <a:t>layer (</a:t>
            </a:r>
            <a:r>
              <a:rPr lang="en-US" i="1" dirty="0"/>
              <a:t>theca </a:t>
            </a:r>
            <a:r>
              <a:rPr lang="en-US" i="1" dirty="0" err="1" smtClean="0"/>
              <a:t>interna</a:t>
            </a:r>
            <a:r>
              <a:rPr lang="cs-CZ" dirty="0" smtClean="0"/>
              <a:t>, </a:t>
            </a:r>
            <a:r>
              <a:rPr lang="en-US" dirty="0" smtClean="0"/>
              <a:t> </a:t>
            </a:r>
            <a:r>
              <a:rPr lang="en-US" dirty="0" err="1" smtClean="0"/>
              <a:t>ce</a:t>
            </a:r>
            <a:r>
              <a:rPr lang="cs-CZ" dirty="0" err="1" smtClean="0"/>
              <a:t>lls</a:t>
            </a:r>
            <a:r>
              <a:rPr lang="cs-CZ" dirty="0" smtClean="0"/>
              <a:t> → </a:t>
            </a:r>
            <a:r>
              <a:rPr lang="en-US" dirty="0" smtClean="0"/>
              <a:t> steroid</a:t>
            </a:r>
            <a:r>
              <a:rPr lang="cs-CZ" dirty="0" smtClean="0"/>
              <a:t>s</a:t>
            </a:r>
            <a:r>
              <a:rPr lang="en-US" dirty="0" smtClean="0"/>
              <a:t> </a:t>
            </a:r>
            <a:r>
              <a:rPr lang="cs-CZ" dirty="0" smtClean="0"/>
              <a:t>+</a:t>
            </a:r>
            <a:r>
              <a:rPr lang="en-US" dirty="0" smtClean="0"/>
              <a:t> </a:t>
            </a:r>
            <a:r>
              <a:rPr lang="en-US" dirty="0"/>
              <a:t>an outer layer (</a:t>
            </a:r>
            <a:r>
              <a:rPr lang="en-US" i="1" dirty="0"/>
              <a:t>theca </a:t>
            </a:r>
            <a:r>
              <a:rPr lang="en-US" i="1" dirty="0" smtClean="0"/>
              <a:t>externa</a:t>
            </a:r>
            <a:r>
              <a:rPr lang="cs-CZ" dirty="0" smtClean="0"/>
              <a:t>, </a:t>
            </a:r>
            <a:r>
              <a:rPr lang="en-US" dirty="0" smtClean="0"/>
              <a:t>concentrically </a:t>
            </a:r>
            <a:r>
              <a:rPr lang="en-US" dirty="0"/>
              <a:t>arranged stromal </a:t>
            </a:r>
            <a:r>
              <a:rPr lang="en-US" dirty="0" smtClean="0"/>
              <a:t>cells</a:t>
            </a:r>
            <a:r>
              <a:rPr lang="cs-CZ" dirty="0" smtClean="0"/>
              <a:t> = a</a:t>
            </a:r>
            <a:r>
              <a:rPr lang="en-US" dirty="0" smtClean="0"/>
              <a:t> </a:t>
            </a:r>
            <a:r>
              <a:rPr lang="en-US" dirty="0"/>
              <a:t>support for the developing </a:t>
            </a:r>
            <a:r>
              <a:rPr lang="en-US" dirty="0" smtClean="0"/>
              <a:t>follicle</a:t>
            </a:r>
            <a:r>
              <a:rPr lang="cs-CZ" dirty="0" smtClean="0"/>
              <a:t>)</a:t>
            </a:r>
          </a:p>
          <a:p>
            <a:pPr>
              <a:buFont typeface="Wingdings" panose="05000000000000000000" pitchFamily="2" charset="2"/>
              <a:buChar char="§"/>
            </a:pPr>
            <a:endParaRPr lang="cs-CZ" altLang="cs-CZ" sz="2700" dirty="0">
              <a:latin typeface="Calibri" panose="020F0502020204030204" pitchFamily="34" charset="0"/>
              <a:cs typeface="Calibri" panose="020F0502020204030204" pitchFamily="34" charset="0"/>
            </a:endParaRPr>
          </a:p>
        </p:txBody>
      </p:sp>
      <p:pic>
        <p:nvPicPr>
          <p:cNvPr id="9220" name="Picture 7" descr="ovary-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921" y="3916941"/>
            <a:ext cx="2789009" cy="18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p:txBody>
          <a:bodyPr/>
          <a:lstStyle/>
          <a:p>
            <a:fld id="{452BC3EA-E2EC-40AA-BF67-C4C476FA0C99}" type="slidenum">
              <a:rPr lang="cs-CZ" smtClean="0"/>
              <a:t>9</a:t>
            </a:fld>
            <a:endParaRPr lang="cs-CZ"/>
          </a:p>
        </p:txBody>
      </p:sp>
      <p:pic>
        <p:nvPicPr>
          <p:cNvPr id="4" name="Obrázek 3"/>
          <p:cNvPicPr>
            <a:picLocks noChangeAspect="1"/>
          </p:cNvPicPr>
          <p:nvPr/>
        </p:nvPicPr>
        <p:blipFill rotWithShape="1">
          <a:blip r:embed="rId3"/>
          <a:srcRect l="34744" t="28291" r="36410" b="18375"/>
          <a:stretch/>
        </p:blipFill>
        <p:spPr>
          <a:xfrm>
            <a:off x="5868317" y="3579595"/>
            <a:ext cx="2353301" cy="2447434"/>
          </a:xfrm>
          <a:prstGeom prst="rect">
            <a:avLst/>
          </a:prstGeom>
        </p:spPr>
      </p:pic>
      <p:sp>
        <p:nvSpPr>
          <p:cNvPr id="10" name="Zástupný symbol pro zápatí 3"/>
          <p:cNvSpPr>
            <a:spLocks noGrp="1"/>
          </p:cNvSpPr>
          <p:nvPr>
            <p:ph type="ftr" sz="quarter" idx="11"/>
          </p:nvPr>
        </p:nvSpPr>
        <p:spPr>
          <a:xfrm>
            <a:off x="3774676" y="6307385"/>
            <a:ext cx="4822804" cy="365125"/>
          </a:xfrm>
        </p:spPr>
        <p:txBody>
          <a:bodyPr/>
          <a:lstStyle/>
          <a:p>
            <a:r>
              <a:rPr lang="cs-CZ" dirty="0" smtClean="0"/>
              <a:t>Bi6140Cen Embryology </a:t>
            </a:r>
            <a:r>
              <a:rPr lang="cs-CZ" dirty="0" err="1" smtClean="0"/>
              <a:t>Practical</a:t>
            </a:r>
            <a:r>
              <a:rPr lang="cs-CZ" dirty="0" smtClean="0"/>
              <a:t> </a:t>
            </a:r>
            <a:r>
              <a:rPr lang="cs-CZ" dirty="0" err="1" smtClean="0"/>
              <a:t>Course</a:t>
            </a:r>
            <a:r>
              <a:rPr lang="cs-CZ" dirty="0" smtClean="0"/>
              <a:t> </a:t>
            </a:r>
            <a:endParaRPr lang="cs-CZ" dirty="0"/>
          </a:p>
        </p:txBody>
      </p:sp>
    </p:spTree>
    <p:extLst>
      <p:ext uri="{BB962C8B-B14F-4D97-AF65-F5344CB8AC3E}">
        <p14:creationId xmlns:p14="http://schemas.microsoft.com/office/powerpoint/2010/main" val="4278371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Fialová">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616</TotalTime>
  <Words>1581</Words>
  <Application>Microsoft Office PowerPoint</Application>
  <PresentationFormat>Širokoúhlá obrazovka</PresentationFormat>
  <Paragraphs>125</Paragraphs>
  <Slides>14</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Comic Sans MS</vt:lpstr>
      <vt:lpstr>Wingdings</vt:lpstr>
      <vt:lpstr>Retrospektiva</vt:lpstr>
      <vt:lpstr>Oogenesis</vt:lpstr>
      <vt:lpstr>How to successfully complete the course?</vt:lpstr>
      <vt:lpstr>Prezentace aplikace PowerPoint</vt:lpstr>
      <vt:lpstr>Prezentace aplikace PowerPoint</vt:lpstr>
      <vt:lpstr>Prezentace aplikace PowerPoint</vt:lpstr>
      <vt:lpstr>Mammalian ovary</vt:lpstr>
      <vt:lpstr>A) Primordial follicles</vt:lpstr>
      <vt:lpstr>B) Primary follicles </vt:lpstr>
      <vt:lpstr> B) Secondary follicles </vt:lpstr>
      <vt:lpstr>C) Graafian /ovulatory /mature f. </vt:lpstr>
      <vt:lpstr>Atresia</vt:lpstr>
      <vt:lpstr>After ovulation</vt:lpstr>
      <vt:lpstr>Example of a fertilized isolecal egg - a sea urchin </vt:lpstr>
      <vt:lpstr>Used and recommended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Vývoj skeletální a svalové soustavy</dc:title>
  <dc:creator>Marek</dc:creator>
  <cp:lastModifiedBy>Helena</cp:lastModifiedBy>
  <cp:revision>63</cp:revision>
  <dcterms:created xsi:type="dcterms:W3CDTF">2021-02-05T14:33:48Z</dcterms:created>
  <dcterms:modified xsi:type="dcterms:W3CDTF">2023-02-16T16:09:45Z</dcterms:modified>
</cp:coreProperties>
</file>