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9" r:id="rId3"/>
    <p:sldId id="260" r:id="rId4"/>
    <p:sldId id="261" r:id="rId5"/>
    <p:sldId id="262" r:id="rId6"/>
    <p:sldId id="263" r:id="rId7"/>
    <p:sldId id="271" r:id="rId8"/>
    <p:sldId id="27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3E03E-4D0B-4099-9519-22372DFFA034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D8DEB-4FF9-4D6D-80D1-35D78A2E1E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4737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8033D-73D7-4C7D-B193-1AF676137CA8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722A9-D8D5-4CAA-826C-F9E49B0E5A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05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722A9-D8D5-4CAA-826C-F9E49B0E5A0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328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F126-A397-4E01-AA93-2CB7D89D35F7}" type="datetime1">
              <a:rPr lang="cs-CZ" smtClean="0"/>
              <a:t>16.02.2023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Bi6140 Embryologie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C3EA-E2EC-40AA-BF67-C4C476FA0C99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3194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C3C1-ECA3-405D-A83E-7FA07F94F5D5}" type="datetime1">
              <a:rPr lang="cs-CZ" smtClean="0"/>
              <a:t>16.02.2023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Bi6140 Embryologie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C3EA-E2EC-40AA-BF67-C4C476FA0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793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43BB-F261-4F77-9F6F-72114A0D92C6}" type="datetime1">
              <a:rPr lang="cs-CZ" smtClean="0"/>
              <a:t>16.02.2023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Bi6140 Embryologie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C3EA-E2EC-40AA-BF67-C4C476FA0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08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E562-9A8C-4910-9333-84D855555213}" type="datetime1">
              <a:rPr lang="cs-CZ" smtClean="0"/>
              <a:t>16.02.2023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Bi6140 Embryologie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C3EA-E2EC-40AA-BF67-C4C476FA0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786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D9D4-CDE7-4F54-B0AF-67DA85AC6787}" type="datetime1">
              <a:rPr lang="cs-CZ" smtClean="0"/>
              <a:t>16.02.2023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Bi6140 Embryologie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C3EA-E2EC-40AA-BF67-C4C476FA0C99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4880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8690-365D-4474-8633-37AC4492CAFC}" type="datetime1">
              <a:rPr lang="cs-CZ" smtClean="0"/>
              <a:t>16.02.2023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Bi6140 Embryologie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C3EA-E2EC-40AA-BF67-C4C476FA0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68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44C2-0082-41A2-8191-17C8E57A7092}" type="datetime1">
              <a:rPr lang="cs-CZ" smtClean="0"/>
              <a:t>16.02.2023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Bi6140 Embryologie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C3EA-E2EC-40AA-BF67-C4C476FA0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290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7AE7-0330-4898-86E8-7739ED5C4544}" type="datetime1">
              <a:rPr lang="cs-CZ" smtClean="0"/>
              <a:t>16.02.2023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Bi6140 Embryologie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C3EA-E2EC-40AA-BF67-C4C476FA0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714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131D0-37E4-4D3C-B7E0-8B4823287E0B}" type="datetime1">
              <a:rPr lang="cs-CZ" smtClean="0"/>
              <a:t>16.02.2023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Bi6140 Embryologie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C3EA-E2EC-40AA-BF67-C4C476FA0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99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F3F9286-A683-453C-AD0B-D2836341687B}" type="datetime1">
              <a:rPr lang="cs-CZ" smtClean="0"/>
              <a:t>16.02.2023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Bi6140 Embryologie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2BC3EA-E2EC-40AA-BF67-C4C476FA0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89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2FEC-2163-4F84-ABD6-F16B38C60E84}" type="datetime1">
              <a:rPr lang="cs-CZ" smtClean="0"/>
              <a:t>16.02.2023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Bi6140 Embryologie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C3EA-E2EC-40AA-BF67-C4C476FA0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525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BB267CC-1FC4-4B93-914F-5A7B0DCD2B48}" type="datetime1">
              <a:rPr lang="cs-CZ" smtClean="0"/>
              <a:t>16.02.2023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Bi6140 Embryologie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52BC3EA-E2EC-40AA-BF67-C4C476FA0C99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660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dirty="0" smtClean="0"/>
              <a:t>SPERMATOGENESIS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err="1" smtClean="0"/>
              <a:t>helena</a:t>
            </a:r>
            <a:r>
              <a:rPr lang="cs-CZ" dirty="0" smtClean="0"/>
              <a:t> </a:t>
            </a:r>
            <a:r>
              <a:rPr lang="cs-CZ" smtClean="0"/>
              <a:t>nejezchlebová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1400" dirty="0" smtClean="0"/>
              <a:t>Bi6140c Embryologie-CVIČENÍ</a:t>
            </a:r>
            <a:endParaRPr lang="cs-CZ" sz="1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C3EA-E2EC-40AA-BF67-C4C476FA0C9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8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2273" y="1009579"/>
            <a:ext cx="6870700" cy="53340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Testis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9673" y="1832537"/>
            <a:ext cx="8007927" cy="416790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dirty="0" smtClean="0"/>
              <a:t> → </a:t>
            </a:r>
            <a:r>
              <a:rPr lang="cs-CZ" dirty="0" err="1" smtClean="0"/>
              <a:t>sperm</a:t>
            </a:r>
            <a:r>
              <a:rPr lang="cs-CZ" dirty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hormonal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r>
              <a:rPr lang="cs-CZ" dirty="0" smtClean="0"/>
              <a:t> </a:t>
            </a:r>
            <a:r>
              <a:rPr lang="cs-CZ" dirty="0"/>
              <a:t>(→ </a:t>
            </a:r>
            <a:r>
              <a:rPr lang="cs-CZ" dirty="0" err="1"/>
              <a:t>hormones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androgens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en-US" dirty="0" smtClean="0"/>
              <a:t>testosterone</a:t>
            </a:r>
            <a:r>
              <a:rPr lang="cs-CZ" dirty="0" smtClean="0"/>
              <a:t>: </a:t>
            </a:r>
            <a:r>
              <a:rPr lang="en-US" dirty="0" smtClean="0"/>
              <a:t>stimulates </a:t>
            </a:r>
            <a:r>
              <a:rPr lang="en-US" dirty="0"/>
              <a:t>the accessory male sexual </a:t>
            </a:r>
            <a:r>
              <a:rPr lang="en-US" dirty="0" smtClean="0"/>
              <a:t>organs</a:t>
            </a:r>
            <a:r>
              <a:rPr lang="cs-CZ" dirty="0" smtClean="0"/>
              <a:t>, </a:t>
            </a:r>
            <a:r>
              <a:rPr lang="cs-CZ" dirty="0" err="1" smtClean="0"/>
              <a:t>influences</a:t>
            </a:r>
            <a:r>
              <a:rPr lang="en-US" dirty="0" smtClean="0"/>
              <a:t> </a:t>
            </a:r>
            <a:r>
              <a:rPr lang="en-US" dirty="0"/>
              <a:t>the development of the masculine </a:t>
            </a:r>
            <a:r>
              <a:rPr lang="en-US" dirty="0" err="1" smtClean="0"/>
              <a:t>extragenital</a:t>
            </a:r>
            <a:r>
              <a:rPr lang="en-US" dirty="0" smtClean="0"/>
              <a:t> </a:t>
            </a:r>
            <a:r>
              <a:rPr lang="en-US" dirty="0"/>
              <a:t>characteristics</a:t>
            </a:r>
            <a:r>
              <a:rPr lang="cs-CZ" dirty="0" smtClean="0"/>
              <a:t>) </a:t>
            </a:r>
            <a:endParaRPr lang="cs-CZ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dirty="0" smtClean="0"/>
              <a:t> </a:t>
            </a:r>
            <a:r>
              <a:rPr lang="cs-CZ" dirty="0"/>
              <a:t>t</a:t>
            </a:r>
            <a:r>
              <a:rPr lang="en-US" dirty="0" smtClean="0"/>
              <a:t>he </a:t>
            </a:r>
            <a:r>
              <a:rPr lang="en-US" dirty="0"/>
              <a:t>testis is surrounded by a thick </a:t>
            </a:r>
            <a:r>
              <a:rPr lang="en-US" dirty="0" smtClean="0"/>
              <a:t>capsule</a:t>
            </a:r>
            <a:r>
              <a:rPr lang="cs-CZ" dirty="0" smtClean="0"/>
              <a:t> (</a:t>
            </a:r>
            <a:r>
              <a:rPr lang="en-US" i="1" dirty="0" smtClean="0"/>
              <a:t>tunica al</a:t>
            </a:r>
            <a:r>
              <a:rPr lang="en-US" dirty="0" smtClean="0"/>
              <a:t>buginea</a:t>
            </a:r>
            <a:r>
              <a:rPr lang="cs-CZ" dirty="0" smtClean="0"/>
              <a:t>), </a:t>
            </a:r>
            <a:r>
              <a:rPr lang="cs-CZ" dirty="0" err="1" smtClean="0"/>
              <a:t>externally</a:t>
            </a:r>
            <a:r>
              <a:rPr lang="cs-CZ" dirty="0" smtClean="0"/>
              <a:t> </a:t>
            </a:r>
            <a:r>
              <a:rPr lang="en-US" dirty="0" smtClean="0"/>
              <a:t>covered </a:t>
            </a:r>
            <a:r>
              <a:rPr lang="en-US" dirty="0"/>
              <a:t>by a </a:t>
            </a:r>
            <a:r>
              <a:rPr lang="en-US" dirty="0" smtClean="0"/>
              <a:t>serosa</a:t>
            </a:r>
            <a:endParaRPr lang="cs-CZ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tunica albuginea,</a:t>
            </a:r>
            <a:r>
              <a:rPr lang="en-US" dirty="0" smtClean="0"/>
              <a:t> a</a:t>
            </a:r>
            <a:r>
              <a:rPr lang="cs-CZ" dirty="0" smtClean="0"/>
              <a:t> </a:t>
            </a:r>
            <a:r>
              <a:rPr lang="en-US" dirty="0" smtClean="0"/>
              <a:t>mass </a:t>
            </a:r>
            <a:r>
              <a:rPr lang="en-US" dirty="0"/>
              <a:t>of connective </a:t>
            </a:r>
            <a:r>
              <a:rPr lang="en-US" dirty="0" smtClean="0"/>
              <a:t>tissue</a:t>
            </a:r>
            <a:r>
              <a:rPr lang="cs-CZ" dirty="0" smtClean="0"/>
              <a:t> (</a:t>
            </a:r>
            <a:r>
              <a:rPr lang="en-US" i="1" dirty="0" smtClean="0"/>
              <a:t>mediastinum testis</a:t>
            </a:r>
            <a:r>
              <a:rPr lang="cs-CZ" dirty="0" smtClean="0"/>
              <a:t>)</a:t>
            </a:r>
            <a:r>
              <a:rPr lang="en-US" dirty="0" smtClean="0"/>
              <a:t>, </a:t>
            </a:r>
            <a:r>
              <a:rPr lang="en-US" dirty="0"/>
              <a:t>projects into the </a:t>
            </a:r>
            <a:r>
              <a:rPr lang="en-US" dirty="0" smtClean="0"/>
              <a:t>testis </a:t>
            </a:r>
            <a:r>
              <a:rPr lang="cs-CZ" dirty="0" smtClean="0"/>
              <a:t>; </a:t>
            </a:r>
            <a:r>
              <a:rPr lang="cs-CZ" dirty="0" err="1" smtClean="0"/>
              <a:t>further</a:t>
            </a:r>
            <a:r>
              <a:rPr lang="en-US" dirty="0" smtClean="0"/>
              <a:t> </a:t>
            </a:r>
            <a:r>
              <a:rPr lang="en-US" dirty="0"/>
              <a:t>delicate fibrous septa </a:t>
            </a:r>
            <a:r>
              <a:rPr lang="en-US" dirty="0" smtClean="0"/>
              <a:t>divide </a:t>
            </a:r>
            <a:r>
              <a:rPr lang="en-US" dirty="0"/>
              <a:t>the parenchyma of the testis into </a:t>
            </a:r>
            <a:r>
              <a:rPr lang="en-US" i="1" dirty="0" err="1" smtClean="0"/>
              <a:t>lobuli</a:t>
            </a:r>
            <a:r>
              <a:rPr lang="en-US" i="1" dirty="0" smtClean="0"/>
              <a:t> testis</a:t>
            </a:r>
            <a:endParaRPr lang="cs-CZ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dirty="0" smtClean="0"/>
              <a:t> </a:t>
            </a:r>
            <a:r>
              <a:rPr lang="en-US" dirty="0" smtClean="0"/>
              <a:t>lobule</a:t>
            </a:r>
            <a:r>
              <a:rPr lang="cs-CZ" dirty="0" smtClean="0"/>
              <a:t>s</a:t>
            </a:r>
            <a:r>
              <a:rPr lang="en-US" dirty="0" smtClean="0"/>
              <a:t> </a:t>
            </a:r>
            <a:r>
              <a:rPr lang="cs-CZ" dirty="0" err="1" smtClean="0"/>
              <a:t>contain</a:t>
            </a:r>
            <a:r>
              <a:rPr lang="en-US" dirty="0"/>
              <a:t> convoluted seminiferous </a:t>
            </a:r>
            <a:r>
              <a:rPr lang="en-US" dirty="0" smtClean="0"/>
              <a:t>tubules</a:t>
            </a:r>
            <a:r>
              <a:rPr lang="cs-CZ" dirty="0" smtClean="0"/>
              <a:t>, e</a:t>
            </a:r>
            <a:r>
              <a:rPr lang="en-US" dirty="0" smtClean="0"/>
              <a:t>ach </a:t>
            </a:r>
            <a:r>
              <a:rPr lang="en-US" dirty="0"/>
              <a:t>seminiferous tubule continues near the mediastinum into a straight </a:t>
            </a:r>
            <a:r>
              <a:rPr lang="en-US" dirty="0" smtClean="0"/>
              <a:t>tubule</a:t>
            </a:r>
            <a:r>
              <a:rPr lang="cs-CZ" dirty="0" smtClean="0"/>
              <a:t> (</a:t>
            </a:r>
            <a:r>
              <a:rPr lang="en-US" i="1" dirty="0" err="1" smtClean="0"/>
              <a:t>tubulus</a:t>
            </a:r>
            <a:r>
              <a:rPr lang="en-US" i="1" dirty="0" smtClean="0"/>
              <a:t> rectus</a:t>
            </a:r>
            <a:r>
              <a:rPr lang="cs-CZ" dirty="0" smtClean="0"/>
              <a:t>)</a:t>
            </a:r>
            <a:r>
              <a:rPr lang="en-US" dirty="0" smtClean="0"/>
              <a:t>. </a:t>
            </a:r>
            <a:r>
              <a:rPr lang="en-US" dirty="0"/>
              <a:t>The straight tubules continue </a:t>
            </a:r>
            <a:r>
              <a:rPr lang="en-US" dirty="0" smtClean="0"/>
              <a:t>into</a:t>
            </a:r>
            <a:r>
              <a:rPr lang="en-US" dirty="0"/>
              <a:t> </a:t>
            </a:r>
            <a:r>
              <a:rPr lang="en-US" i="1" dirty="0"/>
              <a:t>rete </a:t>
            </a:r>
            <a:r>
              <a:rPr lang="en-US" i="1" dirty="0" smtClean="0"/>
              <a:t>testis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en-US" dirty="0" smtClean="0"/>
              <a:t>system </a:t>
            </a:r>
            <a:r>
              <a:rPr lang="en-US" dirty="0"/>
              <a:t>of cavities in the </a:t>
            </a:r>
            <a:r>
              <a:rPr lang="en-US" dirty="0" smtClean="0"/>
              <a:t>mediastinum</a:t>
            </a:r>
            <a:r>
              <a:rPr lang="cs-CZ" dirty="0" smtClean="0"/>
              <a:t>)</a:t>
            </a:r>
            <a:r>
              <a:rPr lang="en-US" dirty="0" smtClean="0"/>
              <a:t>.</a:t>
            </a:r>
            <a:endParaRPr lang="cs-CZ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dirty="0"/>
              <a:t> i</a:t>
            </a:r>
            <a:r>
              <a:rPr lang="en-US" dirty="0" err="1" smtClean="0"/>
              <a:t>nterstitial</a:t>
            </a:r>
            <a:r>
              <a:rPr lang="en-US" dirty="0" smtClean="0"/>
              <a:t> </a:t>
            </a:r>
            <a:r>
              <a:rPr lang="en-US" dirty="0"/>
              <a:t>tissue between the convoluted </a:t>
            </a:r>
            <a:r>
              <a:rPr lang="en-US" dirty="0" smtClean="0"/>
              <a:t>tubules</a:t>
            </a:r>
            <a:r>
              <a:rPr lang="cs-CZ" dirty="0"/>
              <a:t> </a:t>
            </a:r>
            <a:r>
              <a:rPr lang="cs-CZ" dirty="0" smtClean="0"/>
              <a:t>= </a:t>
            </a:r>
            <a:r>
              <a:rPr lang="en-US" dirty="0" smtClean="0"/>
              <a:t>loose </a:t>
            </a:r>
            <a:r>
              <a:rPr lang="en-US" dirty="0"/>
              <a:t>vascular connective tissue, </a:t>
            </a:r>
            <a:r>
              <a:rPr lang="cs-CZ" dirty="0" err="1" smtClean="0"/>
              <a:t>blood</a:t>
            </a:r>
            <a:r>
              <a:rPr lang="cs-CZ" dirty="0" smtClean="0"/>
              <a:t> </a:t>
            </a:r>
            <a:r>
              <a:rPr lang="cs-CZ" dirty="0" err="1" smtClean="0"/>
              <a:t>vessels</a:t>
            </a:r>
            <a:r>
              <a:rPr lang="cs-CZ" dirty="0" smtClean="0"/>
              <a:t>, </a:t>
            </a:r>
            <a:r>
              <a:rPr lang="cs-CZ" dirty="0" err="1" smtClean="0"/>
              <a:t>nerves</a:t>
            </a:r>
            <a:r>
              <a:rPr lang="cs-CZ" dirty="0" smtClean="0"/>
              <a:t>, </a:t>
            </a:r>
            <a:r>
              <a:rPr lang="cs-CZ" dirty="0" err="1" smtClean="0"/>
              <a:t>Leydig</a:t>
            </a:r>
            <a:r>
              <a:rPr lang="cs-CZ" dirty="0" smtClean="0"/>
              <a:t> </a:t>
            </a:r>
            <a:r>
              <a:rPr lang="cs-CZ" dirty="0" err="1" smtClean="0"/>
              <a:t>cells</a:t>
            </a:r>
            <a:r>
              <a:rPr lang="cs-CZ" dirty="0" smtClean="0"/>
              <a:t> → </a:t>
            </a:r>
            <a:r>
              <a:rPr lang="en-US" dirty="0" smtClean="0"/>
              <a:t>testosterone</a:t>
            </a:r>
            <a:endParaRPr lang="cs-CZ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dirty="0" smtClean="0"/>
              <a:t> </a:t>
            </a:r>
            <a:r>
              <a:rPr lang="en-US" dirty="0" err="1"/>
              <a:t>Ledig</a:t>
            </a:r>
            <a:r>
              <a:rPr lang="en-US" dirty="0"/>
              <a:t> cells </a:t>
            </a:r>
            <a:r>
              <a:rPr lang="cs-CZ" dirty="0" smtClean="0"/>
              <a:t>are </a:t>
            </a:r>
            <a:r>
              <a:rPr lang="cs-CZ" dirty="0" err="1" smtClean="0"/>
              <a:t>present</a:t>
            </a:r>
            <a:r>
              <a:rPr lang="en-US" dirty="0" smtClean="0"/>
              <a:t> </a:t>
            </a:r>
            <a:r>
              <a:rPr lang="en-US" dirty="0"/>
              <a:t>in clusters </a:t>
            </a:r>
            <a:r>
              <a:rPr lang="cs-CZ" dirty="0" smtClean="0"/>
              <a:t>, </a:t>
            </a:r>
            <a:r>
              <a:rPr lang="cs-CZ" dirty="0"/>
              <a:t>t</a:t>
            </a:r>
            <a:r>
              <a:rPr lang="en-US" dirty="0" smtClean="0"/>
              <a:t>he </a:t>
            </a:r>
            <a:r>
              <a:rPr lang="en-US" dirty="0"/>
              <a:t>cytoplasm </a:t>
            </a:r>
            <a:r>
              <a:rPr lang="en-US" dirty="0" smtClean="0"/>
              <a:t>is </a:t>
            </a:r>
            <a:r>
              <a:rPr lang="en-US" dirty="0"/>
              <a:t>acidophilic and finely </a:t>
            </a:r>
            <a:r>
              <a:rPr lang="en-US" dirty="0" smtClean="0"/>
              <a:t>granular</a:t>
            </a:r>
            <a:r>
              <a:rPr lang="cs-CZ" dirty="0" smtClean="0"/>
              <a:t>;</a:t>
            </a:r>
            <a:r>
              <a:rPr lang="en-US" dirty="0" smtClean="0"/>
              <a:t> </a:t>
            </a:r>
            <a:r>
              <a:rPr lang="cs-CZ" dirty="0"/>
              <a:t>t</a:t>
            </a:r>
            <a:r>
              <a:rPr lang="en-US" dirty="0" smtClean="0"/>
              <a:t>he </a:t>
            </a:r>
            <a:r>
              <a:rPr lang="cs-CZ" dirty="0" err="1" smtClean="0"/>
              <a:t>large</a:t>
            </a:r>
            <a:r>
              <a:rPr lang="cs-CZ" dirty="0" smtClean="0"/>
              <a:t> </a:t>
            </a:r>
            <a:r>
              <a:rPr lang="cs-CZ" dirty="0" err="1" smtClean="0"/>
              <a:t>round</a:t>
            </a:r>
            <a:r>
              <a:rPr lang="cs-CZ" dirty="0" smtClean="0"/>
              <a:t> </a:t>
            </a:r>
            <a:r>
              <a:rPr lang="cs-CZ" dirty="0" err="1" smtClean="0"/>
              <a:t>nucleus</a:t>
            </a:r>
            <a:r>
              <a:rPr lang="cs-CZ" dirty="0" smtClean="0"/>
              <a:t> 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en-US" dirty="0" smtClean="0"/>
              <a:t>eccentric</a:t>
            </a:r>
            <a:r>
              <a:rPr lang="cs-CZ" dirty="0" err="1" smtClean="0"/>
              <a:t>ly</a:t>
            </a:r>
            <a:r>
              <a:rPr lang="en-US" dirty="0" smtClean="0"/>
              <a:t> </a:t>
            </a:r>
            <a:r>
              <a:rPr lang="en-US" dirty="0"/>
              <a:t>in the </a:t>
            </a:r>
            <a:r>
              <a:rPr lang="en-US" dirty="0" smtClean="0"/>
              <a:t>cell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875028" y="6590184"/>
            <a:ext cx="169950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cs-CZ" sz="900" cap="all" smtClean="0">
                <a:solidFill>
                  <a:srgbClr val="FFFFFF"/>
                </a:solidFill>
              </a:rPr>
              <a:t>Bi6140c Embryologie-cvičení</a:t>
            </a:r>
            <a:endParaRPr lang="cs-CZ" sz="900" cap="all" dirty="0">
              <a:solidFill>
                <a:srgbClr val="FFFFFF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C3EA-E2EC-40AA-BF67-C4C476FA0C99}" type="slidenum">
              <a:rPr lang="cs-CZ" smtClean="0"/>
              <a:t>2</a:t>
            </a:fld>
            <a:endParaRPr lang="cs-CZ"/>
          </a:p>
        </p:txBody>
      </p:sp>
      <p:pic>
        <p:nvPicPr>
          <p:cNvPr id="1026" name="Picture 2" descr="http://lecannabiculteur.free.fr/SITES/UNIV%20W.AUSTRALIA/mb140/CorePages/MaleRepro/Images/tey01h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179" y="-72463"/>
            <a:ext cx="2548166" cy="3397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lecannabiculteur.free.fr/SITES/UNIV%20W.AUSTRALIA/mb140/CorePages/MaleRepro/Images/tey11h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145" y="3428207"/>
            <a:ext cx="2180416" cy="2907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1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38382" y="922442"/>
            <a:ext cx="6870700" cy="685800"/>
          </a:xfrm>
        </p:spPr>
        <p:txBody>
          <a:bodyPr>
            <a:noAutofit/>
          </a:bodyPr>
          <a:lstStyle/>
          <a:p>
            <a:r>
              <a:rPr lang="cs-CZ" dirty="0" smtClean="0"/>
              <a:t>S</a:t>
            </a:r>
            <a:r>
              <a:rPr lang="en-US" dirty="0" err="1" smtClean="0"/>
              <a:t>eminiferous</a:t>
            </a:r>
            <a:r>
              <a:rPr lang="en-US" dirty="0" smtClean="0"/>
              <a:t> </a:t>
            </a:r>
            <a:r>
              <a:rPr lang="en-US" dirty="0"/>
              <a:t>tubules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7673" y="1791854"/>
            <a:ext cx="7472218" cy="422794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dirty="0" err="1" smtClean="0"/>
              <a:t>the</a:t>
            </a:r>
            <a:r>
              <a:rPr lang="en-US" dirty="0" smtClean="0"/>
              <a:t> </a:t>
            </a:r>
            <a:r>
              <a:rPr lang="en-US" dirty="0"/>
              <a:t>tubules are </a:t>
            </a:r>
            <a:r>
              <a:rPr lang="cs-CZ" dirty="0" err="1" smtClean="0"/>
              <a:t>surrounded</a:t>
            </a:r>
            <a:r>
              <a:rPr lang="cs-CZ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a thick </a:t>
            </a:r>
            <a:r>
              <a:rPr lang="en-US" dirty="0" smtClean="0"/>
              <a:t>basal lamina, </a:t>
            </a:r>
            <a:r>
              <a:rPr lang="cs-CZ" dirty="0" err="1" smtClean="0"/>
              <a:t>externally</a:t>
            </a:r>
            <a:r>
              <a:rPr lang="cs-CZ" dirty="0" smtClean="0"/>
              <a:t> </a:t>
            </a:r>
            <a:r>
              <a:rPr lang="cs-CZ" dirty="0" err="1" smtClean="0"/>
              <a:t>covered</a:t>
            </a:r>
            <a:r>
              <a:rPr lang="cs-CZ" dirty="0" smtClean="0"/>
              <a:t> </a:t>
            </a:r>
            <a:r>
              <a:rPr lang="en-US" dirty="0" smtClean="0"/>
              <a:t>by</a:t>
            </a:r>
            <a:r>
              <a:rPr lang="cs-CZ" dirty="0" smtClean="0"/>
              <a:t> cca 3 </a:t>
            </a:r>
            <a:r>
              <a:rPr lang="en-US" dirty="0" smtClean="0"/>
              <a:t> </a:t>
            </a:r>
            <a:r>
              <a:rPr lang="en-US" dirty="0"/>
              <a:t>layers of smooth muscle cells (or </a:t>
            </a:r>
            <a:r>
              <a:rPr lang="en-US" dirty="0" err="1"/>
              <a:t>myoid</a:t>
            </a:r>
            <a:r>
              <a:rPr lang="en-US" dirty="0"/>
              <a:t> cells). The insides of the tubules are </a:t>
            </a:r>
            <a:r>
              <a:rPr lang="en-US" dirty="0" smtClean="0"/>
              <a:t>lined</a:t>
            </a:r>
            <a:endParaRPr lang="cs-CZ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en-US" dirty="0" smtClean="0"/>
              <a:t>seminiferous epithelium</a:t>
            </a:r>
            <a:r>
              <a:rPr lang="cs-CZ" dirty="0"/>
              <a:t> </a:t>
            </a:r>
            <a:r>
              <a:rPr lang="cs-CZ" dirty="0" smtClean="0"/>
              <a:t>= </a:t>
            </a:r>
            <a:r>
              <a:rPr lang="en-US" dirty="0" smtClean="0"/>
              <a:t> </a:t>
            </a:r>
            <a:r>
              <a:rPr lang="en-US" dirty="0"/>
              <a:t> </a:t>
            </a:r>
            <a:r>
              <a:rPr lang="en-US" dirty="0" err="1"/>
              <a:t>spermatogenic</a:t>
            </a:r>
            <a:r>
              <a:rPr lang="en-US" dirty="0"/>
              <a:t> cells </a:t>
            </a:r>
            <a:r>
              <a:rPr lang="cs-CZ" dirty="0"/>
              <a:t>+</a:t>
            </a:r>
            <a:r>
              <a:rPr lang="en-US" dirty="0" smtClean="0"/>
              <a:t> </a:t>
            </a:r>
            <a:r>
              <a:rPr lang="en-US" dirty="0" err="1"/>
              <a:t>Sertoli</a:t>
            </a:r>
            <a:r>
              <a:rPr lang="en-US" dirty="0"/>
              <a:t> cells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>
              <a:lnSpc>
                <a:spcPct val="80000"/>
              </a:lnSpc>
              <a:buNone/>
            </a:pPr>
            <a:endParaRPr lang="cs-CZ" alt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Sertoli</a:t>
            </a: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nutritive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function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/>
              <a:t>mechanical support for the </a:t>
            </a:r>
            <a:r>
              <a:rPr lang="en-US" dirty="0" err="1"/>
              <a:t>spermatogenic</a:t>
            </a:r>
            <a:r>
              <a:rPr lang="en-US" dirty="0"/>
              <a:t> cells</a:t>
            </a:r>
            <a:endParaRPr lang="cs-CZ" alt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dirty="0"/>
              <a:t>evenly distributed </a:t>
            </a:r>
            <a:r>
              <a:rPr lang="en-US" dirty="0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spermatogenic</a:t>
            </a:r>
            <a:r>
              <a:rPr lang="cs-CZ" dirty="0" smtClean="0"/>
              <a:t> </a:t>
            </a:r>
            <a:r>
              <a:rPr lang="cs-CZ" dirty="0" err="1" smtClean="0"/>
              <a:t>cells</a:t>
            </a:r>
            <a:endParaRPr lang="cs-CZ" alt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dirty="0"/>
              <a:t>far less numerous than the </a:t>
            </a:r>
            <a:r>
              <a:rPr lang="en-US" dirty="0" err="1"/>
              <a:t>spermatogenic</a:t>
            </a:r>
            <a:r>
              <a:rPr lang="en-US" dirty="0"/>
              <a:t> cells and are evenly distributed between </a:t>
            </a:r>
            <a:r>
              <a:rPr lang="en-US" dirty="0" smtClean="0"/>
              <a:t>them</a:t>
            </a: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/>
              <a:t>irregular</a:t>
            </a:r>
            <a:r>
              <a:rPr lang="cs-CZ" dirty="0" smtClean="0"/>
              <a:t>/</a:t>
            </a:r>
            <a:r>
              <a:rPr lang="en-US" dirty="0" smtClean="0"/>
              <a:t>columnar </a:t>
            </a:r>
            <a:r>
              <a:rPr lang="cs-CZ" dirty="0" err="1" smtClean="0"/>
              <a:t>shape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en-US" dirty="0" smtClean="0"/>
              <a:t>extend </a:t>
            </a:r>
            <a:r>
              <a:rPr lang="en-US" dirty="0"/>
              <a:t>from the basement membrane to the luminal </a:t>
            </a:r>
            <a:r>
              <a:rPr lang="cs-CZ" dirty="0" err="1" smtClean="0"/>
              <a:t>space</a:t>
            </a:r>
            <a:endParaRPr lang="cs-CZ" dirty="0" smtClean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dirty="0" smtClean="0"/>
              <a:t>ovoid/</a:t>
            </a:r>
            <a:r>
              <a:rPr lang="cs-CZ" dirty="0" err="1" smtClean="0"/>
              <a:t>anguar</a:t>
            </a:r>
            <a:r>
              <a:rPr lang="cs-CZ" dirty="0" smtClean="0"/>
              <a:t> </a:t>
            </a:r>
            <a:r>
              <a:rPr lang="cs-CZ" dirty="0" err="1" smtClean="0"/>
              <a:t>large</a:t>
            </a:r>
            <a:r>
              <a:rPr lang="cs-CZ" dirty="0" smtClean="0"/>
              <a:t>, </a:t>
            </a:r>
            <a:r>
              <a:rPr lang="cs-CZ" dirty="0" err="1" smtClean="0"/>
              <a:t>lightly</a:t>
            </a:r>
            <a:r>
              <a:rPr lang="cs-CZ" dirty="0" smtClean="0"/>
              <a:t> </a:t>
            </a:r>
            <a:r>
              <a:rPr lang="cs-CZ" dirty="0" err="1" smtClean="0"/>
              <a:t>stained</a:t>
            </a:r>
            <a:r>
              <a:rPr lang="cs-CZ" dirty="0" smtClean="0"/>
              <a:t> </a:t>
            </a:r>
            <a:r>
              <a:rPr lang="cs-CZ" dirty="0" err="1" smtClean="0"/>
              <a:t>nucleus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a </a:t>
            </a:r>
            <a:r>
              <a:rPr lang="cs-CZ" dirty="0" err="1" smtClean="0"/>
              <a:t>large</a:t>
            </a:r>
            <a:r>
              <a:rPr lang="cs-CZ" dirty="0" smtClean="0"/>
              <a:t> </a:t>
            </a:r>
            <a:r>
              <a:rPr lang="cs-CZ" dirty="0" err="1" smtClean="0"/>
              <a:t>nocleolus</a:t>
            </a:r>
            <a:r>
              <a:rPr lang="cs-CZ" dirty="0" smtClean="0"/>
              <a:t>; a </a:t>
            </a:r>
            <a:r>
              <a:rPr lang="en-US" dirty="0" smtClean="0"/>
              <a:t> </a:t>
            </a:r>
            <a:r>
              <a:rPr lang="en-US" dirty="0"/>
              <a:t>fold in the nuclear membrane is characteristic for </a:t>
            </a:r>
            <a:r>
              <a:rPr lang="en-US" dirty="0" err="1"/>
              <a:t>Sertoli</a:t>
            </a:r>
            <a:r>
              <a:rPr lang="en-US" dirty="0"/>
              <a:t> cells but not always visible in the </a:t>
            </a:r>
            <a:r>
              <a:rPr lang="en-US" dirty="0" smtClean="0"/>
              <a:t>LM</a:t>
            </a:r>
            <a:endParaRPr lang="cs-CZ" dirty="0" smtClean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dirty="0" smtClean="0"/>
              <a:t> </a:t>
            </a:r>
            <a:r>
              <a:rPr lang="en-US" dirty="0" err="1" smtClean="0"/>
              <a:t>Sertoli</a:t>
            </a:r>
            <a:r>
              <a:rPr lang="en-US" dirty="0" smtClean="0"/>
              <a:t> </a:t>
            </a:r>
            <a:r>
              <a:rPr lang="en-US" dirty="0"/>
              <a:t>cells are </a:t>
            </a:r>
            <a:r>
              <a:rPr lang="cs-CZ" dirty="0" smtClean="0"/>
              <a:t>a </a:t>
            </a:r>
            <a:r>
              <a:rPr lang="cs-CZ" dirty="0" err="1" smtClean="0"/>
              <a:t>laterally</a:t>
            </a:r>
            <a:r>
              <a:rPr lang="cs-CZ" dirty="0" smtClean="0"/>
              <a:t> </a:t>
            </a:r>
            <a:r>
              <a:rPr lang="en-US" dirty="0" smtClean="0"/>
              <a:t>connected </a:t>
            </a:r>
            <a:r>
              <a:rPr lang="en-US" dirty="0"/>
              <a:t>by tight </a:t>
            </a:r>
            <a:r>
              <a:rPr lang="en-US" dirty="0" smtClean="0"/>
              <a:t>junctions</a:t>
            </a:r>
            <a:r>
              <a:rPr lang="cs-CZ" dirty="0" smtClean="0"/>
              <a:t>= </a:t>
            </a:r>
            <a:r>
              <a:rPr lang="en-US" dirty="0" smtClean="0"/>
              <a:t> </a:t>
            </a:r>
            <a:r>
              <a:rPr lang="en-US" dirty="0"/>
              <a:t>basis for the blood-testis </a:t>
            </a:r>
            <a:r>
              <a:rPr lang="en-US" dirty="0" smtClean="0"/>
              <a:t>barrier</a:t>
            </a:r>
            <a:endParaRPr lang="cs-CZ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001775" y="6546311"/>
            <a:ext cx="169950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cs-CZ" sz="900" cap="all" dirty="0" smtClean="0">
                <a:solidFill>
                  <a:srgbClr val="FFFFFF"/>
                </a:solidFill>
              </a:rPr>
              <a:t>Bi6140c Embryologie-cvičení</a:t>
            </a:r>
            <a:endParaRPr lang="cs-CZ" sz="900" cap="all" dirty="0">
              <a:solidFill>
                <a:srgbClr val="FFFFFF"/>
              </a:solidFill>
            </a:endParaRPr>
          </a:p>
        </p:txBody>
      </p:sp>
      <p:pic>
        <p:nvPicPr>
          <p:cNvPr id="6" name="Picture 5" descr="tey041h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746" y="2290617"/>
            <a:ext cx="2847800" cy="3152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7570210" y="6036991"/>
            <a:ext cx="43751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000" dirty="0">
                <a:latin typeface="Calibri" panose="020F0502020204030204" pitchFamily="34" charset="0"/>
              </a:rPr>
              <a:t>http://www.lab.anhb.uwa.edu.au/mb140/corepages/malerepro/malerepro.htm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C3EA-E2EC-40AA-BF67-C4C476FA0C9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56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66255" y="2004291"/>
            <a:ext cx="8429629" cy="434419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endParaRPr lang="cs-CZ" altLang="cs-CZ" sz="2000" i="1" kern="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sz="1800" dirty="0" err="1" smtClean="0"/>
              <a:t>s</a:t>
            </a:r>
            <a:r>
              <a:rPr lang="en-US" sz="1800" dirty="0" err="1" smtClean="0"/>
              <a:t>permatogonia</a:t>
            </a:r>
            <a:r>
              <a:rPr lang="en-US" sz="1800" dirty="0" smtClean="0"/>
              <a:t> </a:t>
            </a:r>
            <a:r>
              <a:rPr lang="en-US" sz="1800" dirty="0"/>
              <a:t>and primary </a:t>
            </a:r>
            <a:r>
              <a:rPr lang="en-US" sz="1800" dirty="0" smtClean="0"/>
              <a:t>spermatocytes</a:t>
            </a:r>
            <a:r>
              <a:rPr lang="cs-CZ" sz="1800" dirty="0" smtClean="0"/>
              <a:t>:</a:t>
            </a:r>
            <a:r>
              <a:rPr lang="en-US" sz="1800" dirty="0" smtClean="0"/>
              <a:t> </a:t>
            </a:r>
            <a:r>
              <a:rPr lang="en-US" sz="1800" dirty="0"/>
              <a:t>in the basal </a:t>
            </a:r>
            <a:r>
              <a:rPr lang="en-US" sz="1800" dirty="0" smtClean="0"/>
              <a:t>compartment</a:t>
            </a:r>
            <a:endParaRPr lang="cs-CZ" sz="1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sz="1800" dirty="0" smtClean="0"/>
              <a:t>other </a:t>
            </a:r>
            <a:r>
              <a:rPr lang="en-US" sz="1800" dirty="0"/>
              <a:t>cellular </a:t>
            </a:r>
            <a:r>
              <a:rPr lang="en-US" sz="1800" dirty="0" smtClean="0"/>
              <a:t>stages</a:t>
            </a:r>
            <a:r>
              <a:rPr lang="cs-CZ" sz="1800" dirty="0" smtClean="0"/>
              <a:t>: </a:t>
            </a:r>
            <a:r>
              <a:rPr lang="en-US" sz="1800" dirty="0" smtClean="0"/>
              <a:t>in </a:t>
            </a:r>
            <a:r>
              <a:rPr lang="en-US" sz="1800" dirty="0"/>
              <a:t>the </a:t>
            </a:r>
            <a:r>
              <a:rPr lang="en-US" sz="1800" dirty="0" err="1"/>
              <a:t>adluminal</a:t>
            </a:r>
            <a:r>
              <a:rPr lang="en-US" sz="1800" dirty="0"/>
              <a:t> </a:t>
            </a:r>
            <a:r>
              <a:rPr lang="en-US" sz="1800" dirty="0" smtClean="0"/>
              <a:t>compartment</a:t>
            </a:r>
            <a:r>
              <a:rPr lang="cs-CZ" sz="1800" dirty="0" smtClean="0"/>
              <a:t> </a:t>
            </a:r>
            <a:endParaRPr lang="cs-CZ" altLang="cs-CZ" sz="1800" kern="0" dirty="0">
              <a:latin typeface="Calibri" panose="020F0502020204030204" pitchFamily="34" charset="0"/>
            </a:endParaRPr>
          </a:p>
        </p:txBody>
      </p:sp>
      <p:pic>
        <p:nvPicPr>
          <p:cNvPr id="7172" name="Picture 5" descr="tey041h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758" y="3253653"/>
            <a:ext cx="2684206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5001775" y="6546311"/>
            <a:ext cx="169950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cs-CZ" sz="900" cap="all" dirty="0" smtClean="0">
                <a:solidFill>
                  <a:srgbClr val="FFFFFF"/>
                </a:solidFill>
              </a:rPr>
              <a:t>Bi6140c Embryologie-cvičení</a:t>
            </a:r>
            <a:endParaRPr lang="cs-CZ" sz="900" cap="all" dirty="0">
              <a:solidFill>
                <a:srgbClr val="FFFFFF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C3EA-E2EC-40AA-BF67-C4C476FA0C99}" type="slidenum">
              <a:rPr lang="cs-CZ" smtClean="0"/>
              <a:t>4</a:t>
            </a:fld>
            <a:endParaRPr lang="cs-CZ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17946" y="636115"/>
            <a:ext cx="6870700" cy="6858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S</a:t>
            </a:r>
            <a:r>
              <a:rPr lang="en-US" dirty="0" err="1" smtClean="0"/>
              <a:t>eminiferous</a:t>
            </a:r>
            <a:r>
              <a:rPr lang="en-US" dirty="0" smtClean="0"/>
              <a:t> tubules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0" name="Picture 2" descr="http://lecannabiculteur.free.fr/SITES/UNIV%20W.AUSTRALIA/mb140/CorePages/MaleRepro/Images/tea44h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166" y="2983362"/>
            <a:ext cx="2431568" cy="3242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68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>
            <a:spLocks noChangeArrowheads="1"/>
          </p:cNvSpPr>
          <p:nvPr/>
        </p:nvSpPr>
        <p:spPr>
          <a:xfrm>
            <a:off x="184726" y="1708727"/>
            <a:ext cx="6622473" cy="459047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400" b="1" kern="0" dirty="0" err="1" smtClean="0"/>
              <a:t>Spermatogonia</a:t>
            </a:r>
            <a:r>
              <a:rPr lang="cs-CZ" altLang="cs-CZ" sz="1400" b="1" kern="0" dirty="0" smtClean="0"/>
              <a:t>:</a:t>
            </a:r>
            <a:r>
              <a:rPr lang="cs-CZ" altLang="cs-CZ" sz="1400" kern="0" dirty="0" smtClean="0"/>
              <a:t> </a:t>
            </a:r>
            <a:r>
              <a:rPr lang="en-US" altLang="cs-CZ" sz="1400" kern="0" dirty="0" smtClean="0"/>
              <a:t> </a:t>
            </a:r>
            <a:r>
              <a:rPr lang="en-US" altLang="cs-CZ" sz="1400" kern="0" dirty="0"/>
              <a:t>dormant until </a:t>
            </a:r>
            <a:r>
              <a:rPr lang="en-US" altLang="cs-CZ" sz="1400" kern="0" dirty="0" smtClean="0"/>
              <a:t>puberty</a:t>
            </a:r>
            <a:r>
              <a:rPr lang="cs-CZ" altLang="cs-CZ" sz="1400" kern="0" dirty="0" smtClean="0"/>
              <a:t>, </a:t>
            </a:r>
            <a:r>
              <a:rPr lang="en-US" altLang="cs-CZ" sz="1400" kern="0" dirty="0" smtClean="0"/>
              <a:t>always </a:t>
            </a:r>
            <a:r>
              <a:rPr lang="en-US" altLang="cs-CZ" sz="1400" kern="0" dirty="0"/>
              <a:t>in contact with the basal lamina of the </a:t>
            </a:r>
            <a:r>
              <a:rPr lang="en-US" altLang="cs-CZ" sz="1400" kern="0" dirty="0" smtClean="0"/>
              <a:t>tubule</a:t>
            </a:r>
            <a:r>
              <a:rPr lang="cs-CZ" altLang="cs-CZ" sz="1400" kern="0" dirty="0" smtClean="0"/>
              <a:t>; </a:t>
            </a:r>
          </a:p>
          <a:p>
            <a:pPr eaLnBrk="1" hangingPunct="1">
              <a:lnSpc>
                <a:spcPct val="80000"/>
              </a:lnSpc>
              <a:buAutoNum type="alphaLcParenR"/>
              <a:defRPr/>
            </a:pPr>
            <a:r>
              <a:rPr lang="cs-CZ" altLang="cs-CZ" sz="1400" b="1" dirty="0" smtClean="0"/>
              <a:t>t</a:t>
            </a:r>
            <a:r>
              <a:rPr lang="en-US" sz="1400" b="1" dirty="0" err="1" smtClean="0"/>
              <a:t>ype</a:t>
            </a:r>
            <a:r>
              <a:rPr lang="en-US" sz="1400" b="1" dirty="0" smtClean="0"/>
              <a:t> </a:t>
            </a:r>
            <a:r>
              <a:rPr lang="en-US" sz="1400" b="1" dirty="0"/>
              <a:t>A </a:t>
            </a:r>
            <a:r>
              <a:rPr lang="en-US" sz="1400" b="1" dirty="0" err="1" smtClean="0"/>
              <a:t>spermatogonia</a:t>
            </a:r>
            <a:r>
              <a:rPr lang="cs-CZ" sz="1400" b="1" dirty="0" smtClean="0"/>
              <a:t>:</a:t>
            </a:r>
            <a:r>
              <a:rPr lang="en-US" sz="1400" b="1" dirty="0" smtClean="0"/>
              <a:t> </a:t>
            </a:r>
            <a:r>
              <a:rPr lang="en-US" sz="1400" dirty="0"/>
              <a:t>stem cells </a:t>
            </a:r>
            <a:r>
              <a:rPr lang="en-US" sz="1400" dirty="0" smtClean="0"/>
              <a:t>→</a:t>
            </a:r>
            <a:r>
              <a:rPr lang="cs-CZ" sz="1400" dirty="0" smtClean="0"/>
              <a:t> </a:t>
            </a:r>
            <a:r>
              <a:rPr lang="en-US" sz="1400" dirty="0" smtClean="0"/>
              <a:t>new </a:t>
            </a:r>
            <a:r>
              <a:rPr lang="en-US" sz="1400" dirty="0"/>
              <a:t>generations </a:t>
            </a:r>
            <a:r>
              <a:rPr lang="en-US" sz="1400" dirty="0" smtClean="0"/>
              <a:t>of </a:t>
            </a:r>
            <a:r>
              <a:rPr lang="en-US" sz="1400" dirty="0"/>
              <a:t>type A and type B </a:t>
            </a:r>
            <a:r>
              <a:rPr lang="en-US" sz="1400" dirty="0" err="1" smtClean="0"/>
              <a:t>spermatogonia</a:t>
            </a:r>
            <a:r>
              <a:rPr lang="cs-CZ" sz="1400" dirty="0" smtClean="0"/>
              <a:t>; </a:t>
            </a:r>
            <a:r>
              <a:rPr lang="en-US" sz="1400" dirty="0" smtClean="0"/>
              <a:t>rounded </a:t>
            </a:r>
            <a:r>
              <a:rPr lang="en-US" sz="1400" dirty="0"/>
              <a:t>nucleus </a:t>
            </a:r>
            <a:r>
              <a:rPr lang="en-US" sz="1400" dirty="0" smtClean="0"/>
              <a:t>with </a:t>
            </a:r>
            <a:r>
              <a:rPr lang="en-US" sz="1400" dirty="0"/>
              <a:t>fine chromatin </a:t>
            </a:r>
            <a:r>
              <a:rPr lang="en-US" sz="1400" dirty="0" smtClean="0"/>
              <a:t>grains</a:t>
            </a:r>
            <a:r>
              <a:rPr lang="cs-CZ" sz="1400" dirty="0" smtClean="0"/>
              <a:t>, 1-2</a:t>
            </a:r>
            <a:r>
              <a:rPr lang="en-US" sz="1400" dirty="0" smtClean="0"/>
              <a:t>  </a:t>
            </a:r>
            <a:r>
              <a:rPr lang="en-US" sz="1400" dirty="0"/>
              <a:t>nucleoli. </a:t>
            </a:r>
            <a:br>
              <a:rPr lang="en-US" sz="1400" dirty="0"/>
            </a:br>
            <a:r>
              <a:rPr lang="cs-CZ" sz="1400" b="1" dirty="0" smtClean="0"/>
              <a:t>b) </a:t>
            </a:r>
            <a:r>
              <a:rPr lang="cs-CZ" sz="1400" b="1" dirty="0"/>
              <a:t>t</a:t>
            </a:r>
            <a:r>
              <a:rPr lang="en-US" sz="1400" b="1" dirty="0" err="1" smtClean="0"/>
              <a:t>ype</a:t>
            </a:r>
            <a:r>
              <a:rPr lang="en-US" sz="1400" b="1" dirty="0" smtClean="0"/>
              <a:t> </a:t>
            </a:r>
            <a:r>
              <a:rPr lang="en-US" sz="1400" b="1" dirty="0"/>
              <a:t>B </a:t>
            </a:r>
            <a:r>
              <a:rPr lang="en-US" sz="1400" b="1" dirty="0" err="1" smtClean="0"/>
              <a:t>spermatogonia</a:t>
            </a:r>
            <a:r>
              <a:rPr lang="cs-CZ" sz="1400" b="1" dirty="0" smtClean="0"/>
              <a:t>: </a:t>
            </a:r>
            <a:r>
              <a:rPr lang="en-US" sz="1400" dirty="0" smtClean="0"/>
              <a:t>rounded </a:t>
            </a:r>
            <a:r>
              <a:rPr lang="en-US" sz="1400" dirty="0"/>
              <a:t>nuclei with chromatin granules of variable size, </a:t>
            </a:r>
            <a:r>
              <a:rPr lang="cs-CZ" sz="1400" dirty="0"/>
              <a:t>1</a:t>
            </a:r>
            <a:r>
              <a:rPr lang="en-US" sz="1400" dirty="0" smtClean="0"/>
              <a:t> nucleolus</a:t>
            </a:r>
            <a:r>
              <a:rPr lang="cs-CZ" sz="1400" dirty="0" smtClean="0"/>
              <a:t>; </a:t>
            </a:r>
            <a:r>
              <a:rPr lang="cs-CZ" sz="1400" dirty="0" err="1" smtClean="0"/>
              <a:t>they</a:t>
            </a:r>
            <a:r>
              <a:rPr lang="en-US" sz="1400" dirty="0" smtClean="0"/>
              <a:t>do </a:t>
            </a:r>
            <a:r>
              <a:rPr lang="en-US" sz="1400" dirty="0"/>
              <a:t>not function as stem cells → </a:t>
            </a:r>
            <a:r>
              <a:rPr lang="en-US" sz="1400" dirty="0" smtClean="0"/>
              <a:t>final </a:t>
            </a:r>
            <a:r>
              <a:rPr lang="en-US" sz="1400" dirty="0"/>
              <a:t>mitosis → </a:t>
            </a:r>
            <a:endParaRPr lang="cs-CZ" sz="1400" dirty="0" smtClean="0"/>
          </a:p>
          <a:p>
            <a:pPr eaLnBrk="1" hangingPunct="1">
              <a:lnSpc>
                <a:spcPct val="80000"/>
              </a:lnSpc>
              <a:buAutoNum type="alphaLcParenR"/>
              <a:defRPr/>
            </a:pPr>
            <a:endParaRPr lang="cs-CZ" sz="1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400" b="1" kern="0" dirty="0" err="1" smtClean="0"/>
              <a:t>Primary</a:t>
            </a:r>
            <a:r>
              <a:rPr lang="cs-CZ" altLang="cs-CZ" sz="1400" b="1" kern="0" dirty="0" smtClean="0"/>
              <a:t> </a:t>
            </a:r>
            <a:r>
              <a:rPr lang="cs-CZ" altLang="cs-CZ" sz="1400" b="1" kern="0" dirty="0"/>
              <a:t>spermatocyty</a:t>
            </a:r>
            <a:r>
              <a:rPr lang="cs-CZ" altLang="cs-CZ" sz="1400" kern="0" dirty="0"/>
              <a:t>: </a:t>
            </a:r>
            <a:r>
              <a:rPr lang="en-US" sz="1400" dirty="0" smtClean="0"/>
              <a:t>lie </a:t>
            </a:r>
            <a:r>
              <a:rPr lang="en-US" sz="1400" dirty="0"/>
              <a:t>in the cell layer luminal to the </a:t>
            </a:r>
            <a:r>
              <a:rPr lang="en-US" sz="1400" dirty="0" err="1"/>
              <a:t>spermatogonia</a:t>
            </a:r>
            <a:r>
              <a:rPr lang="en-US" sz="1400" dirty="0"/>
              <a:t>. They appear larger than </a:t>
            </a:r>
            <a:r>
              <a:rPr lang="en-US" sz="1400" dirty="0" err="1"/>
              <a:t>spermatogonia</a:t>
            </a:r>
            <a:r>
              <a:rPr lang="en-US" sz="1400" dirty="0"/>
              <a:t>. They immediately enter the prophase of the first meiotic division, which is extremely prolonged (about 22 days!). A large number of primary spermatocytes is always visible in cross-sections through seminiferous tubules. Cell divisions, from the formation of primary spermatocytes and onwards, to the production of the spermatocytes, are </a:t>
            </a:r>
            <a:r>
              <a:rPr lang="en-US" sz="1400" dirty="0" smtClean="0"/>
              <a:t>incomplete</a:t>
            </a:r>
            <a:r>
              <a:rPr lang="cs-CZ" sz="1400" dirty="0" smtClean="0"/>
              <a:t> - t</a:t>
            </a:r>
            <a:r>
              <a:rPr lang="en-US" sz="1400" dirty="0" smtClean="0"/>
              <a:t>he </a:t>
            </a:r>
            <a:r>
              <a:rPr lang="en-US" sz="1400" dirty="0"/>
              <a:t>cells remain connected by bridges of cytoplasm. The completion of the first meiotic </a:t>
            </a:r>
            <a:r>
              <a:rPr lang="en-US" sz="1400" dirty="0" smtClean="0"/>
              <a:t>division</a:t>
            </a:r>
            <a:r>
              <a:rPr lang="cs-CZ" sz="1400" dirty="0" smtClean="0"/>
              <a:t> </a:t>
            </a:r>
            <a:r>
              <a:rPr lang="en-US" sz="1400" dirty="0"/>
              <a:t>→ </a:t>
            </a:r>
            <a:endParaRPr lang="cs-CZ" sz="1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cs-CZ" altLang="cs-CZ" sz="1400" b="1" kern="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400" b="1" kern="0" dirty="0" err="1" smtClean="0"/>
              <a:t>Secondary</a:t>
            </a:r>
            <a:r>
              <a:rPr lang="cs-CZ" altLang="cs-CZ" sz="1400" b="1" kern="0" dirty="0" smtClean="0"/>
              <a:t> </a:t>
            </a:r>
            <a:r>
              <a:rPr lang="cs-CZ" altLang="cs-CZ" sz="1400" b="1" kern="0" dirty="0" err="1" smtClean="0"/>
              <a:t>spermatocytes</a:t>
            </a:r>
            <a:r>
              <a:rPr lang="cs-CZ" altLang="cs-CZ" sz="1400" kern="0" dirty="0" smtClean="0"/>
              <a:t>: </a:t>
            </a:r>
            <a:r>
              <a:rPr lang="cs-CZ" altLang="cs-CZ" sz="1400" kern="0" dirty="0" err="1" smtClean="0"/>
              <a:t>smaler</a:t>
            </a:r>
            <a:r>
              <a:rPr lang="cs-CZ" altLang="cs-CZ" sz="1400" kern="0" dirty="0" smtClean="0"/>
              <a:t>, </a:t>
            </a:r>
            <a:r>
              <a:rPr lang="en-US" altLang="cs-CZ" sz="1400" kern="0" dirty="0"/>
              <a:t>seldom seen in histological </a:t>
            </a:r>
            <a:r>
              <a:rPr lang="cs-CZ" altLang="cs-CZ" sz="1400" kern="0" dirty="0" err="1" smtClean="0"/>
              <a:t>slides</a:t>
            </a:r>
            <a:r>
              <a:rPr lang="cs-CZ" altLang="cs-CZ" sz="1400" kern="0" dirty="0" smtClean="0"/>
              <a:t> (</a:t>
            </a:r>
            <a:r>
              <a:rPr lang="en-US" altLang="cs-CZ" sz="1400" kern="0" dirty="0"/>
              <a:t>rapidly enter and complete the second meiotic </a:t>
            </a:r>
            <a:r>
              <a:rPr lang="en-US" altLang="cs-CZ" sz="1400" kern="0" dirty="0" smtClean="0"/>
              <a:t>division</a:t>
            </a:r>
            <a:r>
              <a:rPr lang="cs-CZ" altLang="cs-CZ" sz="1400" kern="0" dirty="0" smtClean="0"/>
              <a:t>) </a:t>
            </a:r>
            <a:r>
              <a:rPr lang="en-US" sz="1400" dirty="0"/>
              <a:t>→ </a:t>
            </a:r>
            <a:endParaRPr lang="cs-CZ" sz="1400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altLang="cs-CZ" sz="1400" kern="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400" b="1" kern="0" dirty="0" err="1" smtClean="0"/>
              <a:t>Spermatids</a:t>
            </a:r>
            <a:r>
              <a:rPr lang="cs-CZ" altLang="cs-CZ" sz="1400" kern="0" dirty="0" smtClean="0"/>
              <a:t>:</a:t>
            </a:r>
            <a:r>
              <a:rPr lang="en-US" sz="1400" dirty="0"/>
              <a:t> in the luminal part of the seminiferous </a:t>
            </a:r>
            <a:r>
              <a:rPr lang="cs-CZ" sz="1400" dirty="0" err="1" smtClean="0"/>
              <a:t>tubules</a:t>
            </a:r>
            <a:r>
              <a:rPr lang="cs-CZ" sz="1400" dirty="0" smtClean="0"/>
              <a:t>, </a:t>
            </a:r>
            <a:r>
              <a:rPr lang="en-US" sz="1400" dirty="0" smtClean="0"/>
              <a:t>small</a:t>
            </a:r>
            <a:r>
              <a:rPr lang="en-US" sz="1400" dirty="0"/>
              <a:t> </a:t>
            </a:r>
            <a:r>
              <a:rPr lang="en-US" sz="1400" dirty="0" smtClean="0"/>
              <a:t>(10 </a:t>
            </a:r>
            <a:r>
              <a:rPr lang="en-US" sz="1400" dirty="0"/>
              <a:t>µm in diameter</a:t>
            </a:r>
            <a:r>
              <a:rPr lang="en-US" sz="1400" dirty="0" smtClean="0"/>
              <a:t>)</a:t>
            </a:r>
            <a:r>
              <a:rPr lang="cs-CZ" sz="1400" dirty="0" smtClean="0"/>
              <a:t>, </a:t>
            </a:r>
            <a:r>
              <a:rPr lang="cs-CZ" sz="1400" dirty="0" err="1" smtClean="0"/>
              <a:t>initially</a:t>
            </a:r>
            <a:r>
              <a:rPr lang="en-US" sz="1400" dirty="0"/>
              <a:t> </a:t>
            </a:r>
            <a:r>
              <a:rPr lang="en-US" sz="1400" dirty="0" smtClean="0"/>
              <a:t>very </a:t>
            </a:r>
            <a:r>
              <a:rPr lang="en-US" sz="1400" dirty="0"/>
              <a:t>light </a:t>
            </a:r>
            <a:r>
              <a:rPr lang="en-US" sz="1400" dirty="0" smtClean="0"/>
              <a:t>(eccentric</a:t>
            </a:r>
            <a:r>
              <a:rPr lang="en-US" sz="1400" dirty="0"/>
              <a:t>) </a:t>
            </a:r>
            <a:r>
              <a:rPr lang="en-US" sz="1400" dirty="0" err="1" smtClean="0"/>
              <a:t>nukleus</a:t>
            </a:r>
            <a:r>
              <a:rPr lang="cs-CZ" sz="1400" dirty="0" smtClean="0"/>
              <a:t>; </a:t>
            </a:r>
            <a:r>
              <a:rPr lang="cs-CZ" sz="1400" dirty="0"/>
              <a:t>t</a:t>
            </a:r>
            <a:r>
              <a:rPr lang="en-US" sz="1400" dirty="0" smtClean="0"/>
              <a:t>he </a:t>
            </a:r>
            <a:r>
              <a:rPr lang="en-US" sz="1400" dirty="0"/>
              <a:t>chromatin condenses during the </a:t>
            </a:r>
            <a:r>
              <a:rPr lang="en-US" sz="1400" dirty="0" smtClean="0"/>
              <a:t>maturation </a:t>
            </a:r>
            <a:r>
              <a:rPr lang="en-US" sz="1400" dirty="0"/>
              <a:t>into </a:t>
            </a:r>
            <a:r>
              <a:rPr lang="en-US" sz="1400" dirty="0" smtClean="0"/>
              <a:t>spermatozoa</a:t>
            </a:r>
            <a:r>
              <a:rPr lang="cs-CZ" sz="1400" dirty="0"/>
              <a:t> </a:t>
            </a:r>
            <a:r>
              <a:rPr lang="cs-CZ" sz="1400" dirty="0" smtClean="0"/>
              <a:t>→</a:t>
            </a:r>
            <a:r>
              <a:rPr lang="en-US" sz="1400" dirty="0" smtClean="0"/>
              <a:t> the</a:t>
            </a:r>
            <a:r>
              <a:rPr lang="cs-CZ" sz="1400" dirty="0" smtClean="0"/>
              <a:t> </a:t>
            </a:r>
            <a:r>
              <a:rPr lang="cs-CZ" sz="1400" dirty="0" err="1" smtClean="0"/>
              <a:t>smaller</a:t>
            </a:r>
            <a:r>
              <a:rPr lang="cs-CZ" sz="1400" dirty="0" smtClean="0"/>
              <a:t> and </a:t>
            </a:r>
            <a:r>
              <a:rPr lang="cs-CZ" sz="1400" dirty="0" err="1" smtClean="0"/>
              <a:t>darker</a:t>
            </a:r>
            <a:r>
              <a:rPr lang="en-US" sz="1400" dirty="0" smtClean="0"/>
              <a:t> nu</a:t>
            </a:r>
            <a:r>
              <a:rPr lang="cs-CZ" sz="1400" dirty="0" smtClean="0"/>
              <a:t>c</a:t>
            </a:r>
            <a:r>
              <a:rPr lang="en-US" sz="1400" dirty="0" err="1" smtClean="0"/>
              <a:t>leus</a:t>
            </a:r>
            <a:r>
              <a:rPr lang="cs-CZ" sz="1400" dirty="0" smtClean="0"/>
              <a:t>; </a:t>
            </a:r>
            <a:r>
              <a:rPr lang="en-US" sz="1400" dirty="0"/>
              <a:t>→ </a:t>
            </a:r>
            <a:endParaRPr lang="cs-CZ" sz="1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cs-CZ" altLang="cs-CZ" sz="1400" kern="0" dirty="0"/>
          </a:p>
        </p:txBody>
      </p:sp>
      <p:pic>
        <p:nvPicPr>
          <p:cNvPr id="819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4236" y="-50202"/>
            <a:ext cx="5137764" cy="3282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5001775" y="6546311"/>
            <a:ext cx="169950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cs-CZ" sz="900" cap="all" dirty="0" smtClean="0">
                <a:solidFill>
                  <a:srgbClr val="FFFFFF"/>
                </a:solidFill>
              </a:rPr>
              <a:t>Bi6140c Embryologie-cvičení</a:t>
            </a:r>
            <a:endParaRPr lang="cs-CZ" sz="900" cap="all" dirty="0">
              <a:solidFill>
                <a:srgbClr val="FFFFFF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12484" y="616551"/>
            <a:ext cx="446224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4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Spermatogenesis</a:t>
            </a:r>
            <a:endParaRPr lang="cs-CZ" sz="4800" dirty="0"/>
          </a:p>
        </p:txBody>
      </p:sp>
      <p:sp>
        <p:nvSpPr>
          <p:cNvPr id="5" name="Obdélník 4"/>
          <p:cNvSpPr/>
          <p:nvPr/>
        </p:nvSpPr>
        <p:spPr>
          <a:xfrm>
            <a:off x="10520218" y="3081179"/>
            <a:ext cx="155171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1000" dirty="0" err="1" smtClean="0">
                <a:latin typeface="Calibri" panose="020F0502020204030204" pitchFamily="34" charset="0"/>
              </a:rPr>
              <a:t>Jungueira</a:t>
            </a:r>
            <a:r>
              <a:rPr lang="cs-CZ" altLang="cs-CZ" sz="1000" dirty="0" smtClean="0">
                <a:latin typeface="Calibri" panose="020F0502020204030204" pitchFamily="34" charset="0"/>
              </a:rPr>
              <a:t> a kol, 1997</a:t>
            </a:r>
            <a:endParaRPr lang="cs-CZ" altLang="cs-CZ" sz="1000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C3EA-E2EC-40AA-BF67-C4C476FA0C99}" type="slidenum">
              <a:rPr lang="cs-CZ" smtClean="0"/>
              <a:t>5</a:t>
            </a:fld>
            <a:endParaRPr lang="cs-CZ"/>
          </a:p>
        </p:txBody>
      </p:sp>
      <p:pic>
        <p:nvPicPr>
          <p:cNvPr id="8" name="Picture 5" descr="tey041h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8277" y="3486981"/>
            <a:ext cx="2684206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8739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7377" y="705409"/>
            <a:ext cx="6870700" cy="838200"/>
          </a:xfrm>
        </p:spPr>
        <p:txBody>
          <a:bodyPr/>
          <a:lstStyle/>
          <a:p>
            <a:pPr eaLnBrk="1" hangingPunct="1"/>
            <a:r>
              <a:rPr lang="cs-CZ" alt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Spermatozoa</a:t>
            </a:r>
            <a:endParaRPr lang="cs-CZ" alt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9127" y="1865746"/>
            <a:ext cx="6807201" cy="442421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dirty="0"/>
              <a:t>head, </a:t>
            </a:r>
            <a:r>
              <a:rPr lang="en-US" dirty="0" smtClean="0"/>
              <a:t>neck</a:t>
            </a:r>
            <a:r>
              <a:rPr lang="cs-CZ" dirty="0" smtClean="0"/>
              <a:t>, </a:t>
            </a:r>
            <a:r>
              <a:rPr lang="en-US" dirty="0" smtClean="0"/>
              <a:t>tail</a:t>
            </a:r>
            <a:endParaRPr lang="cs-CZ" sz="1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 smtClean="0"/>
              <a:t>t</a:t>
            </a:r>
            <a:r>
              <a:rPr lang="en-US" dirty="0" smtClean="0"/>
              <a:t>he head</a:t>
            </a:r>
            <a:r>
              <a:rPr lang="cs-CZ" dirty="0" smtClean="0"/>
              <a:t>:</a:t>
            </a:r>
            <a:r>
              <a:rPr lang="en-US" dirty="0"/>
              <a:t> </a:t>
            </a:r>
            <a:r>
              <a:rPr lang="en-US" dirty="0" smtClean="0"/>
              <a:t>flattened</a:t>
            </a:r>
            <a:r>
              <a:rPr lang="cs-CZ" dirty="0" smtClean="0"/>
              <a:t>, </a:t>
            </a:r>
            <a:r>
              <a:rPr lang="en-US" dirty="0" smtClean="0"/>
              <a:t>the </a:t>
            </a:r>
            <a:r>
              <a:rPr lang="en-US" dirty="0"/>
              <a:t>nucleus 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en-US" dirty="0" smtClean="0"/>
              <a:t>condensed chromatin</a:t>
            </a:r>
            <a:r>
              <a:rPr lang="cs-CZ" dirty="0" smtClean="0"/>
              <a:t>; cca </a:t>
            </a:r>
            <a:r>
              <a:rPr lang="en-US" dirty="0" smtClean="0"/>
              <a:t>2/3 </a:t>
            </a:r>
            <a:r>
              <a:rPr lang="en-US" dirty="0"/>
              <a:t>of the nucleus </a:t>
            </a:r>
            <a:r>
              <a:rPr lang="en-US" dirty="0" smtClean="0"/>
              <a:t>covered </a:t>
            </a:r>
            <a:r>
              <a:rPr lang="en-US" dirty="0"/>
              <a:t>by the </a:t>
            </a:r>
            <a:r>
              <a:rPr lang="en-US" dirty="0" err="1" smtClean="0"/>
              <a:t>acrosom</a:t>
            </a:r>
            <a:r>
              <a:rPr lang="cs-CZ" dirty="0" smtClean="0"/>
              <a:t>e (</a:t>
            </a:r>
            <a:r>
              <a:rPr lang="en-US" dirty="0" smtClean="0"/>
              <a:t>enzymes </a:t>
            </a:r>
            <a:r>
              <a:rPr lang="en-US" dirty="0"/>
              <a:t>important </a:t>
            </a:r>
            <a:r>
              <a:rPr lang="cs-CZ" dirty="0" smtClean="0"/>
              <a:t>tor </a:t>
            </a:r>
            <a:r>
              <a:rPr lang="en-US" dirty="0" err="1" smtClean="0"/>
              <a:t>fertili</a:t>
            </a:r>
            <a:r>
              <a:rPr lang="cs-CZ" dirty="0" smtClean="0"/>
              <a:t>z</a:t>
            </a:r>
            <a:r>
              <a:rPr lang="en-US" dirty="0" err="1" smtClean="0"/>
              <a:t>ation</a:t>
            </a:r>
            <a:r>
              <a:rPr lang="cs-CZ" dirty="0" smtClean="0"/>
              <a:t>)</a:t>
            </a:r>
            <a:r>
              <a:rPr lang="en-US" dirty="0" smtClean="0"/>
              <a:t>. </a:t>
            </a:r>
            <a:endParaRPr lang="cs-CZ" sz="18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 </a:t>
            </a:r>
            <a:r>
              <a:rPr lang="cs-CZ" dirty="0"/>
              <a:t>t</a:t>
            </a:r>
            <a:r>
              <a:rPr lang="en-US" dirty="0" smtClean="0"/>
              <a:t>he neck</a:t>
            </a:r>
            <a:r>
              <a:rPr lang="cs-CZ" dirty="0" smtClean="0"/>
              <a:t>: </a:t>
            </a:r>
            <a:r>
              <a:rPr lang="en-US" dirty="0" smtClean="0"/>
              <a:t>short</a:t>
            </a:r>
            <a:r>
              <a:rPr lang="en-US" dirty="0"/>
              <a:t> </a:t>
            </a:r>
            <a:r>
              <a:rPr lang="en-US" dirty="0" smtClean="0"/>
              <a:t>(</a:t>
            </a:r>
            <a:r>
              <a:rPr lang="cs-CZ" dirty="0" smtClean="0"/>
              <a:t>cca</a:t>
            </a:r>
            <a:r>
              <a:rPr lang="en-US" dirty="0" smtClean="0"/>
              <a:t> </a:t>
            </a:r>
            <a:r>
              <a:rPr lang="en-US" dirty="0"/>
              <a:t>1 µm) </a:t>
            </a:r>
            <a:endParaRPr lang="cs-CZ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sz="1800" dirty="0" smtClean="0"/>
              <a:t> </a:t>
            </a:r>
            <a:r>
              <a:rPr lang="cs-CZ" dirty="0"/>
              <a:t>t</a:t>
            </a:r>
            <a:r>
              <a:rPr lang="en-US" dirty="0" smtClean="0"/>
              <a:t>he </a:t>
            </a:r>
            <a:r>
              <a:rPr lang="en-US" dirty="0"/>
              <a:t>tail </a:t>
            </a:r>
            <a:r>
              <a:rPr lang="cs-CZ" dirty="0" smtClean="0"/>
              <a:t>= </a:t>
            </a:r>
            <a:r>
              <a:rPr lang="en-US" dirty="0" smtClean="0"/>
              <a:t>middle piece</a:t>
            </a:r>
            <a:r>
              <a:rPr lang="cs-CZ" dirty="0"/>
              <a:t> </a:t>
            </a:r>
            <a:r>
              <a:rPr lang="cs-CZ" dirty="0" smtClean="0"/>
              <a:t>+</a:t>
            </a:r>
            <a:r>
              <a:rPr lang="en-US" dirty="0" smtClean="0"/>
              <a:t> </a:t>
            </a:r>
            <a:r>
              <a:rPr lang="en-US" dirty="0"/>
              <a:t>principal piece </a:t>
            </a:r>
            <a:r>
              <a:rPr lang="cs-CZ" dirty="0"/>
              <a:t>+</a:t>
            </a:r>
            <a:r>
              <a:rPr lang="en-US" dirty="0" smtClean="0"/>
              <a:t> </a:t>
            </a:r>
            <a:r>
              <a:rPr lang="en-US" dirty="0"/>
              <a:t>end </a:t>
            </a:r>
            <a:r>
              <a:rPr lang="en-US" dirty="0" smtClean="0"/>
              <a:t>piece</a:t>
            </a:r>
            <a:r>
              <a:rPr lang="cs-CZ" dirty="0" smtClean="0"/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middle</a:t>
            </a:r>
            <a:r>
              <a:rPr lang="cs-CZ" dirty="0" smtClean="0"/>
              <a:t> </a:t>
            </a:r>
            <a:r>
              <a:rPr lang="cs-CZ" dirty="0" err="1" smtClean="0"/>
              <a:t>piece</a:t>
            </a:r>
            <a:r>
              <a:rPr lang="cs-CZ" dirty="0" smtClean="0"/>
              <a:t>: </a:t>
            </a:r>
            <a:r>
              <a:rPr lang="en-US" dirty="0" err="1" smtClean="0"/>
              <a:t>axonema</a:t>
            </a:r>
            <a:r>
              <a:rPr lang="en-US" dirty="0"/>
              <a:t> </a:t>
            </a:r>
            <a:r>
              <a:rPr lang="en-US" dirty="0" smtClean="0"/>
              <a:t>(arrangement </a:t>
            </a:r>
            <a:r>
              <a:rPr lang="en-US" dirty="0"/>
              <a:t>of </a:t>
            </a:r>
            <a:r>
              <a:rPr lang="en-US" dirty="0" smtClean="0"/>
              <a:t>microtubules)</a:t>
            </a:r>
            <a:r>
              <a:rPr lang="cs-CZ" dirty="0" smtClean="0"/>
              <a:t>, </a:t>
            </a:r>
            <a:r>
              <a:rPr lang="en-US" dirty="0" smtClean="0"/>
              <a:t>a </a:t>
            </a:r>
            <a:r>
              <a:rPr lang="en-US" dirty="0"/>
              <a:t>sheath of mitochondria. </a:t>
            </a:r>
            <a:endParaRPr lang="cs-CZ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principal piece</a:t>
            </a:r>
            <a:r>
              <a:rPr lang="cs-CZ" dirty="0" smtClean="0"/>
              <a:t>: </a:t>
            </a:r>
            <a:r>
              <a:rPr lang="cs-CZ" dirty="0" err="1" smtClean="0"/>
              <a:t>axonema</a:t>
            </a:r>
            <a:endParaRPr lang="cs-CZ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/>
              <a:t> </a:t>
            </a:r>
            <a:endParaRPr lang="cs-CZ" altLang="cs-CZ" sz="1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5" descr="http://www.embryology.ch/images/cimggametogen/03spermato/c3h_spermiogenes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855" y="499838"/>
            <a:ext cx="3601981" cy="2333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762929"/>
              </p:ext>
            </p:extLst>
          </p:nvPr>
        </p:nvGraphicFramePr>
        <p:xfrm>
          <a:off x="8166100" y="3204008"/>
          <a:ext cx="3108960" cy="2834640"/>
        </p:xfrm>
        <a:graphic>
          <a:graphicData uri="http://schemas.openxmlformats.org/drawingml/2006/table">
            <a:tbl>
              <a:tblPr/>
              <a:tblGrid>
                <a:gridCol w="133719">
                  <a:extLst>
                    <a:ext uri="{9D8B030D-6E8A-4147-A177-3AD203B41FA5}">
                      <a16:colId xmlns:a16="http://schemas.microsoft.com/office/drawing/2014/main" val="830497960"/>
                    </a:ext>
                  </a:extLst>
                </a:gridCol>
                <a:gridCol w="2975241">
                  <a:extLst>
                    <a:ext uri="{9D8B030D-6E8A-4147-A177-3AD203B41FA5}">
                      <a16:colId xmlns:a16="http://schemas.microsoft.com/office/drawing/2014/main" val="3615540330"/>
                    </a:ext>
                  </a:extLst>
                </a:gridCol>
              </a:tblGrid>
              <a:tr h="2108842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0" dirty="0" smtClean="0">
                          <a:latin typeface="Arial"/>
                        </a:rPr>
                        <a:t>1 </a:t>
                      </a:r>
                      <a:r>
                        <a:rPr lang="cs-CZ" sz="1400" b="0" dirty="0" err="1" smtClean="0">
                          <a:latin typeface="Arial"/>
                        </a:rPr>
                        <a:t>Axonemal</a:t>
                      </a:r>
                      <a:r>
                        <a:rPr lang="cs-CZ" sz="1400" b="0" dirty="0" smtClean="0">
                          <a:latin typeface="Arial"/>
                        </a:rPr>
                        <a:t> </a:t>
                      </a:r>
                      <a:r>
                        <a:rPr lang="cs-CZ" sz="1400" b="0" dirty="0" err="1" smtClean="0">
                          <a:latin typeface="Arial"/>
                        </a:rPr>
                        <a:t>structure,first</a:t>
                      </a:r>
                      <a:r>
                        <a:rPr lang="cs-CZ" sz="1400" b="0" dirty="0" smtClean="0">
                          <a:latin typeface="Arial"/>
                        </a:rPr>
                        <a:t> </a:t>
                      </a:r>
                      <a:r>
                        <a:rPr lang="cs-CZ" sz="1400" b="0" dirty="0" err="1">
                          <a:latin typeface="Arial"/>
                        </a:rPr>
                        <a:t>flagellar</a:t>
                      </a:r>
                      <a:r>
                        <a:rPr lang="cs-CZ" sz="1400" b="0" dirty="0">
                          <a:latin typeface="Arial"/>
                        </a:rPr>
                        <a:t> </a:t>
                      </a:r>
                      <a:r>
                        <a:rPr lang="cs-CZ" sz="1400" b="0" baseline="0" dirty="0" smtClean="0">
                          <a:latin typeface="Arial"/>
                        </a:rPr>
                        <a:t> </a:t>
                      </a:r>
                      <a:r>
                        <a:rPr lang="cs-CZ" sz="1400" b="0" dirty="0" smtClean="0">
                          <a:latin typeface="Arial"/>
                        </a:rPr>
                        <a:t>primordium</a:t>
                      </a:r>
                      <a:r>
                        <a:rPr lang="cs-CZ" sz="1400" b="0" dirty="0">
                          <a:latin typeface="Arial"/>
                        </a:rPr>
                        <a:t/>
                      </a:r>
                      <a:br>
                        <a:rPr lang="cs-CZ" sz="1400" b="0" dirty="0">
                          <a:latin typeface="Arial"/>
                        </a:rPr>
                      </a:br>
                      <a:r>
                        <a:rPr lang="cs-CZ" sz="1400" b="0" dirty="0" smtClean="0">
                          <a:latin typeface="Arial"/>
                        </a:rPr>
                        <a:t>2 Golgi </a:t>
                      </a:r>
                      <a:r>
                        <a:rPr lang="cs-CZ" sz="1400" b="0" dirty="0" err="1">
                          <a:latin typeface="Arial"/>
                        </a:rPr>
                        <a:t>complex</a:t>
                      </a:r>
                      <a:r>
                        <a:rPr lang="cs-CZ" sz="1400" b="0" dirty="0">
                          <a:latin typeface="Arial"/>
                        </a:rPr>
                        <a:t/>
                      </a:r>
                      <a:br>
                        <a:rPr lang="cs-CZ" sz="1400" b="0" dirty="0">
                          <a:latin typeface="Arial"/>
                        </a:rPr>
                      </a:br>
                      <a:r>
                        <a:rPr lang="cs-CZ" sz="1400" b="0" dirty="0" smtClean="0">
                          <a:latin typeface="Arial"/>
                        </a:rPr>
                        <a:t>3 </a:t>
                      </a:r>
                      <a:r>
                        <a:rPr lang="cs-CZ" sz="1400" b="0" dirty="0" err="1" smtClean="0">
                          <a:latin typeface="Arial"/>
                        </a:rPr>
                        <a:t>Acrosomal</a:t>
                      </a:r>
                      <a:r>
                        <a:rPr lang="cs-CZ" sz="1400" b="0" dirty="0" smtClean="0">
                          <a:latin typeface="Arial"/>
                        </a:rPr>
                        <a:t> </a:t>
                      </a:r>
                      <a:r>
                        <a:rPr lang="cs-CZ" sz="1400" b="0" dirty="0" err="1">
                          <a:latin typeface="Arial"/>
                        </a:rPr>
                        <a:t>vesicle</a:t>
                      </a:r>
                      <a:r>
                        <a:rPr lang="cs-CZ" sz="1400" b="0" dirty="0">
                          <a:latin typeface="Arial"/>
                        </a:rPr>
                        <a:t> </a:t>
                      </a:r>
                      <a:br>
                        <a:rPr lang="cs-CZ" sz="1400" b="0" dirty="0">
                          <a:latin typeface="Arial"/>
                        </a:rPr>
                      </a:br>
                      <a:r>
                        <a:rPr lang="cs-CZ" sz="1400" b="0" dirty="0" smtClean="0">
                          <a:latin typeface="Arial"/>
                        </a:rPr>
                        <a:t>4 Pair </a:t>
                      </a:r>
                      <a:r>
                        <a:rPr lang="cs-CZ" sz="1400" b="0" dirty="0" err="1">
                          <a:latin typeface="Arial"/>
                        </a:rPr>
                        <a:t>of</a:t>
                      </a:r>
                      <a:r>
                        <a:rPr lang="cs-CZ" sz="1400" b="0" dirty="0">
                          <a:latin typeface="Arial"/>
                        </a:rPr>
                        <a:t> </a:t>
                      </a:r>
                      <a:r>
                        <a:rPr lang="cs-CZ" sz="1400" b="0" dirty="0" err="1">
                          <a:latin typeface="Arial"/>
                        </a:rPr>
                        <a:t>centrioles</a:t>
                      </a:r>
                      <a:r>
                        <a:rPr lang="cs-CZ" sz="1400" b="0" dirty="0">
                          <a:latin typeface="Arial"/>
                        </a:rPr>
                        <a:t> (</a:t>
                      </a:r>
                      <a:r>
                        <a:rPr lang="cs-CZ" sz="1400" b="0" dirty="0" err="1">
                          <a:latin typeface="Arial"/>
                        </a:rPr>
                        <a:t>distal</a:t>
                      </a:r>
                      <a:r>
                        <a:rPr lang="cs-CZ" sz="1400" b="0" dirty="0">
                          <a:latin typeface="Arial"/>
                        </a:rPr>
                        <a:t> and </a:t>
                      </a:r>
                      <a:r>
                        <a:rPr lang="cs-CZ" sz="1400" b="0" dirty="0" err="1">
                          <a:latin typeface="Arial"/>
                        </a:rPr>
                        <a:t>proximal</a:t>
                      </a:r>
                      <a:r>
                        <a:rPr lang="cs-CZ" sz="1400" b="0" dirty="0">
                          <a:latin typeface="Arial"/>
                        </a:rPr>
                        <a:t>)</a:t>
                      </a:r>
                      <a:br>
                        <a:rPr lang="cs-CZ" sz="1400" b="0" dirty="0">
                          <a:latin typeface="Arial"/>
                        </a:rPr>
                      </a:br>
                      <a:r>
                        <a:rPr lang="cs-CZ" sz="1400" b="0" dirty="0" smtClean="0">
                          <a:latin typeface="Arial"/>
                        </a:rPr>
                        <a:t>5 </a:t>
                      </a:r>
                      <a:r>
                        <a:rPr lang="cs-CZ" sz="1400" b="0" dirty="0" err="1" smtClean="0">
                          <a:latin typeface="Arial"/>
                        </a:rPr>
                        <a:t>Mitochondrion</a:t>
                      </a:r>
                      <a:r>
                        <a:rPr lang="cs-CZ" sz="1400" b="0" dirty="0">
                          <a:latin typeface="Arial"/>
                        </a:rPr>
                        <a:t/>
                      </a:r>
                      <a:br>
                        <a:rPr lang="cs-CZ" sz="1400" b="0" dirty="0">
                          <a:latin typeface="Arial"/>
                        </a:rPr>
                      </a:br>
                      <a:r>
                        <a:rPr lang="cs-CZ" sz="1400" b="0" dirty="0" smtClean="0">
                          <a:latin typeface="Arial"/>
                        </a:rPr>
                        <a:t>6 </a:t>
                      </a:r>
                      <a:r>
                        <a:rPr lang="cs-CZ" sz="1400" b="0" dirty="0" err="1" smtClean="0">
                          <a:latin typeface="Arial"/>
                        </a:rPr>
                        <a:t>Nucleus</a:t>
                      </a:r>
                      <a:r>
                        <a:rPr lang="cs-CZ" sz="1400" b="0" dirty="0">
                          <a:latin typeface="Arial"/>
                        </a:rPr>
                        <a:t/>
                      </a:r>
                      <a:br>
                        <a:rPr lang="cs-CZ" sz="1400" b="0" dirty="0">
                          <a:latin typeface="Arial"/>
                        </a:rPr>
                      </a:br>
                      <a:r>
                        <a:rPr lang="cs-CZ" sz="1400" b="0" dirty="0" smtClean="0">
                          <a:latin typeface="Arial"/>
                        </a:rPr>
                        <a:t>7 </a:t>
                      </a:r>
                      <a:r>
                        <a:rPr lang="cs-CZ" sz="1400" b="0" dirty="0" err="1" smtClean="0">
                          <a:latin typeface="Arial"/>
                        </a:rPr>
                        <a:t>Flagellar</a:t>
                      </a:r>
                      <a:r>
                        <a:rPr lang="cs-CZ" sz="1400" b="0" dirty="0" smtClean="0">
                          <a:latin typeface="Arial"/>
                        </a:rPr>
                        <a:t> </a:t>
                      </a:r>
                      <a:r>
                        <a:rPr lang="cs-CZ" sz="1400" b="0" dirty="0">
                          <a:latin typeface="Arial"/>
                        </a:rPr>
                        <a:t>primordium </a:t>
                      </a:r>
                      <a:br>
                        <a:rPr lang="cs-CZ" sz="1400" b="0" dirty="0">
                          <a:latin typeface="Arial"/>
                        </a:rPr>
                      </a:br>
                      <a:r>
                        <a:rPr lang="cs-CZ" sz="1400" b="0" dirty="0" smtClean="0">
                          <a:latin typeface="Arial"/>
                        </a:rPr>
                        <a:t>8 </a:t>
                      </a:r>
                      <a:r>
                        <a:rPr lang="cs-CZ" sz="1400" b="0" dirty="0" err="1" smtClean="0">
                          <a:latin typeface="Arial"/>
                        </a:rPr>
                        <a:t>Microtubules</a:t>
                      </a:r>
                      <a:endParaRPr lang="cs-CZ" sz="1400" b="0" dirty="0">
                        <a:latin typeface="Arial"/>
                      </a:endParaRPr>
                    </a:p>
                    <a:p>
                      <a:pPr algn="l"/>
                      <a:r>
                        <a:rPr lang="cs-CZ" sz="1400" b="0" dirty="0" smtClean="0">
                          <a:latin typeface="Arial"/>
                        </a:rPr>
                        <a:t>9</a:t>
                      </a:r>
                      <a:r>
                        <a:rPr lang="cs-CZ" sz="1400" b="0" baseline="0" dirty="0" smtClean="0">
                          <a:latin typeface="Arial"/>
                        </a:rPr>
                        <a:t> </a:t>
                      </a:r>
                      <a:r>
                        <a:rPr lang="cs-CZ" sz="1400" b="0" dirty="0" err="1" smtClean="0">
                          <a:latin typeface="Arial"/>
                        </a:rPr>
                        <a:t>Sperm</a:t>
                      </a:r>
                      <a:r>
                        <a:rPr lang="cs-CZ" sz="1400" b="0" dirty="0" smtClean="0">
                          <a:latin typeface="Arial"/>
                        </a:rPr>
                        <a:t> </a:t>
                      </a:r>
                      <a:r>
                        <a:rPr lang="cs-CZ" sz="1400" b="0" dirty="0" err="1">
                          <a:latin typeface="Arial"/>
                        </a:rPr>
                        <a:t>cells</a:t>
                      </a:r>
                      <a:r>
                        <a:rPr lang="cs-CZ" sz="1400" b="0" dirty="0">
                          <a:latin typeface="Arial"/>
                        </a:rPr>
                        <a:t> </a:t>
                      </a:r>
                      <a:r>
                        <a:rPr lang="cs-CZ" sz="1400" b="0" dirty="0" err="1" smtClean="0">
                          <a:latin typeface="Arial"/>
                        </a:rPr>
                        <a:t>tail</a:t>
                      </a:r>
                      <a:endParaRPr lang="cs-CZ" sz="1400" b="0" dirty="0">
                        <a:latin typeface="Arial"/>
                      </a:endParaRPr>
                    </a:p>
                    <a:p>
                      <a:pPr algn="l"/>
                      <a:r>
                        <a:rPr lang="cs-CZ" sz="1400" b="0" dirty="0" smtClean="0">
                          <a:latin typeface="Arial"/>
                        </a:rPr>
                        <a:t>10</a:t>
                      </a:r>
                      <a:r>
                        <a:rPr lang="cs-CZ" sz="1400" b="0" baseline="0" dirty="0" smtClean="0">
                          <a:latin typeface="Arial"/>
                        </a:rPr>
                        <a:t> </a:t>
                      </a:r>
                      <a:r>
                        <a:rPr lang="cs-CZ" sz="1400" b="0" dirty="0" err="1" smtClean="0">
                          <a:latin typeface="Arial"/>
                        </a:rPr>
                        <a:t>Acrosomal</a:t>
                      </a:r>
                      <a:r>
                        <a:rPr lang="cs-CZ" sz="1400" b="0" dirty="0" smtClean="0">
                          <a:latin typeface="Arial"/>
                        </a:rPr>
                        <a:t> </a:t>
                      </a:r>
                      <a:r>
                        <a:rPr lang="cs-CZ" sz="1400" b="0" dirty="0">
                          <a:latin typeface="Arial"/>
                        </a:rPr>
                        <a:t>cap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968625"/>
                  </a:ext>
                </a:extLst>
              </a:tr>
              <a:tr h="246488">
                <a:tc gridSpan="2">
                  <a:txBody>
                    <a:bodyPr/>
                    <a:lstStyle/>
                    <a:p>
                      <a:pPr algn="l"/>
                      <a:endParaRPr lang="cs-CZ" sz="1800" b="0" dirty="0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809763"/>
                  </a:ext>
                </a:extLst>
              </a:tr>
            </a:tbl>
          </a:graphicData>
        </a:graphic>
      </p:graphicFrame>
      <p:sp>
        <p:nvSpPr>
          <p:cNvPr id="9" name="Obdélník 8"/>
          <p:cNvSpPr/>
          <p:nvPr/>
        </p:nvSpPr>
        <p:spPr>
          <a:xfrm>
            <a:off x="11312434" y="6106979"/>
            <a:ext cx="75212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i="1" dirty="0" err="1" smtClean="0"/>
              <a:t>anonymu</a:t>
            </a:r>
            <a:r>
              <a:rPr lang="cs-CZ" sz="800" dirty="0" err="1" smtClean="0"/>
              <a:t>s</a:t>
            </a:r>
            <a:r>
              <a:rPr lang="cs-CZ" sz="800" dirty="0" smtClean="0"/>
              <a:t> (2)</a:t>
            </a:r>
            <a:endParaRPr lang="cs-CZ" sz="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C3EA-E2EC-40AA-BF67-C4C476FA0C99}" type="slidenum">
              <a:rPr lang="cs-CZ" smtClean="0"/>
              <a:t>6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001775" y="6546311"/>
            <a:ext cx="169950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cs-CZ" sz="900" cap="all" dirty="0" smtClean="0">
                <a:solidFill>
                  <a:srgbClr val="FFFFFF"/>
                </a:solidFill>
              </a:rPr>
              <a:t>Bi6140c Embryologie-cvičení</a:t>
            </a:r>
            <a:endParaRPr lang="cs-CZ" sz="900" cap="al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67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C3EA-E2EC-40AA-BF67-C4C476FA0C99}" type="slidenum">
              <a:rPr lang="cs-CZ" smtClean="0"/>
              <a:t>7</a:t>
            </a:fld>
            <a:endParaRPr lang="cs-CZ"/>
          </a:p>
        </p:txBody>
      </p:sp>
      <p:pic>
        <p:nvPicPr>
          <p:cNvPr id="4" name="Picture 7" descr="C:\Users\Nejezchleb\Desktop\Bailey0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055" y="116834"/>
            <a:ext cx="4400694" cy="6185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674689" y="2080644"/>
            <a:ext cx="525549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b="1" dirty="0" err="1"/>
              <a:t>Sperm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different</a:t>
            </a:r>
            <a:r>
              <a:rPr lang="cs-CZ" b="1" dirty="0"/>
              <a:t> </a:t>
            </a:r>
            <a:r>
              <a:rPr lang="cs-CZ" b="1" dirty="0" err="1"/>
              <a:t>animals</a:t>
            </a:r>
            <a:r>
              <a:rPr lang="cs-CZ" b="1" dirty="0"/>
              <a:t>: </a:t>
            </a:r>
            <a:r>
              <a:rPr lang="cs-CZ" dirty="0"/>
              <a:t>A, B </a:t>
            </a:r>
            <a:r>
              <a:rPr lang="cs-CZ" dirty="0" err="1"/>
              <a:t>fish</a:t>
            </a:r>
            <a:r>
              <a:rPr lang="cs-CZ" dirty="0"/>
              <a:t>; C, D </a:t>
            </a:r>
            <a:r>
              <a:rPr lang="cs-CZ" dirty="0" err="1"/>
              <a:t>birds</a:t>
            </a:r>
            <a:r>
              <a:rPr lang="cs-CZ" dirty="0"/>
              <a:t>; E, F </a:t>
            </a:r>
            <a:r>
              <a:rPr lang="cs-CZ" dirty="0" err="1"/>
              <a:t>snakes</a:t>
            </a:r>
            <a:r>
              <a:rPr lang="cs-CZ" dirty="0"/>
              <a:t>; G </a:t>
            </a:r>
            <a:r>
              <a:rPr lang="cs-CZ" i="1" dirty="0" err="1"/>
              <a:t>Nematoda</a:t>
            </a:r>
            <a:r>
              <a:rPr lang="cs-CZ" i="1" dirty="0"/>
              <a:t> - </a:t>
            </a:r>
            <a:r>
              <a:rPr lang="cs-CZ" i="1" dirty="0" err="1"/>
              <a:t>Ascaris</a:t>
            </a:r>
            <a:r>
              <a:rPr lang="cs-CZ" dirty="0"/>
              <a:t>; H </a:t>
            </a:r>
            <a:r>
              <a:rPr lang="cs-CZ" dirty="0" err="1"/>
              <a:t>bats</a:t>
            </a:r>
            <a:r>
              <a:rPr lang="cs-CZ" dirty="0"/>
              <a:t>; K </a:t>
            </a:r>
            <a:r>
              <a:rPr lang="cs-CZ" dirty="0" err="1"/>
              <a:t>rodents</a:t>
            </a:r>
            <a:r>
              <a:rPr lang="cs-CZ" dirty="0"/>
              <a:t>; L </a:t>
            </a:r>
            <a:r>
              <a:rPr lang="cs-CZ" dirty="0" err="1"/>
              <a:t>newt</a:t>
            </a:r>
            <a:r>
              <a:rPr lang="cs-CZ" dirty="0"/>
              <a:t>; M, N, O, P </a:t>
            </a:r>
            <a:r>
              <a:rPr lang="cs-CZ" dirty="0" err="1"/>
              <a:t>crustaceans</a:t>
            </a:r>
            <a:r>
              <a:rPr lang="cs-CZ" dirty="0"/>
              <a:t>; u: </a:t>
            </a:r>
            <a:r>
              <a:rPr lang="cs-CZ" dirty="0" err="1"/>
              <a:t>undulating</a:t>
            </a:r>
            <a:r>
              <a:rPr lang="cs-CZ" dirty="0"/>
              <a:t> </a:t>
            </a:r>
            <a:r>
              <a:rPr lang="cs-CZ" dirty="0" err="1"/>
              <a:t>membrane</a:t>
            </a:r>
            <a:r>
              <a:rPr lang="cs-CZ" dirty="0"/>
              <a:t> </a:t>
            </a:r>
          </a:p>
          <a:p>
            <a:pPr>
              <a:spcBef>
                <a:spcPct val="0"/>
              </a:spcBef>
            </a:pPr>
            <a:endParaRPr lang="cs-CZ" altLang="cs-CZ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Arial" panose="020B0604020202020204" pitchFamily="34" charset="0"/>
              </a:rPr>
              <a:t>in most </a:t>
            </a:r>
            <a:r>
              <a:rPr lang="cs-CZ" altLang="cs-CZ" dirty="0" err="1" smtClean="0">
                <a:latin typeface="Arial" panose="020B0604020202020204" pitchFamily="34" charset="0"/>
              </a:rPr>
              <a:t>cases</a:t>
            </a:r>
            <a:r>
              <a:rPr lang="cs-CZ" altLang="cs-CZ" dirty="0" smtClean="0">
                <a:latin typeface="Arial" panose="020B0604020202020204" pitchFamily="34" charset="0"/>
              </a:rPr>
              <a:t>: </a:t>
            </a:r>
            <a:r>
              <a:rPr lang="cs-CZ" altLang="cs-CZ" dirty="0" err="1" smtClean="0">
                <a:latin typeface="Arial" panose="020B0604020202020204" pitchFamily="34" charset="0"/>
              </a:rPr>
              <a:t>with</a:t>
            </a:r>
            <a:r>
              <a:rPr lang="cs-CZ" altLang="cs-CZ" dirty="0" smtClean="0">
                <a:latin typeface="Arial" panose="020B0604020202020204" pitchFamily="34" charset="0"/>
              </a:rPr>
              <a:t> </a:t>
            </a:r>
            <a:r>
              <a:rPr lang="cs-CZ" altLang="cs-CZ" i="1" dirty="0" err="1" smtClean="0">
                <a:latin typeface="Arial" panose="020B0604020202020204" pitchFamily="34" charset="0"/>
              </a:rPr>
              <a:t>flagellum</a:t>
            </a:r>
            <a:endParaRPr lang="cs-CZ" altLang="cs-CZ" i="1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34543" y="78643"/>
            <a:ext cx="65481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dirty="0" err="1" smtClean="0"/>
              <a:t>Sperm</a:t>
            </a:r>
            <a:r>
              <a:rPr lang="cs-CZ" sz="4800" dirty="0" smtClean="0"/>
              <a:t> </a:t>
            </a:r>
            <a:r>
              <a:rPr lang="cs-CZ" sz="4800" dirty="0" err="1" smtClean="0"/>
              <a:t>of</a:t>
            </a:r>
            <a:r>
              <a:rPr lang="cs-CZ" sz="4800" dirty="0" smtClean="0"/>
              <a:t> </a:t>
            </a:r>
            <a:r>
              <a:rPr lang="cs-CZ" sz="4800" dirty="0" err="1" smtClean="0"/>
              <a:t>different</a:t>
            </a:r>
            <a:r>
              <a:rPr lang="cs-CZ" sz="4800" dirty="0" smtClean="0"/>
              <a:t> animal species</a:t>
            </a:r>
            <a:endParaRPr lang="cs-CZ" sz="4800" dirty="0"/>
          </a:p>
        </p:txBody>
      </p:sp>
      <p:sp>
        <p:nvSpPr>
          <p:cNvPr id="8" name="Obdélník 7"/>
          <p:cNvSpPr/>
          <p:nvPr/>
        </p:nvSpPr>
        <p:spPr>
          <a:xfrm>
            <a:off x="5001775" y="6546311"/>
            <a:ext cx="169950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cs-CZ" sz="900" cap="all" dirty="0" smtClean="0">
                <a:solidFill>
                  <a:srgbClr val="FFFFFF"/>
                </a:solidFill>
              </a:rPr>
              <a:t>Bi6140c Embryologie-cvičení</a:t>
            </a:r>
            <a:endParaRPr lang="cs-CZ" sz="900" cap="al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792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Used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alt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recommended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literature</a:t>
            </a:r>
            <a:endParaRPr lang="cs-CZ" alt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>
            <a:extLst/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altLang="cs-CZ" dirty="0"/>
              <a:t>B. M. </a:t>
            </a:r>
            <a:r>
              <a:rPr lang="cs-CZ" altLang="cs-CZ" dirty="0" err="1"/>
              <a:t>Carlson</a:t>
            </a:r>
            <a:r>
              <a:rPr lang="cs-CZ" altLang="cs-CZ" dirty="0"/>
              <a:t>: </a:t>
            </a:r>
            <a:r>
              <a:rPr lang="cs-CZ" altLang="cs-CZ" i="1" dirty="0" err="1"/>
              <a:t>Human</a:t>
            </a:r>
            <a:r>
              <a:rPr lang="cs-CZ" altLang="cs-CZ" i="1" dirty="0"/>
              <a:t> embryology and </a:t>
            </a:r>
            <a:r>
              <a:rPr lang="cs-CZ" altLang="cs-CZ" i="1" dirty="0" err="1"/>
              <a:t>developmental</a:t>
            </a:r>
            <a:r>
              <a:rPr lang="cs-CZ" altLang="cs-CZ" i="1" dirty="0"/>
              <a:t> biology</a:t>
            </a:r>
            <a:r>
              <a:rPr lang="cs-CZ" altLang="cs-CZ" dirty="0"/>
              <a:t>. 4th </a:t>
            </a:r>
            <a:r>
              <a:rPr lang="cs-CZ" altLang="cs-CZ" dirty="0" err="1"/>
              <a:t>edition</a:t>
            </a:r>
            <a:r>
              <a:rPr lang="cs-CZ" altLang="cs-CZ" dirty="0"/>
              <a:t>, 2009. ISBN 978-323-05385-3.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dirty="0"/>
              <a:t>R. </a:t>
            </a:r>
            <a:r>
              <a:rPr lang="cs-CZ" altLang="cs-CZ" dirty="0" err="1"/>
              <a:t>Hodge</a:t>
            </a:r>
            <a:r>
              <a:rPr lang="cs-CZ" altLang="cs-CZ" dirty="0"/>
              <a:t>: </a:t>
            </a:r>
            <a:r>
              <a:rPr lang="cs-CZ" altLang="cs-CZ" dirty="0" err="1"/>
              <a:t>Developmental</a:t>
            </a:r>
            <a:r>
              <a:rPr lang="cs-CZ" altLang="cs-CZ" dirty="0"/>
              <a:t> Biology : </a:t>
            </a:r>
            <a:r>
              <a:rPr lang="cs-CZ" altLang="cs-CZ" dirty="0" err="1"/>
              <a:t>from</a:t>
            </a:r>
            <a:r>
              <a:rPr lang="cs-CZ" altLang="cs-CZ" dirty="0"/>
              <a:t> a Cell to </a:t>
            </a:r>
            <a:r>
              <a:rPr lang="cs-CZ" altLang="cs-CZ" dirty="0" err="1"/>
              <a:t>an</a:t>
            </a:r>
            <a:r>
              <a:rPr lang="cs-CZ" altLang="cs-CZ" dirty="0"/>
              <a:t> </a:t>
            </a:r>
            <a:r>
              <a:rPr lang="cs-CZ" altLang="cs-CZ" dirty="0" err="1"/>
              <a:t>Organism</a:t>
            </a:r>
            <a:r>
              <a:rPr lang="cs-CZ" altLang="cs-CZ" dirty="0"/>
              <a:t>. 1st </a:t>
            </a:r>
            <a:r>
              <a:rPr lang="cs-CZ" altLang="cs-CZ" dirty="0" err="1"/>
              <a:t>edition</a:t>
            </a:r>
            <a:r>
              <a:rPr lang="cs-CZ" altLang="cs-CZ" dirty="0"/>
              <a:t>, 2010. ISBN 978-0-8160-6683-4.</a:t>
            </a:r>
          </a:p>
          <a:p>
            <a:pPr>
              <a:lnSpc>
                <a:spcPct val="120000"/>
              </a:lnSpc>
            </a:pPr>
            <a:r>
              <a:rPr lang="cs-CZ" altLang="cs-CZ" dirty="0"/>
              <a:t>L. C. </a:t>
            </a:r>
            <a:r>
              <a:rPr lang="cs-CZ" altLang="cs-CZ" dirty="0" err="1"/>
              <a:t>Junqueira</a:t>
            </a:r>
            <a:r>
              <a:rPr lang="cs-CZ" altLang="cs-CZ" dirty="0"/>
              <a:t>, J. </a:t>
            </a:r>
            <a:r>
              <a:rPr lang="cs-CZ" altLang="cs-CZ" dirty="0" err="1"/>
              <a:t>Carneiro,R</a:t>
            </a:r>
            <a:r>
              <a:rPr lang="cs-CZ" altLang="cs-CZ" dirty="0"/>
              <a:t>. </a:t>
            </a:r>
            <a:r>
              <a:rPr lang="cs-CZ" altLang="cs-CZ" dirty="0" err="1"/>
              <a:t>Kelly</a:t>
            </a:r>
            <a:r>
              <a:rPr lang="cs-CZ" altLang="cs-CZ" dirty="0"/>
              <a:t> R. Základy histologie. H+H, Jinočany. 1997, 502 s.</a:t>
            </a:r>
          </a:p>
          <a:p>
            <a:pPr>
              <a:lnSpc>
                <a:spcPct val="120000"/>
              </a:lnSpc>
            </a:pPr>
            <a:r>
              <a:rPr lang="cs-CZ" altLang="cs-CZ" dirty="0"/>
              <a:t>R. L</a:t>
            </a:r>
            <a:r>
              <a:rPr lang="en-US" altLang="cs-CZ" dirty="0"/>
              <a:t>ü</a:t>
            </a:r>
            <a:r>
              <a:rPr lang="cs-CZ" altLang="cs-CZ" dirty="0" err="1"/>
              <a:t>llmann-Rauch</a:t>
            </a:r>
            <a:r>
              <a:rPr lang="cs-CZ" altLang="cs-CZ" dirty="0"/>
              <a:t>- Histologie. Překlad 3. vydání. </a:t>
            </a:r>
            <a:r>
              <a:rPr lang="cs-CZ" altLang="cs-CZ" dirty="0" err="1"/>
              <a:t>Grada</a:t>
            </a:r>
            <a:r>
              <a:rPr lang="cs-CZ" altLang="cs-CZ" dirty="0"/>
              <a:t>, Praha. 2012, 556 s.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dirty="0"/>
              <a:t>K. L. </a:t>
            </a:r>
            <a:r>
              <a:rPr lang="cs-CZ" altLang="cs-CZ" dirty="0" err="1"/>
              <a:t>Moore</a:t>
            </a:r>
            <a:r>
              <a:rPr lang="cs-CZ" altLang="cs-CZ" dirty="0"/>
              <a:t>, T. V.N </a:t>
            </a:r>
            <a:r>
              <a:rPr lang="cs-CZ" altLang="cs-CZ" dirty="0" err="1"/>
              <a:t>Persaud</a:t>
            </a:r>
            <a:r>
              <a:rPr lang="cs-CZ" altLang="cs-CZ" dirty="0"/>
              <a:t>: </a:t>
            </a:r>
            <a:r>
              <a:rPr lang="cs-CZ" altLang="cs-CZ" i="1" dirty="0" err="1"/>
              <a:t>The</a:t>
            </a:r>
            <a:r>
              <a:rPr lang="cs-CZ" altLang="cs-CZ" i="1" dirty="0"/>
              <a:t> </a:t>
            </a:r>
            <a:r>
              <a:rPr lang="cs-CZ" altLang="cs-CZ" i="1" dirty="0" err="1"/>
              <a:t>developing</a:t>
            </a:r>
            <a:r>
              <a:rPr lang="cs-CZ" altLang="cs-CZ" i="1" dirty="0"/>
              <a:t> </a:t>
            </a:r>
            <a:r>
              <a:rPr lang="cs-CZ" altLang="cs-CZ" i="1" dirty="0" err="1"/>
              <a:t>human</a:t>
            </a:r>
            <a:r>
              <a:rPr lang="cs-CZ" altLang="cs-CZ" i="1" dirty="0"/>
              <a:t>. </a:t>
            </a:r>
            <a:r>
              <a:rPr lang="cs-CZ" altLang="cs-CZ" i="1" dirty="0" err="1"/>
              <a:t>Clinically</a:t>
            </a:r>
            <a:r>
              <a:rPr lang="cs-CZ" altLang="cs-CZ" i="1" dirty="0"/>
              <a:t> </a:t>
            </a:r>
            <a:r>
              <a:rPr lang="cs-CZ" altLang="cs-CZ" i="1" dirty="0" err="1"/>
              <a:t>oriented</a:t>
            </a:r>
            <a:r>
              <a:rPr lang="cs-CZ" altLang="cs-CZ" i="1" dirty="0"/>
              <a:t> embryology</a:t>
            </a:r>
            <a:r>
              <a:rPr lang="cs-CZ" altLang="cs-CZ" dirty="0"/>
              <a:t>. 8th </a:t>
            </a:r>
            <a:r>
              <a:rPr lang="cs-CZ" altLang="cs-CZ" dirty="0" err="1"/>
              <a:t>edition</a:t>
            </a:r>
            <a:r>
              <a:rPr lang="cs-CZ" altLang="cs-CZ" dirty="0"/>
              <a:t>, 2008. ISBN 978-0-8089-2387-9.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dirty="0"/>
              <a:t>J. M. W </a:t>
            </a:r>
            <a:r>
              <a:rPr lang="cs-CZ" altLang="cs-CZ" dirty="0" err="1"/>
              <a:t>Slack</a:t>
            </a:r>
            <a:r>
              <a:rPr lang="cs-CZ" altLang="cs-CZ" dirty="0"/>
              <a:t>: </a:t>
            </a:r>
            <a:r>
              <a:rPr lang="cs-CZ" altLang="cs-CZ" i="1" dirty="0" err="1"/>
              <a:t>Essential</a:t>
            </a:r>
            <a:r>
              <a:rPr lang="cs-CZ" altLang="cs-CZ" i="1" dirty="0"/>
              <a:t> </a:t>
            </a:r>
            <a:r>
              <a:rPr lang="cs-CZ" altLang="cs-CZ" i="1" dirty="0" err="1"/>
              <a:t>developmental</a:t>
            </a:r>
            <a:r>
              <a:rPr lang="cs-CZ" altLang="cs-CZ" i="1" dirty="0"/>
              <a:t> biology</a:t>
            </a:r>
            <a:r>
              <a:rPr lang="cs-CZ" altLang="cs-CZ" dirty="0"/>
              <a:t>. 2nd </a:t>
            </a:r>
            <a:r>
              <a:rPr lang="cs-CZ" altLang="cs-CZ" dirty="0" err="1"/>
              <a:t>edition</a:t>
            </a:r>
            <a:r>
              <a:rPr lang="cs-CZ" altLang="cs-CZ" dirty="0"/>
              <a:t>, 2006. ISBN 978-4051-2216-0.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dirty="0" smtClean="0"/>
              <a:t>Z</a:t>
            </a:r>
            <a:r>
              <a:rPr lang="cs-CZ" altLang="cs-CZ" dirty="0"/>
              <a:t>. Vacek: </a:t>
            </a:r>
            <a:r>
              <a:rPr lang="cs-CZ" altLang="cs-CZ" i="1" dirty="0"/>
              <a:t>Embryologie. 2006. </a:t>
            </a:r>
            <a:r>
              <a:rPr lang="cs-CZ" altLang="cs-CZ" dirty="0"/>
              <a:t>ISBN 978 -80-247-1267-3. </a:t>
            </a:r>
          </a:p>
          <a:p>
            <a:pPr eaLnBrk="1" hangingPunct="1">
              <a:lnSpc>
                <a:spcPct val="120000"/>
              </a:lnSpc>
              <a:defRPr/>
            </a:pPr>
            <a:endParaRPr lang="cs-CZ" altLang="cs-CZ" dirty="0"/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dirty="0" smtClean="0"/>
              <a:t>www.sci.muni.cz/ptacek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dirty="0"/>
              <a:t>http://</a:t>
            </a:r>
            <a:r>
              <a:rPr lang="cs-CZ" altLang="cs-CZ" dirty="0" smtClean="0"/>
              <a:t>lecannabiculteur.free.fr/SITES/UNIV%20W.AUSTRALIA/mb140/CorePages/MaleRepro/male.htm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dirty="0">
                <a:latin typeface="Calibri" panose="020F0502020204030204" pitchFamily="34" charset="0"/>
              </a:rPr>
              <a:t>http://www.lab.anhb.uwa.edu.au/mb140/corepages/malerepro/malerepro.htm</a:t>
            </a:r>
          </a:p>
          <a:p>
            <a:pPr>
              <a:lnSpc>
                <a:spcPct val="120000"/>
              </a:lnSpc>
              <a:defRPr/>
            </a:pPr>
            <a:endParaRPr lang="cs-CZ" altLang="cs-CZ" dirty="0"/>
          </a:p>
          <a:p>
            <a:pPr eaLnBrk="1" hangingPunct="1">
              <a:lnSpc>
                <a:spcPct val="120000"/>
              </a:lnSpc>
              <a:defRPr/>
            </a:pPr>
            <a:endParaRPr lang="cs-CZ" altLang="cs-CZ" dirty="0"/>
          </a:p>
          <a:p>
            <a:pPr>
              <a:defRPr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001775" y="6546311"/>
            <a:ext cx="169950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cs-CZ" sz="900" cap="all" dirty="0" smtClean="0">
                <a:solidFill>
                  <a:srgbClr val="FFFFFF"/>
                </a:solidFill>
              </a:rPr>
              <a:t>Bi6140c Embryologie-cvičení</a:t>
            </a:r>
            <a:endParaRPr lang="cs-CZ" sz="900" cap="all" dirty="0">
              <a:solidFill>
                <a:srgbClr val="FFFFFF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C3EA-E2EC-40AA-BF67-C4C476FA0C9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27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Fialová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374</TotalTime>
  <Words>980</Words>
  <Application>Microsoft Office PowerPoint</Application>
  <PresentationFormat>Širokoúhlá obrazovka</PresentationFormat>
  <Paragraphs>81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Retrospektiva</vt:lpstr>
      <vt:lpstr>SPERMATOGENESIS</vt:lpstr>
      <vt:lpstr>Testis</vt:lpstr>
      <vt:lpstr>Seminiferous tubules</vt:lpstr>
      <vt:lpstr>Prezentace aplikace PowerPoint</vt:lpstr>
      <vt:lpstr>Prezentace aplikace PowerPoint</vt:lpstr>
      <vt:lpstr>Spermatozoa</vt:lpstr>
      <vt:lpstr>Prezentace aplikace PowerPoint</vt:lpstr>
      <vt:lpstr>Used and recommended literature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skeletální a svalové soustavy</dc:title>
  <dc:creator>Marek</dc:creator>
  <cp:lastModifiedBy>Helena</cp:lastModifiedBy>
  <cp:revision>42</cp:revision>
  <dcterms:created xsi:type="dcterms:W3CDTF">2021-02-05T14:33:48Z</dcterms:created>
  <dcterms:modified xsi:type="dcterms:W3CDTF">2023-02-16T16:09:53Z</dcterms:modified>
</cp:coreProperties>
</file>