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618" r:id="rId4"/>
    <p:sldId id="623" r:id="rId5"/>
    <p:sldId id="614" r:id="rId6"/>
    <p:sldId id="616" r:id="rId7"/>
    <p:sldId id="619" r:id="rId8"/>
    <p:sldId id="615" r:id="rId9"/>
    <p:sldId id="620" r:id="rId10"/>
    <p:sldId id="617" r:id="rId11"/>
    <p:sldId id="511" r:id="rId12"/>
    <p:sldId id="512" r:id="rId13"/>
    <p:sldId id="513" r:id="rId14"/>
    <p:sldId id="514" r:id="rId15"/>
    <p:sldId id="515" r:id="rId16"/>
    <p:sldId id="517" r:id="rId17"/>
    <p:sldId id="609" r:id="rId18"/>
    <p:sldId id="610" r:id="rId19"/>
    <p:sldId id="611" r:id="rId20"/>
    <p:sldId id="612" r:id="rId21"/>
    <p:sldId id="613" r:id="rId22"/>
    <p:sldId id="589" r:id="rId23"/>
    <p:sldId id="590" r:id="rId24"/>
    <p:sldId id="591" r:id="rId25"/>
    <p:sldId id="621" r:id="rId26"/>
    <p:sldId id="622" r:id="rId27"/>
    <p:sldId id="588" r:id="rId28"/>
    <p:sldId id="592" r:id="rId29"/>
    <p:sldId id="593" r:id="rId30"/>
    <p:sldId id="594" r:id="rId31"/>
    <p:sldId id="595" r:id="rId32"/>
    <p:sldId id="596" r:id="rId33"/>
    <p:sldId id="597" r:id="rId34"/>
    <p:sldId id="583" r:id="rId35"/>
    <p:sldId id="480" r:id="rId36"/>
    <p:sldId id="481" r:id="rId37"/>
    <p:sldId id="495" r:id="rId38"/>
    <p:sldId id="499" r:id="rId39"/>
    <p:sldId id="502" r:id="rId40"/>
    <p:sldId id="505" r:id="rId41"/>
    <p:sldId id="500" r:id="rId42"/>
    <p:sldId id="498" r:id="rId43"/>
    <p:sldId id="497" r:id="rId44"/>
    <p:sldId id="494" r:id="rId45"/>
    <p:sldId id="501" r:id="rId46"/>
    <p:sldId id="506" r:id="rId47"/>
    <p:sldId id="482" r:id="rId48"/>
    <p:sldId id="483" r:id="rId49"/>
    <p:sldId id="485" r:id="rId50"/>
    <p:sldId id="518" r:id="rId51"/>
    <p:sldId id="528" r:id="rId52"/>
    <p:sldId id="532" r:id="rId53"/>
    <p:sldId id="529" r:id="rId54"/>
    <p:sldId id="484" r:id="rId55"/>
    <p:sldId id="661" r:id="rId56"/>
    <p:sldId id="660" r:id="rId57"/>
    <p:sldId id="527" r:id="rId58"/>
    <p:sldId id="522" r:id="rId59"/>
    <p:sldId id="525" r:id="rId60"/>
    <p:sldId id="523" r:id="rId61"/>
    <p:sldId id="530" r:id="rId62"/>
    <p:sldId id="526" r:id="rId63"/>
    <p:sldId id="520" r:id="rId64"/>
    <p:sldId id="531" r:id="rId65"/>
    <p:sldId id="533" r:id="rId66"/>
    <p:sldId id="524" r:id="rId67"/>
    <p:sldId id="486" r:id="rId68"/>
    <p:sldId id="487" r:id="rId69"/>
    <p:sldId id="488" r:id="rId70"/>
    <p:sldId id="489" r:id="rId71"/>
    <p:sldId id="535" r:id="rId72"/>
    <p:sldId id="534" r:id="rId73"/>
    <p:sldId id="264" r:id="rId74"/>
    <p:sldId id="492" r:id="rId75"/>
    <p:sldId id="672" r:id="rId76"/>
    <p:sldId id="565" r:id="rId77"/>
    <p:sldId id="566" r:id="rId78"/>
    <p:sldId id="578" r:id="rId79"/>
    <p:sldId id="567" r:id="rId80"/>
    <p:sldId id="662" r:id="rId81"/>
    <p:sldId id="542" r:id="rId82"/>
    <p:sldId id="544" r:id="rId83"/>
    <p:sldId id="568" r:id="rId84"/>
    <p:sldId id="557" r:id="rId85"/>
    <p:sldId id="575" r:id="rId86"/>
    <p:sldId id="573" r:id="rId87"/>
    <p:sldId id="577" r:id="rId88"/>
    <p:sldId id="574" r:id="rId89"/>
    <p:sldId id="572" r:id="rId90"/>
    <p:sldId id="571" r:id="rId91"/>
    <p:sldId id="569" r:id="rId92"/>
    <p:sldId id="630" r:id="rId93"/>
    <p:sldId id="624" r:id="rId94"/>
    <p:sldId id="570" r:id="rId95"/>
    <p:sldId id="625" r:id="rId96"/>
    <p:sldId id="627" r:id="rId97"/>
    <p:sldId id="628" r:id="rId98"/>
    <p:sldId id="663" r:id="rId99"/>
    <p:sldId id="629" r:id="rId100"/>
    <p:sldId id="585" r:id="rId101"/>
    <p:sldId id="658" r:id="rId102"/>
    <p:sldId id="659" r:id="rId103"/>
    <p:sldId id="638" r:id="rId104"/>
    <p:sldId id="641" r:id="rId105"/>
    <p:sldId id="649" r:id="rId106"/>
    <p:sldId id="652" r:id="rId107"/>
    <p:sldId id="655" r:id="rId108"/>
    <p:sldId id="639" r:id="rId109"/>
    <p:sldId id="640" r:id="rId110"/>
    <p:sldId id="642" r:id="rId111"/>
    <p:sldId id="656" r:id="rId112"/>
    <p:sldId id="643" r:id="rId113"/>
    <p:sldId id="644" r:id="rId114"/>
    <p:sldId id="645" r:id="rId115"/>
    <p:sldId id="646" r:id="rId116"/>
    <p:sldId id="647" r:id="rId117"/>
    <p:sldId id="551" r:id="rId118"/>
    <p:sldId id="626" r:id="rId119"/>
    <p:sldId id="491" r:id="rId120"/>
    <p:sldId id="493" r:id="rId121"/>
    <p:sldId id="664" r:id="rId122"/>
    <p:sldId id="287" r:id="rId123"/>
    <p:sldId id="290" r:id="rId124"/>
    <p:sldId id="665" r:id="rId125"/>
    <p:sldId id="666" r:id="rId126"/>
    <p:sldId id="667" r:id="rId127"/>
    <p:sldId id="668" r:id="rId128"/>
    <p:sldId id="669" r:id="rId129"/>
    <p:sldId id="670" r:id="rId130"/>
    <p:sldId id="671" r:id="rId131"/>
    <p:sldId id="291" r:id="rId132"/>
    <p:sldId id="292" r:id="rId133"/>
    <p:sldId id="293" r:id="rId134"/>
    <p:sldId id="508" r:id="rId135"/>
    <p:sldId id="507" r:id="rId136"/>
    <p:sldId id="295" r:id="rId137"/>
    <p:sldId id="296" r:id="rId138"/>
    <p:sldId id="297" r:id="rId139"/>
    <p:sldId id="298" r:id="rId140"/>
    <p:sldId id="300" r:id="rId141"/>
    <p:sldId id="299" r:id="rId142"/>
    <p:sldId id="509" r:id="rId143"/>
    <p:sldId id="301" r:id="rId144"/>
    <p:sldId id="302" r:id="rId145"/>
    <p:sldId id="303" r:id="rId146"/>
    <p:sldId id="304" r:id="rId147"/>
    <p:sldId id="305" r:id="rId148"/>
    <p:sldId id="306" r:id="rId149"/>
    <p:sldId id="307" r:id="rId150"/>
    <p:sldId id="371" r:id="rId151"/>
    <p:sldId id="309" r:id="rId152"/>
    <p:sldId id="310" r:id="rId153"/>
    <p:sldId id="308" r:id="rId154"/>
    <p:sldId id="681" r:id="rId155"/>
    <p:sldId id="383" r:id="rId156"/>
    <p:sldId id="467" r:id="rId157"/>
    <p:sldId id="410" r:id="rId158"/>
    <p:sldId id="412" r:id="rId159"/>
    <p:sldId id="413" r:id="rId160"/>
    <p:sldId id="411" r:id="rId161"/>
    <p:sldId id="379" r:id="rId162"/>
    <p:sldId id="380" r:id="rId163"/>
    <p:sldId id="442" r:id="rId164"/>
    <p:sldId id="441" r:id="rId165"/>
    <p:sldId id="425" r:id="rId166"/>
    <p:sldId id="426" r:id="rId167"/>
    <p:sldId id="427" r:id="rId168"/>
    <p:sldId id="587" r:id="rId169"/>
    <p:sldId id="388" r:id="rId170"/>
    <p:sldId id="386" r:id="rId171"/>
    <p:sldId id="586" r:id="rId172"/>
    <p:sldId id="348" r:id="rId173"/>
    <p:sldId id="349" r:id="rId174"/>
    <p:sldId id="350" r:id="rId175"/>
    <p:sldId id="335" r:id="rId176"/>
    <p:sldId id="351" r:id="rId177"/>
    <p:sldId id="419" r:id="rId178"/>
    <p:sldId id="420" r:id="rId179"/>
    <p:sldId id="421" r:id="rId180"/>
    <p:sldId id="422" r:id="rId181"/>
    <p:sldId id="355" r:id="rId182"/>
    <p:sldId id="356" r:id="rId183"/>
    <p:sldId id="357" r:id="rId184"/>
    <p:sldId id="361" r:id="rId185"/>
    <p:sldId id="358" r:id="rId186"/>
    <p:sldId id="354" r:id="rId187"/>
    <p:sldId id="353" r:id="rId188"/>
    <p:sldId id="696" r:id="rId189"/>
    <p:sldId id="679" r:id="rId190"/>
    <p:sldId id="318" r:id="rId191"/>
    <p:sldId id="319" r:id="rId192"/>
    <p:sldId id="320" r:id="rId193"/>
    <p:sldId id="321" r:id="rId194"/>
    <p:sldId id="677" r:id="rId195"/>
    <p:sldId id="678" r:id="rId196"/>
    <p:sldId id="680" r:id="rId197"/>
    <p:sldId id="370" r:id="rId198"/>
    <p:sldId id="674" r:id="rId199"/>
    <p:sldId id="676" r:id="rId200"/>
    <p:sldId id="675" r:id="rId201"/>
    <p:sldId id="322" r:id="rId202"/>
    <p:sldId id="323" r:id="rId203"/>
    <p:sldId id="324" r:id="rId204"/>
    <p:sldId id="325" r:id="rId205"/>
    <p:sldId id="326" r:id="rId206"/>
    <p:sldId id="327" r:id="rId207"/>
    <p:sldId id="328" r:id="rId208"/>
    <p:sldId id="330" r:id="rId209"/>
    <p:sldId id="331" r:id="rId210"/>
    <p:sldId id="605" r:id="rId211"/>
    <p:sldId id="606" r:id="rId212"/>
    <p:sldId id="607" r:id="rId213"/>
    <p:sldId id="608" r:id="rId214"/>
    <p:sldId id="631" r:id="rId215"/>
    <p:sldId id="632" r:id="rId216"/>
    <p:sldId id="633" r:id="rId217"/>
    <p:sldId id="634" r:id="rId218"/>
    <p:sldId id="635" r:id="rId219"/>
    <p:sldId id="636" r:id="rId220"/>
    <p:sldId id="637" r:id="rId2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99"/>
    <a:srgbClr val="FF6699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1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22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224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48CA-ED52-46D7-8E7A-F79729F9CBBE}" type="datetimeFigureOut">
              <a:rPr lang="cs-CZ" smtClean="0"/>
              <a:t>05.03.2023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875F-9400-409B-A2EF-39AAD3F27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4868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48CA-ED52-46D7-8E7A-F79729F9CBBE}" type="datetimeFigureOut">
              <a:rPr lang="cs-CZ" smtClean="0"/>
              <a:t>05.03.2023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875F-9400-409B-A2EF-39AAD3F27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45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48CA-ED52-46D7-8E7A-F79729F9CBBE}" type="datetimeFigureOut">
              <a:rPr lang="cs-CZ" smtClean="0"/>
              <a:t>05.03.2023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875F-9400-409B-A2EF-39AAD3F27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84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48CA-ED52-46D7-8E7A-F79729F9CBBE}" type="datetimeFigureOut">
              <a:rPr lang="cs-CZ" smtClean="0"/>
              <a:t>05.03.2023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875F-9400-409B-A2EF-39AAD3F27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334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48CA-ED52-46D7-8E7A-F79729F9CBBE}" type="datetimeFigureOut">
              <a:rPr lang="cs-CZ" smtClean="0"/>
              <a:t>05.03.2023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875F-9400-409B-A2EF-39AAD3F27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19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48CA-ED52-46D7-8E7A-F79729F9CBBE}" type="datetimeFigureOut">
              <a:rPr lang="cs-CZ" smtClean="0"/>
              <a:t>05.03.2023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875F-9400-409B-A2EF-39AAD3F27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10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48CA-ED52-46D7-8E7A-F79729F9CBBE}" type="datetimeFigureOut">
              <a:rPr lang="cs-CZ" smtClean="0"/>
              <a:t>05.03.2023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875F-9400-409B-A2EF-39AAD3F27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210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48CA-ED52-46D7-8E7A-F79729F9CBBE}" type="datetimeFigureOut">
              <a:rPr lang="cs-CZ" smtClean="0"/>
              <a:t>05.03.2023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875F-9400-409B-A2EF-39AAD3F27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965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48CA-ED52-46D7-8E7A-F79729F9CBBE}" type="datetimeFigureOut">
              <a:rPr lang="cs-CZ" smtClean="0"/>
              <a:t>05.03.2023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875F-9400-409B-A2EF-39AAD3F27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48CA-ED52-46D7-8E7A-F79729F9CBBE}" type="datetimeFigureOut">
              <a:rPr lang="cs-CZ" smtClean="0"/>
              <a:t>05.03.2023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875F-9400-409B-A2EF-39AAD3F27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86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48CA-ED52-46D7-8E7A-F79729F9CBBE}" type="datetimeFigureOut">
              <a:rPr lang="cs-CZ" smtClean="0"/>
              <a:t>05.03.2023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875F-9400-409B-A2EF-39AAD3F27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06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448CA-ED52-46D7-8E7A-F79729F9CBBE}" type="datetimeFigureOut">
              <a:rPr lang="cs-CZ" smtClean="0"/>
              <a:t>05.03.2023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6875F-9400-409B-A2EF-39AAD3F27E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5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w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w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jpe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w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w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Mo%C4%8Dovina" TargetMode="External"/><Relationship Id="rId2" Type="http://schemas.openxmlformats.org/officeDocument/2006/relationships/hyperlink" Target="https://www.wikiskripta.eu/w/Lakt%C3%A1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B%C3%ADlkovina" TargetMode="External"/><Relationship Id="rId5" Type="http://schemas.openxmlformats.org/officeDocument/2006/relationships/hyperlink" Target="https://www.wikiskripta.eu/w/Interferon" TargetMode="External"/><Relationship Id="rId4" Type="http://schemas.openxmlformats.org/officeDocument/2006/relationships/hyperlink" Target="https://www.wikiskripta.eu/w/%C5%BDaludek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2.jpeg"/><Relationship Id="rId4" Type="http://schemas.openxmlformats.org/officeDocument/2006/relationships/image" Target="../media/image271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.png"/><Relationship Id="rId18" Type="http://schemas.openxmlformats.org/officeDocument/2006/relationships/image" Target="../media/image36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5.jpeg"/><Relationship Id="rId2" Type="http://schemas.openxmlformats.org/officeDocument/2006/relationships/image" Target="../media/image22.pn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5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37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Relationship Id="rId14" Type="http://schemas.openxmlformats.org/officeDocument/2006/relationships/image" Target="../media/image4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6.jpeg"/><Relationship Id="rId4" Type="http://schemas.openxmlformats.org/officeDocument/2006/relationships/image" Target="../media/image235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8.jpe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jpeg"/><Relationship Id="rId3" Type="http://schemas.openxmlformats.org/officeDocument/2006/relationships/image" Target="../media/image290.jpeg"/><Relationship Id="rId7" Type="http://schemas.openxmlformats.org/officeDocument/2006/relationships/image" Target="../media/image294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jpeg"/><Relationship Id="rId5" Type="http://schemas.openxmlformats.org/officeDocument/2006/relationships/image" Target="../media/image292.jpeg"/><Relationship Id="rId4" Type="http://schemas.openxmlformats.org/officeDocument/2006/relationships/image" Target="../media/image291.jpeg"/><Relationship Id="rId9" Type="http://schemas.openxmlformats.org/officeDocument/2006/relationships/image" Target="../media/image296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1.jpe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3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6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8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3.jpeg"/><Relationship Id="rId4" Type="http://schemas.openxmlformats.org/officeDocument/2006/relationships/image" Target="../media/image312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7" Type="http://schemas.openxmlformats.org/officeDocument/2006/relationships/image" Target="../media/image5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16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1.jpeg"/><Relationship Id="rId4" Type="http://schemas.openxmlformats.org/officeDocument/2006/relationships/image" Target="../media/image320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4.png"/><Relationship Id="rId4" Type="http://schemas.openxmlformats.org/officeDocument/2006/relationships/image" Target="../media/image42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png"/><Relationship Id="rId4" Type="http://schemas.openxmlformats.org/officeDocument/2006/relationships/image" Target="../media/image327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0.jpeg"/><Relationship Id="rId4" Type="http://schemas.openxmlformats.org/officeDocument/2006/relationships/image" Target="../media/image68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eg"/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wmf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wmf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wmf"/><Relationship Id="rId2" Type="http://schemas.openxmlformats.org/officeDocument/2006/relationships/image" Target="../media/image336.wmf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0.jpe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wmf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wmf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wmf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wmf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wmf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wmf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4.jpeg"/><Relationship Id="rId5" Type="http://schemas.openxmlformats.org/officeDocument/2006/relationships/image" Target="../media/image56.jpeg"/><Relationship Id="rId10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0.jpe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pn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png"/><Relationship Id="rId7" Type="http://schemas.openxmlformats.org/officeDocument/2006/relationships/image" Target="../media/image170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jpeg"/><Relationship Id="rId4" Type="http://schemas.openxmlformats.org/officeDocument/2006/relationships/image" Target="../media/image1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png"/><Relationship Id="rId7" Type="http://schemas.openxmlformats.org/officeDocument/2006/relationships/image" Target="../media/image190.jpeg"/><Relationship Id="rId12" Type="http://schemas.openxmlformats.org/officeDocument/2006/relationships/image" Target="../media/image195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4.jpeg"/><Relationship Id="rId5" Type="http://schemas.openxmlformats.org/officeDocument/2006/relationships/image" Target="../media/image188.png"/><Relationship Id="rId10" Type="http://schemas.openxmlformats.org/officeDocument/2006/relationships/image" Target="../media/image193.png"/><Relationship Id="rId4" Type="http://schemas.openxmlformats.org/officeDocument/2006/relationships/image" Target="../media/image187.jpeg"/><Relationship Id="rId9" Type="http://schemas.openxmlformats.org/officeDocument/2006/relationships/image" Target="../media/image19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openxmlformats.org/officeDocument/2006/relationships/image" Target="../media/image213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jpeg"/><Relationship Id="rId4" Type="http://schemas.openxmlformats.org/officeDocument/2006/relationships/image" Target="../media/image21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713" y="184947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3600" dirty="0" smtClean="0"/>
          </a:p>
          <a:p>
            <a:pPr marL="0" indent="0" algn="ctr">
              <a:buNone/>
            </a:pPr>
            <a:r>
              <a:rPr lang="cs-CZ" sz="3600" dirty="0" smtClean="0"/>
              <a:t>PARAZITISMUS </a:t>
            </a:r>
            <a:r>
              <a:rPr lang="cs-CZ" sz="3600" dirty="0"/>
              <a:t>– ÚVOD část </a:t>
            </a:r>
            <a:r>
              <a:rPr lang="cs-CZ" sz="3600" dirty="0" smtClean="0"/>
              <a:t>3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6831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Povídání o jedné šipce !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4378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       Parazit                                     	na Hostitele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	 Hostitel                                          na Parazita</a:t>
            </a: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4428872" y="2406069"/>
            <a:ext cx="2522621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              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23006" y="2464905"/>
            <a:ext cx="442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                                             </a:t>
            </a:r>
            <a:r>
              <a:rPr lang="cs-CZ" b="1" dirty="0" smtClean="0"/>
              <a:t>Patogenní působení</a:t>
            </a:r>
            <a:endParaRPr lang="cs-CZ" b="1" dirty="0"/>
          </a:p>
        </p:txBody>
      </p:sp>
      <p:sp>
        <p:nvSpPr>
          <p:cNvPr id="8" name="Šipka doprava 7"/>
          <p:cNvSpPr/>
          <p:nvPr/>
        </p:nvSpPr>
        <p:spPr>
          <a:xfrm>
            <a:off x="4438151" y="3965853"/>
            <a:ext cx="2522621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              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92492" y="4015417"/>
            <a:ext cx="226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Obranné mechanismy</a:t>
            </a:r>
            <a:endParaRPr lang="cs-CZ" b="1" dirty="0"/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4961617" y="1814219"/>
            <a:ext cx="1420639" cy="530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Šipka dolů 10"/>
          <p:cNvSpPr/>
          <p:nvPr/>
        </p:nvSpPr>
        <p:spPr>
          <a:xfrm>
            <a:off x="5425644" y="1226287"/>
            <a:ext cx="492583" cy="469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4325513" y="1512933"/>
            <a:ext cx="3898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 smtClean="0"/>
              <a:t>P</a:t>
            </a:r>
            <a:endParaRPr lang="cs-CZ" sz="3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587904" y="1527018"/>
            <a:ext cx="2712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 smtClean="0"/>
              <a:t> </a:t>
            </a:r>
            <a:endParaRPr lang="cs-CZ" sz="30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583676" y="1511640"/>
            <a:ext cx="4251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3000" b="1" dirty="0" smtClean="0"/>
              <a:t>H</a:t>
            </a:r>
            <a:endParaRPr lang="cs-CZ" sz="3000" b="1" dirty="0"/>
          </a:p>
        </p:txBody>
      </p:sp>
    </p:spTree>
    <p:extLst>
      <p:ext uri="{BB962C8B-B14F-4D97-AF65-F5344CB8AC3E}">
        <p14:creationId xmlns:p14="http://schemas.microsoft.com/office/powerpoint/2010/main" val="108907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Photo: Cité de Carcassonne, Fr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02" y="155849"/>
            <a:ext cx="5389782" cy="387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7 slovenských hradů, které musíš navštívit - BlaBlaL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66" y="3429000"/>
            <a:ext cx="4825349" cy="331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8" name="Picture 4" descr="Hrad Zvíkov | TuristickaMapa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66" y="155851"/>
            <a:ext cx="5811836" cy="349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402920" y="5359181"/>
            <a:ext cx="1490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/>
              <a:t>Pasívní </a:t>
            </a:r>
          </a:p>
          <a:p>
            <a:pPr algn="ctr"/>
            <a:r>
              <a:rPr lang="cs-CZ" sz="2400" dirty="0" smtClean="0"/>
              <a:t>obrana </a:t>
            </a:r>
          </a:p>
          <a:p>
            <a:pPr algn="ctr"/>
            <a:r>
              <a:rPr lang="cs-CZ" sz="2400" dirty="0" smtClean="0"/>
              <a:t>„habitatu“</a:t>
            </a:r>
            <a:endParaRPr lang="cs-CZ" sz="2400" dirty="0"/>
          </a:p>
        </p:txBody>
      </p:sp>
      <p:pic>
        <p:nvPicPr>
          <p:cNvPr id="17" name="Picture 16" descr="Pevnost Boyard (1990) [TV pořad] - Fotogalerie - FDb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982" y="3654490"/>
            <a:ext cx="4623001" cy="308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renčiansky hrad | Papírové modely a vystřihovánk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09" y="2943317"/>
            <a:ext cx="3088149" cy="23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01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3812"/>
            <a:ext cx="10515600" cy="37434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latin typeface="+mn-lt"/>
              </a:rPr>
              <a:t>Mor v Athénách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9806" y="4938911"/>
            <a:ext cx="11502222" cy="1660668"/>
          </a:xfrm>
        </p:spPr>
        <p:txBody>
          <a:bodyPr>
            <a:normAutofit lnSpcReduction="10000"/>
          </a:bodyPr>
          <a:lstStyle/>
          <a:p>
            <a:r>
              <a:rPr lang="cs-CZ" sz="2200" dirty="0"/>
              <a:t>Zřejmě jednou z prvních světových a vůbec první historicky doloženou epidemií byl takzvaný Thukydidův mor, který vypukl v Athénách kolem roku 430 před </a:t>
            </a:r>
            <a:r>
              <a:rPr lang="cs-CZ" sz="2200" dirty="0" smtClean="0"/>
              <a:t>Kristem. Nemoc </a:t>
            </a:r>
            <a:r>
              <a:rPr lang="cs-CZ" sz="2200" dirty="0"/>
              <a:t>na Peloponéském </a:t>
            </a:r>
            <a:r>
              <a:rPr lang="cs-CZ" sz="2200" dirty="0" err="1"/>
              <a:t>poloostově</a:t>
            </a:r>
            <a:r>
              <a:rPr lang="cs-CZ" sz="2200" dirty="0"/>
              <a:t> řádila čtyři roky a za tu dobu zabila čtvrtinu tamní populace</a:t>
            </a:r>
            <a:r>
              <a:rPr lang="cs-CZ" sz="2200" dirty="0" smtClean="0"/>
              <a:t>.</a:t>
            </a:r>
          </a:p>
          <a:p>
            <a:r>
              <a:rPr lang="cs-CZ" sz="2200" dirty="0"/>
              <a:t>Nemoc, kterou historik popsal ve svém díle, ale rozhodně nebyla tím morem, který známe ze středověku. Popisované příznaky černé smrti zkrátka neodpovídají.</a:t>
            </a:r>
          </a:p>
          <a:p>
            <a:endParaRPr lang="cs-CZ" sz="2200" dirty="0"/>
          </a:p>
          <a:p>
            <a:endParaRPr lang="cs-CZ" dirty="0"/>
          </a:p>
        </p:txBody>
      </p:sp>
      <p:pic>
        <p:nvPicPr>
          <p:cNvPr id="5" name="Picture 2" descr="mor v athén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787179"/>
            <a:ext cx="71437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32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26590"/>
            <a:ext cx="10515600" cy="58107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 smtClean="0"/>
              <a:t>Periklés</a:t>
            </a:r>
            <a:r>
              <a:rPr lang="cs-CZ" sz="3400" b="1" dirty="0" smtClean="0"/>
              <a:t> hovoří v Athénách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216406"/>
            <a:ext cx="10515600" cy="1534251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Jednou z mnohých obětí byl totiž i Perikles, athénský vojevůdce, demokrat a především vynikající politik. Jeho ztráta tak významně přispěla k porážce Athén</a:t>
            </a:r>
            <a:endParaRPr lang="cs-CZ" dirty="0" smtClean="0">
              <a:solidFill>
                <a:srgbClr val="666666"/>
              </a:solidFill>
            </a:endParaRPr>
          </a:p>
          <a:p>
            <a:r>
              <a:rPr lang="cs-CZ" dirty="0" smtClean="0">
                <a:solidFill>
                  <a:srgbClr val="666666"/>
                </a:solidFill>
              </a:rPr>
              <a:t>Nejnovější teorie ukazují, že se mohlo jednat o břišní tyfus. Toto onemocnění, které se projevuje horečkou, nevolností, vyrážkou, omdléváním, průjmem a bez léčení vede k smrti, je podle vědců kandidátem číslo jedna na původce první doložené epidemie.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9218" name="Picture 2" descr="peri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68" y="780812"/>
            <a:ext cx="66675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5344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67208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3811"/>
            <a:ext cx="10515600" cy="66059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Obrana hostitele proti infekci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018" y="1222531"/>
            <a:ext cx="8499662" cy="5355312"/>
          </a:xfrm>
        </p:spPr>
      </p:pic>
      <p:sp>
        <p:nvSpPr>
          <p:cNvPr id="5" name="TextovéPole 4"/>
          <p:cNvSpPr txBox="1"/>
          <p:nvPr/>
        </p:nvSpPr>
        <p:spPr>
          <a:xfrm>
            <a:off x="8677619" y="1157795"/>
            <a:ext cx="360874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Hostitelská obrana zahrnuje </a:t>
            </a:r>
          </a:p>
          <a:p>
            <a:r>
              <a:rPr lang="cs-CZ" sz="1600" dirty="0" smtClean="0"/>
              <a:t>       procesy, které minimalizují </a:t>
            </a:r>
          </a:p>
          <a:p>
            <a:r>
              <a:rPr lang="cs-CZ" sz="1600" dirty="0" smtClean="0"/>
              <a:t>       ztráty fitness v důsledku infekce.</a:t>
            </a:r>
          </a:p>
          <a:p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Začínají obvykle vyhýbáním se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 infekci a pokračují nastartováním</a:t>
            </a:r>
          </a:p>
          <a:p>
            <a:r>
              <a:rPr lang="cs-CZ" sz="1600" dirty="0" smtClean="0"/>
              <a:t>       mechanismů, které redukují </a:t>
            </a:r>
          </a:p>
          <a:p>
            <a:r>
              <a:rPr lang="cs-CZ" sz="1600" dirty="0" smtClean="0"/>
              <a:t>       negativní působení pokud se </a:t>
            </a:r>
          </a:p>
          <a:p>
            <a:r>
              <a:rPr lang="cs-CZ" sz="1600" dirty="0" smtClean="0"/>
              <a:t>       infekce stane nezvratitelnou.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 toho tedy plyne, že obrana není</a:t>
            </a:r>
          </a:p>
          <a:p>
            <a:r>
              <a:rPr lang="cs-CZ" sz="1600" dirty="0" smtClean="0"/>
              <a:t>      dána jen imunitou, ale zahrnuje </a:t>
            </a:r>
          </a:p>
          <a:p>
            <a:r>
              <a:rPr lang="cs-CZ" sz="1600" dirty="0" smtClean="0"/>
              <a:t>      širokou škálu změn v chování, </a:t>
            </a:r>
          </a:p>
          <a:p>
            <a:r>
              <a:rPr lang="cs-CZ" sz="1600" dirty="0" smtClean="0"/>
              <a:t>      </a:t>
            </a:r>
            <a:r>
              <a:rPr lang="cs-CZ" sz="1600" dirty="0" err="1" smtClean="0"/>
              <a:t>life</a:t>
            </a:r>
            <a:r>
              <a:rPr lang="cs-CZ" sz="1600" dirty="0" smtClean="0"/>
              <a:t> </a:t>
            </a:r>
            <a:r>
              <a:rPr lang="cs-CZ" sz="1600" dirty="0" err="1" smtClean="0"/>
              <a:t>history</a:t>
            </a:r>
            <a:r>
              <a:rPr lang="cs-CZ" sz="1600" dirty="0"/>
              <a:t> </a:t>
            </a:r>
            <a:r>
              <a:rPr lang="cs-CZ" sz="1600" dirty="0" smtClean="0"/>
              <a:t>a dokonce v morfologii.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Obrana má svoje náklady, což se </a:t>
            </a:r>
          </a:p>
          <a:p>
            <a:r>
              <a:rPr lang="cs-CZ" sz="1600" dirty="0" smtClean="0"/>
              <a:t>      projevuje na různých stránkách</a:t>
            </a:r>
          </a:p>
          <a:p>
            <a:r>
              <a:rPr lang="cs-CZ" sz="1600" dirty="0" smtClean="0"/>
              <a:t>      fitness hostitele, například na </a:t>
            </a:r>
          </a:p>
          <a:p>
            <a:r>
              <a:rPr lang="cs-CZ" sz="1600" dirty="0" smtClean="0"/>
              <a:t>      reprodukci nebo aktivitách spojených </a:t>
            </a:r>
          </a:p>
          <a:p>
            <a:r>
              <a:rPr lang="cs-CZ" sz="1600" dirty="0" smtClean="0"/>
              <a:t>      s příjmem potravy.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7031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49224"/>
            <a:ext cx="10515600" cy="71625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Dva základní typy parazitů a odpovídající reakce  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4" y="1607620"/>
            <a:ext cx="5491107" cy="240778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39" y="1607620"/>
            <a:ext cx="5491106" cy="240778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85038" y="4428877"/>
            <a:ext cx="53387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Extracelulární parazit je rozpoznán povrchovými </a:t>
            </a:r>
          </a:p>
          <a:p>
            <a:r>
              <a:rPr lang="cs-CZ" dirty="0" smtClean="0"/>
              <a:t>receptory hostitelské buňky. B-buňky vyměšují </a:t>
            </a:r>
          </a:p>
          <a:p>
            <a:r>
              <a:rPr lang="cs-CZ" dirty="0"/>
              <a:t>p</a:t>
            </a:r>
            <a:r>
              <a:rPr lang="cs-CZ" dirty="0" smtClean="0"/>
              <a:t>rotilátky (Y) , které se váží na parazity. Případně</a:t>
            </a:r>
          </a:p>
          <a:p>
            <a:r>
              <a:rPr lang="cs-CZ" dirty="0" smtClean="0"/>
              <a:t>jsou signálem aktivovány fagocyty, které parazita pohltí</a:t>
            </a:r>
          </a:p>
          <a:p>
            <a:r>
              <a:rPr lang="cs-CZ" dirty="0" smtClean="0"/>
              <a:t>a tím zneškodní.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294901" y="4412741"/>
            <a:ext cx="57591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Intracelulární parazit je vnitřními procesy v buňce </a:t>
            </a:r>
          </a:p>
          <a:p>
            <a:r>
              <a:rPr lang="cs-CZ" dirty="0" smtClean="0"/>
              <a:t>rozpoznán a signál tuto informaci přenese na povrch buňky.</a:t>
            </a:r>
          </a:p>
          <a:p>
            <a:r>
              <a:rPr lang="cs-CZ" dirty="0" smtClean="0"/>
              <a:t>To aktivuje tzv. „</a:t>
            </a:r>
            <a:r>
              <a:rPr lang="cs-CZ" dirty="0" err="1" smtClean="0"/>
              <a:t>killer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“ které zneškodní napadenou </a:t>
            </a:r>
          </a:p>
          <a:p>
            <a:r>
              <a:rPr lang="cs-CZ" dirty="0" smtClean="0"/>
              <a:t>hostitelskou buňku a její nebezpečný obsah. Případně jsou </a:t>
            </a:r>
          </a:p>
          <a:p>
            <a:r>
              <a:rPr lang="cs-CZ" dirty="0" smtClean="0"/>
              <a:t>Aktivovány fagocyty, které na místě dočistí zbytky </a:t>
            </a:r>
          </a:p>
          <a:p>
            <a:r>
              <a:rPr lang="cs-CZ" dirty="0" smtClean="0"/>
              <a:t>po napadené buňce. V obou případech byla zahrnuta jak </a:t>
            </a:r>
          </a:p>
          <a:p>
            <a:r>
              <a:rPr lang="cs-CZ" dirty="0" smtClean="0"/>
              <a:t>látková tak buněčná imunita.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98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376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Srovnání komponent buněčné imunity u obratlovc</a:t>
            </a:r>
            <a:r>
              <a:rPr lang="cs-CZ" sz="3400" b="1" dirty="0"/>
              <a:t>ů</a:t>
            </a:r>
            <a:r>
              <a:rPr lang="cs-CZ" sz="3400" b="1" dirty="0" smtClean="0"/>
              <a:t> a hmyzu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317" y="1499201"/>
            <a:ext cx="5143500" cy="29527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242" y="1558248"/>
            <a:ext cx="52387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027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576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Obecný mechanismus fagocytózy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490" y="1596224"/>
            <a:ext cx="11179019" cy="36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819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570" y="1134097"/>
            <a:ext cx="4984530" cy="4452654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589351" y="190831"/>
            <a:ext cx="5021911" cy="744483"/>
          </a:xfrm>
        </p:spPr>
        <p:txBody>
          <a:bodyPr>
            <a:normAutofit/>
          </a:bodyPr>
          <a:lstStyle/>
          <a:p>
            <a:r>
              <a:rPr lang="cs-CZ" sz="3200" b="1" dirty="0"/>
              <a:t>Strategie imunitní ochrany 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131529" y="5511456"/>
            <a:ext cx="4426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Aktivace </a:t>
            </a:r>
            <a:r>
              <a:rPr lang="cs-CZ" dirty="0" smtClean="0"/>
              <a:t>fagocytární </a:t>
            </a:r>
            <a:r>
              <a:rPr lang="cs-CZ" dirty="0"/>
              <a:t>buňky </a:t>
            </a:r>
            <a:r>
              <a:rPr lang="cs-CZ" dirty="0" smtClean="0"/>
              <a:t>přirozenou </a:t>
            </a:r>
            <a:r>
              <a:rPr lang="cs-CZ" dirty="0"/>
              <a:t>zabíjející buňkou.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96216" y="1343770"/>
            <a:ext cx="548310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Dendritické buňky pohltí </a:t>
            </a:r>
            <a:r>
              <a:rPr lang="cs-CZ" dirty="0" err="1" smtClean="0"/>
              <a:t>patogena</a:t>
            </a:r>
            <a:r>
              <a:rPr lang="cs-CZ" dirty="0" smtClean="0"/>
              <a:t> a začnou produkovat </a:t>
            </a:r>
          </a:p>
          <a:p>
            <a:r>
              <a:rPr lang="cs-CZ" dirty="0" err="1" smtClean="0"/>
              <a:t>Cytokin</a:t>
            </a:r>
            <a:r>
              <a:rPr lang="cs-CZ" dirty="0" smtClean="0"/>
              <a:t> IL-12. </a:t>
            </a:r>
          </a:p>
          <a:p>
            <a:endParaRPr lang="cs-CZ" dirty="0"/>
          </a:p>
          <a:p>
            <a:r>
              <a:rPr lang="cs-CZ" dirty="0" smtClean="0"/>
              <a:t>Jednou z funkcí tohoto </a:t>
            </a:r>
            <a:r>
              <a:rPr lang="cs-CZ" dirty="0" err="1" smtClean="0"/>
              <a:t>cytokinu</a:t>
            </a:r>
            <a:r>
              <a:rPr lang="cs-CZ" dirty="0" smtClean="0"/>
              <a:t> je aktivace (NKC) – </a:t>
            </a:r>
          </a:p>
          <a:p>
            <a:r>
              <a:rPr lang="cs-CZ" dirty="0" smtClean="0"/>
              <a:t>přirozeně zabíjejících buněk. </a:t>
            </a:r>
          </a:p>
          <a:p>
            <a:endParaRPr lang="cs-CZ" dirty="0" smtClean="0"/>
          </a:p>
          <a:p>
            <a:r>
              <a:rPr lang="cs-CZ" dirty="0" smtClean="0"/>
              <a:t>Aktivované NKC uvolňují  interferon IFN-</a:t>
            </a:r>
            <a:r>
              <a:rPr lang="el-GR" dirty="0" smtClean="0"/>
              <a:t>γ</a:t>
            </a:r>
            <a:r>
              <a:rPr lang="cs-CZ" dirty="0" smtClean="0"/>
              <a:t>, který aktivuje </a:t>
            </a:r>
          </a:p>
          <a:p>
            <a:r>
              <a:rPr lang="cs-CZ" dirty="0" smtClean="0"/>
              <a:t>fagocyty </a:t>
            </a:r>
            <a:r>
              <a:rPr lang="cs-CZ" dirty="0"/>
              <a:t> </a:t>
            </a:r>
            <a:r>
              <a:rPr lang="cs-CZ" dirty="0" smtClean="0"/>
              <a:t>a zvyšuje jejich schopnost zabíjet pohlceného </a:t>
            </a:r>
          </a:p>
          <a:p>
            <a:r>
              <a:rPr lang="cs-CZ" dirty="0" smtClean="0"/>
              <a:t>cizopasníka, tím, že stimuluje zvýšenou produkci </a:t>
            </a:r>
          </a:p>
          <a:p>
            <a:r>
              <a:rPr lang="cs-CZ" dirty="0" smtClean="0"/>
              <a:t>reaktivního kyslíku a dusíku.</a:t>
            </a:r>
          </a:p>
          <a:p>
            <a:endParaRPr lang="cs-CZ" dirty="0"/>
          </a:p>
          <a:p>
            <a:r>
              <a:rPr lang="cs-CZ" dirty="0" smtClean="0"/>
              <a:t>Fagocyty produkují </a:t>
            </a:r>
            <a:r>
              <a:rPr lang="cs-CZ" dirty="0" err="1" smtClean="0"/>
              <a:t>autostimulující</a:t>
            </a:r>
            <a:r>
              <a:rPr lang="cs-CZ" dirty="0" smtClean="0"/>
              <a:t> TNF-</a:t>
            </a:r>
            <a:r>
              <a:rPr lang="el-GR" dirty="0" smtClean="0"/>
              <a:t>α</a:t>
            </a:r>
            <a:r>
              <a:rPr lang="cs-CZ" dirty="0" smtClean="0"/>
              <a:t> a posilují tím </a:t>
            </a:r>
          </a:p>
          <a:p>
            <a:r>
              <a:rPr lang="cs-CZ" dirty="0"/>
              <a:t>f</a:t>
            </a:r>
            <a:r>
              <a:rPr lang="cs-CZ" dirty="0" smtClean="0"/>
              <a:t>unkci NKC, které jsou rovněž na počátku imunitní </a:t>
            </a:r>
          </a:p>
          <a:p>
            <a:r>
              <a:rPr lang="cs-CZ" dirty="0" smtClean="0"/>
              <a:t>reakce částečným zdrojem interferonu IFN-</a:t>
            </a:r>
            <a:r>
              <a:rPr lang="el-GR" dirty="0" smtClean="0"/>
              <a:t> γ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Později buňky TH-1 produkují dostatečné množství </a:t>
            </a:r>
          </a:p>
          <a:p>
            <a:r>
              <a:rPr lang="cs-CZ" dirty="0" smtClean="0"/>
              <a:t>interferonu.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99524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28645" cy="1050207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Strategie imunitní obrany</a:t>
            </a:r>
            <a:endParaRPr lang="cs-CZ" sz="3400" b="1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4553" y="587799"/>
            <a:ext cx="3122344" cy="568240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8397" y="1677726"/>
            <a:ext cx="85416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Na počátku hostitel využívá různé preventivní mechanismy </a:t>
            </a:r>
          </a:p>
          <a:p>
            <a:r>
              <a:rPr lang="cs-CZ" sz="2200" dirty="0" smtClean="0"/>
              <a:t>ochrany.</a:t>
            </a:r>
          </a:p>
          <a:p>
            <a:endParaRPr lang="cs-CZ" sz="2200" dirty="0" smtClean="0"/>
          </a:p>
          <a:p>
            <a:r>
              <a:rPr lang="cs-CZ" sz="2200" dirty="0" smtClean="0"/>
              <a:t>Pokud tyto bariery selžou nastává infekce a aktivuje se </a:t>
            </a:r>
          </a:p>
          <a:p>
            <a:r>
              <a:rPr lang="cs-CZ" sz="2200" dirty="0" smtClean="0"/>
              <a:t>imunitní systém.</a:t>
            </a:r>
          </a:p>
          <a:p>
            <a:endParaRPr lang="cs-CZ" sz="2200" dirty="0" smtClean="0"/>
          </a:p>
          <a:p>
            <a:r>
              <a:rPr lang="cs-CZ" sz="2200" dirty="0" smtClean="0"/>
              <a:t>V první řadě se aktivuje nespecifická (vrozená) obrana </a:t>
            </a:r>
          </a:p>
          <a:p>
            <a:r>
              <a:rPr lang="cs-CZ" sz="2200" dirty="0" smtClean="0"/>
              <a:t>s cílem eliminovat proniknuvšího </a:t>
            </a:r>
            <a:r>
              <a:rPr lang="cs-CZ" sz="2200" dirty="0" err="1" smtClean="0"/>
              <a:t>patogena</a:t>
            </a:r>
            <a:r>
              <a:rPr lang="cs-CZ" sz="2200" dirty="0"/>
              <a:t> </a:t>
            </a:r>
            <a:r>
              <a:rPr lang="cs-CZ" sz="2200" dirty="0" smtClean="0"/>
              <a:t>(fagocyty). </a:t>
            </a:r>
          </a:p>
          <a:p>
            <a:endParaRPr lang="cs-CZ" sz="2200" dirty="0"/>
          </a:p>
          <a:p>
            <a:r>
              <a:rPr lang="cs-CZ" sz="2200" dirty="0" smtClean="0"/>
              <a:t>Pokud tato první bariéra opět neuspěje aktivuje se </a:t>
            </a:r>
          </a:p>
          <a:p>
            <a:r>
              <a:rPr lang="cs-CZ" sz="2200" dirty="0" smtClean="0"/>
              <a:t>adaptivní obrana, která mobilizuje specifické protilátky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/>
              <a:t>zacílené přímo na </a:t>
            </a:r>
            <a:r>
              <a:rPr lang="cs-CZ" sz="2200" dirty="0" err="1" smtClean="0"/>
              <a:t>patogena</a:t>
            </a:r>
            <a:r>
              <a:rPr lang="cs-CZ" sz="22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084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696" y="308481"/>
            <a:ext cx="10515600" cy="638287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Obranné mechanismy </a:t>
            </a:r>
            <a:endParaRPr lang="cs-CZ" sz="36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084337"/>
            <a:ext cx="5157787" cy="457790"/>
          </a:xfrm>
        </p:spPr>
        <p:txBody>
          <a:bodyPr>
            <a:normAutofit/>
          </a:bodyPr>
          <a:lstStyle/>
          <a:p>
            <a:r>
              <a:rPr lang="cs-CZ" sz="2000" dirty="0" err="1" smtClean="0"/>
              <a:t>Preinfekční</a:t>
            </a:r>
            <a:r>
              <a:rPr lang="cs-CZ" sz="2000" dirty="0" smtClean="0"/>
              <a:t> obrana</a:t>
            </a:r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6908" y="1679689"/>
            <a:ext cx="5157787" cy="4834397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Vyhýbání se nebezpečným místům (infikovaná hnízda))</a:t>
            </a:r>
          </a:p>
          <a:p>
            <a:r>
              <a:rPr lang="cs-CZ" dirty="0" smtClean="0"/>
              <a:t>Migrace pryč od parazita</a:t>
            </a:r>
          </a:p>
          <a:p>
            <a:r>
              <a:rPr lang="cs-CZ" dirty="0" smtClean="0"/>
              <a:t>Posun  aktivit v čase</a:t>
            </a:r>
          </a:p>
          <a:p>
            <a:r>
              <a:rPr lang="cs-CZ" dirty="0" smtClean="0"/>
              <a:t>Vyhýbání se nebezpečné potravě</a:t>
            </a:r>
          </a:p>
          <a:p>
            <a:r>
              <a:rPr lang="cs-CZ" dirty="0" smtClean="0"/>
              <a:t>Vyhýbání se nebezpečné skupině organismů; </a:t>
            </a:r>
            <a:r>
              <a:rPr lang="cs-CZ" dirty="0"/>
              <a:t>p</a:t>
            </a:r>
            <a:r>
              <a:rPr lang="cs-CZ" dirty="0" smtClean="0"/>
              <a:t>řipojení k malé, ale bezpečné skupině</a:t>
            </a:r>
          </a:p>
          <a:p>
            <a:r>
              <a:rPr lang="cs-CZ" dirty="0" smtClean="0"/>
              <a:t>Odhánění parazitů, kamufláž</a:t>
            </a:r>
          </a:p>
          <a:p>
            <a:r>
              <a:rPr lang="cs-CZ" dirty="0" smtClean="0"/>
              <a:t>Hygiena (defekace na isolovaných místech</a:t>
            </a:r>
            <a:r>
              <a:rPr lang="cs-CZ" dirty="0"/>
              <a:t>)</a:t>
            </a:r>
            <a:endParaRPr lang="cs-CZ" dirty="0" smtClean="0"/>
          </a:p>
          <a:p>
            <a:r>
              <a:rPr lang="cs-CZ" dirty="0" smtClean="0"/>
              <a:t>Výběr zdravého partnera</a:t>
            </a:r>
          </a:p>
          <a:p>
            <a:r>
              <a:rPr lang="cs-CZ" dirty="0" smtClean="0"/>
              <a:t>Odmítavá reakce imunitního systému</a:t>
            </a:r>
          </a:p>
          <a:p>
            <a:r>
              <a:rPr lang="cs-CZ" dirty="0" smtClean="0"/>
              <a:t>Ochranné povrchy těla</a:t>
            </a:r>
          </a:p>
          <a:p>
            <a:r>
              <a:rPr lang="cs-CZ" dirty="0" smtClean="0"/>
              <a:t>Profylaxe a </a:t>
            </a:r>
            <a:r>
              <a:rPr lang="cs-CZ" dirty="0" err="1" smtClean="0"/>
              <a:t>self</a:t>
            </a:r>
            <a:r>
              <a:rPr lang="cs-CZ" dirty="0" smtClean="0"/>
              <a:t> medikace</a:t>
            </a:r>
          </a:p>
          <a:p>
            <a:r>
              <a:rPr lang="cs-CZ" dirty="0" smtClean="0"/>
              <a:t>Hygienické chování (aplikace </a:t>
            </a:r>
            <a:r>
              <a:rPr lang="cs-CZ" dirty="0" err="1" smtClean="0"/>
              <a:t>antimikrob</a:t>
            </a:r>
            <a:r>
              <a:rPr lang="cs-CZ" dirty="0" smtClean="0"/>
              <a:t>. sekretů)</a:t>
            </a:r>
          </a:p>
          <a:p>
            <a:r>
              <a:rPr lang="cs-CZ" dirty="0" smtClean="0"/>
              <a:t>Polyandrie</a:t>
            </a:r>
          </a:p>
          <a:p>
            <a:r>
              <a:rPr lang="cs-CZ" dirty="0" err="1" smtClean="0"/>
              <a:t>Transgenerační</a:t>
            </a:r>
            <a:r>
              <a:rPr lang="cs-CZ" dirty="0" smtClean="0"/>
              <a:t> imunitní ochrana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052674"/>
            <a:ext cx="5183188" cy="498250"/>
          </a:xfrm>
        </p:spPr>
        <p:txBody>
          <a:bodyPr>
            <a:normAutofit/>
          </a:bodyPr>
          <a:lstStyle/>
          <a:p>
            <a:r>
              <a:rPr lang="cs-CZ" sz="2000" dirty="0" err="1" smtClean="0"/>
              <a:t>Postinfekční</a:t>
            </a:r>
            <a:r>
              <a:rPr lang="cs-CZ" sz="2000" dirty="0" smtClean="0"/>
              <a:t> obrana</a:t>
            </a:r>
            <a:endParaRPr lang="cs-CZ" sz="2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1711494"/>
            <a:ext cx="5183188" cy="4834397"/>
          </a:xfrm>
        </p:spPr>
        <p:txBody>
          <a:bodyPr>
            <a:normAutofit/>
          </a:bodyPr>
          <a:lstStyle/>
          <a:p>
            <a:r>
              <a:rPr lang="cs-CZ" sz="1800" dirty="0" smtClean="0"/>
              <a:t>Změna místa a aktivity</a:t>
            </a:r>
          </a:p>
          <a:p>
            <a:r>
              <a:rPr lang="cs-CZ" sz="1800" dirty="0" smtClean="0"/>
              <a:t>Redukce příjmu potravy (anorexie)</a:t>
            </a:r>
          </a:p>
          <a:p>
            <a:r>
              <a:rPr lang="cs-CZ" sz="1800" dirty="0" err="1" smtClean="0"/>
              <a:t>Self</a:t>
            </a:r>
            <a:r>
              <a:rPr lang="cs-CZ" sz="1800" dirty="0" smtClean="0"/>
              <a:t>-medikace a kin-medikace </a:t>
            </a:r>
          </a:p>
          <a:p>
            <a:r>
              <a:rPr lang="cs-CZ" sz="1800" dirty="0" smtClean="0"/>
              <a:t>Zvýšení tělesné teploty (vyhřívání se); preference nižších teplot</a:t>
            </a:r>
          </a:p>
          <a:p>
            <a:r>
              <a:rPr lang="cs-CZ" sz="1800" dirty="0" smtClean="0"/>
              <a:t>Čištění doupat a hnízd, defekace na speciálních místech</a:t>
            </a:r>
          </a:p>
          <a:p>
            <a:r>
              <a:rPr lang="cs-CZ" sz="1800" dirty="0" smtClean="0"/>
              <a:t>Změny v </a:t>
            </a:r>
            <a:r>
              <a:rPr lang="cs-CZ" sz="1800" dirty="0" err="1" smtClean="0"/>
              <a:t>life-history</a:t>
            </a:r>
            <a:r>
              <a:rPr lang="cs-CZ" sz="1800" dirty="0" smtClean="0"/>
              <a:t>, např. urychlení reprodukce</a:t>
            </a:r>
          </a:p>
          <a:p>
            <a:r>
              <a:rPr lang="cs-CZ" sz="1800" dirty="0" smtClean="0"/>
              <a:t>„Adaptivní sebevražda-obětování se“ – hypotéza silně napadený jedinec se obětuje (isoluje)</a:t>
            </a:r>
          </a:p>
          <a:p>
            <a:r>
              <a:rPr lang="cs-CZ" sz="1800" dirty="0" smtClean="0"/>
              <a:t>U endotermních živočichů zvýšení teploty</a:t>
            </a:r>
          </a:p>
          <a:p>
            <a:r>
              <a:rPr lang="cs-CZ" sz="1800" dirty="0" smtClean="0"/>
              <a:t>Zmenšení příjmu potravy</a:t>
            </a:r>
          </a:p>
          <a:p>
            <a:r>
              <a:rPr lang="cs-CZ" sz="1800" dirty="0" smtClean="0"/>
              <a:t>Genetická diverzifikace buněk</a:t>
            </a:r>
            <a:br>
              <a:rPr lang="cs-CZ" sz="1800" dirty="0" smtClean="0"/>
            </a:b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05797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608598"/>
            <a:ext cx="8229600" cy="634082"/>
          </a:xfrm>
        </p:spPr>
        <p:txBody>
          <a:bodyPr>
            <a:noAutofit/>
          </a:bodyPr>
          <a:lstStyle/>
          <a:p>
            <a:r>
              <a:rPr lang="cs-CZ" sz="3600" b="1" dirty="0"/>
              <a:t>Jsou paraziti biologicky unikátní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Parazitismus</a:t>
            </a:r>
            <a:r>
              <a:rPr lang="cs-CZ" dirty="0"/>
              <a:t> – představuje nesporně jednu </a:t>
            </a:r>
            <a:r>
              <a:rPr lang="cs-CZ" b="1" dirty="0"/>
              <a:t>z nejúspěšnějších životních strategií </a:t>
            </a:r>
            <a:r>
              <a:rPr lang="cs-CZ" dirty="0"/>
              <a:t>na Zemi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Existuje velmi </a:t>
            </a:r>
            <a:r>
              <a:rPr lang="cs-CZ" b="1" dirty="0"/>
              <a:t>mnoho forem a typů </a:t>
            </a:r>
            <a:r>
              <a:rPr lang="cs-CZ" dirty="0"/>
              <a:t>parazitismu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Parazitismus </a:t>
            </a:r>
            <a:r>
              <a:rPr lang="cs-CZ" b="1" dirty="0"/>
              <a:t>vznikl mnohokrát nezávisle </a:t>
            </a:r>
            <a:r>
              <a:rPr lang="cs-CZ" dirty="0"/>
              <a:t>na sobě, není tedy monofyletického původu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Nenapadený </a:t>
            </a:r>
            <a:r>
              <a:rPr lang="cs-CZ" dirty="0"/>
              <a:t>hostitelský organismus je </a:t>
            </a:r>
            <a:r>
              <a:rPr lang="cs-CZ" b="1" dirty="0"/>
              <a:t>spíše výjimkou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20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4444"/>
            <a:ext cx="10515600" cy="61225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Imunitní reakce vůči eukaryotním parazitům</a:t>
            </a:r>
            <a:endParaRPr lang="cs-CZ" sz="36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661823" y="985960"/>
            <a:ext cx="3060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Imunitní reakce vůči malárii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655240" y="985960"/>
            <a:ext cx="4456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Imunitní reakce vůči střevním helmintům</a:t>
            </a:r>
            <a:endParaRPr lang="cs-CZ" sz="20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02988"/>
            <a:ext cx="4783794" cy="465182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185" y="1505334"/>
            <a:ext cx="3433520" cy="46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0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Protozoa přežívají v cytoplasmě makrofágů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9484" y="1463039"/>
            <a:ext cx="6106058" cy="47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824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b="1" dirty="0"/>
              <a:t>Koncept současné ekologické </a:t>
            </a:r>
            <a:r>
              <a:rPr lang="cs-CZ" sz="3600" b="1" dirty="0" smtClean="0"/>
              <a:t>imunologie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88837" y="-1721421"/>
            <a:ext cx="5214325" cy="11147871"/>
          </a:xfrm>
        </p:spPr>
      </p:pic>
    </p:spTree>
    <p:extLst>
      <p:ext uri="{BB962C8B-B14F-4D97-AF65-F5344CB8AC3E}">
        <p14:creationId xmlns:p14="http://schemas.microsoft.com/office/powerpoint/2010/main" val="268004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42834"/>
            <a:ext cx="8229600" cy="58410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>Regulace hustoty populace parazita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5390059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Existují samovolné </a:t>
            </a:r>
            <a:r>
              <a:rPr lang="cs-CZ" b="1" dirty="0" smtClean="0"/>
              <a:t>mechanismy regulace</a:t>
            </a:r>
            <a:r>
              <a:rPr lang="cs-CZ" dirty="0" smtClean="0"/>
              <a:t>, které jsou důsledkem dlouhodobé interakce eukaryotního parazita s hostitelem.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Tuto regulaci mají také někteří </a:t>
            </a:r>
            <a:r>
              <a:rPr lang="cs-CZ" dirty="0" err="1" smtClean="0"/>
              <a:t>protozoární</a:t>
            </a:r>
            <a:r>
              <a:rPr lang="cs-CZ" dirty="0" smtClean="0"/>
              <a:t> paraziti, např. malarická </a:t>
            </a:r>
            <a:r>
              <a:rPr lang="cs-CZ" dirty="0" err="1" smtClean="0"/>
              <a:t>plasmodia</a:t>
            </a:r>
            <a:r>
              <a:rPr lang="cs-CZ" dirty="0" smtClean="0"/>
              <a:t> a trypanosomy – samo regulace vedoucí k </a:t>
            </a:r>
            <a:r>
              <a:rPr lang="cs-CZ" b="1" dirty="0" smtClean="0"/>
              <a:t>optimální utilizaci hostitele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U tasemnic je znám tzv</a:t>
            </a:r>
            <a:r>
              <a:rPr lang="cs-CZ" dirty="0"/>
              <a:t>.</a:t>
            </a:r>
            <a:r>
              <a:rPr lang="cs-CZ" dirty="0" smtClean="0"/>
              <a:t> </a:t>
            </a:r>
            <a:r>
              <a:rPr lang="cs-CZ" b="1" dirty="0" err="1" smtClean="0"/>
              <a:t>crowding</a:t>
            </a:r>
            <a:r>
              <a:rPr lang="cs-CZ" b="1" dirty="0" smtClean="0"/>
              <a:t> </a:t>
            </a:r>
            <a:r>
              <a:rPr lang="cs-CZ" b="1" dirty="0" err="1" smtClean="0"/>
              <a:t>effect</a:t>
            </a:r>
            <a:r>
              <a:rPr lang="cs-CZ" b="1" dirty="0" smtClean="0"/>
              <a:t> </a:t>
            </a:r>
            <a:r>
              <a:rPr lang="cs-CZ" dirty="0" smtClean="0"/>
              <a:t>– střevo omezený prostor, vliv na počet, velikost a plodnost.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err="1" smtClean="0"/>
              <a:t>Preimunice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concominant</a:t>
            </a:r>
            <a:r>
              <a:rPr lang="cs-CZ" dirty="0" smtClean="0"/>
              <a:t> </a:t>
            </a:r>
            <a:r>
              <a:rPr lang="cs-CZ" dirty="0" err="1" smtClean="0"/>
              <a:t>immunity</a:t>
            </a:r>
            <a:r>
              <a:rPr lang="cs-CZ" dirty="0" smtClean="0"/>
              <a:t>) – chrání parazity před přemnožením v hostiteli a tedy tlumí jejich vnitrodruhovou </a:t>
            </a:r>
            <a:r>
              <a:rPr lang="cs-CZ" dirty="0" err="1" smtClean="0"/>
              <a:t>kompetici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188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Hostitel má za cíl se zbavit parazita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96752"/>
            <a:ext cx="8229600" cy="5256584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Hostitelé si vyvinuli </a:t>
            </a:r>
            <a:r>
              <a:rPr lang="cs-CZ" b="1" dirty="0" smtClean="0"/>
              <a:t>komplexní obranný mechanismus </a:t>
            </a:r>
            <a:r>
              <a:rPr lang="cs-CZ" dirty="0" smtClean="0"/>
              <a:t>např. vrozenou imunitní reakci nebo adaptivní imunitní reakci.</a:t>
            </a:r>
          </a:p>
          <a:p>
            <a:r>
              <a:rPr lang="cs-CZ" b="1" dirty="0" smtClean="0"/>
              <a:t>Malé množství </a:t>
            </a:r>
            <a:r>
              <a:rPr lang="cs-CZ" dirty="0" smtClean="0"/>
              <a:t>cizopasníků obvykle </a:t>
            </a:r>
            <a:r>
              <a:rPr lang="cs-CZ" b="1" dirty="0" smtClean="0"/>
              <a:t>nesnižuje fitness </a:t>
            </a:r>
            <a:r>
              <a:rPr lang="cs-CZ" dirty="0" smtClean="0"/>
              <a:t>hostitele.</a:t>
            </a:r>
          </a:p>
          <a:p>
            <a:r>
              <a:rPr lang="cs-CZ" dirty="0" smtClean="0"/>
              <a:t>Naproti tomu </a:t>
            </a:r>
            <a:r>
              <a:rPr lang="cs-CZ" b="1" dirty="0" smtClean="0"/>
              <a:t>paraziti jsou zcela závislí </a:t>
            </a:r>
            <a:r>
              <a:rPr lang="cs-CZ" dirty="0" smtClean="0"/>
              <a:t>na svém hostiteli a musí být schopni reagovat na jeho imunitní systém. </a:t>
            </a:r>
          </a:p>
          <a:p>
            <a:r>
              <a:rPr lang="cs-CZ" dirty="0" smtClean="0"/>
              <a:t>Nastavuje se proto tzv. </a:t>
            </a:r>
            <a:r>
              <a:rPr lang="cs-CZ" b="1" dirty="0" smtClean="0"/>
              <a:t>asymetrický „</a:t>
            </a:r>
            <a:r>
              <a:rPr lang="cs-CZ" b="1" dirty="0" err="1" smtClean="0"/>
              <a:t>arm</a:t>
            </a:r>
            <a:r>
              <a:rPr lang="cs-CZ" b="1" dirty="0" smtClean="0"/>
              <a:t> </a:t>
            </a:r>
            <a:r>
              <a:rPr lang="cs-CZ" b="1" dirty="0" err="1" smtClean="0"/>
              <a:t>race</a:t>
            </a:r>
            <a:r>
              <a:rPr lang="cs-CZ" b="1" dirty="0" smtClean="0"/>
              <a:t>“, </a:t>
            </a:r>
            <a:r>
              <a:rPr lang="cs-CZ" dirty="0" smtClean="0"/>
              <a:t>který je obvykle nastaven ve prospěch parazita.</a:t>
            </a:r>
          </a:p>
          <a:p>
            <a:r>
              <a:rPr lang="cs-CZ" b="1" dirty="0" smtClean="0"/>
              <a:t>Komplexnost</a:t>
            </a:r>
            <a:r>
              <a:rPr lang="cs-CZ" dirty="0" smtClean="0"/>
              <a:t> a speciálnost adaptací parazita na svého hostitelem </a:t>
            </a:r>
            <a:r>
              <a:rPr lang="cs-CZ" b="1" dirty="0" smtClean="0"/>
              <a:t>brání jeho zpětnému přechodu </a:t>
            </a:r>
            <a:r>
              <a:rPr lang="cs-CZ" dirty="0" smtClean="0"/>
              <a:t>k volně žijícímu způsobu života. </a:t>
            </a:r>
            <a:r>
              <a:rPr lang="cs-CZ" b="1" dirty="0" smtClean="0"/>
              <a:t>Parazit je tak zcela odkázán </a:t>
            </a:r>
            <a:r>
              <a:rPr lang="cs-CZ" dirty="0" smtClean="0"/>
              <a:t>na svého hostitele a sdílí s ním vše dobré i zlé.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790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/>
              <a:t>Nastavení rovnováhy mezi parazitem a hostitelem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Dlouho trvající infekce </a:t>
            </a:r>
            <a:r>
              <a:rPr lang="cs-CZ" dirty="0" smtClean="0"/>
              <a:t>vyžadují </a:t>
            </a:r>
            <a:r>
              <a:rPr lang="cs-CZ" b="1" dirty="0" smtClean="0"/>
              <a:t>dokonalý balanc </a:t>
            </a:r>
            <a:r>
              <a:rPr lang="cs-CZ" dirty="0" smtClean="0"/>
              <a:t>mezi využíváním hostitele ze strany cizopasníka na jedné straně a růstem a rozmnožováním parazita v hostiteli na straně druhé.</a:t>
            </a:r>
          </a:p>
          <a:p>
            <a:r>
              <a:rPr lang="cs-CZ" b="1" dirty="0" smtClean="0"/>
              <a:t>Příliš agresivní</a:t>
            </a:r>
            <a:r>
              <a:rPr lang="cs-CZ" dirty="0" smtClean="0"/>
              <a:t>/virulentní/patogenní paraziti své hostitele rychle </a:t>
            </a:r>
            <a:r>
              <a:rPr lang="cs-CZ" b="1" dirty="0" smtClean="0"/>
              <a:t>zabíjejí a nemají </a:t>
            </a:r>
            <a:r>
              <a:rPr lang="cs-CZ" dirty="0" smtClean="0"/>
              <a:t>tak možnost je využívat delší dobu.</a:t>
            </a:r>
          </a:p>
          <a:p>
            <a:r>
              <a:rPr lang="cs-CZ" b="1" dirty="0" smtClean="0"/>
              <a:t>Evoluce virulence </a:t>
            </a:r>
            <a:r>
              <a:rPr lang="cs-CZ" dirty="0" smtClean="0"/>
              <a:t>tak směřuje k nastavení určité </a:t>
            </a:r>
            <a:r>
              <a:rPr lang="cs-CZ" b="1" dirty="0" smtClean="0"/>
              <a:t>rovnováhy mezi patogenitou parazita</a:t>
            </a:r>
            <a:r>
              <a:rPr lang="cs-CZ" dirty="0" smtClean="0"/>
              <a:t> a </a:t>
            </a:r>
            <a:r>
              <a:rPr lang="cs-CZ" b="1" dirty="0" smtClean="0"/>
              <a:t>rezistencí hostitele </a:t>
            </a:r>
            <a:r>
              <a:rPr lang="cs-CZ" dirty="0" smtClean="0"/>
              <a:t>s tím, že přírodní výběr selektuje kombinace s největším průměrnou mírou přenosu parazita.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1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Hlavní zdroje infekce helminty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07" y="844662"/>
            <a:ext cx="10495762" cy="5715715"/>
          </a:xfrm>
        </p:spPr>
      </p:pic>
    </p:spTree>
    <p:extLst>
      <p:ext uri="{BB962C8B-B14F-4D97-AF65-F5344CB8AC3E}">
        <p14:creationId xmlns:p14="http://schemas.microsoft.com/office/powerpoint/2010/main" val="12758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52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1518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219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b="1" dirty="0"/>
              <a:t>Proč jsou paraziti biologicky unikátní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388025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Paraziti (parazitismus) obsadili </a:t>
            </a:r>
            <a:r>
              <a:rPr lang="cs-CZ" b="1" dirty="0" smtClean="0"/>
              <a:t>velice neobvyklou ekologickou niku </a:t>
            </a:r>
            <a:r>
              <a:rPr lang="cs-CZ" dirty="0" smtClean="0"/>
              <a:t>– </a:t>
            </a:r>
            <a:r>
              <a:rPr lang="cs-CZ" b="1" dirty="0" smtClean="0"/>
              <a:t>těla živých organismů </a:t>
            </a:r>
            <a:r>
              <a:rPr lang="cs-CZ" dirty="0" smtClean="0"/>
              <a:t>!</a:t>
            </a:r>
          </a:p>
          <a:p>
            <a:r>
              <a:rPr lang="cs-CZ" dirty="0" smtClean="0"/>
              <a:t>Při bližším pohledu jsou však (především pro </a:t>
            </a:r>
            <a:r>
              <a:rPr lang="cs-CZ" b="1" dirty="0" smtClean="0"/>
              <a:t>endoparazity</a:t>
            </a:r>
            <a:r>
              <a:rPr lang="cs-CZ" dirty="0" smtClean="0"/>
              <a:t>) je to naprosto </a:t>
            </a:r>
            <a:r>
              <a:rPr lang="cs-CZ" b="1" dirty="0" smtClean="0"/>
              <a:t>extrémní prostředí </a:t>
            </a:r>
            <a:r>
              <a:rPr lang="cs-CZ" dirty="0" smtClean="0"/>
              <a:t>pro svou nehostinnost !</a:t>
            </a:r>
          </a:p>
          <a:p>
            <a:r>
              <a:rPr lang="cs-CZ" dirty="0" smtClean="0"/>
              <a:t>Analogií u volně žijících organismů jsou podmínky </a:t>
            </a:r>
            <a:r>
              <a:rPr lang="cs-CZ" b="1" dirty="0" smtClean="0"/>
              <a:t>v</a:t>
            </a:r>
            <a:r>
              <a:rPr lang="cs-CZ" dirty="0" smtClean="0"/>
              <a:t> </a:t>
            </a:r>
            <a:r>
              <a:rPr lang="cs-CZ" b="1" dirty="0" smtClean="0"/>
              <a:t>solných pramenech </a:t>
            </a:r>
            <a:r>
              <a:rPr lang="cs-CZ" dirty="0" smtClean="0"/>
              <a:t>nebo </a:t>
            </a:r>
            <a:r>
              <a:rPr lang="cs-CZ" b="1" dirty="0" smtClean="0"/>
              <a:t>v hlubinách oceánů</a:t>
            </a:r>
          </a:p>
          <a:p>
            <a:r>
              <a:rPr lang="cs-CZ" dirty="0" smtClean="0"/>
              <a:t>Podmínky např. tenkého střeva (žijí zde např. tasemnice) charakterizuje: </a:t>
            </a:r>
          </a:p>
          <a:p>
            <a:pPr lvl="1"/>
            <a:r>
              <a:rPr lang="cs-CZ" b="1" dirty="0" smtClean="0"/>
              <a:t>deficit kyslíku </a:t>
            </a:r>
          </a:p>
          <a:p>
            <a:pPr lvl="1"/>
            <a:r>
              <a:rPr lang="cs-CZ" b="1" dirty="0" smtClean="0"/>
              <a:t>vysoká koncentrace agresivních trávicích enzymů</a:t>
            </a:r>
          </a:p>
          <a:p>
            <a:pPr lvl="1"/>
            <a:r>
              <a:rPr lang="cs-CZ" b="1" dirty="0" smtClean="0"/>
              <a:t>vysoká osmolarita  </a:t>
            </a:r>
          </a:p>
          <a:p>
            <a:pPr lvl="1"/>
            <a:r>
              <a:rPr lang="cs-CZ" b="1" dirty="0" smtClean="0"/>
              <a:t>imunitní reakce hostitele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0246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90087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03005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353"/>
          </a:xfrm>
        </p:spPr>
        <p:txBody>
          <a:bodyPr/>
          <a:lstStyle/>
          <a:p>
            <a:pPr algn="ctr"/>
            <a:r>
              <a:rPr lang="cs-CZ" b="1" dirty="0" smtClean="0"/>
              <a:t>Parazit-</a:t>
            </a:r>
            <a:r>
              <a:rPr lang="cs-CZ" b="1" dirty="0"/>
              <a:t>H</a:t>
            </a:r>
            <a:r>
              <a:rPr lang="cs-CZ" b="1" dirty="0" smtClean="0"/>
              <a:t>ostitel-Prostředí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4099" y="1647293"/>
            <a:ext cx="7283152" cy="4525963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Jak můžeme parazity ještě členit ?</a:t>
            </a:r>
          </a:p>
          <a:p>
            <a:r>
              <a:rPr lang="cs-CZ" dirty="0" smtClean="0"/>
              <a:t>Jak chápeme jejich vztahy k hostiteli ?</a:t>
            </a:r>
          </a:p>
          <a:p>
            <a:r>
              <a:rPr lang="cs-CZ" dirty="0" smtClean="0"/>
              <a:t>Jaký je vztah parazitů k prostředí ?</a:t>
            </a:r>
          </a:p>
          <a:p>
            <a:r>
              <a:rPr lang="cs-CZ" dirty="0" smtClean="0"/>
              <a:t>Jak rozumíme systému: Parazit-Hostitel-Prostředí 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653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ctrTitle"/>
          </p:nvPr>
        </p:nvSpPr>
        <p:spPr>
          <a:xfrm>
            <a:off x="2201849" y="588398"/>
            <a:ext cx="7772400" cy="836696"/>
          </a:xfrm>
        </p:spPr>
        <p:txBody>
          <a:bodyPr/>
          <a:lstStyle/>
          <a:p>
            <a:r>
              <a:rPr lang="cs-CZ" altLang="cs-CZ" sz="3500" b="1" dirty="0"/>
              <a:t>Ekologické klasifikace parazitů</a:t>
            </a:r>
          </a:p>
        </p:txBody>
      </p:sp>
      <p:sp>
        <p:nvSpPr>
          <p:cNvPr id="24579" name="Podnadpis 2"/>
          <p:cNvSpPr>
            <a:spLocks noGrp="1"/>
          </p:cNvSpPr>
          <p:nvPr>
            <p:ph type="subTitle" idx="1"/>
          </p:nvPr>
        </p:nvSpPr>
        <p:spPr>
          <a:xfrm>
            <a:off x="1671456" y="2165323"/>
            <a:ext cx="8713788" cy="2831951"/>
          </a:xfrm>
        </p:spPr>
        <p:txBody>
          <a:bodyPr>
            <a:normAutofit/>
          </a:bodyPr>
          <a:lstStyle/>
          <a:p>
            <a:r>
              <a:rPr lang="cs-CZ" altLang="cs-CZ" b="1" dirty="0" err="1" smtClean="0"/>
              <a:t>Mikroparaziti</a:t>
            </a:r>
            <a:r>
              <a:rPr lang="cs-CZ" altLang="cs-CZ" b="1" dirty="0" smtClean="0"/>
              <a:t> </a:t>
            </a:r>
            <a:r>
              <a:rPr lang="cs-CZ" altLang="cs-CZ" dirty="0" smtClean="0"/>
              <a:t>– množí se na/v     </a:t>
            </a:r>
          </a:p>
          <a:p>
            <a:r>
              <a:rPr lang="cs-CZ" altLang="cs-CZ" dirty="0" smtClean="0"/>
              <a:t>             hostiteli (viry, bakterie, houby, prvoci)</a:t>
            </a:r>
          </a:p>
          <a:p>
            <a:r>
              <a:rPr lang="cs-CZ" altLang="cs-CZ" dirty="0" smtClean="0"/>
              <a:t>  </a:t>
            </a:r>
          </a:p>
          <a:p>
            <a:r>
              <a:rPr lang="cs-CZ" altLang="cs-CZ" dirty="0" smtClean="0"/>
              <a:t>   </a:t>
            </a:r>
            <a:r>
              <a:rPr lang="cs-CZ" altLang="cs-CZ" b="1" dirty="0" err="1" smtClean="0"/>
              <a:t>Makroparaziti</a:t>
            </a:r>
            <a:r>
              <a:rPr lang="cs-CZ" altLang="cs-CZ" b="1" dirty="0" smtClean="0"/>
              <a:t> </a:t>
            </a:r>
            <a:r>
              <a:rPr lang="cs-CZ" altLang="cs-CZ" dirty="0" smtClean="0"/>
              <a:t>-  vyvíjejí a rostou      </a:t>
            </a:r>
          </a:p>
          <a:p>
            <a:r>
              <a:rPr lang="cs-CZ" altLang="cs-CZ" dirty="0" smtClean="0"/>
              <a:t>   na/v hostiteli (helminti, členovci)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78530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41273"/>
            <a:ext cx="10515600" cy="93093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 smtClean="0"/>
              <a:t>Mikroparaziti</a:t>
            </a:r>
            <a:r>
              <a:rPr lang="cs-CZ" sz="3400" b="1" dirty="0" smtClean="0"/>
              <a:t> </a:t>
            </a:r>
            <a:r>
              <a:rPr lang="cs-CZ" sz="3400" i="1" dirty="0" smtClean="0"/>
              <a:t>versus</a:t>
            </a:r>
            <a:r>
              <a:rPr lang="cs-CZ" sz="3400" b="1" dirty="0" smtClean="0"/>
              <a:t> </a:t>
            </a:r>
            <a:r>
              <a:rPr lang="cs-CZ" sz="3400" b="1" dirty="0" err="1" smtClean="0"/>
              <a:t>Makroparaziti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err="1" smtClean="0"/>
              <a:t>Mikroparaziti</a:t>
            </a:r>
            <a:endParaRPr lang="cs-CZ" b="1" dirty="0" smtClean="0"/>
          </a:p>
          <a:p>
            <a:pPr>
              <a:lnSpc>
                <a:spcPct val="80000"/>
              </a:lnSpc>
              <a:buNone/>
            </a:pPr>
            <a:endParaRPr lang="cs-CZ" altLang="cs-CZ" b="1" dirty="0"/>
          </a:p>
          <a:p>
            <a:pPr>
              <a:lnSpc>
                <a:spcPct val="80000"/>
              </a:lnSpc>
            </a:pPr>
            <a:r>
              <a:rPr lang="cs-CZ" altLang="cs-CZ" dirty="0"/>
              <a:t>množí se v těle svého hostitele, obvykle v jeho </a:t>
            </a:r>
            <a:r>
              <a:rPr lang="cs-CZ" altLang="cs-CZ" dirty="0" smtClean="0"/>
              <a:t>buňkách</a:t>
            </a:r>
            <a:endParaRPr lang="cs-CZ" altLang="cs-CZ" dirty="0"/>
          </a:p>
          <a:p>
            <a:pPr marL="0" indent="0">
              <a:lnSpc>
                <a:spcPct val="80000"/>
              </a:lnSpc>
              <a:buNone/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většinou nemají vytvořena specifická infekční </a:t>
            </a:r>
            <a:r>
              <a:rPr lang="cs-CZ" altLang="cs-CZ" dirty="0" smtClean="0"/>
              <a:t>stadia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onemocnění probíhá akutně a končí buď smrtí hostitele, nebo jeho uzdravením současně se </a:t>
            </a:r>
            <a:endParaRPr lang="cs-CZ" altLang="cs-CZ" dirty="0" smtClean="0"/>
          </a:p>
          <a:p>
            <a:pPr marL="0" indent="0">
              <a:lnSpc>
                <a:spcPct val="80000"/>
              </a:lnSpc>
              <a:buNone/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vznikem imunity proti reinfekci. 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err="1" smtClean="0"/>
              <a:t>Makroparaziti</a:t>
            </a:r>
            <a:endParaRPr lang="cs-CZ" b="1" dirty="0" smtClean="0"/>
          </a:p>
          <a:p>
            <a:pPr marL="0" indent="0">
              <a:buNone/>
            </a:pPr>
            <a:endParaRPr 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ve svém hostiteli rostou, ale 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rozmnožují se vytvářením nakažlivých stadií, která jsou z těla hostitele uvolňována a infikují nového hostitele, 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infekce je chronická s mortalitou spíše nevýznamnou. 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často jsou mezibuněční (u rostlin), nebo žijí v tělních dutinách.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82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33956"/>
            <a:ext cx="8229600" cy="58839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/>
              <a:t>Mikro- a </a:t>
            </a:r>
            <a:r>
              <a:rPr lang="cs-CZ" altLang="cs-CZ" sz="3400" b="1" dirty="0" err="1"/>
              <a:t>makroparaziti</a:t>
            </a:r>
            <a:endParaRPr lang="cs-CZ" altLang="cs-CZ" sz="3400" b="1" dirty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4948" y="1152939"/>
            <a:ext cx="8569325" cy="52562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Dělení z hlediska životních strategií: </a:t>
            </a:r>
            <a:r>
              <a:rPr lang="cs-CZ" altLang="cs-CZ" sz="2200" b="1" dirty="0" err="1"/>
              <a:t>mikroparaziti</a:t>
            </a:r>
            <a:r>
              <a:rPr lang="cs-CZ" altLang="cs-CZ" sz="2200" b="1" dirty="0"/>
              <a:t> a </a:t>
            </a:r>
            <a:r>
              <a:rPr lang="cs-CZ" altLang="cs-CZ" sz="2200" b="1" dirty="0" err="1"/>
              <a:t>makroparaziti</a:t>
            </a:r>
            <a:endParaRPr lang="cs-CZ" altLang="cs-CZ" sz="22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Nikoliv </a:t>
            </a:r>
            <a:r>
              <a:rPr lang="cs-CZ" altLang="cs-CZ" sz="2000" dirty="0"/>
              <a:t>podle velikosti, ale podle toho</a:t>
            </a:r>
            <a:r>
              <a:rPr lang="cs-CZ" altLang="cs-CZ" sz="2000" u="sng" dirty="0"/>
              <a:t>, zda způsobená patologie </a:t>
            </a:r>
            <a:r>
              <a:rPr lang="cs-CZ" altLang="cs-CZ" sz="2000" dirty="0"/>
              <a:t>závisí na množství infikujících patogenů. </a:t>
            </a:r>
            <a:endParaRPr lang="cs-CZ" altLang="cs-CZ" sz="2000" dirty="0" smtClean="0"/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U </a:t>
            </a:r>
            <a:r>
              <a:rPr lang="cs-CZ" altLang="cs-CZ" sz="2000" b="1" dirty="0" err="1"/>
              <a:t>makroparazitů</a:t>
            </a:r>
            <a:r>
              <a:rPr lang="cs-CZ" altLang="cs-CZ" sz="2000" b="1" dirty="0"/>
              <a:t> </a:t>
            </a:r>
            <a:r>
              <a:rPr lang="cs-CZ" altLang="cs-CZ" sz="2000" dirty="0"/>
              <a:t>míra poškození hostitelského organismu </a:t>
            </a:r>
            <a:r>
              <a:rPr lang="cs-CZ" altLang="cs-CZ" sz="2000" u="sng" dirty="0"/>
              <a:t>závisí na počtu parazitů</a:t>
            </a:r>
            <a:r>
              <a:rPr lang="cs-CZ" altLang="cs-CZ" sz="2000" dirty="0"/>
              <a:t>, kteří hostitele infikovali.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U </a:t>
            </a:r>
            <a:r>
              <a:rPr lang="cs-CZ" altLang="cs-CZ" sz="2000" b="1" dirty="0" err="1"/>
              <a:t>mikroparazitů</a:t>
            </a:r>
            <a:r>
              <a:rPr lang="cs-CZ" altLang="cs-CZ" sz="2000" dirty="0"/>
              <a:t>  stupeň poškození hostitelského organismu </a:t>
            </a:r>
            <a:r>
              <a:rPr lang="cs-CZ" altLang="cs-CZ" sz="2000" u="sng" dirty="0" err="1"/>
              <a:t>více-méně</a:t>
            </a:r>
            <a:r>
              <a:rPr lang="cs-CZ" altLang="cs-CZ" sz="2000" u="sng" dirty="0"/>
              <a:t> nezávisí na počtu parazitů</a:t>
            </a:r>
            <a:r>
              <a:rPr lang="cs-CZ" altLang="cs-CZ" sz="2000" dirty="0"/>
              <a:t>, kteří hostitele infikovali, tedy na infekční </a:t>
            </a:r>
            <a:r>
              <a:rPr lang="cs-CZ" altLang="cs-CZ" sz="2000" dirty="0" smtClean="0"/>
              <a:t>dávce.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V </a:t>
            </a:r>
            <a:r>
              <a:rPr lang="cs-CZ" altLang="cs-CZ" sz="2000" dirty="0"/>
              <a:t>rámci </a:t>
            </a:r>
            <a:r>
              <a:rPr lang="cs-CZ" altLang="cs-CZ" sz="2000" b="1" dirty="0"/>
              <a:t>životního cyklu </a:t>
            </a:r>
            <a:r>
              <a:rPr lang="cs-CZ" altLang="cs-CZ" sz="2000" dirty="0"/>
              <a:t>jednoho parazita můžeme najít </a:t>
            </a:r>
            <a:r>
              <a:rPr lang="cs-CZ" altLang="cs-CZ" sz="2000" u="sng" dirty="0"/>
              <a:t>obě tyto životní </a:t>
            </a:r>
            <a:r>
              <a:rPr lang="cs-CZ" altLang="cs-CZ" sz="2000" dirty="0" smtClean="0"/>
              <a:t>strategie: např</a:t>
            </a:r>
            <a:r>
              <a:rPr lang="cs-CZ" altLang="cs-CZ" sz="2000" dirty="0"/>
              <a:t>. motolice </a:t>
            </a:r>
            <a:r>
              <a:rPr lang="cs-CZ" altLang="cs-CZ" sz="2000" u="sng" dirty="0"/>
              <a:t>v plži je </a:t>
            </a:r>
            <a:r>
              <a:rPr lang="cs-CZ" altLang="cs-CZ" sz="2000" u="sng" dirty="0" err="1"/>
              <a:t>mikroparazit</a:t>
            </a:r>
            <a:r>
              <a:rPr lang="cs-CZ" altLang="cs-CZ" sz="2000" u="sng" dirty="0"/>
              <a:t>, v definitivním hostiteli </a:t>
            </a:r>
            <a:r>
              <a:rPr lang="cs-CZ" altLang="cs-CZ" sz="2000" u="sng" dirty="0" err="1"/>
              <a:t>makroparazit</a:t>
            </a:r>
            <a:endParaRPr lang="cs-CZ" altLang="cs-CZ" sz="2000" u="sng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  </a:t>
            </a:r>
            <a:r>
              <a:rPr lang="cs-CZ" b="1" dirty="0" err="1" smtClean="0"/>
              <a:t>Mikroparaziti</a:t>
            </a:r>
            <a:r>
              <a:rPr lang="cs-CZ" b="1" dirty="0" smtClean="0"/>
              <a:t> živočichů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altLang="cs-CZ" sz="2400" dirty="0"/>
              <a:t>bakterie a viry napadající živočichy (virus spalniček</a:t>
            </a:r>
            <a:r>
              <a:rPr lang="cs-CZ" altLang="cs-CZ" sz="2400" dirty="0" smtClean="0"/>
              <a:t>)</a:t>
            </a:r>
          </a:p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/>
              <a:t>prvoci, napadající živočichy (Trypanosoma, </a:t>
            </a:r>
            <a:r>
              <a:rPr lang="cs-CZ" altLang="cs-CZ" sz="2400" dirty="0" err="1"/>
              <a:t>Plasmodium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endParaRPr lang="cs-CZ" b="1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4924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</a:t>
            </a:r>
            <a:r>
              <a:rPr lang="cs-CZ" b="1" dirty="0" err="1" smtClean="0"/>
              <a:t>Mikroparaziti</a:t>
            </a:r>
            <a:r>
              <a:rPr lang="cs-CZ" b="1" dirty="0" smtClean="0"/>
              <a:t> rostlin</a:t>
            </a:r>
          </a:p>
          <a:p>
            <a:endParaRPr lang="cs-CZ" dirty="0"/>
          </a:p>
          <a:p>
            <a:r>
              <a:rPr lang="cs-CZ" altLang="cs-CZ" sz="2400" dirty="0"/>
              <a:t>bakterie a viry napadající rostliny (mozaikové viry, např. rajčat či květáku</a:t>
            </a:r>
            <a:r>
              <a:rPr lang="cs-CZ" altLang="cs-CZ" sz="2400" dirty="0" smtClean="0"/>
              <a:t>)</a:t>
            </a:r>
          </a:p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/>
              <a:t>hlenky, působící nádorové onemocnění rostlin (</a:t>
            </a:r>
            <a:r>
              <a:rPr lang="cs-CZ" altLang="cs-CZ" sz="2400" dirty="0" err="1"/>
              <a:t>Plasmodiophora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brassicae</a:t>
            </a:r>
            <a:r>
              <a:rPr lang="cs-CZ" altLang="cs-CZ" sz="2400" dirty="0"/>
              <a:t>) </a:t>
            </a:r>
          </a:p>
          <a:p>
            <a:endParaRPr lang="cs-CZ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28155"/>
            <a:ext cx="10515600" cy="556592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altLang="cs-CZ" sz="3400" b="1" dirty="0" err="1" smtClean="0"/>
              <a:t>Mikroparaziti</a:t>
            </a:r>
            <a:r>
              <a:rPr lang="cs-CZ" altLang="cs-CZ" sz="3400" b="1" dirty="0"/>
              <a:t> </a:t>
            </a:r>
            <a:r>
              <a:rPr lang="cs-CZ" altLang="cs-CZ" sz="3400" b="1" dirty="0" smtClean="0"/>
              <a:t>- příklady</a:t>
            </a:r>
            <a:endParaRPr lang="cs-CZ" altLang="cs-CZ" sz="3400" b="1" dirty="0"/>
          </a:p>
        </p:txBody>
      </p:sp>
    </p:spTree>
    <p:extLst>
      <p:ext uri="{BB962C8B-B14F-4D97-AF65-F5344CB8AC3E}">
        <p14:creationId xmlns:p14="http://schemas.microsoft.com/office/powerpoint/2010/main" val="313797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  </a:t>
            </a:r>
            <a:r>
              <a:rPr lang="cs-CZ" b="1" dirty="0" err="1" smtClean="0"/>
              <a:t>Makroparaziti</a:t>
            </a:r>
            <a:r>
              <a:rPr lang="cs-CZ" b="1" dirty="0" smtClean="0"/>
              <a:t> živočichů</a:t>
            </a:r>
          </a:p>
          <a:p>
            <a:endParaRPr lang="cs-CZ" dirty="0"/>
          </a:p>
          <a:p>
            <a:r>
              <a:rPr lang="cs-CZ" altLang="cs-CZ" sz="2400" dirty="0"/>
              <a:t>tasemnice, motolice, vrtejši, škrkavky, vši, blechy, klíšťata, roztoči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   </a:t>
            </a:r>
            <a:r>
              <a:rPr lang="cs-CZ" b="1" dirty="0" err="1" smtClean="0"/>
              <a:t>Makroparazaiti</a:t>
            </a:r>
            <a:r>
              <a:rPr lang="cs-CZ" b="1" dirty="0" smtClean="0"/>
              <a:t> rostlin</a:t>
            </a:r>
          </a:p>
          <a:p>
            <a:pPr marL="0" indent="0">
              <a:buNone/>
            </a:pPr>
            <a:endParaRPr lang="cs-CZ" dirty="0" smtClean="0"/>
          </a:p>
          <a:p>
            <a:pPr lvl="1"/>
            <a:r>
              <a:rPr lang="cs-CZ" altLang="cs-CZ" dirty="0"/>
              <a:t>padlí, rzi, sněť obilná, </a:t>
            </a:r>
          </a:p>
          <a:p>
            <a:pPr lvl="1"/>
            <a:r>
              <a:rPr lang="cs-CZ" altLang="cs-CZ" dirty="0"/>
              <a:t>minující a </a:t>
            </a:r>
            <a:r>
              <a:rPr lang="cs-CZ" altLang="cs-CZ" dirty="0" err="1"/>
              <a:t>hálkotvorný</a:t>
            </a:r>
            <a:r>
              <a:rPr lang="cs-CZ" altLang="cs-CZ" dirty="0"/>
              <a:t> hmyz</a:t>
            </a:r>
          </a:p>
          <a:p>
            <a:pPr lvl="1"/>
            <a:r>
              <a:rPr lang="cs-CZ" altLang="cs-CZ" dirty="0"/>
              <a:t>kokotice, záraza</a:t>
            </a:r>
          </a:p>
          <a:p>
            <a:endParaRPr lang="cs-CZ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1518"/>
            <a:ext cx="10515600" cy="7719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 err="1"/>
              <a:t>Makroparaziti</a:t>
            </a:r>
            <a:r>
              <a:rPr lang="cs-CZ" altLang="cs-CZ" sz="3400" b="1" dirty="0"/>
              <a:t> - příklady</a:t>
            </a:r>
          </a:p>
        </p:txBody>
      </p:sp>
    </p:spTree>
    <p:extLst>
      <p:ext uri="{BB962C8B-B14F-4D97-AF65-F5344CB8AC3E}">
        <p14:creationId xmlns:p14="http://schemas.microsoft.com/office/powerpoint/2010/main" val="2618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41273"/>
            <a:ext cx="10515600" cy="83552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 err="1"/>
              <a:t>Mikroparaziti</a:t>
            </a:r>
            <a:r>
              <a:rPr lang="cs-CZ" altLang="cs-CZ" sz="3400" b="1" dirty="0"/>
              <a:t> - přenos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Šíření přímé</a:t>
            </a:r>
            <a:r>
              <a:rPr lang="cs-CZ" altLang="cs-CZ" sz="2000"/>
              <a:t> – od hostitele k hostiteli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/>
              <a:t>bezprostřední kontakt (kapénkové infekce…)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/>
              <a:t>fyzický kontakt s klidovými stadii (Entamoeba histolytica, hlenky) 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Šíření nepřímé</a:t>
            </a:r>
            <a:r>
              <a:rPr lang="cs-CZ" altLang="cs-CZ" sz="2000"/>
              <a:t> – prostřednictvím jiného druhu – vektora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/>
              <a:t>Glossina, Anopheles, mšice, hlístice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/>
              <a:t>přenašeči jsou často také mezihostitelé</a:t>
            </a:r>
          </a:p>
        </p:txBody>
      </p:sp>
    </p:spTree>
    <p:extLst>
      <p:ext uri="{BB962C8B-B14F-4D97-AF65-F5344CB8AC3E}">
        <p14:creationId xmlns:p14="http://schemas.microsoft.com/office/powerpoint/2010/main" val="419845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43122"/>
            <a:ext cx="8229600" cy="92235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 err="1"/>
              <a:t>Makroparaziti</a:t>
            </a:r>
            <a:r>
              <a:rPr lang="cs-CZ" altLang="cs-CZ" sz="3400" b="1" dirty="0"/>
              <a:t> </a:t>
            </a:r>
            <a:r>
              <a:rPr lang="cs-CZ" altLang="cs-CZ" sz="3400" b="1" dirty="0" smtClean="0"/>
              <a:t>– přenos přímý</a:t>
            </a:r>
            <a:endParaRPr lang="cs-CZ" altLang="cs-CZ" sz="3400" b="1" dirty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204984"/>
            <a:ext cx="8642350" cy="452596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000" b="1" dirty="0"/>
              <a:t> </a:t>
            </a:r>
            <a:r>
              <a:rPr lang="cs-CZ" altLang="cs-CZ" sz="2000" b="1" dirty="0" smtClean="0"/>
              <a:t>           Šíření přímé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000" b="1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err="1"/>
              <a:t>Monogenea</a:t>
            </a:r>
            <a:r>
              <a:rPr lang="cs-CZ" altLang="cs-CZ" sz="2000" dirty="0"/>
              <a:t> – ektoparazité především ryb (obojživelníků, kytovců…). Nové hostitele vyhledávají plovoucí larvy nebo dospělci.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Vši – na hostiteli, přenos přímým kontaktem.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Blechy – larvy v „hnízdě“ hostitele, dospělec aktivně vyhledává hostitele.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Houby – šíření </a:t>
            </a:r>
            <a:r>
              <a:rPr lang="cs-CZ" altLang="cs-CZ" sz="2000" dirty="0" err="1"/>
              <a:t>spórami</a:t>
            </a:r>
            <a:r>
              <a:rPr lang="cs-CZ" altLang="cs-CZ" sz="2000" dirty="0"/>
              <a:t>, přímý kontakt s rostlinou.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20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Parazitující kvetoucí rostliny: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1600" dirty="0" err="1"/>
              <a:t>Holoparazité</a:t>
            </a:r>
            <a:r>
              <a:rPr lang="cs-CZ" altLang="cs-CZ" sz="1600" dirty="0"/>
              <a:t> (např. </a:t>
            </a:r>
            <a:r>
              <a:rPr lang="cs-CZ" altLang="cs-CZ" sz="1600" dirty="0" err="1"/>
              <a:t>Rafflesia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arnoldii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Orobanche</a:t>
            </a:r>
            <a:r>
              <a:rPr lang="cs-CZ" altLang="cs-CZ" sz="1600" dirty="0"/>
              <a:t>) – nemají chlorofyl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1600" dirty="0"/>
              <a:t>Hemiparazité (např. </a:t>
            </a:r>
            <a:r>
              <a:rPr lang="cs-CZ" altLang="cs-CZ" sz="1600" dirty="0" err="1"/>
              <a:t>Odontites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verna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Viscum</a:t>
            </a:r>
            <a:r>
              <a:rPr lang="cs-CZ" altLang="cs-CZ" sz="1600" dirty="0"/>
              <a:t> album) – mají chlorofyl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1600" dirty="0"/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1279661" y="5679608"/>
            <a:ext cx="9031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Šíření semeny – čím užší vazby na hostitele, tím více drobných semen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4733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ifference Between Cestodes &amp; Trematodes - Video &amp; Lesson Transcript |  Stud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981" y="3822513"/>
            <a:ext cx="4667415" cy="272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44572" y="204093"/>
            <a:ext cx="4166481" cy="853431"/>
          </a:xfrm>
        </p:spPr>
        <p:txBody>
          <a:bodyPr>
            <a:normAutofit/>
          </a:bodyPr>
          <a:lstStyle/>
          <a:p>
            <a:pPr algn="r"/>
            <a:r>
              <a:rPr lang="cs-CZ" sz="2400" b="1" dirty="0"/>
              <a:t>Přehled specifických habitatů využívaných cizopasníky člověka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0371" y="116632"/>
            <a:ext cx="6148349" cy="6516724"/>
          </a:xfrm>
        </p:spPr>
      </p:pic>
      <p:pic>
        <p:nvPicPr>
          <p:cNvPr id="5" name="Picture 4" descr="Cestoda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078" y="1396786"/>
            <a:ext cx="4667415" cy="258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7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863353" y="107937"/>
            <a:ext cx="5706289" cy="88597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 err="1"/>
              <a:t>Makroparaziti</a:t>
            </a:r>
            <a:r>
              <a:rPr lang="cs-CZ" altLang="cs-CZ" sz="3400" b="1" dirty="0"/>
              <a:t> </a:t>
            </a:r>
            <a:r>
              <a:rPr lang="cs-CZ" altLang="cs-CZ" sz="3400" b="1" dirty="0" smtClean="0"/>
              <a:t>– přenos nepřímý</a:t>
            </a:r>
            <a:endParaRPr lang="cs-CZ" altLang="cs-CZ" sz="3400" b="1" dirty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0591" y="1491232"/>
            <a:ext cx="4902200" cy="4525963"/>
          </a:xfrm>
        </p:spPr>
        <p:txBody>
          <a:bodyPr>
            <a:normAutofit fontScale="70000" lnSpcReduction="20000"/>
          </a:bodyPr>
          <a:lstStyle/>
          <a:p>
            <a:pPr lvl="1" indent="-220663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 smtClean="0"/>
              <a:t>                  </a:t>
            </a:r>
            <a:r>
              <a:rPr lang="cs-CZ" altLang="cs-CZ" sz="2900" b="1" dirty="0" smtClean="0"/>
              <a:t>Šíření </a:t>
            </a:r>
            <a:r>
              <a:rPr lang="cs-CZ" altLang="cs-CZ" sz="2900" b="1" dirty="0"/>
              <a:t>nepřímé</a:t>
            </a:r>
            <a:r>
              <a:rPr lang="cs-CZ" altLang="cs-CZ" sz="2900" dirty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2000" dirty="0" smtClean="0"/>
          </a:p>
          <a:p>
            <a:pPr lvl="1">
              <a:lnSpc>
                <a:spcPct val="80000"/>
              </a:lnSpc>
              <a:defRPr/>
            </a:pPr>
            <a:r>
              <a:rPr lang="cs-CZ" altLang="cs-CZ" dirty="0" smtClean="0"/>
              <a:t>vektor</a:t>
            </a:r>
            <a:r>
              <a:rPr lang="cs-CZ" altLang="cs-CZ" dirty="0"/>
              <a:t>, mezihostitel </a:t>
            </a:r>
            <a:r>
              <a:rPr lang="cs-CZ" altLang="cs-CZ" dirty="0" smtClean="0"/>
              <a:t>(1 či </a:t>
            </a:r>
            <a:r>
              <a:rPr lang="cs-CZ" altLang="cs-CZ" dirty="0"/>
              <a:t>více: mono- a </a:t>
            </a:r>
            <a:r>
              <a:rPr lang="cs-CZ" altLang="cs-CZ" dirty="0" err="1"/>
              <a:t>heteroxenní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  <a:p>
            <a:pPr lvl="1" indent="-220663">
              <a:lnSpc>
                <a:spcPct val="80000"/>
              </a:lnSpc>
              <a:defRPr/>
            </a:pPr>
            <a:r>
              <a:rPr lang="cs-CZ" altLang="cs-CZ" dirty="0" smtClean="0"/>
              <a:t>tasemnice: vajíčka odcházejí s výkaly, potravní řetězec – konečný hostitel</a:t>
            </a:r>
          </a:p>
          <a:p>
            <a:pPr marL="522287" lvl="1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 lvl="1" indent="-220663">
              <a:lnSpc>
                <a:spcPct val="80000"/>
              </a:lnSpc>
              <a:defRPr/>
            </a:pPr>
            <a:r>
              <a:rPr lang="cs-CZ" altLang="cs-CZ" dirty="0"/>
              <a:t>motolice – krevničky: vajíčka se uvolňují s výkaly, volně žijící larvy ve vodě do plžů, z plžů do vody, z vody do hostitele (kůží), nebo </a:t>
            </a:r>
            <a:r>
              <a:rPr lang="cs-CZ" altLang="cs-CZ" dirty="0" err="1"/>
              <a:t>encystace</a:t>
            </a:r>
            <a:r>
              <a:rPr lang="cs-CZ" altLang="cs-CZ" dirty="0"/>
              <a:t> – cysty alimentárně.</a:t>
            </a:r>
          </a:p>
          <a:p>
            <a:pPr lvl="1" indent="-220663">
              <a:lnSpc>
                <a:spcPct val="80000"/>
              </a:lnSpc>
              <a:defRPr/>
            </a:pPr>
            <a:endParaRPr lang="cs-CZ" altLang="cs-CZ" dirty="0"/>
          </a:p>
          <a:p>
            <a:pPr lvl="1" indent="-220663">
              <a:lnSpc>
                <a:spcPct val="80000"/>
              </a:lnSpc>
              <a:defRPr/>
            </a:pPr>
            <a:r>
              <a:rPr lang="cs-CZ" altLang="cs-CZ" dirty="0"/>
              <a:t>vlasovci: mezihostitel komáři</a:t>
            </a:r>
          </a:p>
          <a:p>
            <a:pPr lvl="1" indent="-220663">
              <a:lnSpc>
                <a:spcPct val="80000"/>
              </a:lnSpc>
              <a:defRPr/>
            </a:pPr>
            <a:endParaRPr lang="cs-CZ" altLang="cs-CZ" dirty="0"/>
          </a:p>
          <a:p>
            <a:pPr lvl="1" indent="-220663">
              <a:lnSpc>
                <a:spcPct val="80000"/>
              </a:lnSpc>
              <a:defRPr/>
            </a:pPr>
            <a:r>
              <a:rPr lang="cs-CZ" altLang="cs-CZ" dirty="0"/>
              <a:t>u rostlinných </a:t>
            </a:r>
            <a:r>
              <a:rPr lang="cs-CZ" altLang="cs-CZ" dirty="0" err="1"/>
              <a:t>makroparazitů</a:t>
            </a:r>
            <a:r>
              <a:rPr lang="cs-CZ" altLang="cs-CZ" dirty="0"/>
              <a:t> mezihostitel vzácný (rez obilná, přenos specializovaných </a:t>
            </a:r>
            <a:r>
              <a:rPr lang="cs-CZ" altLang="cs-CZ" dirty="0" err="1"/>
              <a:t>spór</a:t>
            </a:r>
            <a:r>
              <a:rPr lang="cs-CZ" altLang="cs-CZ" dirty="0"/>
              <a:t> na dřišťál, kde již haploidní </a:t>
            </a:r>
            <a:r>
              <a:rPr lang="cs-CZ" altLang="cs-CZ" dirty="0" err="1"/>
              <a:t>spóry</a:t>
            </a:r>
            <a:r>
              <a:rPr lang="cs-CZ" altLang="cs-CZ" dirty="0"/>
              <a:t> – probíhá zde vlastní pohlavní proces.</a:t>
            </a:r>
          </a:p>
          <a:p>
            <a:pPr lvl="1" indent="-220663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/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1882776" y="5734051"/>
            <a:ext cx="8424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cs-CZ" sz="2000"/>
          </a:p>
        </p:txBody>
      </p:sp>
      <p:pic>
        <p:nvPicPr>
          <p:cNvPr id="17414" name="Picture 5" descr="Schistosoma-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301" y="115888"/>
            <a:ext cx="4299005" cy="364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 descr="Schistomap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139" y="3834896"/>
            <a:ext cx="4335985" cy="22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6"/>
          <p:cNvSpPr txBox="1">
            <a:spLocks noChangeArrowheads="1"/>
          </p:cNvSpPr>
          <p:nvPr/>
        </p:nvSpPr>
        <p:spPr bwMode="auto">
          <a:xfrm>
            <a:off x="7557258" y="6258844"/>
            <a:ext cx="468774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solidFill>
                  <a:schemeClr val="accent5"/>
                </a:solidFill>
              </a:rPr>
              <a:t>blue</a:t>
            </a:r>
            <a:r>
              <a:rPr lang="cs-CZ" altLang="cs-CZ" sz="1200" b="1" dirty="0"/>
              <a:t>: </a:t>
            </a:r>
            <a:r>
              <a:rPr lang="cs-CZ" altLang="cs-CZ" sz="1200" b="1" i="1" dirty="0"/>
              <a:t>S. </a:t>
            </a:r>
            <a:r>
              <a:rPr lang="cs-CZ" altLang="cs-CZ" sz="1200" b="1" i="1" dirty="0" err="1" smtClean="0"/>
              <a:t>mansoni</a:t>
            </a:r>
            <a:r>
              <a:rPr lang="cs-CZ" altLang="cs-CZ" sz="1200" b="1" dirty="0" smtClean="0"/>
              <a:t>; </a:t>
            </a:r>
            <a:r>
              <a:rPr lang="cs-CZ" altLang="cs-CZ" sz="1200" b="1" dirty="0" smtClean="0">
                <a:solidFill>
                  <a:schemeClr val="accent6"/>
                </a:solidFill>
              </a:rPr>
              <a:t>green</a:t>
            </a:r>
            <a:r>
              <a:rPr lang="cs-CZ" altLang="cs-CZ" sz="1200" b="1" dirty="0"/>
              <a:t>: </a:t>
            </a:r>
            <a:r>
              <a:rPr lang="cs-CZ" altLang="cs-CZ" sz="1200" b="1" i="1" dirty="0"/>
              <a:t>S. </a:t>
            </a:r>
            <a:r>
              <a:rPr lang="cs-CZ" altLang="cs-CZ" sz="1200" b="1" i="1" dirty="0" err="1" smtClean="0"/>
              <a:t>haematobium</a:t>
            </a:r>
            <a:r>
              <a:rPr lang="cs-CZ" altLang="cs-CZ" sz="1200" b="1" dirty="0" smtClean="0"/>
              <a:t>; </a:t>
            </a:r>
            <a:r>
              <a:rPr lang="cs-CZ" altLang="cs-CZ" sz="1200" b="1" dirty="0" err="1" smtClean="0">
                <a:solidFill>
                  <a:srgbClr val="FF0000"/>
                </a:solidFill>
              </a:rPr>
              <a:t>red</a:t>
            </a:r>
            <a:r>
              <a:rPr lang="cs-CZ" altLang="cs-CZ" sz="1200" b="1" dirty="0" smtClean="0">
                <a:solidFill>
                  <a:srgbClr val="FF0000"/>
                </a:solidFill>
              </a:rPr>
              <a:t>:</a:t>
            </a:r>
            <a:r>
              <a:rPr lang="cs-CZ" altLang="cs-CZ" sz="1200" b="1" dirty="0" smtClean="0"/>
              <a:t> </a:t>
            </a:r>
            <a:r>
              <a:rPr lang="cs-CZ" altLang="cs-CZ" sz="1200" b="1" dirty="0" err="1" smtClean="0"/>
              <a:t>S.japonicum</a:t>
            </a:r>
            <a:endParaRPr lang="cs-CZ" altLang="cs-CZ" sz="12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6383339" y="3644900"/>
            <a:ext cx="5048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>
            <a:off x="6708775" y="36449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8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ctrTitle"/>
          </p:nvPr>
        </p:nvSpPr>
        <p:spPr>
          <a:xfrm>
            <a:off x="2209800" y="692151"/>
            <a:ext cx="7772400" cy="675473"/>
          </a:xfrm>
        </p:spPr>
        <p:txBody>
          <a:bodyPr>
            <a:normAutofit/>
          </a:bodyPr>
          <a:lstStyle/>
          <a:p>
            <a:r>
              <a:rPr lang="cs-CZ" altLang="cs-CZ" sz="3600" b="1" dirty="0" smtClean="0"/>
              <a:t>Ekologické klasifikace parazitů</a:t>
            </a:r>
          </a:p>
        </p:txBody>
      </p:sp>
      <p:sp>
        <p:nvSpPr>
          <p:cNvPr id="25603" name="Podnadpis 2"/>
          <p:cNvSpPr>
            <a:spLocks noGrp="1"/>
          </p:cNvSpPr>
          <p:nvPr>
            <p:ph type="subTitle" idx="1"/>
          </p:nvPr>
        </p:nvSpPr>
        <p:spPr>
          <a:xfrm>
            <a:off x="3714654" y="2076477"/>
            <a:ext cx="5294174" cy="2880593"/>
          </a:xfrm>
        </p:spPr>
        <p:txBody>
          <a:bodyPr>
            <a:normAutofit/>
          </a:bodyPr>
          <a:lstStyle/>
          <a:p>
            <a:pPr algn="l"/>
            <a:r>
              <a:rPr lang="cs-CZ" altLang="cs-CZ" dirty="0" smtClean="0"/>
              <a:t>Podle hostitelů</a:t>
            </a:r>
          </a:p>
          <a:p>
            <a:pPr algn="l"/>
            <a:r>
              <a:rPr lang="cs-CZ" altLang="cs-CZ" dirty="0" smtClean="0"/>
              <a:t>Podle lokalizace</a:t>
            </a:r>
          </a:p>
          <a:p>
            <a:pPr algn="l"/>
            <a:r>
              <a:rPr lang="cs-CZ" altLang="cs-CZ" dirty="0" smtClean="0"/>
              <a:t>Podle vazby na hostitele</a:t>
            </a:r>
          </a:p>
          <a:p>
            <a:pPr algn="l"/>
            <a:r>
              <a:rPr lang="cs-CZ" altLang="cs-CZ" dirty="0" smtClean="0"/>
              <a:t>Podle časového úseku, kdy parazitují</a:t>
            </a:r>
          </a:p>
          <a:p>
            <a:pPr algn="l"/>
            <a:r>
              <a:rPr lang="cs-CZ" altLang="cs-CZ" dirty="0" smtClean="0"/>
              <a:t>Podle typu životního cyklu</a:t>
            </a:r>
          </a:p>
          <a:p>
            <a:pPr algn="l"/>
            <a:r>
              <a:rPr lang="cs-CZ" altLang="cs-CZ" dirty="0" smtClean="0"/>
              <a:t>Podle způsobu výživy</a:t>
            </a:r>
          </a:p>
        </p:txBody>
      </p:sp>
    </p:spTree>
    <p:extLst>
      <p:ext uri="{BB962C8B-B14F-4D97-AF65-F5344CB8AC3E}">
        <p14:creationId xmlns:p14="http://schemas.microsoft.com/office/powerpoint/2010/main" val="80335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ctrTitle"/>
          </p:nvPr>
        </p:nvSpPr>
        <p:spPr>
          <a:xfrm>
            <a:off x="2209800" y="691762"/>
            <a:ext cx="7772400" cy="738893"/>
          </a:xfrm>
        </p:spPr>
        <p:txBody>
          <a:bodyPr>
            <a:normAutofit/>
          </a:bodyPr>
          <a:lstStyle/>
          <a:p>
            <a:r>
              <a:rPr lang="cs-CZ" altLang="cs-CZ" sz="3600" b="1" dirty="0" smtClean="0"/>
              <a:t>Podle hostitelů</a:t>
            </a:r>
          </a:p>
        </p:txBody>
      </p:sp>
      <p:sp>
        <p:nvSpPr>
          <p:cNvPr id="26627" name="Podnadpis 2"/>
          <p:cNvSpPr>
            <a:spLocks noGrp="1"/>
          </p:cNvSpPr>
          <p:nvPr>
            <p:ph type="subTitle" idx="1"/>
          </p:nvPr>
        </p:nvSpPr>
        <p:spPr>
          <a:xfrm>
            <a:off x="3698682" y="2420978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cs-CZ" altLang="cs-CZ" b="1" dirty="0" smtClean="0"/>
              <a:t>Zooparaziti</a:t>
            </a:r>
            <a:r>
              <a:rPr lang="cs-CZ" altLang="cs-CZ" dirty="0" smtClean="0"/>
              <a:t> – paraziti živočichů a člověka</a:t>
            </a:r>
          </a:p>
          <a:p>
            <a:pPr algn="l"/>
            <a:endParaRPr lang="cs-CZ" altLang="cs-CZ" dirty="0" smtClean="0"/>
          </a:p>
          <a:p>
            <a:pPr algn="l"/>
            <a:r>
              <a:rPr lang="cs-CZ" altLang="cs-CZ" b="1" dirty="0" err="1" smtClean="0"/>
              <a:t>Fytoparaziti</a:t>
            </a:r>
            <a:r>
              <a:rPr lang="cs-CZ" altLang="cs-CZ" b="1" dirty="0" smtClean="0"/>
              <a:t> </a:t>
            </a:r>
            <a:r>
              <a:rPr lang="cs-CZ" altLang="cs-CZ" dirty="0" smtClean="0"/>
              <a:t>– paraziti rostlin</a:t>
            </a:r>
          </a:p>
        </p:txBody>
      </p:sp>
    </p:spTree>
    <p:extLst>
      <p:ext uri="{BB962C8B-B14F-4D97-AF65-F5344CB8AC3E}">
        <p14:creationId xmlns:p14="http://schemas.microsoft.com/office/powerpoint/2010/main" val="333162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ctrTitle"/>
          </p:nvPr>
        </p:nvSpPr>
        <p:spPr>
          <a:xfrm>
            <a:off x="2185947" y="970060"/>
            <a:ext cx="7772400" cy="675531"/>
          </a:xfrm>
        </p:spPr>
        <p:txBody>
          <a:bodyPr>
            <a:normAutofit/>
          </a:bodyPr>
          <a:lstStyle/>
          <a:p>
            <a:r>
              <a:rPr lang="cs-CZ" altLang="cs-CZ" sz="3600" b="1" dirty="0" smtClean="0"/>
              <a:t>Podle lokalizace</a:t>
            </a:r>
          </a:p>
        </p:txBody>
      </p:sp>
      <p:sp>
        <p:nvSpPr>
          <p:cNvPr id="27651" name="Podnadpis 2"/>
          <p:cNvSpPr>
            <a:spLocks noGrp="1"/>
          </p:cNvSpPr>
          <p:nvPr>
            <p:ph type="subTitle" idx="1"/>
          </p:nvPr>
        </p:nvSpPr>
        <p:spPr>
          <a:xfrm>
            <a:off x="2895600" y="2324100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altLang="cs-CZ" b="1" dirty="0" smtClean="0"/>
              <a:t>Ektoparaziti </a:t>
            </a:r>
            <a:r>
              <a:rPr lang="cs-CZ" altLang="cs-CZ" dirty="0" smtClean="0"/>
              <a:t>– na povrchu těla hostitele (</a:t>
            </a:r>
            <a:r>
              <a:rPr lang="cs-CZ" altLang="cs-CZ" dirty="0" err="1" smtClean="0"/>
              <a:t>monogenea</a:t>
            </a:r>
            <a:r>
              <a:rPr lang="cs-CZ" altLang="cs-CZ" dirty="0" smtClean="0"/>
              <a:t>, parazitičtí korýši, vši, blechy)</a:t>
            </a:r>
          </a:p>
          <a:p>
            <a:pPr algn="l"/>
            <a:endParaRPr lang="cs-CZ" altLang="cs-CZ" dirty="0" smtClean="0"/>
          </a:p>
          <a:p>
            <a:pPr algn="l"/>
            <a:r>
              <a:rPr lang="cs-CZ" altLang="cs-CZ" b="1" dirty="0" smtClean="0"/>
              <a:t>Endoparaziti</a:t>
            </a:r>
            <a:r>
              <a:rPr lang="cs-CZ" altLang="cs-CZ" dirty="0" smtClean="0"/>
              <a:t> – ve vnitřních orgánech hostitele (měňavka úplavičná, motolice, tasemnice)</a:t>
            </a:r>
          </a:p>
        </p:txBody>
      </p:sp>
    </p:spTree>
    <p:extLst>
      <p:ext uri="{BB962C8B-B14F-4D97-AF65-F5344CB8AC3E}">
        <p14:creationId xmlns:p14="http://schemas.microsoft.com/office/powerpoint/2010/main" val="35585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2881"/>
            <a:ext cx="8229600" cy="92235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 err="1" smtClean="0"/>
              <a:t>Ekto</a:t>
            </a:r>
            <a:r>
              <a:rPr lang="cs-CZ" altLang="cs-CZ" sz="3400" b="1" dirty="0" smtClean="0"/>
              <a:t>/</a:t>
            </a:r>
            <a:r>
              <a:rPr lang="cs-CZ" altLang="cs-CZ" sz="3400" b="1" dirty="0" err="1" smtClean="0"/>
              <a:t>Endoparazitismus</a:t>
            </a:r>
            <a:endParaRPr lang="cs-CZ" altLang="cs-CZ" sz="3400" b="1" dirty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6996" y="1022051"/>
            <a:ext cx="8640762" cy="4162199"/>
          </a:xfrm>
        </p:spPr>
        <p:txBody>
          <a:bodyPr/>
          <a:lstStyle/>
          <a:p>
            <a:pPr lvl="3" eaLnBrk="1" hangingPunct="1">
              <a:lnSpc>
                <a:spcPct val="80000"/>
              </a:lnSpc>
              <a:buFontTx/>
              <a:buNone/>
            </a:pPr>
            <a:r>
              <a:rPr lang="cs-CZ" altLang="cs-CZ" dirty="0"/>
              <a:t> </a:t>
            </a:r>
            <a:endParaRPr lang="cs-CZ" altLang="cs-CZ" sz="2000" b="1" dirty="0"/>
          </a:p>
          <a:p>
            <a:pPr lvl="1">
              <a:lnSpc>
                <a:spcPct val="80000"/>
              </a:lnSpc>
            </a:pPr>
            <a:r>
              <a:rPr lang="cs-CZ" altLang="cs-CZ" sz="2000" b="1" dirty="0" smtClean="0"/>
              <a:t>ektoparaziti</a:t>
            </a:r>
            <a:r>
              <a:rPr lang="cs-CZ" altLang="cs-CZ" sz="2000" dirty="0" smtClean="0"/>
              <a:t> parazitují na povrchu těla hostitele, např. vši trvale žijí v ochlupení/peří svých hostitelů, dále např. </a:t>
            </a:r>
            <a:r>
              <a:rPr lang="cs-CZ" altLang="cs-CZ" sz="2000" dirty="0" err="1"/>
              <a:t>M</a:t>
            </a:r>
            <a:r>
              <a:rPr lang="cs-CZ" altLang="cs-CZ" sz="2000" dirty="0" err="1" smtClean="0"/>
              <a:t>onogenea</a:t>
            </a:r>
            <a:r>
              <a:rPr lang="cs-CZ" altLang="cs-CZ" sz="2000" dirty="0"/>
              <a:t>, parazitičtí korýši, </a:t>
            </a:r>
            <a:r>
              <a:rPr lang="cs-CZ" altLang="cs-CZ" sz="2000" dirty="0" smtClean="0"/>
              <a:t> všenky, blechy, </a:t>
            </a:r>
            <a:r>
              <a:rPr lang="cs-CZ" altLang="cs-CZ" sz="2000" dirty="0" err="1" smtClean="0"/>
              <a:t>stěnice</a:t>
            </a:r>
            <a:r>
              <a:rPr lang="cs-CZ" altLang="cs-CZ" sz="2000" dirty="0" smtClean="0"/>
              <a:t>). Komár</a:t>
            </a:r>
            <a:r>
              <a:rPr lang="cs-CZ" altLang="cs-CZ" sz="2000" dirty="0"/>
              <a:t>: dočasný ektoparazit, z ekologického pohledu </a:t>
            </a:r>
            <a:r>
              <a:rPr lang="cs-CZ" altLang="cs-CZ" sz="2000" b="1" dirty="0" err="1"/>
              <a:t>mikropredátor</a:t>
            </a:r>
            <a:r>
              <a:rPr lang="cs-CZ" altLang="cs-CZ" sz="2000" dirty="0"/>
              <a:t>, </a:t>
            </a:r>
            <a:r>
              <a:rPr lang="cs-CZ" altLang="cs-CZ" sz="2000" b="1" dirty="0"/>
              <a:t>přenašeč</a:t>
            </a:r>
            <a:r>
              <a:rPr lang="cs-CZ" altLang="cs-CZ" sz="2000" dirty="0"/>
              <a:t> </a:t>
            </a:r>
            <a:r>
              <a:rPr lang="cs-CZ" altLang="cs-CZ" sz="2000" b="1" dirty="0"/>
              <a:t>(vektor)</a:t>
            </a:r>
            <a:r>
              <a:rPr lang="cs-CZ" altLang="cs-CZ" sz="2000" dirty="0"/>
              <a:t>. 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cs-CZ" altLang="cs-CZ" sz="2000" dirty="0" smtClean="0"/>
          </a:p>
          <a:p>
            <a:pPr lvl="1">
              <a:lnSpc>
                <a:spcPct val="80000"/>
              </a:lnSpc>
            </a:pPr>
            <a:r>
              <a:rPr lang="cs-CZ" altLang="cs-CZ" sz="2000" b="1" dirty="0"/>
              <a:t>endoparaziti</a:t>
            </a:r>
            <a:r>
              <a:rPr lang="cs-CZ" altLang="cs-CZ" sz="2000" dirty="0"/>
              <a:t> žijí uvnitř těla hostitele – (např</a:t>
            </a:r>
            <a:r>
              <a:rPr lang="cs-CZ" altLang="cs-CZ" sz="2000" dirty="0" smtClean="0"/>
              <a:t>.  </a:t>
            </a:r>
            <a:r>
              <a:rPr lang="cs-CZ" altLang="cs-CZ" sz="2000" dirty="0"/>
              <a:t>měňavka úplavičná, motolice, tasemnice</a:t>
            </a:r>
            <a:r>
              <a:rPr lang="cs-CZ" altLang="cs-CZ" sz="2000" dirty="0" smtClean="0"/>
              <a:t>). Můžeme </a:t>
            </a:r>
            <a:r>
              <a:rPr lang="cs-CZ" altLang="cs-CZ" sz="2000" dirty="0"/>
              <a:t>je rozdělit na </a:t>
            </a:r>
            <a:r>
              <a:rPr lang="cs-CZ" altLang="cs-CZ" sz="2000" b="1" dirty="0"/>
              <a:t>vnitrobuněčné </a:t>
            </a:r>
            <a:r>
              <a:rPr lang="cs-CZ" altLang="cs-CZ" sz="2000" b="1" dirty="0" smtClean="0"/>
              <a:t>– intracelulární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(</a:t>
            </a:r>
            <a:r>
              <a:rPr lang="cs-CZ" altLang="cs-CZ" sz="2000" dirty="0" err="1" smtClean="0"/>
              <a:t>Plasmodium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Toxoplasma</a:t>
            </a:r>
            <a:r>
              <a:rPr lang="cs-CZ" altLang="cs-CZ" sz="2000" dirty="0" smtClean="0"/>
              <a:t>) </a:t>
            </a:r>
            <a:r>
              <a:rPr lang="cs-CZ" altLang="cs-CZ" sz="2000" dirty="0"/>
              <a:t>a</a:t>
            </a:r>
            <a:r>
              <a:rPr lang="cs-CZ" altLang="cs-CZ" sz="2000" b="1" dirty="0"/>
              <a:t> </a:t>
            </a:r>
            <a:r>
              <a:rPr lang="cs-CZ" altLang="cs-CZ" sz="2000" b="1" dirty="0" smtClean="0"/>
              <a:t>extracelulární (</a:t>
            </a:r>
            <a:r>
              <a:rPr lang="cs-CZ" altLang="cs-CZ" sz="2000" dirty="0" smtClean="0"/>
              <a:t>např.</a:t>
            </a:r>
            <a:r>
              <a:rPr lang="cs-CZ" altLang="cs-CZ" sz="2000" b="1" dirty="0" smtClean="0"/>
              <a:t> </a:t>
            </a:r>
            <a:r>
              <a:rPr lang="cs-CZ" altLang="cs-CZ" sz="2000" dirty="0" err="1" smtClean="0"/>
              <a:t>Giardia</a:t>
            </a:r>
            <a:r>
              <a:rPr lang="cs-CZ" altLang="cs-CZ" sz="2000" b="1" dirty="0"/>
              <a:t> </a:t>
            </a:r>
            <a:r>
              <a:rPr lang="cs-CZ" altLang="cs-CZ" sz="2000" dirty="0" smtClean="0"/>
              <a:t>- </a:t>
            </a:r>
            <a:r>
              <a:rPr lang="cs-CZ" altLang="cs-CZ" sz="2000" dirty="0" err="1" smtClean="0"/>
              <a:t>epicelulárně</a:t>
            </a:r>
            <a:r>
              <a:rPr lang="cs-CZ" altLang="cs-CZ" sz="2000" dirty="0" smtClean="0"/>
              <a:t>), a </a:t>
            </a:r>
            <a:r>
              <a:rPr lang="cs-CZ" altLang="cs-CZ" sz="2000" dirty="0" err="1" smtClean="0"/>
              <a:t>Myxosporea</a:t>
            </a:r>
            <a:r>
              <a:rPr lang="cs-CZ" altLang="cs-CZ" sz="2000" dirty="0" smtClean="0"/>
              <a:t>, </a:t>
            </a:r>
            <a:r>
              <a:rPr lang="cs-CZ" altLang="cs-CZ" sz="2000" dirty="0"/>
              <a:t>kteří žijí mezi buňkami hostitele nebo uvnitř jeho tělních </a:t>
            </a:r>
            <a:r>
              <a:rPr lang="cs-CZ" altLang="cs-CZ" sz="2000" dirty="0" smtClean="0"/>
              <a:t>dutin</a:t>
            </a:r>
            <a:r>
              <a:rPr lang="cs-CZ" altLang="cs-CZ" sz="2000" b="1" dirty="0"/>
              <a:t>.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2000" dirty="0"/>
          </a:p>
          <a:p>
            <a:pPr lvl="1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317" y="3850750"/>
            <a:ext cx="61341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6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1518"/>
            <a:ext cx="10515600" cy="89913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Parazitismus: klasifikace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652" y="1280160"/>
            <a:ext cx="8812158" cy="5303520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838200" y="28625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31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ctrTitle"/>
          </p:nvPr>
        </p:nvSpPr>
        <p:spPr>
          <a:xfrm>
            <a:off x="2209800" y="278292"/>
            <a:ext cx="7772400" cy="727297"/>
          </a:xfrm>
        </p:spPr>
        <p:txBody>
          <a:bodyPr>
            <a:normAutofit/>
          </a:bodyPr>
          <a:lstStyle/>
          <a:p>
            <a:r>
              <a:rPr lang="cs-CZ" altLang="cs-CZ" sz="3200" b="1" dirty="0" smtClean="0"/>
              <a:t>Endoparaziti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3223" y="1699037"/>
            <a:ext cx="7529884" cy="4056732"/>
          </a:xfrm>
        </p:spPr>
        <p:txBody>
          <a:bodyPr>
            <a:normAutofit fontScale="92500" lnSpcReduction="20000"/>
          </a:bodyPr>
          <a:lstStyle/>
          <a:p>
            <a:pPr marL="514350" indent="-514350" algn="l">
              <a:buFontTx/>
              <a:buAutoNum type="arabicParenR"/>
              <a:defRPr/>
            </a:pPr>
            <a:r>
              <a:rPr lang="cs-CZ" b="1" dirty="0"/>
              <a:t>Střevní</a:t>
            </a:r>
            <a:r>
              <a:rPr lang="cs-CZ" dirty="0"/>
              <a:t> (</a:t>
            </a:r>
            <a:r>
              <a:rPr lang="cs-CZ" i="1" dirty="0" err="1"/>
              <a:t>Entamoeba</a:t>
            </a:r>
            <a:r>
              <a:rPr lang="cs-CZ" i="1" dirty="0"/>
              <a:t> </a:t>
            </a:r>
            <a:r>
              <a:rPr lang="cs-CZ" i="1" dirty="0" err="1"/>
              <a:t>histolytica</a:t>
            </a:r>
            <a:r>
              <a:rPr lang="cs-CZ" dirty="0"/>
              <a:t>, </a:t>
            </a:r>
            <a:r>
              <a:rPr lang="cs-CZ" dirty="0" err="1"/>
              <a:t>Trematoda</a:t>
            </a:r>
            <a:r>
              <a:rPr lang="cs-CZ" dirty="0"/>
              <a:t>, </a:t>
            </a:r>
            <a:r>
              <a:rPr lang="cs-CZ" dirty="0" err="1"/>
              <a:t>Cestoda</a:t>
            </a:r>
            <a:r>
              <a:rPr lang="cs-CZ" dirty="0"/>
              <a:t>)</a:t>
            </a:r>
          </a:p>
          <a:p>
            <a:pPr marL="514350" indent="-514350" algn="l">
              <a:buFontTx/>
              <a:buAutoNum type="arabicParenR"/>
              <a:defRPr/>
            </a:pPr>
            <a:r>
              <a:rPr lang="cs-CZ" b="1" dirty="0"/>
              <a:t>Krevní </a:t>
            </a:r>
            <a:r>
              <a:rPr lang="cs-CZ" dirty="0"/>
              <a:t>–   a) v plasmě (</a:t>
            </a:r>
            <a:r>
              <a:rPr lang="cs-CZ" i="1" dirty="0" smtClean="0"/>
              <a:t>Trypanosoma, </a:t>
            </a:r>
            <a:r>
              <a:rPr lang="cs-CZ" i="1" dirty="0" err="1" smtClean="0"/>
              <a:t>Trypanoplasma</a:t>
            </a:r>
            <a:r>
              <a:rPr lang="cs-CZ" dirty="0" smtClean="0"/>
              <a:t>)</a:t>
            </a:r>
            <a:endParaRPr lang="cs-CZ" dirty="0"/>
          </a:p>
          <a:p>
            <a:pPr algn="l">
              <a:defRPr/>
            </a:pPr>
            <a:r>
              <a:rPr lang="cs-CZ" dirty="0"/>
              <a:t>                          b) v krvinkách (</a:t>
            </a:r>
            <a:r>
              <a:rPr lang="cs-CZ" i="1" dirty="0" err="1" smtClean="0"/>
              <a:t>Plasmodium</a:t>
            </a:r>
            <a:r>
              <a:rPr lang="cs-CZ" dirty="0" smtClean="0"/>
              <a:t>, </a:t>
            </a:r>
            <a:r>
              <a:rPr lang="cs-CZ" i="1" dirty="0" err="1" smtClean="0"/>
              <a:t>Babesia</a:t>
            </a:r>
            <a:r>
              <a:rPr lang="cs-CZ" dirty="0" smtClean="0"/>
              <a:t>)</a:t>
            </a:r>
            <a:endParaRPr lang="cs-CZ" dirty="0"/>
          </a:p>
          <a:p>
            <a:pPr algn="l">
              <a:defRPr/>
            </a:pPr>
            <a:r>
              <a:rPr lang="cs-CZ" dirty="0"/>
              <a:t>3)    </a:t>
            </a:r>
            <a:r>
              <a:rPr lang="cs-CZ" b="1" dirty="0" err="1"/>
              <a:t>Kavitární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i="1" dirty="0" err="1"/>
              <a:t>Entaboeba</a:t>
            </a:r>
            <a:r>
              <a:rPr lang="cs-CZ" i="1" dirty="0"/>
              <a:t> </a:t>
            </a:r>
            <a:r>
              <a:rPr lang="cs-CZ" i="1" dirty="0" err="1"/>
              <a:t>gingivalis</a:t>
            </a:r>
            <a:r>
              <a:rPr lang="cs-CZ" dirty="0"/>
              <a:t>,   </a:t>
            </a:r>
          </a:p>
          <a:p>
            <a:pPr algn="l">
              <a:defRPr/>
            </a:pPr>
            <a:r>
              <a:rPr lang="cs-CZ" dirty="0"/>
              <a:t>                        </a:t>
            </a:r>
            <a:r>
              <a:rPr lang="cs-CZ" dirty="0" smtClean="0"/>
              <a:t>    </a:t>
            </a:r>
            <a:r>
              <a:rPr lang="cs-CZ" i="1" dirty="0" err="1" smtClean="0"/>
              <a:t>Trichomonas</a:t>
            </a:r>
            <a:r>
              <a:rPr lang="cs-CZ" i="1" dirty="0" smtClean="0"/>
              <a:t> </a:t>
            </a:r>
            <a:r>
              <a:rPr lang="cs-CZ" i="1" dirty="0" err="1"/>
              <a:t>vaginalis</a:t>
            </a:r>
            <a:endParaRPr lang="cs-CZ" i="1" dirty="0"/>
          </a:p>
          <a:p>
            <a:pPr algn="l">
              <a:defRPr/>
            </a:pPr>
            <a:r>
              <a:rPr lang="cs-CZ" dirty="0"/>
              <a:t>4)    </a:t>
            </a:r>
            <a:r>
              <a:rPr lang="cs-CZ" b="1" dirty="0"/>
              <a:t>Tkáňoví</a:t>
            </a:r>
            <a:r>
              <a:rPr lang="cs-CZ" dirty="0"/>
              <a:t> –  a) intercelulární </a:t>
            </a:r>
            <a:r>
              <a:rPr lang="cs-CZ" dirty="0" smtClean="0"/>
              <a:t>(</a:t>
            </a:r>
            <a:r>
              <a:rPr lang="cs-CZ" i="1" dirty="0" err="1" smtClean="0"/>
              <a:t>Toxoplasma</a:t>
            </a:r>
            <a:r>
              <a:rPr lang="cs-CZ" i="1" dirty="0" smtClean="0"/>
              <a:t> </a:t>
            </a:r>
            <a:r>
              <a:rPr lang="cs-CZ" i="1" dirty="0" err="1" smtClean="0"/>
              <a:t>gondii</a:t>
            </a:r>
            <a:r>
              <a:rPr lang="cs-CZ" dirty="0" smtClean="0"/>
              <a:t>,    </a:t>
            </a:r>
            <a:endParaRPr lang="cs-CZ" dirty="0"/>
          </a:p>
          <a:p>
            <a:pPr algn="l">
              <a:defRPr/>
            </a:pPr>
            <a:r>
              <a:rPr lang="cs-CZ" dirty="0"/>
              <a:t>	                                        </a:t>
            </a:r>
            <a:r>
              <a:rPr lang="cs-CZ" i="1" dirty="0" err="1" smtClean="0"/>
              <a:t>Leishmania</a:t>
            </a:r>
            <a:r>
              <a:rPr lang="cs-CZ" i="1" dirty="0" smtClean="0"/>
              <a:t> </a:t>
            </a:r>
            <a:r>
              <a:rPr lang="cs-CZ" i="1" dirty="0" err="1" smtClean="0"/>
              <a:t>spp</a:t>
            </a:r>
            <a:r>
              <a:rPr lang="cs-CZ" dirty="0" smtClean="0"/>
              <a:t>.)</a:t>
            </a:r>
            <a:endParaRPr lang="cs-CZ" dirty="0"/>
          </a:p>
          <a:p>
            <a:pPr algn="l">
              <a:defRPr/>
            </a:pPr>
            <a:r>
              <a:rPr lang="cs-CZ" dirty="0"/>
              <a:t>	             b) </a:t>
            </a:r>
            <a:r>
              <a:rPr lang="cs-CZ" dirty="0" err="1"/>
              <a:t>Epicelulární</a:t>
            </a:r>
            <a:r>
              <a:rPr lang="cs-CZ" dirty="0"/>
              <a:t> (</a:t>
            </a:r>
            <a:r>
              <a:rPr lang="cs-CZ" i="1" dirty="0" err="1"/>
              <a:t>Giardia</a:t>
            </a:r>
            <a:r>
              <a:rPr lang="cs-CZ" i="1" dirty="0"/>
              <a:t> </a:t>
            </a:r>
            <a:r>
              <a:rPr lang="cs-CZ" i="1" dirty="0" err="1"/>
              <a:t>intestinalis</a:t>
            </a:r>
            <a:r>
              <a:rPr lang="cs-CZ" dirty="0"/>
              <a:t>)</a:t>
            </a:r>
          </a:p>
          <a:p>
            <a:pPr algn="l">
              <a:defRPr/>
            </a:pPr>
            <a:r>
              <a:rPr lang="cs-CZ" dirty="0"/>
              <a:t>                            c) Intercelulární (</a:t>
            </a:r>
            <a:r>
              <a:rPr lang="cs-CZ" i="1" dirty="0" err="1"/>
              <a:t>Myxosporidia</a:t>
            </a:r>
            <a:r>
              <a:rPr lang="cs-CZ" dirty="0"/>
              <a:t>)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r>
              <a:rPr lang="cs-CZ" b="1" dirty="0"/>
              <a:t>  Ektopická lokalizace </a:t>
            </a:r>
            <a:r>
              <a:rPr lang="cs-CZ" dirty="0"/>
              <a:t>– </a:t>
            </a:r>
            <a:r>
              <a:rPr lang="cs-CZ" i="1" dirty="0" err="1"/>
              <a:t>Paragonimus</a:t>
            </a:r>
            <a:r>
              <a:rPr lang="cs-CZ" i="1" dirty="0"/>
              <a:t> </a:t>
            </a:r>
            <a:r>
              <a:rPr lang="cs-CZ" i="1" dirty="0" err="1"/>
              <a:t>westermani</a:t>
            </a:r>
            <a:endParaRPr lang="cs-CZ" i="1" dirty="0"/>
          </a:p>
          <a:p>
            <a:pPr algn="l">
              <a:defRPr/>
            </a:pPr>
            <a:endParaRPr lang="cs-CZ" dirty="0" smtClean="0"/>
          </a:p>
          <a:p>
            <a:pPr algn="l">
              <a:defRPr/>
            </a:pPr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13889" y="1423282"/>
            <a:ext cx="4493601" cy="476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ctrTitle"/>
          </p:nvPr>
        </p:nvSpPr>
        <p:spPr>
          <a:xfrm>
            <a:off x="2201849" y="699717"/>
            <a:ext cx="7772400" cy="842838"/>
          </a:xfrm>
        </p:spPr>
        <p:txBody>
          <a:bodyPr>
            <a:normAutofit/>
          </a:bodyPr>
          <a:lstStyle/>
          <a:p>
            <a:r>
              <a:rPr lang="cs-CZ" altLang="cs-CZ" sz="3600" b="1" dirty="0" smtClean="0"/>
              <a:t>Podle vazby na hostitele</a:t>
            </a:r>
          </a:p>
        </p:txBody>
      </p:sp>
      <p:sp>
        <p:nvSpPr>
          <p:cNvPr id="29699" name="Podnadpis 2"/>
          <p:cNvSpPr>
            <a:spLocks noGrp="1"/>
          </p:cNvSpPr>
          <p:nvPr>
            <p:ph type="subTitle" idx="1"/>
          </p:nvPr>
        </p:nvSpPr>
        <p:spPr>
          <a:xfrm>
            <a:off x="3356777" y="2187711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altLang="cs-CZ" b="1" dirty="0" smtClean="0"/>
              <a:t>Obligatorní </a:t>
            </a:r>
            <a:r>
              <a:rPr lang="cs-CZ" altLang="cs-CZ" dirty="0" smtClean="0"/>
              <a:t>– celý svůj život parazitují (motolice, tasemnice)</a:t>
            </a:r>
          </a:p>
          <a:p>
            <a:pPr algn="l"/>
            <a:endParaRPr lang="cs-CZ" altLang="cs-CZ" dirty="0" smtClean="0"/>
          </a:p>
          <a:p>
            <a:pPr algn="l"/>
            <a:r>
              <a:rPr lang="cs-CZ" altLang="cs-CZ" b="1" dirty="0" smtClean="0"/>
              <a:t>Fakultativní </a:t>
            </a:r>
            <a:r>
              <a:rPr lang="cs-CZ" altLang="cs-CZ" dirty="0" smtClean="0"/>
              <a:t>– parazitují pouze příležitostně (pijavka lékařská)</a:t>
            </a:r>
          </a:p>
        </p:txBody>
      </p:sp>
    </p:spTree>
    <p:extLst>
      <p:ext uri="{BB962C8B-B14F-4D97-AF65-F5344CB8AC3E}">
        <p14:creationId xmlns:p14="http://schemas.microsoft.com/office/powerpoint/2010/main" val="244943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ctrTitle"/>
          </p:nvPr>
        </p:nvSpPr>
        <p:spPr>
          <a:xfrm>
            <a:off x="2063751" y="659958"/>
            <a:ext cx="8208963" cy="1214881"/>
          </a:xfrm>
        </p:spPr>
        <p:txBody>
          <a:bodyPr>
            <a:normAutofit/>
          </a:bodyPr>
          <a:lstStyle/>
          <a:p>
            <a:r>
              <a:rPr lang="cs-CZ" altLang="cs-CZ" sz="3600" b="1" dirty="0"/>
              <a:t>Podle časového úseku v životním cyklu kdy parazitují</a:t>
            </a:r>
          </a:p>
        </p:txBody>
      </p:sp>
      <p:sp>
        <p:nvSpPr>
          <p:cNvPr id="30723" name="Podnadpis 2"/>
          <p:cNvSpPr>
            <a:spLocks noGrp="1"/>
          </p:cNvSpPr>
          <p:nvPr>
            <p:ph type="subTitle" idx="1"/>
          </p:nvPr>
        </p:nvSpPr>
        <p:spPr>
          <a:xfrm>
            <a:off x="2895600" y="2387789"/>
            <a:ext cx="6400800" cy="2952725"/>
          </a:xfrm>
        </p:spPr>
        <p:txBody>
          <a:bodyPr>
            <a:normAutofit/>
          </a:bodyPr>
          <a:lstStyle/>
          <a:p>
            <a:pPr algn="l"/>
            <a:r>
              <a:rPr lang="cs-CZ" altLang="cs-CZ" sz="2500" b="1" dirty="0"/>
              <a:t>Permanentní</a:t>
            </a:r>
            <a:r>
              <a:rPr lang="cs-CZ" altLang="cs-CZ" sz="2500" dirty="0"/>
              <a:t> – celý ŽC parazitují (</a:t>
            </a:r>
            <a:r>
              <a:rPr lang="cs-CZ" altLang="cs-CZ" sz="2500" dirty="0" err="1"/>
              <a:t>Plasmodium</a:t>
            </a:r>
            <a:r>
              <a:rPr lang="cs-CZ" altLang="cs-CZ" sz="2500" dirty="0"/>
              <a:t>) </a:t>
            </a:r>
          </a:p>
          <a:p>
            <a:pPr algn="l"/>
            <a:endParaRPr lang="cs-CZ" altLang="cs-CZ" sz="2500" dirty="0"/>
          </a:p>
          <a:p>
            <a:pPr algn="l"/>
            <a:r>
              <a:rPr lang="cs-CZ" altLang="cs-CZ" sz="2500" b="1" dirty="0" err="1"/>
              <a:t>Temporární</a:t>
            </a:r>
            <a:r>
              <a:rPr lang="cs-CZ" altLang="cs-CZ" sz="2500" b="1" dirty="0"/>
              <a:t> </a:t>
            </a:r>
            <a:r>
              <a:rPr lang="cs-CZ" altLang="cs-CZ" sz="2500" dirty="0"/>
              <a:t>– parazitují pouze občas – příjem potravy (</a:t>
            </a:r>
            <a:r>
              <a:rPr lang="cs-CZ" altLang="cs-CZ" sz="2500" dirty="0" err="1"/>
              <a:t>Argulus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Anopheles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Culex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Ixodes</a:t>
            </a:r>
            <a:r>
              <a:rPr lang="cs-CZ" altLang="cs-CZ" sz="2500" dirty="0"/>
              <a:t>)</a:t>
            </a:r>
          </a:p>
          <a:p>
            <a:pPr algn="l"/>
            <a:endParaRPr lang="cs-CZ" altLang="cs-CZ" sz="2500" dirty="0"/>
          </a:p>
          <a:p>
            <a:pPr algn="l"/>
            <a:r>
              <a:rPr lang="cs-CZ" altLang="cs-CZ" sz="2500" b="1" dirty="0"/>
              <a:t>Periodický parazitismus </a:t>
            </a:r>
          </a:p>
          <a:p>
            <a:pPr algn="l"/>
            <a:endParaRPr lang="cs-CZ" altLang="cs-CZ" sz="2500" dirty="0"/>
          </a:p>
        </p:txBody>
      </p:sp>
    </p:spTree>
    <p:extLst>
      <p:ext uri="{BB962C8B-B14F-4D97-AF65-F5344CB8AC3E}">
        <p14:creationId xmlns:p14="http://schemas.microsoft.com/office/powerpoint/2010/main" val="22363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ctrTitle"/>
          </p:nvPr>
        </p:nvSpPr>
        <p:spPr>
          <a:xfrm>
            <a:off x="2184238" y="524783"/>
            <a:ext cx="7772400" cy="617318"/>
          </a:xfrm>
        </p:spPr>
        <p:txBody>
          <a:bodyPr>
            <a:normAutofit/>
          </a:bodyPr>
          <a:lstStyle/>
          <a:p>
            <a:r>
              <a:rPr lang="cs-CZ" altLang="cs-CZ" sz="3600" b="1" dirty="0"/>
              <a:t>Periodický parazitismus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70203" y="1612914"/>
            <a:ext cx="6860043" cy="3768253"/>
          </a:xfrm>
        </p:spPr>
        <p:txBody>
          <a:bodyPr>
            <a:normAutofit/>
          </a:bodyPr>
          <a:lstStyle/>
          <a:p>
            <a:pPr marL="514350" indent="-514350" algn="l">
              <a:buFontTx/>
              <a:buAutoNum type="arabicParenR"/>
              <a:defRPr/>
            </a:pPr>
            <a:r>
              <a:rPr lang="cs-CZ" b="1" dirty="0" smtClean="0"/>
              <a:t>Parazitismus </a:t>
            </a:r>
            <a:r>
              <a:rPr lang="cs-CZ" b="1" dirty="0" err="1" smtClean="0"/>
              <a:t>stádijní</a:t>
            </a:r>
            <a:r>
              <a:rPr lang="cs-CZ" b="1" dirty="0" smtClean="0"/>
              <a:t> </a:t>
            </a:r>
          </a:p>
          <a:p>
            <a:pPr algn="l">
              <a:defRPr/>
            </a:pPr>
            <a:r>
              <a:rPr lang="cs-CZ" dirty="0" smtClean="0"/>
              <a:t>		a) larvální (glochidia mlžů, larvy  				</a:t>
            </a:r>
            <a:r>
              <a:rPr lang="cs-CZ" dirty="0" err="1" smtClean="0"/>
              <a:t>dipter</a:t>
            </a:r>
            <a:r>
              <a:rPr lang="cs-CZ" dirty="0" smtClean="0"/>
              <a:t> – </a:t>
            </a:r>
            <a:r>
              <a:rPr lang="cs-CZ" dirty="0" err="1" smtClean="0"/>
              <a:t>myiasis</a:t>
            </a:r>
            <a:r>
              <a:rPr lang="cs-CZ" dirty="0" smtClean="0"/>
              <a:t>)</a:t>
            </a:r>
          </a:p>
          <a:p>
            <a:pPr algn="l">
              <a:defRPr/>
            </a:pPr>
            <a:r>
              <a:rPr lang="cs-CZ" dirty="0" smtClean="0"/>
              <a:t>                           b) </a:t>
            </a:r>
            <a:r>
              <a:rPr lang="cs-CZ" dirty="0" err="1" smtClean="0"/>
              <a:t>imaginální</a:t>
            </a:r>
            <a:r>
              <a:rPr lang="cs-CZ" dirty="0" smtClean="0"/>
              <a:t> – (komáři, muchničky)</a:t>
            </a:r>
          </a:p>
          <a:p>
            <a:pPr algn="l">
              <a:defRPr/>
            </a:pPr>
            <a:endParaRPr lang="cs-CZ" dirty="0" smtClean="0"/>
          </a:p>
          <a:p>
            <a:pPr algn="l">
              <a:defRPr/>
            </a:pPr>
            <a:r>
              <a:rPr lang="cs-CZ" dirty="0" smtClean="0"/>
              <a:t>2) </a:t>
            </a:r>
            <a:r>
              <a:rPr lang="cs-CZ" b="1" dirty="0" smtClean="0"/>
              <a:t>Parazitismus generační </a:t>
            </a:r>
            <a:r>
              <a:rPr lang="cs-CZ" dirty="0" smtClean="0"/>
              <a:t>(hádě ropuší – 					</a:t>
            </a:r>
            <a:r>
              <a:rPr lang="cs-CZ" dirty="0" err="1" smtClean="0"/>
              <a:t>Rhabdias</a:t>
            </a:r>
            <a:r>
              <a:rPr lang="cs-CZ" dirty="0" smtClean="0"/>
              <a:t> </a:t>
            </a:r>
            <a:r>
              <a:rPr lang="cs-CZ" dirty="0" err="1" smtClean="0"/>
              <a:t>bufonis</a:t>
            </a:r>
            <a:r>
              <a:rPr lang="cs-CZ" dirty="0" smtClean="0"/>
              <a:t>) </a:t>
            </a:r>
          </a:p>
          <a:p>
            <a:pPr algn="l">
              <a:defRPr/>
            </a:pPr>
            <a:endParaRPr lang="cs-CZ" dirty="0" smtClean="0"/>
          </a:p>
          <a:p>
            <a:pPr algn="l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096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413792"/>
            <a:ext cx="8847686" cy="794522"/>
          </a:xfrm>
        </p:spPr>
        <p:txBody>
          <a:bodyPr>
            <a:noAutofit/>
          </a:bodyPr>
          <a:lstStyle/>
          <a:p>
            <a:r>
              <a:rPr lang="cs-CZ" sz="3600" b="1" dirty="0"/>
              <a:t>Paraziti nepochybně jsou biologicky unikátní </a:t>
            </a:r>
            <a:r>
              <a:rPr lang="cs-CZ" sz="3600" b="1" dirty="0" smtClean="0"/>
              <a:t>!!!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363272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Tyto nepříznivé podmínky jsou </a:t>
            </a:r>
            <a:r>
              <a:rPr lang="cs-CZ" b="1" dirty="0" smtClean="0"/>
              <a:t>kompenzovány nadbytkem potravy </a:t>
            </a:r>
            <a:r>
              <a:rPr lang="cs-CZ" dirty="0" smtClean="0"/>
              <a:t>!</a:t>
            </a:r>
          </a:p>
          <a:p>
            <a:r>
              <a:rPr lang="cs-CZ" dirty="0" smtClean="0"/>
              <a:t>Aby těchto podmínek parazit dokázal využít, musí mít řadu </a:t>
            </a:r>
            <a:r>
              <a:rPr lang="cs-CZ" b="1" dirty="0" smtClean="0"/>
              <a:t>adaptací</a:t>
            </a:r>
            <a:r>
              <a:rPr lang="cs-CZ" dirty="0" smtClean="0"/>
              <a:t>: </a:t>
            </a:r>
            <a:r>
              <a:rPr lang="cs-CZ" b="1" dirty="0" smtClean="0"/>
              <a:t>morfologických, fyziologických, biochemických</a:t>
            </a:r>
          </a:p>
          <a:p>
            <a:r>
              <a:rPr lang="cs-CZ" dirty="0" smtClean="0"/>
              <a:t>Tyto adaptace – přesněji </a:t>
            </a:r>
            <a:r>
              <a:rPr lang="cs-CZ" b="1" dirty="0" smtClean="0"/>
              <a:t>preadaptace</a:t>
            </a:r>
            <a:r>
              <a:rPr lang="cs-CZ" dirty="0" smtClean="0"/>
              <a:t> – musely existovat už volně žijícího </a:t>
            </a:r>
            <a:r>
              <a:rPr lang="cs-CZ" b="1" dirty="0" smtClean="0"/>
              <a:t>předka daného cizopasníka </a:t>
            </a:r>
            <a:r>
              <a:rPr lang="cs-CZ" dirty="0" smtClean="0"/>
              <a:t>a nebo musely rychle </a:t>
            </a:r>
            <a:r>
              <a:rPr lang="cs-CZ" b="1" dirty="0" smtClean="0"/>
              <a:t>vzniknout po jeho průniku </a:t>
            </a:r>
            <a:r>
              <a:rPr lang="cs-CZ" dirty="0" smtClean="0"/>
              <a:t>do hostitele díky intenzivnímu přírodnímu výběru 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98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ctrTitle"/>
          </p:nvPr>
        </p:nvSpPr>
        <p:spPr>
          <a:xfrm>
            <a:off x="2193898" y="405519"/>
            <a:ext cx="7772400" cy="763326"/>
          </a:xfrm>
        </p:spPr>
        <p:txBody>
          <a:bodyPr>
            <a:normAutofit/>
          </a:bodyPr>
          <a:lstStyle/>
          <a:p>
            <a:r>
              <a:rPr lang="cs-CZ" altLang="cs-CZ" sz="3600" b="1" dirty="0" smtClean="0"/>
              <a:t>Podle typu životního cyklu</a:t>
            </a:r>
          </a:p>
        </p:txBody>
      </p:sp>
      <p:sp>
        <p:nvSpPr>
          <p:cNvPr id="32771" name="Podnadpis 2"/>
          <p:cNvSpPr>
            <a:spLocks noGrp="1"/>
          </p:cNvSpPr>
          <p:nvPr>
            <p:ph type="subTitle" idx="1"/>
          </p:nvPr>
        </p:nvSpPr>
        <p:spPr>
          <a:xfrm>
            <a:off x="868017" y="1510595"/>
            <a:ext cx="6400800" cy="2809031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b="1" dirty="0" err="1" smtClean="0"/>
              <a:t>Monoxenní</a:t>
            </a:r>
            <a:r>
              <a:rPr lang="cs-CZ" altLang="cs-CZ" dirty="0" smtClean="0"/>
              <a:t> – (</a:t>
            </a:r>
            <a:r>
              <a:rPr lang="cs-CZ" altLang="cs-CZ" dirty="0" err="1" smtClean="0"/>
              <a:t>Eimeria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tenella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Enterobius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vermicularis</a:t>
            </a:r>
            <a:r>
              <a:rPr lang="cs-CZ" altLang="cs-CZ" dirty="0" smtClean="0"/>
              <a:t>)</a:t>
            </a:r>
          </a:p>
          <a:p>
            <a:pPr algn="l"/>
            <a:r>
              <a:rPr lang="cs-CZ" altLang="cs-CZ" b="1" dirty="0" err="1" smtClean="0"/>
              <a:t>Heteroxenní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Toxoplasma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gondii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Sarcosystis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tenella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Fasciola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hepatica</a:t>
            </a:r>
            <a:r>
              <a:rPr lang="cs-CZ" altLang="cs-CZ" dirty="0" smtClean="0"/>
              <a:t>)</a:t>
            </a:r>
          </a:p>
          <a:p>
            <a:pPr algn="l"/>
            <a:r>
              <a:rPr lang="cs-CZ" altLang="cs-CZ" dirty="0" smtClean="0"/>
              <a:t>		</a:t>
            </a:r>
            <a:r>
              <a:rPr lang="cs-CZ" altLang="cs-CZ" b="1" dirty="0" err="1" smtClean="0"/>
              <a:t>Dixenní</a:t>
            </a:r>
            <a:endParaRPr lang="cs-CZ" altLang="cs-CZ" b="1" dirty="0" smtClean="0"/>
          </a:p>
          <a:p>
            <a:pPr algn="l"/>
            <a:r>
              <a:rPr lang="cs-CZ" altLang="cs-CZ" b="1" dirty="0" smtClean="0"/>
              <a:t>		</a:t>
            </a:r>
            <a:r>
              <a:rPr lang="cs-CZ" altLang="cs-CZ" b="1" dirty="0" err="1" smtClean="0"/>
              <a:t>Trixenní</a:t>
            </a:r>
            <a:endParaRPr lang="cs-CZ" altLang="cs-CZ" b="1" dirty="0" smtClean="0"/>
          </a:p>
          <a:p>
            <a:pPr algn="l"/>
            <a:r>
              <a:rPr lang="cs-CZ" altLang="cs-CZ" b="1" dirty="0" smtClean="0"/>
              <a:t>		</a:t>
            </a:r>
            <a:r>
              <a:rPr lang="cs-CZ" altLang="cs-CZ" b="1" dirty="0" err="1" smtClean="0"/>
              <a:t>Tetraxenní</a:t>
            </a:r>
            <a:endParaRPr lang="cs-CZ" altLang="cs-CZ" b="1" dirty="0" smtClean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2588" y="692331"/>
            <a:ext cx="3228072" cy="741386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59061" y="6106748"/>
            <a:ext cx="682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Monoxenní</a:t>
            </a:r>
            <a:r>
              <a:rPr lang="cs-CZ" b="1" dirty="0"/>
              <a:t>                                       </a:t>
            </a:r>
            <a:r>
              <a:rPr lang="cs-CZ" b="1" dirty="0" err="1"/>
              <a:t>Dixenní</a:t>
            </a:r>
            <a:r>
              <a:rPr lang="cs-CZ" b="1" dirty="0"/>
              <a:t>                                      </a:t>
            </a:r>
            <a:r>
              <a:rPr lang="cs-CZ" b="1" dirty="0" err="1"/>
              <a:t>Trixenní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755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ctrTitle"/>
          </p:nvPr>
        </p:nvSpPr>
        <p:spPr>
          <a:xfrm>
            <a:off x="2209800" y="260351"/>
            <a:ext cx="7772400" cy="677903"/>
          </a:xfrm>
        </p:spPr>
        <p:txBody>
          <a:bodyPr>
            <a:normAutofit/>
          </a:bodyPr>
          <a:lstStyle/>
          <a:p>
            <a:r>
              <a:rPr lang="cs-CZ" altLang="cs-CZ" sz="3600" b="1" dirty="0" smtClean="0"/>
              <a:t>Podle způsobu výživy</a:t>
            </a:r>
          </a:p>
        </p:txBody>
      </p:sp>
      <p:sp>
        <p:nvSpPr>
          <p:cNvPr id="33795" name="Podnadpis 2"/>
          <p:cNvSpPr>
            <a:spLocks noGrp="1"/>
          </p:cNvSpPr>
          <p:nvPr>
            <p:ph type="subTitle" idx="1"/>
          </p:nvPr>
        </p:nvSpPr>
        <p:spPr>
          <a:xfrm>
            <a:off x="2310239" y="1725532"/>
            <a:ext cx="7488238" cy="2879898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b="1" dirty="0" err="1" smtClean="0"/>
              <a:t>Stenofágní</a:t>
            </a:r>
            <a:r>
              <a:rPr lang="cs-CZ" altLang="cs-CZ" dirty="0" smtClean="0"/>
              <a:t> (monofágní) živí se na jednom druhu hostitele – specialista</a:t>
            </a:r>
          </a:p>
          <a:p>
            <a:pPr algn="l"/>
            <a:endParaRPr lang="cs-CZ" altLang="cs-CZ" dirty="0" smtClean="0"/>
          </a:p>
          <a:p>
            <a:pPr algn="l"/>
            <a:r>
              <a:rPr lang="cs-CZ" altLang="cs-CZ" b="1" dirty="0" err="1" smtClean="0"/>
              <a:t>Euryfágní</a:t>
            </a:r>
            <a:r>
              <a:rPr lang="cs-CZ" altLang="cs-CZ" dirty="0" smtClean="0"/>
              <a:t> (polyfágní) – živí se více druzích hostitelů – </a:t>
            </a:r>
            <a:r>
              <a:rPr lang="cs-CZ" altLang="cs-CZ" dirty="0" err="1" smtClean="0"/>
              <a:t>generalista</a:t>
            </a:r>
            <a:endParaRPr lang="cs-CZ" altLang="cs-CZ" dirty="0" smtClean="0"/>
          </a:p>
          <a:p>
            <a:pPr algn="l"/>
            <a:endParaRPr lang="cs-CZ" altLang="cs-CZ" dirty="0" smtClean="0"/>
          </a:p>
          <a:p>
            <a:pPr algn="l"/>
            <a:r>
              <a:rPr lang="cs-CZ" altLang="cs-CZ" b="1" dirty="0" smtClean="0"/>
              <a:t>Specifičnost cizopasníka</a:t>
            </a:r>
          </a:p>
          <a:p>
            <a:pPr algn="l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06799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33497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23" y="843223"/>
            <a:ext cx="10009188" cy="44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98510" y="404665"/>
            <a:ext cx="4429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Životní cyklus parazita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98510" y="404665"/>
            <a:ext cx="4429739" cy="64807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55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-26988"/>
            <a:ext cx="8747125" cy="691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23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1670051"/>
            <a:ext cx="8945562" cy="319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23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33376"/>
            <a:ext cx="9845675" cy="635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41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420388" y="294198"/>
            <a:ext cx="5326049" cy="805913"/>
          </a:xfrm>
        </p:spPr>
        <p:txBody>
          <a:bodyPr/>
          <a:lstStyle/>
          <a:p>
            <a:pPr algn="ctr" eaLnBrk="1" hangingPunct="1"/>
            <a:r>
              <a:rPr lang="cs-CZ" altLang="cs-CZ" sz="3600" b="1" dirty="0"/>
              <a:t>Životní cyklus přímý</a:t>
            </a:r>
          </a:p>
        </p:txBody>
      </p:sp>
      <p:pic>
        <p:nvPicPr>
          <p:cNvPr id="81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6859" y="1795411"/>
            <a:ext cx="3124811" cy="3936710"/>
          </a:xfrm>
          <a:noFill/>
        </p:spPr>
      </p:pic>
      <p:pic>
        <p:nvPicPr>
          <p:cNvPr id="4" name="Picture 2" descr="PLATYHELMINTH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7" y="1592041"/>
            <a:ext cx="3138831" cy="407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quatic Parasite Cultures and Their Applications: Trends in Parasitolo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25" y="1795411"/>
            <a:ext cx="4658229" cy="366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6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1" y="-100013"/>
            <a:ext cx="10514013" cy="618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79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90488"/>
            <a:ext cx="8229600" cy="846141"/>
          </a:xfrm>
        </p:spPr>
        <p:txBody>
          <a:bodyPr/>
          <a:lstStyle/>
          <a:p>
            <a:pPr algn="ctr" eaLnBrk="1" hangingPunct="1"/>
            <a:r>
              <a:rPr lang="cs-CZ" altLang="cs-CZ" sz="3600" b="1" dirty="0"/>
              <a:t>Životní cyklus nepřímý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613" y="1226836"/>
            <a:ext cx="5959875" cy="4404327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65626" y="1527651"/>
            <a:ext cx="5425500" cy="4014407"/>
          </a:xfrm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10888305" y="1670562"/>
            <a:ext cx="55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 dirty="0"/>
              <a:t>DH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6573468" y="5164558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 dirty="0"/>
              <a:t>1.Mz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7955653" y="1087579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 dirty="0"/>
              <a:t>2.Mz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44216" y="2058963"/>
            <a:ext cx="9685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 dirty="0" smtClean="0"/>
              <a:t>2.Host</a:t>
            </a:r>
            <a:endParaRPr lang="cs-CZ" altLang="cs-CZ" sz="2000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790982" y="868806"/>
            <a:ext cx="9685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 dirty="0" smtClean="0"/>
              <a:t>3.Host</a:t>
            </a:r>
            <a:endParaRPr lang="cs-CZ" altLang="cs-CZ" sz="2000" b="1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058457" y="5523690"/>
            <a:ext cx="9685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 dirty="0" smtClean="0"/>
              <a:t>1.Host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48416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91014" y="497273"/>
            <a:ext cx="6105277" cy="778098"/>
          </a:xfrm>
        </p:spPr>
        <p:txBody>
          <a:bodyPr>
            <a:normAutofit/>
          </a:bodyPr>
          <a:lstStyle/>
          <a:p>
            <a:r>
              <a:rPr lang="cs-CZ" sz="3600" b="1" dirty="0"/>
              <a:t>Co to jsou preadaptace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Morfologické struktury </a:t>
            </a:r>
            <a:r>
              <a:rPr lang="cs-CZ" b="1" dirty="0" smtClean="0"/>
              <a:t>dovolující přichycení </a:t>
            </a:r>
            <a:r>
              <a:rPr lang="cs-CZ" dirty="0" smtClean="0"/>
              <a:t>ve střevě hostitele</a:t>
            </a:r>
          </a:p>
          <a:p>
            <a:r>
              <a:rPr lang="cs-CZ" b="1" dirty="0" smtClean="0"/>
              <a:t>Tuhá kutikula </a:t>
            </a:r>
            <a:r>
              <a:rPr lang="cs-CZ" dirty="0" smtClean="0"/>
              <a:t>odolávající útoku imunitního systému hostitele</a:t>
            </a:r>
          </a:p>
          <a:p>
            <a:r>
              <a:rPr lang="cs-CZ" dirty="0" smtClean="0"/>
              <a:t>Schopnost </a:t>
            </a:r>
            <a:r>
              <a:rPr lang="cs-CZ" b="1" dirty="0" smtClean="0"/>
              <a:t>metabolismu</a:t>
            </a:r>
            <a:r>
              <a:rPr lang="cs-CZ" dirty="0" smtClean="0"/>
              <a:t> fungovat v prostředí s velice </a:t>
            </a:r>
            <a:r>
              <a:rPr lang="cs-CZ" b="1" dirty="0" smtClean="0"/>
              <a:t>nízkou koncentrací </a:t>
            </a:r>
            <a:r>
              <a:rPr lang="cs-CZ" b="1" dirty="0"/>
              <a:t>k</a:t>
            </a:r>
            <a:r>
              <a:rPr lang="cs-CZ" b="1" dirty="0" smtClean="0"/>
              <a:t>yslíku  </a:t>
            </a:r>
          </a:p>
          <a:p>
            <a:r>
              <a:rPr lang="cs-CZ" dirty="0" smtClean="0"/>
              <a:t>Další evoluce tedy musela jít cestou silných a </a:t>
            </a:r>
            <a:r>
              <a:rPr lang="cs-CZ" b="1" dirty="0" smtClean="0"/>
              <a:t>specializovaných přizpůsobení – adaptací </a:t>
            </a:r>
            <a:r>
              <a:rPr lang="cs-CZ" dirty="0" smtClean="0"/>
              <a:t>– k parazitismu v hostiteli </a:t>
            </a:r>
          </a:p>
          <a:p>
            <a:r>
              <a:rPr lang="cs-CZ" dirty="0" smtClean="0"/>
              <a:t>Evoluce parazita (parazitismu) tedy </a:t>
            </a:r>
            <a:r>
              <a:rPr lang="cs-CZ" b="1" dirty="0"/>
              <a:t>ú</a:t>
            </a:r>
            <a:r>
              <a:rPr lang="cs-CZ" b="1" dirty="0" smtClean="0"/>
              <a:t>zce souvisí </a:t>
            </a:r>
            <a:r>
              <a:rPr lang="cs-CZ" dirty="0" smtClean="0"/>
              <a:t>s evolucí hostitele – hovoříme o tzv. </a:t>
            </a:r>
            <a:r>
              <a:rPr lang="cs-CZ" b="1" dirty="0" err="1" smtClean="0"/>
              <a:t>ko</a:t>
            </a:r>
            <a:r>
              <a:rPr lang="cs-CZ" b="1" dirty="0" smtClean="0"/>
              <a:t>-evoluci </a:t>
            </a:r>
            <a:r>
              <a:rPr lang="cs-CZ" dirty="0" smtClean="0"/>
              <a:t>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36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7" y="-17463"/>
            <a:ext cx="9901238" cy="64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6" y="333375"/>
            <a:ext cx="8189913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007768" y="535034"/>
            <a:ext cx="4464496" cy="188585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7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05020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600" b="1" dirty="0" smtClean="0"/>
              <a:t>Klasifikace hostitelů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420888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Hostitel definitivní</a:t>
            </a:r>
          </a:p>
          <a:p>
            <a:pPr eaLnBrk="1" hangingPunct="1"/>
            <a:r>
              <a:rPr lang="cs-CZ" altLang="cs-CZ" dirty="0" smtClean="0"/>
              <a:t>Mezihostitel</a:t>
            </a:r>
          </a:p>
          <a:p>
            <a:pPr eaLnBrk="1" hangingPunct="1"/>
            <a:r>
              <a:rPr lang="cs-CZ" altLang="cs-CZ" dirty="0" err="1" smtClean="0"/>
              <a:t>Paratenický</a:t>
            </a:r>
            <a:r>
              <a:rPr lang="cs-CZ" altLang="cs-CZ" dirty="0" smtClean="0"/>
              <a:t> hostitel</a:t>
            </a:r>
          </a:p>
          <a:p>
            <a:pPr eaLnBrk="1" hangingPunct="1"/>
            <a:r>
              <a:rPr lang="cs-CZ" altLang="cs-CZ" dirty="0" smtClean="0"/>
              <a:t>Rezervoárový hostitel</a:t>
            </a:r>
          </a:p>
          <a:p>
            <a:pPr eaLnBrk="1" hangingPunct="1"/>
            <a:r>
              <a:rPr lang="cs-CZ" altLang="cs-CZ" dirty="0" smtClean="0"/>
              <a:t>Náhodný hostitel</a:t>
            </a:r>
          </a:p>
          <a:p>
            <a:pPr eaLnBrk="1" hangingPunct="1"/>
            <a:r>
              <a:rPr lang="cs-CZ" altLang="cs-CZ" dirty="0" smtClean="0"/>
              <a:t>Vektor – přenašeč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791744" y="535034"/>
            <a:ext cx="4752528" cy="66171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3" y="2673648"/>
            <a:ext cx="4400439" cy="349165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flipH="1">
            <a:off x="7032105" y="2132857"/>
            <a:ext cx="2330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Příklady vektorů</a:t>
            </a:r>
          </a:p>
        </p:txBody>
      </p:sp>
    </p:spTree>
    <p:extLst>
      <p:ext uri="{BB962C8B-B14F-4D97-AF65-F5344CB8AC3E}">
        <p14:creationId xmlns:p14="http://schemas.microsoft.com/office/powerpoint/2010/main" val="407279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65486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Hostitel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268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151" y="245861"/>
            <a:ext cx="10515600" cy="5015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>Hostitel jako Habitat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906" y="914400"/>
            <a:ext cx="9136188" cy="58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2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7" y="-17463"/>
            <a:ext cx="9901238" cy="64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2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Nespecifickáimuniata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Jedná se o vrozenou imunitu, fylogeneticky starší, která nerozlišuje původce nemoci. Je to soubor mechanismů, které brání vstupu látek do těla a zajišťují primární obrannou reakci:</a:t>
            </a:r>
          </a:p>
          <a:p>
            <a:r>
              <a:rPr lang="cs-CZ" b="1" dirty="0"/>
              <a:t>Kůže</a:t>
            </a:r>
            <a:r>
              <a:rPr lang="cs-CZ" dirty="0"/>
              <a:t> – představuje přirozenou mechanickou bariéru pro vstup patogenů do těla. Navíc je kůže pokryta vrstvičkou látek (</a:t>
            </a:r>
            <a:r>
              <a:rPr lang="cs-CZ" dirty="0" err="1">
                <a:hlinkClick r:id="rId2" tooltip="Laktát"/>
              </a:rPr>
              <a:t>kys</a:t>
            </a:r>
            <a:r>
              <a:rPr lang="cs-CZ" dirty="0">
                <a:hlinkClick r:id="rId2" tooltip="Laktát"/>
              </a:rPr>
              <a:t>. mléčná</a:t>
            </a:r>
            <a:r>
              <a:rPr lang="cs-CZ" dirty="0"/>
              <a:t>, </a:t>
            </a:r>
            <a:r>
              <a:rPr lang="cs-CZ" dirty="0">
                <a:hlinkClick r:id="rId3" tooltip="Močovina"/>
              </a:rPr>
              <a:t>močovina</a:t>
            </a:r>
            <a:r>
              <a:rPr lang="cs-CZ" dirty="0"/>
              <a:t> v potu,…), které jsou toxické pro některé organismy.</a:t>
            </a:r>
          </a:p>
          <a:p>
            <a:r>
              <a:rPr lang="cs-CZ" b="1" dirty="0"/>
              <a:t>Chlupy, ušní maz</a:t>
            </a:r>
            <a:r>
              <a:rPr lang="cs-CZ" dirty="0"/>
              <a:t> – brání vstupu větších částic do těla (v nose, uších, řasy,…).</a:t>
            </a:r>
          </a:p>
          <a:p>
            <a:r>
              <a:rPr lang="cs-CZ" b="1" dirty="0"/>
              <a:t>Sliznice</a:t>
            </a:r>
            <a:r>
              <a:rPr lang="cs-CZ" dirty="0"/>
              <a:t> – tvoří také mechanickou bariéru, navíc má vyvinut vlastní imunitní systém – obsahuje místa nahromaděné lymfatické tkáně.</a:t>
            </a:r>
          </a:p>
          <a:p>
            <a:r>
              <a:rPr lang="cs-CZ" b="1" dirty="0">
                <a:hlinkClick r:id="rId4" tooltip="Žaludek"/>
              </a:rPr>
              <a:t>Žaludek</a:t>
            </a:r>
            <a:r>
              <a:rPr lang="cs-CZ" dirty="0"/>
              <a:t> – obsahuje kyselé prostředí (pH 2), ve kterém většina organismů není schopna přežít.</a:t>
            </a:r>
          </a:p>
          <a:p>
            <a:r>
              <a:rPr lang="cs-CZ" b="1" dirty="0"/>
              <a:t>Střevní mikroflóra</a:t>
            </a:r>
            <a:r>
              <a:rPr lang="cs-CZ" dirty="0"/>
              <a:t> – ve střevech žijí symbiotické bakterie, které produkují obranné látky a napomáhají trávení.</a:t>
            </a:r>
          </a:p>
          <a:p>
            <a:r>
              <a:rPr lang="cs-CZ" b="1" dirty="0"/>
              <a:t>Teplota</a:t>
            </a:r>
            <a:r>
              <a:rPr lang="cs-CZ" dirty="0"/>
              <a:t> – spousta bakterií není schopná přežívat při vyšších teplotách. Nevýhoda je, že umírají i buňky vlastní.</a:t>
            </a:r>
          </a:p>
          <a:p>
            <a:r>
              <a:rPr lang="cs-CZ" b="1" dirty="0"/>
              <a:t>Fagocyty</a:t>
            </a:r>
            <a:r>
              <a:rPr lang="cs-CZ" dirty="0"/>
              <a:t> – buňky patřící k bílým krvinkám, které fagocytují cizorodé částice.</a:t>
            </a:r>
          </a:p>
          <a:p>
            <a:r>
              <a:rPr lang="cs-CZ" b="1" dirty="0">
                <a:hlinkClick r:id="rId5" tooltip="Interferon"/>
              </a:rPr>
              <a:t>Interferony</a:t>
            </a:r>
            <a:r>
              <a:rPr lang="cs-CZ" dirty="0"/>
              <a:t> – </a:t>
            </a:r>
            <a:r>
              <a:rPr lang="cs-CZ" dirty="0">
                <a:hlinkClick r:id="rId6" tooltip="Bílkovina"/>
              </a:rPr>
              <a:t>bílkoviny</a:t>
            </a:r>
            <a:r>
              <a:rPr lang="cs-CZ" dirty="0"/>
              <a:t> produkované napadenými buňkami – vysílají signály o tom, že byly napadeny, ostatní buňky tyto bílkoviny přijímají a mohou se stát vůči patogenu rezistentní.</a:t>
            </a:r>
          </a:p>
          <a:p>
            <a:r>
              <a:rPr lang="cs-CZ" b="1" dirty="0"/>
              <a:t>Vazba komplementu</a:t>
            </a:r>
            <a:r>
              <a:rPr lang="cs-CZ" dirty="0"/>
              <a:t> – komplement je soubor asi 30 sérových a membránových proteinů, které se po setkání s antigenem kaskádovitě aktivují. Komplementový systém má 3 funkce: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067959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ostinec u kamenného stolu | KNIHCENTRUM.cz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3" y="1690688"/>
            <a:ext cx="1999488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stinec U kamenného stolu bazar | Databáze kni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27" y="992036"/>
            <a:ext cx="318135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vídky pana Kočkodana - Karel Poláček | Databáze kni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34973"/>
            <a:ext cx="238125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stinec U kamenného stolu (Karel Poláček) | ČBDB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939" y="1921677"/>
            <a:ext cx="1996949" cy="324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5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Eva Leimbergerová - ACTORSMA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14" y="0"/>
            <a:ext cx="10193572" cy="67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8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eva leimbergerová – Seznam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7" y="183377"/>
            <a:ext cx="4400301" cy="293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va Leimbergerová - ACTORS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931" y="183377"/>
            <a:ext cx="4106795" cy="649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va Leimbergerová – Taneční magaz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183377"/>
            <a:ext cx="27241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va Leimbergerová - FDb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7" y="3298659"/>
            <a:ext cx="2151818" cy="322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1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88010" y="-99392"/>
            <a:ext cx="3815903" cy="102636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/>
              <a:t>Diverzita cizopasníků</a:t>
            </a:r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877888"/>
            <a:ext cx="230505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896938"/>
            <a:ext cx="21590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9" y="1"/>
            <a:ext cx="1546225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3713164"/>
            <a:ext cx="2089150" cy="139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5081589"/>
            <a:ext cx="223202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13" descr="Výsledek obrázku pro ho&amp;rcaron;avka duhová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4983163"/>
            <a:ext cx="295275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5" descr="Výsledek obrázku pro synodontis multipuncta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9" y="4949826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9" descr="Desmodu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6" y="4938714"/>
            <a:ext cx="221932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5" descr="Výsledek obrázku pro adult trematod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1" y="2414588"/>
            <a:ext cx="868363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9" descr="Výsledek obrázku pro Giard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072" y="-27384"/>
            <a:ext cx="1727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15" descr="Výsledek obrázku pro Anisaki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2614614"/>
            <a:ext cx="21590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2060849"/>
            <a:ext cx="251936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3333750"/>
            <a:ext cx="2376264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6" name="Picture 5" descr="Babesia lion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4" y="-27384"/>
            <a:ext cx="22050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5" descr="Výsledek obrázku pro Cymothoa exigu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443164"/>
            <a:ext cx="187325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8" name="Picture 22" descr="Výsledek obrázku pro acanthocephala fish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78" y="3716339"/>
            <a:ext cx="196056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10" descr="Výsledek obrázku pro Eudiplozoon nipponicu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1770063"/>
            <a:ext cx="21891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Picture 4" descr="Schistocephalu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94138"/>
            <a:ext cx="2173287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528141" y="116633"/>
            <a:ext cx="3528392" cy="58971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3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ostinec U kamenného stolu, Karel Poláček (LE) : Knihy Novotná - knižní  velkoobcho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06" y="616132"/>
            <a:ext cx="3862413" cy="545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stinec U kamenného stolu [eBook] - Karel Poláček | Knihy Dobrovský:  E-knihy na dvě kliknut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418" y="1186932"/>
            <a:ext cx="30480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stinec „U kamenného stolu“ (1948) | ČSFD.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4" y="1131273"/>
            <a:ext cx="2987233" cy="424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 everyday foods that could become luxuries - BBC Fu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0"/>
            <a:ext cx="6095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Park Family Exterior House TOUR | Parasite Movie House - YouTub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lfa Romeo Giulia - Premium Sport Sedan - Details &amp; Specs - Raird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480" y="2973788"/>
            <a:ext cx="8370065" cy="39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24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 everyday foods that could become luxuries - BBC Fu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0"/>
            <a:ext cx="6095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Park Family Exterior House TOUR | Parasite Movie House - YouTub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2018 Rolls-Royce Phantom Specs, Price, MPG &amp; Reviews | Car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94" y="2055813"/>
            <a:ext cx="8442263" cy="557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96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10 námořních pevností, které odolaly zubu času i divokému větru | Reflex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893" y="1690688"/>
            <a:ext cx="5804043" cy="40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25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9 + 1 nejkrásnějších hradů na Slovensku - Blog | TRAVELKI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798" y="4683317"/>
            <a:ext cx="2388866" cy="149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išský hrad - vypadni.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067" y="3429000"/>
            <a:ext cx="3360753" cy="252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enčiansky hrad | Papírové modely a vystřihovánk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413" y="519164"/>
            <a:ext cx="3124062" cy="23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evnost Boyard – západní pobřeží Francie - Toulka po krásách svě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39" y="1313951"/>
            <a:ext cx="4492488" cy="336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37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6" descr="Vytvořené Voják Žena - Obrázek zdarma na Pixaba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24" y="516833"/>
            <a:ext cx="4002157" cy="60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Norsko zavádí povinnou vojenskou službu pro ženy, trendům navzdory | e15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03" y="89452"/>
            <a:ext cx="6330201" cy="37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Armáda zavádí společné ložnice. Vymýtí sexuální harašení? - Aktuálně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85" y="3269973"/>
            <a:ext cx="6046527" cy="34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8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Voják / Bojovník Dámské Starověké Řecko Starověký Řím Halloween Kostým Pro  Narozeniny Polyester Jednobarevné Halloween Halloween Karneval Den dětí  Nový rok Valentýna Plesová maškaráda Dubnov / Šaty 6608989 2023 – $29.9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850" y="51274"/>
            <a:ext cx="6318774" cy="631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oposición Oficiales Librería řecko řím egypt kostýmy multa Frugal  Rafflesia Arnol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83" y="153020"/>
            <a:ext cx="2677277" cy="267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علم الأنساب جنون مجموع حكم مستنقع الجاسوس řecko řím egypt kostýmy podomácku  - booksforthetree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659" y="51274"/>
            <a:ext cx="2446477" cy="318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alloween sexy real cleopatra masquerade festa fantasiar se deusa grega  cosplay roupas adulto rainha egípcia traje|costume halloween|greek  goddesscosplay clothing - AliExpr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2907" y="365125"/>
            <a:ext cx="1563795" cy="280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Pin auf Mode und meh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350" y="3236791"/>
            <a:ext cx="2176007" cy="32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0" name="Picture 20" descr="Summer Underdress Elisa - Natur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51" y="3210661"/>
            <a:ext cx="2184409" cy="326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Sexy Egyptian goddess costume - maskworld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7" y="157047"/>
            <a:ext cx="4822980" cy="654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Středověká žena | Srovnanicen.cz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271" y="3191307"/>
            <a:ext cx="1419458" cy="34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26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 descr="Vznik a vývoj sluneční soustavy – Wikiped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66" y="4025861"/>
            <a:ext cx="10633372" cy="26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Zeměpisný web Daniela Svo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65" y="126749"/>
            <a:ext cx="10633372" cy="372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15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76541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800" y="2217768"/>
            <a:ext cx="10909189" cy="1325563"/>
          </a:xfrm>
        </p:spPr>
        <p:txBody>
          <a:bodyPr>
            <a:normAutofit fontScale="90000"/>
          </a:bodyPr>
          <a:lstStyle/>
          <a:p>
            <a:r>
              <a:rPr lang="cs-CZ" sz="3800" b="1" dirty="0" smtClean="0"/>
              <a:t>3. </a:t>
            </a:r>
            <a:r>
              <a:rPr lang="cs-CZ" sz="3800" b="1" dirty="0" err="1" smtClean="0"/>
              <a:t>Paratenický</a:t>
            </a:r>
            <a:r>
              <a:rPr lang="cs-CZ" sz="3800" b="1" dirty="0" smtClean="0"/>
              <a:t> hostitel (</a:t>
            </a:r>
            <a:r>
              <a:rPr lang="cs-CZ" sz="3800" b="1" dirty="0" err="1" smtClean="0"/>
              <a:t>paratenic</a:t>
            </a:r>
            <a:r>
              <a:rPr lang="cs-CZ" sz="3800" b="1" dirty="0" smtClean="0"/>
              <a:t> nebo transport host) </a:t>
            </a:r>
            <a:r>
              <a:rPr lang="cs-CZ" sz="3300" dirty="0" smtClean="0"/>
              <a:t>= parazit </a:t>
            </a:r>
            <a:br>
              <a:rPr lang="cs-CZ" sz="3300" dirty="0" smtClean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 smtClean="0"/>
              <a:t>se v tomto hostiteli </a:t>
            </a:r>
            <a:r>
              <a:rPr lang="cs-CZ" sz="3300" b="1" dirty="0" smtClean="0"/>
              <a:t>nevyvíjí</a:t>
            </a:r>
            <a:r>
              <a:rPr lang="cs-CZ" sz="3300" dirty="0" smtClean="0"/>
              <a:t>, ale je</a:t>
            </a:r>
            <a:br>
              <a:rPr lang="cs-CZ" sz="3300" dirty="0" smtClean="0"/>
            </a:br>
            <a:r>
              <a:rPr lang="cs-CZ" sz="3300" dirty="0" smtClean="0"/>
              <a:t>schopen přežívat a udržet si svou </a:t>
            </a:r>
            <a:br>
              <a:rPr lang="cs-CZ" sz="3300" dirty="0" smtClean="0"/>
            </a:br>
            <a:r>
              <a:rPr lang="cs-CZ" sz="3300" b="1" dirty="0" err="1" smtClean="0"/>
              <a:t>invazeschopnost</a:t>
            </a:r>
            <a:r>
              <a:rPr lang="cs-CZ" sz="3300" b="1" dirty="0" smtClean="0"/>
              <a:t> </a:t>
            </a:r>
            <a:r>
              <a:rPr lang="cs-CZ" sz="3300" dirty="0" smtClean="0"/>
              <a:t>(tj. schopnost </a:t>
            </a:r>
            <a:br>
              <a:rPr lang="cs-CZ" sz="3300" dirty="0" smtClean="0"/>
            </a:br>
            <a:r>
              <a:rPr lang="cs-CZ" sz="3300" dirty="0" smtClean="0"/>
              <a:t>nákazy DH nebo MZ). Účast PH </a:t>
            </a:r>
            <a:br>
              <a:rPr lang="cs-CZ" sz="3300" dirty="0" smtClean="0"/>
            </a:br>
            <a:r>
              <a:rPr lang="cs-CZ" sz="3300" dirty="0" smtClean="0"/>
              <a:t>není nezbytná pro dokončení VC </a:t>
            </a:r>
            <a:br>
              <a:rPr lang="cs-CZ" sz="3300" dirty="0" smtClean="0"/>
            </a:br>
            <a:r>
              <a:rPr lang="cs-CZ" sz="3300" dirty="0" smtClean="0"/>
              <a:t>parazita, ale v přirozených </a:t>
            </a:r>
            <a:br>
              <a:rPr lang="cs-CZ" sz="3300" dirty="0" smtClean="0"/>
            </a:br>
            <a:r>
              <a:rPr lang="cs-CZ" sz="3300" dirty="0" smtClean="0"/>
              <a:t>podmínkách PH představuje </a:t>
            </a:r>
            <a:br>
              <a:rPr lang="cs-CZ" sz="3300" dirty="0" smtClean="0"/>
            </a:br>
            <a:r>
              <a:rPr lang="cs-CZ" sz="3300" b="1" dirty="0" smtClean="0"/>
              <a:t>významný zdroj nákazy pro DH </a:t>
            </a:r>
            <a:br>
              <a:rPr lang="cs-CZ" sz="3300" b="1" dirty="0" smtClean="0"/>
            </a:br>
            <a:r>
              <a:rPr lang="cs-CZ" sz="3300" dirty="0" smtClean="0"/>
              <a:t>( </a:t>
            </a:r>
            <a:r>
              <a:rPr lang="cs-CZ" sz="3300" dirty="0"/>
              <a:t>p</a:t>
            </a:r>
            <a:r>
              <a:rPr lang="cs-CZ" sz="3300" dirty="0" smtClean="0"/>
              <a:t>řekonání „ekologické mezery“ </a:t>
            </a:r>
            <a:br>
              <a:rPr lang="cs-CZ" sz="3300" dirty="0" smtClean="0"/>
            </a:br>
            <a:r>
              <a:rPr lang="cs-CZ" sz="3300" dirty="0" smtClean="0"/>
              <a:t>mezi MH a DK)</a:t>
            </a:r>
            <a:endParaRPr lang="cs-CZ" sz="33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2614" y="5979377"/>
            <a:ext cx="3459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Strigeidní</a:t>
            </a:r>
            <a:r>
              <a:rPr lang="cs-CZ" sz="2000" dirty="0" smtClean="0"/>
              <a:t> motolice: </a:t>
            </a:r>
            <a:r>
              <a:rPr lang="cs-CZ" sz="2000" i="1" dirty="0" err="1" smtClean="0"/>
              <a:t>Alaria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canis</a:t>
            </a:r>
            <a:endParaRPr lang="cs-CZ" sz="2000" i="1" dirty="0"/>
          </a:p>
        </p:txBody>
      </p:sp>
      <p:pic>
        <p:nvPicPr>
          <p:cNvPr id="8" name="Picture 4" descr="Foods | Free Full-Text | Alaria alata in Terms of Risks to Consumers' 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06" y="1157854"/>
            <a:ext cx="5621345" cy="477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prava 5"/>
          <p:cNvSpPr/>
          <p:nvPr/>
        </p:nvSpPr>
        <p:spPr>
          <a:xfrm rot="18376965">
            <a:off x="6019364" y="5478188"/>
            <a:ext cx="627236" cy="3920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28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yBestPlace - Huacachina, the enchanting oasis in the desert of Pe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51" y="3240485"/>
            <a:ext cx="6535973" cy="31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2253"/>
            <a:ext cx="10515600" cy="883230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Hostitel jako ostrov, jak se na něj dostat ?</a:t>
            </a:r>
            <a:endParaRPr lang="cs-CZ" sz="3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628152" y="1160895"/>
            <a:ext cx="108414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Organismus hostitele je ostrov, který je kolonizován cizopasníky. Hostitel pro parazita představuje stabilní </a:t>
            </a:r>
          </a:p>
          <a:p>
            <a:r>
              <a:rPr lang="cs-CZ" dirty="0"/>
              <a:t>p</a:t>
            </a:r>
            <a:r>
              <a:rPr lang="cs-CZ" dirty="0" smtClean="0"/>
              <a:t>rostředí, což je výhoda. Nevýhodou je ale to, že není snadné organismu hostitele dosáhnout a také to, může </a:t>
            </a:r>
          </a:p>
          <a:p>
            <a:r>
              <a:rPr lang="cs-CZ" dirty="0" smtClean="0"/>
              <a:t>narazit na aktivní obranu.</a:t>
            </a:r>
            <a:endParaRPr lang="cs-CZ" dirty="0"/>
          </a:p>
          <a:p>
            <a:endParaRPr lang="cs-CZ" dirty="0"/>
          </a:p>
          <a:p>
            <a:r>
              <a:rPr lang="cs-CZ" dirty="0" smtClean="0"/>
              <a:t>V hostiteli dochází k četným interakcím mezi hostitelem, parazitem a dalšími v něm přítomnými parazity. Např. </a:t>
            </a:r>
          </a:p>
          <a:p>
            <a:r>
              <a:rPr lang="cs-CZ" dirty="0" smtClean="0"/>
              <a:t>vrtejši dokážou ze střev svého hostitele „vystrnadit“ tasemnici. </a:t>
            </a:r>
            <a:r>
              <a:rPr lang="cs-CZ" dirty="0" err="1" smtClean="0"/>
              <a:t>Echinostomní</a:t>
            </a:r>
            <a:r>
              <a:rPr lang="cs-CZ" dirty="0" smtClean="0"/>
              <a:t> </a:t>
            </a:r>
            <a:r>
              <a:rPr lang="cs-CZ" dirty="0" err="1" smtClean="0"/>
              <a:t>rédie</a:t>
            </a:r>
            <a:r>
              <a:rPr lang="cs-CZ" dirty="0" smtClean="0"/>
              <a:t> vstupují v prvním mezihostiteli </a:t>
            </a:r>
          </a:p>
          <a:p>
            <a:r>
              <a:rPr lang="cs-CZ" dirty="0" smtClean="0"/>
              <a:t>(vodní předožábrý plž) do </a:t>
            </a:r>
            <a:r>
              <a:rPr lang="cs-CZ" dirty="0" err="1" smtClean="0"/>
              <a:t>kompetice</a:t>
            </a:r>
            <a:r>
              <a:rPr lang="cs-CZ" dirty="0" smtClean="0"/>
              <a:t> se sporocystami </a:t>
            </a:r>
            <a:r>
              <a:rPr lang="cs-CZ" dirty="0" err="1" smtClean="0"/>
              <a:t>schistosom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026" name="Picture 2" descr="Vybetre si nejkrásnější ostrov | Ostrovy Malediv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08" y="3240485"/>
            <a:ext cx="4656985" cy="31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9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Detection of Alaria spp. mesocercariae in game meat in Germany | 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92" y="2053016"/>
            <a:ext cx="5715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lanorbis - an overview | ScienceDirect To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84" y="500932"/>
            <a:ext cx="4245608" cy="334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O 475 - Parasitology Spring 2009 Important Or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265" y="4142602"/>
            <a:ext cx="242887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65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86354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Park Family Exterior House TOUR | Parasite Movie House - YouTub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6" y="254442"/>
            <a:ext cx="3899307" cy="219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ods that Kill Parasites: What Not to Eat if You Have a Parasite - Microbe  Formulas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742" y="2767053"/>
            <a:ext cx="3886524" cy="290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ipuri de viermi pentru oameni - Tipuri de viermi intestinali la oameni,  Viermii Si Parazitii Intestina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27" y="644056"/>
            <a:ext cx="3614135" cy="467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70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s://www.australiangeographic.com.au/wp-content/uploads/2018/06/Intestin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647873"/>
            <a:ext cx="59055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96 Intestinal Parasites Stock Photos and Images - 123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423" y="3641726"/>
            <a:ext cx="428625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,233 Intestinal Parasites Stock Photos, Pictures &amp; Royalty-Free Images -  iStock | Wor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52387"/>
            <a:ext cx="58293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41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reating a Parasite Control Program – The Hors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99" y="577270"/>
            <a:ext cx="654952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recting traffic in apicomplexan parasites | Nature Reviews Microbi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055" y="504825"/>
            <a:ext cx="17145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852" y="2752939"/>
            <a:ext cx="703897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6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45" y="575200"/>
            <a:ext cx="9767831" cy="544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A New Book on Parasites, Reviewed | The New York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40" y="151074"/>
            <a:ext cx="3931826" cy="524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on't be hatin'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0025"/>
            <a:ext cx="27432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arasite Ecology &amp; Biogeography | Smithsonian Environmental Research Ce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978" y="475725"/>
            <a:ext cx="32861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 Deep-Sea Parasite Ekes Out Life in Hydrothermal Vents - The Atlant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74" y="3344662"/>
            <a:ext cx="3785346" cy="283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1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10 námořních pevností, které odolaly zubu času i divokému větru | Reflex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012" y="1825625"/>
            <a:ext cx="669797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9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10 námořních pevností, které odolaly zubu času i divokému větru | Reflex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099" y="1380352"/>
            <a:ext cx="617469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05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 descr="ShKH vz. 77 – Seznam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846" y="3991845"/>
            <a:ext cx="3320094" cy="221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100 mm Houfnice vz. 1914 - cobi-smallarm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563" y="-556591"/>
            <a:ext cx="3806266" cy="380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Multimodální značení protilátek pro specifické rozpoznávání vybraných  antigen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825" y="1979254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Opsonizace – Wikiped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16" y="4192370"/>
            <a:ext cx="2083566" cy="135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Makrofág – Wikiped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66" y="1902791"/>
            <a:ext cx="165735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irecting traffic in apicomplexan parasites | Nature Reviews Microbiolog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46" y="3124862"/>
            <a:ext cx="724719" cy="100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35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3314" name="Picture 2" descr="Going Up: Private Jets Service More Than Just Rock Star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0"/>
            <a:ext cx="6059487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Miami Beach Yacht Charters | 92' Mangusta | LUXURY LINERS – LUXURY LINERS -  You Want It. We Yacht It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6132513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2018 Rolls-Royce Phantom Specs, Price, MPG &amp; Reviews | Car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73" y="2631882"/>
            <a:ext cx="7596204" cy="501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2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Víme, kam za nejrozsáhlejší středoevropskou hradní zříceninou. Ani to není  moc daleko - Flowe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20" y="882595"/>
            <a:ext cx="5782477" cy="385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ortifikace a pevnostní válka - husitstvi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285" y="1101313"/>
            <a:ext cx="39624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6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Luxury Cars - Latest models: Pricing, MPG, and Ratings | Cars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2" y="1139297"/>
            <a:ext cx="3242827" cy="214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re-Owned Luxury Cars Showroom in New Delhi - Used Premium Cars | A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507" y="-457201"/>
            <a:ext cx="58293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14 Best 2018 Luxury Midsize Cars | U.S. 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342" y="3301979"/>
            <a:ext cx="371475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The Most Luxurious Cars You Can Buy in 2023 - Road &amp; Tr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15" y="3103645"/>
            <a:ext cx="6657285" cy="332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93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Best Luxury SUVs - Top Rated Luxury SUV Model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50" y="171450"/>
            <a:ext cx="45720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rcholný luxus v menším balení. Rolls-Royce ukázal nový Ghost,  dvanáctiválec nechybí - Aktuálně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137" y="521494"/>
            <a:ext cx="6858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2018 Rolls-Royce Phantom Specs, Price, MPG &amp; Reviews | Car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68228"/>
            <a:ext cx="48006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ston Martin | Aston Martin of Calg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37" y="2474119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24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2019 Aston Martin DB11 Specs, Price, MPG &amp; Reviews | Cars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3876061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2020 Alfa Romeo Giulia Specs, Price, MPG &amp; Reviews | Cars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80" y="-170704"/>
            <a:ext cx="6105525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2022 Alfa Romeo Giulia Prices, Reviews, &amp; Pictures | U.S. 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850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Alfa Romeo Giulia - Premium Sport Sedan - Details &amp; Specs - Raird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3239772"/>
            <a:ext cx="6667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9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2495" y="1903078"/>
            <a:ext cx="6611615" cy="55966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14338" name="Picture 2" descr="VERTIGO | Sailing Yacht Charter | EYOS Expedi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2513" cy="409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lobal demand for luxury food items plummets - Licensed &amp; Catering News  (LCN) - News Coverage from the Local Trad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69" y="0"/>
            <a:ext cx="6127131" cy="409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2018 Rolls-Royce Phantom Specs, Price, MPG &amp; Reviews | Car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649" y="2601205"/>
            <a:ext cx="7426014" cy="49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73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Global demand for luxury food items plummets - Licensed &amp; Catering News  (LCN) - News Coverage from the Local Trad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5925"/>
            <a:ext cx="4333687" cy="289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he everyday foods that could become luxuries - BBC Fu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144" y="0"/>
            <a:ext cx="5151096" cy="289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ook culinary tours 2023/2024 | Abercrombie &amp; K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6747206" cy="33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olls-Royce Ghost review: Proper luxury is properly expensive | news.com.au  — Australia's leading news s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986" y="3530379"/>
            <a:ext cx="3710608" cy="208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4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Parasites in fiction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60" y="652510"/>
            <a:ext cx="5452243" cy="452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NTESTINAL PARASITES - The Symptoms of Parasites and How To Get Rid of  Intestinal Parasites Naturally - Eco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207" y="174293"/>
            <a:ext cx="4795689" cy="678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3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Parasites review: A fascinating tour of supremely successful invaders | New  Scient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20" y="508882"/>
            <a:ext cx="4344063" cy="434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apeworms - gastrointestinal parasite infection - Microbiology Nuts &amp; Bol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516" y="1285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98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970445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960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53" y="5341860"/>
            <a:ext cx="1580341" cy="1406228"/>
          </a:xfrm>
          <a:prstGeom prst="rect">
            <a:avLst/>
          </a:prstGeom>
        </p:spPr>
      </p:pic>
      <p:pic>
        <p:nvPicPr>
          <p:cNvPr id="15" name="Picture 4" descr="100 mm Houfnice vz. 1914 - cobi-smallarmy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0577" y="5351230"/>
            <a:ext cx="1501155" cy="139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0860" y="290279"/>
            <a:ext cx="10515600" cy="60027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Ale on (hostitel) spíše připomíná pevnost ?</a:t>
            </a:r>
            <a:endParaRPr lang="cs-CZ" sz="3400" b="1" dirty="0"/>
          </a:p>
        </p:txBody>
      </p:sp>
      <p:pic>
        <p:nvPicPr>
          <p:cNvPr id="5126" name="Picture 6" descr="Pevnost Alexandr je součástí námořního opevnění Kronštadtu | CK Mundo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92" y="1368461"/>
            <a:ext cx="5735821" cy="391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924" y="1376412"/>
            <a:ext cx="5910069" cy="4486393"/>
          </a:xfrm>
          <a:prstGeom prst="rect">
            <a:avLst/>
          </a:prstGeom>
        </p:spPr>
      </p:pic>
      <p:pic>
        <p:nvPicPr>
          <p:cNvPr id="9" name="Picture 4" descr="100 mm Houfnice vz. 1914 - cobi-smallarmy.c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81" y="5335328"/>
            <a:ext cx="1508824" cy="139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ultimodální značení protilátek pro specifické rozpoznávání vybraných  antigenů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28" y="5278780"/>
            <a:ext cx="2084986" cy="143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Opsonizace – Wikipedi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44" y="5277494"/>
            <a:ext cx="2083566" cy="143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akrofág – Wikipedi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214" y="5278780"/>
            <a:ext cx="1505681" cy="130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985924" y="5319426"/>
            <a:ext cx="241411" cy="628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675439" y="5287622"/>
            <a:ext cx="577936" cy="258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087" y="5373664"/>
            <a:ext cx="1368249" cy="1383921"/>
          </a:xfrm>
          <a:prstGeom prst="rect">
            <a:avLst/>
          </a:prstGeom>
        </p:spPr>
      </p:pic>
      <p:pic>
        <p:nvPicPr>
          <p:cNvPr id="20" name="Picture 4" descr="Directing traffic in apicomplexan parasites | Nature Reviews Microbiolog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4" y="5462546"/>
            <a:ext cx="603450" cy="96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hKH vz. 77 – Seznam.cz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611" y="219075"/>
            <a:ext cx="1586702" cy="10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hKH vz. 77 – Seznam.cz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924" y="174930"/>
            <a:ext cx="1672355" cy="11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0861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Prostředí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656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6" y="333375"/>
            <a:ext cx="8189913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007768" y="535034"/>
            <a:ext cx="4464496" cy="188585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7464"/>
            <a:ext cx="9793288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96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903538"/>
            <a:ext cx="7559675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390526"/>
            <a:ext cx="9720263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935760" y="535034"/>
            <a:ext cx="4536504" cy="73372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36564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66589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1221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ntEractions with zoonotic pathogEns within a host-parasitE continuuM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2480890"/>
            <a:ext cx="4279651" cy="427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1 &quot; The host-parasite ecological continuum (here parasites include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7" y="467815"/>
            <a:ext cx="4086225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e network of host-parasite assotiations with factors influencing... | 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46" y="365125"/>
            <a:ext cx="4185553" cy="532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8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34935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28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68853"/>
            <a:ext cx="10515600" cy="89913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Parazitismus jako biologický fenomén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411931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 descr="Stock ilustrace Atomová Bomba Izolovaná Na Bílém Pozadí Ilustrace Vektoru  Zelené A Černé Jaderné Zbraně – stáhnout obrázek nyní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240" y="4799314"/>
            <a:ext cx="1838154" cy="197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Řemdih 2 Koule - Fantasy Meč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32" y="1168734"/>
            <a:ext cx="1452696" cy="120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ntrada Do Novo Castelo De Manzanares El Real Em Espanha Foto de Stock -  Imagem de sulcos, preservado: 21877713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7243" cy="32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Městské opevnění v Tallinnu (Estonsko) | Atlaspamatek.inf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6" y="3220278"/>
            <a:ext cx="5421769" cy="36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astle of Manzanares el Real, the gem of Madrid's fortifications - Drive me  Food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3" y="1"/>
            <a:ext cx="5233536" cy="32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ada vinobraní ruční zbraně - zdarma stock vektor ©Perysty #1064533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692" y="3163831"/>
            <a:ext cx="1465882" cy="15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VYSOKÉ UČENÍ TECHNICKÉ V BRNĚ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68" y="2044494"/>
            <a:ext cx="1360744" cy="10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2012 Boroviny I komlee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67" y="0"/>
            <a:ext cx="1397947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Víme, kam za nejrozsáhlejší středoevropskou hradní zříceninou. Ani to není  moc daleko - Flowe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3" y="3220278"/>
            <a:ext cx="5233536" cy="364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1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29336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7652">
            <a:off x="1703389" y="284163"/>
            <a:ext cx="8713787" cy="624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9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1" y="-33338"/>
            <a:ext cx="9356725" cy="612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6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346076"/>
            <a:ext cx="9288463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6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741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0839" y="549276"/>
            <a:ext cx="9299575" cy="4735513"/>
          </a:xfrm>
          <a:noFill/>
        </p:spPr>
      </p:pic>
    </p:spTree>
    <p:extLst>
      <p:ext uri="{BB962C8B-B14F-4D97-AF65-F5344CB8AC3E}">
        <p14:creationId xmlns:p14="http://schemas.microsoft.com/office/powerpoint/2010/main" val="26781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796926"/>
            <a:ext cx="9866313" cy="522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27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412876"/>
            <a:ext cx="9302751" cy="35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70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836614"/>
            <a:ext cx="9144000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21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mtClean="0"/>
              <a:t>				Děkuji za pozornost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65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 descr="Desmodus Draculae: The Giant Vampire Bat! - Creature Submissions - ARK -  Official Community Forum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457"/>
            <a:ext cx="12299092" cy="715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993419" y="359492"/>
            <a:ext cx="4135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Děkuji za pozornost </a:t>
            </a:r>
            <a:r>
              <a:rPr lang="cs-CZ" sz="32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cs-CZ" dirty="0" smtClean="0"/>
              <a:t>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390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Řemdih 2 Koule - Fantasy Meč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512" y="1052340"/>
            <a:ext cx="1452696" cy="120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ntrada Do Novo Castelo De Manzanares El Real Em Espanha Foto de Stock -  Imagem de sulcos, preservado: 21877713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7243" cy="32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rad Karlštejn - akce, otevírací doba, vstupné, ubytování, foto, prohlídky,  počas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3" y="3220278"/>
            <a:ext cx="5233537" cy="36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Městské opevnění v Tallinnu (Estonsko) | Atlaspamatek.inf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6" y="3220278"/>
            <a:ext cx="5421769" cy="36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astle of Manzanares el Real, the gem of Madrid's fortifications - Drive me  Food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3" y="1"/>
            <a:ext cx="5233536" cy="32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ada vinobraní ruční zbraně - zdarma stock vektor ©Perysty #1064533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94" y="2965056"/>
            <a:ext cx="1465882" cy="15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VYSOKÉ UČENÍ TECHNICKÉ V BRNĚ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68" y="2012690"/>
            <a:ext cx="1360744" cy="10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2012 Boroviny I komlee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346" y="19921"/>
            <a:ext cx="1397947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Stock ilustrace Atomová Bomba Izolovaná Na Bílém Pozadí Ilustrace Vektoru  Zelené A Černé Jaderné Zbraně – stáhnout obrázek nyní - i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769" y="5224392"/>
            <a:ext cx="1536693" cy="15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Vytvořené Voják Žena - Obrázek zdarma na Pixaba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58" y="4541075"/>
            <a:ext cx="1563204" cy="231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83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800" y="2217768"/>
            <a:ext cx="10909189" cy="1325563"/>
          </a:xfrm>
        </p:spPr>
        <p:txBody>
          <a:bodyPr>
            <a:normAutofit fontScale="90000"/>
          </a:bodyPr>
          <a:lstStyle/>
          <a:p>
            <a:r>
              <a:rPr lang="cs-CZ" sz="3800" b="1" dirty="0" smtClean="0"/>
              <a:t>3. </a:t>
            </a:r>
            <a:r>
              <a:rPr lang="cs-CZ" sz="3800" b="1" dirty="0" err="1" smtClean="0"/>
              <a:t>Paratenický</a:t>
            </a:r>
            <a:r>
              <a:rPr lang="cs-CZ" sz="3800" b="1" dirty="0" smtClean="0"/>
              <a:t> hostitel (</a:t>
            </a:r>
            <a:r>
              <a:rPr lang="cs-CZ" sz="3800" b="1" dirty="0" err="1" smtClean="0"/>
              <a:t>paratenic</a:t>
            </a:r>
            <a:r>
              <a:rPr lang="cs-CZ" sz="3800" b="1" dirty="0" smtClean="0"/>
              <a:t> nebo transport host) </a:t>
            </a:r>
            <a:r>
              <a:rPr lang="cs-CZ" sz="3300" dirty="0" smtClean="0"/>
              <a:t>= parazit </a:t>
            </a:r>
            <a:br>
              <a:rPr lang="cs-CZ" sz="3300" dirty="0" smtClean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 smtClean="0"/>
              <a:t>se v tomto hostiteli </a:t>
            </a:r>
            <a:r>
              <a:rPr lang="cs-CZ" sz="3300" b="1" dirty="0" smtClean="0"/>
              <a:t>nevyvíjí</a:t>
            </a:r>
            <a:r>
              <a:rPr lang="cs-CZ" sz="3300" dirty="0" smtClean="0"/>
              <a:t>, ale je</a:t>
            </a:r>
            <a:br>
              <a:rPr lang="cs-CZ" sz="3300" dirty="0" smtClean="0"/>
            </a:br>
            <a:r>
              <a:rPr lang="cs-CZ" sz="3300" dirty="0" smtClean="0"/>
              <a:t>schopen přežívat a udržet si svou </a:t>
            </a:r>
            <a:br>
              <a:rPr lang="cs-CZ" sz="3300" dirty="0" smtClean="0"/>
            </a:br>
            <a:r>
              <a:rPr lang="cs-CZ" sz="3300" b="1" dirty="0" err="1" smtClean="0"/>
              <a:t>invazeschopnost</a:t>
            </a:r>
            <a:r>
              <a:rPr lang="cs-CZ" sz="3300" b="1" dirty="0" smtClean="0"/>
              <a:t> </a:t>
            </a:r>
            <a:r>
              <a:rPr lang="cs-CZ" sz="3300" dirty="0" smtClean="0"/>
              <a:t>(tj. schopnost </a:t>
            </a:r>
            <a:br>
              <a:rPr lang="cs-CZ" sz="3300" dirty="0" smtClean="0"/>
            </a:br>
            <a:r>
              <a:rPr lang="cs-CZ" sz="3300" dirty="0" smtClean="0"/>
              <a:t>nákazy DH nebo MZ). Účast PH </a:t>
            </a:r>
            <a:br>
              <a:rPr lang="cs-CZ" sz="3300" dirty="0" smtClean="0"/>
            </a:br>
            <a:r>
              <a:rPr lang="cs-CZ" sz="3300" dirty="0" smtClean="0"/>
              <a:t>není nezbytná pro dokončení VC </a:t>
            </a:r>
            <a:br>
              <a:rPr lang="cs-CZ" sz="3300" dirty="0" smtClean="0"/>
            </a:br>
            <a:r>
              <a:rPr lang="cs-CZ" sz="3300" dirty="0" smtClean="0"/>
              <a:t>parazita, ale v přirozených </a:t>
            </a:r>
            <a:br>
              <a:rPr lang="cs-CZ" sz="3300" dirty="0" smtClean="0"/>
            </a:br>
            <a:r>
              <a:rPr lang="cs-CZ" sz="3300" dirty="0" smtClean="0"/>
              <a:t>podmínkách PH představuje </a:t>
            </a:r>
            <a:br>
              <a:rPr lang="cs-CZ" sz="3300" dirty="0" smtClean="0"/>
            </a:br>
            <a:r>
              <a:rPr lang="cs-CZ" sz="3300" b="1" dirty="0" smtClean="0"/>
              <a:t>významný zdroj nákazy pro DH </a:t>
            </a:r>
            <a:br>
              <a:rPr lang="cs-CZ" sz="3300" b="1" dirty="0" smtClean="0"/>
            </a:br>
            <a:r>
              <a:rPr lang="cs-CZ" sz="3300" dirty="0" smtClean="0"/>
              <a:t>( </a:t>
            </a:r>
            <a:r>
              <a:rPr lang="cs-CZ" sz="3300" dirty="0"/>
              <a:t>p</a:t>
            </a:r>
            <a:r>
              <a:rPr lang="cs-CZ" sz="3300" dirty="0" smtClean="0"/>
              <a:t>řekonání „ekologické mezery“ </a:t>
            </a:r>
            <a:br>
              <a:rPr lang="cs-CZ" sz="3300" dirty="0" smtClean="0"/>
            </a:br>
            <a:r>
              <a:rPr lang="cs-CZ" sz="3300" dirty="0" smtClean="0"/>
              <a:t>mezi MH a DK)</a:t>
            </a:r>
            <a:endParaRPr lang="cs-CZ" sz="33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2614" y="5979377"/>
            <a:ext cx="3459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Strigeidní</a:t>
            </a:r>
            <a:r>
              <a:rPr lang="cs-CZ" sz="2000" dirty="0" smtClean="0"/>
              <a:t> motolice: </a:t>
            </a:r>
            <a:r>
              <a:rPr lang="cs-CZ" sz="2000" i="1" dirty="0" err="1" smtClean="0"/>
              <a:t>Alaria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canis</a:t>
            </a:r>
            <a:endParaRPr lang="cs-CZ" sz="2000" i="1" dirty="0"/>
          </a:p>
        </p:txBody>
      </p:sp>
      <p:sp>
        <p:nvSpPr>
          <p:cNvPr id="6" name="Šipka doprava 5"/>
          <p:cNvSpPr/>
          <p:nvPr/>
        </p:nvSpPr>
        <p:spPr>
          <a:xfrm rot="18376965">
            <a:off x="5892144" y="5072445"/>
            <a:ext cx="627236" cy="3920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2" descr="Detection of Alaria spp. mesocercariae in game meat in Germany |  Springer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1170811"/>
            <a:ext cx="5715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9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Intend clay cream alaria marcianae chain Teenage years go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0" y="1690687"/>
            <a:ext cx="5424138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ods | Free Full-Text | Alaria alata in Terms of Risks to Consumers' Heal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36" y="1666834"/>
            <a:ext cx="5621345" cy="477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61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800" y="2217768"/>
            <a:ext cx="10909189" cy="1325563"/>
          </a:xfrm>
        </p:spPr>
        <p:txBody>
          <a:bodyPr>
            <a:normAutofit fontScale="90000"/>
          </a:bodyPr>
          <a:lstStyle/>
          <a:p>
            <a:r>
              <a:rPr lang="cs-CZ" sz="3800" b="1" dirty="0" smtClean="0"/>
              <a:t>3. </a:t>
            </a:r>
            <a:r>
              <a:rPr lang="cs-CZ" sz="3800" b="1" dirty="0" err="1" smtClean="0"/>
              <a:t>Paratenický</a:t>
            </a:r>
            <a:r>
              <a:rPr lang="cs-CZ" sz="3800" b="1" dirty="0" smtClean="0"/>
              <a:t> hostitel (</a:t>
            </a:r>
            <a:r>
              <a:rPr lang="cs-CZ" sz="3800" b="1" dirty="0" err="1" smtClean="0"/>
              <a:t>paratenic</a:t>
            </a:r>
            <a:r>
              <a:rPr lang="cs-CZ" sz="3800" b="1" dirty="0" smtClean="0"/>
              <a:t> nebo transport host) </a:t>
            </a:r>
            <a:r>
              <a:rPr lang="cs-CZ" sz="3300" dirty="0" smtClean="0"/>
              <a:t>= parazit </a:t>
            </a:r>
            <a:br>
              <a:rPr lang="cs-CZ" sz="3300" dirty="0" smtClean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 smtClean="0"/>
              <a:t>se v tomto hostiteli </a:t>
            </a:r>
            <a:r>
              <a:rPr lang="cs-CZ" sz="3300" b="1" dirty="0" smtClean="0"/>
              <a:t>nevyvíjí</a:t>
            </a:r>
            <a:r>
              <a:rPr lang="cs-CZ" sz="3300" dirty="0" smtClean="0"/>
              <a:t>, ale je</a:t>
            </a:r>
            <a:br>
              <a:rPr lang="cs-CZ" sz="3300" dirty="0" smtClean="0"/>
            </a:br>
            <a:r>
              <a:rPr lang="cs-CZ" sz="3300" dirty="0" smtClean="0"/>
              <a:t>schopen přežívat a udržet si svou </a:t>
            </a:r>
            <a:br>
              <a:rPr lang="cs-CZ" sz="3300" dirty="0" smtClean="0"/>
            </a:br>
            <a:r>
              <a:rPr lang="cs-CZ" sz="3300" b="1" dirty="0" err="1" smtClean="0"/>
              <a:t>invazeschopnost</a:t>
            </a:r>
            <a:r>
              <a:rPr lang="cs-CZ" sz="3300" b="1" dirty="0" smtClean="0"/>
              <a:t> </a:t>
            </a:r>
            <a:r>
              <a:rPr lang="cs-CZ" sz="3300" dirty="0" smtClean="0"/>
              <a:t>(tj. schopnost </a:t>
            </a:r>
            <a:br>
              <a:rPr lang="cs-CZ" sz="3300" dirty="0" smtClean="0"/>
            </a:br>
            <a:r>
              <a:rPr lang="cs-CZ" sz="3300" dirty="0" smtClean="0"/>
              <a:t>nákazy DH nebo MZ). Účast PH </a:t>
            </a:r>
            <a:br>
              <a:rPr lang="cs-CZ" sz="3300" dirty="0" smtClean="0"/>
            </a:br>
            <a:r>
              <a:rPr lang="cs-CZ" sz="3300" dirty="0" smtClean="0"/>
              <a:t>není nezbytná pro dokončení VC </a:t>
            </a:r>
            <a:br>
              <a:rPr lang="cs-CZ" sz="3300" dirty="0" smtClean="0"/>
            </a:br>
            <a:r>
              <a:rPr lang="cs-CZ" sz="3300" dirty="0" smtClean="0"/>
              <a:t>parazita, ale v přirozených </a:t>
            </a:r>
            <a:br>
              <a:rPr lang="cs-CZ" sz="3300" dirty="0" smtClean="0"/>
            </a:br>
            <a:r>
              <a:rPr lang="cs-CZ" sz="3300" dirty="0" smtClean="0"/>
              <a:t>podmínkách PH představuje </a:t>
            </a:r>
            <a:br>
              <a:rPr lang="cs-CZ" sz="3300" dirty="0" smtClean="0"/>
            </a:br>
            <a:r>
              <a:rPr lang="cs-CZ" sz="3300" b="1" dirty="0" smtClean="0"/>
              <a:t>významný zdroj nákazy pro DH </a:t>
            </a:r>
            <a:br>
              <a:rPr lang="cs-CZ" sz="3300" b="1" dirty="0" smtClean="0"/>
            </a:br>
            <a:r>
              <a:rPr lang="cs-CZ" sz="3300" dirty="0" smtClean="0"/>
              <a:t>( </a:t>
            </a:r>
            <a:r>
              <a:rPr lang="cs-CZ" sz="3300" dirty="0"/>
              <a:t>p</a:t>
            </a:r>
            <a:r>
              <a:rPr lang="cs-CZ" sz="3300" dirty="0" smtClean="0"/>
              <a:t>řekonání „ekologické mezery“ </a:t>
            </a:r>
            <a:br>
              <a:rPr lang="cs-CZ" sz="3300" dirty="0" smtClean="0"/>
            </a:br>
            <a:r>
              <a:rPr lang="cs-CZ" sz="3300" dirty="0" smtClean="0"/>
              <a:t>mezi MH a DK)</a:t>
            </a:r>
            <a:endParaRPr lang="cs-CZ" sz="33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2614" y="5979377"/>
            <a:ext cx="3459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Strigeidní</a:t>
            </a:r>
            <a:r>
              <a:rPr lang="cs-CZ" sz="2000" dirty="0" smtClean="0"/>
              <a:t> motolice: </a:t>
            </a:r>
            <a:r>
              <a:rPr lang="cs-CZ" sz="2000" i="1" dirty="0" err="1" smtClean="0"/>
              <a:t>Alaria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canis</a:t>
            </a:r>
            <a:endParaRPr lang="cs-CZ" sz="2000" i="1" dirty="0"/>
          </a:p>
        </p:txBody>
      </p:sp>
      <p:pic>
        <p:nvPicPr>
          <p:cNvPr id="7" name="Picture 6" descr="BIO 475 - Parasitology Spring 2009 Important Or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1333831"/>
            <a:ext cx="5424040" cy="439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prava 5"/>
          <p:cNvSpPr/>
          <p:nvPr/>
        </p:nvSpPr>
        <p:spPr>
          <a:xfrm rot="18376965">
            <a:off x="6019364" y="5478188"/>
            <a:ext cx="627236" cy="3920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65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800" y="2217768"/>
            <a:ext cx="10909189" cy="1325563"/>
          </a:xfrm>
        </p:spPr>
        <p:txBody>
          <a:bodyPr>
            <a:normAutofit fontScale="90000"/>
          </a:bodyPr>
          <a:lstStyle/>
          <a:p>
            <a:r>
              <a:rPr lang="cs-CZ" sz="3800" b="1" dirty="0" smtClean="0"/>
              <a:t>3. </a:t>
            </a:r>
            <a:r>
              <a:rPr lang="cs-CZ" sz="3800" b="1" dirty="0" err="1" smtClean="0"/>
              <a:t>Paratenický</a:t>
            </a:r>
            <a:r>
              <a:rPr lang="cs-CZ" sz="3800" b="1" dirty="0" smtClean="0"/>
              <a:t> hostitel (</a:t>
            </a:r>
            <a:r>
              <a:rPr lang="cs-CZ" sz="3800" b="1" dirty="0" err="1" smtClean="0"/>
              <a:t>paratenic</a:t>
            </a:r>
            <a:r>
              <a:rPr lang="cs-CZ" sz="3800" b="1" dirty="0" smtClean="0"/>
              <a:t> nebo transport host) </a:t>
            </a:r>
            <a:r>
              <a:rPr lang="cs-CZ" sz="3300" dirty="0" smtClean="0"/>
              <a:t>= parazit </a:t>
            </a:r>
            <a:br>
              <a:rPr lang="cs-CZ" sz="3300" dirty="0" smtClean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 smtClean="0"/>
              <a:t>se v tomto hostiteli </a:t>
            </a:r>
            <a:r>
              <a:rPr lang="cs-CZ" sz="3300" b="1" dirty="0" smtClean="0"/>
              <a:t>nevyvíjí</a:t>
            </a:r>
            <a:r>
              <a:rPr lang="cs-CZ" sz="3300" dirty="0" smtClean="0"/>
              <a:t>, ale je</a:t>
            </a:r>
            <a:br>
              <a:rPr lang="cs-CZ" sz="3300" dirty="0" smtClean="0"/>
            </a:br>
            <a:r>
              <a:rPr lang="cs-CZ" sz="3300" dirty="0" smtClean="0"/>
              <a:t>schopen přežívat a udržet si svou </a:t>
            </a:r>
            <a:br>
              <a:rPr lang="cs-CZ" sz="3300" dirty="0" smtClean="0"/>
            </a:br>
            <a:r>
              <a:rPr lang="cs-CZ" sz="3300" b="1" dirty="0" err="1" smtClean="0"/>
              <a:t>invazeschopnost</a:t>
            </a:r>
            <a:r>
              <a:rPr lang="cs-CZ" sz="3300" b="1" dirty="0" smtClean="0"/>
              <a:t> </a:t>
            </a:r>
            <a:r>
              <a:rPr lang="cs-CZ" sz="3300" dirty="0" smtClean="0"/>
              <a:t>(tj. schopnost </a:t>
            </a:r>
            <a:br>
              <a:rPr lang="cs-CZ" sz="3300" dirty="0" smtClean="0"/>
            </a:br>
            <a:r>
              <a:rPr lang="cs-CZ" sz="3300" dirty="0" smtClean="0"/>
              <a:t>nákazy DH nebo MZ). Účast PH </a:t>
            </a:r>
            <a:br>
              <a:rPr lang="cs-CZ" sz="3300" dirty="0" smtClean="0"/>
            </a:br>
            <a:r>
              <a:rPr lang="cs-CZ" sz="3300" dirty="0" smtClean="0"/>
              <a:t>není nezbytná pro dokončení VC </a:t>
            </a:r>
            <a:br>
              <a:rPr lang="cs-CZ" sz="3300" dirty="0" smtClean="0"/>
            </a:br>
            <a:r>
              <a:rPr lang="cs-CZ" sz="3300" dirty="0" smtClean="0"/>
              <a:t>parazita, ale v přirozených </a:t>
            </a:r>
            <a:br>
              <a:rPr lang="cs-CZ" sz="3300" dirty="0" smtClean="0"/>
            </a:br>
            <a:r>
              <a:rPr lang="cs-CZ" sz="3300" dirty="0" smtClean="0"/>
              <a:t>podmínkách PH představuje </a:t>
            </a:r>
            <a:br>
              <a:rPr lang="cs-CZ" sz="3300" dirty="0" smtClean="0"/>
            </a:br>
            <a:r>
              <a:rPr lang="cs-CZ" sz="3300" b="1" dirty="0" smtClean="0"/>
              <a:t>významný zdroj nákazy pro DH </a:t>
            </a:r>
            <a:br>
              <a:rPr lang="cs-CZ" sz="3300" b="1" dirty="0" smtClean="0"/>
            </a:br>
            <a:r>
              <a:rPr lang="cs-CZ" sz="3300" dirty="0" smtClean="0"/>
              <a:t>( </a:t>
            </a:r>
            <a:r>
              <a:rPr lang="cs-CZ" sz="3300" dirty="0"/>
              <a:t>p</a:t>
            </a:r>
            <a:r>
              <a:rPr lang="cs-CZ" sz="3300" dirty="0" smtClean="0"/>
              <a:t>řekonání „ekologické mezery“ </a:t>
            </a:r>
            <a:br>
              <a:rPr lang="cs-CZ" sz="3300" dirty="0" smtClean="0"/>
            </a:br>
            <a:r>
              <a:rPr lang="cs-CZ" sz="3300" dirty="0" smtClean="0"/>
              <a:t>mezi MH a DK)</a:t>
            </a:r>
            <a:endParaRPr lang="cs-CZ" sz="33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2614" y="5979377"/>
            <a:ext cx="3459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Strigeidní</a:t>
            </a:r>
            <a:r>
              <a:rPr lang="cs-CZ" sz="2000" dirty="0" smtClean="0"/>
              <a:t> motolice: </a:t>
            </a:r>
            <a:r>
              <a:rPr lang="cs-CZ" sz="2000" i="1" dirty="0" err="1" smtClean="0"/>
              <a:t>Alaria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canis</a:t>
            </a:r>
            <a:endParaRPr lang="cs-CZ" sz="2000" i="1" dirty="0"/>
          </a:p>
        </p:txBody>
      </p:sp>
      <p:pic>
        <p:nvPicPr>
          <p:cNvPr id="9" name="Picture 4" descr="Alaria alata | Springer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446" y="1470994"/>
            <a:ext cx="5238543" cy="414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prava 5"/>
          <p:cNvSpPr/>
          <p:nvPr/>
        </p:nvSpPr>
        <p:spPr>
          <a:xfrm rot="18376965">
            <a:off x="6000106" y="5311435"/>
            <a:ext cx="627236" cy="3920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6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7289" y="1445441"/>
            <a:ext cx="6650448" cy="501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946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881" y="1287334"/>
            <a:ext cx="9147912" cy="40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0643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8574" y="591759"/>
            <a:ext cx="4866197" cy="602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762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730" y="1762014"/>
            <a:ext cx="61983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6818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2362994"/>
            <a:ext cx="8763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1363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1654" y="1483719"/>
            <a:ext cx="36785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3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7665"/>
            <a:ext cx="10515600" cy="78781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Definitivní hostitel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97470"/>
            <a:ext cx="10515600" cy="4351338"/>
          </a:xfrm>
        </p:spPr>
        <p:txBody>
          <a:bodyPr/>
          <a:lstStyle/>
          <a:p>
            <a:r>
              <a:rPr lang="cs-CZ" dirty="0" smtClean="0"/>
              <a:t>Parazit v něm dosahuje pohlavní zralosti a pohlavně se rozmnožuje</a:t>
            </a:r>
            <a:endParaRPr lang="cs-CZ" dirty="0"/>
          </a:p>
          <a:p>
            <a:r>
              <a:rPr lang="cs-CZ" dirty="0" smtClean="0"/>
              <a:t>Definitivní hostitel parazitovi poskytuje:</a:t>
            </a:r>
          </a:p>
          <a:p>
            <a:pPr lvl="1"/>
            <a:r>
              <a:rPr lang="cs-CZ" dirty="0" smtClean="0"/>
              <a:t>Habitat – „ubytování“</a:t>
            </a:r>
          </a:p>
          <a:p>
            <a:pPr lvl="1"/>
            <a:r>
              <a:rPr lang="cs-CZ" dirty="0" smtClean="0"/>
              <a:t>Výživu –   „stravu“</a:t>
            </a:r>
          </a:p>
          <a:p>
            <a:pPr lvl="1"/>
            <a:r>
              <a:rPr lang="cs-CZ" dirty="0" smtClean="0"/>
              <a:t>Rozšiřování – „cestování“</a:t>
            </a:r>
            <a:endParaRPr lang="cs-CZ" dirty="0"/>
          </a:p>
        </p:txBody>
      </p:sp>
      <p:pic>
        <p:nvPicPr>
          <p:cNvPr id="4" name="Picture 2" descr="Hostinec u kamenného stolu | KNIHCENTRUM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55" y="1820849"/>
            <a:ext cx="3272289" cy="471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3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Komunikační molekuly -</a:t>
            </a:r>
            <a:r>
              <a:rPr lang="cs-CZ" dirty="0" err="1" smtClean="0"/>
              <a:t>cytokiny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6167" y="1825625"/>
            <a:ext cx="67796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44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uxury Cottages UK | The largest UK selection - LuxuryCottages.co.u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308" y="0"/>
            <a:ext cx="3772691" cy="251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he everyday foods that could become luxuries - BBC Futur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308" y="2493251"/>
            <a:ext cx="3772692" cy="220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ook culinary tours 2023/2024 | Abercrombie &amp; K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1" y="1634561"/>
            <a:ext cx="8419307" cy="412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ERTIGO | Sailing Yacht Charter | EYOS Expediti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308" y="4695762"/>
            <a:ext cx="3772691" cy="21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2018 Rolls-Royce Phantom Specs, Price, MPG &amp; Reviews | Cars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53" y="3234156"/>
            <a:ext cx="7057613" cy="466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2367" y="2003094"/>
            <a:ext cx="5685184" cy="930937"/>
          </a:xfrm>
        </p:spPr>
        <p:txBody>
          <a:bodyPr>
            <a:normAutofit/>
          </a:bodyPr>
          <a:lstStyle/>
          <a:p>
            <a:pPr algn="ctr"/>
            <a:r>
              <a:rPr lang="cs-CZ" sz="5000" i="1" dirty="0" smtClean="0">
                <a:latin typeface="Brush Script MT" panose="03060802040406070304" pitchFamily="66" charset="0"/>
              </a:rPr>
              <a:t>Parasite </a:t>
            </a:r>
            <a:r>
              <a:rPr lang="cs-CZ" sz="5000" i="1" dirty="0" err="1" smtClean="0">
                <a:latin typeface="Brush Script MT" panose="03060802040406070304" pitchFamily="66" charset="0"/>
              </a:rPr>
              <a:t>life</a:t>
            </a:r>
            <a:r>
              <a:rPr lang="cs-CZ" sz="5000" i="1" dirty="0" smtClean="0">
                <a:latin typeface="Brush Script MT" panose="03060802040406070304" pitchFamily="66" charset="0"/>
              </a:rPr>
              <a:t> style</a:t>
            </a:r>
            <a:endParaRPr lang="cs-CZ" sz="5000" i="1" dirty="0">
              <a:latin typeface="Brush Script MT" panose="03060802040406070304" pitchFamily="66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591" y="79305"/>
            <a:ext cx="5192046" cy="14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9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oastal Holiday Cottages | kate &amp; tom'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8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lobal demand for luxury food items plummets - Licensed &amp; Catering News  (LCN) - News Coverage from the Local Tra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08" y="3816626"/>
            <a:ext cx="4240696" cy="305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ERTIGO | Sailing Yacht Charter | EYOS Expedi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1304" y="3816626"/>
            <a:ext cx="4240696" cy="304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oing Up: Private Jets Service More Than Just Rock Sta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3816626"/>
            <a:ext cx="3710609" cy="261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5990365"/>
            <a:ext cx="3710609" cy="88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4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39260" y="476448"/>
            <a:ext cx="3848433" cy="42205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>Co a nebo kdo může </a:t>
            </a:r>
            <a:br>
              <a:rPr lang="cs-CZ" sz="3400" b="1" dirty="0" smtClean="0"/>
            </a:br>
            <a:r>
              <a:rPr lang="cs-CZ" sz="3400" b="1" dirty="0" smtClean="0"/>
              <a:t>být hostitel ?</a:t>
            </a:r>
            <a:endParaRPr lang="cs-CZ" sz="3400" b="1" dirty="0"/>
          </a:p>
        </p:txBody>
      </p:sp>
      <p:pic>
        <p:nvPicPr>
          <p:cNvPr id="3074" name="Picture 2" descr="Ryby - A4 - 00285 - LaDort - Lanškrounské dortík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9" y="158393"/>
            <a:ext cx="3988750" cy="299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totapeta Różne żaby kreskówka wektor ilustracja - Grafinia.p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74" y="248944"/>
            <a:ext cx="3988545" cy="332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adi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39" y="1297424"/>
            <a:ext cx="3703447" cy="51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89" y="3054541"/>
            <a:ext cx="3953018" cy="3489964"/>
          </a:xfrm>
          <a:prstGeom prst="rect">
            <a:avLst/>
          </a:prstGeom>
        </p:spPr>
      </p:pic>
      <p:pic>
        <p:nvPicPr>
          <p:cNvPr id="3082" name="Picture 10" descr="Ptáci, savci a ostatní zvířata afriky izolován fototapeta • fototapety  zubr, zoborožec, makak | myloview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18" y="3641697"/>
            <a:ext cx="4289177" cy="281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Komáři se ženili - text a video | Pisnicky-pro-deti.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178" y="1096564"/>
            <a:ext cx="2584927" cy="258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104929" y="94780"/>
            <a:ext cx="4055167" cy="132556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Co a nebo kdo může </a:t>
            </a:r>
            <a:br>
              <a:rPr lang="cs-CZ" sz="3400" b="1" dirty="0" smtClean="0"/>
            </a:br>
            <a:r>
              <a:rPr lang="cs-CZ" sz="3400" b="1" dirty="0" smtClean="0"/>
              <a:t>být hostitel ?</a:t>
            </a:r>
            <a:endParaRPr lang="cs-CZ" sz="3400" b="1" dirty="0"/>
          </a:p>
        </p:txBody>
      </p:sp>
      <p:pic>
        <p:nvPicPr>
          <p:cNvPr id="4098" name="Picture 2" descr="Živa – Odkud a kdy k nám přišly nepůvodní druhy měkkýšů (Michal Horsák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1" y="127250"/>
            <a:ext cx="4212346" cy="25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rouci - CoJeCo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76" y="94780"/>
            <a:ext cx="4165728" cy="312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romatické, kořeninové a léčivé rostliny | Blog vše o zahradě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" y="2904266"/>
            <a:ext cx="4836060" cy="383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571" y="3191371"/>
            <a:ext cx="4486205" cy="3551334"/>
          </a:xfrm>
          <a:prstGeom prst="rect">
            <a:avLst/>
          </a:prstGeom>
        </p:spPr>
      </p:pic>
      <p:pic>
        <p:nvPicPr>
          <p:cNvPr id="4110" name="Picture 14" descr="BAKALÁŘSKÁ PRÁ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64" y="5052463"/>
            <a:ext cx="2231114" cy="151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Mapování a ochrana motýlů České republiky: Určovací klíč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961" y="3606432"/>
            <a:ext cx="2861103" cy="12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102" y="214056"/>
            <a:ext cx="10515600" cy="81961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>Typy hostitelů </a:t>
            </a:r>
            <a:br>
              <a:rPr lang="cs-CZ" sz="3400" b="1" dirty="0" smtClean="0"/>
            </a:br>
            <a:r>
              <a:rPr lang="cs-CZ" sz="2200" b="1" dirty="0" smtClean="0"/>
              <a:t>(dle úlohy, kterou v životním cyklu parazita hrají)</a:t>
            </a:r>
            <a:endParaRPr lang="cs-CZ" sz="2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524785" y="1367633"/>
            <a:ext cx="32181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2400" b="1" dirty="0" smtClean="0"/>
              <a:t>Definitivní hostitel</a:t>
            </a:r>
          </a:p>
          <a:p>
            <a:pPr marL="342900" indent="-342900">
              <a:buAutoNum type="arabicParenR"/>
            </a:pPr>
            <a:r>
              <a:rPr lang="cs-CZ" sz="2400" b="1" dirty="0" smtClean="0"/>
              <a:t>Mezihostitel</a:t>
            </a:r>
          </a:p>
          <a:p>
            <a:pPr marL="342900" indent="-342900">
              <a:buAutoNum type="arabicParenR"/>
            </a:pPr>
            <a:r>
              <a:rPr lang="cs-CZ" sz="2400" dirty="0" err="1" smtClean="0"/>
              <a:t>Paratenický</a:t>
            </a:r>
            <a:r>
              <a:rPr lang="cs-CZ" sz="2400" dirty="0" smtClean="0"/>
              <a:t> hostitel</a:t>
            </a:r>
          </a:p>
          <a:p>
            <a:pPr marL="342900" indent="-342900">
              <a:buAutoNum type="arabicParenR"/>
            </a:pPr>
            <a:r>
              <a:rPr lang="cs-CZ" sz="2400" dirty="0" smtClean="0"/>
              <a:t>Rezervoárový hostitel</a:t>
            </a:r>
          </a:p>
          <a:p>
            <a:pPr marL="342900" indent="-342900">
              <a:buAutoNum type="arabicParenR"/>
            </a:pPr>
            <a:r>
              <a:rPr lang="cs-CZ" sz="2400" dirty="0" smtClean="0"/>
              <a:t>Náhodný hostitel</a:t>
            </a:r>
          </a:p>
          <a:p>
            <a:pPr marL="342900" indent="-342900">
              <a:buAutoNum type="arabicParenR"/>
            </a:pPr>
            <a:r>
              <a:rPr lang="cs-CZ" sz="2400" dirty="0" smtClean="0"/>
              <a:t>vektor</a:t>
            </a:r>
          </a:p>
          <a:p>
            <a:pPr marL="342900" indent="-342900">
              <a:buAutoNum type="arabicParenR"/>
            </a:pPr>
            <a:endParaRPr lang="cs-CZ" dirty="0" smtClean="0"/>
          </a:p>
          <a:p>
            <a:pPr marL="342900" indent="-342900">
              <a:buAutoNum type="arabicParenR"/>
            </a:pPr>
            <a:endParaRPr lang="cs-CZ" dirty="0"/>
          </a:p>
        </p:txBody>
      </p:sp>
      <p:pic>
        <p:nvPicPr>
          <p:cNvPr id="19458" name="Picture 2" descr="Simple versus Complex Life Cycles | Parasite Ec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053" y="1333508"/>
            <a:ext cx="6950247" cy="506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333467" y="1288118"/>
            <a:ext cx="2727289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/>
              <a:t>Definitivní hostitel pozře </a:t>
            </a:r>
          </a:p>
          <a:p>
            <a:pPr algn="ctr"/>
            <a:r>
              <a:rPr lang="cs-CZ" sz="1500" dirty="0" smtClean="0"/>
              <a:t>ryby infikovanou rybu</a:t>
            </a:r>
            <a:r>
              <a:rPr lang="cs-CZ" sz="1500" dirty="0"/>
              <a:t>;</a:t>
            </a:r>
            <a:r>
              <a:rPr lang="cs-CZ" sz="1500" dirty="0" smtClean="0"/>
              <a:t> motolice zde dosahuje pohlavní zralosti a produkuje vajíčka</a:t>
            </a:r>
            <a:endParaRPr lang="cs-CZ" sz="1500" dirty="0"/>
          </a:p>
        </p:txBody>
      </p:sp>
      <p:sp>
        <p:nvSpPr>
          <p:cNvPr id="5" name="Obdélník 4"/>
          <p:cNvSpPr/>
          <p:nvPr/>
        </p:nvSpPr>
        <p:spPr>
          <a:xfrm>
            <a:off x="6997152" y="1653871"/>
            <a:ext cx="326002" cy="477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079020" y="4731024"/>
            <a:ext cx="1948070" cy="723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500" dirty="0" smtClean="0">
                <a:solidFill>
                  <a:schemeClr val="tx1"/>
                </a:solidFill>
              </a:rPr>
              <a:t>Motolice se </a:t>
            </a:r>
          </a:p>
          <a:p>
            <a:pPr algn="ctr"/>
            <a:r>
              <a:rPr lang="cs-CZ" sz="1500" dirty="0" err="1" smtClean="0">
                <a:solidFill>
                  <a:schemeClr val="tx1"/>
                </a:solidFill>
              </a:rPr>
              <a:t>encystuje</a:t>
            </a:r>
            <a:r>
              <a:rPr lang="cs-CZ" sz="1500" dirty="0" smtClean="0">
                <a:solidFill>
                  <a:schemeClr val="tx1"/>
                </a:solidFill>
              </a:rPr>
              <a:t> v mozku ryby v </a:t>
            </a:r>
            <a:r>
              <a:rPr lang="cs-CZ" sz="1500" dirty="0" err="1" smtClean="0">
                <a:solidFill>
                  <a:schemeClr val="tx1"/>
                </a:solidFill>
              </a:rPr>
              <a:t>dormantní</a:t>
            </a:r>
            <a:r>
              <a:rPr lang="cs-CZ" sz="1500" dirty="0" smtClean="0">
                <a:solidFill>
                  <a:schemeClr val="tx1"/>
                </a:solidFill>
              </a:rPr>
              <a:t> </a:t>
            </a:r>
            <a:r>
              <a:rPr lang="cs-CZ" sz="1500" dirty="0" err="1" smtClean="0">
                <a:solidFill>
                  <a:schemeClr val="tx1"/>
                </a:solidFill>
              </a:rPr>
              <a:t>metacerkarii</a:t>
            </a:r>
            <a:r>
              <a:rPr lang="cs-CZ" sz="1500" dirty="0" err="1" smtClean="0"/>
              <a:t>e</a:t>
            </a:r>
            <a:endParaRPr lang="cs-CZ" sz="1500" dirty="0"/>
          </a:p>
        </p:txBody>
      </p:sp>
      <p:sp>
        <p:nvSpPr>
          <p:cNvPr id="8" name="Obdélník 7"/>
          <p:cNvSpPr/>
          <p:nvPr/>
        </p:nvSpPr>
        <p:spPr>
          <a:xfrm>
            <a:off x="6012514" y="4748255"/>
            <a:ext cx="326002" cy="602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970512" y="5697136"/>
            <a:ext cx="1969257" cy="784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500" dirty="0" smtClean="0"/>
              <a:t>Infekční cerkárie plave </a:t>
            </a:r>
          </a:p>
          <a:p>
            <a:pPr algn="ctr"/>
            <a:r>
              <a:rPr lang="cs-CZ" sz="1500" dirty="0" smtClean="0"/>
              <a:t>ve vodě a napadá </a:t>
            </a:r>
          </a:p>
          <a:p>
            <a:pPr algn="ctr"/>
            <a:r>
              <a:rPr lang="cs-CZ" sz="1500" dirty="0" smtClean="0"/>
              <a:t>2. mezihostitele</a:t>
            </a:r>
            <a:endParaRPr lang="cs-CZ" sz="1500" dirty="0"/>
          </a:p>
        </p:txBody>
      </p:sp>
      <p:sp>
        <p:nvSpPr>
          <p:cNvPr id="9" name="Obdélník 8"/>
          <p:cNvSpPr/>
          <p:nvPr/>
        </p:nvSpPr>
        <p:spPr>
          <a:xfrm>
            <a:off x="9536116" y="2729391"/>
            <a:ext cx="187400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500" dirty="0" smtClean="0">
                <a:solidFill>
                  <a:schemeClr val="tx1"/>
                </a:solidFill>
              </a:rPr>
              <a:t>Vajíčka motolice jsou vylučována</a:t>
            </a:r>
          </a:p>
          <a:p>
            <a:pPr algn="ctr"/>
            <a:r>
              <a:rPr lang="cs-CZ" sz="1500" dirty="0" smtClean="0">
                <a:solidFill>
                  <a:schemeClr val="tx1"/>
                </a:solidFill>
              </a:rPr>
              <a:t>s výkaly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002744" y="4017398"/>
            <a:ext cx="1868558" cy="1246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500" dirty="0" smtClean="0"/>
              <a:t>Vajíčka motolice </a:t>
            </a:r>
          </a:p>
          <a:p>
            <a:pPr algn="ctr"/>
            <a:r>
              <a:rPr lang="cs-CZ" sz="1500" dirty="0" smtClean="0"/>
              <a:t>jsou pohlcena </a:t>
            </a:r>
          </a:p>
          <a:p>
            <a:pPr algn="ctr"/>
            <a:r>
              <a:rPr lang="cs-CZ" sz="1500" dirty="0" smtClean="0"/>
              <a:t>plžem a vyvíjejí se </a:t>
            </a:r>
          </a:p>
          <a:p>
            <a:pPr algn="ctr"/>
            <a:r>
              <a:rPr lang="cs-CZ" sz="1500" dirty="0" smtClean="0"/>
              <a:t>v něm v infekční </a:t>
            </a:r>
          </a:p>
          <a:p>
            <a:pPr algn="ctr"/>
            <a:r>
              <a:rPr lang="cs-CZ" sz="1500" dirty="0" smtClean="0"/>
              <a:t>cerkarie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10319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400" b="1" u="sng" dirty="0" smtClean="0"/>
              <a:t>1) Definitivní hostitel (</a:t>
            </a:r>
            <a:r>
              <a:rPr lang="cs-CZ" sz="3400" b="1" u="sng" dirty="0" err="1" smtClean="0"/>
              <a:t>definitive</a:t>
            </a:r>
            <a:r>
              <a:rPr lang="cs-CZ" sz="3400" b="1" u="sng" dirty="0" smtClean="0"/>
              <a:t>, </a:t>
            </a:r>
            <a:r>
              <a:rPr lang="cs-CZ" sz="3400" b="1" u="sng" dirty="0" err="1" smtClean="0"/>
              <a:t>final</a:t>
            </a:r>
            <a:r>
              <a:rPr lang="cs-CZ" sz="3400" b="1" u="sng" dirty="0" smtClean="0"/>
              <a:t> host) </a:t>
            </a:r>
            <a:br>
              <a:rPr lang="cs-CZ" sz="3400" b="1" u="sng" dirty="0" smtClean="0"/>
            </a:br>
            <a:r>
              <a:rPr lang="cs-CZ" sz="2800" dirty="0" smtClean="0"/>
              <a:t>= hostitel, ve kterém </a:t>
            </a:r>
            <a:r>
              <a:rPr lang="cs-CZ" sz="2800" b="1" dirty="0" smtClean="0"/>
              <a:t>parazit dozrává pohlavně </a:t>
            </a:r>
            <a:r>
              <a:rPr lang="cs-CZ" sz="2800" dirty="0" smtClean="0"/>
              <a:t>a </a:t>
            </a:r>
            <a:br>
              <a:rPr lang="cs-CZ" sz="2800" dirty="0" smtClean="0"/>
            </a:br>
            <a:r>
              <a:rPr lang="cs-CZ" sz="2800" dirty="0" smtClean="0"/>
              <a:t>   produkuje vajíčka nebo larvy.</a:t>
            </a:r>
            <a:endParaRPr lang="cs-CZ" sz="2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36" y="2092021"/>
            <a:ext cx="2679706" cy="40145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478" y="2092021"/>
            <a:ext cx="3095625" cy="2905125"/>
          </a:xfrm>
          <a:prstGeom prst="rect">
            <a:avLst/>
          </a:prstGeom>
        </p:spPr>
      </p:pic>
      <p:pic>
        <p:nvPicPr>
          <p:cNvPr id="22530" name="Picture 2" descr="Trávicí soustava a její funk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078" y="140827"/>
            <a:ext cx="2384729" cy="499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07669" y="6186109"/>
            <a:ext cx="4212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Schistosomóza – </a:t>
            </a:r>
            <a:r>
              <a:rPr lang="cs-CZ" sz="2000" i="1" dirty="0" err="1" smtClean="0"/>
              <a:t>Schistosoma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mansoni</a:t>
            </a:r>
            <a:endParaRPr lang="cs-CZ" sz="20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10826" y="5156713"/>
            <a:ext cx="3545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Ascarióza</a:t>
            </a:r>
            <a:r>
              <a:rPr lang="cs-CZ" sz="2000" dirty="0" smtClean="0"/>
              <a:t> – </a:t>
            </a:r>
            <a:r>
              <a:rPr lang="cs-CZ" sz="2000" i="1" dirty="0" err="1" smtClean="0"/>
              <a:t>Ascaris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lumbricoides</a:t>
            </a:r>
            <a:endParaRPr lang="cs-CZ" sz="2000" i="1" dirty="0"/>
          </a:p>
        </p:txBody>
      </p:sp>
      <p:pic>
        <p:nvPicPr>
          <p:cNvPr id="10" name="Picture 2" descr="Lékaři řeší víc případů infekce tasemnic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643" y="4634386"/>
            <a:ext cx="2617268" cy="14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006958" y="6179430"/>
            <a:ext cx="2945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Taeniidóza</a:t>
            </a:r>
            <a:r>
              <a:rPr lang="cs-CZ" sz="2000" dirty="0" smtClean="0"/>
              <a:t> – </a:t>
            </a:r>
            <a:r>
              <a:rPr lang="cs-CZ" sz="2000" i="1" dirty="0" err="1" smtClean="0"/>
              <a:t>Taenia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solium</a:t>
            </a:r>
            <a:endParaRPr lang="cs-CZ" sz="200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7911543" y="2043488"/>
            <a:ext cx="1536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/>
              <a:t>Definitivní </a:t>
            </a:r>
          </a:p>
          <a:p>
            <a:pPr algn="ctr"/>
            <a:r>
              <a:rPr lang="cs-CZ" sz="2400" dirty="0" smtClean="0"/>
              <a:t>hostitel</a:t>
            </a:r>
            <a:endParaRPr lang="cs-CZ" sz="2400" dirty="0"/>
          </a:p>
        </p:txBody>
      </p:sp>
      <p:sp>
        <p:nvSpPr>
          <p:cNvPr id="11" name="Šipka doprava 10"/>
          <p:cNvSpPr/>
          <p:nvPr/>
        </p:nvSpPr>
        <p:spPr>
          <a:xfrm rot="10800000">
            <a:off x="7609397" y="2175721"/>
            <a:ext cx="302552" cy="2730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7"/>
          <p:cNvSpPr/>
          <p:nvPr/>
        </p:nvSpPr>
        <p:spPr>
          <a:xfrm rot="10800000">
            <a:off x="3745060" y="2183669"/>
            <a:ext cx="302552" cy="2730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18"/>
          <p:cNvSpPr/>
          <p:nvPr/>
        </p:nvSpPr>
        <p:spPr>
          <a:xfrm>
            <a:off x="9431573" y="2161146"/>
            <a:ext cx="302552" cy="2730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9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514" y="357172"/>
            <a:ext cx="10781307" cy="1325563"/>
          </a:xfrm>
        </p:spPr>
        <p:txBody>
          <a:bodyPr>
            <a:normAutofit fontScale="90000"/>
          </a:bodyPr>
          <a:lstStyle/>
          <a:p>
            <a:r>
              <a:rPr lang="cs-CZ" sz="3800" b="1" dirty="0" smtClean="0"/>
              <a:t>2. Mezihostitel (</a:t>
            </a:r>
            <a:r>
              <a:rPr lang="cs-CZ" sz="3800" b="1" dirty="0" err="1" smtClean="0"/>
              <a:t>intermediate</a:t>
            </a:r>
            <a:r>
              <a:rPr lang="cs-CZ" sz="3800" b="1" dirty="0" smtClean="0"/>
              <a:t> host) </a:t>
            </a:r>
            <a:r>
              <a:rPr lang="cs-CZ" sz="3100" dirty="0" smtClean="0"/>
              <a:t>= hostitel (často bezobratlý, obratlovec), který je </a:t>
            </a:r>
            <a:r>
              <a:rPr lang="cs-CZ" sz="3100" b="1" dirty="0" smtClean="0"/>
              <a:t>nezbytný pro vývoj </a:t>
            </a:r>
            <a:r>
              <a:rPr lang="cs-CZ" sz="3100" dirty="0" smtClean="0"/>
              <a:t>larválních stadií parazita; parazit   se zde vyvíjí do stadia invazního pro dalšího MH nebo pro DH</a:t>
            </a:r>
            <a:endParaRPr lang="cs-CZ" sz="31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37" y="1858824"/>
            <a:ext cx="4048125" cy="29813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069" y="1858824"/>
            <a:ext cx="2685760" cy="24378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723" y="1850872"/>
            <a:ext cx="3705225" cy="29813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2325" y="4879904"/>
            <a:ext cx="1801475" cy="179123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2046" y="5017277"/>
            <a:ext cx="3227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Echinokokóza, </a:t>
            </a:r>
            <a:r>
              <a:rPr lang="cs-CZ" sz="2000" dirty="0" err="1" smtClean="0"/>
              <a:t>Hydatidóza</a:t>
            </a:r>
            <a:endParaRPr lang="cs-CZ" sz="2000" dirty="0" smtClean="0"/>
          </a:p>
          <a:p>
            <a:pPr algn="ctr"/>
            <a:r>
              <a:rPr lang="cs-CZ" sz="2000" i="1" dirty="0" smtClean="0"/>
              <a:t>(</a:t>
            </a:r>
            <a:r>
              <a:rPr lang="cs-CZ" sz="2000" i="1" dirty="0" err="1" smtClean="0"/>
              <a:t>Echinococcus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granulosus</a:t>
            </a:r>
            <a:r>
              <a:rPr lang="cs-CZ" sz="2000" i="1" dirty="0" smtClean="0"/>
              <a:t>)</a:t>
            </a:r>
            <a:endParaRPr lang="cs-CZ" sz="20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890056" y="3919999"/>
            <a:ext cx="1117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Hydatida</a:t>
            </a:r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907485" y="3967699"/>
            <a:ext cx="176279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dirty="0" err="1" smtClean="0"/>
              <a:t>Cysticercus</a:t>
            </a:r>
            <a:endParaRPr lang="cs-CZ" sz="2000" dirty="0" smtClean="0"/>
          </a:p>
          <a:p>
            <a:pPr algn="ctr"/>
            <a:r>
              <a:rPr lang="cs-CZ" sz="2000" i="1" dirty="0" smtClean="0"/>
              <a:t>(</a:t>
            </a:r>
            <a:r>
              <a:rPr lang="cs-CZ" sz="2000" i="1" dirty="0" err="1" smtClean="0"/>
              <a:t>Teania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solium</a:t>
            </a:r>
            <a:r>
              <a:rPr lang="cs-CZ" sz="2000" i="1" dirty="0" smtClean="0"/>
              <a:t>)</a:t>
            </a:r>
            <a:endParaRPr lang="cs-CZ" sz="2000" i="1" dirty="0"/>
          </a:p>
        </p:txBody>
      </p:sp>
      <p:pic>
        <p:nvPicPr>
          <p:cNvPr id="12" name="Picture 2" descr="Boubel ve svalu Boubel se dostane do těla člověka boubel Hovězí dobytek tasemn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265" y="4320109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Šipka doprava 12"/>
          <p:cNvSpPr/>
          <p:nvPr/>
        </p:nvSpPr>
        <p:spPr>
          <a:xfrm rot="18628770">
            <a:off x="7909016" y="4176824"/>
            <a:ext cx="848295" cy="3920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rot="13620486">
            <a:off x="4053962" y="4400783"/>
            <a:ext cx="848295" cy="3920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47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332656"/>
            <a:ext cx="8229600" cy="72008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/>
              <a:t>Parazitismus jako ekologický pojem </a:t>
            </a:r>
          </a:p>
        </p:txBody>
      </p:sp>
      <p:sp>
        <p:nvSpPr>
          <p:cNvPr id="225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47850" y="1341439"/>
            <a:ext cx="8540750" cy="4498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Reciproká interakce, výhoda pro parazita, poškození pro </a:t>
            </a:r>
            <a:r>
              <a:rPr lang="cs-CZ" altLang="cs-CZ" sz="2400" dirty="0" err="1"/>
              <a:t>hostilele</a:t>
            </a:r>
            <a:endParaRPr lang="cs-CZ" altLang="cs-CZ" sz="2400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cs-CZ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cs-CZ" sz="2400" dirty="0"/>
              <a:t>V</a:t>
            </a:r>
            <a:r>
              <a:rPr lang="cs-CZ" altLang="cs-CZ" sz="2400" dirty="0" err="1"/>
              <a:t>elmi</a:t>
            </a:r>
            <a:r>
              <a:rPr lang="cs-CZ" altLang="cs-CZ" sz="2400" dirty="0"/>
              <a:t> rozšířený biologický fenomén, vysoká diverzita cizopasníků, vysoká diverzita ekologických nik </a:t>
            </a:r>
            <a:r>
              <a:rPr lang="en-US" altLang="cs-CZ" sz="2400" dirty="0"/>
              <a:t> </a:t>
            </a:r>
            <a:r>
              <a:rPr lang="cs-CZ" altLang="cs-CZ" sz="2400" dirty="0"/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velmi úspěšná životní strategie</a:t>
            </a:r>
            <a:r>
              <a:rPr lang="cs-CZ" altLang="cs-CZ" sz="2000" dirty="0"/>
              <a:t> 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97426"/>
            <a:ext cx="2232025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797426"/>
            <a:ext cx="2519362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4" y="4795838"/>
            <a:ext cx="20161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4797425"/>
            <a:ext cx="23034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49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7299" y="2297280"/>
            <a:ext cx="10909189" cy="1325563"/>
          </a:xfrm>
        </p:spPr>
        <p:txBody>
          <a:bodyPr>
            <a:normAutofit fontScale="90000"/>
          </a:bodyPr>
          <a:lstStyle/>
          <a:p>
            <a:r>
              <a:rPr lang="cs-CZ" sz="3800" b="1" dirty="0" smtClean="0"/>
              <a:t>3. </a:t>
            </a:r>
            <a:r>
              <a:rPr lang="cs-CZ" sz="3800" b="1" dirty="0" err="1" smtClean="0"/>
              <a:t>Paratenický</a:t>
            </a:r>
            <a:r>
              <a:rPr lang="cs-CZ" sz="3800" b="1" dirty="0" smtClean="0"/>
              <a:t> hostitel (</a:t>
            </a:r>
            <a:r>
              <a:rPr lang="cs-CZ" sz="3800" b="1" dirty="0" err="1" smtClean="0"/>
              <a:t>paratenic</a:t>
            </a:r>
            <a:r>
              <a:rPr lang="cs-CZ" sz="3800" b="1" dirty="0" smtClean="0"/>
              <a:t> nebo transport host) </a:t>
            </a:r>
            <a:r>
              <a:rPr lang="cs-CZ" sz="3100" dirty="0" smtClean="0"/>
              <a:t>= parazit </a:t>
            </a:r>
            <a:r>
              <a:rPr lang="cs-CZ" sz="3300" dirty="0" smtClean="0"/>
              <a:t/>
            </a:r>
            <a:br>
              <a:rPr lang="cs-CZ" sz="3300" dirty="0" smtClean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100" dirty="0" smtClean="0"/>
              <a:t>se v tomto hostiteli </a:t>
            </a:r>
            <a:r>
              <a:rPr lang="cs-CZ" sz="3100" b="1" dirty="0" smtClean="0"/>
              <a:t>nevyvíjí</a:t>
            </a:r>
            <a:r>
              <a:rPr lang="cs-CZ" sz="3100" dirty="0" smtClean="0"/>
              <a:t>, ale je</a:t>
            </a:r>
            <a:br>
              <a:rPr lang="cs-CZ" sz="3100" dirty="0" smtClean="0"/>
            </a:br>
            <a:r>
              <a:rPr lang="cs-CZ" sz="3100" dirty="0" smtClean="0"/>
              <a:t>schopen přežívat a udržet si svou </a:t>
            </a:r>
            <a:br>
              <a:rPr lang="cs-CZ" sz="3100" dirty="0" smtClean="0"/>
            </a:br>
            <a:r>
              <a:rPr lang="cs-CZ" sz="3100" b="1" dirty="0" err="1" smtClean="0"/>
              <a:t>invazeschopnost</a:t>
            </a:r>
            <a:r>
              <a:rPr lang="cs-CZ" sz="3100" b="1" dirty="0" smtClean="0"/>
              <a:t> </a:t>
            </a:r>
            <a:r>
              <a:rPr lang="cs-CZ" sz="3100" dirty="0" smtClean="0"/>
              <a:t>(tj. schopnost </a:t>
            </a:r>
            <a:br>
              <a:rPr lang="cs-CZ" sz="3100" dirty="0" smtClean="0"/>
            </a:br>
            <a:r>
              <a:rPr lang="cs-CZ" sz="3100" dirty="0" smtClean="0"/>
              <a:t>nákazy DH nebo MZ). Účast PH </a:t>
            </a:r>
            <a:br>
              <a:rPr lang="cs-CZ" sz="3100" dirty="0" smtClean="0"/>
            </a:br>
            <a:r>
              <a:rPr lang="cs-CZ" sz="3100" dirty="0" smtClean="0"/>
              <a:t>není nezbytná pro dokončení VC </a:t>
            </a:r>
            <a:br>
              <a:rPr lang="cs-CZ" sz="3100" dirty="0" smtClean="0"/>
            </a:br>
            <a:r>
              <a:rPr lang="cs-CZ" sz="3100" dirty="0" smtClean="0"/>
              <a:t>parazita, ale v přirozených </a:t>
            </a:r>
            <a:br>
              <a:rPr lang="cs-CZ" sz="3100" dirty="0" smtClean="0"/>
            </a:br>
            <a:r>
              <a:rPr lang="cs-CZ" sz="3100" dirty="0" smtClean="0"/>
              <a:t>podmínkách PH představuje </a:t>
            </a:r>
            <a:br>
              <a:rPr lang="cs-CZ" sz="3100" dirty="0" smtClean="0"/>
            </a:br>
            <a:r>
              <a:rPr lang="cs-CZ" sz="3100" b="1" dirty="0" smtClean="0"/>
              <a:t>významný zdroj nákazy pro DH </a:t>
            </a:r>
            <a:br>
              <a:rPr lang="cs-CZ" sz="3100" b="1" dirty="0" smtClean="0"/>
            </a:br>
            <a:r>
              <a:rPr lang="cs-CZ" sz="3100" dirty="0" smtClean="0"/>
              <a:t>( </a:t>
            </a:r>
            <a:r>
              <a:rPr lang="cs-CZ" sz="3100" dirty="0"/>
              <a:t>p</a:t>
            </a:r>
            <a:r>
              <a:rPr lang="cs-CZ" sz="3100" dirty="0" smtClean="0"/>
              <a:t>řekonání „ekologické mezery“ </a:t>
            </a:r>
            <a:br>
              <a:rPr lang="cs-CZ" sz="3100" dirty="0" smtClean="0"/>
            </a:br>
            <a:r>
              <a:rPr lang="cs-CZ" sz="3100" dirty="0" smtClean="0"/>
              <a:t>mezi MH a DK)</a:t>
            </a:r>
            <a:endParaRPr lang="cs-CZ" sz="31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2614" y="5979377"/>
            <a:ext cx="3459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Strigeidní</a:t>
            </a:r>
            <a:r>
              <a:rPr lang="cs-CZ" sz="2000" dirty="0" smtClean="0"/>
              <a:t> motolice: </a:t>
            </a:r>
            <a:r>
              <a:rPr lang="cs-CZ" sz="2000" i="1" dirty="0" err="1" smtClean="0"/>
              <a:t>Alaria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canis</a:t>
            </a:r>
            <a:endParaRPr lang="cs-CZ" sz="2000" i="1" dirty="0"/>
          </a:p>
        </p:txBody>
      </p:sp>
      <p:pic>
        <p:nvPicPr>
          <p:cNvPr id="7" name="Picture 2" descr="Intend clay cream alaria marcianae chain Teenage years go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385" y="1271485"/>
            <a:ext cx="5472718" cy="431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prava 5"/>
          <p:cNvSpPr/>
          <p:nvPr/>
        </p:nvSpPr>
        <p:spPr>
          <a:xfrm rot="18376965">
            <a:off x="5904688" y="5534070"/>
            <a:ext cx="627236" cy="3920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710904" y="1208599"/>
            <a:ext cx="215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Definitivní hostitel</a:t>
            </a:r>
            <a:endParaRPr lang="cs-CZ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279674" y="3943844"/>
            <a:ext cx="2230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Paratenický</a:t>
            </a:r>
            <a:r>
              <a:rPr lang="cs-CZ" sz="2000" dirty="0" smtClean="0"/>
              <a:t> hostitel</a:t>
            </a: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609398" y="5573861"/>
            <a:ext cx="1726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2. Mezihostitel</a:t>
            </a:r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948407" y="5567239"/>
            <a:ext cx="1726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1</a:t>
            </a:r>
            <a:r>
              <a:rPr lang="cs-CZ" sz="2000" dirty="0" smtClean="0"/>
              <a:t>. Mezihostitel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295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417" y="428735"/>
            <a:ext cx="11231880" cy="1325563"/>
          </a:xfrm>
        </p:spPr>
        <p:txBody>
          <a:bodyPr>
            <a:normAutofit fontScale="90000"/>
          </a:bodyPr>
          <a:lstStyle/>
          <a:p>
            <a:r>
              <a:rPr lang="cs-CZ" sz="3800" b="1" dirty="0" smtClean="0"/>
              <a:t>4. Rezervoárový hostitel (</a:t>
            </a:r>
            <a:r>
              <a:rPr lang="cs-CZ" sz="3800" b="1" dirty="0" err="1" smtClean="0"/>
              <a:t>reservoir</a:t>
            </a:r>
            <a:r>
              <a:rPr lang="cs-CZ" sz="3800" b="1" dirty="0" smtClean="0"/>
              <a:t> host) </a:t>
            </a:r>
            <a:r>
              <a:rPr lang="cs-CZ" sz="3100" dirty="0" smtClean="0"/>
              <a:t>= hostitel, který představuje </a:t>
            </a:r>
            <a:r>
              <a:rPr lang="cs-CZ" sz="3100" b="1" cap="all" dirty="0" smtClean="0"/>
              <a:t>zdroj nákazy </a:t>
            </a:r>
            <a:r>
              <a:rPr lang="cs-CZ" sz="3100" dirty="0" smtClean="0"/>
              <a:t>parazitem pro ekosystém a který umožňuje cizopasníkovi přežívat i v podmínkách bez jiných vhodných hostitelů.</a:t>
            </a:r>
            <a:endParaRPr lang="cs-CZ" sz="31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11" y="1870544"/>
            <a:ext cx="5130818" cy="453431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991" y="1810911"/>
            <a:ext cx="5368066" cy="453431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455093" y="6392855"/>
            <a:ext cx="3460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Motolice</a:t>
            </a:r>
            <a:r>
              <a:rPr lang="cs-CZ" sz="2000" i="1" dirty="0" smtClean="0"/>
              <a:t>: </a:t>
            </a:r>
            <a:r>
              <a:rPr lang="cs-CZ" sz="2000" i="1" dirty="0" err="1" smtClean="0"/>
              <a:t>Schistosoma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mansoni</a:t>
            </a:r>
            <a:endParaRPr lang="cs-CZ" sz="2000" i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227733" y="6401839"/>
            <a:ext cx="2858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Hlístice: </a:t>
            </a:r>
            <a:r>
              <a:rPr lang="cs-CZ" sz="2000" i="1" dirty="0" err="1" smtClean="0"/>
              <a:t>Trichinela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spiralis</a:t>
            </a:r>
            <a:endParaRPr lang="cs-CZ" sz="2000" i="1" dirty="0"/>
          </a:p>
        </p:txBody>
      </p:sp>
      <p:pic>
        <p:nvPicPr>
          <p:cNvPr id="15" name="Picture 2" descr="Trichinella spiralis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46" y="5600525"/>
            <a:ext cx="1449789" cy="117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valovec stočený – Seznam.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47" y="4512988"/>
            <a:ext cx="1449788" cy="108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chistoso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7" y="2859110"/>
            <a:ext cx="928935" cy="106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5660940" y="1854641"/>
            <a:ext cx="270344" cy="4547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11204713" y="1854642"/>
            <a:ext cx="270344" cy="2642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6042991" y="5804455"/>
            <a:ext cx="460787" cy="500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0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515" y="643424"/>
            <a:ext cx="10722996" cy="1325563"/>
          </a:xfrm>
        </p:spPr>
        <p:txBody>
          <a:bodyPr>
            <a:normAutofit fontScale="90000"/>
          </a:bodyPr>
          <a:lstStyle/>
          <a:p>
            <a:r>
              <a:rPr lang="cs-CZ" sz="3800" b="1" dirty="0" smtClean="0"/>
              <a:t>5. Náhodný hostitel (</a:t>
            </a:r>
            <a:r>
              <a:rPr lang="cs-CZ" sz="3800" b="1" dirty="0" err="1" smtClean="0"/>
              <a:t>accidental</a:t>
            </a:r>
            <a:r>
              <a:rPr lang="cs-CZ" sz="3800" b="1" dirty="0" smtClean="0"/>
              <a:t> host) </a:t>
            </a:r>
            <a:r>
              <a:rPr lang="cs-CZ" sz="3100" dirty="0" smtClean="0"/>
              <a:t>= parazit dlouho </a:t>
            </a:r>
            <a:r>
              <a:rPr lang="cs-CZ" sz="3100" b="1" dirty="0" smtClean="0"/>
              <a:t>nepřežívá    a nevyvíjí se </a:t>
            </a:r>
            <a:r>
              <a:rPr lang="cs-CZ" sz="3100" dirty="0" smtClean="0"/>
              <a:t>!!! Atypická migrace parazitů v NH – pro hostitele silně patogenní – „larva </a:t>
            </a:r>
            <a:r>
              <a:rPr lang="cs-CZ" sz="3100" dirty="0" err="1" smtClean="0"/>
              <a:t>migrans</a:t>
            </a:r>
            <a:r>
              <a:rPr lang="cs-CZ" sz="3100" dirty="0" smtClean="0"/>
              <a:t>“ škrkavek </a:t>
            </a:r>
            <a:r>
              <a:rPr lang="cs-CZ" sz="3100" dirty="0"/>
              <a:t>r</a:t>
            </a:r>
            <a:r>
              <a:rPr lang="cs-CZ" sz="3100" dirty="0" smtClean="0"/>
              <a:t>odu </a:t>
            </a:r>
            <a:r>
              <a:rPr lang="cs-CZ" sz="3100" b="1" i="1" dirty="0" err="1" smtClean="0"/>
              <a:t>Toxocara</a:t>
            </a:r>
            <a:r>
              <a:rPr lang="cs-CZ" sz="3100" b="1" dirty="0" smtClean="0"/>
              <a:t> </a:t>
            </a:r>
            <a:r>
              <a:rPr lang="cs-CZ" sz="3100" dirty="0" smtClean="0"/>
              <a:t>nebo čeleď </a:t>
            </a:r>
            <a:r>
              <a:rPr lang="cs-CZ" sz="3100" b="1" i="1" dirty="0" err="1" smtClean="0"/>
              <a:t>Anisakidae</a:t>
            </a:r>
            <a:r>
              <a:rPr lang="cs-CZ" sz="3100" dirty="0" smtClean="0"/>
              <a:t>.</a:t>
            </a:r>
            <a:endParaRPr lang="cs-CZ" sz="3100" dirty="0"/>
          </a:p>
        </p:txBody>
      </p:sp>
      <p:pic>
        <p:nvPicPr>
          <p:cNvPr id="3074" name="Picture 2" descr="Anisakiasis and Anisakis: An underdiagnosed emerging disease and its main  etiological agents -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15" y="2194560"/>
            <a:ext cx="5715088" cy="432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CSU Veterinary Parasit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108" y="2153335"/>
            <a:ext cx="5413425" cy="440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Anisakis | IZS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" y="5437222"/>
            <a:ext cx="2424032" cy="8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lů 5"/>
          <p:cNvSpPr/>
          <p:nvPr/>
        </p:nvSpPr>
        <p:spPr>
          <a:xfrm>
            <a:off x="2122999" y="2234315"/>
            <a:ext cx="286247" cy="2866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ů 11"/>
          <p:cNvSpPr/>
          <p:nvPr/>
        </p:nvSpPr>
        <p:spPr>
          <a:xfrm>
            <a:off x="7976477" y="1877828"/>
            <a:ext cx="286247" cy="2866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17919" y="2123393"/>
            <a:ext cx="1319916" cy="548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Picture 14" descr="Toxocara canis - an overview | ScienceDirect Top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941" y="5732895"/>
            <a:ext cx="1671829" cy="10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70,882 Cartoon Whale Images, Stock Photos &amp; Vectors | Shutter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32" y="1937833"/>
            <a:ext cx="1850312" cy="139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4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4539"/>
            <a:ext cx="10515600" cy="843473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6</a:t>
            </a:r>
            <a:r>
              <a:rPr lang="cs-CZ" sz="3400" b="1" dirty="0" smtClean="0"/>
              <a:t>. Vektor – přenašeč </a:t>
            </a:r>
            <a:r>
              <a:rPr lang="cs-CZ" sz="3000" dirty="0" smtClean="0"/>
              <a:t>= hostitel sloužící </a:t>
            </a:r>
            <a:r>
              <a:rPr lang="cs-CZ" sz="3000" b="1" dirty="0" smtClean="0"/>
              <a:t>k přenosu/šíření </a:t>
            </a:r>
            <a:r>
              <a:rPr lang="cs-CZ" sz="3000" dirty="0" smtClean="0"/>
              <a:t>parazita</a:t>
            </a:r>
            <a:endParaRPr lang="cs-CZ" sz="3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112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V této roli může být hostitel definitivní (komár </a:t>
            </a:r>
            <a:r>
              <a:rPr lang="cs-CZ" i="1" dirty="0" err="1" smtClean="0"/>
              <a:t>Anopheles</a:t>
            </a:r>
            <a:r>
              <a:rPr lang="cs-CZ" dirty="0" smtClean="0"/>
              <a:t> přenášející malarické </a:t>
            </a:r>
            <a:r>
              <a:rPr lang="cs-CZ" dirty="0" err="1" smtClean="0"/>
              <a:t>Plasmodium</a:t>
            </a:r>
            <a:r>
              <a:rPr lang="cs-CZ" dirty="0" smtClean="0"/>
              <a:t>) i mezihostitel (bodalka </a:t>
            </a:r>
            <a:r>
              <a:rPr lang="cs-CZ" i="1" dirty="0" err="1" smtClean="0"/>
              <a:t>Glossina</a:t>
            </a:r>
            <a:r>
              <a:rPr lang="cs-CZ" dirty="0" smtClean="0"/>
              <a:t> přenášející spavou nemoc – </a:t>
            </a:r>
            <a:r>
              <a:rPr lang="cs-CZ" i="1" dirty="0" smtClean="0"/>
              <a:t>Trypanosoma</a:t>
            </a:r>
            <a:r>
              <a:rPr lang="cs-CZ" dirty="0" smtClean="0"/>
              <a:t>).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01150" y="2515892"/>
            <a:ext cx="4590850" cy="37821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63077" y="4767438"/>
            <a:ext cx="1861773" cy="15010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63076" y="3389245"/>
            <a:ext cx="1861774" cy="1291900"/>
          </a:xfrm>
          <a:prstGeom prst="rect">
            <a:avLst/>
          </a:prstGeom>
        </p:spPr>
      </p:pic>
      <p:pic>
        <p:nvPicPr>
          <p:cNvPr id="10" name="Picture 30" descr="Glossina morsitans morsitans, savanna tsetse fly Stock Photo - Ala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28" y="1842582"/>
            <a:ext cx="1410547" cy="119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 descr="Glossina morsitans morsitans, savanna tsetse fly Stock Photo - Alam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714" y="5196028"/>
            <a:ext cx="314908" cy="3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8" y="2800043"/>
            <a:ext cx="4890052" cy="34684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45" y="2188327"/>
            <a:ext cx="1081956" cy="1501078"/>
          </a:xfrm>
          <a:prstGeom prst="rect">
            <a:avLst/>
          </a:prstGeom>
        </p:spPr>
      </p:pic>
      <p:pic>
        <p:nvPicPr>
          <p:cNvPr id="15" name="Picture 40" descr="Falciparum Bilder – Durchsuchen 579 Archivfotos, Vektorgrafiken und Videos  |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767" y="2299609"/>
            <a:ext cx="1587472" cy="1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121359" y="2059539"/>
            <a:ext cx="1035147" cy="149938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805914" y="2299608"/>
            <a:ext cx="48104" cy="1049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4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Povídání o jedné šipce !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4378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       Parazit                                     	na Hostitele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	 Hostitel                                          na Parazita</a:t>
            </a: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4428872" y="2406069"/>
            <a:ext cx="2522621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              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289977" y="2464905"/>
            <a:ext cx="442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                                             </a:t>
            </a:r>
            <a:r>
              <a:rPr lang="cs-CZ" b="1" dirty="0" smtClean="0"/>
              <a:t>Patogenní působení</a:t>
            </a:r>
            <a:endParaRPr lang="cs-CZ" b="1" dirty="0"/>
          </a:p>
        </p:txBody>
      </p:sp>
      <p:sp>
        <p:nvSpPr>
          <p:cNvPr id="8" name="Šipka doprava 7"/>
          <p:cNvSpPr/>
          <p:nvPr/>
        </p:nvSpPr>
        <p:spPr>
          <a:xfrm>
            <a:off x="4438151" y="3965853"/>
            <a:ext cx="2522621" cy="484632"/>
          </a:xfrm>
          <a:prstGeom prst="rightArrow">
            <a:avLst/>
          </a:pr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              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587904" y="3999513"/>
            <a:ext cx="226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Obranné mechanismy</a:t>
            </a:r>
            <a:endParaRPr lang="cs-CZ" b="1" dirty="0"/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4961617" y="1814219"/>
            <a:ext cx="1420639" cy="530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Šipka dolů 10"/>
          <p:cNvSpPr/>
          <p:nvPr/>
        </p:nvSpPr>
        <p:spPr>
          <a:xfrm>
            <a:off x="5425644" y="1226287"/>
            <a:ext cx="492583" cy="469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4325513" y="1512933"/>
            <a:ext cx="3898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 smtClean="0"/>
              <a:t>P</a:t>
            </a:r>
            <a:endParaRPr lang="cs-CZ" sz="3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587904" y="1527018"/>
            <a:ext cx="2712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 smtClean="0"/>
              <a:t> </a:t>
            </a:r>
            <a:endParaRPr lang="cs-CZ" sz="30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583676" y="1511640"/>
            <a:ext cx="4251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3000" b="1" dirty="0" smtClean="0"/>
              <a:t>H</a:t>
            </a:r>
            <a:endParaRPr lang="cs-CZ" sz="3000" b="1" dirty="0"/>
          </a:p>
        </p:txBody>
      </p:sp>
    </p:spTree>
    <p:extLst>
      <p:ext uri="{BB962C8B-B14F-4D97-AF65-F5344CB8AC3E}">
        <p14:creationId xmlns:p14="http://schemas.microsoft.com/office/powerpoint/2010/main" val="1475438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27407" y="330297"/>
            <a:ext cx="6272254" cy="778098"/>
          </a:xfrm>
        </p:spPr>
        <p:txBody>
          <a:bodyPr>
            <a:normAutofit/>
          </a:bodyPr>
          <a:lstStyle/>
          <a:p>
            <a:r>
              <a:rPr lang="cs-CZ" sz="3600" b="1" dirty="0"/>
              <a:t>Působení parazita na hostitele 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72208"/>
            <a:ext cx="10515600" cy="5287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dirty="0" smtClean="0"/>
              <a:t>Paraziti snižují geneticky danou fitness hostitele nejčastěji těmito způsoby:</a:t>
            </a:r>
          </a:p>
          <a:p>
            <a:r>
              <a:rPr lang="cs-CZ" sz="3000" dirty="0" smtClean="0"/>
              <a:t>Jsou mu </a:t>
            </a:r>
            <a:r>
              <a:rPr lang="cs-CZ" sz="3000" b="1" dirty="0" smtClean="0"/>
              <a:t>konkurenty o potravu</a:t>
            </a:r>
          </a:p>
          <a:p>
            <a:r>
              <a:rPr lang="cs-CZ" sz="3000" dirty="0" smtClean="0"/>
              <a:t>Působí jako </a:t>
            </a:r>
            <a:r>
              <a:rPr lang="cs-CZ" sz="3000" b="1" dirty="0" smtClean="0"/>
              <a:t>patogenní agens </a:t>
            </a:r>
            <a:r>
              <a:rPr lang="cs-CZ" sz="3000" dirty="0" smtClean="0"/>
              <a:t>– tj. poškozují jej</a:t>
            </a:r>
          </a:p>
          <a:p>
            <a:pPr marL="0" indent="0">
              <a:buNone/>
            </a:pPr>
            <a:endParaRPr lang="cs-CZ" sz="3000" dirty="0" smtClean="0"/>
          </a:p>
          <a:p>
            <a:pPr marL="0" indent="0">
              <a:buNone/>
            </a:pPr>
            <a:r>
              <a:rPr lang="cs-CZ" sz="3000" dirty="0" smtClean="0"/>
              <a:t>Patogenní působení má nejčastěji podobu:</a:t>
            </a:r>
          </a:p>
          <a:p>
            <a:r>
              <a:rPr lang="cs-CZ" sz="3000" b="1" dirty="0" smtClean="0"/>
              <a:t>Lézí</a:t>
            </a:r>
            <a:r>
              <a:rPr lang="cs-CZ" sz="3000" dirty="0" smtClean="0"/>
              <a:t> různých tkání a orgánů</a:t>
            </a:r>
          </a:p>
          <a:p>
            <a:r>
              <a:rPr lang="cs-CZ" sz="3000" b="1" dirty="0" smtClean="0"/>
              <a:t>Zánětů</a:t>
            </a:r>
          </a:p>
          <a:p>
            <a:r>
              <a:rPr lang="cs-CZ" sz="3000" b="1" dirty="0" smtClean="0"/>
              <a:t>Toxického působení</a:t>
            </a:r>
          </a:p>
          <a:p>
            <a:r>
              <a:rPr lang="cs-CZ" sz="3000" b="1" dirty="0" smtClean="0"/>
              <a:t>Mechanicky</a:t>
            </a:r>
            <a:r>
              <a:rPr lang="cs-CZ" sz="3000" dirty="0" smtClean="0"/>
              <a:t> – zajímají určitý prostor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685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4500" y="365126"/>
            <a:ext cx="7955943" cy="740106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Působení parazita na hostitele - patogenita</a:t>
            </a:r>
            <a:endParaRPr lang="cs-CZ" sz="36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10984" y="1622062"/>
            <a:ext cx="10770704" cy="43481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Ne každá parazitární infekce vede ke </a:t>
            </a:r>
            <a:r>
              <a:rPr lang="cs-CZ" b="1" dirty="0" smtClean="0"/>
              <a:t>vzniku onemocnění </a:t>
            </a:r>
            <a:r>
              <a:rPr lang="cs-CZ" dirty="0" smtClean="0"/>
              <a:t>hostitele !</a:t>
            </a:r>
          </a:p>
          <a:p>
            <a:pPr marL="0" indent="0">
              <a:buNone/>
            </a:pPr>
            <a:r>
              <a:rPr lang="cs-CZ" dirty="0" smtClean="0"/>
              <a:t>Při lehké infekci, nebo při nízké </a:t>
            </a:r>
            <a:r>
              <a:rPr lang="cs-CZ" b="1" dirty="0" smtClean="0"/>
              <a:t>virulenci parazita </a:t>
            </a:r>
            <a:r>
              <a:rPr lang="cs-CZ" dirty="0" smtClean="0"/>
              <a:t>je infekce subklinická !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Když parazit napadne hostitele pravděpodobnost vzniku onemocnění závisí na těchto třech faktorech: </a:t>
            </a:r>
          </a:p>
          <a:p>
            <a:r>
              <a:rPr lang="cs-CZ" b="1" dirty="0" smtClean="0"/>
              <a:t>Status obrany hostitele</a:t>
            </a:r>
          </a:p>
          <a:p>
            <a:r>
              <a:rPr lang="cs-CZ" b="1" dirty="0" smtClean="0"/>
              <a:t>Počet přítomných parazitů (infekční dávka)</a:t>
            </a:r>
          </a:p>
          <a:p>
            <a:r>
              <a:rPr lang="cs-CZ" b="1" dirty="0" err="1" smtClean="0"/>
              <a:t>Patogenicita</a:t>
            </a:r>
            <a:r>
              <a:rPr lang="cs-CZ" b="1" dirty="0" smtClean="0"/>
              <a:t> těchto cizopasníků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Parazit může působit přímé poškození (trauma) hostitelských buněk, tkání a orgánů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36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33321"/>
            <a:ext cx="10515600" cy="803717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Jak souvisí virulence s přenosem. A co je to virulence ?</a:t>
            </a:r>
            <a:endParaRPr lang="cs-CZ" sz="3400" b="1" dirty="0"/>
          </a:p>
        </p:txBody>
      </p:sp>
      <p:pic>
        <p:nvPicPr>
          <p:cNvPr id="10242" name="Picture 2" descr="Why multiple infections favour virulent parasites | bioRxi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79" y="1484289"/>
            <a:ext cx="6269442" cy="444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568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148" y="588397"/>
            <a:ext cx="10515600" cy="93531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Šíření  </a:t>
            </a:r>
            <a:r>
              <a:rPr lang="cs-CZ" sz="3400" i="1" dirty="0" smtClean="0"/>
              <a:t>versus</a:t>
            </a:r>
            <a:r>
              <a:rPr lang="cs-CZ" sz="3400" b="1" dirty="0" smtClean="0"/>
              <a:t> Virulence</a:t>
            </a:r>
            <a:endParaRPr lang="cs-CZ" sz="3400" b="1" dirty="0"/>
          </a:p>
        </p:txBody>
      </p:sp>
      <p:pic>
        <p:nvPicPr>
          <p:cNvPr id="15362" name="Picture 2" descr="The evolution of virulence and 'virulence management' | Parasite Ecolog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05" y="1853406"/>
            <a:ext cx="10312309" cy="36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6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7664"/>
            <a:ext cx="10515600" cy="89118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Co je to virulence a co patogenita ?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61086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sz="2600" b="1" dirty="0"/>
              <a:t>Virulence</a:t>
            </a:r>
            <a:r>
              <a:rPr lang="cs-CZ" sz="2600" dirty="0"/>
              <a:t> je individuální vlastnost patogenu (např. </a:t>
            </a:r>
            <a:r>
              <a:rPr lang="cs-CZ" sz="2600" dirty="0" smtClean="0"/>
              <a:t>bakterie, viru či parazita), která </a:t>
            </a:r>
            <a:r>
              <a:rPr lang="cs-CZ" sz="2600" dirty="0"/>
              <a:t>vyjadřuje stupeň patogenity určitého </a:t>
            </a:r>
            <a:r>
              <a:rPr lang="cs-CZ" sz="2600" dirty="0" smtClean="0"/>
              <a:t>mikrobiálního/parazitárního</a:t>
            </a:r>
            <a:r>
              <a:rPr lang="cs-CZ" sz="2600" dirty="0"/>
              <a:t> </a:t>
            </a:r>
            <a:r>
              <a:rPr lang="cs-CZ" sz="2600" dirty="0" smtClean="0"/>
              <a:t>kmene/ druhu</a:t>
            </a:r>
            <a:r>
              <a:rPr lang="cs-CZ" sz="2600" dirty="0"/>
              <a:t> ve srovnání s </a:t>
            </a:r>
            <a:r>
              <a:rPr lang="cs-CZ" sz="2600" dirty="0" smtClean="0"/>
              <a:t>ostatními patogeny </a:t>
            </a:r>
            <a:r>
              <a:rPr lang="cs-CZ" sz="2600" dirty="0"/>
              <a:t>daného druhu. Také se dá říci, že jednotlivé </a:t>
            </a:r>
            <a:r>
              <a:rPr lang="cs-CZ" sz="2600" dirty="0" smtClean="0"/>
              <a:t>kmeny/druhy patogenů </a:t>
            </a:r>
            <a:r>
              <a:rPr lang="cs-CZ" sz="2600" dirty="0"/>
              <a:t>jsou různě virulentní</a:t>
            </a:r>
            <a:r>
              <a:rPr lang="cs-CZ" sz="2600" dirty="0" smtClean="0"/>
              <a:t>.</a:t>
            </a:r>
          </a:p>
          <a:p>
            <a:pPr marL="0" indent="0">
              <a:buNone/>
            </a:pPr>
            <a:endParaRPr lang="cs-CZ" sz="2600" dirty="0"/>
          </a:p>
          <a:p>
            <a:r>
              <a:rPr lang="cs-CZ" sz="2600" dirty="0"/>
              <a:t>Virulence se určuje například podle schopnosti </a:t>
            </a:r>
            <a:r>
              <a:rPr lang="cs-CZ" sz="2600" dirty="0" smtClean="0"/>
              <a:t>mikroba/</a:t>
            </a:r>
            <a:r>
              <a:rPr lang="cs-CZ" sz="2600" dirty="0" err="1" smtClean="0"/>
              <a:t>patogena</a:t>
            </a:r>
            <a:r>
              <a:rPr lang="cs-CZ" sz="2600" dirty="0" smtClean="0"/>
              <a:t> </a:t>
            </a:r>
            <a:r>
              <a:rPr lang="cs-CZ" sz="2600" dirty="0"/>
              <a:t>vyvolat onemocnění či v rámci něho usmrtit hostitele. Kmeny, které mají tak nízkou virulenci, které téměř nezpůsobují onemocnění, ačkoliv daný druh patogenní je, se nazývají </a:t>
            </a:r>
            <a:r>
              <a:rPr lang="cs-CZ" sz="2600" b="1" dirty="0"/>
              <a:t>avirulentní</a:t>
            </a:r>
            <a:r>
              <a:rPr lang="cs-CZ" sz="2600" dirty="0"/>
              <a:t> (a daná vlastnost </a:t>
            </a:r>
            <a:r>
              <a:rPr lang="cs-CZ" sz="2600" b="1" dirty="0"/>
              <a:t>avirulence</a:t>
            </a:r>
            <a:r>
              <a:rPr lang="cs-CZ" sz="2600" dirty="0" smtClean="0"/>
              <a:t>).</a:t>
            </a:r>
          </a:p>
          <a:p>
            <a:endParaRPr lang="cs-CZ" sz="2600" dirty="0"/>
          </a:p>
          <a:p>
            <a:r>
              <a:rPr lang="cs-CZ" sz="2600" b="1" dirty="0"/>
              <a:t>Patogenita</a:t>
            </a:r>
            <a:r>
              <a:rPr lang="cs-CZ" sz="2600" dirty="0"/>
              <a:t> je schopnost mikrobů vyvolat onemocnění konkrétního druhu hostitele. Taková onemocnění vyvolávají mikrobi, kterým říkáme patogeny. </a:t>
            </a:r>
            <a:r>
              <a:rPr lang="cs-CZ" sz="2600" b="1" dirty="0"/>
              <a:t>Virulence</a:t>
            </a:r>
            <a:r>
              <a:rPr lang="cs-CZ" sz="2600" dirty="0"/>
              <a:t> je pak kvantitativní vyjádření patogenity určitého kmene bakterií.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3158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Parazitologické „dichotomie“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65548" y="158877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 </a:t>
            </a:r>
            <a:endParaRPr lang="cs-CZ" sz="20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2495600" y="364502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2495600" y="3275692"/>
            <a:ext cx="41206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2907660" y="3042826"/>
            <a:ext cx="11721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Zooparazit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855640" y="3851756"/>
            <a:ext cx="123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Fytoparazit</a:t>
            </a:r>
            <a:endParaRPr lang="cs-CZ" dirty="0"/>
          </a:p>
        </p:txBody>
      </p:sp>
      <p:cxnSp>
        <p:nvCxnSpPr>
          <p:cNvPr id="14" name="Přímá spojnice 13"/>
          <p:cNvCxnSpPr/>
          <p:nvPr/>
        </p:nvCxnSpPr>
        <p:spPr>
          <a:xfrm flipV="1">
            <a:off x="4007768" y="3275692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4007768" y="364502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295801" y="3059668"/>
            <a:ext cx="128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Ektoparazit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367809" y="3851756"/>
            <a:ext cx="130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Endoparazit</a:t>
            </a:r>
          </a:p>
        </p:txBody>
      </p:sp>
      <p:cxnSp>
        <p:nvCxnSpPr>
          <p:cNvPr id="20" name="Přímá spojnice 19"/>
          <p:cNvCxnSpPr/>
          <p:nvPr/>
        </p:nvCxnSpPr>
        <p:spPr>
          <a:xfrm>
            <a:off x="5447928" y="3573016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5447928" y="321297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5807969" y="3059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Obligátní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807969" y="3861048"/>
            <a:ext cx="126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Fakultativní</a:t>
            </a:r>
          </a:p>
        </p:txBody>
      </p:sp>
      <p:cxnSp>
        <p:nvCxnSpPr>
          <p:cNvPr id="24" name="Přímá spojnice 23"/>
          <p:cNvCxnSpPr/>
          <p:nvPr/>
        </p:nvCxnSpPr>
        <p:spPr>
          <a:xfrm flipV="1">
            <a:off x="6888088" y="3203684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6888088" y="3573016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7218462" y="3059668"/>
            <a:ext cx="139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Permanentní</a:t>
            </a:r>
          </a:p>
        </p:txBody>
      </p:sp>
      <p:cxnSp>
        <p:nvCxnSpPr>
          <p:cNvPr id="27" name="Přímá spojnice 26"/>
          <p:cNvCxnSpPr/>
          <p:nvPr/>
        </p:nvCxnSpPr>
        <p:spPr>
          <a:xfrm>
            <a:off x="8544272" y="5301208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7248129" y="3861048"/>
            <a:ext cx="123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Temporální</a:t>
            </a:r>
          </a:p>
        </p:txBody>
      </p:sp>
      <p:cxnSp>
        <p:nvCxnSpPr>
          <p:cNvPr id="29" name="Přímá spojnice 28"/>
          <p:cNvCxnSpPr/>
          <p:nvPr/>
        </p:nvCxnSpPr>
        <p:spPr>
          <a:xfrm flipV="1">
            <a:off x="8472264" y="3275692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8472264" y="364502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8832304" y="3059668"/>
            <a:ext cx="124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Generalista</a:t>
            </a:r>
            <a:endParaRPr lang="cs-CZ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8832304" y="3851756"/>
            <a:ext cx="116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Specialista</a:t>
            </a:r>
          </a:p>
        </p:txBody>
      </p:sp>
      <p:cxnSp>
        <p:nvCxnSpPr>
          <p:cNvPr id="33" name="Přímá spojnice 32"/>
          <p:cNvCxnSpPr/>
          <p:nvPr/>
        </p:nvCxnSpPr>
        <p:spPr>
          <a:xfrm>
            <a:off x="8400256" y="1988840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8400256" y="1628800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8544272" y="493187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7239428" y="4715852"/>
            <a:ext cx="137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Mikroparazit</a:t>
            </a:r>
            <a:endParaRPr lang="cs-CZ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7253728" y="5435932"/>
            <a:ext cx="143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Makroparazit</a:t>
            </a:r>
            <a:endParaRPr lang="cs-CZ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8760297" y="1412776"/>
            <a:ext cx="124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Monoxenní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8760297" y="2132856"/>
            <a:ext cx="133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Heteroxenní</a:t>
            </a:r>
            <a:endParaRPr lang="cs-CZ" dirty="0"/>
          </a:p>
        </p:txBody>
      </p:sp>
      <p:cxnSp>
        <p:nvCxnSpPr>
          <p:cNvPr id="41" name="Přímá spojnice 40"/>
          <p:cNvCxnSpPr/>
          <p:nvPr/>
        </p:nvCxnSpPr>
        <p:spPr>
          <a:xfrm flipV="1">
            <a:off x="6888088" y="1628800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6888088" y="493187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6888088" y="1988840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6888088" y="5301208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/>
          <p:cNvSpPr txBox="1"/>
          <p:nvPr/>
        </p:nvSpPr>
        <p:spPr>
          <a:xfrm>
            <a:off x="7250390" y="1412776"/>
            <a:ext cx="107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Periodičtí</a:t>
            </a:r>
            <a:endParaRPr lang="cs-CZ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7305082" y="2132856"/>
            <a:ext cx="87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Stádijní</a:t>
            </a:r>
            <a:endParaRPr lang="cs-CZ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5951985" y="4715852"/>
            <a:ext cx="118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Stenofágní</a:t>
            </a:r>
            <a:endParaRPr lang="cs-CZ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5951985" y="5435932"/>
            <a:ext cx="1065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Euryfágní</a:t>
            </a:r>
            <a:endParaRPr lang="cs-CZ" dirty="0"/>
          </a:p>
        </p:txBody>
      </p:sp>
      <p:cxnSp>
        <p:nvCxnSpPr>
          <p:cNvPr id="49" name="Přímá spojnice 48"/>
          <p:cNvCxnSpPr/>
          <p:nvPr/>
        </p:nvCxnSpPr>
        <p:spPr>
          <a:xfrm flipV="1">
            <a:off x="5447928" y="1619508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5447928" y="1988840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5600328" y="5301208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 flipV="1">
            <a:off x="5600328" y="493187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5807969" y="2132856"/>
            <a:ext cx="13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Biohemninti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831394" y="1412776"/>
            <a:ext cx="134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Geohelminti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904313" y="4725144"/>
            <a:ext cx="113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 strategie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883428" y="5435932"/>
            <a:ext cx="11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 strategie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677726" y="3434963"/>
            <a:ext cx="83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Parazit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849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009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Patogenita </a:t>
            </a:r>
            <a:r>
              <a:rPr lang="cs-CZ" sz="3400" b="1" i="1" dirty="0" smtClean="0"/>
              <a:t>versus</a:t>
            </a:r>
            <a:r>
              <a:rPr lang="cs-CZ" sz="3400" b="1" dirty="0" smtClean="0"/>
              <a:t> Vnímavost hostitele ?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3029" y="1459868"/>
            <a:ext cx="1086612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Dle vnímavosti lze patogeny rozdělit na:</a:t>
            </a:r>
          </a:p>
          <a:p>
            <a:pPr marL="0" indent="0">
              <a:buNone/>
            </a:pPr>
            <a:r>
              <a:rPr lang="cs-CZ" altLang="cs-CZ" sz="2600" b="1" dirty="0" smtClean="0">
                <a:solidFill>
                  <a:srgbClr val="212529"/>
                </a:solidFill>
                <a:latin typeface="-apple-system"/>
              </a:rPr>
              <a:t>(1)	Primární </a:t>
            </a:r>
            <a:r>
              <a:rPr lang="cs-CZ" altLang="cs-CZ" sz="2600" b="1" dirty="0">
                <a:solidFill>
                  <a:srgbClr val="212529"/>
                </a:solidFill>
                <a:latin typeface="-apple-system"/>
              </a:rPr>
              <a:t>patogeny (obligátní)</a:t>
            </a:r>
          </a:p>
          <a:p>
            <a:pPr marL="457200" lvl="1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600" dirty="0" smtClean="0">
                <a:solidFill>
                  <a:srgbClr val="212529"/>
                </a:solidFill>
                <a:latin typeface="-apple-system"/>
              </a:rPr>
              <a:t>		Mají </a:t>
            </a:r>
            <a:r>
              <a:rPr lang="cs-CZ" altLang="cs-CZ" sz="2600" dirty="0">
                <a:solidFill>
                  <a:srgbClr val="212529"/>
                </a:solidFill>
                <a:latin typeface="-apple-system"/>
              </a:rPr>
              <a:t>schopnost vyvolat onemocnění u zdravých osob. </a:t>
            </a:r>
            <a:r>
              <a:rPr lang="cs-CZ" altLang="cs-CZ" sz="2600" dirty="0" smtClean="0">
                <a:latin typeface="-apple-system"/>
              </a:rPr>
              <a:t>Mezi </a:t>
            </a:r>
            <a:r>
              <a:rPr lang="cs-CZ" altLang="cs-CZ" sz="2600" dirty="0">
                <a:latin typeface="-apple-system"/>
              </a:rPr>
              <a:t>tyto </a:t>
            </a:r>
            <a:r>
              <a:rPr lang="cs-CZ" altLang="cs-CZ" sz="2600" dirty="0" smtClean="0">
                <a:latin typeface="-apple-system"/>
              </a:rPr>
              <a:t>	patogeny řadíme: např. </a:t>
            </a:r>
            <a:r>
              <a:rPr lang="cs-CZ" altLang="cs-CZ" sz="2600" i="1" dirty="0" err="1" smtClean="0">
                <a:latin typeface="-apple-system"/>
              </a:rPr>
              <a:t>Plasmodium</a:t>
            </a:r>
            <a:r>
              <a:rPr lang="cs-CZ" altLang="cs-CZ" sz="2600" i="1" dirty="0" smtClean="0">
                <a:latin typeface="-apple-system"/>
              </a:rPr>
              <a:t> </a:t>
            </a:r>
            <a:r>
              <a:rPr lang="cs-CZ" altLang="cs-CZ" sz="2600" i="1" dirty="0" err="1" smtClean="0">
                <a:latin typeface="-apple-system"/>
              </a:rPr>
              <a:t>falciparum</a:t>
            </a:r>
            <a:r>
              <a:rPr lang="cs-CZ" altLang="cs-CZ" sz="2600" i="1" dirty="0" smtClean="0">
                <a:latin typeface="-apple-system"/>
              </a:rPr>
              <a:t>, </a:t>
            </a:r>
            <a:r>
              <a:rPr lang="cs-CZ" altLang="cs-CZ" sz="2600" i="1" dirty="0" err="1" smtClean="0">
                <a:latin typeface="-apple-system"/>
              </a:rPr>
              <a:t>Schistosoma</a:t>
            </a:r>
            <a:r>
              <a:rPr lang="cs-CZ" altLang="cs-CZ" sz="2600" i="1" dirty="0" smtClean="0">
                <a:latin typeface="-apple-system"/>
              </a:rPr>
              <a:t> 	</a:t>
            </a:r>
            <a:r>
              <a:rPr lang="cs-CZ" altLang="cs-CZ" sz="2600" i="1" dirty="0" err="1" smtClean="0">
                <a:latin typeface="-apple-system"/>
              </a:rPr>
              <a:t>haematobium</a:t>
            </a:r>
            <a:r>
              <a:rPr lang="cs-CZ" altLang="cs-CZ" sz="2600" b="1" dirty="0" smtClean="0">
                <a:latin typeface="-apple-system"/>
              </a:rPr>
              <a:t>.</a:t>
            </a:r>
          </a:p>
          <a:p>
            <a:pPr marL="457200" lvl="1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600" b="1" dirty="0" smtClean="0">
                <a:solidFill>
                  <a:srgbClr val="212529"/>
                </a:solidFill>
                <a:latin typeface="-apple-system"/>
              </a:rPr>
              <a:t>(2)		Oportunní </a:t>
            </a:r>
            <a:r>
              <a:rPr lang="cs-CZ" altLang="cs-CZ" sz="2600" b="1" dirty="0">
                <a:solidFill>
                  <a:srgbClr val="212529"/>
                </a:solidFill>
                <a:latin typeface="-apple-system"/>
              </a:rPr>
              <a:t>patogeny (podmíněně patogenní)</a:t>
            </a:r>
          </a:p>
          <a:p>
            <a:pPr marL="457200" lvl="1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600" dirty="0" smtClean="0">
                <a:solidFill>
                  <a:srgbClr val="212529"/>
                </a:solidFill>
                <a:latin typeface="-apple-system"/>
              </a:rPr>
              <a:t>		Druhy </a:t>
            </a:r>
            <a:r>
              <a:rPr lang="cs-CZ" altLang="cs-CZ" sz="2600" dirty="0">
                <a:solidFill>
                  <a:srgbClr val="212529"/>
                </a:solidFill>
                <a:latin typeface="-apple-system"/>
              </a:rPr>
              <a:t>jsou schopný být patogeny jen tehdy, kdy jsou </a:t>
            </a:r>
            <a:r>
              <a:rPr lang="cs-CZ" altLang="cs-CZ" sz="2600" b="1" dirty="0" smtClean="0">
                <a:solidFill>
                  <a:srgbClr val="212529"/>
                </a:solidFill>
                <a:latin typeface="-apple-system"/>
              </a:rPr>
              <a:t>obranné		mechanismy </a:t>
            </a:r>
            <a:r>
              <a:rPr lang="cs-CZ" altLang="cs-CZ" sz="2600" b="1" dirty="0">
                <a:solidFill>
                  <a:srgbClr val="212529"/>
                </a:solidFill>
                <a:latin typeface="-apple-system"/>
              </a:rPr>
              <a:t>poškozeny</a:t>
            </a:r>
            <a:r>
              <a:rPr lang="cs-CZ" altLang="cs-CZ" sz="2600" dirty="0">
                <a:solidFill>
                  <a:srgbClr val="212529"/>
                </a:solidFill>
                <a:latin typeface="-apple-system"/>
              </a:rPr>
              <a:t> (poranění kůže, sliznic, porucha </a:t>
            </a:r>
            <a:r>
              <a:rPr lang="cs-CZ" altLang="cs-CZ" sz="2600" dirty="0" smtClean="0">
                <a:solidFill>
                  <a:srgbClr val="212529"/>
                </a:solidFill>
                <a:latin typeface="-apple-system"/>
              </a:rPr>
              <a:t>	fyziologických </a:t>
            </a:r>
            <a:r>
              <a:rPr lang="cs-CZ" altLang="cs-CZ" sz="2600" dirty="0">
                <a:solidFill>
                  <a:srgbClr val="212529"/>
                </a:solidFill>
                <a:latin typeface="-apple-system"/>
              </a:rPr>
              <a:t>dějů, po lékařských zákrocích) a je </a:t>
            </a:r>
            <a:r>
              <a:rPr lang="cs-CZ" altLang="cs-CZ" sz="2600" b="1" dirty="0">
                <a:solidFill>
                  <a:srgbClr val="212529"/>
                </a:solidFill>
                <a:latin typeface="-apple-system"/>
              </a:rPr>
              <a:t>snížena imunita</a:t>
            </a:r>
            <a:r>
              <a:rPr lang="cs-CZ" altLang="cs-CZ" sz="2600" dirty="0">
                <a:solidFill>
                  <a:srgbClr val="212529"/>
                </a:solidFill>
                <a:latin typeface="-apple-system"/>
              </a:rPr>
              <a:t>. </a:t>
            </a:r>
            <a:r>
              <a:rPr lang="cs-CZ" altLang="cs-CZ" sz="2600" dirty="0" smtClean="0">
                <a:solidFill>
                  <a:srgbClr val="212529"/>
                </a:solidFill>
                <a:latin typeface="-apple-system"/>
              </a:rPr>
              <a:t>	Zdrojem </a:t>
            </a:r>
            <a:r>
              <a:rPr lang="cs-CZ" altLang="cs-CZ" sz="2600" dirty="0">
                <a:solidFill>
                  <a:srgbClr val="212529"/>
                </a:solidFill>
                <a:latin typeface="-apple-system"/>
              </a:rPr>
              <a:t>infekce mohou být patogeny ze zevního prostředí, ale také z </a:t>
            </a:r>
            <a:r>
              <a:rPr lang="cs-CZ" altLang="cs-CZ" sz="2600" dirty="0" smtClean="0">
                <a:solidFill>
                  <a:srgbClr val="212529"/>
                </a:solidFill>
                <a:latin typeface="-apple-system"/>
              </a:rPr>
              <a:t>  	vlastní </a:t>
            </a:r>
            <a:r>
              <a:rPr lang="cs-CZ" altLang="cs-CZ" sz="2600" dirty="0">
                <a:solidFill>
                  <a:srgbClr val="212529"/>
                </a:solidFill>
                <a:latin typeface="-apple-system"/>
              </a:rPr>
              <a:t>flóry (původně symbiotické bakterie). Například </a:t>
            </a:r>
            <a:r>
              <a:rPr lang="cs-CZ" altLang="cs-CZ" sz="2600" i="1" dirty="0" err="1">
                <a:latin typeface="-apple-system"/>
              </a:rPr>
              <a:t>Escherichia</a:t>
            </a:r>
            <a:r>
              <a:rPr lang="cs-CZ" altLang="cs-CZ" sz="2600" i="1" dirty="0">
                <a:latin typeface="-apple-system"/>
              </a:rPr>
              <a:t> </a:t>
            </a:r>
            <a:r>
              <a:rPr lang="cs-CZ" altLang="cs-CZ" sz="2600" i="1" dirty="0" smtClean="0">
                <a:latin typeface="-apple-system"/>
              </a:rPr>
              <a:t>coli, 	</a:t>
            </a:r>
            <a:r>
              <a:rPr lang="cs-CZ" altLang="cs-CZ" sz="2600" i="1" dirty="0" err="1" smtClean="0">
                <a:latin typeface="-apple-system"/>
              </a:rPr>
              <a:t>Cryptosporidium</a:t>
            </a:r>
            <a:r>
              <a:rPr lang="cs-CZ" altLang="cs-CZ" sz="2600" i="1" dirty="0" smtClean="0">
                <a:latin typeface="-apple-system"/>
              </a:rPr>
              <a:t> </a:t>
            </a:r>
            <a:r>
              <a:rPr lang="cs-CZ" altLang="cs-CZ" sz="2600" i="1" dirty="0" err="1" smtClean="0">
                <a:latin typeface="-apple-system"/>
              </a:rPr>
              <a:t>parvum</a:t>
            </a:r>
            <a:r>
              <a:rPr lang="cs-CZ" altLang="cs-CZ" sz="2600" dirty="0" smtClean="0">
                <a:latin typeface="-apple-system"/>
              </a:rPr>
              <a:t>.</a:t>
            </a:r>
            <a:endParaRPr lang="cs-CZ" altLang="cs-CZ" sz="2600" dirty="0">
              <a:latin typeface="-apple-system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600" dirty="0">
              <a:latin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182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17420"/>
            <a:ext cx="10515600" cy="1089964"/>
          </a:xfrm>
        </p:spPr>
        <p:txBody>
          <a:bodyPr>
            <a:normAutofit/>
          </a:bodyPr>
          <a:lstStyle/>
          <a:p>
            <a:pPr algn="ctr"/>
            <a:r>
              <a:rPr lang="cs-CZ" sz="3400" dirty="0" smtClean="0"/>
              <a:t>Přenos</a:t>
            </a:r>
            <a:r>
              <a:rPr lang="cs-CZ" sz="3400" b="1" dirty="0" smtClean="0"/>
              <a:t> </a:t>
            </a:r>
            <a:r>
              <a:rPr lang="cs-CZ" sz="3400" b="1" dirty="0" err="1" smtClean="0"/>
              <a:t>obligáního</a:t>
            </a:r>
            <a:r>
              <a:rPr lang="cs-CZ" sz="3400" b="1" dirty="0" smtClean="0"/>
              <a:t> </a:t>
            </a:r>
            <a:r>
              <a:rPr lang="cs-CZ" sz="3400" b="1" dirty="0" err="1" smtClean="0"/>
              <a:t>pararazita</a:t>
            </a:r>
            <a:r>
              <a:rPr lang="cs-CZ" sz="3400" b="1" dirty="0" smtClean="0"/>
              <a:t>/</a:t>
            </a:r>
            <a:r>
              <a:rPr lang="cs-CZ" sz="3400" b="1" dirty="0" err="1" smtClean="0"/>
              <a:t>patogena</a:t>
            </a:r>
            <a:r>
              <a:rPr lang="cs-CZ" sz="3400" dirty="0" smtClean="0"/>
              <a:t>:                                (</a:t>
            </a:r>
            <a:r>
              <a:rPr lang="cs-CZ" sz="2800" dirty="0" smtClean="0"/>
              <a:t>Příklad: </a:t>
            </a:r>
            <a:r>
              <a:rPr lang="cs-CZ" sz="2800" i="1" dirty="0" err="1" smtClean="0"/>
              <a:t>Schistosoma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haematobium</a:t>
            </a:r>
            <a:r>
              <a:rPr lang="cs-CZ" sz="3400" i="1" dirty="0" smtClean="0"/>
              <a:t>)</a:t>
            </a:r>
            <a:endParaRPr lang="cs-CZ" sz="3400" i="1" dirty="0"/>
          </a:p>
        </p:txBody>
      </p:sp>
      <p:pic>
        <p:nvPicPr>
          <p:cNvPr id="16386" name="Picture 2" descr="Frontiers | Clinical Use of Schistosoma mansoni Antigens as Novel  Immunotherapies for Autoimmune Disorder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68" y="1606417"/>
            <a:ext cx="7332014" cy="48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6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5860"/>
            <a:ext cx="10515600" cy="96274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800" b="1" dirty="0" smtClean="0"/>
              <a:t>Virulence </a:t>
            </a:r>
            <a:r>
              <a:rPr lang="cs-CZ" sz="3800" i="1" dirty="0" smtClean="0"/>
              <a:t>versus</a:t>
            </a:r>
            <a:r>
              <a:rPr lang="cs-CZ" sz="3800" b="1" dirty="0" smtClean="0"/>
              <a:t> </a:t>
            </a:r>
            <a:r>
              <a:rPr lang="cs-CZ" sz="3800" b="1" dirty="0" err="1" smtClean="0"/>
              <a:t>patogenicita</a:t>
            </a:r>
            <a:r>
              <a:rPr lang="cs-CZ" sz="3800" b="1" dirty="0" smtClean="0"/>
              <a:t>:</a:t>
            </a:r>
            <a:r>
              <a:rPr lang="cs-CZ" sz="3400" b="1" dirty="0" smtClean="0"/>
              <a:t/>
            </a:r>
            <a:br>
              <a:rPr lang="cs-CZ" sz="3400" b="1" dirty="0" smtClean="0"/>
            </a:br>
            <a:r>
              <a:rPr lang="cs-CZ" sz="2900" b="1" dirty="0" smtClean="0"/>
              <a:t>(Příklad: </a:t>
            </a:r>
            <a:r>
              <a:rPr lang="cs-CZ" sz="2900" b="1" dirty="0" err="1" smtClean="0"/>
              <a:t>Cryprosporiidium</a:t>
            </a:r>
            <a:r>
              <a:rPr lang="cs-CZ" sz="2900" b="1" dirty="0" smtClean="0"/>
              <a:t> </a:t>
            </a:r>
            <a:r>
              <a:rPr lang="cs-CZ" sz="2900" b="1" dirty="0" err="1" smtClean="0"/>
              <a:t>parvum</a:t>
            </a:r>
            <a:r>
              <a:rPr lang="cs-CZ" sz="2900" b="1" dirty="0" smtClean="0"/>
              <a:t>)</a:t>
            </a:r>
            <a:endParaRPr lang="cs-CZ" sz="2900" b="1" dirty="0"/>
          </a:p>
        </p:txBody>
      </p:sp>
      <p:pic>
        <p:nvPicPr>
          <p:cNvPr id="14338" name="Picture 2" descr="Cryptosporidium Pathogenicity and Virulence | Clinical Microbiology Review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23" y="1630017"/>
            <a:ext cx="6930507" cy="454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76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2002"/>
            <a:ext cx="10515600" cy="82757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>Virulence versus </a:t>
            </a:r>
            <a:r>
              <a:rPr lang="cs-CZ" sz="3400" b="1" dirty="0" err="1" smtClean="0"/>
              <a:t>Patogenicita</a:t>
            </a:r>
            <a:r>
              <a:rPr lang="cs-CZ" sz="3400" b="1" dirty="0" smtClean="0"/>
              <a:t>:</a:t>
            </a:r>
            <a:br>
              <a:rPr lang="cs-CZ" sz="3400" b="1" dirty="0" smtClean="0"/>
            </a:br>
            <a:r>
              <a:rPr lang="cs-CZ" sz="3400" b="1" dirty="0" smtClean="0"/>
              <a:t>(</a:t>
            </a:r>
            <a:r>
              <a:rPr lang="cs-CZ" sz="2700" b="1" dirty="0" smtClean="0"/>
              <a:t>Příklad: </a:t>
            </a:r>
            <a:r>
              <a:rPr lang="cs-CZ" sz="2700" b="1" dirty="0" err="1" smtClean="0"/>
              <a:t>Cryptosporidium</a:t>
            </a:r>
            <a:r>
              <a:rPr lang="cs-CZ" sz="2700" b="1" dirty="0" smtClean="0"/>
              <a:t> </a:t>
            </a:r>
            <a:r>
              <a:rPr lang="cs-CZ" sz="2700" b="1" dirty="0" err="1" smtClean="0"/>
              <a:t>parvum</a:t>
            </a:r>
            <a:r>
              <a:rPr lang="cs-CZ" sz="3400" b="1" dirty="0" smtClean="0"/>
              <a:t>)</a:t>
            </a:r>
            <a:endParaRPr lang="cs-CZ" sz="3400" b="1" dirty="0"/>
          </a:p>
        </p:txBody>
      </p:sp>
      <p:pic>
        <p:nvPicPr>
          <p:cNvPr id="13314" name="Picture 2" descr="Cryptosporidium Pathogenicity and Virulence | Clinical Microbiology Review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11" y="1494845"/>
            <a:ext cx="7438803" cy="505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87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505225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Jaká je normální míra virulence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Virulence souvisí s mírou koevoluce </a:t>
            </a:r>
            <a:r>
              <a:rPr lang="cs-CZ" dirty="0" err="1" smtClean="0"/>
              <a:t>patogena</a:t>
            </a:r>
            <a:r>
              <a:rPr lang="cs-CZ" dirty="0" smtClean="0"/>
              <a:t>/parazita a jeho hostitele.</a:t>
            </a:r>
          </a:p>
          <a:p>
            <a:endParaRPr lang="cs-CZ" dirty="0" smtClean="0"/>
          </a:p>
          <a:p>
            <a:r>
              <a:rPr lang="cs-CZ" dirty="0" smtClean="0"/>
              <a:t>V případě kontaktu s novým hostitelem </a:t>
            </a:r>
            <a:r>
              <a:rPr lang="cs-CZ" b="1" dirty="0" smtClean="0"/>
              <a:t>infekce často vede k úhynu </a:t>
            </a:r>
            <a:r>
              <a:rPr lang="cs-CZ" dirty="0"/>
              <a:t>n</a:t>
            </a:r>
            <a:r>
              <a:rPr lang="cs-CZ" dirty="0" smtClean="0"/>
              <a:t>apadených zvířat, přesto, že za normálních okolností probíhá téměř asymptomaticky (</a:t>
            </a:r>
            <a:r>
              <a:rPr lang="cs-CZ" dirty="0" err="1" smtClean="0"/>
              <a:t>např</a:t>
            </a:r>
            <a:r>
              <a:rPr lang="cs-CZ" dirty="0" err="1"/>
              <a:t>.</a:t>
            </a:r>
            <a:r>
              <a:rPr lang="cs-CZ" i="1" dirty="0" err="1" smtClean="0"/>
              <a:t>Trypanosoma</a:t>
            </a:r>
            <a:r>
              <a:rPr lang="cs-CZ" i="1" dirty="0" smtClean="0"/>
              <a:t> </a:t>
            </a:r>
            <a:r>
              <a:rPr lang="cs-CZ" i="1" dirty="0" err="1" smtClean="0"/>
              <a:t>cruzi</a:t>
            </a:r>
            <a:r>
              <a:rPr lang="cs-CZ" i="1" dirty="0" smtClean="0"/>
              <a:t> </a:t>
            </a:r>
            <a:r>
              <a:rPr lang="cs-CZ" dirty="0" smtClean="0"/>
              <a:t>původce Nagany)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38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6780" y="293566"/>
            <a:ext cx="10515600" cy="60493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Aktivace imunity hostitele </a:t>
            </a:r>
            <a:r>
              <a:rPr lang="cs-CZ" sz="3400" i="1" dirty="0" smtClean="0"/>
              <a:t>versus </a:t>
            </a:r>
            <a:r>
              <a:rPr lang="cs-CZ" sz="3400" b="1" dirty="0" smtClean="0"/>
              <a:t>Fitness parazita</a:t>
            </a:r>
            <a:endParaRPr lang="cs-CZ" sz="3400" b="1" dirty="0"/>
          </a:p>
        </p:txBody>
      </p:sp>
      <p:pic>
        <p:nvPicPr>
          <p:cNvPr id="17410" name="Picture 2" descr="Frontiers | The Two Faces of Nematode Infection: Virulence and  Immunomodulatory Molecules From Nematode Parasites of Mammals, Insects and  Plan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451" y="1009818"/>
            <a:ext cx="8494124" cy="578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3723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191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Faktory patogenity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2053" y="1483719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500" dirty="0" smtClean="0"/>
              <a:t>Přenosnost </a:t>
            </a:r>
            <a:r>
              <a:rPr lang="cs-CZ" sz="3500" dirty="0" err="1" smtClean="0"/>
              <a:t>patogena</a:t>
            </a:r>
            <a:r>
              <a:rPr lang="cs-CZ" sz="3500" dirty="0" smtClean="0"/>
              <a:t>/parazita</a:t>
            </a:r>
            <a:r>
              <a:rPr lang="cs-CZ" sz="3500" b="1" dirty="0" smtClean="0"/>
              <a:t>:</a:t>
            </a:r>
          </a:p>
          <a:p>
            <a:pPr marL="0" indent="0">
              <a:buNone/>
            </a:pPr>
            <a:endParaRPr lang="cs-CZ" sz="3500" b="1" dirty="0"/>
          </a:p>
          <a:p>
            <a:pPr marL="0" indent="0">
              <a:buNone/>
            </a:pPr>
            <a:r>
              <a:rPr lang="cs-CZ" dirty="0"/>
              <a:t>Přenosnost </a:t>
            </a:r>
            <a:r>
              <a:rPr lang="cs-CZ" dirty="0" err="1" smtClean="0"/>
              <a:t>patogena</a:t>
            </a:r>
            <a:r>
              <a:rPr lang="cs-CZ" dirty="0" smtClean="0"/>
              <a:t> </a:t>
            </a:r>
            <a:r>
              <a:rPr lang="cs-CZ" dirty="0"/>
              <a:t>závisí především </a:t>
            </a:r>
            <a:r>
              <a:rPr lang="cs-CZ" dirty="0" smtClean="0"/>
              <a:t>na: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 Počtu patogenů </a:t>
            </a:r>
            <a:r>
              <a:rPr lang="cs-CZ" dirty="0"/>
              <a:t>vylučovaných z </a:t>
            </a:r>
            <a:r>
              <a:rPr lang="cs-CZ" dirty="0" smtClean="0"/>
              <a:t>organismu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 Rezistenci patogenů;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- Infekční </a:t>
            </a:r>
            <a:r>
              <a:rPr lang="cs-CZ" dirty="0"/>
              <a:t>dávce (nízká u </a:t>
            </a:r>
            <a:r>
              <a:rPr lang="cs-CZ" i="1" dirty="0" err="1"/>
              <a:t>Mycobacterium</a:t>
            </a:r>
            <a:r>
              <a:rPr lang="cs-CZ" dirty="0"/>
              <a:t>, </a:t>
            </a:r>
            <a:r>
              <a:rPr lang="cs-CZ" i="1" dirty="0" err="1"/>
              <a:t>Shigella</a:t>
            </a:r>
            <a:r>
              <a:rPr lang="cs-CZ" dirty="0"/>
              <a:t>);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 Chování </a:t>
            </a:r>
            <a:r>
              <a:rPr lang="cs-CZ" dirty="0"/>
              <a:t>hostitele (kašel, kýchání, průjem, změna chování).</a:t>
            </a:r>
          </a:p>
          <a:p>
            <a:pPr marL="0" indent="0">
              <a:buNone/>
            </a:pPr>
            <a:r>
              <a:rPr lang="cs-CZ" dirty="0" smtClean="0"/>
              <a:t>	- Přenos </a:t>
            </a:r>
            <a:r>
              <a:rPr lang="cs-CZ" dirty="0"/>
              <a:t>bývá zprostředkován </a:t>
            </a:r>
            <a:r>
              <a:rPr lang="cs-CZ" dirty="0" smtClean="0"/>
              <a:t>například, kontaminovanou vodou a 			půdou, </a:t>
            </a:r>
            <a:r>
              <a:rPr lang="cs-CZ" dirty="0"/>
              <a:t>fekálně-orální cestou, pohlavně, případně </a:t>
            </a:r>
            <a:r>
              <a:rPr lang="cs-CZ" dirty="0" smtClean="0"/>
              <a:t>				prostřednictvím </a:t>
            </a:r>
            <a:r>
              <a:rPr lang="cs-CZ" dirty="0"/>
              <a:t>zvířecího vektoru (blechy, </a:t>
            </a:r>
            <a:r>
              <a:rPr lang="cs-CZ" dirty="0" smtClean="0"/>
              <a:t>Komára, kočky </a:t>
            </a:r>
            <a:r>
              <a:rPr lang="cs-CZ" dirty="0"/>
              <a:t>atd.).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25322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68213" y="349224"/>
            <a:ext cx="7168763" cy="883229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Pravděpodobnost vzniku onemocnění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980" y="1709531"/>
            <a:ext cx="9529062" cy="390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6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4460" y="365126"/>
            <a:ext cx="6612172" cy="748058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Rozlišujeme několik typů patologie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20109"/>
            <a:ext cx="10515600" cy="4351338"/>
          </a:xfrm>
        </p:spPr>
        <p:txBody>
          <a:bodyPr/>
          <a:lstStyle/>
          <a:p>
            <a:r>
              <a:rPr lang="cs-CZ" dirty="0" smtClean="0"/>
              <a:t>Parazit může vyvolat trauma na úrovni buněk, tkání a orgánů</a:t>
            </a:r>
          </a:p>
          <a:p>
            <a:r>
              <a:rPr lang="cs-CZ" dirty="0" smtClean="0"/>
              <a:t>Změny na úrovni buněčného růstu</a:t>
            </a:r>
          </a:p>
          <a:p>
            <a:r>
              <a:rPr lang="cs-CZ" dirty="0" smtClean="0"/>
              <a:t>Interference s přijímáním potravy hostitelem</a:t>
            </a:r>
          </a:p>
          <a:p>
            <a:r>
              <a:rPr lang="cs-CZ" dirty="0" smtClean="0"/>
              <a:t>Uvolňování toxinů parazitem</a:t>
            </a:r>
          </a:p>
          <a:p>
            <a:r>
              <a:rPr lang="cs-CZ" dirty="0" smtClean="0"/>
              <a:t>Modulace imunitní reakce hostitele vůči infekci</a:t>
            </a:r>
          </a:p>
          <a:p>
            <a:r>
              <a:rPr lang="cs-CZ" dirty="0" smtClean="0"/>
              <a:t>Inokulace patogenních agens při sáni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krve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738" y="3059479"/>
            <a:ext cx="4749787" cy="31885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136806" y="5876508"/>
            <a:ext cx="4446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Hydatidové</a:t>
            </a:r>
            <a:r>
              <a:rPr lang="cs-CZ" dirty="0" smtClean="0"/>
              <a:t> cysty v játrech ovce </a:t>
            </a:r>
            <a:r>
              <a:rPr lang="cs-CZ" dirty="0"/>
              <a:t>(</a:t>
            </a:r>
            <a:r>
              <a:rPr lang="cs-CZ" dirty="0" smtClean="0"/>
              <a:t>bílé oblasti). </a:t>
            </a:r>
          </a:p>
          <a:p>
            <a:r>
              <a:rPr lang="cs-CZ" dirty="0" smtClean="0"/>
              <a:t>Cysty rostou a poškozují jaterní tkáň,</a:t>
            </a:r>
          </a:p>
          <a:p>
            <a:r>
              <a:rPr lang="cs-CZ" dirty="0" smtClean="0"/>
              <a:t>což ovlivňuje činnost tohoto orgánu.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71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17" y="1558959"/>
            <a:ext cx="6411410" cy="49297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4762" y="412832"/>
            <a:ext cx="7466271" cy="477710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/>
              <a:t> </a:t>
            </a:r>
            <a:r>
              <a:rPr lang="cs-CZ" sz="3600" b="1" dirty="0" err="1" smtClean="0"/>
              <a:t>Invazivnost</a:t>
            </a:r>
            <a:r>
              <a:rPr lang="cs-CZ" sz="3600" b="1" dirty="0" smtClean="0"/>
              <a:t> </a:t>
            </a:r>
            <a:r>
              <a:rPr lang="cs-CZ" sz="3600" b="1" i="1" dirty="0" err="1" smtClean="0"/>
              <a:t>Entamoeba</a:t>
            </a:r>
            <a:r>
              <a:rPr lang="cs-CZ" sz="3600" b="1" i="1" dirty="0" smtClean="0"/>
              <a:t> </a:t>
            </a:r>
            <a:r>
              <a:rPr lang="cs-CZ" sz="3600" b="1" i="1" dirty="0" err="1" smtClean="0"/>
              <a:t>histolytica</a:t>
            </a:r>
            <a:r>
              <a:rPr lang="cs-CZ" sz="3600" b="1" i="1" dirty="0" smtClean="0"/>
              <a:t> </a:t>
            </a:r>
            <a:br>
              <a:rPr lang="cs-CZ" sz="3600" b="1" i="1" dirty="0" smtClean="0"/>
            </a:br>
            <a:r>
              <a:rPr lang="cs-CZ" sz="2900" b="1" i="1" dirty="0" smtClean="0"/>
              <a:t>(</a:t>
            </a:r>
            <a:r>
              <a:rPr lang="cs-CZ" sz="2900" i="1" dirty="0" smtClean="0"/>
              <a:t>traumatická změna buněk, tkání a orgánů</a:t>
            </a:r>
            <a:r>
              <a:rPr lang="cs-CZ" sz="2900" b="1" i="1" dirty="0" smtClean="0"/>
              <a:t>)</a:t>
            </a:r>
            <a:endParaRPr lang="cs-CZ" sz="2900" b="1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32513" y="1725433"/>
            <a:ext cx="54788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Both"/>
            </a:pPr>
            <a:r>
              <a:rPr lang="cs-CZ" dirty="0" err="1" smtClean="0"/>
              <a:t>Trofozoiti</a:t>
            </a:r>
            <a:r>
              <a:rPr lang="cs-CZ" dirty="0" smtClean="0"/>
              <a:t> améby přilnou k povrchu tlustého střeva </a:t>
            </a:r>
          </a:p>
          <a:p>
            <a:r>
              <a:rPr lang="cs-CZ" dirty="0" smtClean="0"/>
              <a:t>díky adhesním </a:t>
            </a:r>
            <a:r>
              <a:rPr lang="cs-CZ" dirty="0"/>
              <a:t>m</a:t>
            </a:r>
            <a:r>
              <a:rPr lang="cs-CZ" dirty="0" smtClean="0"/>
              <a:t>olekulách, které mají na svém povrchu. </a:t>
            </a:r>
          </a:p>
          <a:p>
            <a:r>
              <a:rPr lang="cs-CZ" dirty="0" smtClean="0"/>
              <a:t>Mukózní vrstva zůstává neporušená a infekce </a:t>
            </a:r>
            <a:r>
              <a:rPr lang="cs-CZ" dirty="0" err="1" smtClean="0"/>
              <a:t>perzistuje</a:t>
            </a:r>
            <a:r>
              <a:rPr lang="cs-CZ" dirty="0" smtClean="0"/>
              <a:t> </a:t>
            </a:r>
          </a:p>
          <a:p>
            <a:r>
              <a:rPr lang="cs-CZ" dirty="0" smtClean="0"/>
              <a:t>jako neinvazivní a asymptomatická.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78164" y="3951799"/>
            <a:ext cx="5451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(B) Vrstva slizu je porušena a </a:t>
            </a:r>
            <a:r>
              <a:rPr lang="cs-CZ" dirty="0" err="1" smtClean="0"/>
              <a:t>trofoziti</a:t>
            </a:r>
            <a:r>
              <a:rPr lang="cs-CZ" dirty="0" smtClean="0"/>
              <a:t> parazita </a:t>
            </a:r>
            <a:r>
              <a:rPr lang="cs-CZ" dirty="0" err="1" smtClean="0"/>
              <a:t>přícházejí</a:t>
            </a:r>
            <a:r>
              <a:rPr lang="cs-CZ" dirty="0" smtClean="0"/>
              <a:t> </a:t>
            </a:r>
          </a:p>
          <a:p>
            <a:r>
              <a:rPr lang="cs-CZ" dirty="0" smtClean="0"/>
              <a:t>do kontaktu s epitelem střevní sliznice, což vede ke </a:t>
            </a:r>
          </a:p>
          <a:p>
            <a:r>
              <a:rPr lang="cs-CZ" dirty="0"/>
              <a:t>s</a:t>
            </a:r>
            <a:r>
              <a:rPr lang="cs-CZ" dirty="0" smtClean="0"/>
              <a:t>mrti slizničních buněk a směřují k </a:t>
            </a:r>
            <a:r>
              <a:rPr lang="cs-CZ" dirty="0" err="1" smtClean="0"/>
              <a:t>apoptóze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48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94" y="387349"/>
            <a:ext cx="9901238" cy="64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574357" y="262392"/>
            <a:ext cx="9136048" cy="826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400" b="1" dirty="0" smtClean="0">
                <a:solidFill>
                  <a:schemeClr val="tx1"/>
                </a:solidFill>
              </a:rPr>
              <a:t>Povídání o jedné šipce !? </a:t>
            </a:r>
            <a:r>
              <a:rPr lang="cs-CZ" sz="3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cs-CZ" sz="3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2053" y="277664"/>
            <a:ext cx="10515600" cy="819619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 smtClean="0"/>
              <a:t>Invazivnost</a:t>
            </a:r>
            <a:r>
              <a:rPr lang="cs-CZ" sz="3400" b="1" dirty="0" smtClean="0"/>
              <a:t> </a:t>
            </a:r>
            <a:r>
              <a:rPr lang="cs-CZ" sz="3400" b="1" i="1" dirty="0" err="1" smtClean="0"/>
              <a:t>Entamoeba</a:t>
            </a:r>
            <a:r>
              <a:rPr lang="cs-CZ" sz="3400" b="1" i="1" dirty="0" smtClean="0"/>
              <a:t> </a:t>
            </a:r>
            <a:r>
              <a:rPr lang="cs-CZ" sz="3400" b="1" i="1" dirty="0" err="1" smtClean="0"/>
              <a:t>histolytika</a:t>
            </a:r>
            <a:endParaRPr lang="cs-CZ" sz="3400" b="1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667" y="1184744"/>
            <a:ext cx="5101635" cy="535895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97433" y="1470991"/>
            <a:ext cx="5261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(C) </a:t>
            </a:r>
            <a:r>
              <a:rPr lang="cs-CZ" dirty="0" err="1" smtClean="0"/>
              <a:t>Trofozoiti</a:t>
            </a:r>
            <a:r>
              <a:rPr lang="cs-CZ" dirty="0" smtClean="0"/>
              <a:t> pronikají do </a:t>
            </a:r>
            <a:r>
              <a:rPr lang="cs-CZ" dirty="0" err="1" smtClean="0"/>
              <a:t>submukózní</a:t>
            </a:r>
            <a:r>
              <a:rPr lang="cs-CZ" dirty="0" smtClean="0"/>
              <a:t> vrstvy a vznikají </a:t>
            </a:r>
          </a:p>
          <a:p>
            <a:r>
              <a:rPr lang="cs-CZ" dirty="0"/>
              <a:t>t</a:t>
            </a:r>
            <a:r>
              <a:rPr lang="cs-CZ" dirty="0" smtClean="0"/>
              <a:t>ypické léze střevního epitelu. Paraziti se rychle množí</a:t>
            </a:r>
          </a:p>
          <a:p>
            <a:r>
              <a:rPr lang="cs-CZ" dirty="0" smtClean="0"/>
              <a:t>a živí se </a:t>
            </a:r>
            <a:r>
              <a:rPr lang="cs-CZ" dirty="0" err="1" smtClean="0"/>
              <a:t>epiteliáními</a:t>
            </a:r>
            <a:r>
              <a:rPr lang="cs-CZ" dirty="0" smtClean="0"/>
              <a:t> buňkami.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408751" y="3689405"/>
            <a:ext cx="56734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(D) </a:t>
            </a:r>
            <a:r>
              <a:rPr lang="cs-CZ" dirty="0" err="1" smtClean="0"/>
              <a:t>Trofozoiti</a:t>
            </a:r>
            <a:r>
              <a:rPr lang="cs-CZ" dirty="0" smtClean="0"/>
              <a:t> parazitujících améb perforují střevo a </a:t>
            </a:r>
          </a:p>
          <a:p>
            <a:r>
              <a:rPr lang="cs-CZ" dirty="0"/>
              <a:t>d</a:t>
            </a:r>
            <a:r>
              <a:rPr lang="cs-CZ" dirty="0" smtClean="0"/>
              <a:t>ochází k těžkým hemoragiím, </a:t>
            </a:r>
            <a:r>
              <a:rPr lang="cs-CZ" dirty="0" err="1" smtClean="0"/>
              <a:t>peritonitídě</a:t>
            </a:r>
            <a:r>
              <a:rPr lang="cs-CZ" dirty="0" smtClean="0"/>
              <a:t> a </a:t>
            </a:r>
          </a:p>
          <a:p>
            <a:r>
              <a:rPr lang="cs-CZ" dirty="0" smtClean="0"/>
              <a:t>sekundárním bakteriálním Infekcím. V tomto stádium </a:t>
            </a:r>
          </a:p>
          <a:p>
            <a:r>
              <a:rPr lang="cs-CZ" dirty="0" err="1" smtClean="0"/>
              <a:t>trofozoiti</a:t>
            </a:r>
            <a:r>
              <a:rPr lang="cs-CZ" dirty="0" smtClean="0"/>
              <a:t>  vnikají do krevního </a:t>
            </a:r>
            <a:r>
              <a:rPr lang="cs-CZ" dirty="0"/>
              <a:t>ř</a:t>
            </a:r>
            <a:r>
              <a:rPr lang="cs-CZ" dirty="0" smtClean="0"/>
              <a:t>ečiště a jsou krví roznášeni </a:t>
            </a:r>
          </a:p>
          <a:p>
            <a:r>
              <a:rPr lang="cs-CZ" dirty="0" smtClean="0"/>
              <a:t>do těla. Tato diseminace je nejčastější do jater a vyvolávají </a:t>
            </a:r>
          </a:p>
          <a:p>
            <a:r>
              <a:rPr lang="cs-CZ" dirty="0" smtClean="0"/>
              <a:t>zde nekrózy jaterní tkáně a další léze.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27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7613" y="309469"/>
            <a:ext cx="6675782" cy="78781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800" b="1" dirty="0" smtClean="0"/>
              <a:t>Mechanická destrukce buněk a tkání</a:t>
            </a:r>
            <a:r>
              <a:rPr lang="cs-CZ" sz="3400" b="1" dirty="0" smtClean="0"/>
              <a:t/>
            </a:r>
            <a:br>
              <a:rPr lang="cs-CZ" sz="3400" b="1" dirty="0" smtClean="0"/>
            </a:br>
            <a:r>
              <a:rPr lang="cs-CZ" sz="2900" b="1" dirty="0" smtClean="0"/>
              <a:t>(</a:t>
            </a:r>
            <a:r>
              <a:rPr lang="cs-CZ" sz="2900" b="1" i="1" dirty="0" err="1" smtClean="0"/>
              <a:t>Onchocerca</a:t>
            </a:r>
            <a:r>
              <a:rPr lang="cs-CZ" sz="2900" b="1" i="1" dirty="0" smtClean="0"/>
              <a:t> </a:t>
            </a:r>
            <a:r>
              <a:rPr lang="cs-CZ" sz="2900" b="1" i="1" dirty="0" err="1" smtClean="0"/>
              <a:t>volvulus</a:t>
            </a:r>
            <a:r>
              <a:rPr lang="cs-CZ" sz="2900" b="1" dirty="0" smtClean="0"/>
              <a:t>)</a:t>
            </a:r>
            <a:endParaRPr lang="cs-CZ" sz="29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4678" y="1800354"/>
            <a:ext cx="2355657" cy="23392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08" y="1359674"/>
            <a:ext cx="3629875" cy="52339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843" y="1800354"/>
            <a:ext cx="3574112" cy="2355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843" y="4281154"/>
            <a:ext cx="3590014" cy="23084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678" y="4265252"/>
            <a:ext cx="4248067" cy="232840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335" y="1796308"/>
            <a:ext cx="2184088" cy="234334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7591" y="295834"/>
            <a:ext cx="2155680" cy="149656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3271" y="276400"/>
            <a:ext cx="2337684" cy="15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1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908" y="2038469"/>
            <a:ext cx="3218928" cy="2382763"/>
          </a:xfrm>
          <a:prstGeom prst="rect">
            <a:avLst/>
          </a:prstGeom>
        </p:spPr>
      </p:pic>
      <p:pic>
        <p:nvPicPr>
          <p:cNvPr id="24578" name="Picture 2" descr="Diplostomum - Wikipedia, la enciclopedia lib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260" y="410182"/>
            <a:ext cx="2531550" cy="24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Molecular and morphological characterisation of Diplostomum phoxini (Faust,  1918) with a revised classification and an updated nomenclature of the  species-level lineages of Diplostomum (Digenea: Diplostomidae) sequenced  worldwide | Parasitology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12" y="662146"/>
            <a:ext cx="3194935" cy="263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Invasion Of The Eye Flukes | The Fish S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1689" y="4145901"/>
            <a:ext cx="2195852" cy="28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Plav vzhůru a nech se sežrat. Parazit řídí ryby z oka - iDNES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0688" y="4773105"/>
            <a:ext cx="2187232" cy="16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 descr="Histopathological characterisation of retinal lesions associated to  Diplostomum species (Platyhelminthes: Trematoda) infection in polymorphic  Arctic charr Salvelinus alpinus - ScienceDire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89" y="4486659"/>
            <a:ext cx="2930471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643" y="303970"/>
            <a:ext cx="4610446" cy="37900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8364" y="3316382"/>
            <a:ext cx="4209446" cy="3416197"/>
          </a:xfrm>
          <a:prstGeom prst="rect">
            <a:avLst/>
          </a:prstGeom>
        </p:spPr>
      </p:pic>
      <p:pic>
        <p:nvPicPr>
          <p:cNvPr id="24586" name="Picture 10" descr="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7522" y="1316482"/>
            <a:ext cx="1405125" cy="197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7944" y="55022"/>
            <a:ext cx="5132342" cy="1325563"/>
          </a:xfrm>
        </p:spPr>
        <p:txBody>
          <a:bodyPr>
            <a:normAutofit/>
          </a:bodyPr>
          <a:lstStyle/>
          <a:p>
            <a:pPr algn="ctr"/>
            <a:r>
              <a:rPr lang="cs-CZ" sz="3400" b="1" i="1" dirty="0" err="1" smtClean="0"/>
              <a:t>Diplostomum</a:t>
            </a:r>
            <a:r>
              <a:rPr lang="cs-CZ" sz="3400" b="1" i="1" dirty="0" smtClean="0"/>
              <a:t> </a:t>
            </a:r>
            <a:r>
              <a:rPr lang="cs-CZ" sz="3400" b="1" i="1" dirty="0" err="1" smtClean="0"/>
              <a:t>spathaceum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2600" dirty="0" smtClean="0"/>
              <a:t>(mechanické poškození oka)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308184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38918" y="373076"/>
            <a:ext cx="4520979" cy="994079"/>
          </a:xfrm>
        </p:spPr>
        <p:txBody>
          <a:bodyPr>
            <a:normAutofit/>
          </a:bodyPr>
          <a:lstStyle/>
          <a:p>
            <a:r>
              <a:rPr lang="cs-CZ" sz="3400" b="1" i="1" dirty="0" err="1" smtClean="0"/>
              <a:t>Ancylostoma</a:t>
            </a:r>
            <a:r>
              <a:rPr lang="cs-CZ" sz="3400" b="1" i="1" dirty="0" smtClean="0"/>
              <a:t> </a:t>
            </a:r>
            <a:r>
              <a:rPr lang="cs-CZ" sz="3400" b="1" i="1" dirty="0" err="1" smtClean="0"/>
              <a:t>dudenale</a:t>
            </a:r>
            <a:r>
              <a:rPr lang="cs-CZ" sz="3400" b="1" i="1" dirty="0" smtClean="0"/>
              <a:t> </a:t>
            </a:r>
            <a:endParaRPr lang="cs-CZ" sz="3400" b="1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37" y="826466"/>
            <a:ext cx="4102875" cy="54764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389" y="237627"/>
            <a:ext cx="2979174" cy="62665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194" y="1714538"/>
            <a:ext cx="4391454" cy="29528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194" y="4699218"/>
            <a:ext cx="2876550" cy="15430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744" y="4699218"/>
            <a:ext cx="1481533" cy="15430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3012" y="2305050"/>
            <a:ext cx="2085975" cy="22479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48638" y="6337191"/>
            <a:ext cx="841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Anémie, slabost, bolesti v břiše, horečka, krev ve stolici, problémy se srdcem a oběhem.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864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9959"/>
            <a:ext cx="10515600" cy="596979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Paraziti mění charakter tkání hostitele !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632" y="1475768"/>
            <a:ext cx="3623671" cy="498864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14190" y="1144986"/>
            <a:ext cx="800930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u="sng" dirty="0" smtClean="0"/>
              <a:t>Základní typy změny tkání:</a:t>
            </a:r>
          </a:p>
          <a:p>
            <a:endParaRPr lang="cs-CZ" dirty="0"/>
          </a:p>
          <a:p>
            <a:pPr marL="342900" indent="-342900">
              <a:buAutoNum type="arabicParenR"/>
            </a:pPr>
            <a:r>
              <a:rPr lang="cs-CZ" b="1" dirty="0" smtClean="0"/>
              <a:t>Hypertrofie</a:t>
            </a:r>
            <a:r>
              <a:rPr lang="cs-CZ" dirty="0" smtClean="0"/>
              <a:t> – buňky rostou do větších rozměrů než je jejich </a:t>
            </a:r>
          </a:p>
          <a:p>
            <a:r>
              <a:rPr lang="cs-CZ" dirty="0"/>
              <a:t> </a:t>
            </a:r>
            <a:r>
              <a:rPr lang="cs-CZ" dirty="0" smtClean="0"/>
              <a:t>      obvyklá velikost, př</a:t>
            </a:r>
            <a:r>
              <a:rPr lang="cs-CZ" dirty="0"/>
              <a:t>.</a:t>
            </a:r>
            <a:r>
              <a:rPr lang="cs-CZ" dirty="0" smtClean="0"/>
              <a:t> monocyty infikované </a:t>
            </a:r>
            <a:r>
              <a:rPr lang="cs-CZ" b="1" i="1" dirty="0" err="1" smtClean="0"/>
              <a:t>leishmaniemi</a:t>
            </a:r>
            <a:r>
              <a:rPr lang="cs-CZ" b="1" i="1" dirty="0" smtClean="0"/>
              <a:t> </a:t>
            </a:r>
            <a:r>
              <a:rPr lang="cs-CZ" dirty="0" smtClean="0"/>
              <a:t>jsou </a:t>
            </a:r>
          </a:p>
          <a:p>
            <a:r>
              <a:rPr lang="cs-CZ" dirty="0" smtClean="0"/>
              <a:t>       hypertrofované, u </a:t>
            </a:r>
            <a:r>
              <a:rPr lang="cs-CZ" dirty="0" err="1" smtClean="0"/>
              <a:t>Chagasově</a:t>
            </a:r>
            <a:r>
              <a:rPr lang="cs-CZ" dirty="0" smtClean="0"/>
              <a:t> nemoci (</a:t>
            </a:r>
            <a:r>
              <a:rPr lang="cs-CZ" b="1" i="1" dirty="0" err="1" smtClean="0"/>
              <a:t>Trypamosoma</a:t>
            </a:r>
            <a:r>
              <a:rPr lang="cs-CZ" b="1" i="1" dirty="0" smtClean="0"/>
              <a:t> </a:t>
            </a:r>
            <a:r>
              <a:rPr lang="cs-CZ" b="1" i="1" dirty="0" err="1" smtClean="0"/>
              <a:t>cruzi</a:t>
            </a:r>
            <a:r>
              <a:rPr lang="cs-CZ" dirty="0" smtClean="0"/>
              <a:t>) hypertrofují </a:t>
            </a:r>
          </a:p>
          <a:p>
            <a:r>
              <a:rPr lang="cs-CZ" dirty="0" smtClean="0"/>
              <a:t>       buňky myokardu. </a:t>
            </a:r>
            <a:endParaRPr lang="cs-CZ" dirty="0"/>
          </a:p>
          <a:p>
            <a:pPr marL="342900" indent="-342900">
              <a:buAutoNum type="arabicParenR" startAt="2"/>
            </a:pPr>
            <a:r>
              <a:rPr lang="cs-CZ" b="1" dirty="0" err="1" smtClean="0"/>
              <a:t>Hylerplazie</a:t>
            </a:r>
            <a:r>
              <a:rPr lang="cs-CZ" b="1" dirty="0" smtClean="0"/>
              <a:t> </a:t>
            </a:r>
            <a:r>
              <a:rPr lang="cs-CZ" dirty="0" smtClean="0"/>
              <a:t>–  buňky zůstávají v původním velikosti ale roste 1jejich počet. </a:t>
            </a:r>
          </a:p>
          <a:p>
            <a:r>
              <a:rPr lang="cs-CZ" dirty="0" smtClean="0"/>
              <a:t>       Buněčná proliferace žlučovodu vzniká jako důsledek napadení motolicí </a:t>
            </a:r>
          </a:p>
          <a:p>
            <a:r>
              <a:rPr lang="cs-CZ" dirty="0"/>
              <a:t> </a:t>
            </a:r>
            <a:r>
              <a:rPr lang="cs-CZ" dirty="0" smtClean="0"/>
              <a:t>      </a:t>
            </a:r>
            <a:r>
              <a:rPr lang="cs-CZ" b="1" i="1" dirty="0" err="1" smtClean="0"/>
              <a:t>Fasciola</a:t>
            </a:r>
            <a:r>
              <a:rPr lang="cs-CZ" b="1" i="1" dirty="0" smtClean="0"/>
              <a:t> </a:t>
            </a:r>
            <a:r>
              <a:rPr lang="cs-CZ" b="1" i="1" dirty="0" err="1" smtClean="0"/>
              <a:t>hepatica</a:t>
            </a:r>
            <a:r>
              <a:rPr lang="cs-CZ" dirty="0" smtClean="0"/>
              <a:t>. Stejná reakce napadené žaberní tkáně vzniká jaké následek </a:t>
            </a:r>
          </a:p>
          <a:p>
            <a:r>
              <a:rPr lang="cs-CZ" dirty="0"/>
              <a:t> </a:t>
            </a:r>
            <a:r>
              <a:rPr lang="cs-CZ" dirty="0" smtClean="0"/>
              <a:t>      infekce </a:t>
            </a:r>
            <a:r>
              <a:rPr lang="cs-CZ" b="1" i="1" dirty="0" err="1" smtClean="0"/>
              <a:t>glochidiemi</a:t>
            </a:r>
            <a:r>
              <a:rPr lang="cs-CZ" dirty="0" smtClean="0"/>
              <a:t>.</a:t>
            </a:r>
            <a:endParaRPr lang="cs-CZ" dirty="0"/>
          </a:p>
          <a:p>
            <a:pPr marL="342900" indent="-342900">
              <a:buAutoNum type="arabicParenR" startAt="3"/>
            </a:pPr>
            <a:r>
              <a:rPr lang="cs-CZ" b="1" dirty="0" smtClean="0"/>
              <a:t>Metaplazie</a:t>
            </a:r>
            <a:r>
              <a:rPr lang="cs-CZ" dirty="0" smtClean="0"/>
              <a:t> – původní buňky jsou nahrazeny jiným typem buněk. Jako příklad </a:t>
            </a:r>
          </a:p>
          <a:p>
            <a:r>
              <a:rPr lang="cs-CZ" dirty="0"/>
              <a:t> </a:t>
            </a:r>
            <a:r>
              <a:rPr lang="cs-CZ" dirty="0" smtClean="0"/>
              <a:t>      lze uvést osifikaci žaber ryb napadenými monogenetickými </a:t>
            </a:r>
            <a:r>
              <a:rPr lang="cs-CZ" b="1" dirty="0" err="1" smtClean="0"/>
              <a:t>Dactylogyry</a:t>
            </a:r>
            <a:r>
              <a:rPr lang="cs-CZ" i="1" dirty="0" smtClean="0"/>
              <a:t>,</a:t>
            </a:r>
            <a:r>
              <a:rPr lang="cs-CZ" dirty="0" smtClean="0"/>
              <a:t> nebo </a:t>
            </a:r>
          </a:p>
          <a:p>
            <a:r>
              <a:rPr lang="cs-CZ" dirty="0" smtClean="0"/>
              <a:t>       změny v důsledku napadení </a:t>
            </a:r>
            <a:r>
              <a:rPr lang="cs-CZ" b="1" dirty="0" err="1" smtClean="0"/>
              <a:t>Schistosoma</a:t>
            </a:r>
            <a:r>
              <a:rPr lang="cs-CZ" b="1" dirty="0" smtClean="0"/>
              <a:t> </a:t>
            </a:r>
            <a:r>
              <a:rPr lang="cs-CZ" b="1" dirty="0" err="1" smtClean="0"/>
              <a:t>hematobium</a:t>
            </a:r>
            <a:r>
              <a:rPr lang="cs-CZ" dirty="0" smtClean="0"/>
              <a:t>. Často zde dochází ke </a:t>
            </a:r>
          </a:p>
          <a:p>
            <a:r>
              <a:rPr lang="cs-CZ" dirty="0"/>
              <a:t> </a:t>
            </a:r>
            <a:r>
              <a:rPr lang="cs-CZ" dirty="0" smtClean="0"/>
              <a:t>      vzniku rakoviny močového měchýře.</a:t>
            </a:r>
          </a:p>
          <a:p>
            <a:r>
              <a:rPr lang="cs-CZ" b="1" dirty="0" smtClean="0"/>
              <a:t>4)   </a:t>
            </a:r>
            <a:r>
              <a:rPr lang="cs-CZ" b="1" dirty="0" err="1" smtClean="0"/>
              <a:t>Neoplazie</a:t>
            </a:r>
            <a:r>
              <a:rPr lang="cs-CZ" b="1" dirty="0" smtClean="0"/>
              <a:t> </a:t>
            </a:r>
            <a:r>
              <a:rPr lang="cs-CZ" dirty="0" smtClean="0"/>
              <a:t>– pokud ustane působení parazita vedoucí ke vzniku hyperplazii a</a:t>
            </a:r>
          </a:p>
          <a:p>
            <a:r>
              <a:rPr lang="cs-CZ" dirty="0"/>
              <a:t> </a:t>
            </a:r>
            <a:r>
              <a:rPr lang="cs-CZ" dirty="0" smtClean="0"/>
              <a:t>      metaplazii vrací se tkáň do původního stavu. Naproti tomu </a:t>
            </a:r>
            <a:r>
              <a:rPr lang="cs-CZ" dirty="0" err="1" smtClean="0"/>
              <a:t>Neoplazie</a:t>
            </a:r>
            <a:r>
              <a:rPr lang="cs-CZ" dirty="0" smtClean="0"/>
              <a:t> je změna, </a:t>
            </a:r>
          </a:p>
          <a:p>
            <a:r>
              <a:rPr lang="cs-CZ" dirty="0"/>
              <a:t> </a:t>
            </a:r>
            <a:r>
              <a:rPr lang="cs-CZ" dirty="0" smtClean="0"/>
              <a:t>      kdy po utlumení původce změny tkáně dochází ke vzniku maligního nádoru </a:t>
            </a:r>
          </a:p>
          <a:p>
            <a:r>
              <a:rPr lang="cs-CZ" dirty="0" smtClean="0"/>
              <a:t>       (</a:t>
            </a:r>
            <a:r>
              <a:rPr lang="cs-CZ" b="1" i="1" dirty="0" err="1" smtClean="0"/>
              <a:t>Opisthorchis</a:t>
            </a:r>
            <a:r>
              <a:rPr lang="cs-CZ" b="1" i="1" dirty="0" smtClean="0"/>
              <a:t> </a:t>
            </a:r>
            <a:r>
              <a:rPr lang="cs-CZ" b="1" i="1" dirty="0" err="1" smtClean="0"/>
              <a:t>viverrini</a:t>
            </a:r>
            <a:r>
              <a:rPr lang="cs-CZ" dirty="0" smtClean="0"/>
              <a:t>). U psů pak </a:t>
            </a:r>
            <a:r>
              <a:rPr lang="cs-CZ" b="1" i="1" dirty="0" err="1" smtClean="0"/>
              <a:t>Spirocerca</a:t>
            </a:r>
            <a:r>
              <a:rPr lang="cs-CZ" b="1" i="1" dirty="0" smtClean="0"/>
              <a:t> </a:t>
            </a:r>
            <a:r>
              <a:rPr lang="cs-CZ" b="1" i="1" dirty="0" err="1" smtClean="0"/>
              <a:t>lupi</a:t>
            </a:r>
            <a:r>
              <a:rPr lang="cs-CZ" b="1" i="1" dirty="0" smtClean="0"/>
              <a:t> </a:t>
            </a:r>
            <a:r>
              <a:rPr lang="cs-CZ" dirty="0" smtClean="0"/>
              <a:t>původce tzv. </a:t>
            </a:r>
            <a:r>
              <a:rPr lang="cs-CZ" dirty="0" err="1" smtClean="0"/>
              <a:t>spondylozy</a:t>
            </a:r>
            <a:r>
              <a:rPr lang="cs-CZ" dirty="0" smtClean="0"/>
              <a:t> </a:t>
            </a:r>
          </a:p>
          <a:p>
            <a:r>
              <a:rPr lang="cs-CZ" dirty="0"/>
              <a:t> </a:t>
            </a:r>
            <a:r>
              <a:rPr lang="cs-CZ" dirty="0" smtClean="0"/>
              <a:t>      vedoucí často k sarkomu jícnu.</a:t>
            </a:r>
          </a:p>
          <a:p>
            <a:pPr marL="342900" indent="-34290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245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619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Obecné schéma nenádorových změn buněk</a:t>
            </a:r>
            <a:endParaRPr lang="cs-CZ" sz="3400" b="1" dirty="0"/>
          </a:p>
        </p:txBody>
      </p:sp>
      <p:pic>
        <p:nvPicPr>
          <p:cNvPr id="12290" name="Picture 2" descr="Hyperplázie – WikiSkrip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75" y="1304014"/>
            <a:ext cx="9436075" cy="53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58456" y="1455088"/>
            <a:ext cx="3267981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6565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47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>Typy poškození buněk, smrt a adaptace</a:t>
            </a:r>
            <a:endParaRPr lang="cs-CZ" sz="3400" b="1" dirty="0"/>
          </a:p>
        </p:txBody>
      </p:sp>
      <p:pic>
        <p:nvPicPr>
          <p:cNvPr id="11266" name="Picture 2" descr="Poškození buňky, smrt a adaptace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14" y="1106535"/>
            <a:ext cx="8627197" cy="575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191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8486" y="158392"/>
            <a:ext cx="4341827" cy="1325563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/>
              <a:t>Původce </a:t>
            </a:r>
            <a:r>
              <a:rPr lang="cs-CZ" sz="2800" b="1" dirty="0" err="1" smtClean="0"/>
              <a:t>Chagasovy</a:t>
            </a:r>
            <a:r>
              <a:rPr lang="cs-CZ" sz="2800" b="1" dirty="0"/>
              <a:t> </a:t>
            </a:r>
            <a:r>
              <a:rPr lang="cs-CZ" sz="2800" b="1" dirty="0" smtClean="0"/>
              <a:t>nemoci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(</a:t>
            </a:r>
            <a:r>
              <a:rPr lang="cs-CZ" sz="2800" i="1" dirty="0" smtClean="0"/>
              <a:t>Trypanosoma </a:t>
            </a:r>
            <a:r>
              <a:rPr lang="cs-CZ" sz="2800" i="1" dirty="0" err="1" smtClean="0"/>
              <a:t>cruzi</a:t>
            </a:r>
            <a:r>
              <a:rPr lang="cs-CZ" sz="2800" i="1" dirty="0" smtClean="0"/>
              <a:t>)</a:t>
            </a:r>
            <a:endParaRPr lang="cs-CZ" sz="2800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0313" y="191987"/>
            <a:ext cx="5455217" cy="33383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44" y="1270287"/>
            <a:ext cx="5909476" cy="53585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316" y="3703517"/>
            <a:ext cx="4561896" cy="27406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13" y="191987"/>
            <a:ext cx="2020873" cy="14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8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23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>Chronická </a:t>
            </a:r>
            <a:r>
              <a:rPr lang="cs-CZ" sz="3400" b="1" dirty="0" err="1" smtClean="0"/>
              <a:t>cardiomyopaie</a:t>
            </a:r>
            <a:r>
              <a:rPr lang="cs-CZ" sz="3400" b="1" dirty="0" smtClean="0"/>
              <a:t> u </a:t>
            </a:r>
            <a:r>
              <a:rPr lang="cs-CZ" sz="3400" b="1" dirty="0" err="1" smtClean="0"/>
              <a:t>Chagasovy</a:t>
            </a:r>
            <a:r>
              <a:rPr lang="cs-CZ" sz="3400" b="1" dirty="0" smtClean="0"/>
              <a:t> nemoci </a:t>
            </a:r>
            <a:br>
              <a:rPr lang="cs-CZ" sz="3400" b="1" dirty="0" smtClean="0"/>
            </a:br>
            <a:r>
              <a:rPr lang="cs-CZ" sz="3400" b="1" dirty="0" smtClean="0"/>
              <a:t>(</a:t>
            </a:r>
            <a:r>
              <a:rPr lang="cs-CZ" sz="2900" b="1" dirty="0" smtClean="0"/>
              <a:t>příklad hypertrofie</a:t>
            </a:r>
            <a:r>
              <a:rPr lang="cs-CZ" sz="3400" b="1" dirty="0" smtClean="0"/>
              <a:t>)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1332" y="1319916"/>
            <a:ext cx="3116000" cy="36894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840" y="1335818"/>
            <a:ext cx="3218871" cy="35663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449002" y="5239910"/>
            <a:ext cx="8923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Normální zdravý pacient (A) a pacient nemocný </a:t>
            </a:r>
            <a:r>
              <a:rPr lang="cs-CZ" dirty="0" err="1" smtClean="0"/>
              <a:t>Chagasovou</a:t>
            </a:r>
            <a:r>
              <a:rPr lang="cs-CZ" dirty="0" smtClean="0"/>
              <a:t> nemocí a trpící </a:t>
            </a:r>
            <a:r>
              <a:rPr lang="cs-CZ" dirty="0" err="1" smtClean="0"/>
              <a:t>cardimyopatií</a:t>
            </a:r>
            <a:r>
              <a:rPr lang="cs-CZ" dirty="0" smtClean="0"/>
              <a:t>. </a:t>
            </a:r>
          </a:p>
          <a:p>
            <a:r>
              <a:rPr lang="cs-CZ" dirty="0" smtClean="0"/>
              <a:t>V důsledku výraznému zeslabení srdeční stěny dochází v zasaženém ke zvětšení jeho velikosti.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693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odel trávicí soustavy - 3 čás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87" y="3081171"/>
            <a:ext cx="3485231" cy="348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3372" y="317420"/>
            <a:ext cx="5294313" cy="787813"/>
          </a:xfrm>
        </p:spPr>
        <p:txBody>
          <a:bodyPr>
            <a:normAutofit/>
          </a:bodyPr>
          <a:lstStyle/>
          <a:p>
            <a:r>
              <a:rPr lang="cs-CZ" sz="3400" b="1" dirty="0" smtClean="0"/>
              <a:t>Patogenita </a:t>
            </a:r>
            <a:r>
              <a:rPr lang="cs-CZ" sz="3400" b="1" i="1" dirty="0" err="1" smtClean="0"/>
              <a:t>Fasciola</a:t>
            </a:r>
            <a:r>
              <a:rPr lang="cs-CZ" sz="3400" b="1" i="1" dirty="0" smtClean="0"/>
              <a:t> </a:t>
            </a:r>
            <a:r>
              <a:rPr lang="cs-CZ" sz="3400" b="1" i="1" dirty="0" err="1" smtClean="0"/>
              <a:t>hepatica</a:t>
            </a:r>
            <a:endParaRPr lang="cs-CZ" sz="3400" b="1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06315" y="366570"/>
            <a:ext cx="2403685" cy="212478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65" y="1559891"/>
            <a:ext cx="3990975" cy="47529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717" y="2539065"/>
            <a:ext cx="5254447" cy="407504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197842" y="1240407"/>
            <a:ext cx="179305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/>
              <a:t>Motolice ve </a:t>
            </a:r>
          </a:p>
          <a:p>
            <a:r>
              <a:rPr lang="cs-CZ" sz="2200" dirty="0" err="1" smtClean="0"/>
              <a:t>dvanásterníku</a:t>
            </a:r>
            <a:endParaRPr lang="cs-CZ" sz="2200" dirty="0" smtClean="0"/>
          </a:p>
          <a:p>
            <a:r>
              <a:rPr lang="cs-CZ" sz="2200" dirty="0" smtClean="0"/>
              <a:t>(příklad </a:t>
            </a:r>
          </a:p>
          <a:p>
            <a:r>
              <a:rPr lang="cs-CZ" sz="2200" b="1" dirty="0" smtClean="0"/>
              <a:t>hyperplazie</a:t>
            </a:r>
            <a:r>
              <a:rPr lang="cs-CZ" sz="2200" dirty="0" smtClean="0"/>
              <a:t> </a:t>
            </a:r>
          </a:p>
          <a:p>
            <a:r>
              <a:rPr lang="cs-CZ" sz="2200" dirty="0" smtClean="0"/>
              <a:t>tkáně)</a:t>
            </a:r>
            <a:endParaRPr lang="cs-CZ" sz="2200" dirty="0"/>
          </a:p>
        </p:txBody>
      </p:sp>
      <p:sp>
        <p:nvSpPr>
          <p:cNvPr id="9" name="Šipka doprava 8"/>
          <p:cNvSpPr/>
          <p:nvPr/>
        </p:nvSpPr>
        <p:spPr>
          <a:xfrm>
            <a:off x="5643309" y="1946103"/>
            <a:ext cx="978408" cy="3737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Trávení, trávicí ústrojí, dvanácterní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977" y="363161"/>
            <a:ext cx="2514144" cy="209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764393" y="3666896"/>
            <a:ext cx="1571553" cy="8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2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14" descr="Jednorodí – Wikiped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0" y="560884"/>
            <a:ext cx="985127" cy="16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Keramická ryba 32 x 50 cm - E-shop Jezírka Ban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792" y="451683"/>
            <a:ext cx="1779223" cy="133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9954"/>
            <a:ext cx="10515600" cy="371111"/>
          </a:xfrm>
        </p:spPr>
        <p:txBody>
          <a:bodyPr>
            <a:noAutofit/>
          </a:bodyPr>
          <a:lstStyle/>
          <a:p>
            <a:pPr algn="ctr"/>
            <a:r>
              <a:rPr lang="cs-CZ" sz="3400" dirty="0" smtClean="0"/>
              <a:t>Vztahy mezi Parazitem, Hostitelem a Prostředím</a:t>
            </a:r>
            <a:endParaRPr lang="cs-CZ" sz="3400" dirty="0"/>
          </a:p>
        </p:txBody>
      </p:sp>
      <p:sp>
        <p:nvSpPr>
          <p:cNvPr id="4" name="Obdélník 3"/>
          <p:cNvSpPr/>
          <p:nvPr/>
        </p:nvSpPr>
        <p:spPr>
          <a:xfrm>
            <a:off x="4079021" y="1725433"/>
            <a:ext cx="1304014" cy="6758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Parazit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475794" y="4243344"/>
            <a:ext cx="1304014" cy="6758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Abiotické </a:t>
            </a:r>
            <a:r>
              <a:rPr lang="cs-CZ" dirty="0" err="1" smtClean="0">
                <a:solidFill>
                  <a:schemeClr val="tx1"/>
                </a:solidFill>
              </a:rPr>
              <a:t>prostředí</a:t>
            </a:r>
            <a:r>
              <a:rPr lang="cs-CZ" dirty="0" err="1" smtClean="0"/>
              <a:t>í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435752" y="3079805"/>
            <a:ext cx="1627367" cy="6758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Parazitocenóza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169965" y="3101008"/>
            <a:ext cx="1304014" cy="67586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Biocenóza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835475" y="1722780"/>
            <a:ext cx="1304014" cy="67586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Hostitel</a:t>
            </a:r>
            <a:endParaRPr lang="cs-CZ" dirty="0">
              <a:solidFill>
                <a:schemeClr val="tx1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6819573" y="3438938"/>
            <a:ext cx="1304014" cy="119401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3186491" y="1993127"/>
            <a:ext cx="852772" cy="102041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5406885" y="2060711"/>
            <a:ext cx="1420639" cy="530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8221649" y="2035534"/>
            <a:ext cx="683812" cy="100981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4301656" y="3438938"/>
            <a:ext cx="3681454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 flipH="1">
            <a:off x="4161181" y="2138569"/>
            <a:ext cx="2625264" cy="117016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/>
          <p:cNvCxnSpPr/>
          <p:nvPr/>
        </p:nvCxnSpPr>
        <p:spPr>
          <a:xfrm>
            <a:off x="4870839" y="2460270"/>
            <a:ext cx="3252748" cy="84846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H="1">
            <a:off x="6233823" y="2455629"/>
            <a:ext cx="1180106" cy="171085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5534113" y="1661828"/>
            <a:ext cx="11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Patogenita</a:t>
            </a:r>
            <a:endParaRPr lang="cs-CZ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5629523" y="1995781"/>
            <a:ext cx="90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Imunita</a:t>
            </a:r>
            <a:endParaRPr lang="cs-CZ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1494465" y="1531949"/>
            <a:ext cx="2159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Biologické interakce: </a:t>
            </a:r>
          </a:p>
          <a:p>
            <a:pPr algn="ctr"/>
            <a:r>
              <a:rPr lang="cs-CZ" dirty="0" smtClean="0"/>
              <a:t>intra a inter</a:t>
            </a:r>
          </a:p>
          <a:p>
            <a:pPr algn="ctr"/>
            <a:r>
              <a:rPr lang="cs-CZ" dirty="0" smtClean="0"/>
              <a:t>specifická </a:t>
            </a:r>
            <a:r>
              <a:rPr lang="cs-CZ" dirty="0" err="1" smtClean="0"/>
              <a:t>kompetice</a:t>
            </a:r>
            <a:endParaRPr lang="cs-CZ" dirty="0" smtClean="0"/>
          </a:p>
          <a:p>
            <a:pPr algn="ctr"/>
            <a:r>
              <a:rPr lang="cs-CZ" dirty="0" err="1" smtClean="0"/>
              <a:t>Hyperparazitismus</a:t>
            </a:r>
            <a:endParaRPr lang="cs-CZ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8575675" y="1236038"/>
            <a:ext cx="24353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Biologické interakce:</a:t>
            </a:r>
          </a:p>
          <a:p>
            <a:pPr algn="ctr"/>
            <a:r>
              <a:rPr lang="cs-CZ" dirty="0" err="1" smtClean="0"/>
              <a:t>Intea</a:t>
            </a:r>
            <a:r>
              <a:rPr lang="cs-CZ" dirty="0" smtClean="0"/>
              <a:t> a inter </a:t>
            </a:r>
          </a:p>
          <a:p>
            <a:pPr algn="ctr"/>
            <a:r>
              <a:rPr lang="cs-CZ" dirty="0" smtClean="0"/>
              <a:t>specifická </a:t>
            </a:r>
            <a:r>
              <a:rPr lang="cs-CZ" dirty="0" err="1" smtClean="0"/>
              <a:t>kompetice</a:t>
            </a:r>
            <a:r>
              <a:rPr lang="cs-CZ" dirty="0" smtClean="0"/>
              <a:t>, </a:t>
            </a:r>
          </a:p>
          <a:p>
            <a:pPr algn="ctr"/>
            <a:r>
              <a:rPr lang="cs-CZ" dirty="0" smtClean="0"/>
              <a:t>Predace, Mutualismus, </a:t>
            </a:r>
          </a:p>
          <a:p>
            <a:pPr algn="ctr"/>
            <a:r>
              <a:rPr lang="cs-CZ" dirty="0" err="1" smtClean="0"/>
              <a:t>Herbivorie</a:t>
            </a:r>
            <a:r>
              <a:rPr lang="cs-CZ" dirty="0" smtClean="0"/>
              <a:t> </a:t>
            </a:r>
          </a:p>
          <a:p>
            <a:endParaRPr lang="cs-CZ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7156183" y="4333463"/>
            <a:ext cx="1047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Ekologie</a:t>
            </a:r>
          </a:p>
          <a:p>
            <a:r>
              <a:rPr lang="cs-CZ" dirty="0" err="1" smtClean="0"/>
              <a:t>akvatická</a:t>
            </a:r>
            <a:endParaRPr lang="cs-CZ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3865663" y="4406344"/>
            <a:ext cx="1172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Ekologie</a:t>
            </a:r>
          </a:p>
          <a:p>
            <a:pPr algn="ctr"/>
            <a:r>
              <a:rPr lang="cs-CZ" dirty="0" smtClean="0"/>
              <a:t>terestrická</a:t>
            </a:r>
            <a:endParaRPr lang="cs-CZ" dirty="0"/>
          </a:p>
        </p:txBody>
      </p:sp>
      <p:sp>
        <p:nvSpPr>
          <p:cNvPr id="63" name="TextovéPole 62"/>
          <p:cNvSpPr txBox="1"/>
          <p:nvPr/>
        </p:nvSpPr>
        <p:spPr>
          <a:xfrm>
            <a:off x="6517414" y="3458442"/>
            <a:ext cx="103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Faktory</a:t>
            </a:r>
          </a:p>
          <a:p>
            <a:pPr algn="ctr"/>
            <a:r>
              <a:rPr lang="cs-CZ" dirty="0" smtClean="0"/>
              <a:t>prostředí</a:t>
            </a:r>
            <a:endParaRPr lang="cs-CZ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4681987" y="3515428"/>
            <a:ext cx="103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Faktory</a:t>
            </a:r>
          </a:p>
          <a:p>
            <a:pPr algn="ctr"/>
            <a:r>
              <a:rPr lang="cs-CZ" dirty="0" smtClean="0"/>
              <a:t>prostředí</a:t>
            </a:r>
            <a:endParaRPr lang="cs-CZ" dirty="0"/>
          </a:p>
        </p:txBody>
      </p:sp>
      <p:cxnSp>
        <p:nvCxnSpPr>
          <p:cNvPr id="66" name="Přímá spojnice se šipkou 65"/>
          <p:cNvCxnSpPr/>
          <p:nvPr/>
        </p:nvCxnSpPr>
        <p:spPr>
          <a:xfrm flipH="1" flipV="1">
            <a:off x="3272652" y="3827641"/>
            <a:ext cx="2131287" cy="7774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 flipV="1">
            <a:off x="4788009" y="2466891"/>
            <a:ext cx="1223844" cy="16935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>
            <a:off x="5430746" y="2918133"/>
            <a:ext cx="13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Specifičnost</a:t>
            </a:r>
            <a:endParaRPr lang="cs-CZ" dirty="0"/>
          </a:p>
        </p:txBody>
      </p:sp>
      <p:pic>
        <p:nvPicPr>
          <p:cNvPr id="78" name="Picture 4" descr="Šlo o nejšťastnější půlhodinu mého života“. Morénové jezero nadchlo i  zkušeného cestovatele | Cestovink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45" y="4202266"/>
            <a:ext cx="3441497" cy="236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Stoupající hladiny oceánů nemusí zničit korálové ostrovy. Mají přirozenou  obranu, ukázal nový výzkum — ČT24 — Česká televize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604" y="4202266"/>
            <a:ext cx="3414028" cy="237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0" descr="Diphyllobothrium latum Fish tape wo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376" y="903215"/>
            <a:ext cx="1421303" cy="63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2" descr="Advances in the classification ofacanthocephalans: evolutionary history and  evolution of the parasitism (Chapter 9) - Parasite Diversity and  Diversifica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2" y="2258041"/>
            <a:ext cx="1234387" cy="16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8" descr="Argulus foliaceus - Alchetron, The Free Social Encyclope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88" y="2766471"/>
            <a:ext cx="1133105" cy="11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Obrázek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4127" y="922354"/>
            <a:ext cx="1950353" cy="623436"/>
          </a:xfrm>
          <a:prstGeom prst="rect">
            <a:avLst/>
          </a:prstGeom>
        </p:spPr>
      </p:pic>
      <p:pic>
        <p:nvPicPr>
          <p:cNvPr id="6148" name="Picture 4" descr="Členovci I. - Žabernatí - Buchanka obecná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260" y="201581"/>
            <a:ext cx="1176169" cy="139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4" descr="Трубочник обыкновенный - живой корм для аквариумных рыб | Мир аквариум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273" y="1659740"/>
            <a:ext cx="963642" cy="129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6" descr="Štika obecná - Atlas ryb - Český rybářský svaz - MO Bechyně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158" y="3122097"/>
            <a:ext cx="2337677" cy="62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8" descr="Chrostíci - Grafika - Tracey | HumanART.cz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461" y="771720"/>
            <a:ext cx="1651786" cy="66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32" descr="Předpověď počasí - jak vzniká a proč převažuje dojem, že stále nevychází |  Amatérská meteorologická společnos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38" y="5233652"/>
            <a:ext cx="3270890" cy="146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6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342" y="305339"/>
            <a:ext cx="10515600" cy="94302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  </a:t>
            </a:r>
            <a:r>
              <a:rPr lang="cs-CZ" sz="2600" b="1" dirty="0" smtClean="0"/>
              <a:t>Mapa oblastí s častými hladomory (prevalence %)</a:t>
            </a:r>
            <a:endParaRPr lang="cs-CZ" sz="2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921" y="1137036"/>
            <a:ext cx="10689183" cy="5533224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846151" y="229002"/>
            <a:ext cx="10515600" cy="75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400" b="1" dirty="0" smtClean="0"/>
              <a:t>Interference parazita s přijímáním potravy hostitelem</a:t>
            </a:r>
            <a:br>
              <a:rPr lang="cs-CZ" sz="3400" b="1" dirty="0" smtClean="0"/>
            </a:br>
            <a:endParaRPr lang="cs-CZ" sz="3400" b="1" dirty="0"/>
          </a:p>
        </p:txBody>
      </p:sp>
    </p:spTree>
    <p:extLst>
      <p:ext uri="{BB962C8B-B14F-4D97-AF65-F5344CB8AC3E}">
        <p14:creationId xmlns:p14="http://schemas.microsoft.com/office/powerpoint/2010/main" val="42405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6599" y="377398"/>
            <a:ext cx="3828879" cy="41410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800" i="1" dirty="0" err="1" smtClean="0"/>
              <a:t>Giardia</a:t>
            </a:r>
            <a:r>
              <a:rPr lang="cs-CZ" sz="3800" i="1" dirty="0" smtClean="0"/>
              <a:t> </a:t>
            </a:r>
            <a:r>
              <a:rPr lang="cs-CZ" sz="3800" i="1" dirty="0" err="1" smtClean="0"/>
              <a:t>lamblia</a:t>
            </a:r>
            <a:r>
              <a:rPr lang="cs-CZ" sz="2200" i="1" dirty="0" smtClean="0"/>
              <a:t/>
            </a:r>
            <a:br>
              <a:rPr lang="cs-CZ" sz="2200" i="1" dirty="0" smtClean="0"/>
            </a:br>
            <a:r>
              <a:rPr lang="cs-CZ" sz="2900" dirty="0" smtClean="0"/>
              <a:t>(interference s potravou</a:t>
            </a:r>
            <a:r>
              <a:rPr lang="cs-CZ" sz="2900" i="1" dirty="0"/>
              <a:t>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253" y="4746919"/>
            <a:ext cx="2732921" cy="18250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18" y="4746919"/>
            <a:ext cx="2781300" cy="18793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74" y="174929"/>
            <a:ext cx="4595322" cy="4396436"/>
          </a:xfrm>
          <a:prstGeom prst="rect">
            <a:avLst/>
          </a:prstGeom>
        </p:spPr>
      </p:pic>
      <p:pic>
        <p:nvPicPr>
          <p:cNvPr id="23556" name="Picture 4" descr="GUIDELINE for Giardiasis - ABCD cats &amp; ve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732" y="4692402"/>
            <a:ext cx="2201468" cy="184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Giardia: what is it, symptoms, treatment, caus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961" y="4731442"/>
            <a:ext cx="1864412" cy="186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Prípady protozoálnych nákaz giardióz (Giardia sp.) na Slovensku -  SciCell.or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0" y="1022826"/>
            <a:ext cx="4701608" cy="336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Giardie u psa a kočky | Giardióza | MetropoleVet Prah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373" y="4701041"/>
            <a:ext cx="2313359" cy="184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667079" y="285615"/>
            <a:ext cx="2803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cs-CZ" dirty="0" smtClean="0"/>
              <a:t>Laktáza štěpí laktózu </a:t>
            </a:r>
          </a:p>
          <a:p>
            <a:r>
              <a:rPr lang="cs-CZ" dirty="0" smtClean="0"/>
              <a:t>Na monosacharidy, které </a:t>
            </a:r>
          </a:p>
          <a:p>
            <a:r>
              <a:rPr lang="cs-CZ" dirty="0"/>
              <a:t>j</a:t>
            </a:r>
            <a:r>
              <a:rPr lang="cs-CZ" dirty="0" smtClean="0"/>
              <a:t>sou absorbovány střevním epitelem a tráveny. 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216060" y="1637968"/>
            <a:ext cx="241360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B) </a:t>
            </a:r>
            <a:r>
              <a:rPr lang="cs-CZ" dirty="0" err="1" smtClean="0"/>
              <a:t>Trofozoiti</a:t>
            </a:r>
            <a:r>
              <a:rPr lang="cs-CZ" dirty="0" smtClean="0"/>
              <a:t> </a:t>
            </a:r>
            <a:r>
              <a:rPr lang="cs-CZ" i="1" dirty="0" smtClean="0"/>
              <a:t>G. </a:t>
            </a:r>
            <a:r>
              <a:rPr lang="cs-CZ" i="1" dirty="0" err="1" smtClean="0"/>
              <a:t>lamblia</a:t>
            </a:r>
            <a:endParaRPr lang="cs-CZ" i="1" dirty="0" smtClean="0"/>
          </a:p>
          <a:p>
            <a:r>
              <a:rPr lang="cs-CZ" dirty="0" err="1"/>
              <a:t>a</a:t>
            </a:r>
            <a:r>
              <a:rPr lang="cs-CZ" dirty="0" err="1" smtClean="0"/>
              <a:t>dherují</a:t>
            </a:r>
            <a:r>
              <a:rPr lang="cs-CZ" dirty="0" smtClean="0"/>
              <a:t> k epitelu a </a:t>
            </a:r>
          </a:p>
          <a:p>
            <a:r>
              <a:rPr lang="cs-CZ" dirty="0"/>
              <a:t>b</a:t>
            </a:r>
            <a:r>
              <a:rPr lang="cs-CZ" dirty="0" smtClean="0"/>
              <a:t>lokují štěpení laktózy </a:t>
            </a:r>
          </a:p>
          <a:p>
            <a:r>
              <a:rPr lang="cs-CZ" dirty="0"/>
              <a:t>a</a:t>
            </a:r>
            <a:r>
              <a:rPr lang="cs-CZ" dirty="0" smtClean="0"/>
              <a:t> tím brání jejímu </a:t>
            </a:r>
          </a:p>
          <a:p>
            <a:r>
              <a:rPr lang="cs-CZ" dirty="0"/>
              <a:t>t</a:t>
            </a:r>
            <a:r>
              <a:rPr lang="cs-CZ" dirty="0" smtClean="0"/>
              <a:t>rávení. Rostoucí </a:t>
            </a:r>
          </a:p>
          <a:p>
            <a:r>
              <a:rPr lang="cs-CZ" dirty="0"/>
              <a:t>k</a:t>
            </a:r>
            <a:r>
              <a:rPr lang="cs-CZ" dirty="0" smtClean="0"/>
              <a:t>oncentrace laktózy v </a:t>
            </a:r>
          </a:p>
          <a:p>
            <a:r>
              <a:rPr lang="cs-CZ" dirty="0" smtClean="0"/>
              <a:t>lumenu střeva mění </a:t>
            </a:r>
          </a:p>
          <a:p>
            <a:r>
              <a:rPr lang="cs-CZ" dirty="0" smtClean="0"/>
              <a:t>osmotické poměry a </a:t>
            </a:r>
          </a:p>
          <a:p>
            <a:r>
              <a:rPr lang="cs-CZ" dirty="0" smtClean="0"/>
              <a:t>vedou k pronikání vody </a:t>
            </a:r>
          </a:p>
          <a:p>
            <a:r>
              <a:rPr lang="cs-CZ" dirty="0" smtClean="0"/>
              <a:t>do střeva.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993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68" y="365125"/>
            <a:ext cx="3676650" cy="4191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58820" y="159028"/>
            <a:ext cx="3578087" cy="978010"/>
          </a:xfrm>
        </p:spPr>
        <p:txBody>
          <a:bodyPr>
            <a:normAutofit/>
          </a:bodyPr>
          <a:lstStyle/>
          <a:p>
            <a:r>
              <a:rPr lang="cs-CZ" sz="2800" b="1" i="1" dirty="0" err="1" smtClean="0"/>
              <a:t>Diphylobothrium</a:t>
            </a:r>
            <a:r>
              <a:rPr lang="cs-CZ" sz="2800" b="1" i="1" dirty="0" smtClean="0"/>
              <a:t> </a:t>
            </a:r>
            <a:r>
              <a:rPr lang="cs-CZ" sz="2800" b="1" i="1" dirty="0" err="1" smtClean="0"/>
              <a:t>latum</a:t>
            </a:r>
            <a:r>
              <a:rPr lang="cs-CZ" sz="2800" b="1" i="1" dirty="0" smtClean="0"/>
              <a:t/>
            </a:r>
            <a:br>
              <a:rPr lang="cs-CZ" sz="2800" b="1" i="1" dirty="0" smtClean="0"/>
            </a:br>
            <a:r>
              <a:rPr lang="cs-CZ" sz="2800" b="1" i="1" dirty="0" smtClean="0"/>
              <a:t>(</a:t>
            </a:r>
            <a:r>
              <a:rPr lang="cs-CZ" sz="2600" b="1" i="1" dirty="0" smtClean="0"/>
              <a:t>interference s potravou</a:t>
            </a:r>
            <a:r>
              <a:rPr lang="cs-CZ" sz="2800" b="1" i="1" dirty="0" smtClean="0"/>
              <a:t>) </a:t>
            </a:r>
            <a:endParaRPr lang="cs-CZ" sz="2800" b="1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250" y="383929"/>
            <a:ext cx="5536804" cy="23942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640" y="2822713"/>
            <a:ext cx="7197783" cy="3873197"/>
          </a:xfrm>
          <a:prstGeom prst="rect">
            <a:avLst/>
          </a:prstGeom>
        </p:spPr>
      </p:pic>
      <p:pic>
        <p:nvPicPr>
          <p:cNvPr id="22530" name="Picture 2" descr="Vitamin B12 (Cyanocobalmin) - Labpedia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92" y="4555766"/>
            <a:ext cx="4208711" cy="19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DC - Diphyllobothr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26671" y="4035466"/>
            <a:ext cx="3254258" cy="82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DC - DPDx - Diphyllobothrias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613" y="1578980"/>
            <a:ext cx="1769368" cy="17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46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036" y="5241339"/>
            <a:ext cx="2331707" cy="141741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151" y="182249"/>
            <a:ext cx="10515600" cy="49064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>Vliv parazitárních toxinů na patologii cizopasníků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163" y="938258"/>
            <a:ext cx="4245155" cy="414019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24939" y="787183"/>
            <a:ext cx="61066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Hemozoin</a:t>
            </a:r>
            <a:r>
              <a:rPr lang="cs-CZ" dirty="0" smtClean="0"/>
              <a:t> je produkován jako nerozpustný odpadní produkt a může být považován za skutečný toxin. Paradoxně, přesto, že je považován za toxický pro hostitelské buňky, je produkován parazitickým </a:t>
            </a:r>
            <a:r>
              <a:rPr lang="cs-CZ" dirty="0" err="1" smtClean="0"/>
              <a:t>Plasmodiem</a:t>
            </a:r>
            <a:r>
              <a:rPr lang="cs-CZ" dirty="0" smtClean="0"/>
              <a:t>, které tak zabraňuje svému usmrcení </a:t>
            </a:r>
          </a:p>
          <a:p>
            <a:r>
              <a:rPr lang="cs-CZ" b="1" dirty="0"/>
              <a:t>h</a:t>
            </a:r>
            <a:r>
              <a:rPr lang="cs-CZ" b="1" dirty="0" smtClean="0"/>
              <a:t>emem</a:t>
            </a:r>
            <a:r>
              <a:rPr lang="cs-CZ" dirty="0" smtClean="0"/>
              <a:t>, což je počáteční produkt vznikající  rozpadem </a:t>
            </a:r>
            <a:r>
              <a:rPr lang="cs-CZ" b="1" dirty="0" smtClean="0"/>
              <a:t>hemoglobinu</a:t>
            </a:r>
            <a:r>
              <a:rPr lang="cs-CZ" dirty="0" smtClean="0"/>
              <a:t>. S postupující infekcí erytrocytů v hostiteli malarická </a:t>
            </a:r>
            <a:r>
              <a:rPr lang="cs-CZ" dirty="0" err="1"/>
              <a:t>P</a:t>
            </a:r>
            <a:r>
              <a:rPr lang="cs-CZ" dirty="0" err="1" smtClean="0"/>
              <a:t>lasmodia</a:t>
            </a:r>
            <a:r>
              <a:rPr lang="cs-CZ" dirty="0" smtClean="0"/>
              <a:t> pohlcují hemoglobin, který štěpí za vzniku aminokyselin. Tento proces je na počátku podporován proteázou s názvem </a:t>
            </a:r>
            <a:r>
              <a:rPr lang="cs-CZ" b="1" dirty="0" err="1" smtClean="0"/>
              <a:t>plasmepsin</a:t>
            </a:r>
            <a:r>
              <a:rPr lang="cs-CZ" dirty="0" smtClean="0"/>
              <a:t>. </a:t>
            </a:r>
            <a:r>
              <a:rPr lang="cs-CZ" b="1" dirty="0" smtClean="0"/>
              <a:t>Globin</a:t>
            </a:r>
            <a:r>
              <a:rPr lang="cs-CZ" dirty="0" smtClean="0"/>
              <a:t> je pak pomocí různých </a:t>
            </a:r>
            <a:r>
              <a:rPr lang="cs-CZ" dirty="0" err="1" smtClean="0"/>
              <a:t>proteástráven</a:t>
            </a:r>
            <a:r>
              <a:rPr lang="cs-CZ" dirty="0" smtClean="0"/>
              <a:t>. </a:t>
            </a:r>
            <a:r>
              <a:rPr lang="cs-CZ" dirty="0" err="1" smtClean="0"/>
              <a:t>Plasmodium</a:t>
            </a:r>
            <a:r>
              <a:rPr lang="cs-CZ" dirty="0" smtClean="0"/>
              <a:t> následně neutralizuje toxický </a:t>
            </a:r>
            <a:r>
              <a:rPr lang="cs-CZ" b="1" dirty="0"/>
              <a:t>h</a:t>
            </a:r>
            <a:r>
              <a:rPr lang="cs-CZ" b="1" dirty="0" smtClean="0"/>
              <a:t>eme</a:t>
            </a:r>
            <a:r>
              <a:rPr lang="cs-CZ" dirty="0" smtClean="0"/>
              <a:t> tím, že z něj vytváří </a:t>
            </a:r>
            <a:r>
              <a:rPr lang="cs-CZ" b="1" dirty="0" err="1" smtClean="0"/>
              <a:t>hemozoin</a:t>
            </a:r>
            <a:r>
              <a:rPr lang="cs-CZ" dirty="0" smtClean="0"/>
              <a:t>. Tento proces může být příkladem vlivu toxinu na patogenezi v orgánech a buňkách  hostitele může být proces  degradace hemoglobinu na </a:t>
            </a:r>
            <a:r>
              <a:rPr lang="cs-CZ" dirty="0" err="1"/>
              <a:t>h</a:t>
            </a:r>
            <a:r>
              <a:rPr lang="cs-CZ" dirty="0" err="1" smtClean="0"/>
              <a:t>emozoin</a:t>
            </a:r>
            <a:r>
              <a:rPr lang="cs-CZ" dirty="0" smtClean="0"/>
              <a:t>: (A) – struktura hemoglobinu; (B) – struktura hemu; (C) – mechanismus navržený pro popis formování </a:t>
            </a:r>
            <a:r>
              <a:rPr lang="cs-CZ" dirty="0" err="1" smtClean="0"/>
              <a:t>hemozoinu</a:t>
            </a:r>
            <a:r>
              <a:rPr lang="cs-CZ" dirty="0" smtClean="0"/>
              <a:t> z Hemu. </a:t>
            </a:r>
            <a:endParaRPr lang="cs-CZ" dirty="0"/>
          </a:p>
        </p:txBody>
      </p:sp>
      <p:pic>
        <p:nvPicPr>
          <p:cNvPr id="2050" name="Picture 2" descr="LABORATORNI HEMATOLOGIE V PREHLED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0" y="5292353"/>
            <a:ext cx="2476430" cy="125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ABORATORNI HEMATOLOGIE V PREHLED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11" y="5319957"/>
            <a:ext cx="2390696" cy="125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664" y="5172450"/>
            <a:ext cx="4644859" cy="15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5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5616"/>
            <a:ext cx="10515600" cy="1066110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Imunopatologie – důležitá součást patologie u malárie </a:t>
            </a:r>
            <a:br>
              <a:rPr lang="cs-CZ" sz="3400" b="1" dirty="0" smtClean="0"/>
            </a:br>
            <a:r>
              <a:rPr lang="cs-CZ" sz="3400" b="1" dirty="0" smtClean="0"/>
              <a:t>a </a:t>
            </a:r>
            <a:r>
              <a:rPr lang="cs-CZ" sz="3400" b="1" dirty="0" err="1" smtClean="0"/>
              <a:t>schistosomiásy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373" y="1542553"/>
            <a:ext cx="2773928" cy="50393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124" y="904262"/>
            <a:ext cx="2477700" cy="567764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21418" y="1200638"/>
            <a:ext cx="2576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Cerebrální forma malárie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967166" y="2123004"/>
            <a:ext cx="6319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Both"/>
            </a:pPr>
            <a:r>
              <a:rPr lang="cs-CZ" dirty="0" smtClean="0"/>
              <a:t>Řez mozkem člověka (vlevo), který umřel na </a:t>
            </a:r>
            <a:r>
              <a:rPr lang="cs-CZ" b="1" dirty="0" smtClean="0"/>
              <a:t>cerebrální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formu malárie.</a:t>
            </a:r>
            <a:r>
              <a:rPr lang="cs-CZ" dirty="0" smtClean="0"/>
              <a:t> Tmavě zbarvené červené krvinky způsobují     </a:t>
            </a:r>
          </a:p>
          <a:p>
            <a:r>
              <a:rPr lang="cs-CZ" dirty="0"/>
              <a:t> </a:t>
            </a:r>
            <a:r>
              <a:rPr lang="cs-CZ" dirty="0" smtClean="0"/>
              <a:t>      tzv. okluzi. </a:t>
            </a:r>
          </a:p>
          <a:p>
            <a:r>
              <a:rPr lang="cs-CZ" dirty="0" smtClean="0"/>
              <a:t>(B) </a:t>
            </a:r>
            <a:r>
              <a:rPr lang="cs-CZ" b="1" dirty="0" smtClean="0"/>
              <a:t>Mozek člověka</a:t>
            </a:r>
            <a:r>
              <a:rPr lang="cs-CZ" dirty="0" smtClean="0"/>
              <a:t>, na kterém jsou patrné </a:t>
            </a:r>
            <a:r>
              <a:rPr lang="cs-CZ" b="1" dirty="0" smtClean="0"/>
              <a:t>nekrotické změny    </a:t>
            </a:r>
            <a:r>
              <a:rPr lang="cs-CZ" dirty="0" smtClean="0"/>
              <a:t>	(tmavé části) v důsledku </a:t>
            </a:r>
            <a:r>
              <a:rPr lang="cs-CZ" b="1" dirty="0" smtClean="0"/>
              <a:t>cerebrální formy malárie</a:t>
            </a:r>
            <a:r>
              <a:rPr lang="cs-CZ" dirty="0" smtClean="0"/>
              <a:t>. 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116911" y="3888181"/>
            <a:ext cx="628710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Both"/>
            </a:pPr>
            <a:r>
              <a:rPr lang="cs-CZ" b="1" dirty="0" smtClean="0"/>
              <a:t>Granulom v  játrech </a:t>
            </a:r>
            <a:r>
              <a:rPr lang="cs-CZ" dirty="0" smtClean="0"/>
              <a:t>působený vajíčky </a:t>
            </a:r>
            <a:r>
              <a:rPr lang="cs-CZ" b="1" i="1" dirty="0" err="1" smtClean="0"/>
              <a:t>Schistosoma</a:t>
            </a:r>
            <a:r>
              <a:rPr lang="cs-CZ" b="1" i="1" dirty="0" smtClean="0"/>
              <a:t> </a:t>
            </a:r>
            <a:r>
              <a:rPr lang="cs-CZ" b="1" i="1" dirty="0" err="1" smtClean="0"/>
              <a:t>mansoni</a:t>
            </a:r>
            <a:r>
              <a:rPr lang="cs-CZ" dirty="0" smtClean="0"/>
              <a:t>. </a:t>
            </a:r>
          </a:p>
          <a:p>
            <a:r>
              <a:rPr lang="cs-CZ" dirty="0"/>
              <a:t> </a:t>
            </a:r>
            <a:r>
              <a:rPr lang="cs-CZ" dirty="0" smtClean="0"/>
              <a:t>     Granulom se tvoři </a:t>
            </a:r>
            <a:r>
              <a:rPr lang="cs-CZ" b="1" dirty="0" smtClean="0"/>
              <a:t>kolem vajíčka </a:t>
            </a:r>
            <a:r>
              <a:rPr lang="cs-CZ" dirty="0" smtClean="0"/>
              <a:t>a je tvořen různými typy </a:t>
            </a:r>
          </a:p>
          <a:p>
            <a:r>
              <a:rPr lang="cs-CZ" dirty="0" smtClean="0"/>
              <a:t>      buněk: </a:t>
            </a:r>
            <a:r>
              <a:rPr lang="cs-CZ" b="1" dirty="0" smtClean="0"/>
              <a:t>T a B buňky, makrofágy, fibroblasty a eozinofily</a:t>
            </a:r>
            <a:r>
              <a:rPr lang="cs-CZ" dirty="0" smtClean="0"/>
              <a:t>.</a:t>
            </a:r>
          </a:p>
          <a:p>
            <a:r>
              <a:rPr lang="cs-CZ" dirty="0" smtClean="0"/>
              <a:t>      Všechny tyto buňky hrají důležitou roli při tvorbě granulomu</a:t>
            </a:r>
          </a:p>
          <a:p>
            <a:r>
              <a:rPr lang="cs-CZ" dirty="0"/>
              <a:t> </a:t>
            </a:r>
            <a:r>
              <a:rPr lang="cs-CZ" dirty="0" smtClean="0"/>
              <a:t>      a vše na </a:t>
            </a:r>
            <a:r>
              <a:rPr lang="cs-CZ" b="1" dirty="0" smtClean="0"/>
              <a:t>sebe vzájemně působí </a:t>
            </a:r>
            <a:r>
              <a:rPr lang="cs-CZ" dirty="0" smtClean="0"/>
              <a:t>především prostřednictvím </a:t>
            </a:r>
          </a:p>
          <a:p>
            <a:r>
              <a:rPr lang="cs-CZ" dirty="0"/>
              <a:t> </a:t>
            </a:r>
            <a:r>
              <a:rPr lang="cs-CZ" dirty="0" smtClean="0"/>
              <a:t>      </a:t>
            </a:r>
            <a:r>
              <a:rPr lang="cs-CZ" b="1" dirty="0" err="1" smtClean="0"/>
              <a:t>cytokinů</a:t>
            </a:r>
            <a:r>
              <a:rPr lang="cs-CZ" dirty="0" smtClean="0"/>
              <a:t>. </a:t>
            </a:r>
          </a:p>
          <a:p>
            <a:pPr marL="342900" indent="-342900">
              <a:buAutoNum type="alphaUcParenBoth" startAt="2"/>
            </a:pPr>
            <a:r>
              <a:rPr lang="cs-CZ" dirty="0" smtClean="0"/>
              <a:t>Chronická </a:t>
            </a:r>
            <a:r>
              <a:rPr lang="cs-CZ" b="1" dirty="0" smtClean="0"/>
              <a:t>infekce a fibróza v jaterní tkáni </a:t>
            </a:r>
            <a:r>
              <a:rPr lang="cs-CZ" dirty="0" smtClean="0"/>
              <a:t>vedou k portální </a:t>
            </a:r>
          </a:p>
          <a:p>
            <a:r>
              <a:rPr lang="cs-CZ" dirty="0"/>
              <a:t> </a:t>
            </a:r>
            <a:r>
              <a:rPr lang="cs-CZ" dirty="0" smtClean="0"/>
              <a:t>      hypertensi v jejímž důsledku vzniká velké množství tekutiny</a:t>
            </a:r>
          </a:p>
          <a:p>
            <a:r>
              <a:rPr lang="cs-CZ" dirty="0" smtClean="0"/>
              <a:t>       v břiše, což je známo jako </a:t>
            </a:r>
            <a:r>
              <a:rPr lang="cs-CZ" b="1" dirty="0" err="1" smtClean="0"/>
              <a:t>ascitus</a:t>
            </a:r>
            <a:r>
              <a:rPr lang="cs-CZ" b="1" dirty="0" smtClean="0"/>
              <a:t>.</a:t>
            </a:r>
            <a:r>
              <a:rPr lang="cs-CZ" dirty="0" smtClean="0"/>
              <a:t> </a:t>
            </a:r>
          </a:p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0" name="Šipka doleva 9"/>
          <p:cNvSpPr/>
          <p:nvPr/>
        </p:nvSpPr>
        <p:spPr>
          <a:xfrm>
            <a:off x="3355450" y="1701582"/>
            <a:ext cx="763728" cy="368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 rot="10800000">
            <a:off x="6815591" y="6076119"/>
            <a:ext cx="763728" cy="368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00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24" name="Picture 24" descr="ADW: Hirudo medicinalis: INFORM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579" y="3949617"/>
            <a:ext cx="2296550" cy="274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54233" y="4351321"/>
            <a:ext cx="2747919" cy="193297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488" y="261762"/>
            <a:ext cx="7200569" cy="807753"/>
          </a:xfrm>
        </p:spPr>
        <p:txBody>
          <a:bodyPr>
            <a:noAutofit/>
          </a:bodyPr>
          <a:lstStyle/>
          <a:p>
            <a:r>
              <a:rPr lang="cs-CZ" sz="3400" b="1" dirty="0" smtClean="0"/>
              <a:t>Inokulace patogenního agens vektorem</a:t>
            </a:r>
            <a:endParaRPr lang="cs-CZ" sz="3400" b="1" dirty="0"/>
          </a:p>
        </p:txBody>
      </p:sp>
      <p:pic>
        <p:nvPicPr>
          <p:cNvPr id="25604" name="Picture 4" descr="Piscicola geometra – Moj dom i zaviča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31" y="4463580"/>
            <a:ext cx="6485145" cy="222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7397" y="286247"/>
            <a:ext cx="2801081" cy="41669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7125670" y="635951"/>
            <a:ext cx="2680620" cy="1875761"/>
          </a:xfrm>
          <a:prstGeom prst="rect">
            <a:avLst/>
          </a:prstGeom>
        </p:spPr>
      </p:pic>
      <p:pic>
        <p:nvPicPr>
          <p:cNvPr id="25618" name="Picture 18" descr="Veš muňka – Wikipedi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36" y="1362904"/>
            <a:ext cx="2247168" cy="131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0" name="Picture 20" descr="Členovci - Vzdušnicovci - Vzdušnicovci - Hmyz - Vši - Veš šatní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8" y="1350619"/>
            <a:ext cx="1717098" cy="248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Simulium - Wikipe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01" y="2715489"/>
            <a:ext cx="1996874" cy="161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File:Glossina morsitans.png - Wikimedia Common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73" y="2715489"/>
            <a:ext cx="2005180" cy="158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ubení a likvidace blech? Čtěte návod, jak se zbavit blech!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485" y="1212935"/>
            <a:ext cx="1415063" cy="9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2" name="Picture 22" descr="Irene Behrens - Chinche picud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593" y="1337603"/>
            <a:ext cx="1873908" cy="296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5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985787" y="1354374"/>
            <a:ext cx="3966682" cy="1603443"/>
          </a:xfrm>
          <a:prstGeom prst="rect">
            <a:avLst/>
          </a:prstGeom>
        </p:spPr>
      </p:pic>
      <p:pic>
        <p:nvPicPr>
          <p:cNvPr id="20484" name="Picture 4" descr="The brain worm that turns ants into zombies | Natural History Mus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15" y="4911089"/>
            <a:ext cx="4195429" cy="177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6316" y="249625"/>
            <a:ext cx="7057443" cy="1174254"/>
          </a:xfrm>
        </p:spPr>
        <p:txBody>
          <a:bodyPr>
            <a:normAutofit/>
          </a:bodyPr>
          <a:lstStyle/>
          <a:p>
            <a:r>
              <a:rPr lang="cs-CZ" sz="3400" b="1" dirty="0" smtClean="0"/>
              <a:t>Manipulace chováním (mezi) </a:t>
            </a:r>
            <a:r>
              <a:rPr lang="cs-CZ" sz="3400" b="1" dirty="0" err="1" smtClean="0"/>
              <a:t>hositele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400" dirty="0" smtClean="0"/>
              <a:t>(</a:t>
            </a:r>
            <a:r>
              <a:rPr lang="cs-CZ" sz="2800" i="1" dirty="0" err="1" smtClean="0"/>
              <a:t>Dicrocoelium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dentriticum</a:t>
            </a:r>
            <a:r>
              <a:rPr lang="cs-CZ" sz="2800" i="1" dirty="0" smtClean="0"/>
              <a:t>)</a:t>
            </a:r>
            <a:endParaRPr lang="cs-CZ" sz="2800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00125" y="1446555"/>
            <a:ext cx="6232647" cy="4907370"/>
          </a:xfrm>
          <a:prstGeom prst="rect">
            <a:avLst/>
          </a:prstGeom>
        </p:spPr>
      </p:pic>
      <p:pic>
        <p:nvPicPr>
          <p:cNvPr id="20486" name="Picture 6" descr="Ant on a grass stalk, SEM - Stock Image - Z345/0370 - Science Photo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491" y="329135"/>
            <a:ext cx="2569995" cy="38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Dendriticum, More Commonly Known As The Lancet Liver - Dicrocoelium  Dentriticum Life Cycle - Free Transparent PNG Clipart Images 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853" y="3036558"/>
            <a:ext cx="2875725" cy="172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Snails and Slugs (Gastropoda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853" y="961108"/>
            <a:ext cx="2857001" cy="204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re Ants May Provide Answer to Scalp Psorias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23" y="4139436"/>
            <a:ext cx="1626102" cy="230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62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02618" y="274638"/>
            <a:ext cx="7202557" cy="706090"/>
          </a:xfrm>
        </p:spPr>
        <p:txBody>
          <a:bodyPr>
            <a:normAutofit/>
          </a:bodyPr>
          <a:lstStyle/>
          <a:p>
            <a:r>
              <a:rPr lang="cs-CZ" sz="3600" b="1" dirty="0"/>
              <a:t>Časové aspekty vzájemného působení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340768"/>
            <a:ext cx="8229600" cy="5040560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Viry a bakterie </a:t>
            </a:r>
            <a:r>
              <a:rPr lang="cs-CZ" dirty="0" smtClean="0"/>
              <a:t>atakující organismus působí obvykle relativně </a:t>
            </a:r>
            <a:r>
              <a:rPr lang="cs-CZ" b="1" dirty="0" smtClean="0"/>
              <a:t>krátkodobě/dočasně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smtClean="0"/>
              <a:t>Paraziti</a:t>
            </a:r>
            <a:r>
              <a:rPr lang="cs-CZ" dirty="0" smtClean="0"/>
              <a:t>, především eukaryotičtí, působí naopak </a:t>
            </a:r>
            <a:r>
              <a:rPr lang="cs-CZ" b="1" dirty="0" smtClean="0"/>
              <a:t>dlouhodobě</a:t>
            </a:r>
            <a:r>
              <a:rPr lang="cs-CZ" dirty="0" smtClean="0"/>
              <a:t> tím, že </a:t>
            </a:r>
            <a:r>
              <a:rPr lang="cs-CZ" dirty="0" err="1" smtClean="0"/>
              <a:t>perzistují</a:t>
            </a:r>
            <a:r>
              <a:rPr lang="cs-CZ" dirty="0" smtClean="0"/>
              <a:t> v tělech hostitelů po velmi dlouhou bodu (až desítky let)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Pro tyto parazity je rovněž typická </a:t>
            </a:r>
            <a:r>
              <a:rPr lang="cs-CZ" b="1" dirty="0" smtClean="0"/>
              <a:t>vysoká prevalence </a:t>
            </a:r>
            <a:r>
              <a:rPr lang="cs-CZ" dirty="0" smtClean="0"/>
              <a:t>výskytu, tedy je napadeno vysoké procento hostitelů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Např. při epidemii chřipky vnímaví a napadení jedinci produkují virus, předají do dalším jedincům a stávají se posléze imunní. Jak se vyvíjí imunita tak infekce slábne až zaniká (</a:t>
            </a:r>
            <a:r>
              <a:rPr lang="cs-CZ" b="1" dirty="0" smtClean="0"/>
              <a:t>hit-and-run strategie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019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1" y="1196753"/>
            <a:ext cx="2736304" cy="546979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6413" y="218981"/>
            <a:ext cx="9238090" cy="846496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/>
              <a:t>Proč typičtí paraziti preferují dlouhodobé působení/interakce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85900" y="1510750"/>
            <a:ext cx="3826768" cy="4921857"/>
          </a:xfrm>
        </p:spPr>
        <p:txBody>
          <a:bodyPr>
            <a:normAutofit/>
          </a:bodyPr>
          <a:lstStyle/>
          <a:p>
            <a:r>
              <a:rPr lang="cs-CZ" sz="2400" dirty="0"/>
              <a:t>Příčina spočívá v generační čase </a:t>
            </a:r>
            <a:r>
              <a:rPr lang="cs-CZ" sz="2400" dirty="0" smtClean="0"/>
              <a:t>patogenu.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Čím menší velikost, tím menší velikost genomu a tím je generační čas kratší. 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Organismy s komplexnějším genomem potřebují ke své replikaci delší generační čas.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88577" y="2636913"/>
            <a:ext cx="194816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Bakterie </a:t>
            </a:r>
            <a:r>
              <a:rPr lang="cs-CZ" sz="1600" dirty="0" err="1"/>
              <a:t>Escherichia</a:t>
            </a:r>
            <a:endParaRPr lang="cs-CZ" sz="1600" dirty="0"/>
          </a:p>
          <a:p>
            <a:r>
              <a:rPr lang="cs-CZ" sz="1600" dirty="0"/>
              <a:t>coli má generační čas</a:t>
            </a:r>
          </a:p>
          <a:p>
            <a:r>
              <a:rPr lang="cs-CZ" sz="1600" dirty="0"/>
              <a:t>cca 20 minut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Trypanosomy cca 6 </a:t>
            </a:r>
          </a:p>
          <a:p>
            <a:r>
              <a:rPr lang="cs-CZ" sz="1600" dirty="0"/>
              <a:t>Hodin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r>
              <a:rPr lang="cs-CZ" sz="1600" dirty="0" err="1"/>
              <a:t>Nematoda</a:t>
            </a:r>
            <a:r>
              <a:rPr lang="cs-CZ" sz="1600" dirty="0"/>
              <a:t> cca 1 rok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637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200" b="1" dirty="0"/>
              <a:t>Velikost genomu a počet proteinů kódujících geny u některých virů, bakterií a </a:t>
            </a:r>
            <a:r>
              <a:rPr lang="cs-CZ" altLang="cs-CZ" sz="3200" b="1" dirty="0" err="1"/>
              <a:t>eukaryot</a:t>
            </a:r>
            <a:endParaRPr lang="cs-CZ" altLang="cs-CZ" sz="3200" b="1" dirty="0"/>
          </a:p>
        </p:txBody>
      </p:sp>
      <p:pic>
        <p:nvPicPr>
          <p:cNvPr id="1843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9" y="1341438"/>
            <a:ext cx="6645275" cy="5942012"/>
          </a:xfrm>
        </p:spPr>
      </p:pic>
    </p:spTree>
    <p:extLst>
      <p:ext uri="{BB962C8B-B14F-4D97-AF65-F5344CB8AC3E}">
        <p14:creationId xmlns:p14="http://schemas.microsoft.com/office/powerpoint/2010/main" val="93026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94" y="387349"/>
            <a:ext cx="9901238" cy="64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ahnutá šipka dolů 2"/>
          <p:cNvSpPr/>
          <p:nvPr/>
        </p:nvSpPr>
        <p:spPr>
          <a:xfrm rot="19480176">
            <a:off x="3844141" y="1143925"/>
            <a:ext cx="2228993" cy="100174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574357" y="262392"/>
            <a:ext cx="9136048" cy="826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400" b="1" dirty="0" smtClean="0">
                <a:solidFill>
                  <a:schemeClr val="tx1"/>
                </a:solidFill>
              </a:rPr>
              <a:t>Povídání o jedné šipce !? </a:t>
            </a:r>
            <a:r>
              <a:rPr lang="cs-CZ" sz="3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cs-CZ" sz="3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41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4044" y="-27384"/>
            <a:ext cx="7902556" cy="850106"/>
          </a:xfrm>
        </p:spPr>
        <p:txBody>
          <a:bodyPr>
            <a:noAutofit/>
          </a:bodyPr>
          <a:lstStyle/>
          <a:p>
            <a:r>
              <a:rPr lang="cs-CZ" sz="3200" b="1" dirty="0"/>
              <a:t>Údaje o délce života různých druhů helmintů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39617" y="710514"/>
            <a:ext cx="7128791" cy="6150894"/>
          </a:xfrm>
        </p:spPr>
      </p:pic>
    </p:spTree>
    <p:extLst>
      <p:ext uri="{BB962C8B-B14F-4D97-AF65-F5344CB8AC3E}">
        <p14:creationId xmlns:p14="http://schemas.microsoft.com/office/powerpoint/2010/main" val="94692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9954"/>
            <a:ext cx="10515600" cy="371111"/>
          </a:xfrm>
        </p:spPr>
        <p:txBody>
          <a:bodyPr>
            <a:noAutofit/>
          </a:bodyPr>
          <a:lstStyle/>
          <a:p>
            <a:pPr algn="ctr"/>
            <a:r>
              <a:rPr lang="cs-CZ" sz="3400" dirty="0" smtClean="0"/>
              <a:t>Vztahy mezi Parazitem, Hostitelem a Prostředím</a:t>
            </a:r>
            <a:endParaRPr lang="cs-CZ" sz="3400" dirty="0"/>
          </a:p>
        </p:txBody>
      </p:sp>
      <p:sp>
        <p:nvSpPr>
          <p:cNvPr id="4" name="Obdélník 3"/>
          <p:cNvSpPr/>
          <p:nvPr/>
        </p:nvSpPr>
        <p:spPr>
          <a:xfrm>
            <a:off x="4079021" y="1725433"/>
            <a:ext cx="1304014" cy="6758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Parazit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475794" y="4243344"/>
            <a:ext cx="1304014" cy="6758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Abiotické </a:t>
            </a:r>
            <a:r>
              <a:rPr lang="cs-CZ" dirty="0" err="1" smtClean="0">
                <a:solidFill>
                  <a:schemeClr val="tx1"/>
                </a:solidFill>
              </a:rPr>
              <a:t>prostředí</a:t>
            </a:r>
            <a:r>
              <a:rPr lang="cs-CZ" dirty="0" err="1" smtClean="0"/>
              <a:t>í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435752" y="3079805"/>
            <a:ext cx="1627367" cy="6758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Parazitocenóza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169965" y="3101008"/>
            <a:ext cx="1304014" cy="67586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Biocenóza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835475" y="1722780"/>
            <a:ext cx="1304014" cy="67586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Hostitel</a:t>
            </a:r>
            <a:endParaRPr lang="cs-CZ" dirty="0">
              <a:solidFill>
                <a:schemeClr val="tx1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6819573" y="3438938"/>
            <a:ext cx="1304014" cy="119401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3186491" y="1993127"/>
            <a:ext cx="852772" cy="102041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5406885" y="2060711"/>
            <a:ext cx="1420639" cy="530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8221649" y="2035534"/>
            <a:ext cx="683812" cy="100981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4301656" y="3438938"/>
            <a:ext cx="3681454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 flipH="1">
            <a:off x="4161181" y="2138569"/>
            <a:ext cx="2625264" cy="117016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/>
          <p:cNvCxnSpPr/>
          <p:nvPr/>
        </p:nvCxnSpPr>
        <p:spPr>
          <a:xfrm>
            <a:off x="4870839" y="2460270"/>
            <a:ext cx="3252748" cy="84846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H="1">
            <a:off x="6233823" y="2455629"/>
            <a:ext cx="1180106" cy="171085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5534113" y="1661828"/>
            <a:ext cx="11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Patogenita</a:t>
            </a:r>
            <a:endParaRPr lang="cs-CZ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5629523" y="1995781"/>
            <a:ext cx="90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Imunita</a:t>
            </a:r>
            <a:endParaRPr lang="cs-CZ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1494465" y="1531949"/>
            <a:ext cx="2159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Biologické interakce: </a:t>
            </a:r>
          </a:p>
          <a:p>
            <a:pPr algn="ctr"/>
            <a:r>
              <a:rPr lang="cs-CZ" dirty="0" smtClean="0"/>
              <a:t>intra a inter</a:t>
            </a:r>
          </a:p>
          <a:p>
            <a:pPr algn="ctr"/>
            <a:r>
              <a:rPr lang="cs-CZ" dirty="0" smtClean="0"/>
              <a:t>specifická </a:t>
            </a:r>
            <a:r>
              <a:rPr lang="cs-CZ" dirty="0" err="1" smtClean="0"/>
              <a:t>kompetice</a:t>
            </a:r>
            <a:endParaRPr lang="cs-CZ" dirty="0" smtClean="0"/>
          </a:p>
          <a:p>
            <a:pPr algn="ctr"/>
            <a:r>
              <a:rPr lang="cs-CZ" dirty="0" err="1" smtClean="0"/>
              <a:t>Hyperparazitismus</a:t>
            </a:r>
            <a:endParaRPr lang="cs-CZ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8575675" y="1236038"/>
            <a:ext cx="24353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Biologické interakce:</a:t>
            </a:r>
          </a:p>
          <a:p>
            <a:pPr algn="ctr"/>
            <a:r>
              <a:rPr lang="cs-CZ" dirty="0" err="1" smtClean="0"/>
              <a:t>Intea</a:t>
            </a:r>
            <a:r>
              <a:rPr lang="cs-CZ" dirty="0" smtClean="0"/>
              <a:t> a inter </a:t>
            </a:r>
          </a:p>
          <a:p>
            <a:pPr algn="ctr"/>
            <a:r>
              <a:rPr lang="cs-CZ" dirty="0" smtClean="0"/>
              <a:t>specifická </a:t>
            </a:r>
            <a:r>
              <a:rPr lang="cs-CZ" dirty="0" err="1" smtClean="0"/>
              <a:t>kompetice</a:t>
            </a:r>
            <a:r>
              <a:rPr lang="cs-CZ" dirty="0" smtClean="0"/>
              <a:t>, </a:t>
            </a:r>
          </a:p>
          <a:p>
            <a:pPr algn="ctr"/>
            <a:r>
              <a:rPr lang="cs-CZ" dirty="0" smtClean="0"/>
              <a:t>Predace, Mutualismus, </a:t>
            </a:r>
          </a:p>
          <a:p>
            <a:pPr algn="ctr"/>
            <a:r>
              <a:rPr lang="cs-CZ" dirty="0" err="1" smtClean="0"/>
              <a:t>Herbivorie</a:t>
            </a:r>
            <a:r>
              <a:rPr lang="cs-CZ" dirty="0" smtClean="0"/>
              <a:t> </a:t>
            </a:r>
          </a:p>
          <a:p>
            <a:endParaRPr lang="cs-CZ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7156183" y="4333463"/>
            <a:ext cx="1047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Ekologie</a:t>
            </a:r>
          </a:p>
          <a:p>
            <a:r>
              <a:rPr lang="cs-CZ" dirty="0" err="1" smtClean="0"/>
              <a:t>akvatická</a:t>
            </a:r>
            <a:endParaRPr lang="cs-CZ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3865663" y="4406344"/>
            <a:ext cx="1172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Ekologie</a:t>
            </a:r>
          </a:p>
          <a:p>
            <a:pPr algn="ctr"/>
            <a:r>
              <a:rPr lang="cs-CZ" dirty="0" smtClean="0"/>
              <a:t>terestrická</a:t>
            </a:r>
            <a:endParaRPr lang="cs-CZ" dirty="0"/>
          </a:p>
        </p:txBody>
      </p:sp>
      <p:sp>
        <p:nvSpPr>
          <p:cNvPr id="63" name="TextovéPole 62"/>
          <p:cNvSpPr txBox="1"/>
          <p:nvPr/>
        </p:nvSpPr>
        <p:spPr>
          <a:xfrm>
            <a:off x="6517414" y="3458442"/>
            <a:ext cx="103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Faktory</a:t>
            </a:r>
          </a:p>
          <a:p>
            <a:pPr algn="ctr"/>
            <a:r>
              <a:rPr lang="cs-CZ" dirty="0" smtClean="0"/>
              <a:t>prostředí</a:t>
            </a:r>
            <a:endParaRPr lang="cs-CZ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4681987" y="3515428"/>
            <a:ext cx="103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Faktory</a:t>
            </a:r>
          </a:p>
          <a:p>
            <a:pPr algn="ctr"/>
            <a:r>
              <a:rPr lang="cs-CZ" dirty="0" smtClean="0"/>
              <a:t>prostředí</a:t>
            </a:r>
            <a:endParaRPr lang="cs-CZ" dirty="0"/>
          </a:p>
        </p:txBody>
      </p:sp>
      <p:cxnSp>
        <p:nvCxnSpPr>
          <p:cNvPr id="66" name="Přímá spojnice se šipkou 65"/>
          <p:cNvCxnSpPr/>
          <p:nvPr/>
        </p:nvCxnSpPr>
        <p:spPr>
          <a:xfrm flipH="1" flipV="1">
            <a:off x="3272652" y="3827641"/>
            <a:ext cx="2131287" cy="7774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 flipV="1">
            <a:off x="4788009" y="2466891"/>
            <a:ext cx="1223844" cy="16935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>
            <a:off x="5430746" y="2918133"/>
            <a:ext cx="13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Specifičnost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700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Povídání o jedné šipce !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4378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                     Parazit                                     	na Hostitele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	 Hostitel                                          na Parazita</a:t>
            </a: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4428872" y="2406069"/>
            <a:ext cx="2522621" cy="484632"/>
          </a:xfrm>
          <a:prstGeom prst="rightArrow">
            <a:avLst/>
          </a:pr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               </a:t>
            </a:r>
            <a:endParaRPr lang="cs-CZ" dirty="0"/>
          </a:p>
        </p:txBody>
      </p:sp>
      <p:sp>
        <p:nvSpPr>
          <p:cNvPr id="8" name="Šipka doprava 7"/>
          <p:cNvSpPr/>
          <p:nvPr/>
        </p:nvSpPr>
        <p:spPr>
          <a:xfrm>
            <a:off x="4438151" y="3965853"/>
            <a:ext cx="2522621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                 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532247" y="4007458"/>
            <a:ext cx="226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Obranné mechanismy</a:t>
            </a:r>
            <a:endParaRPr lang="cs-CZ" b="1" dirty="0"/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4961617" y="1814219"/>
            <a:ext cx="1420639" cy="530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Šipka dolů 10"/>
          <p:cNvSpPr/>
          <p:nvPr/>
        </p:nvSpPr>
        <p:spPr>
          <a:xfrm>
            <a:off x="5425644" y="1226287"/>
            <a:ext cx="492583" cy="469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4325513" y="1512933"/>
            <a:ext cx="3898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 smtClean="0"/>
              <a:t>P</a:t>
            </a:r>
            <a:endParaRPr lang="cs-CZ" sz="3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587904" y="1527018"/>
            <a:ext cx="2712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 smtClean="0"/>
              <a:t> </a:t>
            </a:r>
            <a:endParaRPr lang="cs-CZ" sz="30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583676" y="1511640"/>
            <a:ext cx="4251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3000" b="1" dirty="0" smtClean="0"/>
              <a:t>H</a:t>
            </a:r>
            <a:endParaRPr lang="cs-CZ" sz="3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96095" y="2464004"/>
            <a:ext cx="207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Patogenní působení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2955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4117" y="377558"/>
            <a:ext cx="9088340" cy="706090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Jak reaguje hostitel </a:t>
            </a:r>
            <a:r>
              <a:rPr lang="cs-CZ" sz="3600" b="1" dirty="0" smtClean="0"/>
              <a:t>? Jaké jsou obranné mechanismy ?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7347" y="1254199"/>
            <a:ext cx="8229600" cy="5265872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Rozdílné zájmy (charakteristiky) parazita a hostitele vedou k </a:t>
            </a:r>
            <a:r>
              <a:rPr lang="cs-CZ" b="1" dirty="0" smtClean="0"/>
              <a:t>jejich koevoluci</a:t>
            </a:r>
            <a:r>
              <a:rPr lang="cs-CZ" dirty="0" smtClean="0"/>
              <a:t>, kde hostitel reaguje na přítomnost cizopasníka ! 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Důsledkem bude </a:t>
            </a:r>
            <a:r>
              <a:rPr lang="cs-CZ" b="1" dirty="0" smtClean="0"/>
              <a:t>vývoj obraných mechanismů </a:t>
            </a:r>
            <a:r>
              <a:rPr lang="cs-CZ" dirty="0" smtClean="0"/>
              <a:t>na straně hostitele !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Parazit </a:t>
            </a:r>
            <a:r>
              <a:rPr lang="cs-CZ" dirty="0" smtClean="0"/>
              <a:t>se tedy nejen musí </a:t>
            </a:r>
            <a:r>
              <a:rPr lang="cs-CZ" b="1" dirty="0" smtClean="0"/>
              <a:t>přizpůsobovat organismu </a:t>
            </a:r>
            <a:r>
              <a:rPr lang="cs-CZ" dirty="0" smtClean="0"/>
              <a:t>z hlediska svého přizpůsobení tomuto prostředí (např. vlivům fyzikálním nebo fyziologickým), ale musí rovněž </a:t>
            </a:r>
            <a:r>
              <a:rPr lang="cs-CZ" b="1" dirty="0" smtClean="0"/>
              <a:t>rozvíjet svoje obranné mechanismy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Paraziti tedy jsou pod </a:t>
            </a:r>
            <a:r>
              <a:rPr lang="cs-CZ" b="1" dirty="0" smtClean="0"/>
              <a:t>extrémním evolučním tlakem !</a:t>
            </a:r>
          </a:p>
          <a:p>
            <a:pPr marL="0" indent="0">
              <a:buNone/>
            </a:pPr>
            <a:endParaRPr lang="cs-CZ" b="1" dirty="0" smtClean="0"/>
          </a:p>
          <a:p>
            <a:r>
              <a:rPr lang="cs-CZ" dirty="0" smtClean="0"/>
              <a:t>Typickým </a:t>
            </a:r>
            <a:r>
              <a:rPr lang="cs-CZ" b="1" dirty="0" smtClean="0"/>
              <a:t>rysem vzájemného působení </a:t>
            </a:r>
            <a:r>
              <a:rPr lang="cs-CZ" dirty="0" smtClean="0"/>
              <a:t>parazita a hostitele je tedy jejich </a:t>
            </a:r>
            <a:r>
              <a:rPr lang="cs-CZ" b="1" dirty="0" smtClean="0"/>
              <a:t>antagonismus 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8288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27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A jak na to jde hostitel ? Jaké jsou možnosti jeho obrany ?</a:t>
            </a:r>
            <a:endParaRPr lang="cs-CZ" sz="3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48998" y="1423285"/>
            <a:ext cx="73305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/>
              <a:t>Základní kategorie části rozpoznatelných imunitním systémem:</a:t>
            </a:r>
            <a:endParaRPr lang="cs-CZ" sz="22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5358" y="2092712"/>
            <a:ext cx="5857875" cy="401955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8619211" y="4118776"/>
            <a:ext cx="787179" cy="1701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64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86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Základní pojmy imunitního systému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23283"/>
            <a:ext cx="10515600" cy="4753680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Imunita</a:t>
            </a:r>
            <a:r>
              <a:rPr lang="cs-CZ" dirty="0"/>
              <a:t> neboli obranyschopnost zajišťuje ochranu člověka před cizími i vlastními škodlivými organismy a látkami. </a:t>
            </a:r>
            <a:r>
              <a:rPr lang="cs-CZ" dirty="0" smtClean="0"/>
              <a:t>Organismus </a:t>
            </a:r>
            <a:r>
              <a:rPr lang="cs-CZ" dirty="0"/>
              <a:t>reaguje na </a:t>
            </a:r>
            <a:r>
              <a:rPr lang="cs-CZ" b="1" dirty="0"/>
              <a:t>antigeny</a:t>
            </a:r>
            <a:r>
              <a:rPr lang="cs-CZ" dirty="0"/>
              <a:t> a </a:t>
            </a:r>
            <a:r>
              <a:rPr lang="cs-CZ" b="1" dirty="0"/>
              <a:t>patogeny</a:t>
            </a:r>
            <a:r>
              <a:rPr lang="cs-CZ" dirty="0"/>
              <a:t>. </a:t>
            </a:r>
            <a:endParaRPr lang="cs-CZ" dirty="0" smtClean="0"/>
          </a:p>
          <a:p>
            <a:r>
              <a:rPr lang="cs-CZ" b="1" dirty="0" smtClean="0"/>
              <a:t>Antigen</a:t>
            </a:r>
            <a:r>
              <a:rPr lang="cs-CZ" dirty="0"/>
              <a:t> je částice schopná vyvolat imunitní reakci, jedná se o </a:t>
            </a:r>
            <a:r>
              <a:rPr lang="cs-CZ" b="1" dirty="0"/>
              <a:t>parazitické organismy</a:t>
            </a:r>
            <a:r>
              <a:rPr lang="cs-CZ" dirty="0"/>
              <a:t>, </a:t>
            </a:r>
            <a:r>
              <a:rPr lang="cs-CZ" b="1" dirty="0"/>
              <a:t>chemické látky</a:t>
            </a:r>
            <a:r>
              <a:rPr lang="cs-CZ" dirty="0"/>
              <a:t> (jedy rostlin, zvířat, chemikálie…), popř. </a:t>
            </a:r>
            <a:r>
              <a:rPr lang="cs-CZ" b="1" dirty="0"/>
              <a:t>buňky vlastní</a:t>
            </a:r>
            <a:r>
              <a:rPr lang="cs-CZ" dirty="0"/>
              <a:t>, které neplní svou funkci nebo dokonce tělu škodí (odumřelé nebo nádorové buňky) a </a:t>
            </a:r>
            <a:r>
              <a:rPr lang="cs-CZ" b="1" dirty="0"/>
              <a:t>transplantované části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Tělo </a:t>
            </a:r>
            <a:r>
              <a:rPr lang="cs-CZ" dirty="0"/>
              <a:t>bojuje s antigeny pomocí protilátek (bílkoviny patřící do skupiny imunoglobulinů). </a:t>
            </a:r>
            <a:endParaRPr lang="cs-CZ" dirty="0" smtClean="0"/>
          </a:p>
          <a:p>
            <a:r>
              <a:rPr lang="cs-CZ" b="1" dirty="0" smtClean="0"/>
              <a:t>Patogen</a:t>
            </a:r>
            <a:r>
              <a:rPr lang="cs-CZ" dirty="0"/>
              <a:t> je choroboplodný zárodek vyvolávající onemocnění člověka (viry, bakterie, </a:t>
            </a:r>
            <a:r>
              <a:rPr lang="cs-CZ" dirty="0" smtClean="0"/>
              <a:t>paraziti, </a:t>
            </a:r>
            <a:r>
              <a:rPr lang="cs-CZ" dirty="0"/>
              <a:t>plísně…).</a:t>
            </a:r>
          </a:p>
        </p:txBody>
      </p:sp>
    </p:spTree>
    <p:extLst>
      <p:ext uri="{BB962C8B-B14F-4D97-AF65-F5344CB8AC3E}">
        <p14:creationId xmlns:p14="http://schemas.microsoft.com/office/powerpoint/2010/main" val="35495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ak funguje naše imunita - iDNES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70" y="818985"/>
            <a:ext cx="9834685" cy="552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49306" y="302152"/>
            <a:ext cx="103448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400" dirty="0" smtClean="0"/>
              <a:t>Co jsou první obranné vrozené linie organismu/habitatu !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3109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151" y="174295"/>
            <a:ext cx="10515600" cy="43000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>Hlavní komponenty vrozené (nespecifické) imunity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444" y="707674"/>
            <a:ext cx="11056951" cy="5876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Jedná se o vrozenou imunitu, fylogeneticky starší, která nerozlišuje původce nemoci. Je to soubor mechanismů, které brání vstupu látek do těla a zajišťují primární obrannou reakci:</a:t>
            </a:r>
          </a:p>
          <a:p>
            <a:r>
              <a:rPr lang="cs-CZ" sz="2000" b="1" dirty="0"/>
              <a:t>Kůže</a:t>
            </a:r>
            <a:r>
              <a:rPr lang="cs-CZ" sz="2000" dirty="0"/>
              <a:t> – představuje přirozenou mechanickou bariéru pro vstup patogenů do těla. Navíc je kůže pokryta vrstvičkou látek (</a:t>
            </a:r>
            <a:r>
              <a:rPr lang="cs-CZ" sz="2000" dirty="0" err="1"/>
              <a:t>kys</a:t>
            </a:r>
            <a:r>
              <a:rPr lang="cs-CZ" sz="2000" dirty="0"/>
              <a:t>. mléčná, močovina v potu,…), které jsou toxické pro některé organismy.</a:t>
            </a:r>
          </a:p>
          <a:p>
            <a:r>
              <a:rPr lang="cs-CZ" sz="2000" b="1" dirty="0"/>
              <a:t>Chlupy, ušní maz</a:t>
            </a:r>
            <a:r>
              <a:rPr lang="cs-CZ" sz="2000" dirty="0"/>
              <a:t> – brání vstupu větších částic do těla (v nose, uších, řasy,…).</a:t>
            </a:r>
          </a:p>
          <a:p>
            <a:r>
              <a:rPr lang="cs-CZ" sz="2000" b="1" dirty="0"/>
              <a:t>Sliznice</a:t>
            </a:r>
            <a:r>
              <a:rPr lang="cs-CZ" sz="2000" dirty="0"/>
              <a:t> – tvoří také mechanickou bariéru, navíc má vyvinut vlastní imunitní systém – obsahuje místa nahromaděné lymfatické tkáně.</a:t>
            </a:r>
          </a:p>
          <a:p>
            <a:r>
              <a:rPr lang="cs-CZ" sz="2000" b="1" dirty="0"/>
              <a:t>Žaludek</a:t>
            </a:r>
            <a:r>
              <a:rPr lang="cs-CZ" sz="2000" dirty="0"/>
              <a:t> – obsahuje kyselé prostředí (pH 2), ve kterém většina organismů není schopna přežít.</a:t>
            </a:r>
          </a:p>
          <a:p>
            <a:r>
              <a:rPr lang="cs-CZ" sz="2000" b="1" dirty="0"/>
              <a:t>Střevní mikroflóra</a:t>
            </a:r>
            <a:r>
              <a:rPr lang="cs-CZ" sz="2000" dirty="0"/>
              <a:t> – ve střevech žijí symbiotické bakterie, které produkují obranné látky a napomáhají trávení.</a:t>
            </a:r>
          </a:p>
          <a:p>
            <a:r>
              <a:rPr lang="cs-CZ" sz="2000" b="1" dirty="0"/>
              <a:t>Teplota</a:t>
            </a:r>
            <a:r>
              <a:rPr lang="cs-CZ" sz="2000" dirty="0"/>
              <a:t> – spousta bakterií není schopná přežívat při vyšších teplotách. Nevýhoda je, že umírají i buňky vlastní.</a:t>
            </a:r>
          </a:p>
          <a:p>
            <a:r>
              <a:rPr lang="cs-CZ" sz="2000" b="1" dirty="0"/>
              <a:t>Fagocyty</a:t>
            </a:r>
            <a:r>
              <a:rPr lang="cs-CZ" sz="2000" dirty="0"/>
              <a:t> – buňky patřící k bílým krvinkám, které fagocytují cizorodé částice.</a:t>
            </a:r>
          </a:p>
          <a:p>
            <a:r>
              <a:rPr lang="cs-CZ" sz="2000" b="1" dirty="0"/>
              <a:t>Interferony</a:t>
            </a:r>
            <a:r>
              <a:rPr lang="cs-CZ" sz="2000" dirty="0"/>
              <a:t> – bílkoviny produkované napadenými buňkami – vysílají signály o tom, že byly napadeny, ostatní buňky tyto bílkoviny přijímají a mohou se stát vůči patogenu rezistentní.</a:t>
            </a:r>
          </a:p>
          <a:p>
            <a:r>
              <a:rPr lang="cs-CZ" sz="2000" b="1" dirty="0"/>
              <a:t>Vazba komplementu</a:t>
            </a:r>
            <a:r>
              <a:rPr lang="cs-CZ" sz="2000" dirty="0"/>
              <a:t> – komplement je soubor asi 30 sérových a membránových proteinů, které se po setkání s antigenem kaskádovitě aktivují. Komplementový systém má 3 </a:t>
            </a:r>
            <a:r>
              <a:rPr lang="cs-CZ" sz="2000" dirty="0" smtClean="0"/>
              <a:t>funkce.</a:t>
            </a: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353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Obojživelníci a plazi - E-shop Jezírka Ban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707" y="2763960"/>
            <a:ext cx="3449936" cy="258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unitní systém kůže ~ Kapka krásy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5" y="8275"/>
            <a:ext cx="6149533" cy="61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ůže - největší orgán lidského těla | SoláriaNovotný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86" y="536310"/>
            <a:ext cx="2423545" cy="16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žovka červená, průvodkyně začínajícího chovatele do… | iReceptář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76" y="2511946"/>
            <a:ext cx="2632016" cy="154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Úprava psí srsti | SpokojenyPes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304" y="4748976"/>
            <a:ext cx="4938167" cy="202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GC29WTG Kapr 19: Kapri kabatek (Traditional Cache) in Jihočeský kraj,  Czechia created by KaprTeam &amp; nununka, adoptovano zemekoulane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859" y="731210"/>
            <a:ext cx="2597633" cy="159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4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576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Co je komplement ?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4274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Vazba komplementu</a:t>
            </a:r>
            <a:r>
              <a:rPr lang="cs-CZ" dirty="0"/>
              <a:t> – komplement je soubor asi 30 sérových a membránových proteinů, které se po setkání s antigenem kaskádovitě aktivují. Komplementový systém má 3 funkce:</a:t>
            </a:r>
          </a:p>
          <a:p>
            <a:r>
              <a:rPr lang="cs-CZ" b="1" dirty="0" err="1"/>
              <a:t>Opsonizace</a:t>
            </a:r>
            <a:r>
              <a:rPr lang="cs-CZ" dirty="0"/>
              <a:t> – navázání některých protilátek na povrch antigenů, který zapříčiní, že je rozpoznám fagocyty a zlikvidován.</a:t>
            </a:r>
          </a:p>
          <a:p>
            <a:r>
              <a:rPr lang="cs-CZ" b="1" dirty="0"/>
              <a:t>Chemotaxe</a:t>
            </a:r>
            <a:r>
              <a:rPr lang="cs-CZ" dirty="0"/>
              <a:t> – je putování bílých krvinek směrem k místu zánětu.</a:t>
            </a:r>
          </a:p>
          <a:p>
            <a:r>
              <a:rPr lang="cs-CZ" b="1" dirty="0"/>
              <a:t>Osmotická </a:t>
            </a:r>
            <a:r>
              <a:rPr lang="cs-CZ" b="1" dirty="0" err="1"/>
              <a:t>lýza</a:t>
            </a:r>
            <a:r>
              <a:rPr lang="cs-CZ" b="1" dirty="0"/>
              <a:t> </a:t>
            </a:r>
            <a:r>
              <a:rPr lang="cs-CZ" dirty="0"/>
              <a:t>– dojde k přímému zničení buňky.</a:t>
            </a:r>
          </a:p>
          <a:p>
            <a:r>
              <a:rPr lang="cs-CZ" b="1" dirty="0"/>
              <a:t>Lysozym</a:t>
            </a:r>
            <a:r>
              <a:rPr lang="cs-CZ" dirty="0"/>
              <a:t> – tento enzym se vyskytuje ve slinách, slzách, hlenu, krevní plasmě a mateřském mléce. Má schopnost narušovat buněčnou stěnu bakterií.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08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9954"/>
            <a:ext cx="10515600" cy="371111"/>
          </a:xfrm>
        </p:spPr>
        <p:txBody>
          <a:bodyPr>
            <a:noAutofit/>
          </a:bodyPr>
          <a:lstStyle/>
          <a:p>
            <a:pPr algn="ctr"/>
            <a:r>
              <a:rPr lang="cs-CZ" sz="3400" dirty="0" smtClean="0"/>
              <a:t>Vztahy mezi Parazitem, Hostitelem a Prostředím</a:t>
            </a:r>
            <a:endParaRPr lang="cs-CZ" sz="3400" dirty="0"/>
          </a:p>
        </p:txBody>
      </p:sp>
      <p:sp>
        <p:nvSpPr>
          <p:cNvPr id="4" name="Obdélník 3"/>
          <p:cNvSpPr/>
          <p:nvPr/>
        </p:nvSpPr>
        <p:spPr>
          <a:xfrm>
            <a:off x="4079021" y="1725433"/>
            <a:ext cx="1304014" cy="6758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Parazit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475794" y="4243344"/>
            <a:ext cx="1304014" cy="6758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Abiotické </a:t>
            </a:r>
            <a:r>
              <a:rPr lang="cs-CZ" dirty="0" err="1" smtClean="0">
                <a:solidFill>
                  <a:schemeClr val="tx1"/>
                </a:solidFill>
              </a:rPr>
              <a:t>prostředí</a:t>
            </a:r>
            <a:r>
              <a:rPr lang="cs-CZ" dirty="0" err="1" smtClean="0"/>
              <a:t>í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435752" y="3079805"/>
            <a:ext cx="1627367" cy="6758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Parazitocenóza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169965" y="3101008"/>
            <a:ext cx="1304014" cy="67586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Biocenóza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835475" y="1722780"/>
            <a:ext cx="1304014" cy="67586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Hostitel</a:t>
            </a:r>
            <a:endParaRPr lang="cs-CZ" dirty="0">
              <a:solidFill>
                <a:schemeClr val="tx1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6819573" y="3438938"/>
            <a:ext cx="1304014" cy="119401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3186491" y="1993127"/>
            <a:ext cx="852772" cy="102041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5406885" y="2060711"/>
            <a:ext cx="1420639" cy="530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8221649" y="2035534"/>
            <a:ext cx="683812" cy="100981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4301656" y="3438938"/>
            <a:ext cx="3681454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 flipH="1">
            <a:off x="4161181" y="2138569"/>
            <a:ext cx="2625264" cy="117016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/>
          <p:cNvCxnSpPr/>
          <p:nvPr/>
        </p:nvCxnSpPr>
        <p:spPr>
          <a:xfrm>
            <a:off x="4870839" y="2460270"/>
            <a:ext cx="3252748" cy="84846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H="1">
            <a:off x="6233823" y="2455629"/>
            <a:ext cx="1180106" cy="171085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5534113" y="1661828"/>
            <a:ext cx="11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Patogenita</a:t>
            </a:r>
            <a:endParaRPr lang="cs-CZ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5629523" y="1995781"/>
            <a:ext cx="90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Imunita</a:t>
            </a:r>
            <a:endParaRPr lang="cs-CZ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1494465" y="1531949"/>
            <a:ext cx="2159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Biologické interakce: </a:t>
            </a:r>
          </a:p>
          <a:p>
            <a:pPr algn="ctr"/>
            <a:r>
              <a:rPr lang="cs-CZ" dirty="0" smtClean="0"/>
              <a:t>intra a inter</a:t>
            </a:r>
          </a:p>
          <a:p>
            <a:pPr algn="ctr"/>
            <a:r>
              <a:rPr lang="cs-CZ" dirty="0" smtClean="0"/>
              <a:t>specifická </a:t>
            </a:r>
            <a:r>
              <a:rPr lang="cs-CZ" dirty="0" err="1" smtClean="0"/>
              <a:t>kompetice</a:t>
            </a:r>
            <a:endParaRPr lang="cs-CZ" dirty="0" smtClean="0"/>
          </a:p>
          <a:p>
            <a:pPr algn="ctr"/>
            <a:r>
              <a:rPr lang="cs-CZ" dirty="0" err="1" smtClean="0"/>
              <a:t>Hyperparazitismus</a:t>
            </a:r>
            <a:endParaRPr lang="cs-CZ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8575675" y="1236038"/>
            <a:ext cx="24353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Biologické interakce:</a:t>
            </a:r>
          </a:p>
          <a:p>
            <a:pPr algn="ctr"/>
            <a:r>
              <a:rPr lang="cs-CZ" dirty="0" err="1" smtClean="0"/>
              <a:t>Intea</a:t>
            </a:r>
            <a:r>
              <a:rPr lang="cs-CZ" dirty="0" smtClean="0"/>
              <a:t> a inter </a:t>
            </a:r>
          </a:p>
          <a:p>
            <a:pPr algn="ctr"/>
            <a:r>
              <a:rPr lang="cs-CZ" dirty="0" smtClean="0"/>
              <a:t>specifická </a:t>
            </a:r>
            <a:r>
              <a:rPr lang="cs-CZ" dirty="0" err="1" smtClean="0"/>
              <a:t>kompetice</a:t>
            </a:r>
            <a:r>
              <a:rPr lang="cs-CZ" dirty="0" smtClean="0"/>
              <a:t>, </a:t>
            </a:r>
          </a:p>
          <a:p>
            <a:pPr algn="ctr"/>
            <a:r>
              <a:rPr lang="cs-CZ" dirty="0" smtClean="0"/>
              <a:t>Predace, Mutualismus, </a:t>
            </a:r>
          </a:p>
          <a:p>
            <a:pPr algn="ctr"/>
            <a:r>
              <a:rPr lang="cs-CZ" dirty="0" err="1" smtClean="0"/>
              <a:t>Herbivorie</a:t>
            </a:r>
            <a:r>
              <a:rPr lang="cs-CZ" dirty="0" smtClean="0"/>
              <a:t> </a:t>
            </a:r>
          </a:p>
          <a:p>
            <a:endParaRPr lang="cs-CZ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7156183" y="4333463"/>
            <a:ext cx="1047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Ekologie</a:t>
            </a:r>
          </a:p>
          <a:p>
            <a:r>
              <a:rPr lang="cs-CZ" dirty="0" err="1" smtClean="0"/>
              <a:t>akvatická</a:t>
            </a:r>
            <a:endParaRPr lang="cs-CZ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3865663" y="4406344"/>
            <a:ext cx="1172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Ekologie</a:t>
            </a:r>
          </a:p>
          <a:p>
            <a:pPr algn="ctr"/>
            <a:r>
              <a:rPr lang="cs-CZ" dirty="0" smtClean="0"/>
              <a:t>terestrická</a:t>
            </a:r>
            <a:endParaRPr lang="cs-CZ" dirty="0"/>
          </a:p>
        </p:txBody>
      </p:sp>
      <p:sp>
        <p:nvSpPr>
          <p:cNvPr id="63" name="TextovéPole 62"/>
          <p:cNvSpPr txBox="1"/>
          <p:nvPr/>
        </p:nvSpPr>
        <p:spPr>
          <a:xfrm>
            <a:off x="6517414" y="3458442"/>
            <a:ext cx="103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Faktory</a:t>
            </a:r>
          </a:p>
          <a:p>
            <a:pPr algn="ctr"/>
            <a:r>
              <a:rPr lang="cs-CZ" dirty="0" smtClean="0"/>
              <a:t>prostředí</a:t>
            </a:r>
            <a:endParaRPr lang="cs-CZ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4681987" y="3515428"/>
            <a:ext cx="103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Faktory</a:t>
            </a:r>
          </a:p>
          <a:p>
            <a:pPr algn="ctr"/>
            <a:r>
              <a:rPr lang="cs-CZ" dirty="0" smtClean="0"/>
              <a:t>prostředí</a:t>
            </a:r>
            <a:endParaRPr lang="cs-CZ" dirty="0"/>
          </a:p>
        </p:txBody>
      </p:sp>
      <p:cxnSp>
        <p:nvCxnSpPr>
          <p:cNvPr id="66" name="Přímá spojnice se šipkou 65"/>
          <p:cNvCxnSpPr/>
          <p:nvPr/>
        </p:nvCxnSpPr>
        <p:spPr>
          <a:xfrm flipH="1" flipV="1">
            <a:off x="3272652" y="3827641"/>
            <a:ext cx="2131287" cy="7774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 flipV="1">
            <a:off x="4788009" y="2466891"/>
            <a:ext cx="1223844" cy="16935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>
            <a:off x="5430746" y="2918133"/>
            <a:ext cx="13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Specifičnost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9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1518"/>
            <a:ext cx="10515600" cy="72420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Způsoby aktivace komplementu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514" y="1168841"/>
            <a:ext cx="5586972" cy="544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0693"/>
            <a:ext cx="10515600" cy="70830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Vztah Antigen - epitop 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376" y="683813"/>
            <a:ext cx="11513247" cy="55679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03080" y="4675359"/>
            <a:ext cx="3474721" cy="461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26588"/>
            <a:ext cx="10515600" cy="1042256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Časová posloupnost vrozených (nespecifických) a adaptivních (specifických) obranných reakcí organismu</a:t>
            </a:r>
            <a:endParaRPr lang="cs-CZ" sz="34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525" y="1447138"/>
            <a:ext cx="10041975" cy="49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5379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Co je to adaptivní (</a:t>
            </a:r>
            <a:r>
              <a:rPr lang="cs-CZ" sz="3400" b="1" dirty="0" err="1" smtClean="0"/>
              <a:t>specifiká</a:t>
            </a:r>
            <a:r>
              <a:rPr lang="cs-CZ" sz="3400" b="1" dirty="0" smtClean="0"/>
              <a:t>) imunita ?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77070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Jedná </a:t>
            </a:r>
            <a:r>
              <a:rPr lang="cs-CZ" dirty="0"/>
              <a:t>se o specializaci na určité látky a organismy – buňky reagují jen </a:t>
            </a:r>
            <a:r>
              <a:rPr lang="cs-CZ" b="1" dirty="0"/>
              <a:t>na určitý antigen </a:t>
            </a:r>
            <a:r>
              <a:rPr lang="cs-CZ" dirty="0"/>
              <a:t>pomocí svých </a:t>
            </a:r>
            <a:r>
              <a:rPr lang="cs-CZ" b="1" dirty="0"/>
              <a:t>protilátek</a:t>
            </a:r>
            <a:r>
              <a:rPr lang="cs-CZ" dirty="0"/>
              <a:t> a </a:t>
            </a:r>
            <a:r>
              <a:rPr lang="cs-CZ" b="1" dirty="0"/>
              <a:t>aktivují se až po setkání s antigenem</a:t>
            </a:r>
            <a:r>
              <a:rPr lang="cs-CZ" dirty="0"/>
              <a:t>. Důležité také je, že buňky specifické imunity mají tzv. </a:t>
            </a:r>
            <a:r>
              <a:rPr lang="cs-CZ" b="1" dirty="0"/>
              <a:t>imunologickou paměť </a:t>
            </a:r>
            <a:r>
              <a:rPr lang="cs-CZ" dirty="0"/>
              <a:t>– jsou schopné si zapamatovat konkrétní antigen a při dalším setkání reagují rychleji (princip očkování je založen na tomto ději). Buňkami, které se podílí na imunitě, jsou bílé krvinky, leukocyty. Leukocyty dělíme na granulocyty a agranulocyty. </a:t>
            </a:r>
            <a:r>
              <a:rPr lang="cs-CZ" b="1" dirty="0"/>
              <a:t>Granulocyty</a:t>
            </a:r>
            <a:r>
              <a:rPr lang="cs-CZ" dirty="0"/>
              <a:t> obsahují různě se barvící granula a působí při alergických </a:t>
            </a:r>
            <a:r>
              <a:rPr lang="cs-CZ" dirty="0" smtClean="0"/>
              <a:t>reakcích. </a:t>
            </a:r>
            <a:endParaRPr lang="cs-CZ" dirty="0"/>
          </a:p>
          <a:p>
            <a:pPr marL="0" indent="0">
              <a:buNone/>
            </a:pPr>
            <a:r>
              <a:rPr lang="cs-CZ" b="1" dirty="0" smtClean="0"/>
              <a:t>Agranulocyty</a:t>
            </a:r>
            <a:r>
              <a:rPr lang="cs-CZ" dirty="0"/>
              <a:t> dále ještě dělíme na monocyty a </a:t>
            </a:r>
            <a:r>
              <a:rPr lang="cs-CZ" dirty="0" smtClean="0"/>
              <a:t>lymfocyty: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59744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64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K čemu jsou granulocyty ?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407" y="1176793"/>
            <a:ext cx="10185420" cy="52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347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619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Složky imunitního systému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K základním složkám imunitního systému savců patří:</a:t>
            </a:r>
          </a:p>
          <a:p>
            <a:r>
              <a:rPr lang="cs-CZ" b="1" dirty="0" smtClean="0"/>
              <a:t>Lymfatické tkáně a orgány</a:t>
            </a:r>
          </a:p>
          <a:p>
            <a:r>
              <a:rPr lang="cs-CZ" b="1" dirty="0" smtClean="0"/>
              <a:t>Buňky imunitního systému</a:t>
            </a:r>
            <a:r>
              <a:rPr lang="cs-CZ" dirty="0" smtClean="0"/>
              <a:t>, tzv. </a:t>
            </a:r>
            <a:r>
              <a:rPr lang="cs-CZ" dirty="0" err="1" smtClean="0"/>
              <a:t>imunocyty</a:t>
            </a:r>
            <a:r>
              <a:rPr lang="cs-CZ" dirty="0" smtClean="0"/>
              <a:t> (leukocyty, </a:t>
            </a:r>
            <a:r>
              <a:rPr lang="cs-CZ" dirty="0" err="1" smtClean="0"/>
              <a:t>dentritické</a:t>
            </a:r>
            <a:r>
              <a:rPr lang="cs-CZ" dirty="0" smtClean="0"/>
              <a:t> buňky atd.)</a:t>
            </a:r>
          </a:p>
          <a:p>
            <a:r>
              <a:rPr lang="cs-CZ" b="1" dirty="0" smtClean="0"/>
              <a:t>Molekuly imunitního systému </a:t>
            </a:r>
            <a:r>
              <a:rPr lang="cs-CZ" dirty="0" smtClean="0"/>
              <a:t>– velké a složité molekuly, které se mohou nacházet, jak </a:t>
            </a:r>
            <a:r>
              <a:rPr lang="cs-CZ" b="1" dirty="0" smtClean="0"/>
              <a:t>suspendované volně v tělních tekutinách </a:t>
            </a:r>
            <a:r>
              <a:rPr lang="cs-CZ" dirty="0" smtClean="0"/>
              <a:t>(např. </a:t>
            </a:r>
            <a:r>
              <a:rPr lang="cs-CZ" b="1" dirty="0" smtClean="0"/>
              <a:t>protilátky, </a:t>
            </a:r>
            <a:r>
              <a:rPr lang="cs-CZ" b="1" dirty="0" err="1" smtClean="0"/>
              <a:t>cytokiny</a:t>
            </a:r>
            <a:r>
              <a:rPr lang="cs-CZ" b="1" dirty="0" smtClean="0"/>
              <a:t> </a:t>
            </a:r>
            <a:r>
              <a:rPr lang="cs-CZ" dirty="0" smtClean="0"/>
              <a:t>aj.), tak </a:t>
            </a:r>
            <a:r>
              <a:rPr lang="cs-CZ" b="1" dirty="0" smtClean="0"/>
              <a:t>vázané na membrány </a:t>
            </a:r>
            <a:r>
              <a:rPr lang="cs-CZ" b="1" dirty="0" err="1" smtClean="0"/>
              <a:t>imunocytů</a:t>
            </a:r>
            <a:r>
              <a:rPr lang="cs-CZ" dirty="0" smtClean="0"/>
              <a:t>, popř. </a:t>
            </a:r>
            <a:r>
              <a:rPr lang="cs-CZ" b="1" dirty="0" smtClean="0"/>
              <a:t>dalších buněk </a:t>
            </a:r>
            <a:r>
              <a:rPr lang="cs-CZ" dirty="0" smtClean="0"/>
              <a:t>(</a:t>
            </a:r>
            <a:r>
              <a:rPr lang="cs-CZ" b="1" dirty="0" smtClean="0"/>
              <a:t>receptory, </a:t>
            </a:r>
            <a:r>
              <a:rPr lang="cs-CZ" b="1" dirty="0" err="1" smtClean="0"/>
              <a:t>adhézní</a:t>
            </a:r>
            <a:r>
              <a:rPr lang="cs-CZ" b="1" dirty="0" smtClean="0"/>
              <a:t> molekuly </a:t>
            </a:r>
            <a:r>
              <a:rPr lang="cs-CZ" dirty="0" smtClean="0"/>
              <a:t>aj.)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71536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5614" y="341273"/>
            <a:ext cx="10717696" cy="859376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Komponenty buněčné, humorální, vrozené a získané </a:t>
            </a:r>
            <a:r>
              <a:rPr lang="cs-CZ" sz="3400" b="1" dirty="0" err="1" smtClean="0"/>
              <a:t>umunity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827" y="1139359"/>
            <a:ext cx="10311372" cy="558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101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350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Co jsou lymfatické tkáně a orgány ?</a:t>
            </a:r>
            <a:endParaRPr lang="cs-CZ" sz="3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602" y="1335821"/>
            <a:ext cx="3464174" cy="325208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0932" y="1423288"/>
            <a:ext cx="7299297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b="1" dirty="0"/>
              <a:t>Lymfatické orgány </a:t>
            </a:r>
            <a:r>
              <a:rPr lang="cs-CZ" sz="2300" dirty="0"/>
              <a:t>jsou tvořeny vysoce specializovanými tkáněmi, jejichž základem je </a:t>
            </a:r>
            <a:r>
              <a:rPr lang="cs-CZ" sz="2300" b="1" dirty="0"/>
              <a:t>síť </a:t>
            </a:r>
            <a:r>
              <a:rPr lang="cs-CZ" sz="2300" b="1" dirty="0" smtClean="0"/>
              <a:t>retikulárních </a:t>
            </a:r>
            <a:r>
              <a:rPr lang="cs-CZ" sz="2300" b="1" dirty="0"/>
              <a:t>vláken</a:t>
            </a:r>
            <a:r>
              <a:rPr lang="cs-CZ" sz="2300" dirty="0"/>
              <a:t>, produkovaných specializovanými buňkami – </a:t>
            </a:r>
            <a:r>
              <a:rPr lang="cs-CZ" sz="2300" b="1" dirty="0"/>
              <a:t>retikulocyty</a:t>
            </a:r>
            <a:r>
              <a:rPr lang="cs-CZ" sz="2300" dirty="0"/>
              <a:t> (fibroblasty</a:t>
            </a:r>
            <a:r>
              <a:rPr lang="cs-CZ" sz="2300" dirty="0" smtClean="0"/>
              <a:t>).</a:t>
            </a:r>
          </a:p>
          <a:p>
            <a:endParaRPr lang="cs-CZ" sz="2300" dirty="0"/>
          </a:p>
          <a:p>
            <a:r>
              <a:rPr lang="cs-CZ" sz="2300" dirty="0"/>
              <a:t>Ve vztahu ke vzniku a vývoji </a:t>
            </a:r>
            <a:r>
              <a:rPr lang="cs-CZ" sz="2300" dirty="0" err="1"/>
              <a:t>imunocytů</a:t>
            </a:r>
            <a:r>
              <a:rPr lang="cs-CZ" sz="2300" dirty="0"/>
              <a:t> rozdělujeme lymfatické orgány do dvou skupin: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4546" y="4245999"/>
            <a:ext cx="107990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300" b="1" dirty="0"/>
              <a:t>Primární (centrální) lymfatické orgány </a:t>
            </a:r>
            <a:r>
              <a:rPr lang="cs-CZ" sz="2300" dirty="0"/>
              <a:t>– jsou místem vzniku a </a:t>
            </a:r>
            <a:endParaRPr lang="cs-CZ" sz="2300" dirty="0" smtClean="0"/>
          </a:p>
          <a:p>
            <a:r>
              <a:rPr lang="cs-CZ" sz="2300" dirty="0" smtClean="0"/>
              <a:t>dozrávání </a:t>
            </a:r>
            <a:r>
              <a:rPr lang="cs-CZ" sz="2300" dirty="0" err="1"/>
              <a:t>lymfocvytů</a:t>
            </a:r>
            <a:r>
              <a:rPr lang="cs-CZ" sz="2300" dirty="0"/>
              <a:t>. </a:t>
            </a:r>
            <a:r>
              <a:rPr lang="cs-CZ" sz="2300" dirty="0" smtClean="0"/>
              <a:t>Patří sem </a:t>
            </a:r>
            <a:r>
              <a:rPr lang="cs-CZ" sz="2300" dirty="0"/>
              <a:t>kostní dřeň </a:t>
            </a:r>
            <a:r>
              <a:rPr lang="cs-CZ" sz="2300" dirty="0" smtClean="0"/>
              <a:t>a brzlík </a:t>
            </a:r>
            <a:r>
              <a:rPr lang="cs-CZ" sz="2300" dirty="0"/>
              <a:t>(</a:t>
            </a:r>
            <a:r>
              <a:rPr lang="cs-CZ" sz="2300" dirty="0" err="1"/>
              <a:t>thymus</a:t>
            </a:r>
            <a:r>
              <a:rPr lang="cs-CZ" sz="2300" dirty="0" smtClean="0"/>
              <a:t>).</a:t>
            </a:r>
          </a:p>
          <a:p>
            <a:endParaRPr lang="cs-CZ" sz="2300" dirty="0" smtClean="0"/>
          </a:p>
          <a:p>
            <a:r>
              <a:rPr lang="cs-CZ" sz="2300" b="1" dirty="0" smtClean="0"/>
              <a:t>Sekundární </a:t>
            </a:r>
            <a:r>
              <a:rPr lang="cs-CZ" sz="2300" b="1" dirty="0"/>
              <a:t>(periferní) lymfatické orgány</a:t>
            </a:r>
            <a:r>
              <a:rPr lang="cs-CZ" sz="2300" dirty="0"/>
              <a:t>, jsou především místem, kde dochází k iniciaci </a:t>
            </a:r>
            <a:endParaRPr lang="cs-CZ" sz="2300" dirty="0" smtClean="0"/>
          </a:p>
          <a:p>
            <a:r>
              <a:rPr lang="cs-CZ" sz="2300" dirty="0" smtClean="0"/>
              <a:t>a </a:t>
            </a:r>
            <a:r>
              <a:rPr lang="cs-CZ" sz="2300" dirty="0"/>
              <a:t>dalším fázím </a:t>
            </a:r>
            <a:r>
              <a:rPr lang="cs-CZ" sz="2300" dirty="0" smtClean="0"/>
              <a:t>specifické </a:t>
            </a:r>
            <a:r>
              <a:rPr lang="cs-CZ" sz="2300" dirty="0"/>
              <a:t>imunitní odpovědi. Patří sem slezina, lymfatické uzliny, mandle, </a:t>
            </a:r>
            <a:endParaRPr lang="cs-CZ" sz="2300" dirty="0" smtClean="0"/>
          </a:p>
          <a:p>
            <a:r>
              <a:rPr lang="cs-CZ" sz="2300" dirty="0" err="1" smtClean="0"/>
              <a:t>Peyerovy</a:t>
            </a:r>
            <a:r>
              <a:rPr lang="cs-CZ" sz="2300" dirty="0" smtClean="0"/>
              <a:t> </a:t>
            </a:r>
            <a:r>
              <a:rPr lang="cs-CZ" sz="2300" dirty="0"/>
              <a:t>plaky, apendix </a:t>
            </a:r>
            <a:r>
              <a:rPr lang="cs-CZ" sz="2300" dirty="0" smtClean="0"/>
              <a:t> a mukózní </a:t>
            </a:r>
            <a:r>
              <a:rPr lang="cs-CZ" sz="2300" dirty="0"/>
              <a:t>lymfatická tkáň.</a:t>
            </a:r>
          </a:p>
        </p:txBody>
      </p:sp>
    </p:spTree>
    <p:extLst>
      <p:ext uri="{BB962C8B-B14F-4D97-AF65-F5344CB8AC3E}">
        <p14:creationId xmlns:p14="http://schemas.microsoft.com/office/powerpoint/2010/main" val="21172569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17420"/>
            <a:ext cx="10515600" cy="859376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Přehled primárních a sekundárních lymfatických orgánů</a:t>
            </a:r>
            <a:endParaRPr lang="cs-CZ" sz="34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8729" y="1319920"/>
            <a:ext cx="7042516" cy="530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219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3811"/>
            <a:ext cx="10515600" cy="803717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Centrální a periferní lymfatické orgány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203" y="1057528"/>
            <a:ext cx="7736619" cy="55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68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9954"/>
            <a:ext cx="10515600" cy="371111"/>
          </a:xfrm>
        </p:spPr>
        <p:txBody>
          <a:bodyPr>
            <a:noAutofit/>
          </a:bodyPr>
          <a:lstStyle/>
          <a:p>
            <a:pPr algn="ctr"/>
            <a:r>
              <a:rPr lang="cs-CZ" sz="3400" dirty="0" smtClean="0"/>
              <a:t>Vztahy mezi Parazitem, Hostitelem a Prostředím</a:t>
            </a:r>
            <a:endParaRPr lang="cs-CZ" sz="3400" dirty="0"/>
          </a:p>
        </p:txBody>
      </p:sp>
      <p:sp>
        <p:nvSpPr>
          <p:cNvPr id="4" name="Obdélník 3"/>
          <p:cNvSpPr/>
          <p:nvPr/>
        </p:nvSpPr>
        <p:spPr>
          <a:xfrm>
            <a:off x="4079021" y="1725433"/>
            <a:ext cx="1304014" cy="6758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Parazit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475794" y="4243344"/>
            <a:ext cx="1304014" cy="6758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Abiotické </a:t>
            </a:r>
            <a:r>
              <a:rPr lang="cs-CZ" dirty="0" err="1" smtClean="0">
                <a:solidFill>
                  <a:schemeClr val="tx1"/>
                </a:solidFill>
              </a:rPr>
              <a:t>prostředí</a:t>
            </a:r>
            <a:r>
              <a:rPr lang="cs-CZ" dirty="0" err="1" smtClean="0"/>
              <a:t>í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435752" y="3079805"/>
            <a:ext cx="1627367" cy="6758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Parazitocenóza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169965" y="3101008"/>
            <a:ext cx="1304014" cy="67586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Biocenóza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835475" y="1722780"/>
            <a:ext cx="1304014" cy="67586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Hostitel</a:t>
            </a:r>
            <a:endParaRPr lang="cs-CZ" dirty="0">
              <a:solidFill>
                <a:schemeClr val="tx1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6819573" y="3438938"/>
            <a:ext cx="1304014" cy="119401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3186491" y="1993127"/>
            <a:ext cx="852772" cy="102041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5406885" y="2060711"/>
            <a:ext cx="1420639" cy="530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8221649" y="2035534"/>
            <a:ext cx="683812" cy="100981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4301656" y="3438938"/>
            <a:ext cx="3681454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 flipH="1">
            <a:off x="4161181" y="2138569"/>
            <a:ext cx="2625264" cy="117016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/>
          <p:cNvCxnSpPr/>
          <p:nvPr/>
        </p:nvCxnSpPr>
        <p:spPr>
          <a:xfrm>
            <a:off x="4870839" y="2460270"/>
            <a:ext cx="3252748" cy="84846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H="1">
            <a:off x="6233823" y="2455629"/>
            <a:ext cx="1180106" cy="171085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se šipkou 65"/>
          <p:cNvCxnSpPr/>
          <p:nvPr/>
        </p:nvCxnSpPr>
        <p:spPr>
          <a:xfrm flipH="1" flipV="1">
            <a:off x="3272652" y="3827641"/>
            <a:ext cx="2131287" cy="7774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 flipV="1">
            <a:off x="4788009" y="2466891"/>
            <a:ext cx="1223844" cy="16935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V="1">
            <a:off x="5424117" y="988613"/>
            <a:ext cx="1420639" cy="530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 flipV="1">
            <a:off x="5416170" y="5989969"/>
            <a:ext cx="1420639" cy="530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élník 30"/>
          <p:cNvSpPr/>
          <p:nvPr/>
        </p:nvSpPr>
        <p:spPr>
          <a:xfrm>
            <a:off x="4096254" y="5638791"/>
            <a:ext cx="1304014" cy="6758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Parazit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6844757" y="5628186"/>
            <a:ext cx="1304014" cy="67586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Hostitel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904090" y="5453271"/>
            <a:ext cx="4428878" cy="1034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 rot="16200000">
            <a:off x="5939625" y="1137210"/>
            <a:ext cx="40591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Šipka doprava 33"/>
          <p:cNvSpPr/>
          <p:nvPr/>
        </p:nvSpPr>
        <p:spPr>
          <a:xfrm rot="10800000">
            <a:off x="7030279" y="740973"/>
            <a:ext cx="40591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Šipka doprava 34"/>
          <p:cNvSpPr/>
          <p:nvPr/>
        </p:nvSpPr>
        <p:spPr>
          <a:xfrm>
            <a:off x="4860897" y="758202"/>
            <a:ext cx="40591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Šipka doprava 35"/>
          <p:cNvSpPr/>
          <p:nvPr/>
        </p:nvSpPr>
        <p:spPr>
          <a:xfrm rot="5400000">
            <a:off x="5919744" y="4933966"/>
            <a:ext cx="40591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2099146" y="5671915"/>
            <a:ext cx="1784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FF6600"/>
                </a:solidFill>
              </a:rPr>
              <a:t>Patogenita</a:t>
            </a:r>
            <a:endParaRPr lang="cs-CZ" sz="2800" b="1" dirty="0">
              <a:solidFill>
                <a:srgbClr val="FF66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356822" y="5669283"/>
            <a:ext cx="142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Imunita 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1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25370"/>
            <a:ext cx="10515600" cy="66059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Základní komponenty buněčné imunity</a:t>
            </a:r>
            <a:endParaRPr lang="cs-CZ" sz="34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341" y="1036719"/>
            <a:ext cx="7686724" cy="5433998"/>
          </a:xfrm>
          <a:prstGeom prst="rect">
            <a:avLst/>
          </a:prstGeom>
        </p:spPr>
      </p:pic>
      <p:sp>
        <p:nvSpPr>
          <p:cNvPr id="7" name="Šipka nahoru 6"/>
          <p:cNvSpPr/>
          <p:nvPr/>
        </p:nvSpPr>
        <p:spPr>
          <a:xfrm rot="16200000">
            <a:off x="9872806" y="3542625"/>
            <a:ext cx="484632" cy="139705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nahoru 7"/>
          <p:cNvSpPr/>
          <p:nvPr/>
        </p:nvSpPr>
        <p:spPr>
          <a:xfrm rot="16200000">
            <a:off x="9872806" y="5049661"/>
            <a:ext cx="484632" cy="139705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nahoru 8"/>
          <p:cNvSpPr/>
          <p:nvPr/>
        </p:nvSpPr>
        <p:spPr>
          <a:xfrm rot="16200000">
            <a:off x="9944368" y="1492726"/>
            <a:ext cx="484632" cy="141295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674946" y="1995778"/>
            <a:ext cx="1273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Kostní dřeň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557467" y="4047208"/>
            <a:ext cx="13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Krevní oběh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971999" y="5550011"/>
            <a:ext cx="758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Tkáně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808776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5615"/>
            <a:ext cx="10515600" cy="620837"/>
          </a:xfrm>
        </p:spPr>
        <p:txBody>
          <a:bodyPr>
            <a:normAutofit/>
          </a:bodyPr>
          <a:lstStyle/>
          <a:p>
            <a:pPr algn="ctr"/>
            <a:r>
              <a:rPr lang="cs-CZ" sz="3400" dirty="0" smtClean="0"/>
              <a:t>Monocyty, makrofágy, lymfocyty ….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65474"/>
            <a:ext cx="10515600" cy="5589767"/>
          </a:xfrm>
        </p:spPr>
        <p:txBody>
          <a:bodyPr>
            <a:normAutofit fontScale="550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3300" b="1" dirty="0" smtClean="0">
                <a:solidFill>
                  <a:srgbClr val="212529"/>
                </a:solidFill>
                <a:latin typeface="-apple-system"/>
              </a:rPr>
              <a:t>Monocyty - j</a:t>
            </a:r>
            <a:r>
              <a:rPr lang="cs-CZ" altLang="cs-CZ" sz="3300" dirty="0" smtClean="0">
                <a:solidFill>
                  <a:srgbClr val="212529"/>
                </a:solidFill>
                <a:latin typeface="-apple-system"/>
              </a:rPr>
              <a:t>sou 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to největší leukocyty, patří do tzv. </a:t>
            </a:r>
            <a:r>
              <a:rPr lang="cs-CZ" altLang="cs-CZ" sz="3300" dirty="0" err="1">
                <a:solidFill>
                  <a:srgbClr val="212529"/>
                </a:solidFill>
                <a:latin typeface="-apple-system"/>
              </a:rPr>
              <a:t>monocyto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-makrofágového systému – mají schopnost proniknout stěnami kapilár do mezibuněčné tkáně a proměnit se v </a:t>
            </a:r>
            <a:r>
              <a:rPr lang="cs-CZ" altLang="cs-CZ" sz="3300" b="1" dirty="0">
                <a:latin typeface="-apple-system"/>
              </a:rPr>
              <a:t>makrofágy.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 </a:t>
            </a:r>
            <a:endParaRPr lang="cs-CZ" altLang="cs-CZ" sz="3300" dirty="0" smtClean="0">
              <a:solidFill>
                <a:srgbClr val="212529"/>
              </a:solidFill>
              <a:latin typeface="-apple-system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3300" dirty="0" smtClean="0">
              <a:solidFill>
                <a:srgbClr val="212529"/>
              </a:solidFill>
              <a:latin typeface="-apple-system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3300" dirty="0">
              <a:solidFill>
                <a:srgbClr val="212529"/>
              </a:solidFill>
              <a:latin typeface="-apple-system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3300" b="1" dirty="0">
                <a:solidFill>
                  <a:srgbClr val="212529"/>
                </a:solidFill>
                <a:latin typeface="-apple-system"/>
              </a:rPr>
              <a:t>Makrofágy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 se pohybují v mezibuněčných prostorech, vychytávají a </a:t>
            </a:r>
            <a:r>
              <a:rPr lang="cs-CZ" altLang="cs-CZ" sz="3300" b="1" dirty="0">
                <a:latin typeface="-apple-system"/>
              </a:rPr>
              <a:t>fagocytují</a:t>
            </a:r>
            <a:r>
              <a:rPr lang="cs-CZ" altLang="cs-CZ" sz="3300" b="1" dirty="0">
                <a:solidFill>
                  <a:srgbClr val="212529"/>
                </a:solidFill>
                <a:latin typeface="-apple-system"/>
              </a:rPr>
              <a:t> cizorodé částice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. Fagocytóza je proces, kdy buňka svými výběžky obejme pohlcovanou částici, </a:t>
            </a:r>
            <a:r>
              <a:rPr lang="cs-CZ" altLang="cs-CZ" sz="3300" dirty="0" smtClean="0">
                <a:solidFill>
                  <a:srgbClr val="212529"/>
                </a:solidFill>
                <a:latin typeface="-apple-system"/>
              </a:rPr>
              <a:t>pojme 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ji do sebe a enzymaticky rozloží. </a:t>
            </a:r>
            <a:r>
              <a:rPr lang="cs-CZ" altLang="cs-CZ" sz="3300" dirty="0" smtClean="0">
                <a:solidFill>
                  <a:srgbClr val="212529"/>
                </a:solidFill>
                <a:latin typeface="-apple-system"/>
              </a:rPr>
              <a:t>         Najdeme 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je </a:t>
            </a:r>
            <a:r>
              <a:rPr lang="cs-CZ" altLang="cs-CZ" sz="3300" dirty="0">
                <a:latin typeface="-apple-system"/>
              </a:rPr>
              <a:t>např. v alveolech </a:t>
            </a:r>
            <a:r>
              <a:rPr lang="cs-CZ" altLang="cs-CZ" sz="3300" dirty="0" smtClean="0">
                <a:latin typeface="-apple-system"/>
              </a:rPr>
              <a:t>plic, kde </a:t>
            </a:r>
            <a:r>
              <a:rPr lang="cs-CZ" altLang="cs-CZ" sz="3300" dirty="0">
                <a:latin typeface="-apple-system"/>
              </a:rPr>
              <a:t>se živí prachovými částečkami ze vzduchu (tzv. prašné buňky), </a:t>
            </a:r>
            <a:r>
              <a:rPr lang="cs-CZ" altLang="cs-CZ" sz="3300" dirty="0" smtClean="0">
                <a:latin typeface="-apple-system"/>
              </a:rPr>
              <a:t>dále v</a:t>
            </a:r>
            <a:r>
              <a:rPr lang="cs-CZ" altLang="cs-CZ" sz="3300" dirty="0">
                <a:latin typeface="-apple-system"/>
              </a:rPr>
              <a:t> játrech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 (</a:t>
            </a:r>
            <a:r>
              <a:rPr lang="cs-CZ" altLang="cs-CZ" sz="3300" dirty="0" err="1">
                <a:latin typeface="-apple-system"/>
              </a:rPr>
              <a:t>Kupfferovy</a:t>
            </a:r>
            <a:r>
              <a:rPr lang="cs-CZ" altLang="cs-CZ" sz="3300" dirty="0">
                <a:latin typeface="-apple-system"/>
              </a:rPr>
              <a:t> </a:t>
            </a:r>
            <a:r>
              <a:rPr lang="cs-CZ" altLang="cs-CZ" sz="3300" dirty="0" smtClean="0">
                <a:latin typeface="-apple-system"/>
              </a:rPr>
              <a:t>buňky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)</a:t>
            </a:r>
            <a:r>
              <a:rPr lang="cs-CZ" altLang="cs-CZ" sz="3300" dirty="0" smtClean="0">
                <a:solidFill>
                  <a:srgbClr val="212529"/>
                </a:solidFill>
                <a:latin typeface="-apple-system"/>
              </a:rPr>
              <a:t>,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 </a:t>
            </a:r>
            <a:r>
              <a:rPr lang="cs-CZ" altLang="cs-CZ" sz="3300" dirty="0" smtClean="0">
                <a:latin typeface="-apple-system"/>
              </a:rPr>
              <a:t>kostech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 (</a:t>
            </a:r>
            <a:r>
              <a:rPr lang="cs-CZ" altLang="cs-CZ" sz="3300" dirty="0">
                <a:latin typeface="-apple-system"/>
              </a:rPr>
              <a:t>osteoklasty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) atd</a:t>
            </a:r>
            <a:r>
              <a:rPr lang="cs-CZ" altLang="cs-CZ" sz="3300" dirty="0" smtClean="0">
                <a:solidFill>
                  <a:srgbClr val="212529"/>
                </a:solidFill>
                <a:latin typeface="-apple-system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cs-CZ" altLang="cs-CZ" sz="3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cs-CZ" altLang="cs-CZ" sz="3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3300" b="1" dirty="0" smtClean="0">
                <a:solidFill>
                  <a:srgbClr val="212529"/>
                </a:solidFill>
                <a:latin typeface="-apple-system"/>
              </a:rPr>
              <a:t>Lymfocyty - </a:t>
            </a:r>
            <a:r>
              <a:rPr lang="cs-CZ" altLang="cs-CZ" sz="3300" dirty="0" smtClean="0">
                <a:solidFill>
                  <a:srgbClr val="212529"/>
                </a:solidFill>
                <a:latin typeface="-apple-system"/>
              </a:rPr>
              <a:t>Lymfocyty 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můžeme dále ještě rozdělit na </a:t>
            </a:r>
            <a:r>
              <a:rPr lang="cs-CZ" altLang="cs-CZ" sz="3300" b="1" dirty="0">
                <a:latin typeface="-apple-system"/>
              </a:rPr>
              <a:t>T-lymfocyty</a:t>
            </a:r>
            <a:r>
              <a:rPr lang="cs-CZ" altLang="cs-CZ" sz="3300" dirty="0">
                <a:latin typeface="-apple-system"/>
              </a:rPr>
              <a:t> 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a</a:t>
            </a:r>
            <a:r>
              <a:rPr lang="cs-CZ" altLang="cs-CZ" sz="3300" dirty="0">
                <a:latin typeface="-apple-system"/>
              </a:rPr>
              <a:t> </a:t>
            </a:r>
            <a:r>
              <a:rPr lang="cs-CZ" altLang="cs-CZ" sz="3300" b="1" dirty="0">
                <a:latin typeface="-apple-system"/>
              </a:rPr>
              <a:t>B-lymfocyty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, podle toho kde dozrávají. Řadí se sem i </a:t>
            </a:r>
            <a:r>
              <a:rPr lang="cs-CZ" altLang="cs-CZ" sz="3300" dirty="0">
                <a:latin typeface="-apple-system"/>
              </a:rPr>
              <a:t>NK-buňky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 (svou funkcí ale patří do přirozené imunity</a:t>
            </a:r>
            <a:r>
              <a:rPr lang="cs-CZ" altLang="cs-CZ" sz="3300" dirty="0" smtClean="0">
                <a:solidFill>
                  <a:srgbClr val="212529"/>
                </a:solidFill>
                <a:latin typeface="-apple-system"/>
              </a:rPr>
              <a:t>).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cs-CZ" altLang="cs-CZ" sz="3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cs-CZ" altLang="cs-CZ" sz="3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3300" b="1" dirty="0">
                <a:solidFill>
                  <a:srgbClr val="212529"/>
                </a:solidFill>
                <a:latin typeface="-apple-system"/>
              </a:rPr>
              <a:t>T-lymfocyty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 – tyto buňky zajišťují tzv. </a:t>
            </a:r>
            <a:r>
              <a:rPr lang="cs-CZ" altLang="cs-CZ" sz="3300" b="1" dirty="0">
                <a:solidFill>
                  <a:srgbClr val="212529"/>
                </a:solidFill>
                <a:latin typeface="-apple-system"/>
              </a:rPr>
              <a:t>buněčnou imunitu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. Dozrávají v brzlíku (latinsky </a:t>
            </a:r>
            <a:r>
              <a:rPr lang="cs-CZ" altLang="cs-CZ" sz="3300" dirty="0" err="1">
                <a:solidFill>
                  <a:srgbClr val="212529"/>
                </a:solidFill>
                <a:latin typeface="-apple-system"/>
              </a:rPr>
              <a:t>Thymus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, proto T). Na svém povrchu mají specifické </a:t>
            </a:r>
            <a:r>
              <a:rPr lang="cs-CZ" altLang="cs-CZ" sz="3300" dirty="0" smtClean="0">
                <a:solidFill>
                  <a:srgbClr val="212529"/>
                </a:solidFill>
                <a:latin typeface="-apple-system"/>
              </a:rPr>
              <a:t>receptory. </a:t>
            </a:r>
            <a:endParaRPr lang="cs-CZ" altLang="cs-CZ" sz="3300" dirty="0">
              <a:solidFill>
                <a:srgbClr val="212529"/>
              </a:solidFill>
              <a:latin typeface="-apple-system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3300" dirty="0">
              <a:solidFill>
                <a:srgbClr val="212529"/>
              </a:solidFill>
              <a:latin typeface="-apple-system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3300" b="1" dirty="0">
                <a:solidFill>
                  <a:srgbClr val="212529"/>
                </a:solidFill>
                <a:latin typeface="-apple-system"/>
              </a:rPr>
              <a:t>B-lymfocyty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 – tyto buňky dozrávají v </a:t>
            </a:r>
            <a:r>
              <a:rPr lang="cs-CZ" altLang="cs-CZ" sz="3300" dirty="0">
                <a:latin typeface="-apple-system"/>
              </a:rPr>
              <a:t>kostní dřeni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 a ve </a:t>
            </a:r>
            <a:r>
              <a:rPr lang="cs-CZ" altLang="cs-CZ" sz="3300" dirty="0">
                <a:latin typeface="-apple-system"/>
              </a:rPr>
              <a:t>střevě</a:t>
            </a: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. Odpovídají za tzv. humorální, neboli látkovou imunitu. To znamená, že po stimulaci produkují protilátky (imunoglobuliny).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3300" dirty="0">
                <a:solidFill>
                  <a:srgbClr val="212529"/>
                </a:solidFill>
                <a:latin typeface="-apple-system"/>
              </a:rPr>
              <a:t>Když dojde ke stimulaci B-lymfocytu, začne se – podobně jako T-lymfocyt dělit – a přemění se v plasmatickou (efektorovou) buňku, která produkuje protilátky.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49677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741" y="65598"/>
            <a:ext cx="8981544" cy="672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306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0004" y="277664"/>
            <a:ext cx="10515600" cy="50156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/>
              <a:t>Imunoglobuliny – </a:t>
            </a:r>
            <a:r>
              <a:rPr lang="cs-CZ" sz="3400" b="1" dirty="0" err="1" smtClean="0"/>
              <a:t>protiátková</a:t>
            </a:r>
            <a:r>
              <a:rPr lang="cs-CZ" sz="3400" b="1" dirty="0" smtClean="0"/>
              <a:t> imunita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8883" y="1284934"/>
            <a:ext cx="6122506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Protilátka</a:t>
            </a:r>
            <a:r>
              <a:rPr lang="cs-CZ" dirty="0"/>
              <a:t> (</a:t>
            </a:r>
            <a:r>
              <a:rPr lang="cs-CZ" b="1" dirty="0"/>
              <a:t>imunoglobulin</a:t>
            </a:r>
            <a:r>
              <a:rPr lang="cs-CZ" dirty="0"/>
              <a:t>) je protein, který je schopen jako součást </a:t>
            </a:r>
            <a:r>
              <a:rPr lang="cs-CZ" dirty="0" err="1" smtClean="0"/>
              <a:t>imunitníh</a:t>
            </a:r>
            <a:r>
              <a:rPr lang="cs-CZ" dirty="0"/>
              <a:t> </a:t>
            </a:r>
            <a:r>
              <a:rPr lang="cs-CZ" dirty="0" smtClean="0"/>
              <a:t>systému</a:t>
            </a:r>
            <a:r>
              <a:rPr lang="cs-CZ" dirty="0"/>
              <a:t> </a:t>
            </a:r>
            <a:r>
              <a:rPr lang="cs-CZ" dirty="0" smtClean="0"/>
              <a:t>identifikovat </a:t>
            </a:r>
            <a:r>
              <a:rPr lang="cs-CZ" dirty="0"/>
              <a:t>a zneškodnit cizí objekty (bakterie a viry) v těle. Protilátky jsou nositeli </a:t>
            </a:r>
            <a:r>
              <a:rPr lang="cs-CZ" dirty="0" smtClean="0"/>
              <a:t>humorální </a:t>
            </a:r>
            <a:r>
              <a:rPr lang="cs-CZ" dirty="0"/>
              <a:t>imunity a jsou to krevní bílkoviny vznikající v mízní tkáni jako </a:t>
            </a:r>
            <a:r>
              <a:rPr lang="cs-CZ" dirty="0" smtClean="0"/>
              <a:t>T</a:t>
            </a:r>
            <a:r>
              <a:rPr lang="cs-CZ" baseline="-25000" dirty="0" smtClean="0"/>
              <a:t>h</a:t>
            </a:r>
            <a:r>
              <a:rPr lang="cs-CZ" dirty="0" smtClean="0"/>
              <a:t>1 </a:t>
            </a:r>
            <a:r>
              <a:rPr lang="cs-CZ" dirty="0" err="1" smtClean="0"/>
              <a:t>odpověďpři</a:t>
            </a:r>
            <a:r>
              <a:rPr lang="cs-CZ" dirty="0"/>
              <a:t> </a:t>
            </a:r>
            <a:r>
              <a:rPr lang="cs-CZ" dirty="0" smtClean="0"/>
              <a:t>imunitní reakci</a:t>
            </a:r>
            <a:r>
              <a:rPr lang="cs-CZ" dirty="0"/>
              <a:t> organismu.</a:t>
            </a:r>
          </a:p>
        </p:txBody>
      </p:sp>
      <p:pic>
        <p:nvPicPr>
          <p:cNvPr id="614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40" y="993914"/>
            <a:ext cx="4027485" cy="568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530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27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Imunoglobuliny – protilátková imunita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95039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b="1" dirty="0">
                <a:solidFill>
                  <a:srgbClr val="212529"/>
                </a:solidFill>
                <a:latin typeface="-apple-system"/>
              </a:rPr>
              <a:t>Imunoglobuliny</a:t>
            </a:r>
            <a:r>
              <a:rPr lang="cs-CZ" altLang="cs-CZ" dirty="0">
                <a:solidFill>
                  <a:srgbClr val="212529"/>
                </a:solidFill>
                <a:latin typeface="-apple-system"/>
              </a:rPr>
              <a:t> jsou proteiny, navázané na buněčné membráně B-lymfocytů a představují receptory pro antigen. Mají specifickou strukturu tvaru Y – skládají se z 2 těžkých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solidFill>
                  <a:srgbClr val="212529"/>
                </a:solidFill>
                <a:latin typeface="-apple-system"/>
              </a:rPr>
              <a:t>a 2 lehkých řetězců. Antigen zapadá do ramének Y na principu zámek a klíč. </a:t>
            </a:r>
            <a:endParaRPr lang="cs-CZ" altLang="cs-CZ" dirty="0" smtClean="0">
              <a:solidFill>
                <a:srgbClr val="212529"/>
              </a:solidFill>
              <a:latin typeface="-apple-system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dirty="0">
              <a:solidFill>
                <a:srgbClr val="212529"/>
              </a:solidFill>
              <a:latin typeface="-apple-system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 smtClean="0">
                <a:solidFill>
                  <a:srgbClr val="212529"/>
                </a:solidFill>
                <a:latin typeface="-apple-system"/>
              </a:rPr>
              <a:t>Každý </a:t>
            </a:r>
            <a:r>
              <a:rPr lang="cs-CZ" altLang="cs-CZ" dirty="0">
                <a:solidFill>
                  <a:srgbClr val="212529"/>
                </a:solidFill>
                <a:latin typeface="-apple-system"/>
              </a:rPr>
              <a:t>imunoglobulin je specifický pro určitý antigen – může se navázat jen on a žádný jiný. </a:t>
            </a:r>
            <a:r>
              <a:rPr lang="cs-CZ" altLang="cs-CZ" dirty="0" smtClean="0">
                <a:solidFill>
                  <a:srgbClr val="212529"/>
                </a:solidFill>
                <a:latin typeface="-apple-system"/>
              </a:rPr>
              <a:t>Podle typu </a:t>
            </a:r>
            <a:r>
              <a:rPr lang="cs-CZ" altLang="cs-CZ" dirty="0">
                <a:solidFill>
                  <a:srgbClr val="212529"/>
                </a:solidFill>
                <a:latin typeface="-apple-system"/>
              </a:rPr>
              <a:t>těžkého řetězce jen můžeme rozdělit do 5 skupin: </a:t>
            </a:r>
            <a:r>
              <a:rPr lang="cs-CZ" altLang="cs-CZ" b="1" dirty="0" err="1">
                <a:latin typeface="-apple-system"/>
              </a:rPr>
              <a:t>IgA</a:t>
            </a:r>
            <a:r>
              <a:rPr lang="cs-CZ" altLang="cs-CZ" b="1" dirty="0">
                <a:latin typeface="-apple-system"/>
              </a:rPr>
              <a:t>, </a:t>
            </a:r>
            <a:r>
              <a:rPr lang="cs-CZ" altLang="cs-CZ" b="1" dirty="0" err="1">
                <a:latin typeface="-apple-system"/>
              </a:rPr>
              <a:t>IgG</a:t>
            </a:r>
            <a:r>
              <a:rPr lang="cs-CZ" altLang="cs-CZ" b="1" dirty="0">
                <a:latin typeface="-apple-system"/>
              </a:rPr>
              <a:t>, </a:t>
            </a:r>
            <a:r>
              <a:rPr lang="cs-CZ" altLang="cs-CZ" b="1" dirty="0" err="1">
                <a:latin typeface="-apple-system"/>
              </a:rPr>
              <a:t>IgD</a:t>
            </a:r>
            <a:r>
              <a:rPr lang="cs-CZ" altLang="cs-CZ" b="1" dirty="0">
                <a:latin typeface="-apple-system"/>
              </a:rPr>
              <a:t>, </a:t>
            </a:r>
            <a:r>
              <a:rPr lang="cs-CZ" altLang="cs-CZ" b="1" dirty="0" err="1">
                <a:latin typeface="-apple-system"/>
              </a:rPr>
              <a:t>IgE</a:t>
            </a:r>
            <a:r>
              <a:rPr lang="cs-CZ" altLang="cs-CZ" b="1" dirty="0">
                <a:latin typeface="-apple-system"/>
              </a:rPr>
              <a:t>, </a:t>
            </a:r>
            <a:r>
              <a:rPr lang="cs-CZ" altLang="cs-CZ" dirty="0">
                <a:latin typeface="-apple-system"/>
              </a:rPr>
              <a:t>a </a:t>
            </a:r>
            <a:r>
              <a:rPr lang="cs-CZ" altLang="cs-CZ" b="1" dirty="0" err="1">
                <a:latin typeface="-apple-system"/>
              </a:rPr>
              <a:t>IgM</a:t>
            </a:r>
            <a:r>
              <a:rPr lang="cs-CZ" altLang="cs-CZ" dirty="0" smtClean="0">
                <a:latin typeface="-apple-system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cs-CZ" altLang="cs-CZ" sz="20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dirty="0">
                <a:solidFill>
                  <a:srgbClr val="212529"/>
                </a:solidFill>
                <a:latin typeface="-apple-system"/>
              </a:rPr>
              <a:t>nejznámější je </a:t>
            </a:r>
            <a:r>
              <a:rPr lang="cs-CZ" altLang="cs-CZ" b="1" dirty="0" err="1">
                <a:solidFill>
                  <a:srgbClr val="212529"/>
                </a:solidFill>
                <a:latin typeface="-apple-system"/>
              </a:rPr>
              <a:t>IgG</a:t>
            </a:r>
            <a:r>
              <a:rPr lang="cs-CZ" altLang="cs-CZ" dirty="0">
                <a:solidFill>
                  <a:srgbClr val="212529"/>
                </a:solidFill>
                <a:latin typeface="-apple-system"/>
              </a:rPr>
              <a:t> – je to jediný typ, který může přecházet přes placentu a chrání tak plod před choroboplodnými zárodky ještě než se vytvoří jeho vlastní imunitní systém. </a:t>
            </a:r>
            <a:r>
              <a:rPr lang="cs-CZ" altLang="cs-CZ" dirty="0" smtClean="0">
                <a:solidFill>
                  <a:srgbClr val="212529"/>
                </a:solidFill>
                <a:latin typeface="-apple-system"/>
              </a:rPr>
              <a:t>            Může </a:t>
            </a:r>
            <a:r>
              <a:rPr lang="cs-CZ" altLang="cs-CZ" dirty="0">
                <a:solidFill>
                  <a:srgbClr val="212529"/>
                </a:solidFill>
                <a:latin typeface="-apple-system"/>
              </a:rPr>
              <a:t>se vázat na viry, bakterie i houby</a:t>
            </a:r>
            <a:r>
              <a:rPr lang="cs-CZ" altLang="cs-CZ" dirty="0" smtClean="0">
                <a:solidFill>
                  <a:srgbClr val="212529"/>
                </a:solidFill>
                <a:latin typeface="-apple-system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cs-CZ" altLang="cs-CZ" dirty="0">
              <a:solidFill>
                <a:srgbClr val="212529"/>
              </a:solidFill>
              <a:latin typeface="-apple-system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dirty="0">
                <a:solidFill>
                  <a:srgbClr val="212529"/>
                </a:solidFill>
                <a:latin typeface="-apple-system"/>
              </a:rPr>
              <a:t>další podstatný je </a:t>
            </a:r>
            <a:r>
              <a:rPr lang="cs-CZ" altLang="cs-CZ" b="1" dirty="0" err="1">
                <a:solidFill>
                  <a:srgbClr val="212529"/>
                </a:solidFill>
                <a:latin typeface="-apple-system"/>
              </a:rPr>
              <a:t>IgA</a:t>
            </a:r>
            <a:r>
              <a:rPr lang="cs-CZ" altLang="cs-CZ" dirty="0">
                <a:solidFill>
                  <a:srgbClr val="212529"/>
                </a:solidFill>
                <a:latin typeface="-apple-system"/>
              </a:rPr>
              <a:t> – proniká do trávicího traktu, nachází se v mléku, slzách a </a:t>
            </a:r>
            <a:r>
              <a:rPr lang="cs-CZ" altLang="cs-CZ" dirty="0">
                <a:latin typeface="-apple-system"/>
              </a:rPr>
              <a:t>slinách</a:t>
            </a:r>
            <a:r>
              <a:rPr lang="cs-CZ" altLang="cs-CZ" dirty="0">
                <a:solidFill>
                  <a:srgbClr val="212529"/>
                </a:solidFill>
                <a:latin typeface="-apple-system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b="1" dirty="0" smtClean="0">
              <a:solidFill>
                <a:srgbClr val="212529"/>
              </a:solidFill>
              <a:latin typeface="-apple-system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b="1" dirty="0" smtClean="0">
                <a:solidFill>
                  <a:srgbClr val="212529"/>
                </a:solidFill>
                <a:latin typeface="-apple-system"/>
              </a:rPr>
              <a:t>NK </a:t>
            </a:r>
            <a:r>
              <a:rPr lang="cs-CZ" altLang="cs-CZ" b="1" dirty="0">
                <a:solidFill>
                  <a:srgbClr val="212529"/>
                </a:solidFill>
                <a:latin typeface="-apple-system"/>
              </a:rPr>
              <a:t>buňky = „natural </a:t>
            </a:r>
            <a:r>
              <a:rPr lang="cs-CZ" altLang="cs-CZ" b="1" dirty="0" err="1">
                <a:solidFill>
                  <a:srgbClr val="212529"/>
                </a:solidFill>
                <a:latin typeface="-apple-system"/>
              </a:rPr>
              <a:t>killer</a:t>
            </a:r>
            <a:r>
              <a:rPr lang="cs-CZ" altLang="cs-CZ" b="1" dirty="0">
                <a:solidFill>
                  <a:srgbClr val="212529"/>
                </a:solidFill>
                <a:latin typeface="-apple-system"/>
              </a:rPr>
              <a:t>“ = přirozený zabíječ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solidFill>
                  <a:srgbClr val="212529"/>
                </a:solidFill>
                <a:latin typeface="-apple-system"/>
              </a:rPr>
              <a:t>Tato buňka se řadí mezi lymfocyty, ale funkčně patří do přirozené imunity – má schopnost zabít nádorové buňky nebo buňky napadené viry – tyto buňky byly pomocí </a:t>
            </a:r>
            <a:r>
              <a:rPr lang="cs-CZ" altLang="cs-CZ" dirty="0" smtClean="0">
                <a:solidFill>
                  <a:srgbClr val="212529"/>
                </a:solidFill>
                <a:latin typeface="-apple-system"/>
              </a:rPr>
              <a:t>plazmatických</a:t>
            </a:r>
            <a:endParaRPr lang="cs-CZ" altLang="cs-CZ" dirty="0">
              <a:solidFill>
                <a:srgbClr val="212529"/>
              </a:solidFill>
              <a:latin typeface="-apple-system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 smtClean="0">
                <a:solidFill>
                  <a:srgbClr val="212529"/>
                </a:solidFill>
                <a:latin typeface="-apple-system"/>
              </a:rPr>
              <a:t>buněk </a:t>
            </a:r>
            <a:r>
              <a:rPr lang="cs-CZ" altLang="cs-CZ" dirty="0">
                <a:solidFill>
                  <a:srgbClr val="212529"/>
                </a:solidFill>
                <a:latin typeface="-apple-system"/>
              </a:rPr>
              <a:t>označeny k likvidaci, NK buňka to rozpozná a zničí je.</a:t>
            </a:r>
            <a:endParaRPr kumimoji="0" lang="cs-CZ" altLang="cs-CZ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47218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225" y="460541"/>
            <a:ext cx="5049078" cy="58903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Třídy imunoglobulinů</a:t>
            </a:r>
            <a:endParaRPr lang="cs-CZ" sz="34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18929" y="1738161"/>
            <a:ext cx="998551" cy="3915217"/>
          </a:xfrm>
        </p:spPr>
        <p:txBody>
          <a:bodyPr/>
          <a:lstStyle/>
          <a:p>
            <a:r>
              <a:rPr lang="cs-CZ" dirty="0" err="1" smtClean="0"/>
              <a:t>IgG</a:t>
            </a:r>
            <a:endParaRPr lang="cs-CZ" dirty="0" smtClean="0"/>
          </a:p>
          <a:p>
            <a:r>
              <a:rPr lang="cs-CZ" dirty="0" err="1" smtClean="0"/>
              <a:t>IgA</a:t>
            </a:r>
            <a:endParaRPr lang="cs-CZ" dirty="0" smtClean="0"/>
          </a:p>
          <a:p>
            <a:r>
              <a:rPr lang="cs-CZ" dirty="0" err="1" smtClean="0"/>
              <a:t>IgM</a:t>
            </a:r>
            <a:endParaRPr lang="cs-CZ" dirty="0" smtClean="0"/>
          </a:p>
          <a:p>
            <a:r>
              <a:rPr lang="cs-CZ" dirty="0" err="1" smtClean="0"/>
              <a:t>IgD</a:t>
            </a:r>
            <a:endParaRPr lang="cs-CZ" dirty="0" smtClean="0"/>
          </a:p>
          <a:p>
            <a:r>
              <a:rPr lang="cs-CZ" dirty="0" err="1" smtClean="0"/>
              <a:t>IgE</a:t>
            </a:r>
            <a:endParaRPr lang="cs-CZ" dirty="0"/>
          </a:p>
        </p:txBody>
      </p:sp>
      <p:pic>
        <p:nvPicPr>
          <p:cNvPr id="7172" name="Picture 4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77" y="1738161"/>
            <a:ext cx="3767347" cy="461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305378" y="2496709"/>
            <a:ext cx="515660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opsonizace</a:t>
            </a:r>
            <a:r>
              <a:rPr lang="cs-CZ" sz="2400" dirty="0"/>
              <a:t> („ochucení“) – antigen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přitahuje</a:t>
            </a:r>
            <a:r>
              <a:rPr lang="cs-CZ" sz="2400" dirty="0"/>
              <a:t> </a:t>
            </a:r>
            <a:r>
              <a:rPr lang="cs-CZ" sz="2400" dirty="0" smtClean="0"/>
              <a:t>fagocytující</a:t>
            </a:r>
            <a:r>
              <a:rPr lang="cs-CZ" sz="2400" dirty="0"/>
              <a:t> </a:t>
            </a:r>
            <a:r>
              <a:rPr lang="cs-CZ" sz="2400" dirty="0" smtClean="0"/>
              <a:t>buňky</a:t>
            </a:r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vazbou znehodnotí účinnost </a:t>
            </a:r>
            <a:r>
              <a:rPr lang="cs-CZ" sz="2400" u="sng" dirty="0" smtClean="0"/>
              <a:t>antigenu</a:t>
            </a:r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protilátky spojí antigeny do větších </a:t>
            </a:r>
            <a:endParaRPr lang="cs-CZ" sz="2400" dirty="0" smtClean="0"/>
          </a:p>
          <a:p>
            <a:r>
              <a:rPr lang="cs-CZ" sz="2400" dirty="0" smtClean="0"/>
              <a:t>      nerozpustných</a:t>
            </a:r>
            <a:r>
              <a:rPr lang="cs-CZ" sz="2400" dirty="0"/>
              <a:t> celků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361045" y="1738161"/>
            <a:ext cx="3194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Působení protilátek</a:t>
            </a:r>
            <a:r>
              <a:rPr lang="cs-CZ" sz="2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473061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66343"/>
            <a:ext cx="10515600" cy="99454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Komponenty protilátkové imunity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1152" y="1102500"/>
            <a:ext cx="7084612" cy="539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464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913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Specifické protilátky - princip zámek a klíč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2077" y="1346768"/>
            <a:ext cx="6920871" cy="25205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373" y="3915038"/>
            <a:ext cx="6639339" cy="269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054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102" y="245861"/>
            <a:ext cx="10515600" cy="60493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Schéma komplexity imunitní odpovědi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1059" y="979707"/>
            <a:ext cx="7362908" cy="572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616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9468"/>
            <a:ext cx="10515600" cy="684447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Patogen snažící se překonat imunitu hostitele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2585" y="993915"/>
            <a:ext cx="8179855" cy="584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115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6860</Words>
  <Application>Microsoft Office PowerPoint</Application>
  <PresentationFormat>Širokoúhlá obrazovka</PresentationFormat>
  <Paragraphs>900</Paragraphs>
  <Slides>220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220</vt:i4>
      </vt:variant>
    </vt:vector>
  </HeadingPairs>
  <TitlesOfParts>
    <vt:vector size="227" baseType="lpstr">
      <vt:lpstr>-apple-system</vt:lpstr>
      <vt:lpstr>Arial</vt:lpstr>
      <vt:lpstr>Brush Script MT</vt:lpstr>
      <vt:lpstr>Calibri</vt:lpstr>
      <vt:lpstr>Calibri Light</vt:lpstr>
      <vt:lpstr>Wingdings</vt:lpstr>
      <vt:lpstr>Motiv Office</vt:lpstr>
      <vt:lpstr>Prezentace aplikace PowerPoint</vt:lpstr>
      <vt:lpstr>Parazitismus jako biologický fenomén</vt:lpstr>
      <vt:lpstr>Parazitismus jako ekologický pojem </vt:lpstr>
      <vt:lpstr>Parazitologické „dichotomie“</vt:lpstr>
      <vt:lpstr>Prezentace aplikace PowerPoint</vt:lpstr>
      <vt:lpstr>Vztahy mezi Parazitem, Hostitelem a Prostředím</vt:lpstr>
      <vt:lpstr>Prezentace aplikace PowerPoint</vt:lpstr>
      <vt:lpstr>Vztahy mezi Parazitem, Hostitelem a Prostředím</vt:lpstr>
      <vt:lpstr>Vztahy mezi Parazitem, Hostitelem a Prostředím</vt:lpstr>
      <vt:lpstr>Povídání o jedné šipce !</vt:lpstr>
      <vt:lpstr>Jsou paraziti biologicky unikátní ?</vt:lpstr>
      <vt:lpstr>Proč jsou paraziti biologicky unikátní ?</vt:lpstr>
      <vt:lpstr>Přehled specifických habitatů využívaných cizopasníky člověka</vt:lpstr>
      <vt:lpstr>Paraziti nepochybně jsou biologicky unikátní !!!</vt:lpstr>
      <vt:lpstr>Co to jsou preadaptace ?</vt:lpstr>
      <vt:lpstr>Diverzita cizopasníků</vt:lpstr>
      <vt:lpstr>Hostitel jako ostrov, jak se na něj dostat ?</vt:lpstr>
      <vt:lpstr> </vt:lpstr>
      <vt:lpstr>Ale on (hostitel) spíše připomíná pevnost ?</vt:lpstr>
      <vt:lpstr>Prezentace aplikace PowerPoint</vt:lpstr>
      <vt:lpstr>Prezentace aplikace PowerPoint</vt:lpstr>
      <vt:lpstr>Definitivní hostitel</vt:lpstr>
      <vt:lpstr>Parasite life style</vt:lpstr>
      <vt:lpstr>Prezentace aplikace PowerPoint</vt:lpstr>
      <vt:lpstr>Co a nebo kdo může  být hostitel ?</vt:lpstr>
      <vt:lpstr>Co a nebo kdo může  být hostitel ?</vt:lpstr>
      <vt:lpstr>Typy hostitelů  (dle úlohy, kterou v životním cyklu parazita hrají)</vt:lpstr>
      <vt:lpstr>1) Definitivní hostitel (definitive, final host)  = hostitel, ve kterém parazit dozrává pohlavně a     produkuje vajíčka nebo larvy.</vt:lpstr>
      <vt:lpstr>2. Mezihostitel (intermediate host) = hostitel (často bezobratlý, obratlovec), který je nezbytný pro vývoj larválních stadií parazita; parazit   se zde vyvíjí do stadia invazního pro dalšího MH nebo pro DH</vt:lpstr>
      <vt:lpstr>3. Paratenický hostitel (paratenic nebo transport host) = parazit   se v tomto hostiteli nevyvíjí, ale je schopen přežívat a udržet si svou  invazeschopnost (tj. schopnost  nákazy DH nebo MZ). Účast PH  není nezbytná pro dokončení VC  parazita, ale v přirozených  podmínkách PH představuje  významný zdroj nákazy pro DH  ( překonání „ekologické mezery“  mezi MH a DK)</vt:lpstr>
      <vt:lpstr>4. Rezervoárový hostitel (reservoir host) = hostitel, který představuje zdroj nákazy parazitem pro ekosystém a který umožňuje cizopasníkovi přežívat i v podmínkách bez jiných vhodných hostitelů.</vt:lpstr>
      <vt:lpstr>5. Náhodný hostitel (accidental host) = parazit dlouho nepřežívá    a nevyvíjí se !!! Atypická migrace parazitů v NH – pro hostitele silně patogenní – „larva migrans“ škrkavek rodu Toxocara nebo čeleď Anisakidae.</vt:lpstr>
      <vt:lpstr>6. Vektor – přenašeč = hostitel sloužící k přenosu/šíření parazita</vt:lpstr>
      <vt:lpstr>Povídání o jedné šipce !</vt:lpstr>
      <vt:lpstr>Působení parazita na hostitele !</vt:lpstr>
      <vt:lpstr>Působení parazita na hostitele - patogenita</vt:lpstr>
      <vt:lpstr>Jak souvisí virulence s přenosem. A co je to virulence ?</vt:lpstr>
      <vt:lpstr>Šíření  versus Virulence</vt:lpstr>
      <vt:lpstr>Co je to virulence a co patogenita ?</vt:lpstr>
      <vt:lpstr>Patogenita versus Vnímavost hostitele ?</vt:lpstr>
      <vt:lpstr>Přenos obligáního pararazita/patogena:                                (Příklad: Schistosoma haematobium)</vt:lpstr>
      <vt:lpstr>Virulence versus patogenicita: (Příklad: Cryprosporiidium parvum)</vt:lpstr>
      <vt:lpstr>Virulence versus Patogenicita: (Příklad: Cryptosporidium parvum)</vt:lpstr>
      <vt:lpstr>Jaká je normální míra virulence ?</vt:lpstr>
      <vt:lpstr>Aktivace imunity hostitele versus Fitness parazita</vt:lpstr>
      <vt:lpstr>Faktory patogenity</vt:lpstr>
      <vt:lpstr>Pravděpodobnost vzniku onemocnění</vt:lpstr>
      <vt:lpstr>Rozlišujeme několik typů patologie</vt:lpstr>
      <vt:lpstr> Invazivnost Entamoeba histolytica  (traumatická změna buněk, tkání a orgánů)</vt:lpstr>
      <vt:lpstr>Invazivnost Entamoeba histolytika</vt:lpstr>
      <vt:lpstr>Mechanická destrukce buněk a tkání (Onchocerca volvulus)</vt:lpstr>
      <vt:lpstr>Diplostomum spathaceum (mechanické poškození oka)</vt:lpstr>
      <vt:lpstr>Ancylostoma dudenale </vt:lpstr>
      <vt:lpstr>Paraziti mění charakter tkání hostitele !</vt:lpstr>
      <vt:lpstr>Obecné schéma nenádorových změn buněk</vt:lpstr>
      <vt:lpstr>Typy poškození buněk, smrt a adaptace</vt:lpstr>
      <vt:lpstr>Původce Chagasovy nemoci (Trypanosoma cruzi)</vt:lpstr>
      <vt:lpstr>Chronická cardiomyopaie u Chagasovy nemoci  (příklad hypertrofie)</vt:lpstr>
      <vt:lpstr>Patogenita Fasciola hepatica</vt:lpstr>
      <vt:lpstr>  Mapa oblastí s častými hladomory (prevalence %)</vt:lpstr>
      <vt:lpstr>Giardia lamblia (interference s potravou)</vt:lpstr>
      <vt:lpstr>Diphylobothrium latum (interference s potravou) </vt:lpstr>
      <vt:lpstr>Vliv parazitárních toxinů na patologii cizopasníků</vt:lpstr>
      <vt:lpstr>Imunopatologie – důležitá součást patologie u malárie  a schistosomiásy</vt:lpstr>
      <vt:lpstr>Inokulace patogenního agens vektorem</vt:lpstr>
      <vt:lpstr>Manipulace chováním (mezi) hositele (Dicrocoelium dentriticum)</vt:lpstr>
      <vt:lpstr>Časové aspekty vzájemného působení</vt:lpstr>
      <vt:lpstr>Proč typičtí paraziti preferují dlouhodobé působení/interakce ?</vt:lpstr>
      <vt:lpstr>Velikost genomu a počet proteinů kódujících geny u některých virů, bakterií a eukaryot</vt:lpstr>
      <vt:lpstr>Údaje o délce života různých druhů helmintů</vt:lpstr>
      <vt:lpstr>Vztahy mezi Parazitem, Hostitelem a Prostředím</vt:lpstr>
      <vt:lpstr>Povídání o jedné šipce !</vt:lpstr>
      <vt:lpstr>Jak reaguje hostitel ? Jaké jsou obranné mechanismy ?</vt:lpstr>
      <vt:lpstr>A jak na to jde hostitel ? Jaké jsou možnosti jeho obrany ?</vt:lpstr>
      <vt:lpstr>Základní pojmy imunitního systému</vt:lpstr>
      <vt:lpstr>Prezentace aplikace PowerPoint</vt:lpstr>
      <vt:lpstr>Hlavní komponenty vrozené (nespecifické) imunity</vt:lpstr>
      <vt:lpstr>Prezentace aplikace PowerPoint</vt:lpstr>
      <vt:lpstr>Co je komplement ?</vt:lpstr>
      <vt:lpstr>Způsoby aktivace komplementu</vt:lpstr>
      <vt:lpstr>Vztah Antigen - epitop </vt:lpstr>
      <vt:lpstr>Časová posloupnost vrozených (nespecifických) a adaptivních (specifických) obranných reakcí organismu</vt:lpstr>
      <vt:lpstr>Co je to adaptivní (specifiká) imunita ?</vt:lpstr>
      <vt:lpstr>K čemu jsou granulocyty ?</vt:lpstr>
      <vt:lpstr>Složky imunitního systému</vt:lpstr>
      <vt:lpstr>Komponenty buněčné, humorální, vrozené a získané umunity</vt:lpstr>
      <vt:lpstr>Co jsou lymfatické tkáně a orgány ?</vt:lpstr>
      <vt:lpstr>Přehled primárních a sekundárních lymfatických orgánů</vt:lpstr>
      <vt:lpstr>Centrální a periferní lymfatické orgány</vt:lpstr>
      <vt:lpstr>Základní komponenty buněčné imunity</vt:lpstr>
      <vt:lpstr>Monocyty, makrofágy, lymfocyty ….</vt:lpstr>
      <vt:lpstr>Prezentace aplikace PowerPoint</vt:lpstr>
      <vt:lpstr>Imunoglobuliny – protiátková imunita</vt:lpstr>
      <vt:lpstr>Imunoglobuliny – protilátková imunita</vt:lpstr>
      <vt:lpstr>Třídy imunoglobulinů</vt:lpstr>
      <vt:lpstr>Komponenty protilátkové imunity</vt:lpstr>
      <vt:lpstr>Specifické protilátky - princip zámek a klíč</vt:lpstr>
      <vt:lpstr>Schéma komplexity imunitní odpovědi</vt:lpstr>
      <vt:lpstr>Patogen snažící se překonat imunitu hostitele</vt:lpstr>
      <vt:lpstr>Prezentace aplikace PowerPoint</vt:lpstr>
      <vt:lpstr>Mor v Athénách</vt:lpstr>
      <vt:lpstr>Periklés hovoří v Athénách</vt:lpstr>
      <vt:lpstr>Obrana hostitele proti infekci</vt:lpstr>
      <vt:lpstr>Dva základní typy parazitů a odpovídající reakce  </vt:lpstr>
      <vt:lpstr>Srovnání komponent buněčné imunity u obratlovců a hmyzu</vt:lpstr>
      <vt:lpstr>Obecný mechanismus fagocytózy</vt:lpstr>
      <vt:lpstr>Strategie imunitní ochrany  </vt:lpstr>
      <vt:lpstr>Strategie imunitní obrany</vt:lpstr>
      <vt:lpstr>Obranné mechanismy </vt:lpstr>
      <vt:lpstr>Imunitní reakce vůči eukaryotním parazitům</vt:lpstr>
      <vt:lpstr>Protozoa přežívají v cytoplasmě makrofágů</vt:lpstr>
      <vt:lpstr>Koncept současné ekologické imunologie</vt:lpstr>
      <vt:lpstr>Regulace hustoty populace parazita</vt:lpstr>
      <vt:lpstr>Hostitel má za cíl se zbavit parazita</vt:lpstr>
      <vt:lpstr>Nastavení rovnováhy mezi parazitem a hostitelem</vt:lpstr>
      <vt:lpstr>Hlavní zdroje infekce helminty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Parazit-Hostitel-Prostředí</vt:lpstr>
      <vt:lpstr>Ekologické klasifikace parazitů</vt:lpstr>
      <vt:lpstr>Mikroparaziti versus Makroparaziti</vt:lpstr>
      <vt:lpstr>Mikro- a makroparaziti</vt:lpstr>
      <vt:lpstr>Mikroparaziti - příklady</vt:lpstr>
      <vt:lpstr>Makroparaziti - příklady</vt:lpstr>
      <vt:lpstr>Mikroparaziti - přenos</vt:lpstr>
      <vt:lpstr>Makroparaziti – přenos přímý</vt:lpstr>
      <vt:lpstr>Makroparaziti – přenos nepřímý</vt:lpstr>
      <vt:lpstr>Ekologické klasifikace parazitů</vt:lpstr>
      <vt:lpstr>Podle hostitelů</vt:lpstr>
      <vt:lpstr>Podle lokalizace</vt:lpstr>
      <vt:lpstr>Ekto/Endoparazitismus</vt:lpstr>
      <vt:lpstr>Parazitismus: klasifikace</vt:lpstr>
      <vt:lpstr>Endoparaziti</vt:lpstr>
      <vt:lpstr>Podle vazby na hostitele</vt:lpstr>
      <vt:lpstr>Podle časového úseku v životním cyklu kdy parazitují</vt:lpstr>
      <vt:lpstr>Periodický parazitismus</vt:lpstr>
      <vt:lpstr>Podle typu životního cyklu</vt:lpstr>
      <vt:lpstr>Podle způsobu výživy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Životní cyklus přímý</vt:lpstr>
      <vt:lpstr>Prezentace aplikace PowerPoint</vt:lpstr>
      <vt:lpstr>Životní cyklus nepřímý</vt:lpstr>
      <vt:lpstr>Prezentace aplikace PowerPoint</vt:lpstr>
      <vt:lpstr>Prezentace aplikace PowerPoint</vt:lpstr>
      <vt:lpstr>Klasifikace hostitelů</vt:lpstr>
      <vt:lpstr>Hostitel</vt:lpstr>
      <vt:lpstr>Hostitel jako Habitat</vt:lpstr>
      <vt:lpstr>Prezentace aplikace PowerPoint</vt:lpstr>
      <vt:lpstr>Nespecifickáimuniata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3. Paratenický hostitel (paratenic nebo transport host) = parazit   se v tomto hostiteli nevyvíjí, ale je schopen přežívat a udržet si svou  invazeschopnost (tj. schopnost  nákazy DH nebo MZ). Účast PH  není nezbytná pro dokončení VC  parazita, ale v přirozených  podmínkách PH představuje  významný zdroj nákazy pro DH  ( překonání „ekologické mezery“  mezi MH a DK)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Prostředí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3. Paratenický hostitel (paratenic nebo transport host) = parazit   se v tomto hostiteli nevyvíjí, ale je schopen přežívat a udržet si svou  invazeschopnost (tj. schopnost  nákazy DH nebo MZ). Účast PH  není nezbytná pro dokončení VC  parazita, ale v přirozených  podmínkách PH představuje  významný zdroj nákazy pro DH  ( překonání „ekologické mezery“  mezi MH a DK)</vt:lpstr>
      <vt:lpstr>Prezentace aplikace PowerPoint</vt:lpstr>
      <vt:lpstr>3. Paratenický hostitel (paratenic nebo transport host) = parazit   se v tomto hostiteli nevyvíjí, ale je schopen přežívat a udržet si svou  invazeschopnost (tj. schopnost  nákazy DH nebo MZ). Účast PH  není nezbytná pro dokončení VC  parazita, ale v přirozených  podmínkách PH představuje  významný zdroj nákazy pro DH  ( překonání „ekologické mezery“  mezi MH a DK)</vt:lpstr>
      <vt:lpstr>3. Paratenický hostitel (paratenic nebo transport host) = parazit   se v tomto hostiteli nevyvíjí, ale je schopen přežívat a udržet si svou  invazeschopnost (tj. schopnost  nákazy DH nebo MZ). Účast PH  není nezbytná pro dokončení VC  parazita, ale v přirozených  podmínkách PH představuje  významný zdroj nákazy pro DH  ( překonání „ekologické mezery“  mezi MH a DK)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Komunikační molekuly -cytokiny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193</cp:revision>
  <dcterms:created xsi:type="dcterms:W3CDTF">2023-02-20T08:57:11Z</dcterms:created>
  <dcterms:modified xsi:type="dcterms:W3CDTF">2023-03-05T23:24:37Z</dcterms:modified>
</cp:coreProperties>
</file>